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3" r:id="rId8"/>
    <p:sldId id="275" r:id="rId9"/>
    <p:sldId id="264" r:id="rId10"/>
    <p:sldId id="269" r:id="rId11"/>
    <p:sldId id="265" r:id="rId12"/>
    <p:sldId id="266" r:id="rId13"/>
    <p:sldId id="267" r:id="rId14"/>
    <p:sldId id="270" r:id="rId15"/>
    <p:sldId id="261" r:id="rId16"/>
    <p:sldId id="268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638EE-59F1-A548-98D2-CEE68EDF3002}" v="18" dt="2024-02-26T17:19:01.966"/>
    <p1510:client id="{EB4043C5-AE61-82AB-A6D7-DF56BC4ED9DD}" v="66" dt="2024-02-26T22:27:33.215"/>
    <p1510:client id="{F824E6C0-7694-90A4-6D16-100DA798AFA7}" v="420" dt="2024-02-27T02:53:59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77362" autoAdjust="0"/>
  </p:normalViewPr>
  <p:slideViewPr>
    <p:cSldViewPr snapToGrid="0">
      <p:cViewPr varScale="1">
        <p:scale>
          <a:sx n="49" d="100"/>
          <a:sy n="49" d="100"/>
        </p:scale>
        <p:origin x="12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6423D-05EB-402E-9900-7D271303F8A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1E6C0-E0AD-446E-97DF-01942EA84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9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1E6C0-E0AD-446E-97DF-01942EA84F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5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1E6C0-E0AD-446E-97DF-01942EA84F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1E6C0-E0AD-446E-97DF-01942EA84F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3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1E6C0-E0AD-446E-97DF-01942EA84F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0E2293-A399-E41F-D94A-54AA84CF3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4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07A9D9A-2C0C-37A3-E3B3-57A4238771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8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9B9D15F-1DE8-65D1-5F72-CEAFAAAFD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B74357-9246-A77D-745F-1AC3A27609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9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8DCF1F3-F48F-41E3-C701-FAC23780C9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3064438-DE34-F686-92E1-58437F731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0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7A00D3-0525-0266-1AF0-E9CABFEF54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648D538-DC4F-6345-C6EF-D3C94353A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0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4DC300B-5B8B-EBC4-15B4-1FC401B2B0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B2B3107-D003-1080-191C-B77E495CBF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0265" y="4805879"/>
            <a:ext cx="4982265" cy="2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2ACC917-03BA-7759-63A6-998BE23BD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9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723643-9DAC-1862-4FA0-FA4505F262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88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34888F6-233B-23F5-86A2-962377102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0265" y="4805879"/>
            <a:ext cx="4982265" cy="2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5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E74135-DAAB-A088-A90F-7A36811B2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19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3060ED9-C6A4-D4D5-2A5C-7D4DE7C67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BF038E-C45A-2FFB-B15C-2DE75BB6D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7E6B486-EF07-0230-1DA0-5F7694BEE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5" y="4805879"/>
            <a:ext cx="4982265" cy="2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C6BD696-A378-373F-8D5D-3816A05F4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5" y="4805879"/>
            <a:ext cx="4982265" cy="2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9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4BC1BA6-C21E-9941-BC4B-6B1027F76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FC31581-1A60-992F-741E-733D11859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9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F30A5D-0EF9-04ED-C36E-0D2C738B5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5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FD2ADE8-A02D-3CA5-2A09-0859FDF3F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819219"/>
            <a:ext cx="4935883" cy="27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EB736BB-9770-B99B-DCC9-5116D131A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F8CE423-1DE8-E0B8-5896-331A99859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21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6CB84F7-C3F6-892A-471E-E14CC8FDF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5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9984AF3-812D-0E3B-0B29-40455343C9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9555E08-EE78-FF99-2749-9FD4850BB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0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93A8D4-CDAD-7A86-FF88-13C2B665D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55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BF8ECC1-5CFC-487A-0294-547939485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5126495"/>
            <a:ext cx="4389231" cy="24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0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D518E5-F551-4EEA-0D33-FB6BA6E8F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5126495"/>
            <a:ext cx="4389231" cy="24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0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0474E9-29E8-45DE-534E-88BED3F09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1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8231F2F-475C-FC99-B9D3-BE9D257EC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4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681E53-9AE6-CDB2-621F-BF98FF092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4" y="5119328"/>
            <a:ext cx="4425674" cy="24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82F97A3-6F91-4C9C-FC87-D4498FA63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5" y="4480891"/>
            <a:ext cx="5559346" cy="31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49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16C83AB-7769-4B87-F153-EB9580660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5126495"/>
            <a:ext cx="4389231" cy="24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Title and Content blu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920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11282640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255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585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3504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blue">
  <p:cSld name="Comparison blu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479999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2"/>
          </p:nvPr>
        </p:nvSpPr>
        <p:spPr>
          <a:xfrm>
            <a:off x="6234364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640"/>
              <a:buFont typeface="Arial"/>
              <a:buNone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365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4994336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1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F26321C-29E9-4927-86E1-56807B328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7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86F982A-1319-48ED-30BF-A5EF797B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0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2AB1635-4958-EBEF-6580-073E7797E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883" y="4500770"/>
            <a:ext cx="5502413" cy="3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7821BD0-1BD9-CE42-05CA-E988FE1E9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0265" y="4480891"/>
            <a:ext cx="5559346" cy="31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4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84EFF78-C982-9E0C-C92F-0B1E7E6B4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0265" y="4480891"/>
            <a:ext cx="5559346" cy="31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8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ISTSERV@LISTSERV.WHO.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BE6-770B-E546-B856-9AE8A8AD6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85419"/>
            <a:ext cx="6993467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Update from the Global Measles Rubella Laboratory Network – Achievements and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05776-BD58-2F49-9E15-216C84F4F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GB" sz="2100" dirty="0"/>
              <a:t>Mick N. Mulders, WHO/IVB</a:t>
            </a:r>
            <a:endParaRPr lang="en-US" dirty="0"/>
          </a:p>
          <a:p>
            <a:r>
              <a:rPr lang="en-GB" sz="2100" dirty="0"/>
              <a:t>Paul A. Rota, Chief Viral Vaccine Preventable Diseases Branch, US-CDC</a:t>
            </a:r>
            <a:endParaRPr lang="en-GB" i="1" dirty="0">
              <a:latin typeface="Calibri"/>
              <a:ea typeface="Calibri"/>
              <a:cs typeface="Arial"/>
            </a:endParaRPr>
          </a:p>
          <a:p>
            <a:endParaRPr lang="en-US" sz="1800" b="1" dirty="0">
              <a:latin typeface="Calibri"/>
              <a:ea typeface="Calibri"/>
              <a:cs typeface="Arial"/>
            </a:endParaRPr>
          </a:p>
          <a:p>
            <a:r>
              <a:rPr lang="en-US" sz="1800" b="1" dirty="0">
                <a:effectLst/>
                <a:latin typeface="Calibri"/>
                <a:ea typeface="Calibri"/>
                <a:cs typeface="Arial"/>
              </a:rPr>
              <a:t>Measles &amp; Rubella Partnership Meeting: “</a:t>
            </a:r>
            <a:r>
              <a:rPr lang="en-US" sz="1800" b="1" i="1" dirty="0">
                <a:effectLst/>
                <a:latin typeface="Calibri"/>
                <a:ea typeface="Calibri"/>
                <a:cs typeface="Arial"/>
              </a:rPr>
              <a:t>From Awareness to Access: A Pathway to a Measles and Rubella-Free World”</a:t>
            </a:r>
            <a:endParaRPr lang="en-GB" i="1">
              <a:latin typeface="Calibri"/>
              <a:ea typeface="Calibri"/>
              <a:cs typeface="Arial"/>
            </a:endParaRPr>
          </a:p>
          <a:p>
            <a:r>
              <a:rPr lang="en-GB" i="1" dirty="0"/>
              <a:t>04 – 07 March 2024 Washington D.C., US</a:t>
            </a:r>
            <a:endParaRPr lang="en-GB" i="1" dirty="0">
              <a:ea typeface="Calibri"/>
              <a:cs typeface="Calibri"/>
            </a:endParaRPr>
          </a:p>
        </p:txBody>
      </p:sp>
      <p:pic>
        <p:nvPicPr>
          <p:cNvPr id="5" name="Picture 4" descr="A group of people wearing scrubs and hats&#10;&#10;Description automatically generated">
            <a:extLst>
              <a:ext uri="{FF2B5EF4-FFF2-40B4-BE49-F238E27FC236}">
                <a16:creationId xmlns:a16="http://schemas.microsoft.com/office/drawing/2014/main" id="{72C52B48-235B-7413-2B50-485510B6C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39" y="1301634"/>
            <a:ext cx="4723693" cy="35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GMRLN – New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F9D2A-E537-29B2-CA81-292E8933C5A8}"/>
              </a:ext>
            </a:extLst>
          </p:cNvPr>
          <p:cNvSpPr txBox="1"/>
          <p:nvPr/>
        </p:nvSpPr>
        <p:spPr>
          <a:xfrm>
            <a:off x="457200" y="1597842"/>
            <a:ext cx="6712498" cy="41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Use of RDTs to improve surveillance for measles and rubella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IgM detection for measles with specificity and sensitivity equivalent to commercial EIA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Results in 15 minutes, visual read, minimal equipment needed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Validation of commercial expected in 2024 enabling pilot studies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Potential to expand laboratory testing to remote areas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Reduce need for reverse cold chain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Rapid laboratory confirmation of outbreaks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Expand laboratory network and availability of testing capacity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Expand genotyping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Various use cases are being developed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Confirmatory testing by GMRLN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872B84-5E31-F481-C16C-352A099D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352" y="1690688"/>
            <a:ext cx="4407447" cy="44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77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637162"/>
          </a:xfrm>
        </p:spPr>
        <p:txBody>
          <a:bodyPr/>
          <a:lstStyle/>
          <a:p>
            <a:r>
              <a:rPr lang="en-US" dirty="0"/>
              <a:t>GMRLN – New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7F7296-322B-5D21-EF7B-5526230DFC00}"/>
              </a:ext>
            </a:extLst>
          </p:cNvPr>
          <p:cNvSpPr txBox="1"/>
          <p:nvPr/>
        </p:nvSpPr>
        <p:spPr>
          <a:xfrm>
            <a:off x="457201" y="1322962"/>
            <a:ext cx="5457216" cy="434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Use of microbead assays (MBA) to measure population immunity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MBA has beater sensitivity/specificity than commercial EIAs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Designed for seroprevalence studies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Measure antibody response to multiple antigens in a single test (measles and rubella)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Low volume of sample required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High throughput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Calibrated to international standards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Luminex platform widely available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D5A3B5-555E-E5A0-CFA7-01780872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37" y="1713436"/>
            <a:ext cx="5968562" cy="406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8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E69C-E762-8CBC-FF13-6248EB78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GMRLN -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6C89-86C4-145B-8DFC-FEE33172E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4624"/>
            <a:ext cx="11277599" cy="430117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Network laboratories remain focused and committed, </a:t>
            </a:r>
            <a:br>
              <a:rPr lang="en-US" sz="2000" dirty="0">
                <a:ea typeface="Calibri"/>
                <a:cs typeface="Calibri"/>
              </a:rPr>
            </a:br>
            <a:r>
              <a:rPr lang="en-US" sz="2000" dirty="0">
                <a:ea typeface="Calibri"/>
                <a:cs typeface="Calibri"/>
              </a:rPr>
              <a:t>despite many competing priorities</a:t>
            </a:r>
          </a:p>
          <a:p>
            <a:r>
              <a:rPr lang="en-US" sz="2000" dirty="0">
                <a:ea typeface="Calibri"/>
                <a:cs typeface="Calibri"/>
              </a:rPr>
              <a:t>GMRLN strong and expanding</a:t>
            </a:r>
          </a:p>
          <a:p>
            <a:r>
              <a:rPr lang="en-US" sz="2000" dirty="0">
                <a:ea typeface="Calibri"/>
                <a:cs typeface="Calibri"/>
              </a:rPr>
              <a:t>Overall performance of network laboratories remains </a:t>
            </a:r>
            <a:br>
              <a:rPr lang="en-US" sz="2000" dirty="0">
                <a:ea typeface="Calibri"/>
                <a:cs typeface="Calibri"/>
              </a:rPr>
            </a:br>
            <a:r>
              <a:rPr lang="en-US" sz="2000" dirty="0">
                <a:ea typeface="Calibri"/>
                <a:cs typeface="Calibri"/>
              </a:rPr>
              <a:t>at a high level</a:t>
            </a:r>
          </a:p>
          <a:p>
            <a:r>
              <a:rPr lang="en-US" sz="2000" dirty="0">
                <a:ea typeface="Calibri"/>
                <a:cs typeface="Calibri"/>
              </a:rPr>
              <a:t>Strong coordination (meetings, WHO laboratory </a:t>
            </a:r>
            <a:br>
              <a:rPr lang="en-US" sz="2000" dirty="0">
                <a:ea typeface="Calibri"/>
                <a:cs typeface="Calibri"/>
              </a:rPr>
            </a:br>
            <a:r>
              <a:rPr lang="en-US" sz="2000" dirty="0">
                <a:ea typeface="Calibri"/>
                <a:cs typeface="Calibri"/>
              </a:rPr>
              <a:t>coordinators)</a:t>
            </a:r>
          </a:p>
          <a:p>
            <a:r>
              <a:rPr lang="en-US" sz="2000" dirty="0">
                <a:ea typeface="Calibri"/>
                <a:cs typeface="Calibri"/>
              </a:rPr>
              <a:t>Serology and molecular EQA programs are robust</a:t>
            </a:r>
          </a:p>
          <a:p>
            <a:r>
              <a:rPr lang="en-US" sz="2000" dirty="0">
                <a:ea typeface="Calibri"/>
                <a:cs typeface="Calibri"/>
              </a:rPr>
              <a:t>Capacity building through training has resumed</a:t>
            </a:r>
          </a:p>
          <a:p>
            <a:r>
              <a:rPr lang="en-US" sz="2000" dirty="0">
                <a:ea typeface="Calibri"/>
                <a:cs typeface="Calibri"/>
              </a:rPr>
              <a:t>International Reagent Resource (IRR) providing extensive portfolio of reagents and panels to WHO laboratory 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0B3B6-3270-668B-3A77-6D017A31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156D5B-6F6B-9F90-7BF8-64323C65C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66" b="15245"/>
          <a:stretch/>
        </p:blipFill>
        <p:spPr>
          <a:xfrm>
            <a:off x="6620828" y="1444625"/>
            <a:ext cx="5114925" cy="20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4840F2-4138-A7DF-80C0-C1E4245F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 for GMRLN-1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D4552-903C-E767-7A49-40853B7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8F202-17F6-8CC9-6DB0-34396B3299A9}"/>
              </a:ext>
            </a:extLst>
          </p:cNvPr>
          <p:cNvSpPr txBox="1"/>
          <p:nvPr/>
        </p:nvSpPr>
        <p:spPr>
          <a:xfrm>
            <a:off x="671209" y="1536969"/>
            <a:ext cx="10778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to expand capacity for molecular testing for case confirmation and genotyping (especially rubella)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Continual need for training to maintain a stable, competent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to develop updated nomenclature to describe intragenotype variation of measles and rubella viruses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Due to limited resolution of standard Sanger sequencing, need to develop methods for whole genome sequencing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Maintaining robust, stable sequence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Difficulty in expanding external quality assurance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Need countries with large subnational laboratory networks to develop national external quality control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Limited supply of well characterized serum for IgM testing</a:t>
            </a:r>
          </a:p>
        </p:txBody>
      </p:sp>
    </p:spTree>
    <p:extLst>
      <p:ext uri="{BB962C8B-B14F-4D97-AF65-F5344CB8AC3E}">
        <p14:creationId xmlns:p14="http://schemas.microsoft.com/office/powerpoint/2010/main" val="168022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4840F2-4138-A7DF-80C0-C1E4245F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Current challenges </a:t>
            </a:r>
            <a:r>
              <a:rPr lang="en-US"/>
              <a:t>for GMRLN-2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291064-8A65-3674-6BD0-4E7E73923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Need to develop testing algorithms for near and post elimination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Low positive predictive value of IgM testing in low incidence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Appropriate use of RT-PCR to confirm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Testing algorithms for breakthrough infections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Updates to the WHO Laboratory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Coordination with other VPD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regional training capacity, develop regional training focal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Local costs (e.g. customs) for IRR shipments must be paid by the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Adequate and sustainable 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Support for Regional Laboratory Coordinators</a:t>
            </a:r>
            <a:endParaRPr lang="en-US" sz="18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Calibri"/>
                <a:cs typeface="Calibri"/>
              </a:rPr>
              <a:t>Continued support for IRR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D4552-903C-E767-7A49-40853B7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19"/>
          <p:cNvSpPr txBox="1">
            <a:spLocks noGrp="1"/>
          </p:cNvSpPr>
          <p:nvPr>
            <p:ph type="body" idx="1"/>
          </p:nvPr>
        </p:nvSpPr>
        <p:spPr>
          <a:xfrm>
            <a:off x="479999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David Featherstone, Robyn </a:t>
            </a:r>
            <a:r>
              <a:rPr lang="en-US" sz="1600" dirty="0" err="1"/>
              <a:t>Meurant</a:t>
            </a:r>
            <a:r>
              <a:rPr lang="en-US" sz="1600" dirty="0"/>
              <a:t>, David Brown, Kevin Brown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WHO: Natasha Crowcroft, Patrick O’Connor, Anna Minta, Claudia </a:t>
            </a:r>
            <a:r>
              <a:rPr lang="en-US" sz="1600" dirty="0" err="1"/>
              <a:t>Steulet</a:t>
            </a:r>
            <a:r>
              <a:rPr lang="en-US" sz="1600" dirty="0"/>
              <a:t>, Sebastien Antoni, Anindya Bose, Laure </a:t>
            </a:r>
            <a:r>
              <a:rPr lang="en-US" sz="1600" dirty="0" err="1"/>
              <a:t>Dumolard</a:t>
            </a:r>
            <a:r>
              <a:rPr lang="en-US" sz="1600" dirty="0"/>
              <a:t>, Yoann </a:t>
            </a:r>
            <a:r>
              <a:rPr lang="en-US" sz="1600" dirty="0" err="1"/>
              <a:t>Nedelec</a:t>
            </a:r>
            <a:r>
              <a:rPr lang="en-US" sz="1600" dirty="0"/>
              <a:t>, Marta </a:t>
            </a:r>
            <a:r>
              <a:rPr lang="en-US" sz="1600" dirty="0" err="1"/>
              <a:t>Gacic</a:t>
            </a:r>
            <a:r>
              <a:rPr lang="en-US" sz="1600" dirty="0"/>
              <a:t>-Dobo, Carolina </a:t>
            </a:r>
            <a:r>
              <a:rPr lang="en-US" sz="1600" dirty="0" err="1"/>
              <a:t>Danovaro</a:t>
            </a:r>
            <a:r>
              <a:rPr lang="en-US" sz="1600" dirty="0"/>
              <a:t>, Lee Lee Ho, William Perea, Diana Chang-Blanc, Ann Lindstrand, Katherine O’Brien</a:t>
            </a:r>
            <a:endParaRPr dirty="0"/>
          </a:p>
          <a:p>
            <a:pPr marL="0" indent="0">
              <a:spcBef>
                <a:spcPts val="1600"/>
              </a:spcBef>
              <a:buSzPts val="1280"/>
            </a:pPr>
            <a:r>
              <a:rPr lang="en-US" sz="1600" dirty="0"/>
              <a:t>CDC: Viral Vaccine Preventable Disease Branch, DVD, NCIRD, Accelerated Disease Control Branch. GID, GHC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UK-HSA: Keith Perry, Ana Penedos, David Williams</a:t>
            </a:r>
            <a:endParaRPr dirty="0"/>
          </a:p>
          <a:p>
            <a:pPr marL="0" indent="0">
              <a:spcBef>
                <a:spcPts val="1600"/>
              </a:spcBef>
              <a:buSzPts val="1280"/>
            </a:pPr>
            <a:r>
              <a:rPr lang="en-US" sz="1600" dirty="0"/>
              <a:t>NIID: Team Akihide Ryo</a:t>
            </a:r>
            <a:endParaRPr dirty="0"/>
          </a:p>
          <a:p>
            <a:pPr marL="0" indent="0">
              <a:spcBef>
                <a:spcPts val="1600"/>
              </a:spcBef>
              <a:buSzPts val="1280"/>
            </a:pPr>
            <a:r>
              <a:rPr lang="en-US" sz="1600" dirty="0"/>
              <a:t>CCDC:  Wenbo Xu, Yan Zhang, Zhu Zhen, Mao </a:t>
            </a:r>
            <a:r>
              <a:rPr lang="en-US" sz="1600" dirty="0" err="1"/>
              <a:t>Naoning</a:t>
            </a:r>
            <a:endParaRPr sz="1600"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PHAC: Joanne Hiebert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VIDRL: Suellen Nicholson, Vicki </a:t>
            </a:r>
            <a:r>
              <a:rPr lang="en-US" sz="1600" dirty="0" err="1"/>
              <a:t>Stambos</a:t>
            </a:r>
            <a:r>
              <a:rPr lang="en-US" sz="1600" dirty="0"/>
              <a:t> and team</a:t>
            </a:r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FIND: Jennifer Osborn</a:t>
            </a:r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280"/>
              <a:buFont typeface="Trebuchet MS"/>
              <a:buNone/>
            </a:pPr>
            <a:r>
              <a:rPr lang="en-US" sz="1600" dirty="0"/>
              <a:t>Gavi: Antara Sinha, Beth Evans, Lee Hampton</a:t>
            </a:r>
            <a:endParaRPr dirty="0"/>
          </a:p>
        </p:txBody>
      </p:sp>
      <p:sp>
        <p:nvSpPr>
          <p:cNvPr id="1744" name="Google Shape;1744;p19"/>
          <p:cNvSpPr txBox="1">
            <a:spLocks noGrp="1"/>
          </p:cNvSpPr>
          <p:nvPr>
            <p:ph type="body" idx="2"/>
          </p:nvPr>
        </p:nvSpPr>
        <p:spPr>
          <a:xfrm>
            <a:off x="6234364" y="1800000"/>
            <a:ext cx="5472000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40"/>
              <a:buFont typeface="Trebuchet MS"/>
              <a:buNone/>
            </a:pPr>
            <a:r>
              <a:rPr lang="en-US" sz="1800" dirty="0"/>
              <a:t>Laboratory coordinators</a:t>
            </a:r>
            <a:endParaRPr dirty="0"/>
          </a:p>
          <a:p>
            <a:pPr marL="457200" lvl="1" indent="0">
              <a:spcBef>
                <a:spcPts val="1100"/>
              </a:spcBef>
              <a:buNone/>
            </a:pPr>
            <a:r>
              <a:rPr lang="en-US" sz="1800" dirty="0"/>
              <a:t>Myriam Ben Mamou (EURO), Lucky </a:t>
            </a:r>
            <a:r>
              <a:rPr lang="en-US" sz="1800" dirty="0" err="1"/>
              <a:t>Sangal</a:t>
            </a:r>
            <a:r>
              <a:rPr lang="en-US" sz="1800" dirty="0"/>
              <a:t> (SEARO), </a:t>
            </a:r>
            <a:r>
              <a:rPr lang="en-US" sz="1800" dirty="0" err="1"/>
              <a:t>Amany</a:t>
            </a:r>
            <a:r>
              <a:rPr lang="en-US" sz="1800" dirty="0"/>
              <a:t> </a:t>
            </a:r>
            <a:r>
              <a:rPr lang="en-US" sz="1800" dirty="0" err="1"/>
              <a:t>Ghoniem</a:t>
            </a:r>
            <a:r>
              <a:rPr lang="en-US" sz="1800" dirty="0"/>
              <a:t> (EMRO), </a:t>
            </a:r>
            <a:r>
              <a:rPr lang="en-US" sz="1800" dirty="0" err="1"/>
              <a:t>Varja</a:t>
            </a:r>
            <a:r>
              <a:rPr lang="en-US" sz="1800" dirty="0"/>
              <a:t> Grabovac, Roger Evans (WPRO), Gloria Rey (PAHO), Annick </a:t>
            </a:r>
            <a:r>
              <a:rPr lang="en-US" sz="1800" dirty="0" err="1"/>
              <a:t>Dosseh</a:t>
            </a:r>
            <a:r>
              <a:rPr lang="en-US" sz="1800" dirty="0"/>
              <a:t> (AFRO/w), Charles </a:t>
            </a:r>
            <a:r>
              <a:rPr lang="en-US" sz="1800" dirty="0" err="1"/>
              <a:t>Byabamazima</a:t>
            </a:r>
            <a:r>
              <a:rPr lang="en-US" sz="1800" dirty="0"/>
              <a:t> (AFRO/es), Maurice </a:t>
            </a:r>
            <a:r>
              <a:rPr lang="en-US" sz="1800" dirty="0" err="1"/>
              <a:t>Demanou</a:t>
            </a:r>
            <a:r>
              <a:rPr lang="en-US" sz="1800" dirty="0"/>
              <a:t> (AFRO/c), Deepa Sharma (CO/IND), Mick Mulders (Global)</a:t>
            </a:r>
            <a:endParaRPr sz="1800"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Trebuchet MS"/>
              <a:buNone/>
            </a:pPr>
            <a:r>
              <a:rPr lang="en-US" sz="1800" dirty="0"/>
              <a:t>Regional Reference Laboratories 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Trebuchet MS"/>
              <a:buNone/>
            </a:pPr>
            <a:r>
              <a:rPr lang="en-US" sz="1800" dirty="0"/>
              <a:t>National Laboratories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1920"/>
              <a:buFont typeface="Trebuchet MS"/>
              <a:buNone/>
            </a:pPr>
            <a:r>
              <a:rPr lang="en-US" sz="2400" b="1" dirty="0"/>
              <a:t>CDC for funding GMRLN</a:t>
            </a:r>
          </a:p>
        </p:txBody>
      </p:sp>
      <p:sp>
        <p:nvSpPr>
          <p:cNvPr id="1745" name="Google Shape;1745;p19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640"/>
              <a:buFont typeface="Arial"/>
              <a:buNone/>
            </a:pPr>
            <a:endParaRPr/>
          </a:p>
        </p:txBody>
      </p:sp>
      <p:sp>
        <p:nvSpPr>
          <p:cNvPr id="1746" name="Google Shape;1746;p19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rebuchet MS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1747" name="Google Shape;1747;p19"/>
          <p:cNvSpPr txBox="1">
            <a:spLocks noGrp="1"/>
          </p:cNvSpPr>
          <p:nvPr>
            <p:ph type="body" idx="4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rPr lang="en-US" sz="1000"/>
              <a:t>VPData: to subscribe send email to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LISTSERV@LISTSERV.WHO.INT</a:t>
            </a:r>
            <a:r>
              <a:rPr lang="en-US" sz="1000"/>
              <a:t> with ‘SIGNUP GLOBAL_MR_UPDATE’ text in the body of the email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D7312D-2E4A-6657-0057-DB71AE05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GMRLN?</a:t>
            </a:r>
          </a:p>
        </p:txBody>
      </p:sp>
      <p:pic>
        <p:nvPicPr>
          <p:cNvPr id="1026" name="Picture 2" descr="Is Gremlins a Christmas movie?">
            <a:extLst>
              <a:ext uri="{FF2B5EF4-FFF2-40B4-BE49-F238E27FC236}">
                <a16:creationId xmlns:a16="http://schemas.microsoft.com/office/drawing/2014/main" id="{031F24E8-7BC1-EFE5-B16C-61DFB04C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06" y="1302403"/>
            <a:ext cx="7447429" cy="46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F7DCC3-04EF-6FC5-AFD0-19EB22CAC139}"/>
              </a:ext>
            </a:extLst>
          </p:cNvPr>
          <p:cNvCxnSpPr>
            <a:cxnSpLocks/>
          </p:cNvCxnSpPr>
          <p:nvPr/>
        </p:nvCxnSpPr>
        <p:spPr>
          <a:xfrm>
            <a:off x="4430806" y="1302403"/>
            <a:ext cx="7447429" cy="46546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36A18-E7EF-92E0-95E2-009BED482A07}"/>
              </a:ext>
            </a:extLst>
          </p:cNvPr>
          <p:cNvCxnSpPr>
            <a:cxnSpLocks/>
          </p:cNvCxnSpPr>
          <p:nvPr/>
        </p:nvCxnSpPr>
        <p:spPr>
          <a:xfrm flipV="1">
            <a:off x="4430806" y="1302403"/>
            <a:ext cx="7447429" cy="46546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DDC81-2C49-2C35-23AC-94FB85EE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GMRLN?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8C661F-F9A2-3057-E9C7-BE7BA769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49D0-AE8B-AD0F-F74C-D0C8E4CE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035FD1-B467-DD47-DB45-D1C63011D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52" y="2057401"/>
            <a:ext cx="54768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6EC0AC-9F90-B545-16E3-B80D1312CDBE}"/>
              </a:ext>
            </a:extLst>
          </p:cNvPr>
          <p:cNvCxnSpPr>
            <a:cxnSpLocks/>
          </p:cNvCxnSpPr>
          <p:nvPr/>
        </p:nvCxnSpPr>
        <p:spPr>
          <a:xfrm>
            <a:off x="5205152" y="2057401"/>
            <a:ext cx="5476875" cy="3619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BF1771-E1A0-8EDD-CB88-4955DA99D02A}"/>
              </a:ext>
            </a:extLst>
          </p:cNvPr>
          <p:cNvCxnSpPr>
            <a:cxnSpLocks/>
          </p:cNvCxnSpPr>
          <p:nvPr/>
        </p:nvCxnSpPr>
        <p:spPr>
          <a:xfrm flipV="1">
            <a:off x="5205152" y="2057401"/>
            <a:ext cx="5476875" cy="3619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4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6511-39EF-6D67-546D-96809B75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15" y="757566"/>
            <a:ext cx="11138170" cy="776901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GMRLN: Global Measles Rubella Laboratory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7A70D-34B2-AF23-91BC-3CEB5DFF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Google Shape;285;p3" descr="D:\OneDrive - World Health Organization\GMRLN\Map_Global_City_Plotting.png">
            <a:extLst>
              <a:ext uri="{FF2B5EF4-FFF2-40B4-BE49-F238E27FC236}">
                <a16:creationId xmlns:a16="http://schemas.microsoft.com/office/drawing/2014/main" id="{281EEE2D-542D-F6CC-7C64-D9BBB1BDCF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13928" b="13390"/>
          <a:stretch/>
        </p:blipFill>
        <p:spPr>
          <a:xfrm>
            <a:off x="4363570" y="2082376"/>
            <a:ext cx="7449051" cy="32191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206F8-227D-C393-02FC-E6A4EAEEC181}"/>
              </a:ext>
            </a:extLst>
          </p:cNvPr>
          <p:cNvSpPr txBox="1"/>
          <p:nvPr/>
        </p:nvSpPr>
        <p:spPr>
          <a:xfrm>
            <a:off x="223738" y="1534467"/>
            <a:ext cx="4052284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coverage: Largest WHO coordinated laboratory network (737 laboratories)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Tiered structure like the Global Polio Laboratory Network: Regional Reference  and Global Specialized Laboratories support National Laboratories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Laboratories linked to national disease control programs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D8DA95-B817-6407-BCA5-9B7267D5B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43986"/>
              </p:ext>
            </p:extLst>
          </p:nvPr>
        </p:nvGraphicFramePr>
        <p:xfrm>
          <a:off x="223738" y="1534467"/>
          <a:ext cx="11588886" cy="4348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2962">
                  <a:extLst>
                    <a:ext uri="{9D8B030D-6E8A-4147-A177-3AD203B41FA5}">
                      <a16:colId xmlns:a16="http://schemas.microsoft.com/office/drawing/2014/main" val="3173541537"/>
                    </a:ext>
                  </a:extLst>
                </a:gridCol>
                <a:gridCol w="3862962">
                  <a:extLst>
                    <a:ext uri="{9D8B030D-6E8A-4147-A177-3AD203B41FA5}">
                      <a16:colId xmlns:a16="http://schemas.microsoft.com/office/drawing/2014/main" val="1914428481"/>
                    </a:ext>
                  </a:extLst>
                </a:gridCol>
                <a:gridCol w="3862962">
                  <a:extLst>
                    <a:ext uri="{9D8B030D-6E8A-4147-A177-3AD203B41FA5}">
                      <a16:colId xmlns:a16="http://schemas.microsoft.com/office/drawing/2014/main" val="2921328329"/>
                    </a:ext>
                  </a:extLst>
                </a:gridCol>
              </a:tblGrid>
              <a:tr h="1239369">
                <a:tc>
                  <a:txBody>
                    <a:bodyPr/>
                    <a:lstStyle/>
                    <a:p>
                      <a:r>
                        <a:rPr lang="en-US" sz="3200"/>
                        <a:t>GMRLN testing by year</a:t>
                      </a:r>
                      <a:endParaRPr lang="en-US" sz="32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Specimens Received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Specimens Tested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302650"/>
                  </a:ext>
                </a:extLst>
              </a:tr>
              <a:tr h="1347819">
                <a:tc>
                  <a:txBody>
                    <a:bodyPr/>
                    <a:lstStyle/>
                    <a:p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402,883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Measles 333,835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Rubella 286,780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Total tests 620,615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053052"/>
                  </a:ext>
                </a:extLst>
              </a:tr>
              <a:tr h="1347819">
                <a:tc>
                  <a:txBody>
                    <a:bodyPr/>
                    <a:lstStyle/>
                    <a:p>
                      <a:r>
                        <a:rPr lang="en-US" sz="3200"/>
                        <a:t>2022</a:t>
                      </a:r>
                      <a:endParaRPr lang="en-US" sz="32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272,990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Measles 217,179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Rubella 209,992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Total tests 427,171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25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2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GMRLN – Functions 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4AD83-196D-D477-2450-447EC08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9" y="1622101"/>
            <a:ext cx="6158055" cy="3884295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en-US" sz="2000" dirty="0"/>
              <a:t>Support measles and rubella surveillance by performing laboratory testing for confirmation of infection</a:t>
            </a:r>
          </a:p>
          <a:p>
            <a:pPr lvl="1"/>
            <a:r>
              <a:rPr lang="en-US" sz="2000" dirty="0"/>
              <a:t>Detection of virus-specific IgM </a:t>
            </a:r>
          </a:p>
          <a:p>
            <a:pPr lvl="1"/>
            <a:r>
              <a:rPr lang="en-US" sz="2000" dirty="0"/>
              <a:t>Detection of viral RNA by RT-PCR</a:t>
            </a:r>
          </a:p>
          <a:p>
            <a:pPr lvl="1"/>
            <a:r>
              <a:rPr lang="en-US" sz="2000" dirty="0">
                <a:cs typeface="Calibri"/>
              </a:rPr>
              <a:t>Specialty testing by regional and global reference laboratories</a:t>
            </a:r>
            <a:endParaRPr lang="en-US" sz="2000" dirty="0"/>
          </a:p>
          <a:p>
            <a:r>
              <a:rPr lang="en-US" sz="2000" dirty="0"/>
              <a:t>Genetic characterization of wild-type measles and rubella viruses</a:t>
            </a:r>
          </a:p>
          <a:p>
            <a:pPr lvl="1"/>
            <a:r>
              <a:rPr lang="en-US" sz="2000" dirty="0"/>
              <a:t>Conventional Sanger sequencing with standard protocols</a:t>
            </a:r>
          </a:p>
          <a:p>
            <a:pPr lvl="1"/>
            <a:r>
              <a:rPr lang="en-US" sz="2000" dirty="0"/>
              <a:t>Next generation sequencing in development</a:t>
            </a:r>
          </a:p>
          <a:p>
            <a:r>
              <a:rPr lang="en-US" sz="2000" dirty="0"/>
              <a:t>Assist with studies to measure population immunity</a:t>
            </a:r>
          </a:p>
          <a:p>
            <a:pPr lvl="1"/>
            <a:r>
              <a:rPr lang="en-US" sz="2000" dirty="0"/>
              <a:t>Guidelines for serosurveys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Development/deployment of measles-rubella multiplex bead assay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FD9A6AE-5E79-A85D-7043-E444BE6D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3074" name="Picture 2" descr="page11image28463376">
            <a:extLst>
              <a:ext uri="{FF2B5EF4-FFF2-40B4-BE49-F238E27FC236}">
                <a16:creationId xmlns:a16="http://schemas.microsoft.com/office/drawing/2014/main" id="{893EB862-ED76-C744-2363-C3E21C20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4" y="1854463"/>
            <a:ext cx="5598352" cy="31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2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GMRLN – Sequence Databases 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4AD83-196D-D477-2450-447EC08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97" y="1766785"/>
            <a:ext cx="6158055" cy="3884295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r>
              <a:rPr lang="en-US" sz="2000" dirty="0"/>
              <a:t>Sequence databases for measles and rubella are maintained by the UK Health Security Agency (UKHSA)</a:t>
            </a:r>
            <a:endParaRPr lang="en-US" dirty="0"/>
          </a:p>
          <a:p>
            <a:pPr lvl="1"/>
            <a:r>
              <a:rPr lang="en-US" sz="2000" err="1">
                <a:cs typeface="Calibri"/>
              </a:rPr>
              <a:t>MeaNS</a:t>
            </a:r>
            <a:r>
              <a:rPr lang="en-US" sz="2000" dirty="0">
                <a:cs typeface="Calibri"/>
              </a:rPr>
              <a:t>- measles N-450</a:t>
            </a:r>
          </a:p>
          <a:p>
            <a:pPr lvl="1"/>
            <a:r>
              <a:rPr lang="en-US" sz="2000" dirty="0" err="1">
                <a:cs typeface="Calibri"/>
              </a:rPr>
              <a:t>RubeNS</a:t>
            </a:r>
            <a:r>
              <a:rPr lang="en-US" sz="2000" dirty="0">
                <a:cs typeface="Calibri"/>
              </a:rPr>
              <a:t>- rubella- 731 E1</a:t>
            </a:r>
          </a:p>
          <a:p>
            <a:r>
              <a:rPr lang="en-US" sz="2000" dirty="0"/>
              <a:t>Governance by a </a:t>
            </a:r>
            <a:r>
              <a:rPr lang="en-US" sz="2000" dirty="0" err="1"/>
              <a:t>MeaNS</a:t>
            </a:r>
            <a:r>
              <a:rPr lang="en-US" sz="2000" dirty="0"/>
              <a:t>/</a:t>
            </a:r>
            <a:r>
              <a:rPr lang="en-US" sz="2000" dirty="0" err="1"/>
              <a:t>RubeNS</a:t>
            </a:r>
            <a:r>
              <a:rPr lang="en-US" sz="2000" dirty="0"/>
              <a:t> Steering Committee with representation from all WHO regions</a:t>
            </a:r>
            <a:endParaRPr lang="en-US" dirty="0"/>
          </a:p>
          <a:p>
            <a:r>
              <a:rPr lang="en-US" sz="2000" dirty="0">
                <a:cs typeface="Calibri"/>
              </a:rPr>
              <a:t>Data are available only to GMRLN laboratories unless a special request is made to the SC</a:t>
            </a:r>
            <a:endParaRPr lang="en-US" sz="2000" dirty="0"/>
          </a:p>
          <a:p>
            <a:r>
              <a:rPr lang="en-US" sz="2000" dirty="0">
                <a:cs typeface="Calibri"/>
              </a:rPr>
              <a:t>Routine training includes training on submission to the databases</a:t>
            </a:r>
            <a:endParaRPr lang="en-US" sz="2000" dirty="0"/>
          </a:p>
          <a:p>
            <a:r>
              <a:rPr lang="en-US" sz="2000" dirty="0">
                <a:cs typeface="Calibri" panose="020F0502020204030204"/>
              </a:rPr>
              <a:t>Will be able to import WGS</a:t>
            </a:r>
          </a:p>
          <a:p>
            <a:r>
              <a:rPr lang="en-US" sz="2000" dirty="0">
                <a:cs typeface="Calibri" panose="020F0502020204030204"/>
              </a:rPr>
              <a:t>Functions include analysis and search capacity</a:t>
            </a: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" name="Picture 2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68B2DDEB-124B-977B-11E4-B204C81E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924" y="1048954"/>
            <a:ext cx="4888255" cy="2821330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36207A70-E821-DEF7-510F-B9723E5A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77" y="4339301"/>
            <a:ext cx="5004001" cy="212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0EE41-5248-8ED6-4B6E-10FBB5BF6F24}"/>
              </a:ext>
            </a:extLst>
          </p:cNvPr>
          <p:cNvSpPr txBox="1"/>
          <p:nvPr/>
        </p:nvSpPr>
        <p:spPr>
          <a:xfrm>
            <a:off x="8942372" y="3946123"/>
            <a:ext cx="9668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>
                <a:cs typeface="Calibri"/>
              </a:rPr>
              <a:t>RubeNS</a:t>
            </a:r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E43C3-8744-FB91-4CA4-4A7DA7D1B197}"/>
              </a:ext>
            </a:extLst>
          </p:cNvPr>
          <p:cNvSpPr txBox="1"/>
          <p:nvPr/>
        </p:nvSpPr>
        <p:spPr>
          <a:xfrm>
            <a:off x="8942371" y="763085"/>
            <a:ext cx="9668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>
                <a:cs typeface="Calibri"/>
              </a:rPr>
              <a:t>MeaNS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976139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/>
              <a:t>GMRLN – Responsibilities 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4AD83-196D-D477-2450-447EC08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6851"/>
            <a:ext cx="6928724" cy="430434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To support Member States in obtaining timely, complete, and reliable laboratory-based surveillance data for measles and rubella</a:t>
            </a:r>
          </a:p>
          <a:p>
            <a:r>
              <a:rPr lang="en-US" sz="1800" dirty="0"/>
              <a:t>To ensure laboratories provide accurate data to National Verification Committees for case confirmation and classification as well as  genotype information</a:t>
            </a:r>
          </a:p>
          <a:p>
            <a:r>
              <a:rPr lang="en-US" sz="1800" dirty="0"/>
              <a:t>Ensure laboratory quality by monitoring performance through external quality assurance programs, confirmatory and reference testing, and accreditation.</a:t>
            </a:r>
          </a:p>
          <a:p>
            <a:r>
              <a:rPr lang="en-US" sz="1800" dirty="0"/>
              <a:t>Provide technical assistance to national programs for laboratory testing</a:t>
            </a:r>
          </a:p>
          <a:p>
            <a:r>
              <a:rPr lang="en-US" sz="1800" dirty="0"/>
              <a:t>Provide training to expand testing capacity and maintain a stable, competent workforce. </a:t>
            </a:r>
          </a:p>
          <a:p>
            <a:r>
              <a:rPr lang="en-US" sz="1800" dirty="0"/>
              <a:t>Support laboratories in priority countries with laboratory reagents and diagnostic kits</a:t>
            </a:r>
          </a:p>
          <a:p>
            <a:r>
              <a:rPr lang="en-US" sz="1800" dirty="0"/>
              <a:t>Maintain global sequence databases for measles and rubella (UKHSA)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C685A-3442-C508-081B-39E639C9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924" y="685800"/>
            <a:ext cx="3968840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6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GMRLN – Working Groups/Projects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4AD83-196D-D477-2450-447EC08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51" y="1716183"/>
            <a:ext cx="7086550" cy="4092178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US" sz="2000" dirty="0"/>
              <a:t>GMRLN has established working groups to monitor and plan activities and to develop new approaches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Strategy WG</a:t>
            </a:r>
          </a:p>
          <a:p>
            <a:r>
              <a:rPr lang="en-US" sz="2000" dirty="0">
                <a:ea typeface="Calibri"/>
                <a:cs typeface="Calibri"/>
              </a:rPr>
              <a:t>Next Generation and Extended Window (NEW) WG</a:t>
            </a:r>
          </a:p>
          <a:p>
            <a:pPr lvl="1"/>
            <a:r>
              <a:rPr lang="en-US" sz="2000" dirty="0">
                <a:ea typeface="Calibri"/>
                <a:cs typeface="Calibri"/>
              </a:rPr>
              <a:t>Includes  sub-WG for quality control of next generation sequencing</a:t>
            </a:r>
          </a:p>
          <a:p>
            <a:r>
              <a:rPr lang="en-US" sz="2000" dirty="0">
                <a:ea typeface="Calibri"/>
                <a:cs typeface="Calibri"/>
              </a:rPr>
              <a:t>Rapid diagnostic tests (RDT)  WG</a:t>
            </a:r>
          </a:p>
          <a:p>
            <a:pPr lvl="1"/>
            <a:r>
              <a:rPr lang="en-US" sz="2000" dirty="0">
                <a:ea typeface="Calibri"/>
                <a:cs typeface="Calibri"/>
              </a:rPr>
              <a:t>Roll out and use cases</a:t>
            </a:r>
          </a:p>
          <a:p>
            <a:r>
              <a:rPr lang="en-US" sz="2000" dirty="0">
                <a:ea typeface="Calibri"/>
                <a:cs typeface="Calibri"/>
              </a:rPr>
              <a:t>Measles and rubella nomenclature WG</a:t>
            </a:r>
          </a:p>
          <a:p>
            <a:r>
              <a:rPr lang="en-US" sz="2000" dirty="0">
                <a:ea typeface="Calibri"/>
                <a:cs typeface="Calibri"/>
              </a:rPr>
              <a:t>Other groups/projects</a:t>
            </a:r>
          </a:p>
          <a:p>
            <a:pPr lvl="1"/>
            <a:r>
              <a:rPr lang="en-US" sz="2000" dirty="0">
                <a:ea typeface="Calibri"/>
                <a:cs typeface="Calibri"/>
              </a:rPr>
              <a:t>EIA test validation and implementation team</a:t>
            </a:r>
            <a:endParaRPr lang="en-US" dirty="0"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Plan for discrepant IgM test results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Validation of commercial IgM test kits</a:t>
            </a:r>
          </a:p>
          <a:p>
            <a:pPr lvl="1"/>
            <a:r>
              <a:rPr lang="en-US" sz="2000" dirty="0">
                <a:ea typeface="Calibri" panose="020F0502020204030204"/>
                <a:cs typeface="Calibri" panose="020F0502020204030204"/>
              </a:rPr>
              <a:t>IRR implementation</a:t>
            </a:r>
          </a:p>
          <a:p>
            <a:pPr lvl="1"/>
            <a:r>
              <a:rPr lang="en-US" sz="2000" dirty="0">
                <a:ea typeface="Calibri" panose="020F0502020204030204"/>
                <a:cs typeface="Calibri" panose="020F0502020204030204"/>
              </a:rPr>
              <a:t>Accreditation checklist</a:t>
            </a:r>
          </a:p>
          <a:p>
            <a:pPr lvl="1"/>
            <a:r>
              <a:rPr lang="en-US" sz="2000" dirty="0">
                <a:ea typeface="Calibri" panose="020F0502020204030204"/>
                <a:cs typeface="Calibri" panose="020F0502020204030204"/>
              </a:rPr>
              <a:t>Revisions to Laboratory Manual</a:t>
            </a:r>
          </a:p>
          <a:p>
            <a:pPr lvl="1"/>
            <a:r>
              <a:rPr lang="en-US" sz="2000" dirty="0">
                <a:ea typeface="Calibri" panose="020F0502020204030204"/>
                <a:cs typeface="Calibri" panose="020F0502020204030204"/>
              </a:rPr>
              <a:t>Multiplex bead assay implementation</a:t>
            </a:r>
          </a:p>
          <a:p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lvl="1"/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2" name="Picture 1" descr="A person standing at a podium giving a presentation&#10;&#10;Description automatically generated">
            <a:extLst>
              <a:ext uri="{FF2B5EF4-FFF2-40B4-BE49-F238E27FC236}">
                <a16:creationId xmlns:a16="http://schemas.microsoft.com/office/drawing/2014/main" id="{560C5884-2424-3E5F-7292-15D273BA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301" y="1716183"/>
            <a:ext cx="4155948" cy="31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1F689D-310E-C2FC-8B08-D817E96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/>
          <a:p>
            <a:r>
              <a:rPr lang="en-US" dirty="0"/>
              <a:t>GMRLN – Outbreak Preparedness and Support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4AD83-196D-D477-2450-447EC08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1310"/>
            <a:ext cx="6790267" cy="4311771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r>
              <a:rPr lang="en-US" sz="2000" dirty="0"/>
              <a:t>National outbreak response plans are essential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Laboratory testing to confirm and monitor outbreaks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Initial testing to confirm outbreak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Testing during the outbreak to monitor spread and termination of outbreak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Obtain representative samples for viral genotyping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If needed, reflex testing for rubella</a:t>
            </a:r>
          </a:p>
          <a:p>
            <a:r>
              <a:rPr lang="en-US" sz="2000" dirty="0"/>
              <a:t>Communication between laboratory staff and surveillance staff is critical to avoid over testing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Use of epidemiologic links to confirm cases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Laboratories should communicate with the Regional Laboratory Coordinator, WHO-HQ, CDC-IRR Team to ensure that reagents and kits need for testing are available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Laboratories should consider needs for surge capacity during outbreaks (laboratory space, equipment, supplies, staff)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Laboratory and surveillance teams should develop plans for reporting and analysis of testing data include linkage of laboratory and epidemiologic data</a:t>
            </a: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FD9A6AE-5E79-A85D-7043-E444BE6D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CB32-A488-06F3-4622-FC8441A6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9" name="Content Placeholder 6" descr="A white box with black text and a barcode on it&#10;&#10;Description automatically generated">
            <a:extLst>
              <a:ext uri="{FF2B5EF4-FFF2-40B4-BE49-F238E27FC236}">
                <a16:creationId xmlns:a16="http://schemas.microsoft.com/office/drawing/2014/main" id="{7585E9B3-45B1-B63F-C756-93CFB974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>
          <a:xfrm>
            <a:off x="7380765" y="1825625"/>
            <a:ext cx="3973999" cy="3477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85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298138B0618C4F859B1F0BF2D8BE9E" ma:contentTypeVersion="17" ma:contentTypeDescription="Create a new document." ma:contentTypeScope="" ma:versionID="1700081f7f1e17b0abb8dd779b0d11d3">
  <xsd:schema xmlns:xsd="http://www.w3.org/2001/XMLSchema" xmlns:xs="http://www.w3.org/2001/XMLSchema" xmlns:p="http://schemas.microsoft.com/office/2006/metadata/properties" xmlns:ns2="d8970ee4-cf9a-40b5-b0c7-6b714dc755c8" xmlns:ns3="2a110658-28a3-4d5c-ad2d-925b9c811107" targetNamespace="http://schemas.microsoft.com/office/2006/metadata/properties" ma:root="true" ma:fieldsID="622f3c1b85423613876861d6b0fe3474" ns2:_="" ns3:_="">
    <xsd:import namespace="d8970ee4-cf9a-40b5-b0c7-6b714dc755c8"/>
    <xsd:import namespace="2a110658-28a3-4d5c-ad2d-925b9c8111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70ee4-cf9a-40b5-b0c7-6b714dc75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10658-28a3-4d5c-ad2d-925b9c811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92ceb9f-de62-4899-9c70-06acfe768b3a}" ma:internalName="TaxCatchAll" ma:showField="CatchAllData" ma:web="2a110658-28a3-4d5c-ad2d-925b9c8111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7CBC6A-3BBE-4771-867B-27155C496D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92B46F-4C26-4CB3-8E35-F50B78E97D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70ee4-cf9a-40b5-b0c7-6b714dc755c8"/>
    <ds:schemaRef ds:uri="2a110658-28a3-4d5c-ad2d-925b9c8111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1286</Words>
  <Application>Microsoft Office PowerPoint</Application>
  <PresentationFormat>Widescreen</PresentationFormat>
  <Paragraphs>174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1_Office Theme</vt:lpstr>
      <vt:lpstr>Update from the Global Measles Rubella Laboratory Network – Achievements and Challenges</vt:lpstr>
      <vt:lpstr>What is a GMRLN?</vt:lpstr>
      <vt:lpstr>Is this a GMRLN?</vt:lpstr>
      <vt:lpstr>GMRLN: Global Measles Rubella Laboratory Network</vt:lpstr>
      <vt:lpstr>GMRLN – Functions  </vt:lpstr>
      <vt:lpstr>GMRLN – Sequence Databases </vt:lpstr>
      <vt:lpstr>GMRLN – Responsibilities  </vt:lpstr>
      <vt:lpstr>GMRLN – Working Groups/Projects</vt:lpstr>
      <vt:lpstr>GMRLN – Outbreak Preparedness and Support</vt:lpstr>
      <vt:lpstr>GMRLN – New Technologies</vt:lpstr>
      <vt:lpstr>GMRLN – New Technologies</vt:lpstr>
      <vt:lpstr>GMRLN - Achievements</vt:lpstr>
      <vt:lpstr>Current challenges for GMRLN-1</vt:lpstr>
      <vt:lpstr>Current challenges for GMRLN-2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from the Global Measles Rubella Laboratory Network – Achievements and Challenges</dc:title>
  <dc:creator>MULDERS, Mick (WHO/HQ-IVB)</dc:creator>
  <cp:lastModifiedBy>Noe, James</cp:lastModifiedBy>
  <cp:revision>14</cp:revision>
  <dcterms:created xsi:type="dcterms:W3CDTF">2024-02-20T13:26:54Z</dcterms:created>
  <dcterms:modified xsi:type="dcterms:W3CDTF">2024-03-01T16:15:24Z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2024-02-22T02:28:06Z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912dd9e0-4428-4daf-80bb-0a3e9bbc3326</vt:lpwstr>
  </property>
  <property fmtid="{D5CDD505-2E9C-101B-9397-08002B2CF9AE}" pid="8" name="MSIP_Label_8af03ff0-41c5-4c41-b55e-fabb8fae94be_ContentBits">
    <vt:lpwstr>0</vt:lpwstr>
  </property>
</Properties>
</file>