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0" r:id="rId5"/>
  </p:sldMasterIdLst>
  <p:notesMasterIdLst>
    <p:notesMasterId r:id="rId16"/>
  </p:notesMasterIdLst>
  <p:sldIdLst>
    <p:sldId id="263" r:id="rId6"/>
    <p:sldId id="2147474649" r:id="rId7"/>
    <p:sldId id="2147472780" r:id="rId8"/>
    <p:sldId id="2147474656" r:id="rId9"/>
    <p:sldId id="2147474653" r:id="rId10"/>
    <p:sldId id="2147474655" r:id="rId11"/>
    <p:sldId id="2147474650" r:id="rId12"/>
    <p:sldId id="2147474644" r:id="rId13"/>
    <p:sldId id="2147474648" r:id="rId14"/>
    <p:sldId id="2147474645" r:id="rId1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318B03-4CD3-6A1E-FC77-B3612C32FA22}" name="Kathryn Alexander" initials="KA" userId="S::kathryn.alexander@gatesfoundation.org::245771a3-3b7b-4516-a6e8-30fa250b868e" providerId="AD"/>
  <p188:author id="{E7E7D705-1B42-F002-86D1-5223B4B301D3}" name="Tim Petersen" initials="TP" userId="S::Tim.Petersen@gatesfoundation.org::5ebad9db-2c2f-44ed-811f-f8053ae90304" providerId="AD"/>
  <p188:author id="{A3DD9051-DD55-C7F7-F822-EC16696B13F3}" name="elipson@mosaicgrowth.com" initials="el" userId="S::urn:spo:guest#elipson@mosaicgrowth.com::" providerId="AD"/>
  <p188:author id="{A47A7694-F3C6-60BD-6802-AF0908A6C87C}" name="Krishna Kutty (Business Talent Group)" initials="KG" userId="S::krishna.kutty@gatesfoundation.org::9cb7c5ed-71b2-47cc-9e5a-0d1023d8f47d" providerId="AD"/>
  <p188:author id="{04FFECAA-B7AE-100A-BE6C-F605A0922DFD}" name="Krishna Kutty" initials="KK" userId="7d583c009fe660be" providerId="Windows Live"/>
  <p188:author id="{1BEF51AF-28CC-8389-77F8-8EBF5B9D148B}" name="ZIPURSKY, Simona" initials="ZS" userId="S::zipurskys@who.int::abde69ee-f355-4291-bbe7-8d8f18713a31" providerId="AD"/>
  <p188:author id="{064C35B6-DA73-55E4-7B99-B80EF5F7ACD0}" name="Elena Lipson" initials="EL" userId="0ff14d8506cb9297" providerId="Windows Live"/>
  <p188:author id="{15072DC4-D3B9-0915-B288-689ADAA03938}" name="EISENHAWER, Martin" initials="EM" userId="S::eisenhawerm@who.int::b5209e34-992b-4526-8ac1-4c96d87d6a26" providerId="AD"/>
  <p188:author id="{E2DB44CB-7047-DF56-A873-73BFC453C325}" name="KENNEDY, Andrew" initials="KA" userId="S::akennedy@who.int::9933c89c-144d-4211-91e2-a33a777ffdff" providerId="AD"/>
  <p188:author id="{DE9BC7E2-EDAA-32DB-B2EC-188F64FB60B0}" name="Kamal Nainani (Artemis Factor)" initials="KN(F" userId="S::kamal.nainani@gatesfoundation.org::ae6a0dcc-ab89-4042-975d-03d067ce100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NNEDY, Andrew" initials="KA" lastIdx="9" clrIdx="0">
    <p:extLst>
      <p:ext uri="{19B8F6BF-5375-455C-9EA6-DF929625EA0E}">
        <p15:presenceInfo xmlns:p15="http://schemas.microsoft.com/office/powerpoint/2012/main" userId="S::akennedy@who.int::9933c89c-144d-4211-91e2-a33a777ffdf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C241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76"/>
    <p:restoredTop sz="69116" autoAdjust="0"/>
  </p:normalViewPr>
  <p:slideViewPr>
    <p:cSldViewPr snapToGrid="0">
      <p:cViewPr varScale="1">
        <p:scale>
          <a:sx n="82" d="100"/>
          <a:sy n="82" d="100"/>
        </p:scale>
        <p:origin x="2344"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69" d="100"/>
        <a:sy n="169" d="100"/>
      </p:scale>
      <p:origin x="0" y="0"/>
    </p:cViewPr>
  </p:sorterViewPr>
  <p:notesViewPr>
    <p:cSldViewPr snapToGrid="0">
      <p:cViewPr varScale="1">
        <p:scale>
          <a:sx n="55" d="100"/>
          <a:sy n="55" d="100"/>
        </p:scale>
        <p:origin x="195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6A559F7-E962-9146-A003-5E5D21B6B91C}" type="datetimeFigureOut">
              <a:rPr lang="en-US" smtClean="0"/>
              <a:t>3/4/24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C3F508F-CD7C-0A47-B436-ACA336D48FDB}" type="slidenum">
              <a:rPr lang="en-US" smtClean="0"/>
              <a:t>‹#›</a:t>
            </a:fld>
            <a:endParaRPr lang="en-US"/>
          </a:p>
        </p:txBody>
      </p:sp>
    </p:spTree>
    <p:extLst>
      <p:ext uri="{BB962C8B-B14F-4D97-AF65-F5344CB8AC3E}">
        <p14:creationId xmlns:p14="http://schemas.microsoft.com/office/powerpoint/2010/main" val="3941410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600"/>
              </a:spcBef>
              <a:spcAft>
                <a:spcPts val="600"/>
              </a:spcAft>
              <a:buFont typeface="Symbol" pitchFamily="2" charset="2"/>
              <a:buChar char=""/>
            </a:pPr>
            <a:r>
              <a:rPr lang="en-US" sz="1200" b="0" kern="100" dirty="0">
                <a:effectLst/>
                <a:latin typeface="Calibri" panose="020F0502020204030204" pitchFamily="34" charset="0"/>
                <a:ea typeface="Calibri" panose="020F0502020204030204" pitchFamily="34" charset="0"/>
                <a:cs typeface="Times New Roman" panose="02020603050405020304" pitchFamily="18" charset="0"/>
              </a:rPr>
              <a:t>Today I’m going to share a bit of context about GPEI’s global integration function, our approach and the scope of GPEI Integration activities, share opportunities for integration between the MR Partnership and GPEI programs and some country examples and ongoing challenges we’ve observed</a:t>
            </a:r>
          </a:p>
          <a:p>
            <a:pPr marL="342900" marR="0" lvl="0" indent="-342900">
              <a:spcBef>
                <a:spcPts val="600"/>
              </a:spcBef>
              <a:spcAft>
                <a:spcPts val="600"/>
              </a:spcAft>
              <a:buFont typeface="Symbol" pitchFamily="2" charset="2"/>
              <a:buChar char=""/>
            </a:pPr>
            <a:endParaRPr lang="en-US" sz="12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600"/>
              </a:spcBef>
              <a:spcAft>
                <a:spcPts val="600"/>
              </a:spcAft>
              <a:buClrTx/>
              <a:buSzTx/>
              <a:buFont typeface="Symbol" pitchFamily="2" charset="2"/>
              <a:buChar char=""/>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In July 2023, the GPEI set up a global integration function to renew our effort in supporting integration activities and better documenting these efforts. </a:t>
            </a:r>
          </a:p>
          <a:p>
            <a:pPr marL="342900" marR="0" lvl="0" indent="-342900">
              <a:spcBef>
                <a:spcPts val="600"/>
              </a:spcBef>
              <a:spcAft>
                <a:spcPts val="600"/>
              </a:spcAft>
              <a:buFont typeface="Symbol" pitchFamily="2" charset="2"/>
              <a:buChar char=""/>
            </a:pPr>
            <a:endParaRPr lang="en-US" sz="1200" b="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C3F508F-CD7C-0A47-B436-ACA336D48FDB}" type="slidenum">
              <a:rPr lang="en-US" smtClean="0"/>
              <a:t>1</a:t>
            </a:fld>
            <a:endParaRPr lang="en-US"/>
          </a:p>
        </p:txBody>
      </p:sp>
    </p:spTree>
    <p:extLst>
      <p:ext uri="{BB962C8B-B14F-4D97-AF65-F5344CB8AC3E}">
        <p14:creationId xmlns:p14="http://schemas.microsoft.com/office/powerpoint/2010/main" val="2743148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1E792-E504-D05A-51CB-0BF533F874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206C48-3854-3918-2C5E-451BFE7FE4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B082A4-E0EF-3ACE-00DB-B40016C56CF6}"/>
              </a:ext>
            </a:extLst>
          </p:cNvPr>
          <p:cNvSpPr>
            <a:spLocks noGrp="1"/>
          </p:cNvSpPr>
          <p:nvPr>
            <p:ph type="body" idx="1"/>
          </p:nvPr>
        </p:nvSpPr>
        <p:spPr/>
        <p:txBody>
          <a:bodyPr/>
          <a:lstStyle/>
          <a:p>
            <a:pPr marL="342900" marR="0" lvl="0" indent="-342900">
              <a:spcBef>
                <a:spcPts val="600"/>
              </a:spcBef>
              <a:spcAft>
                <a:spcPts val="600"/>
              </a:spcAft>
              <a:buFont typeface="Symbol" pitchFamily="2"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Integration is really important both for polio eradication and transition.</a:t>
            </a:r>
          </a:p>
          <a:p>
            <a:pPr marL="457200" marR="0">
              <a:spcBef>
                <a:spcPts val="600"/>
              </a:spcBef>
              <a:spcAft>
                <a:spcPts val="6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600"/>
              </a:spcBef>
              <a:spcAft>
                <a:spcPts val="600"/>
              </a:spcAft>
              <a:buFont typeface="Symbol" pitchFamily="2"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However, we won’t get to eradication just with routine immunization</a:t>
            </a:r>
          </a:p>
          <a:p>
            <a:pPr marL="742950" marR="0" lvl="1" indent="-285750">
              <a:spcBef>
                <a:spcPts val="600"/>
              </a:spcBef>
              <a:spcAft>
                <a:spcPts val="600"/>
              </a:spcAft>
              <a:buFont typeface="Courier New" panose="02070309020205020404" pitchFamily="49" charset="0"/>
              <a:buChar char="o"/>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RI rates are too low and patchy in the areas where polio is most embedded</a:t>
            </a:r>
          </a:p>
          <a:p>
            <a:pPr marL="914400" marR="0">
              <a:spcBef>
                <a:spcPts val="600"/>
              </a:spcBef>
              <a:spcAft>
                <a:spcPts val="6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600"/>
              </a:spcBef>
              <a:spcAft>
                <a:spcPts val="600"/>
              </a:spcAft>
              <a:buFont typeface="Symbol" pitchFamily="2"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Therefore we need campaigns to fill immunity gaps</a:t>
            </a:r>
          </a:p>
          <a:p>
            <a:pPr marL="742950" marR="0" lvl="1" indent="-285750">
              <a:spcBef>
                <a:spcPts val="600"/>
              </a:spcBef>
              <a:spcAft>
                <a:spcPts val="600"/>
              </a:spcAft>
              <a:buFont typeface="Courier New" panose="02070309020205020404" pitchFamily="49" charset="0"/>
              <a:buChar char="o"/>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Polio has a much bigger campaign scope and scale than other programs so those programs are keen to piggy back on the polio infrastructure</a:t>
            </a:r>
            <a:br>
              <a:rPr lang="en-US" sz="12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spcBef>
                <a:spcPts val="600"/>
              </a:spcBef>
              <a:spcAft>
                <a:spcPts val="600"/>
              </a:spcAft>
              <a:buFont typeface="Courier New" panose="02070309020205020404" pitchFamily="49" charset="0"/>
              <a:buChar char="o"/>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But there are some challenges with integrated campaigns:</a:t>
            </a:r>
          </a:p>
          <a:p>
            <a:pPr marL="742950" marR="0" lvl="1" indent="-285750">
              <a:spcBef>
                <a:spcPts val="600"/>
              </a:spcBef>
              <a:spcAft>
                <a:spcPts val="600"/>
              </a:spcAft>
              <a:buFont typeface="Courier New" panose="02070309020205020404" pitchFamily="49" charset="0"/>
              <a:buChar char="o"/>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Polio campaigns differ in that they go house to house (they’re not facility based) and they use an oral vaccine (no injections)</a:t>
            </a:r>
          </a:p>
          <a:p>
            <a:pPr marL="742950" marR="0" lvl="1" indent="-285750">
              <a:spcBef>
                <a:spcPts val="600"/>
              </a:spcBef>
              <a:spcAft>
                <a:spcPts val="600"/>
              </a:spcAft>
              <a:buFont typeface="Courier New" panose="02070309020205020404" pitchFamily="49" charset="0"/>
              <a:buChar char="o"/>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In addition, campaigns with other vaccinations can compromise quality and coverage if not planned effectively, and again quality is more important for polio because we’re aiming for eradication</a:t>
            </a:r>
          </a:p>
          <a:p>
            <a:pPr marL="457200" marR="0">
              <a:spcBef>
                <a:spcPts val="600"/>
              </a:spcBef>
              <a:spcAft>
                <a:spcPts val="6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600"/>
              </a:spcBef>
              <a:spcAft>
                <a:spcPts val="600"/>
              </a:spcAft>
              <a:buFont typeface="Symbol" pitchFamily="2"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For polio in outbreak settings we’re conducting an emergency response - the aim is to move quickly before the outbreak spreads.  For new outbreaks, the careful planning required may not always be possible.  However, with ongoing outbreaks – which comprise the vast majority of the outbreaks we’re currently responding to and have been going on for some time, there is a greater scope for Integration.</a:t>
            </a:r>
          </a:p>
          <a:p>
            <a:pPr marL="342900" marR="0" lvl="0" indent="-342900">
              <a:spcBef>
                <a:spcPts val="600"/>
              </a:spcBef>
              <a:spcAft>
                <a:spcPts val="600"/>
              </a:spcAft>
              <a:buFont typeface="Symbol" pitchFamily="2" charset="2"/>
              <a:buChar char=""/>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600"/>
              </a:spcAft>
              <a:buFont typeface="Symbol" pitchFamily="2"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Even within these constraints we are trying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maximise</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the opportunity for integrated campaigns and integrated campaigns can help gain access to difficult to reach or unwilling populations, focusing on pluses where timing is tight, looking at multi antigen campaigns, RI strengthening and ISD where we have longer visibility over campaign planning (ongoing OBs) and more established infrastructure (CGs &amp; endemics)</a:t>
            </a:r>
          </a:p>
          <a:p>
            <a:endParaRPr lang="en-US" dirty="0"/>
          </a:p>
        </p:txBody>
      </p:sp>
      <p:sp>
        <p:nvSpPr>
          <p:cNvPr id="4" name="Slide Number Placeholder 3">
            <a:extLst>
              <a:ext uri="{FF2B5EF4-FFF2-40B4-BE49-F238E27FC236}">
                <a16:creationId xmlns:a16="http://schemas.microsoft.com/office/drawing/2014/main" id="{AEA5EE11-FFAF-9229-1670-27C243176CB6}"/>
              </a:ext>
            </a:extLst>
          </p:cNvPr>
          <p:cNvSpPr>
            <a:spLocks noGrp="1"/>
          </p:cNvSpPr>
          <p:nvPr>
            <p:ph type="sldNum" sz="quarter" idx="5"/>
          </p:nvPr>
        </p:nvSpPr>
        <p:spPr/>
        <p:txBody>
          <a:bodyPr/>
          <a:lstStyle/>
          <a:p>
            <a:fld id="{CC3F508F-CD7C-0A47-B436-ACA336D48FDB}" type="slidenum">
              <a:rPr lang="en-US" smtClean="0"/>
              <a:t>2</a:t>
            </a:fld>
            <a:endParaRPr lang="en-US"/>
          </a:p>
        </p:txBody>
      </p:sp>
    </p:spTree>
    <p:extLst>
      <p:ext uri="{BB962C8B-B14F-4D97-AF65-F5344CB8AC3E}">
        <p14:creationId xmlns:p14="http://schemas.microsoft.com/office/powerpoint/2010/main" val="4091627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CB8F6-BCD9-0F18-5BC4-27F979845E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4F36A0-2CAD-8006-BC46-EC3F0CA1B4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63B985-F86F-B23C-714B-AA487B42D5BC}"/>
              </a:ext>
            </a:extLst>
          </p:cNvPr>
          <p:cNvSpPr>
            <a:spLocks noGrp="1"/>
          </p:cNvSpPr>
          <p:nvPr>
            <p:ph type="body" idx="1"/>
          </p:nvPr>
        </p:nvSpPr>
        <p:spPr/>
        <p:txBody>
          <a:bodyPr/>
          <a:lstStyle/>
          <a:p>
            <a:pPr marL="342900" marR="0" lvl="0" indent="-342900">
              <a:spcBef>
                <a:spcPts val="600"/>
              </a:spcBef>
              <a:spcAft>
                <a:spcPts val="600"/>
              </a:spcAft>
              <a:buFont typeface="Symbol" pitchFamily="2"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Global integration function established in July 2023. Our approach was approved by POB in Oct. </a:t>
            </a:r>
          </a:p>
          <a:p>
            <a:pPr marL="457200" marR="0">
              <a:spcBef>
                <a:spcPts val="600"/>
              </a:spcBef>
              <a:spcAft>
                <a:spcPts val="6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600"/>
              </a:spcBef>
              <a:spcAft>
                <a:spcPts val="600"/>
              </a:spcAft>
              <a:buFont typeface="Symbol" pitchFamily="2"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Our role at the global level is really to provide enhanced program management and coordination support to regions and countries, who are the one driving and carrying out these activities, as well as greater transparency around the opportunities for integration at all levels of the GPEI.</a:t>
            </a:r>
          </a:p>
          <a:p>
            <a:pPr marL="457200" marR="0">
              <a:spcBef>
                <a:spcPts val="600"/>
              </a:spcBef>
              <a:spcAft>
                <a:spcPts val="6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600"/>
              </a:spcBef>
              <a:spcAft>
                <a:spcPts val="600"/>
              </a:spcAft>
              <a:buFont typeface="Symbol" pitchFamily="2"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Focusing on the endemics and consequential geographies to start off</a:t>
            </a:r>
          </a:p>
          <a:p>
            <a:pPr marL="742950" marR="0" lvl="1" indent="-285750">
              <a:spcBef>
                <a:spcPts val="600"/>
              </a:spcBef>
              <a:spcAft>
                <a:spcPts val="600"/>
              </a:spcAft>
              <a:buFont typeface="Courier New" panose="02070309020205020404" pitchFamily="49" charset="0"/>
              <a:buChar char="o"/>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Afghanistan, Pakistan, Nigeria, DRC, Madagascar, Somalia and Yemen</a:t>
            </a:r>
          </a:p>
          <a:p>
            <a:pPr marL="457200" marR="0">
              <a:spcBef>
                <a:spcPts val="600"/>
              </a:spcBef>
              <a:spcAft>
                <a:spcPts val="6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600"/>
              </a:spcBef>
              <a:spcAft>
                <a:spcPts val="600"/>
              </a:spcAft>
              <a:buFont typeface="Symbol" pitchFamily="2"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Integration activities are focused on four key areas in the near-term and two additional areas longer-term</a:t>
            </a:r>
          </a:p>
          <a:p>
            <a:pPr marL="800100" marR="0" lvl="1" indent="-342900">
              <a:spcBef>
                <a:spcPts val="600"/>
              </a:spcBef>
              <a:spcAft>
                <a:spcPts val="600"/>
              </a:spcAft>
              <a:buFont typeface="Symbol" pitchFamily="2"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Plusses – doesn’t’ require a lot of planning/lead time so it’s a good near term priority.</a:t>
            </a:r>
          </a:p>
          <a:p>
            <a:pPr marL="800100" marR="0" lvl="1" indent="-342900">
              <a:spcBef>
                <a:spcPts val="600"/>
              </a:spcBef>
              <a:spcAft>
                <a:spcPts val="600"/>
              </a:spcAft>
              <a:buFont typeface="Symbol" pitchFamily="2"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Multi-antigen</a:t>
            </a:r>
          </a:p>
          <a:p>
            <a:pPr marL="1200150" marR="0" lvl="2" indent="-285750">
              <a:spcBef>
                <a:spcPts val="600"/>
              </a:spcBef>
              <a:spcAft>
                <a:spcPts val="600"/>
              </a:spcAft>
              <a:buFont typeface="Courier New" panose="02070309020205020404" pitchFamily="49" charset="0"/>
              <a:buChar char="o"/>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Just received the Q1 approved schedule – too late to add antigens for Q1.</a:t>
            </a:r>
          </a:p>
          <a:p>
            <a:pPr marL="1200150" marR="0" lvl="2" indent="-285750">
              <a:spcBef>
                <a:spcPts val="600"/>
              </a:spcBef>
              <a:spcAft>
                <a:spcPts val="600"/>
              </a:spcAft>
              <a:buFont typeface="Courier New" panose="02070309020205020404" pitchFamily="49" charset="0"/>
              <a:buChar char="o"/>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Where we have polio schedule, looking for opportunities to plan in advance to add other antigens</a:t>
            </a:r>
          </a:p>
          <a:p>
            <a:pPr marL="1200150" marR="0" lvl="2" indent="-285750">
              <a:spcBef>
                <a:spcPts val="600"/>
              </a:spcBef>
              <a:spcAft>
                <a:spcPts val="600"/>
              </a:spcAft>
              <a:buFont typeface="Courier New" panose="02070309020205020404" pitchFamily="49" charset="0"/>
              <a:buChar char="o"/>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Or adding polio to other antigens. For example, in AFRO we have the M/R schedule and much of those activities happen in Q3/Q4 so there is time to plan in advance to integrate those campaigns with polio</a:t>
            </a:r>
          </a:p>
          <a:p>
            <a:pPr marL="800100" marR="0" lvl="1" indent="-342900">
              <a:spcBef>
                <a:spcPts val="600"/>
              </a:spcBef>
              <a:spcAft>
                <a:spcPts val="600"/>
              </a:spcAft>
              <a:buFont typeface="Symbol" pitchFamily="2"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RI strengthening – </a:t>
            </a:r>
            <a:r>
              <a:rPr lang="en-US" sz="12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20</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Priority countries for BCU, CGs – Nigeria and DRC</a:t>
            </a:r>
          </a:p>
          <a:p>
            <a:pPr marL="800100" marR="0" lvl="1" indent="-342900">
              <a:spcBef>
                <a:spcPts val="600"/>
              </a:spcBef>
              <a:spcAft>
                <a:spcPts val="600"/>
              </a:spcAft>
              <a:buFont typeface="Symbol" pitchFamily="2"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ISD – Somalia and Endemics</a:t>
            </a:r>
          </a:p>
          <a:p>
            <a:pPr marL="800100" marR="0" lvl="1" indent="-342900">
              <a:spcBef>
                <a:spcPts val="600"/>
              </a:spcBef>
              <a:spcAft>
                <a:spcPts val="600"/>
              </a:spcAft>
              <a:buFont typeface="Symbol" pitchFamily="2" charset="2"/>
              <a:buChar char=""/>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600"/>
              </a:spcBef>
              <a:spcAft>
                <a:spcPts val="600"/>
              </a:spcAft>
              <a:buClrTx/>
              <a:buSzTx/>
              <a:buFont typeface="Symbol" pitchFamily="2" charset="2"/>
              <a:buChar char=""/>
              <a:tabLst/>
              <a:defRPr/>
            </a:pPr>
            <a:r>
              <a:rPr lang="en-US" dirty="0">
                <a:solidFill>
                  <a:srgbClr val="3F3F3F"/>
                </a:solidFill>
                <a:effectLst/>
                <a:latin typeface="Helvetica" pitchFamily="2" charset="0"/>
              </a:rPr>
              <a:t>We have documented integration efforts in each of these areas in our fact sheet and inventories - where you can dig deeper into specific successes -  and are actively working with countries to develop implementation plans for 2024 that align to these priorities.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476D9D5-CCE3-C089-1C63-B7E6CA05FB90}"/>
              </a:ext>
            </a:extLst>
          </p:cNvPr>
          <p:cNvSpPr>
            <a:spLocks noGrp="1"/>
          </p:cNvSpPr>
          <p:nvPr>
            <p:ph type="sldNum" sz="quarter" idx="5"/>
          </p:nvPr>
        </p:nvSpPr>
        <p:spPr/>
        <p:txBody>
          <a:bodyPr/>
          <a:lstStyle/>
          <a:p>
            <a:fld id="{CC3F508F-CD7C-0A47-B436-ACA336D48FDB}" type="slidenum">
              <a:rPr lang="en-US" smtClean="0"/>
              <a:t>3</a:t>
            </a:fld>
            <a:endParaRPr lang="en-US"/>
          </a:p>
        </p:txBody>
      </p:sp>
    </p:spTree>
    <p:extLst>
      <p:ext uri="{BB962C8B-B14F-4D97-AF65-F5344CB8AC3E}">
        <p14:creationId xmlns:p14="http://schemas.microsoft.com/office/powerpoint/2010/main" val="2251640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1E792-E504-D05A-51CB-0BF533F874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206C48-3854-3918-2C5E-451BFE7FE4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B082A4-E0EF-3ACE-00DB-B40016C56CF6}"/>
              </a:ext>
            </a:extLst>
          </p:cNvPr>
          <p:cNvSpPr>
            <a:spLocks noGrp="1"/>
          </p:cNvSpPr>
          <p:nvPr>
            <p:ph type="body" idx="1"/>
          </p:nvPr>
        </p:nvSpPr>
        <p:spPr/>
        <p:txBody>
          <a:bodyPr/>
          <a:lstStyle/>
          <a:p>
            <a:r>
              <a:rPr lang="en-US" dirty="0"/>
              <a:t>Integration can also be really important for measles elimination and control. </a:t>
            </a:r>
          </a:p>
          <a:p>
            <a:endParaRPr lang="en-US" dirty="0"/>
          </a:p>
          <a:p>
            <a:r>
              <a:rPr lang="en-US" dirty="0"/>
              <a:t>In 2022, there were an estimated 9.2M measles cases, contributing to 136K deaths.</a:t>
            </a:r>
          </a:p>
          <a:p>
            <a:endParaRPr lang="en-US" dirty="0"/>
          </a:p>
          <a:p>
            <a:r>
              <a:rPr lang="en-US" dirty="0"/>
              <a:t>In 2023, there were 19 campaigns containing measles, 6 of which were funded by the M&amp;RP Outbreak Response Fund, 1 of which was also Integrated.  Five of the 19 campaigns were also integrated.</a:t>
            </a:r>
          </a:p>
          <a:p>
            <a:endParaRPr lang="en-US" dirty="0"/>
          </a:p>
          <a:p>
            <a:r>
              <a:rPr lang="en-US" dirty="0"/>
              <a:t>We think there is an opportunity to do more Integration between measles and polio and both programs have assets they can leverage to enhance efficiencies and outcomes for the MR Partnership and GPEI.</a:t>
            </a:r>
          </a:p>
        </p:txBody>
      </p:sp>
      <p:sp>
        <p:nvSpPr>
          <p:cNvPr id="4" name="Slide Number Placeholder 3">
            <a:extLst>
              <a:ext uri="{FF2B5EF4-FFF2-40B4-BE49-F238E27FC236}">
                <a16:creationId xmlns:a16="http://schemas.microsoft.com/office/drawing/2014/main" id="{AEA5EE11-FFAF-9229-1670-27C243176CB6}"/>
              </a:ext>
            </a:extLst>
          </p:cNvPr>
          <p:cNvSpPr>
            <a:spLocks noGrp="1"/>
          </p:cNvSpPr>
          <p:nvPr>
            <p:ph type="sldNum" sz="quarter" idx="5"/>
          </p:nvPr>
        </p:nvSpPr>
        <p:spPr/>
        <p:txBody>
          <a:bodyPr/>
          <a:lstStyle/>
          <a:p>
            <a:fld id="{CC3F508F-CD7C-0A47-B436-ACA336D48FDB}" type="slidenum">
              <a:rPr lang="en-US" smtClean="0"/>
              <a:t>4</a:t>
            </a:fld>
            <a:endParaRPr lang="en-US"/>
          </a:p>
        </p:txBody>
      </p:sp>
    </p:spTree>
    <p:extLst>
      <p:ext uri="{BB962C8B-B14F-4D97-AF65-F5344CB8AC3E}">
        <p14:creationId xmlns:p14="http://schemas.microsoft.com/office/powerpoint/2010/main" val="1211264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1E792-E504-D05A-51CB-0BF533F874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206C48-3854-3918-2C5E-451BFE7FE4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B082A4-E0EF-3ACE-00DB-B40016C56CF6}"/>
              </a:ext>
            </a:extLst>
          </p:cNvPr>
          <p:cNvSpPr>
            <a:spLocks noGrp="1"/>
          </p:cNvSpPr>
          <p:nvPr>
            <p:ph type="body" idx="1"/>
          </p:nvPr>
        </p:nvSpPr>
        <p:spPr/>
        <p:txBody>
          <a:bodyPr/>
          <a:lstStyle/>
          <a:p>
            <a:r>
              <a:rPr lang="en-US" dirty="0"/>
              <a:t>We have been actively working to facilitate more integration opportunities between the MR and GPEI programs.</a:t>
            </a:r>
          </a:p>
          <a:p>
            <a:endParaRPr lang="en-US" dirty="0"/>
          </a:p>
          <a:p>
            <a:r>
              <a:rPr lang="en-US" dirty="0"/>
              <a:t>A number of GPEI priority countries are planning measles campaigns for 2024.  However, timelines for some of the campaigns don’t lend themselves well to planning for integration.</a:t>
            </a:r>
          </a:p>
          <a:p>
            <a:endParaRPr lang="en-US" dirty="0"/>
          </a:p>
          <a:p>
            <a:r>
              <a:rPr lang="en-US" dirty="0"/>
              <a:t>For example, the DRC measles campaign was scheduled for Jan and Feb, which obviously didn’t leave time for planning an integrated response.  </a:t>
            </a:r>
            <a:endParaRPr lang="en-US" strike="sngStrike" dirty="0"/>
          </a:p>
          <a:p>
            <a:endParaRPr lang="en-US" dirty="0"/>
          </a:p>
          <a:p>
            <a:r>
              <a:rPr lang="en-US" dirty="0"/>
              <a:t>However, Madagascar is one example that we think presents a good opportunity </a:t>
            </a:r>
            <a:r>
              <a:rPr lang="en-US" dirty="0" err="1"/>
              <a:t>bc</a:t>
            </a:r>
            <a:r>
              <a:rPr lang="en-US" dirty="0"/>
              <a:t> it is a fall 2024 campaign, which has enough lead time to plan for integration.</a:t>
            </a:r>
          </a:p>
          <a:p>
            <a:endParaRPr lang="en-US" dirty="0"/>
          </a:p>
        </p:txBody>
      </p:sp>
      <p:sp>
        <p:nvSpPr>
          <p:cNvPr id="4" name="Slide Number Placeholder 3">
            <a:extLst>
              <a:ext uri="{FF2B5EF4-FFF2-40B4-BE49-F238E27FC236}">
                <a16:creationId xmlns:a16="http://schemas.microsoft.com/office/drawing/2014/main" id="{AEA5EE11-FFAF-9229-1670-27C243176CB6}"/>
              </a:ext>
            </a:extLst>
          </p:cNvPr>
          <p:cNvSpPr>
            <a:spLocks noGrp="1"/>
          </p:cNvSpPr>
          <p:nvPr>
            <p:ph type="sldNum" sz="quarter" idx="5"/>
          </p:nvPr>
        </p:nvSpPr>
        <p:spPr/>
        <p:txBody>
          <a:bodyPr/>
          <a:lstStyle/>
          <a:p>
            <a:fld id="{CC3F508F-CD7C-0A47-B436-ACA336D48FDB}" type="slidenum">
              <a:rPr lang="en-US" smtClean="0"/>
              <a:t>5</a:t>
            </a:fld>
            <a:endParaRPr lang="en-US"/>
          </a:p>
        </p:txBody>
      </p:sp>
    </p:spTree>
    <p:extLst>
      <p:ext uri="{BB962C8B-B14F-4D97-AF65-F5344CB8AC3E}">
        <p14:creationId xmlns:p14="http://schemas.microsoft.com/office/powerpoint/2010/main" val="1471534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1E792-E504-D05A-51CB-0BF533F874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206C48-3854-3918-2C5E-451BFE7FE4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B082A4-E0EF-3ACE-00DB-B40016C56C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A5EE11-FFAF-9229-1670-27C243176CB6}"/>
              </a:ext>
            </a:extLst>
          </p:cNvPr>
          <p:cNvSpPr>
            <a:spLocks noGrp="1"/>
          </p:cNvSpPr>
          <p:nvPr>
            <p:ph type="sldNum" sz="quarter" idx="5"/>
          </p:nvPr>
        </p:nvSpPr>
        <p:spPr/>
        <p:txBody>
          <a:bodyPr/>
          <a:lstStyle/>
          <a:p>
            <a:fld id="{CC3F508F-CD7C-0A47-B436-ACA336D48FDB}" type="slidenum">
              <a:rPr lang="en-US" smtClean="0"/>
              <a:t>6</a:t>
            </a:fld>
            <a:endParaRPr lang="en-US"/>
          </a:p>
        </p:txBody>
      </p:sp>
    </p:spTree>
    <p:extLst>
      <p:ext uri="{BB962C8B-B14F-4D97-AF65-F5344CB8AC3E}">
        <p14:creationId xmlns:p14="http://schemas.microsoft.com/office/powerpoint/2010/main" val="2980032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3F508F-CD7C-0A47-B436-ACA336D48FDB}" type="slidenum">
              <a:rPr lang="en-US" smtClean="0"/>
              <a:t>7</a:t>
            </a:fld>
            <a:endParaRPr lang="en-US"/>
          </a:p>
        </p:txBody>
      </p:sp>
    </p:spTree>
    <p:extLst>
      <p:ext uri="{BB962C8B-B14F-4D97-AF65-F5344CB8AC3E}">
        <p14:creationId xmlns:p14="http://schemas.microsoft.com/office/powerpoint/2010/main" val="1637117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Unwillingness to Compromise Examples</a:t>
            </a:r>
          </a:p>
          <a:p>
            <a:pPr marL="628650" lvl="1" indent="-171450">
              <a:buFont typeface="Arial" panose="020B0604020202020204" pitchFamily="34" charset="0"/>
              <a:buChar char="•"/>
            </a:pPr>
            <a:r>
              <a:rPr lang="en-US" dirty="0"/>
              <a:t>'it takes a year’ – example of Tanzania - </a:t>
            </a:r>
            <a:r>
              <a:rPr lang="en-US" strike="noStrike" dirty="0"/>
              <a:t>was recommended not to integrate bOPV into an upcoming measles campaign due to lack of sufficient time.</a:t>
            </a:r>
          </a:p>
          <a:p>
            <a:pPr marL="1085850" lvl="2" indent="-171450">
              <a:buFont typeface="Arial" panose="020B0604020202020204" pitchFamily="34" charset="0"/>
              <a:buChar char="•"/>
            </a:pPr>
            <a:r>
              <a:rPr lang="en-US" strike="noStrike" dirty="0"/>
              <a:t>We welcome your input of how to reduce this 1 year planning phase for integrated campaigns</a:t>
            </a:r>
          </a:p>
          <a:p>
            <a:pPr marL="628650" lvl="1" indent="-171450">
              <a:buFont typeface="Arial" panose="020B0604020202020204" pitchFamily="34" charset="0"/>
              <a:buChar char="•"/>
            </a:pPr>
            <a:r>
              <a:rPr lang="en-US" dirty="0"/>
              <a:t>Hesitance to adjust planned campaigns - Mozambique</a:t>
            </a:r>
          </a:p>
          <a:p>
            <a:pPr marL="1200150" lvl="2" indent="-285750">
              <a:buFont typeface="Arial" panose="020B0604020202020204" pitchFamily="34" charset="0"/>
              <a:buChar char="•"/>
            </a:pPr>
            <a:r>
              <a:rPr lang="en-US" b="0" dirty="0">
                <a:solidFill>
                  <a:srgbClr val="0070C0"/>
                </a:solidFill>
              </a:rPr>
              <a:t>An integrated bOPV and MR campaign was planned for August 2023, but was cancelled</a:t>
            </a:r>
            <a:r>
              <a:rPr lang="en-US" b="0" dirty="0">
                <a:solidFill>
                  <a:schemeClr val="accent1"/>
                </a:solidFill>
              </a:rPr>
              <a:t> </a:t>
            </a:r>
            <a:r>
              <a:rPr lang="en-US" b="0" dirty="0"/>
              <a:t>and completed as a MR only campaign </a:t>
            </a:r>
          </a:p>
          <a:p>
            <a:pPr marL="1200150" lvl="2" indent="-285750">
              <a:buFont typeface="Arial" panose="020B0604020202020204" pitchFamily="34" charset="0"/>
              <a:buChar char="•"/>
            </a:pPr>
            <a:r>
              <a:rPr lang="fr-CH" dirty="0" err="1"/>
              <a:t>Measles</a:t>
            </a:r>
            <a:r>
              <a:rPr lang="fr-CH" dirty="0"/>
              <a:t> </a:t>
            </a:r>
            <a:r>
              <a:rPr lang="fr-CH" dirty="0" err="1"/>
              <a:t>wanted</a:t>
            </a:r>
            <a:r>
              <a:rPr lang="fr-CH" dirty="0"/>
              <a:t> to run </a:t>
            </a:r>
            <a:r>
              <a:rPr lang="fr-CH" dirty="0" err="1"/>
              <a:t>with</a:t>
            </a:r>
            <a:r>
              <a:rPr lang="fr-CH" dirty="0"/>
              <a:t> the ‘official, but </a:t>
            </a:r>
            <a:r>
              <a:rPr lang="fr-CH" dirty="0" err="1"/>
              <a:t>old</a:t>
            </a:r>
            <a:r>
              <a:rPr lang="fr-CH" dirty="0"/>
              <a:t>’ </a:t>
            </a:r>
            <a:r>
              <a:rPr lang="fr-CH" dirty="0" err="1"/>
              <a:t>target</a:t>
            </a:r>
            <a:r>
              <a:rPr lang="fr-CH" dirty="0"/>
              <a:t> population </a:t>
            </a:r>
            <a:r>
              <a:rPr lang="fr-CH" dirty="0" err="1"/>
              <a:t>estimates</a:t>
            </a:r>
            <a:r>
              <a:rPr lang="fr-CH" dirty="0"/>
              <a:t> </a:t>
            </a:r>
            <a:r>
              <a:rPr lang="fr-CH" dirty="0" err="1"/>
              <a:t>whereas</a:t>
            </a:r>
            <a:r>
              <a:rPr lang="fr-CH" dirty="0"/>
              <a:t> polio </a:t>
            </a:r>
            <a:r>
              <a:rPr lang="fr-CH" dirty="0" err="1"/>
              <a:t>had</a:t>
            </a:r>
            <a:r>
              <a:rPr lang="fr-CH" dirty="0"/>
              <a:t> </a:t>
            </a:r>
            <a:r>
              <a:rPr lang="fr-CH" dirty="0" err="1"/>
              <a:t>found</a:t>
            </a:r>
            <a:r>
              <a:rPr lang="fr-CH" dirty="0"/>
              <a:t> </a:t>
            </a:r>
            <a:r>
              <a:rPr lang="fr-CH" dirty="0" err="1"/>
              <a:t>from</a:t>
            </a:r>
            <a:r>
              <a:rPr lang="fr-CH" dirty="0"/>
              <a:t> </a:t>
            </a:r>
            <a:r>
              <a:rPr lang="fr-CH" dirty="0" err="1"/>
              <a:t>previous</a:t>
            </a:r>
            <a:r>
              <a:rPr lang="fr-CH" dirty="0"/>
              <a:t> </a:t>
            </a:r>
            <a:r>
              <a:rPr lang="fr-CH" dirty="0" err="1"/>
              <a:t>campaigns</a:t>
            </a:r>
            <a:r>
              <a:rPr lang="fr-CH" dirty="0"/>
              <a:t> </a:t>
            </a:r>
            <a:r>
              <a:rPr lang="fr-CH" dirty="0" err="1"/>
              <a:t>that</a:t>
            </a:r>
            <a:r>
              <a:rPr lang="fr-CH" dirty="0"/>
              <a:t> the </a:t>
            </a:r>
            <a:r>
              <a:rPr lang="fr-CH" dirty="0" err="1"/>
              <a:t>target</a:t>
            </a:r>
            <a:r>
              <a:rPr lang="fr-CH" dirty="0"/>
              <a:t> population </a:t>
            </a:r>
            <a:r>
              <a:rPr lang="fr-CH" dirty="0" err="1"/>
              <a:t>was</a:t>
            </a:r>
            <a:r>
              <a:rPr lang="fr-CH" dirty="0"/>
              <a:t> </a:t>
            </a:r>
            <a:r>
              <a:rPr lang="fr-CH" dirty="0" err="1"/>
              <a:t>much</a:t>
            </a:r>
            <a:r>
              <a:rPr lang="fr-CH" dirty="0"/>
              <a:t> </a:t>
            </a:r>
            <a:r>
              <a:rPr lang="fr-CH" dirty="0" err="1"/>
              <a:t>larger</a:t>
            </a:r>
            <a:r>
              <a:rPr lang="fr-CH" dirty="0"/>
              <a:t> </a:t>
            </a:r>
            <a:r>
              <a:rPr lang="fr-CH" dirty="0" err="1"/>
              <a:t>than</a:t>
            </a:r>
            <a:r>
              <a:rPr lang="fr-CH" dirty="0"/>
              <a:t> the official </a:t>
            </a:r>
            <a:r>
              <a:rPr lang="fr-CH" dirty="0" err="1"/>
              <a:t>estimates</a:t>
            </a:r>
            <a:r>
              <a:rPr lang="fr-CH" dirty="0"/>
              <a:t> </a:t>
            </a:r>
            <a:endParaRPr lang="en-US" b="0" dirty="0"/>
          </a:p>
          <a:p>
            <a:pPr marL="1200150" lvl="2" indent="-285750">
              <a:buFont typeface="Arial" panose="020B0604020202020204" pitchFamily="34" charset="0"/>
              <a:buChar char="•"/>
            </a:pPr>
            <a:r>
              <a:rPr lang="en-US" b="0" dirty="0"/>
              <a:t>Perception that Gavi process to approve more doses was onerous and discouraged the country from pursuing the integrated campaign. </a:t>
            </a:r>
          </a:p>
          <a:p>
            <a:pPr marL="285750" indent="-285750">
              <a:buFont typeface="Arial" panose="020B0604020202020204" pitchFamily="34" charset="0"/>
              <a:buChar char="•"/>
            </a:pPr>
            <a:endParaRPr lang="en-US" b="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C3F508F-CD7C-0A47-B436-ACA336D48FDB}" type="slidenum">
              <a:rPr lang="en-US" smtClean="0"/>
              <a:t>8</a:t>
            </a:fld>
            <a:endParaRPr lang="en-US"/>
          </a:p>
        </p:txBody>
      </p:sp>
    </p:spTree>
    <p:extLst>
      <p:ext uri="{BB962C8B-B14F-4D97-AF65-F5344CB8AC3E}">
        <p14:creationId xmlns:p14="http://schemas.microsoft.com/office/powerpoint/2010/main" val="13366046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6" descr="GPEI inside pages.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0"/>
          </p:nvPr>
        </p:nvSpPr>
        <p:spPr/>
        <p:txBody>
          <a:bodyPr/>
          <a:lstStyle>
            <a:lvl1pPr defTabSz="844062">
              <a:defRPr b="1"/>
            </a:lvl1pPr>
          </a:lstStyle>
          <a:p>
            <a:fld id="{8A5DEE5B-CA4F-486D-A403-B2C7C42F572B}" type="slidenum">
              <a:rPr lang="en-US" altLang="en-US"/>
              <a:pPr/>
              <a:t>‹#›</a:t>
            </a:fld>
            <a:endParaRPr lang="en-US" altLang="en-US"/>
          </a:p>
        </p:txBody>
      </p:sp>
      <p:sp>
        <p:nvSpPr>
          <p:cNvPr id="5" name="Title Placeholder 1"/>
          <p:cNvSpPr>
            <a:spLocks noGrp="1"/>
          </p:cNvSpPr>
          <p:nvPr>
            <p:ph type="title"/>
          </p:nvPr>
        </p:nvSpPr>
        <p:spPr>
          <a:xfrm>
            <a:off x="838207" y="365136"/>
            <a:ext cx="10515600" cy="615603"/>
          </a:xfrm>
          <a:prstGeom prst="rect">
            <a:avLst/>
          </a:prstGeom>
        </p:spPr>
        <p:txBody>
          <a:bodyPr vert="horz" lIns="91440" tIns="45720" rIns="91440" bIns="45720" rtlCol="0" anchor="t">
            <a:normAutofit/>
          </a:bodyPr>
          <a:lstStyle>
            <a:lvl1pPr>
              <a:defRPr lang="en-US" sz="2400" b="1" kern="1200" dirty="0" smtClean="0">
                <a:solidFill>
                  <a:schemeClr val="accent1"/>
                </a:solidFill>
                <a:latin typeface="+mj-lt"/>
                <a:ea typeface="+mj-ea"/>
                <a:cs typeface="+mj-cs"/>
              </a:defRPr>
            </a:lvl1pPr>
          </a:lstStyle>
          <a:p>
            <a:r>
              <a:rPr lang="en-US"/>
              <a:t>Click to edit Master title style</a:t>
            </a:r>
          </a:p>
        </p:txBody>
      </p:sp>
      <p:sp>
        <p:nvSpPr>
          <p:cNvPr id="8" name="Text Placeholder 7"/>
          <p:cNvSpPr>
            <a:spLocks noGrp="1"/>
          </p:cNvSpPr>
          <p:nvPr>
            <p:ph type="body" sz="quarter" idx="11"/>
          </p:nvPr>
        </p:nvSpPr>
        <p:spPr>
          <a:xfrm>
            <a:off x="838207" y="1341439"/>
            <a:ext cx="10515600" cy="5040312"/>
          </a:xfrm>
          <a:prstGeom prst="rect">
            <a:avLst/>
          </a:prstGeom>
        </p:spPr>
        <p:txBody>
          <a:bodyPr/>
          <a:lstStyle>
            <a:lvl2pPr>
              <a:buClr>
                <a:schemeClr val="accent1"/>
              </a:buClr>
              <a:defRPr/>
            </a:lvl2pPr>
            <a:lvl3pPr>
              <a:buClr>
                <a:schemeClr val="accent1"/>
              </a:buClr>
              <a:defRPr/>
            </a:lvl3pPr>
          </a:lstStyle>
          <a:p>
            <a:pPr lvl="0"/>
            <a:r>
              <a:rPr lang="en-US"/>
              <a:t>Click to edit Master text styles</a:t>
            </a:r>
          </a:p>
          <a:p>
            <a:pPr lvl="1"/>
            <a:r>
              <a:rPr lang="en-US"/>
              <a:t>Second level</a:t>
            </a:r>
          </a:p>
          <a:p>
            <a:pPr lvl="2"/>
            <a:r>
              <a:rPr lang="en-US"/>
              <a:t>Third level</a:t>
            </a:r>
          </a:p>
        </p:txBody>
      </p:sp>
      <p:pic>
        <p:nvPicPr>
          <p:cNvPr id="2090" name="Picture 42">
            <a:extLst>
              <a:ext uri="{FF2B5EF4-FFF2-40B4-BE49-F238E27FC236}">
                <a16:creationId xmlns:a16="http://schemas.microsoft.com/office/drawing/2014/main" id="{5CF9707F-A57E-3EAA-E458-146F382EC0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8867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F38B8-0B48-E54F-154E-0F16BD4C328A}"/>
              </a:ext>
            </a:extLst>
          </p:cNvPr>
          <p:cNvSpPr>
            <a:spLocks noGrp="1"/>
          </p:cNvSpPr>
          <p:nvPr>
            <p:ph type="title"/>
          </p:nvPr>
        </p:nvSpPr>
        <p:spPr/>
        <p:txBody>
          <a:bodyPr/>
          <a:lstStyle>
            <a:lvl1pPr>
              <a:lnSpc>
                <a:spcPct val="10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FDECCC96-D969-6EFC-64D7-EF8A230C25CE}"/>
              </a:ext>
            </a:extLst>
          </p:cNvPr>
          <p:cNvSpPr>
            <a:spLocks noGrp="1"/>
          </p:cNvSpPr>
          <p:nvPr>
            <p:ph sz="half" idx="1"/>
          </p:nvPr>
        </p:nvSpPr>
        <p:spPr>
          <a:xfrm>
            <a:off x="838200" y="1338146"/>
            <a:ext cx="5181600" cy="48388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7BF8D4-CE85-E27D-8471-118C14E2A1E5}"/>
              </a:ext>
            </a:extLst>
          </p:cNvPr>
          <p:cNvSpPr>
            <a:spLocks noGrp="1"/>
          </p:cNvSpPr>
          <p:nvPr>
            <p:ph sz="half" idx="2"/>
          </p:nvPr>
        </p:nvSpPr>
        <p:spPr>
          <a:xfrm>
            <a:off x="6172200" y="1338146"/>
            <a:ext cx="5181600" cy="48388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4775A29-BA3E-69FA-823D-9194B095D11B}"/>
              </a:ext>
            </a:extLst>
          </p:cNvPr>
          <p:cNvSpPr>
            <a:spLocks noGrp="1"/>
          </p:cNvSpPr>
          <p:nvPr>
            <p:ph type="sldNum" sz="quarter" idx="12"/>
          </p:nvPr>
        </p:nvSpPr>
        <p:spPr/>
        <p:txBody>
          <a:bodyPr/>
          <a:lstStyle/>
          <a:p>
            <a:fld id="{D0DBDE8A-B899-D846-AA21-92CB1B024ADC}" type="slidenum">
              <a:rPr lang="en-US" smtClean="0"/>
              <a:t>‹#›</a:t>
            </a:fld>
            <a:endParaRPr lang="en-US"/>
          </a:p>
        </p:txBody>
      </p:sp>
    </p:spTree>
    <p:extLst>
      <p:ext uri="{BB962C8B-B14F-4D97-AF65-F5344CB8AC3E}">
        <p14:creationId xmlns:p14="http://schemas.microsoft.com/office/powerpoint/2010/main" val="2644228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CB6A3D-8779-1444-5414-4DAB81DFC461}"/>
              </a:ext>
            </a:extLst>
          </p:cNvPr>
          <p:cNvSpPr>
            <a:spLocks noGrp="1"/>
          </p:cNvSpPr>
          <p:nvPr>
            <p:ph type="body" idx="1"/>
          </p:nvPr>
        </p:nvSpPr>
        <p:spPr>
          <a:xfrm>
            <a:off x="839788" y="1315843"/>
            <a:ext cx="5157787" cy="776637"/>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115112-50F4-6A35-F59B-A915D8F6CFF9}"/>
              </a:ext>
            </a:extLst>
          </p:cNvPr>
          <p:cNvSpPr>
            <a:spLocks noGrp="1"/>
          </p:cNvSpPr>
          <p:nvPr>
            <p:ph sz="half" idx="2"/>
          </p:nvPr>
        </p:nvSpPr>
        <p:spPr>
          <a:xfrm>
            <a:off x="839788" y="2092481"/>
            <a:ext cx="5157787" cy="40971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F3604A-306D-28B1-3191-7F89B18A81FB}"/>
              </a:ext>
            </a:extLst>
          </p:cNvPr>
          <p:cNvSpPr>
            <a:spLocks noGrp="1"/>
          </p:cNvSpPr>
          <p:nvPr>
            <p:ph type="body" sz="quarter" idx="3"/>
          </p:nvPr>
        </p:nvSpPr>
        <p:spPr>
          <a:xfrm>
            <a:off x="6172200" y="1315843"/>
            <a:ext cx="5183188" cy="776637"/>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AC1DC6-B224-E663-CBE7-F7F9F2340D90}"/>
              </a:ext>
            </a:extLst>
          </p:cNvPr>
          <p:cNvSpPr>
            <a:spLocks noGrp="1"/>
          </p:cNvSpPr>
          <p:nvPr>
            <p:ph sz="quarter" idx="4"/>
          </p:nvPr>
        </p:nvSpPr>
        <p:spPr>
          <a:xfrm>
            <a:off x="6172200" y="2092481"/>
            <a:ext cx="5183188" cy="40971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B956CAD2-256C-BDB5-2CB8-9521B5F3DE87}"/>
              </a:ext>
            </a:extLst>
          </p:cNvPr>
          <p:cNvSpPr>
            <a:spLocks noGrp="1"/>
          </p:cNvSpPr>
          <p:nvPr>
            <p:ph type="sldNum" sz="quarter" idx="12"/>
          </p:nvPr>
        </p:nvSpPr>
        <p:spPr/>
        <p:txBody>
          <a:bodyPr/>
          <a:lstStyle/>
          <a:p>
            <a:fld id="{D0DBDE8A-B899-D846-AA21-92CB1B024ADC}" type="slidenum">
              <a:rPr lang="en-US" smtClean="0"/>
              <a:t>‹#›</a:t>
            </a:fld>
            <a:endParaRPr lang="en-US"/>
          </a:p>
        </p:txBody>
      </p:sp>
      <p:sp>
        <p:nvSpPr>
          <p:cNvPr id="7" name="Title 1">
            <a:extLst>
              <a:ext uri="{FF2B5EF4-FFF2-40B4-BE49-F238E27FC236}">
                <a16:creationId xmlns:a16="http://schemas.microsoft.com/office/drawing/2014/main" id="{C36A1FCA-9EF0-E898-F6C0-F29E423CDF46}"/>
              </a:ext>
            </a:extLst>
          </p:cNvPr>
          <p:cNvSpPr>
            <a:spLocks noGrp="1"/>
          </p:cNvSpPr>
          <p:nvPr>
            <p:ph type="title"/>
          </p:nvPr>
        </p:nvSpPr>
        <p:spPr>
          <a:xfrm>
            <a:off x="838200" y="526694"/>
            <a:ext cx="10517188" cy="617894"/>
          </a:xfrm>
        </p:spPr>
        <p:txBody>
          <a:bodyPr anchor="ctr"/>
          <a:lstStyle>
            <a:lvl1pPr>
              <a:lnSpc>
                <a:spcPct val="100000"/>
              </a:lnSpc>
              <a:defRPr/>
            </a:lvl1pPr>
          </a:lstStyle>
          <a:p>
            <a:r>
              <a:rPr lang="en-US"/>
              <a:t>Click to edit Master title style</a:t>
            </a:r>
          </a:p>
        </p:txBody>
      </p:sp>
    </p:spTree>
    <p:extLst>
      <p:ext uri="{BB962C8B-B14F-4D97-AF65-F5344CB8AC3E}">
        <p14:creationId xmlns:p14="http://schemas.microsoft.com/office/powerpoint/2010/main" val="1392046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24093-D13D-BA38-D14D-60BEF0D07062}"/>
              </a:ext>
            </a:extLst>
          </p:cNvPr>
          <p:cNvSpPr>
            <a:spLocks noGrp="1"/>
          </p:cNvSpPr>
          <p:nvPr>
            <p:ph type="title"/>
          </p:nvPr>
        </p:nvSpPr>
        <p:spPr>
          <a:xfrm>
            <a:off x="838200" y="526694"/>
            <a:ext cx="9948672" cy="617894"/>
          </a:xfrm>
        </p:spPr>
        <p:txBody>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05E965D0-8B93-3AF2-0B0F-7E335065B451}"/>
              </a:ext>
            </a:extLst>
          </p:cNvPr>
          <p:cNvSpPr>
            <a:spLocks noGrp="1"/>
          </p:cNvSpPr>
          <p:nvPr>
            <p:ph type="sldNum" sz="quarter" idx="12"/>
          </p:nvPr>
        </p:nvSpPr>
        <p:spPr/>
        <p:txBody>
          <a:bodyPr/>
          <a:lstStyle/>
          <a:p>
            <a:fld id="{D0DBDE8A-B899-D846-AA21-92CB1B024ADC}" type="slidenum">
              <a:rPr lang="en-US" smtClean="0"/>
              <a:t>‹#›</a:t>
            </a:fld>
            <a:endParaRPr lang="en-US"/>
          </a:p>
        </p:txBody>
      </p:sp>
    </p:spTree>
    <p:extLst>
      <p:ext uri="{BB962C8B-B14F-4D97-AF65-F5344CB8AC3E}">
        <p14:creationId xmlns:p14="http://schemas.microsoft.com/office/powerpoint/2010/main" val="651122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6C13DC-1F07-D87E-5F30-8907907C4854}"/>
              </a:ext>
            </a:extLst>
          </p:cNvPr>
          <p:cNvSpPr>
            <a:spLocks noGrp="1"/>
          </p:cNvSpPr>
          <p:nvPr>
            <p:ph type="sldNum" sz="quarter" idx="12"/>
          </p:nvPr>
        </p:nvSpPr>
        <p:spPr/>
        <p:txBody>
          <a:bodyPr/>
          <a:lstStyle/>
          <a:p>
            <a:fld id="{D0DBDE8A-B899-D846-AA21-92CB1B024ADC}" type="slidenum">
              <a:rPr lang="en-US" smtClean="0"/>
              <a:t>‹#›</a:t>
            </a:fld>
            <a:endParaRPr lang="en-US"/>
          </a:p>
        </p:txBody>
      </p:sp>
    </p:spTree>
    <p:extLst>
      <p:ext uri="{BB962C8B-B14F-4D97-AF65-F5344CB8AC3E}">
        <p14:creationId xmlns:p14="http://schemas.microsoft.com/office/powerpoint/2010/main" val="3405448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2690A-3984-86D9-1210-F41309E38537}"/>
              </a:ext>
            </a:extLst>
          </p:cNvPr>
          <p:cNvSpPr>
            <a:spLocks noGrp="1"/>
          </p:cNvSpPr>
          <p:nvPr>
            <p:ph type="title"/>
          </p:nvPr>
        </p:nvSpPr>
        <p:spPr>
          <a:xfrm>
            <a:off x="839788" y="457200"/>
            <a:ext cx="3932237" cy="1600200"/>
          </a:xfrm>
        </p:spPr>
        <p:txBody>
          <a:bodyPr anchor="ct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0B5F74-9B4F-BC5F-E150-84A1303A93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3CB1C5-00B9-22D0-9CCB-1594CA01BE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E3F587A-DE04-DC34-C5DB-8775654AD68F}"/>
              </a:ext>
            </a:extLst>
          </p:cNvPr>
          <p:cNvSpPr>
            <a:spLocks noGrp="1"/>
          </p:cNvSpPr>
          <p:nvPr>
            <p:ph type="sldNum" sz="quarter" idx="12"/>
          </p:nvPr>
        </p:nvSpPr>
        <p:spPr/>
        <p:txBody>
          <a:bodyPr/>
          <a:lstStyle/>
          <a:p>
            <a:fld id="{D0DBDE8A-B899-D846-AA21-92CB1B024ADC}" type="slidenum">
              <a:rPr lang="en-US" smtClean="0"/>
              <a:t>‹#›</a:t>
            </a:fld>
            <a:endParaRPr lang="en-US"/>
          </a:p>
        </p:txBody>
      </p:sp>
    </p:spTree>
    <p:extLst>
      <p:ext uri="{BB962C8B-B14F-4D97-AF65-F5344CB8AC3E}">
        <p14:creationId xmlns:p14="http://schemas.microsoft.com/office/powerpoint/2010/main" val="3815873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1DE25-42E3-8497-4FE5-545BB5E469C0}"/>
              </a:ext>
            </a:extLst>
          </p:cNvPr>
          <p:cNvSpPr>
            <a:spLocks noGrp="1"/>
          </p:cNvSpPr>
          <p:nvPr>
            <p:ph type="title"/>
          </p:nvPr>
        </p:nvSpPr>
        <p:spPr>
          <a:xfrm>
            <a:off x="839788" y="457200"/>
            <a:ext cx="3932237" cy="1600200"/>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91C426-4DF1-0E5C-BA40-07BA8302EB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2354C2-FE43-5974-D480-CC3C16C13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51273504-B313-30EC-C4C2-6E6CDBA3A3AB}"/>
              </a:ext>
            </a:extLst>
          </p:cNvPr>
          <p:cNvSpPr>
            <a:spLocks noGrp="1"/>
          </p:cNvSpPr>
          <p:nvPr>
            <p:ph type="sldNum" sz="quarter" idx="12"/>
          </p:nvPr>
        </p:nvSpPr>
        <p:spPr/>
        <p:txBody>
          <a:bodyPr/>
          <a:lstStyle/>
          <a:p>
            <a:fld id="{D0DBDE8A-B899-D846-AA21-92CB1B024ADC}" type="slidenum">
              <a:rPr lang="en-US" smtClean="0"/>
              <a:t>‹#›</a:t>
            </a:fld>
            <a:endParaRPr lang="en-US"/>
          </a:p>
        </p:txBody>
      </p:sp>
    </p:spTree>
    <p:extLst>
      <p:ext uri="{BB962C8B-B14F-4D97-AF65-F5344CB8AC3E}">
        <p14:creationId xmlns:p14="http://schemas.microsoft.com/office/powerpoint/2010/main" val="4230983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235676"/>
            <a:ext cx="10983131" cy="4941287"/>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4" name="Title 3">
            <a:extLst>
              <a:ext uri="{FF2B5EF4-FFF2-40B4-BE49-F238E27FC236}">
                <a16:creationId xmlns:a16="http://schemas.microsoft.com/office/drawing/2014/main" id="{0E770BB0-A521-41C6-A0AE-BEE679D2AD1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90400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BFF9D98-AD8D-4773-ABB7-627550ACBEA3}" type="slidenum">
              <a:rPr lang="en-US" altLang="en-US" smtClean="0"/>
              <a:pPr/>
              <a:t>‹#›</a:t>
            </a:fld>
            <a:endParaRPr lang="en-US" altLang="en-US"/>
          </a:p>
        </p:txBody>
      </p:sp>
    </p:spTree>
    <p:extLst>
      <p:ext uri="{BB962C8B-B14F-4D97-AF65-F5344CB8AC3E}">
        <p14:creationId xmlns:p14="http://schemas.microsoft.com/office/powerpoint/2010/main" val="1699666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8/28/2019</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56FF8-845A-40C1-9857-4666592ED41F}" type="slidenum">
              <a:rPr lang="en-US" smtClean="0"/>
              <a:t>‹#›</a:t>
            </a:fld>
            <a:endParaRPr lang="en-US"/>
          </a:p>
        </p:txBody>
      </p:sp>
    </p:spTree>
    <p:extLst>
      <p:ext uri="{BB962C8B-B14F-4D97-AF65-F5344CB8AC3E}">
        <p14:creationId xmlns:p14="http://schemas.microsoft.com/office/powerpoint/2010/main" val="1935400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B3DF-CAC8-5D4E-A5B9-D67B7496062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941BBD5-D4AD-E542-9F53-BD5A124BDF1C}"/>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F92FF57-6A2A-2D4D-824D-0DF8D7D96AEE}"/>
              </a:ext>
            </a:extLst>
          </p:cNvPr>
          <p:cNvSpPr>
            <a:spLocks noGrp="1"/>
          </p:cNvSpPr>
          <p:nvPr>
            <p:ph type="dt" sz="half" idx="10"/>
          </p:nvPr>
        </p:nvSpPr>
        <p:spPr/>
        <p:txBody>
          <a:bodyPr/>
          <a:lstStyle/>
          <a:p>
            <a:fld id="{C7782FFF-207A-3845-B29D-C08905F49208}" type="datetime1">
              <a:rPr lang="en-US" smtClean="0"/>
              <a:t>3/4/24</a:t>
            </a:fld>
            <a:endParaRPr lang="en-GB"/>
          </a:p>
        </p:txBody>
      </p:sp>
      <p:sp>
        <p:nvSpPr>
          <p:cNvPr id="5" name="Footer Placeholder 4">
            <a:extLst>
              <a:ext uri="{FF2B5EF4-FFF2-40B4-BE49-F238E27FC236}">
                <a16:creationId xmlns:a16="http://schemas.microsoft.com/office/drawing/2014/main" id="{370741EC-5328-CB4D-9F85-BB235DEE24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05B955-F311-CA44-99A6-CE61404F43FF}"/>
              </a:ext>
            </a:extLst>
          </p:cNvPr>
          <p:cNvSpPr>
            <a:spLocks noGrp="1"/>
          </p:cNvSpPr>
          <p:nvPr>
            <p:ph type="sldNum" sz="quarter" idx="12"/>
          </p:nvPr>
        </p:nvSpPr>
        <p:spPr/>
        <p:txBody>
          <a:bodyPr/>
          <a:lstStyle/>
          <a:p>
            <a:fld id="{51CB9739-EB98-DC46-B935-C773B8F8B5AB}" type="slidenum">
              <a:rPr lang="en-GB" smtClean="0"/>
              <a:t>‹#›</a:t>
            </a:fld>
            <a:endParaRPr lang="en-GB"/>
          </a:p>
        </p:txBody>
      </p:sp>
    </p:spTree>
    <p:extLst>
      <p:ext uri="{BB962C8B-B14F-4D97-AF65-F5344CB8AC3E}">
        <p14:creationId xmlns:p14="http://schemas.microsoft.com/office/powerpoint/2010/main" val="326138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11060C-3545-C94A-ADFF-69CC73B1F70E}" type="datetime1">
              <a:rPr lang="en-US" smtClean="0"/>
              <a:t>3/4/24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9E64F902-AC44-4D3A-950E-4CCB65B6F726}" type="slidenum">
              <a:rPr lang="en-US" smtClean="0"/>
              <a:pPr>
                <a:defRPr/>
              </a:pPr>
              <a:t>‹#›</a:t>
            </a:fld>
            <a:endParaRPr lang="en-US" dirty="0"/>
          </a:p>
        </p:txBody>
      </p:sp>
    </p:spTree>
    <p:extLst>
      <p:ext uri="{BB962C8B-B14F-4D97-AF65-F5344CB8AC3E}">
        <p14:creationId xmlns:p14="http://schemas.microsoft.com/office/powerpoint/2010/main" val="198005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0A946D-7236-FB89-DDC3-5DEDC653BA1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28517" y="1"/>
            <a:ext cx="4263482" cy="2771264"/>
          </a:xfrm>
          <a:prstGeom prst="rect">
            <a:avLst/>
          </a:prstGeom>
        </p:spPr>
      </p:pic>
      <p:sp>
        <p:nvSpPr>
          <p:cNvPr id="6" name="Rectangle 5">
            <a:extLst>
              <a:ext uri="{FF2B5EF4-FFF2-40B4-BE49-F238E27FC236}">
                <a16:creationId xmlns:a16="http://schemas.microsoft.com/office/drawing/2014/main" id="{4B272AA1-E78E-A759-74C0-B642F3D3B0C2}"/>
              </a:ext>
            </a:extLst>
          </p:cNvPr>
          <p:cNvSpPr/>
          <p:nvPr userDrawn="1"/>
        </p:nvSpPr>
        <p:spPr>
          <a:xfrm>
            <a:off x="2386361" y="3127918"/>
            <a:ext cx="9805640" cy="1224929"/>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61CE8D3-A910-DDA5-2BE8-89EBDA219750}"/>
              </a:ext>
            </a:extLst>
          </p:cNvPr>
          <p:cNvSpPr/>
          <p:nvPr userDrawn="1"/>
        </p:nvSpPr>
        <p:spPr>
          <a:xfrm>
            <a:off x="0" y="3127918"/>
            <a:ext cx="2284142" cy="1224929"/>
          </a:xfrm>
          <a:prstGeom prst="rect">
            <a:avLst/>
          </a:prstGeom>
          <a:solidFill>
            <a:srgbClr val="F99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3AA2BCD-94A1-D8E5-CEBA-C85B7789842E}"/>
              </a:ext>
            </a:extLst>
          </p:cNvPr>
          <p:cNvPicPr>
            <a:picLocks noChangeAspect="1"/>
          </p:cNvPicPr>
          <p:nvPr userDrawn="1"/>
        </p:nvPicPr>
        <p:blipFill>
          <a:blip r:embed="rId3"/>
          <a:stretch>
            <a:fillRect/>
          </a:stretch>
        </p:blipFill>
        <p:spPr>
          <a:xfrm>
            <a:off x="2552700" y="5197392"/>
            <a:ext cx="7086600" cy="1054100"/>
          </a:xfrm>
          <a:prstGeom prst="rect">
            <a:avLst/>
          </a:prstGeom>
        </p:spPr>
      </p:pic>
      <p:sp>
        <p:nvSpPr>
          <p:cNvPr id="11" name="Title 1">
            <a:extLst>
              <a:ext uri="{FF2B5EF4-FFF2-40B4-BE49-F238E27FC236}">
                <a16:creationId xmlns:a16="http://schemas.microsoft.com/office/drawing/2014/main" id="{D146CA04-2EC2-C126-D55C-8272649DD0B7}"/>
              </a:ext>
            </a:extLst>
          </p:cNvPr>
          <p:cNvSpPr>
            <a:spLocks noGrp="1"/>
          </p:cNvSpPr>
          <p:nvPr>
            <p:ph type="ctrTitle"/>
          </p:nvPr>
        </p:nvSpPr>
        <p:spPr>
          <a:xfrm>
            <a:off x="2386360" y="3125294"/>
            <a:ext cx="9712713" cy="844544"/>
          </a:xfrm>
        </p:spPr>
        <p:txBody>
          <a:bodyPr anchor="ctr">
            <a:normAutofit/>
          </a:bodyPr>
          <a:lstStyle>
            <a:lvl1pPr algn="l">
              <a:defRPr sz="3600">
                <a:solidFill>
                  <a:schemeClr val="bg1"/>
                </a:solidFill>
              </a:defRPr>
            </a:lvl1pPr>
          </a:lstStyle>
          <a:p>
            <a:r>
              <a:rPr lang="en-US"/>
              <a:t>Click to edit Master title style</a:t>
            </a:r>
          </a:p>
        </p:txBody>
      </p:sp>
      <p:sp>
        <p:nvSpPr>
          <p:cNvPr id="12" name="Subtitle 2">
            <a:extLst>
              <a:ext uri="{FF2B5EF4-FFF2-40B4-BE49-F238E27FC236}">
                <a16:creationId xmlns:a16="http://schemas.microsoft.com/office/drawing/2014/main" id="{48587D05-08E8-C34A-7749-3D8625A35781}"/>
              </a:ext>
            </a:extLst>
          </p:cNvPr>
          <p:cNvSpPr>
            <a:spLocks noGrp="1"/>
          </p:cNvSpPr>
          <p:nvPr>
            <p:ph type="subTitle" idx="1"/>
          </p:nvPr>
        </p:nvSpPr>
        <p:spPr>
          <a:xfrm>
            <a:off x="2386360" y="3969838"/>
            <a:ext cx="9712713" cy="383009"/>
          </a:xfrm>
        </p:spPr>
        <p:txBody>
          <a:bodyPr anchor="ctr">
            <a:normAutofit/>
          </a:bodyPr>
          <a:lstStyle>
            <a:lvl1pPr marL="0" indent="0" algn="l">
              <a:buNone/>
              <a:defRPr sz="2000">
                <a:solidFill>
                  <a:schemeClr val="bg1"/>
                </a:solidFill>
                <a:latin typeface="DIN Alternate" panose="020B0500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Slide Number Placeholder 2">
            <a:extLst>
              <a:ext uri="{FF2B5EF4-FFF2-40B4-BE49-F238E27FC236}">
                <a16:creationId xmlns:a16="http://schemas.microsoft.com/office/drawing/2014/main" id="{838CF60D-C2B0-25C3-3F78-902BCD85D3A2}"/>
              </a:ext>
            </a:extLst>
          </p:cNvPr>
          <p:cNvSpPr>
            <a:spLocks noGrp="1"/>
          </p:cNvSpPr>
          <p:nvPr>
            <p:ph type="sldNum" sz="quarter" idx="10"/>
          </p:nvPr>
        </p:nvSpPr>
        <p:spPr/>
        <p:txBody>
          <a:bodyPr/>
          <a:lstStyle/>
          <a:p>
            <a:fld id="{D0DBDE8A-B899-D846-AA21-92CB1B024ADC}" type="slidenum">
              <a:rPr lang="en-US" smtClean="0"/>
              <a:pPr/>
              <a:t>‹#›</a:t>
            </a:fld>
            <a:endParaRPr lang="en-US"/>
          </a:p>
        </p:txBody>
      </p:sp>
    </p:spTree>
    <p:extLst>
      <p:ext uri="{BB962C8B-B14F-4D97-AF65-F5344CB8AC3E}">
        <p14:creationId xmlns:p14="http://schemas.microsoft.com/office/powerpoint/2010/main" val="579962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3A0EE-5923-B5EB-6044-922F2AFDE56F}"/>
              </a:ext>
            </a:extLst>
          </p:cNvPr>
          <p:cNvSpPr>
            <a:spLocks noGrp="1"/>
          </p:cNvSpPr>
          <p:nvPr>
            <p:ph type="ctrTitle"/>
          </p:nvPr>
        </p:nvSpPr>
        <p:spPr>
          <a:xfrm>
            <a:off x="1524000" y="1122363"/>
            <a:ext cx="9144000" cy="2387600"/>
          </a:xfrm>
        </p:spPr>
        <p:txBody>
          <a:bodyPr anchor="ct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5B88EA-2298-7441-5F52-02AF21B764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5E2E6DAE-38E1-8462-95C0-8ABBE54FB692}"/>
              </a:ext>
            </a:extLst>
          </p:cNvPr>
          <p:cNvSpPr>
            <a:spLocks noGrp="1"/>
          </p:cNvSpPr>
          <p:nvPr>
            <p:ph type="sldNum" sz="quarter" idx="12"/>
          </p:nvPr>
        </p:nvSpPr>
        <p:spPr/>
        <p:txBody>
          <a:bodyPr/>
          <a:lstStyle/>
          <a:p>
            <a:fld id="{D0DBDE8A-B899-D846-AA21-92CB1B024ADC}" type="slidenum">
              <a:rPr lang="en-US" smtClean="0"/>
              <a:t>‹#›</a:t>
            </a:fld>
            <a:endParaRPr lang="en-US"/>
          </a:p>
        </p:txBody>
      </p:sp>
    </p:spTree>
    <p:extLst>
      <p:ext uri="{BB962C8B-B14F-4D97-AF65-F5344CB8AC3E}">
        <p14:creationId xmlns:p14="http://schemas.microsoft.com/office/powerpoint/2010/main" val="1538876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7D5AE-8498-8289-0B7A-9CDB67CC11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EB8264-BB2D-6EAB-E1F3-14D31F9017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A7BCA56-725B-FBFB-4F1A-2D46E25D9033}"/>
              </a:ext>
            </a:extLst>
          </p:cNvPr>
          <p:cNvSpPr>
            <a:spLocks noGrp="1"/>
          </p:cNvSpPr>
          <p:nvPr>
            <p:ph type="sldNum" sz="quarter" idx="12"/>
          </p:nvPr>
        </p:nvSpPr>
        <p:spPr/>
        <p:txBody>
          <a:bodyPr/>
          <a:lstStyle/>
          <a:p>
            <a:fld id="{D0DBDE8A-B899-D846-AA21-92CB1B024ADC}" type="slidenum">
              <a:rPr lang="en-US" smtClean="0"/>
              <a:t>‹#›</a:t>
            </a:fld>
            <a:endParaRPr lang="en-US"/>
          </a:p>
        </p:txBody>
      </p:sp>
    </p:spTree>
    <p:extLst>
      <p:ext uri="{BB962C8B-B14F-4D97-AF65-F5344CB8AC3E}">
        <p14:creationId xmlns:p14="http://schemas.microsoft.com/office/powerpoint/2010/main" val="986720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FBDA1-A4AA-7742-BA69-525F3B29AA2E}"/>
              </a:ext>
            </a:extLst>
          </p:cNvPr>
          <p:cNvSpPr>
            <a:spLocks noGrp="1"/>
          </p:cNvSpPr>
          <p:nvPr>
            <p:ph type="title"/>
          </p:nvPr>
        </p:nvSpPr>
        <p:spPr>
          <a:xfrm>
            <a:off x="841248" y="1709738"/>
            <a:ext cx="10515600" cy="2852737"/>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1B1474FA-FCF3-8F33-9D33-19A879B7B968}"/>
              </a:ext>
            </a:extLst>
          </p:cNvPr>
          <p:cNvSpPr>
            <a:spLocks noGrp="1"/>
          </p:cNvSpPr>
          <p:nvPr>
            <p:ph type="body" idx="1"/>
          </p:nvPr>
        </p:nvSpPr>
        <p:spPr>
          <a:xfrm>
            <a:off x="841248"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5D4E4D1-F8E8-C162-94E0-3C8D56422640}"/>
              </a:ext>
            </a:extLst>
          </p:cNvPr>
          <p:cNvSpPr>
            <a:spLocks noGrp="1"/>
          </p:cNvSpPr>
          <p:nvPr>
            <p:ph type="sldNum" sz="quarter" idx="12"/>
          </p:nvPr>
        </p:nvSpPr>
        <p:spPr/>
        <p:txBody>
          <a:bodyPr/>
          <a:lstStyle/>
          <a:p>
            <a:fld id="{D0DBDE8A-B899-D846-AA21-92CB1B024ADC}" type="slidenum">
              <a:rPr lang="en-US" smtClean="0"/>
              <a:t>‹#›</a:t>
            </a:fld>
            <a:endParaRPr lang="en-US"/>
          </a:p>
        </p:txBody>
      </p:sp>
    </p:spTree>
    <p:extLst>
      <p:ext uri="{BB962C8B-B14F-4D97-AF65-F5344CB8AC3E}">
        <p14:creationId xmlns:p14="http://schemas.microsoft.com/office/powerpoint/2010/main" val="1354554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3.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5.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6" descr="GPEI inside pages.jp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0" y="6604000"/>
            <a:ext cx="2370016" cy="254000"/>
          </a:xfrm>
          <a:prstGeom prst="rect">
            <a:avLst/>
          </a:prstGeom>
        </p:spPr>
        <p:txBody>
          <a:bodyPr vert="horz" wrap="square" lIns="91440" tIns="45720" rIns="91440" bIns="45720" numCol="1" anchor="ctr" anchorCtr="0" compatLnSpc="1">
            <a:prstTxWarp prst="textNoShape">
              <a:avLst/>
            </a:prstTxWarp>
          </a:bodyPr>
          <a:lstStyle>
            <a:lvl1pPr algn="r" defTabSz="422031">
              <a:defRPr sz="1108" b="0">
                <a:solidFill>
                  <a:srgbClr val="FFFFFF"/>
                </a:solidFill>
                <a:latin typeface="Calibri" panose="020F0502020204030204" pitchFamily="34" charset="0"/>
              </a:defRPr>
            </a:lvl1pPr>
          </a:lstStyle>
          <a:p>
            <a:fld id="{5BFF9D98-AD8D-4773-ABB7-627550ACBEA3}" type="slidenum">
              <a:rPr lang="en-US" altLang="en-US"/>
              <a:pPr/>
              <a:t>‹#›</a:t>
            </a:fld>
            <a:endParaRPr lang="en-US" altLang="en-US"/>
          </a:p>
        </p:txBody>
      </p:sp>
      <p:sp>
        <p:nvSpPr>
          <p:cNvPr id="2" name="Title Placeholder 1"/>
          <p:cNvSpPr>
            <a:spLocks noGrp="1"/>
          </p:cNvSpPr>
          <p:nvPr>
            <p:ph type="title"/>
          </p:nvPr>
        </p:nvSpPr>
        <p:spPr>
          <a:xfrm>
            <a:off x="838207" y="365136"/>
            <a:ext cx="10515600" cy="615603"/>
          </a:xfrm>
          <a:prstGeom prst="rect">
            <a:avLst/>
          </a:prstGeom>
        </p:spPr>
        <p:txBody>
          <a:bodyPr vert="horz" lIns="91440" tIns="45720" rIns="91440" bIns="45720" rtlCol="0" anchor="t">
            <a:normAutofit/>
          </a:bodyPr>
          <a:lstStyle/>
          <a:p>
            <a:r>
              <a:rPr lang="en-US"/>
              <a:t>Click to edit Master title style </a:t>
            </a:r>
          </a:p>
        </p:txBody>
      </p:sp>
      <p:sp>
        <p:nvSpPr>
          <p:cNvPr id="4" name="Text Placeholder 3"/>
          <p:cNvSpPr>
            <a:spLocks noGrp="1"/>
          </p:cNvSpPr>
          <p:nvPr>
            <p:ph type="body" idx="1"/>
          </p:nvPr>
        </p:nvSpPr>
        <p:spPr>
          <a:xfrm>
            <a:off x="838207" y="1268766"/>
            <a:ext cx="10515600" cy="49082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pic>
        <p:nvPicPr>
          <p:cNvPr id="1066" name="Picture 42">
            <a:extLst>
              <a:ext uri="{FF2B5EF4-FFF2-40B4-BE49-F238E27FC236}">
                <a16:creationId xmlns:a16="http://schemas.microsoft.com/office/drawing/2014/main" id="{411515E9-164A-DFFF-D6AE-BF506F3A3A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0889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8" r:id="rId4"/>
    <p:sldLayoutId id="2147483669" r:id="rId5"/>
  </p:sldLayoutIdLst>
  <p:hf hdr="0" ftr="0" dt="0"/>
  <p:txStyles>
    <p:titleStyle>
      <a:lvl1pPr algn="l" defTabSz="422031" rtl="0" eaLnBrk="1" fontAlgn="base" hangingPunct="1">
        <a:spcBef>
          <a:spcPct val="0"/>
        </a:spcBef>
        <a:spcAft>
          <a:spcPct val="0"/>
        </a:spcAft>
        <a:defRPr lang="en-US" sz="2400" b="1" kern="1200" dirty="0">
          <a:solidFill>
            <a:schemeClr val="accent1"/>
          </a:solidFill>
          <a:latin typeface="+mj-lt"/>
          <a:ea typeface="+mj-ea"/>
          <a:cs typeface="+mj-cs"/>
        </a:defRPr>
      </a:lvl1pPr>
      <a:lvl2pPr algn="ctr" defTabSz="422031" rtl="0" eaLnBrk="1" fontAlgn="base" hangingPunct="1">
        <a:spcBef>
          <a:spcPct val="0"/>
        </a:spcBef>
        <a:spcAft>
          <a:spcPct val="0"/>
        </a:spcAft>
        <a:defRPr sz="4063">
          <a:solidFill>
            <a:schemeClr val="tx1"/>
          </a:solidFill>
          <a:latin typeface="Calibri" pitchFamily="34" charset="0"/>
        </a:defRPr>
      </a:lvl2pPr>
      <a:lvl3pPr algn="ctr" defTabSz="422031" rtl="0" eaLnBrk="1" fontAlgn="base" hangingPunct="1">
        <a:spcBef>
          <a:spcPct val="0"/>
        </a:spcBef>
        <a:spcAft>
          <a:spcPct val="0"/>
        </a:spcAft>
        <a:defRPr sz="4063">
          <a:solidFill>
            <a:schemeClr val="tx1"/>
          </a:solidFill>
          <a:latin typeface="Calibri" pitchFamily="34" charset="0"/>
        </a:defRPr>
      </a:lvl3pPr>
      <a:lvl4pPr algn="ctr" defTabSz="422031" rtl="0" eaLnBrk="1" fontAlgn="base" hangingPunct="1">
        <a:spcBef>
          <a:spcPct val="0"/>
        </a:spcBef>
        <a:spcAft>
          <a:spcPct val="0"/>
        </a:spcAft>
        <a:defRPr sz="4063">
          <a:solidFill>
            <a:schemeClr val="tx1"/>
          </a:solidFill>
          <a:latin typeface="Calibri" pitchFamily="34" charset="0"/>
        </a:defRPr>
      </a:lvl4pPr>
      <a:lvl5pPr algn="ctr" defTabSz="422031" rtl="0" eaLnBrk="1" fontAlgn="base" hangingPunct="1">
        <a:spcBef>
          <a:spcPct val="0"/>
        </a:spcBef>
        <a:spcAft>
          <a:spcPct val="0"/>
        </a:spcAft>
        <a:defRPr sz="4063">
          <a:solidFill>
            <a:schemeClr val="tx1"/>
          </a:solidFill>
          <a:latin typeface="Calibri" pitchFamily="34" charset="0"/>
        </a:defRPr>
      </a:lvl5pPr>
      <a:lvl6pPr marL="422031" algn="ctr" defTabSz="422031" rtl="0" eaLnBrk="1" fontAlgn="base" hangingPunct="1">
        <a:spcBef>
          <a:spcPct val="0"/>
        </a:spcBef>
        <a:spcAft>
          <a:spcPct val="0"/>
        </a:spcAft>
        <a:defRPr sz="4063">
          <a:solidFill>
            <a:schemeClr val="tx1"/>
          </a:solidFill>
          <a:latin typeface="Calibri" pitchFamily="34" charset="0"/>
        </a:defRPr>
      </a:lvl6pPr>
      <a:lvl7pPr marL="844062" algn="ctr" defTabSz="422031" rtl="0" eaLnBrk="1" fontAlgn="base" hangingPunct="1">
        <a:spcBef>
          <a:spcPct val="0"/>
        </a:spcBef>
        <a:spcAft>
          <a:spcPct val="0"/>
        </a:spcAft>
        <a:defRPr sz="4063">
          <a:solidFill>
            <a:schemeClr val="tx1"/>
          </a:solidFill>
          <a:latin typeface="Calibri" pitchFamily="34" charset="0"/>
        </a:defRPr>
      </a:lvl7pPr>
      <a:lvl8pPr marL="1266092" algn="ctr" defTabSz="422031" rtl="0" eaLnBrk="1" fontAlgn="base" hangingPunct="1">
        <a:spcBef>
          <a:spcPct val="0"/>
        </a:spcBef>
        <a:spcAft>
          <a:spcPct val="0"/>
        </a:spcAft>
        <a:defRPr sz="4063">
          <a:solidFill>
            <a:schemeClr val="tx1"/>
          </a:solidFill>
          <a:latin typeface="Calibri" pitchFamily="34" charset="0"/>
        </a:defRPr>
      </a:lvl8pPr>
      <a:lvl9pPr marL="1688123" algn="ctr" defTabSz="422031" rtl="0" eaLnBrk="1" fontAlgn="base" hangingPunct="1">
        <a:spcBef>
          <a:spcPct val="0"/>
        </a:spcBef>
        <a:spcAft>
          <a:spcPct val="0"/>
        </a:spcAft>
        <a:defRPr sz="4063">
          <a:solidFill>
            <a:schemeClr val="tx1"/>
          </a:solidFill>
          <a:latin typeface="Calibri" pitchFamily="34" charset="0"/>
        </a:defRPr>
      </a:lvl9pPr>
    </p:titleStyle>
    <p:bodyStyle>
      <a:lvl1pPr marL="0" indent="0" algn="l" defTabSz="422031" rtl="0" eaLnBrk="1" fontAlgn="base" hangingPunct="1">
        <a:spcBef>
          <a:spcPct val="20000"/>
        </a:spcBef>
        <a:spcAft>
          <a:spcPct val="0"/>
        </a:spcAft>
        <a:buFont typeface="Arial" panose="020B0604020202020204" pitchFamily="34" charset="0"/>
        <a:buNone/>
        <a:defRPr sz="2000" kern="1200">
          <a:solidFill>
            <a:schemeClr val="tx1"/>
          </a:solidFill>
          <a:latin typeface="+mn-lt"/>
          <a:ea typeface="+mn-ea"/>
          <a:cs typeface="+mn-cs"/>
        </a:defRPr>
      </a:lvl1pPr>
      <a:lvl2pPr marL="315059" indent="-102576" algn="l" defTabSz="422031"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529005" indent="-102576" algn="l" defTabSz="422031" rtl="0" eaLnBrk="1" fontAlgn="base" hangingPunct="1">
        <a:spcBef>
          <a:spcPct val="20000"/>
        </a:spcBef>
        <a:spcAft>
          <a:spcPct val="0"/>
        </a:spcAft>
        <a:buFont typeface="Calibri" panose="020F0502020204030204" pitchFamily="34" charset="0"/>
        <a:buChar char="-"/>
        <a:defRPr sz="2000" kern="1200">
          <a:solidFill>
            <a:schemeClr val="tx1"/>
          </a:solidFill>
          <a:latin typeface="+mn-lt"/>
          <a:ea typeface="+mn-ea"/>
          <a:cs typeface="+mn-cs"/>
        </a:defRPr>
      </a:lvl3pPr>
      <a:lvl4pPr marL="1477108" indent="-211016" algn="l" defTabSz="422031" rtl="0" eaLnBrk="1" fontAlgn="base" hangingPunct="1">
        <a:spcBef>
          <a:spcPct val="20000"/>
        </a:spcBef>
        <a:spcAft>
          <a:spcPct val="0"/>
        </a:spcAft>
        <a:buFont typeface="Arial" panose="020B0604020202020204" pitchFamily="34" charset="0"/>
        <a:buChar char="–"/>
        <a:defRPr sz="1292" kern="1200">
          <a:solidFill>
            <a:schemeClr val="tx1"/>
          </a:solidFill>
          <a:latin typeface="+mn-lt"/>
          <a:ea typeface="+mn-ea"/>
          <a:cs typeface="+mn-cs"/>
        </a:defRPr>
      </a:lvl4pPr>
      <a:lvl5pPr marL="1899139" indent="-211016" algn="l" defTabSz="422031" rtl="0" eaLnBrk="1" fontAlgn="base" hangingPunct="1">
        <a:spcBef>
          <a:spcPct val="20000"/>
        </a:spcBef>
        <a:spcAft>
          <a:spcPct val="0"/>
        </a:spcAft>
        <a:buFont typeface="Arial" panose="020B0604020202020204" pitchFamily="34" charset="0"/>
        <a:buChar char="»"/>
        <a:defRPr sz="1292" kern="1200">
          <a:solidFill>
            <a:schemeClr val="tx1"/>
          </a:solidFill>
          <a:latin typeface="+mn-lt"/>
          <a:ea typeface="+mn-ea"/>
          <a:cs typeface="+mn-cs"/>
        </a:defRPr>
      </a:lvl5pPr>
      <a:lvl6pPr marL="2321169" indent="-211016" algn="l" defTabSz="422031" rtl="0" eaLnBrk="1" latinLnBrk="0" hangingPunct="1">
        <a:spcBef>
          <a:spcPct val="20000"/>
        </a:spcBef>
        <a:buFont typeface="Arial"/>
        <a:buChar char="•"/>
        <a:defRPr sz="1847" kern="1200">
          <a:solidFill>
            <a:schemeClr val="tx1"/>
          </a:solidFill>
          <a:latin typeface="+mn-lt"/>
          <a:ea typeface="+mn-ea"/>
          <a:cs typeface="+mn-cs"/>
        </a:defRPr>
      </a:lvl6pPr>
      <a:lvl7pPr marL="2743201" indent="-211016" algn="l" defTabSz="422031" rtl="0" eaLnBrk="1" latinLnBrk="0" hangingPunct="1">
        <a:spcBef>
          <a:spcPct val="20000"/>
        </a:spcBef>
        <a:buFont typeface="Arial"/>
        <a:buChar char="•"/>
        <a:defRPr sz="1847" kern="1200">
          <a:solidFill>
            <a:schemeClr val="tx1"/>
          </a:solidFill>
          <a:latin typeface="+mn-lt"/>
          <a:ea typeface="+mn-ea"/>
          <a:cs typeface="+mn-cs"/>
        </a:defRPr>
      </a:lvl7pPr>
      <a:lvl8pPr marL="3165232" indent="-211016" algn="l" defTabSz="422031" rtl="0" eaLnBrk="1" latinLnBrk="0" hangingPunct="1">
        <a:spcBef>
          <a:spcPct val="20000"/>
        </a:spcBef>
        <a:buFont typeface="Arial"/>
        <a:buChar char="•"/>
        <a:defRPr sz="1847" kern="1200">
          <a:solidFill>
            <a:schemeClr val="tx1"/>
          </a:solidFill>
          <a:latin typeface="+mn-lt"/>
          <a:ea typeface="+mn-ea"/>
          <a:cs typeface="+mn-cs"/>
        </a:defRPr>
      </a:lvl8pPr>
      <a:lvl9pPr marL="3587261" indent="-211016" algn="l" defTabSz="422031" rtl="0" eaLnBrk="1" latinLnBrk="0" hangingPunct="1">
        <a:spcBef>
          <a:spcPct val="20000"/>
        </a:spcBef>
        <a:buFont typeface="Arial"/>
        <a:buChar char="•"/>
        <a:defRPr sz="1847" kern="1200">
          <a:solidFill>
            <a:schemeClr val="tx1"/>
          </a:solidFill>
          <a:latin typeface="+mn-lt"/>
          <a:ea typeface="+mn-ea"/>
          <a:cs typeface="+mn-cs"/>
        </a:defRPr>
      </a:lvl9pPr>
    </p:bodyStyle>
    <p:otherStyle>
      <a:defPPr>
        <a:defRPr lang="en-US"/>
      </a:defPPr>
      <a:lvl1pPr marL="0" algn="l" defTabSz="422031" rtl="0" eaLnBrk="1" latinLnBrk="0" hangingPunct="1">
        <a:defRPr sz="1663" kern="1200">
          <a:solidFill>
            <a:schemeClr val="tx1"/>
          </a:solidFill>
          <a:latin typeface="+mn-lt"/>
          <a:ea typeface="+mn-ea"/>
          <a:cs typeface="+mn-cs"/>
        </a:defRPr>
      </a:lvl1pPr>
      <a:lvl2pPr marL="422031" algn="l" defTabSz="422031" rtl="0" eaLnBrk="1" latinLnBrk="0" hangingPunct="1">
        <a:defRPr sz="1663" kern="1200">
          <a:solidFill>
            <a:schemeClr val="tx1"/>
          </a:solidFill>
          <a:latin typeface="+mn-lt"/>
          <a:ea typeface="+mn-ea"/>
          <a:cs typeface="+mn-cs"/>
        </a:defRPr>
      </a:lvl2pPr>
      <a:lvl3pPr marL="844062" algn="l" defTabSz="422031" rtl="0" eaLnBrk="1" latinLnBrk="0" hangingPunct="1">
        <a:defRPr sz="1663" kern="1200">
          <a:solidFill>
            <a:schemeClr val="tx1"/>
          </a:solidFill>
          <a:latin typeface="+mn-lt"/>
          <a:ea typeface="+mn-ea"/>
          <a:cs typeface="+mn-cs"/>
        </a:defRPr>
      </a:lvl3pPr>
      <a:lvl4pPr marL="1266092" algn="l" defTabSz="422031" rtl="0" eaLnBrk="1" latinLnBrk="0" hangingPunct="1">
        <a:defRPr sz="1663" kern="1200">
          <a:solidFill>
            <a:schemeClr val="tx1"/>
          </a:solidFill>
          <a:latin typeface="+mn-lt"/>
          <a:ea typeface="+mn-ea"/>
          <a:cs typeface="+mn-cs"/>
        </a:defRPr>
      </a:lvl4pPr>
      <a:lvl5pPr marL="1688123" algn="l" defTabSz="422031" rtl="0" eaLnBrk="1" latinLnBrk="0" hangingPunct="1">
        <a:defRPr sz="1663" kern="1200">
          <a:solidFill>
            <a:schemeClr val="tx1"/>
          </a:solidFill>
          <a:latin typeface="+mn-lt"/>
          <a:ea typeface="+mn-ea"/>
          <a:cs typeface="+mn-cs"/>
        </a:defRPr>
      </a:lvl5pPr>
      <a:lvl6pPr marL="2110154" algn="l" defTabSz="422031" rtl="0" eaLnBrk="1" latinLnBrk="0" hangingPunct="1">
        <a:defRPr sz="1663" kern="1200">
          <a:solidFill>
            <a:schemeClr val="tx1"/>
          </a:solidFill>
          <a:latin typeface="+mn-lt"/>
          <a:ea typeface="+mn-ea"/>
          <a:cs typeface="+mn-cs"/>
        </a:defRPr>
      </a:lvl6pPr>
      <a:lvl7pPr marL="2532185" algn="l" defTabSz="422031" rtl="0" eaLnBrk="1" latinLnBrk="0" hangingPunct="1">
        <a:defRPr sz="1663" kern="1200">
          <a:solidFill>
            <a:schemeClr val="tx1"/>
          </a:solidFill>
          <a:latin typeface="+mn-lt"/>
          <a:ea typeface="+mn-ea"/>
          <a:cs typeface="+mn-cs"/>
        </a:defRPr>
      </a:lvl7pPr>
      <a:lvl8pPr marL="2954215" algn="l" defTabSz="422031" rtl="0" eaLnBrk="1" latinLnBrk="0" hangingPunct="1">
        <a:defRPr sz="1663" kern="1200">
          <a:solidFill>
            <a:schemeClr val="tx1"/>
          </a:solidFill>
          <a:latin typeface="+mn-lt"/>
          <a:ea typeface="+mn-ea"/>
          <a:cs typeface="+mn-cs"/>
        </a:defRPr>
      </a:lvl8pPr>
      <a:lvl9pPr marL="3376246" algn="l" defTabSz="422031" rtl="0" eaLnBrk="1" latinLnBrk="0" hangingPunct="1">
        <a:defRPr sz="166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FF00"/>
            </a:gs>
            <a:gs pos="48000">
              <a:srgbClr val="C00000"/>
            </a:gs>
            <a:gs pos="83000">
              <a:srgbClr val="C00000"/>
            </a:gs>
            <a:gs pos="100000">
              <a:srgbClr val="C00000"/>
            </a:gs>
          </a:gsLst>
          <a:lin ang="5400000" scaled="1"/>
          <a:tileRect/>
        </a:gradFill>
        <a:effectLst/>
      </p:bgPr>
    </p:bg>
    <p:spTree>
      <p:nvGrpSpPr>
        <p:cNvPr id="1" name=""/>
        <p:cNvGrpSpPr/>
        <p:nvPr/>
      </p:nvGrpSpPr>
      <p:grpSpPr>
        <a:xfrm>
          <a:off x="0" y="0"/>
          <a:ext cx="0" cy="0"/>
          <a:chOff x="0" y="0"/>
          <a:chExt cx="0" cy="0"/>
        </a:xfrm>
      </p:grpSpPr>
      <p:pic>
        <p:nvPicPr>
          <p:cNvPr id="7" name="Picture 6" descr="GPEI inside pages.jpg">
            <a:extLst>
              <a:ext uri="{FF2B5EF4-FFF2-40B4-BE49-F238E27FC236}">
                <a16:creationId xmlns:a16="http://schemas.microsoft.com/office/drawing/2014/main" id="{79EB7853-4569-1761-0FFD-E4165398A3E2}"/>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BB8C0DEC-2DB7-6E1E-C7FF-5CF6C117B5EC}"/>
              </a:ext>
            </a:extLst>
          </p:cNvPr>
          <p:cNvSpPr/>
          <p:nvPr userDrawn="1"/>
        </p:nvSpPr>
        <p:spPr>
          <a:xfrm>
            <a:off x="8500262" y="117043"/>
            <a:ext cx="3589518" cy="833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2F3EC2C2-9359-9F2F-5A90-6659F5AF83D7}"/>
              </a:ext>
            </a:extLst>
          </p:cNvPr>
          <p:cNvSpPr>
            <a:spLocks noGrp="1"/>
          </p:cNvSpPr>
          <p:nvPr>
            <p:ph type="title"/>
          </p:nvPr>
        </p:nvSpPr>
        <p:spPr>
          <a:xfrm>
            <a:off x="838200" y="526694"/>
            <a:ext cx="10515600" cy="617894"/>
          </a:xfrm>
          <a:prstGeom prst="rect">
            <a:avLst/>
          </a:prstGeom>
        </p:spPr>
        <p:txBody>
          <a:bodyPr vert="horz" lIns="91440" tIns="45720" rIns="91440" bIns="45720" rtlCol="0" anchor="ctr">
            <a:normAutofit/>
          </a:bodyPr>
          <a:lstStyle/>
          <a:p>
            <a:r>
              <a:rPr lang="en-US"/>
              <a:t>Click to edit Master title style</a:t>
            </a:r>
          </a:p>
        </p:txBody>
      </p:sp>
      <p:sp>
        <p:nvSpPr>
          <p:cNvPr id="5" name="Rectangle 4">
            <a:extLst>
              <a:ext uri="{FF2B5EF4-FFF2-40B4-BE49-F238E27FC236}">
                <a16:creationId xmlns:a16="http://schemas.microsoft.com/office/drawing/2014/main" id="{EF7947AB-1D81-B65B-3E53-0D00002B9E94}"/>
              </a:ext>
            </a:extLst>
          </p:cNvPr>
          <p:cNvSpPr/>
          <p:nvPr userDrawn="1"/>
        </p:nvSpPr>
        <p:spPr>
          <a:xfrm>
            <a:off x="8500262" y="5658942"/>
            <a:ext cx="3589518" cy="833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7AE4C6BF-061B-DA3A-4C77-0EF4418B2B9E}"/>
              </a:ext>
            </a:extLst>
          </p:cNvPr>
          <p:cNvSpPr>
            <a:spLocks noGrp="1"/>
          </p:cNvSpPr>
          <p:nvPr>
            <p:ph type="body" idx="1"/>
          </p:nvPr>
        </p:nvSpPr>
        <p:spPr>
          <a:xfrm>
            <a:off x="838200" y="1477669"/>
            <a:ext cx="10515600" cy="50152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E4E26BDD-C2F7-3083-2374-BC3477C368B0}"/>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1407507" y="5920931"/>
            <a:ext cx="682273" cy="668895"/>
          </a:xfrm>
          <a:prstGeom prst="rect">
            <a:avLst/>
          </a:prstGeom>
        </p:spPr>
      </p:pic>
      <p:pic>
        <p:nvPicPr>
          <p:cNvPr id="9" name="Picture 8">
            <a:extLst>
              <a:ext uri="{FF2B5EF4-FFF2-40B4-BE49-F238E27FC236}">
                <a16:creationId xmlns:a16="http://schemas.microsoft.com/office/drawing/2014/main" id="{1CCE531A-CB6F-82F5-7B22-6854DD1D3EF7}"/>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10782605" y="125276"/>
            <a:ext cx="1307175" cy="500953"/>
          </a:xfrm>
          <a:prstGeom prst="rect">
            <a:avLst/>
          </a:prstGeom>
        </p:spPr>
      </p:pic>
      <p:sp>
        <p:nvSpPr>
          <p:cNvPr id="6" name="Slide Number Placeholder 5">
            <a:extLst>
              <a:ext uri="{FF2B5EF4-FFF2-40B4-BE49-F238E27FC236}">
                <a16:creationId xmlns:a16="http://schemas.microsoft.com/office/drawing/2014/main" id="{E237A3E9-B69F-070F-0507-D4DE9BCD20CE}"/>
              </a:ext>
            </a:extLst>
          </p:cNvPr>
          <p:cNvSpPr>
            <a:spLocks noGrp="1"/>
          </p:cNvSpPr>
          <p:nvPr>
            <p:ph type="sldNum" sz="quarter" idx="4"/>
          </p:nvPr>
        </p:nvSpPr>
        <p:spPr>
          <a:xfrm>
            <a:off x="9907859" y="6601367"/>
            <a:ext cx="2284141" cy="256633"/>
          </a:xfrm>
          <a:prstGeom prst="rect">
            <a:avLst/>
          </a:prstGeom>
        </p:spPr>
        <p:txBody>
          <a:bodyPr vert="horz" lIns="91440" tIns="45720" rIns="91440" bIns="45720" rtlCol="0" anchor="ctr"/>
          <a:lstStyle>
            <a:lvl1pPr algn="r">
              <a:defRPr sz="1000">
                <a:solidFill>
                  <a:schemeClr val="bg1"/>
                </a:solidFill>
              </a:defRPr>
            </a:lvl1pPr>
          </a:lstStyle>
          <a:p>
            <a:fld id="{7423D72D-D000-7946-A687-E978963A1396}" type="slidenum">
              <a:rPr lang="en-US" smtClean="0"/>
              <a:pPr/>
              <a:t>‹#›</a:t>
            </a:fld>
            <a:endParaRPr lang="en-US"/>
          </a:p>
        </p:txBody>
      </p:sp>
    </p:spTree>
    <p:extLst>
      <p:ext uri="{BB962C8B-B14F-4D97-AF65-F5344CB8AC3E}">
        <p14:creationId xmlns:p14="http://schemas.microsoft.com/office/powerpoint/2010/main" val="37428943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2" r:id="rId11"/>
  </p:sldLayoutIdLst>
  <p:hf hdr="0" ftr="0" dt="0"/>
  <p:txStyles>
    <p:titleStyle>
      <a:lvl1pPr algn="l" defTabSz="914400" rtl="0" eaLnBrk="1" latinLnBrk="0" hangingPunct="1">
        <a:lnSpc>
          <a:spcPct val="90000"/>
        </a:lnSpc>
        <a:spcBef>
          <a:spcPct val="0"/>
        </a:spcBef>
        <a:buNone/>
        <a:defRPr sz="3600" b="0" kern="1200">
          <a:solidFill>
            <a:schemeClr val="tx1">
              <a:lumMod val="85000"/>
              <a:lumOff val="15000"/>
            </a:schemeClr>
          </a:solidFill>
          <a:latin typeface="DIN Alternate" panose="020B0500000000000000"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85000"/>
              <a:lumOff val="15000"/>
            </a:schemeClr>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hyperlink" Target="https://polioeradication.org/wp-content/uploads/2024/01/GPEI-Integration-factsheet-20240122.pdf" TargetMode="External"/><Relationship Id="rId2" Type="http://schemas.openxmlformats.org/officeDocument/2006/relationships/hyperlink" Target="https://polioeradication.org/who-we-are/polio-endgame-strategy-2019-2023/integration/" TargetMode="External"/><Relationship Id="rId1" Type="http://schemas.openxmlformats.org/officeDocument/2006/relationships/slideLayout" Target="../slideLayouts/slideLayout5.xml"/><Relationship Id="rId6" Type="http://schemas.openxmlformats.org/officeDocument/2006/relationships/hyperlink" Target="mailto:akennedy@who.int" TargetMode="External"/><Relationship Id="rId5" Type="http://schemas.openxmlformats.org/officeDocument/2006/relationships/hyperlink" Target="mailto:elipson@mosaicgrowth.com" TargetMode="External"/><Relationship Id="rId4" Type="http://schemas.openxmlformats.org/officeDocument/2006/relationships/hyperlink" Target="mailto:elipson@mosaicgrowth.com?subject=Integration%20Inventor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EB1D6-4685-0449-B2DE-42D4B0EFC943}"/>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99123911-7917-DB4B-9557-815A9302E264}"/>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1D6E4CFB-0F6D-AF4C-AD13-43B40533AEA2}"/>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A6A9AF4-8482-4A47-A0A5-CB8165E06DBC}"/>
              </a:ext>
            </a:extLst>
          </p:cNvPr>
          <p:cNvSpPr txBox="1">
            <a:spLocks noChangeArrowheads="1"/>
          </p:cNvSpPr>
          <p:nvPr/>
        </p:nvSpPr>
        <p:spPr bwMode="auto">
          <a:xfrm>
            <a:off x="2737775" y="3255963"/>
            <a:ext cx="8610582" cy="1073727"/>
          </a:xfrm>
          <a:prstGeom prst="rect">
            <a:avLst/>
          </a:prstGeom>
        </p:spPr>
        <p:txBody>
          <a:bodyPr lIns="0" tIns="70200" rIns="0" bIns="0" anchor="t"/>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defTabSz="342891" eaLnBrk="1" fontAlgn="base" hangingPunct="1">
              <a:spcBef>
                <a:spcPts val="225"/>
              </a:spcBef>
              <a:spcAft>
                <a:spcPct val="0"/>
              </a:spcAft>
              <a:defRPr/>
            </a:pPr>
            <a:r>
              <a:rPr lang="en-US" b="1" dirty="0">
                <a:solidFill>
                  <a:prstClr val="white"/>
                </a:solidFill>
                <a:latin typeface="Calibri" panose="020F0502020204030204" pitchFamily="34" charset="0"/>
                <a:ea typeface="Calibri" panose="020F0502020204030204" pitchFamily="34" charset="0"/>
              </a:rPr>
              <a:t>GPEI Integration Overview &amp; Opportunities – Measles &amp; Rubella Partnership Meeting</a:t>
            </a:r>
          </a:p>
          <a:p>
            <a:pPr defTabSz="342891" eaLnBrk="1" fontAlgn="base" hangingPunct="1">
              <a:spcBef>
                <a:spcPts val="225"/>
              </a:spcBef>
              <a:spcAft>
                <a:spcPct val="0"/>
              </a:spcAft>
              <a:defRPr/>
            </a:pPr>
            <a:r>
              <a:rPr lang="en-GB" dirty="0">
                <a:solidFill>
                  <a:srgbClr val="FFFFFF"/>
                </a:solidFill>
                <a:latin typeface="Calibri"/>
              </a:rPr>
              <a:t>March 7, 2024</a:t>
            </a:r>
          </a:p>
        </p:txBody>
      </p:sp>
    </p:spTree>
    <p:extLst>
      <p:ext uri="{BB962C8B-B14F-4D97-AF65-F5344CB8AC3E}">
        <p14:creationId xmlns:p14="http://schemas.microsoft.com/office/powerpoint/2010/main" val="3884759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BD346-9209-AD18-43BE-EEC41F8DB9D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0091B7-2465-27B7-2AC6-8166E3BA7078}"/>
              </a:ext>
            </a:extLst>
          </p:cNvPr>
          <p:cNvSpPr>
            <a:spLocks noGrp="1"/>
          </p:cNvSpPr>
          <p:nvPr>
            <p:ph type="sldNum" sz="quarter" idx="12"/>
          </p:nvPr>
        </p:nvSpPr>
        <p:spPr>
          <a:xfrm>
            <a:off x="0" y="6614274"/>
            <a:ext cx="2370016" cy="254000"/>
          </a:xfrm>
        </p:spPr>
        <p:txBody>
          <a:bodyPr/>
          <a:lstStyle/>
          <a:p>
            <a:pPr>
              <a:defRPr/>
            </a:pPr>
            <a:fld id="{9E64F902-AC44-4D3A-950E-4CCB65B6F726}" type="slidenum">
              <a:rPr lang="en-US" smtClean="0"/>
              <a:pPr>
                <a:defRPr/>
              </a:pPr>
              <a:t>10</a:t>
            </a:fld>
            <a:endParaRPr lang="en-US"/>
          </a:p>
        </p:txBody>
      </p:sp>
      <p:sp>
        <p:nvSpPr>
          <p:cNvPr id="9" name="TextBox 8">
            <a:extLst>
              <a:ext uri="{FF2B5EF4-FFF2-40B4-BE49-F238E27FC236}">
                <a16:creationId xmlns:a16="http://schemas.microsoft.com/office/drawing/2014/main" id="{7A41655E-B756-9F89-0306-B7FB7F979DE7}"/>
              </a:ext>
            </a:extLst>
          </p:cNvPr>
          <p:cNvSpPr txBox="1"/>
          <p:nvPr/>
        </p:nvSpPr>
        <p:spPr>
          <a:xfrm>
            <a:off x="1185008" y="2721114"/>
            <a:ext cx="9939743" cy="707886"/>
          </a:xfrm>
          <a:prstGeom prst="rect">
            <a:avLst/>
          </a:prstGeom>
          <a:noFill/>
        </p:spPr>
        <p:txBody>
          <a:bodyPr wrap="square">
            <a:spAutoFit/>
          </a:bodyPr>
          <a:lstStyle/>
          <a:p>
            <a:pPr algn="ctr">
              <a:defRPr/>
            </a:pPr>
            <a:r>
              <a:rPr lang="en-AU" sz="4000" b="1" dirty="0">
                <a:solidFill>
                  <a:schemeClr val="accent1"/>
                </a:solidFill>
                <a:latin typeface="Calibri" panose="020F0502020204030204"/>
              </a:rPr>
              <a:t>Discussion</a:t>
            </a:r>
            <a:endParaRPr lang="en-AU" sz="4000" b="1" dirty="0">
              <a:solidFill>
                <a:schemeClr val="accent1"/>
              </a:solidFill>
              <a:highlight>
                <a:srgbClr val="FFFF00"/>
              </a:highlight>
              <a:latin typeface="Calibri" panose="020F0502020204030204"/>
            </a:endParaRPr>
          </a:p>
        </p:txBody>
      </p:sp>
    </p:spTree>
    <p:extLst>
      <p:ext uri="{BB962C8B-B14F-4D97-AF65-F5344CB8AC3E}">
        <p14:creationId xmlns:p14="http://schemas.microsoft.com/office/powerpoint/2010/main" val="3009538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46899-D463-1F2A-E7A7-6D5759EAF97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0D4C5D-247C-7E11-2579-E67FE0832799}"/>
              </a:ext>
            </a:extLst>
          </p:cNvPr>
          <p:cNvSpPr>
            <a:spLocks noGrp="1"/>
          </p:cNvSpPr>
          <p:nvPr>
            <p:ph type="sldNum" sz="quarter" idx="10"/>
          </p:nvPr>
        </p:nvSpPr>
        <p:spPr>
          <a:xfrm>
            <a:off x="33866" y="6604000"/>
            <a:ext cx="2370016" cy="254000"/>
          </a:xfrm>
        </p:spPr>
        <p:txBody>
          <a:bodyPr/>
          <a:lstStyle/>
          <a:p>
            <a:fld id="{8A5DEE5B-CA4F-486D-A403-B2C7C42F572B}" type="slidenum">
              <a:rPr lang="en-US" altLang="en-US" smtClean="0"/>
              <a:pPr/>
              <a:t>2</a:t>
            </a:fld>
            <a:endParaRPr lang="en-US" altLang="en-US"/>
          </a:p>
        </p:txBody>
      </p:sp>
      <p:sp>
        <p:nvSpPr>
          <p:cNvPr id="3" name="Title 2">
            <a:extLst>
              <a:ext uri="{FF2B5EF4-FFF2-40B4-BE49-F238E27FC236}">
                <a16:creationId xmlns:a16="http://schemas.microsoft.com/office/drawing/2014/main" id="{2EFBB7EE-BB70-D0A5-4C81-3C0C9C7E75EE}"/>
              </a:ext>
            </a:extLst>
          </p:cNvPr>
          <p:cNvSpPr>
            <a:spLocks noGrp="1"/>
          </p:cNvSpPr>
          <p:nvPr>
            <p:ph type="title"/>
          </p:nvPr>
        </p:nvSpPr>
        <p:spPr>
          <a:xfrm>
            <a:off x="345837" y="210329"/>
            <a:ext cx="11298295" cy="615603"/>
          </a:xfrm>
        </p:spPr>
        <p:txBody>
          <a:bodyPr>
            <a:noAutofit/>
          </a:bodyPr>
          <a:lstStyle/>
          <a:p>
            <a:r>
              <a:rPr lang="en-US" dirty="0"/>
              <a:t>The Importance of Integration for Polio Eradication and Transition</a:t>
            </a:r>
          </a:p>
        </p:txBody>
      </p:sp>
      <p:sp>
        <p:nvSpPr>
          <p:cNvPr id="5" name="TextBox 4">
            <a:extLst>
              <a:ext uri="{FF2B5EF4-FFF2-40B4-BE49-F238E27FC236}">
                <a16:creationId xmlns:a16="http://schemas.microsoft.com/office/drawing/2014/main" id="{6D91E196-9A67-10B4-62B6-AA02B893F532}"/>
              </a:ext>
            </a:extLst>
          </p:cNvPr>
          <p:cNvSpPr txBox="1"/>
          <p:nvPr/>
        </p:nvSpPr>
        <p:spPr>
          <a:xfrm>
            <a:off x="300523" y="811670"/>
            <a:ext cx="11500326" cy="400110"/>
          </a:xfrm>
          <a:prstGeom prst="rect">
            <a:avLst/>
          </a:prstGeom>
          <a:noFill/>
        </p:spPr>
        <p:txBody>
          <a:bodyPr wrap="square" rtlCol="0">
            <a:spAutoFit/>
          </a:bodyPr>
          <a:lstStyle/>
          <a:p>
            <a:pPr algn="ctr"/>
            <a:r>
              <a:rPr lang="en-US" sz="2000" b="1" i="1" dirty="0">
                <a:solidFill>
                  <a:schemeClr val="accent2"/>
                </a:solidFill>
              </a:rPr>
              <a:t>Maximizing opportunities for Integration is a key lever on the path to polio eradication and transition</a:t>
            </a:r>
          </a:p>
        </p:txBody>
      </p:sp>
      <p:sp>
        <p:nvSpPr>
          <p:cNvPr id="7" name="Rounded Rectangle 6">
            <a:extLst>
              <a:ext uri="{FF2B5EF4-FFF2-40B4-BE49-F238E27FC236}">
                <a16:creationId xmlns:a16="http://schemas.microsoft.com/office/drawing/2014/main" id="{3AA81F5E-2EC8-F0F2-3725-E0DB0B88B148}"/>
              </a:ext>
            </a:extLst>
          </p:cNvPr>
          <p:cNvSpPr/>
          <p:nvPr/>
        </p:nvSpPr>
        <p:spPr>
          <a:xfrm>
            <a:off x="269905" y="2112916"/>
            <a:ext cx="3415553" cy="3135346"/>
          </a:xfrm>
          <a:prstGeom prst="roundRect">
            <a:avLst/>
          </a:prstGeom>
          <a:solidFill>
            <a:schemeClr val="bg1"/>
          </a:solidFill>
          <a:ln w="28575"/>
        </p:spPr>
        <p:style>
          <a:lnRef idx="1">
            <a:schemeClr val="accent1"/>
          </a:lnRef>
          <a:fillRef idx="3">
            <a:schemeClr val="accent1"/>
          </a:fillRef>
          <a:effectRef idx="2">
            <a:schemeClr val="accent1"/>
          </a:effectRef>
          <a:fontRef idx="minor">
            <a:schemeClr val="lt1"/>
          </a:fontRef>
        </p:style>
        <p:txBody>
          <a:bodyPr rtlCol="0" anchor="t"/>
          <a:lstStyle/>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Routine immunization alone will not result in polio eradication</a:t>
            </a:r>
          </a:p>
          <a:p>
            <a:pPr marL="285750" indent="-285750">
              <a:buFont typeface="Arial" panose="020B0604020202020204" pitchFamily="34" charset="0"/>
              <a:buChar char="•"/>
            </a:pPr>
            <a:endParaRPr lang="en-US" sz="1600" dirty="0">
              <a:solidFill>
                <a:schemeClr val="tx1"/>
              </a:solidFill>
            </a:endParaRPr>
          </a:p>
          <a:p>
            <a:pPr marL="641350" lvl="1" indent="-280988">
              <a:buFont typeface="Wingdings" pitchFamily="2" charset="2"/>
              <a:buChar char="Ø"/>
            </a:pPr>
            <a:r>
              <a:rPr lang="en-US" sz="1600" b="1" dirty="0">
                <a:solidFill>
                  <a:schemeClr val="tx1"/>
                </a:solidFill>
              </a:rPr>
              <a:t>RI rates are too low and uneven</a:t>
            </a:r>
            <a:r>
              <a:rPr lang="en-US" sz="1600" dirty="0">
                <a:solidFill>
                  <a:schemeClr val="tx1"/>
                </a:solidFill>
              </a:rPr>
              <a:t> in areas where polio is most embedded</a:t>
            </a:r>
          </a:p>
        </p:txBody>
      </p:sp>
      <p:sp>
        <p:nvSpPr>
          <p:cNvPr id="8" name="Rounded Rectangle 7">
            <a:extLst>
              <a:ext uri="{FF2B5EF4-FFF2-40B4-BE49-F238E27FC236}">
                <a16:creationId xmlns:a16="http://schemas.microsoft.com/office/drawing/2014/main" id="{7D3CBA91-0BCF-D199-84E4-41FACA4223D5}"/>
              </a:ext>
            </a:extLst>
          </p:cNvPr>
          <p:cNvSpPr/>
          <p:nvPr/>
        </p:nvSpPr>
        <p:spPr>
          <a:xfrm>
            <a:off x="726361" y="1898108"/>
            <a:ext cx="2553291" cy="48375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Routine Immunization</a:t>
            </a:r>
          </a:p>
        </p:txBody>
      </p:sp>
      <p:sp>
        <p:nvSpPr>
          <p:cNvPr id="9" name="Cross 8">
            <a:extLst>
              <a:ext uri="{FF2B5EF4-FFF2-40B4-BE49-F238E27FC236}">
                <a16:creationId xmlns:a16="http://schemas.microsoft.com/office/drawing/2014/main" id="{09919F58-1E1A-6C9E-A421-9650F08406E5}"/>
              </a:ext>
            </a:extLst>
          </p:cNvPr>
          <p:cNvSpPr/>
          <p:nvPr/>
        </p:nvSpPr>
        <p:spPr>
          <a:xfrm>
            <a:off x="3823034" y="3335703"/>
            <a:ext cx="430301" cy="400110"/>
          </a:xfrm>
          <a:prstGeom prst="plus">
            <a:avLst>
              <a:gd name="adj" fmla="val 43278"/>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10" name="Rounded Rectangle 9">
            <a:extLst>
              <a:ext uri="{FF2B5EF4-FFF2-40B4-BE49-F238E27FC236}">
                <a16:creationId xmlns:a16="http://schemas.microsoft.com/office/drawing/2014/main" id="{AB5F113C-8219-2EB2-28ED-4F2A571B3880}"/>
              </a:ext>
            </a:extLst>
          </p:cNvPr>
          <p:cNvSpPr/>
          <p:nvPr/>
        </p:nvSpPr>
        <p:spPr>
          <a:xfrm>
            <a:off x="4335406" y="2112917"/>
            <a:ext cx="3415553" cy="3135346"/>
          </a:xfrm>
          <a:prstGeom prst="roundRect">
            <a:avLst/>
          </a:prstGeom>
          <a:solidFill>
            <a:schemeClr val="bg1"/>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t"/>
          <a:lstStyle/>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Campaigns fill immunity  gaps</a:t>
            </a:r>
          </a:p>
          <a:p>
            <a:endParaRPr lang="en-US" sz="1600" dirty="0">
              <a:solidFill>
                <a:schemeClr val="tx1"/>
              </a:solidFill>
            </a:endParaRPr>
          </a:p>
          <a:p>
            <a:pPr marL="574675" lvl="1" indent="-280988">
              <a:spcAft>
                <a:spcPts val="600"/>
              </a:spcAft>
              <a:buFont typeface="Wingdings" pitchFamily="2" charset="2"/>
              <a:buChar char="Ø"/>
            </a:pPr>
            <a:r>
              <a:rPr lang="en-US" sz="1600" dirty="0">
                <a:solidFill>
                  <a:schemeClr val="tx1"/>
                </a:solidFill>
              </a:rPr>
              <a:t>Polio has a significantly </a:t>
            </a:r>
            <a:r>
              <a:rPr lang="en-US" sz="1600" b="1" dirty="0">
                <a:solidFill>
                  <a:schemeClr val="tx1"/>
                </a:solidFill>
              </a:rPr>
              <a:t>larger campaign scope and scale </a:t>
            </a:r>
            <a:r>
              <a:rPr lang="en-US" sz="1600" dirty="0">
                <a:solidFill>
                  <a:schemeClr val="tx1"/>
                </a:solidFill>
              </a:rPr>
              <a:t>than other programs</a:t>
            </a:r>
          </a:p>
          <a:p>
            <a:pPr marL="574675" lvl="1" indent="-280988">
              <a:spcAft>
                <a:spcPts val="600"/>
              </a:spcAft>
              <a:buFont typeface="Wingdings" pitchFamily="2" charset="2"/>
              <a:buChar char="Ø"/>
            </a:pPr>
            <a:r>
              <a:rPr lang="en-US" sz="1600" dirty="0">
                <a:solidFill>
                  <a:schemeClr val="tx1"/>
                </a:solidFill>
              </a:rPr>
              <a:t>Opportunity to piggyback on </a:t>
            </a:r>
            <a:r>
              <a:rPr lang="en-US" sz="1600" b="1" dirty="0">
                <a:solidFill>
                  <a:schemeClr val="tx1"/>
                </a:solidFill>
              </a:rPr>
              <a:t>polio infrastructure and support of CSO</a:t>
            </a:r>
          </a:p>
          <a:p>
            <a:pPr marL="574675" lvl="1" indent="-280988">
              <a:spcAft>
                <a:spcPts val="600"/>
              </a:spcAft>
              <a:buFont typeface="Wingdings" pitchFamily="2" charset="2"/>
              <a:buChar char="Ø"/>
            </a:pPr>
            <a:r>
              <a:rPr lang="en-US" sz="1600" b="1" dirty="0">
                <a:solidFill>
                  <a:schemeClr val="tx1"/>
                </a:solidFill>
              </a:rPr>
              <a:t>Quality is critical</a:t>
            </a:r>
            <a:r>
              <a:rPr lang="en-US" sz="1600" dirty="0">
                <a:solidFill>
                  <a:schemeClr val="tx1"/>
                </a:solidFill>
              </a:rPr>
              <a:t> for eradication</a:t>
            </a:r>
          </a:p>
        </p:txBody>
      </p:sp>
      <p:sp>
        <p:nvSpPr>
          <p:cNvPr id="11" name="Rounded Rectangle 10">
            <a:extLst>
              <a:ext uri="{FF2B5EF4-FFF2-40B4-BE49-F238E27FC236}">
                <a16:creationId xmlns:a16="http://schemas.microsoft.com/office/drawing/2014/main" id="{F10E19BE-24F9-4E51-4CC1-ECE3C6A239A6}"/>
              </a:ext>
            </a:extLst>
          </p:cNvPr>
          <p:cNvSpPr/>
          <p:nvPr/>
        </p:nvSpPr>
        <p:spPr>
          <a:xfrm>
            <a:off x="4759207" y="1898109"/>
            <a:ext cx="2553291" cy="483751"/>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Campaigns</a:t>
            </a:r>
          </a:p>
        </p:txBody>
      </p:sp>
      <p:sp>
        <p:nvSpPr>
          <p:cNvPr id="12" name="Rounded Rectangle 11">
            <a:extLst>
              <a:ext uri="{FF2B5EF4-FFF2-40B4-BE49-F238E27FC236}">
                <a16:creationId xmlns:a16="http://schemas.microsoft.com/office/drawing/2014/main" id="{F630DFFA-91AC-47E5-3DE5-615D94668477}"/>
              </a:ext>
            </a:extLst>
          </p:cNvPr>
          <p:cNvSpPr/>
          <p:nvPr/>
        </p:nvSpPr>
        <p:spPr>
          <a:xfrm>
            <a:off x="8481649" y="2124493"/>
            <a:ext cx="3415553" cy="3059873"/>
          </a:xfrm>
          <a:prstGeom prst="roundRect">
            <a:avLst/>
          </a:prstGeom>
          <a:solidFill>
            <a:schemeClr val="bg1"/>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t"/>
          <a:lstStyle/>
          <a:p>
            <a:pPr marL="285750" indent="-285750">
              <a:buFont typeface="Arial" panose="020B0604020202020204" pitchFamily="34" charset="0"/>
              <a:buChar char="•"/>
            </a:pPr>
            <a:endParaRPr lang="en-US" sz="1600" dirty="0">
              <a:solidFill>
                <a:schemeClr val="tx1"/>
              </a:solidFill>
            </a:endParaRPr>
          </a:p>
          <a:p>
            <a:endParaRPr lang="en-US" sz="1600" b="1" dirty="0">
              <a:solidFill>
                <a:schemeClr val="tx1"/>
              </a:solidFill>
            </a:endParaRPr>
          </a:p>
        </p:txBody>
      </p:sp>
      <p:sp>
        <p:nvSpPr>
          <p:cNvPr id="13" name="Rounded Rectangle 12">
            <a:extLst>
              <a:ext uri="{FF2B5EF4-FFF2-40B4-BE49-F238E27FC236}">
                <a16:creationId xmlns:a16="http://schemas.microsoft.com/office/drawing/2014/main" id="{B91B0C5E-CD0C-E631-DF28-BDE90CCA6D32}"/>
              </a:ext>
            </a:extLst>
          </p:cNvPr>
          <p:cNvSpPr/>
          <p:nvPr/>
        </p:nvSpPr>
        <p:spPr>
          <a:xfrm>
            <a:off x="8954434" y="1909686"/>
            <a:ext cx="2553291" cy="483751"/>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Emergency Response</a:t>
            </a:r>
          </a:p>
        </p:txBody>
      </p:sp>
      <p:sp>
        <p:nvSpPr>
          <p:cNvPr id="16" name="Rounded Rectangle 15">
            <a:extLst>
              <a:ext uri="{FF2B5EF4-FFF2-40B4-BE49-F238E27FC236}">
                <a16:creationId xmlns:a16="http://schemas.microsoft.com/office/drawing/2014/main" id="{ADA5C8B9-F1FC-5126-B21E-7C12C118B88B}"/>
              </a:ext>
            </a:extLst>
          </p:cNvPr>
          <p:cNvSpPr/>
          <p:nvPr/>
        </p:nvSpPr>
        <p:spPr>
          <a:xfrm>
            <a:off x="1159331" y="5410131"/>
            <a:ext cx="9829800" cy="1144373"/>
          </a:xfrm>
          <a:prstGeom prst="roundRect">
            <a:avLst/>
          </a:prstGeom>
          <a:solidFill>
            <a:schemeClr val="bg1"/>
          </a:solidFill>
          <a:ln w="28575">
            <a:solidFill>
              <a:schemeClr val="accent3"/>
            </a:solidFill>
            <a:prstDash val="dash"/>
          </a:ln>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r>
              <a:rPr lang="en-US" sz="1600" i="1" u="sng" dirty="0">
                <a:solidFill>
                  <a:schemeClr val="tx1"/>
                </a:solidFill>
              </a:rPr>
              <a:t>Challenges with Integrated Campaigns</a:t>
            </a:r>
          </a:p>
          <a:p>
            <a:pPr marL="285750" indent="-285750">
              <a:spcAft>
                <a:spcPts val="600"/>
              </a:spcAft>
              <a:buFont typeface="Arial" panose="020B0604020202020204" pitchFamily="34" charset="0"/>
              <a:buChar char="•"/>
            </a:pPr>
            <a:r>
              <a:rPr lang="en-US" sz="1600" i="1" dirty="0">
                <a:solidFill>
                  <a:schemeClr val="tx1"/>
                </a:solidFill>
              </a:rPr>
              <a:t>Polio campaigns differ from other campaigns:  H2H vs. facility-based, oral vaccine vs. injectables</a:t>
            </a:r>
          </a:p>
          <a:p>
            <a:pPr marL="285750" indent="-285750">
              <a:spcAft>
                <a:spcPts val="600"/>
              </a:spcAft>
              <a:buFont typeface="Arial" panose="020B0604020202020204" pitchFamily="34" charset="0"/>
              <a:buChar char="•"/>
            </a:pPr>
            <a:r>
              <a:rPr lang="en-US" sz="1600" i="1" dirty="0">
                <a:solidFill>
                  <a:schemeClr val="tx1"/>
                </a:solidFill>
              </a:rPr>
              <a:t>Integrated campaigns can be seen as compromising campaign quality and coverage if not planned effectively</a:t>
            </a:r>
          </a:p>
        </p:txBody>
      </p:sp>
      <p:pic>
        <p:nvPicPr>
          <p:cNvPr id="22" name="Graphic 21">
            <a:extLst>
              <a:ext uri="{FF2B5EF4-FFF2-40B4-BE49-F238E27FC236}">
                <a16:creationId xmlns:a16="http://schemas.microsoft.com/office/drawing/2014/main" id="{865FA7CE-E199-4CE3-494D-51A2D801BF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03467" y="1116389"/>
            <a:ext cx="900415" cy="900415"/>
          </a:xfrm>
          <a:prstGeom prst="rect">
            <a:avLst/>
          </a:prstGeom>
        </p:spPr>
      </p:pic>
      <p:grpSp>
        <p:nvGrpSpPr>
          <p:cNvPr id="24" name="Group 23">
            <a:extLst>
              <a:ext uri="{FF2B5EF4-FFF2-40B4-BE49-F238E27FC236}">
                <a16:creationId xmlns:a16="http://schemas.microsoft.com/office/drawing/2014/main" id="{3EAE4590-D2D8-F3DD-D0C1-1C9571D0A72A}"/>
              </a:ext>
            </a:extLst>
          </p:cNvPr>
          <p:cNvGrpSpPr>
            <a:grpSpLocks noChangeAspect="1"/>
          </p:cNvGrpSpPr>
          <p:nvPr/>
        </p:nvGrpSpPr>
        <p:grpSpPr>
          <a:xfrm>
            <a:off x="5706213" y="1289247"/>
            <a:ext cx="651884" cy="575576"/>
            <a:chOff x="6990660" y="6196427"/>
            <a:chExt cx="474663" cy="419100"/>
          </a:xfrm>
          <a:solidFill>
            <a:schemeClr val="accent6"/>
          </a:solidFill>
        </p:grpSpPr>
        <p:sp>
          <p:nvSpPr>
            <p:cNvPr id="25" name="Freeform 76">
              <a:extLst>
                <a:ext uri="{FF2B5EF4-FFF2-40B4-BE49-F238E27FC236}">
                  <a16:creationId xmlns:a16="http://schemas.microsoft.com/office/drawing/2014/main" id="{D096F318-3868-B586-C7DC-29B48548DD4E}"/>
                </a:ext>
              </a:extLst>
            </p:cNvPr>
            <p:cNvSpPr>
              <a:spLocks/>
            </p:cNvSpPr>
            <p:nvPr/>
          </p:nvSpPr>
          <p:spPr bwMode="auto">
            <a:xfrm>
              <a:off x="7093847" y="6196427"/>
              <a:ext cx="36513" cy="73025"/>
            </a:xfrm>
            <a:custGeom>
              <a:avLst/>
              <a:gdLst>
                <a:gd name="T0" fmla="*/ 36 w 71"/>
                <a:gd name="T1" fmla="*/ 145 h 145"/>
                <a:gd name="T2" fmla="*/ 71 w 71"/>
                <a:gd name="T3" fmla="*/ 116 h 145"/>
                <a:gd name="T4" fmla="*/ 71 w 71"/>
                <a:gd name="T5" fmla="*/ 29 h 145"/>
                <a:gd name="T6" fmla="*/ 36 w 71"/>
                <a:gd name="T7" fmla="*/ 0 h 145"/>
                <a:gd name="T8" fmla="*/ 0 w 71"/>
                <a:gd name="T9" fmla="*/ 29 h 145"/>
                <a:gd name="T10" fmla="*/ 0 w 71"/>
                <a:gd name="T11" fmla="*/ 116 h 145"/>
                <a:gd name="T12" fmla="*/ 36 w 71"/>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71" h="145">
                  <a:moveTo>
                    <a:pt x="36" y="145"/>
                  </a:moveTo>
                  <a:cubicBezTo>
                    <a:pt x="55" y="145"/>
                    <a:pt x="71" y="132"/>
                    <a:pt x="71" y="116"/>
                  </a:cubicBezTo>
                  <a:lnTo>
                    <a:pt x="71" y="29"/>
                  </a:lnTo>
                  <a:cubicBezTo>
                    <a:pt x="71" y="13"/>
                    <a:pt x="55" y="0"/>
                    <a:pt x="36" y="0"/>
                  </a:cubicBezTo>
                  <a:cubicBezTo>
                    <a:pt x="16" y="0"/>
                    <a:pt x="0" y="13"/>
                    <a:pt x="0" y="29"/>
                  </a:cubicBezTo>
                  <a:lnTo>
                    <a:pt x="0" y="116"/>
                  </a:lnTo>
                  <a:cubicBezTo>
                    <a:pt x="0" y="132"/>
                    <a:pt x="16" y="145"/>
                    <a:pt x="36" y="1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7">
              <a:extLst>
                <a:ext uri="{FF2B5EF4-FFF2-40B4-BE49-F238E27FC236}">
                  <a16:creationId xmlns:a16="http://schemas.microsoft.com/office/drawing/2014/main" id="{8AD2BDD6-E47A-71CD-EF06-1E4CDF3C6535}"/>
                </a:ext>
              </a:extLst>
            </p:cNvPr>
            <p:cNvSpPr>
              <a:spLocks/>
            </p:cNvSpPr>
            <p:nvPr/>
          </p:nvSpPr>
          <p:spPr bwMode="auto">
            <a:xfrm>
              <a:off x="7325622" y="6196427"/>
              <a:ext cx="36513" cy="73025"/>
            </a:xfrm>
            <a:custGeom>
              <a:avLst/>
              <a:gdLst>
                <a:gd name="T0" fmla="*/ 36 w 72"/>
                <a:gd name="T1" fmla="*/ 145 h 145"/>
                <a:gd name="T2" fmla="*/ 72 w 72"/>
                <a:gd name="T3" fmla="*/ 116 h 145"/>
                <a:gd name="T4" fmla="*/ 72 w 72"/>
                <a:gd name="T5" fmla="*/ 29 h 145"/>
                <a:gd name="T6" fmla="*/ 36 w 72"/>
                <a:gd name="T7" fmla="*/ 0 h 145"/>
                <a:gd name="T8" fmla="*/ 0 w 72"/>
                <a:gd name="T9" fmla="*/ 29 h 145"/>
                <a:gd name="T10" fmla="*/ 0 w 72"/>
                <a:gd name="T11" fmla="*/ 116 h 145"/>
                <a:gd name="T12" fmla="*/ 36 w 72"/>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72" h="145">
                  <a:moveTo>
                    <a:pt x="36" y="145"/>
                  </a:moveTo>
                  <a:cubicBezTo>
                    <a:pt x="56" y="145"/>
                    <a:pt x="72" y="132"/>
                    <a:pt x="72" y="116"/>
                  </a:cubicBezTo>
                  <a:lnTo>
                    <a:pt x="72" y="29"/>
                  </a:lnTo>
                  <a:cubicBezTo>
                    <a:pt x="72" y="13"/>
                    <a:pt x="56" y="0"/>
                    <a:pt x="36" y="0"/>
                  </a:cubicBezTo>
                  <a:cubicBezTo>
                    <a:pt x="16" y="0"/>
                    <a:pt x="0" y="13"/>
                    <a:pt x="0" y="29"/>
                  </a:cubicBezTo>
                  <a:lnTo>
                    <a:pt x="0" y="116"/>
                  </a:lnTo>
                  <a:cubicBezTo>
                    <a:pt x="0" y="132"/>
                    <a:pt x="16" y="145"/>
                    <a:pt x="36" y="1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78">
              <a:extLst>
                <a:ext uri="{FF2B5EF4-FFF2-40B4-BE49-F238E27FC236}">
                  <a16:creationId xmlns:a16="http://schemas.microsoft.com/office/drawing/2014/main" id="{0EC19791-63DF-3E51-86C5-13F400C2A8F4}"/>
                </a:ext>
              </a:extLst>
            </p:cNvPr>
            <p:cNvSpPr>
              <a:spLocks noChangeArrowheads="1"/>
            </p:cNvSpPr>
            <p:nvPr/>
          </p:nvSpPr>
          <p:spPr bwMode="auto">
            <a:xfrm>
              <a:off x="7241485" y="6429789"/>
              <a:ext cx="60325" cy="492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79">
              <a:extLst>
                <a:ext uri="{FF2B5EF4-FFF2-40B4-BE49-F238E27FC236}">
                  <a16:creationId xmlns:a16="http://schemas.microsoft.com/office/drawing/2014/main" id="{1629904E-98FF-6698-ED97-7858FE744569}"/>
                </a:ext>
              </a:extLst>
            </p:cNvPr>
            <p:cNvSpPr>
              <a:spLocks noChangeArrowheads="1"/>
            </p:cNvSpPr>
            <p:nvPr/>
          </p:nvSpPr>
          <p:spPr bwMode="auto">
            <a:xfrm>
              <a:off x="7241485" y="6501227"/>
              <a:ext cx="60325" cy="476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80">
              <a:extLst>
                <a:ext uri="{FF2B5EF4-FFF2-40B4-BE49-F238E27FC236}">
                  <a16:creationId xmlns:a16="http://schemas.microsoft.com/office/drawing/2014/main" id="{0C0FE800-5B8B-ADCC-8DE8-A292691D9C0B}"/>
                </a:ext>
              </a:extLst>
            </p:cNvPr>
            <p:cNvSpPr>
              <a:spLocks noChangeArrowheads="1"/>
            </p:cNvSpPr>
            <p:nvPr/>
          </p:nvSpPr>
          <p:spPr bwMode="auto">
            <a:xfrm>
              <a:off x="7327210" y="6359939"/>
              <a:ext cx="60325" cy="492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81">
              <a:extLst>
                <a:ext uri="{FF2B5EF4-FFF2-40B4-BE49-F238E27FC236}">
                  <a16:creationId xmlns:a16="http://schemas.microsoft.com/office/drawing/2014/main" id="{4E03BBDC-72ED-0EA9-DA7D-510F15457F14}"/>
                </a:ext>
              </a:extLst>
            </p:cNvPr>
            <p:cNvSpPr>
              <a:spLocks noChangeArrowheads="1"/>
            </p:cNvSpPr>
            <p:nvPr/>
          </p:nvSpPr>
          <p:spPr bwMode="auto">
            <a:xfrm>
              <a:off x="7241485" y="6359939"/>
              <a:ext cx="60325" cy="492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82">
              <a:extLst>
                <a:ext uri="{FF2B5EF4-FFF2-40B4-BE49-F238E27FC236}">
                  <a16:creationId xmlns:a16="http://schemas.microsoft.com/office/drawing/2014/main" id="{5210D2E9-EC00-1912-6ACE-212A87AA7ACD}"/>
                </a:ext>
              </a:extLst>
            </p:cNvPr>
            <p:cNvSpPr>
              <a:spLocks noChangeArrowheads="1"/>
            </p:cNvSpPr>
            <p:nvPr/>
          </p:nvSpPr>
          <p:spPr bwMode="auto">
            <a:xfrm>
              <a:off x="7327210" y="6429789"/>
              <a:ext cx="60325" cy="492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83">
              <a:extLst>
                <a:ext uri="{FF2B5EF4-FFF2-40B4-BE49-F238E27FC236}">
                  <a16:creationId xmlns:a16="http://schemas.microsoft.com/office/drawing/2014/main" id="{E9EFBAE7-74E9-D962-D2C9-846E8D21F19A}"/>
                </a:ext>
              </a:extLst>
            </p:cNvPr>
            <p:cNvSpPr>
              <a:spLocks noChangeArrowheads="1"/>
            </p:cNvSpPr>
            <p:nvPr/>
          </p:nvSpPr>
          <p:spPr bwMode="auto">
            <a:xfrm>
              <a:off x="7154172" y="6501227"/>
              <a:ext cx="61913" cy="476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84">
              <a:extLst>
                <a:ext uri="{FF2B5EF4-FFF2-40B4-BE49-F238E27FC236}">
                  <a16:creationId xmlns:a16="http://schemas.microsoft.com/office/drawing/2014/main" id="{D865FDE6-76BF-2AEE-E10B-CA9EE9463AE4}"/>
                </a:ext>
              </a:extLst>
            </p:cNvPr>
            <p:cNvSpPr>
              <a:spLocks noChangeArrowheads="1"/>
            </p:cNvSpPr>
            <p:nvPr/>
          </p:nvSpPr>
          <p:spPr bwMode="auto">
            <a:xfrm>
              <a:off x="7068447" y="6501227"/>
              <a:ext cx="60325" cy="476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85">
              <a:extLst>
                <a:ext uri="{FF2B5EF4-FFF2-40B4-BE49-F238E27FC236}">
                  <a16:creationId xmlns:a16="http://schemas.microsoft.com/office/drawing/2014/main" id="{72A74380-13D2-4683-92F6-F0C354255002}"/>
                </a:ext>
              </a:extLst>
            </p:cNvPr>
            <p:cNvSpPr>
              <a:spLocks noChangeArrowheads="1"/>
            </p:cNvSpPr>
            <p:nvPr/>
          </p:nvSpPr>
          <p:spPr bwMode="auto">
            <a:xfrm>
              <a:off x="7068447" y="6429789"/>
              <a:ext cx="60325" cy="492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86">
              <a:extLst>
                <a:ext uri="{FF2B5EF4-FFF2-40B4-BE49-F238E27FC236}">
                  <a16:creationId xmlns:a16="http://schemas.microsoft.com/office/drawing/2014/main" id="{3D07A975-FE0F-1CEB-F834-4702E604CEF5}"/>
                </a:ext>
              </a:extLst>
            </p:cNvPr>
            <p:cNvSpPr>
              <a:spLocks noChangeArrowheads="1"/>
            </p:cNvSpPr>
            <p:nvPr/>
          </p:nvSpPr>
          <p:spPr bwMode="auto">
            <a:xfrm>
              <a:off x="7154172" y="6429789"/>
              <a:ext cx="61913" cy="492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87">
              <a:extLst>
                <a:ext uri="{FF2B5EF4-FFF2-40B4-BE49-F238E27FC236}">
                  <a16:creationId xmlns:a16="http://schemas.microsoft.com/office/drawing/2014/main" id="{48A3B3C5-3FDF-1405-90F7-F730D68E67E3}"/>
                </a:ext>
              </a:extLst>
            </p:cNvPr>
            <p:cNvSpPr>
              <a:spLocks noChangeArrowheads="1"/>
            </p:cNvSpPr>
            <p:nvPr/>
          </p:nvSpPr>
          <p:spPr bwMode="auto">
            <a:xfrm>
              <a:off x="7154172" y="6359939"/>
              <a:ext cx="61913" cy="492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8">
              <a:extLst>
                <a:ext uri="{FF2B5EF4-FFF2-40B4-BE49-F238E27FC236}">
                  <a16:creationId xmlns:a16="http://schemas.microsoft.com/office/drawing/2014/main" id="{1883198E-06AF-2D99-4FE7-4CAB27DEF4A0}"/>
                </a:ext>
              </a:extLst>
            </p:cNvPr>
            <p:cNvSpPr>
              <a:spLocks noEditPoints="1"/>
            </p:cNvSpPr>
            <p:nvPr/>
          </p:nvSpPr>
          <p:spPr bwMode="auto">
            <a:xfrm>
              <a:off x="6990660" y="6236114"/>
              <a:ext cx="474663" cy="379413"/>
            </a:xfrm>
            <a:custGeom>
              <a:avLst/>
              <a:gdLst>
                <a:gd name="T0" fmla="*/ 888 w 936"/>
                <a:gd name="T1" fmla="*/ 0 h 750"/>
                <a:gd name="T2" fmla="*/ 778 w 936"/>
                <a:gd name="T3" fmla="*/ 0 h 750"/>
                <a:gd name="T4" fmla="*/ 778 w 936"/>
                <a:gd name="T5" fmla="*/ 35 h 750"/>
                <a:gd name="T6" fmla="*/ 696 w 936"/>
                <a:gd name="T7" fmla="*/ 111 h 750"/>
                <a:gd name="T8" fmla="*/ 614 w 936"/>
                <a:gd name="T9" fmla="*/ 35 h 750"/>
                <a:gd name="T10" fmla="*/ 614 w 936"/>
                <a:gd name="T11" fmla="*/ 0 h 750"/>
                <a:gd name="T12" fmla="*/ 322 w 936"/>
                <a:gd name="T13" fmla="*/ 0 h 750"/>
                <a:gd name="T14" fmla="*/ 322 w 936"/>
                <a:gd name="T15" fmla="*/ 35 h 750"/>
                <a:gd name="T16" fmla="*/ 240 w 936"/>
                <a:gd name="T17" fmla="*/ 111 h 750"/>
                <a:gd name="T18" fmla="*/ 157 w 936"/>
                <a:gd name="T19" fmla="*/ 35 h 750"/>
                <a:gd name="T20" fmla="*/ 157 w 936"/>
                <a:gd name="T21" fmla="*/ 0 h 750"/>
                <a:gd name="T22" fmla="*/ 47 w 936"/>
                <a:gd name="T23" fmla="*/ 0 h 750"/>
                <a:gd name="T24" fmla="*/ 0 w 936"/>
                <a:gd name="T25" fmla="*/ 48 h 750"/>
                <a:gd name="T26" fmla="*/ 0 w 936"/>
                <a:gd name="T27" fmla="*/ 702 h 750"/>
                <a:gd name="T28" fmla="*/ 47 w 936"/>
                <a:gd name="T29" fmla="*/ 750 h 750"/>
                <a:gd name="T30" fmla="*/ 888 w 936"/>
                <a:gd name="T31" fmla="*/ 750 h 750"/>
                <a:gd name="T32" fmla="*/ 936 w 936"/>
                <a:gd name="T33" fmla="*/ 702 h 750"/>
                <a:gd name="T34" fmla="*/ 936 w 936"/>
                <a:gd name="T35" fmla="*/ 48 h 750"/>
                <a:gd name="T36" fmla="*/ 888 w 936"/>
                <a:gd name="T37" fmla="*/ 0 h 750"/>
                <a:gd name="T38" fmla="*/ 854 w 936"/>
                <a:gd name="T39" fmla="*/ 630 h 750"/>
                <a:gd name="T40" fmla="*/ 820 w 936"/>
                <a:gd name="T41" fmla="*/ 664 h 750"/>
                <a:gd name="T42" fmla="*/ 116 w 936"/>
                <a:gd name="T43" fmla="*/ 664 h 750"/>
                <a:gd name="T44" fmla="*/ 81 w 936"/>
                <a:gd name="T45" fmla="*/ 630 h 750"/>
                <a:gd name="T46" fmla="*/ 81 w 936"/>
                <a:gd name="T47" fmla="*/ 214 h 750"/>
                <a:gd name="T48" fmla="*/ 116 w 936"/>
                <a:gd name="T49" fmla="*/ 179 h 750"/>
                <a:gd name="T50" fmla="*/ 820 w 936"/>
                <a:gd name="T51" fmla="*/ 179 h 750"/>
                <a:gd name="T52" fmla="*/ 854 w 936"/>
                <a:gd name="T53" fmla="*/ 214 h 750"/>
                <a:gd name="T54" fmla="*/ 854 w 936"/>
                <a:gd name="T55" fmla="*/ 63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36" h="750">
                  <a:moveTo>
                    <a:pt x="888" y="0"/>
                  </a:moveTo>
                  <a:lnTo>
                    <a:pt x="778" y="0"/>
                  </a:lnTo>
                  <a:lnTo>
                    <a:pt x="778" y="35"/>
                  </a:lnTo>
                  <a:cubicBezTo>
                    <a:pt x="778" y="77"/>
                    <a:pt x="742" y="111"/>
                    <a:pt x="696" y="111"/>
                  </a:cubicBezTo>
                  <a:cubicBezTo>
                    <a:pt x="651" y="111"/>
                    <a:pt x="614" y="77"/>
                    <a:pt x="614" y="35"/>
                  </a:cubicBezTo>
                  <a:lnTo>
                    <a:pt x="614" y="0"/>
                  </a:lnTo>
                  <a:lnTo>
                    <a:pt x="322" y="0"/>
                  </a:lnTo>
                  <a:lnTo>
                    <a:pt x="322" y="35"/>
                  </a:lnTo>
                  <a:cubicBezTo>
                    <a:pt x="322" y="77"/>
                    <a:pt x="285" y="111"/>
                    <a:pt x="240" y="111"/>
                  </a:cubicBezTo>
                  <a:cubicBezTo>
                    <a:pt x="194" y="111"/>
                    <a:pt x="157" y="77"/>
                    <a:pt x="157" y="35"/>
                  </a:cubicBezTo>
                  <a:lnTo>
                    <a:pt x="157" y="0"/>
                  </a:lnTo>
                  <a:lnTo>
                    <a:pt x="47" y="0"/>
                  </a:lnTo>
                  <a:cubicBezTo>
                    <a:pt x="21" y="0"/>
                    <a:pt x="0" y="22"/>
                    <a:pt x="0" y="48"/>
                  </a:cubicBezTo>
                  <a:lnTo>
                    <a:pt x="0" y="702"/>
                  </a:lnTo>
                  <a:cubicBezTo>
                    <a:pt x="0" y="728"/>
                    <a:pt x="21" y="750"/>
                    <a:pt x="47" y="750"/>
                  </a:cubicBezTo>
                  <a:lnTo>
                    <a:pt x="888" y="750"/>
                  </a:lnTo>
                  <a:cubicBezTo>
                    <a:pt x="914" y="750"/>
                    <a:pt x="936" y="728"/>
                    <a:pt x="936" y="702"/>
                  </a:cubicBezTo>
                  <a:lnTo>
                    <a:pt x="936" y="48"/>
                  </a:lnTo>
                  <a:cubicBezTo>
                    <a:pt x="936" y="22"/>
                    <a:pt x="914" y="0"/>
                    <a:pt x="888" y="0"/>
                  </a:cubicBezTo>
                  <a:close/>
                  <a:moveTo>
                    <a:pt x="854" y="630"/>
                  </a:moveTo>
                  <a:cubicBezTo>
                    <a:pt x="854" y="649"/>
                    <a:pt x="839" y="664"/>
                    <a:pt x="820" y="664"/>
                  </a:cubicBezTo>
                  <a:lnTo>
                    <a:pt x="116" y="664"/>
                  </a:lnTo>
                  <a:cubicBezTo>
                    <a:pt x="97" y="664"/>
                    <a:pt x="81" y="649"/>
                    <a:pt x="81" y="630"/>
                  </a:cubicBezTo>
                  <a:lnTo>
                    <a:pt x="81" y="214"/>
                  </a:lnTo>
                  <a:cubicBezTo>
                    <a:pt x="81" y="195"/>
                    <a:pt x="97" y="179"/>
                    <a:pt x="116" y="179"/>
                  </a:cubicBezTo>
                  <a:lnTo>
                    <a:pt x="820" y="179"/>
                  </a:lnTo>
                  <a:cubicBezTo>
                    <a:pt x="839" y="179"/>
                    <a:pt x="854" y="195"/>
                    <a:pt x="854" y="214"/>
                  </a:cubicBezTo>
                  <a:lnTo>
                    <a:pt x="854" y="6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8" name="Freeform 29">
            <a:extLst>
              <a:ext uri="{FF2B5EF4-FFF2-40B4-BE49-F238E27FC236}">
                <a16:creationId xmlns:a16="http://schemas.microsoft.com/office/drawing/2014/main" id="{746C0CD5-DBD5-A053-8F06-181E3C365704}"/>
              </a:ext>
            </a:extLst>
          </p:cNvPr>
          <p:cNvSpPr>
            <a:spLocks noChangeAspect="1" noEditPoints="1"/>
          </p:cNvSpPr>
          <p:nvPr/>
        </p:nvSpPr>
        <p:spPr bwMode="auto">
          <a:xfrm>
            <a:off x="10114197" y="1330450"/>
            <a:ext cx="434059" cy="476352"/>
          </a:xfrm>
          <a:custGeom>
            <a:avLst/>
            <a:gdLst>
              <a:gd name="T0" fmla="*/ 867 w 876"/>
              <a:gd name="T1" fmla="*/ 612 h 965"/>
              <a:gd name="T2" fmla="*/ 859 w 876"/>
              <a:gd name="T3" fmla="*/ 590 h 965"/>
              <a:gd name="T4" fmla="*/ 796 w 876"/>
              <a:gd name="T5" fmla="*/ 416 h 965"/>
              <a:gd name="T6" fmla="*/ 813 w 876"/>
              <a:gd name="T7" fmla="*/ 407 h 965"/>
              <a:gd name="T8" fmla="*/ 834 w 876"/>
              <a:gd name="T9" fmla="*/ 353 h 965"/>
              <a:gd name="T10" fmla="*/ 816 w 876"/>
              <a:gd name="T11" fmla="*/ 305 h 965"/>
              <a:gd name="T12" fmla="*/ 799 w 876"/>
              <a:gd name="T13" fmla="*/ 257 h 965"/>
              <a:gd name="T14" fmla="*/ 748 w 876"/>
              <a:gd name="T15" fmla="*/ 230 h 965"/>
              <a:gd name="T16" fmla="*/ 729 w 876"/>
              <a:gd name="T17" fmla="*/ 234 h 965"/>
              <a:gd name="T18" fmla="*/ 658 w 876"/>
              <a:gd name="T19" fmla="*/ 38 h 965"/>
              <a:gd name="T20" fmla="*/ 596 w 876"/>
              <a:gd name="T21" fmla="*/ 9 h 965"/>
              <a:gd name="T22" fmla="*/ 595 w 876"/>
              <a:gd name="T23" fmla="*/ 9 h 965"/>
              <a:gd name="T24" fmla="*/ 566 w 876"/>
              <a:gd name="T25" fmla="*/ 71 h 965"/>
              <a:gd name="T26" fmla="*/ 342 w 876"/>
              <a:gd name="T27" fmla="*/ 245 h 965"/>
              <a:gd name="T28" fmla="*/ 342 w 876"/>
              <a:gd name="T29" fmla="*/ 245 h 965"/>
              <a:gd name="T30" fmla="*/ 286 w 876"/>
              <a:gd name="T31" fmla="*/ 266 h 965"/>
              <a:gd name="T32" fmla="*/ 128 w 876"/>
              <a:gd name="T33" fmla="*/ 323 h 965"/>
              <a:gd name="T34" fmla="*/ 41 w 876"/>
              <a:gd name="T35" fmla="*/ 587 h 965"/>
              <a:gd name="T36" fmla="*/ 236 w 876"/>
              <a:gd name="T37" fmla="*/ 742 h 965"/>
              <a:gd name="T38" fmla="*/ 376 w 876"/>
              <a:gd name="T39" fmla="*/ 931 h 965"/>
              <a:gd name="T40" fmla="*/ 451 w 876"/>
              <a:gd name="T41" fmla="*/ 956 h 965"/>
              <a:gd name="T42" fmla="*/ 488 w 876"/>
              <a:gd name="T43" fmla="*/ 942 h 965"/>
              <a:gd name="T44" fmla="*/ 524 w 876"/>
              <a:gd name="T45" fmla="*/ 894 h 965"/>
              <a:gd name="T46" fmla="*/ 523 w 876"/>
              <a:gd name="T47" fmla="*/ 876 h 965"/>
              <a:gd name="T48" fmla="*/ 477 w 876"/>
              <a:gd name="T49" fmla="*/ 787 h 965"/>
              <a:gd name="T50" fmla="*/ 504 w 876"/>
              <a:gd name="T51" fmla="*/ 773 h 965"/>
              <a:gd name="T52" fmla="*/ 505 w 876"/>
              <a:gd name="T53" fmla="*/ 744 h 965"/>
              <a:gd name="T54" fmla="*/ 447 w 876"/>
              <a:gd name="T55" fmla="*/ 672 h 965"/>
              <a:gd name="T56" fmla="*/ 491 w 876"/>
              <a:gd name="T57" fmla="*/ 656 h 965"/>
              <a:gd name="T58" fmla="*/ 491 w 876"/>
              <a:gd name="T59" fmla="*/ 656 h 965"/>
              <a:gd name="T60" fmla="*/ 775 w 876"/>
              <a:gd name="T61" fmla="*/ 645 h 965"/>
              <a:gd name="T62" fmla="*/ 837 w 876"/>
              <a:gd name="T63" fmla="*/ 674 h 965"/>
              <a:gd name="T64" fmla="*/ 838 w 876"/>
              <a:gd name="T65" fmla="*/ 674 h 965"/>
              <a:gd name="T66" fmla="*/ 867 w 876"/>
              <a:gd name="T67" fmla="*/ 612 h 965"/>
              <a:gd name="T68" fmla="*/ 469 w 876"/>
              <a:gd name="T69" fmla="*/ 595 h 965"/>
              <a:gd name="T70" fmla="*/ 438 w 876"/>
              <a:gd name="T71" fmla="*/ 606 h 965"/>
              <a:gd name="T72" fmla="*/ 403 w 876"/>
              <a:gd name="T73" fmla="*/ 587 h 965"/>
              <a:gd name="T74" fmla="*/ 329 w 876"/>
              <a:gd name="T75" fmla="*/ 384 h 965"/>
              <a:gd name="T76" fmla="*/ 291 w 876"/>
              <a:gd name="T77" fmla="*/ 368 h 965"/>
              <a:gd name="T78" fmla="*/ 157 w 876"/>
              <a:gd name="T79" fmla="*/ 416 h 965"/>
              <a:gd name="T80" fmla="*/ 75 w 876"/>
              <a:gd name="T81" fmla="*/ 521 h 965"/>
              <a:gd name="T82" fmla="*/ 144 w 876"/>
              <a:gd name="T83" fmla="*/ 369 h 965"/>
              <a:gd name="T84" fmla="*/ 358 w 876"/>
              <a:gd name="T85" fmla="*/ 291 h 965"/>
              <a:gd name="T86" fmla="*/ 589 w 876"/>
              <a:gd name="T87" fmla="*/ 133 h 965"/>
              <a:gd name="T88" fmla="*/ 729 w 876"/>
              <a:gd name="T89" fmla="*/ 519 h 965"/>
              <a:gd name="T90" fmla="*/ 469 w 876"/>
              <a:gd name="T91" fmla="*/ 595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76" h="965">
                <a:moveTo>
                  <a:pt x="867" y="612"/>
                </a:moveTo>
                <a:lnTo>
                  <a:pt x="859" y="590"/>
                </a:lnTo>
                <a:lnTo>
                  <a:pt x="796" y="416"/>
                </a:lnTo>
                <a:lnTo>
                  <a:pt x="813" y="407"/>
                </a:lnTo>
                <a:cubicBezTo>
                  <a:pt x="832" y="397"/>
                  <a:pt x="841" y="373"/>
                  <a:pt x="834" y="353"/>
                </a:cubicBezTo>
                <a:lnTo>
                  <a:pt x="816" y="305"/>
                </a:lnTo>
                <a:lnTo>
                  <a:pt x="799" y="257"/>
                </a:lnTo>
                <a:cubicBezTo>
                  <a:pt x="792" y="238"/>
                  <a:pt x="769" y="225"/>
                  <a:pt x="748" y="230"/>
                </a:cubicBezTo>
                <a:lnTo>
                  <a:pt x="729" y="234"/>
                </a:lnTo>
                <a:lnTo>
                  <a:pt x="658" y="38"/>
                </a:lnTo>
                <a:cubicBezTo>
                  <a:pt x="649" y="13"/>
                  <a:pt x="621" y="0"/>
                  <a:pt x="596" y="9"/>
                </a:cubicBezTo>
                <a:lnTo>
                  <a:pt x="595" y="9"/>
                </a:lnTo>
                <a:cubicBezTo>
                  <a:pt x="570" y="18"/>
                  <a:pt x="557" y="46"/>
                  <a:pt x="566" y="71"/>
                </a:cubicBezTo>
                <a:cubicBezTo>
                  <a:pt x="528" y="173"/>
                  <a:pt x="403" y="223"/>
                  <a:pt x="342" y="245"/>
                </a:cubicBezTo>
                <a:lnTo>
                  <a:pt x="342" y="245"/>
                </a:lnTo>
                <a:lnTo>
                  <a:pt x="286" y="266"/>
                </a:lnTo>
                <a:lnTo>
                  <a:pt x="128" y="323"/>
                </a:lnTo>
                <a:cubicBezTo>
                  <a:pt x="39" y="356"/>
                  <a:pt x="0" y="474"/>
                  <a:pt x="41" y="587"/>
                </a:cubicBezTo>
                <a:cubicBezTo>
                  <a:pt x="76" y="683"/>
                  <a:pt x="157" y="745"/>
                  <a:pt x="236" y="742"/>
                </a:cubicBezTo>
                <a:lnTo>
                  <a:pt x="376" y="931"/>
                </a:lnTo>
                <a:cubicBezTo>
                  <a:pt x="391" y="954"/>
                  <a:pt x="425" y="965"/>
                  <a:pt x="451" y="956"/>
                </a:cubicBezTo>
                <a:lnTo>
                  <a:pt x="488" y="942"/>
                </a:lnTo>
                <a:cubicBezTo>
                  <a:pt x="508" y="935"/>
                  <a:pt x="522" y="915"/>
                  <a:pt x="524" y="894"/>
                </a:cubicBezTo>
                <a:cubicBezTo>
                  <a:pt x="525" y="888"/>
                  <a:pt x="525" y="882"/>
                  <a:pt x="523" y="876"/>
                </a:cubicBezTo>
                <a:lnTo>
                  <a:pt x="477" y="787"/>
                </a:lnTo>
                <a:cubicBezTo>
                  <a:pt x="490" y="782"/>
                  <a:pt x="501" y="776"/>
                  <a:pt x="504" y="773"/>
                </a:cubicBezTo>
                <a:cubicBezTo>
                  <a:pt x="510" y="769"/>
                  <a:pt x="518" y="751"/>
                  <a:pt x="505" y="744"/>
                </a:cubicBezTo>
                <a:cubicBezTo>
                  <a:pt x="484" y="735"/>
                  <a:pt x="456" y="688"/>
                  <a:pt x="447" y="672"/>
                </a:cubicBezTo>
                <a:lnTo>
                  <a:pt x="491" y="656"/>
                </a:lnTo>
                <a:lnTo>
                  <a:pt x="491" y="656"/>
                </a:lnTo>
                <a:cubicBezTo>
                  <a:pt x="552" y="634"/>
                  <a:pt x="681" y="592"/>
                  <a:pt x="775" y="645"/>
                </a:cubicBezTo>
                <a:cubicBezTo>
                  <a:pt x="784" y="670"/>
                  <a:pt x="812" y="683"/>
                  <a:pt x="837" y="674"/>
                </a:cubicBezTo>
                <a:lnTo>
                  <a:pt x="838" y="674"/>
                </a:lnTo>
                <a:cubicBezTo>
                  <a:pt x="863" y="665"/>
                  <a:pt x="876" y="637"/>
                  <a:pt x="867" y="612"/>
                </a:cubicBezTo>
                <a:close/>
                <a:moveTo>
                  <a:pt x="469" y="595"/>
                </a:moveTo>
                <a:cubicBezTo>
                  <a:pt x="469" y="595"/>
                  <a:pt x="456" y="599"/>
                  <a:pt x="438" y="606"/>
                </a:cubicBezTo>
                <a:cubicBezTo>
                  <a:pt x="421" y="612"/>
                  <a:pt x="409" y="603"/>
                  <a:pt x="403" y="587"/>
                </a:cubicBezTo>
                <a:cubicBezTo>
                  <a:pt x="398" y="575"/>
                  <a:pt x="351" y="445"/>
                  <a:pt x="329" y="384"/>
                </a:cubicBezTo>
                <a:cubicBezTo>
                  <a:pt x="323" y="368"/>
                  <a:pt x="305" y="363"/>
                  <a:pt x="291" y="368"/>
                </a:cubicBezTo>
                <a:cubicBezTo>
                  <a:pt x="277" y="373"/>
                  <a:pt x="157" y="416"/>
                  <a:pt x="157" y="416"/>
                </a:cubicBezTo>
                <a:cubicBezTo>
                  <a:pt x="111" y="433"/>
                  <a:pt x="80" y="475"/>
                  <a:pt x="75" y="521"/>
                </a:cubicBezTo>
                <a:cubicBezTo>
                  <a:pt x="66" y="451"/>
                  <a:pt x="93" y="387"/>
                  <a:pt x="144" y="369"/>
                </a:cubicBezTo>
                <a:lnTo>
                  <a:pt x="358" y="291"/>
                </a:lnTo>
                <a:cubicBezTo>
                  <a:pt x="403" y="275"/>
                  <a:pt x="526" y="230"/>
                  <a:pt x="589" y="133"/>
                </a:cubicBezTo>
                <a:lnTo>
                  <a:pt x="729" y="519"/>
                </a:lnTo>
                <a:cubicBezTo>
                  <a:pt x="628" y="531"/>
                  <a:pt x="513" y="578"/>
                  <a:pt x="469" y="595"/>
                </a:cubicBezTo>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Left Brace 38">
            <a:extLst>
              <a:ext uri="{FF2B5EF4-FFF2-40B4-BE49-F238E27FC236}">
                <a16:creationId xmlns:a16="http://schemas.microsoft.com/office/drawing/2014/main" id="{A11100F9-B957-C004-EB0A-AB3D7739974B}"/>
              </a:ext>
            </a:extLst>
          </p:cNvPr>
          <p:cNvSpPr/>
          <p:nvPr/>
        </p:nvSpPr>
        <p:spPr>
          <a:xfrm>
            <a:off x="7986716" y="2364861"/>
            <a:ext cx="399531" cy="2659422"/>
          </a:xfrm>
          <a:prstGeom prst="leftBrace">
            <a:avLst/>
          </a:prstGeom>
          <a:ln w="28575">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8C6240E9-4FCE-DED3-B755-D87F4F44C8C4}"/>
              </a:ext>
            </a:extLst>
          </p:cNvPr>
          <p:cNvSpPr txBox="1"/>
          <p:nvPr/>
        </p:nvSpPr>
        <p:spPr>
          <a:xfrm>
            <a:off x="2403882" y="6571342"/>
            <a:ext cx="7710315" cy="338554"/>
          </a:xfrm>
          <a:prstGeom prst="rect">
            <a:avLst/>
          </a:prstGeom>
          <a:noFill/>
        </p:spPr>
        <p:txBody>
          <a:bodyPr wrap="square" rtlCol="0">
            <a:spAutoFit/>
          </a:bodyPr>
          <a:lstStyle/>
          <a:p>
            <a:r>
              <a:rPr lang="en-US" sz="1600" b="1" dirty="0">
                <a:solidFill>
                  <a:schemeClr val="bg1"/>
                </a:solidFill>
              </a:rPr>
              <a:t>Note:  </a:t>
            </a:r>
            <a:r>
              <a:rPr lang="en-US" sz="1600" dirty="0">
                <a:solidFill>
                  <a:schemeClr val="bg1"/>
                </a:solidFill>
              </a:rPr>
              <a:t>Information is based on consultations with outbreak experts</a:t>
            </a:r>
          </a:p>
        </p:txBody>
      </p:sp>
      <p:sp>
        <p:nvSpPr>
          <p:cNvPr id="6" name="TextBox 5">
            <a:extLst>
              <a:ext uri="{FF2B5EF4-FFF2-40B4-BE49-F238E27FC236}">
                <a16:creationId xmlns:a16="http://schemas.microsoft.com/office/drawing/2014/main" id="{7200DEE2-250F-3CEA-91D8-3B21EC62E9E5}"/>
              </a:ext>
            </a:extLst>
          </p:cNvPr>
          <p:cNvSpPr txBox="1"/>
          <p:nvPr/>
        </p:nvSpPr>
        <p:spPr>
          <a:xfrm>
            <a:off x="8481649" y="2475933"/>
            <a:ext cx="3585165" cy="2708434"/>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tx1"/>
                </a:solidFill>
              </a:rPr>
              <a:t>Polio campaigns in outbreak settings fall into emergency response</a:t>
            </a:r>
          </a:p>
          <a:p>
            <a:pPr marL="285750" indent="-285750">
              <a:buFont typeface="Arial" panose="020B0604020202020204" pitchFamily="34" charset="0"/>
              <a:buChar char="•"/>
            </a:pPr>
            <a:endParaRPr lang="en-US" sz="1600" dirty="0">
              <a:solidFill>
                <a:schemeClr val="tx1"/>
              </a:solidFill>
            </a:endParaRPr>
          </a:p>
          <a:p>
            <a:pPr marL="574675" lvl="1" indent="-280988">
              <a:spcAft>
                <a:spcPts val="600"/>
              </a:spcAft>
              <a:buFont typeface="Wingdings" pitchFamily="2" charset="2"/>
              <a:buChar char="Ø"/>
            </a:pPr>
            <a:r>
              <a:rPr lang="en-US" sz="1600" dirty="0">
                <a:solidFill>
                  <a:schemeClr val="tx1"/>
                </a:solidFill>
              </a:rPr>
              <a:t>Aim to move quickly before outbreak spreads</a:t>
            </a:r>
          </a:p>
          <a:p>
            <a:pPr marL="574675" lvl="1" indent="-280988">
              <a:spcAft>
                <a:spcPts val="600"/>
              </a:spcAft>
              <a:buFont typeface="Wingdings" pitchFamily="2" charset="2"/>
              <a:buChar char="Ø"/>
            </a:pPr>
            <a:r>
              <a:rPr lang="en-US" sz="1600" b="1" dirty="0">
                <a:solidFill>
                  <a:schemeClr val="tx1"/>
                </a:solidFill>
              </a:rPr>
              <a:t>New outbreaks present limited opportunity </a:t>
            </a:r>
            <a:r>
              <a:rPr lang="en-US" sz="1600" dirty="0">
                <a:solidFill>
                  <a:schemeClr val="tx1"/>
                </a:solidFill>
              </a:rPr>
              <a:t>to do careful planning</a:t>
            </a:r>
          </a:p>
          <a:p>
            <a:pPr marL="574675" lvl="1" indent="-280988">
              <a:spcAft>
                <a:spcPts val="600"/>
              </a:spcAft>
              <a:buFont typeface="Wingdings" pitchFamily="2" charset="2"/>
              <a:buChar char="Ø"/>
            </a:pPr>
            <a:r>
              <a:rPr lang="en-US" sz="1600" b="1" dirty="0">
                <a:solidFill>
                  <a:schemeClr val="tx1"/>
                </a:solidFill>
              </a:rPr>
              <a:t>Ongoing outbreaks provide greater scope for Integration</a:t>
            </a:r>
            <a:endParaRPr lang="en-US" dirty="0"/>
          </a:p>
        </p:txBody>
      </p:sp>
    </p:spTree>
    <p:extLst>
      <p:ext uri="{BB962C8B-B14F-4D97-AF65-F5344CB8AC3E}">
        <p14:creationId xmlns:p14="http://schemas.microsoft.com/office/powerpoint/2010/main" val="1786102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E74BB-530B-2F35-8DC3-CAF63944A3AA}"/>
            </a:ext>
          </a:extLst>
        </p:cNvPr>
        <p:cNvGrpSpPr/>
        <p:nvPr/>
      </p:nvGrpSpPr>
      <p:grpSpPr>
        <a:xfrm>
          <a:off x="0" y="0"/>
          <a:ext cx="0" cy="0"/>
          <a:chOff x="0" y="0"/>
          <a:chExt cx="0" cy="0"/>
        </a:xfrm>
      </p:grpSpPr>
      <p:sp>
        <p:nvSpPr>
          <p:cNvPr id="35" name="Up Arrow 34">
            <a:extLst>
              <a:ext uri="{FF2B5EF4-FFF2-40B4-BE49-F238E27FC236}">
                <a16:creationId xmlns:a16="http://schemas.microsoft.com/office/drawing/2014/main" id="{8DFC55F1-1A75-11B2-7D8D-0FD1CA8528F9}"/>
              </a:ext>
            </a:extLst>
          </p:cNvPr>
          <p:cNvSpPr/>
          <p:nvPr/>
        </p:nvSpPr>
        <p:spPr>
          <a:xfrm rot="10800000">
            <a:off x="3294678" y="1062175"/>
            <a:ext cx="491066" cy="34399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D1DB0DC-E4F8-E742-3B87-8114F83EBBDD}"/>
              </a:ext>
            </a:extLst>
          </p:cNvPr>
          <p:cNvSpPr txBox="1"/>
          <p:nvPr/>
        </p:nvSpPr>
        <p:spPr>
          <a:xfrm>
            <a:off x="834491" y="760006"/>
            <a:ext cx="5720932" cy="369332"/>
          </a:xfrm>
          <a:prstGeom prst="rect">
            <a:avLst/>
          </a:prstGeom>
          <a:noFill/>
        </p:spPr>
        <p:txBody>
          <a:bodyPr wrap="square" rtlCol="0">
            <a:spAutoFit/>
          </a:bodyPr>
          <a:lstStyle/>
          <a:p>
            <a:pPr algn="ctr"/>
            <a:r>
              <a:rPr lang="en-US" b="1" i="1" dirty="0"/>
              <a:t>IMMEDIATE FOCUS FOR INTEGRATION FUNCTION</a:t>
            </a:r>
          </a:p>
        </p:txBody>
      </p:sp>
      <p:sp>
        <p:nvSpPr>
          <p:cNvPr id="2" name="Slide Number Placeholder 1">
            <a:extLst>
              <a:ext uri="{FF2B5EF4-FFF2-40B4-BE49-F238E27FC236}">
                <a16:creationId xmlns:a16="http://schemas.microsoft.com/office/drawing/2014/main" id="{BCDEE1BF-14AE-67A4-2824-2313CCFE36DE}"/>
              </a:ext>
            </a:extLst>
          </p:cNvPr>
          <p:cNvSpPr>
            <a:spLocks noGrp="1"/>
          </p:cNvSpPr>
          <p:nvPr>
            <p:ph type="sldNum" sz="quarter" idx="10"/>
          </p:nvPr>
        </p:nvSpPr>
        <p:spPr>
          <a:xfrm>
            <a:off x="0" y="6543040"/>
            <a:ext cx="2370016" cy="254000"/>
          </a:xfrm>
        </p:spPr>
        <p:txBody>
          <a:bodyPr/>
          <a:lstStyle/>
          <a:p>
            <a:fld id="{8A5DEE5B-CA4F-486D-A403-B2C7C42F572B}" type="slidenum">
              <a:rPr lang="en-US" altLang="en-US" smtClean="0"/>
              <a:pPr/>
              <a:t>3</a:t>
            </a:fld>
            <a:endParaRPr lang="en-US" altLang="en-US"/>
          </a:p>
        </p:txBody>
      </p:sp>
      <p:sp>
        <p:nvSpPr>
          <p:cNvPr id="3" name="Title 2">
            <a:extLst>
              <a:ext uri="{FF2B5EF4-FFF2-40B4-BE49-F238E27FC236}">
                <a16:creationId xmlns:a16="http://schemas.microsoft.com/office/drawing/2014/main" id="{32134A03-8873-9F44-003A-2C8B43B2B29C}"/>
              </a:ext>
            </a:extLst>
          </p:cNvPr>
          <p:cNvSpPr>
            <a:spLocks noGrp="1"/>
          </p:cNvSpPr>
          <p:nvPr>
            <p:ph type="title"/>
          </p:nvPr>
        </p:nvSpPr>
        <p:spPr>
          <a:xfrm>
            <a:off x="600941" y="210940"/>
            <a:ext cx="9052935" cy="407382"/>
          </a:xfrm>
          <a:solidFill>
            <a:schemeClr val="bg1"/>
          </a:solidFill>
        </p:spPr>
        <p:txBody>
          <a:bodyPr>
            <a:noAutofit/>
          </a:bodyPr>
          <a:lstStyle/>
          <a:p>
            <a:r>
              <a:rPr lang="en-US" dirty="0"/>
              <a:t>2024 Integration Priorities</a:t>
            </a:r>
          </a:p>
        </p:txBody>
      </p:sp>
      <p:sp>
        <p:nvSpPr>
          <p:cNvPr id="21" name="Rectangle 20">
            <a:extLst>
              <a:ext uri="{FF2B5EF4-FFF2-40B4-BE49-F238E27FC236}">
                <a16:creationId xmlns:a16="http://schemas.microsoft.com/office/drawing/2014/main" id="{19218A40-1E5C-0CE5-2E25-5A395B30E2DC}"/>
              </a:ext>
            </a:extLst>
          </p:cNvPr>
          <p:cNvSpPr/>
          <p:nvPr/>
        </p:nvSpPr>
        <p:spPr>
          <a:xfrm>
            <a:off x="9247970" y="2533047"/>
            <a:ext cx="2643332" cy="2922706"/>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9C5CCE3-32F1-A6BA-F93A-0381A399DDBB}"/>
              </a:ext>
            </a:extLst>
          </p:cNvPr>
          <p:cNvSpPr txBox="1"/>
          <p:nvPr/>
        </p:nvSpPr>
        <p:spPr>
          <a:xfrm>
            <a:off x="9020577" y="2533047"/>
            <a:ext cx="3008309" cy="646331"/>
          </a:xfrm>
          <a:prstGeom prst="rect">
            <a:avLst/>
          </a:prstGeom>
          <a:noFill/>
        </p:spPr>
        <p:txBody>
          <a:bodyPr wrap="square" rtlCol="0">
            <a:spAutoFit/>
          </a:bodyPr>
          <a:lstStyle/>
          <a:p>
            <a:pPr algn="ctr"/>
            <a:r>
              <a:rPr lang="en-US" b="1" u="sng" dirty="0"/>
              <a:t>Increasing focus as GPEI sunsets</a:t>
            </a:r>
          </a:p>
        </p:txBody>
      </p:sp>
      <p:sp>
        <p:nvSpPr>
          <p:cNvPr id="31" name="TextBox 30">
            <a:extLst>
              <a:ext uri="{FF2B5EF4-FFF2-40B4-BE49-F238E27FC236}">
                <a16:creationId xmlns:a16="http://schemas.microsoft.com/office/drawing/2014/main" id="{229164A1-64E3-EC9F-7DF3-7FCEF579B82A}"/>
              </a:ext>
            </a:extLst>
          </p:cNvPr>
          <p:cNvSpPr txBox="1"/>
          <p:nvPr/>
        </p:nvSpPr>
        <p:spPr>
          <a:xfrm>
            <a:off x="9280899" y="3258562"/>
            <a:ext cx="2425539" cy="2062103"/>
          </a:xfrm>
          <a:prstGeom prst="rect">
            <a:avLst/>
          </a:prstGeom>
          <a:noFill/>
        </p:spPr>
        <p:txBody>
          <a:bodyPr wrap="square" rtlCol="0">
            <a:spAutoFit/>
          </a:bodyPr>
          <a:lstStyle/>
          <a:p>
            <a:r>
              <a:rPr lang="en-US" sz="1600" b="1" dirty="0">
                <a:solidFill>
                  <a:schemeClr val="accent2"/>
                </a:solidFill>
              </a:rPr>
              <a:t>Emergency response </a:t>
            </a:r>
            <a:r>
              <a:rPr lang="en-US" sz="1600" dirty="0"/>
              <a:t>and </a:t>
            </a:r>
            <a:r>
              <a:rPr lang="en-US" sz="1600" b="1" dirty="0">
                <a:solidFill>
                  <a:schemeClr val="accent2"/>
                </a:solidFill>
              </a:rPr>
              <a:t>transition of polio-essential functions </a:t>
            </a:r>
            <a:r>
              <a:rPr lang="en-US" sz="1600" dirty="0"/>
              <a:t>have a more indirect impact on interruption within our current timeline but will require increasing focus as GPEI sunsets</a:t>
            </a:r>
          </a:p>
        </p:txBody>
      </p:sp>
      <p:grpSp>
        <p:nvGrpSpPr>
          <p:cNvPr id="5" name="Group 4">
            <a:extLst>
              <a:ext uri="{FF2B5EF4-FFF2-40B4-BE49-F238E27FC236}">
                <a16:creationId xmlns:a16="http://schemas.microsoft.com/office/drawing/2014/main" id="{9FC5E480-FA57-2CB1-4DDB-9EE0E7A53BA9}"/>
              </a:ext>
            </a:extLst>
          </p:cNvPr>
          <p:cNvGrpSpPr>
            <a:grpSpLocks noChangeAspect="1"/>
          </p:cNvGrpSpPr>
          <p:nvPr/>
        </p:nvGrpSpPr>
        <p:grpSpPr>
          <a:xfrm>
            <a:off x="818567" y="5583325"/>
            <a:ext cx="548640" cy="658948"/>
            <a:chOff x="4749800" y="6648450"/>
            <a:chExt cx="300038" cy="360363"/>
          </a:xfrm>
          <a:solidFill>
            <a:schemeClr val="tx1"/>
          </a:solidFill>
        </p:grpSpPr>
        <p:sp>
          <p:nvSpPr>
            <p:cNvPr id="41" name="Freeform 40">
              <a:extLst>
                <a:ext uri="{FF2B5EF4-FFF2-40B4-BE49-F238E27FC236}">
                  <a16:creationId xmlns:a16="http://schemas.microsoft.com/office/drawing/2014/main" id="{0BD4B64D-4D83-2D60-8808-11E4E0744CC1}"/>
                </a:ext>
              </a:extLst>
            </p:cNvPr>
            <p:cNvSpPr>
              <a:spLocks noEditPoints="1"/>
            </p:cNvSpPr>
            <p:nvPr/>
          </p:nvSpPr>
          <p:spPr bwMode="auto">
            <a:xfrm>
              <a:off x="4749800" y="6772275"/>
              <a:ext cx="300038" cy="236538"/>
            </a:xfrm>
            <a:custGeom>
              <a:avLst/>
              <a:gdLst>
                <a:gd name="T0" fmla="*/ 0 w 1257"/>
                <a:gd name="T1" fmla="*/ 0 h 997"/>
                <a:gd name="T2" fmla="*/ 0 w 1257"/>
                <a:gd name="T3" fmla="*/ 828 h 997"/>
                <a:gd name="T4" fmla="*/ 169 w 1257"/>
                <a:gd name="T5" fmla="*/ 997 h 997"/>
                <a:gd name="T6" fmla="*/ 1088 w 1257"/>
                <a:gd name="T7" fmla="*/ 997 h 997"/>
                <a:gd name="T8" fmla="*/ 1257 w 1257"/>
                <a:gd name="T9" fmla="*/ 828 h 997"/>
                <a:gd name="T10" fmla="*/ 1257 w 1257"/>
                <a:gd name="T11" fmla="*/ 0 h 997"/>
                <a:gd name="T12" fmla="*/ 0 w 1257"/>
                <a:gd name="T13" fmla="*/ 0 h 997"/>
                <a:gd name="T14" fmla="*/ 628 w 1257"/>
                <a:gd name="T15" fmla="*/ 823 h 997"/>
                <a:gd name="T16" fmla="*/ 304 w 1257"/>
                <a:gd name="T17" fmla="*/ 498 h 997"/>
                <a:gd name="T18" fmla="*/ 628 w 1257"/>
                <a:gd name="T19" fmla="*/ 174 h 997"/>
                <a:gd name="T20" fmla="*/ 953 w 1257"/>
                <a:gd name="T21" fmla="*/ 498 h 997"/>
                <a:gd name="T22" fmla="*/ 628 w 1257"/>
                <a:gd name="T23" fmla="*/ 823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7" h="997">
                  <a:moveTo>
                    <a:pt x="0" y="0"/>
                  </a:moveTo>
                  <a:lnTo>
                    <a:pt x="0" y="828"/>
                  </a:lnTo>
                  <a:cubicBezTo>
                    <a:pt x="0" y="921"/>
                    <a:pt x="76" y="997"/>
                    <a:pt x="169" y="997"/>
                  </a:cubicBezTo>
                  <a:lnTo>
                    <a:pt x="1088" y="997"/>
                  </a:lnTo>
                  <a:cubicBezTo>
                    <a:pt x="1181" y="997"/>
                    <a:pt x="1257" y="921"/>
                    <a:pt x="1257" y="828"/>
                  </a:cubicBezTo>
                  <a:lnTo>
                    <a:pt x="1257" y="0"/>
                  </a:lnTo>
                  <a:lnTo>
                    <a:pt x="0" y="0"/>
                  </a:lnTo>
                  <a:close/>
                  <a:moveTo>
                    <a:pt x="628" y="823"/>
                  </a:moveTo>
                  <a:cubicBezTo>
                    <a:pt x="449" y="823"/>
                    <a:pt x="304" y="677"/>
                    <a:pt x="304" y="498"/>
                  </a:cubicBezTo>
                  <a:cubicBezTo>
                    <a:pt x="304" y="319"/>
                    <a:pt x="449" y="174"/>
                    <a:pt x="628" y="174"/>
                  </a:cubicBezTo>
                  <a:cubicBezTo>
                    <a:pt x="808" y="174"/>
                    <a:pt x="953" y="319"/>
                    <a:pt x="953" y="498"/>
                  </a:cubicBezTo>
                  <a:cubicBezTo>
                    <a:pt x="953" y="677"/>
                    <a:pt x="808" y="823"/>
                    <a:pt x="628" y="8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45">
              <a:extLst>
                <a:ext uri="{FF2B5EF4-FFF2-40B4-BE49-F238E27FC236}">
                  <a16:creationId xmlns:a16="http://schemas.microsoft.com/office/drawing/2014/main" id="{87C0BB28-3C10-395F-ADB2-F5801A38ECE6}"/>
                </a:ext>
              </a:extLst>
            </p:cNvPr>
            <p:cNvSpPr>
              <a:spLocks/>
            </p:cNvSpPr>
            <p:nvPr/>
          </p:nvSpPr>
          <p:spPr bwMode="auto">
            <a:xfrm>
              <a:off x="4845050" y="6835775"/>
              <a:ext cx="109538" cy="109538"/>
            </a:xfrm>
            <a:custGeom>
              <a:avLst/>
              <a:gdLst>
                <a:gd name="T0" fmla="*/ 69 w 69"/>
                <a:gd name="T1" fmla="*/ 24 h 69"/>
                <a:gd name="T2" fmla="*/ 46 w 69"/>
                <a:gd name="T3" fmla="*/ 24 h 69"/>
                <a:gd name="T4" fmla="*/ 46 w 69"/>
                <a:gd name="T5" fmla="*/ 0 h 69"/>
                <a:gd name="T6" fmla="*/ 23 w 69"/>
                <a:gd name="T7" fmla="*/ 0 h 69"/>
                <a:gd name="T8" fmla="*/ 23 w 69"/>
                <a:gd name="T9" fmla="*/ 24 h 69"/>
                <a:gd name="T10" fmla="*/ 0 w 69"/>
                <a:gd name="T11" fmla="*/ 24 h 69"/>
                <a:gd name="T12" fmla="*/ 0 w 69"/>
                <a:gd name="T13" fmla="*/ 45 h 69"/>
                <a:gd name="T14" fmla="*/ 23 w 69"/>
                <a:gd name="T15" fmla="*/ 45 h 69"/>
                <a:gd name="T16" fmla="*/ 23 w 69"/>
                <a:gd name="T17" fmla="*/ 69 h 69"/>
                <a:gd name="T18" fmla="*/ 46 w 69"/>
                <a:gd name="T19" fmla="*/ 69 h 69"/>
                <a:gd name="T20" fmla="*/ 46 w 69"/>
                <a:gd name="T21" fmla="*/ 45 h 69"/>
                <a:gd name="T22" fmla="*/ 69 w 69"/>
                <a:gd name="T23" fmla="*/ 45 h 69"/>
                <a:gd name="T24" fmla="*/ 69 w 69"/>
                <a:gd name="T25"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69">
                  <a:moveTo>
                    <a:pt x="69" y="24"/>
                  </a:moveTo>
                  <a:lnTo>
                    <a:pt x="46" y="24"/>
                  </a:lnTo>
                  <a:lnTo>
                    <a:pt x="46" y="0"/>
                  </a:lnTo>
                  <a:lnTo>
                    <a:pt x="23" y="0"/>
                  </a:lnTo>
                  <a:lnTo>
                    <a:pt x="23" y="24"/>
                  </a:lnTo>
                  <a:lnTo>
                    <a:pt x="0" y="24"/>
                  </a:lnTo>
                  <a:lnTo>
                    <a:pt x="0" y="45"/>
                  </a:lnTo>
                  <a:lnTo>
                    <a:pt x="23" y="45"/>
                  </a:lnTo>
                  <a:lnTo>
                    <a:pt x="23" y="69"/>
                  </a:lnTo>
                  <a:lnTo>
                    <a:pt x="46" y="69"/>
                  </a:lnTo>
                  <a:lnTo>
                    <a:pt x="46" y="45"/>
                  </a:lnTo>
                  <a:lnTo>
                    <a:pt x="69" y="45"/>
                  </a:lnTo>
                  <a:lnTo>
                    <a:pt x="69"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6">
              <a:extLst>
                <a:ext uri="{FF2B5EF4-FFF2-40B4-BE49-F238E27FC236}">
                  <a16:creationId xmlns:a16="http://schemas.microsoft.com/office/drawing/2014/main" id="{F33BC8B3-25C0-AA1A-7E66-3414217C3B18}"/>
                </a:ext>
              </a:extLst>
            </p:cNvPr>
            <p:cNvSpPr>
              <a:spLocks noEditPoints="1"/>
            </p:cNvSpPr>
            <p:nvPr/>
          </p:nvSpPr>
          <p:spPr bwMode="auto">
            <a:xfrm>
              <a:off x="4749800" y="6648450"/>
              <a:ext cx="300038" cy="107950"/>
            </a:xfrm>
            <a:custGeom>
              <a:avLst/>
              <a:gdLst>
                <a:gd name="T0" fmla="*/ 1088 w 1257"/>
                <a:gd name="T1" fmla="*/ 191 h 451"/>
                <a:gd name="T2" fmla="*/ 920 w 1257"/>
                <a:gd name="T3" fmla="*/ 191 h 451"/>
                <a:gd name="T4" fmla="*/ 920 w 1257"/>
                <a:gd name="T5" fmla="*/ 160 h 451"/>
                <a:gd name="T6" fmla="*/ 760 w 1257"/>
                <a:gd name="T7" fmla="*/ 0 h 451"/>
                <a:gd name="T8" fmla="*/ 497 w 1257"/>
                <a:gd name="T9" fmla="*/ 0 h 451"/>
                <a:gd name="T10" fmla="*/ 337 w 1257"/>
                <a:gd name="T11" fmla="*/ 160 h 451"/>
                <a:gd name="T12" fmla="*/ 337 w 1257"/>
                <a:gd name="T13" fmla="*/ 191 h 451"/>
                <a:gd name="T14" fmla="*/ 169 w 1257"/>
                <a:gd name="T15" fmla="*/ 191 h 451"/>
                <a:gd name="T16" fmla="*/ 0 w 1257"/>
                <a:gd name="T17" fmla="*/ 360 h 451"/>
                <a:gd name="T18" fmla="*/ 0 w 1257"/>
                <a:gd name="T19" fmla="*/ 451 h 451"/>
                <a:gd name="T20" fmla="*/ 1257 w 1257"/>
                <a:gd name="T21" fmla="*/ 451 h 451"/>
                <a:gd name="T22" fmla="*/ 1257 w 1257"/>
                <a:gd name="T23" fmla="*/ 360 h 451"/>
                <a:gd name="T24" fmla="*/ 1088 w 1257"/>
                <a:gd name="T25" fmla="*/ 191 h 451"/>
                <a:gd name="T26" fmla="*/ 421 w 1257"/>
                <a:gd name="T27" fmla="*/ 160 h 451"/>
                <a:gd name="T28" fmla="*/ 497 w 1257"/>
                <a:gd name="T29" fmla="*/ 84 h 451"/>
                <a:gd name="T30" fmla="*/ 760 w 1257"/>
                <a:gd name="T31" fmla="*/ 84 h 451"/>
                <a:gd name="T32" fmla="*/ 836 w 1257"/>
                <a:gd name="T33" fmla="*/ 160 h 451"/>
                <a:gd name="T34" fmla="*/ 836 w 1257"/>
                <a:gd name="T35" fmla="*/ 191 h 451"/>
                <a:gd name="T36" fmla="*/ 421 w 1257"/>
                <a:gd name="T37" fmla="*/ 191 h 451"/>
                <a:gd name="T38" fmla="*/ 421 w 1257"/>
                <a:gd name="T39" fmla="*/ 16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7" h="451">
                  <a:moveTo>
                    <a:pt x="1088" y="191"/>
                  </a:moveTo>
                  <a:lnTo>
                    <a:pt x="920" y="191"/>
                  </a:lnTo>
                  <a:lnTo>
                    <a:pt x="920" y="160"/>
                  </a:lnTo>
                  <a:cubicBezTo>
                    <a:pt x="920" y="72"/>
                    <a:pt x="848" y="0"/>
                    <a:pt x="760" y="0"/>
                  </a:cubicBezTo>
                  <a:lnTo>
                    <a:pt x="497" y="0"/>
                  </a:lnTo>
                  <a:cubicBezTo>
                    <a:pt x="409" y="0"/>
                    <a:pt x="337" y="72"/>
                    <a:pt x="337" y="160"/>
                  </a:cubicBezTo>
                  <a:lnTo>
                    <a:pt x="337" y="191"/>
                  </a:lnTo>
                  <a:lnTo>
                    <a:pt x="169" y="191"/>
                  </a:lnTo>
                  <a:cubicBezTo>
                    <a:pt x="76" y="191"/>
                    <a:pt x="0" y="267"/>
                    <a:pt x="0" y="360"/>
                  </a:cubicBezTo>
                  <a:lnTo>
                    <a:pt x="0" y="451"/>
                  </a:lnTo>
                  <a:lnTo>
                    <a:pt x="1257" y="451"/>
                  </a:lnTo>
                  <a:lnTo>
                    <a:pt x="1257" y="360"/>
                  </a:lnTo>
                  <a:cubicBezTo>
                    <a:pt x="1257" y="267"/>
                    <a:pt x="1181" y="191"/>
                    <a:pt x="1088" y="191"/>
                  </a:cubicBezTo>
                  <a:close/>
                  <a:moveTo>
                    <a:pt x="421" y="160"/>
                  </a:moveTo>
                  <a:cubicBezTo>
                    <a:pt x="421" y="118"/>
                    <a:pt x="455" y="84"/>
                    <a:pt x="497" y="84"/>
                  </a:cubicBezTo>
                  <a:lnTo>
                    <a:pt x="760" y="84"/>
                  </a:lnTo>
                  <a:cubicBezTo>
                    <a:pt x="802" y="84"/>
                    <a:pt x="836" y="118"/>
                    <a:pt x="836" y="160"/>
                  </a:cubicBezTo>
                  <a:lnTo>
                    <a:pt x="836" y="191"/>
                  </a:lnTo>
                  <a:lnTo>
                    <a:pt x="421" y="191"/>
                  </a:lnTo>
                  <a:lnTo>
                    <a:pt x="421" y="16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8" name="Group 47">
            <a:extLst>
              <a:ext uri="{FF2B5EF4-FFF2-40B4-BE49-F238E27FC236}">
                <a16:creationId xmlns:a16="http://schemas.microsoft.com/office/drawing/2014/main" id="{79B0804A-B975-4F82-DE1A-85741D65445A}"/>
              </a:ext>
            </a:extLst>
          </p:cNvPr>
          <p:cNvGrpSpPr>
            <a:grpSpLocks noChangeAspect="1"/>
          </p:cNvGrpSpPr>
          <p:nvPr/>
        </p:nvGrpSpPr>
        <p:grpSpPr>
          <a:xfrm>
            <a:off x="652731" y="3379610"/>
            <a:ext cx="751564" cy="548640"/>
            <a:chOff x="113196" y="3091339"/>
            <a:chExt cx="504027" cy="367939"/>
          </a:xfrm>
        </p:grpSpPr>
        <p:sp>
          <p:nvSpPr>
            <p:cNvPr id="49" name="Freeform 48">
              <a:extLst>
                <a:ext uri="{FF2B5EF4-FFF2-40B4-BE49-F238E27FC236}">
                  <a16:creationId xmlns:a16="http://schemas.microsoft.com/office/drawing/2014/main" id="{5CC61AAA-1F5C-8042-0082-F0AF8E5219A3}"/>
                </a:ext>
              </a:extLst>
            </p:cNvPr>
            <p:cNvSpPr>
              <a:spLocks noChangeAspect="1" noEditPoints="1"/>
            </p:cNvSpPr>
            <p:nvPr/>
          </p:nvSpPr>
          <p:spPr bwMode="auto">
            <a:xfrm rot="19014615">
              <a:off x="113196" y="3091339"/>
              <a:ext cx="378446" cy="365760"/>
            </a:xfrm>
            <a:custGeom>
              <a:avLst/>
              <a:gdLst>
                <a:gd name="T0" fmla="*/ 316 w 1382"/>
                <a:gd name="T1" fmla="*/ 1119 h 1340"/>
                <a:gd name="T2" fmla="*/ 341 w 1382"/>
                <a:gd name="T3" fmla="*/ 1145 h 1340"/>
                <a:gd name="T4" fmla="*/ 413 w 1382"/>
                <a:gd name="T5" fmla="*/ 1073 h 1340"/>
                <a:gd name="T6" fmla="*/ 595 w 1382"/>
                <a:gd name="T7" fmla="*/ 1128 h 1340"/>
                <a:gd name="T8" fmla="*/ 1109 w 1382"/>
                <a:gd name="T9" fmla="*/ 613 h 1340"/>
                <a:gd name="T10" fmla="*/ 1169 w 1382"/>
                <a:gd name="T11" fmla="*/ 673 h 1340"/>
                <a:gd name="T12" fmla="*/ 1249 w 1382"/>
                <a:gd name="T13" fmla="*/ 592 h 1340"/>
                <a:gd name="T14" fmla="*/ 1098 w 1382"/>
                <a:gd name="T15" fmla="*/ 441 h 1340"/>
                <a:gd name="T16" fmla="*/ 1234 w 1382"/>
                <a:gd name="T17" fmla="*/ 305 h 1340"/>
                <a:gd name="T18" fmla="*/ 1314 w 1382"/>
                <a:gd name="T19" fmla="*/ 385 h 1340"/>
                <a:gd name="T20" fmla="*/ 1382 w 1382"/>
                <a:gd name="T21" fmla="*/ 317 h 1340"/>
                <a:gd name="T22" fmla="*/ 1064 w 1382"/>
                <a:gd name="T23" fmla="*/ 0 h 1340"/>
                <a:gd name="T24" fmla="*/ 996 w 1382"/>
                <a:gd name="T25" fmla="*/ 68 h 1340"/>
                <a:gd name="T26" fmla="*/ 1077 w 1382"/>
                <a:gd name="T27" fmla="*/ 148 h 1340"/>
                <a:gd name="T28" fmla="*/ 941 w 1382"/>
                <a:gd name="T29" fmla="*/ 284 h 1340"/>
                <a:gd name="T30" fmla="*/ 790 w 1382"/>
                <a:gd name="T31" fmla="*/ 132 h 1340"/>
                <a:gd name="T32" fmla="*/ 709 w 1382"/>
                <a:gd name="T33" fmla="*/ 213 h 1340"/>
                <a:gd name="T34" fmla="*/ 768 w 1382"/>
                <a:gd name="T35" fmla="*/ 272 h 1340"/>
                <a:gd name="T36" fmla="*/ 254 w 1382"/>
                <a:gd name="T37" fmla="*/ 787 h 1340"/>
                <a:gd name="T38" fmla="*/ 308 w 1382"/>
                <a:gd name="T39" fmla="*/ 969 h 1340"/>
                <a:gd name="T40" fmla="*/ 237 w 1382"/>
                <a:gd name="T41" fmla="*/ 1040 h 1340"/>
                <a:gd name="T42" fmla="*/ 262 w 1382"/>
                <a:gd name="T43" fmla="*/ 1066 h 1340"/>
                <a:gd name="T44" fmla="*/ 0 w 1382"/>
                <a:gd name="T45" fmla="*/ 1328 h 1340"/>
                <a:gd name="T46" fmla="*/ 95 w 1382"/>
                <a:gd name="T47" fmla="*/ 1340 h 1340"/>
                <a:gd name="T48" fmla="*/ 316 w 1382"/>
                <a:gd name="T49" fmla="*/ 1119 h 1340"/>
                <a:gd name="T50" fmla="*/ 676 w 1382"/>
                <a:gd name="T51" fmla="*/ 969 h 1340"/>
                <a:gd name="T52" fmla="*/ 612 w 1382"/>
                <a:gd name="T53" fmla="*/ 905 h 1340"/>
                <a:gd name="T54" fmla="*/ 647 w 1382"/>
                <a:gd name="T55" fmla="*/ 870 h 1340"/>
                <a:gd name="T56" fmla="*/ 711 w 1382"/>
                <a:gd name="T57" fmla="*/ 934 h 1340"/>
                <a:gd name="T58" fmla="*/ 676 w 1382"/>
                <a:gd name="T59" fmla="*/ 969 h 1340"/>
                <a:gd name="T60" fmla="*/ 828 w 1382"/>
                <a:gd name="T61" fmla="*/ 813 h 1340"/>
                <a:gd name="T62" fmla="*/ 763 w 1382"/>
                <a:gd name="T63" fmla="*/ 749 h 1340"/>
                <a:gd name="T64" fmla="*/ 799 w 1382"/>
                <a:gd name="T65" fmla="*/ 714 h 1340"/>
                <a:gd name="T66" fmla="*/ 863 w 1382"/>
                <a:gd name="T67" fmla="*/ 778 h 1340"/>
                <a:gd name="T68" fmla="*/ 828 w 1382"/>
                <a:gd name="T69" fmla="*/ 813 h 1340"/>
                <a:gd name="T70" fmla="*/ 814 w 1382"/>
                <a:gd name="T71" fmla="*/ 332 h 1340"/>
                <a:gd name="T72" fmla="*/ 1050 w 1382"/>
                <a:gd name="T73" fmla="*/ 567 h 1340"/>
                <a:gd name="T74" fmla="*/ 1005 w 1382"/>
                <a:gd name="T75" fmla="*/ 612 h 1340"/>
                <a:gd name="T76" fmla="*/ 953 w 1382"/>
                <a:gd name="T77" fmla="*/ 559 h 1340"/>
                <a:gd name="T78" fmla="*/ 917 w 1382"/>
                <a:gd name="T79" fmla="*/ 595 h 1340"/>
                <a:gd name="T80" fmla="*/ 970 w 1382"/>
                <a:gd name="T81" fmla="*/ 647 h 1340"/>
                <a:gd name="T82" fmla="*/ 922 w 1382"/>
                <a:gd name="T83" fmla="*/ 695 h 1340"/>
                <a:gd name="T84" fmla="*/ 738 w 1382"/>
                <a:gd name="T85" fmla="*/ 510 h 1340"/>
                <a:gd name="T86" fmla="*/ 372 w 1382"/>
                <a:gd name="T87" fmla="*/ 875 h 1340"/>
                <a:gd name="T88" fmla="*/ 322 w 1382"/>
                <a:gd name="T89" fmla="*/ 825 h 1340"/>
                <a:gd name="T90" fmla="*/ 814 w 1382"/>
                <a:gd name="T91" fmla="*/ 332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2" h="1340">
                  <a:moveTo>
                    <a:pt x="316" y="1119"/>
                  </a:moveTo>
                  <a:lnTo>
                    <a:pt x="341" y="1145"/>
                  </a:lnTo>
                  <a:lnTo>
                    <a:pt x="413" y="1073"/>
                  </a:lnTo>
                  <a:cubicBezTo>
                    <a:pt x="465" y="1107"/>
                    <a:pt x="528" y="1127"/>
                    <a:pt x="595" y="1128"/>
                  </a:cubicBezTo>
                  <a:lnTo>
                    <a:pt x="1109" y="613"/>
                  </a:lnTo>
                  <a:lnTo>
                    <a:pt x="1169" y="673"/>
                  </a:lnTo>
                  <a:lnTo>
                    <a:pt x="1249" y="592"/>
                  </a:lnTo>
                  <a:lnTo>
                    <a:pt x="1098" y="441"/>
                  </a:lnTo>
                  <a:lnTo>
                    <a:pt x="1234" y="305"/>
                  </a:lnTo>
                  <a:lnTo>
                    <a:pt x="1314" y="385"/>
                  </a:lnTo>
                  <a:lnTo>
                    <a:pt x="1382" y="317"/>
                  </a:lnTo>
                  <a:lnTo>
                    <a:pt x="1064" y="0"/>
                  </a:lnTo>
                  <a:lnTo>
                    <a:pt x="996" y="68"/>
                  </a:lnTo>
                  <a:lnTo>
                    <a:pt x="1077" y="148"/>
                  </a:lnTo>
                  <a:lnTo>
                    <a:pt x="941" y="284"/>
                  </a:lnTo>
                  <a:lnTo>
                    <a:pt x="790" y="132"/>
                  </a:lnTo>
                  <a:lnTo>
                    <a:pt x="709" y="213"/>
                  </a:lnTo>
                  <a:lnTo>
                    <a:pt x="768" y="272"/>
                  </a:lnTo>
                  <a:lnTo>
                    <a:pt x="254" y="787"/>
                  </a:lnTo>
                  <a:cubicBezTo>
                    <a:pt x="255" y="854"/>
                    <a:pt x="275" y="916"/>
                    <a:pt x="308" y="969"/>
                  </a:cubicBezTo>
                  <a:lnTo>
                    <a:pt x="237" y="1040"/>
                  </a:lnTo>
                  <a:lnTo>
                    <a:pt x="262" y="1066"/>
                  </a:lnTo>
                  <a:lnTo>
                    <a:pt x="0" y="1328"/>
                  </a:lnTo>
                  <a:lnTo>
                    <a:pt x="95" y="1340"/>
                  </a:lnTo>
                  <a:lnTo>
                    <a:pt x="316" y="1119"/>
                  </a:lnTo>
                  <a:close/>
                  <a:moveTo>
                    <a:pt x="676" y="969"/>
                  </a:moveTo>
                  <a:lnTo>
                    <a:pt x="612" y="905"/>
                  </a:lnTo>
                  <a:lnTo>
                    <a:pt x="647" y="870"/>
                  </a:lnTo>
                  <a:lnTo>
                    <a:pt x="711" y="934"/>
                  </a:lnTo>
                  <a:lnTo>
                    <a:pt x="676" y="969"/>
                  </a:lnTo>
                  <a:close/>
                  <a:moveTo>
                    <a:pt x="828" y="813"/>
                  </a:moveTo>
                  <a:lnTo>
                    <a:pt x="763" y="749"/>
                  </a:lnTo>
                  <a:lnTo>
                    <a:pt x="799" y="714"/>
                  </a:lnTo>
                  <a:lnTo>
                    <a:pt x="863" y="778"/>
                  </a:lnTo>
                  <a:lnTo>
                    <a:pt x="828" y="813"/>
                  </a:lnTo>
                  <a:close/>
                  <a:moveTo>
                    <a:pt x="814" y="332"/>
                  </a:moveTo>
                  <a:lnTo>
                    <a:pt x="1050" y="567"/>
                  </a:lnTo>
                  <a:cubicBezTo>
                    <a:pt x="1034" y="583"/>
                    <a:pt x="1019" y="598"/>
                    <a:pt x="1005" y="612"/>
                  </a:cubicBezTo>
                  <a:lnTo>
                    <a:pt x="953" y="559"/>
                  </a:lnTo>
                  <a:lnTo>
                    <a:pt x="917" y="595"/>
                  </a:lnTo>
                  <a:lnTo>
                    <a:pt x="970" y="647"/>
                  </a:lnTo>
                  <a:cubicBezTo>
                    <a:pt x="953" y="664"/>
                    <a:pt x="937" y="680"/>
                    <a:pt x="922" y="695"/>
                  </a:cubicBezTo>
                  <a:cubicBezTo>
                    <a:pt x="861" y="633"/>
                    <a:pt x="799" y="571"/>
                    <a:pt x="738" y="510"/>
                  </a:cubicBezTo>
                  <a:lnTo>
                    <a:pt x="372" y="875"/>
                  </a:lnTo>
                  <a:lnTo>
                    <a:pt x="322" y="825"/>
                  </a:lnTo>
                  <a:lnTo>
                    <a:pt x="814" y="3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9">
              <a:extLst>
                <a:ext uri="{FF2B5EF4-FFF2-40B4-BE49-F238E27FC236}">
                  <a16:creationId xmlns:a16="http://schemas.microsoft.com/office/drawing/2014/main" id="{63D1FDCF-6B97-F0E2-3090-3C4173C609C1}"/>
                </a:ext>
              </a:extLst>
            </p:cNvPr>
            <p:cNvSpPr>
              <a:spLocks noChangeAspect="1" noEditPoints="1"/>
            </p:cNvSpPr>
            <p:nvPr/>
          </p:nvSpPr>
          <p:spPr bwMode="auto">
            <a:xfrm rot="19463322">
              <a:off x="356873" y="3121140"/>
              <a:ext cx="260350" cy="338138"/>
            </a:xfrm>
            <a:custGeom>
              <a:avLst/>
              <a:gdLst>
                <a:gd name="T0" fmla="*/ 900 w 1089"/>
                <a:gd name="T1" fmla="*/ 530 h 1416"/>
                <a:gd name="T2" fmla="*/ 1023 w 1089"/>
                <a:gd name="T3" fmla="*/ 354 h 1416"/>
                <a:gd name="T4" fmla="*/ 973 w 1089"/>
                <a:gd name="T5" fmla="*/ 66 h 1416"/>
                <a:gd name="T6" fmla="*/ 684 w 1089"/>
                <a:gd name="T7" fmla="*/ 117 h 1416"/>
                <a:gd name="T8" fmla="*/ 561 w 1089"/>
                <a:gd name="T9" fmla="*/ 293 h 1416"/>
                <a:gd name="T10" fmla="*/ 468 w 1089"/>
                <a:gd name="T11" fmla="*/ 309 h 1416"/>
                <a:gd name="T12" fmla="*/ 484 w 1089"/>
                <a:gd name="T13" fmla="*/ 402 h 1416"/>
                <a:gd name="T14" fmla="*/ 79 w 1089"/>
                <a:gd name="T15" fmla="*/ 980 h 1416"/>
                <a:gd name="T16" fmla="*/ 50 w 1089"/>
                <a:gd name="T17" fmla="*/ 1113 h 1416"/>
                <a:gd name="T18" fmla="*/ 72 w 1089"/>
                <a:gd name="T19" fmla="*/ 1236 h 1416"/>
                <a:gd name="T20" fmla="*/ 0 w 1089"/>
                <a:gd name="T21" fmla="*/ 1339 h 1416"/>
                <a:gd name="T22" fmla="*/ 109 w 1089"/>
                <a:gd name="T23" fmla="*/ 1416 h 1416"/>
                <a:gd name="T24" fmla="*/ 181 w 1089"/>
                <a:gd name="T25" fmla="*/ 1313 h 1416"/>
                <a:gd name="T26" fmla="*/ 304 w 1089"/>
                <a:gd name="T27" fmla="*/ 1291 h 1416"/>
                <a:gd name="T28" fmla="*/ 419 w 1089"/>
                <a:gd name="T29" fmla="*/ 1218 h 1416"/>
                <a:gd name="T30" fmla="*/ 823 w 1089"/>
                <a:gd name="T31" fmla="*/ 640 h 1416"/>
                <a:gd name="T32" fmla="*/ 916 w 1089"/>
                <a:gd name="T33" fmla="*/ 623 h 1416"/>
                <a:gd name="T34" fmla="*/ 900 w 1089"/>
                <a:gd name="T35" fmla="*/ 530 h 1416"/>
                <a:gd name="T36" fmla="*/ 134 w 1089"/>
                <a:gd name="T37" fmla="*/ 1019 h 1416"/>
                <a:gd name="T38" fmla="*/ 539 w 1089"/>
                <a:gd name="T39" fmla="*/ 440 h 1416"/>
                <a:gd name="T40" fmla="*/ 769 w 1089"/>
                <a:gd name="T41" fmla="*/ 601 h 1416"/>
                <a:gd name="T42" fmla="*/ 529 w 1089"/>
                <a:gd name="T43" fmla="*/ 944 h 1416"/>
                <a:gd name="T44" fmla="*/ 336 w 1089"/>
                <a:gd name="T45" fmla="*/ 809 h 1416"/>
                <a:gd name="T46" fmla="*/ 119 w 1089"/>
                <a:gd name="T47" fmla="*/ 1120 h 1416"/>
                <a:gd name="T48" fmla="*/ 116 w 1089"/>
                <a:gd name="T49" fmla="*/ 1101 h 1416"/>
                <a:gd name="T50" fmla="*/ 134 w 1089"/>
                <a:gd name="T51" fmla="*/ 1019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89" h="1416">
                  <a:moveTo>
                    <a:pt x="900" y="530"/>
                  </a:moveTo>
                  <a:lnTo>
                    <a:pt x="1023" y="354"/>
                  </a:lnTo>
                  <a:cubicBezTo>
                    <a:pt x="1089" y="261"/>
                    <a:pt x="1066" y="131"/>
                    <a:pt x="973" y="66"/>
                  </a:cubicBezTo>
                  <a:cubicBezTo>
                    <a:pt x="879" y="0"/>
                    <a:pt x="750" y="23"/>
                    <a:pt x="684" y="117"/>
                  </a:cubicBezTo>
                  <a:lnTo>
                    <a:pt x="561" y="293"/>
                  </a:lnTo>
                  <a:cubicBezTo>
                    <a:pt x="531" y="272"/>
                    <a:pt x="489" y="279"/>
                    <a:pt x="468" y="309"/>
                  </a:cubicBezTo>
                  <a:cubicBezTo>
                    <a:pt x="447" y="339"/>
                    <a:pt x="454" y="381"/>
                    <a:pt x="484" y="402"/>
                  </a:cubicBezTo>
                  <a:lnTo>
                    <a:pt x="79" y="980"/>
                  </a:lnTo>
                  <a:cubicBezTo>
                    <a:pt x="42" y="1033"/>
                    <a:pt x="44" y="1077"/>
                    <a:pt x="50" y="1113"/>
                  </a:cubicBezTo>
                  <a:lnTo>
                    <a:pt x="72" y="1236"/>
                  </a:lnTo>
                  <a:lnTo>
                    <a:pt x="0" y="1339"/>
                  </a:lnTo>
                  <a:lnTo>
                    <a:pt x="109" y="1416"/>
                  </a:lnTo>
                  <a:lnTo>
                    <a:pt x="181" y="1313"/>
                  </a:lnTo>
                  <a:lnTo>
                    <a:pt x="304" y="1291"/>
                  </a:lnTo>
                  <a:cubicBezTo>
                    <a:pt x="340" y="1284"/>
                    <a:pt x="381" y="1271"/>
                    <a:pt x="419" y="1218"/>
                  </a:cubicBezTo>
                  <a:lnTo>
                    <a:pt x="823" y="640"/>
                  </a:lnTo>
                  <a:cubicBezTo>
                    <a:pt x="854" y="661"/>
                    <a:pt x="895" y="653"/>
                    <a:pt x="916" y="623"/>
                  </a:cubicBezTo>
                  <a:cubicBezTo>
                    <a:pt x="937" y="593"/>
                    <a:pt x="930" y="552"/>
                    <a:pt x="900" y="530"/>
                  </a:cubicBezTo>
                  <a:close/>
                  <a:moveTo>
                    <a:pt x="134" y="1019"/>
                  </a:moveTo>
                  <a:lnTo>
                    <a:pt x="539" y="440"/>
                  </a:lnTo>
                  <a:lnTo>
                    <a:pt x="769" y="601"/>
                  </a:lnTo>
                  <a:lnTo>
                    <a:pt x="529" y="944"/>
                  </a:lnTo>
                  <a:lnTo>
                    <a:pt x="336" y="809"/>
                  </a:lnTo>
                  <a:lnTo>
                    <a:pt x="119" y="1120"/>
                  </a:lnTo>
                  <a:lnTo>
                    <a:pt x="116" y="1101"/>
                  </a:lnTo>
                  <a:cubicBezTo>
                    <a:pt x="111" y="1073"/>
                    <a:pt x="112" y="1050"/>
                    <a:pt x="134" y="1019"/>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1" name="Freeform 262">
            <a:extLst>
              <a:ext uri="{FF2B5EF4-FFF2-40B4-BE49-F238E27FC236}">
                <a16:creationId xmlns:a16="http://schemas.microsoft.com/office/drawing/2014/main" id="{1579E3DE-73D9-4D31-6074-AA703D3246DB}"/>
              </a:ext>
            </a:extLst>
          </p:cNvPr>
          <p:cNvSpPr>
            <a:spLocks noChangeAspect="1"/>
          </p:cNvSpPr>
          <p:nvPr/>
        </p:nvSpPr>
        <p:spPr bwMode="auto">
          <a:xfrm>
            <a:off x="798127" y="2172122"/>
            <a:ext cx="548640" cy="548640"/>
          </a:xfrm>
          <a:custGeom>
            <a:avLst/>
            <a:gdLst>
              <a:gd name="T0" fmla="*/ 974 w 974"/>
              <a:gd name="T1" fmla="*/ 487 h 974"/>
              <a:gd name="T2" fmla="*/ 860 w 974"/>
              <a:gd name="T3" fmla="*/ 385 h 974"/>
              <a:gd name="T4" fmla="*/ 704 w 974"/>
              <a:gd name="T5" fmla="*/ 385 h 974"/>
              <a:gd name="T6" fmla="*/ 590 w 974"/>
              <a:gd name="T7" fmla="*/ 271 h 974"/>
              <a:gd name="T8" fmla="*/ 590 w 974"/>
              <a:gd name="T9" fmla="*/ 115 h 974"/>
              <a:gd name="T10" fmla="*/ 487 w 974"/>
              <a:gd name="T11" fmla="*/ 0 h 974"/>
              <a:gd name="T12" fmla="*/ 384 w 974"/>
              <a:gd name="T13" fmla="*/ 115 h 974"/>
              <a:gd name="T14" fmla="*/ 384 w 974"/>
              <a:gd name="T15" fmla="*/ 271 h 974"/>
              <a:gd name="T16" fmla="*/ 270 w 974"/>
              <a:gd name="T17" fmla="*/ 385 h 974"/>
              <a:gd name="T18" fmla="*/ 114 w 974"/>
              <a:gd name="T19" fmla="*/ 385 h 974"/>
              <a:gd name="T20" fmla="*/ 0 w 974"/>
              <a:gd name="T21" fmla="*/ 487 h 974"/>
              <a:gd name="T22" fmla="*/ 114 w 974"/>
              <a:gd name="T23" fmla="*/ 590 h 974"/>
              <a:gd name="T24" fmla="*/ 270 w 974"/>
              <a:gd name="T25" fmla="*/ 590 h 974"/>
              <a:gd name="T26" fmla="*/ 384 w 974"/>
              <a:gd name="T27" fmla="*/ 704 h 974"/>
              <a:gd name="T28" fmla="*/ 384 w 974"/>
              <a:gd name="T29" fmla="*/ 860 h 974"/>
              <a:gd name="T30" fmla="*/ 487 w 974"/>
              <a:gd name="T31" fmla="*/ 974 h 974"/>
              <a:gd name="T32" fmla="*/ 590 w 974"/>
              <a:gd name="T33" fmla="*/ 860 h 974"/>
              <a:gd name="T34" fmla="*/ 590 w 974"/>
              <a:gd name="T35" fmla="*/ 704 h 974"/>
              <a:gd name="T36" fmla="*/ 704 w 974"/>
              <a:gd name="T37" fmla="*/ 590 h 974"/>
              <a:gd name="T38" fmla="*/ 860 w 974"/>
              <a:gd name="T39" fmla="*/ 590 h 974"/>
              <a:gd name="T40" fmla="*/ 974 w 974"/>
              <a:gd name="T41" fmla="*/ 487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4" h="974">
                <a:moveTo>
                  <a:pt x="974" y="487"/>
                </a:moveTo>
                <a:cubicBezTo>
                  <a:pt x="974" y="431"/>
                  <a:pt x="923" y="385"/>
                  <a:pt x="860" y="385"/>
                </a:cubicBezTo>
                <a:lnTo>
                  <a:pt x="704" y="385"/>
                </a:lnTo>
                <a:cubicBezTo>
                  <a:pt x="641" y="385"/>
                  <a:pt x="590" y="333"/>
                  <a:pt x="590" y="271"/>
                </a:cubicBezTo>
                <a:lnTo>
                  <a:pt x="590" y="115"/>
                </a:lnTo>
                <a:cubicBezTo>
                  <a:pt x="590" y="52"/>
                  <a:pt x="544" y="0"/>
                  <a:pt x="487" y="0"/>
                </a:cubicBezTo>
                <a:cubicBezTo>
                  <a:pt x="431" y="0"/>
                  <a:pt x="384" y="52"/>
                  <a:pt x="384" y="115"/>
                </a:cubicBezTo>
                <a:lnTo>
                  <a:pt x="384" y="271"/>
                </a:lnTo>
                <a:cubicBezTo>
                  <a:pt x="384" y="333"/>
                  <a:pt x="333" y="385"/>
                  <a:pt x="270" y="385"/>
                </a:cubicBezTo>
                <a:lnTo>
                  <a:pt x="114" y="385"/>
                </a:lnTo>
                <a:cubicBezTo>
                  <a:pt x="52" y="385"/>
                  <a:pt x="0" y="431"/>
                  <a:pt x="0" y="487"/>
                </a:cubicBezTo>
                <a:cubicBezTo>
                  <a:pt x="0" y="544"/>
                  <a:pt x="52" y="590"/>
                  <a:pt x="114" y="590"/>
                </a:cubicBezTo>
                <a:lnTo>
                  <a:pt x="270" y="590"/>
                </a:lnTo>
                <a:cubicBezTo>
                  <a:pt x="333" y="590"/>
                  <a:pt x="384" y="641"/>
                  <a:pt x="384" y="704"/>
                </a:cubicBezTo>
                <a:lnTo>
                  <a:pt x="384" y="860"/>
                </a:lnTo>
                <a:cubicBezTo>
                  <a:pt x="384" y="923"/>
                  <a:pt x="431" y="974"/>
                  <a:pt x="487" y="974"/>
                </a:cubicBezTo>
                <a:cubicBezTo>
                  <a:pt x="544" y="974"/>
                  <a:pt x="590" y="923"/>
                  <a:pt x="590" y="860"/>
                </a:cubicBezTo>
                <a:lnTo>
                  <a:pt x="590" y="704"/>
                </a:lnTo>
                <a:cubicBezTo>
                  <a:pt x="590" y="641"/>
                  <a:pt x="641" y="590"/>
                  <a:pt x="704" y="590"/>
                </a:cubicBezTo>
                <a:lnTo>
                  <a:pt x="860" y="590"/>
                </a:lnTo>
                <a:cubicBezTo>
                  <a:pt x="923" y="590"/>
                  <a:pt x="974" y="544"/>
                  <a:pt x="974" y="48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pic>
        <p:nvPicPr>
          <p:cNvPr id="52" name="Graphic 51">
            <a:extLst>
              <a:ext uri="{FF2B5EF4-FFF2-40B4-BE49-F238E27FC236}">
                <a16:creationId xmlns:a16="http://schemas.microsoft.com/office/drawing/2014/main" id="{807BA0D6-56BC-22A2-8CE7-6427BD5711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9107" y="4316992"/>
            <a:ext cx="900415" cy="900415"/>
          </a:xfrm>
          <a:prstGeom prst="rect">
            <a:avLst/>
          </a:prstGeom>
        </p:spPr>
      </p:pic>
      <p:sp>
        <p:nvSpPr>
          <p:cNvPr id="53" name="Rounded Rectangle 52">
            <a:extLst>
              <a:ext uri="{FF2B5EF4-FFF2-40B4-BE49-F238E27FC236}">
                <a16:creationId xmlns:a16="http://schemas.microsoft.com/office/drawing/2014/main" id="{7CE3723B-8B72-E365-9FEB-681401F8DE9B}"/>
              </a:ext>
            </a:extLst>
          </p:cNvPr>
          <p:cNvSpPr/>
          <p:nvPr/>
        </p:nvSpPr>
        <p:spPr>
          <a:xfrm>
            <a:off x="1583780" y="5389931"/>
            <a:ext cx="4868277" cy="1007877"/>
          </a:xfrm>
          <a:prstGeom prst="round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a:p>
            <a:pPr algn="ctr"/>
            <a:r>
              <a:rPr lang="en-US" sz="1400" dirty="0"/>
              <a:t>Collaboration with civil society organizations and humanitarian aid groups to provide polio vaccines as part of primary healthcare services to otherwise inaccessible communities</a:t>
            </a:r>
          </a:p>
        </p:txBody>
      </p:sp>
      <p:sp>
        <p:nvSpPr>
          <p:cNvPr id="54" name="Rounded Rectangle 53">
            <a:extLst>
              <a:ext uri="{FF2B5EF4-FFF2-40B4-BE49-F238E27FC236}">
                <a16:creationId xmlns:a16="http://schemas.microsoft.com/office/drawing/2014/main" id="{FDFEC82D-161D-4395-F68B-96C6479A0795}"/>
              </a:ext>
            </a:extLst>
          </p:cNvPr>
          <p:cNvSpPr/>
          <p:nvPr/>
        </p:nvSpPr>
        <p:spPr>
          <a:xfrm>
            <a:off x="1583780" y="3125990"/>
            <a:ext cx="4868277" cy="1039361"/>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a:p>
            <a:pPr algn="ctr"/>
            <a:r>
              <a:rPr lang="en-US" sz="1400" dirty="0"/>
              <a:t>Part of planned campaigns where OPV is added to other antigens and health interventions or vice versa (i.e., measles, typhoid, Vitamin A deficiency, deworming)  </a:t>
            </a:r>
          </a:p>
        </p:txBody>
      </p:sp>
      <p:sp>
        <p:nvSpPr>
          <p:cNvPr id="55" name="Rounded Rectangle 54">
            <a:extLst>
              <a:ext uri="{FF2B5EF4-FFF2-40B4-BE49-F238E27FC236}">
                <a16:creationId xmlns:a16="http://schemas.microsoft.com/office/drawing/2014/main" id="{C7513263-DF8A-C364-CA50-0F659FFB6717}"/>
              </a:ext>
            </a:extLst>
          </p:cNvPr>
          <p:cNvSpPr/>
          <p:nvPr/>
        </p:nvSpPr>
        <p:spPr>
          <a:xfrm>
            <a:off x="1583780" y="1879772"/>
            <a:ext cx="4868277" cy="1039362"/>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a:p>
            <a:pPr algn="ctr"/>
            <a:r>
              <a:rPr lang="en-US" sz="1400" dirty="0"/>
              <a:t>Products (i.e., hand soap, clean water) provided to communities as part of polio campaigns to address a basic need, build trust, and incentivize vaccination</a:t>
            </a:r>
          </a:p>
        </p:txBody>
      </p:sp>
      <p:sp>
        <p:nvSpPr>
          <p:cNvPr id="56" name="Rounded Rectangle 55">
            <a:extLst>
              <a:ext uri="{FF2B5EF4-FFF2-40B4-BE49-F238E27FC236}">
                <a16:creationId xmlns:a16="http://schemas.microsoft.com/office/drawing/2014/main" id="{9F647B25-F8D1-85F7-5D06-0A60BBF054EE}"/>
              </a:ext>
            </a:extLst>
          </p:cNvPr>
          <p:cNvSpPr/>
          <p:nvPr/>
        </p:nvSpPr>
        <p:spPr>
          <a:xfrm>
            <a:off x="1583780" y="4372271"/>
            <a:ext cx="4868277" cy="774163"/>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a:p>
            <a:pPr algn="ctr"/>
            <a:r>
              <a:rPr lang="en-US" sz="1400" dirty="0"/>
              <a:t>Coordination with Gavi &amp; EPI on zero dose agenda, global efforts (i.e., Big Catch Up (BCU))</a:t>
            </a:r>
          </a:p>
        </p:txBody>
      </p:sp>
      <p:sp>
        <p:nvSpPr>
          <p:cNvPr id="57" name="TextBox 56">
            <a:extLst>
              <a:ext uri="{FF2B5EF4-FFF2-40B4-BE49-F238E27FC236}">
                <a16:creationId xmlns:a16="http://schemas.microsoft.com/office/drawing/2014/main" id="{069887A0-215D-11FA-047F-301E75ABF420}"/>
              </a:ext>
            </a:extLst>
          </p:cNvPr>
          <p:cNvSpPr txBox="1"/>
          <p:nvPr/>
        </p:nvSpPr>
        <p:spPr>
          <a:xfrm>
            <a:off x="1506945" y="1438557"/>
            <a:ext cx="5057272" cy="369332"/>
          </a:xfrm>
          <a:prstGeom prst="rect">
            <a:avLst/>
          </a:prstGeom>
          <a:noFill/>
        </p:spPr>
        <p:txBody>
          <a:bodyPr wrap="square" rtlCol="0">
            <a:spAutoFit/>
          </a:bodyPr>
          <a:lstStyle/>
          <a:p>
            <a:pPr algn="ctr"/>
            <a:r>
              <a:rPr lang="en-US" b="1" u="sng" dirty="0"/>
              <a:t>Primary Integration Activities</a:t>
            </a:r>
          </a:p>
        </p:txBody>
      </p:sp>
      <p:sp>
        <p:nvSpPr>
          <p:cNvPr id="58" name="Rectangle 57">
            <a:extLst>
              <a:ext uri="{FF2B5EF4-FFF2-40B4-BE49-F238E27FC236}">
                <a16:creationId xmlns:a16="http://schemas.microsoft.com/office/drawing/2014/main" id="{47F54AB7-83EB-063C-0838-CA21C079D45C}"/>
              </a:ext>
            </a:extLst>
          </p:cNvPr>
          <p:cNvSpPr/>
          <p:nvPr/>
        </p:nvSpPr>
        <p:spPr>
          <a:xfrm>
            <a:off x="705284" y="1442743"/>
            <a:ext cx="5858933" cy="5060690"/>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ctagon 58">
            <a:extLst>
              <a:ext uri="{FF2B5EF4-FFF2-40B4-BE49-F238E27FC236}">
                <a16:creationId xmlns:a16="http://schemas.microsoft.com/office/drawing/2014/main" id="{6AE7BB93-D429-9D9D-EBFA-413AE370DEBB}"/>
              </a:ext>
            </a:extLst>
          </p:cNvPr>
          <p:cNvSpPr/>
          <p:nvPr/>
        </p:nvSpPr>
        <p:spPr>
          <a:xfrm>
            <a:off x="1469604" y="5247485"/>
            <a:ext cx="458398" cy="453072"/>
          </a:xfrm>
          <a:prstGeom prst="octagon">
            <a:avLst/>
          </a:prstGeom>
          <a:solidFill>
            <a:schemeClr val="bg1"/>
          </a:solidFill>
          <a:ln w="2222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lumMod val="50000"/>
                  </a:schemeClr>
                </a:solidFill>
              </a:rPr>
              <a:t>4</a:t>
            </a:r>
          </a:p>
        </p:txBody>
      </p:sp>
      <p:sp>
        <p:nvSpPr>
          <p:cNvPr id="60" name="Octagon 59">
            <a:extLst>
              <a:ext uri="{FF2B5EF4-FFF2-40B4-BE49-F238E27FC236}">
                <a16:creationId xmlns:a16="http://schemas.microsoft.com/office/drawing/2014/main" id="{DE9FF077-479E-85DC-F71E-CCF02819E465}"/>
              </a:ext>
            </a:extLst>
          </p:cNvPr>
          <p:cNvSpPr/>
          <p:nvPr/>
        </p:nvSpPr>
        <p:spPr>
          <a:xfrm>
            <a:off x="1469604" y="3006901"/>
            <a:ext cx="458398" cy="453072"/>
          </a:xfrm>
          <a:prstGeom prst="octagon">
            <a:avLst/>
          </a:prstGeom>
          <a:solidFill>
            <a:schemeClr val="bg1"/>
          </a:solidFill>
          <a:ln w="22225">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61" name="Octagon 60">
            <a:extLst>
              <a:ext uri="{FF2B5EF4-FFF2-40B4-BE49-F238E27FC236}">
                <a16:creationId xmlns:a16="http://schemas.microsoft.com/office/drawing/2014/main" id="{9E1B1996-8BC6-F9AC-BE08-56946E58C555}"/>
              </a:ext>
            </a:extLst>
          </p:cNvPr>
          <p:cNvSpPr/>
          <p:nvPr/>
        </p:nvSpPr>
        <p:spPr>
          <a:xfrm>
            <a:off x="1469604" y="1752480"/>
            <a:ext cx="458398" cy="453072"/>
          </a:xfrm>
          <a:prstGeom prst="octagon">
            <a:avLst/>
          </a:prstGeom>
          <a:solidFill>
            <a:schemeClr val="bg1"/>
          </a:solid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solidFill>
              </a:rPr>
              <a:t>1</a:t>
            </a:r>
          </a:p>
        </p:txBody>
      </p:sp>
      <p:sp>
        <p:nvSpPr>
          <p:cNvPr id="62" name="Octagon 61">
            <a:extLst>
              <a:ext uri="{FF2B5EF4-FFF2-40B4-BE49-F238E27FC236}">
                <a16:creationId xmlns:a16="http://schemas.microsoft.com/office/drawing/2014/main" id="{1D8D2097-2BF6-D8E5-D928-B8B81BA5EBF8}"/>
              </a:ext>
            </a:extLst>
          </p:cNvPr>
          <p:cNvSpPr/>
          <p:nvPr/>
        </p:nvSpPr>
        <p:spPr>
          <a:xfrm>
            <a:off x="1469604" y="4249894"/>
            <a:ext cx="458398" cy="453072"/>
          </a:xfrm>
          <a:prstGeom prst="octagon">
            <a:avLst/>
          </a:prstGeom>
          <a:solidFill>
            <a:schemeClr val="bg1"/>
          </a:solidFill>
          <a:ln w="2222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2"/>
                </a:solidFill>
              </a:rPr>
              <a:t>3</a:t>
            </a:r>
          </a:p>
        </p:txBody>
      </p:sp>
      <p:sp>
        <p:nvSpPr>
          <p:cNvPr id="63" name="Rounded Rectangle 62">
            <a:extLst>
              <a:ext uri="{FF2B5EF4-FFF2-40B4-BE49-F238E27FC236}">
                <a16:creationId xmlns:a16="http://schemas.microsoft.com/office/drawing/2014/main" id="{3992093F-7C79-F1E7-F08F-D743D22255B7}"/>
              </a:ext>
            </a:extLst>
          </p:cNvPr>
          <p:cNvSpPr/>
          <p:nvPr/>
        </p:nvSpPr>
        <p:spPr>
          <a:xfrm>
            <a:off x="2154356" y="5285734"/>
            <a:ext cx="4023598" cy="367732"/>
          </a:xfrm>
          <a:prstGeom prst="roundRect">
            <a:avLst/>
          </a:prstGeom>
          <a:solidFill>
            <a:schemeClr val="bg1"/>
          </a:solidFill>
          <a:ln w="1905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lumMod val="50000"/>
                  </a:schemeClr>
                </a:solidFill>
              </a:rPr>
              <a:t>Integrated Service Delivery </a:t>
            </a:r>
          </a:p>
        </p:txBody>
      </p:sp>
      <p:sp>
        <p:nvSpPr>
          <p:cNvPr id="64" name="Rounded Rectangle 63">
            <a:extLst>
              <a:ext uri="{FF2B5EF4-FFF2-40B4-BE49-F238E27FC236}">
                <a16:creationId xmlns:a16="http://schemas.microsoft.com/office/drawing/2014/main" id="{095B0B09-8BE1-B1B4-D13B-0700DDB82F03}"/>
              </a:ext>
            </a:extLst>
          </p:cNvPr>
          <p:cNvSpPr/>
          <p:nvPr/>
        </p:nvSpPr>
        <p:spPr>
          <a:xfrm>
            <a:off x="2154356" y="3038485"/>
            <a:ext cx="4023598" cy="367732"/>
          </a:xfrm>
          <a:prstGeom prst="roundRect">
            <a:avLst/>
          </a:prstGeom>
          <a:solidFill>
            <a:schemeClr val="bg1"/>
          </a:solidFill>
          <a:ln w="190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lumMod val="75000"/>
                  </a:schemeClr>
                </a:solidFill>
              </a:rPr>
              <a:t>Co-Delivery &amp; Multi-Antigen Campaigns</a:t>
            </a:r>
          </a:p>
        </p:txBody>
      </p:sp>
      <p:sp>
        <p:nvSpPr>
          <p:cNvPr id="65" name="Rounded Rectangle 64">
            <a:extLst>
              <a:ext uri="{FF2B5EF4-FFF2-40B4-BE49-F238E27FC236}">
                <a16:creationId xmlns:a16="http://schemas.microsoft.com/office/drawing/2014/main" id="{606AE834-634B-B8A2-7329-33C5E2E49A85}"/>
              </a:ext>
            </a:extLst>
          </p:cNvPr>
          <p:cNvSpPr/>
          <p:nvPr/>
        </p:nvSpPr>
        <p:spPr>
          <a:xfrm>
            <a:off x="2154356" y="1816196"/>
            <a:ext cx="4023598" cy="367732"/>
          </a:xfrm>
          <a:prstGeom prst="roundRect">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solidFill>
              </a:rPr>
              <a:t>Plusses</a:t>
            </a:r>
          </a:p>
        </p:txBody>
      </p:sp>
      <p:sp>
        <p:nvSpPr>
          <p:cNvPr id="66" name="Rounded Rectangle 65">
            <a:extLst>
              <a:ext uri="{FF2B5EF4-FFF2-40B4-BE49-F238E27FC236}">
                <a16:creationId xmlns:a16="http://schemas.microsoft.com/office/drawing/2014/main" id="{9FDAB4EF-C637-867F-2829-89807A1EBB14}"/>
              </a:ext>
            </a:extLst>
          </p:cNvPr>
          <p:cNvSpPr/>
          <p:nvPr/>
        </p:nvSpPr>
        <p:spPr>
          <a:xfrm>
            <a:off x="2154356" y="4259269"/>
            <a:ext cx="4023598" cy="367732"/>
          </a:xfrm>
          <a:prstGeom prst="roundRect">
            <a:avLst/>
          </a:prstGeom>
          <a:solidFill>
            <a:schemeClr val="bg1"/>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2"/>
                </a:solidFill>
              </a:rPr>
              <a:t>Routine Immunization Strengthening</a:t>
            </a:r>
          </a:p>
        </p:txBody>
      </p:sp>
      <p:sp>
        <p:nvSpPr>
          <p:cNvPr id="67" name="Left Brace 66">
            <a:extLst>
              <a:ext uri="{FF2B5EF4-FFF2-40B4-BE49-F238E27FC236}">
                <a16:creationId xmlns:a16="http://schemas.microsoft.com/office/drawing/2014/main" id="{BD758835-1C64-3B05-02A3-EE20D89AF512}"/>
              </a:ext>
            </a:extLst>
          </p:cNvPr>
          <p:cNvSpPr/>
          <p:nvPr/>
        </p:nvSpPr>
        <p:spPr>
          <a:xfrm>
            <a:off x="421226" y="1823026"/>
            <a:ext cx="284444" cy="2329799"/>
          </a:xfrm>
          <a:prstGeom prst="leftBrac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TextBox 67">
            <a:extLst>
              <a:ext uri="{FF2B5EF4-FFF2-40B4-BE49-F238E27FC236}">
                <a16:creationId xmlns:a16="http://schemas.microsoft.com/office/drawing/2014/main" id="{E6F5F816-2C5F-6CE7-1FEE-616A6D19C23F}"/>
              </a:ext>
            </a:extLst>
          </p:cNvPr>
          <p:cNvSpPr txBox="1"/>
          <p:nvPr/>
        </p:nvSpPr>
        <p:spPr>
          <a:xfrm rot="16200000">
            <a:off x="-628283" y="2917661"/>
            <a:ext cx="1769202" cy="276999"/>
          </a:xfrm>
          <a:prstGeom prst="rect">
            <a:avLst/>
          </a:prstGeom>
          <a:noFill/>
        </p:spPr>
        <p:txBody>
          <a:bodyPr wrap="square" rtlCol="0">
            <a:spAutoFit/>
          </a:bodyPr>
          <a:lstStyle/>
          <a:p>
            <a:pPr algn="ctr"/>
            <a:r>
              <a:rPr lang="en-US" sz="1200" b="1" dirty="0">
                <a:solidFill>
                  <a:schemeClr val="accent1"/>
                </a:solidFill>
              </a:rPr>
              <a:t>Campaign-based</a:t>
            </a:r>
            <a:endParaRPr lang="en-US" sz="1200" b="1" strike="sngStrike" dirty="0">
              <a:solidFill>
                <a:srgbClr val="FF0000"/>
              </a:solidFill>
            </a:endParaRPr>
          </a:p>
        </p:txBody>
      </p:sp>
      <p:sp>
        <p:nvSpPr>
          <p:cNvPr id="69" name="Left Brace 68">
            <a:extLst>
              <a:ext uri="{FF2B5EF4-FFF2-40B4-BE49-F238E27FC236}">
                <a16:creationId xmlns:a16="http://schemas.microsoft.com/office/drawing/2014/main" id="{A8E7C68E-B87E-6751-87F6-A68D98971939}"/>
              </a:ext>
            </a:extLst>
          </p:cNvPr>
          <p:cNvSpPr/>
          <p:nvPr/>
        </p:nvSpPr>
        <p:spPr>
          <a:xfrm>
            <a:off x="419367" y="4296209"/>
            <a:ext cx="284445" cy="2068785"/>
          </a:xfrm>
          <a:prstGeom prst="leftBrace">
            <a:avLst>
              <a:gd name="adj1" fmla="val 8333"/>
              <a:gd name="adj2" fmla="val 48236"/>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TextBox 69">
            <a:extLst>
              <a:ext uri="{FF2B5EF4-FFF2-40B4-BE49-F238E27FC236}">
                <a16:creationId xmlns:a16="http://schemas.microsoft.com/office/drawing/2014/main" id="{C2FF7641-8BF6-F7FF-14F6-B3F559D092EC}"/>
              </a:ext>
            </a:extLst>
          </p:cNvPr>
          <p:cNvSpPr txBox="1"/>
          <p:nvPr/>
        </p:nvSpPr>
        <p:spPr>
          <a:xfrm rot="16200000">
            <a:off x="-796954" y="5102282"/>
            <a:ext cx="2068784" cy="461665"/>
          </a:xfrm>
          <a:prstGeom prst="rect">
            <a:avLst/>
          </a:prstGeom>
          <a:noFill/>
        </p:spPr>
        <p:txBody>
          <a:bodyPr wrap="square" rtlCol="0">
            <a:spAutoFit/>
          </a:bodyPr>
          <a:lstStyle/>
          <a:p>
            <a:pPr algn="ctr"/>
            <a:r>
              <a:rPr lang="en-US" sz="1200" b="1" dirty="0">
                <a:solidFill>
                  <a:schemeClr val="accent1">
                    <a:lumMod val="50000"/>
                  </a:schemeClr>
                </a:solidFill>
              </a:rPr>
              <a:t>Coordinated health system strengthening activities</a:t>
            </a:r>
          </a:p>
        </p:txBody>
      </p:sp>
      <p:sp>
        <p:nvSpPr>
          <p:cNvPr id="71" name="Pentagon 70">
            <a:extLst>
              <a:ext uri="{FF2B5EF4-FFF2-40B4-BE49-F238E27FC236}">
                <a16:creationId xmlns:a16="http://schemas.microsoft.com/office/drawing/2014/main" id="{09135FB8-B49F-B497-87F0-C1F76616276B}"/>
              </a:ext>
            </a:extLst>
          </p:cNvPr>
          <p:cNvSpPr/>
          <p:nvPr/>
        </p:nvSpPr>
        <p:spPr>
          <a:xfrm>
            <a:off x="6709719" y="1982693"/>
            <a:ext cx="2107475" cy="859548"/>
          </a:xfrm>
          <a:prstGeom prst="homePlat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Primary focus for Q1 2024</a:t>
            </a:r>
          </a:p>
        </p:txBody>
      </p:sp>
      <p:sp>
        <p:nvSpPr>
          <p:cNvPr id="72" name="Pentagon 71">
            <a:extLst>
              <a:ext uri="{FF2B5EF4-FFF2-40B4-BE49-F238E27FC236}">
                <a16:creationId xmlns:a16="http://schemas.microsoft.com/office/drawing/2014/main" id="{1887ADF8-1E19-CAB1-50D0-8A2168183C7A}"/>
              </a:ext>
            </a:extLst>
          </p:cNvPr>
          <p:cNvSpPr/>
          <p:nvPr/>
        </p:nvSpPr>
        <p:spPr>
          <a:xfrm>
            <a:off x="6709719" y="3190979"/>
            <a:ext cx="2107475" cy="859548"/>
          </a:xfrm>
          <a:prstGeom prst="homePlate">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Increasing focus for later in 2024</a:t>
            </a:r>
          </a:p>
        </p:txBody>
      </p:sp>
      <p:sp>
        <p:nvSpPr>
          <p:cNvPr id="73" name="Pentagon 72">
            <a:extLst>
              <a:ext uri="{FF2B5EF4-FFF2-40B4-BE49-F238E27FC236}">
                <a16:creationId xmlns:a16="http://schemas.microsoft.com/office/drawing/2014/main" id="{9FC7462C-4BAC-C2E6-2C45-4F4FBF828892}"/>
              </a:ext>
            </a:extLst>
          </p:cNvPr>
          <p:cNvSpPr/>
          <p:nvPr/>
        </p:nvSpPr>
        <p:spPr>
          <a:xfrm>
            <a:off x="6709719" y="4329578"/>
            <a:ext cx="2107475" cy="859548"/>
          </a:xfrm>
          <a:prstGeom prst="homePlat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Key focus in CG &amp; BCU countries</a:t>
            </a:r>
          </a:p>
        </p:txBody>
      </p:sp>
      <p:sp>
        <p:nvSpPr>
          <p:cNvPr id="74" name="Pentagon 73">
            <a:extLst>
              <a:ext uri="{FF2B5EF4-FFF2-40B4-BE49-F238E27FC236}">
                <a16:creationId xmlns:a16="http://schemas.microsoft.com/office/drawing/2014/main" id="{7F55B84F-9729-3556-557E-E121C0A95042}"/>
              </a:ext>
            </a:extLst>
          </p:cNvPr>
          <p:cNvSpPr/>
          <p:nvPr/>
        </p:nvSpPr>
        <p:spPr>
          <a:xfrm>
            <a:off x="6709719" y="5468110"/>
            <a:ext cx="2107475" cy="859548"/>
          </a:xfrm>
          <a:prstGeom prst="homePlate">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Key focus in CG &amp; Endemics</a:t>
            </a:r>
          </a:p>
        </p:txBody>
      </p:sp>
      <p:sp>
        <p:nvSpPr>
          <p:cNvPr id="6" name="TextBox 5">
            <a:extLst>
              <a:ext uri="{FF2B5EF4-FFF2-40B4-BE49-F238E27FC236}">
                <a16:creationId xmlns:a16="http://schemas.microsoft.com/office/drawing/2014/main" id="{1A29FAEF-85DC-E958-EFB0-A073094D209A}"/>
              </a:ext>
            </a:extLst>
          </p:cNvPr>
          <p:cNvSpPr txBox="1"/>
          <p:nvPr/>
        </p:nvSpPr>
        <p:spPr>
          <a:xfrm>
            <a:off x="6861036" y="1026810"/>
            <a:ext cx="1791730" cy="738664"/>
          </a:xfrm>
          <a:prstGeom prst="rect">
            <a:avLst/>
          </a:prstGeom>
          <a:noFill/>
        </p:spPr>
        <p:txBody>
          <a:bodyPr wrap="square" rtlCol="0">
            <a:spAutoFit/>
          </a:bodyPr>
          <a:lstStyle/>
          <a:p>
            <a:pPr marL="285750" indent="-285750">
              <a:buFont typeface="Arial" panose="020B0604020202020204" pitchFamily="34" charset="0"/>
              <a:buChar char="•"/>
            </a:pPr>
            <a:r>
              <a:rPr lang="en-US" sz="1400" i="1" dirty="0">
                <a:solidFill>
                  <a:schemeClr val="tx1">
                    <a:lumMod val="50000"/>
                    <a:lumOff val="50000"/>
                  </a:schemeClr>
                </a:solidFill>
              </a:rPr>
              <a:t>Afghanistan</a:t>
            </a:r>
          </a:p>
          <a:p>
            <a:pPr marL="285750" indent="-285750">
              <a:buFont typeface="Arial" panose="020B0604020202020204" pitchFamily="34" charset="0"/>
              <a:buChar char="•"/>
            </a:pPr>
            <a:r>
              <a:rPr lang="en-US" sz="1400" i="1" dirty="0">
                <a:solidFill>
                  <a:schemeClr val="tx1">
                    <a:lumMod val="50000"/>
                    <a:lumOff val="50000"/>
                  </a:schemeClr>
                </a:solidFill>
              </a:rPr>
              <a:t>Pakistan</a:t>
            </a:r>
          </a:p>
          <a:p>
            <a:pPr marL="285750" indent="-285750">
              <a:buFont typeface="Arial" panose="020B0604020202020204" pitchFamily="34" charset="0"/>
              <a:buChar char="•"/>
            </a:pPr>
            <a:r>
              <a:rPr lang="en-US" sz="1400" i="1" dirty="0">
                <a:solidFill>
                  <a:schemeClr val="tx1">
                    <a:lumMod val="50000"/>
                    <a:lumOff val="50000"/>
                  </a:schemeClr>
                </a:solidFill>
              </a:rPr>
              <a:t>Nigeria</a:t>
            </a:r>
          </a:p>
        </p:txBody>
      </p:sp>
      <p:sp>
        <p:nvSpPr>
          <p:cNvPr id="7" name="TextBox 6">
            <a:extLst>
              <a:ext uri="{FF2B5EF4-FFF2-40B4-BE49-F238E27FC236}">
                <a16:creationId xmlns:a16="http://schemas.microsoft.com/office/drawing/2014/main" id="{7183C07D-1DCF-8C9E-0296-8DACFA57A5AA}"/>
              </a:ext>
            </a:extLst>
          </p:cNvPr>
          <p:cNvSpPr txBox="1"/>
          <p:nvPr/>
        </p:nvSpPr>
        <p:spPr>
          <a:xfrm>
            <a:off x="8385034" y="1026810"/>
            <a:ext cx="1791730" cy="738664"/>
          </a:xfrm>
          <a:prstGeom prst="rect">
            <a:avLst/>
          </a:prstGeom>
          <a:noFill/>
        </p:spPr>
        <p:txBody>
          <a:bodyPr wrap="square" rtlCol="0">
            <a:spAutoFit/>
          </a:bodyPr>
          <a:lstStyle/>
          <a:p>
            <a:pPr marL="285750" indent="-285750">
              <a:buFont typeface="Arial" panose="020B0604020202020204" pitchFamily="34" charset="0"/>
              <a:buChar char="•"/>
            </a:pPr>
            <a:r>
              <a:rPr lang="en-US" sz="1400" i="1" dirty="0">
                <a:solidFill>
                  <a:schemeClr val="tx1">
                    <a:lumMod val="50000"/>
                    <a:lumOff val="50000"/>
                  </a:schemeClr>
                </a:solidFill>
              </a:rPr>
              <a:t>DRC</a:t>
            </a:r>
          </a:p>
          <a:p>
            <a:pPr marL="285750" indent="-285750">
              <a:buFont typeface="Arial" panose="020B0604020202020204" pitchFamily="34" charset="0"/>
              <a:buChar char="•"/>
            </a:pPr>
            <a:r>
              <a:rPr lang="en-US" sz="1400" i="1" dirty="0">
                <a:solidFill>
                  <a:schemeClr val="tx1">
                    <a:lumMod val="50000"/>
                    <a:lumOff val="50000"/>
                  </a:schemeClr>
                </a:solidFill>
              </a:rPr>
              <a:t>Somalia</a:t>
            </a:r>
          </a:p>
          <a:p>
            <a:pPr marL="285750" indent="-285750">
              <a:buFont typeface="Arial" panose="020B0604020202020204" pitchFamily="34" charset="0"/>
              <a:buChar char="•"/>
            </a:pPr>
            <a:r>
              <a:rPr lang="en-US" sz="1400" i="1" dirty="0">
                <a:solidFill>
                  <a:schemeClr val="tx1">
                    <a:lumMod val="50000"/>
                    <a:lumOff val="50000"/>
                  </a:schemeClr>
                </a:solidFill>
              </a:rPr>
              <a:t>Yemen</a:t>
            </a:r>
          </a:p>
        </p:txBody>
      </p:sp>
      <p:sp>
        <p:nvSpPr>
          <p:cNvPr id="8" name="TextBox 7">
            <a:extLst>
              <a:ext uri="{FF2B5EF4-FFF2-40B4-BE49-F238E27FC236}">
                <a16:creationId xmlns:a16="http://schemas.microsoft.com/office/drawing/2014/main" id="{0128698C-883E-BF97-9346-F20689577D35}"/>
              </a:ext>
            </a:extLst>
          </p:cNvPr>
          <p:cNvSpPr txBox="1"/>
          <p:nvPr/>
        </p:nvSpPr>
        <p:spPr>
          <a:xfrm>
            <a:off x="9698968" y="1026810"/>
            <a:ext cx="1791730" cy="307777"/>
          </a:xfrm>
          <a:prstGeom prst="rect">
            <a:avLst/>
          </a:prstGeom>
          <a:noFill/>
        </p:spPr>
        <p:txBody>
          <a:bodyPr wrap="square" rtlCol="0">
            <a:spAutoFit/>
          </a:bodyPr>
          <a:lstStyle/>
          <a:p>
            <a:pPr marL="285750" indent="-285750">
              <a:buFont typeface="Arial" panose="020B0604020202020204" pitchFamily="34" charset="0"/>
              <a:buChar char="•"/>
            </a:pPr>
            <a:r>
              <a:rPr lang="en-US" sz="1400" i="1" dirty="0">
                <a:solidFill>
                  <a:schemeClr val="tx1">
                    <a:lumMod val="50000"/>
                    <a:lumOff val="50000"/>
                  </a:schemeClr>
                </a:solidFill>
              </a:rPr>
              <a:t>Madagascar</a:t>
            </a:r>
          </a:p>
        </p:txBody>
      </p:sp>
      <p:cxnSp>
        <p:nvCxnSpPr>
          <p:cNvPr id="10" name="Straight Arrow Connector 9">
            <a:extLst>
              <a:ext uri="{FF2B5EF4-FFF2-40B4-BE49-F238E27FC236}">
                <a16:creationId xmlns:a16="http://schemas.microsoft.com/office/drawing/2014/main" id="{7B5FBEC9-50EB-3213-640F-8A98FCF2973C}"/>
              </a:ext>
            </a:extLst>
          </p:cNvPr>
          <p:cNvCxnSpPr/>
          <p:nvPr/>
        </p:nvCxnSpPr>
        <p:spPr>
          <a:xfrm>
            <a:off x="6116169" y="914400"/>
            <a:ext cx="531765"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4E8526EC-E4B3-3495-94DA-A97CEB046B12}"/>
              </a:ext>
            </a:extLst>
          </p:cNvPr>
          <p:cNvSpPr/>
          <p:nvPr/>
        </p:nvSpPr>
        <p:spPr>
          <a:xfrm>
            <a:off x="6709719" y="760006"/>
            <a:ext cx="4780979" cy="992474"/>
          </a:xfrm>
          <a:prstGeom prst="rect">
            <a:avLst/>
          </a:prstGeom>
          <a:no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i="1" u="sng" dirty="0">
                <a:solidFill>
                  <a:schemeClr val="tx1">
                    <a:lumMod val="50000"/>
                    <a:lumOff val="50000"/>
                  </a:schemeClr>
                </a:solidFill>
              </a:rPr>
              <a:t>7 Priority Countries</a:t>
            </a:r>
          </a:p>
        </p:txBody>
      </p:sp>
    </p:spTree>
    <p:extLst>
      <p:ext uri="{BB962C8B-B14F-4D97-AF65-F5344CB8AC3E}">
        <p14:creationId xmlns:p14="http://schemas.microsoft.com/office/powerpoint/2010/main" val="69504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46899-D463-1F2A-E7A7-6D5759EAF97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0D4C5D-247C-7E11-2579-E67FE0832799}"/>
              </a:ext>
            </a:extLst>
          </p:cNvPr>
          <p:cNvSpPr>
            <a:spLocks noGrp="1"/>
          </p:cNvSpPr>
          <p:nvPr>
            <p:ph type="sldNum" sz="quarter" idx="10"/>
          </p:nvPr>
        </p:nvSpPr>
        <p:spPr>
          <a:xfrm>
            <a:off x="33866" y="6604000"/>
            <a:ext cx="2370016" cy="254000"/>
          </a:xfrm>
        </p:spPr>
        <p:txBody>
          <a:bodyPr/>
          <a:lstStyle/>
          <a:p>
            <a:fld id="{8A5DEE5B-CA4F-486D-A403-B2C7C42F572B}" type="slidenum">
              <a:rPr lang="en-US" altLang="en-US" smtClean="0"/>
              <a:pPr/>
              <a:t>4</a:t>
            </a:fld>
            <a:endParaRPr lang="en-US" altLang="en-US"/>
          </a:p>
        </p:txBody>
      </p:sp>
      <p:sp>
        <p:nvSpPr>
          <p:cNvPr id="3" name="Title 2">
            <a:extLst>
              <a:ext uri="{FF2B5EF4-FFF2-40B4-BE49-F238E27FC236}">
                <a16:creationId xmlns:a16="http://schemas.microsoft.com/office/drawing/2014/main" id="{2EFBB7EE-BB70-D0A5-4C81-3C0C9C7E75EE}"/>
              </a:ext>
            </a:extLst>
          </p:cNvPr>
          <p:cNvSpPr>
            <a:spLocks noGrp="1"/>
          </p:cNvSpPr>
          <p:nvPr>
            <p:ph type="title"/>
          </p:nvPr>
        </p:nvSpPr>
        <p:spPr>
          <a:xfrm>
            <a:off x="345837" y="210329"/>
            <a:ext cx="11298295" cy="615603"/>
          </a:xfrm>
        </p:spPr>
        <p:txBody>
          <a:bodyPr>
            <a:noAutofit/>
          </a:bodyPr>
          <a:lstStyle/>
          <a:p>
            <a:r>
              <a:rPr lang="en-US" dirty="0"/>
              <a:t>The Importance of Integration for Measles Elimination and Control</a:t>
            </a:r>
          </a:p>
        </p:txBody>
      </p:sp>
      <p:sp>
        <p:nvSpPr>
          <p:cNvPr id="15" name="TextBox 14">
            <a:extLst>
              <a:ext uri="{FF2B5EF4-FFF2-40B4-BE49-F238E27FC236}">
                <a16:creationId xmlns:a16="http://schemas.microsoft.com/office/drawing/2014/main" id="{B852D69E-746F-5E33-FFFF-182ADF60DCEC}"/>
              </a:ext>
            </a:extLst>
          </p:cNvPr>
          <p:cNvSpPr txBox="1"/>
          <p:nvPr/>
        </p:nvSpPr>
        <p:spPr>
          <a:xfrm>
            <a:off x="300523" y="811670"/>
            <a:ext cx="11500326" cy="400110"/>
          </a:xfrm>
          <a:prstGeom prst="rect">
            <a:avLst/>
          </a:prstGeom>
          <a:noFill/>
        </p:spPr>
        <p:txBody>
          <a:bodyPr wrap="square" rtlCol="0">
            <a:spAutoFit/>
          </a:bodyPr>
          <a:lstStyle/>
          <a:p>
            <a:pPr algn="ctr"/>
            <a:r>
              <a:rPr lang="en-US" sz="2000" b="1" i="1" dirty="0">
                <a:solidFill>
                  <a:schemeClr val="accent2"/>
                </a:solidFill>
              </a:rPr>
              <a:t>Integration can also help address the increasing number of outbreaks and a resurgence in measles cases</a:t>
            </a:r>
          </a:p>
        </p:txBody>
      </p:sp>
      <p:sp>
        <p:nvSpPr>
          <p:cNvPr id="17" name="Oval 16">
            <a:extLst>
              <a:ext uri="{FF2B5EF4-FFF2-40B4-BE49-F238E27FC236}">
                <a16:creationId xmlns:a16="http://schemas.microsoft.com/office/drawing/2014/main" id="{EFDF7966-99DF-D37F-144E-547F38F29A90}"/>
              </a:ext>
            </a:extLst>
          </p:cNvPr>
          <p:cNvSpPr>
            <a:spLocks noChangeAspect="1"/>
          </p:cNvSpPr>
          <p:nvPr/>
        </p:nvSpPr>
        <p:spPr>
          <a:xfrm>
            <a:off x="337387" y="2563624"/>
            <a:ext cx="1097280" cy="1011776"/>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t>9.2M</a:t>
            </a:r>
          </a:p>
        </p:txBody>
      </p:sp>
      <p:sp>
        <p:nvSpPr>
          <p:cNvPr id="18" name="Oval 17">
            <a:extLst>
              <a:ext uri="{FF2B5EF4-FFF2-40B4-BE49-F238E27FC236}">
                <a16:creationId xmlns:a16="http://schemas.microsoft.com/office/drawing/2014/main" id="{86B7C871-232D-1F34-042A-A6282A828F1C}"/>
              </a:ext>
            </a:extLst>
          </p:cNvPr>
          <p:cNvSpPr>
            <a:spLocks noChangeAspect="1"/>
          </p:cNvSpPr>
          <p:nvPr/>
        </p:nvSpPr>
        <p:spPr>
          <a:xfrm>
            <a:off x="337387" y="3711877"/>
            <a:ext cx="1097280" cy="1011776"/>
          </a:xfrm>
          <a:prstGeom prst="ellips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t>136K</a:t>
            </a:r>
          </a:p>
        </p:txBody>
      </p:sp>
      <p:sp>
        <p:nvSpPr>
          <p:cNvPr id="20" name="TextBox 19">
            <a:extLst>
              <a:ext uri="{FF2B5EF4-FFF2-40B4-BE49-F238E27FC236}">
                <a16:creationId xmlns:a16="http://schemas.microsoft.com/office/drawing/2014/main" id="{F9C5E16B-5A86-A815-BE2F-F7F49271A945}"/>
              </a:ext>
            </a:extLst>
          </p:cNvPr>
          <p:cNvSpPr txBox="1"/>
          <p:nvPr/>
        </p:nvSpPr>
        <p:spPr>
          <a:xfrm>
            <a:off x="1297444" y="2772593"/>
            <a:ext cx="2419944" cy="584775"/>
          </a:xfrm>
          <a:prstGeom prst="rect">
            <a:avLst/>
          </a:prstGeom>
          <a:noFill/>
        </p:spPr>
        <p:txBody>
          <a:bodyPr wrap="square" rtlCol="0">
            <a:spAutoFit/>
          </a:bodyPr>
          <a:lstStyle/>
          <a:p>
            <a:pPr algn="ctr"/>
            <a:r>
              <a:rPr lang="en-US" b="1" i="1" dirty="0">
                <a:solidFill>
                  <a:schemeClr val="accent3"/>
                </a:solidFill>
              </a:rPr>
              <a:t>Measles cases</a:t>
            </a:r>
            <a:r>
              <a:rPr lang="en-US" b="1" i="1" baseline="30000" dirty="0">
                <a:solidFill>
                  <a:schemeClr val="accent3"/>
                </a:solidFill>
              </a:rPr>
              <a:t>1 </a:t>
            </a:r>
          </a:p>
          <a:p>
            <a:pPr algn="ctr"/>
            <a:r>
              <a:rPr lang="en-US" sz="1400" i="1" dirty="0">
                <a:solidFill>
                  <a:schemeClr val="accent3"/>
                </a:solidFill>
              </a:rPr>
              <a:t>(modeled estimates in 2022)</a:t>
            </a:r>
          </a:p>
        </p:txBody>
      </p:sp>
      <p:sp>
        <p:nvSpPr>
          <p:cNvPr id="23" name="TextBox 22">
            <a:extLst>
              <a:ext uri="{FF2B5EF4-FFF2-40B4-BE49-F238E27FC236}">
                <a16:creationId xmlns:a16="http://schemas.microsoft.com/office/drawing/2014/main" id="{260A93FF-F31E-2827-F7AD-814CC0A031A4}"/>
              </a:ext>
            </a:extLst>
          </p:cNvPr>
          <p:cNvSpPr txBox="1"/>
          <p:nvPr/>
        </p:nvSpPr>
        <p:spPr>
          <a:xfrm>
            <a:off x="1012528" y="3896346"/>
            <a:ext cx="3181736" cy="584775"/>
          </a:xfrm>
          <a:prstGeom prst="rect">
            <a:avLst/>
          </a:prstGeom>
          <a:noFill/>
        </p:spPr>
        <p:txBody>
          <a:bodyPr wrap="square" rtlCol="0">
            <a:spAutoFit/>
          </a:bodyPr>
          <a:lstStyle/>
          <a:p>
            <a:pPr algn="ctr"/>
            <a:r>
              <a:rPr lang="en-US" b="1" i="1" dirty="0">
                <a:solidFill>
                  <a:srgbClr val="C00000"/>
                </a:solidFill>
              </a:rPr>
              <a:t>Deaths from measles</a:t>
            </a:r>
            <a:r>
              <a:rPr lang="en-US" b="1" i="1" baseline="30000" dirty="0">
                <a:solidFill>
                  <a:srgbClr val="C00000"/>
                </a:solidFill>
              </a:rPr>
              <a:t>1 </a:t>
            </a:r>
          </a:p>
          <a:p>
            <a:pPr algn="ctr"/>
            <a:r>
              <a:rPr lang="en-US" sz="1400" i="1" dirty="0">
                <a:solidFill>
                  <a:srgbClr val="C00000"/>
                </a:solidFill>
              </a:rPr>
              <a:t>(modeled estimates in 2022)</a:t>
            </a:r>
          </a:p>
        </p:txBody>
      </p:sp>
      <p:sp>
        <p:nvSpPr>
          <p:cNvPr id="45" name="TextBox 44">
            <a:extLst>
              <a:ext uri="{FF2B5EF4-FFF2-40B4-BE49-F238E27FC236}">
                <a16:creationId xmlns:a16="http://schemas.microsoft.com/office/drawing/2014/main" id="{0FFEF0C6-1B6F-E694-A763-E467BEA52D86}"/>
              </a:ext>
            </a:extLst>
          </p:cNvPr>
          <p:cNvSpPr txBox="1"/>
          <p:nvPr/>
        </p:nvSpPr>
        <p:spPr>
          <a:xfrm>
            <a:off x="8168054" y="6610758"/>
            <a:ext cx="6557554" cy="253916"/>
          </a:xfrm>
          <a:prstGeom prst="rect">
            <a:avLst/>
          </a:prstGeom>
          <a:noFill/>
        </p:spPr>
        <p:txBody>
          <a:bodyPr wrap="square" rtlCol="0">
            <a:spAutoFit/>
          </a:bodyPr>
          <a:lstStyle/>
          <a:p>
            <a:r>
              <a:rPr lang="en-US" sz="1050" baseline="30000" dirty="0">
                <a:solidFill>
                  <a:schemeClr val="bg1"/>
                </a:solidFill>
              </a:rPr>
              <a:t>2 </a:t>
            </a:r>
            <a:r>
              <a:rPr lang="en-US" sz="1050" dirty="0">
                <a:solidFill>
                  <a:schemeClr val="bg1"/>
                </a:solidFill>
              </a:rPr>
              <a:t>Health Campaign Effectiveness Intelligence Hub    </a:t>
            </a:r>
            <a:r>
              <a:rPr lang="en-US" sz="1050" baseline="30000" dirty="0">
                <a:solidFill>
                  <a:schemeClr val="bg1"/>
                </a:solidFill>
              </a:rPr>
              <a:t>3 </a:t>
            </a:r>
            <a:r>
              <a:rPr lang="en-US" sz="1050" dirty="0">
                <a:solidFill>
                  <a:schemeClr val="bg1"/>
                </a:solidFill>
              </a:rPr>
              <a:t>IVB</a:t>
            </a:r>
          </a:p>
        </p:txBody>
      </p:sp>
      <p:sp>
        <p:nvSpPr>
          <p:cNvPr id="6" name="TextBox 5">
            <a:extLst>
              <a:ext uri="{FF2B5EF4-FFF2-40B4-BE49-F238E27FC236}">
                <a16:creationId xmlns:a16="http://schemas.microsoft.com/office/drawing/2014/main" id="{B7D98BD4-4203-65AF-CA9A-D1088D0B4729}"/>
              </a:ext>
            </a:extLst>
          </p:cNvPr>
          <p:cNvSpPr txBox="1"/>
          <p:nvPr/>
        </p:nvSpPr>
        <p:spPr>
          <a:xfrm>
            <a:off x="2403882" y="6613449"/>
            <a:ext cx="8213568" cy="415498"/>
          </a:xfrm>
          <a:prstGeom prst="rect">
            <a:avLst/>
          </a:prstGeom>
          <a:noFill/>
        </p:spPr>
        <p:txBody>
          <a:bodyPr wrap="square" rtlCol="0">
            <a:spAutoFit/>
          </a:bodyPr>
          <a:lstStyle/>
          <a:p>
            <a:r>
              <a:rPr lang="en-US" sz="1050" baseline="30000" dirty="0">
                <a:solidFill>
                  <a:schemeClr val="bg1"/>
                </a:solidFill>
              </a:rPr>
              <a:t>1 </a:t>
            </a:r>
            <a:r>
              <a:rPr lang="en-US" sz="1050" dirty="0">
                <a:solidFill>
                  <a:schemeClr val="bg1"/>
                </a:solidFill>
              </a:rPr>
              <a:t>Minta et al, MMWR: Progress Toward Measles Elimination — Worldwide, 2000–2022. 72; Nov 17, 2023.</a:t>
            </a:r>
          </a:p>
          <a:p>
            <a:endParaRPr lang="en-US" sz="1050" dirty="0">
              <a:solidFill>
                <a:schemeClr val="bg1"/>
              </a:solidFill>
            </a:endParaRPr>
          </a:p>
        </p:txBody>
      </p:sp>
      <p:grpSp>
        <p:nvGrpSpPr>
          <p:cNvPr id="34" name="Group 23">
            <a:extLst>
              <a:ext uri="{FF2B5EF4-FFF2-40B4-BE49-F238E27FC236}">
                <a16:creationId xmlns:a16="http://schemas.microsoft.com/office/drawing/2014/main" id="{0F652F8C-F1E9-3EE9-05F1-C7CF98B9F950}"/>
              </a:ext>
            </a:extLst>
          </p:cNvPr>
          <p:cNvGrpSpPr>
            <a:grpSpLocks noChangeAspect="1"/>
          </p:cNvGrpSpPr>
          <p:nvPr/>
        </p:nvGrpSpPr>
        <p:grpSpPr bwMode="auto">
          <a:xfrm>
            <a:off x="5137326" y="1212895"/>
            <a:ext cx="5852160" cy="5203479"/>
            <a:chOff x="2012" y="1436"/>
            <a:chExt cx="2212" cy="1924"/>
          </a:xfrm>
        </p:grpSpPr>
        <p:sp>
          <p:nvSpPr>
            <p:cNvPr id="35" name="Oval 2">
              <a:extLst>
                <a:ext uri="{FF2B5EF4-FFF2-40B4-BE49-F238E27FC236}">
                  <a16:creationId xmlns:a16="http://schemas.microsoft.com/office/drawing/2014/main" id="{6F49CB48-2AD1-9895-08BD-3524271FF0D2}"/>
                </a:ext>
              </a:extLst>
            </p:cNvPr>
            <p:cNvSpPr>
              <a:spLocks noChangeArrowheads="1"/>
            </p:cNvSpPr>
            <p:nvPr/>
          </p:nvSpPr>
          <p:spPr bwMode="auto">
            <a:xfrm>
              <a:off x="2461" y="1436"/>
              <a:ext cx="1314" cy="1239"/>
            </a:xfrm>
            <a:prstGeom prst="ellipse">
              <a:avLst/>
            </a:prstGeom>
            <a:solidFill>
              <a:schemeClr val="accent1">
                <a:lumMod val="20000"/>
                <a:lumOff val="80000"/>
              </a:schemeClr>
            </a:solidFill>
            <a:ln w="6350">
              <a:solidFill>
                <a:srgbClr val="006699"/>
              </a:solidFill>
              <a:round/>
              <a:headEnd/>
              <a:tailEnd/>
            </a:ln>
          </p:spPr>
          <p:txBody>
            <a:bodyPr lIns="45720" rIns="45720" anchor="ctr" anchorCtr="1"/>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endParaRPr lang="en-GB" altLang="en-US" sz="1200" b="1" kern="0" dirty="0">
                <a:solidFill>
                  <a:srgbClr val="000000"/>
                </a:solidFill>
              </a:endParaRPr>
            </a:p>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n-GB" altLang="en-US" sz="1200" b="1"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endParaRPr>
            </a:p>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36" name="Oval 3">
              <a:extLst>
                <a:ext uri="{FF2B5EF4-FFF2-40B4-BE49-F238E27FC236}">
                  <a16:creationId xmlns:a16="http://schemas.microsoft.com/office/drawing/2014/main" id="{FE3E6056-A450-1C34-9120-217F6BCA70D5}"/>
                </a:ext>
              </a:extLst>
            </p:cNvPr>
            <p:cNvSpPr>
              <a:spLocks noChangeArrowheads="1"/>
            </p:cNvSpPr>
            <p:nvPr/>
          </p:nvSpPr>
          <p:spPr bwMode="auto">
            <a:xfrm>
              <a:off x="2012" y="2121"/>
              <a:ext cx="1313" cy="1239"/>
            </a:xfrm>
            <a:prstGeom prst="ellipse">
              <a:avLst/>
            </a:prstGeom>
            <a:solidFill>
              <a:schemeClr val="accent1">
                <a:lumMod val="20000"/>
                <a:lumOff val="80000"/>
              </a:schemeClr>
            </a:solidFill>
            <a:ln w="6350">
              <a:solidFill>
                <a:srgbClr val="006699"/>
              </a:solidFill>
              <a:round/>
              <a:headEnd/>
              <a:tailEnd/>
            </a:ln>
          </p:spPr>
          <p:txBody>
            <a:bodyPr lIns="45720" rIns="45720" anchor="ctr" anchorCtr="1"/>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37" name="Oval 4">
              <a:extLst>
                <a:ext uri="{FF2B5EF4-FFF2-40B4-BE49-F238E27FC236}">
                  <a16:creationId xmlns:a16="http://schemas.microsoft.com/office/drawing/2014/main" id="{2F09B4DF-A1B6-6973-EF5B-7E9A34074F6E}"/>
                </a:ext>
              </a:extLst>
            </p:cNvPr>
            <p:cNvSpPr>
              <a:spLocks noChangeArrowheads="1"/>
            </p:cNvSpPr>
            <p:nvPr/>
          </p:nvSpPr>
          <p:spPr bwMode="auto">
            <a:xfrm>
              <a:off x="2911" y="2121"/>
              <a:ext cx="1313" cy="1239"/>
            </a:xfrm>
            <a:prstGeom prst="ellipse">
              <a:avLst/>
            </a:prstGeom>
            <a:solidFill>
              <a:schemeClr val="accent1">
                <a:lumMod val="20000"/>
                <a:lumOff val="80000"/>
              </a:schemeClr>
            </a:solidFill>
            <a:ln w="6350">
              <a:solidFill>
                <a:srgbClr val="006699"/>
              </a:solidFill>
              <a:round/>
              <a:headEnd/>
              <a:tailEnd/>
            </a:ln>
          </p:spPr>
          <p:txBody>
            <a:bodyPr lIns="45720" rIns="45720" anchor="ctr" anchorCtr="1"/>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38" name="Freeform 5">
              <a:extLst>
                <a:ext uri="{FF2B5EF4-FFF2-40B4-BE49-F238E27FC236}">
                  <a16:creationId xmlns:a16="http://schemas.microsoft.com/office/drawing/2014/main" id="{178BCE49-4F8F-E427-46FA-A3F907458055}"/>
                </a:ext>
              </a:extLst>
            </p:cNvPr>
            <p:cNvSpPr>
              <a:spLocks/>
            </p:cNvSpPr>
            <p:nvPr/>
          </p:nvSpPr>
          <p:spPr bwMode="auto">
            <a:xfrm>
              <a:off x="2470" y="2124"/>
              <a:ext cx="848" cy="555"/>
            </a:xfrm>
            <a:custGeom>
              <a:avLst/>
              <a:gdLst>
                <a:gd name="T0" fmla="*/ 428 w 1178"/>
                <a:gd name="T1" fmla="*/ 244 h 818"/>
                <a:gd name="T2" fmla="*/ 402 w 1178"/>
                <a:gd name="T3" fmla="*/ 250 h 818"/>
                <a:gd name="T4" fmla="*/ 376 w 1178"/>
                <a:gd name="T5" fmla="*/ 254 h 818"/>
                <a:gd name="T6" fmla="*/ 350 w 1178"/>
                <a:gd name="T7" fmla="*/ 255 h 818"/>
                <a:gd name="T8" fmla="*/ 321 w 1178"/>
                <a:gd name="T9" fmla="*/ 255 h 818"/>
                <a:gd name="T10" fmla="*/ 289 w 1178"/>
                <a:gd name="T11" fmla="*/ 252 h 818"/>
                <a:gd name="T12" fmla="*/ 259 w 1178"/>
                <a:gd name="T13" fmla="*/ 248 h 818"/>
                <a:gd name="T14" fmla="*/ 230 w 1178"/>
                <a:gd name="T15" fmla="*/ 242 h 818"/>
                <a:gd name="T16" fmla="*/ 202 w 1178"/>
                <a:gd name="T17" fmla="*/ 232 h 818"/>
                <a:gd name="T18" fmla="*/ 175 w 1178"/>
                <a:gd name="T19" fmla="*/ 221 h 818"/>
                <a:gd name="T20" fmla="*/ 149 w 1178"/>
                <a:gd name="T21" fmla="*/ 208 h 818"/>
                <a:gd name="T22" fmla="*/ 125 w 1178"/>
                <a:gd name="T23" fmla="*/ 194 h 818"/>
                <a:gd name="T24" fmla="*/ 102 w 1178"/>
                <a:gd name="T25" fmla="*/ 177 h 818"/>
                <a:gd name="T26" fmla="*/ 82 w 1178"/>
                <a:gd name="T27" fmla="*/ 159 h 818"/>
                <a:gd name="T28" fmla="*/ 63 w 1178"/>
                <a:gd name="T29" fmla="*/ 140 h 818"/>
                <a:gd name="T30" fmla="*/ 47 w 1178"/>
                <a:gd name="T31" fmla="*/ 120 h 818"/>
                <a:gd name="T32" fmla="*/ 32 w 1178"/>
                <a:gd name="T33" fmla="*/ 98 h 818"/>
                <a:gd name="T34" fmla="*/ 19 w 1178"/>
                <a:gd name="T35" fmla="*/ 75 h 818"/>
                <a:gd name="T36" fmla="*/ 10 w 1178"/>
                <a:gd name="T37" fmla="*/ 51 h 818"/>
                <a:gd name="T38" fmla="*/ 2 w 1178"/>
                <a:gd name="T39" fmla="*/ 26 h 818"/>
                <a:gd name="T40" fmla="*/ 12 w 1178"/>
                <a:gd name="T41" fmla="*/ 11 h 818"/>
                <a:gd name="T42" fmla="*/ 37 w 1178"/>
                <a:gd name="T43" fmla="*/ 5 h 818"/>
                <a:gd name="T44" fmla="*/ 64 w 1178"/>
                <a:gd name="T45" fmla="*/ 2 h 818"/>
                <a:gd name="T46" fmla="*/ 90 w 1178"/>
                <a:gd name="T47" fmla="*/ 1 h 818"/>
                <a:gd name="T48" fmla="*/ 119 w 1178"/>
                <a:gd name="T49" fmla="*/ 1 h 818"/>
                <a:gd name="T50" fmla="*/ 150 w 1178"/>
                <a:gd name="T51" fmla="*/ 3 h 818"/>
                <a:gd name="T52" fmla="*/ 181 w 1178"/>
                <a:gd name="T53" fmla="*/ 8 h 818"/>
                <a:gd name="T54" fmla="*/ 210 w 1178"/>
                <a:gd name="T55" fmla="*/ 14 h 818"/>
                <a:gd name="T56" fmla="*/ 238 w 1178"/>
                <a:gd name="T57" fmla="*/ 24 h 818"/>
                <a:gd name="T58" fmla="*/ 265 w 1178"/>
                <a:gd name="T59" fmla="*/ 35 h 818"/>
                <a:gd name="T60" fmla="*/ 291 w 1178"/>
                <a:gd name="T61" fmla="*/ 47 h 818"/>
                <a:gd name="T62" fmla="*/ 314 w 1178"/>
                <a:gd name="T63" fmla="*/ 62 h 818"/>
                <a:gd name="T64" fmla="*/ 336 w 1178"/>
                <a:gd name="T65" fmla="*/ 78 h 818"/>
                <a:gd name="T66" fmla="*/ 358 w 1178"/>
                <a:gd name="T67" fmla="*/ 96 h 818"/>
                <a:gd name="T68" fmla="*/ 376 w 1178"/>
                <a:gd name="T69" fmla="*/ 115 h 818"/>
                <a:gd name="T70" fmla="*/ 393 w 1178"/>
                <a:gd name="T71" fmla="*/ 135 h 818"/>
                <a:gd name="T72" fmla="*/ 407 w 1178"/>
                <a:gd name="T73" fmla="*/ 158 h 818"/>
                <a:gd name="T74" fmla="*/ 420 w 1178"/>
                <a:gd name="T75" fmla="*/ 180 h 818"/>
                <a:gd name="T76" fmla="*/ 430 w 1178"/>
                <a:gd name="T77" fmla="*/ 204 h 818"/>
                <a:gd name="T78" fmla="*/ 437 w 1178"/>
                <a:gd name="T79" fmla="*/ 229 h 8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78"/>
                <a:gd name="T121" fmla="*/ 0 h 818"/>
                <a:gd name="T122" fmla="*/ 1178 w 1178"/>
                <a:gd name="T123" fmla="*/ 818 h 81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78" h="818">
                  <a:moveTo>
                    <a:pt x="1178" y="774"/>
                  </a:moveTo>
                  <a:lnTo>
                    <a:pt x="1146" y="783"/>
                  </a:lnTo>
                  <a:lnTo>
                    <a:pt x="1113" y="793"/>
                  </a:lnTo>
                  <a:lnTo>
                    <a:pt x="1079" y="801"/>
                  </a:lnTo>
                  <a:lnTo>
                    <a:pt x="1044" y="806"/>
                  </a:lnTo>
                  <a:lnTo>
                    <a:pt x="1009" y="812"/>
                  </a:lnTo>
                  <a:lnTo>
                    <a:pt x="973" y="814"/>
                  </a:lnTo>
                  <a:lnTo>
                    <a:pt x="938" y="816"/>
                  </a:lnTo>
                  <a:lnTo>
                    <a:pt x="902" y="818"/>
                  </a:lnTo>
                  <a:lnTo>
                    <a:pt x="860" y="816"/>
                  </a:lnTo>
                  <a:lnTo>
                    <a:pt x="818" y="814"/>
                  </a:lnTo>
                  <a:lnTo>
                    <a:pt x="775" y="808"/>
                  </a:lnTo>
                  <a:lnTo>
                    <a:pt x="735" y="802"/>
                  </a:lnTo>
                  <a:lnTo>
                    <a:pt x="695" y="793"/>
                  </a:lnTo>
                  <a:lnTo>
                    <a:pt x="654" y="783"/>
                  </a:lnTo>
                  <a:lnTo>
                    <a:pt x="616" y="772"/>
                  </a:lnTo>
                  <a:lnTo>
                    <a:pt x="578" y="758"/>
                  </a:lnTo>
                  <a:lnTo>
                    <a:pt x="541" y="743"/>
                  </a:lnTo>
                  <a:lnTo>
                    <a:pt x="505" y="726"/>
                  </a:lnTo>
                  <a:lnTo>
                    <a:pt x="468" y="708"/>
                  </a:lnTo>
                  <a:lnTo>
                    <a:pt x="434" y="687"/>
                  </a:lnTo>
                  <a:lnTo>
                    <a:pt x="399" y="666"/>
                  </a:lnTo>
                  <a:lnTo>
                    <a:pt x="366" y="643"/>
                  </a:lnTo>
                  <a:lnTo>
                    <a:pt x="336" y="620"/>
                  </a:lnTo>
                  <a:lnTo>
                    <a:pt x="305" y="595"/>
                  </a:lnTo>
                  <a:lnTo>
                    <a:pt x="274" y="568"/>
                  </a:lnTo>
                  <a:lnTo>
                    <a:pt x="247" y="540"/>
                  </a:lnTo>
                  <a:lnTo>
                    <a:pt x="221" y="511"/>
                  </a:lnTo>
                  <a:lnTo>
                    <a:pt x="194" y="480"/>
                  </a:lnTo>
                  <a:lnTo>
                    <a:pt x="169" y="449"/>
                  </a:lnTo>
                  <a:lnTo>
                    <a:pt x="146" y="417"/>
                  </a:lnTo>
                  <a:lnTo>
                    <a:pt x="125" y="384"/>
                  </a:lnTo>
                  <a:lnTo>
                    <a:pt x="104" y="350"/>
                  </a:lnTo>
                  <a:lnTo>
                    <a:pt x="86" y="313"/>
                  </a:lnTo>
                  <a:lnTo>
                    <a:pt x="69" y="278"/>
                  </a:lnTo>
                  <a:lnTo>
                    <a:pt x="52" y="240"/>
                  </a:lnTo>
                  <a:lnTo>
                    <a:pt x="38" y="204"/>
                  </a:lnTo>
                  <a:lnTo>
                    <a:pt x="27" y="163"/>
                  </a:lnTo>
                  <a:lnTo>
                    <a:pt x="15" y="125"/>
                  </a:lnTo>
                  <a:lnTo>
                    <a:pt x="6" y="85"/>
                  </a:lnTo>
                  <a:lnTo>
                    <a:pt x="0" y="44"/>
                  </a:lnTo>
                  <a:lnTo>
                    <a:pt x="33" y="35"/>
                  </a:lnTo>
                  <a:lnTo>
                    <a:pt x="65" y="25"/>
                  </a:lnTo>
                  <a:lnTo>
                    <a:pt x="100" y="17"/>
                  </a:lnTo>
                  <a:lnTo>
                    <a:pt x="134" y="12"/>
                  </a:lnTo>
                  <a:lnTo>
                    <a:pt x="171" y="6"/>
                  </a:lnTo>
                  <a:lnTo>
                    <a:pt x="205" y="4"/>
                  </a:lnTo>
                  <a:lnTo>
                    <a:pt x="242" y="2"/>
                  </a:lnTo>
                  <a:lnTo>
                    <a:pt x="278" y="0"/>
                  </a:lnTo>
                  <a:lnTo>
                    <a:pt x="320" y="2"/>
                  </a:lnTo>
                  <a:lnTo>
                    <a:pt x="363" y="4"/>
                  </a:lnTo>
                  <a:lnTo>
                    <a:pt x="403" y="10"/>
                  </a:lnTo>
                  <a:lnTo>
                    <a:pt x="443" y="16"/>
                  </a:lnTo>
                  <a:lnTo>
                    <a:pt x="484" y="25"/>
                  </a:lnTo>
                  <a:lnTo>
                    <a:pt x="524" y="35"/>
                  </a:lnTo>
                  <a:lnTo>
                    <a:pt x="562" y="46"/>
                  </a:lnTo>
                  <a:lnTo>
                    <a:pt x="601" y="60"/>
                  </a:lnTo>
                  <a:lnTo>
                    <a:pt x="637" y="75"/>
                  </a:lnTo>
                  <a:lnTo>
                    <a:pt x="674" y="92"/>
                  </a:lnTo>
                  <a:lnTo>
                    <a:pt x="710" y="110"/>
                  </a:lnTo>
                  <a:lnTo>
                    <a:pt x="745" y="131"/>
                  </a:lnTo>
                  <a:lnTo>
                    <a:pt x="779" y="152"/>
                  </a:lnTo>
                  <a:lnTo>
                    <a:pt x="812" y="175"/>
                  </a:lnTo>
                  <a:lnTo>
                    <a:pt x="842" y="198"/>
                  </a:lnTo>
                  <a:lnTo>
                    <a:pt x="873" y="223"/>
                  </a:lnTo>
                  <a:lnTo>
                    <a:pt x="902" y="250"/>
                  </a:lnTo>
                  <a:lnTo>
                    <a:pt x="931" y="278"/>
                  </a:lnTo>
                  <a:lnTo>
                    <a:pt x="958" y="307"/>
                  </a:lnTo>
                  <a:lnTo>
                    <a:pt x="984" y="338"/>
                  </a:lnTo>
                  <a:lnTo>
                    <a:pt x="1008" y="369"/>
                  </a:lnTo>
                  <a:lnTo>
                    <a:pt x="1032" y="401"/>
                  </a:lnTo>
                  <a:lnTo>
                    <a:pt x="1054" y="434"/>
                  </a:lnTo>
                  <a:lnTo>
                    <a:pt x="1073" y="468"/>
                  </a:lnTo>
                  <a:lnTo>
                    <a:pt x="1092" y="505"/>
                  </a:lnTo>
                  <a:lnTo>
                    <a:pt x="1109" y="540"/>
                  </a:lnTo>
                  <a:lnTo>
                    <a:pt x="1125" y="578"/>
                  </a:lnTo>
                  <a:lnTo>
                    <a:pt x="1140" y="616"/>
                  </a:lnTo>
                  <a:lnTo>
                    <a:pt x="1151" y="655"/>
                  </a:lnTo>
                  <a:lnTo>
                    <a:pt x="1163" y="693"/>
                  </a:lnTo>
                  <a:lnTo>
                    <a:pt x="1171" y="733"/>
                  </a:lnTo>
                  <a:lnTo>
                    <a:pt x="1178" y="774"/>
                  </a:lnTo>
                  <a:close/>
                </a:path>
              </a:pathLst>
            </a:custGeom>
            <a:solidFill>
              <a:schemeClr val="accent1">
                <a:lumMod val="60000"/>
                <a:lumOff val="40000"/>
              </a:schemeClr>
            </a:solidFill>
            <a:ln w="6350">
              <a:solidFill>
                <a:srgbClr val="006699"/>
              </a:solidFill>
              <a:round/>
              <a:headEnd/>
              <a:tailEnd/>
            </a:ln>
          </p:spPr>
          <p:txBody>
            <a:bodyPr lIns="45720" rIns="45720" anchor="ctr" anchorCtr="1"/>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39" name="Freeform 6">
              <a:extLst>
                <a:ext uri="{FF2B5EF4-FFF2-40B4-BE49-F238E27FC236}">
                  <a16:creationId xmlns:a16="http://schemas.microsoft.com/office/drawing/2014/main" id="{2B4CE8C1-DE64-47DC-966C-9047EFDC88AB}"/>
                </a:ext>
              </a:extLst>
            </p:cNvPr>
            <p:cNvSpPr>
              <a:spLocks/>
            </p:cNvSpPr>
            <p:nvPr/>
          </p:nvSpPr>
          <p:spPr bwMode="auto">
            <a:xfrm>
              <a:off x="2921" y="2121"/>
              <a:ext cx="848" cy="556"/>
            </a:xfrm>
            <a:custGeom>
              <a:avLst/>
              <a:gdLst>
                <a:gd name="T0" fmla="*/ 3 w 1178"/>
                <a:gd name="T1" fmla="*/ 230 h 818"/>
                <a:gd name="T2" fmla="*/ 10 w 1178"/>
                <a:gd name="T3" fmla="*/ 205 h 818"/>
                <a:gd name="T4" fmla="*/ 19 w 1178"/>
                <a:gd name="T5" fmla="*/ 181 h 818"/>
                <a:gd name="T6" fmla="*/ 32 w 1178"/>
                <a:gd name="T7" fmla="*/ 158 h 818"/>
                <a:gd name="T8" fmla="*/ 46 w 1178"/>
                <a:gd name="T9" fmla="*/ 137 h 818"/>
                <a:gd name="T10" fmla="*/ 63 w 1178"/>
                <a:gd name="T11" fmla="*/ 116 h 818"/>
                <a:gd name="T12" fmla="*/ 82 w 1178"/>
                <a:gd name="T13" fmla="*/ 97 h 818"/>
                <a:gd name="T14" fmla="*/ 103 w 1178"/>
                <a:gd name="T15" fmla="*/ 79 h 818"/>
                <a:gd name="T16" fmla="*/ 125 w 1178"/>
                <a:gd name="T17" fmla="*/ 63 h 818"/>
                <a:gd name="T18" fmla="*/ 149 w 1178"/>
                <a:gd name="T19" fmla="*/ 48 h 818"/>
                <a:gd name="T20" fmla="*/ 175 w 1178"/>
                <a:gd name="T21" fmla="*/ 35 h 818"/>
                <a:gd name="T22" fmla="*/ 202 w 1178"/>
                <a:gd name="T23" fmla="*/ 24 h 818"/>
                <a:gd name="T24" fmla="*/ 230 w 1178"/>
                <a:gd name="T25" fmla="*/ 14 h 818"/>
                <a:gd name="T26" fmla="*/ 259 w 1178"/>
                <a:gd name="T27" fmla="*/ 8 h 818"/>
                <a:gd name="T28" fmla="*/ 289 w 1178"/>
                <a:gd name="T29" fmla="*/ 3 h 818"/>
                <a:gd name="T30" fmla="*/ 321 w 1178"/>
                <a:gd name="T31" fmla="*/ 1 h 818"/>
                <a:gd name="T32" fmla="*/ 350 w 1178"/>
                <a:gd name="T33" fmla="*/ 1 h 818"/>
                <a:gd name="T34" fmla="*/ 376 w 1178"/>
                <a:gd name="T35" fmla="*/ 2 h 818"/>
                <a:gd name="T36" fmla="*/ 402 w 1178"/>
                <a:gd name="T37" fmla="*/ 5 h 818"/>
                <a:gd name="T38" fmla="*/ 427 w 1178"/>
                <a:gd name="T39" fmla="*/ 11 h 818"/>
                <a:gd name="T40" fmla="*/ 438 w 1178"/>
                <a:gd name="T41" fmla="*/ 27 h 818"/>
                <a:gd name="T42" fmla="*/ 430 w 1178"/>
                <a:gd name="T43" fmla="*/ 51 h 818"/>
                <a:gd name="T44" fmla="*/ 420 w 1178"/>
                <a:gd name="T45" fmla="*/ 75 h 818"/>
                <a:gd name="T46" fmla="*/ 407 w 1178"/>
                <a:gd name="T47" fmla="*/ 99 h 818"/>
                <a:gd name="T48" fmla="*/ 393 w 1178"/>
                <a:gd name="T49" fmla="*/ 120 h 818"/>
                <a:gd name="T50" fmla="*/ 376 w 1178"/>
                <a:gd name="T51" fmla="*/ 141 h 818"/>
                <a:gd name="T52" fmla="*/ 358 w 1178"/>
                <a:gd name="T53" fmla="*/ 160 h 818"/>
                <a:gd name="T54" fmla="*/ 338 w 1178"/>
                <a:gd name="T55" fmla="*/ 178 h 818"/>
                <a:gd name="T56" fmla="*/ 314 w 1178"/>
                <a:gd name="T57" fmla="*/ 194 h 818"/>
                <a:gd name="T58" fmla="*/ 291 w 1178"/>
                <a:gd name="T59" fmla="*/ 209 h 818"/>
                <a:gd name="T60" fmla="*/ 265 w 1178"/>
                <a:gd name="T61" fmla="*/ 222 h 818"/>
                <a:gd name="T62" fmla="*/ 238 w 1178"/>
                <a:gd name="T63" fmla="*/ 233 h 818"/>
                <a:gd name="T64" fmla="*/ 210 w 1178"/>
                <a:gd name="T65" fmla="*/ 243 h 818"/>
                <a:gd name="T66" fmla="*/ 181 w 1178"/>
                <a:gd name="T67" fmla="*/ 249 h 818"/>
                <a:gd name="T68" fmla="*/ 150 w 1178"/>
                <a:gd name="T69" fmla="*/ 254 h 818"/>
                <a:gd name="T70" fmla="*/ 119 w 1178"/>
                <a:gd name="T71" fmla="*/ 256 h 818"/>
                <a:gd name="T72" fmla="*/ 90 w 1178"/>
                <a:gd name="T73" fmla="*/ 256 h 818"/>
                <a:gd name="T74" fmla="*/ 63 w 1178"/>
                <a:gd name="T75" fmla="*/ 255 h 818"/>
                <a:gd name="T76" fmla="*/ 37 w 1178"/>
                <a:gd name="T77" fmla="*/ 251 h 818"/>
                <a:gd name="T78" fmla="*/ 12 w 1178"/>
                <a:gd name="T79" fmla="*/ 246 h 8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78"/>
                <a:gd name="T121" fmla="*/ 0 h 818"/>
                <a:gd name="T122" fmla="*/ 1178 w 1178"/>
                <a:gd name="T123" fmla="*/ 818 h 81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78" h="818">
                  <a:moveTo>
                    <a:pt x="0" y="774"/>
                  </a:moveTo>
                  <a:lnTo>
                    <a:pt x="7" y="733"/>
                  </a:lnTo>
                  <a:lnTo>
                    <a:pt x="15" y="693"/>
                  </a:lnTo>
                  <a:lnTo>
                    <a:pt x="27" y="655"/>
                  </a:lnTo>
                  <a:lnTo>
                    <a:pt x="38" y="614"/>
                  </a:lnTo>
                  <a:lnTo>
                    <a:pt x="53" y="578"/>
                  </a:lnTo>
                  <a:lnTo>
                    <a:pt x="69" y="540"/>
                  </a:lnTo>
                  <a:lnTo>
                    <a:pt x="86" y="505"/>
                  </a:lnTo>
                  <a:lnTo>
                    <a:pt x="105" y="468"/>
                  </a:lnTo>
                  <a:lnTo>
                    <a:pt x="124" y="434"/>
                  </a:lnTo>
                  <a:lnTo>
                    <a:pt x="147" y="401"/>
                  </a:lnTo>
                  <a:lnTo>
                    <a:pt x="170" y="369"/>
                  </a:lnTo>
                  <a:lnTo>
                    <a:pt x="194" y="338"/>
                  </a:lnTo>
                  <a:lnTo>
                    <a:pt x="220" y="307"/>
                  </a:lnTo>
                  <a:lnTo>
                    <a:pt x="247" y="278"/>
                  </a:lnTo>
                  <a:lnTo>
                    <a:pt x="276" y="250"/>
                  </a:lnTo>
                  <a:lnTo>
                    <a:pt x="305" y="223"/>
                  </a:lnTo>
                  <a:lnTo>
                    <a:pt x="336" y="198"/>
                  </a:lnTo>
                  <a:lnTo>
                    <a:pt x="366" y="175"/>
                  </a:lnTo>
                  <a:lnTo>
                    <a:pt x="399" y="152"/>
                  </a:lnTo>
                  <a:lnTo>
                    <a:pt x="433" y="131"/>
                  </a:lnTo>
                  <a:lnTo>
                    <a:pt x="468" y="110"/>
                  </a:lnTo>
                  <a:lnTo>
                    <a:pt x="504" y="92"/>
                  </a:lnTo>
                  <a:lnTo>
                    <a:pt x="541" y="75"/>
                  </a:lnTo>
                  <a:lnTo>
                    <a:pt x="577" y="60"/>
                  </a:lnTo>
                  <a:lnTo>
                    <a:pt x="616" y="46"/>
                  </a:lnTo>
                  <a:lnTo>
                    <a:pt x="654" y="35"/>
                  </a:lnTo>
                  <a:lnTo>
                    <a:pt x="694" y="25"/>
                  </a:lnTo>
                  <a:lnTo>
                    <a:pt x="735" y="16"/>
                  </a:lnTo>
                  <a:lnTo>
                    <a:pt x="775" y="10"/>
                  </a:lnTo>
                  <a:lnTo>
                    <a:pt x="817" y="4"/>
                  </a:lnTo>
                  <a:lnTo>
                    <a:pt x="860" y="2"/>
                  </a:lnTo>
                  <a:lnTo>
                    <a:pt x="902" y="0"/>
                  </a:lnTo>
                  <a:lnTo>
                    <a:pt x="938" y="2"/>
                  </a:lnTo>
                  <a:lnTo>
                    <a:pt x="973" y="4"/>
                  </a:lnTo>
                  <a:lnTo>
                    <a:pt x="1009" y="6"/>
                  </a:lnTo>
                  <a:lnTo>
                    <a:pt x="1044" y="12"/>
                  </a:lnTo>
                  <a:lnTo>
                    <a:pt x="1078" y="17"/>
                  </a:lnTo>
                  <a:lnTo>
                    <a:pt x="1113" y="25"/>
                  </a:lnTo>
                  <a:lnTo>
                    <a:pt x="1145" y="35"/>
                  </a:lnTo>
                  <a:lnTo>
                    <a:pt x="1178" y="44"/>
                  </a:lnTo>
                  <a:lnTo>
                    <a:pt x="1172" y="85"/>
                  </a:lnTo>
                  <a:lnTo>
                    <a:pt x="1163" y="125"/>
                  </a:lnTo>
                  <a:lnTo>
                    <a:pt x="1151" y="163"/>
                  </a:lnTo>
                  <a:lnTo>
                    <a:pt x="1140" y="202"/>
                  </a:lnTo>
                  <a:lnTo>
                    <a:pt x="1126" y="240"/>
                  </a:lnTo>
                  <a:lnTo>
                    <a:pt x="1109" y="277"/>
                  </a:lnTo>
                  <a:lnTo>
                    <a:pt x="1092" y="313"/>
                  </a:lnTo>
                  <a:lnTo>
                    <a:pt x="1074" y="350"/>
                  </a:lnTo>
                  <a:lnTo>
                    <a:pt x="1053" y="384"/>
                  </a:lnTo>
                  <a:lnTo>
                    <a:pt x="1032" y="417"/>
                  </a:lnTo>
                  <a:lnTo>
                    <a:pt x="1009" y="449"/>
                  </a:lnTo>
                  <a:lnTo>
                    <a:pt x="984" y="480"/>
                  </a:lnTo>
                  <a:lnTo>
                    <a:pt x="959" y="511"/>
                  </a:lnTo>
                  <a:lnTo>
                    <a:pt x="931" y="540"/>
                  </a:lnTo>
                  <a:lnTo>
                    <a:pt x="904" y="568"/>
                  </a:lnTo>
                  <a:lnTo>
                    <a:pt x="873" y="595"/>
                  </a:lnTo>
                  <a:lnTo>
                    <a:pt x="842" y="620"/>
                  </a:lnTo>
                  <a:lnTo>
                    <a:pt x="812" y="643"/>
                  </a:lnTo>
                  <a:lnTo>
                    <a:pt x="779" y="666"/>
                  </a:lnTo>
                  <a:lnTo>
                    <a:pt x="744" y="687"/>
                  </a:lnTo>
                  <a:lnTo>
                    <a:pt x="710" y="708"/>
                  </a:lnTo>
                  <a:lnTo>
                    <a:pt x="675" y="726"/>
                  </a:lnTo>
                  <a:lnTo>
                    <a:pt x="639" y="743"/>
                  </a:lnTo>
                  <a:lnTo>
                    <a:pt x="600" y="758"/>
                  </a:lnTo>
                  <a:lnTo>
                    <a:pt x="562" y="772"/>
                  </a:lnTo>
                  <a:lnTo>
                    <a:pt x="524" y="783"/>
                  </a:lnTo>
                  <a:lnTo>
                    <a:pt x="485" y="793"/>
                  </a:lnTo>
                  <a:lnTo>
                    <a:pt x="445" y="802"/>
                  </a:lnTo>
                  <a:lnTo>
                    <a:pt x="403" y="808"/>
                  </a:lnTo>
                  <a:lnTo>
                    <a:pt x="362" y="814"/>
                  </a:lnTo>
                  <a:lnTo>
                    <a:pt x="320" y="816"/>
                  </a:lnTo>
                  <a:lnTo>
                    <a:pt x="278" y="818"/>
                  </a:lnTo>
                  <a:lnTo>
                    <a:pt x="241" y="816"/>
                  </a:lnTo>
                  <a:lnTo>
                    <a:pt x="205" y="814"/>
                  </a:lnTo>
                  <a:lnTo>
                    <a:pt x="170" y="812"/>
                  </a:lnTo>
                  <a:lnTo>
                    <a:pt x="134" y="806"/>
                  </a:lnTo>
                  <a:lnTo>
                    <a:pt x="99" y="801"/>
                  </a:lnTo>
                  <a:lnTo>
                    <a:pt x="67" y="793"/>
                  </a:lnTo>
                  <a:lnTo>
                    <a:pt x="32" y="783"/>
                  </a:lnTo>
                  <a:lnTo>
                    <a:pt x="0" y="774"/>
                  </a:lnTo>
                  <a:close/>
                </a:path>
              </a:pathLst>
            </a:custGeom>
            <a:solidFill>
              <a:schemeClr val="accent1">
                <a:lumMod val="60000"/>
                <a:lumOff val="40000"/>
              </a:schemeClr>
            </a:solidFill>
            <a:ln w="6350">
              <a:solidFill>
                <a:srgbClr val="006699"/>
              </a:solidFill>
              <a:round/>
              <a:headEnd/>
              <a:tailEnd/>
            </a:ln>
          </p:spPr>
          <p:txBody>
            <a:bodyPr lIns="45720" rIns="45720" anchor="ctr" anchorCtr="1"/>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ea typeface="ＭＳ Ｐゴシック" panose="020B0600070205080204" pitchFamily="34" charset="-128"/>
              </a:endParaRPr>
            </a:p>
          </p:txBody>
        </p:sp>
        <p:sp>
          <p:nvSpPr>
            <p:cNvPr id="40" name="Freeform 7">
              <a:extLst>
                <a:ext uri="{FF2B5EF4-FFF2-40B4-BE49-F238E27FC236}">
                  <a16:creationId xmlns:a16="http://schemas.microsoft.com/office/drawing/2014/main" id="{E0294283-31DF-3F3F-9E7E-6AE6AFBCC896}"/>
                </a:ext>
              </a:extLst>
            </p:cNvPr>
            <p:cNvSpPr>
              <a:spLocks/>
            </p:cNvSpPr>
            <p:nvPr/>
          </p:nvSpPr>
          <p:spPr bwMode="auto">
            <a:xfrm>
              <a:off x="2912" y="2292"/>
              <a:ext cx="416" cy="904"/>
            </a:xfrm>
            <a:custGeom>
              <a:avLst/>
              <a:gdLst>
                <a:gd name="T0" fmla="*/ 215 w 578"/>
                <a:gd name="T1" fmla="*/ 224 h 1330"/>
                <a:gd name="T2" fmla="*/ 211 w 578"/>
                <a:gd name="T3" fmla="*/ 255 h 1330"/>
                <a:gd name="T4" fmla="*/ 204 w 578"/>
                <a:gd name="T5" fmla="*/ 283 h 1330"/>
                <a:gd name="T6" fmla="*/ 193 w 578"/>
                <a:gd name="T7" fmla="*/ 311 h 1330"/>
                <a:gd name="T8" fmla="*/ 178 w 578"/>
                <a:gd name="T9" fmla="*/ 338 h 1330"/>
                <a:gd name="T10" fmla="*/ 162 w 578"/>
                <a:gd name="T11" fmla="*/ 363 h 1330"/>
                <a:gd name="T12" fmla="*/ 143 w 578"/>
                <a:gd name="T13" fmla="*/ 386 h 1330"/>
                <a:gd name="T14" fmla="*/ 119 w 578"/>
                <a:gd name="T15" fmla="*/ 407 h 1330"/>
                <a:gd name="T16" fmla="*/ 96 w 578"/>
                <a:gd name="T17" fmla="*/ 407 h 1330"/>
                <a:gd name="T18" fmla="*/ 73 w 578"/>
                <a:gd name="T19" fmla="*/ 386 h 1330"/>
                <a:gd name="T20" fmla="*/ 54 w 578"/>
                <a:gd name="T21" fmla="*/ 363 h 1330"/>
                <a:gd name="T22" fmla="*/ 37 w 578"/>
                <a:gd name="T23" fmla="*/ 338 h 1330"/>
                <a:gd name="T24" fmla="*/ 22 w 578"/>
                <a:gd name="T25" fmla="*/ 311 h 1330"/>
                <a:gd name="T26" fmla="*/ 12 w 578"/>
                <a:gd name="T27" fmla="*/ 283 h 1330"/>
                <a:gd name="T28" fmla="*/ 4 w 578"/>
                <a:gd name="T29" fmla="*/ 255 h 1330"/>
                <a:gd name="T30" fmla="*/ 1 w 578"/>
                <a:gd name="T31" fmla="*/ 224 h 1330"/>
                <a:gd name="T32" fmla="*/ 1 w 578"/>
                <a:gd name="T33" fmla="*/ 194 h 1330"/>
                <a:gd name="T34" fmla="*/ 4 w 578"/>
                <a:gd name="T35" fmla="*/ 164 h 1330"/>
                <a:gd name="T36" fmla="*/ 12 w 578"/>
                <a:gd name="T37" fmla="*/ 135 h 1330"/>
                <a:gd name="T38" fmla="*/ 22 w 578"/>
                <a:gd name="T39" fmla="*/ 106 h 1330"/>
                <a:gd name="T40" fmla="*/ 37 w 578"/>
                <a:gd name="T41" fmla="*/ 80 h 1330"/>
                <a:gd name="T42" fmla="*/ 54 w 578"/>
                <a:gd name="T43" fmla="*/ 56 h 1330"/>
                <a:gd name="T44" fmla="*/ 73 w 578"/>
                <a:gd name="T45" fmla="*/ 32 h 1330"/>
                <a:gd name="T46" fmla="*/ 96 w 578"/>
                <a:gd name="T47" fmla="*/ 10 h 1330"/>
                <a:gd name="T48" fmla="*/ 119 w 578"/>
                <a:gd name="T49" fmla="*/ 10 h 1330"/>
                <a:gd name="T50" fmla="*/ 143 w 578"/>
                <a:gd name="T51" fmla="*/ 32 h 1330"/>
                <a:gd name="T52" fmla="*/ 162 w 578"/>
                <a:gd name="T53" fmla="*/ 56 h 1330"/>
                <a:gd name="T54" fmla="*/ 178 w 578"/>
                <a:gd name="T55" fmla="*/ 80 h 1330"/>
                <a:gd name="T56" fmla="*/ 193 w 578"/>
                <a:gd name="T57" fmla="*/ 106 h 1330"/>
                <a:gd name="T58" fmla="*/ 204 w 578"/>
                <a:gd name="T59" fmla="*/ 135 h 1330"/>
                <a:gd name="T60" fmla="*/ 211 w 578"/>
                <a:gd name="T61" fmla="*/ 164 h 1330"/>
                <a:gd name="T62" fmla="*/ 215 w 578"/>
                <a:gd name="T63" fmla="*/ 194 h 13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78"/>
                <a:gd name="T97" fmla="*/ 0 h 1330"/>
                <a:gd name="T98" fmla="*/ 578 w 578"/>
                <a:gd name="T99" fmla="*/ 1330 h 13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78" h="1330">
                  <a:moveTo>
                    <a:pt x="578" y="666"/>
                  </a:moveTo>
                  <a:lnTo>
                    <a:pt x="576" y="714"/>
                  </a:lnTo>
                  <a:lnTo>
                    <a:pt x="572" y="762"/>
                  </a:lnTo>
                  <a:lnTo>
                    <a:pt x="566" y="810"/>
                  </a:lnTo>
                  <a:lnTo>
                    <a:pt x="557" y="856"/>
                  </a:lnTo>
                  <a:lnTo>
                    <a:pt x="547" y="902"/>
                  </a:lnTo>
                  <a:lnTo>
                    <a:pt x="534" y="946"/>
                  </a:lnTo>
                  <a:lnTo>
                    <a:pt x="518" y="990"/>
                  </a:lnTo>
                  <a:lnTo>
                    <a:pt x="499" y="1032"/>
                  </a:lnTo>
                  <a:lnTo>
                    <a:pt x="480" y="1075"/>
                  </a:lnTo>
                  <a:lnTo>
                    <a:pt x="459" y="1115"/>
                  </a:lnTo>
                  <a:lnTo>
                    <a:pt x="434" y="1155"/>
                  </a:lnTo>
                  <a:lnTo>
                    <a:pt x="409" y="1192"/>
                  </a:lnTo>
                  <a:lnTo>
                    <a:pt x="382" y="1228"/>
                  </a:lnTo>
                  <a:lnTo>
                    <a:pt x="353" y="1265"/>
                  </a:lnTo>
                  <a:lnTo>
                    <a:pt x="321" y="1297"/>
                  </a:lnTo>
                  <a:lnTo>
                    <a:pt x="290" y="1330"/>
                  </a:lnTo>
                  <a:lnTo>
                    <a:pt x="257" y="1297"/>
                  </a:lnTo>
                  <a:lnTo>
                    <a:pt x="227" y="1265"/>
                  </a:lnTo>
                  <a:lnTo>
                    <a:pt x="196" y="1228"/>
                  </a:lnTo>
                  <a:lnTo>
                    <a:pt x="169" y="1192"/>
                  </a:lnTo>
                  <a:lnTo>
                    <a:pt x="144" y="1155"/>
                  </a:lnTo>
                  <a:lnTo>
                    <a:pt x="119" y="1115"/>
                  </a:lnTo>
                  <a:lnTo>
                    <a:pt x="98" y="1075"/>
                  </a:lnTo>
                  <a:lnTo>
                    <a:pt x="79" y="1032"/>
                  </a:lnTo>
                  <a:lnTo>
                    <a:pt x="60" y="990"/>
                  </a:lnTo>
                  <a:lnTo>
                    <a:pt x="44" y="946"/>
                  </a:lnTo>
                  <a:lnTo>
                    <a:pt x="31" y="902"/>
                  </a:lnTo>
                  <a:lnTo>
                    <a:pt x="21" y="856"/>
                  </a:lnTo>
                  <a:lnTo>
                    <a:pt x="12" y="810"/>
                  </a:lnTo>
                  <a:lnTo>
                    <a:pt x="6" y="762"/>
                  </a:lnTo>
                  <a:lnTo>
                    <a:pt x="2" y="714"/>
                  </a:lnTo>
                  <a:lnTo>
                    <a:pt x="0" y="666"/>
                  </a:lnTo>
                  <a:lnTo>
                    <a:pt x="2" y="616"/>
                  </a:lnTo>
                  <a:lnTo>
                    <a:pt x="6" y="568"/>
                  </a:lnTo>
                  <a:lnTo>
                    <a:pt x="12" y="522"/>
                  </a:lnTo>
                  <a:lnTo>
                    <a:pt x="21" y="474"/>
                  </a:lnTo>
                  <a:lnTo>
                    <a:pt x="31" y="430"/>
                  </a:lnTo>
                  <a:lnTo>
                    <a:pt x="44" y="384"/>
                  </a:lnTo>
                  <a:lnTo>
                    <a:pt x="60" y="339"/>
                  </a:lnTo>
                  <a:lnTo>
                    <a:pt x="79" y="297"/>
                  </a:lnTo>
                  <a:lnTo>
                    <a:pt x="98" y="255"/>
                  </a:lnTo>
                  <a:lnTo>
                    <a:pt x="119" y="215"/>
                  </a:lnTo>
                  <a:lnTo>
                    <a:pt x="144" y="176"/>
                  </a:lnTo>
                  <a:lnTo>
                    <a:pt x="169" y="138"/>
                  </a:lnTo>
                  <a:lnTo>
                    <a:pt x="196" y="102"/>
                  </a:lnTo>
                  <a:lnTo>
                    <a:pt x="227" y="67"/>
                  </a:lnTo>
                  <a:lnTo>
                    <a:pt x="257" y="32"/>
                  </a:lnTo>
                  <a:lnTo>
                    <a:pt x="290" y="0"/>
                  </a:lnTo>
                  <a:lnTo>
                    <a:pt x="321" y="32"/>
                  </a:lnTo>
                  <a:lnTo>
                    <a:pt x="353" y="67"/>
                  </a:lnTo>
                  <a:lnTo>
                    <a:pt x="382" y="102"/>
                  </a:lnTo>
                  <a:lnTo>
                    <a:pt x="409" y="138"/>
                  </a:lnTo>
                  <a:lnTo>
                    <a:pt x="434" y="176"/>
                  </a:lnTo>
                  <a:lnTo>
                    <a:pt x="459" y="215"/>
                  </a:lnTo>
                  <a:lnTo>
                    <a:pt x="480" y="255"/>
                  </a:lnTo>
                  <a:lnTo>
                    <a:pt x="499" y="297"/>
                  </a:lnTo>
                  <a:lnTo>
                    <a:pt x="518" y="339"/>
                  </a:lnTo>
                  <a:lnTo>
                    <a:pt x="534" y="384"/>
                  </a:lnTo>
                  <a:lnTo>
                    <a:pt x="547" y="430"/>
                  </a:lnTo>
                  <a:lnTo>
                    <a:pt x="557" y="474"/>
                  </a:lnTo>
                  <a:lnTo>
                    <a:pt x="566" y="522"/>
                  </a:lnTo>
                  <a:lnTo>
                    <a:pt x="572" y="568"/>
                  </a:lnTo>
                  <a:lnTo>
                    <a:pt x="576" y="616"/>
                  </a:lnTo>
                  <a:lnTo>
                    <a:pt x="578" y="666"/>
                  </a:lnTo>
                  <a:close/>
                </a:path>
              </a:pathLst>
            </a:custGeom>
            <a:solidFill>
              <a:schemeClr val="accent1">
                <a:lumMod val="60000"/>
                <a:lumOff val="40000"/>
              </a:schemeClr>
            </a:solidFill>
            <a:ln w="6350">
              <a:solidFill>
                <a:srgbClr val="006699"/>
              </a:solidFill>
              <a:round/>
              <a:headEnd/>
              <a:tailEnd/>
            </a:ln>
          </p:spPr>
          <p:txBody>
            <a:bodyPr lIns="45720" rIns="45720" anchor="ctr" anchorCtr="1"/>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41" name="Freeform 8">
              <a:extLst>
                <a:ext uri="{FF2B5EF4-FFF2-40B4-BE49-F238E27FC236}">
                  <a16:creationId xmlns:a16="http://schemas.microsoft.com/office/drawing/2014/main" id="{18A15EE3-85CB-BD93-EE60-91FAC8C98456}"/>
                </a:ext>
              </a:extLst>
            </p:cNvPr>
            <p:cNvSpPr>
              <a:spLocks/>
            </p:cNvSpPr>
            <p:nvPr/>
          </p:nvSpPr>
          <p:spPr bwMode="auto">
            <a:xfrm>
              <a:off x="2919" y="2289"/>
              <a:ext cx="398" cy="388"/>
            </a:xfrm>
            <a:custGeom>
              <a:avLst/>
              <a:gdLst>
                <a:gd name="T0" fmla="*/ 17 w 554"/>
                <a:gd name="T1" fmla="*/ 107 h 570"/>
                <a:gd name="T2" fmla="*/ 57 w 554"/>
                <a:gd name="T3" fmla="*/ 45 h 570"/>
                <a:gd name="T4" fmla="*/ 108 w 554"/>
                <a:gd name="T5" fmla="*/ 5 h 570"/>
                <a:gd name="T6" fmla="*/ 140 w 554"/>
                <a:gd name="T7" fmla="*/ 35 h 570"/>
                <a:gd name="T8" fmla="*/ 145 w 554"/>
                <a:gd name="T9" fmla="*/ 40 h 570"/>
                <a:gd name="T10" fmla="*/ 147 w 554"/>
                <a:gd name="T11" fmla="*/ 43 h 570"/>
                <a:gd name="T12" fmla="*/ 149 w 554"/>
                <a:gd name="T13" fmla="*/ 47 h 570"/>
                <a:gd name="T14" fmla="*/ 149 w 554"/>
                <a:gd name="T15" fmla="*/ 47 h 570"/>
                <a:gd name="T16" fmla="*/ 154 w 554"/>
                <a:gd name="T17" fmla="*/ 52 h 570"/>
                <a:gd name="T18" fmla="*/ 157 w 554"/>
                <a:gd name="T19" fmla="*/ 56 h 570"/>
                <a:gd name="T20" fmla="*/ 158 w 554"/>
                <a:gd name="T21" fmla="*/ 57 h 570"/>
                <a:gd name="T22" fmla="*/ 160 w 554"/>
                <a:gd name="T23" fmla="*/ 61 h 570"/>
                <a:gd name="T24" fmla="*/ 162 w 554"/>
                <a:gd name="T25" fmla="*/ 62 h 570"/>
                <a:gd name="T26" fmla="*/ 162 w 554"/>
                <a:gd name="T27" fmla="*/ 64 h 570"/>
                <a:gd name="T28" fmla="*/ 165 w 554"/>
                <a:gd name="T29" fmla="*/ 67 h 570"/>
                <a:gd name="T30" fmla="*/ 166 w 554"/>
                <a:gd name="T31" fmla="*/ 67 h 570"/>
                <a:gd name="T32" fmla="*/ 167 w 554"/>
                <a:gd name="T33" fmla="*/ 70 h 570"/>
                <a:gd name="T34" fmla="*/ 167 w 554"/>
                <a:gd name="T35" fmla="*/ 71 h 570"/>
                <a:gd name="T36" fmla="*/ 170 w 554"/>
                <a:gd name="T37" fmla="*/ 74 h 570"/>
                <a:gd name="T38" fmla="*/ 170 w 554"/>
                <a:gd name="T39" fmla="*/ 76 h 570"/>
                <a:gd name="T40" fmla="*/ 172 w 554"/>
                <a:gd name="T41" fmla="*/ 78 h 570"/>
                <a:gd name="T42" fmla="*/ 173 w 554"/>
                <a:gd name="T43" fmla="*/ 80 h 570"/>
                <a:gd name="T44" fmla="*/ 175 w 554"/>
                <a:gd name="T45" fmla="*/ 83 h 570"/>
                <a:gd name="T46" fmla="*/ 176 w 554"/>
                <a:gd name="T47" fmla="*/ 84 h 570"/>
                <a:gd name="T48" fmla="*/ 177 w 554"/>
                <a:gd name="T49" fmla="*/ 86 h 570"/>
                <a:gd name="T50" fmla="*/ 179 w 554"/>
                <a:gd name="T51" fmla="*/ 89 h 570"/>
                <a:gd name="T52" fmla="*/ 179 w 554"/>
                <a:gd name="T53" fmla="*/ 91 h 570"/>
                <a:gd name="T54" fmla="*/ 180 w 554"/>
                <a:gd name="T55" fmla="*/ 93 h 570"/>
                <a:gd name="T56" fmla="*/ 182 w 554"/>
                <a:gd name="T57" fmla="*/ 95 h 570"/>
                <a:gd name="T58" fmla="*/ 182 w 554"/>
                <a:gd name="T59" fmla="*/ 98 h 570"/>
                <a:gd name="T60" fmla="*/ 184 w 554"/>
                <a:gd name="T61" fmla="*/ 99 h 570"/>
                <a:gd name="T62" fmla="*/ 185 w 554"/>
                <a:gd name="T63" fmla="*/ 102 h 570"/>
                <a:gd name="T64" fmla="*/ 186 w 554"/>
                <a:gd name="T65" fmla="*/ 104 h 570"/>
                <a:gd name="T66" fmla="*/ 187 w 554"/>
                <a:gd name="T67" fmla="*/ 107 h 570"/>
                <a:gd name="T68" fmla="*/ 188 w 554"/>
                <a:gd name="T69" fmla="*/ 109 h 570"/>
                <a:gd name="T70" fmla="*/ 188 w 554"/>
                <a:gd name="T71" fmla="*/ 110 h 570"/>
                <a:gd name="T72" fmla="*/ 190 w 554"/>
                <a:gd name="T73" fmla="*/ 113 h 570"/>
                <a:gd name="T74" fmla="*/ 192 w 554"/>
                <a:gd name="T75" fmla="*/ 115 h 570"/>
                <a:gd name="T76" fmla="*/ 192 w 554"/>
                <a:gd name="T77" fmla="*/ 117 h 570"/>
                <a:gd name="T78" fmla="*/ 193 w 554"/>
                <a:gd name="T79" fmla="*/ 121 h 570"/>
                <a:gd name="T80" fmla="*/ 193 w 554"/>
                <a:gd name="T81" fmla="*/ 122 h 570"/>
                <a:gd name="T82" fmla="*/ 194 w 554"/>
                <a:gd name="T83" fmla="*/ 125 h 570"/>
                <a:gd name="T84" fmla="*/ 195 w 554"/>
                <a:gd name="T85" fmla="*/ 128 h 570"/>
                <a:gd name="T86" fmla="*/ 195 w 554"/>
                <a:gd name="T87" fmla="*/ 129 h 570"/>
                <a:gd name="T88" fmla="*/ 197 w 554"/>
                <a:gd name="T89" fmla="*/ 131 h 570"/>
                <a:gd name="T90" fmla="*/ 198 w 554"/>
                <a:gd name="T91" fmla="*/ 134 h 570"/>
                <a:gd name="T92" fmla="*/ 198 w 554"/>
                <a:gd name="T93" fmla="*/ 135 h 570"/>
                <a:gd name="T94" fmla="*/ 199 w 554"/>
                <a:gd name="T95" fmla="*/ 139 h 570"/>
                <a:gd name="T96" fmla="*/ 200 w 554"/>
                <a:gd name="T97" fmla="*/ 140 h 570"/>
                <a:gd name="T98" fmla="*/ 200 w 554"/>
                <a:gd name="T99" fmla="*/ 144 h 570"/>
                <a:gd name="T100" fmla="*/ 201 w 554"/>
                <a:gd name="T101" fmla="*/ 146 h 570"/>
                <a:gd name="T102" fmla="*/ 201 w 554"/>
                <a:gd name="T103" fmla="*/ 148 h 570"/>
                <a:gd name="T104" fmla="*/ 203 w 554"/>
                <a:gd name="T105" fmla="*/ 150 h 570"/>
                <a:gd name="T106" fmla="*/ 203 w 554"/>
                <a:gd name="T107" fmla="*/ 153 h 570"/>
                <a:gd name="T108" fmla="*/ 203 w 554"/>
                <a:gd name="T109" fmla="*/ 154 h 570"/>
                <a:gd name="T110" fmla="*/ 204 w 554"/>
                <a:gd name="T111" fmla="*/ 158 h 570"/>
                <a:gd name="T112" fmla="*/ 204 w 554"/>
                <a:gd name="T113" fmla="*/ 159 h 570"/>
                <a:gd name="T114" fmla="*/ 205 w 554"/>
                <a:gd name="T115" fmla="*/ 162 h 570"/>
                <a:gd name="T116" fmla="*/ 205 w 554"/>
                <a:gd name="T117" fmla="*/ 166 h 570"/>
                <a:gd name="T118" fmla="*/ 205 w 554"/>
                <a:gd name="T119" fmla="*/ 166 h 570"/>
                <a:gd name="T120" fmla="*/ 143 w 554"/>
                <a:gd name="T121" fmla="*/ 178 h 570"/>
                <a:gd name="T122" fmla="*/ 63 w 554"/>
                <a:gd name="T123" fmla="*/ 178 h 5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54"/>
                <a:gd name="T187" fmla="*/ 0 h 570"/>
                <a:gd name="T188" fmla="*/ 554 w 554"/>
                <a:gd name="T189" fmla="*/ 570 h 5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54" h="570">
                  <a:moveTo>
                    <a:pt x="0" y="526"/>
                  </a:moveTo>
                  <a:lnTo>
                    <a:pt x="5" y="487"/>
                  </a:lnTo>
                  <a:lnTo>
                    <a:pt x="15" y="451"/>
                  </a:lnTo>
                  <a:lnTo>
                    <a:pt x="25" y="412"/>
                  </a:lnTo>
                  <a:lnTo>
                    <a:pt x="36" y="376"/>
                  </a:lnTo>
                  <a:lnTo>
                    <a:pt x="48" y="339"/>
                  </a:lnTo>
                  <a:lnTo>
                    <a:pt x="63" y="305"/>
                  </a:lnTo>
                  <a:lnTo>
                    <a:pt x="78" y="270"/>
                  </a:lnTo>
                  <a:lnTo>
                    <a:pt x="96" y="238"/>
                  </a:lnTo>
                  <a:lnTo>
                    <a:pt x="115" y="205"/>
                  </a:lnTo>
                  <a:lnTo>
                    <a:pt x="134" y="173"/>
                  </a:lnTo>
                  <a:lnTo>
                    <a:pt x="155" y="142"/>
                  </a:lnTo>
                  <a:lnTo>
                    <a:pt x="176" y="111"/>
                  </a:lnTo>
                  <a:lnTo>
                    <a:pt x="199" y="82"/>
                  </a:lnTo>
                  <a:lnTo>
                    <a:pt x="224" y="54"/>
                  </a:lnTo>
                  <a:lnTo>
                    <a:pt x="251" y="27"/>
                  </a:lnTo>
                  <a:lnTo>
                    <a:pt x="278" y="0"/>
                  </a:lnTo>
                  <a:lnTo>
                    <a:pt x="293" y="15"/>
                  </a:lnTo>
                  <a:lnTo>
                    <a:pt x="307" y="30"/>
                  </a:lnTo>
                  <a:lnTo>
                    <a:pt x="322" y="46"/>
                  </a:lnTo>
                  <a:lnTo>
                    <a:pt x="336" y="61"/>
                  </a:lnTo>
                  <a:lnTo>
                    <a:pt x="351" y="78"/>
                  </a:lnTo>
                  <a:lnTo>
                    <a:pt x="364" y="94"/>
                  </a:lnTo>
                  <a:lnTo>
                    <a:pt x="378" y="111"/>
                  </a:lnTo>
                  <a:lnTo>
                    <a:pt x="389" y="128"/>
                  </a:lnTo>
                  <a:lnTo>
                    <a:pt x="391" y="128"/>
                  </a:lnTo>
                  <a:lnTo>
                    <a:pt x="393" y="132"/>
                  </a:lnTo>
                  <a:lnTo>
                    <a:pt x="393" y="134"/>
                  </a:lnTo>
                  <a:lnTo>
                    <a:pt x="395" y="136"/>
                  </a:lnTo>
                  <a:lnTo>
                    <a:pt x="397" y="138"/>
                  </a:lnTo>
                  <a:lnTo>
                    <a:pt x="399" y="140"/>
                  </a:lnTo>
                  <a:lnTo>
                    <a:pt x="401" y="142"/>
                  </a:lnTo>
                  <a:lnTo>
                    <a:pt x="401" y="144"/>
                  </a:lnTo>
                  <a:lnTo>
                    <a:pt x="403" y="146"/>
                  </a:lnTo>
                  <a:lnTo>
                    <a:pt x="403" y="148"/>
                  </a:lnTo>
                  <a:lnTo>
                    <a:pt x="407" y="151"/>
                  </a:lnTo>
                  <a:lnTo>
                    <a:pt x="408" y="155"/>
                  </a:lnTo>
                  <a:lnTo>
                    <a:pt x="410" y="157"/>
                  </a:lnTo>
                  <a:lnTo>
                    <a:pt x="412" y="161"/>
                  </a:lnTo>
                  <a:lnTo>
                    <a:pt x="416" y="165"/>
                  </a:lnTo>
                  <a:lnTo>
                    <a:pt x="418" y="169"/>
                  </a:lnTo>
                  <a:lnTo>
                    <a:pt x="420" y="173"/>
                  </a:lnTo>
                  <a:lnTo>
                    <a:pt x="422" y="174"/>
                  </a:lnTo>
                  <a:lnTo>
                    <a:pt x="422" y="176"/>
                  </a:lnTo>
                  <a:lnTo>
                    <a:pt x="424" y="176"/>
                  </a:lnTo>
                  <a:lnTo>
                    <a:pt x="424" y="178"/>
                  </a:lnTo>
                  <a:lnTo>
                    <a:pt x="426" y="180"/>
                  </a:lnTo>
                  <a:lnTo>
                    <a:pt x="426" y="182"/>
                  </a:lnTo>
                  <a:lnTo>
                    <a:pt x="428" y="184"/>
                  </a:lnTo>
                  <a:lnTo>
                    <a:pt x="428" y="186"/>
                  </a:lnTo>
                  <a:lnTo>
                    <a:pt x="430" y="188"/>
                  </a:lnTo>
                  <a:lnTo>
                    <a:pt x="432" y="190"/>
                  </a:lnTo>
                  <a:lnTo>
                    <a:pt x="432" y="192"/>
                  </a:lnTo>
                  <a:lnTo>
                    <a:pt x="433" y="194"/>
                  </a:lnTo>
                  <a:lnTo>
                    <a:pt x="433" y="196"/>
                  </a:lnTo>
                  <a:lnTo>
                    <a:pt x="435" y="196"/>
                  </a:lnTo>
                  <a:lnTo>
                    <a:pt x="435" y="197"/>
                  </a:lnTo>
                  <a:lnTo>
                    <a:pt x="437" y="199"/>
                  </a:lnTo>
                  <a:lnTo>
                    <a:pt x="437" y="201"/>
                  </a:lnTo>
                  <a:lnTo>
                    <a:pt x="439" y="203"/>
                  </a:lnTo>
                  <a:lnTo>
                    <a:pt x="439" y="205"/>
                  </a:lnTo>
                  <a:lnTo>
                    <a:pt x="441" y="205"/>
                  </a:lnTo>
                  <a:lnTo>
                    <a:pt x="443" y="207"/>
                  </a:lnTo>
                  <a:lnTo>
                    <a:pt x="443" y="209"/>
                  </a:lnTo>
                  <a:lnTo>
                    <a:pt x="445" y="211"/>
                  </a:lnTo>
                  <a:lnTo>
                    <a:pt x="445" y="213"/>
                  </a:lnTo>
                  <a:lnTo>
                    <a:pt x="445" y="215"/>
                  </a:lnTo>
                  <a:lnTo>
                    <a:pt x="447" y="215"/>
                  </a:lnTo>
                  <a:lnTo>
                    <a:pt x="447" y="217"/>
                  </a:lnTo>
                  <a:lnTo>
                    <a:pt x="449" y="219"/>
                  </a:lnTo>
                  <a:lnTo>
                    <a:pt x="449" y="220"/>
                  </a:lnTo>
                  <a:lnTo>
                    <a:pt x="451" y="222"/>
                  </a:lnTo>
                  <a:lnTo>
                    <a:pt x="451" y="224"/>
                  </a:lnTo>
                  <a:lnTo>
                    <a:pt x="453" y="224"/>
                  </a:lnTo>
                  <a:lnTo>
                    <a:pt x="453" y="226"/>
                  </a:lnTo>
                  <a:lnTo>
                    <a:pt x="453" y="228"/>
                  </a:lnTo>
                  <a:lnTo>
                    <a:pt x="455" y="228"/>
                  </a:lnTo>
                  <a:lnTo>
                    <a:pt x="455" y="230"/>
                  </a:lnTo>
                  <a:lnTo>
                    <a:pt x="455" y="232"/>
                  </a:lnTo>
                  <a:lnTo>
                    <a:pt x="456" y="232"/>
                  </a:lnTo>
                  <a:lnTo>
                    <a:pt x="456" y="234"/>
                  </a:lnTo>
                  <a:lnTo>
                    <a:pt x="458" y="236"/>
                  </a:lnTo>
                  <a:lnTo>
                    <a:pt x="458" y="238"/>
                  </a:lnTo>
                  <a:lnTo>
                    <a:pt x="458" y="240"/>
                  </a:lnTo>
                  <a:lnTo>
                    <a:pt x="460" y="240"/>
                  </a:lnTo>
                  <a:lnTo>
                    <a:pt x="460" y="242"/>
                  </a:lnTo>
                  <a:lnTo>
                    <a:pt x="462" y="244"/>
                  </a:lnTo>
                  <a:lnTo>
                    <a:pt x="462" y="245"/>
                  </a:lnTo>
                  <a:lnTo>
                    <a:pt x="464" y="247"/>
                  </a:lnTo>
                  <a:lnTo>
                    <a:pt x="464" y="249"/>
                  </a:lnTo>
                  <a:lnTo>
                    <a:pt x="466" y="249"/>
                  </a:lnTo>
                  <a:lnTo>
                    <a:pt x="466" y="251"/>
                  </a:lnTo>
                  <a:lnTo>
                    <a:pt x="466" y="253"/>
                  </a:lnTo>
                  <a:lnTo>
                    <a:pt x="468" y="255"/>
                  </a:lnTo>
                  <a:lnTo>
                    <a:pt x="468" y="257"/>
                  </a:lnTo>
                  <a:lnTo>
                    <a:pt x="470" y="259"/>
                  </a:lnTo>
                  <a:lnTo>
                    <a:pt x="470" y="261"/>
                  </a:lnTo>
                  <a:lnTo>
                    <a:pt x="472" y="261"/>
                  </a:lnTo>
                  <a:lnTo>
                    <a:pt x="472" y="263"/>
                  </a:lnTo>
                  <a:lnTo>
                    <a:pt x="472" y="265"/>
                  </a:lnTo>
                  <a:lnTo>
                    <a:pt x="474" y="265"/>
                  </a:lnTo>
                  <a:lnTo>
                    <a:pt x="474" y="267"/>
                  </a:lnTo>
                  <a:lnTo>
                    <a:pt x="474" y="268"/>
                  </a:lnTo>
                  <a:lnTo>
                    <a:pt x="476" y="268"/>
                  </a:lnTo>
                  <a:lnTo>
                    <a:pt x="476" y="270"/>
                  </a:lnTo>
                  <a:lnTo>
                    <a:pt x="476" y="272"/>
                  </a:lnTo>
                  <a:lnTo>
                    <a:pt x="478" y="274"/>
                  </a:lnTo>
                  <a:lnTo>
                    <a:pt x="478" y="276"/>
                  </a:lnTo>
                  <a:lnTo>
                    <a:pt x="479" y="278"/>
                  </a:lnTo>
                  <a:lnTo>
                    <a:pt x="479" y="280"/>
                  </a:lnTo>
                  <a:lnTo>
                    <a:pt x="481" y="282"/>
                  </a:lnTo>
                  <a:lnTo>
                    <a:pt x="481" y="284"/>
                  </a:lnTo>
                  <a:lnTo>
                    <a:pt x="483" y="286"/>
                  </a:lnTo>
                  <a:lnTo>
                    <a:pt x="483" y="288"/>
                  </a:lnTo>
                  <a:lnTo>
                    <a:pt x="483" y="290"/>
                  </a:lnTo>
                  <a:lnTo>
                    <a:pt x="485" y="290"/>
                  </a:lnTo>
                  <a:lnTo>
                    <a:pt x="485" y="292"/>
                  </a:lnTo>
                  <a:lnTo>
                    <a:pt x="485" y="293"/>
                  </a:lnTo>
                  <a:lnTo>
                    <a:pt x="487" y="293"/>
                  </a:lnTo>
                  <a:lnTo>
                    <a:pt x="487" y="295"/>
                  </a:lnTo>
                  <a:lnTo>
                    <a:pt x="487" y="297"/>
                  </a:lnTo>
                  <a:lnTo>
                    <a:pt x="489" y="299"/>
                  </a:lnTo>
                  <a:lnTo>
                    <a:pt x="489" y="301"/>
                  </a:lnTo>
                  <a:lnTo>
                    <a:pt x="489" y="303"/>
                  </a:lnTo>
                  <a:lnTo>
                    <a:pt x="491" y="303"/>
                  </a:lnTo>
                  <a:lnTo>
                    <a:pt x="491" y="305"/>
                  </a:lnTo>
                  <a:lnTo>
                    <a:pt x="491" y="307"/>
                  </a:lnTo>
                  <a:lnTo>
                    <a:pt x="493" y="309"/>
                  </a:lnTo>
                  <a:lnTo>
                    <a:pt x="493" y="311"/>
                  </a:lnTo>
                  <a:lnTo>
                    <a:pt x="495" y="311"/>
                  </a:lnTo>
                  <a:lnTo>
                    <a:pt x="495" y="313"/>
                  </a:lnTo>
                  <a:lnTo>
                    <a:pt x="495" y="315"/>
                  </a:lnTo>
                  <a:lnTo>
                    <a:pt x="497" y="316"/>
                  </a:lnTo>
                  <a:lnTo>
                    <a:pt x="497" y="318"/>
                  </a:lnTo>
                  <a:lnTo>
                    <a:pt x="497" y="320"/>
                  </a:lnTo>
                  <a:lnTo>
                    <a:pt x="499" y="322"/>
                  </a:lnTo>
                  <a:lnTo>
                    <a:pt x="499" y="324"/>
                  </a:lnTo>
                  <a:lnTo>
                    <a:pt x="501" y="326"/>
                  </a:lnTo>
                  <a:lnTo>
                    <a:pt x="501" y="328"/>
                  </a:lnTo>
                  <a:lnTo>
                    <a:pt x="501" y="330"/>
                  </a:lnTo>
                  <a:lnTo>
                    <a:pt x="503" y="330"/>
                  </a:lnTo>
                  <a:lnTo>
                    <a:pt x="503" y="332"/>
                  </a:lnTo>
                  <a:lnTo>
                    <a:pt x="503" y="334"/>
                  </a:lnTo>
                  <a:lnTo>
                    <a:pt x="504" y="336"/>
                  </a:lnTo>
                  <a:lnTo>
                    <a:pt x="504" y="338"/>
                  </a:lnTo>
                  <a:lnTo>
                    <a:pt x="504" y="339"/>
                  </a:lnTo>
                  <a:lnTo>
                    <a:pt x="506" y="339"/>
                  </a:lnTo>
                  <a:lnTo>
                    <a:pt x="506" y="341"/>
                  </a:lnTo>
                  <a:lnTo>
                    <a:pt x="506" y="343"/>
                  </a:lnTo>
                  <a:lnTo>
                    <a:pt x="506" y="345"/>
                  </a:lnTo>
                  <a:lnTo>
                    <a:pt x="508" y="345"/>
                  </a:lnTo>
                  <a:lnTo>
                    <a:pt x="508" y="347"/>
                  </a:lnTo>
                  <a:lnTo>
                    <a:pt x="508" y="349"/>
                  </a:lnTo>
                  <a:lnTo>
                    <a:pt x="510" y="351"/>
                  </a:lnTo>
                  <a:lnTo>
                    <a:pt x="510" y="353"/>
                  </a:lnTo>
                  <a:lnTo>
                    <a:pt x="512" y="355"/>
                  </a:lnTo>
                  <a:lnTo>
                    <a:pt x="512" y="357"/>
                  </a:lnTo>
                  <a:lnTo>
                    <a:pt x="512" y="359"/>
                  </a:lnTo>
                  <a:lnTo>
                    <a:pt x="514" y="361"/>
                  </a:lnTo>
                  <a:lnTo>
                    <a:pt x="514" y="363"/>
                  </a:lnTo>
                  <a:lnTo>
                    <a:pt x="514" y="364"/>
                  </a:lnTo>
                  <a:lnTo>
                    <a:pt x="514" y="366"/>
                  </a:lnTo>
                  <a:lnTo>
                    <a:pt x="516" y="366"/>
                  </a:lnTo>
                  <a:lnTo>
                    <a:pt x="516" y="368"/>
                  </a:lnTo>
                  <a:lnTo>
                    <a:pt x="516" y="370"/>
                  </a:lnTo>
                  <a:lnTo>
                    <a:pt x="518" y="372"/>
                  </a:lnTo>
                  <a:lnTo>
                    <a:pt x="518" y="374"/>
                  </a:lnTo>
                  <a:lnTo>
                    <a:pt x="518" y="376"/>
                  </a:lnTo>
                  <a:lnTo>
                    <a:pt x="518" y="378"/>
                  </a:lnTo>
                  <a:lnTo>
                    <a:pt x="520" y="380"/>
                  </a:lnTo>
                  <a:lnTo>
                    <a:pt x="520" y="382"/>
                  </a:lnTo>
                  <a:lnTo>
                    <a:pt x="520" y="384"/>
                  </a:lnTo>
                  <a:lnTo>
                    <a:pt x="522" y="386"/>
                  </a:lnTo>
                  <a:lnTo>
                    <a:pt x="522" y="387"/>
                  </a:lnTo>
                  <a:lnTo>
                    <a:pt x="522" y="389"/>
                  </a:lnTo>
                  <a:lnTo>
                    <a:pt x="524" y="389"/>
                  </a:lnTo>
                  <a:lnTo>
                    <a:pt x="524" y="391"/>
                  </a:lnTo>
                  <a:lnTo>
                    <a:pt x="524" y="393"/>
                  </a:lnTo>
                  <a:lnTo>
                    <a:pt x="524" y="395"/>
                  </a:lnTo>
                  <a:lnTo>
                    <a:pt x="526" y="397"/>
                  </a:lnTo>
                  <a:lnTo>
                    <a:pt x="526" y="399"/>
                  </a:lnTo>
                  <a:lnTo>
                    <a:pt x="526" y="401"/>
                  </a:lnTo>
                  <a:lnTo>
                    <a:pt x="527" y="401"/>
                  </a:lnTo>
                  <a:lnTo>
                    <a:pt x="527" y="403"/>
                  </a:lnTo>
                  <a:lnTo>
                    <a:pt x="527" y="405"/>
                  </a:lnTo>
                  <a:lnTo>
                    <a:pt x="527" y="407"/>
                  </a:lnTo>
                  <a:lnTo>
                    <a:pt x="527" y="409"/>
                  </a:lnTo>
                  <a:lnTo>
                    <a:pt x="529" y="411"/>
                  </a:lnTo>
                  <a:lnTo>
                    <a:pt x="529" y="412"/>
                  </a:lnTo>
                  <a:lnTo>
                    <a:pt x="529" y="414"/>
                  </a:lnTo>
                  <a:lnTo>
                    <a:pt x="531" y="416"/>
                  </a:lnTo>
                  <a:lnTo>
                    <a:pt x="531" y="418"/>
                  </a:lnTo>
                  <a:lnTo>
                    <a:pt x="531" y="420"/>
                  </a:lnTo>
                  <a:lnTo>
                    <a:pt x="533" y="422"/>
                  </a:lnTo>
                  <a:lnTo>
                    <a:pt x="533" y="424"/>
                  </a:lnTo>
                  <a:lnTo>
                    <a:pt x="533" y="426"/>
                  </a:lnTo>
                  <a:lnTo>
                    <a:pt x="533" y="428"/>
                  </a:lnTo>
                  <a:lnTo>
                    <a:pt x="535" y="430"/>
                  </a:lnTo>
                  <a:lnTo>
                    <a:pt x="535" y="432"/>
                  </a:lnTo>
                  <a:lnTo>
                    <a:pt x="535" y="434"/>
                  </a:lnTo>
                  <a:lnTo>
                    <a:pt x="535" y="435"/>
                  </a:lnTo>
                  <a:lnTo>
                    <a:pt x="537" y="437"/>
                  </a:lnTo>
                  <a:lnTo>
                    <a:pt x="537" y="439"/>
                  </a:lnTo>
                  <a:lnTo>
                    <a:pt x="537" y="441"/>
                  </a:lnTo>
                  <a:lnTo>
                    <a:pt x="539" y="443"/>
                  </a:lnTo>
                  <a:lnTo>
                    <a:pt x="539" y="445"/>
                  </a:lnTo>
                  <a:lnTo>
                    <a:pt x="539" y="447"/>
                  </a:lnTo>
                  <a:lnTo>
                    <a:pt x="539" y="449"/>
                  </a:lnTo>
                  <a:lnTo>
                    <a:pt x="541" y="451"/>
                  </a:lnTo>
                  <a:lnTo>
                    <a:pt x="541" y="455"/>
                  </a:lnTo>
                  <a:lnTo>
                    <a:pt x="541" y="457"/>
                  </a:lnTo>
                  <a:lnTo>
                    <a:pt x="541" y="458"/>
                  </a:lnTo>
                  <a:lnTo>
                    <a:pt x="543" y="460"/>
                  </a:lnTo>
                  <a:lnTo>
                    <a:pt x="543" y="462"/>
                  </a:lnTo>
                  <a:lnTo>
                    <a:pt x="543" y="464"/>
                  </a:lnTo>
                  <a:lnTo>
                    <a:pt x="543" y="466"/>
                  </a:lnTo>
                  <a:lnTo>
                    <a:pt x="543" y="468"/>
                  </a:lnTo>
                  <a:lnTo>
                    <a:pt x="545" y="468"/>
                  </a:lnTo>
                  <a:lnTo>
                    <a:pt x="545" y="470"/>
                  </a:lnTo>
                  <a:lnTo>
                    <a:pt x="545" y="472"/>
                  </a:lnTo>
                  <a:lnTo>
                    <a:pt x="545" y="474"/>
                  </a:lnTo>
                  <a:lnTo>
                    <a:pt x="545" y="476"/>
                  </a:lnTo>
                  <a:lnTo>
                    <a:pt x="547" y="478"/>
                  </a:lnTo>
                  <a:lnTo>
                    <a:pt x="547" y="480"/>
                  </a:lnTo>
                  <a:lnTo>
                    <a:pt x="547" y="482"/>
                  </a:lnTo>
                  <a:lnTo>
                    <a:pt x="547" y="483"/>
                  </a:lnTo>
                  <a:lnTo>
                    <a:pt x="547" y="485"/>
                  </a:lnTo>
                  <a:lnTo>
                    <a:pt x="549" y="485"/>
                  </a:lnTo>
                  <a:lnTo>
                    <a:pt x="549" y="487"/>
                  </a:lnTo>
                  <a:lnTo>
                    <a:pt x="549" y="491"/>
                  </a:lnTo>
                  <a:lnTo>
                    <a:pt x="549" y="493"/>
                  </a:lnTo>
                  <a:lnTo>
                    <a:pt x="549" y="495"/>
                  </a:lnTo>
                  <a:lnTo>
                    <a:pt x="551" y="497"/>
                  </a:lnTo>
                  <a:lnTo>
                    <a:pt x="551" y="499"/>
                  </a:lnTo>
                  <a:lnTo>
                    <a:pt x="551" y="501"/>
                  </a:lnTo>
                  <a:lnTo>
                    <a:pt x="551" y="505"/>
                  </a:lnTo>
                  <a:lnTo>
                    <a:pt x="551" y="506"/>
                  </a:lnTo>
                  <a:lnTo>
                    <a:pt x="552" y="506"/>
                  </a:lnTo>
                  <a:lnTo>
                    <a:pt x="552" y="508"/>
                  </a:lnTo>
                  <a:lnTo>
                    <a:pt x="552" y="512"/>
                  </a:lnTo>
                  <a:lnTo>
                    <a:pt x="552" y="514"/>
                  </a:lnTo>
                  <a:lnTo>
                    <a:pt x="552" y="516"/>
                  </a:lnTo>
                  <a:lnTo>
                    <a:pt x="554" y="518"/>
                  </a:lnTo>
                  <a:lnTo>
                    <a:pt x="554" y="520"/>
                  </a:lnTo>
                  <a:lnTo>
                    <a:pt x="554" y="522"/>
                  </a:lnTo>
                  <a:lnTo>
                    <a:pt x="554" y="524"/>
                  </a:lnTo>
                  <a:lnTo>
                    <a:pt x="554" y="526"/>
                  </a:lnTo>
                  <a:lnTo>
                    <a:pt x="522" y="535"/>
                  </a:lnTo>
                  <a:lnTo>
                    <a:pt x="489" y="545"/>
                  </a:lnTo>
                  <a:lnTo>
                    <a:pt x="455" y="553"/>
                  </a:lnTo>
                  <a:lnTo>
                    <a:pt x="420" y="558"/>
                  </a:lnTo>
                  <a:lnTo>
                    <a:pt x="385" y="564"/>
                  </a:lnTo>
                  <a:lnTo>
                    <a:pt x="349" y="566"/>
                  </a:lnTo>
                  <a:lnTo>
                    <a:pt x="314" y="568"/>
                  </a:lnTo>
                  <a:lnTo>
                    <a:pt x="278" y="570"/>
                  </a:lnTo>
                  <a:lnTo>
                    <a:pt x="241" y="568"/>
                  </a:lnTo>
                  <a:lnTo>
                    <a:pt x="205" y="566"/>
                  </a:lnTo>
                  <a:lnTo>
                    <a:pt x="170" y="564"/>
                  </a:lnTo>
                  <a:lnTo>
                    <a:pt x="134" y="558"/>
                  </a:lnTo>
                  <a:lnTo>
                    <a:pt x="99" y="553"/>
                  </a:lnTo>
                  <a:lnTo>
                    <a:pt x="67" y="545"/>
                  </a:lnTo>
                  <a:lnTo>
                    <a:pt x="32" y="535"/>
                  </a:lnTo>
                  <a:lnTo>
                    <a:pt x="0" y="526"/>
                  </a:lnTo>
                  <a:close/>
                </a:path>
              </a:pathLst>
            </a:custGeom>
            <a:solidFill>
              <a:schemeClr val="accent1"/>
            </a:solidFill>
            <a:ln w="6350">
              <a:solidFill>
                <a:srgbClr val="006699"/>
              </a:solidFill>
              <a:round/>
              <a:headEnd/>
              <a:tailEnd/>
            </a:ln>
          </p:spPr>
          <p:txBody>
            <a:bodyPr lIns="45720" rIns="45720" anchor="ctr" anchorCtr="1"/>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grpSp>
          <p:nvGrpSpPr>
            <p:cNvPr id="46" name="Group 10">
              <a:extLst>
                <a:ext uri="{FF2B5EF4-FFF2-40B4-BE49-F238E27FC236}">
                  <a16:creationId xmlns:a16="http://schemas.microsoft.com/office/drawing/2014/main" id="{99007B7C-6623-5A57-C5FB-ADD688ECAA99}"/>
                </a:ext>
              </a:extLst>
            </p:cNvPr>
            <p:cNvGrpSpPr>
              <a:grpSpLocks/>
            </p:cNvGrpSpPr>
            <p:nvPr/>
          </p:nvGrpSpPr>
          <p:grpSpPr bwMode="auto">
            <a:xfrm>
              <a:off x="2012" y="1436"/>
              <a:ext cx="2212" cy="1924"/>
              <a:chOff x="1584" y="1056"/>
              <a:chExt cx="3072" cy="2832"/>
            </a:xfrm>
          </p:grpSpPr>
          <p:sp>
            <p:nvSpPr>
              <p:cNvPr id="51" name="Oval 11">
                <a:extLst>
                  <a:ext uri="{FF2B5EF4-FFF2-40B4-BE49-F238E27FC236}">
                    <a16:creationId xmlns:a16="http://schemas.microsoft.com/office/drawing/2014/main" id="{03FB3A74-244B-7A2A-35E6-423E2D57DC38}"/>
                  </a:ext>
                </a:extLst>
              </p:cNvPr>
              <p:cNvSpPr>
                <a:spLocks noChangeArrowheads="1"/>
              </p:cNvSpPr>
              <p:nvPr/>
            </p:nvSpPr>
            <p:spPr bwMode="auto">
              <a:xfrm>
                <a:off x="2208" y="1056"/>
                <a:ext cx="1824" cy="1824"/>
              </a:xfrm>
              <a:prstGeom prst="ellipse">
                <a:avLst/>
              </a:prstGeom>
              <a:noFill/>
              <a:ln w="6350">
                <a:solidFill>
                  <a:srgbClr val="006699"/>
                </a:solidFill>
                <a:round/>
                <a:headEnd/>
                <a:tailEnd/>
              </a:ln>
              <a:extLst>
                <a:ext uri="{909E8E84-426E-40DD-AFC4-6F175D3DCCD1}">
                  <a14:hiddenFill xmlns:a14="http://schemas.microsoft.com/office/drawing/2010/main">
                    <a:solidFill>
                      <a:srgbClr val="FFFFFF"/>
                    </a:solidFill>
                  </a14:hiddenFill>
                </a:ext>
              </a:extLst>
            </p:spPr>
            <p:txBody>
              <a:bodyPr wrap="none" lIns="45720" rIns="45720" anchor="ctr" anchorCtr="1"/>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grpSp>
            <p:nvGrpSpPr>
              <p:cNvPr id="52" name="Group 12">
                <a:extLst>
                  <a:ext uri="{FF2B5EF4-FFF2-40B4-BE49-F238E27FC236}">
                    <a16:creationId xmlns:a16="http://schemas.microsoft.com/office/drawing/2014/main" id="{FA7FFDA8-2249-61DA-72C9-764CAC797136}"/>
                  </a:ext>
                </a:extLst>
              </p:cNvPr>
              <p:cNvGrpSpPr>
                <a:grpSpLocks/>
              </p:cNvGrpSpPr>
              <p:nvPr/>
            </p:nvGrpSpPr>
            <p:grpSpPr bwMode="auto">
              <a:xfrm>
                <a:off x="1584" y="2064"/>
                <a:ext cx="3072" cy="1824"/>
                <a:chOff x="1584" y="2064"/>
                <a:chExt cx="3072" cy="1824"/>
              </a:xfrm>
            </p:grpSpPr>
            <p:sp>
              <p:nvSpPr>
                <p:cNvPr id="53" name="Oval 13">
                  <a:extLst>
                    <a:ext uri="{FF2B5EF4-FFF2-40B4-BE49-F238E27FC236}">
                      <a16:creationId xmlns:a16="http://schemas.microsoft.com/office/drawing/2014/main" id="{9BD864BB-D535-CEBA-16D1-6AE186E705E0}"/>
                    </a:ext>
                  </a:extLst>
                </p:cNvPr>
                <p:cNvSpPr>
                  <a:spLocks noChangeArrowheads="1"/>
                </p:cNvSpPr>
                <p:nvPr/>
              </p:nvSpPr>
              <p:spPr bwMode="auto">
                <a:xfrm>
                  <a:off x="1584" y="2064"/>
                  <a:ext cx="1824" cy="1824"/>
                </a:xfrm>
                <a:prstGeom prst="ellipse">
                  <a:avLst/>
                </a:prstGeom>
                <a:noFill/>
                <a:ln w="6350">
                  <a:solidFill>
                    <a:srgbClr val="006699"/>
                  </a:solidFill>
                  <a:round/>
                  <a:headEnd/>
                  <a:tailEnd/>
                </a:ln>
                <a:extLst>
                  <a:ext uri="{909E8E84-426E-40DD-AFC4-6F175D3DCCD1}">
                    <a14:hiddenFill xmlns:a14="http://schemas.microsoft.com/office/drawing/2010/main">
                      <a:solidFill>
                        <a:srgbClr val="FFFFFF"/>
                      </a:solidFill>
                    </a14:hiddenFill>
                  </a:ext>
                </a:extLst>
              </p:spPr>
              <p:txBody>
                <a:bodyPr wrap="none" lIns="45720" rIns="45720" anchor="ctr" anchorCtr="1"/>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54" name="Oval 14">
                  <a:extLst>
                    <a:ext uri="{FF2B5EF4-FFF2-40B4-BE49-F238E27FC236}">
                      <a16:creationId xmlns:a16="http://schemas.microsoft.com/office/drawing/2014/main" id="{6808DF0A-1BEE-899E-991D-54C4A13D07D6}"/>
                    </a:ext>
                  </a:extLst>
                </p:cNvPr>
                <p:cNvSpPr>
                  <a:spLocks noChangeArrowheads="1"/>
                </p:cNvSpPr>
                <p:nvPr/>
              </p:nvSpPr>
              <p:spPr bwMode="auto">
                <a:xfrm>
                  <a:off x="2832" y="2064"/>
                  <a:ext cx="1824" cy="1824"/>
                </a:xfrm>
                <a:prstGeom prst="ellipse">
                  <a:avLst/>
                </a:prstGeom>
                <a:noFill/>
                <a:ln w="6350">
                  <a:solidFill>
                    <a:srgbClr val="006699"/>
                  </a:solidFill>
                  <a:round/>
                  <a:headEnd/>
                  <a:tailEnd/>
                </a:ln>
                <a:extLst>
                  <a:ext uri="{909E8E84-426E-40DD-AFC4-6F175D3DCCD1}">
                    <a14:hiddenFill xmlns:a14="http://schemas.microsoft.com/office/drawing/2010/main">
                      <a:solidFill>
                        <a:srgbClr val="FFFFFF"/>
                      </a:solidFill>
                    </a14:hiddenFill>
                  </a:ext>
                </a:extLst>
              </p:spPr>
              <p:txBody>
                <a:bodyPr wrap="none" lIns="45720" rIns="45720" anchor="ctr" anchorCtr="1"/>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grpSp>
        </p:grpSp>
        <p:sp>
          <p:nvSpPr>
            <p:cNvPr id="47" name="Rectangle 16">
              <a:extLst>
                <a:ext uri="{FF2B5EF4-FFF2-40B4-BE49-F238E27FC236}">
                  <a16:creationId xmlns:a16="http://schemas.microsoft.com/office/drawing/2014/main" id="{5FBE9AFC-610A-3284-90E9-6AE26ACC9717}"/>
                </a:ext>
              </a:extLst>
            </p:cNvPr>
            <p:cNvSpPr>
              <a:spLocks noChangeArrowheads="1"/>
            </p:cNvSpPr>
            <p:nvPr/>
          </p:nvSpPr>
          <p:spPr bwMode="auto">
            <a:xfrm>
              <a:off x="2631" y="2320"/>
              <a:ext cx="35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45720" rIns="45720" anchor="ctr" anchorCtr="1"/>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r>
                <a:rPr lang="en-GB" altLang="en-US" sz="1300" i="1" kern="0" dirty="0">
                  <a:solidFill>
                    <a:schemeClr val="accent1">
                      <a:lumMod val="50000"/>
                    </a:schemeClr>
                  </a:solidFill>
                  <a:latin typeface="+mn-lt"/>
                </a:rPr>
                <a:t>Chad, Ethiopia, </a:t>
              </a:r>
              <a:br>
                <a:rPr lang="en-GB" altLang="en-US" sz="1300" i="1" kern="0" dirty="0">
                  <a:solidFill>
                    <a:schemeClr val="accent1">
                      <a:lumMod val="50000"/>
                    </a:schemeClr>
                  </a:solidFill>
                  <a:latin typeface="+mn-lt"/>
                </a:rPr>
              </a:br>
              <a:r>
                <a:rPr lang="en-GB" altLang="en-US" sz="1300" i="1" kern="0" dirty="0">
                  <a:solidFill>
                    <a:schemeClr val="accent1">
                      <a:lumMod val="50000"/>
                    </a:schemeClr>
                  </a:solidFill>
                  <a:latin typeface="+mn-lt"/>
                </a:rPr>
                <a:t>Kyrgyzstan, </a:t>
              </a:r>
              <a:br>
                <a:rPr lang="en-GB" altLang="en-US" sz="1300" i="1" kern="0" dirty="0">
                  <a:solidFill>
                    <a:schemeClr val="accent1">
                      <a:lumMod val="50000"/>
                    </a:schemeClr>
                  </a:solidFill>
                  <a:latin typeface="+mn-lt"/>
                </a:rPr>
              </a:br>
              <a:r>
                <a:rPr lang="en-GB" altLang="en-US" sz="1300" i="1" kern="0" dirty="0">
                  <a:solidFill>
                    <a:schemeClr val="accent1">
                      <a:lumMod val="50000"/>
                    </a:schemeClr>
                  </a:solidFill>
                  <a:latin typeface="+mn-lt"/>
                </a:rPr>
                <a:t>Nepal, </a:t>
              </a:r>
              <a:br>
                <a:rPr lang="en-GB" altLang="en-US" sz="1300" i="1" kern="0" dirty="0">
                  <a:solidFill>
                    <a:schemeClr val="accent1">
                      <a:lumMod val="50000"/>
                    </a:schemeClr>
                  </a:solidFill>
                  <a:latin typeface="+mn-lt"/>
                </a:rPr>
              </a:br>
              <a:r>
                <a:rPr lang="en-GB" altLang="en-US" sz="1300" i="1" kern="0" dirty="0">
                  <a:solidFill>
                    <a:schemeClr val="accent1">
                      <a:lumMod val="50000"/>
                    </a:schemeClr>
                  </a:solidFill>
                  <a:latin typeface="+mn-lt"/>
                </a:rPr>
                <a:t>Tajikistan</a:t>
              </a:r>
              <a:br>
                <a:rPr lang="en-GB" altLang="en-US" sz="1300" b="1" kern="0" dirty="0">
                  <a:solidFill>
                    <a:schemeClr val="accent1">
                      <a:lumMod val="50000"/>
                    </a:schemeClr>
                  </a:solidFill>
                  <a:latin typeface="+mn-lt"/>
                </a:rPr>
              </a:br>
              <a:endParaRPr kumimoji="0" lang="en-GB" altLang="en-US" sz="1300" b="1" i="0" u="none" strike="noStrike" kern="0" cap="none" spc="0" normalizeH="0" baseline="0" noProof="0" dirty="0">
                <a:ln>
                  <a:noFill/>
                </a:ln>
                <a:solidFill>
                  <a:schemeClr val="accent1">
                    <a:lumMod val="50000"/>
                  </a:schemeClr>
                </a:solidFill>
                <a:effectLst/>
                <a:uLnTx/>
                <a:uFillTx/>
                <a:latin typeface="+mn-lt"/>
              </a:endParaRPr>
            </a:p>
          </p:txBody>
        </p:sp>
        <p:sp>
          <p:nvSpPr>
            <p:cNvPr id="48" name="Rectangle 17">
              <a:extLst>
                <a:ext uri="{FF2B5EF4-FFF2-40B4-BE49-F238E27FC236}">
                  <a16:creationId xmlns:a16="http://schemas.microsoft.com/office/drawing/2014/main" id="{0CE1A6B5-306A-D667-9B17-C4052C650A75}"/>
                </a:ext>
              </a:extLst>
            </p:cNvPr>
            <p:cNvSpPr>
              <a:spLocks noChangeArrowheads="1"/>
            </p:cNvSpPr>
            <p:nvPr/>
          </p:nvSpPr>
          <p:spPr bwMode="auto">
            <a:xfrm>
              <a:off x="3361" y="2287"/>
              <a:ext cx="19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45720" rIns="45720" anchor="ctr" anchorCtr="1"/>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en-US" sz="1300" i="1" u="none" strike="noStrike" kern="0" cap="none" spc="0" normalizeH="0" baseline="0" noProof="0" dirty="0">
                  <a:ln>
                    <a:noFill/>
                  </a:ln>
                  <a:solidFill>
                    <a:schemeClr val="accent1">
                      <a:lumMod val="50000"/>
                    </a:schemeClr>
                  </a:solidFill>
                  <a:effectLst/>
                  <a:uLnTx/>
                  <a:uFillTx/>
                  <a:latin typeface="+mn-lt"/>
                  <a:ea typeface="ＭＳ Ｐゴシック" panose="020B0600070205080204" pitchFamily="34" charset="-128"/>
                </a:rPr>
                <a:t>Ecuador, Malawi, </a:t>
              </a:r>
              <a:br>
                <a:rPr kumimoji="0" lang="en-GB" altLang="en-US" sz="1300" i="1" u="none" strike="noStrike" kern="0" cap="none" spc="0" normalizeH="0" baseline="0" noProof="0" dirty="0">
                  <a:ln>
                    <a:noFill/>
                  </a:ln>
                  <a:solidFill>
                    <a:schemeClr val="accent1">
                      <a:lumMod val="50000"/>
                    </a:schemeClr>
                  </a:solidFill>
                  <a:effectLst/>
                  <a:uLnTx/>
                  <a:uFillTx/>
                  <a:latin typeface="+mn-lt"/>
                  <a:ea typeface="ＭＳ Ｐゴシック" panose="020B0600070205080204" pitchFamily="34" charset="-128"/>
                </a:rPr>
              </a:br>
              <a:r>
                <a:rPr kumimoji="0" lang="en-GB" altLang="en-US" sz="1300" i="1" u="none" strike="noStrike" kern="0" cap="none" spc="0" normalizeH="0" baseline="0" noProof="0" dirty="0">
                  <a:ln>
                    <a:noFill/>
                  </a:ln>
                  <a:solidFill>
                    <a:schemeClr val="accent1">
                      <a:lumMod val="50000"/>
                    </a:schemeClr>
                  </a:solidFill>
                  <a:effectLst/>
                  <a:uLnTx/>
                  <a:uFillTx/>
                  <a:latin typeface="+mn-lt"/>
                  <a:ea typeface="ＭＳ Ｐゴシック" panose="020B0600070205080204" pitchFamily="34" charset="-128"/>
                </a:rPr>
                <a:t>Mozambique, Papa </a:t>
              </a:r>
              <a:br>
                <a:rPr kumimoji="0" lang="en-GB" altLang="en-US" sz="1300" i="1" u="none" strike="noStrike" kern="0" cap="none" spc="0" normalizeH="0" baseline="0" noProof="0" dirty="0">
                  <a:ln>
                    <a:noFill/>
                  </a:ln>
                  <a:solidFill>
                    <a:schemeClr val="accent1">
                      <a:lumMod val="50000"/>
                    </a:schemeClr>
                  </a:solidFill>
                  <a:effectLst/>
                  <a:uLnTx/>
                  <a:uFillTx/>
                  <a:latin typeface="+mn-lt"/>
                  <a:ea typeface="ＭＳ Ｐゴシック" panose="020B0600070205080204" pitchFamily="34" charset="-128"/>
                </a:rPr>
              </a:br>
              <a:r>
                <a:rPr kumimoji="0" lang="en-GB" altLang="en-US" sz="1300" i="1" u="none" strike="noStrike" kern="0" cap="none" spc="0" normalizeH="0" baseline="0" noProof="0" dirty="0">
                  <a:ln>
                    <a:noFill/>
                  </a:ln>
                  <a:solidFill>
                    <a:schemeClr val="accent1">
                      <a:lumMod val="50000"/>
                    </a:schemeClr>
                  </a:solidFill>
                  <a:effectLst/>
                  <a:uLnTx/>
                  <a:uFillTx/>
                  <a:latin typeface="+mn-lt"/>
                  <a:ea typeface="ＭＳ Ｐゴシック" panose="020B0600070205080204" pitchFamily="34" charset="-128"/>
                </a:rPr>
                <a:t>New Guinea, </a:t>
              </a:r>
              <a:br>
                <a:rPr kumimoji="0" lang="en-GB" altLang="en-US" sz="1300" i="1" u="none" strike="noStrike" kern="0" cap="none" spc="0" normalizeH="0" baseline="0" noProof="0" dirty="0">
                  <a:ln>
                    <a:noFill/>
                  </a:ln>
                  <a:solidFill>
                    <a:schemeClr val="accent1">
                      <a:lumMod val="50000"/>
                    </a:schemeClr>
                  </a:solidFill>
                  <a:effectLst/>
                  <a:uLnTx/>
                  <a:uFillTx/>
                  <a:latin typeface="+mn-lt"/>
                  <a:ea typeface="ＭＳ Ｐゴシック" panose="020B0600070205080204" pitchFamily="34" charset="-128"/>
                </a:rPr>
              </a:br>
              <a:r>
                <a:rPr kumimoji="0" lang="en-GB" altLang="en-US" sz="1300" i="1" u="none" strike="noStrike" kern="0" cap="none" spc="0" normalizeH="0" baseline="0" noProof="0" dirty="0">
                  <a:ln>
                    <a:noFill/>
                  </a:ln>
                  <a:solidFill>
                    <a:schemeClr val="accent1">
                      <a:lumMod val="50000"/>
                    </a:schemeClr>
                  </a:solidFill>
                  <a:effectLst/>
                  <a:uLnTx/>
                  <a:uFillTx/>
                  <a:latin typeface="+mn-lt"/>
                  <a:ea typeface="ＭＳ Ｐゴシック" panose="020B0600070205080204" pitchFamily="34" charset="-128"/>
                </a:rPr>
                <a:t>Philippines</a:t>
              </a:r>
            </a:p>
          </p:txBody>
        </p:sp>
        <p:sp>
          <p:nvSpPr>
            <p:cNvPr id="49" name="Rectangle 15">
              <a:extLst>
                <a:ext uri="{FF2B5EF4-FFF2-40B4-BE49-F238E27FC236}">
                  <a16:creationId xmlns:a16="http://schemas.microsoft.com/office/drawing/2014/main" id="{711430B4-5E9C-94E4-E401-316CF5DEFE4F}"/>
                </a:ext>
              </a:extLst>
            </p:cNvPr>
            <p:cNvSpPr>
              <a:spLocks noChangeArrowheads="1"/>
            </p:cNvSpPr>
            <p:nvPr/>
          </p:nvSpPr>
          <p:spPr bwMode="auto">
            <a:xfrm>
              <a:off x="3019" y="2502"/>
              <a:ext cx="19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45720" rIns="45720" anchor="ctr" anchorCtr="1"/>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lang="en-GB" altLang="en-US" sz="1300" i="1" kern="0" dirty="0">
                  <a:solidFill>
                    <a:srgbClr val="FFFFFF"/>
                  </a:solidFill>
                  <a:latin typeface="+mn-lt"/>
                </a:rPr>
                <a:t>Pakistan</a:t>
              </a:r>
              <a:endParaRPr kumimoji="0" lang="en-GB" altLang="en-US" sz="1300" i="1" u="none" strike="noStrike" kern="0" cap="none" spc="0" normalizeH="0" baseline="0" noProof="0" dirty="0">
                <a:ln>
                  <a:noFill/>
                </a:ln>
                <a:solidFill>
                  <a:srgbClr val="FFFFFF"/>
                </a:solidFill>
                <a:effectLst/>
                <a:uLnTx/>
                <a:uFillTx/>
                <a:latin typeface="+mn-lt"/>
              </a:endParaRPr>
            </a:p>
          </p:txBody>
        </p:sp>
      </p:grpSp>
      <p:sp>
        <p:nvSpPr>
          <p:cNvPr id="44" name="TextBox 43">
            <a:extLst>
              <a:ext uri="{FF2B5EF4-FFF2-40B4-BE49-F238E27FC236}">
                <a16:creationId xmlns:a16="http://schemas.microsoft.com/office/drawing/2014/main" id="{03606521-1F9A-9C16-1076-1FFA6501EB1B}"/>
              </a:ext>
            </a:extLst>
          </p:cNvPr>
          <p:cNvSpPr txBox="1"/>
          <p:nvPr/>
        </p:nvSpPr>
        <p:spPr>
          <a:xfrm>
            <a:off x="8728093" y="4555531"/>
            <a:ext cx="2287850" cy="923330"/>
          </a:xfrm>
          <a:prstGeom prst="rect">
            <a:avLst/>
          </a:prstGeom>
          <a:noFill/>
        </p:spPr>
        <p:txBody>
          <a:bodyPr wrap="square" rtlCol="0">
            <a:spAutoFit/>
          </a:bodyPr>
          <a:lstStyle/>
          <a:p>
            <a:pPr algn="ctr"/>
            <a:r>
              <a:rPr lang="en-US" b="1" i="1" u="sng" dirty="0">
                <a:solidFill>
                  <a:schemeClr val="accent1">
                    <a:lumMod val="50000"/>
                  </a:schemeClr>
                </a:solidFill>
              </a:rPr>
              <a:t>6</a:t>
            </a:r>
            <a:r>
              <a:rPr lang="en-US" b="1" i="1" dirty="0">
                <a:solidFill>
                  <a:schemeClr val="accent1">
                    <a:lumMod val="50000"/>
                  </a:schemeClr>
                </a:solidFill>
              </a:rPr>
              <a:t> measles </a:t>
            </a:r>
            <a:br>
              <a:rPr lang="en-US" b="1" i="1" dirty="0">
                <a:solidFill>
                  <a:schemeClr val="accent1">
                    <a:lumMod val="50000"/>
                  </a:schemeClr>
                </a:solidFill>
              </a:rPr>
            </a:br>
            <a:r>
              <a:rPr lang="en-US" b="1" i="1" dirty="0">
                <a:solidFill>
                  <a:schemeClr val="accent1">
                    <a:lumMod val="50000"/>
                  </a:schemeClr>
                </a:solidFill>
              </a:rPr>
              <a:t>campaigns integrated with polio</a:t>
            </a:r>
            <a:r>
              <a:rPr lang="en-US" i="1" baseline="30000" dirty="0">
                <a:solidFill>
                  <a:schemeClr val="accent1">
                    <a:lumMod val="50000"/>
                  </a:schemeClr>
                </a:solidFill>
              </a:rPr>
              <a:t>2</a:t>
            </a:r>
          </a:p>
        </p:txBody>
      </p:sp>
      <p:sp>
        <p:nvSpPr>
          <p:cNvPr id="42" name="TextBox 41">
            <a:extLst>
              <a:ext uri="{FF2B5EF4-FFF2-40B4-BE49-F238E27FC236}">
                <a16:creationId xmlns:a16="http://schemas.microsoft.com/office/drawing/2014/main" id="{4CF68D27-D439-E16E-6864-5DC38987577A}"/>
              </a:ext>
            </a:extLst>
          </p:cNvPr>
          <p:cNvSpPr txBox="1"/>
          <p:nvPr/>
        </p:nvSpPr>
        <p:spPr>
          <a:xfrm>
            <a:off x="6987698" y="1476078"/>
            <a:ext cx="2139434" cy="923330"/>
          </a:xfrm>
          <a:prstGeom prst="rect">
            <a:avLst/>
          </a:prstGeom>
          <a:noFill/>
        </p:spPr>
        <p:txBody>
          <a:bodyPr wrap="square" rtlCol="0">
            <a:spAutoFit/>
          </a:bodyPr>
          <a:lstStyle/>
          <a:p>
            <a:pPr algn="ctr"/>
            <a:r>
              <a:rPr lang="en-US" b="1" i="1" u="sng" dirty="0">
                <a:solidFill>
                  <a:schemeClr val="accent1">
                    <a:lumMod val="50000"/>
                  </a:schemeClr>
                </a:solidFill>
              </a:rPr>
              <a:t>19</a:t>
            </a:r>
            <a:r>
              <a:rPr lang="en-US" b="1" i="1" dirty="0">
                <a:solidFill>
                  <a:schemeClr val="accent1">
                    <a:lumMod val="50000"/>
                  </a:schemeClr>
                </a:solidFill>
              </a:rPr>
              <a:t> campaigns containing measles completed in 2023</a:t>
            </a:r>
            <a:r>
              <a:rPr lang="en-US" i="1" baseline="30000" dirty="0">
                <a:solidFill>
                  <a:schemeClr val="accent1">
                    <a:lumMod val="50000"/>
                  </a:schemeClr>
                </a:solidFill>
              </a:rPr>
              <a:t>2</a:t>
            </a:r>
            <a:r>
              <a:rPr lang="en-US" b="1" i="1" baseline="30000" dirty="0">
                <a:solidFill>
                  <a:schemeClr val="accent1">
                    <a:lumMod val="50000"/>
                  </a:schemeClr>
                </a:solidFill>
              </a:rPr>
              <a:t> </a:t>
            </a:r>
          </a:p>
        </p:txBody>
      </p:sp>
      <p:sp>
        <p:nvSpPr>
          <p:cNvPr id="55" name="TextBox 54">
            <a:extLst>
              <a:ext uri="{FF2B5EF4-FFF2-40B4-BE49-F238E27FC236}">
                <a16:creationId xmlns:a16="http://schemas.microsoft.com/office/drawing/2014/main" id="{6BD6F0F5-12D1-0FF3-D2DE-8E61D00228AA}"/>
              </a:ext>
            </a:extLst>
          </p:cNvPr>
          <p:cNvSpPr txBox="1"/>
          <p:nvPr/>
        </p:nvSpPr>
        <p:spPr>
          <a:xfrm>
            <a:off x="5324954" y="4481121"/>
            <a:ext cx="2243504" cy="1200329"/>
          </a:xfrm>
          <a:prstGeom prst="rect">
            <a:avLst/>
          </a:prstGeom>
          <a:noFill/>
        </p:spPr>
        <p:txBody>
          <a:bodyPr wrap="square" rtlCol="0">
            <a:sp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GB" altLang="en-US" b="1" i="1" u="sng" strike="noStrike" kern="0" cap="none" spc="0" normalizeH="0" baseline="0" noProof="0" dirty="0">
                <a:ln>
                  <a:noFill/>
                </a:ln>
                <a:solidFill>
                  <a:schemeClr val="accent1">
                    <a:lumMod val="50000"/>
                  </a:schemeClr>
                </a:solidFill>
                <a:effectLst/>
                <a:uLnTx/>
                <a:uFillTx/>
                <a:ea typeface="ＭＳ Ｐゴシック" panose="020B0600070205080204" pitchFamily="34" charset="-128"/>
              </a:rPr>
              <a:t>6</a:t>
            </a:r>
            <a:r>
              <a:rPr kumimoji="0" lang="en-GB" altLang="en-US" b="1" i="1" u="none" strike="noStrike" kern="0" cap="none" spc="0" normalizeH="0" baseline="0" noProof="0" dirty="0">
                <a:ln>
                  <a:noFill/>
                </a:ln>
                <a:solidFill>
                  <a:schemeClr val="accent1">
                    <a:lumMod val="50000"/>
                  </a:schemeClr>
                </a:solidFill>
                <a:effectLst/>
                <a:uLnTx/>
                <a:uFillTx/>
                <a:ea typeface="ＭＳ Ｐゴシック" panose="020B0600070205080204" pitchFamily="34" charset="-128"/>
              </a:rPr>
              <a:t> measles </a:t>
            </a:r>
            <a:br>
              <a:rPr kumimoji="0" lang="en-GB" altLang="en-US" b="1" i="1" u="none" strike="noStrike" kern="0" cap="none" spc="0" normalizeH="0" baseline="0" noProof="0" dirty="0">
                <a:ln>
                  <a:noFill/>
                </a:ln>
                <a:solidFill>
                  <a:schemeClr val="accent1">
                    <a:lumMod val="50000"/>
                  </a:schemeClr>
                </a:solidFill>
                <a:effectLst/>
                <a:uLnTx/>
                <a:uFillTx/>
                <a:ea typeface="ＭＳ Ｐゴシック" panose="020B0600070205080204" pitchFamily="34" charset="-128"/>
              </a:rPr>
            </a:br>
            <a:r>
              <a:rPr kumimoji="0" lang="en-GB" altLang="en-US" b="1" i="1" u="none" strike="noStrike" kern="0" cap="none" spc="0" normalizeH="0" baseline="0" noProof="0" dirty="0">
                <a:ln>
                  <a:noFill/>
                </a:ln>
                <a:solidFill>
                  <a:schemeClr val="accent1">
                    <a:lumMod val="50000"/>
                  </a:schemeClr>
                </a:solidFill>
                <a:effectLst/>
                <a:uLnTx/>
                <a:uFillTx/>
                <a:ea typeface="ＭＳ Ｐゴシック" panose="020B0600070205080204" pitchFamily="34" charset="-128"/>
              </a:rPr>
              <a:t>campaigns funded </a:t>
            </a:r>
            <a:br>
              <a:rPr kumimoji="0" lang="en-GB" altLang="en-US" b="1" i="1" u="none" strike="noStrike" kern="0" cap="none" spc="0" normalizeH="0" baseline="0" noProof="0" dirty="0">
                <a:ln>
                  <a:noFill/>
                </a:ln>
                <a:solidFill>
                  <a:schemeClr val="accent1">
                    <a:lumMod val="50000"/>
                  </a:schemeClr>
                </a:solidFill>
                <a:effectLst/>
                <a:uLnTx/>
                <a:uFillTx/>
                <a:ea typeface="ＭＳ Ｐゴシック" panose="020B0600070205080204" pitchFamily="34" charset="-128"/>
              </a:rPr>
            </a:br>
            <a:r>
              <a:rPr kumimoji="0" lang="en-GB" altLang="en-US" b="1" i="1" u="none" strike="noStrike" kern="0" cap="none" spc="0" normalizeH="0" baseline="0" noProof="0" dirty="0">
                <a:ln>
                  <a:noFill/>
                </a:ln>
                <a:solidFill>
                  <a:schemeClr val="accent1">
                    <a:lumMod val="50000"/>
                  </a:schemeClr>
                </a:solidFill>
                <a:effectLst/>
                <a:uLnTx/>
                <a:uFillTx/>
                <a:ea typeface="ＭＳ Ｐゴシック" panose="020B0600070205080204" pitchFamily="34" charset="-128"/>
              </a:rPr>
              <a:t>by M&amp;RP Outbreak </a:t>
            </a:r>
            <a:br>
              <a:rPr kumimoji="0" lang="en-GB" altLang="en-US" b="1" i="1" u="none" strike="noStrike" kern="0" cap="none" spc="0" normalizeH="0" baseline="0" noProof="0" dirty="0">
                <a:ln>
                  <a:noFill/>
                </a:ln>
                <a:solidFill>
                  <a:schemeClr val="accent1">
                    <a:lumMod val="50000"/>
                  </a:schemeClr>
                </a:solidFill>
                <a:effectLst/>
                <a:uLnTx/>
                <a:uFillTx/>
                <a:ea typeface="ＭＳ Ｐゴシック" panose="020B0600070205080204" pitchFamily="34" charset="-128"/>
              </a:rPr>
            </a:br>
            <a:r>
              <a:rPr kumimoji="0" lang="en-GB" altLang="en-US" b="1" i="1" u="none" strike="noStrike" kern="0" cap="none" spc="0" normalizeH="0" baseline="0" noProof="0" dirty="0">
                <a:ln>
                  <a:noFill/>
                </a:ln>
                <a:solidFill>
                  <a:schemeClr val="accent1">
                    <a:lumMod val="50000"/>
                  </a:schemeClr>
                </a:solidFill>
                <a:effectLst/>
                <a:uLnTx/>
                <a:uFillTx/>
                <a:ea typeface="ＭＳ Ｐゴシック" panose="020B0600070205080204" pitchFamily="34" charset="-128"/>
              </a:rPr>
              <a:t>Response Fund</a:t>
            </a:r>
            <a:r>
              <a:rPr kumimoji="0" lang="en-GB" altLang="en-US" i="1" u="none" strike="noStrike" kern="0" cap="none" spc="0" normalizeH="0" baseline="30000" noProof="0" dirty="0">
                <a:ln>
                  <a:noFill/>
                </a:ln>
                <a:solidFill>
                  <a:schemeClr val="accent1">
                    <a:lumMod val="50000"/>
                  </a:schemeClr>
                </a:solidFill>
                <a:effectLst/>
                <a:uLnTx/>
                <a:uFillTx/>
                <a:ea typeface="ＭＳ Ｐゴシック" panose="020B0600070205080204" pitchFamily="34" charset="-128"/>
              </a:rPr>
              <a:t>3</a:t>
            </a:r>
            <a:endParaRPr kumimoji="0" lang="en-US" altLang="en-US" i="1" u="none" strike="noStrike" kern="0" cap="none" spc="0" normalizeH="0" baseline="30000" noProof="0" dirty="0">
              <a:ln>
                <a:noFill/>
              </a:ln>
              <a:solidFill>
                <a:schemeClr val="accent1">
                  <a:lumMod val="50000"/>
                </a:schemeClr>
              </a:solidFill>
              <a:effectLst/>
              <a:uLnTx/>
              <a:uFillTx/>
              <a:ea typeface="ＭＳ Ｐゴシック" panose="020B0600070205080204" pitchFamily="34" charset="-128"/>
            </a:endParaRPr>
          </a:p>
        </p:txBody>
      </p:sp>
      <p:sp>
        <p:nvSpPr>
          <p:cNvPr id="56" name="Rectangle 17">
            <a:extLst>
              <a:ext uri="{FF2B5EF4-FFF2-40B4-BE49-F238E27FC236}">
                <a16:creationId xmlns:a16="http://schemas.microsoft.com/office/drawing/2014/main" id="{D5880FB0-8370-767B-2EBF-638ED4395086}"/>
              </a:ext>
            </a:extLst>
          </p:cNvPr>
          <p:cNvSpPr>
            <a:spLocks noChangeArrowheads="1"/>
          </p:cNvSpPr>
          <p:nvPr/>
        </p:nvSpPr>
        <p:spPr bwMode="auto">
          <a:xfrm>
            <a:off x="7386507" y="2415323"/>
            <a:ext cx="1364380" cy="55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45720" rIns="45720" anchor="ctr" anchorCtr="1"/>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en-US" sz="1300" i="1" u="none" strike="noStrike" kern="0" cap="none" spc="0" normalizeH="0" baseline="0" noProof="0" dirty="0">
                <a:ln>
                  <a:noFill/>
                </a:ln>
                <a:solidFill>
                  <a:schemeClr val="accent1">
                    <a:lumMod val="50000"/>
                  </a:schemeClr>
                </a:solidFill>
                <a:effectLst/>
                <a:uLnTx/>
                <a:uFillTx/>
                <a:latin typeface="+mn-lt"/>
                <a:ea typeface="ＭＳ Ｐゴシック" panose="020B0600070205080204" pitchFamily="34" charset="-128"/>
              </a:rPr>
              <a:t>Cameroon, India, Nigeria (2), </a:t>
            </a:r>
            <a:br>
              <a:rPr kumimoji="0" lang="en-GB" altLang="en-US" sz="1300" i="1" u="none" strike="noStrike" kern="0" cap="none" spc="0" normalizeH="0" baseline="0" noProof="0" dirty="0">
                <a:ln>
                  <a:noFill/>
                </a:ln>
                <a:solidFill>
                  <a:schemeClr val="accent1">
                    <a:lumMod val="50000"/>
                  </a:schemeClr>
                </a:solidFill>
                <a:effectLst/>
                <a:uLnTx/>
                <a:uFillTx/>
                <a:latin typeface="+mn-lt"/>
                <a:ea typeface="ＭＳ Ｐゴシック" panose="020B0600070205080204" pitchFamily="34" charset="-128"/>
              </a:rPr>
            </a:br>
            <a:r>
              <a:rPr kumimoji="0" lang="en-GB" altLang="en-US" sz="1300" i="1" u="none" strike="noStrike" kern="0" cap="none" spc="0" normalizeH="0" baseline="0" noProof="0" dirty="0">
                <a:ln>
                  <a:noFill/>
                </a:ln>
                <a:solidFill>
                  <a:schemeClr val="accent1">
                    <a:lumMod val="50000"/>
                  </a:schemeClr>
                </a:solidFill>
                <a:effectLst/>
                <a:uLnTx/>
                <a:uFillTx/>
                <a:latin typeface="+mn-lt"/>
                <a:ea typeface="ＭＳ Ｐゴシック" panose="020B0600070205080204" pitchFamily="34" charset="-128"/>
              </a:rPr>
              <a:t>South Africa, Sudan (2), Yemen</a:t>
            </a:r>
          </a:p>
        </p:txBody>
      </p:sp>
      <p:sp>
        <p:nvSpPr>
          <p:cNvPr id="58" name="Rectangle 57">
            <a:extLst>
              <a:ext uri="{FF2B5EF4-FFF2-40B4-BE49-F238E27FC236}">
                <a16:creationId xmlns:a16="http://schemas.microsoft.com/office/drawing/2014/main" id="{2A52C8AB-B94F-6ADE-212F-C71627F787D8}"/>
              </a:ext>
            </a:extLst>
          </p:cNvPr>
          <p:cNvSpPr/>
          <p:nvPr/>
        </p:nvSpPr>
        <p:spPr>
          <a:xfrm>
            <a:off x="142112" y="2267211"/>
            <a:ext cx="3701707" cy="2780778"/>
          </a:xfrm>
          <a:prstGeom prst="rect">
            <a:avLst/>
          </a:prstGeom>
          <a:noFill/>
          <a:ln w="2857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Left Brace 58">
            <a:extLst>
              <a:ext uri="{FF2B5EF4-FFF2-40B4-BE49-F238E27FC236}">
                <a16:creationId xmlns:a16="http://schemas.microsoft.com/office/drawing/2014/main" id="{35A05E3F-C126-7550-E3C5-029018EAF911}"/>
              </a:ext>
            </a:extLst>
          </p:cNvPr>
          <p:cNvSpPr/>
          <p:nvPr/>
        </p:nvSpPr>
        <p:spPr>
          <a:xfrm>
            <a:off x="4463692" y="1665962"/>
            <a:ext cx="594052" cy="4625152"/>
          </a:xfrm>
          <a:prstGeom prst="leftBrace">
            <a:avLst/>
          </a:prstGeom>
          <a:ln w="25400">
            <a:solidFill>
              <a:schemeClr val="accent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TextBox 59">
            <a:extLst>
              <a:ext uri="{FF2B5EF4-FFF2-40B4-BE49-F238E27FC236}">
                <a16:creationId xmlns:a16="http://schemas.microsoft.com/office/drawing/2014/main" id="{70B95D94-2B42-4AC2-88B8-1C5B85E4A7D5}"/>
              </a:ext>
            </a:extLst>
          </p:cNvPr>
          <p:cNvSpPr txBox="1"/>
          <p:nvPr/>
        </p:nvSpPr>
        <p:spPr>
          <a:xfrm rot="16200000">
            <a:off x="2629915" y="3244333"/>
            <a:ext cx="3181611" cy="369332"/>
          </a:xfrm>
          <a:prstGeom prst="rect">
            <a:avLst/>
          </a:prstGeom>
          <a:noFill/>
        </p:spPr>
        <p:txBody>
          <a:bodyPr wrap="square" rtlCol="0">
            <a:spAutoFit/>
          </a:bodyPr>
          <a:lstStyle/>
          <a:p>
            <a:r>
              <a:rPr lang="en-US" b="1" dirty="0">
                <a:solidFill>
                  <a:schemeClr val="accent1">
                    <a:lumMod val="50000"/>
                  </a:schemeClr>
                </a:solidFill>
              </a:rPr>
              <a:t>Measles Campaigns</a:t>
            </a:r>
          </a:p>
        </p:txBody>
      </p:sp>
      <p:sp>
        <p:nvSpPr>
          <p:cNvPr id="61" name="TextBox 60">
            <a:extLst>
              <a:ext uri="{FF2B5EF4-FFF2-40B4-BE49-F238E27FC236}">
                <a16:creationId xmlns:a16="http://schemas.microsoft.com/office/drawing/2014/main" id="{EDCFA526-B3B2-B348-D6DE-B4721FED6CB9}"/>
              </a:ext>
            </a:extLst>
          </p:cNvPr>
          <p:cNvSpPr txBox="1"/>
          <p:nvPr/>
        </p:nvSpPr>
        <p:spPr>
          <a:xfrm>
            <a:off x="353897" y="1806626"/>
            <a:ext cx="3181611" cy="369332"/>
          </a:xfrm>
          <a:prstGeom prst="rect">
            <a:avLst/>
          </a:prstGeom>
          <a:noFill/>
        </p:spPr>
        <p:txBody>
          <a:bodyPr wrap="square" rtlCol="0">
            <a:spAutoFit/>
          </a:bodyPr>
          <a:lstStyle/>
          <a:p>
            <a:pPr algn="ctr"/>
            <a:r>
              <a:rPr lang="en-US" b="1" dirty="0">
                <a:solidFill>
                  <a:schemeClr val="accent1">
                    <a:lumMod val="50000"/>
                  </a:schemeClr>
                </a:solidFill>
              </a:rPr>
              <a:t>Measles Scope &amp; Impact</a:t>
            </a:r>
          </a:p>
        </p:txBody>
      </p:sp>
    </p:spTree>
    <p:extLst>
      <p:ext uri="{BB962C8B-B14F-4D97-AF65-F5344CB8AC3E}">
        <p14:creationId xmlns:p14="http://schemas.microsoft.com/office/powerpoint/2010/main" val="478470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46899-D463-1F2A-E7A7-6D5759EAF97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0D4C5D-247C-7E11-2579-E67FE0832799}"/>
              </a:ext>
            </a:extLst>
          </p:cNvPr>
          <p:cNvSpPr>
            <a:spLocks noGrp="1"/>
          </p:cNvSpPr>
          <p:nvPr>
            <p:ph type="sldNum" sz="quarter" idx="10"/>
          </p:nvPr>
        </p:nvSpPr>
        <p:spPr>
          <a:xfrm>
            <a:off x="33866" y="6604000"/>
            <a:ext cx="2370016" cy="254000"/>
          </a:xfrm>
        </p:spPr>
        <p:txBody>
          <a:bodyPr/>
          <a:lstStyle/>
          <a:p>
            <a:fld id="{8A5DEE5B-CA4F-486D-A403-B2C7C42F572B}" type="slidenum">
              <a:rPr lang="en-US" altLang="en-US" smtClean="0"/>
              <a:pPr/>
              <a:t>5</a:t>
            </a:fld>
            <a:endParaRPr lang="en-US" altLang="en-US"/>
          </a:p>
        </p:txBody>
      </p:sp>
      <p:sp>
        <p:nvSpPr>
          <p:cNvPr id="3" name="Title 2">
            <a:extLst>
              <a:ext uri="{FF2B5EF4-FFF2-40B4-BE49-F238E27FC236}">
                <a16:creationId xmlns:a16="http://schemas.microsoft.com/office/drawing/2014/main" id="{2EFBB7EE-BB70-D0A5-4C81-3C0C9C7E75EE}"/>
              </a:ext>
            </a:extLst>
          </p:cNvPr>
          <p:cNvSpPr>
            <a:spLocks noGrp="1"/>
          </p:cNvSpPr>
          <p:nvPr>
            <p:ph type="title"/>
          </p:nvPr>
        </p:nvSpPr>
        <p:spPr>
          <a:xfrm>
            <a:off x="345837" y="210329"/>
            <a:ext cx="11298295" cy="615603"/>
          </a:xfrm>
        </p:spPr>
        <p:txBody>
          <a:bodyPr>
            <a:noAutofit/>
          </a:bodyPr>
          <a:lstStyle/>
          <a:p>
            <a:r>
              <a:rPr lang="en-US" dirty="0"/>
              <a:t>MR Partnership &amp; GPEI Integration Opportunities</a:t>
            </a:r>
          </a:p>
        </p:txBody>
      </p:sp>
      <p:sp>
        <p:nvSpPr>
          <p:cNvPr id="4" name="Rounded Rectangle 3">
            <a:extLst>
              <a:ext uri="{FF2B5EF4-FFF2-40B4-BE49-F238E27FC236}">
                <a16:creationId xmlns:a16="http://schemas.microsoft.com/office/drawing/2014/main" id="{7F0C1A8D-1D5E-96B0-43D9-71548BACDCCD}"/>
              </a:ext>
            </a:extLst>
          </p:cNvPr>
          <p:cNvSpPr/>
          <p:nvPr/>
        </p:nvSpPr>
        <p:spPr>
          <a:xfrm>
            <a:off x="666205" y="1279280"/>
            <a:ext cx="4676503" cy="5104565"/>
          </a:xfrm>
          <a:prstGeom prst="roundRect">
            <a:avLst/>
          </a:prstGeom>
          <a:solidFill>
            <a:schemeClr val="bg1"/>
          </a:solidFill>
          <a:ln w="28575"/>
        </p:spPr>
        <p:style>
          <a:lnRef idx="1">
            <a:schemeClr val="accent1"/>
          </a:lnRef>
          <a:fillRef idx="3">
            <a:schemeClr val="accent1"/>
          </a:fillRef>
          <a:effectRef idx="2">
            <a:schemeClr val="accent1"/>
          </a:effectRef>
          <a:fontRef idx="minor">
            <a:schemeClr val="lt1"/>
          </a:fontRef>
        </p:style>
        <p:txBody>
          <a:bodyPr rtlCol="0" anchor="ctr"/>
          <a:lstStyle/>
          <a:p>
            <a:pPr marL="342900" indent="-342900">
              <a:spcBef>
                <a:spcPts val="600"/>
              </a:spcBef>
              <a:spcAft>
                <a:spcPts val="600"/>
              </a:spcAft>
              <a:buFont typeface="Arial" panose="020B0604020202020204" pitchFamily="34" charset="0"/>
              <a:buChar char="•"/>
            </a:pPr>
            <a:endParaRPr lang="en-US" sz="2000" dirty="0">
              <a:solidFill>
                <a:schemeClr val="tx1"/>
              </a:solidFill>
            </a:endParaRPr>
          </a:p>
          <a:p>
            <a:pPr marL="342900" indent="-342900">
              <a:spcBef>
                <a:spcPts val="600"/>
              </a:spcBef>
              <a:spcAft>
                <a:spcPts val="600"/>
              </a:spcAft>
              <a:buFont typeface="Arial" panose="020B0604020202020204" pitchFamily="34" charset="0"/>
              <a:buChar char="•"/>
            </a:pPr>
            <a:r>
              <a:rPr lang="en-US" sz="2000" dirty="0">
                <a:solidFill>
                  <a:schemeClr val="tx1"/>
                </a:solidFill>
              </a:rPr>
              <a:t>Building strong relationships and enhancing information sharing between the MR Partnership and GPEI programs</a:t>
            </a:r>
          </a:p>
          <a:p>
            <a:pPr marL="800100" lvl="1" indent="-342900">
              <a:spcBef>
                <a:spcPts val="600"/>
              </a:spcBef>
              <a:spcAft>
                <a:spcPts val="600"/>
              </a:spcAft>
              <a:buFont typeface="Wingdings" pitchFamily="2" charset="2"/>
              <a:buChar char="Ø"/>
            </a:pPr>
            <a:r>
              <a:rPr lang="en-US" sz="2000" dirty="0">
                <a:solidFill>
                  <a:schemeClr val="tx1"/>
                </a:solidFill>
              </a:rPr>
              <a:t>Sharing MR campaign schedules with GPEI country Integration focal points and encouraging collaboration with MR Partnership stakeholders in country</a:t>
            </a:r>
          </a:p>
          <a:p>
            <a:pPr marL="800100" lvl="1" indent="-342900">
              <a:spcBef>
                <a:spcPts val="600"/>
              </a:spcBef>
              <a:spcAft>
                <a:spcPts val="600"/>
              </a:spcAft>
              <a:buFont typeface="Wingdings" pitchFamily="2" charset="2"/>
              <a:buChar char="Ø"/>
            </a:pPr>
            <a:r>
              <a:rPr lang="en-US" sz="2000" dirty="0">
                <a:solidFill>
                  <a:schemeClr val="tx1"/>
                </a:solidFill>
              </a:rPr>
              <a:t>Ensuring that MR Partners are aware of planned polio campaigns</a:t>
            </a:r>
          </a:p>
        </p:txBody>
      </p:sp>
      <p:sp>
        <p:nvSpPr>
          <p:cNvPr id="5" name="Rounded Rectangle 4">
            <a:extLst>
              <a:ext uri="{FF2B5EF4-FFF2-40B4-BE49-F238E27FC236}">
                <a16:creationId xmlns:a16="http://schemas.microsoft.com/office/drawing/2014/main" id="{000BC174-498E-C0A3-73F9-F08B12F8223C}"/>
              </a:ext>
            </a:extLst>
          </p:cNvPr>
          <p:cNvSpPr/>
          <p:nvPr/>
        </p:nvSpPr>
        <p:spPr>
          <a:xfrm>
            <a:off x="1331416" y="1032467"/>
            <a:ext cx="3317692" cy="640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Ongoing Activities to Facilitate More Integration</a:t>
            </a:r>
          </a:p>
        </p:txBody>
      </p:sp>
      <p:sp>
        <p:nvSpPr>
          <p:cNvPr id="6" name="Rounded Rectangle 5">
            <a:extLst>
              <a:ext uri="{FF2B5EF4-FFF2-40B4-BE49-F238E27FC236}">
                <a16:creationId xmlns:a16="http://schemas.microsoft.com/office/drawing/2014/main" id="{5F98C549-041C-6B49-C272-1FC3A0FE6815}"/>
              </a:ext>
            </a:extLst>
          </p:cNvPr>
          <p:cNvSpPr/>
          <p:nvPr/>
        </p:nvSpPr>
        <p:spPr>
          <a:xfrm>
            <a:off x="6716598" y="2249224"/>
            <a:ext cx="4205920" cy="2859612"/>
          </a:xfrm>
          <a:prstGeom prst="roundRect">
            <a:avLst/>
          </a:prstGeom>
          <a:solidFill>
            <a:schemeClr val="bg1"/>
          </a:solidFill>
          <a:ln w="28575">
            <a:prstDash val="dash"/>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2000" dirty="0">
                <a:solidFill>
                  <a:schemeClr val="tx1"/>
                </a:solidFill>
              </a:rPr>
              <a:t>DRC</a:t>
            </a:r>
          </a:p>
          <a:p>
            <a:pPr marL="285750" indent="-285750">
              <a:buFont typeface="Arial" panose="020B0604020202020204" pitchFamily="34" charset="0"/>
              <a:buChar char="•"/>
            </a:pPr>
            <a:r>
              <a:rPr lang="en-US" sz="2000" dirty="0">
                <a:solidFill>
                  <a:schemeClr val="tx1"/>
                </a:solidFill>
              </a:rPr>
              <a:t>Somalia</a:t>
            </a:r>
          </a:p>
          <a:p>
            <a:pPr marL="285750" indent="-285750">
              <a:buFont typeface="Arial" panose="020B0604020202020204" pitchFamily="34" charset="0"/>
              <a:buChar char="•"/>
            </a:pPr>
            <a:r>
              <a:rPr lang="en-US" sz="2000" dirty="0">
                <a:solidFill>
                  <a:schemeClr val="tx1"/>
                </a:solidFill>
              </a:rPr>
              <a:t>Yemen</a:t>
            </a:r>
          </a:p>
          <a:p>
            <a:pPr marL="285750" indent="-285750">
              <a:buFont typeface="Arial" panose="020B0604020202020204" pitchFamily="34" charset="0"/>
              <a:buChar char="•"/>
            </a:pPr>
            <a:r>
              <a:rPr lang="en-US" sz="2000" dirty="0">
                <a:solidFill>
                  <a:schemeClr val="tx1"/>
                </a:solidFill>
              </a:rPr>
              <a:t>Nigeria?</a:t>
            </a:r>
          </a:p>
          <a:p>
            <a:pPr marL="285750" indent="-285750">
              <a:buFont typeface="Arial" panose="020B0604020202020204" pitchFamily="34" charset="0"/>
              <a:buChar char="•"/>
            </a:pPr>
            <a:r>
              <a:rPr lang="en-US" sz="2000" dirty="0">
                <a:solidFill>
                  <a:schemeClr val="tx1"/>
                </a:solidFill>
              </a:rPr>
              <a:t>Madagascar</a:t>
            </a:r>
          </a:p>
          <a:p>
            <a:pPr marL="285750" indent="-285750">
              <a:buFont typeface="Arial" panose="020B0604020202020204" pitchFamily="34" charset="0"/>
              <a:buChar char="•"/>
            </a:pPr>
            <a:r>
              <a:rPr lang="en-US" sz="2000" dirty="0">
                <a:solidFill>
                  <a:schemeClr val="tx1"/>
                </a:solidFill>
              </a:rPr>
              <a:t>Chad</a:t>
            </a:r>
          </a:p>
          <a:p>
            <a:pPr marL="285750" indent="-285750">
              <a:buFont typeface="Arial" panose="020B0604020202020204" pitchFamily="34" charset="0"/>
              <a:buChar char="•"/>
            </a:pPr>
            <a:r>
              <a:rPr lang="en-US" sz="2000" dirty="0">
                <a:solidFill>
                  <a:schemeClr val="tx1"/>
                </a:solidFill>
              </a:rPr>
              <a:t>Rwanda</a:t>
            </a:r>
          </a:p>
        </p:txBody>
      </p:sp>
      <p:cxnSp>
        <p:nvCxnSpPr>
          <p:cNvPr id="8" name="Straight Arrow Connector 7">
            <a:extLst>
              <a:ext uri="{FF2B5EF4-FFF2-40B4-BE49-F238E27FC236}">
                <a16:creationId xmlns:a16="http://schemas.microsoft.com/office/drawing/2014/main" id="{C2B9B75F-EE07-A170-3A39-86E096729629}"/>
              </a:ext>
            </a:extLst>
          </p:cNvPr>
          <p:cNvCxnSpPr>
            <a:cxnSpLocks/>
          </p:cNvCxnSpPr>
          <p:nvPr/>
        </p:nvCxnSpPr>
        <p:spPr>
          <a:xfrm>
            <a:off x="5342708" y="3794762"/>
            <a:ext cx="1188720" cy="0"/>
          </a:xfrm>
          <a:prstGeom prst="straightConnector1">
            <a:avLst/>
          </a:prstGeom>
          <a:ln w="28575">
            <a:solidFill>
              <a:schemeClr val="accent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E31279F5-9BE4-7348-1FE9-CA0D4D54CCE4}"/>
              </a:ext>
            </a:extLst>
          </p:cNvPr>
          <p:cNvSpPr/>
          <p:nvPr/>
        </p:nvSpPr>
        <p:spPr>
          <a:xfrm>
            <a:off x="6481307" y="1418469"/>
            <a:ext cx="4676502" cy="47679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u="sng" dirty="0">
                <a:solidFill>
                  <a:schemeClr val="accent1"/>
                </a:solidFill>
              </a:rPr>
              <a:t>Planned Measles Campaigns in GPEI Priority Integration Countries in 2024</a:t>
            </a:r>
            <a:r>
              <a:rPr lang="en-US" sz="2000" b="1" u="sng" baseline="30000" dirty="0">
                <a:solidFill>
                  <a:schemeClr val="accent1"/>
                </a:solidFill>
              </a:rPr>
              <a:t>1</a:t>
            </a:r>
          </a:p>
        </p:txBody>
      </p:sp>
      <p:sp>
        <p:nvSpPr>
          <p:cNvPr id="11" name="TextBox 10">
            <a:extLst>
              <a:ext uri="{FF2B5EF4-FFF2-40B4-BE49-F238E27FC236}">
                <a16:creationId xmlns:a16="http://schemas.microsoft.com/office/drawing/2014/main" id="{6A9B00C0-CECE-EA2B-699A-5D18D1B4CAC9}"/>
              </a:ext>
            </a:extLst>
          </p:cNvPr>
          <p:cNvSpPr txBox="1"/>
          <p:nvPr/>
        </p:nvSpPr>
        <p:spPr>
          <a:xfrm>
            <a:off x="2390504" y="6600232"/>
            <a:ext cx="6557554" cy="276999"/>
          </a:xfrm>
          <a:prstGeom prst="rect">
            <a:avLst/>
          </a:prstGeom>
          <a:noFill/>
        </p:spPr>
        <p:txBody>
          <a:bodyPr wrap="square" rtlCol="0">
            <a:spAutoFit/>
          </a:bodyPr>
          <a:lstStyle/>
          <a:p>
            <a:r>
              <a:rPr lang="en-US" sz="1200" baseline="30000" dirty="0">
                <a:solidFill>
                  <a:schemeClr val="bg1"/>
                </a:solidFill>
              </a:rPr>
              <a:t>1 </a:t>
            </a:r>
            <a:r>
              <a:rPr lang="en-US" sz="1200" dirty="0">
                <a:solidFill>
                  <a:schemeClr val="bg1"/>
                </a:solidFill>
              </a:rPr>
              <a:t>As of 21 Feb 2024</a:t>
            </a:r>
          </a:p>
        </p:txBody>
      </p:sp>
      <p:sp>
        <p:nvSpPr>
          <p:cNvPr id="12" name="TextBox 11">
            <a:extLst>
              <a:ext uri="{FF2B5EF4-FFF2-40B4-BE49-F238E27FC236}">
                <a16:creationId xmlns:a16="http://schemas.microsoft.com/office/drawing/2014/main" id="{C24E6E9E-37AE-7CB2-4087-8F767389E1F0}"/>
              </a:ext>
            </a:extLst>
          </p:cNvPr>
          <p:cNvSpPr txBox="1"/>
          <p:nvPr/>
        </p:nvSpPr>
        <p:spPr>
          <a:xfrm>
            <a:off x="8984136" y="2554291"/>
            <a:ext cx="2037806"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tx1"/>
                </a:solidFill>
              </a:rPr>
              <a:t>Tanzania</a:t>
            </a:r>
          </a:p>
          <a:p>
            <a:pPr marL="285750" indent="-285750">
              <a:buFont typeface="Arial" panose="020B0604020202020204" pitchFamily="34" charset="0"/>
              <a:buChar char="•"/>
            </a:pPr>
            <a:r>
              <a:rPr lang="en-US" sz="2000" dirty="0">
                <a:solidFill>
                  <a:schemeClr val="tx1"/>
                </a:solidFill>
              </a:rPr>
              <a:t>Benin</a:t>
            </a:r>
          </a:p>
          <a:p>
            <a:pPr marL="285750" indent="-285750">
              <a:buFont typeface="Arial" panose="020B0604020202020204" pitchFamily="34" charset="0"/>
              <a:buChar char="•"/>
            </a:pPr>
            <a:r>
              <a:rPr lang="en-US" sz="2000" dirty="0">
                <a:solidFill>
                  <a:schemeClr val="tx1"/>
                </a:solidFill>
              </a:rPr>
              <a:t>Burkina Faso</a:t>
            </a:r>
          </a:p>
          <a:p>
            <a:pPr marL="285750" indent="-285750">
              <a:buFont typeface="Arial" panose="020B0604020202020204" pitchFamily="34" charset="0"/>
              <a:buChar char="•"/>
            </a:pPr>
            <a:r>
              <a:rPr lang="en-US" sz="2000" dirty="0">
                <a:solidFill>
                  <a:schemeClr val="tx1"/>
                </a:solidFill>
              </a:rPr>
              <a:t>Ghana</a:t>
            </a:r>
          </a:p>
          <a:p>
            <a:pPr marL="285750" indent="-285750">
              <a:buFont typeface="Arial" panose="020B0604020202020204" pitchFamily="34" charset="0"/>
              <a:buChar char="•"/>
            </a:pPr>
            <a:r>
              <a:rPr lang="en-US" sz="2000" dirty="0">
                <a:solidFill>
                  <a:schemeClr val="tx1"/>
                </a:solidFill>
              </a:rPr>
              <a:t>Mali</a:t>
            </a:r>
          </a:p>
          <a:p>
            <a:pPr marL="285750" indent="-285750">
              <a:buFont typeface="Arial" panose="020B0604020202020204" pitchFamily="34" charset="0"/>
              <a:buChar char="•"/>
            </a:pPr>
            <a:r>
              <a:rPr lang="en-US" sz="2000" dirty="0">
                <a:solidFill>
                  <a:schemeClr val="tx1"/>
                </a:solidFill>
              </a:rPr>
              <a:t>CIV</a:t>
            </a:r>
          </a:p>
          <a:p>
            <a:pPr marL="285750" indent="-285750">
              <a:buFont typeface="Arial" panose="020B0604020202020204" pitchFamily="34" charset="0"/>
              <a:buChar char="•"/>
            </a:pPr>
            <a:r>
              <a:rPr lang="en-US" sz="2000" dirty="0">
                <a:solidFill>
                  <a:schemeClr val="tx1"/>
                </a:solidFill>
              </a:rPr>
              <a:t>Guinea</a:t>
            </a:r>
          </a:p>
          <a:p>
            <a:endParaRPr lang="en-US" sz="2000" b="0" dirty="0">
              <a:solidFill>
                <a:schemeClr val="tx1"/>
              </a:solidFill>
            </a:endParaRPr>
          </a:p>
        </p:txBody>
      </p:sp>
    </p:spTree>
    <p:extLst>
      <p:ext uri="{BB962C8B-B14F-4D97-AF65-F5344CB8AC3E}">
        <p14:creationId xmlns:p14="http://schemas.microsoft.com/office/powerpoint/2010/main" val="1793845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46899-D463-1F2A-E7A7-6D5759EAF97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0D4C5D-247C-7E11-2579-E67FE0832799}"/>
              </a:ext>
            </a:extLst>
          </p:cNvPr>
          <p:cNvSpPr>
            <a:spLocks noGrp="1"/>
          </p:cNvSpPr>
          <p:nvPr>
            <p:ph type="sldNum" sz="quarter" idx="10"/>
          </p:nvPr>
        </p:nvSpPr>
        <p:spPr>
          <a:xfrm>
            <a:off x="33866" y="6604000"/>
            <a:ext cx="2370016" cy="254000"/>
          </a:xfrm>
        </p:spPr>
        <p:txBody>
          <a:bodyPr/>
          <a:lstStyle/>
          <a:p>
            <a:fld id="{8A5DEE5B-CA4F-486D-A403-B2C7C42F572B}" type="slidenum">
              <a:rPr lang="en-US" altLang="en-US" smtClean="0"/>
              <a:pPr/>
              <a:t>6</a:t>
            </a:fld>
            <a:endParaRPr lang="en-US" altLang="en-US"/>
          </a:p>
        </p:txBody>
      </p:sp>
      <p:sp>
        <p:nvSpPr>
          <p:cNvPr id="3" name="Title 2">
            <a:extLst>
              <a:ext uri="{FF2B5EF4-FFF2-40B4-BE49-F238E27FC236}">
                <a16:creationId xmlns:a16="http://schemas.microsoft.com/office/drawing/2014/main" id="{2EFBB7EE-BB70-D0A5-4C81-3C0C9C7E75EE}"/>
              </a:ext>
            </a:extLst>
          </p:cNvPr>
          <p:cNvSpPr>
            <a:spLocks noGrp="1"/>
          </p:cNvSpPr>
          <p:nvPr>
            <p:ph type="title"/>
          </p:nvPr>
        </p:nvSpPr>
        <p:spPr>
          <a:xfrm>
            <a:off x="345837" y="145014"/>
            <a:ext cx="11298295" cy="615603"/>
          </a:xfrm>
        </p:spPr>
        <p:txBody>
          <a:bodyPr>
            <a:noAutofit/>
          </a:bodyPr>
          <a:lstStyle/>
          <a:p>
            <a:r>
              <a:rPr lang="en-US" dirty="0"/>
              <a:t>Approved Polio Outbreak Response Campaigns for 2024</a:t>
            </a:r>
            <a:r>
              <a:rPr lang="en-US" baseline="30000" dirty="0"/>
              <a:t>1</a:t>
            </a:r>
          </a:p>
        </p:txBody>
      </p:sp>
      <p:sp>
        <p:nvSpPr>
          <p:cNvPr id="11" name="TextBox 10">
            <a:extLst>
              <a:ext uri="{FF2B5EF4-FFF2-40B4-BE49-F238E27FC236}">
                <a16:creationId xmlns:a16="http://schemas.microsoft.com/office/drawing/2014/main" id="{6A9B00C0-CECE-EA2B-699A-5D18D1B4CAC9}"/>
              </a:ext>
            </a:extLst>
          </p:cNvPr>
          <p:cNvSpPr txBox="1"/>
          <p:nvPr/>
        </p:nvSpPr>
        <p:spPr>
          <a:xfrm>
            <a:off x="2390504" y="6662282"/>
            <a:ext cx="6557554" cy="230832"/>
          </a:xfrm>
          <a:prstGeom prst="rect">
            <a:avLst/>
          </a:prstGeom>
          <a:noFill/>
        </p:spPr>
        <p:txBody>
          <a:bodyPr wrap="square" rtlCol="0">
            <a:spAutoFit/>
          </a:bodyPr>
          <a:lstStyle/>
          <a:p>
            <a:r>
              <a:rPr lang="en-US" sz="900" baseline="30000" dirty="0">
                <a:solidFill>
                  <a:schemeClr val="bg1"/>
                </a:solidFill>
              </a:rPr>
              <a:t>1 </a:t>
            </a:r>
            <a:r>
              <a:rPr lang="en-US" sz="900" dirty="0">
                <a:solidFill>
                  <a:schemeClr val="bg1"/>
                </a:solidFill>
              </a:rPr>
              <a:t>As of 16 Feb 2024</a:t>
            </a:r>
            <a:endParaRPr lang="en-US" sz="900" b="1" dirty="0">
              <a:solidFill>
                <a:schemeClr val="bg1"/>
              </a:solidFill>
            </a:endParaRPr>
          </a:p>
        </p:txBody>
      </p:sp>
      <p:graphicFrame>
        <p:nvGraphicFramePr>
          <p:cNvPr id="5" name="Table 4">
            <a:extLst>
              <a:ext uri="{FF2B5EF4-FFF2-40B4-BE49-F238E27FC236}">
                <a16:creationId xmlns:a16="http://schemas.microsoft.com/office/drawing/2014/main" id="{DDF0B133-E32E-6473-1817-A2CFAAABBED7}"/>
              </a:ext>
            </a:extLst>
          </p:cNvPr>
          <p:cNvGraphicFramePr>
            <a:graphicFrameLocks noGrp="1"/>
          </p:cNvGraphicFramePr>
          <p:nvPr>
            <p:extLst>
              <p:ext uri="{D42A27DB-BD31-4B8C-83A1-F6EECF244321}">
                <p14:modId xmlns:p14="http://schemas.microsoft.com/office/powerpoint/2010/main" val="3274621037"/>
              </p:ext>
            </p:extLst>
          </p:nvPr>
        </p:nvGraphicFramePr>
        <p:xfrm>
          <a:off x="5920960" y="1235648"/>
          <a:ext cx="4920065" cy="2074932"/>
        </p:xfrm>
        <a:graphic>
          <a:graphicData uri="http://schemas.openxmlformats.org/drawingml/2006/table">
            <a:tbl>
              <a:tblPr firstRow="1" bandRow="1">
                <a:tableStyleId>{5C22544A-7EE6-4342-B048-85BDC9FD1C3A}</a:tableStyleId>
              </a:tblPr>
              <a:tblGrid>
                <a:gridCol w="756581">
                  <a:extLst>
                    <a:ext uri="{9D8B030D-6E8A-4147-A177-3AD203B41FA5}">
                      <a16:colId xmlns:a16="http://schemas.microsoft.com/office/drawing/2014/main" val="753784352"/>
                    </a:ext>
                  </a:extLst>
                </a:gridCol>
                <a:gridCol w="531274">
                  <a:extLst>
                    <a:ext uri="{9D8B030D-6E8A-4147-A177-3AD203B41FA5}">
                      <a16:colId xmlns:a16="http://schemas.microsoft.com/office/drawing/2014/main" val="1581099854"/>
                    </a:ext>
                  </a:extLst>
                </a:gridCol>
                <a:gridCol w="726442">
                  <a:extLst>
                    <a:ext uri="{9D8B030D-6E8A-4147-A177-3AD203B41FA5}">
                      <a16:colId xmlns:a16="http://schemas.microsoft.com/office/drawing/2014/main" val="2460823919"/>
                    </a:ext>
                  </a:extLst>
                </a:gridCol>
                <a:gridCol w="726442">
                  <a:extLst>
                    <a:ext uri="{9D8B030D-6E8A-4147-A177-3AD203B41FA5}">
                      <a16:colId xmlns:a16="http://schemas.microsoft.com/office/drawing/2014/main" val="4294535606"/>
                    </a:ext>
                  </a:extLst>
                </a:gridCol>
                <a:gridCol w="726442">
                  <a:extLst>
                    <a:ext uri="{9D8B030D-6E8A-4147-A177-3AD203B41FA5}">
                      <a16:colId xmlns:a16="http://schemas.microsoft.com/office/drawing/2014/main" val="3026054431"/>
                    </a:ext>
                  </a:extLst>
                </a:gridCol>
                <a:gridCol w="726442">
                  <a:extLst>
                    <a:ext uri="{9D8B030D-6E8A-4147-A177-3AD203B41FA5}">
                      <a16:colId xmlns:a16="http://schemas.microsoft.com/office/drawing/2014/main" val="2727819307"/>
                    </a:ext>
                  </a:extLst>
                </a:gridCol>
                <a:gridCol w="726442">
                  <a:extLst>
                    <a:ext uri="{9D8B030D-6E8A-4147-A177-3AD203B41FA5}">
                      <a16:colId xmlns:a16="http://schemas.microsoft.com/office/drawing/2014/main" val="358791374"/>
                    </a:ext>
                  </a:extLst>
                </a:gridCol>
              </a:tblGrid>
              <a:tr h="299474">
                <a:tc>
                  <a:txBody>
                    <a:bodyPr/>
                    <a:lstStyle/>
                    <a:p>
                      <a:pPr marL="0" algn="ctr" rtl="0" eaLnBrk="1" fontAlgn="ctr" latinLnBrk="0" hangingPunct="1">
                        <a:spcBef>
                          <a:spcPts val="0"/>
                        </a:spcBef>
                        <a:spcAft>
                          <a:spcPts val="0"/>
                        </a:spcAft>
                      </a:pPr>
                      <a:r>
                        <a:rPr lang="en-US" sz="900" b="1" i="0" u="none" strike="noStrike" kern="1200" dirty="0">
                          <a:solidFill>
                            <a:srgbClr val="000000"/>
                          </a:solidFill>
                          <a:effectLst/>
                          <a:latin typeface="Arial" panose="020B0604020202020204" pitchFamily="34" charset="0"/>
                        </a:rPr>
                        <a:t>Country</a:t>
                      </a:r>
                      <a:endParaRPr lang="en-US" sz="1800" b="1" i="0" u="none" strike="noStrike" dirty="0">
                        <a:effectLst/>
                        <a:latin typeface="Arial" panose="020B0604020202020204" pitchFamily="34" charset="0"/>
                      </a:endParaRPr>
                    </a:p>
                  </a:txBody>
                  <a:tcPr marL="8763" marR="8763" marT="8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marL="0" algn="ctr" rtl="0" eaLnBrk="1" fontAlgn="ctr" latinLnBrk="0" hangingPunct="1">
                        <a:spcBef>
                          <a:spcPts val="0"/>
                        </a:spcBef>
                        <a:spcAft>
                          <a:spcPts val="0"/>
                        </a:spcAft>
                      </a:pPr>
                      <a:r>
                        <a:rPr lang="en-US" sz="900" b="1" i="0" u="none" strike="noStrike" kern="1200" dirty="0">
                          <a:solidFill>
                            <a:srgbClr val="000000"/>
                          </a:solidFill>
                          <a:effectLst/>
                          <a:latin typeface="Arial" panose="020B0604020202020204" pitchFamily="34" charset="0"/>
                        </a:rPr>
                        <a:t>Jan</a:t>
                      </a:r>
                      <a:endParaRPr lang="en-US" sz="1800" b="1" i="0" u="none" strike="noStrike" dirty="0">
                        <a:effectLst/>
                        <a:latin typeface="Arial" panose="020B0604020202020204" pitchFamily="34" charset="0"/>
                      </a:endParaRPr>
                    </a:p>
                  </a:txBody>
                  <a:tcPr marL="8763" marR="8763" marT="8763"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marL="0" algn="ctr" rtl="0" eaLnBrk="1" fontAlgn="ctr" latinLnBrk="0" hangingPunct="1">
                        <a:spcBef>
                          <a:spcPts val="0"/>
                        </a:spcBef>
                        <a:spcAft>
                          <a:spcPts val="0"/>
                        </a:spcAft>
                      </a:pPr>
                      <a:r>
                        <a:rPr lang="en-US" sz="900" b="1" i="0" u="none" strike="noStrike" kern="1200" dirty="0">
                          <a:solidFill>
                            <a:srgbClr val="000000"/>
                          </a:solidFill>
                          <a:effectLst/>
                          <a:latin typeface="Arial" panose="020B0604020202020204" pitchFamily="34" charset="0"/>
                        </a:rPr>
                        <a:t>Feb</a:t>
                      </a:r>
                      <a:endParaRPr lang="en-US" sz="1800" b="1" i="0" u="none" strike="noStrike" dirty="0">
                        <a:effectLst/>
                        <a:latin typeface="Arial" panose="020B0604020202020204" pitchFamily="34" charset="0"/>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marL="0" algn="ctr" rtl="0" eaLnBrk="1" fontAlgn="ctr" latinLnBrk="0" hangingPunct="1">
                        <a:spcBef>
                          <a:spcPts val="0"/>
                        </a:spcBef>
                        <a:spcAft>
                          <a:spcPts val="0"/>
                        </a:spcAft>
                      </a:pPr>
                      <a:r>
                        <a:rPr lang="en-US" sz="900" b="1" i="0" u="none" strike="noStrike" kern="1200" dirty="0">
                          <a:solidFill>
                            <a:srgbClr val="000000"/>
                          </a:solidFill>
                          <a:effectLst/>
                          <a:latin typeface="Arial" panose="020B0604020202020204" pitchFamily="34" charset="0"/>
                        </a:rPr>
                        <a:t>Mar</a:t>
                      </a:r>
                      <a:endParaRPr lang="en-US" sz="1800" b="1" i="0" u="none" strike="noStrike" dirty="0">
                        <a:effectLst/>
                        <a:latin typeface="Arial" panose="020B0604020202020204" pitchFamily="34" charset="0"/>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marL="0" algn="ctr" rtl="0" eaLnBrk="1" fontAlgn="ctr" latinLnBrk="0" hangingPunct="1">
                        <a:spcBef>
                          <a:spcPts val="0"/>
                        </a:spcBef>
                        <a:spcAft>
                          <a:spcPts val="0"/>
                        </a:spcAft>
                      </a:pPr>
                      <a:r>
                        <a:rPr lang="en-US" sz="900" b="1" i="0" u="none" strike="noStrike" kern="1200">
                          <a:solidFill>
                            <a:srgbClr val="000000"/>
                          </a:solidFill>
                          <a:effectLst/>
                          <a:latin typeface="Arial" panose="020B0604020202020204" pitchFamily="34" charset="0"/>
                        </a:rPr>
                        <a:t>24-Apr</a:t>
                      </a:r>
                      <a:endParaRPr lang="en-US" sz="1800" b="1" i="0" u="none" strike="noStrike">
                        <a:effectLst/>
                        <a:latin typeface="Arial" panose="020B0604020202020204" pitchFamily="34" charset="0"/>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marL="0" algn="ctr" rtl="0" eaLnBrk="1" fontAlgn="ctr" latinLnBrk="0" hangingPunct="1">
                        <a:spcBef>
                          <a:spcPts val="0"/>
                        </a:spcBef>
                        <a:spcAft>
                          <a:spcPts val="0"/>
                        </a:spcAft>
                      </a:pPr>
                      <a:r>
                        <a:rPr lang="en-US" sz="900" b="1" i="0" u="none" strike="noStrike" kern="1200" dirty="0">
                          <a:solidFill>
                            <a:srgbClr val="000000"/>
                          </a:solidFill>
                          <a:effectLst/>
                          <a:latin typeface="Arial" panose="020B0604020202020204" pitchFamily="34" charset="0"/>
                        </a:rPr>
                        <a:t>May</a:t>
                      </a:r>
                      <a:endParaRPr lang="en-US" sz="1800" b="1" i="0" u="none" strike="noStrike" dirty="0">
                        <a:effectLst/>
                        <a:latin typeface="Arial" panose="020B0604020202020204" pitchFamily="34" charset="0"/>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marL="0" algn="ctr" rtl="0" eaLnBrk="1" fontAlgn="ctr" latinLnBrk="0" hangingPunct="1">
                        <a:spcBef>
                          <a:spcPts val="0"/>
                        </a:spcBef>
                        <a:spcAft>
                          <a:spcPts val="0"/>
                        </a:spcAft>
                      </a:pPr>
                      <a:r>
                        <a:rPr lang="en-US" sz="900" b="1" i="0" u="none" strike="noStrike" kern="1200" dirty="0">
                          <a:solidFill>
                            <a:srgbClr val="000000"/>
                          </a:solidFill>
                          <a:effectLst/>
                          <a:latin typeface="Arial" panose="020B0604020202020204" pitchFamily="34" charset="0"/>
                        </a:rPr>
                        <a:t>Jun</a:t>
                      </a:r>
                      <a:endParaRPr lang="en-US" sz="1800" b="1" i="0" u="none" strike="noStrike" dirty="0">
                        <a:effectLst/>
                        <a:latin typeface="Arial" panose="020B0604020202020204" pitchFamily="34" charset="0"/>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3303965942"/>
                  </a:ext>
                </a:extLst>
              </a:tr>
              <a:tr h="459908">
                <a:tc>
                  <a:txBody>
                    <a:bodyPr/>
                    <a:lstStyle/>
                    <a:p>
                      <a:pPr marL="0" algn="l" rtl="0" eaLnBrk="1" fontAlgn="ctr" latinLnBrk="0" hangingPunct="1">
                        <a:spcBef>
                          <a:spcPts val="0"/>
                        </a:spcBef>
                        <a:spcAft>
                          <a:spcPts val="0"/>
                        </a:spcAft>
                      </a:pPr>
                      <a:r>
                        <a:rPr lang="en-US" sz="900" b="1" i="0" u="none" strike="noStrike" kern="1200" dirty="0">
                          <a:solidFill>
                            <a:srgbClr val="000000"/>
                          </a:solidFill>
                          <a:effectLst/>
                          <a:latin typeface="Arial" panose="020B0604020202020204" pitchFamily="34" charset="0"/>
                        </a:rPr>
                        <a:t>Somalia</a:t>
                      </a:r>
                      <a:endParaRPr lang="en-US" sz="1800" b="1" i="0" u="none" strike="noStrike" dirty="0">
                        <a:effectLst/>
                        <a:latin typeface="Arial" panose="020B0604020202020204" pitchFamily="34" charset="0"/>
                      </a:endParaRPr>
                    </a:p>
                  </a:txBody>
                  <a:tcPr marL="8763" marR="8763" marT="8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EDF4"/>
                    </a:solidFill>
                  </a:tcPr>
                </a:tc>
                <a:tc>
                  <a:txBody>
                    <a:bodyPr/>
                    <a:lstStyle/>
                    <a:p>
                      <a:pPr marL="0" algn="l" rtl="0" eaLnBrk="1" fontAlgn="t" latinLnBrk="0" hangingPunct="1">
                        <a:spcBef>
                          <a:spcPts val="0"/>
                        </a:spcBef>
                        <a:spcAft>
                          <a:spcPts val="0"/>
                        </a:spcAft>
                      </a:pPr>
                      <a:r>
                        <a:rPr lang="en-US" sz="900" b="1" i="0" u="none" strike="noStrike" kern="1200" dirty="0">
                          <a:solidFill>
                            <a:srgbClr val="FFFFFF"/>
                          </a:solidFill>
                          <a:effectLst/>
                          <a:latin typeface="Arial" panose="020B0604020202020204" pitchFamily="34" charset="0"/>
                        </a:rPr>
                        <a:t>SNID </a:t>
                      </a:r>
                      <a:endParaRPr lang="en-US" sz="1800" b="1" i="0" u="none" strike="noStrike" dirty="0">
                        <a:effectLst/>
                        <a:latin typeface="Arial" panose="020B0604020202020204" pitchFamily="34" charset="0"/>
                      </a:endParaRPr>
                    </a:p>
                  </a:txBody>
                  <a:tcPr marL="8763" marR="8763" marT="876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305496"/>
                    </a:solidFill>
                  </a:tcPr>
                </a:tc>
                <a:tc>
                  <a:txBody>
                    <a:bodyPr/>
                    <a:lstStyle/>
                    <a:p>
                      <a:pPr marL="0" algn="l" rtl="0" eaLnBrk="1" fontAlgn="ctr" latinLnBrk="0" hangingPunct="1">
                        <a:spcBef>
                          <a:spcPts val="0"/>
                        </a:spcBef>
                        <a:spcAft>
                          <a:spcPts val="0"/>
                        </a:spcAft>
                      </a:pPr>
                      <a:r>
                        <a:rPr lang="en-US" sz="900" b="1" i="0" u="none" strike="noStrike" kern="1200">
                          <a:solidFill>
                            <a:srgbClr val="000000"/>
                          </a:solidFill>
                          <a:effectLst/>
                          <a:latin typeface="Arial" panose="020B0604020202020204" pitchFamily="34" charset="0"/>
                        </a:rPr>
                        <a:t> </a:t>
                      </a:r>
                      <a:endParaRPr lang="en-US" sz="1800" b="1" i="0" u="none" strike="noStrike">
                        <a:effectLst/>
                        <a:latin typeface="Arial" panose="020B0604020202020204" pitchFamily="34" charset="0"/>
                      </a:endParaRPr>
                    </a:p>
                  </a:txBody>
                  <a:tcPr marL="8763" marR="8763" marT="876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EDF4"/>
                    </a:solidFill>
                  </a:tcPr>
                </a:tc>
                <a:tc>
                  <a:txBody>
                    <a:bodyPr/>
                    <a:lstStyle/>
                    <a:p>
                      <a:pPr marL="0" algn="l" rtl="0" eaLnBrk="1" fontAlgn="t" latinLnBrk="0" hangingPunct="1">
                        <a:spcBef>
                          <a:spcPts val="0"/>
                        </a:spcBef>
                        <a:spcAft>
                          <a:spcPts val="0"/>
                        </a:spcAft>
                      </a:pPr>
                      <a:r>
                        <a:rPr lang="en-US" sz="900" b="1" i="0" u="none" strike="noStrike" kern="1200" dirty="0">
                          <a:solidFill>
                            <a:srgbClr val="FFFFFF"/>
                          </a:solidFill>
                          <a:effectLst/>
                          <a:latin typeface="Arial" panose="020B0604020202020204" pitchFamily="34" charset="0"/>
                        </a:rPr>
                        <a:t>SNID </a:t>
                      </a:r>
                      <a:endParaRPr lang="en-US" sz="1800" b="1" i="0" u="none" strike="noStrike" dirty="0">
                        <a:effectLst/>
                        <a:latin typeface="Arial" panose="020B0604020202020204" pitchFamily="34" charset="0"/>
                      </a:endParaRPr>
                    </a:p>
                  </a:txBody>
                  <a:tcPr marL="8763" marR="8763" marT="876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305496"/>
                    </a:solidFill>
                  </a:tcPr>
                </a:tc>
                <a:tc>
                  <a:txBody>
                    <a:bodyPr/>
                    <a:lstStyle/>
                    <a:p>
                      <a:pPr marL="0" algn="l" rtl="0" eaLnBrk="1" fontAlgn="t" latinLnBrk="0" hangingPunct="1">
                        <a:spcBef>
                          <a:spcPts val="0"/>
                        </a:spcBef>
                        <a:spcAft>
                          <a:spcPts val="0"/>
                        </a:spcAft>
                      </a:pPr>
                      <a:endParaRPr lang="en-US" sz="1800" b="1" i="0" u="none" strike="noStrike" dirty="0">
                        <a:effectLst/>
                        <a:latin typeface="Arial" panose="020B0604020202020204" pitchFamily="34" charset="0"/>
                      </a:endParaRPr>
                    </a:p>
                  </a:txBody>
                  <a:tcPr marL="8763" marR="8763" marT="8763" marB="0" anchor="ctr">
                    <a:lnL>
                      <a:noFill/>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EDF4"/>
                    </a:solidFill>
                  </a:tcPr>
                </a:tc>
                <a:tc>
                  <a:txBody>
                    <a:bodyPr/>
                    <a:lstStyle/>
                    <a:p>
                      <a:pPr marL="0" algn="l" rtl="0" eaLnBrk="1" fontAlgn="ctr" latinLnBrk="0" hangingPunct="1">
                        <a:spcBef>
                          <a:spcPts val="0"/>
                        </a:spcBef>
                        <a:spcAft>
                          <a:spcPts val="0"/>
                        </a:spcAft>
                      </a:pPr>
                      <a:endParaRPr lang="en-US" sz="1800" b="1" i="0" u="none" strike="noStrike" dirty="0">
                        <a:effectLst/>
                        <a:latin typeface="Arial" panose="020B0604020202020204" pitchFamily="34" charset="0"/>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EDF4"/>
                    </a:solidFill>
                  </a:tcPr>
                </a:tc>
                <a:tc>
                  <a:txBody>
                    <a:bodyPr/>
                    <a:lstStyle/>
                    <a:p>
                      <a:pPr marL="0" algn="l" rtl="0" eaLnBrk="1" fontAlgn="ctr" latinLnBrk="0" hangingPunct="1">
                        <a:spcBef>
                          <a:spcPts val="0"/>
                        </a:spcBef>
                        <a:spcAft>
                          <a:spcPts val="0"/>
                        </a:spcAft>
                      </a:pPr>
                      <a:endParaRPr lang="en-US" sz="1800" b="1" i="0" u="none" strike="noStrike" dirty="0">
                        <a:effectLst/>
                        <a:latin typeface="Arial" panose="020B0604020202020204" pitchFamily="34" charset="0"/>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EDF4"/>
                    </a:solidFill>
                  </a:tcPr>
                </a:tc>
                <a:extLst>
                  <a:ext uri="{0D108BD9-81ED-4DB2-BD59-A6C34878D82A}">
                    <a16:rowId xmlns:a16="http://schemas.microsoft.com/office/drawing/2014/main" val="3638425289"/>
                  </a:ext>
                </a:extLst>
              </a:tr>
              <a:tr h="395734">
                <a:tc>
                  <a:txBody>
                    <a:bodyPr/>
                    <a:lstStyle/>
                    <a:p>
                      <a:pPr marL="0" algn="l" rtl="0" eaLnBrk="1" fontAlgn="ctr" latinLnBrk="0" hangingPunct="1">
                        <a:spcBef>
                          <a:spcPts val="0"/>
                        </a:spcBef>
                        <a:spcAft>
                          <a:spcPts val="0"/>
                        </a:spcAft>
                      </a:pPr>
                      <a:r>
                        <a:rPr lang="en-US" sz="900" b="1" i="0" u="none" strike="noStrike" kern="1200" dirty="0">
                          <a:solidFill>
                            <a:srgbClr val="000000"/>
                          </a:solidFill>
                          <a:effectLst/>
                          <a:latin typeface="Arial" panose="020B0604020202020204" pitchFamily="34" charset="0"/>
                          <a:ea typeface="+mn-ea"/>
                          <a:cs typeface="+mn-cs"/>
                        </a:rPr>
                        <a:t>Sudan</a:t>
                      </a:r>
                    </a:p>
                  </a:txBody>
                  <a:tcPr marL="8763" marR="8763" marT="8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9EDF4"/>
                    </a:solidFill>
                  </a:tcPr>
                </a:tc>
                <a:tc>
                  <a:txBody>
                    <a:bodyPr/>
                    <a:lstStyle/>
                    <a:p>
                      <a:pPr marL="0" algn="l" rtl="0" eaLnBrk="1" fontAlgn="ctr" latinLnBrk="0" hangingPunct="1">
                        <a:spcBef>
                          <a:spcPts val="0"/>
                        </a:spcBef>
                        <a:spcAft>
                          <a:spcPts val="0"/>
                        </a:spcAft>
                      </a:pPr>
                      <a:r>
                        <a:rPr lang="en-US" sz="900" b="1" i="0" u="none" strike="noStrike" kern="1200">
                          <a:solidFill>
                            <a:srgbClr val="000000"/>
                          </a:solidFill>
                          <a:effectLst/>
                          <a:latin typeface="Arial" panose="020B0604020202020204" pitchFamily="34" charset="0"/>
                        </a:rPr>
                        <a:t> </a:t>
                      </a:r>
                      <a:endParaRPr lang="en-US" sz="1800" b="1" i="0" u="none" strike="noStrike">
                        <a:effectLst/>
                        <a:latin typeface="Arial" panose="020B0604020202020204" pitchFamily="34" charset="0"/>
                      </a:endParaRPr>
                    </a:p>
                  </a:txBody>
                  <a:tcPr marL="8763" marR="8763" marT="8763"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9EDF4"/>
                    </a:solidFill>
                  </a:tcPr>
                </a:tc>
                <a:tc>
                  <a:txBody>
                    <a:bodyPr/>
                    <a:lstStyle/>
                    <a:p>
                      <a:pPr marL="0" algn="l" rtl="0" eaLnBrk="1" fontAlgn="ctr" latinLnBrk="0" hangingPunct="1">
                        <a:spcBef>
                          <a:spcPts val="0"/>
                        </a:spcBef>
                        <a:spcAft>
                          <a:spcPts val="0"/>
                        </a:spcAft>
                      </a:pPr>
                      <a:r>
                        <a:rPr lang="en-US" sz="900" b="1" i="0" u="none" strike="noStrike" kern="1200">
                          <a:solidFill>
                            <a:srgbClr val="000000"/>
                          </a:solidFill>
                          <a:effectLst/>
                          <a:latin typeface="Arial" panose="020B0604020202020204" pitchFamily="34" charset="0"/>
                        </a:rPr>
                        <a:t> </a:t>
                      </a:r>
                      <a:endParaRPr lang="en-US" sz="1800" b="1" i="0" u="none" strike="noStrike">
                        <a:effectLst/>
                        <a:latin typeface="Arial" panose="020B0604020202020204" pitchFamily="34" charset="0"/>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9EDF4"/>
                    </a:solidFill>
                  </a:tcPr>
                </a:tc>
                <a:tc>
                  <a:txBody>
                    <a:bodyPr/>
                    <a:lstStyle/>
                    <a:p>
                      <a:pPr marL="0" algn="l" rtl="0" eaLnBrk="1" fontAlgn="ctr" latinLnBrk="0" hangingPunct="1">
                        <a:spcBef>
                          <a:spcPts val="0"/>
                        </a:spcBef>
                        <a:spcAft>
                          <a:spcPts val="0"/>
                        </a:spcAft>
                      </a:pPr>
                      <a:r>
                        <a:rPr lang="en-US" sz="900" b="1" i="0" u="none" strike="noStrike" kern="1200">
                          <a:solidFill>
                            <a:srgbClr val="000000"/>
                          </a:solidFill>
                          <a:effectLst/>
                          <a:latin typeface="Arial" panose="020B0604020202020204" pitchFamily="34" charset="0"/>
                        </a:rPr>
                        <a:t> </a:t>
                      </a:r>
                      <a:endParaRPr lang="en-US" sz="1800" b="1" i="0" u="none" strike="noStrike">
                        <a:effectLst/>
                        <a:latin typeface="Arial" panose="020B0604020202020204" pitchFamily="34" charset="0"/>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9EDF4"/>
                    </a:solidFill>
                  </a:tcPr>
                </a:tc>
                <a:tc>
                  <a:txBody>
                    <a:bodyPr/>
                    <a:lstStyle/>
                    <a:p>
                      <a:pPr marL="0" algn="l" rtl="0" eaLnBrk="1" fontAlgn="ctr" latinLnBrk="0" hangingPunct="1">
                        <a:spcBef>
                          <a:spcPts val="0"/>
                        </a:spcBef>
                        <a:spcAft>
                          <a:spcPts val="0"/>
                        </a:spcAft>
                      </a:pPr>
                      <a:r>
                        <a:rPr lang="en-US" sz="900" b="1" i="0" u="none" strike="noStrike" kern="1200">
                          <a:solidFill>
                            <a:srgbClr val="000000"/>
                          </a:solidFill>
                          <a:effectLst/>
                          <a:latin typeface="Arial" panose="020B0604020202020204" pitchFamily="34" charset="0"/>
                        </a:rPr>
                        <a:t> </a:t>
                      </a:r>
                      <a:endParaRPr lang="en-US" sz="1800" b="1" i="0" u="none" strike="noStrike">
                        <a:effectLst/>
                        <a:latin typeface="Arial" panose="020B0604020202020204" pitchFamily="34" charset="0"/>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9EDF4"/>
                    </a:solidFill>
                  </a:tcPr>
                </a:tc>
                <a:tc>
                  <a:txBody>
                    <a:bodyPr/>
                    <a:lstStyle/>
                    <a:p>
                      <a:pPr marL="0" algn="l" rtl="0" eaLnBrk="1" fontAlgn="ctr" latinLnBrk="0" hangingPunct="1">
                        <a:spcBef>
                          <a:spcPts val="0"/>
                        </a:spcBef>
                        <a:spcAft>
                          <a:spcPts val="0"/>
                        </a:spcAft>
                      </a:pPr>
                      <a:r>
                        <a:rPr lang="en-US" sz="900" b="1" i="0" u="none" strike="noStrike" kern="1200" dirty="0">
                          <a:solidFill>
                            <a:srgbClr val="FFFFFF"/>
                          </a:solidFill>
                          <a:effectLst/>
                          <a:latin typeface="Arial" panose="020B0604020202020204" pitchFamily="34" charset="0"/>
                        </a:rPr>
                        <a:t>SNID </a:t>
                      </a:r>
                      <a:endParaRPr lang="en-US" sz="1800" b="1" i="0" u="none" strike="noStrike" dirty="0">
                        <a:effectLst/>
                        <a:latin typeface="Arial" panose="020B0604020202020204" pitchFamily="34" charset="0"/>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05496"/>
                    </a:solidFill>
                  </a:tcPr>
                </a:tc>
                <a:tc>
                  <a:txBody>
                    <a:bodyPr/>
                    <a:lstStyle/>
                    <a:p>
                      <a:pPr marL="0" algn="l" rtl="0" eaLnBrk="1" fontAlgn="ctr" latinLnBrk="0" hangingPunct="1">
                        <a:spcBef>
                          <a:spcPts val="0"/>
                        </a:spcBef>
                        <a:spcAft>
                          <a:spcPts val="0"/>
                        </a:spcAft>
                      </a:pPr>
                      <a:r>
                        <a:rPr lang="en-US" sz="900" b="1" i="0" u="none" strike="noStrike" kern="1200" dirty="0">
                          <a:solidFill>
                            <a:srgbClr val="FFFFFF"/>
                          </a:solidFill>
                          <a:effectLst/>
                          <a:latin typeface="Arial" panose="020B0604020202020204" pitchFamily="34" charset="0"/>
                        </a:rPr>
                        <a:t>SNID </a:t>
                      </a:r>
                      <a:endParaRPr lang="en-US" sz="1800" b="1" i="0" u="none" strike="noStrike" dirty="0">
                        <a:effectLst/>
                        <a:latin typeface="Arial" panose="020B0604020202020204" pitchFamily="34" charset="0"/>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05496"/>
                    </a:solidFill>
                  </a:tcPr>
                </a:tc>
                <a:extLst>
                  <a:ext uri="{0D108BD9-81ED-4DB2-BD59-A6C34878D82A}">
                    <a16:rowId xmlns:a16="http://schemas.microsoft.com/office/drawing/2014/main" val="1779270917"/>
                  </a:ext>
                </a:extLst>
              </a:tr>
              <a:tr h="459908">
                <a:tc>
                  <a:txBody>
                    <a:bodyPr/>
                    <a:lstStyle/>
                    <a:p>
                      <a:pPr marL="0" algn="l" rtl="0" eaLnBrk="1" fontAlgn="ctr" latinLnBrk="0" hangingPunct="1">
                        <a:spcBef>
                          <a:spcPts val="0"/>
                        </a:spcBef>
                        <a:spcAft>
                          <a:spcPts val="0"/>
                        </a:spcAft>
                      </a:pPr>
                      <a:r>
                        <a:rPr lang="en-US" sz="900" b="1" i="0" u="none" strike="noStrike" kern="1200" dirty="0">
                          <a:solidFill>
                            <a:srgbClr val="000000"/>
                          </a:solidFill>
                          <a:effectLst/>
                          <a:latin typeface="Arial" panose="020B0604020202020204" pitchFamily="34" charset="0"/>
                          <a:ea typeface="+mn-ea"/>
                          <a:cs typeface="+mn-cs"/>
                        </a:rPr>
                        <a:t>Yemen</a:t>
                      </a:r>
                    </a:p>
                  </a:txBody>
                  <a:tcPr marL="8763" marR="8763" marT="8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9EDF4"/>
                    </a:solidFill>
                  </a:tcPr>
                </a:tc>
                <a:tc>
                  <a:txBody>
                    <a:bodyPr/>
                    <a:lstStyle/>
                    <a:p>
                      <a:pPr marL="0" algn="l" rtl="0" eaLnBrk="1" fontAlgn="ctr" latinLnBrk="0" hangingPunct="1">
                        <a:spcBef>
                          <a:spcPts val="0"/>
                        </a:spcBef>
                        <a:spcAft>
                          <a:spcPts val="0"/>
                        </a:spcAft>
                      </a:pPr>
                      <a:r>
                        <a:rPr lang="en-US" sz="900" b="1" i="0" u="none" strike="noStrike" kern="1200">
                          <a:solidFill>
                            <a:srgbClr val="000000"/>
                          </a:solidFill>
                          <a:effectLst/>
                          <a:latin typeface="Arial" panose="020B0604020202020204" pitchFamily="34" charset="0"/>
                        </a:rPr>
                        <a:t> </a:t>
                      </a:r>
                      <a:endParaRPr lang="en-US" sz="1800" b="1" i="0" u="none" strike="noStrike">
                        <a:effectLst/>
                        <a:latin typeface="Arial" panose="020B0604020202020204" pitchFamily="34" charset="0"/>
                      </a:endParaRPr>
                    </a:p>
                  </a:txBody>
                  <a:tcPr marL="8763" marR="8763" marT="8763"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9EDF4"/>
                    </a:solidFill>
                  </a:tcPr>
                </a:tc>
                <a:tc>
                  <a:txBody>
                    <a:bodyPr/>
                    <a:lstStyle/>
                    <a:p>
                      <a:pPr marL="0" algn="l" rtl="0" eaLnBrk="1" fontAlgn="t" latinLnBrk="0" hangingPunct="1">
                        <a:spcBef>
                          <a:spcPts val="0"/>
                        </a:spcBef>
                        <a:spcAft>
                          <a:spcPts val="0"/>
                        </a:spcAft>
                      </a:pPr>
                      <a:endParaRPr lang="en-US" sz="1800" b="1" i="0" u="none" strike="noStrike" dirty="0">
                        <a:effectLst/>
                        <a:latin typeface="Arial" panose="020B0604020202020204" pitchFamily="34" charset="0"/>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9EDF4"/>
                    </a:solidFill>
                  </a:tcPr>
                </a:tc>
                <a:tc>
                  <a:txBody>
                    <a:bodyPr/>
                    <a:lstStyle/>
                    <a:p>
                      <a:pPr marL="0" algn="l" rtl="0" eaLnBrk="1" fontAlgn="ctr" latinLnBrk="0" hangingPunct="1">
                        <a:spcBef>
                          <a:spcPts val="0"/>
                        </a:spcBef>
                        <a:spcAft>
                          <a:spcPts val="0"/>
                        </a:spcAft>
                      </a:pPr>
                      <a:r>
                        <a:rPr lang="en-US" sz="900" b="1" i="0" u="none" strike="noStrike" kern="1200" dirty="0">
                          <a:solidFill>
                            <a:srgbClr val="000000"/>
                          </a:solidFill>
                          <a:effectLst/>
                          <a:latin typeface="Arial" panose="020B0604020202020204" pitchFamily="34" charset="0"/>
                        </a:rPr>
                        <a:t> </a:t>
                      </a:r>
                      <a:endParaRPr lang="en-US" sz="1800" b="1" i="0" u="none" strike="noStrike" dirty="0">
                        <a:effectLst/>
                        <a:latin typeface="Arial" panose="020B0604020202020204" pitchFamily="34" charset="0"/>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9EDF4"/>
                    </a:solidFill>
                  </a:tcPr>
                </a:tc>
                <a:tc>
                  <a:txBody>
                    <a:bodyPr/>
                    <a:lstStyle/>
                    <a:p>
                      <a:pPr marL="0" algn="l" rtl="0" eaLnBrk="1" fontAlgn="ctr" latinLnBrk="0" hangingPunct="1">
                        <a:spcBef>
                          <a:spcPts val="0"/>
                        </a:spcBef>
                        <a:spcAft>
                          <a:spcPts val="0"/>
                        </a:spcAft>
                      </a:pPr>
                      <a:r>
                        <a:rPr lang="en-US" sz="900" b="1" i="0" u="none" strike="noStrike" kern="1200">
                          <a:solidFill>
                            <a:srgbClr val="000000"/>
                          </a:solidFill>
                          <a:effectLst/>
                          <a:latin typeface="Arial" panose="020B0604020202020204" pitchFamily="34" charset="0"/>
                        </a:rPr>
                        <a:t> </a:t>
                      </a:r>
                      <a:endParaRPr lang="en-US" sz="1800" b="1" i="0" u="none" strike="noStrike">
                        <a:effectLst/>
                        <a:latin typeface="Arial" panose="020B0604020202020204" pitchFamily="34" charset="0"/>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9EDF4"/>
                    </a:solidFill>
                  </a:tcPr>
                </a:tc>
                <a:tc>
                  <a:txBody>
                    <a:bodyPr/>
                    <a:lstStyle/>
                    <a:p>
                      <a:pPr marL="0" algn="l" rtl="0" eaLnBrk="1" fontAlgn="ctr" latinLnBrk="0" hangingPunct="1">
                        <a:spcBef>
                          <a:spcPts val="0"/>
                        </a:spcBef>
                        <a:spcAft>
                          <a:spcPts val="0"/>
                        </a:spcAft>
                      </a:pPr>
                      <a:endParaRPr lang="en-US" sz="1800" b="1" i="0" u="none" strike="noStrike" dirty="0">
                        <a:effectLst/>
                        <a:latin typeface="Arial" panose="020B0604020202020204" pitchFamily="34" charset="0"/>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9EDF4"/>
                    </a:solidFill>
                  </a:tcPr>
                </a:tc>
                <a:tc>
                  <a:txBody>
                    <a:bodyPr/>
                    <a:lstStyle/>
                    <a:p>
                      <a:pPr marL="0" algn="l" rtl="0" eaLnBrk="1" fontAlgn="ctr" latinLnBrk="0" hangingPunct="1">
                        <a:spcBef>
                          <a:spcPts val="0"/>
                        </a:spcBef>
                        <a:spcAft>
                          <a:spcPts val="0"/>
                        </a:spcAft>
                      </a:pPr>
                      <a:r>
                        <a:rPr lang="en-US" sz="900" b="1" i="0" u="none" strike="noStrike" kern="1200" dirty="0">
                          <a:solidFill>
                            <a:srgbClr val="FFFFFF"/>
                          </a:solidFill>
                          <a:effectLst/>
                          <a:latin typeface="Arial" panose="020B0604020202020204" pitchFamily="34" charset="0"/>
                        </a:rPr>
                        <a:t> </a:t>
                      </a:r>
                      <a:endParaRPr lang="en-US" sz="1800" b="1" i="0" u="none" strike="noStrike" dirty="0">
                        <a:effectLst/>
                        <a:latin typeface="Arial" panose="020B0604020202020204" pitchFamily="34" charset="0"/>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9EDF4"/>
                    </a:solidFill>
                  </a:tcPr>
                </a:tc>
                <a:extLst>
                  <a:ext uri="{0D108BD9-81ED-4DB2-BD59-A6C34878D82A}">
                    <a16:rowId xmlns:a16="http://schemas.microsoft.com/office/drawing/2014/main" val="1367963090"/>
                  </a:ext>
                </a:extLst>
              </a:tr>
              <a:tr h="459908">
                <a:tc>
                  <a:txBody>
                    <a:bodyPr/>
                    <a:lstStyle/>
                    <a:p>
                      <a:pPr marL="0" algn="l" rtl="0" eaLnBrk="1" fontAlgn="ctr" latinLnBrk="0" hangingPunct="1">
                        <a:spcBef>
                          <a:spcPts val="0"/>
                        </a:spcBef>
                        <a:spcAft>
                          <a:spcPts val="0"/>
                        </a:spcAft>
                      </a:pPr>
                      <a:r>
                        <a:rPr lang="en-US" sz="900" b="1" i="0" u="none" strike="noStrike" kern="1200" dirty="0">
                          <a:solidFill>
                            <a:srgbClr val="000000"/>
                          </a:solidFill>
                          <a:effectLst/>
                          <a:latin typeface="Arial" panose="020B0604020202020204" pitchFamily="34" charset="0"/>
                          <a:ea typeface="+mn-ea"/>
                          <a:cs typeface="+mn-cs"/>
                        </a:rPr>
                        <a:t>Indonesia</a:t>
                      </a:r>
                    </a:p>
                  </a:txBody>
                  <a:tcPr marL="8763" marR="8763" marT="8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9EDF4"/>
                    </a:solidFill>
                  </a:tcPr>
                </a:tc>
                <a:tc>
                  <a:txBody>
                    <a:bodyPr/>
                    <a:lstStyle/>
                    <a:p>
                      <a:pPr marL="0" algn="l" rtl="0" eaLnBrk="1" fontAlgn="ctr" latinLnBrk="0" hangingPunct="1">
                        <a:spcBef>
                          <a:spcPts val="0"/>
                        </a:spcBef>
                        <a:spcAft>
                          <a:spcPts val="0"/>
                        </a:spcAft>
                      </a:pPr>
                      <a:r>
                        <a:rPr lang="en-US" sz="900" b="1" i="0" u="none" strike="noStrike" kern="1200" dirty="0">
                          <a:solidFill>
                            <a:schemeClr val="tx1"/>
                          </a:solidFill>
                          <a:effectLst/>
                          <a:latin typeface="Arial" panose="020B0604020202020204" pitchFamily="34" charset="0"/>
                          <a:ea typeface="+mn-ea"/>
                          <a:cs typeface="+mn-cs"/>
                        </a:rPr>
                        <a:t>SNID</a:t>
                      </a:r>
                    </a:p>
                  </a:txBody>
                  <a:tcPr marL="8763" marR="8763" marT="8763"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DC3E6"/>
                    </a:solidFill>
                  </a:tcPr>
                </a:tc>
                <a:tc>
                  <a:txBody>
                    <a:bodyPr/>
                    <a:lstStyle/>
                    <a:p>
                      <a:pPr marL="0" algn="l" rtl="0" eaLnBrk="1" fontAlgn="t" latinLnBrk="0" hangingPunct="1">
                        <a:spcBef>
                          <a:spcPts val="0"/>
                        </a:spcBef>
                        <a:spcAft>
                          <a:spcPts val="0"/>
                        </a:spcAft>
                      </a:pPr>
                      <a:r>
                        <a:rPr lang="en-US" sz="900" b="1" i="0" u="none" strike="noStrike" kern="1200" dirty="0">
                          <a:solidFill>
                            <a:schemeClr val="tx1"/>
                          </a:solidFill>
                          <a:effectLst/>
                          <a:latin typeface="Arial" panose="020B0604020202020204" pitchFamily="34" charset="0"/>
                          <a:ea typeface="+mn-ea"/>
                          <a:cs typeface="+mn-cs"/>
                        </a:rPr>
                        <a:t>SNID</a:t>
                      </a: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DC3E6"/>
                    </a:solidFill>
                  </a:tcPr>
                </a:tc>
                <a:tc>
                  <a:txBody>
                    <a:bodyPr/>
                    <a:lstStyle/>
                    <a:p>
                      <a:pPr marL="0" algn="l" rtl="0" eaLnBrk="1" fontAlgn="ctr" latinLnBrk="0" hangingPunct="1">
                        <a:spcBef>
                          <a:spcPts val="0"/>
                        </a:spcBef>
                        <a:spcAft>
                          <a:spcPts val="0"/>
                        </a:spcAft>
                      </a:pPr>
                      <a:endParaRPr lang="en-US" sz="1800" b="1" i="0" u="none" strike="noStrike" dirty="0">
                        <a:effectLst/>
                        <a:latin typeface="Arial" panose="020B0604020202020204" pitchFamily="34" charset="0"/>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9EDF4"/>
                    </a:solidFill>
                  </a:tcPr>
                </a:tc>
                <a:tc>
                  <a:txBody>
                    <a:bodyPr/>
                    <a:lstStyle/>
                    <a:p>
                      <a:pPr marL="0" algn="l" rtl="0" eaLnBrk="1" fontAlgn="ctr" latinLnBrk="0" hangingPunct="1">
                        <a:spcBef>
                          <a:spcPts val="0"/>
                        </a:spcBef>
                        <a:spcAft>
                          <a:spcPts val="0"/>
                        </a:spcAft>
                      </a:pPr>
                      <a:endParaRPr lang="en-US" sz="1800" b="1" i="0" u="none" strike="noStrike" dirty="0">
                        <a:effectLst/>
                        <a:latin typeface="Arial" panose="020B0604020202020204" pitchFamily="34" charset="0"/>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9EDF4"/>
                    </a:solidFill>
                  </a:tcPr>
                </a:tc>
                <a:tc>
                  <a:txBody>
                    <a:bodyPr/>
                    <a:lstStyle/>
                    <a:p>
                      <a:pPr marL="0" algn="l" rtl="0" eaLnBrk="1" fontAlgn="ctr" latinLnBrk="0" hangingPunct="1">
                        <a:spcBef>
                          <a:spcPts val="0"/>
                        </a:spcBef>
                        <a:spcAft>
                          <a:spcPts val="0"/>
                        </a:spcAft>
                      </a:pPr>
                      <a:endParaRPr lang="en-US" sz="1800" b="1" i="0" u="none" strike="noStrike" dirty="0">
                        <a:effectLst/>
                        <a:latin typeface="Arial" panose="020B0604020202020204" pitchFamily="34" charset="0"/>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9EDF4"/>
                    </a:solidFill>
                  </a:tcPr>
                </a:tc>
                <a:tc>
                  <a:txBody>
                    <a:bodyPr/>
                    <a:lstStyle/>
                    <a:p>
                      <a:pPr marL="0" algn="l" rtl="0" eaLnBrk="1" fontAlgn="ctr" latinLnBrk="0" hangingPunct="1">
                        <a:spcBef>
                          <a:spcPts val="0"/>
                        </a:spcBef>
                        <a:spcAft>
                          <a:spcPts val="0"/>
                        </a:spcAft>
                      </a:pPr>
                      <a:endParaRPr lang="en-US" sz="1800" b="1" i="0" u="none" strike="noStrike" dirty="0">
                        <a:effectLst/>
                        <a:latin typeface="Arial" panose="020B0604020202020204" pitchFamily="34" charset="0"/>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9EDF4"/>
                    </a:solidFill>
                  </a:tcPr>
                </a:tc>
                <a:extLst>
                  <a:ext uri="{0D108BD9-81ED-4DB2-BD59-A6C34878D82A}">
                    <a16:rowId xmlns:a16="http://schemas.microsoft.com/office/drawing/2014/main" val="4042068885"/>
                  </a:ext>
                </a:extLst>
              </a:tr>
            </a:tbl>
          </a:graphicData>
        </a:graphic>
      </p:graphicFrame>
      <p:sp>
        <p:nvSpPr>
          <p:cNvPr id="9" name="TextBox 8">
            <a:extLst>
              <a:ext uri="{FF2B5EF4-FFF2-40B4-BE49-F238E27FC236}">
                <a16:creationId xmlns:a16="http://schemas.microsoft.com/office/drawing/2014/main" id="{51E19A55-FDE9-9E85-4023-6252BF1EB756}"/>
              </a:ext>
            </a:extLst>
          </p:cNvPr>
          <p:cNvSpPr txBox="1"/>
          <p:nvPr/>
        </p:nvSpPr>
        <p:spPr>
          <a:xfrm>
            <a:off x="345837" y="601535"/>
            <a:ext cx="6096000" cy="400110"/>
          </a:xfrm>
          <a:prstGeom prst="rect">
            <a:avLst/>
          </a:prstGeom>
          <a:noFill/>
        </p:spPr>
        <p:txBody>
          <a:bodyPr wrap="square">
            <a:spAutoFit/>
          </a:bodyPr>
          <a:lstStyle/>
          <a:p>
            <a:r>
              <a:rPr lang="da-DK" sz="2000" b="1" dirty="0" err="1">
                <a:solidFill>
                  <a:srgbClr val="F79646"/>
                </a:solidFill>
                <a:ea typeface="+mn-ea"/>
                <a:cs typeface="Arial" panose="020B0604020202020204" pitchFamily="34" charset="0"/>
              </a:rPr>
              <a:t>Prioritization</a:t>
            </a:r>
            <a:r>
              <a:rPr lang="da-DK" sz="2000" b="1" dirty="0">
                <a:solidFill>
                  <a:srgbClr val="F79646"/>
                </a:solidFill>
                <a:ea typeface="+mn-ea"/>
                <a:cs typeface="Arial" panose="020B0604020202020204" pitchFamily="34" charset="0"/>
              </a:rPr>
              <a:t> Plan of nOPV2 </a:t>
            </a:r>
            <a:r>
              <a:rPr lang="da-DK" sz="2000" b="1" dirty="0" err="1">
                <a:solidFill>
                  <a:srgbClr val="F79646"/>
                </a:solidFill>
                <a:cs typeface="Arial" panose="020B0604020202020204" pitchFamily="34" charset="0"/>
              </a:rPr>
              <a:t>R</a:t>
            </a:r>
            <a:r>
              <a:rPr lang="da-DK" sz="2000" b="1" dirty="0" err="1">
                <a:solidFill>
                  <a:srgbClr val="F79646"/>
                </a:solidFill>
                <a:ea typeface="+mn-ea"/>
                <a:cs typeface="Arial" panose="020B0604020202020204" pitchFamily="34" charset="0"/>
              </a:rPr>
              <a:t>ounds</a:t>
            </a:r>
            <a:r>
              <a:rPr lang="da-DK" sz="2000" b="1" dirty="0">
                <a:solidFill>
                  <a:srgbClr val="F79646"/>
                </a:solidFill>
                <a:ea typeface="+mn-ea"/>
                <a:cs typeface="Arial" panose="020B0604020202020204" pitchFamily="34" charset="0"/>
              </a:rPr>
              <a:t> in AFRO </a:t>
            </a:r>
            <a:endParaRPr lang="en-US" sz="2000" dirty="0"/>
          </a:p>
        </p:txBody>
      </p:sp>
      <p:sp>
        <p:nvSpPr>
          <p:cNvPr id="12" name="TextBox 11">
            <a:extLst>
              <a:ext uri="{FF2B5EF4-FFF2-40B4-BE49-F238E27FC236}">
                <a16:creationId xmlns:a16="http://schemas.microsoft.com/office/drawing/2014/main" id="{80C82792-E425-78B3-EAFE-1563D2BB5710}"/>
              </a:ext>
            </a:extLst>
          </p:cNvPr>
          <p:cNvSpPr txBox="1"/>
          <p:nvPr/>
        </p:nvSpPr>
        <p:spPr>
          <a:xfrm>
            <a:off x="5750163" y="813466"/>
            <a:ext cx="6096000" cy="400110"/>
          </a:xfrm>
          <a:prstGeom prst="rect">
            <a:avLst/>
          </a:prstGeom>
          <a:noFill/>
        </p:spPr>
        <p:txBody>
          <a:bodyPr wrap="square">
            <a:spAutoFit/>
          </a:bodyPr>
          <a:lstStyle/>
          <a:p>
            <a:r>
              <a:rPr lang="da-DK" sz="2000" b="1" dirty="0" err="1">
                <a:solidFill>
                  <a:srgbClr val="F79646"/>
                </a:solidFill>
                <a:ea typeface="+mn-ea"/>
                <a:cs typeface="Arial" panose="020B0604020202020204" pitchFamily="34" charset="0"/>
              </a:rPr>
              <a:t>Prioritization</a:t>
            </a:r>
            <a:r>
              <a:rPr lang="da-DK" sz="2000" b="1" dirty="0">
                <a:solidFill>
                  <a:srgbClr val="F79646"/>
                </a:solidFill>
                <a:ea typeface="+mn-ea"/>
                <a:cs typeface="Arial" panose="020B0604020202020204" pitchFamily="34" charset="0"/>
              </a:rPr>
              <a:t> Plan of nOPV2 </a:t>
            </a:r>
            <a:r>
              <a:rPr lang="da-DK" sz="2000" b="1" dirty="0" err="1">
                <a:solidFill>
                  <a:srgbClr val="F79646"/>
                </a:solidFill>
                <a:cs typeface="Arial" panose="020B0604020202020204" pitchFamily="34" charset="0"/>
              </a:rPr>
              <a:t>R</a:t>
            </a:r>
            <a:r>
              <a:rPr lang="da-DK" sz="2000" b="1" dirty="0" err="1">
                <a:solidFill>
                  <a:srgbClr val="F79646"/>
                </a:solidFill>
                <a:ea typeface="+mn-ea"/>
                <a:cs typeface="Arial" panose="020B0604020202020204" pitchFamily="34" charset="0"/>
              </a:rPr>
              <a:t>ounds</a:t>
            </a:r>
            <a:r>
              <a:rPr lang="da-DK" sz="2000" b="1" dirty="0">
                <a:solidFill>
                  <a:srgbClr val="F79646"/>
                </a:solidFill>
                <a:ea typeface="+mn-ea"/>
                <a:cs typeface="Arial" panose="020B0604020202020204" pitchFamily="34" charset="0"/>
              </a:rPr>
              <a:t> in </a:t>
            </a:r>
            <a:r>
              <a:rPr lang="da-DK" sz="2000" b="1" dirty="0" err="1">
                <a:solidFill>
                  <a:srgbClr val="F79646"/>
                </a:solidFill>
                <a:cs typeface="Arial" panose="020B0604020202020204" pitchFamily="34" charset="0"/>
              </a:rPr>
              <a:t>O</a:t>
            </a:r>
            <a:r>
              <a:rPr lang="da-DK" sz="2000" b="1" dirty="0" err="1">
                <a:solidFill>
                  <a:srgbClr val="F79646"/>
                </a:solidFill>
                <a:ea typeface="+mn-ea"/>
                <a:cs typeface="Arial" panose="020B0604020202020204" pitchFamily="34" charset="0"/>
              </a:rPr>
              <a:t>ther</a:t>
            </a:r>
            <a:r>
              <a:rPr lang="da-DK" sz="2000" b="1" dirty="0">
                <a:solidFill>
                  <a:srgbClr val="F79646"/>
                </a:solidFill>
                <a:ea typeface="+mn-ea"/>
                <a:cs typeface="Arial" panose="020B0604020202020204" pitchFamily="34" charset="0"/>
              </a:rPr>
              <a:t> </a:t>
            </a:r>
            <a:r>
              <a:rPr lang="da-DK" sz="2000" b="1" dirty="0">
                <a:solidFill>
                  <a:srgbClr val="F79646"/>
                </a:solidFill>
                <a:cs typeface="Arial" panose="020B0604020202020204" pitchFamily="34" charset="0"/>
              </a:rPr>
              <a:t>R</a:t>
            </a:r>
            <a:r>
              <a:rPr lang="da-DK" sz="2000" b="1" dirty="0">
                <a:solidFill>
                  <a:srgbClr val="F79646"/>
                </a:solidFill>
                <a:ea typeface="+mn-ea"/>
                <a:cs typeface="Arial" panose="020B0604020202020204" pitchFamily="34" charset="0"/>
              </a:rPr>
              <a:t>egions </a:t>
            </a:r>
            <a:endParaRPr lang="en-US" sz="2000" dirty="0"/>
          </a:p>
        </p:txBody>
      </p:sp>
      <p:sp>
        <p:nvSpPr>
          <p:cNvPr id="14" name="TextBox 13">
            <a:extLst>
              <a:ext uri="{FF2B5EF4-FFF2-40B4-BE49-F238E27FC236}">
                <a16:creationId xmlns:a16="http://schemas.microsoft.com/office/drawing/2014/main" id="{A94CAC13-D644-6284-B7D8-7467B149B206}"/>
              </a:ext>
            </a:extLst>
          </p:cNvPr>
          <p:cNvSpPr txBox="1"/>
          <p:nvPr/>
        </p:nvSpPr>
        <p:spPr>
          <a:xfrm>
            <a:off x="5900058" y="3765299"/>
            <a:ext cx="6096000" cy="400110"/>
          </a:xfrm>
          <a:prstGeom prst="rect">
            <a:avLst/>
          </a:prstGeom>
          <a:noFill/>
        </p:spPr>
        <p:txBody>
          <a:bodyPr wrap="square">
            <a:spAutoFit/>
          </a:bodyPr>
          <a:lstStyle/>
          <a:p>
            <a:r>
              <a:rPr lang="da-DK" sz="2000" b="1" dirty="0" err="1">
                <a:solidFill>
                  <a:srgbClr val="F79646"/>
                </a:solidFill>
                <a:ea typeface="+mn-ea"/>
                <a:cs typeface="Arial" panose="020B0604020202020204" pitchFamily="34" charset="0"/>
              </a:rPr>
              <a:t>Planned</a:t>
            </a:r>
            <a:r>
              <a:rPr lang="da-DK" sz="2000" b="1" dirty="0">
                <a:solidFill>
                  <a:srgbClr val="F79646"/>
                </a:solidFill>
                <a:ea typeface="+mn-ea"/>
                <a:cs typeface="Arial" panose="020B0604020202020204" pitchFamily="34" charset="0"/>
              </a:rPr>
              <a:t> bOPV </a:t>
            </a:r>
            <a:r>
              <a:rPr lang="da-DK" sz="2000" b="1" dirty="0" err="1">
                <a:solidFill>
                  <a:srgbClr val="F79646"/>
                </a:solidFill>
                <a:cs typeface="Arial" panose="020B0604020202020204" pitchFamily="34" charset="0"/>
              </a:rPr>
              <a:t>R</a:t>
            </a:r>
            <a:r>
              <a:rPr lang="da-DK" sz="2000" b="1" dirty="0" err="1">
                <a:solidFill>
                  <a:srgbClr val="F79646"/>
                </a:solidFill>
                <a:ea typeface="+mn-ea"/>
                <a:cs typeface="Arial" panose="020B0604020202020204" pitchFamily="34" charset="0"/>
              </a:rPr>
              <a:t>ounds</a:t>
            </a:r>
            <a:r>
              <a:rPr lang="da-DK" sz="2000" b="1" dirty="0">
                <a:solidFill>
                  <a:srgbClr val="F79646"/>
                </a:solidFill>
                <a:ea typeface="+mn-ea"/>
                <a:cs typeface="Arial" panose="020B0604020202020204" pitchFamily="34" charset="0"/>
              </a:rPr>
              <a:t> in AFRO </a:t>
            </a:r>
            <a:endParaRPr lang="en-US" sz="2000" dirty="0"/>
          </a:p>
        </p:txBody>
      </p:sp>
      <p:graphicFrame>
        <p:nvGraphicFramePr>
          <p:cNvPr id="18" name="Table 17">
            <a:extLst>
              <a:ext uri="{FF2B5EF4-FFF2-40B4-BE49-F238E27FC236}">
                <a16:creationId xmlns:a16="http://schemas.microsoft.com/office/drawing/2014/main" id="{72DF16D3-D8B2-E80D-992F-5EC0DD67D33A}"/>
              </a:ext>
            </a:extLst>
          </p:cNvPr>
          <p:cNvGraphicFramePr>
            <a:graphicFrameLocks noGrp="1"/>
          </p:cNvGraphicFramePr>
          <p:nvPr>
            <p:extLst>
              <p:ext uri="{D42A27DB-BD31-4B8C-83A1-F6EECF244321}">
                <p14:modId xmlns:p14="http://schemas.microsoft.com/office/powerpoint/2010/main" val="3350497431"/>
              </p:ext>
            </p:extLst>
          </p:nvPr>
        </p:nvGraphicFramePr>
        <p:xfrm>
          <a:off x="345837" y="1013521"/>
          <a:ext cx="5102506" cy="5124356"/>
        </p:xfrm>
        <a:graphic>
          <a:graphicData uri="http://schemas.openxmlformats.org/drawingml/2006/table">
            <a:tbl>
              <a:tblPr firstRow="1" bandRow="1"/>
              <a:tblGrid>
                <a:gridCol w="676338">
                  <a:extLst>
                    <a:ext uri="{9D8B030D-6E8A-4147-A177-3AD203B41FA5}">
                      <a16:colId xmlns:a16="http://schemas.microsoft.com/office/drawing/2014/main" val="323154904"/>
                    </a:ext>
                  </a:extLst>
                </a:gridCol>
                <a:gridCol w="641378">
                  <a:extLst>
                    <a:ext uri="{9D8B030D-6E8A-4147-A177-3AD203B41FA5}">
                      <a16:colId xmlns:a16="http://schemas.microsoft.com/office/drawing/2014/main" val="1178864043"/>
                    </a:ext>
                  </a:extLst>
                </a:gridCol>
                <a:gridCol w="756958">
                  <a:extLst>
                    <a:ext uri="{9D8B030D-6E8A-4147-A177-3AD203B41FA5}">
                      <a16:colId xmlns:a16="http://schemas.microsoft.com/office/drawing/2014/main" val="1725933447"/>
                    </a:ext>
                  </a:extLst>
                </a:gridCol>
                <a:gridCol w="756958">
                  <a:extLst>
                    <a:ext uri="{9D8B030D-6E8A-4147-A177-3AD203B41FA5}">
                      <a16:colId xmlns:a16="http://schemas.microsoft.com/office/drawing/2014/main" val="723317970"/>
                    </a:ext>
                  </a:extLst>
                </a:gridCol>
                <a:gridCol w="756958">
                  <a:extLst>
                    <a:ext uri="{9D8B030D-6E8A-4147-A177-3AD203B41FA5}">
                      <a16:colId xmlns:a16="http://schemas.microsoft.com/office/drawing/2014/main" val="3092628310"/>
                    </a:ext>
                  </a:extLst>
                </a:gridCol>
                <a:gridCol w="756958">
                  <a:extLst>
                    <a:ext uri="{9D8B030D-6E8A-4147-A177-3AD203B41FA5}">
                      <a16:colId xmlns:a16="http://schemas.microsoft.com/office/drawing/2014/main" val="1225765800"/>
                    </a:ext>
                  </a:extLst>
                </a:gridCol>
                <a:gridCol w="756958">
                  <a:extLst>
                    <a:ext uri="{9D8B030D-6E8A-4147-A177-3AD203B41FA5}">
                      <a16:colId xmlns:a16="http://schemas.microsoft.com/office/drawing/2014/main" val="2731615717"/>
                    </a:ext>
                  </a:extLst>
                </a:gridCol>
              </a:tblGrid>
              <a:tr h="203680">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ctr" rtl="0" eaLnBrk="1" fontAlgn="ctr" latinLnBrk="0" hangingPunct="1">
                        <a:spcBef>
                          <a:spcPts val="0"/>
                        </a:spcBef>
                        <a:spcAft>
                          <a:spcPts val="0"/>
                        </a:spcAft>
                      </a:pPr>
                      <a:r>
                        <a:rPr lang="en-US" sz="900" b="1" i="0" u="none" strike="noStrike" kern="1200" dirty="0">
                          <a:solidFill>
                            <a:srgbClr val="000000"/>
                          </a:solidFill>
                          <a:effectLst/>
                          <a:latin typeface="Arial"/>
                        </a:rPr>
                        <a:t>Country</a:t>
                      </a:r>
                      <a:endParaRPr lang="en-US" sz="1800" b="1" i="0" u="none" strike="noStrike" dirty="0">
                        <a:effectLst/>
                        <a:latin typeface="Arial"/>
                      </a:endParaRPr>
                    </a:p>
                  </a:txBody>
                  <a:tcPr marL="8763" marR="8763" marT="8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ctr" rtl="0" eaLnBrk="1" fontAlgn="ctr" latinLnBrk="0" hangingPunct="1">
                        <a:spcBef>
                          <a:spcPts val="0"/>
                        </a:spcBef>
                        <a:spcAft>
                          <a:spcPts val="0"/>
                        </a:spcAft>
                      </a:pPr>
                      <a:r>
                        <a:rPr lang="en-US" sz="900" b="1" i="0" u="none" strike="noStrike" kern="1200" dirty="0">
                          <a:solidFill>
                            <a:srgbClr val="000000"/>
                          </a:solidFill>
                          <a:effectLst/>
                          <a:latin typeface="Arial"/>
                        </a:rPr>
                        <a:t>Jan</a:t>
                      </a:r>
                      <a:endParaRPr lang="en-US" sz="1800" b="1" i="0" u="none" strike="noStrike" dirty="0">
                        <a:effectLst/>
                        <a:latin typeface="Arial"/>
                      </a:endParaRPr>
                    </a:p>
                  </a:txBody>
                  <a:tcPr marL="8763" marR="8763" marT="8763"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ctr" rtl="0" eaLnBrk="1" fontAlgn="ctr" latinLnBrk="0" hangingPunct="1">
                        <a:spcBef>
                          <a:spcPts val="0"/>
                        </a:spcBef>
                        <a:spcAft>
                          <a:spcPts val="0"/>
                        </a:spcAft>
                      </a:pPr>
                      <a:r>
                        <a:rPr lang="en-US" sz="900" b="1" i="0" u="none" strike="noStrike" kern="1200" dirty="0">
                          <a:solidFill>
                            <a:srgbClr val="000000"/>
                          </a:solidFill>
                          <a:effectLst/>
                          <a:latin typeface="Arial"/>
                        </a:rPr>
                        <a:t>Feb</a:t>
                      </a: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ctr" rtl="0" eaLnBrk="1" fontAlgn="ctr" latinLnBrk="0" hangingPunct="1">
                        <a:spcBef>
                          <a:spcPts val="0"/>
                        </a:spcBef>
                        <a:spcAft>
                          <a:spcPts val="0"/>
                        </a:spcAft>
                      </a:pPr>
                      <a:r>
                        <a:rPr lang="en-US" sz="900" b="1" i="0" u="none" strike="noStrike" kern="1200" dirty="0">
                          <a:solidFill>
                            <a:srgbClr val="000000"/>
                          </a:solidFill>
                          <a:effectLst/>
                          <a:latin typeface="Arial"/>
                        </a:rPr>
                        <a:t>Mar</a:t>
                      </a: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ctr" rtl="0" eaLnBrk="1" fontAlgn="ctr" latinLnBrk="0" hangingPunct="1">
                        <a:spcBef>
                          <a:spcPts val="0"/>
                        </a:spcBef>
                        <a:spcAft>
                          <a:spcPts val="0"/>
                        </a:spcAft>
                      </a:pPr>
                      <a:r>
                        <a:rPr lang="en-US" sz="900" b="1" i="0" u="none" strike="noStrike" kern="1200" dirty="0">
                          <a:solidFill>
                            <a:srgbClr val="000000"/>
                          </a:solidFill>
                          <a:effectLst/>
                          <a:latin typeface="Arial"/>
                        </a:rPr>
                        <a:t>Apr</a:t>
                      </a: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ctr" rtl="0" eaLnBrk="1" fontAlgn="ctr" latinLnBrk="0" hangingPunct="1">
                        <a:spcBef>
                          <a:spcPts val="0"/>
                        </a:spcBef>
                        <a:spcAft>
                          <a:spcPts val="0"/>
                        </a:spcAft>
                      </a:pPr>
                      <a:r>
                        <a:rPr lang="en-US" sz="900" b="1" i="0" u="none" strike="noStrike" kern="1200" dirty="0">
                          <a:solidFill>
                            <a:srgbClr val="000000"/>
                          </a:solidFill>
                          <a:effectLst/>
                          <a:latin typeface="Arial"/>
                        </a:rPr>
                        <a:t>May</a:t>
                      </a: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ctr" rtl="0" eaLnBrk="1" fontAlgn="ctr" latinLnBrk="0" hangingPunct="1">
                        <a:spcBef>
                          <a:spcPts val="0"/>
                        </a:spcBef>
                        <a:spcAft>
                          <a:spcPts val="0"/>
                        </a:spcAft>
                      </a:pPr>
                      <a:r>
                        <a:rPr lang="en-US" sz="900" b="1" i="0" u="none" strike="noStrike" kern="1200" dirty="0">
                          <a:solidFill>
                            <a:srgbClr val="000000"/>
                          </a:solidFill>
                          <a:effectLst/>
                          <a:latin typeface="Arial"/>
                        </a:rPr>
                        <a:t>Jun</a:t>
                      </a: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996554533"/>
                  </a:ext>
                </a:extLst>
              </a:tr>
              <a:tr h="268488">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r>
                        <a:rPr lang="en-US" sz="900" b="1" i="0" u="none" strike="noStrike" kern="1200" dirty="0">
                          <a:solidFill>
                            <a:srgbClr val="000000"/>
                          </a:solidFill>
                          <a:effectLst/>
                          <a:latin typeface="Arial"/>
                        </a:rPr>
                        <a:t>Kenya</a:t>
                      </a:r>
                      <a:endParaRPr lang="en-US" sz="1800" b="1" i="0" u="none" strike="noStrike" dirty="0">
                        <a:effectLst/>
                        <a:latin typeface="Arial"/>
                      </a:endParaRPr>
                    </a:p>
                  </a:txBody>
                  <a:tcPr marL="8763" marR="8763" marT="8763"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3070318626"/>
                  </a:ext>
                </a:extLst>
              </a:tr>
              <a:tr h="268488">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r>
                        <a:rPr lang="en-US" sz="900" b="1" i="0" u="none" strike="noStrike" kern="1200" dirty="0">
                          <a:solidFill>
                            <a:srgbClr val="000000"/>
                          </a:solidFill>
                          <a:effectLst/>
                          <a:latin typeface="Arial"/>
                        </a:rPr>
                        <a:t>Ethiopia</a:t>
                      </a:r>
                      <a:endParaRPr lang="en-US" sz="1800" b="1" i="0" u="none" strike="noStrike" dirty="0">
                        <a:effectLst/>
                        <a:latin typeface="Arial"/>
                      </a:endParaRPr>
                    </a:p>
                  </a:txBody>
                  <a:tcPr marL="8763" marR="8763" marT="8763"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3679785646"/>
                  </a:ext>
                </a:extLst>
              </a:tr>
              <a:tr h="268488">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r>
                        <a:rPr lang="en-US" sz="900" b="1" i="0" u="none" strike="noStrike" kern="1200" dirty="0">
                          <a:solidFill>
                            <a:srgbClr val="000000"/>
                          </a:solidFill>
                          <a:effectLst/>
                          <a:latin typeface="Arial"/>
                        </a:rPr>
                        <a:t>Zambia</a:t>
                      </a:r>
                      <a:endParaRPr lang="en-US" sz="1800" b="1" i="0" u="none" strike="noStrike" dirty="0">
                        <a:effectLst/>
                        <a:latin typeface="Arial"/>
                      </a:endParaRPr>
                    </a:p>
                  </a:txBody>
                  <a:tcPr marL="8763" marR="8763" marT="8763"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883757924"/>
                  </a:ext>
                </a:extLst>
              </a:tr>
              <a:tr h="268488">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r>
                        <a:rPr lang="en-US" sz="900" b="1" i="0" u="none" strike="noStrike" kern="1200" dirty="0">
                          <a:solidFill>
                            <a:srgbClr val="000000"/>
                          </a:solidFill>
                          <a:effectLst/>
                          <a:latin typeface="Arial"/>
                        </a:rPr>
                        <a:t>Zimbabwe</a:t>
                      </a:r>
                      <a:endParaRPr lang="en-US" sz="1800" b="1" i="0" u="none" strike="noStrike" dirty="0">
                        <a:effectLst/>
                        <a:latin typeface="Arial"/>
                      </a:endParaRPr>
                    </a:p>
                  </a:txBody>
                  <a:tcPr marL="8763" marR="8763" marT="8763"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r>
                        <a:rPr lang="en-US" sz="900" b="1" i="0" u="none" strike="noStrike" kern="1200">
                          <a:solidFill>
                            <a:srgbClr val="FFFFFF"/>
                          </a:solidFill>
                          <a:effectLst/>
                          <a:latin typeface="Arial"/>
                        </a:rPr>
                        <a:t>NID</a:t>
                      </a: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305496"/>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r>
                        <a:rPr lang="en-US" sz="900" b="1" i="0" u="none" strike="noStrike" kern="1200">
                          <a:solidFill>
                            <a:srgbClr val="FFFFFF"/>
                          </a:solidFill>
                          <a:effectLst/>
                          <a:latin typeface="Arial"/>
                        </a:rPr>
                        <a:t>NID</a:t>
                      </a: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305496"/>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ctr"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a:noFill/>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989581271"/>
                  </a:ext>
                </a:extLst>
              </a:tr>
              <a:tr h="268488">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r>
                        <a:rPr lang="en-US" sz="900" b="1" i="0" u="none" strike="noStrike" kern="1200" dirty="0">
                          <a:solidFill>
                            <a:srgbClr val="000000"/>
                          </a:solidFill>
                          <a:effectLst/>
                          <a:latin typeface="Arial"/>
                        </a:rPr>
                        <a:t>Tanzania</a:t>
                      </a:r>
                      <a:endParaRPr lang="en-US" sz="1800" b="1" i="0" u="none" strike="noStrike" dirty="0">
                        <a:effectLst/>
                        <a:latin typeface="Arial"/>
                      </a:endParaRPr>
                    </a:p>
                  </a:txBody>
                  <a:tcPr marL="8763" marR="8763" marT="8763"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3370326552"/>
                  </a:ext>
                </a:extLst>
              </a:tr>
              <a:tr h="305520">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r>
                        <a:rPr lang="en-US" sz="900" b="1" i="0" u="none" strike="noStrike" kern="1200" dirty="0">
                          <a:solidFill>
                            <a:srgbClr val="000000"/>
                          </a:solidFill>
                          <a:effectLst/>
                          <a:latin typeface="Arial"/>
                        </a:rPr>
                        <a:t>DRC</a:t>
                      </a:r>
                      <a:endParaRPr lang="en-US" sz="1800" b="1" i="0" u="none" strike="noStrike" dirty="0">
                        <a:effectLst/>
                        <a:latin typeface="Arial"/>
                      </a:endParaRPr>
                    </a:p>
                  </a:txBody>
                  <a:tcPr marL="8763" marR="8763" marT="8763"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r>
                        <a:rPr lang="en-US" sz="900" b="1" i="0" u="none" strike="noStrike" kern="1200">
                          <a:solidFill>
                            <a:srgbClr val="FFFFFF"/>
                          </a:solidFill>
                          <a:effectLst/>
                          <a:latin typeface="Arial"/>
                        </a:rPr>
                        <a:t>NID</a:t>
                      </a: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305496"/>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310641250"/>
                  </a:ext>
                </a:extLst>
              </a:tr>
              <a:tr h="324037">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r>
                        <a:rPr lang="en-US" sz="900" b="1" i="0" u="none" strike="noStrike" kern="1200" dirty="0">
                          <a:solidFill>
                            <a:srgbClr val="000000"/>
                          </a:solidFill>
                          <a:effectLst/>
                          <a:latin typeface="Arial"/>
                        </a:rPr>
                        <a:t>Congo, Republic of</a:t>
                      </a:r>
                      <a:endParaRPr lang="en-US" sz="1800" b="1" i="0" u="none" strike="noStrike" dirty="0">
                        <a:effectLst/>
                        <a:latin typeface="Arial"/>
                      </a:endParaRPr>
                    </a:p>
                  </a:txBody>
                  <a:tcPr marL="8763" marR="8763" marT="8763"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570019543"/>
                  </a:ext>
                </a:extLst>
              </a:tr>
              <a:tr h="268488">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r>
                        <a:rPr lang="en-US" sz="900" b="1" i="0" u="none" strike="noStrike" kern="1200" dirty="0">
                          <a:solidFill>
                            <a:srgbClr val="000000"/>
                          </a:solidFill>
                          <a:effectLst/>
                          <a:latin typeface="Arial"/>
                        </a:rPr>
                        <a:t>CAR</a:t>
                      </a:r>
                      <a:endParaRPr lang="en-US" sz="1800" b="1" i="0" u="none" strike="noStrike" dirty="0">
                        <a:effectLst/>
                        <a:latin typeface="Arial"/>
                      </a:endParaRPr>
                    </a:p>
                  </a:txBody>
                  <a:tcPr marL="8763" marR="8763" marT="8763"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r>
                        <a:rPr lang="en-US" sz="900" b="1" i="0" u="none" strike="noStrike" kern="1200" dirty="0">
                          <a:solidFill>
                            <a:srgbClr val="FFFFFF"/>
                          </a:solidFill>
                          <a:effectLst/>
                          <a:latin typeface="Arial"/>
                        </a:rPr>
                        <a:t>NID</a:t>
                      </a: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305496"/>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r>
                        <a:rPr lang="en-US" sz="900" b="1" i="0" u="none" strike="noStrike" kern="1200">
                          <a:solidFill>
                            <a:srgbClr val="FFFFFF"/>
                          </a:solidFill>
                          <a:effectLst/>
                          <a:latin typeface="Arial"/>
                        </a:rPr>
                        <a:t>NID</a:t>
                      </a: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305496"/>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2348386046"/>
                  </a:ext>
                </a:extLst>
              </a:tr>
              <a:tr h="268488">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r>
                        <a:rPr lang="en-US" sz="900" b="1" i="0" u="none" strike="noStrike" kern="1200" dirty="0">
                          <a:solidFill>
                            <a:srgbClr val="000000"/>
                          </a:solidFill>
                          <a:effectLst/>
                          <a:latin typeface="Arial"/>
                        </a:rPr>
                        <a:t>Chad</a:t>
                      </a:r>
                      <a:endParaRPr lang="en-US" sz="1800" b="1" i="0" u="none" strike="noStrike" dirty="0">
                        <a:effectLst/>
                        <a:latin typeface="Arial"/>
                      </a:endParaRPr>
                    </a:p>
                  </a:txBody>
                  <a:tcPr marL="8763" marR="8763" marT="8763"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r>
                        <a:rPr lang="en-US" sz="900" b="1" i="0" u="none" strike="noStrike" kern="1200">
                          <a:solidFill>
                            <a:srgbClr val="FFFFFF"/>
                          </a:solidFill>
                          <a:effectLst/>
                          <a:latin typeface="Arial"/>
                        </a:rPr>
                        <a:t>NID</a:t>
                      </a: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305496"/>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t" latinLnBrk="0" hangingPunct="1">
                        <a:spcBef>
                          <a:spcPts val="0"/>
                        </a:spcBef>
                        <a:spcAft>
                          <a:spcPts val="0"/>
                        </a:spcAft>
                      </a:pPr>
                      <a:endParaRPr lang="en-US" sz="1800" b="1" i="0" u="none" strike="noStrike" dirty="0">
                        <a:effectLst/>
                        <a:latin typeface="Arial"/>
                      </a:endParaRPr>
                    </a:p>
                  </a:txBody>
                  <a:tcPr marL="8763" marR="8763" marT="876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4188161"/>
                  </a:ext>
                </a:extLst>
              </a:tr>
              <a:tr h="268488">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r>
                        <a:rPr lang="en-US" sz="900" b="1" i="0" u="none" strike="noStrike" kern="1200" dirty="0">
                          <a:solidFill>
                            <a:srgbClr val="000000"/>
                          </a:solidFill>
                          <a:effectLst/>
                          <a:latin typeface="Arial"/>
                        </a:rPr>
                        <a:t>Cameroon</a:t>
                      </a:r>
                      <a:endParaRPr lang="en-US" sz="1800" b="1" i="0" u="none" strike="noStrike" dirty="0">
                        <a:effectLst/>
                        <a:latin typeface="Arial"/>
                      </a:endParaRPr>
                    </a:p>
                  </a:txBody>
                  <a:tcPr marL="8763" marR="8763" marT="8763"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r>
                        <a:rPr lang="en-US" sz="900" b="1" i="0" u="none" strike="noStrike" kern="1200">
                          <a:solidFill>
                            <a:srgbClr val="FFFFFF"/>
                          </a:solidFill>
                          <a:effectLst/>
                          <a:latin typeface="Arial"/>
                        </a:rPr>
                        <a:t>NID</a:t>
                      </a: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305496"/>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t" latinLnBrk="0" hangingPunct="1">
                        <a:spcBef>
                          <a:spcPts val="0"/>
                        </a:spcBef>
                        <a:spcAft>
                          <a:spcPts val="0"/>
                        </a:spcAft>
                      </a:pPr>
                      <a:endParaRPr lang="en-US" sz="1800" b="1" i="0" u="none" strike="noStrike" dirty="0">
                        <a:effectLst/>
                        <a:latin typeface="Arial"/>
                      </a:endParaRPr>
                    </a:p>
                  </a:txBody>
                  <a:tcPr marL="8763" marR="8763" marT="876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902883019"/>
                  </a:ext>
                </a:extLst>
              </a:tr>
              <a:tr h="268488">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r>
                        <a:rPr lang="en-US" sz="900" b="1" i="0" u="none" strike="noStrike" kern="1200" dirty="0">
                          <a:solidFill>
                            <a:srgbClr val="000000"/>
                          </a:solidFill>
                          <a:effectLst/>
                          <a:latin typeface="Arial"/>
                        </a:rPr>
                        <a:t>Niger</a:t>
                      </a:r>
                      <a:endParaRPr lang="en-US" sz="1800" b="1" i="0" u="none" strike="noStrike" dirty="0">
                        <a:effectLst/>
                        <a:latin typeface="Arial"/>
                      </a:endParaRPr>
                    </a:p>
                  </a:txBody>
                  <a:tcPr marL="8763" marR="8763" marT="8763"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r>
                        <a:rPr lang="en-US" sz="900" b="1" i="0" u="none" strike="noStrike" kern="1200">
                          <a:solidFill>
                            <a:srgbClr val="FFFFFF"/>
                          </a:solidFill>
                          <a:effectLst/>
                          <a:latin typeface="Arial"/>
                        </a:rPr>
                        <a:t>NID</a:t>
                      </a: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305496"/>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3176185044"/>
                  </a:ext>
                </a:extLst>
              </a:tr>
              <a:tr h="305520">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r>
                        <a:rPr lang="en-US" sz="900" b="1" i="0" u="none" strike="noStrike" kern="1200" dirty="0">
                          <a:solidFill>
                            <a:srgbClr val="000000"/>
                          </a:solidFill>
                          <a:effectLst/>
                          <a:latin typeface="Arial"/>
                        </a:rPr>
                        <a:t>Nigeria</a:t>
                      </a:r>
                      <a:endParaRPr lang="en-US" sz="1800" b="1" i="0" u="none" strike="noStrike" dirty="0">
                        <a:effectLst/>
                        <a:latin typeface="Arial"/>
                      </a:endParaRPr>
                    </a:p>
                  </a:txBody>
                  <a:tcPr marL="8763" marR="8763" marT="8763"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r>
                        <a:rPr lang="en-US" sz="900" b="1" i="0" u="none" strike="noStrike" kern="1200">
                          <a:solidFill>
                            <a:srgbClr val="FFFFFF"/>
                          </a:solidFill>
                          <a:effectLst/>
                          <a:latin typeface="Arial"/>
                        </a:rPr>
                        <a:t>NID</a:t>
                      </a: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305496"/>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r>
                        <a:rPr lang="en-US" sz="900" b="1" i="0" u="none" strike="noStrike" kern="1200" dirty="0">
                          <a:solidFill>
                            <a:schemeClr val="bg1"/>
                          </a:solidFill>
                          <a:effectLst/>
                          <a:latin typeface="Arial"/>
                        </a:rPr>
                        <a:t>SNID</a:t>
                      </a:r>
                      <a:endParaRPr lang="en-US" sz="1800" b="1" i="0" u="none" strike="noStrike" dirty="0">
                        <a:solidFill>
                          <a:schemeClr val="bg1"/>
                        </a:solidFill>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gradFill flip="none" rotWithShape="1">
                      <a:gsLst>
                        <a:gs pos="26000">
                          <a:srgbClr val="305496"/>
                        </a:gs>
                        <a:gs pos="57000">
                          <a:srgbClr val="E9EDF4"/>
                        </a:gs>
                      </a:gsLst>
                      <a:lin ang="2700000" scaled="1"/>
                      <a:tileRect/>
                    </a:gra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900052491"/>
                  </a:ext>
                </a:extLst>
              </a:tr>
              <a:tr h="268488">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r>
                        <a:rPr lang="en-US" sz="900" b="1" i="0" u="none" strike="noStrike" kern="1200" dirty="0">
                          <a:solidFill>
                            <a:srgbClr val="000000"/>
                          </a:solidFill>
                          <a:effectLst/>
                          <a:latin typeface="Arial"/>
                        </a:rPr>
                        <a:t>Benin</a:t>
                      </a:r>
                      <a:endParaRPr lang="en-US" sz="1800" b="1" i="0" u="none" strike="noStrike" dirty="0">
                        <a:effectLst/>
                        <a:latin typeface="Arial"/>
                      </a:endParaRPr>
                    </a:p>
                  </a:txBody>
                  <a:tcPr marL="8763" marR="8763" marT="8763"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403532826"/>
                  </a:ext>
                </a:extLst>
              </a:tr>
              <a:tr h="305520">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r>
                        <a:rPr lang="en-US" sz="900" b="1" i="0" u="none" strike="noStrike" kern="1200" dirty="0">
                          <a:solidFill>
                            <a:srgbClr val="000000"/>
                          </a:solidFill>
                          <a:effectLst/>
                          <a:latin typeface="Arial"/>
                        </a:rPr>
                        <a:t>Burkina Faso</a:t>
                      </a:r>
                      <a:endParaRPr lang="en-US" sz="1800" b="1" i="0" u="none" strike="noStrike" dirty="0">
                        <a:effectLst/>
                        <a:latin typeface="Arial"/>
                      </a:endParaRPr>
                    </a:p>
                  </a:txBody>
                  <a:tcPr marL="8763" marR="8763" marT="8763"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r>
                        <a:rPr lang="en-US" sz="900" b="1" i="0" u="none" strike="noStrike" kern="1200">
                          <a:solidFill>
                            <a:srgbClr val="FFFFFF"/>
                          </a:solidFill>
                          <a:effectLst/>
                          <a:latin typeface="Arial"/>
                        </a:rPr>
                        <a:t>NID</a:t>
                      </a: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305496"/>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r>
                        <a:rPr lang="en-US" sz="900" b="1" i="0" u="none" strike="noStrike" kern="1200">
                          <a:solidFill>
                            <a:srgbClr val="FFFFFF"/>
                          </a:solidFill>
                          <a:effectLst/>
                          <a:latin typeface="Arial"/>
                        </a:rPr>
                        <a:t>NID</a:t>
                      </a: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305496"/>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658186142"/>
                  </a:ext>
                </a:extLst>
              </a:tr>
              <a:tr h="268488">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r>
                        <a:rPr lang="en-US" sz="900" b="1" i="0" u="none" strike="noStrike" kern="1200" dirty="0">
                          <a:solidFill>
                            <a:srgbClr val="000000"/>
                          </a:solidFill>
                          <a:effectLst/>
                          <a:latin typeface="Arial"/>
                        </a:rPr>
                        <a:t>Mali</a:t>
                      </a:r>
                      <a:endParaRPr lang="en-US" sz="1800" b="1" i="0" u="none" strike="noStrike" dirty="0">
                        <a:effectLst/>
                        <a:latin typeface="Arial"/>
                      </a:endParaRPr>
                    </a:p>
                  </a:txBody>
                  <a:tcPr marL="8763" marR="8763" marT="8763"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r>
                        <a:rPr lang="en-US" sz="900" b="1" i="0" u="none" strike="noStrike" kern="1200" dirty="0">
                          <a:solidFill>
                            <a:schemeClr val="tx1"/>
                          </a:solidFill>
                          <a:effectLst/>
                          <a:latin typeface="Arial"/>
                        </a:rPr>
                        <a:t>NID</a:t>
                      </a:r>
                      <a:endParaRPr lang="en-US" sz="1800" b="1" i="0" u="none" strike="noStrike" dirty="0">
                        <a:solidFill>
                          <a:schemeClr val="tx1"/>
                        </a:solidFill>
                        <a:effectLst/>
                        <a:latin typeface="Arial" panose="020B0604020202020204" pitchFamily="34" charset="0"/>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gradFill>
                      <a:gsLst>
                        <a:gs pos="26000">
                          <a:srgbClr val="9DC3E6"/>
                        </a:gs>
                        <a:gs pos="57000">
                          <a:srgbClr val="305496"/>
                        </a:gs>
                      </a:gsLst>
                      <a:lin ang="2700000" scaled="1"/>
                    </a:gra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panose="020B0604020202020204" pitchFamily="34" charset="0"/>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4039157677"/>
                  </a:ext>
                </a:extLst>
              </a:tr>
              <a:tr h="268488">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defTabSz="914400" rtl="0" eaLnBrk="1" fontAlgn="ctr" latinLnBrk="0" hangingPunct="1">
                        <a:spcBef>
                          <a:spcPts val="0"/>
                        </a:spcBef>
                        <a:spcAft>
                          <a:spcPts val="0"/>
                        </a:spcAft>
                      </a:pPr>
                      <a:r>
                        <a:rPr lang="en-US" sz="900" b="1" i="0" u="none" strike="noStrike" kern="1200" dirty="0">
                          <a:solidFill>
                            <a:srgbClr val="000000"/>
                          </a:solidFill>
                          <a:effectLst/>
                          <a:latin typeface="Arial"/>
                          <a:ea typeface="+mn-ea"/>
                          <a:cs typeface="+mn-cs"/>
                        </a:rPr>
                        <a:t>Mauritania</a:t>
                      </a:r>
                    </a:p>
                  </a:txBody>
                  <a:tcPr marL="8763" marR="8763" marT="8763"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defTabSz="914400" rtl="0" eaLnBrk="1" fontAlgn="ctr" latinLnBrk="0" hangingPunct="1">
                        <a:spcBef>
                          <a:spcPts val="0"/>
                        </a:spcBef>
                        <a:spcAft>
                          <a:spcPts val="0"/>
                        </a:spcAft>
                      </a:pPr>
                      <a:r>
                        <a:rPr lang="en-US" sz="900" b="1" i="0" u="none" strike="noStrike" kern="1200" dirty="0">
                          <a:solidFill>
                            <a:schemeClr val="tx1"/>
                          </a:solidFill>
                          <a:effectLst/>
                          <a:latin typeface="Arial"/>
                          <a:ea typeface="+mn-ea"/>
                          <a:cs typeface="+mn-cs"/>
                        </a:rPr>
                        <a:t>NID</a:t>
                      </a: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5B9BD5">
                        <a:lumMod val="60000"/>
                        <a:lumOff val="40000"/>
                      </a:srgbClr>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defTabSz="914400" rtl="0" eaLnBrk="1" fontAlgn="ctr" latinLnBrk="0" hangingPunct="1">
                        <a:spcBef>
                          <a:spcPts val="0"/>
                        </a:spcBef>
                        <a:spcAft>
                          <a:spcPts val="0"/>
                        </a:spcAft>
                      </a:pPr>
                      <a:r>
                        <a:rPr lang="en-US" sz="900" b="1" i="0" u="none" strike="noStrike" kern="1200" dirty="0">
                          <a:solidFill>
                            <a:schemeClr val="tx1"/>
                          </a:solidFill>
                          <a:effectLst/>
                          <a:latin typeface="Arial"/>
                          <a:ea typeface="+mn-ea"/>
                          <a:cs typeface="+mn-cs"/>
                        </a:rPr>
                        <a:t>NID</a:t>
                      </a: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5B9BD5">
                        <a:lumMod val="60000"/>
                        <a:lumOff val="40000"/>
                      </a:srgbClr>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633214493"/>
                  </a:ext>
                </a:extLst>
              </a:tr>
              <a:tr h="268488">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defTabSz="914400" rtl="0" eaLnBrk="1" fontAlgn="ctr" latinLnBrk="0" hangingPunct="1">
                        <a:spcBef>
                          <a:spcPts val="0"/>
                        </a:spcBef>
                        <a:spcAft>
                          <a:spcPts val="0"/>
                        </a:spcAft>
                      </a:pPr>
                      <a:r>
                        <a:rPr lang="en-US" sz="900" b="1" i="0" u="none" strike="noStrike" kern="1200" dirty="0">
                          <a:solidFill>
                            <a:srgbClr val="000000"/>
                          </a:solidFill>
                          <a:effectLst/>
                          <a:latin typeface="Arial"/>
                          <a:ea typeface="+mn-ea"/>
                          <a:cs typeface="+mn-cs"/>
                        </a:rPr>
                        <a:t>South Sudan</a:t>
                      </a:r>
                    </a:p>
                  </a:txBody>
                  <a:tcPr marL="8763" marR="8763" marT="8763"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defTabSz="914400" rtl="0" eaLnBrk="1" fontAlgn="ctr" latinLnBrk="0" hangingPunct="1">
                        <a:spcBef>
                          <a:spcPts val="0"/>
                        </a:spcBef>
                        <a:spcAft>
                          <a:spcPts val="0"/>
                        </a:spcAft>
                      </a:pPr>
                      <a:r>
                        <a:rPr lang="en-US" sz="900" b="1" i="0" u="none" strike="noStrike" kern="1200" dirty="0">
                          <a:solidFill>
                            <a:schemeClr val="tx1"/>
                          </a:solidFill>
                          <a:effectLst/>
                          <a:latin typeface="Arial"/>
                          <a:ea typeface="+mn-ea"/>
                          <a:cs typeface="+mn-cs"/>
                        </a:rPr>
                        <a:t>NID</a:t>
                      </a: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60000"/>
                        <a:lumOff val="40000"/>
                      </a:srgbClr>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defTabSz="914400" rtl="0" eaLnBrk="1" fontAlgn="ctr" latinLnBrk="0" hangingPunct="1">
                        <a:spcBef>
                          <a:spcPts val="0"/>
                        </a:spcBef>
                        <a:spcAft>
                          <a:spcPts val="0"/>
                        </a:spcAft>
                      </a:pPr>
                      <a:r>
                        <a:rPr lang="en-US" sz="900" b="1" i="0" u="none" strike="noStrike" kern="1200" dirty="0">
                          <a:solidFill>
                            <a:schemeClr val="tx1"/>
                          </a:solidFill>
                          <a:effectLst/>
                          <a:latin typeface="Arial"/>
                          <a:ea typeface="+mn-ea"/>
                          <a:cs typeface="+mn-cs"/>
                        </a:rPr>
                        <a:t>NID</a:t>
                      </a: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60000"/>
                        <a:lumOff val="40000"/>
                      </a:srgbClr>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622489905"/>
                  </a:ext>
                </a:extLst>
              </a:tr>
            </a:tbl>
          </a:graphicData>
        </a:graphic>
      </p:graphicFrame>
      <p:graphicFrame>
        <p:nvGraphicFramePr>
          <p:cNvPr id="20" name="Table 12">
            <a:extLst>
              <a:ext uri="{FF2B5EF4-FFF2-40B4-BE49-F238E27FC236}">
                <a16:creationId xmlns:a16="http://schemas.microsoft.com/office/drawing/2014/main" id="{2EECAA54-A648-0E9E-E441-054862BFC342}"/>
              </a:ext>
            </a:extLst>
          </p:cNvPr>
          <p:cNvGraphicFramePr>
            <a:graphicFrameLocks noGrp="1"/>
          </p:cNvGraphicFramePr>
          <p:nvPr>
            <p:extLst>
              <p:ext uri="{D42A27DB-BD31-4B8C-83A1-F6EECF244321}">
                <p14:modId xmlns:p14="http://schemas.microsoft.com/office/powerpoint/2010/main" val="891547044"/>
              </p:ext>
            </p:extLst>
          </p:nvPr>
        </p:nvGraphicFramePr>
        <p:xfrm>
          <a:off x="3535689" y="6256465"/>
          <a:ext cx="1912654" cy="487680"/>
        </p:xfrm>
        <a:graphic>
          <a:graphicData uri="http://schemas.openxmlformats.org/drawingml/2006/table">
            <a:tbl>
              <a:tblPr firstRow="1" bandRow="1"/>
              <a:tblGrid>
                <a:gridCol w="1912654">
                  <a:extLst>
                    <a:ext uri="{9D8B030D-6E8A-4147-A177-3AD203B41FA5}">
                      <a16:colId xmlns:a16="http://schemas.microsoft.com/office/drawing/2014/main" val="678191923"/>
                    </a:ext>
                  </a:extLst>
                </a:gridCol>
              </a:tblGrid>
              <a:tr h="169441">
                <a:tc>
                  <a:txBody>
                    <a:bodyPr/>
                    <a:lstStyle>
                      <a:lvl1pPr marL="0" algn="l" defTabSz="422031" rtl="0" eaLnBrk="1" latinLnBrk="0" hangingPunct="1">
                        <a:defRPr sz="1663" kern="1200">
                          <a:solidFill>
                            <a:schemeClr val="tx1"/>
                          </a:solidFill>
                          <a:latin typeface="Calibri" panose="020F0502020204030204"/>
                        </a:defRPr>
                      </a:lvl1pPr>
                      <a:lvl2pPr marL="422031" algn="l" defTabSz="422031" rtl="0" eaLnBrk="1" latinLnBrk="0" hangingPunct="1">
                        <a:defRPr sz="1663" kern="1200">
                          <a:solidFill>
                            <a:schemeClr val="tx1"/>
                          </a:solidFill>
                          <a:latin typeface="Calibri" panose="020F0502020204030204"/>
                        </a:defRPr>
                      </a:lvl2pPr>
                      <a:lvl3pPr marL="844062" algn="l" defTabSz="422031" rtl="0" eaLnBrk="1" latinLnBrk="0" hangingPunct="1">
                        <a:defRPr sz="1663" kern="1200">
                          <a:solidFill>
                            <a:schemeClr val="tx1"/>
                          </a:solidFill>
                          <a:latin typeface="Calibri" panose="020F0502020204030204"/>
                        </a:defRPr>
                      </a:lvl3pPr>
                      <a:lvl4pPr marL="1266092" algn="l" defTabSz="422031" rtl="0" eaLnBrk="1" latinLnBrk="0" hangingPunct="1">
                        <a:defRPr sz="1663" kern="1200">
                          <a:solidFill>
                            <a:schemeClr val="tx1"/>
                          </a:solidFill>
                          <a:latin typeface="Calibri" panose="020F0502020204030204"/>
                        </a:defRPr>
                      </a:lvl4pPr>
                      <a:lvl5pPr marL="1688123" algn="l" defTabSz="422031" rtl="0" eaLnBrk="1" latinLnBrk="0" hangingPunct="1">
                        <a:defRPr sz="1663" kern="1200">
                          <a:solidFill>
                            <a:schemeClr val="tx1"/>
                          </a:solidFill>
                          <a:latin typeface="Calibri" panose="020F0502020204030204"/>
                        </a:defRPr>
                      </a:lvl5pPr>
                      <a:lvl6pPr marL="2110154" algn="l" defTabSz="422031" rtl="0" eaLnBrk="1" latinLnBrk="0" hangingPunct="1">
                        <a:defRPr sz="1663" kern="1200">
                          <a:solidFill>
                            <a:schemeClr val="tx1"/>
                          </a:solidFill>
                          <a:latin typeface="Calibri" panose="020F0502020204030204"/>
                        </a:defRPr>
                      </a:lvl6pPr>
                      <a:lvl7pPr marL="2532185" algn="l" defTabSz="422031" rtl="0" eaLnBrk="1" latinLnBrk="0" hangingPunct="1">
                        <a:defRPr sz="1663" kern="1200">
                          <a:solidFill>
                            <a:schemeClr val="tx1"/>
                          </a:solidFill>
                          <a:latin typeface="Calibri" panose="020F0502020204030204"/>
                        </a:defRPr>
                      </a:lvl7pPr>
                      <a:lvl8pPr marL="2954215" algn="l" defTabSz="422031" rtl="0" eaLnBrk="1" latinLnBrk="0" hangingPunct="1">
                        <a:defRPr sz="1663" kern="1200">
                          <a:solidFill>
                            <a:schemeClr val="tx1"/>
                          </a:solidFill>
                          <a:latin typeface="Calibri" panose="020F0502020204030204"/>
                        </a:defRPr>
                      </a:lvl8pPr>
                      <a:lvl9pPr marL="3376246" algn="l" defTabSz="422031" rtl="0" eaLnBrk="1" latinLnBrk="0" hangingPunct="1">
                        <a:defRPr sz="1663" kern="1200">
                          <a:solidFill>
                            <a:schemeClr val="tx1"/>
                          </a:solidFill>
                          <a:latin typeface="Calibri" panose="020F0502020204030204"/>
                        </a:defRPr>
                      </a:lvl9pPr>
                    </a:lstStyle>
                    <a:p>
                      <a:r>
                        <a:rPr lang="en-US" sz="1000" b="1" dirty="0">
                          <a:solidFill>
                            <a:schemeClr val="bg1"/>
                          </a:solidFill>
                        </a:rPr>
                        <a:t>To be implemented as planned </a:t>
                      </a: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305496"/>
                    </a:solidFill>
                  </a:tcPr>
                </a:tc>
                <a:extLst>
                  <a:ext uri="{0D108BD9-81ED-4DB2-BD59-A6C34878D82A}">
                    <a16:rowId xmlns:a16="http://schemas.microsoft.com/office/drawing/2014/main" val="1256052991"/>
                  </a:ext>
                </a:extLst>
              </a:tr>
              <a:tr h="0">
                <a:tc>
                  <a:txBody>
                    <a:bodyPr/>
                    <a:lstStyle>
                      <a:lvl1pPr marL="0" algn="l" defTabSz="422031" rtl="0" eaLnBrk="1" latinLnBrk="0" hangingPunct="1">
                        <a:defRPr sz="1663" kern="1200">
                          <a:solidFill>
                            <a:schemeClr val="tx1"/>
                          </a:solidFill>
                          <a:latin typeface="Calibri" panose="020F0502020204030204"/>
                        </a:defRPr>
                      </a:lvl1pPr>
                      <a:lvl2pPr marL="422031" algn="l" defTabSz="422031" rtl="0" eaLnBrk="1" latinLnBrk="0" hangingPunct="1">
                        <a:defRPr sz="1663" kern="1200">
                          <a:solidFill>
                            <a:schemeClr val="tx1"/>
                          </a:solidFill>
                          <a:latin typeface="Calibri" panose="020F0502020204030204"/>
                        </a:defRPr>
                      </a:lvl2pPr>
                      <a:lvl3pPr marL="844062" algn="l" defTabSz="422031" rtl="0" eaLnBrk="1" latinLnBrk="0" hangingPunct="1">
                        <a:defRPr sz="1663" kern="1200">
                          <a:solidFill>
                            <a:schemeClr val="tx1"/>
                          </a:solidFill>
                          <a:latin typeface="Calibri" panose="020F0502020204030204"/>
                        </a:defRPr>
                      </a:lvl3pPr>
                      <a:lvl4pPr marL="1266092" algn="l" defTabSz="422031" rtl="0" eaLnBrk="1" latinLnBrk="0" hangingPunct="1">
                        <a:defRPr sz="1663" kern="1200">
                          <a:solidFill>
                            <a:schemeClr val="tx1"/>
                          </a:solidFill>
                          <a:latin typeface="Calibri" panose="020F0502020204030204"/>
                        </a:defRPr>
                      </a:lvl4pPr>
                      <a:lvl5pPr marL="1688123" algn="l" defTabSz="422031" rtl="0" eaLnBrk="1" latinLnBrk="0" hangingPunct="1">
                        <a:defRPr sz="1663" kern="1200">
                          <a:solidFill>
                            <a:schemeClr val="tx1"/>
                          </a:solidFill>
                          <a:latin typeface="Calibri" panose="020F0502020204030204"/>
                        </a:defRPr>
                      </a:lvl5pPr>
                      <a:lvl6pPr marL="2110154" algn="l" defTabSz="422031" rtl="0" eaLnBrk="1" latinLnBrk="0" hangingPunct="1">
                        <a:defRPr sz="1663" kern="1200">
                          <a:solidFill>
                            <a:schemeClr val="tx1"/>
                          </a:solidFill>
                          <a:latin typeface="Calibri" panose="020F0502020204030204"/>
                        </a:defRPr>
                      </a:lvl6pPr>
                      <a:lvl7pPr marL="2532185" algn="l" defTabSz="422031" rtl="0" eaLnBrk="1" latinLnBrk="0" hangingPunct="1">
                        <a:defRPr sz="1663" kern="1200">
                          <a:solidFill>
                            <a:schemeClr val="tx1"/>
                          </a:solidFill>
                          <a:latin typeface="Calibri" panose="020F0502020204030204"/>
                        </a:defRPr>
                      </a:lvl7pPr>
                      <a:lvl8pPr marL="2954215" algn="l" defTabSz="422031" rtl="0" eaLnBrk="1" latinLnBrk="0" hangingPunct="1">
                        <a:defRPr sz="1663" kern="1200">
                          <a:solidFill>
                            <a:schemeClr val="tx1"/>
                          </a:solidFill>
                          <a:latin typeface="Calibri" panose="020F0502020204030204"/>
                        </a:defRPr>
                      </a:lvl8pPr>
                      <a:lvl9pPr marL="3376246" algn="l" defTabSz="422031" rtl="0" eaLnBrk="1" latinLnBrk="0" hangingPunct="1">
                        <a:defRPr sz="1663" kern="1200">
                          <a:solidFill>
                            <a:schemeClr val="tx1"/>
                          </a:solidFill>
                          <a:latin typeface="Calibri" panose="020F0502020204030204"/>
                        </a:defRPr>
                      </a:lvl9pPr>
                    </a:lstStyle>
                    <a:p>
                      <a:r>
                        <a:rPr lang="en-US" sz="1000" b="1" dirty="0">
                          <a:solidFill>
                            <a:schemeClr val="tx1"/>
                          </a:solidFill>
                        </a:rPr>
                        <a:t>New Outbreaks/Breakthrough </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B9BD5">
                        <a:lumMod val="60000"/>
                        <a:lumOff val="40000"/>
                      </a:srgbClr>
                    </a:solidFill>
                  </a:tcPr>
                </a:tc>
                <a:extLst>
                  <a:ext uri="{0D108BD9-81ED-4DB2-BD59-A6C34878D82A}">
                    <a16:rowId xmlns:a16="http://schemas.microsoft.com/office/drawing/2014/main" val="449798497"/>
                  </a:ext>
                </a:extLst>
              </a:tr>
            </a:tbl>
          </a:graphicData>
        </a:graphic>
      </p:graphicFrame>
      <p:graphicFrame>
        <p:nvGraphicFramePr>
          <p:cNvPr id="22" name="Table 21">
            <a:extLst>
              <a:ext uri="{FF2B5EF4-FFF2-40B4-BE49-F238E27FC236}">
                <a16:creationId xmlns:a16="http://schemas.microsoft.com/office/drawing/2014/main" id="{A46619B8-A4E8-390A-A334-8ABC0E8DFD3E}"/>
              </a:ext>
            </a:extLst>
          </p:cNvPr>
          <p:cNvGraphicFramePr>
            <a:graphicFrameLocks noGrp="1"/>
          </p:cNvGraphicFramePr>
          <p:nvPr>
            <p:extLst>
              <p:ext uri="{D42A27DB-BD31-4B8C-83A1-F6EECF244321}">
                <p14:modId xmlns:p14="http://schemas.microsoft.com/office/powerpoint/2010/main" val="1468462950"/>
              </p:ext>
            </p:extLst>
          </p:nvPr>
        </p:nvGraphicFramePr>
        <p:xfrm>
          <a:off x="5920960" y="4306770"/>
          <a:ext cx="4830501" cy="2152030"/>
        </p:xfrm>
        <a:graphic>
          <a:graphicData uri="http://schemas.openxmlformats.org/drawingml/2006/table">
            <a:tbl>
              <a:tblPr firstRow="1" bandRow="1"/>
              <a:tblGrid>
                <a:gridCol w="730897">
                  <a:extLst>
                    <a:ext uri="{9D8B030D-6E8A-4147-A177-3AD203B41FA5}">
                      <a16:colId xmlns:a16="http://schemas.microsoft.com/office/drawing/2014/main" val="2154992467"/>
                    </a:ext>
                  </a:extLst>
                </a:gridCol>
                <a:gridCol w="641534">
                  <a:extLst>
                    <a:ext uri="{9D8B030D-6E8A-4147-A177-3AD203B41FA5}">
                      <a16:colId xmlns:a16="http://schemas.microsoft.com/office/drawing/2014/main" val="2795487505"/>
                    </a:ext>
                  </a:extLst>
                </a:gridCol>
                <a:gridCol w="753548">
                  <a:extLst>
                    <a:ext uri="{9D8B030D-6E8A-4147-A177-3AD203B41FA5}">
                      <a16:colId xmlns:a16="http://schemas.microsoft.com/office/drawing/2014/main" val="2501997390"/>
                    </a:ext>
                  </a:extLst>
                </a:gridCol>
                <a:gridCol w="753548">
                  <a:extLst>
                    <a:ext uri="{9D8B030D-6E8A-4147-A177-3AD203B41FA5}">
                      <a16:colId xmlns:a16="http://schemas.microsoft.com/office/drawing/2014/main" val="4064183135"/>
                    </a:ext>
                  </a:extLst>
                </a:gridCol>
                <a:gridCol w="753548">
                  <a:extLst>
                    <a:ext uri="{9D8B030D-6E8A-4147-A177-3AD203B41FA5}">
                      <a16:colId xmlns:a16="http://schemas.microsoft.com/office/drawing/2014/main" val="3666305108"/>
                    </a:ext>
                  </a:extLst>
                </a:gridCol>
                <a:gridCol w="684244">
                  <a:extLst>
                    <a:ext uri="{9D8B030D-6E8A-4147-A177-3AD203B41FA5}">
                      <a16:colId xmlns:a16="http://schemas.microsoft.com/office/drawing/2014/main" val="1004200605"/>
                    </a:ext>
                  </a:extLst>
                </a:gridCol>
                <a:gridCol w="513182">
                  <a:extLst>
                    <a:ext uri="{9D8B030D-6E8A-4147-A177-3AD203B41FA5}">
                      <a16:colId xmlns:a16="http://schemas.microsoft.com/office/drawing/2014/main" val="1735954031"/>
                    </a:ext>
                  </a:extLst>
                </a:gridCol>
              </a:tblGrid>
              <a:tr h="334641">
                <a:tc gridSpan="7">
                  <a:txBody>
                    <a:bodyPr/>
                    <a:lstStyle>
                      <a:lvl1pPr marL="0" algn="l" defTabSz="422031" rtl="0" eaLnBrk="1" latinLnBrk="0" hangingPunct="1">
                        <a:defRPr sz="1663" b="1" kern="1200">
                          <a:solidFill>
                            <a:schemeClr val="lt1"/>
                          </a:solidFill>
                          <a:latin typeface="Calibri" panose="020F0502020204030204"/>
                        </a:defRPr>
                      </a:lvl1pPr>
                      <a:lvl2pPr marL="422031" algn="l" defTabSz="422031" rtl="0" eaLnBrk="1" latinLnBrk="0" hangingPunct="1">
                        <a:defRPr sz="1663" b="1" kern="1200">
                          <a:solidFill>
                            <a:schemeClr val="lt1"/>
                          </a:solidFill>
                          <a:latin typeface="Calibri" panose="020F0502020204030204"/>
                        </a:defRPr>
                      </a:lvl2pPr>
                      <a:lvl3pPr marL="844062" algn="l" defTabSz="422031" rtl="0" eaLnBrk="1" latinLnBrk="0" hangingPunct="1">
                        <a:defRPr sz="1663" b="1" kern="1200">
                          <a:solidFill>
                            <a:schemeClr val="lt1"/>
                          </a:solidFill>
                          <a:latin typeface="Calibri" panose="020F0502020204030204"/>
                        </a:defRPr>
                      </a:lvl3pPr>
                      <a:lvl4pPr marL="1266092" algn="l" defTabSz="422031" rtl="0" eaLnBrk="1" latinLnBrk="0" hangingPunct="1">
                        <a:defRPr sz="1663" b="1" kern="1200">
                          <a:solidFill>
                            <a:schemeClr val="lt1"/>
                          </a:solidFill>
                          <a:latin typeface="Calibri" panose="020F0502020204030204"/>
                        </a:defRPr>
                      </a:lvl4pPr>
                      <a:lvl5pPr marL="1688123" algn="l" defTabSz="422031" rtl="0" eaLnBrk="1" latinLnBrk="0" hangingPunct="1">
                        <a:defRPr sz="1663" b="1" kern="1200">
                          <a:solidFill>
                            <a:schemeClr val="lt1"/>
                          </a:solidFill>
                          <a:latin typeface="Calibri" panose="020F0502020204030204"/>
                        </a:defRPr>
                      </a:lvl5pPr>
                      <a:lvl6pPr marL="2110154" algn="l" defTabSz="422031" rtl="0" eaLnBrk="1" latinLnBrk="0" hangingPunct="1">
                        <a:defRPr sz="1663" b="1" kern="1200">
                          <a:solidFill>
                            <a:schemeClr val="lt1"/>
                          </a:solidFill>
                          <a:latin typeface="Calibri" panose="020F0502020204030204"/>
                        </a:defRPr>
                      </a:lvl6pPr>
                      <a:lvl7pPr marL="2532185" algn="l" defTabSz="422031" rtl="0" eaLnBrk="1" latinLnBrk="0" hangingPunct="1">
                        <a:defRPr sz="1663" b="1" kern="1200">
                          <a:solidFill>
                            <a:schemeClr val="lt1"/>
                          </a:solidFill>
                          <a:latin typeface="Calibri" panose="020F0502020204030204"/>
                        </a:defRPr>
                      </a:lvl7pPr>
                      <a:lvl8pPr marL="2954215" algn="l" defTabSz="422031" rtl="0" eaLnBrk="1" latinLnBrk="0" hangingPunct="1">
                        <a:defRPr sz="1663" b="1" kern="1200">
                          <a:solidFill>
                            <a:schemeClr val="lt1"/>
                          </a:solidFill>
                          <a:latin typeface="Calibri" panose="020F0502020204030204"/>
                        </a:defRPr>
                      </a:lvl8pPr>
                      <a:lvl9pPr marL="3376246" algn="l" defTabSz="422031" rtl="0" eaLnBrk="1" latinLnBrk="0" hangingPunct="1">
                        <a:defRPr sz="1663" b="1" kern="1200">
                          <a:solidFill>
                            <a:schemeClr val="lt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chemeClr val="tx1"/>
                          </a:solidFill>
                          <a:effectLst/>
                          <a:latin typeface="Arial"/>
                        </a:rPr>
                        <a:t>SIA Plan as of 16 Feb 2024 </a:t>
                      </a:r>
                    </a:p>
                  </a:txBody>
                  <a:tcPr marL="8763" marR="8763" marT="8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hMerge="1">
                  <a:txBody>
                    <a:bodyPr/>
                    <a:lstStyle/>
                    <a:p>
                      <a:pPr marL="0" algn="ctr" rtl="0" eaLnBrk="1" fontAlgn="ctr" latinLnBrk="0" hangingPunct="1">
                        <a:spcBef>
                          <a:spcPts val="0"/>
                        </a:spcBef>
                        <a:spcAft>
                          <a:spcPts val="0"/>
                        </a:spcAft>
                      </a:pPr>
                      <a:endParaRPr lang="en-US" sz="1800" b="0" i="0" u="none" strike="noStrike" dirty="0">
                        <a:effectLst/>
                        <a:latin typeface="Arial"/>
                      </a:endParaRPr>
                    </a:p>
                  </a:txBody>
                  <a:tcPr marL="8763" marR="8763" marT="8763"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hMerge="1">
                  <a:txBody>
                    <a:bodyPr/>
                    <a:lstStyle/>
                    <a:p>
                      <a:pPr marL="0" algn="ctr" rtl="0" eaLnBrk="1" fontAlgn="ctr" latinLnBrk="0" hangingPunct="1">
                        <a:spcBef>
                          <a:spcPts val="0"/>
                        </a:spcBef>
                        <a:spcAft>
                          <a:spcPts val="0"/>
                        </a:spcAft>
                      </a:pPr>
                      <a:endParaRPr lang="en-US" sz="1800" b="0"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hMerge="1">
                  <a:txBody>
                    <a:bodyPr/>
                    <a:lstStyle/>
                    <a:p>
                      <a:pPr marL="0" algn="ctr" rtl="0" eaLnBrk="1" fontAlgn="ctr" latinLnBrk="0" hangingPunct="1">
                        <a:spcBef>
                          <a:spcPts val="0"/>
                        </a:spcBef>
                        <a:spcAft>
                          <a:spcPts val="0"/>
                        </a:spcAft>
                      </a:pPr>
                      <a:endParaRPr lang="en-US" sz="1800" b="0"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hMerge="1">
                  <a:txBody>
                    <a:bodyPr/>
                    <a:lstStyle/>
                    <a:p>
                      <a:pPr marL="0" algn="ctr" rtl="0" eaLnBrk="1" fontAlgn="ctr" latinLnBrk="0" hangingPunct="1">
                        <a:spcBef>
                          <a:spcPts val="0"/>
                        </a:spcBef>
                        <a:spcAft>
                          <a:spcPts val="0"/>
                        </a:spcAft>
                      </a:pPr>
                      <a:endParaRPr lang="en-US" sz="1800" b="0"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hMerge="1">
                  <a:txBody>
                    <a:bodyPr/>
                    <a:lstStyle/>
                    <a:p>
                      <a:pPr marL="0" algn="ctr" rtl="0" eaLnBrk="1" fontAlgn="ctr" latinLnBrk="0" hangingPunct="1">
                        <a:spcBef>
                          <a:spcPts val="0"/>
                        </a:spcBef>
                        <a:spcAft>
                          <a:spcPts val="0"/>
                        </a:spcAft>
                      </a:pPr>
                      <a:endParaRPr lang="en-US" sz="1800" b="0"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hMerge="1">
                  <a:txBody>
                    <a:bodyPr/>
                    <a:lstStyle/>
                    <a:p>
                      <a:pPr marL="0" algn="ctr" rtl="0" eaLnBrk="1" fontAlgn="ctr" latinLnBrk="0" hangingPunct="1">
                        <a:spcBef>
                          <a:spcPts val="0"/>
                        </a:spcBef>
                        <a:spcAft>
                          <a:spcPts val="0"/>
                        </a:spcAft>
                      </a:pPr>
                      <a:endParaRPr lang="en-US" sz="1800" b="0"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1721061863"/>
                  </a:ext>
                </a:extLst>
              </a:tr>
              <a:tr h="317309">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ctr" rtl="0" eaLnBrk="1" fontAlgn="ctr" latinLnBrk="0" hangingPunct="1">
                        <a:spcBef>
                          <a:spcPts val="0"/>
                        </a:spcBef>
                        <a:spcAft>
                          <a:spcPts val="0"/>
                        </a:spcAft>
                      </a:pPr>
                      <a:r>
                        <a:rPr lang="en-US" sz="900" b="1" i="0" u="none" strike="noStrike" kern="1200" dirty="0">
                          <a:solidFill>
                            <a:srgbClr val="000000"/>
                          </a:solidFill>
                          <a:effectLst/>
                          <a:latin typeface="Arial"/>
                        </a:rPr>
                        <a:t>Country</a:t>
                      </a:r>
                      <a:endParaRPr lang="en-US" sz="1800" b="1" i="0" u="none" strike="noStrike" dirty="0">
                        <a:effectLst/>
                        <a:latin typeface="Arial"/>
                      </a:endParaRPr>
                    </a:p>
                  </a:txBody>
                  <a:tcPr marL="8763" marR="8763" marT="8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ctr" rtl="0" eaLnBrk="1" fontAlgn="ctr" latinLnBrk="0" hangingPunct="1">
                        <a:spcBef>
                          <a:spcPts val="0"/>
                        </a:spcBef>
                        <a:spcAft>
                          <a:spcPts val="0"/>
                        </a:spcAft>
                      </a:pPr>
                      <a:r>
                        <a:rPr lang="en-US" sz="900" b="1" i="0" u="none" strike="noStrike" kern="1200" dirty="0">
                          <a:solidFill>
                            <a:srgbClr val="000000"/>
                          </a:solidFill>
                          <a:effectLst/>
                          <a:latin typeface="Arial"/>
                        </a:rPr>
                        <a:t>Jan</a:t>
                      </a:r>
                      <a:endParaRPr lang="en-US" sz="1800" b="1" i="0" u="none" strike="noStrike" dirty="0">
                        <a:effectLst/>
                        <a:latin typeface="Arial"/>
                      </a:endParaRPr>
                    </a:p>
                  </a:txBody>
                  <a:tcPr marL="8763" marR="8763" marT="8763"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ctr" rtl="0" eaLnBrk="1" fontAlgn="ctr" latinLnBrk="0" hangingPunct="1">
                        <a:spcBef>
                          <a:spcPts val="0"/>
                        </a:spcBef>
                        <a:spcAft>
                          <a:spcPts val="0"/>
                        </a:spcAft>
                      </a:pPr>
                      <a:r>
                        <a:rPr lang="en-US" sz="900" b="1" i="0" u="none" strike="noStrike" kern="1200" dirty="0">
                          <a:solidFill>
                            <a:srgbClr val="000000"/>
                          </a:solidFill>
                          <a:effectLst/>
                          <a:latin typeface="Arial"/>
                        </a:rPr>
                        <a:t>Feb</a:t>
                      </a: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ctr" rtl="0" eaLnBrk="1" fontAlgn="ctr" latinLnBrk="0" hangingPunct="1">
                        <a:spcBef>
                          <a:spcPts val="0"/>
                        </a:spcBef>
                        <a:spcAft>
                          <a:spcPts val="0"/>
                        </a:spcAft>
                      </a:pPr>
                      <a:r>
                        <a:rPr lang="en-US" sz="900" b="1" i="0" u="none" strike="noStrike" kern="1200" dirty="0">
                          <a:solidFill>
                            <a:srgbClr val="000000"/>
                          </a:solidFill>
                          <a:effectLst/>
                          <a:latin typeface="Arial"/>
                        </a:rPr>
                        <a:t>Mar</a:t>
                      </a: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ctr" rtl="0" eaLnBrk="1" fontAlgn="ctr" latinLnBrk="0" hangingPunct="1">
                        <a:spcBef>
                          <a:spcPts val="0"/>
                        </a:spcBef>
                        <a:spcAft>
                          <a:spcPts val="0"/>
                        </a:spcAft>
                      </a:pPr>
                      <a:r>
                        <a:rPr lang="en-US" sz="900" b="1" i="0" u="none" strike="noStrike" kern="1200" dirty="0">
                          <a:solidFill>
                            <a:srgbClr val="000000"/>
                          </a:solidFill>
                          <a:effectLst/>
                          <a:latin typeface="Arial"/>
                        </a:rPr>
                        <a:t>Apr</a:t>
                      </a: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ctr" rtl="0" eaLnBrk="1" fontAlgn="ctr" latinLnBrk="0" hangingPunct="1">
                        <a:spcBef>
                          <a:spcPts val="0"/>
                        </a:spcBef>
                        <a:spcAft>
                          <a:spcPts val="0"/>
                        </a:spcAft>
                      </a:pPr>
                      <a:r>
                        <a:rPr lang="en-US" sz="900" b="1" i="0" u="none" strike="noStrike" kern="1200" dirty="0">
                          <a:solidFill>
                            <a:srgbClr val="000000"/>
                          </a:solidFill>
                          <a:effectLst/>
                          <a:latin typeface="Arial"/>
                        </a:rPr>
                        <a:t>May</a:t>
                      </a: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ctr" rtl="0" eaLnBrk="1" fontAlgn="ctr" latinLnBrk="0" hangingPunct="1">
                        <a:spcBef>
                          <a:spcPts val="0"/>
                        </a:spcBef>
                        <a:spcAft>
                          <a:spcPts val="0"/>
                        </a:spcAft>
                      </a:pPr>
                      <a:r>
                        <a:rPr lang="en-US" sz="900" b="1" i="0" u="none" strike="noStrike" kern="1200" dirty="0">
                          <a:solidFill>
                            <a:srgbClr val="000000"/>
                          </a:solidFill>
                          <a:effectLst/>
                          <a:latin typeface="Arial"/>
                        </a:rPr>
                        <a:t>Jun</a:t>
                      </a: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422510459"/>
                  </a:ext>
                </a:extLst>
              </a:tr>
              <a:tr h="375020">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r>
                        <a:rPr lang="en-US" sz="900" b="1" i="0" u="none" strike="noStrike" kern="1200" dirty="0">
                          <a:solidFill>
                            <a:srgbClr val="000000"/>
                          </a:solidFill>
                          <a:effectLst/>
                          <a:latin typeface="Arial"/>
                        </a:rPr>
                        <a:t>Madagascar</a:t>
                      </a:r>
                      <a:endParaRPr lang="en-US" sz="1800" b="1" i="0" u="none" strike="noStrike" dirty="0">
                        <a:effectLst/>
                        <a:latin typeface="Arial"/>
                      </a:endParaRPr>
                    </a:p>
                  </a:txBody>
                  <a:tcPr marL="8763" marR="8763" marT="8763"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r>
                        <a:rPr lang="en-US" sz="900" b="1" i="0" u="none" strike="noStrike" kern="1200" dirty="0">
                          <a:solidFill>
                            <a:schemeClr val="bg1"/>
                          </a:solidFill>
                          <a:effectLst/>
                          <a:latin typeface="Arial"/>
                        </a:rPr>
                        <a:t>NID</a:t>
                      </a:r>
                      <a:endParaRPr lang="en-US" sz="1800" b="1" i="0" u="none" strike="noStrike" dirty="0">
                        <a:solidFill>
                          <a:schemeClr val="bg1"/>
                        </a:solidFill>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305496"/>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r>
                        <a:rPr lang="en-US" sz="900" b="1" i="0" u="none" strike="noStrike" kern="1200" dirty="0">
                          <a:solidFill>
                            <a:schemeClr val="bg1"/>
                          </a:solidFill>
                          <a:effectLst/>
                          <a:latin typeface="Arial"/>
                        </a:rPr>
                        <a:t>NID</a:t>
                      </a:r>
                      <a:endParaRPr lang="en-US" sz="1800" b="1" i="0" u="none" strike="noStrike" dirty="0">
                        <a:solidFill>
                          <a:schemeClr val="bg1"/>
                        </a:solidFill>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305496"/>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ctr"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46402091"/>
                  </a:ext>
                </a:extLst>
              </a:tr>
              <a:tr h="375020">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r>
                        <a:rPr lang="en-US" sz="900" b="1" i="0" u="none" strike="noStrike" kern="1200" dirty="0">
                          <a:solidFill>
                            <a:srgbClr val="000000"/>
                          </a:solidFill>
                          <a:effectLst/>
                          <a:latin typeface="Arial"/>
                        </a:rPr>
                        <a:t>DRC</a:t>
                      </a:r>
                      <a:endParaRPr lang="en-US" sz="1800" b="1" i="0" u="none" strike="noStrike" dirty="0">
                        <a:effectLst/>
                        <a:latin typeface="Arial"/>
                      </a:endParaRPr>
                    </a:p>
                  </a:txBody>
                  <a:tcPr marL="8763" marR="8763" marT="8763"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ctr"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defTabSz="914400" rtl="0" eaLnBrk="1" fontAlgn="ctr" latinLnBrk="0" hangingPunct="1">
                        <a:spcBef>
                          <a:spcPts val="0"/>
                        </a:spcBef>
                        <a:spcAft>
                          <a:spcPts val="0"/>
                        </a:spcAft>
                      </a:pPr>
                      <a:r>
                        <a:rPr lang="en-US" sz="900" b="1" i="0" u="none" strike="noStrike" kern="1200" dirty="0">
                          <a:solidFill>
                            <a:schemeClr val="tx1"/>
                          </a:solidFill>
                          <a:effectLst/>
                          <a:latin typeface="Arial"/>
                          <a:ea typeface="+mn-ea"/>
                          <a:cs typeface="+mn-cs"/>
                        </a:rPr>
                        <a:t>SNID</a:t>
                      </a: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5B9BD5">
                        <a:lumMod val="60000"/>
                        <a:lumOff val="40000"/>
                      </a:srgbClr>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ctr" rtl="0" eaLnBrk="1" fontAlgn="ctr" latinLnBrk="0" hangingPunct="1">
                        <a:spcBef>
                          <a:spcPts val="0"/>
                        </a:spcBef>
                        <a:spcAft>
                          <a:spcPts val="0"/>
                        </a:spcAft>
                      </a:pP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r>
                        <a:rPr lang="en-US" sz="900" b="1" i="0" u="none" strike="noStrike" kern="1200" dirty="0">
                          <a:solidFill>
                            <a:schemeClr val="bg1"/>
                          </a:solidFill>
                          <a:effectLst/>
                          <a:latin typeface="Arial"/>
                        </a:rPr>
                        <a:t>NID</a:t>
                      </a:r>
                      <a:endParaRPr lang="en-US" sz="1800" b="1" i="0" u="none" strike="noStrike" dirty="0">
                        <a:solidFill>
                          <a:schemeClr val="bg1"/>
                        </a:solidFill>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305496"/>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ctr" rtl="0" eaLnBrk="1" fontAlgn="ctr" latinLnBrk="0" hangingPunct="1">
                        <a:spcBef>
                          <a:spcPts val="0"/>
                        </a:spcBef>
                        <a:spcAft>
                          <a:spcPts val="0"/>
                        </a:spcAft>
                      </a:pP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955669366"/>
                  </a:ext>
                </a:extLst>
              </a:tr>
              <a:tr h="375020">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r>
                        <a:rPr lang="en-US" sz="900" b="1" i="0" u="none" strike="noStrike" kern="1200" dirty="0">
                          <a:solidFill>
                            <a:srgbClr val="000000"/>
                          </a:solidFill>
                          <a:effectLst/>
                          <a:latin typeface="Arial"/>
                        </a:rPr>
                        <a:t>Congo</a:t>
                      </a:r>
                      <a:endParaRPr lang="en-US" sz="1800" b="1" i="0" u="none" strike="noStrike" dirty="0">
                        <a:effectLst/>
                        <a:latin typeface="Arial"/>
                      </a:endParaRPr>
                    </a:p>
                  </a:txBody>
                  <a:tcPr marL="8763" marR="8763" marT="8763"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ctr" rtl="0" eaLnBrk="1" fontAlgn="ctr" latinLnBrk="0" hangingPunct="1">
                        <a:spcBef>
                          <a:spcPts val="0"/>
                        </a:spcBef>
                        <a:spcAft>
                          <a:spcPts val="0"/>
                        </a:spcAft>
                      </a:pP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ctr" rtl="0" eaLnBrk="1" fontAlgn="ctr" latinLnBrk="0" hangingPunct="1">
                        <a:spcBef>
                          <a:spcPts val="0"/>
                        </a:spcBef>
                        <a:spcAft>
                          <a:spcPts val="0"/>
                        </a:spcAft>
                      </a:pP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ctr" rtl="0" eaLnBrk="1" fontAlgn="ctr" latinLnBrk="0" hangingPunct="1">
                        <a:spcBef>
                          <a:spcPts val="0"/>
                        </a:spcBef>
                        <a:spcAft>
                          <a:spcPts val="0"/>
                        </a:spcAft>
                      </a:pPr>
                      <a:endParaRPr lang="en-US" sz="1800" b="1" i="0" u="none" strike="noStrike">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r>
                        <a:rPr lang="en-US" sz="900" b="1" i="0" u="none" strike="noStrike" kern="1200" dirty="0">
                          <a:solidFill>
                            <a:schemeClr val="bg1"/>
                          </a:solidFill>
                          <a:effectLst/>
                          <a:latin typeface="Arial"/>
                        </a:rPr>
                        <a:t>NID</a:t>
                      </a:r>
                      <a:endParaRPr lang="en-US" sz="1800" b="1" i="0" u="none" strike="noStrike" dirty="0">
                        <a:solidFill>
                          <a:schemeClr val="bg1"/>
                        </a:solidFill>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305496"/>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ctr"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3255411549"/>
                  </a:ext>
                </a:extLst>
              </a:tr>
              <a:tr h="375020">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defTabSz="914400" rtl="0" eaLnBrk="1" fontAlgn="ctr" latinLnBrk="0" hangingPunct="1">
                        <a:spcBef>
                          <a:spcPts val="0"/>
                        </a:spcBef>
                        <a:spcAft>
                          <a:spcPts val="0"/>
                        </a:spcAft>
                      </a:pPr>
                      <a:r>
                        <a:rPr lang="en-US" sz="900" b="1" i="0" u="none" strike="noStrike" kern="1200" dirty="0">
                          <a:solidFill>
                            <a:srgbClr val="000000"/>
                          </a:solidFill>
                          <a:effectLst/>
                          <a:latin typeface="Arial"/>
                          <a:ea typeface="+mn-ea"/>
                          <a:cs typeface="+mn-cs"/>
                        </a:rPr>
                        <a:t>Mozambique</a:t>
                      </a:r>
                    </a:p>
                  </a:txBody>
                  <a:tcPr marL="8763" marR="8763" marT="8763"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ctr"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defTabSz="914400" rtl="0" eaLnBrk="1" fontAlgn="ctr" latinLnBrk="0" hangingPunct="1">
                        <a:spcBef>
                          <a:spcPts val="0"/>
                        </a:spcBef>
                        <a:spcAft>
                          <a:spcPts val="0"/>
                        </a:spcAft>
                      </a:pPr>
                      <a:endParaRPr lang="en-US" sz="900" b="1" i="0" u="none" strike="noStrike" kern="1200" dirty="0">
                        <a:solidFill>
                          <a:schemeClr val="bg1"/>
                        </a:solidFill>
                        <a:effectLst/>
                        <a:latin typeface="Arial"/>
                        <a:ea typeface="+mn-ea"/>
                        <a:cs typeface="+mn-cs"/>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defTabSz="914400" rtl="0" eaLnBrk="1" fontAlgn="ctr" latinLnBrk="0" hangingPunct="1">
                        <a:spcBef>
                          <a:spcPts val="0"/>
                        </a:spcBef>
                        <a:spcAft>
                          <a:spcPts val="0"/>
                        </a:spcAft>
                      </a:pPr>
                      <a:r>
                        <a:rPr lang="en-US" sz="900" b="1" i="0" u="none" strike="noStrike" kern="1200" dirty="0">
                          <a:solidFill>
                            <a:schemeClr val="tx1"/>
                          </a:solidFill>
                          <a:effectLst/>
                          <a:latin typeface="Arial"/>
                          <a:ea typeface="+mn-ea"/>
                          <a:cs typeface="+mn-cs"/>
                        </a:rPr>
                        <a:t>SNID</a:t>
                      </a: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l" defTabSz="914400" rtl="0" eaLnBrk="1" fontAlgn="ctr" latinLnBrk="0" hangingPunct="1">
                        <a:spcBef>
                          <a:spcPts val="0"/>
                        </a:spcBef>
                        <a:spcAft>
                          <a:spcPts val="0"/>
                        </a:spcAft>
                      </a:pPr>
                      <a:r>
                        <a:rPr lang="en-US" sz="900" b="1" i="0" u="none" strike="noStrike" kern="1200" dirty="0">
                          <a:solidFill>
                            <a:schemeClr val="tx1"/>
                          </a:solidFill>
                          <a:effectLst/>
                          <a:latin typeface="Arial"/>
                          <a:ea typeface="+mn-ea"/>
                          <a:cs typeface="+mn-cs"/>
                        </a:rPr>
                        <a:t>SNID</a:t>
                      </a: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lvl1pPr marL="0" algn="l" defTabSz="422031" rtl="0" eaLnBrk="1" latinLnBrk="0" hangingPunct="1">
                        <a:defRPr sz="1663" kern="1200">
                          <a:solidFill>
                            <a:schemeClr val="dk1"/>
                          </a:solidFill>
                          <a:latin typeface="Calibri" panose="020F0502020204030204"/>
                        </a:defRPr>
                      </a:lvl1pPr>
                      <a:lvl2pPr marL="422031" algn="l" defTabSz="422031" rtl="0" eaLnBrk="1" latinLnBrk="0" hangingPunct="1">
                        <a:defRPr sz="1663" kern="1200">
                          <a:solidFill>
                            <a:schemeClr val="dk1"/>
                          </a:solidFill>
                          <a:latin typeface="Calibri" panose="020F0502020204030204"/>
                        </a:defRPr>
                      </a:lvl2pPr>
                      <a:lvl3pPr marL="844062" algn="l" defTabSz="422031" rtl="0" eaLnBrk="1" latinLnBrk="0" hangingPunct="1">
                        <a:defRPr sz="1663" kern="1200">
                          <a:solidFill>
                            <a:schemeClr val="dk1"/>
                          </a:solidFill>
                          <a:latin typeface="Calibri" panose="020F0502020204030204"/>
                        </a:defRPr>
                      </a:lvl3pPr>
                      <a:lvl4pPr marL="1266092" algn="l" defTabSz="422031" rtl="0" eaLnBrk="1" latinLnBrk="0" hangingPunct="1">
                        <a:defRPr sz="1663" kern="1200">
                          <a:solidFill>
                            <a:schemeClr val="dk1"/>
                          </a:solidFill>
                          <a:latin typeface="Calibri" panose="020F0502020204030204"/>
                        </a:defRPr>
                      </a:lvl4pPr>
                      <a:lvl5pPr marL="1688123" algn="l" defTabSz="422031" rtl="0" eaLnBrk="1" latinLnBrk="0" hangingPunct="1">
                        <a:defRPr sz="1663" kern="1200">
                          <a:solidFill>
                            <a:schemeClr val="dk1"/>
                          </a:solidFill>
                          <a:latin typeface="Calibri" panose="020F0502020204030204"/>
                        </a:defRPr>
                      </a:lvl5pPr>
                      <a:lvl6pPr marL="2110154" algn="l" defTabSz="422031" rtl="0" eaLnBrk="1" latinLnBrk="0" hangingPunct="1">
                        <a:defRPr sz="1663" kern="1200">
                          <a:solidFill>
                            <a:schemeClr val="dk1"/>
                          </a:solidFill>
                          <a:latin typeface="Calibri" panose="020F0502020204030204"/>
                        </a:defRPr>
                      </a:lvl6pPr>
                      <a:lvl7pPr marL="2532185" algn="l" defTabSz="422031" rtl="0" eaLnBrk="1" latinLnBrk="0" hangingPunct="1">
                        <a:defRPr sz="1663" kern="1200">
                          <a:solidFill>
                            <a:schemeClr val="dk1"/>
                          </a:solidFill>
                          <a:latin typeface="Calibri" panose="020F0502020204030204"/>
                        </a:defRPr>
                      </a:lvl7pPr>
                      <a:lvl8pPr marL="2954215" algn="l" defTabSz="422031" rtl="0" eaLnBrk="1" latinLnBrk="0" hangingPunct="1">
                        <a:defRPr sz="1663" kern="1200">
                          <a:solidFill>
                            <a:schemeClr val="dk1"/>
                          </a:solidFill>
                          <a:latin typeface="Calibri" panose="020F0502020204030204"/>
                        </a:defRPr>
                      </a:lvl8pPr>
                      <a:lvl9pPr marL="3376246" algn="l" defTabSz="422031" rtl="0" eaLnBrk="1" latinLnBrk="0" hangingPunct="1">
                        <a:defRPr sz="1663" kern="1200">
                          <a:solidFill>
                            <a:schemeClr val="dk1"/>
                          </a:solidFill>
                          <a:latin typeface="Calibri" panose="020F0502020204030204"/>
                        </a:defRPr>
                      </a:lvl9pPr>
                    </a:lstStyle>
                    <a:p>
                      <a:pPr marL="0" algn="ctr" rtl="0" eaLnBrk="1" fontAlgn="ctr" latinLnBrk="0" hangingPunct="1">
                        <a:spcBef>
                          <a:spcPts val="0"/>
                        </a:spcBef>
                        <a:spcAft>
                          <a:spcPts val="0"/>
                        </a:spcAft>
                      </a:pPr>
                      <a:endParaRPr lang="en-US" sz="1800" b="1" i="0" u="none" strike="noStrike" dirty="0">
                        <a:effectLst/>
                        <a:latin typeface="Arial"/>
                      </a:endParaRPr>
                    </a:p>
                  </a:txBody>
                  <a:tcPr marL="8763" marR="8763" marT="8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507421365"/>
                  </a:ext>
                </a:extLst>
              </a:tr>
            </a:tbl>
          </a:graphicData>
        </a:graphic>
      </p:graphicFrame>
      <p:sp>
        <p:nvSpPr>
          <p:cNvPr id="28" name="TextBox 27">
            <a:extLst>
              <a:ext uri="{FF2B5EF4-FFF2-40B4-BE49-F238E27FC236}">
                <a16:creationId xmlns:a16="http://schemas.microsoft.com/office/drawing/2014/main" id="{3A949118-8D20-2725-5527-D3BFBF1E85C6}"/>
              </a:ext>
            </a:extLst>
          </p:cNvPr>
          <p:cNvSpPr txBox="1"/>
          <p:nvPr/>
        </p:nvSpPr>
        <p:spPr>
          <a:xfrm>
            <a:off x="345837" y="6170489"/>
            <a:ext cx="3048000" cy="461665"/>
          </a:xfrm>
          <a:prstGeom prst="rect">
            <a:avLst/>
          </a:prstGeom>
          <a:noFill/>
        </p:spPr>
        <p:txBody>
          <a:bodyPr wrap="square">
            <a:spAutoFit/>
          </a:bodyPr>
          <a:lstStyle/>
          <a:p>
            <a:r>
              <a:rPr lang="en-US" sz="1200" dirty="0"/>
              <a:t>Nigeria revised down to SNID and Mali revised up to NID</a:t>
            </a:r>
          </a:p>
        </p:txBody>
      </p:sp>
    </p:spTree>
    <p:extLst>
      <p:ext uri="{BB962C8B-B14F-4D97-AF65-F5344CB8AC3E}">
        <p14:creationId xmlns:p14="http://schemas.microsoft.com/office/powerpoint/2010/main" val="622527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A760C-14CD-9328-7A19-47344D759D7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C9F6C8-8AFA-9C33-5054-4B4BC41331A7}"/>
              </a:ext>
            </a:extLst>
          </p:cNvPr>
          <p:cNvSpPr>
            <a:spLocks noGrp="1"/>
          </p:cNvSpPr>
          <p:nvPr>
            <p:ph type="sldNum" sz="quarter" idx="12"/>
          </p:nvPr>
        </p:nvSpPr>
        <p:spPr>
          <a:xfrm>
            <a:off x="0" y="6614274"/>
            <a:ext cx="2370016" cy="254000"/>
          </a:xfrm>
        </p:spPr>
        <p:txBody>
          <a:bodyPr/>
          <a:lstStyle/>
          <a:p>
            <a:pPr>
              <a:defRPr/>
            </a:pPr>
            <a:fld id="{9E64F902-AC44-4D3A-950E-4CCB65B6F726}" type="slidenum">
              <a:rPr lang="en-US" smtClean="0"/>
              <a:pPr>
                <a:defRPr/>
              </a:pPr>
              <a:t>7</a:t>
            </a:fld>
            <a:endParaRPr lang="en-US"/>
          </a:p>
        </p:txBody>
      </p:sp>
      <p:sp>
        <p:nvSpPr>
          <p:cNvPr id="9" name="TextBox 8">
            <a:extLst>
              <a:ext uri="{FF2B5EF4-FFF2-40B4-BE49-F238E27FC236}">
                <a16:creationId xmlns:a16="http://schemas.microsoft.com/office/drawing/2014/main" id="{C053D779-52CB-3018-0169-A3793E1DBEDA}"/>
              </a:ext>
            </a:extLst>
          </p:cNvPr>
          <p:cNvSpPr txBox="1"/>
          <p:nvPr/>
        </p:nvSpPr>
        <p:spPr>
          <a:xfrm>
            <a:off x="188996" y="175041"/>
            <a:ext cx="9939743" cy="461665"/>
          </a:xfrm>
          <a:prstGeom prst="rect">
            <a:avLst/>
          </a:prstGeom>
          <a:noFill/>
        </p:spPr>
        <p:txBody>
          <a:bodyPr wrap="square">
            <a:spAutoFit/>
          </a:bodyPr>
          <a:lstStyle/>
          <a:p>
            <a:pPr>
              <a:defRPr/>
            </a:pPr>
            <a:r>
              <a:rPr lang="en-AU" sz="2400" b="1" dirty="0">
                <a:solidFill>
                  <a:schemeClr val="accent1"/>
                </a:solidFill>
                <a:latin typeface="Calibri" panose="020F0502020204030204"/>
              </a:rPr>
              <a:t>Recent Country Examples of Measles and Polio Integration</a:t>
            </a:r>
            <a:endParaRPr lang="en-AU" sz="2400" b="1" dirty="0">
              <a:solidFill>
                <a:schemeClr val="accent1"/>
              </a:solidFill>
              <a:highlight>
                <a:srgbClr val="FFFF00"/>
              </a:highlight>
              <a:latin typeface="Calibri" panose="020F0502020204030204"/>
            </a:endParaRPr>
          </a:p>
        </p:txBody>
      </p:sp>
      <p:graphicFrame>
        <p:nvGraphicFramePr>
          <p:cNvPr id="8" name="Table 7">
            <a:extLst>
              <a:ext uri="{FF2B5EF4-FFF2-40B4-BE49-F238E27FC236}">
                <a16:creationId xmlns:a16="http://schemas.microsoft.com/office/drawing/2014/main" id="{929B6F04-AB0F-9ECB-7DF3-FD186A276E9C}"/>
              </a:ext>
            </a:extLst>
          </p:cNvPr>
          <p:cNvGraphicFramePr>
            <a:graphicFrameLocks noGrp="1"/>
          </p:cNvGraphicFramePr>
          <p:nvPr>
            <p:extLst>
              <p:ext uri="{D42A27DB-BD31-4B8C-83A1-F6EECF244321}">
                <p14:modId xmlns:p14="http://schemas.microsoft.com/office/powerpoint/2010/main" val="1975658603"/>
              </p:ext>
            </p:extLst>
          </p:nvPr>
        </p:nvGraphicFramePr>
        <p:xfrm>
          <a:off x="1319348" y="834823"/>
          <a:ext cx="10750731" cy="5669280"/>
        </p:xfrm>
        <a:graphic>
          <a:graphicData uri="http://schemas.openxmlformats.org/drawingml/2006/table">
            <a:tbl>
              <a:tblPr firstRow="1" bandRow="1">
                <a:tableStyleId>{5940675A-B579-460E-94D1-54222C63F5DA}</a:tableStyleId>
              </a:tblPr>
              <a:tblGrid>
                <a:gridCol w="10750731">
                  <a:extLst>
                    <a:ext uri="{9D8B030D-6E8A-4147-A177-3AD203B41FA5}">
                      <a16:colId xmlns:a16="http://schemas.microsoft.com/office/drawing/2014/main" val="208406104"/>
                    </a:ext>
                  </a:extLst>
                </a:gridCol>
              </a:tblGrid>
              <a:tr h="370840">
                <a:tc>
                  <a:txBody>
                    <a:bodyPr/>
                    <a:lstStyle/>
                    <a:p>
                      <a:pPr>
                        <a:spcAft>
                          <a:spcPts val="600"/>
                        </a:spcAft>
                      </a:pPr>
                      <a:endParaRPr lang="en-US" sz="500" b="1" dirty="0">
                        <a:solidFill>
                          <a:schemeClr val="tx1"/>
                        </a:solidFill>
                      </a:endParaRPr>
                    </a:p>
                    <a:p>
                      <a:pPr>
                        <a:spcAft>
                          <a:spcPts val="600"/>
                        </a:spcAft>
                      </a:pPr>
                      <a:r>
                        <a:rPr lang="en-US" sz="2000" b="1" dirty="0">
                          <a:solidFill>
                            <a:schemeClr val="tx1"/>
                          </a:solidFill>
                        </a:rPr>
                        <a:t>Social Mobilization Network (SOMNET) in Somalia (ISD)</a:t>
                      </a:r>
                    </a:p>
                    <a:p>
                      <a:pPr marL="285750" marR="0" indent="-285750" algn="l" defTabSz="422031"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dirty="0">
                          <a:solidFill>
                            <a:schemeClr val="tx1">
                              <a:lumMod val="50000"/>
                              <a:lumOff val="50000"/>
                            </a:schemeClr>
                          </a:solidFill>
                        </a:rPr>
                        <a:t>In 2017, UNICEF established the SOMNET in Somalia to train community mobilizers and build communities’ trust in vaccines and health services through door-to-door visits, public announcements, community meetings, and social media campaigns. </a:t>
                      </a:r>
                    </a:p>
                    <a:p>
                      <a:pPr marL="285750" indent="-285750">
                        <a:spcAft>
                          <a:spcPts val="600"/>
                        </a:spcAft>
                        <a:buFont typeface="Arial" panose="020B0604020202020204" pitchFamily="34" charset="0"/>
                        <a:buChar char="•"/>
                      </a:pPr>
                      <a:r>
                        <a:rPr lang="en-US" sz="1800" b="0" dirty="0">
                          <a:solidFill>
                            <a:schemeClr val="tx1">
                              <a:lumMod val="50000"/>
                              <a:lumOff val="50000"/>
                            </a:schemeClr>
                          </a:solidFill>
                        </a:rPr>
                        <a:t>In Nov. and Dec. 2022, the SOMNET was deployed to support a nationwide integrated measles campaign that offered a package of services, including polio vaccines.  During this campaign, </a:t>
                      </a:r>
                      <a:r>
                        <a:rPr lang="en-US" sz="1800" b="1" dirty="0">
                          <a:solidFill>
                            <a:schemeClr val="tx1">
                              <a:lumMod val="50000"/>
                              <a:lumOff val="50000"/>
                            </a:schemeClr>
                          </a:solidFill>
                        </a:rPr>
                        <a:t>over two million children across the country received measles and polio vaccines, deworming medication and vitamin A supplements visits</a:t>
                      </a:r>
                      <a:r>
                        <a:rPr lang="en-US" sz="1800" b="0" dirty="0">
                          <a:solidFill>
                            <a:schemeClr val="tx1">
                              <a:lumMod val="50000"/>
                              <a:lumOff val="50000"/>
                            </a:schemeClr>
                          </a:solidFill>
                        </a:rPr>
                        <a:t>, while in Somaliland, an additional 800,000 children were checked for malnutrition.</a:t>
                      </a:r>
                    </a:p>
                    <a:p>
                      <a:pPr marL="285750" indent="-285750">
                        <a:spcAft>
                          <a:spcPts val="600"/>
                        </a:spcAft>
                        <a:buFont typeface="Arial" panose="020B0604020202020204" pitchFamily="34" charset="0"/>
                        <a:buChar char="•"/>
                      </a:pPr>
                      <a:endParaRPr lang="en-US" sz="500" b="1" dirty="0">
                        <a:solidFill>
                          <a:schemeClr val="tx1">
                            <a:lumMod val="50000"/>
                            <a:lumOff val="50000"/>
                          </a:schemeClr>
                        </a:solidFill>
                      </a:endParaRPr>
                    </a:p>
                  </a:txBody>
                  <a:tcPr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12700" cap="flat" cmpd="sng" algn="ctr">
                      <a:noFill/>
                      <a:prstDash val="lgDash"/>
                      <a:round/>
                      <a:headEnd type="none" w="med" len="med"/>
                      <a:tailEnd type="none" w="med" len="med"/>
                    </a:lnT>
                    <a:lnB w="12700" cap="flat" cmpd="sng" algn="ctr">
                      <a:solidFill>
                        <a:schemeClr val="bg1">
                          <a:lumMod val="50000"/>
                        </a:schemeClr>
                      </a:solidFill>
                      <a:prstDash val="lgDash"/>
                      <a:round/>
                      <a:headEnd type="none" w="med" len="med"/>
                      <a:tailEnd type="none" w="med" len="med"/>
                    </a:lnB>
                    <a:solidFill>
                      <a:schemeClr val="bg1"/>
                    </a:solidFill>
                  </a:tcPr>
                </a:tc>
                <a:extLst>
                  <a:ext uri="{0D108BD9-81ED-4DB2-BD59-A6C34878D82A}">
                    <a16:rowId xmlns:a16="http://schemas.microsoft.com/office/drawing/2014/main" val="1091557640"/>
                  </a:ext>
                </a:extLst>
              </a:tr>
              <a:tr h="370840">
                <a:tc>
                  <a:txBody>
                    <a:bodyPr/>
                    <a:lstStyle/>
                    <a:p>
                      <a:pPr>
                        <a:spcAft>
                          <a:spcPts val="600"/>
                        </a:spcAft>
                      </a:pPr>
                      <a:endParaRPr lang="en-US" sz="500" b="1" dirty="0">
                        <a:solidFill>
                          <a:schemeClr val="tx1"/>
                        </a:solidFill>
                      </a:endParaRPr>
                    </a:p>
                    <a:p>
                      <a:pPr>
                        <a:spcAft>
                          <a:spcPts val="600"/>
                        </a:spcAft>
                      </a:pPr>
                      <a:r>
                        <a:rPr lang="en-US" sz="2000" b="1" dirty="0">
                          <a:solidFill>
                            <a:schemeClr val="tx1"/>
                          </a:solidFill>
                        </a:rPr>
                        <a:t>Reaching the Unreached (RUR) in Pakistan (ISD)</a:t>
                      </a:r>
                    </a:p>
                    <a:p>
                      <a:pPr marL="285750" indent="-285750">
                        <a:spcAft>
                          <a:spcPts val="600"/>
                        </a:spcAft>
                        <a:buFont typeface="Arial" panose="020B0604020202020204" pitchFamily="34" charset="0"/>
                        <a:buChar char="•"/>
                      </a:pPr>
                      <a:r>
                        <a:rPr lang="en-US" sz="1800" dirty="0">
                          <a:solidFill>
                            <a:schemeClr val="tx1">
                              <a:lumMod val="50000"/>
                              <a:lumOff val="50000"/>
                            </a:schemeClr>
                          </a:solidFill>
                        </a:rPr>
                        <a:t>In 2023, Pakistan’s Federal Directorate of Immunization (FDI) and national Polio Eradication </a:t>
                      </a:r>
                      <a:r>
                        <a:rPr lang="en-US" sz="1800" dirty="0" err="1">
                          <a:solidFill>
                            <a:schemeClr val="tx1">
                              <a:lumMod val="50000"/>
                              <a:lumOff val="50000"/>
                            </a:schemeClr>
                          </a:solidFill>
                        </a:rPr>
                        <a:t>Programme</a:t>
                      </a:r>
                      <a:r>
                        <a:rPr lang="en-US" sz="1800" dirty="0">
                          <a:solidFill>
                            <a:schemeClr val="tx1">
                              <a:lumMod val="50000"/>
                              <a:lumOff val="50000"/>
                            </a:schemeClr>
                          </a:solidFill>
                        </a:rPr>
                        <a:t> implemented the RUR initiative, a three-phase campaign that aims to deliver polio vaccines to all children under five years of age and other essential immunizations to all children under two in 69 high-risk areas of southern KP.</a:t>
                      </a:r>
                    </a:p>
                    <a:p>
                      <a:pPr marL="285750" marR="0" indent="-285750" algn="l" defTabSz="422031"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b="0" dirty="0">
                          <a:solidFill>
                            <a:schemeClr val="tx1">
                              <a:lumMod val="50000"/>
                              <a:lumOff val="50000"/>
                            </a:schemeClr>
                          </a:solidFill>
                        </a:rPr>
                        <a:t>The first two phases in July and Sept. 2023 resulted in </a:t>
                      </a:r>
                      <a:r>
                        <a:rPr lang="en-US" sz="1800" b="1" dirty="0">
                          <a:solidFill>
                            <a:schemeClr val="tx1">
                              <a:lumMod val="50000"/>
                              <a:lumOff val="50000"/>
                            </a:schemeClr>
                          </a:solidFill>
                        </a:rPr>
                        <a:t>nearly 27,000 children receiving their overdue or missed routine vaccines, while 269,000 children received OPV.  </a:t>
                      </a:r>
                      <a:r>
                        <a:rPr lang="en-US" sz="1800" b="0" dirty="0">
                          <a:solidFill>
                            <a:schemeClr val="tx1">
                              <a:lumMod val="50000"/>
                              <a:lumOff val="50000"/>
                            </a:schemeClr>
                          </a:solidFill>
                        </a:rPr>
                        <a:t>Coverage for all antigens increased by a significant margin too, ranging from 17% for the anti-tuberculosis BCG vaccine to </a:t>
                      </a:r>
                      <a:r>
                        <a:rPr lang="en-US" sz="1800" b="1" dirty="0">
                          <a:solidFill>
                            <a:schemeClr val="tx1">
                              <a:lumMod val="50000"/>
                              <a:lumOff val="50000"/>
                            </a:schemeClr>
                          </a:solidFill>
                        </a:rPr>
                        <a:t>a 55% bump for the second dose of the measles rubella vaccine</a:t>
                      </a:r>
                      <a:r>
                        <a:rPr lang="en-US" sz="1800" b="0" dirty="0">
                          <a:solidFill>
                            <a:schemeClr val="tx1">
                              <a:lumMod val="50000"/>
                              <a:lumOff val="50000"/>
                            </a:schemeClr>
                          </a:solidFill>
                        </a:rPr>
                        <a:t>. </a:t>
                      </a:r>
                    </a:p>
                  </a:txBody>
                  <a:tcPr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12700" cap="flat" cmpd="sng" algn="ctr">
                      <a:solidFill>
                        <a:schemeClr val="bg1">
                          <a:lumMod val="50000"/>
                        </a:schemeClr>
                      </a:solidFill>
                      <a:prstDash val="lgDash"/>
                      <a:round/>
                      <a:headEnd type="none" w="med" len="med"/>
                      <a:tailEnd type="none" w="med" len="med"/>
                    </a:lnT>
                    <a:lnB w="12700" cap="flat" cmpd="sng" algn="ctr">
                      <a:noFill/>
                      <a:prstDash val="lgDash"/>
                      <a:round/>
                      <a:headEnd type="none" w="med" len="med"/>
                      <a:tailEnd type="none" w="med" len="med"/>
                    </a:lnB>
                    <a:solidFill>
                      <a:schemeClr val="bg1"/>
                    </a:solidFill>
                  </a:tcPr>
                </a:tc>
                <a:extLst>
                  <a:ext uri="{0D108BD9-81ED-4DB2-BD59-A6C34878D82A}">
                    <a16:rowId xmlns:a16="http://schemas.microsoft.com/office/drawing/2014/main" val="4082115024"/>
                  </a:ext>
                </a:extLst>
              </a:tr>
            </a:tbl>
          </a:graphicData>
        </a:graphic>
      </p:graphicFrame>
      <p:pic>
        <p:nvPicPr>
          <p:cNvPr id="1028" name="Picture 4" descr="Pakistan Flag Images – Browse 35,621 Stock Photos, Vectors, and Video |  Adobe Stock">
            <a:extLst>
              <a:ext uri="{FF2B5EF4-FFF2-40B4-BE49-F238E27FC236}">
                <a16:creationId xmlns:a16="http://schemas.microsoft.com/office/drawing/2014/main" id="{58D3B486-8083-54A7-AFFF-7FD7FC0B41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35" y="4609237"/>
            <a:ext cx="1137950" cy="7572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9EB2B66-EBE5-FFF8-9454-078E8975242F}"/>
              </a:ext>
            </a:extLst>
          </p:cNvPr>
          <p:cNvSpPr/>
          <p:nvPr/>
        </p:nvSpPr>
        <p:spPr>
          <a:xfrm>
            <a:off x="2559012" y="6601211"/>
            <a:ext cx="9419628" cy="254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t>*These examples are a subset of Integrated activities.  For more information on these and other examples, please refer to the Resources on slide 9.</a:t>
            </a:r>
          </a:p>
        </p:txBody>
      </p:sp>
      <p:pic>
        <p:nvPicPr>
          <p:cNvPr id="3" name="Picture 8" descr="Somalia - Wikipedia">
            <a:extLst>
              <a:ext uri="{FF2B5EF4-FFF2-40B4-BE49-F238E27FC236}">
                <a16:creationId xmlns:a16="http://schemas.microsoft.com/office/drawing/2014/main" id="{B15007BD-F896-BCF5-B8E7-01E3DC62A5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757" y="1836170"/>
            <a:ext cx="1197428" cy="796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038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89000"/>
          </a:schemeClr>
        </a:solidFill>
        <a:effectLst/>
      </p:bgPr>
    </p:bg>
    <p:spTree>
      <p:nvGrpSpPr>
        <p:cNvPr id="1" name="">
          <a:extLst>
            <a:ext uri="{FF2B5EF4-FFF2-40B4-BE49-F238E27FC236}">
              <a16:creationId xmlns:a16="http://schemas.microsoft.com/office/drawing/2014/main" id="{4A787282-8CAD-E373-A1F6-541AD1B4C32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1E12CE-0C77-79B1-2EDE-08FC7AF9E408}"/>
              </a:ext>
            </a:extLst>
          </p:cNvPr>
          <p:cNvSpPr>
            <a:spLocks noGrp="1"/>
          </p:cNvSpPr>
          <p:nvPr>
            <p:ph type="sldNum" sz="quarter" idx="12"/>
          </p:nvPr>
        </p:nvSpPr>
        <p:spPr>
          <a:xfrm>
            <a:off x="0" y="6663261"/>
            <a:ext cx="2370016" cy="254000"/>
          </a:xfrm>
        </p:spPr>
        <p:txBody>
          <a:bodyPr/>
          <a:lstStyle/>
          <a:p>
            <a:pPr>
              <a:defRPr/>
            </a:pPr>
            <a:fld id="{9E64F902-AC44-4D3A-950E-4CCB65B6F726}" type="slidenum">
              <a:rPr lang="en-US" smtClean="0"/>
              <a:pPr>
                <a:defRPr/>
              </a:pPr>
              <a:t>8</a:t>
            </a:fld>
            <a:endParaRPr lang="en-US"/>
          </a:p>
        </p:txBody>
      </p:sp>
      <p:sp>
        <p:nvSpPr>
          <p:cNvPr id="9" name="TextBox 8">
            <a:extLst>
              <a:ext uri="{FF2B5EF4-FFF2-40B4-BE49-F238E27FC236}">
                <a16:creationId xmlns:a16="http://schemas.microsoft.com/office/drawing/2014/main" id="{984804E1-5523-A532-5BCE-7C79A32EB1AD}"/>
              </a:ext>
            </a:extLst>
          </p:cNvPr>
          <p:cNvSpPr txBox="1"/>
          <p:nvPr/>
        </p:nvSpPr>
        <p:spPr>
          <a:xfrm>
            <a:off x="348692" y="193505"/>
            <a:ext cx="9939743" cy="461665"/>
          </a:xfrm>
          <a:prstGeom prst="rect">
            <a:avLst/>
          </a:prstGeom>
          <a:noFill/>
        </p:spPr>
        <p:txBody>
          <a:bodyPr wrap="square">
            <a:spAutoFit/>
          </a:bodyPr>
          <a:lstStyle/>
          <a:p>
            <a:pPr>
              <a:defRPr/>
            </a:pPr>
            <a:r>
              <a:rPr lang="en-AU" sz="2400" b="1" dirty="0">
                <a:solidFill>
                  <a:schemeClr val="accent1"/>
                </a:solidFill>
                <a:latin typeface="Calibri" panose="020F0502020204030204"/>
              </a:rPr>
              <a:t>Ongoing Challenges</a:t>
            </a:r>
            <a:endParaRPr lang="en-AU" sz="2400" b="1" dirty="0">
              <a:solidFill>
                <a:schemeClr val="accent1"/>
              </a:solidFill>
              <a:highlight>
                <a:srgbClr val="FFFF00"/>
              </a:highlight>
              <a:latin typeface="Calibri" panose="020F0502020204030204"/>
            </a:endParaRPr>
          </a:p>
        </p:txBody>
      </p:sp>
      <p:sp>
        <p:nvSpPr>
          <p:cNvPr id="8" name="Rectangle 7">
            <a:extLst>
              <a:ext uri="{FF2B5EF4-FFF2-40B4-BE49-F238E27FC236}">
                <a16:creationId xmlns:a16="http://schemas.microsoft.com/office/drawing/2014/main" id="{FC41CF48-8A1D-4917-FF0A-D6BE27E704AD}"/>
              </a:ext>
            </a:extLst>
          </p:cNvPr>
          <p:cNvSpPr/>
          <p:nvPr/>
        </p:nvSpPr>
        <p:spPr>
          <a:xfrm>
            <a:off x="360544" y="793216"/>
            <a:ext cx="5879522" cy="1847630"/>
          </a:xfrm>
          <a:prstGeom prst="rect">
            <a:avLst/>
          </a:prstGeom>
          <a:solidFill>
            <a:srgbClr val="F2F2F2"/>
          </a:solidFill>
          <a:ln w="9525" cap="rnd" cmpd="sng" algn="ctr">
            <a:solidFill>
              <a:srgbClr val="7F7F7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a:solidFill>
                <a:schemeClr val="bg1"/>
              </a:solidFill>
            </a:endParaRPr>
          </a:p>
        </p:txBody>
      </p:sp>
      <p:sp>
        <p:nvSpPr>
          <p:cNvPr id="10" name="Rectangle 9">
            <a:extLst>
              <a:ext uri="{FF2B5EF4-FFF2-40B4-BE49-F238E27FC236}">
                <a16:creationId xmlns:a16="http://schemas.microsoft.com/office/drawing/2014/main" id="{96C5E3D1-88F3-CACD-0064-C584E2C8468F}"/>
              </a:ext>
            </a:extLst>
          </p:cNvPr>
          <p:cNvSpPr/>
          <p:nvPr/>
        </p:nvSpPr>
        <p:spPr>
          <a:xfrm>
            <a:off x="1853432" y="683863"/>
            <a:ext cx="4357181" cy="914400"/>
          </a:xfrm>
          <a:prstGeom prst="rect">
            <a:avLst/>
          </a:prstGeom>
          <a:noFill/>
          <a:ln w="9525" cap="rnd">
            <a:noFill/>
            <a:prstDash val="sysDot"/>
            <a:round/>
          </a:ln>
          <a:extLst>
            <a:ext uri="{909E8E84-426E-40dd-AFC4-6F175D3DCCD1}">
              <a14:hiddenFill xmlns:a14="http://schemas.microsoft.com/office/drawing/2010/main" xmlns="">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lnSpc>
                <a:spcPct val="90000"/>
              </a:lnSpc>
              <a:spcAft>
                <a:spcPts val="1000"/>
              </a:spcAft>
            </a:pPr>
            <a:r>
              <a:rPr lang="en-US" b="1" dirty="0">
                <a:solidFill>
                  <a:schemeClr val="accent2"/>
                </a:solidFill>
              </a:rPr>
              <a:t>OPV Campaign Schedule Delays</a:t>
            </a:r>
          </a:p>
        </p:txBody>
      </p:sp>
      <p:sp>
        <p:nvSpPr>
          <p:cNvPr id="13" name="Rectangle 12">
            <a:extLst>
              <a:ext uri="{FF2B5EF4-FFF2-40B4-BE49-F238E27FC236}">
                <a16:creationId xmlns:a16="http://schemas.microsoft.com/office/drawing/2014/main" id="{26C4F4B2-11A9-E97C-D6DA-66D07306EA7B}"/>
              </a:ext>
            </a:extLst>
          </p:cNvPr>
          <p:cNvSpPr/>
          <p:nvPr/>
        </p:nvSpPr>
        <p:spPr>
          <a:xfrm>
            <a:off x="348692" y="1505919"/>
            <a:ext cx="5879522" cy="1114203"/>
          </a:xfrm>
          <a:prstGeom prst="rect">
            <a:avLst/>
          </a:prstGeom>
          <a:noFill/>
          <a:ln w="9525" cap="rnd">
            <a:noFill/>
            <a:prstDash val="sysDot"/>
            <a:round/>
          </a:ln>
          <a:extLst>
            <a:ext uri="{909E8E84-426E-40dd-AFC4-6F175D3DCCD1}">
              <a14:hiddenFill xmlns:a14="http://schemas.microsoft.com/office/drawing/2010/main" xmlns="">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indent="-285750" algn="l">
              <a:spcBef>
                <a:spcPts val="0"/>
              </a:spcBef>
              <a:spcAft>
                <a:spcPts val="300"/>
              </a:spcAft>
              <a:buFont typeface="Arial" panose="020B0604020202020204" pitchFamily="34" charset="0"/>
              <a:buChar char="•"/>
            </a:pPr>
            <a:r>
              <a:rPr lang="en-US" sz="1600" dirty="0">
                <a:solidFill>
                  <a:srgbClr val="000000"/>
                </a:solidFill>
              </a:rPr>
              <a:t>Delayed approvals for 2024 OPV campaign schedules have impacted campaign planning, leaving less time for countries to plan and implement integrated multi-antigen campaigns for early 2024</a:t>
            </a:r>
            <a:endParaRPr lang="en-US" sz="1600" b="0" i="0" u="none" strike="noStrike" dirty="0">
              <a:solidFill>
                <a:srgbClr val="000000"/>
              </a:solidFill>
              <a:effectLst/>
            </a:endParaRPr>
          </a:p>
        </p:txBody>
      </p:sp>
      <p:sp>
        <p:nvSpPr>
          <p:cNvPr id="17" name="Rectangle 16">
            <a:extLst>
              <a:ext uri="{FF2B5EF4-FFF2-40B4-BE49-F238E27FC236}">
                <a16:creationId xmlns:a16="http://schemas.microsoft.com/office/drawing/2014/main" id="{01882B51-9386-5370-A539-5CBCBDBC5D53}"/>
              </a:ext>
            </a:extLst>
          </p:cNvPr>
          <p:cNvSpPr/>
          <p:nvPr/>
        </p:nvSpPr>
        <p:spPr>
          <a:xfrm>
            <a:off x="372396" y="2743345"/>
            <a:ext cx="5879522" cy="1847630"/>
          </a:xfrm>
          <a:prstGeom prst="rect">
            <a:avLst/>
          </a:prstGeom>
          <a:solidFill>
            <a:srgbClr val="F2F2F2"/>
          </a:solidFill>
          <a:ln w="9525" cap="rnd" cmpd="sng" algn="ctr">
            <a:solidFill>
              <a:srgbClr val="7F7F7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a:solidFill>
                <a:schemeClr val="bg1"/>
              </a:solidFill>
            </a:endParaRPr>
          </a:p>
        </p:txBody>
      </p:sp>
      <p:sp>
        <p:nvSpPr>
          <p:cNvPr id="18" name="Rectangle 17">
            <a:extLst>
              <a:ext uri="{FF2B5EF4-FFF2-40B4-BE49-F238E27FC236}">
                <a16:creationId xmlns:a16="http://schemas.microsoft.com/office/drawing/2014/main" id="{C3C3E912-EFC9-E347-15C2-05A1114AF664}"/>
              </a:ext>
            </a:extLst>
          </p:cNvPr>
          <p:cNvSpPr/>
          <p:nvPr/>
        </p:nvSpPr>
        <p:spPr>
          <a:xfrm>
            <a:off x="1839526" y="2633992"/>
            <a:ext cx="4357181" cy="914400"/>
          </a:xfrm>
          <a:prstGeom prst="rect">
            <a:avLst/>
          </a:prstGeom>
          <a:noFill/>
          <a:ln w="9525" cap="rnd">
            <a:noFill/>
            <a:prstDash val="sysDot"/>
            <a:round/>
          </a:ln>
          <a:extLst>
            <a:ext uri="{909E8E84-426E-40dd-AFC4-6F175D3DCCD1}">
              <a14:hiddenFill xmlns:a14="http://schemas.microsoft.com/office/drawing/2010/main" xmlns="">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lnSpc>
                <a:spcPct val="90000"/>
              </a:lnSpc>
              <a:spcAft>
                <a:spcPts val="1000"/>
              </a:spcAft>
            </a:pPr>
            <a:r>
              <a:rPr lang="en-US" b="1" dirty="0">
                <a:solidFill>
                  <a:schemeClr val="accent2"/>
                </a:solidFill>
              </a:rPr>
              <a:t>Limited Awareness of or </a:t>
            </a:r>
            <a:br>
              <a:rPr lang="en-US" b="1" dirty="0">
                <a:solidFill>
                  <a:schemeClr val="accent2"/>
                </a:solidFill>
              </a:rPr>
            </a:br>
            <a:r>
              <a:rPr lang="en-US" b="1" dirty="0">
                <a:solidFill>
                  <a:schemeClr val="accent2"/>
                </a:solidFill>
              </a:rPr>
              <a:t>Alignment on Integration Activities</a:t>
            </a:r>
          </a:p>
        </p:txBody>
      </p:sp>
      <p:sp>
        <p:nvSpPr>
          <p:cNvPr id="19" name="Rectangle 18">
            <a:extLst>
              <a:ext uri="{FF2B5EF4-FFF2-40B4-BE49-F238E27FC236}">
                <a16:creationId xmlns:a16="http://schemas.microsoft.com/office/drawing/2014/main" id="{4257611B-006F-7741-7BEE-A54A3C6A517C}"/>
              </a:ext>
            </a:extLst>
          </p:cNvPr>
          <p:cNvSpPr/>
          <p:nvPr/>
        </p:nvSpPr>
        <p:spPr>
          <a:xfrm>
            <a:off x="360544" y="3456048"/>
            <a:ext cx="5879522" cy="1114203"/>
          </a:xfrm>
          <a:prstGeom prst="rect">
            <a:avLst/>
          </a:prstGeom>
          <a:noFill/>
          <a:ln w="9525" cap="rnd">
            <a:noFill/>
            <a:prstDash val="sysDot"/>
            <a:round/>
          </a:ln>
          <a:extLst>
            <a:ext uri="{909E8E84-426E-40dd-AFC4-6F175D3DCCD1}">
              <a14:hiddenFill xmlns:a14="http://schemas.microsoft.com/office/drawing/2010/main" xmlns="">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spcAft>
                <a:spcPts val="300"/>
              </a:spcAft>
              <a:buFont typeface="Arial" panose="020B0604020202020204" pitchFamily="34" charset="0"/>
              <a:buChar char="•"/>
            </a:pPr>
            <a:r>
              <a:rPr lang="en-US" sz="1600" dirty="0">
                <a:solidFill>
                  <a:schemeClr val="tx1"/>
                </a:solidFill>
              </a:rPr>
              <a:t>Regions, countries and partners are not always aware of what “counts” as Integration</a:t>
            </a:r>
          </a:p>
          <a:p>
            <a:pPr marL="285750" indent="-285750">
              <a:spcAft>
                <a:spcPts val="300"/>
              </a:spcAft>
              <a:buFont typeface="Arial" panose="020B0604020202020204" pitchFamily="34" charset="0"/>
              <a:buChar char="•"/>
            </a:pPr>
            <a:r>
              <a:rPr lang="en-US" sz="1600" dirty="0">
                <a:solidFill>
                  <a:schemeClr val="tx1"/>
                </a:solidFill>
              </a:rPr>
              <a:t>As a result, Integration activities are not always tracked (missing data), planned or prioritized</a:t>
            </a:r>
          </a:p>
        </p:txBody>
      </p:sp>
      <p:grpSp>
        <p:nvGrpSpPr>
          <p:cNvPr id="27" name="Group 26">
            <a:extLst>
              <a:ext uri="{FF2B5EF4-FFF2-40B4-BE49-F238E27FC236}">
                <a16:creationId xmlns:a16="http://schemas.microsoft.com/office/drawing/2014/main" id="{250C7F8F-B0F1-0F17-3797-5B180D32F957}"/>
              </a:ext>
            </a:extLst>
          </p:cNvPr>
          <p:cNvGrpSpPr/>
          <p:nvPr/>
        </p:nvGrpSpPr>
        <p:grpSpPr>
          <a:xfrm>
            <a:off x="559295" y="2778138"/>
            <a:ext cx="617283" cy="587008"/>
            <a:chOff x="704558" y="1889429"/>
            <a:chExt cx="732226" cy="731520"/>
          </a:xfrm>
        </p:grpSpPr>
        <p:sp>
          <p:nvSpPr>
            <p:cNvPr id="28" name="AutoShape 15">
              <a:extLst>
                <a:ext uri="{FF2B5EF4-FFF2-40B4-BE49-F238E27FC236}">
                  <a16:creationId xmlns:a16="http://schemas.microsoft.com/office/drawing/2014/main" id="{F0F04509-6D99-D15D-E1DC-8170EB96B566}"/>
                </a:ext>
              </a:extLst>
            </p:cNvPr>
            <p:cNvSpPr>
              <a:spLocks noChangeAspect="1" noChangeArrowheads="1" noTextEdit="1"/>
            </p:cNvSpPr>
            <p:nvPr/>
          </p:nvSpPr>
          <p:spPr bwMode="auto">
            <a:xfrm>
              <a:off x="704558" y="1889429"/>
              <a:ext cx="732226" cy="731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0" name="Group 29">
              <a:extLst>
                <a:ext uri="{FF2B5EF4-FFF2-40B4-BE49-F238E27FC236}">
                  <a16:creationId xmlns:a16="http://schemas.microsoft.com/office/drawing/2014/main" id="{A3EE9AD7-9E0A-CB22-4B84-65535E89E76E}"/>
                </a:ext>
              </a:extLst>
            </p:cNvPr>
            <p:cNvGrpSpPr/>
            <p:nvPr/>
          </p:nvGrpSpPr>
          <p:grpSpPr>
            <a:xfrm>
              <a:off x="780817" y="2048301"/>
              <a:ext cx="608031" cy="550758"/>
              <a:chOff x="6635750" y="2963862"/>
              <a:chExt cx="1367015" cy="1238250"/>
            </a:xfrm>
          </p:grpSpPr>
          <p:sp>
            <p:nvSpPr>
              <p:cNvPr id="31" name="Freeform 30">
                <a:extLst>
                  <a:ext uri="{FF2B5EF4-FFF2-40B4-BE49-F238E27FC236}">
                    <a16:creationId xmlns:a16="http://schemas.microsoft.com/office/drawing/2014/main" id="{E7377E84-0459-7972-E17E-001DA5B367AF}"/>
                  </a:ext>
                </a:extLst>
              </p:cNvPr>
              <p:cNvSpPr>
                <a:spLocks/>
              </p:cNvSpPr>
              <p:nvPr/>
            </p:nvSpPr>
            <p:spPr bwMode="auto">
              <a:xfrm>
                <a:off x="6635750" y="2963862"/>
                <a:ext cx="1367015" cy="1238250"/>
              </a:xfrm>
              <a:custGeom>
                <a:avLst/>
                <a:gdLst>
                  <a:gd name="connsiteX0" fmla="*/ 1124567 w 1367015"/>
                  <a:gd name="connsiteY0" fmla="*/ 922337 h 1238250"/>
                  <a:gd name="connsiteX1" fmla="*/ 1113855 w 1367015"/>
                  <a:gd name="connsiteY1" fmla="*/ 931647 h 1238250"/>
                  <a:gd name="connsiteX2" fmla="*/ 1058863 w 1367015"/>
                  <a:gd name="connsiteY2" fmla="*/ 985360 h 1238250"/>
                  <a:gd name="connsiteX3" fmla="*/ 1269544 w 1367015"/>
                  <a:gd name="connsiteY3" fmla="*/ 1205939 h 1238250"/>
                  <a:gd name="connsiteX4" fmla="*/ 1282399 w 1367015"/>
                  <a:gd name="connsiteY4" fmla="*/ 1205939 h 1238250"/>
                  <a:gd name="connsiteX5" fmla="*/ 1313109 w 1367015"/>
                  <a:gd name="connsiteY5" fmla="*/ 1185886 h 1238250"/>
                  <a:gd name="connsiteX6" fmla="*/ 1333820 w 1367015"/>
                  <a:gd name="connsiteY6" fmla="*/ 1155807 h 1238250"/>
                  <a:gd name="connsiteX7" fmla="*/ 1335248 w 1367015"/>
                  <a:gd name="connsiteY7" fmla="*/ 1142916 h 1238250"/>
                  <a:gd name="connsiteX8" fmla="*/ 1133851 w 1367015"/>
                  <a:gd name="connsiteY8" fmla="*/ 931647 h 1238250"/>
                  <a:gd name="connsiteX9" fmla="*/ 1124567 w 1367015"/>
                  <a:gd name="connsiteY9" fmla="*/ 922337 h 1238250"/>
                  <a:gd name="connsiteX10" fmla="*/ 925229 w 1367015"/>
                  <a:gd name="connsiteY10" fmla="*/ 906462 h 1238250"/>
                  <a:gd name="connsiteX11" fmla="*/ 949325 w 1367015"/>
                  <a:gd name="connsiteY11" fmla="*/ 931862 h 1238250"/>
                  <a:gd name="connsiteX12" fmla="*/ 869950 w 1367015"/>
                  <a:gd name="connsiteY12" fmla="*/ 931862 h 1238250"/>
                  <a:gd name="connsiteX13" fmla="*/ 925229 w 1367015"/>
                  <a:gd name="connsiteY13" fmla="*/ 906462 h 1238250"/>
                  <a:gd name="connsiteX14" fmla="*/ 1124927 w 1367015"/>
                  <a:gd name="connsiteY14" fmla="*/ 884237 h 1238250"/>
                  <a:gd name="connsiteX15" fmla="*/ 1135645 w 1367015"/>
                  <a:gd name="connsiteY15" fmla="*/ 889243 h 1238250"/>
                  <a:gd name="connsiteX16" fmla="*/ 1146363 w 1367015"/>
                  <a:gd name="connsiteY16" fmla="*/ 900686 h 1238250"/>
                  <a:gd name="connsiteX17" fmla="*/ 1176374 w 1367015"/>
                  <a:gd name="connsiteY17" fmla="*/ 932154 h 1238250"/>
                  <a:gd name="connsiteX18" fmla="*/ 1357152 w 1367015"/>
                  <a:gd name="connsiteY18" fmla="*/ 1121676 h 1238250"/>
                  <a:gd name="connsiteX19" fmla="*/ 1363582 w 1367015"/>
                  <a:gd name="connsiteY19" fmla="*/ 1166017 h 1238250"/>
                  <a:gd name="connsiteX20" fmla="*/ 1335001 w 1367015"/>
                  <a:gd name="connsiteY20" fmla="*/ 1208928 h 1238250"/>
                  <a:gd name="connsiteX21" fmla="*/ 1290700 w 1367015"/>
                  <a:gd name="connsiteY21" fmla="*/ 1236105 h 1238250"/>
                  <a:gd name="connsiteX22" fmla="*/ 1273551 w 1367015"/>
                  <a:gd name="connsiteY22" fmla="*/ 1238250 h 1238250"/>
                  <a:gd name="connsiteX23" fmla="*/ 1246398 w 1367015"/>
                  <a:gd name="connsiteY23" fmla="*/ 1227522 h 1238250"/>
                  <a:gd name="connsiteX24" fmla="*/ 1024892 w 1367015"/>
                  <a:gd name="connsiteY24" fmla="*/ 996520 h 1238250"/>
                  <a:gd name="connsiteX25" fmla="*/ 1025606 w 1367015"/>
                  <a:gd name="connsiteY25" fmla="*/ 974350 h 1238250"/>
                  <a:gd name="connsiteX26" fmla="*/ 1068478 w 1367015"/>
                  <a:gd name="connsiteY26" fmla="*/ 932154 h 1238250"/>
                  <a:gd name="connsiteX27" fmla="*/ 1076338 w 1367015"/>
                  <a:gd name="connsiteY27" fmla="*/ 925002 h 1238250"/>
                  <a:gd name="connsiteX28" fmla="*/ 1100633 w 1367015"/>
                  <a:gd name="connsiteY28" fmla="*/ 900686 h 1238250"/>
                  <a:gd name="connsiteX29" fmla="*/ 1104205 w 1367015"/>
                  <a:gd name="connsiteY29" fmla="*/ 897826 h 1238250"/>
                  <a:gd name="connsiteX30" fmla="*/ 1113494 w 1367015"/>
                  <a:gd name="connsiteY30" fmla="*/ 889243 h 1238250"/>
                  <a:gd name="connsiteX31" fmla="*/ 1124927 w 1367015"/>
                  <a:gd name="connsiteY31" fmla="*/ 884237 h 1238250"/>
                  <a:gd name="connsiteX32" fmla="*/ 346518 w 1367015"/>
                  <a:gd name="connsiteY32" fmla="*/ 565150 h 1238250"/>
                  <a:gd name="connsiteX33" fmla="*/ 306388 w 1367015"/>
                  <a:gd name="connsiteY33" fmla="*/ 606784 h 1238250"/>
                  <a:gd name="connsiteX34" fmla="*/ 306388 w 1367015"/>
                  <a:gd name="connsiteY34" fmla="*/ 608938 h 1238250"/>
                  <a:gd name="connsiteX35" fmla="*/ 319765 w 1367015"/>
                  <a:gd name="connsiteY35" fmla="*/ 636933 h 1238250"/>
                  <a:gd name="connsiteX36" fmla="*/ 346518 w 1367015"/>
                  <a:gd name="connsiteY36" fmla="*/ 647700 h 1238250"/>
                  <a:gd name="connsiteX37" fmla="*/ 387351 w 1367015"/>
                  <a:gd name="connsiteY37" fmla="*/ 606784 h 1238250"/>
                  <a:gd name="connsiteX38" fmla="*/ 383127 w 1367015"/>
                  <a:gd name="connsiteY38" fmla="*/ 588838 h 1238250"/>
                  <a:gd name="connsiteX39" fmla="*/ 360598 w 1367015"/>
                  <a:gd name="connsiteY39" fmla="*/ 568021 h 1238250"/>
                  <a:gd name="connsiteX40" fmla="*/ 346518 w 1367015"/>
                  <a:gd name="connsiteY40" fmla="*/ 565150 h 1238250"/>
                  <a:gd name="connsiteX41" fmla="*/ 760846 w 1367015"/>
                  <a:gd name="connsiteY41" fmla="*/ 492125 h 1238250"/>
                  <a:gd name="connsiteX42" fmla="*/ 735591 w 1367015"/>
                  <a:gd name="connsiteY42" fmla="*/ 499181 h 1238250"/>
                  <a:gd name="connsiteX43" fmla="*/ 710335 w 1367015"/>
                  <a:gd name="connsiteY43" fmla="*/ 535164 h 1238250"/>
                  <a:gd name="connsiteX44" fmla="*/ 709613 w 1367015"/>
                  <a:gd name="connsiteY44" fmla="*/ 542925 h 1238250"/>
                  <a:gd name="connsiteX45" fmla="*/ 760846 w 1367015"/>
                  <a:gd name="connsiteY45" fmla="*/ 593725 h 1238250"/>
                  <a:gd name="connsiteX46" fmla="*/ 767341 w 1367015"/>
                  <a:gd name="connsiteY46" fmla="*/ 593725 h 1238250"/>
                  <a:gd name="connsiteX47" fmla="*/ 804864 w 1367015"/>
                  <a:gd name="connsiteY47" fmla="*/ 570442 h 1238250"/>
                  <a:gd name="connsiteX48" fmla="*/ 812801 w 1367015"/>
                  <a:gd name="connsiteY48" fmla="*/ 542925 h 1238250"/>
                  <a:gd name="connsiteX49" fmla="*/ 812801 w 1367015"/>
                  <a:gd name="connsiteY49" fmla="*/ 539397 h 1238250"/>
                  <a:gd name="connsiteX50" fmla="*/ 768062 w 1367015"/>
                  <a:gd name="connsiteY50" fmla="*/ 492831 h 1238250"/>
                  <a:gd name="connsiteX51" fmla="*/ 760846 w 1367015"/>
                  <a:gd name="connsiteY51" fmla="*/ 492125 h 1238250"/>
                  <a:gd name="connsiteX52" fmla="*/ 891455 w 1367015"/>
                  <a:gd name="connsiteY52" fmla="*/ 415925 h 1238250"/>
                  <a:gd name="connsiteX53" fmla="*/ 915035 w 1367015"/>
                  <a:gd name="connsiteY53" fmla="*/ 434485 h 1238250"/>
                  <a:gd name="connsiteX54" fmla="*/ 920751 w 1367015"/>
                  <a:gd name="connsiteY54" fmla="*/ 439482 h 1238250"/>
                  <a:gd name="connsiteX55" fmla="*/ 877164 w 1367015"/>
                  <a:gd name="connsiteY55" fmla="*/ 474460 h 1238250"/>
                  <a:gd name="connsiteX56" fmla="*/ 850012 w 1367015"/>
                  <a:gd name="connsiteY56" fmla="*/ 496589 h 1238250"/>
                  <a:gd name="connsiteX57" fmla="*/ 838579 w 1367015"/>
                  <a:gd name="connsiteY57" fmla="*/ 505155 h 1238250"/>
                  <a:gd name="connsiteX58" fmla="*/ 844296 w 1367015"/>
                  <a:gd name="connsiteY58" fmla="*/ 519432 h 1238250"/>
                  <a:gd name="connsiteX59" fmla="*/ 847154 w 1367015"/>
                  <a:gd name="connsiteY59" fmla="*/ 542989 h 1238250"/>
                  <a:gd name="connsiteX60" fmla="*/ 845725 w 1367015"/>
                  <a:gd name="connsiteY60" fmla="*/ 561549 h 1238250"/>
                  <a:gd name="connsiteX61" fmla="*/ 824289 w 1367015"/>
                  <a:gd name="connsiteY61" fmla="*/ 601524 h 1238250"/>
                  <a:gd name="connsiteX62" fmla="*/ 761409 w 1367015"/>
                  <a:gd name="connsiteY62" fmla="*/ 628650 h 1238250"/>
                  <a:gd name="connsiteX63" fmla="*/ 676379 w 1367015"/>
                  <a:gd name="connsiteY63" fmla="*/ 542989 h 1238250"/>
                  <a:gd name="connsiteX64" fmla="*/ 678523 w 1367015"/>
                  <a:gd name="connsiteY64" fmla="*/ 523715 h 1238250"/>
                  <a:gd name="connsiteX65" fmla="*/ 582775 w 1367015"/>
                  <a:gd name="connsiteY65" fmla="*/ 477316 h 1238250"/>
                  <a:gd name="connsiteX66" fmla="*/ 569913 w 1367015"/>
                  <a:gd name="connsiteY66" fmla="*/ 470891 h 1238250"/>
                  <a:gd name="connsiteX67" fmla="*/ 594208 w 1367015"/>
                  <a:gd name="connsiteY67" fmla="*/ 441623 h 1238250"/>
                  <a:gd name="connsiteX68" fmla="*/ 694957 w 1367015"/>
                  <a:gd name="connsiteY68" fmla="*/ 490165 h 1238250"/>
                  <a:gd name="connsiteX69" fmla="*/ 715679 w 1367015"/>
                  <a:gd name="connsiteY69" fmla="*/ 470891 h 1238250"/>
                  <a:gd name="connsiteX70" fmla="*/ 761409 w 1367015"/>
                  <a:gd name="connsiteY70" fmla="*/ 457328 h 1238250"/>
                  <a:gd name="connsiteX71" fmla="*/ 789991 w 1367015"/>
                  <a:gd name="connsiteY71" fmla="*/ 462325 h 1238250"/>
                  <a:gd name="connsiteX72" fmla="*/ 815714 w 1367015"/>
                  <a:gd name="connsiteY72" fmla="*/ 476602 h 1238250"/>
                  <a:gd name="connsiteX73" fmla="*/ 831434 w 1367015"/>
                  <a:gd name="connsiteY73" fmla="*/ 464466 h 1238250"/>
                  <a:gd name="connsiteX74" fmla="*/ 891455 w 1367015"/>
                  <a:gd name="connsiteY74" fmla="*/ 415925 h 1238250"/>
                  <a:gd name="connsiteX75" fmla="*/ 772661 w 1367015"/>
                  <a:gd name="connsiteY75" fmla="*/ 346605 h 1238250"/>
                  <a:gd name="connsiteX76" fmla="*/ 628158 w 1367015"/>
                  <a:gd name="connsiteY76" fmla="*/ 379415 h 1238250"/>
                  <a:gd name="connsiteX77" fmla="*/ 571784 w 1367015"/>
                  <a:gd name="connsiteY77" fmla="*/ 420783 h 1238250"/>
                  <a:gd name="connsiteX78" fmla="*/ 546809 w 1367015"/>
                  <a:gd name="connsiteY78" fmla="*/ 449314 h 1238250"/>
                  <a:gd name="connsiteX79" fmla="*/ 524687 w 1367015"/>
                  <a:gd name="connsiteY79" fmla="*/ 482123 h 1238250"/>
                  <a:gd name="connsiteX80" fmla="*/ 564648 w 1367015"/>
                  <a:gd name="connsiteY80" fmla="*/ 800235 h 1238250"/>
                  <a:gd name="connsiteX81" fmla="*/ 678110 w 1367015"/>
                  <a:gd name="connsiteY81" fmla="*/ 869420 h 1238250"/>
                  <a:gd name="connsiteX82" fmla="*/ 837955 w 1367015"/>
                  <a:gd name="connsiteY82" fmla="*/ 869420 h 1238250"/>
                  <a:gd name="connsiteX83" fmla="*/ 921445 w 1367015"/>
                  <a:gd name="connsiteY83" fmla="*/ 826625 h 1238250"/>
                  <a:gd name="connsiteX84" fmla="*/ 944280 w 1367015"/>
                  <a:gd name="connsiteY84" fmla="*/ 807367 h 1238250"/>
                  <a:gd name="connsiteX85" fmla="*/ 967115 w 1367015"/>
                  <a:gd name="connsiteY85" fmla="*/ 783117 h 1238250"/>
                  <a:gd name="connsiteX86" fmla="*/ 959979 w 1367015"/>
                  <a:gd name="connsiteY86" fmla="*/ 437902 h 1238250"/>
                  <a:gd name="connsiteX87" fmla="*/ 951416 w 1367015"/>
                  <a:gd name="connsiteY87" fmla="*/ 427916 h 1238250"/>
                  <a:gd name="connsiteX88" fmla="*/ 937858 w 1367015"/>
                  <a:gd name="connsiteY88" fmla="*/ 415791 h 1238250"/>
                  <a:gd name="connsiteX89" fmla="*/ 912882 w 1367015"/>
                  <a:gd name="connsiteY89" fmla="*/ 395106 h 1238250"/>
                  <a:gd name="connsiteX90" fmla="*/ 772661 w 1367015"/>
                  <a:gd name="connsiteY90" fmla="*/ 346605 h 1238250"/>
                  <a:gd name="connsiteX91" fmla="*/ 785477 w 1367015"/>
                  <a:gd name="connsiteY91" fmla="*/ 308032 h 1238250"/>
                  <a:gd name="connsiteX92" fmla="*/ 945296 w 1367015"/>
                  <a:gd name="connsiteY92" fmla="*/ 370115 h 1238250"/>
                  <a:gd name="connsiteX93" fmla="*/ 969609 w 1367015"/>
                  <a:gd name="connsiteY93" fmla="*/ 390809 h 1238250"/>
                  <a:gd name="connsiteX94" fmla="*/ 980335 w 1367015"/>
                  <a:gd name="connsiteY94" fmla="*/ 400799 h 1238250"/>
                  <a:gd name="connsiteX95" fmla="*/ 991061 w 1367015"/>
                  <a:gd name="connsiteY95" fmla="*/ 413644 h 1238250"/>
                  <a:gd name="connsiteX96" fmla="*/ 1008223 w 1367015"/>
                  <a:gd name="connsiteY96" fmla="*/ 791852 h 1238250"/>
                  <a:gd name="connsiteX97" fmla="*/ 1080445 w 1367015"/>
                  <a:gd name="connsiteY97" fmla="*/ 866780 h 1238250"/>
                  <a:gd name="connsiteX98" fmla="*/ 1081875 w 1367015"/>
                  <a:gd name="connsiteY98" fmla="*/ 868921 h 1238250"/>
                  <a:gd name="connsiteX99" fmla="*/ 1081875 w 1367015"/>
                  <a:gd name="connsiteY99" fmla="*/ 876770 h 1238250"/>
                  <a:gd name="connsiteX100" fmla="*/ 1056848 w 1367015"/>
                  <a:gd name="connsiteY100" fmla="*/ 900319 h 1238250"/>
                  <a:gd name="connsiteX101" fmla="*/ 1055418 w 1367015"/>
                  <a:gd name="connsiteY101" fmla="*/ 901746 h 1238250"/>
                  <a:gd name="connsiteX102" fmla="*/ 1023954 w 1367015"/>
                  <a:gd name="connsiteY102" fmla="*/ 931717 h 1238250"/>
                  <a:gd name="connsiteX103" fmla="*/ 1014658 w 1367015"/>
                  <a:gd name="connsiteY103" fmla="*/ 940994 h 1238250"/>
                  <a:gd name="connsiteX104" fmla="*/ 1003217 w 1367015"/>
                  <a:gd name="connsiteY104" fmla="*/ 940994 h 1238250"/>
                  <a:gd name="connsiteX105" fmla="*/ 993921 w 1367015"/>
                  <a:gd name="connsiteY105" fmla="*/ 931717 h 1238250"/>
                  <a:gd name="connsiteX106" fmla="*/ 963888 w 1367015"/>
                  <a:gd name="connsiteY106" fmla="*/ 900319 h 1238250"/>
                  <a:gd name="connsiteX107" fmla="*/ 933140 w 1367015"/>
                  <a:gd name="connsiteY107" fmla="*/ 868921 h 1238250"/>
                  <a:gd name="connsiteX108" fmla="*/ 930995 w 1367015"/>
                  <a:gd name="connsiteY108" fmla="*/ 866780 h 1238250"/>
                  <a:gd name="connsiteX109" fmla="*/ 926704 w 1367015"/>
                  <a:gd name="connsiteY109" fmla="*/ 868921 h 1238250"/>
                  <a:gd name="connsiteX110" fmla="*/ 864493 w 1367015"/>
                  <a:gd name="connsiteY110" fmla="*/ 900319 h 1238250"/>
                  <a:gd name="connsiteX111" fmla="*/ 651400 w 1367015"/>
                  <a:gd name="connsiteY111" fmla="*/ 900319 h 1238250"/>
                  <a:gd name="connsiteX112" fmla="*/ 589189 w 1367015"/>
                  <a:gd name="connsiteY112" fmla="*/ 868921 h 1238250"/>
                  <a:gd name="connsiteX113" fmla="*/ 536988 w 1367015"/>
                  <a:gd name="connsiteY113" fmla="*/ 826105 h 1238250"/>
                  <a:gd name="connsiteX114" fmla="*/ 457615 w 1367015"/>
                  <a:gd name="connsiteY114" fmla="*/ 554937 h 1238250"/>
                  <a:gd name="connsiteX115" fmla="*/ 481213 w 1367015"/>
                  <a:gd name="connsiteY115" fmla="*/ 482863 h 1238250"/>
                  <a:gd name="connsiteX116" fmla="*/ 530553 w 1367015"/>
                  <a:gd name="connsiteY116" fmla="*/ 408649 h 1238250"/>
                  <a:gd name="connsiteX117" fmla="*/ 545569 w 1367015"/>
                  <a:gd name="connsiteY117" fmla="*/ 392236 h 1238250"/>
                  <a:gd name="connsiteX118" fmla="*/ 592049 w 1367015"/>
                  <a:gd name="connsiteY118" fmla="*/ 355843 h 1238250"/>
                  <a:gd name="connsiteX119" fmla="*/ 619222 w 1367015"/>
                  <a:gd name="connsiteY119" fmla="*/ 340143 h 1238250"/>
                  <a:gd name="connsiteX120" fmla="*/ 785477 w 1367015"/>
                  <a:gd name="connsiteY120" fmla="*/ 308032 h 1238250"/>
                  <a:gd name="connsiteX121" fmla="*/ 555676 w 1367015"/>
                  <a:gd name="connsiteY121" fmla="*/ 304800 h 1238250"/>
                  <a:gd name="connsiteX122" fmla="*/ 595313 w 1367015"/>
                  <a:gd name="connsiteY122" fmla="*/ 316982 h 1238250"/>
                  <a:gd name="connsiteX123" fmla="*/ 563462 w 1367015"/>
                  <a:gd name="connsiteY123" fmla="*/ 337046 h 1238250"/>
                  <a:gd name="connsiteX124" fmla="*/ 555676 w 1367015"/>
                  <a:gd name="connsiteY124" fmla="*/ 336330 h 1238250"/>
                  <a:gd name="connsiteX125" fmla="*/ 515331 w 1367015"/>
                  <a:gd name="connsiteY125" fmla="*/ 377175 h 1238250"/>
                  <a:gd name="connsiteX126" fmla="*/ 515331 w 1367015"/>
                  <a:gd name="connsiteY126" fmla="*/ 379325 h 1238250"/>
                  <a:gd name="connsiteX127" fmla="*/ 490558 w 1367015"/>
                  <a:gd name="connsiteY127" fmla="*/ 407988 h 1238250"/>
                  <a:gd name="connsiteX128" fmla="*/ 484188 w 1367015"/>
                  <a:gd name="connsiteY128" fmla="*/ 377175 h 1238250"/>
                  <a:gd name="connsiteX129" fmla="*/ 555676 w 1367015"/>
                  <a:gd name="connsiteY129" fmla="*/ 304800 h 1238250"/>
                  <a:gd name="connsiteX130" fmla="*/ 1089384 w 1367015"/>
                  <a:gd name="connsiteY130" fmla="*/ 233362 h 1238250"/>
                  <a:gd name="connsiteX131" fmla="*/ 1047750 w 1367015"/>
                  <a:gd name="connsiteY131" fmla="*/ 274996 h 1238250"/>
                  <a:gd name="connsiteX132" fmla="*/ 1049186 w 1367015"/>
                  <a:gd name="connsiteY132" fmla="*/ 286481 h 1238250"/>
                  <a:gd name="connsiteX133" fmla="*/ 1069285 w 1367015"/>
                  <a:gd name="connsiteY133" fmla="*/ 310887 h 1238250"/>
                  <a:gd name="connsiteX134" fmla="*/ 1089384 w 1367015"/>
                  <a:gd name="connsiteY134" fmla="*/ 315912 h 1238250"/>
                  <a:gd name="connsiteX135" fmla="*/ 1130300 w 1367015"/>
                  <a:gd name="connsiteY135" fmla="*/ 274996 h 1238250"/>
                  <a:gd name="connsiteX136" fmla="*/ 1128865 w 1367015"/>
                  <a:gd name="connsiteY136" fmla="*/ 264229 h 1238250"/>
                  <a:gd name="connsiteX137" fmla="*/ 1109483 w 1367015"/>
                  <a:gd name="connsiteY137" fmla="*/ 239105 h 1238250"/>
                  <a:gd name="connsiteX138" fmla="*/ 1089384 w 1367015"/>
                  <a:gd name="connsiteY138" fmla="*/ 233362 h 1238250"/>
                  <a:gd name="connsiteX139" fmla="*/ 15705 w 1367015"/>
                  <a:gd name="connsiteY139" fmla="*/ 0 h 1238250"/>
                  <a:gd name="connsiteX140" fmla="*/ 1289220 w 1367015"/>
                  <a:gd name="connsiteY140" fmla="*/ 0 h 1238250"/>
                  <a:gd name="connsiteX141" fmla="*/ 1304925 w 1367015"/>
                  <a:gd name="connsiteY141" fmla="*/ 15698 h 1238250"/>
                  <a:gd name="connsiteX142" fmla="*/ 1304925 w 1367015"/>
                  <a:gd name="connsiteY142" fmla="*/ 916166 h 1238250"/>
                  <a:gd name="connsiteX143" fmla="*/ 1289220 w 1367015"/>
                  <a:gd name="connsiteY143" fmla="*/ 931863 h 1238250"/>
                  <a:gd name="connsiteX144" fmla="*/ 1219977 w 1367015"/>
                  <a:gd name="connsiteY144" fmla="*/ 931863 h 1238250"/>
                  <a:gd name="connsiteX145" fmla="*/ 1189995 w 1367015"/>
                  <a:gd name="connsiteY145" fmla="*/ 900468 h 1238250"/>
                  <a:gd name="connsiteX146" fmla="*/ 1273516 w 1367015"/>
                  <a:gd name="connsiteY146" fmla="*/ 900468 h 1238250"/>
                  <a:gd name="connsiteX147" fmla="*/ 1273516 w 1367015"/>
                  <a:gd name="connsiteY147" fmla="*/ 151267 h 1238250"/>
                  <a:gd name="connsiteX148" fmla="*/ 1242106 w 1367015"/>
                  <a:gd name="connsiteY148" fmla="*/ 175527 h 1238250"/>
                  <a:gd name="connsiteX149" fmla="*/ 1154302 w 1367015"/>
                  <a:gd name="connsiteY149" fmla="*/ 243312 h 1238250"/>
                  <a:gd name="connsiteX150" fmla="*/ 1161441 w 1367015"/>
                  <a:gd name="connsiteY150" fmla="*/ 274707 h 1238250"/>
                  <a:gd name="connsiteX151" fmla="*/ 1089341 w 1367015"/>
                  <a:gd name="connsiteY151" fmla="*/ 346773 h 1238250"/>
                  <a:gd name="connsiteX152" fmla="*/ 1043655 w 1367015"/>
                  <a:gd name="connsiteY152" fmla="*/ 331076 h 1238250"/>
                  <a:gd name="connsiteX153" fmla="*/ 993685 w 1367015"/>
                  <a:gd name="connsiteY153" fmla="*/ 371033 h 1238250"/>
                  <a:gd name="connsiteX154" fmla="*/ 969414 w 1367015"/>
                  <a:gd name="connsiteY154" fmla="*/ 349627 h 1238250"/>
                  <a:gd name="connsiteX155" fmla="*/ 1024381 w 1367015"/>
                  <a:gd name="connsiteY155" fmla="*/ 306102 h 1238250"/>
                  <a:gd name="connsiteX156" fmla="*/ 1016528 w 1367015"/>
                  <a:gd name="connsiteY156" fmla="*/ 274707 h 1238250"/>
                  <a:gd name="connsiteX157" fmla="*/ 1089341 w 1367015"/>
                  <a:gd name="connsiteY157" fmla="*/ 201928 h 1238250"/>
                  <a:gd name="connsiteX158" fmla="*/ 1135028 w 1367015"/>
                  <a:gd name="connsiteY158" fmla="*/ 219052 h 1238250"/>
                  <a:gd name="connsiteX159" fmla="*/ 1242106 w 1367015"/>
                  <a:gd name="connsiteY159" fmla="*/ 136283 h 1238250"/>
                  <a:gd name="connsiteX160" fmla="*/ 1269946 w 1367015"/>
                  <a:gd name="connsiteY160" fmla="*/ 114878 h 1238250"/>
                  <a:gd name="connsiteX161" fmla="*/ 1273516 w 1367015"/>
                  <a:gd name="connsiteY161" fmla="*/ 112737 h 1238250"/>
                  <a:gd name="connsiteX162" fmla="*/ 1273516 w 1367015"/>
                  <a:gd name="connsiteY162" fmla="*/ 31395 h 1238250"/>
                  <a:gd name="connsiteX163" fmla="*/ 31410 w 1367015"/>
                  <a:gd name="connsiteY163" fmla="*/ 31395 h 1238250"/>
                  <a:gd name="connsiteX164" fmla="*/ 31410 w 1367015"/>
                  <a:gd name="connsiteY164" fmla="*/ 741352 h 1238250"/>
                  <a:gd name="connsiteX165" fmla="*/ 62819 w 1367015"/>
                  <a:gd name="connsiteY165" fmla="*/ 726368 h 1238250"/>
                  <a:gd name="connsiteX166" fmla="*/ 276976 w 1367015"/>
                  <a:gd name="connsiteY166" fmla="*/ 623621 h 1238250"/>
                  <a:gd name="connsiteX167" fmla="*/ 274834 w 1367015"/>
                  <a:gd name="connsiteY167" fmla="*/ 607210 h 1238250"/>
                  <a:gd name="connsiteX168" fmla="*/ 346933 w 1367015"/>
                  <a:gd name="connsiteY168" fmla="*/ 534430 h 1238250"/>
                  <a:gd name="connsiteX169" fmla="*/ 383340 w 1367015"/>
                  <a:gd name="connsiteY169" fmla="*/ 543706 h 1238250"/>
                  <a:gd name="connsiteX170" fmla="*/ 454725 w 1367015"/>
                  <a:gd name="connsiteY170" fmla="*/ 465218 h 1238250"/>
                  <a:gd name="connsiteX171" fmla="*/ 429026 w 1367015"/>
                  <a:gd name="connsiteY171" fmla="*/ 540138 h 1238250"/>
                  <a:gd name="connsiteX172" fmla="*/ 406183 w 1367015"/>
                  <a:gd name="connsiteY172" fmla="*/ 565112 h 1238250"/>
                  <a:gd name="connsiteX173" fmla="*/ 419746 w 1367015"/>
                  <a:gd name="connsiteY173" fmla="*/ 607210 h 1238250"/>
                  <a:gd name="connsiteX174" fmla="*/ 346933 w 1367015"/>
                  <a:gd name="connsiteY174" fmla="*/ 679275 h 1238250"/>
                  <a:gd name="connsiteX175" fmla="*/ 290539 w 1367015"/>
                  <a:gd name="connsiteY175" fmla="*/ 651448 h 1238250"/>
                  <a:gd name="connsiteX176" fmla="*/ 62819 w 1367015"/>
                  <a:gd name="connsiteY176" fmla="*/ 761331 h 1238250"/>
                  <a:gd name="connsiteX177" fmla="*/ 31410 w 1367015"/>
                  <a:gd name="connsiteY177" fmla="*/ 776315 h 1238250"/>
                  <a:gd name="connsiteX178" fmla="*/ 31410 w 1367015"/>
                  <a:gd name="connsiteY178" fmla="*/ 900468 h 1238250"/>
                  <a:gd name="connsiteX179" fmla="*/ 579650 w 1367015"/>
                  <a:gd name="connsiteY179" fmla="*/ 900468 h 1238250"/>
                  <a:gd name="connsiteX180" fmla="*/ 645324 w 1367015"/>
                  <a:gd name="connsiteY180" fmla="*/ 931863 h 1238250"/>
                  <a:gd name="connsiteX181" fmla="*/ 15705 w 1367015"/>
                  <a:gd name="connsiteY181" fmla="*/ 931863 h 1238250"/>
                  <a:gd name="connsiteX182" fmla="*/ 0 w 1367015"/>
                  <a:gd name="connsiteY182" fmla="*/ 916166 h 1238250"/>
                  <a:gd name="connsiteX183" fmla="*/ 0 w 1367015"/>
                  <a:gd name="connsiteY183" fmla="*/ 15698 h 1238250"/>
                  <a:gd name="connsiteX184" fmla="*/ 15705 w 1367015"/>
                  <a:gd name="connsiteY184" fmla="*/ 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367015" h="1238250">
                    <a:moveTo>
                      <a:pt x="1124567" y="922337"/>
                    </a:moveTo>
                    <a:cubicBezTo>
                      <a:pt x="1124567" y="922337"/>
                      <a:pt x="1124567" y="922337"/>
                      <a:pt x="1113855" y="931647"/>
                    </a:cubicBezTo>
                    <a:cubicBezTo>
                      <a:pt x="1113855" y="931647"/>
                      <a:pt x="1113855" y="931647"/>
                      <a:pt x="1058863" y="985360"/>
                    </a:cubicBezTo>
                    <a:cubicBezTo>
                      <a:pt x="1269544" y="1205939"/>
                      <a:pt x="1269544" y="1205939"/>
                      <a:pt x="1269544" y="1205939"/>
                    </a:cubicBezTo>
                    <a:cubicBezTo>
                      <a:pt x="1270258" y="1206655"/>
                      <a:pt x="1274543" y="1208087"/>
                      <a:pt x="1282399" y="1205939"/>
                    </a:cubicBezTo>
                    <a:cubicBezTo>
                      <a:pt x="1292398" y="1203074"/>
                      <a:pt x="1303110" y="1195912"/>
                      <a:pt x="1313109" y="1185886"/>
                    </a:cubicBezTo>
                    <a:cubicBezTo>
                      <a:pt x="1323107" y="1176576"/>
                      <a:pt x="1330963" y="1165833"/>
                      <a:pt x="1333820" y="1155807"/>
                    </a:cubicBezTo>
                    <a:cubicBezTo>
                      <a:pt x="1336676" y="1147929"/>
                      <a:pt x="1335962" y="1143632"/>
                      <a:pt x="1335248" y="1142916"/>
                    </a:cubicBezTo>
                    <a:cubicBezTo>
                      <a:pt x="1198841" y="1000399"/>
                      <a:pt x="1150277" y="949551"/>
                      <a:pt x="1133851" y="931647"/>
                    </a:cubicBezTo>
                    <a:cubicBezTo>
                      <a:pt x="1124567" y="922337"/>
                      <a:pt x="1124567" y="922337"/>
                      <a:pt x="1124567" y="922337"/>
                    </a:cubicBezTo>
                    <a:close/>
                    <a:moveTo>
                      <a:pt x="925229" y="906462"/>
                    </a:moveTo>
                    <a:cubicBezTo>
                      <a:pt x="925229" y="906462"/>
                      <a:pt x="925229" y="906462"/>
                      <a:pt x="949325" y="931862"/>
                    </a:cubicBezTo>
                    <a:cubicBezTo>
                      <a:pt x="949325" y="931862"/>
                      <a:pt x="949325" y="931862"/>
                      <a:pt x="869950" y="931862"/>
                    </a:cubicBezTo>
                    <a:cubicBezTo>
                      <a:pt x="889085" y="925331"/>
                      <a:pt x="907512" y="916622"/>
                      <a:pt x="925229" y="906462"/>
                    </a:cubicBezTo>
                    <a:close/>
                    <a:moveTo>
                      <a:pt x="1124927" y="884237"/>
                    </a:moveTo>
                    <a:cubicBezTo>
                      <a:pt x="1129214" y="884952"/>
                      <a:pt x="1132787" y="886383"/>
                      <a:pt x="1135645" y="889243"/>
                    </a:cubicBezTo>
                    <a:cubicBezTo>
                      <a:pt x="1139218" y="893534"/>
                      <a:pt x="1142790" y="897110"/>
                      <a:pt x="1146363" y="900686"/>
                    </a:cubicBezTo>
                    <a:cubicBezTo>
                      <a:pt x="1157081" y="912129"/>
                      <a:pt x="1167085" y="922857"/>
                      <a:pt x="1176374" y="932154"/>
                    </a:cubicBezTo>
                    <a:cubicBezTo>
                      <a:pt x="1357152" y="1121676"/>
                      <a:pt x="1357152" y="1121676"/>
                      <a:pt x="1357152" y="1121676"/>
                    </a:cubicBezTo>
                    <a:cubicBezTo>
                      <a:pt x="1367155" y="1131689"/>
                      <a:pt x="1370013" y="1148138"/>
                      <a:pt x="1363582" y="1166017"/>
                    </a:cubicBezTo>
                    <a:cubicBezTo>
                      <a:pt x="1358581" y="1181036"/>
                      <a:pt x="1348577" y="1196055"/>
                      <a:pt x="1335001" y="1208928"/>
                    </a:cubicBezTo>
                    <a:cubicBezTo>
                      <a:pt x="1321425" y="1221801"/>
                      <a:pt x="1305705" y="1231814"/>
                      <a:pt x="1290700" y="1236105"/>
                    </a:cubicBezTo>
                    <a:cubicBezTo>
                      <a:pt x="1284983" y="1237535"/>
                      <a:pt x="1279267" y="1238250"/>
                      <a:pt x="1273551" y="1238250"/>
                    </a:cubicBezTo>
                    <a:cubicBezTo>
                      <a:pt x="1262833" y="1238250"/>
                      <a:pt x="1252829" y="1234674"/>
                      <a:pt x="1246398" y="1227522"/>
                    </a:cubicBezTo>
                    <a:cubicBezTo>
                      <a:pt x="1024892" y="996520"/>
                      <a:pt x="1024892" y="996520"/>
                      <a:pt x="1024892" y="996520"/>
                    </a:cubicBezTo>
                    <a:cubicBezTo>
                      <a:pt x="1019175" y="990083"/>
                      <a:pt x="1019175" y="980071"/>
                      <a:pt x="1025606" y="974350"/>
                    </a:cubicBezTo>
                    <a:cubicBezTo>
                      <a:pt x="1042755" y="957185"/>
                      <a:pt x="1057046" y="943597"/>
                      <a:pt x="1068478" y="932154"/>
                    </a:cubicBezTo>
                    <a:cubicBezTo>
                      <a:pt x="1071336" y="930009"/>
                      <a:pt x="1073480" y="927148"/>
                      <a:pt x="1076338" y="925002"/>
                    </a:cubicBezTo>
                    <a:cubicBezTo>
                      <a:pt x="1087771" y="914275"/>
                      <a:pt x="1095631" y="906408"/>
                      <a:pt x="1100633" y="900686"/>
                    </a:cubicBezTo>
                    <a:cubicBezTo>
                      <a:pt x="1102062" y="899971"/>
                      <a:pt x="1103491" y="898541"/>
                      <a:pt x="1104205" y="897826"/>
                    </a:cubicBezTo>
                    <a:cubicBezTo>
                      <a:pt x="1113494" y="889243"/>
                      <a:pt x="1113494" y="889243"/>
                      <a:pt x="1113494" y="889243"/>
                    </a:cubicBezTo>
                    <a:cubicBezTo>
                      <a:pt x="1116352" y="886383"/>
                      <a:pt x="1120640" y="884237"/>
                      <a:pt x="1124927" y="884237"/>
                    </a:cubicBezTo>
                    <a:close/>
                    <a:moveTo>
                      <a:pt x="346518" y="565150"/>
                    </a:moveTo>
                    <a:cubicBezTo>
                      <a:pt x="324693" y="565150"/>
                      <a:pt x="306388" y="583814"/>
                      <a:pt x="306388" y="606784"/>
                    </a:cubicBezTo>
                    <a:cubicBezTo>
                      <a:pt x="306388" y="607502"/>
                      <a:pt x="306388" y="608220"/>
                      <a:pt x="306388" y="608938"/>
                    </a:cubicBezTo>
                    <a:cubicBezTo>
                      <a:pt x="307092" y="619705"/>
                      <a:pt x="312020" y="630472"/>
                      <a:pt x="319765" y="636933"/>
                    </a:cubicBezTo>
                    <a:cubicBezTo>
                      <a:pt x="326805" y="643393"/>
                      <a:pt x="336661" y="647700"/>
                      <a:pt x="346518" y="647700"/>
                    </a:cubicBezTo>
                    <a:cubicBezTo>
                      <a:pt x="369047" y="647700"/>
                      <a:pt x="387351" y="629037"/>
                      <a:pt x="387351" y="606784"/>
                    </a:cubicBezTo>
                    <a:cubicBezTo>
                      <a:pt x="387351" y="600324"/>
                      <a:pt x="385943" y="594581"/>
                      <a:pt x="383127" y="588838"/>
                    </a:cubicBezTo>
                    <a:cubicBezTo>
                      <a:pt x="378903" y="578789"/>
                      <a:pt x="370455" y="571611"/>
                      <a:pt x="360598" y="568021"/>
                    </a:cubicBezTo>
                    <a:cubicBezTo>
                      <a:pt x="356374" y="565868"/>
                      <a:pt x="351446" y="565150"/>
                      <a:pt x="346518" y="565150"/>
                    </a:cubicBezTo>
                    <a:close/>
                    <a:moveTo>
                      <a:pt x="760846" y="492125"/>
                    </a:moveTo>
                    <a:cubicBezTo>
                      <a:pt x="752187" y="492125"/>
                      <a:pt x="743528" y="494947"/>
                      <a:pt x="735591" y="499181"/>
                    </a:cubicBezTo>
                    <a:cubicBezTo>
                      <a:pt x="722602" y="506236"/>
                      <a:pt x="713221" y="519642"/>
                      <a:pt x="710335" y="535164"/>
                    </a:cubicBezTo>
                    <a:cubicBezTo>
                      <a:pt x="710335" y="537986"/>
                      <a:pt x="709613" y="540103"/>
                      <a:pt x="709613" y="542925"/>
                    </a:cubicBezTo>
                    <a:cubicBezTo>
                      <a:pt x="709613" y="571147"/>
                      <a:pt x="732704" y="593725"/>
                      <a:pt x="760846" y="593725"/>
                    </a:cubicBezTo>
                    <a:cubicBezTo>
                      <a:pt x="763011" y="593725"/>
                      <a:pt x="765176" y="593725"/>
                      <a:pt x="767341" y="593725"/>
                    </a:cubicBezTo>
                    <a:cubicBezTo>
                      <a:pt x="783216" y="591608"/>
                      <a:pt x="796926" y="583142"/>
                      <a:pt x="804864" y="570442"/>
                    </a:cubicBezTo>
                    <a:cubicBezTo>
                      <a:pt x="809915" y="562681"/>
                      <a:pt x="812801" y="553508"/>
                      <a:pt x="812801" y="542925"/>
                    </a:cubicBezTo>
                    <a:cubicBezTo>
                      <a:pt x="812801" y="542220"/>
                      <a:pt x="812801" y="540808"/>
                      <a:pt x="812801" y="539397"/>
                    </a:cubicBezTo>
                    <a:cubicBezTo>
                      <a:pt x="811358" y="515408"/>
                      <a:pt x="792597" y="495653"/>
                      <a:pt x="768062" y="492831"/>
                    </a:cubicBezTo>
                    <a:cubicBezTo>
                      <a:pt x="765898" y="492831"/>
                      <a:pt x="763733" y="492125"/>
                      <a:pt x="760846" y="492125"/>
                    </a:cubicBezTo>
                    <a:close/>
                    <a:moveTo>
                      <a:pt x="891455" y="415925"/>
                    </a:moveTo>
                    <a:cubicBezTo>
                      <a:pt x="899315" y="421636"/>
                      <a:pt x="907175" y="428060"/>
                      <a:pt x="915035" y="434485"/>
                    </a:cubicBezTo>
                    <a:cubicBezTo>
                      <a:pt x="917179" y="435913"/>
                      <a:pt x="918608" y="438054"/>
                      <a:pt x="920751" y="439482"/>
                    </a:cubicBezTo>
                    <a:cubicBezTo>
                      <a:pt x="920751" y="439482"/>
                      <a:pt x="920751" y="439482"/>
                      <a:pt x="877164" y="474460"/>
                    </a:cubicBezTo>
                    <a:cubicBezTo>
                      <a:pt x="869305" y="480885"/>
                      <a:pt x="860730" y="488023"/>
                      <a:pt x="850012" y="496589"/>
                    </a:cubicBezTo>
                    <a:cubicBezTo>
                      <a:pt x="846439" y="499445"/>
                      <a:pt x="842867" y="502300"/>
                      <a:pt x="838579" y="505155"/>
                    </a:cubicBezTo>
                    <a:cubicBezTo>
                      <a:pt x="840723" y="510152"/>
                      <a:pt x="842867" y="514435"/>
                      <a:pt x="844296" y="519432"/>
                    </a:cubicBezTo>
                    <a:cubicBezTo>
                      <a:pt x="846439" y="527285"/>
                      <a:pt x="847154" y="535137"/>
                      <a:pt x="847154" y="542989"/>
                    </a:cubicBezTo>
                    <a:cubicBezTo>
                      <a:pt x="847154" y="549414"/>
                      <a:pt x="846439" y="555124"/>
                      <a:pt x="845725" y="561549"/>
                    </a:cubicBezTo>
                    <a:cubicBezTo>
                      <a:pt x="842152" y="576540"/>
                      <a:pt x="835007" y="590103"/>
                      <a:pt x="824289" y="601524"/>
                    </a:cubicBezTo>
                    <a:cubicBezTo>
                      <a:pt x="809283" y="617942"/>
                      <a:pt x="786418" y="628650"/>
                      <a:pt x="761409" y="628650"/>
                    </a:cubicBezTo>
                    <a:cubicBezTo>
                      <a:pt x="714250" y="628650"/>
                      <a:pt x="676379" y="590103"/>
                      <a:pt x="676379" y="542989"/>
                    </a:cubicBezTo>
                    <a:cubicBezTo>
                      <a:pt x="676379" y="536564"/>
                      <a:pt x="677094" y="529426"/>
                      <a:pt x="678523" y="523715"/>
                    </a:cubicBezTo>
                    <a:cubicBezTo>
                      <a:pt x="678523" y="523715"/>
                      <a:pt x="678523" y="523715"/>
                      <a:pt x="582775" y="477316"/>
                    </a:cubicBezTo>
                    <a:cubicBezTo>
                      <a:pt x="578488" y="475174"/>
                      <a:pt x="574200" y="473033"/>
                      <a:pt x="569913" y="470891"/>
                    </a:cubicBezTo>
                    <a:cubicBezTo>
                      <a:pt x="577059" y="460183"/>
                      <a:pt x="585633" y="450903"/>
                      <a:pt x="594208" y="441623"/>
                    </a:cubicBezTo>
                    <a:cubicBezTo>
                      <a:pt x="594208" y="441623"/>
                      <a:pt x="594208" y="441623"/>
                      <a:pt x="694957" y="490165"/>
                    </a:cubicBezTo>
                    <a:cubicBezTo>
                      <a:pt x="700674" y="483026"/>
                      <a:pt x="707819" y="476602"/>
                      <a:pt x="715679" y="470891"/>
                    </a:cubicBezTo>
                    <a:cubicBezTo>
                      <a:pt x="728541" y="462325"/>
                      <a:pt x="744975" y="457328"/>
                      <a:pt x="761409" y="457328"/>
                    </a:cubicBezTo>
                    <a:cubicBezTo>
                      <a:pt x="771413" y="457328"/>
                      <a:pt x="781416" y="459470"/>
                      <a:pt x="789991" y="462325"/>
                    </a:cubicBezTo>
                    <a:cubicBezTo>
                      <a:pt x="799280" y="465894"/>
                      <a:pt x="808569" y="470891"/>
                      <a:pt x="815714" y="476602"/>
                    </a:cubicBezTo>
                    <a:cubicBezTo>
                      <a:pt x="815714" y="476602"/>
                      <a:pt x="815714" y="476602"/>
                      <a:pt x="831434" y="464466"/>
                    </a:cubicBezTo>
                    <a:cubicBezTo>
                      <a:pt x="842152" y="455900"/>
                      <a:pt x="860730" y="440910"/>
                      <a:pt x="891455" y="415925"/>
                    </a:cubicBezTo>
                    <a:close/>
                    <a:moveTo>
                      <a:pt x="772661" y="346605"/>
                    </a:moveTo>
                    <a:cubicBezTo>
                      <a:pt x="723066" y="343930"/>
                      <a:pt x="672758" y="354807"/>
                      <a:pt x="628158" y="379415"/>
                    </a:cubicBezTo>
                    <a:cubicBezTo>
                      <a:pt x="608178" y="390827"/>
                      <a:pt x="589624" y="404379"/>
                      <a:pt x="571784" y="420783"/>
                    </a:cubicBezTo>
                    <a:cubicBezTo>
                      <a:pt x="562508" y="430056"/>
                      <a:pt x="554658" y="439328"/>
                      <a:pt x="546809" y="449314"/>
                    </a:cubicBezTo>
                    <a:cubicBezTo>
                      <a:pt x="538245" y="460012"/>
                      <a:pt x="531109" y="470711"/>
                      <a:pt x="524687" y="482123"/>
                    </a:cubicBezTo>
                    <a:cubicBezTo>
                      <a:pt x="468313" y="582692"/>
                      <a:pt x="481158" y="712504"/>
                      <a:pt x="564648" y="800235"/>
                    </a:cubicBezTo>
                    <a:cubicBezTo>
                      <a:pt x="597474" y="833758"/>
                      <a:pt x="636008" y="856582"/>
                      <a:pt x="678110" y="869420"/>
                    </a:cubicBezTo>
                    <a:cubicBezTo>
                      <a:pt x="729488" y="885825"/>
                      <a:pt x="785862" y="885825"/>
                      <a:pt x="837955" y="869420"/>
                    </a:cubicBezTo>
                    <a:cubicBezTo>
                      <a:pt x="867212" y="860861"/>
                      <a:pt x="895756" y="845883"/>
                      <a:pt x="921445" y="826625"/>
                    </a:cubicBezTo>
                    <a:cubicBezTo>
                      <a:pt x="930008" y="820919"/>
                      <a:pt x="937144" y="814500"/>
                      <a:pt x="944280" y="807367"/>
                    </a:cubicBezTo>
                    <a:cubicBezTo>
                      <a:pt x="952130" y="799521"/>
                      <a:pt x="959979" y="791676"/>
                      <a:pt x="967115" y="783117"/>
                    </a:cubicBezTo>
                    <a:cubicBezTo>
                      <a:pt x="1047751" y="682548"/>
                      <a:pt x="1046324" y="537044"/>
                      <a:pt x="959979" y="437902"/>
                    </a:cubicBezTo>
                    <a:cubicBezTo>
                      <a:pt x="957125" y="435048"/>
                      <a:pt x="954270" y="431482"/>
                      <a:pt x="951416" y="427916"/>
                    </a:cubicBezTo>
                    <a:cubicBezTo>
                      <a:pt x="947135" y="423636"/>
                      <a:pt x="942853" y="419357"/>
                      <a:pt x="937858" y="415791"/>
                    </a:cubicBezTo>
                    <a:cubicBezTo>
                      <a:pt x="930008" y="408658"/>
                      <a:pt x="921445" y="401526"/>
                      <a:pt x="912882" y="395106"/>
                    </a:cubicBezTo>
                    <a:cubicBezTo>
                      <a:pt x="871137" y="365506"/>
                      <a:pt x="822256" y="349280"/>
                      <a:pt x="772661" y="346605"/>
                    </a:cubicBezTo>
                    <a:close/>
                    <a:moveTo>
                      <a:pt x="785477" y="308032"/>
                    </a:moveTo>
                    <a:cubicBezTo>
                      <a:pt x="842147" y="313027"/>
                      <a:pt x="897744" y="333721"/>
                      <a:pt x="945296" y="370115"/>
                    </a:cubicBezTo>
                    <a:cubicBezTo>
                      <a:pt x="953162" y="376537"/>
                      <a:pt x="961743" y="382959"/>
                      <a:pt x="969609" y="390809"/>
                    </a:cubicBezTo>
                    <a:cubicBezTo>
                      <a:pt x="973184" y="394377"/>
                      <a:pt x="976759" y="397231"/>
                      <a:pt x="980335" y="400799"/>
                    </a:cubicBezTo>
                    <a:cubicBezTo>
                      <a:pt x="983910" y="405081"/>
                      <a:pt x="987486" y="409363"/>
                      <a:pt x="991061" y="413644"/>
                    </a:cubicBezTo>
                    <a:cubicBezTo>
                      <a:pt x="1084021" y="521398"/>
                      <a:pt x="1089026" y="678390"/>
                      <a:pt x="1008223" y="791852"/>
                    </a:cubicBezTo>
                    <a:cubicBezTo>
                      <a:pt x="1080445" y="866780"/>
                      <a:pt x="1080445" y="866780"/>
                      <a:pt x="1080445" y="866780"/>
                    </a:cubicBezTo>
                    <a:cubicBezTo>
                      <a:pt x="1081160" y="867493"/>
                      <a:pt x="1081160" y="868207"/>
                      <a:pt x="1081875" y="868921"/>
                    </a:cubicBezTo>
                    <a:cubicBezTo>
                      <a:pt x="1083306" y="871775"/>
                      <a:pt x="1083306" y="874629"/>
                      <a:pt x="1081875" y="876770"/>
                    </a:cubicBezTo>
                    <a:cubicBezTo>
                      <a:pt x="1081875" y="876770"/>
                      <a:pt x="1081875" y="876770"/>
                      <a:pt x="1056848" y="900319"/>
                    </a:cubicBezTo>
                    <a:cubicBezTo>
                      <a:pt x="1056848" y="900319"/>
                      <a:pt x="1056848" y="900319"/>
                      <a:pt x="1055418" y="901746"/>
                    </a:cubicBezTo>
                    <a:cubicBezTo>
                      <a:pt x="1039686" y="917445"/>
                      <a:pt x="1029675" y="926722"/>
                      <a:pt x="1023954" y="931717"/>
                    </a:cubicBezTo>
                    <a:cubicBezTo>
                      <a:pt x="1014658" y="940994"/>
                      <a:pt x="1014658" y="940994"/>
                      <a:pt x="1014658" y="940994"/>
                    </a:cubicBezTo>
                    <a:cubicBezTo>
                      <a:pt x="1011798" y="944562"/>
                      <a:pt x="1006078" y="944562"/>
                      <a:pt x="1003217" y="940994"/>
                    </a:cubicBezTo>
                    <a:cubicBezTo>
                      <a:pt x="999642" y="938140"/>
                      <a:pt x="996782" y="934572"/>
                      <a:pt x="993921" y="931717"/>
                    </a:cubicBezTo>
                    <a:cubicBezTo>
                      <a:pt x="981765" y="919586"/>
                      <a:pt x="971754" y="908882"/>
                      <a:pt x="963888" y="900319"/>
                    </a:cubicBezTo>
                    <a:cubicBezTo>
                      <a:pt x="944581" y="881052"/>
                      <a:pt x="936715" y="872489"/>
                      <a:pt x="933140" y="868921"/>
                    </a:cubicBezTo>
                    <a:cubicBezTo>
                      <a:pt x="930995" y="866780"/>
                      <a:pt x="930995" y="866780"/>
                      <a:pt x="930995" y="866780"/>
                    </a:cubicBezTo>
                    <a:cubicBezTo>
                      <a:pt x="929565" y="867493"/>
                      <a:pt x="928134" y="868207"/>
                      <a:pt x="926704" y="868921"/>
                    </a:cubicBezTo>
                    <a:cubicBezTo>
                      <a:pt x="906682" y="882479"/>
                      <a:pt x="885945" y="892469"/>
                      <a:pt x="864493" y="900319"/>
                    </a:cubicBezTo>
                    <a:cubicBezTo>
                      <a:pt x="795846" y="926009"/>
                      <a:pt x="720048" y="926009"/>
                      <a:pt x="651400" y="900319"/>
                    </a:cubicBezTo>
                    <a:cubicBezTo>
                      <a:pt x="629948" y="892469"/>
                      <a:pt x="609211" y="882479"/>
                      <a:pt x="589189" y="868921"/>
                    </a:cubicBezTo>
                    <a:cubicBezTo>
                      <a:pt x="570597" y="856789"/>
                      <a:pt x="553435" y="842517"/>
                      <a:pt x="536988" y="826105"/>
                    </a:cubicBezTo>
                    <a:cubicBezTo>
                      <a:pt x="466196" y="751177"/>
                      <a:pt x="439738" y="649846"/>
                      <a:pt x="457615" y="554937"/>
                    </a:cubicBezTo>
                    <a:cubicBezTo>
                      <a:pt x="462621" y="529961"/>
                      <a:pt x="470486" y="505699"/>
                      <a:pt x="481213" y="482863"/>
                    </a:cubicBezTo>
                    <a:cubicBezTo>
                      <a:pt x="493369" y="456460"/>
                      <a:pt x="509816" y="430771"/>
                      <a:pt x="530553" y="408649"/>
                    </a:cubicBezTo>
                    <a:cubicBezTo>
                      <a:pt x="535558" y="402940"/>
                      <a:pt x="540564" y="397945"/>
                      <a:pt x="545569" y="392236"/>
                    </a:cubicBezTo>
                    <a:cubicBezTo>
                      <a:pt x="560586" y="378678"/>
                      <a:pt x="575602" y="366547"/>
                      <a:pt x="592049" y="355843"/>
                    </a:cubicBezTo>
                    <a:cubicBezTo>
                      <a:pt x="600630" y="350134"/>
                      <a:pt x="609926" y="345139"/>
                      <a:pt x="619222" y="340143"/>
                    </a:cubicBezTo>
                    <a:cubicBezTo>
                      <a:pt x="671065" y="313740"/>
                      <a:pt x="728807" y="303036"/>
                      <a:pt x="785477" y="308032"/>
                    </a:cubicBezTo>
                    <a:close/>
                    <a:moveTo>
                      <a:pt x="555676" y="304800"/>
                    </a:moveTo>
                    <a:cubicBezTo>
                      <a:pt x="570540" y="304800"/>
                      <a:pt x="583988" y="309099"/>
                      <a:pt x="595313" y="316982"/>
                    </a:cubicBezTo>
                    <a:cubicBezTo>
                      <a:pt x="584696" y="323431"/>
                      <a:pt x="574079" y="329880"/>
                      <a:pt x="563462" y="337046"/>
                    </a:cubicBezTo>
                    <a:cubicBezTo>
                      <a:pt x="561338" y="336330"/>
                      <a:pt x="558507" y="336330"/>
                      <a:pt x="555676" y="336330"/>
                    </a:cubicBezTo>
                    <a:cubicBezTo>
                      <a:pt x="533026" y="336330"/>
                      <a:pt x="515331" y="354961"/>
                      <a:pt x="515331" y="377175"/>
                    </a:cubicBezTo>
                    <a:cubicBezTo>
                      <a:pt x="515331" y="377891"/>
                      <a:pt x="515331" y="378608"/>
                      <a:pt x="515331" y="379325"/>
                    </a:cubicBezTo>
                    <a:cubicBezTo>
                      <a:pt x="506130" y="388640"/>
                      <a:pt x="498344" y="397956"/>
                      <a:pt x="490558" y="407988"/>
                    </a:cubicBezTo>
                    <a:cubicBezTo>
                      <a:pt x="486311" y="398672"/>
                      <a:pt x="484188" y="388640"/>
                      <a:pt x="484188" y="377175"/>
                    </a:cubicBezTo>
                    <a:cubicBezTo>
                      <a:pt x="484188" y="337046"/>
                      <a:pt x="516039" y="304800"/>
                      <a:pt x="555676" y="304800"/>
                    </a:cubicBezTo>
                    <a:close/>
                    <a:moveTo>
                      <a:pt x="1089384" y="233362"/>
                    </a:moveTo>
                    <a:cubicBezTo>
                      <a:pt x="1066414" y="233362"/>
                      <a:pt x="1047750" y="252026"/>
                      <a:pt x="1047750" y="274996"/>
                    </a:cubicBezTo>
                    <a:cubicBezTo>
                      <a:pt x="1047750" y="278585"/>
                      <a:pt x="1048468" y="282892"/>
                      <a:pt x="1049186" y="286481"/>
                    </a:cubicBezTo>
                    <a:cubicBezTo>
                      <a:pt x="1052775" y="296531"/>
                      <a:pt x="1059953" y="305863"/>
                      <a:pt x="1069285" y="310887"/>
                    </a:cubicBezTo>
                    <a:cubicBezTo>
                      <a:pt x="1075028" y="314476"/>
                      <a:pt x="1082206" y="315912"/>
                      <a:pt x="1089384" y="315912"/>
                    </a:cubicBezTo>
                    <a:cubicBezTo>
                      <a:pt x="1111637" y="315912"/>
                      <a:pt x="1130300" y="297249"/>
                      <a:pt x="1130300" y="274996"/>
                    </a:cubicBezTo>
                    <a:cubicBezTo>
                      <a:pt x="1130300" y="271407"/>
                      <a:pt x="1129582" y="267100"/>
                      <a:pt x="1128865" y="264229"/>
                    </a:cubicBezTo>
                    <a:cubicBezTo>
                      <a:pt x="1125993" y="253461"/>
                      <a:pt x="1118815" y="244130"/>
                      <a:pt x="1109483" y="239105"/>
                    </a:cubicBezTo>
                    <a:cubicBezTo>
                      <a:pt x="1103741" y="235516"/>
                      <a:pt x="1096562" y="233362"/>
                      <a:pt x="1089384" y="233362"/>
                    </a:cubicBezTo>
                    <a:close/>
                    <a:moveTo>
                      <a:pt x="15705" y="0"/>
                    </a:moveTo>
                    <a:cubicBezTo>
                      <a:pt x="15705" y="0"/>
                      <a:pt x="15705" y="0"/>
                      <a:pt x="1289220" y="0"/>
                    </a:cubicBezTo>
                    <a:cubicBezTo>
                      <a:pt x="1297787" y="0"/>
                      <a:pt x="1304925" y="6422"/>
                      <a:pt x="1304925" y="15698"/>
                    </a:cubicBezTo>
                    <a:cubicBezTo>
                      <a:pt x="1304925" y="15698"/>
                      <a:pt x="1304925" y="15698"/>
                      <a:pt x="1304925" y="916166"/>
                    </a:cubicBezTo>
                    <a:cubicBezTo>
                      <a:pt x="1304925" y="925441"/>
                      <a:pt x="1297787" y="931863"/>
                      <a:pt x="1289220" y="931863"/>
                    </a:cubicBezTo>
                    <a:cubicBezTo>
                      <a:pt x="1289220" y="931863"/>
                      <a:pt x="1289220" y="931863"/>
                      <a:pt x="1219977" y="931863"/>
                    </a:cubicBezTo>
                    <a:cubicBezTo>
                      <a:pt x="1219977" y="931863"/>
                      <a:pt x="1219977" y="931863"/>
                      <a:pt x="1189995" y="900468"/>
                    </a:cubicBezTo>
                    <a:cubicBezTo>
                      <a:pt x="1273516" y="900468"/>
                      <a:pt x="1273516" y="900468"/>
                      <a:pt x="1273516" y="900468"/>
                    </a:cubicBezTo>
                    <a:cubicBezTo>
                      <a:pt x="1273516" y="480916"/>
                      <a:pt x="1273516" y="264004"/>
                      <a:pt x="1273516" y="151267"/>
                    </a:cubicBezTo>
                    <a:cubicBezTo>
                      <a:pt x="1273516" y="151267"/>
                      <a:pt x="1273516" y="151267"/>
                      <a:pt x="1242106" y="175527"/>
                    </a:cubicBezTo>
                    <a:cubicBezTo>
                      <a:pt x="1242106" y="175527"/>
                      <a:pt x="1242106" y="175527"/>
                      <a:pt x="1154302" y="243312"/>
                    </a:cubicBezTo>
                    <a:cubicBezTo>
                      <a:pt x="1159299" y="253301"/>
                      <a:pt x="1161441" y="263291"/>
                      <a:pt x="1161441" y="274707"/>
                    </a:cubicBezTo>
                    <a:cubicBezTo>
                      <a:pt x="1161441" y="314664"/>
                      <a:pt x="1129317" y="346773"/>
                      <a:pt x="1089341" y="346773"/>
                    </a:cubicBezTo>
                    <a:cubicBezTo>
                      <a:pt x="1071495" y="346773"/>
                      <a:pt x="1055790" y="341065"/>
                      <a:pt x="1043655" y="331076"/>
                    </a:cubicBezTo>
                    <a:cubicBezTo>
                      <a:pt x="1043655" y="331076"/>
                      <a:pt x="1043655" y="331076"/>
                      <a:pt x="993685" y="371033"/>
                    </a:cubicBezTo>
                    <a:cubicBezTo>
                      <a:pt x="985833" y="363898"/>
                      <a:pt x="977980" y="356762"/>
                      <a:pt x="969414" y="349627"/>
                    </a:cubicBezTo>
                    <a:cubicBezTo>
                      <a:pt x="969414" y="349627"/>
                      <a:pt x="969414" y="349627"/>
                      <a:pt x="1024381" y="306102"/>
                    </a:cubicBezTo>
                    <a:cubicBezTo>
                      <a:pt x="1019384" y="296826"/>
                      <a:pt x="1016528" y="286123"/>
                      <a:pt x="1016528" y="274707"/>
                    </a:cubicBezTo>
                    <a:cubicBezTo>
                      <a:pt x="1016528" y="234750"/>
                      <a:pt x="1049365" y="201928"/>
                      <a:pt x="1089341" y="201928"/>
                    </a:cubicBezTo>
                    <a:cubicBezTo>
                      <a:pt x="1106474" y="201928"/>
                      <a:pt x="1122892" y="208349"/>
                      <a:pt x="1135028" y="219052"/>
                    </a:cubicBezTo>
                    <a:cubicBezTo>
                      <a:pt x="1135028" y="219052"/>
                      <a:pt x="1135028" y="219052"/>
                      <a:pt x="1242106" y="136283"/>
                    </a:cubicBezTo>
                    <a:cubicBezTo>
                      <a:pt x="1242106" y="136283"/>
                      <a:pt x="1242106" y="136283"/>
                      <a:pt x="1269946" y="114878"/>
                    </a:cubicBezTo>
                    <a:cubicBezTo>
                      <a:pt x="1270660" y="114164"/>
                      <a:pt x="1272088" y="113451"/>
                      <a:pt x="1273516" y="112737"/>
                    </a:cubicBezTo>
                    <a:cubicBezTo>
                      <a:pt x="1273516" y="31395"/>
                      <a:pt x="1273516" y="31395"/>
                      <a:pt x="1273516" y="31395"/>
                    </a:cubicBezTo>
                    <a:cubicBezTo>
                      <a:pt x="31410" y="31395"/>
                      <a:pt x="31410" y="31395"/>
                      <a:pt x="31410" y="31395"/>
                    </a:cubicBezTo>
                    <a:cubicBezTo>
                      <a:pt x="31410" y="406709"/>
                      <a:pt x="31410" y="620766"/>
                      <a:pt x="31410" y="741352"/>
                    </a:cubicBezTo>
                    <a:cubicBezTo>
                      <a:pt x="31410" y="741352"/>
                      <a:pt x="31410" y="741352"/>
                      <a:pt x="62819" y="726368"/>
                    </a:cubicBezTo>
                    <a:cubicBezTo>
                      <a:pt x="62819" y="726368"/>
                      <a:pt x="62819" y="726368"/>
                      <a:pt x="276976" y="623621"/>
                    </a:cubicBezTo>
                    <a:cubicBezTo>
                      <a:pt x="275548" y="617912"/>
                      <a:pt x="274834" y="612918"/>
                      <a:pt x="274834" y="607210"/>
                    </a:cubicBezTo>
                    <a:cubicBezTo>
                      <a:pt x="274834" y="567252"/>
                      <a:pt x="306957" y="534430"/>
                      <a:pt x="346933" y="534430"/>
                    </a:cubicBezTo>
                    <a:cubicBezTo>
                      <a:pt x="360496" y="534430"/>
                      <a:pt x="372632" y="537998"/>
                      <a:pt x="383340" y="543706"/>
                    </a:cubicBezTo>
                    <a:cubicBezTo>
                      <a:pt x="383340" y="543706"/>
                      <a:pt x="383340" y="543706"/>
                      <a:pt x="454725" y="465218"/>
                    </a:cubicBezTo>
                    <a:cubicBezTo>
                      <a:pt x="443304" y="489478"/>
                      <a:pt x="434737" y="514451"/>
                      <a:pt x="429026" y="540138"/>
                    </a:cubicBezTo>
                    <a:cubicBezTo>
                      <a:pt x="429026" y="540138"/>
                      <a:pt x="429026" y="540138"/>
                      <a:pt x="406183" y="565112"/>
                    </a:cubicBezTo>
                    <a:cubicBezTo>
                      <a:pt x="414749" y="577241"/>
                      <a:pt x="419746" y="591512"/>
                      <a:pt x="419746" y="607210"/>
                    </a:cubicBezTo>
                    <a:cubicBezTo>
                      <a:pt x="419746" y="647167"/>
                      <a:pt x="386909" y="679275"/>
                      <a:pt x="346933" y="679275"/>
                    </a:cubicBezTo>
                    <a:cubicBezTo>
                      <a:pt x="324090" y="679275"/>
                      <a:pt x="303388" y="668573"/>
                      <a:pt x="290539" y="651448"/>
                    </a:cubicBezTo>
                    <a:cubicBezTo>
                      <a:pt x="290539" y="651448"/>
                      <a:pt x="290539" y="651448"/>
                      <a:pt x="62819" y="761331"/>
                    </a:cubicBezTo>
                    <a:cubicBezTo>
                      <a:pt x="62819" y="761331"/>
                      <a:pt x="62819" y="761331"/>
                      <a:pt x="31410" y="776315"/>
                    </a:cubicBezTo>
                    <a:cubicBezTo>
                      <a:pt x="31410" y="900468"/>
                      <a:pt x="31410" y="900468"/>
                      <a:pt x="31410" y="900468"/>
                    </a:cubicBezTo>
                    <a:cubicBezTo>
                      <a:pt x="250563" y="900468"/>
                      <a:pt x="431168" y="900468"/>
                      <a:pt x="579650" y="900468"/>
                    </a:cubicBezTo>
                    <a:cubicBezTo>
                      <a:pt x="600351" y="913312"/>
                      <a:pt x="622481" y="924014"/>
                      <a:pt x="645324" y="931863"/>
                    </a:cubicBezTo>
                    <a:cubicBezTo>
                      <a:pt x="645324" y="931863"/>
                      <a:pt x="645324" y="931863"/>
                      <a:pt x="15705" y="931863"/>
                    </a:cubicBezTo>
                    <a:cubicBezTo>
                      <a:pt x="7139" y="931863"/>
                      <a:pt x="0" y="925441"/>
                      <a:pt x="0" y="916166"/>
                    </a:cubicBezTo>
                    <a:cubicBezTo>
                      <a:pt x="0" y="916166"/>
                      <a:pt x="0" y="916166"/>
                      <a:pt x="0" y="15698"/>
                    </a:cubicBezTo>
                    <a:cubicBezTo>
                      <a:pt x="0" y="6422"/>
                      <a:pt x="7139" y="0"/>
                      <a:pt x="15705"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2" name="Freeform 31">
                <a:extLst>
                  <a:ext uri="{FF2B5EF4-FFF2-40B4-BE49-F238E27FC236}">
                    <a16:creationId xmlns:a16="http://schemas.microsoft.com/office/drawing/2014/main" id="{79D4811D-4BCC-CF87-DDE3-B1507B5D88C1}"/>
                  </a:ext>
                </a:extLst>
              </p:cNvPr>
              <p:cNvSpPr>
                <a:spLocks/>
              </p:cNvSpPr>
              <p:nvPr/>
            </p:nvSpPr>
            <p:spPr bwMode="auto">
              <a:xfrm>
                <a:off x="6697662" y="3179762"/>
                <a:ext cx="1181100" cy="654050"/>
              </a:xfrm>
              <a:custGeom>
                <a:avLst/>
                <a:gdLst>
                  <a:gd name="connsiteX0" fmla="*/ 363861 w 1181100"/>
                  <a:gd name="connsiteY0" fmla="*/ 458787 h 654050"/>
                  <a:gd name="connsiteX1" fmla="*/ 452503 w 1181100"/>
                  <a:gd name="connsiteY1" fmla="*/ 632593 h 654050"/>
                  <a:gd name="connsiteX2" fmla="*/ 474663 w 1181100"/>
                  <a:gd name="connsiteY2" fmla="*/ 654050 h 654050"/>
                  <a:gd name="connsiteX3" fmla="*/ 0 w 1181100"/>
                  <a:gd name="connsiteY3" fmla="*/ 654050 h 654050"/>
                  <a:gd name="connsiteX4" fmla="*/ 0 w 1181100"/>
                  <a:gd name="connsiteY4" fmla="*/ 581095 h 654050"/>
                  <a:gd name="connsiteX5" fmla="*/ 221605 w 1181100"/>
                  <a:gd name="connsiteY5" fmla="*/ 473807 h 654050"/>
                  <a:gd name="connsiteX6" fmla="*/ 284512 w 1181100"/>
                  <a:gd name="connsiteY6" fmla="*/ 495265 h 654050"/>
                  <a:gd name="connsiteX7" fmla="*/ 363861 w 1181100"/>
                  <a:gd name="connsiteY7" fmla="*/ 458787 h 654050"/>
                  <a:gd name="connsiteX8" fmla="*/ 881470 w 1181100"/>
                  <a:gd name="connsiteY8" fmla="*/ 250825 h 654050"/>
                  <a:gd name="connsiteX9" fmla="*/ 879327 w 1181100"/>
                  <a:gd name="connsiteY9" fmla="*/ 543393 h 654050"/>
                  <a:gd name="connsiteX10" fmla="*/ 859328 w 1181100"/>
                  <a:gd name="connsiteY10" fmla="*/ 564748 h 654050"/>
                  <a:gd name="connsiteX11" fmla="*/ 840757 w 1181100"/>
                  <a:gd name="connsiteY11" fmla="*/ 581121 h 654050"/>
                  <a:gd name="connsiteX12" fmla="*/ 840043 w 1181100"/>
                  <a:gd name="connsiteY12" fmla="*/ 581833 h 654050"/>
                  <a:gd name="connsiteX13" fmla="*/ 696476 w 1181100"/>
                  <a:gd name="connsiteY13" fmla="*/ 630238 h 654050"/>
                  <a:gd name="connsiteX14" fmla="*/ 526481 w 1181100"/>
                  <a:gd name="connsiteY14" fmla="*/ 558342 h 654050"/>
                  <a:gd name="connsiteX15" fmla="*/ 489339 w 1181100"/>
                  <a:gd name="connsiteY15" fmla="*/ 284993 h 654050"/>
                  <a:gd name="connsiteX16" fmla="*/ 586479 w 1181100"/>
                  <a:gd name="connsiteY16" fmla="*/ 331975 h 654050"/>
                  <a:gd name="connsiteX17" fmla="*/ 699333 w 1181100"/>
                  <a:gd name="connsiteY17" fmla="*/ 441599 h 654050"/>
                  <a:gd name="connsiteX18" fmla="*/ 805044 w 1181100"/>
                  <a:gd name="connsiteY18" fmla="*/ 368279 h 654050"/>
                  <a:gd name="connsiteX19" fmla="*/ 812901 w 1181100"/>
                  <a:gd name="connsiteY19" fmla="*/ 328416 h 654050"/>
                  <a:gd name="connsiteX20" fmla="*/ 811472 w 1181100"/>
                  <a:gd name="connsiteY20" fmla="*/ 314179 h 654050"/>
                  <a:gd name="connsiteX21" fmla="*/ 810758 w 1181100"/>
                  <a:gd name="connsiteY21" fmla="*/ 307061 h 654050"/>
                  <a:gd name="connsiteX22" fmla="*/ 815758 w 1181100"/>
                  <a:gd name="connsiteY22" fmla="*/ 302790 h 654050"/>
                  <a:gd name="connsiteX23" fmla="*/ 850043 w 1181100"/>
                  <a:gd name="connsiteY23" fmla="*/ 275739 h 654050"/>
                  <a:gd name="connsiteX24" fmla="*/ 881470 w 1181100"/>
                  <a:gd name="connsiteY24" fmla="*/ 250825 h 654050"/>
                  <a:gd name="connsiteX25" fmla="*/ 1181100 w 1181100"/>
                  <a:gd name="connsiteY25" fmla="*/ 0 h 654050"/>
                  <a:gd name="connsiteX26" fmla="*/ 1181100 w 1181100"/>
                  <a:gd name="connsiteY26" fmla="*/ 654050 h 654050"/>
                  <a:gd name="connsiteX27" fmla="*/ 1099004 w 1181100"/>
                  <a:gd name="connsiteY27" fmla="*/ 654050 h 654050"/>
                  <a:gd name="connsiteX28" fmla="*/ 1096863 w 1181100"/>
                  <a:gd name="connsiteY28" fmla="*/ 651908 h 654050"/>
                  <a:gd name="connsiteX29" fmla="*/ 1069022 w 1181100"/>
                  <a:gd name="connsiteY29" fmla="*/ 638342 h 654050"/>
                  <a:gd name="connsiteX30" fmla="*/ 1066166 w 1181100"/>
                  <a:gd name="connsiteY30" fmla="*/ 637628 h 654050"/>
                  <a:gd name="connsiteX31" fmla="*/ 1064024 w 1181100"/>
                  <a:gd name="connsiteY31" fmla="*/ 637628 h 654050"/>
                  <a:gd name="connsiteX32" fmla="*/ 1048319 w 1181100"/>
                  <a:gd name="connsiteY32" fmla="*/ 640484 h 654050"/>
                  <a:gd name="connsiteX33" fmla="*/ 1040466 w 1181100"/>
                  <a:gd name="connsiteY33" fmla="*/ 629773 h 654050"/>
                  <a:gd name="connsiteX34" fmla="*/ 986212 w 1181100"/>
                  <a:gd name="connsiteY34" fmla="*/ 573365 h 654050"/>
                  <a:gd name="connsiteX35" fmla="*/ 954087 w 1181100"/>
                  <a:gd name="connsiteY35" fmla="*/ 178507 h 654050"/>
                  <a:gd name="connsiteX36" fmla="*/ 985498 w 1181100"/>
                  <a:gd name="connsiteY36" fmla="*/ 153516 h 654050"/>
                  <a:gd name="connsiteX37" fmla="*/ 1028330 w 1181100"/>
                  <a:gd name="connsiteY37" fmla="*/ 162798 h 654050"/>
                  <a:gd name="connsiteX38" fmla="*/ 1131843 w 1181100"/>
                  <a:gd name="connsiteY38" fmla="*/ 59264 h 654050"/>
                  <a:gd name="connsiteX39" fmla="*/ 1129701 w 1181100"/>
                  <a:gd name="connsiteY39" fmla="*/ 39985 h 6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81100" h="654050">
                    <a:moveTo>
                      <a:pt x="363861" y="458787"/>
                    </a:moveTo>
                    <a:cubicBezTo>
                      <a:pt x="375299" y="521729"/>
                      <a:pt x="404608" y="582525"/>
                      <a:pt x="452503" y="632593"/>
                    </a:cubicBezTo>
                    <a:cubicBezTo>
                      <a:pt x="459651" y="640460"/>
                      <a:pt x="466800" y="647613"/>
                      <a:pt x="474663" y="654050"/>
                    </a:cubicBezTo>
                    <a:cubicBezTo>
                      <a:pt x="474663" y="654050"/>
                      <a:pt x="474663" y="654050"/>
                      <a:pt x="0" y="654050"/>
                    </a:cubicBezTo>
                    <a:cubicBezTo>
                      <a:pt x="0" y="654050"/>
                      <a:pt x="0" y="654050"/>
                      <a:pt x="0" y="581095"/>
                    </a:cubicBezTo>
                    <a:cubicBezTo>
                      <a:pt x="0" y="581095"/>
                      <a:pt x="0" y="581095"/>
                      <a:pt x="221605" y="473807"/>
                    </a:cubicBezTo>
                    <a:cubicBezTo>
                      <a:pt x="239476" y="487397"/>
                      <a:pt x="261637" y="495265"/>
                      <a:pt x="284512" y="495265"/>
                    </a:cubicBezTo>
                    <a:cubicBezTo>
                      <a:pt x="316681" y="495265"/>
                      <a:pt x="344560" y="480960"/>
                      <a:pt x="363861" y="458787"/>
                    </a:cubicBezTo>
                    <a:close/>
                    <a:moveTo>
                      <a:pt x="881470" y="250825"/>
                    </a:moveTo>
                    <a:cubicBezTo>
                      <a:pt x="948611" y="336246"/>
                      <a:pt x="949325" y="457972"/>
                      <a:pt x="879327" y="543393"/>
                    </a:cubicBezTo>
                    <a:cubicBezTo>
                      <a:pt x="873613" y="551223"/>
                      <a:pt x="866471" y="558342"/>
                      <a:pt x="859328" y="564748"/>
                    </a:cubicBezTo>
                    <a:cubicBezTo>
                      <a:pt x="852185" y="571867"/>
                      <a:pt x="846471" y="577562"/>
                      <a:pt x="840757" y="581121"/>
                    </a:cubicBezTo>
                    <a:cubicBezTo>
                      <a:pt x="840757" y="581121"/>
                      <a:pt x="840757" y="581121"/>
                      <a:pt x="840043" y="581833"/>
                    </a:cubicBezTo>
                    <a:cubicBezTo>
                      <a:pt x="799330" y="613154"/>
                      <a:pt x="747903" y="630238"/>
                      <a:pt x="696476" y="630238"/>
                    </a:cubicBezTo>
                    <a:cubicBezTo>
                      <a:pt x="631478" y="630238"/>
                      <a:pt x="571480" y="604612"/>
                      <a:pt x="526481" y="558342"/>
                    </a:cubicBezTo>
                    <a:cubicBezTo>
                      <a:pt x="455055" y="483598"/>
                      <a:pt x="442912" y="372550"/>
                      <a:pt x="489339" y="284993"/>
                    </a:cubicBezTo>
                    <a:cubicBezTo>
                      <a:pt x="489339" y="284993"/>
                      <a:pt x="489339" y="284993"/>
                      <a:pt x="586479" y="331975"/>
                    </a:cubicBezTo>
                    <a:cubicBezTo>
                      <a:pt x="588622" y="392482"/>
                      <a:pt x="638621" y="441599"/>
                      <a:pt x="699333" y="441599"/>
                    </a:cubicBezTo>
                    <a:cubicBezTo>
                      <a:pt x="747903" y="441599"/>
                      <a:pt x="789330" y="410990"/>
                      <a:pt x="805044" y="368279"/>
                    </a:cubicBezTo>
                    <a:cubicBezTo>
                      <a:pt x="810044" y="356178"/>
                      <a:pt x="812901" y="342653"/>
                      <a:pt x="812901" y="328416"/>
                    </a:cubicBezTo>
                    <a:cubicBezTo>
                      <a:pt x="812901" y="323433"/>
                      <a:pt x="812187" y="319162"/>
                      <a:pt x="811472" y="314179"/>
                    </a:cubicBezTo>
                    <a:cubicBezTo>
                      <a:pt x="811472" y="312043"/>
                      <a:pt x="811472" y="309196"/>
                      <a:pt x="810758" y="307061"/>
                    </a:cubicBezTo>
                    <a:cubicBezTo>
                      <a:pt x="810758" y="307061"/>
                      <a:pt x="810758" y="307061"/>
                      <a:pt x="815758" y="302790"/>
                    </a:cubicBezTo>
                    <a:cubicBezTo>
                      <a:pt x="820758" y="299230"/>
                      <a:pt x="830757" y="291400"/>
                      <a:pt x="850043" y="275739"/>
                    </a:cubicBezTo>
                    <a:cubicBezTo>
                      <a:pt x="857899" y="269333"/>
                      <a:pt x="868613" y="260791"/>
                      <a:pt x="881470" y="250825"/>
                    </a:cubicBezTo>
                    <a:close/>
                    <a:moveTo>
                      <a:pt x="1181100" y="0"/>
                    </a:moveTo>
                    <a:cubicBezTo>
                      <a:pt x="1181100" y="0"/>
                      <a:pt x="1181100" y="0"/>
                      <a:pt x="1181100" y="654050"/>
                    </a:cubicBezTo>
                    <a:cubicBezTo>
                      <a:pt x="1181100" y="654050"/>
                      <a:pt x="1181100" y="654050"/>
                      <a:pt x="1099004" y="654050"/>
                    </a:cubicBezTo>
                    <a:cubicBezTo>
                      <a:pt x="1099004" y="654050"/>
                      <a:pt x="1099004" y="654050"/>
                      <a:pt x="1096863" y="651908"/>
                    </a:cubicBezTo>
                    <a:cubicBezTo>
                      <a:pt x="1089724" y="644768"/>
                      <a:pt x="1079730" y="639770"/>
                      <a:pt x="1069022" y="638342"/>
                    </a:cubicBezTo>
                    <a:cubicBezTo>
                      <a:pt x="1069022" y="638342"/>
                      <a:pt x="1069022" y="638342"/>
                      <a:pt x="1066166" y="637628"/>
                    </a:cubicBezTo>
                    <a:cubicBezTo>
                      <a:pt x="1066166" y="637628"/>
                      <a:pt x="1066166" y="637628"/>
                      <a:pt x="1064024" y="637628"/>
                    </a:cubicBezTo>
                    <a:cubicBezTo>
                      <a:pt x="1058313" y="637628"/>
                      <a:pt x="1053316" y="638342"/>
                      <a:pt x="1048319" y="640484"/>
                    </a:cubicBezTo>
                    <a:cubicBezTo>
                      <a:pt x="1046177" y="636913"/>
                      <a:pt x="1043322" y="633343"/>
                      <a:pt x="1040466" y="629773"/>
                    </a:cubicBezTo>
                    <a:cubicBezTo>
                      <a:pt x="1040466" y="629773"/>
                      <a:pt x="1040466" y="629773"/>
                      <a:pt x="986212" y="573365"/>
                    </a:cubicBezTo>
                    <a:cubicBezTo>
                      <a:pt x="1061169" y="448410"/>
                      <a:pt x="1048319" y="289181"/>
                      <a:pt x="954087" y="178507"/>
                    </a:cubicBezTo>
                    <a:cubicBezTo>
                      <a:pt x="954087" y="178507"/>
                      <a:pt x="954087" y="178507"/>
                      <a:pt x="985498" y="153516"/>
                    </a:cubicBezTo>
                    <a:cubicBezTo>
                      <a:pt x="998348" y="159942"/>
                      <a:pt x="1013339" y="162798"/>
                      <a:pt x="1028330" y="162798"/>
                    </a:cubicBezTo>
                    <a:cubicBezTo>
                      <a:pt x="1085441" y="162798"/>
                      <a:pt x="1131843" y="116386"/>
                      <a:pt x="1131843" y="59264"/>
                    </a:cubicBezTo>
                    <a:cubicBezTo>
                      <a:pt x="1131843" y="52838"/>
                      <a:pt x="1131129" y="45698"/>
                      <a:pt x="1129701" y="39985"/>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sp>
        <p:nvSpPr>
          <p:cNvPr id="58" name="Rectangle 57">
            <a:extLst>
              <a:ext uri="{FF2B5EF4-FFF2-40B4-BE49-F238E27FC236}">
                <a16:creationId xmlns:a16="http://schemas.microsoft.com/office/drawing/2014/main" id="{4BBAF71F-87B8-FA4B-6147-F5D1986FDAFA}"/>
              </a:ext>
            </a:extLst>
          </p:cNvPr>
          <p:cNvSpPr/>
          <p:nvPr/>
        </p:nvSpPr>
        <p:spPr>
          <a:xfrm>
            <a:off x="360544" y="4684005"/>
            <a:ext cx="5879522" cy="1847630"/>
          </a:xfrm>
          <a:prstGeom prst="rect">
            <a:avLst/>
          </a:prstGeom>
          <a:solidFill>
            <a:srgbClr val="F2F2F2"/>
          </a:solidFill>
          <a:ln w="9525" cap="rnd" cmpd="sng" algn="ctr">
            <a:solidFill>
              <a:srgbClr val="7F7F7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a:solidFill>
                <a:schemeClr val="bg1"/>
              </a:solidFill>
            </a:endParaRPr>
          </a:p>
        </p:txBody>
      </p:sp>
      <p:sp>
        <p:nvSpPr>
          <p:cNvPr id="59" name="Rectangle 58">
            <a:extLst>
              <a:ext uri="{FF2B5EF4-FFF2-40B4-BE49-F238E27FC236}">
                <a16:creationId xmlns:a16="http://schemas.microsoft.com/office/drawing/2014/main" id="{9CB1A639-7884-9D3F-BB8A-904C0F183DAE}"/>
              </a:ext>
            </a:extLst>
          </p:cNvPr>
          <p:cNvSpPr/>
          <p:nvPr/>
        </p:nvSpPr>
        <p:spPr>
          <a:xfrm>
            <a:off x="1853432" y="4644990"/>
            <a:ext cx="4357181" cy="914400"/>
          </a:xfrm>
          <a:prstGeom prst="rect">
            <a:avLst/>
          </a:prstGeom>
          <a:noFill/>
          <a:ln w="9525" cap="rnd">
            <a:noFill/>
            <a:prstDash val="sysDot"/>
            <a:round/>
          </a:ln>
          <a:extLst>
            <a:ext uri="{909E8E84-426E-40dd-AFC4-6F175D3DCCD1}">
              <a14:hiddenFill xmlns:a14="http://schemas.microsoft.com/office/drawing/2010/main" xmlns="">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lnSpc>
                <a:spcPct val="90000"/>
              </a:lnSpc>
              <a:spcAft>
                <a:spcPts val="1000"/>
              </a:spcAft>
            </a:pPr>
            <a:r>
              <a:rPr lang="en-US" b="1" dirty="0">
                <a:solidFill>
                  <a:schemeClr val="accent2"/>
                </a:solidFill>
              </a:rPr>
              <a:t>Country Engagement for </a:t>
            </a:r>
            <a:br>
              <a:rPr lang="en-US" b="1" dirty="0">
                <a:solidFill>
                  <a:schemeClr val="accent2"/>
                </a:solidFill>
              </a:rPr>
            </a:br>
            <a:r>
              <a:rPr lang="en-US" b="1" dirty="0">
                <a:solidFill>
                  <a:schemeClr val="accent2"/>
                </a:solidFill>
              </a:rPr>
              <a:t>Integration Planning</a:t>
            </a:r>
          </a:p>
        </p:txBody>
      </p:sp>
      <p:sp>
        <p:nvSpPr>
          <p:cNvPr id="60" name="Rectangle 59">
            <a:extLst>
              <a:ext uri="{FF2B5EF4-FFF2-40B4-BE49-F238E27FC236}">
                <a16:creationId xmlns:a16="http://schemas.microsoft.com/office/drawing/2014/main" id="{8727EF9C-AA06-2382-B626-DB9A425AEA98}"/>
              </a:ext>
            </a:extLst>
          </p:cNvPr>
          <p:cNvSpPr/>
          <p:nvPr/>
        </p:nvSpPr>
        <p:spPr>
          <a:xfrm>
            <a:off x="348692" y="5418477"/>
            <a:ext cx="5879522" cy="1114203"/>
          </a:xfrm>
          <a:prstGeom prst="rect">
            <a:avLst/>
          </a:prstGeom>
          <a:noFill/>
          <a:ln w="9525" cap="rnd">
            <a:noFill/>
            <a:prstDash val="sysDot"/>
            <a:round/>
          </a:ln>
          <a:extLst>
            <a:ext uri="{909E8E84-426E-40dd-AFC4-6F175D3DCCD1}">
              <a14:hiddenFill xmlns:a14="http://schemas.microsoft.com/office/drawing/2010/main" xmlns="">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spcAft>
                <a:spcPts val="300"/>
              </a:spcAft>
              <a:buFont typeface="Arial" panose="020B0604020202020204" pitchFamily="34" charset="0"/>
              <a:buChar char="•"/>
            </a:pPr>
            <a:r>
              <a:rPr lang="en-US" sz="1600" dirty="0">
                <a:solidFill>
                  <a:schemeClr val="tx1"/>
                </a:solidFill>
              </a:rPr>
              <a:t>Some country GPEI Integration focal points are more engaged with the Global team than others </a:t>
            </a:r>
          </a:p>
          <a:p>
            <a:pPr marL="285750" indent="-285750">
              <a:spcAft>
                <a:spcPts val="300"/>
              </a:spcAft>
              <a:buFont typeface="Arial" panose="020B0604020202020204" pitchFamily="34" charset="0"/>
              <a:buChar char="•"/>
            </a:pPr>
            <a:r>
              <a:rPr lang="en-US" sz="1600" dirty="0">
                <a:solidFill>
                  <a:schemeClr val="tx1"/>
                </a:solidFill>
              </a:rPr>
              <a:t>Development of country 2024 implementation plans underway, but Global still lacks clarity on some country priorities and plans</a:t>
            </a:r>
          </a:p>
        </p:txBody>
      </p:sp>
      <p:grpSp>
        <p:nvGrpSpPr>
          <p:cNvPr id="66" name="Group 65">
            <a:extLst>
              <a:ext uri="{FF2B5EF4-FFF2-40B4-BE49-F238E27FC236}">
                <a16:creationId xmlns:a16="http://schemas.microsoft.com/office/drawing/2014/main" id="{0DB0ECCC-E640-E6B1-5F84-FC8063310483}"/>
              </a:ext>
            </a:extLst>
          </p:cNvPr>
          <p:cNvGrpSpPr>
            <a:grpSpLocks noChangeAspect="1"/>
          </p:cNvGrpSpPr>
          <p:nvPr/>
        </p:nvGrpSpPr>
        <p:grpSpPr>
          <a:xfrm>
            <a:off x="695635" y="932046"/>
            <a:ext cx="480943" cy="422596"/>
            <a:chOff x="1624013" y="4287838"/>
            <a:chExt cx="915988" cy="804863"/>
          </a:xfrm>
          <a:solidFill>
            <a:schemeClr val="accent2"/>
          </a:solidFill>
        </p:grpSpPr>
        <p:sp>
          <p:nvSpPr>
            <p:cNvPr id="67" name="Freeform 681">
              <a:extLst>
                <a:ext uri="{FF2B5EF4-FFF2-40B4-BE49-F238E27FC236}">
                  <a16:creationId xmlns:a16="http://schemas.microsoft.com/office/drawing/2014/main" id="{5A1F8656-1005-E587-3130-08611F2B03D8}"/>
                </a:ext>
              </a:extLst>
            </p:cNvPr>
            <p:cNvSpPr>
              <a:spLocks noEditPoints="1"/>
            </p:cNvSpPr>
            <p:nvPr/>
          </p:nvSpPr>
          <p:spPr bwMode="auto">
            <a:xfrm>
              <a:off x="1624013" y="4287838"/>
              <a:ext cx="915988" cy="804863"/>
            </a:xfrm>
            <a:custGeom>
              <a:avLst/>
              <a:gdLst>
                <a:gd name="T0" fmla="*/ 1315 w 1426"/>
                <a:gd name="T1" fmla="*/ 1142 h 1258"/>
                <a:gd name="T2" fmla="*/ 1265 w 1426"/>
                <a:gd name="T3" fmla="*/ 1159 h 1258"/>
                <a:gd name="T4" fmla="*/ 161 w 1426"/>
                <a:gd name="T5" fmla="*/ 1159 h 1258"/>
                <a:gd name="T6" fmla="*/ 111 w 1426"/>
                <a:gd name="T7" fmla="*/ 1142 h 1258"/>
                <a:gd name="T8" fmla="*/ 121 w 1426"/>
                <a:gd name="T9" fmla="*/ 1090 h 1258"/>
                <a:gd name="T10" fmla="*/ 673 w 1426"/>
                <a:gd name="T11" fmla="*/ 134 h 1258"/>
                <a:gd name="T12" fmla="*/ 713 w 1426"/>
                <a:gd name="T13" fmla="*/ 99 h 1258"/>
                <a:gd name="T14" fmla="*/ 753 w 1426"/>
                <a:gd name="T15" fmla="*/ 134 h 1258"/>
                <a:gd name="T16" fmla="*/ 1305 w 1426"/>
                <a:gd name="T17" fmla="*/ 1090 h 1258"/>
                <a:gd name="T18" fmla="*/ 1315 w 1426"/>
                <a:gd name="T19" fmla="*/ 1142 h 1258"/>
                <a:gd name="T20" fmla="*/ 1391 w 1426"/>
                <a:gd name="T21" fmla="*/ 1040 h 1258"/>
                <a:gd name="T22" fmla="*/ 839 w 1426"/>
                <a:gd name="T23" fmla="*/ 84 h 1258"/>
                <a:gd name="T24" fmla="*/ 713 w 1426"/>
                <a:gd name="T25" fmla="*/ 0 h 1258"/>
                <a:gd name="T26" fmla="*/ 587 w 1426"/>
                <a:gd name="T27" fmla="*/ 84 h 1258"/>
                <a:gd name="T28" fmla="*/ 35 w 1426"/>
                <a:gd name="T29" fmla="*/ 1040 h 1258"/>
                <a:gd name="T30" fmla="*/ 25 w 1426"/>
                <a:gd name="T31" fmla="*/ 1191 h 1258"/>
                <a:gd name="T32" fmla="*/ 161 w 1426"/>
                <a:gd name="T33" fmla="*/ 1258 h 1258"/>
                <a:gd name="T34" fmla="*/ 1265 w 1426"/>
                <a:gd name="T35" fmla="*/ 1258 h 1258"/>
                <a:gd name="T36" fmla="*/ 1401 w 1426"/>
                <a:gd name="T37" fmla="*/ 1191 h 1258"/>
                <a:gd name="T38" fmla="*/ 1391 w 1426"/>
                <a:gd name="T39" fmla="*/ 1040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6" h="1258">
                  <a:moveTo>
                    <a:pt x="1315" y="1142"/>
                  </a:moveTo>
                  <a:cubicBezTo>
                    <a:pt x="1309" y="1152"/>
                    <a:pt x="1290" y="1159"/>
                    <a:pt x="1265" y="1159"/>
                  </a:cubicBezTo>
                  <a:lnTo>
                    <a:pt x="161" y="1159"/>
                  </a:lnTo>
                  <a:cubicBezTo>
                    <a:pt x="136" y="1159"/>
                    <a:pt x="117" y="1152"/>
                    <a:pt x="111" y="1142"/>
                  </a:cubicBezTo>
                  <a:cubicBezTo>
                    <a:pt x="105" y="1131"/>
                    <a:pt x="109" y="1111"/>
                    <a:pt x="121" y="1090"/>
                  </a:cubicBezTo>
                  <a:lnTo>
                    <a:pt x="673" y="134"/>
                  </a:lnTo>
                  <a:cubicBezTo>
                    <a:pt x="686" y="112"/>
                    <a:pt x="701" y="99"/>
                    <a:pt x="713" y="99"/>
                  </a:cubicBezTo>
                  <a:cubicBezTo>
                    <a:pt x="725" y="99"/>
                    <a:pt x="741" y="112"/>
                    <a:pt x="753" y="134"/>
                  </a:cubicBezTo>
                  <a:lnTo>
                    <a:pt x="1305" y="1090"/>
                  </a:lnTo>
                  <a:cubicBezTo>
                    <a:pt x="1317" y="1111"/>
                    <a:pt x="1321" y="1131"/>
                    <a:pt x="1315" y="1142"/>
                  </a:cubicBezTo>
                  <a:close/>
                  <a:moveTo>
                    <a:pt x="1391" y="1040"/>
                  </a:moveTo>
                  <a:lnTo>
                    <a:pt x="839" y="84"/>
                  </a:lnTo>
                  <a:cubicBezTo>
                    <a:pt x="808" y="30"/>
                    <a:pt x="762" y="0"/>
                    <a:pt x="713" y="0"/>
                  </a:cubicBezTo>
                  <a:cubicBezTo>
                    <a:pt x="664" y="0"/>
                    <a:pt x="618" y="30"/>
                    <a:pt x="587" y="84"/>
                  </a:cubicBezTo>
                  <a:lnTo>
                    <a:pt x="35" y="1040"/>
                  </a:lnTo>
                  <a:cubicBezTo>
                    <a:pt x="4" y="1094"/>
                    <a:pt x="0" y="1149"/>
                    <a:pt x="25" y="1191"/>
                  </a:cubicBezTo>
                  <a:cubicBezTo>
                    <a:pt x="50" y="1234"/>
                    <a:pt x="99" y="1258"/>
                    <a:pt x="161" y="1258"/>
                  </a:cubicBezTo>
                  <a:lnTo>
                    <a:pt x="1265" y="1258"/>
                  </a:lnTo>
                  <a:cubicBezTo>
                    <a:pt x="1327" y="1258"/>
                    <a:pt x="1377" y="1234"/>
                    <a:pt x="1401" y="1191"/>
                  </a:cubicBezTo>
                  <a:cubicBezTo>
                    <a:pt x="1426" y="1149"/>
                    <a:pt x="1422" y="1094"/>
                    <a:pt x="1391" y="104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82">
              <a:extLst>
                <a:ext uri="{FF2B5EF4-FFF2-40B4-BE49-F238E27FC236}">
                  <a16:creationId xmlns:a16="http://schemas.microsoft.com/office/drawing/2014/main" id="{0FBC486E-4207-3178-BC0D-19E728F10B5F}"/>
                </a:ext>
              </a:extLst>
            </p:cNvPr>
            <p:cNvSpPr>
              <a:spLocks/>
            </p:cNvSpPr>
            <p:nvPr/>
          </p:nvSpPr>
          <p:spPr bwMode="auto">
            <a:xfrm>
              <a:off x="2020888" y="4845050"/>
              <a:ext cx="123825" cy="125413"/>
            </a:xfrm>
            <a:custGeom>
              <a:avLst/>
              <a:gdLst>
                <a:gd name="T0" fmla="*/ 97 w 193"/>
                <a:gd name="T1" fmla="*/ 0 h 195"/>
                <a:gd name="T2" fmla="*/ 0 w 193"/>
                <a:gd name="T3" fmla="*/ 97 h 195"/>
                <a:gd name="T4" fmla="*/ 97 w 193"/>
                <a:gd name="T5" fmla="*/ 195 h 195"/>
                <a:gd name="T6" fmla="*/ 193 w 193"/>
                <a:gd name="T7" fmla="*/ 97 h 195"/>
                <a:gd name="T8" fmla="*/ 97 w 193"/>
                <a:gd name="T9" fmla="*/ 0 h 195"/>
              </a:gdLst>
              <a:ahLst/>
              <a:cxnLst>
                <a:cxn ang="0">
                  <a:pos x="T0" y="T1"/>
                </a:cxn>
                <a:cxn ang="0">
                  <a:pos x="T2" y="T3"/>
                </a:cxn>
                <a:cxn ang="0">
                  <a:pos x="T4" y="T5"/>
                </a:cxn>
                <a:cxn ang="0">
                  <a:pos x="T6" y="T7"/>
                </a:cxn>
                <a:cxn ang="0">
                  <a:pos x="T8" y="T9"/>
                </a:cxn>
              </a:cxnLst>
              <a:rect l="0" t="0" r="r" b="b"/>
              <a:pathLst>
                <a:path w="193" h="195">
                  <a:moveTo>
                    <a:pt x="97" y="0"/>
                  </a:moveTo>
                  <a:cubicBezTo>
                    <a:pt x="40" y="0"/>
                    <a:pt x="0" y="41"/>
                    <a:pt x="0" y="97"/>
                  </a:cubicBezTo>
                  <a:cubicBezTo>
                    <a:pt x="0" y="154"/>
                    <a:pt x="40" y="195"/>
                    <a:pt x="97" y="195"/>
                  </a:cubicBezTo>
                  <a:cubicBezTo>
                    <a:pt x="152" y="195"/>
                    <a:pt x="193" y="154"/>
                    <a:pt x="193" y="97"/>
                  </a:cubicBezTo>
                  <a:cubicBezTo>
                    <a:pt x="191" y="40"/>
                    <a:pt x="152" y="0"/>
                    <a:pt x="97"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83">
              <a:extLst>
                <a:ext uri="{FF2B5EF4-FFF2-40B4-BE49-F238E27FC236}">
                  <a16:creationId xmlns:a16="http://schemas.microsoft.com/office/drawing/2014/main" id="{153CB0C5-66FA-A037-B106-F6A7C2356F6E}"/>
                </a:ext>
              </a:extLst>
            </p:cNvPr>
            <p:cNvSpPr>
              <a:spLocks/>
            </p:cNvSpPr>
            <p:nvPr/>
          </p:nvSpPr>
          <p:spPr bwMode="auto">
            <a:xfrm>
              <a:off x="2025650" y="4537075"/>
              <a:ext cx="112713" cy="279400"/>
            </a:xfrm>
            <a:custGeom>
              <a:avLst/>
              <a:gdLst>
                <a:gd name="T0" fmla="*/ 63 w 71"/>
                <a:gd name="T1" fmla="*/ 176 h 176"/>
                <a:gd name="T2" fmla="*/ 71 w 71"/>
                <a:gd name="T3" fmla="*/ 0 h 176"/>
                <a:gd name="T4" fmla="*/ 0 w 71"/>
                <a:gd name="T5" fmla="*/ 0 h 176"/>
                <a:gd name="T6" fmla="*/ 9 w 71"/>
                <a:gd name="T7" fmla="*/ 176 h 176"/>
                <a:gd name="T8" fmla="*/ 63 w 71"/>
                <a:gd name="T9" fmla="*/ 176 h 176"/>
              </a:gdLst>
              <a:ahLst/>
              <a:cxnLst>
                <a:cxn ang="0">
                  <a:pos x="T0" y="T1"/>
                </a:cxn>
                <a:cxn ang="0">
                  <a:pos x="T2" y="T3"/>
                </a:cxn>
                <a:cxn ang="0">
                  <a:pos x="T4" y="T5"/>
                </a:cxn>
                <a:cxn ang="0">
                  <a:pos x="T6" y="T7"/>
                </a:cxn>
                <a:cxn ang="0">
                  <a:pos x="T8" y="T9"/>
                </a:cxn>
              </a:cxnLst>
              <a:rect l="0" t="0" r="r" b="b"/>
              <a:pathLst>
                <a:path w="71" h="176">
                  <a:moveTo>
                    <a:pt x="63" y="176"/>
                  </a:moveTo>
                  <a:lnTo>
                    <a:pt x="71" y="0"/>
                  </a:lnTo>
                  <a:lnTo>
                    <a:pt x="0" y="0"/>
                  </a:lnTo>
                  <a:lnTo>
                    <a:pt x="9" y="176"/>
                  </a:lnTo>
                  <a:lnTo>
                    <a:pt x="63" y="1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0" name="Group 69">
            <a:extLst>
              <a:ext uri="{FF2B5EF4-FFF2-40B4-BE49-F238E27FC236}">
                <a16:creationId xmlns:a16="http://schemas.microsoft.com/office/drawing/2014/main" id="{6A40E8F4-79C0-D4F5-A870-58A0A4D6070E}"/>
              </a:ext>
            </a:extLst>
          </p:cNvPr>
          <p:cNvGrpSpPr>
            <a:grpSpLocks noChangeAspect="1"/>
          </p:cNvGrpSpPr>
          <p:nvPr/>
        </p:nvGrpSpPr>
        <p:grpSpPr>
          <a:xfrm>
            <a:off x="685940" y="4871495"/>
            <a:ext cx="403729" cy="516058"/>
            <a:chOff x="6120710" y="2518189"/>
            <a:chExt cx="393700" cy="503238"/>
          </a:xfrm>
          <a:solidFill>
            <a:schemeClr val="accent2"/>
          </a:solidFill>
        </p:grpSpPr>
        <p:sp>
          <p:nvSpPr>
            <p:cNvPr id="71" name="Freeform 146">
              <a:extLst>
                <a:ext uri="{FF2B5EF4-FFF2-40B4-BE49-F238E27FC236}">
                  <a16:creationId xmlns:a16="http://schemas.microsoft.com/office/drawing/2014/main" id="{80322895-7C1F-FAD9-5E0F-E4044B66FFFF}"/>
                </a:ext>
              </a:extLst>
            </p:cNvPr>
            <p:cNvSpPr>
              <a:spLocks/>
            </p:cNvSpPr>
            <p:nvPr/>
          </p:nvSpPr>
          <p:spPr bwMode="auto">
            <a:xfrm>
              <a:off x="6196910" y="2856327"/>
              <a:ext cx="58738" cy="60325"/>
            </a:xfrm>
            <a:custGeom>
              <a:avLst/>
              <a:gdLst>
                <a:gd name="T0" fmla="*/ 92 w 117"/>
                <a:gd name="T1" fmla="*/ 0 h 117"/>
                <a:gd name="T2" fmla="*/ 25 w 117"/>
                <a:gd name="T3" fmla="*/ 0 h 117"/>
                <a:gd name="T4" fmla="*/ 0 w 117"/>
                <a:gd name="T5" fmla="*/ 25 h 117"/>
                <a:gd name="T6" fmla="*/ 0 w 117"/>
                <a:gd name="T7" fmla="*/ 92 h 117"/>
                <a:gd name="T8" fmla="*/ 25 w 117"/>
                <a:gd name="T9" fmla="*/ 117 h 117"/>
                <a:gd name="T10" fmla="*/ 92 w 117"/>
                <a:gd name="T11" fmla="*/ 117 h 117"/>
                <a:gd name="T12" fmla="*/ 117 w 117"/>
                <a:gd name="T13" fmla="*/ 92 h 117"/>
                <a:gd name="T14" fmla="*/ 117 w 117"/>
                <a:gd name="T15" fmla="*/ 25 h 117"/>
                <a:gd name="T16" fmla="*/ 92 w 117"/>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7">
                  <a:moveTo>
                    <a:pt x="92" y="0"/>
                  </a:moveTo>
                  <a:lnTo>
                    <a:pt x="25" y="0"/>
                  </a:lnTo>
                  <a:cubicBezTo>
                    <a:pt x="11" y="0"/>
                    <a:pt x="0" y="11"/>
                    <a:pt x="0" y="25"/>
                  </a:cubicBezTo>
                  <a:lnTo>
                    <a:pt x="0" y="92"/>
                  </a:lnTo>
                  <a:cubicBezTo>
                    <a:pt x="0" y="106"/>
                    <a:pt x="11" y="117"/>
                    <a:pt x="25" y="117"/>
                  </a:cubicBezTo>
                  <a:lnTo>
                    <a:pt x="92" y="117"/>
                  </a:lnTo>
                  <a:cubicBezTo>
                    <a:pt x="106" y="117"/>
                    <a:pt x="117" y="106"/>
                    <a:pt x="117" y="92"/>
                  </a:cubicBezTo>
                  <a:lnTo>
                    <a:pt x="117" y="25"/>
                  </a:lnTo>
                  <a:cubicBezTo>
                    <a:pt x="117" y="11"/>
                    <a:pt x="106" y="0"/>
                    <a:pt x="9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47">
              <a:extLst>
                <a:ext uri="{FF2B5EF4-FFF2-40B4-BE49-F238E27FC236}">
                  <a16:creationId xmlns:a16="http://schemas.microsoft.com/office/drawing/2014/main" id="{11CC69F8-709B-6886-52EC-5364961671D6}"/>
                </a:ext>
              </a:extLst>
            </p:cNvPr>
            <p:cNvSpPr>
              <a:spLocks/>
            </p:cNvSpPr>
            <p:nvPr/>
          </p:nvSpPr>
          <p:spPr bwMode="auto">
            <a:xfrm>
              <a:off x="6196910" y="2762664"/>
              <a:ext cx="58738" cy="60325"/>
            </a:xfrm>
            <a:custGeom>
              <a:avLst/>
              <a:gdLst>
                <a:gd name="T0" fmla="*/ 92 w 117"/>
                <a:gd name="T1" fmla="*/ 0 h 118"/>
                <a:gd name="T2" fmla="*/ 25 w 117"/>
                <a:gd name="T3" fmla="*/ 0 h 118"/>
                <a:gd name="T4" fmla="*/ 0 w 117"/>
                <a:gd name="T5" fmla="*/ 25 h 118"/>
                <a:gd name="T6" fmla="*/ 0 w 117"/>
                <a:gd name="T7" fmla="*/ 92 h 118"/>
                <a:gd name="T8" fmla="*/ 25 w 117"/>
                <a:gd name="T9" fmla="*/ 118 h 118"/>
                <a:gd name="T10" fmla="*/ 92 w 117"/>
                <a:gd name="T11" fmla="*/ 118 h 118"/>
                <a:gd name="T12" fmla="*/ 117 w 117"/>
                <a:gd name="T13" fmla="*/ 92 h 118"/>
                <a:gd name="T14" fmla="*/ 117 w 117"/>
                <a:gd name="T15" fmla="*/ 25 h 118"/>
                <a:gd name="T16" fmla="*/ 92 w 117"/>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8">
                  <a:moveTo>
                    <a:pt x="92" y="0"/>
                  </a:moveTo>
                  <a:lnTo>
                    <a:pt x="25" y="0"/>
                  </a:lnTo>
                  <a:cubicBezTo>
                    <a:pt x="11" y="0"/>
                    <a:pt x="0" y="11"/>
                    <a:pt x="0" y="25"/>
                  </a:cubicBezTo>
                  <a:lnTo>
                    <a:pt x="0" y="92"/>
                  </a:lnTo>
                  <a:cubicBezTo>
                    <a:pt x="0" y="106"/>
                    <a:pt x="11" y="118"/>
                    <a:pt x="25" y="118"/>
                  </a:cubicBezTo>
                  <a:lnTo>
                    <a:pt x="92" y="118"/>
                  </a:lnTo>
                  <a:cubicBezTo>
                    <a:pt x="106" y="118"/>
                    <a:pt x="117" y="106"/>
                    <a:pt x="117" y="92"/>
                  </a:cubicBezTo>
                  <a:lnTo>
                    <a:pt x="117" y="25"/>
                  </a:lnTo>
                  <a:cubicBezTo>
                    <a:pt x="117" y="11"/>
                    <a:pt x="106" y="0"/>
                    <a:pt x="9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48">
              <a:extLst>
                <a:ext uri="{FF2B5EF4-FFF2-40B4-BE49-F238E27FC236}">
                  <a16:creationId xmlns:a16="http://schemas.microsoft.com/office/drawing/2014/main" id="{DE2D7E70-8EE8-B9BE-39EC-51109D6AAAD3}"/>
                </a:ext>
              </a:extLst>
            </p:cNvPr>
            <p:cNvSpPr>
              <a:spLocks/>
            </p:cNvSpPr>
            <p:nvPr/>
          </p:nvSpPr>
          <p:spPr bwMode="auto">
            <a:xfrm>
              <a:off x="6196910" y="2669002"/>
              <a:ext cx="58738" cy="60325"/>
            </a:xfrm>
            <a:custGeom>
              <a:avLst/>
              <a:gdLst>
                <a:gd name="T0" fmla="*/ 92 w 117"/>
                <a:gd name="T1" fmla="*/ 0 h 118"/>
                <a:gd name="T2" fmla="*/ 25 w 117"/>
                <a:gd name="T3" fmla="*/ 0 h 118"/>
                <a:gd name="T4" fmla="*/ 0 w 117"/>
                <a:gd name="T5" fmla="*/ 26 h 118"/>
                <a:gd name="T6" fmla="*/ 0 w 117"/>
                <a:gd name="T7" fmla="*/ 92 h 118"/>
                <a:gd name="T8" fmla="*/ 25 w 117"/>
                <a:gd name="T9" fmla="*/ 118 h 118"/>
                <a:gd name="T10" fmla="*/ 92 w 117"/>
                <a:gd name="T11" fmla="*/ 118 h 118"/>
                <a:gd name="T12" fmla="*/ 117 w 117"/>
                <a:gd name="T13" fmla="*/ 92 h 118"/>
                <a:gd name="T14" fmla="*/ 117 w 117"/>
                <a:gd name="T15" fmla="*/ 26 h 118"/>
                <a:gd name="T16" fmla="*/ 92 w 117"/>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8">
                  <a:moveTo>
                    <a:pt x="92" y="0"/>
                  </a:moveTo>
                  <a:lnTo>
                    <a:pt x="25" y="0"/>
                  </a:lnTo>
                  <a:cubicBezTo>
                    <a:pt x="11" y="0"/>
                    <a:pt x="0" y="11"/>
                    <a:pt x="0" y="26"/>
                  </a:cubicBezTo>
                  <a:lnTo>
                    <a:pt x="0" y="92"/>
                  </a:lnTo>
                  <a:cubicBezTo>
                    <a:pt x="0" y="106"/>
                    <a:pt x="11" y="118"/>
                    <a:pt x="25" y="118"/>
                  </a:cubicBezTo>
                  <a:lnTo>
                    <a:pt x="92" y="118"/>
                  </a:lnTo>
                  <a:cubicBezTo>
                    <a:pt x="106" y="118"/>
                    <a:pt x="117" y="106"/>
                    <a:pt x="117" y="92"/>
                  </a:cubicBezTo>
                  <a:lnTo>
                    <a:pt x="117" y="26"/>
                  </a:lnTo>
                  <a:cubicBezTo>
                    <a:pt x="117" y="11"/>
                    <a:pt x="106" y="0"/>
                    <a:pt x="9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49">
              <a:extLst>
                <a:ext uri="{FF2B5EF4-FFF2-40B4-BE49-F238E27FC236}">
                  <a16:creationId xmlns:a16="http://schemas.microsoft.com/office/drawing/2014/main" id="{26A234E3-0A02-83E6-5E95-B32D9AF1BB3A}"/>
                </a:ext>
              </a:extLst>
            </p:cNvPr>
            <p:cNvSpPr>
              <a:spLocks/>
            </p:cNvSpPr>
            <p:nvPr/>
          </p:nvSpPr>
          <p:spPr bwMode="auto">
            <a:xfrm>
              <a:off x="6276285" y="2875377"/>
              <a:ext cx="161925" cy="22225"/>
            </a:xfrm>
            <a:custGeom>
              <a:avLst/>
              <a:gdLst>
                <a:gd name="T0" fmla="*/ 296 w 319"/>
                <a:gd name="T1" fmla="*/ 0 h 45"/>
                <a:gd name="T2" fmla="*/ 23 w 319"/>
                <a:gd name="T3" fmla="*/ 0 h 45"/>
                <a:gd name="T4" fmla="*/ 0 w 319"/>
                <a:gd name="T5" fmla="*/ 23 h 45"/>
                <a:gd name="T6" fmla="*/ 23 w 319"/>
                <a:gd name="T7" fmla="*/ 45 h 45"/>
                <a:gd name="T8" fmla="*/ 296 w 319"/>
                <a:gd name="T9" fmla="*/ 45 h 45"/>
                <a:gd name="T10" fmla="*/ 319 w 319"/>
                <a:gd name="T11" fmla="*/ 23 h 45"/>
                <a:gd name="T12" fmla="*/ 296 w 319"/>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319" h="45">
                  <a:moveTo>
                    <a:pt x="296" y="0"/>
                  </a:moveTo>
                  <a:lnTo>
                    <a:pt x="23" y="0"/>
                  </a:lnTo>
                  <a:cubicBezTo>
                    <a:pt x="10" y="0"/>
                    <a:pt x="0" y="10"/>
                    <a:pt x="0" y="23"/>
                  </a:cubicBezTo>
                  <a:cubicBezTo>
                    <a:pt x="0" y="35"/>
                    <a:pt x="10" y="45"/>
                    <a:pt x="23" y="45"/>
                  </a:cubicBezTo>
                  <a:lnTo>
                    <a:pt x="296" y="45"/>
                  </a:lnTo>
                  <a:cubicBezTo>
                    <a:pt x="309" y="45"/>
                    <a:pt x="319" y="35"/>
                    <a:pt x="319" y="23"/>
                  </a:cubicBezTo>
                  <a:cubicBezTo>
                    <a:pt x="319" y="10"/>
                    <a:pt x="309" y="0"/>
                    <a:pt x="29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50">
              <a:extLst>
                <a:ext uri="{FF2B5EF4-FFF2-40B4-BE49-F238E27FC236}">
                  <a16:creationId xmlns:a16="http://schemas.microsoft.com/office/drawing/2014/main" id="{540A06ED-8CCC-BE55-421C-EE0EC0B6C4EA}"/>
                </a:ext>
              </a:extLst>
            </p:cNvPr>
            <p:cNvSpPr>
              <a:spLocks/>
            </p:cNvSpPr>
            <p:nvPr/>
          </p:nvSpPr>
          <p:spPr bwMode="auto">
            <a:xfrm>
              <a:off x="6276285" y="2781714"/>
              <a:ext cx="161925" cy="22225"/>
            </a:xfrm>
            <a:custGeom>
              <a:avLst/>
              <a:gdLst>
                <a:gd name="T0" fmla="*/ 296 w 319"/>
                <a:gd name="T1" fmla="*/ 0 h 45"/>
                <a:gd name="T2" fmla="*/ 23 w 319"/>
                <a:gd name="T3" fmla="*/ 0 h 45"/>
                <a:gd name="T4" fmla="*/ 0 w 319"/>
                <a:gd name="T5" fmla="*/ 23 h 45"/>
                <a:gd name="T6" fmla="*/ 23 w 319"/>
                <a:gd name="T7" fmla="*/ 45 h 45"/>
                <a:gd name="T8" fmla="*/ 296 w 319"/>
                <a:gd name="T9" fmla="*/ 45 h 45"/>
                <a:gd name="T10" fmla="*/ 319 w 319"/>
                <a:gd name="T11" fmla="*/ 23 h 45"/>
                <a:gd name="T12" fmla="*/ 296 w 319"/>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319" h="45">
                  <a:moveTo>
                    <a:pt x="296" y="0"/>
                  </a:moveTo>
                  <a:lnTo>
                    <a:pt x="23" y="0"/>
                  </a:lnTo>
                  <a:cubicBezTo>
                    <a:pt x="10" y="0"/>
                    <a:pt x="0" y="10"/>
                    <a:pt x="0" y="23"/>
                  </a:cubicBezTo>
                  <a:cubicBezTo>
                    <a:pt x="0" y="35"/>
                    <a:pt x="10" y="45"/>
                    <a:pt x="23" y="45"/>
                  </a:cubicBezTo>
                  <a:lnTo>
                    <a:pt x="296" y="45"/>
                  </a:lnTo>
                  <a:cubicBezTo>
                    <a:pt x="309" y="45"/>
                    <a:pt x="319" y="35"/>
                    <a:pt x="319" y="23"/>
                  </a:cubicBezTo>
                  <a:cubicBezTo>
                    <a:pt x="319" y="10"/>
                    <a:pt x="309" y="0"/>
                    <a:pt x="29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51">
              <a:extLst>
                <a:ext uri="{FF2B5EF4-FFF2-40B4-BE49-F238E27FC236}">
                  <a16:creationId xmlns:a16="http://schemas.microsoft.com/office/drawing/2014/main" id="{1DA71B54-629F-154F-1606-73A6B82CBD91}"/>
                </a:ext>
              </a:extLst>
            </p:cNvPr>
            <p:cNvSpPr>
              <a:spLocks/>
            </p:cNvSpPr>
            <p:nvPr/>
          </p:nvSpPr>
          <p:spPr bwMode="auto">
            <a:xfrm>
              <a:off x="6276285" y="2688052"/>
              <a:ext cx="161925" cy="22225"/>
            </a:xfrm>
            <a:custGeom>
              <a:avLst/>
              <a:gdLst>
                <a:gd name="T0" fmla="*/ 296 w 319"/>
                <a:gd name="T1" fmla="*/ 0 h 45"/>
                <a:gd name="T2" fmla="*/ 23 w 319"/>
                <a:gd name="T3" fmla="*/ 0 h 45"/>
                <a:gd name="T4" fmla="*/ 0 w 319"/>
                <a:gd name="T5" fmla="*/ 23 h 45"/>
                <a:gd name="T6" fmla="*/ 23 w 319"/>
                <a:gd name="T7" fmla="*/ 45 h 45"/>
                <a:gd name="T8" fmla="*/ 296 w 319"/>
                <a:gd name="T9" fmla="*/ 45 h 45"/>
                <a:gd name="T10" fmla="*/ 319 w 319"/>
                <a:gd name="T11" fmla="*/ 23 h 45"/>
                <a:gd name="T12" fmla="*/ 296 w 319"/>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319" h="45">
                  <a:moveTo>
                    <a:pt x="296" y="0"/>
                  </a:moveTo>
                  <a:lnTo>
                    <a:pt x="23" y="0"/>
                  </a:lnTo>
                  <a:cubicBezTo>
                    <a:pt x="10" y="0"/>
                    <a:pt x="0" y="11"/>
                    <a:pt x="0" y="23"/>
                  </a:cubicBezTo>
                  <a:cubicBezTo>
                    <a:pt x="0" y="35"/>
                    <a:pt x="10" y="45"/>
                    <a:pt x="23" y="45"/>
                  </a:cubicBezTo>
                  <a:lnTo>
                    <a:pt x="296" y="45"/>
                  </a:lnTo>
                  <a:cubicBezTo>
                    <a:pt x="309" y="45"/>
                    <a:pt x="319" y="35"/>
                    <a:pt x="319" y="23"/>
                  </a:cubicBezTo>
                  <a:cubicBezTo>
                    <a:pt x="319" y="11"/>
                    <a:pt x="309" y="0"/>
                    <a:pt x="29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52">
              <a:extLst>
                <a:ext uri="{FF2B5EF4-FFF2-40B4-BE49-F238E27FC236}">
                  <a16:creationId xmlns:a16="http://schemas.microsoft.com/office/drawing/2014/main" id="{7D325C7E-2FB2-C27A-6563-5C7163FDE379}"/>
                </a:ext>
              </a:extLst>
            </p:cNvPr>
            <p:cNvSpPr>
              <a:spLocks noEditPoints="1"/>
            </p:cNvSpPr>
            <p:nvPr/>
          </p:nvSpPr>
          <p:spPr bwMode="auto">
            <a:xfrm>
              <a:off x="6120710" y="2518189"/>
              <a:ext cx="393700" cy="503238"/>
            </a:xfrm>
            <a:custGeom>
              <a:avLst/>
              <a:gdLst>
                <a:gd name="T0" fmla="*/ 696 w 775"/>
                <a:gd name="T1" fmla="*/ 92 h 995"/>
                <a:gd name="T2" fmla="*/ 568 w 775"/>
                <a:gd name="T3" fmla="*/ 92 h 995"/>
                <a:gd name="T4" fmla="*/ 514 w 775"/>
                <a:gd name="T5" fmla="*/ 64 h 995"/>
                <a:gd name="T6" fmla="*/ 499 w 775"/>
                <a:gd name="T7" fmla="*/ 64 h 995"/>
                <a:gd name="T8" fmla="*/ 414 w 775"/>
                <a:gd name="T9" fmla="*/ 0 h 995"/>
                <a:gd name="T10" fmla="*/ 361 w 775"/>
                <a:gd name="T11" fmla="*/ 0 h 995"/>
                <a:gd name="T12" fmla="*/ 277 w 775"/>
                <a:gd name="T13" fmla="*/ 64 h 995"/>
                <a:gd name="T14" fmla="*/ 261 w 775"/>
                <a:gd name="T15" fmla="*/ 64 h 995"/>
                <a:gd name="T16" fmla="*/ 207 w 775"/>
                <a:gd name="T17" fmla="*/ 92 h 995"/>
                <a:gd name="T18" fmla="*/ 79 w 775"/>
                <a:gd name="T19" fmla="*/ 92 h 995"/>
                <a:gd name="T20" fmla="*/ 0 w 775"/>
                <a:gd name="T21" fmla="*/ 171 h 995"/>
                <a:gd name="T22" fmla="*/ 0 w 775"/>
                <a:gd name="T23" fmla="*/ 916 h 995"/>
                <a:gd name="T24" fmla="*/ 79 w 775"/>
                <a:gd name="T25" fmla="*/ 995 h 995"/>
                <a:gd name="T26" fmla="*/ 696 w 775"/>
                <a:gd name="T27" fmla="*/ 995 h 995"/>
                <a:gd name="T28" fmla="*/ 775 w 775"/>
                <a:gd name="T29" fmla="*/ 916 h 995"/>
                <a:gd name="T30" fmla="*/ 775 w 775"/>
                <a:gd name="T31" fmla="*/ 171 h 995"/>
                <a:gd name="T32" fmla="*/ 696 w 775"/>
                <a:gd name="T33" fmla="*/ 92 h 995"/>
                <a:gd name="T34" fmla="*/ 361 w 775"/>
                <a:gd name="T35" fmla="*/ 47 h 995"/>
                <a:gd name="T36" fmla="*/ 414 w 775"/>
                <a:gd name="T37" fmla="*/ 47 h 995"/>
                <a:gd name="T38" fmla="*/ 447 w 775"/>
                <a:gd name="T39" fmla="*/ 64 h 995"/>
                <a:gd name="T40" fmla="*/ 328 w 775"/>
                <a:gd name="T41" fmla="*/ 64 h 995"/>
                <a:gd name="T42" fmla="*/ 361 w 775"/>
                <a:gd name="T43" fmla="*/ 47 h 995"/>
                <a:gd name="T44" fmla="*/ 704 w 775"/>
                <a:gd name="T45" fmla="*/ 916 h 995"/>
                <a:gd name="T46" fmla="*/ 696 w 775"/>
                <a:gd name="T47" fmla="*/ 924 h 995"/>
                <a:gd name="T48" fmla="*/ 79 w 775"/>
                <a:gd name="T49" fmla="*/ 924 h 995"/>
                <a:gd name="T50" fmla="*/ 71 w 775"/>
                <a:gd name="T51" fmla="*/ 916 h 995"/>
                <a:gd name="T52" fmla="*/ 71 w 775"/>
                <a:gd name="T53" fmla="*/ 171 h 995"/>
                <a:gd name="T54" fmla="*/ 79 w 775"/>
                <a:gd name="T55" fmla="*/ 163 h 995"/>
                <a:gd name="T56" fmla="*/ 206 w 775"/>
                <a:gd name="T57" fmla="*/ 163 h 995"/>
                <a:gd name="T58" fmla="*/ 261 w 775"/>
                <a:gd name="T59" fmla="*/ 193 h 995"/>
                <a:gd name="T60" fmla="*/ 514 w 775"/>
                <a:gd name="T61" fmla="*/ 193 h 995"/>
                <a:gd name="T62" fmla="*/ 569 w 775"/>
                <a:gd name="T63" fmla="*/ 163 h 995"/>
                <a:gd name="T64" fmla="*/ 696 w 775"/>
                <a:gd name="T65" fmla="*/ 163 h 995"/>
                <a:gd name="T66" fmla="*/ 704 w 775"/>
                <a:gd name="T67" fmla="*/ 171 h 995"/>
                <a:gd name="T68" fmla="*/ 704 w 775"/>
                <a:gd name="T69" fmla="*/ 916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5" h="995">
                  <a:moveTo>
                    <a:pt x="696" y="92"/>
                  </a:moveTo>
                  <a:lnTo>
                    <a:pt x="568" y="92"/>
                  </a:lnTo>
                  <a:cubicBezTo>
                    <a:pt x="557" y="75"/>
                    <a:pt x="537" y="64"/>
                    <a:pt x="514" y="64"/>
                  </a:cubicBezTo>
                  <a:lnTo>
                    <a:pt x="499" y="64"/>
                  </a:lnTo>
                  <a:cubicBezTo>
                    <a:pt x="488" y="27"/>
                    <a:pt x="454" y="0"/>
                    <a:pt x="414" y="0"/>
                  </a:cubicBezTo>
                  <a:lnTo>
                    <a:pt x="361" y="0"/>
                  </a:lnTo>
                  <a:cubicBezTo>
                    <a:pt x="321" y="0"/>
                    <a:pt x="287" y="27"/>
                    <a:pt x="277" y="64"/>
                  </a:cubicBezTo>
                  <a:lnTo>
                    <a:pt x="261" y="64"/>
                  </a:lnTo>
                  <a:cubicBezTo>
                    <a:pt x="239" y="64"/>
                    <a:pt x="219" y="75"/>
                    <a:pt x="207" y="92"/>
                  </a:cubicBezTo>
                  <a:lnTo>
                    <a:pt x="79" y="92"/>
                  </a:lnTo>
                  <a:cubicBezTo>
                    <a:pt x="36" y="92"/>
                    <a:pt x="0" y="128"/>
                    <a:pt x="0" y="171"/>
                  </a:cubicBezTo>
                  <a:lnTo>
                    <a:pt x="0" y="916"/>
                  </a:lnTo>
                  <a:cubicBezTo>
                    <a:pt x="0" y="959"/>
                    <a:pt x="36" y="995"/>
                    <a:pt x="79" y="995"/>
                  </a:cubicBezTo>
                  <a:lnTo>
                    <a:pt x="696" y="995"/>
                  </a:lnTo>
                  <a:cubicBezTo>
                    <a:pt x="740" y="995"/>
                    <a:pt x="775" y="959"/>
                    <a:pt x="775" y="916"/>
                  </a:cubicBezTo>
                  <a:lnTo>
                    <a:pt x="775" y="171"/>
                  </a:lnTo>
                  <a:cubicBezTo>
                    <a:pt x="775" y="128"/>
                    <a:pt x="740" y="92"/>
                    <a:pt x="696" y="92"/>
                  </a:cubicBezTo>
                  <a:close/>
                  <a:moveTo>
                    <a:pt x="361" y="47"/>
                  </a:moveTo>
                  <a:lnTo>
                    <a:pt x="414" y="47"/>
                  </a:lnTo>
                  <a:cubicBezTo>
                    <a:pt x="428" y="47"/>
                    <a:pt x="440" y="54"/>
                    <a:pt x="447" y="64"/>
                  </a:cubicBezTo>
                  <a:lnTo>
                    <a:pt x="328" y="64"/>
                  </a:lnTo>
                  <a:cubicBezTo>
                    <a:pt x="336" y="54"/>
                    <a:pt x="348" y="47"/>
                    <a:pt x="361" y="47"/>
                  </a:cubicBezTo>
                  <a:close/>
                  <a:moveTo>
                    <a:pt x="704" y="916"/>
                  </a:moveTo>
                  <a:cubicBezTo>
                    <a:pt x="704" y="920"/>
                    <a:pt x="701" y="924"/>
                    <a:pt x="696" y="924"/>
                  </a:cubicBezTo>
                  <a:lnTo>
                    <a:pt x="79" y="924"/>
                  </a:lnTo>
                  <a:cubicBezTo>
                    <a:pt x="75" y="924"/>
                    <a:pt x="71" y="920"/>
                    <a:pt x="71" y="916"/>
                  </a:cubicBezTo>
                  <a:lnTo>
                    <a:pt x="71" y="171"/>
                  </a:lnTo>
                  <a:cubicBezTo>
                    <a:pt x="71" y="167"/>
                    <a:pt x="75" y="163"/>
                    <a:pt x="79" y="163"/>
                  </a:cubicBezTo>
                  <a:lnTo>
                    <a:pt x="206" y="163"/>
                  </a:lnTo>
                  <a:cubicBezTo>
                    <a:pt x="218" y="181"/>
                    <a:pt x="238" y="193"/>
                    <a:pt x="261" y="193"/>
                  </a:cubicBezTo>
                  <a:lnTo>
                    <a:pt x="514" y="193"/>
                  </a:lnTo>
                  <a:cubicBezTo>
                    <a:pt x="537" y="193"/>
                    <a:pt x="557" y="181"/>
                    <a:pt x="569" y="163"/>
                  </a:cubicBezTo>
                  <a:lnTo>
                    <a:pt x="696" y="163"/>
                  </a:lnTo>
                  <a:cubicBezTo>
                    <a:pt x="701" y="163"/>
                    <a:pt x="704" y="167"/>
                    <a:pt x="704" y="171"/>
                  </a:cubicBezTo>
                  <a:lnTo>
                    <a:pt x="704" y="9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Rectangle 19">
            <a:extLst>
              <a:ext uri="{FF2B5EF4-FFF2-40B4-BE49-F238E27FC236}">
                <a16:creationId xmlns:a16="http://schemas.microsoft.com/office/drawing/2014/main" id="{185314B8-0899-6F26-5585-8DB8AC6198E2}"/>
              </a:ext>
            </a:extLst>
          </p:cNvPr>
          <p:cNvSpPr/>
          <p:nvPr/>
        </p:nvSpPr>
        <p:spPr>
          <a:xfrm>
            <a:off x="6415113" y="3649577"/>
            <a:ext cx="5547870" cy="2609557"/>
          </a:xfrm>
          <a:prstGeom prst="rect">
            <a:avLst/>
          </a:prstGeom>
          <a:solidFill>
            <a:srgbClr val="F2F2F2"/>
          </a:solidFill>
          <a:ln w="9525" cap="rnd" cmpd="sng" algn="ctr">
            <a:solidFill>
              <a:srgbClr val="7F7F7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a:solidFill>
                <a:schemeClr val="bg1"/>
              </a:solidFill>
            </a:endParaRPr>
          </a:p>
        </p:txBody>
      </p:sp>
      <p:sp>
        <p:nvSpPr>
          <p:cNvPr id="21" name="Rectangle 20">
            <a:extLst>
              <a:ext uri="{FF2B5EF4-FFF2-40B4-BE49-F238E27FC236}">
                <a16:creationId xmlns:a16="http://schemas.microsoft.com/office/drawing/2014/main" id="{5FC8CA29-4874-E409-8564-2BCCB339DD2F}"/>
              </a:ext>
            </a:extLst>
          </p:cNvPr>
          <p:cNvSpPr/>
          <p:nvPr/>
        </p:nvSpPr>
        <p:spPr>
          <a:xfrm>
            <a:off x="7480564" y="3532010"/>
            <a:ext cx="4357181" cy="914400"/>
          </a:xfrm>
          <a:prstGeom prst="rect">
            <a:avLst/>
          </a:prstGeom>
          <a:noFill/>
          <a:ln w="9525" cap="rnd">
            <a:noFill/>
            <a:prstDash val="sysDot"/>
            <a:round/>
          </a:ln>
          <a:extLst>
            <a:ext uri="{909E8E84-426E-40dd-AFC4-6F175D3DCCD1}">
              <a14:hiddenFill xmlns:a14="http://schemas.microsoft.com/office/drawing/2010/main" xmlns="">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lnSpc>
                <a:spcPct val="90000"/>
              </a:lnSpc>
              <a:spcAft>
                <a:spcPts val="1000"/>
              </a:spcAft>
            </a:pPr>
            <a:r>
              <a:rPr lang="en-US" b="1" dirty="0">
                <a:solidFill>
                  <a:schemeClr val="accent2"/>
                </a:solidFill>
              </a:rPr>
              <a:t>Limited Line of Sight into </a:t>
            </a:r>
            <a:br>
              <a:rPr lang="en-US" b="1" dirty="0">
                <a:solidFill>
                  <a:schemeClr val="accent2"/>
                </a:solidFill>
              </a:rPr>
            </a:br>
            <a:r>
              <a:rPr lang="en-US" b="1" dirty="0">
                <a:solidFill>
                  <a:schemeClr val="accent2"/>
                </a:solidFill>
              </a:rPr>
              <a:t>Funding/Spend for Integration Activities</a:t>
            </a:r>
          </a:p>
        </p:txBody>
      </p:sp>
      <p:sp>
        <p:nvSpPr>
          <p:cNvPr id="22" name="Rectangle 21">
            <a:extLst>
              <a:ext uri="{FF2B5EF4-FFF2-40B4-BE49-F238E27FC236}">
                <a16:creationId xmlns:a16="http://schemas.microsoft.com/office/drawing/2014/main" id="{E1B0640B-E3B8-0C92-B8D6-969FBF2FB93D}"/>
              </a:ext>
            </a:extLst>
          </p:cNvPr>
          <p:cNvSpPr/>
          <p:nvPr/>
        </p:nvSpPr>
        <p:spPr>
          <a:xfrm>
            <a:off x="6415113" y="4332360"/>
            <a:ext cx="5547870" cy="2032653"/>
          </a:xfrm>
          <a:prstGeom prst="rect">
            <a:avLst/>
          </a:prstGeom>
          <a:noFill/>
          <a:ln w="9525" cap="rnd">
            <a:noFill/>
            <a:prstDash val="sysDot"/>
            <a:round/>
          </a:ln>
          <a:extLst>
            <a:ext uri="{909E8E84-426E-40dd-AFC4-6F175D3DCCD1}">
              <a14:hiddenFill xmlns:a14="http://schemas.microsoft.com/office/drawing/2010/main" xmlns="">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indent="-285750" algn="l">
              <a:spcBef>
                <a:spcPts val="0"/>
              </a:spcBef>
              <a:spcAft>
                <a:spcPts val="300"/>
              </a:spcAft>
              <a:buFont typeface="Arial" panose="020B0604020202020204" pitchFamily="34" charset="0"/>
              <a:buChar char="•"/>
            </a:pPr>
            <a:r>
              <a:rPr lang="en-US" sz="1600" dirty="0">
                <a:solidFill>
                  <a:srgbClr val="000000"/>
                </a:solidFill>
              </a:rPr>
              <a:t>Integration is not a separate line item in GPEI global, regional or country budgets; many integrated activities are non-FRR funded</a:t>
            </a:r>
          </a:p>
          <a:p>
            <a:pPr marL="285750" marR="0" indent="-285750" algn="l">
              <a:spcBef>
                <a:spcPts val="0"/>
              </a:spcBef>
              <a:spcAft>
                <a:spcPts val="300"/>
              </a:spcAft>
              <a:buFont typeface="Arial" panose="020B0604020202020204" pitchFamily="34" charset="0"/>
              <a:buChar char="•"/>
            </a:pPr>
            <a:r>
              <a:rPr lang="en-US" sz="1600" b="0" i="0" u="none" strike="noStrike" dirty="0">
                <a:solidFill>
                  <a:srgbClr val="000000"/>
                </a:solidFill>
                <a:effectLst/>
              </a:rPr>
              <a:t>Most regions and coun</a:t>
            </a:r>
            <a:r>
              <a:rPr lang="en-US" sz="1600" dirty="0">
                <a:solidFill>
                  <a:srgbClr val="000000"/>
                </a:solidFill>
              </a:rPr>
              <a:t>tries are not currently tracking and reporting on integration spend, making it challenging to accurately estimate integration funding needs and resource gaps in advance</a:t>
            </a:r>
            <a:endParaRPr lang="en-US" sz="1600" b="0" i="0" u="none" strike="noStrike" dirty="0">
              <a:solidFill>
                <a:srgbClr val="000000"/>
              </a:solidFill>
              <a:effectLst/>
            </a:endParaRPr>
          </a:p>
        </p:txBody>
      </p:sp>
      <p:pic>
        <p:nvPicPr>
          <p:cNvPr id="43" name="Graphic 42">
            <a:extLst>
              <a:ext uri="{FF2B5EF4-FFF2-40B4-BE49-F238E27FC236}">
                <a16:creationId xmlns:a16="http://schemas.microsoft.com/office/drawing/2014/main" id="{66AAF2D2-095A-15C2-5CDD-4F5BE8A3A9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43185" y="3697439"/>
            <a:ext cx="687624" cy="687624"/>
          </a:xfrm>
          <a:prstGeom prst="rect">
            <a:avLst/>
          </a:prstGeom>
        </p:spPr>
      </p:pic>
      <p:sp>
        <p:nvSpPr>
          <p:cNvPr id="2" name="Rectangle 1">
            <a:extLst>
              <a:ext uri="{FF2B5EF4-FFF2-40B4-BE49-F238E27FC236}">
                <a16:creationId xmlns:a16="http://schemas.microsoft.com/office/drawing/2014/main" id="{92131F06-6CCD-B9EA-EC86-48B8795EA7F6}"/>
              </a:ext>
            </a:extLst>
          </p:cNvPr>
          <p:cNvSpPr/>
          <p:nvPr/>
        </p:nvSpPr>
        <p:spPr>
          <a:xfrm>
            <a:off x="6415113" y="1021824"/>
            <a:ext cx="5547870" cy="2486084"/>
          </a:xfrm>
          <a:prstGeom prst="rect">
            <a:avLst/>
          </a:prstGeom>
          <a:solidFill>
            <a:srgbClr val="F2F2F2"/>
          </a:solidFill>
          <a:ln w="9525" cap="rnd" cmpd="sng" algn="ctr">
            <a:solidFill>
              <a:srgbClr val="7F7F7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a:solidFill>
                <a:schemeClr val="bg1"/>
              </a:solidFill>
            </a:endParaRPr>
          </a:p>
        </p:txBody>
      </p:sp>
      <p:sp>
        <p:nvSpPr>
          <p:cNvPr id="7" name="Rectangle 6">
            <a:extLst>
              <a:ext uri="{FF2B5EF4-FFF2-40B4-BE49-F238E27FC236}">
                <a16:creationId xmlns:a16="http://schemas.microsoft.com/office/drawing/2014/main" id="{46480BB6-DDCF-4D2A-E74E-2CCC01BB99D9}"/>
              </a:ext>
            </a:extLst>
          </p:cNvPr>
          <p:cNvSpPr/>
          <p:nvPr/>
        </p:nvSpPr>
        <p:spPr>
          <a:xfrm>
            <a:off x="7480564" y="912315"/>
            <a:ext cx="4357181" cy="914400"/>
          </a:xfrm>
          <a:prstGeom prst="rect">
            <a:avLst/>
          </a:prstGeom>
          <a:noFill/>
          <a:ln w="9525" cap="rnd">
            <a:noFill/>
            <a:prstDash val="sysDot"/>
            <a:round/>
          </a:ln>
          <a:extLst>
            <a:ext uri="{909E8E84-426E-40dd-AFC4-6F175D3DCCD1}">
              <a14:hiddenFill xmlns:a14="http://schemas.microsoft.com/office/drawing/2010/main" xmlns="">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lnSpc>
                <a:spcPct val="90000"/>
              </a:lnSpc>
              <a:spcAft>
                <a:spcPts val="1000"/>
              </a:spcAft>
            </a:pPr>
            <a:r>
              <a:rPr lang="en-US" b="1" dirty="0">
                <a:solidFill>
                  <a:schemeClr val="accent2"/>
                </a:solidFill>
              </a:rPr>
              <a:t>Unwillingness to Compromise &amp; Adjust Long-Held Beliefs about Integration</a:t>
            </a:r>
          </a:p>
        </p:txBody>
      </p:sp>
      <p:sp>
        <p:nvSpPr>
          <p:cNvPr id="52" name="Rectangle 51">
            <a:extLst>
              <a:ext uri="{FF2B5EF4-FFF2-40B4-BE49-F238E27FC236}">
                <a16:creationId xmlns:a16="http://schemas.microsoft.com/office/drawing/2014/main" id="{1876FC8C-FD54-4653-F8CB-B9E6D2618C74}"/>
              </a:ext>
            </a:extLst>
          </p:cNvPr>
          <p:cNvSpPr/>
          <p:nvPr/>
        </p:nvSpPr>
        <p:spPr>
          <a:xfrm>
            <a:off x="6415113" y="1789215"/>
            <a:ext cx="5547870" cy="1144381"/>
          </a:xfrm>
          <a:prstGeom prst="rect">
            <a:avLst/>
          </a:prstGeom>
          <a:noFill/>
          <a:ln w="9525" cap="rnd">
            <a:noFill/>
            <a:prstDash val="sysDot"/>
            <a:round/>
          </a:ln>
          <a:extLst>
            <a:ext uri="{909E8E84-426E-40dd-AFC4-6F175D3DCCD1}">
              <a14:hiddenFill xmlns:a14="http://schemas.microsoft.com/office/drawing/2010/main" xmlns="">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indent="-285750" algn="l">
              <a:spcBef>
                <a:spcPts val="0"/>
              </a:spcBef>
              <a:spcAft>
                <a:spcPts val="300"/>
              </a:spcAft>
              <a:buFont typeface="Arial" panose="020B0604020202020204" pitchFamily="34" charset="0"/>
              <a:buChar char="•"/>
            </a:pPr>
            <a:r>
              <a:rPr lang="en-US" sz="1600" dirty="0">
                <a:solidFill>
                  <a:srgbClr val="000000"/>
                </a:solidFill>
              </a:rPr>
              <a:t>Negative perceptions have contributed to resistance to plan Integrated campaigns (i.e., 1 year is needed to effectively integrate polio &amp; measles campaigns; Integration can reduce campaign quality)</a:t>
            </a:r>
          </a:p>
          <a:p>
            <a:pPr marL="285750" marR="0" indent="-285750" algn="l">
              <a:spcBef>
                <a:spcPts val="0"/>
              </a:spcBef>
              <a:spcAft>
                <a:spcPts val="300"/>
              </a:spcAft>
              <a:buFont typeface="Arial" panose="020B0604020202020204" pitchFamily="34" charset="0"/>
              <a:buChar char="•"/>
            </a:pPr>
            <a:r>
              <a:rPr lang="en-US" sz="1600" dirty="0">
                <a:solidFill>
                  <a:srgbClr val="000000"/>
                </a:solidFill>
              </a:rPr>
              <a:t>Hesitance to adjust planned campaigns due to onerous administrative requirements</a:t>
            </a:r>
          </a:p>
        </p:txBody>
      </p:sp>
      <p:grpSp>
        <p:nvGrpSpPr>
          <p:cNvPr id="53" name="Group 52">
            <a:extLst>
              <a:ext uri="{FF2B5EF4-FFF2-40B4-BE49-F238E27FC236}">
                <a16:creationId xmlns:a16="http://schemas.microsoft.com/office/drawing/2014/main" id="{A96E53E3-8F64-8DB4-5E14-C713D4FE328C}"/>
              </a:ext>
            </a:extLst>
          </p:cNvPr>
          <p:cNvGrpSpPr>
            <a:grpSpLocks noChangeAspect="1"/>
          </p:cNvGrpSpPr>
          <p:nvPr/>
        </p:nvGrpSpPr>
        <p:grpSpPr>
          <a:xfrm>
            <a:off x="6628769" y="1135900"/>
            <a:ext cx="319069" cy="405375"/>
            <a:chOff x="4956383" y="1126022"/>
            <a:chExt cx="193675" cy="246063"/>
          </a:xfrm>
          <a:solidFill>
            <a:schemeClr val="accent2"/>
          </a:solidFill>
        </p:grpSpPr>
        <p:sp>
          <p:nvSpPr>
            <p:cNvPr id="54" name="Freeform 384">
              <a:extLst>
                <a:ext uri="{FF2B5EF4-FFF2-40B4-BE49-F238E27FC236}">
                  <a16:creationId xmlns:a16="http://schemas.microsoft.com/office/drawing/2014/main" id="{40E6E8BB-5285-07AF-42DA-5523FA172BC5}"/>
                </a:ext>
              </a:extLst>
            </p:cNvPr>
            <p:cNvSpPr>
              <a:spLocks noEditPoints="1"/>
            </p:cNvSpPr>
            <p:nvPr/>
          </p:nvSpPr>
          <p:spPr bwMode="auto">
            <a:xfrm>
              <a:off x="4956383" y="1233972"/>
              <a:ext cx="193675" cy="138113"/>
            </a:xfrm>
            <a:custGeom>
              <a:avLst/>
              <a:gdLst>
                <a:gd name="T0" fmla="*/ 466 w 748"/>
                <a:gd name="T1" fmla="*/ 445 h 540"/>
                <a:gd name="T2" fmla="*/ 281 w 748"/>
                <a:gd name="T3" fmla="*/ 445 h 540"/>
                <a:gd name="T4" fmla="*/ 330 w 748"/>
                <a:gd name="T5" fmla="*/ 310 h 540"/>
                <a:gd name="T6" fmla="*/ 262 w 748"/>
                <a:gd name="T7" fmla="*/ 207 h 540"/>
                <a:gd name="T8" fmla="*/ 374 w 748"/>
                <a:gd name="T9" fmla="*/ 96 h 540"/>
                <a:gd name="T10" fmla="*/ 485 w 748"/>
                <a:gd name="T11" fmla="*/ 207 h 540"/>
                <a:gd name="T12" fmla="*/ 417 w 748"/>
                <a:gd name="T13" fmla="*/ 310 h 540"/>
                <a:gd name="T14" fmla="*/ 466 w 748"/>
                <a:gd name="T15" fmla="*/ 445 h 540"/>
                <a:gd name="T16" fmla="*/ 664 w 748"/>
                <a:gd name="T17" fmla="*/ 0 h 540"/>
                <a:gd name="T18" fmla="*/ 83 w 748"/>
                <a:gd name="T19" fmla="*/ 0 h 540"/>
                <a:gd name="T20" fmla="*/ 0 w 748"/>
                <a:gd name="T21" fmla="*/ 84 h 540"/>
                <a:gd name="T22" fmla="*/ 0 w 748"/>
                <a:gd name="T23" fmla="*/ 457 h 540"/>
                <a:gd name="T24" fmla="*/ 83 w 748"/>
                <a:gd name="T25" fmla="*/ 540 h 540"/>
                <a:gd name="T26" fmla="*/ 664 w 748"/>
                <a:gd name="T27" fmla="*/ 540 h 540"/>
                <a:gd name="T28" fmla="*/ 748 w 748"/>
                <a:gd name="T29" fmla="*/ 457 h 540"/>
                <a:gd name="T30" fmla="*/ 748 w 748"/>
                <a:gd name="T31" fmla="*/ 84 h 540"/>
                <a:gd name="T32" fmla="*/ 664 w 748"/>
                <a:gd name="T3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8" h="540">
                  <a:moveTo>
                    <a:pt x="466" y="445"/>
                  </a:moveTo>
                  <a:lnTo>
                    <a:pt x="281" y="445"/>
                  </a:lnTo>
                  <a:lnTo>
                    <a:pt x="330" y="310"/>
                  </a:lnTo>
                  <a:cubicBezTo>
                    <a:pt x="290" y="293"/>
                    <a:pt x="262" y="254"/>
                    <a:pt x="262" y="207"/>
                  </a:cubicBezTo>
                  <a:cubicBezTo>
                    <a:pt x="262" y="146"/>
                    <a:pt x="312" y="96"/>
                    <a:pt x="374" y="96"/>
                  </a:cubicBezTo>
                  <a:cubicBezTo>
                    <a:pt x="435" y="96"/>
                    <a:pt x="485" y="146"/>
                    <a:pt x="485" y="207"/>
                  </a:cubicBezTo>
                  <a:cubicBezTo>
                    <a:pt x="485" y="254"/>
                    <a:pt x="457" y="293"/>
                    <a:pt x="417" y="310"/>
                  </a:cubicBezTo>
                  <a:lnTo>
                    <a:pt x="466" y="445"/>
                  </a:lnTo>
                  <a:close/>
                  <a:moveTo>
                    <a:pt x="664" y="0"/>
                  </a:moveTo>
                  <a:lnTo>
                    <a:pt x="83" y="0"/>
                  </a:lnTo>
                  <a:cubicBezTo>
                    <a:pt x="37" y="0"/>
                    <a:pt x="0" y="38"/>
                    <a:pt x="0" y="84"/>
                  </a:cubicBezTo>
                  <a:lnTo>
                    <a:pt x="0" y="457"/>
                  </a:lnTo>
                  <a:cubicBezTo>
                    <a:pt x="0" y="503"/>
                    <a:pt x="37" y="540"/>
                    <a:pt x="83" y="540"/>
                  </a:cubicBezTo>
                  <a:lnTo>
                    <a:pt x="664" y="540"/>
                  </a:lnTo>
                  <a:cubicBezTo>
                    <a:pt x="710" y="540"/>
                    <a:pt x="748" y="503"/>
                    <a:pt x="748" y="457"/>
                  </a:cubicBezTo>
                  <a:lnTo>
                    <a:pt x="748" y="84"/>
                  </a:lnTo>
                  <a:cubicBezTo>
                    <a:pt x="748" y="38"/>
                    <a:pt x="710" y="0"/>
                    <a:pt x="66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385">
              <a:extLst>
                <a:ext uri="{FF2B5EF4-FFF2-40B4-BE49-F238E27FC236}">
                  <a16:creationId xmlns:a16="http://schemas.microsoft.com/office/drawing/2014/main" id="{D724F28A-4BF0-912A-1B15-1E71E4F83F1F}"/>
                </a:ext>
              </a:extLst>
            </p:cNvPr>
            <p:cNvSpPr>
              <a:spLocks/>
            </p:cNvSpPr>
            <p:nvPr/>
          </p:nvSpPr>
          <p:spPr bwMode="auto">
            <a:xfrm>
              <a:off x="4977021" y="1126022"/>
              <a:ext cx="150813" cy="138113"/>
            </a:xfrm>
            <a:custGeom>
              <a:avLst/>
              <a:gdLst>
                <a:gd name="T0" fmla="*/ 585 w 585"/>
                <a:gd name="T1" fmla="*/ 533 h 533"/>
                <a:gd name="T2" fmla="*/ 469 w 585"/>
                <a:gd name="T3" fmla="*/ 533 h 533"/>
                <a:gd name="T4" fmla="*/ 469 w 585"/>
                <a:gd name="T5" fmla="*/ 292 h 533"/>
                <a:gd name="T6" fmla="*/ 293 w 585"/>
                <a:gd name="T7" fmla="*/ 116 h 533"/>
                <a:gd name="T8" fmla="*/ 117 w 585"/>
                <a:gd name="T9" fmla="*/ 292 h 533"/>
                <a:gd name="T10" fmla="*/ 117 w 585"/>
                <a:gd name="T11" fmla="*/ 533 h 533"/>
                <a:gd name="T12" fmla="*/ 0 w 585"/>
                <a:gd name="T13" fmla="*/ 533 h 533"/>
                <a:gd name="T14" fmla="*/ 0 w 585"/>
                <a:gd name="T15" fmla="*/ 292 h 533"/>
                <a:gd name="T16" fmla="*/ 293 w 585"/>
                <a:gd name="T17" fmla="*/ 0 h 533"/>
                <a:gd name="T18" fmla="*/ 585 w 585"/>
                <a:gd name="T19" fmla="*/ 292 h 533"/>
                <a:gd name="T20" fmla="*/ 585 w 585"/>
                <a:gd name="T21" fmla="*/ 53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5" h="533">
                  <a:moveTo>
                    <a:pt x="585" y="533"/>
                  </a:moveTo>
                  <a:lnTo>
                    <a:pt x="469" y="533"/>
                  </a:lnTo>
                  <a:lnTo>
                    <a:pt x="469" y="292"/>
                  </a:lnTo>
                  <a:cubicBezTo>
                    <a:pt x="469" y="195"/>
                    <a:pt x="390" y="116"/>
                    <a:pt x="293" y="116"/>
                  </a:cubicBezTo>
                  <a:cubicBezTo>
                    <a:pt x="196" y="116"/>
                    <a:pt x="117" y="195"/>
                    <a:pt x="117" y="292"/>
                  </a:cubicBezTo>
                  <a:lnTo>
                    <a:pt x="117" y="533"/>
                  </a:lnTo>
                  <a:lnTo>
                    <a:pt x="0" y="533"/>
                  </a:lnTo>
                  <a:lnTo>
                    <a:pt x="0" y="292"/>
                  </a:lnTo>
                  <a:cubicBezTo>
                    <a:pt x="0" y="131"/>
                    <a:pt x="131" y="0"/>
                    <a:pt x="293" y="0"/>
                  </a:cubicBezTo>
                  <a:cubicBezTo>
                    <a:pt x="454" y="0"/>
                    <a:pt x="585" y="131"/>
                    <a:pt x="585" y="292"/>
                  </a:cubicBezTo>
                  <a:lnTo>
                    <a:pt x="585" y="533"/>
                  </a:ln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37214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08B34-ACE2-8190-4818-B9F0A57BF2D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90C2C7-ED23-BB58-3526-57C01F373EB0}"/>
              </a:ext>
            </a:extLst>
          </p:cNvPr>
          <p:cNvSpPr>
            <a:spLocks noGrp="1"/>
          </p:cNvSpPr>
          <p:nvPr>
            <p:ph type="sldNum" sz="quarter" idx="12"/>
          </p:nvPr>
        </p:nvSpPr>
        <p:spPr>
          <a:xfrm>
            <a:off x="0" y="6614274"/>
            <a:ext cx="2370016" cy="254000"/>
          </a:xfrm>
        </p:spPr>
        <p:txBody>
          <a:bodyPr/>
          <a:lstStyle/>
          <a:p>
            <a:pPr>
              <a:defRPr/>
            </a:pPr>
            <a:fld id="{9E64F902-AC44-4D3A-950E-4CCB65B6F726}" type="slidenum">
              <a:rPr lang="en-US" smtClean="0"/>
              <a:pPr>
                <a:defRPr/>
              </a:pPr>
              <a:t>9</a:t>
            </a:fld>
            <a:endParaRPr lang="en-US"/>
          </a:p>
        </p:txBody>
      </p:sp>
      <p:sp>
        <p:nvSpPr>
          <p:cNvPr id="9" name="TextBox 8">
            <a:extLst>
              <a:ext uri="{FF2B5EF4-FFF2-40B4-BE49-F238E27FC236}">
                <a16:creationId xmlns:a16="http://schemas.microsoft.com/office/drawing/2014/main" id="{E03344B5-7C84-2842-84F5-B5FA1846AE35}"/>
              </a:ext>
            </a:extLst>
          </p:cNvPr>
          <p:cNvSpPr txBox="1"/>
          <p:nvPr/>
        </p:nvSpPr>
        <p:spPr>
          <a:xfrm>
            <a:off x="188996" y="175041"/>
            <a:ext cx="9939743" cy="461665"/>
          </a:xfrm>
          <a:prstGeom prst="rect">
            <a:avLst/>
          </a:prstGeom>
          <a:noFill/>
        </p:spPr>
        <p:txBody>
          <a:bodyPr wrap="square">
            <a:spAutoFit/>
          </a:bodyPr>
          <a:lstStyle/>
          <a:p>
            <a:pPr>
              <a:defRPr/>
            </a:pPr>
            <a:r>
              <a:rPr lang="en-AU" sz="2400" b="1" dirty="0">
                <a:solidFill>
                  <a:schemeClr val="accent1"/>
                </a:solidFill>
                <a:latin typeface="Calibri" panose="020F0502020204030204"/>
              </a:rPr>
              <a:t>Key Resources</a:t>
            </a:r>
            <a:endParaRPr lang="en-AU" sz="2400" b="1" dirty="0">
              <a:solidFill>
                <a:schemeClr val="accent1"/>
              </a:solidFill>
              <a:highlight>
                <a:srgbClr val="FFFF00"/>
              </a:highlight>
              <a:latin typeface="Calibri" panose="020F0502020204030204"/>
            </a:endParaRPr>
          </a:p>
        </p:txBody>
      </p:sp>
      <p:sp>
        <p:nvSpPr>
          <p:cNvPr id="3" name="TextBox 2">
            <a:extLst>
              <a:ext uri="{FF2B5EF4-FFF2-40B4-BE49-F238E27FC236}">
                <a16:creationId xmlns:a16="http://schemas.microsoft.com/office/drawing/2014/main" id="{8C4778CD-D3F3-521F-9291-95F38A89C53D}"/>
              </a:ext>
            </a:extLst>
          </p:cNvPr>
          <p:cNvSpPr txBox="1"/>
          <p:nvPr/>
        </p:nvSpPr>
        <p:spPr>
          <a:xfrm>
            <a:off x="920336" y="969339"/>
            <a:ext cx="10351327" cy="5539978"/>
          </a:xfrm>
          <a:prstGeom prst="rect">
            <a:avLst/>
          </a:prstGeom>
          <a:noFill/>
        </p:spPr>
        <p:txBody>
          <a:bodyPr wrap="square" rtlCol="0">
            <a:spAutoFit/>
          </a:bodyPr>
          <a:lstStyle/>
          <a:p>
            <a:endParaRPr lang="en-US" sz="3200" dirty="0"/>
          </a:p>
          <a:p>
            <a:pPr marL="285750" indent="-285750">
              <a:spcBef>
                <a:spcPts val="1200"/>
              </a:spcBef>
              <a:spcAft>
                <a:spcPts val="1200"/>
              </a:spcAft>
              <a:buFont typeface="Arial" panose="020B0604020202020204" pitchFamily="34" charset="0"/>
              <a:buChar char="•"/>
            </a:pPr>
            <a:r>
              <a:rPr lang="en-US" sz="3200" dirty="0">
                <a:hlinkClick r:id="rId2"/>
              </a:rPr>
              <a:t>GPEI Integration website</a:t>
            </a:r>
            <a:endParaRPr lang="en-US" sz="3200" dirty="0"/>
          </a:p>
          <a:p>
            <a:pPr marL="285750" indent="-285750">
              <a:spcBef>
                <a:spcPts val="1200"/>
              </a:spcBef>
              <a:spcAft>
                <a:spcPts val="1200"/>
              </a:spcAft>
              <a:buFont typeface="Arial" panose="020B0604020202020204" pitchFamily="34" charset="0"/>
              <a:buChar char="•"/>
            </a:pPr>
            <a:r>
              <a:rPr lang="en-US" sz="3200" dirty="0">
                <a:hlinkClick r:id="rId3"/>
              </a:rPr>
              <a:t>GPEI Integration Fact Sheet</a:t>
            </a:r>
            <a:endParaRPr lang="en-US" sz="3200" dirty="0"/>
          </a:p>
          <a:p>
            <a:pPr marL="285750" indent="-285750">
              <a:spcBef>
                <a:spcPts val="1200"/>
              </a:spcBef>
              <a:spcAft>
                <a:spcPts val="1200"/>
              </a:spcAft>
              <a:buFont typeface="Arial" panose="020B0604020202020204" pitchFamily="34" charset="0"/>
              <a:buChar char="•"/>
            </a:pPr>
            <a:r>
              <a:rPr lang="en-US" sz="3200" dirty="0"/>
              <a:t>Integration inventories:  Contact </a:t>
            </a:r>
            <a:r>
              <a:rPr lang="en-US" sz="3200" dirty="0">
                <a:hlinkClick r:id="rId4"/>
              </a:rPr>
              <a:t>Elena Lipson</a:t>
            </a:r>
            <a:r>
              <a:rPr lang="en-US" sz="3200" dirty="0"/>
              <a:t> to request a copy</a:t>
            </a:r>
          </a:p>
          <a:p>
            <a:pPr marL="285750" indent="-285750">
              <a:spcBef>
                <a:spcPts val="1200"/>
              </a:spcBef>
              <a:spcAft>
                <a:spcPts val="1200"/>
              </a:spcAft>
              <a:buFont typeface="Arial" panose="020B0604020202020204" pitchFamily="34" charset="0"/>
              <a:buChar char="•"/>
            </a:pPr>
            <a:r>
              <a:rPr lang="en-US" sz="3200" dirty="0"/>
              <a:t>General Integration inquiries:  Contact </a:t>
            </a:r>
            <a:r>
              <a:rPr lang="en-US" sz="3200" dirty="0">
                <a:hlinkClick r:id="rId5"/>
              </a:rPr>
              <a:t>Elena Lipson</a:t>
            </a:r>
            <a:r>
              <a:rPr lang="en-US" sz="3200" dirty="0"/>
              <a:t> or </a:t>
            </a:r>
            <a:r>
              <a:rPr lang="en-US" sz="3200" dirty="0">
                <a:hlinkClick r:id="rId6"/>
              </a:rPr>
              <a:t>Andrew Kennedy</a:t>
            </a:r>
            <a:endParaRPr lang="en-US" sz="3200" dirty="0"/>
          </a:p>
          <a:p>
            <a:endParaRPr lang="en-US" sz="3200" dirty="0"/>
          </a:p>
          <a:p>
            <a:endParaRPr lang="en-US" dirty="0"/>
          </a:p>
        </p:txBody>
      </p:sp>
    </p:spTree>
    <p:extLst>
      <p:ext uri="{BB962C8B-B14F-4D97-AF65-F5344CB8AC3E}">
        <p14:creationId xmlns:p14="http://schemas.microsoft.com/office/powerpoint/2010/main" val="2948580560"/>
      </p:ext>
    </p:extLst>
  </p:cSld>
  <p:clrMapOvr>
    <a:masterClrMapping/>
  </p:clrMapOvr>
</p:sld>
</file>

<file path=ppt/theme/theme1.xml><?xml version="1.0" encoding="utf-8"?>
<a:theme xmlns:a="http://schemas.openxmlformats.org/drawingml/2006/main" name="2_Office Theme">
  <a:themeElements>
    <a:clrScheme name="GPEI">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954F72"/>
      </a:accent5>
      <a:accent6>
        <a:srgbClr val="70AD47"/>
      </a:accent6>
      <a:hlink>
        <a:srgbClr val="0563C1"/>
      </a:hlink>
      <a:folHlink>
        <a:srgbClr val="0563C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PEI.potx" id="{5E9DB8FA-4D54-47D1-BE38-5207D23FDDEB}" vid="{C909D897-2B98-4BE6-A262-D409E830D38F}"/>
    </a:ext>
  </a:extLst>
</a:theme>
</file>

<file path=ppt/theme/theme2.xml><?xml version="1.0" encoding="utf-8"?>
<a:theme xmlns:a="http://schemas.openxmlformats.org/drawingml/2006/main" name="Custom Design">
  <a:themeElements>
    <a:clrScheme name="GPEI 1">
      <a:dk1>
        <a:srgbClr val="000000"/>
      </a:dk1>
      <a:lt1>
        <a:srgbClr val="FFFFFF"/>
      </a:lt1>
      <a:dk2>
        <a:srgbClr val="44546A"/>
      </a:dk2>
      <a:lt2>
        <a:srgbClr val="E7E6E6"/>
      </a:lt2>
      <a:accent1>
        <a:srgbClr val="0048A9"/>
      </a:accent1>
      <a:accent2>
        <a:srgbClr val="FFA941"/>
      </a:accent2>
      <a:accent3>
        <a:srgbClr val="B8AF7B"/>
      </a:accent3>
      <a:accent4>
        <a:srgbClr val="7A4E2E"/>
      </a:accent4>
      <a:accent5>
        <a:srgbClr val="81C8EE"/>
      </a:accent5>
      <a:accent6>
        <a:srgbClr val="63883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CFB8AA8C827D4E8793BAEE366E434B" ma:contentTypeVersion="11" ma:contentTypeDescription="Create a new document." ma:contentTypeScope="" ma:versionID="155191bafe945eaa9bf9116863935630">
  <xsd:schema xmlns:xsd="http://www.w3.org/2001/XMLSchema" xmlns:xs="http://www.w3.org/2001/XMLSchema" xmlns:p="http://schemas.microsoft.com/office/2006/metadata/properties" xmlns:ns3="faf71250-8ba3-45a7-97b1-cb9e10f9af18" xmlns:ns4="898f8d40-3769-48c5-9054-ca4c9b8de560" targetNamespace="http://schemas.microsoft.com/office/2006/metadata/properties" ma:root="true" ma:fieldsID="3d4a5d2c423f23177a735c7cb0a322fe" ns3:_="" ns4:_="">
    <xsd:import namespace="faf71250-8ba3-45a7-97b1-cb9e10f9af18"/>
    <xsd:import namespace="898f8d40-3769-48c5-9054-ca4c9b8de5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element ref="ns3:MediaServiceObjectDetectorVersions" minOccurs="0"/>
                <xsd:element ref="ns3:MediaServiceAuto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f71250-8ba3-45a7-97b1-cb9e10f9af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8f8d40-3769-48c5-9054-ca4c9b8de5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faf71250-8ba3-45a7-97b1-cb9e10f9af1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11D540-01B0-4318-9326-B97A78056F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f71250-8ba3-45a7-97b1-cb9e10f9af18"/>
    <ds:schemaRef ds:uri="898f8d40-3769-48c5-9054-ca4c9b8de5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1875DA-64F0-4D3A-8B9A-BDEDE1649F68}">
  <ds:schemaRefs>
    <ds:schemaRef ds:uri="faf71250-8ba3-45a7-97b1-cb9e10f9af18"/>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898f8d40-3769-48c5-9054-ca4c9b8de560"/>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13A729F-AB14-4B18-8DD0-1D764A20DA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183202</TotalTime>
  <Words>2284</Words>
  <Application>Microsoft Macintosh PowerPoint</Application>
  <PresentationFormat>Widescreen</PresentationFormat>
  <Paragraphs>301</Paragraphs>
  <Slides>10</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ＭＳ Ｐゴシック</vt:lpstr>
      <vt:lpstr>Arial</vt:lpstr>
      <vt:lpstr>Calibri</vt:lpstr>
      <vt:lpstr>Courier New</vt:lpstr>
      <vt:lpstr>DIN Alternate</vt:lpstr>
      <vt:lpstr>Helvetica</vt:lpstr>
      <vt:lpstr>Segoe UI</vt:lpstr>
      <vt:lpstr>Symbol</vt:lpstr>
      <vt:lpstr>Wingdings</vt:lpstr>
      <vt:lpstr>2_Office Theme</vt:lpstr>
      <vt:lpstr>Custom Design</vt:lpstr>
      <vt:lpstr>PowerPoint Presentation</vt:lpstr>
      <vt:lpstr>The Importance of Integration for Polio Eradication and Transition</vt:lpstr>
      <vt:lpstr>2024 Integration Priorities</vt:lpstr>
      <vt:lpstr>The Importance of Integration for Measles Elimination and Control</vt:lpstr>
      <vt:lpstr>MR Partnership &amp; GPEI Integration Opportunities</vt:lpstr>
      <vt:lpstr>Approved Polio Outbreak Response Campaigns for 20241</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Goal 1</dc:title>
  <dc:creator>C Blazer</dc:creator>
  <cp:lastModifiedBy>Elena Lipson</cp:lastModifiedBy>
  <cp:revision>1010</cp:revision>
  <cp:lastPrinted>2023-01-13T15:30:57Z</cp:lastPrinted>
  <dcterms:created xsi:type="dcterms:W3CDTF">2022-11-21T11:46:57Z</dcterms:created>
  <dcterms:modified xsi:type="dcterms:W3CDTF">2024-03-05T17:15:34Z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0x010100B4CFB8AA8C827D4E8793BAEE366E434B</vt:lpwstr>
  </property>
</Properties>
</file>