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131" r:id="rId1"/>
  </p:sldMasterIdLst>
  <p:notesMasterIdLst>
    <p:notesMasterId r:id="rId13"/>
  </p:notesMasterIdLst>
  <p:handoutMasterIdLst>
    <p:handoutMasterId r:id="rId14"/>
  </p:handoutMasterIdLst>
  <p:sldIdLst>
    <p:sldId id="335" r:id="rId2"/>
    <p:sldId id="351" r:id="rId3"/>
    <p:sldId id="305" r:id="rId4"/>
    <p:sldId id="347" r:id="rId5"/>
    <p:sldId id="361" r:id="rId6"/>
    <p:sldId id="275" r:id="rId7"/>
    <p:sldId id="296" r:id="rId8"/>
    <p:sldId id="359" r:id="rId9"/>
    <p:sldId id="297" r:id="rId10"/>
    <p:sldId id="362" r:id="rId11"/>
    <p:sldId id="273" r:id="rId1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575756"/>
    <a:srgbClr val="004B79"/>
    <a:srgbClr val="E7F2FB"/>
    <a:srgbClr val="ED1B2E"/>
    <a:srgbClr val="56A0D3"/>
    <a:srgbClr val="ECB731"/>
    <a:srgbClr val="537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4"/>
    <p:restoredTop sz="71829"/>
  </p:normalViewPr>
  <p:slideViewPr>
    <p:cSldViewPr snapToGrid="0" snapToObjects="1">
      <p:cViewPr varScale="1">
        <p:scale>
          <a:sx n="60" d="100"/>
          <a:sy n="60" d="100"/>
        </p:scale>
        <p:origin x="1336" y="40"/>
      </p:cViewPr>
      <p:guideLst>
        <p:guide orient="horz" pos="1619"/>
        <p:guide pos="2856"/>
      </p:guideLst>
    </p:cSldViewPr>
  </p:slideViewPr>
  <p:notesTextViewPr>
    <p:cViewPr>
      <p:scale>
        <a:sx n="105" d="100"/>
        <a:sy n="105" d="100"/>
      </p:scale>
      <p:origin x="0" y="0"/>
    </p:cViewPr>
  </p:notesTextViewPr>
  <p:sorterViewPr>
    <p:cViewPr>
      <p:scale>
        <a:sx n="66" d="100"/>
        <a:sy n="66" d="100"/>
      </p:scale>
      <p:origin x="0" y="0"/>
    </p:cViewPr>
  </p:sorterViewPr>
  <p:notesViewPr>
    <p:cSldViewPr snapToGrid="0" snapToObjects="1">
      <p:cViewPr varScale="1">
        <p:scale>
          <a:sx n="107" d="100"/>
          <a:sy n="107" d="100"/>
        </p:scale>
        <p:origin x="409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2/28/2024</a:t>
            </a:fld>
            <a:endParaRPr lang="en-US" altLang="en-US"/>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2/28/2024</a:t>
            </a:fld>
            <a:endParaRPr lang="en-US" altLang="en-US"/>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Geneva"/>
                <a:cs typeface="Calibri"/>
              </a:rPr>
              <a:t>Hi, everyone! Thanks so much for joining me this afternoon. I know that there are a lot of great sessions and speakers happening today, so I’m grateful that you chose to spend some time with me. </a:t>
            </a:r>
          </a:p>
          <a:p>
            <a:endParaRPr lang="en-US" dirty="0">
              <a:ea typeface="Geneva"/>
              <a:cs typeface="Calibri"/>
            </a:endParaRPr>
          </a:p>
          <a:p>
            <a:r>
              <a:rPr lang="en-US" dirty="0">
                <a:ea typeface="Geneva"/>
                <a:cs typeface="Calibri"/>
              </a:rPr>
              <a:t>I hope to make this session on Social Mobilization &amp; How Communities Make Impact as light-hearted and informative as possible, so that when you leave here today, you'll feel confident when answering these TWO questions through the lens of the Measles &amp; Rubella Partnership:</a:t>
            </a:r>
          </a:p>
          <a:p>
            <a:pPr marL="228600" indent="-228600">
              <a:buAutoNum type="arabicPeriod"/>
            </a:pPr>
            <a:r>
              <a:rPr lang="en-US" dirty="0">
                <a:ea typeface="Geneva"/>
                <a:cs typeface="Calibri"/>
              </a:rPr>
              <a:t>How does the Red Cross use Social Mobilization?</a:t>
            </a:r>
          </a:p>
          <a:p>
            <a:pPr marL="228600" indent="-228600">
              <a:buAutoNum type="arabicPeriod"/>
            </a:pPr>
            <a:r>
              <a:rPr lang="en-US" dirty="0">
                <a:ea typeface="Geneva"/>
                <a:cs typeface="Calibri"/>
              </a:rPr>
              <a:t>How do </a:t>
            </a:r>
            <a:r>
              <a:rPr lang="en-US" u="sng" dirty="0">
                <a:ea typeface="Geneva"/>
                <a:cs typeface="Calibri"/>
              </a:rPr>
              <a:t>local communities </a:t>
            </a:r>
            <a:r>
              <a:rPr lang="en-US" dirty="0">
                <a:ea typeface="Geneva"/>
                <a:cs typeface="Calibri"/>
              </a:rPr>
              <a:t>make </a:t>
            </a:r>
            <a:r>
              <a:rPr lang="en-US" b="1" dirty="0">
                <a:ea typeface="Geneva"/>
                <a:cs typeface="Calibri"/>
              </a:rPr>
              <a:t>Impact</a:t>
            </a:r>
            <a:r>
              <a:rPr lang="en-US" dirty="0">
                <a:ea typeface="Geneva"/>
                <a:cs typeface="Calibri"/>
              </a:rPr>
              <a:t>?</a:t>
            </a:r>
          </a:p>
          <a:p>
            <a:endParaRPr lang="en-US" dirty="0">
              <a:cs typeface="Calibri"/>
            </a:endParaRPr>
          </a:p>
          <a:p>
            <a:r>
              <a:rPr lang="en-US" dirty="0">
                <a:ea typeface="Geneva"/>
                <a:cs typeface="Calibri"/>
              </a:rPr>
              <a:t>Before I help answer our questions, let me start by introducing myself!</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0</a:t>
            </a:fld>
            <a:endParaRPr lang="en-US" altLang="en-US"/>
          </a:p>
        </p:txBody>
      </p:sp>
    </p:spTree>
    <p:extLst>
      <p:ext uri="{BB962C8B-B14F-4D97-AF65-F5344CB8AC3E}">
        <p14:creationId xmlns:p14="http://schemas.microsoft.com/office/powerpoint/2010/main" val="113259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66F4-2A7C-5F81-C081-6BEA81EA2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5D131-3154-B725-C5E5-0367297CA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43EE2-557D-5318-31A9-89C529152EFF}"/>
              </a:ext>
            </a:extLst>
          </p:cNvPr>
          <p:cNvSpPr>
            <a:spLocks noGrp="1"/>
          </p:cNvSpPr>
          <p:nvPr>
            <p:ph type="body" idx="1"/>
          </p:nvPr>
        </p:nvSpPr>
        <p:spPr/>
        <p:txBody>
          <a:bodyPr/>
          <a:lstStyle/>
          <a:p>
            <a:r>
              <a:rPr lang="en-US" dirty="0">
                <a:ea typeface="Geneva"/>
                <a:cs typeface="Calibri"/>
              </a:rPr>
              <a:t>MY TWO questions through the lens of the Measles &amp; Rubella Partnership:</a:t>
            </a:r>
          </a:p>
          <a:p>
            <a:pPr marL="228600" indent="-228600">
              <a:buAutoNum type="arabicPeriod"/>
            </a:pPr>
            <a:r>
              <a:rPr lang="en-US" dirty="0">
                <a:ea typeface="Geneva"/>
                <a:cs typeface="Calibri"/>
              </a:rPr>
              <a:t>How does the Red Cross use Social Mobilization?</a:t>
            </a:r>
          </a:p>
          <a:p>
            <a:pPr marL="228600" indent="-228600">
              <a:buAutoNum type="arabicPeriod"/>
            </a:pPr>
            <a:r>
              <a:rPr lang="en-US" dirty="0">
                <a:ea typeface="Geneva"/>
                <a:cs typeface="Calibri"/>
              </a:rPr>
              <a:t>How do </a:t>
            </a:r>
            <a:r>
              <a:rPr lang="en-US" u="sng" dirty="0">
                <a:ea typeface="Geneva"/>
                <a:cs typeface="Calibri"/>
              </a:rPr>
              <a:t>local communities </a:t>
            </a:r>
            <a:r>
              <a:rPr lang="en-US" dirty="0">
                <a:ea typeface="Geneva"/>
                <a:cs typeface="Calibri"/>
              </a:rPr>
              <a:t>make </a:t>
            </a:r>
            <a:r>
              <a:rPr lang="en-US" b="1" dirty="0">
                <a:ea typeface="Geneva"/>
                <a:cs typeface="Calibri"/>
              </a:rPr>
              <a:t>Impact</a:t>
            </a:r>
            <a:r>
              <a:rPr lang="en-US" dirty="0">
                <a:ea typeface="Geneva"/>
                <a:cs typeface="Calibri"/>
              </a:rPr>
              <a:t>?</a:t>
            </a:r>
          </a:p>
          <a:p>
            <a:endParaRPr lang="en-US" sz="1200" b="1" dirty="0">
              <a:ea typeface="Geneva"/>
              <a:cs typeface="Calibri"/>
            </a:endParaRPr>
          </a:p>
          <a:p>
            <a:r>
              <a:rPr lang="en-US" sz="1200" b="1" dirty="0">
                <a:ea typeface="Geneva"/>
                <a:cs typeface="Calibri"/>
              </a:rPr>
              <a:t>The Red Cross uses Social Mobilization to</a:t>
            </a:r>
            <a:r>
              <a:rPr lang="en-US" altLang="en-US" sz="1200" dirty="0">
                <a:latin typeface="Arial" panose="020B0604020202020204" pitchFamily="34" charset="0"/>
                <a:cs typeface="Arial" panose="020B0604020202020204" pitchFamily="34" charset="0"/>
              </a:rPr>
              <a:t> educate communities by going house to house and by using techniques such as megaphones and sound trucks to share messages on when and where vaccinations can be received, why vaccines are important to a child’s health, and answer any questions that a caregiver may have. </a:t>
            </a:r>
            <a:endParaRPr lang="en-US" sz="1200" b="1" dirty="0">
              <a:ea typeface="Geneva"/>
              <a:cs typeface="Calibri"/>
            </a:endParaRPr>
          </a:p>
          <a:p>
            <a:br>
              <a:rPr lang="en-US" sz="1200" dirty="0">
                <a:ea typeface="Geneva"/>
                <a:cs typeface="Calibri"/>
              </a:rPr>
            </a:br>
            <a:r>
              <a:rPr lang="en-US" sz="1200" b="1" dirty="0">
                <a:ea typeface="Geneva"/>
                <a:cs typeface="Calibri"/>
              </a:rPr>
              <a:t>Communities make an impact by providing </a:t>
            </a:r>
            <a:r>
              <a:rPr lang="en-US" sz="1200" dirty="0">
                <a:ea typeface="Geneva"/>
                <a:cs typeface="Calibri"/>
              </a:rPr>
              <a:t>local volunteers who know the local language and customs to advocate that all children receive vaccines – even the most marginalized and vulnerable. </a:t>
            </a:r>
          </a:p>
          <a:p>
            <a:endParaRPr lang="en-US" sz="1200" dirty="0">
              <a:ea typeface="Geneva"/>
              <a:cs typeface="Calibri"/>
            </a:endParaRPr>
          </a:p>
          <a:p>
            <a:r>
              <a:rPr lang="en-US" sz="1200" b="1" dirty="0">
                <a:ea typeface="Geneva"/>
                <a:cs typeface="Calibri"/>
              </a:rPr>
              <a:t>These community level partnerships are of paramount importance in ensuring we reach all children with vaccinations. </a:t>
            </a:r>
          </a:p>
          <a:p>
            <a:pPr algn="l"/>
            <a:endParaRPr lang="en-US" b="0" i="0" dirty="0">
              <a:solidFill>
                <a:srgbClr val="050505"/>
              </a:solidFill>
              <a:effectLst/>
              <a:latin typeface="inherit"/>
            </a:endParaRPr>
          </a:p>
          <a:p>
            <a:endParaRPr lang="en-US" dirty="0"/>
          </a:p>
        </p:txBody>
      </p:sp>
      <p:sp>
        <p:nvSpPr>
          <p:cNvPr id="4" name="Slide Number Placeholder 3">
            <a:extLst>
              <a:ext uri="{FF2B5EF4-FFF2-40B4-BE49-F238E27FC236}">
                <a16:creationId xmlns:a16="http://schemas.microsoft.com/office/drawing/2014/main" id="{706F194C-C959-E162-0619-92B2A8B1B484}"/>
              </a:ext>
            </a:extLst>
          </p:cNvPr>
          <p:cNvSpPr>
            <a:spLocks noGrp="1"/>
          </p:cNvSpPr>
          <p:nvPr>
            <p:ph type="sldNum" sz="quarter" idx="5"/>
          </p:nvPr>
        </p:nvSpPr>
        <p:spPr/>
        <p:txBody>
          <a:bodyPr/>
          <a:lstStyle/>
          <a:p>
            <a:fld id="{32147365-E455-3545-B722-CC3F3EF8BD17}" type="slidenum">
              <a:rPr lang="en-US" altLang="en-US" smtClean="0"/>
              <a:pPr/>
              <a:t>9</a:t>
            </a:fld>
            <a:endParaRPr lang="en-US" altLang="en-US"/>
          </a:p>
        </p:txBody>
      </p:sp>
    </p:spTree>
    <p:extLst>
      <p:ext uri="{BB962C8B-B14F-4D97-AF65-F5344CB8AC3E}">
        <p14:creationId xmlns:p14="http://schemas.microsoft.com/office/powerpoint/2010/main" val="292162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letting me join and talk about the social mobilization and how communities </a:t>
            </a:r>
            <a:r>
              <a:rPr lang="en-US"/>
              <a:t>make impact. </a:t>
            </a:r>
            <a:r>
              <a:rPr lang="en-US" dirty="0"/>
              <a:t>I look forward to answering questions or taking a deeper dive into any of these topics during the panel Q &amp; A immediately follow this presentation.</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10</a:t>
            </a:fld>
            <a:endParaRPr lang="en-US" altLang="en-US"/>
          </a:p>
        </p:txBody>
      </p:sp>
    </p:spTree>
    <p:extLst>
      <p:ext uri="{BB962C8B-B14F-4D97-AF65-F5344CB8AC3E}">
        <p14:creationId xmlns:p14="http://schemas.microsoft.com/office/powerpoint/2010/main" val="86543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Geneva"/>
                <a:cs typeface="Calibri"/>
              </a:rPr>
              <a:t>First, let me start out with who I am not. I am not a President or CEO. I am not a PHD or Scientist. I am not a Professor or Scholar. </a:t>
            </a:r>
          </a:p>
          <a:p>
            <a:endParaRPr lang="en-US" dirty="0">
              <a:ea typeface="Geneva"/>
              <a:cs typeface="Calibri"/>
            </a:endParaRPr>
          </a:p>
          <a:p>
            <a:r>
              <a:rPr lang="en-US" dirty="0">
                <a:ea typeface="Geneva"/>
                <a:cs typeface="Calibri"/>
              </a:rPr>
              <a:t>I am a Community Member. I am a Volunteer. I am a humanitarian. I am a Red Crosser. </a:t>
            </a:r>
          </a:p>
          <a:p>
            <a:endParaRPr lang="en-US" dirty="0">
              <a:ea typeface="Geneva"/>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ea typeface="Geneva"/>
                <a:cs typeface="Calibri"/>
              </a:rPr>
              <a:t>My name is Sara Horein, and through the American Red Cross I </a:t>
            </a:r>
            <a:r>
              <a:rPr lang="en-US" b="0" i="0" dirty="0">
                <a:solidFill>
                  <a:srgbClr val="050505"/>
                </a:solidFill>
                <a:effectLst/>
                <a:latin typeface="inherit"/>
              </a:rPr>
              <a:t>serve as an independent monitor for the Measles and Rubella Partnership. </a:t>
            </a:r>
            <a:r>
              <a:rPr lang="en-US" dirty="0">
                <a:ea typeface="Geneva"/>
                <a:cs typeface="Calibri"/>
              </a:rPr>
              <a:t>I've been a volunteer leader with the Red Cross for more than 12 years now, and before coming here I was in marketing and communications. Between the two, I've had to do and teach a lot about storytelling and communications, which I love. So I'm really glad to be here today to share more. </a:t>
            </a:r>
            <a:endParaRPr lang="en-US" dirty="0">
              <a:cs typeface="Calibri"/>
            </a:endParaRPr>
          </a:p>
          <a:p>
            <a:endParaRPr lang="en-US" b="1" dirty="0">
              <a:ea typeface="Geneva"/>
              <a:cs typeface="Calibri"/>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a:t>
            </a:fld>
            <a:endParaRPr lang="en-US" altLang="en-US"/>
          </a:p>
        </p:txBody>
      </p:sp>
    </p:spTree>
    <p:extLst>
      <p:ext uri="{BB962C8B-B14F-4D97-AF65-F5344CB8AC3E}">
        <p14:creationId xmlns:p14="http://schemas.microsoft.com/office/powerpoint/2010/main" val="28631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81E29C2-3B8E-48BA-A471-EC7CCC8C8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6223AFE-C2B0-483E-89EE-DEF9406FE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dirty="0">
                <a:ea typeface="Geneva"/>
                <a:cs typeface="Calibri"/>
              </a:rPr>
              <a:t>In order for us to answer our TWO questions of the day: </a:t>
            </a:r>
          </a:p>
          <a:p>
            <a:r>
              <a:rPr lang="en-US" sz="1800" dirty="0">
                <a:ea typeface="Geneva"/>
                <a:cs typeface="Calibri"/>
              </a:rPr>
              <a:t>1. How does the Red Cross use Social Mobilization?</a:t>
            </a:r>
          </a:p>
          <a:p>
            <a:r>
              <a:rPr lang="en-US" sz="1800" dirty="0">
                <a:ea typeface="Geneva"/>
                <a:cs typeface="Calibri"/>
              </a:rPr>
              <a:t>2. How do </a:t>
            </a:r>
            <a:r>
              <a:rPr lang="en-US" sz="1800" u="sng" dirty="0">
                <a:ea typeface="Geneva"/>
                <a:cs typeface="Calibri"/>
              </a:rPr>
              <a:t>local communities </a:t>
            </a:r>
            <a:r>
              <a:rPr lang="en-US" sz="1800" dirty="0">
                <a:ea typeface="Geneva"/>
                <a:cs typeface="Calibri"/>
              </a:rPr>
              <a:t>make Impact?</a:t>
            </a:r>
          </a:p>
          <a:p>
            <a:pPr marL="0" marR="0">
              <a:spcBef>
                <a:spcPts val="0"/>
              </a:spcBef>
              <a:spcAft>
                <a:spcPts val="0"/>
              </a:spcAft>
            </a:pPr>
            <a:endParaRPr lang="en-US" sz="1800" kern="0" dirty="0">
              <a:effectLst/>
              <a:latin typeface="Helvetica"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We must understand the GOAL of Social Mobilization.</a:t>
            </a:r>
          </a:p>
          <a:p>
            <a:pPr marL="0" marR="0">
              <a:spcBef>
                <a:spcPts val="0"/>
              </a:spcBef>
              <a:spcAft>
                <a:spcPts val="0"/>
              </a:spcAft>
            </a:pPr>
            <a:endParaRPr lang="en-US" sz="1800" kern="0" dirty="0">
              <a:effectLst/>
              <a:latin typeface="Helvetica"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The goal of social mobilization is to provide increase demand for vaccines at the community level. This tends to be a much easier task in communities that have seen firsthand how deadly measles and rubella can be.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When volunteers go house to house they are primarily presenting key messages developed by the Ministries of Health about the vaccination campaign.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Volunteers are able to advocate and overcome vaccine hesitancy because they are trusted members of the community who speak the local language and know the local customs. Caregivers recognize that the volunteers have the community's best interests at heart.</a:t>
            </a:r>
          </a:p>
          <a:p>
            <a:pPr marL="0" marR="0">
              <a:spcBef>
                <a:spcPts val="0"/>
              </a:spcBef>
              <a:spcAft>
                <a:spcPts val="0"/>
              </a:spcAft>
            </a:pPr>
            <a:endParaRPr lang="en-US" sz="1800" kern="0" dirty="0">
              <a:effectLst/>
              <a:latin typeface="Helvetica"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Let’s take a pause to look at this photo. What do you see? </a:t>
            </a:r>
          </a:p>
          <a:p>
            <a:pPr marL="0" marR="0">
              <a:spcBef>
                <a:spcPts val="0"/>
              </a:spcBef>
              <a:spcAft>
                <a:spcPts val="0"/>
              </a:spcAft>
            </a:pPr>
            <a:r>
              <a:rPr lang="en-US" sz="1800" kern="0" dirty="0">
                <a:effectLst/>
                <a:latin typeface="Helvetica" pitchFamily="2" charset="0"/>
                <a:ea typeface="Calibri" panose="020F0502020204030204" pitchFamily="34" charset="0"/>
                <a:cs typeface="Times New Roman" panose="02020603050405020304" pitchFamily="18" charset="0"/>
              </a:rPr>
              <a:t>I see a mother holding her child’s hand. </a:t>
            </a:r>
          </a:p>
          <a:p>
            <a:pPr marL="0" marR="0">
              <a:spcBef>
                <a:spcPts val="0"/>
              </a:spcBef>
              <a:spcAft>
                <a:spcPts val="0"/>
              </a:spcAft>
            </a:pPr>
            <a:r>
              <a:rPr lang="en-US" sz="1800" kern="0" dirty="0">
                <a:effectLst/>
                <a:latin typeface="Helvetica" pitchFamily="2" charset="0"/>
                <a:ea typeface="Calibri" panose="020F0502020204030204" pitchFamily="34" charset="0"/>
                <a:cs typeface="Times New Roman" panose="02020603050405020304" pitchFamily="18" charset="0"/>
              </a:rPr>
              <a:t>I see a Kenya Red Cross volunteer holding the other side of the child’s hand.</a:t>
            </a:r>
          </a:p>
          <a:p>
            <a:pPr marL="0" marR="0">
              <a:spcBef>
                <a:spcPts val="0"/>
              </a:spcBef>
              <a:spcAft>
                <a:spcPts val="0"/>
              </a:spcAft>
            </a:pPr>
            <a:r>
              <a:rPr lang="en-US" sz="1800" kern="0" dirty="0">
                <a:effectLst/>
                <a:latin typeface="Helvetica" pitchFamily="2" charset="0"/>
                <a:ea typeface="Calibri" panose="020F0502020204030204" pitchFamily="34" charset="0"/>
                <a:cs typeface="Times New Roman" panose="02020603050405020304" pitchFamily="18" charset="0"/>
              </a:rPr>
              <a:t>I see a purple vaccination booklet in the volunteer’s hand.</a:t>
            </a:r>
          </a:p>
          <a:p>
            <a:pPr marL="0" marR="0">
              <a:spcBef>
                <a:spcPts val="0"/>
              </a:spcBef>
              <a:spcAft>
                <a:spcPts val="0"/>
              </a:spcAft>
            </a:pPr>
            <a:r>
              <a:rPr lang="en-US" sz="1800" kern="0" dirty="0">
                <a:effectLst/>
                <a:latin typeface="Helvetica" pitchFamily="2" charset="0"/>
                <a:ea typeface="Calibri" panose="020F0502020204030204" pitchFamily="34" charset="0"/>
                <a:cs typeface="Times New Roman" panose="02020603050405020304" pitchFamily="18" charset="0"/>
              </a:rPr>
              <a:t>I see trust. I see advocacy. I see social mobilization.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ea typeface="Geneva" pitchFamily="-127" charset="-128"/>
            </a:endParaRPr>
          </a:p>
        </p:txBody>
      </p:sp>
      <p:sp>
        <p:nvSpPr>
          <p:cNvPr id="21508" name="Slide Number Placeholder 3">
            <a:extLst>
              <a:ext uri="{FF2B5EF4-FFF2-40B4-BE49-F238E27FC236}">
                <a16:creationId xmlns:a16="http://schemas.microsoft.com/office/drawing/2014/main" id="{7ADBF623-9554-45F9-98DE-DA6110CD25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Geneva" pitchFamily="-127" charset="-128"/>
              </a:defRPr>
            </a:lvl1pPr>
            <a:lvl2pPr marL="742950" indent="-285750">
              <a:spcBef>
                <a:spcPct val="30000"/>
              </a:spcBef>
              <a:defRPr sz="1200">
                <a:solidFill>
                  <a:schemeClr val="tx1"/>
                </a:solidFill>
                <a:latin typeface="Calibri" panose="020F0502020204030204" pitchFamily="34" charset="0"/>
                <a:ea typeface="Geneva" pitchFamily="-127" charset="-128"/>
              </a:defRPr>
            </a:lvl2pPr>
            <a:lvl3pPr marL="1143000" indent="-228600">
              <a:spcBef>
                <a:spcPct val="30000"/>
              </a:spcBef>
              <a:defRPr sz="1200">
                <a:solidFill>
                  <a:schemeClr val="tx1"/>
                </a:solidFill>
                <a:latin typeface="Calibri" panose="020F0502020204030204" pitchFamily="34" charset="0"/>
                <a:ea typeface="Geneva" pitchFamily="-127" charset="-128"/>
              </a:defRPr>
            </a:lvl3pPr>
            <a:lvl4pPr marL="1600200" indent="-228600">
              <a:spcBef>
                <a:spcPct val="30000"/>
              </a:spcBef>
              <a:defRPr sz="1200">
                <a:solidFill>
                  <a:schemeClr val="tx1"/>
                </a:solidFill>
                <a:latin typeface="Calibri" panose="020F0502020204030204" pitchFamily="34" charset="0"/>
                <a:ea typeface="Geneva" pitchFamily="-127" charset="-128"/>
              </a:defRPr>
            </a:lvl4pPr>
            <a:lvl5pPr marL="2057400" indent="-228600">
              <a:spcBef>
                <a:spcPct val="30000"/>
              </a:spcBef>
              <a:defRPr sz="1200">
                <a:solidFill>
                  <a:schemeClr val="tx1"/>
                </a:solidFill>
                <a:latin typeface="Calibri" panose="020F0502020204030204" pitchFamily="34" charset="0"/>
                <a:ea typeface="Geneva" pitchFamily="-127"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9pPr>
          </a:lstStyle>
          <a:p>
            <a:pPr>
              <a:spcBef>
                <a:spcPct val="0"/>
              </a:spcBef>
            </a:pPr>
            <a:fld id="{338BC62A-A8E4-497C-8B86-A52F35C2A9DD}" type="slidenum">
              <a:rPr lang="en-US" altLang="en-US" smtClean="0"/>
              <a:pPr>
                <a:spcBef>
                  <a:spcPct val="0"/>
                </a:spcBef>
              </a:pPr>
              <a:t>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As a Red Cross Movement, we are focused on supporting the work of the Red Cross Red Crescent National Societies in the most fragile countries and settings.  </a:t>
            </a: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endPar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As Marian reminded us yesterday the International Red Cross and Red Crescent Movement was born out of a desire to bring assistance without discrimination to the wounded on the battlefield.</a:t>
            </a:r>
            <a:b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endPar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Our principles include impartiality and humanity.  </a:t>
            </a:r>
            <a:b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endPar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We are thus committed to ensuring that all children receive vaccinations – including vulnerable populations and those in conflicted areas.  </a:t>
            </a:r>
            <a:br>
              <a:rPr lang="en-US" sz="18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endParaRPr lang="en-US" altLang="en-US" sz="1000" dirty="0">
              <a:latin typeface="Arial" panose="020B0604020202020204" pitchFamily="34" charset="0"/>
              <a:cs typeface="Arial" panose="020B060402020202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altLang="en-US" sz="1000" dirty="0">
                <a:latin typeface="Arial" panose="020B0604020202020204" pitchFamily="34" charset="0"/>
                <a:cs typeface="Arial" panose="020B0604020202020204" pitchFamily="34" charset="0"/>
              </a:rPr>
              <a:t>Through the Red Cross Movement the American Red Cross is able to provide access to volunteer networks around the globe. </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altLang="en-US" sz="1000" dirty="0">
                <a:latin typeface="Arial" panose="020B0604020202020204" pitchFamily="34" charset="0"/>
                <a:cs typeface="Arial" panose="020B0604020202020204" pitchFamily="34" charset="0"/>
              </a:rPr>
              <a:t>These volunteers are recruited directly from the communities they are serving and come with a built-in level of trust that makes the messages they are providing to their neighbors more readily accepted.</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a:p>
            <a:pPr marL="175016" marR="0" lvl="0" indent="-175016" algn="l" defTabSz="457200" rtl="0" eaLnBrk="0" fontAlgn="base" latinLnBrk="0" hangingPunct="0">
              <a:lnSpc>
                <a:spcPct val="100000"/>
              </a:lnSpc>
              <a:spcBef>
                <a:spcPct val="30000"/>
              </a:spcBef>
              <a:spcAft>
                <a:spcPct val="0"/>
              </a:spcAft>
              <a:buClr>
                <a:srgbClr val="FF0000"/>
              </a:buClr>
              <a:buSzPct val="85000"/>
              <a:buFont typeface="Arial" panose="020B0604020202020204" pitchFamily="34" charset="0"/>
              <a:buChar char="•"/>
              <a:tabLst/>
              <a:defRPr/>
            </a:pPr>
            <a:r>
              <a:rPr lang="en-US" altLang="en-US" sz="1000" dirty="0">
                <a:latin typeface="Arial" panose="020B0604020202020204" pitchFamily="34" charset="0"/>
                <a:cs typeface="Arial" panose="020B0604020202020204" pitchFamily="34" charset="0"/>
              </a:rPr>
              <a:t>Red Cross volunteers educate communities by going house to house and by using other social mobilization techniques such as megaphones and sound trucks to share messages on when and where vaccinations can be received, why vaccines are important to a child’s health, and answer any questions that a caregiver may have. </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a:p>
            <a:pPr marL="175016" indent="-175016">
              <a:buFont typeface="Arial" panose="020B0604020202020204" pitchFamily="34" charset="0"/>
              <a:buChar char="•"/>
              <a:defRPr/>
            </a:pPr>
            <a:r>
              <a:rPr lang="en-US" sz="1000" dirty="0"/>
              <a:t>As one of the founding partners of the Measles &amp; Rubella Partnership the American Red Cross has provided support in a number of areas to help achieve the partnership’s goal of eliminating measles and rubella.  </a:t>
            </a:r>
            <a:br>
              <a:rPr lang="en-US" sz="1000" dirty="0"/>
            </a:br>
            <a:endParaRPr lang="en-US" sz="1000" dirty="0"/>
          </a:p>
          <a:p>
            <a:pPr marL="175016" indent="-175016">
              <a:buClr>
                <a:srgbClr val="FF0000"/>
              </a:buClr>
              <a:buSzPct val="85000"/>
              <a:buFont typeface="Arial" panose="020B0604020202020204" pitchFamily="34" charset="0"/>
              <a:buChar char="•"/>
              <a:defRPr/>
            </a:pPr>
            <a:r>
              <a:rPr lang="en-US" sz="1000" dirty="0">
                <a:solidFill>
                  <a:schemeClr val="accent1"/>
                </a:solidFill>
                <a:latin typeface="Arial" panose="020B0604020202020204" pitchFamily="34" charset="0"/>
                <a:cs typeface="Arial" panose="020B0604020202020204" pitchFamily="34" charset="0"/>
              </a:rPr>
              <a:t>Since 2001 the American Red Cross has directly supported 145 vaccination campaigns in 47 countries</a:t>
            </a:r>
            <a:r>
              <a:rPr lang="en-US" sz="800" dirty="0">
                <a:latin typeface="Arial" panose="020B0604020202020204" pitchFamily="34" charset="0"/>
                <a:cs typeface="Arial" panose="020B0604020202020204" pitchFamily="34" charset="0"/>
              </a:rPr>
              <a:t>.</a:t>
            </a:r>
            <a:endParaRPr lang="en-US" altLang="en-US" sz="1000" dirty="0"/>
          </a:p>
          <a:p>
            <a:pPr marL="175016" indent="-175016">
              <a:buClr>
                <a:srgbClr val="FF0000"/>
              </a:buClr>
              <a:buSzPct val="85000"/>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endParaRPr lang="en-US" b="0" i="0" dirty="0">
              <a:solidFill>
                <a:srgbClr val="050505"/>
              </a:solidFill>
              <a:effectLst/>
              <a:latin typeface="inherit"/>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3</a:t>
            </a:fld>
            <a:endParaRPr lang="en-US" altLang="en-US"/>
          </a:p>
        </p:txBody>
      </p:sp>
    </p:spTree>
    <p:extLst>
      <p:ext uri="{BB962C8B-B14F-4D97-AF65-F5344CB8AC3E}">
        <p14:creationId xmlns:p14="http://schemas.microsoft.com/office/powerpoint/2010/main" val="70248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6C73-F0E7-1032-3751-532C5EB77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69E01-DDE6-F0FF-5BEC-DAEAC6E19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277FD-49C5-A98A-6321-63CC13D169EA}"/>
              </a:ext>
            </a:extLst>
          </p:cNvPr>
          <p:cNvSpPr>
            <a:spLocks noGrp="1"/>
          </p:cNvSpPr>
          <p:nvPr>
            <p:ph type="body" idx="1"/>
          </p:nvPr>
        </p:nvSpPr>
        <p:spPr/>
        <p:txBody>
          <a:bodyPr/>
          <a:lstStyle/>
          <a:p>
            <a:pPr algn="l"/>
            <a:r>
              <a:rPr lang="en-US" b="0" i="0" dirty="0">
                <a:solidFill>
                  <a:srgbClr val="050505"/>
                </a:solidFill>
                <a:effectLst/>
                <a:latin typeface="inherit"/>
              </a:rPr>
              <a:t>So, who are Red Cross volunteers? </a:t>
            </a:r>
          </a:p>
          <a:p>
            <a:pPr algn="l"/>
            <a:endParaRPr lang="en-US" b="0" i="0" dirty="0">
              <a:solidFill>
                <a:srgbClr val="050505"/>
              </a:solidFill>
              <a:effectLst/>
              <a:latin typeface="inherit"/>
            </a:endParaRPr>
          </a:p>
          <a:p>
            <a:pPr algn="l"/>
            <a:r>
              <a:rPr lang="en-US" b="0" i="0" dirty="0">
                <a:solidFill>
                  <a:srgbClr val="050505"/>
                </a:solidFill>
                <a:effectLst/>
                <a:latin typeface="inherit"/>
              </a:rPr>
              <a:t>They are community members. </a:t>
            </a:r>
          </a:p>
          <a:p>
            <a:pPr algn="l"/>
            <a:endParaRPr lang="en-US" b="0" i="0" dirty="0">
              <a:solidFill>
                <a:srgbClr val="050505"/>
              </a:solidFill>
              <a:effectLst/>
              <a:latin typeface="inherit"/>
            </a:endParaRPr>
          </a:p>
          <a:p>
            <a:pPr algn="l"/>
            <a:r>
              <a:rPr lang="en-US" b="0" i="0" dirty="0">
                <a:solidFill>
                  <a:srgbClr val="050505"/>
                </a:solidFill>
                <a:effectLst/>
                <a:latin typeface="inherit"/>
              </a:rPr>
              <a:t>Using the t-shirt as a walking billboard versus posters.</a:t>
            </a:r>
          </a:p>
          <a:p>
            <a:pPr algn="l"/>
            <a:endParaRPr lang="en-US" b="0" i="0" dirty="0">
              <a:solidFill>
                <a:srgbClr val="050505"/>
              </a:solidFill>
              <a:effectLst/>
              <a:latin typeface="inheri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2017 trip to Malawi where the government —supported by the American Red Cross and our partners in the fight to eliminate measles—completed a successful five-day vaccination campaign in the East African country. I volunteered in Malawi as Independent Monitors for the Measles and Rubella Partnership. My main role was to identify missed children and report problem areas in real time. Targeting 7.9 million children between 9 months to 15 years (46% of population) in five days was a huge undertaking given the economic struggles of this country.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The seemingly impossible feat of reaching 7.9 million children in just five days is only achievable through dedicated Red Cross volunteers. The success of any campaign relies on mobilizing parents and caregivers to bring their children to vaccination centers, and Red Cross volunteers are ideally located and well equipped to carry out this vital task. They speak the local language, know community members and understand local customs.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0" i="0" dirty="0">
              <a:solidFill>
                <a:srgbClr val="050505"/>
              </a:solidFill>
              <a:effectLst/>
              <a:latin typeface="inherit"/>
            </a:endParaRPr>
          </a:p>
          <a:p>
            <a:pPr algn="l"/>
            <a:endParaRPr lang="en-US" b="0" i="0" dirty="0">
              <a:solidFill>
                <a:srgbClr val="050505"/>
              </a:solidFill>
              <a:effectLst/>
              <a:latin typeface="inherit"/>
            </a:endParaRPr>
          </a:p>
          <a:p>
            <a:endParaRPr lang="en-US" dirty="0"/>
          </a:p>
        </p:txBody>
      </p:sp>
      <p:sp>
        <p:nvSpPr>
          <p:cNvPr id="4" name="Slide Number Placeholder 3">
            <a:extLst>
              <a:ext uri="{FF2B5EF4-FFF2-40B4-BE49-F238E27FC236}">
                <a16:creationId xmlns:a16="http://schemas.microsoft.com/office/drawing/2014/main" id="{BBE0C6E5-0993-4707-EB25-2D94D1DA8DB5}"/>
              </a:ext>
            </a:extLst>
          </p:cNvPr>
          <p:cNvSpPr>
            <a:spLocks noGrp="1"/>
          </p:cNvSpPr>
          <p:nvPr>
            <p:ph type="sldNum" sz="quarter" idx="5"/>
          </p:nvPr>
        </p:nvSpPr>
        <p:spPr/>
        <p:txBody>
          <a:bodyPr/>
          <a:lstStyle/>
          <a:p>
            <a:fld id="{32147365-E455-3545-B722-CC3F3EF8BD17}" type="slidenum">
              <a:rPr lang="en-US" altLang="en-US" smtClean="0"/>
              <a:pPr/>
              <a:t>4</a:t>
            </a:fld>
            <a:endParaRPr lang="en-US" altLang="en-US"/>
          </a:p>
        </p:txBody>
      </p:sp>
    </p:spTree>
    <p:extLst>
      <p:ext uri="{BB962C8B-B14F-4D97-AF65-F5344CB8AC3E}">
        <p14:creationId xmlns:p14="http://schemas.microsoft.com/office/powerpoint/2010/main" val="11873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want us to take a quick look at a case study from a 2022 Campaign in Ethiopia.  </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5</a:t>
            </a:fld>
            <a:endParaRPr lang="en-US" altLang="en-US"/>
          </a:p>
        </p:txBody>
      </p:sp>
    </p:spTree>
    <p:extLst>
      <p:ext uri="{BB962C8B-B14F-4D97-AF65-F5344CB8AC3E}">
        <p14:creationId xmlns:p14="http://schemas.microsoft.com/office/powerpoint/2010/main" val="110286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8D30-D59F-DE7F-4B2F-8084A2FBF4C5}"/>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D2ACD0D-BA78-1790-EDF8-D264AD3B30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7BDECF-7555-A2CD-D405-12F81E9A36B1}"/>
              </a:ext>
            </a:extLst>
          </p:cNvPr>
          <p:cNvSpPr>
            <a:spLocks noGrp="1"/>
          </p:cNvSpPr>
          <p:nvPr>
            <p:ph type="body" idx="1"/>
          </p:nvPr>
        </p:nvSpPr>
        <p:spPr bwMode="auto"/>
        <p:txBody>
          <a:bodyPr wrap="square" lIns="91435" tIns="45718" rIns="91435" bIns="45718" numCol="1" anchor="t" anchorCtr="0" compatLnSpc="1">
            <a:prstTxWarp prst="textNoShape">
              <a:avLst/>
            </a:prstTxWarp>
          </a:bodyPr>
          <a:lstStyle/>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During the 2022 Ethiopia campaign, which was one of the first to be conducted during the pandemic, we mobilized 2,310 volunteers in Addis Ababa who reached 835,871 households and in the RC supported areas 515,581 were successfully vaccinated</a:t>
            </a:r>
            <a:r>
              <a:rPr lang="en-US" sz="1800" kern="0" dirty="0">
                <a:effectLst/>
                <a:highlight>
                  <a:srgbClr val="FFFF00"/>
                </a:highlight>
                <a:latin typeface="Helvetica" pitchFamily="2" charset="0"/>
                <a:ea typeface="Times New Roman" panose="02020603050405020304" pitchFamily="18" charset="0"/>
                <a:cs typeface="Times New Roman" panose="02020603050405020304" pitchFamily="18" charset="0"/>
              </a:rPr>
              <a:t>. The campaign was for 10 days and targeted children from 9 months to 5 years old</a:t>
            </a:r>
            <a:endPar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This was near the start of the pandemic where there was a lot of fear around COVID infections and skepticism of vaccines.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0" dirty="0">
              <a:effectLst/>
              <a:latin typeface="Helvetica"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dirty="0">
                <a:effectLst/>
                <a:latin typeface="Helvetica" pitchFamily="2" charset="0"/>
                <a:ea typeface="Times New Roman" panose="02020603050405020304" pitchFamily="18" charset="0"/>
                <a:cs typeface="Times New Roman" panose="02020603050405020304" pitchFamily="18" charset="0"/>
              </a:rPr>
              <a:t>Having the RC volunteers so heavily engaged in reaching community members went a long way to addressing those fears.  In fact following the campaign UNICEF specifically called out the Red Cross' work as a major contributor to its overall success.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914400">
              <a:buFont typeface="+mj-lt"/>
              <a:buNone/>
              <a:defRPr/>
            </a:pPr>
            <a:endParaRPr lang="en-US" dirty="0">
              <a:ea typeface="+mn-ea"/>
              <a:cs typeface="+mn-cs"/>
            </a:endParaRPr>
          </a:p>
        </p:txBody>
      </p:sp>
      <p:sp>
        <p:nvSpPr>
          <p:cNvPr id="53252" name="Slide Number Placeholder 3">
            <a:extLst>
              <a:ext uri="{FF2B5EF4-FFF2-40B4-BE49-F238E27FC236}">
                <a16:creationId xmlns:a16="http://schemas.microsoft.com/office/drawing/2014/main" id="{103DCB05-4004-E087-3B14-1A5E27D8973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spcBef>
                <a:spcPct val="30000"/>
              </a:spcBef>
              <a:defRPr sz="1200">
                <a:solidFill>
                  <a:schemeClr val="tx1"/>
                </a:solidFill>
                <a:latin typeface="Calibri" panose="020F0502020204030204" pitchFamily="34" charset="0"/>
                <a:ea typeface="Geneva" pitchFamily="-127" charset="-128"/>
              </a:defRPr>
            </a:lvl1pPr>
            <a:lvl2pPr marL="742950" indent="-285750">
              <a:spcBef>
                <a:spcPct val="30000"/>
              </a:spcBef>
              <a:defRPr sz="1200">
                <a:solidFill>
                  <a:schemeClr val="tx1"/>
                </a:solidFill>
                <a:latin typeface="Calibri" panose="020F0502020204030204" pitchFamily="34" charset="0"/>
                <a:ea typeface="Geneva" pitchFamily="-127" charset="-128"/>
              </a:defRPr>
            </a:lvl2pPr>
            <a:lvl3pPr marL="1143000" indent="-228600">
              <a:spcBef>
                <a:spcPct val="30000"/>
              </a:spcBef>
              <a:defRPr sz="1200">
                <a:solidFill>
                  <a:schemeClr val="tx1"/>
                </a:solidFill>
                <a:latin typeface="Calibri" panose="020F0502020204030204" pitchFamily="34" charset="0"/>
                <a:ea typeface="Geneva" pitchFamily="-127" charset="-128"/>
              </a:defRPr>
            </a:lvl3pPr>
            <a:lvl4pPr marL="1600200" indent="-228600">
              <a:spcBef>
                <a:spcPct val="30000"/>
              </a:spcBef>
              <a:defRPr sz="1200">
                <a:solidFill>
                  <a:schemeClr val="tx1"/>
                </a:solidFill>
                <a:latin typeface="Calibri" panose="020F0502020204030204" pitchFamily="34" charset="0"/>
                <a:ea typeface="Geneva" pitchFamily="-127" charset="-128"/>
              </a:defRPr>
            </a:lvl4pPr>
            <a:lvl5pPr marL="2057400" indent="-228600">
              <a:spcBef>
                <a:spcPct val="30000"/>
              </a:spcBef>
              <a:defRPr sz="1200">
                <a:solidFill>
                  <a:schemeClr val="tx1"/>
                </a:solidFill>
                <a:latin typeface="Calibri" panose="020F0502020204030204" pitchFamily="34" charset="0"/>
                <a:ea typeface="Geneva" pitchFamily="-127"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9pPr>
          </a:lstStyle>
          <a:p>
            <a:pPr algn="r" eaLnBrk="1" hangingPunct="1">
              <a:spcBef>
                <a:spcPct val="0"/>
              </a:spcBef>
            </a:pPr>
            <a:fld id="{B0A044C9-921E-4EE3-89C1-4DB3C6459C21}" type="slidenum">
              <a:rPr lang="en-US" altLang="en-US">
                <a:latin typeface="Georgia" panose="02040502050405020303" pitchFamily="18" charset="0"/>
              </a:rPr>
              <a:pPr algn="r" eaLnBrk="1" hangingPunct="1">
                <a:spcBef>
                  <a:spcPct val="0"/>
                </a:spcBef>
              </a:pPr>
              <a:t>6</a:t>
            </a:fld>
            <a:endParaRPr lang="en-US" altLang="en-US">
              <a:latin typeface="Georgia" panose="02040502050405020303" pitchFamily="18" charset="0"/>
            </a:endParaRPr>
          </a:p>
        </p:txBody>
      </p:sp>
    </p:spTree>
    <p:extLst>
      <p:ext uri="{BB962C8B-B14F-4D97-AF65-F5344CB8AC3E}">
        <p14:creationId xmlns:p14="http://schemas.microsoft.com/office/powerpoint/2010/main" val="774887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41C7-8830-A61D-E1BE-DE6EBF48F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49DB8-562C-8580-A51E-B897C7202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D0AF0-22B3-4148-457D-B6F4B364E8C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8EC908A6-5839-E13B-45CF-E9E642A4048F}"/>
              </a:ext>
            </a:extLst>
          </p:cNvPr>
          <p:cNvSpPr>
            <a:spLocks noGrp="1"/>
          </p:cNvSpPr>
          <p:nvPr>
            <p:ph type="sldNum" sz="quarter" idx="5"/>
          </p:nvPr>
        </p:nvSpPr>
        <p:spPr/>
        <p:txBody>
          <a:bodyPr/>
          <a:lstStyle/>
          <a:p>
            <a:fld id="{32147365-E455-3545-B722-CC3F3EF8BD17}" type="slidenum">
              <a:rPr lang="en-US" altLang="en-US" smtClean="0"/>
              <a:pPr/>
              <a:t>7</a:t>
            </a:fld>
            <a:endParaRPr lang="en-US" altLang="en-US"/>
          </a:p>
        </p:txBody>
      </p:sp>
    </p:spTree>
    <p:extLst>
      <p:ext uri="{BB962C8B-B14F-4D97-AF65-F5344CB8AC3E}">
        <p14:creationId xmlns:p14="http://schemas.microsoft.com/office/powerpoint/2010/main" val="96505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D9F856C-C55F-4FE4-B965-59C6B4E1A4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791B034-DC1C-4198-B8C4-3780AD3B57C1}"/>
              </a:ext>
            </a:extLst>
          </p:cNvPr>
          <p:cNvSpPr>
            <a:spLocks noGrp="1"/>
          </p:cNvSpPr>
          <p:nvPr>
            <p:ph type="body" idx="1"/>
          </p:nvPr>
        </p:nvSpPr>
        <p:spPr bwMode="auto"/>
        <p:txBody>
          <a:bodyPr wrap="square" lIns="91435" tIns="45718" rIns="91435" bIns="45718" numCol="1" anchor="t" anchorCtr="0" compatLnSpc="1">
            <a:prstTxWarp prst="textNoShape">
              <a:avLst/>
            </a:prstTxWarp>
          </a:bodyPr>
          <a:lstStyle/>
          <a:p>
            <a:pPr marL="0" indent="0">
              <a:buNone/>
              <a:defRPr/>
            </a:pPr>
            <a:r>
              <a:rPr lang="en-US" sz="1200" b="1" dirty="0">
                <a:solidFill>
                  <a:srgbClr val="575756"/>
                </a:solidFill>
              </a:rPr>
              <a:t>Since 2012 we have partnered with Red Cross/Red Crescent national societies to:</a:t>
            </a:r>
          </a:p>
          <a:p>
            <a:pPr>
              <a:defRPr/>
            </a:pPr>
            <a:r>
              <a:rPr lang="en-US" sz="1200" dirty="0">
                <a:solidFill>
                  <a:srgbClr val="575756"/>
                </a:solidFill>
              </a:rPr>
              <a:t>1. Support </a:t>
            </a:r>
            <a:r>
              <a:rPr lang="en-US" sz="1200" u="sng" dirty="0">
                <a:solidFill>
                  <a:srgbClr val="575756"/>
                </a:solidFill>
              </a:rPr>
              <a:t>65 vaccination campaigns </a:t>
            </a:r>
            <a:r>
              <a:rPr lang="en-US" sz="1200" dirty="0">
                <a:solidFill>
                  <a:srgbClr val="575756"/>
                </a:solidFill>
              </a:rPr>
              <a:t>(Supplemental Immunization Activities (SIA), routine immunization strengthening, outbreak response)</a:t>
            </a:r>
          </a:p>
          <a:p>
            <a:pPr>
              <a:defRPr/>
            </a:pPr>
            <a:r>
              <a:rPr lang="en-US" sz="1200" u="sng" dirty="0">
                <a:solidFill>
                  <a:srgbClr val="575756"/>
                </a:solidFill>
              </a:rPr>
              <a:t>2. Trained 90,174 Red Cross volunteers </a:t>
            </a:r>
            <a:r>
              <a:rPr lang="en-US" sz="1200" dirty="0">
                <a:solidFill>
                  <a:srgbClr val="575756"/>
                </a:solidFill>
              </a:rPr>
              <a:t>in social mobilization techniques</a:t>
            </a:r>
          </a:p>
          <a:p>
            <a:pPr>
              <a:defRPr/>
            </a:pPr>
            <a:r>
              <a:rPr lang="en-US" sz="1200" u="sng" dirty="0">
                <a:solidFill>
                  <a:srgbClr val="575756"/>
                </a:solidFill>
              </a:rPr>
              <a:t>3. Visited 24,081,256 households </a:t>
            </a:r>
            <a:r>
              <a:rPr lang="en-US" sz="1200" dirty="0">
                <a:solidFill>
                  <a:srgbClr val="575756"/>
                </a:solidFill>
              </a:rPr>
              <a:t>to provide information and encouragement to caregivers to have their children vaccinated.</a:t>
            </a:r>
          </a:p>
          <a:p>
            <a:pPr>
              <a:defRPr/>
            </a:pPr>
            <a:r>
              <a:rPr lang="en-US" sz="1200" dirty="0">
                <a:solidFill>
                  <a:srgbClr val="575756"/>
                </a:solidFill>
              </a:rPr>
              <a:t>3. Supported the </a:t>
            </a:r>
            <a:r>
              <a:rPr lang="en-US" sz="1200" u="sng" dirty="0">
                <a:solidFill>
                  <a:srgbClr val="575756"/>
                </a:solidFill>
              </a:rPr>
              <a:t>vaccination of 40,290,541 children </a:t>
            </a:r>
            <a:r>
              <a:rPr lang="en-US" sz="1200" dirty="0">
                <a:solidFill>
                  <a:srgbClr val="575756"/>
                </a:solidFill>
              </a:rPr>
              <a:t>in Red Cross supported areas.</a:t>
            </a:r>
          </a:p>
          <a:p>
            <a:pPr defTabSz="914400">
              <a:buFont typeface="+mj-lt"/>
              <a:buNone/>
              <a:defRPr/>
            </a:pPr>
            <a:endParaRPr lang="en-US" dirty="0">
              <a:ea typeface="+mn-ea"/>
              <a:cs typeface="+mn-cs"/>
            </a:endParaRPr>
          </a:p>
        </p:txBody>
      </p:sp>
      <p:sp>
        <p:nvSpPr>
          <p:cNvPr id="55300" name="Slide Number Placeholder 3">
            <a:extLst>
              <a:ext uri="{FF2B5EF4-FFF2-40B4-BE49-F238E27FC236}">
                <a16:creationId xmlns:a16="http://schemas.microsoft.com/office/drawing/2014/main" id="{B9F37790-56F9-4C56-88CC-F8AAD62F971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spcBef>
                <a:spcPct val="30000"/>
              </a:spcBef>
              <a:defRPr sz="1200">
                <a:solidFill>
                  <a:schemeClr val="tx1"/>
                </a:solidFill>
                <a:latin typeface="Calibri" panose="020F0502020204030204" pitchFamily="34" charset="0"/>
                <a:ea typeface="Geneva" pitchFamily="-127" charset="-128"/>
              </a:defRPr>
            </a:lvl1pPr>
            <a:lvl2pPr marL="742950" indent="-285750">
              <a:spcBef>
                <a:spcPct val="30000"/>
              </a:spcBef>
              <a:defRPr sz="1200">
                <a:solidFill>
                  <a:schemeClr val="tx1"/>
                </a:solidFill>
                <a:latin typeface="Calibri" panose="020F0502020204030204" pitchFamily="34" charset="0"/>
                <a:ea typeface="Geneva" pitchFamily="-127" charset="-128"/>
              </a:defRPr>
            </a:lvl2pPr>
            <a:lvl3pPr marL="1143000" indent="-228600">
              <a:spcBef>
                <a:spcPct val="30000"/>
              </a:spcBef>
              <a:defRPr sz="1200">
                <a:solidFill>
                  <a:schemeClr val="tx1"/>
                </a:solidFill>
                <a:latin typeface="Calibri" panose="020F0502020204030204" pitchFamily="34" charset="0"/>
                <a:ea typeface="Geneva" pitchFamily="-127" charset="-128"/>
              </a:defRPr>
            </a:lvl3pPr>
            <a:lvl4pPr marL="1600200" indent="-228600">
              <a:spcBef>
                <a:spcPct val="30000"/>
              </a:spcBef>
              <a:defRPr sz="1200">
                <a:solidFill>
                  <a:schemeClr val="tx1"/>
                </a:solidFill>
                <a:latin typeface="Calibri" panose="020F0502020204030204" pitchFamily="34" charset="0"/>
                <a:ea typeface="Geneva" pitchFamily="-127" charset="-128"/>
              </a:defRPr>
            </a:lvl4pPr>
            <a:lvl5pPr marL="2057400" indent="-228600">
              <a:spcBef>
                <a:spcPct val="30000"/>
              </a:spcBef>
              <a:defRPr sz="1200">
                <a:solidFill>
                  <a:schemeClr val="tx1"/>
                </a:solidFill>
                <a:latin typeface="Calibri" panose="020F0502020204030204" pitchFamily="34" charset="0"/>
                <a:ea typeface="Geneva" pitchFamily="-127"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itchFamily="-127" charset="-128"/>
              </a:defRPr>
            </a:lvl9pPr>
          </a:lstStyle>
          <a:p>
            <a:pPr algn="r" eaLnBrk="1" hangingPunct="1">
              <a:spcBef>
                <a:spcPct val="0"/>
              </a:spcBef>
            </a:pPr>
            <a:fld id="{CD03B8E0-9598-4653-BADE-F7CD5F0AC417}" type="slidenum">
              <a:rPr lang="en-US" altLang="en-US">
                <a:latin typeface="Georgia" panose="02040502050405020303" pitchFamily="18" charset="0"/>
              </a:rPr>
              <a:pPr algn="r" eaLnBrk="1" hangingPunct="1">
                <a:spcBef>
                  <a:spcPct val="0"/>
                </a:spcBef>
              </a:pPr>
              <a:t>8</a:t>
            </a:fld>
            <a:endParaRPr lang="en-US" altLang="en-US">
              <a:latin typeface="Georgia" panose="02040502050405020303"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Master" Target="../slideMasters/slideMaster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Master" Target="../slideMasters/slideMaster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4689928" y="750886"/>
            <a:ext cx="3949700" cy="2078543"/>
          </a:xfrm>
        </p:spPr>
        <p:txBody>
          <a:bodyPr anchor="ctr">
            <a:noAutofit/>
          </a:bodyPr>
          <a:lstStyle>
            <a:lvl1pPr marL="0" indent="0" algn="ctr">
              <a:lnSpc>
                <a:spcPct val="100000"/>
              </a:lnSpc>
              <a:spcAft>
                <a:spcPts val="600"/>
              </a:spcAft>
              <a:buNone/>
              <a:defRPr sz="3000" b="1">
                <a:solidFill>
                  <a:schemeClr val="accent1"/>
                </a:solidFill>
              </a:defRPr>
            </a:lvl1pPr>
          </a:lstStyle>
          <a:p>
            <a:pPr lvl="0"/>
            <a:r>
              <a:rPr lang="en-US" dirty="0"/>
              <a:t>Click to edit Master text</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4689928" y="2756278"/>
            <a:ext cx="3949700" cy="531813"/>
          </a:xfrm>
        </p:spPr>
        <p:txBody>
          <a:bodyPr/>
          <a:lstStyle>
            <a:lvl1pPr marL="0" indent="0" algn="ctr">
              <a:buNone/>
              <a:defRPr b="1">
                <a:solidFill>
                  <a:schemeClr val="tx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2703" y="3547001"/>
            <a:ext cx="2284150" cy="1039000"/>
          </a:xfrm>
          <a:prstGeom prst="rect">
            <a:avLst/>
          </a:prstGeom>
        </p:spPr>
      </p:pic>
      <p:pic>
        <p:nvPicPr>
          <p:cNvPr id="8" name="Picture Placeholder 7">
            <a:extLst>
              <a:ext uri="{FF2B5EF4-FFF2-40B4-BE49-F238E27FC236}">
                <a16:creationId xmlns:a16="http://schemas.microsoft.com/office/drawing/2014/main" id="{8883C929-E525-EF4C-BE12-6BF3FAE5EAE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7419" y="-17419"/>
            <a:ext cx="4114800" cy="32004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Placeholder 9">
            <a:extLst>
              <a:ext uri="{FF2B5EF4-FFF2-40B4-BE49-F238E27FC236}">
                <a16:creationId xmlns:a16="http://schemas.microsoft.com/office/drawing/2014/main" id="{FD8969BD-DF2E-DC47-9F72-5F4A8876CB2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17419" y="3182981"/>
            <a:ext cx="2057400" cy="196051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Placeholder 11">
            <a:extLst>
              <a:ext uri="{FF2B5EF4-FFF2-40B4-BE49-F238E27FC236}">
                <a16:creationId xmlns:a16="http://schemas.microsoft.com/office/drawing/2014/main" id="{218FD956-F760-4049-A6D6-D4629E1A967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bwMode="auto">
          <a:xfrm>
            <a:off x="2039981" y="3182980"/>
            <a:ext cx="2057400" cy="196051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4DE96336-258F-5B47-9987-116C32DEC3FC}"/>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88715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D1CDB3C2-B444-924D-B7AA-FC1ECB20C889}"/>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59662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1B5B9EEC-7764-064E-9206-3066CD35AD70}"/>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611226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FDABC881-7F89-5A4B-B500-D4385EFCA2EF}"/>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8131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1099211C-8C39-0D4C-A15E-F9C9A8C75495}"/>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665821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D52B1BE5-00ED-924C-9C65-8C132951BD3A}"/>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756235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7" name="Slide Number Placeholder 8">
            <a:extLst>
              <a:ext uri="{FF2B5EF4-FFF2-40B4-BE49-F238E27FC236}">
                <a16:creationId xmlns:a16="http://schemas.microsoft.com/office/drawing/2014/main" id="{15B84D29-4B67-5841-8123-FBE38FF4EFFC}"/>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98807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6D325C33-5E6C-2D42-A7C8-A1F46507D9B4}"/>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96010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96AC1-0718-B147-BA07-CBD82C182946}"/>
              </a:ext>
            </a:extLst>
          </p:cNvPr>
          <p:cNvSpPr/>
          <p:nvPr userDrawn="1"/>
        </p:nvSpPr>
        <p:spPr>
          <a:xfrm>
            <a:off x="0" y="1088571"/>
            <a:ext cx="9144000" cy="292608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3737" y="1088572"/>
            <a:ext cx="7062651" cy="2926080"/>
          </a:xfrm>
          <a:prstGeom prst="rect">
            <a:avLst/>
          </a:prstGeom>
        </p:spPr>
        <p:txBody>
          <a:bodyPr wrap="square" lIns="0" rIns="0" anchor="ctr">
            <a:noAutofit/>
          </a:bodyPr>
          <a:lstStyle>
            <a:lvl1pPr algn="ctr">
              <a:defRPr sz="3400" b="1">
                <a:solidFill>
                  <a:schemeClr val="accent4"/>
                </a:solidFill>
                <a:latin typeface="Arial" panose="020B0604020202020204" pitchFamily="34" charset="0"/>
                <a:cs typeface="Arial" panose="020B0604020202020204" pitchFamily="34" charset="0"/>
              </a:defRPr>
            </a:lvl1pPr>
          </a:lstStyle>
          <a:p>
            <a:r>
              <a:rPr lang="en-US" dirty="0"/>
              <a:t>Click to edit Master title</a:t>
            </a:r>
          </a:p>
        </p:txBody>
      </p:sp>
      <p:sp>
        <p:nvSpPr>
          <p:cNvPr id="6" name="Slide Number Placeholder 8">
            <a:extLst>
              <a:ext uri="{FF2B5EF4-FFF2-40B4-BE49-F238E27FC236}">
                <a16:creationId xmlns:a16="http://schemas.microsoft.com/office/drawing/2014/main" id="{ED1F71AA-559B-8644-998D-462C59363559}"/>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1664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a:xfrm>
            <a:off x="499402" y="287383"/>
            <a:ext cx="3884025" cy="4132391"/>
          </a:xfrm>
          <a:prstGeom prst="rect">
            <a:avLst/>
          </a:prstGeom>
        </p:spPr>
        <p:txBody>
          <a:bodyPr wrap="square" lIns="0" rIns="0" anchor="ctr">
            <a:noAutofit/>
          </a:bodyPr>
          <a:lstStyle>
            <a:lvl1pPr algn="ctr">
              <a:defRPr sz="3600" b="1">
                <a:solidFill>
                  <a:schemeClr val="accent4"/>
                </a:solidFill>
                <a:latin typeface="Arial" panose="020B0604020202020204" pitchFamily="34" charset="0"/>
                <a:cs typeface="Arial" panose="020B0604020202020204" pitchFamily="34" charset="0"/>
              </a:defRPr>
            </a:lvl1pPr>
          </a:lstStyle>
          <a:p>
            <a:r>
              <a:rPr lang="en-US" dirty="0"/>
              <a:t>Click to edit Master title</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4E643F90-FA1E-9B4E-B051-D71D5BA6984A}"/>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27306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Custom Photos">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4689928" y="750886"/>
            <a:ext cx="3949700" cy="2078543"/>
          </a:xfrm>
        </p:spPr>
        <p:txBody>
          <a:bodyPr anchor="ctr">
            <a:noAutofit/>
          </a:bodyPr>
          <a:lstStyle>
            <a:lvl1pPr marL="0" indent="0" algn="ctr">
              <a:lnSpc>
                <a:spcPct val="100000"/>
              </a:lnSpc>
              <a:spcAft>
                <a:spcPts val="600"/>
              </a:spcAft>
              <a:buNone/>
              <a:defRPr sz="3000" b="1">
                <a:solidFill>
                  <a:schemeClr val="accent1"/>
                </a:solidFill>
              </a:defRPr>
            </a:lvl1pPr>
          </a:lstStyle>
          <a:p>
            <a:pPr lvl="0"/>
            <a:r>
              <a:rPr lang="en-US" dirty="0"/>
              <a:t>Click to edit Master text</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4689928" y="2756278"/>
            <a:ext cx="3949700" cy="531813"/>
          </a:xfrm>
        </p:spPr>
        <p:txBody>
          <a:bodyPr/>
          <a:lstStyle>
            <a:lvl1pPr marL="0" indent="0" algn="ctr">
              <a:buNone/>
              <a:defRPr b="1">
                <a:solidFill>
                  <a:schemeClr val="tx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pic>
        <p:nvPicPr>
          <p:cNvPr id="6" name="Picture 5">
            <a:extLst>
              <a:ext uri="{FF2B5EF4-FFF2-40B4-BE49-F238E27FC236}">
                <a16:creationId xmlns:a16="http://schemas.microsoft.com/office/drawing/2014/main" id="{605DF22A-6A87-0D40-A09D-0C78223E5E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2703" y="3547001"/>
            <a:ext cx="2284150" cy="1039000"/>
          </a:xfrm>
          <a:prstGeom prst="rect">
            <a:avLst/>
          </a:prstGeom>
        </p:spPr>
      </p:pic>
      <p:sp>
        <p:nvSpPr>
          <p:cNvPr id="3" name="Picture Placeholder 2">
            <a:extLst>
              <a:ext uri="{FF2B5EF4-FFF2-40B4-BE49-F238E27FC236}">
                <a16:creationId xmlns:a16="http://schemas.microsoft.com/office/drawing/2014/main" id="{CA5792D2-5184-3D4D-AC10-5DF54D48E563}"/>
              </a:ext>
            </a:extLst>
          </p:cNvPr>
          <p:cNvSpPr>
            <a:spLocks noGrp="1"/>
          </p:cNvSpPr>
          <p:nvPr>
            <p:ph type="pic" sz="quarter" idx="12"/>
          </p:nvPr>
        </p:nvSpPr>
        <p:spPr>
          <a:xfrm>
            <a:off x="-17419" y="-17419"/>
            <a:ext cx="4114800" cy="3200400"/>
          </a:xfrm>
          <a:solidFill>
            <a:schemeClr val="bg1">
              <a:lumMod val="95000"/>
            </a:schemeClr>
          </a:solidFill>
          <a:ln w="12700">
            <a:solidFill>
              <a:schemeClr val="bg1"/>
            </a:solidFill>
          </a:ln>
        </p:spPr>
        <p:txBody>
          <a:bodyPr/>
          <a:lstStyle/>
          <a:p>
            <a:endParaRPr lang="en-US"/>
          </a:p>
        </p:txBody>
      </p:sp>
      <p:sp>
        <p:nvSpPr>
          <p:cNvPr id="10" name="Picture Placeholder 2">
            <a:extLst>
              <a:ext uri="{FF2B5EF4-FFF2-40B4-BE49-F238E27FC236}">
                <a16:creationId xmlns:a16="http://schemas.microsoft.com/office/drawing/2014/main" id="{16CE8CB3-81A1-B54C-B10A-13125607A1F2}"/>
              </a:ext>
            </a:extLst>
          </p:cNvPr>
          <p:cNvSpPr>
            <a:spLocks noGrp="1"/>
          </p:cNvSpPr>
          <p:nvPr>
            <p:ph type="pic" sz="quarter" idx="13" hasCustomPrompt="1"/>
          </p:nvPr>
        </p:nvSpPr>
        <p:spPr>
          <a:xfrm>
            <a:off x="-17419" y="3182981"/>
            <a:ext cx="2057400" cy="1960519"/>
          </a:xfrm>
          <a:solidFill>
            <a:schemeClr val="bg1">
              <a:lumMod val="95000"/>
            </a:schemeClr>
          </a:solidFill>
          <a:ln w="12700">
            <a:solidFill>
              <a:schemeClr val="bg1"/>
            </a:solidFill>
          </a:ln>
        </p:spPr>
        <p:txBody>
          <a:bodyPr/>
          <a:lstStyle/>
          <a:p>
            <a:r>
              <a:rPr lang="en-US" dirty="0"/>
              <a:t> </a:t>
            </a:r>
          </a:p>
        </p:txBody>
      </p:sp>
      <p:sp>
        <p:nvSpPr>
          <p:cNvPr id="11" name="Picture Placeholder 2">
            <a:extLst>
              <a:ext uri="{FF2B5EF4-FFF2-40B4-BE49-F238E27FC236}">
                <a16:creationId xmlns:a16="http://schemas.microsoft.com/office/drawing/2014/main" id="{D3EB0565-9B8E-8B4E-8CBA-CBAC8C4C349F}"/>
              </a:ext>
            </a:extLst>
          </p:cNvPr>
          <p:cNvSpPr>
            <a:spLocks noGrp="1"/>
          </p:cNvSpPr>
          <p:nvPr>
            <p:ph type="pic" sz="quarter" idx="14" hasCustomPrompt="1"/>
          </p:nvPr>
        </p:nvSpPr>
        <p:spPr>
          <a:xfrm>
            <a:off x="2039981" y="3182980"/>
            <a:ext cx="2057400" cy="1960519"/>
          </a:xfrm>
          <a:solidFill>
            <a:schemeClr val="bg1">
              <a:lumMod val="95000"/>
            </a:schemeClr>
          </a:solidFill>
          <a:ln w="12700">
            <a:solidFill>
              <a:schemeClr val="bg1"/>
            </a:solidFill>
          </a:ln>
        </p:spPr>
        <p:txBody>
          <a:bodyPr/>
          <a:lstStyle/>
          <a:p>
            <a:r>
              <a:rPr lang="en-US" dirty="0"/>
              <a:t> </a:t>
            </a:r>
          </a:p>
        </p:txBody>
      </p:sp>
    </p:spTree>
    <p:extLst>
      <p:ext uri="{BB962C8B-B14F-4D97-AF65-F5344CB8AC3E}">
        <p14:creationId xmlns:p14="http://schemas.microsoft.com/office/powerpoint/2010/main" val="169511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2628" y="809406"/>
            <a:ext cx="8229600" cy="315912"/>
          </a:xfrm>
        </p:spPr>
        <p:txBody>
          <a:bodyPr wrap="square" lIns="0" rIns="0"/>
          <a:lstStyle>
            <a:lvl1pPr marL="0" indent="0">
              <a:buNone/>
              <a:defRPr sz="1500" b="1"/>
            </a:lvl1pPr>
          </a:lstStyle>
          <a:p>
            <a:pPr lvl="0"/>
            <a:r>
              <a:rPr lang="en-US" dirty="0"/>
              <a:t>Edit Master text styles</a:t>
            </a:r>
          </a:p>
        </p:txBody>
      </p:sp>
      <p:sp>
        <p:nvSpPr>
          <p:cNvPr id="202" name="Slide Number Placeholder 8">
            <a:extLst>
              <a:ext uri="{FF2B5EF4-FFF2-40B4-BE49-F238E27FC236}">
                <a16:creationId xmlns:a16="http://schemas.microsoft.com/office/drawing/2014/main" id="{C3A54D9B-7832-1B44-AF97-EF3609C4B86E}"/>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grpSp>
        <p:nvGrpSpPr>
          <p:cNvPr id="203" name="Group 202">
            <a:extLst>
              <a:ext uri="{FF2B5EF4-FFF2-40B4-BE49-F238E27FC236}">
                <a16:creationId xmlns:a16="http://schemas.microsoft.com/office/drawing/2014/main" id="{14845D6B-794E-E44D-978B-586FFB51B490}"/>
              </a:ext>
            </a:extLst>
          </p:cNvPr>
          <p:cNvGrpSpPr/>
          <p:nvPr userDrawn="1"/>
        </p:nvGrpSpPr>
        <p:grpSpPr>
          <a:xfrm>
            <a:off x="66368" y="1265829"/>
            <a:ext cx="8276847" cy="3711818"/>
            <a:chOff x="213848" y="1265829"/>
            <a:chExt cx="8276847" cy="3711818"/>
          </a:xfrm>
        </p:grpSpPr>
        <p:grpSp>
          <p:nvGrpSpPr>
            <p:cNvPr id="204" name="Group 203">
              <a:extLst>
                <a:ext uri="{FF2B5EF4-FFF2-40B4-BE49-F238E27FC236}">
                  <a16:creationId xmlns:a16="http://schemas.microsoft.com/office/drawing/2014/main" id="{E8AB87C6-223E-D646-A6E0-51097FD509C5}"/>
                </a:ext>
              </a:extLst>
            </p:cNvPr>
            <p:cNvGrpSpPr/>
            <p:nvPr userDrawn="1"/>
          </p:nvGrpSpPr>
          <p:grpSpPr>
            <a:xfrm>
              <a:off x="213848" y="1265829"/>
              <a:ext cx="8012289" cy="3601532"/>
              <a:chOff x="-24575" y="1257165"/>
              <a:chExt cx="8012289" cy="3601532"/>
            </a:xfrm>
          </p:grpSpPr>
          <p:sp>
            <p:nvSpPr>
              <p:cNvPr id="406" name="Freeform 405">
                <a:extLst>
                  <a:ext uri="{FF2B5EF4-FFF2-40B4-BE49-F238E27FC236}">
                    <a16:creationId xmlns:a16="http://schemas.microsoft.com/office/drawing/2014/main" id="{5371726F-A21C-1A4E-B91E-5C0E8985AD82}"/>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15">
                <a:extLst>
                  <a:ext uri="{FF2B5EF4-FFF2-40B4-BE49-F238E27FC236}">
                    <a16:creationId xmlns:a16="http://schemas.microsoft.com/office/drawing/2014/main" id="{83D41974-A3B5-9444-A8E3-B2ADE486A836}"/>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4B79"/>
                  </a:solidFill>
                </a:endParaRPr>
              </a:p>
            </p:txBody>
          </p:sp>
          <p:sp>
            <p:nvSpPr>
              <p:cNvPr id="408" name="Freeform 16">
                <a:extLst>
                  <a:ext uri="{FF2B5EF4-FFF2-40B4-BE49-F238E27FC236}">
                    <a16:creationId xmlns:a16="http://schemas.microsoft.com/office/drawing/2014/main" id="{7EEEC1D5-DC82-C54B-AC18-08F0716B9BA2}"/>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17">
                <a:extLst>
                  <a:ext uri="{FF2B5EF4-FFF2-40B4-BE49-F238E27FC236}">
                    <a16:creationId xmlns:a16="http://schemas.microsoft.com/office/drawing/2014/main" id="{BFB1E4F3-D290-C74A-BD84-778B760ED21A}"/>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8">
                <a:extLst>
                  <a:ext uri="{FF2B5EF4-FFF2-40B4-BE49-F238E27FC236}">
                    <a16:creationId xmlns:a16="http://schemas.microsoft.com/office/drawing/2014/main" id="{B566E855-245F-CA46-A800-C55ED4B3B03F}"/>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9">
                <a:extLst>
                  <a:ext uri="{FF2B5EF4-FFF2-40B4-BE49-F238E27FC236}">
                    <a16:creationId xmlns:a16="http://schemas.microsoft.com/office/drawing/2014/main" id="{1E697949-6618-F54A-852F-BE618AF07226}"/>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12" name="Group 411">
                <a:extLst>
                  <a:ext uri="{FF2B5EF4-FFF2-40B4-BE49-F238E27FC236}">
                    <a16:creationId xmlns:a16="http://schemas.microsoft.com/office/drawing/2014/main" id="{19E72E79-FC8F-CB45-B33F-DD74619BE0CD}"/>
                  </a:ext>
                </a:extLst>
              </p:cNvPr>
              <p:cNvGrpSpPr/>
              <p:nvPr/>
            </p:nvGrpSpPr>
            <p:grpSpPr>
              <a:xfrm>
                <a:off x="1854175" y="1257165"/>
                <a:ext cx="814352" cy="535399"/>
                <a:chOff x="1223722" y="1378665"/>
                <a:chExt cx="543750" cy="357537"/>
              </a:xfrm>
              <a:solidFill>
                <a:schemeClr val="bg1">
                  <a:lumMod val="75000"/>
                </a:schemeClr>
              </a:solidFill>
            </p:grpSpPr>
            <p:sp>
              <p:nvSpPr>
                <p:cNvPr id="595" name="Freeform 8">
                  <a:extLst>
                    <a:ext uri="{FF2B5EF4-FFF2-40B4-BE49-F238E27FC236}">
                      <a16:creationId xmlns:a16="http://schemas.microsoft.com/office/drawing/2014/main" id="{489EEB55-A026-404B-BEFE-B94064A7AED5}"/>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9">
                  <a:extLst>
                    <a:ext uri="{FF2B5EF4-FFF2-40B4-BE49-F238E27FC236}">
                      <a16:creationId xmlns:a16="http://schemas.microsoft.com/office/drawing/2014/main" id="{8ADEAAF0-08C6-E647-B759-5AFA5DAFB709}"/>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0">
                  <a:extLst>
                    <a:ext uri="{FF2B5EF4-FFF2-40B4-BE49-F238E27FC236}">
                      <a16:creationId xmlns:a16="http://schemas.microsoft.com/office/drawing/2014/main" id="{01DCD248-468B-9749-926F-E341D101CF20}"/>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11">
                  <a:extLst>
                    <a:ext uri="{FF2B5EF4-FFF2-40B4-BE49-F238E27FC236}">
                      <a16:creationId xmlns:a16="http://schemas.microsoft.com/office/drawing/2014/main" id="{8C24650D-A9DA-5843-A9F0-3115C0F0B159}"/>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2">
                  <a:extLst>
                    <a:ext uri="{FF2B5EF4-FFF2-40B4-BE49-F238E27FC236}">
                      <a16:creationId xmlns:a16="http://schemas.microsoft.com/office/drawing/2014/main" id="{775FDDAF-91B6-2B4D-9ACE-4335B56808DD}"/>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13">
                  <a:extLst>
                    <a:ext uri="{FF2B5EF4-FFF2-40B4-BE49-F238E27FC236}">
                      <a16:creationId xmlns:a16="http://schemas.microsoft.com/office/drawing/2014/main" id="{17255832-C069-E54F-A9F4-9FF75B3F64CF}"/>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20">
                  <a:extLst>
                    <a:ext uri="{FF2B5EF4-FFF2-40B4-BE49-F238E27FC236}">
                      <a16:creationId xmlns:a16="http://schemas.microsoft.com/office/drawing/2014/main" id="{88A3CFE1-2159-9B47-B55F-74E1E5902D8A}"/>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13" name="Freeform 21">
                <a:extLst>
                  <a:ext uri="{FF2B5EF4-FFF2-40B4-BE49-F238E27FC236}">
                    <a16:creationId xmlns:a16="http://schemas.microsoft.com/office/drawing/2014/main" id="{B1D016FD-758F-E240-A99A-E477107B91D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2">
                <a:extLst>
                  <a:ext uri="{FF2B5EF4-FFF2-40B4-BE49-F238E27FC236}">
                    <a16:creationId xmlns:a16="http://schemas.microsoft.com/office/drawing/2014/main" id="{4C8CC4DB-BDD4-564F-BC6E-FA5A1B55D9A4}"/>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3">
                <a:extLst>
                  <a:ext uri="{FF2B5EF4-FFF2-40B4-BE49-F238E27FC236}">
                    <a16:creationId xmlns:a16="http://schemas.microsoft.com/office/drawing/2014/main" id="{AE7A57EF-712A-3A43-84C2-0867FE0F5761}"/>
                  </a:ext>
                </a:extLst>
              </p:cNvPr>
              <p:cNvSpPr>
                <a:spLocks/>
              </p:cNvSpPr>
              <p:nvPr/>
            </p:nvSpPr>
            <p:spPr bwMode="auto">
              <a:xfrm>
                <a:off x="2445515" y="1383456"/>
                <a:ext cx="728025" cy="1059420"/>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24">
                <a:extLst>
                  <a:ext uri="{FF2B5EF4-FFF2-40B4-BE49-F238E27FC236}">
                    <a16:creationId xmlns:a16="http://schemas.microsoft.com/office/drawing/2014/main" id="{D3993B7D-3EDA-BB4F-A8BF-04A7287471A5}"/>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25">
                <a:extLst>
                  <a:ext uri="{FF2B5EF4-FFF2-40B4-BE49-F238E27FC236}">
                    <a16:creationId xmlns:a16="http://schemas.microsoft.com/office/drawing/2014/main" id="{BCC8353C-A0F7-1B45-91DC-91491280A746}"/>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26">
                <a:extLst>
                  <a:ext uri="{FF2B5EF4-FFF2-40B4-BE49-F238E27FC236}">
                    <a16:creationId xmlns:a16="http://schemas.microsoft.com/office/drawing/2014/main" id="{53D10FE2-2366-7549-8288-174359FBAD41}"/>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27">
                <a:extLst>
                  <a:ext uri="{FF2B5EF4-FFF2-40B4-BE49-F238E27FC236}">
                    <a16:creationId xmlns:a16="http://schemas.microsoft.com/office/drawing/2014/main" id="{72347714-47AF-0B4A-AA3D-157AA2FDF827}"/>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28">
                <a:extLst>
                  <a:ext uri="{FF2B5EF4-FFF2-40B4-BE49-F238E27FC236}">
                    <a16:creationId xmlns:a16="http://schemas.microsoft.com/office/drawing/2014/main" id="{0E6B881C-2E81-A046-9783-3B18DEFBDC14}"/>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29">
                <a:extLst>
                  <a:ext uri="{FF2B5EF4-FFF2-40B4-BE49-F238E27FC236}">
                    <a16:creationId xmlns:a16="http://schemas.microsoft.com/office/drawing/2014/main" id="{3567D821-1A29-3F44-B119-41C23B68D57E}"/>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0">
                <a:extLst>
                  <a:ext uri="{FF2B5EF4-FFF2-40B4-BE49-F238E27FC236}">
                    <a16:creationId xmlns:a16="http://schemas.microsoft.com/office/drawing/2014/main" id="{0DCE0200-1316-C249-B682-FDF550602286}"/>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1">
                <a:extLst>
                  <a:ext uri="{FF2B5EF4-FFF2-40B4-BE49-F238E27FC236}">
                    <a16:creationId xmlns:a16="http://schemas.microsoft.com/office/drawing/2014/main" id="{AED615B4-1BF2-9941-8AC0-EB445B50FA57}"/>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2">
                <a:extLst>
                  <a:ext uri="{FF2B5EF4-FFF2-40B4-BE49-F238E27FC236}">
                    <a16:creationId xmlns:a16="http://schemas.microsoft.com/office/drawing/2014/main" id="{A5080B35-28F3-5444-BEA0-6A91C2BA0DCF}"/>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425" name="Freeform 33">
                <a:extLst>
                  <a:ext uri="{FF2B5EF4-FFF2-40B4-BE49-F238E27FC236}">
                    <a16:creationId xmlns:a16="http://schemas.microsoft.com/office/drawing/2014/main" id="{55EBC585-2D70-C24A-BECA-C9BC0504ED3A}"/>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26" name="Group 425">
                <a:extLst>
                  <a:ext uri="{FF2B5EF4-FFF2-40B4-BE49-F238E27FC236}">
                    <a16:creationId xmlns:a16="http://schemas.microsoft.com/office/drawing/2014/main" id="{1B4A1A02-611C-E148-B27C-C6CA2B58E339}"/>
                  </a:ext>
                </a:extLst>
              </p:cNvPr>
              <p:cNvGrpSpPr/>
              <p:nvPr/>
            </p:nvGrpSpPr>
            <p:grpSpPr>
              <a:xfrm>
                <a:off x="3456981" y="3313877"/>
                <a:ext cx="1717910" cy="1517396"/>
                <a:chOff x="2293930" y="2752129"/>
                <a:chExt cx="1147064" cy="1013311"/>
              </a:xfrm>
              <a:solidFill>
                <a:schemeClr val="bg1">
                  <a:lumMod val="75000"/>
                </a:schemeClr>
              </a:solidFill>
            </p:grpSpPr>
            <p:sp>
              <p:nvSpPr>
                <p:cNvPr id="584" name="Freeform 34">
                  <a:extLst>
                    <a:ext uri="{FF2B5EF4-FFF2-40B4-BE49-F238E27FC236}">
                      <a16:creationId xmlns:a16="http://schemas.microsoft.com/office/drawing/2014/main" id="{37C00768-F948-984F-A7BE-697BE2C70673}"/>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35">
                  <a:extLst>
                    <a:ext uri="{FF2B5EF4-FFF2-40B4-BE49-F238E27FC236}">
                      <a16:creationId xmlns:a16="http://schemas.microsoft.com/office/drawing/2014/main" id="{8EC961D7-FC2C-BB4B-8E98-27A63BA859EF}"/>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36">
                  <a:extLst>
                    <a:ext uri="{FF2B5EF4-FFF2-40B4-BE49-F238E27FC236}">
                      <a16:creationId xmlns:a16="http://schemas.microsoft.com/office/drawing/2014/main" id="{9F48DEC6-B3A6-CE43-A6F7-759C52A7005E}"/>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587" name="Freeform 37">
                  <a:extLst>
                    <a:ext uri="{FF2B5EF4-FFF2-40B4-BE49-F238E27FC236}">
                      <a16:creationId xmlns:a16="http://schemas.microsoft.com/office/drawing/2014/main" id="{30D9F852-E92A-A241-B537-E76AC837ACDE}"/>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38">
                  <a:extLst>
                    <a:ext uri="{FF2B5EF4-FFF2-40B4-BE49-F238E27FC236}">
                      <a16:creationId xmlns:a16="http://schemas.microsoft.com/office/drawing/2014/main" id="{AAFC05A6-3F12-2147-B5AF-0835E70D62A9}"/>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39">
                  <a:extLst>
                    <a:ext uri="{FF2B5EF4-FFF2-40B4-BE49-F238E27FC236}">
                      <a16:creationId xmlns:a16="http://schemas.microsoft.com/office/drawing/2014/main" id="{02F20383-FB83-D245-8ABA-9857FD17DED1}"/>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40">
                  <a:extLst>
                    <a:ext uri="{FF2B5EF4-FFF2-40B4-BE49-F238E27FC236}">
                      <a16:creationId xmlns:a16="http://schemas.microsoft.com/office/drawing/2014/main" id="{084A80E6-F889-7149-B6A5-CFEEF7AC9E94}"/>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41">
                  <a:extLst>
                    <a:ext uri="{FF2B5EF4-FFF2-40B4-BE49-F238E27FC236}">
                      <a16:creationId xmlns:a16="http://schemas.microsoft.com/office/drawing/2014/main" id="{446B74EA-6242-8D44-A356-70BD63D65881}"/>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42">
                  <a:extLst>
                    <a:ext uri="{FF2B5EF4-FFF2-40B4-BE49-F238E27FC236}">
                      <a16:creationId xmlns:a16="http://schemas.microsoft.com/office/drawing/2014/main" id="{41647222-61A8-344E-8FEA-42B2E1EF694E}"/>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43">
                  <a:extLst>
                    <a:ext uri="{FF2B5EF4-FFF2-40B4-BE49-F238E27FC236}">
                      <a16:creationId xmlns:a16="http://schemas.microsoft.com/office/drawing/2014/main" id="{ECBB765F-94C3-0A4D-BE58-95B4FDC09EAD}"/>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44">
                  <a:extLst>
                    <a:ext uri="{FF2B5EF4-FFF2-40B4-BE49-F238E27FC236}">
                      <a16:creationId xmlns:a16="http://schemas.microsoft.com/office/drawing/2014/main" id="{9A1A3F11-8638-7244-8959-44AF65BAC867}"/>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27" name="Freeform 53">
                <a:extLst>
                  <a:ext uri="{FF2B5EF4-FFF2-40B4-BE49-F238E27FC236}">
                    <a16:creationId xmlns:a16="http://schemas.microsoft.com/office/drawing/2014/main" id="{7A1E55E6-D629-7B44-B7EB-A2164E0432DE}"/>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54">
                <a:extLst>
                  <a:ext uri="{FF2B5EF4-FFF2-40B4-BE49-F238E27FC236}">
                    <a16:creationId xmlns:a16="http://schemas.microsoft.com/office/drawing/2014/main" id="{A71A1921-8DAB-834C-AC93-6924971C6983}"/>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67">
                <a:extLst>
                  <a:ext uri="{FF2B5EF4-FFF2-40B4-BE49-F238E27FC236}">
                    <a16:creationId xmlns:a16="http://schemas.microsoft.com/office/drawing/2014/main" id="{A959CECA-AAC7-324B-AA6E-64E5BE00C1CF}"/>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68">
                <a:extLst>
                  <a:ext uri="{FF2B5EF4-FFF2-40B4-BE49-F238E27FC236}">
                    <a16:creationId xmlns:a16="http://schemas.microsoft.com/office/drawing/2014/main" id="{798A7340-4B1A-FF4C-8E43-15060C9B2A4B}"/>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69">
                <a:extLst>
                  <a:ext uri="{FF2B5EF4-FFF2-40B4-BE49-F238E27FC236}">
                    <a16:creationId xmlns:a16="http://schemas.microsoft.com/office/drawing/2014/main" id="{5F3DC454-3544-504F-A244-0BD4EBC13BD2}"/>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0">
                <a:extLst>
                  <a:ext uri="{FF2B5EF4-FFF2-40B4-BE49-F238E27FC236}">
                    <a16:creationId xmlns:a16="http://schemas.microsoft.com/office/drawing/2014/main" id="{6E662E0E-D3F1-754C-B106-C6089BB7BA52}"/>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33" name="Group 432">
                <a:extLst>
                  <a:ext uri="{FF2B5EF4-FFF2-40B4-BE49-F238E27FC236}">
                    <a16:creationId xmlns:a16="http://schemas.microsoft.com/office/drawing/2014/main" id="{41411BA7-2C79-E34D-94CD-F2C6BE98B5D8}"/>
                  </a:ext>
                </a:extLst>
              </p:cNvPr>
              <p:cNvGrpSpPr/>
              <p:nvPr/>
            </p:nvGrpSpPr>
            <p:grpSpPr>
              <a:xfrm>
                <a:off x="5097195" y="3807489"/>
                <a:ext cx="694933" cy="557597"/>
                <a:chOff x="3389116" y="3081761"/>
                <a:chExt cx="464013" cy="372361"/>
              </a:xfrm>
              <a:solidFill>
                <a:schemeClr val="bg1">
                  <a:lumMod val="75000"/>
                </a:schemeClr>
              </a:solidFill>
            </p:grpSpPr>
            <p:sp>
              <p:nvSpPr>
                <p:cNvPr id="579" name="Freeform 45">
                  <a:extLst>
                    <a:ext uri="{FF2B5EF4-FFF2-40B4-BE49-F238E27FC236}">
                      <a16:creationId xmlns:a16="http://schemas.microsoft.com/office/drawing/2014/main" id="{CCF60345-9313-9147-A921-BD766864B87E}"/>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46">
                  <a:extLst>
                    <a:ext uri="{FF2B5EF4-FFF2-40B4-BE49-F238E27FC236}">
                      <a16:creationId xmlns:a16="http://schemas.microsoft.com/office/drawing/2014/main" id="{5238F573-6B8D-9B42-9C76-89BFBA818031}"/>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47">
                  <a:extLst>
                    <a:ext uri="{FF2B5EF4-FFF2-40B4-BE49-F238E27FC236}">
                      <a16:creationId xmlns:a16="http://schemas.microsoft.com/office/drawing/2014/main" id="{06DE8E57-CAEA-CE42-90B5-29F3A15AC791}"/>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48">
                  <a:extLst>
                    <a:ext uri="{FF2B5EF4-FFF2-40B4-BE49-F238E27FC236}">
                      <a16:creationId xmlns:a16="http://schemas.microsoft.com/office/drawing/2014/main" id="{750CDBF9-42AC-BD48-B1F6-C695E0CD9051}"/>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71">
                  <a:extLst>
                    <a:ext uri="{FF2B5EF4-FFF2-40B4-BE49-F238E27FC236}">
                      <a16:creationId xmlns:a16="http://schemas.microsoft.com/office/drawing/2014/main" id="{A9BABA8E-F9B3-7A4F-9D1A-A969A15CD294}"/>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4" name="Freeform 72">
                <a:extLst>
                  <a:ext uri="{FF2B5EF4-FFF2-40B4-BE49-F238E27FC236}">
                    <a16:creationId xmlns:a16="http://schemas.microsoft.com/office/drawing/2014/main" id="{2607CD7C-12E7-BD4D-9F37-C298B28300B5}"/>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73">
                <a:extLst>
                  <a:ext uri="{FF2B5EF4-FFF2-40B4-BE49-F238E27FC236}">
                    <a16:creationId xmlns:a16="http://schemas.microsoft.com/office/drawing/2014/main" id="{FFF7BD9E-9081-7C4C-A72D-AE96A589D3FB}"/>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4">
                <a:extLst>
                  <a:ext uri="{FF2B5EF4-FFF2-40B4-BE49-F238E27FC236}">
                    <a16:creationId xmlns:a16="http://schemas.microsoft.com/office/drawing/2014/main" id="{09256660-A327-1648-92F7-3EE55D03C87B}"/>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75">
                <a:extLst>
                  <a:ext uri="{FF2B5EF4-FFF2-40B4-BE49-F238E27FC236}">
                    <a16:creationId xmlns:a16="http://schemas.microsoft.com/office/drawing/2014/main" id="{C713764E-9C8C-BA4D-9A71-07023CA8BCE5}"/>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6">
                <a:extLst>
                  <a:ext uri="{FF2B5EF4-FFF2-40B4-BE49-F238E27FC236}">
                    <a16:creationId xmlns:a16="http://schemas.microsoft.com/office/drawing/2014/main" id="{67D33480-AE0C-6847-AC63-33A5B61B5E04}"/>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78">
                <a:extLst>
                  <a:ext uri="{FF2B5EF4-FFF2-40B4-BE49-F238E27FC236}">
                    <a16:creationId xmlns:a16="http://schemas.microsoft.com/office/drawing/2014/main" id="{CF7D6B37-0C9B-0144-B0D0-7AB3C209CD1A}"/>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80">
                <a:extLst>
                  <a:ext uri="{FF2B5EF4-FFF2-40B4-BE49-F238E27FC236}">
                    <a16:creationId xmlns:a16="http://schemas.microsoft.com/office/drawing/2014/main" id="{A28D64BF-3D8B-EE47-BE7F-B663DA5B40B8}"/>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81">
                <a:extLst>
                  <a:ext uri="{FF2B5EF4-FFF2-40B4-BE49-F238E27FC236}">
                    <a16:creationId xmlns:a16="http://schemas.microsoft.com/office/drawing/2014/main" id="{9948488E-724D-2946-8629-58FA4C1BAE1F}"/>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42" name="Group 441">
                <a:extLst>
                  <a:ext uri="{FF2B5EF4-FFF2-40B4-BE49-F238E27FC236}">
                    <a16:creationId xmlns:a16="http://schemas.microsoft.com/office/drawing/2014/main" id="{D8D6F519-B027-0F49-9E6B-FE012FDF2877}"/>
                  </a:ext>
                </a:extLst>
              </p:cNvPr>
              <p:cNvGrpSpPr/>
              <p:nvPr/>
            </p:nvGrpSpPr>
            <p:grpSpPr>
              <a:xfrm>
                <a:off x="5420921" y="3500614"/>
                <a:ext cx="438829" cy="707770"/>
                <a:chOff x="3605271" y="2876831"/>
                <a:chExt cx="293010" cy="472646"/>
              </a:xfrm>
              <a:solidFill>
                <a:schemeClr val="bg1">
                  <a:lumMod val="75000"/>
                </a:schemeClr>
              </a:solidFill>
            </p:grpSpPr>
            <p:sp>
              <p:nvSpPr>
                <p:cNvPr id="574" name="Freeform 49">
                  <a:extLst>
                    <a:ext uri="{FF2B5EF4-FFF2-40B4-BE49-F238E27FC236}">
                      <a16:creationId xmlns:a16="http://schemas.microsoft.com/office/drawing/2014/main" id="{1BFDFACB-3CED-9C43-B859-EAC37206ABBF}"/>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50">
                  <a:extLst>
                    <a:ext uri="{FF2B5EF4-FFF2-40B4-BE49-F238E27FC236}">
                      <a16:creationId xmlns:a16="http://schemas.microsoft.com/office/drawing/2014/main" id="{718BC952-8DF6-EB47-A5B5-D8211D07679B}"/>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51">
                  <a:extLst>
                    <a:ext uri="{FF2B5EF4-FFF2-40B4-BE49-F238E27FC236}">
                      <a16:creationId xmlns:a16="http://schemas.microsoft.com/office/drawing/2014/main" id="{E20F504F-50AF-A546-B3F0-A8D2395516D4}"/>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52">
                  <a:extLst>
                    <a:ext uri="{FF2B5EF4-FFF2-40B4-BE49-F238E27FC236}">
                      <a16:creationId xmlns:a16="http://schemas.microsoft.com/office/drawing/2014/main" id="{9FEA47A7-F2CF-9F45-A62E-B03E97DB0337}"/>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83">
                  <a:extLst>
                    <a:ext uri="{FF2B5EF4-FFF2-40B4-BE49-F238E27FC236}">
                      <a16:creationId xmlns:a16="http://schemas.microsoft.com/office/drawing/2014/main" id="{9BD3AAFA-0EB2-D54E-806E-17DC626A1069}"/>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3" name="Freeform 84">
                <a:extLst>
                  <a:ext uri="{FF2B5EF4-FFF2-40B4-BE49-F238E27FC236}">
                    <a16:creationId xmlns:a16="http://schemas.microsoft.com/office/drawing/2014/main" id="{093C8B06-F105-6B40-823E-358268C67E46}"/>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85">
                <a:extLst>
                  <a:ext uri="{FF2B5EF4-FFF2-40B4-BE49-F238E27FC236}">
                    <a16:creationId xmlns:a16="http://schemas.microsoft.com/office/drawing/2014/main" id="{BC86CF4F-C1B4-114B-8BCF-5BD14A131E47}"/>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86">
                <a:extLst>
                  <a:ext uri="{FF2B5EF4-FFF2-40B4-BE49-F238E27FC236}">
                    <a16:creationId xmlns:a16="http://schemas.microsoft.com/office/drawing/2014/main" id="{4F6F9F32-B170-5140-B01C-6ABF1F28E39E}"/>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87">
                <a:extLst>
                  <a:ext uri="{FF2B5EF4-FFF2-40B4-BE49-F238E27FC236}">
                    <a16:creationId xmlns:a16="http://schemas.microsoft.com/office/drawing/2014/main" id="{C264879A-E91F-6448-9910-94B4CEA4E3C9}"/>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88">
                <a:extLst>
                  <a:ext uri="{FF2B5EF4-FFF2-40B4-BE49-F238E27FC236}">
                    <a16:creationId xmlns:a16="http://schemas.microsoft.com/office/drawing/2014/main" id="{DD58DCEE-F6AB-ED42-87C3-1450248B4E28}"/>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89">
                <a:extLst>
                  <a:ext uri="{FF2B5EF4-FFF2-40B4-BE49-F238E27FC236}">
                    <a16:creationId xmlns:a16="http://schemas.microsoft.com/office/drawing/2014/main" id="{B07D7532-3517-944C-82E6-37CAD6EADB61}"/>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90">
                <a:extLst>
                  <a:ext uri="{FF2B5EF4-FFF2-40B4-BE49-F238E27FC236}">
                    <a16:creationId xmlns:a16="http://schemas.microsoft.com/office/drawing/2014/main" id="{C0F70A1D-A981-EB4A-A23A-AE579B4A0BFD}"/>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92">
                <a:extLst>
                  <a:ext uri="{FF2B5EF4-FFF2-40B4-BE49-F238E27FC236}">
                    <a16:creationId xmlns:a16="http://schemas.microsoft.com/office/drawing/2014/main" id="{52AE412F-3AC9-0D4B-BAD1-AD526CD011D8}"/>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93">
                <a:extLst>
                  <a:ext uri="{FF2B5EF4-FFF2-40B4-BE49-F238E27FC236}">
                    <a16:creationId xmlns:a16="http://schemas.microsoft.com/office/drawing/2014/main" id="{18786BFE-003C-6942-930D-DC2012869172}"/>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94">
                <a:extLst>
                  <a:ext uri="{FF2B5EF4-FFF2-40B4-BE49-F238E27FC236}">
                    <a16:creationId xmlns:a16="http://schemas.microsoft.com/office/drawing/2014/main" id="{14DB3A56-6B84-6D4B-9B60-137F230BEFF7}"/>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53" name="Group 452">
                <a:extLst>
                  <a:ext uri="{FF2B5EF4-FFF2-40B4-BE49-F238E27FC236}">
                    <a16:creationId xmlns:a16="http://schemas.microsoft.com/office/drawing/2014/main" id="{9DD63AF2-62CA-A84E-92C6-8C334A5389A9}"/>
                  </a:ext>
                </a:extLst>
              </p:cNvPr>
              <p:cNvGrpSpPr/>
              <p:nvPr/>
            </p:nvGrpSpPr>
            <p:grpSpPr>
              <a:xfrm>
                <a:off x="5420921" y="1654143"/>
                <a:ext cx="933772" cy="878836"/>
                <a:chOff x="3605271" y="1643765"/>
                <a:chExt cx="623488" cy="586883"/>
              </a:xfrm>
              <a:solidFill>
                <a:schemeClr val="bg1">
                  <a:lumMod val="75000"/>
                </a:schemeClr>
              </a:solidFill>
            </p:grpSpPr>
            <p:sp>
              <p:nvSpPr>
                <p:cNvPr id="569" name="Freeform 77">
                  <a:extLst>
                    <a:ext uri="{FF2B5EF4-FFF2-40B4-BE49-F238E27FC236}">
                      <a16:creationId xmlns:a16="http://schemas.microsoft.com/office/drawing/2014/main" id="{5A00F1CC-60BC-A54A-91CD-0AD2F6E184E0}"/>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79">
                  <a:extLst>
                    <a:ext uri="{FF2B5EF4-FFF2-40B4-BE49-F238E27FC236}">
                      <a16:creationId xmlns:a16="http://schemas.microsoft.com/office/drawing/2014/main" id="{741D1024-9C41-0D40-A120-E258D3AB0C30}"/>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82">
                  <a:extLst>
                    <a:ext uri="{FF2B5EF4-FFF2-40B4-BE49-F238E27FC236}">
                      <a16:creationId xmlns:a16="http://schemas.microsoft.com/office/drawing/2014/main" id="{0B25BF83-1057-E945-9645-FABABF2996B9}"/>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91">
                  <a:extLst>
                    <a:ext uri="{FF2B5EF4-FFF2-40B4-BE49-F238E27FC236}">
                      <a16:creationId xmlns:a16="http://schemas.microsoft.com/office/drawing/2014/main" id="{4938385A-5B99-A24F-8000-5F556BDA010E}"/>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96">
                  <a:extLst>
                    <a:ext uri="{FF2B5EF4-FFF2-40B4-BE49-F238E27FC236}">
                      <a16:creationId xmlns:a16="http://schemas.microsoft.com/office/drawing/2014/main" id="{7F03E3E8-9830-F24C-AD88-5514CBD95725}"/>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4" name="Group 453">
                <a:extLst>
                  <a:ext uri="{FF2B5EF4-FFF2-40B4-BE49-F238E27FC236}">
                    <a16:creationId xmlns:a16="http://schemas.microsoft.com/office/drawing/2014/main" id="{A609F336-9C9B-4C45-B2E4-CC084B344358}"/>
                  </a:ext>
                </a:extLst>
              </p:cNvPr>
              <p:cNvGrpSpPr/>
              <p:nvPr/>
            </p:nvGrpSpPr>
            <p:grpSpPr>
              <a:xfrm>
                <a:off x="5954710" y="3994225"/>
                <a:ext cx="1119375" cy="864472"/>
                <a:chOff x="3961687" y="3206462"/>
                <a:chExt cx="747417" cy="577291"/>
              </a:xfrm>
              <a:solidFill>
                <a:schemeClr val="bg1">
                  <a:lumMod val="75000"/>
                </a:schemeClr>
              </a:solidFill>
            </p:grpSpPr>
            <p:sp>
              <p:nvSpPr>
                <p:cNvPr id="552" name="Freeform 99">
                  <a:extLst>
                    <a:ext uri="{FF2B5EF4-FFF2-40B4-BE49-F238E27FC236}">
                      <a16:creationId xmlns:a16="http://schemas.microsoft.com/office/drawing/2014/main" id="{7FDFCBE2-88ED-7F4F-B967-B7F760A23DB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00">
                  <a:extLst>
                    <a:ext uri="{FF2B5EF4-FFF2-40B4-BE49-F238E27FC236}">
                      <a16:creationId xmlns:a16="http://schemas.microsoft.com/office/drawing/2014/main" id="{7BE8F809-0F35-CD40-BE2C-5AC89FF0D23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01">
                  <a:extLst>
                    <a:ext uri="{FF2B5EF4-FFF2-40B4-BE49-F238E27FC236}">
                      <a16:creationId xmlns:a16="http://schemas.microsoft.com/office/drawing/2014/main" id="{FFF20CE7-BC41-964F-9E08-1BFED4EE684E}"/>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02">
                  <a:extLst>
                    <a:ext uri="{FF2B5EF4-FFF2-40B4-BE49-F238E27FC236}">
                      <a16:creationId xmlns:a16="http://schemas.microsoft.com/office/drawing/2014/main" id="{83A8142C-B876-174C-834E-1025525E999B}"/>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03">
                  <a:extLst>
                    <a:ext uri="{FF2B5EF4-FFF2-40B4-BE49-F238E27FC236}">
                      <a16:creationId xmlns:a16="http://schemas.microsoft.com/office/drawing/2014/main" id="{230EB79C-4CF3-5E46-905B-14155992646E}"/>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04">
                  <a:extLst>
                    <a:ext uri="{FF2B5EF4-FFF2-40B4-BE49-F238E27FC236}">
                      <a16:creationId xmlns:a16="http://schemas.microsoft.com/office/drawing/2014/main" id="{B4F130B8-D1A0-BA49-B7F2-874A378F681B}"/>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05">
                  <a:extLst>
                    <a:ext uri="{FF2B5EF4-FFF2-40B4-BE49-F238E27FC236}">
                      <a16:creationId xmlns:a16="http://schemas.microsoft.com/office/drawing/2014/main" id="{56A21CB1-5E53-4347-9C4D-361F70ED51F0}"/>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06">
                  <a:extLst>
                    <a:ext uri="{FF2B5EF4-FFF2-40B4-BE49-F238E27FC236}">
                      <a16:creationId xmlns:a16="http://schemas.microsoft.com/office/drawing/2014/main" id="{90DACC55-3DD7-D141-93A4-AAED3DA5AB7C}"/>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07">
                  <a:extLst>
                    <a:ext uri="{FF2B5EF4-FFF2-40B4-BE49-F238E27FC236}">
                      <a16:creationId xmlns:a16="http://schemas.microsoft.com/office/drawing/2014/main" id="{545F027E-52EF-5F47-A045-7B56D74DE86D}"/>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08">
                  <a:extLst>
                    <a:ext uri="{FF2B5EF4-FFF2-40B4-BE49-F238E27FC236}">
                      <a16:creationId xmlns:a16="http://schemas.microsoft.com/office/drawing/2014/main" id="{0E54E087-D655-314E-A252-25D31463988E}"/>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09">
                  <a:extLst>
                    <a:ext uri="{FF2B5EF4-FFF2-40B4-BE49-F238E27FC236}">
                      <a16:creationId xmlns:a16="http://schemas.microsoft.com/office/drawing/2014/main" id="{C1C6E234-EEFE-304B-8B1C-38893AB52451}"/>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10">
                  <a:extLst>
                    <a:ext uri="{FF2B5EF4-FFF2-40B4-BE49-F238E27FC236}">
                      <a16:creationId xmlns:a16="http://schemas.microsoft.com/office/drawing/2014/main" id="{867472EC-91DD-3B42-AD72-F6684BD758EB}"/>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11">
                  <a:extLst>
                    <a:ext uri="{FF2B5EF4-FFF2-40B4-BE49-F238E27FC236}">
                      <a16:creationId xmlns:a16="http://schemas.microsoft.com/office/drawing/2014/main" id="{A1A0945B-FE5C-3940-869F-074D8A0C46D4}"/>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12">
                  <a:extLst>
                    <a:ext uri="{FF2B5EF4-FFF2-40B4-BE49-F238E27FC236}">
                      <a16:creationId xmlns:a16="http://schemas.microsoft.com/office/drawing/2014/main" id="{7DBD9543-2FC0-E644-95D9-DBDD57F8BEB0}"/>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13">
                  <a:extLst>
                    <a:ext uri="{FF2B5EF4-FFF2-40B4-BE49-F238E27FC236}">
                      <a16:creationId xmlns:a16="http://schemas.microsoft.com/office/drawing/2014/main" id="{04AD5C32-1372-8246-B681-59F96E7E366F}"/>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14">
                  <a:extLst>
                    <a:ext uri="{FF2B5EF4-FFF2-40B4-BE49-F238E27FC236}">
                      <a16:creationId xmlns:a16="http://schemas.microsoft.com/office/drawing/2014/main" id="{EF98085C-CD5B-4847-9762-5051F89292D6}"/>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15">
                  <a:extLst>
                    <a:ext uri="{FF2B5EF4-FFF2-40B4-BE49-F238E27FC236}">
                      <a16:creationId xmlns:a16="http://schemas.microsoft.com/office/drawing/2014/main" id="{6F3F1C27-EB19-8E4E-8015-7922ADCF353E}"/>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5" name="Group 454">
                <a:extLst>
                  <a:ext uri="{FF2B5EF4-FFF2-40B4-BE49-F238E27FC236}">
                    <a16:creationId xmlns:a16="http://schemas.microsoft.com/office/drawing/2014/main" id="{80CB51BA-CBF0-7B4C-B4AE-688FCBBECB50}"/>
                  </a:ext>
                </a:extLst>
              </p:cNvPr>
              <p:cNvGrpSpPr/>
              <p:nvPr/>
            </p:nvGrpSpPr>
            <p:grpSpPr>
              <a:xfrm>
                <a:off x="5820904" y="3471885"/>
                <a:ext cx="476237" cy="698630"/>
                <a:chOff x="3872343" y="2857646"/>
                <a:chExt cx="317988" cy="466542"/>
              </a:xfrm>
              <a:solidFill>
                <a:schemeClr val="bg1">
                  <a:lumMod val="75000"/>
                </a:schemeClr>
              </a:solidFill>
            </p:grpSpPr>
            <p:sp>
              <p:nvSpPr>
                <p:cNvPr id="547" name="Freeform 95">
                  <a:extLst>
                    <a:ext uri="{FF2B5EF4-FFF2-40B4-BE49-F238E27FC236}">
                      <a16:creationId xmlns:a16="http://schemas.microsoft.com/office/drawing/2014/main" id="{F4AF1488-F61E-0341-8A74-93702E30A9EE}"/>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97">
                  <a:extLst>
                    <a:ext uri="{FF2B5EF4-FFF2-40B4-BE49-F238E27FC236}">
                      <a16:creationId xmlns:a16="http://schemas.microsoft.com/office/drawing/2014/main" id="{7AC88F6E-E394-7C42-9479-765645BFF54D}"/>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98">
                  <a:extLst>
                    <a:ext uri="{FF2B5EF4-FFF2-40B4-BE49-F238E27FC236}">
                      <a16:creationId xmlns:a16="http://schemas.microsoft.com/office/drawing/2014/main" id="{4BD6242E-FCC7-D04F-BFD8-D25CA1EDD99B}"/>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16">
                  <a:extLst>
                    <a:ext uri="{FF2B5EF4-FFF2-40B4-BE49-F238E27FC236}">
                      <a16:creationId xmlns:a16="http://schemas.microsoft.com/office/drawing/2014/main" id="{16E35D0C-B44F-C344-BEF4-9E3770420C13}"/>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17">
                  <a:extLst>
                    <a:ext uri="{FF2B5EF4-FFF2-40B4-BE49-F238E27FC236}">
                      <a16:creationId xmlns:a16="http://schemas.microsoft.com/office/drawing/2014/main" id="{B7A17870-82F0-3547-9991-F225B105B08F}"/>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56" name="Freeform 118">
                <a:extLst>
                  <a:ext uri="{FF2B5EF4-FFF2-40B4-BE49-F238E27FC236}">
                    <a16:creationId xmlns:a16="http://schemas.microsoft.com/office/drawing/2014/main" id="{469A6990-6C90-AD48-B85C-1FA79530E1F7}"/>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119">
                <a:extLst>
                  <a:ext uri="{FF2B5EF4-FFF2-40B4-BE49-F238E27FC236}">
                    <a16:creationId xmlns:a16="http://schemas.microsoft.com/office/drawing/2014/main" id="{684BCBC6-586C-A14E-B64B-64103BA14560}"/>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23">
                <a:extLst>
                  <a:ext uri="{FF2B5EF4-FFF2-40B4-BE49-F238E27FC236}">
                    <a16:creationId xmlns:a16="http://schemas.microsoft.com/office/drawing/2014/main" id="{10259959-5B6D-E148-A977-91551C92DDF0}"/>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24">
                <a:extLst>
                  <a:ext uri="{FF2B5EF4-FFF2-40B4-BE49-F238E27FC236}">
                    <a16:creationId xmlns:a16="http://schemas.microsoft.com/office/drawing/2014/main" id="{C05FF59F-28BA-F14D-8E06-1E1589793ABE}"/>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25">
                <a:extLst>
                  <a:ext uri="{FF2B5EF4-FFF2-40B4-BE49-F238E27FC236}">
                    <a16:creationId xmlns:a16="http://schemas.microsoft.com/office/drawing/2014/main" id="{8CC48BB5-3085-2D49-8A37-D39C2AE60189}"/>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61" name="Freeform 126">
                <a:extLst>
                  <a:ext uri="{FF2B5EF4-FFF2-40B4-BE49-F238E27FC236}">
                    <a16:creationId xmlns:a16="http://schemas.microsoft.com/office/drawing/2014/main" id="{6245890C-68BB-CC47-B393-345DC6311ADF}"/>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30">
                <a:extLst>
                  <a:ext uri="{FF2B5EF4-FFF2-40B4-BE49-F238E27FC236}">
                    <a16:creationId xmlns:a16="http://schemas.microsoft.com/office/drawing/2014/main" id="{93DB2676-99EF-9149-B70E-C6DC0570278D}"/>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63" name="Group 462">
                <a:extLst>
                  <a:ext uri="{FF2B5EF4-FFF2-40B4-BE49-F238E27FC236}">
                    <a16:creationId xmlns:a16="http://schemas.microsoft.com/office/drawing/2014/main" id="{80A0AEB1-6E5A-7C4E-B631-BB48515EE0D7}"/>
                  </a:ext>
                </a:extLst>
              </p:cNvPr>
              <p:cNvGrpSpPr/>
              <p:nvPr/>
            </p:nvGrpSpPr>
            <p:grpSpPr>
              <a:xfrm>
                <a:off x="6351816" y="2727552"/>
                <a:ext cx="953914" cy="488387"/>
                <a:chOff x="4226838" y="2360583"/>
                <a:chExt cx="636937" cy="326143"/>
              </a:xfrm>
              <a:solidFill>
                <a:schemeClr val="bg1">
                  <a:lumMod val="75000"/>
                </a:schemeClr>
              </a:solidFill>
            </p:grpSpPr>
            <p:sp>
              <p:nvSpPr>
                <p:cNvPr id="545" name="Freeform 122">
                  <a:extLst>
                    <a:ext uri="{FF2B5EF4-FFF2-40B4-BE49-F238E27FC236}">
                      <a16:creationId xmlns:a16="http://schemas.microsoft.com/office/drawing/2014/main" id="{488FF4DF-D112-2B40-A19D-AF51849B9732}"/>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32">
                  <a:extLst>
                    <a:ext uri="{FF2B5EF4-FFF2-40B4-BE49-F238E27FC236}">
                      <a16:creationId xmlns:a16="http://schemas.microsoft.com/office/drawing/2014/main" id="{258EA0D2-FC05-F54D-9153-B3735D118371}"/>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4" name="Freeform 133">
                <a:extLst>
                  <a:ext uri="{FF2B5EF4-FFF2-40B4-BE49-F238E27FC236}">
                    <a16:creationId xmlns:a16="http://schemas.microsoft.com/office/drawing/2014/main" id="{4727D53E-5527-4547-8E5E-D4E3E1D29E6C}"/>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65" name="Group 464">
                <a:extLst>
                  <a:ext uri="{FF2B5EF4-FFF2-40B4-BE49-F238E27FC236}">
                    <a16:creationId xmlns:a16="http://schemas.microsoft.com/office/drawing/2014/main" id="{D755127C-5F14-0C45-927A-4E98FFB4CEA7}"/>
                  </a:ext>
                </a:extLst>
              </p:cNvPr>
              <p:cNvGrpSpPr/>
              <p:nvPr/>
            </p:nvGrpSpPr>
            <p:grpSpPr>
              <a:xfrm>
                <a:off x="6305775" y="3054014"/>
                <a:ext cx="1079090" cy="446601"/>
                <a:chOff x="4196096" y="2578593"/>
                <a:chExt cx="720518" cy="298238"/>
              </a:xfrm>
              <a:solidFill>
                <a:schemeClr val="bg1">
                  <a:lumMod val="75000"/>
                </a:schemeClr>
              </a:solidFill>
            </p:grpSpPr>
            <p:sp>
              <p:nvSpPr>
                <p:cNvPr id="525" name="Freeform 5">
                  <a:extLst>
                    <a:ext uri="{FF2B5EF4-FFF2-40B4-BE49-F238E27FC236}">
                      <a16:creationId xmlns:a16="http://schemas.microsoft.com/office/drawing/2014/main" id="{707D6C92-5A08-C542-85C3-BD735C42F996}"/>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55">
                  <a:extLst>
                    <a:ext uri="{FF2B5EF4-FFF2-40B4-BE49-F238E27FC236}">
                      <a16:creationId xmlns:a16="http://schemas.microsoft.com/office/drawing/2014/main" id="{4D706461-8296-F547-B76D-B09E6DB5E915}"/>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56">
                  <a:extLst>
                    <a:ext uri="{FF2B5EF4-FFF2-40B4-BE49-F238E27FC236}">
                      <a16:creationId xmlns:a16="http://schemas.microsoft.com/office/drawing/2014/main" id="{28F47AF4-4EDB-AA4F-9FB0-8560FDBA6CF8}"/>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57">
                  <a:extLst>
                    <a:ext uri="{FF2B5EF4-FFF2-40B4-BE49-F238E27FC236}">
                      <a16:creationId xmlns:a16="http://schemas.microsoft.com/office/drawing/2014/main" id="{32FB6D86-D3A0-4E41-8394-FBEB3F614B52}"/>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58">
                  <a:extLst>
                    <a:ext uri="{FF2B5EF4-FFF2-40B4-BE49-F238E27FC236}">
                      <a16:creationId xmlns:a16="http://schemas.microsoft.com/office/drawing/2014/main" id="{C09D90EF-43DA-8E4F-A3B1-D2FBA86952E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59">
                  <a:extLst>
                    <a:ext uri="{FF2B5EF4-FFF2-40B4-BE49-F238E27FC236}">
                      <a16:creationId xmlns:a16="http://schemas.microsoft.com/office/drawing/2014/main" id="{BECBBD04-7D8F-064F-9EA1-90F55761E8D2}"/>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60">
                  <a:extLst>
                    <a:ext uri="{FF2B5EF4-FFF2-40B4-BE49-F238E27FC236}">
                      <a16:creationId xmlns:a16="http://schemas.microsoft.com/office/drawing/2014/main" id="{46ECB4F1-1A24-274E-9EDE-6ADC6653F9A8}"/>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61">
                  <a:extLst>
                    <a:ext uri="{FF2B5EF4-FFF2-40B4-BE49-F238E27FC236}">
                      <a16:creationId xmlns:a16="http://schemas.microsoft.com/office/drawing/2014/main" id="{4F9BBD5D-A2E9-A345-A89B-16BAE76AB135}"/>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62">
                  <a:extLst>
                    <a:ext uri="{FF2B5EF4-FFF2-40B4-BE49-F238E27FC236}">
                      <a16:creationId xmlns:a16="http://schemas.microsoft.com/office/drawing/2014/main" id="{9191B108-2A79-C644-AA27-D305696B31C5}"/>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63">
                  <a:extLst>
                    <a:ext uri="{FF2B5EF4-FFF2-40B4-BE49-F238E27FC236}">
                      <a16:creationId xmlns:a16="http://schemas.microsoft.com/office/drawing/2014/main" id="{8E0A1DB2-2F98-1D40-9627-A37DE1C06D03}"/>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64">
                  <a:extLst>
                    <a:ext uri="{FF2B5EF4-FFF2-40B4-BE49-F238E27FC236}">
                      <a16:creationId xmlns:a16="http://schemas.microsoft.com/office/drawing/2014/main" id="{73ED5D88-6FCC-C340-A48C-55F285F043F2}"/>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65">
                  <a:extLst>
                    <a:ext uri="{FF2B5EF4-FFF2-40B4-BE49-F238E27FC236}">
                      <a16:creationId xmlns:a16="http://schemas.microsoft.com/office/drawing/2014/main" id="{FBE1869E-EB66-024F-859A-A4887641DBD0}"/>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66">
                  <a:extLst>
                    <a:ext uri="{FF2B5EF4-FFF2-40B4-BE49-F238E27FC236}">
                      <a16:creationId xmlns:a16="http://schemas.microsoft.com/office/drawing/2014/main" id="{827C4ADF-78FE-0B42-AE13-A82C1008ED4D}"/>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20">
                  <a:extLst>
                    <a:ext uri="{FF2B5EF4-FFF2-40B4-BE49-F238E27FC236}">
                      <a16:creationId xmlns:a16="http://schemas.microsoft.com/office/drawing/2014/main" id="{BED7D8A3-582F-6B42-BB24-4D1089258598}"/>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539" name="Freeform 134">
                  <a:extLst>
                    <a:ext uri="{FF2B5EF4-FFF2-40B4-BE49-F238E27FC236}">
                      <a16:creationId xmlns:a16="http://schemas.microsoft.com/office/drawing/2014/main" id="{866A6C30-8DE4-334D-81DF-3F4F2686F1AA}"/>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35">
                  <a:extLst>
                    <a:ext uri="{FF2B5EF4-FFF2-40B4-BE49-F238E27FC236}">
                      <a16:creationId xmlns:a16="http://schemas.microsoft.com/office/drawing/2014/main" id="{F987B8AB-3794-6043-BC37-B4D98BBD1385}"/>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36">
                  <a:extLst>
                    <a:ext uri="{FF2B5EF4-FFF2-40B4-BE49-F238E27FC236}">
                      <a16:creationId xmlns:a16="http://schemas.microsoft.com/office/drawing/2014/main" id="{206EA261-5EDF-4F44-9786-2C279BABBE83}"/>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37">
                  <a:extLst>
                    <a:ext uri="{FF2B5EF4-FFF2-40B4-BE49-F238E27FC236}">
                      <a16:creationId xmlns:a16="http://schemas.microsoft.com/office/drawing/2014/main" id="{EE2FF1CC-754D-D442-BC59-E50BE018AB40}"/>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38">
                  <a:extLst>
                    <a:ext uri="{FF2B5EF4-FFF2-40B4-BE49-F238E27FC236}">
                      <a16:creationId xmlns:a16="http://schemas.microsoft.com/office/drawing/2014/main" id="{3D8E8E0E-D0EE-1349-AF98-96655528012E}"/>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39">
                  <a:extLst>
                    <a:ext uri="{FF2B5EF4-FFF2-40B4-BE49-F238E27FC236}">
                      <a16:creationId xmlns:a16="http://schemas.microsoft.com/office/drawing/2014/main" id="{2BC3C596-B513-FD4D-BA2B-6C35FF060647}"/>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6" name="Group 465">
                <a:extLst>
                  <a:ext uri="{FF2B5EF4-FFF2-40B4-BE49-F238E27FC236}">
                    <a16:creationId xmlns:a16="http://schemas.microsoft.com/office/drawing/2014/main" id="{BF3851EB-0694-2A4A-88B4-FBEF62A6C858}"/>
                  </a:ext>
                </a:extLst>
              </p:cNvPr>
              <p:cNvGrpSpPr/>
              <p:nvPr/>
            </p:nvGrpSpPr>
            <p:grpSpPr>
              <a:xfrm>
                <a:off x="6773380" y="2629613"/>
                <a:ext cx="553933" cy="245500"/>
                <a:chOff x="4508320" y="2295180"/>
                <a:chExt cx="369866" cy="163944"/>
              </a:xfrm>
              <a:solidFill>
                <a:schemeClr val="bg1">
                  <a:lumMod val="75000"/>
                </a:schemeClr>
              </a:solidFill>
            </p:grpSpPr>
            <p:sp>
              <p:nvSpPr>
                <p:cNvPr id="518" name="Freeform 127">
                  <a:extLst>
                    <a:ext uri="{FF2B5EF4-FFF2-40B4-BE49-F238E27FC236}">
                      <a16:creationId xmlns:a16="http://schemas.microsoft.com/office/drawing/2014/main" id="{298AC074-4E22-B842-81DD-41560A6123F5}"/>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28">
                  <a:extLst>
                    <a:ext uri="{FF2B5EF4-FFF2-40B4-BE49-F238E27FC236}">
                      <a16:creationId xmlns:a16="http://schemas.microsoft.com/office/drawing/2014/main" id="{05D84079-6009-FB45-81B6-0AB46A2C7254}"/>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29">
                  <a:extLst>
                    <a:ext uri="{FF2B5EF4-FFF2-40B4-BE49-F238E27FC236}">
                      <a16:creationId xmlns:a16="http://schemas.microsoft.com/office/drawing/2014/main" id="{71804EB8-53DF-3545-8EBE-A36F74D30A7D}"/>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40">
                  <a:extLst>
                    <a:ext uri="{FF2B5EF4-FFF2-40B4-BE49-F238E27FC236}">
                      <a16:creationId xmlns:a16="http://schemas.microsoft.com/office/drawing/2014/main" id="{D5F9A4AB-1DCA-D14C-832E-C4B1AE1B7D8B}"/>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41">
                  <a:extLst>
                    <a:ext uri="{FF2B5EF4-FFF2-40B4-BE49-F238E27FC236}">
                      <a16:creationId xmlns:a16="http://schemas.microsoft.com/office/drawing/2014/main" id="{D2DA7D4F-0A00-6141-B7DF-7982775372F1}"/>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42">
                  <a:extLst>
                    <a:ext uri="{FF2B5EF4-FFF2-40B4-BE49-F238E27FC236}">
                      <a16:creationId xmlns:a16="http://schemas.microsoft.com/office/drawing/2014/main" id="{EBFE5BE7-FA66-B747-AA88-554DD4D3E768}"/>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3">
                  <a:extLst>
                    <a:ext uri="{FF2B5EF4-FFF2-40B4-BE49-F238E27FC236}">
                      <a16:creationId xmlns:a16="http://schemas.microsoft.com/office/drawing/2014/main" id="{1461E279-FCD5-E942-AB56-3553D8DDE230}"/>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7" name="Freeform 145">
                <a:extLst>
                  <a:ext uri="{FF2B5EF4-FFF2-40B4-BE49-F238E27FC236}">
                    <a16:creationId xmlns:a16="http://schemas.microsoft.com/office/drawing/2014/main" id="{0141EDAB-494B-094B-8C68-7F054636AD08}"/>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46">
                <a:extLst>
                  <a:ext uri="{FF2B5EF4-FFF2-40B4-BE49-F238E27FC236}">
                    <a16:creationId xmlns:a16="http://schemas.microsoft.com/office/drawing/2014/main" id="{4B4DFD4E-7453-274A-92AC-67F7846F9166}"/>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48">
                <a:extLst>
                  <a:ext uri="{FF2B5EF4-FFF2-40B4-BE49-F238E27FC236}">
                    <a16:creationId xmlns:a16="http://schemas.microsoft.com/office/drawing/2014/main" id="{640AE761-B3DA-5C42-9AA6-B6213075EC6E}"/>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149">
                <a:extLst>
                  <a:ext uri="{FF2B5EF4-FFF2-40B4-BE49-F238E27FC236}">
                    <a16:creationId xmlns:a16="http://schemas.microsoft.com/office/drawing/2014/main" id="{45C5A78C-B4CF-5244-9F49-DFFB36FD1B11}"/>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50">
                <a:extLst>
                  <a:ext uri="{FF2B5EF4-FFF2-40B4-BE49-F238E27FC236}">
                    <a16:creationId xmlns:a16="http://schemas.microsoft.com/office/drawing/2014/main" id="{833C90D6-06E9-C742-AC32-3FFB318B866D}"/>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151">
                <a:extLst>
                  <a:ext uri="{FF2B5EF4-FFF2-40B4-BE49-F238E27FC236}">
                    <a16:creationId xmlns:a16="http://schemas.microsoft.com/office/drawing/2014/main" id="{51EB1076-D656-0F45-8FDC-17AABBB2AD2E}"/>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152">
                <a:extLst>
                  <a:ext uri="{FF2B5EF4-FFF2-40B4-BE49-F238E27FC236}">
                    <a16:creationId xmlns:a16="http://schemas.microsoft.com/office/drawing/2014/main" id="{11F61318-8805-7E4D-9D08-8E090DC3E3F9}"/>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53">
                <a:extLst>
                  <a:ext uri="{FF2B5EF4-FFF2-40B4-BE49-F238E27FC236}">
                    <a16:creationId xmlns:a16="http://schemas.microsoft.com/office/drawing/2014/main" id="{EC6D5BCA-4396-4A41-920F-A8EF04B0663E}"/>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154">
                <a:extLst>
                  <a:ext uri="{FF2B5EF4-FFF2-40B4-BE49-F238E27FC236}">
                    <a16:creationId xmlns:a16="http://schemas.microsoft.com/office/drawing/2014/main" id="{6CE4A52E-1EEB-3D49-8C96-418C5974BF2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76" name="Group 475">
                <a:extLst>
                  <a:ext uri="{FF2B5EF4-FFF2-40B4-BE49-F238E27FC236}">
                    <a16:creationId xmlns:a16="http://schemas.microsoft.com/office/drawing/2014/main" id="{B3F1BE40-DACA-5944-B42C-F078CB0E7053}"/>
                  </a:ext>
                </a:extLst>
              </p:cNvPr>
              <p:cNvGrpSpPr/>
              <p:nvPr/>
            </p:nvGrpSpPr>
            <p:grpSpPr>
              <a:xfrm>
                <a:off x="1562100" y="2163424"/>
                <a:ext cx="997078" cy="1516091"/>
                <a:chOff x="1028701" y="1983861"/>
                <a:chExt cx="665758" cy="1012439"/>
              </a:xfrm>
              <a:solidFill>
                <a:schemeClr val="bg1">
                  <a:lumMod val="75000"/>
                </a:schemeClr>
              </a:solidFill>
            </p:grpSpPr>
            <p:sp>
              <p:nvSpPr>
                <p:cNvPr id="502" name="Freeform 14">
                  <a:extLst>
                    <a:ext uri="{FF2B5EF4-FFF2-40B4-BE49-F238E27FC236}">
                      <a16:creationId xmlns:a16="http://schemas.microsoft.com/office/drawing/2014/main" id="{D03E8D9B-89EB-8B46-BA7C-0268AEC63916}"/>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309">
                  <a:extLst>
                    <a:ext uri="{FF2B5EF4-FFF2-40B4-BE49-F238E27FC236}">
                      <a16:creationId xmlns:a16="http://schemas.microsoft.com/office/drawing/2014/main" id="{4435C277-B904-754B-BB29-86EF667895C4}"/>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310">
                  <a:extLst>
                    <a:ext uri="{FF2B5EF4-FFF2-40B4-BE49-F238E27FC236}">
                      <a16:creationId xmlns:a16="http://schemas.microsoft.com/office/drawing/2014/main" id="{EF766A45-CE14-1648-906B-B8BC38602C9D}"/>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311">
                  <a:extLst>
                    <a:ext uri="{FF2B5EF4-FFF2-40B4-BE49-F238E27FC236}">
                      <a16:creationId xmlns:a16="http://schemas.microsoft.com/office/drawing/2014/main" id="{7D60001F-3A77-6A49-B048-D30C6D0364FB}"/>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312">
                  <a:extLst>
                    <a:ext uri="{FF2B5EF4-FFF2-40B4-BE49-F238E27FC236}">
                      <a16:creationId xmlns:a16="http://schemas.microsoft.com/office/drawing/2014/main" id="{7531EDFC-33E3-7F4B-8CFC-92D18D54B3E6}"/>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313">
                  <a:extLst>
                    <a:ext uri="{FF2B5EF4-FFF2-40B4-BE49-F238E27FC236}">
                      <a16:creationId xmlns:a16="http://schemas.microsoft.com/office/drawing/2014/main" id="{92460A20-B70F-D549-AB4F-8C89757ADE0A}"/>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314">
                  <a:extLst>
                    <a:ext uri="{FF2B5EF4-FFF2-40B4-BE49-F238E27FC236}">
                      <a16:creationId xmlns:a16="http://schemas.microsoft.com/office/drawing/2014/main" id="{B5E204AB-F753-924E-A4A1-41EE1836A3F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315">
                  <a:extLst>
                    <a:ext uri="{FF2B5EF4-FFF2-40B4-BE49-F238E27FC236}">
                      <a16:creationId xmlns:a16="http://schemas.microsoft.com/office/drawing/2014/main" id="{9878FEA5-FBCD-554A-B2BD-175DD8AC811C}"/>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316">
                  <a:extLst>
                    <a:ext uri="{FF2B5EF4-FFF2-40B4-BE49-F238E27FC236}">
                      <a16:creationId xmlns:a16="http://schemas.microsoft.com/office/drawing/2014/main" id="{42E831AD-92A8-2F43-B7FE-E85059699FC1}"/>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317">
                  <a:extLst>
                    <a:ext uri="{FF2B5EF4-FFF2-40B4-BE49-F238E27FC236}">
                      <a16:creationId xmlns:a16="http://schemas.microsoft.com/office/drawing/2014/main" id="{0335460E-BBC3-9E4F-8444-5440D7021112}"/>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318">
                  <a:extLst>
                    <a:ext uri="{FF2B5EF4-FFF2-40B4-BE49-F238E27FC236}">
                      <a16:creationId xmlns:a16="http://schemas.microsoft.com/office/drawing/2014/main" id="{063C4FC1-AC86-DF48-8494-DF09D3C7411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319">
                  <a:extLst>
                    <a:ext uri="{FF2B5EF4-FFF2-40B4-BE49-F238E27FC236}">
                      <a16:creationId xmlns:a16="http://schemas.microsoft.com/office/drawing/2014/main" id="{B8119E7D-1AD6-3544-A1F1-732CBABF71AF}"/>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320">
                  <a:extLst>
                    <a:ext uri="{FF2B5EF4-FFF2-40B4-BE49-F238E27FC236}">
                      <a16:creationId xmlns:a16="http://schemas.microsoft.com/office/drawing/2014/main" id="{5C60CE76-3B64-EF45-8F7E-3F3D06368E62}"/>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321">
                  <a:extLst>
                    <a:ext uri="{FF2B5EF4-FFF2-40B4-BE49-F238E27FC236}">
                      <a16:creationId xmlns:a16="http://schemas.microsoft.com/office/drawing/2014/main" id="{50EE7F93-17D7-D746-A7B3-4A40F7A4CB47}"/>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322">
                  <a:extLst>
                    <a:ext uri="{FF2B5EF4-FFF2-40B4-BE49-F238E27FC236}">
                      <a16:creationId xmlns:a16="http://schemas.microsoft.com/office/drawing/2014/main" id="{273A2C2F-EE7D-DB49-A60E-1BED8F8CD825}"/>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323">
                  <a:extLst>
                    <a:ext uri="{FF2B5EF4-FFF2-40B4-BE49-F238E27FC236}">
                      <a16:creationId xmlns:a16="http://schemas.microsoft.com/office/drawing/2014/main" id="{D9211602-6056-654F-BCF6-B2FBA25A12B5}"/>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7" name="Group 476">
                <a:extLst>
                  <a:ext uri="{FF2B5EF4-FFF2-40B4-BE49-F238E27FC236}">
                    <a16:creationId xmlns:a16="http://schemas.microsoft.com/office/drawing/2014/main" id="{7C07980A-1E58-2649-86C5-5748B86037EE}"/>
                  </a:ext>
                </a:extLst>
              </p:cNvPr>
              <p:cNvGrpSpPr/>
              <p:nvPr/>
            </p:nvGrpSpPr>
            <p:grpSpPr>
              <a:xfrm>
                <a:off x="7230913" y="2378890"/>
                <a:ext cx="162583" cy="338216"/>
                <a:chOff x="4813819" y="2127748"/>
                <a:chExt cx="108558" cy="225859"/>
              </a:xfrm>
              <a:solidFill>
                <a:schemeClr val="bg1">
                  <a:lumMod val="75000"/>
                </a:schemeClr>
              </a:solidFill>
            </p:grpSpPr>
            <p:sp>
              <p:nvSpPr>
                <p:cNvPr id="499" name="Freeform 131">
                  <a:extLst>
                    <a:ext uri="{FF2B5EF4-FFF2-40B4-BE49-F238E27FC236}">
                      <a16:creationId xmlns:a16="http://schemas.microsoft.com/office/drawing/2014/main" id="{3BB76A3E-C7AA-1343-A89B-41B2BD94ACA4}"/>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324">
                  <a:extLst>
                    <a:ext uri="{FF2B5EF4-FFF2-40B4-BE49-F238E27FC236}">
                      <a16:creationId xmlns:a16="http://schemas.microsoft.com/office/drawing/2014/main" id="{557D881C-D35F-E64D-931D-436EE3190698}"/>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325">
                  <a:extLst>
                    <a:ext uri="{FF2B5EF4-FFF2-40B4-BE49-F238E27FC236}">
                      <a16:creationId xmlns:a16="http://schemas.microsoft.com/office/drawing/2014/main" id="{A2347C1C-34D3-9849-9975-EB3AC857AA15}"/>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8" name="Group 477">
                <a:extLst>
                  <a:ext uri="{FF2B5EF4-FFF2-40B4-BE49-F238E27FC236}">
                    <a16:creationId xmlns:a16="http://schemas.microsoft.com/office/drawing/2014/main" id="{A4590BBD-4817-2747-A746-F0811F9A320F}"/>
                  </a:ext>
                </a:extLst>
              </p:cNvPr>
              <p:cNvGrpSpPr/>
              <p:nvPr/>
            </p:nvGrpSpPr>
            <p:grpSpPr>
              <a:xfrm>
                <a:off x="6668348" y="1846104"/>
                <a:ext cx="919384" cy="621584"/>
                <a:chOff x="4438189" y="1771956"/>
                <a:chExt cx="613881" cy="415091"/>
              </a:xfrm>
              <a:solidFill>
                <a:schemeClr val="bg1">
                  <a:lumMod val="75000"/>
                </a:schemeClr>
              </a:solidFill>
            </p:grpSpPr>
            <p:sp>
              <p:nvSpPr>
                <p:cNvPr id="497" name="Freeform 326">
                  <a:extLst>
                    <a:ext uri="{FF2B5EF4-FFF2-40B4-BE49-F238E27FC236}">
                      <a16:creationId xmlns:a16="http://schemas.microsoft.com/office/drawing/2014/main" id="{8B6ED740-91DE-4B4D-8B4D-8CEB4C4CC0ED}"/>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329">
                  <a:extLst>
                    <a:ext uri="{FF2B5EF4-FFF2-40B4-BE49-F238E27FC236}">
                      <a16:creationId xmlns:a16="http://schemas.microsoft.com/office/drawing/2014/main" id="{9A8D0EFC-A4C6-2547-BD23-D15DCA39ACAF}"/>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9" name="Group 478">
                <a:extLst>
                  <a:ext uri="{FF2B5EF4-FFF2-40B4-BE49-F238E27FC236}">
                    <a16:creationId xmlns:a16="http://schemas.microsoft.com/office/drawing/2014/main" id="{4BC4E637-1A7D-FE41-9A2E-AB2DF63E084D}"/>
                  </a:ext>
                </a:extLst>
              </p:cNvPr>
              <p:cNvGrpSpPr/>
              <p:nvPr/>
            </p:nvGrpSpPr>
            <p:grpSpPr>
              <a:xfrm>
                <a:off x="7371914" y="2069403"/>
                <a:ext cx="427319" cy="211550"/>
                <a:chOff x="4907967" y="1921074"/>
                <a:chExt cx="285325" cy="141272"/>
              </a:xfrm>
              <a:solidFill>
                <a:schemeClr val="bg1">
                  <a:lumMod val="75000"/>
                </a:schemeClr>
              </a:solidFill>
            </p:grpSpPr>
            <p:sp>
              <p:nvSpPr>
                <p:cNvPr id="490" name="Freeform 144">
                  <a:extLst>
                    <a:ext uri="{FF2B5EF4-FFF2-40B4-BE49-F238E27FC236}">
                      <a16:creationId xmlns:a16="http://schemas.microsoft.com/office/drawing/2014/main" id="{C1F219A8-BCC8-8641-9943-89BCCFEF25B9}"/>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330">
                  <a:extLst>
                    <a:ext uri="{FF2B5EF4-FFF2-40B4-BE49-F238E27FC236}">
                      <a16:creationId xmlns:a16="http://schemas.microsoft.com/office/drawing/2014/main" id="{346B2378-BB26-434D-BD7F-09D8506E5907}"/>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331">
                  <a:extLst>
                    <a:ext uri="{FF2B5EF4-FFF2-40B4-BE49-F238E27FC236}">
                      <a16:creationId xmlns:a16="http://schemas.microsoft.com/office/drawing/2014/main" id="{A7B4E66D-8457-6A47-B861-00E13DEFBE8C}"/>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332">
                  <a:extLst>
                    <a:ext uri="{FF2B5EF4-FFF2-40B4-BE49-F238E27FC236}">
                      <a16:creationId xmlns:a16="http://schemas.microsoft.com/office/drawing/2014/main" id="{1E25D0C2-A135-AF4E-9A2A-E43BD725F0A9}"/>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333">
                  <a:extLst>
                    <a:ext uri="{FF2B5EF4-FFF2-40B4-BE49-F238E27FC236}">
                      <a16:creationId xmlns:a16="http://schemas.microsoft.com/office/drawing/2014/main" id="{E8B02CE4-B2CD-0847-9765-268A30651E39}"/>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334">
                  <a:extLst>
                    <a:ext uri="{FF2B5EF4-FFF2-40B4-BE49-F238E27FC236}">
                      <a16:creationId xmlns:a16="http://schemas.microsoft.com/office/drawing/2014/main" id="{CC4992C5-8C18-E044-93D1-C9B3191C0F31}"/>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335">
                  <a:extLst>
                    <a:ext uri="{FF2B5EF4-FFF2-40B4-BE49-F238E27FC236}">
                      <a16:creationId xmlns:a16="http://schemas.microsoft.com/office/drawing/2014/main" id="{9349F0B5-A39A-0F49-AF25-4EB75AEEE884}"/>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0" name="Group 479">
                <a:extLst>
                  <a:ext uri="{FF2B5EF4-FFF2-40B4-BE49-F238E27FC236}">
                    <a16:creationId xmlns:a16="http://schemas.microsoft.com/office/drawing/2014/main" id="{F4D998E3-FF0A-0341-B583-7259939ABFC3}"/>
                  </a:ext>
                </a:extLst>
              </p:cNvPr>
              <p:cNvGrpSpPr/>
              <p:nvPr/>
            </p:nvGrpSpPr>
            <p:grpSpPr>
              <a:xfrm>
                <a:off x="7507160" y="1396890"/>
                <a:ext cx="480554" cy="643784"/>
                <a:chOff x="4998272" y="1471973"/>
                <a:chExt cx="320870" cy="429916"/>
              </a:xfrm>
              <a:solidFill>
                <a:schemeClr val="bg1">
                  <a:lumMod val="75000"/>
                </a:schemeClr>
              </a:solidFill>
            </p:grpSpPr>
            <p:sp>
              <p:nvSpPr>
                <p:cNvPr id="485" name="Freeform 147">
                  <a:extLst>
                    <a:ext uri="{FF2B5EF4-FFF2-40B4-BE49-F238E27FC236}">
                      <a16:creationId xmlns:a16="http://schemas.microsoft.com/office/drawing/2014/main" id="{3FF62E6F-46ED-EA4A-BE2F-7FA82B72F1E0}"/>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336">
                  <a:extLst>
                    <a:ext uri="{FF2B5EF4-FFF2-40B4-BE49-F238E27FC236}">
                      <a16:creationId xmlns:a16="http://schemas.microsoft.com/office/drawing/2014/main" id="{865F184A-DC51-A443-89AE-C240C21E32F2}"/>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337">
                  <a:extLst>
                    <a:ext uri="{FF2B5EF4-FFF2-40B4-BE49-F238E27FC236}">
                      <a16:creationId xmlns:a16="http://schemas.microsoft.com/office/drawing/2014/main" id="{EC07CC35-BBFE-6D41-ADEF-4B5B9EC277E2}"/>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338">
                  <a:extLst>
                    <a:ext uri="{FF2B5EF4-FFF2-40B4-BE49-F238E27FC236}">
                      <a16:creationId xmlns:a16="http://schemas.microsoft.com/office/drawing/2014/main" id="{83DCF2A4-1160-DA4B-992E-C2ECC6EA1B21}"/>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339">
                  <a:extLst>
                    <a:ext uri="{FF2B5EF4-FFF2-40B4-BE49-F238E27FC236}">
                      <a16:creationId xmlns:a16="http://schemas.microsoft.com/office/drawing/2014/main" id="{40C5E847-C5EF-A440-8E04-23FB977A5EC1}"/>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1" name="Freeform 122">
                <a:extLst>
                  <a:ext uri="{FF2B5EF4-FFF2-40B4-BE49-F238E27FC236}">
                    <a16:creationId xmlns:a16="http://schemas.microsoft.com/office/drawing/2014/main" id="{94D6C1CC-1587-9445-8E7F-900B668E8008}"/>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82" name="Freeform 14">
                <a:extLst>
                  <a:ext uri="{FF2B5EF4-FFF2-40B4-BE49-F238E27FC236}">
                    <a16:creationId xmlns:a16="http://schemas.microsoft.com/office/drawing/2014/main" id="{E991A352-A448-274D-AA10-E6A67AE351BA}"/>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40">
                <a:extLst>
                  <a:ext uri="{FF2B5EF4-FFF2-40B4-BE49-F238E27FC236}">
                    <a16:creationId xmlns:a16="http://schemas.microsoft.com/office/drawing/2014/main" id="{18F765FC-84E0-EB4C-AD5C-B918EDB66C34}"/>
                  </a:ext>
                </a:extLst>
              </p:cNvPr>
              <p:cNvSpPr>
                <a:spLocks noChangeArrowheads="1"/>
              </p:cNvSpPr>
              <p:nvPr/>
            </p:nvSpPr>
            <p:spPr bwMode="auto">
              <a:xfrm>
                <a:off x="2341976" y="4086547"/>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sp>
            <p:nvSpPr>
              <p:cNvPr id="484" name="Freeform 51">
                <a:extLst>
                  <a:ext uri="{FF2B5EF4-FFF2-40B4-BE49-F238E27FC236}">
                    <a16:creationId xmlns:a16="http://schemas.microsoft.com/office/drawing/2014/main" id="{BE83AC8A-1CB9-6D4F-81B9-D8BA3589A950}"/>
                  </a:ext>
                </a:extLst>
              </p:cNvPr>
              <p:cNvSpPr>
                <a:spLocks noChangeArrowheads="1"/>
              </p:cNvSpPr>
              <p:nvPr/>
            </p:nvSpPr>
            <p:spPr bwMode="auto">
              <a:xfrm>
                <a:off x="-24575" y="3264853"/>
                <a:ext cx="2199650" cy="1187024"/>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dirty="0">
                  <a:cs typeface="Arial Unicode MS" charset="0"/>
                </a:endParaRPr>
              </a:p>
            </p:txBody>
          </p:sp>
        </p:grpSp>
        <p:sp>
          <p:nvSpPr>
            <p:cNvPr id="205" name="Freeform 5">
              <a:extLst>
                <a:ext uri="{FF2B5EF4-FFF2-40B4-BE49-F238E27FC236}">
                  <a16:creationId xmlns:a16="http://schemas.microsoft.com/office/drawing/2014/main" id="{DD1FBE04-4DF4-0A49-895E-80415AAD6B47}"/>
                </a:ext>
              </a:extLst>
            </p:cNvPr>
            <p:cNvSpPr>
              <a:spLocks/>
            </p:cNvSpPr>
            <p:nvPr userDrawn="1"/>
          </p:nvSpPr>
          <p:spPr bwMode="auto">
            <a:xfrm>
              <a:off x="7826155" y="4714624"/>
              <a:ext cx="309312" cy="116952"/>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75000"/>
              </a:schemeClr>
            </a:solidFill>
            <a:ln w="12700" cap="flat" cmpd="sng">
              <a:noFill/>
              <a:bevel/>
              <a:headEnd/>
              <a:tailEnd/>
            </a:ln>
            <a:effectLst/>
          </p:spPr>
          <p:txBody>
            <a:bodyPr wrap="none" anchor="ctr"/>
            <a:lstStyle/>
            <a:p>
              <a:pPr lvl="0"/>
              <a:endParaRPr lang="zh-CN" altLang="en-US"/>
            </a:p>
          </p:txBody>
        </p:sp>
        <p:grpSp>
          <p:nvGrpSpPr>
            <p:cNvPr id="402" name="Group 401">
              <a:extLst>
                <a:ext uri="{FF2B5EF4-FFF2-40B4-BE49-F238E27FC236}">
                  <a16:creationId xmlns:a16="http://schemas.microsoft.com/office/drawing/2014/main" id="{C2C89072-492A-B34C-9277-A1D608A53585}"/>
                </a:ext>
              </a:extLst>
            </p:cNvPr>
            <p:cNvGrpSpPr/>
            <p:nvPr userDrawn="1"/>
          </p:nvGrpSpPr>
          <p:grpSpPr>
            <a:xfrm>
              <a:off x="8218847" y="4733890"/>
              <a:ext cx="271848" cy="243757"/>
              <a:chOff x="6067503" y="888769"/>
              <a:chExt cx="2825751" cy="2533750"/>
            </a:xfrm>
          </p:grpSpPr>
          <p:sp>
            <p:nvSpPr>
              <p:cNvPr id="403" name="Freeform 988">
                <a:extLst>
                  <a:ext uri="{FF2B5EF4-FFF2-40B4-BE49-F238E27FC236}">
                    <a16:creationId xmlns:a16="http://schemas.microsoft.com/office/drawing/2014/main" id="{9C5CB372-FB6D-B24C-8136-72623586A94D}"/>
                  </a:ext>
                </a:extLst>
              </p:cNvPr>
              <p:cNvSpPr>
                <a:spLocks noEditPoints="1"/>
              </p:cNvSpPr>
              <p:nvPr userDrawn="1"/>
            </p:nvSpPr>
            <p:spPr bwMode="auto">
              <a:xfrm>
                <a:off x="6623730" y="2658931"/>
                <a:ext cx="2187575" cy="763588"/>
              </a:xfrm>
              <a:custGeom>
                <a:avLst/>
                <a:gdLst>
                  <a:gd name="T0" fmla="*/ 571 w 1378"/>
                  <a:gd name="T1" fmla="*/ 424 h 481"/>
                  <a:gd name="T2" fmla="*/ 522 w 1378"/>
                  <a:gd name="T3" fmla="*/ 33 h 481"/>
                  <a:gd name="T4" fmla="*/ 595 w 1378"/>
                  <a:gd name="T5" fmla="*/ 45 h 481"/>
                  <a:gd name="T6" fmla="*/ 607 w 1378"/>
                  <a:gd name="T7" fmla="*/ 70 h 481"/>
                  <a:gd name="T8" fmla="*/ 636 w 1378"/>
                  <a:gd name="T9" fmla="*/ 29 h 481"/>
                  <a:gd name="T10" fmla="*/ 673 w 1378"/>
                  <a:gd name="T11" fmla="*/ 70 h 481"/>
                  <a:gd name="T12" fmla="*/ 717 w 1378"/>
                  <a:gd name="T13" fmla="*/ 123 h 481"/>
                  <a:gd name="T14" fmla="*/ 770 w 1378"/>
                  <a:gd name="T15" fmla="*/ 155 h 481"/>
                  <a:gd name="T16" fmla="*/ 819 w 1378"/>
                  <a:gd name="T17" fmla="*/ 176 h 481"/>
                  <a:gd name="T18" fmla="*/ 856 w 1378"/>
                  <a:gd name="T19" fmla="*/ 147 h 481"/>
                  <a:gd name="T20" fmla="*/ 917 w 1378"/>
                  <a:gd name="T21" fmla="*/ 123 h 481"/>
                  <a:gd name="T22" fmla="*/ 990 w 1378"/>
                  <a:gd name="T23" fmla="*/ 127 h 481"/>
                  <a:gd name="T24" fmla="*/ 1031 w 1378"/>
                  <a:gd name="T25" fmla="*/ 119 h 481"/>
                  <a:gd name="T26" fmla="*/ 1101 w 1378"/>
                  <a:gd name="T27" fmla="*/ 131 h 481"/>
                  <a:gd name="T28" fmla="*/ 1166 w 1378"/>
                  <a:gd name="T29" fmla="*/ 123 h 481"/>
                  <a:gd name="T30" fmla="*/ 1215 w 1378"/>
                  <a:gd name="T31" fmla="*/ 147 h 481"/>
                  <a:gd name="T32" fmla="*/ 1300 w 1378"/>
                  <a:gd name="T33" fmla="*/ 131 h 481"/>
                  <a:gd name="T34" fmla="*/ 1374 w 1378"/>
                  <a:gd name="T35" fmla="*/ 135 h 481"/>
                  <a:gd name="T36" fmla="*/ 1337 w 1378"/>
                  <a:gd name="T37" fmla="*/ 184 h 481"/>
                  <a:gd name="T38" fmla="*/ 1284 w 1378"/>
                  <a:gd name="T39" fmla="*/ 184 h 481"/>
                  <a:gd name="T40" fmla="*/ 1215 w 1378"/>
                  <a:gd name="T41" fmla="*/ 204 h 481"/>
                  <a:gd name="T42" fmla="*/ 1178 w 1378"/>
                  <a:gd name="T43" fmla="*/ 233 h 481"/>
                  <a:gd name="T44" fmla="*/ 1121 w 1378"/>
                  <a:gd name="T45" fmla="*/ 253 h 481"/>
                  <a:gd name="T46" fmla="*/ 1064 w 1378"/>
                  <a:gd name="T47" fmla="*/ 282 h 481"/>
                  <a:gd name="T48" fmla="*/ 990 w 1378"/>
                  <a:gd name="T49" fmla="*/ 290 h 481"/>
                  <a:gd name="T50" fmla="*/ 942 w 1378"/>
                  <a:gd name="T51" fmla="*/ 318 h 481"/>
                  <a:gd name="T52" fmla="*/ 893 w 1378"/>
                  <a:gd name="T53" fmla="*/ 335 h 481"/>
                  <a:gd name="T54" fmla="*/ 827 w 1378"/>
                  <a:gd name="T55" fmla="*/ 351 h 481"/>
                  <a:gd name="T56" fmla="*/ 775 w 1378"/>
                  <a:gd name="T57" fmla="*/ 359 h 481"/>
                  <a:gd name="T58" fmla="*/ 717 w 1378"/>
                  <a:gd name="T59" fmla="*/ 355 h 481"/>
                  <a:gd name="T60" fmla="*/ 660 w 1378"/>
                  <a:gd name="T61" fmla="*/ 392 h 481"/>
                  <a:gd name="T62" fmla="*/ 652 w 1378"/>
                  <a:gd name="T63" fmla="*/ 388 h 481"/>
                  <a:gd name="T64" fmla="*/ 648 w 1378"/>
                  <a:gd name="T65" fmla="*/ 396 h 481"/>
                  <a:gd name="T66" fmla="*/ 616 w 1378"/>
                  <a:gd name="T67" fmla="*/ 375 h 481"/>
                  <a:gd name="T68" fmla="*/ 603 w 1378"/>
                  <a:gd name="T69" fmla="*/ 384 h 481"/>
                  <a:gd name="T70" fmla="*/ 571 w 1378"/>
                  <a:gd name="T71" fmla="*/ 388 h 481"/>
                  <a:gd name="T72" fmla="*/ 534 w 1378"/>
                  <a:gd name="T73" fmla="*/ 355 h 481"/>
                  <a:gd name="T74" fmla="*/ 567 w 1378"/>
                  <a:gd name="T75" fmla="*/ 416 h 481"/>
                  <a:gd name="T76" fmla="*/ 510 w 1378"/>
                  <a:gd name="T77" fmla="*/ 388 h 481"/>
                  <a:gd name="T78" fmla="*/ 449 w 1378"/>
                  <a:gd name="T79" fmla="*/ 396 h 481"/>
                  <a:gd name="T80" fmla="*/ 371 w 1378"/>
                  <a:gd name="T81" fmla="*/ 416 h 481"/>
                  <a:gd name="T82" fmla="*/ 326 w 1378"/>
                  <a:gd name="T83" fmla="*/ 424 h 481"/>
                  <a:gd name="T84" fmla="*/ 277 w 1378"/>
                  <a:gd name="T85" fmla="*/ 445 h 481"/>
                  <a:gd name="T86" fmla="*/ 228 w 1378"/>
                  <a:gd name="T87" fmla="*/ 424 h 481"/>
                  <a:gd name="T88" fmla="*/ 143 w 1378"/>
                  <a:gd name="T89" fmla="*/ 424 h 481"/>
                  <a:gd name="T90" fmla="*/ 86 w 1378"/>
                  <a:gd name="T91" fmla="*/ 432 h 481"/>
                  <a:gd name="T92" fmla="*/ 33 w 1378"/>
                  <a:gd name="T93" fmla="*/ 461 h 481"/>
                  <a:gd name="T94" fmla="*/ 0 w 1378"/>
                  <a:gd name="T95" fmla="*/ 453 h 481"/>
                  <a:gd name="T96" fmla="*/ 37 w 1378"/>
                  <a:gd name="T97" fmla="*/ 412 h 481"/>
                  <a:gd name="T98" fmla="*/ 74 w 1378"/>
                  <a:gd name="T99" fmla="*/ 363 h 481"/>
                  <a:gd name="T100" fmla="*/ 78 w 1378"/>
                  <a:gd name="T101" fmla="*/ 298 h 481"/>
                  <a:gd name="T102" fmla="*/ 57 w 1378"/>
                  <a:gd name="T103" fmla="*/ 229 h 481"/>
                  <a:gd name="T104" fmla="*/ 49 w 1378"/>
                  <a:gd name="T105" fmla="*/ 168 h 481"/>
                  <a:gd name="T106" fmla="*/ 78 w 1378"/>
                  <a:gd name="T107" fmla="*/ 106 h 481"/>
                  <a:gd name="T108" fmla="*/ 151 w 1378"/>
                  <a:gd name="T109" fmla="*/ 86 h 481"/>
                  <a:gd name="T110" fmla="*/ 212 w 1378"/>
                  <a:gd name="T111" fmla="*/ 106 h 481"/>
                  <a:gd name="T112" fmla="*/ 298 w 1378"/>
                  <a:gd name="T113" fmla="*/ 110 h 481"/>
                  <a:gd name="T114" fmla="*/ 363 w 1378"/>
                  <a:gd name="T115" fmla="*/ 82 h 481"/>
                  <a:gd name="T116" fmla="*/ 416 w 1378"/>
                  <a:gd name="T117" fmla="*/ 49 h 481"/>
                  <a:gd name="T118" fmla="*/ 497 w 1378"/>
                  <a:gd name="T119" fmla="*/ 29 h 481"/>
                  <a:gd name="T120" fmla="*/ 1174 w 1378"/>
                  <a:gd name="T121" fmla="*/ 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8" h="481">
                    <a:moveTo>
                      <a:pt x="571" y="424"/>
                    </a:moveTo>
                    <a:lnTo>
                      <a:pt x="571" y="428"/>
                    </a:lnTo>
                    <a:lnTo>
                      <a:pt x="575" y="428"/>
                    </a:lnTo>
                    <a:lnTo>
                      <a:pt x="575" y="432"/>
                    </a:lnTo>
                    <a:lnTo>
                      <a:pt x="579" y="432"/>
                    </a:lnTo>
                    <a:lnTo>
                      <a:pt x="583" y="432"/>
                    </a:lnTo>
                    <a:lnTo>
                      <a:pt x="587" y="432"/>
                    </a:lnTo>
                    <a:lnTo>
                      <a:pt x="587" y="436"/>
                    </a:lnTo>
                    <a:lnTo>
                      <a:pt x="591" y="436"/>
                    </a:lnTo>
                    <a:lnTo>
                      <a:pt x="591" y="441"/>
                    </a:lnTo>
                    <a:lnTo>
                      <a:pt x="587" y="441"/>
                    </a:lnTo>
                    <a:lnTo>
                      <a:pt x="583" y="441"/>
                    </a:lnTo>
                    <a:lnTo>
                      <a:pt x="579" y="441"/>
                    </a:lnTo>
                    <a:lnTo>
                      <a:pt x="575" y="441"/>
                    </a:lnTo>
                    <a:lnTo>
                      <a:pt x="575" y="436"/>
                    </a:lnTo>
                    <a:lnTo>
                      <a:pt x="575" y="432"/>
                    </a:lnTo>
                    <a:lnTo>
                      <a:pt x="571" y="432"/>
                    </a:lnTo>
                    <a:lnTo>
                      <a:pt x="567" y="432"/>
                    </a:lnTo>
                    <a:lnTo>
                      <a:pt x="567" y="428"/>
                    </a:lnTo>
                    <a:lnTo>
                      <a:pt x="571" y="428"/>
                    </a:lnTo>
                    <a:lnTo>
                      <a:pt x="571" y="424"/>
                    </a:lnTo>
                    <a:close/>
                    <a:moveTo>
                      <a:pt x="966" y="106"/>
                    </a:moveTo>
                    <a:lnTo>
                      <a:pt x="962" y="106"/>
                    </a:lnTo>
                    <a:lnTo>
                      <a:pt x="962" y="102"/>
                    </a:lnTo>
                    <a:lnTo>
                      <a:pt x="962" y="98"/>
                    </a:lnTo>
                    <a:lnTo>
                      <a:pt x="966" y="98"/>
                    </a:lnTo>
                    <a:lnTo>
                      <a:pt x="966" y="94"/>
                    </a:lnTo>
                    <a:lnTo>
                      <a:pt x="970" y="94"/>
                    </a:lnTo>
                    <a:lnTo>
                      <a:pt x="970" y="90"/>
                    </a:lnTo>
                    <a:lnTo>
                      <a:pt x="974" y="90"/>
                    </a:lnTo>
                    <a:lnTo>
                      <a:pt x="974" y="94"/>
                    </a:lnTo>
                    <a:lnTo>
                      <a:pt x="970" y="94"/>
                    </a:lnTo>
                    <a:lnTo>
                      <a:pt x="970" y="98"/>
                    </a:lnTo>
                    <a:lnTo>
                      <a:pt x="970" y="102"/>
                    </a:lnTo>
                    <a:lnTo>
                      <a:pt x="966" y="102"/>
                    </a:lnTo>
                    <a:lnTo>
                      <a:pt x="966" y="106"/>
                    </a:lnTo>
                    <a:close/>
                    <a:moveTo>
                      <a:pt x="510" y="25"/>
                    </a:moveTo>
                    <a:lnTo>
                      <a:pt x="514" y="25"/>
                    </a:lnTo>
                    <a:lnTo>
                      <a:pt x="514" y="29"/>
                    </a:lnTo>
                    <a:lnTo>
                      <a:pt x="518" y="29"/>
                    </a:lnTo>
                    <a:lnTo>
                      <a:pt x="522" y="29"/>
                    </a:lnTo>
                    <a:lnTo>
                      <a:pt x="522" y="33"/>
                    </a:lnTo>
                    <a:lnTo>
                      <a:pt x="526" y="33"/>
                    </a:lnTo>
                    <a:lnTo>
                      <a:pt x="526" y="37"/>
                    </a:lnTo>
                    <a:lnTo>
                      <a:pt x="534" y="37"/>
                    </a:lnTo>
                    <a:lnTo>
                      <a:pt x="538" y="37"/>
                    </a:lnTo>
                    <a:lnTo>
                      <a:pt x="538" y="41"/>
                    </a:lnTo>
                    <a:lnTo>
                      <a:pt x="542" y="41"/>
                    </a:lnTo>
                    <a:lnTo>
                      <a:pt x="546" y="41"/>
                    </a:lnTo>
                    <a:lnTo>
                      <a:pt x="550" y="41"/>
                    </a:lnTo>
                    <a:lnTo>
                      <a:pt x="554" y="41"/>
                    </a:lnTo>
                    <a:lnTo>
                      <a:pt x="559" y="41"/>
                    </a:lnTo>
                    <a:lnTo>
                      <a:pt x="563" y="41"/>
                    </a:lnTo>
                    <a:lnTo>
                      <a:pt x="567" y="41"/>
                    </a:lnTo>
                    <a:lnTo>
                      <a:pt x="567" y="45"/>
                    </a:lnTo>
                    <a:lnTo>
                      <a:pt x="567" y="41"/>
                    </a:lnTo>
                    <a:lnTo>
                      <a:pt x="571" y="41"/>
                    </a:lnTo>
                    <a:lnTo>
                      <a:pt x="579" y="41"/>
                    </a:lnTo>
                    <a:lnTo>
                      <a:pt x="583" y="41"/>
                    </a:lnTo>
                    <a:lnTo>
                      <a:pt x="583" y="45"/>
                    </a:lnTo>
                    <a:lnTo>
                      <a:pt x="587" y="45"/>
                    </a:lnTo>
                    <a:lnTo>
                      <a:pt x="591" y="45"/>
                    </a:lnTo>
                    <a:lnTo>
                      <a:pt x="595" y="45"/>
                    </a:lnTo>
                    <a:lnTo>
                      <a:pt x="595" y="49"/>
                    </a:lnTo>
                    <a:lnTo>
                      <a:pt x="591" y="49"/>
                    </a:lnTo>
                    <a:lnTo>
                      <a:pt x="591" y="53"/>
                    </a:lnTo>
                    <a:lnTo>
                      <a:pt x="591" y="62"/>
                    </a:lnTo>
                    <a:lnTo>
                      <a:pt x="591" y="66"/>
                    </a:lnTo>
                    <a:lnTo>
                      <a:pt x="587" y="66"/>
                    </a:lnTo>
                    <a:lnTo>
                      <a:pt x="591" y="66"/>
                    </a:lnTo>
                    <a:lnTo>
                      <a:pt x="591" y="70"/>
                    </a:lnTo>
                    <a:lnTo>
                      <a:pt x="587" y="70"/>
                    </a:lnTo>
                    <a:lnTo>
                      <a:pt x="587" y="74"/>
                    </a:lnTo>
                    <a:lnTo>
                      <a:pt x="587" y="78"/>
                    </a:lnTo>
                    <a:lnTo>
                      <a:pt x="587" y="82"/>
                    </a:lnTo>
                    <a:lnTo>
                      <a:pt x="591" y="82"/>
                    </a:lnTo>
                    <a:lnTo>
                      <a:pt x="591" y="78"/>
                    </a:lnTo>
                    <a:lnTo>
                      <a:pt x="591" y="74"/>
                    </a:lnTo>
                    <a:lnTo>
                      <a:pt x="595" y="74"/>
                    </a:lnTo>
                    <a:lnTo>
                      <a:pt x="595" y="70"/>
                    </a:lnTo>
                    <a:lnTo>
                      <a:pt x="595" y="66"/>
                    </a:lnTo>
                    <a:lnTo>
                      <a:pt x="599" y="66"/>
                    </a:lnTo>
                    <a:lnTo>
                      <a:pt x="607" y="66"/>
                    </a:lnTo>
                    <a:lnTo>
                      <a:pt x="607" y="70"/>
                    </a:lnTo>
                    <a:lnTo>
                      <a:pt x="612" y="70"/>
                    </a:lnTo>
                    <a:lnTo>
                      <a:pt x="612" y="74"/>
                    </a:lnTo>
                    <a:lnTo>
                      <a:pt x="612" y="70"/>
                    </a:lnTo>
                    <a:lnTo>
                      <a:pt x="616" y="70"/>
                    </a:lnTo>
                    <a:lnTo>
                      <a:pt x="616" y="62"/>
                    </a:lnTo>
                    <a:lnTo>
                      <a:pt x="616" y="57"/>
                    </a:lnTo>
                    <a:lnTo>
                      <a:pt x="620" y="57"/>
                    </a:lnTo>
                    <a:lnTo>
                      <a:pt x="620" y="53"/>
                    </a:lnTo>
                    <a:lnTo>
                      <a:pt x="616" y="53"/>
                    </a:lnTo>
                    <a:lnTo>
                      <a:pt x="616" y="49"/>
                    </a:lnTo>
                    <a:lnTo>
                      <a:pt x="616" y="45"/>
                    </a:lnTo>
                    <a:lnTo>
                      <a:pt x="612" y="45"/>
                    </a:lnTo>
                    <a:lnTo>
                      <a:pt x="612" y="41"/>
                    </a:lnTo>
                    <a:lnTo>
                      <a:pt x="616" y="41"/>
                    </a:lnTo>
                    <a:lnTo>
                      <a:pt x="616" y="37"/>
                    </a:lnTo>
                    <a:lnTo>
                      <a:pt x="616" y="33"/>
                    </a:lnTo>
                    <a:lnTo>
                      <a:pt x="620" y="33"/>
                    </a:lnTo>
                    <a:lnTo>
                      <a:pt x="624" y="33"/>
                    </a:lnTo>
                    <a:lnTo>
                      <a:pt x="628" y="33"/>
                    </a:lnTo>
                    <a:lnTo>
                      <a:pt x="628" y="29"/>
                    </a:lnTo>
                    <a:lnTo>
                      <a:pt x="636" y="29"/>
                    </a:lnTo>
                    <a:lnTo>
                      <a:pt x="636" y="33"/>
                    </a:lnTo>
                    <a:lnTo>
                      <a:pt x="640" y="33"/>
                    </a:lnTo>
                    <a:lnTo>
                      <a:pt x="640" y="37"/>
                    </a:lnTo>
                    <a:lnTo>
                      <a:pt x="640" y="41"/>
                    </a:lnTo>
                    <a:lnTo>
                      <a:pt x="644" y="41"/>
                    </a:lnTo>
                    <a:lnTo>
                      <a:pt x="644" y="45"/>
                    </a:lnTo>
                    <a:lnTo>
                      <a:pt x="648" y="45"/>
                    </a:lnTo>
                    <a:lnTo>
                      <a:pt x="648" y="49"/>
                    </a:lnTo>
                    <a:lnTo>
                      <a:pt x="652" y="49"/>
                    </a:lnTo>
                    <a:lnTo>
                      <a:pt x="652" y="53"/>
                    </a:lnTo>
                    <a:lnTo>
                      <a:pt x="652" y="57"/>
                    </a:lnTo>
                    <a:lnTo>
                      <a:pt x="656" y="57"/>
                    </a:lnTo>
                    <a:lnTo>
                      <a:pt x="656" y="62"/>
                    </a:lnTo>
                    <a:lnTo>
                      <a:pt x="656" y="66"/>
                    </a:lnTo>
                    <a:lnTo>
                      <a:pt x="660" y="66"/>
                    </a:lnTo>
                    <a:lnTo>
                      <a:pt x="664" y="66"/>
                    </a:lnTo>
                    <a:lnTo>
                      <a:pt x="664" y="70"/>
                    </a:lnTo>
                    <a:lnTo>
                      <a:pt x="664" y="66"/>
                    </a:lnTo>
                    <a:lnTo>
                      <a:pt x="669" y="66"/>
                    </a:lnTo>
                    <a:lnTo>
                      <a:pt x="673" y="66"/>
                    </a:lnTo>
                    <a:lnTo>
                      <a:pt x="673" y="70"/>
                    </a:lnTo>
                    <a:lnTo>
                      <a:pt x="677" y="70"/>
                    </a:lnTo>
                    <a:lnTo>
                      <a:pt x="677" y="74"/>
                    </a:lnTo>
                    <a:lnTo>
                      <a:pt x="677" y="78"/>
                    </a:lnTo>
                    <a:lnTo>
                      <a:pt x="677" y="86"/>
                    </a:lnTo>
                    <a:lnTo>
                      <a:pt x="681" y="86"/>
                    </a:lnTo>
                    <a:lnTo>
                      <a:pt x="681" y="94"/>
                    </a:lnTo>
                    <a:lnTo>
                      <a:pt x="685" y="94"/>
                    </a:lnTo>
                    <a:lnTo>
                      <a:pt x="685" y="98"/>
                    </a:lnTo>
                    <a:lnTo>
                      <a:pt x="689" y="98"/>
                    </a:lnTo>
                    <a:lnTo>
                      <a:pt x="689" y="102"/>
                    </a:lnTo>
                    <a:lnTo>
                      <a:pt x="693" y="102"/>
                    </a:lnTo>
                    <a:lnTo>
                      <a:pt x="693" y="106"/>
                    </a:lnTo>
                    <a:lnTo>
                      <a:pt x="697" y="106"/>
                    </a:lnTo>
                    <a:lnTo>
                      <a:pt x="697" y="115"/>
                    </a:lnTo>
                    <a:lnTo>
                      <a:pt x="701" y="115"/>
                    </a:lnTo>
                    <a:lnTo>
                      <a:pt x="705" y="115"/>
                    </a:lnTo>
                    <a:lnTo>
                      <a:pt x="705" y="119"/>
                    </a:lnTo>
                    <a:lnTo>
                      <a:pt x="709" y="119"/>
                    </a:lnTo>
                    <a:lnTo>
                      <a:pt x="713" y="119"/>
                    </a:lnTo>
                    <a:lnTo>
                      <a:pt x="717" y="119"/>
                    </a:lnTo>
                    <a:lnTo>
                      <a:pt x="717" y="123"/>
                    </a:lnTo>
                    <a:lnTo>
                      <a:pt x="722" y="123"/>
                    </a:lnTo>
                    <a:lnTo>
                      <a:pt x="722" y="127"/>
                    </a:lnTo>
                    <a:lnTo>
                      <a:pt x="726" y="127"/>
                    </a:lnTo>
                    <a:lnTo>
                      <a:pt x="730" y="127"/>
                    </a:lnTo>
                    <a:lnTo>
                      <a:pt x="734" y="127"/>
                    </a:lnTo>
                    <a:lnTo>
                      <a:pt x="734" y="135"/>
                    </a:lnTo>
                    <a:lnTo>
                      <a:pt x="734" y="139"/>
                    </a:lnTo>
                    <a:lnTo>
                      <a:pt x="738" y="139"/>
                    </a:lnTo>
                    <a:lnTo>
                      <a:pt x="738" y="143"/>
                    </a:lnTo>
                    <a:lnTo>
                      <a:pt x="746" y="143"/>
                    </a:lnTo>
                    <a:lnTo>
                      <a:pt x="746" y="147"/>
                    </a:lnTo>
                    <a:lnTo>
                      <a:pt x="750" y="147"/>
                    </a:lnTo>
                    <a:lnTo>
                      <a:pt x="750" y="151"/>
                    </a:lnTo>
                    <a:lnTo>
                      <a:pt x="754" y="151"/>
                    </a:lnTo>
                    <a:lnTo>
                      <a:pt x="754" y="155"/>
                    </a:lnTo>
                    <a:lnTo>
                      <a:pt x="758" y="155"/>
                    </a:lnTo>
                    <a:lnTo>
                      <a:pt x="762" y="155"/>
                    </a:lnTo>
                    <a:lnTo>
                      <a:pt x="766" y="155"/>
                    </a:lnTo>
                    <a:lnTo>
                      <a:pt x="766" y="159"/>
                    </a:lnTo>
                    <a:lnTo>
                      <a:pt x="770" y="159"/>
                    </a:lnTo>
                    <a:lnTo>
                      <a:pt x="770" y="155"/>
                    </a:lnTo>
                    <a:lnTo>
                      <a:pt x="775" y="155"/>
                    </a:lnTo>
                    <a:lnTo>
                      <a:pt x="775" y="159"/>
                    </a:lnTo>
                    <a:lnTo>
                      <a:pt x="775" y="168"/>
                    </a:lnTo>
                    <a:lnTo>
                      <a:pt x="779" y="168"/>
                    </a:lnTo>
                    <a:lnTo>
                      <a:pt x="779" y="172"/>
                    </a:lnTo>
                    <a:lnTo>
                      <a:pt x="783" y="172"/>
                    </a:lnTo>
                    <a:lnTo>
                      <a:pt x="783" y="176"/>
                    </a:lnTo>
                    <a:lnTo>
                      <a:pt x="787" y="176"/>
                    </a:lnTo>
                    <a:lnTo>
                      <a:pt x="791" y="176"/>
                    </a:lnTo>
                    <a:lnTo>
                      <a:pt x="791" y="180"/>
                    </a:lnTo>
                    <a:lnTo>
                      <a:pt x="795" y="180"/>
                    </a:lnTo>
                    <a:lnTo>
                      <a:pt x="795" y="176"/>
                    </a:lnTo>
                    <a:lnTo>
                      <a:pt x="795" y="180"/>
                    </a:lnTo>
                    <a:lnTo>
                      <a:pt x="799" y="180"/>
                    </a:lnTo>
                    <a:lnTo>
                      <a:pt x="799" y="176"/>
                    </a:lnTo>
                    <a:lnTo>
                      <a:pt x="803" y="176"/>
                    </a:lnTo>
                    <a:lnTo>
                      <a:pt x="803" y="172"/>
                    </a:lnTo>
                    <a:lnTo>
                      <a:pt x="811" y="172"/>
                    </a:lnTo>
                    <a:lnTo>
                      <a:pt x="811" y="176"/>
                    </a:lnTo>
                    <a:lnTo>
                      <a:pt x="815" y="176"/>
                    </a:lnTo>
                    <a:lnTo>
                      <a:pt x="819" y="176"/>
                    </a:lnTo>
                    <a:lnTo>
                      <a:pt x="819" y="180"/>
                    </a:lnTo>
                    <a:lnTo>
                      <a:pt x="823" y="180"/>
                    </a:lnTo>
                    <a:lnTo>
                      <a:pt x="827" y="180"/>
                    </a:lnTo>
                    <a:lnTo>
                      <a:pt x="827" y="184"/>
                    </a:lnTo>
                    <a:lnTo>
                      <a:pt x="836" y="184"/>
                    </a:lnTo>
                    <a:lnTo>
                      <a:pt x="836" y="180"/>
                    </a:lnTo>
                    <a:lnTo>
                      <a:pt x="836" y="176"/>
                    </a:lnTo>
                    <a:lnTo>
                      <a:pt x="836" y="172"/>
                    </a:lnTo>
                    <a:lnTo>
                      <a:pt x="840" y="172"/>
                    </a:lnTo>
                    <a:lnTo>
                      <a:pt x="840" y="168"/>
                    </a:lnTo>
                    <a:lnTo>
                      <a:pt x="844" y="168"/>
                    </a:lnTo>
                    <a:lnTo>
                      <a:pt x="848" y="168"/>
                    </a:lnTo>
                    <a:lnTo>
                      <a:pt x="848" y="163"/>
                    </a:lnTo>
                    <a:lnTo>
                      <a:pt x="852" y="163"/>
                    </a:lnTo>
                    <a:lnTo>
                      <a:pt x="852" y="159"/>
                    </a:lnTo>
                    <a:lnTo>
                      <a:pt x="852" y="155"/>
                    </a:lnTo>
                    <a:lnTo>
                      <a:pt x="856" y="155"/>
                    </a:lnTo>
                    <a:lnTo>
                      <a:pt x="856" y="151"/>
                    </a:lnTo>
                    <a:lnTo>
                      <a:pt x="852" y="151"/>
                    </a:lnTo>
                    <a:lnTo>
                      <a:pt x="852" y="147"/>
                    </a:lnTo>
                    <a:lnTo>
                      <a:pt x="856" y="147"/>
                    </a:lnTo>
                    <a:lnTo>
                      <a:pt x="864" y="147"/>
                    </a:lnTo>
                    <a:lnTo>
                      <a:pt x="868" y="147"/>
                    </a:lnTo>
                    <a:lnTo>
                      <a:pt x="872" y="147"/>
                    </a:lnTo>
                    <a:lnTo>
                      <a:pt x="876" y="147"/>
                    </a:lnTo>
                    <a:lnTo>
                      <a:pt x="876" y="151"/>
                    </a:lnTo>
                    <a:lnTo>
                      <a:pt x="880" y="151"/>
                    </a:lnTo>
                    <a:lnTo>
                      <a:pt x="880" y="147"/>
                    </a:lnTo>
                    <a:lnTo>
                      <a:pt x="889" y="147"/>
                    </a:lnTo>
                    <a:lnTo>
                      <a:pt x="893" y="147"/>
                    </a:lnTo>
                    <a:lnTo>
                      <a:pt x="893" y="143"/>
                    </a:lnTo>
                    <a:lnTo>
                      <a:pt x="897" y="143"/>
                    </a:lnTo>
                    <a:lnTo>
                      <a:pt x="897" y="139"/>
                    </a:lnTo>
                    <a:lnTo>
                      <a:pt x="901" y="139"/>
                    </a:lnTo>
                    <a:lnTo>
                      <a:pt x="901" y="135"/>
                    </a:lnTo>
                    <a:lnTo>
                      <a:pt x="905" y="135"/>
                    </a:lnTo>
                    <a:lnTo>
                      <a:pt x="905" y="131"/>
                    </a:lnTo>
                    <a:lnTo>
                      <a:pt x="905" y="127"/>
                    </a:lnTo>
                    <a:lnTo>
                      <a:pt x="909" y="127"/>
                    </a:lnTo>
                    <a:lnTo>
                      <a:pt x="913" y="127"/>
                    </a:lnTo>
                    <a:lnTo>
                      <a:pt x="913" y="123"/>
                    </a:lnTo>
                    <a:lnTo>
                      <a:pt x="917" y="123"/>
                    </a:lnTo>
                    <a:lnTo>
                      <a:pt x="917" y="127"/>
                    </a:lnTo>
                    <a:lnTo>
                      <a:pt x="929" y="127"/>
                    </a:lnTo>
                    <a:lnTo>
                      <a:pt x="933" y="127"/>
                    </a:lnTo>
                    <a:lnTo>
                      <a:pt x="933" y="131"/>
                    </a:lnTo>
                    <a:lnTo>
                      <a:pt x="938" y="131"/>
                    </a:lnTo>
                    <a:lnTo>
                      <a:pt x="938" y="127"/>
                    </a:lnTo>
                    <a:lnTo>
                      <a:pt x="942" y="127"/>
                    </a:lnTo>
                    <a:lnTo>
                      <a:pt x="942" y="123"/>
                    </a:lnTo>
                    <a:lnTo>
                      <a:pt x="942" y="119"/>
                    </a:lnTo>
                    <a:lnTo>
                      <a:pt x="946" y="119"/>
                    </a:lnTo>
                    <a:lnTo>
                      <a:pt x="946" y="123"/>
                    </a:lnTo>
                    <a:lnTo>
                      <a:pt x="950" y="123"/>
                    </a:lnTo>
                    <a:lnTo>
                      <a:pt x="958" y="123"/>
                    </a:lnTo>
                    <a:lnTo>
                      <a:pt x="962" y="123"/>
                    </a:lnTo>
                    <a:lnTo>
                      <a:pt x="966" y="123"/>
                    </a:lnTo>
                    <a:lnTo>
                      <a:pt x="974" y="123"/>
                    </a:lnTo>
                    <a:lnTo>
                      <a:pt x="978" y="123"/>
                    </a:lnTo>
                    <a:lnTo>
                      <a:pt x="978" y="127"/>
                    </a:lnTo>
                    <a:lnTo>
                      <a:pt x="982" y="127"/>
                    </a:lnTo>
                    <a:lnTo>
                      <a:pt x="986" y="127"/>
                    </a:lnTo>
                    <a:lnTo>
                      <a:pt x="990" y="127"/>
                    </a:lnTo>
                    <a:lnTo>
                      <a:pt x="990" y="131"/>
                    </a:lnTo>
                    <a:lnTo>
                      <a:pt x="990" y="127"/>
                    </a:lnTo>
                    <a:lnTo>
                      <a:pt x="995" y="127"/>
                    </a:lnTo>
                    <a:lnTo>
                      <a:pt x="995" y="131"/>
                    </a:lnTo>
                    <a:lnTo>
                      <a:pt x="995" y="127"/>
                    </a:lnTo>
                    <a:lnTo>
                      <a:pt x="999" y="127"/>
                    </a:lnTo>
                    <a:lnTo>
                      <a:pt x="999" y="123"/>
                    </a:lnTo>
                    <a:lnTo>
                      <a:pt x="1003" y="123"/>
                    </a:lnTo>
                    <a:lnTo>
                      <a:pt x="999" y="123"/>
                    </a:lnTo>
                    <a:lnTo>
                      <a:pt x="999" y="119"/>
                    </a:lnTo>
                    <a:lnTo>
                      <a:pt x="999" y="115"/>
                    </a:lnTo>
                    <a:lnTo>
                      <a:pt x="1003" y="115"/>
                    </a:lnTo>
                    <a:lnTo>
                      <a:pt x="1003" y="110"/>
                    </a:lnTo>
                    <a:lnTo>
                      <a:pt x="1007" y="110"/>
                    </a:lnTo>
                    <a:lnTo>
                      <a:pt x="1011" y="110"/>
                    </a:lnTo>
                    <a:lnTo>
                      <a:pt x="1011" y="115"/>
                    </a:lnTo>
                    <a:lnTo>
                      <a:pt x="1015" y="115"/>
                    </a:lnTo>
                    <a:lnTo>
                      <a:pt x="1015" y="119"/>
                    </a:lnTo>
                    <a:lnTo>
                      <a:pt x="1023" y="119"/>
                    </a:lnTo>
                    <a:lnTo>
                      <a:pt x="1027" y="119"/>
                    </a:lnTo>
                    <a:lnTo>
                      <a:pt x="1031" y="119"/>
                    </a:lnTo>
                    <a:lnTo>
                      <a:pt x="1035" y="119"/>
                    </a:lnTo>
                    <a:lnTo>
                      <a:pt x="1039" y="119"/>
                    </a:lnTo>
                    <a:lnTo>
                      <a:pt x="1048" y="119"/>
                    </a:lnTo>
                    <a:lnTo>
                      <a:pt x="1048" y="123"/>
                    </a:lnTo>
                    <a:lnTo>
                      <a:pt x="1052" y="123"/>
                    </a:lnTo>
                    <a:lnTo>
                      <a:pt x="1052" y="127"/>
                    </a:lnTo>
                    <a:lnTo>
                      <a:pt x="1056" y="127"/>
                    </a:lnTo>
                    <a:lnTo>
                      <a:pt x="1060" y="127"/>
                    </a:lnTo>
                    <a:lnTo>
                      <a:pt x="1060" y="131"/>
                    </a:lnTo>
                    <a:lnTo>
                      <a:pt x="1068" y="131"/>
                    </a:lnTo>
                    <a:lnTo>
                      <a:pt x="1068" y="127"/>
                    </a:lnTo>
                    <a:lnTo>
                      <a:pt x="1072" y="127"/>
                    </a:lnTo>
                    <a:lnTo>
                      <a:pt x="1072" y="131"/>
                    </a:lnTo>
                    <a:lnTo>
                      <a:pt x="1076" y="131"/>
                    </a:lnTo>
                    <a:lnTo>
                      <a:pt x="1080" y="131"/>
                    </a:lnTo>
                    <a:lnTo>
                      <a:pt x="1080" y="127"/>
                    </a:lnTo>
                    <a:lnTo>
                      <a:pt x="1084" y="127"/>
                    </a:lnTo>
                    <a:lnTo>
                      <a:pt x="1088" y="127"/>
                    </a:lnTo>
                    <a:lnTo>
                      <a:pt x="1092" y="127"/>
                    </a:lnTo>
                    <a:lnTo>
                      <a:pt x="1092" y="131"/>
                    </a:lnTo>
                    <a:lnTo>
                      <a:pt x="1101" y="131"/>
                    </a:lnTo>
                    <a:lnTo>
                      <a:pt x="1105" y="131"/>
                    </a:lnTo>
                    <a:lnTo>
                      <a:pt x="1109" y="131"/>
                    </a:lnTo>
                    <a:lnTo>
                      <a:pt x="1109" y="127"/>
                    </a:lnTo>
                    <a:lnTo>
                      <a:pt x="1109" y="123"/>
                    </a:lnTo>
                    <a:lnTo>
                      <a:pt x="1113" y="123"/>
                    </a:lnTo>
                    <a:lnTo>
                      <a:pt x="1117" y="123"/>
                    </a:lnTo>
                    <a:lnTo>
                      <a:pt x="1117" y="127"/>
                    </a:lnTo>
                    <a:lnTo>
                      <a:pt x="1121" y="127"/>
                    </a:lnTo>
                    <a:lnTo>
                      <a:pt x="1125" y="127"/>
                    </a:lnTo>
                    <a:lnTo>
                      <a:pt x="1125" y="131"/>
                    </a:lnTo>
                    <a:lnTo>
                      <a:pt x="1133" y="131"/>
                    </a:lnTo>
                    <a:lnTo>
                      <a:pt x="1133" y="127"/>
                    </a:lnTo>
                    <a:lnTo>
                      <a:pt x="1137" y="127"/>
                    </a:lnTo>
                    <a:lnTo>
                      <a:pt x="1145" y="127"/>
                    </a:lnTo>
                    <a:lnTo>
                      <a:pt x="1145" y="131"/>
                    </a:lnTo>
                    <a:lnTo>
                      <a:pt x="1149" y="131"/>
                    </a:lnTo>
                    <a:lnTo>
                      <a:pt x="1153" y="131"/>
                    </a:lnTo>
                    <a:lnTo>
                      <a:pt x="1153" y="127"/>
                    </a:lnTo>
                    <a:lnTo>
                      <a:pt x="1162" y="127"/>
                    </a:lnTo>
                    <a:lnTo>
                      <a:pt x="1162" y="123"/>
                    </a:lnTo>
                    <a:lnTo>
                      <a:pt x="1166" y="123"/>
                    </a:lnTo>
                    <a:lnTo>
                      <a:pt x="1170" y="123"/>
                    </a:lnTo>
                    <a:lnTo>
                      <a:pt x="1178" y="123"/>
                    </a:lnTo>
                    <a:lnTo>
                      <a:pt x="1182" y="123"/>
                    </a:lnTo>
                    <a:lnTo>
                      <a:pt x="1182" y="127"/>
                    </a:lnTo>
                    <a:lnTo>
                      <a:pt x="1182" y="123"/>
                    </a:lnTo>
                    <a:lnTo>
                      <a:pt x="1186" y="123"/>
                    </a:lnTo>
                    <a:lnTo>
                      <a:pt x="1186" y="119"/>
                    </a:lnTo>
                    <a:lnTo>
                      <a:pt x="1186" y="123"/>
                    </a:lnTo>
                    <a:lnTo>
                      <a:pt x="1190" y="123"/>
                    </a:lnTo>
                    <a:lnTo>
                      <a:pt x="1190" y="127"/>
                    </a:lnTo>
                    <a:lnTo>
                      <a:pt x="1190" y="131"/>
                    </a:lnTo>
                    <a:lnTo>
                      <a:pt x="1194" y="131"/>
                    </a:lnTo>
                    <a:lnTo>
                      <a:pt x="1194" y="135"/>
                    </a:lnTo>
                    <a:lnTo>
                      <a:pt x="1194" y="139"/>
                    </a:lnTo>
                    <a:lnTo>
                      <a:pt x="1198" y="139"/>
                    </a:lnTo>
                    <a:lnTo>
                      <a:pt x="1198" y="143"/>
                    </a:lnTo>
                    <a:lnTo>
                      <a:pt x="1202" y="143"/>
                    </a:lnTo>
                    <a:lnTo>
                      <a:pt x="1206" y="143"/>
                    </a:lnTo>
                    <a:lnTo>
                      <a:pt x="1206" y="147"/>
                    </a:lnTo>
                    <a:lnTo>
                      <a:pt x="1211" y="147"/>
                    </a:lnTo>
                    <a:lnTo>
                      <a:pt x="1215" y="147"/>
                    </a:lnTo>
                    <a:lnTo>
                      <a:pt x="1227" y="147"/>
                    </a:lnTo>
                    <a:lnTo>
                      <a:pt x="1235" y="147"/>
                    </a:lnTo>
                    <a:lnTo>
                      <a:pt x="1235" y="143"/>
                    </a:lnTo>
                    <a:lnTo>
                      <a:pt x="1239" y="143"/>
                    </a:lnTo>
                    <a:lnTo>
                      <a:pt x="1239" y="139"/>
                    </a:lnTo>
                    <a:lnTo>
                      <a:pt x="1243" y="139"/>
                    </a:lnTo>
                    <a:lnTo>
                      <a:pt x="1247" y="139"/>
                    </a:lnTo>
                    <a:lnTo>
                      <a:pt x="1251" y="139"/>
                    </a:lnTo>
                    <a:lnTo>
                      <a:pt x="1259" y="139"/>
                    </a:lnTo>
                    <a:lnTo>
                      <a:pt x="1264" y="139"/>
                    </a:lnTo>
                    <a:lnTo>
                      <a:pt x="1264" y="143"/>
                    </a:lnTo>
                    <a:lnTo>
                      <a:pt x="1264" y="139"/>
                    </a:lnTo>
                    <a:lnTo>
                      <a:pt x="1268" y="139"/>
                    </a:lnTo>
                    <a:lnTo>
                      <a:pt x="1272" y="139"/>
                    </a:lnTo>
                    <a:lnTo>
                      <a:pt x="1272" y="135"/>
                    </a:lnTo>
                    <a:lnTo>
                      <a:pt x="1280" y="135"/>
                    </a:lnTo>
                    <a:lnTo>
                      <a:pt x="1284" y="135"/>
                    </a:lnTo>
                    <a:lnTo>
                      <a:pt x="1288" y="135"/>
                    </a:lnTo>
                    <a:lnTo>
                      <a:pt x="1288" y="131"/>
                    </a:lnTo>
                    <a:lnTo>
                      <a:pt x="1296" y="131"/>
                    </a:lnTo>
                    <a:lnTo>
                      <a:pt x="1300" y="131"/>
                    </a:lnTo>
                    <a:lnTo>
                      <a:pt x="1300" y="127"/>
                    </a:lnTo>
                    <a:lnTo>
                      <a:pt x="1304" y="127"/>
                    </a:lnTo>
                    <a:lnTo>
                      <a:pt x="1304" y="123"/>
                    </a:lnTo>
                    <a:lnTo>
                      <a:pt x="1304" y="119"/>
                    </a:lnTo>
                    <a:lnTo>
                      <a:pt x="1308" y="119"/>
                    </a:lnTo>
                    <a:lnTo>
                      <a:pt x="1308" y="123"/>
                    </a:lnTo>
                    <a:lnTo>
                      <a:pt x="1312" y="123"/>
                    </a:lnTo>
                    <a:lnTo>
                      <a:pt x="1312" y="127"/>
                    </a:lnTo>
                    <a:lnTo>
                      <a:pt x="1316" y="127"/>
                    </a:lnTo>
                    <a:lnTo>
                      <a:pt x="1316" y="131"/>
                    </a:lnTo>
                    <a:lnTo>
                      <a:pt x="1333" y="131"/>
                    </a:lnTo>
                    <a:lnTo>
                      <a:pt x="1333" y="127"/>
                    </a:lnTo>
                    <a:lnTo>
                      <a:pt x="1337" y="127"/>
                    </a:lnTo>
                    <a:lnTo>
                      <a:pt x="1341" y="127"/>
                    </a:lnTo>
                    <a:lnTo>
                      <a:pt x="1345" y="127"/>
                    </a:lnTo>
                    <a:lnTo>
                      <a:pt x="1345" y="131"/>
                    </a:lnTo>
                    <a:lnTo>
                      <a:pt x="1349" y="131"/>
                    </a:lnTo>
                    <a:lnTo>
                      <a:pt x="1349" y="135"/>
                    </a:lnTo>
                    <a:lnTo>
                      <a:pt x="1353" y="135"/>
                    </a:lnTo>
                    <a:lnTo>
                      <a:pt x="1365" y="135"/>
                    </a:lnTo>
                    <a:lnTo>
                      <a:pt x="1374" y="135"/>
                    </a:lnTo>
                    <a:lnTo>
                      <a:pt x="1374" y="139"/>
                    </a:lnTo>
                    <a:lnTo>
                      <a:pt x="1378" y="139"/>
                    </a:lnTo>
                    <a:lnTo>
                      <a:pt x="1378" y="143"/>
                    </a:lnTo>
                    <a:lnTo>
                      <a:pt x="1378" y="147"/>
                    </a:lnTo>
                    <a:lnTo>
                      <a:pt x="1378" y="151"/>
                    </a:lnTo>
                    <a:lnTo>
                      <a:pt x="1374" y="151"/>
                    </a:lnTo>
                    <a:lnTo>
                      <a:pt x="1369" y="151"/>
                    </a:lnTo>
                    <a:lnTo>
                      <a:pt x="1369" y="159"/>
                    </a:lnTo>
                    <a:lnTo>
                      <a:pt x="1361" y="159"/>
                    </a:lnTo>
                    <a:lnTo>
                      <a:pt x="1357" y="159"/>
                    </a:lnTo>
                    <a:lnTo>
                      <a:pt x="1357" y="163"/>
                    </a:lnTo>
                    <a:lnTo>
                      <a:pt x="1353" y="163"/>
                    </a:lnTo>
                    <a:lnTo>
                      <a:pt x="1349" y="163"/>
                    </a:lnTo>
                    <a:lnTo>
                      <a:pt x="1349" y="168"/>
                    </a:lnTo>
                    <a:lnTo>
                      <a:pt x="1345" y="168"/>
                    </a:lnTo>
                    <a:lnTo>
                      <a:pt x="1345" y="172"/>
                    </a:lnTo>
                    <a:lnTo>
                      <a:pt x="1341" y="172"/>
                    </a:lnTo>
                    <a:lnTo>
                      <a:pt x="1341" y="176"/>
                    </a:lnTo>
                    <a:lnTo>
                      <a:pt x="1337" y="176"/>
                    </a:lnTo>
                    <a:lnTo>
                      <a:pt x="1337" y="180"/>
                    </a:lnTo>
                    <a:lnTo>
                      <a:pt x="1337" y="184"/>
                    </a:lnTo>
                    <a:lnTo>
                      <a:pt x="1333" y="184"/>
                    </a:lnTo>
                    <a:lnTo>
                      <a:pt x="1329" y="184"/>
                    </a:lnTo>
                    <a:lnTo>
                      <a:pt x="1329" y="188"/>
                    </a:lnTo>
                    <a:lnTo>
                      <a:pt x="1325" y="188"/>
                    </a:lnTo>
                    <a:lnTo>
                      <a:pt x="1325" y="184"/>
                    </a:lnTo>
                    <a:lnTo>
                      <a:pt x="1325" y="180"/>
                    </a:lnTo>
                    <a:lnTo>
                      <a:pt x="1321" y="180"/>
                    </a:lnTo>
                    <a:lnTo>
                      <a:pt x="1321" y="176"/>
                    </a:lnTo>
                    <a:lnTo>
                      <a:pt x="1316" y="176"/>
                    </a:lnTo>
                    <a:lnTo>
                      <a:pt x="1316" y="180"/>
                    </a:lnTo>
                    <a:lnTo>
                      <a:pt x="1312" y="180"/>
                    </a:lnTo>
                    <a:lnTo>
                      <a:pt x="1308" y="180"/>
                    </a:lnTo>
                    <a:lnTo>
                      <a:pt x="1308" y="184"/>
                    </a:lnTo>
                    <a:lnTo>
                      <a:pt x="1304" y="184"/>
                    </a:lnTo>
                    <a:lnTo>
                      <a:pt x="1300" y="184"/>
                    </a:lnTo>
                    <a:lnTo>
                      <a:pt x="1300" y="188"/>
                    </a:lnTo>
                    <a:lnTo>
                      <a:pt x="1296" y="188"/>
                    </a:lnTo>
                    <a:lnTo>
                      <a:pt x="1292" y="188"/>
                    </a:lnTo>
                    <a:lnTo>
                      <a:pt x="1288" y="188"/>
                    </a:lnTo>
                    <a:lnTo>
                      <a:pt x="1288" y="184"/>
                    </a:lnTo>
                    <a:lnTo>
                      <a:pt x="1284" y="184"/>
                    </a:lnTo>
                    <a:lnTo>
                      <a:pt x="1284" y="180"/>
                    </a:lnTo>
                    <a:lnTo>
                      <a:pt x="1276" y="180"/>
                    </a:lnTo>
                    <a:lnTo>
                      <a:pt x="1264" y="180"/>
                    </a:lnTo>
                    <a:lnTo>
                      <a:pt x="1255" y="180"/>
                    </a:lnTo>
                    <a:lnTo>
                      <a:pt x="1251" y="180"/>
                    </a:lnTo>
                    <a:lnTo>
                      <a:pt x="1251" y="184"/>
                    </a:lnTo>
                    <a:lnTo>
                      <a:pt x="1247" y="184"/>
                    </a:lnTo>
                    <a:lnTo>
                      <a:pt x="1247" y="188"/>
                    </a:lnTo>
                    <a:lnTo>
                      <a:pt x="1243" y="188"/>
                    </a:lnTo>
                    <a:lnTo>
                      <a:pt x="1235" y="188"/>
                    </a:lnTo>
                    <a:lnTo>
                      <a:pt x="1231" y="188"/>
                    </a:lnTo>
                    <a:lnTo>
                      <a:pt x="1231" y="184"/>
                    </a:lnTo>
                    <a:lnTo>
                      <a:pt x="1227" y="184"/>
                    </a:lnTo>
                    <a:lnTo>
                      <a:pt x="1227" y="188"/>
                    </a:lnTo>
                    <a:lnTo>
                      <a:pt x="1223" y="188"/>
                    </a:lnTo>
                    <a:lnTo>
                      <a:pt x="1223" y="192"/>
                    </a:lnTo>
                    <a:lnTo>
                      <a:pt x="1219" y="192"/>
                    </a:lnTo>
                    <a:lnTo>
                      <a:pt x="1219" y="196"/>
                    </a:lnTo>
                    <a:lnTo>
                      <a:pt x="1219" y="200"/>
                    </a:lnTo>
                    <a:lnTo>
                      <a:pt x="1215" y="200"/>
                    </a:lnTo>
                    <a:lnTo>
                      <a:pt x="1215" y="204"/>
                    </a:lnTo>
                    <a:lnTo>
                      <a:pt x="1215" y="208"/>
                    </a:lnTo>
                    <a:lnTo>
                      <a:pt x="1211" y="208"/>
                    </a:lnTo>
                    <a:lnTo>
                      <a:pt x="1211" y="212"/>
                    </a:lnTo>
                    <a:lnTo>
                      <a:pt x="1206" y="212"/>
                    </a:lnTo>
                    <a:lnTo>
                      <a:pt x="1206" y="216"/>
                    </a:lnTo>
                    <a:lnTo>
                      <a:pt x="1202" y="216"/>
                    </a:lnTo>
                    <a:lnTo>
                      <a:pt x="1202" y="225"/>
                    </a:lnTo>
                    <a:lnTo>
                      <a:pt x="1202" y="233"/>
                    </a:lnTo>
                    <a:lnTo>
                      <a:pt x="1198" y="233"/>
                    </a:lnTo>
                    <a:lnTo>
                      <a:pt x="1198" y="237"/>
                    </a:lnTo>
                    <a:lnTo>
                      <a:pt x="1194" y="237"/>
                    </a:lnTo>
                    <a:lnTo>
                      <a:pt x="1198" y="237"/>
                    </a:lnTo>
                    <a:lnTo>
                      <a:pt x="1198" y="241"/>
                    </a:lnTo>
                    <a:lnTo>
                      <a:pt x="1194" y="241"/>
                    </a:lnTo>
                    <a:lnTo>
                      <a:pt x="1194" y="237"/>
                    </a:lnTo>
                    <a:lnTo>
                      <a:pt x="1190" y="237"/>
                    </a:lnTo>
                    <a:lnTo>
                      <a:pt x="1190" y="233"/>
                    </a:lnTo>
                    <a:lnTo>
                      <a:pt x="1186" y="233"/>
                    </a:lnTo>
                    <a:lnTo>
                      <a:pt x="1186" y="229"/>
                    </a:lnTo>
                    <a:lnTo>
                      <a:pt x="1178" y="229"/>
                    </a:lnTo>
                    <a:lnTo>
                      <a:pt x="1178" y="233"/>
                    </a:lnTo>
                    <a:lnTo>
                      <a:pt x="1174" y="233"/>
                    </a:lnTo>
                    <a:lnTo>
                      <a:pt x="1174" y="229"/>
                    </a:lnTo>
                    <a:lnTo>
                      <a:pt x="1170" y="229"/>
                    </a:lnTo>
                    <a:lnTo>
                      <a:pt x="1166" y="229"/>
                    </a:lnTo>
                    <a:lnTo>
                      <a:pt x="1166" y="233"/>
                    </a:lnTo>
                    <a:lnTo>
                      <a:pt x="1162" y="233"/>
                    </a:lnTo>
                    <a:lnTo>
                      <a:pt x="1158" y="233"/>
                    </a:lnTo>
                    <a:lnTo>
                      <a:pt x="1158" y="237"/>
                    </a:lnTo>
                    <a:lnTo>
                      <a:pt x="1153" y="237"/>
                    </a:lnTo>
                    <a:lnTo>
                      <a:pt x="1153" y="245"/>
                    </a:lnTo>
                    <a:lnTo>
                      <a:pt x="1145" y="245"/>
                    </a:lnTo>
                    <a:lnTo>
                      <a:pt x="1141" y="245"/>
                    </a:lnTo>
                    <a:lnTo>
                      <a:pt x="1137" y="245"/>
                    </a:lnTo>
                    <a:lnTo>
                      <a:pt x="1133" y="245"/>
                    </a:lnTo>
                    <a:lnTo>
                      <a:pt x="1133" y="241"/>
                    </a:lnTo>
                    <a:lnTo>
                      <a:pt x="1133" y="245"/>
                    </a:lnTo>
                    <a:lnTo>
                      <a:pt x="1129" y="245"/>
                    </a:lnTo>
                    <a:lnTo>
                      <a:pt x="1125" y="245"/>
                    </a:lnTo>
                    <a:lnTo>
                      <a:pt x="1125" y="249"/>
                    </a:lnTo>
                    <a:lnTo>
                      <a:pt x="1125" y="253"/>
                    </a:lnTo>
                    <a:lnTo>
                      <a:pt x="1121" y="253"/>
                    </a:lnTo>
                    <a:lnTo>
                      <a:pt x="1121" y="249"/>
                    </a:lnTo>
                    <a:lnTo>
                      <a:pt x="1117" y="249"/>
                    </a:lnTo>
                    <a:lnTo>
                      <a:pt x="1117" y="253"/>
                    </a:lnTo>
                    <a:lnTo>
                      <a:pt x="1113" y="253"/>
                    </a:lnTo>
                    <a:lnTo>
                      <a:pt x="1113" y="257"/>
                    </a:lnTo>
                    <a:lnTo>
                      <a:pt x="1109" y="257"/>
                    </a:lnTo>
                    <a:lnTo>
                      <a:pt x="1105" y="257"/>
                    </a:lnTo>
                    <a:lnTo>
                      <a:pt x="1105" y="261"/>
                    </a:lnTo>
                    <a:lnTo>
                      <a:pt x="1101" y="261"/>
                    </a:lnTo>
                    <a:lnTo>
                      <a:pt x="1096" y="261"/>
                    </a:lnTo>
                    <a:lnTo>
                      <a:pt x="1096" y="265"/>
                    </a:lnTo>
                    <a:lnTo>
                      <a:pt x="1092" y="265"/>
                    </a:lnTo>
                    <a:lnTo>
                      <a:pt x="1092" y="273"/>
                    </a:lnTo>
                    <a:lnTo>
                      <a:pt x="1088" y="273"/>
                    </a:lnTo>
                    <a:lnTo>
                      <a:pt x="1088" y="278"/>
                    </a:lnTo>
                    <a:lnTo>
                      <a:pt x="1084" y="278"/>
                    </a:lnTo>
                    <a:lnTo>
                      <a:pt x="1084" y="282"/>
                    </a:lnTo>
                    <a:lnTo>
                      <a:pt x="1080" y="282"/>
                    </a:lnTo>
                    <a:lnTo>
                      <a:pt x="1072" y="282"/>
                    </a:lnTo>
                    <a:lnTo>
                      <a:pt x="1068" y="282"/>
                    </a:lnTo>
                    <a:lnTo>
                      <a:pt x="1064" y="282"/>
                    </a:lnTo>
                    <a:lnTo>
                      <a:pt x="1064" y="278"/>
                    </a:lnTo>
                    <a:lnTo>
                      <a:pt x="1056" y="278"/>
                    </a:lnTo>
                    <a:lnTo>
                      <a:pt x="1052" y="278"/>
                    </a:lnTo>
                    <a:lnTo>
                      <a:pt x="1052" y="282"/>
                    </a:lnTo>
                    <a:lnTo>
                      <a:pt x="1048" y="282"/>
                    </a:lnTo>
                    <a:lnTo>
                      <a:pt x="1048" y="278"/>
                    </a:lnTo>
                    <a:lnTo>
                      <a:pt x="1043" y="278"/>
                    </a:lnTo>
                    <a:lnTo>
                      <a:pt x="1043" y="273"/>
                    </a:lnTo>
                    <a:lnTo>
                      <a:pt x="1031" y="273"/>
                    </a:lnTo>
                    <a:lnTo>
                      <a:pt x="1027" y="273"/>
                    </a:lnTo>
                    <a:lnTo>
                      <a:pt x="1027" y="278"/>
                    </a:lnTo>
                    <a:lnTo>
                      <a:pt x="1023" y="278"/>
                    </a:lnTo>
                    <a:lnTo>
                      <a:pt x="1019" y="278"/>
                    </a:lnTo>
                    <a:lnTo>
                      <a:pt x="1019" y="282"/>
                    </a:lnTo>
                    <a:lnTo>
                      <a:pt x="1011" y="282"/>
                    </a:lnTo>
                    <a:lnTo>
                      <a:pt x="1007" y="282"/>
                    </a:lnTo>
                    <a:lnTo>
                      <a:pt x="1007" y="286"/>
                    </a:lnTo>
                    <a:lnTo>
                      <a:pt x="1003" y="286"/>
                    </a:lnTo>
                    <a:lnTo>
                      <a:pt x="995" y="286"/>
                    </a:lnTo>
                    <a:lnTo>
                      <a:pt x="990" y="286"/>
                    </a:lnTo>
                    <a:lnTo>
                      <a:pt x="990" y="290"/>
                    </a:lnTo>
                    <a:lnTo>
                      <a:pt x="986" y="290"/>
                    </a:lnTo>
                    <a:lnTo>
                      <a:pt x="986" y="294"/>
                    </a:lnTo>
                    <a:lnTo>
                      <a:pt x="982" y="294"/>
                    </a:lnTo>
                    <a:lnTo>
                      <a:pt x="978" y="294"/>
                    </a:lnTo>
                    <a:lnTo>
                      <a:pt x="978" y="298"/>
                    </a:lnTo>
                    <a:lnTo>
                      <a:pt x="978" y="302"/>
                    </a:lnTo>
                    <a:lnTo>
                      <a:pt x="974" y="302"/>
                    </a:lnTo>
                    <a:lnTo>
                      <a:pt x="974" y="306"/>
                    </a:lnTo>
                    <a:lnTo>
                      <a:pt x="974" y="310"/>
                    </a:lnTo>
                    <a:lnTo>
                      <a:pt x="974" y="314"/>
                    </a:lnTo>
                    <a:lnTo>
                      <a:pt x="970" y="314"/>
                    </a:lnTo>
                    <a:lnTo>
                      <a:pt x="966" y="314"/>
                    </a:lnTo>
                    <a:lnTo>
                      <a:pt x="966" y="318"/>
                    </a:lnTo>
                    <a:lnTo>
                      <a:pt x="962" y="318"/>
                    </a:lnTo>
                    <a:lnTo>
                      <a:pt x="958" y="318"/>
                    </a:lnTo>
                    <a:lnTo>
                      <a:pt x="954" y="318"/>
                    </a:lnTo>
                    <a:lnTo>
                      <a:pt x="954" y="314"/>
                    </a:lnTo>
                    <a:lnTo>
                      <a:pt x="950" y="314"/>
                    </a:lnTo>
                    <a:lnTo>
                      <a:pt x="946" y="314"/>
                    </a:lnTo>
                    <a:lnTo>
                      <a:pt x="942" y="314"/>
                    </a:lnTo>
                    <a:lnTo>
                      <a:pt x="942" y="318"/>
                    </a:lnTo>
                    <a:lnTo>
                      <a:pt x="938" y="318"/>
                    </a:lnTo>
                    <a:lnTo>
                      <a:pt x="938" y="314"/>
                    </a:lnTo>
                    <a:lnTo>
                      <a:pt x="933" y="314"/>
                    </a:lnTo>
                    <a:lnTo>
                      <a:pt x="933" y="318"/>
                    </a:lnTo>
                    <a:lnTo>
                      <a:pt x="929" y="318"/>
                    </a:lnTo>
                    <a:lnTo>
                      <a:pt x="921" y="318"/>
                    </a:lnTo>
                    <a:lnTo>
                      <a:pt x="921" y="322"/>
                    </a:lnTo>
                    <a:lnTo>
                      <a:pt x="917" y="322"/>
                    </a:lnTo>
                    <a:lnTo>
                      <a:pt x="913" y="322"/>
                    </a:lnTo>
                    <a:lnTo>
                      <a:pt x="913" y="326"/>
                    </a:lnTo>
                    <a:lnTo>
                      <a:pt x="909" y="326"/>
                    </a:lnTo>
                    <a:lnTo>
                      <a:pt x="905" y="326"/>
                    </a:lnTo>
                    <a:lnTo>
                      <a:pt x="905" y="322"/>
                    </a:lnTo>
                    <a:lnTo>
                      <a:pt x="901" y="322"/>
                    </a:lnTo>
                    <a:lnTo>
                      <a:pt x="897" y="322"/>
                    </a:lnTo>
                    <a:lnTo>
                      <a:pt x="897" y="326"/>
                    </a:lnTo>
                    <a:lnTo>
                      <a:pt x="893" y="326"/>
                    </a:lnTo>
                    <a:lnTo>
                      <a:pt x="893" y="331"/>
                    </a:lnTo>
                    <a:lnTo>
                      <a:pt x="889" y="331"/>
                    </a:lnTo>
                    <a:lnTo>
                      <a:pt x="889" y="335"/>
                    </a:lnTo>
                    <a:lnTo>
                      <a:pt x="893" y="335"/>
                    </a:lnTo>
                    <a:lnTo>
                      <a:pt x="893" y="339"/>
                    </a:lnTo>
                    <a:lnTo>
                      <a:pt x="889" y="339"/>
                    </a:lnTo>
                    <a:lnTo>
                      <a:pt x="889" y="343"/>
                    </a:lnTo>
                    <a:lnTo>
                      <a:pt x="876" y="343"/>
                    </a:lnTo>
                    <a:lnTo>
                      <a:pt x="872" y="343"/>
                    </a:lnTo>
                    <a:lnTo>
                      <a:pt x="872" y="347"/>
                    </a:lnTo>
                    <a:lnTo>
                      <a:pt x="872" y="343"/>
                    </a:lnTo>
                    <a:lnTo>
                      <a:pt x="864" y="343"/>
                    </a:lnTo>
                    <a:lnTo>
                      <a:pt x="864" y="347"/>
                    </a:lnTo>
                    <a:lnTo>
                      <a:pt x="860" y="347"/>
                    </a:lnTo>
                    <a:lnTo>
                      <a:pt x="860" y="351"/>
                    </a:lnTo>
                    <a:lnTo>
                      <a:pt x="852" y="351"/>
                    </a:lnTo>
                    <a:lnTo>
                      <a:pt x="852" y="347"/>
                    </a:lnTo>
                    <a:lnTo>
                      <a:pt x="848" y="347"/>
                    </a:lnTo>
                    <a:lnTo>
                      <a:pt x="848" y="343"/>
                    </a:lnTo>
                    <a:lnTo>
                      <a:pt x="840" y="343"/>
                    </a:lnTo>
                    <a:lnTo>
                      <a:pt x="840" y="347"/>
                    </a:lnTo>
                    <a:lnTo>
                      <a:pt x="836" y="347"/>
                    </a:lnTo>
                    <a:lnTo>
                      <a:pt x="832" y="347"/>
                    </a:lnTo>
                    <a:lnTo>
                      <a:pt x="832" y="351"/>
                    </a:lnTo>
                    <a:lnTo>
                      <a:pt x="827" y="351"/>
                    </a:lnTo>
                    <a:lnTo>
                      <a:pt x="827" y="355"/>
                    </a:lnTo>
                    <a:lnTo>
                      <a:pt x="823" y="355"/>
                    </a:lnTo>
                    <a:lnTo>
                      <a:pt x="819" y="355"/>
                    </a:lnTo>
                    <a:lnTo>
                      <a:pt x="819" y="359"/>
                    </a:lnTo>
                    <a:lnTo>
                      <a:pt x="815" y="359"/>
                    </a:lnTo>
                    <a:lnTo>
                      <a:pt x="815" y="355"/>
                    </a:lnTo>
                    <a:lnTo>
                      <a:pt x="815" y="351"/>
                    </a:lnTo>
                    <a:lnTo>
                      <a:pt x="811" y="351"/>
                    </a:lnTo>
                    <a:lnTo>
                      <a:pt x="811" y="347"/>
                    </a:lnTo>
                    <a:lnTo>
                      <a:pt x="807" y="347"/>
                    </a:lnTo>
                    <a:lnTo>
                      <a:pt x="803" y="347"/>
                    </a:lnTo>
                    <a:lnTo>
                      <a:pt x="799" y="347"/>
                    </a:lnTo>
                    <a:lnTo>
                      <a:pt x="795" y="347"/>
                    </a:lnTo>
                    <a:lnTo>
                      <a:pt x="795" y="351"/>
                    </a:lnTo>
                    <a:lnTo>
                      <a:pt x="791" y="351"/>
                    </a:lnTo>
                    <a:lnTo>
                      <a:pt x="791" y="355"/>
                    </a:lnTo>
                    <a:lnTo>
                      <a:pt x="787" y="355"/>
                    </a:lnTo>
                    <a:lnTo>
                      <a:pt x="783" y="355"/>
                    </a:lnTo>
                    <a:lnTo>
                      <a:pt x="783" y="359"/>
                    </a:lnTo>
                    <a:lnTo>
                      <a:pt x="779" y="359"/>
                    </a:lnTo>
                    <a:lnTo>
                      <a:pt x="775" y="359"/>
                    </a:lnTo>
                    <a:lnTo>
                      <a:pt x="775" y="363"/>
                    </a:lnTo>
                    <a:lnTo>
                      <a:pt x="770" y="363"/>
                    </a:lnTo>
                    <a:lnTo>
                      <a:pt x="766" y="363"/>
                    </a:lnTo>
                    <a:lnTo>
                      <a:pt x="766" y="367"/>
                    </a:lnTo>
                    <a:lnTo>
                      <a:pt x="762" y="367"/>
                    </a:lnTo>
                    <a:lnTo>
                      <a:pt x="762" y="375"/>
                    </a:lnTo>
                    <a:lnTo>
                      <a:pt x="758" y="375"/>
                    </a:lnTo>
                    <a:lnTo>
                      <a:pt x="758" y="379"/>
                    </a:lnTo>
                    <a:lnTo>
                      <a:pt x="754" y="379"/>
                    </a:lnTo>
                    <a:lnTo>
                      <a:pt x="754" y="375"/>
                    </a:lnTo>
                    <a:lnTo>
                      <a:pt x="750" y="375"/>
                    </a:lnTo>
                    <a:lnTo>
                      <a:pt x="750" y="371"/>
                    </a:lnTo>
                    <a:lnTo>
                      <a:pt x="746" y="371"/>
                    </a:lnTo>
                    <a:lnTo>
                      <a:pt x="746" y="367"/>
                    </a:lnTo>
                    <a:lnTo>
                      <a:pt x="734" y="367"/>
                    </a:lnTo>
                    <a:lnTo>
                      <a:pt x="734" y="363"/>
                    </a:lnTo>
                    <a:lnTo>
                      <a:pt x="730" y="363"/>
                    </a:lnTo>
                    <a:lnTo>
                      <a:pt x="730" y="359"/>
                    </a:lnTo>
                    <a:lnTo>
                      <a:pt x="726" y="359"/>
                    </a:lnTo>
                    <a:lnTo>
                      <a:pt x="726" y="355"/>
                    </a:lnTo>
                    <a:lnTo>
                      <a:pt x="717" y="355"/>
                    </a:lnTo>
                    <a:lnTo>
                      <a:pt x="713" y="355"/>
                    </a:lnTo>
                    <a:lnTo>
                      <a:pt x="701" y="355"/>
                    </a:lnTo>
                    <a:lnTo>
                      <a:pt x="701" y="351"/>
                    </a:lnTo>
                    <a:lnTo>
                      <a:pt x="693" y="351"/>
                    </a:lnTo>
                    <a:lnTo>
                      <a:pt x="693" y="355"/>
                    </a:lnTo>
                    <a:lnTo>
                      <a:pt x="689" y="355"/>
                    </a:lnTo>
                    <a:lnTo>
                      <a:pt x="685" y="355"/>
                    </a:lnTo>
                    <a:lnTo>
                      <a:pt x="681" y="355"/>
                    </a:lnTo>
                    <a:lnTo>
                      <a:pt x="677" y="355"/>
                    </a:lnTo>
                    <a:lnTo>
                      <a:pt x="677" y="359"/>
                    </a:lnTo>
                    <a:lnTo>
                      <a:pt x="673" y="359"/>
                    </a:lnTo>
                    <a:lnTo>
                      <a:pt x="673" y="363"/>
                    </a:lnTo>
                    <a:lnTo>
                      <a:pt x="669" y="363"/>
                    </a:lnTo>
                    <a:lnTo>
                      <a:pt x="669" y="367"/>
                    </a:lnTo>
                    <a:lnTo>
                      <a:pt x="669" y="375"/>
                    </a:lnTo>
                    <a:lnTo>
                      <a:pt x="669" y="379"/>
                    </a:lnTo>
                    <a:lnTo>
                      <a:pt x="664" y="379"/>
                    </a:lnTo>
                    <a:lnTo>
                      <a:pt x="664" y="384"/>
                    </a:lnTo>
                    <a:lnTo>
                      <a:pt x="664" y="388"/>
                    </a:lnTo>
                    <a:lnTo>
                      <a:pt x="660" y="388"/>
                    </a:lnTo>
                    <a:lnTo>
                      <a:pt x="660" y="392"/>
                    </a:lnTo>
                    <a:lnTo>
                      <a:pt x="656" y="392"/>
                    </a:lnTo>
                    <a:lnTo>
                      <a:pt x="656" y="396"/>
                    </a:lnTo>
                    <a:lnTo>
                      <a:pt x="656" y="400"/>
                    </a:lnTo>
                    <a:lnTo>
                      <a:pt x="660" y="400"/>
                    </a:lnTo>
                    <a:lnTo>
                      <a:pt x="660" y="404"/>
                    </a:lnTo>
                    <a:lnTo>
                      <a:pt x="660" y="408"/>
                    </a:lnTo>
                    <a:lnTo>
                      <a:pt x="664" y="408"/>
                    </a:lnTo>
                    <a:lnTo>
                      <a:pt x="664" y="416"/>
                    </a:lnTo>
                    <a:lnTo>
                      <a:pt x="669" y="416"/>
                    </a:lnTo>
                    <a:lnTo>
                      <a:pt x="669" y="420"/>
                    </a:lnTo>
                    <a:lnTo>
                      <a:pt x="664" y="420"/>
                    </a:lnTo>
                    <a:lnTo>
                      <a:pt x="664" y="416"/>
                    </a:lnTo>
                    <a:lnTo>
                      <a:pt x="660" y="416"/>
                    </a:lnTo>
                    <a:lnTo>
                      <a:pt x="660" y="412"/>
                    </a:lnTo>
                    <a:lnTo>
                      <a:pt x="660" y="408"/>
                    </a:lnTo>
                    <a:lnTo>
                      <a:pt x="656" y="408"/>
                    </a:lnTo>
                    <a:lnTo>
                      <a:pt x="656" y="404"/>
                    </a:lnTo>
                    <a:lnTo>
                      <a:pt x="656" y="400"/>
                    </a:lnTo>
                    <a:lnTo>
                      <a:pt x="652" y="400"/>
                    </a:lnTo>
                    <a:lnTo>
                      <a:pt x="652" y="396"/>
                    </a:lnTo>
                    <a:lnTo>
                      <a:pt x="652" y="388"/>
                    </a:lnTo>
                    <a:lnTo>
                      <a:pt x="652" y="384"/>
                    </a:lnTo>
                    <a:lnTo>
                      <a:pt x="648" y="384"/>
                    </a:lnTo>
                    <a:lnTo>
                      <a:pt x="648" y="379"/>
                    </a:lnTo>
                    <a:lnTo>
                      <a:pt x="652" y="379"/>
                    </a:lnTo>
                    <a:lnTo>
                      <a:pt x="652" y="375"/>
                    </a:lnTo>
                    <a:lnTo>
                      <a:pt x="648" y="375"/>
                    </a:lnTo>
                    <a:lnTo>
                      <a:pt x="648" y="371"/>
                    </a:lnTo>
                    <a:lnTo>
                      <a:pt x="644" y="371"/>
                    </a:lnTo>
                    <a:lnTo>
                      <a:pt x="640" y="371"/>
                    </a:lnTo>
                    <a:lnTo>
                      <a:pt x="640" y="367"/>
                    </a:lnTo>
                    <a:lnTo>
                      <a:pt x="636" y="367"/>
                    </a:lnTo>
                    <a:lnTo>
                      <a:pt x="636" y="371"/>
                    </a:lnTo>
                    <a:lnTo>
                      <a:pt x="636" y="375"/>
                    </a:lnTo>
                    <a:lnTo>
                      <a:pt x="636" y="379"/>
                    </a:lnTo>
                    <a:lnTo>
                      <a:pt x="640" y="379"/>
                    </a:lnTo>
                    <a:lnTo>
                      <a:pt x="640" y="384"/>
                    </a:lnTo>
                    <a:lnTo>
                      <a:pt x="640" y="388"/>
                    </a:lnTo>
                    <a:lnTo>
                      <a:pt x="644" y="388"/>
                    </a:lnTo>
                    <a:lnTo>
                      <a:pt x="644" y="392"/>
                    </a:lnTo>
                    <a:lnTo>
                      <a:pt x="644" y="396"/>
                    </a:lnTo>
                    <a:lnTo>
                      <a:pt x="648" y="396"/>
                    </a:lnTo>
                    <a:lnTo>
                      <a:pt x="648" y="400"/>
                    </a:lnTo>
                    <a:lnTo>
                      <a:pt x="648" y="404"/>
                    </a:lnTo>
                    <a:lnTo>
                      <a:pt x="644" y="404"/>
                    </a:lnTo>
                    <a:lnTo>
                      <a:pt x="640" y="404"/>
                    </a:lnTo>
                    <a:lnTo>
                      <a:pt x="640" y="408"/>
                    </a:lnTo>
                    <a:lnTo>
                      <a:pt x="636" y="408"/>
                    </a:lnTo>
                    <a:lnTo>
                      <a:pt x="636" y="404"/>
                    </a:lnTo>
                    <a:lnTo>
                      <a:pt x="632" y="404"/>
                    </a:lnTo>
                    <a:lnTo>
                      <a:pt x="632" y="400"/>
                    </a:lnTo>
                    <a:lnTo>
                      <a:pt x="636" y="400"/>
                    </a:lnTo>
                    <a:lnTo>
                      <a:pt x="632" y="400"/>
                    </a:lnTo>
                    <a:lnTo>
                      <a:pt x="632" y="396"/>
                    </a:lnTo>
                    <a:lnTo>
                      <a:pt x="632" y="388"/>
                    </a:lnTo>
                    <a:lnTo>
                      <a:pt x="632" y="384"/>
                    </a:lnTo>
                    <a:lnTo>
                      <a:pt x="628" y="384"/>
                    </a:lnTo>
                    <a:lnTo>
                      <a:pt x="628" y="379"/>
                    </a:lnTo>
                    <a:lnTo>
                      <a:pt x="624" y="379"/>
                    </a:lnTo>
                    <a:lnTo>
                      <a:pt x="624" y="371"/>
                    </a:lnTo>
                    <a:lnTo>
                      <a:pt x="620" y="371"/>
                    </a:lnTo>
                    <a:lnTo>
                      <a:pt x="616" y="371"/>
                    </a:lnTo>
                    <a:lnTo>
                      <a:pt x="616" y="375"/>
                    </a:lnTo>
                    <a:lnTo>
                      <a:pt x="612" y="375"/>
                    </a:lnTo>
                    <a:lnTo>
                      <a:pt x="612" y="379"/>
                    </a:lnTo>
                    <a:lnTo>
                      <a:pt x="616" y="379"/>
                    </a:lnTo>
                    <a:lnTo>
                      <a:pt x="616" y="384"/>
                    </a:lnTo>
                    <a:lnTo>
                      <a:pt x="616" y="388"/>
                    </a:lnTo>
                    <a:lnTo>
                      <a:pt x="620" y="388"/>
                    </a:lnTo>
                    <a:lnTo>
                      <a:pt x="620" y="392"/>
                    </a:lnTo>
                    <a:lnTo>
                      <a:pt x="624" y="392"/>
                    </a:lnTo>
                    <a:lnTo>
                      <a:pt x="624" y="396"/>
                    </a:lnTo>
                    <a:lnTo>
                      <a:pt x="620" y="396"/>
                    </a:lnTo>
                    <a:lnTo>
                      <a:pt x="620" y="400"/>
                    </a:lnTo>
                    <a:lnTo>
                      <a:pt x="616" y="400"/>
                    </a:lnTo>
                    <a:lnTo>
                      <a:pt x="612" y="400"/>
                    </a:lnTo>
                    <a:lnTo>
                      <a:pt x="612" y="396"/>
                    </a:lnTo>
                    <a:lnTo>
                      <a:pt x="607" y="396"/>
                    </a:lnTo>
                    <a:lnTo>
                      <a:pt x="607" y="392"/>
                    </a:lnTo>
                    <a:lnTo>
                      <a:pt x="603" y="392"/>
                    </a:lnTo>
                    <a:lnTo>
                      <a:pt x="607" y="392"/>
                    </a:lnTo>
                    <a:lnTo>
                      <a:pt x="607" y="388"/>
                    </a:lnTo>
                    <a:lnTo>
                      <a:pt x="603" y="388"/>
                    </a:lnTo>
                    <a:lnTo>
                      <a:pt x="603" y="384"/>
                    </a:lnTo>
                    <a:lnTo>
                      <a:pt x="603" y="379"/>
                    </a:lnTo>
                    <a:lnTo>
                      <a:pt x="599" y="379"/>
                    </a:lnTo>
                    <a:lnTo>
                      <a:pt x="599" y="375"/>
                    </a:lnTo>
                    <a:lnTo>
                      <a:pt x="595" y="375"/>
                    </a:lnTo>
                    <a:lnTo>
                      <a:pt x="591" y="375"/>
                    </a:lnTo>
                    <a:lnTo>
                      <a:pt x="591" y="379"/>
                    </a:lnTo>
                    <a:lnTo>
                      <a:pt x="587" y="379"/>
                    </a:lnTo>
                    <a:lnTo>
                      <a:pt x="583" y="379"/>
                    </a:lnTo>
                    <a:lnTo>
                      <a:pt x="583" y="384"/>
                    </a:lnTo>
                    <a:lnTo>
                      <a:pt x="579" y="384"/>
                    </a:lnTo>
                    <a:lnTo>
                      <a:pt x="579" y="388"/>
                    </a:lnTo>
                    <a:lnTo>
                      <a:pt x="579" y="392"/>
                    </a:lnTo>
                    <a:lnTo>
                      <a:pt x="579" y="396"/>
                    </a:lnTo>
                    <a:lnTo>
                      <a:pt x="583" y="396"/>
                    </a:lnTo>
                    <a:lnTo>
                      <a:pt x="583" y="400"/>
                    </a:lnTo>
                    <a:lnTo>
                      <a:pt x="579" y="400"/>
                    </a:lnTo>
                    <a:lnTo>
                      <a:pt x="575" y="400"/>
                    </a:lnTo>
                    <a:lnTo>
                      <a:pt x="575" y="396"/>
                    </a:lnTo>
                    <a:lnTo>
                      <a:pt x="571" y="396"/>
                    </a:lnTo>
                    <a:lnTo>
                      <a:pt x="571" y="392"/>
                    </a:lnTo>
                    <a:lnTo>
                      <a:pt x="571" y="388"/>
                    </a:lnTo>
                    <a:lnTo>
                      <a:pt x="567" y="388"/>
                    </a:lnTo>
                    <a:lnTo>
                      <a:pt x="567" y="384"/>
                    </a:lnTo>
                    <a:lnTo>
                      <a:pt x="563" y="384"/>
                    </a:lnTo>
                    <a:lnTo>
                      <a:pt x="563" y="379"/>
                    </a:lnTo>
                    <a:lnTo>
                      <a:pt x="563" y="375"/>
                    </a:lnTo>
                    <a:lnTo>
                      <a:pt x="563" y="371"/>
                    </a:lnTo>
                    <a:lnTo>
                      <a:pt x="559" y="371"/>
                    </a:lnTo>
                    <a:lnTo>
                      <a:pt x="559" y="367"/>
                    </a:lnTo>
                    <a:lnTo>
                      <a:pt x="554" y="367"/>
                    </a:lnTo>
                    <a:lnTo>
                      <a:pt x="554" y="363"/>
                    </a:lnTo>
                    <a:lnTo>
                      <a:pt x="550" y="363"/>
                    </a:lnTo>
                    <a:lnTo>
                      <a:pt x="550" y="359"/>
                    </a:lnTo>
                    <a:lnTo>
                      <a:pt x="550" y="355"/>
                    </a:lnTo>
                    <a:lnTo>
                      <a:pt x="546" y="355"/>
                    </a:lnTo>
                    <a:lnTo>
                      <a:pt x="546" y="351"/>
                    </a:lnTo>
                    <a:lnTo>
                      <a:pt x="546" y="347"/>
                    </a:lnTo>
                    <a:lnTo>
                      <a:pt x="542" y="347"/>
                    </a:lnTo>
                    <a:lnTo>
                      <a:pt x="538" y="347"/>
                    </a:lnTo>
                    <a:lnTo>
                      <a:pt x="538" y="351"/>
                    </a:lnTo>
                    <a:lnTo>
                      <a:pt x="534" y="351"/>
                    </a:lnTo>
                    <a:lnTo>
                      <a:pt x="534" y="355"/>
                    </a:lnTo>
                    <a:lnTo>
                      <a:pt x="534" y="359"/>
                    </a:lnTo>
                    <a:lnTo>
                      <a:pt x="538" y="359"/>
                    </a:lnTo>
                    <a:lnTo>
                      <a:pt x="538" y="363"/>
                    </a:lnTo>
                    <a:lnTo>
                      <a:pt x="542" y="363"/>
                    </a:lnTo>
                    <a:lnTo>
                      <a:pt x="546" y="363"/>
                    </a:lnTo>
                    <a:lnTo>
                      <a:pt x="546" y="367"/>
                    </a:lnTo>
                    <a:lnTo>
                      <a:pt x="550" y="367"/>
                    </a:lnTo>
                    <a:lnTo>
                      <a:pt x="550" y="371"/>
                    </a:lnTo>
                    <a:lnTo>
                      <a:pt x="554" y="371"/>
                    </a:lnTo>
                    <a:lnTo>
                      <a:pt x="554" y="375"/>
                    </a:lnTo>
                    <a:lnTo>
                      <a:pt x="559" y="375"/>
                    </a:lnTo>
                    <a:lnTo>
                      <a:pt x="559" y="379"/>
                    </a:lnTo>
                    <a:lnTo>
                      <a:pt x="563" y="379"/>
                    </a:lnTo>
                    <a:lnTo>
                      <a:pt x="563" y="384"/>
                    </a:lnTo>
                    <a:lnTo>
                      <a:pt x="563" y="388"/>
                    </a:lnTo>
                    <a:lnTo>
                      <a:pt x="563" y="392"/>
                    </a:lnTo>
                    <a:lnTo>
                      <a:pt x="567" y="392"/>
                    </a:lnTo>
                    <a:lnTo>
                      <a:pt x="567" y="396"/>
                    </a:lnTo>
                    <a:lnTo>
                      <a:pt x="567" y="400"/>
                    </a:lnTo>
                    <a:lnTo>
                      <a:pt x="567" y="408"/>
                    </a:lnTo>
                    <a:lnTo>
                      <a:pt x="567" y="416"/>
                    </a:lnTo>
                    <a:lnTo>
                      <a:pt x="563" y="416"/>
                    </a:lnTo>
                    <a:lnTo>
                      <a:pt x="559" y="416"/>
                    </a:lnTo>
                    <a:lnTo>
                      <a:pt x="559" y="412"/>
                    </a:lnTo>
                    <a:lnTo>
                      <a:pt x="554" y="412"/>
                    </a:lnTo>
                    <a:lnTo>
                      <a:pt x="554" y="408"/>
                    </a:lnTo>
                    <a:lnTo>
                      <a:pt x="550" y="408"/>
                    </a:lnTo>
                    <a:lnTo>
                      <a:pt x="546" y="408"/>
                    </a:lnTo>
                    <a:lnTo>
                      <a:pt x="546" y="404"/>
                    </a:lnTo>
                    <a:lnTo>
                      <a:pt x="542" y="404"/>
                    </a:lnTo>
                    <a:lnTo>
                      <a:pt x="538" y="404"/>
                    </a:lnTo>
                    <a:lnTo>
                      <a:pt x="534" y="404"/>
                    </a:lnTo>
                    <a:lnTo>
                      <a:pt x="534" y="400"/>
                    </a:lnTo>
                    <a:lnTo>
                      <a:pt x="530" y="400"/>
                    </a:lnTo>
                    <a:lnTo>
                      <a:pt x="530" y="396"/>
                    </a:lnTo>
                    <a:lnTo>
                      <a:pt x="526" y="396"/>
                    </a:lnTo>
                    <a:lnTo>
                      <a:pt x="522" y="396"/>
                    </a:lnTo>
                    <a:lnTo>
                      <a:pt x="522" y="392"/>
                    </a:lnTo>
                    <a:lnTo>
                      <a:pt x="518" y="392"/>
                    </a:lnTo>
                    <a:lnTo>
                      <a:pt x="514" y="392"/>
                    </a:lnTo>
                    <a:lnTo>
                      <a:pt x="510" y="392"/>
                    </a:lnTo>
                    <a:lnTo>
                      <a:pt x="510" y="388"/>
                    </a:lnTo>
                    <a:lnTo>
                      <a:pt x="506" y="388"/>
                    </a:lnTo>
                    <a:lnTo>
                      <a:pt x="506" y="392"/>
                    </a:lnTo>
                    <a:lnTo>
                      <a:pt x="506" y="396"/>
                    </a:lnTo>
                    <a:lnTo>
                      <a:pt x="501" y="396"/>
                    </a:lnTo>
                    <a:lnTo>
                      <a:pt x="497" y="396"/>
                    </a:lnTo>
                    <a:lnTo>
                      <a:pt x="497" y="392"/>
                    </a:lnTo>
                    <a:lnTo>
                      <a:pt x="493" y="392"/>
                    </a:lnTo>
                    <a:lnTo>
                      <a:pt x="493" y="388"/>
                    </a:lnTo>
                    <a:lnTo>
                      <a:pt x="489" y="388"/>
                    </a:lnTo>
                    <a:lnTo>
                      <a:pt x="489" y="384"/>
                    </a:lnTo>
                    <a:lnTo>
                      <a:pt x="485" y="384"/>
                    </a:lnTo>
                    <a:lnTo>
                      <a:pt x="485" y="388"/>
                    </a:lnTo>
                    <a:lnTo>
                      <a:pt x="477" y="388"/>
                    </a:lnTo>
                    <a:lnTo>
                      <a:pt x="473" y="388"/>
                    </a:lnTo>
                    <a:lnTo>
                      <a:pt x="469" y="388"/>
                    </a:lnTo>
                    <a:lnTo>
                      <a:pt x="461" y="388"/>
                    </a:lnTo>
                    <a:lnTo>
                      <a:pt x="461" y="392"/>
                    </a:lnTo>
                    <a:lnTo>
                      <a:pt x="457" y="392"/>
                    </a:lnTo>
                    <a:lnTo>
                      <a:pt x="457" y="396"/>
                    </a:lnTo>
                    <a:lnTo>
                      <a:pt x="453" y="396"/>
                    </a:lnTo>
                    <a:lnTo>
                      <a:pt x="449" y="396"/>
                    </a:lnTo>
                    <a:lnTo>
                      <a:pt x="449" y="400"/>
                    </a:lnTo>
                    <a:lnTo>
                      <a:pt x="440" y="400"/>
                    </a:lnTo>
                    <a:lnTo>
                      <a:pt x="432" y="400"/>
                    </a:lnTo>
                    <a:lnTo>
                      <a:pt x="428" y="400"/>
                    </a:lnTo>
                    <a:lnTo>
                      <a:pt x="428" y="396"/>
                    </a:lnTo>
                    <a:lnTo>
                      <a:pt x="424" y="396"/>
                    </a:lnTo>
                    <a:lnTo>
                      <a:pt x="416" y="396"/>
                    </a:lnTo>
                    <a:lnTo>
                      <a:pt x="412" y="396"/>
                    </a:lnTo>
                    <a:lnTo>
                      <a:pt x="408" y="396"/>
                    </a:lnTo>
                    <a:lnTo>
                      <a:pt x="408" y="400"/>
                    </a:lnTo>
                    <a:lnTo>
                      <a:pt x="404" y="400"/>
                    </a:lnTo>
                    <a:lnTo>
                      <a:pt x="400" y="400"/>
                    </a:lnTo>
                    <a:lnTo>
                      <a:pt x="400" y="404"/>
                    </a:lnTo>
                    <a:lnTo>
                      <a:pt x="387" y="404"/>
                    </a:lnTo>
                    <a:lnTo>
                      <a:pt x="383" y="404"/>
                    </a:lnTo>
                    <a:lnTo>
                      <a:pt x="383" y="408"/>
                    </a:lnTo>
                    <a:lnTo>
                      <a:pt x="379" y="408"/>
                    </a:lnTo>
                    <a:lnTo>
                      <a:pt x="379" y="412"/>
                    </a:lnTo>
                    <a:lnTo>
                      <a:pt x="375" y="412"/>
                    </a:lnTo>
                    <a:lnTo>
                      <a:pt x="371" y="412"/>
                    </a:lnTo>
                    <a:lnTo>
                      <a:pt x="371" y="416"/>
                    </a:lnTo>
                    <a:lnTo>
                      <a:pt x="367" y="416"/>
                    </a:lnTo>
                    <a:lnTo>
                      <a:pt x="363" y="416"/>
                    </a:lnTo>
                    <a:lnTo>
                      <a:pt x="359" y="416"/>
                    </a:lnTo>
                    <a:lnTo>
                      <a:pt x="355" y="416"/>
                    </a:lnTo>
                    <a:lnTo>
                      <a:pt x="351" y="416"/>
                    </a:lnTo>
                    <a:lnTo>
                      <a:pt x="351" y="420"/>
                    </a:lnTo>
                    <a:lnTo>
                      <a:pt x="347" y="420"/>
                    </a:lnTo>
                    <a:lnTo>
                      <a:pt x="347" y="416"/>
                    </a:lnTo>
                    <a:lnTo>
                      <a:pt x="343" y="416"/>
                    </a:lnTo>
                    <a:lnTo>
                      <a:pt x="343" y="420"/>
                    </a:lnTo>
                    <a:lnTo>
                      <a:pt x="343" y="416"/>
                    </a:lnTo>
                    <a:lnTo>
                      <a:pt x="338" y="416"/>
                    </a:lnTo>
                    <a:lnTo>
                      <a:pt x="338" y="420"/>
                    </a:lnTo>
                    <a:lnTo>
                      <a:pt x="334" y="420"/>
                    </a:lnTo>
                    <a:lnTo>
                      <a:pt x="334" y="424"/>
                    </a:lnTo>
                    <a:lnTo>
                      <a:pt x="334" y="428"/>
                    </a:lnTo>
                    <a:lnTo>
                      <a:pt x="330" y="428"/>
                    </a:lnTo>
                    <a:lnTo>
                      <a:pt x="330" y="424"/>
                    </a:lnTo>
                    <a:lnTo>
                      <a:pt x="326" y="424"/>
                    </a:lnTo>
                    <a:lnTo>
                      <a:pt x="326" y="420"/>
                    </a:lnTo>
                    <a:lnTo>
                      <a:pt x="326" y="424"/>
                    </a:lnTo>
                    <a:lnTo>
                      <a:pt x="322" y="424"/>
                    </a:lnTo>
                    <a:lnTo>
                      <a:pt x="322" y="428"/>
                    </a:lnTo>
                    <a:lnTo>
                      <a:pt x="318" y="428"/>
                    </a:lnTo>
                    <a:lnTo>
                      <a:pt x="318" y="424"/>
                    </a:lnTo>
                    <a:lnTo>
                      <a:pt x="314" y="424"/>
                    </a:lnTo>
                    <a:lnTo>
                      <a:pt x="314" y="428"/>
                    </a:lnTo>
                    <a:lnTo>
                      <a:pt x="310" y="428"/>
                    </a:lnTo>
                    <a:lnTo>
                      <a:pt x="310" y="432"/>
                    </a:lnTo>
                    <a:lnTo>
                      <a:pt x="306" y="432"/>
                    </a:lnTo>
                    <a:lnTo>
                      <a:pt x="302" y="432"/>
                    </a:lnTo>
                    <a:lnTo>
                      <a:pt x="302" y="436"/>
                    </a:lnTo>
                    <a:lnTo>
                      <a:pt x="298" y="436"/>
                    </a:lnTo>
                    <a:lnTo>
                      <a:pt x="298" y="441"/>
                    </a:lnTo>
                    <a:lnTo>
                      <a:pt x="294" y="441"/>
                    </a:lnTo>
                    <a:lnTo>
                      <a:pt x="290" y="441"/>
                    </a:lnTo>
                    <a:lnTo>
                      <a:pt x="290" y="445"/>
                    </a:lnTo>
                    <a:lnTo>
                      <a:pt x="285" y="445"/>
                    </a:lnTo>
                    <a:lnTo>
                      <a:pt x="285" y="441"/>
                    </a:lnTo>
                    <a:lnTo>
                      <a:pt x="281" y="441"/>
                    </a:lnTo>
                    <a:lnTo>
                      <a:pt x="281" y="445"/>
                    </a:lnTo>
                    <a:lnTo>
                      <a:pt x="277" y="445"/>
                    </a:lnTo>
                    <a:lnTo>
                      <a:pt x="273" y="445"/>
                    </a:lnTo>
                    <a:lnTo>
                      <a:pt x="273" y="449"/>
                    </a:lnTo>
                    <a:lnTo>
                      <a:pt x="269" y="449"/>
                    </a:lnTo>
                    <a:lnTo>
                      <a:pt x="269" y="453"/>
                    </a:lnTo>
                    <a:lnTo>
                      <a:pt x="265" y="453"/>
                    </a:lnTo>
                    <a:lnTo>
                      <a:pt x="261" y="453"/>
                    </a:lnTo>
                    <a:lnTo>
                      <a:pt x="261" y="449"/>
                    </a:lnTo>
                    <a:lnTo>
                      <a:pt x="261" y="441"/>
                    </a:lnTo>
                    <a:lnTo>
                      <a:pt x="261" y="436"/>
                    </a:lnTo>
                    <a:lnTo>
                      <a:pt x="261" y="432"/>
                    </a:lnTo>
                    <a:lnTo>
                      <a:pt x="261" y="428"/>
                    </a:lnTo>
                    <a:lnTo>
                      <a:pt x="257" y="428"/>
                    </a:lnTo>
                    <a:lnTo>
                      <a:pt x="253" y="428"/>
                    </a:lnTo>
                    <a:lnTo>
                      <a:pt x="253" y="424"/>
                    </a:lnTo>
                    <a:lnTo>
                      <a:pt x="249" y="424"/>
                    </a:lnTo>
                    <a:lnTo>
                      <a:pt x="245" y="424"/>
                    </a:lnTo>
                    <a:lnTo>
                      <a:pt x="245" y="420"/>
                    </a:lnTo>
                    <a:lnTo>
                      <a:pt x="237" y="420"/>
                    </a:lnTo>
                    <a:lnTo>
                      <a:pt x="237" y="424"/>
                    </a:lnTo>
                    <a:lnTo>
                      <a:pt x="233" y="424"/>
                    </a:lnTo>
                    <a:lnTo>
                      <a:pt x="228" y="424"/>
                    </a:lnTo>
                    <a:lnTo>
                      <a:pt x="224" y="424"/>
                    </a:lnTo>
                    <a:lnTo>
                      <a:pt x="224" y="420"/>
                    </a:lnTo>
                    <a:lnTo>
                      <a:pt x="212" y="420"/>
                    </a:lnTo>
                    <a:lnTo>
                      <a:pt x="212" y="424"/>
                    </a:lnTo>
                    <a:lnTo>
                      <a:pt x="204" y="424"/>
                    </a:lnTo>
                    <a:lnTo>
                      <a:pt x="196" y="424"/>
                    </a:lnTo>
                    <a:lnTo>
                      <a:pt x="196" y="428"/>
                    </a:lnTo>
                    <a:lnTo>
                      <a:pt x="188" y="428"/>
                    </a:lnTo>
                    <a:lnTo>
                      <a:pt x="184" y="428"/>
                    </a:lnTo>
                    <a:lnTo>
                      <a:pt x="180" y="428"/>
                    </a:lnTo>
                    <a:lnTo>
                      <a:pt x="180" y="432"/>
                    </a:lnTo>
                    <a:lnTo>
                      <a:pt x="171" y="432"/>
                    </a:lnTo>
                    <a:lnTo>
                      <a:pt x="171" y="428"/>
                    </a:lnTo>
                    <a:lnTo>
                      <a:pt x="167" y="428"/>
                    </a:lnTo>
                    <a:lnTo>
                      <a:pt x="167" y="432"/>
                    </a:lnTo>
                    <a:lnTo>
                      <a:pt x="167" y="428"/>
                    </a:lnTo>
                    <a:lnTo>
                      <a:pt x="163" y="428"/>
                    </a:lnTo>
                    <a:lnTo>
                      <a:pt x="159" y="428"/>
                    </a:lnTo>
                    <a:lnTo>
                      <a:pt x="151" y="428"/>
                    </a:lnTo>
                    <a:lnTo>
                      <a:pt x="143" y="428"/>
                    </a:lnTo>
                    <a:lnTo>
                      <a:pt x="143" y="424"/>
                    </a:lnTo>
                    <a:lnTo>
                      <a:pt x="143" y="428"/>
                    </a:lnTo>
                    <a:lnTo>
                      <a:pt x="139" y="428"/>
                    </a:lnTo>
                    <a:lnTo>
                      <a:pt x="135" y="428"/>
                    </a:lnTo>
                    <a:lnTo>
                      <a:pt x="135" y="432"/>
                    </a:lnTo>
                    <a:lnTo>
                      <a:pt x="131" y="432"/>
                    </a:lnTo>
                    <a:lnTo>
                      <a:pt x="131" y="428"/>
                    </a:lnTo>
                    <a:lnTo>
                      <a:pt x="127" y="428"/>
                    </a:lnTo>
                    <a:lnTo>
                      <a:pt x="122" y="428"/>
                    </a:lnTo>
                    <a:lnTo>
                      <a:pt x="122" y="432"/>
                    </a:lnTo>
                    <a:lnTo>
                      <a:pt x="118" y="432"/>
                    </a:lnTo>
                    <a:lnTo>
                      <a:pt x="114" y="432"/>
                    </a:lnTo>
                    <a:lnTo>
                      <a:pt x="114" y="436"/>
                    </a:lnTo>
                    <a:lnTo>
                      <a:pt x="110" y="436"/>
                    </a:lnTo>
                    <a:lnTo>
                      <a:pt x="110" y="432"/>
                    </a:lnTo>
                    <a:lnTo>
                      <a:pt x="106" y="432"/>
                    </a:lnTo>
                    <a:lnTo>
                      <a:pt x="106" y="436"/>
                    </a:lnTo>
                    <a:lnTo>
                      <a:pt x="102" y="436"/>
                    </a:lnTo>
                    <a:lnTo>
                      <a:pt x="102" y="432"/>
                    </a:lnTo>
                    <a:lnTo>
                      <a:pt x="98" y="432"/>
                    </a:lnTo>
                    <a:lnTo>
                      <a:pt x="94" y="432"/>
                    </a:lnTo>
                    <a:lnTo>
                      <a:pt x="86" y="432"/>
                    </a:lnTo>
                    <a:lnTo>
                      <a:pt x="86" y="428"/>
                    </a:lnTo>
                    <a:lnTo>
                      <a:pt x="82" y="428"/>
                    </a:lnTo>
                    <a:lnTo>
                      <a:pt x="78" y="428"/>
                    </a:lnTo>
                    <a:lnTo>
                      <a:pt x="74" y="428"/>
                    </a:lnTo>
                    <a:lnTo>
                      <a:pt x="74" y="432"/>
                    </a:lnTo>
                    <a:lnTo>
                      <a:pt x="70" y="432"/>
                    </a:lnTo>
                    <a:lnTo>
                      <a:pt x="70" y="436"/>
                    </a:lnTo>
                    <a:lnTo>
                      <a:pt x="65" y="436"/>
                    </a:lnTo>
                    <a:lnTo>
                      <a:pt x="65" y="441"/>
                    </a:lnTo>
                    <a:lnTo>
                      <a:pt x="61" y="441"/>
                    </a:lnTo>
                    <a:lnTo>
                      <a:pt x="57" y="441"/>
                    </a:lnTo>
                    <a:lnTo>
                      <a:pt x="57" y="445"/>
                    </a:lnTo>
                    <a:lnTo>
                      <a:pt x="53" y="445"/>
                    </a:lnTo>
                    <a:lnTo>
                      <a:pt x="53" y="449"/>
                    </a:lnTo>
                    <a:lnTo>
                      <a:pt x="49" y="449"/>
                    </a:lnTo>
                    <a:lnTo>
                      <a:pt x="49" y="453"/>
                    </a:lnTo>
                    <a:lnTo>
                      <a:pt x="45" y="453"/>
                    </a:lnTo>
                    <a:lnTo>
                      <a:pt x="45" y="457"/>
                    </a:lnTo>
                    <a:lnTo>
                      <a:pt x="41" y="457"/>
                    </a:lnTo>
                    <a:lnTo>
                      <a:pt x="33" y="457"/>
                    </a:lnTo>
                    <a:lnTo>
                      <a:pt x="33" y="461"/>
                    </a:lnTo>
                    <a:lnTo>
                      <a:pt x="29" y="461"/>
                    </a:lnTo>
                    <a:lnTo>
                      <a:pt x="29" y="465"/>
                    </a:lnTo>
                    <a:lnTo>
                      <a:pt x="25" y="465"/>
                    </a:lnTo>
                    <a:lnTo>
                      <a:pt x="25" y="469"/>
                    </a:lnTo>
                    <a:lnTo>
                      <a:pt x="21" y="469"/>
                    </a:lnTo>
                    <a:lnTo>
                      <a:pt x="21" y="473"/>
                    </a:lnTo>
                    <a:lnTo>
                      <a:pt x="17" y="473"/>
                    </a:lnTo>
                    <a:lnTo>
                      <a:pt x="17" y="477"/>
                    </a:lnTo>
                    <a:lnTo>
                      <a:pt x="17" y="481"/>
                    </a:lnTo>
                    <a:lnTo>
                      <a:pt x="12" y="481"/>
                    </a:lnTo>
                    <a:lnTo>
                      <a:pt x="12" y="473"/>
                    </a:lnTo>
                    <a:lnTo>
                      <a:pt x="12" y="469"/>
                    </a:lnTo>
                    <a:lnTo>
                      <a:pt x="8" y="469"/>
                    </a:lnTo>
                    <a:lnTo>
                      <a:pt x="8" y="465"/>
                    </a:lnTo>
                    <a:lnTo>
                      <a:pt x="4" y="465"/>
                    </a:lnTo>
                    <a:lnTo>
                      <a:pt x="4" y="461"/>
                    </a:lnTo>
                    <a:lnTo>
                      <a:pt x="4" y="457"/>
                    </a:lnTo>
                    <a:lnTo>
                      <a:pt x="0" y="457"/>
                    </a:lnTo>
                    <a:lnTo>
                      <a:pt x="0" y="453"/>
                    </a:lnTo>
                    <a:lnTo>
                      <a:pt x="4" y="453"/>
                    </a:lnTo>
                    <a:lnTo>
                      <a:pt x="0" y="453"/>
                    </a:lnTo>
                    <a:lnTo>
                      <a:pt x="4" y="453"/>
                    </a:lnTo>
                    <a:lnTo>
                      <a:pt x="0" y="453"/>
                    </a:lnTo>
                    <a:lnTo>
                      <a:pt x="0" y="449"/>
                    </a:lnTo>
                    <a:lnTo>
                      <a:pt x="4" y="449"/>
                    </a:lnTo>
                    <a:lnTo>
                      <a:pt x="4" y="445"/>
                    </a:lnTo>
                    <a:lnTo>
                      <a:pt x="4" y="441"/>
                    </a:lnTo>
                    <a:lnTo>
                      <a:pt x="8" y="441"/>
                    </a:lnTo>
                    <a:lnTo>
                      <a:pt x="12" y="441"/>
                    </a:lnTo>
                    <a:lnTo>
                      <a:pt x="12" y="436"/>
                    </a:lnTo>
                    <a:lnTo>
                      <a:pt x="17" y="436"/>
                    </a:lnTo>
                    <a:lnTo>
                      <a:pt x="17" y="432"/>
                    </a:lnTo>
                    <a:lnTo>
                      <a:pt x="21" y="432"/>
                    </a:lnTo>
                    <a:lnTo>
                      <a:pt x="21" y="428"/>
                    </a:lnTo>
                    <a:lnTo>
                      <a:pt x="25" y="428"/>
                    </a:lnTo>
                    <a:lnTo>
                      <a:pt x="25" y="424"/>
                    </a:lnTo>
                    <a:lnTo>
                      <a:pt x="29" y="424"/>
                    </a:lnTo>
                    <a:lnTo>
                      <a:pt x="29" y="420"/>
                    </a:lnTo>
                    <a:lnTo>
                      <a:pt x="33" y="420"/>
                    </a:lnTo>
                    <a:lnTo>
                      <a:pt x="33" y="416"/>
                    </a:lnTo>
                    <a:lnTo>
                      <a:pt x="33" y="412"/>
                    </a:lnTo>
                    <a:lnTo>
                      <a:pt x="37" y="412"/>
                    </a:lnTo>
                    <a:lnTo>
                      <a:pt x="37" y="408"/>
                    </a:lnTo>
                    <a:lnTo>
                      <a:pt x="41" y="408"/>
                    </a:lnTo>
                    <a:lnTo>
                      <a:pt x="45" y="408"/>
                    </a:lnTo>
                    <a:lnTo>
                      <a:pt x="45" y="404"/>
                    </a:lnTo>
                    <a:lnTo>
                      <a:pt x="45" y="400"/>
                    </a:lnTo>
                    <a:lnTo>
                      <a:pt x="49" y="400"/>
                    </a:lnTo>
                    <a:lnTo>
                      <a:pt x="49" y="396"/>
                    </a:lnTo>
                    <a:lnTo>
                      <a:pt x="53" y="396"/>
                    </a:lnTo>
                    <a:lnTo>
                      <a:pt x="53" y="392"/>
                    </a:lnTo>
                    <a:lnTo>
                      <a:pt x="53" y="388"/>
                    </a:lnTo>
                    <a:lnTo>
                      <a:pt x="57" y="388"/>
                    </a:lnTo>
                    <a:lnTo>
                      <a:pt x="57" y="384"/>
                    </a:lnTo>
                    <a:lnTo>
                      <a:pt x="61" y="384"/>
                    </a:lnTo>
                    <a:lnTo>
                      <a:pt x="61" y="379"/>
                    </a:lnTo>
                    <a:lnTo>
                      <a:pt x="61" y="375"/>
                    </a:lnTo>
                    <a:lnTo>
                      <a:pt x="65" y="375"/>
                    </a:lnTo>
                    <a:lnTo>
                      <a:pt x="65" y="371"/>
                    </a:lnTo>
                    <a:lnTo>
                      <a:pt x="65" y="367"/>
                    </a:lnTo>
                    <a:lnTo>
                      <a:pt x="70" y="367"/>
                    </a:lnTo>
                    <a:lnTo>
                      <a:pt x="70" y="363"/>
                    </a:lnTo>
                    <a:lnTo>
                      <a:pt x="74" y="363"/>
                    </a:lnTo>
                    <a:lnTo>
                      <a:pt x="74" y="359"/>
                    </a:lnTo>
                    <a:lnTo>
                      <a:pt x="78" y="359"/>
                    </a:lnTo>
                    <a:lnTo>
                      <a:pt x="78" y="355"/>
                    </a:lnTo>
                    <a:lnTo>
                      <a:pt x="78" y="351"/>
                    </a:lnTo>
                    <a:lnTo>
                      <a:pt x="82" y="351"/>
                    </a:lnTo>
                    <a:lnTo>
                      <a:pt x="82" y="347"/>
                    </a:lnTo>
                    <a:lnTo>
                      <a:pt x="78" y="347"/>
                    </a:lnTo>
                    <a:lnTo>
                      <a:pt x="78" y="343"/>
                    </a:lnTo>
                    <a:lnTo>
                      <a:pt x="82" y="343"/>
                    </a:lnTo>
                    <a:lnTo>
                      <a:pt x="82" y="335"/>
                    </a:lnTo>
                    <a:lnTo>
                      <a:pt x="82" y="326"/>
                    </a:lnTo>
                    <a:lnTo>
                      <a:pt x="82" y="322"/>
                    </a:lnTo>
                    <a:lnTo>
                      <a:pt x="82" y="314"/>
                    </a:lnTo>
                    <a:lnTo>
                      <a:pt x="74" y="314"/>
                    </a:lnTo>
                    <a:lnTo>
                      <a:pt x="74" y="310"/>
                    </a:lnTo>
                    <a:lnTo>
                      <a:pt x="78" y="310"/>
                    </a:lnTo>
                    <a:lnTo>
                      <a:pt x="78" y="306"/>
                    </a:lnTo>
                    <a:lnTo>
                      <a:pt x="82" y="306"/>
                    </a:lnTo>
                    <a:lnTo>
                      <a:pt x="82" y="302"/>
                    </a:lnTo>
                    <a:lnTo>
                      <a:pt x="82" y="298"/>
                    </a:lnTo>
                    <a:lnTo>
                      <a:pt x="78" y="298"/>
                    </a:lnTo>
                    <a:lnTo>
                      <a:pt x="78" y="294"/>
                    </a:lnTo>
                    <a:lnTo>
                      <a:pt x="78" y="290"/>
                    </a:lnTo>
                    <a:lnTo>
                      <a:pt x="78" y="286"/>
                    </a:lnTo>
                    <a:lnTo>
                      <a:pt x="78" y="282"/>
                    </a:lnTo>
                    <a:lnTo>
                      <a:pt x="74" y="282"/>
                    </a:lnTo>
                    <a:lnTo>
                      <a:pt x="74" y="278"/>
                    </a:lnTo>
                    <a:lnTo>
                      <a:pt x="74" y="273"/>
                    </a:lnTo>
                    <a:lnTo>
                      <a:pt x="70" y="273"/>
                    </a:lnTo>
                    <a:lnTo>
                      <a:pt x="70" y="269"/>
                    </a:lnTo>
                    <a:lnTo>
                      <a:pt x="70" y="265"/>
                    </a:lnTo>
                    <a:lnTo>
                      <a:pt x="70" y="261"/>
                    </a:lnTo>
                    <a:lnTo>
                      <a:pt x="65" y="261"/>
                    </a:lnTo>
                    <a:lnTo>
                      <a:pt x="65" y="257"/>
                    </a:lnTo>
                    <a:lnTo>
                      <a:pt x="65" y="253"/>
                    </a:lnTo>
                    <a:lnTo>
                      <a:pt x="65" y="249"/>
                    </a:lnTo>
                    <a:lnTo>
                      <a:pt x="65" y="245"/>
                    </a:lnTo>
                    <a:lnTo>
                      <a:pt x="61" y="245"/>
                    </a:lnTo>
                    <a:lnTo>
                      <a:pt x="61" y="241"/>
                    </a:lnTo>
                    <a:lnTo>
                      <a:pt x="61" y="233"/>
                    </a:lnTo>
                    <a:lnTo>
                      <a:pt x="57" y="233"/>
                    </a:lnTo>
                    <a:lnTo>
                      <a:pt x="57" y="229"/>
                    </a:lnTo>
                    <a:lnTo>
                      <a:pt x="57" y="225"/>
                    </a:lnTo>
                    <a:lnTo>
                      <a:pt x="53" y="225"/>
                    </a:lnTo>
                    <a:lnTo>
                      <a:pt x="53" y="220"/>
                    </a:lnTo>
                    <a:lnTo>
                      <a:pt x="53" y="216"/>
                    </a:lnTo>
                    <a:lnTo>
                      <a:pt x="49" y="216"/>
                    </a:lnTo>
                    <a:lnTo>
                      <a:pt x="49" y="212"/>
                    </a:lnTo>
                    <a:lnTo>
                      <a:pt x="45" y="212"/>
                    </a:lnTo>
                    <a:lnTo>
                      <a:pt x="45" y="208"/>
                    </a:lnTo>
                    <a:lnTo>
                      <a:pt x="45" y="204"/>
                    </a:lnTo>
                    <a:lnTo>
                      <a:pt x="45" y="200"/>
                    </a:lnTo>
                    <a:lnTo>
                      <a:pt x="41" y="200"/>
                    </a:lnTo>
                    <a:lnTo>
                      <a:pt x="41" y="196"/>
                    </a:lnTo>
                    <a:lnTo>
                      <a:pt x="41" y="192"/>
                    </a:lnTo>
                    <a:lnTo>
                      <a:pt x="41" y="188"/>
                    </a:lnTo>
                    <a:lnTo>
                      <a:pt x="37" y="188"/>
                    </a:lnTo>
                    <a:lnTo>
                      <a:pt x="37" y="176"/>
                    </a:lnTo>
                    <a:lnTo>
                      <a:pt x="41" y="176"/>
                    </a:lnTo>
                    <a:lnTo>
                      <a:pt x="41" y="172"/>
                    </a:lnTo>
                    <a:lnTo>
                      <a:pt x="45" y="172"/>
                    </a:lnTo>
                    <a:lnTo>
                      <a:pt x="45" y="168"/>
                    </a:lnTo>
                    <a:lnTo>
                      <a:pt x="49" y="168"/>
                    </a:lnTo>
                    <a:lnTo>
                      <a:pt x="49" y="159"/>
                    </a:lnTo>
                    <a:lnTo>
                      <a:pt x="49" y="155"/>
                    </a:lnTo>
                    <a:lnTo>
                      <a:pt x="49" y="151"/>
                    </a:lnTo>
                    <a:lnTo>
                      <a:pt x="53" y="151"/>
                    </a:lnTo>
                    <a:lnTo>
                      <a:pt x="53" y="147"/>
                    </a:lnTo>
                    <a:lnTo>
                      <a:pt x="53" y="143"/>
                    </a:lnTo>
                    <a:lnTo>
                      <a:pt x="53" y="139"/>
                    </a:lnTo>
                    <a:lnTo>
                      <a:pt x="57" y="139"/>
                    </a:lnTo>
                    <a:lnTo>
                      <a:pt x="57" y="135"/>
                    </a:lnTo>
                    <a:lnTo>
                      <a:pt x="57" y="131"/>
                    </a:lnTo>
                    <a:lnTo>
                      <a:pt x="57" y="127"/>
                    </a:lnTo>
                    <a:lnTo>
                      <a:pt x="61" y="127"/>
                    </a:lnTo>
                    <a:lnTo>
                      <a:pt x="61" y="123"/>
                    </a:lnTo>
                    <a:lnTo>
                      <a:pt x="61" y="119"/>
                    </a:lnTo>
                    <a:lnTo>
                      <a:pt x="65" y="119"/>
                    </a:lnTo>
                    <a:lnTo>
                      <a:pt x="70" y="119"/>
                    </a:lnTo>
                    <a:lnTo>
                      <a:pt x="70" y="115"/>
                    </a:lnTo>
                    <a:lnTo>
                      <a:pt x="74" y="115"/>
                    </a:lnTo>
                    <a:lnTo>
                      <a:pt x="74" y="110"/>
                    </a:lnTo>
                    <a:lnTo>
                      <a:pt x="78" y="110"/>
                    </a:lnTo>
                    <a:lnTo>
                      <a:pt x="78" y="106"/>
                    </a:lnTo>
                    <a:lnTo>
                      <a:pt x="86" y="106"/>
                    </a:lnTo>
                    <a:lnTo>
                      <a:pt x="86" y="110"/>
                    </a:lnTo>
                    <a:lnTo>
                      <a:pt x="86" y="106"/>
                    </a:lnTo>
                    <a:lnTo>
                      <a:pt x="90" y="106"/>
                    </a:lnTo>
                    <a:lnTo>
                      <a:pt x="90" y="94"/>
                    </a:lnTo>
                    <a:lnTo>
                      <a:pt x="94" y="94"/>
                    </a:lnTo>
                    <a:lnTo>
                      <a:pt x="94" y="90"/>
                    </a:lnTo>
                    <a:lnTo>
                      <a:pt x="98" y="90"/>
                    </a:lnTo>
                    <a:lnTo>
                      <a:pt x="102" y="90"/>
                    </a:lnTo>
                    <a:lnTo>
                      <a:pt x="102" y="86"/>
                    </a:lnTo>
                    <a:lnTo>
                      <a:pt x="106" y="86"/>
                    </a:lnTo>
                    <a:lnTo>
                      <a:pt x="110" y="86"/>
                    </a:lnTo>
                    <a:lnTo>
                      <a:pt x="118" y="86"/>
                    </a:lnTo>
                    <a:lnTo>
                      <a:pt x="118" y="82"/>
                    </a:lnTo>
                    <a:lnTo>
                      <a:pt x="122" y="82"/>
                    </a:lnTo>
                    <a:lnTo>
                      <a:pt x="135" y="82"/>
                    </a:lnTo>
                    <a:lnTo>
                      <a:pt x="139" y="82"/>
                    </a:lnTo>
                    <a:lnTo>
                      <a:pt x="139" y="86"/>
                    </a:lnTo>
                    <a:lnTo>
                      <a:pt x="143" y="86"/>
                    </a:lnTo>
                    <a:lnTo>
                      <a:pt x="147" y="86"/>
                    </a:lnTo>
                    <a:lnTo>
                      <a:pt x="151" y="86"/>
                    </a:lnTo>
                    <a:lnTo>
                      <a:pt x="151" y="90"/>
                    </a:lnTo>
                    <a:lnTo>
                      <a:pt x="155" y="90"/>
                    </a:lnTo>
                    <a:lnTo>
                      <a:pt x="159" y="90"/>
                    </a:lnTo>
                    <a:lnTo>
                      <a:pt x="159" y="94"/>
                    </a:lnTo>
                    <a:lnTo>
                      <a:pt x="163" y="94"/>
                    </a:lnTo>
                    <a:lnTo>
                      <a:pt x="163" y="98"/>
                    </a:lnTo>
                    <a:lnTo>
                      <a:pt x="167" y="98"/>
                    </a:lnTo>
                    <a:lnTo>
                      <a:pt x="171" y="98"/>
                    </a:lnTo>
                    <a:lnTo>
                      <a:pt x="171" y="94"/>
                    </a:lnTo>
                    <a:lnTo>
                      <a:pt x="175" y="94"/>
                    </a:lnTo>
                    <a:lnTo>
                      <a:pt x="175" y="98"/>
                    </a:lnTo>
                    <a:lnTo>
                      <a:pt x="175" y="102"/>
                    </a:lnTo>
                    <a:lnTo>
                      <a:pt x="188" y="102"/>
                    </a:lnTo>
                    <a:lnTo>
                      <a:pt x="192" y="102"/>
                    </a:lnTo>
                    <a:lnTo>
                      <a:pt x="192" y="106"/>
                    </a:lnTo>
                    <a:lnTo>
                      <a:pt x="196" y="106"/>
                    </a:lnTo>
                    <a:lnTo>
                      <a:pt x="200" y="106"/>
                    </a:lnTo>
                    <a:lnTo>
                      <a:pt x="200" y="102"/>
                    </a:lnTo>
                    <a:lnTo>
                      <a:pt x="200" y="106"/>
                    </a:lnTo>
                    <a:lnTo>
                      <a:pt x="204" y="106"/>
                    </a:lnTo>
                    <a:lnTo>
                      <a:pt x="212" y="106"/>
                    </a:lnTo>
                    <a:lnTo>
                      <a:pt x="216" y="106"/>
                    </a:lnTo>
                    <a:lnTo>
                      <a:pt x="220" y="106"/>
                    </a:lnTo>
                    <a:lnTo>
                      <a:pt x="233" y="106"/>
                    </a:lnTo>
                    <a:lnTo>
                      <a:pt x="237" y="106"/>
                    </a:lnTo>
                    <a:lnTo>
                      <a:pt x="237" y="110"/>
                    </a:lnTo>
                    <a:lnTo>
                      <a:pt x="241" y="110"/>
                    </a:lnTo>
                    <a:lnTo>
                      <a:pt x="245" y="110"/>
                    </a:lnTo>
                    <a:lnTo>
                      <a:pt x="249" y="110"/>
                    </a:lnTo>
                    <a:lnTo>
                      <a:pt x="253" y="110"/>
                    </a:lnTo>
                    <a:lnTo>
                      <a:pt x="253" y="115"/>
                    </a:lnTo>
                    <a:lnTo>
                      <a:pt x="257" y="115"/>
                    </a:lnTo>
                    <a:lnTo>
                      <a:pt x="261" y="115"/>
                    </a:lnTo>
                    <a:lnTo>
                      <a:pt x="261" y="119"/>
                    </a:lnTo>
                    <a:lnTo>
                      <a:pt x="269" y="119"/>
                    </a:lnTo>
                    <a:lnTo>
                      <a:pt x="273" y="119"/>
                    </a:lnTo>
                    <a:lnTo>
                      <a:pt x="273" y="115"/>
                    </a:lnTo>
                    <a:lnTo>
                      <a:pt x="285" y="115"/>
                    </a:lnTo>
                    <a:lnTo>
                      <a:pt x="290" y="115"/>
                    </a:lnTo>
                    <a:lnTo>
                      <a:pt x="290" y="110"/>
                    </a:lnTo>
                    <a:lnTo>
                      <a:pt x="294" y="110"/>
                    </a:lnTo>
                    <a:lnTo>
                      <a:pt x="298" y="110"/>
                    </a:lnTo>
                    <a:lnTo>
                      <a:pt x="298" y="106"/>
                    </a:lnTo>
                    <a:lnTo>
                      <a:pt x="302" y="106"/>
                    </a:lnTo>
                    <a:lnTo>
                      <a:pt x="310" y="106"/>
                    </a:lnTo>
                    <a:lnTo>
                      <a:pt x="314" y="106"/>
                    </a:lnTo>
                    <a:lnTo>
                      <a:pt x="314" y="102"/>
                    </a:lnTo>
                    <a:lnTo>
                      <a:pt x="318" y="102"/>
                    </a:lnTo>
                    <a:lnTo>
                      <a:pt x="322" y="102"/>
                    </a:lnTo>
                    <a:lnTo>
                      <a:pt x="322" y="98"/>
                    </a:lnTo>
                    <a:lnTo>
                      <a:pt x="326" y="98"/>
                    </a:lnTo>
                    <a:lnTo>
                      <a:pt x="334" y="98"/>
                    </a:lnTo>
                    <a:lnTo>
                      <a:pt x="338" y="98"/>
                    </a:lnTo>
                    <a:lnTo>
                      <a:pt x="338" y="94"/>
                    </a:lnTo>
                    <a:lnTo>
                      <a:pt x="343" y="94"/>
                    </a:lnTo>
                    <a:lnTo>
                      <a:pt x="347" y="94"/>
                    </a:lnTo>
                    <a:lnTo>
                      <a:pt x="347" y="90"/>
                    </a:lnTo>
                    <a:lnTo>
                      <a:pt x="351" y="90"/>
                    </a:lnTo>
                    <a:lnTo>
                      <a:pt x="351" y="86"/>
                    </a:lnTo>
                    <a:lnTo>
                      <a:pt x="355" y="86"/>
                    </a:lnTo>
                    <a:lnTo>
                      <a:pt x="359" y="86"/>
                    </a:lnTo>
                    <a:lnTo>
                      <a:pt x="359" y="82"/>
                    </a:lnTo>
                    <a:lnTo>
                      <a:pt x="363" y="82"/>
                    </a:lnTo>
                    <a:lnTo>
                      <a:pt x="367" y="82"/>
                    </a:lnTo>
                    <a:lnTo>
                      <a:pt x="367" y="78"/>
                    </a:lnTo>
                    <a:lnTo>
                      <a:pt x="371" y="78"/>
                    </a:lnTo>
                    <a:lnTo>
                      <a:pt x="375" y="78"/>
                    </a:lnTo>
                    <a:lnTo>
                      <a:pt x="375" y="74"/>
                    </a:lnTo>
                    <a:lnTo>
                      <a:pt x="379" y="74"/>
                    </a:lnTo>
                    <a:lnTo>
                      <a:pt x="379" y="70"/>
                    </a:lnTo>
                    <a:lnTo>
                      <a:pt x="383" y="70"/>
                    </a:lnTo>
                    <a:lnTo>
                      <a:pt x="383" y="66"/>
                    </a:lnTo>
                    <a:lnTo>
                      <a:pt x="383" y="62"/>
                    </a:lnTo>
                    <a:lnTo>
                      <a:pt x="383" y="57"/>
                    </a:lnTo>
                    <a:lnTo>
                      <a:pt x="387" y="57"/>
                    </a:lnTo>
                    <a:lnTo>
                      <a:pt x="387" y="53"/>
                    </a:lnTo>
                    <a:lnTo>
                      <a:pt x="387" y="49"/>
                    </a:lnTo>
                    <a:lnTo>
                      <a:pt x="391" y="49"/>
                    </a:lnTo>
                    <a:lnTo>
                      <a:pt x="396" y="49"/>
                    </a:lnTo>
                    <a:lnTo>
                      <a:pt x="404" y="49"/>
                    </a:lnTo>
                    <a:lnTo>
                      <a:pt x="404" y="45"/>
                    </a:lnTo>
                    <a:lnTo>
                      <a:pt x="412" y="45"/>
                    </a:lnTo>
                    <a:lnTo>
                      <a:pt x="412" y="49"/>
                    </a:lnTo>
                    <a:lnTo>
                      <a:pt x="416" y="49"/>
                    </a:lnTo>
                    <a:lnTo>
                      <a:pt x="424" y="49"/>
                    </a:lnTo>
                    <a:lnTo>
                      <a:pt x="428" y="49"/>
                    </a:lnTo>
                    <a:lnTo>
                      <a:pt x="436" y="49"/>
                    </a:lnTo>
                    <a:lnTo>
                      <a:pt x="440" y="49"/>
                    </a:lnTo>
                    <a:lnTo>
                      <a:pt x="440" y="45"/>
                    </a:lnTo>
                    <a:lnTo>
                      <a:pt x="444" y="45"/>
                    </a:lnTo>
                    <a:lnTo>
                      <a:pt x="449" y="45"/>
                    </a:lnTo>
                    <a:lnTo>
                      <a:pt x="453" y="45"/>
                    </a:lnTo>
                    <a:lnTo>
                      <a:pt x="457" y="45"/>
                    </a:lnTo>
                    <a:lnTo>
                      <a:pt x="457" y="41"/>
                    </a:lnTo>
                    <a:lnTo>
                      <a:pt x="457" y="37"/>
                    </a:lnTo>
                    <a:lnTo>
                      <a:pt x="461" y="37"/>
                    </a:lnTo>
                    <a:lnTo>
                      <a:pt x="465" y="37"/>
                    </a:lnTo>
                    <a:lnTo>
                      <a:pt x="465" y="33"/>
                    </a:lnTo>
                    <a:lnTo>
                      <a:pt x="469" y="33"/>
                    </a:lnTo>
                    <a:lnTo>
                      <a:pt x="473" y="33"/>
                    </a:lnTo>
                    <a:lnTo>
                      <a:pt x="481" y="33"/>
                    </a:lnTo>
                    <a:lnTo>
                      <a:pt x="485" y="33"/>
                    </a:lnTo>
                    <a:lnTo>
                      <a:pt x="485" y="29"/>
                    </a:lnTo>
                    <a:lnTo>
                      <a:pt x="489" y="29"/>
                    </a:lnTo>
                    <a:lnTo>
                      <a:pt x="497" y="29"/>
                    </a:lnTo>
                    <a:lnTo>
                      <a:pt x="501" y="29"/>
                    </a:lnTo>
                    <a:lnTo>
                      <a:pt x="501" y="25"/>
                    </a:lnTo>
                    <a:lnTo>
                      <a:pt x="510" y="25"/>
                    </a:lnTo>
                    <a:close/>
                    <a:moveTo>
                      <a:pt x="1141" y="0"/>
                    </a:moveTo>
                    <a:lnTo>
                      <a:pt x="1141" y="5"/>
                    </a:lnTo>
                    <a:lnTo>
                      <a:pt x="1145" y="5"/>
                    </a:lnTo>
                    <a:lnTo>
                      <a:pt x="1153" y="5"/>
                    </a:lnTo>
                    <a:lnTo>
                      <a:pt x="1158" y="5"/>
                    </a:lnTo>
                    <a:lnTo>
                      <a:pt x="1158" y="9"/>
                    </a:lnTo>
                    <a:lnTo>
                      <a:pt x="1162" y="9"/>
                    </a:lnTo>
                    <a:lnTo>
                      <a:pt x="1166" y="9"/>
                    </a:lnTo>
                    <a:lnTo>
                      <a:pt x="1182" y="9"/>
                    </a:lnTo>
                    <a:lnTo>
                      <a:pt x="1182" y="13"/>
                    </a:lnTo>
                    <a:lnTo>
                      <a:pt x="1186" y="13"/>
                    </a:lnTo>
                    <a:lnTo>
                      <a:pt x="1190" y="13"/>
                    </a:lnTo>
                    <a:lnTo>
                      <a:pt x="1190" y="17"/>
                    </a:lnTo>
                    <a:lnTo>
                      <a:pt x="1186" y="17"/>
                    </a:lnTo>
                    <a:lnTo>
                      <a:pt x="1182" y="17"/>
                    </a:lnTo>
                    <a:lnTo>
                      <a:pt x="1182" y="21"/>
                    </a:lnTo>
                    <a:lnTo>
                      <a:pt x="1178" y="21"/>
                    </a:lnTo>
                    <a:lnTo>
                      <a:pt x="1174" y="21"/>
                    </a:lnTo>
                    <a:lnTo>
                      <a:pt x="1174" y="25"/>
                    </a:lnTo>
                    <a:lnTo>
                      <a:pt x="1166" y="25"/>
                    </a:lnTo>
                    <a:lnTo>
                      <a:pt x="1153" y="25"/>
                    </a:lnTo>
                    <a:lnTo>
                      <a:pt x="1153" y="29"/>
                    </a:lnTo>
                    <a:lnTo>
                      <a:pt x="1149" y="29"/>
                    </a:lnTo>
                    <a:lnTo>
                      <a:pt x="1145" y="29"/>
                    </a:lnTo>
                    <a:lnTo>
                      <a:pt x="1145" y="25"/>
                    </a:lnTo>
                    <a:lnTo>
                      <a:pt x="1141" y="25"/>
                    </a:lnTo>
                    <a:lnTo>
                      <a:pt x="1133" y="25"/>
                    </a:lnTo>
                    <a:lnTo>
                      <a:pt x="1133" y="21"/>
                    </a:lnTo>
                    <a:lnTo>
                      <a:pt x="1129" y="21"/>
                    </a:lnTo>
                    <a:lnTo>
                      <a:pt x="1125" y="21"/>
                    </a:lnTo>
                    <a:lnTo>
                      <a:pt x="1125" y="17"/>
                    </a:lnTo>
                    <a:lnTo>
                      <a:pt x="1125" y="13"/>
                    </a:lnTo>
                    <a:lnTo>
                      <a:pt x="1125" y="9"/>
                    </a:lnTo>
                    <a:lnTo>
                      <a:pt x="1129" y="9"/>
                    </a:lnTo>
                    <a:lnTo>
                      <a:pt x="1129" y="5"/>
                    </a:lnTo>
                    <a:lnTo>
                      <a:pt x="1133" y="5"/>
                    </a:lnTo>
                    <a:lnTo>
                      <a:pt x="1133" y="0"/>
                    </a:lnTo>
                    <a:lnTo>
                      <a:pt x="1141" y="0"/>
                    </a:lnTo>
                    <a:close/>
                  </a:path>
                </a:pathLst>
              </a:custGeom>
              <a:solidFill>
                <a:schemeClr val="bg1">
                  <a:lumMod val="75000"/>
                </a:schemeClr>
              </a:solidFill>
              <a:ln w="12700" cap="flat" cmpd="sng">
                <a:noFill/>
                <a:bevel/>
                <a:headEnd/>
                <a:tailEnd/>
              </a:ln>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endParaRPr lang="en-US"/>
              </a:p>
            </p:txBody>
          </p:sp>
          <p:sp>
            <p:nvSpPr>
              <p:cNvPr id="404" name="Freeform 994">
                <a:extLst>
                  <a:ext uri="{FF2B5EF4-FFF2-40B4-BE49-F238E27FC236}">
                    <a16:creationId xmlns:a16="http://schemas.microsoft.com/office/drawing/2014/main" id="{06E4DB7C-D633-0F41-8269-496C25B91632}"/>
                  </a:ext>
                </a:extLst>
              </p:cNvPr>
              <p:cNvSpPr>
                <a:spLocks noEditPoints="1"/>
              </p:cNvSpPr>
              <p:nvPr userDrawn="1"/>
            </p:nvSpPr>
            <p:spPr bwMode="auto">
              <a:xfrm>
                <a:off x="7916941" y="1168169"/>
                <a:ext cx="976313" cy="484188"/>
              </a:xfrm>
              <a:custGeom>
                <a:avLst/>
                <a:gdLst>
                  <a:gd name="T0" fmla="*/ 444 w 615"/>
                  <a:gd name="T1" fmla="*/ 228 h 305"/>
                  <a:gd name="T2" fmla="*/ 603 w 615"/>
                  <a:gd name="T3" fmla="*/ 191 h 305"/>
                  <a:gd name="T4" fmla="*/ 29 w 615"/>
                  <a:gd name="T5" fmla="*/ 85 h 305"/>
                  <a:gd name="T6" fmla="*/ 171 w 615"/>
                  <a:gd name="T7" fmla="*/ 16 h 305"/>
                  <a:gd name="T8" fmla="*/ 253 w 615"/>
                  <a:gd name="T9" fmla="*/ 8 h 305"/>
                  <a:gd name="T10" fmla="*/ 257 w 615"/>
                  <a:gd name="T11" fmla="*/ 36 h 305"/>
                  <a:gd name="T12" fmla="*/ 314 w 615"/>
                  <a:gd name="T13" fmla="*/ 40 h 305"/>
                  <a:gd name="T14" fmla="*/ 351 w 615"/>
                  <a:gd name="T15" fmla="*/ 24 h 305"/>
                  <a:gd name="T16" fmla="*/ 387 w 615"/>
                  <a:gd name="T17" fmla="*/ 45 h 305"/>
                  <a:gd name="T18" fmla="*/ 428 w 615"/>
                  <a:gd name="T19" fmla="*/ 45 h 305"/>
                  <a:gd name="T20" fmla="*/ 465 w 615"/>
                  <a:gd name="T21" fmla="*/ 73 h 305"/>
                  <a:gd name="T22" fmla="*/ 493 w 615"/>
                  <a:gd name="T23" fmla="*/ 97 h 305"/>
                  <a:gd name="T24" fmla="*/ 534 w 615"/>
                  <a:gd name="T25" fmla="*/ 102 h 305"/>
                  <a:gd name="T26" fmla="*/ 554 w 615"/>
                  <a:gd name="T27" fmla="*/ 110 h 305"/>
                  <a:gd name="T28" fmla="*/ 554 w 615"/>
                  <a:gd name="T29" fmla="*/ 134 h 305"/>
                  <a:gd name="T30" fmla="*/ 542 w 615"/>
                  <a:gd name="T31" fmla="*/ 150 h 305"/>
                  <a:gd name="T32" fmla="*/ 509 w 615"/>
                  <a:gd name="T33" fmla="*/ 175 h 305"/>
                  <a:gd name="T34" fmla="*/ 505 w 615"/>
                  <a:gd name="T35" fmla="*/ 146 h 305"/>
                  <a:gd name="T36" fmla="*/ 485 w 615"/>
                  <a:gd name="T37" fmla="*/ 114 h 305"/>
                  <a:gd name="T38" fmla="*/ 456 w 615"/>
                  <a:gd name="T39" fmla="*/ 118 h 305"/>
                  <a:gd name="T40" fmla="*/ 432 w 615"/>
                  <a:gd name="T41" fmla="*/ 122 h 305"/>
                  <a:gd name="T42" fmla="*/ 444 w 615"/>
                  <a:gd name="T43" fmla="*/ 89 h 305"/>
                  <a:gd name="T44" fmla="*/ 416 w 615"/>
                  <a:gd name="T45" fmla="*/ 77 h 305"/>
                  <a:gd name="T46" fmla="*/ 391 w 615"/>
                  <a:gd name="T47" fmla="*/ 93 h 305"/>
                  <a:gd name="T48" fmla="*/ 383 w 615"/>
                  <a:gd name="T49" fmla="*/ 130 h 305"/>
                  <a:gd name="T50" fmla="*/ 359 w 615"/>
                  <a:gd name="T51" fmla="*/ 106 h 305"/>
                  <a:gd name="T52" fmla="*/ 355 w 615"/>
                  <a:gd name="T53" fmla="*/ 142 h 305"/>
                  <a:gd name="T54" fmla="*/ 391 w 615"/>
                  <a:gd name="T55" fmla="*/ 175 h 305"/>
                  <a:gd name="T56" fmla="*/ 412 w 615"/>
                  <a:gd name="T57" fmla="*/ 203 h 305"/>
                  <a:gd name="T58" fmla="*/ 399 w 615"/>
                  <a:gd name="T59" fmla="*/ 236 h 305"/>
                  <a:gd name="T60" fmla="*/ 399 w 615"/>
                  <a:gd name="T61" fmla="*/ 269 h 305"/>
                  <a:gd name="T62" fmla="*/ 391 w 615"/>
                  <a:gd name="T63" fmla="*/ 293 h 305"/>
                  <a:gd name="T64" fmla="*/ 375 w 615"/>
                  <a:gd name="T65" fmla="*/ 265 h 305"/>
                  <a:gd name="T66" fmla="*/ 338 w 615"/>
                  <a:gd name="T67" fmla="*/ 261 h 305"/>
                  <a:gd name="T68" fmla="*/ 318 w 615"/>
                  <a:gd name="T69" fmla="*/ 256 h 305"/>
                  <a:gd name="T70" fmla="*/ 318 w 615"/>
                  <a:gd name="T71" fmla="*/ 220 h 305"/>
                  <a:gd name="T72" fmla="*/ 289 w 615"/>
                  <a:gd name="T73" fmla="*/ 216 h 305"/>
                  <a:gd name="T74" fmla="*/ 269 w 615"/>
                  <a:gd name="T75" fmla="*/ 236 h 305"/>
                  <a:gd name="T76" fmla="*/ 232 w 615"/>
                  <a:gd name="T77" fmla="*/ 212 h 305"/>
                  <a:gd name="T78" fmla="*/ 200 w 615"/>
                  <a:gd name="T79" fmla="*/ 208 h 305"/>
                  <a:gd name="T80" fmla="*/ 159 w 615"/>
                  <a:gd name="T81" fmla="*/ 232 h 305"/>
                  <a:gd name="T82" fmla="*/ 135 w 615"/>
                  <a:gd name="T83" fmla="*/ 216 h 305"/>
                  <a:gd name="T84" fmla="*/ 135 w 615"/>
                  <a:gd name="T85" fmla="*/ 248 h 305"/>
                  <a:gd name="T86" fmla="*/ 118 w 615"/>
                  <a:gd name="T87" fmla="*/ 216 h 305"/>
                  <a:gd name="T88" fmla="*/ 77 w 615"/>
                  <a:gd name="T89" fmla="*/ 236 h 305"/>
                  <a:gd name="T90" fmla="*/ 61 w 615"/>
                  <a:gd name="T91" fmla="*/ 232 h 305"/>
                  <a:gd name="T92" fmla="*/ 33 w 615"/>
                  <a:gd name="T93" fmla="*/ 232 h 305"/>
                  <a:gd name="T94" fmla="*/ 37 w 615"/>
                  <a:gd name="T95" fmla="*/ 203 h 305"/>
                  <a:gd name="T96" fmla="*/ 16 w 615"/>
                  <a:gd name="T97" fmla="*/ 195 h 305"/>
                  <a:gd name="T98" fmla="*/ 12 w 615"/>
                  <a:gd name="T99" fmla="*/ 171 h 305"/>
                  <a:gd name="T100" fmla="*/ 8 w 615"/>
                  <a:gd name="T101" fmla="*/ 146 h 305"/>
                  <a:gd name="T102" fmla="*/ 53 w 615"/>
                  <a:gd name="T103" fmla="*/ 122 h 305"/>
                  <a:gd name="T104" fmla="*/ 45 w 615"/>
                  <a:gd name="T105" fmla="*/ 93 h 305"/>
                  <a:gd name="T106" fmla="*/ 61 w 615"/>
                  <a:gd name="T107" fmla="*/ 97 h 305"/>
                  <a:gd name="T108" fmla="*/ 86 w 615"/>
                  <a:gd name="T109" fmla="*/ 89 h 305"/>
                  <a:gd name="T110" fmla="*/ 106 w 615"/>
                  <a:gd name="T111" fmla="*/ 81 h 305"/>
                  <a:gd name="T112" fmla="*/ 151 w 615"/>
                  <a:gd name="T113" fmla="*/ 77 h 305"/>
                  <a:gd name="T114" fmla="*/ 192 w 615"/>
                  <a:gd name="T115" fmla="*/ 61 h 305"/>
                  <a:gd name="T116" fmla="*/ 224 w 615"/>
                  <a:gd name="T117" fmla="*/ 57 h 305"/>
                  <a:gd name="T118" fmla="*/ 204 w 615"/>
                  <a:gd name="T119" fmla="*/ 24 h 305"/>
                  <a:gd name="T120" fmla="*/ 224 w 615"/>
                  <a:gd name="T1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05">
                    <a:moveTo>
                      <a:pt x="448" y="224"/>
                    </a:moveTo>
                    <a:lnTo>
                      <a:pt x="452" y="224"/>
                    </a:lnTo>
                    <a:lnTo>
                      <a:pt x="452" y="228"/>
                    </a:lnTo>
                    <a:lnTo>
                      <a:pt x="456" y="228"/>
                    </a:lnTo>
                    <a:lnTo>
                      <a:pt x="456" y="232"/>
                    </a:lnTo>
                    <a:lnTo>
                      <a:pt x="461" y="232"/>
                    </a:lnTo>
                    <a:lnTo>
                      <a:pt x="461" y="236"/>
                    </a:lnTo>
                    <a:lnTo>
                      <a:pt x="456" y="236"/>
                    </a:lnTo>
                    <a:lnTo>
                      <a:pt x="452" y="236"/>
                    </a:lnTo>
                    <a:lnTo>
                      <a:pt x="452" y="232"/>
                    </a:lnTo>
                    <a:lnTo>
                      <a:pt x="448" y="232"/>
                    </a:lnTo>
                    <a:lnTo>
                      <a:pt x="444" y="232"/>
                    </a:lnTo>
                    <a:lnTo>
                      <a:pt x="440" y="232"/>
                    </a:lnTo>
                    <a:lnTo>
                      <a:pt x="440" y="228"/>
                    </a:lnTo>
                    <a:lnTo>
                      <a:pt x="444" y="228"/>
                    </a:lnTo>
                    <a:lnTo>
                      <a:pt x="448" y="228"/>
                    </a:lnTo>
                    <a:lnTo>
                      <a:pt x="448" y="224"/>
                    </a:lnTo>
                    <a:close/>
                    <a:moveTo>
                      <a:pt x="611" y="179"/>
                    </a:moveTo>
                    <a:lnTo>
                      <a:pt x="611" y="183"/>
                    </a:lnTo>
                    <a:lnTo>
                      <a:pt x="615" y="183"/>
                    </a:lnTo>
                    <a:lnTo>
                      <a:pt x="615" y="191"/>
                    </a:lnTo>
                    <a:lnTo>
                      <a:pt x="611" y="191"/>
                    </a:lnTo>
                    <a:lnTo>
                      <a:pt x="611" y="195"/>
                    </a:lnTo>
                    <a:lnTo>
                      <a:pt x="607" y="195"/>
                    </a:lnTo>
                    <a:lnTo>
                      <a:pt x="607" y="199"/>
                    </a:lnTo>
                    <a:lnTo>
                      <a:pt x="603" y="199"/>
                    </a:lnTo>
                    <a:lnTo>
                      <a:pt x="603" y="195"/>
                    </a:lnTo>
                    <a:lnTo>
                      <a:pt x="603" y="191"/>
                    </a:lnTo>
                    <a:lnTo>
                      <a:pt x="599" y="191"/>
                    </a:lnTo>
                    <a:lnTo>
                      <a:pt x="603" y="191"/>
                    </a:lnTo>
                    <a:lnTo>
                      <a:pt x="603" y="187"/>
                    </a:lnTo>
                    <a:lnTo>
                      <a:pt x="603" y="183"/>
                    </a:lnTo>
                    <a:lnTo>
                      <a:pt x="607" y="183"/>
                    </a:lnTo>
                    <a:lnTo>
                      <a:pt x="607" y="179"/>
                    </a:lnTo>
                    <a:lnTo>
                      <a:pt x="611" y="179"/>
                    </a:lnTo>
                    <a:close/>
                    <a:moveTo>
                      <a:pt x="29" y="73"/>
                    </a:moveTo>
                    <a:lnTo>
                      <a:pt x="29" y="77"/>
                    </a:lnTo>
                    <a:lnTo>
                      <a:pt x="33" y="77"/>
                    </a:lnTo>
                    <a:lnTo>
                      <a:pt x="33" y="81"/>
                    </a:lnTo>
                    <a:lnTo>
                      <a:pt x="37" y="81"/>
                    </a:lnTo>
                    <a:lnTo>
                      <a:pt x="37" y="85"/>
                    </a:lnTo>
                    <a:lnTo>
                      <a:pt x="33" y="85"/>
                    </a:lnTo>
                    <a:lnTo>
                      <a:pt x="33" y="89"/>
                    </a:lnTo>
                    <a:lnTo>
                      <a:pt x="29" y="89"/>
                    </a:lnTo>
                    <a:lnTo>
                      <a:pt x="29" y="85"/>
                    </a:lnTo>
                    <a:lnTo>
                      <a:pt x="25" y="85"/>
                    </a:lnTo>
                    <a:lnTo>
                      <a:pt x="20" y="85"/>
                    </a:lnTo>
                    <a:lnTo>
                      <a:pt x="20" y="81"/>
                    </a:lnTo>
                    <a:lnTo>
                      <a:pt x="20" y="77"/>
                    </a:lnTo>
                    <a:lnTo>
                      <a:pt x="25" y="77"/>
                    </a:lnTo>
                    <a:lnTo>
                      <a:pt x="25" y="73"/>
                    </a:lnTo>
                    <a:lnTo>
                      <a:pt x="29" y="73"/>
                    </a:lnTo>
                    <a:close/>
                    <a:moveTo>
                      <a:pt x="171" y="4"/>
                    </a:moveTo>
                    <a:lnTo>
                      <a:pt x="171" y="8"/>
                    </a:lnTo>
                    <a:lnTo>
                      <a:pt x="175" y="8"/>
                    </a:lnTo>
                    <a:lnTo>
                      <a:pt x="179" y="8"/>
                    </a:lnTo>
                    <a:lnTo>
                      <a:pt x="183" y="8"/>
                    </a:lnTo>
                    <a:lnTo>
                      <a:pt x="183" y="16"/>
                    </a:lnTo>
                    <a:lnTo>
                      <a:pt x="179" y="16"/>
                    </a:lnTo>
                    <a:lnTo>
                      <a:pt x="171" y="16"/>
                    </a:lnTo>
                    <a:lnTo>
                      <a:pt x="163" y="16"/>
                    </a:lnTo>
                    <a:lnTo>
                      <a:pt x="159" y="16"/>
                    </a:lnTo>
                    <a:lnTo>
                      <a:pt x="159" y="12"/>
                    </a:lnTo>
                    <a:lnTo>
                      <a:pt x="167" y="12"/>
                    </a:lnTo>
                    <a:lnTo>
                      <a:pt x="167" y="8"/>
                    </a:lnTo>
                    <a:lnTo>
                      <a:pt x="167" y="4"/>
                    </a:lnTo>
                    <a:lnTo>
                      <a:pt x="171" y="4"/>
                    </a:lnTo>
                    <a:close/>
                    <a:moveTo>
                      <a:pt x="224" y="0"/>
                    </a:moveTo>
                    <a:lnTo>
                      <a:pt x="228" y="0"/>
                    </a:lnTo>
                    <a:lnTo>
                      <a:pt x="236" y="0"/>
                    </a:lnTo>
                    <a:lnTo>
                      <a:pt x="236" y="4"/>
                    </a:lnTo>
                    <a:lnTo>
                      <a:pt x="240" y="4"/>
                    </a:lnTo>
                    <a:lnTo>
                      <a:pt x="249" y="4"/>
                    </a:lnTo>
                    <a:lnTo>
                      <a:pt x="253" y="4"/>
                    </a:lnTo>
                    <a:lnTo>
                      <a:pt x="253" y="8"/>
                    </a:lnTo>
                    <a:lnTo>
                      <a:pt x="257" y="8"/>
                    </a:lnTo>
                    <a:lnTo>
                      <a:pt x="265" y="8"/>
                    </a:lnTo>
                    <a:lnTo>
                      <a:pt x="269" y="8"/>
                    </a:lnTo>
                    <a:lnTo>
                      <a:pt x="269" y="12"/>
                    </a:lnTo>
                    <a:lnTo>
                      <a:pt x="273" y="12"/>
                    </a:lnTo>
                    <a:lnTo>
                      <a:pt x="273" y="24"/>
                    </a:lnTo>
                    <a:lnTo>
                      <a:pt x="269" y="24"/>
                    </a:lnTo>
                    <a:lnTo>
                      <a:pt x="265" y="24"/>
                    </a:lnTo>
                    <a:lnTo>
                      <a:pt x="265" y="28"/>
                    </a:lnTo>
                    <a:lnTo>
                      <a:pt x="257" y="28"/>
                    </a:lnTo>
                    <a:lnTo>
                      <a:pt x="249" y="28"/>
                    </a:lnTo>
                    <a:lnTo>
                      <a:pt x="249" y="32"/>
                    </a:lnTo>
                    <a:lnTo>
                      <a:pt x="253" y="32"/>
                    </a:lnTo>
                    <a:lnTo>
                      <a:pt x="253" y="36"/>
                    </a:lnTo>
                    <a:lnTo>
                      <a:pt x="257" y="36"/>
                    </a:lnTo>
                    <a:lnTo>
                      <a:pt x="265" y="36"/>
                    </a:lnTo>
                    <a:lnTo>
                      <a:pt x="269" y="36"/>
                    </a:lnTo>
                    <a:lnTo>
                      <a:pt x="269" y="40"/>
                    </a:lnTo>
                    <a:lnTo>
                      <a:pt x="273" y="40"/>
                    </a:lnTo>
                    <a:lnTo>
                      <a:pt x="277" y="40"/>
                    </a:lnTo>
                    <a:lnTo>
                      <a:pt x="285" y="40"/>
                    </a:lnTo>
                    <a:lnTo>
                      <a:pt x="285" y="36"/>
                    </a:lnTo>
                    <a:lnTo>
                      <a:pt x="293" y="36"/>
                    </a:lnTo>
                    <a:lnTo>
                      <a:pt x="298" y="36"/>
                    </a:lnTo>
                    <a:lnTo>
                      <a:pt x="298" y="32"/>
                    </a:lnTo>
                    <a:lnTo>
                      <a:pt x="302" y="32"/>
                    </a:lnTo>
                    <a:lnTo>
                      <a:pt x="302" y="36"/>
                    </a:lnTo>
                    <a:lnTo>
                      <a:pt x="302" y="40"/>
                    </a:lnTo>
                    <a:lnTo>
                      <a:pt x="306" y="40"/>
                    </a:lnTo>
                    <a:lnTo>
                      <a:pt x="314" y="40"/>
                    </a:lnTo>
                    <a:lnTo>
                      <a:pt x="314" y="36"/>
                    </a:lnTo>
                    <a:lnTo>
                      <a:pt x="318" y="36"/>
                    </a:lnTo>
                    <a:lnTo>
                      <a:pt x="318" y="28"/>
                    </a:lnTo>
                    <a:lnTo>
                      <a:pt x="322" y="28"/>
                    </a:lnTo>
                    <a:lnTo>
                      <a:pt x="322" y="20"/>
                    </a:lnTo>
                    <a:lnTo>
                      <a:pt x="322" y="24"/>
                    </a:lnTo>
                    <a:lnTo>
                      <a:pt x="326" y="24"/>
                    </a:lnTo>
                    <a:lnTo>
                      <a:pt x="330" y="24"/>
                    </a:lnTo>
                    <a:lnTo>
                      <a:pt x="330" y="28"/>
                    </a:lnTo>
                    <a:lnTo>
                      <a:pt x="334" y="28"/>
                    </a:lnTo>
                    <a:lnTo>
                      <a:pt x="338" y="28"/>
                    </a:lnTo>
                    <a:lnTo>
                      <a:pt x="342" y="28"/>
                    </a:lnTo>
                    <a:lnTo>
                      <a:pt x="342" y="24"/>
                    </a:lnTo>
                    <a:lnTo>
                      <a:pt x="346" y="24"/>
                    </a:lnTo>
                    <a:lnTo>
                      <a:pt x="351" y="24"/>
                    </a:lnTo>
                    <a:lnTo>
                      <a:pt x="355" y="24"/>
                    </a:lnTo>
                    <a:lnTo>
                      <a:pt x="359" y="24"/>
                    </a:lnTo>
                    <a:lnTo>
                      <a:pt x="363" y="24"/>
                    </a:lnTo>
                    <a:lnTo>
                      <a:pt x="363" y="28"/>
                    </a:lnTo>
                    <a:lnTo>
                      <a:pt x="367" y="28"/>
                    </a:lnTo>
                    <a:lnTo>
                      <a:pt x="367" y="32"/>
                    </a:lnTo>
                    <a:lnTo>
                      <a:pt x="375" y="32"/>
                    </a:lnTo>
                    <a:lnTo>
                      <a:pt x="375" y="36"/>
                    </a:lnTo>
                    <a:lnTo>
                      <a:pt x="379" y="36"/>
                    </a:lnTo>
                    <a:lnTo>
                      <a:pt x="379" y="40"/>
                    </a:lnTo>
                    <a:lnTo>
                      <a:pt x="379" y="45"/>
                    </a:lnTo>
                    <a:lnTo>
                      <a:pt x="383" y="45"/>
                    </a:lnTo>
                    <a:lnTo>
                      <a:pt x="383" y="49"/>
                    </a:lnTo>
                    <a:lnTo>
                      <a:pt x="387" y="49"/>
                    </a:lnTo>
                    <a:lnTo>
                      <a:pt x="387" y="45"/>
                    </a:lnTo>
                    <a:lnTo>
                      <a:pt x="391" y="45"/>
                    </a:lnTo>
                    <a:lnTo>
                      <a:pt x="399" y="45"/>
                    </a:lnTo>
                    <a:lnTo>
                      <a:pt x="403" y="45"/>
                    </a:lnTo>
                    <a:lnTo>
                      <a:pt x="403" y="49"/>
                    </a:lnTo>
                    <a:lnTo>
                      <a:pt x="403" y="45"/>
                    </a:lnTo>
                    <a:lnTo>
                      <a:pt x="408" y="45"/>
                    </a:lnTo>
                    <a:lnTo>
                      <a:pt x="408" y="49"/>
                    </a:lnTo>
                    <a:lnTo>
                      <a:pt x="408" y="45"/>
                    </a:lnTo>
                    <a:lnTo>
                      <a:pt x="412" y="45"/>
                    </a:lnTo>
                    <a:lnTo>
                      <a:pt x="416" y="45"/>
                    </a:lnTo>
                    <a:lnTo>
                      <a:pt x="416" y="40"/>
                    </a:lnTo>
                    <a:lnTo>
                      <a:pt x="420" y="40"/>
                    </a:lnTo>
                    <a:lnTo>
                      <a:pt x="424" y="40"/>
                    </a:lnTo>
                    <a:lnTo>
                      <a:pt x="428" y="40"/>
                    </a:lnTo>
                    <a:lnTo>
                      <a:pt x="428" y="45"/>
                    </a:lnTo>
                    <a:lnTo>
                      <a:pt x="436" y="45"/>
                    </a:lnTo>
                    <a:lnTo>
                      <a:pt x="436" y="49"/>
                    </a:lnTo>
                    <a:lnTo>
                      <a:pt x="440" y="49"/>
                    </a:lnTo>
                    <a:lnTo>
                      <a:pt x="444" y="49"/>
                    </a:lnTo>
                    <a:lnTo>
                      <a:pt x="448" y="49"/>
                    </a:lnTo>
                    <a:lnTo>
                      <a:pt x="448" y="53"/>
                    </a:lnTo>
                    <a:lnTo>
                      <a:pt x="452" y="53"/>
                    </a:lnTo>
                    <a:lnTo>
                      <a:pt x="456" y="53"/>
                    </a:lnTo>
                    <a:lnTo>
                      <a:pt x="456" y="57"/>
                    </a:lnTo>
                    <a:lnTo>
                      <a:pt x="461" y="57"/>
                    </a:lnTo>
                    <a:lnTo>
                      <a:pt x="461" y="61"/>
                    </a:lnTo>
                    <a:lnTo>
                      <a:pt x="461" y="65"/>
                    </a:lnTo>
                    <a:lnTo>
                      <a:pt x="461" y="69"/>
                    </a:lnTo>
                    <a:lnTo>
                      <a:pt x="465" y="69"/>
                    </a:lnTo>
                    <a:lnTo>
                      <a:pt x="465" y="73"/>
                    </a:lnTo>
                    <a:lnTo>
                      <a:pt x="465" y="77"/>
                    </a:lnTo>
                    <a:lnTo>
                      <a:pt x="469" y="77"/>
                    </a:lnTo>
                    <a:lnTo>
                      <a:pt x="473" y="77"/>
                    </a:lnTo>
                    <a:lnTo>
                      <a:pt x="473" y="81"/>
                    </a:lnTo>
                    <a:lnTo>
                      <a:pt x="477" y="81"/>
                    </a:lnTo>
                    <a:lnTo>
                      <a:pt x="481" y="81"/>
                    </a:lnTo>
                    <a:lnTo>
                      <a:pt x="485" y="81"/>
                    </a:lnTo>
                    <a:lnTo>
                      <a:pt x="485" y="85"/>
                    </a:lnTo>
                    <a:lnTo>
                      <a:pt x="489" y="85"/>
                    </a:lnTo>
                    <a:lnTo>
                      <a:pt x="489" y="89"/>
                    </a:lnTo>
                    <a:lnTo>
                      <a:pt x="485" y="89"/>
                    </a:lnTo>
                    <a:lnTo>
                      <a:pt x="489" y="89"/>
                    </a:lnTo>
                    <a:lnTo>
                      <a:pt x="489" y="93"/>
                    </a:lnTo>
                    <a:lnTo>
                      <a:pt x="489" y="97"/>
                    </a:lnTo>
                    <a:lnTo>
                      <a:pt x="493" y="97"/>
                    </a:lnTo>
                    <a:lnTo>
                      <a:pt x="493" y="102"/>
                    </a:lnTo>
                    <a:lnTo>
                      <a:pt x="497" y="102"/>
                    </a:lnTo>
                    <a:lnTo>
                      <a:pt x="501" y="102"/>
                    </a:lnTo>
                    <a:lnTo>
                      <a:pt x="505" y="102"/>
                    </a:lnTo>
                    <a:lnTo>
                      <a:pt x="505" y="97"/>
                    </a:lnTo>
                    <a:lnTo>
                      <a:pt x="509" y="97"/>
                    </a:lnTo>
                    <a:lnTo>
                      <a:pt x="509" y="93"/>
                    </a:lnTo>
                    <a:lnTo>
                      <a:pt x="509" y="89"/>
                    </a:lnTo>
                    <a:lnTo>
                      <a:pt x="514" y="89"/>
                    </a:lnTo>
                    <a:lnTo>
                      <a:pt x="514" y="93"/>
                    </a:lnTo>
                    <a:lnTo>
                      <a:pt x="522" y="93"/>
                    </a:lnTo>
                    <a:lnTo>
                      <a:pt x="522" y="97"/>
                    </a:lnTo>
                    <a:lnTo>
                      <a:pt x="526" y="97"/>
                    </a:lnTo>
                    <a:lnTo>
                      <a:pt x="534" y="97"/>
                    </a:lnTo>
                    <a:lnTo>
                      <a:pt x="534" y="102"/>
                    </a:lnTo>
                    <a:lnTo>
                      <a:pt x="530" y="102"/>
                    </a:lnTo>
                    <a:lnTo>
                      <a:pt x="530" y="106"/>
                    </a:lnTo>
                    <a:lnTo>
                      <a:pt x="530" y="114"/>
                    </a:lnTo>
                    <a:lnTo>
                      <a:pt x="534" y="114"/>
                    </a:lnTo>
                    <a:lnTo>
                      <a:pt x="534" y="118"/>
                    </a:lnTo>
                    <a:lnTo>
                      <a:pt x="534" y="114"/>
                    </a:lnTo>
                    <a:lnTo>
                      <a:pt x="538" y="114"/>
                    </a:lnTo>
                    <a:lnTo>
                      <a:pt x="542" y="114"/>
                    </a:lnTo>
                    <a:lnTo>
                      <a:pt x="542" y="118"/>
                    </a:lnTo>
                    <a:lnTo>
                      <a:pt x="550" y="118"/>
                    </a:lnTo>
                    <a:lnTo>
                      <a:pt x="550" y="114"/>
                    </a:lnTo>
                    <a:lnTo>
                      <a:pt x="550" y="110"/>
                    </a:lnTo>
                    <a:lnTo>
                      <a:pt x="546" y="110"/>
                    </a:lnTo>
                    <a:lnTo>
                      <a:pt x="550" y="110"/>
                    </a:lnTo>
                    <a:lnTo>
                      <a:pt x="554" y="110"/>
                    </a:lnTo>
                    <a:lnTo>
                      <a:pt x="554" y="114"/>
                    </a:lnTo>
                    <a:lnTo>
                      <a:pt x="562" y="114"/>
                    </a:lnTo>
                    <a:lnTo>
                      <a:pt x="562" y="118"/>
                    </a:lnTo>
                    <a:lnTo>
                      <a:pt x="566" y="118"/>
                    </a:lnTo>
                    <a:lnTo>
                      <a:pt x="566" y="122"/>
                    </a:lnTo>
                    <a:lnTo>
                      <a:pt x="562" y="122"/>
                    </a:lnTo>
                    <a:lnTo>
                      <a:pt x="562" y="126"/>
                    </a:lnTo>
                    <a:lnTo>
                      <a:pt x="566" y="126"/>
                    </a:lnTo>
                    <a:lnTo>
                      <a:pt x="566" y="130"/>
                    </a:lnTo>
                    <a:lnTo>
                      <a:pt x="571" y="130"/>
                    </a:lnTo>
                    <a:lnTo>
                      <a:pt x="571" y="138"/>
                    </a:lnTo>
                    <a:lnTo>
                      <a:pt x="566" y="138"/>
                    </a:lnTo>
                    <a:lnTo>
                      <a:pt x="566" y="134"/>
                    </a:lnTo>
                    <a:lnTo>
                      <a:pt x="562" y="134"/>
                    </a:lnTo>
                    <a:lnTo>
                      <a:pt x="554" y="134"/>
                    </a:lnTo>
                    <a:lnTo>
                      <a:pt x="554" y="138"/>
                    </a:lnTo>
                    <a:lnTo>
                      <a:pt x="554" y="150"/>
                    </a:lnTo>
                    <a:lnTo>
                      <a:pt x="558" y="150"/>
                    </a:lnTo>
                    <a:lnTo>
                      <a:pt x="562" y="150"/>
                    </a:lnTo>
                    <a:lnTo>
                      <a:pt x="562" y="163"/>
                    </a:lnTo>
                    <a:lnTo>
                      <a:pt x="558" y="163"/>
                    </a:lnTo>
                    <a:lnTo>
                      <a:pt x="558" y="159"/>
                    </a:lnTo>
                    <a:lnTo>
                      <a:pt x="554" y="159"/>
                    </a:lnTo>
                    <a:lnTo>
                      <a:pt x="554" y="155"/>
                    </a:lnTo>
                    <a:lnTo>
                      <a:pt x="550" y="155"/>
                    </a:lnTo>
                    <a:lnTo>
                      <a:pt x="550" y="150"/>
                    </a:lnTo>
                    <a:lnTo>
                      <a:pt x="546" y="150"/>
                    </a:lnTo>
                    <a:lnTo>
                      <a:pt x="546" y="146"/>
                    </a:lnTo>
                    <a:lnTo>
                      <a:pt x="542" y="146"/>
                    </a:lnTo>
                    <a:lnTo>
                      <a:pt x="542" y="150"/>
                    </a:lnTo>
                    <a:lnTo>
                      <a:pt x="538" y="150"/>
                    </a:lnTo>
                    <a:lnTo>
                      <a:pt x="538" y="155"/>
                    </a:lnTo>
                    <a:lnTo>
                      <a:pt x="538" y="159"/>
                    </a:lnTo>
                    <a:lnTo>
                      <a:pt x="534" y="159"/>
                    </a:lnTo>
                    <a:lnTo>
                      <a:pt x="534" y="163"/>
                    </a:lnTo>
                    <a:lnTo>
                      <a:pt x="538" y="163"/>
                    </a:lnTo>
                    <a:lnTo>
                      <a:pt x="538" y="167"/>
                    </a:lnTo>
                    <a:lnTo>
                      <a:pt x="534" y="167"/>
                    </a:lnTo>
                    <a:lnTo>
                      <a:pt x="534" y="171"/>
                    </a:lnTo>
                    <a:lnTo>
                      <a:pt x="534" y="175"/>
                    </a:lnTo>
                    <a:lnTo>
                      <a:pt x="530" y="175"/>
                    </a:lnTo>
                    <a:lnTo>
                      <a:pt x="526" y="175"/>
                    </a:lnTo>
                    <a:lnTo>
                      <a:pt x="522" y="175"/>
                    </a:lnTo>
                    <a:lnTo>
                      <a:pt x="514" y="175"/>
                    </a:lnTo>
                    <a:lnTo>
                      <a:pt x="509" y="175"/>
                    </a:lnTo>
                    <a:lnTo>
                      <a:pt x="509" y="171"/>
                    </a:lnTo>
                    <a:lnTo>
                      <a:pt x="505" y="171"/>
                    </a:lnTo>
                    <a:lnTo>
                      <a:pt x="505" y="167"/>
                    </a:lnTo>
                    <a:lnTo>
                      <a:pt x="501" y="167"/>
                    </a:lnTo>
                    <a:lnTo>
                      <a:pt x="497" y="167"/>
                    </a:lnTo>
                    <a:lnTo>
                      <a:pt x="497" y="171"/>
                    </a:lnTo>
                    <a:lnTo>
                      <a:pt x="493" y="171"/>
                    </a:lnTo>
                    <a:lnTo>
                      <a:pt x="493" y="163"/>
                    </a:lnTo>
                    <a:lnTo>
                      <a:pt x="497" y="163"/>
                    </a:lnTo>
                    <a:lnTo>
                      <a:pt x="497" y="159"/>
                    </a:lnTo>
                    <a:lnTo>
                      <a:pt x="501" y="159"/>
                    </a:lnTo>
                    <a:lnTo>
                      <a:pt x="501" y="155"/>
                    </a:lnTo>
                    <a:lnTo>
                      <a:pt x="505" y="155"/>
                    </a:lnTo>
                    <a:lnTo>
                      <a:pt x="505" y="150"/>
                    </a:lnTo>
                    <a:lnTo>
                      <a:pt x="505" y="146"/>
                    </a:lnTo>
                    <a:lnTo>
                      <a:pt x="509" y="146"/>
                    </a:lnTo>
                    <a:lnTo>
                      <a:pt x="509" y="138"/>
                    </a:lnTo>
                    <a:lnTo>
                      <a:pt x="505" y="138"/>
                    </a:lnTo>
                    <a:lnTo>
                      <a:pt x="509" y="138"/>
                    </a:lnTo>
                    <a:lnTo>
                      <a:pt x="509" y="130"/>
                    </a:lnTo>
                    <a:lnTo>
                      <a:pt x="509" y="122"/>
                    </a:lnTo>
                    <a:lnTo>
                      <a:pt x="505" y="122"/>
                    </a:lnTo>
                    <a:lnTo>
                      <a:pt x="505" y="118"/>
                    </a:lnTo>
                    <a:lnTo>
                      <a:pt x="501" y="118"/>
                    </a:lnTo>
                    <a:lnTo>
                      <a:pt x="501" y="122"/>
                    </a:lnTo>
                    <a:lnTo>
                      <a:pt x="493" y="122"/>
                    </a:lnTo>
                    <a:lnTo>
                      <a:pt x="489" y="122"/>
                    </a:lnTo>
                    <a:lnTo>
                      <a:pt x="489" y="118"/>
                    </a:lnTo>
                    <a:lnTo>
                      <a:pt x="485" y="118"/>
                    </a:lnTo>
                    <a:lnTo>
                      <a:pt x="485" y="114"/>
                    </a:lnTo>
                    <a:lnTo>
                      <a:pt x="485" y="110"/>
                    </a:lnTo>
                    <a:lnTo>
                      <a:pt x="489" y="110"/>
                    </a:lnTo>
                    <a:lnTo>
                      <a:pt x="485" y="110"/>
                    </a:lnTo>
                    <a:lnTo>
                      <a:pt x="481" y="110"/>
                    </a:lnTo>
                    <a:lnTo>
                      <a:pt x="481" y="114"/>
                    </a:lnTo>
                    <a:lnTo>
                      <a:pt x="473" y="114"/>
                    </a:lnTo>
                    <a:lnTo>
                      <a:pt x="473" y="110"/>
                    </a:lnTo>
                    <a:lnTo>
                      <a:pt x="473" y="106"/>
                    </a:lnTo>
                    <a:lnTo>
                      <a:pt x="469" y="106"/>
                    </a:lnTo>
                    <a:lnTo>
                      <a:pt x="465" y="106"/>
                    </a:lnTo>
                    <a:lnTo>
                      <a:pt x="461" y="106"/>
                    </a:lnTo>
                    <a:lnTo>
                      <a:pt x="461" y="110"/>
                    </a:lnTo>
                    <a:lnTo>
                      <a:pt x="456" y="110"/>
                    </a:lnTo>
                    <a:lnTo>
                      <a:pt x="456" y="114"/>
                    </a:lnTo>
                    <a:lnTo>
                      <a:pt x="456" y="118"/>
                    </a:lnTo>
                    <a:lnTo>
                      <a:pt x="456" y="122"/>
                    </a:lnTo>
                    <a:lnTo>
                      <a:pt x="452" y="122"/>
                    </a:lnTo>
                    <a:lnTo>
                      <a:pt x="448" y="122"/>
                    </a:lnTo>
                    <a:lnTo>
                      <a:pt x="448" y="126"/>
                    </a:lnTo>
                    <a:lnTo>
                      <a:pt x="444" y="126"/>
                    </a:lnTo>
                    <a:lnTo>
                      <a:pt x="444" y="134"/>
                    </a:lnTo>
                    <a:lnTo>
                      <a:pt x="444" y="138"/>
                    </a:lnTo>
                    <a:lnTo>
                      <a:pt x="440" y="138"/>
                    </a:lnTo>
                    <a:lnTo>
                      <a:pt x="436" y="138"/>
                    </a:lnTo>
                    <a:lnTo>
                      <a:pt x="436" y="130"/>
                    </a:lnTo>
                    <a:lnTo>
                      <a:pt x="440" y="130"/>
                    </a:lnTo>
                    <a:lnTo>
                      <a:pt x="440" y="126"/>
                    </a:lnTo>
                    <a:lnTo>
                      <a:pt x="440" y="122"/>
                    </a:lnTo>
                    <a:lnTo>
                      <a:pt x="436" y="122"/>
                    </a:lnTo>
                    <a:lnTo>
                      <a:pt x="432" y="122"/>
                    </a:lnTo>
                    <a:lnTo>
                      <a:pt x="432" y="118"/>
                    </a:lnTo>
                    <a:lnTo>
                      <a:pt x="428" y="118"/>
                    </a:lnTo>
                    <a:lnTo>
                      <a:pt x="432" y="118"/>
                    </a:lnTo>
                    <a:lnTo>
                      <a:pt x="432" y="114"/>
                    </a:lnTo>
                    <a:lnTo>
                      <a:pt x="432" y="110"/>
                    </a:lnTo>
                    <a:lnTo>
                      <a:pt x="436" y="110"/>
                    </a:lnTo>
                    <a:lnTo>
                      <a:pt x="440" y="110"/>
                    </a:lnTo>
                    <a:lnTo>
                      <a:pt x="440" y="106"/>
                    </a:lnTo>
                    <a:lnTo>
                      <a:pt x="440" y="102"/>
                    </a:lnTo>
                    <a:lnTo>
                      <a:pt x="432" y="102"/>
                    </a:lnTo>
                    <a:lnTo>
                      <a:pt x="432" y="97"/>
                    </a:lnTo>
                    <a:lnTo>
                      <a:pt x="432" y="93"/>
                    </a:lnTo>
                    <a:lnTo>
                      <a:pt x="440" y="93"/>
                    </a:lnTo>
                    <a:lnTo>
                      <a:pt x="440" y="89"/>
                    </a:lnTo>
                    <a:lnTo>
                      <a:pt x="444" y="89"/>
                    </a:lnTo>
                    <a:lnTo>
                      <a:pt x="440" y="89"/>
                    </a:lnTo>
                    <a:lnTo>
                      <a:pt x="440" y="85"/>
                    </a:lnTo>
                    <a:lnTo>
                      <a:pt x="436" y="85"/>
                    </a:lnTo>
                    <a:lnTo>
                      <a:pt x="432" y="85"/>
                    </a:lnTo>
                    <a:lnTo>
                      <a:pt x="432" y="81"/>
                    </a:lnTo>
                    <a:lnTo>
                      <a:pt x="432" y="77"/>
                    </a:lnTo>
                    <a:lnTo>
                      <a:pt x="436" y="77"/>
                    </a:lnTo>
                    <a:lnTo>
                      <a:pt x="436" y="73"/>
                    </a:lnTo>
                    <a:lnTo>
                      <a:pt x="440" y="73"/>
                    </a:lnTo>
                    <a:lnTo>
                      <a:pt x="440" y="69"/>
                    </a:lnTo>
                    <a:lnTo>
                      <a:pt x="432" y="69"/>
                    </a:lnTo>
                    <a:lnTo>
                      <a:pt x="428" y="69"/>
                    </a:lnTo>
                    <a:lnTo>
                      <a:pt x="428" y="73"/>
                    </a:lnTo>
                    <a:lnTo>
                      <a:pt x="428" y="77"/>
                    </a:lnTo>
                    <a:lnTo>
                      <a:pt x="416" y="77"/>
                    </a:lnTo>
                    <a:lnTo>
                      <a:pt x="416" y="81"/>
                    </a:lnTo>
                    <a:lnTo>
                      <a:pt x="412" y="81"/>
                    </a:lnTo>
                    <a:lnTo>
                      <a:pt x="412" y="85"/>
                    </a:lnTo>
                    <a:lnTo>
                      <a:pt x="412" y="89"/>
                    </a:lnTo>
                    <a:lnTo>
                      <a:pt x="408" y="89"/>
                    </a:lnTo>
                    <a:lnTo>
                      <a:pt x="408" y="77"/>
                    </a:lnTo>
                    <a:lnTo>
                      <a:pt x="403" y="77"/>
                    </a:lnTo>
                    <a:lnTo>
                      <a:pt x="403" y="73"/>
                    </a:lnTo>
                    <a:lnTo>
                      <a:pt x="399" y="73"/>
                    </a:lnTo>
                    <a:lnTo>
                      <a:pt x="395" y="73"/>
                    </a:lnTo>
                    <a:lnTo>
                      <a:pt x="395" y="77"/>
                    </a:lnTo>
                    <a:lnTo>
                      <a:pt x="391" y="77"/>
                    </a:lnTo>
                    <a:lnTo>
                      <a:pt x="391" y="85"/>
                    </a:lnTo>
                    <a:lnTo>
                      <a:pt x="391" y="89"/>
                    </a:lnTo>
                    <a:lnTo>
                      <a:pt x="391" y="93"/>
                    </a:lnTo>
                    <a:lnTo>
                      <a:pt x="387" y="93"/>
                    </a:lnTo>
                    <a:lnTo>
                      <a:pt x="387" y="97"/>
                    </a:lnTo>
                    <a:lnTo>
                      <a:pt x="387" y="106"/>
                    </a:lnTo>
                    <a:lnTo>
                      <a:pt x="391" y="106"/>
                    </a:lnTo>
                    <a:lnTo>
                      <a:pt x="395" y="106"/>
                    </a:lnTo>
                    <a:lnTo>
                      <a:pt x="395" y="110"/>
                    </a:lnTo>
                    <a:lnTo>
                      <a:pt x="399" y="110"/>
                    </a:lnTo>
                    <a:lnTo>
                      <a:pt x="399" y="118"/>
                    </a:lnTo>
                    <a:lnTo>
                      <a:pt x="395" y="118"/>
                    </a:lnTo>
                    <a:lnTo>
                      <a:pt x="395" y="122"/>
                    </a:lnTo>
                    <a:lnTo>
                      <a:pt x="395" y="126"/>
                    </a:lnTo>
                    <a:lnTo>
                      <a:pt x="391" y="126"/>
                    </a:lnTo>
                    <a:lnTo>
                      <a:pt x="391" y="130"/>
                    </a:lnTo>
                    <a:lnTo>
                      <a:pt x="387" y="130"/>
                    </a:lnTo>
                    <a:lnTo>
                      <a:pt x="383" y="130"/>
                    </a:lnTo>
                    <a:lnTo>
                      <a:pt x="383" y="134"/>
                    </a:lnTo>
                    <a:lnTo>
                      <a:pt x="379" y="134"/>
                    </a:lnTo>
                    <a:lnTo>
                      <a:pt x="375" y="134"/>
                    </a:lnTo>
                    <a:lnTo>
                      <a:pt x="371" y="134"/>
                    </a:lnTo>
                    <a:lnTo>
                      <a:pt x="371" y="130"/>
                    </a:lnTo>
                    <a:lnTo>
                      <a:pt x="367" y="130"/>
                    </a:lnTo>
                    <a:lnTo>
                      <a:pt x="367" y="122"/>
                    </a:lnTo>
                    <a:lnTo>
                      <a:pt x="371" y="122"/>
                    </a:lnTo>
                    <a:lnTo>
                      <a:pt x="367" y="122"/>
                    </a:lnTo>
                    <a:lnTo>
                      <a:pt x="367" y="118"/>
                    </a:lnTo>
                    <a:lnTo>
                      <a:pt x="367" y="114"/>
                    </a:lnTo>
                    <a:lnTo>
                      <a:pt x="363" y="114"/>
                    </a:lnTo>
                    <a:lnTo>
                      <a:pt x="359" y="114"/>
                    </a:lnTo>
                    <a:lnTo>
                      <a:pt x="359" y="110"/>
                    </a:lnTo>
                    <a:lnTo>
                      <a:pt x="359" y="106"/>
                    </a:lnTo>
                    <a:lnTo>
                      <a:pt x="355" y="106"/>
                    </a:lnTo>
                    <a:lnTo>
                      <a:pt x="355" y="110"/>
                    </a:lnTo>
                    <a:lnTo>
                      <a:pt x="351" y="110"/>
                    </a:lnTo>
                    <a:lnTo>
                      <a:pt x="346" y="110"/>
                    </a:lnTo>
                    <a:lnTo>
                      <a:pt x="346" y="114"/>
                    </a:lnTo>
                    <a:lnTo>
                      <a:pt x="342" y="114"/>
                    </a:lnTo>
                    <a:lnTo>
                      <a:pt x="342" y="118"/>
                    </a:lnTo>
                    <a:lnTo>
                      <a:pt x="346" y="118"/>
                    </a:lnTo>
                    <a:lnTo>
                      <a:pt x="346" y="122"/>
                    </a:lnTo>
                    <a:lnTo>
                      <a:pt x="351" y="122"/>
                    </a:lnTo>
                    <a:lnTo>
                      <a:pt x="351" y="126"/>
                    </a:lnTo>
                    <a:lnTo>
                      <a:pt x="355" y="126"/>
                    </a:lnTo>
                    <a:lnTo>
                      <a:pt x="355" y="130"/>
                    </a:lnTo>
                    <a:lnTo>
                      <a:pt x="355" y="138"/>
                    </a:lnTo>
                    <a:lnTo>
                      <a:pt x="355" y="142"/>
                    </a:lnTo>
                    <a:lnTo>
                      <a:pt x="355" y="146"/>
                    </a:lnTo>
                    <a:lnTo>
                      <a:pt x="355" y="150"/>
                    </a:lnTo>
                    <a:lnTo>
                      <a:pt x="359" y="150"/>
                    </a:lnTo>
                    <a:lnTo>
                      <a:pt x="359" y="155"/>
                    </a:lnTo>
                    <a:lnTo>
                      <a:pt x="363" y="155"/>
                    </a:lnTo>
                    <a:lnTo>
                      <a:pt x="371" y="155"/>
                    </a:lnTo>
                    <a:lnTo>
                      <a:pt x="375" y="155"/>
                    </a:lnTo>
                    <a:lnTo>
                      <a:pt x="375" y="163"/>
                    </a:lnTo>
                    <a:lnTo>
                      <a:pt x="379" y="163"/>
                    </a:lnTo>
                    <a:lnTo>
                      <a:pt x="379" y="167"/>
                    </a:lnTo>
                    <a:lnTo>
                      <a:pt x="379" y="171"/>
                    </a:lnTo>
                    <a:lnTo>
                      <a:pt x="383" y="171"/>
                    </a:lnTo>
                    <a:lnTo>
                      <a:pt x="387" y="171"/>
                    </a:lnTo>
                    <a:lnTo>
                      <a:pt x="387" y="175"/>
                    </a:lnTo>
                    <a:lnTo>
                      <a:pt x="391" y="175"/>
                    </a:lnTo>
                    <a:lnTo>
                      <a:pt x="395" y="175"/>
                    </a:lnTo>
                    <a:lnTo>
                      <a:pt x="399" y="175"/>
                    </a:lnTo>
                    <a:lnTo>
                      <a:pt x="399" y="171"/>
                    </a:lnTo>
                    <a:lnTo>
                      <a:pt x="403" y="171"/>
                    </a:lnTo>
                    <a:lnTo>
                      <a:pt x="408" y="171"/>
                    </a:lnTo>
                    <a:lnTo>
                      <a:pt x="408" y="175"/>
                    </a:lnTo>
                    <a:lnTo>
                      <a:pt x="408" y="179"/>
                    </a:lnTo>
                    <a:lnTo>
                      <a:pt x="408" y="183"/>
                    </a:lnTo>
                    <a:lnTo>
                      <a:pt x="408" y="187"/>
                    </a:lnTo>
                    <a:lnTo>
                      <a:pt x="408" y="191"/>
                    </a:lnTo>
                    <a:lnTo>
                      <a:pt x="403" y="191"/>
                    </a:lnTo>
                    <a:lnTo>
                      <a:pt x="403" y="199"/>
                    </a:lnTo>
                    <a:lnTo>
                      <a:pt x="408" y="199"/>
                    </a:lnTo>
                    <a:lnTo>
                      <a:pt x="408" y="203"/>
                    </a:lnTo>
                    <a:lnTo>
                      <a:pt x="412" y="203"/>
                    </a:lnTo>
                    <a:lnTo>
                      <a:pt x="416" y="203"/>
                    </a:lnTo>
                    <a:lnTo>
                      <a:pt x="416" y="208"/>
                    </a:lnTo>
                    <a:lnTo>
                      <a:pt x="416" y="212"/>
                    </a:lnTo>
                    <a:lnTo>
                      <a:pt x="416" y="216"/>
                    </a:lnTo>
                    <a:lnTo>
                      <a:pt x="412" y="216"/>
                    </a:lnTo>
                    <a:lnTo>
                      <a:pt x="408" y="216"/>
                    </a:lnTo>
                    <a:lnTo>
                      <a:pt x="408" y="220"/>
                    </a:lnTo>
                    <a:lnTo>
                      <a:pt x="403" y="220"/>
                    </a:lnTo>
                    <a:lnTo>
                      <a:pt x="403" y="224"/>
                    </a:lnTo>
                    <a:lnTo>
                      <a:pt x="399" y="224"/>
                    </a:lnTo>
                    <a:lnTo>
                      <a:pt x="395" y="224"/>
                    </a:lnTo>
                    <a:lnTo>
                      <a:pt x="395" y="228"/>
                    </a:lnTo>
                    <a:lnTo>
                      <a:pt x="395" y="232"/>
                    </a:lnTo>
                    <a:lnTo>
                      <a:pt x="399" y="232"/>
                    </a:lnTo>
                    <a:lnTo>
                      <a:pt x="399" y="236"/>
                    </a:lnTo>
                    <a:lnTo>
                      <a:pt x="403" y="236"/>
                    </a:lnTo>
                    <a:lnTo>
                      <a:pt x="403" y="240"/>
                    </a:lnTo>
                    <a:lnTo>
                      <a:pt x="408" y="240"/>
                    </a:lnTo>
                    <a:lnTo>
                      <a:pt x="408" y="244"/>
                    </a:lnTo>
                    <a:lnTo>
                      <a:pt x="408" y="248"/>
                    </a:lnTo>
                    <a:lnTo>
                      <a:pt x="403" y="248"/>
                    </a:lnTo>
                    <a:lnTo>
                      <a:pt x="403" y="244"/>
                    </a:lnTo>
                    <a:lnTo>
                      <a:pt x="399" y="244"/>
                    </a:lnTo>
                    <a:lnTo>
                      <a:pt x="399" y="248"/>
                    </a:lnTo>
                    <a:lnTo>
                      <a:pt x="395" y="248"/>
                    </a:lnTo>
                    <a:lnTo>
                      <a:pt x="395" y="252"/>
                    </a:lnTo>
                    <a:lnTo>
                      <a:pt x="395" y="256"/>
                    </a:lnTo>
                    <a:lnTo>
                      <a:pt x="399" y="256"/>
                    </a:lnTo>
                    <a:lnTo>
                      <a:pt x="399" y="261"/>
                    </a:lnTo>
                    <a:lnTo>
                      <a:pt x="399" y="269"/>
                    </a:lnTo>
                    <a:lnTo>
                      <a:pt x="399" y="277"/>
                    </a:lnTo>
                    <a:lnTo>
                      <a:pt x="403" y="277"/>
                    </a:lnTo>
                    <a:lnTo>
                      <a:pt x="403" y="281"/>
                    </a:lnTo>
                    <a:lnTo>
                      <a:pt x="408" y="281"/>
                    </a:lnTo>
                    <a:lnTo>
                      <a:pt x="408" y="285"/>
                    </a:lnTo>
                    <a:lnTo>
                      <a:pt x="403" y="285"/>
                    </a:lnTo>
                    <a:lnTo>
                      <a:pt x="403" y="293"/>
                    </a:lnTo>
                    <a:lnTo>
                      <a:pt x="399" y="293"/>
                    </a:lnTo>
                    <a:lnTo>
                      <a:pt x="399" y="297"/>
                    </a:lnTo>
                    <a:lnTo>
                      <a:pt x="399" y="301"/>
                    </a:lnTo>
                    <a:lnTo>
                      <a:pt x="399" y="305"/>
                    </a:lnTo>
                    <a:lnTo>
                      <a:pt x="395" y="305"/>
                    </a:lnTo>
                    <a:lnTo>
                      <a:pt x="391" y="305"/>
                    </a:lnTo>
                    <a:lnTo>
                      <a:pt x="391" y="301"/>
                    </a:lnTo>
                    <a:lnTo>
                      <a:pt x="391" y="293"/>
                    </a:lnTo>
                    <a:lnTo>
                      <a:pt x="391" y="289"/>
                    </a:lnTo>
                    <a:lnTo>
                      <a:pt x="391" y="285"/>
                    </a:lnTo>
                    <a:lnTo>
                      <a:pt x="391" y="281"/>
                    </a:lnTo>
                    <a:lnTo>
                      <a:pt x="387" y="281"/>
                    </a:lnTo>
                    <a:lnTo>
                      <a:pt x="379" y="281"/>
                    </a:lnTo>
                    <a:lnTo>
                      <a:pt x="379" y="277"/>
                    </a:lnTo>
                    <a:lnTo>
                      <a:pt x="375" y="277"/>
                    </a:lnTo>
                    <a:lnTo>
                      <a:pt x="375" y="273"/>
                    </a:lnTo>
                    <a:lnTo>
                      <a:pt x="379" y="273"/>
                    </a:lnTo>
                    <a:lnTo>
                      <a:pt x="379" y="269"/>
                    </a:lnTo>
                    <a:lnTo>
                      <a:pt x="379" y="265"/>
                    </a:lnTo>
                    <a:lnTo>
                      <a:pt x="383" y="265"/>
                    </a:lnTo>
                    <a:lnTo>
                      <a:pt x="383" y="261"/>
                    </a:lnTo>
                    <a:lnTo>
                      <a:pt x="375" y="261"/>
                    </a:lnTo>
                    <a:lnTo>
                      <a:pt x="375" y="265"/>
                    </a:lnTo>
                    <a:lnTo>
                      <a:pt x="367" y="265"/>
                    </a:lnTo>
                    <a:lnTo>
                      <a:pt x="363" y="265"/>
                    </a:lnTo>
                    <a:lnTo>
                      <a:pt x="363" y="269"/>
                    </a:lnTo>
                    <a:lnTo>
                      <a:pt x="359" y="269"/>
                    </a:lnTo>
                    <a:lnTo>
                      <a:pt x="359" y="273"/>
                    </a:lnTo>
                    <a:lnTo>
                      <a:pt x="355" y="273"/>
                    </a:lnTo>
                    <a:lnTo>
                      <a:pt x="355" y="269"/>
                    </a:lnTo>
                    <a:lnTo>
                      <a:pt x="355" y="265"/>
                    </a:lnTo>
                    <a:lnTo>
                      <a:pt x="355" y="261"/>
                    </a:lnTo>
                    <a:lnTo>
                      <a:pt x="351" y="261"/>
                    </a:lnTo>
                    <a:lnTo>
                      <a:pt x="351" y="265"/>
                    </a:lnTo>
                    <a:lnTo>
                      <a:pt x="346" y="265"/>
                    </a:lnTo>
                    <a:lnTo>
                      <a:pt x="342" y="265"/>
                    </a:lnTo>
                    <a:lnTo>
                      <a:pt x="342" y="261"/>
                    </a:lnTo>
                    <a:lnTo>
                      <a:pt x="338" y="261"/>
                    </a:lnTo>
                    <a:lnTo>
                      <a:pt x="338" y="252"/>
                    </a:lnTo>
                    <a:lnTo>
                      <a:pt x="338" y="248"/>
                    </a:lnTo>
                    <a:lnTo>
                      <a:pt x="334" y="248"/>
                    </a:lnTo>
                    <a:lnTo>
                      <a:pt x="334" y="252"/>
                    </a:lnTo>
                    <a:lnTo>
                      <a:pt x="330" y="252"/>
                    </a:lnTo>
                    <a:lnTo>
                      <a:pt x="330" y="256"/>
                    </a:lnTo>
                    <a:lnTo>
                      <a:pt x="326" y="256"/>
                    </a:lnTo>
                    <a:lnTo>
                      <a:pt x="326" y="261"/>
                    </a:lnTo>
                    <a:lnTo>
                      <a:pt x="326" y="265"/>
                    </a:lnTo>
                    <a:lnTo>
                      <a:pt x="322" y="265"/>
                    </a:lnTo>
                    <a:lnTo>
                      <a:pt x="318" y="265"/>
                    </a:lnTo>
                    <a:lnTo>
                      <a:pt x="314" y="265"/>
                    </a:lnTo>
                    <a:lnTo>
                      <a:pt x="318" y="265"/>
                    </a:lnTo>
                    <a:lnTo>
                      <a:pt x="318" y="261"/>
                    </a:lnTo>
                    <a:lnTo>
                      <a:pt x="318" y="256"/>
                    </a:lnTo>
                    <a:lnTo>
                      <a:pt x="318" y="252"/>
                    </a:lnTo>
                    <a:lnTo>
                      <a:pt x="314" y="252"/>
                    </a:lnTo>
                    <a:lnTo>
                      <a:pt x="314" y="248"/>
                    </a:lnTo>
                    <a:lnTo>
                      <a:pt x="314" y="244"/>
                    </a:lnTo>
                    <a:lnTo>
                      <a:pt x="318" y="244"/>
                    </a:lnTo>
                    <a:lnTo>
                      <a:pt x="322" y="244"/>
                    </a:lnTo>
                    <a:lnTo>
                      <a:pt x="322" y="240"/>
                    </a:lnTo>
                    <a:lnTo>
                      <a:pt x="322" y="236"/>
                    </a:lnTo>
                    <a:lnTo>
                      <a:pt x="318" y="236"/>
                    </a:lnTo>
                    <a:lnTo>
                      <a:pt x="318" y="232"/>
                    </a:lnTo>
                    <a:lnTo>
                      <a:pt x="318" y="228"/>
                    </a:lnTo>
                    <a:lnTo>
                      <a:pt x="322" y="228"/>
                    </a:lnTo>
                    <a:lnTo>
                      <a:pt x="322" y="224"/>
                    </a:lnTo>
                    <a:lnTo>
                      <a:pt x="322" y="220"/>
                    </a:lnTo>
                    <a:lnTo>
                      <a:pt x="318" y="220"/>
                    </a:lnTo>
                    <a:lnTo>
                      <a:pt x="314" y="220"/>
                    </a:lnTo>
                    <a:lnTo>
                      <a:pt x="314" y="216"/>
                    </a:lnTo>
                    <a:lnTo>
                      <a:pt x="310" y="216"/>
                    </a:lnTo>
                    <a:lnTo>
                      <a:pt x="310" y="220"/>
                    </a:lnTo>
                    <a:lnTo>
                      <a:pt x="306" y="220"/>
                    </a:lnTo>
                    <a:lnTo>
                      <a:pt x="306" y="232"/>
                    </a:lnTo>
                    <a:lnTo>
                      <a:pt x="306" y="236"/>
                    </a:lnTo>
                    <a:lnTo>
                      <a:pt x="302" y="236"/>
                    </a:lnTo>
                    <a:lnTo>
                      <a:pt x="302" y="232"/>
                    </a:lnTo>
                    <a:lnTo>
                      <a:pt x="302" y="228"/>
                    </a:lnTo>
                    <a:lnTo>
                      <a:pt x="302" y="224"/>
                    </a:lnTo>
                    <a:lnTo>
                      <a:pt x="302" y="216"/>
                    </a:lnTo>
                    <a:lnTo>
                      <a:pt x="298" y="216"/>
                    </a:lnTo>
                    <a:lnTo>
                      <a:pt x="293" y="216"/>
                    </a:lnTo>
                    <a:lnTo>
                      <a:pt x="289" y="216"/>
                    </a:lnTo>
                    <a:lnTo>
                      <a:pt x="289" y="220"/>
                    </a:lnTo>
                    <a:lnTo>
                      <a:pt x="293" y="220"/>
                    </a:lnTo>
                    <a:lnTo>
                      <a:pt x="293" y="224"/>
                    </a:lnTo>
                    <a:lnTo>
                      <a:pt x="293" y="228"/>
                    </a:lnTo>
                    <a:lnTo>
                      <a:pt x="289" y="228"/>
                    </a:lnTo>
                    <a:lnTo>
                      <a:pt x="285" y="228"/>
                    </a:lnTo>
                    <a:lnTo>
                      <a:pt x="285" y="224"/>
                    </a:lnTo>
                    <a:lnTo>
                      <a:pt x="281" y="224"/>
                    </a:lnTo>
                    <a:lnTo>
                      <a:pt x="277" y="224"/>
                    </a:lnTo>
                    <a:lnTo>
                      <a:pt x="277" y="228"/>
                    </a:lnTo>
                    <a:lnTo>
                      <a:pt x="277" y="236"/>
                    </a:lnTo>
                    <a:lnTo>
                      <a:pt x="277" y="240"/>
                    </a:lnTo>
                    <a:lnTo>
                      <a:pt x="273" y="240"/>
                    </a:lnTo>
                    <a:lnTo>
                      <a:pt x="273" y="236"/>
                    </a:lnTo>
                    <a:lnTo>
                      <a:pt x="269" y="236"/>
                    </a:lnTo>
                    <a:lnTo>
                      <a:pt x="265" y="236"/>
                    </a:lnTo>
                    <a:lnTo>
                      <a:pt x="265" y="232"/>
                    </a:lnTo>
                    <a:lnTo>
                      <a:pt x="261" y="232"/>
                    </a:lnTo>
                    <a:lnTo>
                      <a:pt x="257" y="232"/>
                    </a:lnTo>
                    <a:lnTo>
                      <a:pt x="253" y="232"/>
                    </a:lnTo>
                    <a:lnTo>
                      <a:pt x="253" y="228"/>
                    </a:lnTo>
                    <a:lnTo>
                      <a:pt x="249" y="228"/>
                    </a:lnTo>
                    <a:lnTo>
                      <a:pt x="245" y="228"/>
                    </a:lnTo>
                    <a:lnTo>
                      <a:pt x="245" y="224"/>
                    </a:lnTo>
                    <a:lnTo>
                      <a:pt x="240" y="224"/>
                    </a:lnTo>
                    <a:lnTo>
                      <a:pt x="240" y="220"/>
                    </a:lnTo>
                    <a:lnTo>
                      <a:pt x="236" y="220"/>
                    </a:lnTo>
                    <a:lnTo>
                      <a:pt x="236" y="216"/>
                    </a:lnTo>
                    <a:lnTo>
                      <a:pt x="232" y="216"/>
                    </a:lnTo>
                    <a:lnTo>
                      <a:pt x="232" y="212"/>
                    </a:lnTo>
                    <a:lnTo>
                      <a:pt x="228" y="212"/>
                    </a:lnTo>
                    <a:lnTo>
                      <a:pt x="224" y="212"/>
                    </a:lnTo>
                    <a:lnTo>
                      <a:pt x="224" y="208"/>
                    </a:lnTo>
                    <a:lnTo>
                      <a:pt x="220" y="208"/>
                    </a:lnTo>
                    <a:lnTo>
                      <a:pt x="220" y="203"/>
                    </a:lnTo>
                    <a:lnTo>
                      <a:pt x="216" y="203"/>
                    </a:lnTo>
                    <a:lnTo>
                      <a:pt x="216" y="199"/>
                    </a:lnTo>
                    <a:lnTo>
                      <a:pt x="212" y="199"/>
                    </a:lnTo>
                    <a:lnTo>
                      <a:pt x="212" y="195"/>
                    </a:lnTo>
                    <a:lnTo>
                      <a:pt x="208" y="195"/>
                    </a:lnTo>
                    <a:lnTo>
                      <a:pt x="208" y="199"/>
                    </a:lnTo>
                    <a:lnTo>
                      <a:pt x="204" y="199"/>
                    </a:lnTo>
                    <a:lnTo>
                      <a:pt x="204" y="203"/>
                    </a:lnTo>
                    <a:lnTo>
                      <a:pt x="200" y="203"/>
                    </a:lnTo>
                    <a:lnTo>
                      <a:pt x="200" y="208"/>
                    </a:lnTo>
                    <a:lnTo>
                      <a:pt x="196" y="208"/>
                    </a:lnTo>
                    <a:lnTo>
                      <a:pt x="196" y="212"/>
                    </a:lnTo>
                    <a:lnTo>
                      <a:pt x="192" y="212"/>
                    </a:lnTo>
                    <a:lnTo>
                      <a:pt x="192" y="216"/>
                    </a:lnTo>
                    <a:lnTo>
                      <a:pt x="188" y="216"/>
                    </a:lnTo>
                    <a:lnTo>
                      <a:pt x="188" y="220"/>
                    </a:lnTo>
                    <a:lnTo>
                      <a:pt x="183" y="220"/>
                    </a:lnTo>
                    <a:lnTo>
                      <a:pt x="183" y="224"/>
                    </a:lnTo>
                    <a:lnTo>
                      <a:pt x="179" y="224"/>
                    </a:lnTo>
                    <a:lnTo>
                      <a:pt x="179" y="228"/>
                    </a:lnTo>
                    <a:lnTo>
                      <a:pt x="179" y="232"/>
                    </a:lnTo>
                    <a:lnTo>
                      <a:pt x="175" y="232"/>
                    </a:lnTo>
                    <a:lnTo>
                      <a:pt x="167" y="232"/>
                    </a:lnTo>
                    <a:lnTo>
                      <a:pt x="163" y="232"/>
                    </a:lnTo>
                    <a:lnTo>
                      <a:pt x="159" y="232"/>
                    </a:lnTo>
                    <a:lnTo>
                      <a:pt x="159" y="228"/>
                    </a:lnTo>
                    <a:lnTo>
                      <a:pt x="155" y="228"/>
                    </a:lnTo>
                    <a:lnTo>
                      <a:pt x="151" y="228"/>
                    </a:lnTo>
                    <a:lnTo>
                      <a:pt x="151" y="220"/>
                    </a:lnTo>
                    <a:lnTo>
                      <a:pt x="155" y="220"/>
                    </a:lnTo>
                    <a:lnTo>
                      <a:pt x="155" y="216"/>
                    </a:lnTo>
                    <a:lnTo>
                      <a:pt x="155" y="212"/>
                    </a:lnTo>
                    <a:lnTo>
                      <a:pt x="151" y="212"/>
                    </a:lnTo>
                    <a:lnTo>
                      <a:pt x="151" y="208"/>
                    </a:lnTo>
                    <a:lnTo>
                      <a:pt x="147" y="208"/>
                    </a:lnTo>
                    <a:lnTo>
                      <a:pt x="147" y="203"/>
                    </a:lnTo>
                    <a:lnTo>
                      <a:pt x="143" y="203"/>
                    </a:lnTo>
                    <a:lnTo>
                      <a:pt x="139" y="203"/>
                    </a:lnTo>
                    <a:lnTo>
                      <a:pt x="139" y="216"/>
                    </a:lnTo>
                    <a:lnTo>
                      <a:pt x="135" y="216"/>
                    </a:lnTo>
                    <a:lnTo>
                      <a:pt x="135" y="220"/>
                    </a:lnTo>
                    <a:lnTo>
                      <a:pt x="139" y="220"/>
                    </a:lnTo>
                    <a:lnTo>
                      <a:pt x="139" y="228"/>
                    </a:lnTo>
                    <a:lnTo>
                      <a:pt x="139" y="232"/>
                    </a:lnTo>
                    <a:lnTo>
                      <a:pt x="143" y="232"/>
                    </a:lnTo>
                    <a:lnTo>
                      <a:pt x="143" y="236"/>
                    </a:lnTo>
                    <a:lnTo>
                      <a:pt x="139" y="236"/>
                    </a:lnTo>
                    <a:lnTo>
                      <a:pt x="139" y="240"/>
                    </a:lnTo>
                    <a:lnTo>
                      <a:pt x="139" y="244"/>
                    </a:lnTo>
                    <a:lnTo>
                      <a:pt x="143" y="244"/>
                    </a:lnTo>
                    <a:lnTo>
                      <a:pt x="143" y="248"/>
                    </a:lnTo>
                    <a:lnTo>
                      <a:pt x="139" y="248"/>
                    </a:lnTo>
                    <a:lnTo>
                      <a:pt x="139" y="252"/>
                    </a:lnTo>
                    <a:lnTo>
                      <a:pt x="135" y="252"/>
                    </a:lnTo>
                    <a:lnTo>
                      <a:pt x="135" y="248"/>
                    </a:lnTo>
                    <a:lnTo>
                      <a:pt x="130" y="248"/>
                    </a:lnTo>
                    <a:lnTo>
                      <a:pt x="130" y="240"/>
                    </a:lnTo>
                    <a:lnTo>
                      <a:pt x="130" y="236"/>
                    </a:lnTo>
                    <a:lnTo>
                      <a:pt x="135" y="236"/>
                    </a:lnTo>
                    <a:lnTo>
                      <a:pt x="135" y="232"/>
                    </a:lnTo>
                    <a:lnTo>
                      <a:pt x="135" y="228"/>
                    </a:lnTo>
                    <a:lnTo>
                      <a:pt x="130" y="228"/>
                    </a:lnTo>
                    <a:lnTo>
                      <a:pt x="130" y="224"/>
                    </a:lnTo>
                    <a:lnTo>
                      <a:pt x="130" y="220"/>
                    </a:lnTo>
                    <a:lnTo>
                      <a:pt x="126" y="220"/>
                    </a:lnTo>
                    <a:lnTo>
                      <a:pt x="126" y="216"/>
                    </a:lnTo>
                    <a:lnTo>
                      <a:pt x="122" y="216"/>
                    </a:lnTo>
                    <a:lnTo>
                      <a:pt x="122" y="220"/>
                    </a:lnTo>
                    <a:lnTo>
                      <a:pt x="118" y="220"/>
                    </a:lnTo>
                    <a:lnTo>
                      <a:pt x="118" y="216"/>
                    </a:lnTo>
                    <a:lnTo>
                      <a:pt x="114" y="216"/>
                    </a:lnTo>
                    <a:lnTo>
                      <a:pt x="114" y="212"/>
                    </a:lnTo>
                    <a:lnTo>
                      <a:pt x="106" y="212"/>
                    </a:lnTo>
                    <a:lnTo>
                      <a:pt x="106" y="216"/>
                    </a:lnTo>
                    <a:lnTo>
                      <a:pt x="102" y="216"/>
                    </a:lnTo>
                    <a:lnTo>
                      <a:pt x="102" y="220"/>
                    </a:lnTo>
                    <a:lnTo>
                      <a:pt x="102" y="224"/>
                    </a:lnTo>
                    <a:lnTo>
                      <a:pt x="102" y="228"/>
                    </a:lnTo>
                    <a:lnTo>
                      <a:pt x="94" y="228"/>
                    </a:lnTo>
                    <a:lnTo>
                      <a:pt x="94" y="232"/>
                    </a:lnTo>
                    <a:lnTo>
                      <a:pt x="90" y="232"/>
                    </a:lnTo>
                    <a:lnTo>
                      <a:pt x="86" y="232"/>
                    </a:lnTo>
                    <a:lnTo>
                      <a:pt x="82" y="232"/>
                    </a:lnTo>
                    <a:lnTo>
                      <a:pt x="77" y="232"/>
                    </a:lnTo>
                    <a:lnTo>
                      <a:pt x="77" y="236"/>
                    </a:lnTo>
                    <a:lnTo>
                      <a:pt x="77" y="240"/>
                    </a:lnTo>
                    <a:lnTo>
                      <a:pt x="77" y="244"/>
                    </a:lnTo>
                    <a:lnTo>
                      <a:pt x="82" y="244"/>
                    </a:lnTo>
                    <a:lnTo>
                      <a:pt x="82" y="248"/>
                    </a:lnTo>
                    <a:lnTo>
                      <a:pt x="77" y="248"/>
                    </a:lnTo>
                    <a:lnTo>
                      <a:pt x="77" y="252"/>
                    </a:lnTo>
                    <a:lnTo>
                      <a:pt x="73" y="252"/>
                    </a:lnTo>
                    <a:lnTo>
                      <a:pt x="69" y="252"/>
                    </a:lnTo>
                    <a:lnTo>
                      <a:pt x="69" y="248"/>
                    </a:lnTo>
                    <a:lnTo>
                      <a:pt x="69" y="244"/>
                    </a:lnTo>
                    <a:lnTo>
                      <a:pt x="65" y="244"/>
                    </a:lnTo>
                    <a:lnTo>
                      <a:pt x="65" y="240"/>
                    </a:lnTo>
                    <a:lnTo>
                      <a:pt x="61" y="240"/>
                    </a:lnTo>
                    <a:lnTo>
                      <a:pt x="61" y="236"/>
                    </a:lnTo>
                    <a:lnTo>
                      <a:pt x="61" y="232"/>
                    </a:lnTo>
                    <a:lnTo>
                      <a:pt x="65" y="232"/>
                    </a:lnTo>
                    <a:lnTo>
                      <a:pt x="65" y="228"/>
                    </a:lnTo>
                    <a:lnTo>
                      <a:pt x="65" y="224"/>
                    </a:lnTo>
                    <a:lnTo>
                      <a:pt x="61" y="224"/>
                    </a:lnTo>
                    <a:lnTo>
                      <a:pt x="61" y="228"/>
                    </a:lnTo>
                    <a:lnTo>
                      <a:pt x="57" y="228"/>
                    </a:lnTo>
                    <a:lnTo>
                      <a:pt x="57" y="232"/>
                    </a:lnTo>
                    <a:lnTo>
                      <a:pt x="57" y="236"/>
                    </a:lnTo>
                    <a:lnTo>
                      <a:pt x="53" y="236"/>
                    </a:lnTo>
                    <a:lnTo>
                      <a:pt x="49" y="236"/>
                    </a:lnTo>
                    <a:lnTo>
                      <a:pt x="49" y="240"/>
                    </a:lnTo>
                    <a:lnTo>
                      <a:pt x="37" y="240"/>
                    </a:lnTo>
                    <a:lnTo>
                      <a:pt x="33" y="240"/>
                    </a:lnTo>
                    <a:lnTo>
                      <a:pt x="33" y="236"/>
                    </a:lnTo>
                    <a:lnTo>
                      <a:pt x="33" y="232"/>
                    </a:lnTo>
                    <a:lnTo>
                      <a:pt x="33" y="228"/>
                    </a:lnTo>
                    <a:lnTo>
                      <a:pt x="33" y="224"/>
                    </a:lnTo>
                    <a:lnTo>
                      <a:pt x="37" y="224"/>
                    </a:lnTo>
                    <a:lnTo>
                      <a:pt x="41" y="224"/>
                    </a:lnTo>
                    <a:lnTo>
                      <a:pt x="41" y="220"/>
                    </a:lnTo>
                    <a:lnTo>
                      <a:pt x="45" y="220"/>
                    </a:lnTo>
                    <a:lnTo>
                      <a:pt x="45" y="216"/>
                    </a:lnTo>
                    <a:lnTo>
                      <a:pt x="49" y="216"/>
                    </a:lnTo>
                    <a:lnTo>
                      <a:pt x="49" y="212"/>
                    </a:lnTo>
                    <a:lnTo>
                      <a:pt x="53" y="212"/>
                    </a:lnTo>
                    <a:lnTo>
                      <a:pt x="53" y="203"/>
                    </a:lnTo>
                    <a:lnTo>
                      <a:pt x="49" y="203"/>
                    </a:lnTo>
                    <a:lnTo>
                      <a:pt x="45" y="203"/>
                    </a:lnTo>
                    <a:lnTo>
                      <a:pt x="41" y="203"/>
                    </a:lnTo>
                    <a:lnTo>
                      <a:pt x="37" y="203"/>
                    </a:lnTo>
                    <a:lnTo>
                      <a:pt x="37" y="208"/>
                    </a:lnTo>
                    <a:lnTo>
                      <a:pt x="37" y="212"/>
                    </a:lnTo>
                    <a:lnTo>
                      <a:pt x="33" y="212"/>
                    </a:lnTo>
                    <a:lnTo>
                      <a:pt x="29" y="212"/>
                    </a:lnTo>
                    <a:lnTo>
                      <a:pt x="29" y="216"/>
                    </a:lnTo>
                    <a:lnTo>
                      <a:pt x="25" y="216"/>
                    </a:lnTo>
                    <a:lnTo>
                      <a:pt x="20" y="216"/>
                    </a:lnTo>
                    <a:lnTo>
                      <a:pt x="20" y="212"/>
                    </a:lnTo>
                    <a:lnTo>
                      <a:pt x="16" y="212"/>
                    </a:lnTo>
                    <a:lnTo>
                      <a:pt x="20" y="212"/>
                    </a:lnTo>
                    <a:lnTo>
                      <a:pt x="20" y="208"/>
                    </a:lnTo>
                    <a:lnTo>
                      <a:pt x="16" y="208"/>
                    </a:lnTo>
                    <a:lnTo>
                      <a:pt x="16" y="203"/>
                    </a:lnTo>
                    <a:lnTo>
                      <a:pt x="16" y="199"/>
                    </a:lnTo>
                    <a:lnTo>
                      <a:pt x="16" y="195"/>
                    </a:lnTo>
                    <a:lnTo>
                      <a:pt x="12" y="195"/>
                    </a:lnTo>
                    <a:lnTo>
                      <a:pt x="12" y="191"/>
                    </a:lnTo>
                    <a:lnTo>
                      <a:pt x="12" y="187"/>
                    </a:lnTo>
                    <a:lnTo>
                      <a:pt x="12" y="191"/>
                    </a:lnTo>
                    <a:lnTo>
                      <a:pt x="8" y="191"/>
                    </a:lnTo>
                    <a:lnTo>
                      <a:pt x="0" y="191"/>
                    </a:lnTo>
                    <a:lnTo>
                      <a:pt x="0" y="187"/>
                    </a:lnTo>
                    <a:lnTo>
                      <a:pt x="0" y="183"/>
                    </a:lnTo>
                    <a:lnTo>
                      <a:pt x="4" y="183"/>
                    </a:lnTo>
                    <a:lnTo>
                      <a:pt x="4" y="179"/>
                    </a:lnTo>
                    <a:lnTo>
                      <a:pt x="4" y="175"/>
                    </a:lnTo>
                    <a:lnTo>
                      <a:pt x="0" y="175"/>
                    </a:lnTo>
                    <a:lnTo>
                      <a:pt x="4" y="175"/>
                    </a:lnTo>
                    <a:lnTo>
                      <a:pt x="4" y="171"/>
                    </a:lnTo>
                    <a:lnTo>
                      <a:pt x="12" y="171"/>
                    </a:lnTo>
                    <a:lnTo>
                      <a:pt x="12" y="167"/>
                    </a:lnTo>
                    <a:lnTo>
                      <a:pt x="16" y="167"/>
                    </a:lnTo>
                    <a:lnTo>
                      <a:pt x="16" y="163"/>
                    </a:lnTo>
                    <a:lnTo>
                      <a:pt x="20" y="163"/>
                    </a:lnTo>
                    <a:lnTo>
                      <a:pt x="20" y="159"/>
                    </a:lnTo>
                    <a:lnTo>
                      <a:pt x="16" y="159"/>
                    </a:lnTo>
                    <a:lnTo>
                      <a:pt x="16" y="155"/>
                    </a:lnTo>
                    <a:lnTo>
                      <a:pt x="16" y="159"/>
                    </a:lnTo>
                    <a:lnTo>
                      <a:pt x="12" y="159"/>
                    </a:lnTo>
                    <a:lnTo>
                      <a:pt x="8" y="159"/>
                    </a:lnTo>
                    <a:lnTo>
                      <a:pt x="4" y="159"/>
                    </a:lnTo>
                    <a:lnTo>
                      <a:pt x="4" y="155"/>
                    </a:lnTo>
                    <a:lnTo>
                      <a:pt x="4" y="150"/>
                    </a:lnTo>
                    <a:lnTo>
                      <a:pt x="4" y="146"/>
                    </a:lnTo>
                    <a:lnTo>
                      <a:pt x="8" y="146"/>
                    </a:lnTo>
                    <a:lnTo>
                      <a:pt x="8" y="142"/>
                    </a:lnTo>
                    <a:lnTo>
                      <a:pt x="12" y="142"/>
                    </a:lnTo>
                    <a:lnTo>
                      <a:pt x="16" y="142"/>
                    </a:lnTo>
                    <a:lnTo>
                      <a:pt x="16" y="138"/>
                    </a:lnTo>
                    <a:lnTo>
                      <a:pt x="20" y="138"/>
                    </a:lnTo>
                    <a:lnTo>
                      <a:pt x="25" y="138"/>
                    </a:lnTo>
                    <a:lnTo>
                      <a:pt x="33" y="138"/>
                    </a:lnTo>
                    <a:lnTo>
                      <a:pt x="33" y="134"/>
                    </a:lnTo>
                    <a:lnTo>
                      <a:pt x="37" y="134"/>
                    </a:lnTo>
                    <a:lnTo>
                      <a:pt x="37" y="130"/>
                    </a:lnTo>
                    <a:lnTo>
                      <a:pt x="41" y="130"/>
                    </a:lnTo>
                    <a:lnTo>
                      <a:pt x="41" y="126"/>
                    </a:lnTo>
                    <a:lnTo>
                      <a:pt x="49" y="126"/>
                    </a:lnTo>
                    <a:lnTo>
                      <a:pt x="49" y="122"/>
                    </a:lnTo>
                    <a:lnTo>
                      <a:pt x="53" y="122"/>
                    </a:lnTo>
                    <a:lnTo>
                      <a:pt x="49" y="122"/>
                    </a:lnTo>
                    <a:lnTo>
                      <a:pt x="49" y="118"/>
                    </a:lnTo>
                    <a:lnTo>
                      <a:pt x="45" y="118"/>
                    </a:lnTo>
                    <a:lnTo>
                      <a:pt x="45" y="114"/>
                    </a:lnTo>
                    <a:lnTo>
                      <a:pt x="41" y="114"/>
                    </a:lnTo>
                    <a:lnTo>
                      <a:pt x="41" y="110"/>
                    </a:lnTo>
                    <a:lnTo>
                      <a:pt x="45" y="110"/>
                    </a:lnTo>
                    <a:lnTo>
                      <a:pt x="45" y="106"/>
                    </a:lnTo>
                    <a:lnTo>
                      <a:pt x="49" y="106"/>
                    </a:lnTo>
                    <a:lnTo>
                      <a:pt x="49" y="102"/>
                    </a:lnTo>
                    <a:lnTo>
                      <a:pt x="53" y="102"/>
                    </a:lnTo>
                    <a:lnTo>
                      <a:pt x="53" y="97"/>
                    </a:lnTo>
                    <a:lnTo>
                      <a:pt x="49" y="97"/>
                    </a:lnTo>
                    <a:lnTo>
                      <a:pt x="49" y="93"/>
                    </a:lnTo>
                    <a:lnTo>
                      <a:pt x="45" y="93"/>
                    </a:lnTo>
                    <a:lnTo>
                      <a:pt x="45" y="89"/>
                    </a:lnTo>
                    <a:lnTo>
                      <a:pt x="49" y="89"/>
                    </a:lnTo>
                    <a:lnTo>
                      <a:pt x="49" y="85"/>
                    </a:lnTo>
                    <a:lnTo>
                      <a:pt x="45" y="85"/>
                    </a:lnTo>
                    <a:lnTo>
                      <a:pt x="45" y="81"/>
                    </a:lnTo>
                    <a:lnTo>
                      <a:pt x="49" y="81"/>
                    </a:lnTo>
                    <a:lnTo>
                      <a:pt x="57" y="81"/>
                    </a:lnTo>
                    <a:lnTo>
                      <a:pt x="57" y="77"/>
                    </a:lnTo>
                    <a:lnTo>
                      <a:pt x="65" y="77"/>
                    </a:lnTo>
                    <a:lnTo>
                      <a:pt x="65" y="81"/>
                    </a:lnTo>
                    <a:lnTo>
                      <a:pt x="65" y="85"/>
                    </a:lnTo>
                    <a:lnTo>
                      <a:pt x="65" y="89"/>
                    </a:lnTo>
                    <a:lnTo>
                      <a:pt x="65" y="93"/>
                    </a:lnTo>
                    <a:lnTo>
                      <a:pt x="61" y="93"/>
                    </a:lnTo>
                    <a:lnTo>
                      <a:pt x="61" y="97"/>
                    </a:lnTo>
                    <a:lnTo>
                      <a:pt x="65" y="97"/>
                    </a:lnTo>
                    <a:lnTo>
                      <a:pt x="65" y="102"/>
                    </a:lnTo>
                    <a:lnTo>
                      <a:pt x="65" y="106"/>
                    </a:lnTo>
                    <a:lnTo>
                      <a:pt x="73" y="106"/>
                    </a:lnTo>
                    <a:lnTo>
                      <a:pt x="73" y="110"/>
                    </a:lnTo>
                    <a:lnTo>
                      <a:pt x="82" y="110"/>
                    </a:lnTo>
                    <a:lnTo>
                      <a:pt x="82" y="106"/>
                    </a:lnTo>
                    <a:lnTo>
                      <a:pt x="86" y="106"/>
                    </a:lnTo>
                    <a:lnTo>
                      <a:pt x="90" y="106"/>
                    </a:lnTo>
                    <a:lnTo>
                      <a:pt x="90" y="102"/>
                    </a:lnTo>
                    <a:lnTo>
                      <a:pt x="94" y="102"/>
                    </a:lnTo>
                    <a:lnTo>
                      <a:pt x="90" y="102"/>
                    </a:lnTo>
                    <a:lnTo>
                      <a:pt x="90" y="97"/>
                    </a:lnTo>
                    <a:lnTo>
                      <a:pt x="86" y="97"/>
                    </a:lnTo>
                    <a:lnTo>
                      <a:pt x="86" y="89"/>
                    </a:lnTo>
                    <a:lnTo>
                      <a:pt x="86" y="85"/>
                    </a:lnTo>
                    <a:lnTo>
                      <a:pt x="86" y="81"/>
                    </a:lnTo>
                    <a:lnTo>
                      <a:pt x="90" y="81"/>
                    </a:lnTo>
                    <a:lnTo>
                      <a:pt x="90" y="77"/>
                    </a:lnTo>
                    <a:lnTo>
                      <a:pt x="94" y="77"/>
                    </a:lnTo>
                    <a:lnTo>
                      <a:pt x="94" y="73"/>
                    </a:lnTo>
                    <a:lnTo>
                      <a:pt x="94" y="77"/>
                    </a:lnTo>
                    <a:lnTo>
                      <a:pt x="98" y="77"/>
                    </a:lnTo>
                    <a:lnTo>
                      <a:pt x="98" y="81"/>
                    </a:lnTo>
                    <a:lnTo>
                      <a:pt x="102" y="81"/>
                    </a:lnTo>
                    <a:lnTo>
                      <a:pt x="102" y="77"/>
                    </a:lnTo>
                    <a:lnTo>
                      <a:pt x="106" y="77"/>
                    </a:lnTo>
                    <a:lnTo>
                      <a:pt x="110" y="77"/>
                    </a:lnTo>
                    <a:lnTo>
                      <a:pt x="110" y="81"/>
                    </a:lnTo>
                    <a:lnTo>
                      <a:pt x="106" y="81"/>
                    </a:lnTo>
                    <a:lnTo>
                      <a:pt x="106" y="85"/>
                    </a:lnTo>
                    <a:lnTo>
                      <a:pt x="118" y="85"/>
                    </a:lnTo>
                    <a:lnTo>
                      <a:pt x="118" y="81"/>
                    </a:lnTo>
                    <a:lnTo>
                      <a:pt x="126" y="81"/>
                    </a:lnTo>
                    <a:lnTo>
                      <a:pt x="126" y="73"/>
                    </a:lnTo>
                    <a:lnTo>
                      <a:pt x="126" y="69"/>
                    </a:lnTo>
                    <a:lnTo>
                      <a:pt x="130" y="69"/>
                    </a:lnTo>
                    <a:lnTo>
                      <a:pt x="130" y="73"/>
                    </a:lnTo>
                    <a:lnTo>
                      <a:pt x="130" y="69"/>
                    </a:lnTo>
                    <a:lnTo>
                      <a:pt x="135" y="69"/>
                    </a:lnTo>
                    <a:lnTo>
                      <a:pt x="139" y="69"/>
                    </a:lnTo>
                    <a:lnTo>
                      <a:pt x="143" y="69"/>
                    </a:lnTo>
                    <a:lnTo>
                      <a:pt x="143" y="73"/>
                    </a:lnTo>
                    <a:lnTo>
                      <a:pt x="151" y="73"/>
                    </a:lnTo>
                    <a:lnTo>
                      <a:pt x="151" y="77"/>
                    </a:lnTo>
                    <a:lnTo>
                      <a:pt x="155" y="77"/>
                    </a:lnTo>
                    <a:lnTo>
                      <a:pt x="155" y="81"/>
                    </a:lnTo>
                    <a:lnTo>
                      <a:pt x="159" y="81"/>
                    </a:lnTo>
                    <a:lnTo>
                      <a:pt x="163" y="81"/>
                    </a:lnTo>
                    <a:lnTo>
                      <a:pt x="167" y="81"/>
                    </a:lnTo>
                    <a:lnTo>
                      <a:pt x="175" y="81"/>
                    </a:lnTo>
                    <a:lnTo>
                      <a:pt x="175" y="77"/>
                    </a:lnTo>
                    <a:lnTo>
                      <a:pt x="179" y="77"/>
                    </a:lnTo>
                    <a:lnTo>
                      <a:pt x="179" y="73"/>
                    </a:lnTo>
                    <a:lnTo>
                      <a:pt x="183" y="73"/>
                    </a:lnTo>
                    <a:lnTo>
                      <a:pt x="188" y="73"/>
                    </a:lnTo>
                    <a:lnTo>
                      <a:pt x="188" y="69"/>
                    </a:lnTo>
                    <a:lnTo>
                      <a:pt x="192" y="69"/>
                    </a:lnTo>
                    <a:lnTo>
                      <a:pt x="192" y="65"/>
                    </a:lnTo>
                    <a:lnTo>
                      <a:pt x="192" y="61"/>
                    </a:lnTo>
                    <a:lnTo>
                      <a:pt x="196" y="61"/>
                    </a:lnTo>
                    <a:lnTo>
                      <a:pt x="200" y="61"/>
                    </a:lnTo>
                    <a:lnTo>
                      <a:pt x="204" y="61"/>
                    </a:lnTo>
                    <a:lnTo>
                      <a:pt x="208" y="61"/>
                    </a:lnTo>
                    <a:lnTo>
                      <a:pt x="208" y="65"/>
                    </a:lnTo>
                    <a:lnTo>
                      <a:pt x="208" y="69"/>
                    </a:lnTo>
                    <a:lnTo>
                      <a:pt x="212" y="69"/>
                    </a:lnTo>
                    <a:lnTo>
                      <a:pt x="216" y="69"/>
                    </a:lnTo>
                    <a:lnTo>
                      <a:pt x="220" y="69"/>
                    </a:lnTo>
                    <a:lnTo>
                      <a:pt x="220" y="65"/>
                    </a:lnTo>
                    <a:lnTo>
                      <a:pt x="220" y="61"/>
                    </a:lnTo>
                    <a:lnTo>
                      <a:pt x="224" y="61"/>
                    </a:lnTo>
                    <a:lnTo>
                      <a:pt x="224" y="57"/>
                    </a:lnTo>
                    <a:lnTo>
                      <a:pt x="228" y="57"/>
                    </a:lnTo>
                    <a:lnTo>
                      <a:pt x="224" y="57"/>
                    </a:lnTo>
                    <a:lnTo>
                      <a:pt x="220" y="57"/>
                    </a:lnTo>
                    <a:lnTo>
                      <a:pt x="220" y="53"/>
                    </a:lnTo>
                    <a:lnTo>
                      <a:pt x="220" y="49"/>
                    </a:lnTo>
                    <a:lnTo>
                      <a:pt x="220" y="45"/>
                    </a:lnTo>
                    <a:lnTo>
                      <a:pt x="224" y="45"/>
                    </a:lnTo>
                    <a:lnTo>
                      <a:pt x="224" y="36"/>
                    </a:lnTo>
                    <a:lnTo>
                      <a:pt x="228" y="36"/>
                    </a:lnTo>
                    <a:lnTo>
                      <a:pt x="228" y="28"/>
                    </a:lnTo>
                    <a:lnTo>
                      <a:pt x="224" y="28"/>
                    </a:lnTo>
                    <a:lnTo>
                      <a:pt x="224" y="24"/>
                    </a:lnTo>
                    <a:lnTo>
                      <a:pt x="220" y="24"/>
                    </a:lnTo>
                    <a:lnTo>
                      <a:pt x="216" y="24"/>
                    </a:lnTo>
                    <a:lnTo>
                      <a:pt x="216" y="20"/>
                    </a:lnTo>
                    <a:lnTo>
                      <a:pt x="204" y="20"/>
                    </a:lnTo>
                    <a:lnTo>
                      <a:pt x="204" y="24"/>
                    </a:lnTo>
                    <a:lnTo>
                      <a:pt x="196" y="24"/>
                    </a:lnTo>
                    <a:lnTo>
                      <a:pt x="196" y="12"/>
                    </a:lnTo>
                    <a:lnTo>
                      <a:pt x="192" y="12"/>
                    </a:lnTo>
                    <a:lnTo>
                      <a:pt x="192" y="8"/>
                    </a:lnTo>
                    <a:lnTo>
                      <a:pt x="192" y="4"/>
                    </a:lnTo>
                    <a:lnTo>
                      <a:pt x="196" y="4"/>
                    </a:lnTo>
                    <a:lnTo>
                      <a:pt x="196" y="0"/>
                    </a:lnTo>
                    <a:lnTo>
                      <a:pt x="200" y="0"/>
                    </a:lnTo>
                    <a:lnTo>
                      <a:pt x="204" y="0"/>
                    </a:lnTo>
                    <a:lnTo>
                      <a:pt x="208" y="0"/>
                    </a:lnTo>
                    <a:lnTo>
                      <a:pt x="208" y="4"/>
                    </a:lnTo>
                    <a:lnTo>
                      <a:pt x="212" y="4"/>
                    </a:lnTo>
                    <a:lnTo>
                      <a:pt x="212" y="0"/>
                    </a:lnTo>
                    <a:lnTo>
                      <a:pt x="216" y="0"/>
                    </a:lnTo>
                    <a:lnTo>
                      <a:pt x="224"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sp>
            <p:nvSpPr>
              <p:cNvPr id="405" name="Freeform 995">
                <a:extLst>
                  <a:ext uri="{FF2B5EF4-FFF2-40B4-BE49-F238E27FC236}">
                    <a16:creationId xmlns:a16="http://schemas.microsoft.com/office/drawing/2014/main" id="{1FE3DBDB-5908-4440-AB55-25E9E80BBFC6}"/>
                  </a:ext>
                </a:extLst>
              </p:cNvPr>
              <p:cNvSpPr>
                <a:spLocks noEditPoints="1"/>
              </p:cNvSpPr>
              <p:nvPr userDrawn="1"/>
            </p:nvSpPr>
            <p:spPr bwMode="auto">
              <a:xfrm>
                <a:off x="6067503" y="888769"/>
                <a:ext cx="1862138" cy="1196975"/>
              </a:xfrm>
              <a:custGeom>
                <a:avLst/>
                <a:gdLst>
                  <a:gd name="T0" fmla="*/ 811 w 1173"/>
                  <a:gd name="T1" fmla="*/ 579 h 754"/>
                  <a:gd name="T2" fmla="*/ 778 w 1173"/>
                  <a:gd name="T3" fmla="*/ 559 h 754"/>
                  <a:gd name="T4" fmla="*/ 1075 w 1173"/>
                  <a:gd name="T5" fmla="*/ 477 h 754"/>
                  <a:gd name="T6" fmla="*/ 1067 w 1173"/>
                  <a:gd name="T7" fmla="*/ 457 h 754"/>
                  <a:gd name="T8" fmla="*/ 1055 w 1173"/>
                  <a:gd name="T9" fmla="*/ 416 h 754"/>
                  <a:gd name="T10" fmla="*/ 1018 w 1173"/>
                  <a:gd name="T11" fmla="*/ 457 h 754"/>
                  <a:gd name="T12" fmla="*/ 1055 w 1173"/>
                  <a:gd name="T13" fmla="*/ 412 h 754"/>
                  <a:gd name="T14" fmla="*/ 578 w 1173"/>
                  <a:gd name="T15" fmla="*/ 388 h 754"/>
                  <a:gd name="T16" fmla="*/ 542 w 1173"/>
                  <a:gd name="T17" fmla="*/ 441 h 754"/>
                  <a:gd name="T18" fmla="*/ 521 w 1173"/>
                  <a:gd name="T19" fmla="*/ 408 h 754"/>
                  <a:gd name="T20" fmla="*/ 611 w 1173"/>
                  <a:gd name="T21" fmla="*/ 326 h 754"/>
                  <a:gd name="T22" fmla="*/ 615 w 1173"/>
                  <a:gd name="T23" fmla="*/ 371 h 754"/>
                  <a:gd name="T24" fmla="*/ 48 w 1173"/>
                  <a:gd name="T25" fmla="*/ 294 h 754"/>
                  <a:gd name="T26" fmla="*/ 8 w 1173"/>
                  <a:gd name="T27" fmla="*/ 314 h 754"/>
                  <a:gd name="T28" fmla="*/ 1100 w 1173"/>
                  <a:gd name="T29" fmla="*/ 233 h 754"/>
                  <a:gd name="T30" fmla="*/ 1002 w 1173"/>
                  <a:gd name="T31" fmla="*/ 241 h 754"/>
                  <a:gd name="T32" fmla="*/ 171 w 1173"/>
                  <a:gd name="T33" fmla="*/ 237 h 754"/>
                  <a:gd name="T34" fmla="*/ 921 w 1173"/>
                  <a:gd name="T35" fmla="*/ 225 h 754"/>
                  <a:gd name="T36" fmla="*/ 957 w 1173"/>
                  <a:gd name="T37" fmla="*/ 253 h 754"/>
                  <a:gd name="T38" fmla="*/ 855 w 1173"/>
                  <a:gd name="T39" fmla="*/ 221 h 754"/>
                  <a:gd name="T40" fmla="*/ 138 w 1173"/>
                  <a:gd name="T41" fmla="*/ 229 h 754"/>
                  <a:gd name="T42" fmla="*/ 1132 w 1173"/>
                  <a:gd name="T43" fmla="*/ 225 h 754"/>
                  <a:gd name="T44" fmla="*/ 1153 w 1173"/>
                  <a:gd name="T45" fmla="*/ 212 h 754"/>
                  <a:gd name="T46" fmla="*/ 106 w 1173"/>
                  <a:gd name="T47" fmla="*/ 147 h 754"/>
                  <a:gd name="T48" fmla="*/ 635 w 1173"/>
                  <a:gd name="T49" fmla="*/ 159 h 754"/>
                  <a:gd name="T50" fmla="*/ 733 w 1173"/>
                  <a:gd name="T51" fmla="*/ 204 h 754"/>
                  <a:gd name="T52" fmla="*/ 802 w 1173"/>
                  <a:gd name="T53" fmla="*/ 233 h 754"/>
                  <a:gd name="T54" fmla="*/ 884 w 1173"/>
                  <a:gd name="T55" fmla="*/ 265 h 754"/>
                  <a:gd name="T56" fmla="*/ 929 w 1173"/>
                  <a:gd name="T57" fmla="*/ 306 h 754"/>
                  <a:gd name="T58" fmla="*/ 978 w 1173"/>
                  <a:gd name="T59" fmla="*/ 343 h 754"/>
                  <a:gd name="T60" fmla="*/ 1026 w 1173"/>
                  <a:gd name="T61" fmla="*/ 363 h 754"/>
                  <a:gd name="T62" fmla="*/ 1014 w 1173"/>
                  <a:gd name="T63" fmla="*/ 408 h 754"/>
                  <a:gd name="T64" fmla="*/ 978 w 1173"/>
                  <a:gd name="T65" fmla="*/ 424 h 754"/>
                  <a:gd name="T66" fmla="*/ 892 w 1173"/>
                  <a:gd name="T67" fmla="*/ 400 h 754"/>
                  <a:gd name="T68" fmla="*/ 912 w 1173"/>
                  <a:gd name="T69" fmla="*/ 449 h 754"/>
                  <a:gd name="T70" fmla="*/ 839 w 1173"/>
                  <a:gd name="T71" fmla="*/ 461 h 754"/>
                  <a:gd name="T72" fmla="*/ 774 w 1173"/>
                  <a:gd name="T73" fmla="*/ 424 h 754"/>
                  <a:gd name="T74" fmla="*/ 713 w 1173"/>
                  <a:gd name="T75" fmla="*/ 412 h 754"/>
                  <a:gd name="T76" fmla="*/ 656 w 1173"/>
                  <a:gd name="T77" fmla="*/ 363 h 754"/>
                  <a:gd name="T78" fmla="*/ 623 w 1173"/>
                  <a:gd name="T79" fmla="*/ 310 h 754"/>
                  <a:gd name="T80" fmla="*/ 546 w 1173"/>
                  <a:gd name="T81" fmla="*/ 339 h 754"/>
                  <a:gd name="T82" fmla="*/ 489 w 1173"/>
                  <a:gd name="T83" fmla="*/ 359 h 754"/>
                  <a:gd name="T84" fmla="*/ 460 w 1173"/>
                  <a:gd name="T85" fmla="*/ 339 h 754"/>
                  <a:gd name="T86" fmla="*/ 407 w 1173"/>
                  <a:gd name="T87" fmla="*/ 282 h 754"/>
                  <a:gd name="T88" fmla="*/ 317 w 1173"/>
                  <a:gd name="T89" fmla="*/ 290 h 754"/>
                  <a:gd name="T90" fmla="*/ 248 w 1173"/>
                  <a:gd name="T91" fmla="*/ 306 h 754"/>
                  <a:gd name="T92" fmla="*/ 187 w 1173"/>
                  <a:gd name="T93" fmla="*/ 261 h 754"/>
                  <a:gd name="T94" fmla="*/ 216 w 1173"/>
                  <a:gd name="T95" fmla="*/ 237 h 754"/>
                  <a:gd name="T96" fmla="*/ 297 w 1173"/>
                  <a:gd name="T97" fmla="*/ 221 h 754"/>
                  <a:gd name="T98" fmla="*/ 350 w 1173"/>
                  <a:gd name="T99" fmla="*/ 208 h 754"/>
                  <a:gd name="T100" fmla="*/ 387 w 1173"/>
                  <a:gd name="T101" fmla="*/ 180 h 754"/>
                  <a:gd name="T102" fmla="*/ 489 w 1173"/>
                  <a:gd name="T103" fmla="*/ 192 h 754"/>
                  <a:gd name="T104" fmla="*/ 542 w 1173"/>
                  <a:gd name="T105" fmla="*/ 168 h 754"/>
                  <a:gd name="T106" fmla="*/ 595 w 1173"/>
                  <a:gd name="T107" fmla="*/ 204 h 754"/>
                  <a:gd name="T108" fmla="*/ 668 w 1173"/>
                  <a:gd name="T109" fmla="*/ 208 h 754"/>
                  <a:gd name="T110" fmla="*/ 607 w 1173"/>
                  <a:gd name="T111" fmla="*/ 155 h 754"/>
                  <a:gd name="T112" fmla="*/ 489 w 1173"/>
                  <a:gd name="T113" fmla="*/ 151 h 754"/>
                  <a:gd name="T114" fmla="*/ 456 w 1173"/>
                  <a:gd name="T115" fmla="*/ 53 h 754"/>
                  <a:gd name="T116" fmla="*/ 456 w 1173"/>
                  <a:gd name="T117" fmla="*/ 94 h 754"/>
                  <a:gd name="T118" fmla="*/ 110 w 1173"/>
                  <a:gd name="T119" fmla="*/ 41 h 754"/>
                  <a:gd name="T120" fmla="*/ 762 w 1173"/>
                  <a:gd name="T121" fmla="*/ 94 h 754"/>
                  <a:gd name="T122" fmla="*/ 700 w 1173"/>
                  <a:gd name="T123" fmla="*/ 78 h 754"/>
                  <a:gd name="T124" fmla="*/ 745 w 1173"/>
                  <a:gd name="T125" fmla="*/ 21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754">
                    <a:moveTo>
                      <a:pt x="953" y="746"/>
                    </a:moveTo>
                    <a:lnTo>
                      <a:pt x="957" y="746"/>
                    </a:lnTo>
                    <a:lnTo>
                      <a:pt x="957" y="750"/>
                    </a:lnTo>
                    <a:lnTo>
                      <a:pt x="961" y="750"/>
                    </a:lnTo>
                    <a:lnTo>
                      <a:pt x="961" y="754"/>
                    </a:lnTo>
                    <a:lnTo>
                      <a:pt x="953" y="754"/>
                    </a:lnTo>
                    <a:lnTo>
                      <a:pt x="949" y="754"/>
                    </a:lnTo>
                    <a:lnTo>
                      <a:pt x="949" y="750"/>
                    </a:lnTo>
                    <a:lnTo>
                      <a:pt x="945" y="750"/>
                    </a:lnTo>
                    <a:lnTo>
                      <a:pt x="945" y="746"/>
                    </a:lnTo>
                    <a:lnTo>
                      <a:pt x="949" y="746"/>
                    </a:lnTo>
                    <a:lnTo>
                      <a:pt x="953" y="746"/>
                    </a:lnTo>
                    <a:close/>
                    <a:moveTo>
                      <a:pt x="786" y="555"/>
                    </a:moveTo>
                    <a:lnTo>
                      <a:pt x="786" y="559"/>
                    </a:lnTo>
                    <a:lnTo>
                      <a:pt x="790" y="559"/>
                    </a:lnTo>
                    <a:lnTo>
                      <a:pt x="794" y="559"/>
                    </a:lnTo>
                    <a:lnTo>
                      <a:pt x="794" y="563"/>
                    </a:lnTo>
                    <a:lnTo>
                      <a:pt x="798" y="563"/>
                    </a:lnTo>
                    <a:lnTo>
                      <a:pt x="798" y="567"/>
                    </a:lnTo>
                    <a:lnTo>
                      <a:pt x="802" y="567"/>
                    </a:lnTo>
                    <a:lnTo>
                      <a:pt x="806" y="567"/>
                    </a:lnTo>
                    <a:lnTo>
                      <a:pt x="815" y="567"/>
                    </a:lnTo>
                    <a:lnTo>
                      <a:pt x="815" y="571"/>
                    </a:lnTo>
                    <a:lnTo>
                      <a:pt x="819" y="571"/>
                    </a:lnTo>
                    <a:lnTo>
                      <a:pt x="815" y="571"/>
                    </a:lnTo>
                    <a:lnTo>
                      <a:pt x="815" y="575"/>
                    </a:lnTo>
                    <a:lnTo>
                      <a:pt x="815" y="579"/>
                    </a:lnTo>
                    <a:lnTo>
                      <a:pt x="811" y="579"/>
                    </a:lnTo>
                    <a:lnTo>
                      <a:pt x="806" y="579"/>
                    </a:lnTo>
                    <a:lnTo>
                      <a:pt x="802" y="579"/>
                    </a:lnTo>
                    <a:lnTo>
                      <a:pt x="802" y="575"/>
                    </a:lnTo>
                    <a:lnTo>
                      <a:pt x="798" y="575"/>
                    </a:lnTo>
                    <a:lnTo>
                      <a:pt x="798" y="571"/>
                    </a:lnTo>
                    <a:lnTo>
                      <a:pt x="794" y="571"/>
                    </a:lnTo>
                    <a:lnTo>
                      <a:pt x="794" y="567"/>
                    </a:lnTo>
                    <a:lnTo>
                      <a:pt x="786" y="567"/>
                    </a:lnTo>
                    <a:lnTo>
                      <a:pt x="786" y="571"/>
                    </a:lnTo>
                    <a:lnTo>
                      <a:pt x="782" y="571"/>
                    </a:lnTo>
                    <a:lnTo>
                      <a:pt x="782" y="575"/>
                    </a:lnTo>
                    <a:lnTo>
                      <a:pt x="782" y="579"/>
                    </a:lnTo>
                    <a:lnTo>
                      <a:pt x="778" y="579"/>
                    </a:lnTo>
                    <a:lnTo>
                      <a:pt x="770" y="579"/>
                    </a:lnTo>
                    <a:lnTo>
                      <a:pt x="766" y="579"/>
                    </a:lnTo>
                    <a:lnTo>
                      <a:pt x="766" y="575"/>
                    </a:lnTo>
                    <a:lnTo>
                      <a:pt x="770" y="575"/>
                    </a:lnTo>
                    <a:lnTo>
                      <a:pt x="770" y="571"/>
                    </a:lnTo>
                    <a:lnTo>
                      <a:pt x="774" y="571"/>
                    </a:lnTo>
                    <a:lnTo>
                      <a:pt x="774" y="567"/>
                    </a:lnTo>
                    <a:lnTo>
                      <a:pt x="766" y="567"/>
                    </a:lnTo>
                    <a:lnTo>
                      <a:pt x="762" y="567"/>
                    </a:lnTo>
                    <a:lnTo>
                      <a:pt x="762" y="563"/>
                    </a:lnTo>
                    <a:lnTo>
                      <a:pt x="766" y="563"/>
                    </a:lnTo>
                    <a:lnTo>
                      <a:pt x="766" y="559"/>
                    </a:lnTo>
                    <a:lnTo>
                      <a:pt x="770" y="559"/>
                    </a:lnTo>
                    <a:lnTo>
                      <a:pt x="774" y="559"/>
                    </a:lnTo>
                    <a:lnTo>
                      <a:pt x="778" y="559"/>
                    </a:lnTo>
                    <a:lnTo>
                      <a:pt x="778" y="563"/>
                    </a:lnTo>
                    <a:lnTo>
                      <a:pt x="782" y="563"/>
                    </a:lnTo>
                    <a:lnTo>
                      <a:pt x="782" y="559"/>
                    </a:lnTo>
                    <a:lnTo>
                      <a:pt x="782" y="555"/>
                    </a:lnTo>
                    <a:lnTo>
                      <a:pt x="786" y="555"/>
                    </a:lnTo>
                    <a:close/>
                    <a:moveTo>
                      <a:pt x="1096" y="485"/>
                    </a:moveTo>
                    <a:lnTo>
                      <a:pt x="1100" y="485"/>
                    </a:lnTo>
                    <a:lnTo>
                      <a:pt x="1104" y="485"/>
                    </a:lnTo>
                    <a:lnTo>
                      <a:pt x="1104" y="489"/>
                    </a:lnTo>
                    <a:lnTo>
                      <a:pt x="1108" y="489"/>
                    </a:lnTo>
                    <a:lnTo>
                      <a:pt x="1108" y="494"/>
                    </a:lnTo>
                    <a:lnTo>
                      <a:pt x="1112" y="494"/>
                    </a:lnTo>
                    <a:lnTo>
                      <a:pt x="1104" y="494"/>
                    </a:lnTo>
                    <a:lnTo>
                      <a:pt x="1100" y="494"/>
                    </a:lnTo>
                    <a:lnTo>
                      <a:pt x="1100" y="498"/>
                    </a:lnTo>
                    <a:lnTo>
                      <a:pt x="1096" y="498"/>
                    </a:lnTo>
                    <a:lnTo>
                      <a:pt x="1096" y="494"/>
                    </a:lnTo>
                    <a:lnTo>
                      <a:pt x="1092" y="494"/>
                    </a:lnTo>
                    <a:lnTo>
                      <a:pt x="1092" y="485"/>
                    </a:lnTo>
                    <a:lnTo>
                      <a:pt x="1096" y="485"/>
                    </a:lnTo>
                    <a:close/>
                    <a:moveTo>
                      <a:pt x="1067" y="457"/>
                    </a:moveTo>
                    <a:lnTo>
                      <a:pt x="1067" y="461"/>
                    </a:lnTo>
                    <a:lnTo>
                      <a:pt x="1067" y="465"/>
                    </a:lnTo>
                    <a:lnTo>
                      <a:pt x="1067" y="469"/>
                    </a:lnTo>
                    <a:lnTo>
                      <a:pt x="1067" y="473"/>
                    </a:lnTo>
                    <a:lnTo>
                      <a:pt x="1071" y="473"/>
                    </a:lnTo>
                    <a:lnTo>
                      <a:pt x="1075" y="473"/>
                    </a:lnTo>
                    <a:lnTo>
                      <a:pt x="1075" y="477"/>
                    </a:lnTo>
                    <a:lnTo>
                      <a:pt x="1079" y="477"/>
                    </a:lnTo>
                    <a:lnTo>
                      <a:pt x="1079" y="481"/>
                    </a:lnTo>
                    <a:lnTo>
                      <a:pt x="1084" y="481"/>
                    </a:lnTo>
                    <a:lnTo>
                      <a:pt x="1084" y="485"/>
                    </a:lnTo>
                    <a:lnTo>
                      <a:pt x="1079" y="485"/>
                    </a:lnTo>
                    <a:lnTo>
                      <a:pt x="1071" y="485"/>
                    </a:lnTo>
                    <a:lnTo>
                      <a:pt x="1071" y="481"/>
                    </a:lnTo>
                    <a:lnTo>
                      <a:pt x="1067" y="481"/>
                    </a:lnTo>
                    <a:lnTo>
                      <a:pt x="1067" y="485"/>
                    </a:lnTo>
                    <a:lnTo>
                      <a:pt x="1063" y="485"/>
                    </a:lnTo>
                    <a:lnTo>
                      <a:pt x="1063" y="481"/>
                    </a:lnTo>
                    <a:lnTo>
                      <a:pt x="1063" y="477"/>
                    </a:lnTo>
                    <a:lnTo>
                      <a:pt x="1059" y="477"/>
                    </a:lnTo>
                    <a:lnTo>
                      <a:pt x="1059" y="481"/>
                    </a:lnTo>
                    <a:lnTo>
                      <a:pt x="1055" y="481"/>
                    </a:lnTo>
                    <a:lnTo>
                      <a:pt x="1055" y="485"/>
                    </a:lnTo>
                    <a:lnTo>
                      <a:pt x="1047" y="485"/>
                    </a:lnTo>
                    <a:lnTo>
                      <a:pt x="1047" y="481"/>
                    </a:lnTo>
                    <a:lnTo>
                      <a:pt x="1043" y="481"/>
                    </a:lnTo>
                    <a:lnTo>
                      <a:pt x="1043" y="477"/>
                    </a:lnTo>
                    <a:lnTo>
                      <a:pt x="1047" y="477"/>
                    </a:lnTo>
                    <a:lnTo>
                      <a:pt x="1047" y="465"/>
                    </a:lnTo>
                    <a:lnTo>
                      <a:pt x="1051" y="465"/>
                    </a:lnTo>
                    <a:lnTo>
                      <a:pt x="1059" y="465"/>
                    </a:lnTo>
                    <a:lnTo>
                      <a:pt x="1063" y="465"/>
                    </a:lnTo>
                    <a:lnTo>
                      <a:pt x="1063" y="461"/>
                    </a:lnTo>
                    <a:lnTo>
                      <a:pt x="1063" y="457"/>
                    </a:lnTo>
                    <a:lnTo>
                      <a:pt x="1067" y="457"/>
                    </a:lnTo>
                    <a:close/>
                    <a:moveTo>
                      <a:pt x="350" y="432"/>
                    </a:moveTo>
                    <a:lnTo>
                      <a:pt x="350" y="437"/>
                    </a:lnTo>
                    <a:lnTo>
                      <a:pt x="354" y="437"/>
                    </a:lnTo>
                    <a:lnTo>
                      <a:pt x="354" y="441"/>
                    </a:lnTo>
                    <a:lnTo>
                      <a:pt x="350" y="441"/>
                    </a:lnTo>
                    <a:lnTo>
                      <a:pt x="350" y="445"/>
                    </a:lnTo>
                    <a:lnTo>
                      <a:pt x="354" y="445"/>
                    </a:lnTo>
                    <a:lnTo>
                      <a:pt x="354" y="449"/>
                    </a:lnTo>
                    <a:lnTo>
                      <a:pt x="358" y="449"/>
                    </a:lnTo>
                    <a:lnTo>
                      <a:pt x="358" y="453"/>
                    </a:lnTo>
                    <a:lnTo>
                      <a:pt x="358" y="457"/>
                    </a:lnTo>
                    <a:lnTo>
                      <a:pt x="354" y="457"/>
                    </a:lnTo>
                    <a:lnTo>
                      <a:pt x="350" y="457"/>
                    </a:lnTo>
                    <a:lnTo>
                      <a:pt x="350" y="461"/>
                    </a:lnTo>
                    <a:lnTo>
                      <a:pt x="342" y="461"/>
                    </a:lnTo>
                    <a:lnTo>
                      <a:pt x="342" y="457"/>
                    </a:lnTo>
                    <a:lnTo>
                      <a:pt x="338" y="457"/>
                    </a:lnTo>
                    <a:lnTo>
                      <a:pt x="338" y="453"/>
                    </a:lnTo>
                    <a:lnTo>
                      <a:pt x="338" y="449"/>
                    </a:lnTo>
                    <a:lnTo>
                      <a:pt x="342" y="449"/>
                    </a:lnTo>
                    <a:lnTo>
                      <a:pt x="342" y="445"/>
                    </a:lnTo>
                    <a:lnTo>
                      <a:pt x="342" y="441"/>
                    </a:lnTo>
                    <a:lnTo>
                      <a:pt x="346" y="441"/>
                    </a:lnTo>
                    <a:lnTo>
                      <a:pt x="346" y="437"/>
                    </a:lnTo>
                    <a:lnTo>
                      <a:pt x="346" y="432"/>
                    </a:lnTo>
                    <a:lnTo>
                      <a:pt x="350" y="432"/>
                    </a:lnTo>
                    <a:close/>
                    <a:moveTo>
                      <a:pt x="1055" y="412"/>
                    </a:moveTo>
                    <a:lnTo>
                      <a:pt x="1055" y="416"/>
                    </a:lnTo>
                    <a:lnTo>
                      <a:pt x="1051" y="416"/>
                    </a:lnTo>
                    <a:lnTo>
                      <a:pt x="1051" y="420"/>
                    </a:lnTo>
                    <a:lnTo>
                      <a:pt x="1059" y="420"/>
                    </a:lnTo>
                    <a:lnTo>
                      <a:pt x="1063" y="420"/>
                    </a:lnTo>
                    <a:lnTo>
                      <a:pt x="1063" y="416"/>
                    </a:lnTo>
                    <a:lnTo>
                      <a:pt x="1071" y="416"/>
                    </a:lnTo>
                    <a:lnTo>
                      <a:pt x="1071" y="420"/>
                    </a:lnTo>
                    <a:lnTo>
                      <a:pt x="1071" y="424"/>
                    </a:lnTo>
                    <a:lnTo>
                      <a:pt x="1071" y="428"/>
                    </a:lnTo>
                    <a:lnTo>
                      <a:pt x="1063" y="428"/>
                    </a:lnTo>
                    <a:lnTo>
                      <a:pt x="1059" y="428"/>
                    </a:lnTo>
                    <a:lnTo>
                      <a:pt x="1059" y="432"/>
                    </a:lnTo>
                    <a:lnTo>
                      <a:pt x="1055" y="432"/>
                    </a:lnTo>
                    <a:lnTo>
                      <a:pt x="1055" y="437"/>
                    </a:lnTo>
                    <a:lnTo>
                      <a:pt x="1051" y="437"/>
                    </a:lnTo>
                    <a:lnTo>
                      <a:pt x="1051" y="441"/>
                    </a:lnTo>
                    <a:lnTo>
                      <a:pt x="1051" y="445"/>
                    </a:lnTo>
                    <a:lnTo>
                      <a:pt x="1051" y="449"/>
                    </a:lnTo>
                    <a:lnTo>
                      <a:pt x="1055" y="449"/>
                    </a:lnTo>
                    <a:lnTo>
                      <a:pt x="1047" y="449"/>
                    </a:lnTo>
                    <a:lnTo>
                      <a:pt x="1047" y="453"/>
                    </a:lnTo>
                    <a:lnTo>
                      <a:pt x="1043" y="453"/>
                    </a:lnTo>
                    <a:lnTo>
                      <a:pt x="1035" y="453"/>
                    </a:lnTo>
                    <a:lnTo>
                      <a:pt x="1031" y="453"/>
                    </a:lnTo>
                    <a:lnTo>
                      <a:pt x="1026" y="453"/>
                    </a:lnTo>
                    <a:lnTo>
                      <a:pt x="1026" y="457"/>
                    </a:lnTo>
                    <a:lnTo>
                      <a:pt x="1022" y="457"/>
                    </a:lnTo>
                    <a:lnTo>
                      <a:pt x="1018" y="457"/>
                    </a:lnTo>
                    <a:lnTo>
                      <a:pt x="1018" y="449"/>
                    </a:lnTo>
                    <a:lnTo>
                      <a:pt x="1026" y="449"/>
                    </a:lnTo>
                    <a:lnTo>
                      <a:pt x="1031" y="449"/>
                    </a:lnTo>
                    <a:lnTo>
                      <a:pt x="1031" y="445"/>
                    </a:lnTo>
                    <a:lnTo>
                      <a:pt x="1031" y="441"/>
                    </a:lnTo>
                    <a:lnTo>
                      <a:pt x="1035" y="441"/>
                    </a:lnTo>
                    <a:lnTo>
                      <a:pt x="1035" y="437"/>
                    </a:lnTo>
                    <a:lnTo>
                      <a:pt x="1039" y="437"/>
                    </a:lnTo>
                    <a:lnTo>
                      <a:pt x="1039" y="432"/>
                    </a:lnTo>
                    <a:lnTo>
                      <a:pt x="1039" y="424"/>
                    </a:lnTo>
                    <a:lnTo>
                      <a:pt x="1039" y="420"/>
                    </a:lnTo>
                    <a:lnTo>
                      <a:pt x="1035" y="420"/>
                    </a:lnTo>
                    <a:lnTo>
                      <a:pt x="1031" y="420"/>
                    </a:lnTo>
                    <a:lnTo>
                      <a:pt x="1031" y="416"/>
                    </a:lnTo>
                    <a:lnTo>
                      <a:pt x="1031" y="412"/>
                    </a:lnTo>
                    <a:lnTo>
                      <a:pt x="1035" y="412"/>
                    </a:lnTo>
                    <a:lnTo>
                      <a:pt x="1035" y="408"/>
                    </a:lnTo>
                    <a:lnTo>
                      <a:pt x="1039" y="408"/>
                    </a:lnTo>
                    <a:lnTo>
                      <a:pt x="1039" y="412"/>
                    </a:lnTo>
                    <a:lnTo>
                      <a:pt x="1047" y="412"/>
                    </a:lnTo>
                    <a:lnTo>
                      <a:pt x="1047" y="408"/>
                    </a:lnTo>
                    <a:lnTo>
                      <a:pt x="1051" y="408"/>
                    </a:lnTo>
                    <a:lnTo>
                      <a:pt x="1051" y="404"/>
                    </a:lnTo>
                    <a:lnTo>
                      <a:pt x="1055" y="404"/>
                    </a:lnTo>
                    <a:lnTo>
                      <a:pt x="1059" y="404"/>
                    </a:lnTo>
                    <a:lnTo>
                      <a:pt x="1059" y="408"/>
                    </a:lnTo>
                    <a:lnTo>
                      <a:pt x="1059" y="412"/>
                    </a:lnTo>
                    <a:lnTo>
                      <a:pt x="1055" y="412"/>
                    </a:lnTo>
                    <a:close/>
                    <a:moveTo>
                      <a:pt x="570" y="351"/>
                    </a:moveTo>
                    <a:lnTo>
                      <a:pt x="570" y="355"/>
                    </a:lnTo>
                    <a:lnTo>
                      <a:pt x="574" y="355"/>
                    </a:lnTo>
                    <a:lnTo>
                      <a:pt x="578" y="355"/>
                    </a:lnTo>
                    <a:lnTo>
                      <a:pt x="578" y="359"/>
                    </a:lnTo>
                    <a:lnTo>
                      <a:pt x="582" y="359"/>
                    </a:lnTo>
                    <a:lnTo>
                      <a:pt x="586" y="359"/>
                    </a:lnTo>
                    <a:lnTo>
                      <a:pt x="586" y="367"/>
                    </a:lnTo>
                    <a:lnTo>
                      <a:pt x="586" y="371"/>
                    </a:lnTo>
                    <a:lnTo>
                      <a:pt x="586" y="375"/>
                    </a:lnTo>
                    <a:lnTo>
                      <a:pt x="582" y="375"/>
                    </a:lnTo>
                    <a:lnTo>
                      <a:pt x="582" y="379"/>
                    </a:lnTo>
                    <a:lnTo>
                      <a:pt x="586" y="379"/>
                    </a:lnTo>
                    <a:lnTo>
                      <a:pt x="586" y="384"/>
                    </a:lnTo>
                    <a:lnTo>
                      <a:pt x="590" y="384"/>
                    </a:lnTo>
                    <a:lnTo>
                      <a:pt x="590" y="392"/>
                    </a:lnTo>
                    <a:lnTo>
                      <a:pt x="595" y="392"/>
                    </a:lnTo>
                    <a:lnTo>
                      <a:pt x="595" y="396"/>
                    </a:lnTo>
                    <a:lnTo>
                      <a:pt x="595" y="400"/>
                    </a:lnTo>
                    <a:lnTo>
                      <a:pt x="595" y="404"/>
                    </a:lnTo>
                    <a:lnTo>
                      <a:pt x="590" y="404"/>
                    </a:lnTo>
                    <a:lnTo>
                      <a:pt x="590" y="400"/>
                    </a:lnTo>
                    <a:lnTo>
                      <a:pt x="586" y="400"/>
                    </a:lnTo>
                    <a:lnTo>
                      <a:pt x="582" y="400"/>
                    </a:lnTo>
                    <a:lnTo>
                      <a:pt x="582" y="396"/>
                    </a:lnTo>
                    <a:lnTo>
                      <a:pt x="582" y="392"/>
                    </a:lnTo>
                    <a:lnTo>
                      <a:pt x="582" y="388"/>
                    </a:lnTo>
                    <a:lnTo>
                      <a:pt x="578" y="388"/>
                    </a:lnTo>
                    <a:lnTo>
                      <a:pt x="574" y="388"/>
                    </a:lnTo>
                    <a:lnTo>
                      <a:pt x="574" y="384"/>
                    </a:lnTo>
                    <a:lnTo>
                      <a:pt x="570" y="384"/>
                    </a:lnTo>
                    <a:lnTo>
                      <a:pt x="570" y="392"/>
                    </a:lnTo>
                    <a:lnTo>
                      <a:pt x="574" y="392"/>
                    </a:lnTo>
                    <a:lnTo>
                      <a:pt x="570" y="392"/>
                    </a:lnTo>
                    <a:lnTo>
                      <a:pt x="570" y="396"/>
                    </a:lnTo>
                    <a:lnTo>
                      <a:pt x="566" y="396"/>
                    </a:lnTo>
                    <a:lnTo>
                      <a:pt x="566" y="392"/>
                    </a:lnTo>
                    <a:lnTo>
                      <a:pt x="566" y="388"/>
                    </a:lnTo>
                    <a:lnTo>
                      <a:pt x="562" y="388"/>
                    </a:lnTo>
                    <a:lnTo>
                      <a:pt x="558" y="388"/>
                    </a:lnTo>
                    <a:lnTo>
                      <a:pt x="558" y="392"/>
                    </a:lnTo>
                    <a:lnTo>
                      <a:pt x="554" y="392"/>
                    </a:lnTo>
                    <a:lnTo>
                      <a:pt x="550" y="392"/>
                    </a:lnTo>
                    <a:lnTo>
                      <a:pt x="550" y="396"/>
                    </a:lnTo>
                    <a:lnTo>
                      <a:pt x="546" y="396"/>
                    </a:lnTo>
                    <a:lnTo>
                      <a:pt x="546" y="400"/>
                    </a:lnTo>
                    <a:lnTo>
                      <a:pt x="550" y="400"/>
                    </a:lnTo>
                    <a:lnTo>
                      <a:pt x="550" y="408"/>
                    </a:lnTo>
                    <a:lnTo>
                      <a:pt x="550" y="412"/>
                    </a:lnTo>
                    <a:lnTo>
                      <a:pt x="546" y="412"/>
                    </a:lnTo>
                    <a:lnTo>
                      <a:pt x="546" y="416"/>
                    </a:lnTo>
                    <a:lnTo>
                      <a:pt x="546" y="420"/>
                    </a:lnTo>
                    <a:lnTo>
                      <a:pt x="546" y="424"/>
                    </a:lnTo>
                    <a:lnTo>
                      <a:pt x="542" y="424"/>
                    </a:lnTo>
                    <a:lnTo>
                      <a:pt x="542" y="437"/>
                    </a:lnTo>
                    <a:lnTo>
                      <a:pt x="542" y="441"/>
                    </a:lnTo>
                    <a:lnTo>
                      <a:pt x="537" y="441"/>
                    </a:lnTo>
                    <a:lnTo>
                      <a:pt x="537" y="445"/>
                    </a:lnTo>
                    <a:lnTo>
                      <a:pt x="533" y="445"/>
                    </a:lnTo>
                    <a:lnTo>
                      <a:pt x="521" y="445"/>
                    </a:lnTo>
                    <a:lnTo>
                      <a:pt x="517" y="445"/>
                    </a:lnTo>
                    <a:lnTo>
                      <a:pt x="517" y="441"/>
                    </a:lnTo>
                    <a:lnTo>
                      <a:pt x="513" y="441"/>
                    </a:lnTo>
                    <a:lnTo>
                      <a:pt x="513" y="432"/>
                    </a:lnTo>
                    <a:lnTo>
                      <a:pt x="513" y="428"/>
                    </a:lnTo>
                    <a:lnTo>
                      <a:pt x="517" y="428"/>
                    </a:lnTo>
                    <a:lnTo>
                      <a:pt x="529" y="428"/>
                    </a:lnTo>
                    <a:lnTo>
                      <a:pt x="533" y="428"/>
                    </a:lnTo>
                    <a:lnTo>
                      <a:pt x="533" y="424"/>
                    </a:lnTo>
                    <a:lnTo>
                      <a:pt x="533" y="420"/>
                    </a:lnTo>
                    <a:lnTo>
                      <a:pt x="529" y="420"/>
                    </a:lnTo>
                    <a:lnTo>
                      <a:pt x="525" y="420"/>
                    </a:lnTo>
                    <a:lnTo>
                      <a:pt x="521" y="420"/>
                    </a:lnTo>
                    <a:lnTo>
                      <a:pt x="517" y="420"/>
                    </a:lnTo>
                    <a:lnTo>
                      <a:pt x="517" y="416"/>
                    </a:lnTo>
                    <a:lnTo>
                      <a:pt x="517" y="420"/>
                    </a:lnTo>
                    <a:lnTo>
                      <a:pt x="513" y="420"/>
                    </a:lnTo>
                    <a:lnTo>
                      <a:pt x="509" y="420"/>
                    </a:lnTo>
                    <a:lnTo>
                      <a:pt x="509" y="416"/>
                    </a:lnTo>
                    <a:lnTo>
                      <a:pt x="509" y="412"/>
                    </a:lnTo>
                    <a:lnTo>
                      <a:pt x="513" y="412"/>
                    </a:lnTo>
                    <a:lnTo>
                      <a:pt x="517" y="412"/>
                    </a:lnTo>
                    <a:lnTo>
                      <a:pt x="521" y="412"/>
                    </a:lnTo>
                    <a:lnTo>
                      <a:pt x="521" y="408"/>
                    </a:lnTo>
                    <a:lnTo>
                      <a:pt x="525" y="408"/>
                    </a:lnTo>
                    <a:lnTo>
                      <a:pt x="529" y="408"/>
                    </a:lnTo>
                    <a:lnTo>
                      <a:pt x="529" y="400"/>
                    </a:lnTo>
                    <a:lnTo>
                      <a:pt x="525" y="400"/>
                    </a:lnTo>
                    <a:lnTo>
                      <a:pt x="525" y="396"/>
                    </a:lnTo>
                    <a:lnTo>
                      <a:pt x="521" y="396"/>
                    </a:lnTo>
                    <a:lnTo>
                      <a:pt x="521" y="392"/>
                    </a:lnTo>
                    <a:lnTo>
                      <a:pt x="529" y="392"/>
                    </a:lnTo>
                    <a:lnTo>
                      <a:pt x="529" y="388"/>
                    </a:lnTo>
                    <a:lnTo>
                      <a:pt x="533" y="388"/>
                    </a:lnTo>
                    <a:lnTo>
                      <a:pt x="533" y="384"/>
                    </a:lnTo>
                    <a:lnTo>
                      <a:pt x="537" y="384"/>
                    </a:lnTo>
                    <a:lnTo>
                      <a:pt x="542" y="384"/>
                    </a:lnTo>
                    <a:lnTo>
                      <a:pt x="542" y="379"/>
                    </a:lnTo>
                    <a:lnTo>
                      <a:pt x="546" y="379"/>
                    </a:lnTo>
                    <a:lnTo>
                      <a:pt x="546" y="375"/>
                    </a:lnTo>
                    <a:lnTo>
                      <a:pt x="546" y="371"/>
                    </a:lnTo>
                    <a:lnTo>
                      <a:pt x="554" y="371"/>
                    </a:lnTo>
                    <a:lnTo>
                      <a:pt x="554" y="367"/>
                    </a:lnTo>
                    <a:lnTo>
                      <a:pt x="554" y="363"/>
                    </a:lnTo>
                    <a:lnTo>
                      <a:pt x="558" y="363"/>
                    </a:lnTo>
                    <a:lnTo>
                      <a:pt x="558" y="359"/>
                    </a:lnTo>
                    <a:lnTo>
                      <a:pt x="562" y="359"/>
                    </a:lnTo>
                    <a:lnTo>
                      <a:pt x="566" y="359"/>
                    </a:lnTo>
                    <a:lnTo>
                      <a:pt x="566" y="355"/>
                    </a:lnTo>
                    <a:lnTo>
                      <a:pt x="566" y="351"/>
                    </a:lnTo>
                    <a:lnTo>
                      <a:pt x="570" y="351"/>
                    </a:lnTo>
                    <a:close/>
                    <a:moveTo>
                      <a:pt x="611" y="326"/>
                    </a:moveTo>
                    <a:lnTo>
                      <a:pt x="611" y="331"/>
                    </a:lnTo>
                    <a:lnTo>
                      <a:pt x="615" y="331"/>
                    </a:lnTo>
                    <a:lnTo>
                      <a:pt x="619" y="331"/>
                    </a:lnTo>
                    <a:lnTo>
                      <a:pt x="619" y="335"/>
                    </a:lnTo>
                    <a:lnTo>
                      <a:pt x="619" y="339"/>
                    </a:lnTo>
                    <a:lnTo>
                      <a:pt x="619" y="343"/>
                    </a:lnTo>
                    <a:lnTo>
                      <a:pt x="623" y="343"/>
                    </a:lnTo>
                    <a:lnTo>
                      <a:pt x="623" y="347"/>
                    </a:lnTo>
                    <a:lnTo>
                      <a:pt x="623" y="351"/>
                    </a:lnTo>
                    <a:lnTo>
                      <a:pt x="627" y="351"/>
                    </a:lnTo>
                    <a:lnTo>
                      <a:pt x="631" y="351"/>
                    </a:lnTo>
                    <a:lnTo>
                      <a:pt x="631" y="355"/>
                    </a:lnTo>
                    <a:lnTo>
                      <a:pt x="627" y="355"/>
                    </a:lnTo>
                    <a:lnTo>
                      <a:pt x="631" y="355"/>
                    </a:lnTo>
                    <a:lnTo>
                      <a:pt x="631" y="359"/>
                    </a:lnTo>
                    <a:lnTo>
                      <a:pt x="631" y="363"/>
                    </a:lnTo>
                    <a:lnTo>
                      <a:pt x="635" y="363"/>
                    </a:lnTo>
                    <a:lnTo>
                      <a:pt x="635" y="367"/>
                    </a:lnTo>
                    <a:lnTo>
                      <a:pt x="631" y="367"/>
                    </a:lnTo>
                    <a:lnTo>
                      <a:pt x="631" y="371"/>
                    </a:lnTo>
                    <a:lnTo>
                      <a:pt x="631" y="375"/>
                    </a:lnTo>
                    <a:lnTo>
                      <a:pt x="627" y="375"/>
                    </a:lnTo>
                    <a:lnTo>
                      <a:pt x="627" y="379"/>
                    </a:lnTo>
                    <a:lnTo>
                      <a:pt x="623" y="379"/>
                    </a:lnTo>
                    <a:lnTo>
                      <a:pt x="619" y="379"/>
                    </a:lnTo>
                    <a:lnTo>
                      <a:pt x="619" y="375"/>
                    </a:lnTo>
                    <a:lnTo>
                      <a:pt x="619" y="371"/>
                    </a:lnTo>
                    <a:lnTo>
                      <a:pt x="615" y="371"/>
                    </a:lnTo>
                    <a:lnTo>
                      <a:pt x="615" y="367"/>
                    </a:lnTo>
                    <a:lnTo>
                      <a:pt x="611" y="367"/>
                    </a:lnTo>
                    <a:lnTo>
                      <a:pt x="611" y="363"/>
                    </a:lnTo>
                    <a:lnTo>
                      <a:pt x="607" y="363"/>
                    </a:lnTo>
                    <a:lnTo>
                      <a:pt x="607" y="359"/>
                    </a:lnTo>
                    <a:lnTo>
                      <a:pt x="611" y="359"/>
                    </a:lnTo>
                    <a:lnTo>
                      <a:pt x="611" y="355"/>
                    </a:lnTo>
                    <a:lnTo>
                      <a:pt x="607" y="355"/>
                    </a:lnTo>
                    <a:lnTo>
                      <a:pt x="607" y="351"/>
                    </a:lnTo>
                    <a:lnTo>
                      <a:pt x="607" y="347"/>
                    </a:lnTo>
                    <a:lnTo>
                      <a:pt x="607" y="343"/>
                    </a:lnTo>
                    <a:lnTo>
                      <a:pt x="603" y="343"/>
                    </a:lnTo>
                    <a:lnTo>
                      <a:pt x="603" y="339"/>
                    </a:lnTo>
                    <a:lnTo>
                      <a:pt x="599" y="339"/>
                    </a:lnTo>
                    <a:lnTo>
                      <a:pt x="595" y="339"/>
                    </a:lnTo>
                    <a:lnTo>
                      <a:pt x="595" y="335"/>
                    </a:lnTo>
                    <a:lnTo>
                      <a:pt x="599" y="335"/>
                    </a:lnTo>
                    <a:lnTo>
                      <a:pt x="599" y="331"/>
                    </a:lnTo>
                    <a:lnTo>
                      <a:pt x="603" y="331"/>
                    </a:lnTo>
                    <a:lnTo>
                      <a:pt x="603" y="326"/>
                    </a:lnTo>
                    <a:lnTo>
                      <a:pt x="611" y="326"/>
                    </a:lnTo>
                    <a:close/>
                    <a:moveTo>
                      <a:pt x="44" y="282"/>
                    </a:moveTo>
                    <a:lnTo>
                      <a:pt x="48" y="282"/>
                    </a:lnTo>
                    <a:lnTo>
                      <a:pt x="48" y="286"/>
                    </a:lnTo>
                    <a:lnTo>
                      <a:pt x="48" y="290"/>
                    </a:lnTo>
                    <a:lnTo>
                      <a:pt x="48" y="294"/>
                    </a:lnTo>
                    <a:lnTo>
                      <a:pt x="44" y="294"/>
                    </a:lnTo>
                    <a:lnTo>
                      <a:pt x="48" y="294"/>
                    </a:lnTo>
                    <a:lnTo>
                      <a:pt x="48" y="298"/>
                    </a:lnTo>
                    <a:lnTo>
                      <a:pt x="48" y="302"/>
                    </a:lnTo>
                    <a:lnTo>
                      <a:pt x="48" y="306"/>
                    </a:lnTo>
                    <a:lnTo>
                      <a:pt x="48" y="310"/>
                    </a:lnTo>
                    <a:lnTo>
                      <a:pt x="48" y="314"/>
                    </a:lnTo>
                    <a:lnTo>
                      <a:pt x="44" y="314"/>
                    </a:lnTo>
                    <a:lnTo>
                      <a:pt x="40" y="314"/>
                    </a:lnTo>
                    <a:lnTo>
                      <a:pt x="36" y="314"/>
                    </a:lnTo>
                    <a:lnTo>
                      <a:pt x="36" y="322"/>
                    </a:lnTo>
                    <a:lnTo>
                      <a:pt x="36" y="326"/>
                    </a:lnTo>
                    <a:lnTo>
                      <a:pt x="32" y="326"/>
                    </a:lnTo>
                    <a:lnTo>
                      <a:pt x="28" y="326"/>
                    </a:lnTo>
                    <a:lnTo>
                      <a:pt x="28" y="322"/>
                    </a:lnTo>
                    <a:lnTo>
                      <a:pt x="24" y="322"/>
                    </a:lnTo>
                    <a:lnTo>
                      <a:pt x="24" y="326"/>
                    </a:lnTo>
                    <a:lnTo>
                      <a:pt x="20" y="326"/>
                    </a:lnTo>
                    <a:lnTo>
                      <a:pt x="12" y="326"/>
                    </a:lnTo>
                    <a:lnTo>
                      <a:pt x="12" y="331"/>
                    </a:lnTo>
                    <a:lnTo>
                      <a:pt x="8" y="331"/>
                    </a:lnTo>
                    <a:lnTo>
                      <a:pt x="4" y="331"/>
                    </a:lnTo>
                    <a:lnTo>
                      <a:pt x="4" y="335"/>
                    </a:lnTo>
                    <a:lnTo>
                      <a:pt x="0" y="335"/>
                    </a:lnTo>
                    <a:lnTo>
                      <a:pt x="0" y="331"/>
                    </a:lnTo>
                    <a:lnTo>
                      <a:pt x="4" y="331"/>
                    </a:lnTo>
                    <a:lnTo>
                      <a:pt x="4" y="326"/>
                    </a:lnTo>
                    <a:lnTo>
                      <a:pt x="4" y="318"/>
                    </a:lnTo>
                    <a:lnTo>
                      <a:pt x="4" y="314"/>
                    </a:lnTo>
                    <a:lnTo>
                      <a:pt x="8" y="314"/>
                    </a:lnTo>
                    <a:lnTo>
                      <a:pt x="12" y="314"/>
                    </a:lnTo>
                    <a:lnTo>
                      <a:pt x="16" y="314"/>
                    </a:lnTo>
                    <a:lnTo>
                      <a:pt x="16" y="310"/>
                    </a:lnTo>
                    <a:lnTo>
                      <a:pt x="16" y="306"/>
                    </a:lnTo>
                    <a:lnTo>
                      <a:pt x="12" y="306"/>
                    </a:lnTo>
                    <a:lnTo>
                      <a:pt x="12" y="302"/>
                    </a:lnTo>
                    <a:lnTo>
                      <a:pt x="16" y="302"/>
                    </a:lnTo>
                    <a:lnTo>
                      <a:pt x="16" y="298"/>
                    </a:lnTo>
                    <a:lnTo>
                      <a:pt x="20" y="298"/>
                    </a:lnTo>
                    <a:lnTo>
                      <a:pt x="24" y="298"/>
                    </a:lnTo>
                    <a:lnTo>
                      <a:pt x="24" y="294"/>
                    </a:lnTo>
                    <a:lnTo>
                      <a:pt x="28" y="294"/>
                    </a:lnTo>
                    <a:lnTo>
                      <a:pt x="28" y="290"/>
                    </a:lnTo>
                    <a:lnTo>
                      <a:pt x="32" y="290"/>
                    </a:lnTo>
                    <a:lnTo>
                      <a:pt x="32" y="286"/>
                    </a:lnTo>
                    <a:lnTo>
                      <a:pt x="36" y="286"/>
                    </a:lnTo>
                    <a:lnTo>
                      <a:pt x="40" y="286"/>
                    </a:lnTo>
                    <a:lnTo>
                      <a:pt x="40" y="282"/>
                    </a:lnTo>
                    <a:lnTo>
                      <a:pt x="44" y="282"/>
                    </a:lnTo>
                    <a:close/>
                    <a:moveTo>
                      <a:pt x="1071" y="225"/>
                    </a:moveTo>
                    <a:lnTo>
                      <a:pt x="1079" y="225"/>
                    </a:lnTo>
                    <a:lnTo>
                      <a:pt x="1092" y="225"/>
                    </a:lnTo>
                    <a:lnTo>
                      <a:pt x="1096" y="225"/>
                    </a:lnTo>
                    <a:lnTo>
                      <a:pt x="1100" y="225"/>
                    </a:lnTo>
                    <a:lnTo>
                      <a:pt x="1100" y="229"/>
                    </a:lnTo>
                    <a:lnTo>
                      <a:pt x="1104" y="229"/>
                    </a:lnTo>
                    <a:lnTo>
                      <a:pt x="1104" y="233"/>
                    </a:lnTo>
                    <a:lnTo>
                      <a:pt x="1100" y="233"/>
                    </a:lnTo>
                    <a:lnTo>
                      <a:pt x="1100" y="237"/>
                    </a:lnTo>
                    <a:lnTo>
                      <a:pt x="1096" y="237"/>
                    </a:lnTo>
                    <a:lnTo>
                      <a:pt x="1088" y="237"/>
                    </a:lnTo>
                    <a:lnTo>
                      <a:pt x="1088" y="233"/>
                    </a:lnTo>
                    <a:lnTo>
                      <a:pt x="1084" y="233"/>
                    </a:lnTo>
                    <a:lnTo>
                      <a:pt x="1067" y="233"/>
                    </a:lnTo>
                    <a:lnTo>
                      <a:pt x="1059" y="233"/>
                    </a:lnTo>
                    <a:lnTo>
                      <a:pt x="1059" y="229"/>
                    </a:lnTo>
                    <a:lnTo>
                      <a:pt x="1059" y="233"/>
                    </a:lnTo>
                    <a:lnTo>
                      <a:pt x="1051" y="233"/>
                    </a:lnTo>
                    <a:lnTo>
                      <a:pt x="1047" y="233"/>
                    </a:lnTo>
                    <a:lnTo>
                      <a:pt x="1043" y="233"/>
                    </a:lnTo>
                    <a:lnTo>
                      <a:pt x="1043" y="237"/>
                    </a:lnTo>
                    <a:lnTo>
                      <a:pt x="1035" y="237"/>
                    </a:lnTo>
                    <a:lnTo>
                      <a:pt x="1031" y="237"/>
                    </a:lnTo>
                    <a:lnTo>
                      <a:pt x="1031" y="241"/>
                    </a:lnTo>
                    <a:lnTo>
                      <a:pt x="1031" y="245"/>
                    </a:lnTo>
                    <a:lnTo>
                      <a:pt x="1022" y="245"/>
                    </a:lnTo>
                    <a:lnTo>
                      <a:pt x="1022" y="241"/>
                    </a:lnTo>
                    <a:lnTo>
                      <a:pt x="1018" y="241"/>
                    </a:lnTo>
                    <a:lnTo>
                      <a:pt x="1018" y="237"/>
                    </a:lnTo>
                    <a:lnTo>
                      <a:pt x="1018" y="241"/>
                    </a:lnTo>
                    <a:lnTo>
                      <a:pt x="1014" y="241"/>
                    </a:lnTo>
                    <a:lnTo>
                      <a:pt x="1010" y="241"/>
                    </a:lnTo>
                    <a:lnTo>
                      <a:pt x="1010" y="245"/>
                    </a:lnTo>
                    <a:lnTo>
                      <a:pt x="1006" y="245"/>
                    </a:lnTo>
                    <a:lnTo>
                      <a:pt x="1002" y="245"/>
                    </a:lnTo>
                    <a:lnTo>
                      <a:pt x="1002" y="241"/>
                    </a:lnTo>
                    <a:lnTo>
                      <a:pt x="1002" y="237"/>
                    </a:lnTo>
                    <a:lnTo>
                      <a:pt x="1006" y="237"/>
                    </a:lnTo>
                    <a:lnTo>
                      <a:pt x="1010" y="237"/>
                    </a:lnTo>
                    <a:lnTo>
                      <a:pt x="1014" y="237"/>
                    </a:lnTo>
                    <a:lnTo>
                      <a:pt x="1014" y="233"/>
                    </a:lnTo>
                    <a:lnTo>
                      <a:pt x="1018" y="233"/>
                    </a:lnTo>
                    <a:lnTo>
                      <a:pt x="1026" y="233"/>
                    </a:lnTo>
                    <a:lnTo>
                      <a:pt x="1026" y="229"/>
                    </a:lnTo>
                    <a:lnTo>
                      <a:pt x="1031" y="229"/>
                    </a:lnTo>
                    <a:lnTo>
                      <a:pt x="1035" y="229"/>
                    </a:lnTo>
                    <a:lnTo>
                      <a:pt x="1039" y="229"/>
                    </a:lnTo>
                    <a:lnTo>
                      <a:pt x="1043" y="229"/>
                    </a:lnTo>
                    <a:lnTo>
                      <a:pt x="1047" y="229"/>
                    </a:lnTo>
                    <a:lnTo>
                      <a:pt x="1047" y="225"/>
                    </a:lnTo>
                    <a:lnTo>
                      <a:pt x="1055" y="225"/>
                    </a:lnTo>
                    <a:lnTo>
                      <a:pt x="1063" y="225"/>
                    </a:lnTo>
                    <a:lnTo>
                      <a:pt x="1071" y="225"/>
                    </a:lnTo>
                    <a:close/>
                    <a:moveTo>
                      <a:pt x="163" y="221"/>
                    </a:moveTo>
                    <a:lnTo>
                      <a:pt x="163" y="225"/>
                    </a:lnTo>
                    <a:lnTo>
                      <a:pt x="163" y="229"/>
                    </a:lnTo>
                    <a:lnTo>
                      <a:pt x="167" y="229"/>
                    </a:lnTo>
                    <a:lnTo>
                      <a:pt x="167" y="225"/>
                    </a:lnTo>
                    <a:lnTo>
                      <a:pt x="171" y="225"/>
                    </a:lnTo>
                    <a:lnTo>
                      <a:pt x="175" y="225"/>
                    </a:lnTo>
                    <a:lnTo>
                      <a:pt x="175" y="229"/>
                    </a:lnTo>
                    <a:lnTo>
                      <a:pt x="175" y="233"/>
                    </a:lnTo>
                    <a:lnTo>
                      <a:pt x="175" y="237"/>
                    </a:lnTo>
                    <a:lnTo>
                      <a:pt x="171" y="237"/>
                    </a:lnTo>
                    <a:lnTo>
                      <a:pt x="171" y="241"/>
                    </a:lnTo>
                    <a:lnTo>
                      <a:pt x="171" y="245"/>
                    </a:lnTo>
                    <a:lnTo>
                      <a:pt x="167" y="245"/>
                    </a:lnTo>
                    <a:lnTo>
                      <a:pt x="167" y="241"/>
                    </a:lnTo>
                    <a:lnTo>
                      <a:pt x="163" y="241"/>
                    </a:lnTo>
                    <a:lnTo>
                      <a:pt x="163" y="233"/>
                    </a:lnTo>
                    <a:lnTo>
                      <a:pt x="163" y="229"/>
                    </a:lnTo>
                    <a:lnTo>
                      <a:pt x="154" y="229"/>
                    </a:lnTo>
                    <a:lnTo>
                      <a:pt x="150" y="229"/>
                    </a:lnTo>
                    <a:lnTo>
                      <a:pt x="150" y="225"/>
                    </a:lnTo>
                    <a:lnTo>
                      <a:pt x="154" y="225"/>
                    </a:lnTo>
                    <a:lnTo>
                      <a:pt x="154" y="221"/>
                    </a:lnTo>
                    <a:lnTo>
                      <a:pt x="163" y="221"/>
                    </a:lnTo>
                    <a:close/>
                    <a:moveTo>
                      <a:pt x="880" y="212"/>
                    </a:moveTo>
                    <a:lnTo>
                      <a:pt x="880" y="216"/>
                    </a:lnTo>
                    <a:lnTo>
                      <a:pt x="884" y="216"/>
                    </a:lnTo>
                    <a:lnTo>
                      <a:pt x="888" y="216"/>
                    </a:lnTo>
                    <a:lnTo>
                      <a:pt x="888" y="221"/>
                    </a:lnTo>
                    <a:lnTo>
                      <a:pt x="892" y="221"/>
                    </a:lnTo>
                    <a:lnTo>
                      <a:pt x="892" y="225"/>
                    </a:lnTo>
                    <a:lnTo>
                      <a:pt x="900" y="225"/>
                    </a:lnTo>
                    <a:lnTo>
                      <a:pt x="904" y="225"/>
                    </a:lnTo>
                    <a:lnTo>
                      <a:pt x="908" y="225"/>
                    </a:lnTo>
                    <a:lnTo>
                      <a:pt x="912" y="225"/>
                    </a:lnTo>
                    <a:lnTo>
                      <a:pt x="912" y="229"/>
                    </a:lnTo>
                    <a:lnTo>
                      <a:pt x="916" y="229"/>
                    </a:lnTo>
                    <a:lnTo>
                      <a:pt x="921" y="229"/>
                    </a:lnTo>
                    <a:lnTo>
                      <a:pt x="921" y="225"/>
                    </a:lnTo>
                    <a:lnTo>
                      <a:pt x="925" y="225"/>
                    </a:lnTo>
                    <a:lnTo>
                      <a:pt x="929" y="225"/>
                    </a:lnTo>
                    <a:lnTo>
                      <a:pt x="929" y="229"/>
                    </a:lnTo>
                    <a:lnTo>
                      <a:pt x="933" y="229"/>
                    </a:lnTo>
                    <a:lnTo>
                      <a:pt x="933" y="225"/>
                    </a:lnTo>
                    <a:lnTo>
                      <a:pt x="937" y="225"/>
                    </a:lnTo>
                    <a:lnTo>
                      <a:pt x="941" y="225"/>
                    </a:lnTo>
                    <a:lnTo>
                      <a:pt x="941" y="221"/>
                    </a:lnTo>
                    <a:lnTo>
                      <a:pt x="945" y="221"/>
                    </a:lnTo>
                    <a:lnTo>
                      <a:pt x="945" y="216"/>
                    </a:lnTo>
                    <a:lnTo>
                      <a:pt x="949" y="216"/>
                    </a:lnTo>
                    <a:lnTo>
                      <a:pt x="949" y="221"/>
                    </a:lnTo>
                    <a:lnTo>
                      <a:pt x="953" y="221"/>
                    </a:lnTo>
                    <a:lnTo>
                      <a:pt x="957" y="221"/>
                    </a:lnTo>
                    <a:lnTo>
                      <a:pt x="957" y="225"/>
                    </a:lnTo>
                    <a:lnTo>
                      <a:pt x="961" y="225"/>
                    </a:lnTo>
                    <a:lnTo>
                      <a:pt x="965" y="225"/>
                    </a:lnTo>
                    <a:lnTo>
                      <a:pt x="965" y="229"/>
                    </a:lnTo>
                    <a:lnTo>
                      <a:pt x="969" y="229"/>
                    </a:lnTo>
                    <a:lnTo>
                      <a:pt x="969" y="233"/>
                    </a:lnTo>
                    <a:lnTo>
                      <a:pt x="969" y="237"/>
                    </a:lnTo>
                    <a:lnTo>
                      <a:pt x="969" y="241"/>
                    </a:lnTo>
                    <a:lnTo>
                      <a:pt x="965" y="241"/>
                    </a:lnTo>
                    <a:lnTo>
                      <a:pt x="965" y="245"/>
                    </a:lnTo>
                    <a:lnTo>
                      <a:pt x="961" y="245"/>
                    </a:lnTo>
                    <a:lnTo>
                      <a:pt x="961" y="249"/>
                    </a:lnTo>
                    <a:lnTo>
                      <a:pt x="957" y="249"/>
                    </a:lnTo>
                    <a:lnTo>
                      <a:pt x="957" y="253"/>
                    </a:lnTo>
                    <a:lnTo>
                      <a:pt x="953" y="253"/>
                    </a:lnTo>
                    <a:lnTo>
                      <a:pt x="953" y="249"/>
                    </a:lnTo>
                    <a:lnTo>
                      <a:pt x="949" y="249"/>
                    </a:lnTo>
                    <a:lnTo>
                      <a:pt x="949" y="245"/>
                    </a:lnTo>
                    <a:lnTo>
                      <a:pt x="949" y="241"/>
                    </a:lnTo>
                    <a:lnTo>
                      <a:pt x="937" y="241"/>
                    </a:lnTo>
                    <a:lnTo>
                      <a:pt x="933" y="241"/>
                    </a:lnTo>
                    <a:lnTo>
                      <a:pt x="933" y="237"/>
                    </a:lnTo>
                    <a:lnTo>
                      <a:pt x="916" y="237"/>
                    </a:lnTo>
                    <a:lnTo>
                      <a:pt x="916" y="241"/>
                    </a:lnTo>
                    <a:lnTo>
                      <a:pt x="900" y="241"/>
                    </a:lnTo>
                    <a:lnTo>
                      <a:pt x="900" y="237"/>
                    </a:lnTo>
                    <a:lnTo>
                      <a:pt x="896" y="237"/>
                    </a:lnTo>
                    <a:lnTo>
                      <a:pt x="896" y="233"/>
                    </a:lnTo>
                    <a:lnTo>
                      <a:pt x="892" y="233"/>
                    </a:lnTo>
                    <a:lnTo>
                      <a:pt x="888" y="233"/>
                    </a:lnTo>
                    <a:lnTo>
                      <a:pt x="884" y="233"/>
                    </a:lnTo>
                    <a:lnTo>
                      <a:pt x="884" y="229"/>
                    </a:lnTo>
                    <a:lnTo>
                      <a:pt x="884" y="233"/>
                    </a:lnTo>
                    <a:lnTo>
                      <a:pt x="880" y="233"/>
                    </a:lnTo>
                    <a:lnTo>
                      <a:pt x="876" y="233"/>
                    </a:lnTo>
                    <a:lnTo>
                      <a:pt x="872" y="233"/>
                    </a:lnTo>
                    <a:lnTo>
                      <a:pt x="868" y="233"/>
                    </a:lnTo>
                    <a:lnTo>
                      <a:pt x="859" y="233"/>
                    </a:lnTo>
                    <a:lnTo>
                      <a:pt x="859" y="229"/>
                    </a:lnTo>
                    <a:lnTo>
                      <a:pt x="855" y="229"/>
                    </a:lnTo>
                    <a:lnTo>
                      <a:pt x="855" y="225"/>
                    </a:lnTo>
                    <a:lnTo>
                      <a:pt x="855" y="221"/>
                    </a:lnTo>
                    <a:lnTo>
                      <a:pt x="859" y="221"/>
                    </a:lnTo>
                    <a:lnTo>
                      <a:pt x="859" y="225"/>
                    </a:lnTo>
                    <a:lnTo>
                      <a:pt x="863" y="225"/>
                    </a:lnTo>
                    <a:lnTo>
                      <a:pt x="868" y="225"/>
                    </a:lnTo>
                    <a:lnTo>
                      <a:pt x="876" y="225"/>
                    </a:lnTo>
                    <a:lnTo>
                      <a:pt x="876" y="221"/>
                    </a:lnTo>
                    <a:lnTo>
                      <a:pt x="880" y="221"/>
                    </a:lnTo>
                    <a:lnTo>
                      <a:pt x="880" y="216"/>
                    </a:lnTo>
                    <a:lnTo>
                      <a:pt x="876" y="216"/>
                    </a:lnTo>
                    <a:lnTo>
                      <a:pt x="876" y="212"/>
                    </a:lnTo>
                    <a:lnTo>
                      <a:pt x="880" y="212"/>
                    </a:lnTo>
                    <a:close/>
                    <a:moveTo>
                      <a:pt x="130" y="212"/>
                    </a:moveTo>
                    <a:lnTo>
                      <a:pt x="134" y="212"/>
                    </a:lnTo>
                    <a:lnTo>
                      <a:pt x="134" y="216"/>
                    </a:lnTo>
                    <a:lnTo>
                      <a:pt x="138" y="216"/>
                    </a:lnTo>
                    <a:lnTo>
                      <a:pt x="142" y="216"/>
                    </a:lnTo>
                    <a:lnTo>
                      <a:pt x="142" y="212"/>
                    </a:lnTo>
                    <a:lnTo>
                      <a:pt x="146" y="212"/>
                    </a:lnTo>
                    <a:lnTo>
                      <a:pt x="146" y="216"/>
                    </a:lnTo>
                    <a:lnTo>
                      <a:pt x="150" y="216"/>
                    </a:lnTo>
                    <a:lnTo>
                      <a:pt x="150" y="221"/>
                    </a:lnTo>
                    <a:lnTo>
                      <a:pt x="150" y="225"/>
                    </a:lnTo>
                    <a:lnTo>
                      <a:pt x="146" y="225"/>
                    </a:lnTo>
                    <a:lnTo>
                      <a:pt x="146" y="229"/>
                    </a:lnTo>
                    <a:lnTo>
                      <a:pt x="142" y="229"/>
                    </a:lnTo>
                    <a:lnTo>
                      <a:pt x="142" y="233"/>
                    </a:lnTo>
                    <a:lnTo>
                      <a:pt x="138" y="233"/>
                    </a:lnTo>
                    <a:lnTo>
                      <a:pt x="138" y="229"/>
                    </a:lnTo>
                    <a:lnTo>
                      <a:pt x="134" y="229"/>
                    </a:lnTo>
                    <a:lnTo>
                      <a:pt x="134" y="225"/>
                    </a:lnTo>
                    <a:lnTo>
                      <a:pt x="130" y="225"/>
                    </a:lnTo>
                    <a:lnTo>
                      <a:pt x="130" y="221"/>
                    </a:lnTo>
                    <a:lnTo>
                      <a:pt x="126" y="221"/>
                    </a:lnTo>
                    <a:lnTo>
                      <a:pt x="126" y="216"/>
                    </a:lnTo>
                    <a:lnTo>
                      <a:pt x="122" y="216"/>
                    </a:lnTo>
                    <a:lnTo>
                      <a:pt x="118" y="216"/>
                    </a:lnTo>
                    <a:lnTo>
                      <a:pt x="118" y="212"/>
                    </a:lnTo>
                    <a:lnTo>
                      <a:pt x="122" y="212"/>
                    </a:lnTo>
                    <a:lnTo>
                      <a:pt x="126" y="212"/>
                    </a:lnTo>
                    <a:lnTo>
                      <a:pt x="130" y="212"/>
                    </a:lnTo>
                    <a:close/>
                    <a:moveTo>
                      <a:pt x="1165" y="208"/>
                    </a:moveTo>
                    <a:lnTo>
                      <a:pt x="1169" y="208"/>
                    </a:lnTo>
                    <a:lnTo>
                      <a:pt x="1169" y="212"/>
                    </a:lnTo>
                    <a:lnTo>
                      <a:pt x="1173" y="212"/>
                    </a:lnTo>
                    <a:lnTo>
                      <a:pt x="1173" y="216"/>
                    </a:lnTo>
                    <a:lnTo>
                      <a:pt x="1169" y="216"/>
                    </a:lnTo>
                    <a:lnTo>
                      <a:pt x="1165" y="216"/>
                    </a:lnTo>
                    <a:lnTo>
                      <a:pt x="1165" y="221"/>
                    </a:lnTo>
                    <a:lnTo>
                      <a:pt x="1161" y="221"/>
                    </a:lnTo>
                    <a:lnTo>
                      <a:pt x="1161" y="225"/>
                    </a:lnTo>
                    <a:lnTo>
                      <a:pt x="1157" y="225"/>
                    </a:lnTo>
                    <a:lnTo>
                      <a:pt x="1153" y="225"/>
                    </a:lnTo>
                    <a:lnTo>
                      <a:pt x="1149" y="225"/>
                    </a:lnTo>
                    <a:lnTo>
                      <a:pt x="1145" y="225"/>
                    </a:lnTo>
                    <a:lnTo>
                      <a:pt x="1141" y="225"/>
                    </a:lnTo>
                    <a:lnTo>
                      <a:pt x="1132" y="225"/>
                    </a:lnTo>
                    <a:lnTo>
                      <a:pt x="1132" y="229"/>
                    </a:lnTo>
                    <a:lnTo>
                      <a:pt x="1128" y="229"/>
                    </a:lnTo>
                    <a:lnTo>
                      <a:pt x="1128" y="233"/>
                    </a:lnTo>
                    <a:lnTo>
                      <a:pt x="1124" y="233"/>
                    </a:lnTo>
                    <a:lnTo>
                      <a:pt x="1120" y="233"/>
                    </a:lnTo>
                    <a:lnTo>
                      <a:pt x="1120" y="229"/>
                    </a:lnTo>
                    <a:lnTo>
                      <a:pt x="1116" y="229"/>
                    </a:lnTo>
                    <a:lnTo>
                      <a:pt x="1116" y="225"/>
                    </a:lnTo>
                    <a:lnTo>
                      <a:pt x="1112" y="225"/>
                    </a:lnTo>
                    <a:lnTo>
                      <a:pt x="1112" y="221"/>
                    </a:lnTo>
                    <a:lnTo>
                      <a:pt x="1112" y="216"/>
                    </a:lnTo>
                    <a:lnTo>
                      <a:pt x="1116" y="216"/>
                    </a:lnTo>
                    <a:lnTo>
                      <a:pt x="1116" y="221"/>
                    </a:lnTo>
                    <a:lnTo>
                      <a:pt x="1120" y="221"/>
                    </a:lnTo>
                    <a:lnTo>
                      <a:pt x="1124" y="221"/>
                    </a:lnTo>
                    <a:lnTo>
                      <a:pt x="1124" y="216"/>
                    </a:lnTo>
                    <a:lnTo>
                      <a:pt x="1128" y="216"/>
                    </a:lnTo>
                    <a:lnTo>
                      <a:pt x="1128" y="221"/>
                    </a:lnTo>
                    <a:lnTo>
                      <a:pt x="1132" y="221"/>
                    </a:lnTo>
                    <a:lnTo>
                      <a:pt x="1132" y="216"/>
                    </a:lnTo>
                    <a:lnTo>
                      <a:pt x="1137" y="216"/>
                    </a:lnTo>
                    <a:lnTo>
                      <a:pt x="1141" y="216"/>
                    </a:lnTo>
                    <a:lnTo>
                      <a:pt x="1141" y="212"/>
                    </a:lnTo>
                    <a:lnTo>
                      <a:pt x="1145" y="212"/>
                    </a:lnTo>
                    <a:lnTo>
                      <a:pt x="1145" y="216"/>
                    </a:lnTo>
                    <a:lnTo>
                      <a:pt x="1149" y="216"/>
                    </a:lnTo>
                    <a:lnTo>
                      <a:pt x="1149" y="212"/>
                    </a:lnTo>
                    <a:lnTo>
                      <a:pt x="1153" y="212"/>
                    </a:lnTo>
                    <a:lnTo>
                      <a:pt x="1153" y="208"/>
                    </a:lnTo>
                    <a:lnTo>
                      <a:pt x="1157" y="208"/>
                    </a:lnTo>
                    <a:lnTo>
                      <a:pt x="1161" y="208"/>
                    </a:lnTo>
                    <a:lnTo>
                      <a:pt x="1165" y="208"/>
                    </a:lnTo>
                    <a:close/>
                    <a:moveTo>
                      <a:pt x="1165" y="192"/>
                    </a:moveTo>
                    <a:lnTo>
                      <a:pt x="1169" y="192"/>
                    </a:lnTo>
                    <a:lnTo>
                      <a:pt x="1165" y="192"/>
                    </a:lnTo>
                    <a:lnTo>
                      <a:pt x="1165" y="196"/>
                    </a:lnTo>
                    <a:lnTo>
                      <a:pt x="1161" y="196"/>
                    </a:lnTo>
                    <a:lnTo>
                      <a:pt x="1161" y="200"/>
                    </a:lnTo>
                    <a:lnTo>
                      <a:pt x="1157" y="200"/>
                    </a:lnTo>
                    <a:lnTo>
                      <a:pt x="1153" y="200"/>
                    </a:lnTo>
                    <a:lnTo>
                      <a:pt x="1149" y="200"/>
                    </a:lnTo>
                    <a:lnTo>
                      <a:pt x="1149" y="204"/>
                    </a:lnTo>
                    <a:lnTo>
                      <a:pt x="1128" y="204"/>
                    </a:lnTo>
                    <a:lnTo>
                      <a:pt x="1128" y="200"/>
                    </a:lnTo>
                    <a:lnTo>
                      <a:pt x="1137" y="200"/>
                    </a:lnTo>
                    <a:lnTo>
                      <a:pt x="1137" y="196"/>
                    </a:lnTo>
                    <a:lnTo>
                      <a:pt x="1145" y="196"/>
                    </a:lnTo>
                    <a:lnTo>
                      <a:pt x="1149" y="196"/>
                    </a:lnTo>
                    <a:lnTo>
                      <a:pt x="1157" y="196"/>
                    </a:lnTo>
                    <a:lnTo>
                      <a:pt x="1157" y="192"/>
                    </a:lnTo>
                    <a:lnTo>
                      <a:pt x="1161" y="192"/>
                    </a:lnTo>
                    <a:lnTo>
                      <a:pt x="1165" y="192"/>
                    </a:lnTo>
                    <a:close/>
                    <a:moveTo>
                      <a:pt x="110" y="139"/>
                    </a:moveTo>
                    <a:lnTo>
                      <a:pt x="110" y="143"/>
                    </a:lnTo>
                    <a:lnTo>
                      <a:pt x="110" y="147"/>
                    </a:lnTo>
                    <a:lnTo>
                      <a:pt x="106" y="147"/>
                    </a:lnTo>
                    <a:lnTo>
                      <a:pt x="106" y="151"/>
                    </a:lnTo>
                    <a:lnTo>
                      <a:pt x="101" y="151"/>
                    </a:lnTo>
                    <a:lnTo>
                      <a:pt x="101" y="155"/>
                    </a:lnTo>
                    <a:lnTo>
                      <a:pt x="89" y="155"/>
                    </a:lnTo>
                    <a:lnTo>
                      <a:pt x="89" y="151"/>
                    </a:lnTo>
                    <a:lnTo>
                      <a:pt x="89" y="147"/>
                    </a:lnTo>
                    <a:lnTo>
                      <a:pt x="89" y="143"/>
                    </a:lnTo>
                    <a:lnTo>
                      <a:pt x="93" y="143"/>
                    </a:lnTo>
                    <a:lnTo>
                      <a:pt x="97" y="143"/>
                    </a:lnTo>
                    <a:lnTo>
                      <a:pt x="97" y="139"/>
                    </a:lnTo>
                    <a:lnTo>
                      <a:pt x="101" y="139"/>
                    </a:lnTo>
                    <a:lnTo>
                      <a:pt x="106" y="139"/>
                    </a:lnTo>
                    <a:lnTo>
                      <a:pt x="110" y="139"/>
                    </a:lnTo>
                    <a:close/>
                    <a:moveTo>
                      <a:pt x="595" y="135"/>
                    </a:moveTo>
                    <a:lnTo>
                      <a:pt x="599" y="135"/>
                    </a:lnTo>
                    <a:lnTo>
                      <a:pt x="599" y="139"/>
                    </a:lnTo>
                    <a:lnTo>
                      <a:pt x="603" y="139"/>
                    </a:lnTo>
                    <a:lnTo>
                      <a:pt x="607" y="139"/>
                    </a:lnTo>
                    <a:lnTo>
                      <a:pt x="607" y="143"/>
                    </a:lnTo>
                    <a:lnTo>
                      <a:pt x="611" y="143"/>
                    </a:lnTo>
                    <a:lnTo>
                      <a:pt x="611" y="147"/>
                    </a:lnTo>
                    <a:lnTo>
                      <a:pt x="619" y="147"/>
                    </a:lnTo>
                    <a:lnTo>
                      <a:pt x="619" y="151"/>
                    </a:lnTo>
                    <a:lnTo>
                      <a:pt x="627" y="151"/>
                    </a:lnTo>
                    <a:lnTo>
                      <a:pt x="631" y="151"/>
                    </a:lnTo>
                    <a:lnTo>
                      <a:pt x="631" y="155"/>
                    </a:lnTo>
                    <a:lnTo>
                      <a:pt x="631" y="159"/>
                    </a:lnTo>
                    <a:lnTo>
                      <a:pt x="635" y="159"/>
                    </a:lnTo>
                    <a:lnTo>
                      <a:pt x="639" y="159"/>
                    </a:lnTo>
                    <a:lnTo>
                      <a:pt x="643" y="159"/>
                    </a:lnTo>
                    <a:lnTo>
                      <a:pt x="643" y="163"/>
                    </a:lnTo>
                    <a:lnTo>
                      <a:pt x="648" y="163"/>
                    </a:lnTo>
                    <a:lnTo>
                      <a:pt x="652" y="163"/>
                    </a:lnTo>
                    <a:lnTo>
                      <a:pt x="652" y="168"/>
                    </a:lnTo>
                    <a:lnTo>
                      <a:pt x="656" y="168"/>
                    </a:lnTo>
                    <a:lnTo>
                      <a:pt x="656" y="172"/>
                    </a:lnTo>
                    <a:lnTo>
                      <a:pt x="660" y="172"/>
                    </a:lnTo>
                    <a:lnTo>
                      <a:pt x="660" y="176"/>
                    </a:lnTo>
                    <a:lnTo>
                      <a:pt x="664" y="176"/>
                    </a:lnTo>
                    <a:lnTo>
                      <a:pt x="664" y="180"/>
                    </a:lnTo>
                    <a:lnTo>
                      <a:pt x="668" y="180"/>
                    </a:lnTo>
                    <a:lnTo>
                      <a:pt x="668" y="184"/>
                    </a:lnTo>
                    <a:lnTo>
                      <a:pt x="672" y="184"/>
                    </a:lnTo>
                    <a:lnTo>
                      <a:pt x="672" y="188"/>
                    </a:lnTo>
                    <a:lnTo>
                      <a:pt x="676" y="188"/>
                    </a:lnTo>
                    <a:lnTo>
                      <a:pt x="684" y="188"/>
                    </a:lnTo>
                    <a:lnTo>
                      <a:pt x="684" y="192"/>
                    </a:lnTo>
                    <a:lnTo>
                      <a:pt x="688" y="192"/>
                    </a:lnTo>
                    <a:lnTo>
                      <a:pt x="692" y="192"/>
                    </a:lnTo>
                    <a:lnTo>
                      <a:pt x="692" y="196"/>
                    </a:lnTo>
                    <a:lnTo>
                      <a:pt x="696" y="196"/>
                    </a:lnTo>
                    <a:lnTo>
                      <a:pt x="696" y="200"/>
                    </a:lnTo>
                    <a:lnTo>
                      <a:pt x="700" y="200"/>
                    </a:lnTo>
                    <a:lnTo>
                      <a:pt x="729" y="200"/>
                    </a:lnTo>
                    <a:lnTo>
                      <a:pt x="733" y="200"/>
                    </a:lnTo>
                    <a:lnTo>
                      <a:pt x="733" y="204"/>
                    </a:lnTo>
                    <a:lnTo>
                      <a:pt x="737" y="204"/>
                    </a:lnTo>
                    <a:lnTo>
                      <a:pt x="741" y="204"/>
                    </a:lnTo>
                    <a:lnTo>
                      <a:pt x="745" y="204"/>
                    </a:lnTo>
                    <a:lnTo>
                      <a:pt x="749" y="204"/>
                    </a:lnTo>
                    <a:lnTo>
                      <a:pt x="749" y="208"/>
                    </a:lnTo>
                    <a:lnTo>
                      <a:pt x="753" y="208"/>
                    </a:lnTo>
                    <a:lnTo>
                      <a:pt x="753" y="212"/>
                    </a:lnTo>
                    <a:lnTo>
                      <a:pt x="758" y="212"/>
                    </a:lnTo>
                    <a:lnTo>
                      <a:pt x="762" y="212"/>
                    </a:lnTo>
                    <a:lnTo>
                      <a:pt x="766" y="212"/>
                    </a:lnTo>
                    <a:lnTo>
                      <a:pt x="766" y="216"/>
                    </a:lnTo>
                    <a:lnTo>
                      <a:pt x="766" y="221"/>
                    </a:lnTo>
                    <a:lnTo>
                      <a:pt x="770" y="221"/>
                    </a:lnTo>
                    <a:lnTo>
                      <a:pt x="770" y="225"/>
                    </a:lnTo>
                    <a:lnTo>
                      <a:pt x="774" y="225"/>
                    </a:lnTo>
                    <a:lnTo>
                      <a:pt x="774" y="221"/>
                    </a:lnTo>
                    <a:lnTo>
                      <a:pt x="778" y="221"/>
                    </a:lnTo>
                    <a:lnTo>
                      <a:pt x="778" y="212"/>
                    </a:lnTo>
                    <a:lnTo>
                      <a:pt x="782" y="212"/>
                    </a:lnTo>
                    <a:lnTo>
                      <a:pt x="782" y="216"/>
                    </a:lnTo>
                    <a:lnTo>
                      <a:pt x="786" y="216"/>
                    </a:lnTo>
                    <a:lnTo>
                      <a:pt x="790" y="216"/>
                    </a:lnTo>
                    <a:lnTo>
                      <a:pt x="794" y="216"/>
                    </a:lnTo>
                    <a:lnTo>
                      <a:pt x="794" y="221"/>
                    </a:lnTo>
                    <a:lnTo>
                      <a:pt x="798" y="221"/>
                    </a:lnTo>
                    <a:lnTo>
                      <a:pt x="798" y="225"/>
                    </a:lnTo>
                    <a:lnTo>
                      <a:pt x="802" y="225"/>
                    </a:lnTo>
                    <a:lnTo>
                      <a:pt x="802" y="233"/>
                    </a:lnTo>
                    <a:lnTo>
                      <a:pt x="802" y="241"/>
                    </a:lnTo>
                    <a:lnTo>
                      <a:pt x="802" y="245"/>
                    </a:lnTo>
                    <a:lnTo>
                      <a:pt x="798" y="245"/>
                    </a:lnTo>
                    <a:lnTo>
                      <a:pt x="798" y="249"/>
                    </a:lnTo>
                    <a:lnTo>
                      <a:pt x="802" y="249"/>
                    </a:lnTo>
                    <a:lnTo>
                      <a:pt x="806" y="249"/>
                    </a:lnTo>
                    <a:lnTo>
                      <a:pt x="806" y="245"/>
                    </a:lnTo>
                    <a:lnTo>
                      <a:pt x="811" y="245"/>
                    </a:lnTo>
                    <a:lnTo>
                      <a:pt x="811" y="241"/>
                    </a:lnTo>
                    <a:lnTo>
                      <a:pt x="819" y="241"/>
                    </a:lnTo>
                    <a:lnTo>
                      <a:pt x="819" y="245"/>
                    </a:lnTo>
                    <a:lnTo>
                      <a:pt x="823" y="245"/>
                    </a:lnTo>
                    <a:lnTo>
                      <a:pt x="827" y="245"/>
                    </a:lnTo>
                    <a:lnTo>
                      <a:pt x="839" y="245"/>
                    </a:lnTo>
                    <a:lnTo>
                      <a:pt x="839" y="249"/>
                    </a:lnTo>
                    <a:lnTo>
                      <a:pt x="839" y="253"/>
                    </a:lnTo>
                    <a:lnTo>
                      <a:pt x="839" y="257"/>
                    </a:lnTo>
                    <a:lnTo>
                      <a:pt x="843" y="257"/>
                    </a:lnTo>
                    <a:lnTo>
                      <a:pt x="851" y="257"/>
                    </a:lnTo>
                    <a:lnTo>
                      <a:pt x="851" y="261"/>
                    </a:lnTo>
                    <a:lnTo>
                      <a:pt x="847" y="261"/>
                    </a:lnTo>
                    <a:lnTo>
                      <a:pt x="847" y="265"/>
                    </a:lnTo>
                    <a:lnTo>
                      <a:pt x="855" y="265"/>
                    </a:lnTo>
                    <a:lnTo>
                      <a:pt x="855" y="261"/>
                    </a:lnTo>
                    <a:lnTo>
                      <a:pt x="876" y="261"/>
                    </a:lnTo>
                    <a:lnTo>
                      <a:pt x="880" y="261"/>
                    </a:lnTo>
                    <a:lnTo>
                      <a:pt x="880" y="265"/>
                    </a:lnTo>
                    <a:lnTo>
                      <a:pt x="884" y="265"/>
                    </a:lnTo>
                    <a:lnTo>
                      <a:pt x="888" y="265"/>
                    </a:lnTo>
                    <a:lnTo>
                      <a:pt x="888" y="269"/>
                    </a:lnTo>
                    <a:lnTo>
                      <a:pt x="888" y="273"/>
                    </a:lnTo>
                    <a:lnTo>
                      <a:pt x="892" y="273"/>
                    </a:lnTo>
                    <a:lnTo>
                      <a:pt x="892" y="269"/>
                    </a:lnTo>
                    <a:lnTo>
                      <a:pt x="896" y="269"/>
                    </a:lnTo>
                    <a:lnTo>
                      <a:pt x="904" y="269"/>
                    </a:lnTo>
                    <a:lnTo>
                      <a:pt x="908" y="269"/>
                    </a:lnTo>
                    <a:lnTo>
                      <a:pt x="908" y="273"/>
                    </a:lnTo>
                    <a:lnTo>
                      <a:pt x="912" y="273"/>
                    </a:lnTo>
                    <a:lnTo>
                      <a:pt x="912" y="278"/>
                    </a:lnTo>
                    <a:lnTo>
                      <a:pt x="896" y="278"/>
                    </a:lnTo>
                    <a:lnTo>
                      <a:pt x="896" y="282"/>
                    </a:lnTo>
                    <a:lnTo>
                      <a:pt x="892" y="282"/>
                    </a:lnTo>
                    <a:lnTo>
                      <a:pt x="888" y="282"/>
                    </a:lnTo>
                    <a:lnTo>
                      <a:pt x="888" y="286"/>
                    </a:lnTo>
                    <a:lnTo>
                      <a:pt x="892" y="286"/>
                    </a:lnTo>
                    <a:lnTo>
                      <a:pt x="896" y="286"/>
                    </a:lnTo>
                    <a:lnTo>
                      <a:pt x="900" y="286"/>
                    </a:lnTo>
                    <a:lnTo>
                      <a:pt x="900" y="290"/>
                    </a:lnTo>
                    <a:lnTo>
                      <a:pt x="904" y="290"/>
                    </a:lnTo>
                    <a:lnTo>
                      <a:pt x="916" y="290"/>
                    </a:lnTo>
                    <a:lnTo>
                      <a:pt x="916" y="294"/>
                    </a:lnTo>
                    <a:lnTo>
                      <a:pt x="916" y="298"/>
                    </a:lnTo>
                    <a:lnTo>
                      <a:pt x="916" y="302"/>
                    </a:lnTo>
                    <a:lnTo>
                      <a:pt x="921" y="302"/>
                    </a:lnTo>
                    <a:lnTo>
                      <a:pt x="929" y="302"/>
                    </a:lnTo>
                    <a:lnTo>
                      <a:pt x="929" y="306"/>
                    </a:lnTo>
                    <a:lnTo>
                      <a:pt x="933" y="306"/>
                    </a:lnTo>
                    <a:lnTo>
                      <a:pt x="933" y="310"/>
                    </a:lnTo>
                    <a:lnTo>
                      <a:pt x="937" y="310"/>
                    </a:lnTo>
                    <a:lnTo>
                      <a:pt x="937" y="314"/>
                    </a:lnTo>
                    <a:lnTo>
                      <a:pt x="941" y="314"/>
                    </a:lnTo>
                    <a:lnTo>
                      <a:pt x="941" y="318"/>
                    </a:lnTo>
                    <a:lnTo>
                      <a:pt x="941" y="314"/>
                    </a:lnTo>
                    <a:lnTo>
                      <a:pt x="945" y="314"/>
                    </a:lnTo>
                    <a:lnTo>
                      <a:pt x="945" y="310"/>
                    </a:lnTo>
                    <a:lnTo>
                      <a:pt x="949" y="310"/>
                    </a:lnTo>
                    <a:lnTo>
                      <a:pt x="957" y="310"/>
                    </a:lnTo>
                    <a:lnTo>
                      <a:pt x="961" y="310"/>
                    </a:lnTo>
                    <a:lnTo>
                      <a:pt x="961" y="314"/>
                    </a:lnTo>
                    <a:lnTo>
                      <a:pt x="961" y="318"/>
                    </a:lnTo>
                    <a:lnTo>
                      <a:pt x="957" y="318"/>
                    </a:lnTo>
                    <a:lnTo>
                      <a:pt x="953" y="318"/>
                    </a:lnTo>
                    <a:lnTo>
                      <a:pt x="953" y="322"/>
                    </a:lnTo>
                    <a:lnTo>
                      <a:pt x="957" y="322"/>
                    </a:lnTo>
                    <a:lnTo>
                      <a:pt x="957" y="326"/>
                    </a:lnTo>
                    <a:lnTo>
                      <a:pt x="961" y="326"/>
                    </a:lnTo>
                    <a:lnTo>
                      <a:pt x="961" y="331"/>
                    </a:lnTo>
                    <a:lnTo>
                      <a:pt x="965" y="331"/>
                    </a:lnTo>
                    <a:lnTo>
                      <a:pt x="969" y="331"/>
                    </a:lnTo>
                    <a:lnTo>
                      <a:pt x="969" y="335"/>
                    </a:lnTo>
                    <a:lnTo>
                      <a:pt x="969" y="339"/>
                    </a:lnTo>
                    <a:lnTo>
                      <a:pt x="974" y="339"/>
                    </a:lnTo>
                    <a:lnTo>
                      <a:pt x="978" y="339"/>
                    </a:lnTo>
                    <a:lnTo>
                      <a:pt x="978" y="343"/>
                    </a:lnTo>
                    <a:lnTo>
                      <a:pt x="982" y="343"/>
                    </a:lnTo>
                    <a:lnTo>
                      <a:pt x="982" y="347"/>
                    </a:lnTo>
                    <a:lnTo>
                      <a:pt x="982" y="355"/>
                    </a:lnTo>
                    <a:lnTo>
                      <a:pt x="982" y="359"/>
                    </a:lnTo>
                    <a:lnTo>
                      <a:pt x="978" y="359"/>
                    </a:lnTo>
                    <a:lnTo>
                      <a:pt x="969" y="359"/>
                    </a:lnTo>
                    <a:lnTo>
                      <a:pt x="969" y="363"/>
                    </a:lnTo>
                    <a:lnTo>
                      <a:pt x="965" y="363"/>
                    </a:lnTo>
                    <a:lnTo>
                      <a:pt x="965" y="367"/>
                    </a:lnTo>
                    <a:lnTo>
                      <a:pt x="969" y="367"/>
                    </a:lnTo>
                    <a:lnTo>
                      <a:pt x="969" y="371"/>
                    </a:lnTo>
                    <a:lnTo>
                      <a:pt x="974" y="371"/>
                    </a:lnTo>
                    <a:lnTo>
                      <a:pt x="974" y="375"/>
                    </a:lnTo>
                    <a:lnTo>
                      <a:pt x="978" y="375"/>
                    </a:lnTo>
                    <a:lnTo>
                      <a:pt x="978" y="379"/>
                    </a:lnTo>
                    <a:lnTo>
                      <a:pt x="982" y="379"/>
                    </a:lnTo>
                    <a:lnTo>
                      <a:pt x="982" y="375"/>
                    </a:lnTo>
                    <a:lnTo>
                      <a:pt x="990" y="375"/>
                    </a:lnTo>
                    <a:lnTo>
                      <a:pt x="990" y="371"/>
                    </a:lnTo>
                    <a:lnTo>
                      <a:pt x="994" y="371"/>
                    </a:lnTo>
                    <a:lnTo>
                      <a:pt x="994" y="367"/>
                    </a:lnTo>
                    <a:lnTo>
                      <a:pt x="998" y="367"/>
                    </a:lnTo>
                    <a:lnTo>
                      <a:pt x="1002" y="367"/>
                    </a:lnTo>
                    <a:lnTo>
                      <a:pt x="1006" y="367"/>
                    </a:lnTo>
                    <a:lnTo>
                      <a:pt x="1006" y="363"/>
                    </a:lnTo>
                    <a:lnTo>
                      <a:pt x="1014" y="363"/>
                    </a:lnTo>
                    <a:lnTo>
                      <a:pt x="1022" y="363"/>
                    </a:lnTo>
                    <a:lnTo>
                      <a:pt x="1026" y="363"/>
                    </a:lnTo>
                    <a:lnTo>
                      <a:pt x="1031" y="363"/>
                    </a:lnTo>
                    <a:lnTo>
                      <a:pt x="1031" y="367"/>
                    </a:lnTo>
                    <a:lnTo>
                      <a:pt x="1035" y="367"/>
                    </a:lnTo>
                    <a:lnTo>
                      <a:pt x="1035" y="371"/>
                    </a:lnTo>
                    <a:lnTo>
                      <a:pt x="1035" y="375"/>
                    </a:lnTo>
                    <a:lnTo>
                      <a:pt x="1035" y="379"/>
                    </a:lnTo>
                    <a:lnTo>
                      <a:pt x="1018" y="379"/>
                    </a:lnTo>
                    <a:lnTo>
                      <a:pt x="1018" y="375"/>
                    </a:lnTo>
                    <a:lnTo>
                      <a:pt x="1014" y="375"/>
                    </a:lnTo>
                    <a:lnTo>
                      <a:pt x="1010" y="375"/>
                    </a:lnTo>
                    <a:lnTo>
                      <a:pt x="1010" y="371"/>
                    </a:lnTo>
                    <a:lnTo>
                      <a:pt x="1006" y="371"/>
                    </a:lnTo>
                    <a:lnTo>
                      <a:pt x="1006" y="375"/>
                    </a:lnTo>
                    <a:lnTo>
                      <a:pt x="1002" y="375"/>
                    </a:lnTo>
                    <a:lnTo>
                      <a:pt x="994" y="375"/>
                    </a:lnTo>
                    <a:lnTo>
                      <a:pt x="994" y="379"/>
                    </a:lnTo>
                    <a:lnTo>
                      <a:pt x="990" y="379"/>
                    </a:lnTo>
                    <a:lnTo>
                      <a:pt x="990" y="388"/>
                    </a:lnTo>
                    <a:lnTo>
                      <a:pt x="994" y="388"/>
                    </a:lnTo>
                    <a:lnTo>
                      <a:pt x="994" y="392"/>
                    </a:lnTo>
                    <a:lnTo>
                      <a:pt x="1002" y="392"/>
                    </a:lnTo>
                    <a:lnTo>
                      <a:pt x="1006" y="392"/>
                    </a:lnTo>
                    <a:lnTo>
                      <a:pt x="1006" y="396"/>
                    </a:lnTo>
                    <a:lnTo>
                      <a:pt x="1010" y="396"/>
                    </a:lnTo>
                    <a:lnTo>
                      <a:pt x="1010" y="400"/>
                    </a:lnTo>
                    <a:lnTo>
                      <a:pt x="1010" y="404"/>
                    </a:lnTo>
                    <a:lnTo>
                      <a:pt x="1014" y="404"/>
                    </a:lnTo>
                    <a:lnTo>
                      <a:pt x="1014" y="408"/>
                    </a:lnTo>
                    <a:lnTo>
                      <a:pt x="1018" y="408"/>
                    </a:lnTo>
                    <a:lnTo>
                      <a:pt x="1018" y="412"/>
                    </a:lnTo>
                    <a:lnTo>
                      <a:pt x="1014" y="412"/>
                    </a:lnTo>
                    <a:lnTo>
                      <a:pt x="1002" y="412"/>
                    </a:lnTo>
                    <a:lnTo>
                      <a:pt x="1002" y="408"/>
                    </a:lnTo>
                    <a:lnTo>
                      <a:pt x="1002" y="404"/>
                    </a:lnTo>
                    <a:lnTo>
                      <a:pt x="998" y="404"/>
                    </a:lnTo>
                    <a:lnTo>
                      <a:pt x="998" y="400"/>
                    </a:lnTo>
                    <a:lnTo>
                      <a:pt x="994" y="400"/>
                    </a:lnTo>
                    <a:lnTo>
                      <a:pt x="994" y="404"/>
                    </a:lnTo>
                    <a:lnTo>
                      <a:pt x="990" y="404"/>
                    </a:lnTo>
                    <a:lnTo>
                      <a:pt x="990" y="400"/>
                    </a:lnTo>
                    <a:lnTo>
                      <a:pt x="986" y="400"/>
                    </a:lnTo>
                    <a:lnTo>
                      <a:pt x="982" y="400"/>
                    </a:lnTo>
                    <a:lnTo>
                      <a:pt x="982" y="404"/>
                    </a:lnTo>
                    <a:lnTo>
                      <a:pt x="982" y="408"/>
                    </a:lnTo>
                    <a:lnTo>
                      <a:pt x="982" y="412"/>
                    </a:lnTo>
                    <a:lnTo>
                      <a:pt x="978" y="412"/>
                    </a:lnTo>
                    <a:lnTo>
                      <a:pt x="982" y="412"/>
                    </a:lnTo>
                    <a:lnTo>
                      <a:pt x="986" y="412"/>
                    </a:lnTo>
                    <a:lnTo>
                      <a:pt x="986" y="416"/>
                    </a:lnTo>
                    <a:lnTo>
                      <a:pt x="990" y="416"/>
                    </a:lnTo>
                    <a:lnTo>
                      <a:pt x="990" y="420"/>
                    </a:lnTo>
                    <a:lnTo>
                      <a:pt x="982" y="420"/>
                    </a:lnTo>
                    <a:lnTo>
                      <a:pt x="982" y="424"/>
                    </a:lnTo>
                    <a:lnTo>
                      <a:pt x="978" y="424"/>
                    </a:lnTo>
                    <a:lnTo>
                      <a:pt x="978" y="428"/>
                    </a:lnTo>
                    <a:lnTo>
                      <a:pt x="978" y="424"/>
                    </a:lnTo>
                    <a:lnTo>
                      <a:pt x="974" y="424"/>
                    </a:lnTo>
                    <a:lnTo>
                      <a:pt x="974" y="420"/>
                    </a:lnTo>
                    <a:lnTo>
                      <a:pt x="969" y="420"/>
                    </a:lnTo>
                    <a:lnTo>
                      <a:pt x="969" y="416"/>
                    </a:lnTo>
                    <a:lnTo>
                      <a:pt x="965" y="416"/>
                    </a:lnTo>
                    <a:lnTo>
                      <a:pt x="965" y="412"/>
                    </a:lnTo>
                    <a:lnTo>
                      <a:pt x="961" y="412"/>
                    </a:lnTo>
                    <a:lnTo>
                      <a:pt x="957" y="412"/>
                    </a:lnTo>
                    <a:lnTo>
                      <a:pt x="957" y="408"/>
                    </a:lnTo>
                    <a:lnTo>
                      <a:pt x="949" y="408"/>
                    </a:lnTo>
                    <a:lnTo>
                      <a:pt x="945" y="408"/>
                    </a:lnTo>
                    <a:lnTo>
                      <a:pt x="945" y="400"/>
                    </a:lnTo>
                    <a:lnTo>
                      <a:pt x="941" y="400"/>
                    </a:lnTo>
                    <a:lnTo>
                      <a:pt x="941" y="396"/>
                    </a:lnTo>
                    <a:lnTo>
                      <a:pt x="933" y="396"/>
                    </a:lnTo>
                    <a:lnTo>
                      <a:pt x="929" y="396"/>
                    </a:lnTo>
                    <a:lnTo>
                      <a:pt x="929" y="400"/>
                    </a:lnTo>
                    <a:lnTo>
                      <a:pt x="925" y="400"/>
                    </a:lnTo>
                    <a:lnTo>
                      <a:pt x="921" y="400"/>
                    </a:lnTo>
                    <a:lnTo>
                      <a:pt x="916" y="400"/>
                    </a:lnTo>
                    <a:lnTo>
                      <a:pt x="912" y="400"/>
                    </a:lnTo>
                    <a:lnTo>
                      <a:pt x="912" y="404"/>
                    </a:lnTo>
                    <a:lnTo>
                      <a:pt x="904" y="404"/>
                    </a:lnTo>
                    <a:lnTo>
                      <a:pt x="900" y="404"/>
                    </a:lnTo>
                    <a:lnTo>
                      <a:pt x="900" y="408"/>
                    </a:lnTo>
                    <a:lnTo>
                      <a:pt x="896" y="408"/>
                    </a:lnTo>
                    <a:lnTo>
                      <a:pt x="892" y="408"/>
                    </a:lnTo>
                    <a:lnTo>
                      <a:pt x="892" y="400"/>
                    </a:lnTo>
                    <a:lnTo>
                      <a:pt x="888" y="400"/>
                    </a:lnTo>
                    <a:lnTo>
                      <a:pt x="888" y="396"/>
                    </a:lnTo>
                    <a:lnTo>
                      <a:pt x="884" y="396"/>
                    </a:lnTo>
                    <a:lnTo>
                      <a:pt x="884" y="400"/>
                    </a:lnTo>
                    <a:lnTo>
                      <a:pt x="880" y="400"/>
                    </a:lnTo>
                    <a:lnTo>
                      <a:pt x="880" y="404"/>
                    </a:lnTo>
                    <a:lnTo>
                      <a:pt x="880" y="408"/>
                    </a:lnTo>
                    <a:lnTo>
                      <a:pt x="880" y="412"/>
                    </a:lnTo>
                    <a:lnTo>
                      <a:pt x="876" y="412"/>
                    </a:lnTo>
                    <a:lnTo>
                      <a:pt x="876" y="416"/>
                    </a:lnTo>
                    <a:lnTo>
                      <a:pt x="872" y="416"/>
                    </a:lnTo>
                    <a:lnTo>
                      <a:pt x="872" y="420"/>
                    </a:lnTo>
                    <a:lnTo>
                      <a:pt x="872" y="424"/>
                    </a:lnTo>
                    <a:lnTo>
                      <a:pt x="876" y="424"/>
                    </a:lnTo>
                    <a:lnTo>
                      <a:pt x="876" y="432"/>
                    </a:lnTo>
                    <a:lnTo>
                      <a:pt x="876" y="437"/>
                    </a:lnTo>
                    <a:lnTo>
                      <a:pt x="880" y="437"/>
                    </a:lnTo>
                    <a:lnTo>
                      <a:pt x="884" y="437"/>
                    </a:lnTo>
                    <a:lnTo>
                      <a:pt x="884" y="441"/>
                    </a:lnTo>
                    <a:lnTo>
                      <a:pt x="888" y="441"/>
                    </a:lnTo>
                    <a:lnTo>
                      <a:pt x="892" y="441"/>
                    </a:lnTo>
                    <a:lnTo>
                      <a:pt x="892" y="445"/>
                    </a:lnTo>
                    <a:lnTo>
                      <a:pt x="900" y="445"/>
                    </a:lnTo>
                    <a:lnTo>
                      <a:pt x="900" y="441"/>
                    </a:lnTo>
                    <a:lnTo>
                      <a:pt x="904" y="441"/>
                    </a:lnTo>
                    <a:lnTo>
                      <a:pt x="912" y="441"/>
                    </a:lnTo>
                    <a:lnTo>
                      <a:pt x="912" y="445"/>
                    </a:lnTo>
                    <a:lnTo>
                      <a:pt x="912" y="449"/>
                    </a:lnTo>
                    <a:lnTo>
                      <a:pt x="896" y="449"/>
                    </a:lnTo>
                    <a:lnTo>
                      <a:pt x="896" y="445"/>
                    </a:lnTo>
                    <a:lnTo>
                      <a:pt x="892" y="445"/>
                    </a:lnTo>
                    <a:lnTo>
                      <a:pt x="892" y="449"/>
                    </a:lnTo>
                    <a:lnTo>
                      <a:pt x="888" y="449"/>
                    </a:lnTo>
                    <a:lnTo>
                      <a:pt x="888" y="445"/>
                    </a:lnTo>
                    <a:lnTo>
                      <a:pt x="884" y="445"/>
                    </a:lnTo>
                    <a:lnTo>
                      <a:pt x="880" y="445"/>
                    </a:lnTo>
                    <a:lnTo>
                      <a:pt x="880" y="441"/>
                    </a:lnTo>
                    <a:lnTo>
                      <a:pt x="880" y="445"/>
                    </a:lnTo>
                    <a:lnTo>
                      <a:pt x="876" y="445"/>
                    </a:lnTo>
                    <a:lnTo>
                      <a:pt x="876" y="449"/>
                    </a:lnTo>
                    <a:lnTo>
                      <a:pt x="880" y="449"/>
                    </a:lnTo>
                    <a:lnTo>
                      <a:pt x="880" y="453"/>
                    </a:lnTo>
                    <a:lnTo>
                      <a:pt x="884" y="453"/>
                    </a:lnTo>
                    <a:lnTo>
                      <a:pt x="884" y="457"/>
                    </a:lnTo>
                    <a:lnTo>
                      <a:pt x="876" y="457"/>
                    </a:lnTo>
                    <a:lnTo>
                      <a:pt x="876" y="453"/>
                    </a:lnTo>
                    <a:lnTo>
                      <a:pt x="872" y="453"/>
                    </a:lnTo>
                    <a:lnTo>
                      <a:pt x="872" y="457"/>
                    </a:lnTo>
                    <a:lnTo>
                      <a:pt x="868" y="457"/>
                    </a:lnTo>
                    <a:lnTo>
                      <a:pt x="868" y="461"/>
                    </a:lnTo>
                    <a:lnTo>
                      <a:pt x="859" y="461"/>
                    </a:lnTo>
                    <a:lnTo>
                      <a:pt x="851" y="461"/>
                    </a:lnTo>
                    <a:lnTo>
                      <a:pt x="851" y="465"/>
                    </a:lnTo>
                    <a:lnTo>
                      <a:pt x="843" y="465"/>
                    </a:lnTo>
                    <a:lnTo>
                      <a:pt x="843" y="461"/>
                    </a:lnTo>
                    <a:lnTo>
                      <a:pt x="839" y="461"/>
                    </a:lnTo>
                    <a:lnTo>
                      <a:pt x="839" y="457"/>
                    </a:lnTo>
                    <a:lnTo>
                      <a:pt x="843" y="457"/>
                    </a:lnTo>
                    <a:lnTo>
                      <a:pt x="843" y="453"/>
                    </a:lnTo>
                    <a:lnTo>
                      <a:pt x="839" y="453"/>
                    </a:lnTo>
                    <a:lnTo>
                      <a:pt x="839" y="449"/>
                    </a:lnTo>
                    <a:lnTo>
                      <a:pt x="839" y="445"/>
                    </a:lnTo>
                    <a:lnTo>
                      <a:pt x="835" y="445"/>
                    </a:lnTo>
                    <a:lnTo>
                      <a:pt x="835" y="441"/>
                    </a:lnTo>
                    <a:lnTo>
                      <a:pt x="823" y="441"/>
                    </a:lnTo>
                    <a:lnTo>
                      <a:pt x="819" y="441"/>
                    </a:lnTo>
                    <a:lnTo>
                      <a:pt x="819" y="437"/>
                    </a:lnTo>
                    <a:lnTo>
                      <a:pt x="815" y="437"/>
                    </a:lnTo>
                    <a:lnTo>
                      <a:pt x="811" y="437"/>
                    </a:lnTo>
                    <a:lnTo>
                      <a:pt x="811" y="432"/>
                    </a:lnTo>
                    <a:lnTo>
                      <a:pt x="806" y="432"/>
                    </a:lnTo>
                    <a:lnTo>
                      <a:pt x="806" y="428"/>
                    </a:lnTo>
                    <a:lnTo>
                      <a:pt x="802" y="428"/>
                    </a:lnTo>
                    <a:lnTo>
                      <a:pt x="802" y="424"/>
                    </a:lnTo>
                    <a:lnTo>
                      <a:pt x="802" y="420"/>
                    </a:lnTo>
                    <a:lnTo>
                      <a:pt x="798" y="420"/>
                    </a:lnTo>
                    <a:lnTo>
                      <a:pt x="794" y="420"/>
                    </a:lnTo>
                    <a:lnTo>
                      <a:pt x="790" y="420"/>
                    </a:lnTo>
                    <a:lnTo>
                      <a:pt x="790" y="424"/>
                    </a:lnTo>
                    <a:lnTo>
                      <a:pt x="782" y="424"/>
                    </a:lnTo>
                    <a:lnTo>
                      <a:pt x="778" y="424"/>
                    </a:lnTo>
                    <a:lnTo>
                      <a:pt x="774" y="424"/>
                    </a:lnTo>
                    <a:lnTo>
                      <a:pt x="774" y="420"/>
                    </a:lnTo>
                    <a:lnTo>
                      <a:pt x="774" y="424"/>
                    </a:lnTo>
                    <a:lnTo>
                      <a:pt x="770" y="424"/>
                    </a:lnTo>
                    <a:lnTo>
                      <a:pt x="766" y="424"/>
                    </a:lnTo>
                    <a:lnTo>
                      <a:pt x="766" y="428"/>
                    </a:lnTo>
                    <a:lnTo>
                      <a:pt x="770" y="428"/>
                    </a:lnTo>
                    <a:lnTo>
                      <a:pt x="770" y="432"/>
                    </a:lnTo>
                    <a:lnTo>
                      <a:pt x="766" y="432"/>
                    </a:lnTo>
                    <a:lnTo>
                      <a:pt x="762" y="432"/>
                    </a:lnTo>
                    <a:lnTo>
                      <a:pt x="758" y="432"/>
                    </a:lnTo>
                    <a:lnTo>
                      <a:pt x="749" y="432"/>
                    </a:lnTo>
                    <a:lnTo>
                      <a:pt x="749" y="428"/>
                    </a:lnTo>
                    <a:lnTo>
                      <a:pt x="745" y="428"/>
                    </a:lnTo>
                    <a:lnTo>
                      <a:pt x="745" y="424"/>
                    </a:lnTo>
                    <a:lnTo>
                      <a:pt x="741" y="424"/>
                    </a:lnTo>
                    <a:lnTo>
                      <a:pt x="741" y="428"/>
                    </a:lnTo>
                    <a:lnTo>
                      <a:pt x="737" y="428"/>
                    </a:lnTo>
                    <a:lnTo>
                      <a:pt x="737" y="432"/>
                    </a:lnTo>
                    <a:lnTo>
                      <a:pt x="733" y="432"/>
                    </a:lnTo>
                    <a:lnTo>
                      <a:pt x="733" y="428"/>
                    </a:lnTo>
                    <a:lnTo>
                      <a:pt x="733" y="420"/>
                    </a:lnTo>
                    <a:lnTo>
                      <a:pt x="733" y="416"/>
                    </a:lnTo>
                    <a:lnTo>
                      <a:pt x="729" y="416"/>
                    </a:lnTo>
                    <a:lnTo>
                      <a:pt x="729" y="412"/>
                    </a:lnTo>
                    <a:lnTo>
                      <a:pt x="725" y="412"/>
                    </a:lnTo>
                    <a:lnTo>
                      <a:pt x="721" y="412"/>
                    </a:lnTo>
                    <a:lnTo>
                      <a:pt x="721" y="416"/>
                    </a:lnTo>
                    <a:lnTo>
                      <a:pt x="721" y="412"/>
                    </a:lnTo>
                    <a:lnTo>
                      <a:pt x="717" y="412"/>
                    </a:lnTo>
                    <a:lnTo>
                      <a:pt x="713" y="412"/>
                    </a:lnTo>
                    <a:lnTo>
                      <a:pt x="713" y="408"/>
                    </a:lnTo>
                    <a:lnTo>
                      <a:pt x="709" y="408"/>
                    </a:lnTo>
                    <a:lnTo>
                      <a:pt x="705" y="408"/>
                    </a:lnTo>
                    <a:lnTo>
                      <a:pt x="705" y="404"/>
                    </a:lnTo>
                    <a:lnTo>
                      <a:pt x="705" y="400"/>
                    </a:lnTo>
                    <a:lnTo>
                      <a:pt x="700" y="400"/>
                    </a:lnTo>
                    <a:lnTo>
                      <a:pt x="692" y="400"/>
                    </a:lnTo>
                    <a:lnTo>
                      <a:pt x="688" y="400"/>
                    </a:lnTo>
                    <a:lnTo>
                      <a:pt x="688" y="396"/>
                    </a:lnTo>
                    <a:lnTo>
                      <a:pt x="684" y="396"/>
                    </a:lnTo>
                    <a:lnTo>
                      <a:pt x="684" y="392"/>
                    </a:lnTo>
                    <a:lnTo>
                      <a:pt x="676" y="392"/>
                    </a:lnTo>
                    <a:lnTo>
                      <a:pt x="672" y="392"/>
                    </a:lnTo>
                    <a:lnTo>
                      <a:pt x="672" y="396"/>
                    </a:lnTo>
                    <a:lnTo>
                      <a:pt x="664" y="396"/>
                    </a:lnTo>
                    <a:lnTo>
                      <a:pt x="664" y="392"/>
                    </a:lnTo>
                    <a:lnTo>
                      <a:pt x="664" y="388"/>
                    </a:lnTo>
                    <a:lnTo>
                      <a:pt x="660" y="388"/>
                    </a:lnTo>
                    <a:lnTo>
                      <a:pt x="660" y="379"/>
                    </a:lnTo>
                    <a:lnTo>
                      <a:pt x="664" y="379"/>
                    </a:lnTo>
                    <a:lnTo>
                      <a:pt x="664" y="375"/>
                    </a:lnTo>
                    <a:lnTo>
                      <a:pt x="668" y="375"/>
                    </a:lnTo>
                    <a:lnTo>
                      <a:pt x="668" y="371"/>
                    </a:lnTo>
                    <a:lnTo>
                      <a:pt x="668" y="367"/>
                    </a:lnTo>
                    <a:lnTo>
                      <a:pt x="664" y="367"/>
                    </a:lnTo>
                    <a:lnTo>
                      <a:pt x="660" y="367"/>
                    </a:lnTo>
                    <a:lnTo>
                      <a:pt x="660" y="363"/>
                    </a:lnTo>
                    <a:lnTo>
                      <a:pt x="656" y="363"/>
                    </a:lnTo>
                    <a:lnTo>
                      <a:pt x="656" y="359"/>
                    </a:lnTo>
                    <a:lnTo>
                      <a:pt x="656" y="355"/>
                    </a:lnTo>
                    <a:lnTo>
                      <a:pt x="656" y="351"/>
                    </a:lnTo>
                    <a:lnTo>
                      <a:pt x="652" y="351"/>
                    </a:lnTo>
                    <a:lnTo>
                      <a:pt x="648" y="351"/>
                    </a:lnTo>
                    <a:lnTo>
                      <a:pt x="648" y="347"/>
                    </a:lnTo>
                    <a:lnTo>
                      <a:pt x="652" y="347"/>
                    </a:lnTo>
                    <a:lnTo>
                      <a:pt x="652" y="343"/>
                    </a:lnTo>
                    <a:lnTo>
                      <a:pt x="656" y="343"/>
                    </a:lnTo>
                    <a:lnTo>
                      <a:pt x="656" y="339"/>
                    </a:lnTo>
                    <a:lnTo>
                      <a:pt x="660" y="339"/>
                    </a:lnTo>
                    <a:lnTo>
                      <a:pt x="660" y="335"/>
                    </a:lnTo>
                    <a:lnTo>
                      <a:pt x="660" y="331"/>
                    </a:lnTo>
                    <a:lnTo>
                      <a:pt x="656" y="331"/>
                    </a:lnTo>
                    <a:lnTo>
                      <a:pt x="652" y="331"/>
                    </a:lnTo>
                    <a:lnTo>
                      <a:pt x="652" y="326"/>
                    </a:lnTo>
                    <a:lnTo>
                      <a:pt x="652" y="322"/>
                    </a:lnTo>
                    <a:lnTo>
                      <a:pt x="652" y="314"/>
                    </a:lnTo>
                    <a:lnTo>
                      <a:pt x="648" y="314"/>
                    </a:lnTo>
                    <a:lnTo>
                      <a:pt x="648" y="310"/>
                    </a:lnTo>
                    <a:lnTo>
                      <a:pt x="643" y="310"/>
                    </a:lnTo>
                    <a:lnTo>
                      <a:pt x="639" y="310"/>
                    </a:lnTo>
                    <a:lnTo>
                      <a:pt x="639" y="314"/>
                    </a:lnTo>
                    <a:lnTo>
                      <a:pt x="635" y="314"/>
                    </a:lnTo>
                    <a:lnTo>
                      <a:pt x="631" y="314"/>
                    </a:lnTo>
                    <a:lnTo>
                      <a:pt x="631" y="310"/>
                    </a:lnTo>
                    <a:lnTo>
                      <a:pt x="627" y="310"/>
                    </a:lnTo>
                    <a:lnTo>
                      <a:pt x="623" y="310"/>
                    </a:lnTo>
                    <a:lnTo>
                      <a:pt x="619" y="310"/>
                    </a:lnTo>
                    <a:lnTo>
                      <a:pt x="619" y="314"/>
                    </a:lnTo>
                    <a:lnTo>
                      <a:pt x="611" y="314"/>
                    </a:lnTo>
                    <a:lnTo>
                      <a:pt x="607" y="314"/>
                    </a:lnTo>
                    <a:lnTo>
                      <a:pt x="607" y="318"/>
                    </a:lnTo>
                    <a:lnTo>
                      <a:pt x="603" y="318"/>
                    </a:lnTo>
                    <a:lnTo>
                      <a:pt x="599" y="318"/>
                    </a:lnTo>
                    <a:lnTo>
                      <a:pt x="599" y="322"/>
                    </a:lnTo>
                    <a:lnTo>
                      <a:pt x="599" y="326"/>
                    </a:lnTo>
                    <a:lnTo>
                      <a:pt x="595" y="326"/>
                    </a:lnTo>
                    <a:lnTo>
                      <a:pt x="595" y="331"/>
                    </a:lnTo>
                    <a:lnTo>
                      <a:pt x="590" y="331"/>
                    </a:lnTo>
                    <a:lnTo>
                      <a:pt x="590" y="335"/>
                    </a:lnTo>
                    <a:lnTo>
                      <a:pt x="586" y="335"/>
                    </a:lnTo>
                    <a:lnTo>
                      <a:pt x="582" y="335"/>
                    </a:lnTo>
                    <a:lnTo>
                      <a:pt x="578" y="335"/>
                    </a:lnTo>
                    <a:lnTo>
                      <a:pt x="574" y="335"/>
                    </a:lnTo>
                    <a:lnTo>
                      <a:pt x="574" y="331"/>
                    </a:lnTo>
                    <a:lnTo>
                      <a:pt x="570" y="331"/>
                    </a:lnTo>
                    <a:lnTo>
                      <a:pt x="566" y="331"/>
                    </a:lnTo>
                    <a:lnTo>
                      <a:pt x="566" y="326"/>
                    </a:lnTo>
                    <a:lnTo>
                      <a:pt x="566" y="331"/>
                    </a:lnTo>
                    <a:lnTo>
                      <a:pt x="562" y="331"/>
                    </a:lnTo>
                    <a:lnTo>
                      <a:pt x="554" y="331"/>
                    </a:lnTo>
                    <a:lnTo>
                      <a:pt x="554" y="335"/>
                    </a:lnTo>
                    <a:lnTo>
                      <a:pt x="554" y="339"/>
                    </a:lnTo>
                    <a:lnTo>
                      <a:pt x="550" y="339"/>
                    </a:lnTo>
                    <a:lnTo>
                      <a:pt x="546" y="339"/>
                    </a:lnTo>
                    <a:lnTo>
                      <a:pt x="546" y="343"/>
                    </a:lnTo>
                    <a:lnTo>
                      <a:pt x="546" y="347"/>
                    </a:lnTo>
                    <a:lnTo>
                      <a:pt x="542" y="347"/>
                    </a:lnTo>
                    <a:lnTo>
                      <a:pt x="537" y="347"/>
                    </a:lnTo>
                    <a:lnTo>
                      <a:pt x="537" y="351"/>
                    </a:lnTo>
                    <a:lnTo>
                      <a:pt x="533" y="351"/>
                    </a:lnTo>
                    <a:lnTo>
                      <a:pt x="533" y="355"/>
                    </a:lnTo>
                    <a:lnTo>
                      <a:pt x="533" y="359"/>
                    </a:lnTo>
                    <a:lnTo>
                      <a:pt x="529" y="359"/>
                    </a:lnTo>
                    <a:lnTo>
                      <a:pt x="529" y="363"/>
                    </a:lnTo>
                    <a:lnTo>
                      <a:pt x="525" y="363"/>
                    </a:lnTo>
                    <a:lnTo>
                      <a:pt x="521" y="363"/>
                    </a:lnTo>
                    <a:lnTo>
                      <a:pt x="521" y="359"/>
                    </a:lnTo>
                    <a:lnTo>
                      <a:pt x="513" y="359"/>
                    </a:lnTo>
                    <a:lnTo>
                      <a:pt x="513" y="363"/>
                    </a:lnTo>
                    <a:lnTo>
                      <a:pt x="509" y="363"/>
                    </a:lnTo>
                    <a:lnTo>
                      <a:pt x="509" y="367"/>
                    </a:lnTo>
                    <a:lnTo>
                      <a:pt x="509" y="371"/>
                    </a:lnTo>
                    <a:lnTo>
                      <a:pt x="505" y="371"/>
                    </a:lnTo>
                    <a:lnTo>
                      <a:pt x="505" y="375"/>
                    </a:lnTo>
                    <a:lnTo>
                      <a:pt x="501" y="375"/>
                    </a:lnTo>
                    <a:lnTo>
                      <a:pt x="501" y="371"/>
                    </a:lnTo>
                    <a:lnTo>
                      <a:pt x="497" y="371"/>
                    </a:lnTo>
                    <a:lnTo>
                      <a:pt x="493" y="371"/>
                    </a:lnTo>
                    <a:lnTo>
                      <a:pt x="493" y="367"/>
                    </a:lnTo>
                    <a:lnTo>
                      <a:pt x="493" y="363"/>
                    </a:lnTo>
                    <a:lnTo>
                      <a:pt x="493" y="359"/>
                    </a:lnTo>
                    <a:lnTo>
                      <a:pt x="489" y="359"/>
                    </a:lnTo>
                    <a:lnTo>
                      <a:pt x="493" y="359"/>
                    </a:lnTo>
                    <a:lnTo>
                      <a:pt x="493" y="355"/>
                    </a:lnTo>
                    <a:lnTo>
                      <a:pt x="493" y="351"/>
                    </a:lnTo>
                    <a:lnTo>
                      <a:pt x="497" y="351"/>
                    </a:lnTo>
                    <a:lnTo>
                      <a:pt x="497" y="347"/>
                    </a:lnTo>
                    <a:lnTo>
                      <a:pt x="497" y="343"/>
                    </a:lnTo>
                    <a:lnTo>
                      <a:pt x="497" y="339"/>
                    </a:lnTo>
                    <a:lnTo>
                      <a:pt x="493" y="339"/>
                    </a:lnTo>
                    <a:lnTo>
                      <a:pt x="497" y="339"/>
                    </a:lnTo>
                    <a:lnTo>
                      <a:pt x="497" y="331"/>
                    </a:lnTo>
                    <a:lnTo>
                      <a:pt x="493" y="331"/>
                    </a:lnTo>
                    <a:lnTo>
                      <a:pt x="493" y="326"/>
                    </a:lnTo>
                    <a:lnTo>
                      <a:pt x="489" y="326"/>
                    </a:lnTo>
                    <a:lnTo>
                      <a:pt x="485" y="326"/>
                    </a:lnTo>
                    <a:lnTo>
                      <a:pt x="480" y="326"/>
                    </a:lnTo>
                    <a:lnTo>
                      <a:pt x="480" y="331"/>
                    </a:lnTo>
                    <a:lnTo>
                      <a:pt x="476" y="331"/>
                    </a:lnTo>
                    <a:lnTo>
                      <a:pt x="476" y="343"/>
                    </a:lnTo>
                    <a:lnTo>
                      <a:pt x="476" y="347"/>
                    </a:lnTo>
                    <a:lnTo>
                      <a:pt x="472" y="347"/>
                    </a:lnTo>
                    <a:lnTo>
                      <a:pt x="468" y="347"/>
                    </a:lnTo>
                    <a:lnTo>
                      <a:pt x="468" y="351"/>
                    </a:lnTo>
                    <a:lnTo>
                      <a:pt x="468" y="355"/>
                    </a:lnTo>
                    <a:lnTo>
                      <a:pt x="464" y="355"/>
                    </a:lnTo>
                    <a:lnTo>
                      <a:pt x="460" y="355"/>
                    </a:lnTo>
                    <a:lnTo>
                      <a:pt x="460" y="351"/>
                    </a:lnTo>
                    <a:lnTo>
                      <a:pt x="460" y="347"/>
                    </a:lnTo>
                    <a:lnTo>
                      <a:pt x="460" y="339"/>
                    </a:lnTo>
                    <a:lnTo>
                      <a:pt x="456" y="339"/>
                    </a:lnTo>
                    <a:lnTo>
                      <a:pt x="456" y="335"/>
                    </a:lnTo>
                    <a:lnTo>
                      <a:pt x="456" y="331"/>
                    </a:lnTo>
                    <a:lnTo>
                      <a:pt x="452" y="331"/>
                    </a:lnTo>
                    <a:lnTo>
                      <a:pt x="440" y="331"/>
                    </a:lnTo>
                    <a:lnTo>
                      <a:pt x="423" y="331"/>
                    </a:lnTo>
                    <a:lnTo>
                      <a:pt x="415" y="331"/>
                    </a:lnTo>
                    <a:lnTo>
                      <a:pt x="415" y="326"/>
                    </a:lnTo>
                    <a:lnTo>
                      <a:pt x="415" y="318"/>
                    </a:lnTo>
                    <a:lnTo>
                      <a:pt x="436" y="318"/>
                    </a:lnTo>
                    <a:lnTo>
                      <a:pt x="436" y="314"/>
                    </a:lnTo>
                    <a:lnTo>
                      <a:pt x="440" y="314"/>
                    </a:lnTo>
                    <a:lnTo>
                      <a:pt x="440" y="310"/>
                    </a:lnTo>
                    <a:lnTo>
                      <a:pt x="444" y="310"/>
                    </a:lnTo>
                    <a:lnTo>
                      <a:pt x="444" y="306"/>
                    </a:lnTo>
                    <a:lnTo>
                      <a:pt x="444" y="302"/>
                    </a:lnTo>
                    <a:lnTo>
                      <a:pt x="444" y="298"/>
                    </a:lnTo>
                    <a:lnTo>
                      <a:pt x="444" y="294"/>
                    </a:lnTo>
                    <a:lnTo>
                      <a:pt x="440" y="294"/>
                    </a:lnTo>
                    <a:lnTo>
                      <a:pt x="440" y="290"/>
                    </a:lnTo>
                    <a:lnTo>
                      <a:pt x="436" y="290"/>
                    </a:lnTo>
                    <a:lnTo>
                      <a:pt x="427" y="290"/>
                    </a:lnTo>
                    <a:lnTo>
                      <a:pt x="427" y="286"/>
                    </a:lnTo>
                    <a:lnTo>
                      <a:pt x="423" y="286"/>
                    </a:lnTo>
                    <a:lnTo>
                      <a:pt x="415" y="286"/>
                    </a:lnTo>
                    <a:lnTo>
                      <a:pt x="411" y="286"/>
                    </a:lnTo>
                    <a:lnTo>
                      <a:pt x="407" y="286"/>
                    </a:lnTo>
                    <a:lnTo>
                      <a:pt x="407" y="282"/>
                    </a:lnTo>
                    <a:lnTo>
                      <a:pt x="407" y="278"/>
                    </a:lnTo>
                    <a:lnTo>
                      <a:pt x="407" y="273"/>
                    </a:lnTo>
                    <a:lnTo>
                      <a:pt x="403" y="273"/>
                    </a:lnTo>
                    <a:lnTo>
                      <a:pt x="403" y="269"/>
                    </a:lnTo>
                    <a:lnTo>
                      <a:pt x="399" y="269"/>
                    </a:lnTo>
                    <a:lnTo>
                      <a:pt x="395" y="269"/>
                    </a:lnTo>
                    <a:lnTo>
                      <a:pt x="391" y="269"/>
                    </a:lnTo>
                    <a:lnTo>
                      <a:pt x="391" y="265"/>
                    </a:lnTo>
                    <a:lnTo>
                      <a:pt x="387" y="265"/>
                    </a:lnTo>
                    <a:lnTo>
                      <a:pt x="383" y="265"/>
                    </a:lnTo>
                    <a:lnTo>
                      <a:pt x="379" y="265"/>
                    </a:lnTo>
                    <a:lnTo>
                      <a:pt x="374" y="265"/>
                    </a:lnTo>
                    <a:lnTo>
                      <a:pt x="370" y="265"/>
                    </a:lnTo>
                    <a:lnTo>
                      <a:pt x="362" y="265"/>
                    </a:lnTo>
                    <a:lnTo>
                      <a:pt x="362" y="269"/>
                    </a:lnTo>
                    <a:lnTo>
                      <a:pt x="362" y="273"/>
                    </a:lnTo>
                    <a:lnTo>
                      <a:pt x="358" y="273"/>
                    </a:lnTo>
                    <a:lnTo>
                      <a:pt x="358" y="278"/>
                    </a:lnTo>
                    <a:lnTo>
                      <a:pt x="354" y="278"/>
                    </a:lnTo>
                    <a:lnTo>
                      <a:pt x="350" y="278"/>
                    </a:lnTo>
                    <a:lnTo>
                      <a:pt x="350" y="282"/>
                    </a:lnTo>
                    <a:lnTo>
                      <a:pt x="350" y="286"/>
                    </a:lnTo>
                    <a:lnTo>
                      <a:pt x="346" y="286"/>
                    </a:lnTo>
                    <a:lnTo>
                      <a:pt x="338" y="286"/>
                    </a:lnTo>
                    <a:lnTo>
                      <a:pt x="330" y="286"/>
                    </a:lnTo>
                    <a:lnTo>
                      <a:pt x="330" y="290"/>
                    </a:lnTo>
                    <a:lnTo>
                      <a:pt x="322" y="290"/>
                    </a:lnTo>
                    <a:lnTo>
                      <a:pt x="317" y="290"/>
                    </a:lnTo>
                    <a:lnTo>
                      <a:pt x="317" y="294"/>
                    </a:lnTo>
                    <a:lnTo>
                      <a:pt x="313" y="294"/>
                    </a:lnTo>
                    <a:lnTo>
                      <a:pt x="309" y="294"/>
                    </a:lnTo>
                    <a:lnTo>
                      <a:pt x="309" y="298"/>
                    </a:lnTo>
                    <a:lnTo>
                      <a:pt x="309" y="302"/>
                    </a:lnTo>
                    <a:lnTo>
                      <a:pt x="301" y="302"/>
                    </a:lnTo>
                    <a:lnTo>
                      <a:pt x="301" y="298"/>
                    </a:lnTo>
                    <a:lnTo>
                      <a:pt x="297" y="298"/>
                    </a:lnTo>
                    <a:lnTo>
                      <a:pt x="297" y="294"/>
                    </a:lnTo>
                    <a:lnTo>
                      <a:pt x="297" y="290"/>
                    </a:lnTo>
                    <a:lnTo>
                      <a:pt x="293" y="290"/>
                    </a:lnTo>
                    <a:lnTo>
                      <a:pt x="289" y="290"/>
                    </a:lnTo>
                    <a:lnTo>
                      <a:pt x="289" y="286"/>
                    </a:lnTo>
                    <a:lnTo>
                      <a:pt x="289" y="290"/>
                    </a:lnTo>
                    <a:lnTo>
                      <a:pt x="285" y="290"/>
                    </a:lnTo>
                    <a:lnTo>
                      <a:pt x="285" y="294"/>
                    </a:lnTo>
                    <a:lnTo>
                      <a:pt x="285" y="298"/>
                    </a:lnTo>
                    <a:lnTo>
                      <a:pt x="277" y="298"/>
                    </a:lnTo>
                    <a:lnTo>
                      <a:pt x="277" y="294"/>
                    </a:lnTo>
                    <a:lnTo>
                      <a:pt x="269" y="294"/>
                    </a:lnTo>
                    <a:lnTo>
                      <a:pt x="264" y="294"/>
                    </a:lnTo>
                    <a:lnTo>
                      <a:pt x="264" y="298"/>
                    </a:lnTo>
                    <a:lnTo>
                      <a:pt x="264" y="302"/>
                    </a:lnTo>
                    <a:lnTo>
                      <a:pt x="260" y="302"/>
                    </a:lnTo>
                    <a:lnTo>
                      <a:pt x="260" y="306"/>
                    </a:lnTo>
                    <a:lnTo>
                      <a:pt x="256" y="306"/>
                    </a:lnTo>
                    <a:lnTo>
                      <a:pt x="252" y="306"/>
                    </a:lnTo>
                    <a:lnTo>
                      <a:pt x="248" y="306"/>
                    </a:lnTo>
                    <a:lnTo>
                      <a:pt x="244" y="306"/>
                    </a:lnTo>
                    <a:lnTo>
                      <a:pt x="240" y="306"/>
                    </a:lnTo>
                    <a:lnTo>
                      <a:pt x="240" y="302"/>
                    </a:lnTo>
                    <a:lnTo>
                      <a:pt x="236" y="302"/>
                    </a:lnTo>
                    <a:lnTo>
                      <a:pt x="236" y="298"/>
                    </a:lnTo>
                    <a:lnTo>
                      <a:pt x="232" y="298"/>
                    </a:lnTo>
                    <a:lnTo>
                      <a:pt x="232" y="294"/>
                    </a:lnTo>
                    <a:lnTo>
                      <a:pt x="228" y="294"/>
                    </a:lnTo>
                    <a:lnTo>
                      <a:pt x="228" y="290"/>
                    </a:lnTo>
                    <a:lnTo>
                      <a:pt x="232" y="290"/>
                    </a:lnTo>
                    <a:lnTo>
                      <a:pt x="228" y="290"/>
                    </a:lnTo>
                    <a:lnTo>
                      <a:pt x="224" y="290"/>
                    </a:lnTo>
                    <a:lnTo>
                      <a:pt x="224" y="286"/>
                    </a:lnTo>
                    <a:lnTo>
                      <a:pt x="220" y="286"/>
                    </a:lnTo>
                    <a:lnTo>
                      <a:pt x="216" y="286"/>
                    </a:lnTo>
                    <a:lnTo>
                      <a:pt x="211" y="286"/>
                    </a:lnTo>
                    <a:lnTo>
                      <a:pt x="211" y="282"/>
                    </a:lnTo>
                    <a:lnTo>
                      <a:pt x="207" y="282"/>
                    </a:lnTo>
                    <a:lnTo>
                      <a:pt x="207" y="278"/>
                    </a:lnTo>
                    <a:lnTo>
                      <a:pt x="203" y="278"/>
                    </a:lnTo>
                    <a:lnTo>
                      <a:pt x="199" y="278"/>
                    </a:lnTo>
                    <a:lnTo>
                      <a:pt x="199" y="273"/>
                    </a:lnTo>
                    <a:lnTo>
                      <a:pt x="195" y="273"/>
                    </a:lnTo>
                    <a:lnTo>
                      <a:pt x="191" y="273"/>
                    </a:lnTo>
                    <a:lnTo>
                      <a:pt x="191" y="269"/>
                    </a:lnTo>
                    <a:lnTo>
                      <a:pt x="191" y="265"/>
                    </a:lnTo>
                    <a:lnTo>
                      <a:pt x="187" y="265"/>
                    </a:lnTo>
                    <a:lnTo>
                      <a:pt x="187" y="261"/>
                    </a:lnTo>
                    <a:lnTo>
                      <a:pt x="183" y="261"/>
                    </a:lnTo>
                    <a:lnTo>
                      <a:pt x="179" y="261"/>
                    </a:lnTo>
                    <a:lnTo>
                      <a:pt x="179" y="257"/>
                    </a:lnTo>
                    <a:lnTo>
                      <a:pt x="179" y="253"/>
                    </a:lnTo>
                    <a:lnTo>
                      <a:pt x="179" y="245"/>
                    </a:lnTo>
                    <a:lnTo>
                      <a:pt x="183" y="245"/>
                    </a:lnTo>
                    <a:lnTo>
                      <a:pt x="187" y="245"/>
                    </a:lnTo>
                    <a:lnTo>
                      <a:pt x="187" y="249"/>
                    </a:lnTo>
                    <a:lnTo>
                      <a:pt x="187" y="253"/>
                    </a:lnTo>
                    <a:lnTo>
                      <a:pt x="191" y="253"/>
                    </a:lnTo>
                    <a:lnTo>
                      <a:pt x="191" y="257"/>
                    </a:lnTo>
                    <a:lnTo>
                      <a:pt x="191" y="253"/>
                    </a:lnTo>
                    <a:lnTo>
                      <a:pt x="195" y="253"/>
                    </a:lnTo>
                    <a:lnTo>
                      <a:pt x="195" y="257"/>
                    </a:lnTo>
                    <a:lnTo>
                      <a:pt x="199" y="257"/>
                    </a:lnTo>
                    <a:lnTo>
                      <a:pt x="199" y="253"/>
                    </a:lnTo>
                    <a:lnTo>
                      <a:pt x="203" y="253"/>
                    </a:lnTo>
                    <a:lnTo>
                      <a:pt x="203" y="257"/>
                    </a:lnTo>
                    <a:lnTo>
                      <a:pt x="207" y="257"/>
                    </a:lnTo>
                    <a:lnTo>
                      <a:pt x="207" y="253"/>
                    </a:lnTo>
                    <a:lnTo>
                      <a:pt x="211" y="253"/>
                    </a:lnTo>
                    <a:lnTo>
                      <a:pt x="207" y="253"/>
                    </a:lnTo>
                    <a:lnTo>
                      <a:pt x="207" y="249"/>
                    </a:lnTo>
                    <a:lnTo>
                      <a:pt x="211" y="249"/>
                    </a:lnTo>
                    <a:lnTo>
                      <a:pt x="211" y="245"/>
                    </a:lnTo>
                    <a:lnTo>
                      <a:pt x="216" y="245"/>
                    </a:lnTo>
                    <a:lnTo>
                      <a:pt x="216" y="241"/>
                    </a:lnTo>
                    <a:lnTo>
                      <a:pt x="216" y="237"/>
                    </a:lnTo>
                    <a:lnTo>
                      <a:pt x="216" y="233"/>
                    </a:lnTo>
                    <a:lnTo>
                      <a:pt x="211" y="233"/>
                    </a:lnTo>
                    <a:lnTo>
                      <a:pt x="211" y="225"/>
                    </a:lnTo>
                    <a:lnTo>
                      <a:pt x="232" y="225"/>
                    </a:lnTo>
                    <a:lnTo>
                      <a:pt x="236" y="225"/>
                    </a:lnTo>
                    <a:lnTo>
                      <a:pt x="236" y="221"/>
                    </a:lnTo>
                    <a:lnTo>
                      <a:pt x="240" y="221"/>
                    </a:lnTo>
                    <a:lnTo>
                      <a:pt x="240" y="216"/>
                    </a:lnTo>
                    <a:lnTo>
                      <a:pt x="244" y="216"/>
                    </a:lnTo>
                    <a:lnTo>
                      <a:pt x="248" y="216"/>
                    </a:lnTo>
                    <a:lnTo>
                      <a:pt x="248" y="221"/>
                    </a:lnTo>
                    <a:lnTo>
                      <a:pt x="248" y="216"/>
                    </a:lnTo>
                    <a:lnTo>
                      <a:pt x="252" y="216"/>
                    </a:lnTo>
                    <a:lnTo>
                      <a:pt x="256" y="216"/>
                    </a:lnTo>
                    <a:lnTo>
                      <a:pt x="256" y="221"/>
                    </a:lnTo>
                    <a:lnTo>
                      <a:pt x="260" y="221"/>
                    </a:lnTo>
                    <a:lnTo>
                      <a:pt x="264" y="221"/>
                    </a:lnTo>
                    <a:lnTo>
                      <a:pt x="273" y="221"/>
                    </a:lnTo>
                    <a:lnTo>
                      <a:pt x="277" y="221"/>
                    </a:lnTo>
                    <a:lnTo>
                      <a:pt x="281" y="221"/>
                    </a:lnTo>
                    <a:lnTo>
                      <a:pt x="285" y="221"/>
                    </a:lnTo>
                    <a:lnTo>
                      <a:pt x="285" y="216"/>
                    </a:lnTo>
                    <a:lnTo>
                      <a:pt x="289" y="216"/>
                    </a:lnTo>
                    <a:lnTo>
                      <a:pt x="289" y="221"/>
                    </a:lnTo>
                    <a:lnTo>
                      <a:pt x="293" y="221"/>
                    </a:lnTo>
                    <a:lnTo>
                      <a:pt x="293" y="216"/>
                    </a:lnTo>
                    <a:lnTo>
                      <a:pt x="297" y="216"/>
                    </a:lnTo>
                    <a:lnTo>
                      <a:pt x="297" y="221"/>
                    </a:lnTo>
                    <a:lnTo>
                      <a:pt x="301" y="221"/>
                    </a:lnTo>
                    <a:lnTo>
                      <a:pt x="301" y="216"/>
                    </a:lnTo>
                    <a:lnTo>
                      <a:pt x="305" y="216"/>
                    </a:lnTo>
                    <a:lnTo>
                      <a:pt x="309" y="216"/>
                    </a:lnTo>
                    <a:lnTo>
                      <a:pt x="313" y="216"/>
                    </a:lnTo>
                    <a:lnTo>
                      <a:pt x="313" y="212"/>
                    </a:lnTo>
                    <a:lnTo>
                      <a:pt x="317" y="212"/>
                    </a:lnTo>
                    <a:lnTo>
                      <a:pt x="317" y="216"/>
                    </a:lnTo>
                    <a:lnTo>
                      <a:pt x="322" y="216"/>
                    </a:lnTo>
                    <a:lnTo>
                      <a:pt x="322" y="212"/>
                    </a:lnTo>
                    <a:lnTo>
                      <a:pt x="326" y="212"/>
                    </a:lnTo>
                    <a:lnTo>
                      <a:pt x="326" y="208"/>
                    </a:lnTo>
                    <a:lnTo>
                      <a:pt x="326" y="204"/>
                    </a:lnTo>
                    <a:lnTo>
                      <a:pt x="326" y="200"/>
                    </a:lnTo>
                    <a:lnTo>
                      <a:pt x="322" y="200"/>
                    </a:lnTo>
                    <a:lnTo>
                      <a:pt x="322" y="196"/>
                    </a:lnTo>
                    <a:lnTo>
                      <a:pt x="322" y="192"/>
                    </a:lnTo>
                    <a:lnTo>
                      <a:pt x="326" y="192"/>
                    </a:lnTo>
                    <a:lnTo>
                      <a:pt x="326" y="196"/>
                    </a:lnTo>
                    <a:lnTo>
                      <a:pt x="330" y="196"/>
                    </a:lnTo>
                    <a:lnTo>
                      <a:pt x="334" y="196"/>
                    </a:lnTo>
                    <a:lnTo>
                      <a:pt x="334" y="200"/>
                    </a:lnTo>
                    <a:lnTo>
                      <a:pt x="338" y="200"/>
                    </a:lnTo>
                    <a:lnTo>
                      <a:pt x="338" y="204"/>
                    </a:lnTo>
                    <a:lnTo>
                      <a:pt x="342" y="204"/>
                    </a:lnTo>
                    <a:lnTo>
                      <a:pt x="346" y="204"/>
                    </a:lnTo>
                    <a:lnTo>
                      <a:pt x="350" y="204"/>
                    </a:lnTo>
                    <a:lnTo>
                      <a:pt x="350" y="208"/>
                    </a:lnTo>
                    <a:lnTo>
                      <a:pt x="354" y="208"/>
                    </a:lnTo>
                    <a:lnTo>
                      <a:pt x="350" y="208"/>
                    </a:lnTo>
                    <a:lnTo>
                      <a:pt x="350" y="212"/>
                    </a:lnTo>
                    <a:lnTo>
                      <a:pt x="354" y="212"/>
                    </a:lnTo>
                    <a:lnTo>
                      <a:pt x="354" y="216"/>
                    </a:lnTo>
                    <a:lnTo>
                      <a:pt x="358" y="216"/>
                    </a:lnTo>
                    <a:lnTo>
                      <a:pt x="362" y="216"/>
                    </a:lnTo>
                    <a:lnTo>
                      <a:pt x="362" y="221"/>
                    </a:lnTo>
                    <a:lnTo>
                      <a:pt x="362" y="225"/>
                    </a:lnTo>
                    <a:lnTo>
                      <a:pt x="366" y="225"/>
                    </a:lnTo>
                    <a:lnTo>
                      <a:pt x="370" y="225"/>
                    </a:lnTo>
                    <a:lnTo>
                      <a:pt x="374" y="225"/>
                    </a:lnTo>
                    <a:lnTo>
                      <a:pt x="374" y="221"/>
                    </a:lnTo>
                    <a:lnTo>
                      <a:pt x="374" y="212"/>
                    </a:lnTo>
                    <a:lnTo>
                      <a:pt x="374" y="208"/>
                    </a:lnTo>
                    <a:lnTo>
                      <a:pt x="370" y="208"/>
                    </a:lnTo>
                    <a:lnTo>
                      <a:pt x="374" y="208"/>
                    </a:lnTo>
                    <a:lnTo>
                      <a:pt x="374" y="204"/>
                    </a:lnTo>
                    <a:lnTo>
                      <a:pt x="379" y="204"/>
                    </a:lnTo>
                    <a:lnTo>
                      <a:pt x="383" y="204"/>
                    </a:lnTo>
                    <a:lnTo>
                      <a:pt x="383" y="200"/>
                    </a:lnTo>
                    <a:lnTo>
                      <a:pt x="383" y="196"/>
                    </a:lnTo>
                    <a:lnTo>
                      <a:pt x="379" y="196"/>
                    </a:lnTo>
                    <a:lnTo>
                      <a:pt x="379" y="192"/>
                    </a:lnTo>
                    <a:lnTo>
                      <a:pt x="383" y="192"/>
                    </a:lnTo>
                    <a:lnTo>
                      <a:pt x="383" y="184"/>
                    </a:lnTo>
                    <a:lnTo>
                      <a:pt x="383" y="180"/>
                    </a:lnTo>
                    <a:lnTo>
                      <a:pt x="387" y="180"/>
                    </a:lnTo>
                    <a:lnTo>
                      <a:pt x="399" y="180"/>
                    </a:lnTo>
                    <a:lnTo>
                      <a:pt x="403" y="180"/>
                    </a:lnTo>
                    <a:lnTo>
                      <a:pt x="407" y="180"/>
                    </a:lnTo>
                    <a:lnTo>
                      <a:pt x="407" y="184"/>
                    </a:lnTo>
                    <a:lnTo>
                      <a:pt x="415" y="184"/>
                    </a:lnTo>
                    <a:lnTo>
                      <a:pt x="415" y="180"/>
                    </a:lnTo>
                    <a:lnTo>
                      <a:pt x="419" y="180"/>
                    </a:lnTo>
                    <a:lnTo>
                      <a:pt x="423" y="180"/>
                    </a:lnTo>
                    <a:lnTo>
                      <a:pt x="423" y="176"/>
                    </a:lnTo>
                    <a:lnTo>
                      <a:pt x="427" y="176"/>
                    </a:lnTo>
                    <a:lnTo>
                      <a:pt x="432" y="176"/>
                    </a:lnTo>
                    <a:lnTo>
                      <a:pt x="432" y="180"/>
                    </a:lnTo>
                    <a:lnTo>
                      <a:pt x="436" y="180"/>
                    </a:lnTo>
                    <a:lnTo>
                      <a:pt x="444" y="180"/>
                    </a:lnTo>
                    <a:lnTo>
                      <a:pt x="452" y="180"/>
                    </a:lnTo>
                    <a:lnTo>
                      <a:pt x="452" y="176"/>
                    </a:lnTo>
                    <a:lnTo>
                      <a:pt x="460" y="176"/>
                    </a:lnTo>
                    <a:lnTo>
                      <a:pt x="460" y="180"/>
                    </a:lnTo>
                    <a:lnTo>
                      <a:pt x="464" y="180"/>
                    </a:lnTo>
                    <a:lnTo>
                      <a:pt x="464" y="184"/>
                    </a:lnTo>
                    <a:lnTo>
                      <a:pt x="468" y="184"/>
                    </a:lnTo>
                    <a:lnTo>
                      <a:pt x="472" y="184"/>
                    </a:lnTo>
                    <a:lnTo>
                      <a:pt x="472" y="188"/>
                    </a:lnTo>
                    <a:lnTo>
                      <a:pt x="476" y="188"/>
                    </a:lnTo>
                    <a:lnTo>
                      <a:pt x="476" y="192"/>
                    </a:lnTo>
                    <a:lnTo>
                      <a:pt x="480" y="192"/>
                    </a:lnTo>
                    <a:lnTo>
                      <a:pt x="485" y="192"/>
                    </a:lnTo>
                    <a:lnTo>
                      <a:pt x="489" y="192"/>
                    </a:lnTo>
                    <a:lnTo>
                      <a:pt x="493" y="192"/>
                    </a:lnTo>
                    <a:lnTo>
                      <a:pt x="493" y="188"/>
                    </a:lnTo>
                    <a:lnTo>
                      <a:pt x="497" y="188"/>
                    </a:lnTo>
                    <a:lnTo>
                      <a:pt x="497" y="184"/>
                    </a:lnTo>
                    <a:lnTo>
                      <a:pt x="497" y="180"/>
                    </a:lnTo>
                    <a:lnTo>
                      <a:pt x="501" y="180"/>
                    </a:lnTo>
                    <a:lnTo>
                      <a:pt x="505" y="180"/>
                    </a:lnTo>
                    <a:lnTo>
                      <a:pt x="505" y="184"/>
                    </a:lnTo>
                    <a:lnTo>
                      <a:pt x="505" y="188"/>
                    </a:lnTo>
                    <a:lnTo>
                      <a:pt x="505" y="192"/>
                    </a:lnTo>
                    <a:lnTo>
                      <a:pt x="505" y="188"/>
                    </a:lnTo>
                    <a:lnTo>
                      <a:pt x="509" y="188"/>
                    </a:lnTo>
                    <a:lnTo>
                      <a:pt x="509" y="184"/>
                    </a:lnTo>
                    <a:lnTo>
                      <a:pt x="513" y="184"/>
                    </a:lnTo>
                    <a:lnTo>
                      <a:pt x="513" y="180"/>
                    </a:lnTo>
                    <a:lnTo>
                      <a:pt x="517" y="180"/>
                    </a:lnTo>
                    <a:lnTo>
                      <a:pt x="517" y="184"/>
                    </a:lnTo>
                    <a:lnTo>
                      <a:pt x="517" y="188"/>
                    </a:lnTo>
                    <a:lnTo>
                      <a:pt x="525" y="188"/>
                    </a:lnTo>
                    <a:lnTo>
                      <a:pt x="525" y="192"/>
                    </a:lnTo>
                    <a:lnTo>
                      <a:pt x="529" y="192"/>
                    </a:lnTo>
                    <a:lnTo>
                      <a:pt x="542" y="192"/>
                    </a:lnTo>
                    <a:lnTo>
                      <a:pt x="542" y="188"/>
                    </a:lnTo>
                    <a:lnTo>
                      <a:pt x="546" y="188"/>
                    </a:lnTo>
                    <a:lnTo>
                      <a:pt x="546" y="184"/>
                    </a:lnTo>
                    <a:lnTo>
                      <a:pt x="546" y="172"/>
                    </a:lnTo>
                    <a:lnTo>
                      <a:pt x="546" y="168"/>
                    </a:lnTo>
                    <a:lnTo>
                      <a:pt x="542" y="168"/>
                    </a:lnTo>
                    <a:lnTo>
                      <a:pt x="542" y="163"/>
                    </a:lnTo>
                    <a:lnTo>
                      <a:pt x="537" y="163"/>
                    </a:lnTo>
                    <a:lnTo>
                      <a:pt x="537" y="159"/>
                    </a:lnTo>
                    <a:lnTo>
                      <a:pt x="537" y="155"/>
                    </a:lnTo>
                    <a:lnTo>
                      <a:pt x="542" y="155"/>
                    </a:lnTo>
                    <a:lnTo>
                      <a:pt x="542" y="159"/>
                    </a:lnTo>
                    <a:lnTo>
                      <a:pt x="546" y="159"/>
                    </a:lnTo>
                    <a:lnTo>
                      <a:pt x="550" y="159"/>
                    </a:lnTo>
                    <a:lnTo>
                      <a:pt x="550" y="163"/>
                    </a:lnTo>
                    <a:lnTo>
                      <a:pt x="554" y="163"/>
                    </a:lnTo>
                    <a:lnTo>
                      <a:pt x="554" y="168"/>
                    </a:lnTo>
                    <a:lnTo>
                      <a:pt x="558" y="168"/>
                    </a:lnTo>
                    <a:lnTo>
                      <a:pt x="558" y="172"/>
                    </a:lnTo>
                    <a:lnTo>
                      <a:pt x="562" y="172"/>
                    </a:lnTo>
                    <a:lnTo>
                      <a:pt x="562" y="176"/>
                    </a:lnTo>
                    <a:lnTo>
                      <a:pt x="570" y="176"/>
                    </a:lnTo>
                    <a:lnTo>
                      <a:pt x="570" y="180"/>
                    </a:lnTo>
                    <a:lnTo>
                      <a:pt x="574" y="180"/>
                    </a:lnTo>
                    <a:lnTo>
                      <a:pt x="574" y="184"/>
                    </a:lnTo>
                    <a:lnTo>
                      <a:pt x="578" y="184"/>
                    </a:lnTo>
                    <a:lnTo>
                      <a:pt x="582" y="184"/>
                    </a:lnTo>
                    <a:lnTo>
                      <a:pt x="586" y="184"/>
                    </a:lnTo>
                    <a:lnTo>
                      <a:pt x="586" y="188"/>
                    </a:lnTo>
                    <a:lnTo>
                      <a:pt x="586" y="192"/>
                    </a:lnTo>
                    <a:lnTo>
                      <a:pt x="590" y="192"/>
                    </a:lnTo>
                    <a:lnTo>
                      <a:pt x="590" y="200"/>
                    </a:lnTo>
                    <a:lnTo>
                      <a:pt x="595" y="200"/>
                    </a:lnTo>
                    <a:lnTo>
                      <a:pt x="595" y="204"/>
                    </a:lnTo>
                    <a:lnTo>
                      <a:pt x="595" y="212"/>
                    </a:lnTo>
                    <a:lnTo>
                      <a:pt x="599" y="212"/>
                    </a:lnTo>
                    <a:lnTo>
                      <a:pt x="603" y="212"/>
                    </a:lnTo>
                    <a:lnTo>
                      <a:pt x="607" y="212"/>
                    </a:lnTo>
                    <a:lnTo>
                      <a:pt x="607" y="216"/>
                    </a:lnTo>
                    <a:lnTo>
                      <a:pt x="611" y="216"/>
                    </a:lnTo>
                    <a:lnTo>
                      <a:pt x="615" y="216"/>
                    </a:lnTo>
                    <a:lnTo>
                      <a:pt x="615" y="221"/>
                    </a:lnTo>
                    <a:lnTo>
                      <a:pt x="623" y="221"/>
                    </a:lnTo>
                    <a:lnTo>
                      <a:pt x="623" y="225"/>
                    </a:lnTo>
                    <a:lnTo>
                      <a:pt x="627" y="225"/>
                    </a:lnTo>
                    <a:lnTo>
                      <a:pt x="627" y="229"/>
                    </a:lnTo>
                    <a:lnTo>
                      <a:pt x="631" y="229"/>
                    </a:lnTo>
                    <a:lnTo>
                      <a:pt x="639" y="229"/>
                    </a:lnTo>
                    <a:lnTo>
                      <a:pt x="639" y="233"/>
                    </a:lnTo>
                    <a:lnTo>
                      <a:pt x="643" y="233"/>
                    </a:lnTo>
                    <a:lnTo>
                      <a:pt x="648" y="233"/>
                    </a:lnTo>
                    <a:lnTo>
                      <a:pt x="648" y="229"/>
                    </a:lnTo>
                    <a:lnTo>
                      <a:pt x="652" y="229"/>
                    </a:lnTo>
                    <a:lnTo>
                      <a:pt x="656" y="229"/>
                    </a:lnTo>
                    <a:lnTo>
                      <a:pt x="656" y="225"/>
                    </a:lnTo>
                    <a:lnTo>
                      <a:pt x="660" y="225"/>
                    </a:lnTo>
                    <a:lnTo>
                      <a:pt x="660" y="221"/>
                    </a:lnTo>
                    <a:lnTo>
                      <a:pt x="660" y="216"/>
                    </a:lnTo>
                    <a:lnTo>
                      <a:pt x="660" y="212"/>
                    </a:lnTo>
                    <a:lnTo>
                      <a:pt x="664" y="212"/>
                    </a:lnTo>
                    <a:lnTo>
                      <a:pt x="664" y="208"/>
                    </a:lnTo>
                    <a:lnTo>
                      <a:pt x="668" y="208"/>
                    </a:lnTo>
                    <a:lnTo>
                      <a:pt x="668" y="204"/>
                    </a:lnTo>
                    <a:lnTo>
                      <a:pt x="668" y="200"/>
                    </a:lnTo>
                    <a:lnTo>
                      <a:pt x="664" y="200"/>
                    </a:lnTo>
                    <a:lnTo>
                      <a:pt x="664" y="196"/>
                    </a:lnTo>
                    <a:lnTo>
                      <a:pt x="660" y="196"/>
                    </a:lnTo>
                    <a:lnTo>
                      <a:pt x="660" y="192"/>
                    </a:lnTo>
                    <a:lnTo>
                      <a:pt x="656" y="192"/>
                    </a:lnTo>
                    <a:lnTo>
                      <a:pt x="656" y="188"/>
                    </a:lnTo>
                    <a:lnTo>
                      <a:pt x="652" y="188"/>
                    </a:lnTo>
                    <a:lnTo>
                      <a:pt x="652" y="184"/>
                    </a:lnTo>
                    <a:lnTo>
                      <a:pt x="648" y="184"/>
                    </a:lnTo>
                    <a:lnTo>
                      <a:pt x="643" y="184"/>
                    </a:lnTo>
                    <a:lnTo>
                      <a:pt x="643" y="180"/>
                    </a:lnTo>
                    <a:lnTo>
                      <a:pt x="639" y="180"/>
                    </a:lnTo>
                    <a:lnTo>
                      <a:pt x="639" y="176"/>
                    </a:lnTo>
                    <a:lnTo>
                      <a:pt x="635" y="176"/>
                    </a:lnTo>
                    <a:lnTo>
                      <a:pt x="631" y="176"/>
                    </a:lnTo>
                    <a:lnTo>
                      <a:pt x="631" y="172"/>
                    </a:lnTo>
                    <a:lnTo>
                      <a:pt x="627" y="172"/>
                    </a:lnTo>
                    <a:lnTo>
                      <a:pt x="627" y="168"/>
                    </a:lnTo>
                    <a:lnTo>
                      <a:pt x="623" y="168"/>
                    </a:lnTo>
                    <a:lnTo>
                      <a:pt x="623" y="163"/>
                    </a:lnTo>
                    <a:lnTo>
                      <a:pt x="619" y="163"/>
                    </a:lnTo>
                    <a:lnTo>
                      <a:pt x="615" y="163"/>
                    </a:lnTo>
                    <a:lnTo>
                      <a:pt x="615" y="159"/>
                    </a:lnTo>
                    <a:lnTo>
                      <a:pt x="611" y="159"/>
                    </a:lnTo>
                    <a:lnTo>
                      <a:pt x="611" y="155"/>
                    </a:lnTo>
                    <a:lnTo>
                      <a:pt x="607" y="155"/>
                    </a:lnTo>
                    <a:lnTo>
                      <a:pt x="607" y="151"/>
                    </a:lnTo>
                    <a:lnTo>
                      <a:pt x="603" y="151"/>
                    </a:lnTo>
                    <a:lnTo>
                      <a:pt x="603" y="147"/>
                    </a:lnTo>
                    <a:lnTo>
                      <a:pt x="599" y="147"/>
                    </a:lnTo>
                    <a:lnTo>
                      <a:pt x="599" y="143"/>
                    </a:lnTo>
                    <a:lnTo>
                      <a:pt x="595" y="143"/>
                    </a:lnTo>
                    <a:lnTo>
                      <a:pt x="595" y="139"/>
                    </a:lnTo>
                    <a:lnTo>
                      <a:pt x="590" y="139"/>
                    </a:lnTo>
                    <a:lnTo>
                      <a:pt x="586" y="139"/>
                    </a:lnTo>
                    <a:lnTo>
                      <a:pt x="586" y="135"/>
                    </a:lnTo>
                    <a:lnTo>
                      <a:pt x="595" y="135"/>
                    </a:lnTo>
                    <a:close/>
                    <a:moveTo>
                      <a:pt x="460" y="119"/>
                    </a:moveTo>
                    <a:lnTo>
                      <a:pt x="460" y="123"/>
                    </a:lnTo>
                    <a:lnTo>
                      <a:pt x="464" y="123"/>
                    </a:lnTo>
                    <a:lnTo>
                      <a:pt x="468" y="123"/>
                    </a:lnTo>
                    <a:lnTo>
                      <a:pt x="468" y="127"/>
                    </a:lnTo>
                    <a:lnTo>
                      <a:pt x="472" y="127"/>
                    </a:lnTo>
                    <a:lnTo>
                      <a:pt x="480" y="127"/>
                    </a:lnTo>
                    <a:lnTo>
                      <a:pt x="485" y="127"/>
                    </a:lnTo>
                    <a:lnTo>
                      <a:pt x="485" y="131"/>
                    </a:lnTo>
                    <a:lnTo>
                      <a:pt x="485" y="135"/>
                    </a:lnTo>
                    <a:lnTo>
                      <a:pt x="485" y="139"/>
                    </a:lnTo>
                    <a:lnTo>
                      <a:pt x="480" y="139"/>
                    </a:lnTo>
                    <a:lnTo>
                      <a:pt x="480" y="143"/>
                    </a:lnTo>
                    <a:lnTo>
                      <a:pt x="485" y="143"/>
                    </a:lnTo>
                    <a:lnTo>
                      <a:pt x="489" y="143"/>
                    </a:lnTo>
                    <a:lnTo>
                      <a:pt x="489" y="147"/>
                    </a:lnTo>
                    <a:lnTo>
                      <a:pt x="489" y="151"/>
                    </a:lnTo>
                    <a:lnTo>
                      <a:pt x="493" y="151"/>
                    </a:lnTo>
                    <a:lnTo>
                      <a:pt x="493" y="155"/>
                    </a:lnTo>
                    <a:lnTo>
                      <a:pt x="493" y="159"/>
                    </a:lnTo>
                    <a:lnTo>
                      <a:pt x="493" y="163"/>
                    </a:lnTo>
                    <a:lnTo>
                      <a:pt x="489" y="163"/>
                    </a:lnTo>
                    <a:lnTo>
                      <a:pt x="485" y="163"/>
                    </a:lnTo>
                    <a:lnTo>
                      <a:pt x="485" y="159"/>
                    </a:lnTo>
                    <a:lnTo>
                      <a:pt x="480" y="159"/>
                    </a:lnTo>
                    <a:lnTo>
                      <a:pt x="480" y="155"/>
                    </a:lnTo>
                    <a:lnTo>
                      <a:pt x="476" y="155"/>
                    </a:lnTo>
                    <a:lnTo>
                      <a:pt x="476" y="151"/>
                    </a:lnTo>
                    <a:lnTo>
                      <a:pt x="472" y="151"/>
                    </a:lnTo>
                    <a:lnTo>
                      <a:pt x="468" y="151"/>
                    </a:lnTo>
                    <a:lnTo>
                      <a:pt x="468" y="147"/>
                    </a:lnTo>
                    <a:lnTo>
                      <a:pt x="464" y="147"/>
                    </a:lnTo>
                    <a:lnTo>
                      <a:pt x="460" y="147"/>
                    </a:lnTo>
                    <a:lnTo>
                      <a:pt x="460" y="143"/>
                    </a:lnTo>
                    <a:lnTo>
                      <a:pt x="456" y="143"/>
                    </a:lnTo>
                    <a:lnTo>
                      <a:pt x="456" y="135"/>
                    </a:lnTo>
                    <a:lnTo>
                      <a:pt x="456" y="131"/>
                    </a:lnTo>
                    <a:lnTo>
                      <a:pt x="452" y="131"/>
                    </a:lnTo>
                    <a:lnTo>
                      <a:pt x="452" y="127"/>
                    </a:lnTo>
                    <a:lnTo>
                      <a:pt x="448" y="127"/>
                    </a:lnTo>
                    <a:lnTo>
                      <a:pt x="448" y="123"/>
                    </a:lnTo>
                    <a:lnTo>
                      <a:pt x="452" y="123"/>
                    </a:lnTo>
                    <a:lnTo>
                      <a:pt x="452" y="119"/>
                    </a:lnTo>
                    <a:lnTo>
                      <a:pt x="460" y="119"/>
                    </a:lnTo>
                    <a:close/>
                    <a:moveTo>
                      <a:pt x="456" y="53"/>
                    </a:moveTo>
                    <a:lnTo>
                      <a:pt x="456" y="58"/>
                    </a:lnTo>
                    <a:lnTo>
                      <a:pt x="460" y="58"/>
                    </a:lnTo>
                    <a:lnTo>
                      <a:pt x="460" y="62"/>
                    </a:lnTo>
                    <a:lnTo>
                      <a:pt x="460" y="66"/>
                    </a:lnTo>
                    <a:lnTo>
                      <a:pt x="464" y="66"/>
                    </a:lnTo>
                    <a:lnTo>
                      <a:pt x="464" y="70"/>
                    </a:lnTo>
                    <a:lnTo>
                      <a:pt x="468" y="70"/>
                    </a:lnTo>
                    <a:lnTo>
                      <a:pt x="468" y="74"/>
                    </a:lnTo>
                    <a:lnTo>
                      <a:pt x="468" y="78"/>
                    </a:lnTo>
                    <a:lnTo>
                      <a:pt x="472" y="78"/>
                    </a:lnTo>
                    <a:lnTo>
                      <a:pt x="472" y="82"/>
                    </a:lnTo>
                    <a:lnTo>
                      <a:pt x="476" y="82"/>
                    </a:lnTo>
                    <a:lnTo>
                      <a:pt x="480" y="82"/>
                    </a:lnTo>
                    <a:lnTo>
                      <a:pt x="480" y="86"/>
                    </a:lnTo>
                    <a:lnTo>
                      <a:pt x="480" y="90"/>
                    </a:lnTo>
                    <a:lnTo>
                      <a:pt x="485" y="90"/>
                    </a:lnTo>
                    <a:lnTo>
                      <a:pt x="485" y="94"/>
                    </a:lnTo>
                    <a:lnTo>
                      <a:pt x="485" y="98"/>
                    </a:lnTo>
                    <a:lnTo>
                      <a:pt x="480" y="98"/>
                    </a:lnTo>
                    <a:lnTo>
                      <a:pt x="476" y="98"/>
                    </a:lnTo>
                    <a:lnTo>
                      <a:pt x="472" y="98"/>
                    </a:lnTo>
                    <a:lnTo>
                      <a:pt x="468" y="98"/>
                    </a:lnTo>
                    <a:lnTo>
                      <a:pt x="468" y="102"/>
                    </a:lnTo>
                    <a:lnTo>
                      <a:pt x="464" y="102"/>
                    </a:lnTo>
                    <a:lnTo>
                      <a:pt x="464" y="98"/>
                    </a:lnTo>
                    <a:lnTo>
                      <a:pt x="460" y="98"/>
                    </a:lnTo>
                    <a:lnTo>
                      <a:pt x="456" y="98"/>
                    </a:lnTo>
                    <a:lnTo>
                      <a:pt x="456" y="94"/>
                    </a:lnTo>
                    <a:lnTo>
                      <a:pt x="452" y="94"/>
                    </a:lnTo>
                    <a:lnTo>
                      <a:pt x="452" y="90"/>
                    </a:lnTo>
                    <a:lnTo>
                      <a:pt x="452" y="86"/>
                    </a:lnTo>
                    <a:lnTo>
                      <a:pt x="452" y="82"/>
                    </a:lnTo>
                    <a:lnTo>
                      <a:pt x="452" y="78"/>
                    </a:lnTo>
                    <a:lnTo>
                      <a:pt x="452" y="74"/>
                    </a:lnTo>
                    <a:lnTo>
                      <a:pt x="452" y="70"/>
                    </a:lnTo>
                    <a:lnTo>
                      <a:pt x="452" y="62"/>
                    </a:lnTo>
                    <a:lnTo>
                      <a:pt x="448" y="62"/>
                    </a:lnTo>
                    <a:lnTo>
                      <a:pt x="448" y="58"/>
                    </a:lnTo>
                    <a:lnTo>
                      <a:pt x="452" y="58"/>
                    </a:lnTo>
                    <a:lnTo>
                      <a:pt x="452" y="53"/>
                    </a:lnTo>
                    <a:lnTo>
                      <a:pt x="456" y="53"/>
                    </a:lnTo>
                    <a:close/>
                    <a:moveTo>
                      <a:pt x="114" y="41"/>
                    </a:moveTo>
                    <a:lnTo>
                      <a:pt x="114" y="45"/>
                    </a:lnTo>
                    <a:lnTo>
                      <a:pt x="114" y="49"/>
                    </a:lnTo>
                    <a:lnTo>
                      <a:pt x="118" y="49"/>
                    </a:lnTo>
                    <a:lnTo>
                      <a:pt x="118" y="53"/>
                    </a:lnTo>
                    <a:lnTo>
                      <a:pt x="106" y="53"/>
                    </a:lnTo>
                    <a:lnTo>
                      <a:pt x="106" y="58"/>
                    </a:lnTo>
                    <a:lnTo>
                      <a:pt x="101" y="58"/>
                    </a:lnTo>
                    <a:lnTo>
                      <a:pt x="101" y="53"/>
                    </a:lnTo>
                    <a:lnTo>
                      <a:pt x="97" y="53"/>
                    </a:lnTo>
                    <a:lnTo>
                      <a:pt x="97" y="49"/>
                    </a:lnTo>
                    <a:lnTo>
                      <a:pt x="97" y="45"/>
                    </a:lnTo>
                    <a:lnTo>
                      <a:pt x="101" y="45"/>
                    </a:lnTo>
                    <a:lnTo>
                      <a:pt x="101" y="41"/>
                    </a:lnTo>
                    <a:lnTo>
                      <a:pt x="110" y="41"/>
                    </a:lnTo>
                    <a:lnTo>
                      <a:pt x="114" y="41"/>
                    </a:lnTo>
                    <a:close/>
                    <a:moveTo>
                      <a:pt x="700" y="41"/>
                    </a:moveTo>
                    <a:lnTo>
                      <a:pt x="705" y="41"/>
                    </a:lnTo>
                    <a:lnTo>
                      <a:pt x="709" y="41"/>
                    </a:lnTo>
                    <a:lnTo>
                      <a:pt x="709" y="45"/>
                    </a:lnTo>
                    <a:lnTo>
                      <a:pt x="713" y="45"/>
                    </a:lnTo>
                    <a:lnTo>
                      <a:pt x="717" y="45"/>
                    </a:lnTo>
                    <a:lnTo>
                      <a:pt x="717" y="49"/>
                    </a:lnTo>
                    <a:lnTo>
                      <a:pt x="725" y="49"/>
                    </a:lnTo>
                    <a:lnTo>
                      <a:pt x="729" y="49"/>
                    </a:lnTo>
                    <a:lnTo>
                      <a:pt x="729" y="53"/>
                    </a:lnTo>
                    <a:lnTo>
                      <a:pt x="733" y="53"/>
                    </a:lnTo>
                    <a:lnTo>
                      <a:pt x="737" y="53"/>
                    </a:lnTo>
                    <a:lnTo>
                      <a:pt x="737" y="58"/>
                    </a:lnTo>
                    <a:lnTo>
                      <a:pt x="741" y="58"/>
                    </a:lnTo>
                    <a:lnTo>
                      <a:pt x="741" y="62"/>
                    </a:lnTo>
                    <a:lnTo>
                      <a:pt x="745" y="62"/>
                    </a:lnTo>
                    <a:lnTo>
                      <a:pt x="745" y="66"/>
                    </a:lnTo>
                    <a:lnTo>
                      <a:pt x="745" y="70"/>
                    </a:lnTo>
                    <a:lnTo>
                      <a:pt x="749" y="70"/>
                    </a:lnTo>
                    <a:lnTo>
                      <a:pt x="753" y="70"/>
                    </a:lnTo>
                    <a:lnTo>
                      <a:pt x="753" y="74"/>
                    </a:lnTo>
                    <a:lnTo>
                      <a:pt x="753" y="78"/>
                    </a:lnTo>
                    <a:lnTo>
                      <a:pt x="758" y="78"/>
                    </a:lnTo>
                    <a:lnTo>
                      <a:pt x="758" y="82"/>
                    </a:lnTo>
                    <a:lnTo>
                      <a:pt x="762" y="82"/>
                    </a:lnTo>
                    <a:lnTo>
                      <a:pt x="762" y="90"/>
                    </a:lnTo>
                    <a:lnTo>
                      <a:pt x="762" y="94"/>
                    </a:lnTo>
                    <a:lnTo>
                      <a:pt x="762" y="98"/>
                    </a:lnTo>
                    <a:lnTo>
                      <a:pt x="758" y="98"/>
                    </a:lnTo>
                    <a:lnTo>
                      <a:pt x="749" y="98"/>
                    </a:lnTo>
                    <a:lnTo>
                      <a:pt x="741" y="98"/>
                    </a:lnTo>
                    <a:lnTo>
                      <a:pt x="741" y="102"/>
                    </a:lnTo>
                    <a:lnTo>
                      <a:pt x="741" y="110"/>
                    </a:lnTo>
                    <a:lnTo>
                      <a:pt x="741" y="115"/>
                    </a:lnTo>
                    <a:lnTo>
                      <a:pt x="737" y="115"/>
                    </a:lnTo>
                    <a:lnTo>
                      <a:pt x="737" y="119"/>
                    </a:lnTo>
                    <a:lnTo>
                      <a:pt x="733" y="119"/>
                    </a:lnTo>
                    <a:lnTo>
                      <a:pt x="729" y="119"/>
                    </a:lnTo>
                    <a:lnTo>
                      <a:pt x="725" y="119"/>
                    </a:lnTo>
                    <a:lnTo>
                      <a:pt x="725" y="115"/>
                    </a:lnTo>
                    <a:lnTo>
                      <a:pt x="721" y="115"/>
                    </a:lnTo>
                    <a:lnTo>
                      <a:pt x="721" y="110"/>
                    </a:lnTo>
                    <a:lnTo>
                      <a:pt x="721" y="106"/>
                    </a:lnTo>
                    <a:lnTo>
                      <a:pt x="721" y="102"/>
                    </a:lnTo>
                    <a:lnTo>
                      <a:pt x="717" y="102"/>
                    </a:lnTo>
                    <a:lnTo>
                      <a:pt x="713" y="102"/>
                    </a:lnTo>
                    <a:lnTo>
                      <a:pt x="713" y="98"/>
                    </a:lnTo>
                    <a:lnTo>
                      <a:pt x="709" y="98"/>
                    </a:lnTo>
                    <a:lnTo>
                      <a:pt x="709" y="94"/>
                    </a:lnTo>
                    <a:lnTo>
                      <a:pt x="709" y="90"/>
                    </a:lnTo>
                    <a:lnTo>
                      <a:pt x="705" y="90"/>
                    </a:lnTo>
                    <a:lnTo>
                      <a:pt x="705" y="86"/>
                    </a:lnTo>
                    <a:lnTo>
                      <a:pt x="705" y="82"/>
                    </a:lnTo>
                    <a:lnTo>
                      <a:pt x="700" y="82"/>
                    </a:lnTo>
                    <a:lnTo>
                      <a:pt x="700" y="78"/>
                    </a:lnTo>
                    <a:lnTo>
                      <a:pt x="700" y="74"/>
                    </a:lnTo>
                    <a:lnTo>
                      <a:pt x="705" y="74"/>
                    </a:lnTo>
                    <a:lnTo>
                      <a:pt x="705" y="70"/>
                    </a:lnTo>
                    <a:lnTo>
                      <a:pt x="705" y="66"/>
                    </a:lnTo>
                    <a:lnTo>
                      <a:pt x="700" y="66"/>
                    </a:lnTo>
                    <a:lnTo>
                      <a:pt x="700" y="62"/>
                    </a:lnTo>
                    <a:lnTo>
                      <a:pt x="696" y="62"/>
                    </a:lnTo>
                    <a:lnTo>
                      <a:pt x="692" y="62"/>
                    </a:lnTo>
                    <a:lnTo>
                      <a:pt x="692" y="58"/>
                    </a:lnTo>
                    <a:lnTo>
                      <a:pt x="688" y="58"/>
                    </a:lnTo>
                    <a:lnTo>
                      <a:pt x="688" y="49"/>
                    </a:lnTo>
                    <a:lnTo>
                      <a:pt x="684" y="49"/>
                    </a:lnTo>
                    <a:lnTo>
                      <a:pt x="684" y="45"/>
                    </a:lnTo>
                    <a:lnTo>
                      <a:pt x="688" y="45"/>
                    </a:lnTo>
                    <a:lnTo>
                      <a:pt x="692" y="45"/>
                    </a:lnTo>
                    <a:lnTo>
                      <a:pt x="692" y="41"/>
                    </a:lnTo>
                    <a:lnTo>
                      <a:pt x="696" y="41"/>
                    </a:lnTo>
                    <a:lnTo>
                      <a:pt x="700" y="41"/>
                    </a:lnTo>
                    <a:close/>
                    <a:moveTo>
                      <a:pt x="725" y="0"/>
                    </a:moveTo>
                    <a:lnTo>
                      <a:pt x="725" y="9"/>
                    </a:lnTo>
                    <a:lnTo>
                      <a:pt x="729" y="9"/>
                    </a:lnTo>
                    <a:lnTo>
                      <a:pt x="729" y="13"/>
                    </a:lnTo>
                    <a:lnTo>
                      <a:pt x="733" y="13"/>
                    </a:lnTo>
                    <a:lnTo>
                      <a:pt x="737" y="13"/>
                    </a:lnTo>
                    <a:lnTo>
                      <a:pt x="737" y="17"/>
                    </a:lnTo>
                    <a:lnTo>
                      <a:pt x="741" y="17"/>
                    </a:lnTo>
                    <a:lnTo>
                      <a:pt x="741" y="21"/>
                    </a:lnTo>
                    <a:lnTo>
                      <a:pt x="745" y="21"/>
                    </a:lnTo>
                    <a:lnTo>
                      <a:pt x="745" y="25"/>
                    </a:lnTo>
                    <a:lnTo>
                      <a:pt x="745" y="37"/>
                    </a:lnTo>
                    <a:lnTo>
                      <a:pt x="741" y="37"/>
                    </a:lnTo>
                    <a:lnTo>
                      <a:pt x="741" y="41"/>
                    </a:lnTo>
                    <a:lnTo>
                      <a:pt x="737" y="41"/>
                    </a:lnTo>
                    <a:lnTo>
                      <a:pt x="733" y="41"/>
                    </a:lnTo>
                    <a:lnTo>
                      <a:pt x="729" y="41"/>
                    </a:lnTo>
                    <a:lnTo>
                      <a:pt x="729" y="37"/>
                    </a:lnTo>
                    <a:lnTo>
                      <a:pt x="725" y="37"/>
                    </a:lnTo>
                    <a:lnTo>
                      <a:pt x="721" y="37"/>
                    </a:lnTo>
                    <a:lnTo>
                      <a:pt x="721" y="33"/>
                    </a:lnTo>
                    <a:lnTo>
                      <a:pt x="721" y="29"/>
                    </a:lnTo>
                    <a:lnTo>
                      <a:pt x="717" y="29"/>
                    </a:lnTo>
                    <a:lnTo>
                      <a:pt x="717" y="25"/>
                    </a:lnTo>
                    <a:lnTo>
                      <a:pt x="713" y="25"/>
                    </a:lnTo>
                    <a:lnTo>
                      <a:pt x="713" y="17"/>
                    </a:lnTo>
                    <a:lnTo>
                      <a:pt x="717" y="17"/>
                    </a:lnTo>
                    <a:lnTo>
                      <a:pt x="717" y="13"/>
                    </a:lnTo>
                    <a:lnTo>
                      <a:pt x="721" y="13"/>
                    </a:lnTo>
                    <a:lnTo>
                      <a:pt x="721" y="9"/>
                    </a:lnTo>
                    <a:lnTo>
                      <a:pt x="721" y="5"/>
                    </a:lnTo>
                    <a:lnTo>
                      <a:pt x="717" y="5"/>
                    </a:lnTo>
                    <a:lnTo>
                      <a:pt x="721" y="5"/>
                    </a:lnTo>
                    <a:lnTo>
                      <a:pt x="721" y="0"/>
                    </a:lnTo>
                    <a:lnTo>
                      <a:pt x="725"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grpSp>
      </p:grpSp>
    </p:spTree>
    <p:extLst>
      <p:ext uri="{BB962C8B-B14F-4D97-AF65-F5344CB8AC3E}">
        <p14:creationId xmlns:p14="http://schemas.microsoft.com/office/powerpoint/2010/main" val="187602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349500" y="1511300"/>
            <a:ext cx="4432300" cy="2882900"/>
          </a:xfrm>
        </p:spPr>
        <p:txBody>
          <a:bodyPr/>
          <a:lstStyle>
            <a:lvl1pPr marL="0" indent="0">
              <a:buNone/>
              <a:defRPr/>
            </a:lvl1pPr>
          </a:lstStyle>
          <a:p>
            <a:endParaRPr lang="en-US"/>
          </a:p>
        </p:txBody>
      </p:sp>
      <p:sp>
        <p:nvSpPr>
          <p:cNvPr id="2" name="Title 1"/>
          <p:cNvSpPr>
            <a:spLocks noGrp="1"/>
          </p:cNvSpPr>
          <p:nvPr>
            <p:ph type="title"/>
          </p:nvPr>
        </p:nvSpPr>
        <p:spPr>
          <a:xfrm>
            <a:off x="40262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2628" y="809406"/>
            <a:ext cx="8229600" cy="315912"/>
          </a:xfrm>
        </p:spPr>
        <p:txBody>
          <a:bodyPr wrap="square" lIns="0" rIns="0"/>
          <a:lstStyle>
            <a:lvl1pPr marL="0" indent="0">
              <a:buNone/>
              <a:defRPr sz="1500" b="1"/>
            </a:lvl1pPr>
          </a:lstStyle>
          <a:p>
            <a:pPr lvl="0"/>
            <a:r>
              <a:rPr lang="en-US" dirty="0"/>
              <a:t>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8600" y="1161498"/>
            <a:ext cx="6146800" cy="3848100"/>
          </a:xfrm>
          <a:prstGeom prst="rect">
            <a:avLst/>
          </a:prstGeom>
        </p:spPr>
      </p:pic>
      <p:sp>
        <p:nvSpPr>
          <p:cNvPr id="7" name="Slide Number Placeholder 8">
            <a:extLst>
              <a:ext uri="{FF2B5EF4-FFF2-40B4-BE49-F238E27FC236}">
                <a16:creationId xmlns:a16="http://schemas.microsoft.com/office/drawing/2014/main" id="{7D1DA3FA-DE4B-2E4B-AE2A-3A440D0AE601}"/>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081418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nd Holding Pho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01038A-F8D7-A24E-A4CA-B3CEFA8004B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06925" y="0"/>
            <a:ext cx="4537075" cy="5143500"/>
          </a:xfrm>
          <a:prstGeom prst="rect">
            <a:avLst/>
          </a:prstGeom>
        </p:spPr>
      </p:pic>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 style</a:t>
            </a:r>
          </a:p>
        </p:txBody>
      </p:sp>
      <p:sp>
        <p:nvSpPr>
          <p:cNvPr id="9" name="Text Placeholder 8"/>
          <p:cNvSpPr>
            <a:spLocks noGrp="1"/>
          </p:cNvSpPr>
          <p:nvPr>
            <p:ph type="body" sz="quarter" idx="12" hasCustomPrompt="1"/>
          </p:nvPr>
        </p:nvSpPr>
        <p:spPr>
          <a:xfrm>
            <a:off x="402628" y="13575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062442" y="512593"/>
            <a:ext cx="1670770" cy="3623978"/>
          </a:xfrm>
          <a:prstGeom prst="roundRect">
            <a:avLst>
              <a:gd name="adj" fmla="val 11159"/>
            </a:avLst>
          </a:prstGeom>
        </p:spPr>
        <p:txBody>
          <a:bodyPr/>
          <a:lstStyle>
            <a:lvl1pPr marL="0" indent="0">
              <a:buNone/>
              <a:defRPr/>
            </a:lvl1pPr>
          </a:lstStyle>
          <a:p>
            <a:r>
              <a:rPr lang="en-US" dirty="0"/>
              <a:t>Click icon to add picture</a:t>
            </a:r>
          </a:p>
        </p:txBody>
      </p:sp>
      <p:sp>
        <p:nvSpPr>
          <p:cNvPr id="8" name="Slide Number Placeholder 8">
            <a:extLst>
              <a:ext uri="{FF2B5EF4-FFF2-40B4-BE49-F238E27FC236}">
                <a16:creationId xmlns:a16="http://schemas.microsoft.com/office/drawing/2014/main" id="{E2547141-FCCC-B140-A8CC-C5061A0DF099}"/>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876321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379053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9657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50700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userDrawn="1"/>
        </p:nvPicPr>
        <p:blipFill>
          <a:blip r:embed="rId2"/>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657331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userDrawn="1"/>
        </p:nvPicPr>
        <p:blipFill>
          <a:blip r:embed="rId2"/>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562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36062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0838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257864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or Call Out Slide 7">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39BDE1C7-F851-DA46-BC78-06A9312A79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92846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8229600" cy="407465"/>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8229600"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2628" y="8094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2365E554-2705-BC4F-9D60-91C108526FEE}"/>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04847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or Call Out Slide 8">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5ACCFE76-CE54-044D-B37E-84D261CDC5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924584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or Call Out Slide 9">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AC9B0B99-0238-ED49-9184-976A046FC11C}"/>
              </a:ext>
            </a:extLst>
          </p:cNvPr>
          <p:cNvPicPr>
            <a:picLocks noChangeAspect="1"/>
          </p:cNvPicPr>
          <p:nvPr userDrawn="1"/>
        </p:nvPicPr>
        <p:blipFill>
          <a:blip r:embed="rId2"/>
          <a:stretch>
            <a:fillRect/>
          </a:stretch>
        </p:blipFill>
        <p:spPr bwMode="auto">
          <a:xfrm>
            <a:off x="0" y="0"/>
            <a:ext cx="9144000" cy="515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2451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072757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1264741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287412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or Call Out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F459A-4AA9-4C42-B35D-9A847050130E}"/>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3"/>
          <p:cNvSpPr>
            <a:spLocks noGrp="1"/>
          </p:cNvSpPr>
          <p:nvPr>
            <p:ph type="body" sz="quarter" idx="10"/>
          </p:nvPr>
        </p:nvSpPr>
        <p:spPr>
          <a:xfrm>
            <a:off x="5250906"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1957175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9144000" cy="5157216"/>
          </a:xfrm>
        </p:spPr>
        <p:txBody>
          <a:bodyPr/>
          <a:lstStyle>
            <a:lvl1pPr marL="0" indent="0">
              <a:buNone/>
              <a:defRPr/>
            </a:lvl1pPr>
          </a:lstStyle>
          <a:p>
            <a:endParaRPr lang="en-US" dirty="0"/>
          </a:p>
        </p:txBody>
      </p:sp>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2"/>
                </a:solidFill>
              </a:defRPr>
            </a:lvl1pPr>
          </a:lstStyle>
          <a:p>
            <a:pPr lvl="0"/>
            <a:r>
              <a:rPr lang="en-US" dirty="0"/>
              <a:t>Click to edit Master text</a:t>
            </a:r>
          </a:p>
        </p:txBody>
      </p:sp>
    </p:spTree>
    <p:extLst>
      <p:ext uri="{BB962C8B-B14F-4D97-AF65-F5344CB8AC3E}">
        <p14:creationId xmlns:p14="http://schemas.microsoft.com/office/powerpoint/2010/main" val="2475215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2204712"/>
            <a:ext cx="7062651" cy="2075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pic>
        <p:nvPicPr>
          <p:cNvPr id="4" name="Picture 3">
            <a:extLst>
              <a:ext uri="{FF2B5EF4-FFF2-40B4-BE49-F238E27FC236}">
                <a16:creationId xmlns:a16="http://schemas.microsoft.com/office/drawing/2014/main" id="{FBD1CB92-000E-6E49-9A59-433553F5A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90702" y="1015992"/>
            <a:ext cx="1188720" cy="1188720"/>
          </a:xfrm>
          <a:prstGeom prst="rect">
            <a:avLst/>
          </a:prstGeom>
        </p:spPr>
      </p:pic>
      <p:sp>
        <p:nvSpPr>
          <p:cNvPr id="6" name="Slide Number Placeholder 8">
            <a:extLst>
              <a:ext uri="{FF2B5EF4-FFF2-40B4-BE49-F238E27FC236}">
                <a16:creationId xmlns:a16="http://schemas.microsoft.com/office/drawing/2014/main" id="{A491578C-96BC-024F-89B5-3D7A4A8DB8D1}"/>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3 Photo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EF795A-8CC1-A246-A40F-109F2A429EF7}"/>
              </a:ext>
            </a:extLst>
          </p:cNvPr>
          <p:cNvSpPr>
            <a:spLocks noGrp="1"/>
          </p:cNvSpPr>
          <p:nvPr>
            <p:ph type="pic" sz="quarter" idx="11"/>
          </p:nvPr>
        </p:nvSpPr>
        <p:spPr>
          <a:xfrm>
            <a:off x="0" y="0"/>
            <a:ext cx="3044952" cy="2578608"/>
          </a:xfrm>
        </p:spPr>
        <p:txBody>
          <a:bodyPr/>
          <a:lstStyle/>
          <a:p>
            <a:endParaRPr lang="en-US"/>
          </a:p>
        </p:txBody>
      </p:sp>
      <p:sp>
        <p:nvSpPr>
          <p:cNvPr id="6" name="Picture Placeholder 4">
            <a:extLst>
              <a:ext uri="{FF2B5EF4-FFF2-40B4-BE49-F238E27FC236}">
                <a16:creationId xmlns:a16="http://schemas.microsoft.com/office/drawing/2014/main" id="{AB9BDECC-4FFE-4C46-9A25-B266B71C7822}"/>
              </a:ext>
            </a:extLst>
          </p:cNvPr>
          <p:cNvSpPr>
            <a:spLocks noGrp="1"/>
          </p:cNvSpPr>
          <p:nvPr>
            <p:ph type="pic" sz="quarter" idx="12"/>
          </p:nvPr>
        </p:nvSpPr>
        <p:spPr>
          <a:xfrm>
            <a:off x="3044952" y="2578608"/>
            <a:ext cx="3044952" cy="2582310"/>
          </a:xfrm>
        </p:spPr>
        <p:txBody>
          <a:bodyPr/>
          <a:lstStyle/>
          <a:p>
            <a:endParaRPr lang="en-US"/>
          </a:p>
        </p:txBody>
      </p:sp>
      <p:sp>
        <p:nvSpPr>
          <p:cNvPr id="7" name="Picture Placeholder 4">
            <a:extLst>
              <a:ext uri="{FF2B5EF4-FFF2-40B4-BE49-F238E27FC236}">
                <a16:creationId xmlns:a16="http://schemas.microsoft.com/office/drawing/2014/main" id="{06225710-6005-BA48-90CB-E8414CD6AE49}"/>
              </a:ext>
            </a:extLst>
          </p:cNvPr>
          <p:cNvSpPr>
            <a:spLocks noGrp="1"/>
          </p:cNvSpPr>
          <p:nvPr>
            <p:ph type="pic" sz="quarter" idx="13"/>
          </p:nvPr>
        </p:nvSpPr>
        <p:spPr>
          <a:xfrm>
            <a:off x="6089904" y="0"/>
            <a:ext cx="3063240" cy="2578608"/>
          </a:xfrm>
        </p:spPr>
        <p:txBody>
          <a:bodyPr/>
          <a:lstStyle/>
          <a:p>
            <a:endParaRPr lang="en-US"/>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554583"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554583"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6749645"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6749645"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3653028" y="1298910"/>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3653028" y="700090"/>
            <a:ext cx="1828800" cy="573420"/>
          </a:xfrm>
        </p:spPr>
        <p:txBody>
          <a:bodyPr/>
          <a:lstStyle>
            <a:lvl1pPr marL="0" indent="0" algn="ctr">
              <a:buNone/>
              <a:defRPr sz="3500" b="1">
                <a:solidFill>
                  <a:srgbClr val="ED1B2E"/>
                </a:solidFill>
              </a:defRPr>
            </a:lvl1pPr>
          </a:lstStyle>
          <a:p>
            <a:pPr lvl="0"/>
            <a:r>
              <a:rPr lang="en-US" dirty="0"/>
              <a:t>XXX</a:t>
            </a:r>
          </a:p>
        </p:txBody>
      </p:sp>
      <p:sp>
        <p:nvSpPr>
          <p:cNvPr id="14" name="Slide Number Placeholder 8">
            <a:extLst>
              <a:ext uri="{FF2B5EF4-FFF2-40B4-BE49-F238E27FC236}">
                <a16:creationId xmlns:a16="http://schemas.microsoft.com/office/drawing/2014/main" id="{80951635-8583-384C-B9E3-8470F06C622A}"/>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5516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hotos with Stats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554583"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554583"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6749645"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6749645"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3653028" y="1298910"/>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3653028" y="700090"/>
            <a:ext cx="1828800" cy="573420"/>
          </a:xfrm>
        </p:spPr>
        <p:txBody>
          <a:bodyPr/>
          <a:lstStyle>
            <a:lvl1pPr marL="0" indent="0" algn="ctr">
              <a:buNone/>
              <a:defRPr sz="3500" b="1">
                <a:solidFill>
                  <a:srgbClr val="ED1B2E"/>
                </a:solidFill>
              </a:defRPr>
            </a:lvl1pPr>
          </a:lstStyle>
          <a:p>
            <a:pPr lvl="0"/>
            <a:r>
              <a:rPr lang="en-US" dirty="0"/>
              <a:t>XXX</a:t>
            </a:r>
          </a:p>
        </p:txBody>
      </p:sp>
      <p:pic>
        <p:nvPicPr>
          <p:cNvPr id="14" name="Picture Placeholder 6">
            <a:extLst>
              <a:ext uri="{FF2B5EF4-FFF2-40B4-BE49-F238E27FC236}">
                <a16:creationId xmlns:a16="http://schemas.microsoft.com/office/drawing/2014/main" id="{32A63B04-970B-C54E-A665-EC6EB2D6EA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3044952" cy="25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8">
            <a:extLst>
              <a:ext uri="{FF2B5EF4-FFF2-40B4-BE49-F238E27FC236}">
                <a16:creationId xmlns:a16="http://schemas.microsoft.com/office/drawing/2014/main" id="{17390DE6-9430-9048-AAE6-C19777B1EBE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3044952" y="2578608"/>
            <a:ext cx="3044952" cy="258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20">
            <a:extLst>
              <a:ext uri="{FF2B5EF4-FFF2-40B4-BE49-F238E27FC236}">
                <a16:creationId xmlns:a16="http://schemas.microsoft.com/office/drawing/2014/main" id="{E03CB064-4460-DB44-B36E-C3AC1461999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6089904" y="0"/>
            <a:ext cx="3063240" cy="25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97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s with Stats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9F31AA-EA79-B74A-A188-7E728E7ED8FD}"/>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sp>
        <p:nvSpPr>
          <p:cNvPr id="8" name="Text Placeholder 8">
            <a:extLst>
              <a:ext uri="{FF2B5EF4-FFF2-40B4-BE49-F238E27FC236}">
                <a16:creationId xmlns:a16="http://schemas.microsoft.com/office/drawing/2014/main" id="{D73A35D9-4DC7-8140-B35F-7E571F6D5380}"/>
              </a:ext>
            </a:extLst>
          </p:cNvPr>
          <p:cNvSpPr>
            <a:spLocks noGrp="1"/>
          </p:cNvSpPr>
          <p:nvPr>
            <p:ph type="body" sz="quarter" idx="14" hasCustomPrompt="1"/>
          </p:nvPr>
        </p:nvSpPr>
        <p:spPr>
          <a:xfrm>
            <a:off x="554583"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9" name="Text Placeholder 3">
            <a:extLst>
              <a:ext uri="{FF2B5EF4-FFF2-40B4-BE49-F238E27FC236}">
                <a16:creationId xmlns:a16="http://schemas.microsoft.com/office/drawing/2014/main" id="{917C2D5D-DEF3-B94F-BBE5-991B8F932D1D}"/>
              </a:ext>
            </a:extLst>
          </p:cNvPr>
          <p:cNvSpPr>
            <a:spLocks noGrp="1"/>
          </p:cNvSpPr>
          <p:nvPr>
            <p:ph type="body" sz="quarter" idx="16" hasCustomPrompt="1"/>
          </p:nvPr>
        </p:nvSpPr>
        <p:spPr>
          <a:xfrm>
            <a:off x="554583"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0" name="Text Placeholder 8">
            <a:extLst>
              <a:ext uri="{FF2B5EF4-FFF2-40B4-BE49-F238E27FC236}">
                <a16:creationId xmlns:a16="http://schemas.microsoft.com/office/drawing/2014/main" id="{99E626E0-2CD9-C84E-B874-36F5B723DCB0}"/>
              </a:ext>
            </a:extLst>
          </p:cNvPr>
          <p:cNvSpPr>
            <a:spLocks noGrp="1"/>
          </p:cNvSpPr>
          <p:nvPr>
            <p:ph type="body" sz="quarter" idx="17" hasCustomPrompt="1"/>
          </p:nvPr>
        </p:nvSpPr>
        <p:spPr>
          <a:xfrm>
            <a:off x="6749645" y="3724673"/>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1" name="Text Placeholder 3">
            <a:extLst>
              <a:ext uri="{FF2B5EF4-FFF2-40B4-BE49-F238E27FC236}">
                <a16:creationId xmlns:a16="http://schemas.microsoft.com/office/drawing/2014/main" id="{F9B02E43-F405-8448-A718-CEB0B8021B4A}"/>
              </a:ext>
            </a:extLst>
          </p:cNvPr>
          <p:cNvSpPr>
            <a:spLocks noGrp="1"/>
          </p:cNvSpPr>
          <p:nvPr>
            <p:ph type="body" sz="quarter" idx="18" hasCustomPrompt="1"/>
          </p:nvPr>
        </p:nvSpPr>
        <p:spPr>
          <a:xfrm>
            <a:off x="6749645" y="3125853"/>
            <a:ext cx="1828800" cy="573420"/>
          </a:xfrm>
        </p:spPr>
        <p:txBody>
          <a:bodyPr/>
          <a:lstStyle>
            <a:lvl1pPr marL="0" indent="0" algn="ctr">
              <a:buNone/>
              <a:defRPr sz="3500" b="1">
                <a:solidFill>
                  <a:srgbClr val="ED1B2E"/>
                </a:solidFill>
              </a:defRPr>
            </a:lvl1pPr>
          </a:lstStyle>
          <a:p>
            <a:pPr lvl="0"/>
            <a:r>
              <a:rPr lang="en-US" dirty="0"/>
              <a:t>XXX</a:t>
            </a:r>
          </a:p>
        </p:txBody>
      </p:sp>
      <p:sp>
        <p:nvSpPr>
          <p:cNvPr id="12" name="Text Placeholder 8">
            <a:extLst>
              <a:ext uri="{FF2B5EF4-FFF2-40B4-BE49-F238E27FC236}">
                <a16:creationId xmlns:a16="http://schemas.microsoft.com/office/drawing/2014/main" id="{0DE60FB4-A895-BA42-A33C-AF417C25A143}"/>
              </a:ext>
            </a:extLst>
          </p:cNvPr>
          <p:cNvSpPr>
            <a:spLocks noGrp="1"/>
          </p:cNvSpPr>
          <p:nvPr>
            <p:ph type="body" sz="quarter" idx="19" hasCustomPrompt="1"/>
          </p:nvPr>
        </p:nvSpPr>
        <p:spPr>
          <a:xfrm>
            <a:off x="3653028" y="1298910"/>
            <a:ext cx="1828800" cy="889000"/>
          </a:xfrm>
        </p:spPr>
        <p:txBody>
          <a:bodyPr wrap="square"/>
          <a:lstStyle>
            <a:lvl1pPr marL="0" indent="0" algn="ctr">
              <a:buNone/>
              <a:defRPr/>
            </a:lvl1pPr>
            <a:lvl2pPr algn="ctr">
              <a:defRPr/>
            </a:lvl2pPr>
          </a:lstStyle>
          <a:p>
            <a:pPr lvl="0"/>
            <a:r>
              <a:rPr lang="en-US" dirty="0"/>
              <a:t>Click to edit Master text</a:t>
            </a:r>
          </a:p>
          <a:p>
            <a:pPr lvl="1"/>
            <a:endParaRPr lang="en-US" dirty="0"/>
          </a:p>
        </p:txBody>
      </p:sp>
      <p:sp>
        <p:nvSpPr>
          <p:cNvPr id="13" name="Text Placeholder 3">
            <a:extLst>
              <a:ext uri="{FF2B5EF4-FFF2-40B4-BE49-F238E27FC236}">
                <a16:creationId xmlns:a16="http://schemas.microsoft.com/office/drawing/2014/main" id="{F834AE53-27E4-DF4A-8C9D-B2B14E256A33}"/>
              </a:ext>
            </a:extLst>
          </p:cNvPr>
          <p:cNvSpPr>
            <a:spLocks noGrp="1"/>
          </p:cNvSpPr>
          <p:nvPr>
            <p:ph type="body" sz="quarter" idx="20" hasCustomPrompt="1"/>
          </p:nvPr>
        </p:nvSpPr>
        <p:spPr>
          <a:xfrm>
            <a:off x="3653028" y="700090"/>
            <a:ext cx="1828800" cy="573420"/>
          </a:xfrm>
        </p:spPr>
        <p:txBody>
          <a:bodyPr/>
          <a:lstStyle>
            <a:lvl1pPr marL="0" indent="0" algn="ctr">
              <a:buNone/>
              <a:defRPr sz="3500" b="1">
                <a:solidFill>
                  <a:srgbClr val="ED1B2E"/>
                </a:solidFill>
              </a:defRPr>
            </a:lvl1pPr>
          </a:lstStyle>
          <a:p>
            <a:pPr lvl="0"/>
            <a:r>
              <a:rPr lang="en-US" dirty="0"/>
              <a:t>XXX</a:t>
            </a:r>
          </a:p>
        </p:txBody>
      </p:sp>
      <p:pic>
        <p:nvPicPr>
          <p:cNvPr id="17" name="Picture Placeholder 5">
            <a:extLst>
              <a:ext uri="{FF2B5EF4-FFF2-40B4-BE49-F238E27FC236}">
                <a16:creationId xmlns:a16="http://schemas.microsoft.com/office/drawing/2014/main" id="{43B0BA44-D581-7C46-A978-4CF442F5EE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3044952" cy="25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2">
            <a:extLst>
              <a:ext uri="{FF2B5EF4-FFF2-40B4-BE49-F238E27FC236}">
                <a16:creationId xmlns:a16="http://schemas.microsoft.com/office/drawing/2014/main" id="{5301CE14-3535-DB47-B214-9D313F27BD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3044952" y="2578608"/>
            <a:ext cx="3044952" cy="258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6">
            <a:extLst>
              <a:ext uri="{FF2B5EF4-FFF2-40B4-BE49-F238E27FC236}">
                <a16:creationId xmlns:a16="http://schemas.microsoft.com/office/drawing/2014/main" id="{1518E5C4-9B0E-6143-800B-9CF81BD9C89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6089904" y="0"/>
            <a:ext cx="3063240" cy="25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9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2628" y="8094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2FF5FEC1-E9D5-8242-A17C-D53B6E2072EC}"/>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120229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52E7F-E423-7A45-998E-73ED8B50B5DB}"/>
              </a:ext>
            </a:extLst>
          </p:cNvPr>
          <p:cNvSpPr/>
          <p:nvPr userDrawn="1"/>
        </p:nvSpPr>
        <p:spPr>
          <a:xfrm>
            <a:off x="0" y="1088571"/>
            <a:ext cx="9144000" cy="292608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3737" y="1801624"/>
            <a:ext cx="7062651" cy="611375"/>
          </a:xfrm>
          <a:prstGeom prst="rect">
            <a:avLst/>
          </a:prstGeom>
        </p:spPr>
        <p:txBody>
          <a:bodyPr wrap="square" lIns="0" rIns="0" anchor="t">
            <a:noAutofit/>
          </a:bodyPr>
          <a:lstStyle>
            <a:lvl1pPr algn="ctr">
              <a:defRPr sz="2900" b="1">
                <a:solidFill>
                  <a:srgbClr val="004B79"/>
                </a:solidFill>
                <a:latin typeface="Arial" panose="020B0604020202020204" pitchFamily="34" charset="0"/>
                <a:cs typeface="Arial" panose="020B0604020202020204" pitchFamily="34" charset="0"/>
              </a:defRPr>
            </a:lvl1pPr>
          </a:lstStyle>
          <a:p>
            <a:r>
              <a:rPr lang="en-US" dirty="0"/>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01900"/>
            <a:ext cx="7062651" cy="1295400"/>
          </a:xfrm>
        </p:spPr>
        <p:txBody>
          <a:bodyPr/>
          <a:lstStyle>
            <a:lvl1pPr marL="0" indent="0" algn="ctr">
              <a:spcAft>
                <a:spcPts val="600"/>
              </a:spcAft>
              <a:buNone/>
              <a:defRPr b="0">
                <a:solidFill>
                  <a:schemeClr val="tx1"/>
                </a:solidFill>
              </a:defRPr>
            </a:lvl1pPr>
          </a:lstStyle>
          <a:p>
            <a:pPr lvl="0"/>
            <a:r>
              <a:rPr lang="en-US" dirty="0"/>
              <a:t>Edit Master text styles</a:t>
            </a:r>
          </a:p>
        </p:txBody>
      </p:sp>
      <p:sp>
        <p:nvSpPr>
          <p:cNvPr id="8" name="Slide Number Placeholder 8">
            <a:extLst>
              <a:ext uri="{FF2B5EF4-FFF2-40B4-BE49-F238E27FC236}">
                <a16:creationId xmlns:a16="http://schemas.microsoft.com/office/drawing/2014/main" id="{C536061B-4BF6-E749-B4AC-001BAFE4A3AC}"/>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D407A6-F0D5-4940-B7EF-5DE46E512F2E}"/>
              </a:ext>
            </a:extLst>
          </p:cNvPr>
          <p:cNvSpPr/>
          <p:nvPr userDrawn="1"/>
        </p:nvSpPr>
        <p:spPr>
          <a:xfrm>
            <a:off x="0" y="0"/>
            <a:ext cx="9144000" cy="514350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C10C86-872F-E449-B336-8D2DCCE894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29925" y="2615184"/>
            <a:ext cx="2284150" cy="1039000"/>
          </a:xfrm>
          <a:prstGeom prst="rect">
            <a:avLst/>
          </a:prstGeom>
        </p:spPr>
      </p:pic>
      <p:pic>
        <p:nvPicPr>
          <p:cNvPr id="6" name="Picture 5">
            <a:extLst>
              <a:ext uri="{FF2B5EF4-FFF2-40B4-BE49-F238E27FC236}">
                <a16:creationId xmlns:a16="http://schemas.microsoft.com/office/drawing/2014/main" id="{67925EB4-6D34-2541-ACDF-D65AAFD212EE}"/>
              </a:ext>
            </a:extLst>
          </p:cNvPr>
          <p:cNvPicPr>
            <a:picLocks noChangeAspect="1"/>
          </p:cNvPicPr>
          <p:nvPr userDrawn="1"/>
        </p:nvPicPr>
        <p:blipFill rotWithShape="1">
          <a:blip r:embed="rId3"/>
          <a:srcRect l="23800" t="28800" r="24400" b="49155"/>
          <a:stretch/>
        </p:blipFill>
        <p:spPr>
          <a:xfrm>
            <a:off x="2176272" y="1481328"/>
            <a:ext cx="4736592" cy="1133856"/>
          </a:xfrm>
          <a:prstGeom prst="rect">
            <a:avLst/>
          </a:prstGeom>
        </p:spPr>
      </p:pic>
    </p:spTree>
    <p:extLst>
      <p:ext uri="{BB962C8B-B14F-4D97-AF65-F5344CB8AC3E}">
        <p14:creationId xmlns:p14="http://schemas.microsoft.com/office/powerpoint/2010/main" val="1891202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FB813BC-54DD-8B47-AF16-8D7B564120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userDrawn="1"/>
        </p:nvSpPr>
        <p:spPr>
          <a:xfrm>
            <a:off x="573258" y="4077305"/>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userDrawn="1"/>
        </p:nvSpPr>
        <p:spPr>
          <a:xfrm>
            <a:off x="3941884"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Heatwave</a:t>
            </a:r>
          </a:p>
        </p:txBody>
      </p:sp>
    </p:spTree>
    <p:extLst>
      <p:ext uri="{BB962C8B-B14F-4D97-AF65-F5344CB8AC3E}">
        <p14:creationId xmlns:p14="http://schemas.microsoft.com/office/powerpoint/2010/main" val="2851744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3D2AE251-439E-CB4F-BD7B-90EFD05229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Tornado</a:t>
            </a:r>
          </a:p>
        </p:txBody>
      </p:sp>
    </p:spTree>
    <p:extLst>
      <p:ext uri="{BB962C8B-B14F-4D97-AF65-F5344CB8AC3E}">
        <p14:creationId xmlns:p14="http://schemas.microsoft.com/office/powerpoint/2010/main" val="351183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71748D4-F538-E547-923F-DF428BA76F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a:t>
            </a:r>
            <a:br>
              <a:rPr lang="en-US" sz="1000" dirty="0"/>
            </a:br>
            <a:r>
              <a:rPr lang="en-US" sz="1000" dirty="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Cot/Bed</a:t>
            </a:r>
          </a:p>
        </p:txBody>
      </p:sp>
    </p:spTree>
    <p:extLst>
      <p:ext uri="{BB962C8B-B14F-4D97-AF65-F5344CB8AC3E}">
        <p14:creationId xmlns:p14="http://schemas.microsoft.com/office/powerpoint/2010/main" val="2829160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2A22748A-DAD8-864A-9094-1806554826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Preparedness</a:t>
            </a:r>
            <a:br>
              <a:rPr lang="en-US" sz="1000" dirty="0"/>
            </a:br>
            <a:r>
              <a:rPr lang="en-US" sz="1000" dirty="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Stopwatch</a:t>
            </a:r>
          </a:p>
          <a:p>
            <a:pPr marL="0" indent="0" algn="ctr">
              <a:buNone/>
            </a:pPr>
            <a:endParaRPr lang="en-US" sz="1000" dirty="0"/>
          </a:p>
        </p:txBody>
      </p:sp>
      <p:sp>
        <p:nvSpPr>
          <p:cNvPr id="12" name="Text Placeholder 6">
            <a:extLst>
              <a:ext uri="{FF2B5EF4-FFF2-40B4-BE49-F238E27FC236}">
                <a16:creationId xmlns:a16="http://schemas.microsoft.com/office/drawing/2014/main" id="{EEA0FD70-8121-DD41-8CD8-FF58E24FCFD8}"/>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5784265" y="1132032"/>
            <a:ext cx="849153" cy="822960"/>
          </a:xfrm>
          <a:prstGeom prst="rect">
            <a:avLst/>
          </a:prstGeom>
        </p:spPr>
      </p:pic>
    </p:spTree>
    <p:extLst>
      <p:ext uri="{BB962C8B-B14F-4D97-AF65-F5344CB8AC3E}">
        <p14:creationId xmlns:p14="http://schemas.microsoft.com/office/powerpoint/2010/main" val="4220707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02B296AC-EB97-4240-B043-758B510C1E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41084" y="1086115"/>
            <a:ext cx="914400" cy="91440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Dollar</a:t>
            </a:r>
          </a:p>
          <a:p>
            <a:pPr marL="0" indent="0" algn="ctr">
              <a:buNone/>
            </a:pPr>
            <a:endParaRPr lang="en-US" sz="1000" dirty="0"/>
          </a:p>
        </p:txBody>
      </p:sp>
      <p:sp>
        <p:nvSpPr>
          <p:cNvPr id="13" name="Text Placeholder 6">
            <a:extLst>
              <a:ext uri="{FF2B5EF4-FFF2-40B4-BE49-F238E27FC236}">
                <a16:creationId xmlns:a16="http://schemas.microsoft.com/office/drawing/2014/main" id="{926CED36-B303-F14C-9613-066F5CA9269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Hand</a:t>
            </a:r>
          </a:p>
          <a:p>
            <a:pPr marL="0" indent="0" algn="ctr">
              <a:buNone/>
            </a:pPr>
            <a:endParaRPr lang="en-US" sz="1000" dirty="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Support</a:t>
            </a:r>
          </a:p>
        </p:txBody>
      </p:sp>
    </p:spTree>
    <p:extLst>
      <p:ext uri="{BB962C8B-B14F-4D97-AF65-F5344CB8AC3E}">
        <p14:creationId xmlns:p14="http://schemas.microsoft.com/office/powerpoint/2010/main" val="2560541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643ADBEC-49A0-B541-A41E-9E65C231D9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Drop</a:t>
            </a:r>
          </a:p>
          <a:p>
            <a:pPr marL="0" indent="0" algn="ctr">
              <a:buNone/>
            </a:pPr>
            <a:endParaRPr lang="en-US" sz="1000" dirty="0"/>
          </a:p>
        </p:txBody>
      </p:sp>
      <p:sp>
        <p:nvSpPr>
          <p:cNvPr id="13" name="Text Placeholder 6">
            <a:extLst>
              <a:ext uri="{FF2B5EF4-FFF2-40B4-BE49-F238E27FC236}">
                <a16:creationId xmlns:a16="http://schemas.microsoft.com/office/drawing/2014/main" id="{EC8F283D-7AB9-E14E-AC88-D7BD2DAAFF0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Recipient</a:t>
            </a:r>
          </a:p>
          <a:p>
            <a:pPr marL="0" indent="0" algn="ctr">
              <a:buNone/>
            </a:pPr>
            <a:endParaRPr lang="en-US" sz="1000" dirty="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Sign</a:t>
            </a:r>
          </a:p>
        </p:txBody>
      </p:sp>
    </p:spTree>
    <p:extLst>
      <p:ext uri="{BB962C8B-B14F-4D97-AF65-F5344CB8AC3E}">
        <p14:creationId xmlns:p14="http://schemas.microsoft.com/office/powerpoint/2010/main" val="3986210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8377B66-32B4-164C-82BF-2AF1AEB6F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Globe</a:t>
            </a:r>
          </a:p>
          <a:p>
            <a:pPr marL="0" indent="0" algn="ctr">
              <a:buNone/>
            </a:pPr>
            <a:endParaRPr lang="en-US" sz="1000" dirty="0"/>
          </a:p>
        </p:txBody>
      </p:sp>
      <p:sp>
        <p:nvSpPr>
          <p:cNvPr id="12" name="Text Placeholder 6">
            <a:extLst>
              <a:ext uri="{FF2B5EF4-FFF2-40B4-BE49-F238E27FC236}">
                <a16:creationId xmlns:a16="http://schemas.microsoft.com/office/drawing/2014/main" id="{D721D996-3850-0445-A247-CF911610CC44}"/>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3618524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4531FAE-0192-494F-9ADC-1FE6A5A0C4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a:t>
            </a:r>
            <a:br>
              <a:rPr lang="en-US" sz="1000" dirty="0"/>
            </a:br>
            <a:r>
              <a:rPr lang="en-US" sz="1000" dirty="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Smart Phone</a:t>
            </a:r>
          </a:p>
          <a:p>
            <a:pPr marL="0" indent="0" algn="ctr">
              <a:buNone/>
            </a:pPr>
            <a:endParaRPr lang="en-US" sz="1000" dirty="0"/>
          </a:p>
        </p:txBody>
      </p:sp>
      <p:sp>
        <p:nvSpPr>
          <p:cNvPr id="12" name="Text Placeholder 6">
            <a:extLst>
              <a:ext uri="{FF2B5EF4-FFF2-40B4-BE49-F238E27FC236}">
                <a16:creationId xmlns:a16="http://schemas.microsoft.com/office/drawing/2014/main" id="{2A76D8BA-37FB-2E40-BC7F-EC268529BBB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109816" y="1555706"/>
            <a:ext cx="1005840" cy="1005840"/>
          </a:xfrm>
          <a:prstGeom prst="rect">
            <a:avLst/>
          </a:prstGeom>
        </p:spPr>
      </p:pic>
      <p:pic>
        <p:nvPicPr>
          <p:cNvPr id="24" name="Picture 23">
            <a:extLst>
              <a:ext uri="{FF2B5EF4-FFF2-40B4-BE49-F238E27FC236}">
                <a16:creationId xmlns:a16="http://schemas.microsoft.com/office/drawing/2014/main" id="{881B3065-E6BA-E1FD-979D-BCB997531A3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262216" y="3573742"/>
            <a:ext cx="1005840" cy="1005840"/>
          </a:xfrm>
          <a:prstGeom prst="rect">
            <a:avLst/>
          </a:prstGeom>
        </p:spPr>
      </p:pic>
    </p:spTree>
    <p:extLst>
      <p:ext uri="{BB962C8B-B14F-4D97-AF65-F5344CB8AC3E}">
        <p14:creationId xmlns:p14="http://schemas.microsoft.com/office/powerpoint/2010/main" val="417483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with Custom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EDB4B7-16FF-2349-8A88-6BFC0F82FA93}"/>
              </a:ext>
            </a:extLst>
          </p:cNvPr>
          <p:cNvSpPr/>
          <p:nvPr userDrawn="1"/>
        </p:nvSpPr>
        <p:spPr>
          <a:xfrm>
            <a:off x="5029200" y="0"/>
            <a:ext cx="41148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092700" y="2108200"/>
            <a:ext cx="3200400" cy="1574800"/>
          </a:xfrm>
        </p:spPr>
        <p:txBody>
          <a:bodyPr/>
          <a:lstStyle>
            <a:lvl3pPr marL="365760" marR="0" indent="0" algn="l" defTabSz="457200" rtl="0" eaLnBrk="0" fontAlgn="base" latinLnBrk="0" hangingPunct="0">
              <a:lnSpc>
                <a:spcPct val="100000"/>
              </a:lnSpc>
              <a:spcBef>
                <a:spcPts val="0"/>
              </a:spcBef>
              <a:spcAft>
                <a:spcPts val="1200"/>
              </a:spcAft>
              <a:buClr>
                <a:srgbClr val="ED1B2E"/>
              </a:buClr>
              <a:buSzPct val="75000"/>
              <a:buFontTx/>
              <a:buNone/>
              <a:tabLst/>
              <a:defRPr/>
            </a:lvl3pPr>
          </a:lstStyle>
          <a:p>
            <a:pPr marL="548640" marR="0" lvl="2"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pPr>
            <a:r>
              <a:rPr lang="en-US" dirty="0"/>
              <a:t>Custom content: e.g. partner logos, additional visuals. If you bring in logos with white backgrounds, please delete the blue background for a cleaner look.</a:t>
            </a:r>
          </a:p>
        </p:txBody>
      </p:sp>
      <p:sp>
        <p:nvSpPr>
          <p:cNvPr id="7" name="Slide Number Placeholder 8">
            <a:extLst>
              <a:ext uri="{FF2B5EF4-FFF2-40B4-BE49-F238E27FC236}">
                <a16:creationId xmlns:a16="http://schemas.microsoft.com/office/drawing/2014/main" id="{106E9BBE-BBC4-3246-970C-B2C79226FE2F}"/>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57683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3FF4568-4708-D846-A448-0C0E1BBD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 Kit</a:t>
            </a:r>
          </a:p>
          <a:p>
            <a:pPr marL="0" indent="0" algn="ctr">
              <a:buNone/>
            </a:pPr>
            <a:endParaRPr lang="en-US" sz="1000" dirty="0"/>
          </a:p>
        </p:txBody>
      </p:sp>
      <p:sp>
        <p:nvSpPr>
          <p:cNvPr id="12" name="Text Placeholder 6">
            <a:extLst>
              <a:ext uri="{FF2B5EF4-FFF2-40B4-BE49-F238E27FC236}">
                <a16:creationId xmlns:a16="http://schemas.microsoft.com/office/drawing/2014/main" id="{83462D18-4007-9A45-9B6C-27186AE71C9C}"/>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18" name="Picture 17">
            <a:extLst>
              <a:ext uri="{FF2B5EF4-FFF2-40B4-BE49-F238E27FC236}">
                <a16:creationId xmlns:a16="http://schemas.microsoft.com/office/drawing/2014/main" id="{13FDA641-E503-EA45-8860-CC7A9E90270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296799" y="3079096"/>
            <a:ext cx="584200" cy="584200"/>
          </a:xfrm>
          <a:prstGeom prst="rect">
            <a:avLst/>
          </a:prstGeom>
        </p:spPr>
      </p:pic>
      <p:sp>
        <p:nvSpPr>
          <p:cNvPr id="19" name="Text Placeholder 6">
            <a:extLst>
              <a:ext uri="{FF2B5EF4-FFF2-40B4-BE49-F238E27FC236}">
                <a16:creationId xmlns:a16="http://schemas.microsoft.com/office/drawing/2014/main" id="{225B4FA4-9894-144B-BBA3-A6BDEBBE17B2}"/>
              </a:ext>
            </a:extLst>
          </p:cNvPr>
          <p:cNvSpPr txBox="1">
            <a:spLocks/>
          </p:cNvSpPr>
          <p:nvPr userDrawn="1"/>
        </p:nvSpPr>
        <p:spPr>
          <a:xfrm>
            <a:off x="3827584" y="4077506"/>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Rep map pin to be used on maps</a:t>
            </a:r>
          </a:p>
          <a:p>
            <a:pPr marL="0" indent="0" algn="ctr">
              <a:buNone/>
            </a:pPr>
            <a:endParaRPr lang="en-US" sz="1000" dirty="0"/>
          </a:p>
        </p:txBody>
      </p:sp>
    </p:spTree>
    <p:extLst>
      <p:ext uri="{BB962C8B-B14F-4D97-AF65-F5344CB8AC3E}">
        <p14:creationId xmlns:p14="http://schemas.microsoft.com/office/powerpoint/2010/main" val="658315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1157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457200" y="1194197"/>
            <a:ext cx="8229600" cy="3067050"/>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E89C58B-EC5D-43E5-91BD-DB14A0BAA46E}"/>
              </a:ext>
            </a:extLst>
          </p:cNvPr>
          <p:cNvSpPr>
            <a:spLocks noGrp="1"/>
          </p:cNvSpPr>
          <p:nvPr>
            <p:ph type="ftr" sz="quarter" idx="13"/>
          </p:nvPr>
        </p:nvSpPr>
        <p:spPr/>
        <p:txBody>
          <a:bodyPr/>
          <a:lstStyle>
            <a:lvl1pPr>
              <a:defRPr/>
            </a:lvl1pPr>
          </a:lstStyle>
          <a:p>
            <a:pPr>
              <a:defRPr/>
            </a:pPr>
            <a:endParaRPr lang="en-US"/>
          </a:p>
        </p:txBody>
      </p:sp>
      <p:sp>
        <p:nvSpPr>
          <p:cNvPr id="5" name="Slide Number Placeholder 8">
            <a:extLst>
              <a:ext uri="{FF2B5EF4-FFF2-40B4-BE49-F238E27FC236}">
                <a16:creationId xmlns:a16="http://schemas.microsoft.com/office/drawing/2014/main" id="{9B720A3F-8E36-4C81-AE86-C51CEE95A996}"/>
              </a:ext>
            </a:extLst>
          </p:cNvPr>
          <p:cNvSpPr>
            <a:spLocks noGrp="1"/>
          </p:cNvSpPr>
          <p:nvPr>
            <p:ph type="sldNum" sz="quarter" idx="14"/>
          </p:nvPr>
        </p:nvSpPr>
        <p:spPr/>
        <p:txBody>
          <a:bodyPr/>
          <a:lstStyle>
            <a:lvl1pPr>
              <a:defRPr/>
            </a:lvl1pPr>
          </a:lstStyle>
          <a:p>
            <a:pPr>
              <a:defRPr/>
            </a:pPr>
            <a:fld id="{007D519C-E1EA-4DD0-8561-22C06535205C}" type="slidenum">
              <a:rPr lang="en-US" altLang="en-US"/>
              <a:pPr>
                <a:defRPr/>
              </a:pPr>
              <a:t>‹#›</a:t>
            </a:fld>
            <a:endParaRPr lang="en-US" altLang="en-US"/>
          </a:p>
        </p:txBody>
      </p:sp>
    </p:spTree>
    <p:extLst>
      <p:ext uri="{BB962C8B-B14F-4D97-AF65-F5344CB8AC3E}">
        <p14:creationId xmlns:p14="http://schemas.microsoft.com/office/powerpoint/2010/main" val="17270051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in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C2072-4868-044A-9689-357AA0951E50}"/>
              </a:ext>
            </a:extLst>
          </p:cNvPr>
          <p:cNvSpPr/>
          <p:nvPr userDrawn="1"/>
        </p:nvSpPr>
        <p:spPr>
          <a:xfrm>
            <a:off x="5029200" y="0"/>
            <a:ext cx="41148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7" name="Text Placeholder 8">
            <a:extLst>
              <a:ext uri="{FF2B5EF4-FFF2-40B4-BE49-F238E27FC236}">
                <a16:creationId xmlns:a16="http://schemas.microsoft.com/office/drawing/2014/main" id="{00F8F083-292E-A34D-8543-B00A497431A8}"/>
              </a:ext>
            </a:extLst>
          </p:cNvPr>
          <p:cNvSpPr>
            <a:spLocks noGrp="1"/>
          </p:cNvSpPr>
          <p:nvPr>
            <p:ph type="body" sz="quarter" idx="15" hasCustomPrompt="1"/>
          </p:nvPr>
        </p:nvSpPr>
        <p:spPr>
          <a:xfrm>
            <a:off x="5381527" y="1760467"/>
            <a:ext cx="1484809" cy="899313"/>
          </a:xfrm>
        </p:spPr>
        <p:txBody>
          <a:bodyPr wrap="square"/>
          <a:lstStyle>
            <a:lvl1pPr marL="0" indent="0" algn="ctr">
              <a:buNone/>
              <a:defRPr sz="1100"/>
            </a:lvl1pPr>
            <a:lvl2pPr algn="ctr">
              <a:defRPr sz="1100"/>
            </a:lvl2pPr>
          </a:lstStyle>
          <a:p>
            <a:pPr lvl="0"/>
            <a:r>
              <a:rPr lang="en-US" dirty="0"/>
              <a:t>Click to edit Master text</a:t>
            </a:r>
          </a:p>
          <a:p>
            <a:pPr lvl="1"/>
            <a:endParaRPr lang="en-US" dirty="0"/>
          </a:p>
        </p:txBody>
      </p:sp>
      <p:sp>
        <p:nvSpPr>
          <p:cNvPr id="8" name="Text Placeholder 3">
            <a:extLst>
              <a:ext uri="{FF2B5EF4-FFF2-40B4-BE49-F238E27FC236}">
                <a16:creationId xmlns:a16="http://schemas.microsoft.com/office/drawing/2014/main" id="{86A73461-DDCE-8741-819D-4FC747354FA8}"/>
              </a:ext>
            </a:extLst>
          </p:cNvPr>
          <p:cNvSpPr>
            <a:spLocks noGrp="1"/>
          </p:cNvSpPr>
          <p:nvPr>
            <p:ph type="body" sz="quarter" idx="16" hasCustomPrompt="1"/>
          </p:nvPr>
        </p:nvSpPr>
        <p:spPr>
          <a:xfrm>
            <a:off x="5381527" y="1358540"/>
            <a:ext cx="1484809" cy="357052"/>
          </a:xfrm>
        </p:spPr>
        <p:txBody>
          <a:bodyPr/>
          <a:lstStyle>
            <a:lvl1pPr marL="0" indent="0" algn="ctr">
              <a:buNone/>
              <a:defRPr sz="2800" b="1">
                <a:solidFill>
                  <a:schemeClr val="accent1"/>
                </a:solidFill>
              </a:defRPr>
            </a:lvl1pPr>
          </a:lstStyle>
          <a:p>
            <a:pPr lvl="0"/>
            <a:r>
              <a:rPr lang="en-US" dirty="0"/>
              <a:t>XXX</a:t>
            </a:r>
          </a:p>
        </p:txBody>
      </p:sp>
      <p:sp>
        <p:nvSpPr>
          <p:cNvPr id="10" name="Text Placeholder 8">
            <a:extLst>
              <a:ext uri="{FF2B5EF4-FFF2-40B4-BE49-F238E27FC236}">
                <a16:creationId xmlns:a16="http://schemas.microsoft.com/office/drawing/2014/main" id="{A6BD13B9-D2CA-6B41-9AD6-E48D6E86D4AE}"/>
              </a:ext>
            </a:extLst>
          </p:cNvPr>
          <p:cNvSpPr>
            <a:spLocks noGrp="1"/>
          </p:cNvSpPr>
          <p:nvPr>
            <p:ph type="body" sz="quarter" idx="17" hasCustomPrompt="1"/>
          </p:nvPr>
        </p:nvSpPr>
        <p:spPr>
          <a:xfrm>
            <a:off x="5381527" y="4024692"/>
            <a:ext cx="1484809" cy="899313"/>
          </a:xfrm>
        </p:spPr>
        <p:txBody>
          <a:bodyPr wrap="square"/>
          <a:lstStyle>
            <a:lvl1pPr marL="0" indent="0" algn="ctr">
              <a:buNone/>
              <a:defRPr sz="1100"/>
            </a:lvl1pPr>
            <a:lvl2pPr algn="ctr">
              <a:defRPr sz="1100"/>
            </a:lvl2pPr>
          </a:lstStyle>
          <a:p>
            <a:pPr lvl="0"/>
            <a:r>
              <a:rPr lang="en-US" dirty="0"/>
              <a:t>Click to edit Master text</a:t>
            </a:r>
          </a:p>
          <a:p>
            <a:pPr lvl="1"/>
            <a:endParaRPr lang="en-US" dirty="0"/>
          </a:p>
        </p:txBody>
      </p:sp>
      <p:sp>
        <p:nvSpPr>
          <p:cNvPr id="11" name="Text Placeholder 3">
            <a:extLst>
              <a:ext uri="{FF2B5EF4-FFF2-40B4-BE49-F238E27FC236}">
                <a16:creationId xmlns:a16="http://schemas.microsoft.com/office/drawing/2014/main" id="{36043861-4750-EE4B-8EF0-829CB6CDA24F}"/>
              </a:ext>
            </a:extLst>
          </p:cNvPr>
          <p:cNvSpPr>
            <a:spLocks noGrp="1"/>
          </p:cNvSpPr>
          <p:nvPr>
            <p:ph type="body" sz="quarter" idx="18" hasCustomPrompt="1"/>
          </p:nvPr>
        </p:nvSpPr>
        <p:spPr>
          <a:xfrm>
            <a:off x="5381527" y="3622765"/>
            <a:ext cx="1484809" cy="357052"/>
          </a:xfrm>
        </p:spPr>
        <p:txBody>
          <a:bodyPr/>
          <a:lstStyle>
            <a:lvl1pPr marL="0" indent="0" algn="ctr">
              <a:buNone/>
              <a:defRPr sz="2800" b="1">
                <a:solidFill>
                  <a:schemeClr val="accent5"/>
                </a:solidFill>
              </a:defRPr>
            </a:lvl1pPr>
          </a:lstStyle>
          <a:p>
            <a:pPr lvl="0"/>
            <a:r>
              <a:rPr lang="en-US" dirty="0"/>
              <a:t>XXX</a:t>
            </a:r>
          </a:p>
        </p:txBody>
      </p:sp>
      <p:sp>
        <p:nvSpPr>
          <p:cNvPr id="12" name="Text Placeholder 8">
            <a:extLst>
              <a:ext uri="{FF2B5EF4-FFF2-40B4-BE49-F238E27FC236}">
                <a16:creationId xmlns:a16="http://schemas.microsoft.com/office/drawing/2014/main" id="{DEB2720E-87E2-014D-9AAC-5E798892858B}"/>
              </a:ext>
            </a:extLst>
          </p:cNvPr>
          <p:cNvSpPr>
            <a:spLocks noGrp="1"/>
          </p:cNvSpPr>
          <p:nvPr>
            <p:ph type="body" sz="quarter" idx="19" hasCustomPrompt="1"/>
          </p:nvPr>
        </p:nvSpPr>
        <p:spPr>
          <a:xfrm>
            <a:off x="7299590" y="4024692"/>
            <a:ext cx="1484809" cy="899313"/>
          </a:xfrm>
        </p:spPr>
        <p:txBody>
          <a:bodyPr wrap="square"/>
          <a:lstStyle>
            <a:lvl1pPr marL="0" indent="0" algn="ctr">
              <a:buNone/>
              <a:defRPr sz="1100"/>
            </a:lvl1pPr>
            <a:lvl2pPr algn="ctr">
              <a:defRPr sz="1100"/>
            </a:lvl2pPr>
          </a:lstStyle>
          <a:p>
            <a:pPr lvl="0"/>
            <a:r>
              <a:rPr lang="en-US" dirty="0"/>
              <a:t>Click to edit Master text</a:t>
            </a:r>
          </a:p>
          <a:p>
            <a:pPr lvl="1"/>
            <a:endParaRPr lang="en-US" dirty="0"/>
          </a:p>
        </p:txBody>
      </p:sp>
      <p:sp>
        <p:nvSpPr>
          <p:cNvPr id="13" name="Text Placeholder 3">
            <a:extLst>
              <a:ext uri="{FF2B5EF4-FFF2-40B4-BE49-F238E27FC236}">
                <a16:creationId xmlns:a16="http://schemas.microsoft.com/office/drawing/2014/main" id="{06836389-23EF-C64E-8FAE-DBA2DA72A2C7}"/>
              </a:ext>
            </a:extLst>
          </p:cNvPr>
          <p:cNvSpPr>
            <a:spLocks noGrp="1"/>
          </p:cNvSpPr>
          <p:nvPr>
            <p:ph type="body" sz="quarter" idx="20" hasCustomPrompt="1"/>
          </p:nvPr>
        </p:nvSpPr>
        <p:spPr>
          <a:xfrm>
            <a:off x="7299590" y="3622765"/>
            <a:ext cx="1484809" cy="357052"/>
          </a:xfrm>
        </p:spPr>
        <p:txBody>
          <a:bodyPr/>
          <a:lstStyle>
            <a:lvl1pPr marL="0" indent="0" algn="ctr">
              <a:buNone/>
              <a:defRPr sz="2800" b="1">
                <a:solidFill>
                  <a:schemeClr val="tx2"/>
                </a:solidFill>
              </a:defRPr>
            </a:lvl1pPr>
          </a:lstStyle>
          <a:p>
            <a:pPr lvl="0"/>
            <a:r>
              <a:rPr lang="en-US" dirty="0"/>
              <a:t>XXX</a:t>
            </a:r>
          </a:p>
        </p:txBody>
      </p:sp>
      <p:sp>
        <p:nvSpPr>
          <p:cNvPr id="14" name="Text Placeholder 8">
            <a:extLst>
              <a:ext uri="{FF2B5EF4-FFF2-40B4-BE49-F238E27FC236}">
                <a16:creationId xmlns:a16="http://schemas.microsoft.com/office/drawing/2014/main" id="{2CBC0872-3274-E54B-BA22-5F09DA1A61FF}"/>
              </a:ext>
            </a:extLst>
          </p:cNvPr>
          <p:cNvSpPr>
            <a:spLocks noGrp="1"/>
          </p:cNvSpPr>
          <p:nvPr>
            <p:ph type="body" sz="quarter" idx="21" hasCustomPrompt="1"/>
          </p:nvPr>
        </p:nvSpPr>
        <p:spPr>
          <a:xfrm>
            <a:off x="7299589" y="1760467"/>
            <a:ext cx="1484809" cy="899313"/>
          </a:xfrm>
        </p:spPr>
        <p:txBody>
          <a:bodyPr wrap="square"/>
          <a:lstStyle>
            <a:lvl1pPr marL="0" indent="0" algn="ctr">
              <a:buNone/>
              <a:defRPr sz="1100"/>
            </a:lvl1pPr>
            <a:lvl2pPr algn="ctr">
              <a:defRPr sz="1100"/>
            </a:lvl2pPr>
          </a:lstStyle>
          <a:p>
            <a:pPr lvl="0"/>
            <a:r>
              <a:rPr lang="en-US" dirty="0"/>
              <a:t>Click to edit Master text</a:t>
            </a:r>
          </a:p>
          <a:p>
            <a:pPr lvl="1"/>
            <a:endParaRPr lang="en-US" dirty="0"/>
          </a:p>
        </p:txBody>
      </p:sp>
      <p:sp>
        <p:nvSpPr>
          <p:cNvPr id="15" name="Text Placeholder 3">
            <a:extLst>
              <a:ext uri="{FF2B5EF4-FFF2-40B4-BE49-F238E27FC236}">
                <a16:creationId xmlns:a16="http://schemas.microsoft.com/office/drawing/2014/main" id="{595CD4F1-2091-4547-987D-643452234A26}"/>
              </a:ext>
            </a:extLst>
          </p:cNvPr>
          <p:cNvSpPr>
            <a:spLocks noGrp="1"/>
          </p:cNvSpPr>
          <p:nvPr>
            <p:ph type="body" sz="quarter" idx="22" hasCustomPrompt="1"/>
          </p:nvPr>
        </p:nvSpPr>
        <p:spPr>
          <a:xfrm>
            <a:off x="7299589" y="1358540"/>
            <a:ext cx="1484809" cy="357052"/>
          </a:xfrm>
        </p:spPr>
        <p:txBody>
          <a:bodyPr/>
          <a:lstStyle>
            <a:lvl1pPr marL="0" indent="0" algn="ctr">
              <a:buNone/>
              <a:defRPr sz="2800" b="1">
                <a:solidFill>
                  <a:schemeClr val="accent4"/>
                </a:solidFill>
              </a:defRPr>
            </a:lvl1pPr>
          </a:lstStyle>
          <a:p>
            <a:pPr lvl="0"/>
            <a:r>
              <a:rPr lang="en-US" dirty="0"/>
              <a:t>XXX</a:t>
            </a:r>
          </a:p>
        </p:txBody>
      </p:sp>
      <p:sp>
        <p:nvSpPr>
          <p:cNvPr id="16" name="Slide Number Placeholder 8">
            <a:extLst>
              <a:ext uri="{FF2B5EF4-FFF2-40B4-BE49-F238E27FC236}">
                <a16:creationId xmlns:a16="http://schemas.microsoft.com/office/drawing/2014/main" id="{956357D0-B881-544A-87EA-1C4E5649A60E}"/>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12474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2B47D5C0-11BA-294E-9118-6F62E74AA28D}"/>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B0E03740-7DCB-4049-946D-1095ECF68E96}"/>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96955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262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C7B5B808-9507-0A4F-8A7B-64CC07543255}"/>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530639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262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29117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C0C0C0"/>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2628" y="365761"/>
            <a:ext cx="8229600" cy="411480"/>
          </a:xfrm>
          <a:prstGeom prst="rect">
            <a:avLst/>
          </a:prstGeom>
        </p:spPr>
        <p:txBody>
          <a:bodyPr vert="horz" wrap="square" lIns="0" tIns="45720" rIns="0" bIns="45720" rtlCol="0" anchor="t">
            <a:noAutofit/>
          </a:bodyPr>
          <a:lstStyle/>
          <a:p>
            <a:r>
              <a:rPr lang="en-US" dirty="0"/>
              <a:t>Click to edit Master title style</a:t>
            </a:r>
          </a:p>
        </p:txBody>
      </p:sp>
      <p:sp>
        <p:nvSpPr>
          <p:cNvPr id="10" name="Slide Number Placeholder 8">
            <a:extLst>
              <a:ext uri="{FF2B5EF4-FFF2-40B4-BE49-F238E27FC236}">
                <a16:creationId xmlns:a16="http://schemas.microsoft.com/office/drawing/2014/main" id="{703AA884-3585-F248-95FB-748F157C0783}"/>
              </a:ext>
            </a:extLst>
          </p:cNvPr>
          <p:cNvSpPr txBox="1">
            <a:spLocks/>
          </p:cNvSpPr>
          <p:nvPr userDrawn="1"/>
        </p:nvSpPr>
        <p:spPr>
          <a:xfrm>
            <a:off x="52442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rgbClr val="C0C0C0"/>
                </a:solidFill>
              </a:rPr>
              <a:t>American Red Cross</a:t>
            </a:r>
          </a:p>
        </p:txBody>
      </p:sp>
      <p:sp>
        <p:nvSpPr>
          <p:cNvPr id="11" name="Slide Number Placeholder 8">
            <a:extLst>
              <a:ext uri="{FF2B5EF4-FFF2-40B4-BE49-F238E27FC236}">
                <a16:creationId xmlns:a16="http://schemas.microsoft.com/office/drawing/2014/main" id="{1A733F00-D0AD-8546-9D1D-F1C9691FFDCD}"/>
              </a:ext>
            </a:extLst>
          </p:cNvPr>
          <p:cNvSpPr txBox="1">
            <a:spLocks/>
          </p:cNvSpPr>
          <p:nvPr userDrawn="1"/>
        </p:nvSpPr>
        <p:spPr>
          <a:xfrm>
            <a:off x="45060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rgbClr val="C0C0C0"/>
                </a:solidFill>
              </a:rPr>
              <a:t>|</a:t>
            </a:r>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270" r:id="rId2"/>
    <p:sldLayoutId id="2147484133" r:id="rId3"/>
    <p:sldLayoutId id="2147484271" r:id="rId4"/>
    <p:sldLayoutId id="2147484134" r:id="rId5"/>
    <p:sldLayoutId id="2147484266"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 id="2147484147" r:id="rId19"/>
    <p:sldLayoutId id="2147484148" r:id="rId20"/>
    <p:sldLayoutId id="2147484149" r:id="rId21"/>
    <p:sldLayoutId id="2147484267" r:id="rId22"/>
    <p:sldLayoutId id="2147484152" r:id="rId23"/>
    <p:sldLayoutId id="2147484153" r:id="rId24"/>
    <p:sldLayoutId id="2147484154" r:id="rId25"/>
    <p:sldLayoutId id="2147484155" r:id="rId26"/>
    <p:sldLayoutId id="2147484156" r:id="rId27"/>
    <p:sldLayoutId id="2147484157" r:id="rId28"/>
    <p:sldLayoutId id="2147484158" r:id="rId29"/>
    <p:sldLayoutId id="2147484159" r:id="rId30"/>
    <p:sldLayoutId id="2147484160" r:id="rId31"/>
    <p:sldLayoutId id="2147484161" r:id="rId32"/>
    <p:sldLayoutId id="2147484162" r:id="rId33"/>
    <p:sldLayoutId id="2147484269" r:id="rId34"/>
    <p:sldLayoutId id="2147484163" r:id="rId35"/>
    <p:sldLayoutId id="2147484164" r:id="rId36"/>
    <p:sldLayoutId id="2147484268" r:id="rId37"/>
    <p:sldLayoutId id="2147484272" r:id="rId38"/>
    <p:sldLayoutId id="2147484273" r:id="rId39"/>
    <p:sldLayoutId id="2147484165" r:id="rId40"/>
    <p:sldLayoutId id="2147484166" r:id="rId41"/>
    <p:sldLayoutId id="2147484167" r:id="rId42"/>
    <p:sldLayoutId id="2147484168" r:id="rId43"/>
    <p:sldLayoutId id="2147484169" r:id="rId44"/>
    <p:sldLayoutId id="2147484170" r:id="rId45"/>
    <p:sldLayoutId id="2147484171" r:id="rId46"/>
    <p:sldLayoutId id="2147484172" r:id="rId47"/>
    <p:sldLayoutId id="2147484173" r:id="rId48"/>
    <p:sldLayoutId id="2147484174" r:id="rId49"/>
    <p:sldLayoutId id="2147484175" r:id="rId50"/>
    <p:sldLayoutId id="2147484274" r:id="rId51"/>
    <p:sldLayoutId id="2147484276" r:id="rId52"/>
  </p:sldLayoutIdLst>
  <p:hf hdr="0" dt="0"/>
  <p:txStyles>
    <p:titleStyle>
      <a:lvl1pPr algn="l" defTabSz="457200" rtl="0" eaLnBrk="0" fontAlgn="base" hangingPunct="0">
        <a:spcBef>
          <a:spcPct val="0"/>
        </a:spcBef>
        <a:spcAft>
          <a:spcPct val="0"/>
        </a:spcAft>
        <a:defRPr sz="2100" b="1" kern="1200">
          <a:solidFill>
            <a:schemeClr val="accent1"/>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126.png"/><Relationship Id="rId4" Type="http://schemas.openxmlformats.org/officeDocument/2006/relationships/image" Target="../media/image125.png"/></Relationships>
</file>

<file path=ppt/slides/_rels/slide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32.tiff"/><Relationship Id="rId5" Type="http://schemas.openxmlformats.org/officeDocument/2006/relationships/image" Target="../media/image131.jpeg"/><Relationship Id="rId4" Type="http://schemas.openxmlformats.org/officeDocument/2006/relationships/image" Target="../media/image13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02081" y="934080"/>
            <a:ext cx="2981240" cy="1138773"/>
          </a:xfrm>
          <a:prstGeom prst="rect">
            <a:avLst/>
          </a:prstGeom>
        </p:spPr>
        <p:txBody>
          <a:bodyPr wrap="square" lIns="0" tIns="0" rIns="0" bIns="0" rtlCol="0" anchor="t">
            <a:spAutoFit/>
          </a:bodyPr>
          <a:lstStyle/>
          <a:p>
            <a:r>
              <a:rPr lang="en-US" sz="2400" b="1" dirty="0">
                <a:solidFill>
                  <a:srgbClr val="EC1E30"/>
                </a:solidFill>
                <a:latin typeface="+mj-lt"/>
              </a:rPr>
              <a:t>Social Mobilization </a:t>
            </a:r>
            <a:br>
              <a:rPr lang="en-US" sz="2200" b="1" dirty="0">
                <a:solidFill>
                  <a:srgbClr val="EC1E30"/>
                </a:solidFill>
                <a:latin typeface="+mj-lt"/>
              </a:rPr>
            </a:br>
            <a:r>
              <a:rPr lang="en-US" b="1" dirty="0">
                <a:solidFill>
                  <a:srgbClr val="EC1E30"/>
                </a:solidFill>
                <a:latin typeface="+mj-lt"/>
              </a:rPr>
              <a:t>&amp; How Communities Make</a:t>
            </a:r>
          </a:p>
          <a:p>
            <a:r>
              <a:rPr lang="en-US" sz="3200" b="1" dirty="0">
                <a:solidFill>
                  <a:srgbClr val="EC1E30"/>
                </a:solidFill>
                <a:latin typeface="+mj-lt"/>
              </a:rPr>
              <a:t>IMPACT</a:t>
            </a:r>
          </a:p>
        </p:txBody>
      </p:sp>
      <p:sp>
        <p:nvSpPr>
          <p:cNvPr id="7" name="TextBox 7"/>
          <p:cNvSpPr txBox="1"/>
          <p:nvPr/>
        </p:nvSpPr>
        <p:spPr>
          <a:xfrm>
            <a:off x="302079" y="2416115"/>
            <a:ext cx="3680343" cy="369332"/>
          </a:xfrm>
          <a:prstGeom prst="rect">
            <a:avLst/>
          </a:prstGeom>
        </p:spPr>
        <p:txBody>
          <a:bodyPr lIns="0" tIns="0" rIns="0" bIns="0" rtlCol="0" anchor="t">
            <a:spAutoFit/>
          </a:bodyPr>
          <a:lstStyle/>
          <a:p>
            <a:r>
              <a:rPr lang="en-US" sz="1200" dirty="0">
                <a:solidFill>
                  <a:schemeClr val="tx1">
                    <a:lumMod val="65000"/>
                    <a:lumOff val="35000"/>
                  </a:schemeClr>
                </a:solidFill>
                <a:latin typeface="+mj-lt"/>
              </a:rPr>
              <a:t>Measles &amp; Rubella Partnership </a:t>
            </a:r>
          </a:p>
          <a:p>
            <a:r>
              <a:rPr lang="en-US" sz="1200" dirty="0">
                <a:solidFill>
                  <a:schemeClr val="tx1">
                    <a:lumMod val="65000"/>
                    <a:lumOff val="35000"/>
                  </a:schemeClr>
                </a:solidFill>
                <a:latin typeface="+mj-lt"/>
              </a:rPr>
              <a:t>American Red Cross 2024</a:t>
            </a:r>
          </a:p>
        </p:txBody>
      </p:sp>
      <p:grpSp>
        <p:nvGrpSpPr>
          <p:cNvPr id="8" name="Group 6">
            <a:extLst>
              <a:ext uri="{FF2B5EF4-FFF2-40B4-BE49-F238E27FC236}">
                <a16:creationId xmlns:a16="http://schemas.microsoft.com/office/drawing/2014/main" id="{FC0B1ED4-55F5-3656-2D9F-F70705A07AB1}"/>
              </a:ext>
            </a:extLst>
          </p:cNvPr>
          <p:cNvGrpSpPr>
            <a:grpSpLocks noChangeAspect="1"/>
          </p:cNvGrpSpPr>
          <p:nvPr/>
        </p:nvGrpSpPr>
        <p:grpSpPr>
          <a:xfrm>
            <a:off x="560219" y="3319325"/>
            <a:ext cx="1140981" cy="1140977"/>
            <a:chOff x="0" y="0"/>
            <a:chExt cx="6350000" cy="6349975"/>
          </a:xfrm>
          <a:effectLst/>
        </p:grpSpPr>
        <p:sp>
          <p:nvSpPr>
            <p:cNvPr id="9" name="Freeform 7">
              <a:extLst>
                <a:ext uri="{FF2B5EF4-FFF2-40B4-BE49-F238E27FC236}">
                  <a16:creationId xmlns:a16="http://schemas.microsoft.com/office/drawing/2014/main" id="{0B77138B-EF1E-68E5-BC9C-686854AF2B7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3943" b="-21056"/>
              </a:stretch>
            </a:blipFill>
          </p:spPr>
          <p:txBody>
            <a:bodyPr/>
            <a:lstStyle/>
            <a:p>
              <a:endParaRPr lang="en-US"/>
            </a:p>
          </p:txBody>
        </p:sp>
      </p:grpSp>
      <p:sp>
        <p:nvSpPr>
          <p:cNvPr id="10" name="TextBox 5">
            <a:extLst>
              <a:ext uri="{FF2B5EF4-FFF2-40B4-BE49-F238E27FC236}">
                <a16:creationId xmlns:a16="http://schemas.microsoft.com/office/drawing/2014/main" id="{179FE410-A37A-9F8D-90DF-6802B4A22A71}"/>
              </a:ext>
            </a:extLst>
          </p:cNvPr>
          <p:cNvSpPr txBox="1"/>
          <p:nvPr/>
        </p:nvSpPr>
        <p:spPr>
          <a:xfrm>
            <a:off x="591171" y="4541099"/>
            <a:ext cx="1079075" cy="104067"/>
          </a:xfrm>
          <a:prstGeom prst="rect">
            <a:avLst/>
          </a:prstGeom>
        </p:spPr>
        <p:txBody>
          <a:bodyPr lIns="0" tIns="0" rIns="0" bIns="0" rtlCol="0" anchor="t">
            <a:spAutoFit/>
          </a:bodyPr>
          <a:lstStyle/>
          <a:p>
            <a:pPr algn="ctr">
              <a:lnSpc>
                <a:spcPts val="800"/>
              </a:lnSpc>
            </a:pPr>
            <a:r>
              <a:rPr lang="en-US" sz="800" dirty="0">
                <a:solidFill>
                  <a:schemeClr val="tx1">
                    <a:lumMod val="50000"/>
                    <a:lumOff val="50000"/>
                  </a:schemeClr>
                </a:solidFill>
                <a:latin typeface="Akzidenz-Grotesk Std 1"/>
              </a:rPr>
              <a:t>Sara </a:t>
            </a:r>
            <a:r>
              <a:rPr lang="en-US" sz="800" dirty="0" err="1">
                <a:solidFill>
                  <a:schemeClr val="tx1">
                    <a:lumMod val="50000"/>
                    <a:lumOff val="50000"/>
                  </a:schemeClr>
                </a:solidFill>
                <a:latin typeface="Akzidenz-Grotesk Std 1"/>
              </a:rPr>
              <a:t>Horein</a:t>
            </a:r>
            <a:endParaRPr lang="en-US" sz="800" dirty="0">
              <a:solidFill>
                <a:schemeClr val="tx1">
                  <a:lumMod val="50000"/>
                  <a:lumOff val="50000"/>
                </a:schemeClr>
              </a:solidFill>
              <a:latin typeface="Akzidenz-Grotesk Std 1"/>
            </a:endParaRPr>
          </a:p>
        </p:txBody>
      </p:sp>
      <p:pic>
        <p:nvPicPr>
          <p:cNvPr id="11" name="Picture 10">
            <a:extLst>
              <a:ext uri="{FF2B5EF4-FFF2-40B4-BE49-F238E27FC236}">
                <a16:creationId xmlns:a16="http://schemas.microsoft.com/office/drawing/2014/main" id="{6FDEE388-06A8-6140-F247-5999C6A25F8A}"/>
              </a:ext>
            </a:extLst>
          </p:cNvPr>
          <p:cNvPicPr>
            <a:picLocks noChangeAspect="1"/>
          </p:cNvPicPr>
          <p:nvPr/>
        </p:nvPicPr>
        <p:blipFill>
          <a:blip r:embed="rId4"/>
          <a:stretch>
            <a:fillRect/>
          </a:stretch>
        </p:blipFill>
        <p:spPr>
          <a:xfrm>
            <a:off x="3283321" y="584544"/>
            <a:ext cx="3950446" cy="2629516"/>
          </a:xfrm>
          <a:prstGeom prst="rect">
            <a:avLst/>
          </a:prstGeom>
        </p:spPr>
      </p:pic>
      <p:pic>
        <p:nvPicPr>
          <p:cNvPr id="12" name="Picture 11">
            <a:extLst>
              <a:ext uri="{FF2B5EF4-FFF2-40B4-BE49-F238E27FC236}">
                <a16:creationId xmlns:a16="http://schemas.microsoft.com/office/drawing/2014/main" id="{34BF55B7-EC1F-2344-62C3-2746D97F4723}"/>
              </a:ext>
            </a:extLst>
          </p:cNvPr>
          <p:cNvPicPr>
            <a:picLocks noChangeAspect="1"/>
          </p:cNvPicPr>
          <p:nvPr/>
        </p:nvPicPr>
        <p:blipFill rotWithShape="1">
          <a:blip r:embed="rId5"/>
          <a:srcRect l="11139" r="25349"/>
          <a:stretch/>
        </p:blipFill>
        <p:spPr>
          <a:xfrm>
            <a:off x="5832088" y="2226742"/>
            <a:ext cx="2509024" cy="2629517"/>
          </a:xfrm>
          <a:prstGeom prst="rect">
            <a:avLst/>
          </a:prstGeom>
        </p:spPr>
      </p:pic>
      <p:sp>
        <p:nvSpPr>
          <p:cNvPr id="2" name="Slide Number Placeholder 3">
            <a:extLst>
              <a:ext uri="{FF2B5EF4-FFF2-40B4-BE49-F238E27FC236}">
                <a16:creationId xmlns:a16="http://schemas.microsoft.com/office/drawing/2014/main" id="{344DE367-64F1-DDBB-96F7-7FF177D027A2}"/>
              </a:ext>
            </a:extLst>
          </p:cNvPr>
          <p:cNvSpPr>
            <a:spLocks noGrp="1"/>
          </p:cNvSpPr>
          <p:nvPr>
            <p:ph type="sldNum" sz="quarter" idx="12"/>
          </p:nvPr>
        </p:nvSpPr>
        <p:spPr>
          <a:xfrm>
            <a:off x="291174" y="4765726"/>
            <a:ext cx="295424" cy="274638"/>
          </a:xfrm>
        </p:spPr>
        <p:txBody>
          <a:bodyPr/>
          <a:lstStyle/>
          <a:p>
            <a:fld id="{B6F15528-21DE-4FAA-801E-634DDDAF4B2B}" type="slidenum">
              <a:rPr lang="en-US" smtClean="0"/>
              <a:pPr/>
              <a:t>0</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C52F-F65E-421A-E382-B8FE3366D93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2D4411-73DB-BE78-10D9-39447B4B229A}"/>
              </a:ext>
            </a:extLst>
          </p:cNvPr>
          <p:cNvSpPr>
            <a:spLocks noGrp="1"/>
          </p:cNvSpPr>
          <p:nvPr>
            <p:ph type="ftr" sz="quarter" idx="11"/>
          </p:nvPr>
        </p:nvSpPr>
        <p:spPr/>
        <p:txBody>
          <a:bodyPr/>
          <a:lstStyle/>
          <a:p>
            <a:r>
              <a:rPr lang="en-US" dirty="0"/>
              <a:t> </a:t>
            </a:r>
          </a:p>
        </p:txBody>
      </p:sp>
      <p:sp>
        <p:nvSpPr>
          <p:cNvPr id="3" name="Slide Number Placeholder 2">
            <a:extLst>
              <a:ext uri="{FF2B5EF4-FFF2-40B4-BE49-F238E27FC236}">
                <a16:creationId xmlns:a16="http://schemas.microsoft.com/office/drawing/2014/main" id="{45930D8E-6837-9415-79C4-84E8743B721D}"/>
              </a:ext>
            </a:extLst>
          </p:cNvPr>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4" name="Picture 3">
            <a:extLst>
              <a:ext uri="{FF2B5EF4-FFF2-40B4-BE49-F238E27FC236}">
                <a16:creationId xmlns:a16="http://schemas.microsoft.com/office/drawing/2014/main" id="{581E63AB-1F22-025D-B260-CEAA8A5D18DE}"/>
              </a:ext>
            </a:extLst>
          </p:cNvPr>
          <p:cNvPicPr>
            <a:picLocks noChangeAspect="1"/>
          </p:cNvPicPr>
          <p:nvPr/>
        </p:nvPicPr>
        <p:blipFill rotWithShape="1">
          <a:blip r:embed="rId3"/>
          <a:srcRect l="10290"/>
          <a:stretch/>
        </p:blipFill>
        <p:spPr>
          <a:xfrm>
            <a:off x="1577008" y="0"/>
            <a:ext cx="6152322" cy="5143500"/>
          </a:xfrm>
          <a:prstGeom prst="rect">
            <a:avLst/>
          </a:prstGeom>
        </p:spPr>
      </p:pic>
    </p:spTree>
    <p:extLst>
      <p:ext uri="{BB962C8B-B14F-4D97-AF65-F5344CB8AC3E}">
        <p14:creationId xmlns:p14="http://schemas.microsoft.com/office/powerpoint/2010/main" val="16809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9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a:off x="3703557" y="1268299"/>
            <a:ext cx="1630992" cy="1630986"/>
            <a:chOff x="0" y="0"/>
            <a:chExt cx="6350000" cy="6349975"/>
          </a:xfrm>
          <a:effectLst/>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3943" b="-21056"/>
              </a:stretch>
            </a:blipFill>
          </p:spPr>
          <p:txBody>
            <a:bodyPr/>
            <a:lstStyle/>
            <a:p>
              <a:endParaRPr lang="en-US"/>
            </a:p>
          </p:txBody>
        </p:sp>
      </p:grpSp>
      <p:sp>
        <p:nvSpPr>
          <p:cNvPr id="8" name="TextBox 8"/>
          <p:cNvSpPr txBox="1"/>
          <p:nvPr/>
        </p:nvSpPr>
        <p:spPr>
          <a:xfrm>
            <a:off x="3341023" y="3015358"/>
            <a:ext cx="2422966" cy="410369"/>
          </a:xfrm>
          <a:prstGeom prst="rect">
            <a:avLst/>
          </a:prstGeom>
        </p:spPr>
        <p:txBody>
          <a:bodyPr wrap="square" lIns="0" tIns="0" rIns="0" bIns="0" rtlCol="0" anchor="t">
            <a:spAutoFit/>
          </a:bodyPr>
          <a:lstStyle/>
          <a:p>
            <a:pPr algn="ctr">
              <a:lnSpc>
                <a:spcPts val="3186"/>
              </a:lnSpc>
            </a:pPr>
            <a:r>
              <a:rPr lang="en-US" sz="3186" b="1" dirty="0">
                <a:solidFill>
                  <a:srgbClr val="034C79"/>
                </a:solidFill>
                <a:latin typeface="Arial" panose="020B0604020202020204" pitchFamily="34" charset="0"/>
                <a:cs typeface="Arial" panose="020B0604020202020204" pitchFamily="34" charset="0"/>
              </a:rPr>
              <a:t>Sara </a:t>
            </a:r>
            <a:r>
              <a:rPr lang="en-US" sz="3186" b="1" dirty="0" err="1">
                <a:solidFill>
                  <a:srgbClr val="034C79"/>
                </a:solidFill>
                <a:latin typeface="Arial" panose="020B0604020202020204" pitchFamily="34" charset="0"/>
                <a:cs typeface="Arial" panose="020B0604020202020204" pitchFamily="34" charset="0"/>
              </a:rPr>
              <a:t>Horein</a:t>
            </a:r>
            <a:endParaRPr lang="en-US" sz="3186" b="1" dirty="0">
              <a:solidFill>
                <a:srgbClr val="034C79"/>
              </a:solidFill>
              <a:latin typeface="Arial" panose="020B0604020202020204" pitchFamily="34" charset="0"/>
              <a:cs typeface="Arial" panose="020B0604020202020204" pitchFamily="34" charset="0"/>
            </a:endParaRPr>
          </a:p>
        </p:txBody>
      </p:sp>
      <p:sp>
        <p:nvSpPr>
          <p:cNvPr id="9" name="TextBox 9"/>
          <p:cNvSpPr txBox="1"/>
          <p:nvPr/>
        </p:nvSpPr>
        <p:spPr>
          <a:xfrm>
            <a:off x="3106125" y="3474681"/>
            <a:ext cx="2892764" cy="507575"/>
          </a:xfrm>
          <a:prstGeom prst="rect">
            <a:avLst/>
          </a:prstGeom>
        </p:spPr>
        <p:txBody>
          <a:bodyPr lIns="0" tIns="0" rIns="0" bIns="0" rtlCol="0" anchor="t">
            <a:spAutoFit/>
          </a:bodyPr>
          <a:lstStyle/>
          <a:p>
            <a:pPr algn="ctr"/>
            <a:r>
              <a:rPr lang="en-US" sz="1649" dirty="0">
                <a:solidFill>
                  <a:schemeClr val="tx1">
                    <a:lumMod val="65000"/>
                    <a:lumOff val="35000"/>
                  </a:schemeClr>
                </a:solidFill>
                <a:latin typeface="Arial" panose="020B0604020202020204" pitchFamily="34" charset="0"/>
                <a:cs typeface="Arial" panose="020B0604020202020204" pitchFamily="34" charset="0"/>
              </a:rPr>
              <a:t>Independent Monitor</a:t>
            </a:r>
          </a:p>
          <a:p>
            <a:pPr algn="ctr"/>
            <a:r>
              <a:rPr lang="en-US" sz="1649" dirty="0">
                <a:solidFill>
                  <a:schemeClr val="tx1">
                    <a:lumMod val="65000"/>
                    <a:lumOff val="35000"/>
                  </a:schemeClr>
                </a:solidFill>
                <a:latin typeface="Arial" panose="020B0604020202020204" pitchFamily="34" charset="0"/>
                <a:cs typeface="Arial" panose="020B0604020202020204" pitchFamily="34" charset="0"/>
              </a:rPr>
              <a:t>American Red Cross Volunteer</a:t>
            </a:r>
          </a:p>
        </p:txBody>
      </p:sp>
      <p:sp>
        <p:nvSpPr>
          <p:cNvPr id="3" name="Slide Number Placeholder 3">
            <a:extLst>
              <a:ext uri="{FF2B5EF4-FFF2-40B4-BE49-F238E27FC236}">
                <a16:creationId xmlns:a16="http://schemas.microsoft.com/office/drawing/2014/main" id="{43207E51-F5AB-F693-E2F0-A70B92E09ACD}"/>
              </a:ext>
            </a:extLst>
          </p:cNvPr>
          <p:cNvSpPr>
            <a:spLocks noGrp="1"/>
          </p:cNvSpPr>
          <p:nvPr>
            <p:ph type="sldNum" sz="quarter" idx="12"/>
          </p:nvPr>
        </p:nvSpPr>
        <p:spPr>
          <a:xfrm>
            <a:off x="291174" y="4765726"/>
            <a:ext cx="295424" cy="274638"/>
          </a:xfrm>
        </p:spPr>
        <p:txBody>
          <a:bodyPr/>
          <a:lstStyle/>
          <a:p>
            <a:fld id="{B6F15528-21DE-4FAA-801E-634DDDAF4B2B}" type="slidenum">
              <a:rPr lang="en-US" smtClean="0"/>
              <a:pPr/>
              <a:t>1</a:t>
            </a:fld>
            <a:endParaRPr lang="en-US" dirty="0"/>
          </a:p>
        </p:txBody>
      </p:sp>
    </p:spTree>
    <p:extLst>
      <p:ext uri="{BB962C8B-B14F-4D97-AF65-F5344CB8AC3E}">
        <p14:creationId xmlns:p14="http://schemas.microsoft.com/office/powerpoint/2010/main" val="1515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941E51-1C7B-CEC6-30CE-E84CD5C7A437}"/>
              </a:ext>
            </a:extLst>
          </p:cNvPr>
          <p:cNvSpPr/>
          <p:nvPr/>
        </p:nvSpPr>
        <p:spPr>
          <a:xfrm>
            <a:off x="4156364" y="1"/>
            <a:ext cx="5098472" cy="5143500"/>
          </a:xfrm>
          <a:prstGeom prst="rect">
            <a:avLst/>
          </a:prstGeom>
          <a:solidFill>
            <a:srgbClr val="E7F2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82" name="Title 1">
            <a:extLst>
              <a:ext uri="{FF2B5EF4-FFF2-40B4-BE49-F238E27FC236}">
                <a16:creationId xmlns:a16="http://schemas.microsoft.com/office/drawing/2014/main" id="{CDCA0553-AC80-4E24-81A0-0FD6C3030BB4}"/>
              </a:ext>
            </a:extLst>
          </p:cNvPr>
          <p:cNvSpPr>
            <a:spLocks noGrp="1"/>
          </p:cNvSpPr>
          <p:nvPr>
            <p:ph type="title"/>
          </p:nvPr>
        </p:nvSpPr>
        <p:spPr>
          <a:xfrm>
            <a:off x="291601" y="365761"/>
            <a:ext cx="3753736" cy="411480"/>
          </a:xfrm>
        </p:spPr>
        <p:txBody>
          <a:bodyPr/>
          <a:lstStyle/>
          <a:p>
            <a:r>
              <a:rPr lang="en-US" altLang="en-US" sz="3000" dirty="0">
                <a:latin typeface="Arial" panose="020B0604020202020204" pitchFamily="34" charset="0"/>
                <a:ea typeface="Geneva" pitchFamily="-127" charset="-128"/>
                <a:cs typeface="Arial" panose="020B0604020202020204" pitchFamily="34" charset="0"/>
              </a:rPr>
              <a:t>What is the GOAL of Social Mobilization?</a:t>
            </a:r>
          </a:p>
        </p:txBody>
      </p:sp>
      <p:sp>
        <p:nvSpPr>
          <p:cNvPr id="20483" name="Text Placeholder 2">
            <a:extLst>
              <a:ext uri="{FF2B5EF4-FFF2-40B4-BE49-F238E27FC236}">
                <a16:creationId xmlns:a16="http://schemas.microsoft.com/office/drawing/2014/main" id="{9019F501-8B0B-41D3-875A-F5DC7324166D}"/>
              </a:ext>
            </a:extLst>
          </p:cNvPr>
          <p:cNvSpPr>
            <a:spLocks noGrp="1"/>
          </p:cNvSpPr>
          <p:nvPr>
            <p:ph type="body" sz="quarter" idx="12"/>
          </p:nvPr>
        </p:nvSpPr>
        <p:spPr>
          <a:xfrm>
            <a:off x="586598" y="1540721"/>
            <a:ext cx="3271266" cy="2482640"/>
          </a:xfrm>
        </p:spPr>
        <p:txBody>
          <a:bodyPr/>
          <a:lstStyle/>
          <a:p>
            <a:pPr marL="0" indent="0">
              <a:buNone/>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To provide:</a:t>
            </a:r>
          </a:p>
          <a:p>
            <a:pPr>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Key messages about vaccines</a:t>
            </a:r>
          </a:p>
          <a:p>
            <a:pPr>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Access in the local community</a:t>
            </a:r>
          </a:p>
          <a:p>
            <a:pPr>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Advocacy </a:t>
            </a:r>
          </a:p>
          <a:p>
            <a:pPr>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Increase demand for vaccines</a:t>
            </a:r>
          </a:p>
          <a:p>
            <a:pPr>
              <a:defRPr/>
            </a:pPr>
            <a:r>
              <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rPr>
              <a:t>And much more </a:t>
            </a:r>
          </a:p>
          <a:p>
            <a:pPr>
              <a:defRPr/>
            </a:pPr>
            <a:endParaRPr lang="en-US" altLang="en-US" dirty="0">
              <a:solidFill>
                <a:schemeClr val="tx1">
                  <a:lumMod val="65000"/>
                  <a:lumOff val="35000"/>
                </a:schemeClr>
              </a:solidFill>
              <a:latin typeface="Arial" panose="020B0604020202020204" pitchFamily="34" charset="0"/>
              <a:ea typeface="Geneva" pitchFamily="-127" charset="-128"/>
              <a:cs typeface="Arial" panose="020B0604020202020204" pitchFamily="34" charset="0"/>
            </a:endParaRPr>
          </a:p>
        </p:txBody>
      </p:sp>
      <p:pic>
        <p:nvPicPr>
          <p:cNvPr id="6" name="Picture 5" descr="A person and a child walking on a dirt path&#10;&#10;Description automatically generated with low confidence">
            <a:extLst>
              <a:ext uri="{FF2B5EF4-FFF2-40B4-BE49-F238E27FC236}">
                <a16:creationId xmlns:a16="http://schemas.microsoft.com/office/drawing/2014/main" id="{93D58594-8743-8502-72FE-BC279B4D73A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5030" t="6700" r="20236" b="19276"/>
          <a:stretch/>
        </p:blipFill>
        <p:spPr>
          <a:xfrm>
            <a:off x="4153288" y="268858"/>
            <a:ext cx="5098472" cy="4602609"/>
          </a:xfrm>
          <a:prstGeom prst="rect">
            <a:avLst/>
          </a:prstGeom>
          <a:effectLst>
            <a:outerShdw blurRad="50800" dist="50800" dir="5400000" sx="200000" sy="200000" algn="ctr" rotWithShape="0">
              <a:schemeClr val="bg1">
                <a:alpha val="0"/>
              </a:schemeClr>
            </a:outerShdw>
          </a:effectLst>
        </p:spPr>
      </p:pic>
      <p:sp>
        <p:nvSpPr>
          <p:cNvPr id="9" name="Slide Number Placeholder 2">
            <a:extLst>
              <a:ext uri="{FF2B5EF4-FFF2-40B4-BE49-F238E27FC236}">
                <a16:creationId xmlns:a16="http://schemas.microsoft.com/office/drawing/2014/main" id="{69CA2F36-E934-06CA-CF79-B5EC26FFFD30}"/>
              </a:ext>
            </a:extLst>
          </p:cNvPr>
          <p:cNvSpPr txBox="1">
            <a:spLocks/>
          </p:cNvSpPr>
          <p:nvPr/>
        </p:nvSpPr>
        <p:spPr bwMode="auto">
          <a:xfrm>
            <a:off x="438886" y="4803167"/>
            <a:ext cx="29542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00" dirty="0">
                <a:solidFill>
                  <a:srgbClr val="C0C0C0"/>
                </a:solidFill>
              </a:rPr>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882298-4C4F-37D2-A6E3-C81851262CCA}"/>
              </a:ext>
            </a:extLst>
          </p:cNvPr>
          <p:cNvSpPr>
            <a:spLocks noGrp="1"/>
          </p:cNvSpPr>
          <p:nvPr>
            <p:ph type="ftr" sz="quarter" idx="11"/>
          </p:nvPr>
        </p:nvSpPr>
        <p:spPr/>
        <p:txBody>
          <a:bodyPr/>
          <a:lstStyle/>
          <a:p>
            <a:r>
              <a:rPr lang="en-US" sz="2000" dirty="0"/>
              <a:t> </a:t>
            </a:r>
          </a:p>
        </p:txBody>
      </p:sp>
      <p:sp>
        <p:nvSpPr>
          <p:cNvPr id="3" name="Slide Number Placeholder 2">
            <a:extLst>
              <a:ext uri="{FF2B5EF4-FFF2-40B4-BE49-F238E27FC236}">
                <a16:creationId xmlns:a16="http://schemas.microsoft.com/office/drawing/2014/main" id="{F720B1B2-007B-BE36-A86C-E13ED66FE3B4}"/>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4" name="TextBox 3">
            <a:extLst>
              <a:ext uri="{FF2B5EF4-FFF2-40B4-BE49-F238E27FC236}">
                <a16:creationId xmlns:a16="http://schemas.microsoft.com/office/drawing/2014/main" id="{5526A6E8-6D09-B216-4B72-8F15A1898A2C}"/>
              </a:ext>
            </a:extLst>
          </p:cNvPr>
          <p:cNvSpPr txBox="1"/>
          <p:nvPr/>
        </p:nvSpPr>
        <p:spPr>
          <a:xfrm>
            <a:off x="1328041" y="1009204"/>
            <a:ext cx="3081293" cy="400110"/>
          </a:xfrm>
          <a:prstGeom prst="rect">
            <a:avLst/>
          </a:prstGeom>
          <a:noFill/>
        </p:spPr>
        <p:txBody>
          <a:bodyPr wrap="none" rtlCol="0">
            <a:spAutoFit/>
          </a:bodyPr>
          <a:lstStyle/>
          <a:p>
            <a:r>
              <a:rPr lang="en-US" sz="2000" dirty="0">
                <a:solidFill>
                  <a:schemeClr val="tx1">
                    <a:lumMod val="65000"/>
                    <a:lumOff val="35000"/>
                  </a:schemeClr>
                </a:solidFill>
              </a:rPr>
              <a:t>Direct Campaign Support</a:t>
            </a:r>
          </a:p>
        </p:txBody>
      </p:sp>
      <p:sp>
        <p:nvSpPr>
          <p:cNvPr id="5" name="TextBox 4">
            <a:extLst>
              <a:ext uri="{FF2B5EF4-FFF2-40B4-BE49-F238E27FC236}">
                <a16:creationId xmlns:a16="http://schemas.microsoft.com/office/drawing/2014/main" id="{38C9F8D9-175D-B228-79F9-9BC49674C923}"/>
              </a:ext>
            </a:extLst>
          </p:cNvPr>
          <p:cNvSpPr txBox="1"/>
          <p:nvPr/>
        </p:nvSpPr>
        <p:spPr>
          <a:xfrm>
            <a:off x="5926309" y="1311773"/>
            <a:ext cx="1321196" cy="400110"/>
          </a:xfrm>
          <a:prstGeom prst="rect">
            <a:avLst/>
          </a:prstGeom>
          <a:noFill/>
        </p:spPr>
        <p:txBody>
          <a:bodyPr wrap="none" rtlCol="0">
            <a:spAutoFit/>
          </a:bodyPr>
          <a:lstStyle/>
          <a:p>
            <a:r>
              <a:rPr lang="en-US" sz="2000" dirty="0">
                <a:solidFill>
                  <a:schemeClr val="tx1">
                    <a:lumMod val="65000"/>
                    <a:lumOff val="35000"/>
                  </a:schemeClr>
                </a:solidFill>
              </a:rPr>
              <a:t>Advocacy </a:t>
            </a:r>
          </a:p>
        </p:txBody>
      </p:sp>
      <p:sp>
        <p:nvSpPr>
          <p:cNvPr id="7" name="TextBox 6">
            <a:extLst>
              <a:ext uri="{FF2B5EF4-FFF2-40B4-BE49-F238E27FC236}">
                <a16:creationId xmlns:a16="http://schemas.microsoft.com/office/drawing/2014/main" id="{928C57BB-B957-B776-144F-81CCB29D21ED}"/>
              </a:ext>
            </a:extLst>
          </p:cNvPr>
          <p:cNvSpPr txBox="1"/>
          <p:nvPr/>
        </p:nvSpPr>
        <p:spPr>
          <a:xfrm>
            <a:off x="2724878" y="1742376"/>
            <a:ext cx="3562194" cy="400110"/>
          </a:xfrm>
          <a:prstGeom prst="rect">
            <a:avLst/>
          </a:prstGeom>
          <a:noFill/>
        </p:spPr>
        <p:txBody>
          <a:bodyPr wrap="none" rtlCol="0">
            <a:spAutoFit/>
          </a:bodyPr>
          <a:lstStyle/>
          <a:p>
            <a:r>
              <a:rPr lang="en-US" sz="2000" dirty="0">
                <a:solidFill>
                  <a:schemeClr val="tx1">
                    <a:lumMod val="65000"/>
                    <a:lumOff val="35000"/>
                  </a:schemeClr>
                </a:solidFill>
              </a:rPr>
              <a:t>Access to Volunteer Networks</a:t>
            </a:r>
          </a:p>
        </p:txBody>
      </p:sp>
      <p:sp>
        <p:nvSpPr>
          <p:cNvPr id="9" name="TextBox 8">
            <a:extLst>
              <a:ext uri="{FF2B5EF4-FFF2-40B4-BE49-F238E27FC236}">
                <a16:creationId xmlns:a16="http://schemas.microsoft.com/office/drawing/2014/main" id="{D567C920-F6C4-5E54-DFEF-098C9DF0363B}"/>
              </a:ext>
            </a:extLst>
          </p:cNvPr>
          <p:cNvSpPr txBox="1"/>
          <p:nvPr/>
        </p:nvSpPr>
        <p:spPr>
          <a:xfrm>
            <a:off x="4986585" y="689632"/>
            <a:ext cx="3206327" cy="400110"/>
          </a:xfrm>
          <a:prstGeom prst="rect">
            <a:avLst/>
          </a:prstGeom>
          <a:noFill/>
        </p:spPr>
        <p:txBody>
          <a:bodyPr wrap="none" rtlCol="0">
            <a:spAutoFit/>
          </a:bodyPr>
          <a:lstStyle/>
          <a:p>
            <a:r>
              <a:rPr lang="en-US" sz="2000" dirty="0">
                <a:solidFill>
                  <a:schemeClr val="tx1">
                    <a:lumMod val="65000"/>
                    <a:lumOff val="35000"/>
                  </a:schemeClr>
                </a:solidFill>
              </a:rPr>
              <a:t>Mobilization of Volunteers</a:t>
            </a:r>
          </a:p>
        </p:txBody>
      </p:sp>
      <p:sp>
        <p:nvSpPr>
          <p:cNvPr id="10" name="TextBox 9">
            <a:extLst>
              <a:ext uri="{FF2B5EF4-FFF2-40B4-BE49-F238E27FC236}">
                <a16:creationId xmlns:a16="http://schemas.microsoft.com/office/drawing/2014/main" id="{205BF0FE-6516-3DCA-AAD4-E6EA571B1631}"/>
              </a:ext>
            </a:extLst>
          </p:cNvPr>
          <p:cNvSpPr txBox="1"/>
          <p:nvPr/>
        </p:nvSpPr>
        <p:spPr>
          <a:xfrm>
            <a:off x="612557" y="1642457"/>
            <a:ext cx="1348446" cy="400110"/>
          </a:xfrm>
          <a:prstGeom prst="rect">
            <a:avLst/>
          </a:prstGeom>
          <a:noFill/>
        </p:spPr>
        <p:txBody>
          <a:bodyPr wrap="none" rtlCol="0">
            <a:spAutoFit/>
          </a:bodyPr>
          <a:lstStyle/>
          <a:p>
            <a:r>
              <a:rPr lang="en-US" sz="2000" dirty="0">
                <a:solidFill>
                  <a:schemeClr val="tx1">
                    <a:lumMod val="65000"/>
                    <a:lumOff val="35000"/>
                  </a:schemeClr>
                </a:solidFill>
              </a:rPr>
              <a:t>Education</a:t>
            </a:r>
          </a:p>
        </p:txBody>
      </p:sp>
      <p:sp>
        <p:nvSpPr>
          <p:cNvPr id="11" name="TextBox 10">
            <a:extLst>
              <a:ext uri="{FF2B5EF4-FFF2-40B4-BE49-F238E27FC236}">
                <a16:creationId xmlns:a16="http://schemas.microsoft.com/office/drawing/2014/main" id="{21D496B3-7642-2356-96F6-BB594C663F72}"/>
              </a:ext>
            </a:extLst>
          </p:cNvPr>
          <p:cNvSpPr txBox="1"/>
          <p:nvPr/>
        </p:nvSpPr>
        <p:spPr>
          <a:xfrm>
            <a:off x="4737706" y="2908631"/>
            <a:ext cx="2712602" cy="400110"/>
          </a:xfrm>
          <a:prstGeom prst="rect">
            <a:avLst/>
          </a:prstGeom>
          <a:noFill/>
        </p:spPr>
        <p:txBody>
          <a:bodyPr wrap="none" rtlCol="0">
            <a:spAutoFit/>
          </a:bodyPr>
          <a:lstStyle/>
          <a:p>
            <a:r>
              <a:rPr lang="en-US" sz="2000" dirty="0">
                <a:solidFill>
                  <a:schemeClr val="tx1">
                    <a:lumMod val="65000"/>
                    <a:lumOff val="35000"/>
                  </a:schemeClr>
                </a:solidFill>
              </a:rPr>
              <a:t>Contribution of Funds</a:t>
            </a:r>
          </a:p>
        </p:txBody>
      </p:sp>
      <p:sp>
        <p:nvSpPr>
          <p:cNvPr id="12" name="TextBox 11">
            <a:extLst>
              <a:ext uri="{FF2B5EF4-FFF2-40B4-BE49-F238E27FC236}">
                <a16:creationId xmlns:a16="http://schemas.microsoft.com/office/drawing/2014/main" id="{0042E173-119C-0BFD-8D7D-A3AA696BBF29}"/>
              </a:ext>
            </a:extLst>
          </p:cNvPr>
          <p:cNvSpPr txBox="1"/>
          <p:nvPr/>
        </p:nvSpPr>
        <p:spPr>
          <a:xfrm>
            <a:off x="1025524" y="2370108"/>
            <a:ext cx="2744662" cy="400110"/>
          </a:xfrm>
          <a:prstGeom prst="rect">
            <a:avLst/>
          </a:prstGeom>
          <a:noFill/>
        </p:spPr>
        <p:txBody>
          <a:bodyPr wrap="none" rtlCol="0">
            <a:spAutoFit/>
          </a:bodyPr>
          <a:lstStyle/>
          <a:p>
            <a:r>
              <a:rPr lang="en-US" sz="2000" dirty="0">
                <a:solidFill>
                  <a:schemeClr val="tx1">
                    <a:lumMod val="65000"/>
                    <a:lumOff val="35000"/>
                  </a:schemeClr>
                </a:solidFill>
              </a:rPr>
              <a:t>Training of Volunteers</a:t>
            </a:r>
          </a:p>
        </p:txBody>
      </p:sp>
      <p:sp>
        <p:nvSpPr>
          <p:cNvPr id="14" name="TextBox 13">
            <a:extLst>
              <a:ext uri="{FF2B5EF4-FFF2-40B4-BE49-F238E27FC236}">
                <a16:creationId xmlns:a16="http://schemas.microsoft.com/office/drawing/2014/main" id="{A2D8A621-CE40-4E9E-9B7A-A294F7F51D7E}"/>
              </a:ext>
            </a:extLst>
          </p:cNvPr>
          <p:cNvSpPr txBox="1"/>
          <p:nvPr/>
        </p:nvSpPr>
        <p:spPr>
          <a:xfrm>
            <a:off x="3072988" y="4065515"/>
            <a:ext cx="6042039" cy="584775"/>
          </a:xfrm>
          <a:prstGeom prst="rect">
            <a:avLst/>
          </a:prstGeom>
          <a:noFill/>
        </p:spPr>
        <p:txBody>
          <a:bodyPr wrap="none" rtlCol="0">
            <a:spAutoFit/>
          </a:bodyPr>
          <a:lstStyle/>
          <a:p>
            <a:r>
              <a:rPr lang="en-US" sz="3200" dirty="0">
                <a:solidFill>
                  <a:srgbClr val="ED1B2E"/>
                </a:solidFill>
              </a:rPr>
              <a:t>Role of the American Red Cross.</a:t>
            </a:r>
          </a:p>
        </p:txBody>
      </p:sp>
      <p:sp>
        <p:nvSpPr>
          <p:cNvPr id="8" name="TextBox 7">
            <a:extLst>
              <a:ext uri="{FF2B5EF4-FFF2-40B4-BE49-F238E27FC236}">
                <a16:creationId xmlns:a16="http://schemas.microsoft.com/office/drawing/2014/main" id="{39558968-B7A1-4DA9-82AD-E5D4388B358D}"/>
              </a:ext>
            </a:extLst>
          </p:cNvPr>
          <p:cNvSpPr txBox="1"/>
          <p:nvPr/>
        </p:nvSpPr>
        <p:spPr>
          <a:xfrm>
            <a:off x="5926309" y="3575940"/>
            <a:ext cx="2366353" cy="400110"/>
          </a:xfrm>
          <a:prstGeom prst="rect">
            <a:avLst/>
          </a:prstGeom>
          <a:noFill/>
        </p:spPr>
        <p:txBody>
          <a:bodyPr wrap="none" rtlCol="0">
            <a:spAutoFit/>
          </a:bodyPr>
          <a:lstStyle/>
          <a:p>
            <a:r>
              <a:rPr lang="en-US" sz="2000" dirty="0">
                <a:solidFill>
                  <a:schemeClr val="tx1">
                    <a:lumMod val="65000"/>
                    <a:lumOff val="35000"/>
                  </a:schemeClr>
                </a:solidFill>
              </a:rPr>
              <a:t>Social Mobilization</a:t>
            </a:r>
          </a:p>
        </p:txBody>
      </p:sp>
      <p:sp>
        <p:nvSpPr>
          <p:cNvPr id="15" name="TextBox 14">
            <a:extLst>
              <a:ext uri="{FF2B5EF4-FFF2-40B4-BE49-F238E27FC236}">
                <a16:creationId xmlns:a16="http://schemas.microsoft.com/office/drawing/2014/main" id="{F0FB21DB-B62E-0DEC-2BB2-A47F77FFFB83}"/>
              </a:ext>
            </a:extLst>
          </p:cNvPr>
          <p:cNvSpPr txBox="1"/>
          <p:nvPr/>
        </p:nvSpPr>
        <p:spPr>
          <a:xfrm>
            <a:off x="490976" y="3124557"/>
            <a:ext cx="4184159" cy="400110"/>
          </a:xfrm>
          <a:prstGeom prst="rect">
            <a:avLst/>
          </a:prstGeom>
          <a:noFill/>
        </p:spPr>
        <p:txBody>
          <a:bodyPr wrap="none" rtlCol="0">
            <a:spAutoFit/>
          </a:bodyPr>
          <a:lstStyle/>
          <a:p>
            <a:r>
              <a:rPr lang="en-US" sz="2000" b="1" i="1" dirty="0">
                <a:solidFill>
                  <a:schemeClr val="tx1">
                    <a:lumMod val="65000"/>
                    <a:lumOff val="35000"/>
                  </a:schemeClr>
                </a:solidFill>
              </a:rPr>
              <a:t>Trusted Community Members</a:t>
            </a:r>
          </a:p>
        </p:txBody>
      </p:sp>
      <p:sp>
        <p:nvSpPr>
          <p:cNvPr id="16" name="TextBox 15">
            <a:extLst>
              <a:ext uri="{FF2B5EF4-FFF2-40B4-BE49-F238E27FC236}">
                <a16:creationId xmlns:a16="http://schemas.microsoft.com/office/drawing/2014/main" id="{3841AE84-7901-A623-B7E1-3993DB449261}"/>
              </a:ext>
            </a:extLst>
          </p:cNvPr>
          <p:cNvSpPr txBox="1"/>
          <p:nvPr/>
        </p:nvSpPr>
        <p:spPr>
          <a:xfrm>
            <a:off x="5202278" y="2225611"/>
            <a:ext cx="3533340" cy="400110"/>
          </a:xfrm>
          <a:prstGeom prst="rect">
            <a:avLst/>
          </a:prstGeom>
          <a:noFill/>
        </p:spPr>
        <p:txBody>
          <a:bodyPr wrap="none" rtlCol="0">
            <a:spAutoFit/>
          </a:bodyPr>
          <a:lstStyle/>
          <a:p>
            <a:r>
              <a:rPr lang="en-US" sz="2000" dirty="0">
                <a:solidFill>
                  <a:schemeClr val="tx1">
                    <a:lumMod val="65000"/>
                    <a:lumOff val="35000"/>
                  </a:schemeClr>
                </a:solidFill>
              </a:rPr>
              <a:t>Encouragement to Caregivers</a:t>
            </a:r>
          </a:p>
        </p:txBody>
      </p:sp>
    </p:spTree>
    <p:extLst>
      <p:ext uri="{BB962C8B-B14F-4D97-AF65-F5344CB8AC3E}">
        <p14:creationId xmlns:p14="http://schemas.microsoft.com/office/powerpoint/2010/main" val="324499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F921-AF20-6CA1-D146-C0A784E0E6C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2A8C1-C6CB-3403-6A94-9D41702D2832}"/>
              </a:ext>
            </a:extLst>
          </p:cNvPr>
          <p:cNvSpPr>
            <a:spLocks noGrp="1"/>
          </p:cNvSpPr>
          <p:nvPr>
            <p:ph type="ftr" sz="quarter" idx="11"/>
          </p:nvPr>
        </p:nvSpPr>
        <p:spPr/>
        <p:txBody>
          <a:bodyPr/>
          <a:lstStyle/>
          <a:p>
            <a:r>
              <a:rPr lang="en-US" dirty="0"/>
              <a:t> </a:t>
            </a:r>
          </a:p>
        </p:txBody>
      </p:sp>
      <p:sp>
        <p:nvSpPr>
          <p:cNvPr id="3" name="Slide Number Placeholder 2">
            <a:extLst>
              <a:ext uri="{FF2B5EF4-FFF2-40B4-BE49-F238E27FC236}">
                <a16:creationId xmlns:a16="http://schemas.microsoft.com/office/drawing/2014/main" id="{DA89545C-5200-6883-5C58-85B6322333BA}"/>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4" name="Picture 3">
            <a:extLst>
              <a:ext uri="{FF2B5EF4-FFF2-40B4-BE49-F238E27FC236}">
                <a16:creationId xmlns:a16="http://schemas.microsoft.com/office/drawing/2014/main" id="{52329F1D-7C00-7E8F-4F17-C5E476EBF3F5}"/>
              </a:ext>
            </a:extLst>
          </p:cNvPr>
          <p:cNvPicPr/>
          <p:nvPr/>
        </p:nvPicPr>
        <p:blipFill rotWithShape="1">
          <a:blip r:embed="rId3">
            <a:extLst>
              <a:ext uri="{28A0092B-C50C-407E-A947-70E740481C1C}">
                <a14:useLocalDpi xmlns:a14="http://schemas.microsoft.com/office/drawing/2010/main" val="0"/>
              </a:ext>
            </a:extLst>
          </a:blip>
          <a:srcRect l="7222" r="5490"/>
          <a:stretch/>
        </p:blipFill>
        <p:spPr>
          <a:xfrm>
            <a:off x="1530626" y="-1587"/>
            <a:ext cx="5985163" cy="5143500"/>
          </a:xfrm>
          <a:prstGeom prst="rect">
            <a:avLst/>
          </a:prstGeom>
        </p:spPr>
      </p:pic>
    </p:spTree>
    <p:extLst>
      <p:ext uri="{BB962C8B-B14F-4D97-AF65-F5344CB8AC3E}">
        <p14:creationId xmlns:p14="http://schemas.microsoft.com/office/powerpoint/2010/main" val="140199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3B2A-AAC7-3E4C-A91F-142818DAC177}"/>
              </a:ext>
            </a:extLst>
          </p:cNvPr>
          <p:cNvSpPr>
            <a:spLocks noGrp="1"/>
          </p:cNvSpPr>
          <p:nvPr>
            <p:ph type="title"/>
          </p:nvPr>
        </p:nvSpPr>
        <p:spPr>
          <a:xfrm>
            <a:off x="1053737" y="2382982"/>
            <a:ext cx="7062651" cy="1896918"/>
          </a:xfrm>
        </p:spPr>
        <p:txBody>
          <a:bodyPr/>
          <a:lstStyle/>
          <a:p>
            <a:r>
              <a:rPr lang="en-US" dirty="0"/>
              <a:t>Ethiopia 2022</a:t>
            </a:r>
          </a:p>
        </p:txBody>
      </p:sp>
      <p:sp>
        <p:nvSpPr>
          <p:cNvPr id="3" name="Slide Number Placeholder 2">
            <a:extLst>
              <a:ext uri="{FF2B5EF4-FFF2-40B4-BE49-F238E27FC236}">
                <a16:creationId xmlns:a16="http://schemas.microsoft.com/office/drawing/2014/main" id="{459575CC-E64A-CA43-B5AA-464B077819B4}"/>
              </a:ext>
            </a:extLst>
          </p:cNvPr>
          <p:cNvSpPr>
            <a:spLocks noGrp="1"/>
          </p:cNvSpPr>
          <p:nvPr>
            <p:ph type="sldNum" sz="quarter" idx="4"/>
          </p:nvPr>
        </p:nvSpPr>
        <p:spPr/>
        <p:txBody>
          <a:bodyPr/>
          <a:lstStyle/>
          <a:p>
            <a:fld id="{C602A7E9-85B4-EB4A-8CED-A3527A5FD66A}" type="slidenum">
              <a:rPr lang="en-US" altLang="en-US" smtClean="0"/>
              <a:pPr/>
              <a:t>5</a:t>
            </a:fld>
            <a:r>
              <a:rPr lang="en-US" altLang="en-US"/>
              <a:t> </a:t>
            </a:r>
            <a:endParaRPr lang="en-US" altLang="en-US" dirty="0"/>
          </a:p>
        </p:txBody>
      </p:sp>
    </p:spTree>
    <p:extLst>
      <p:ext uri="{BB962C8B-B14F-4D97-AF65-F5344CB8AC3E}">
        <p14:creationId xmlns:p14="http://schemas.microsoft.com/office/powerpoint/2010/main" val="18026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AA9ED-C51D-B706-7D99-904A7EF1EE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BFD398-6910-BD66-7638-4AE8E022230D}"/>
              </a:ext>
            </a:extLst>
          </p:cNvPr>
          <p:cNvPicPr>
            <a:picLocks noChangeAspect="1"/>
          </p:cNvPicPr>
          <p:nvPr/>
        </p:nvPicPr>
        <p:blipFill rotWithShape="1">
          <a:blip r:embed="rId3"/>
          <a:srcRect l="3560" t="47350" r="5807" b="2328"/>
          <a:stretch/>
        </p:blipFill>
        <p:spPr>
          <a:xfrm>
            <a:off x="6081623" y="0"/>
            <a:ext cx="3088255" cy="2580376"/>
          </a:xfrm>
          <a:prstGeom prst="rect">
            <a:avLst/>
          </a:prstGeom>
        </p:spPr>
      </p:pic>
      <p:pic>
        <p:nvPicPr>
          <p:cNvPr id="13" name="Picture 12">
            <a:extLst>
              <a:ext uri="{FF2B5EF4-FFF2-40B4-BE49-F238E27FC236}">
                <a16:creationId xmlns:a16="http://schemas.microsoft.com/office/drawing/2014/main" id="{03803FFB-4D35-72A7-6F28-68889D520BCB}"/>
              </a:ext>
            </a:extLst>
          </p:cNvPr>
          <p:cNvPicPr>
            <a:picLocks noChangeAspect="1"/>
          </p:cNvPicPr>
          <p:nvPr/>
        </p:nvPicPr>
        <p:blipFill>
          <a:blip r:embed="rId4"/>
          <a:srcRect t="21679" b="21679"/>
          <a:stretch/>
        </p:blipFill>
        <p:spPr>
          <a:xfrm>
            <a:off x="3044607" y="2580376"/>
            <a:ext cx="3037016" cy="2580376"/>
          </a:xfrm>
          <a:prstGeom prst="rect">
            <a:avLst/>
          </a:prstGeom>
        </p:spPr>
      </p:pic>
      <p:sp>
        <p:nvSpPr>
          <p:cNvPr id="14" name="Text Placeholder 5">
            <a:extLst>
              <a:ext uri="{FF2B5EF4-FFF2-40B4-BE49-F238E27FC236}">
                <a16:creationId xmlns:a16="http://schemas.microsoft.com/office/drawing/2014/main" id="{16E6C847-16A4-D4E0-0F26-6D769B3D6001}"/>
              </a:ext>
            </a:extLst>
          </p:cNvPr>
          <p:cNvSpPr txBox="1">
            <a:spLocks/>
          </p:cNvSpPr>
          <p:nvPr/>
        </p:nvSpPr>
        <p:spPr>
          <a:xfrm>
            <a:off x="6749645" y="3244335"/>
            <a:ext cx="1828800" cy="88900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None/>
            </a:pPr>
            <a:r>
              <a:rPr lang="en-US" altLang="en-US" b="1" dirty="0">
                <a:solidFill>
                  <a:schemeClr val="tx1"/>
                </a:solidFill>
                <a:latin typeface="Arial" panose="020B0604020202020204" pitchFamily="34" charset="0"/>
                <a:ea typeface="Geneva" pitchFamily="-127" charset="-128"/>
                <a:cs typeface="Arial" panose="020B0604020202020204" pitchFamily="34" charset="0"/>
              </a:rPr>
              <a:t>515,581</a:t>
            </a:r>
            <a:r>
              <a:rPr lang="en-US" altLang="en-US" dirty="0">
                <a:solidFill>
                  <a:schemeClr val="tx1"/>
                </a:solidFill>
                <a:latin typeface="Arial" panose="020B0604020202020204" pitchFamily="34" charset="0"/>
                <a:ea typeface="Geneva" pitchFamily="-127" charset="-128"/>
                <a:cs typeface="Arial" panose="020B0604020202020204" pitchFamily="34" charset="0"/>
              </a:rPr>
              <a:t> successfully vaccinated</a:t>
            </a:r>
          </a:p>
        </p:txBody>
      </p:sp>
      <p:sp>
        <p:nvSpPr>
          <p:cNvPr id="15" name="Text Placeholder 8">
            <a:extLst>
              <a:ext uri="{FF2B5EF4-FFF2-40B4-BE49-F238E27FC236}">
                <a16:creationId xmlns:a16="http://schemas.microsoft.com/office/drawing/2014/main" id="{1AFE7E45-FCDF-490B-25B7-958958D026A8}"/>
              </a:ext>
            </a:extLst>
          </p:cNvPr>
          <p:cNvSpPr txBox="1">
            <a:spLocks/>
          </p:cNvSpPr>
          <p:nvPr/>
        </p:nvSpPr>
        <p:spPr>
          <a:xfrm>
            <a:off x="3556471" y="1003478"/>
            <a:ext cx="1954857" cy="57342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a:solidFill>
                  <a:srgbClr val="ED1B2E"/>
                </a:solidFill>
              </a:rPr>
              <a:t>IMPACT</a:t>
            </a:r>
          </a:p>
        </p:txBody>
      </p:sp>
      <p:sp>
        <p:nvSpPr>
          <p:cNvPr id="16" name="Text Placeholder 9">
            <a:extLst>
              <a:ext uri="{FF2B5EF4-FFF2-40B4-BE49-F238E27FC236}">
                <a16:creationId xmlns:a16="http://schemas.microsoft.com/office/drawing/2014/main" id="{494228B1-A848-5004-DA51-7F9C9CD9BAA3}"/>
              </a:ext>
            </a:extLst>
          </p:cNvPr>
          <p:cNvSpPr txBox="1">
            <a:spLocks/>
          </p:cNvSpPr>
          <p:nvPr/>
        </p:nvSpPr>
        <p:spPr>
          <a:xfrm>
            <a:off x="543991" y="3244335"/>
            <a:ext cx="1828800" cy="88900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0"/>
              </a:spcAft>
              <a:buNone/>
            </a:pPr>
            <a:r>
              <a:rPr lang="en-US" b="1" dirty="0">
                <a:solidFill>
                  <a:schemeClr val="tx1"/>
                </a:solidFill>
                <a:latin typeface="Arial" panose="020B0604020202020204" pitchFamily="34" charset="0"/>
                <a:ea typeface="Geneva" pitchFamily="-127" charset="-128"/>
                <a:cs typeface="Arial" panose="020B0604020202020204" pitchFamily="34" charset="0"/>
              </a:rPr>
              <a:t>2,310 </a:t>
            </a:r>
          </a:p>
          <a:p>
            <a:pPr marL="0" indent="0" algn="ctr">
              <a:spcAft>
                <a:spcPts val="0"/>
              </a:spcAft>
              <a:buNone/>
            </a:pPr>
            <a:r>
              <a:rPr lang="en-US" dirty="0">
                <a:solidFill>
                  <a:schemeClr val="tx1"/>
                </a:solidFill>
                <a:latin typeface="Arial" panose="020B0604020202020204" pitchFamily="34" charset="0"/>
                <a:ea typeface="Geneva" pitchFamily="-127" charset="-128"/>
                <a:cs typeface="Arial" panose="020B0604020202020204" pitchFamily="34" charset="0"/>
              </a:rPr>
              <a:t>volunteers</a:t>
            </a:r>
          </a:p>
          <a:p>
            <a:pPr marL="0" indent="0" algn="ctr">
              <a:spcAft>
                <a:spcPts val="0"/>
              </a:spcAft>
              <a:buNone/>
            </a:pPr>
            <a:r>
              <a:rPr lang="en-US" dirty="0">
                <a:solidFill>
                  <a:schemeClr val="tx1"/>
                </a:solidFill>
                <a:latin typeface="Arial" panose="020B0604020202020204" pitchFamily="34" charset="0"/>
                <a:ea typeface="Geneva" pitchFamily="-127" charset="-128"/>
                <a:cs typeface="Arial" panose="020B0604020202020204" pitchFamily="34" charset="0"/>
              </a:rPr>
              <a:t>mobilized</a:t>
            </a:r>
          </a:p>
          <a:p>
            <a:pPr marL="0" indent="0" algn="ctr">
              <a:buNone/>
            </a:pPr>
            <a:endParaRPr lang="en-US" dirty="0"/>
          </a:p>
        </p:txBody>
      </p:sp>
      <p:pic>
        <p:nvPicPr>
          <p:cNvPr id="3" name="Picture 2">
            <a:extLst>
              <a:ext uri="{FF2B5EF4-FFF2-40B4-BE49-F238E27FC236}">
                <a16:creationId xmlns:a16="http://schemas.microsoft.com/office/drawing/2014/main" id="{E7A7E7F6-A693-C255-707C-620D1996262B}"/>
              </a:ext>
            </a:extLst>
          </p:cNvPr>
          <p:cNvPicPr>
            <a:picLocks noChangeAspect="1"/>
          </p:cNvPicPr>
          <p:nvPr/>
        </p:nvPicPr>
        <p:blipFill rotWithShape="1">
          <a:blip r:embed="rId5">
            <a:extLst>
              <a:ext uri="{28A0092B-C50C-407E-A947-70E740481C1C}">
                <a14:useLocalDpi xmlns:a14="http://schemas.microsoft.com/office/drawing/2010/main" val="0"/>
              </a:ext>
            </a:extLst>
          </a:blip>
          <a:srcRect l="15682" t="-914" r="33090" b="914"/>
          <a:stretch/>
        </p:blipFill>
        <p:spPr bwMode="auto">
          <a:xfrm>
            <a:off x="3040813" y="2545872"/>
            <a:ext cx="3037016" cy="2614880"/>
          </a:xfrm>
          <a:prstGeom prst="rect">
            <a:avLst/>
          </a:prstGeom>
          <a:noFill/>
          <a:ln>
            <a:noFill/>
          </a:ln>
        </p:spPr>
      </p:pic>
      <p:pic>
        <p:nvPicPr>
          <p:cNvPr id="4" name="Picture 3">
            <a:extLst>
              <a:ext uri="{FF2B5EF4-FFF2-40B4-BE49-F238E27FC236}">
                <a16:creationId xmlns:a16="http://schemas.microsoft.com/office/drawing/2014/main" id="{A39F30B0-4B37-DD38-E558-85A566C1A106}"/>
              </a:ext>
            </a:extLst>
          </p:cNvPr>
          <p:cNvPicPr>
            <a:picLocks noChangeAspect="1"/>
          </p:cNvPicPr>
          <p:nvPr/>
        </p:nvPicPr>
        <p:blipFill rotWithShape="1">
          <a:blip r:embed="rId6"/>
          <a:srcRect r="32813" b="24185"/>
          <a:stretch/>
        </p:blipFill>
        <p:spPr>
          <a:xfrm>
            <a:off x="0" y="0"/>
            <a:ext cx="3038916" cy="2580376"/>
          </a:xfrm>
          <a:prstGeom prst="rect">
            <a:avLst/>
          </a:prstGeom>
        </p:spPr>
      </p:pic>
      <p:sp>
        <p:nvSpPr>
          <p:cNvPr id="6" name="Slide Number Placeholder 2">
            <a:extLst>
              <a:ext uri="{FF2B5EF4-FFF2-40B4-BE49-F238E27FC236}">
                <a16:creationId xmlns:a16="http://schemas.microsoft.com/office/drawing/2014/main" id="{5FB23776-3184-CC9B-4638-C4B95696AB97}"/>
              </a:ext>
            </a:extLst>
          </p:cNvPr>
          <p:cNvSpPr>
            <a:spLocks noGrp="1"/>
          </p:cNvSpPr>
          <p:nvPr>
            <p:ph type="sldNum" sz="quarter" idx="12"/>
          </p:nvPr>
        </p:nvSpPr>
        <p:spPr>
          <a:xfrm>
            <a:off x="291174" y="4765726"/>
            <a:ext cx="295424" cy="274638"/>
          </a:xfrm>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263273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7926-CF9C-C85F-93A8-0FFD4F782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FAB71-227B-7AE9-7CEE-7BC4986A4A9B}"/>
              </a:ext>
            </a:extLst>
          </p:cNvPr>
          <p:cNvSpPr>
            <a:spLocks noGrp="1"/>
          </p:cNvSpPr>
          <p:nvPr>
            <p:ph type="title"/>
          </p:nvPr>
        </p:nvSpPr>
        <p:spPr>
          <a:xfrm>
            <a:off x="1053737" y="2382982"/>
            <a:ext cx="7062651" cy="1896918"/>
          </a:xfrm>
        </p:spPr>
        <p:txBody>
          <a:bodyPr/>
          <a:lstStyle/>
          <a:p>
            <a:r>
              <a:rPr lang="en-US" dirty="0"/>
              <a:t>Vaccination Campaign Support </a:t>
            </a:r>
            <a:br>
              <a:rPr lang="en-US" dirty="0"/>
            </a:br>
            <a:r>
              <a:rPr lang="en-US" dirty="0"/>
              <a:t>2012-2023</a:t>
            </a:r>
          </a:p>
        </p:txBody>
      </p:sp>
      <p:sp>
        <p:nvSpPr>
          <p:cNvPr id="3" name="Slide Number Placeholder 2">
            <a:extLst>
              <a:ext uri="{FF2B5EF4-FFF2-40B4-BE49-F238E27FC236}">
                <a16:creationId xmlns:a16="http://schemas.microsoft.com/office/drawing/2014/main" id="{F6661C85-37F3-D166-D17C-A214CCCEFC18}"/>
              </a:ext>
            </a:extLst>
          </p:cNvPr>
          <p:cNvSpPr>
            <a:spLocks noGrp="1"/>
          </p:cNvSpPr>
          <p:nvPr>
            <p:ph type="sldNum" sz="quarter" idx="4"/>
          </p:nvPr>
        </p:nvSpPr>
        <p:spPr/>
        <p:txBody>
          <a:bodyPr/>
          <a:lstStyle/>
          <a:p>
            <a:fld id="{C602A7E9-85B4-EB4A-8CED-A3527A5FD66A}" type="slidenum">
              <a:rPr lang="en-US" altLang="en-US" smtClean="0"/>
              <a:pPr/>
              <a:t>7</a:t>
            </a:fld>
            <a:r>
              <a:rPr lang="en-US" altLang="en-US"/>
              <a:t> </a:t>
            </a:r>
            <a:endParaRPr lang="en-US" altLang="en-US" dirty="0"/>
          </a:p>
        </p:txBody>
      </p:sp>
    </p:spTree>
    <p:extLst>
      <p:ext uri="{BB962C8B-B14F-4D97-AF65-F5344CB8AC3E}">
        <p14:creationId xmlns:p14="http://schemas.microsoft.com/office/powerpoint/2010/main" val="389175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621B9F-203F-6710-EB92-4B7E8E3F2AF5}"/>
              </a:ext>
            </a:extLst>
          </p:cNvPr>
          <p:cNvSpPr/>
          <p:nvPr/>
        </p:nvSpPr>
        <p:spPr>
          <a:xfrm>
            <a:off x="4106008" y="0"/>
            <a:ext cx="5037992"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74" name="Title 1">
            <a:extLst>
              <a:ext uri="{FF2B5EF4-FFF2-40B4-BE49-F238E27FC236}">
                <a16:creationId xmlns:a16="http://schemas.microsoft.com/office/drawing/2014/main" id="{F4220742-BAEF-45B2-BD03-A2A8445B5C8A}"/>
              </a:ext>
            </a:extLst>
          </p:cNvPr>
          <p:cNvSpPr>
            <a:spLocks noGrp="1"/>
          </p:cNvSpPr>
          <p:nvPr>
            <p:ph type="title" idx="4294967295"/>
          </p:nvPr>
        </p:nvSpPr>
        <p:spPr/>
        <p:txBody>
          <a:bodyPr/>
          <a:lstStyle/>
          <a:p>
            <a:r>
              <a:rPr lang="en-US" altLang="en-US" sz="3000" dirty="0">
                <a:latin typeface="Arial" panose="020B0604020202020204" pitchFamily="34" charset="0"/>
                <a:ea typeface="Geneva" pitchFamily="-127" charset="-128"/>
                <a:cs typeface="Arial" panose="020B0604020202020204" pitchFamily="34" charset="0"/>
              </a:rPr>
              <a:t>IMPACT</a:t>
            </a:r>
            <a:br>
              <a:rPr lang="en-US" altLang="en-US" sz="3000" dirty="0">
                <a:latin typeface="Arial" panose="020B0604020202020204" pitchFamily="34" charset="0"/>
                <a:ea typeface="Geneva" pitchFamily="-127" charset="-128"/>
                <a:cs typeface="Arial" panose="020B0604020202020204" pitchFamily="34" charset="0"/>
              </a:rPr>
            </a:br>
            <a:r>
              <a:rPr lang="en-US" altLang="en-US" sz="2000" dirty="0">
                <a:latin typeface="Arial" panose="020B0604020202020204" pitchFamily="34" charset="0"/>
                <a:ea typeface="Geneva" pitchFamily="-127" charset="-128"/>
                <a:cs typeface="Arial" panose="020B0604020202020204" pitchFamily="34" charset="0"/>
              </a:rPr>
              <a:t>American Red Cross</a:t>
            </a:r>
            <a:br>
              <a:rPr lang="en-US" altLang="en-US" sz="3000" dirty="0">
                <a:latin typeface="Arial" panose="020B0604020202020204" pitchFamily="34" charset="0"/>
                <a:ea typeface="Geneva" pitchFamily="-127" charset="-128"/>
                <a:cs typeface="Arial" panose="020B0604020202020204" pitchFamily="34" charset="0"/>
              </a:rPr>
            </a:br>
            <a:endParaRPr lang="en-US" altLang="en-US" sz="2000" dirty="0">
              <a:latin typeface="Arial" panose="020B0604020202020204" pitchFamily="34" charset="0"/>
              <a:ea typeface="Geneva" pitchFamily="-127" charset="-128"/>
              <a:cs typeface="Arial" panose="020B0604020202020204" pitchFamily="34" charset="0"/>
            </a:endParaRPr>
          </a:p>
        </p:txBody>
      </p:sp>
      <p:sp>
        <p:nvSpPr>
          <p:cNvPr id="54275" name="Content Placeholder 2">
            <a:extLst>
              <a:ext uri="{FF2B5EF4-FFF2-40B4-BE49-F238E27FC236}">
                <a16:creationId xmlns:a16="http://schemas.microsoft.com/office/drawing/2014/main" id="{65BF3B57-7721-4E29-9910-D14E1224C97C}"/>
              </a:ext>
            </a:extLst>
          </p:cNvPr>
          <p:cNvSpPr>
            <a:spLocks noGrp="1"/>
          </p:cNvSpPr>
          <p:nvPr>
            <p:ph idx="4294967295"/>
          </p:nvPr>
        </p:nvSpPr>
        <p:spPr>
          <a:xfrm>
            <a:off x="402628" y="1510218"/>
            <a:ext cx="3603315" cy="2770234"/>
          </a:xfrm>
        </p:spPr>
        <p:txBody>
          <a:bodyPr/>
          <a:lstStyle/>
          <a:p>
            <a:pPr marL="0" indent="0">
              <a:buNone/>
              <a:defRPr/>
            </a:pPr>
            <a:r>
              <a:rPr lang="en-US" sz="1400" b="1" dirty="0">
                <a:solidFill>
                  <a:srgbClr val="575756"/>
                </a:solidFill>
              </a:rPr>
              <a:t>Since 2012 we have partnered with </a:t>
            </a:r>
            <a:br>
              <a:rPr lang="en-US" sz="1400" b="1" dirty="0">
                <a:solidFill>
                  <a:srgbClr val="575756"/>
                </a:solidFill>
              </a:rPr>
            </a:br>
            <a:r>
              <a:rPr lang="en-US" sz="1400" b="1" dirty="0">
                <a:solidFill>
                  <a:srgbClr val="575756"/>
                </a:solidFill>
              </a:rPr>
              <a:t>Red Cross / Red Crescent National Societies to:</a:t>
            </a:r>
          </a:p>
          <a:p>
            <a:pPr>
              <a:defRPr/>
            </a:pPr>
            <a:r>
              <a:rPr lang="en-US" dirty="0">
                <a:solidFill>
                  <a:srgbClr val="575756"/>
                </a:solidFill>
              </a:rPr>
              <a:t>Support 65 vaccination campaigns </a:t>
            </a:r>
          </a:p>
          <a:p>
            <a:pPr>
              <a:defRPr/>
            </a:pPr>
            <a:r>
              <a:rPr lang="en-US" dirty="0">
                <a:solidFill>
                  <a:srgbClr val="575756"/>
                </a:solidFill>
              </a:rPr>
              <a:t>Train 90,174 Red Cross volunteers in </a:t>
            </a:r>
            <a:br>
              <a:rPr lang="en-US" dirty="0">
                <a:solidFill>
                  <a:srgbClr val="575756"/>
                </a:solidFill>
              </a:rPr>
            </a:br>
            <a:r>
              <a:rPr lang="en-US" dirty="0">
                <a:solidFill>
                  <a:srgbClr val="575756"/>
                </a:solidFill>
              </a:rPr>
              <a:t>social mobilization techniques</a:t>
            </a:r>
          </a:p>
          <a:p>
            <a:pPr>
              <a:defRPr/>
            </a:pPr>
            <a:r>
              <a:rPr lang="en-US" dirty="0">
                <a:solidFill>
                  <a:srgbClr val="575756"/>
                </a:solidFill>
              </a:rPr>
              <a:t>Visit 24,081,256 households </a:t>
            </a:r>
          </a:p>
          <a:p>
            <a:pPr>
              <a:defRPr/>
            </a:pPr>
            <a:r>
              <a:rPr lang="en-US" dirty="0">
                <a:solidFill>
                  <a:srgbClr val="575756"/>
                </a:solidFill>
              </a:rPr>
              <a:t>Support the vaccination of 40,290,541 children </a:t>
            </a:r>
          </a:p>
        </p:txBody>
      </p:sp>
      <p:pic>
        <p:nvPicPr>
          <p:cNvPr id="4" name="Picture 3">
            <a:extLst>
              <a:ext uri="{FF2B5EF4-FFF2-40B4-BE49-F238E27FC236}">
                <a16:creationId xmlns:a16="http://schemas.microsoft.com/office/drawing/2014/main" id="{FD143E5A-1CD8-8F18-4B6E-640B97B64007}"/>
              </a:ext>
            </a:extLst>
          </p:cNvPr>
          <p:cNvPicPr>
            <a:picLocks noChangeAspect="1"/>
          </p:cNvPicPr>
          <p:nvPr/>
        </p:nvPicPr>
        <p:blipFill rotWithShape="1">
          <a:blip r:embed="rId3"/>
          <a:srcRect l="392" t="18720" r="4875" b="15582"/>
          <a:stretch/>
        </p:blipFill>
        <p:spPr>
          <a:xfrm>
            <a:off x="4106008" y="254977"/>
            <a:ext cx="5037992" cy="4607170"/>
          </a:xfrm>
          <a:prstGeom prst="rect">
            <a:avLst/>
          </a:prstGeom>
        </p:spPr>
      </p:pic>
      <p:sp>
        <p:nvSpPr>
          <p:cNvPr id="7" name="Slide Number Placeholder 2">
            <a:extLst>
              <a:ext uri="{FF2B5EF4-FFF2-40B4-BE49-F238E27FC236}">
                <a16:creationId xmlns:a16="http://schemas.microsoft.com/office/drawing/2014/main" id="{3D67CFE5-6277-F33B-CE85-A2F4966FB944}"/>
              </a:ext>
            </a:extLst>
          </p:cNvPr>
          <p:cNvSpPr>
            <a:spLocks noGrp="1"/>
          </p:cNvSpPr>
          <p:nvPr>
            <p:ph type="sldNum" sz="quarter" idx="12"/>
          </p:nvPr>
        </p:nvSpPr>
        <p:spPr>
          <a:xfrm>
            <a:off x="291174" y="4765726"/>
            <a:ext cx="295424" cy="274638"/>
          </a:xfrm>
        </p:spPr>
        <p:txBody>
          <a:bodyPr/>
          <a:lstStyle/>
          <a:p>
            <a:fld id="{B6F15528-21DE-4FAA-801E-634DDDAF4B2B}" type="slidenum">
              <a:rPr lang="en-US" smtClean="0"/>
              <a:pPr/>
              <a:t>8</a:t>
            </a:fld>
            <a:endParaRPr lang="en-US" dirty="0"/>
          </a:p>
        </p:txBody>
      </p:sp>
    </p:spTree>
  </p:cSld>
  <p:clrMapOvr>
    <a:masterClrMapping/>
  </p:clrMapOvr>
</p:sld>
</file>

<file path=ppt/theme/theme1.xml><?xml version="1.0" encoding="utf-8"?>
<a:theme xmlns:a="http://schemas.openxmlformats.org/drawingml/2006/main" name="1_Red Cross Theme">
  <a:themeElements>
    <a:clrScheme name="Red Cross Colors">
      <a:dk1>
        <a:srgbClr val="000000"/>
      </a:dk1>
      <a:lt1>
        <a:srgbClr val="FFFFFF"/>
      </a:lt1>
      <a:dk2>
        <a:srgbClr val="537B34"/>
      </a:dk2>
      <a:lt2>
        <a:srgbClr val="E7F2FB"/>
      </a:lt2>
      <a:accent1>
        <a:srgbClr val="ED1B2E"/>
      </a:accent1>
      <a:accent2>
        <a:srgbClr val="B2B2B2"/>
      </a:accent2>
      <a:accent3>
        <a:srgbClr val="ECB730"/>
      </a:accent3>
      <a:accent4>
        <a:srgbClr val="004B79"/>
      </a:accent4>
      <a:accent5>
        <a:srgbClr val="56A0D3"/>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21370</TotalTime>
  <Words>1488</Words>
  <Application>Microsoft Office PowerPoint</Application>
  <PresentationFormat>On-screen Show (16:9)</PresentationFormat>
  <Paragraphs>133</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Akzidenz-Grotesk Std 1</vt:lpstr>
      <vt:lpstr>Arial</vt:lpstr>
      <vt:lpstr>Arial Unicode MS</vt:lpstr>
      <vt:lpstr>Calibri</vt:lpstr>
      <vt:lpstr>Geneva</vt:lpstr>
      <vt:lpstr>Georgia</vt:lpstr>
      <vt:lpstr>Helvetica</vt:lpstr>
      <vt:lpstr>inherit</vt:lpstr>
      <vt:lpstr>Wingdings</vt:lpstr>
      <vt:lpstr>1_Red Cross Theme</vt:lpstr>
      <vt:lpstr>PowerPoint Presentation</vt:lpstr>
      <vt:lpstr>PowerPoint Presentation</vt:lpstr>
      <vt:lpstr>What is the GOAL of Social Mobilization?</vt:lpstr>
      <vt:lpstr>PowerPoint Presentation</vt:lpstr>
      <vt:lpstr>PowerPoint Presentation</vt:lpstr>
      <vt:lpstr>Ethiopia 2022</vt:lpstr>
      <vt:lpstr>PowerPoint Presentation</vt:lpstr>
      <vt:lpstr>Vaccination Campaign Support  2012-2023</vt:lpstr>
      <vt:lpstr>IMPACT American Red Cross </vt:lpstr>
      <vt:lpstr>PowerPoint Presentation</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Stallings, George</dc:creator>
  <cp:keywords/>
  <dc:description/>
  <cp:lastModifiedBy>Noe, James</cp:lastModifiedBy>
  <cp:revision>446</cp:revision>
  <dcterms:created xsi:type="dcterms:W3CDTF">2012-02-24T16:35:29Z</dcterms:created>
  <dcterms:modified xsi:type="dcterms:W3CDTF">2024-02-28T16:47:41Z</dcterms:modified>
  <cp:category/>
</cp:coreProperties>
</file>