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tags/tag8.xml" ContentType="application/vnd.openxmlformats-officedocument.presentationml.tags+xml"/>
  <Override PartName="/ppt/notesSlides/notesSlide17.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embeddings/oleObject1.bin" ContentType="application/vnd.openxmlformats-officedocument.oleObject"/>
  <Override PartName="/ppt/tags/tag9.xml" ContentType="application/vnd.openxmlformats-officedocument.presentationml.tags+xml"/>
  <Override PartName="/ppt/tags/tag1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29"/>
  </p:notesMasterIdLst>
  <p:sldIdLst>
    <p:sldId id="256" r:id="rId2"/>
    <p:sldId id="305" r:id="rId3"/>
    <p:sldId id="257" r:id="rId4"/>
    <p:sldId id="379" r:id="rId5"/>
    <p:sldId id="323" r:id="rId6"/>
    <p:sldId id="321" r:id="rId7"/>
    <p:sldId id="378" r:id="rId8"/>
    <p:sldId id="400" r:id="rId9"/>
    <p:sldId id="377" r:id="rId10"/>
    <p:sldId id="319" r:id="rId11"/>
    <p:sldId id="380" r:id="rId12"/>
    <p:sldId id="385" r:id="rId13"/>
    <p:sldId id="394" r:id="rId14"/>
    <p:sldId id="387" r:id="rId15"/>
    <p:sldId id="392" r:id="rId16"/>
    <p:sldId id="389" r:id="rId17"/>
    <p:sldId id="390" r:id="rId18"/>
    <p:sldId id="393" r:id="rId19"/>
    <p:sldId id="395" r:id="rId20"/>
    <p:sldId id="364" r:id="rId21"/>
    <p:sldId id="396" r:id="rId22"/>
    <p:sldId id="397" r:id="rId23"/>
    <p:sldId id="401" r:id="rId24"/>
    <p:sldId id="270" r:id="rId25"/>
    <p:sldId id="399" r:id="rId26"/>
    <p:sldId id="398"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3396" autoAdjust="0"/>
  </p:normalViewPr>
  <p:slideViewPr>
    <p:cSldViewPr>
      <p:cViewPr varScale="1">
        <p:scale>
          <a:sx n="76" d="100"/>
          <a:sy n="76" d="100"/>
        </p:scale>
        <p:origin x="-2232" y="-104"/>
      </p:cViewPr>
      <p:guideLst>
        <p:guide orient="horz" pos="2160"/>
        <p:guide pos="2880"/>
      </p:guideLst>
    </p:cSldViewPr>
  </p:slideViewPr>
  <p:notesTextViewPr>
    <p:cViewPr>
      <p:scale>
        <a:sx n="1" d="1"/>
        <a:sy n="1" d="1"/>
      </p:scale>
      <p:origin x="0" y="0"/>
    </p:cViewPr>
  </p:notesTextViewPr>
  <p:sorterViewPr>
    <p:cViewPr>
      <p:scale>
        <a:sx n="100" d="100"/>
        <a:sy n="100" d="100"/>
      </p:scale>
      <p:origin x="0" y="284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Book3"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6"/>
          <c:order val="6"/>
          <c:tx>
            <c:strRef>
              <c:f>Feuil1!$A$8</c:f>
              <c:strCache>
                <c:ptCount val="1"/>
                <c:pt idx="0">
                  <c:v>Global</c:v>
                </c:pt>
              </c:strCache>
            </c:strRef>
          </c:tx>
          <c:spPr>
            <a:solidFill>
              <a:schemeClr val="accent2">
                <a:lumMod val="75000"/>
              </a:schemeClr>
            </a:solidFill>
            <a:ln>
              <a:solidFill>
                <a:srgbClr val="C00000"/>
              </a:solidFill>
            </a:ln>
          </c:spPr>
          <c:invertIfNegative val="0"/>
          <c:dPt>
            <c:idx val="33"/>
            <c:invertIfNegative val="0"/>
            <c:bubble3D val="0"/>
          </c:dPt>
          <c:dPt>
            <c:idx val="34"/>
            <c:invertIfNegative val="0"/>
            <c:bubble3D val="0"/>
          </c:dPt>
          <c:dPt>
            <c:idx val="35"/>
            <c:invertIfNegative val="0"/>
            <c:bubble3D val="0"/>
          </c:dPt>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Feuil1!$B$1:$AI$1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Feuil1!$B$8:$AI$8</c:f>
              <c:numCache>
                <c:formatCode>General</c:formatCode>
                <c:ptCount val="34"/>
                <c:pt idx="0">
                  <c:v>16.0</c:v>
                </c:pt>
                <c:pt idx="1">
                  <c:v>19.0</c:v>
                </c:pt>
                <c:pt idx="2">
                  <c:v>20.0</c:v>
                </c:pt>
                <c:pt idx="3">
                  <c:v>37.0</c:v>
                </c:pt>
                <c:pt idx="4">
                  <c:v>42.0</c:v>
                </c:pt>
                <c:pt idx="5">
                  <c:v>48.0</c:v>
                </c:pt>
                <c:pt idx="6">
                  <c:v>47.0</c:v>
                </c:pt>
                <c:pt idx="7">
                  <c:v>54.0</c:v>
                </c:pt>
                <c:pt idx="8">
                  <c:v>63.0</c:v>
                </c:pt>
                <c:pt idx="9">
                  <c:v>68.0</c:v>
                </c:pt>
                <c:pt idx="10">
                  <c:v>73.0</c:v>
                </c:pt>
                <c:pt idx="11">
                  <c:v>69.0</c:v>
                </c:pt>
                <c:pt idx="12">
                  <c:v>69.0</c:v>
                </c:pt>
                <c:pt idx="13">
                  <c:v>70.0</c:v>
                </c:pt>
                <c:pt idx="14">
                  <c:v>72.0</c:v>
                </c:pt>
                <c:pt idx="15">
                  <c:v>73.0</c:v>
                </c:pt>
                <c:pt idx="16">
                  <c:v>73.0</c:v>
                </c:pt>
                <c:pt idx="17">
                  <c:v>71.0</c:v>
                </c:pt>
                <c:pt idx="18">
                  <c:v>72.0</c:v>
                </c:pt>
                <c:pt idx="19">
                  <c:v>72.0</c:v>
                </c:pt>
                <c:pt idx="20">
                  <c:v>73.0</c:v>
                </c:pt>
                <c:pt idx="21">
                  <c:v>73.0</c:v>
                </c:pt>
                <c:pt idx="22">
                  <c:v>73.0</c:v>
                </c:pt>
                <c:pt idx="23">
                  <c:v>75.0</c:v>
                </c:pt>
                <c:pt idx="24">
                  <c:v>77.0</c:v>
                </c:pt>
                <c:pt idx="25">
                  <c:v>76.0</c:v>
                </c:pt>
                <c:pt idx="26">
                  <c:v>80.0</c:v>
                </c:pt>
                <c:pt idx="27">
                  <c:v>80.0</c:v>
                </c:pt>
                <c:pt idx="28">
                  <c:v>82.0</c:v>
                </c:pt>
                <c:pt idx="29">
                  <c:v>83.0</c:v>
                </c:pt>
                <c:pt idx="30">
                  <c:v>84.0</c:v>
                </c:pt>
                <c:pt idx="31">
                  <c:v>83.0</c:v>
                </c:pt>
                <c:pt idx="32">
                  <c:v>83.0</c:v>
                </c:pt>
                <c:pt idx="33">
                  <c:v>84.0</c:v>
                </c:pt>
              </c:numCache>
            </c:numRef>
          </c:val>
        </c:ser>
        <c:dLbls>
          <c:showLegendKey val="0"/>
          <c:showVal val="0"/>
          <c:showCatName val="0"/>
          <c:showSerName val="0"/>
          <c:showPercent val="0"/>
          <c:showBubbleSize val="0"/>
        </c:dLbls>
        <c:gapWidth val="50"/>
        <c:axId val="-2108945144"/>
        <c:axId val="-2108942264"/>
      </c:barChart>
      <c:lineChart>
        <c:grouping val="standard"/>
        <c:varyColors val="0"/>
        <c:ser>
          <c:idx val="0"/>
          <c:order val="0"/>
          <c:tx>
            <c:strRef>
              <c:f>Feuil1!$A$2</c:f>
              <c:strCache>
                <c:ptCount val="1"/>
                <c:pt idx="0">
                  <c:v>AFR</c:v>
                </c:pt>
              </c:strCache>
            </c:strRef>
          </c:tx>
          <c:spPr>
            <a:ln w="38100">
              <a:solidFill>
                <a:srgbClr val="FF0000"/>
              </a:solidFill>
            </a:ln>
          </c:spPr>
          <c:marker>
            <c:symbol val="none"/>
          </c:marker>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Feuil1!$B$2:$AI$2</c:f>
              <c:numCache>
                <c:formatCode>General</c:formatCode>
                <c:ptCount val="34"/>
                <c:pt idx="0">
                  <c:v>6.0</c:v>
                </c:pt>
                <c:pt idx="1">
                  <c:v>12.0</c:v>
                </c:pt>
                <c:pt idx="2">
                  <c:v>14.0</c:v>
                </c:pt>
                <c:pt idx="3">
                  <c:v>21.0</c:v>
                </c:pt>
                <c:pt idx="4">
                  <c:v>26.0</c:v>
                </c:pt>
                <c:pt idx="5">
                  <c:v>35.0</c:v>
                </c:pt>
                <c:pt idx="6">
                  <c:v>42.0</c:v>
                </c:pt>
                <c:pt idx="7">
                  <c:v>46.0</c:v>
                </c:pt>
                <c:pt idx="8">
                  <c:v>50.0</c:v>
                </c:pt>
                <c:pt idx="9">
                  <c:v>56.0</c:v>
                </c:pt>
                <c:pt idx="10">
                  <c:v>58.0</c:v>
                </c:pt>
                <c:pt idx="11">
                  <c:v>54.0</c:v>
                </c:pt>
                <c:pt idx="12">
                  <c:v>51.0</c:v>
                </c:pt>
                <c:pt idx="13">
                  <c:v>52.0</c:v>
                </c:pt>
                <c:pt idx="14">
                  <c:v>56.0</c:v>
                </c:pt>
                <c:pt idx="15">
                  <c:v>55.0</c:v>
                </c:pt>
                <c:pt idx="16">
                  <c:v>55.0</c:v>
                </c:pt>
                <c:pt idx="17">
                  <c:v>54.0</c:v>
                </c:pt>
                <c:pt idx="18">
                  <c:v>53.0</c:v>
                </c:pt>
                <c:pt idx="19">
                  <c:v>51.0</c:v>
                </c:pt>
                <c:pt idx="20">
                  <c:v>53.0</c:v>
                </c:pt>
                <c:pt idx="21">
                  <c:v>54.0</c:v>
                </c:pt>
                <c:pt idx="22">
                  <c:v>55.0</c:v>
                </c:pt>
                <c:pt idx="23">
                  <c:v>58.0</c:v>
                </c:pt>
                <c:pt idx="24">
                  <c:v>59.0</c:v>
                </c:pt>
                <c:pt idx="25">
                  <c:v>62.0</c:v>
                </c:pt>
                <c:pt idx="26">
                  <c:v>64.0</c:v>
                </c:pt>
                <c:pt idx="27">
                  <c:v>67.0</c:v>
                </c:pt>
                <c:pt idx="28">
                  <c:v>69.0</c:v>
                </c:pt>
                <c:pt idx="29">
                  <c:v>74.0</c:v>
                </c:pt>
                <c:pt idx="30">
                  <c:v>74.0</c:v>
                </c:pt>
                <c:pt idx="31">
                  <c:v>73.0</c:v>
                </c:pt>
                <c:pt idx="32">
                  <c:v>71.0</c:v>
                </c:pt>
                <c:pt idx="33">
                  <c:v>74.0</c:v>
                </c:pt>
              </c:numCache>
            </c:numRef>
          </c:val>
          <c:smooth val="0"/>
        </c:ser>
        <c:ser>
          <c:idx val="1"/>
          <c:order val="1"/>
          <c:tx>
            <c:strRef>
              <c:f>Feuil1!$A$3</c:f>
              <c:strCache>
                <c:ptCount val="1"/>
                <c:pt idx="0">
                  <c:v>SEAR</c:v>
                </c:pt>
              </c:strCache>
            </c:strRef>
          </c:tx>
          <c:spPr>
            <a:ln w="38100">
              <a:solidFill>
                <a:srgbClr val="FFC000"/>
              </a:solidFill>
            </a:ln>
          </c:spPr>
          <c:marker>
            <c:symbol val="none"/>
          </c:marker>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Feuil1!$B$3:$AI$3</c:f>
              <c:numCache>
                <c:formatCode>General</c:formatCode>
                <c:ptCount val="34"/>
                <c:pt idx="0">
                  <c:v>0.0</c:v>
                </c:pt>
                <c:pt idx="1">
                  <c:v>0.0</c:v>
                </c:pt>
                <c:pt idx="2">
                  <c:v>0.0</c:v>
                </c:pt>
                <c:pt idx="3">
                  <c:v>1.0</c:v>
                </c:pt>
                <c:pt idx="4">
                  <c:v>3.0</c:v>
                </c:pt>
                <c:pt idx="5">
                  <c:v>6.0</c:v>
                </c:pt>
                <c:pt idx="6">
                  <c:v>16.0</c:v>
                </c:pt>
                <c:pt idx="7">
                  <c:v>27.0</c:v>
                </c:pt>
                <c:pt idx="8">
                  <c:v>35.0</c:v>
                </c:pt>
                <c:pt idx="9">
                  <c:v>47.0</c:v>
                </c:pt>
                <c:pt idx="10">
                  <c:v>59.0</c:v>
                </c:pt>
                <c:pt idx="11">
                  <c:v>51.0</c:v>
                </c:pt>
                <c:pt idx="12">
                  <c:v>57.0</c:v>
                </c:pt>
                <c:pt idx="13">
                  <c:v>63.0</c:v>
                </c:pt>
                <c:pt idx="14">
                  <c:v>69.0</c:v>
                </c:pt>
                <c:pt idx="15">
                  <c:v>72.0</c:v>
                </c:pt>
                <c:pt idx="16">
                  <c:v>69.0</c:v>
                </c:pt>
                <c:pt idx="17">
                  <c:v>62.0</c:v>
                </c:pt>
                <c:pt idx="18">
                  <c:v>63.0</c:v>
                </c:pt>
                <c:pt idx="19">
                  <c:v>64.0</c:v>
                </c:pt>
                <c:pt idx="20">
                  <c:v>65.0</c:v>
                </c:pt>
                <c:pt idx="21">
                  <c:v>64.0</c:v>
                </c:pt>
                <c:pt idx="22">
                  <c:v>62.0</c:v>
                </c:pt>
                <c:pt idx="23">
                  <c:v>67.0</c:v>
                </c:pt>
                <c:pt idx="24">
                  <c:v>72.0</c:v>
                </c:pt>
                <c:pt idx="25">
                  <c:v>66.0</c:v>
                </c:pt>
                <c:pt idx="26">
                  <c:v>75.0</c:v>
                </c:pt>
                <c:pt idx="27">
                  <c:v>73.0</c:v>
                </c:pt>
                <c:pt idx="28">
                  <c:v>77.0</c:v>
                </c:pt>
                <c:pt idx="29">
                  <c:v>77.0</c:v>
                </c:pt>
                <c:pt idx="30">
                  <c:v>77.0</c:v>
                </c:pt>
                <c:pt idx="31">
                  <c:v>78.0</c:v>
                </c:pt>
                <c:pt idx="32">
                  <c:v>79.0</c:v>
                </c:pt>
                <c:pt idx="33">
                  <c:v>78.0</c:v>
                </c:pt>
              </c:numCache>
            </c:numRef>
          </c:val>
          <c:smooth val="0"/>
        </c:ser>
        <c:ser>
          <c:idx val="2"/>
          <c:order val="2"/>
          <c:tx>
            <c:strRef>
              <c:f>Feuil1!$A$4</c:f>
              <c:strCache>
                <c:ptCount val="1"/>
                <c:pt idx="0">
                  <c:v>EMR</c:v>
                </c:pt>
              </c:strCache>
            </c:strRef>
          </c:tx>
          <c:spPr>
            <a:ln w="38100"/>
          </c:spPr>
          <c:marker>
            <c:symbol val="none"/>
          </c:marker>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Feuil1!$B$4:$AI$4</c:f>
              <c:numCache>
                <c:formatCode>General</c:formatCode>
                <c:ptCount val="34"/>
                <c:pt idx="0">
                  <c:v>15.0</c:v>
                </c:pt>
                <c:pt idx="1">
                  <c:v>17.0</c:v>
                </c:pt>
                <c:pt idx="2">
                  <c:v>23.0</c:v>
                </c:pt>
                <c:pt idx="3">
                  <c:v>27.0</c:v>
                </c:pt>
                <c:pt idx="4">
                  <c:v>34.0</c:v>
                </c:pt>
                <c:pt idx="5">
                  <c:v>47.0</c:v>
                </c:pt>
                <c:pt idx="6">
                  <c:v>50.0</c:v>
                </c:pt>
                <c:pt idx="7">
                  <c:v>53.0</c:v>
                </c:pt>
                <c:pt idx="8">
                  <c:v>63.0</c:v>
                </c:pt>
                <c:pt idx="9">
                  <c:v>65.0</c:v>
                </c:pt>
                <c:pt idx="10">
                  <c:v>67.0</c:v>
                </c:pt>
                <c:pt idx="11">
                  <c:v>66.0</c:v>
                </c:pt>
                <c:pt idx="12">
                  <c:v>67.0</c:v>
                </c:pt>
                <c:pt idx="13">
                  <c:v>67.0</c:v>
                </c:pt>
                <c:pt idx="14">
                  <c:v>68.0</c:v>
                </c:pt>
                <c:pt idx="15">
                  <c:v>66.0</c:v>
                </c:pt>
                <c:pt idx="16">
                  <c:v>69.0</c:v>
                </c:pt>
                <c:pt idx="17">
                  <c:v>68.0</c:v>
                </c:pt>
                <c:pt idx="18">
                  <c:v>70.0</c:v>
                </c:pt>
                <c:pt idx="19">
                  <c:v>71.0</c:v>
                </c:pt>
                <c:pt idx="20">
                  <c:v>72.0</c:v>
                </c:pt>
                <c:pt idx="21">
                  <c:v>73.0</c:v>
                </c:pt>
                <c:pt idx="22">
                  <c:v>73.0</c:v>
                </c:pt>
                <c:pt idx="23">
                  <c:v>73.0</c:v>
                </c:pt>
                <c:pt idx="24">
                  <c:v>76.0</c:v>
                </c:pt>
                <c:pt idx="25">
                  <c:v>78.0</c:v>
                </c:pt>
                <c:pt idx="26">
                  <c:v>78.0</c:v>
                </c:pt>
                <c:pt idx="27">
                  <c:v>78.0</c:v>
                </c:pt>
                <c:pt idx="28">
                  <c:v>78.0</c:v>
                </c:pt>
                <c:pt idx="29">
                  <c:v>77.0</c:v>
                </c:pt>
                <c:pt idx="30">
                  <c:v>81.0</c:v>
                </c:pt>
                <c:pt idx="31">
                  <c:v>80.0</c:v>
                </c:pt>
                <c:pt idx="32">
                  <c:v>77.0</c:v>
                </c:pt>
                <c:pt idx="33">
                  <c:v>78.0</c:v>
                </c:pt>
              </c:numCache>
            </c:numRef>
          </c:val>
          <c:smooth val="0"/>
        </c:ser>
        <c:ser>
          <c:idx val="3"/>
          <c:order val="3"/>
          <c:tx>
            <c:strRef>
              <c:f>Feuil1!$A$5</c:f>
              <c:strCache>
                <c:ptCount val="1"/>
                <c:pt idx="0">
                  <c:v>AMR</c:v>
                </c:pt>
              </c:strCache>
            </c:strRef>
          </c:tx>
          <c:spPr>
            <a:ln w="38100">
              <a:solidFill>
                <a:schemeClr val="accent4">
                  <a:lumMod val="50000"/>
                </a:schemeClr>
              </a:solidFill>
            </a:ln>
          </c:spPr>
          <c:marker>
            <c:symbol val="none"/>
          </c:marker>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Feuil1!$B$5:$AI$5</c:f>
              <c:numCache>
                <c:formatCode>General</c:formatCode>
                <c:ptCount val="34"/>
                <c:pt idx="0">
                  <c:v>51.0</c:v>
                </c:pt>
                <c:pt idx="1">
                  <c:v>59.0</c:v>
                </c:pt>
                <c:pt idx="2">
                  <c:v>59.0</c:v>
                </c:pt>
                <c:pt idx="3">
                  <c:v>59.0</c:v>
                </c:pt>
                <c:pt idx="4">
                  <c:v>62.0</c:v>
                </c:pt>
                <c:pt idx="5">
                  <c:v>68.0</c:v>
                </c:pt>
                <c:pt idx="6">
                  <c:v>69.0</c:v>
                </c:pt>
                <c:pt idx="7">
                  <c:v>66.0</c:v>
                </c:pt>
                <c:pt idx="8">
                  <c:v>74.0</c:v>
                </c:pt>
                <c:pt idx="9">
                  <c:v>76.0</c:v>
                </c:pt>
                <c:pt idx="10">
                  <c:v>80.0</c:v>
                </c:pt>
                <c:pt idx="11">
                  <c:v>82.0</c:v>
                </c:pt>
                <c:pt idx="12">
                  <c:v>83.0</c:v>
                </c:pt>
                <c:pt idx="13">
                  <c:v>83.0</c:v>
                </c:pt>
                <c:pt idx="14">
                  <c:v>85.0</c:v>
                </c:pt>
                <c:pt idx="15">
                  <c:v>87.0</c:v>
                </c:pt>
                <c:pt idx="16">
                  <c:v>86.0</c:v>
                </c:pt>
                <c:pt idx="17">
                  <c:v>89.0</c:v>
                </c:pt>
                <c:pt idx="18">
                  <c:v>91.0</c:v>
                </c:pt>
                <c:pt idx="19">
                  <c:v>92.0</c:v>
                </c:pt>
                <c:pt idx="20">
                  <c:v>93.0</c:v>
                </c:pt>
                <c:pt idx="21">
                  <c:v>94.0</c:v>
                </c:pt>
                <c:pt idx="22">
                  <c:v>93.0</c:v>
                </c:pt>
                <c:pt idx="23">
                  <c:v>94.0</c:v>
                </c:pt>
                <c:pt idx="24">
                  <c:v>94.0</c:v>
                </c:pt>
                <c:pt idx="25">
                  <c:v>93.0</c:v>
                </c:pt>
                <c:pt idx="26">
                  <c:v>94.0</c:v>
                </c:pt>
                <c:pt idx="27">
                  <c:v>93.0</c:v>
                </c:pt>
                <c:pt idx="28">
                  <c:v>94.0</c:v>
                </c:pt>
                <c:pt idx="29">
                  <c:v>93.0</c:v>
                </c:pt>
                <c:pt idx="30">
                  <c:v>93.0</c:v>
                </c:pt>
                <c:pt idx="31">
                  <c:v>94.0</c:v>
                </c:pt>
                <c:pt idx="32">
                  <c:v>94.0</c:v>
                </c:pt>
                <c:pt idx="33">
                  <c:v>92.0</c:v>
                </c:pt>
              </c:numCache>
            </c:numRef>
          </c:val>
          <c:smooth val="0"/>
        </c:ser>
        <c:ser>
          <c:idx val="4"/>
          <c:order val="4"/>
          <c:tx>
            <c:strRef>
              <c:f>Feuil1!$A$6</c:f>
              <c:strCache>
                <c:ptCount val="1"/>
                <c:pt idx="0">
                  <c:v>EUR</c:v>
                </c:pt>
              </c:strCache>
            </c:strRef>
          </c:tx>
          <c:spPr>
            <a:ln w="38100"/>
          </c:spPr>
          <c:marker>
            <c:symbol val="none"/>
          </c:marker>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Feuil1!$B$6:$AI$6</c:f>
              <c:numCache>
                <c:formatCode>General</c:formatCode>
                <c:ptCount val="34"/>
                <c:pt idx="0">
                  <c:v>55.0</c:v>
                </c:pt>
                <c:pt idx="1">
                  <c:v>64.0</c:v>
                </c:pt>
                <c:pt idx="2">
                  <c:v>67.0</c:v>
                </c:pt>
                <c:pt idx="3">
                  <c:v>71.0</c:v>
                </c:pt>
                <c:pt idx="4">
                  <c:v>74.0</c:v>
                </c:pt>
                <c:pt idx="5">
                  <c:v>76.0</c:v>
                </c:pt>
                <c:pt idx="6">
                  <c:v>72.0</c:v>
                </c:pt>
                <c:pt idx="7">
                  <c:v>75.0</c:v>
                </c:pt>
                <c:pt idx="8">
                  <c:v>78.0</c:v>
                </c:pt>
                <c:pt idx="9">
                  <c:v>79.0</c:v>
                </c:pt>
                <c:pt idx="10">
                  <c:v>83.0</c:v>
                </c:pt>
                <c:pt idx="11">
                  <c:v>82.0</c:v>
                </c:pt>
                <c:pt idx="12">
                  <c:v>82.0</c:v>
                </c:pt>
                <c:pt idx="13">
                  <c:v>83.0</c:v>
                </c:pt>
                <c:pt idx="14">
                  <c:v>83.0</c:v>
                </c:pt>
                <c:pt idx="15">
                  <c:v>84.0</c:v>
                </c:pt>
                <c:pt idx="16">
                  <c:v>86.0</c:v>
                </c:pt>
                <c:pt idx="17">
                  <c:v>88.0</c:v>
                </c:pt>
                <c:pt idx="18">
                  <c:v>88.0</c:v>
                </c:pt>
                <c:pt idx="19">
                  <c:v>89.0</c:v>
                </c:pt>
                <c:pt idx="20">
                  <c:v>91.0</c:v>
                </c:pt>
                <c:pt idx="21">
                  <c:v>92.0</c:v>
                </c:pt>
                <c:pt idx="22">
                  <c:v>91.0</c:v>
                </c:pt>
                <c:pt idx="23">
                  <c:v>91.0</c:v>
                </c:pt>
                <c:pt idx="24">
                  <c:v>92.0</c:v>
                </c:pt>
                <c:pt idx="25">
                  <c:v>93.0</c:v>
                </c:pt>
                <c:pt idx="26">
                  <c:v>94.0</c:v>
                </c:pt>
                <c:pt idx="27">
                  <c:v>95.0</c:v>
                </c:pt>
                <c:pt idx="28">
                  <c:v>95.0</c:v>
                </c:pt>
                <c:pt idx="29">
                  <c:v>94.0</c:v>
                </c:pt>
                <c:pt idx="30">
                  <c:v>93.0</c:v>
                </c:pt>
                <c:pt idx="31">
                  <c:v>94.0</c:v>
                </c:pt>
                <c:pt idx="32">
                  <c:v>95.0</c:v>
                </c:pt>
                <c:pt idx="33">
                  <c:v>95.0</c:v>
                </c:pt>
              </c:numCache>
            </c:numRef>
          </c:val>
          <c:smooth val="0"/>
        </c:ser>
        <c:ser>
          <c:idx val="5"/>
          <c:order val="5"/>
          <c:tx>
            <c:strRef>
              <c:f>Feuil1!$A$7</c:f>
              <c:strCache>
                <c:ptCount val="1"/>
                <c:pt idx="0">
                  <c:v>WPR</c:v>
                </c:pt>
              </c:strCache>
            </c:strRef>
          </c:tx>
          <c:spPr>
            <a:ln w="38100"/>
          </c:spPr>
          <c:marker>
            <c:symbol val="none"/>
          </c:marker>
          <c:dPt>
            <c:idx val="3"/>
            <c:bubble3D val="0"/>
          </c:dPt>
          <c:dPt>
            <c:idx val="33"/>
            <c:bubble3D val="0"/>
          </c:dPt>
          <c:dPt>
            <c:idx val="34"/>
            <c:bubble3D val="0"/>
          </c:dPt>
          <c:dPt>
            <c:idx val="35"/>
            <c:bubble3D val="0"/>
          </c:dPt>
          <c:cat>
            <c:strRef>
              <c:f>Feuil1!$B$1:$AL$1</c:f>
              <c:strCach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strCache>
            </c:strRef>
          </c:cat>
          <c:val>
            <c:numRef>
              <c:f>Feuil1!$B$7:$AI$7</c:f>
              <c:numCache>
                <c:formatCode>General</c:formatCode>
                <c:ptCount val="34"/>
                <c:pt idx="0">
                  <c:v>4.0</c:v>
                </c:pt>
                <c:pt idx="1">
                  <c:v>4.0</c:v>
                </c:pt>
                <c:pt idx="2">
                  <c:v>5.0</c:v>
                </c:pt>
                <c:pt idx="3">
                  <c:v>66.0</c:v>
                </c:pt>
                <c:pt idx="4">
                  <c:v>74.0</c:v>
                </c:pt>
                <c:pt idx="5">
                  <c:v>79.0</c:v>
                </c:pt>
                <c:pt idx="6">
                  <c:v>61.0</c:v>
                </c:pt>
                <c:pt idx="7">
                  <c:v>73.0</c:v>
                </c:pt>
                <c:pt idx="8">
                  <c:v>89.0</c:v>
                </c:pt>
                <c:pt idx="9">
                  <c:v>91.0</c:v>
                </c:pt>
                <c:pt idx="10">
                  <c:v>94.0</c:v>
                </c:pt>
                <c:pt idx="11">
                  <c:v>89.0</c:v>
                </c:pt>
                <c:pt idx="12">
                  <c:v>85.0</c:v>
                </c:pt>
                <c:pt idx="13">
                  <c:v>80.0</c:v>
                </c:pt>
                <c:pt idx="14">
                  <c:v>77.0</c:v>
                </c:pt>
                <c:pt idx="15">
                  <c:v>81.0</c:v>
                </c:pt>
                <c:pt idx="16">
                  <c:v>84.0</c:v>
                </c:pt>
                <c:pt idx="17">
                  <c:v>84.0</c:v>
                </c:pt>
                <c:pt idx="18">
                  <c:v>84.0</c:v>
                </c:pt>
                <c:pt idx="19">
                  <c:v>85.0</c:v>
                </c:pt>
                <c:pt idx="20">
                  <c:v>85.0</c:v>
                </c:pt>
                <c:pt idx="21">
                  <c:v>86.0</c:v>
                </c:pt>
                <c:pt idx="22">
                  <c:v>86.0</c:v>
                </c:pt>
                <c:pt idx="23">
                  <c:v>86.0</c:v>
                </c:pt>
                <c:pt idx="24">
                  <c:v>88.0</c:v>
                </c:pt>
                <c:pt idx="25">
                  <c:v>88.0</c:v>
                </c:pt>
                <c:pt idx="26">
                  <c:v>92.0</c:v>
                </c:pt>
                <c:pt idx="27">
                  <c:v>92.0</c:v>
                </c:pt>
                <c:pt idx="28">
                  <c:v>95.0</c:v>
                </c:pt>
                <c:pt idx="29">
                  <c:v>97.0</c:v>
                </c:pt>
                <c:pt idx="30">
                  <c:v>96.0</c:v>
                </c:pt>
                <c:pt idx="31">
                  <c:v>96.0</c:v>
                </c:pt>
                <c:pt idx="32">
                  <c:v>97.0</c:v>
                </c:pt>
                <c:pt idx="33">
                  <c:v>97.0</c:v>
                </c:pt>
              </c:numCache>
            </c:numRef>
          </c:val>
          <c:smooth val="0"/>
        </c:ser>
        <c:dLbls>
          <c:showLegendKey val="0"/>
          <c:showVal val="0"/>
          <c:showCatName val="0"/>
          <c:showSerName val="0"/>
          <c:showPercent val="0"/>
          <c:showBubbleSize val="0"/>
        </c:dLbls>
        <c:marker val="1"/>
        <c:smooth val="0"/>
        <c:axId val="-2108945144"/>
        <c:axId val="-2108942264"/>
      </c:lineChart>
      <c:catAx>
        <c:axId val="-2108945144"/>
        <c:scaling>
          <c:orientation val="minMax"/>
        </c:scaling>
        <c:delete val="0"/>
        <c:axPos val="b"/>
        <c:numFmt formatCode="General" sourceLinked="0"/>
        <c:majorTickMark val="out"/>
        <c:minorTickMark val="none"/>
        <c:tickLblPos val="nextTo"/>
        <c:crossAx val="-2108942264"/>
        <c:crosses val="autoZero"/>
        <c:auto val="1"/>
        <c:lblAlgn val="ctr"/>
        <c:lblOffset val="100"/>
        <c:noMultiLvlLbl val="0"/>
      </c:catAx>
      <c:valAx>
        <c:axId val="-2108942264"/>
        <c:scaling>
          <c:orientation val="minMax"/>
          <c:max val="100.0"/>
        </c:scaling>
        <c:delete val="0"/>
        <c:axPos val="l"/>
        <c:majorGridlines/>
        <c:title>
          <c:tx>
            <c:rich>
              <a:bodyPr rot="-5400000" vert="horz"/>
              <a:lstStyle/>
              <a:p>
                <a:pPr>
                  <a:defRPr/>
                </a:pPr>
                <a:r>
                  <a:rPr lang="en-US"/>
                  <a:t>MCV1 Coverage* (%)</a:t>
                </a:r>
              </a:p>
            </c:rich>
          </c:tx>
          <c:layout/>
          <c:overlay val="0"/>
        </c:title>
        <c:numFmt formatCode="General" sourceLinked="1"/>
        <c:majorTickMark val="out"/>
        <c:minorTickMark val="none"/>
        <c:tickLblPos val="nextTo"/>
        <c:crossAx val="-210894514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08458126761933"/>
          <c:y val="0.0536022941416004"/>
          <c:w val="0.798918173422766"/>
          <c:h val="0.726512346654182"/>
        </c:manualLayout>
      </c:layout>
      <c:barChart>
        <c:barDir val="col"/>
        <c:grouping val="stacked"/>
        <c:varyColors val="0"/>
        <c:ser>
          <c:idx val="0"/>
          <c:order val="0"/>
          <c:tx>
            <c:strRef>
              <c:f>'data for incidence chart'!$A$2</c:f>
              <c:strCache>
                <c:ptCount val="1"/>
                <c:pt idx="0">
                  <c:v>AFR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chart'!$B$2:$P$2</c:f>
              <c:numCache>
                <c:formatCode>General</c:formatCode>
                <c:ptCount val="15"/>
                <c:pt idx="0">
                  <c:v>74467.0</c:v>
                </c:pt>
                <c:pt idx="1">
                  <c:v>171905.0</c:v>
                </c:pt>
                <c:pt idx="2">
                  <c:v>108004.0</c:v>
                </c:pt>
                <c:pt idx="3">
                  <c:v>195620.0</c:v>
                </c:pt>
                <c:pt idx="4">
                  <c:v>199174.0</c:v>
                </c:pt>
                <c:pt idx="5">
                  <c:v>83479.0</c:v>
                </c:pt>
                <c:pt idx="6">
                  <c:v>37012.0</c:v>
                </c:pt>
                <c:pt idx="7">
                  <c:v>76410.0</c:v>
                </c:pt>
                <c:pt idx="8">
                  <c:v>99420.0</c:v>
                </c:pt>
                <c:pt idx="9">
                  <c:v>316219.0</c:v>
                </c:pt>
                <c:pt idx="10">
                  <c:v>220180.0</c:v>
                </c:pt>
                <c:pt idx="11">
                  <c:v>403016.0</c:v>
                </c:pt>
                <c:pt idx="12">
                  <c:v>288340.0</c:v>
                </c:pt>
                <c:pt idx="13">
                  <c:v>491989.0</c:v>
                </c:pt>
                <c:pt idx="14">
                  <c:v>520102.0</c:v>
                </c:pt>
              </c:numCache>
            </c:numRef>
          </c:val>
        </c:ser>
        <c:ser>
          <c:idx val="1"/>
          <c:order val="1"/>
          <c:tx>
            <c:strRef>
              <c:f>'data for incidence chart'!$A$3</c:f>
              <c:strCache>
                <c:ptCount val="1"/>
                <c:pt idx="0">
                  <c:v>AMR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chart'!$B$3:$P$3</c:f>
              <c:numCache>
                <c:formatCode>General</c:formatCode>
                <c:ptCount val="15"/>
                <c:pt idx="0">
                  <c:v>1152.0</c:v>
                </c:pt>
                <c:pt idx="1">
                  <c:v>490.0</c:v>
                </c:pt>
                <c:pt idx="2">
                  <c:v>143.0</c:v>
                </c:pt>
                <c:pt idx="3">
                  <c:v>1332.0</c:v>
                </c:pt>
                <c:pt idx="4">
                  <c:v>249.0</c:v>
                </c:pt>
                <c:pt idx="5">
                  <c:v>89.0</c:v>
                </c:pt>
                <c:pt idx="6">
                  <c:v>206.0</c:v>
                </c:pt>
                <c:pt idx="7">
                  <c:v>176.0</c:v>
                </c:pt>
                <c:pt idx="8">
                  <c:v>226.0</c:v>
                </c:pt>
                <c:pt idx="9">
                  <c:v>85.0</c:v>
                </c:pt>
                <c:pt idx="10">
                  <c:v>108.0</c:v>
                </c:pt>
                <c:pt idx="11">
                  <c:v>119.0</c:v>
                </c:pt>
                <c:pt idx="12">
                  <c:v>2579.0</c:v>
                </c:pt>
                <c:pt idx="13">
                  <c:v>548.0</c:v>
                </c:pt>
                <c:pt idx="14">
                  <c:v>1755.0</c:v>
                </c:pt>
              </c:numCache>
            </c:numRef>
          </c:val>
        </c:ser>
        <c:ser>
          <c:idx val="2"/>
          <c:order val="2"/>
          <c:tx>
            <c:strRef>
              <c:f>'data for incidence chart'!$A$4</c:f>
              <c:strCache>
                <c:ptCount val="1"/>
                <c:pt idx="0">
                  <c:v>EMR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chart'!$B$4:$P$4</c:f>
              <c:numCache>
                <c:formatCode>General</c:formatCode>
                <c:ptCount val="15"/>
                <c:pt idx="0">
                  <c:v>18160.0</c:v>
                </c:pt>
                <c:pt idx="1">
                  <c:v>20885.0</c:v>
                </c:pt>
                <c:pt idx="2">
                  <c:v>34504.0</c:v>
                </c:pt>
                <c:pt idx="3">
                  <c:v>34667.0</c:v>
                </c:pt>
                <c:pt idx="4">
                  <c:v>10072.0</c:v>
                </c:pt>
                <c:pt idx="5">
                  <c:v>36605.0</c:v>
                </c:pt>
                <c:pt idx="6">
                  <c:v>12120.0</c:v>
                </c:pt>
                <c:pt idx="7">
                  <c:v>15670.0</c:v>
                </c:pt>
                <c:pt idx="8">
                  <c:v>23303.0</c:v>
                </c:pt>
                <c:pt idx="9">
                  <c:v>15069.0</c:v>
                </c:pt>
                <c:pt idx="10">
                  <c:v>59804.0</c:v>
                </c:pt>
                <c:pt idx="11">
                  <c:v>52110.0</c:v>
                </c:pt>
                <c:pt idx="12">
                  <c:v>42616.0</c:v>
                </c:pt>
                <c:pt idx="13">
                  <c:v>41103.0</c:v>
                </c:pt>
                <c:pt idx="14">
                  <c:v>38592.0</c:v>
                </c:pt>
              </c:numCache>
            </c:numRef>
          </c:val>
        </c:ser>
        <c:ser>
          <c:idx val="3"/>
          <c:order val="3"/>
          <c:tx>
            <c:strRef>
              <c:f>'data for incidence chart'!$A$5</c:f>
              <c:strCache>
                <c:ptCount val="1"/>
                <c:pt idx="0">
                  <c:v>EUR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chart'!$B$5:$P$5</c:f>
              <c:numCache>
                <c:formatCode>General</c:formatCode>
                <c:ptCount val="15"/>
                <c:pt idx="0">
                  <c:v>12215.0</c:v>
                </c:pt>
                <c:pt idx="1">
                  <c:v>24689.0</c:v>
                </c:pt>
                <c:pt idx="2">
                  <c:v>27379.0</c:v>
                </c:pt>
                <c:pt idx="3">
                  <c:v>37073.0</c:v>
                </c:pt>
                <c:pt idx="4">
                  <c:v>30625.0</c:v>
                </c:pt>
                <c:pt idx="5">
                  <c:v>7499.0</c:v>
                </c:pt>
                <c:pt idx="6">
                  <c:v>8879.0</c:v>
                </c:pt>
                <c:pt idx="7">
                  <c:v>6936.0</c:v>
                </c:pt>
                <c:pt idx="8">
                  <c:v>53344.0</c:v>
                </c:pt>
                <c:pt idx="9">
                  <c:v>37338.0</c:v>
                </c:pt>
                <c:pt idx="10">
                  <c:v>29510.0</c:v>
                </c:pt>
                <c:pt idx="11">
                  <c:v>28203.0</c:v>
                </c:pt>
                <c:pt idx="12">
                  <c:v>46718.0</c:v>
                </c:pt>
                <c:pt idx="13">
                  <c:v>58364.0</c:v>
                </c:pt>
                <c:pt idx="14">
                  <c:v>37421.0</c:v>
                </c:pt>
              </c:numCache>
            </c:numRef>
          </c:val>
        </c:ser>
        <c:ser>
          <c:idx val="4"/>
          <c:order val="4"/>
          <c:tx>
            <c:strRef>
              <c:f>'data for incidence chart'!$A$6</c:f>
              <c:strCache>
                <c:ptCount val="1"/>
                <c:pt idx="0">
                  <c:v>SEAR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chart'!$B$6:$P$6</c:f>
              <c:numCache>
                <c:formatCode>General</c:formatCode>
                <c:ptCount val="15"/>
                <c:pt idx="0">
                  <c:v>28403.0</c:v>
                </c:pt>
                <c:pt idx="1">
                  <c:v>30101.0</c:v>
                </c:pt>
                <c:pt idx="2">
                  <c:v>46945.0</c:v>
                </c:pt>
                <c:pt idx="3">
                  <c:v>69546.0</c:v>
                </c:pt>
                <c:pt idx="4">
                  <c:v>54228.0</c:v>
                </c:pt>
                <c:pt idx="5">
                  <c:v>84356.0</c:v>
                </c:pt>
                <c:pt idx="6">
                  <c:v>72539.0</c:v>
                </c:pt>
                <c:pt idx="7">
                  <c:v>73545.0</c:v>
                </c:pt>
                <c:pt idx="8">
                  <c:v>98122.0</c:v>
                </c:pt>
                <c:pt idx="9">
                  <c:v>88973.0</c:v>
                </c:pt>
                <c:pt idx="10">
                  <c:v>112041.0</c:v>
                </c:pt>
                <c:pt idx="11">
                  <c:v>94598.0</c:v>
                </c:pt>
                <c:pt idx="12">
                  <c:v>76912.0</c:v>
                </c:pt>
                <c:pt idx="13">
                  <c:v>81771.0</c:v>
                </c:pt>
                <c:pt idx="14">
                  <c:v>78558.0</c:v>
                </c:pt>
              </c:numCache>
            </c:numRef>
          </c:val>
        </c:ser>
        <c:ser>
          <c:idx val="5"/>
          <c:order val="5"/>
          <c:tx>
            <c:strRef>
              <c:f>'data for incidence chart'!$A$7</c:f>
              <c:strCache>
                <c:ptCount val="1"/>
                <c:pt idx="0">
                  <c:v>WPR</c:v>
                </c:pt>
              </c:strCache>
            </c:strRef>
          </c:tx>
          <c:invertIfNegative val="0"/>
          <c:cat>
            <c:numRef>
              <c:f>'data for incidence chart'!$B$1:$P$1</c:f>
              <c:numCache>
                <c:formatCode>General</c:formatCode>
                <c:ptCount val="15"/>
                <c:pt idx="0">
                  <c:v>2014.0</c:v>
                </c:pt>
                <c:pt idx="1">
                  <c:v>2013.0</c:v>
                </c:pt>
                <c:pt idx="2">
                  <c:v>2012.0</c:v>
                </c:pt>
                <c:pt idx="3">
                  <c:v>2011.0</c:v>
                </c:pt>
                <c:pt idx="4">
                  <c:v>2010.0</c:v>
                </c:pt>
                <c:pt idx="5">
                  <c:v>2009.0</c:v>
                </c:pt>
                <c:pt idx="6">
                  <c:v>2008.0</c:v>
                </c:pt>
                <c:pt idx="7">
                  <c:v>2007.0</c:v>
                </c:pt>
                <c:pt idx="8">
                  <c:v>2006.0</c:v>
                </c:pt>
                <c:pt idx="9">
                  <c:v>2005.0</c:v>
                </c:pt>
                <c:pt idx="10">
                  <c:v>2004.0</c:v>
                </c:pt>
                <c:pt idx="11">
                  <c:v>2003.0</c:v>
                </c:pt>
                <c:pt idx="12">
                  <c:v>2002.0</c:v>
                </c:pt>
                <c:pt idx="13">
                  <c:v>2001.0</c:v>
                </c:pt>
                <c:pt idx="14">
                  <c:v>2000.0</c:v>
                </c:pt>
              </c:numCache>
            </c:numRef>
          </c:cat>
          <c:val>
            <c:numRef>
              <c:f>'data for incidence chart'!$B$7:$P$7</c:f>
              <c:numCache>
                <c:formatCode>General</c:formatCode>
                <c:ptCount val="15"/>
                <c:pt idx="0">
                  <c:v>131043.0</c:v>
                </c:pt>
                <c:pt idx="1">
                  <c:v>31706.0</c:v>
                </c:pt>
                <c:pt idx="2">
                  <c:v>10764.0</c:v>
                </c:pt>
                <c:pt idx="3">
                  <c:v>21050.0</c:v>
                </c:pt>
                <c:pt idx="4">
                  <c:v>49460.0</c:v>
                </c:pt>
                <c:pt idx="5">
                  <c:v>66609.0</c:v>
                </c:pt>
                <c:pt idx="6">
                  <c:v>147987.0</c:v>
                </c:pt>
                <c:pt idx="7">
                  <c:v>112294.0</c:v>
                </c:pt>
                <c:pt idx="8">
                  <c:v>103159.0</c:v>
                </c:pt>
                <c:pt idx="9">
                  <c:v>128017.0</c:v>
                </c:pt>
                <c:pt idx="10">
                  <c:v>91763.0</c:v>
                </c:pt>
                <c:pt idx="11">
                  <c:v>101810.0</c:v>
                </c:pt>
                <c:pt idx="12">
                  <c:v>129306.0</c:v>
                </c:pt>
                <c:pt idx="13">
                  <c:v>175398.0</c:v>
                </c:pt>
                <c:pt idx="14">
                  <c:v>177052.0</c:v>
                </c:pt>
              </c:numCache>
            </c:numRef>
          </c:val>
        </c:ser>
        <c:dLbls>
          <c:showLegendKey val="0"/>
          <c:showVal val="0"/>
          <c:showCatName val="0"/>
          <c:showSerName val="0"/>
          <c:showPercent val="0"/>
          <c:showBubbleSize val="0"/>
        </c:dLbls>
        <c:gapWidth val="55"/>
        <c:overlap val="100"/>
        <c:axId val="2120641064"/>
        <c:axId val="2120630728"/>
      </c:barChart>
      <c:catAx>
        <c:axId val="2120641064"/>
        <c:scaling>
          <c:orientation val="maxMin"/>
        </c:scaling>
        <c:delete val="0"/>
        <c:axPos val="b"/>
        <c:title>
          <c:tx>
            <c:rich>
              <a:bodyPr/>
              <a:lstStyle/>
              <a:p>
                <a:pPr>
                  <a:defRPr/>
                </a:pPr>
                <a:r>
                  <a:rPr lang="en-US"/>
                  <a:t>Year </a:t>
                </a:r>
              </a:p>
            </c:rich>
          </c:tx>
          <c:layout/>
          <c:overlay val="0"/>
        </c:title>
        <c:numFmt formatCode="General" sourceLinked="1"/>
        <c:majorTickMark val="out"/>
        <c:minorTickMark val="none"/>
        <c:tickLblPos val="nextTo"/>
        <c:txPr>
          <a:bodyPr rot="-2700000"/>
          <a:lstStyle/>
          <a:p>
            <a:pPr>
              <a:defRPr/>
            </a:pPr>
            <a:endParaRPr lang="en-US"/>
          </a:p>
        </c:txPr>
        <c:crossAx val="2120630728"/>
        <c:crosses val="autoZero"/>
        <c:auto val="1"/>
        <c:lblAlgn val="ctr"/>
        <c:lblOffset val="100"/>
        <c:noMultiLvlLbl val="0"/>
      </c:catAx>
      <c:valAx>
        <c:axId val="2120630728"/>
        <c:scaling>
          <c:orientation val="minMax"/>
        </c:scaling>
        <c:delete val="0"/>
        <c:axPos val="l"/>
        <c:majorGridlines/>
        <c:title>
          <c:tx>
            <c:rich>
              <a:bodyPr rot="-5400000" vert="horz"/>
              <a:lstStyle/>
              <a:p>
                <a:pPr>
                  <a:defRPr/>
                </a:pPr>
                <a:r>
                  <a:rPr lang="en-US"/>
                  <a:t>Reported number  of cases</a:t>
                </a:r>
              </a:p>
            </c:rich>
          </c:tx>
          <c:layout>
            <c:manualLayout>
              <c:xMode val="edge"/>
              <c:yMode val="edge"/>
              <c:x val="0.0"/>
              <c:y val="0.324441671308404"/>
            </c:manualLayout>
          </c:layout>
          <c:overlay val="0"/>
        </c:title>
        <c:numFmt formatCode="General" sourceLinked="1"/>
        <c:majorTickMark val="out"/>
        <c:minorTickMark val="none"/>
        <c:tickLblPos val="nextTo"/>
        <c:crossAx val="2120641064"/>
        <c:crosses val="max"/>
        <c:crossBetween val="between"/>
        <c:dispUnits>
          <c:builtInUnit val="thousands"/>
          <c:dispUnitsLbl>
            <c:layout/>
            <c:tx>
              <c:rich>
                <a:bodyPr/>
                <a:lstStyle/>
                <a:p>
                  <a:pPr>
                    <a:defRPr/>
                  </a:pPr>
                  <a:r>
                    <a:rPr lang="fr-CH" dirty="0" smtClean="0"/>
                    <a:t>1000s</a:t>
                  </a:r>
                  <a:endParaRPr lang="fr-CH" dirty="0"/>
                </a:p>
              </c:rich>
            </c:tx>
          </c:dispUnitsLbl>
        </c:dispUnits>
      </c:valAx>
    </c:plotArea>
    <c:legend>
      <c:legendPos val="r"/>
      <c:layout>
        <c:manualLayout>
          <c:xMode val="edge"/>
          <c:yMode val="edge"/>
          <c:x val="0.901192038495188"/>
          <c:y val="0.263547890250097"/>
          <c:w val="0.0972647516282687"/>
          <c:h val="0.46729193323056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943434389643"/>
          <c:y val="0.056200728582229"/>
          <c:w val="0.749367269694539"/>
          <c:h val="0.744710935028985"/>
        </c:manualLayout>
      </c:layout>
      <c:pieChart>
        <c:varyColors val="1"/>
        <c:ser>
          <c:idx val="0"/>
          <c:order val="0"/>
          <c:dPt>
            <c:idx val="0"/>
            <c:bubble3D val="0"/>
            <c:spPr>
              <a:ln>
                <a:solidFill>
                  <a:srgbClr val="E0ECAE"/>
                </a:solidFill>
              </a:ln>
            </c:spPr>
          </c:dPt>
          <c:dLbls>
            <c:dLbl>
              <c:idx val="0"/>
              <c:spPr/>
              <c:txPr>
                <a:bodyPr/>
                <a:lstStyle/>
                <a:p>
                  <a:pPr>
                    <a:defRPr sz="1400">
                      <a:solidFill>
                        <a:schemeClr val="bg1"/>
                      </a:solidFill>
                    </a:defRPr>
                  </a:pPr>
                  <a:endParaRPr lang="en-US"/>
                </a:p>
              </c:txPr>
              <c:showLegendKey val="0"/>
              <c:showVal val="1"/>
              <c:showCatName val="1"/>
              <c:showSerName val="0"/>
              <c:showPercent val="0"/>
              <c:showBubbleSize val="0"/>
            </c:dLbl>
            <c:dLbl>
              <c:idx val="1"/>
              <c:spPr/>
              <c:txPr>
                <a:bodyPr/>
                <a:lstStyle/>
                <a:p>
                  <a:pPr>
                    <a:defRPr sz="1400">
                      <a:solidFill>
                        <a:schemeClr val="bg1"/>
                      </a:solidFill>
                    </a:defRPr>
                  </a:pPr>
                  <a:endParaRPr lang="en-US"/>
                </a:p>
              </c:txPr>
              <c:showLegendKey val="0"/>
              <c:showVal val="1"/>
              <c:showCatName val="1"/>
              <c:showSerName val="0"/>
              <c:showPercent val="0"/>
              <c:showBubbleSize val="0"/>
            </c:dLbl>
            <c:dLbl>
              <c:idx val="2"/>
              <c:layout>
                <c:manualLayout>
                  <c:x val="0.00634499946181806"/>
                  <c:y val="0.0127051980772031"/>
                </c:manualLayout>
              </c:layout>
              <c:showLegendKey val="0"/>
              <c:showVal val="1"/>
              <c:showCatName val="1"/>
              <c:showSerName val="0"/>
              <c:showPercent val="0"/>
              <c:showBubbleSize val="0"/>
              <c:extLst>
                <c:ext xmlns:c15="http://schemas.microsoft.com/office/drawing/2012/chart" uri="{CE6537A1-D6FC-4f65-9D91-7224C49458BB}"/>
              </c:extLst>
            </c:dLbl>
            <c:dLbl>
              <c:idx val="3"/>
              <c:layout>
                <c:manualLayout>
                  <c:x val="0.0128787765882577"/>
                  <c:y val="0.0200642886645409"/>
                </c:manualLayout>
              </c:layout>
              <c:showLegendKey val="0"/>
              <c:showVal val="1"/>
              <c:showCatName val="1"/>
              <c:showSerName val="0"/>
              <c:showPercent val="0"/>
              <c:showBubbleSize val="0"/>
              <c:extLst>
                <c:ext xmlns:c15="http://schemas.microsoft.com/office/drawing/2012/chart" uri="{CE6537A1-D6FC-4f65-9D91-7224C49458BB}"/>
              </c:extLst>
            </c:dLbl>
            <c:dLbl>
              <c:idx val="6"/>
              <c:layout>
                <c:manualLayout>
                  <c:x val="-0.121559734055325"/>
                  <c:y val="0.0585998303526677"/>
                </c:manualLayout>
              </c:layout>
              <c:showLegendKey val="0"/>
              <c:showVal val="1"/>
              <c:showCatName val="1"/>
              <c:showSerName val="0"/>
              <c:showPercent val="0"/>
              <c:showBubbleSize val="0"/>
              <c:extLst>
                <c:ext xmlns:c15="http://schemas.microsoft.com/office/drawing/2012/chart" uri="{CE6537A1-D6FC-4f65-9D91-7224C49458BB}"/>
              </c:extLst>
            </c:dLbl>
            <c:dLbl>
              <c:idx val="7"/>
              <c:layout>
                <c:manualLayout>
                  <c:x val="-0.0729657489037166"/>
                  <c:y val="0.036112821538568"/>
                </c:manualLayout>
              </c:layout>
              <c:showLegendKey val="0"/>
              <c:showVal val="1"/>
              <c:showCatName val="1"/>
              <c:showSerName val="0"/>
              <c:showPercent val="0"/>
              <c:showBubbleSize val="0"/>
              <c:extLst>
                <c:ext xmlns:c15="http://schemas.microsoft.com/office/drawing/2012/chart" uri="{CE6537A1-D6FC-4f65-9D91-7224C49458BB}"/>
              </c:extLst>
            </c:dLbl>
            <c:dLbl>
              <c:idx val="8"/>
              <c:layout>
                <c:manualLayout>
                  <c:x val="-0.0352536492875299"/>
                  <c:y val="-0.00910299270955008"/>
                </c:manualLayout>
              </c:layout>
              <c:showLegendKey val="0"/>
              <c:showVal val="1"/>
              <c:showCatName val="1"/>
              <c:showSerName val="0"/>
              <c:showPercent val="0"/>
              <c:showBubbleSize val="0"/>
              <c:extLst>
                <c:ext xmlns:c15="http://schemas.microsoft.com/office/drawing/2012/chart" uri="{CE6537A1-D6FC-4f65-9D91-7224C49458BB}"/>
              </c:extLst>
            </c:dLbl>
            <c:dLbl>
              <c:idx val="9"/>
              <c:layout>
                <c:manualLayout>
                  <c:x val="-0.07859302681802"/>
                  <c:y val="-0.0321090585907736"/>
                </c:manualLayout>
              </c:layou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400">
                    <a:solidFill>
                      <a:schemeClr val="tx1">
                        <a:lumMod val="75000"/>
                      </a:schemeClr>
                    </a:solidFill>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Sheet1!$I$2:$I$12</c:f>
              <c:strCache>
                <c:ptCount val="11"/>
                <c:pt idx="0">
                  <c:v>India</c:v>
                </c:pt>
                <c:pt idx="1">
                  <c:v>Nigeria</c:v>
                </c:pt>
                <c:pt idx="2">
                  <c:v>Ethiopia</c:v>
                </c:pt>
                <c:pt idx="3">
                  <c:v>Indonesia</c:v>
                </c:pt>
                <c:pt idx="4">
                  <c:v>Pakistan</c:v>
                </c:pt>
                <c:pt idx="5">
                  <c:v>DRC</c:v>
                </c:pt>
                <c:pt idx="6">
                  <c:v>Philippines</c:v>
                </c:pt>
                <c:pt idx="7">
                  <c:v>USA</c:v>
                </c:pt>
                <c:pt idx="8">
                  <c:v>Afghanistan</c:v>
                </c:pt>
                <c:pt idx="9">
                  <c:v>Iraq</c:v>
                </c:pt>
                <c:pt idx="10">
                  <c:v>Rest of the world</c:v>
                </c:pt>
              </c:strCache>
            </c:strRef>
          </c:cat>
          <c:val>
            <c:numRef>
              <c:f>Sheet1!$J$2:$J$12</c:f>
              <c:numCache>
                <c:formatCode>0.00</c:formatCode>
                <c:ptCount val="11"/>
                <c:pt idx="0">
                  <c:v>6.368044279999989</c:v>
                </c:pt>
                <c:pt idx="1">
                  <c:v>2.65801196</c:v>
                </c:pt>
                <c:pt idx="2">
                  <c:v>1.67738376</c:v>
                </c:pt>
                <c:pt idx="3">
                  <c:v>1.11305686</c:v>
                </c:pt>
                <c:pt idx="4">
                  <c:v>0.73817808</c:v>
                </c:pt>
                <c:pt idx="5">
                  <c:v>0.68275197</c:v>
                </c:pt>
                <c:pt idx="6">
                  <c:v>0.37794618</c:v>
                </c:pt>
                <c:pt idx="7">
                  <c:v>0.37794618</c:v>
                </c:pt>
                <c:pt idx="8">
                  <c:v>0.37261701</c:v>
                </c:pt>
                <c:pt idx="9">
                  <c:v>0.35975298</c:v>
                </c:pt>
                <c:pt idx="10">
                  <c:v>7.13469</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6"/>
          <c:order val="6"/>
          <c:tx>
            <c:strRef>
              <c:f>Sheet1!$H$1</c:f>
              <c:strCache>
                <c:ptCount val="1"/>
                <c:pt idx="0">
                  <c:v>Global</c:v>
                </c:pt>
              </c:strCache>
            </c:strRef>
          </c:tx>
          <c:spPr>
            <a:ln w="12700">
              <a:solidFill>
                <a:schemeClr val="tx1"/>
              </a:solidFill>
            </a:ln>
          </c:spPr>
          <c:invertIfNegative val="0"/>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Sheet1!$H$2:$H$15</c:f>
              <c:numCache>
                <c:formatCode>0%</c:formatCode>
                <c:ptCount val="14"/>
                <c:pt idx="0">
                  <c:v>0.0</c:v>
                </c:pt>
                <c:pt idx="1">
                  <c:v>0.172942697804777</c:v>
                </c:pt>
                <c:pt idx="2">
                  <c:v>0.176721606064816</c:v>
                </c:pt>
                <c:pt idx="3">
                  <c:v>0.190699408466853</c:v>
                </c:pt>
                <c:pt idx="4">
                  <c:v>0.203979312571319</c:v>
                </c:pt>
                <c:pt idx="5">
                  <c:v>0.309829125824167</c:v>
                </c:pt>
                <c:pt idx="6">
                  <c:v>0.33152899200443</c:v>
                </c:pt>
                <c:pt idx="7">
                  <c:v>0.340717611810544</c:v>
                </c:pt>
                <c:pt idx="8">
                  <c:v>0.363738813564034</c:v>
                </c:pt>
                <c:pt idx="9">
                  <c:v>0.38898361663686</c:v>
                </c:pt>
                <c:pt idx="10">
                  <c:v>0.403421507417158</c:v>
                </c:pt>
                <c:pt idx="11">
                  <c:v>0.472623124698204</c:v>
                </c:pt>
                <c:pt idx="12">
                  <c:v>0.518714836829982</c:v>
                </c:pt>
                <c:pt idx="13">
                  <c:v>0.527110698611934</c:v>
                </c:pt>
              </c:numCache>
            </c:numRef>
          </c:val>
        </c:ser>
        <c:dLbls>
          <c:showLegendKey val="0"/>
          <c:showVal val="0"/>
          <c:showCatName val="0"/>
          <c:showSerName val="0"/>
          <c:showPercent val="0"/>
          <c:showBubbleSize val="0"/>
        </c:dLbls>
        <c:gapWidth val="150"/>
        <c:axId val="-2124753976"/>
        <c:axId val="-2125043736"/>
      </c:barChart>
      <c:lineChart>
        <c:grouping val="standard"/>
        <c:varyColors val="0"/>
        <c:ser>
          <c:idx val="0"/>
          <c:order val="0"/>
          <c:tx>
            <c:strRef>
              <c:f>Sheet1!$B$1</c:f>
              <c:strCache>
                <c:ptCount val="1"/>
                <c:pt idx="0">
                  <c:v>AFR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Sheet1!$B$2:$B$15</c:f>
              <c:numCache>
                <c:formatCode>0%</c:formatCode>
                <c:ptCount val="14"/>
                <c:pt idx="0">
                  <c:v>0.0</c:v>
                </c:pt>
                <c:pt idx="1">
                  <c:v>0.0447328251268747</c:v>
                </c:pt>
                <c:pt idx="2">
                  <c:v>0.0502196717072649</c:v>
                </c:pt>
                <c:pt idx="3">
                  <c:v>0.0490036891866398</c:v>
                </c:pt>
                <c:pt idx="4">
                  <c:v>0.0468016178857935</c:v>
                </c:pt>
                <c:pt idx="5">
                  <c:v>0.0441163629654862</c:v>
                </c:pt>
                <c:pt idx="6">
                  <c:v>0.0471610280693758</c:v>
                </c:pt>
                <c:pt idx="7">
                  <c:v>0.0443665861258288</c:v>
                </c:pt>
                <c:pt idx="8">
                  <c:v>0.0441979760505745</c:v>
                </c:pt>
                <c:pt idx="9">
                  <c:v>0.0510388196699741</c:v>
                </c:pt>
                <c:pt idx="10">
                  <c:v>0.0483828718553539</c:v>
                </c:pt>
                <c:pt idx="11">
                  <c:v>0.0484799634746688</c:v>
                </c:pt>
                <c:pt idx="12">
                  <c:v>0.0644329676681961</c:v>
                </c:pt>
                <c:pt idx="13">
                  <c:v>0.0673878642528982</c:v>
                </c:pt>
              </c:numCache>
            </c:numRef>
          </c:val>
          <c:smooth val="0"/>
        </c:ser>
        <c:ser>
          <c:idx val="1"/>
          <c:order val="1"/>
          <c:tx>
            <c:strRef>
              <c:f>Sheet1!$C$1</c:f>
              <c:strCache>
                <c:ptCount val="1"/>
                <c:pt idx="0">
                  <c:v>AMR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Sheet1!$C$2:$C$15</c:f>
              <c:numCache>
                <c:formatCode>0%</c:formatCode>
                <c:ptCount val="14"/>
                <c:pt idx="0">
                  <c:v>0.0</c:v>
                </c:pt>
                <c:pt idx="1">
                  <c:v>0.443973859628821</c:v>
                </c:pt>
                <c:pt idx="2">
                  <c:v>0.410307546868903</c:v>
                </c:pt>
                <c:pt idx="3">
                  <c:v>0.403370169021219</c:v>
                </c:pt>
                <c:pt idx="4">
                  <c:v>0.412738088357471</c:v>
                </c:pt>
                <c:pt idx="5">
                  <c:v>0.4066908036551</c:v>
                </c:pt>
                <c:pt idx="6">
                  <c:v>0.393660897836129</c:v>
                </c:pt>
                <c:pt idx="7">
                  <c:v>0.375749613485237</c:v>
                </c:pt>
                <c:pt idx="8">
                  <c:v>0.398476774251482</c:v>
                </c:pt>
                <c:pt idx="9">
                  <c:v>0.42629733751265</c:v>
                </c:pt>
                <c:pt idx="10">
                  <c:v>0.431011860045306</c:v>
                </c:pt>
                <c:pt idx="11">
                  <c:v>0.477020048492455</c:v>
                </c:pt>
                <c:pt idx="12">
                  <c:v>0.499502022797277</c:v>
                </c:pt>
                <c:pt idx="13">
                  <c:v>0.460049415298402</c:v>
                </c:pt>
              </c:numCache>
            </c:numRef>
          </c:val>
          <c:smooth val="0"/>
        </c:ser>
        <c:ser>
          <c:idx val="2"/>
          <c:order val="2"/>
          <c:tx>
            <c:strRef>
              <c:f>Sheet1!$D$1</c:f>
              <c:strCache>
                <c:ptCount val="1"/>
                <c:pt idx="0">
                  <c:v>EMR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Sheet1!$D$2:$D$15</c:f>
              <c:numCache>
                <c:formatCode>0%</c:formatCode>
                <c:ptCount val="14"/>
                <c:pt idx="0">
                  <c:v>0.0</c:v>
                </c:pt>
                <c:pt idx="1">
                  <c:v>0.359422511902239</c:v>
                </c:pt>
                <c:pt idx="2">
                  <c:v>0.355115157397345</c:v>
                </c:pt>
                <c:pt idx="3">
                  <c:v>0.352693807452213</c:v>
                </c:pt>
                <c:pt idx="4">
                  <c:v>0.395791074405945</c:v>
                </c:pt>
                <c:pt idx="5">
                  <c:v>0.415574644559801</c:v>
                </c:pt>
                <c:pt idx="6">
                  <c:v>0.42886557612132</c:v>
                </c:pt>
                <c:pt idx="7">
                  <c:v>0.435593043190805</c:v>
                </c:pt>
                <c:pt idx="8">
                  <c:v>0.423126704236669</c:v>
                </c:pt>
                <c:pt idx="9">
                  <c:v>0.529678129170848</c:v>
                </c:pt>
                <c:pt idx="10">
                  <c:v>0.596734249756111</c:v>
                </c:pt>
                <c:pt idx="11">
                  <c:v>0.603706399861229</c:v>
                </c:pt>
                <c:pt idx="12">
                  <c:v>0.606023132507827</c:v>
                </c:pt>
                <c:pt idx="13">
                  <c:v>0.648529312632171</c:v>
                </c:pt>
              </c:numCache>
            </c:numRef>
          </c:val>
          <c:smooth val="0"/>
        </c:ser>
        <c:ser>
          <c:idx val="3"/>
          <c:order val="3"/>
          <c:tx>
            <c:strRef>
              <c:f>Sheet1!$E$1</c:f>
              <c:strCache>
                <c:ptCount val="1"/>
                <c:pt idx="0">
                  <c:v>EUR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Sheet1!$E$2:$E$15</c:f>
              <c:numCache>
                <c:formatCode>0%</c:formatCode>
                <c:ptCount val="14"/>
                <c:pt idx="0">
                  <c:v>0.0</c:v>
                </c:pt>
                <c:pt idx="1">
                  <c:v>0.627321286466457</c:v>
                </c:pt>
                <c:pt idx="2">
                  <c:v>0.698740184658057</c:v>
                </c:pt>
                <c:pt idx="3">
                  <c:v>0.78492395772392</c:v>
                </c:pt>
                <c:pt idx="4">
                  <c:v>0.826484962820181</c:v>
                </c:pt>
                <c:pt idx="5">
                  <c:v>0.813969061578245</c:v>
                </c:pt>
                <c:pt idx="6">
                  <c:v>0.79375598537439</c:v>
                </c:pt>
                <c:pt idx="7">
                  <c:v>0.81224132444854</c:v>
                </c:pt>
                <c:pt idx="8">
                  <c:v>0.799656320692656</c:v>
                </c:pt>
                <c:pt idx="9">
                  <c:v>0.772366350903784</c:v>
                </c:pt>
                <c:pt idx="10">
                  <c:v>0.79606097778045</c:v>
                </c:pt>
                <c:pt idx="11">
                  <c:v>0.816137320790551</c:v>
                </c:pt>
                <c:pt idx="12">
                  <c:v>0.815743507318275</c:v>
                </c:pt>
                <c:pt idx="13">
                  <c:v>0.81844837923779</c:v>
                </c:pt>
              </c:numCache>
            </c:numRef>
          </c:val>
          <c:smooth val="0"/>
        </c:ser>
        <c:ser>
          <c:idx val="4"/>
          <c:order val="4"/>
          <c:tx>
            <c:strRef>
              <c:f>Sheet1!$F$1</c:f>
              <c:strCache>
                <c:ptCount val="1"/>
                <c:pt idx="0">
                  <c:v>SEAR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Sheet1!$F$2:$F$15</c:f>
              <c:numCache>
                <c:formatCode>0%</c:formatCode>
                <c:ptCount val="14"/>
                <c:pt idx="0">
                  <c:v>0.0</c:v>
                </c:pt>
                <c:pt idx="1">
                  <c:v>0.0288750757004416</c:v>
                </c:pt>
                <c:pt idx="2">
                  <c:v>0.0331608028045063</c:v>
                </c:pt>
                <c:pt idx="3">
                  <c:v>0.0593039068937277</c:v>
                </c:pt>
                <c:pt idx="4">
                  <c:v>0.0705925651576444</c:v>
                </c:pt>
                <c:pt idx="5">
                  <c:v>0.0638387556477417</c:v>
                </c:pt>
                <c:pt idx="6">
                  <c:v>0.096997227862908</c:v>
                </c:pt>
                <c:pt idx="7">
                  <c:v>0.12652372428805</c:v>
                </c:pt>
                <c:pt idx="8">
                  <c:v>0.143884647738962</c:v>
                </c:pt>
                <c:pt idx="9">
                  <c:v>0.1487475672833</c:v>
                </c:pt>
                <c:pt idx="10">
                  <c:v>0.162121137094988</c:v>
                </c:pt>
                <c:pt idx="11">
                  <c:v>0.374111249908233</c:v>
                </c:pt>
                <c:pt idx="12">
                  <c:v>0.513923757330101</c:v>
                </c:pt>
                <c:pt idx="13">
                  <c:v>0.531319605232283</c:v>
                </c:pt>
              </c:numCache>
            </c:numRef>
          </c:val>
          <c:smooth val="0"/>
        </c:ser>
        <c:ser>
          <c:idx val="5"/>
          <c:order val="5"/>
          <c:tx>
            <c:strRef>
              <c:f>Sheet1!$G$1</c:f>
              <c:strCache>
                <c:ptCount val="1"/>
                <c:pt idx="0">
                  <c:v>WPR</c:v>
                </c:pt>
              </c:strCache>
            </c:strRef>
          </c:tx>
          <c:spPr>
            <a:ln w="38100"/>
          </c:spPr>
          <c:marker>
            <c:symbol val="none"/>
          </c:marker>
          <c:cat>
            <c:numRef>
              <c:f>Sheet1!$A$2:$A$15</c:f>
              <c:numCache>
                <c:formatCode>General</c:formatCode>
                <c:ptCount val="14"/>
                <c:pt idx="0">
                  <c:v>2000.0</c:v>
                </c:pt>
                <c:pt idx="1">
                  <c:v>2001.0</c:v>
                </c:pt>
                <c:pt idx="2">
                  <c:v>2002.0</c:v>
                </c:pt>
                <c:pt idx="3">
                  <c:v>2003.0</c:v>
                </c:pt>
                <c:pt idx="4">
                  <c:v>2004.0</c:v>
                </c:pt>
                <c:pt idx="5">
                  <c:v>2005.0</c:v>
                </c:pt>
                <c:pt idx="6">
                  <c:v>2006.0</c:v>
                </c:pt>
                <c:pt idx="7">
                  <c:v>2007.0</c:v>
                </c:pt>
                <c:pt idx="8">
                  <c:v>2008.0</c:v>
                </c:pt>
                <c:pt idx="9">
                  <c:v>2009.0</c:v>
                </c:pt>
                <c:pt idx="10">
                  <c:v>2010.0</c:v>
                </c:pt>
                <c:pt idx="11">
                  <c:v>2011.0</c:v>
                </c:pt>
                <c:pt idx="12">
                  <c:v>2012.0</c:v>
                </c:pt>
                <c:pt idx="13">
                  <c:v>2013.0</c:v>
                </c:pt>
              </c:numCache>
            </c:numRef>
          </c:cat>
          <c:val>
            <c:numRef>
              <c:f>Sheet1!$G$2:$G$15</c:f>
              <c:numCache>
                <c:formatCode>0%</c:formatCode>
                <c:ptCount val="14"/>
                <c:pt idx="0">
                  <c:v>0.0</c:v>
                </c:pt>
                <c:pt idx="1">
                  <c:v>0.0244953652373145</c:v>
                </c:pt>
                <c:pt idx="2">
                  <c:v>0.0318727279251739</c:v>
                </c:pt>
                <c:pt idx="3">
                  <c:v>0.0312913526248998</c:v>
                </c:pt>
                <c:pt idx="4">
                  <c:v>0.0408348313401519</c:v>
                </c:pt>
                <c:pt idx="5">
                  <c:v>0.640831265262477</c:v>
                </c:pt>
                <c:pt idx="6">
                  <c:v>0.712123218406892</c:v>
                </c:pt>
                <c:pt idx="7">
                  <c:v>0.718532531412974</c:v>
                </c:pt>
                <c:pt idx="8">
                  <c:v>0.818393949969248</c:v>
                </c:pt>
                <c:pt idx="9">
                  <c:v>0.866710424851082</c:v>
                </c:pt>
                <c:pt idx="10">
                  <c:v>0.87079431856166</c:v>
                </c:pt>
                <c:pt idx="11">
                  <c:v>0.887141189249836</c:v>
                </c:pt>
                <c:pt idx="12">
                  <c:v>0.897825652718744</c:v>
                </c:pt>
                <c:pt idx="13">
                  <c:v>0.915705355398439</c:v>
                </c:pt>
              </c:numCache>
            </c:numRef>
          </c:val>
          <c:smooth val="0"/>
        </c:ser>
        <c:dLbls>
          <c:showLegendKey val="0"/>
          <c:showVal val="0"/>
          <c:showCatName val="0"/>
          <c:showSerName val="0"/>
          <c:showPercent val="0"/>
          <c:showBubbleSize val="0"/>
        </c:dLbls>
        <c:marker val="1"/>
        <c:smooth val="0"/>
        <c:axId val="-2124753976"/>
        <c:axId val="-2125043736"/>
      </c:lineChart>
      <c:catAx>
        <c:axId val="-2124753976"/>
        <c:scaling>
          <c:orientation val="minMax"/>
        </c:scaling>
        <c:delete val="0"/>
        <c:axPos val="b"/>
        <c:numFmt formatCode="General" sourceLinked="1"/>
        <c:majorTickMark val="out"/>
        <c:minorTickMark val="none"/>
        <c:tickLblPos val="nextTo"/>
        <c:txPr>
          <a:bodyPr rot="-2340000"/>
          <a:lstStyle/>
          <a:p>
            <a:pPr>
              <a:defRPr/>
            </a:pPr>
            <a:endParaRPr lang="en-US"/>
          </a:p>
        </c:txPr>
        <c:crossAx val="-2125043736"/>
        <c:crosses val="autoZero"/>
        <c:auto val="1"/>
        <c:lblAlgn val="ctr"/>
        <c:lblOffset val="100"/>
        <c:tickLblSkip val="1"/>
        <c:noMultiLvlLbl val="0"/>
      </c:catAx>
      <c:valAx>
        <c:axId val="-2125043736"/>
        <c:scaling>
          <c:orientation val="minMax"/>
        </c:scaling>
        <c:delete val="0"/>
        <c:axPos val="l"/>
        <c:majorGridlines/>
        <c:numFmt formatCode="0%" sourceLinked="0"/>
        <c:majorTickMark val="out"/>
        <c:minorTickMark val="none"/>
        <c:tickLblPos val="nextTo"/>
        <c:crossAx val="-2124753976"/>
        <c:crosses val="autoZero"/>
        <c:crossBetween val="between"/>
      </c:valAx>
    </c:plotArea>
    <c:legend>
      <c:legendPos val="b"/>
      <c:layout>
        <c:manualLayout>
          <c:xMode val="edge"/>
          <c:yMode val="edge"/>
          <c:x val="0.210836006610285"/>
          <c:y val="0.900570275270934"/>
          <c:w val="0.769686011470789"/>
          <c:h val="0.0842520225184517"/>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53968253968"/>
          <c:y val="0.0647482014388489"/>
          <c:w val="0.817460317460317"/>
          <c:h val="0.628297362110312"/>
        </c:manualLayout>
      </c:layout>
      <c:barChart>
        <c:barDir val="col"/>
        <c:grouping val="clustered"/>
        <c:varyColors val="0"/>
        <c:ser>
          <c:idx val="6"/>
          <c:order val="6"/>
          <c:tx>
            <c:strRef>
              <c:f>Sheet1!$A$8</c:f>
              <c:strCache>
                <c:ptCount val="1"/>
                <c:pt idx="0">
                  <c:v>Global</c:v>
                </c:pt>
              </c:strCache>
            </c:strRef>
          </c:tx>
          <c:spPr>
            <a:solidFill>
              <a:srgbClr val="3366FF"/>
            </a:solidFill>
            <a:ln w="34035">
              <a:noFill/>
            </a:ln>
          </c:spPr>
          <c:invertIfNegative val="0"/>
          <c:dLbls>
            <c:spPr>
              <a:noFill/>
              <a:ln w="34035">
                <a:noFill/>
              </a:ln>
            </c:spPr>
            <c:txPr>
              <a:bodyPr/>
              <a:lstStyle/>
              <a:p>
                <a:pPr>
                  <a:defRPr sz="1200" b="0" i="0" u="none" strike="noStrike"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Sheet1!$B$8:$AI$8</c:f>
              <c:numCache>
                <c:formatCode>0</c:formatCode>
                <c:ptCount val="34"/>
                <c:pt idx="0">
                  <c:v>4.054889857087892</c:v>
                </c:pt>
                <c:pt idx="1">
                  <c:v>4.440588136035528</c:v>
                </c:pt>
                <c:pt idx="2">
                  <c:v>4.601677807894489</c:v>
                </c:pt>
                <c:pt idx="3">
                  <c:v>5.145663319272797</c:v>
                </c:pt>
                <c:pt idx="4">
                  <c:v>5.537195310796235</c:v>
                </c:pt>
                <c:pt idx="5">
                  <c:v>6.040659378053088</c:v>
                </c:pt>
                <c:pt idx="6">
                  <c:v>6.224165675426419</c:v>
                </c:pt>
                <c:pt idx="7">
                  <c:v>6.081733457508916</c:v>
                </c:pt>
                <c:pt idx="8">
                  <c:v>7.050941183195921</c:v>
                </c:pt>
                <c:pt idx="9">
                  <c:v>7.31176010168687</c:v>
                </c:pt>
                <c:pt idx="10">
                  <c:v>7.707098230845481</c:v>
                </c:pt>
                <c:pt idx="11">
                  <c:v>8.568478042841318</c:v>
                </c:pt>
                <c:pt idx="12">
                  <c:v>8.61232635822618</c:v>
                </c:pt>
                <c:pt idx="13">
                  <c:v>9.521258713529398</c:v>
                </c:pt>
                <c:pt idx="14">
                  <c:v>10.10799989857016</c:v>
                </c:pt>
                <c:pt idx="15">
                  <c:v>11.813394842004</c:v>
                </c:pt>
                <c:pt idx="16">
                  <c:v>12.2634422837926</c:v>
                </c:pt>
                <c:pt idx="17">
                  <c:v>13.17529282345566</c:v>
                </c:pt>
                <c:pt idx="18">
                  <c:v>16.10015461798397</c:v>
                </c:pt>
                <c:pt idx="19">
                  <c:v>17.66482892424333</c:v>
                </c:pt>
                <c:pt idx="20">
                  <c:v>21.99399924978488</c:v>
                </c:pt>
                <c:pt idx="21">
                  <c:v>22.73865039833223</c:v>
                </c:pt>
                <c:pt idx="22">
                  <c:v>22.78871661999942</c:v>
                </c:pt>
                <c:pt idx="23">
                  <c:v>23.37452167589763</c:v>
                </c:pt>
                <c:pt idx="24">
                  <c:v>24.64181497392256</c:v>
                </c:pt>
                <c:pt idx="25">
                  <c:v>24.49021666527937</c:v>
                </c:pt>
                <c:pt idx="26">
                  <c:v>25.96648632293476</c:v>
                </c:pt>
                <c:pt idx="27">
                  <c:v>25.86751103162166</c:v>
                </c:pt>
                <c:pt idx="28">
                  <c:v>39.01009459770989</c:v>
                </c:pt>
                <c:pt idx="29">
                  <c:v>40.87101716238985</c:v>
                </c:pt>
                <c:pt idx="30">
                  <c:v>40.68138359700914</c:v>
                </c:pt>
                <c:pt idx="31">
                  <c:v>40.72630591931026</c:v>
                </c:pt>
                <c:pt idx="32">
                  <c:v>42.85529129310255</c:v>
                </c:pt>
                <c:pt idx="33">
                  <c:v>43.93225559534964</c:v>
                </c:pt>
              </c:numCache>
            </c:numRef>
          </c:val>
        </c:ser>
        <c:dLbls>
          <c:showLegendKey val="0"/>
          <c:showVal val="0"/>
          <c:showCatName val="0"/>
          <c:showSerName val="0"/>
          <c:showPercent val="0"/>
          <c:showBubbleSize val="0"/>
        </c:dLbls>
        <c:gapWidth val="50"/>
        <c:axId val="-2128260440"/>
        <c:axId val="-2146134744"/>
      </c:barChart>
      <c:lineChart>
        <c:grouping val="standard"/>
        <c:varyColors val="0"/>
        <c:ser>
          <c:idx val="0"/>
          <c:order val="0"/>
          <c:tx>
            <c:strRef>
              <c:f>Sheet1!$A$2</c:f>
              <c:strCache>
                <c:ptCount val="1"/>
                <c:pt idx="0">
                  <c:v>AFR</c:v>
                </c:pt>
              </c:strCache>
            </c:strRef>
          </c:tx>
          <c:spPr>
            <a:ln w="51052">
              <a:solidFill>
                <a:srgbClr val="FF0000"/>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Sheet1!$B$2:$AI$2</c:f>
              <c:numCache>
                <c:formatCode>0</c:formatCode>
                <c:ptCount val="34"/>
                <c:pt idx="0" formatCode="General">
                  <c:v>0.0</c:v>
                </c:pt>
                <c:pt idx="1">
                  <c:v>0.00317269129353468</c:v>
                </c:pt>
                <c:pt idx="2">
                  <c:v>0.00681123665429097</c:v>
                </c:pt>
                <c:pt idx="3">
                  <c:v>0.0101423685354131</c:v>
                </c:pt>
                <c:pt idx="4">
                  <c:v>0.00773134356592712</c:v>
                </c:pt>
                <c:pt idx="5">
                  <c:v>0.00876253987788258</c:v>
                </c:pt>
                <c:pt idx="6">
                  <c:v>0.00897174126217287</c:v>
                </c:pt>
                <c:pt idx="7">
                  <c:v>0.00870861571464479</c:v>
                </c:pt>
                <c:pt idx="8">
                  <c:v>0.00792527212392279</c:v>
                </c:pt>
                <c:pt idx="9">
                  <c:v>0.00770762860691115</c:v>
                </c:pt>
                <c:pt idx="10">
                  <c:v>0.00723295202281818</c:v>
                </c:pt>
                <c:pt idx="11">
                  <c:v>0.0072376097649202</c:v>
                </c:pt>
                <c:pt idx="12">
                  <c:v>0.00723562625439278</c:v>
                </c:pt>
                <c:pt idx="13">
                  <c:v>0.00692996934251298</c:v>
                </c:pt>
                <c:pt idx="14">
                  <c:v>0.00666567638278745</c:v>
                </c:pt>
                <c:pt idx="15">
                  <c:v>0.00675871368904297</c:v>
                </c:pt>
                <c:pt idx="16">
                  <c:v>0.0646765578888604</c:v>
                </c:pt>
                <c:pt idx="17">
                  <c:v>0.0863641224705688</c:v>
                </c:pt>
                <c:pt idx="18">
                  <c:v>0.0812660862232</c:v>
                </c:pt>
                <c:pt idx="19">
                  <c:v>0.0746446015058785</c:v>
                </c:pt>
                <c:pt idx="20">
                  <c:v>0.075296740746986</c:v>
                </c:pt>
                <c:pt idx="21">
                  <c:v>0.0771277478766705</c:v>
                </c:pt>
                <c:pt idx="22">
                  <c:v>0.06949614263837</c:v>
                </c:pt>
                <c:pt idx="23">
                  <c:v>0.073349467136096</c:v>
                </c:pt>
                <c:pt idx="24">
                  <c:v>0.0720353180261382</c:v>
                </c:pt>
                <c:pt idx="25">
                  <c:v>0.0677799244099882</c:v>
                </c:pt>
                <c:pt idx="26">
                  <c:v>0.0642714246938873</c:v>
                </c:pt>
                <c:pt idx="27">
                  <c:v>0.0599547136529249</c:v>
                </c:pt>
                <c:pt idx="28">
                  <c:v>0.0567633468818608</c:v>
                </c:pt>
                <c:pt idx="29">
                  <c:v>0.0545205622468218</c:v>
                </c:pt>
                <c:pt idx="30">
                  <c:v>0.0850960583879642</c:v>
                </c:pt>
                <c:pt idx="31">
                  <c:v>0.0813764997898776</c:v>
                </c:pt>
                <c:pt idx="32">
                  <c:v>0.0777428068689344</c:v>
                </c:pt>
                <c:pt idx="33">
                  <c:v>3.500394594623642</c:v>
                </c:pt>
              </c:numCache>
            </c:numRef>
          </c:val>
          <c:smooth val="0"/>
        </c:ser>
        <c:ser>
          <c:idx val="1"/>
          <c:order val="1"/>
          <c:tx>
            <c:strRef>
              <c:f>Sheet1!$A$3</c:f>
              <c:strCache>
                <c:ptCount val="1"/>
                <c:pt idx="0">
                  <c:v>AMR</c:v>
                </c:pt>
              </c:strCache>
            </c:strRef>
          </c:tx>
          <c:spPr>
            <a:ln w="51052">
              <a:solidFill>
                <a:srgbClr val="FFFF00"/>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Sheet1!$B$3:$AI$3</c:f>
              <c:numCache>
                <c:formatCode>0</c:formatCode>
                <c:ptCount val="34"/>
                <c:pt idx="0">
                  <c:v>20.26411568564091</c:v>
                </c:pt>
                <c:pt idx="1">
                  <c:v>23.0399109451121</c:v>
                </c:pt>
                <c:pt idx="2">
                  <c:v>23.45290854613695</c:v>
                </c:pt>
                <c:pt idx="3">
                  <c:v>23.96460702952606</c:v>
                </c:pt>
                <c:pt idx="4">
                  <c:v>24.22230077319896</c:v>
                </c:pt>
                <c:pt idx="5">
                  <c:v>24.21368018776943</c:v>
                </c:pt>
                <c:pt idx="6">
                  <c:v>25.45310649510218</c:v>
                </c:pt>
                <c:pt idx="7">
                  <c:v>24.36883338830204</c:v>
                </c:pt>
                <c:pt idx="8">
                  <c:v>28.79855789537838</c:v>
                </c:pt>
                <c:pt idx="9">
                  <c:v>28.01329687545467</c:v>
                </c:pt>
                <c:pt idx="10">
                  <c:v>29.09855575018133</c:v>
                </c:pt>
                <c:pt idx="11">
                  <c:v>28.63866045865266</c:v>
                </c:pt>
                <c:pt idx="12">
                  <c:v>27.67480617415156</c:v>
                </c:pt>
                <c:pt idx="13">
                  <c:v>28.27700367371197</c:v>
                </c:pt>
                <c:pt idx="14">
                  <c:v>29.46927081383954</c:v>
                </c:pt>
                <c:pt idx="15">
                  <c:v>34.5291249722757</c:v>
                </c:pt>
                <c:pt idx="16">
                  <c:v>34.80468127836463</c:v>
                </c:pt>
                <c:pt idx="17">
                  <c:v>41.68598084206796</c:v>
                </c:pt>
                <c:pt idx="18">
                  <c:v>61.12824724243276</c:v>
                </c:pt>
                <c:pt idx="19">
                  <c:v>60.52666490839108</c:v>
                </c:pt>
                <c:pt idx="20">
                  <c:v>85.08893590086051</c:v>
                </c:pt>
                <c:pt idx="21">
                  <c:v>88.02270648432408</c:v>
                </c:pt>
                <c:pt idx="22">
                  <c:v>87.2452155542754</c:v>
                </c:pt>
                <c:pt idx="23">
                  <c:v>92.1478264681452</c:v>
                </c:pt>
                <c:pt idx="24">
                  <c:v>92.69053279784791</c:v>
                </c:pt>
                <c:pt idx="25">
                  <c:v>91.96904721639878</c:v>
                </c:pt>
                <c:pt idx="26">
                  <c:v>92.75161013268084</c:v>
                </c:pt>
                <c:pt idx="27">
                  <c:v>92.35211381650851</c:v>
                </c:pt>
                <c:pt idx="28">
                  <c:v>94.23380605435428</c:v>
                </c:pt>
                <c:pt idx="29">
                  <c:v>93.05519894614764</c:v>
                </c:pt>
                <c:pt idx="30">
                  <c:v>93.12914520379728</c:v>
                </c:pt>
                <c:pt idx="31">
                  <c:v>93.7021017516696</c:v>
                </c:pt>
                <c:pt idx="32">
                  <c:v>94.28158605855613</c:v>
                </c:pt>
                <c:pt idx="33">
                  <c:v>91.52386325572944</c:v>
                </c:pt>
              </c:numCache>
            </c:numRef>
          </c:val>
          <c:smooth val="0"/>
        </c:ser>
        <c:ser>
          <c:idx val="2"/>
          <c:order val="2"/>
          <c:tx>
            <c:strRef>
              <c:f>Sheet1!$A$4</c:f>
              <c:strCache>
                <c:ptCount val="1"/>
                <c:pt idx="0">
                  <c:v>EMR</c:v>
                </c:pt>
              </c:strCache>
            </c:strRef>
          </c:tx>
          <c:spPr>
            <a:ln w="51052">
              <a:solidFill>
                <a:srgbClr val="00FF00"/>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Sheet1!$B$4:$AI$4</c:f>
              <c:numCache>
                <c:formatCode>0</c:formatCode>
                <c:ptCount val="34"/>
                <c:pt idx="0">
                  <c:v>0.0498806724200738</c:v>
                </c:pt>
                <c:pt idx="1">
                  <c:v>0.0560824776692229</c:v>
                </c:pt>
                <c:pt idx="2">
                  <c:v>0.0611964752817674</c:v>
                </c:pt>
                <c:pt idx="3">
                  <c:v>0.0674223118204543</c:v>
                </c:pt>
                <c:pt idx="4">
                  <c:v>0.0747678028837415</c:v>
                </c:pt>
                <c:pt idx="5">
                  <c:v>0.296053881055206</c:v>
                </c:pt>
                <c:pt idx="6">
                  <c:v>0.325665434341236</c:v>
                </c:pt>
                <c:pt idx="7">
                  <c:v>0.344584854475733</c:v>
                </c:pt>
                <c:pt idx="8">
                  <c:v>0.359633374233008</c:v>
                </c:pt>
                <c:pt idx="9">
                  <c:v>0.386095821651712</c:v>
                </c:pt>
                <c:pt idx="10">
                  <c:v>0.398786327925065</c:v>
                </c:pt>
                <c:pt idx="11">
                  <c:v>4.734520186937075</c:v>
                </c:pt>
                <c:pt idx="12">
                  <c:v>4.516653263419919</c:v>
                </c:pt>
                <c:pt idx="13">
                  <c:v>4.687222969385647</c:v>
                </c:pt>
                <c:pt idx="14">
                  <c:v>5.268955829627326</c:v>
                </c:pt>
                <c:pt idx="15">
                  <c:v>11.57467159192178</c:v>
                </c:pt>
                <c:pt idx="16">
                  <c:v>11.73606395074367</c:v>
                </c:pt>
                <c:pt idx="17">
                  <c:v>12.05475214927212</c:v>
                </c:pt>
                <c:pt idx="18">
                  <c:v>12.42690794408031</c:v>
                </c:pt>
                <c:pt idx="19">
                  <c:v>28.32946800851332</c:v>
                </c:pt>
                <c:pt idx="20">
                  <c:v>29.68311303908796</c:v>
                </c:pt>
                <c:pt idx="21">
                  <c:v>29.38361879905498</c:v>
                </c:pt>
                <c:pt idx="22">
                  <c:v>29.43264710164615</c:v>
                </c:pt>
                <c:pt idx="23">
                  <c:v>29.38818656523619</c:v>
                </c:pt>
                <c:pt idx="24">
                  <c:v>39.71520181917214</c:v>
                </c:pt>
                <c:pt idx="25">
                  <c:v>39.75263612247637</c:v>
                </c:pt>
                <c:pt idx="26">
                  <c:v>39.92484916725766</c:v>
                </c:pt>
                <c:pt idx="27">
                  <c:v>39.89637922711983</c:v>
                </c:pt>
                <c:pt idx="28">
                  <c:v>40.38247126580585</c:v>
                </c:pt>
                <c:pt idx="29">
                  <c:v>41.45285257007088</c:v>
                </c:pt>
                <c:pt idx="30">
                  <c:v>41.27400277197634</c:v>
                </c:pt>
                <c:pt idx="31">
                  <c:v>42.44891159994017</c:v>
                </c:pt>
                <c:pt idx="32">
                  <c:v>40.625713846271</c:v>
                </c:pt>
                <c:pt idx="33">
                  <c:v>40.50388479051119</c:v>
                </c:pt>
              </c:numCache>
            </c:numRef>
          </c:val>
          <c:smooth val="0"/>
        </c:ser>
        <c:ser>
          <c:idx val="3"/>
          <c:order val="3"/>
          <c:tx>
            <c:strRef>
              <c:f>Sheet1!$A$5</c:f>
              <c:strCache>
                <c:ptCount val="1"/>
                <c:pt idx="0">
                  <c:v>EUR</c:v>
                </c:pt>
              </c:strCache>
            </c:strRef>
          </c:tx>
          <c:spPr>
            <a:ln w="51052">
              <a:solidFill>
                <a:srgbClr val="00FFFF"/>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Sheet1!$B$5:$AI$5</c:f>
              <c:numCache>
                <c:formatCode>0</c:formatCode>
                <c:ptCount val="34"/>
                <c:pt idx="0">
                  <c:v>4.055268708276585</c:v>
                </c:pt>
                <c:pt idx="1">
                  <c:v>5.055959697558789</c:v>
                </c:pt>
                <c:pt idx="2">
                  <c:v>6.687784997273566</c:v>
                </c:pt>
                <c:pt idx="3">
                  <c:v>8.642219875291235</c:v>
                </c:pt>
                <c:pt idx="4">
                  <c:v>11.06120257175173</c:v>
                </c:pt>
                <c:pt idx="5">
                  <c:v>15.26081665127508</c:v>
                </c:pt>
                <c:pt idx="6">
                  <c:v>16.51328631710995</c:v>
                </c:pt>
                <c:pt idx="7">
                  <c:v>17.45026452946119</c:v>
                </c:pt>
                <c:pt idx="8">
                  <c:v>22.83799909417811</c:v>
                </c:pt>
                <c:pt idx="9">
                  <c:v>25.35452259721362</c:v>
                </c:pt>
                <c:pt idx="10">
                  <c:v>28.86596619669265</c:v>
                </c:pt>
                <c:pt idx="11">
                  <c:v>34.63665823963804</c:v>
                </c:pt>
                <c:pt idx="12">
                  <c:v>36.98377075189737</c:v>
                </c:pt>
                <c:pt idx="13">
                  <c:v>39.12502734471512</c:v>
                </c:pt>
                <c:pt idx="14">
                  <c:v>41.58937410173699</c:v>
                </c:pt>
                <c:pt idx="15">
                  <c:v>44.25643281830392</c:v>
                </c:pt>
                <c:pt idx="16">
                  <c:v>46.2984289884483</c:v>
                </c:pt>
                <c:pt idx="17">
                  <c:v>46.70194178589799</c:v>
                </c:pt>
                <c:pt idx="18">
                  <c:v>46.33346509576297</c:v>
                </c:pt>
                <c:pt idx="19">
                  <c:v>47.14648242403646</c:v>
                </c:pt>
                <c:pt idx="20">
                  <c:v>60.13549434780432</c:v>
                </c:pt>
                <c:pt idx="21">
                  <c:v>66.23320613070007</c:v>
                </c:pt>
                <c:pt idx="22">
                  <c:v>69.66528066714856</c:v>
                </c:pt>
                <c:pt idx="23">
                  <c:v>70.75773522254565</c:v>
                </c:pt>
                <c:pt idx="24">
                  <c:v>74.07613305550281</c:v>
                </c:pt>
                <c:pt idx="25">
                  <c:v>74.5439250899333</c:v>
                </c:pt>
                <c:pt idx="26">
                  <c:v>92.28137313140945</c:v>
                </c:pt>
                <c:pt idx="27">
                  <c:v>93.48095235845787</c:v>
                </c:pt>
                <c:pt idx="28">
                  <c:v>93.45374018389629</c:v>
                </c:pt>
                <c:pt idx="29">
                  <c:v>94.05804558549924</c:v>
                </c:pt>
                <c:pt idx="30">
                  <c:v>93.7205177228478</c:v>
                </c:pt>
                <c:pt idx="31">
                  <c:v>94.53916253489351</c:v>
                </c:pt>
                <c:pt idx="32">
                  <c:v>94.92008270187515</c:v>
                </c:pt>
                <c:pt idx="33">
                  <c:v>95.20989674468747</c:v>
                </c:pt>
              </c:numCache>
            </c:numRef>
          </c:val>
          <c:smooth val="0"/>
        </c:ser>
        <c:ser>
          <c:idx val="7"/>
          <c:order val="4"/>
          <c:tx>
            <c:strRef>
              <c:f>Sheet1!$A$6</c:f>
              <c:strCache>
                <c:ptCount val="1"/>
                <c:pt idx="0">
                  <c:v>SEAR</c:v>
                </c:pt>
              </c:strCache>
            </c:strRef>
          </c:tx>
          <c:spPr>
            <a:ln w="51052">
              <a:solidFill>
                <a:srgbClr val="CC99FF"/>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Sheet1!$B$6:$AI$6</c:f>
              <c:numCache>
                <c:formatCode>0</c:formatCode>
                <c:ptCount val="34"/>
                <c:pt idx="0">
                  <c:v>0.0</c:v>
                </c:pt>
                <c:pt idx="1">
                  <c:v>0.0</c:v>
                </c:pt>
                <c:pt idx="2">
                  <c:v>0.0</c:v>
                </c:pt>
                <c:pt idx="3">
                  <c:v>0.0</c:v>
                </c:pt>
                <c:pt idx="4">
                  <c:v>0.0</c:v>
                </c:pt>
                <c:pt idx="5">
                  <c:v>0.0</c:v>
                </c:pt>
                <c:pt idx="6">
                  <c:v>0.0</c:v>
                </c:pt>
                <c:pt idx="7">
                  <c:v>0.0</c:v>
                </c:pt>
                <c:pt idx="8">
                  <c:v>0.0</c:v>
                </c:pt>
                <c:pt idx="9">
                  <c:v>0.0</c:v>
                </c:pt>
                <c:pt idx="10">
                  <c:v>0.0</c:v>
                </c:pt>
                <c:pt idx="11">
                  <c:v>0.0</c:v>
                </c:pt>
                <c:pt idx="12">
                  <c:v>0.0</c:v>
                </c:pt>
                <c:pt idx="13">
                  <c:v>2.2583172035912</c:v>
                </c:pt>
                <c:pt idx="14">
                  <c:v>2.391363227615636</c:v>
                </c:pt>
                <c:pt idx="15">
                  <c:v>2.488510913381027</c:v>
                </c:pt>
                <c:pt idx="16">
                  <c:v>3.310750350814887</c:v>
                </c:pt>
                <c:pt idx="17">
                  <c:v>3.336874225015037</c:v>
                </c:pt>
                <c:pt idx="18">
                  <c:v>3.368268447721447</c:v>
                </c:pt>
                <c:pt idx="19">
                  <c:v>3.332939455866891</c:v>
                </c:pt>
                <c:pt idx="20">
                  <c:v>3.28092825819115</c:v>
                </c:pt>
                <c:pt idx="21">
                  <c:v>3.246795416995131</c:v>
                </c:pt>
                <c:pt idx="22">
                  <c:v>3.214643408995755</c:v>
                </c:pt>
                <c:pt idx="23">
                  <c:v>3.236781104926463</c:v>
                </c:pt>
                <c:pt idx="24">
                  <c:v>3.18412727144112</c:v>
                </c:pt>
                <c:pt idx="25">
                  <c:v>3.193281693875295</c:v>
                </c:pt>
                <c:pt idx="26">
                  <c:v>3.206994432699236</c:v>
                </c:pt>
                <c:pt idx="27">
                  <c:v>3.1919394678155</c:v>
                </c:pt>
                <c:pt idx="28">
                  <c:v>3.208857204963509</c:v>
                </c:pt>
                <c:pt idx="29">
                  <c:v>3.163661326289101</c:v>
                </c:pt>
                <c:pt idx="30">
                  <c:v>3.14884432194243</c:v>
                </c:pt>
                <c:pt idx="31">
                  <c:v>3.109082095897735</c:v>
                </c:pt>
                <c:pt idx="32">
                  <c:v>11.1381848721594</c:v>
                </c:pt>
                <c:pt idx="33">
                  <c:v>12.53781690335775</c:v>
                </c:pt>
              </c:numCache>
            </c:numRef>
          </c:val>
          <c:smooth val="0"/>
        </c:ser>
        <c:ser>
          <c:idx val="4"/>
          <c:order val="5"/>
          <c:tx>
            <c:strRef>
              <c:f>Sheet1!$A$7</c:f>
              <c:strCache>
                <c:ptCount val="1"/>
                <c:pt idx="0">
                  <c:v>WPR</c:v>
                </c:pt>
              </c:strCache>
            </c:strRef>
          </c:tx>
          <c:spPr>
            <a:ln w="51052">
              <a:solidFill>
                <a:srgbClr val="FF9900"/>
              </a:solidFill>
              <a:prstDash val="solid"/>
            </a:ln>
          </c:spPr>
          <c:marker>
            <c:symbol val="none"/>
          </c:marker>
          <c:cat>
            <c:numRef>
              <c:f>Sheet1!$B$1:$AI$1</c:f>
              <c:numCache>
                <c:formatCode>General</c:formatCode>
                <c:ptCount val="34"/>
                <c:pt idx="0">
                  <c:v>1980.0</c:v>
                </c:pt>
                <c:pt idx="1">
                  <c:v>1981.0</c:v>
                </c:pt>
                <c:pt idx="2">
                  <c:v>1982.0</c:v>
                </c:pt>
                <c:pt idx="3">
                  <c:v>1983.0</c:v>
                </c:pt>
                <c:pt idx="4">
                  <c:v>1984.0</c:v>
                </c:pt>
                <c:pt idx="5">
                  <c:v>1985.0</c:v>
                </c:pt>
                <c:pt idx="6">
                  <c:v>1986.0</c:v>
                </c:pt>
                <c:pt idx="7">
                  <c:v>1987.0</c:v>
                </c:pt>
                <c:pt idx="8">
                  <c:v>1988.0</c:v>
                </c:pt>
                <c:pt idx="9">
                  <c:v>1989.0</c:v>
                </c:pt>
                <c:pt idx="10">
                  <c:v>1990.0</c:v>
                </c:pt>
                <c:pt idx="11">
                  <c:v>1991.0</c:v>
                </c:pt>
                <c:pt idx="12">
                  <c:v>1992.0</c:v>
                </c:pt>
                <c:pt idx="13">
                  <c:v>1993.0</c:v>
                </c:pt>
                <c:pt idx="14">
                  <c:v>1994.0</c:v>
                </c:pt>
                <c:pt idx="15">
                  <c:v>1995.0</c:v>
                </c:pt>
                <c:pt idx="16">
                  <c:v>1996.0</c:v>
                </c:pt>
                <c:pt idx="17">
                  <c:v>1997.0</c:v>
                </c:pt>
                <c:pt idx="18">
                  <c:v>1998.0</c:v>
                </c:pt>
                <c:pt idx="19">
                  <c:v>1999.0</c:v>
                </c:pt>
                <c:pt idx="20">
                  <c:v>2000.0</c:v>
                </c:pt>
                <c:pt idx="21">
                  <c:v>2001.0</c:v>
                </c:pt>
                <c:pt idx="22">
                  <c:v>2002.0</c:v>
                </c:pt>
                <c:pt idx="23">
                  <c:v>2003.0</c:v>
                </c:pt>
                <c:pt idx="24">
                  <c:v>2004.0</c:v>
                </c:pt>
                <c:pt idx="25">
                  <c:v>2005.0</c:v>
                </c:pt>
                <c:pt idx="26">
                  <c:v>2006.0</c:v>
                </c:pt>
                <c:pt idx="27">
                  <c:v>2007.0</c:v>
                </c:pt>
                <c:pt idx="28">
                  <c:v>2008.0</c:v>
                </c:pt>
                <c:pt idx="29">
                  <c:v>2009.0</c:v>
                </c:pt>
                <c:pt idx="30">
                  <c:v>2010.0</c:v>
                </c:pt>
                <c:pt idx="31">
                  <c:v>2011.0</c:v>
                </c:pt>
                <c:pt idx="32">
                  <c:v>2012.0</c:v>
                </c:pt>
                <c:pt idx="33">
                  <c:v>2013.0</c:v>
                </c:pt>
              </c:numCache>
            </c:numRef>
          </c:cat>
          <c:val>
            <c:numRef>
              <c:f>Sheet1!$B$7:$AI$7</c:f>
              <c:numCache>
                <c:formatCode>0</c:formatCode>
                <c:ptCount val="34"/>
                <c:pt idx="0">
                  <c:v>4.189515092749604</c:v>
                </c:pt>
                <c:pt idx="1">
                  <c:v>3.9263532787795</c:v>
                </c:pt>
                <c:pt idx="2">
                  <c:v>3.7277970625439</c:v>
                </c:pt>
                <c:pt idx="3">
                  <c:v>4.918226239109761</c:v>
                </c:pt>
                <c:pt idx="4">
                  <c:v>5.426930643997339</c:v>
                </c:pt>
                <c:pt idx="5">
                  <c:v>5.718819792883902</c:v>
                </c:pt>
                <c:pt idx="6">
                  <c:v>5.47831437529867</c:v>
                </c:pt>
                <c:pt idx="7">
                  <c:v>5.210488992937264</c:v>
                </c:pt>
                <c:pt idx="8">
                  <c:v>5.005716390326938</c:v>
                </c:pt>
                <c:pt idx="9">
                  <c:v>5.597111492107562</c:v>
                </c:pt>
                <c:pt idx="10">
                  <c:v>5.519556803694088</c:v>
                </c:pt>
                <c:pt idx="11">
                  <c:v>5.606177286206472</c:v>
                </c:pt>
                <c:pt idx="12">
                  <c:v>5.759501052242138</c:v>
                </c:pt>
                <c:pt idx="13">
                  <c:v>5.960677420984291</c:v>
                </c:pt>
                <c:pt idx="14">
                  <c:v>6.788579179014927</c:v>
                </c:pt>
                <c:pt idx="15">
                  <c:v>7.897371105192913</c:v>
                </c:pt>
                <c:pt idx="16">
                  <c:v>8.095563280156488</c:v>
                </c:pt>
                <c:pt idx="17">
                  <c:v>8.151885809021276</c:v>
                </c:pt>
                <c:pt idx="18">
                  <c:v>10.46958090674906</c:v>
                </c:pt>
                <c:pt idx="19">
                  <c:v>10.75221067879668</c:v>
                </c:pt>
                <c:pt idx="20">
                  <c:v>10.89821586097961</c:v>
                </c:pt>
                <c:pt idx="21">
                  <c:v>10.87822459943955</c:v>
                </c:pt>
                <c:pt idx="22">
                  <c:v>10.72691037567615</c:v>
                </c:pt>
                <c:pt idx="23">
                  <c:v>10.48533270626827</c:v>
                </c:pt>
                <c:pt idx="24">
                  <c:v>10.40831129625558</c:v>
                </c:pt>
                <c:pt idx="25">
                  <c:v>10.26611285728967</c:v>
                </c:pt>
                <c:pt idx="26">
                  <c:v>10.03933608373578</c:v>
                </c:pt>
                <c:pt idx="27">
                  <c:v>9.727338863809018</c:v>
                </c:pt>
                <c:pt idx="28">
                  <c:v>78.68796484763388</c:v>
                </c:pt>
                <c:pt idx="29">
                  <c:v>88.64615687146055</c:v>
                </c:pt>
                <c:pt idx="30">
                  <c:v>88.1192494950141</c:v>
                </c:pt>
                <c:pt idx="31">
                  <c:v>88.14225930364115</c:v>
                </c:pt>
                <c:pt idx="32">
                  <c:v>89.34154283054558</c:v>
                </c:pt>
                <c:pt idx="33">
                  <c:v>91.2434299882081</c:v>
                </c:pt>
              </c:numCache>
            </c:numRef>
          </c:val>
          <c:smooth val="0"/>
        </c:ser>
        <c:dLbls>
          <c:showLegendKey val="0"/>
          <c:showVal val="0"/>
          <c:showCatName val="0"/>
          <c:showSerName val="0"/>
          <c:showPercent val="0"/>
          <c:showBubbleSize val="0"/>
        </c:dLbls>
        <c:marker val="1"/>
        <c:smooth val="0"/>
        <c:axId val="-2128260440"/>
        <c:axId val="-2146134744"/>
      </c:lineChart>
      <c:catAx>
        <c:axId val="-2128260440"/>
        <c:scaling>
          <c:orientation val="minMax"/>
        </c:scaling>
        <c:delete val="0"/>
        <c:axPos val="b"/>
        <c:numFmt formatCode="General" sourceLinked="1"/>
        <c:majorTickMark val="out"/>
        <c:minorTickMark val="none"/>
        <c:tickLblPos val="nextTo"/>
        <c:spPr>
          <a:ln w="4254">
            <a:solidFill>
              <a:schemeClr val="tx1"/>
            </a:solidFill>
            <a:prstDash val="solid"/>
          </a:ln>
        </c:spPr>
        <c:txPr>
          <a:bodyPr rot="-5400000" vert="horz"/>
          <a:lstStyle/>
          <a:p>
            <a:pPr>
              <a:defRPr sz="1608" b="1" i="0" u="none" strike="noStrike" baseline="0">
                <a:solidFill>
                  <a:srgbClr val="000066"/>
                </a:solidFill>
                <a:latin typeface="Arial"/>
                <a:ea typeface="Arial"/>
                <a:cs typeface="Arial"/>
              </a:defRPr>
            </a:pPr>
            <a:endParaRPr lang="en-US"/>
          </a:p>
        </c:txPr>
        <c:crossAx val="-2146134744"/>
        <c:crosses val="autoZero"/>
        <c:auto val="1"/>
        <c:lblAlgn val="ctr"/>
        <c:lblOffset val="100"/>
        <c:tickLblSkip val="1"/>
        <c:tickMarkSkip val="1"/>
        <c:noMultiLvlLbl val="0"/>
      </c:catAx>
      <c:valAx>
        <c:axId val="-2146134744"/>
        <c:scaling>
          <c:orientation val="minMax"/>
          <c:max val="100.0"/>
        </c:scaling>
        <c:delete val="0"/>
        <c:axPos val="l"/>
        <c:majorGridlines>
          <c:spPr>
            <a:ln w="4254">
              <a:solidFill>
                <a:schemeClr val="tx1"/>
              </a:solidFill>
              <a:prstDash val="solid"/>
            </a:ln>
          </c:spPr>
        </c:majorGridlines>
        <c:title>
          <c:tx>
            <c:rich>
              <a:bodyPr/>
              <a:lstStyle/>
              <a:p>
                <a:pPr>
                  <a:defRPr sz="2412" b="1" i="0" u="none" strike="noStrike" baseline="0">
                    <a:solidFill>
                      <a:schemeClr val="tx1"/>
                    </a:solidFill>
                    <a:latin typeface="Arial"/>
                    <a:ea typeface="Arial"/>
                    <a:cs typeface="Arial"/>
                  </a:defRPr>
                </a:pPr>
                <a:r>
                  <a:rPr lang="en-US" dirty="0">
                    <a:solidFill>
                      <a:srgbClr val="000066"/>
                    </a:solidFill>
                  </a:rPr>
                  <a:t>MCV coverage (%)</a:t>
                </a:r>
              </a:p>
            </c:rich>
          </c:tx>
          <c:layout>
            <c:manualLayout>
              <c:xMode val="edge"/>
              <c:yMode val="edge"/>
              <c:x val="0.0174603174603175"/>
              <c:y val="0.119904076738609"/>
            </c:manualLayout>
          </c:layout>
          <c:overlay val="0"/>
          <c:spPr>
            <a:noFill/>
            <a:ln w="34035">
              <a:noFill/>
            </a:ln>
          </c:spPr>
        </c:title>
        <c:numFmt formatCode="0" sourceLinked="1"/>
        <c:majorTickMark val="out"/>
        <c:minorTickMark val="none"/>
        <c:tickLblPos val="nextTo"/>
        <c:spPr>
          <a:ln w="4254">
            <a:solidFill>
              <a:schemeClr val="tx1"/>
            </a:solidFill>
            <a:prstDash val="solid"/>
          </a:ln>
        </c:spPr>
        <c:txPr>
          <a:bodyPr rot="0" vert="horz"/>
          <a:lstStyle/>
          <a:p>
            <a:pPr>
              <a:defRPr sz="1876" b="1" i="0" u="none" strike="noStrike" baseline="0">
                <a:solidFill>
                  <a:srgbClr val="000066"/>
                </a:solidFill>
                <a:latin typeface="Arial"/>
                <a:ea typeface="Arial"/>
                <a:cs typeface="Arial"/>
              </a:defRPr>
            </a:pPr>
            <a:endParaRPr lang="en-US"/>
          </a:p>
        </c:txPr>
        <c:crossAx val="-2128260440"/>
        <c:crosses val="autoZero"/>
        <c:crossBetween val="between"/>
        <c:majorUnit val="20.0"/>
      </c:valAx>
      <c:spPr>
        <a:noFill/>
        <a:ln w="17017">
          <a:solidFill>
            <a:schemeClr val="tx1"/>
          </a:solidFill>
          <a:prstDash val="solid"/>
        </a:ln>
      </c:spPr>
    </c:plotArea>
    <c:legend>
      <c:legendPos val="b"/>
      <c:layout>
        <c:manualLayout>
          <c:xMode val="edge"/>
          <c:yMode val="edge"/>
          <c:x val="0.158376726703646"/>
          <c:y val="0.841726618705036"/>
          <c:w val="0.823558838795628"/>
          <c:h val="0.0974766961219891"/>
        </c:manualLayout>
      </c:layout>
      <c:overlay val="0"/>
      <c:spPr>
        <a:noFill/>
        <a:ln w="4254">
          <a:solidFill>
            <a:schemeClr val="tx1"/>
          </a:solidFill>
          <a:prstDash val="solid"/>
        </a:ln>
      </c:spPr>
      <c:txPr>
        <a:bodyPr/>
        <a:lstStyle/>
        <a:p>
          <a:pPr>
            <a:defRPr sz="1970" b="1" i="0" u="none" strike="noStrike" baseline="0">
              <a:solidFill>
                <a:srgbClr val="000066"/>
              </a:solidFill>
              <a:latin typeface="Arial"/>
              <a:ea typeface="Arial"/>
              <a:cs typeface="Arial"/>
            </a:defRPr>
          </a:pPr>
          <a:endParaRPr lang="en-US"/>
        </a:p>
      </c:txPr>
    </c:legend>
    <c:plotVisOnly val="1"/>
    <c:dispBlanksAs val="gap"/>
    <c:showDLblsOverMax val="0"/>
  </c:chart>
  <c:spPr>
    <a:noFill/>
    <a:ln>
      <a:noFill/>
    </a:ln>
  </c:spPr>
  <c:txPr>
    <a:bodyPr/>
    <a:lstStyle/>
    <a:p>
      <a:pPr>
        <a:defRPr sz="241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Gavi</c:v>
                </c:pt>
              </c:strCache>
            </c:strRef>
          </c:tx>
          <c:spPr>
            <a:solidFill>
              <a:srgbClr val="00B050"/>
            </a:solidFill>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General</c:formatCode>
                <c:ptCount val="1"/>
                <c:pt idx="0">
                  <c:v>718.0</c:v>
                </c:pt>
              </c:numCache>
            </c:numRef>
          </c:val>
        </c:ser>
        <c:ser>
          <c:idx val="1"/>
          <c:order val="1"/>
          <c:tx>
            <c:strRef>
              <c:f>Sheet1!$C$1</c:f>
              <c:strCache>
                <c:ptCount val="1"/>
                <c:pt idx="0">
                  <c:v>M&amp;RI</c:v>
                </c:pt>
              </c:strCache>
            </c:strRef>
          </c:tx>
          <c:spPr>
            <a:solidFill>
              <a:schemeClr val="accent2">
                <a:lumMod val="40000"/>
                <a:lumOff val="60000"/>
              </a:schemeClr>
            </a:solidFill>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General</c:formatCode>
                <c:ptCount val="1"/>
                <c:pt idx="0">
                  <c:v>266.0</c:v>
                </c:pt>
              </c:numCache>
            </c:numRef>
          </c:val>
        </c:ser>
        <c:ser>
          <c:idx val="2"/>
          <c:order val="2"/>
          <c:tx>
            <c:strRef>
              <c:f>Sheet1!$D$1</c:f>
              <c:strCache>
                <c:ptCount val="1"/>
                <c:pt idx="0">
                  <c:v>Shortfall</c:v>
                </c:pt>
              </c:strCache>
            </c:strRef>
          </c:tx>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General</c:formatCode>
                <c:ptCount val="1"/>
                <c:pt idx="0">
                  <c:v>369.0</c:v>
                </c:pt>
              </c:numCache>
            </c:numRef>
          </c:val>
        </c:ser>
        <c:dLbls>
          <c:showLegendKey val="0"/>
          <c:showVal val="0"/>
          <c:showCatName val="0"/>
          <c:showSerName val="0"/>
          <c:showPercent val="0"/>
          <c:showBubbleSize val="0"/>
        </c:dLbls>
        <c:gapWidth val="150"/>
        <c:shape val="box"/>
        <c:axId val="-2140735736"/>
        <c:axId val="-2140234456"/>
        <c:axId val="0"/>
      </c:bar3DChart>
      <c:catAx>
        <c:axId val="-2140735736"/>
        <c:scaling>
          <c:orientation val="minMax"/>
        </c:scaling>
        <c:delete val="0"/>
        <c:axPos val="b"/>
        <c:numFmt formatCode="General" sourceLinked="1"/>
        <c:majorTickMark val="out"/>
        <c:minorTickMark val="none"/>
        <c:tickLblPos val="nextTo"/>
        <c:crossAx val="-2140234456"/>
        <c:crosses val="autoZero"/>
        <c:auto val="1"/>
        <c:lblAlgn val="ctr"/>
        <c:lblOffset val="100"/>
        <c:noMultiLvlLbl val="0"/>
      </c:catAx>
      <c:valAx>
        <c:axId val="-2140234456"/>
        <c:scaling>
          <c:orientation val="minMax"/>
        </c:scaling>
        <c:delete val="0"/>
        <c:axPos val="l"/>
        <c:majorGridlines/>
        <c:numFmt formatCode="General" sourceLinked="1"/>
        <c:majorTickMark val="out"/>
        <c:minorTickMark val="none"/>
        <c:tickLblPos val="nextTo"/>
        <c:crossAx val="-214073573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Estimated</a:t>
            </a:r>
            <a:r>
              <a:rPr lang="en-US" sz="2000" baseline="0" dirty="0"/>
              <a:t> Measles Mortality, </a:t>
            </a:r>
            <a:endParaRPr lang="en-US" sz="2000" baseline="0" dirty="0" smtClean="0"/>
          </a:p>
          <a:p>
            <a:pPr>
              <a:defRPr sz="2000" b="0" i="0" u="none" strike="noStrike" kern="1200" spc="0" baseline="0">
                <a:solidFill>
                  <a:schemeClr val="tx1">
                    <a:lumMod val="65000"/>
                    <a:lumOff val="35000"/>
                  </a:schemeClr>
                </a:solidFill>
                <a:latin typeface="+mn-lt"/>
                <a:ea typeface="+mn-ea"/>
                <a:cs typeface="+mn-cs"/>
              </a:defRPr>
            </a:pPr>
            <a:r>
              <a:rPr lang="en-US" sz="2000" baseline="0" dirty="0" smtClean="0"/>
              <a:t>by </a:t>
            </a:r>
            <a:r>
              <a:rPr lang="en-US" sz="2000" baseline="0" dirty="0"/>
              <a:t>WHO Region, 2000 and 2012</a:t>
            </a:r>
            <a:endParaRPr lang="en-US" sz="2000" dirty="0"/>
          </a:p>
        </c:rich>
      </c:tx>
      <c:layout>
        <c:manualLayout>
          <c:xMode val="edge"/>
          <c:yMode val="edge"/>
          <c:x val="0.329166609608582"/>
          <c:y val="0.0298507462686567"/>
        </c:manualLayout>
      </c:layout>
      <c:overlay val="0"/>
      <c:spPr>
        <a:noFill/>
        <a:ln>
          <a:noFill/>
        </a:ln>
        <a:effectLst/>
      </c:spPr>
    </c:title>
    <c:autoTitleDeleted val="0"/>
    <c:plotArea>
      <c:layout/>
      <c:barChart>
        <c:barDir val="col"/>
        <c:grouping val="clustered"/>
        <c:varyColors val="0"/>
        <c:ser>
          <c:idx val="0"/>
          <c:order val="0"/>
          <c:tx>
            <c:v>2000</c:v>
          </c:tx>
          <c:spPr>
            <a:solidFill>
              <a:schemeClr val="accent1"/>
            </a:solidFill>
            <a:ln>
              <a:noFill/>
            </a:ln>
            <a:effectLst/>
          </c:spPr>
          <c:invertIfNegative val="0"/>
          <c:cat>
            <c:strRef>
              <c:f>'Table 1 (mort)'!$A$4:$A$11</c:f>
              <c:strCache>
                <c:ptCount val="6"/>
                <c:pt idx="0">
                  <c:v>African</c:v>
                </c:pt>
                <c:pt idx="1">
                  <c:v>Americas</c:v>
                </c:pt>
                <c:pt idx="2">
                  <c:v>Eastern Mediterranean</c:v>
                </c:pt>
                <c:pt idx="3">
                  <c:v>European</c:v>
                </c:pt>
                <c:pt idx="4">
                  <c:v>South-East Asia</c:v>
                </c:pt>
                <c:pt idx="5">
                  <c:v>Western Pacific</c:v>
                </c:pt>
              </c:strCache>
              <c:extLst/>
            </c:strRef>
          </c:cat>
          <c:val>
            <c:numRef>
              <c:f>'Table 1 (mort)'!$B$4:$B$11</c:f>
              <c:numCache>
                <c:formatCode>_(* #,##0_);_(* \(#,##0\);_(* "-"??_);_(@_)</c:formatCode>
                <c:ptCount val="6"/>
                <c:pt idx="0">
                  <c:v>354900.0</c:v>
                </c:pt>
                <c:pt idx="1">
                  <c:v>100.0</c:v>
                </c:pt>
                <c:pt idx="2">
                  <c:v>53900.0</c:v>
                </c:pt>
                <c:pt idx="3">
                  <c:v>300.0</c:v>
                </c:pt>
                <c:pt idx="4">
                  <c:v>141200.0</c:v>
                </c:pt>
                <c:pt idx="5">
                  <c:v>12100.0</c:v>
                </c:pt>
              </c:numCache>
              <c:extLst/>
            </c:numRef>
          </c:val>
        </c:ser>
        <c:ser>
          <c:idx val="1"/>
          <c:order val="1"/>
          <c:tx>
            <c:v>2012</c:v>
          </c:tx>
          <c:spPr>
            <a:solidFill>
              <a:schemeClr val="accent2"/>
            </a:solidFill>
            <a:ln>
              <a:noFill/>
            </a:ln>
            <a:effectLst/>
          </c:spPr>
          <c:invertIfNegative val="0"/>
          <c:cat>
            <c:strRef>
              <c:f>'Table 1 (mort)'!$A$4:$A$11</c:f>
              <c:strCache>
                <c:ptCount val="6"/>
                <c:pt idx="0">
                  <c:v>African</c:v>
                </c:pt>
                <c:pt idx="1">
                  <c:v>Americas</c:v>
                </c:pt>
                <c:pt idx="2">
                  <c:v>Eastern Mediterranean</c:v>
                </c:pt>
                <c:pt idx="3">
                  <c:v>European</c:v>
                </c:pt>
                <c:pt idx="4">
                  <c:v>South-East Asia</c:v>
                </c:pt>
                <c:pt idx="5">
                  <c:v>Western Pacific</c:v>
                </c:pt>
              </c:strCache>
              <c:extLst/>
            </c:strRef>
          </c:cat>
          <c:val>
            <c:numRef>
              <c:f>'Table 1 (mort)'!$C$4:$C$11</c:f>
              <c:numCache>
                <c:formatCode>_(* #,##0_);_(* \(#,##0\);_(* "-"??_);_(@_)</c:formatCode>
                <c:ptCount val="6"/>
                <c:pt idx="0">
                  <c:v>41400.0</c:v>
                </c:pt>
                <c:pt idx="1">
                  <c:v>100.0</c:v>
                </c:pt>
                <c:pt idx="2">
                  <c:v>25800.0</c:v>
                </c:pt>
                <c:pt idx="3">
                  <c:v>100.0</c:v>
                </c:pt>
                <c:pt idx="4">
                  <c:v>52700.0</c:v>
                </c:pt>
                <c:pt idx="5">
                  <c:v>2000.0</c:v>
                </c:pt>
              </c:numCache>
              <c:extLst/>
            </c:numRef>
          </c:val>
        </c:ser>
        <c:dLbls>
          <c:showLegendKey val="0"/>
          <c:showVal val="0"/>
          <c:showCatName val="0"/>
          <c:showSerName val="0"/>
          <c:showPercent val="0"/>
          <c:showBubbleSize val="0"/>
        </c:dLbls>
        <c:gapWidth val="219"/>
        <c:overlap val="-27"/>
        <c:axId val="2115181096"/>
        <c:axId val="2087551384"/>
      </c:barChart>
      <c:catAx>
        <c:axId val="211518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87551384"/>
        <c:crosses val="autoZero"/>
        <c:auto val="1"/>
        <c:lblAlgn val="ctr"/>
        <c:lblOffset val="100"/>
        <c:noMultiLvlLbl val="0"/>
      </c:catAx>
      <c:valAx>
        <c:axId val="20875513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51810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0.0869</cdr:x>
      <cdr:y>0.87384</cdr:y>
    </cdr:from>
    <cdr:to>
      <cdr:x>0.67528</cdr:x>
      <cdr:y>1</cdr:y>
    </cdr:to>
    <cdr:sp macro="" textlink="">
      <cdr:nvSpPr>
        <cdr:cNvPr id="2" name="TextBox 1"/>
        <cdr:cNvSpPr txBox="1"/>
      </cdr:nvSpPr>
      <cdr:spPr>
        <a:xfrm xmlns:a="http://schemas.openxmlformats.org/drawingml/2006/main">
          <a:off x="350940" y="3954965"/>
          <a:ext cx="2376264" cy="5709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b="1" dirty="0" smtClean="0"/>
            <a:t>In millions of USD</a:t>
          </a:r>
          <a:endParaRPr lang="en-GB"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0.2087</cdr:x>
      <cdr:y>0.49254</cdr:y>
    </cdr:from>
    <cdr:to>
      <cdr:x>0.20992</cdr:x>
      <cdr:y>0.71642</cdr:y>
    </cdr:to>
    <cdr:cxnSp macro="">
      <cdr:nvCxnSpPr>
        <cdr:cNvPr id="3" name="Straight Arrow Connector 2"/>
        <cdr:cNvCxnSpPr/>
      </cdr:nvCxnSpPr>
      <cdr:spPr>
        <a:xfrm xmlns:a="http://schemas.openxmlformats.org/drawingml/2006/main">
          <a:off x="1828800" y="2514600"/>
          <a:ext cx="10732" cy="1143000"/>
        </a:xfrm>
        <a:prstGeom xmlns:a="http://schemas.openxmlformats.org/drawingml/2006/main" prst="straightConnector1">
          <a:avLst/>
        </a:prstGeom>
        <a:ln xmlns:a="http://schemas.openxmlformats.org/drawingml/2006/main" w="22225">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0.18261</cdr:x>
      <cdr:y>0.41791</cdr:y>
    </cdr:from>
    <cdr:to>
      <cdr:x>0.26087</cdr:x>
      <cdr:y>0.49254</cdr:y>
    </cdr:to>
    <cdr:sp macro="" textlink="">
      <cdr:nvSpPr>
        <cdr:cNvPr id="4" name="TextBox 3"/>
        <cdr:cNvSpPr txBox="1"/>
      </cdr:nvSpPr>
      <cdr:spPr>
        <a:xfrm xmlns:a="http://schemas.openxmlformats.org/drawingml/2006/main">
          <a:off x="1600200" y="2133600"/>
          <a:ext cx="685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rgbClr val="C00000"/>
              </a:solidFill>
            </a:rPr>
            <a:t>-88%</a:t>
          </a:r>
          <a:endParaRPr lang="en-US" sz="1600" dirty="0">
            <a:solidFill>
              <a:srgbClr val="C00000"/>
            </a:solidFill>
          </a:endParaRPr>
        </a:p>
      </cdr:txBody>
    </cdr:sp>
  </cdr:relSizeAnchor>
  <cdr:relSizeAnchor xmlns:cdr="http://schemas.openxmlformats.org/drawingml/2006/chartDrawing">
    <cdr:from>
      <cdr:x>0</cdr:x>
      <cdr:y>0.9403</cdr:y>
    </cdr:from>
    <cdr:to>
      <cdr:x>0.27826</cdr:x>
      <cdr:y>1</cdr:y>
    </cdr:to>
    <cdr:sp macro="" textlink="">
      <cdr:nvSpPr>
        <cdr:cNvPr id="2" name="TextBox 1"/>
        <cdr:cNvSpPr txBox="1"/>
      </cdr:nvSpPr>
      <cdr:spPr>
        <a:xfrm xmlns:a="http://schemas.openxmlformats.org/drawingml/2006/main">
          <a:off x="-152400" y="4800600"/>
          <a:ext cx="2438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Source: WHO Weekly Epidemiological Record 7 Feb 2014</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CCDC0F-99FC-4C1D-9936-9CC95767336B}" type="datetimeFigureOut">
              <a:rPr lang="en-GB" smtClean="0"/>
              <a:t>02/06/15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C45A78-9CEC-470F-8694-27050F54D334}" type="slidenum">
              <a:rPr lang="en-GB" smtClean="0"/>
              <a:t>‹#›</a:t>
            </a:fld>
            <a:endParaRPr lang="en-GB"/>
          </a:p>
        </p:txBody>
      </p:sp>
    </p:spTree>
    <p:extLst>
      <p:ext uri="{BB962C8B-B14F-4D97-AF65-F5344CB8AC3E}">
        <p14:creationId xmlns:p14="http://schemas.microsoft.com/office/powerpoint/2010/main" val="154928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r>
              <a:rPr lang="en-US" dirty="0" smtClean="0"/>
              <a:t>This chart</a:t>
            </a:r>
            <a:r>
              <a:rPr lang="en-US" baseline="0" dirty="0" smtClean="0"/>
              <a:t> shows the secular trend in coverage with the 1</a:t>
            </a:r>
            <a:r>
              <a:rPr lang="en-US" baseline="30000" dirty="0" smtClean="0"/>
              <a:t>st</a:t>
            </a:r>
            <a:r>
              <a:rPr lang="en-US" baseline="0" dirty="0" smtClean="0"/>
              <a:t> dose of measles containing vaccine or MCV1. Globally, MCV1 coverage has leveled off at 83-84% for the past 5 years. Three regions still have MCV1 coverage &lt;90%, AFR, SEA, and EMR. The AMR, EUR and WPR have sustained MCV1 above 90% for at least the past 9 years.  </a:t>
            </a:r>
            <a:endParaRPr lang="en-US"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2</a:t>
            </a:fld>
            <a:endParaRPr lang="fr-CH">
              <a:solidFill>
                <a:prstClr val="black"/>
              </a:solidFill>
            </a:endParaRPr>
          </a:p>
        </p:txBody>
      </p:sp>
    </p:spTree>
    <p:extLst>
      <p:ext uri="{BB962C8B-B14F-4D97-AF65-F5344CB8AC3E}">
        <p14:creationId xmlns:p14="http://schemas.microsoft.com/office/powerpoint/2010/main" val="2908178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being</a:t>
            </a:r>
            <a:r>
              <a:rPr lang="en-GB" baseline="0" dirty="0" smtClean="0"/>
              <a:t> done to increase MCV2 and RCV coverage? At global level, guidelines have been developed for use by countries for introduction of a 2</a:t>
            </a:r>
            <a:r>
              <a:rPr lang="en-GB" baseline="30000" dirty="0" smtClean="0"/>
              <a:t>nd</a:t>
            </a:r>
            <a:r>
              <a:rPr lang="en-GB" baseline="0" dirty="0" smtClean="0"/>
              <a:t> routine dose of measles vaccine and introduction of rubella vaccine into national immunization programmes. Both these activities are being supported by Gavi with over $750M being made available to countries. The panel shows progress with MSD introductions with 5 of 41 remaining countries scheduled to introduce MCV2 in 2015. For rubella vaccine introduction, 6 countries of 53 countries are scheduled to introduce RCV in 2015. </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603818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last meeting of the SAGE Measles and Rubella Working Group, there was a careful analysis of the types</a:t>
            </a:r>
            <a:r>
              <a:rPr lang="en-GB" baseline="0" dirty="0" smtClean="0"/>
              <a:t> and causes of different measles and rubella outbreaks. I will show only measles outbreaks here for ease of illustration. Basically, there are 4 broad types of outbreaks depending on the coverage achieved and the resulting level of vaccine-induced immunity. The GAVI eligible EMRO countries illustrate a setting where coverage is low (most cases in young children); Kenya data from 2012 show the shift to older age groups when coverage increases; China is the 3</a:t>
            </a:r>
            <a:r>
              <a:rPr lang="en-GB" baseline="30000" dirty="0" smtClean="0"/>
              <a:t>rd</a:t>
            </a:r>
            <a:r>
              <a:rPr lang="en-GB" baseline="0" dirty="0" smtClean="0"/>
              <a:t> type where very high coverage in vaccine-eligible children results is associated with cases at the extremes of the age distribution; and finally the last panel shows the age distribution from the current post-elimination outbreak in Pernambuco State, Brazil – again a bimodal age distribution</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64695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C90083-F367-4065-A9F8-68C88263B83F}" type="slidenum">
              <a:rPr lang="en-US" smtClean="0"/>
              <a:t>15</a:t>
            </a:fld>
            <a:endParaRPr lang="en-US"/>
          </a:p>
        </p:txBody>
      </p:sp>
    </p:spTree>
    <p:extLst>
      <p:ext uri="{BB962C8B-B14F-4D97-AF65-F5344CB8AC3E}">
        <p14:creationId xmlns:p14="http://schemas.microsoft.com/office/powerpoint/2010/main" val="165313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2014 GVAP Report,</a:t>
            </a:r>
            <a:r>
              <a:rPr lang="en-GB" baseline="0" dirty="0" smtClean="0"/>
              <a:t> while all 18 recommendations will directly help countries and regions bet back on track towards elimination, one recommendation was specific to measles and rubella elimination. That is the recommendation that all Regions and countries establish RVC and NVC to "scrutinize and monitor progress towards elimination targets". There has been progress in implementing this recommendation: </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t>16</a:t>
            </a:fld>
            <a:endParaRPr lang="en-GB"/>
          </a:p>
        </p:txBody>
      </p:sp>
    </p:spTree>
    <p:extLst>
      <p:ext uri="{BB962C8B-B14F-4D97-AF65-F5344CB8AC3E}">
        <p14:creationId xmlns:p14="http://schemas.microsoft.com/office/powerpoint/2010/main" val="1720916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a:t>
            </a:r>
            <a:r>
              <a:rPr lang="en-GB" dirty="0" smtClean="0"/>
              <a:t>2014 Report on the Global Vaccine Action Plan</a:t>
            </a:r>
            <a:r>
              <a:rPr lang="en-GB" baseline="0" dirty="0" smtClean="0"/>
              <a:t> made the recommendation that all Regions and countries establish verification commissions to "scrutinize and monitor progress towards elimination targets". This table shows the 2014 score card on progress towards regional measles elimination goals. The Americas is clearly out front with all but one (that is 97%) of the their countries having achieved elimination of measles. Europe is next with 41% and the W. Pacific with 22% of their countries having achieved elimination. The African, E. Mediterranean, and SE Asian Regions and their member countries have still to establish their verification mechanisms. </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934372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7388"/>
            <a:ext cx="4567238" cy="3425825"/>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18</a:t>
            </a:fld>
            <a:endParaRPr lang="fr-CH">
              <a:solidFill>
                <a:prstClr val="black"/>
              </a:solidFill>
            </a:endParaRPr>
          </a:p>
        </p:txBody>
      </p:sp>
    </p:spTree>
    <p:extLst>
      <p:ext uri="{BB962C8B-B14F-4D97-AF65-F5344CB8AC3E}">
        <p14:creationId xmlns:p14="http://schemas.microsoft.com/office/powerpoint/2010/main" val="1100330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partner agencies in the M&amp;RI are taking actions</a:t>
            </a:r>
            <a:r>
              <a:rPr lang="en-GB" baseline="0" dirty="0" smtClean="0"/>
              <a:t> in response to each of these recommendations. One critical area is resource mobilization. The chart on the left is based on the most recent estimate of the external financial resource requirements to implement measles and rubella control activities from 2015-2020. Out of a total requirement of $1.4 billion dollars over the next 6 years, Gavi has set aside $718M and pledges from regular donors to the M&amp;RI make up another $266 million, leaving a shortfall of $369M. To address the shortfall, the M&amp;RI has established an advocacy and resource mobilization working group led by UNF, a resource mobilization strategy has been developed, and Gavi, at the request from its Board, is reviewing its future role in measles and rubella. Issues to be resolved are who will fund follow-up MR campaigns in Gavi eligible countries, and funding for the rubella component of MCV2. Breakdown of $1.4B is </a:t>
            </a:r>
            <a:r>
              <a:rPr lang="en-GB" sz="1200" kern="1200" dirty="0" smtClean="0">
                <a:solidFill>
                  <a:schemeClr val="tx1"/>
                </a:solidFill>
                <a:effectLst/>
                <a:latin typeface="+mn-lt"/>
                <a:ea typeface="+mn-ea"/>
                <a:cs typeface="+mn-cs"/>
              </a:rPr>
              <a:t>80% vaccination campaigns; 10% core functions; 7% surveillance; 3% PSC … 1% for RI. </a:t>
            </a:r>
            <a:endParaRPr lang="en-GB" dirty="0"/>
          </a:p>
        </p:txBody>
      </p:sp>
      <p:sp>
        <p:nvSpPr>
          <p:cNvPr id="4" name="Slide Number Placeholder 3"/>
          <p:cNvSpPr>
            <a:spLocks noGrp="1"/>
          </p:cNvSpPr>
          <p:nvPr>
            <p:ph type="sldNum" sz="quarter" idx="10"/>
          </p:nvPr>
        </p:nvSpPr>
        <p:spPr/>
        <p:txBody>
          <a:bodyPr/>
          <a:lstStyle/>
          <a:p>
            <a:fld id="{6D460662-D077-4968-992D-34EC77580AA0}" type="slidenum">
              <a:rPr lang="en-GB" smtClean="0"/>
              <a:t>19</a:t>
            </a:fld>
            <a:endParaRPr lang="en-GB"/>
          </a:p>
        </p:txBody>
      </p:sp>
    </p:spTree>
    <p:extLst>
      <p:ext uri="{BB962C8B-B14F-4D97-AF65-F5344CB8AC3E}">
        <p14:creationId xmlns:p14="http://schemas.microsoft.com/office/powerpoint/2010/main" val="1866658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1F3C84-A8AC-4271-8A20-CC2AF0EA2EB4}"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714475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p:txBody>
          <a:bodyPr/>
          <a:lstStyle>
            <a:lvl1pPr defTabSz="914501">
              <a:defRPr sz="1200">
                <a:solidFill>
                  <a:schemeClr val="tx1"/>
                </a:solidFill>
                <a:latin typeface="Arial" charset="0"/>
                <a:ea typeface="MS PGothic" charset="0"/>
                <a:cs typeface="Arial" charset="0"/>
              </a:defRPr>
            </a:lvl1pPr>
            <a:lvl2pPr marL="727868" indent="-279949" defTabSz="914501">
              <a:defRPr sz="1200">
                <a:solidFill>
                  <a:schemeClr val="tx1"/>
                </a:solidFill>
                <a:latin typeface="Arial" charset="0"/>
                <a:ea typeface="Arial" charset="0"/>
                <a:cs typeface="Arial" charset="0"/>
              </a:defRPr>
            </a:lvl2pPr>
            <a:lvl3pPr marL="1119797" indent="-223959" defTabSz="914501">
              <a:defRPr sz="1200">
                <a:solidFill>
                  <a:schemeClr val="tx1"/>
                </a:solidFill>
                <a:latin typeface="Arial" charset="0"/>
                <a:ea typeface="Arial" charset="0"/>
                <a:cs typeface="Arial" charset="0"/>
              </a:defRPr>
            </a:lvl3pPr>
            <a:lvl4pPr marL="1567716" indent="-223959" defTabSz="914501">
              <a:defRPr sz="1200">
                <a:solidFill>
                  <a:schemeClr val="tx1"/>
                </a:solidFill>
                <a:latin typeface="Arial" charset="0"/>
                <a:ea typeface="Arial" charset="0"/>
                <a:cs typeface="Arial" charset="0"/>
              </a:defRPr>
            </a:lvl4pPr>
            <a:lvl5pPr marL="2015635" indent="-223959" defTabSz="914501">
              <a:defRPr sz="1200">
                <a:solidFill>
                  <a:schemeClr val="tx1"/>
                </a:solidFill>
                <a:latin typeface="Arial" charset="0"/>
                <a:ea typeface="Arial" charset="0"/>
                <a:cs typeface="Arial" charset="0"/>
              </a:defRPr>
            </a:lvl5pPr>
            <a:lvl6pPr marL="2463554" indent="-223959" defTabSz="914501" eaLnBrk="0" fontAlgn="base" hangingPunct="0">
              <a:spcBef>
                <a:spcPct val="30000"/>
              </a:spcBef>
              <a:spcAft>
                <a:spcPct val="0"/>
              </a:spcAft>
              <a:defRPr sz="1200">
                <a:solidFill>
                  <a:schemeClr val="tx1"/>
                </a:solidFill>
                <a:latin typeface="Arial" charset="0"/>
                <a:ea typeface="Arial" charset="0"/>
                <a:cs typeface="Arial" charset="0"/>
              </a:defRPr>
            </a:lvl6pPr>
            <a:lvl7pPr marL="2911472" indent="-223959" defTabSz="914501" eaLnBrk="0" fontAlgn="base" hangingPunct="0">
              <a:spcBef>
                <a:spcPct val="30000"/>
              </a:spcBef>
              <a:spcAft>
                <a:spcPct val="0"/>
              </a:spcAft>
              <a:defRPr sz="1200">
                <a:solidFill>
                  <a:schemeClr val="tx1"/>
                </a:solidFill>
                <a:latin typeface="Arial" charset="0"/>
                <a:ea typeface="Arial" charset="0"/>
                <a:cs typeface="Arial" charset="0"/>
              </a:defRPr>
            </a:lvl7pPr>
            <a:lvl8pPr marL="3359391" indent="-223959" defTabSz="914501" eaLnBrk="0" fontAlgn="base" hangingPunct="0">
              <a:spcBef>
                <a:spcPct val="30000"/>
              </a:spcBef>
              <a:spcAft>
                <a:spcPct val="0"/>
              </a:spcAft>
              <a:defRPr sz="1200">
                <a:solidFill>
                  <a:schemeClr val="tx1"/>
                </a:solidFill>
                <a:latin typeface="Arial" charset="0"/>
                <a:ea typeface="Arial" charset="0"/>
                <a:cs typeface="Arial" charset="0"/>
              </a:defRPr>
            </a:lvl8pPr>
            <a:lvl9pPr marL="3807310" indent="-223959" defTabSz="91450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687C65FE-9E11-894A-8423-64BEDF50B2EE}" type="slidenum">
              <a:rPr lang="en-GB" smtClean="0"/>
              <a:pPr>
                <a:defRPr/>
              </a:pPr>
              <a:t>23</a:t>
            </a:fld>
            <a:endParaRPr lang="en-GB" smtClean="0"/>
          </a:p>
        </p:txBody>
      </p:sp>
      <p:sp>
        <p:nvSpPr>
          <p:cNvPr id="543746" name="Slide Image Placeholder 1"/>
          <p:cNvSpPr>
            <a:spLocks noGrp="1" noRot="1" noChangeAspect="1" noTextEdit="1"/>
          </p:cNvSpPr>
          <p:nvPr>
            <p:ph type="sldImg"/>
          </p:nvPr>
        </p:nvSpPr>
        <p:spPr>
          <a:ln/>
        </p:spPr>
      </p:sp>
      <p:sp>
        <p:nvSpPr>
          <p:cNvPr id="543747" name="Notes Placeholder 2"/>
          <p:cNvSpPr>
            <a:spLocks noGrp="1"/>
          </p:cNvSpPr>
          <p:nvPr>
            <p:ph type="body" idx="1"/>
          </p:nvPr>
        </p:nvSpPr>
        <p:spPr/>
        <p:txBody>
          <a:bodyPr lIns="91848" tIns="45923" rIns="91848" bIns="45923"/>
          <a:lstStyle/>
          <a:p>
            <a:pPr defTabSz="894283">
              <a:spcBef>
                <a:spcPct val="0"/>
              </a:spcBef>
              <a:defRPr/>
            </a:pPr>
            <a:endParaRPr lang="en-US" smtClean="0">
              <a:ea typeface="ＭＳ Ｐゴシック" charset="0"/>
            </a:endParaRPr>
          </a:p>
        </p:txBody>
      </p:sp>
      <p:sp>
        <p:nvSpPr>
          <p:cNvPr id="15364" name="Slide Number Placeholder 3"/>
          <p:cNvSpPr txBox="1">
            <a:spLocks noGrp="1"/>
          </p:cNvSpPr>
          <p:nvPr/>
        </p:nvSpPr>
        <p:spPr bwMode="auto">
          <a:xfrm>
            <a:off x="5507794" y="8451651"/>
            <a:ext cx="683629"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848" tIns="45923" rIns="91848" bIns="45923" anchor="b"/>
          <a:lstStyle>
            <a:lvl1pPr defTabSz="912813" eaLnBrk="0" hangingPunct="0">
              <a:defRPr sz="2400">
                <a:solidFill>
                  <a:schemeClr val="tx1"/>
                </a:solidFill>
                <a:latin typeface="Arial" charset="0"/>
                <a:ea typeface="MS PGothic" charset="0"/>
                <a:cs typeface="MS PGothic" charset="0"/>
              </a:defRPr>
            </a:lvl1pPr>
            <a:lvl2pPr marL="742950" indent="-285750" defTabSz="912813" eaLnBrk="0" hangingPunct="0">
              <a:defRPr sz="2400">
                <a:solidFill>
                  <a:schemeClr val="tx1"/>
                </a:solidFill>
                <a:latin typeface="Arial" charset="0"/>
                <a:ea typeface="MS PGothic" charset="0"/>
                <a:cs typeface="MS PGothic" charset="0"/>
              </a:defRPr>
            </a:lvl2pPr>
            <a:lvl3pPr marL="1143000" indent="-228600" defTabSz="912813" eaLnBrk="0" hangingPunct="0">
              <a:defRPr sz="2400">
                <a:solidFill>
                  <a:schemeClr val="tx1"/>
                </a:solidFill>
                <a:latin typeface="Arial" charset="0"/>
                <a:ea typeface="MS PGothic" charset="0"/>
                <a:cs typeface="MS PGothic" charset="0"/>
              </a:defRPr>
            </a:lvl3pPr>
            <a:lvl4pPr marL="1600200" indent="-228600" defTabSz="912813" eaLnBrk="0" hangingPunct="0">
              <a:defRPr sz="2400">
                <a:solidFill>
                  <a:schemeClr val="tx1"/>
                </a:solidFill>
                <a:latin typeface="Arial" charset="0"/>
                <a:ea typeface="MS PGothic" charset="0"/>
                <a:cs typeface="MS PGothic" charset="0"/>
              </a:defRPr>
            </a:lvl4pPr>
            <a:lvl5pPr marL="2057400" indent="-228600" defTabSz="912813" eaLnBrk="0" hangingPunct="0">
              <a:defRPr sz="2400">
                <a:solidFill>
                  <a:schemeClr val="tx1"/>
                </a:solidFill>
                <a:latin typeface="Arial" charset="0"/>
                <a:ea typeface="MS PGothic" charset="0"/>
                <a:cs typeface="MS PGothic" charset="0"/>
              </a:defRPr>
            </a:lvl5pPr>
            <a:lvl6pPr marL="25146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eaLnBrk="1" hangingPunct="1"/>
            <a:fld id="{ED18292F-17F2-D34E-83AB-8280BC2F0838}" type="slidenum">
              <a:rPr lang="en-US" sz="1200">
                <a:cs typeface="Arial" charset="0"/>
              </a:rPr>
              <a:pPr algn="r" eaLnBrk="1" hangingPunct="1"/>
              <a:t>23</a:t>
            </a:fld>
            <a:endParaRPr lang="en-US" sz="1200">
              <a:cs typeface="Arial" charset="0"/>
            </a:endParaRPr>
          </a:p>
        </p:txBody>
      </p:sp>
      <p:sp>
        <p:nvSpPr>
          <p:cNvPr id="15365" name="Footer Placeholder 4"/>
          <p:cNvSpPr txBox="1">
            <a:spLocks noGrp="1"/>
          </p:cNvSpPr>
          <p:nvPr/>
        </p:nvSpPr>
        <p:spPr bwMode="auto">
          <a:xfrm>
            <a:off x="657277" y="8451651"/>
            <a:ext cx="2971697" cy="45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18" tIns="44859" rIns="89718" bIns="44859" anchor="b"/>
          <a:lstStyle>
            <a:lvl1pPr defTabSz="912813" eaLnBrk="0" hangingPunct="0">
              <a:defRPr sz="2400">
                <a:solidFill>
                  <a:schemeClr val="tx1"/>
                </a:solidFill>
                <a:latin typeface="Arial" charset="0"/>
                <a:ea typeface="MS PGothic" charset="0"/>
                <a:cs typeface="MS PGothic" charset="0"/>
              </a:defRPr>
            </a:lvl1pPr>
            <a:lvl2pPr marL="742950" indent="-285750" defTabSz="912813" eaLnBrk="0" hangingPunct="0">
              <a:defRPr sz="2400">
                <a:solidFill>
                  <a:schemeClr val="tx1"/>
                </a:solidFill>
                <a:latin typeface="Arial" charset="0"/>
                <a:ea typeface="MS PGothic" charset="0"/>
                <a:cs typeface="MS PGothic" charset="0"/>
              </a:defRPr>
            </a:lvl2pPr>
            <a:lvl3pPr marL="1143000" indent="-228600" defTabSz="912813" eaLnBrk="0" hangingPunct="0">
              <a:defRPr sz="2400">
                <a:solidFill>
                  <a:schemeClr val="tx1"/>
                </a:solidFill>
                <a:latin typeface="Arial" charset="0"/>
                <a:ea typeface="MS PGothic" charset="0"/>
                <a:cs typeface="MS PGothic" charset="0"/>
              </a:defRPr>
            </a:lvl3pPr>
            <a:lvl4pPr marL="1600200" indent="-228600" defTabSz="912813" eaLnBrk="0" hangingPunct="0">
              <a:defRPr sz="2400">
                <a:solidFill>
                  <a:schemeClr val="tx1"/>
                </a:solidFill>
                <a:latin typeface="Arial" charset="0"/>
                <a:ea typeface="MS PGothic" charset="0"/>
                <a:cs typeface="MS PGothic" charset="0"/>
              </a:defRPr>
            </a:lvl4pPr>
            <a:lvl5pPr marL="2057400" indent="-228600" defTabSz="912813" eaLnBrk="0" hangingPunct="0">
              <a:defRPr sz="2400">
                <a:solidFill>
                  <a:schemeClr val="tx1"/>
                </a:solidFill>
                <a:latin typeface="Arial" charset="0"/>
                <a:ea typeface="MS PGothic" charset="0"/>
                <a:cs typeface="MS PGothic" charset="0"/>
              </a:defRPr>
            </a:lvl5pPr>
            <a:lvl6pPr marL="25146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defTabSz="912813"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r>
              <a:rPr lang="en-US" sz="1200">
                <a:cs typeface="Arial" charset="0"/>
              </a:rPr>
              <a:t>© 2009 Bill &amp; Melinda Gates Foundation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Conclude by acknowledging</a:t>
            </a:r>
            <a:r>
              <a:rPr lang="en-US" baseline="0" dirty="0" smtClean="0"/>
              <a:t> all the partners who are contributing to efforts to achieve measles and rubella elimination</a:t>
            </a:r>
            <a:endParaRPr lang="en-US"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27</a:t>
            </a:fld>
            <a:endParaRPr lang="fr-CH">
              <a:solidFill>
                <a:prstClr val="black"/>
              </a:solidFill>
            </a:endParaRPr>
          </a:p>
        </p:txBody>
      </p:sp>
    </p:spTree>
    <p:extLst>
      <p:ext uri="{BB962C8B-B14F-4D97-AF65-F5344CB8AC3E}">
        <p14:creationId xmlns:p14="http://schemas.microsoft.com/office/powerpoint/2010/main" val="376854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reminder of what current targets are. </a:t>
            </a:r>
            <a:r>
              <a:rPr lang="en-US" dirty="0" smtClean="0"/>
              <a:t>At</a:t>
            </a:r>
            <a:r>
              <a:rPr lang="en-US" baseline="0" dirty="0" smtClean="0"/>
              <a:t> global level, there are 3 control targets to be achieved by 2015. </a:t>
            </a:r>
            <a:r>
              <a:rPr kumimoji="0" lang="en-US" sz="1200" b="0" i="0" u="none" strike="noStrike" kern="1200" cap="none" spc="0" normalizeH="0" baseline="0" noProof="0" dirty="0" smtClean="0">
                <a:ln>
                  <a:noFill/>
                </a:ln>
                <a:solidFill>
                  <a:prstClr val="black"/>
                </a:solidFill>
                <a:effectLst/>
                <a:uLnTx/>
                <a:uFillTx/>
                <a:latin typeface="+mn-lt"/>
              </a:rPr>
              <a:t>1</a:t>
            </a:r>
            <a:r>
              <a:rPr kumimoji="0" lang="en-US" sz="1200" b="0" i="0" u="none" strike="noStrike" kern="1200" cap="none" spc="0" normalizeH="0" baseline="30000" noProof="0" dirty="0" smtClean="0">
                <a:ln>
                  <a:noFill/>
                </a:ln>
                <a:solidFill>
                  <a:prstClr val="black"/>
                </a:solidFill>
                <a:effectLst/>
                <a:uLnTx/>
                <a:uFillTx/>
                <a:latin typeface="+mn-lt"/>
              </a:rPr>
              <a:t>st</a:t>
            </a:r>
            <a:r>
              <a:rPr kumimoji="0" lang="en-US" sz="1200" b="0" i="0" u="none" strike="noStrike" kern="1200" cap="none" spc="0" normalizeH="0" baseline="0" noProof="0" dirty="0" smtClean="0">
                <a:ln>
                  <a:noFill/>
                </a:ln>
                <a:solidFill>
                  <a:prstClr val="black"/>
                </a:solidFill>
                <a:effectLst/>
                <a:uLnTx/>
                <a:uFillTx/>
                <a:latin typeface="+mn-lt"/>
              </a:rPr>
              <a:t> measles vaccination coverage  of ≥90% at national and ≥80% in every district, </a:t>
            </a:r>
            <a:r>
              <a:rPr lang="en-US" baseline="0" dirty="0" smtClean="0"/>
              <a:t>reported incidence of measles &lt;5/million and measles mortality reduction of 95% compared with 2000 levels. All 6 WHO Regions have set target dates for measles elimination and 2 Regions have established rubella elimination targets. The 2020 GVAP goal is measles and rubella elimination in 5/6 Regions. I will report on progress towards the global 2015 targets and each of the Regions will report on progress towards their elimination goals. </a:t>
            </a:r>
            <a:endParaRPr lang="en-US" dirty="0"/>
          </a:p>
        </p:txBody>
      </p:sp>
      <p:sp>
        <p:nvSpPr>
          <p:cNvPr id="4" name="Slide Number Placeholder 3"/>
          <p:cNvSpPr>
            <a:spLocks noGrp="1"/>
          </p:cNvSpPr>
          <p:nvPr>
            <p:ph type="sldNum" sz="quarter" idx="10"/>
          </p:nvPr>
        </p:nvSpPr>
        <p:spPr/>
        <p:txBody>
          <a:bodyPr/>
          <a:lstStyle/>
          <a:p>
            <a:fld id="{8E76CFAD-DCB0-4954-A08C-F6354DD47925}" type="slidenum">
              <a:rPr lang="fr-CH" smtClean="0"/>
              <a:pPr/>
              <a:t>3</a:t>
            </a:fld>
            <a:endParaRPr lang="fr-CH"/>
          </a:p>
        </p:txBody>
      </p:sp>
    </p:spTree>
    <p:extLst>
      <p:ext uri="{BB962C8B-B14F-4D97-AF65-F5344CB8AC3E}">
        <p14:creationId xmlns:p14="http://schemas.microsoft.com/office/powerpoint/2010/main" val="2925622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Looking</a:t>
            </a:r>
            <a:r>
              <a:rPr lang="en-GB" baseline="0" noProof="0" dirty="0" smtClean="0"/>
              <a:t> more closely at the past 15 years, reported measles cases have decreased from more than 800,000 in 2000 to a little over 265,000 in 2014. Calculating this as an incidence rate per million population, measles incidence decreased by 71% over this time period. However, the incidence of 40 per million in 2014 is still substantially higher than the target of &lt;5 per million. Also in 2014 we saw an increase in cases over 2013 particularly in W. Pacific Region.</a:t>
            </a:r>
            <a:endParaRPr lang="en-GB" noProof="0" dirty="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4</a:t>
            </a:fld>
            <a:endParaRPr lang="fr-CH">
              <a:solidFill>
                <a:prstClr val="black"/>
              </a:solidFill>
            </a:endParaRPr>
          </a:p>
        </p:txBody>
      </p:sp>
    </p:spTree>
    <p:extLst>
      <p:ext uri="{BB962C8B-B14F-4D97-AF65-F5344CB8AC3E}">
        <p14:creationId xmlns:p14="http://schemas.microsoft.com/office/powerpoint/2010/main" val="2545701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assessment of</a:t>
            </a:r>
            <a:r>
              <a:rPr lang="en-US" baseline="0" dirty="0" smtClean="0"/>
              <a:t> the SAGE working group on measles and rubella, the biggest challenge facing achievement of the GVAP measles and rubella elimination targets is underlying weak immunization systems and low vaccination coverage both in routine services and SIAs. This pie chart makes the point that 60% of the 21 million infants who missed their MCV1 dose in 2013 lived in 6 large countries – India, Nigeria, Ethiopia, Indonesia, Pakistan and DRC. </a:t>
            </a:r>
            <a:endParaRPr lang="en-US" dirty="0" smtClean="0"/>
          </a:p>
        </p:txBody>
      </p:sp>
      <p:sp>
        <p:nvSpPr>
          <p:cNvPr id="4" name="Slide Number Placeholder 3"/>
          <p:cNvSpPr>
            <a:spLocks noGrp="1"/>
          </p:cNvSpPr>
          <p:nvPr>
            <p:ph type="sldNum" sz="quarter" idx="10"/>
          </p:nvPr>
        </p:nvSpPr>
        <p:spPr/>
        <p:txBody>
          <a:bodyPr/>
          <a:lstStyle/>
          <a:p>
            <a:fld id="{8E76CFAD-DCB0-4954-A08C-F6354DD47925}" type="slidenum">
              <a:rPr lang="fr-CH" smtClean="0">
                <a:solidFill>
                  <a:prstClr val="black"/>
                </a:solidFill>
              </a:rPr>
              <a:pPr/>
              <a:t>5</a:t>
            </a:fld>
            <a:endParaRPr lang="fr-CH">
              <a:solidFill>
                <a:prstClr val="black"/>
              </a:solidFill>
            </a:endParaRPr>
          </a:p>
        </p:txBody>
      </p:sp>
    </p:spTree>
    <p:extLst>
      <p:ext uri="{BB962C8B-B14F-4D97-AF65-F5344CB8AC3E}">
        <p14:creationId xmlns:p14="http://schemas.microsoft.com/office/powerpoint/2010/main" val="3336334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MCV2 coverage is substantially lower than MCV1 with even</a:t>
            </a:r>
            <a:r>
              <a:rPr lang="en-US" baseline="0" dirty="0" smtClean="0"/>
              <a:t> wider differences between the Regions. WPR and EUR with coverage &gt;80% and the African Region with coverage &lt;10%. However, there is a steady increase in MCV2 coverage overall (black line) with the global estimate reaching 53% in 2013. </a:t>
            </a:r>
            <a:endParaRPr lang="en-US" dirty="0"/>
          </a:p>
        </p:txBody>
      </p:sp>
      <p:sp>
        <p:nvSpPr>
          <p:cNvPr id="4" name="Slide Number Placeholder 3"/>
          <p:cNvSpPr>
            <a:spLocks noGrp="1"/>
          </p:cNvSpPr>
          <p:nvPr>
            <p:ph type="sldNum" sz="quarter" idx="10"/>
          </p:nvPr>
        </p:nvSpPr>
        <p:spPr/>
        <p:txBody>
          <a:bodyPr/>
          <a:lstStyle/>
          <a:p>
            <a:fld id="{DDC08141-4204-49A2-961E-9F708BDF67B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1369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E01511-14B1-4BB8-B5D1-5445E7A5ADD1}" type="slidenum">
              <a:rPr lang="en-GB" smtClean="0"/>
              <a:t>7</a:t>
            </a:fld>
            <a:endParaRPr lang="en-GB"/>
          </a:p>
        </p:txBody>
      </p:sp>
    </p:spTree>
    <p:extLst>
      <p:ext uri="{BB962C8B-B14F-4D97-AF65-F5344CB8AC3E}">
        <p14:creationId xmlns:p14="http://schemas.microsoft.com/office/powerpoint/2010/main" val="63758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5E01511-14B1-4BB8-B5D1-5445E7A5ADD1}" type="slidenum">
              <a:rPr lang="en-GB" smtClean="0"/>
              <a:t>9</a:t>
            </a:fld>
            <a:endParaRPr lang="en-GB"/>
          </a:p>
        </p:txBody>
      </p:sp>
    </p:spTree>
    <p:extLst>
      <p:ext uri="{BB962C8B-B14F-4D97-AF65-F5344CB8AC3E}">
        <p14:creationId xmlns:p14="http://schemas.microsoft.com/office/powerpoint/2010/main" val="793876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slide illustrates</a:t>
            </a:r>
            <a:r>
              <a:rPr lang="en-GB" baseline="0" dirty="0" smtClean="0"/>
              <a:t> the lack of integration of rubella with measles and the large inequity between coverage with RCV vaccine in The Americas, EUR and WPR with coverage &gt;90% and EMR, SEAR and AFR with coverage &lt;50%. The global estimate of RCV coverage while increasing gradually was still only 43% in 2012.</a:t>
            </a:r>
            <a:endParaRPr lang="en-GB" dirty="0" smtClean="0"/>
          </a:p>
        </p:txBody>
      </p:sp>
      <p:sp>
        <p:nvSpPr>
          <p:cNvPr id="4" name="Espace réservé du numéro de diapositive 3"/>
          <p:cNvSpPr>
            <a:spLocks noGrp="1"/>
          </p:cNvSpPr>
          <p:nvPr>
            <p:ph type="sldNum" sz="quarter" idx="10"/>
          </p:nvPr>
        </p:nvSpPr>
        <p:spPr/>
        <p:txBody>
          <a:bodyPr/>
          <a:lstStyle/>
          <a:p>
            <a:fld id="{B8C45A78-9CEC-470F-8694-27050F54D334}" type="slidenum">
              <a:rPr lang="en-GB" smtClean="0"/>
              <a:t>10</a:t>
            </a:fld>
            <a:endParaRPr lang="en-GB"/>
          </a:p>
        </p:txBody>
      </p:sp>
    </p:spTree>
    <p:extLst>
      <p:ext uri="{BB962C8B-B14F-4D97-AF65-F5344CB8AC3E}">
        <p14:creationId xmlns:p14="http://schemas.microsoft.com/office/powerpoint/2010/main" val="1696579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6FC62E-2A3F-499E-8701-63B0B4539DDD}" type="slidenum">
              <a:rPr lang="en-GB" smtClean="0"/>
              <a:t>11</a:t>
            </a:fld>
            <a:endParaRPr lang="en-GB"/>
          </a:p>
        </p:txBody>
      </p:sp>
    </p:spTree>
    <p:extLst>
      <p:ext uri="{BB962C8B-B14F-4D97-AF65-F5344CB8AC3E}">
        <p14:creationId xmlns:p14="http://schemas.microsoft.com/office/powerpoint/2010/main" val="317899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81374096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t>02/06/15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639187699"/>
      </p:ext>
    </p:extLst>
  </p:cSld>
  <p:clrMapOvr>
    <a:masterClrMapping/>
  </p:clrMapOvr>
  <p:timing>
    <p:tnLst>
      <p:par>
        <p:cTn xmlns:p14="http://schemas.microsoft.com/office/powerpoint/2010/mai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t>02/06/15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737156107"/>
      </p:ext>
    </p:extLst>
  </p:cSld>
  <p:clrMapOvr>
    <a:masterClrMapping/>
  </p:clrMapOvr>
  <p:timing>
    <p:tnLst>
      <p:par>
        <p:cTn xmlns:p14="http://schemas.microsoft.com/office/powerpoint/2010/mai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45349" y="1828804"/>
            <a:ext cx="8218875" cy="4027311"/>
          </a:xfrm>
          <a:prstGeom prst="rect">
            <a:avLst/>
          </a:prstGeom>
        </p:spPr>
        <p:txBody>
          <a:bodyPr lIns="91391" tIns="45696" rIns="91391" bIns="45696"/>
          <a:lstStyle>
            <a:lvl1pPr>
              <a:defRPr sz="22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45346" y="776111"/>
            <a:ext cx="6483210" cy="536222"/>
          </a:xfrm>
          <a:prstGeom prst="rect">
            <a:avLst/>
          </a:prstGeom>
        </p:spPr>
        <p:txBody>
          <a:bodyPr vert="horz" lIns="91391" tIns="45696" rIns="91391" bIns="45696"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6"/>
          </p:nvPr>
        </p:nvSpPr>
        <p:spPr>
          <a:xfrm>
            <a:off x="1969478" y="6356354"/>
            <a:ext cx="2133600" cy="365125"/>
          </a:xfrm>
          <a:prstGeom prst="rect">
            <a:avLst/>
          </a:prstGeom>
        </p:spPr>
        <p:txBody>
          <a:bodyPr/>
          <a:lstStyle/>
          <a:p>
            <a:fld id="{EAC9EF76-D347-4DE5-8542-F97088302A87}" type="slidenum">
              <a:rPr lang="fr-CH" smtClean="0">
                <a:solidFill>
                  <a:srgbClr val="636463">
                    <a:tint val="75000"/>
                  </a:srgbClr>
                </a:solidFill>
              </a:rPr>
              <a:pPr/>
              <a:t>‹#›</a:t>
            </a:fld>
            <a:endParaRPr lang="fr-CH" dirty="0">
              <a:solidFill>
                <a:srgbClr val="636463">
                  <a:tint val="75000"/>
                </a:srgbClr>
              </a:solidFill>
            </a:endParaRPr>
          </a:p>
        </p:txBody>
      </p:sp>
    </p:spTree>
    <p:extLst>
      <p:ext uri="{BB962C8B-B14F-4D97-AF65-F5344CB8AC3E}">
        <p14:creationId xmlns:p14="http://schemas.microsoft.com/office/powerpoint/2010/main" val="93628858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 Two Objects">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45346" y="776111"/>
            <a:ext cx="6483210" cy="536222"/>
          </a:xfrm>
          <a:prstGeom prst="rect">
            <a:avLst/>
          </a:prstGeom>
        </p:spPr>
        <p:txBody>
          <a:bodyPr vert="horz" anchor="ctr" anchorCtr="0"/>
          <a:lstStyle>
            <a:lvl1pPr marL="0" indent="0">
              <a:buNone/>
              <a:defRPr sz="2200" b="1" i="0">
                <a:solidFill>
                  <a:schemeClr val="bg1"/>
                </a:solidFill>
                <a:latin typeface="Arial"/>
              </a:defRPr>
            </a:lvl1pPr>
          </a:lstStyle>
          <a:p>
            <a:pPr lvl="0"/>
            <a:r>
              <a:rPr lang="en-CA" dirty="0" smtClean="0"/>
              <a:t>Click to edit Master text styles</a:t>
            </a:r>
          </a:p>
        </p:txBody>
      </p:sp>
      <p:sp>
        <p:nvSpPr>
          <p:cNvPr id="5" name="Content Placeholder 2"/>
          <p:cNvSpPr>
            <a:spLocks noGrp="1"/>
          </p:cNvSpPr>
          <p:nvPr>
            <p:ph sz="half" idx="1"/>
          </p:nvPr>
        </p:nvSpPr>
        <p:spPr>
          <a:xfrm>
            <a:off x="445346" y="1828800"/>
            <a:ext cx="3991716" cy="4027311"/>
          </a:xfrm>
          <a:prstGeom prst="rect">
            <a:avLst/>
          </a:prstGeom>
        </p:spPr>
        <p:txBody>
          <a:bodyPr/>
          <a:lstStyle>
            <a:lvl1pPr>
              <a:defRPr sz="2200">
                <a:solidFill>
                  <a:schemeClr val="tx1">
                    <a:lumMod val="60000"/>
                    <a:lumOff val="40000"/>
                  </a:schemeClr>
                </a:solidFill>
                <a:latin typeface="Arial Unicode MS"/>
              </a:defRPr>
            </a:lvl1pPr>
          </a:lstStyle>
          <a:p>
            <a:endParaRPr lang="en-US" dirty="0"/>
          </a:p>
        </p:txBody>
      </p:sp>
      <p:sp>
        <p:nvSpPr>
          <p:cNvPr id="6" name="Content Placeholder 3"/>
          <p:cNvSpPr>
            <a:spLocks noGrp="1"/>
          </p:cNvSpPr>
          <p:nvPr>
            <p:ph sz="half" idx="2"/>
          </p:nvPr>
        </p:nvSpPr>
        <p:spPr>
          <a:xfrm>
            <a:off x="4688540" y="1828800"/>
            <a:ext cx="3975681" cy="4027311"/>
          </a:xfrm>
          <a:prstGeom prst="rect">
            <a:avLst/>
          </a:prstGeom>
        </p:spPr>
        <p:txBody>
          <a:bodyPr/>
          <a:lstStyle>
            <a:lvl1pPr>
              <a:defRPr sz="2200">
                <a:solidFill>
                  <a:schemeClr val="tx1">
                    <a:lumMod val="60000"/>
                    <a:lumOff val="40000"/>
                  </a:schemeClr>
                </a:solidFill>
                <a:latin typeface="Arial Unicode MS"/>
                <a:cs typeface="Arial Unicode MS"/>
              </a:defRPr>
            </a:lvl1pPr>
          </a:lstStyle>
          <a:p>
            <a:endParaRPr lang="en-US" dirty="0"/>
          </a:p>
        </p:txBody>
      </p:sp>
    </p:spTree>
    <p:extLst>
      <p:ext uri="{BB962C8B-B14F-4D97-AF65-F5344CB8AC3E}">
        <p14:creationId xmlns:p14="http://schemas.microsoft.com/office/powerpoint/2010/main" val="123821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30136436"/>
      </p:ext>
    </p:extLst>
  </p:cSld>
  <p:clrMapOvr>
    <a:masterClrMapping/>
  </p:clrMapOvr>
  <p:timing>
    <p:tnLst>
      <p:par>
        <p:cTn xmlns:p14="http://schemas.microsoft.com/office/powerpoint/2010/mai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458544848"/>
      </p:ext>
    </p:extLst>
  </p:cSld>
  <p:clrMapOvr>
    <a:masterClrMapping/>
  </p:clrMapOvr>
  <p:timing>
    <p:tnLst>
      <p:par>
        <p:cTn xmlns:p14="http://schemas.microsoft.com/office/powerpoint/2010/mai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7B2649C5-8D42-4EA4-982E-76F2BC938FF1}" type="slidenum">
              <a:rPr lang="en-US" smtClean="0">
                <a:solidFill>
                  <a:srgbClr val="636463">
                    <a:tint val="75000"/>
                  </a:srgbClr>
                </a:solidFill>
              </a:rPr>
              <a:pPr/>
              <a:t>‹#›</a:t>
            </a:fld>
            <a:endParaRPr lang="en-US">
              <a:solidFill>
                <a:srgbClr val="636463">
                  <a:tint val="75000"/>
                </a:srgbClr>
              </a:solidFill>
            </a:endParaRPr>
          </a:p>
        </p:txBody>
      </p:sp>
    </p:spTree>
    <p:extLst>
      <p:ext uri="{BB962C8B-B14F-4D97-AF65-F5344CB8AC3E}">
        <p14:creationId xmlns:p14="http://schemas.microsoft.com/office/powerpoint/2010/main" val="161046659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67545683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t>02/06/15</a:t>
            </a:fld>
            <a:endParaRPr lang="en-GB"/>
          </a:p>
        </p:txBody>
      </p:sp>
      <p:sp>
        <p:nvSpPr>
          <p:cNvPr id="5" name="Slide Number Placeholder 4"/>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4737978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178497737"/>
      </p:ext>
    </p:extLst>
  </p:cSld>
  <p:clrMapOvr>
    <a:masterClrMapping/>
  </p:clrMapOvr>
  <p:timing>
    <p:tnLst>
      <p:par>
        <p:cTn xmlns:p14="http://schemas.microsoft.com/office/powerpoint/2010/mai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t>02/06/15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3263998976"/>
      </p:ext>
    </p:extLst>
  </p:cSld>
  <p:clrMapOvr>
    <a:masterClrMapping/>
  </p:clrMapOvr>
  <p:timing>
    <p:tnLst>
      <p:par>
        <p:cTn xmlns:p14="http://schemas.microsoft.com/office/powerpoint/2010/mai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043608" y="6421877"/>
            <a:ext cx="2133600" cy="365125"/>
          </a:xfrm>
          <a:prstGeom prst="rect">
            <a:avLst/>
          </a:prstGeom>
        </p:spPr>
        <p:txBody>
          <a:bodyPr/>
          <a:lstStyle/>
          <a:p>
            <a:fld id="{67055994-38B4-4833-A551-31D1BCAC5617}" type="datetimeFigureOut">
              <a:rPr lang="en-GB" smtClean="0"/>
              <a:t>02/06/15</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6953"/>
            <a:endParaRPr lang="fr-CH" dirty="0">
              <a:solidFill>
                <a:srgbClr val="636463">
                  <a:tint val="75000"/>
                </a:srgbClr>
              </a:solidFill>
            </a:endParaRPr>
          </a:p>
        </p:txBody>
      </p:sp>
      <p:sp>
        <p:nvSpPr>
          <p:cNvPr id="7" name="Slide Number Placeholder 6"/>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a:t>
            </a:fld>
            <a:endParaRPr lang="fr-CH" dirty="0">
              <a:solidFill>
                <a:srgbClr val="636463">
                  <a:tint val="75000"/>
                </a:srgbClr>
              </a:solidFill>
            </a:endParaRPr>
          </a:p>
        </p:txBody>
      </p:sp>
    </p:spTree>
    <p:extLst>
      <p:ext uri="{BB962C8B-B14F-4D97-AF65-F5344CB8AC3E}">
        <p14:creationId xmlns:p14="http://schemas.microsoft.com/office/powerpoint/2010/main" val="2601958211"/>
      </p:ext>
    </p:extLst>
  </p:cSld>
  <p:clrMapOvr>
    <a:masterClrMapping/>
  </p:clrMapOvr>
  <p:timing>
    <p:tnLst>
      <p:par>
        <p:cTn xmlns:p14="http://schemas.microsoft.com/office/powerpoint/2010/mai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RI_Template_PagePlain.jpg"/>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0" y="6005384"/>
            <a:ext cx="9144000" cy="78161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732240" y="64218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4406-862A-4A8F-B0BB-9459B64BDEE6}" type="slidenum">
              <a:rPr lang="en-GB" smtClean="0"/>
              <a:t>‹#›</a:t>
            </a:fld>
            <a:endParaRPr lang="en-GB"/>
          </a:p>
        </p:txBody>
      </p:sp>
      <p:sp>
        <p:nvSpPr>
          <p:cNvPr id="4" name="Rectangle 3"/>
          <p:cNvSpPr/>
          <p:nvPr userDrawn="1"/>
        </p:nvSpPr>
        <p:spPr>
          <a:xfrm>
            <a:off x="3062523" y="6396193"/>
            <a:ext cx="2124941" cy="369332"/>
          </a:xfrm>
          <a:prstGeom prst="rect">
            <a:avLst/>
          </a:prstGeom>
        </p:spPr>
        <p:txBody>
          <a:bodyPr wrap="none">
            <a:spAutoFit/>
          </a:bodyPr>
          <a:lstStyle/>
          <a:p>
            <a:pPr defTabSz="456953"/>
            <a:r>
              <a:rPr lang="fr-CH" dirty="0" smtClean="0">
                <a:solidFill>
                  <a:srgbClr val="636463">
                    <a:tint val="75000"/>
                  </a:srgbClr>
                </a:solidFill>
              </a:rPr>
              <a:t>AFR MR</a:t>
            </a:r>
            <a:r>
              <a:rPr lang="fr-CH" baseline="0" dirty="0" smtClean="0">
                <a:solidFill>
                  <a:srgbClr val="636463">
                    <a:tint val="75000"/>
                  </a:srgbClr>
                </a:solidFill>
              </a:rPr>
              <a:t> TAG</a:t>
            </a:r>
            <a:endParaRPr lang="fr-CH" dirty="0">
              <a:solidFill>
                <a:srgbClr val="636463">
                  <a:tint val="75000"/>
                </a:srgbClr>
              </a:solidFill>
            </a:endParaRPr>
          </a:p>
        </p:txBody>
      </p:sp>
    </p:spTree>
    <p:extLst>
      <p:ext uri="{BB962C8B-B14F-4D97-AF65-F5344CB8AC3E}">
        <p14:creationId xmlns:p14="http://schemas.microsoft.com/office/powerpoint/2010/main" val="32964480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61" r:id="rId12"/>
    <p:sldLayoutId id="2147483862" r:id="rId13"/>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5.emf"/><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chart" Target="../charts/chart1.xm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8.jpeg"/><Relationship Id="rId1" Type="http://schemas.openxmlformats.org/officeDocument/2006/relationships/tags" Target="../tags/tag10.x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chart" Target="../charts/chart2.xml"/><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chart" Target="../charts/chart4.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emf"/><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0425"/>
            <a:ext cx="8424936" cy="2594719"/>
          </a:xfrm>
        </p:spPr>
        <p:txBody>
          <a:bodyPr>
            <a:normAutofit/>
          </a:bodyPr>
          <a:lstStyle/>
          <a:p>
            <a:r>
              <a:rPr lang="en-US" sz="4000" b="1" dirty="0"/>
              <a:t>Global Measles and Rubella </a:t>
            </a:r>
            <a:r>
              <a:rPr lang="en-US" sz="4000" b="1" dirty="0" smtClean="0"/>
              <a:t>Update</a:t>
            </a:r>
            <a:r>
              <a:rPr lang="en-US" sz="4000" dirty="0" smtClean="0"/>
              <a:t/>
            </a:r>
            <a:br>
              <a:rPr lang="en-US" sz="4000" dirty="0" smtClean="0"/>
            </a:br>
            <a:r>
              <a:rPr lang="en-US" sz="4000" dirty="0"/>
              <a:t/>
            </a:r>
            <a:br>
              <a:rPr lang="en-US" sz="4000" dirty="0"/>
            </a:br>
            <a:r>
              <a:rPr lang="en-US" sz="2700" dirty="0" smtClean="0"/>
              <a:t>5</a:t>
            </a:r>
            <a:r>
              <a:rPr lang="en-US" sz="2700" baseline="30000" dirty="0" smtClean="0"/>
              <a:t>th</a:t>
            </a:r>
            <a:r>
              <a:rPr lang="en-US" sz="2700" dirty="0" smtClean="0"/>
              <a:t> African Regional Measles/Rubella TAG Meeting</a:t>
            </a:r>
            <a:br>
              <a:rPr lang="en-US" sz="2700" dirty="0" smtClean="0"/>
            </a:br>
            <a:r>
              <a:rPr lang="en-US" sz="2700" dirty="0"/>
              <a:t/>
            </a:r>
            <a:br>
              <a:rPr lang="en-US" sz="2700" dirty="0"/>
            </a:br>
            <a:r>
              <a:rPr lang="en-US" sz="2700" dirty="0" smtClean="0"/>
              <a:t>2</a:t>
            </a:r>
            <a:r>
              <a:rPr lang="en-US" sz="2700" baseline="30000" dirty="0" smtClean="0"/>
              <a:t>nd</a:t>
            </a:r>
            <a:r>
              <a:rPr lang="en-US" sz="2700" dirty="0" smtClean="0"/>
              <a:t>-3</a:t>
            </a:r>
            <a:r>
              <a:rPr lang="en-US" sz="2700" baseline="30000" dirty="0" smtClean="0"/>
              <a:t>rd</a:t>
            </a:r>
            <a:r>
              <a:rPr lang="en-US" sz="2700" dirty="0" smtClean="0"/>
              <a:t> June 2015</a:t>
            </a:r>
            <a:endParaRPr lang="en-GB" sz="2700" dirty="0"/>
          </a:p>
        </p:txBody>
      </p:sp>
      <p:sp>
        <p:nvSpPr>
          <p:cNvPr id="3" name="Subtitle 2"/>
          <p:cNvSpPr>
            <a:spLocks noGrp="1"/>
          </p:cNvSpPr>
          <p:nvPr>
            <p:ph type="subTitle" idx="1"/>
          </p:nvPr>
        </p:nvSpPr>
        <p:spPr/>
        <p:txBody>
          <a:bodyPr>
            <a:normAutofit/>
          </a:bodyPr>
          <a:lstStyle/>
          <a:p>
            <a:endParaRPr lang="en-GB" dirty="0" smtClean="0"/>
          </a:p>
          <a:p>
            <a:endParaRPr lang="en-GB" dirty="0"/>
          </a:p>
        </p:txBody>
      </p:sp>
    </p:spTree>
    <p:custDataLst>
      <p:tags r:id="rId1"/>
    </p:custDataLst>
    <p:extLst>
      <p:ext uri="{BB962C8B-B14F-4D97-AF65-F5344CB8AC3E}">
        <p14:creationId xmlns:p14="http://schemas.microsoft.com/office/powerpoint/2010/main" val="88392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3"/>
          <p:cNvGraphicFramePr>
            <a:graphicFrameLocks noChangeAspect="1"/>
          </p:cNvGraphicFramePr>
          <p:nvPr>
            <p:extLst>
              <p:ext uri="{D42A27DB-BD31-4B8C-83A1-F6EECF244321}">
                <p14:modId xmlns:p14="http://schemas.microsoft.com/office/powerpoint/2010/main" val="1877023940"/>
              </p:ext>
            </p:extLst>
          </p:nvPr>
        </p:nvGraphicFramePr>
        <p:xfrm>
          <a:off x="252919" y="1412776"/>
          <a:ext cx="8567553" cy="45088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251520" y="274638"/>
            <a:ext cx="8568952" cy="1143000"/>
          </a:xfrm>
        </p:spPr>
        <p:txBody>
          <a:bodyPr>
            <a:normAutofit fontScale="90000"/>
          </a:bodyPr>
          <a:lstStyle/>
          <a:p>
            <a:r>
              <a:rPr lang="en-US" sz="2800" dirty="0"/>
              <a:t>Rubella containing vaccine coverage by WHO region, 1980-</a:t>
            </a:r>
            <a:r>
              <a:rPr lang="en-US" sz="2800" dirty="0" smtClean="0"/>
              <a:t>2013. </a:t>
            </a:r>
            <a:br>
              <a:rPr lang="en-US" sz="2800" dirty="0" smtClean="0"/>
            </a:br>
            <a:r>
              <a:rPr lang="en-US" sz="2800" dirty="0" smtClean="0"/>
              <a:t/>
            </a:r>
            <a:br>
              <a:rPr lang="en-US" sz="2800" dirty="0" smtClean="0"/>
            </a:br>
            <a:r>
              <a:rPr lang="en-US" sz="2000" dirty="0" smtClean="0"/>
              <a:t>NB. MR is x2 M alone cost. Two doses mean </a:t>
            </a:r>
            <a:r>
              <a:rPr lang="en-US" sz="2000" dirty="0" err="1" smtClean="0"/>
              <a:t>signif</a:t>
            </a:r>
            <a:r>
              <a:rPr lang="en-US" sz="2000" dirty="0" smtClean="0"/>
              <a:t> increase</a:t>
            </a:r>
            <a:endParaRPr lang="fr-CH" sz="2000" dirty="0"/>
          </a:p>
        </p:txBody>
      </p:sp>
      <p:sp>
        <p:nvSpPr>
          <p:cNvPr id="4" name="Espace réservé du numéro de diapositive 3"/>
          <p:cNvSpPr>
            <a:spLocks noGrp="1"/>
          </p:cNvSpPr>
          <p:nvPr>
            <p:ph type="sldNum" sz="quarter" idx="12"/>
          </p:nvPr>
        </p:nvSpPr>
        <p:spPr/>
        <p:txBody>
          <a:bodyPr/>
          <a:lstStyle/>
          <a:p>
            <a:pPr defTabSz="456953"/>
            <a:fld id="{EAC9EF76-D347-4DE5-8542-F97088302A87}" type="slidenum">
              <a:rPr lang="fr-CH" smtClean="0">
                <a:solidFill>
                  <a:srgbClr val="636463">
                    <a:tint val="75000"/>
                  </a:srgbClr>
                </a:solidFill>
              </a:rPr>
              <a:pPr defTabSz="456953"/>
              <a:t>10</a:t>
            </a:fld>
            <a:endParaRPr lang="fr-CH" dirty="0">
              <a:solidFill>
                <a:srgbClr val="636463">
                  <a:tint val="75000"/>
                </a:srgbClr>
              </a:solidFill>
            </a:endParaRPr>
          </a:p>
        </p:txBody>
      </p:sp>
      <p:sp>
        <p:nvSpPr>
          <p:cNvPr id="8" name="TextBox 4"/>
          <p:cNvSpPr txBox="1"/>
          <p:nvPr/>
        </p:nvSpPr>
        <p:spPr>
          <a:xfrm>
            <a:off x="7668344" y="2467460"/>
            <a:ext cx="806631" cy="523220"/>
          </a:xfrm>
          <a:prstGeom prst="rect">
            <a:avLst/>
          </a:prstGeom>
          <a:noFill/>
          <a:ln w="38100">
            <a:solidFill>
              <a:srgbClr val="C00000"/>
            </a:solidFill>
          </a:ln>
        </p:spPr>
        <p:txBody>
          <a:bodyPr wrap="none" rtlCol="0">
            <a:spAutoFit/>
          </a:bodyPr>
          <a:lstStyle/>
          <a:p>
            <a:r>
              <a:rPr lang="en-GB" sz="2800" b="1" dirty="0" smtClean="0">
                <a:solidFill>
                  <a:prstClr val="black"/>
                </a:solidFill>
              </a:rPr>
              <a:t>44%</a:t>
            </a:r>
            <a:endParaRPr lang="en-GB" sz="2800" b="1" dirty="0">
              <a:solidFill>
                <a:prstClr val="black"/>
              </a:solidFill>
            </a:endParaRPr>
          </a:p>
        </p:txBody>
      </p:sp>
      <p:sp>
        <p:nvSpPr>
          <p:cNvPr id="17" name="Text Box 20"/>
          <p:cNvSpPr txBox="1">
            <a:spLocks noChangeArrowheads="1"/>
          </p:cNvSpPr>
          <p:nvPr/>
        </p:nvSpPr>
        <p:spPr bwMode="auto">
          <a:xfrm>
            <a:off x="251520" y="5661248"/>
            <a:ext cx="4162098" cy="520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306" tIns="52153" rIns="104306" bIns="521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pPr>
            <a:r>
              <a:rPr lang="en-GB" sz="900" i="0" dirty="0">
                <a:solidFill>
                  <a:srgbClr val="000066"/>
                </a:solidFill>
              </a:rPr>
              <a:t>Source: WHO/UNICEF coverage estimates </a:t>
            </a:r>
            <a:r>
              <a:rPr lang="en-GB" sz="900" i="0" dirty="0" smtClean="0">
                <a:solidFill>
                  <a:srgbClr val="000066"/>
                </a:solidFill>
              </a:rPr>
              <a:t>2013 </a:t>
            </a:r>
            <a:r>
              <a:rPr lang="en-GB" sz="900" i="0" dirty="0">
                <a:solidFill>
                  <a:srgbClr val="000066"/>
                </a:solidFill>
              </a:rPr>
              <a:t>revision. July </a:t>
            </a:r>
            <a:r>
              <a:rPr lang="en-GB" sz="900" i="0" dirty="0" smtClean="0">
                <a:solidFill>
                  <a:srgbClr val="000066"/>
                </a:solidFill>
              </a:rPr>
              <a:t>2014</a:t>
            </a:r>
            <a:endParaRPr lang="en-GB" sz="900" i="0" dirty="0">
              <a:solidFill>
                <a:srgbClr val="000066"/>
              </a:solidFill>
            </a:endParaRPr>
          </a:p>
          <a:p>
            <a:pPr>
              <a:spcBef>
                <a:spcPts val="0"/>
              </a:spcBef>
            </a:pPr>
            <a:r>
              <a:rPr lang="en-GB" sz="900" i="0" dirty="0" smtClean="0">
                <a:solidFill>
                  <a:srgbClr val="000066"/>
                </a:solidFill>
              </a:rPr>
              <a:t>Immunization </a:t>
            </a:r>
            <a:r>
              <a:rPr lang="en-GB" sz="900" i="0" dirty="0">
                <a:solidFill>
                  <a:srgbClr val="000066"/>
                </a:solidFill>
              </a:rPr>
              <a:t>Vaccines and </a:t>
            </a:r>
            <a:r>
              <a:rPr lang="en-GB" sz="900" i="0" dirty="0" err="1">
                <a:solidFill>
                  <a:srgbClr val="000066"/>
                </a:solidFill>
              </a:rPr>
              <a:t>Biologicals</a:t>
            </a:r>
            <a:r>
              <a:rPr lang="en-GB" sz="900" i="0" dirty="0">
                <a:solidFill>
                  <a:srgbClr val="000066"/>
                </a:solidFill>
              </a:rPr>
              <a:t>, (IVB), </a:t>
            </a:r>
            <a:r>
              <a:rPr lang="en-GB" sz="900" i="0" dirty="0" smtClean="0">
                <a:solidFill>
                  <a:srgbClr val="000066"/>
                </a:solidFill>
              </a:rPr>
              <a:t>World </a:t>
            </a:r>
            <a:r>
              <a:rPr lang="en-GB" sz="900" i="0" dirty="0">
                <a:solidFill>
                  <a:srgbClr val="000066"/>
                </a:solidFill>
              </a:rPr>
              <a:t>Health Organization.</a:t>
            </a:r>
          </a:p>
          <a:p>
            <a:pPr>
              <a:spcBef>
                <a:spcPts val="0"/>
              </a:spcBef>
            </a:pPr>
            <a:r>
              <a:rPr lang="en-GB" sz="900" i="0" dirty="0">
                <a:solidFill>
                  <a:srgbClr val="000066"/>
                </a:solidFill>
              </a:rPr>
              <a:t>1</a:t>
            </a:r>
            <a:r>
              <a:rPr lang="en-GB" sz="900" i="0" dirty="0" smtClean="0">
                <a:solidFill>
                  <a:srgbClr val="000066"/>
                </a:solidFill>
              </a:rPr>
              <a:t>94 </a:t>
            </a:r>
            <a:r>
              <a:rPr lang="en-GB" sz="900" i="0" dirty="0">
                <a:solidFill>
                  <a:srgbClr val="000066"/>
                </a:solidFill>
              </a:rPr>
              <a:t>WHO Member States. Date of slide: </a:t>
            </a:r>
            <a:r>
              <a:rPr lang="en-GB" sz="900" i="0" dirty="0" smtClean="0">
                <a:solidFill>
                  <a:srgbClr val="000066"/>
                </a:solidFill>
              </a:rPr>
              <a:t>24 </a:t>
            </a:r>
            <a:r>
              <a:rPr lang="en-GB" sz="900" i="0" dirty="0">
                <a:solidFill>
                  <a:srgbClr val="000066"/>
                </a:solidFill>
              </a:rPr>
              <a:t>July </a:t>
            </a:r>
            <a:r>
              <a:rPr lang="en-GB" sz="900" i="0" dirty="0" smtClean="0">
                <a:solidFill>
                  <a:srgbClr val="000066"/>
                </a:solidFill>
              </a:rPr>
              <a:t>2014.</a:t>
            </a:r>
            <a:endParaRPr lang="en-GB" sz="900" i="0" dirty="0">
              <a:solidFill>
                <a:srgbClr val="000066"/>
              </a:solidFill>
            </a:endParaRPr>
          </a:p>
        </p:txBody>
      </p:sp>
    </p:spTree>
    <p:extLst>
      <p:ext uri="{BB962C8B-B14F-4D97-AF65-F5344CB8AC3E}">
        <p14:creationId xmlns:p14="http://schemas.microsoft.com/office/powerpoint/2010/main" val="3110593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2503" t="15798" r="1716" b="15915"/>
          <a:stretch/>
        </p:blipFill>
        <p:spPr bwMode="auto">
          <a:xfrm>
            <a:off x="159175" y="1162592"/>
            <a:ext cx="8856983" cy="446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Title"/>
          <p:cNvSpPr>
            <a:spLocks noGrp="1"/>
          </p:cNvSpPr>
          <p:nvPr>
            <p:ph type="title"/>
          </p:nvPr>
        </p:nvSpPr>
        <p:spPr/>
        <p:txBody>
          <a:bodyPr>
            <a:normAutofit fontScale="90000"/>
          </a:bodyPr>
          <a:lstStyle/>
          <a:p>
            <a:r>
              <a:rPr lang="en-US" dirty="0" smtClean="0"/>
              <a:t>Rubella Incidence per million population, 2014</a:t>
            </a:r>
            <a:endParaRPr lang="en-US" dirty="0"/>
          </a:p>
        </p:txBody>
      </p:sp>
      <p:sp>
        <p:nvSpPr>
          <p:cNvPr id="4099" name="DataSource"/>
          <p:cNvSpPr txBox="1">
            <a:spLocks noChangeArrowheads="1"/>
          </p:cNvSpPr>
          <p:nvPr/>
        </p:nvSpPr>
        <p:spPr bwMode="auto">
          <a:xfrm>
            <a:off x="0" y="6044884"/>
            <a:ext cx="3828100" cy="69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dirty="0">
                <a:solidFill>
                  <a:schemeClr val="tx1"/>
                </a:solidFill>
              </a:rPr>
              <a:t>Source: </a:t>
            </a:r>
            <a:r>
              <a:rPr lang="en-US" sz="800" b="0" dirty="0" smtClean="0">
                <a:solidFill>
                  <a:schemeClr val="tx1"/>
                </a:solidFill>
              </a:rPr>
              <a:t>Joint Reporting Form as at 15 May 2015.</a:t>
            </a:r>
          </a:p>
          <a:p>
            <a:pPr eaLnBrk="1" hangingPunct="1"/>
            <a:r>
              <a:rPr lang="en-US" sz="800" b="0" dirty="0" smtClean="0">
                <a:solidFill>
                  <a:schemeClr val="tx1"/>
                </a:solidFill>
              </a:rPr>
              <a:t>194 </a:t>
            </a:r>
            <a:r>
              <a:rPr lang="en-US" sz="800" b="0" dirty="0">
                <a:solidFill>
                  <a:schemeClr val="tx1"/>
                </a:solidFill>
              </a:rPr>
              <a:t>WHO Member States. </a:t>
            </a:r>
            <a:endParaRPr lang="en-US" sz="800" b="0" dirty="0" smtClean="0">
              <a:solidFill>
                <a:schemeClr val="tx1"/>
              </a:solidFill>
            </a:endParaRPr>
          </a:p>
          <a:p>
            <a:pPr eaLnBrk="1" hangingPunct="1"/>
            <a:r>
              <a:rPr lang="en-US" sz="800" b="0" dirty="0" smtClean="0">
                <a:solidFill>
                  <a:schemeClr val="tx1"/>
                </a:solidFill>
              </a:rPr>
              <a:t>Map </a:t>
            </a:r>
            <a:r>
              <a:rPr lang="en-US" sz="800" b="0" dirty="0">
                <a:solidFill>
                  <a:schemeClr val="tx1"/>
                </a:solidFill>
              </a:rPr>
              <a:t>production: Immunization Vaccines and Biologicals, (IVB). World Health Organization</a:t>
            </a:r>
          </a:p>
          <a:p>
            <a:pPr eaLnBrk="1" hangingPunct="1"/>
            <a:r>
              <a:rPr lang="en-US" sz="800" b="0" dirty="0">
                <a:solidFill>
                  <a:schemeClr val="tx1"/>
                </a:solidFill>
              </a:rPr>
              <a:t>Date of slide: </a:t>
            </a:r>
            <a:r>
              <a:rPr lang="en-US" sz="800" b="0" dirty="0" smtClean="0">
                <a:solidFill>
                  <a:schemeClr val="tx1"/>
                </a:solidFill>
              </a:rPr>
              <a:t>15 May 2015</a:t>
            </a:r>
            <a:endParaRPr lang="en-US" sz="800" b="0" dirty="0">
              <a:solidFill>
                <a:schemeClr val="tx1"/>
              </a:solidFill>
            </a:endParaRPr>
          </a:p>
        </p:txBody>
      </p:sp>
      <p:sp>
        <p:nvSpPr>
          <p:cNvPr id="4100" name="Disclaimer"/>
          <p:cNvSpPr txBox="1">
            <a:spLocks noChangeArrowheads="1"/>
          </p:cNvSpPr>
          <p:nvPr/>
        </p:nvSpPr>
        <p:spPr bwMode="auto">
          <a:xfrm>
            <a:off x="6537634" y="6325456"/>
            <a:ext cx="2606366" cy="5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500" dirty="0">
                <a:solidFill>
                  <a:schemeClr val="tx1"/>
                </a:solidFill>
                <a:latin typeface="Times New Roman" pitchFamily="18" charset="0"/>
                <a:cs typeface="Times New Roman" pitchFamily="18" charset="0"/>
                <a:sym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 WHO </a:t>
            </a:r>
            <a:r>
              <a:rPr lang="en-US" sz="500" dirty="0" smtClean="0">
                <a:solidFill>
                  <a:schemeClr val="tx1"/>
                </a:solidFill>
                <a:latin typeface="Times New Roman" pitchFamily="18" charset="0"/>
                <a:cs typeface="Times New Roman" pitchFamily="18" charset="0"/>
                <a:sym typeface="Times New Roman" pitchFamily="18" charset="0"/>
              </a:rPr>
              <a:t>2015. </a:t>
            </a:r>
            <a:r>
              <a:rPr lang="en-US" sz="500" dirty="0">
                <a:solidFill>
                  <a:schemeClr val="tx1"/>
                </a:solidFill>
                <a:latin typeface="Times New Roman" pitchFamily="18" charset="0"/>
                <a:cs typeface="Times New Roman" pitchFamily="18" charset="0"/>
                <a:sym typeface="Times New Roman" pitchFamily="18" charset="0"/>
              </a:rPr>
              <a:t>All rights reserved</a:t>
            </a:r>
          </a:p>
        </p:txBody>
      </p:sp>
      <p:sp>
        <p:nvSpPr>
          <p:cNvPr id="4101" name="Box0"/>
          <p:cNvSpPr>
            <a:spLocks noChangeArrowheads="1"/>
          </p:cNvSpPr>
          <p:nvPr/>
        </p:nvSpPr>
        <p:spPr bwMode="auto">
          <a:xfrm>
            <a:off x="3779912" y="5191748"/>
            <a:ext cx="434394" cy="126707"/>
          </a:xfrm>
          <a:prstGeom prst="rect">
            <a:avLst/>
          </a:prstGeom>
          <a:solidFill>
            <a:srgbClr val="FFD599"/>
          </a:solidFill>
          <a:ln w="9525" algn="ctr">
            <a:solidFill>
              <a:schemeClr val="tx1"/>
            </a:solidFill>
            <a:round/>
            <a:headEnd/>
            <a:tailEnd/>
          </a:ln>
          <a:effectLst/>
          <a:extLst/>
        </p:spPr>
        <p:txBody>
          <a:bodyPr lIns="80147" tIns="40074" rIns="80147" bIns="40074"/>
          <a:lstStyle/>
          <a:p>
            <a:pPr defTabSz="914179"/>
            <a:endParaRPr lang="en-US"/>
          </a:p>
        </p:txBody>
      </p:sp>
      <p:sp>
        <p:nvSpPr>
          <p:cNvPr id="4102" name="Legend_0"/>
          <p:cNvSpPr txBox="1">
            <a:spLocks noChangeArrowheads="1"/>
          </p:cNvSpPr>
          <p:nvPr/>
        </p:nvSpPr>
        <p:spPr bwMode="auto">
          <a:xfrm>
            <a:off x="4246886" y="5157192"/>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dirty="0" smtClean="0">
                <a:solidFill>
                  <a:schemeClr val="tx1"/>
                </a:solidFill>
                <a:latin typeface="Times New Roman" pitchFamily="18" charset="0"/>
                <a:cs typeface="Times New Roman" pitchFamily="18" charset="0"/>
                <a:sym typeface="Times New Roman" pitchFamily="18" charset="0"/>
              </a:rPr>
              <a:t>&lt;1 case per million   (82 </a:t>
            </a:r>
            <a:r>
              <a:rPr lang="en-US" sz="800" b="0" dirty="0">
                <a:solidFill>
                  <a:schemeClr val="tx1"/>
                </a:solidFill>
                <a:latin typeface="Times New Roman" pitchFamily="18" charset="0"/>
                <a:cs typeface="Times New Roman" pitchFamily="18" charset="0"/>
                <a:sym typeface="Times New Roman" pitchFamily="18" charset="0"/>
              </a:rPr>
              <a:t>countries </a:t>
            </a:r>
            <a:r>
              <a:rPr lang="en-US" sz="800" b="0" dirty="0" smtClean="0">
                <a:solidFill>
                  <a:schemeClr val="tx1"/>
                </a:solidFill>
                <a:latin typeface="Times New Roman" pitchFamily="18" charset="0"/>
                <a:cs typeface="Times New Roman" pitchFamily="18" charset="0"/>
                <a:sym typeface="Times New Roman" pitchFamily="18" charset="0"/>
              </a:rPr>
              <a:t>or 42%)</a:t>
            </a:r>
            <a:endParaRPr lang="en-US" sz="800" b="0" dirty="0">
              <a:solidFill>
                <a:schemeClr val="tx1"/>
              </a:solidFill>
              <a:latin typeface="Times New Roman" pitchFamily="18" charset="0"/>
              <a:cs typeface="Times New Roman" pitchFamily="18" charset="0"/>
              <a:sym typeface="Times New Roman" pitchFamily="18" charset="0"/>
            </a:endParaRPr>
          </a:p>
        </p:txBody>
      </p:sp>
      <p:sp>
        <p:nvSpPr>
          <p:cNvPr id="4103" name="Box1"/>
          <p:cNvSpPr>
            <a:spLocks noChangeArrowheads="1"/>
          </p:cNvSpPr>
          <p:nvPr/>
        </p:nvSpPr>
        <p:spPr bwMode="auto">
          <a:xfrm>
            <a:off x="3779912" y="5364530"/>
            <a:ext cx="434394" cy="126707"/>
          </a:xfrm>
          <a:prstGeom prst="rect">
            <a:avLst/>
          </a:prstGeom>
          <a:solidFill>
            <a:srgbClr val="EFFFAD"/>
          </a:solidFill>
          <a:ln w="9525" algn="ctr">
            <a:solidFill>
              <a:schemeClr val="tx1"/>
            </a:solidFill>
            <a:round/>
            <a:headEnd/>
            <a:tailEnd/>
          </a:ln>
          <a:effectLst/>
          <a:extLst/>
        </p:spPr>
        <p:txBody>
          <a:bodyPr lIns="80147" tIns="40074" rIns="80147" bIns="40074"/>
          <a:lstStyle/>
          <a:p>
            <a:pPr defTabSz="914179"/>
            <a:endParaRPr lang="en-US"/>
          </a:p>
        </p:txBody>
      </p:sp>
      <p:sp>
        <p:nvSpPr>
          <p:cNvPr id="4105" name="Box2"/>
          <p:cNvSpPr>
            <a:spLocks noChangeArrowheads="1"/>
          </p:cNvSpPr>
          <p:nvPr/>
        </p:nvSpPr>
        <p:spPr bwMode="auto">
          <a:xfrm>
            <a:off x="3779912" y="5537312"/>
            <a:ext cx="434394" cy="126707"/>
          </a:xfrm>
          <a:prstGeom prst="rect">
            <a:avLst/>
          </a:prstGeom>
          <a:solidFill>
            <a:srgbClr val="B3FFEB"/>
          </a:solidFill>
          <a:ln w="9525" algn="ctr">
            <a:solidFill>
              <a:schemeClr val="tx1"/>
            </a:solidFill>
            <a:round/>
            <a:headEnd/>
            <a:tailEnd/>
          </a:ln>
          <a:effectLst/>
          <a:extLst/>
        </p:spPr>
        <p:txBody>
          <a:bodyPr lIns="80147" tIns="40074" rIns="80147" bIns="40074"/>
          <a:lstStyle/>
          <a:p>
            <a:pPr defTabSz="914179"/>
            <a:endParaRPr lang="en-US"/>
          </a:p>
        </p:txBody>
      </p:sp>
      <p:sp>
        <p:nvSpPr>
          <p:cNvPr id="4107" name="Box3"/>
          <p:cNvSpPr>
            <a:spLocks noChangeArrowheads="1"/>
          </p:cNvSpPr>
          <p:nvPr/>
        </p:nvSpPr>
        <p:spPr bwMode="auto">
          <a:xfrm>
            <a:off x="3779912" y="5710094"/>
            <a:ext cx="434394" cy="126707"/>
          </a:xfrm>
          <a:prstGeom prst="rect">
            <a:avLst/>
          </a:prstGeom>
          <a:solidFill>
            <a:srgbClr val="9CD6FF"/>
          </a:solidFill>
          <a:ln w="9525" algn="ctr">
            <a:solidFill>
              <a:schemeClr val="tx1"/>
            </a:solidFill>
            <a:round/>
            <a:headEnd/>
            <a:tailEnd/>
          </a:ln>
          <a:effectLst/>
        </p:spPr>
        <p:txBody>
          <a:bodyPr lIns="80147" tIns="40074" rIns="80147" bIns="40074"/>
          <a:lstStyle/>
          <a:p>
            <a:pPr defTabSz="914179"/>
            <a:endParaRPr lang="en-US"/>
          </a:p>
        </p:txBody>
      </p:sp>
      <p:sp>
        <p:nvSpPr>
          <p:cNvPr id="4109" name="Box4"/>
          <p:cNvSpPr>
            <a:spLocks noChangeArrowheads="1"/>
          </p:cNvSpPr>
          <p:nvPr/>
        </p:nvSpPr>
        <p:spPr bwMode="auto">
          <a:xfrm>
            <a:off x="3779912" y="5882875"/>
            <a:ext cx="434394" cy="126707"/>
          </a:xfrm>
          <a:prstGeom prst="rect">
            <a:avLst/>
          </a:prstGeom>
          <a:solidFill>
            <a:srgbClr val="999BFF"/>
          </a:solidFill>
          <a:ln w="9525" algn="ctr">
            <a:solidFill>
              <a:schemeClr val="tx1"/>
            </a:solidFill>
            <a:round/>
            <a:headEnd/>
            <a:tailEnd/>
          </a:ln>
          <a:effectLst/>
          <a:extLst/>
        </p:spPr>
        <p:txBody>
          <a:bodyPr lIns="80147" tIns="40074" rIns="80147" bIns="40074"/>
          <a:lstStyle/>
          <a:p>
            <a:pPr defTabSz="914179"/>
            <a:endParaRPr lang="en-US"/>
          </a:p>
        </p:txBody>
      </p:sp>
      <p:sp>
        <p:nvSpPr>
          <p:cNvPr id="4111" name="Box5"/>
          <p:cNvSpPr>
            <a:spLocks noChangeArrowheads="1"/>
          </p:cNvSpPr>
          <p:nvPr/>
        </p:nvSpPr>
        <p:spPr bwMode="auto">
          <a:xfrm>
            <a:off x="3779912" y="6055657"/>
            <a:ext cx="434394" cy="126707"/>
          </a:xfrm>
          <a:prstGeom prst="rect">
            <a:avLst/>
          </a:prstGeom>
          <a:solidFill>
            <a:srgbClr val="F0F0F0"/>
          </a:solidFill>
          <a:ln w="9525" algn="ctr">
            <a:solidFill>
              <a:schemeClr val="tx1"/>
            </a:solidFill>
            <a:round/>
            <a:headEnd/>
            <a:tailEnd/>
          </a:ln>
          <a:effectLst/>
          <a:extLst/>
        </p:spPr>
        <p:txBody>
          <a:bodyPr lIns="80147" tIns="40074" rIns="80147" bIns="40074"/>
          <a:lstStyle/>
          <a:p>
            <a:pPr defTabSz="914179"/>
            <a:endParaRPr lang="en-US"/>
          </a:p>
        </p:txBody>
      </p:sp>
      <p:sp>
        <p:nvSpPr>
          <p:cNvPr id="4112" name="Legend_5"/>
          <p:cNvSpPr txBox="1">
            <a:spLocks noChangeArrowheads="1"/>
          </p:cNvSpPr>
          <p:nvPr/>
        </p:nvSpPr>
        <p:spPr bwMode="auto">
          <a:xfrm>
            <a:off x="4258539" y="6182138"/>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dirty="0">
                <a:solidFill>
                  <a:schemeClr val="tx1"/>
                </a:solidFill>
                <a:latin typeface="Times New Roman" pitchFamily="18" charset="0"/>
                <a:cs typeface="Times New Roman" pitchFamily="18" charset="0"/>
                <a:sym typeface="Times New Roman" pitchFamily="18" charset="0"/>
              </a:rPr>
              <a:t>Not applicable</a:t>
            </a:r>
          </a:p>
        </p:txBody>
      </p:sp>
      <p:sp>
        <p:nvSpPr>
          <p:cNvPr id="20" name="Box5"/>
          <p:cNvSpPr>
            <a:spLocks noChangeArrowheads="1"/>
          </p:cNvSpPr>
          <p:nvPr/>
        </p:nvSpPr>
        <p:spPr bwMode="auto">
          <a:xfrm>
            <a:off x="3779912" y="6230365"/>
            <a:ext cx="434394" cy="126707"/>
          </a:xfrm>
          <a:prstGeom prst="rect">
            <a:avLst/>
          </a:prstGeom>
          <a:solidFill>
            <a:srgbClr val="D2D2D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24" name="Legend_1"/>
          <p:cNvSpPr txBox="1">
            <a:spLocks noChangeArrowheads="1"/>
          </p:cNvSpPr>
          <p:nvPr/>
        </p:nvSpPr>
        <p:spPr bwMode="auto">
          <a:xfrm>
            <a:off x="4258919" y="5328533"/>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u="sng" dirty="0" smtClean="0">
                <a:solidFill>
                  <a:schemeClr val="tx1"/>
                </a:solidFill>
                <a:latin typeface="Times New Roman" pitchFamily="18" charset="0"/>
                <a:cs typeface="Times New Roman" pitchFamily="18" charset="0"/>
                <a:sym typeface="Times New Roman" pitchFamily="18" charset="0"/>
              </a:rPr>
              <a:t>&gt;</a:t>
            </a:r>
            <a:r>
              <a:rPr lang="en-US" sz="800" b="0" dirty="0" smtClean="0">
                <a:solidFill>
                  <a:schemeClr val="tx1"/>
                </a:solidFill>
                <a:latin typeface="Times New Roman" pitchFamily="18" charset="0"/>
                <a:cs typeface="Times New Roman" pitchFamily="18" charset="0"/>
                <a:sym typeface="Times New Roman" pitchFamily="18" charset="0"/>
              </a:rPr>
              <a:t>1--&lt;5   (21 </a:t>
            </a:r>
            <a:r>
              <a:rPr lang="en-US" sz="800" b="0" dirty="0">
                <a:solidFill>
                  <a:schemeClr val="tx1"/>
                </a:solidFill>
                <a:latin typeface="Times New Roman" pitchFamily="18" charset="0"/>
                <a:cs typeface="Times New Roman" pitchFamily="18" charset="0"/>
                <a:sym typeface="Times New Roman" pitchFamily="18" charset="0"/>
              </a:rPr>
              <a:t>countries </a:t>
            </a:r>
            <a:r>
              <a:rPr lang="en-US" sz="800" b="0" dirty="0" smtClean="0">
                <a:solidFill>
                  <a:schemeClr val="tx1"/>
                </a:solidFill>
                <a:latin typeface="Times New Roman" pitchFamily="18" charset="0"/>
                <a:cs typeface="Times New Roman" pitchFamily="18" charset="0"/>
                <a:sym typeface="Times New Roman" pitchFamily="18" charset="0"/>
              </a:rPr>
              <a:t>or 11%)</a:t>
            </a:r>
            <a:endParaRPr lang="en-US" sz="800" b="0" dirty="0">
              <a:solidFill>
                <a:schemeClr val="tx1"/>
              </a:solidFill>
              <a:latin typeface="Times New Roman" pitchFamily="18" charset="0"/>
              <a:cs typeface="Times New Roman" pitchFamily="18" charset="0"/>
              <a:sym typeface="Times New Roman" pitchFamily="18" charset="0"/>
            </a:endParaRPr>
          </a:p>
        </p:txBody>
      </p:sp>
      <p:sp>
        <p:nvSpPr>
          <p:cNvPr id="25" name="Legend_1"/>
          <p:cNvSpPr txBox="1">
            <a:spLocks noChangeArrowheads="1"/>
          </p:cNvSpPr>
          <p:nvPr/>
        </p:nvSpPr>
        <p:spPr bwMode="auto">
          <a:xfrm>
            <a:off x="4258919" y="5534066"/>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u="sng" dirty="0" smtClean="0">
                <a:solidFill>
                  <a:schemeClr val="tx1"/>
                </a:solidFill>
                <a:latin typeface="Times New Roman" pitchFamily="18" charset="0"/>
                <a:cs typeface="Times New Roman" pitchFamily="18" charset="0"/>
                <a:sym typeface="Times New Roman" pitchFamily="18" charset="0"/>
              </a:rPr>
              <a:t>&gt;</a:t>
            </a:r>
            <a:r>
              <a:rPr lang="en-US" sz="800" b="0" dirty="0" smtClean="0">
                <a:solidFill>
                  <a:schemeClr val="tx1"/>
                </a:solidFill>
                <a:latin typeface="Times New Roman" pitchFamily="18" charset="0"/>
                <a:cs typeface="Times New Roman" pitchFamily="18" charset="0"/>
                <a:sym typeface="Times New Roman" pitchFamily="18" charset="0"/>
              </a:rPr>
              <a:t>5--&lt;10   (12 </a:t>
            </a:r>
            <a:r>
              <a:rPr lang="en-US" sz="800" b="0" dirty="0">
                <a:solidFill>
                  <a:schemeClr val="tx1"/>
                </a:solidFill>
                <a:latin typeface="Times New Roman" pitchFamily="18" charset="0"/>
                <a:cs typeface="Times New Roman" pitchFamily="18" charset="0"/>
                <a:sym typeface="Times New Roman" pitchFamily="18" charset="0"/>
              </a:rPr>
              <a:t>countries </a:t>
            </a:r>
            <a:r>
              <a:rPr lang="en-US" sz="800" b="0" dirty="0" smtClean="0">
                <a:solidFill>
                  <a:schemeClr val="tx1"/>
                </a:solidFill>
                <a:latin typeface="Times New Roman" pitchFamily="18" charset="0"/>
                <a:cs typeface="Times New Roman" pitchFamily="18" charset="0"/>
                <a:sym typeface="Times New Roman" pitchFamily="18" charset="0"/>
              </a:rPr>
              <a:t>or </a:t>
            </a:r>
            <a:r>
              <a:rPr lang="en-US" sz="800" b="0" dirty="0">
                <a:solidFill>
                  <a:schemeClr val="tx1"/>
                </a:solidFill>
                <a:latin typeface="Times New Roman" pitchFamily="18" charset="0"/>
                <a:cs typeface="Times New Roman" pitchFamily="18" charset="0"/>
                <a:sym typeface="Times New Roman" pitchFamily="18" charset="0"/>
              </a:rPr>
              <a:t>6</a:t>
            </a:r>
            <a:r>
              <a:rPr lang="en-US" sz="800" b="0" dirty="0" smtClean="0">
                <a:solidFill>
                  <a:schemeClr val="tx1"/>
                </a:solidFill>
                <a:latin typeface="Times New Roman" pitchFamily="18" charset="0"/>
                <a:cs typeface="Times New Roman" pitchFamily="18" charset="0"/>
                <a:sym typeface="Times New Roman" pitchFamily="18" charset="0"/>
              </a:rPr>
              <a:t>%)</a:t>
            </a:r>
            <a:endParaRPr lang="en-US" sz="800" b="0" dirty="0">
              <a:solidFill>
                <a:schemeClr val="tx1"/>
              </a:solidFill>
              <a:latin typeface="Times New Roman" pitchFamily="18" charset="0"/>
              <a:cs typeface="Times New Roman" pitchFamily="18" charset="0"/>
              <a:sym typeface="Times New Roman" pitchFamily="18" charset="0"/>
            </a:endParaRPr>
          </a:p>
        </p:txBody>
      </p:sp>
      <p:sp>
        <p:nvSpPr>
          <p:cNvPr id="26" name="Legend_2"/>
          <p:cNvSpPr txBox="1">
            <a:spLocks noChangeArrowheads="1"/>
          </p:cNvSpPr>
          <p:nvPr/>
        </p:nvSpPr>
        <p:spPr bwMode="auto">
          <a:xfrm>
            <a:off x="4258919" y="5678820"/>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u="sng" dirty="0" smtClean="0">
                <a:solidFill>
                  <a:schemeClr val="tx1"/>
                </a:solidFill>
                <a:latin typeface="Times New Roman" pitchFamily="18" charset="0"/>
                <a:cs typeface="Times New Roman" pitchFamily="18" charset="0"/>
                <a:sym typeface="Times New Roman" pitchFamily="18" charset="0"/>
              </a:rPr>
              <a:t>&gt;</a:t>
            </a:r>
            <a:r>
              <a:rPr lang="en-US" sz="800" b="0" dirty="0" smtClean="0">
                <a:solidFill>
                  <a:schemeClr val="tx1"/>
                </a:solidFill>
                <a:latin typeface="Times New Roman" pitchFamily="18" charset="0"/>
                <a:cs typeface="Times New Roman" pitchFamily="18" charset="0"/>
                <a:sym typeface="Times New Roman" pitchFamily="18" charset="0"/>
              </a:rPr>
              <a:t>10--&lt;50   (</a:t>
            </a:r>
            <a:r>
              <a:rPr lang="en-US" sz="800" b="0" dirty="0">
                <a:solidFill>
                  <a:schemeClr val="tx1"/>
                </a:solidFill>
                <a:latin typeface="Times New Roman" pitchFamily="18" charset="0"/>
                <a:cs typeface="Times New Roman" pitchFamily="18" charset="0"/>
                <a:sym typeface="Times New Roman" pitchFamily="18" charset="0"/>
              </a:rPr>
              <a:t>1</a:t>
            </a:r>
            <a:r>
              <a:rPr lang="en-US" sz="800" b="0" dirty="0" smtClean="0">
                <a:solidFill>
                  <a:schemeClr val="tx1"/>
                </a:solidFill>
                <a:latin typeface="Times New Roman" pitchFamily="18" charset="0"/>
                <a:cs typeface="Times New Roman" pitchFamily="18" charset="0"/>
                <a:sym typeface="Times New Roman" pitchFamily="18" charset="0"/>
              </a:rPr>
              <a:t>2 </a:t>
            </a:r>
            <a:r>
              <a:rPr lang="en-US" sz="800" b="0" dirty="0">
                <a:solidFill>
                  <a:schemeClr val="tx1"/>
                </a:solidFill>
                <a:latin typeface="Times New Roman" pitchFamily="18" charset="0"/>
                <a:cs typeface="Times New Roman" pitchFamily="18" charset="0"/>
                <a:sym typeface="Times New Roman" pitchFamily="18" charset="0"/>
              </a:rPr>
              <a:t>countries </a:t>
            </a:r>
            <a:r>
              <a:rPr lang="en-US" sz="800" b="0" dirty="0" smtClean="0">
                <a:solidFill>
                  <a:schemeClr val="tx1"/>
                </a:solidFill>
                <a:latin typeface="Times New Roman" pitchFamily="18" charset="0"/>
                <a:cs typeface="Times New Roman" pitchFamily="18" charset="0"/>
                <a:sym typeface="Times New Roman" pitchFamily="18" charset="0"/>
              </a:rPr>
              <a:t>or 6</a:t>
            </a:r>
            <a:r>
              <a:rPr lang="en-US" sz="800" b="0" dirty="0">
                <a:solidFill>
                  <a:schemeClr val="tx1"/>
                </a:solidFill>
                <a:latin typeface="Times New Roman" pitchFamily="18" charset="0"/>
                <a:cs typeface="Times New Roman" pitchFamily="18" charset="0"/>
                <a:sym typeface="Times New Roman" pitchFamily="18" charset="0"/>
              </a:rPr>
              <a:t>%)</a:t>
            </a:r>
          </a:p>
        </p:txBody>
      </p:sp>
      <p:sp>
        <p:nvSpPr>
          <p:cNvPr id="27" name="Legend_3"/>
          <p:cNvSpPr txBox="1">
            <a:spLocks noChangeArrowheads="1"/>
          </p:cNvSpPr>
          <p:nvPr/>
        </p:nvSpPr>
        <p:spPr bwMode="auto">
          <a:xfrm>
            <a:off x="4251097" y="5856249"/>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dirty="0">
                <a:solidFill>
                  <a:schemeClr val="tx1"/>
                </a:solidFill>
                <a:latin typeface="Times New Roman" pitchFamily="18" charset="0"/>
                <a:cs typeface="Times New Roman" pitchFamily="18" charset="0"/>
                <a:sym typeface="Times New Roman" pitchFamily="18" charset="0"/>
              </a:rPr>
              <a:t>&gt;= </a:t>
            </a:r>
            <a:r>
              <a:rPr lang="en-US" sz="800" b="0" dirty="0" smtClean="0">
                <a:solidFill>
                  <a:schemeClr val="tx1"/>
                </a:solidFill>
                <a:latin typeface="Times New Roman" pitchFamily="18" charset="0"/>
                <a:cs typeface="Times New Roman" pitchFamily="18" charset="0"/>
                <a:sym typeface="Times New Roman" pitchFamily="18" charset="0"/>
              </a:rPr>
              <a:t>50   (7 countries </a:t>
            </a:r>
            <a:r>
              <a:rPr lang="en-US" sz="800" b="0" dirty="0">
                <a:solidFill>
                  <a:schemeClr val="tx1"/>
                </a:solidFill>
                <a:latin typeface="Times New Roman" pitchFamily="18" charset="0"/>
                <a:cs typeface="Times New Roman" pitchFamily="18" charset="0"/>
                <a:sym typeface="Times New Roman" pitchFamily="18" charset="0"/>
              </a:rPr>
              <a:t>or </a:t>
            </a:r>
            <a:r>
              <a:rPr lang="en-US" sz="800" b="0" dirty="0" smtClean="0">
                <a:solidFill>
                  <a:schemeClr val="tx1"/>
                </a:solidFill>
                <a:latin typeface="Times New Roman" pitchFamily="18" charset="0"/>
                <a:cs typeface="Times New Roman" pitchFamily="18" charset="0"/>
                <a:sym typeface="Times New Roman" pitchFamily="18" charset="0"/>
              </a:rPr>
              <a:t>4%)</a:t>
            </a:r>
            <a:endParaRPr lang="en-US" sz="800" b="0" dirty="0">
              <a:solidFill>
                <a:schemeClr val="tx1"/>
              </a:solidFill>
              <a:latin typeface="Times New Roman" pitchFamily="18" charset="0"/>
              <a:cs typeface="Times New Roman" pitchFamily="18" charset="0"/>
              <a:sym typeface="Times New Roman" pitchFamily="18" charset="0"/>
            </a:endParaRPr>
          </a:p>
        </p:txBody>
      </p:sp>
      <p:sp>
        <p:nvSpPr>
          <p:cNvPr id="28" name="Legend_4"/>
          <p:cNvSpPr txBox="1">
            <a:spLocks noChangeArrowheads="1"/>
          </p:cNvSpPr>
          <p:nvPr/>
        </p:nvSpPr>
        <p:spPr bwMode="auto">
          <a:xfrm>
            <a:off x="4246886" y="6031423"/>
            <a:ext cx="3816424" cy="20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b="0" dirty="0">
                <a:solidFill>
                  <a:schemeClr val="tx1"/>
                </a:solidFill>
                <a:latin typeface="Times New Roman" pitchFamily="18" charset="0"/>
                <a:cs typeface="Times New Roman" pitchFamily="18" charset="0"/>
                <a:sym typeface="Times New Roman" pitchFamily="18" charset="0"/>
              </a:rPr>
              <a:t>Not </a:t>
            </a:r>
            <a:r>
              <a:rPr lang="en-US" sz="800" b="0" dirty="0" smtClean="0">
                <a:solidFill>
                  <a:schemeClr val="tx1"/>
                </a:solidFill>
                <a:latin typeface="Times New Roman" pitchFamily="18" charset="0"/>
                <a:cs typeface="Times New Roman" pitchFamily="18" charset="0"/>
                <a:sym typeface="Times New Roman" pitchFamily="18" charset="0"/>
              </a:rPr>
              <a:t>available / No data reported to WHO HQ (60 countries or 31%)</a:t>
            </a:r>
            <a:endParaRPr lang="en-US" sz="800" b="0" i="1" dirty="0">
              <a:solidFill>
                <a:schemeClr val="tx1"/>
              </a:solidFill>
              <a:latin typeface="Times New Roman" pitchFamily="18" charset="0"/>
              <a:cs typeface="Times New Roman" pitchFamily="18" charset="0"/>
              <a:sym typeface="Times New Roman" pitchFamily="18" charset="0"/>
            </a:endParaRPr>
          </a:p>
        </p:txBody>
      </p:sp>
    </p:spTree>
    <p:custDataLst>
      <p:tags r:id="rId1"/>
    </p:custDataLst>
    <p:extLst>
      <p:ext uri="{BB962C8B-B14F-4D97-AF65-F5344CB8AC3E}">
        <p14:creationId xmlns:p14="http://schemas.microsoft.com/office/powerpoint/2010/main" val="40489498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Introducing routine MCV2 &amp; RCV </a:t>
            </a:r>
            <a:endParaRPr lang="en-GB" dirty="0"/>
          </a:p>
        </p:txBody>
      </p:sp>
      <p:sp>
        <p:nvSpPr>
          <p:cNvPr id="6" name="Content Placeholder 5"/>
          <p:cNvSpPr>
            <a:spLocks noGrp="1"/>
          </p:cNvSpPr>
          <p:nvPr>
            <p:ph idx="1"/>
          </p:nvPr>
        </p:nvSpPr>
        <p:spPr>
          <a:xfrm>
            <a:off x="3203848" y="1600200"/>
            <a:ext cx="5482952" cy="4525963"/>
          </a:xfrm>
        </p:spPr>
        <p:txBody>
          <a:bodyPr>
            <a:normAutofit fontScale="70000" lnSpcReduction="20000"/>
          </a:bodyPr>
          <a:lstStyle/>
          <a:p>
            <a:r>
              <a:rPr lang="en-GB" dirty="0" smtClean="0"/>
              <a:t>Global guidelines </a:t>
            </a:r>
          </a:p>
          <a:p>
            <a:r>
              <a:rPr lang="en-GB" dirty="0" smtClean="0"/>
              <a:t>Financial support: ~$750M from </a:t>
            </a:r>
            <a:r>
              <a:rPr lang="en-GB" dirty="0" err="1" smtClean="0"/>
              <a:t>Gavi</a:t>
            </a:r>
            <a:endParaRPr lang="en-GB" dirty="0" smtClean="0"/>
          </a:p>
          <a:p>
            <a:endParaRPr lang="en-GB" dirty="0" smtClean="0"/>
          </a:p>
          <a:p>
            <a:r>
              <a:rPr lang="en-GB" dirty="0" smtClean="0"/>
              <a:t>Measles 2nd dose </a:t>
            </a:r>
            <a:r>
              <a:rPr lang="en-GB" dirty="0" smtClean="0">
                <a:solidFill>
                  <a:srgbClr val="FF0000"/>
                </a:solidFill>
              </a:rPr>
              <a:t>(41 </a:t>
            </a:r>
            <a:r>
              <a:rPr lang="en-GB" dirty="0" smtClean="0">
                <a:solidFill>
                  <a:srgbClr val="FF0000"/>
                </a:solidFill>
              </a:rPr>
              <a:t>countries</a:t>
            </a:r>
            <a:r>
              <a:rPr lang="en-GB" dirty="0" smtClean="0">
                <a:solidFill>
                  <a:srgbClr val="FF0000"/>
                </a:solidFill>
              </a:rPr>
              <a:t>)</a:t>
            </a:r>
          </a:p>
          <a:p>
            <a:pPr lvl="1"/>
            <a:r>
              <a:rPr lang="en-GB" dirty="0" smtClean="0"/>
              <a:t>2014: Burkina Faso, Morocco, Rwanda, Senegal, Tanzania 2015: Malawi, Mozambique, Nepal, Papua New Guinea, Zimbabwe</a:t>
            </a:r>
          </a:p>
          <a:p>
            <a:endParaRPr lang="en-GB" dirty="0" smtClean="0"/>
          </a:p>
          <a:p>
            <a:r>
              <a:rPr lang="en-GB" dirty="0" smtClean="0"/>
              <a:t>Rubella vaccine introduction </a:t>
            </a:r>
            <a:r>
              <a:rPr lang="en-GB" dirty="0" smtClean="0">
                <a:solidFill>
                  <a:srgbClr val="FF0000"/>
                </a:solidFill>
              </a:rPr>
              <a:t>(53 countries)</a:t>
            </a:r>
          </a:p>
          <a:p>
            <a:pPr lvl="1"/>
            <a:r>
              <a:rPr lang="en-GB" dirty="0" smtClean="0"/>
              <a:t>2014: Morocco, Rwanda, Tanzania, Yemen, </a:t>
            </a:r>
          </a:p>
          <a:p>
            <a:pPr lvl="1"/>
            <a:r>
              <a:rPr lang="en-GB" dirty="0" smtClean="0"/>
              <a:t>2015: Burkina Faso, Cameroon, Myanmar, Papua New Guinea, Vietnam, Zimbabwe</a:t>
            </a:r>
          </a:p>
          <a:p>
            <a:r>
              <a:rPr lang="en-GB" dirty="0" smtClean="0"/>
              <a:t> </a:t>
            </a:r>
          </a:p>
          <a:p>
            <a:pPr lvl="1"/>
            <a:endParaRPr lang="en-GB"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72" y="1340768"/>
            <a:ext cx="1888232" cy="267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27584" y="3615798"/>
            <a:ext cx="1872208" cy="24288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186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p:cNvSpPr>
            <a:spLocks noGrp="1"/>
          </p:cNvSpPr>
          <p:nvPr>
            <p:ph type="title"/>
          </p:nvPr>
        </p:nvSpPr>
        <p:spPr>
          <a:xfrm>
            <a:off x="0" y="0"/>
            <a:ext cx="9144000" cy="841401"/>
          </a:xfrm>
        </p:spPr>
        <p:txBody>
          <a:bodyPr>
            <a:normAutofit/>
          </a:bodyPr>
          <a:lstStyle/>
          <a:p>
            <a:r>
              <a:rPr lang="en-US" sz="1800" dirty="0" smtClean="0">
                <a:latin typeface="Arial" charset="0"/>
              </a:rPr>
              <a:t>Reported Measles Incidence Rate* and</a:t>
            </a:r>
            <a:br>
              <a:rPr lang="en-US" sz="1800" dirty="0" smtClean="0">
                <a:latin typeface="Arial" charset="0"/>
              </a:rPr>
            </a:br>
            <a:r>
              <a:rPr lang="en-US" sz="1800" dirty="0" smtClean="0">
                <a:latin typeface="Arial" charset="0"/>
              </a:rPr>
              <a:t>Countries with largest number of reported measles cases</a:t>
            </a:r>
            <a:br>
              <a:rPr lang="en-US" sz="1800" dirty="0" smtClean="0">
                <a:latin typeface="Arial" charset="0"/>
              </a:rPr>
            </a:br>
            <a:r>
              <a:rPr lang="en-US" sz="1300" dirty="0" smtClean="0">
                <a:latin typeface="Arial" charset="0"/>
              </a:rPr>
              <a:t> Apr 2014 to Mar 2015 (12M period)</a:t>
            </a:r>
            <a:endParaRPr lang="en-GB" sz="1300" dirty="0" smtClean="0">
              <a:latin typeface="Arial" charset="0"/>
            </a:endParaRPr>
          </a:p>
        </p:txBody>
      </p:sp>
      <p:sp>
        <p:nvSpPr>
          <p:cNvPr id="6149" name="DataSource"/>
          <p:cNvSpPr txBox="1">
            <a:spLocks noChangeArrowheads="1"/>
          </p:cNvSpPr>
          <p:nvPr/>
        </p:nvSpPr>
        <p:spPr bwMode="auto">
          <a:xfrm>
            <a:off x="-38688" y="5723964"/>
            <a:ext cx="33145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sz="900" dirty="0">
                <a:latin typeface="Arial" charset="0"/>
              </a:rPr>
              <a:t>Data source</a:t>
            </a:r>
            <a:r>
              <a:rPr lang="fr-FR" sz="900" dirty="0" smtClean="0">
                <a:latin typeface="Arial" charset="0"/>
              </a:rPr>
              <a:t>: </a:t>
            </a:r>
          </a:p>
          <a:p>
            <a:r>
              <a:rPr lang="en-GB" sz="900" dirty="0" smtClean="0"/>
              <a:t>Monthly </a:t>
            </a:r>
            <a:r>
              <a:rPr lang="en-GB" sz="900" dirty="0"/>
              <a:t>reporting system, Data in HQ as of 4 May 2015 </a:t>
            </a:r>
            <a:endParaRPr lang="en-GB" sz="900" dirty="0">
              <a:latin typeface="Arial" charset="0"/>
            </a:endParaRPr>
          </a:p>
        </p:txBody>
      </p:sp>
      <p:sp>
        <p:nvSpPr>
          <p:cNvPr id="6151" name="Disclaimer"/>
          <p:cNvSpPr txBox="1">
            <a:spLocks noChangeArrowheads="1"/>
          </p:cNvSpPr>
          <p:nvPr/>
        </p:nvSpPr>
        <p:spPr bwMode="auto">
          <a:xfrm>
            <a:off x="5772150" y="6240463"/>
            <a:ext cx="3048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600" dirty="0">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2015. All rights reserved.</a:t>
            </a:r>
            <a:endParaRPr lang="en-GB" sz="600" dirty="0">
              <a:latin typeface="Times New Roman" pitchFamily="18" charset="0"/>
            </a:endParaRPr>
          </a:p>
        </p:txBody>
      </p:sp>
      <p:pic>
        <p:nvPicPr>
          <p:cNvPr id="6173" name="WHOlogo"/>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Scale"/>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 y="3177913"/>
            <a:ext cx="152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Footnote"/>
          <p:cNvSpPr txBox="1">
            <a:spLocks noChangeArrowheads="1"/>
          </p:cNvSpPr>
          <p:nvPr/>
        </p:nvSpPr>
        <p:spPr bwMode="auto">
          <a:xfrm>
            <a:off x="-55077" y="6002979"/>
            <a:ext cx="3546957" cy="63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68" tIns="45584" rIns="91168" bIns="4558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801472" eaLnBrk="1" fontAlgn="base" hangingPunct="1">
              <a:spcBef>
                <a:spcPct val="0"/>
              </a:spcBef>
              <a:spcAft>
                <a:spcPct val="0"/>
              </a:spcAft>
            </a:pPr>
            <a:r>
              <a:rPr lang="en-US" sz="700" dirty="0">
                <a:cs typeface="+mn-cs"/>
              </a:rPr>
              <a:t>Reported cases in yellow boxes represent  suspected cases  reported by </a:t>
            </a:r>
            <a:endParaRPr lang="en-US" sz="700" dirty="0" smtClean="0">
              <a:cs typeface="+mn-cs"/>
            </a:endParaRPr>
          </a:p>
          <a:p>
            <a:pPr defTabSz="801472" eaLnBrk="1" fontAlgn="base" hangingPunct="1">
              <a:spcBef>
                <a:spcPct val="0"/>
              </a:spcBef>
              <a:spcAft>
                <a:spcPct val="0"/>
              </a:spcAft>
            </a:pPr>
            <a:r>
              <a:rPr lang="en-US" sz="700" dirty="0" smtClean="0">
                <a:cs typeface="+mn-cs"/>
              </a:rPr>
              <a:t>national bulletins or other sources:</a:t>
            </a:r>
            <a:endParaRPr lang="en-US" sz="700" dirty="0">
              <a:cs typeface="+mn-cs"/>
            </a:endParaRPr>
          </a:p>
          <a:p>
            <a:pPr defTabSz="801472" eaLnBrk="1" fontAlgn="base" hangingPunct="1">
              <a:spcBef>
                <a:spcPct val="0"/>
              </a:spcBef>
              <a:spcAft>
                <a:spcPct val="0"/>
              </a:spcAft>
            </a:pPr>
            <a:r>
              <a:rPr lang="en-US" sz="700" baseline="30000" dirty="0">
                <a:solidFill>
                  <a:prstClr val="black"/>
                </a:solidFill>
                <a:latin typeface="Arial" charset="0"/>
              </a:rPr>
              <a:t> </a:t>
            </a:r>
            <a:r>
              <a:rPr lang="en-US" sz="700" baseline="30000" dirty="0" smtClean="0">
                <a:solidFill>
                  <a:prstClr val="black"/>
                </a:solidFill>
                <a:latin typeface="Arial" charset="0"/>
              </a:rPr>
              <a:t>a </a:t>
            </a:r>
            <a:r>
              <a:rPr lang="en-US" sz="700" dirty="0" smtClean="0">
                <a:solidFill>
                  <a:prstClr val="black"/>
                </a:solidFill>
                <a:latin typeface="Arial" charset="0"/>
              </a:rPr>
              <a:t>D</a:t>
            </a:r>
            <a:r>
              <a:rPr lang="en-US" sz="700" dirty="0" smtClean="0">
                <a:cs typeface="+mn-cs"/>
              </a:rPr>
              <a:t>R Congo  </a:t>
            </a:r>
            <a:r>
              <a:rPr lang="fr-CH" sz="700" dirty="0">
                <a:cs typeface="+mn-cs"/>
              </a:rPr>
              <a:t>Bulletin hebdomadaire de surveillance de la rougeole, </a:t>
            </a:r>
            <a:r>
              <a:rPr lang="fr-CH" sz="700" dirty="0" smtClean="0">
                <a:cs typeface="+mn-cs"/>
              </a:rPr>
              <a:t>14.04.15 </a:t>
            </a:r>
            <a:endParaRPr lang="en-US" sz="700" dirty="0">
              <a:cs typeface="+mn-cs"/>
            </a:endParaRPr>
          </a:p>
          <a:p>
            <a:pPr defTabSz="801472" eaLnBrk="1" fontAlgn="base" hangingPunct="1">
              <a:spcBef>
                <a:spcPct val="0"/>
              </a:spcBef>
              <a:spcAft>
                <a:spcPct val="0"/>
              </a:spcAft>
            </a:pPr>
            <a:r>
              <a:rPr lang="en-US" sz="700" baseline="30000" dirty="0" smtClean="0">
                <a:cs typeface="+mn-cs"/>
              </a:rPr>
              <a:t> b</a:t>
            </a:r>
            <a:r>
              <a:rPr lang="en-US" sz="700" dirty="0" smtClean="0">
                <a:cs typeface="+mn-cs"/>
              </a:rPr>
              <a:t> </a:t>
            </a:r>
            <a:r>
              <a:rPr lang="en-US" sz="700" dirty="0">
                <a:cs typeface="+mn-cs"/>
              </a:rPr>
              <a:t>Somalia </a:t>
            </a:r>
            <a:r>
              <a:rPr lang="en-GB" sz="700" dirty="0">
                <a:cs typeface="+mn-cs"/>
              </a:rPr>
              <a:t>Weekly Polio Update. Week 3</a:t>
            </a:r>
            <a:r>
              <a:rPr lang="en-GB" sz="700" dirty="0" smtClean="0">
                <a:cs typeface="+mn-cs"/>
              </a:rPr>
              <a:t>, and week 16</a:t>
            </a:r>
            <a:endParaRPr lang="en-GB" sz="700" dirty="0">
              <a:cs typeface="+mn-cs"/>
            </a:endParaRPr>
          </a:p>
          <a:p>
            <a:pPr defTabSz="801472" eaLnBrk="1" fontAlgn="base" hangingPunct="1">
              <a:spcBef>
                <a:spcPct val="0"/>
              </a:spcBef>
              <a:spcAft>
                <a:spcPct val="0"/>
              </a:spcAft>
            </a:pPr>
            <a:r>
              <a:rPr lang="en-GB" sz="700" baseline="30000" dirty="0" smtClean="0">
                <a:cs typeface="+mn-cs"/>
              </a:rPr>
              <a:t> c</a:t>
            </a:r>
            <a:r>
              <a:rPr lang="en-GB" sz="700" dirty="0" smtClean="0">
                <a:cs typeface="+mn-cs"/>
              </a:rPr>
              <a:t> </a:t>
            </a:r>
            <a:r>
              <a:rPr lang="en-GB" sz="700" dirty="0">
                <a:cs typeface="+mn-cs"/>
              </a:rPr>
              <a:t>India WHO UNICEF Joint </a:t>
            </a:r>
            <a:r>
              <a:rPr lang="en-GB" sz="700" dirty="0" smtClean="0">
                <a:cs typeface="+mn-cs"/>
              </a:rPr>
              <a:t>Reporting </a:t>
            </a:r>
            <a:r>
              <a:rPr lang="en-GB" sz="700" dirty="0">
                <a:cs typeface="+mn-cs"/>
              </a:rPr>
              <a:t>Form for 2014 data</a:t>
            </a:r>
            <a:endParaRPr lang="en-US" sz="700" dirty="0">
              <a:cs typeface="+mn-cs"/>
            </a:endParaRPr>
          </a:p>
        </p:txBody>
      </p:sp>
      <p:grpSp>
        <p:nvGrpSpPr>
          <p:cNvPr id="5" name="Group 4"/>
          <p:cNvGrpSpPr/>
          <p:nvPr/>
        </p:nvGrpSpPr>
        <p:grpSpPr>
          <a:xfrm>
            <a:off x="58163" y="791783"/>
            <a:ext cx="9085838" cy="6051690"/>
            <a:chOff x="58163" y="791783"/>
            <a:chExt cx="9085838" cy="6051690"/>
          </a:xfrm>
        </p:grpSpPr>
        <p:pic>
          <p:nvPicPr>
            <p:cNvPr id="6146" name="WorldMap"/>
            <p:cNvPicPr>
              <a:picLocks/>
            </p:cNvPicPr>
            <p:nvPr/>
          </p:nvPicPr>
          <p:blipFill>
            <a:blip r:embed="rId4" cstate="email">
              <a:extLst>
                <a:ext uri="{28A0092B-C50C-407E-A947-70E740481C1C}">
                  <a14:useLocalDpi xmlns:a14="http://schemas.microsoft.com/office/drawing/2010/main"/>
                </a:ext>
              </a:extLst>
            </a:blip>
            <a:srcRect l="15211" t="26871" r="15211" b="24184"/>
            <a:stretch>
              <a:fillRect/>
            </a:stretch>
          </p:blipFill>
          <p:spPr bwMode="auto">
            <a:xfrm>
              <a:off x="127000" y="1222113"/>
              <a:ext cx="8940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3159037" y="5230573"/>
              <a:ext cx="4432300" cy="1612900"/>
              <a:chOff x="3340100" y="4778113"/>
              <a:chExt cx="4432300" cy="1612900"/>
            </a:xfrm>
          </p:grpSpPr>
          <p:sp>
            <p:nvSpPr>
              <p:cNvPr id="7" name="rect_legend"/>
              <p:cNvSpPr/>
              <p:nvPr/>
            </p:nvSpPr>
            <p:spPr>
              <a:xfrm>
                <a:off x="3340100" y="4778113"/>
                <a:ext cx="2514600" cy="161290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_white"/>
              <p:cNvSpPr/>
              <p:nvPr/>
            </p:nvSpPr>
            <p:spPr>
              <a:xfrm>
                <a:off x="3429000" y="4854313"/>
                <a:ext cx="139700" cy="13970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54" name="text_white"/>
              <p:cNvSpPr txBox="1">
                <a:spLocks noChangeArrowheads="1"/>
              </p:cNvSpPr>
              <p:nvPr/>
            </p:nvSpPr>
            <p:spPr bwMode="auto">
              <a:xfrm>
                <a:off x="3619500" y="4828913"/>
                <a:ext cx="84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&lt;1</a:t>
                </a:r>
              </a:p>
            </p:txBody>
          </p:sp>
          <p:sp>
            <p:nvSpPr>
              <p:cNvPr id="6155" name="legend_white"/>
              <p:cNvSpPr txBox="1">
                <a:spLocks noChangeArrowheads="1"/>
              </p:cNvSpPr>
              <p:nvPr/>
            </p:nvSpPr>
            <p:spPr bwMode="auto">
              <a:xfrm>
                <a:off x="4572000" y="48289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(72 countries or 37%)</a:t>
                </a:r>
              </a:p>
            </p:txBody>
          </p:sp>
          <p:sp>
            <p:nvSpPr>
              <p:cNvPr id="11" name="rect_pinkdots"/>
              <p:cNvSpPr/>
              <p:nvPr/>
            </p:nvSpPr>
            <p:spPr>
              <a:xfrm>
                <a:off x="3429000" y="5044813"/>
                <a:ext cx="139700" cy="139700"/>
              </a:xfrm>
              <a:prstGeom prst="rect">
                <a:avLst/>
              </a:prstGeom>
              <a:pattFill prst="smGrid">
                <a:fgClr>
                  <a:srgbClr val="FFFFFF"/>
                </a:fgClr>
                <a:bgClr>
                  <a:srgbClr val="FF7C80"/>
                </a:bgClr>
              </a:patt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57" name="text_pinkdots"/>
              <p:cNvSpPr txBox="1">
                <a:spLocks noChangeArrowheads="1"/>
              </p:cNvSpPr>
              <p:nvPr/>
            </p:nvSpPr>
            <p:spPr bwMode="auto">
              <a:xfrm>
                <a:off x="3619500" y="5006713"/>
                <a:ext cx="84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≥1 - &lt;5</a:t>
                </a:r>
              </a:p>
            </p:txBody>
          </p:sp>
          <p:sp>
            <p:nvSpPr>
              <p:cNvPr id="6158" name="legend_pinkdots"/>
              <p:cNvSpPr txBox="1">
                <a:spLocks noChangeArrowheads="1"/>
              </p:cNvSpPr>
              <p:nvPr/>
            </p:nvSpPr>
            <p:spPr bwMode="auto">
              <a:xfrm>
                <a:off x="4572000" y="50067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(34 countries or 17%)</a:t>
                </a:r>
              </a:p>
            </p:txBody>
          </p:sp>
          <p:sp>
            <p:nvSpPr>
              <p:cNvPr id="14" name="rect_pink"/>
              <p:cNvSpPr/>
              <p:nvPr/>
            </p:nvSpPr>
            <p:spPr>
              <a:xfrm>
                <a:off x="3429000" y="5235313"/>
                <a:ext cx="139700" cy="139700"/>
              </a:xfrm>
              <a:prstGeom prst="rect">
                <a:avLst/>
              </a:prstGeom>
              <a:solidFill>
                <a:srgbClr val="FFCCCC"/>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60" name="text_pink"/>
              <p:cNvSpPr txBox="1">
                <a:spLocks noChangeArrowheads="1"/>
              </p:cNvSpPr>
              <p:nvPr/>
            </p:nvSpPr>
            <p:spPr bwMode="auto">
              <a:xfrm>
                <a:off x="3619500" y="5197213"/>
                <a:ext cx="84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≥5 - &lt;10</a:t>
                </a:r>
              </a:p>
            </p:txBody>
          </p:sp>
          <p:sp>
            <p:nvSpPr>
              <p:cNvPr id="6161" name="legend_pink"/>
              <p:cNvSpPr txBox="1">
                <a:spLocks noChangeArrowheads="1"/>
              </p:cNvSpPr>
              <p:nvPr/>
            </p:nvSpPr>
            <p:spPr bwMode="auto">
              <a:xfrm>
                <a:off x="4572000" y="51972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(14 countries or 7%)</a:t>
                </a:r>
              </a:p>
            </p:txBody>
          </p:sp>
          <p:sp>
            <p:nvSpPr>
              <p:cNvPr id="17" name="rect_red"/>
              <p:cNvSpPr/>
              <p:nvPr/>
            </p:nvSpPr>
            <p:spPr>
              <a:xfrm>
                <a:off x="3429000" y="5425813"/>
                <a:ext cx="139700" cy="139700"/>
              </a:xfrm>
              <a:prstGeom prst="rect">
                <a:avLst/>
              </a:prstGeom>
              <a:solidFill>
                <a:srgbClr val="FF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63" name="text_red"/>
              <p:cNvSpPr txBox="1">
                <a:spLocks noChangeArrowheads="1"/>
              </p:cNvSpPr>
              <p:nvPr/>
            </p:nvSpPr>
            <p:spPr bwMode="auto">
              <a:xfrm>
                <a:off x="3619500" y="5387713"/>
                <a:ext cx="84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≥10 - &lt;50</a:t>
                </a:r>
              </a:p>
            </p:txBody>
          </p:sp>
          <p:sp>
            <p:nvSpPr>
              <p:cNvPr id="6164" name="legend_red"/>
              <p:cNvSpPr txBox="1">
                <a:spLocks noChangeArrowheads="1"/>
              </p:cNvSpPr>
              <p:nvPr/>
            </p:nvSpPr>
            <p:spPr bwMode="auto">
              <a:xfrm>
                <a:off x="4572000" y="53877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(44 countries or 23%)</a:t>
                </a:r>
              </a:p>
            </p:txBody>
          </p:sp>
          <p:sp>
            <p:nvSpPr>
              <p:cNvPr id="20" name="rect_purple"/>
              <p:cNvSpPr/>
              <p:nvPr/>
            </p:nvSpPr>
            <p:spPr>
              <a:xfrm>
                <a:off x="3429000" y="5616313"/>
                <a:ext cx="139700" cy="139700"/>
              </a:xfrm>
              <a:prstGeom prst="rect">
                <a:avLst/>
              </a:prstGeom>
              <a:solidFill>
                <a:srgbClr val="8000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66" name="text_purple"/>
              <p:cNvSpPr txBox="1">
                <a:spLocks noChangeArrowheads="1"/>
              </p:cNvSpPr>
              <p:nvPr/>
            </p:nvSpPr>
            <p:spPr bwMode="auto">
              <a:xfrm>
                <a:off x="3619500" y="5590913"/>
                <a:ext cx="847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≥50</a:t>
                </a:r>
              </a:p>
            </p:txBody>
          </p:sp>
          <p:sp>
            <p:nvSpPr>
              <p:cNvPr id="6167" name="legend_purple"/>
              <p:cNvSpPr txBox="1">
                <a:spLocks noChangeArrowheads="1"/>
              </p:cNvSpPr>
              <p:nvPr/>
            </p:nvSpPr>
            <p:spPr bwMode="auto">
              <a:xfrm>
                <a:off x="4572000" y="55909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(13 countries or 7%)</a:t>
                </a:r>
              </a:p>
            </p:txBody>
          </p:sp>
          <p:sp>
            <p:nvSpPr>
              <p:cNvPr id="23" name="rect_grey"/>
              <p:cNvSpPr/>
              <p:nvPr/>
            </p:nvSpPr>
            <p:spPr>
              <a:xfrm>
                <a:off x="3429000" y="5806813"/>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69" name="text_grey"/>
              <p:cNvSpPr txBox="1">
                <a:spLocks noChangeArrowheads="1"/>
              </p:cNvSpPr>
              <p:nvPr/>
            </p:nvSpPr>
            <p:spPr bwMode="auto">
              <a:xfrm>
                <a:off x="3619500" y="5768713"/>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900" dirty="0">
                    <a:latin typeface="Arial" charset="0"/>
                  </a:rPr>
                  <a:t>No data reported </a:t>
                </a:r>
              </a:p>
              <a:p>
                <a:r>
                  <a:rPr lang="en-US" sz="900" dirty="0">
                    <a:latin typeface="Arial" charset="0"/>
                  </a:rPr>
                  <a:t>to WHO HQ</a:t>
                </a:r>
                <a:endParaRPr lang="en-GB" sz="900" dirty="0">
                  <a:latin typeface="Arial" charset="0"/>
                </a:endParaRPr>
              </a:p>
            </p:txBody>
          </p:sp>
          <p:sp>
            <p:nvSpPr>
              <p:cNvPr id="6170" name="legend_grey"/>
              <p:cNvSpPr txBox="1">
                <a:spLocks noChangeArrowheads="1"/>
              </p:cNvSpPr>
              <p:nvPr/>
            </p:nvSpPr>
            <p:spPr bwMode="auto">
              <a:xfrm>
                <a:off x="4572000" y="57687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(17 countries or 9%)</a:t>
                </a:r>
              </a:p>
            </p:txBody>
          </p:sp>
          <p:sp>
            <p:nvSpPr>
              <p:cNvPr id="26" name="rect_na"/>
              <p:cNvSpPr/>
              <p:nvPr/>
            </p:nvSpPr>
            <p:spPr>
              <a:xfrm>
                <a:off x="3429000" y="6149713"/>
                <a:ext cx="139700" cy="139700"/>
              </a:xfrm>
              <a:prstGeom prst="rect">
                <a:avLst/>
              </a:prstGeom>
              <a:solidFill>
                <a:srgbClr val="82828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172" name="legend_na"/>
              <p:cNvSpPr txBox="1">
                <a:spLocks noChangeArrowheads="1"/>
              </p:cNvSpPr>
              <p:nvPr/>
            </p:nvSpPr>
            <p:spPr bwMode="auto">
              <a:xfrm>
                <a:off x="3619500" y="6111613"/>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a:latin typeface="Arial" charset="0"/>
                  </a:rPr>
                  <a:t>Not applicable</a:t>
                </a:r>
              </a:p>
            </p:txBody>
          </p:sp>
        </p:grpSp>
        <p:grpSp>
          <p:nvGrpSpPr>
            <p:cNvPr id="4" name="Group 3"/>
            <p:cNvGrpSpPr/>
            <p:nvPr/>
          </p:nvGrpSpPr>
          <p:grpSpPr>
            <a:xfrm>
              <a:off x="58163" y="791783"/>
              <a:ext cx="9085838" cy="5385734"/>
              <a:chOff x="58163" y="791783"/>
              <a:chExt cx="9085838" cy="5385734"/>
            </a:xfrm>
          </p:grpSpPr>
          <p:sp>
            <p:nvSpPr>
              <p:cNvPr id="31" name="AutoShape 34"/>
              <p:cNvSpPr>
                <a:spLocks noChangeArrowheads="1"/>
              </p:cNvSpPr>
              <p:nvPr/>
            </p:nvSpPr>
            <p:spPr bwMode="auto">
              <a:xfrm>
                <a:off x="58163" y="1529517"/>
                <a:ext cx="1264748" cy="307405"/>
              </a:xfrm>
              <a:prstGeom prst="wedgeRectCallout">
                <a:avLst>
                  <a:gd name="adj1" fmla="val 359089"/>
                  <a:gd name="adj2" fmla="val 328780"/>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srgbClr val="000000"/>
                    </a:solidFill>
                    <a:latin typeface="Calibri"/>
                  </a:rPr>
                  <a:t>Egypt: 2,712</a:t>
                </a:r>
                <a:endParaRPr lang="en-US" sz="1400" dirty="0">
                  <a:solidFill>
                    <a:srgbClr val="000000"/>
                  </a:solidFill>
                  <a:latin typeface="Calibri"/>
                </a:endParaRPr>
              </a:p>
            </p:txBody>
          </p:sp>
          <p:sp>
            <p:nvSpPr>
              <p:cNvPr id="32" name="AutoShape 36"/>
              <p:cNvSpPr>
                <a:spLocks noChangeArrowheads="1"/>
              </p:cNvSpPr>
              <p:nvPr/>
            </p:nvSpPr>
            <p:spPr bwMode="auto">
              <a:xfrm>
                <a:off x="79204" y="2064968"/>
                <a:ext cx="1584325" cy="307405"/>
              </a:xfrm>
              <a:prstGeom prst="wedgeRectCallout">
                <a:avLst>
                  <a:gd name="adj1" fmla="val 243874"/>
                  <a:gd name="adj2" fmla="val 282667"/>
                </a:avLst>
              </a:prstGeom>
              <a:solidFill>
                <a:srgbClr val="92D050">
                  <a:alpha val="49019"/>
                </a:srgbClr>
              </a:solidFill>
              <a:ln w="9525" algn="ctr">
                <a:solidFill>
                  <a:schemeClr val="tx1"/>
                </a:solidFill>
                <a:miter lim="800000"/>
                <a:headEnd/>
                <a:tailEnd/>
              </a:ln>
              <a:effectLst/>
              <a:extLst/>
            </p:spPr>
            <p:txBody>
              <a:bodyPr lIns="91072" tIns="45536" rIns="91072" bIns="45536" anchor="ctr" anchorCtr="1">
                <a:spAutoFit/>
              </a:bodyPr>
              <a:lstStyle/>
              <a:p>
                <a:pPr algn="r" defTabSz="801188"/>
                <a:r>
                  <a:rPr lang="en-GB" sz="1400" dirty="0">
                    <a:solidFill>
                      <a:srgbClr val="000000"/>
                    </a:solidFill>
                    <a:latin typeface="Calibri"/>
                  </a:rPr>
                  <a:t>Nigeria: </a:t>
                </a:r>
                <a:r>
                  <a:rPr lang="en-GB" sz="1400" dirty="0" smtClean="0">
                    <a:solidFill>
                      <a:srgbClr val="000000"/>
                    </a:solidFill>
                    <a:latin typeface="Calibri"/>
                  </a:rPr>
                  <a:t>3</a:t>
                </a:r>
                <a:r>
                  <a:rPr lang="en-GB" sz="1400" dirty="0" smtClean="0">
                    <a:solidFill>
                      <a:srgbClr val="000000"/>
                    </a:solidFill>
                  </a:rPr>
                  <a:t>,736</a:t>
                </a:r>
                <a:endParaRPr lang="en-US" sz="1400" dirty="0">
                  <a:solidFill>
                    <a:srgbClr val="000000"/>
                  </a:solidFill>
                  <a:latin typeface="Calibri"/>
                </a:endParaRPr>
              </a:p>
            </p:txBody>
          </p:sp>
          <p:sp>
            <p:nvSpPr>
              <p:cNvPr id="34" name="AutoShape 37"/>
              <p:cNvSpPr>
                <a:spLocks noChangeArrowheads="1"/>
              </p:cNvSpPr>
              <p:nvPr/>
            </p:nvSpPr>
            <p:spPr bwMode="auto">
              <a:xfrm>
                <a:off x="1331640" y="5051728"/>
                <a:ext cx="1584325" cy="307405"/>
              </a:xfrm>
              <a:prstGeom prst="wedgeRectCallout">
                <a:avLst>
                  <a:gd name="adj1" fmla="val 178591"/>
                  <a:gd name="adj2" fmla="val -469382"/>
                </a:avLst>
              </a:prstGeom>
              <a:solidFill>
                <a:srgbClr val="92D050">
                  <a:alpha val="49019"/>
                </a:srgbClr>
              </a:solidFill>
              <a:ln w="9525" algn="ctr">
                <a:solidFill>
                  <a:schemeClr val="tx1"/>
                </a:solidFill>
                <a:miter lim="800000"/>
                <a:headEnd/>
                <a:tailEnd/>
              </a:ln>
              <a:effectLst/>
              <a:extLst/>
            </p:spPr>
            <p:txBody>
              <a:bodyPr lIns="91072" tIns="45536" rIns="91072" bIns="45536" anchor="ctr" anchorCtr="1">
                <a:spAutoFit/>
              </a:bodyPr>
              <a:lstStyle/>
              <a:p>
                <a:pPr algn="r" defTabSz="801188"/>
                <a:r>
                  <a:rPr lang="en-GB" sz="1400" dirty="0">
                    <a:solidFill>
                      <a:srgbClr val="000000"/>
                    </a:solidFill>
                    <a:latin typeface="Calibri"/>
                  </a:rPr>
                  <a:t>Angola: 8,527</a:t>
                </a:r>
                <a:endParaRPr lang="en-US" sz="1400" dirty="0">
                  <a:solidFill>
                    <a:srgbClr val="000000"/>
                  </a:solidFill>
                  <a:latin typeface="Calibri"/>
                </a:endParaRPr>
              </a:p>
            </p:txBody>
          </p:sp>
          <p:sp>
            <p:nvSpPr>
              <p:cNvPr id="35" name="AutoShape 33"/>
              <p:cNvSpPr>
                <a:spLocks noChangeArrowheads="1"/>
              </p:cNvSpPr>
              <p:nvPr/>
            </p:nvSpPr>
            <p:spPr bwMode="auto">
              <a:xfrm>
                <a:off x="64491" y="4296034"/>
                <a:ext cx="2325702" cy="522849"/>
              </a:xfrm>
              <a:prstGeom prst="wedgeRectCallout">
                <a:avLst>
                  <a:gd name="adj1" fmla="val 167307"/>
                  <a:gd name="adj2" fmla="val -203459"/>
                </a:avLst>
              </a:prstGeom>
              <a:solidFill>
                <a:srgbClr val="FFC000">
                  <a:alpha val="49019"/>
                </a:srgbClr>
              </a:solidFill>
              <a:ln w="9525" algn="ctr">
                <a:solidFill>
                  <a:schemeClr val="tx1"/>
                </a:solidFill>
                <a:miter lim="800000"/>
                <a:headEnd/>
                <a:tailEnd/>
              </a:ln>
              <a:effectLst/>
              <a:extLst/>
            </p:spPr>
            <p:txBody>
              <a:bodyPr wrap="square" lIns="91072" tIns="45536" rIns="91072" bIns="45536" anchor="ctr" anchorCtr="1">
                <a:spAutoFit/>
              </a:bodyPr>
              <a:lstStyle/>
              <a:p>
                <a:pPr algn="r" defTabSz="801188"/>
                <a:r>
                  <a:rPr lang="en-GB" sz="1400" dirty="0" smtClean="0">
                    <a:solidFill>
                      <a:srgbClr val="000000"/>
                    </a:solidFill>
                    <a:latin typeface="Calibri"/>
                  </a:rPr>
                  <a:t>DR </a:t>
                </a:r>
                <a:r>
                  <a:rPr lang="en-GB" sz="1400" dirty="0" err="1" smtClean="0">
                    <a:solidFill>
                      <a:srgbClr val="000000"/>
                    </a:solidFill>
                    <a:latin typeface="Calibri"/>
                  </a:rPr>
                  <a:t>Congo</a:t>
                </a:r>
                <a:r>
                  <a:rPr lang="en-GB" sz="1400" baseline="30000" dirty="0" err="1" smtClean="0">
                    <a:solidFill>
                      <a:srgbClr val="000000"/>
                    </a:solidFill>
                    <a:latin typeface="Calibri"/>
                  </a:rPr>
                  <a:t>a</a:t>
                </a:r>
                <a:r>
                  <a:rPr lang="en-GB" sz="1400" dirty="0" smtClean="0">
                    <a:solidFill>
                      <a:srgbClr val="000000"/>
                    </a:solidFill>
                    <a:latin typeface="Calibri"/>
                  </a:rPr>
                  <a:t>: 35,835  in 2014</a:t>
                </a:r>
                <a:endParaRPr lang="en-GB" sz="1400" dirty="0">
                  <a:solidFill>
                    <a:srgbClr val="000000"/>
                  </a:solidFill>
                  <a:latin typeface="Calibri"/>
                </a:endParaRPr>
              </a:p>
              <a:p>
                <a:pPr algn="r" defTabSz="801188"/>
                <a:r>
                  <a:rPr lang="en-GB" sz="1400" dirty="0">
                    <a:solidFill>
                      <a:srgbClr val="000000"/>
                    </a:solidFill>
                    <a:latin typeface="Calibri"/>
                  </a:rPr>
                  <a:t> </a:t>
                </a:r>
                <a:r>
                  <a:rPr lang="en-GB" sz="1400" dirty="0" smtClean="0">
                    <a:solidFill>
                      <a:srgbClr val="000000"/>
                    </a:solidFill>
                    <a:latin typeface="Calibri"/>
                  </a:rPr>
                  <a:t>11,657 </a:t>
                </a:r>
                <a:r>
                  <a:rPr lang="en-GB" sz="1400" dirty="0">
                    <a:solidFill>
                      <a:srgbClr val="000000"/>
                    </a:solidFill>
                    <a:latin typeface="Calibri"/>
                  </a:rPr>
                  <a:t>in </a:t>
                </a:r>
                <a:r>
                  <a:rPr lang="en-GB" sz="1400" dirty="0" smtClean="0">
                    <a:solidFill>
                      <a:srgbClr val="000000"/>
                    </a:solidFill>
                    <a:latin typeface="Calibri"/>
                  </a:rPr>
                  <a:t>2015</a:t>
                </a:r>
                <a:endParaRPr lang="en-US" sz="1400" dirty="0">
                  <a:solidFill>
                    <a:srgbClr val="000000"/>
                  </a:solidFill>
                  <a:latin typeface="Calibri"/>
                </a:endParaRPr>
              </a:p>
            </p:txBody>
          </p:sp>
          <p:sp>
            <p:nvSpPr>
              <p:cNvPr id="36" name="AutoShape 34"/>
              <p:cNvSpPr>
                <a:spLocks noChangeArrowheads="1"/>
              </p:cNvSpPr>
              <p:nvPr/>
            </p:nvSpPr>
            <p:spPr bwMode="auto">
              <a:xfrm>
                <a:off x="127000" y="2867843"/>
                <a:ext cx="1546225" cy="307405"/>
              </a:xfrm>
              <a:prstGeom prst="wedgeRectCallout">
                <a:avLst>
                  <a:gd name="adj1" fmla="val 297222"/>
                  <a:gd name="adj2" fmla="val 36791"/>
                </a:avLst>
              </a:prstGeom>
              <a:solidFill>
                <a:srgbClr val="92D050">
                  <a:alpha val="49019"/>
                </a:srgbClr>
              </a:solidFill>
              <a:ln w="9525" algn="ctr">
                <a:solidFill>
                  <a:schemeClr val="tx1"/>
                </a:solidFill>
                <a:miter lim="800000"/>
                <a:headEnd/>
                <a:tailEnd/>
              </a:ln>
              <a:effectLst/>
              <a:extLst/>
            </p:spPr>
            <p:txBody>
              <a:bodyPr lIns="91072" tIns="45536" rIns="91072" bIns="45536" anchor="ctr" anchorCtr="1">
                <a:spAutoFit/>
              </a:bodyPr>
              <a:lstStyle/>
              <a:p>
                <a:pPr algn="r" defTabSz="801188"/>
                <a:r>
                  <a:rPr lang="en-GB" sz="1400" dirty="0">
                    <a:solidFill>
                      <a:srgbClr val="000000"/>
                    </a:solidFill>
                    <a:latin typeface="Calibri"/>
                  </a:rPr>
                  <a:t>Ethiopia: 14,923</a:t>
                </a:r>
                <a:endParaRPr lang="en-US" sz="1400" dirty="0">
                  <a:solidFill>
                    <a:srgbClr val="000000"/>
                  </a:solidFill>
                  <a:latin typeface="Calibri"/>
                </a:endParaRPr>
              </a:p>
            </p:txBody>
          </p:sp>
          <p:sp>
            <p:nvSpPr>
              <p:cNvPr id="38" name="AutoShape 35"/>
              <p:cNvSpPr>
                <a:spLocks noChangeArrowheads="1"/>
              </p:cNvSpPr>
              <p:nvPr/>
            </p:nvSpPr>
            <p:spPr bwMode="auto">
              <a:xfrm>
                <a:off x="4751840" y="4907340"/>
                <a:ext cx="1364203" cy="307405"/>
              </a:xfrm>
              <a:prstGeom prst="wedgeRectCallout">
                <a:avLst>
                  <a:gd name="adj1" fmla="val 138777"/>
                  <a:gd name="adj2" fmla="val -534561"/>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srgbClr val="000000"/>
                    </a:solidFill>
                    <a:latin typeface="Calibri"/>
                  </a:rPr>
                  <a:t>Indonesia: </a:t>
                </a:r>
                <a:r>
                  <a:rPr lang="en-GB" sz="1400" dirty="0" smtClean="0">
                    <a:solidFill>
                      <a:srgbClr val="000000"/>
                    </a:solidFill>
                    <a:latin typeface="Calibri"/>
                  </a:rPr>
                  <a:t>6</a:t>
                </a:r>
                <a:r>
                  <a:rPr lang="en-GB" sz="1400" dirty="0" smtClean="0">
                    <a:solidFill>
                      <a:srgbClr val="000000"/>
                    </a:solidFill>
                  </a:rPr>
                  <a:t>,959</a:t>
                </a:r>
                <a:endParaRPr lang="en-US" sz="1400" dirty="0">
                  <a:solidFill>
                    <a:srgbClr val="000000"/>
                  </a:solidFill>
                  <a:latin typeface="Calibri"/>
                </a:endParaRPr>
              </a:p>
            </p:txBody>
          </p:sp>
          <p:sp>
            <p:nvSpPr>
              <p:cNvPr id="39" name="AutoShape 35"/>
              <p:cNvSpPr>
                <a:spLocks noChangeArrowheads="1"/>
              </p:cNvSpPr>
              <p:nvPr/>
            </p:nvSpPr>
            <p:spPr bwMode="auto">
              <a:xfrm>
                <a:off x="5772151" y="5526179"/>
                <a:ext cx="1468792" cy="307405"/>
              </a:xfrm>
              <a:prstGeom prst="wedgeRectCallout">
                <a:avLst>
                  <a:gd name="adj1" fmla="val 73826"/>
                  <a:gd name="adj2" fmla="val -832525"/>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srgbClr val="000000"/>
                    </a:solidFill>
                    <a:latin typeface="Calibri"/>
                  </a:rPr>
                  <a:t>Philippines: 19,773</a:t>
                </a:r>
                <a:endParaRPr lang="en-US" sz="1400" dirty="0">
                  <a:solidFill>
                    <a:srgbClr val="000000"/>
                  </a:solidFill>
                  <a:latin typeface="Calibri"/>
                </a:endParaRPr>
              </a:p>
            </p:txBody>
          </p:sp>
          <p:sp>
            <p:nvSpPr>
              <p:cNvPr id="40" name="AutoShape 34"/>
              <p:cNvSpPr>
                <a:spLocks noChangeArrowheads="1"/>
              </p:cNvSpPr>
              <p:nvPr/>
            </p:nvSpPr>
            <p:spPr bwMode="auto">
              <a:xfrm>
                <a:off x="58163" y="1068410"/>
                <a:ext cx="1384730" cy="307405"/>
              </a:xfrm>
              <a:prstGeom prst="wedgeRectCallout">
                <a:avLst>
                  <a:gd name="adj1" fmla="val 346736"/>
                  <a:gd name="adj2" fmla="val 337840"/>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prstClr val="black"/>
                    </a:solidFill>
                    <a:latin typeface="Calibri"/>
                  </a:rPr>
                  <a:t>Georgia: </a:t>
                </a:r>
                <a:r>
                  <a:rPr lang="en-GB" sz="1400" dirty="0" smtClean="0">
                    <a:solidFill>
                      <a:prstClr val="black"/>
                    </a:solidFill>
                    <a:latin typeface="Calibri"/>
                  </a:rPr>
                  <a:t>2,387</a:t>
                </a:r>
                <a:endParaRPr lang="en-US" sz="1400" dirty="0">
                  <a:solidFill>
                    <a:prstClr val="black"/>
                  </a:solidFill>
                  <a:latin typeface="Calibri"/>
                </a:endParaRPr>
              </a:p>
            </p:txBody>
          </p:sp>
          <p:sp>
            <p:nvSpPr>
              <p:cNvPr id="41" name="AutoShape 26"/>
              <p:cNvSpPr>
                <a:spLocks noChangeArrowheads="1"/>
              </p:cNvSpPr>
              <p:nvPr/>
            </p:nvSpPr>
            <p:spPr bwMode="auto">
              <a:xfrm>
                <a:off x="7092280" y="5870112"/>
                <a:ext cx="2010519" cy="307405"/>
              </a:xfrm>
              <a:prstGeom prst="wedgeRectCallout">
                <a:avLst>
                  <a:gd name="adj1" fmla="val -2087"/>
                  <a:gd name="adj2" fmla="val -787172"/>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srgbClr val="000000"/>
                    </a:solidFill>
                    <a:latin typeface="Calibri"/>
                  </a:rPr>
                  <a:t>Papua New Guinea: 2,380</a:t>
                </a:r>
                <a:endParaRPr lang="en-US" sz="1400" dirty="0">
                  <a:solidFill>
                    <a:srgbClr val="000000"/>
                  </a:solidFill>
                  <a:latin typeface="Calibri"/>
                </a:endParaRPr>
              </a:p>
            </p:txBody>
          </p:sp>
          <p:sp>
            <p:nvSpPr>
              <p:cNvPr id="43" name="AutoShape 35"/>
              <p:cNvSpPr>
                <a:spLocks noChangeArrowheads="1"/>
              </p:cNvSpPr>
              <p:nvPr/>
            </p:nvSpPr>
            <p:spPr bwMode="auto">
              <a:xfrm>
                <a:off x="7956376" y="1386547"/>
                <a:ext cx="1154286" cy="307405"/>
              </a:xfrm>
              <a:prstGeom prst="wedgeRectCallout">
                <a:avLst>
                  <a:gd name="adj1" fmla="val -130833"/>
                  <a:gd name="adj2" fmla="val 312428"/>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prstClr val="black"/>
                    </a:solidFill>
                    <a:latin typeface="Calibri"/>
                  </a:rPr>
                  <a:t>China: </a:t>
                </a:r>
                <a:r>
                  <a:rPr lang="en-GB" sz="1400" dirty="0" smtClean="0">
                    <a:solidFill>
                      <a:prstClr val="black"/>
                    </a:solidFill>
                    <a:latin typeface="Calibri"/>
                  </a:rPr>
                  <a:t>50,878</a:t>
                </a:r>
                <a:endParaRPr lang="en-GB" sz="1400" dirty="0">
                  <a:solidFill>
                    <a:prstClr val="black"/>
                  </a:solidFill>
                  <a:latin typeface="Calibri"/>
                </a:endParaRPr>
              </a:p>
            </p:txBody>
          </p:sp>
          <p:sp>
            <p:nvSpPr>
              <p:cNvPr id="45" name="AutoShape 35"/>
              <p:cNvSpPr>
                <a:spLocks noChangeArrowheads="1"/>
              </p:cNvSpPr>
              <p:nvPr/>
            </p:nvSpPr>
            <p:spPr bwMode="auto">
              <a:xfrm>
                <a:off x="7853561" y="2372372"/>
                <a:ext cx="1290439" cy="307405"/>
              </a:xfrm>
              <a:prstGeom prst="wedgeRectCallout">
                <a:avLst>
                  <a:gd name="adj1" fmla="val -105509"/>
                  <a:gd name="adj2" fmla="val 170209"/>
                </a:avLst>
              </a:prstGeom>
              <a:solidFill>
                <a:srgbClr val="92D050">
                  <a:alpha val="49019"/>
                </a:srgbClr>
              </a:solidFill>
              <a:ln w="9525" algn="ctr">
                <a:solidFill>
                  <a:schemeClr val="tx1"/>
                </a:solidFill>
                <a:miter lim="800000"/>
                <a:headEnd/>
                <a:tailEnd/>
              </a:ln>
              <a:effectLst/>
              <a:extLst/>
            </p:spPr>
            <p:txBody>
              <a:bodyPr wrap="square" lIns="35867" tIns="45536" rIns="35867" bIns="45536" anchor="ctr" anchorCtr="1">
                <a:spAutoFit/>
              </a:bodyPr>
              <a:lstStyle/>
              <a:p>
                <a:pPr algn="r" defTabSz="801188"/>
                <a:r>
                  <a:rPr lang="en-GB" sz="1400" dirty="0">
                    <a:solidFill>
                      <a:srgbClr val="000000"/>
                    </a:solidFill>
                    <a:latin typeface="Calibri"/>
                  </a:rPr>
                  <a:t>Viet Nam: 3,946</a:t>
                </a:r>
                <a:endParaRPr lang="en-US" sz="1400" dirty="0">
                  <a:solidFill>
                    <a:srgbClr val="000000"/>
                  </a:solidFill>
                  <a:latin typeface="Calibri"/>
                </a:endParaRPr>
              </a:p>
            </p:txBody>
          </p:sp>
          <p:sp>
            <p:nvSpPr>
              <p:cNvPr id="44" name="AutoShape 34"/>
              <p:cNvSpPr>
                <a:spLocks noChangeArrowheads="1"/>
              </p:cNvSpPr>
              <p:nvPr/>
            </p:nvSpPr>
            <p:spPr bwMode="auto">
              <a:xfrm>
                <a:off x="7296151" y="791783"/>
                <a:ext cx="1847850" cy="307405"/>
              </a:xfrm>
              <a:prstGeom prst="wedgeRectCallout">
                <a:avLst>
                  <a:gd name="adj1" fmla="val -98026"/>
                  <a:gd name="adj2" fmla="val 636777"/>
                </a:avLst>
              </a:prstGeom>
              <a:solidFill>
                <a:srgbClr val="FFC000">
                  <a:alpha val="49019"/>
                </a:srgbClr>
              </a:solidFill>
              <a:ln w="9525" algn="ctr">
                <a:solidFill>
                  <a:schemeClr val="tx1"/>
                </a:solidFill>
                <a:miter lim="800000"/>
                <a:headEnd/>
                <a:tailEnd/>
              </a:ln>
              <a:effectLst/>
              <a:extLst/>
            </p:spPr>
            <p:txBody>
              <a:bodyPr wrap="square" lIns="91072" tIns="45536" rIns="91072" bIns="45536" anchor="ctr" anchorCtr="1">
                <a:spAutoFit/>
              </a:bodyPr>
              <a:lstStyle/>
              <a:p>
                <a:pPr defTabSz="801188"/>
                <a:r>
                  <a:rPr lang="en-GB" sz="1400" dirty="0" err="1" smtClean="0">
                    <a:solidFill>
                      <a:prstClr val="black"/>
                    </a:solidFill>
                    <a:latin typeface="Calibri"/>
                  </a:rPr>
                  <a:t>India</a:t>
                </a:r>
                <a:r>
                  <a:rPr lang="en-GB" sz="1400" baseline="30000" dirty="0" err="1" smtClean="0">
                    <a:solidFill>
                      <a:srgbClr val="000000"/>
                    </a:solidFill>
                    <a:latin typeface="Calibri"/>
                  </a:rPr>
                  <a:t>c</a:t>
                </a:r>
                <a:r>
                  <a:rPr lang="en-GB" sz="1400" dirty="0" smtClean="0">
                    <a:solidFill>
                      <a:prstClr val="black"/>
                    </a:solidFill>
                    <a:latin typeface="Calibri"/>
                  </a:rPr>
                  <a:t>: 24, 977 in 2014</a:t>
                </a:r>
                <a:endParaRPr lang="en-US" sz="1400" dirty="0">
                  <a:solidFill>
                    <a:prstClr val="black"/>
                  </a:solidFill>
                  <a:latin typeface="Calibri"/>
                </a:endParaRPr>
              </a:p>
            </p:txBody>
          </p:sp>
          <p:sp>
            <p:nvSpPr>
              <p:cNvPr id="2" name="Rectangular Callout 1"/>
              <p:cNvSpPr/>
              <p:nvPr/>
            </p:nvSpPr>
            <p:spPr>
              <a:xfrm>
                <a:off x="58163" y="3569796"/>
                <a:ext cx="2265362" cy="522849"/>
              </a:xfrm>
              <a:prstGeom prst="wedgeRectCallout">
                <a:avLst>
                  <a:gd name="adj1" fmla="val 197538"/>
                  <a:gd name="adj2" fmla="val -105418"/>
                </a:avLst>
              </a:prstGeom>
              <a:solidFill>
                <a:srgbClr val="FFC000">
                  <a:alpha val="49019"/>
                </a:srgbClr>
              </a:solidFill>
              <a:ln w="9525" algn="ctr">
                <a:solidFill>
                  <a:schemeClr val="tx1"/>
                </a:solidFill>
                <a:miter lim="800000"/>
                <a:headEnd/>
                <a:tailEnd/>
              </a:ln>
              <a:effectLst/>
            </p:spPr>
            <p:txBody>
              <a:bodyPr wrap="square" lIns="91072" tIns="45536" rIns="91072" bIns="45536" anchor="ctr" anchorCtr="1">
                <a:spAutoFit/>
              </a:bodyPr>
              <a:lstStyle/>
              <a:p>
                <a:pPr defTabSz="801188"/>
                <a:r>
                  <a:rPr lang="en-GB" sz="1400" dirty="0" err="1">
                    <a:solidFill>
                      <a:prstClr val="black"/>
                    </a:solidFill>
                  </a:rPr>
                  <a:t>Somalia</a:t>
                </a:r>
                <a:r>
                  <a:rPr lang="en-GB" sz="1400" baseline="30000" dirty="0" err="1">
                    <a:solidFill>
                      <a:srgbClr val="000000"/>
                    </a:solidFill>
                  </a:rPr>
                  <a:t>b</a:t>
                </a:r>
                <a:r>
                  <a:rPr lang="en-GB" sz="1400" dirty="0">
                    <a:solidFill>
                      <a:srgbClr val="000000"/>
                    </a:solidFill>
                  </a:rPr>
                  <a:t>:</a:t>
                </a:r>
                <a:r>
                  <a:rPr lang="en-GB" sz="1400" dirty="0">
                    <a:solidFill>
                      <a:prstClr val="black"/>
                    </a:solidFill>
                  </a:rPr>
                  <a:t> 10,297 in 2014</a:t>
                </a:r>
              </a:p>
              <a:p>
                <a:pPr defTabSz="801188"/>
                <a:r>
                  <a:rPr lang="en-GB" sz="1400" dirty="0">
                    <a:solidFill>
                      <a:prstClr val="black"/>
                    </a:solidFill>
                  </a:rPr>
                  <a:t>                    2,394  in 2015 </a:t>
                </a:r>
                <a:endParaRPr lang="en-GB" sz="1400" dirty="0">
                  <a:solidFill>
                    <a:prstClr val="black"/>
                  </a:solidFill>
                  <a:latin typeface="Calibri"/>
                </a:endParaRPr>
              </a:p>
            </p:txBody>
          </p:sp>
        </p:grpSp>
      </p:grpSp>
      <p:sp>
        <p:nvSpPr>
          <p:cNvPr id="6148" name="Footnote"/>
          <p:cNvSpPr txBox="1">
            <a:spLocks noChangeArrowheads="1"/>
          </p:cNvSpPr>
          <p:nvPr/>
        </p:nvSpPr>
        <p:spPr bwMode="auto">
          <a:xfrm>
            <a:off x="79204" y="5391723"/>
            <a:ext cx="324008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sz="900" dirty="0">
                <a:latin typeface="Arial" charset="0"/>
              </a:rPr>
              <a:t>*Rate per 1'000'000 population</a:t>
            </a:r>
          </a:p>
        </p:txBody>
      </p:sp>
    </p:spTree>
    <p:extLst>
      <p:ext uri="{BB962C8B-B14F-4D97-AF65-F5344CB8AC3E}">
        <p14:creationId xmlns:p14="http://schemas.microsoft.com/office/powerpoint/2010/main" val="1133085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0648"/>
            <a:ext cx="8229600" cy="1143000"/>
          </a:xfrm>
        </p:spPr>
        <p:txBody>
          <a:bodyPr vert="horz" lIns="91440" tIns="45720" rIns="91440" bIns="45720" rtlCol="0" anchor="ctr">
            <a:normAutofit/>
          </a:bodyPr>
          <a:lstStyle/>
          <a:p>
            <a:r>
              <a:rPr lang="en-GB" dirty="0"/>
              <a:t>Types of Measles Outbreaks</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322766"/>
            <a:ext cx="3960440" cy="297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79712" y="2276872"/>
            <a:ext cx="40324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1880" y="3212976"/>
            <a:ext cx="3787824" cy="28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6056" y="3789040"/>
            <a:ext cx="40324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026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79512" y="274638"/>
            <a:ext cx="8784976" cy="778098"/>
          </a:xfrm>
        </p:spPr>
        <p:txBody>
          <a:bodyPr>
            <a:normAutofit/>
          </a:bodyPr>
          <a:lstStyle/>
          <a:p>
            <a:r>
              <a:rPr lang="en-US" sz="2800" dirty="0" smtClean="0"/>
              <a:t>Progress towards 2015 global targets by WHO region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01055924"/>
              </p:ext>
            </p:extLst>
          </p:nvPr>
        </p:nvGraphicFramePr>
        <p:xfrm>
          <a:off x="442913" y="1381807"/>
          <a:ext cx="8089527" cy="4495465"/>
        </p:xfrm>
        <a:graphic>
          <a:graphicData uri="http://schemas.openxmlformats.org/drawingml/2006/table">
            <a:tbl>
              <a:tblPr firstRow="1" bandRow="1">
                <a:tableStyleId>{5C22544A-7EE6-4342-B048-85BDC9FD1C3A}</a:tableStyleId>
              </a:tblPr>
              <a:tblGrid>
                <a:gridCol w="1540202"/>
                <a:gridCol w="2516917"/>
                <a:gridCol w="1427505"/>
                <a:gridCol w="2604903"/>
              </a:tblGrid>
              <a:tr h="397265">
                <a:tc rowSpan="2">
                  <a:txBody>
                    <a:bodyPr/>
                    <a:lstStyle/>
                    <a:p>
                      <a:endParaRPr lang="en-US" sz="1800" dirty="0" smtClean="0"/>
                    </a:p>
                    <a:p>
                      <a:r>
                        <a:rPr lang="en-US" sz="1800" dirty="0" smtClean="0"/>
                        <a:t>WHO</a:t>
                      </a:r>
                      <a:r>
                        <a:rPr lang="en-US" sz="1800" baseline="0" dirty="0" smtClean="0"/>
                        <a:t> Region</a:t>
                      </a:r>
                      <a:endParaRPr lang="en-US" sz="1800" dirty="0"/>
                    </a:p>
                  </a:txBody>
                  <a:tcPr>
                    <a:solidFill>
                      <a:srgbClr val="4F7785"/>
                    </a:solidFill>
                  </a:tcPr>
                </a:tc>
                <a:tc rowSpan="2">
                  <a:txBody>
                    <a:bodyPr/>
                    <a:lstStyle/>
                    <a:p>
                      <a:r>
                        <a:rPr lang="en-US" sz="1800" dirty="0" smtClean="0"/>
                        <a:t>Measles Mortality reduction (2013)</a:t>
                      </a:r>
                      <a:endParaRPr lang="en-US" sz="1800" dirty="0"/>
                    </a:p>
                  </a:txBody>
                  <a:tcPr anchor="b">
                    <a:solidFill>
                      <a:srgbClr val="4F7785"/>
                    </a:solidFill>
                  </a:tcPr>
                </a:tc>
                <a:tc gridSpan="2">
                  <a:txBody>
                    <a:bodyPr/>
                    <a:lstStyle/>
                    <a:p>
                      <a:pPr algn="ctr"/>
                      <a:r>
                        <a:rPr lang="en-US" sz="1600" dirty="0" smtClean="0"/>
                        <a:t>2013</a:t>
                      </a:r>
                      <a:endParaRPr lang="en-US" sz="1600" dirty="0"/>
                    </a:p>
                  </a:txBody>
                  <a:tcPr>
                    <a:solidFill>
                      <a:srgbClr val="4F7785"/>
                    </a:solidFill>
                  </a:tcPr>
                </a:tc>
                <a:tc hMerge="1">
                  <a:txBody>
                    <a:bodyPr/>
                    <a:lstStyle/>
                    <a:p>
                      <a:endParaRPr lang="en-US" dirty="0"/>
                    </a:p>
                  </a:txBody>
                  <a:tcPr/>
                </a:tc>
              </a:tr>
              <a:tr h="686184">
                <a:tc vMerge="1">
                  <a:txBody>
                    <a:bodyPr/>
                    <a:lstStyle/>
                    <a:p>
                      <a:endParaRPr lang="en-US" dirty="0"/>
                    </a:p>
                  </a:txBody>
                  <a:tcPr/>
                </a:tc>
                <a:tc vMerge="1">
                  <a:txBody>
                    <a:bodyPr/>
                    <a:lstStyle/>
                    <a:p>
                      <a:endParaRPr lang="en-US" dirty="0"/>
                    </a:p>
                  </a:txBody>
                  <a:tcPr/>
                </a:tc>
                <a:tc>
                  <a:txBody>
                    <a:bodyPr/>
                    <a:lstStyle/>
                    <a:p>
                      <a:r>
                        <a:rPr lang="en-US" sz="1600" dirty="0" smtClean="0">
                          <a:solidFill>
                            <a:schemeClr val="bg1"/>
                          </a:solidFill>
                        </a:rPr>
                        <a:t>MCV1 coverage</a:t>
                      </a:r>
                      <a:endParaRPr lang="en-US" sz="1600" dirty="0">
                        <a:solidFill>
                          <a:schemeClr val="bg1"/>
                        </a:solidFill>
                      </a:endParaRPr>
                    </a:p>
                  </a:txBody>
                  <a:tcPr>
                    <a:solidFill>
                      <a:srgbClr val="4F7785"/>
                    </a:solidFill>
                  </a:tcPr>
                </a:tc>
                <a:tc>
                  <a:txBody>
                    <a:bodyPr/>
                    <a:lstStyle/>
                    <a:p>
                      <a:r>
                        <a:rPr lang="en-US" sz="1600" dirty="0" smtClean="0">
                          <a:solidFill>
                            <a:schemeClr val="bg1"/>
                          </a:solidFill>
                        </a:rPr>
                        <a:t>Measles/Rubella </a:t>
                      </a:r>
                      <a:r>
                        <a:rPr lang="en-US" sz="1600" baseline="0" dirty="0" smtClean="0">
                          <a:solidFill>
                            <a:schemeClr val="bg1"/>
                          </a:solidFill>
                        </a:rPr>
                        <a:t> incidence (/million)</a:t>
                      </a:r>
                      <a:endParaRPr lang="en-US" sz="1600" dirty="0">
                        <a:solidFill>
                          <a:schemeClr val="bg1"/>
                        </a:solidFill>
                      </a:endParaRPr>
                    </a:p>
                  </a:txBody>
                  <a:tcPr>
                    <a:solidFill>
                      <a:srgbClr val="4F7785"/>
                    </a:solidFill>
                  </a:tcPr>
                </a:tc>
              </a:tr>
              <a:tr h="497770">
                <a:tc>
                  <a:txBody>
                    <a:bodyPr/>
                    <a:lstStyle/>
                    <a:p>
                      <a:r>
                        <a:rPr lang="en-US" sz="1800" dirty="0" smtClean="0">
                          <a:solidFill>
                            <a:srgbClr val="000000"/>
                          </a:solidFill>
                        </a:rPr>
                        <a:t>AFR </a:t>
                      </a:r>
                      <a:endParaRPr lang="en-US" sz="1800" dirty="0">
                        <a:solidFill>
                          <a:srgbClr val="000000"/>
                        </a:solidFill>
                      </a:endParaRPr>
                    </a:p>
                  </a:txBody>
                  <a:tcPr>
                    <a:solidFill>
                      <a:srgbClr val="E8F7E0"/>
                    </a:solidFill>
                  </a:tcPr>
                </a:tc>
                <a:tc>
                  <a:txBody>
                    <a:bodyPr/>
                    <a:lstStyle/>
                    <a:p>
                      <a:pPr algn="ctr"/>
                      <a:r>
                        <a:rPr lang="en-US" sz="1800" dirty="0" smtClean="0">
                          <a:solidFill>
                            <a:srgbClr val="FF0000"/>
                          </a:solidFill>
                        </a:rPr>
                        <a:t>84</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74%</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185</a:t>
                      </a:r>
                      <a:endParaRPr lang="en-US" sz="1800" dirty="0">
                        <a:solidFill>
                          <a:srgbClr val="FF0000"/>
                        </a:solidFill>
                      </a:endParaRPr>
                    </a:p>
                  </a:txBody>
                  <a:tcPr>
                    <a:solidFill>
                      <a:srgbClr val="E8F7E0"/>
                    </a:solidFill>
                  </a:tcPr>
                </a:tc>
              </a:tr>
              <a:tr h="545177">
                <a:tc>
                  <a:txBody>
                    <a:bodyPr/>
                    <a:lstStyle/>
                    <a:p>
                      <a:r>
                        <a:rPr lang="en-US" sz="1800" dirty="0" smtClean="0">
                          <a:solidFill>
                            <a:srgbClr val="00B050"/>
                          </a:solidFill>
                        </a:rPr>
                        <a:t>AMR</a:t>
                      </a:r>
                      <a:endParaRPr lang="en-US" sz="1800" dirty="0">
                        <a:solidFill>
                          <a:srgbClr val="00B050"/>
                        </a:solidFill>
                      </a:endParaRPr>
                    </a:p>
                  </a:txBody>
                  <a:tcPr>
                    <a:solidFill>
                      <a:srgbClr val="E8F7E0"/>
                    </a:solidFill>
                  </a:tcPr>
                </a:tc>
                <a:tc>
                  <a:txBody>
                    <a:bodyPr/>
                    <a:lstStyle/>
                    <a:p>
                      <a:pPr algn="ctr"/>
                      <a:r>
                        <a:rPr lang="en-US" sz="1800" baseline="0" dirty="0" smtClean="0">
                          <a:solidFill>
                            <a:srgbClr val="00B050"/>
                          </a:solidFill>
                        </a:rPr>
                        <a:t>100</a:t>
                      </a:r>
                    </a:p>
                  </a:txBody>
                  <a:tcPr>
                    <a:solidFill>
                      <a:srgbClr val="E8F7E0"/>
                    </a:solidFill>
                  </a:tcPr>
                </a:tc>
                <a:tc>
                  <a:txBody>
                    <a:bodyPr/>
                    <a:lstStyle/>
                    <a:p>
                      <a:pPr algn="ctr"/>
                      <a:r>
                        <a:rPr lang="en-US" sz="1800" dirty="0" smtClean="0">
                          <a:solidFill>
                            <a:srgbClr val="00B050"/>
                          </a:solidFill>
                        </a:rPr>
                        <a:t>92%</a:t>
                      </a:r>
                      <a:endParaRPr lang="en-US" sz="1800" dirty="0">
                        <a:solidFill>
                          <a:srgbClr val="00B050"/>
                        </a:solidFill>
                      </a:endParaRPr>
                    </a:p>
                  </a:txBody>
                  <a:tcPr>
                    <a:solidFill>
                      <a:srgbClr val="E8F7E0"/>
                    </a:solidFill>
                  </a:tcPr>
                </a:tc>
                <a:tc>
                  <a:txBody>
                    <a:bodyPr/>
                    <a:lstStyle/>
                    <a:p>
                      <a:pPr algn="ctr"/>
                      <a:r>
                        <a:rPr lang="en-US" sz="1800" dirty="0" smtClean="0">
                          <a:solidFill>
                            <a:srgbClr val="00B050"/>
                          </a:solidFill>
                        </a:rPr>
                        <a:t>0.5</a:t>
                      </a:r>
                    </a:p>
                  </a:txBody>
                  <a:tcPr>
                    <a:solidFill>
                      <a:srgbClr val="E8F7E0"/>
                    </a:solidFill>
                  </a:tcPr>
                </a:tc>
              </a:tr>
              <a:tr h="578999">
                <a:tc>
                  <a:txBody>
                    <a:bodyPr/>
                    <a:lstStyle/>
                    <a:p>
                      <a:r>
                        <a:rPr lang="en-US" sz="1800" dirty="0" smtClean="0">
                          <a:solidFill>
                            <a:srgbClr val="000000"/>
                          </a:solidFill>
                        </a:rPr>
                        <a:t>EUR</a:t>
                      </a:r>
                      <a:endParaRPr lang="en-US" sz="1800" dirty="0">
                        <a:solidFill>
                          <a:srgbClr val="000000"/>
                        </a:solidFill>
                      </a:endParaRPr>
                    </a:p>
                  </a:txBody>
                  <a:tcPr>
                    <a:solidFill>
                      <a:srgbClr val="E8F7E0"/>
                    </a:solidFill>
                  </a:tcPr>
                </a:tc>
                <a:tc>
                  <a:txBody>
                    <a:bodyPr/>
                    <a:lstStyle/>
                    <a:p>
                      <a:pPr algn="ctr"/>
                      <a:r>
                        <a:rPr lang="en-US" sz="1800" dirty="0" smtClean="0">
                          <a:solidFill>
                            <a:srgbClr val="FF0000"/>
                          </a:solidFill>
                        </a:rPr>
                        <a:t>65</a:t>
                      </a:r>
                    </a:p>
                  </a:txBody>
                  <a:tcPr>
                    <a:solidFill>
                      <a:srgbClr val="E8F7E0"/>
                    </a:solidFill>
                  </a:tcPr>
                </a:tc>
                <a:tc>
                  <a:txBody>
                    <a:bodyPr/>
                    <a:lstStyle/>
                    <a:p>
                      <a:pPr algn="ctr"/>
                      <a:r>
                        <a:rPr lang="en-US" sz="1800" dirty="0" smtClean="0">
                          <a:solidFill>
                            <a:srgbClr val="00B050"/>
                          </a:solidFill>
                        </a:rPr>
                        <a:t>95%</a:t>
                      </a:r>
                      <a:endParaRPr lang="en-US" sz="1800" dirty="0">
                        <a:solidFill>
                          <a:srgbClr val="00B050"/>
                        </a:solidFill>
                      </a:endParaRPr>
                    </a:p>
                  </a:txBody>
                  <a:tcPr>
                    <a:solidFill>
                      <a:srgbClr val="E8F7E0"/>
                    </a:solidFill>
                  </a:tcPr>
                </a:tc>
                <a:tc>
                  <a:txBody>
                    <a:bodyPr/>
                    <a:lstStyle/>
                    <a:p>
                      <a:pPr algn="ctr"/>
                      <a:r>
                        <a:rPr lang="en-US" sz="1800" dirty="0" smtClean="0">
                          <a:solidFill>
                            <a:srgbClr val="FF0000"/>
                          </a:solidFill>
                        </a:rPr>
                        <a:t>32.0</a:t>
                      </a:r>
                    </a:p>
                  </a:txBody>
                  <a:tcPr>
                    <a:solidFill>
                      <a:srgbClr val="E8F7E0"/>
                    </a:solidFill>
                  </a:tcPr>
                </a:tc>
              </a:tr>
              <a:tr h="497770">
                <a:tc>
                  <a:txBody>
                    <a:bodyPr/>
                    <a:lstStyle/>
                    <a:p>
                      <a:r>
                        <a:rPr lang="en-US" sz="1800" dirty="0" smtClean="0">
                          <a:solidFill>
                            <a:srgbClr val="000000"/>
                          </a:solidFill>
                        </a:rPr>
                        <a:t>EMR</a:t>
                      </a:r>
                      <a:endParaRPr lang="en-US" sz="1800" dirty="0">
                        <a:solidFill>
                          <a:srgbClr val="000000"/>
                        </a:solidFill>
                      </a:endParaRPr>
                    </a:p>
                  </a:txBody>
                  <a:tcPr>
                    <a:solidFill>
                      <a:srgbClr val="E8F7E0"/>
                    </a:solidFill>
                  </a:tcPr>
                </a:tc>
                <a:tc>
                  <a:txBody>
                    <a:bodyPr/>
                    <a:lstStyle/>
                    <a:p>
                      <a:pPr algn="ctr"/>
                      <a:r>
                        <a:rPr lang="en-US" sz="1800" dirty="0" smtClean="0">
                          <a:solidFill>
                            <a:srgbClr val="FF0000"/>
                          </a:solidFill>
                        </a:rPr>
                        <a:t>49</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78%</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35</a:t>
                      </a:r>
                      <a:endParaRPr lang="en-US" sz="1800" dirty="0">
                        <a:solidFill>
                          <a:srgbClr val="FF0000"/>
                        </a:solidFill>
                      </a:endParaRPr>
                    </a:p>
                  </a:txBody>
                  <a:tcPr>
                    <a:solidFill>
                      <a:srgbClr val="E8F7E0"/>
                    </a:solidFill>
                  </a:tcPr>
                </a:tc>
              </a:tr>
              <a:tr h="497770">
                <a:tc>
                  <a:txBody>
                    <a:bodyPr/>
                    <a:lstStyle/>
                    <a:p>
                      <a:r>
                        <a:rPr lang="en-US" sz="1800" dirty="0" smtClean="0">
                          <a:solidFill>
                            <a:srgbClr val="000000"/>
                          </a:solidFill>
                        </a:rPr>
                        <a:t>SEAR</a:t>
                      </a:r>
                      <a:endParaRPr lang="en-US" sz="1800" dirty="0">
                        <a:solidFill>
                          <a:srgbClr val="000000"/>
                        </a:solidFill>
                      </a:endParaRPr>
                    </a:p>
                  </a:txBody>
                  <a:tcPr>
                    <a:solidFill>
                      <a:srgbClr val="E8F7E0"/>
                    </a:solidFill>
                  </a:tcPr>
                </a:tc>
                <a:tc>
                  <a:txBody>
                    <a:bodyPr/>
                    <a:lstStyle/>
                    <a:p>
                      <a:pPr algn="ctr"/>
                      <a:r>
                        <a:rPr lang="en-US" sz="1800" dirty="0" smtClean="0">
                          <a:solidFill>
                            <a:srgbClr val="FF0000"/>
                          </a:solidFill>
                        </a:rPr>
                        <a:t>63</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78%</a:t>
                      </a:r>
                      <a:endParaRPr lang="en-US" sz="1800" dirty="0">
                        <a:solidFill>
                          <a:srgbClr val="FF0000"/>
                        </a:solidFill>
                      </a:endParaRPr>
                    </a:p>
                  </a:txBody>
                  <a:tcPr>
                    <a:solidFill>
                      <a:srgbClr val="E8F7E0"/>
                    </a:solidFill>
                  </a:tcPr>
                </a:tc>
                <a:tc>
                  <a:txBody>
                    <a:bodyPr/>
                    <a:lstStyle/>
                    <a:p>
                      <a:pPr algn="ctr"/>
                      <a:r>
                        <a:rPr lang="en-US" sz="1800" dirty="0" smtClean="0">
                          <a:solidFill>
                            <a:srgbClr val="FF0000"/>
                          </a:solidFill>
                        </a:rPr>
                        <a:t>16</a:t>
                      </a:r>
                      <a:endParaRPr lang="en-US" sz="1800" dirty="0">
                        <a:solidFill>
                          <a:srgbClr val="FF0000"/>
                        </a:solidFill>
                      </a:endParaRPr>
                    </a:p>
                  </a:txBody>
                  <a:tcPr>
                    <a:solidFill>
                      <a:srgbClr val="E8F7E0"/>
                    </a:solidFill>
                  </a:tcPr>
                </a:tc>
              </a:tr>
              <a:tr h="794530">
                <a:tc>
                  <a:txBody>
                    <a:bodyPr/>
                    <a:lstStyle/>
                    <a:p>
                      <a:r>
                        <a:rPr lang="en-US" sz="1800" dirty="0" smtClean="0">
                          <a:solidFill>
                            <a:srgbClr val="000000"/>
                          </a:solidFill>
                        </a:rPr>
                        <a:t>WPR</a:t>
                      </a:r>
                      <a:r>
                        <a:rPr lang="en-US" sz="1800" baseline="0" dirty="0" smtClean="0">
                          <a:solidFill>
                            <a:srgbClr val="000000"/>
                          </a:solidFill>
                        </a:rPr>
                        <a:t> </a:t>
                      </a:r>
                      <a:endParaRPr lang="en-US" sz="1800" dirty="0">
                        <a:solidFill>
                          <a:srgbClr val="000000"/>
                        </a:solidFill>
                      </a:endParaRPr>
                    </a:p>
                  </a:txBody>
                  <a:tcPr>
                    <a:solidFill>
                      <a:srgbClr val="E8F7E0"/>
                    </a:solidFill>
                  </a:tcPr>
                </a:tc>
                <a:tc>
                  <a:txBody>
                    <a:bodyPr/>
                    <a:lstStyle/>
                    <a:p>
                      <a:pPr algn="ctr"/>
                      <a:r>
                        <a:rPr lang="en-US" sz="1800" dirty="0" smtClean="0">
                          <a:solidFill>
                            <a:srgbClr val="FF0000"/>
                          </a:solidFill>
                        </a:rPr>
                        <a:t>88</a:t>
                      </a:r>
                    </a:p>
                  </a:txBody>
                  <a:tcPr>
                    <a:solidFill>
                      <a:srgbClr val="E8F7E0"/>
                    </a:solidFill>
                  </a:tcPr>
                </a:tc>
                <a:tc>
                  <a:txBody>
                    <a:bodyPr/>
                    <a:lstStyle/>
                    <a:p>
                      <a:pPr algn="ctr"/>
                      <a:r>
                        <a:rPr lang="en-US" sz="1800" dirty="0" smtClean="0">
                          <a:solidFill>
                            <a:srgbClr val="00B050"/>
                          </a:solidFill>
                        </a:rPr>
                        <a:t>97%</a:t>
                      </a:r>
                      <a:endParaRPr lang="en-US" sz="1800" dirty="0">
                        <a:solidFill>
                          <a:srgbClr val="00B050"/>
                        </a:solidFill>
                      </a:endParaRPr>
                    </a:p>
                  </a:txBody>
                  <a:tcPr>
                    <a:solidFill>
                      <a:srgbClr val="E8F7E0"/>
                    </a:solidFill>
                  </a:tcPr>
                </a:tc>
                <a:tc>
                  <a:txBody>
                    <a:bodyPr/>
                    <a:lstStyle/>
                    <a:p>
                      <a:pPr algn="ctr"/>
                      <a:r>
                        <a:rPr lang="en-US" sz="1800" dirty="0" smtClean="0">
                          <a:solidFill>
                            <a:srgbClr val="FF0000"/>
                          </a:solidFill>
                        </a:rPr>
                        <a:t>17</a:t>
                      </a:r>
                      <a:endParaRPr lang="en-US" sz="1800" dirty="0">
                        <a:solidFill>
                          <a:srgbClr val="FF0000"/>
                        </a:solidFill>
                      </a:endParaRPr>
                    </a:p>
                  </a:txBody>
                  <a:tcPr>
                    <a:solidFill>
                      <a:srgbClr val="E8F7E0"/>
                    </a:solidFill>
                  </a:tcPr>
                </a:tc>
              </a:tr>
            </a:tbl>
          </a:graphicData>
        </a:graphic>
      </p:graphicFrame>
    </p:spTree>
    <p:extLst>
      <p:ext uri="{BB962C8B-B14F-4D97-AF65-F5344CB8AC3E}">
        <p14:creationId xmlns:p14="http://schemas.microsoft.com/office/powerpoint/2010/main" val="33342667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45346" y="1828800"/>
            <a:ext cx="3991716" cy="2824335"/>
          </a:xfrm>
          <a:ln>
            <a:solidFill>
              <a:srgbClr val="000000"/>
            </a:solidFill>
          </a:ln>
        </p:spPr>
        <p:txBody>
          <a:bodyPr/>
          <a:lstStyle/>
          <a:p>
            <a:pPr marL="0" indent="0">
              <a:buNone/>
            </a:pPr>
            <a:r>
              <a:rPr lang="en-US" sz="1600" b="1" u="sng" smtClean="0">
                <a:solidFill>
                  <a:srgbClr val="000000"/>
                </a:solidFill>
              </a:rPr>
              <a:t>2014  GVAP Report:</a:t>
            </a:r>
          </a:p>
          <a:p>
            <a:pPr marL="0" indent="0">
              <a:buNone/>
            </a:pPr>
            <a:r>
              <a:rPr lang="en-US" sz="1600" i="1" smtClean="0">
                <a:solidFill>
                  <a:srgbClr val="000000"/>
                </a:solidFill>
              </a:rPr>
              <a:t>"After consulting with their respective Regional Technical Advisory </a:t>
            </a:r>
            <a:r>
              <a:rPr lang="en-GB" sz="1600" i="1" smtClean="0">
                <a:solidFill>
                  <a:srgbClr val="000000"/>
                </a:solidFill>
              </a:rPr>
              <a:t>Group, every</a:t>
            </a:r>
            <a:r>
              <a:rPr lang="en-US" sz="1600" i="1" smtClean="0">
                <a:solidFill>
                  <a:srgbClr val="000000"/>
                </a:solidFill>
              </a:rPr>
              <a:t> region establish a regional verification commission, and after consulting with their respective National Immunization Technical Advisory Group, every country explore options for establishing a </a:t>
            </a:r>
            <a:r>
              <a:rPr lang="en-GB" sz="1600" i="1" smtClean="0">
                <a:solidFill>
                  <a:srgbClr val="000000"/>
                </a:solidFill>
              </a:rPr>
              <a:t>national verification commission, to scrutinize and monitor progress </a:t>
            </a:r>
            <a:r>
              <a:rPr lang="en-US" sz="1600" i="1" smtClean="0">
                <a:solidFill>
                  <a:srgbClr val="000000"/>
                </a:solidFill>
              </a:rPr>
              <a:t>towards the measles and rubella elimination targets."</a:t>
            </a:r>
            <a:endParaRPr lang="en-GB" sz="1600" i="1" dirty="0">
              <a:solidFill>
                <a:srgbClr val="000000"/>
              </a:solidFill>
            </a:endParaRPr>
          </a:p>
        </p:txBody>
      </p:sp>
      <p:sp>
        <p:nvSpPr>
          <p:cNvPr id="5" name="Content Placeholder 4"/>
          <p:cNvSpPr>
            <a:spLocks noGrp="1"/>
          </p:cNvSpPr>
          <p:nvPr>
            <p:ph sz="half" idx="2"/>
          </p:nvPr>
        </p:nvSpPr>
        <p:spPr/>
        <p:txBody>
          <a:bodyPr/>
          <a:lstStyle/>
          <a:p>
            <a:pPr marL="0" indent="0">
              <a:buNone/>
            </a:pPr>
            <a:r>
              <a:rPr lang="en-GB" b="1" dirty="0" smtClean="0">
                <a:solidFill>
                  <a:srgbClr val="000000"/>
                </a:solidFill>
              </a:rPr>
              <a:t>Progress:</a:t>
            </a:r>
          </a:p>
          <a:p>
            <a:r>
              <a:rPr lang="en-GB" sz="2000" dirty="0" smtClean="0">
                <a:solidFill>
                  <a:srgbClr val="000000"/>
                </a:solidFill>
              </a:rPr>
              <a:t>Global Verification Framework published</a:t>
            </a:r>
          </a:p>
          <a:p>
            <a:r>
              <a:rPr lang="en-GB" sz="2000" dirty="0" smtClean="0">
                <a:solidFill>
                  <a:srgbClr val="000000"/>
                </a:solidFill>
              </a:rPr>
              <a:t>4 Regions have developed their verification guidelines</a:t>
            </a:r>
          </a:p>
          <a:p>
            <a:r>
              <a:rPr lang="en-GB" sz="2000" dirty="0" smtClean="0">
                <a:solidFill>
                  <a:srgbClr val="000000"/>
                </a:solidFill>
              </a:rPr>
              <a:t>AMR, EUR, WPR have fully functional Regional Commissions</a:t>
            </a:r>
          </a:p>
          <a:p>
            <a:r>
              <a:rPr lang="en-GB" sz="2000" b="1" dirty="0" smtClean="0">
                <a:solidFill>
                  <a:srgbClr val="FF0000"/>
                </a:solidFill>
              </a:rPr>
              <a:t>Differences in definitions and surveillance indicators  </a:t>
            </a:r>
          </a:p>
          <a:p>
            <a:r>
              <a:rPr lang="en-GB" sz="2000" dirty="0" smtClean="0">
                <a:solidFill>
                  <a:srgbClr val="FF0000"/>
                </a:solidFill>
              </a:rPr>
              <a:t>Workshop planned 26 June</a:t>
            </a:r>
            <a:endParaRPr lang="en-GB" sz="2000" dirty="0">
              <a:solidFill>
                <a:srgbClr val="FF0000"/>
              </a:solidFill>
            </a:endParaRPr>
          </a:p>
        </p:txBody>
      </p:sp>
      <p:sp>
        <p:nvSpPr>
          <p:cNvPr id="2" name="Title 1"/>
          <p:cNvSpPr>
            <a:spLocks noGrp="1"/>
          </p:cNvSpPr>
          <p:nvPr>
            <p:ph type="title" idx="4294967295"/>
          </p:nvPr>
        </p:nvSpPr>
        <p:spPr>
          <a:xfrm>
            <a:off x="179512" y="332656"/>
            <a:ext cx="8784976" cy="1238250"/>
          </a:xfrm>
          <a:prstGeom prst="rect">
            <a:avLst/>
          </a:prstGeom>
        </p:spPr>
        <p:txBody>
          <a:bodyPr vert="horz" lIns="91440" tIns="45720" rIns="91440" bIns="45720" rtlCol="0" anchor="ctr">
            <a:normAutofit/>
          </a:bodyPr>
          <a:lstStyle/>
          <a:p>
            <a:r>
              <a:rPr lang="en-GB" dirty="0"/>
              <a:t>Verification of elimination</a:t>
            </a:r>
          </a:p>
        </p:txBody>
      </p:sp>
    </p:spTree>
    <p:extLst>
      <p:ext uri="{BB962C8B-B14F-4D97-AF65-F5344CB8AC3E}">
        <p14:creationId xmlns:p14="http://schemas.microsoft.com/office/powerpoint/2010/main" val="29736078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Monitoring Progress through </a:t>
            </a:r>
            <a:br>
              <a:rPr lang="en-GB" sz="3200" dirty="0" smtClean="0"/>
            </a:br>
            <a:r>
              <a:rPr lang="en-GB" sz="3200" dirty="0" smtClean="0"/>
              <a:t>Regional Verification of Measles Elimination</a:t>
            </a:r>
            <a:endParaRPr lang="en-GB" sz="3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66424031"/>
              </p:ext>
            </p:extLst>
          </p:nvPr>
        </p:nvGraphicFramePr>
        <p:xfrm>
          <a:off x="457200" y="1600200"/>
          <a:ext cx="8229600" cy="4208512"/>
        </p:xfrm>
        <a:graphic>
          <a:graphicData uri="http://schemas.openxmlformats.org/drawingml/2006/table">
            <a:tbl>
              <a:tblPr firstRow="1" bandRow="1">
                <a:tableStyleId>{21E4AEA4-8DFA-4A89-87EB-49C32662AFE0}</a:tableStyleId>
              </a:tblPr>
              <a:tblGrid>
                <a:gridCol w="2057400"/>
                <a:gridCol w="2335088"/>
                <a:gridCol w="2026568"/>
                <a:gridCol w="1810544"/>
              </a:tblGrid>
              <a:tr h="266700">
                <a:tc rowSpan="2">
                  <a:txBody>
                    <a:bodyPr/>
                    <a:lstStyle/>
                    <a:p>
                      <a:r>
                        <a:rPr lang="en-GB" dirty="0" smtClean="0">
                          <a:latin typeface="Myriad Pro" panose="020B0503030403020204"/>
                        </a:rPr>
                        <a:t>WHO</a:t>
                      </a:r>
                      <a:r>
                        <a:rPr lang="en-GB" baseline="0" dirty="0" smtClean="0">
                          <a:latin typeface="Myriad Pro" panose="020B0503030403020204"/>
                        </a:rPr>
                        <a:t> Region</a:t>
                      </a:r>
                      <a:endParaRPr lang="en-GB" dirty="0">
                        <a:latin typeface="Myriad Pro" panose="020B0503030403020204"/>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rowSpan="2">
                  <a:txBody>
                    <a:bodyPr/>
                    <a:lstStyle/>
                    <a:p>
                      <a:pPr algn="ctr"/>
                      <a:r>
                        <a:rPr lang="en-GB" sz="1700" dirty="0" smtClean="0">
                          <a:latin typeface="Myriad Pro" panose="020B0503030403020204"/>
                        </a:rPr>
                        <a:t>Regional Verification Commissions </a:t>
                      </a:r>
                      <a:r>
                        <a:rPr lang="en-GB" sz="1700" baseline="0" dirty="0" smtClean="0">
                          <a:latin typeface="Myriad Pro" panose="020B0503030403020204"/>
                        </a:rPr>
                        <a:t> Established</a:t>
                      </a:r>
                      <a:endParaRPr lang="en-GB" sz="1700" dirty="0">
                        <a:latin typeface="Myriad Pro" panose="020B0503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gridSpan="2">
                  <a:txBody>
                    <a:bodyPr/>
                    <a:lstStyle/>
                    <a:p>
                      <a:pPr algn="ctr"/>
                      <a:r>
                        <a:rPr lang="en-GB" dirty="0" smtClean="0">
                          <a:latin typeface="Myriad Pro" panose="020B0503030403020204"/>
                        </a:rPr>
                        <a:t>Elimination Achieved</a:t>
                      </a:r>
                      <a:endParaRPr lang="en-GB" dirty="0">
                        <a:latin typeface="Myriad Pro" panose="020B0503030403020204"/>
                      </a:endParaRPr>
                    </a:p>
                  </a:txBody>
                  <a:tcPr anchor="ctr">
                    <a:lnL w="28575" cap="flat" cmpd="sng" algn="ctr">
                      <a:solidFill>
                        <a:schemeClr val="bg1"/>
                      </a:solidFill>
                      <a:prstDash val="solid"/>
                      <a:round/>
                      <a:headEnd type="none" w="med" len="med"/>
                      <a:tailEnd type="none" w="med" len="med"/>
                    </a:lnL>
                  </a:tcPr>
                </a:tc>
                <a:tc hMerge="1">
                  <a:txBody>
                    <a:bodyPr/>
                    <a:lstStyle/>
                    <a:p>
                      <a:endParaRPr lang="en-GB" dirty="0" smtClean="0"/>
                    </a:p>
                  </a:txBody>
                  <a:tcPr/>
                </a:tc>
              </a:tr>
              <a:tr h="642352">
                <a:tc vMerge="1">
                  <a:txBody>
                    <a:bodyPr/>
                    <a:lstStyle/>
                    <a:p>
                      <a:endParaRPr lang="en-GB"/>
                    </a:p>
                  </a:txBody>
                  <a:tcPr/>
                </a:tc>
                <a:tc vMerge="1">
                  <a:txBody>
                    <a:bodyPr/>
                    <a:lstStyle/>
                    <a:p>
                      <a:endParaRPr lang="en-GB"/>
                    </a:p>
                  </a:txBody>
                  <a:tcPr/>
                </a:tc>
                <a:tc>
                  <a:txBody>
                    <a:bodyPr/>
                    <a:lstStyle/>
                    <a:p>
                      <a:pPr algn="ctr"/>
                      <a:r>
                        <a:rPr lang="en-GB" baseline="0" dirty="0" smtClean="0">
                          <a:solidFill>
                            <a:schemeClr val="bg1"/>
                          </a:solidFill>
                          <a:latin typeface="Myriad Pro" panose="020B0503030403020204"/>
                        </a:rPr>
                        <a:t>No. of countries</a:t>
                      </a:r>
                      <a:endParaRPr lang="en-GB" baseline="0" dirty="0">
                        <a:solidFill>
                          <a:schemeClr val="bg1"/>
                        </a:solidFill>
                        <a:latin typeface="Myriad Pro" panose="020B0503030403020204"/>
                      </a:endParaRPr>
                    </a:p>
                  </a:txBody>
                  <a:tcPr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chemeClr val="accent2"/>
                    </a:solidFill>
                  </a:tcPr>
                </a:tc>
                <a:tc>
                  <a:txBody>
                    <a:bodyPr/>
                    <a:lstStyle/>
                    <a:p>
                      <a:pPr algn="ctr"/>
                      <a:r>
                        <a:rPr lang="en-GB" baseline="0" dirty="0" smtClean="0">
                          <a:solidFill>
                            <a:schemeClr val="bg1"/>
                          </a:solidFill>
                          <a:latin typeface="Myriad Pro" panose="020B0503030403020204"/>
                        </a:rPr>
                        <a:t>% of countries</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accent2"/>
                    </a:solidFill>
                  </a:tcPr>
                </a:tc>
              </a:tr>
              <a:tr h="533400">
                <a:tc>
                  <a:txBody>
                    <a:bodyPr/>
                    <a:lstStyle/>
                    <a:p>
                      <a:r>
                        <a:rPr lang="en-GB" dirty="0" smtClean="0">
                          <a:latin typeface="Myriad Pro" panose="020B0503030403020204"/>
                        </a:rPr>
                        <a:t>Americas</a:t>
                      </a:r>
                      <a:r>
                        <a:rPr lang="en-GB" baseline="30000" dirty="0" smtClean="0">
                          <a:latin typeface="Myriad Pro" panose="020B0503030403020204"/>
                        </a:rPr>
                        <a:t>1</a:t>
                      </a:r>
                      <a:endParaRPr lang="en-GB" baseline="30000"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dirty="0" smtClean="0">
                          <a:latin typeface="Myriad Pro" panose="020B0503030403020204"/>
                        </a:rPr>
                        <a:t>Yes</a:t>
                      </a:r>
                      <a:endParaRPr lang="en-GB"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dirty="0" smtClean="0">
                          <a:latin typeface="Myriad Pro" panose="020B0503030403020204"/>
                        </a:rPr>
                        <a:t>34</a:t>
                      </a:r>
                      <a:endParaRPr lang="en-GB" dirty="0">
                        <a:latin typeface="Myriad Pro" panose="020B0503030403020204"/>
                      </a:endParaRPr>
                    </a:p>
                  </a:txBody>
                  <a:tcPr anchor="ctr">
                    <a:lnT w="28575" cap="flat" cmpd="sng" algn="ctr">
                      <a:solidFill>
                        <a:schemeClr val="bg1"/>
                      </a:solidFill>
                      <a:prstDash val="solid"/>
                      <a:round/>
                      <a:headEnd type="none" w="med" len="med"/>
                      <a:tailEnd type="none" w="med" len="med"/>
                    </a:lnT>
                  </a:tcPr>
                </a:tc>
                <a:tc>
                  <a:txBody>
                    <a:bodyPr/>
                    <a:lstStyle/>
                    <a:p>
                      <a:pPr algn="ctr"/>
                      <a:r>
                        <a:rPr lang="en-GB" dirty="0" smtClean="0">
                          <a:latin typeface="Myriad Pro" panose="020B0503030403020204"/>
                        </a:rPr>
                        <a:t>97%</a:t>
                      </a:r>
                      <a:endParaRPr lang="en-GB" dirty="0">
                        <a:latin typeface="Myriad Pro" panose="020B0503030403020204"/>
                      </a:endParaRPr>
                    </a:p>
                  </a:txBody>
                  <a:tcPr anchor="ctr">
                    <a:lnT w="28575" cap="flat" cmpd="sng" algn="ctr">
                      <a:solidFill>
                        <a:schemeClr val="bg1"/>
                      </a:solidFill>
                      <a:prstDash val="solid"/>
                      <a:round/>
                      <a:headEnd type="none" w="med" len="med"/>
                      <a:tailEnd type="none" w="med" len="med"/>
                    </a:lnT>
                  </a:tcPr>
                </a:tc>
              </a:tr>
              <a:tr h="533400">
                <a:tc>
                  <a:txBody>
                    <a:bodyPr/>
                    <a:lstStyle/>
                    <a:p>
                      <a:r>
                        <a:rPr lang="en-GB" dirty="0" smtClean="0">
                          <a:latin typeface="Myriad Pro" panose="020B0503030403020204"/>
                        </a:rPr>
                        <a:t>Europe</a:t>
                      </a:r>
                      <a:r>
                        <a:rPr lang="en-GB" baseline="30000" dirty="0" smtClean="0">
                          <a:latin typeface="Myriad Pro" panose="020B0503030403020204"/>
                        </a:rPr>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yriad Pro" panose="020B0503030403020204"/>
                        </a:rPr>
                        <a:t>Yes</a:t>
                      </a:r>
                    </a:p>
                  </a:txBody>
                  <a:tcPr anchor="ctr"/>
                </a:tc>
                <a:tc>
                  <a:txBody>
                    <a:bodyPr/>
                    <a:lstStyle/>
                    <a:p>
                      <a:pPr algn="ctr"/>
                      <a:r>
                        <a:rPr lang="en-GB" dirty="0" smtClean="0">
                          <a:latin typeface="Myriad Pro" panose="020B0503030403020204"/>
                        </a:rPr>
                        <a:t>22</a:t>
                      </a:r>
                      <a:endParaRPr lang="en-GB" dirty="0">
                        <a:latin typeface="Myriad Pro" panose="020B0503030403020204"/>
                      </a:endParaRPr>
                    </a:p>
                  </a:txBody>
                  <a:tcPr anchor="ctr"/>
                </a:tc>
                <a:tc>
                  <a:txBody>
                    <a:bodyPr/>
                    <a:lstStyle/>
                    <a:p>
                      <a:pPr algn="ctr"/>
                      <a:r>
                        <a:rPr lang="en-GB" dirty="0" smtClean="0">
                          <a:latin typeface="Myriad Pro" panose="020B0503030403020204"/>
                        </a:rPr>
                        <a:t>41%</a:t>
                      </a:r>
                      <a:endParaRPr lang="en-GB" dirty="0">
                        <a:latin typeface="Myriad Pro" panose="020B0503030403020204"/>
                      </a:endParaRPr>
                    </a:p>
                  </a:txBody>
                  <a:tcPr anchor="ctr"/>
                </a:tc>
              </a:tr>
              <a:tr h="533400">
                <a:tc>
                  <a:txBody>
                    <a:bodyPr/>
                    <a:lstStyle/>
                    <a:p>
                      <a:r>
                        <a:rPr lang="en-GB" dirty="0" smtClean="0">
                          <a:latin typeface="Myriad Pro" panose="020B0503030403020204"/>
                        </a:rPr>
                        <a:t>W. Pacific</a:t>
                      </a:r>
                      <a:r>
                        <a:rPr lang="en-GB" baseline="30000" dirty="0" smtClean="0">
                          <a:latin typeface="Myriad Pro" panose="020B0503030403020204"/>
                        </a:rPr>
                        <a:t>3</a:t>
                      </a:r>
                      <a:endParaRPr lang="en-GB" baseline="30000" dirty="0">
                        <a:latin typeface="Myriad Pro" panose="020B0503030403020204"/>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latin typeface="Myriad Pro" panose="020B0503030403020204"/>
                        </a:rPr>
                        <a:t>Yes</a:t>
                      </a:r>
                    </a:p>
                  </a:txBody>
                  <a:tcPr anchor="ctr"/>
                </a:tc>
                <a:tc>
                  <a:txBody>
                    <a:bodyPr/>
                    <a:lstStyle/>
                    <a:p>
                      <a:pPr algn="ctr"/>
                      <a:r>
                        <a:rPr lang="en-GB" dirty="0" smtClean="0">
                          <a:latin typeface="Myriad Pro" panose="020B0503030403020204"/>
                        </a:rPr>
                        <a:t>6</a:t>
                      </a:r>
                      <a:endParaRPr lang="en-GB" dirty="0">
                        <a:latin typeface="Myriad Pro" panose="020B0503030403020204"/>
                      </a:endParaRPr>
                    </a:p>
                  </a:txBody>
                  <a:tcPr anchor="ctr"/>
                </a:tc>
                <a:tc>
                  <a:txBody>
                    <a:bodyPr/>
                    <a:lstStyle/>
                    <a:p>
                      <a:pPr algn="ctr"/>
                      <a:r>
                        <a:rPr lang="en-GB" dirty="0" smtClean="0">
                          <a:latin typeface="Myriad Pro" panose="020B0503030403020204"/>
                        </a:rPr>
                        <a:t>22%</a:t>
                      </a:r>
                      <a:endParaRPr lang="en-GB" dirty="0">
                        <a:latin typeface="Myriad Pro" panose="020B0503030403020204"/>
                      </a:endParaRPr>
                    </a:p>
                  </a:txBody>
                  <a:tcPr anchor="ctr"/>
                </a:tc>
              </a:tr>
              <a:tr h="533400">
                <a:tc>
                  <a:txBody>
                    <a:bodyPr/>
                    <a:lstStyle/>
                    <a:p>
                      <a:r>
                        <a:rPr lang="en-GB" dirty="0" smtClean="0">
                          <a:latin typeface="Myriad Pro" panose="020B0503030403020204"/>
                        </a:rPr>
                        <a:t>E. Mediterranean</a:t>
                      </a:r>
                      <a:endParaRPr lang="en-GB" dirty="0">
                        <a:latin typeface="Myriad Pro" panose="020B0503030403020204"/>
                      </a:endParaRPr>
                    </a:p>
                  </a:txBody>
                  <a:tcPr anchor="ctr"/>
                </a:tc>
                <a:tc>
                  <a:txBody>
                    <a:bodyPr/>
                    <a:lstStyle/>
                    <a:p>
                      <a:pPr algn="ctr"/>
                      <a:r>
                        <a:rPr lang="en-GB" dirty="0" smtClean="0">
                          <a:latin typeface="Myriad Pro" panose="020B0503030403020204"/>
                        </a:rPr>
                        <a:t>No</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r h="533400">
                <a:tc>
                  <a:txBody>
                    <a:bodyPr/>
                    <a:lstStyle/>
                    <a:p>
                      <a:r>
                        <a:rPr lang="en-GB" dirty="0" smtClean="0">
                          <a:latin typeface="Myriad Pro" panose="020B0503030403020204"/>
                        </a:rPr>
                        <a:t>SE Asia</a:t>
                      </a:r>
                      <a:endParaRPr lang="en-GB" dirty="0">
                        <a:latin typeface="Myriad Pro" panose="020B0503030403020204"/>
                      </a:endParaRPr>
                    </a:p>
                  </a:txBody>
                  <a:tcPr anchor="ctr"/>
                </a:tc>
                <a:tc>
                  <a:txBody>
                    <a:bodyPr/>
                    <a:lstStyle/>
                    <a:p>
                      <a:pPr algn="ctr"/>
                      <a:r>
                        <a:rPr lang="en-GB" dirty="0" smtClean="0">
                          <a:latin typeface="Myriad Pro" panose="020B0503030403020204"/>
                        </a:rPr>
                        <a:t>No</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r h="533400">
                <a:tc>
                  <a:txBody>
                    <a:bodyPr/>
                    <a:lstStyle/>
                    <a:p>
                      <a:r>
                        <a:rPr lang="en-GB" dirty="0" smtClean="0">
                          <a:latin typeface="Myriad Pro" panose="020B0503030403020204"/>
                        </a:rPr>
                        <a:t>Africa</a:t>
                      </a:r>
                      <a:endParaRPr lang="en-GB" dirty="0">
                        <a:latin typeface="Myriad Pro" panose="020B0503030403020204"/>
                      </a:endParaRPr>
                    </a:p>
                  </a:txBody>
                  <a:tcPr anchor="ctr"/>
                </a:tc>
                <a:tc>
                  <a:txBody>
                    <a:bodyPr/>
                    <a:lstStyle/>
                    <a:p>
                      <a:pPr algn="ctr"/>
                      <a:r>
                        <a:rPr lang="en-GB" dirty="0" smtClean="0">
                          <a:latin typeface="Myriad Pro" panose="020B0503030403020204"/>
                        </a:rPr>
                        <a:t>No</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c>
                  <a:txBody>
                    <a:bodyPr/>
                    <a:lstStyle/>
                    <a:p>
                      <a:pPr algn="ctr"/>
                      <a:r>
                        <a:rPr lang="en-GB" dirty="0" smtClean="0">
                          <a:latin typeface="Myriad Pro" panose="020B0503030403020204"/>
                        </a:rPr>
                        <a:t>-</a:t>
                      </a:r>
                      <a:endParaRPr lang="en-GB" dirty="0">
                        <a:latin typeface="Myriad Pro" panose="020B0503030403020204"/>
                      </a:endParaRPr>
                    </a:p>
                  </a:txBody>
                  <a:tcPr anchor="ctr"/>
                </a:tc>
              </a:tr>
            </a:tbl>
          </a:graphicData>
        </a:graphic>
      </p:graphicFrame>
      <p:sp>
        <p:nvSpPr>
          <p:cNvPr id="4" name="Rectangle 3"/>
          <p:cNvSpPr/>
          <p:nvPr/>
        </p:nvSpPr>
        <p:spPr>
          <a:xfrm>
            <a:off x="838200" y="5877272"/>
            <a:ext cx="7511993" cy="707886"/>
          </a:xfrm>
          <a:prstGeom prst="rect">
            <a:avLst/>
          </a:prstGeom>
        </p:spPr>
        <p:txBody>
          <a:bodyPr wrap="none">
            <a:spAutoFit/>
          </a:bodyPr>
          <a:lstStyle/>
          <a:p>
            <a:r>
              <a:rPr lang="en-US" sz="1000" dirty="0" smtClean="0">
                <a:latin typeface="Myriad Pro"/>
              </a:rPr>
              <a:t>1. </a:t>
            </a:r>
            <a:r>
              <a:rPr lang="en-US" sz="1000" dirty="0">
                <a:latin typeface="Myriad Pro"/>
              </a:rPr>
              <a:t>Progress report on  Plan of Action for Maintaining Measles, Rubella, and CRS Elimination in the Americas, September 12, 2014</a:t>
            </a:r>
            <a:endParaRPr lang="en-GB" sz="1000" dirty="0">
              <a:latin typeface="Myriad Pro"/>
            </a:endParaRPr>
          </a:p>
          <a:p>
            <a:r>
              <a:rPr lang="en-US" sz="1000" dirty="0">
                <a:latin typeface="Myriad Pro"/>
              </a:rPr>
              <a:t>2</a:t>
            </a:r>
            <a:r>
              <a:rPr lang="en-US" sz="1000" dirty="0" smtClean="0">
                <a:latin typeface="Myriad Pro"/>
              </a:rPr>
              <a:t>. </a:t>
            </a:r>
            <a:r>
              <a:rPr lang="en-US" sz="1000" dirty="0">
                <a:latin typeface="Myriad Pro"/>
              </a:rPr>
              <a:t>Third meeting of the European Regional Verification Commission for Measles and Rubella Elimination (RVC)</a:t>
            </a:r>
          </a:p>
          <a:p>
            <a:r>
              <a:rPr lang="en-US" sz="1000" dirty="0">
                <a:latin typeface="Myriad Pro"/>
              </a:rPr>
              <a:t>10-12 November 2014, Copenhagen, Denmark</a:t>
            </a:r>
          </a:p>
          <a:p>
            <a:r>
              <a:rPr lang="en-US" sz="1000" dirty="0">
                <a:latin typeface="Myriad Pro"/>
              </a:rPr>
              <a:t>3</a:t>
            </a:r>
            <a:r>
              <a:rPr lang="en-US" sz="1000" dirty="0" smtClean="0">
                <a:latin typeface="Myriad Pro"/>
              </a:rPr>
              <a:t>. </a:t>
            </a:r>
            <a:r>
              <a:rPr lang="en-US" sz="1000" dirty="0">
                <a:latin typeface="Myriad Pro"/>
              </a:rPr>
              <a:t>http://www.wpro.who.int/mediacentre/releases/2015/20150327/en/</a:t>
            </a:r>
          </a:p>
        </p:txBody>
      </p:sp>
    </p:spTree>
    <p:extLst>
      <p:ext uri="{BB962C8B-B14F-4D97-AF65-F5344CB8AC3E}">
        <p14:creationId xmlns:p14="http://schemas.microsoft.com/office/powerpoint/2010/main" val="354362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36104"/>
          </a:xfrm>
        </p:spPr>
        <p:txBody>
          <a:bodyPr>
            <a:normAutofit/>
          </a:bodyPr>
          <a:lstStyle/>
          <a:p>
            <a:r>
              <a:rPr lang="en-JM" sz="3200" b="1" dirty="0" smtClean="0"/>
              <a:t>Key Challenges by WHO Region</a:t>
            </a:r>
            <a:endParaRPr lang="en-JM" sz="3200" b="1" dirty="0"/>
          </a:p>
        </p:txBody>
      </p:sp>
      <p:sp>
        <p:nvSpPr>
          <p:cNvPr id="3" name="Content Placeholder 2"/>
          <p:cNvSpPr>
            <a:spLocks noGrp="1"/>
          </p:cNvSpPr>
          <p:nvPr>
            <p:ph idx="1"/>
          </p:nvPr>
        </p:nvSpPr>
        <p:spPr>
          <a:xfrm>
            <a:off x="467544" y="1340768"/>
            <a:ext cx="8435280" cy="4525963"/>
          </a:xfrm>
        </p:spPr>
        <p:txBody>
          <a:bodyPr>
            <a:normAutofit fontScale="92500" lnSpcReduction="10000"/>
          </a:bodyPr>
          <a:lstStyle/>
          <a:p>
            <a:r>
              <a:rPr lang="en-JM" dirty="0" smtClean="0"/>
              <a:t>Americas – risk of importations</a:t>
            </a:r>
          </a:p>
          <a:p>
            <a:r>
              <a:rPr lang="en-JM" dirty="0" smtClean="0"/>
              <a:t>W. Pacific – achieving measles elimination in China </a:t>
            </a:r>
          </a:p>
          <a:p>
            <a:r>
              <a:rPr lang="en-JM" dirty="0" smtClean="0"/>
              <a:t>Europe – competing priorities, vaccine hesitancy  </a:t>
            </a:r>
          </a:p>
          <a:p>
            <a:r>
              <a:rPr lang="en-JM" dirty="0" smtClean="0"/>
              <a:t>E. Med – </a:t>
            </a:r>
            <a:r>
              <a:rPr lang="en-JM" dirty="0"/>
              <a:t>s</a:t>
            </a:r>
            <a:r>
              <a:rPr lang="en-JM" dirty="0" smtClean="0"/>
              <a:t>ecurity limiting access</a:t>
            </a:r>
          </a:p>
          <a:p>
            <a:r>
              <a:rPr lang="en-JM" dirty="0" smtClean="0"/>
              <a:t>SE Asia – heterogeneous coverage in large countries (e.g. India, Indonesia)</a:t>
            </a:r>
          </a:p>
          <a:p>
            <a:r>
              <a:rPr lang="en-JM" dirty="0" smtClean="0">
                <a:solidFill>
                  <a:srgbClr val="FF0000"/>
                </a:solidFill>
              </a:rPr>
              <a:t>Africa – persistent weak immunization &amp; health systems;</a:t>
            </a:r>
            <a:r>
              <a:rPr lang="en-US" dirty="0" smtClean="0">
                <a:solidFill>
                  <a:srgbClr val="FF0000"/>
                </a:solidFill>
              </a:rPr>
              <a:t> changing epidemiology of measles; quality of SIAs and low MCV2 implementation.</a:t>
            </a:r>
          </a:p>
          <a:p>
            <a:pPr lvl="1"/>
            <a:endParaRPr lang="en-JM" dirty="0"/>
          </a:p>
        </p:txBody>
      </p:sp>
    </p:spTree>
    <p:extLst>
      <p:ext uri="{BB962C8B-B14F-4D97-AF65-F5344CB8AC3E}">
        <p14:creationId xmlns:p14="http://schemas.microsoft.com/office/powerpoint/2010/main" val="11630494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normAutofit/>
          </a:bodyPr>
          <a:lstStyle/>
          <a:p>
            <a:r>
              <a:rPr lang="en-GB" sz="3200" dirty="0" err="1" smtClean="0"/>
              <a:t>Estm</a:t>
            </a:r>
            <a:r>
              <a:rPr lang="en-GB" sz="3200" dirty="0" smtClean="0"/>
              <a:t>. Resource Requirements &amp; </a:t>
            </a:r>
            <a:br>
              <a:rPr lang="en-GB" sz="3200" dirty="0" smtClean="0"/>
            </a:br>
            <a:r>
              <a:rPr lang="en-GB" sz="3200" dirty="0" smtClean="0"/>
              <a:t>Mobilization Efforts – 2015-2020</a:t>
            </a:r>
            <a:endParaRPr lang="en-GB" sz="3200"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4099046652"/>
              </p:ext>
            </p:extLst>
          </p:nvPr>
        </p:nvGraphicFramePr>
        <p:xfrm>
          <a:off x="683568" y="1982743"/>
          <a:ext cx="3744416" cy="4254569"/>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sz="half" idx="2"/>
          </p:nvPr>
        </p:nvSpPr>
        <p:spPr>
          <a:xfrm>
            <a:off x="4648200" y="1855365"/>
            <a:ext cx="4038600" cy="4165923"/>
          </a:xfrm>
        </p:spPr>
        <p:txBody>
          <a:bodyPr>
            <a:normAutofit lnSpcReduction="10000"/>
          </a:bodyPr>
          <a:lstStyle/>
          <a:p>
            <a:pPr marL="0" indent="0">
              <a:buNone/>
            </a:pPr>
            <a:r>
              <a:rPr lang="en-GB" sz="2400" dirty="0" smtClean="0">
                <a:solidFill>
                  <a:srgbClr val="000000"/>
                </a:solidFill>
              </a:rPr>
              <a:t>Actions:</a:t>
            </a:r>
          </a:p>
          <a:p>
            <a:r>
              <a:rPr lang="en-GB" sz="2400" dirty="0" smtClean="0">
                <a:solidFill>
                  <a:srgbClr val="000000"/>
                </a:solidFill>
              </a:rPr>
              <a:t>Advocacy and resource mobilization working group led </a:t>
            </a:r>
            <a:r>
              <a:rPr lang="en-GB" sz="2400" dirty="0" smtClean="0">
                <a:solidFill>
                  <a:srgbClr val="000000"/>
                </a:solidFill>
              </a:rPr>
              <a:t>by UN Foundation</a:t>
            </a:r>
            <a:endParaRPr lang="en-GB" sz="2400" dirty="0" smtClean="0">
              <a:solidFill>
                <a:srgbClr val="000000"/>
              </a:solidFill>
            </a:endParaRPr>
          </a:p>
          <a:p>
            <a:r>
              <a:rPr lang="en-GB" sz="2400" dirty="0" smtClean="0">
                <a:solidFill>
                  <a:srgbClr val="000000"/>
                </a:solidFill>
              </a:rPr>
              <a:t> Resource mobilization strategy developed</a:t>
            </a:r>
          </a:p>
          <a:p>
            <a:r>
              <a:rPr lang="en-GB" sz="2400" dirty="0" smtClean="0">
                <a:solidFill>
                  <a:srgbClr val="000000"/>
                </a:solidFill>
              </a:rPr>
              <a:t>GAVI review of future role</a:t>
            </a:r>
          </a:p>
          <a:p>
            <a:pPr lvl="1"/>
            <a:r>
              <a:rPr lang="en-GB" sz="2000" dirty="0" smtClean="0">
                <a:solidFill>
                  <a:srgbClr val="000000"/>
                </a:solidFill>
              </a:rPr>
              <a:t>Funding for follow-up MR campaigns</a:t>
            </a:r>
          </a:p>
          <a:p>
            <a:pPr lvl="1"/>
            <a:r>
              <a:rPr lang="en-GB" sz="2000" dirty="0" smtClean="0">
                <a:solidFill>
                  <a:srgbClr val="000000"/>
                </a:solidFill>
              </a:rPr>
              <a:t>HSS</a:t>
            </a:r>
          </a:p>
          <a:p>
            <a:pPr lvl="1"/>
            <a:r>
              <a:rPr lang="en-GB" sz="2000" dirty="0" smtClean="0">
                <a:solidFill>
                  <a:srgbClr val="000000"/>
                </a:solidFill>
              </a:rPr>
              <a:t>MR vaccine for 2</a:t>
            </a:r>
            <a:r>
              <a:rPr lang="en-GB" sz="2000" baseline="30000" dirty="0" smtClean="0">
                <a:solidFill>
                  <a:srgbClr val="000000"/>
                </a:solidFill>
              </a:rPr>
              <a:t>nd</a:t>
            </a:r>
            <a:r>
              <a:rPr lang="en-GB" sz="2000" dirty="0" smtClean="0">
                <a:solidFill>
                  <a:srgbClr val="000000"/>
                </a:solidFill>
              </a:rPr>
              <a:t> dose</a:t>
            </a:r>
          </a:p>
        </p:txBody>
      </p:sp>
      <p:sp>
        <p:nvSpPr>
          <p:cNvPr id="4" name="TextBox 3"/>
          <p:cNvSpPr txBox="1"/>
          <p:nvPr/>
        </p:nvSpPr>
        <p:spPr>
          <a:xfrm>
            <a:off x="467544" y="1628800"/>
            <a:ext cx="3510192" cy="707886"/>
          </a:xfrm>
          <a:prstGeom prst="rect">
            <a:avLst/>
          </a:prstGeom>
          <a:noFill/>
          <a:ln>
            <a:solidFill>
              <a:schemeClr val="tx1"/>
            </a:solidFill>
          </a:ln>
        </p:spPr>
        <p:txBody>
          <a:bodyPr wrap="none" rtlCol="0">
            <a:spAutoFit/>
          </a:bodyPr>
          <a:lstStyle/>
          <a:p>
            <a:r>
              <a:rPr lang="en-GB" sz="2000" b="1" dirty="0" smtClean="0"/>
              <a:t>$1.4 billion needed for measles</a:t>
            </a:r>
            <a:endParaRPr lang="en-GB" sz="2000" b="1" dirty="0"/>
          </a:p>
          <a:p>
            <a:r>
              <a:rPr lang="en-GB" sz="2000" b="1" dirty="0" smtClean="0"/>
              <a:t>&amp; rubella control, 2015-2020</a:t>
            </a:r>
            <a:endParaRPr lang="en-GB" sz="2000" b="1"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6746" y="1"/>
            <a:ext cx="1553766" cy="215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79223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en-US" sz="4000" dirty="0"/>
              <a:t>Global MCV1 coverage has reached 84%</a:t>
            </a:r>
            <a:r>
              <a:rPr lang="en-US" dirty="0"/>
              <a:t/>
            </a:r>
            <a:br>
              <a:rPr lang="en-US" dirty="0"/>
            </a:br>
            <a:r>
              <a:rPr lang="en-US" sz="2700" dirty="0"/>
              <a:t>1st Dose measles vaccine coverage by WHO region, </a:t>
            </a:r>
            <a:r>
              <a:rPr lang="en-US" sz="2700" dirty="0" smtClean="0"/>
              <a:t>1980-2013</a:t>
            </a:r>
            <a:endParaRPr lang="fr-CH"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693102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3"/>
          <p:cNvSpPr>
            <a:spLocks noGrp="1"/>
          </p:cNvSpPr>
          <p:nvPr>
            <p:ph type="sldNum" sz="quarter" idx="12"/>
          </p:nvPr>
        </p:nvSpPr>
        <p:spPr/>
        <p:txBody>
          <a:bodyPr/>
          <a:lstStyle/>
          <a:p>
            <a:fld id="{EAC9EF76-D347-4DE5-8542-F97088302A87}" type="slidenum">
              <a:rPr lang="fr-CH" smtClean="0"/>
              <a:pPr/>
              <a:t>2</a:t>
            </a:fld>
            <a:endParaRPr lang="fr-CH" dirty="0"/>
          </a:p>
        </p:txBody>
      </p:sp>
      <p:sp>
        <p:nvSpPr>
          <p:cNvPr id="6" name="Text Box 20"/>
          <p:cNvSpPr txBox="1">
            <a:spLocks noChangeArrowheads="1"/>
          </p:cNvSpPr>
          <p:nvPr/>
        </p:nvSpPr>
        <p:spPr bwMode="auto">
          <a:xfrm>
            <a:off x="1691680" y="6093296"/>
            <a:ext cx="2829766" cy="59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52" tIns="52124" rIns="104252" bIns="52124">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r>
              <a:rPr lang="en-GB" sz="800" i="0" dirty="0">
                <a:solidFill>
                  <a:srgbClr val="FFFFFF">
                    <a:lumMod val="50000"/>
                  </a:srgbClr>
                </a:solidFill>
              </a:rPr>
              <a:t>Source: WHO/UNICEF coverage estimates 2012 revision. July 2013; Immunization Vaccines and </a:t>
            </a:r>
            <a:r>
              <a:rPr lang="en-GB" sz="800" i="0" dirty="0" err="1">
                <a:solidFill>
                  <a:srgbClr val="FFFFFF">
                    <a:lumMod val="50000"/>
                  </a:srgbClr>
                </a:solidFill>
              </a:rPr>
              <a:t>Biologicals</a:t>
            </a:r>
            <a:r>
              <a:rPr lang="en-GB" sz="800" i="0" dirty="0">
                <a:solidFill>
                  <a:srgbClr val="FFFFFF">
                    <a:lumMod val="50000"/>
                  </a:srgbClr>
                </a:solidFill>
              </a:rPr>
              <a:t>, (IVB), World Health Organization.</a:t>
            </a:r>
          </a:p>
          <a:p>
            <a:r>
              <a:rPr lang="en-GB" sz="800" i="0" dirty="0">
                <a:solidFill>
                  <a:srgbClr val="FFFFFF">
                    <a:lumMod val="50000"/>
                  </a:srgbClr>
                </a:solidFill>
              </a:rPr>
              <a:t>194 WHO Member States. Date of slide: 17 July 2013</a:t>
            </a:r>
          </a:p>
        </p:txBody>
      </p:sp>
    </p:spTree>
    <p:custDataLst>
      <p:tags r:id="rId1"/>
    </p:custDataLst>
    <p:extLst>
      <p:ext uri="{BB962C8B-B14F-4D97-AF65-F5344CB8AC3E}">
        <p14:creationId xmlns:p14="http://schemas.microsoft.com/office/powerpoint/2010/main" val="3597262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chart seriesIdx="6"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dirty="0" smtClean="0"/>
              <a:t>Summary</a:t>
            </a:r>
            <a:endParaRPr lang="en-GB" sz="3200" dirty="0"/>
          </a:p>
        </p:txBody>
      </p:sp>
      <p:sp>
        <p:nvSpPr>
          <p:cNvPr id="3" name="Content Placeholder 2"/>
          <p:cNvSpPr>
            <a:spLocks noGrp="1"/>
          </p:cNvSpPr>
          <p:nvPr>
            <p:ph idx="1"/>
          </p:nvPr>
        </p:nvSpPr>
        <p:spPr>
          <a:xfrm>
            <a:off x="467544" y="1196752"/>
            <a:ext cx="8229600" cy="4525963"/>
          </a:xfrm>
        </p:spPr>
        <p:txBody>
          <a:bodyPr>
            <a:normAutofit fontScale="85000" lnSpcReduction="10000"/>
          </a:bodyPr>
          <a:lstStyle/>
          <a:p>
            <a:r>
              <a:rPr lang="en-GB" dirty="0" smtClean="0"/>
              <a:t>Measles and MR vaccines have </a:t>
            </a:r>
            <a:r>
              <a:rPr lang="en-GB" dirty="0" smtClean="0"/>
              <a:t>had great </a:t>
            </a:r>
            <a:r>
              <a:rPr lang="en-GB" dirty="0" smtClean="0"/>
              <a:t>impact and measles is at historically low levels</a:t>
            </a:r>
          </a:p>
          <a:p>
            <a:r>
              <a:rPr lang="en-US" dirty="0" smtClean="0">
                <a:solidFill>
                  <a:srgbClr val="FF0000"/>
                </a:solidFill>
              </a:rPr>
              <a:t>Despite this progress, many outbreaks continue to occur &amp; 4 out of 6 WHO Regions are not on track.</a:t>
            </a:r>
          </a:p>
          <a:p>
            <a:r>
              <a:rPr lang="en-GB" dirty="0" smtClean="0"/>
              <a:t>Based on current trends and programme performance 2015 global targets will not be achieved on time</a:t>
            </a:r>
          </a:p>
          <a:p>
            <a:r>
              <a:rPr lang="en-US" dirty="0" smtClean="0">
                <a:solidFill>
                  <a:srgbClr val="FF0000"/>
                </a:solidFill>
              </a:rPr>
              <a:t>Outbreaks </a:t>
            </a:r>
            <a:r>
              <a:rPr lang="en-US" dirty="0">
                <a:solidFill>
                  <a:srgbClr val="FF0000"/>
                </a:solidFill>
              </a:rPr>
              <a:t>are due to </a:t>
            </a:r>
            <a:r>
              <a:rPr lang="en-US" dirty="0" err="1">
                <a:solidFill>
                  <a:srgbClr val="FF0000"/>
                </a:solidFill>
              </a:rPr>
              <a:t>programme</a:t>
            </a:r>
            <a:r>
              <a:rPr lang="en-US" dirty="0">
                <a:solidFill>
                  <a:srgbClr val="FF0000"/>
                </a:solidFill>
              </a:rPr>
              <a:t> failure to vaccinate and the barriers to vaccination are different across WHO Regions</a:t>
            </a:r>
          </a:p>
          <a:p>
            <a:r>
              <a:rPr lang="en-US" dirty="0" smtClean="0"/>
              <a:t>RVC </a:t>
            </a:r>
            <a:r>
              <a:rPr lang="en-US" dirty="0"/>
              <a:t>and NVCs provide encouragement and momentum towards regional elimination </a:t>
            </a:r>
            <a:r>
              <a:rPr lang="en-US" dirty="0" smtClean="0"/>
              <a:t>goals</a:t>
            </a:r>
            <a:endParaRPr lang="en-US" dirty="0"/>
          </a:p>
        </p:txBody>
      </p:sp>
      <p:sp>
        <p:nvSpPr>
          <p:cNvPr id="4" name="Slide Number Placeholder 3"/>
          <p:cNvSpPr>
            <a:spLocks noGrp="1"/>
          </p:cNvSpPr>
          <p:nvPr>
            <p:ph type="sldNum" sz="quarter" idx="12"/>
          </p:nvPr>
        </p:nvSpPr>
        <p:spPr/>
        <p:txBody>
          <a:bodyPr/>
          <a:lstStyle/>
          <a:p>
            <a:fld id="{CF4668DC-857F-487D-BFFA-8C0CA5037977}" type="slidenum">
              <a:rPr lang="fr-BE" smtClean="0"/>
              <a:pPr/>
              <a:t>20</a:t>
            </a:fld>
            <a:endParaRPr lang="fr-BE"/>
          </a:p>
        </p:txBody>
      </p:sp>
    </p:spTree>
    <p:custDataLst>
      <p:tags r:id="rId1"/>
    </p:custDataLst>
    <p:extLst>
      <p:ext uri="{BB962C8B-B14F-4D97-AF65-F5344CB8AC3E}">
        <p14:creationId xmlns:p14="http://schemas.microsoft.com/office/powerpoint/2010/main" val="3897421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b="0">
                <a:latin typeface="Arial" charset="0"/>
                <a:cs typeface="Arial" charset="0"/>
              </a:rPr>
              <a:t>Pareto-Juran principle</a:t>
            </a:r>
          </a:p>
        </p:txBody>
      </p:sp>
      <p:sp>
        <p:nvSpPr>
          <p:cNvPr id="33795" name="Rectangle 3"/>
          <p:cNvSpPr txBox="1">
            <a:spLocks noChangeArrowheads="1"/>
          </p:cNvSpPr>
          <p:nvPr/>
        </p:nvSpPr>
        <p:spPr bwMode="auto">
          <a:xfrm>
            <a:off x="468313" y="2349500"/>
            <a:ext cx="84963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bg1"/>
                </a:solidFill>
                <a:latin typeface="Arial" charset="0"/>
                <a:ea typeface="ＭＳ Ｐゴシック" charset="0"/>
                <a:cs typeface="Arial" charset="0"/>
              </a:defRPr>
            </a:lvl1pPr>
            <a:lvl2pPr marL="742950" indent="-285750" defTabSz="912813" eaLnBrk="0" hangingPunct="0">
              <a:defRPr>
                <a:solidFill>
                  <a:schemeClr val="bg1"/>
                </a:solidFill>
                <a:latin typeface="Arial" charset="0"/>
                <a:ea typeface="Arial" charset="0"/>
                <a:cs typeface="Arial" charset="0"/>
              </a:defRPr>
            </a:lvl2pPr>
            <a:lvl3pPr marL="1143000" indent="-228600" defTabSz="912813" eaLnBrk="0" hangingPunct="0">
              <a:defRPr>
                <a:solidFill>
                  <a:schemeClr val="bg1"/>
                </a:solidFill>
                <a:latin typeface="Arial" charset="0"/>
                <a:ea typeface="Arial" charset="0"/>
                <a:cs typeface="Arial" charset="0"/>
              </a:defRPr>
            </a:lvl3pPr>
            <a:lvl4pPr marL="1600200" indent="-228600" defTabSz="912813" eaLnBrk="0" hangingPunct="0">
              <a:defRPr>
                <a:solidFill>
                  <a:schemeClr val="bg1"/>
                </a:solidFill>
                <a:latin typeface="Arial" charset="0"/>
                <a:ea typeface="Arial" charset="0"/>
                <a:cs typeface="Arial" charset="0"/>
              </a:defRPr>
            </a:lvl4pPr>
            <a:lvl5pPr marL="2057400" indent="-228600" defTabSz="912813" eaLnBrk="0" hangingPunct="0">
              <a:defRPr>
                <a:solidFill>
                  <a:schemeClr val="bg1"/>
                </a:solidFill>
                <a:latin typeface="Arial" charset="0"/>
                <a:ea typeface="Arial" charset="0"/>
                <a:cs typeface="Arial" charset="0"/>
              </a:defRPr>
            </a:lvl5pPr>
            <a:lvl6pPr marL="2514600" indent="-228600" defTabSz="912813" eaLnBrk="0" fontAlgn="base" hangingPunct="0">
              <a:spcBef>
                <a:spcPct val="0"/>
              </a:spcBef>
              <a:spcAft>
                <a:spcPct val="0"/>
              </a:spcAft>
              <a:defRPr>
                <a:solidFill>
                  <a:schemeClr val="bg1"/>
                </a:solidFill>
                <a:latin typeface="Arial" charset="0"/>
                <a:ea typeface="Arial" charset="0"/>
                <a:cs typeface="Arial" charset="0"/>
              </a:defRPr>
            </a:lvl6pPr>
            <a:lvl7pPr marL="2971800" indent="-228600" defTabSz="912813" eaLnBrk="0" fontAlgn="base" hangingPunct="0">
              <a:spcBef>
                <a:spcPct val="0"/>
              </a:spcBef>
              <a:spcAft>
                <a:spcPct val="0"/>
              </a:spcAft>
              <a:defRPr>
                <a:solidFill>
                  <a:schemeClr val="bg1"/>
                </a:solidFill>
                <a:latin typeface="Arial" charset="0"/>
                <a:ea typeface="Arial" charset="0"/>
                <a:cs typeface="Arial" charset="0"/>
              </a:defRPr>
            </a:lvl7pPr>
            <a:lvl8pPr marL="3429000" indent="-228600" defTabSz="912813" eaLnBrk="0" fontAlgn="base" hangingPunct="0">
              <a:spcBef>
                <a:spcPct val="0"/>
              </a:spcBef>
              <a:spcAft>
                <a:spcPct val="0"/>
              </a:spcAft>
              <a:defRPr>
                <a:solidFill>
                  <a:schemeClr val="bg1"/>
                </a:solidFill>
                <a:latin typeface="Arial" charset="0"/>
                <a:ea typeface="Arial" charset="0"/>
                <a:cs typeface="Arial" charset="0"/>
              </a:defRPr>
            </a:lvl8pPr>
            <a:lvl9pPr marL="3886200" indent="-228600" defTabSz="912813" eaLnBrk="0" fontAlgn="base" hangingPunct="0">
              <a:spcBef>
                <a:spcPct val="0"/>
              </a:spcBef>
              <a:spcAft>
                <a:spcPct val="0"/>
              </a:spcAft>
              <a:defRPr>
                <a:solidFill>
                  <a:schemeClr val="bg1"/>
                </a:solidFill>
                <a:latin typeface="Arial" charset="0"/>
                <a:ea typeface="Arial" charset="0"/>
                <a:cs typeface="Arial" charset="0"/>
              </a:defRPr>
            </a:lvl9pPr>
          </a:lstStyle>
          <a:p>
            <a:pPr>
              <a:spcBef>
                <a:spcPct val="80000"/>
              </a:spcBef>
              <a:buClr>
                <a:srgbClr val="1E7FB8"/>
              </a:buClr>
              <a:buFont typeface="Wingdings" charset="0"/>
              <a:buNone/>
            </a:pPr>
            <a:r>
              <a:rPr lang="en-GB" sz="3600">
                <a:solidFill>
                  <a:srgbClr val="000066"/>
                </a:solidFill>
              </a:rPr>
              <a:t>20% of the work (the first 10% and the last 10%) consume 80% of your time and resources</a:t>
            </a:r>
            <a:endParaRPr lang="en-GB" sz="3600">
              <a:solidFill>
                <a:srgbClr val="000066"/>
              </a:solidFill>
              <a:ea typeface="SimSun" charset="0"/>
              <a:cs typeface="SimSun" charset="0"/>
            </a:endParaRPr>
          </a:p>
        </p:txBody>
      </p:sp>
    </p:spTree>
    <p:extLst>
      <p:ext uri="{BB962C8B-B14F-4D97-AF65-F5344CB8AC3E}">
        <p14:creationId xmlns:p14="http://schemas.microsoft.com/office/powerpoint/2010/main" val="2609015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18039889"/>
              </p:ext>
            </p:extLst>
          </p:nvPr>
        </p:nvGraphicFramePr>
        <p:xfrm>
          <a:off x="152400" y="1268760"/>
          <a:ext cx="8763000"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16632"/>
            <a:ext cx="8229600" cy="1152128"/>
          </a:xfrm>
        </p:spPr>
        <p:txBody>
          <a:bodyPr>
            <a:normAutofit/>
          </a:bodyPr>
          <a:lstStyle/>
          <a:p>
            <a:r>
              <a:rPr lang="en-US" sz="2800" b="1" dirty="0" smtClean="0">
                <a:solidFill>
                  <a:srgbClr val="002060"/>
                </a:solidFill>
              </a:rPr>
              <a:t>Most progress in measles mortality reduction occurred in </a:t>
            </a:r>
            <a:r>
              <a:rPr lang="en-US" sz="2800" b="1" dirty="0" smtClean="0">
                <a:solidFill>
                  <a:srgbClr val="002060"/>
                </a:solidFill>
              </a:rPr>
              <a:t>Africa in last decade</a:t>
            </a:r>
            <a:endParaRPr lang="en-US" sz="2800" b="1" dirty="0">
              <a:solidFill>
                <a:srgbClr val="002060"/>
              </a:solidFill>
            </a:endParaRPr>
          </a:p>
        </p:txBody>
      </p:sp>
      <p:cxnSp>
        <p:nvCxnSpPr>
          <p:cNvPr id="6" name="Straight Connector 5"/>
          <p:cNvCxnSpPr/>
          <p:nvPr/>
        </p:nvCxnSpPr>
        <p:spPr>
          <a:xfrm>
            <a:off x="1981200" y="2895600"/>
            <a:ext cx="0" cy="838200"/>
          </a:xfrm>
          <a:prstGeom prst="line">
            <a:avLst/>
          </a:prstGeom>
          <a:ln w="2222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87812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7" name="Object 2"/>
          <p:cNvGraphicFramePr>
            <a:graphicFrameLocks noChangeAspect="1"/>
          </p:cNvGraphicFramePr>
          <p:nvPr>
            <p:extLst>
              <p:ext uri="{D42A27DB-BD31-4B8C-83A1-F6EECF244321}">
                <p14:modId xmlns:p14="http://schemas.microsoft.com/office/powerpoint/2010/main" val="1066592118"/>
              </p:ext>
            </p:extLst>
          </p:nvPr>
        </p:nvGraphicFramePr>
        <p:xfrm>
          <a:off x="-133350" y="1557338"/>
          <a:ext cx="9224597" cy="4618037"/>
        </p:xfrm>
        <a:graphic>
          <a:graphicData uri="http://schemas.openxmlformats.org/presentationml/2006/ole">
            <mc:AlternateContent xmlns:mc="http://schemas.openxmlformats.org/markup-compatibility/2006">
              <mc:Choice xmlns:v="urn:schemas-microsoft-com:vml" Requires="v">
                <p:oleObj spid="_x0000_s3080" name="Chart" r:id="rId4" imgW="9677400" imgH="4064000" progId="MSGraph.Chart.8">
                  <p:embed followColorScheme="full"/>
                </p:oleObj>
              </mc:Choice>
              <mc:Fallback>
                <p:oleObj name="Chart" r:id="rId4" imgW="9677400" imgH="4064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1557338"/>
                        <a:ext cx="9224597" cy="4618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42724" name="Rectangle 4"/>
          <p:cNvSpPr>
            <a:spLocks noChangeArrowheads="1"/>
          </p:cNvSpPr>
          <p:nvPr/>
        </p:nvSpPr>
        <p:spPr bwMode="auto">
          <a:xfrm>
            <a:off x="451339" y="188913"/>
            <a:ext cx="824132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912813">
              <a:lnSpc>
                <a:spcPct val="110000"/>
              </a:lnSpc>
              <a:defRPr/>
            </a:pPr>
            <a:r>
              <a:rPr lang="en-GB" sz="4000" i="1" dirty="0">
                <a:solidFill>
                  <a:srgbClr val="000066"/>
                </a:solidFill>
                <a:latin typeface="Calibri" charset="0"/>
                <a:cs typeface="Arial" charset="0"/>
              </a:rPr>
              <a:t>Polio eradication </a:t>
            </a:r>
            <a:r>
              <a:rPr lang="en-GB" sz="4000" i="1" dirty="0">
                <a:solidFill>
                  <a:srgbClr val="000066"/>
                </a:solidFill>
                <a:cs typeface="Arial" charset="0"/>
              </a:rPr>
              <a:t>–</a:t>
            </a:r>
            <a:r>
              <a:rPr lang="en-GB" sz="4000" i="1" dirty="0">
                <a:solidFill>
                  <a:srgbClr val="000066"/>
                </a:solidFill>
                <a:latin typeface="Calibri" charset="0"/>
                <a:cs typeface="Arial" charset="0"/>
              </a:rPr>
              <a:t> Innovations </a:t>
            </a:r>
          </a:p>
          <a:p>
            <a:pPr algn="ctr" defTabSz="912813">
              <a:lnSpc>
                <a:spcPct val="110000"/>
              </a:lnSpc>
              <a:defRPr/>
            </a:pPr>
            <a:r>
              <a:rPr lang="en-GB" sz="2800" b="1" i="1" dirty="0">
                <a:solidFill>
                  <a:srgbClr val="A50021"/>
                </a:solidFill>
                <a:latin typeface="Calibri" charset="0"/>
                <a:cs typeface="Arial" charset="0"/>
              </a:rPr>
              <a:t>New Tactics &amp; Technologies</a:t>
            </a:r>
            <a:endParaRPr lang="en-US" sz="2800" dirty="0">
              <a:solidFill>
                <a:srgbClr val="A50021"/>
              </a:solidFill>
              <a:latin typeface="Calibri" charset="0"/>
              <a:cs typeface="Arial" charset="0"/>
            </a:endParaRPr>
          </a:p>
        </p:txBody>
      </p:sp>
      <p:grpSp>
        <p:nvGrpSpPr>
          <p:cNvPr id="542762" name="Group 42"/>
          <p:cNvGrpSpPr>
            <a:grpSpLocks/>
          </p:cNvGrpSpPr>
          <p:nvPr/>
        </p:nvGrpSpPr>
        <p:grpSpPr bwMode="auto">
          <a:xfrm>
            <a:off x="6217628" y="1528763"/>
            <a:ext cx="1412631" cy="3268662"/>
            <a:chOff x="4243" y="963"/>
            <a:chExt cx="964" cy="2059"/>
          </a:xfrm>
        </p:grpSpPr>
        <p:sp>
          <p:nvSpPr>
            <p:cNvPr id="542728" name="Line 8"/>
            <p:cNvSpPr>
              <a:spLocks noChangeShapeType="1"/>
            </p:cNvSpPr>
            <p:nvPr/>
          </p:nvSpPr>
          <p:spPr bwMode="auto">
            <a:xfrm flipV="1">
              <a:off x="5143" y="1344"/>
              <a:ext cx="0" cy="167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35" name="Text Box 15"/>
            <p:cNvSpPr txBox="1">
              <a:spLocks noChangeArrowheads="1"/>
            </p:cNvSpPr>
            <p:nvPr/>
          </p:nvSpPr>
          <p:spPr bwMode="auto">
            <a:xfrm>
              <a:off x="4243" y="963"/>
              <a:ext cx="964"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a:spcBef>
                  <a:spcPct val="10000"/>
                </a:spcBef>
                <a:defRPr/>
              </a:pPr>
              <a:r>
                <a:rPr lang="en-GB" sz="1600">
                  <a:ea typeface="ＭＳ Ｐゴシック" charset="0"/>
                  <a:cs typeface="+mn-cs"/>
                </a:rPr>
                <a:t>Universal</a:t>
              </a:r>
            </a:p>
            <a:p>
              <a:pPr algn="r">
                <a:spcBef>
                  <a:spcPct val="10000"/>
                </a:spcBef>
                <a:defRPr/>
              </a:pPr>
              <a:r>
                <a:rPr lang="en-GB" sz="1600">
                  <a:ea typeface="ＭＳ Ｐゴシック" charset="0"/>
                  <a:cs typeface="+mn-cs"/>
                </a:rPr>
                <a:t>finger-marking</a:t>
              </a:r>
              <a:endParaRPr lang="en-US" sz="1600">
                <a:ea typeface="ＭＳ Ｐゴシック" charset="0"/>
                <a:cs typeface="+mn-cs"/>
              </a:endParaRPr>
            </a:p>
          </p:txBody>
        </p:sp>
      </p:grpSp>
      <p:grpSp>
        <p:nvGrpSpPr>
          <p:cNvPr id="542753" name="Group 33"/>
          <p:cNvGrpSpPr>
            <a:grpSpLocks/>
          </p:cNvGrpSpPr>
          <p:nvPr/>
        </p:nvGrpSpPr>
        <p:grpSpPr bwMode="auto">
          <a:xfrm>
            <a:off x="5650523" y="2133601"/>
            <a:ext cx="1865435" cy="2663825"/>
            <a:chOff x="3856" y="1344"/>
            <a:chExt cx="1273" cy="1678"/>
          </a:xfrm>
        </p:grpSpPr>
        <p:sp>
          <p:nvSpPr>
            <p:cNvPr id="542727" name="Line 7"/>
            <p:cNvSpPr>
              <a:spLocks noChangeShapeType="1"/>
            </p:cNvSpPr>
            <p:nvPr/>
          </p:nvSpPr>
          <p:spPr bwMode="auto">
            <a:xfrm flipV="1">
              <a:off x="5070" y="1706"/>
              <a:ext cx="0" cy="131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36" name="Text Box 16"/>
            <p:cNvSpPr txBox="1">
              <a:spLocks noChangeArrowheads="1"/>
            </p:cNvSpPr>
            <p:nvPr/>
          </p:nvSpPr>
          <p:spPr bwMode="auto">
            <a:xfrm>
              <a:off x="3856" y="1344"/>
              <a:ext cx="127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a:spcBef>
                  <a:spcPct val="10000"/>
                </a:spcBef>
                <a:defRPr/>
              </a:pPr>
              <a:r>
                <a:rPr lang="en-GB" sz="1600">
                  <a:ea typeface="ＭＳ Ｐゴシック" charset="0"/>
                  <a:cs typeface="+mn-cs"/>
                </a:rPr>
                <a:t>Seroprevalence</a:t>
              </a:r>
            </a:p>
            <a:p>
              <a:pPr algn="r">
                <a:spcBef>
                  <a:spcPct val="10000"/>
                </a:spcBef>
                <a:defRPr/>
              </a:pPr>
              <a:r>
                <a:rPr lang="en-GB" sz="1600">
                  <a:ea typeface="ＭＳ Ｐゴシック" charset="0"/>
                  <a:cs typeface="+mn-cs"/>
                </a:rPr>
                <a:t>surveys &amp; modelling</a:t>
              </a:r>
              <a:endParaRPr lang="en-US" sz="1600">
                <a:ea typeface="ＭＳ Ｐゴシック" charset="0"/>
                <a:cs typeface="+mn-cs"/>
              </a:endParaRPr>
            </a:p>
          </p:txBody>
        </p:sp>
      </p:grpSp>
      <p:grpSp>
        <p:nvGrpSpPr>
          <p:cNvPr id="542758" name="Group 38"/>
          <p:cNvGrpSpPr>
            <a:grpSpLocks/>
          </p:cNvGrpSpPr>
          <p:nvPr/>
        </p:nvGrpSpPr>
        <p:grpSpPr bwMode="auto">
          <a:xfrm>
            <a:off x="7606810" y="2133601"/>
            <a:ext cx="1258765" cy="2663825"/>
            <a:chOff x="5191" y="1344"/>
            <a:chExt cx="859" cy="1678"/>
          </a:xfrm>
        </p:grpSpPr>
        <p:sp>
          <p:nvSpPr>
            <p:cNvPr id="542737" name="Line 17"/>
            <p:cNvSpPr>
              <a:spLocks noChangeShapeType="1"/>
            </p:cNvSpPr>
            <p:nvPr/>
          </p:nvSpPr>
          <p:spPr bwMode="auto">
            <a:xfrm flipV="1">
              <a:off x="5569" y="1706"/>
              <a:ext cx="0" cy="1316"/>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38" name="Text Box 18"/>
            <p:cNvSpPr txBox="1">
              <a:spLocks noChangeArrowheads="1"/>
            </p:cNvSpPr>
            <p:nvPr/>
          </p:nvSpPr>
          <p:spPr bwMode="auto">
            <a:xfrm>
              <a:off x="5191" y="1344"/>
              <a:ext cx="85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spcBef>
                  <a:spcPct val="10000"/>
                </a:spcBef>
                <a:defRPr/>
              </a:pPr>
              <a:r>
                <a:rPr lang="en-GB" sz="1600">
                  <a:ea typeface="ＭＳ Ｐゴシック" charset="0"/>
                  <a:cs typeface="+mn-cs"/>
                </a:rPr>
                <a:t>Independent</a:t>
              </a:r>
            </a:p>
            <a:p>
              <a:pPr algn="ctr">
                <a:spcBef>
                  <a:spcPct val="10000"/>
                </a:spcBef>
                <a:defRPr/>
              </a:pPr>
              <a:r>
                <a:rPr lang="en-GB" sz="1600">
                  <a:ea typeface="ＭＳ Ｐゴシック" charset="0"/>
                  <a:cs typeface="+mn-cs"/>
                </a:rPr>
                <a:t>monitoring</a:t>
              </a:r>
              <a:endParaRPr lang="en-US" sz="1600">
                <a:ea typeface="ＭＳ Ｐゴシック" charset="0"/>
                <a:cs typeface="+mn-cs"/>
              </a:endParaRPr>
            </a:p>
          </p:txBody>
        </p:sp>
      </p:grpSp>
      <p:grpSp>
        <p:nvGrpSpPr>
          <p:cNvPr id="542749" name="Group 29"/>
          <p:cNvGrpSpPr>
            <a:grpSpLocks/>
          </p:cNvGrpSpPr>
          <p:nvPr/>
        </p:nvGrpSpPr>
        <p:grpSpPr bwMode="auto">
          <a:xfrm>
            <a:off x="4670181" y="3716338"/>
            <a:ext cx="1570892" cy="1008062"/>
            <a:chOff x="3187" y="2341"/>
            <a:chExt cx="1072" cy="635"/>
          </a:xfrm>
        </p:grpSpPr>
        <p:sp>
          <p:nvSpPr>
            <p:cNvPr id="542730" name="Text Box 10"/>
            <p:cNvSpPr txBox="1">
              <a:spLocks noChangeArrowheads="1"/>
            </p:cNvSpPr>
            <p:nvPr/>
          </p:nvSpPr>
          <p:spPr bwMode="auto">
            <a:xfrm>
              <a:off x="3187" y="2341"/>
              <a:ext cx="1072"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spcBef>
                  <a:spcPct val="25000"/>
                </a:spcBef>
                <a:defRPr/>
              </a:pPr>
              <a:r>
                <a:rPr lang="en-GB" sz="1600">
                  <a:ea typeface="ＭＳ Ｐゴシック" charset="0"/>
                  <a:cs typeface="+mn-cs"/>
                </a:rPr>
                <a:t> SIAs doubled</a:t>
              </a:r>
            </a:p>
            <a:p>
              <a:pPr algn="ctr">
                <a:spcBef>
                  <a:spcPct val="25000"/>
                </a:spcBef>
                <a:defRPr/>
              </a:pPr>
              <a:r>
                <a:rPr lang="en-GB" sz="1600">
                  <a:ea typeface="ＭＳ Ｐゴシック" charset="0"/>
                  <a:cs typeface="+mn-cs"/>
                </a:rPr>
                <a:t>10 x tech assist</a:t>
              </a:r>
            </a:p>
            <a:p>
              <a:pPr algn="ctr">
                <a:spcBef>
                  <a:spcPct val="25000"/>
                </a:spcBef>
                <a:defRPr/>
              </a:pPr>
              <a:r>
                <a:rPr lang="en-GB" sz="1600">
                  <a:ea typeface="ＭＳ Ｐゴシック" charset="0"/>
                  <a:cs typeface="+mn-cs"/>
                </a:rPr>
                <a:t> House-to-house</a:t>
              </a:r>
              <a:endParaRPr lang="en-US" sz="1400">
                <a:ea typeface="ＭＳ Ｐゴシック" charset="0"/>
                <a:cs typeface="+mn-cs"/>
              </a:endParaRPr>
            </a:p>
          </p:txBody>
        </p:sp>
        <p:sp>
          <p:nvSpPr>
            <p:cNvPr id="542739" name="Line 19"/>
            <p:cNvSpPr>
              <a:spLocks noChangeShapeType="1"/>
            </p:cNvSpPr>
            <p:nvPr/>
          </p:nvSpPr>
          <p:spPr bwMode="auto">
            <a:xfrm flipH="1" flipV="1">
              <a:off x="3301" y="2976"/>
              <a:ext cx="86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grpSp>
      <p:grpSp>
        <p:nvGrpSpPr>
          <p:cNvPr id="542752" name="Group 32"/>
          <p:cNvGrpSpPr>
            <a:grpSpLocks/>
          </p:cNvGrpSpPr>
          <p:nvPr/>
        </p:nvGrpSpPr>
        <p:grpSpPr bwMode="auto">
          <a:xfrm>
            <a:off x="6570789" y="2781300"/>
            <a:ext cx="792774" cy="2016125"/>
            <a:chOff x="4484" y="1752"/>
            <a:chExt cx="541" cy="1270"/>
          </a:xfrm>
        </p:grpSpPr>
        <p:sp>
          <p:nvSpPr>
            <p:cNvPr id="542740" name="Line 20"/>
            <p:cNvSpPr>
              <a:spLocks noChangeShapeType="1"/>
            </p:cNvSpPr>
            <p:nvPr/>
          </p:nvSpPr>
          <p:spPr bwMode="auto">
            <a:xfrm flipV="1">
              <a:off x="4934" y="1933"/>
              <a:ext cx="0" cy="108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41" name="Text Box 21"/>
            <p:cNvSpPr txBox="1">
              <a:spLocks noChangeArrowheads="1"/>
            </p:cNvSpPr>
            <p:nvPr/>
          </p:nvSpPr>
          <p:spPr bwMode="auto">
            <a:xfrm>
              <a:off x="4484" y="1752"/>
              <a:ext cx="54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a:spcBef>
                  <a:spcPct val="10000"/>
                </a:spcBef>
                <a:defRPr/>
              </a:pPr>
              <a:r>
                <a:rPr lang="en-GB" sz="1600" i="1">
                  <a:ea typeface="ＭＳ Ｐゴシック" charset="0"/>
                  <a:cs typeface="+mn-cs"/>
                </a:rPr>
                <a:t>'SIADs'</a:t>
              </a:r>
              <a:endParaRPr lang="en-US" sz="1600" i="1">
                <a:ea typeface="ＭＳ Ｐゴシック" charset="0"/>
                <a:cs typeface="+mn-cs"/>
              </a:endParaRPr>
            </a:p>
          </p:txBody>
        </p:sp>
      </p:grpSp>
      <p:grpSp>
        <p:nvGrpSpPr>
          <p:cNvPr id="542756" name="Group 36"/>
          <p:cNvGrpSpPr>
            <a:grpSpLocks/>
          </p:cNvGrpSpPr>
          <p:nvPr/>
        </p:nvGrpSpPr>
        <p:grpSpPr bwMode="auto">
          <a:xfrm>
            <a:off x="7819287" y="3429001"/>
            <a:ext cx="608134" cy="1368425"/>
            <a:chOff x="5336" y="2160"/>
            <a:chExt cx="415" cy="862"/>
          </a:xfrm>
        </p:grpSpPr>
        <p:sp>
          <p:nvSpPr>
            <p:cNvPr id="542742" name="Line 22"/>
            <p:cNvSpPr>
              <a:spLocks noChangeShapeType="1"/>
            </p:cNvSpPr>
            <p:nvPr/>
          </p:nvSpPr>
          <p:spPr bwMode="auto">
            <a:xfrm flipV="1">
              <a:off x="5388" y="2341"/>
              <a:ext cx="0" cy="681"/>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43" name="Text Box 23"/>
            <p:cNvSpPr txBox="1">
              <a:spLocks noChangeArrowheads="1"/>
            </p:cNvSpPr>
            <p:nvPr/>
          </p:nvSpPr>
          <p:spPr bwMode="auto">
            <a:xfrm>
              <a:off x="5336" y="2160"/>
              <a:ext cx="415"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r">
                <a:spcBef>
                  <a:spcPct val="10000"/>
                </a:spcBef>
                <a:defRPr/>
              </a:pPr>
              <a:r>
                <a:rPr lang="en-GB" sz="1600">
                  <a:ea typeface="ＭＳ Ｐゴシック" charset="0"/>
                  <a:cs typeface="+mn-cs"/>
                </a:rPr>
                <a:t>LQAs</a:t>
              </a:r>
              <a:endParaRPr lang="en-US" sz="1600">
                <a:ea typeface="ＭＳ Ｐゴシック" charset="0"/>
                <a:cs typeface="+mn-cs"/>
              </a:endParaRPr>
            </a:p>
          </p:txBody>
        </p:sp>
      </p:grpSp>
      <p:grpSp>
        <p:nvGrpSpPr>
          <p:cNvPr id="542751" name="Group 31"/>
          <p:cNvGrpSpPr>
            <a:grpSpLocks/>
          </p:cNvGrpSpPr>
          <p:nvPr/>
        </p:nvGrpSpPr>
        <p:grpSpPr bwMode="auto">
          <a:xfrm>
            <a:off x="5033597" y="3141663"/>
            <a:ext cx="2130669" cy="1655762"/>
            <a:chOff x="3435" y="1979"/>
            <a:chExt cx="1454" cy="1043"/>
          </a:xfrm>
        </p:grpSpPr>
        <p:sp>
          <p:nvSpPr>
            <p:cNvPr id="542744" name="Line 24"/>
            <p:cNvSpPr>
              <a:spLocks noChangeShapeType="1"/>
            </p:cNvSpPr>
            <p:nvPr/>
          </p:nvSpPr>
          <p:spPr bwMode="auto">
            <a:xfrm flipV="1">
              <a:off x="4753" y="2205"/>
              <a:ext cx="0" cy="817"/>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45" name="Text Box 25"/>
            <p:cNvSpPr txBox="1">
              <a:spLocks noChangeArrowheads="1"/>
            </p:cNvSpPr>
            <p:nvPr/>
          </p:nvSpPr>
          <p:spPr bwMode="auto">
            <a:xfrm>
              <a:off x="3435" y="1979"/>
              <a:ext cx="145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spcBef>
                  <a:spcPct val="10000"/>
                </a:spcBef>
                <a:defRPr/>
              </a:pPr>
              <a:r>
                <a:rPr lang="en-GB" sz="1600" i="1">
                  <a:ea typeface="ＭＳ Ｐゴシック" charset="0"/>
                  <a:cs typeface="+mn-cs"/>
                </a:rPr>
                <a:t>'Underserved Strategy'</a:t>
              </a:r>
              <a:endParaRPr lang="en-US" sz="1600" i="1">
                <a:ea typeface="ＭＳ Ｐゴシック" charset="0"/>
                <a:cs typeface="+mn-cs"/>
              </a:endParaRPr>
            </a:p>
          </p:txBody>
        </p:sp>
      </p:grpSp>
      <p:grpSp>
        <p:nvGrpSpPr>
          <p:cNvPr id="542755" name="Group 35"/>
          <p:cNvGrpSpPr>
            <a:grpSpLocks/>
          </p:cNvGrpSpPr>
          <p:nvPr/>
        </p:nvGrpSpPr>
        <p:grpSpPr bwMode="auto">
          <a:xfrm>
            <a:off x="7694736" y="2781300"/>
            <a:ext cx="798634" cy="2016125"/>
            <a:chOff x="5251" y="1752"/>
            <a:chExt cx="545" cy="1270"/>
          </a:xfrm>
        </p:grpSpPr>
        <p:sp>
          <p:nvSpPr>
            <p:cNvPr id="542747" name="Line 27"/>
            <p:cNvSpPr>
              <a:spLocks noChangeShapeType="1"/>
            </p:cNvSpPr>
            <p:nvPr/>
          </p:nvSpPr>
          <p:spPr bwMode="auto">
            <a:xfrm flipV="1">
              <a:off x="5297" y="1933"/>
              <a:ext cx="0" cy="108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48" name="Text Box 28"/>
            <p:cNvSpPr txBox="1">
              <a:spLocks noChangeArrowheads="1"/>
            </p:cNvSpPr>
            <p:nvPr/>
          </p:nvSpPr>
          <p:spPr bwMode="auto">
            <a:xfrm>
              <a:off x="5251" y="1752"/>
              <a:ext cx="545"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GB" sz="1600">
                  <a:ea typeface="ＭＳ Ｐゴシック" charset="0"/>
                  <a:cs typeface="+mn-cs"/>
                </a:rPr>
                <a:t>rt-PCR </a:t>
              </a:r>
              <a:endParaRPr lang="en-US" sz="1600">
                <a:ea typeface="ＭＳ Ｐゴシック" charset="0"/>
                <a:cs typeface="+mn-cs"/>
              </a:endParaRPr>
            </a:p>
          </p:txBody>
        </p:sp>
      </p:grpSp>
      <p:grpSp>
        <p:nvGrpSpPr>
          <p:cNvPr id="542750" name="Group 30"/>
          <p:cNvGrpSpPr>
            <a:grpSpLocks/>
          </p:cNvGrpSpPr>
          <p:nvPr/>
        </p:nvGrpSpPr>
        <p:grpSpPr bwMode="auto">
          <a:xfrm>
            <a:off x="6268916" y="3716339"/>
            <a:ext cx="833804" cy="1081087"/>
            <a:chOff x="4278" y="2341"/>
            <a:chExt cx="569" cy="681"/>
          </a:xfrm>
        </p:grpSpPr>
        <p:sp>
          <p:nvSpPr>
            <p:cNvPr id="542729" name="Line 9"/>
            <p:cNvSpPr>
              <a:spLocks noChangeShapeType="1"/>
            </p:cNvSpPr>
            <p:nvPr/>
          </p:nvSpPr>
          <p:spPr bwMode="auto">
            <a:xfrm flipV="1">
              <a:off x="4572" y="2659"/>
              <a:ext cx="0" cy="36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32" name="Text Box 12"/>
            <p:cNvSpPr txBox="1">
              <a:spLocks noChangeArrowheads="1"/>
            </p:cNvSpPr>
            <p:nvPr/>
          </p:nvSpPr>
          <p:spPr bwMode="auto">
            <a:xfrm>
              <a:off x="4278" y="2341"/>
              <a:ext cx="569" cy="3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spcBef>
                  <a:spcPct val="20000"/>
                </a:spcBef>
                <a:defRPr/>
              </a:pPr>
              <a:r>
                <a:rPr lang="en-GB" sz="1600">
                  <a:ea typeface="ＭＳ Ｐゴシック" charset="0"/>
                  <a:cs typeface="+mn-cs"/>
                </a:rPr>
                <a:t>mOPV1</a:t>
              </a:r>
            </a:p>
            <a:p>
              <a:pPr algn="ctr">
                <a:spcBef>
                  <a:spcPct val="20000"/>
                </a:spcBef>
                <a:defRPr/>
              </a:pPr>
              <a:r>
                <a:rPr lang="en-GB" sz="1600">
                  <a:ea typeface="ＭＳ Ｐゴシック" charset="0"/>
                  <a:cs typeface="+mn-cs"/>
                </a:rPr>
                <a:t>mOPV3</a:t>
              </a:r>
              <a:endParaRPr lang="en-US" sz="1600">
                <a:ea typeface="ＭＳ Ｐゴシック" charset="0"/>
                <a:cs typeface="+mn-cs"/>
              </a:endParaRPr>
            </a:p>
          </p:txBody>
        </p:sp>
      </p:grpSp>
      <p:grpSp>
        <p:nvGrpSpPr>
          <p:cNvPr id="542757" name="Group 37"/>
          <p:cNvGrpSpPr>
            <a:grpSpLocks/>
          </p:cNvGrpSpPr>
          <p:nvPr/>
        </p:nvGrpSpPr>
        <p:grpSpPr bwMode="auto">
          <a:xfrm>
            <a:off x="7889631" y="3933826"/>
            <a:ext cx="679938" cy="862013"/>
            <a:chOff x="5384" y="2478"/>
            <a:chExt cx="464" cy="543"/>
          </a:xfrm>
        </p:grpSpPr>
        <p:sp>
          <p:nvSpPr>
            <p:cNvPr id="542733" name="Line 13"/>
            <p:cNvSpPr>
              <a:spLocks noChangeShapeType="1"/>
            </p:cNvSpPr>
            <p:nvPr/>
          </p:nvSpPr>
          <p:spPr bwMode="auto">
            <a:xfrm flipV="1">
              <a:off x="5463" y="2658"/>
              <a:ext cx="0" cy="363"/>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34" name="Text Box 14"/>
            <p:cNvSpPr txBox="1">
              <a:spLocks noChangeArrowheads="1"/>
            </p:cNvSpPr>
            <p:nvPr/>
          </p:nvSpPr>
          <p:spPr bwMode="auto">
            <a:xfrm>
              <a:off x="5384" y="2478"/>
              <a:ext cx="464" cy="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p>
              <a:pPr algn="ctr">
                <a:spcBef>
                  <a:spcPct val="20000"/>
                </a:spcBef>
                <a:defRPr/>
              </a:pPr>
              <a:r>
                <a:rPr lang="en-GB" sz="1600">
                  <a:ea typeface="ＭＳ Ｐゴシック" charset="0"/>
                  <a:cs typeface="+mn-cs"/>
                </a:rPr>
                <a:t>bOPV</a:t>
              </a:r>
              <a:endParaRPr lang="en-US" sz="1600">
                <a:ea typeface="ＭＳ Ｐゴシック" charset="0"/>
                <a:cs typeface="+mn-cs"/>
              </a:endParaRPr>
            </a:p>
          </p:txBody>
        </p:sp>
      </p:grpSp>
      <p:grpSp>
        <p:nvGrpSpPr>
          <p:cNvPr id="542761" name="Group 41"/>
          <p:cNvGrpSpPr>
            <a:grpSpLocks/>
          </p:cNvGrpSpPr>
          <p:nvPr/>
        </p:nvGrpSpPr>
        <p:grpSpPr bwMode="auto">
          <a:xfrm>
            <a:off x="7562850" y="1552575"/>
            <a:ext cx="1553308" cy="3244850"/>
            <a:chOff x="5161" y="978"/>
            <a:chExt cx="1060" cy="2044"/>
          </a:xfrm>
        </p:grpSpPr>
        <p:sp>
          <p:nvSpPr>
            <p:cNvPr id="542759" name="Line 39"/>
            <p:cNvSpPr>
              <a:spLocks noChangeShapeType="1"/>
            </p:cNvSpPr>
            <p:nvPr/>
          </p:nvSpPr>
          <p:spPr bwMode="auto">
            <a:xfrm flipV="1">
              <a:off x="5215" y="1344"/>
              <a:ext cx="0" cy="167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542760" name="Text Box 40"/>
            <p:cNvSpPr txBox="1">
              <a:spLocks noChangeArrowheads="1"/>
            </p:cNvSpPr>
            <p:nvPr/>
          </p:nvSpPr>
          <p:spPr bwMode="auto">
            <a:xfrm>
              <a:off x="5161" y="978"/>
              <a:ext cx="106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spcBef>
                  <a:spcPct val="10000"/>
                </a:spcBef>
                <a:defRPr/>
              </a:pPr>
              <a:r>
                <a:rPr lang="en-GB" sz="1600">
                  <a:ea typeface="ＭＳ Ｐゴシック" charset="0"/>
                  <a:cs typeface="+mn-cs"/>
                </a:rPr>
                <a:t>Migrant &amp; transit strategies</a:t>
              </a:r>
              <a:endParaRPr lang="en-US" sz="1600">
                <a:ea typeface="ＭＳ Ｐゴシック" charset="0"/>
                <a:cs typeface="+mn-cs"/>
              </a:endParaRPr>
            </a:p>
          </p:txBody>
        </p:sp>
      </p:grpSp>
    </p:spTree>
    <p:extLst>
      <p:ext uri="{BB962C8B-B14F-4D97-AF65-F5344CB8AC3E}">
        <p14:creationId xmlns:p14="http://schemas.microsoft.com/office/powerpoint/2010/main" val="219495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42749"/>
                                        </p:tgtEl>
                                        <p:attrNameLst>
                                          <p:attrName>style.visibility</p:attrName>
                                        </p:attrNameLst>
                                      </p:cBhvr>
                                      <p:to>
                                        <p:strVal val="visible"/>
                                      </p:to>
                                    </p:set>
                                    <p:animEffect transition="in" filter="wipe(left)">
                                      <p:cBhvr>
                                        <p:cTn id="7" dur="500"/>
                                        <p:tgtEl>
                                          <p:spTgt spid="5427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42750"/>
                                        </p:tgtEl>
                                        <p:attrNameLst>
                                          <p:attrName>style.visibility</p:attrName>
                                        </p:attrNameLst>
                                      </p:cBhvr>
                                      <p:to>
                                        <p:strVal val="visible"/>
                                      </p:to>
                                    </p:set>
                                    <p:animEffect transition="in" filter="wipe(up)">
                                      <p:cBhvr>
                                        <p:cTn id="12" dur="500"/>
                                        <p:tgtEl>
                                          <p:spTgt spid="5427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42751"/>
                                        </p:tgtEl>
                                        <p:attrNameLst>
                                          <p:attrName>style.visibility</p:attrName>
                                        </p:attrNameLst>
                                      </p:cBhvr>
                                      <p:to>
                                        <p:strVal val="visible"/>
                                      </p:to>
                                    </p:set>
                                    <p:animEffect transition="in" filter="wipe(up)">
                                      <p:cBhvr>
                                        <p:cTn id="17" dur="500"/>
                                        <p:tgtEl>
                                          <p:spTgt spid="54275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542752"/>
                                        </p:tgtEl>
                                        <p:attrNameLst>
                                          <p:attrName>style.visibility</p:attrName>
                                        </p:attrNameLst>
                                      </p:cBhvr>
                                      <p:to>
                                        <p:strVal val="visible"/>
                                      </p:to>
                                    </p:set>
                                    <p:animEffect transition="in" filter="wipe(up)">
                                      <p:cBhvr>
                                        <p:cTn id="22" dur="500"/>
                                        <p:tgtEl>
                                          <p:spTgt spid="5427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42753"/>
                                        </p:tgtEl>
                                        <p:attrNameLst>
                                          <p:attrName>style.visibility</p:attrName>
                                        </p:attrNameLst>
                                      </p:cBhvr>
                                      <p:to>
                                        <p:strVal val="visible"/>
                                      </p:to>
                                    </p:set>
                                    <p:animEffect transition="in" filter="wipe(up)">
                                      <p:cBhvr>
                                        <p:cTn id="27" dur="500"/>
                                        <p:tgtEl>
                                          <p:spTgt spid="54275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42762"/>
                                        </p:tgtEl>
                                        <p:attrNameLst>
                                          <p:attrName>style.visibility</p:attrName>
                                        </p:attrNameLst>
                                      </p:cBhvr>
                                      <p:to>
                                        <p:strVal val="visible"/>
                                      </p:to>
                                    </p:set>
                                    <p:animEffect transition="in" filter="wipe(up)">
                                      <p:cBhvr>
                                        <p:cTn id="32" dur="500"/>
                                        <p:tgtEl>
                                          <p:spTgt spid="5427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42761"/>
                                        </p:tgtEl>
                                        <p:attrNameLst>
                                          <p:attrName>style.visibility</p:attrName>
                                        </p:attrNameLst>
                                      </p:cBhvr>
                                      <p:to>
                                        <p:strVal val="visible"/>
                                      </p:to>
                                    </p:set>
                                    <p:animEffect transition="in" filter="wipe(up)">
                                      <p:cBhvr>
                                        <p:cTn id="37" dur="500"/>
                                        <p:tgtEl>
                                          <p:spTgt spid="54276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42755"/>
                                        </p:tgtEl>
                                        <p:attrNameLst>
                                          <p:attrName>style.visibility</p:attrName>
                                        </p:attrNameLst>
                                      </p:cBhvr>
                                      <p:to>
                                        <p:strVal val="visible"/>
                                      </p:to>
                                    </p:set>
                                    <p:animEffect transition="in" filter="wipe(up)">
                                      <p:cBhvr>
                                        <p:cTn id="42" dur="500"/>
                                        <p:tgtEl>
                                          <p:spTgt spid="54275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542756"/>
                                        </p:tgtEl>
                                        <p:attrNameLst>
                                          <p:attrName>style.visibility</p:attrName>
                                        </p:attrNameLst>
                                      </p:cBhvr>
                                      <p:to>
                                        <p:strVal val="visible"/>
                                      </p:to>
                                    </p:set>
                                    <p:animEffect transition="in" filter="wipe(up)">
                                      <p:cBhvr>
                                        <p:cTn id="47" dur="500"/>
                                        <p:tgtEl>
                                          <p:spTgt spid="54275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542757"/>
                                        </p:tgtEl>
                                        <p:attrNameLst>
                                          <p:attrName>style.visibility</p:attrName>
                                        </p:attrNameLst>
                                      </p:cBhvr>
                                      <p:to>
                                        <p:strVal val="visible"/>
                                      </p:to>
                                    </p:set>
                                    <p:animEffect transition="in" filter="wipe(up)">
                                      <p:cBhvr>
                                        <p:cTn id="52" dur="500"/>
                                        <p:tgtEl>
                                          <p:spTgt spid="54275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nodeType="clickEffect">
                                  <p:stCondLst>
                                    <p:cond delay="0"/>
                                  </p:stCondLst>
                                  <p:childTnLst>
                                    <p:set>
                                      <p:cBhvr>
                                        <p:cTn id="56" dur="1" fill="hold">
                                          <p:stCondLst>
                                            <p:cond delay="0"/>
                                          </p:stCondLst>
                                        </p:cTn>
                                        <p:tgtEl>
                                          <p:spTgt spid="542758"/>
                                        </p:tgtEl>
                                        <p:attrNameLst>
                                          <p:attrName>style.visibility</p:attrName>
                                        </p:attrNameLst>
                                      </p:cBhvr>
                                      <p:to>
                                        <p:strVal val="visible"/>
                                      </p:to>
                                    </p:set>
                                    <p:animEffect transition="in" filter="wipe(up)">
                                      <p:cBhvr>
                                        <p:cTn id="57" dur="500"/>
                                        <p:tgtEl>
                                          <p:spTgt spid="542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i="1" dirty="0" smtClean="0"/>
              <a:t>“Business </a:t>
            </a:r>
            <a:r>
              <a:rPr lang="en-GB" sz="3200" i="1" dirty="0"/>
              <a:t>as usual"</a:t>
            </a:r>
            <a:r>
              <a:rPr lang="en-GB" sz="3200" dirty="0"/>
              <a:t> will not be enough</a:t>
            </a:r>
          </a:p>
        </p:txBody>
      </p:sp>
      <p:sp>
        <p:nvSpPr>
          <p:cNvPr id="3" name="Content Placeholder 2"/>
          <p:cNvSpPr>
            <a:spLocks noGrp="1"/>
          </p:cNvSpPr>
          <p:nvPr>
            <p:ph idx="1"/>
          </p:nvPr>
        </p:nvSpPr>
        <p:spPr>
          <a:xfrm>
            <a:off x="539552" y="1268760"/>
            <a:ext cx="8229600" cy="4525963"/>
          </a:xfrm>
        </p:spPr>
        <p:txBody>
          <a:bodyPr>
            <a:normAutofit fontScale="85000" lnSpcReduction="10000"/>
          </a:bodyPr>
          <a:lstStyle/>
          <a:p>
            <a:r>
              <a:rPr lang="en-GB" dirty="0" smtClean="0"/>
              <a:t>Seize every opportunity for vaccination:</a:t>
            </a:r>
          </a:p>
          <a:p>
            <a:pPr lvl="1"/>
            <a:r>
              <a:rPr lang="en-GB" dirty="0" smtClean="0"/>
              <a:t>Ensure HW* immunized against measles and rubella</a:t>
            </a:r>
          </a:p>
          <a:p>
            <a:pPr lvl="1"/>
            <a:r>
              <a:rPr lang="en-GB" dirty="0" smtClean="0"/>
              <a:t>Change practices and policies to reduce missed opportunities and permit opening of vials for 1 child</a:t>
            </a:r>
          </a:p>
          <a:p>
            <a:pPr lvl="1"/>
            <a:r>
              <a:rPr lang="en-GB" dirty="0" smtClean="0"/>
              <a:t>Vaccinate with MCV1 even when child is &gt;</a:t>
            </a:r>
            <a:r>
              <a:rPr lang="en-GB" dirty="0" smtClean="0"/>
              <a:t>12m</a:t>
            </a:r>
          </a:p>
          <a:p>
            <a:pPr lvl="1"/>
            <a:r>
              <a:rPr lang="en-GB" dirty="0" smtClean="0"/>
              <a:t>Enhanced implementation of MCV2</a:t>
            </a:r>
            <a:endParaRPr lang="en-GB" dirty="0" smtClean="0"/>
          </a:p>
          <a:p>
            <a:r>
              <a:rPr lang="en-GB" dirty="0" smtClean="0"/>
              <a:t>Ensure SIAs reach all children</a:t>
            </a:r>
          </a:p>
          <a:p>
            <a:pPr lvl="1"/>
            <a:r>
              <a:rPr lang="en-GB" dirty="0" smtClean="0"/>
              <a:t>A change of attitude to preparations and implementation</a:t>
            </a:r>
          </a:p>
          <a:p>
            <a:r>
              <a:rPr lang="en-GB" dirty="0" smtClean="0"/>
              <a:t>Improve surveillance and use of data for action</a:t>
            </a:r>
          </a:p>
          <a:p>
            <a:pPr lvl="1"/>
            <a:r>
              <a:rPr lang="en-GB" dirty="0" smtClean="0"/>
              <a:t>Increase rubella reporting</a:t>
            </a:r>
          </a:p>
          <a:p>
            <a:pPr lvl="1"/>
            <a:r>
              <a:rPr lang="en-GB" dirty="0" smtClean="0"/>
              <a:t>Case-based data from all countries reported to RO, HQ</a:t>
            </a:r>
            <a:endParaRPr lang="en-GB" dirty="0"/>
          </a:p>
        </p:txBody>
      </p:sp>
      <p:sp>
        <p:nvSpPr>
          <p:cNvPr id="4" name="Slide Number Placeholder 3"/>
          <p:cNvSpPr>
            <a:spLocks noGrp="1"/>
          </p:cNvSpPr>
          <p:nvPr>
            <p:ph type="sldNum" sz="quarter" idx="12"/>
          </p:nvPr>
        </p:nvSpPr>
        <p:spPr/>
        <p:txBody>
          <a:bodyPr/>
          <a:lstStyle/>
          <a:p>
            <a:fld id="{CF4668DC-857F-487D-BFFA-8C0CA5037977}" type="slidenum">
              <a:rPr lang="fr-BE" smtClean="0"/>
              <a:pPr/>
              <a:t>24</a:t>
            </a:fld>
            <a:endParaRPr lang="fr-BE"/>
          </a:p>
        </p:txBody>
      </p:sp>
      <p:sp>
        <p:nvSpPr>
          <p:cNvPr id="5" name="ZoneTexte 4"/>
          <p:cNvSpPr txBox="1"/>
          <p:nvPr/>
        </p:nvSpPr>
        <p:spPr>
          <a:xfrm>
            <a:off x="1547664" y="5661248"/>
            <a:ext cx="2160240" cy="369332"/>
          </a:xfrm>
          <a:prstGeom prst="rect">
            <a:avLst/>
          </a:prstGeom>
          <a:noFill/>
        </p:spPr>
        <p:txBody>
          <a:bodyPr wrap="square" rtlCol="0">
            <a:spAutoFit/>
          </a:bodyPr>
          <a:lstStyle/>
          <a:p>
            <a:r>
              <a:rPr lang="en-GB" dirty="0" smtClean="0"/>
              <a:t>*</a:t>
            </a:r>
            <a:r>
              <a:rPr lang="en-GB" sz="1400" dirty="0" smtClean="0"/>
              <a:t>health worker</a:t>
            </a:r>
            <a:endParaRPr lang="en-GB" sz="1400" dirty="0"/>
          </a:p>
        </p:txBody>
      </p:sp>
    </p:spTree>
    <p:custDataLst>
      <p:tags r:id="rId1"/>
    </p:custDataLst>
    <p:extLst>
      <p:ext uri="{BB962C8B-B14F-4D97-AF65-F5344CB8AC3E}">
        <p14:creationId xmlns:p14="http://schemas.microsoft.com/office/powerpoint/2010/main" val="2329448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52" y="1196752"/>
            <a:ext cx="9144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451339" y="188913"/>
            <a:ext cx="8241323" cy="9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nchor="ctr"/>
          <a:lstStyle/>
          <a:p>
            <a:pPr algn="ctr" defTabSz="912813">
              <a:lnSpc>
                <a:spcPct val="110000"/>
              </a:lnSpc>
              <a:defRPr/>
            </a:pPr>
            <a:r>
              <a:rPr lang="en-GB" sz="3600" i="1" dirty="0">
                <a:solidFill>
                  <a:srgbClr val="000066"/>
                </a:solidFill>
                <a:latin typeface="Calibri" charset="0"/>
                <a:cs typeface="Arial" charset="0"/>
              </a:rPr>
              <a:t>The continuum of immunisation strategies</a:t>
            </a:r>
            <a:endParaRPr lang="en-US" sz="2800" dirty="0">
              <a:solidFill>
                <a:srgbClr val="A50021"/>
              </a:solidFill>
              <a:latin typeface="Calibri" charset="0"/>
              <a:cs typeface="Arial" charset="0"/>
            </a:endParaRPr>
          </a:p>
        </p:txBody>
      </p:sp>
    </p:spTree>
    <p:extLst>
      <p:ext uri="{BB962C8B-B14F-4D97-AF65-F5344CB8AC3E}">
        <p14:creationId xmlns:p14="http://schemas.microsoft.com/office/powerpoint/2010/main" val="702017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78098"/>
          </a:xfrm>
        </p:spPr>
        <p:txBody>
          <a:bodyPr>
            <a:normAutofit/>
          </a:bodyPr>
          <a:lstStyle/>
          <a:p>
            <a:r>
              <a:rPr lang="en-GB" sz="2800" dirty="0" smtClean="0">
                <a:latin typeface="Arial" charset="0"/>
                <a:cs typeface="Arial" charset="0"/>
              </a:rPr>
              <a:t>The horizon – e.g. Needle free patch technology</a:t>
            </a:r>
            <a:endParaRPr lang="en-GB" sz="2800" b="0" dirty="0">
              <a:latin typeface="Arial" charset="0"/>
              <a:cs typeface="Arial" charset="0"/>
            </a:endParaRPr>
          </a:p>
        </p:txBody>
      </p:sp>
      <p:pic>
        <p:nvPicPr>
          <p:cNvPr id="2" name="Picture 1"/>
          <p:cNvPicPr>
            <a:picLocks noChangeAspect="1"/>
          </p:cNvPicPr>
          <p:nvPr/>
        </p:nvPicPr>
        <p:blipFill>
          <a:blip r:embed="rId2"/>
          <a:stretch>
            <a:fillRect/>
          </a:stretch>
        </p:blipFill>
        <p:spPr>
          <a:xfrm>
            <a:off x="1397000" y="1320800"/>
            <a:ext cx="6919416" cy="4594492"/>
          </a:xfrm>
          <a:prstGeom prst="rect">
            <a:avLst/>
          </a:prstGeom>
        </p:spPr>
      </p:pic>
    </p:spTree>
    <p:extLst>
      <p:ext uri="{BB962C8B-B14F-4D97-AF65-F5344CB8AC3E}">
        <p14:creationId xmlns:p14="http://schemas.microsoft.com/office/powerpoint/2010/main" val="6936166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7010400" y="6356350"/>
            <a:ext cx="2133600" cy="365125"/>
          </a:xfrm>
          <a:prstGeom prst="rect">
            <a:avLst/>
          </a:prstGeom>
        </p:spPr>
        <p:txBody>
          <a:bodyPr/>
          <a:lstStyle/>
          <a:p>
            <a:fld id="{5E01A159-A8BF-4BA9-9AC6-3BDDD5CCEAA4}" type="slidenum">
              <a:rPr lang="en-US" smtClean="0">
                <a:solidFill>
                  <a:prstClr val="white"/>
                </a:solidFill>
              </a:rPr>
              <a:pPr/>
              <a:t>27</a:t>
            </a:fld>
            <a:endParaRPr lang="en-US" dirty="0">
              <a:solidFill>
                <a:prstClr val="white"/>
              </a:solidFill>
            </a:endParaRPr>
          </a:p>
        </p:txBody>
      </p:sp>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78668"/>
            <a:ext cx="914400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441170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175" y="260648"/>
            <a:ext cx="8229600" cy="778098"/>
          </a:xfrm>
        </p:spPr>
        <p:txBody>
          <a:bodyPr>
            <a:noAutofit/>
          </a:bodyPr>
          <a:lstStyle/>
          <a:p>
            <a:r>
              <a:rPr lang="en-JM" sz="4800" dirty="0"/>
              <a:t>Measles and Rubella Targets</a:t>
            </a:r>
          </a:p>
        </p:txBody>
      </p:sp>
      <p:sp>
        <p:nvSpPr>
          <p:cNvPr id="3" name="Content Placeholder 2"/>
          <p:cNvSpPr>
            <a:spLocks noGrp="1"/>
          </p:cNvSpPr>
          <p:nvPr>
            <p:ph idx="1"/>
          </p:nvPr>
        </p:nvSpPr>
        <p:spPr>
          <a:xfrm>
            <a:off x="868355" y="1651322"/>
            <a:ext cx="7211144" cy="4074435"/>
          </a:xfrm>
        </p:spPr>
        <p:txBody>
          <a:bodyPr>
            <a:noAutofit/>
          </a:bodyPr>
          <a:lstStyle/>
          <a:p>
            <a:pPr>
              <a:buNone/>
            </a:pPr>
            <a:r>
              <a:rPr lang="en-US" sz="1700" b="1" dirty="0">
                <a:solidFill>
                  <a:srgbClr val="C00000"/>
                </a:solidFill>
              </a:rPr>
              <a:t>Global targets </a:t>
            </a:r>
            <a:r>
              <a:rPr lang="en-US" sz="1700" dirty="0"/>
              <a:t>by 2015:</a:t>
            </a:r>
            <a:endParaRPr lang="en-US" sz="1700" b="1" dirty="0">
              <a:solidFill>
                <a:srgbClr val="C00000"/>
              </a:solidFill>
            </a:endParaRPr>
          </a:p>
          <a:p>
            <a:pPr lvl="1">
              <a:buNone/>
            </a:pPr>
            <a:r>
              <a:rPr lang="en-US" sz="1700" dirty="0"/>
              <a:t>Measles vaccination coverage ≥ 90% national and ≥ 80% </a:t>
            </a:r>
            <a:r>
              <a:rPr lang="en-US" sz="1700" dirty="0" smtClean="0"/>
              <a:t>in @ district</a:t>
            </a:r>
            <a:endParaRPr lang="en-US" sz="1700" dirty="0"/>
          </a:p>
          <a:p>
            <a:pPr lvl="1">
              <a:buNone/>
            </a:pPr>
            <a:r>
              <a:rPr lang="en-US" sz="1700" dirty="0" smtClean="0"/>
              <a:t>Measles </a:t>
            </a:r>
            <a:r>
              <a:rPr lang="en-US" sz="1700" dirty="0"/>
              <a:t>reported incidence &lt;5 cases per million</a:t>
            </a:r>
          </a:p>
          <a:p>
            <a:pPr lvl="1">
              <a:buNone/>
            </a:pPr>
            <a:r>
              <a:rPr lang="en-US" sz="1700" dirty="0"/>
              <a:t>Measles mortality reduction of 95% vs. </a:t>
            </a:r>
            <a:r>
              <a:rPr lang="en-US" sz="1700" dirty="0" smtClean="0"/>
              <a:t>2000 level </a:t>
            </a:r>
            <a:endParaRPr lang="en-US" sz="1700" dirty="0"/>
          </a:p>
          <a:p>
            <a:pPr marL="365373" lvl="1">
              <a:buNone/>
            </a:pPr>
            <a:r>
              <a:rPr lang="en-US" sz="1700" b="1" dirty="0">
                <a:solidFill>
                  <a:srgbClr val="C00000"/>
                </a:solidFill>
              </a:rPr>
              <a:t>Regional targets:</a:t>
            </a:r>
          </a:p>
          <a:p>
            <a:pPr marL="764786" lvl="2">
              <a:buNone/>
            </a:pPr>
            <a:r>
              <a:rPr lang="en-US" sz="1700" b="1" dirty="0"/>
              <a:t>Measles</a:t>
            </a:r>
            <a:r>
              <a:rPr lang="en-US" sz="1700" dirty="0"/>
              <a:t> Elimination goals:</a:t>
            </a:r>
          </a:p>
          <a:p>
            <a:pPr lvl="2">
              <a:buNone/>
            </a:pPr>
            <a:r>
              <a:rPr lang="en-US" sz="1700" dirty="0" smtClean="0"/>
              <a:t>2000   AMRO</a:t>
            </a:r>
            <a:r>
              <a:rPr lang="en-US" sz="1700" dirty="0"/>
              <a:t>	</a:t>
            </a:r>
          </a:p>
          <a:p>
            <a:pPr lvl="2">
              <a:buNone/>
            </a:pPr>
            <a:r>
              <a:rPr lang="en-US" sz="1700" dirty="0" smtClean="0"/>
              <a:t>2012   WPRO</a:t>
            </a:r>
            <a:endParaRPr lang="en-US" sz="1700" dirty="0"/>
          </a:p>
          <a:p>
            <a:pPr lvl="2">
              <a:buNone/>
            </a:pPr>
            <a:r>
              <a:rPr lang="en-US" sz="1700" dirty="0" smtClean="0"/>
              <a:t>2015   EURO</a:t>
            </a:r>
            <a:r>
              <a:rPr lang="en-US" sz="1700" dirty="0"/>
              <a:t>, EMRO</a:t>
            </a:r>
          </a:p>
          <a:p>
            <a:pPr lvl="2">
              <a:buNone/>
            </a:pPr>
            <a:r>
              <a:rPr lang="en-US" sz="1700" dirty="0" smtClean="0">
                <a:solidFill>
                  <a:srgbClr val="FF0000"/>
                </a:solidFill>
              </a:rPr>
              <a:t>2020   AFRO</a:t>
            </a:r>
            <a:r>
              <a:rPr lang="en-US" sz="1700" dirty="0"/>
              <a:t>, SEARO</a:t>
            </a:r>
          </a:p>
          <a:p>
            <a:pPr marL="764785" lvl="1">
              <a:buNone/>
            </a:pPr>
            <a:r>
              <a:rPr lang="en-JM" sz="1700" b="1" dirty="0"/>
              <a:t>Rubella</a:t>
            </a:r>
            <a:r>
              <a:rPr lang="en-JM" sz="1700" dirty="0"/>
              <a:t> Elimination goals: </a:t>
            </a:r>
          </a:p>
          <a:p>
            <a:pPr lvl="2">
              <a:buNone/>
            </a:pPr>
            <a:r>
              <a:rPr lang="en-JM" sz="1700" dirty="0"/>
              <a:t>2010 – AMRO,	2015 – </a:t>
            </a:r>
            <a:r>
              <a:rPr lang="en-JM" sz="1700" dirty="0" smtClean="0"/>
              <a:t>EURO,        no date – WPRO</a:t>
            </a:r>
            <a:endParaRPr lang="en-JM" sz="1700" dirty="0"/>
          </a:p>
          <a:p>
            <a:pPr>
              <a:buNone/>
            </a:pPr>
            <a:r>
              <a:rPr lang="en-JM" sz="1700" b="1" dirty="0">
                <a:solidFill>
                  <a:srgbClr val="C00000"/>
                </a:solidFill>
              </a:rPr>
              <a:t>   </a:t>
            </a:r>
            <a:r>
              <a:rPr lang="en-JM" sz="1700" b="1" dirty="0" smtClean="0">
                <a:solidFill>
                  <a:srgbClr val="C00000"/>
                </a:solidFill>
              </a:rPr>
              <a:t>Global Vaccine Action Plan (GVAP):</a:t>
            </a:r>
            <a:endParaRPr lang="en-JM" sz="1700" b="1" dirty="0">
              <a:solidFill>
                <a:srgbClr val="C00000"/>
              </a:solidFill>
            </a:endParaRPr>
          </a:p>
          <a:p>
            <a:pPr lvl="1">
              <a:buNone/>
            </a:pPr>
            <a:r>
              <a:rPr lang="en-JM" sz="1700" dirty="0"/>
              <a:t>2020	</a:t>
            </a:r>
            <a:r>
              <a:rPr lang="en-JM" sz="1700" dirty="0" smtClean="0"/>
              <a:t> Measles </a:t>
            </a:r>
            <a:r>
              <a:rPr lang="en-JM" sz="1700" dirty="0"/>
              <a:t>and rubella elimination in 5 WHO regions</a:t>
            </a:r>
          </a:p>
        </p:txBody>
      </p:sp>
      <p:sp>
        <p:nvSpPr>
          <p:cNvPr id="4" name="Slide Number Placeholder 3"/>
          <p:cNvSpPr>
            <a:spLocks noGrp="1"/>
          </p:cNvSpPr>
          <p:nvPr>
            <p:ph type="sldNum" sz="quarter" idx="12"/>
          </p:nvPr>
        </p:nvSpPr>
        <p:spPr>
          <a:xfrm>
            <a:off x="7010400" y="6356350"/>
            <a:ext cx="2133600" cy="365125"/>
          </a:xfrm>
          <a:prstGeom prst="rect">
            <a:avLst/>
          </a:prstGeom>
        </p:spPr>
        <p:txBody>
          <a:bodyPr/>
          <a:lstStyle/>
          <a:p>
            <a:fld id="{5E01A159-A8BF-4BA9-9AC6-3BDDD5CCEAA4}" type="slidenum">
              <a:rPr lang="en-US" smtClean="0"/>
              <a:pPr/>
              <a:t>3</a:t>
            </a:fld>
            <a:endParaRPr lang="en-US" dirty="0"/>
          </a:p>
        </p:txBody>
      </p:sp>
      <p:sp>
        <p:nvSpPr>
          <p:cNvPr id="5" name="Rectangle 4"/>
          <p:cNvSpPr/>
          <p:nvPr/>
        </p:nvSpPr>
        <p:spPr>
          <a:xfrm>
            <a:off x="539552" y="1556792"/>
            <a:ext cx="7632848" cy="13681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809437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measles cases by WHO Region, 2000-2014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846056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p:txBody>
          <a:bodyPr/>
          <a:lstStyle/>
          <a:p>
            <a:fld id="{CF4668DC-857F-487D-BFFA-8C0CA5037977}" type="slidenum">
              <a:rPr lang="fr-BE" smtClean="0"/>
              <a:pPr/>
              <a:t>4</a:t>
            </a:fld>
            <a:endParaRPr lang="fr-BE"/>
          </a:p>
        </p:txBody>
      </p:sp>
      <p:grpSp>
        <p:nvGrpSpPr>
          <p:cNvPr id="6" name="Groupe 5"/>
          <p:cNvGrpSpPr/>
          <p:nvPr/>
        </p:nvGrpSpPr>
        <p:grpSpPr>
          <a:xfrm>
            <a:off x="1691680" y="1520788"/>
            <a:ext cx="6192688" cy="2556284"/>
            <a:chOff x="1547664" y="1088740"/>
            <a:chExt cx="6192688" cy="2556284"/>
          </a:xfrm>
        </p:grpSpPr>
        <p:sp>
          <p:nvSpPr>
            <p:cNvPr id="8" name="Rectangle à coins arrondis 1"/>
            <p:cNvSpPr/>
            <p:nvPr/>
          </p:nvSpPr>
          <p:spPr>
            <a:xfrm>
              <a:off x="1547664" y="1088740"/>
              <a:ext cx="6192688" cy="2556284"/>
            </a:xfrm>
            <a:custGeom>
              <a:avLst/>
              <a:gdLst>
                <a:gd name="connsiteX0" fmla="*/ 0 w 2857500"/>
                <a:gd name="connsiteY0" fmla="*/ 195266 h 1171575"/>
                <a:gd name="connsiteX1" fmla="*/ 195266 w 2857500"/>
                <a:gd name="connsiteY1" fmla="*/ 0 h 1171575"/>
                <a:gd name="connsiteX2" fmla="*/ 476250 w 2857500"/>
                <a:gd name="connsiteY2" fmla="*/ 0 h 1171575"/>
                <a:gd name="connsiteX3" fmla="*/ 476250 w 2857500"/>
                <a:gd name="connsiteY3" fmla="*/ 0 h 1171575"/>
                <a:gd name="connsiteX4" fmla="*/ 1190625 w 2857500"/>
                <a:gd name="connsiteY4" fmla="*/ 0 h 1171575"/>
                <a:gd name="connsiteX5" fmla="*/ 2662234 w 2857500"/>
                <a:gd name="connsiteY5" fmla="*/ 0 h 1171575"/>
                <a:gd name="connsiteX6" fmla="*/ 2857500 w 2857500"/>
                <a:gd name="connsiteY6" fmla="*/ 195266 h 1171575"/>
                <a:gd name="connsiteX7" fmla="*/ 2857500 w 2857500"/>
                <a:gd name="connsiteY7" fmla="*/ 195263 h 1171575"/>
                <a:gd name="connsiteX8" fmla="*/ 2857500 w 2857500"/>
                <a:gd name="connsiteY8" fmla="*/ 195263 h 1171575"/>
                <a:gd name="connsiteX9" fmla="*/ 2857500 w 2857500"/>
                <a:gd name="connsiteY9" fmla="*/ 488156 h 1171575"/>
                <a:gd name="connsiteX10" fmla="*/ 2857500 w 2857500"/>
                <a:gd name="connsiteY10" fmla="*/ 976309 h 1171575"/>
                <a:gd name="connsiteX11" fmla="*/ 2662234 w 2857500"/>
                <a:gd name="connsiteY11" fmla="*/ 1171575 h 1171575"/>
                <a:gd name="connsiteX12" fmla="*/ 1190625 w 2857500"/>
                <a:gd name="connsiteY12" fmla="*/ 1171575 h 1171575"/>
                <a:gd name="connsiteX13" fmla="*/ 476250 w 2857500"/>
                <a:gd name="connsiteY13" fmla="*/ 1171575 h 1171575"/>
                <a:gd name="connsiteX14" fmla="*/ 476250 w 2857500"/>
                <a:gd name="connsiteY14" fmla="*/ 1171575 h 1171575"/>
                <a:gd name="connsiteX15" fmla="*/ 195266 w 2857500"/>
                <a:gd name="connsiteY15" fmla="*/ 1171575 h 1171575"/>
                <a:gd name="connsiteX16" fmla="*/ 0 w 2857500"/>
                <a:gd name="connsiteY16" fmla="*/ 976309 h 1171575"/>
                <a:gd name="connsiteX17" fmla="*/ 0 w 2857500"/>
                <a:gd name="connsiteY17" fmla="*/ 488156 h 1171575"/>
                <a:gd name="connsiteX18" fmla="*/ -3395653 w 2857500"/>
                <a:gd name="connsiteY18" fmla="*/ 446487 h 1171575"/>
                <a:gd name="connsiteX19" fmla="*/ 0 w 2857500"/>
                <a:gd name="connsiteY19" fmla="*/ 195263 h 1171575"/>
                <a:gd name="connsiteX20" fmla="*/ 0 w 2857500"/>
                <a:gd name="connsiteY20" fmla="*/ 195266 h 1171575"/>
                <a:gd name="connsiteX0" fmla="*/ 3395653 w 6253153"/>
                <a:gd name="connsiteY0" fmla="*/ 195266 h 2686050"/>
                <a:gd name="connsiteX1" fmla="*/ 3590919 w 6253153"/>
                <a:gd name="connsiteY1" fmla="*/ 0 h 2686050"/>
                <a:gd name="connsiteX2" fmla="*/ 3871903 w 6253153"/>
                <a:gd name="connsiteY2" fmla="*/ 0 h 2686050"/>
                <a:gd name="connsiteX3" fmla="*/ 3871903 w 6253153"/>
                <a:gd name="connsiteY3" fmla="*/ 0 h 2686050"/>
                <a:gd name="connsiteX4" fmla="*/ 4586278 w 6253153"/>
                <a:gd name="connsiteY4" fmla="*/ 0 h 2686050"/>
                <a:gd name="connsiteX5" fmla="*/ 6057887 w 6253153"/>
                <a:gd name="connsiteY5" fmla="*/ 0 h 2686050"/>
                <a:gd name="connsiteX6" fmla="*/ 6253153 w 6253153"/>
                <a:gd name="connsiteY6" fmla="*/ 195266 h 2686050"/>
                <a:gd name="connsiteX7" fmla="*/ 6253153 w 6253153"/>
                <a:gd name="connsiteY7" fmla="*/ 195263 h 2686050"/>
                <a:gd name="connsiteX8" fmla="*/ 6253153 w 6253153"/>
                <a:gd name="connsiteY8" fmla="*/ 195263 h 2686050"/>
                <a:gd name="connsiteX9" fmla="*/ 6253153 w 6253153"/>
                <a:gd name="connsiteY9" fmla="*/ 488156 h 2686050"/>
                <a:gd name="connsiteX10" fmla="*/ 6253153 w 6253153"/>
                <a:gd name="connsiteY10" fmla="*/ 976309 h 2686050"/>
                <a:gd name="connsiteX11" fmla="*/ 6057887 w 6253153"/>
                <a:gd name="connsiteY11" fmla="*/ 1171575 h 2686050"/>
                <a:gd name="connsiteX12" fmla="*/ 5943590 w 6253153"/>
                <a:gd name="connsiteY12" fmla="*/ 2686050 h 2686050"/>
                <a:gd name="connsiteX13" fmla="*/ 3871903 w 6253153"/>
                <a:gd name="connsiteY13" fmla="*/ 1171575 h 2686050"/>
                <a:gd name="connsiteX14" fmla="*/ 3871903 w 6253153"/>
                <a:gd name="connsiteY14" fmla="*/ 1171575 h 2686050"/>
                <a:gd name="connsiteX15" fmla="*/ 3590919 w 6253153"/>
                <a:gd name="connsiteY15" fmla="*/ 1171575 h 2686050"/>
                <a:gd name="connsiteX16" fmla="*/ 3395653 w 6253153"/>
                <a:gd name="connsiteY16" fmla="*/ 976309 h 2686050"/>
                <a:gd name="connsiteX17" fmla="*/ 3395653 w 6253153"/>
                <a:gd name="connsiteY17" fmla="*/ 488156 h 2686050"/>
                <a:gd name="connsiteX18" fmla="*/ 0 w 6253153"/>
                <a:gd name="connsiteY18" fmla="*/ 446487 h 2686050"/>
                <a:gd name="connsiteX19" fmla="*/ 3395653 w 6253153"/>
                <a:gd name="connsiteY19" fmla="*/ 195263 h 2686050"/>
                <a:gd name="connsiteX20" fmla="*/ 3395653 w 6253153"/>
                <a:gd name="connsiteY20" fmla="*/ 195266 h 2686050"/>
                <a:gd name="connsiteX0" fmla="*/ 3395653 w 6253153"/>
                <a:gd name="connsiteY0" fmla="*/ 195266 h 2686050"/>
                <a:gd name="connsiteX1" fmla="*/ 3590919 w 6253153"/>
                <a:gd name="connsiteY1" fmla="*/ 0 h 2686050"/>
                <a:gd name="connsiteX2" fmla="*/ 3871903 w 6253153"/>
                <a:gd name="connsiteY2" fmla="*/ 0 h 2686050"/>
                <a:gd name="connsiteX3" fmla="*/ 3871903 w 6253153"/>
                <a:gd name="connsiteY3" fmla="*/ 0 h 2686050"/>
                <a:gd name="connsiteX4" fmla="*/ 4586278 w 6253153"/>
                <a:gd name="connsiteY4" fmla="*/ 0 h 2686050"/>
                <a:gd name="connsiteX5" fmla="*/ 6057887 w 6253153"/>
                <a:gd name="connsiteY5" fmla="*/ 0 h 2686050"/>
                <a:gd name="connsiteX6" fmla="*/ 6253153 w 6253153"/>
                <a:gd name="connsiteY6" fmla="*/ 195266 h 2686050"/>
                <a:gd name="connsiteX7" fmla="*/ 6253153 w 6253153"/>
                <a:gd name="connsiteY7" fmla="*/ 195263 h 2686050"/>
                <a:gd name="connsiteX8" fmla="*/ 6253153 w 6253153"/>
                <a:gd name="connsiteY8" fmla="*/ 195263 h 2686050"/>
                <a:gd name="connsiteX9" fmla="*/ 6253153 w 6253153"/>
                <a:gd name="connsiteY9" fmla="*/ 488156 h 2686050"/>
                <a:gd name="connsiteX10" fmla="*/ 6253153 w 6253153"/>
                <a:gd name="connsiteY10" fmla="*/ 976309 h 2686050"/>
                <a:gd name="connsiteX11" fmla="*/ 6057887 w 6253153"/>
                <a:gd name="connsiteY11" fmla="*/ 1171575 h 2686050"/>
                <a:gd name="connsiteX12" fmla="*/ 5943590 w 6253153"/>
                <a:gd name="connsiteY12" fmla="*/ 2686050 h 2686050"/>
                <a:gd name="connsiteX13" fmla="*/ 5296586 w 6253153"/>
                <a:gd name="connsiteY13" fmla="*/ 1200149 h 2686050"/>
                <a:gd name="connsiteX14" fmla="*/ 3871903 w 6253153"/>
                <a:gd name="connsiteY14" fmla="*/ 1171575 h 2686050"/>
                <a:gd name="connsiteX15" fmla="*/ 3871903 w 6253153"/>
                <a:gd name="connsiteY15" fmla="*/ 1171575 h 2686050"/>
                <a:gd name="connsiteX16" fmla="*/ 3590919 w 6253153"/>
                <a:gd name="connsiteY16" fmla="*/ 1171575 h 2686050"/>
                <a:gd name="connsiteX17" fmla="*/ 3395653 w 6253153"/>
                <a:gd name="connsiteY17" fmla="*/ 976309 h 2686050"/>
                <a:gd name="connsiteX18" fmla="*/ 3395653 w 6253153"/>
                <a:gd name="connsiteY18" fmla="*/ 488156 h 2686050"/>
                <a:gd name="connsiteX19" fmla="*/ 0 w 6253153"/>
                <a:gd name="connsiteY19" fmla="*/ 446487 h 2686050"/>
                <a:gd name="connsiteX20" fmla="*/ 3395653 w 6253153"/>
                <a:gd name="connsiteY20" fmla="*/ 195263 h 2686050"/>
                <a:gd name="connsiteX21" fmla="*/ 3395653 w 6253153"/>
                <a:gd name="connsiteY21" fmla="*/ 195266 h 2686050"/>
                <a:gd name="connsiteX0" fmla="*/ 3395653 w 6253153"/>
                <a:gd name="connsiteY0" fmla="*/ 195266 h 2729872"/>
                <a:gd name="connsiteX1" fmla="*/ 3590919 w 6253153"/>
                <a:gd name="connsiteY1" fmla="*/ 0 h 2729872"/>
                <a:gd name="connsiteX2" fmla="*/ 3871903 w 6253153"/>
                <a:gd name="connsiteY2" fmla="*/ 0 h 2729872"/>
                <a:gd name="connsiteX3" fmla="*/ 3871903 w 6253153"/>
                <a:gd name="connsiteY3" fmla="*/ 0 h 2729872"/>
                <a:gd name="connsiteX4" fmla="*/ 4586278 w 6253153"/>
                <a:gd name="connsiteY4" fmla="*/ 0 h 2729872"/>
                <a:gd name="connsiteX5" fmla="*/ 6057887 w 6253153"/>
                <a:gd name="connsiteY5" fmla="*/ 0 h 2729872"/>
                <a:gd name="connsiteX6" fmla="*/ 6253153 w 6253153"/>
                <a:gd name="connsiteY6" fmla="*/ 195266 h 2729872"/>
                <a:gd name="connsiteX7" fmla="*/ 6253153 w 6253153"/>
                <a:gd name="connsiteY7" fmla="*/ 195263 h 2729872"/>
                <a:gd name="connsiteX8" fmla="*/ 6253153 w 6253153"/>
                <a:gd name="connsiteY8" fmla="*/ 195263 h 2729872"/>
                <a:gd name="connsiteX9" fmla="*/ 6253153 w 6253153"/>
                <a:gd name="connsiteY9" fmla="*/ 488156 h 2729872"/>
                <a:gd name="connsiteX10" fmla="*/ 6253153 w 6253153"/>
                <a:gd name="connsiteY10" fmla="*/ 976309 h 2729872"/>
                <a:gd name="connsiteX11" fmla="*/ 6057887 w 6253153"/>
                <a:gd name="connsiteY11" fmla="*/ 1171575 h 2729872"/>
                <a:gd name="connsiteX12" fmla="*/ 5943590 w 6253153"/>
                <a:gd name="connsiteY12" fmla="*/ 2686050 h 2729872"/>
                <a:gd name="connsiteX13" fmla="*/ 5796648 w 6253153"/>
                <a:gd name="connsiteY13" fmla="*/ 2185987 h 2729872"/>
                <a:gd name="connsiteX14" fmla="*/ 5296586 w 6253153"/>
                <a:gd name="connsiteY14" fmla="*/ 1200149 h 2729872"/>
                <a:gd name="connsiteX15" fmla="*/ 3871903 w 6253153"/>
                <a:gd name="connsiteY15" fmla="*/ 1171575 h 2729872"/>
                <a:gd name="connsiteX16" fmla="*/ 3871903 w 6253153"/>
                <a:gd name="connsiteY16" fmla="*/ 1171575 h 2729872"/>
                <a:gd name="connsiteX17" fmla="*/ 3590919 w 6253153"/>
                <a:gd name="connsiteY17" fmla="*/ 1171575 h 2729872"/>
                <a:gd name="connsiteX18" fmla="*/ 3395653 w 6253153"/>
                <a:gd name="connsiteY18" fmla="*/ 976309 h 2729872"/>
                <a:gd name="connsiteX19" fmla="*/ 3395653 w 6253153"/>
                <a:gd name="connsiteY19" fmla="*/ 488156 h 2729872"/>
                <a:gd name="connsiteX20" fmla="*/ 0 w 6253153"/>
                <a:gd name="connsiteY20" fmla="*/ 446487 h 2729872"/>
                <a:gd name="connsiteX21" fmla="*/ 3395653 w 6253153"/>
                <a:gd name="connsiteY21" fmla="*/ 195263 h 2729872"/>
                <a:gd name="connsiteX22" fmla="*/ 3395653 w 6253153"/>
                <a:gd name="connsiteY22" fmla="*/ 195266 h 2729872"/>
                <a:gd name="connsiteX0" fmla="*/ 3395653 w 6253153"/>
                <a:gd name="connsiteY0" fmla="*/ 195266 h 2729872"/>
                <a:gd name="connsiteX1" fmla="*/ 3590919 w 6253153"/>
                <a:gd name="connsiteY1" fmla="*/ 0 h 2729872"/>
                <a:gd name="connsiteX2" fmla="*/ 3871903 w 6253153"/>
                <a:gd name="connsiteY2" fmla="*/ 0 h 2729872"/>
                <a:gd name="connsiteX3" fmla="*/ 3871903 w 6253153"/>
                <a:gd name="connsiteY3" fmla="*/ 0 h 2729872"/>
                <a:gd name="connsiteX4" fmla="*/ 4586278 w 6253153"/>
                <a:gd name="connsiteY4" fmla="*/ 0 h 2729872"/>
                <a:gd name="connsiteX5" fmla="*/ 6057887 w 6253153"/>
                <a:gd name="connsiteY5" fmla="*/ 0 h 2729872"/>
                <a:gd name="connsiteX6" fmla="*/ 6253153 w 6253153"/>
                <a:gd name="connsiteY6" fmla="*/ 195266 h 2729872"/>
                <a:gd name="connsiteX7" fmla="*/ 6253153 w 6253153"/>
                <a:gd name="connsiteY7" fmla="*/ 195263 h 2729872"/>
                <a:gd name="connsiteX8" fmla="*/ 6253153 w 6253153"/>
                <a:gd name="connsiteY8" fmla="*/ 195263 h 2729872"/>
                <a:gd name="connsiteX9" fmla="*/ 6253153 w 6253153"/>
                <a:gd name="connsiteY9" fmla="*/ 488156 h 2729872"/>
                <a:gd name="connsiteX10" fmla="*/ 6253153 w 6253153"/>
                <a:gd name="connsiteY10" fmla="*/ 976309 h 2729872"/>
                <a:gd name="connsiteX11" fmla="*/ 6057887 w 6253153"/>
                <a:gd name="connsiteY11" fmla="*/ 1171575 h 2729872"/>
                <a:gd name="connsiteX12" fmla="*/ 5943590 w 6253153"/>
                <a:gd name="connsiteY12" fmla="*/ 2686050 h 2729872"/>
                <a:gd name="connsiteX13" fmla="*/ 5796648 w 6253153"/>
                <a:gd name="connsiteY13" fmla="*/ 2185987 h 2729872"/>
                <a:gd name="connsiteX14" fmla="*/ 5657629 w 6253153"/>
                <a:gd name="connsiteY14" fmla="*/ 1149597 h 2729872"/>
                <a:gd name="connsiteX15" fmla="*/ 3871903 w 6253153"/>
                <a:gd name="connsiteY15" fmla="*/ 1171575 h 2729872"/>
                <a:gd name="connsiteX16" fmla="*/ 3871903 w 6253153"/>
                <a:gd name="connsiteY16" fmla="*/ 1171575 h 2729872"/>
                <a:gd name="connsiteX17" fmla="*/ 3590919 w 6253153"/>
                <a:gd name="connsiteY17" fmla="*/ 1171575 h 2729872"/>
                <a:gd name="connsiteX18" fmla="*/ 3395653 w 6253153"/>
                <a:gd name="connsiteY18" fmla="*/ 976309 h 2729872"/>
                <a:gd name="connsiteX19" fmla="*/ 3395653 w 6253153"/>
                <a:gd name="connsiteY19" fmla="*/ 488156 h 2729872"/>
                <a:gd name="connsiteX20" fmla="*/ 0 w 6253153"/>
                <a:gd name="connsiteY20" fmla="*/ 446487 h 2729872"/>
                <a:gd name="connsiteX21" fmla="*/ 3395653 w 6253153"/>
                <a:gd name="connsiteY21" fmla="*/ 195263 h 2729872"/>
                <a:gd name="connsiteX22" fmla="*/ 3395653 w 6253153"/>
                <a:gd name="connsiteY22" fmla="*/ 195266 h 2729872"/>
                <a:gd name="connsiteX0" fmla="*/ 3395653 w 6253153"/>
                <a:gd name="connsiteY0" fmla="*/ 195266 h 2714961"/>
                <a:gd name="connsiteX1" fmla="*/ 3590919 w 6253153"/>
                <a:gd name="connsiteY1" fmla="*/ 0 h 2714961"/>
                <a:gd name="connsiteX2" fmla="*/ 3871903 w 6253153"/>
                <a:gd name="connsiteY2" fmla="*/ 0 h 2714961"/>
                <a:gd name="connsiteX3" fmla="*/ 3871903 w 6253153"/>
                <a:gd name="connsiteY3" fmla="*/ 0 h 2714961"/>
                <a:gd name="connsiteX4" fmla="*/ 4586278 w 6253153"/>
                <a:gd name="connsiteY4" fmla="*/ 0 h 2714961"/>
                <a:gd name="connsiteX5" fmla="*/ 6057887 w 6253153"/>
                <a:gd name="connsiteY5" fmla="*/ 0 h 2714961"/>
                <a:gd name="connsiteX6" fmla="*/ 6253153 w 6253153"/>
                <a:gd name="connsiteY6" fmla="*/ 195266 h 2714961"/>
                <a:gd name="connsiteX7" fmla="*/ 6253153 w 6253153"/>
                <a:gd name="connsiteY7" fmla="*/ 195263 h 2714961"/>
                <a:gd name="connsiteX8" fmla="*/ 6253153 w 6253153"/>
                <a:gd name="connsiteY8" fmla="*/ 195263 h 2714961"/>
                <a:gd name="connsiteX9" fmla="*/ 6253153 w 6253153"/>
                <a:gd name="connsiteY9" fmla="*/ 488156 h 2714961"/>
                <a:gd name="connsiteX10" fmla="*/ 6253153 w 6253153"/>
                <a:gd name="connsiteY10" fmla="*/ 976309 h 2714961"/>
                <a:gd name="connsiteX11" fmla="*/ 6057887 w 6253153"/>
                <a:gd name="connsiteY11" fmla="*/ 1171575 h 2714961"/>
                <a:gd name="connsiteX12" fmla="*/ 5943590 w 6253153"/>
                <a:gd name="connsiteY12" fmla="*/ 2686050 h 2714961"/>
                <a:gd name="connsiteX13" fmla="*/ 5874015 w 6253153"/>
                <a:gd name="connsiteY13" fmla="*/ 1882668 h 2714961"/>
                <a:gd name="connsiteX14" fmla="*/ 5657629 w 6253153"/>
                <a:gd name="connsiteY14" fmla="*/ 1149597 h 2714961"/>
                <a:gd name="connsiteX15" fmla="*/ 3871903 w 6253153"/>
                <a:gd name="connsiteY15" fmla="*/ 1171575 h 2714961"/>
                <a:gd name="connsiteX16" fmla="*/ 3871903 w 6253153"/>
                <a:gd name="connsiteY16" fmla="*/ 1171575 h 2714961"/>
                <a:gd name="connsiteX17" fmla="*/ 3590919 w 6253153"/>
                <a:gd name="connsiteY17" fmla="*/ 1171575 h 2714961"/>
                <a:gd name="connsiteX18" fmla="*/ 3395653 w 6253153"/>
                <a:gd name="connsiteY18" fmla="*/ 976309 h 2714961"/>
                <a:gd name="connsiteX19" fmla="*/ 3395653 w 6253153"/>
                <a:gd name="connsiteY19" fmla="*/ 488156 h 2714961"/>
                <a:gd name="connsiteX20" fmla="*/ 0 w 6253153"/>
                <a:gd name="connsiteY20" fmla="*/ 446487 h 2714961"/>
                <a:gd name="connsiteX21" fmla="*/ 3395653 w 6253153"/>
                <a:gd name="connsiteY21" fmla="*/ 195263 h 2714961"/>
                <a:gd name="connsiteX22" fmla="*/ 3395653 w 6253153"/>
                <a:gd name="connsiteY22" fmla="*/ 195266 h 2714961"/>
                <a:gd name="connsiteX0" fmla="*/ 3395653 w 6253153"/>
                <a:gd name="connsiteY0" fmla="*/ 195266 h 2977803"/>
                <a:gd name="connsiteX1" fmla="*/ 3590919 w 6253153"/>
                <a:gd name="connsiteY1" fmla="*/ 0 h 2977803"/>
                <a:gd name="connsiteX2" fmla="*/ 3871903 w 6253153"/>
                <a:gd name="connsiteY2" fmla="*/ 0 h 2977803"/>
                <a:gd name="connsiteX3" fmla="*/ 3871903 w 6253153"/>
                <a:gd name="connsiteY3" fmla="*/ 0 h 2977803"/>
                <a:gd name="connsiteX4" fmla="*/ 4586278 w 6253153"/>
                <a:gd name="connsiteY4" fmla="*/ 0 h 2977803"/>
                <a:gd name="connsiteX5" fmla="*/ 6057887 w 6253153"/>
                <a:gd name="connsiteY5" fmla="*/ 0 h 2977803"/>
                <a:gd name="connsiteX6" fmla="*/ 6253153 w 6253153"/>
                <a:gd name="connsiteY6" fmla="*/ 195266 h 2977803"/>
                <a:gd name="connsiteX7" fmla="*/ 6253153 w 6253153"/>
                <a:gd name="connsiteY7" fmla="*/ 195263 h 2977803"/>
                <a:gd name="connsiteX8" fmla="*/ 6253153 w 6253153"/>
                <a:gd name="connsiteY8" fmla="*/ 195263 h 2977803"/>
                <a:gd name="connsiteX9" fmla="*/ 6253153 w 6253153"/>
                <a:gd name="connsiteY9" fmla="*/ 488156 h 2977803"/>
                <a:gd name="connsiteX10" fmla="*/ 6253153 w 6253153"/>
                <a:gd name="connsiteY10" fmla="*/ 976309 h 2977803"/>
                <a:gd name="connsiteX11" fmla="*/ 6057887 w 6253153"/>
                <a:gd name="connsiteY11" fmla="*/ 1171575 h 2977803"/>
                <a:gd name="connsiteX12" fmla="*/ 6072534 w 6253153"/>
                <a:gd name="connsiteY12" fmla="*/ 2955667 h 2977803"/>
                <a:gd name="connsiteX13" fmla="*/ 5874015 w 6253153"/>
                <a:gd name="connsiteY13" fmla="*/ 1882668 h 2977803"/>
                <a:gd name="connsiteX14" fmla="*/ 5657629 w 6253153"/>
                <a:gd name="connsiteY14" fmla="*/ 1149597 h 2977803"/>
                <a:gd name="connsiteX15" fmla="*/ 3871903 w 6253153"/>
                <a:gd name="connsiteY15" fmla="*/ 1171575 h 2977803"/>
                <a:gd name="connsiteX16" fmla="*/ 3871903 w 6253153"/>
                <a:gd name="connsiteY16" fmla="*/ 1171575 h 2977803"/>
                <a:gd name="connsiteX17" fmla="*/ 3590919 w 6253153"/>
                <a:gd name="connsiteY17" fmla="*/ 1171575 h 2977803"/>
                <a:gd name="connsiteX18" fmla="*/ 3395653 w 6253153"/>
                <a:gd name="connsiteY18" fmla="*/ 976309 h 2977803"/>
                <a:gd name="connsiteX19" fmla="*/ 3395653 w 6253153"/>
                <a:gd name="connsiteY19" fmla="*/ 488156 h 2977803"/>
                <a:gd name="connsiteX20" fmla="*/ 0 w 6253153"/>
                <a:gd name="connsiteY20" fmla="*/ 446487 h 2977803"/>
                <a:gd name="connsiteX21" fmla="*/ 3395653 w 6253153"/>
                <a:gd name="connsiteY21" fmla="*/ 195263 h 2977803"/>
                <a:gd name="connsiteX22" fmla="*/ 3395653 w 6253153"/>
                <a:gd name="connsiteY22" fmla="*/ 195266 h 2977803"/>
                <a:gd name="connsiteX0" fmla="*/ 3395653 w 6253153"/>
                <a:gd name="connsiteY0" fmla="*/ 195266 h 2977803"/>
                <a:gd name="connsiteX1" fmla="*/ 3590919 w 6253153"/>
                <a:gd name="connsiteY1" fmla="*/ 0 h 2977803"/>
                <a:gd name="connsiteX2" fmla="*/ 3871903 w 6253153"/>
                <a:gd name="connsiteY2" fmla="*/ 0 h 2977803"/>
                <a:gd name="connsiteX3" fmla="*/ 3871903 w 6253153"/>
                <a:gd name="connsiteY3" fmla="*/ 0 h 2977803"/>
                <a:gd name="connsiteX4" fmla="*/ 4586278 w 6253153"/>
                <a:gd name="connsiteY4" fmla="*/ 0 h 2977803"/>
                <a:gd name="connsiteX5" fmla="*/ 6057887 w 6253153"/>
                <a:gd name="connsiteY5" fmla="*/ 0 h 2977803"/>
                <a:gd name="connsiteX6" fmla="*/ 6253153 w 6253153"/>
                <a:gd name="connsiteY6" fmla="*/ 195266 h 2977803"/>
                <a:gd name="connsiteX7" fmla="*/ 6253153 w 6253153"/>
                <a:gd name="connsiteY7" fmla="*/ 195263 h 2977803"/>
                <a:gd name="connsiteX8" fmla="*/ 6253153 w 6253153"/>
                <a:gd name="connsiteY8" fmla="*/ 195263 h 2977803"/>
                <a:gd name="connsiteX9" fmla="*/ 6253153 w 6253153"/>
                <a:gd name="connsiteY9" fmla="*/ 488156 h 2977803"/>
                <a:gd name="connsiteX10" fmla="*/ 6253153 w 6253153"/>
                <a:gd name="connsiteY10" fmla="*/ 976309 h 2977803"/>
                <a:gd name="connsiteX11" fmla="*/ 6057887 w 6253153"/>
                <a:gd name="connsiteY11" fmla="*/ 1171575 h 2977803"/>
                <a:gd name="connsiteX12" fmla="*/ 6072534 w 6253153"/>
                <a:gd name="connsiteY12" fmla="*/ 2955667 h 2977803"/>
                <a:gd name="connsiteX13" fmla="*/ 5874015 w 6253153"/>
                <a:gd name="connsiteY13" fmla="*/ 1882668 h 2977803"/>
                <a:gd name="connsiteX14" fmla="*/ 5905631 w 6253153"/>
                <a:gd name="connsiteY14" fmla="*/ 1516596 h 2977803"/>
                <a:gd name="connsiteX15" fmla="*/ 5657629 w 6253153"/>
                <a:gd name="connsiteY15" fmla="*/ 1149597 h 2977803"/>
                <a:gd name="connsiteX16" fmla="*/ 3871903 w 6253153"/>
                <a:gd name="connsiteY16" fmla="*/ 1171575 h 2977803"/>
                <a:gd name="connsiteX17" fmla="*/ 3871903 w 6253153"/>
                <a:gd name="connsiteY17" fmla="*/ 1171575 h 2977803"/>
                <a:gd name="connsiteX18" fmla="*/ 3590919 w 6253153"/>
                <a:gd name="connsiteY18" fmla="*/ 1171575 h 2977803"/>
                <a:gd name="connsiteX19" fmla="*/ 3395653 w 6253153"/>
                <a:gd name="connsiteY19" fmla="*/ 976309 h 2977803"/>
                <a:gd name="connsiteX20" fmla="*/ 3395653 w 6253153"/>
                <a:gd name="connsiteY20" fmla="*/ 488156 h 2977803"/>
                <a:gd name="connsiteX21" fmla="*/ 0 w 6253153"/>
                <a:gd name="connsiteY21" fmla="*/ 446487 h 2977803"/>
                <a:gd name="connsiteX22" fmla="*/ 3395653 w 6253153"/>
                <a:gd name="connsiteY22" fmla="*/ 195263 h 2977803"/>
                <a:gd name="connsiteX23" fmla="*/ 3395653 w 6253153"/>
                <a:gd name="connsiteY23" fmla="*/ 195266 h 2977803"/>
                <a:gd name="connsiteX0" fmla="*/ 3395653 w 6253153"/>
                <a:gd name="connsiteY0" fmla="*/ 195266 h 2977483"/>
                <a:gd name="connsiteX1" fmla="*/ 3590919 w 6253153"/>
                <a:gd name="connsiteY1" fmla="*/ 0 h 2977483"/>
                <a:gd name="connsiteX2" fmla="*/ 3871903 w 6253153"/>
                <a:gd name="connsiteY2" fmla="*/ 0 h 2977483"/>
                <a:gd name="connsiteX3" fmla="*/ 3871903 w 6253153"/>
                <a:gd name="connsiteY3" fmla="*/ 0 h 2977483"/>
                <a:gd name="connsiteX4" fmla="*/ 4586278 w 6253153"/>
                <a:gd name="connsiteY4" fmla="*/ 0 h 2977483"/>
                <a:gd name="connsiteX5" fmla="*/ 6057887 w 6253153"/>
                <a:gd name="connsiteY5" fmla="*/ 0 h 2977483"/>
                <a:gd name="connsiteX6" fmla="*/ 6253153 w 6253153"/>
                <a:gd name="connsiteY6" fmla="*/ 195266 h 2977483"/>
                <a:gd name="connsiteX7" fmla="*/ 6253153 w 6253153"/>
                <a:gd name="connsiteY7" fmla="*/ 195263 h 2977483"/>
                <a:gd name="connsiteX8" fmla="*/ 6253153 w 6253153"/>
                <a:gd name="connsiteY8" fmla="*/ 195263 h 2977483"/>
                <a:gd name="connsiteX9" fmla="*/ 6253153 w 6253153"/>
                <a:gd name="connsiteY9" fmla="*/ 488156 h 2977483"/>
                <a:gd name="connsiteX10" fmla="*/ 6253153 w 6253153"/>
                <a:gd name="connsiteY10" fmla="*/ 976309 h 2977483"/>
                <a:gd name="connsiteX11" fmla="*/ 6057887 w 6253153"/>
                <a:gd name="connsiteY11" fmla="*/ 1171575 h 2977483"/>
                <a:gd name="connsiteX12" fmla="*/ 6072534 w 6253153"/>
                <a:gd name="connsiteY12" fmla="*/ 2955667 h 2977483"/>
                <a:gd name="connsiteX13" fmla="*/ 5964276 w 6253153"/>
                <a:gd name="connsiteY13" fmla="*/ 1865818 h 2977483"/>
                <a:gd name="connsiteX14" fmla="*/ 5905631 w 6253153"/>
                <a:gd name="connsiteY14" fmla="*/ 1516596 h 2977483"/>
                <a:gd name="connsiteX15" fmla="*/ 5657629 w 6253153"/>
                <a:gd name="connsiteY15" fmla="*/ 1149597 h 2977483"/>
                <a:gd name="connsiteX16" fmla="*/ 3871903 w 6253153"/>
                <a:gd name="connsiteY16" fmla="*/ 1171575 h 2977483"/>
                <a:gd name="connsiteX17" fmla="*/ 3871903 w 6253153"/>
                <a:gd name="connsiteY17" fmla="*/ 1171575 h 2977483"/>
                <a:gd name="connsiteX18" fmla="*/ 3590919 w 6253153"/>
                <a:gd name="connsiteY18" fmla="*/ 1171575 h 2977483"/>
                <a:gd name="connsiteX19" fmla="*/ 3395653 w 6253153"/>
                <a:gd name="connsiteY19" fmla="*/ 976309 h 2977483"/>
                <a:gd name="connsiteX20" fmla="*/ 3395653 w 6253153"/>
                <a:gd name="connsiteY20" fmla="*/ 488156 h 2977483"/>
                <a:gd name="connsiteX21" fmla="*/ 0 w 6253153"/>
                <a:gd name="connsiteY21" fmla="*/ 446487 h 2977483"/>
                <a:gd name="connsiteX22" fmla="*/ 3395653 w 6253153"/>
                <a:gd name="connsiteY22" fmla="*/ 195263 h 2977483"/>
                <a:gd name="connsiteX23" fmla="*/ 3395653 w 6253153"/>
                <a:gd name="connsiteY23" fmla="*/ 195266 h 2977483"/>
                <a:gd name="connsiteX0" fmla="*/ 3395653 w 6253153"/>
                <a:gd name="connsiteY0" fmla="*/ 195266 h 2978113"/>
                <a:gd name="connsiteX1" fmla="*/ 3590919 w 6253153"/>
                <a:gd name="connsiteY1" fmla="*/ 0 h 2978113"/>
                <a:gd name="connsiteX2" fmla="*/ 3871903 w 6253153"/>
                <a:gd name="connsiteY2" fmla="*/ 0 h 2978113"/>
                <a:gd name="connsiteX3" fmla="*/ 3871903 w 6253153"/>
                <a:gd name="connsiteY3" fmla="*/ 0 h 2978113"/>
                <a:gd name="connsiteX4" fmla="*/ 4586278 w 6253153"/>
                <a:gd name="connsiteY4" fmla="*/ 0 h 2978113"/>
                <a:gd name="connsiteX5" fmla="*/ 6057887 w 6253153"/>
                <a:gd name="connsiteY5" fmla="*/ 0 h 2978113"/>
                <a:gd name="connsiteX6" fmla="*/ 6253153 w 6253153"/>
                <a:gd name="connsiteY6" fmla="*/ 195266 h 2978113"/>
                <a:gd name="connsiteX7" fmla="*/ 6253153 w 6253153"/>
                <a:gd name="connsiteY7" fmla="*/ 195263 h 2978113"/>
                <a:gd name="connsiteX8" fmla="*/ 6253153 w 6253153"/>
                <a:gd name="connsiteY8" fmla="*/ 195263 h 2978113"/>
                <a:gd name="connsiteX9" fmla="*/ 6253153 w 6253153"/>
                <a:gd name="connsiteY9" fmla="*/ 488156 h 2978113"/>
                <a:gd name="connsiteX10" fmla="*/ 6253153 w 6253153"/>
                <a:gd name="connsiteY10" fmla="*/ 976309 h 2978113"/>
                <a:gd name="connsiteX11" fmla="*/ 6057887 w 6253153"/>
                <a:gd name="connsiteY11" fmla="*/ 1171575 h 2978113"/>
                <a:gd name="connsiteX12" fmla="*/ 6072534 w 6253153"/>
                <a:gd name="connsiteY12" fmla="*/ 2955667 h 2978113"/>
                <a:gd name="connsiteX13" fmla="*/ 5964276 w 6253153"/>
                <a:gd name="connsiteY13" fmla="*/ 1865818 h 2978113"/>
                <a:gd name="connsiteX14" fmla="*/ 5905631 w 6253153"/>
                <a:gd name="connsiteY14" fmla="*/ 1516596 h 2978113"/>
                <a:gd name="connsiteX15" fmla="*/ 5657629 w 6253153"/>
                <a:gd name="connsiteY15" fmla="*/ 1149597 h 2978113"/>
                <a:gd name="connsiteX16" fmla="*/ 3871903 w 6253153"/>
                <a:gd name="connsiteY16" fmla="*/ 1171575 h 2978113"/>
                <a:gd name="connsiteX17" fmla="*/ 3871903 w 6253153"/>
                <a:gd name="connsiteY17" fmla="*/ 1171575 h 2978113"/>
                <a:gd name="connsiteX18" fmla="*/ 3590919 w 6253153"/>
                <a:gd name="connsiteY18" fmla="*/ 1171575 h 2978113"/>
                <a:gd name="connsiteX19" fmla="*/ 3395653 w 6253153"/>
                <a:gd name="connsiteY19" fmla="*/ 976309 h 2978113"/>
                <a:gd name="connsiteX20" fmla="*/ 3395653 w 6253153"/>
                <a:gd name="connsiteY20" fmla="*/ 488156 h 2978113"/>
                <a:gd name="connsiteX21" fmla="*/ 0 w 6253153"/>
                <a:gd name="connsiteY21" fmla="*/ 446487 h 2978113"/>
                <a:gd name="connsiteX22" fmla="*/ 3395653 w 6253153"/>
                <a:gd name="connsiteY22" fmla="*/ 195263 h 2978113"/>
                <a:gd name="connsiteX23" fmla="*/ 3395653 w 6253153"/>
                <a:gd name="connsiteY23" fmla="*/ 195266 h 297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53153" h="2978113">
                  <a:moveTo>
                    <a:pt x="3395653" y="195266"/>
                  </a:moveTo>
                  <a:cubicBezTo>
                    <a:pt x="3395653" y="87424"/>
                    <a:pt x="3483077" y="0"/>
                    <a:pt x="3590919" y="0"/>
                  </a:cubicBezTo>
                  <a:lnTo>
                    <a:pt x="3871903" y="0"/>
                  </a:lnTo>
                  <a:lnTo>
                    <a:pt x="3871903" y="0"/>
                  </a:lnTo>
                  <a:lnTo>
                    <a:pt x="4586278" y="0"/>
                  </a:lnTo>
                  <a:lnTo>
                    <a:pt x="6057887" y="0"/>
                  </a:lnTo>
                  <a:cubicBezTo>
                    <a:pt x="6165729" y="0"/>
                    <a:pt x="6253153" y="87424"/>
                    <a:pt x="6253153" y="195266"/>
                  </a:cubicBezTo>
                  <a:lnTo>
                    <a:pt x="6253153" y="195263"/>
                  </a:lnTo>
                  <a:lnTo>
                    <a:pt x="6253153" y="195263"/>
                  </a:lnTo>
                  <a:lnTo>
                    <a:pt x="6253153" y="488156"/>
                  </a:lnTo>
                  <a:lnTo>
                    <a:pt x="6253153" y="976309"/>
                  </a:lnTo>
                  <a:cubicBezTo>
                    <a:pt x="6253153" y="1084151"/>
                    <a:pt x="6165729" y="1171575"/>
                    <a:pt x="6057887" y="1171575"/>
                  </a:cubicBezTo>
                  <a:lnTo>
                    <a:pt x="6072534" y="2955667"/>
                  </a:lnTo>
                  <a:cubicBezTo>
                    <a:pt x="6005182" y="3139023"/>
                    <a:pt x="6020532" y="2147170"/>
                    <a:pt x="5964276" y="1865818"/>
                  </a:cubicBezTo>
                  <a:cubicBezTo>
                    <a:pt x="5923565" y="1634398"/>
                    <a:pt x="5941695" y="1638774"/>
                    <a:pt x="5905631" y="1516596"/>
                  </a:cubicBezTo>
                  <a:cubicBezTo>
                    <a:pt x="5869567" y="1394418"/>
                    <a:pt x="5983689" y="1215526"/>
                    <a:pt x="5657629" y="1149597"/>
                  </a:cubicBezTo>
                  <a:lnTo>
                    <a:pt x="3871903" y="1171575"/>
                  </a:lnTo>
                  <a:lnTo>
                    <a:pt x="3871903" y="1171575"/>
                  </a:lnTo>
                  <a:lnTo>
                    <a:pt x="3590919" y="1171575"/>
                  </a:lnTo>
                  <a:cubicBezTo>
                    <a:pt x="3483077" y="1171575"/>
                    <a:pt x="3395653" y="1084151"/>
                    <a:pt x="3395653" y="976309"/>
                  </a:cubicBezTo>
                  <a:lnTo>
                    <a:pt x="3395653" y="488156"/>
                  </a:lnTo>
                  <a:lnTo>
                    <a:pt x="0" y="446487"/>
                  </a:lnTo>
                  <a:lnTo>
                    <a:pt x="3395653" y="195263"/>
                  </a:lnTo>
                  <a:lnTo>
                    <a:pt x="3395653" y="195266"/>
                  </a:lnTo>
                  <a:close/>
                </a:path>
              </a:pathLst>
            </a:custGeom>
            <a:solidFill>
              <a:schemeClr val="accent3">
                <a:lumMod val="60000"/>
                <a:lumOff val="40000"/>
              </a:schemeClr>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t> </a:t>
              </a:r>
              <a:endParaRPr lang="en-GB" dirty="0"/>
            </a:p>
          </p:txBody>
        </p:sp>
        <p:sp>
          <p:nvSpPr>
            <p:cNvPr id="7" name="TextBox 6"/>
            <p:cNvSpPr txBox="1"/>
            <p:nvPr/>
          </p:nvSpPr>
          <p:spPr>
            <a:xfrm>
              <a:off x="5006270" y="1270501"/>
              <a:ext cx="2734082" cy="707886"/>
            </a:xfrm>
            <a:prstGeom prst="rect">
              <a:avLst/>
            </a:prstGeom>
            <a:noFill/>
          </p:spPr>
          <p:txBody>
            <a:bodyPr wrap="square" rtlCol="0">
              <a:spAutoFit/>
            </a:bodyPr>
            <a:lstStyle/>
            <a:p>
              <a:r>
                <a:rPr lang="en-GB" sz="2000" b="1" dirty="0" smtClean="0"/>
                <a:t>71% drop in </a:t>
              </a:r>
              <a:r>
                <a:rPr lang="en-GB" sz="2000" b="1" i="1" dirty="0" smtClean="0"/>
                <a:t>incidence </a:t>
              </a:r>
            </a:p>
            <a:p>
              <a:r>
                <a:rPr lang="en-GB" sz="2000" b="1" dirty="0" smtClean="0"/>
                <a:t>2014: 42 per million </a:t>
              </a:r>
              <a:endParaRPr lang="en-GB" sz="2000" b="1" dirty="0"/>
            </a:p>
          </p:txBody>
        </p:sp>
      </p:grpSp>
      <p:sp>
        <p:nvSpPr>
          <p:cNvPr id="3" name="TextBox 2"/>
          <p:cNvSpPr txBox="1"/>
          <p:nvPr/>
        </p:nvSpPr>
        <p:spPr>
          <a:xfrm>
            <a:off x="755576" y="6165304"/>
            <a:ext cx="7128792" cy="369332"/>
          </a:xfrm>
          <a:prstGeom prst="rect">
            <a:avLst/>
          </a:prstGeom>
          <a:noFill/>
        </p:spPr>
        <p:txBody>
          <a:bodyPr wrap="square" rtlCol="0">
            <a:spAutoFit/>
          </a:bodyPr>
          <a:lstStyle/>
          <a:p>
            <a:r>
              <a:rPr lang="en-GB" dirty="0" smtClean="0"/>
              <a:t>Data as of 27 May 2015. 148 / 194 Member States reporting data for 2014</a:t>
            </a:r>
            <a:endParaRPr lang="en-GB" dirty="0"/>
          </a:p>
        </p:txBody>
      </p:sp>
    </p:spTree>
    <p:custDataLst>
      <p:tags r:id="rId1"/>
    </p:custDataLst>
    <p:extLst>
      <p:ext uri="{BB962C8B-B14F-4D97-AF65-F5344CB8AC3E}">
        <p14:creationId xmlns:p14="http://schemas.microsoft.com/office/powerpoint/2010/main" val="4189212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dirty="0"/>
              <a:t>21 million infants missed MCV1 in </a:t>
            </a:r>
            <a:r>
              <a:rPr lang="en-US" dirty="0" smtClean="0"/>
              <a:t>2013</a:t>
            </a:r>
            <a:r>
              <a:rPr lang="en-US" dirty="0" smtClean="0"/>
              <a:t> </a:t>
            </a:r>
            <a:r>
              <a:rPr lang="en-US" dirty="0" smtClean="0"/>
              <a:t>through routine</a:t>
            </a:r>
            <a:endParaRPr lang="en-US" dirty="0"/>
          </a:p>
        </p:txBody>
      </p:sp>
      <p:graphicFrame>
        <p:nvGraphicFramePr>
          <p:cNvPr id="12" name="Chart 14"/>
          <p:cNvGraphicFramePr>
            <a:graphicFrameLocks noGrp="1"/>
          </p:cNvGraphicFramePr>
          <p:nvPr>
            <p:ph sz="half" idx="1"/>
            <p:extLst>
              <p:ext uri="{D42A27DB-BD31-4B8C-83A1-F6EECF244321}">
                <p14:modId xmlns:p14="http://schemas.microsoft.com/office/powerpoint/2010/main" val="628194089"/>
              </p:ext>
            </p:extLst>
          </p:nvPr>
        </p:nvGraphicFramePr>
        <p:xfrm>
          <a:off x="107504" y="1268760"/>
          <a:ext cx="4896544" cy="4857403"/>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contenu 9"/>
          <p:cNvSpPr>
            <a:spLocks noGrp="1"/>
          </p:cNvSpPr>
          <p:nvPr>
            <p:ph sz="half" idx="2"/>
          </p:nvPr>
        </p:nvSpPr>
        <p:spPr>
          <a:xfrm>
            <a:off x="4788024" y="1600200"/>
            <a:ext cx="3754760" cy="4525963"/>
          </a:xfrm>
        </p:spPr>
        <p:txBody>
          <a:bodyPr>
            <a:normAutofit/>
          </a:bodyPr>
          <a:lstStyle/>
          <a:p>
            <a:endParaRPr lang="en-US" dirty="0" smtClean="0"/>
          </a:p>
          <a:p>
            <a:endParaRPr lang="en-US" dirty="0"/>
          </a:p>
          <a:p>
            <a:r>
              <a:rPr lang="en-US" dirty="0" smtClean="0"/>
              <a:t>60</a:t>
            </a:r>
            <a:r>
              <a:rPr lang="en-US" dirty="0" smtClean="0"/>
              <a:t>% live in  </a:t>
            </a:r>
          </a:p>
          <a:p>
            <a:pPr lvl="1"/>
            <a:r>
              <a:rPr lang="en-US" dirty="0" smtClean="0"/>
              <a:t>India</a:t>
            </a:r>
          </a:p>
          <a:p>
            <a:pPr lvl="1"/>
            <a:r>
              <a:rPr lang="en-US" dirty="0" smtClean="0">
                <a:solidFill>
                  <a:srgbClr val="FF0000"/>
                </a:solidFill>
              </a:rPr>
              <a:t>Nigeria</a:t>
            </a:r>
          </a:p>
          <a:p>
            <a:pPr lvl="1"/>
            <a:r>
              <a:rPr lang="en-US" dirty="0" smtClean="0">
                <a:solidFill>
                  <a:srgbClr val="FF0000"/>
                </a:solidFill>
              </a:rPr>
              <a:t>Ethiopia</a:t>
            </a:r>
          </a:p>
          <a:p>
            <a:pPr lvl="1"/>
            <a:r>
              <a:rPr lang="en-US" dirty="0" smtClean="0"/>
              <a:t>Indonesia</a:t>
            </a:r>
          </a:p>
          <a:p>
            <a:pPr lvl="1"/>
            <a:r>
              <a:rPr lang="en-US" dirty="0" smtClean="0"/>
              <a:t>Pakistan</a:t>
            </a:r>
          </a:p>
          <a:p>
            <a:pPr lvl="1"/>
            <a:r>
              <a:rPr lang="en-US" dirty="0" smtClean="0">
                <a:solidFill>
                  <a:srgbClr val="FF0000"/>
                </a:solidFill>
              </a:rPr>
              <a:t>DRC</a:t>
            </a:r>
            <a:endParaRPr lang="en-US" dirty="0">
              <a:solidFill>
                <a:srgbClr val="FF0000"/>
              </a:solidFill>
            </a:endParaRPr>
          </a:p>
        </p:txBody>
      </p:sp>
      <p:sp>
        <p:nvSpPr>
          <p:cNvPr id="8" name="TextBox 7"/>
          <p:cNvSpPr txBox="1"/>
          <p:nvPr/>
        </p:nvSpPr>
        <p:spPr>
          <a:xfrm>
            <a:off x="1187624" y="5796992"/>
            <a:ext cx="4144122" cy="296304"/>
          </a:xfrm>
          <a:prstGeom prst="rect">
            <a:avLst/>
          </a:prstGeom>
          <a:noFill/>
        </p:spPr>
        <p:txBody>
          <a:bodyPr wrap="square" lIns="80077" tIns="40039" rIns="80077" bIns="40039" rtlCol="0">
            <a:spAutoFit/>
          </a:bodyPr>
          <a:lstStyle/>
          <a:p>
            <a:r>
              <a:rPr lang="en-US" sz="1400" dirty="0">
                <a:solidFill>
                  <a:srgbClr val="636463"/>
                </a:solidFill>
              </a:rPr>
              <a:t>21 million infants </a:t>
            </a:r>
            <a:r>
              <a:rPr lang="en-US" sz="1400" dirty="0" smtClean="0">
                <a:solidFill>
                  <a:srgbClr val="636463"/>
                </a:solidFill>
              </a:rPr>
              <a:t>unimmunized </a:t>
            </a:r>
            <a:r>
              <a:rPr lang="en-US" sz="1400" dirty="0">
                <a:solidFill>
                  <a:srgbClr val="636463"/>
                </a:solidFill>
              </a:rPr>
              <a:t>(MCV1), </a:t>
            </a:r>
            <a:r>
              <a:rPr lang="en-US" sz="1400" dirty="0" smtClean="0">
                <a:solidFill>
                  <a:srgbClr val="636463"/>
                </a:solidFill>
              </a:rPr>
              <a:t>2013</a:t>
            </a:r>
            <a:endParaRPr lang="en-US" sz="1400" dirty="0">
              <a:solidFill>
                <a:srgbClr val="636463"/>
              </a:solidFill>
            </a:endParaRPr>
          </a:p>
        </p:txBody>
      </p:sp>
      <p:sp>
        <p:nvSpPr>
          <p:cNvPr id="3" name="Rectangle 2"/>
          <p:cNvSpPr/>
          <p:nvPr/>
        </p:nvSpPr>
        <p:spPr>
          <a:xfrm>
            <a:off x="6876256" y="2924944"/>
            <a:ext cx="2271504" cy="2862322"/>
          </a:xfrm>
          <a:prstGeom prst="rect">
            <a:avLst/>
          </a:prstGeom>
        </p:spPr>
        <p:txBody>
          <a:bodyPr wrap="square">
            <a:spAutoFit/>
          </a:bodyPr>
          <a:lstStyle/>
          <a:p>
            <a:pPr marL="285750" indent="-285750">
              <a:buFont typeface="Arial" panose="020B0604020202020204" pitchFamily="34" charset="0"/>
              <a:buChar char="•"/>
            </a:pPr>
            <a:r>
              <a:rPr lang="en-GB" dirty="0" smtClean="0">
                <a:solidFill>
                  <a:schemeClr val="accent5">
                    <a:lumMod val="75000"/>
                  </a:schemeClr>
                </a:solidFill>
              </a:rPr>
              <a:t>Outreach not done</a:t>
            </a:r>
          </a:p>
          <a:p>
            <a:pPr marL="285750" indent="-285750">
              <a:buFont typeface="Arial" panose="020B0604020202020204" pitchFamily="34" charset="0"/>
              <a:buChar char="•"/>
            </a:pPr>
            <a:r>
              <a:rPr lang="en-GB" dirty="0" smtClean="0">
                <a:solidFill>
                  <a:schemeClr val="accent5">
                    <a:lumMod val="75000"/>
                  </a:schemeClr>
                </a:solidFill>
              </a:rPr>
              <a:t>Reluctance </a:t>
            </a:r>
            <a:r>
              <a:rPr lang="en-GB" dirty="0">
                <a:solidFill>
                  <a:schemeClr val="accent5">
                    <a:lumMod val="75000"/>
                  </a:schemeClr>
                </a:solidFill>
              </a:rPr>
              <a:t>to open vaccine vials when &lt;6 children present</a:t>
            </a:r>
          </a:p>
          <a:p>
            <a:pPr marL="285750" indent="-285750">
              <a:buFont typeface="Arial" panose="020B0604020202020204" pitchFamily="34" charset="0"/>
              <a:buChar char="•"/>
            </a:pPr>
            <a:r>
              <a:rPr lang="en-GB" dirty="0">
                <a:solidFill>
                  <a:schemeClr val="accent5">
                    <a:lumMod val="75000"/>
                  </a:schemeClr>
                </a:solidFill>
              </a:rPr>
              <a:t>Barriers to vaccinating children &gt;12m of </a:t>
            </a:r>
            <a:r>
              <a:rPr lang="en-GB" dirty="0" smtClean="0">
                <a:solidFill>
                  <a:schemeClr val="accent5">
                    <a:lumMod val="75000"/>
                  </a:schemeClr>
                </a:solidFill>
              </a:rPr>
              <a:t>age</a:t>
            </a:r>
          </a:p>
          <a:p>
            <a:pPr marL="285750" indent="-285750">
              <a:buFont typeface="Arial" panose="020B0604020202020204" pitchFamily="34" charset="0"/>
              <a:buChar char="•"/>
            </a:pPr>
            <a:r>
              <a:rPr lang="en-GB" dirty="0" smtClean="0">
                <a:solidFill>
                  <a:schemeClr val="accent5">
                    <a:lumMod val="75000"/>
                  </a:schemeClr>
                </a:solidFill>
              </a:rPr>
              <a:t>False contraindications</a:t>
            </a:r>
            <a:endParaRPr lang="en-GB" dirty="0">
              <a:solidFill>
                <a:schemeClr val="accent5">
                  <a:lumMod val="75000"/>
                </a:schemeClr>
              </a:solidFill>
            </a:endParaRPr>
          </a:p>
        </p:txBody>
      </p:sp>
    </p:spTree>
    <p:extLst>
      <p:ext uri="{BB962C8B-B14F-4D97-AF65-F5344CB8AC3E}">
        <p14:creationId xmlns:p14="http://schemas.microsoft.com/office/powerpoint/2010/main" val="2191769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en-US" dirty="0"/>
              <a:t>Global and Regional MCV2 Coverage </a:t>
            </a:r>
            <a:br>
              <a:rPr lang="en-US" dirty="0"/>
            </a:br>
            <a:r>
              <a:rPr lang="en-US" sz="3100" dirty="0" smtClean="0"/>
              <a:t>New WHO-UNICEF Estimates </a:t>
            </a:r>
            <a:endParaRPr lang="fr-CH"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53788999"/>
              </p:ext>
            </p:extLst>
          </p:nvPr>
        </p:nvGraphicFramePr>
        <p:xfrm>
          <a:off x="457200" y="1600200"/>
          <a:ext cx="8229600" cy="4183769"/>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fld id="{F7D24406-862A-4A8F-B0BB-9459B64BDEE6}" type="slidenum">
              <a:rPr lang="en-GB" smtClean="0">
                <a:solidFill>
                  <a:prstClr val="black">
                    <a:tint val="75000"/>
                  </a:prstClr>
                </a:solidFill>
              </a:rPr>
              <a:pPr/>
              <a:t>6</a:t>
            </a:fld>
            <a:endParaRPr lang="en-GB">
              <a:solidFill>
                <a:prstClr val="black">
                  <a:tint val="75000"/>
                </a:prstClr>
              </a:solidFill>
            </a:endParaRPr>
          </a:p>
        </p:txBody>
      </p:sp>
      <p:sp>
        <p:nvSpPr>
          <p:cNvPr id="2" name="Rounded Rectangular Callout 1"/>
          <p:cNvSpPr/>
          <p:nvPr/>
        </p:nvSpPr>
        <p:spPr bwMode="auto">
          <a:xfrm>
            <a:off x="5624656" y="1844824"/>
            <a:ext cx="1944216" cy="1224136"/>
          </a:xfrm>
          <a:prstGeom prst="wedgeRoundRectCallout">
            <a:avLst>
              <a:gd name="adj1" fmla="val 86069"/>
              <a:gd name="adj2" fmla="val 51928"/>
              <a:gd name="adj3" fmla="val 16667"/>
            </a:avLst>
          </a:prstGeom>
          <a:solidFill>
            <a:schemeClr val="accent3">
              <a:lumMod val="60000"/>
              <a:lumOff val="40000"/>
            </a:schemeClr>
          </a:solidFill>
          <a:ln w="12700" cap="sq"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2400" b="1" dirty="0" smtClean="0">
                <a:solidFill>
                  <a:srgbClr val="000000"/>
                </a:solidFill>
                <a:latin typeface="Arial" panose="020B0604020202020204" pitchFamily="34" charset="0"/>
                <a:cs typeface="Arial" panose="020B0604020202020204" pitchFamily="34" charset="0"/>
              </a:rPr>
              <a:t>Global Coverage:   53%</a:t>
            </a:r>
            <a:endParaRPr lang="en-US" sz="2400" b="1" dirty="0">
              <a:solidFill>
                <a:srgbClr val="000000"/>
              </a:solidFill>
              <a:latin typeface="Arial" panose="020B0604020202020204" pitchFamily="34" charset="0"/>
              <a:cs typeface="Arial" panose="020B0604020202020204" pitchFamily="34" charset="0"/>
            </a:endParaRPr>
          </a:p>
        </p:txBody>
      </p:sp>
      <p:sp>
        <p:nvSpPr>
          <p:cNvPr id="6" name="Text Box 20"/>
          <p:cNvSpPr txBox="1">
            <a:spLocks noChangeArrowheads="1"/>
          </p:cNvSpPr>
          <p:nvPr/>
        </p:nvSpPr>
        <p:spPr bwMode="auto">
          <a:xfrm>
            <a:off x="72008" y="5321334"/>
            <a:ext cx="2267744" cy="84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4287" tIns="52144" rIns="104287" bIns="52144">
            <a:spAutoFit/>
          </a:bodyPr>
          <a:lstStyle>
            <a:lvl1pPr defTabSz="1042988">
              <a:defRPr sz="1000" i="1">
                <a:solidFill>
                  <a:schemeClr val="tx1"/>
                </a:solidFill>
                <a:latin typeface="Arial" charset="0"/>
                <a:cs typeface="Arial" charset="0"/>
              </a:defRPr>
            </a:lvl1pPr>
            <a:lvl2pPr marL="742950" indent="-285750" defTabSz="1042988">
              <a:defRPr sz="1000" i="1">
                <a:solidFill>
                  <a:schemeClr val="tx1"/>
                </a:solidFill>
                <a:latin typeface="Arial" charset="0"/>
                <a:cs typeface="Arial" charset="0"/>
              </a:defRPr>
            </a:lvl2pPr>
            <a:lvl3pPr marL="1143000" indent="-228600" defTabSz="1042988">
              <a:defRPr sz="1000" i="1">
                <a:solidFill>
                  <a:schemeClr val="tx1"/>
                </a:solidFill>
                <a:latin typeface="Arial" charset="0"/>
                <a:cs typeface="Arial" charset="0"/>
              </a:defRPr>
            </a:lvl3pPr>
            <a:lvl4pPr marL="1600200" indent="-228600" defTabSz="1042988">
              <a:defRPr sz="1000" i="1">
                <a:solidFill>
                  <a:schemeClr val="tx1"/>
                </a:solidFill>
                <a:latin typeface="Arial" charset="0"/>
                <a:cs typeface="Arial" charset="0"/>
              </a:defRPr>
            </a:lvl4pPr>
            <a:lvl5pPr marL="2057400" indent="-228600" defTabSz="1042988">
              <a:defRPr sz="1000" i="1">
                <a:solidFill>
                  <a:schemeClr val="tx1"/>
                </a:solidFill>
                <a:latin typeface="Arial" charset="0"/>
                <a:cs typeface="Arial" charset="0"/>
              </a:defRPr>
            </a:lvl5pPr>
            <a:lvl6pPr marL="2514600" indent="-228600" defTabSz="1042988" eaLnBrk="0" fontAlgn="base" hangingPunct="0">
              <a:spcBef>
                <a:spcPct val="50000"/>
              </a:spcBef>
              <a:spcAft>
                <a:spcPct val="0"/>
              </a:spcAft>
              <a:defRPr sz="1000" i="1">
                <a:solidFill>
                  <a:schemeClr val="tx1"/>
                </a:solidFill>
                <a:latin typeface="Arial" charset="0"/>
                <a:cs typeface="Arial" charset="0"/>
              </a:defRPr>
            </a:lvl6pPr>
            <a:lvl7pPr marL="2971800" indent="-228600" defTabSz="1042988" eaLnBrk="0" fontAlgn="base" hangingPunct="0">
              <a:spcBef>
                <a:spcPct val="50000"/>
              </a:spcBef>
              <a:spcAft>
                <a:spcPct val="0"/>
              </a:spcAft>
              <a:defRPr sz="1000" i="1">
                <a:solidFill>
                  <a:schemeClr val="tx1"/>
                </a:solidFill>
                <a:latin typeface="Arial" charset="0"/>
                <a:cs typeface="Arial" charset="0"/>
              </a:defRPr>
            </a:lvl7pPr>
            <a:lvl8pPr marL="3429000" indent="-228600" defTabSz="1042988" eaLnBrk="0" fontAlgn="base" hangingPunct="0">
              <a:spcBef>
                <a:spcPct val="50000"/>
              </a:spcBef>
              <a:spcAft>
                <a:spcPct val="0"/>
              </a:spcAft>
              <a:defRPr sz="1000" i="1">
                <a:solidFill>
                  <a:schemeClr val="tx1"/>
                </a:solidFill>
                <a:latin typeface="Arial" charset="0"/>
                <a:cs typeface="Arial" charset="0"/>
              </a:defRPr>
            </a:lvl8pPr>
            <a:lvl9pPr marL="3886200" indent="-228600" defTabSz="1042988" eaLnBrk="0" fontAlgn="base" hangingPunct="0">
              <a:spcBef>
                <a:spcPct val="50000"/>
              </a:spcBef>
              <a:spcAft>
                <a:spcPct val="0"/>
              </a:spcAft>
              <a:defRPr sz="1000" i="1">
                <a:solidFill>
                  <a:schemeClr val="tx1"/>
                </a:solidFill>
                <a:latin typeface="Arial" charset="0"/>
                <a:cs typeface="Arial" charset="0"/>
              </a:defRPr>
            </a:lvl9pPr>
          </a:lstStyle>
          <a:p>
            <a:r>
              <a:rPr lang="en-GB" sz="800" i="0" dirty="0">
                <a:solidFill>
                  <a:srgbClr val="000066"/>
                </a:solidFill>
              </a:rPr>
              <a:t>Source: WHO/UNICEF coverage estimates 2013 revision. July 2014</a:t>
            </a:r>
          </a:p>
          <a:p>
            <a:r>
              <a:rPr lang="en-GB" sz="800" i="0" dirty="0">
                <a:solidFill>
                  <a:srgbClr val="000066"/>
                </a:solidFill>
              </a:rPr>
              <a:t>Immunization Vaccines and </a:t>
            </a:r>
            <a:r>
              <a:rPr lang="en-GB" sz="800" i="0" dirty="0" err="1">
                <a:solidFill>
                  <a:srgbClr val="000066"/>
                </a:solidFill>
              </a:rPr>
              <a:t>Biologicals</a:t>
            </a:r>
            <a:r>
              <a:rPr lang="en-GB" sz="800" i="0" dirty="0">
                <a:solidFill>
                  <a:srgbClr val="000066"/>
                </a:solidFill>
              </a:rPr>
              <a:t>, (IVB), World Health Organization.</a:t>
            </a:r>
          </a:p>
          <a:p>
            <a:r>
              <a:rPr lang="en-GB" sz="800" i="0" dirty="0">
                <a:solidFill>
                  <a:srgbClr val="000066"/>
                </a:solidFill>
              </a:rPr>
              <a:t>194 WHO Member States. </a:t>
            </a:r>
            <a:r>
              <a:rPr lang="en-GB" sz="800" i="0" dirty="0" smtClean="0">
                <a:solidFill>
                  <a:srgbClr val="000066"/>
                </a:solidFill>
              </a:rPr>
              <a:t>Date of Slide: 17 July 2014</a:t>
            </a:r>
            <a:endParaRPr lang="en-GB" sz="800" i="0" dirty="0">
              <a:solidFill>
                <a:srgbClr val="000066"/>
              </a:solidFill>
            </a:endParaRPr>
          </a:p>
        </p:txBody>
      </p:sp>
    </p:spTree>
    <p:custDataLst>
      <p:tags r:id="rId1"/>
    </p:custDataLst>
    <p:extLst>
      <p:ext uri="{BB962C8B-B14F-4D97-AF65-F5344CB8AC3E}">
        <p14:creationId xmlns:p14="http://schemas.microsoft.com/office/powerpoint/2010/main" val="2414688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958" t="22266" r="5746" b="26764"/>
          <a:stretch/>
        </p:blipFill>
        <p:spPr bwMode="auto">
          <a:xfrm>
            <a:off x="-133408" y="1484784"/>
            <a:ext cx="9366224" cy="395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2800" dirty="0"/>
              <a:t>Immunization coverage with </a:t>
            </a:r>
            <a:r>
              <a:rPr lang="en-US" sz="2800" dirty="0" smtClean="0"/>
              <a:t>the second dose </a:t>
            </a:r>
            <a:r>
              <a:rPr lang="en-US" sz="2800" dirty="0"/>
              <a:t>of measles containing vaccines by administered schedule in infants, 2013</a:t>
            </a:r>
            <a:endParaRPr lang="en-GB" sz="2800" dirty="0"/>
          </a:p>
        </p:txBody>
      </p:sp>
      <p:sp>
        <p:nvSpPr>
          <p:cNvPr id="6" name="Disclaimer"/>
          <p:cNvSpPr txBox="1">
            <a:spLocks noChangeArrowheads="1"/>
          </p:cNvSpPr>
          <p:nvPr/>
        </p:nvSpPr>
        <p:spPr bwMode="auto">
          <a:xfrm>
            <a:off x="1" y="5157192"/>
            <a:ext cx="2606366" cy="54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500" dirty="0">
                <a:latin typeface="Times New Roman" pitchFamily="18" charset="0"/>
                <a:cs typeface="Times New Roman" pitchFamily="18" charset="0"/>
                <a:sym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 WHO 2014. All rights reserved</a:t>
            </a:r>
          </a:p>
        </p:txBody>
      </p:sp>
      <p:sp>
        <p:nvSpPr>
          <p:cNvPr id="7" name="DataSource"/>
          <p:cNvSpPr txBox="1">
            <a:spLocks noChangeArrowheads="1"/>
          </p:cNvSpPr>
          <p:nvPr/>
        </p:nvSpPr>
        <p:spPr bwMode="auto">
          <a:xfrm>
            <a:off x="0" y="5668339"/>
            <a:ext cx="3828100" cy="5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t>Source: WHO/UNICEF coverage estimates 2013 revision, July 2014.  194 WHO Member States. Map production: Immunization Vaccines and </a:t>
            </a:r>
            <a:r>
              <a:rPr lang="en-US" sz="800" dirty="0" err="1"/>
              <a:t>Biologicals</a:t>
            </a:r>
            <a:r>
              <a:rPr lang="en-US" sz="800" dirty="0"/>
              <a:t>, (IVB). World Health Organization</a:t>
            </a:r>
          </a:p>
          <a:p>
            <a:pPr eaLnBrk="1" hangingPunct="1"/>
            <a:r>
              <a:rPr lang="en-US" sz="800" dirty="0"/>
              <a:t>Date of slide: 16 July 2014</a:t>
            </a:r>
          </a:p>
        </p:txBody>
      </p:sp>
      <p:sp>
        <p:nvSpPr>
          <p:cNvPr id="8" name="Box0"/>
          <p:cNvSpPr>
            <a:spLocks noChangeArrowheads="1"/>
          </p:cNvSpPr>
          <p:nvPr/>
        </p:nvSpPr>
        <p:spPr bwMode="auto">
          <a:xfrm>
            <a:off x="3876969" y="4757260"/>
            <a:ext cx="434394" cy="126707"/>
          </a:xfrm>
          <a:prstGeom prst="rect">
            <a:avLst/>
          </a:prstGeom>
          <a:solidFill>
            <a:srgbClr val="FF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9" name="Legend_0"/>
          <p:cNvSpPr txBox="1">
            <a:spLocks noChangeArrowheads="1"/>
          </p:cNvSpPr>
          <p:nvPr/>
        </p:nvSpPr>
        <p:spPr bwMode="auto">
          <a:xfrm>
            <a:off x="4343943" y="4722704"/>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&lt; 50%  </a:t>
            </a:r>
            <a:r>
              <a:rPr lang="en-US" sz="800" i="1" dirty="0">
                <a:latin typeface="Times New Roman" pitchFamily="18" charset="0"/>
                <a:cs typeface="Times New Roman" pitchFamily="18" charset="0"/>
                <a:sym typeface="Times New Roman" pitchFamily="18" charset="0"/>
              </a:rPr>
              <a:t> (5 countries  or 3%)</a:t>
            </a:r>
          </a:p>
        </p:txBody>
      </p:sp>
      <p:sp>
        <p:nvSpPr>
          <p:cNvPr id="10" name="Box1"/>
          <p:cNvSpPr>
            <a:spLocks noChangeArrowheads="1"/>
          </p:cNvSpPr>
          <p:nvPr/>
        </p:nvSpPr>
        <p:spPr bwMode="auto">
          <a:xfrm>
            <a:off x="3876969" y="4930042"/>
            <a:ext cx="434394" cy="126707"/>
          </a:xfrm>
          <a:prstGeom prst="rect">
            <a:avLst/>
          </a:prstGeom>
          <a:solidFill>
            <a:srgbClr val="FFBEBE"/>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11" name="Legend_1"/>
          <p:cNvSpPr txBox="1">
            <a:spLocks noChangeArrowheads="1"/>
          </p:cNvSpPr>
          <p:nvPr/>
        </p:nvSpPr>
        <p:spPr bwMode="auto">
          <a:xfrm>
            <a:off x="4343943" y="4895485"/>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50-79%  </a:t>
            </a:r>
            <a:r>
              <a:rPr lang="en-US" sz="800" i="1" dirty="0">
                <a:latin typeface="Times New Roman" pitchFamily="18" charset="0"/>
                <a:cs typeface="Times New Roman" pitchFamily="18" charset="0"/>
                <a:sym typeface="Times New Roman" pitchFamily="18" charset="0"/>
              </a:rPr>
              <a:t> (28 countries  or 14%)</a:t>
            </a:r>
          </a:p>
        </p:txBody>
      </p:sp>
      <p:sp>
        <p:nvSpPr>
          <p:cNvPr id="12" name="Box2"/>
          <p:cNvSpPr>
            <a:spLocks noChangeArrowheads="1"/>
          </p:cNvSpPr>
          <p:nvPr/>
        </p:nvSpPr>
        <p:spPr bwMode="auto">
          <a:xfrm>
            <a:off x="3876969" y="5102824"/>
            <a:ext cx="434394" cy="126707"/>
          </a:xfrm>
          <a:prstGeom prst="rect">
            <a:avLst/>
          </a:prstGeom>
          <a:solidFill>
            <a:srgbClr val="BEE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13" name="Legend_2"/>
          <p:cNvSpPr txBox="1">
            <a:spLocks noChangeArrowheads="1"/>
          </p:cNvSpPr>
          <p:nvPr/>
        </p:nvSpPr>
        <p:spPr bwMode="auto">
          <a:xfrm>
            <a:off x="4343943" y="5068267"/>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80-89%  </a:t>
            </a:r>
            <a:r>
              <a:rPr lang="en-US" sz="800" i="1" dirty="0">
                <a:latin typeface="Times New Roman" pitchFamily="18" charset="0"/>
                <a:cs typeface="Times New Roman" pitchFamily="18" charset="0"/>
                <a:sym typeface="Times New Roman" pitchFamily="18" charset="0"/>
              </a:rPr>
              <a:t> ( 31 countries  or 16%)</a:t>
            </a:r>
          </a:p>
        </p:txBody>
      </p:sp>
      <p:sp>
        <p:nvSpPr>
          <p:cNvPr id="14" name="Box3"/>
          <p:cNvSpPr>
            <a:spLocks noChangeArrowheads="1"/>
          </p:cNvSpPr>
          <p:nvPr/>
        </p:nvSpPr>
        <p:spPr bwMode="auto">
          <a:xfrm>
            <a:off x="3876969" y="5275606"/>
            <a:ext cx="434394" cy="126707"/>
          </a:xfrm>
          <a:prstGeom prst="rect">
            <a:avLst/>
          </a:prstGeom>
          <a:solidFill>
            <a:srgbClr val="3366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15" name="Legend_3"/>
          <p:cNvSpPr txBox="1">
            <a:spLocks noChangeArrowheads="1"/>
          </p:cNvSpPr>
          <p:nvPr/>
        </p:nvSpPr>
        <p:spPr bwMode="auto">
          <a:xfrm>
            <a:off x="4343943" y="5241049"/>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&gt;= 90%  </a:t>
            </a:r>
            <a:r>
              <a:rPr lang="en-US" sz="800" i="1" dirty="0">
                <a:latin typeface="Times New Roman" pitchFamily="18" charset="0"/>
                <a:cs typeface="Times New Roman" pitchFamily="18" charset="0"/>
                <a:sym typeface="Times New Roman" pitchFamily="18" charset="0"/>
              </a:rPr>
              <a:t> (74 countries  or 38%)</a:t>
            </a:r>
          </a:p>
        </p:txBody>
      </p:sp>
      <p:sp>
        <p:nvSpPr>
          <p:cNvPr id="16" name="Box4"/>
          <p:cNvSpPr>
            <a:spLocks noChangeArrowheads="1"/>
          </p:cNvSpPr>
          <p:nvPr/>
        </p:nvSpPr>
        <p:spPr bwMode="auto">
          <a:xfrm>
            <a:off x="3876969" y="5448387"/>
            <a:ext cx="434394" cy="126707"/>
          </a:xfrm>
          <a:prstGeom prst="rect">
            <a:avLst/>
          </a:prstGeom>
          <a:pattFill prst="wdUpDiag">
            <a:fgClr>
              <a:srgbClr val="FF0000"/>
            </a:fgClr>
            <a:bgClr>
              <a:srgbClr val="CCCCCC"/>
            </a:bgClr>
          </a:pattFill>
          <a:ln w="9525" algn="ctr">
            <a:solidFill>
              <a:schemeClr val="tx1"/>
            </a:solidFill>
            <a:round/>
            <a:headEnd/>
            <a:tailEnd/>
          </a:ln>
          <a:effectLst/>
        </p:spPr>
        <p:txBody>
          <a:bodyPr lIns="80147" tIns="40074" rIns="80147" bIns="40074"/>
          <a:lstStyle/>
          <a:p>
            <a:pPr defTabSz="914179"/>
            <a:endParaRPr lang="en-US"/>
          </a:p>
        </p:txBody>
      </p:sp>
      <p:sp>
        <p:nvSpPr>
          <p:cNvPr id="17" name="Legend_4"/>
          <p:cNvSpPr txBox="1">
            <a:spLocks noChangeArrowheads="1"/>
          </p:cNvSpPr>
          <p:nvPr/>
        </p:nvSpPr>
        <p:spPr bwMode="auto">
          <a:xfrm>
            <a:off x="4343943" y="5571770"/>
            <a:ext cx="3527867" cy="2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Not available or 2</a:t>
            </a:r>
            <a:r>
              <a:rPr lang="en-US" sz="800" baseline="30000" dirty="0">
                <a:latin typeface="Times New Roman" pitchFamily="18" charset="0"/>
                <a:cs typeface="Times New Roman" pitchFamily="18" charset="0"/>
                <a:sym typeface="Times New Roman" pitchFamily="18" charset="0"/>
              </a:rPr>
              <a:t>nd</a:t>
            </a:r>
            <a:r>
              <a:rPr lang="en-US" sz="800" dirty="0">
                <a:latin typeface="Times New Roman" pitchFamily="18" charset="0"/>
                <a:cs typeface="Times New Roman" pitchFamily="18" charset="0"/>
                <a:sym typeface="Times New Roman" pitchFamily="18" charset="0"/>
              </a:rPr>
              <a:t> dose of measles not introduced  </a:t>
            </a:r>
            <a:r>
              <a:rPr lang="en-US" sz="800" i="1" dirty="0">
                <a:latin typeface="Times New Roman" pitchFamily="18" charset="0"/>
                <a:cs typeface="Times New Roman" pitchFamily="18" charset="0"/>
                <a:sym typeface="Times New Roman" pitchFamily="18" charset="0"/>
              </a:rPr>
              <a:t> (46 country or 24%)</a:t>
            </a:r>
          </a:p>
        </p:txBody>
      </p:sp>
      <p:sp>
        <p:nvSpPr>
          <p:cNvPr id="18" name="Box5"/>
          <p:cNvSpPr>
            <a:spLocks noChangeArrowheads="1"/>
          </p:cNvSpPr>
          <p:nvPr/>
        </p:nvSpPr>
        <p:spPr bwMode="auto">
          <a:xfrm>
            <a:off x="3876969" y="5621169"/>
            <a:ext cx="434394" cy="126707"/>
          </a:xfrm>
          <a:prstGeom prst="rect">
            <a:avLst/>
          </a:prstGeom>
          <a:solidFill>
            <a:srgbClr val="F0F0F0"/>
          </a:solidFill>
          <a:ln w="9525" algn="ctr">
            <a:solidFill>
              <a:schemeClr val="tx1"/>
            </a:solidFill>
            <a:round/>
            <a:headEnd/>
            <a:tailEnd/>
          </a:ln>
          <a:effectLst/>
        </p:spPr>
        <p:txBody>
          <a:bodyPr lIns="80147" tIns="40074" rIns="80147" bIns="40074"/>
          <a:lstStyle/>
          <a:p>
            <a:pPr defTabSz="914179"/>
            <a:endParaRPr lang="en-US"/>
          </a:p>
        </p:txBody>
      </p:sp>
      <p:sp>
        <p:nvSpPr>
          <p:cNvPr id="19" name="Legend_5"/>
          <p:cNvSpPr txBox="1">
            <a:spLocks noChangeArrowheads="1"/>
          </p:cNvSpPr>
          <p:nvPr/>
        </p:nvSpPr>
        <p:spPr bwMode="auto">
          <a:xfrm>
            <a:off x="4343943" y="5745959"/>
            <a:ext cx="2736684" cy="20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US" sz="800" dirty="0">
                <a:latin typeface="Times New Roman" pitchFamily="18" charset="0"/>
                <a:cs typeface="Times New Roman" pitchFamily="18" charset="0"/>
                <a:sym typeface="Times New Roman" pitchFamily="18" charset="0"/>
              </a:rPr>
              <a:t>N</a:t>
            </a:r>
            <a:r>
              <a:rPr lang="en-US" sz="800" i="1" dirty="0">
                <a:latin typeface="Times New Roman" pitchFamily="18" charset="0"/>
                <a:cs typeface="Times New Roman" pitchFamily="18" charset="0"/>
                <a:sym typeface="Times New Roman" pitchFamily="18" charset="0"/>
              </a:rPr>
              <a:t>ot applicable</a:t>
            </a:r>
          </a:p>
        </p:txBody>
      </p:sp>
      <p:sp>
        <p:nvSpPr>
          <p:cNvPr id="20" name="Box5"/>
          <p:cNvSpPr>
            <a:spLocks noChangeArrowheads="1"/>
          </p:cNvSpPr>
          <p:nvPr/>
        </p:nvSpPr>
        <p:spPr bwMode="auto">
          <a:xfrm>
            <a:off x="3875687" y="5795674"/>
            <a:ext cx="434394" cy="126707"/>
          </a:xfrm>
          <a:prstGeom prst="rect">
            <a:avLst/>
          </a:prstGeom>
          <a:solidFill>
            <a:srgbClr val="D2D2D2"/>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0147" tIns="40074" rIns="80147" bIns="40074"/>
          <a:lstStyle/>
          <a:p>
            <a:pPr defTabSz="914179"/>
            <a:endParaRPr lang="en-US"/>
          </a:p>
        </p:txBody>
      </p:sp>
      <p:sp>
        <p:nvSpPr>
          <p:cNvPr id="21" name="Legend_3"/>
          <p:cNvSpPr txBox="1">
            <a:spLocks noChangeArrowheads="1"/>
          </p:cNvSpPr>
          <p:nvPr/>
        </p:nvSpPr>
        <p:spPr bwMode="auto">
          <a:xfrm>
            <a:off x="4343942" y="5407352"/>
            <a:ext cx="4739520" cy="20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0147" tIns="40074" rIns="80147" bIns="40074">
            <a:spAutoFit/>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r>
              <a:rPr lang="en-GB" sz="800" dirty="0">
                <a:latin typeface="Times New Roman" pitchFamily="18" charset="0"/>
                <a:cs typeface="Times New Roman" pitchFamily="18" charset="0"/>
              </a:rPr>
              <a:t>2</a:t>
            </a:r>
            <a:r>
              <a:rPr lang="en-GB" sz="800" baseline="30000" dirty="0">
                <a:latin typeface="Times New Roman" pitchFamily="18" charset="0"/>
                <a:cs typeface="Times New Roman" pitchFamily="18" charset="0"/>
              </a:rPr>
              <a:t>nd</a:t>
            </a:r>
            <a:r>
              <a:rPr lang="en-GB" sz="800" dirty="0">
                <a:latin typeface="Times New Roman" pitchFamily="18" charset="0"/>
                <a:cs typeface="Times New Roman" pitchFamily="18" charset="0"/>
              </a:rPr>
              <a:t> dose of measles containing vaccines in schedule but no coverage data available</a:t>
            </a:r>
            <a:r>
              <a:rPr lang="en-US" sz="800" dirty="0">
                <a:latin typeface="Times New Roman" pitchFamily="18" charset="0"/>
                <a:cs typeface="Times New Roman" pitchFamily="18" charset="0"/>
                <a:sym typeface="Times New Roman" pitchFamily="18" charset="0"/>
              </a:rPr>
              <a:t>   (10 countries  or 5%)</a:t>
            </a:r>
          </a:p>
        </p:txBody>
      </p:sp>
    </p:spTree>
    <p:custDataLst>
      <p:tags r:id="rId1"/>
    </p:custDataLst>
    <p:extLst>
      <p:ext uri="{BB962C8B-B14F-4D97-AF65-F5344CB8AC3E}">
        <p14:creationId xmlns:p14="http://schemas.microsoft.com/office/powerpoint/2010/main" val="3423859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78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3" y="0"/>
            <a:ext cx="9144000" cy="1143000"/>
          </a:xfrm>
        </p:spPr>
        <p:txBody>
          <a:bodyPr>
            <a:normAutofit/>
          </a:bodyPr>
          <a:lstStyle/>
          <a:p>
            <a:r>
              <a:rPr lang="en-GB" sz="3200" dirty="0" smtClean="0"/>
              <a:t>43 Measles </a:t>
            </a:r>
            <a:r>
              <a:rPr lang="en-GB" sz="3200" dirty="0" smtClean="0"/>
              <a:t>Campaigns </a:t>
            </a:r>
            <a:r>
              <a:rPr lang="en-GB" sz="3200" dirty="0" smtClean="0"/>
              <a:t>in 28 Countries in 2014</a:t>
            </a:r>
            <a:endParaRPr lang="en-GB" sz="3200" dirty="0"/>
          </a:p>
        </p:txBody>
      </p:sp>
      <p:grpSp>
        <p:nvGrpSpPr>
          <p:cNvPr id="3" name="Group 5"/>
          <p:cNvGrpSpPr>
            <a:grpSpLocks noChangeAspect="1"/>
          </p:cNvGrpSpPr>
          <p:nvPr/>
        </p:nvGrpSpPr>
        <p:grpSpPr bwMode="auto">
          <a:xfrm>
            <a:off x="0" y="1274763"/>
            <a:ext cx="9144000" cy="4308475"/>
            <a:chOff x="0" y="803"/>
            <a:chExt cx="5760" cy="2714"/>
          </a:xfrm>
        </p:grpSpPr>
        <p:sp>
          <p:nvSpPr>
            <p:cNvPr id="4" name="AutoShape 4"/>
            <p:cNvSpPr>
              <a:spLocks noChangeAspect="1" noChangeArrowheads="1" noTextEdit="1"/>
            </p:cNvSpPr>
            <p:nvPr/>
          </p:nvSpPr>
          <p:spPr bwMode="auto">
            <a:xfrm>
              <a:off x="0" y="803"/>
              <a:ext cx="5760" cy="2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206"/>
            <p:cNvGrpSpPr>
              <a:grpSpLocks/>
            </p:cNvGrpSpPr>
            <p:nvPr/>
          </p:nvGrpSpPr>
          <p:grpSpPr bwMode="auto">
            <a:xfrm>
              <a:off x="1106" y="1176"/>
              <a:ext cx="4351" cy="1847"/>
              <a:chOff x="1106" y="1176"/>
              <a:chExt cx="4351" cy="1847"/>
            </a:xfrm>
          </p:grpSpPr>
          <p:sp>
            <p:nvSpPr>
              <p:cNvPr id="1556" name="Freeform 6"/>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7" name="Freeform 7"/>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 name="T58" fmla="*/ 11 w 16"/>
                  <a:gd name="T5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8" name="Freeform 8"/>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9" name="Freeform 9"/>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0" name="Freeform 10"/>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1" name="Freeform 11"/>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2" name="Freeform 12"/>
              <p:cNvSpPr>
                <a:spLocks/>
              </p:cNvSpPr>
              <p:nvPr/>
            </p:nvSpPr>
            <p:spPr bwMode="auto">
              <a:xfrm>
                <a:off x="3664" y="1931"/>
                <a:ext cx="74" cy="58"/>
              </a:xfrm>
              <a:custGeom>
                <a:avLst/>
                <a:gdLst>
                  <a:gd name="T0" fmla="*/ 0 w 74"/>
                  <a:gd name="T1" fmla="*/ 26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58">
                    <a:moveTo>
                      <a:pt x="0" y="26"/>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3" name="Freeform 13"/>
              <p:cNvSpPr>
                <a:spLocks/>
              </p:cNvSpPr>
              <p:nvPr/>
            </p:nvSpPr>
            <p:spPr bwMode="auto">
              <a:xfrm>
                <a:off x="3664" y="1931"/>
                <a:ext cx="74" cy="58"/>
              </a:xfrm>
              <a:custGeom>
                <a:avLst/>
                <a:gdLst>
                  <a:gd name="T0" fmla="*/ 21 w 74"/>
                  <a:gd name="T1" fmla="*/ 31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 name="T26" fmla="*/ 21 w 74"/>
                  <a:gd name="T27"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8">
                    <a:moveTo>
                      <a:pt x="21" y="31"/>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lnTo>
                      <a:pt x="21"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4" name="Freeform 14"/>
              <p:cNvSpPr>
                <a:spLocks/>
              </p:cNvSpPr>
              <p:nvPr/>
            </p:nvSpPr>
            <p:spPr bwMode="auto">
              <a:xfrm>
                <a:off x="3543" y="2057"/>
                <a:ext cx="158" cy="116"/>
              </a:xfrm>
              <a:custGeom>
                <a:avLst/>
                <a:gdLst>
                  <a:gd name="T0" fmla="*/ 0 w 158"/>
                  <a:gd name="T1" fmla="*/ 48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6">
                    <a:moveTo>
                      <a:pt x="0" y="48"/>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5" name="Freeform 15"/>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6" name="Freeform 16"/>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7" name="Freeform 17"/>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8" name="Freeform 18"/>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9" name="Freeform 19"/>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0" name="Freeform 20"/>
              <p:cNvSpPr>
                <a:spLocks/>
              </p:cNvSpPr>
              <p:nvPr/>
            </p:nvSpPr>
            <p:spPr bwMode="auto">
              <a:xfrm>
                <a:off x="1560" y="2226"/>
                <a:ext cx="90" cy="42"/>
              </a:xfrm>
              <a:custGeom>
                <a:avLst/>
                <a:gdLst>
                  <a:gd name="T0" fmla="*/ 11 w 90"/>
                  <a:gd name="T1" fmla="*/ 0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2">
                    <a:moveTo>
                      <a:pt x="11" y="0"/>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1" name="Freeform 21"/>
              <p:cNvSpPr>
                <a:spLocks/>
              </p:cNvSpPr>
              <p:nvPr/>
            </p:nvSpPr>
            <p:spPr bwMode="auto">
              <a:xfrm>
                <a:off x="1560" y="2226"/>
                <a:ext cx="90" cy="42"/>
              </a:xfrm>
              <a:custGeom>
                <a:avLst/>
                <a:gdLst>
                  <a:gd name="T0" fmla="*/ 21 w 90"/>
                  <a:gd name="T1" fmla="*/ 5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 name="T28" fmla="*/ 21 w 90"/>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
                    <a:moveTo>
                      <a:pt x="21" y="5"/>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2" name="Freeform 22"/>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3" name="Freeform 23"/>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4" name="Freeform 24"/>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5" name="Freeform 25"/>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6" name="Freeform 26"/>
              <p:cNvSpPr>
                <a:spLocks/>
              </p:cNvSpPr>
              <p:nvPr/>
            </p:nvSpPr>
            <p:spPr bwMode="auto">
              <a:xfrm>
                <a:off x="1586" y="2368"/>
                <a:ext cx="90" cy="117"/>
              </a:xfrm>
              <a:custGeom>
                <a:avLst/>
                <a:gdLst>
                  <a:gd name="T0" fmla="*/ 32 w 90"/>
                  <a:gd name="T1" fmla="*/ 0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17">
                    <a:moveTo>
                      <a:pt x="32" y="0"/>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7" name="Freeform 27"/>
              <p:cNvSpPr>
                <a:spLocks/>
              </p:cNvSpPr>
              <p:nvPr/>
            </p:nvSpPr>
            <p:spPr bwMode="auto">
              <a:xfrm>
                <a:off x="1586" y="2368"/>
                <a:ext cx="90" cy="117"/>
              </a:xfrm>
              <a:custGeom>
                <a:avLst/>
                <a:gdLst>
                  <a:gd name="T0" fmla="*/ 37 w 90"/>
                  <a:gd name="T1" fmla="*/ 6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 name="T34" fmla="*/ 37 w 90"/>
                  <a:gd name="T35"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7">
                    <a:moveTo>
                      <a:pt x="37" y="6"/>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lnTo>
                      <a:pt x="37"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8" name="Freeform 28"/>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9" name="Freeform 29"/>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0" name="Freeform 30"/>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1" name="Freeform 31"/>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2" name="Freeform 32"/>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3" name="Freeform 33"/>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4" name="Freeform 34"/>
              <p:cNvSpPr>
                <a:spLocks/>
              </p:cNvSpPr>
              <p:nvPr/>
            </p:nvSpPr>
            <p:spPr bwMode="auto">
              <a:xfrm>
                <a:off x="1750" y="2041"/>
                <a:ext cx="53" cy="27"/>
              </a:xfrm>
              <a:custGeom>
                <a:avLst/>
                <a:gdLst>
                  <a:gd name="T0" fmla="*/ 0 w 53"/>
                  <a:gd name="T1" fmla="*/ 0 h 27"/>
                  <a:gd name="T2" fmla="*/ 42 w 53"/>
                  <a:gd name="T3" fmla="*/ 16 h 27"/>
                  <a:gd name="T4" fmla="*/ 53 w 53"/>
                  <a:gd name="T5" fmla="*/ 27 h 27"/>
                  <a:gd name="T6" fmla="*/ 5 w 53"/>
                  <a:gd name="T7" fmla="*/ 27 h 27"/>
                  <a:gd name="T8" fmla="*/ 0 w 53"/>
                  <a:gd name="T9" fmla="*/ 0 h 27"/>
                </a:gdLst>
                <a:ahLst/>
                <a:cxnLst>
                  <a:cxn ang="0">
                    <a:pos x="T0" y="T1"/>
                  </a:cxn>
                  <a:cxn ang="0">
                    <a:pos x="T2" y="T3"/>
                  </a:cxn>
                  <a:cxn ang="0">
                    <a:pos x="T4" y="T5"/>
                  </a:cxn>
                  <a:cxn ang="0">
                    <a:pos x="T6" y="T7"/>
                  </a:cxn>
                  <a:cxn ang="0">
                    <a:pos x="T8" y="T9"/>
                  </a:cxn>
                </a:cxnLst>
                <a:rect l="0" t="0" r="r" b="b"/>
                <a:pathLst>
                  <a:path w="53" h="27">
                    <a:moveTo>
                      <a:pt x="0" y="0"/>
                    </a:moveTo>
                    <a:lnTo>
                      <a:pt x="42" y="16"/>
                    </a:lnTo>
                    <a:lnTo>
                      <a:pt x="53" y="27"/>
                    </a:lnTo>
                    <a:lnTo>
                      <a:pt x="5" y="27"/>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5" name="Freeform 35"/>
              <p:cNvSpPr>
                <a:spLocks/>
              </p:cNvSpPr>
              <p:nvPr/>
            </p:nvSpPr>
            <p:spPr bwMode="auto">
              <a:xfrm>
                <a:off x="1750" y="2041"/>
                <a:ext cx="53" cy="27"/>
              </a:xfrm>
              <a:custGeom>
                <a:avLst/>
                <a:gdLst>
                  <a:gd name="T0" fmla="*/ 21 w 53"/>
                  <a:gd name="T1" fmla="*/ 6 h 27"/>
                  <a:gd name="T2" fmla="*/ 42 w 53"/>
                  <a:gd name="T3" fmla="*/ 16 h 27"/>
                  <a:gd name="T4" fmla="*/ 53 w 53"/>
                  <a:gd name="T5" fmla="*/ 27 h 27"/>
                  <a:gd name="T6" fmla="*/ 5 w 53"/>
                  <a:gd name="T7" fmla="*/ 27 h 27"/>
                  <a:gd name="T8" fmla="*/ 0 w 53"/>
                  <a:gd name="T9" fmla="*/ 0 h 27"/>
                  <a:gd name="T10" fmla="*/ 21 w 53"/>
                  <a:gd name="T11" fmla="*/ 6 h 27"/>
                </a:gdLst>
                <a:ahLst/>
                <a:cxnLst>
                  <a:cxn ang="0">
                    <a:pos x="T0" y="T1"/>
                  </a:cxn>
                  <a:cxn ang="0">
                    <a:pos x="T2" y="T3"/>
                  </a:cxn>
                  <a:cxn ang="0">
                    <a:pos x="T4" y="T5"/>
                  </a:cxn>
                  <a:cxn ang="0">
                    <a:pos x="T6" y="T7"/>
                  </a:cxn>
                  <a:cxn ang="0">
                    <a:pos x="T8" y="T9"/>
                  </a:cxn>
                  <a:cxn ang="0">
                    <a:pos x="T10" y="T11"/>
                  </a:cxn>
                </a:cxnLst>
                <a:rect l="0" t="0" r="r" b="b"/>
                <a:pathLst>
                  <a:path w="53" h="27">
                    <a:moveTo>
                      <a:pt x="21" y="6"/>
                    </a:moveTo>
                    <a:lnTo>
                      <a:pt x="42" y="16"/>
                    </a:lnTo>
                    <a:lnTo>
                      <a:pt x="53" y="27"/>
                    </a:lnTo>
                    <a:lnTo>
                      <a:pt x="5" y="27"/>
                    </a:lnTo>
                    <a:lnTo>
                      <a:pt x="0"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6" name="Freeform 36"/>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7" name="Freeform 37"/>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8" name="Freeform 38"/>
              <p:cNvSpPr>
                <a:spLocks/>
              </p:cNvSpPr>
              <p:nvPr/>
            </p:nvSpPr>
            <p:spPr bwMode="auto">
              <a:xfrm>
                <a:off x="2952" y="1424"/>
                <a:ext cx="122" cy="127"/>
              </a:xfrm>
              <a:custGeom>
                <a:avLst/>
                <a:gdLst>
                  <a:gd name="T0" fmla="*/ 11 w 122"/>
                  <a:gd name="T1" fmla="*/ 21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7">
                    <a:moveTo>
                      <a:pt x="11" y="21"/>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9" name="Freeform 39"/>
              <p:cNvSpPr>
                <a:spLocks/>
              </p:cNvSpPr>
              <p:nvPr/>
            </p:nvSpPr>
            <p:spPr bwMode="auto">
              <a:xfrm>
                <a:off x="2952" y="1424"/>
                <a:ext cx="122" cy="127"/>
              </a:xfrm>
              <a:custGeom>
                <a:avLst/>
                <a:gdLst>
                  <a:gd name="T0" fmla="*/ 21 w 122"/>
                  <a:gd name="T1" fmla="*/ 16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 name="T68" fmla="*/ 21 w 122"/>
                  <a:gd name="T69"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21" y="16"/>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lnTo>
                      <a:pt x="2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0" name="Freeform 40"/>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1" name="Freeform 41"/>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2" name="Freeform 42"/>
              <p:cNvSpPr>
                <a:spLocks/>
              </p:cNvSpPr>
              <p:nvPr/>
            </p:nvSpPr>
            <p:spPr bwMode="auto">
              <a:xfrm>
                <a:off x="3517" y="1683"/>
                <a:ext cx="327" cy="263"/>
              </a:xfrm>
              <a:custGeom>
                <a:avLst/>
                <a:gdLst>
                  <a:gd name="T0" fmla="*/ 73 w 327"/>
                  <a:gd name="T1" fmla="*/ 26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7" h="263">
                    <a:moveTo>
                      <a:pt x="73" y="26"/>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3" name="Freeform 43"/>
              <p:cNvSpPr>
                <a:spLocks/>
              </p:cNvSpPr>
              <p:nvPr/>
            </p:nvSpPr>
            <p:spPr bwMode="auto">
              <a:xfrm>
                <a:off x="3517" y="1683"/>
                <a:ext cx="327" cy="263"/>
              </a:xfrm>
              <a:custGeom>
                <a:avLst/>
                <a:gdLst>
                  <a:gd name="T0" fmla="*/ 73 w 327"/>
                  <a:gd name="T1" fmla="*/ 31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 name="T102" fmla="*/ 73 w 327"/>
                  <a:gd name="T103" fmla="*/ 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7" h="263">
                    <a:moveTo>
                      <a:pt x="73" y="31"/>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lnTo>
                      <a:pt x="73"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4" name="Freeform 44"/>
              <p:cNvSpPr>
                <a:spLocks/>
              </p:cNvSpPr>
              <p:nvPr/>
            </p:nvSpPr>
            <p:spPr bwMode="auto">
              <a:xfrm>
                <a:off x="3216" y="2543"/>
                <a:ext cx="185" cy="179"/>
              </a:xfrm>
              <a:custGeom>
                <a:avLst/>
                <a:gdLst>
                  <a:gd name="T0" fmla="*/ 47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179">
                    <a:moveTo>
                      <a:pt x="47"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5" name="Freeform 45"/>
              <p:cNvSpPr>
                <a:spLocks/>
              </p:cNvSpPr>
              <p:nvPr/>
            </p:nvSpPr>
            <p:spPr bwMode="auto">
              <a:xfrm>
                <a:off x="3216" y="2543"/>
                <a:ext cx="185" cy="179"/>
              </a:xfrm>
              <a:custGeom>
                <a:avLst/>
                <a:gdLst>
                  <a:gd name="T0" fmla="*/ 53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 name="T92" fmla="*/ 53 w 185"/>
                  <a:gd name="T93"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179">
                    <a:moveTo>
                      <a:pt x="53"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lnTo>
                      <a:pt x="53"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6" name="Freeform 46"/>
              <p:cNvSpPr>
                <a:spLocks/>
              </p:cNvSpPr>
              <p:nvPr/>
            </p:nvSpPr>
            <p:spPr bwMode="auto">
              <a:xfrm>
                <a:off x="3153" y="1535"/>
                <a:ext cx="142" cy="79"/>
              </a:xfrm>
              <a:custGeom>
                <a:avLst/>
                <a:gdLst>
                  <a:gd name="T0" fmla="*/ 47 w 142"/>
                  <a:gd name="T1" fmla="*/ 0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2" h="79">
                    <a:moveTo>
                      <a:pt x="47" y="0"/>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7" name="Freeform 47"/>
              <p:cNvSpPr>
                <a:spLocks/>
              </p:cNvSpPr>
              <p:nvPr/>
            </p:nvSpPr>
            <p:spPr bwMode="auto">
              <a:xfrm>
                <a:off x="3153" y="1535"/>
                <a:ext cx="142" cy="79"/>
              </a:xfrm>
              <a:custGeom>
                <a:avLst/>
                <a:gdLst>
                  <a:gd name="T0" fmla="*/ 58 w 142"/>
                  <a:gd name="T1" fmla="*/ 5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 name="T44" fmla="*/ 58 w 142"/>
                  <a:gd name="T45"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79">
                    <a:moveTo>
                      <a:pt x="58" y="5"/>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lnTo>
                      <a:pt x="58"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8" name="Freeform 48"/>
              <p:cNvSpPr>
                <a:spLocks/>
              </p:cNvSpPr>
              <p:nvPr/>
            </p:nvSpPr>
            <p:spPr bwMode="auto">
              <a:xfrm>
                <a:off x="2588" y="1229"/>
                <a:ext cx="116" cy="52"/>
              </a:xfrm>
              <a:custGeom>
                <a:avLst/>
                <a:gdLst>
                  <a:gd name="T0" fmla="*/ 0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52">
                    <a:moveTo>
                      <a:pt x="0" y="5"/>
                    </a:moveTo>
                    <a:lnTo>
                      <a:pt x="27" y="0"/>
                    </a:lnTo>
                    <a:lnTo>
                      <a:pt x="37" y="10"/>
                    </a:lnTo>
                    <a:lnTo>
                      <a:pt x="95" y="0"/>
                    </a:lnTo>
                    <a:lnTo>
                      <a:pt x="116" y="16"/>
                    </a:lnTo>
                    <a:lnTo>
                      <a:pt x="116" y="26"/>
                    </a:lnTo>
                    <a:lnTo>
                      <a:pt x="53" y="52"/>
                    </a:lnTo>
                    <a:lnTo>
                      <a:pt x="6" y="37"/>
                    </a:lnTo>
                    <a:lnTo>
                      <a:pt x="16" y="21"/>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9" name="Freeform 49"/>
              <p:cNvSpPr>
                <a:spLocks/>
              </p:cNvSpPr>
              <p:nvPr/>
            </p:nvSpPr>
            <p:spPr bwMode="auto">
              <a:xfrm>
                <a:off x="2588" y="1229"/>
                <a:ext cx="116" cy="52"/>
              </a:xfrm>
              <a:custGeom>
                <a:avLst/>
                <a:gdLst>
                  <a:gd name="T0" fmla="*/ 11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 name="T20" fmla="*/ 11 w 116"/>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52">
                    <a:moveTo>
                      <a:pt x="11" y="5"/>
                    </a:moveTo>
                    <a:lnTo>
                      <a:pt x="27" y="0"/>
                    </a:lnTo>
                    <a:lnTo>
                      <a:pt x="37" y="10"/>
                    </a:lnTo>
                    <a:lnTo>
                      <a:pt x="95" y="0"/>
                    </a:lnTo>
                    <a:lnTo>
                      <a:pt x="116" y="16"/>
                    </a:lnTo>
                    <a:lnTo>
                      <a:pt x="116" y="26"/>
                    </a:lnTo>
                    <a:lnTo>
                      <a:pt x="53" y="52"/>
                    </a:lnTo>
                    <a:lnTo>
                      <a:pt x="6" y="37"/>
                    </a:lnTo>
                    <a:lnTo>
                      <a:pt x="16" y="21"/>
                    </a:lnTo>
                    <a:lnTo>
                      <a:pt x="0"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0" name="Freeform 50"/>
              <p:cNvSpPr>
                <a:spLocks/>
              </p:cNvSpPr>
              <p:nvPr/>
            </p:nvSpPr>
            <p:spPr bwMode="auto">
              <a:xfrm>
                <a:off x="1106" y="1809"/>
                <a:ext cx="417" cy="327"/>
              </a:xfrm>
              <a:custGeom>
                <a:avLst/>
                <a:gdLst>
                  <a:gd name="T0" fmla="*/ 0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7" h="327">
                    <a:moveTo>
                      <a:pt x="0"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1" name="Freeform 51"/>
              <p:cNvSpPr>
                <a:spLocks/>
              </p:cNvSpPr>
              <p:nvPr/>
            </p:nvSpPr>
            <p:spPr bwMode="auto">
              <a:xfrm>
                <a:off x="1106" y="1809"/>
                <a:ext cx="417" cy="327"/>
              </a:xfrm>
              <a:custGeom>
                <a:avLst/>
                <a:gdLst>
                  <a:gd name="T0" fmla="*/ 16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 name="T96" fmla="*/ 16 w 417"/>
                  <a:gd name="T9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27">
                    <a:moveTo>
                      <a:pt x="16"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2" name="Freeform 52"/>
              <p:cNvSpPr>
                <a:spLocks/>
              </p:cNvSpPr>
              <p:nvPr/>
            </p:nvSpPr>
            <p:spPr bwMode="auto">
              <a:xfrm>
                <a:off x="1476" y="2057"/>
                <a:ext cx="21" cy="53"/>
              </a:xfrm>
              <a:custGeom>
                <a:avLst/>
                <a:gdLst>
                  <a:gd name="T0" fmla="*/ 21 w 21"/>
                  <a:gd name="T1" fmla="*/ 16 h 53"/>
                  <a:gd name="T2" fmla="*/ 15 w 21"/>
                  <a:gd name="T3" fmla="*/ 42 h 53"/>
                  <a:gd name="T4" fmla="*/ 0 w 21"/>
                  <a:gd name="T5" fmla="*/ 53 h 53"/>
                  <a:gd name="T6" fmla="*/ 0 w 21"/>
                  <a:gd name="T7" fmla="*/ 21 h 53"/>
                  <a:gd name="T8" fmla="*/ 21 w 21"/>
                  <a:gd name="T9" fmla="*/ 0 h 53"/>
                  <a:gd name="T10" fmla="*/ 21 w 21"/>
                  <a:gd name="T11" fmla="*/ 16 h 53"/>
                </a:gdLst>
                <a:ahLst/>
                <a:cxnLst>
                  <a:cxn ang="0">
                    <a:pos x="T0" y="T1"/>
                  </a:cxn>
                  <a:cxn ang="0">
                    <a:pos x="T2" y="T3"/>
                  </a:cxn>
                  <a:cxn ang="0">
                    <a:pos x="T4" y="T5"/>
                  </a:cxn>
                  <a:cxn ang="0">
                    <a:pos x="T6" y="T7"/>
                  </a:cxn>
                  <a:cxn ang="0">
                    <a:pos x="T8" y="T9"/>
                  </a:cxn>
                  <a:cxn ang="0">
                    <a:pos x="T10" y="T11"/>
                  </a:cxn>
                </a:cxnLst>
                <a:rect l="0" t="0" r="r" b="b"/>
                <a:pathLst>
                  <a:path w="21" h="53">
                    <a:moveTo>
                      <a:pt x="21" y="16"/>
                    </a:moveTo>
                    <a:lnTo>
                      <a:pt x="15" y="42"/>
                    </a:lnTo>
                    <a:lnTo>
                      <a:pt x="0" y="53"/>
                    </a:lnTo>
                    <a:lnTo>
                      <a:pt x="0" y="21"/>
                    </a:lnTo>
                    <a:lnTo>
                      <a:pt x="21" y="0"/>
                    </a:lnTo>
                    <a:lnTo>
                      <a:pt x="21"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3" name="Freeform 53"/>
              <p:cNvSpPr>
                <a:spLocks/>
              </p:cNvSpPr>
              <p:nvPr/>
            </p:nvSpPr>
            <p:spPr bwMode="auto">
              <a:xfrm>
                <a:off x="1476" y="2057"/>
                <a:ext cx="21" cy="53"/>
              </a:xfrm>
              <a:custGeom>
                <a:avLst/>
                <a:gdLst>
                  <a:gd name="T0" fmla="*/ 15 w 21"/>
                  <a:gd name="T1" fmla="*/ 27 h 53"/>
                  <a:gd name="T2" fmla="*/ 15 w 21"/>
                  <a:gd name="T3" fmla="*/ 42 h 53"/>
                  <a:gd name="T4" fmla="*/ 0 w 21"/>
                  <a:gd name="T5" fmla="*/ 53 h 53"/>
                  <a:gd name="T6" fmla="*/ 0 w 21"/>
                  <a:gd name="T7" fmla="*/ 21 h 53"/>
                  <a:gd name="T8" fmla="*/ 21 w 21"/>
                  <a:gd name="T9" fmla="*/ 0 h 53"/>
                  <a:gd name="T10" fmla="*/ 21 w 21"/>
                  <a:gd name="T11" fmla="*/ 16 h 53"/>
                  <a:gd name="T12" fmla="*/ 15 w 2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5" y="27"/>
                    </a:moveTo>
                    <a:lnTo>
                      <a:pt x="15" y="42"/>
                    </a:lnTo>
                    <a:lnTo>
                      <a:pt x="0" y="53"/>
                    </a:lnTo>
                    <a:lnTo>
                      <a:pt x="0" y="21"/>
                    </a:lnTo>
                    <a:lnTo>
                      <a:pt x="21" y="0"/>
                    </a:lnTo>
                    <a:lnTo>
                      <a:pt x="21" y="16"/>
                    </a:lnTo>
                    <a:lnTo>
                      <a:pt x="15"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4" name="Freeform 54"/>
              <p:cNvSpPr>
                <a:spLocks/>
              </p:cNvSpPr>
              <p:nvPr/>
            </p:nvSpPr>
            <p:spPr bwMode="auto">
              <a:xfrm>
                <a:off x="1423" y="2078"/>
                <a:ext cx="63" cy="69"/>
              </a:xfrm>
              <a:custGeom>
                <a:avLst/>
                <a:gdLst>
                  <a:gd name="T0" fmla="*/ 53 w 63"/>
                  <a:gd name="T1" fmla="*/ 0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9">
                    <a:moveTo>
                      <a:pt x="53" y="0"/>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5" name="Freeform 55"/>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6" name="Freeform 56"/>
              <p:cNvSpPr>
                <a:spLocks/>
              </p:cNvSpPr>
              <p:nvPr/>
            </p:nvSpPr>
            <p:spPr bwMode="auto">
              <a:xfrm>
                <a:off x="1455" y="2136"/>
                <a:ext cx="36" cy="27"/>
              </a:xfrm>
              <a:custGeom>
                <a:avLst/>
                <a:gdLst>
                  <a:gd name="T0" fmla="*/ 10 w 36"/>
                  <a:gd name="T1" fmla="*/ 0 h 27"/>
                  <a:gd name="T2" fmla="*/ 36 w 36"/>
                  <a:gd name="T3" fmla="*/ 16 h 27"/>
                  <a:gd name="T4" fmla="*/ 31 w 36"/>
                  <a:gd name="T5" fmla="*/ 27 h 27"/>
                  <a:gd name="T6" fmla="*/ 0 w 36"/>
                  <a:gd name="T7" fmla="*/ 11 h 27"/>
                  <a:gd name="T8" fmla="*/ 10 w 36"/>
                  <a:gd name="T9" fmla="*/ 0 h 27"/>
                </a:gdLst>
                <a:ahLst/>
                <a:cxnLst>
                  <a:cxn ang="0">
                    <a:pos x="T0" y="T1"/>
                  </a:cxn>
                  <a:cxn ang="0">
                    <a:pos x="T2" y="T3"/>
                  </a:cxn>
                  <a:cxn ang="0">
                    <a:pos x="T4" y="T5"/>
                  </a:cxn>
                  <a:cxn ang="0">
                    <a:pos x="T6" y="T7"/>
                  </a:cxn>
                  <a:cxn ang="0">
                    <a:pos x="T8" y="T9"/>
                  </a:cxn>
                </a:cxnLst>
                <a:rect l="0" t="0" r="r" b="b"/>
                <a:pathLst>
                  <a:path w="36" h="27">
                    <a:moveTo>
                      <a:pt x="10" y="0"/>
                    </a:moveTo>
                    <a:lnTo>
                      <a:pt x="36" y="16"/>
                    </a:lnTo>
                    <a:lnTo>
                      <a:pt x="31" y="27"/>
                    </a:lnTo>
                    <a:lnTo>
                      <a:pt x="0" y="11"/>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 name="Freeform 57"/>
              <p:cNvSpPr>
                <a:spLocks/>
              </p:cNvSpPr>
              <p:nvPr/>
            </p:nvSpPr>
            <p:spPr bwMode="auto">
              <a:xfrm>
                <a:off x="1455" y="2136"/>
                <a:ext cx="36" cy="27"/>
              </a:xfrm>
              <a:custGeom>
                <a:avLst/>
                <a:gdLst>
                  <a:gd name="T0" fmla="*/ 26 w 36"/>
                  <a:gd name="T1" fmla="*/ 11 h 27"/>
                  <a:gd name="T2" fmla="*/ 36 w 36"/>
                  <a:gd name="T3" fmla="*/ 16 h 27"/>
                  <a:gd name="T4" fmla="*/ 31 w 36"/>
                  <a:gd name="T5" fmla="*/ 27 h 27"/>
                  <a:gd name="T6" fmla="*/ 0 w 36"/>
                  <a:gd name="T7" fmla="*/ 11 h 27"/>
                  <a:gd name="T8" fmla="*/ 10 w 36"/>
                  <a:gd name="T9" fmla="*/ 0 h 27"/>
                  <a:gd name="T10" fmla="*/ 26 w 36"/>
                  <a:gd name="T11" fmla="*/ 11 h 27"/>
                </a:gdLst>
                <a:ahLst/>
                <a:cxnLst>
                  <a:cxn ang="0">
                    <a:pos x="T0" y="T1"/>
                  </a:cxn>
                  <a:cxn ang="0">
                    <a:pos x="T2" y="T3"/>
                  </a:cxn>
                  <a:cxn ang="0">
                    <a:pos x="T4" y="T5"/>
                  </a:cxn>
                  <a:cxn ang="0">
                    <a:pos x="T6" y="T7"/>
                  </a:cxn>
                  <a:cxn ang="0">
                    <a:pos x="T8" y="T9"/>
                  </a:cxn>
                  <a:cxn ang="0">
                    <a:pos x="T10" y="T11"/>
                  </a:cxn>
                </a:cxnLst>
                <a:rect l="0" t="0" r="r" b="b"/>
                <a:pathLst>
                  <a:path w="36" h="27">
                    <a:moveTo>
                      <a:pt x="26" y="11"/>
                    </a:moveTo>
                    <a:lnTo>
                      <a:pt x="36" y="16"/>
                    </a:lnTo>
                    <a:lnTo>
                      <a:pt x="31" y="27"/>
                    </a:lnTo>
                    <a:lnTo>
                      <a:pt x="0" y="11"/>
                    </a:lnTo>
                    <a:lnTo>
                      <a:pt x="10" y="0"/>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8" name="Freeform 58"/>
              <p:cNvSpPr>
                <a:spLocks/>
              </p:cNvSpPr>
              <p:nvPr/>
            </p:nvSpPr>
            <p:spPr bwMode="auto">
              <a:xfrm>
                <a:off x="1465" y="2110"/>
                <a:ext cx="100" cy="58"/>
              </a:xfrm>
              <a:custGeom>
                <a:avLst/>
                <a:gdLst>
                  <a:gd name="T0" fmla="*/ 32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58">
                    <a:moveTo>
                      <a:pt x="32" y="0"/>
                    </a:moveTo>
                    <a:lnTo>
                      <a:pt x="84" y="0"/>
                    </a:lnTo>
                    <a:lnTo>
                      <a:pt x="100" y="16"/>
                    </a:lnTo>
                    <a:lnTo>
                      <a:pt x="74" y="21"/>
                    </a:lnTo>
                    <a:lnTo>
                      <a:pt x="58" y="37"/>
                    </a:lnTo>
                    <a:lnTo>
                      <a:pt x="48" y="37"/>
                    </a:lnTo>
                    <a:lnTo>
                      <a:pt x="37" y="58"/>
                    </a:lnTo>
                    <a:lnTo>
                      <a:pt x="26" y="42"/>
                    </a:lnTo>
                    <a:lnTo>
                      <a:pt x="0" y="26"/>
                    </a:lnTo>
                    <a:lnTo>
                      <a:pt x="11" y="16"/>
                    </a:lnTo>
                    <a:lnTo>
                      <a:pt x="21" y="5"/>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9" name="Freeform 59"/>
              <p:cNvSpPr>
                <a:spLocks/>
              </p:cNvSpPr>
              <p:nvPr/>
            </p:nvSpPr>
            <p:spPr bwMode="auto">
              <a:xfrm>
                <a:off x="1465" y="2110"/>
                <a:ext cx="100" cy="58"/>
              </a:xfrm>
              <a:custGeom>
                <a:avLst/>
                <a:gdLst>
                  <a:gd name="T0" fmla="*/ 58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 name="T24" fmla="*/ 58 w 10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58">
                    <a:moveTo>
                      <a:pt x="58" y="0"/>
                    </a:moveTo>
                    <a:lnTo>
                      <a:pt x="84" y="0"/>
                    </a:lnTo>
                    <a:lnTo>
                      <a:pt x="100" y="16"/>
                    </a:lnTo>
                    <a:lnTo>
                      <a:pt x="74" y="21"/>
                    </a:lnTo>
                    <a:lnTo>
                      <a:pt x="58" y="37"/>
                    </a:lnTo>
                    <a:lnTo>
                      <a:pt x="48" y="37"/>
                    </a:lnTo>
                    <a:lnTo>
                      <a:pt x="37" y="58"/>
                    </a:lnTo>
                    <a:lnTo>
                      <a:pt x="26" y="42"/>
                    </a:lnTo>
                    <a:lnTo>
                      <a:pt x="0" y="26"/>
                    </a:lnTo>
                    <a:lnTo>
                      <a:pt x="11" y="16"/>
                    </a:lnTo>
                    <a:lnTo>
                      <a:pt x="21" y="5"/>
                    </a:lnTo>
                    <a:lnTo>
                      <a:pt x="32" y="0"/>
                    </a:lnTo>
                    <a:lnTo>
                      <a:pt x="58"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0" name="Freeform 60"/>
              <p:cNvSpPr>
                <a:spLocks/>
              </p:cNvSpPr>
              <p:nvPr/>
            </p:nvSpPr>
            <p:spPr bwMode="auto">
              <a:xfrm>
                <a:off x="1713" y="2041"/>
                <a:ext cx="42" cy="27"/>
              </a:xfrm>
              <a:custGeom>
                <a:avLst/>
                <a:gdLst>
                  <a:gd name="T0" fmla="*/ 21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2" h="27">
                    <a:moveTo>
                      <a:pt x="21" y="0"/>
                    </a:moveTo>
                    <a:lnTo>
                      <a:pt x="37" y="0"/>
                    </a:lnTo>
                    <a:lnTo>
                      <a:pt x="42" y="27"/>
                    </a:lnTo>
                    <a:lnTo>
                      <a:pt x="0" y="21"/>
                    </a:lnTo>
                    <a:lnTo>
                      <a:pt x="16" y="16"/>
                    </a:lnTo>
                    <a:lnTo>
                      <a:pt x="0" y="11"/>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1" name="Freeform 61"/>
              <p:cNvSpPr>
                <a:spLocks/>
              </p:cNvSpPr>
              <p:nvPr/>
            </p:nvSpPr>
            <p:spPr bwMode="auto">
              <a:xfrm>
                <a:off x="1713" y="2041"/>
                <a:ext cx="42" cy="27"/>
              </a:xfrm>
              <a:custGeom>
                <a:avLst/>
                <a:gdLst>
                  <a:gd name="T0" fmla="*/ 32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 name="T14" fmla="*/ 32 w 4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7">
                    <a:moveTo>
                      <a:pt x="32" y="0"/>
                    </a:moveTo>
                    <a:lnTo>
                      <a:pt x="37" y="0"/>
                    </a:lnTo>
                    <a:lnTo>
                      <a:pt x="42" y="27"/>
                    </a:lnTo>
                    <a:lnTo>
                      <a:pt x="0" y="21"/>
                    </a:lnTo>
                    <a:lnTo>
                      <a:pt x="16" y="16"/>
                    </a:lnTo>
                    <a:lnTo>
                      <a:pt x="0" y="11"/>
                    </a:lnTo>
                    <a:lnTo>
                      <a:pt x="21"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2" name="Freeform 62"/>
              <p:cNvSpPr>
                <a:spLocks/>
              </p:cNvSpPr>
              <p:nvPr/>
            </p:nvSpPr>
            <p:spPr bwMode="auto">
              <a:xfrm>
                <a:off x="1644" y="2062"/>
                <a:ext cx="43" cy="16"/>
              </a:xfrm>
              <a:custGeom>
                <a:avLst/>
                <a:gdLst>
                  <a:gd name="T0" fmla="*/ 6 w 43"/>
                  <a:gd name="T1" fmla="*/ 0 h 16"/>
                  <a:gd name="T2" fmla="*/ 43 w 43"/>
                  <a:gd name="T3" fmla="*/ 6 h 16"/>
                  <a:gd name="T4" fmla="*/ 43 w 43"/>
                  <a:gd name="T5" fmla="*/ 11 h 16"/>
                  <a:gd name="T6" fmla="*/ 27 w 43"/>
                  <a:gd name="T7" fmla="*/ 16 h 16"/>
                  <a:gd name="T8" fmla="*/ 0 w 43"/>
                  <a:gd name="T9" fmla="*/ 6 h 16"/>
                  <a:gd name="T10" fmla="*/ 6 w 43"/>
                  <a:gd name="T11" fmla="*/ 0 h 16"/>
                </a:gdLst>
                <a:ahLst/>
                <a:cxnLst>
                  <a:cxn ang="0">
                    <a:pos x="T0" y="T1"/>
                  </a:cxn>
                  <a:cxn ang="0">
                    <a:pos x="T2" y="T3"/>
                  </a:cxn>
                  <a:cxn ang="0">
                    <a:pos x="T4" y="T5"/>
                  </a:cxn>
                  <a:cxn ang="0">
                    <a:pos x="T6" y="T7"/>
                  </a:cxn>
                  <a:cxn ang="0">
                    <a:pos x="T8" y="T9"/>
                  </a:cxn>
                  <a:cxn ang="0">
                    <a:pos x="T10" y="T11"/>
                  </a:cxn>
                </a:cxnLst>
                <a:rect l="0" t="0" r="r" b="b"/>
                <a:pathLst>
                  <a:path w="43" h="16">
                    <a:moveTo>
                      <a:pt x="6" y="0"/>
                    </a:moveTo>
                    <a:lnTo>
                      <a:pt x="43" y="6"/>
                    </a:lnTo>
                    <a:lnTo>
                      <a:pt x="43" y="11"/>
                    </a:lnTo>
                    <a:lnTo>
                      <a:pt x="27" y="16"/>
                    </a:lnTo>
                    <a:lnTo>
                      <a:pt x="0" y="6"/>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3" name="Freeform 63"/>
              <p:cNvSpPr>
                <a:spLocks/>
              </p:cNvSpPr>
              <p:nvPr/>
            </p:nvSpPr>
            <p:spPr bwMode="auto">
              <a:xfrm>
                <a:off x="1644" y="2062"/>
                <a:ext cx="43" cy="16"/>
              </a:xfrm>
              <a:custGeom>
                <a:avLst/>
                <a:gdLst>
                  <a:gd name="T0" fmla="*/ 21 w 43"/>
                  <a:gd name="T1" fmla="*/ 6 h 16"/>
                  <a:gd name="T2" fmla="*/ 43 w 43"/>
                  <a:gd name="T3" fmla="*/ 6 h 16"/>
                  <a:gd name="T4" fmla="*/ 43 w 43"/>
                  <a:gd name="T5" fmla="*/ 11 h 16"/>
                  <a:gd name="T6" fmla="*/ 27 w 43"/>
                  <a:gd name="T7" fmla="*/ 16 h 16"/>
                  <a:gd name="T8" fmla="*/ 0 w 43"/>
                  <a:gd name="T9" fmla="*/ 6 h 16"/>
                  <a:gd name="T10" fmla="*/ 6 w 43"/>
                  <a:gd name="T11" fmla="*/ 0 h 16"/>
                  <a:gd name="T12" fmla="*/ 21 w 43"/>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43" h="16">
                    <a:moveTo>
                      <a:pt x="21" y="6"/>
                    </a:moveTo>
                    <a:lnTo>
                      <a:pt x="43" y="6"/>
                    </a:lnTo>
                    <a:lnTo>
                      <a:pt x="43" y="11"/>
                    </a:lnTo>
                    <a:lnTo>
                      <a:pt x="27" y="16"/>
                    </a:lnTo>
                    <a:lnTo>
                      <a:pt x="0" y="6"/>
                    </a:lnTo>
                    <a:lnTo>
                      <a:pt x="6"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4" name="Freeform 64"/>
              <p:cNvSpPr>
                <a:spLocks/>
              </p:cNvSpPr>
              <p:nvPr/>
            </p:nvSpPr>
            <p:spPr bwMode="auto">
              <a:xfrm>
                <a:off x="1491" y="2126"/>
                <a:ext cx="74" cy="79"/>
              </a:xfrm>
              <a:custGeom>
                <a:avLst/>
                <a:gdLst>
                  <a:gd name="T0" fmla="*/ 22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79">
                    <a:moveTo>
                      <a:pt x="22" y="21"/>
                    </a:moveTo>
                    <a:lnTo>
                      <a:pt x="32" y="21"/>
                    </a:lnTo>
                    <a:lnTo>
                      <a:pt x="48" y="5"/>
                    </a:lnTo>
                    <a:lnTo>
                      <a:pt x="74" y="0"/>
                    </a:lnTo>
                    <a:lnTo>
                      <a:pt x="74" y="16"/>
                    </a:lnTo>
                    <a:lnTo>
                      <a:pt x="64" y="79"/>
                    </a:lnTo>
                    <a:lnTo>
                      <a:pt x="48" y="74"/>
                    </a:lnTo>
                    <a:lnTo>
                      <a:pt x="32" y="74"/>
                    </a:lnTo>
                    <a:lnTo>
                      <a:pt x="0" y="42"/>
                    </a:lnTo>
                    <a:lnTo>
                      <a:pt x="11" y="42"/>
                    </a:lnTo>
                    <a:lnTo>
                      <a:pt x="22"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5" name="Freeform 65"/>
              <p:cNvSpPr>
                <a:spLocks/>
              </p:cNvSpPr>
              <p:nvPr/>
            </p:nvSpPr>
            <p:spPr bwMode="auto">
              <a:xfrm>
                <a:off x="1491" y="2126"/>
                <a:ext cx="74" cy="79"/>
              </a:xfrm>
              <a:custGeom>
                <a:avLst/>
                <a:gdLst>
                  <a:gd name="T0" fmla="*/ 27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 name="T22" fmla="*/ 27 w 74"/>
                  <a:gd name="T23"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9">
                    <a:moveTo>
                      <a:pt x="27" y="21"/>
                    </a:moveTo>
                    <a:lnTo>
                      <a:pt x="32" y="21"/>
                    </a:lnTo>
                    <a:lnTo>
                      <a:pt x="48" y="5"/>
                    </a:lnTo>
                    <a:lnTo>
                      <a:pt x="74" y="0"/>
                    </a:lnTo>
                    <a:lnTo>
                      <a:pt x="74" y="16"/>
                    </a:lnTo>
                    <a:lnTo>
                      <a:pt x="64" y="79"/>
                    </a:lnTo>
                    <a:lnTo>
                      <a:pt x="48" y="74"/>
                    </a:lnTo>
                    <a:lnTo>
                      <a:pt x="32" y="74"/>
                    </a:lnTo>
                    <a:lnTo>
                      <a:pt x="0" y="42"/>
                    </a:lnTo>
                    <a:lnTo>
                      <a:pt x="11" y="42"/>
                    </a:lnTo>
                    <a:lnTo>
                      <a:pt x="22" y="21"/>
                    </a:lnTo>
                    <a:lnTo>
                      <a:pt x="2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6" name="Freeform 66"/>
              <p:cNvSpPr>
                <a:spLocks/>
              </p:cNvSpPr>
              <p:nvPr/>
            </p:nvSpPr>
            <p:spPr bwMode="auto">
              <a:xfrm>
                <a:off x="1513" y="2200"/>
                <a:ext cx="58" cy="47"/>
              </a:xfrm>
              <a:custGeom>
                <a:avLst/>
                <a:gdLst>
                  <a:gd name="T0" fmla="*/ 0 w 58"/>
                  <a:gd name="T1" fmla="*/ 10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47">
                    <a:moveTo>
                      <a:pt x="0" y="10"/>
                    </a:moveTo>
                    <a:lnTo>
                      <a:pt x="10" y="0"/>
                    </a:lnTo>
                    <a:lnTo>
                      <a:pt x="26" y="0"/>
                    </a:lnTo>
                    <a:lnTo>
                      <a:pt x="42" y="5"/>
                    </a:lnTo>
                    <a:lnTo>
                      <a:pt x="58" y="26"/>
                    </a:lnTo>
                    <a:lnTo>
                      <a:pt x="47" y="47"/>
                    </a:lnTo>
                    <a:lnTo>
                      <a:pt x="21" y="21"/>
                    </a:lnTo>
                    <a:lnTo>
                      <a:pt x="15" y="26"/>
                    </a:lnTo>
                    <a:lnTo>
                      <a:pt x="5" y="21"/>
                    </a:lnTo>
                    <a:lnTo>
                      <a:pt x="0"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7" name="Freeform 67"/>
              <p:cNvSpPr>
                <a:spLocks/>
              </p:cNvSpPr>
              <p:nvPr/>
            </p:nvSpPr>
            <p:spPr bwMode="auto">
              <a:xfrm>
                <a:off x="1513" y="2200"/>
                <a:ext cx="58" cy="47"/>
              </a:xfrm>
              <a:custGeom>
                <a:avLst/>
                <a:gdLst>
                  <a:gd name="T0" fmla="*/ 5 w 58"/>
                  <a:gd name="T1" fmla="*/ 5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 name="T20" fmla="*/ 5 w 58"/>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7">
                    <a:moveTo>
                      <a:pt x="5" y="5"/>
                    </a:moveTo>
                    <a:lnTo>
                      <a:pt x="10" y="0"/>
                    </a:lnTo>
                    <a:lnTo>
                      <a:pt x="26" y="0"/>
                    </a:lnTo>
                    <a:lnTo>
                      <a:pt x="42" y="5"/>
                    </a:lnTo>
                    <a:lnTo>
                      <a:pt x="58" y="26"/>
                    </a:lnTo>
                    <a:lnTo>
                      <a:pt x="47" y="47"/>
                    </a:lnTo>
                    <a:lnTo>
                      <a:pt x="21" y="21"/>
                    </a:lnTo>
                    <a:lnTo>
                      <a:pt x="15" y="26"/>
                    </a:lnTo>
                    <a:lnTo>
                      <a:pt x="5" y="21"/>
                    </a:lnTo>
                    <a:lnTo>
                      <a:pt x="0" y="1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8" name="Freeform 68"/>
              <p:cNvSpPr>
                <a:spLocks/>
              </p:cNvSpPr>
              <p:nvPr/>
            </p:nvSpPr>
            <p:spPr bwMode="auto">
              <a:xfrm>
                <a:off x="1897" y="2247"/>
                <a:ext cx="74" cy="127"/>
              </a:xfrm>
              <a:custGeom>
                <a:avLst/>
                <a:gdLst>
                  <a:gd name="T0" fmla="*/ 32 w 74"/>
                  <a:gd name="T1" fmla="*/ 0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127">
                    <a:moveTo>
                      <a:pt x="32" y="0"/>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9" name="Freeform 69"/>
              <p:cNvSpPr>
                <a:spLocks/>
              </p:cNvSpPr>
              <p:nvPr/>
            </p:nvSpPr>
            <p:spPr bwMode="auto">
              <a:xfrm>
                <a:off x="1897" y="2247"/>
                <a:ext cx="74" cy="127"/>
              </a:xfrm>
              <a:custGeom>
                <a:avLst/>
                <a:gdLst>
                  <a:gd name="T0" fmla="*/ 48 w 74"/>
                  <a:gd name="T1" fmla="*/ 21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 name="T34" fmla="*/ 48 w 74"/>
                  <a:gd name="T35"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27">
                    <a:moveTo>
                      <a:pt x="48" y="21"/>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lnTo>
                      <a:pt x="48"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0" name="Freeform 70"/>
              <p:cNvSpPr>
                <a:spLocks/>
              </p:cNvSpPr>
              <p:nvPr/>
            </p:nvSpPr>
            <p:spPr bwMode="auto">
              <a:xfrm>
                <a:off x="1950" y="2289"/>
                <a:ext cx="64" cy="74"/>
              </a:xfrm>
              <a:custGeom>
                <a:avLst/>
                <a:gdLst>
                  <a:gd name="T0" fmla="*/ 16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74">
                    <a:moveTo>
                      <a:pt x="16" y="0"/>
                    </a:moveTo>
                    <a:lnTo>
                      <a:pt x="53" y="0"/>
                    </a:lnTo>
                    <a:lnTo>
                      <a:pt x="64" y="6"/>
                    </a:lnTo>
                    <a:lnTo>
                      <a:pt x="58" y="21"/>
                    </a:lnTo>
                    <a:lnTo>
                      <a:pt x="64" y="43"/>
                    </a:lnTo>
                    <a:lnTo>
                      <a:pt x="64" y="58"/>
                    </a:lnTo>
                    <a:lnTo>
                      <a:pt x="58" y="64"/>
                    </a:lnTo>
                    <a:lnTo>
                      <a:pt x="21" y="74"/>
                    </a:lnTo>
                    <a:lnTo>
                      <a:pt x="11" y="48"/>
                    </a:lnTo>
                    <a:lnTo>
                      <a:pt x="0" y="32"/>
                    </a:lnTo>
                    <a:lnTo>
                      <a:pt x="1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1" name="Freeform 71"/>
              <p:cNvSpPr>
                <a:spLocks/>
              </p:cNvSpPr>
              <p:nvPr/>
            </p:nvSpPr>
            <p:spPr bwMode="auto">
              <a:xfrm>
                <a:off x="1950" y="2289"/>
                <a:ext cx="64" cy="74"/>
              </a:xfrm>
              <a:custGeom>
                <a:avLst/>
                <a:gdLst>
                  <a:gd name="T0" fmla="*/ 32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 name="T22" fmla="*/ 32 w 64"/>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4">
                    <a:moveTo>
                      <a:pt x="32" y="0"/>
                    </a:moveTo>
                    <a:lnTo>
                      <a:pt x="53" y="0"/>
                    </a:lnTo>
                    <a:lnTo>
                      <a:pt x="64" y="6"/>
                    </a:lnTo>
                    <a:lnTo>
                      <a:pt x="58" y="21"/>
                    </a:lnTo>
                    <a:lnTo>
                      <a:pt x="64" y="43"/>
                    </a:lnTo>
                    <a:lnTo>
                      <a:pt x="64" y="58"/>
                    </a:lnTo>
                    <a:lnTo>
                      <a:pt x="58" y="64"/>
                    </a:lnTo>
                    <a:lnTo>
                      <a:pt x="21" y="74"/>
                    </a:lnTo>
                    <a:lnTo>
                      <a:pt x="11" y="48"/>
                    </a:lnTo>
                    <a:lnTo>
                      <a:pt x="0" y="32"/>
                    </a:lnTo>
                    <a:lnTo>
                      <a:pt x="16"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2" name="Freeform 72"/>
              <p:cNvSpPr>
                <a:spLocks/>
              </p:cNvSpPr>
              <p:nvPr/>
            </p:nvSpPr>
            <p:spPr bwMode="auto">
              <a:xfrm>
                <a:off x="2008" y="2295"/>
                <a:ext cx="48" cy="63"/>
              </a:xfrm>
              <a:custGeom>
                <a:avLst/>
                <a:gdLst>
                  <a:gd name="T0" fmla="*/ 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63">
                    <a:moveTo>
                      <a:pt x="6" y="0"/>
                    </a:moveTo>
                    <a:lnTo>
                      <a:pt x="21" y="0"/>
                    </a:lnTo>
                    <a:lnTo>
                      <a:pt x="48" y="21"/>
                    </a:lnTo>
                    <a:lnTo>
                      <a:pt x="32" y="52"/>
                    </a:lnTo>
                    <a:lnTo>
                      <a:pt x="27" y="63"/>
                    </a:lnTo>
                    <a:lnTo>
                      <a:pt x="0" y="58"/>
                    </a:lnTo>
                    <a:lnTo>
                      <a:pt x="6" y="52"/>
                    </a:lnTo>
                    <a:lnTo>
                      <a:pt x="6" y="37"/>
                    </a:lnTo>
                    <a:lnTo>
                      <a:pt x="0" y="15"/>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3" name="Freeform 73"/>
              <p:cNvSpPr>
                <a:spLocks/>
              </p:cNvSpPr>
              <p:nvPr/>
            </p:nvSpPr>
            <p:spPr bwMode="auto">
              <a:xfrm>
                <a:off x="2008" y="2295"/>
                <a:ext cx="48" cy="63"/>
              </a:xfrm>
              <a:custGeom>
                <a:avLst/>
                <a:gdLst>
                  <a:gd name="T0" fmla="*/ 1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 name="T20" fmla="*/ 16 w 48"/>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3">
                    <a:moveTo>
                      <a:pt x="16" y="0"/>
                    </a:moveTo>
                    <a:lnTo>
                      <a:pt x="21" y="0"/>
                    </a:lnTo>
                    <a:lnTo>
                      <a:pt x="48" y="21"/>
                    </a:lnTo>
                    <a:lnTo>
                      <a:pt x="32" y="52"/>
                    </a:lnTo>
                    <a:lnTo>
                      <a:pt x="27" y="63"/>
                    </a:lnTo>
                    <a:lnTo>
                      <a:pt x="0" y="58"/>
                    </a:lnTo>
                    <a:lnTo>
                      <a:pt x="6" y="52"/>
                    </a:lnTo>
                    <a:lnTo>
                      <a:pt x="6" y="37"/>
                    </a:lnTo>
                    <a:lnTo>
                      <a:pt x="0" y="15"/>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4" name="Freeform 74"/>
              <p:cNvSpPr>
                <a:spLocks/>
              </p:cNvSpPr>
              <p:nvPr/>
            </p:nvSpPr>
            <p:spPr bwMode="auto">
              <a:xfrm>
                <a:off x="1897" y="2200"/>
                <a:ext cx="22" cy="15"/>
              </a:xfrm>
              <a:custGeom>
                <a:avLst/>
                <a:gdLst>
                  <a:gd name="T0" fmla="*/ 0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0" y="0"/>
                    </a:moveTo>
                    <a:lnTo>
                      <a:pt x="22" y="0"/>
                    </a:lnTo>
                    <a:lnTo>
                      <a:pt x="16" y="5"/>
                    </a:lnTo>
                    <a:lnTo>
                      <a:pt x="16" y="15"/>
                    </a:lnTo>
                    <a:lnTo>
                      <a:pt x="0" y="15"/>
                    </a:lnTo>
                    <a:lnTo>
                      <a:pt x="6" y="1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5" name="Freeform 75"/>
              <p:cNvSpPr>
                <a:spLocks/>
              </p:cNvSpPr>
              <p:nvPr/>
            </p:nvSpPr>
            <p:spPr bwMode="auto">
              <a:xfrm>
                <a:off x="1897" y="2200"/>
                <a:ext cx="22" cy="15"/>
              </a:xfrm>
              <a:custGeom>
                <a:avLst/>
                <a:gdLst>
                  <a:gd name="T0" fmla="*/ 11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 name="T14" fmla="*/ 11 w 2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1" y="0"/>
                    </a:moveTo>
                    <a:lnTo>
                      <a:pt x="22" y="0"/>
                    </a:lnTo>
                    <a:lnTo>
                      <a:pt x="16" y="5"/>
                    </a:lnTo>
                    <a:lnTo>
                      <a:pt x="16" y="15"/>
                    </a:lnTo>
                    <a:lnTo>
                      <a:pt x="0" y="15"/>
                    </a:lnTo>
                    <a:lnTo>
                      <a:pt x="6" y="10"/>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6" name="Freeform 76"/>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7" name="Freeform 77"/>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8" name="Freeform 78"/>
              <p:cNvSpPr>
                <a:spLocks/>
              </p:cNvSpPr>
              <p:nvPr/>
            </p:nvSpPr>
            <p:spPr bwMode="auto">
              <a:xfrm>
                <a:off x="1897" y="2743"/>
                <a:ext cx="138" cy="143"/>
              </a:xfrm>
              <a:custGeom>
                <a:avLst/>
                <a:gdLst>
                  <a:gd name="T0" fmla="*/ 74 w 138"/>
                  <a:gd name="T1" fmla="*/ 48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43">
                    <a:moveTo>
                      <a:pt x="74" y="48"/>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9" name="Freeform 79"/>
              <p:cNvSpPr>
                <a:spLocks/>
              </p:cNvSpPr>
              <p:nvPr/>
            </p:nvSpPr>
            <p:spPr bwMode="auto">
              <a:xfrm>
                <a:off x="1897" y="2743"/>
                <a:ext cx="138" cy="143"/>
              </a:xfrm>
              <a:custGeom>
                <a:avLst/>
                <a:gdLst>
                  <a:gd name="T0" fmla="*/ 85 w 138"/>
                  <a:gd name="T1" fmla="*/ 53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 name="T44" fmla="*/ 85 w 138"/>
                  <a:gd name="T4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43">
                    <a:moveTo>
                      <a:pt x="85" y="53"/>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lnTo>
                      <a:pt x="85"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0" name="Freeform 80"/>
              <p:cNvSpPr>
                <a:spLocks/>
              </p:cNvSpPr>
              <p:nvPr/>
            </p:nvSpPr>
            <p:spPr bwMode="auto">
              <a:xfrm>
                <a:off x="1992" y="2933"/>
                <a:ext cx="80" cy="90"/>
              </a:xfrm>
              <a:custGeom>
                <a:avLst/>
                <a:gdLst>
                  <a:gd name="T0" fmla="*/ 11 w 80"/>
                  <a:gd name="T1" fmla="*/ 0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90">
                    <a:moveTo>
                      <a:pt x="11" y="0"/>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1" name="Freeform 81"/>
              <p:cNvSpPr>
                <a:spLocks/>
              </p:cNvSpPr>
              <p:nvPr/>
            </p:nvSpPr>
            <p:spPr bwMode="auto">
              <a:xfrm>
                <a:off x="1992" y="2933"/>
                <a:ext cx="80" cy="90"/>
              </a:xfrm>
              <a:custGeom>
                <a:avLst/>
                <a:gdLst>
                  <a:gd name="T0" fmla="*/ 22 w 80"/>
                  <a:gd name="T1" fmla="*/ 11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 name="T38" fmla="*/ 22 w 80"/>
                  <a:gd name="T39"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0">
                    <a:moveTo>
                      <a:pt x="22" y="11"/>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2" name="Freeform 82"/>
              <p:cNvSpPr>
                <a:spLocks/>
              </p:cNvSpPr>
              <p:nvPr/>
            </p:nvSpPr>
            <p:spPr bwMode="auto">
              <a:xfrm>
                <a:off x="3105" y="1176"/>
                <a:ext cx="153" cy="164"/>
              </a:xfrm>
              <a:custGeom>
                <a:avLst/>
                <a:gdLst>
                  <a:gd name="T0" fmla="*/ 95 w 153"/>
                  <a:gd name="T1" fmla="*/ 16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3" h="164">
                    <a:moveTo>
                      <a:pt x="95" y="16"/>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3" name="Freeform 83"/>
              <p:cNvSpPr>
                <a:spLocks/>
              </p:cNvSpPr>
              <p:nvPr/>
            </p:nvSpPr>
            <p:spPr bwMode="auto">
              <a:xfrm>
                <a:off x="3105" y="1176"/>
                <a:ext cx="153" cy="164"/>
              </a:xfrm>
              <a:custGeom>
                <a:avLst/>
                <a:gdLst>
                  <a:gd name="T0" fmla="*/ 100 w 153"/>
                  <a:gd name="T1" fmla="*/ 21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 name="T86" fmla="*/ 100 w 153"/>
                  <a:gd name="T87" fmla="*/ 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64">
                    <a:moveTo>
                      <a:pt x="100" y="21"/>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lnTo>
                      <a:pt x="10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4" name="Freeform 84"/>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5" name="Freeform 85"/>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6" name="Freeform 86"/>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7" name="Freeform 87"/>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8" name="Freeform 88"/>
              <p:cNvSpPr>
                <a:spLocks/>
              </p:cNvSpPr>
              <p:nvPr/>
            </p:nvSpPr>
            <p:spPr bwMode="auto">
              <a:xfrm>
                <a:off x="2731" y="1413"/>
                <a:ext cx="58" cy="64"/>
              </a:xfrm>
              <a:custGeom>
                <a:avLst/>
                <a:gdLst>
                  <a:gd name="T0" fmla="*/ 37 w 58"/>
                  <a:gd name="T1" fmla="*/ 0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64">
                    <a:moveTo>
                      <a:pt x="37" y="0"/>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9" name="Freeform 89"/>
              <p:cNvSpPr>
                <a:spLocks/>
              </p:cNvSpPr>
              <p:nvPr/>
            </p:nvSpPr>
            <p:spPr bwMode="auto">
              <a:xfrm>
                <a:off x="2731" y="1413"/>
                <a:ext cx="58" cy="64"/>
              </a:xfrm>
              <a:custGeom>
                <a:avLst/>
                <a:gdLst>
                  <a:gd name="T0" fmla="*/ 42 w 58"/>
                  <a:gd name="T1" fmla="*/ 11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 name="T30" fmla="*/ 42 w 58"/>
                  <a:gd name="T31"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42" y="11"/>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lnTo>
                      <a:pt x="4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0" name="Freeform 90"/>
              <p:cNvSpPr>
                <a:spLocks/>
              </p:cNvSpPr>
              <p:nvPr/>
            </p:nvSpPr>
            <p:spPr bwMode="auto">
              <a:xfrm>
                <a:off x="2900" y="1471"/>
                <a:ext cx="58" cy="37"/>
              </a:xfrm>
              <a:custGeom>
                <a:avLst/>
                <a:gdLst>
                  <a:gd name="T0" fmla="*/ 21 w 58"/>
                  <a:gd name="T1" fmla="*/ 0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7">
                    <a:moveTo>
                      <a:pt x="21" y="0"/>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1" name="Freeform 91"/>
              <p:cNvSpPr>
                <a:spLocks/>
              </p:cNvSpPr>
              <p:nvPr/>
            </p:nvSpPr>
            <p:spPr bwMode="auto">
              <a:xfrm>
                <a:off x="2900" y="1471"/>
                <a:ext cx="58" cy="37"/>
              </a:xfrm>
              <a:custGeom>
                <a:avLst/>
                <a:gdLst>
                  <a:gd name="T0" fmla="*/ 31 w 58"/>
                  <a:gd name="T1" fmla="*/ 6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 name="T28" fmla="*/ 31 w 58"/>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31" y="6"/>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lnTo>
                      <a:pt x="3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2" name="Freeform 92"/>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3" name="Freeform 93"/>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 name="T36" fmla="*/ 21 w 58"/>
                  <a:gd name="T3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4" name="Freeform 94"/>
              <p:cNvSpPr>
                <a:spLocks/>
              </p:cNvSpPr>
              <p:nvPr/>
            </p:nvSpPr>
            <p:spPr bwMode="auto">
              <a:xfrm>
                <a:off x="3037" y="1482"/>
                <a:ext cx="95" cy="42"/>
              </a:xfrm>
              <a:custGeom>
                <a:avLst/>
                <a:gdLst>
                  <a:gd name="T0" fmla="*/ 84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42">
                    <a:moveTo>
                      <a:pt x="84"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5" name="Freeform 95"/>
              <p:cNvSpPr>
                <a:spLocks/>
              </p:cNvSpPr>
              <p:nvPr/>
            </p:nvSpPr>
            <p:spPr bwMode="auto">
              <a:xfrm>
                <a:off x="3037" y="1482"/>
                <a:ext cx="95" cy="42"/>
              </a:xfrm>
              <a:custGeom>
                <a:avLst/>
                <a:gdLst>
                  <a:gd name="T0" fmla="*/ 79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 name="T34" fmla="*/ 79 w 95"/>
                  <a:gd name="T35"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9"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lnTo>
                      <a:pt x="79"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6" name="Freeform 96"/>
              <p:cNvSpPr>
                <a:spLocks/>
              </p:cNvSpPr>
              <p:nvPr/>
            </p:nvSpPr>
            <p:spPr bwMode="auto">
              <a:xfrm>
                <a:off x="3100" y="1529"/>
                <a:ext cx="90" cy="48"/>
              </a:xfrm>
              <a:custGeom>
                <a:avLst/>
                <a:gdLst>
                  <a:gd name="T0" fmla="*/ 10 w 90"/>
                  <a:gd name="T1" fmla="*/ 6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48">
                    <a:moveTo>
                      <a:pt x="10" y="6"/>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7" name="Freeform 97"/>
              <p:cNvSpPr>
                <a:spLocks/>
              </p:cNvSpPr>
              <p:nvPr/>
            </p:nvSpPr>
            <p:spPr bwMode="auto">
              <a:xfrm>
                <a:off x="3100" y="1529"/>
                <a:ext cx="90" cy="48"/>
              </a:xfrm>
              <a:custGeom>
                <a:avLst/>
                <a:gdLst>
                  <a:gd name="T0" fmla="*/ 16 w 90"/>
                  <a:gd name="T1" fmla="*/ 11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 name="T28" fmla="*/ 16 w 90"/>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8">
                    <a:moveTo>
                      <a:pt x="16" y="11"/>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8" name="Freeform 98"/>
              <p:cNvSpPr>
                <a:spLocks/>
              </p:cNvSpPr>
              <p:nvPr/>
            </p:nvSpPr>
            <p:spPr bwMode="auto">
              <a:xfrm>
                <a:off x="3147" y="1630"/>
                <a:ext cx="32" cy="58"/>
              </a:xfrm>
              <a:custGeom>
                <a:avLst/>
                <a:gdLst>
                  <a:gd name="T0" fmla="*/ 6 w 32"/>
                  <a:gd name="T1" fmla="*/ 0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8">
                    <a:moveTo>
                      <a:pt x="6" y="0"/>
                    </a:moveTo>
                    <a:lnTo>
                      <a:pt x="21" y="10"/>
                    </a:lnTo>
                    <a:lnTo>
                      <a:pt x="21" y="26"/>
                    </a:lnTo>
                    <a:lnTo>
                      <a:pt x="32" y="37"/>
                    </a:lnTo>
                    <a:lnTo>
                      <a:pt x="27" y="47"/>
                    </a:lnTo>
                    <a:lnTo>
                      <a:pt x="16" y="58"/>
                    </a:lnTo>
                    <a:lnTo>
                      <a:pt x="6" y="42"/>
                    </a:lnTo>
                    <a:lnTo>
                      <a:pt x="6" y="16"/>
                    </a:lnTo>
                    <a:lnTo>
                      <a:pt x="0" y="1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9" name="Freeform 99"/>
              <p:cNvSpPr>
                <a:spLocks/>
              </p:cNvSpPr>
              <p:nvPr/>
            </p:nvSpPr>
            <p:spPr bwMode="auto">
              <a:xfrm>
                <a:off x="3147" y="1630"/>
                <a:ext cx="32" cy="58"/>
              </a:xfrm>
              <a:custGeom>
                <a:avLst/>
                <a:gdLst>
                  <a:gd name="T0" fmla="*/ 11 w 32"/>
                  <a:gd name="T1" fmla="*/ 5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 name="T20" fmla="*/ 11 w 32"/>
                  <a:gd name="T2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11" y="5"/>
                    </a:moveTo>
                    <a:lnTo>
                      <a:pt x="21" y="10"/>
                    </a:lnTo>
                    <a:lnTo>
                      <a:pt x="21" y="26"/>
                    </a:lnTo>
                    <a:lnTo>
                      <a:pt x="32" y="37"/>
                    </a:lnTo>
                    <a:lnTo>
                      <a:pt x="27" y="47"/>
                    </a:lnTo>
                    <a:lnTo>
                      <a:pt x="16" y="58"/>
                    </a:lnTo>
                    <a:lnTo>
                      <a:pt x="6" y="42"/>
                    </a:lnTo>
                    <a:lnTo>
                      <a:pt x="6" y="16"/>
                    </a:lnTo>
                    <a:lnTo>
                      <a:pt x="0" y="10"/>
                    </a:lnTo>
                    <a:lnTo>
                      <a:pt x="6"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0" name="Freeform 100"/>
              <p:cNvSpPr>
                <a:spLocks/>
              </p:cNvSpPr>
              <p:nvPr/>
            </p:nvSpPr>
            <p:spPr bwMode="auto">
              <a:xfrm>
                <a:off x="3353" y="1762"/>
                <a:ext cx="32" cy="10"/>
              </a:xfrm>
              <a:custGeom>
                <a:avLst/>
                <a:gdLst>
                  <a:gd name="T0" fmla="*/ 0 w 32"/>
                  <a:gd name="T1" fmla="*/ 5 h 10"/>
                  <a:gd name="T2" fmla="*/ 32 w 32"/>
                  <a:gd name="T3" fmla="*/ 0 h 10"/>
                  <a:gd name="T4" fmla="*/ 21 w 32"/>
                  <a:gd name="T5" fmla="*/ 10 h 10"/>
                  <a:gd name="T6" fmla="*/ 5 w 32"/>
                  <a:gd name="T7" fmla="*/ 10 h 10"/>
                  <a:gd name="T8" fmla="*/ 0 w 32"/>
                  <a:gd name="T9" fmla="*/ 5 h 10"/>
                </a:gdLst>
                <a:ahLst/>
                <a:cxnLst>
                  <a:cxn ang="0">
                    <a:pos x="T0" y="T1"/>
                  </a:cxn>
                  <a:cxn ang="0">
                    <a:pos x="T2" y="T3"/>
                  </a:cxn>
                  <a:cxn ang="0">
                    <a:pos x="T4" y="T5"/>
                  </a:cxn>
                  <a:cxn ang="0">
                    <a:pos x="T6" y="T7"/>
                  </a:cxn>
                  <a:cxn ang="0">
                    <a:pos x="T8" y="T9"/>
                  </a:cxn>
                </a:cxnLst>
                <a:rect l="0" t="0" r="r" b="b"/>
                <a:pathLst>
                  <a:path w="32" h="10">
                    <a:moveTo>
                      <a:pt x="0" y="5"/>
                    </a:moveTo>
                    <a:lnTo>
                      <a:pt x="32" y="0"/>
                    </a:lnTo>
                    <a:lnTo>
                      <a:pt x="21" y="10"/>
                    </a:lnTo>
                    <a:lnTo>
                      <a:pt x="5" y="1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1" name="Freeform 101"/>
              <p:cNvSpPr>
                <a:spLocks/>
              </p:cNvSpPr>
              <p:nvPr/>
            </p:nvSpPr>
            <p:spPr bwMode="auto">
              <a:xfrm>
                <a:off x="3353" y="1762"/>
                <a:ext cx="32" cy="10"/>
              </a:xfrm>
              <a:custGeom>
                <a:avLst/>
                <a:gdLst>
                  <a:gd name="T0" fmla="*/ 16 w 32"/>
                  <a:gd name="T1" fmla="*/ 0 h 10"/>
                  <a:gd name="T2" fmla="*/ 32 w 32"/>
                  <a:gd name="T3" fmla="*/ 0 h 10"/>
                  <a:gd name="T4" fmla="*/ 21 w 32"/>
                  <a:gd name="T5" fmla="*/ 10 h 10"/>
                  <a:gd name="T6" fmla="*/ 5 w 32"/>
                  <a:gd name="T7" fmla="*/ 10 h 10"/>
                  <a:gd name="T8" fmla="*/ 0 w 32"/>
                  <a:gd name="T9" fmla="*/ 5 h 10"/>
                  <a:gd name="T10" fmla="*/ 16 w 32"/>
                  <a:gd name="T11" fmla="*/ 0 h 10"/>
                </a:gdLst>
                <a:ahLst/>
                <a:cxnLst>
                  <a:cxn ang="0">
                    <a:pos x="T0" y="T1"/>
                  </a:cxn>
                  <a:cxn ang="0">
                    <a:pos x="T2" y="T3"/>
                  </a:cxn>
                  <a:cxn ang="0">
                    <a:pos x="T4" y="T5"/>
                  </a:cxn>
                  <a:cxn ang="0">
                    <a:pos x="T6" y="T7"/>
                  </a:cxn>
                  <a:cxn ang="0">
                    <a:pos x="T8" y="T9"/>
                  </a:cxn>
                  <a:cxn ang="0">
                    <a:pos x="T10" y="T11"/>
                  </a:cxn>
                </a:cxnLst>
                <a:rect l="0" t="0" r="r" b="b"/>
                <a:pathLst>
                  <a:path w="32" h="10">
                    <a:moveTo>
                      <a:pt x="16" y="0"/>
                    </a:moveTo>
                    <a:lnTo>
                      <a:pt x="32" y="0"/>
                    </a:lnTo>
                    <a:lnTo>
                      <a:pt x="21" y="10"/>
                    </a:lnTo>
                    <a:lnTo>
                      <a:pt x="5" y="10"/>
                    </a:lnTo>
                    <a:lnTo>
                      <a:pt x="0" y="5"/>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2" name="Freeform 102"/>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3" name="Freeform 103"/>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4" name="Freeform 104"/>
              <p:cNvSpPr>
                <a:spLocks/>
              </p:cNvSpPr>
              <p:nvPr/>
            </p:nvSpPr>
            <p:spPr bwMode="auto">
              <a:xfrm>
                <a:off x="3401" y="1772"/>
                <a:ext cx="21" cy="32"/>
              </a:xfrm>
              <a:custGeom>
                <a:avLst/>
                <a:gdLst>
                  <a:gd name="T0" fmla="*/ 5 w 21"/>
                  <a:gd name="T1" fmla="*/ 16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5" y="16"/>
                    </a:moveTo>
                    <a:lnTo>
                      <a:pt x="5" y="11"/>
                    </a:lnTo>
                    <a:lnTo>
                      <a:pt x="10" y="0"/>
                    </a:lnTo>
                    <a:lnTo>
                      <a:pt x="15" y="5"/>
                    </a:lnTo>
                    <a:lnTo>
                      <a:pt x="21" y="11"/>
                    </a:lnTo>
                    <a:lnTo>
                      <a:pt x="5" y="27"/>
                    </a:lnTo>
                    <a:lnTo>
                      <a:pt x="5" y="32"/>
                    </a:lnTo>
                    <a:lnTo>
                      <a:pt x="0" y="32"/>
                    </a:lnTo>
                    <a:lnTo>
                      <a:pt x="0" y="16"/>
                    </a:lnTo>
                    <a:lnTo>
                      <a:pt x="5"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5" name="Freeform 105"/>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6" name="Freeform 106"/>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7" name="Freeform 107"/>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8" name="Freeform 108"/>
              <p:cNvSpPr>
                <a:spLocks/>
              </p:cNvSpPr>
              <p:nvPr/>
            </p:nvSpPr>
            <p:spPr bwMode="auto">
              <a:xfrm>
                <a:off x="2984" y="1725"/>
                <a:ext cx="63" cy="126"/>
              </a:xfrm>
              <a:custGeom>
                <a:avLst/>
                <a:gdLst>
                  <a:gd name="T0" fmla="*/ 1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26">
                    <a:moveTo>
                      <a:pt x="1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9" name="Freeform 109"/>
              <p:cNvSpPr>
                <a:spLocks/>
              </p:cNvSpPr>
              <p:nvPr/>
            </p:nvSpPr>
            <p:spPr bwMode="auto">
              <a:xfrm>
                <a:off x="2984" y="1725"/>
                <a:ext cx="63" cy="126"/>
              </a:xfrm>
              <a:custGeom>
                <a:avLst/>
                <a:gdLst>
                  <a:gd name="T0" fmla="*/ 2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 name="T32" fmla="*/ 26 w 63"/>
                  <a:gd name="T3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6">
                    <a:moveTo>
                      <a:pt x="2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0" name="Freeform 110"/>
              <p:cNvSpPr>
                <a:spLocks/>
              </p:cNvSpPr>
              <p:nvPr/>
            </p:nvSpPr>
            <p:spPr bwMode="auto">
              <a:xfrm>
                <a:off x="2736" y="1730"/>
                <a:ext cx="322" cy="327"/>
              </a:xfrm>
              <a:custGeom>
                <a:avLst/>
                <a:gdLst>
                  <a:gd name="T0" fmla="*/ 100 w 322"/>
                  <a:gd name="T1" fmla="*/ 37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2" h="327">
                    <a:moveTo>
                      <a:pt x="100" y="37"/>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1" name="Freeform 111"/>
              <p:cNvSpPr>
                <a:spLocks/>
              </p:cNvSpPr>
              <p:nvPr/>
            </p:nvSpPr>
            <p:spPr bwMode="auto">
              <a:xfrm>
                <a:off x="2736" y="1730"/>
                <a:ext cx="322" cy="327"/>
              </a:xfrm>
              <a:custGeom>
                <a:avLst/>
                <a:gdLst>
                  <a:gd name="T0" fmla="*/ 132 w 322"/>
                  <a:gd name="T1" fmla="*/ 21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 name="T56" fmla="*/ 132 w 322"/>
                  <a:gd name="T57"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7">
                    <a:moveTo>
                      <a:pt x="132" y="21"/>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lnTo>
                      <a:pt x="1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2" name="Freeform 112"/>
              <p:cNvSpPr>
                <a:spLocks/>
              </p:cNvSpPr>
              <p:nvPr/>
            </p:nvSpPr>
            <p:spPr bwMode="auto">
              <a:xfrm>
                <a:off x="2667" y="1751"/>
                <a:ext cx="185" cy="148"/>
              </a:xfrm>
              <a:custGeom>
                <a:avLst/>
                <a:gdLst>
                  <a:gd name="T0" fmla="*/ 169 w 185"/>
                  <a:gd name="T1" fmla="*/ 16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48">
                    <a:moveTo>
                      <a:pt x="169" y="16"/>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3" name="Freeform 113"/>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4" name="Freeform 114"/>
              <p:cNvSpPr>
                <a:spLocks/>
              </p:cNvSpPr>
              <p:nvPr/>
            </p:nvSpPr>
            <p:spPr bwMode="auto">
              <a:xfrm>
                <a:off x="3005" y="2163"/>
                <a:ext cx="121" cy="205"/>
              </a:xfrm>
              <a:custGeom>
                <a:avLst/>
                <a:gdLst>
                  <a:gd name="T0" fmla="*/ 95 w 121"/>
                  <a:gd name="T1" fmla="*/ 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205">
                    <a:moveTo>
                      <a:pt x="95" y="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5" name="Freeform 115"/>
              <p:cNvSpPr>
                <a:spLocks/>
              </p:cNvSpPr>
              <p:nvPr/>
            </p:nvSpPr>
            <p:spPr bwMode="auto">
              <a:xfrm>
                <a:off x="3005" y="2163"/>
                <a:ext cx="121" cy="205"/>
              </a:xfrm>
              <a:custGeom>
                <a:avLst/>
                <a:gdLst>
                  <a:gd name="T0" fmla="*/ 95 w 121"/>
                  <a:gd name="T1" fmla="*/ 1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 name="T62" fmla="*/ 95 w 121"/>
                  <a:gd name="T63"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205">
                    <a:moveTo>
                      <a:pt x="95" y="1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lnTo>
                      <a:pt x="95"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6" name="Freeform 116"/>
              <p:cNvSpPr>
                <a:spLocks/>
              </p:cNvSpPr>
              <p:nvPr/>
            </p:nvSpPr>
            <p:spPr bwMode="auto">
              <a:xfrm>
                <a:off x="3332" y="2437"/>
                <a:ext cx="26" cy="37"/>
              </a:xfrm>
              <a:custGeom>
                <a:avLst/>
                <a:gdLst>
                  <a:gd name="T0" fmla="*/ 11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7">
                    <a:moveTo>
                      <a:pt x="11" y="0"/>
                    </a:moveTo>
                    <a:lnTo>
                      <a:pt x="21" y="0"/>
                    </a:lnTo>
                    <a:lnTo>
                      <a:pt x="26" y="16"/>
                    </a:lnTo>
                    <a:lnTo>
                      <a:pt x="5" y="37"/>
                    </a:lnTo>
                    <a:lnTo>
                      <a:pt x="0" y="32"/>
                    </a:lnTo>
                    <a:lnTo>
                      <a:pt x="0" y="11"/>
                    </a:lnTo>
                    <a:lnTo>
                      <a:pt x="11" y="11"/>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7" name="Freeform 117"/>
              <p:cNvSpPr>
                <a:spLocks/>
              </p:cNvSpPr>
              <p:nvPr/>
            </p:nvSpPr>
            <p:spPr bwMode="auto">
              <a:xfrm>
                <a:off x="3332" y="2437"/>
                <a:ext cx="26" cy="37"/>
              </a:xfrm>
              <a:custGeom>
                <a:avLst/>
                <a:gdLst>
                  <a:gd name="T0" fmla="*/ 16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 name="T16" fmla="*/ 16 w 2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7">
                    <a:moveTo>
                      <a:pt x="16" y="0"/>
                    </a:moveTo>
                    <a:lnTo>
                      <a:pt x="21" y="0"/>
                    </a:lnTo>
                    <a:lnTo>
                      <a:pt x="26" y="16"/>
                    </a:lnTo>
                    <a:lnTo>
                      <a:pt x="5" y="37"/>
                    </a:lnTo>
                    <a:lnTo>
                      <a:pt x="0" y="32"/>
                    </a:lnTo>
                    <a:lnTo>
                      <a:pt x="0" y="11"/>
                    </a:lnTo>
                    <a:lnTo>
                      <a:pt x="11" y="11"/>
                    </a:lnTo>
                    <a:lnTo>
                      <a:pt x="11"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8" name="Freeform 118"/>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9" name="Freeform 119"/>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0" name="Freeform 120"/>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1" name="Freeform 121"/>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2" name="Freeform 122"/>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3" name="Freeform 123"/>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4" name="Freeform 124"/>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5" name="Freeform 125"/>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6" name="Freeform 126"/>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7" name="Freeform 127"/>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8" name="Freeform 128"/>
              <p:cNvSpPr>
                <a:spLocks/>
              </p:cNvSpPr>
              <p:nvPr/>
            </p:nvSpPr>
            <p:spPr bwMode="auto">
              <a:xfrm>
                <a:off x="2599" y="2099"/>
                <a:ext cx="95" cy="74"/>
              </a:xfrm>
              <a:custGeom>
                <a:avLst/>
                <a:gdLst>
                  <a:gd name="T0" fmla="*/ 10 w 95"/>
                  <a:gd name="T1" fmla="*/ 11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74">
                    <a:moveTo>
                      <a:pt x="10" y="11"/>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9" name="Freeform 129"/>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0" name="Freeform 130"/>
              <p:cNvSpPr>
                <a:spLocks/>
              </p:cNvSpPr>
              <p:nvPr/>
            </p:nvSpPr>
            <p:spPr bwMode="auto">
              <a:xfrm>
                <a:off x="2609" y="2168"/>
                <a:ext cx="48" cy="32"/>
              </a:xfrm>
              <a:custGeom>
                <a:avLst/>
                <a:gdLst>
                  <a:gd name="T0" fmla="*/ 0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2">
                    <a:moveTo>
                      <a:pt x="0" y="5"/>
                    </a:moveTo>
                    <a:lnTo>
                      <a:pt x="48" y="0"/>
                    </a:lnTo>
                    <a:lnTo>
                      <a:pt x="48" y="5"/>
                    </a:lnTo>
                    <a:lnTo>
                      <a:pt x="48" y="16"/>
                    </a:lnTo>
                    <a:lnTo>
                      <a:pt x="27" y="32"/>
                    </a:lnTo>
                    <a:lnTo>
                      <a:pt x="22" y="32"/>
                    </a:lnTo>
                    <a:lnTo>
                      <a:pt x="0" y="16"/>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1" name="Freeform 131"/>
              <p:cNvSpPr>
                <a:spLocks/>
              </p:cNvSpPr>
              <p:nvPr/>
            </p:nvSpPr>
            <p:spPr bwMode="auto">
              <a:xfrm>
                <a:off x="2609" y="2168"/>
                <a:ext cx="48" cy="32"/>
              </a:xfrm>
              <a:custGeom>
                <a:avLst/>
                <a:gdLst>
                  <a:gd name="T0" fmla="*/ 22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 name="T16" fmla="*/ 22 w 48"/>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22" y="5"/>
                    </a:moveTo>
                    <a:lnTo>
                      <a:pt x="48" y="0"/>
                    </a:lnTo>
                    <a:lnTo>
                      <a:pt x="48" y="5"/>
                    </a:lnTo>
                    <a:lnTo>
                      <a:pt x="48" y="16"/>
                    </a:lnTo>
                    <a:lnTo>
                      <a:pt x="27" y="32"/>
                    </a:lnTo>
                    <a:lnTo>
                      <a:pt x="22" y="32"/>
                    </a:lnTo>
                    <a:lnTo>
                      <a:pt x="0" y="16"/>
                    </a:lnTo>
                    <a:lnTo>
                      <a:pt x="0" y="5"/>
                    </a:lnTo>
                    <a:lnTo>
                      <a:pt x="22"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2" name="Freeform 132"/>
              <p:cNvSpPr>
                <a:spLocks/>
              </p:cNvSpPr>
              <p:nvPr/>
            </p:nvSpPr>
            <p:spPr bwMode="auto">
              <a:xfrm>
                <a:off x="2631" y="2168"/>
                <a:ext cx="116" cy="100"/>
              </a:xfrm>
              <a:custGeom>
                <a:avLst/>
                <a:gdLst>
                  <a:gd name="T0" fmla="*/ 0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0">
                    <a:moveTo>
                      <a:pt x="0"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3" name="Freeform 133"/>
              <p:cNvSpPr>
                <a:spLocks/>
              </p:cNvSpPr>
              <p:nvPr/>
            </p:nvSpPr>
            <p:spPr bwMode="auto">
              <a:xfrm>
                <a:off x="2631" y="2168"/>
                <a:ext cx="116" cy="100"/>
              </a:xfrm>
              <a:custGeom>
                <a:avLst/>
                <a:gdLst>
                  <a:gd name="T0" fmla="*/ 5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 name="T42" fmla="*/ 5 w 116"/>
                  <a:gd name="T43"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00">
                    <a:moveTo>
                      <a:pt x="5"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lnTo>
                      <a:pt x="5"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4" name="Freeform 134"/>
              <p:cNvSpPr>
                <a:spLocks/>
              </p:cNvSpPr>
              <p:nvPr/>
            </p:nvSpPr>
            <p:spPr bwMode="auto">
              <a:xfrm>
                <a:off x="2689" y="2242"/>
                <a:ext cx="63" cy="74"/>
              </a:xfrm>
              <a:custGeom>
                <a:avLst/>
                <a:gdLst>
                  <a:gd name="T0" fmla="*/ 0 w 63"/>
                  <a:gd name="T1" fmla="*/ 31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4">
                    <a:moveTo>
                      <a:pt x="0" y="31"/>
                    </a:moveTo>
                    <a:lnTo>
                      <a:pt x="21" y="0"/>
                    </a:lnTo>
                    <a:lnTo>
                      <a:pt x="31" y="0"/>
                    </a:lnTo>
                    <a:lnTo>
                      <a:pt x="36" y="16"/>
                    </a:lnTo>
                    <a:lnTo>
                      <a:pt x="36" y="26"/>
                    </a:lnTo>
                    <a:lnTo>
                      <a:pt x="47" y="21"/>
                    </a:lnTo>
                    <a:lnTo>
                      <a:pt x="47" y="37"/>
                    </a:lnTo>
                    <a:lnTo>
                      <a:pt x="63" y="47"/>
                    </a:lnTo>
                    <a:lnTo>
                      <a:pt x="63" y="74"/>
                    </a:lnTo>
                    <a:lnTo>
                      <a:pt x="36" y="63"/>
                    </a:lnTo>
                    <a:lnTo>
                      <a:pt x="15" y="42"/>
                    </a:lnTo>
                    <a:lnTo>
                      <a:pt x="0" y="3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5" name="Freeform 135"/>
              <p:cNvSpPr>
                <a:spLocks/>
              </p:cNvSpPr>
              <p:nvPr/>
            </p:nvSpPr>
            <p:spPr bwMode="auto">
              <a:xfrm>
                <a:off x="2689" y="2242"/>
                <a:ext cx="63" cy="74"/>
              </a:xfrm>
              <a:custGeom>
                <a:avLst/>
                <a:gdLst>
                  <a:gd name="T0" fmla="*/ 10 w 63"/>
                  <a:gd name="T1" fmla="*/ 16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 name="T24" fmla="*/ 10 w 63"/>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4">
                    <a:moveTo>
                      <a:pt x="10" y="16"/>
                    </a:moveTo>
                    <a:lnTo>
                      <a:pt x="21" y="0"/>
                    </a:lnTo>
                    <a:lnTo>
                      <a:pt x="31" y="0"/>
                    </a:lnTo>
                    <a:lnTo>
                      <a:pt x="36" y="16"/>
                    </a:lnTo>
                    <a:lnTo>
                      <a:pt x="36" y="26"/>
                    </a:lnTo>
                    <a:lnTo>
                      <a:pt x="47" y="21"/>
                    </a:lnTo>
                    <a:lnTo>
                      <a:pt x="47" y="37"/>
                    </a:lnTo>
                    <a:lnTo>
                      <a:pt x="63" y="47"/>
                    </a:lnTo>
                    <a:lnTo>
                      <a:pt x="63" y="74"/>
                    </a:lnTo>
                    <a:lnTo>
                      <a:pt x="36" y="63"/>
                    </a:lnTo>
                    <a:lnTo>
                      <a:pt x="15" y="42"/>
                    </a:lnTo>
                    <a:lnTo>
                      <a:pt x="0" y="31"/>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6" name="Freeform 136"/>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7" name="Freeform 137"/>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8" name="Freeform 138"/>
              <p:cNvSpPr>
                <a:spLocks/>
              </p:cNvSpPr>
              <p:nvPr/>
            </p:nvSpPr>
            <p:spPr bwMode="auto">
              <a:xfrm>
                <a:off x="2736" y="2210"/>
                <a:ext cx="95" cy="106"/>
              </a:xfrm>
              <a:custGeom>
                <a:avLst/>
                <a:gdLst>
                  <a:gd name="T0" fmla="*/ 11 w 95"/>
                  <a:gd name="T1" fmla="*/ 5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6">
                    <a:moveTo>
                      <a:pt x="11" y="5"/>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9" name="Freeform 139"/>
              <p:cNvSpPr>
                <a:spLocks/>
              </p:cNvSpPr>
              <p:nvPr/>
            </p:nvSpPr>
            <p:spPr bwMode="auto">
              <a:xfrm>
                <a:off x="2736" y="2210"/>
                <a:ext cx="95" cy="106"/>
              </a:xfrm>
              <a:custGeom>
                <a:avLst/>
                <a:gdLst>
                  <a:gd name="T0" fmla="*/ 26 w 95"/>
                  <a:gd name="T1" fmla="*/ 0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 name="T30" fmla="*/ 26 w 95"/>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06">
                    <a:moveTo>
                      <a:pt x="26" y="0"/>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0" name="Freeform 140"/>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1" name="Freeform 141"/>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2" name="Freeform 142"/>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3" name="Freeform 143"/>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4" name="Freeform 144"/>
              <p:cNvSpPr>
                <a:spLocks/>
              </p:cNvSpPr>
              <p:nvPr/>
            </p:nvSpPr>
            <p:spPr bwMode="auto">
              <a:xfrm>
                <a:off x="2915" y="2147"/>
                <a:ext cx="185" cy="174"/>
              </a:xfrm>
              <a:custGeom>
                <a:avLst/>
                <a:gdLst>
                  <a:gd name="T0" fmla="*/ 0 w 185"/>
                  <a:gd name="T1" fmla="*/ 137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74">
                    <a:moveTo>
                      <a:pt x="0" y="137"/>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5" name="Freeform 145"/>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6" name="Freeform 146"/>
              <p:cNvSpPr>
                <a:spLocks/>
              </p:cNvSpPr>
              <p:nvPr/>
            </p:nvSpPr>
            <p:spPr bwMode="auto">
              <a:xfrm>
                <a:off x="3021" y="2353"/>
                <a:ext cx="31" cy="26"/>
              </a:xfrm>
              <a:custGeom>
                <a:avLst/>
                <a:gdLst>
                  <a:gd name="T0" fmla="*/ 5 w 31"/>
                  <a:gd name="T1" fmla="*/ 0 h 26"/>
                  <a:gd name="T2" fmla="*/ 31 w 31"/>
                  <a:gd name="T3" fmla="*/ 5 h 26"/>
                  <a:gd name="T4" fmla="*/ 31 w 31"/>
                  <a:gd name="T5" fmla="*/ 26 h 26"/>
                  <a:gd name="T6" fmla="*/ 0 w 31"/>
                  <a:gd name="T7" fmla="*/ 26 h 26"/>
                  <a:gd name="T8" fmla="*/ 5 w 31"/>
                  <a:gd name="T9" fmla="*/ 0 h 26"/>
                </a:gdLst>
                <a:ahLst/>
                <a:cxnLst>
                  <a:cxn ang="0">
                    <a:pos x="T0" y="T1"/>
                  </a:cxn>
                  <a:cxn ang="0">
                    <a:pos x="T2" y="T3"/>
                  </a:cxn>
                  <a:cxn ang="0">
                    <a:pos x="T4" y="T5"/>
                  </a:cxn>
                  <a:cxn ang="0">
                    <a:pos x="T6" y="T7"/>
                  </a:cxn>
                  <a:cxn ang="0">
                    <a:pos x="T8" y="T9"/>
                  </a:cxn>
                </a:cxnLst>
                <a:rect l="0" t="0" r="r" b="b"/>
                <a:pathLst>
                  <a:path w="31" h="26">
                    <a:moveTo>
                      <a:pt x="5" y="0"/>
                    </a:moveTo>
                    <a:lnTo>
                      <a:pt x="31" y="5"/>
                    </a:lnTo>
                    <a:lnTo>
                      <a:pt x="31" y="26"/>
                    </a:lnTo>
                    <a:lnTo>
                      <a:pt x="0" y="2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7" name="Freeform 147"/>
              <p:cNvSpPr>
                <a:spLocks/>
              </p:cNvSpPr>
              <p:nvPr/>
            </p:nvSpPr>
            <p:spPr bwMode="auto">
              <a:xfrm>
                <a:off x="3021" y="2353"/>
                <a:ext cx="31" cy="26"/>
              </a:xfrm>
              <a:custGeom>
                <a:avLst/>
                <a:gdLst>
                  <a:gd name="T0" fmla="*/ 16 w 31"/>
                  <a:gd name="T1" fmla="*/ 5 h 26"/>
                  <a:gd name="T2" fmla="*/ 31 w 31"/>
                  <a:gd name="T3" fmla="*/ 5 h 26"/>
                  <a:gd name="T4" fmla="*/ 31 w 31"/>
                  <a:gd name="T5" fmla="*/ 26 h 26"/>
                  <a:gd name="T6" fmla="*/ 0 w 31"/>
                  <a:gd name="T7" fmla="*/ 26 h 26"/>
                  <a:gd name="T8" fmla="*/ 5 w 31"/>
                  <a:gd name="T9" fmla="*/ 0 h 26"/>
                  <a:gd name="T10" fmla="*/ 16 w 31"/>
                  <a:gd name="T11" fmla="*/ 5 h 26"/>
                </a:gdLst>
                <a:ahLst/>
                <a:cxnLst>
                  <a:cxn ang="0">
                    <a:pos x="T0" y="T1"/>
                  </a:cxn>
                  <a:cxn ang="0">
                    <a:pos x="T2" y="T3"/>
                  </a:cxn>
                  <a:cxn ang="0">
                    <a:pos x="T4" y="T5"/>
                  </a:cxn>
                  <a:cxn ang="0">
                    <a:pos x="T6" y="T7"/>
                  </a:cxn>
                  <a:cxn ang="0">
                    <a:pos x="T8" y="T9"/>
                  </a:cxn>
                  <a:cxn ang="0">
                    <a:pos x="T10" y="T11"/>
                  </a:cxn>
                </a:cxnLst>
                <a:rect l="0" t="0" r="r" b="b"/>
                <a:pathLst>
                  <a:path w="31" h="26">
                    <a:moveTo>
                      <a:pt x="16" y="5"/>
                    </a:moveTo>
                    <a:lnTo>
                      <a:pt x="31" y="5"/>
                    </a:lnTo>
                    <a:lnTo>
                      <a:pt x="31" y="26"/>
                    </a:lnTo>
                    <a:lnTo>
                      <a:pt x="0" y="26"/>
                    </a:lnTo>
                    <a:lnTo>
                      <a:pt x="5"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8" name="Freeform 148"/>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9" name="Freeform 149"/>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0" name="Freeform 150"/>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1" name="Freeform 151"/>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2" name="Freeform 152"/>
              <p:cNvSpPr>
                <a:spLocks/>
              </p:cNvSpPr>
              <p:nvPr/>
            </p:nvSpPr>
            <p:spPr bwMode="auto">
              <a:xfrm>
                <a:off x="3100" y="2200"/>
                <a:ext cx="206" cy="158"/>
              </a:xfrm>
              <a:custGeom>
                <a:avLst/>
                <a:gdLst>
                  <a:gd name="T0" fmla="*/ 26 w 206"/>
                  <a:gd name="T1" fmla="*/ 158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58">
                    <a:moveTo>
                      <a:pt x="26" y="158"/>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3" name="Freeform 153"/>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4" name="Freeform 154"/>
              <p:cNvSpPr>
                <a:spLocks/>
              </p:cNvSpPr>
              <p:nvPr/>
            </p:nvSpPr>
            <p:spPr bwMode="auto">
              <a:xfrm>
                <a:off x="3047" y="2332"/>
                <a:ext cx="116" cy="153"/>
              </a:xfrm>
              <a:custGeom>
                <a:avLst/>
                <a:gdLst>
                  <a:gd name="T0" fmla="*/ 0 w 116"/>
                  <a:gd name="T1" fmla="*/ 137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53">
                    <a:moveTo>
                      <a:pt x="0" y="137"/>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5" name="Freeform 155"/>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6" name="Freeform 156"/>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7" name="Freeform 15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8" name="Freeform 158"/>
              <p:cNvSpPr>
                <a:spLocks/>
              </p:cNvSpPr>
              <p:nvPr/>
            </p:nvSpPr>
            <p:spPr bwMode="auto">
              <a:xfrm>
                <a:off x="3337" y="2321"/>
                <a:ext cx="90" cy="100"/>
              </a:xfrm>
              <a:custGeom>
                <a:avLst/>
                <a:gdLst>
                  <a:gd name="T0" fmla="*/ 21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00">
                    <a:moveTo>
                      <a:pt x="21"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9" name="Freeform 159"/>
              <p:cNvSpPr>
                <a:spLocks/>
              </p:cNvSpPr>
              <p:nvPr/>
            </p:nvSpPr>
            <p:spPr bwMode="auto">
              <a:xfrm>
                <a:off x="3337" y="2321"/>
                <a:ext cx="90" cy="100"/>
              </a:xfrm>
              <a:custGeom>
                <a:avLst/>
                <a:gdLst>
                  <a:gd name="T0" fmla="*/ 32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 name="T38" fmla="*/ 32 w 90"/>
                  <a:gd name="T3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00">
                    <a:moveTo>
                      <a:pt x="32"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lnTo>
                      <a:pt x="3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0" name="Freeform 160"/>
              <p:cNvSpPr>
                <a:spLocks/>
              </p:cNvSpPr>
              <p:nvPr/>
            </p:nvSpPr>
            <p:spPr bwMode="auto">
              <a:xfrm>
                <a:off x="3327" y="2416"/>
                <a:ext cx="31" cy="32"/>
              </a:xfrm>
              <a:custGeom>
                <a:avLst/>
                <a:gdLst>
                  <a:gd name="T0" fmla="*/ 16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6" y="5"/>
                    </a:moveTo>
                    <a:lnTo>
                      <a:pt x="26" y="0"/>
                    </a:lnTo>
                    <a:lnTo>
                      <a:pt x="31" y="11"/>
                    </a:lnTo>
                    <a:lnTo>
                      <a:pt x="31" y="21"/>
                    </a:lnTo>
                    <a:lnTo>
                      <a:pt x="26" y="21"/>
                    </a:lnTo>
                    <a:lnTo>
                      <a:pt x="16" y="21"/>
                    </a:lnTo>
                    <a:lnTo>
                      <a:pt x="16" y="32"/>
                    </a:lnTo>
                    <a:lnTo>
                      <a:pt x="5" y="32"/>
                    </a:lnTo>
                    <a:lnTo>
                      <a:pt x="0" y="21"/>
                    </a:lnTo>
                    <a:lnTo>
                      <a:pt x="10" y="5"/>
                    </a:lnTo>
                    <a:lnTo>
                      <a:pt x="10" y="5"/>
                    </a:lnTo>
                    <a:lnTo>
                      <a:pt x="16"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1" name="Freeform 161"/>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2" name="Freeform 162"/>
              <p:cNvSpPr>
                <a:spLocks/>
              </p:cNvSpPr>
              <p:nvPr/>
            </p:nvSpPr>
            <p:spPr bwMode="auto">
              <a:xfrm>
                <a:off x="3527" y="2168"/>
                <a:ext cx="26" cy="32"/>
              </a:xfrm>
              <a:custGeom>
                <a:avLst/>
                <a:gdLst>
                  <a:gd name="T0" fmla="*/ 21 w 26"/>
                  <a:gd name="T1" fmla="*/ 0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2">
                    <a:moveTo>
                      <a:pt x="21" y="0"/>
                    </a:moveTo>
                    <a:lnTo>
                      <a:pt x="26" y="11"/>
                    </a:lnTo>
                    <a:lnTo>
                      <a:pt x="16" y="21"/>
                    </a:lnTo>
                    <a:lnTo>
                      <a:pt x="26" y="21"/>
                    </a:lnTo>
                    <a:lnTo>
                      <a:pt x="21" y="32"/>
                    </a:lnTo>
                    <a:lnTo>
                      <a:pt x="16" y="32"/>
                    </a:lnTo>
                    <a:lnTo>
                      <a:pt x="0" y="32"/>
                    </a:lnTo>
                    <a:lnTo>
                      <a:pt x="0" y="21"/>
                    </a:lnTo>
                    <a:lnTo>
                      <a:pt x="11" y="5"/>
                    </a:lnTo>
                    <a:lnTo>
                      <a:pt x="16" y="5"/>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3" name="Freeform 163"/>
              <p:cNvSpPr>
                <a:spLocks/>
              </p:cNvSpPr>
              <p:nvPr/>
            </p:nvSpPr>
            <p:spPr bwMode="auto">
              <a:xfrm>
                <a:off x="3527" y="2168"/>
                <a:ext cx="26" cy="32"/>
              </a:xfrm>
              <a:custGeom>
                <a:avLst/>
                <a:gdLst>
                  <a:gd name="T0" fmla="*/ 26 w 26"/>
                  <a:gd name="T1" fmla="*/ 5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 name="T22" fmla="*/ 26 w 26"/>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26" y="5"/>
                    </a:moveTo>
                    <a:lnTo>
                      <a:pt x="26" y="11"/>
                    </a:lnTo>
                    <a:lnTo>
                      <a:pt x="16" y="21"/>
                    </a:lnTo>
                    <a:lnTo>
                      <a:pt x="26" y="21"/>
                    </a:lnTo>
                    <a:lnTo>
                      <a:pt x="21" y="32"/>
                    </a:lnTo>
                    <a:lnTo>
                      <a:pt x="16" y="32"/>
                    </a:lnTo>
                    <a:lnTo>
                      <a:pt x="0" y="32"/>
                    </a:lnTo>
                    <a:lnTo>
                      <a:pt x="0" y="21"/>
                    </a:lnTo>
                    <a:lnTo>
                      <a:pt x="11" y="5"/>
                    </a:lnTo>
                    <a:lnTo>
                      <a:pt x="16" y="5"/>
                    </a:lnTo>
                    <a:lnTo>
                      <a:pt x="21" y="0"/>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4" name="Freeform 164"/>
              <p:cNvSpPr>
                <a:spLocks/>
              </p:cNvSpPr>
              <p:nvPr/>
            </p:nvSpPr>
            <p:spPr bwMode="auto">
              <a:xfrm>
                <a:off x="3522" y="2179"/>
                <a:ext cx="163" cy="248"/>
              </a:xfrm>
              <a:custGeom>
                <a:avLst/>
                <a:gdLst>
                  <a:gd name="T0" fmla="*/ 47 w 163"/>
                  <a:gd name="T1" fmla="*/ 31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248">
                    <a:moveTo>
                      <a:pt x="47" y="31"/>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5" name="Freeform 165"/>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6" name="Freeform 166"/>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7" name="Freeform 167"/>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8" name="Freeform 168"/>
              <p:cNvSpPr>
                <a:spLocks/>
              </p:cNvSpPr>
              <p:nvPr/>
            </p:nvSpPr>
            <p:spPr bwMode="auto">
              <a:xfrm>
                <a:off x="3052" y="2706"/>
                <a:ext cx="211" cy="206"/>
              </a:xfrm>
              <a:custGeom>
                <a:avLst/>
                <a:gdLst>
                  <a:gd name="T0" fmla="*/ 0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6">
                    <a:moveTo>
                      <a:pt x="0"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9" name="Freeform 169"/>
              <p:cNvSpPr>
                <a:spLocks/>
              </p:cNvSpPr>
              <p:nvPr/>
            </p:nvSpPr>
            <p:spPr bwMode="auto">
              <a:xfrm>
                <a:off x="3052" y="2706"/>
                <a:ext cx="211" cy="206"/>
              </a:xfrm>
              <a:custGeom>
                <a:avLst/>
                <a:gdLst>
                  <a:gd name="T0" fmla="*/ 53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 name="T44" fmla="*/ 53 w 211"/>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06">
                    <a:moveTo>
                      <a:pt x="53"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lnTo>
                      <a:pt x="5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0" name="Freeform 170"/>
              <p:cNvSpPr>
                <a:spLocks/>
              </p:cNvSpPr>
              <p:nvPr/>
            </p:nvSpPr>
            <p:spPr bwMode="auto">
              <a:xfrm>
                <a:off x="3343" y="2859"/>
                <a:ext cx="21" cy="21"/>
              </a:xfrm>
              <a:custGeom>
                <a:avLst/>
                <a:gdLst>
                  <a:gd name="T0" fmla="*/ 5 w 21"/>
                  <a:gd name="T1" fmla="*/ 0 h 21"/>
                  <a:gd name="T2" fmla="*/ 15 w 21"/>
                  <a:gd name="T3" fmla="*/ 0 h 21"/>
                  <a:gd name="T4" fmla="*/ 21 w 21"/>
                  <a:gd name="T5" fmla="*/ 16 h 21"/>
                  <a:gd name="T6" fmla="*/ 10 w 21"/>
                  <a:gd name="T7" fmla="*/ 21 h 21"/>
                  <a:gd name="T8" fmla="*/ 0 w 21"/>
                  <a:gd name="T9" fmla="*/ 21 h 21"/>
                  <a:gd name="T10" fmla="*/ 5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5" y="0"/>
                    </a:moveTo>
                    <a:lnTo>
                      <a:pt x="15" y="0"/>
                    </a:lnTo>
                    <a:lnTo>
                      <a:pt x="21" y="16"/>
                    </a:lnTo>
                    <a:lnTo>
                      <a:pt x="10" y="21"/>
                    </a:lnTo>
                    <a:lnTo>
                      <a:pt x="0" y="21"/>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1" name="Freeform 171"/>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2" name="Freeform 172"/>
              <p:cNvSpPr>
                <a:spLocks/>
              </p:cNvSpPr>
              <p:nvPr/>
            </p:nvSpPr>
            <p:spPr bwMode="auto">
              <a:xfrm>
                <a:off x="3290" y="2917"/>
                <a:ext cx="21" cy="27"/>
              </a:xfrm>
              <a:custGeom>
                <a:avLst/>
                <a:gdLst>
                  <a:gd name="T0" fmla="*/ 5 w 21"/>
                  <a:gd name="T1" fmla="*/ 0 h 27"/>
                  <a:gd name="T2" fmla="*/ 21 w 21"/>
                  <a:gd name="T3" fmla="*/ 0 h 27"/>
                  <a:gd name="T4" fmla="*/ 21 w 21"/>
                  <a:gd name="T5" fmla="*/ 11 h 27"/>
                  <a:gd name="T6" fmla="*/ 10 w 21"/>
                  <a:gd name="T7" fmla="*/ 27 h 27"/>
                  <a:gd name="T8" fmla="*/ 0 w 21"/>
                  <a:gd name="T9" fmla="*/ 16 h 27"/>
                  <a:gd name="T10" fmla="*/ 5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5" y="0"/>
                    </a:moveTo>
                    <a:lnTo>
                      <a:pt x="21" y="0"/>
                    </a:lnTo>
                    <a:lnTo>
                      <a:pt x="21" y="11"/>
                    </a:lnTo>
                    <a:lnTo>
                      <a:pt x="10" y="27"/>
                    </a:lnTo>
                    <a:lnTo>
                      <a:pt x="0" y="1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3" name="Freeform 173"/>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4" name="Freeform 174"/>
              <p:cNvSpPr>
                <a:spLocks/>
              </p:cNvSpPr>
              <p:nvPr/>
            </p:nvSpPr>
            <p:spPr bwMode="auto">
              <a:xfrm>
                <a:off x="3538" y="2611"/>
                <a:ext cx="126" cy="243"/>
              </a:xfrm>
              <a:custGeom>
                <a:avLst/>
                <a:gdLst>
                  <a:gd name="T0" fmla="*/ 110 w 126"/>
                  <a:gd name="T1" fmla="*/ 0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43">
                    <a:moveTo>
                      <a:pt x="110" y="0"/>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5" name="Freeform 175"/>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6" name="Freeform 176"/>
              <p:cNvSpPr>
                <a:spLocks/>
              </p:cNvSpPr>
              <p:nvPr/>
            </p:nvSpPr>
            <p:spPr bwMode="auto">
              <a:xfrm>
                <a:off x="3453" y="1725"/>
                <a:ext cx="153" cy="147"/>
              </a:xfrm>
              <a:custGeom>
                <a:avLst/>
                <a:gdLst>
                  <a:gd name="T0" fmla="*/ 95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47">
                    <a:moveTo>
                      <a:pt x="95"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7" name="Freeform 177"/>
              <p:cNvSpPr>
                <a:spLocks/>
              </p:cNvSpPr>
              <p:nvPr/>
            </p:nvSpPr>
            <p:spPr bwMode="auto">
              <a:xfrm>
                <a:off x="3453" y="1725"/>
                <a:ext cx="153" cy="147"/>
              </a:xfrm>
              <a:custGeom>
                <a:avLst/>
                <a:gdLst>
                  <a:gd name="T0" fmla="*/ 100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 name="T50" fmla="*/ 100 w 153"/>
                  <a:gd name="T51"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47">
                    <a:moveTo>
                      <a:pt x="100"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lnTo>
                      <a:pt x="100"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8" name="Freeform 178"/>
              <p:cNvSpPr>
                <a:spLocks/>
              </p:cNvSpPr>
              <p:nvPr/>
            </p:nvSpPr>
            <p:spPr bwMode="auto">
              <a:xfrm>
                <a:off x="3580" y="1857"/>
                <a:ext cx="31" cy="26"/>
              </a:xfrm>
              <a:custGeom>
                <a:avLst/>
                <a:gdLst>
                  <a:gd name="T0" fmla="*/ 10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6">
                    <a:moveTo>
                      <a:pt x="10" y="0"/>
                    </a:moveTo>
                    <a:lnTo>
                      <a:pt x="26" y="5"/>
                    </a:lnTo>
                    <a:lnTo>
                      <a:pt x="21" y="10"/>
                    </a:lnTo>
                    <a:lnTo>
                      <a:pt x="26" y="21"/>
                    </a:lnTo>
                    <a:lnTo>
                      <a:pt x="31" y="26"/>
                    </a:lnTo>
                    <a:lnTo>
                      <a:pt x="16" y="21"/>
                    </a:lnTo>
                    <a:lnTo>
                      <a:pt x="0" y="15"/>
                    </a:lnTo>
                    <a:lnTo>
                      <a:pt x="5" y="5"/>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9" name="Freeform 179"/>
              <p:cNvSpPr>
                <a:spLocks/>
              </p:cNvSpPr>
              <p:nvPr/>
            </p:nvSpPr>
            <p:spPr bwMode="auto">
              <a:xfrm>
                <a:off x="3580" y="1857"/>
                <a:ext cx="31" cy="26"/>
              </a:xfrm>
              <a:custGeom>
                <a:avLst/>
                <a:gdLst>
                  <a:gd name="T0" fmla="*/ 21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 name="T18" fmla="*/ 2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21" y="0"/>
                    </a:moveTo>
                    <a:lnTo>
                      <a:pt x="26" y="5"/>
                    </a:lnTo>
                    <a:lnTo>
                      <a:pt x="21" y="10"/>
                    </a:lnTo>
                    <a:lnTo>
                      <a:pt x="26" y="21"/>
                    </a:lnTo>
                    <a:lnTo>
                      <a:pt x="31" y="26"/>
                    </a:lnTo>
                    <a:lnTo>
                      <a:pt x="16" y="21"/>
                    </a:lnTo>
                    <a:lnTo>
                      <a:pt x="0" y="15"/>
                    </a:lnTo>
                    <a:lnTo>
                      <a:pt x="5" y="5"/>
                    </a:lnTo>
                    <a:lnTo>
                      <a:pt x="10" y="0"/>
                    </a:lnTo>
                    <a:lnTo>
                      <a:pt x="2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0" name="Freeform 180"/>
              <p:cNvSpPr>
                <a:spLocks/>
              </p:cNvSpPr>
              <p:nvPr/>
            </p:nvSpPr>
            <p:spPr bwMode="auto">
              <a:xfrm>
                <a:off x="3654" y="1925"/>
                <a:ext cx="10" cy="32"/>
              </a:xfrm>
              <a:custGeom>
                <a:avLst/>
                <a:gdLst>
                  <a:gd name="T0" fmla="*/ 10 w 10"/>
                  <a:gd name="T1" fmla="*/ 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2">
                    <a:moveTo>
                      <a:pt x="10" y="6"/>
                    </a:moveTo>
                    <a:lnTo>
                      <a:pt x="10" y="21"/>
                    </a:lnTo>
                    <a:lnTo>
                      <a:pt x="10" y="32"/>
                    </a:lnTo>
                    <a:lnTo>
                      <a:pt x="0" y="27"/>
                    </a:lnTo>
                    <a:lnTo>
                      <a:pt x="0" y="21"/>
                    </a:lnTo>
                    <a:lnTo>
                      <a:pt x="0" y="16"/>
                    </a:lnTo>
                    <a:lnTo>
                      <a:pt x="0" y="6"/>
                    </a:lnTo>
                    <a:lnTo>
                      <a:pt x="5" y="0"/>
                    </a:lnTo>
                    <a:lnTo>
                      <a:pt x="1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1" name="Freeform 181"/>
              <p:cNvSpPr>
                <a:spLocks/>
              </p:cNvSpPr>
              <p:nvPr/>
            </p:nvSpPr>
            <p:spPr bwMode="auto">
              <a:xfrm>
                <a:off x="3654" y="1925"/>
                <a:ext cx="10" cy="32"/>
              </a:xfrm>
              <a:custGeom>
                <a:avLst/>
                <a:gdLst>
                  <a:gd name="T0" fmla="*/ 10 w 10"/>
                  <a:gd name="T1" fmla="*/ 1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 name="T18" fmla="*/ 10 w 10"/>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2">
                    <a:moveTo>
                      <a:pt x="10" y="16"/>
                    </a:moveTo>
                    <a:lnTo>
                      <a:pt x="10" y="21"/>
                    </a:lnTo>
                    <a:lnTo>
                      <a:pt x="10" y="32"/>
                    </a:lnTo>
                    <a:lnTo>
                      <a:pt x="0" y="27"/>
                    </a:lnTo>
                    <a:lnTo>
                      <a:pt x="0" y="21"/>
                    </a:lnTo>
                    <a:lnTo>
                      <a:pt x="0" y="16"/>
                    </a:lnTo>
                    <a:lnTo>
                      <a:pt x="0" y="6"/>
                    </a:lnTo>
                    <a:lnTo>
                      <a:pt x="5" y="0"/>
                    </a:lnTo>
                    <a:lnTo>
                      <a:pt x="10" y="6"/>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2" name="Freeform 182"/>
              <p:cNvSpPr>
                <a:spLocks/>
              </p:cNvSpPr>
              <p:nvPr/>
            </p:nvSpPr>
            <p:spPr bwMode="auto">
              <a:xfrm>
                <a:off x="3780" y="1704"/>
                <a:ext cx="195" cy="163"/>
              </a:xfrm>
              <a:custGeom>
                <a:avLst/>
                <a:gdLst>
                  <a:gd name="T0" fmla="*/ 6 w 195"/>
                  <a:gd name="T1" fmla="*/ 52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163">
                    <a:moveTo>
                      <a:pt x="6" y="52"/>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3" name="Freeform 183"/>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4" name="Freeform 184"/>
              <p:cNvSpPr>
                <a:spLocks/>
              </p:cNvSpPr>
              <p:nvPr/>
            </p:nvSpPr>
            <p:spPr bwMode="auto">
              <a:xfrm>
                <a:off x="4234" y="1888"/>
                <a:ext cx="53" cy="32"/>
              </a:xfrm>
              <a:custGeom>
                <a:avLst/>
                <a:gdLst>
                  <a:gd name="T0" fmla="*/ 10 w 53"/>
                  <a:gd name="T1" fmla="*/ 0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32">
                    <a:moveTo>
                      <a:pt x="10" y="0"/>
                    </a:moveTo>
                    <a:lnTo>
                      <a:pt x="42" y="6"/>
                    </a:lnTo>
                    <a:lnTo>
                      <a:pt x="53" y="27"/>
                    </a:lnTo>
                    <a:lnTo>
                      <a:pt x="31" y="27"/>
                    </a:lnTo>
                    <a:lnTo>
                      <a:pt x="16" y="32"/>
                    </a:lnTo>
                    <a:lnTo>
                      <a:pt x="0" y="21"/>
                    </a:lnTo>
                    <a:lnTo>
                      <a:pt x="0" y="16"/>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5" name="Freeform 185"/>
              <p:cNvSpPr>
                <a:spLocks/>
              </p:cNvSpPr>
              <p:nvPr/>
            </p:nvSpPr>
            <p:spPr bwMode="auto">
              <a:xfrm>
                <a:off x="4234" y="1888"/>
                <a:ext cx="53" cy="32"/>
              </a:xfrm>
              <a:custGeom>
                <a:avLst/>
                <a:gdLst>
                  <a:gd name="T0" fmla="*/ 26 w 53"/>
                  <a:gd name="T1" fmla="*/ 6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 name="T16" fmla="*/ 26 w 53"/>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26" y="6"/>
                    </a:moveTo>
                    <a:lnTo>
                      <a:pt x="42" y="6"/>
                    </a:lnTo>
                    <a:lnTo>
                      <a:pt x="53" y="27"/>
                    </a:lnTo>
                    <a:lnTo>
                      <a:pt x="31" y="27"/>
                    </a:lnTo>
                    <a:lnTo>
                      <a:pt x="16" y="32"/>
                    </a:lnTo>
                    <a:lnTo>
                      <a:pt x="0" y="21"/>
                    </a:lnTo>
                    <a:lnTo>
                      <a:pt x="0" y="16"/>
                    </a:lnTo>
                    <a:lnTo>
                      <a:pt x="10" y="0"/>
                    </a:lnTo>
                    <a:lnTo>
                      <a:pt x="2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6" name="Freeform 186"/>
              <p:cNvSpPr>
                <a:spLocks/>
              </p:cNvSpPr>
              <p:nvPr/>
            </p:nvSpPr>
            <p:spPr bwMode="auto">
              <a:xfrm>
                <a:off x="4223" y="1920"/>
                <a:ext cx="85" cy="105"/>
              </a:xfrm>
              <a:custGeom>
                <a:avLst/>
                <a:gdLst>
                  <a:gd name="T0" fmla="*/ 58 w 85"/>
                  <a:gd name="T1" fmla="*/ 47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105">
                    <a:moveTo>
                      <a:pt x="58" y="47"/>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7" name="Freeform 187"/>
              <p:cNvSpPr>
                <a:spLocks/>
              </p:cNvSpPr>
              <p:nvPr/>
            </p:nvSpPr>
            <p:spPr bwMode="auto">
              <a:xfrm>
                <a:off x="4223" y="1920"/>
                <a:ext cx="85" cy="105"/>
              </a:xfrm>
              <a:custGeom>
                <a:avLst/>
                <a:gdLst>
                  <a:gd name="T0" fmla="*/ 58 w 85"/>
                  <a:gd name="T1" fmla="*/ 53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 name="T38" fmla="*/ 58 w 85"/>
                  <a:gd name="T3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05">
                    <a:moveTo>
                      <a:pt x="58" y="53"/>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lnTo>
                      <a:pt x="58"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8" name="Freeform 188"/>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9" name="Freeform 189"/>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0" name="Freeform 190"/>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1" name="Freeform 191"/>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2" name="Freeform 192"/>
              <p:cNvSpPr>
                <a:spLocks/>
              </p:cNvSpPr>
              <p:nvPr/>
            </p:nvSpPr>
            <p:spPr bwMode="auto">
              <a:xfrm>
                <a:off x="4392" y="2025"/>
                <a:ext cx="132" cy="270"/>
              </a:xfrm>
              <a:custGeom>
                <a:avLst/>
                <a:gdLst>
                  <a:gd name="T0" fmla="*/ 47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270">
                    <a:moveTo>
                      <a:pt x="47"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3" name="Freeform 193"/>
              <p:cNvSpPr>
                <a:spLocks/>
              </p:cNvSpPr>
              <p:nvPr/>
            </p:nvSpPr>
            <p:spPr bwMode="auto">
              <a:xfrm>
                <a:off x="4392" y="2025"/>
                <a:ext cx="132" cy="270"/>
              </a:xfrm>
              <a:custGeom>
                <a:avLst/>
                <a:gdLst>
                  <a:gd name="T0" fmla="*/ 53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 name="T94" fmla="*/ 53 w 132"/>
                  <a:gd name="T95"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270">
                    <a:moveTo>
                      <a:pt x="53"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lnTo>
                      <a:pt x="53" y="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4" name="Freeform 194"/>
              <p:cNvSpPr>
                <a:spLocks/>
              </p:cNvSpPr>
              <p:nvPr/>
            </p:nvSpPr>
            <p:spPr bwMode="auto">
              <a:xfrm>
                <a:off x="4482" y="2131"/>
                <a:ext cx="79" cy="84"/>
              </a:xfrm>
              <a:custGeom>
                <a:avLst/>
                <a:gdLst>
                  <a:gd name="T0" fmla="*/ 79 w 79"/>
                  <a:gd name="T1" fmla="*/ 0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4">
                    <a:moveTo>
                      <a:pt x="79" y="0"/>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5" name="Freeform 195"/>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6" name="Freeform 196"/>
              <p:cNvSpPr>
                <a:spLocks/>
              </p:cNvSpPr>
              <p:nvPr/>
            </p:nvSpPr>
            <p:spPr bwMode="auto">
              <a:xfrm>
                <a:off x="4677" y="2305"/>
                <a:ext cx="21" cy="21"/>
              </a:xfrm>
              <a:custGeom>
                <a:avLst/>
                <a:gdLst>
                  <a:gd name="T0" fmla="*/ 16 w 21"/>
                  <a:gd name="T1" fmla="*/ 0 h 21"/>
                  <a:gd name="T2" fmla="*/ 21 w 21"/>
                  <a:gd name="T3" fmla="*/ 16 h 21"/>
                  <a:gd name="T4" fmla="*/ 10 w 21"/>
                  <a:gd name="T5" fmla="*/ 21 h 21"/>
                  <a:gd name="T6" fmla="*/ 0 w 21"/>
                  <a:gd name="T7" fmla="*/ 11 h 21"/>
                  <a:gd name="T8" fmla="*/ 5 w 21"/>
                  <a:gd name="T9" fmla="*/ 0 h 21"/>
                  <a:gd name="T10" fmla="*/ 16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6" y="0"/>
                    </a:moveTo>
                    <a:lnTo>
                      <a:pt x="21" y="16"/>
                    </a:lnTo>
                    <a:lnTo>
                      <a:pt x="10" y="21"/>
                    </a:lnTo>
                    <a:lnTo>
                      <a:pt x="0" y="11"/>
                    </a:lnTo>
                    <a:lnTo>
                      <a:pt x="5" y="0"/>
                    </a:lnTo>
                    <a:lnTo>
                      <a:pt x="1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7" name="Freeform 197"/>
              <p:cNvSpPr>
                <a:spLocks/>
              </p:cNvSpPr>
              <p:nvPr/>
            </p:nvSpPr>
            <p:spPr bwMode="auto">
              <a:xfrm>
                <a:off x="4677" y="2305"/>
                <a:ext cx="21" cy="21"/>
              </a:xfrm>
              <a:custGeom>
                <a:avLst/>
                <a:gdLst>
                  <a:gd name="T0" fmla="*/ 16 w 21"/>
                  <a:gd name="T1" fmla="*/ 5 h 21"/>
                  <a:gd name="T2" fmla="*/ 21 w 21"/>
                  <a:gd name="T3" fmla="*/ 16 h 21"/>
                  <a:gd name="T4" fmla="*/ 10 w 21"/>
                  <a:gd name="T5" fmla="*/ 21 h 21"/>
                  <a:gd name="T6" fmla="*/ 0 w 21"/>
                  <a:gd name="T7" fmla="*/ 11 h 21"/>
                  <a:gd name="T8" fmla="*/ 5 w 21"/>
                  <a:gd name="T9" fmla="*/ 0 h 21"/>
                  <a:gd name="T10" fmla="*/ 16 w 21"/>
                  <a:gd name="T11" fmla="*/ 0 h 21"/>
                  <a:gd name="T12" fmla="*/ 16 w 21"/>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6" y="5"/>
                    </a:moveTo>
                    <a:lnTo>
                      <a:pt x="21" y="16"/>
                    </a:lnTo>
                    <a:lnTo>
                      <a:pt x="10" y="21"/>
                    </a:lnTo>
                    <a:lnTo>
                      <a:pt x="0" y="11"/>
                    </a:lnTo>
                    <a:lnTo>
                      <a:pt x="5" y="0"/>
                    </a:lnTo>
                    <a:lnTo>
                      <a:pt x="16"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8" name="Freeform 198"/>
              <p:cNvSpPr>
                <a:spLocks/>
              </p:cNvSpPr>
              <p:nvPr/>
            </p:nvSpPr>
            <p:spPr bwMode="auto">
              <a:xfrm>
                <a:off x="5420" y="2759"/>
                <a:ext cx="37" cy="32"/>
              </a:xfrm>
              <a:custGeom>
                <a:avLst/>
                <a:gdLst>
                  <a:gd name="T0" fmla="*/ 0 w 37"/>
                  <a:gd name="T1" fmla="*/ 0 h 32"/>
                  <a:gd name="T2" fmla="*/ 6 w 37"/>
                  <a:gd name="T3" fmla="*/ 0 h 32"/>
                  <a:gd name="T4" fmla="*/ 37 w 37"/>
                  <a:gd name="T5" fmla="*/ 32 h 32"/>
                  <a:gd name="T6" fmla="*/ 32 w 37"/>
                  <a:gd name="T7" fmla="*/ 32 h 32"/>
                  <a:gd name="T8" fmla="*/ 0 w 37"/>
                  <a:gd name="T9" fmla="*/ 0 h 32"/>
                </a:gdLst>
                <a:ahLst/>
                <a:cxnLst>
                  <a:cxn ang="0">
                    <a:pos x="T0" y="T1"/>
                  </a:cxn>
                  <a:cxn ang="0">
                    <a:pos x="T2" y="T3"/>
                  </a:cxn>
                  <a:cxn ang="0">
                    <a:pos x="T4" y="T5"/>
                  </a:cxn>
                  <a:cxn ang="0">
                    <a:pos x="T6" y="T7"/>
                  </a:cxn>
                  <a:cxn ang="0">
                    <a:pos x="T8" y="T9"/>
                  </a:cxn>
                </a:cxnLst>
                <a:rect l="0" t="0" r="r" b="b"/>
                <a:pathLst>
                  <a:path w="37" h="32">
                    <a:moveTo>
                      <a:pt x="0" y="0"/>
                    </a:moveTo>
                    <a:lnTo>
                      <a:pt x="6" y="0"/>
                    </a:lnTo>
                    <a:lnTo>
                      <a:pt x="37" y="32"/>
                    </a:lnTo>
                    <a:lnTo>
                      <a:pt x="32" y="32"/>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9" name="Freeform 199"/>
              <p:cNvSpPr>
                <a:spLocks/>
              </p:cNvSpPr>
              <p:nvPr/>
            </p:nvSpPr>
            <p:spPr bwMode="auto">
              <a:xfrm>
                <a:off x="5420" y="2759"/>
                <a:ext cx="37" cy="32"/>
              </a:xfrm>
              <a:custGeom>
                <a:avLst/>
                <a:gdLst>
                  <a:gd name="T0" fmla="*/ 6 w 37"/>
                  <a:gd name="T1" fmla="*/ 0 h 32"/>
                  <a:gd name="T2" fmla="*/ 6 w 37"/>
                  <a:gd name="T3" fmla="*/ 0 h 32"/>
                  <a:gd name="T4" fmla="*/ 37 w 37"/>
                  <a:gd name="T5" fmla="*/ 32 h 32"/>
                  <a:gd name="T6" fmla="*/ 32 w 37"/>
                  <a:gd name="T7" fmla="*/ 32 h 32"/>
                  <a:gd name="T8" fmla="*/ 0 w 37"/>
                  <a:gd name="T9" fmla="*/ 0 h 32"/>
                  <a:gd name="T10" fmla="*/ 6 w 37"/>
                  <a:gd name="T11" fmla="*/ 0 h 32"/>
                </a:gdLst>
                <a:ahLst/>
                <a:cxnLst>
                  <a:cxn ang="0">
                    <a:pos x="T0" y="T1"/>
                  </a:cxn>
                  <a:cxn ang="0">
                    <a:pos x="T2" y="T3"/>
                  </a:cxn>
                  <a:cxn ang="0">
                    <a:pos x="T4" y="T5"/>
                  </a:cxn>
                  <a:cxn ang="0">
                    <a:pos x="T6" y="T7"/>
                  </a:cxn>
                  <a:cxn ang="0">
                    <a:pos x="T8" y="T9"/>
                  </a:cxn>
                  <a:cxn ang="0">
                    <a:pos x="T10" y="T11"/>
                  </a:cxn>
                </a:cxnLst>
                <a:rect l="0" t="0" r="r" b="b"/>
                <a:pathLst>
                  <a:path w="37" h="32">
                    <a:moveTo>
                      <a:pt x="6" y="0"/>
                    </a:moveTo>
                    <a:lnTo>
                      <a:pt x="6" y="0"/>
                    </a:lnTo>
                    <a:lnTo>
                      <a:pt x="37" y="32"/>
                    </a:lnTo>
                    <a:lnTo>
                      <a:pt x="32" y="32"/>
                    </a:lnTo>
                    <a:lnTo>
                      <a:pt x="0"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0" name="Freeform 200"/>
              <p:cNvSpPr>
                <a:spLocks/>
              </p:cNvSpPr>
              <p:nvPr/>
            </p:nvSpPr>
            <p:spPr bwMode="auto">
              <a:xfrm>
                <a:off x="4740" y="1704"/>
                <a:ext cx="63" cy="73"/>
              </a:xfrm>
              <a:custGeom>
                <a:avLst/>
                <a:gdLst>
                  <a:gd name="T0" fmla="*/ 21 w 63"/>
                  <a:gd name="T1" fmla="*/ 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73">
                    <a:moveTo>
                      <a:pt x="21" y="0"/>
                    </a:moveTo>
                    <a:lnTo>
                      <a:pt x="48" y="26"/>
                    </a:lnTo>
                    <a:lnTo>
                      <a:pt x="58" y="47"/>
                    </a:lnTo>
                    <a:lnTo>
                      <a:pt x="63" y="63"/>
                    </a:lnTo>
                    <a:lnTo>
                      <a:pt x="37" y="73"/>
                    </a:lnTo>
                    <a:lnTo>
                      <a:pt x="21" y="73"/>
                    </a:lnTo>
                    <a:lnTo>
                      <a:pt x="16" y="58"/>
                    </a:lnTo>
                    <a:lnTo>
                      <a:pt x="16" y="47"/>
                    </a:lnTo>
                    <a:lnTo>
                      <a:pt x="0" y="31"/>
                    </a:lnTo>
                    <a:lnTo>
                      <a:pt x="0" y="15"/>
                    </a:lnTo>
                    <a:lnTo>
                      <a:pt x="0" y="5"/>
                    </a:lnTo>
                    <a:lnTo>
                      <a:pt x="2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1" name="Freeform 201"/>
              <p:cNvSpPr>
                <a:spLocks/>
              </p:cNvSpPr>
              <p:nvPr/>
            </p:nvSpPr>
            <p:spPr bwMode="auto">
              <a:xfrm>
                <a:off x="4740" y="1704"/>
                <a:ext cx="63" cy="73"/>
              </a:xfrm>
              <a:custGeom>
                <a:avLst/>
                <a:gdLst>
                  <a:gd name="T0" fmla="*/ 32 w 63"/>
                  <a:gd name="T1" fmla="*/ 1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 name="T24" fmla="*/ 32 w 63"/>
                  <a:gd name="T2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32" y="10"/>
                    </a:moveTo>
                    <a:lnTo>
                      <a:pt x="48" y="26"/>
                    </a:lnTo>
                    <a:lnTo>
                      <a:pt x="58" y="47"/>
                    </a:lnTo>
                    <a:lnTo>
                      <a:pt x="63" y="63"/>
                    </a:lnTo>
                    <a:lnTo>
                      <a:pt x="37" y="73"/>
                    </a:lnTo>
                    <a:lnTo>
                      <a:pt x="21" y="73"/>
                    </a:lnTo>
                    <a:lnTo>
                      <a:pt x="16" y="58"/>
                    </a:lnTo>
                    <a:lnTo>
                      <a:pt x="16" y="47"/>
                    </a:lnTo>
                    <a:lnTo>
                      <a:pt x="0" y="31"/>
                    </a:lnTo>
                    <a:lnTo>
                      <a:pt x="0" y="15"/>
                    </a:lnTo>
                    <a:lnTo>
                      <a:pt x="0" y="5"/>
                    </a:lnTo>
                    <a:lnTo>
                      <a:pt x="21" y="0"/>
                    </a:lnTo>
                    <a:lnTo>
                      <a:pt x="32"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2" name="Freeform 202"/>
              <p:cNvSpPr>
                <a:spLocks/>
              </p:cNvSpPr>
              <p:nvPr/>
            </p:nvSpPr>
            <p:spPr bwMode="auto">
              <a:xfrm>
                <a:off x="4687" y="1635"/>
                <a:ext cx="74" cy="84"/>
              </a:xfrm>
              <a:custGeom>
                <a:avLst/>
                <a:gdLst>
                  <a:gd name="T0" fmla="*/ 64 w 74"/>
                  <a:gd name="T1" fmla="*/ 0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4">
                    <a:moveTo>
                      <a:pt x="64" y="0"/>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3" name="Freeform 203"/>
              <p:cNvSpPr>
                <a:spLocks/>
              </p:cNvSpPr>
              <p:nvPr/>
            </p:nvSpPr>
            <p:spPr bwMode="auto">
              <a:xfrm>
                <a:off x="4687" y="1635"/>
                <a:ext cx="74" cy="84"/>
              </a:xfrm>
              <a:custGeom>
                <a:avLst/>
                <a:gdLst>
                  <a:gd name="T0" fmla="*/ 69 w 74"/>
                  <a:gd name="T1" fmla="*/ 16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 name="T26" fmla="*/ 69 w 74"/>
                  <a:gd name="T2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4">
                    <a:moveTo>
                      <a:pt x="69" y="16"/>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lnTo>
                      <a:pt x="69"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4" name="Freeform 204"/>
              <p:cNvSpPr>
                <a:spLocks/>
              </p:cNvSpPr>
              <p:nvPr/>
            </p:nvSpPr>
            <p:spPr bwMode="auto">
              <a:xfrm>
                <a:off x="4076" y="1466"/>
                <a:ext cx="479" cy="185"/>
              </a:xfrm>
              <a:custGeom>
                <a:avLst/>
                <a:gdLst>
                  <a:gd name="T0" fmla="*/ 0 w 479"/>
                  <a:gd name="T1" fmla="*/ 53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185">
                    <a:moveTo>
                      <a:pt x="0" y="53"/>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5" name="Freeform 205"/>
              <p:cNvSpPr>
                <a:spLocks/>
              </p:cNvSpPr>
              <p:nvPr/>
            </p:nvSpPr>
            <p:spPr bwMode="auto">
              <a:xfrm>
                <a:off x="4076" y="1466"/>
                <a:ext cx="479" cy="185"/>
              </a:xfrm>
              <a:custGeom>
                <a:avLst/>
                <a:gdLst>
                  <a:gd name="T0" fmla="*/ 5 w 479"/>
                  <a:gd name="T1" fmla="*/ 48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 name="T78" fmla="*/ 5 w 479"/>
                  <a:gd name="T79"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185">
                    <a:moveTo>
                      <a:pt x="5" y="48"/>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lnTo>
                      <a:pt x="5"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 name="Group 407"/>
            <p:cNvGrpSpPr>
              <a:grpSpLocks/>
            </p:cNvGrpSpPr>
            <p:nvPr/>
          </p:nvGrpSpPr>
          <p:grpSpPr bwMode="auto">
            <a:xfrm>
              <a:off x="706" y="997"/>
              <a:ext cx="4978" cy="2385"/>
              <a:chOff x="706" y="997"/>
              <a:chExt cx="4978" cy="2385"/>
            </a:xfrm>
          </p:grpSpPr>
          <p:sp>
            <p:nvSpPr>
              <p:cNvPr id="1356" name="Freeform 207"/>
              <p:cNvSpPr>
                <a:spLocks/>
              </p:cNvSpPr>
              <p:nvPr/>
            </p:nvSpPr>
            <p:spPr bwMode="auto">
              <a:xfrm>
                <a:off x="2604" y="2147"/>
                <a:ext cx="48" cy="16"/>
              </a:xfrm>
              <a:custGeom>
                <a:avLst/>
                <a:gdLst>
                  <a:gd name="T0" fmla="*/ 5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48" h="16">
                    <a:moveTo>
                      <a:pt x="5" y="5"/>
                    </a:moveTo>
                    <a:lnTo>
                      <a:pt x="32" y="0"/>
                    </a:lnTo>
                    <a:lnTo>
                      <a:pt x="42" y="5"/>
                    </a:lnTo>
                    <a:lnTo>
                      <a:pt x="48" y="10"/>
                    </a:lnTo>
                    <a:lnTo>
                      <a:pt x="42" y="10"/>
                    </a:lnTo>
                    <a:lnTo>
                      <a:pt x="0" y="16"/>
                    </a:lnTo>
                    <a:lnTo>
                      <a:pt x="5"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7" name="Freeform 208"/>
              <p:cNvSpPr>
                <a:spLocks/>
              </p:cNvSpPr>
              <p:nvPr/>
            </p:nvSpPr>
            <p:spPr bwMode="auto">
              <a:xfrm>
                <a:off x="2604" y="2147"/>
                <a:ext cx="48" cy="16"/>
              </a:xfrm>
              <a:custGeom>
                <a:avLst/>
                <a:gdLst>
                  <a:gd name="T0" fmla="*/ 16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 name="T14" fmla="*/ 16 w 4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6">
                    <a:moveTo>
                      <a:pt x="16" y="5"/>
                    </a:moveTo>
                    <a:lnTo>
                      <a:pt x="32" y="0"/>
                    </a:lnTo>
                    <a:lnTo>
                      <a:pt x="42" y="5"/>
                    </a:lnTo>
                    <a:lnTo>
                      <a:pt x="48" y="10"/>
                    </a:lnTo>
                    <a:lnTo>
                      <a:pt x="42" y="10"/>
                    </a:lnTo>
                    <a:lnTo>
                      <a:pt x="0" y="16"/>
                    </a:lnTo>
                    <a:lnTo>
                      <a:pt x="5" y="5"/>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8" name="Freeform 209"/>
              <p:cNvSpPr>
                <a:spLocks/>
              </p:cNvSpPr>
              <p:nvPr/>
            </p:nvSpPr>
            <p:spPr bwMode="auto">
              <a:xfrm>
                <a:off x="2662" y="2215"/>
                <a:ext cx="48" cy="58"/>
              </a:xfrm>
              <a:custGeom>
                <a:avLst/>
                <a:gdLst>
                  <a:gd name="T0" fmla="*/ 0 w 48"/>
                  <a:gd name="T1" fmla="*/ 22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58">
                    <a:moveTo>
                      <a:pt x="0" y="22"/>
                    </a:moveTo>
                    <a:lnTo>
                      <a:pt x="21" y="0"/>
                    </a:lnTo>
                    <a:lnTo>
                      <a:pt x="32" y="0"/>
                    </a:lnTo>
                    <a:lnTo>
                      <a:pt x="48" y="27"/>
                    </a:lnTo>
                    <a:lnTo>
                      <a:pt x="27" y="58"/>
                    </a:lnTo>
                    <a:lnTo>
                      <a:pt x="21" y="53"/>
                    </a:lnTo>
                    <a:lnTo>
                      <a:pt x="5" y="37"/>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9" name="Freeform 210"/>
              <p:cNvSpPr>
                <a:spLocks/>
              </p:cNvSpPr>
              <p:nvPr/>
            </p:nvSpPr>
            <p:spPr bwMode="auto">
              <a:xfrm>
                <a:off x="2662" y="2215"/>
                <a:ext cx="48" cy="58"/>
              </a:xfrm>
              <a:custGeom>
                <a:avLst/>
                <a:gdLst>
                  <a:gd name="T0" fmla="*/ 11 w 48"/>
                  <a:gd name="T1" fmla="*/ 11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 name="T16" fmla="*/ 11 w 48"/>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11" y="11"/>
                    </a:moveTo>
                    <a:lnTo>
                      <a:pt x="21" y="0"/>
                    </a:lnTo>
                    <a:lnTo>
                      <a:pt x="32" y="0"/>
                    </a:lnTo>
                    <a:lnTo>
                      <a:pt x="48" y="27"/>
                    </a:lnTo>
                    <a:lnTo>
                      <a:pt x="27" y="58"/>
                    </a:lnTo>
                    <a:lnTo>
                      <a:pt x="21" y="53"/>
                    </a:lnTo>
                    <a:lnTo>
                      <a:pt x="5" y="37"/>
                    </a:lnTo>
                    <a:lnTo>
                      <a:pt x="0" y="22"/>
                    </a:lnTo>
                    <a:lnTo>
                      <a:pt x="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0" name="Freeform 211"/>
              <p:cNvSpPr>
                <a:spLocks/>
              </p:cNvSpPr>
              <p:nvPr/>
            </p:nvSpPr>
            <p:spPr bwMode="auto">
              <a:xfrm>
                <a:off x="4091" y="1851"/>
                <a:ext cx="132" cy="69"/>
              </a:xfrm>
              <a:custGeom>
                <a:avLst/>
                <a:gdLst>
                  <a:gd name="T0" fmla="*/ 95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69">
                    <a:moveTo>
                      <a:pt x="95"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1" name="Freeform 212"/>
              <p:cNvSpPr>
                <a:spLocks/>
              </p:cNvSpPr>
              <p:nvPr/>
            </p:nvSpPr>
            <p:spPr bwMode="auto">
              <a:xfrm>
                <a:off x="4091" y="1851"/>
                <a:ext cx="132" cy="69"/>
              </a:xfrm>
              <a:custGeom>
                <a:avLst/>
                <a:gdLst>
                  <a:gd name="T0" fmla="*/ 111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 name="T24" fmla="*/ 111 w 132"/>
                  <a:gd name="T25"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9">
                    <a:moveTo>
                      <a:pt x="111"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lnTo>
                      <a:pt x="111"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2" name="Freeform 213"/>
              <p:cNvSpPr>
                <a:spLocks/>
              </p:cNvSpPr>
              <p:nvPr/>
            </p:nvSpPr>
            <p:spPr bwMode="auto">
              <a:xfrm>
                <a:off x="2931" y="1160"/>
                <a:ext cx="290" cy="206"/>
              </a:xfrm>
              <a:custGeom>
                <a:avLst/>
                <a:gdLst>
                  <a:gd name="T0" fmla="*/ 290 w 290"/>
                  <a:gd name="T1" fmla="*/ 1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 h="206">
                    <a:moveTo>
                      <a:pt x="290" y="1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3" name="Freeform 214"/>
              <p:cNvSpPr>
                <a:spLocks/>
              </p:cNvSpPr>
              <p:nvPr/>
            </p:nvSpPr>
            <p:spPr bwMode="auto">
              <a:xfrm>
                <a:off x="2931" y="1160"/>
                <a:ext cx="290" cy="206"/>
              </a:xfrm>
              <a:custGeom>
                <a:avLst/>
                <a:gdLst>
                  <a:gd name="T0" fmla="*/ 285 w 290"/>
                  <a:gd name="T1" fmla="*/ 2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 name="T98" fmla="*/ 285 w 290"/>
                  <a:gd name="T99" fmla="*/ 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 h="206">
                    <a:moveTo>
                      <a:pt x="285" y="2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lnTo>
                      <a:pt x="28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4" name="Freeform 215"/>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290"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5" name="Freeform 216"/>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427"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lnTo>
                      <a:pt x="42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6" name="Freeform 217"/>
              <p:cNvSpPr>
                <a:spLocks/>
              </p:cNvSpPr>
              <p:nvPr/>
            </p:nvSpPr>
            <p:spPr bwMode="auto">
              <a:xfrm>
                <a:off x="3147" y="1334"/>
                <a:ext cx="85" cy="42"/>
              </a:xfrm>
              <a:custGeom>
                <a:avLst/>
                <a:gdLst>
                  <a:gd name="T0" fmla="*/ 58 w 85"/>
                  <a:gd name="T1" fmla="*/ 0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42">
                    <a:moveTo>
                      <a:pt x="58" y="0"/>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7" name="Freeform 218"/>
              <p:cNvSpPr>
                <a:spLocks/>
              </p:cNvSpPr>
              <p:nvPr/>
            </p:nvSpPr>
            <p:spPr bwMode="auto">
              <a:xfrm>
                <a:off x="3147" y="1334"/>
                <a:ext cx="85" cy="42"/>
              </a:xfrm>
              <a:custGeom>
                <a:avLst/>
                <a:gdLst>
                  <a:gd name="T0" fmla="*/ 69 w 85"/>
                  <a:gd name="T1" fmla="*/ 6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 name="T26" fmla="*/ 69 w 85"/>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42">
                    <a:moveTo>
                      <a:pt x="69" y="6"/>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lnTo>
                      <a:pt x="69"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8" name="Freeform 219"/>
              <p:cNvSpPr>
                <a:spLocks/>
              </p:cNvSpPr>
              <p:nvPr/>
            </p:nvSpPr>
            <p:spPr bwMode="auto">
              <a:xfrm>
                <a:off x="3147" y="1366"/>
                <a:ext cx="95" cy="42"/>
              </a:xfrm>
              <a:custGeom>
                <a:avLst/>
                <a:gdLst>
                  <a:gd name="T0" fmla="*/ 74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4"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9" name="Freeform 220"/>
              <p:cNvSpPr>
                <a:spLocks/>
              </p:cNvSpPr>
              <p:nvPr/>
            </p:nvSpPr>
            <p:spPr bwMode="auto">
              <a:xfrm>
                <a:off x="3147" y="1366"/>
                <a:ext cx="95" cy="42"/>
              </a:xfrm>
              <a:custGeom>
                <a:avLst/>
                <a:gdLst>
                  <a:gd name="T0" fmla="*/ 79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 name="T36" fmla="*/ 79 w 95"/>
                  <a:gd name="T3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42">
                    <a:moveTo>
                      <a:pt x="79"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lnTo>
                      <a:pt x="79"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0" name="Freeform 221"/>
              <p:cNvSpPr>
                <a:spLocks/>
              </p:cNvSpPr>
              <p:nvPr/>
            </p:nvSpPr>
            <p:spPr bwMode="auto">
              <a:xfrm>
                <a:off x="3147" y="1392"/>
                <a:ext cx="79" cy="42"/>
              </a:xfrm>
              <a:custGeom>
                <a:avLst/>
                <a:gdLst>
                  <a:gd name="T0" fmla="*/ 0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42">
                    <a:moveTo>
                      <a:pt x="0"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1" name="Freeform 222"/>
              <p:cNvSpPr>
                <a:spLocks/>
              </p:cNvSpPr>
              <p:nvPr/>
            </p:nvSpPr>
            <p:spPr bwMode="auto">
              <a:xfrm>
                <a:off x="3147" y="1392"/>
                <a:ext cx="79" cy="42"/>
              </a:xfrm>
              <a:custGeom>
                <a:avLst/>
                <a:gdLst>
                  <a:gd name="T0" fmla="*/ 6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 name="T30" fmla="*/ 6 w 79"/>
                  <a:gd name="T3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2">
                    <a:moveTo>
                      <a:pt x="6"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2" name="Freeform 223"/>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3" name="Freeform 224"/>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4" name="Freeform 225"/>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5" name="Freeform 226"/>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6" name="Freeform 227"/>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7" name="Freeform 228"/>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8" name="Freeform 229"/>
              <p:cNvSpPr>
                <a:spLocks/>
              </p:cNvSpPr>
              <p:nvPr/>
            </p:nvSpPr>
            <p:spPr bwMode="auto">
              <a:xfrm>
                <a:off x="3443" y="1614"/>
                <a:ext cx="105" cy="47"/>
              </a:xfrm>
              <a:custGeom>
                <a:avLst/>
                <a:gdLst>
                  <a:gd name="T0" fmla="*/ 0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47">
                    <a:moveTo>
                      <a:pt x="0"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9" name="Freeform 230"/>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0" name="Freeform 231"/>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1" name="Freeform 232"/>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 name="T34" fmla="*/ 21 w 52"/>
                  <a:gd name="T35"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lnTo>
                      <a:pt x="21"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2" name="Freeform 233"/>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3" name="Freeform 234"/>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4" name="Freeform 235"/>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5" name="Freeform 236"/>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6" name="Freeform 237"/>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7" name="Freeform 238"/>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8" name="Freeform 239"/>
              <p:cNvSpPr>
                <a:spLocks/>
              </p:cNvSpPr>
              <p:nvPr/>
            </p:nvSpPr>
            <p:spPr bwMode="auto">
              <a:xfrm>
                <a:off x="3886" y="1619"/>
                <a:ext cx="142" cy="69"/>
              </a:xfrm>
              <a:custGeom>
                <a:avLst/>
                <a:gdLst>
                  <a:gd name="T0" fmla="*/ 142 w 142"/>
                  <a:gd name="T1" fmla="*/ 21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2" h="69">
                    <a:moveTo>
                      <a:pt x="142" y="21"/>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9" name="Freeform 240"/>
              <p:cNvSpPr>
                <a:spLocks/>
              </p:cNvSpPr>
              <p:nvPr/>
            </p:nvSpPr>
            <p:spPr bwMode="auto">
              <a:xfrm>
                <a:off x="3886" y="1619"/>
                <a:ext cx="142" cy="69"/>
              </a:xfrm>
              <a:custGeom>
                <a:avLst/>
                <a:gdLst>
                  <a:gd name="T0" fmla="*/ 132 w 142"/>
                  <a:gd name="T1" fmla="*/ 32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 name="T52" fmla="*/ 132 w 142"/>
                  <a:gd name="T5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69">
                    <a:moveTo>
                      <a:pt x="132" y="32"/>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lnTo>
                      <a:pt x="13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0" name="Freeform 241"/>
              <p:cNvSpPr>
                <a:spLocks/>
              </p:cNvSpPr>
              <p:nvPr/>
            </p:nvSpPr>
            <p:spPr bwMode="auto">
              <a:xfrm>
                <a:off x="3063" y="1556"/>
                <a:ext cx="42" cy="26"/>
              </a:xfrm>
              <a:custGeom>
                <a:avLst/>
                <a:gdLst>
                  <a:gd name="T0" fmla="*/ 5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6">
                    <a:moveTo>
                      <a:pt x="5" y="10"/>
                    </a:moveTo>
                    <a:lnTo>
                      <a:pt x="21" y="5"/>
                    </a:lnTo>
                    <a:lnTo>
                      <a:pt x="37" y="0"/>
                    </a:lnTo>
                    <a:lnTo>
                      <a:pt x="42" y="5"/>
                    </a:lnTo>
                    <a:lnTo>
                      <a:pt x="37" y="5"/>
                    </a:lnTo>
                    <a:lnTo>
                      <a:pt x="37" y="5"/>
                    </a:lnTo>
                    <a:lnTo>
                      <a:pt x="37" y="5"/>
                    </a:lnTo>
                    <a:lnTo>
                      <a:pt x="32" y="21"/>
                    </a:lnTo>
                    <a:lnTo>
                      <a:pt x="21" y="26"/>
                    </a:lnTo>
                    <a:lnTo>
                      <a:pt x="0" y="26"/>
                    </a:lnTo>
                    <a:lnTo>
                      <a:pt x="0" y="21"/>
                    </a:lnTo>
                    <a:lnTo>
                      <a:pt x="5"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1" name="Freeform 242"/>
              <p:cNvSpPr>
                <a:spLocks/>
              </p:cNvSpPr>
              <p:nvPr/>
            </p:nvSpPr>
            <p:spPr bwMode="auto">
              <a:xfrm>
                <a:off x="3063" y="1556"/>
                <a:ext cx="42" cy="26"/>
              </a:xfrm>
              <a:custGeom>
                <a:avLst/>
                <a:gdLst>
                  <a:gd name="T0" fmla="*/ 11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 name="T24" fmla="*/ 11 w 42"/>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11" y="10"/>
                    </a:moveTo>
                    <a:lnTo>
                      <a:pt x="21" y="5"/>
                    </a:lnTo>
                    <a:lnTo>
                      <a:pt x="37" y="0"/>
                    </a:lnTo>
                    <a:lnTo>
                      <a:pt x="42" y="5"/>
                    </a:lnTo>
                    <a:lnTo>
                      <a:pt x="37" y="5"/>
                    </a:lnTo>
                    <a:lnTo>
                      <a:pt x="37" y="5"/>
                    </a:lnTo>
                    <a:lnTo>
                      <a:pt x="37" y="5"/>
                    </a:lnTo>
                    <a:lnTo>
                      <a:pt x="32" y="21"/>
                    </a:lnTo>
                    <a:lnTo>
                      <a:pt x="21" y="26"/>
                    </a:lnTo>
                    <a:lnTo>
                      <a:pt x="0" y="26"/>
                    </a:lnTo>
                    <a:lnTo>
                      <a:pt x="0" y="21"/>
                    </a:lnTo>
                    <a:lnTo>
                      <a:pt x="5" y="10"/>
                    </a:lnTo>
                    <a:lnTo>
                      <a:pt x="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2" name="Freeform 243"/>
              <p:cNvSpPr>
                <a:spLocks/>
              </p:cNvSpPr>
              <p:nvPr/>
            </p:nvSpPr>
            <p:spPr bwMode="auto">
              <a:xfrm>
                <a:off x="3168" y="1635"/>
                <a:ext cx="37" cy="32"/>
              </a:xfrm>
              <a:custGeom>
                <a:avLst/>
                <a:gdLst>
                  <a:gd name="T0" fmla="*/ 0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2">
                    <a:moveTo>
                      <a:pt x="0" y="5"/>
                    </a:moveTo>
                    <a:lnTo>
                      <a:pt x="16" y="5"/>
                    </a:lnTo>
                    <a:lnTo>
                      <a:pt x="16" y="0"/>
                    </a:lnTo>
                    <a:lnTo>
                      <a:pt x="27" y="0"/>
                    </a:lnTo>
                    <a:lnTo>
                      <a:pt x="37" y="11"/>
                    </a:lnTo>
                    <a:lnTo>
                      <a:pt x="32" y="21"/>
                    </a:lnTo>
                    <a:lnTo>
                      <a:pt x="22" y="26"/>
                    </a:lnTo>
                    <a:lnTo>
                      <a:pt x="11" y="32"/>
                    </a:lnTo>
                    <a:lnTo>
                      <a:pt x="0" y="21"/>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3" name="Freeform 244"/>
              <p:cNvSpPr>
                <a:spLocks/>
              </p:cNvSpPr>
              <p:nvPr/>
            </p:nvSpPr>
            <p:spPr bwMode="auto">
              <a:xfrm>
                <a:off x="3168" y="1635"/>
                <a:ext cx="37" cy="32"/>
              </a:xfrm>
              <a:custGeom>
                <a:avLst/>
                <a:gdLst>
                  <a:gd name="T0" fmla="*/ 6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 name="T20" fmla="*/ 6 w 37"/>
                  <a:gd name="T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6" y="5"/>
                    </a:moveTo>
                    <a:lnTo>
                      <a:pt x="16" y="5"/>
                    </a:lnTo>
                    <a:lnTo>
                      <a:pt x="16" y="0"/>
                    </a:lnTo>
                    <a:lnTo>
                      <a:pt x="27" y="0"/>
                    </a:lnTo>
                    <a:lnTo>
                      <a:pt x="37" y="11"/>
                    </a:lnTo>
                    <a:lnTo>
                      <a:pt x="32" y="21"/>
                    </a:lnTo>
                    <a:lnTo>
                      <a:pt x="22" y="26"/>
                    </a:lnTo>
                    <a:lnTo>
                      <a:pt x="11" y="32"/>
                    </a:lnTo>
                    <a:lnTo>
                      <a:pt x="0" y="21"/>
                    </a:lnTo>
                    <a:lnTo>
                      <a:pt x="0" y="5"/>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4" name="Freeform 245"/>
              <p:cNvSpPr>
                <a:spLocks/>
              </p:cNvSpPr>
              <p:nvPr/>
            </p:nvSpPr>
            <p:spPr bwMode="auto">
              <a:xfrm>
                <a:off x="3190" y="1603"/>
                <a:ext cx="89" cy="53"/>
              </a:xfrm>
              <a:custGeom>
                <a:avLst/>
                <a:gdLst>
                  <a:gd name="T0" fmla="*/ 47 w 89"/>
                  <a:gd name="T1" fmla="*/ 11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53">
                    <a:moveTo>
                      <a:pt x="47" y="11"/>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5" name="Freeform 246"/>
              <p:cNvSpPr>
                <a:spLocks/>
              </p:cNvSpPr>
              <p:nvPr/>
            </p:nvSpPr>
            <p:spPr bwMode="auto">
              <a:xfrm>
                <a:off x="3190" y="1603"/>
                <a:ext cx="89" cy="53"/>
              </a:xfrm>
              <a:custGeom>
                <a:avLst/>
                <a:gdLst>
                  <a:gd name="T0" fmla="*/ 58 w 89"/>
                  <a:gd name="T1" fmla="*/ 6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 name="T52" fmla="*/ 58 w 89"/>
                  <a:gd name="T5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53">
                    <a:moveTo>
                      <a:pt x="58" y="6"/>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lnTo>
                      <a:pt x="58"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6" name="Freeform 247"/>
              <p:cNvSpPr>
                <a:spLocks/>
              </p:cNvSpPr>
              <p:nvPr/>
            </p:nvSpPr>
            <p:spPr bwMode="auto">
              <a:xfrm>
                <a:off x="3095" y="1588"/>
                <a:ext cx="52" cy="47"/>
              </a:xfrm>
              <a:custGeom>
                <a:avLst/>
                <a:gdLst>
                  <a:gd name="T0" fmla="*/ 42 w 52"/>
                  <a:gd name="T1" fmla="*/ 47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47">
                    <a:moveTo>
                      <a:pt x="42" y="47"/>
                    </a:moveTo>
                    <a:lnTo>
                      <a:pt x="31" y="36"/>
                    </a:lnTo>
                    <a:lnTo>
                      <a:pt x="10" y="21"/>
                    </a:lnTo>
                    <a:lnTo>
                      <a:pt x="0" y="0"/>
                    </a:lnTo>
                    <a:lnTo>
                      <a:pt x="21" y="0"/>
                    </a:lnTo>
                    <a:lnTo>
                      <a:pt x="31" y="0"/>
                    </a:lnTo>
                    <a:lnTo>
                      <a:pt x="47" y="5"/>
                    </a:lnTo>
                    <a:lnTo>
                      <a:pt x="52" y="15"/>
                    </a:lnTo>
                    <a:lnTo>
                      <a:pt x="52" y="26"/>
                    </a:lnTo>
                    <a:lnTo>
                      <a:pt x="42" y="36"/>
                    </a:lnTo>
                    <a:lnTo>
                      <a:pt x="42"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7" name="Freeform 248"/>
              <p:cNvSpPr>
                <a:spLocks/>
              </p:cNvSpPr>
              <p:nvPr/>
            </p:nvSpPr>
            <p:spPr bwMode="auto">
              <a:xfrm>
                <a:off x="3095" y="1588"/>
                <a:ext cx="52" cy="47"/>
              </a:xfrm>
              <a:custGeom>
                <a:avLst/>
                <a:gdLst>
                  <a:gd name="T0" fmla="*/ 37 w 52"/>
                  <a:gd name="T1" fmla="*/ 42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 name="T22" fmla="*/ 37 w 52"/>
                  <a:gd name="T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7">
                    <a:moveTo>
                      <a:pt x="37" y="42"/>
                    </a:moveTo>
                    <a:lnTo>
                      <a:pt x="31" y="36"/>
                    </a:lnTo>
                    <a:lnTo>
                      <a:pt x="10" y="21"/>
                    </a:lnTo>
                    <a:lnTo>
                      <a:pt x="0" y="0"/>
                    </a:lnTo>
                    <a:lnTo>
                      <a:pt x="21" y="0"/>
                    </a:lnTo>
                    <a:lnTo>
                      <a:pt x="31" y="0"/>
                    </a:lnTo>
                    <a:lnTo>
                      <a:pt x="47" y="5"/>
                    </a:lnTo>
                    <a:lnTo>
                      <a:pt x="52" y="15"/>
                    </a:lnTo>
                    <a:lnTo>
                      <a:pt x="52" y="26"/>
                    </a:lnTo>
                    <a:lnTo>
                      <a:pt x="42" y="36"/>
                    </a:lnTo>
                    <a:lnTo>
                      <a:pt x="42" y="47"/>
                    </a:lnTo>
                    <a:lnTo>
                      <a:pt x="37"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8" name="Freeform 249"/>
              <p:cNvSpPr>
                <a:spLocks/>
              </p:cNvSpPr>
              <p:nvPr/>
            </p:nvSpPr>
            <p:spPr bwMode="auto">
              <a:xfrm>
                <a:off x="3443" y="2073"/>
                <a:ext cx="105" cy="100"/>
              </a:xfrm>
              <a:custGeom>
                <a:avLst/>
                <a:gdLst>
                  <a:gd name="T0" fmla="*/ 26 w 105"/>
                  <a:gd name="T1" fmla="*/ 11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00">
                    <a:moveTo>
                      <a:pt x="26" y="11"/>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9" name="Freeform 250"/>
              <p:cNvSpPr>
                <a:spLocks/>
              </p:cNvSpPr>
              <p:nvPr/>
            </p:nvSpPr>
            <p:spPr bwMode="auto">
              <a:xfrm>
                <a:off x="3443" y="2073"/>
                <a:ext cx="105" cy="100"/>
              </a:xfrm>
              <a:custGeom>
                <a:avLst/>
                <a:gdLst>
                  <a:gd name="T0" fmla="*/ 26 w 105"/>
                  <a:gd name="T1" fmla="*/ 5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 name="T42" fmla="*/ 26 w 105"/>
                  <a:gd name="T4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0">
                    <a:moveTo>
                      <a:pt x="26" y="5"/>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0" name="Freeform 251"/>
              <p:cNvSpPr>
                <a:spLocks/>
              </p:cNvSpPr>
              <p:nvPr/>
            </p:nvSpPr>
            <p:spPr bwMode="auto">
              <a:xfrm>
                <a:off x="3390" y="2131"/>
                <a:ext cx="237" cy="206"/>
              </a:xfrm>
              <a:custGeom>
                <a:avLst/>
                <a:gdLst>
                  <a:gd name="T0" fmla="*/ 137 w 237"/>
                  <a:gd name="T1" fmla="*/ 26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06">
                    <a:moveTo>
                      <a:pt x="137" y="26"/>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1" name="Freeform 252"/>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2" name="Freeform 253"/>
              <p:cNvSpPr>
                <a:spLocks/>
              </p:cNvSpPr>
              <p:nvPr/>
            </p:nvSpPr>
            <p:spPr bwMode="auto">
              <a:xfrm>
                <a:off x="3105" y="1508"/>
                <a:ext cx="79" cy="32"/>
              </a:xfrm>
              <a:custGeom>
                <a:avLst/>
                <a:gdLst>
                  <a:gd name="T0" fmla="*/ 79 w 79"/>
                  <a:gd name="T1" fmla="*/ 11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32">
                    <a:moveTo>
                      <a:pt x="79" y="11"/>
                    </a:moveTo>
                    <a:lnTo>
                      <a:pt x="74" y="21"/>
                    </a:lnTo>
                    <a:lnTo>
                      <a:pt x="48" y="27"/>
                    </a:lnTo>
                    <a:lnTo>
                      <a:pt x="21" y="32"/>
                    </a:lnTo>
                    <a:lnTo>
                      <a:pt x="5" y="27"/>
                    </a:lnTo>
                    <a:lnTo>
                      <a:pt x="0" y="16"/>
                    </a:lnTo>
                    <a:lnTo>
                      <a:pt x="11" y="16"/>
                    </a:lnTo>
                    <a:lnTo>
                      <a:pt x="16" y="11"/>
                    </a:lnTo>
                    <a:lnTo>
                      <a:pt x="27" y="0"/>
                    </a:lnTo>
                    <a:lnTo>
                      <a:pt x="42" y="6"/>
                    </a:lnTo>
                    <a:lnTo>
                      <a:pt x="53" y="6"/>
                    </a:lnTo>
                    <a:lnTo>
                      <a:pt x="79"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3" name="Freeform 254"/>
              <p:cNvSpPr>
                <a:spLocks/>
              </p:cNvSpPr>
              <p:nvPr/>
            </p:nvSpPr>
            <p:spPr bwMode="auto">
              <a:xfrm>
                <a:off x="3105" y="1508"/>
                <a:ext cx="79" cy="32"/>
              </a:xfrm>
              <a:custGeom>
                <a:avLst/>
                <a:gdLst>
                  <a:gd name="T0" fmla="*/ 74 w 79"/>
                  <a:gd name="T1" fmla="*/ 16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 name="T24" fmla="*/ 74 w 79"/>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32">
                    <a:moveTo>
                      <a:pt x="74" y="16"/>
                    </a:moveTo>
                    <a:lnTo>
                      <a:pt x="74" y="21"/>
                    </a:lnTo>
                    <a:lnTo>
                      <a:pt x="48" y="27"/>
                    </a:lnTo>
                    <a:lnTo>
                      <a:pt x="21" y="32"/>
                    </a:lnTo>
                    <a:lnTo>
                      <a:pt x="5" y="27"/>
                    </a:lnTo>
                    <a:lnTo>
                      <a:pt x="0" y="16"/>
                    </a:lnTo>
                    <a:lnTo>
                      <a:pt x="11" y="16"/>
                    </a:lnTo>
                    <a:lnTo>
                      <a:pt x="16" y="11"/>
                    </a:lnTo>
                    <a:lnTo>
                      <a:pt x="27" y="0"/>
                    </a:lnTo>
                    <a:lnTo>
                      <a:pt x="42" y="6"/>
                    </a:lnTo>
                    <a:lnTo>
                      <a:pt x="53" y="6"/>
                    </a:lnTo>
                    <a:lnTo>
                      <a:pt x="79" y="11"/>
                    </a:lnTo>
                    <a:lnTo>
                      <a:pt x="74"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4" name="Freeform 255"/>
              <p:cNvSpPr>
                <a:spLocks/>
              </p:cNvSpPr>
              <p:nvPr/>
            </p:nvSpPr>
            <p:spPr bwMode="auto">
              <a:xfrm>
                <a:off x="3727" y="2764"/>
                <a:ext cx="11" cy="21"/>
              </a:xfrm>
              <a:custGeom>
                <a:avLst/>
                <a:gdLst>
                  <a:gd name="T0" fmla="*/ 0 w 11"/>
                  <a:gd name="T1" fmla="*/ 6 h 21"/>
                  <a:gd name="T2" fmla="*/ 11 w 11"/>
                  <a:gd name="T3" fmla="*/ 0 h 21"/>
                  <a:gd name="T4" fmla="*/ 11 w 11"/>
                  <a:gd name="T5" fmla="*/ 21 h 21"/>
                  <a:gd name="T6" fmla="*/ 0 w 11"/>
                  <a:gd name="T7" fmla="*/ 21 h 21"/>
                  <a:gd name="T8" fmla="*/ 0 w 11"/>
                  <a:gd name="T9" fmla="*/ 6 h 21"/>
                </a:gdLst>
                <a:ahLst/>
                <a:cxnLst>
                  <a:cxn ang="0">
                    <a:pos x="T0" y="T1"/>
                  </a:cxn>
                  <a:cxn ang="0">
                    <a:pos x="T2" y="T3"/>
                  </a:cxn>
                  <a:cxn ang="0">
                    <a:pos x="T4" y="T5"/>
                  </a:cxn>
                  <a:cxn ang="0">
                    <a:pos x="T6" y="T7"/>
                  </a:cxn>
                  <a:cxn ang="0">
                    <a:pos x="T8" y="T9"/>
                  </a:cxn>
                </a:cxnLst>
                <a:rect l="0" t="0" r="r" b="b"/>
                <a:pathLst>
                  <a:path w="11" h="21">
                    <a:moveTo>
                      <a:pt x="0" y="6"/>
                    </a:moveTo>
                    <a:lnTo>
                      <a:pt x="11" y="0"/>
                    </a:lnTo>
                    <a:lnTo>
                      <a:pt x="11" y="21"/>
                    </a:lnTo>
                    <a:lnTo>
                      <a:pt x="0" y="21"/>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5" name="Freeform 256"/>
              <p:cNvSpPr>
                <a:spLocks/>
              </p:cNvSpPr>
              <p:nvPr/>
            </p:nvSpPr>
            <p:spPr bwMode="auto">
              <a:xfrm>
                <a:off x="3727" y="2764"/>
                <a:ext cx="11" cy="21"/>
              </a:xfrm>
              <a:custGeom>
                <a:avLst/>
                <a:gdLst>
                  <a:gd name="T0" fmla="*/ 6 w 11"/>
                  <a:gd name="T1" fmla="*/ 6 h 21"/>
                  <a:gd name="T2" fmla="*/ 11 w 11"/>
                  <a:gd name="T3" fmla="*/ 0 h 21"/>
                  <a:gd name="T4" fmla="*/ 11 w 11"/>
                  <a:gd name="T5" fmla="*/ 21 h 21"/>
                  <a:gd name="T6" fmla="*/ 0 w 11"/>
                  <a:gd name="T7" fmla="*/ 21 h 21"/>
                  <a:gd name="T8" fmla="*/ 0 w 11"/>
                  <a:gd name="T9" fmla="*/ 6 h 21"/>
                  <a:gd name="T10" fmla="*/ 6 w 11"/>
                  <a:gd name="T11" fmla="*/ 6 h 21"/>
                </a:gdLst>
                <a:ahLst/>
                <a:cxnLst>
                  <a:cxn ang="0">
                    <a:pos x="T0" y="T1"/>
                  </a:cxn>
                  <a:cxn ang="0">
                    <a:pos x="T2" y="T3"/>
                  </a:cxn>
                  <a:cxn ang="0">
                    <a:pos x="T4" y="T5"/>
                  </a:cxn>
                  <a:cxn ang="0">
                    <a:pos x="T6" y="T7"/>
                  </a:cxn>
                  <a:cxn ang="0">
                    <a:pos x="T8" y="T9"/>
                  </a:cxn>
                  <a:cxn ang="0">
                    <a:pos x="T10" y="T11"/>
                  </a:cxn>
                </a:cxnLst>
                <a:rect l="0" t="0" r="r" b="b"/>
                <a:pathLst>
                  <a:path w="11" h="21">
                    <a:moveTo>
                      <a:pt x="6" y="6"/>
                    </a:moveTo>
                    <a:lnTo>
                      <a:pt x="11" y="0"/>
                    </a:lnTo>
                    <a:lnTo>
                      <a:pt x="11"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6" name="Freeform 257"/>
              <p:cNvSpPr>
                <a:spLocks/>
              </p:cNvSpPr>
              <p:nvPr/>
            </p:nvSpPr>
            <p:spPr bwMode="auto">
              <a:xfrm>
                <a:off x="3759" y="2754"/>
                <a:ext cx="16" cy="16"/>
              </a:xfrm>
              <a:custGeom>
                <a:avLst/>
                <a:gdLst>
                  <a:gd name="T0" fmla="*/ 5 w 16"/>
                  <a:gd name="T1" fmla="*/ 0 h 16"/>
                  <a:gd name="T2" fmla="*/ 16 w 16"/>
                  <a:gd name="T3" fmla="*/ 5 h 16"/>
                  <a:gd name="T4" fmla="*/ 11 w 16"/>
                  <a:gd name="T5" fmla="*/ 16 h 16"/>
                  <a:gd name="T6" fmla="*/ 0 w 16"/>
                  <a:gd name="T7" fmla="*/ 16 h 16"/>
                  <a:gd name="T8" fmla="*/ 5 w 16"/>
                  <a:gd name="T9" fmla="*/ 0 h 16"/>
                </a:gdLst>
                <a:ahLst/>
                <a:cxnLst>
                  <a:cxn ang="0">
                    <a:pos x="T0" y="T1"/>
                  </a:cxn>
                  <a:cxn ang="0">
                    <a:pos x="T2" y="T3"/>
                  </a:cxn>
                  <a:cxn ang="0">
                    <a:pos x="T4" y="T5"/>
                  </a:cxn>
                  <a:cxn ang="0">
                    <a:pos x="T6" y="T7"/>
                  </a:cxn>
                  <a:cxn ang="0">
                    <a:pos x="T8" y="T9"/>
                  </a:cxn>
                </a:cxnLst>
                <a:rect l="0" t="0" r="r" b="b"/>
                <a:pathLst>
                  <a:path w="16" h="16">
                    <a:moveTo>
                      <a:pt x="5" y="0"/>
                    </a:moveTo>
                    <a:lnTo>
                      <a:pt x="16" y="5"/>
                    </a:lnTo>
                    <a:lnTo>
                      <a:pt x="11" y="16"/>
                    </a:lnTo>
                    <a:lnTo>
                      <a:pt x="0" y="16"/>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7" name="Freeform 258"/>
              <p:cNvSpPr>
                <a:spLocks/>
              </p:cNvSpPr>
              <p:nvPr/>
            </p:nvSpPr>
            <p:spPr bwMode="auto">
              <a:xfrm>
                <a:off x="3759" y="2754"/>
                <a:ext cx="16" cy="16"/>
              </a:xfrm>
              <a:custGeom>
                <a:avLst/>
                <a:gdLst>
                  <a:gd name="T0" fmla="*/ 11 w 16"/>
                  <a:gd name="T1" fmla="*/ 5 h 16"/>
                  <a:gd name="T2" fmla="*/ 16 w 16"/>
                  <a:gd name="T3" fmla="*/ 5 h 16"/>
                  <a:gd name="T4" fmla="*/ 11 w 16"/>
                  <a:gd name="T5" fmla="*/ 16 h 16"/>
                  <a:gd name="T6" fmla="*/ 0 w 16"/>
                  <a:gd name="T7" fmla="*/ 16 h 16"/>
                  <a:gd name="T8" fmla="*/ 5 w 16"/>
                  <a:gd name="T9" fmla="*/ 0 h 16"/>
                  <a:gd name="T10" fmla="*/ 11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1" y="5"/>
                    </a:moveTo>
                    <a:lnTo>
                      <a:pt x="16" y="5"/>
                    </a:lnTo>
                    <a:lnTo>
                      <a:pt x="11" y="16"/>
                    </a:lnTo>
                    <a:lnTo>
                      <a:pt x="0" y="16"/>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8" name="Freeform 259"/>
              <p:cNvSpPr>
                <a:spLocks/>
              </p:cNvSpPr>
              <p:nvPr/>
            </p:nvSpPr>
            <p:spPr bwMode="auto">
              <a:xfrm>
                <a:off x="3548" y="2611"/>
                <a:ext cx="27" cy="11"/>
              </a:xfrm>
              <a:custGeom>
                <a:avLst/>
                <a:gdLst>
                  <a:gd name="T0" fmla="*/ 0 w 27"/>
                  <a:gd name="T1" fmla="*/ 0 h 11"/>
                  <a:gd name="T2" fmla="*/ 27 w 27"/>
                  <a:gd name="T3" fmla="*/ 0 h 11"/>
                  <a:gd name="T4" fmla="*/ 16 w 27"/>
                  <a:gd name="T5" fmla="*/ 11 h 11"/>
                  <a:gd name="T6" fmla="*/ 5 w 27"/>
                  <a:gd name="T7" fmla="*/ 11 h 11"/>
                  <a:gd name="T8" fmla="*/ 0 w 27"/>
                  <a:gd name="T9" fmla="*/ 0 h 11"/>
                </a:gdLst>
                <a:ahLst/>
                <a:cxnLst>
                  <a:cxn ang="0">
                    <a:pos x="T0" y="T1"/>
                  </a:cxn>
                  <a:cxn ang="0">
                    <a:pos x="T2" y="T3"/>
                  </a:cxn>
                  <a:cxn ang="0">
                    <a:pos x="T4" y="T5"/>
                  </a:cxn>
                  <a:cxn ang="0">
                    <a:pos x="T6" y="T7"/>
                  </a:cxn>
                  <a:cxn ang="0">
                    <a:pos x="T8" y="T9"/>
                  </a:cxn>
                </a:cxnLst>
                <a:rect l="0" t="0" r="r" b="b"/>
                <a:pathLst>
                  <a:path w="27" h="11">
                    <a:moveTo>
                      <a:pt x="0" y="0"/>
                    </a:moveTo>
                    <a:lnTo>
                      <a:pt x="27" y="0"/>
                    </a:lnTo>
                    <a:lnTo>
                      <a:pt x="16" y="11"/>
                    </a:lnTo>
                    <a:lnTo>
                      <a:pt x="5" y="11"/>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9" name="Freeform 260"/>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0" name="Freeform 261"/>
              <p:cNvSpPr>
                <a:spLocks/>
              </p:cNvSpPr>
              <p:nvPr/>
            </p:nvSpPr>
            <p:spPr bwMode="auto">
              <a:xfrm>
                <a:off x="3079" y="1746"/>
                <a:ext cx="10" cy="16"/>
              </a:xfrm>
              <a:custGeom>
                <a:avLst/>
                <a:gdLst>
                  <a:gd name="T0" fmla="*/ 0 w 10"/>
                  <a:gd name="T1" fmla="*/ 0 h 16"/>
                  <a:gd name="T2" fmla="*/ 10 w 10"/>
                  <a:gd name="T3" fmla="*/ 5 h 16"/>
                  <a:gd name="T4" fmla="*/ 5 w 10"/>
                  <a:gd name="T5" fmla="*/ 16 h 16"/>
                  <a:gd name="T6" fmla="*/ 0 w 10"/>
                  <a:gd name="T7" fmla="*/ 0 h 16"/>
                </a:gdLst>
                <a:ahLst/>
                <a:cxnLst>
                  <a:cxn ang="0">
                    <a:pos x="T0" y="T1"/>
                  </a:cxn>
                  <a:cxn ang="0">
                    <a:pos x="T2" y="T3"/>
                  </a:cxn>
                  <a:cxn ang="0">
                    <a:pos x="T4" y="T5"/>
                  </a:cxn>
                  <a:cxn ang="0">
                    <a:pos x="T6" y="T7"/>
                  </a:cxn>
                </a:cxnLst>
                <a:rect l="0" t="0" r="r" b="b"/>
                <a:pathLst>
                  <a:path w="10" h="16">
                    <a:moveTo>
                      <a:pt x="0" y="0"/>
                    </a:moveTo>
                    <a:lnTo>
                      <a:pt x="10" y="5"/>
                    </a:lnTo>
                    <a:lnTo>
                      <a:pt x="5" y="1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1" name="Freeform 262"/>
              <p:cNvSpPr>
                <a:spLocks/>
              </p:cNvSpPr>
              <p:nvPr/>
            </p:nvSpPr>
            <p:spPr bwMode="auto">
              <a:xfrm>
                <a:off x="3079" y="1746"/>
                <a:ext cx="10" cy="16"/>
              </a:xfrm>
              <a:custGeom>
                <a:avLst/>
                <a:gdLst>
                  <a:gd name="T0" fmla="*/ 5 w 10"/>
                  <a:gd name="T1" fmla="*/ 5 h 16"/>
                  <a:gd name="T2" fmla="*/ 10 w 10"/>
                  <a:gd name="T3" fmla="*/ 5 h 16"/>
                  <a:gd name="T4" fmla="*/ 5 w 10"/>
                  <a:gd name="T5" fmla="*/ 16 h 16"/>
                  <a:gd name="T6" fmla="*/ 0 w 10"/>
                  <a:gd name="T7" fmla="*/ 0 h 16"/>
                  <a:gd name="T8" fmla="*/ 5 w 10"/>
                  <a:gd name="T9" fmla="*/ 5 h 16"/>
                </a:gdLst>
                <a:ahLst/>
                <a:cxnLst>
                  <a:cxn ang="0">
                    <a:pos x="T0" y="T1"/>
                  </a:cxn>
                  <a:cxn ang="0">
                    <a:pos x="T2" y="T3"/>
                  </a:cxn>
                  <a:cxn ang="0">
                    <a:pos x="T4" y="T5"/>
                  </a:cxn>
                  <a:cxn ang="0">
                    <a:pos x="T6" y="T7"/>
                  </a:cxn>
                  <a:cxn ang="0">
                    <a:pos x="T8" y="T9"/>
                  </a:cxn>
                </a:cxnLst>
                <a:rect l="0" t="0" r="r" b="b"/>
                <a:pathLst>
                  <a:path w="10" h="16">
                    <a:moveTo>
                      <a:pt x="5" y="5"/>
                    </a:moveTo>
                    <a:lnTo>
                      <a:pt x="10" y="5"/>
                    </a:lnTo>
                    <a:lnTo>
                      <a:pt x="5" y="16"/>
                    </a:lnTo>
                    <a:lnTo>
                      <a:pt x="0" y="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2" name="Freeform 263"/>
              <p:cNvSpPr>
                <a:spLocks/>
              </p:cNvSpPr>
              <p:nvPr/>
            </p:nvSpPr>
            <p:spPr bwMode="auto">
              <a:xfrm>
                <a:off x="3406" y="2316"/>
                <a:ext cx="126" cy="163"/>
              </a:xfrm>
              <a:custGeom>
                <a:avLst/>
                <a:gdLst>
                  <a:gd name="T0" fmla="*/ 31 w 126"/>
                  <a:gd name="T1" fmla="*/ 0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163">
                    <a:moveTo>
                      <a:pt x="31" y="0"/>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 name="Freeform 264"/>
              <p:cNvSpPr>
                <a:spLocks/>
              </p:cNvSpPr>
              <p:nvPr/>
            </p:nvSpPr>
            <p:spPr bwMode="auto">
              <a:xfrm>
                <a:off x="3406" y="2316"/>
                <a:ext cx="126" cy="163"/>
              </a:xfrm>
              <a:custGeom>
                <a:avLst/>
                <a:gdLst>
                  <a:gd name="T0" fmla="*/ 53 w 126"/>
                  <a:gd name="T1" fmla="*/ 5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 name="T44" fmla="*/ 53 w 126"/>
                  <a:gd name="T4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63">
                    <a:moveTo>
                      <a:pt x="53" y="5"/>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lnTo>
                      <a:pt x="53"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4" name="Freeform 265"/>
              <p:cNvSpPr>
                <a:spLocks/>
              </p:cNvSpPr>
              <p:nvPr/>
            </p:nvSpPr>
            <p:spPr bwMode="auto">
              <a:xfrm>
                <a:off x="4445" y="1978"/>
                <a:ext cx="147" cy="264"/>
              </a:xfrm>
              <a:custGeom>
                <a:avLst/>
                <a:gdLst>
                  <a:gd name="T0" fmla="*/ 37 w 147"/>
                  <a:gd name="T1" fmla="*/ 16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7" h="264">
                    <a:moveTo>
                      <a:pt x="37" y="16"/>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5" name="Freeform 266"/>
              <p:cNvSpPr>
                <a:spLocks/>
              </p:cNvSpPr>
              <p:nvPr/>
            </p:nvSpPr>
            <p:spPr bwMode="auto">
              <a:xfrm>
                <a:off x="4445" y="1978"/>
                <a:ext cx="147" cy="264"/>
              </a:xfrm>
              <a:custGeom>
                <a:avLst/>
                <a:gdLst>
                  <a:gd name="T0" fmla="*/ 47 w 147"/>
                  <a:gd name="T1" fmla="*/ 5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 name="T58" fmla="*/ 47 w 147"/>
                  <a:gd name="T59" fmla="*/ 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264">
                    <a:moveTo>
                      <a:pt x="47" y="5"/>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lnTo>
                      <a:pt x="4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6" name="Freeform 267"/>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7" name="Freeform 268"/>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8" name="Freeform 269"/>
              <p:cNvSpPr>
                <a:spLocks/>
              </p:cNvSpPr>
              <p:nvPr/>
            </p:nvSpPr>
            <p:spPr bwMode="auto">
              <a:xfrm>
                <a:off x="3648" y="1925"/>
                <a:ext cx="0" cy="11"/>
              </a:xfrm>
              <a:custGeom>
                <a:avLst/>
                <a:gdLst>
                  <a:gd name="T0" fmla="*/ 0 h 11"/>
                  <a:gd name="T1" fmla="*/ 0 h 11"/>
                  <a:gd name="T2" fmla="*/ 6 h 11"/>
                  <a:gd name="T3" fmla="*/ 11 h 11"/>
                  <a:gd name="T4" fmla="*/ 6 h 11"/>
                  <a:gd name="T5" fmla="*/ 0 h 11"/>
                </a:gdLst>
                <a:ahLst/>
                <a:cxnLst>
                  <a:cxn ang="0">
                    <a:pos x="0" y="T0"/>
                  </a:cxn>
                  <a:cxn ang="0">
                    <a:pos x="0" y="T1"/>
                  </a:cxn>
                  <a:cxn ang="0">
                    <a:pos x="0" y="T2"/>
                  </a:cxn>
                  <a:cxn ang="0">
                    <a:pos x="0" y="T3"/>
                  </a:cxn>
                  <a:cxn ang="0">
                    <a:pos x="0" y="T4"/>
                  </a:cxn>
                  <a:cxn ang="0">
                    <a:pos x="0" y="T5"/>
                  </a:cxn>
                </a:cxnLst>
                <a:rect l="0" t="0" r="r" b="b"/>
                <a:pathLst>
                  <a:path h="11">
                    <a:moveTo>
                      <a:pt x="0" y="0"/>
                    </a:moveTo>
                    <a:lnTo>
                      <a:pt x="0" y="0"/>
                    </a:lnTo>
                    <a:lnTo>
                      <a:pt x="0" y="6"/>
                    </a:lnTo>
                    <a:lnTo>
                      <a:pt x="0" y="11"/>
                    </a:lnTo>
                    <a:lnTo>
                      <a:pt x="0" y="6"/>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9" name="Freeform 270"/>
              <p:cNvSpPr>
                <a:spLocks/>
              </p:cNvSpPr>
              <p:nvPr/>
            </p:nvSpPr>
            <p:spPr bwMode="auto">
              <a:xfrm>
                <a:off x="3648" y="1925"/>
                <a:ext cx="0" cy="11"/>
              </a:xfrm>
              <a:custGeom>
                <a:avLst/>
                <a:gdLst>
                  <a:gd name="T0" fmla="*/ 0 h 11"/>
                  <a:gd name="T1" fmla="*/ 0 h 11"/>
                  <a:gd name="T2" fmla="*/ 6 h 11"/>
                  <a:gd name="T3" fmla="*/ 11 h 11"/>
                  <a:gd name="T4" fmla="*/ 6 h 11"/>
                  <a:gd name="T5" fmla="*/ 0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0"/>
                    </a:lnTo>
                    <a:lnTo>
                      <a:pt x="0" y="6"/>
                    </a:lnTo>
                    <a:lnTo>
                      <a:pt x="0" y="11"/>
                    </a:lnTo>
                    <a:lnTo>
                      <a:pt x="0" y="6"/>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0" name="Freeform 271"/>
              <p:cNvSpPr>
                <a:spLocks/>
              </p:cNvSpPr>
              <p:nvPr/>
            </p:nvSpPr>
            <p:spPr bwMode="auto">
              <a:xfrm>
                <a:off x="2868" y="2200"/>
                <a:ext cx="26" cy="89"/>
              </a:xfrm>
              <a:custGeom>
                <a:avLst/>
                <a:gdLst>
                  <a:gd name="T0" fmla="*/ 21 w 26"/>
                  <a:gd name="T1" fmla="*/ 8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9">
                    <a:moveTo>
                      <a:pt x="21" y="89"/>
                    </a:moveTo>
                    <a:lnTo>
                      <a:pt x="10" y="73"/>
                    </a:lnTo>
                    <a:lnTo>
                      <a:pt x="10" y="47"/>
                    </a:lnTo>
                    <a:lnTo>
                      <a:pt x="0" y="5"/>
                    </a:lnTo>
                    <a:lnTo>
                      <a:pt x="5" y="0"/>
                    </a:lnTo>
                    <a:lnTo>
                      <a:pt x="16" y="0"/>
                    </a:lnTo>
                    <a:lnTo>
                      <a:pt x="16" y="10"/>
                    </a:lnTo>
                    <a:lnTo>
                      <a:pt x="21" y="15"/>
                    </a:lnTo>
                    <a:lnTo>
                      <a:pt x="26" y="37"/>
                    </a:lnTo>
                    <a:lnTo>
                      <a:pt x="26" y="84"/>
                    </a:lnTo>
                    <a:lnTo>
                      <a:pt x="21" y="8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Freeform 272"/>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2" name="Freeform 273"/>
              <p:cNvSpPr>
                <a:spLocks/>
              </p:cNvSpPr>
              <p:nvPr/>
            </p:nvSpPr>
            <p:spPr bwMode="auto">
              <a:xfrm>
                <a:off x="1903" y="2157"/>
                <a:ext cx="10" cy="11"/>
              </a:xfrm>
              <a:custGeom>
                <a:avLst/>
                <a:gdLst>
                  <a:gd name="T0" fmla="*/ 5 w 10"/>
                  <a:gd name="T1" fmla="*/ 0 h 11"/>
                  <a:gd name="T2" fmla="*/ 10 w 10"/>
                  <a:gd name="T3" fmla="*/ 11 h 11"/>
                  <a:gd name="T4" fmla="*/ 0 w 10"/>
                  <a:gd name="T5" fmla="*/ 11 h 11"/>
                  <a:gd name="T6" fmla="*/ 0 w 10"/>
                  <a:gd name="T7" fmla="*/ 0 h 11"/>
                  <a:gd name="T8" fmla="*/ 5 w 10"/>
                  <a:gd name="T9" fmla="*/ 0 h 11"/>
                </a:gdLst>
                <a:ahLst/>
                <a:cxnLst>
                  <a:cxn ang="0">
                    <a:pos x="T0" y="T1"/>
                  </a:cxn>
                  <a:cxn ang="0">
                    <a:pos x="T2" y="T3"/>
                  </a:cxn>
                  <a:cxn ang="0">
                    <a:pos x="T4" y="T5"/>
                  </a:cxn>
                  <a:cxn ang="0">
                    <a:pos x="T6" y="T7"/>
                  </a:cxn>
                  <a:cxn ang="0">
                    <a:pos x="T8" y="T9"/>
                  </a:cxn>
                </a:cxnLst>
                <a:rect l="0" t="0" r="r" b="b"/>
                <a:pathLst>
                  <a:path w="10" h="11">
                    <a:moveTo>
                      <a:pt x="5" y="0"/>
                    </a:moveTo>
                    <a:lnTo>
                      <a:pt x="10" y="11"/>
                    </a:lnTo>
                    <a:lnTo>
                      <a:pt x="0" y="11"/>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3" name="Freeform 274"/>
              <p:cNvSpPr>
                <a:spLocks/>
              </p:cNvSpPr>
              <p:nvPr/>
            </p:nvSpPr>
            <p:spPr bwMode="auto">
              <a:xfrm>
                <a:off x="1903" y="2157"/>
                <a:ext cx="10" cy="11"/>
              </a:xfrm>
              <a:custGeom>
                <a:avLst/>
                <a:gdLst>
                  <a:gd name="T0" fmla="*/ 10 w 10"/>
                  <a:gd name="T1" fmla="*/ 6 h 11"/>
                  <a:gd name="T2" fmla="*/ 10 w 10"/>
                  <a:gd name="T3" fmla="*/ 11 h 11"/>
                  <a:gd name="T4" fmla="*/ 0 w 10"/>
                  <a:gd name="T5" fmla="*/ 11 h 11"/>
                  <a:gd name="T6" fmla="*/ 0 w 10"/>
                  <a:gd name="T7" fmla="*/ 0 h 11"/>
                  <a:gd name="T8" fmla="*/ 5 w 10"/>
                  <a:gd name="T9" fmla="*/ 0 h 11"/>
                  <a:gd name="T10" fmla="*/ 10 w 10"/>
                  <a:gd name="T11" fmla="*/ 6 h 11"/>
                </a:gdLst>
                <a:ahLst/>
                <a:cxnLst>
                  <a:cxn ang="0">
                    <a:pos x="T0" y="T1"/>
                  </a:cxn>
                  <a:cxn ang="0">
                    <a:pos x="T2" y="T3"/>
                  </a:cxn>
                  <a:cxn ang="0">
                    <a:pos x="T4" y="T5"/>
                  </a:cxn>
                  <a:cxn ang="0">
                    <a:pos x="T6" y="T7"/>
                  </a:cxn>
                  <a:cxn ang="0">
                    <a:pos x="T8" y="T9"/>
                  </a:cxn>
                  <a:cxn ang="0">
                    <a:pos x="T10" y="T11"/>
                  </a:cxn>
                </a:cxnLst>
                <a:rect l="0" t="0" r="r" b="b"/>
                <a:pathLst>
                  <a:path w="10" h="11">
                    <a:moveTo>
                      <a:pt x="10" y="6"/>
                    </a:moveTo>
                    <a:lnTo>
                      <a:pt x="10" y="11"/>
                    </a:lnTo>
                    <a:lnTo>
                      <a:pt x="0" y="11"/>
                    </a:lnTo>
                    <a:lnTo>
                      <a:pt x="0" y="0"/>
                    </a:lnTo>
                    <a:lnTo>
                      <a:pt x="5" y="0"/>
                    </a:lnTo>
                    <a:lnTo>
                      <a:pt x="10"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4" name="Freeform 275"/>
              <p:cNvSpPr>
                <a:spLocks/>
              </p:cNvSpPr>
              <p:nvPr/>
            </p:nvSpPr>
            <p:spPr bwMode="auto">
              <a:xfrm>
                <a:off x="1908" y="2142"/>
                <a:ext cx="11" cy="10"/>
              </a:xfrm>
              <a:custGeom>
                <a:avLst/>
                <a:gdLst>
                  <a:gd name="T0" fmla="*/ 11 w 11"/>
                  <a:gd name="T1" fmla="*/ 0 h 10"/>
                  <a:gd name="T2" fmla="*/ 11 w 11"/>
                  <a:gd name="T3" fmla="*/ 5 h 10"/>
                  <a:gd name="T4" fmla="*/ 0 w 11"/>
                  <a:gd name="T5" fmla="*/ 10 h 10"/>
                  <a:gd name="T6" fmla="*/ 5 w 11"/>
                  <a:gd name="T7" fmla="*/ 0 h 10"/>
                  <a:gd name="T8" fmla="*/ 11 w 11"/>
                  <a:gd name="T9" fmla="*/ 0 h 10"/>
                </a:gdLst>
                <a:ahLst/>
                <a:cxnLst>
                  <a:cxn ang="0">
                    <a:pos x="T0" y="T1"/>
                  </a:cxn>
                  <a:cxn ang="0">
                    <a:pos x="T2" y="T3"/>
                  </a:cxn>
                  <a:cxn ang="0">
                    <a:pos x="T4" y="T5"/>
                  </a:cxn>
                  <a:cxn ang="0">
                    <a:pos x="T6" y="T7"/>
                  </a:cxn>
                  <a:cxn ang="0">
                    <a:pos x="T8" y="T9"/>
                  </a:cxn>
                </a:cxnLst>
                <a:rect l="0" t="0" r="r" b="b"/>
                <a:pathLst>
                  <a:path w="11" h="10">
                    <a:moveTo>
                      <a:pt x="11" y="0"/>
                    </a:moveTo>
                    <a:lnTo>
                      <a:pt x="11" y="5"/>
                    </a:lnTo>
                    <a:lnTo>
                      <a:pt x="0" y="10"/>
                    </a:lnTo>
                    <a:lnTo>
                      <a:pt x="5" y="0"/>
                    </a:lnTo>
                    <a:lnTo>
                      <a:pt x="11"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5" name="Freeform 276"/>
              <p:cNvSpPr>
                <a:spLocks/>
              </p:cNvSpPr>
              <p:nvPr/>
            </p:nvSpPr>
            <p:spPr bwMode="auto">
              <a:xfrm>
                <a:off x="1908" y="2142"/>
                <a:ext cx="11" cy="10"/>
              </a:xfrm>
              <a:custGeom>
                <a:avLst/>
                <a:gdLst>
                  <a:gd name="T0" fmla="*/ 11 w 11"/>
                  <a:gd name="T1" fmla="*/ 5 h 10"/>
                  <a:gd name="T2" fmla="*/ 11 w 11"/>
                  <a:gd name="T3" fmla="*/ 5 h 10"/>
                  <a:gd name="T4" fmla="*/ 0 w 11"/>
                  <a:gd name="T5" fmla="*/ 10 h 10"/>
                  <a:gd name="T6" fmla="*/ 5 w 11"/>
                  <a:gd name="T7" fmla="*/ 0 h 10"/>
                  <a:gd name="T8" fmla="*/ 11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5"/>
                    </a:lnTo>
                    <a:lnTo>
                      <a:pt x="0" y="10"/>
                    </a:lnTo>
                    <a:lnTo>
                      <a:pt x="5" y="0"/>
                    </a:lnTo>
                    <a:lnTo>
                      <a:pt x="11"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6" name="Freeform 277"/>
              <p:cNvSpPr>
                <a:spLocks/>
              </p:cNvSpPr>
              <p:nvPr/>
            </p:nvSpPr>
            <p:spPr bwMode="auto">
              <a:xfrm>
                <a:off x="1903" y="2094"/>
                <a:ext cx="10" cy="16"/>
              </a:xfrm>
              <a:custGeom>
                <a:avLst/>
                <a:gdLst>
                  <a:gd name="T0" fmla="*/ 10 w 10"/>
                  <a:gd name="T1" fmla="*/ 11 h 16"/>
                  <a:gd name="T2" fmla="*/ 0 w 10"/>
                  <a:gd name="T3" fmla="*/ 16 h 16"/>
                  <a:gd name="T4" fmla="*/ 0 w 10"/>
                  <a:gd name="T5" fmla="*/ 0 h 16"/>
                  <a:gd name="T6" fmla="*/ 10 w 10"/>
                  <a:gd name="T7" fmla="*/ 11 h 16"/>
                </a:gdLst>
                <a:ahLst/>
                <a:cxnLst>
                  <a:cxn ang="0">
                    <a:pos x="T0" y="T1"/>
                  </a:cxn>
                  <a:cxn ang="0">
                    <a:pos x="T2" y="T3"/>
                  </a:cxn>
                  <a:cxn ang="0">
                    <a:pos x="T4" y="T5"/>
                  </a:cxn>
                  <a:cxn ang="0">
                    <a:pos x="T6" y="T7"/>
                  </a:cxn>
                </a:cxnLst>
                <a:rect l="0" t="0" r="r" b="b"/>
                <a:pathLst>
                  <a:path w="10" h="16">
                    <a:moveTo>
                      <a:pt x="10" y="11"/>
                    </a:moveTo>
                    <a:lnTo>
                      <a:pt x="0" y="16"/>
                    </a:lnTo>
                    <a:lnTo>
                      <a:pt x="0" y="0"/>
                    </a:lnTo>
                    <a:lnTo>
                      <a:pt x="1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7" name="Freeform 278"/>
              <p:cNvSpPr>
                <a:spLocks/>
              </p:cNvSpPr>
              <p:nvPr/>
            </p:nvSpPr>
            <p:spPr bwMode="auto">
              <a:xfrm>
                <a:off x="1903" y="2094"/>
                <a:ext cx="10" cy="16"/>
              </a:xfrm>
              <a:custGeom>
                <a:avLst/>
                <a:gdLst>
                  <a:gd name="T0" fmla="*/ 5 w 10"/>
                  <a:gd name="T1" fmla="*/ 16 h 16"/>
                  <a:gd name="T2" fmla="*/ 0 w 10"/>
                  <a:gd name="T3" fmla="*/ 16 h 16"/>
                  <a:gd name="T4" fmla="*/ 0 w 10"/>
                  <a:gd name="T5" fmla="*/ 0 h 16"/>
                  <a:gd name="T6" fmla="*/ 10 w 10"/>
                  <a:gd name="T7" fmla="*/ 11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lnTo>
                      <a:pt x="0" y="16"/>
                    </a:lnTo>
                    <a:lnTo>
                      <a:pt x="0" y="0"/>
                    </a:lnTo>
                    <a:lnTo>
                      <a:pt x="10" y="11"/>
                    </a:lnTo>
                    <a:lnTo>
                      <a:pt x="5"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8" name="Freeform 279"/>
              <p:cNvSpPr>
                <a:spLocks/>
              </p:cNvSpPr>
              <p:nvPr/>
            </p:nvSpPr>
            <p:spPr bwMode="auto">
              <a:xfrm>
                <a:off x="1929" y="2152"/>
                <a:ext cx="11" cy="11"/>
              </a:xfrm>
              <a:custGeom>
                <a:avLst/>
                <a:gdLst>
                  <a:gd name="T0" fmla="*/ 5 w 11"/>
                  <a:gd name="T1" fmla="*/ 0 h 11"/>
                  <a:gd name="T2" fmla="*/ 11 w 11"/>
                  <a:gd name="T3" fmla="*/ 11 h 11"/>
                  <a:gd name="T4" fmla="*/ 0 w 11"/>
                  <a:gd name="T5" fmla="*/ 11 h 11"/>
                  <a:gd name="T6" fmla="*/ 0 w 11"/>
                  <a:gd name="T7" fmla="*/ 0 h 11"/>
                  <a:gd name="T8" fmla="*/ 5 w 11"/>
                  <a:gd name="T9" fmla="*/ 0 h 11"/>
                </a:gdLst>
                <a:ahLst/>
                <a:cxnLst>
                  <a:cxn ang="0">
                    <a:pos x="T0" y="T1"/>
                  </a:cxn>
                  <a:cxn ang="0">
                    <a:pos x="T2" y="T3"/>
                  </a:cxn>
                  <a:cxn ang="0">
                    <a:pos x="T4" y="T5"/>
                  </a:cxn>
                  <a:cxn ang="0">
                    <a:pos x="T6" y="T7"/>
                  </a:cxn>
                  <a:cxn ang="0">
                    <a:pos x="T8" y="T9"/>
                  </a:cxn>
                </a:cxnLst>
                <a:rect l="0" t="0" r="r" b="b"/>
                <a:pathLst>
                  <a:path w="11" h="11">
                    <a:moveTo>
                      <a:pt x="5" y="0"/>
                    </a:moveTo>
                    <a:lnTo>
                      <a:pt x="11" y="11"/>
                    </a:lnTo>
                    <a:lnTo>
                      <a:pt x="0" y="11"/>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Freeform 280"/>
              <p:cNvSpPr>
                <a:spLocks/>
              </p:cNvSpPr>
              <p:nvPr/>
            </p:nvSpPr>
            <p:spPr bwMode="auto">
              <a:xfrm>
                <a:off x="1929" y="2152"/>
                <a:ext cx="11" cy="11"/>
              </a:xfrm>
              <a:custGeom>
                <a:avLst/>
                <a:gdLst>
                  <a:gd name="T0" fmla="*/ 11 w 11"/>
                  <a:gd name="T1" fmla="*/ 5 h 11"/>
                  <a:gd name="T2" fmla="*/ 11 w 11"/>
                  <a:gd name="T3" fmla="*/ 11 h 11"/>
                  <a:gd name="T4" fmla="*/ 0 w 11"/>
                  <a:gd name="T5" fmla="*/ 11 h 11"/>
                  <a:gd name="T6" fmla="*/ 0 w 11"/>
                  <a:gd name="T7" fmla="*/ 0 h 11"/>
                  <a:gd name="T8" fmla="*/ 5 w 11"/>
                  <a:gd name="T9" fmla="*/ 0 h 11"/>
                  <a:gd name="T10" fmla="*/ 11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11" y="5"/>
                    </a:moveTo>
                    <a:lnTo>
                      <a:pt x="11" y="11"/>
                    </a:lnTo>
                    <a:lnTo>
                      <a:pt x="0" y="11"/>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0" name="Freeform 281"/>
              <p:cNvSpPr>
                <a:spLocks/>
              </p:cNvSpPr>
              <p:nvPr/>
            </p:nvSpPr>
            <p:spPr bwMode="auto">
              <a:xfrm>
                <a:off x="1908" y="2126"/>
                <a:ext cx="11" cy="10"/>
              </a:xfrm>
              <a:custGeom>
                <a:avLst/>
                <a:gdLst>
                  <a:gd name="T0" fmla="*/ 5 w 11"/>
                  <a:gd name="T1" fmla="*/ 0 h 10"/>
                  <a:gd name="T2" fmla="*/ 11 w 11"/>
                  <a:gd name="T3" fmla="*/ 10 h 10"/>
                  <a:gd name="T4" fmla="*/ 0 w 11"/>
                  <a:gd name="T5" fmla="*/ 10 h 10"/>
                  <a:gd name="T6" fmla="*/ 0 w 11"/>
                  <a:gd name="T7" fmla="*/ 0 h 10"/>
                  <a:gd name="T8" fmla="*/ 5 w 11"/>
                  <a:gd name="T9" fmla="*/ 0 h 10"/>
                </a:gdLst>
                <a:ahLst/>
                <a:cxnLst>
                  <a:cxn ang="0">
                    <a:pos x="T0" y="T1"/>
                  </a:cxn>
                  <a:cxn ang="0">
                    <a:pos x="T2" y="T3"/>
                  </a:cxn>
                  <a:cxn ang="0">
                    <a:pos x="T4" y="T5"/>
                  </a:cxn>
                  <a:cxn ang="0">
                    <a:pos x="T6" y="T7"/>
                  </a:cxn>
                  <a:cxn ang="0">
                    <a:pos x="T8" y="T9"/>
                  </a:cxn>
                </a:cxnLst>
                <a:rect l="0" t="0" r="r" b="b"/>
                <a:pathLst>
                  <a:path w="11" h="10">
                    <a:moveTo>
                      <a:pt x="5" y="0"/>
                    </a:moveTo>
                    <a:lnTo>
                      <a:pt x="11" y="10"/>
                    </a:lnTo>
                    <a:lnTo>
                      <a:pt x="0" y="10"/>
                    </a:lnTo>
                    <a:lnTo>
                      <a:pt x="0" y="0"/>
                    </a:lnTo>
                    <a:lnTo>
                      <a:pt x="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1" name="Freeform 282"/>
              <p:cNvSpPr>
                <a:spLocks/>
              </p:cNvSpPr>
              <p:nvPr/>
            </p:nvSpPr>
            <p:spPr bwMode="auto">
              <a:xfrm>
                <a:off x="1908" y="2126"/>
                <a:ext cx="11" cy="10"/>
              </a:xfrm>
              <a:custGeom>
                <a:avLst/>
                <a:gdLst>
                  <a:gd name="T0" fmla="*/ 11 w 11"/>
                  <a:gd name="T1" fmla="*/ 5 h 10"/>
                  <a:gd name="T2" fmla="*/ 11 w 11"/>
                  <a:gd name="T3" fmla="*/ 10 h 10"/>
                  <a:gd name="T4" fmla="*/ 0 w 11"/>
                  <a:gd name="T5" fmla="*/ 10 h 10"/>
                  <a:gd name="T6" fmla="*/ 0 w 11"/>
                  <a:gd name="T7" fmla="*/ 0 h 10"/>
                  <a:gd name="T8" fmla="*/ 5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10"/>
                    </a:lnTo>
                    <a:lnTo>
                      <a:pt x="0" y="10"/>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2" name="Freeform 283"/>
              <p:cNvSpPr>
                <a:spLocks/>
              </p:cNvSpPr>
              <p:nvPr/>
            </p:nvSpPr>
            <p:spPr bwMode="auto">
              <a:xfrm>
                <a:off x="1855" y="2068"/>
                <a:ext cx="6" cy="10"/>
              </a:xfrm>
              <a:custGeom>
                <a:avLst/>
                <a:gdLst>
                  <a:gd name="T0" fmla="*/ 6 w 6"/>
                  <a:gd name="T1" fmla="*/ 0 h 10"/>
                  <a:gd name="T2" fmla="*/ 0 w 6"/>
                  <a:gd name="T3" fmla="*/ 10 h 10"/>
                  <a:gd name="T4" fmla="*/ 0 w 6"/>
                  <a:gd name="T5" fmla="*/ 0 h 10"/>
                  <a:gd name="T6" fmla="*/ 6 w 6"/>
                  <a:gd name="T7" fmla="*/ 0 h 10"/>
                </a:gdLst>
                <a:ahLst/>
                <a:cxnLst>
                  <a:cxn ang="0">
                    <a:pos x="T0" y="T1"/>
                  </a:cxn>
                  <a:cxn ang="0">
                    <a:pos x="T2" y="T3"/>
                  </a:cxn>
                  <a:cxn ang="0">
                    <a:pos x="T4" y="T5"/>
                  </a:cxn>
                  <a:cxn ang="0">
                    <a:pos x="T6" y="T7"/>
                  </a:cxn>
                </a:cxnLst>
                <a:rect l="0" t="0" r="r" b="b"/>
                <a:pathLst>
                  <a:path w="6" h="10">
                    <a:moveTo>
                      <a:pt x="6" y="0"/>
                    </a:moveTo>
                    <a:lnTo>
                      <a:pt x="0" y="10"/>
                    </a:lnTo>
                    <a:lnTo>
                      <a:pt x="0" y="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3" name="Freeform 284"/>
              <p:cNvSpPr>
                <a:spLocks/>
              </p:cNvSpPr>
              <p:nvPr/>
            </p:nvSpPr>
            <p:spPr bwMode="auto">
              <a:xfrm>
                <a:off x="1855" y="2068"/>
                <a:ext cx="6" cy="10"/>
              </a:xfrm>
              <a:custGeom>
                <a:avLst/>
                <a:gdLst>
                  <a:gd name="T0" fmla="*/ 6 w 6"/>
                  <a:gd name="T1" fmla="*/ 5 h 10"/>
                  <a:gd name="T2" fmla="*/ 0 w 6"/>
                  <a:gd name="T3" fmla="*/ 10 h 10"/>
                  <a:gd name="T4" fmla="*/ 0 w 6"/>
                  <a:gd name="T5" fmla="*/ 0 h 10"/>
                  <a:gd name="T6" fmla="*/ 6 w 6"/>
                  <a:gd name="T7" fmla="*/ 0 h 10"/>
                  <a:gd name="T8" fmla="*/ 6 w 6"/>
                  <a:gd name="T9" fmla="*/ 5 h 10"/>
                </a:gdLst>
                <a:ahLst/>
                <a:cxnLst>
                  <a:cxn ang="0">
                    <a:pos x="T0" y="T1"/>
                  </a:cxn>
                  <a:cxn ang="0">
                    <a:pos x="T2" y="T3"/>
                  </a:cxn>
                  <a:cxn ang="0">
                    <a:pos x="T4" y="T5"/>
                  </a:cxn>
                  <a:cxn ang="0">
                    <a:pos x="T6" y="T7"/>
                  </a:cxn>
                  <a:cxn ang="0">
                    <a:pos x="T8" y="T9"/>
                  </a:cxn>
                </a:cxnLst>
                <a:rect l="0" t="0" r="r" b="b"/>
                <a:pathLst>
                  <a:path w="6" h="10">
                    <a:moveTo>
                      <a:pt x="6" y="5"/>
                    </a:moveTo>
                    <a:lnTo>
                      <a:pt x="0" y="10"/>
                    </a:lnTo>
                    <a:lnTo>
                      <a:pt x="0" y="0"/>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4" name="Freeform 285"/>
              <p:cNvSpPr>
                <a:spLocks/>
              </p:cNvSpPr>
              <p:nvPr/>
            </p:nvSpPr>
            <p:spPr bwMode="auto">
              <a:xfrm>
                <a:off x="1818" y="2057"/>
                <a:ext cx="27" cy="16"/>
              </a:xfrm>
              <a:custGeom>
                <a:avLst/>
                <a:gdLst>
                  <a:gd name="T0" fmla="*/ 6 w 27"/>
                  <a:gd name="T1" fmla="*/ 16 h 16"/>
                  <a:gd name="T2" fmla="*/ 0 w 27"/>
                  <a:gd name="T3" fmla="*/ 0 h 16"/>
                  <a:gd name="T4" fmla="*/ 27 w 27"/>
                  <a:gd name="T5" fmla="*/ 16 h 16"/>
                  <a:gd name="T6" fmla="*/ 6 w 27"/>
                  <a:gd name="T7" fmla="*/ 16 h 16"/>
                </a:gdLst>
                <a:ahLst/>
                <a:cxnLst>
                  <a:cxn ang="0">
                    <a:pos x="T0" y="T1"/>
                  </a:cxn>
                  <a:cxn ang="0">
                    <a:pos x="T2" y="T3"/>
                  </a:cxn>
                  <a:cxn ang="0">
                    <a:pos x="T4" y="T5"/>
                  </a:cxn>
                  <a:cxn ang="0">
                    <a:pos x="T6" y="T7"/>
                  </a:cxn>
                </a:cxnLst>
                <a:rect l="0" t="0" r="r" b="b"/>
                <a:pathLst>
                  <a:path w="27" h="16">
                    <a:moveTo>
                      <a:pt x="6" y="16"/>
                    </a:moveTo>
                    <a:lnTo>
                      <a:pt x="0" y="0"/>
                    </a:lnTo>
                    <a:lnTo>
                      <a:pt x="27" y="16"/>
                    </a:lnTo>
                    <a:lnTo>
                      <a:pt x="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Freeform 286"/>
              <p:cNvSpPr>
                <a:spLocks/>
              </p:cNvSpPr>
              <p:nvPr/>
            </p:nvSpPr>
            <p:spPr bwMode="auto">
              <a:xfrm>
                <a:off x="1818" y="2057"/>
                <a:ext cx="27" cy="16"/>
              </a:xfrm>
              <a:custGeom>
                <a:avLst/>
                <a:gdLst>
                  <a:gd name="T0" fmla="*/ 6 w 27"/>
                  <a:gd name="T1" fmla="*/ 11 h 16"/>
                  <a:gd name="T2" fmla="*/ 0 w 27"/>
                  <a:gd name="T3" fmla="*/ 0 h 16"/>
                  <a:gd name="T4" fmla="*/ 27 w 27"/>
                  <a:gd name="T5" fmla="*/ 16 h 16"/>
                  <a:gd name="T6" fmla="*/ 6 w 27"/>
                  <a:gd name="T7" fmla="*/ 16 h 16"/>
                  <a:gd name="T8" fmla="*/ 6 w 27"/>
                  <a:gd name="T9" fmla="*/ 11 h 16"/>
                </a:gdLst>
                <a:ahLst/>
                <a:cxnLst>
                  <a:cxn ang="0">
                    <a:pos x="T0" y="T1"/>
                  </a:cxn>
                  <a:cxn ang="0">
                    <a:pos x="T2" y="T3"/>
                  </a:cxn>
                  <a:cxn ang="0">
                    <a:pos x="T4" y="T5"/>
                  </a:cxn>
                  <a:cxn ang="0">
                    <a:pos x="T6" y="T7"/>
                  </a:cxn>
                  <a:cxn ang="0">
                    <a:pos x="T8" y="T9"/>
                  </a:cxn>
                </a:cxnLst>
                <a:rect l="0" t="0" r="r" b="b"/>
                <a:pathLst>
                  <a:path w="27" h="16">
                    <a:moveTo>
                      <a:pt x="6" y="11"/>
                    </a:moveTo>
                    <a:lnTo>
                      <a:pt x="0" y="0"/>
                    </a:lnTo>
                    <a:lnTo>
                      <a:pt x="27" y="16"/>
                    </a:lnTo>
                    <a:lnTo>
                      <a:pt x="6" y="16"/>
                    </a:lnTo>
                    <a:lnTo>
                      <a:pt x="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6" name="Freeform 287"/>
              <p:cNvSpPr>
                <a:spLocks/>
              </p:cNvSpPr>
              <p:nvPr/>
            </p:nvSpPr>
            <p:spPr bwMode="auto">
              <a:xfrm>
                <a:off x="2736" y="1609"/>
                <a:ext cx="185" cy="142"/>
              </a:xfrm>
              <a:custGeom>
                <a:avLst/>
                <a:gdLst>
                  <a:gd name="T0" fmla="*/ 105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42">
                    <a:moveTo>
                      <a:pt x="105"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7" name="Freeform 288"/>
              <p:cNvSpPr>
                <a:spLocks/>
              </p:cNvSpPr>
              <p:nvPr/>
            </p:nvSpPr>
            <p:spPr bwMode="auto">
              <a:xfrm>
                <a:off x="2736" y="1609"/>
                <a:ext cx="185" cy="142"/>
              </a:xfrm>
              <a:custGeom>
                <a:avLst/>
                <a:gdLst>
                  <a:gd name="T0" fmla="*/ 111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 name="T72" fmla="*/ 111 w 185"/>
                  <a:gd name="T7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42">
                    <a:moveTo>
                      <a:pt x="111"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lnTo>
                      <a:pt x="1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8" name="Freeform 289"/>
              <p:cNvSpPr>
                <a:spLocks/>
              </p:cNvSpPr>
              <p:nvPr/>
            </p:nvSpPr>
            <p:spPr bwMode="auto">
              <a:xfrm>
                <a:off x="2731" y="1640"/>
                <a:ext cx="42" cy="95"/>
              </a:xfrm>
              <a:custGeom>
                <a:avLst/>
                <a:gdLst>
                  <a:gd name="T0" fmla="*/ 10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95">
                    <a:moveTo>
                      <a:pt x="10" y="0"/>
                    </a:moveTo>
                    <a:lnTo>
                      <a:pt x="26" y="0"/>
                    </a:lnTo>
                    <a:lnTo>
                      <a:pt x="42" y="6"/>
                    </a:lnTo>
                    <a:lnTo>
                      <a:pt x="37" y="37"/>
                    </a:lnTo>
                    <a:lnTo>
                      <a:pt x="31" y="48"/>
                    </a:lnTo>
                    <a:lnTo>
                      <a:pt x="37" y="90"/>
                    </a:lnTo>
                    <a:lnTo>
                      <a:pt x="21" y="95"/>
                    </a:lnTo>
                    <a:lnTo>
                      <a:pt x="5" y="90"/>
                    </a:lnTo>
                    <a:lnTo>
                      <a:pt x="10" y="69"/>
                    </a:lnTo>
                    <a:lnTo>
                      <a:pt x="0" y="64"/>
                    </a:lnTo>
                    <a:lnTo>
                      <a:pt x="16" y="21"/>
                    </a:lnTo>
                    <a:lnTo>
                      <a:pt x="1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9" name="Freeform 290"/>
              <p:cNvSpPr>
                <a:spLocks/>
              </p:cNvSpPr>
              <p:nvPr/>
            </p:nvSpPr>
            <p:spPr bwMode="auto">
              <a:xfrm>
                <a:off x="2731" y="1640"/>
                <a:ext cx="42" cy="95"/>
              </a:xfrm>
              <a:custGeom>
                <a:avLst/>
                <a:gdLst>
                  <a:gd name="T0" fmla="*/ 16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 name="T24" fmla="*/ 16 w 42"/>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5">
                    <a:moveTo>
                      <a:pt x="16" y="0"/>
                    </a:moveTo>
                    <a:lnTo>
                      <a:pt x="26" y="0"/>
                    </a:lnTo>
                    <a:lnTo>
                      <a:pt x="42" y="6"/>
                    </a:lnTo>
                    <a:lnTo>
                      <a:pt x="37" y="37"/>
                    </a:lnTo>
                    <a:lnTo>
                      <a:pt x="31" y="48"/>
                    </a:lnTo>
                    <a:lnTo>
                      <a:pt x="37" y="90"/>
                    </a:lnTo>
                    <a:lnTo>
                      <a:pt x="21" y="95"/>
                    </a:lnTo>
                    <a:lnTo>
                      <a:pt x="5" y="90"/>
                    </a:lnTo>
                    <a:lnTo>
                      <a:pt x="10" y="69"/>
                    </a:lnTo>
                    <a:lnTo>
                      <a:pt x="0" y="64"/>
                    </a:lnTo>
                    <a:lnTo>
                      <a:pt x="16" y="21"/>
                    </a:lnTo>
                    <a:lnTo>
                      <a:pt x="1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0" name="Freeform 291"/>
              <p:cNvSpPr>
                <a:spLocks/>
              </p:cNvSpPr>
              <p:nvPr/>
            </p:nvSpPr>
            <p:spPr bwMode="auto">
              <a:xfrm>
                <a:off x="3796" y="1735"/>
                <a:ext cx="232" cy="232"/>
              </a:xfrm>
              <a:custGeom>
                <a:avLst/>
                <a:gdLst>
                  <a:gd name="T0" fmla="*/ 190 w 232"/>
                  <a:gd name="T1" fmla="*/ 0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90" y="0"/>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1" name="Freeform 292"/>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2" name="Freeform 293"/>
              <p:cNvSpPr>
                <a:spLocks/>
              </p:cNvSpPr>
              <p:nvPr/>
            </p:nvSpPr>
            <p:spPr bwMode="auto">
              <a:xfrm>
                <a:off x="1903" y="2110"/>
                <a:ext cx="16" cy="16"/>
              </a:xfrm>
              <a:custGeom>
                <a:avLst/>
                <a:gdLst>
                  <a:gd name="T0" fmla="*/ 16 w 16"/>
                  <a:gd name="T1" fmla="*/ 10 h 16"/>
                  <a:gd name="T2" fmla="*/ 5 w 16"/>
                  <a:gd name="T3" fmla="*/ 16 h 16"/>
                  <a:gd name="T4" fmla="*/ 0 w 16"/>
                  <a:gd name="T5" fmla="*/ 0 h 16"/>
                  <a:gd name="T6" fmla="*/ 16 w 16"/>
                  <a:gd name="T7" fmla="*/ 10 h 16"/>
                </a:gdLst>
                <a:ahLst/>
                <a:cxnLst>
                  <a:cxn ang="0">
                    <a:pos x="T0" y="T1"/>
                  </a:cxn>
                  <a:cxn ang="0">
                    <a:pos x="T2" y="T3"/>
                  </a:cxn>
                  <a:cxn ang="0">
                    <a:pos x="T4" y="T5"/>
                  </a:cxn>
                  <a:cxn ang="0">
                    <a:pos x="T6" y="T7"/>
                  </a:cxn>
                </a:cxnLst>
                <a:rect l="0" t="0" r="r" b="b"/>
                <a:pathLst>
                  <a:path w="16" h="16">
                    <a:moveTo>
                      <a:pt x="16" y="10"/>
                    </a:moveTo>
                    <a:lnTo>
                      <a:pt x="5" y="16"/>
                    </a:lnTo>
                    <a:lnTo>
                      <a:pt x="0" y="0"/>
                    </a:lnTo>
                    <a:lnTo>
                      <a:pt x="1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3" name="Freeform 294"/>
              <p:cNvSpPr>
                <a:spLocks/>
              </p:cNvSpPr>
              <p:nvPr/>
            </p:nvSpPr>
            <p:spPr bwMode="auto">
              <a:xfrm>
                <a:off x="1903" y="2110"/>
                <a:ext cx="16" cy="16"/>
              </a:xfrm>
              <a:custGeom>
                <a:avLst/>
                <a:gdLst>
                  <a:gd name="T0" fmla="*/ 10 w 16"/>
                  <a:gd name="T1" fmla="*/ 16 h 16"/>
                  <a:gd name="T2" fmla="*/ 5 w 16"/>
                  <a:gd name="T3" fmla="*/ 16 h 16"/>
                  <a:gd name="T4" fmla="*/ 0 w 16"/>
                  <a:gd name="T5" fmla="*/ 0 h 16"/>
                  <a:gd name="T6" fmla="*/ 16 w 16"/>
                  <a:gd name="T7" fmla="*/ 10 h 16"/>
                  <a:gd name="T8" fmla="*/ 10 w 16"/>
                  <a:gd name="T9" fmla="*/ 16 h 16"/>
                </a:gdLst>
                <a:ahLst/>
                <a:cxnLst>
                  <a:cxn ang="0">
                    <a:pos x="T0" y="T1"/>
                  </a:cxn>
                  <a:cxn ang="0">
                    <a:pos x="T2" y="T3"/>
                  </a:cxn>
                  <a:cxn ang="0">
                    <a:pos x="T4" y="T5"/>
                  </a:cxn>
                  <a:cxn ang="0">
                    <a:pos x="T6" y="T7"/>
                  </a:cxn>
                  <a:cxn ang="0">
                    <a:pos x="T8" y="T9"/>
                  </a:cxn>
                </a:cxnLst>
                <a:rect l="0" t="0" r="r" b="b"/>
                <a:pathLst>
                  <a:path w="16" h="16">
                    <a:moveTo>
                      <a:pt x="10" y="16"/>
                    </a:moveTo>
                    <a:lnTo>
                      <a:pt x="5" y="16"/>
                    </a:lnTo>
                    <a:lnTo>
                      <a:pt x="0" y="0"/>
                    </a:lnTo>
                    <a:lnTo>
                      <a:pt x="16" y="10"/>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4" name="Freeform 295"/>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5" name="Freeform 296"/>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6" name="Freeform 297"/>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7" name="Freeform 298"/>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8" name="Freeform 299"/>
              <p:cNvSpPr>
                <a:spLocks/>
              </p:cNvSpPr>
              <p:nvPr/>
            </p:nvSpPr>
            <p:spPr bwMode="auto">
              <a:xfrm>
                <a:off x="3005" y="1519"/>
                <a:ext cx="105" cy="47"/>
              </a:xfrm>
              <a:custGeom>
                <a:avLst/>
                <a:gdLst>
                  <a:gd name="T0" fmla="*/ 47 w 105"/>
                  <a:gd name="T1" fmla="*/ 26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47">
                    <a:moveTo>
                      <a:pt x="47" y="26"/>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Freeform 300"/>
              <p:cNvSpPr>
                <a:spLocks/>
              </p:cNvSpPr>
              <p:nvPr/>
            </p:nvSpPr>
            <p:spPr bwMode="auto">
              <a:xfrm>
                <a:off x="3005" y="1519"/>
                <a:ext cx="105" cy="47"/>
              </a:xfrm>
              <a:custGeom>
                <a:avLst/>
                <a:gdLst>
                  <a:gd name="T0" fmla="*/ 47 w 105"/>
                  <a:gd name="T1" fmla="*/ 21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 name="T42" fmla="*/ 47 w 105"/>
                  <a:gd name="T4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47">
                    <a:moveTo>
                      <a:pt x="47" y="21"/>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0" name="Freeform 301"/>
              <p:cNvSpPr>
                <a:spLocks/>
              </p:cNvSpPr>
              <p:nvPr/>
            </p:nvSpPr>
            <p:spPr bwMode="auto">
              <a:xfrm>
                <a:off x="4424" y="1994"/>
                <a:ext cx="137" cy="153"/>
              </a:xfrm>
              <a:custGeom>
                <a:avLst/>
                <a:gdLst>
                  <a:gd name="T0" fmla="*/ 26 w 137"/>
                  <a:gd name="T1" fmla="*/ 21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153">
                    <a:moveTo>
                      <a:pt x="26" y="21"/>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1" name="Freeform 302"/>
              <p:cNvSpPr>
                <a:spLocks/>
              </p:cNvSpPr>
              <p:nvPr/>
            </p:nvSpPr>
            <p:spPr bwMode="auto">
              <a:xfrm>
                <a:off x="4424" y="1994"/>
                <a:ext cx="137" cy="153"/>
              </a:xfrm>
              <a:custGeom>
                <a:avLst/>
                <a:gdLst>
                  <a:gd name="T0" fmla="*/ 26 w 137"/>
                  <a:gd name="T1" fmla="*/ 10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 name="T54" fmla="*/ 26 w 137"/>
                  <a:gd name="T5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 h="153">
                    <a:moveTo>
                      <a:pt x="26" y="10"/>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2" name="Freeform 303"/>
              <p:cNvSpPr>
                <a:spLocks/>
              </p:cNvSpPr>
              <p:nvPr/>
            </p:nvSpPr>
            <p:spPr bwMode="auto">
              <a:xfrm>
                <a:off x="1660" y="1941"/>
                <a:ext cx="16" cy="32"/>
              </a:xfrm>
              <a:custGeom>
                <a:avLst/>
                <a:gdLst>
                  <a:gd name="T0" fmla="*/ 11 w 16"/>
                  <a:gd name="T1" fmla="*/ 5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Lst>
                <a:ahLst/>
                <a:cxnLst>
                  <a:cxn ang="0">
                    <a:pos x="T0" y="T1"/>
                  </a:cxn>
                  <a:cxn ang="0">
                    <a:pos x="T2" y="T3"/>
                  </a:cxn>
                  <a:cxn ang="0">
                    <a:pos x="T4" y="T5"/>
                  </a:cxn>
                  <a:cxn ang="0">
                    <a:pos x="T6" y="T7"/>
                  </a:cxn>
                  <a:cxn ang="0">
                    <a:pos x="T8" y="T9"/>
                  </a:cxn>
                  <a:cxn ang="0">
                    <a:pos x="T10" y="T11"/>
                  </a:cxn>
                  <a:cxn ang="0">
                    <a:pos x="T12" y="T13"/>
                  </a:cxn>
                </a:cxnLst>
                <a:rect l="0" t="0" r="r" b="b"/>
                <a:pathLst>
                  <a:path w="16" h="32">
                    <a:moveTo>
                      <a:pt x="11" y="5"/>
                    </a:moveTo>
                    <a:lnTo>
                      <a:pt x="16" y="26"/>
                    </a:lnTo>
                    <a:lnTo>
                      <a:pt x="11" y="26"/>
                    </a:lnTo>
                    <a:lnTo>
                      <a:pt x="11" y="32"/>
                    </a:lnTo>
                    <a:lnTo>
                      <a:pt x="0" y="11"/>
                    </a:lnTo>
                    <a:lnTo>
                      <a:pt x="5" y="0"/>
                    </a:lnTo>
                    <a:lnTo>
                      <a:pt x="11"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3" name="Freeform 304"/>
              <p:cNvSpPr>
                <a:spLocks/>
              </p:cNvSpPr>
              <p:nvPr/>
            </p:nvSpPr>
            <p:spPr bwMode="auto">
              <a:xfrm>
                <a:off x="1660" y="1941"/>
                <a:ext cx="16" cy="32"/>
              </a:xfrm>
              <a:custGeom>
                <a:avLst/>
                <a:gdLst>
                  <a:gd name="T0" fmla="*/ 11 w 16"/>
                  <a:gd name="T1" fmla="*/ 16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 name="T14" fmla="*/ 11 w 16"/>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2">
                    <a:moveTo>
                      <a:pt x="11" y="16"/>
                    </a:moveTo>
                    <a:lnTo>
                      <a:pt x="16" y="26"/>
                    </a:lnTo>
                    <a:lnTo>
                      <a:pt x="11" y="26"/>
                    </a:lnTo>
                    <a:lnTo>
                      <a:pt x="11" y="32"/>
                    </a:lnTo>
                    <a:lnTo>
                      <a:pt x="0" y="11"/>
                    </a:lnTo>
                    <a:lnTo>
                      <a:pt x="5" y="0"/>
                    </a:lnTo>
                    <a:lnTo>
                      <a:pt x="11" y="5"/>
                    </a:lnTo>
                    <a:lnTo>
                      <a:pt x="1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4" name="Freeform 305"/>
              <p:cNvSpPr>
                <a:spLocks/>
              </p:cNvSpPr>
              <p:nvPr/>
            </p:nvSpPr>
            <p:spPr bwMode="auto">
              <a:xfrm>
                <a:off x="1897" y="2084"/>
                <a:ext cx="16" cy="5"/>
              </a:xfrm>
              <a:custGeom>
                <a:avLst/>
                <a:gdLst>
                  <a:gd name="T0" fmla="*/ 0 w 16"/>
                  <a:gd name="T1" fmla="*/ 5 h 5"/>
                  <a:gd name="T2" fmla="*/ 0 w 16"/>
                  <a:gd name="T3" fmla="*/ 0 h 5"/>
                  <a:gd name="T4" fmla="*/ 16 w 16"/>
                  <a:gd name="T5" fmla="*/ 0 h 5"/>
                  <a:gd name="T6" fmla="*/ 11 w 16"/>
                  <a:gd name="T7" fmla="*/ 5 h 5"/>
                  <a:gd name="T8" fmla="*/ 0 w 16"/>
                  <a:gd name="T9" fmla="*/ 5 h 5"/>
                </a:gdLst>
                <a:ahLst/>
                <a:cxnLst>
                  <a:cxn ang="0">
                    <a:pos x="T0" y="T1"/>
                  </a:cxn>
                  <a:cxn ang="0">
                    <a:pos x="T2" y="T3"/>
                  </a:cxn>
                  <a:cxn ang="0">
                    <a:pos x="T4" y="T5"/>
                  </a:cxn>
                  <a:cxn ang="0">
                    <a:pos x="T6" y="T7"/>
                  </a:cxn>
                  <a:cxn ang="0">
                    <a:pos x="T8" y="T9"/>
                  </a:cxn>
                </a:cxnLst>
                <a:rect l="0" t="0" r="r" b="b"/>
                <a:pathLst>
                  <a:path w="16" h="5">
                    <a:moveTo>
                      <a:pt x="0" y="5"/>
                    </a:moveTo>
                    <a:lnTo>
                      <a:pt x="0" y="0"/>
                    </a:lnTo>
                    <a:lnTo>
                      <a:pt x="16" y="0"/>
                    </a:lnTo>
                    <a:lnTo>
                      <a:pt x="11"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5" name="Freeform 306"/>
              <p:cNvSpPr>
                <a:spLocks/>
              </p:cNvSpPr>
              <p:nvPr/>
            </p:nvSpPr>
            <p:spPr bwMode="auto">
              <a:xfrm>
                <a:off x="1897" y="2084"/>
                <a:ext cx="16" cy="5"/>
              </a:xfrm>
              <a:custGeom>
                <a:avLst/>
                <a:gdLst>
                  <a:gd name="T0" fmla="*/ 0 w 16"/>
                  <a:gd name="T1" fmla="*/ 0 h 5"/>
                  <a:gd name="T2" fmla="*/ 0 w 16"/>
                  <a:gd name="T3" fmla="*/ 0 h 5"/>
                  <a:gd name="T4" fmla="*/ 16 w 16"/>
                  <a:gd name="T5" fmla="*/ 0 h 5"/>
                  <a:gd name="T6" fmla="*/ 11 w 16"/>
                  <a:gd name="T7" fmla="*/ 5 h 5"/>
                  <a:gd name="T8" fmla="*/ 0 w 16"/>
                  <a:gd name="T9" fmla="*/ 5 h 5"/>
                  <a:gd name="T10" fmla="*/ 0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0" y="0"/>
                    </a:moveTo>
                    <a:lnTo>
                      <a:pt x="0" y="0"/>
                    </a:lnTo>
                    <a:lnTo>
                      <a:pt x="16" y="0"/>
                    </a:lnTo>
                    <a:lnTo>
                      <a:pt x="11" y="5"/>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6" name="Freeform 307"/>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Lst>
                <a:ahLst/>
                <a:cxnLst>
                  <a:cxn ang="0">
                    <a:pos x="T0" y="T1"/>
                  </a:cxn>
                  <a:cxn ang="0">
                    <a:pos x="T2" y="T3"/>
                  </a:cxn>
                  <a:cxn ang="0">
                    <a:pos x="T4" y="T5"/>
                  </a:cxn>
                  <a:cxn ang="0">
                    <a:pos x="T6" y="T7"/>
                  </a:cxn>
                  <a:cxn ang="0">
                    <a:pos x="T8" y="T9"/>
                  </a:cxn>
                </a:cxnLst>
                <a:rect l="0" t="0" r="r" b="b"/>
                <a:pathLst>
                  <a:path w="6" h="10">
                    <a:moveTo>
                      <a:pt x="6" y="0"/>
                    </a:moveTo>
                    <a:lnTo>
                      <a:pt x="6" y="5"/>
                    </a:lnTo>
                    <a:lnTo>
                      <a:pt x="0" y="10"/>
                    </a:lnTo>
                    <a:lnTo>
                      <a:pt x="0" y="0"/>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7" name="Freeform 308"/>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lnTo>
                      <a:pt x="6" y="5"/>
                    </a:lnTo>
                    <a:lnTo>
                      <a:pt x="0" y="10"/>
                    </a:lnTo>
                    <a:lnTo>
                      <a:pt x="0" y="0"/>
                    </a:lnTo>
                    <a:lnTo>
                      <a:pt x="6"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8" name="Freeform 309"/>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0" y="5"/>
                    </a:moveTo>
                    <a:lnTo>
                      <a:pt x="0" y="5"/>
                    </a:lnTo>
                    <a:lnTo>
                      <a:pt x="5" y="0"/>
                    </a:lnTo>
                    <a:lnTo>
                      <a:pt x="5" y="5"/>
                    </a:lnTo>
                    <a:lnTo>
                      <a:pt x="5"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9" name="Freeform 310"/>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lnTo>
                      <a:pt x="0" y="5"/>
                    </a:lnTo>
                    <a:lnTo>
                      <a:pt x="5" y="0"/>
                    </a:lnTo>
                    <a:lnTo>
                      <a:pt x="5" y="5"/>
                    </a:lnTo>
                    <a:lnTo>
                      <a:pt x="5" y="5"/>
                    </a:lnTo>
                    <a:lnTo>
                      <a:pt x="0" y="5"/>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0" name="Freeform 311"/>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1" name="Freeform 312"/>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2" name="Freeform 313"/>
              <p:cNvSpPr>
                <a:spLocks/>
              </p:cNvSpPr>
              <p:nvPr/>
            </p:nvSpPr>
            <p:spPr bwMode="auto">
              <a:xfrm>
                <a:off x="4846" y="2553"/>
                <a:ext cx="26" cy="11"/>
              </a:xfrm>
              <a:custGeom>
                <a:avLst/>
                <a:gdLst>
                  <a:gd name="T0" fmla="*/ 0 w 26"/>
                  <a:gd name="T1" fmla="*/ 11 h 11"/>
                  <a:gd name="T2" fmla="*/ 0 w 26"/>
                  <a:gd name="T3" fmla="*/ 5 h 11"/>
                  <a:gd name="T4" fmla="*/ 10 w 26"/>
                  <a:gd name="T5" fmla="*/ 0 h 11"/>
                  <a:gd name="T6" fmla="*/ 26 w 26"/>
                  <a:gd name="T7" fmla="*/ 0 h 11"/>
                  <a:gd name="T8" fmla="*/ 0 w 26"/>
                  <a:gd name="T9" fmla="*/ 11 h 11"/>
                </a:gdLst>
                <a:ahLst/>
                <a:cxnLst>
                  <a:cxn ang="0">
                    <a:pos x="T0" y="T1"/>
                  </a:cxn>
                  <a:cxn ang="0">
                    <a:pos x="T2" y="T3"/>
                  </a:cxn>
                  <a:cxn ang="0">
                    <a:pos x="T4" y="T5"/>
                  </a:cxn>
                  <a:cxn ang="0">
                    <a:pos x="T6" y="T7"/>
                  </a:cxn>
                  <a:cxn ang="0">
                    <a:pos x="T8" y="T9"/>
                  </a:cxn>
                </a:cxnLst>
                <a:rect l="0" t="0" r="r" b="b"/>
                <a:pathLst>
                  <a:path w="26" h="11">
                    <a:moveTo>
                      <a:pt x="0" y="11"/>
                    </a:moveTo>
                    <a:lnTo>
                      <a:pt x="0" y="5"/>
                    </a:lnTo>
                    <a:lnTo>
                      <a:pt x="10" y="0"/>
                    </a:lnTo>
                    <a:lnTo>
                      <a:pt x="26" y="0"/>
                    </a:lnTo>
                    <a:lnTo>
                      <a:pt x="0"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3" name="Freeform 314"/>
              <p:cNvSpPr>
                <a:spLocks/>
              </p:cNvSpPr>
              <p:nvPr/>
            </p:nvSpPr>
            <p:spPr bwMode="auto">
              <a:xfrm>
                <a:off x="4846" y="2553"/>
                <a:ext cx="26" cy="11"/>
              </a:xfrm>
              <a:custGeom>
                <a:avLst/>
                <a:gdLst>
                  <a:gd name="T0" fmla="*/ 0 w 26"/>
                  <a:gd name="T1" fmla="*/ 5 h 11"/>
                  <a:gd name="T2" fmla="*/ 0 w 26"/>
                  <a:gd name="T3" fmla="*/ 5 h 11"/>
                  <a:gd name="T4" fmla="*/ 10 w 26"/>
                  <a:gd name="T5" fmla="*/ 0 h 11"/>
                  <a:gd name="T6" fmla="*/ 26 w 26"/>
                  <a:gd name="T7" fmla="*/ 0 h 11"/>
                  <a:gd name="T8" fmla="*/ 0 w 26"/>
                  <a:gd name="T9" fmla="*/ 11 h 11"/>
                  <a:gd name="T10" fmla="*/ 0 w 26"/>
                  <a:gd name="T11" fmla="*/ 5 h 11"/>
                </a:gdLst>
                <a:ahLst/>
                <a:cxnLst>
                  <a:cxn ang="0">
                    <a:pos x="T0" y="T1"/>
                  </a:cxn>
                  <a:cxn ang="0">
                    <a:pos x="T2" y="T3"/>
                  </a:cxn>
                  <a:cxn ang="0">
                    <a:pos x="T4" y="T5"/>
                  </a:cxn>
                  <a:cxn ang="0">
                    <a:pos x="T6" y="T7"/>
                  </a:cxn>
                  <a:cxn ang="0">
                    <a:pos x="T8" y="T9"/>
                  </a:cxn>
                  <a:cxn ang="0">
                    <a:pos x="T10" y="T11"/>
                  </a:cxn>
                </a:cxnLst>
                <a:rect l="0" t="0" r="r" b="b"/>
                <a:pathLst>
                  <a:path w="26" h="11">
                    <a:moveTo>
                      <a:pt x="0" y="5"/>
                    </a:moveTo>
                    <a:lnTo>
                      <a:pt x="0" y="5"/>
                    </a:lnTo>
                    <a:lnTo>
                      <a:pt x="10" y="0"/>
                    </a:lnTo>
                    <a:lnTo>
                      <a:pt x="26" y="0"/>
                    </a:lnTo>
                    <a:lnTo>
                      <a:pt x="0" y="11"/>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4" name="Freeform 315"/>
              <p:cNvSpPr>
                <a:spLocks/>
              </p:cNvSpPr>
              <p:nvPr/>
            </p:nvSpPr>
            <p:spPr bwMode="auto">
              <a:xfrm>
                <a:off x="2947" y="1498"/>
                <a:ext cx="16" cy="16"/>
              </a:xfrm>
              <a:custGeom>
                <a:avLst/>
                <a:gdLst>
                  <a:gd name="T0" fmla="*/ 0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0" y="5"/>
                    </a:moveTo>
                    <a:lnTo>
                      <a:pt x="5" y="0"/>
                    </a:lnTo>
                    <a:lnTo>
                      <a:pt x="11" y="0"/>
                    </a:lnTo>
                    <a:lnTo>
                      <a:pt x="16" y="5"/>
                    </a:lnTo>
                    <a:lnTo>
                      <a:pt x="16" y="16"/>
                    </a:lnTo>
                    <a:lnTo>
                      <a:pt x="5" y="10"/>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5" name="Freeform 316"/>
              <p:cNvSpPr>
                <a:spLocks/>
              </p:cNvSpPr>
              <p:nvPr/>
            </p:nvSpPr>
            <p:spPr bwMode="auto">
              <a:xfrm>
                <a:off x="2947" y="1498"/>
                <a:ext cx="16" cy="16"/>
              </a:xfrm>
              <a:custGeom>
                <a:avLst/>
                <a:gdLst>
                  <a:gd name="T0" fmla="*/ 5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 name="T14" fmla="*/ 5 w 16"/>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5" y="5"/>
                    </a:moveTo>
                    <a:lnTo>
                      <a:pt x="5" y="0"/>
                    </a:lnTo>
                    <a:lnTo>
                      <a:pt x="11" y="0"/>
                    </a:lnTo>
                    <a:lnTo>
                      <a:pt x="16" y="5"/>
                    </a:lnTo>
                    <a:lnTo>
                      <a:pt x="16" y="16"/>
                    </a:lnTo>
                    <a:lnTo>
                      <a:pt x="5" y="10"/>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6" name="Freeform 317"/>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7" name="Freeform 318"/>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8" name="Freeform 319"/>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74 w 253"/>
                  <a:gd name="T69" fmla="*/ 121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227 w 253"/>
                  <a:gd name="T81" fmla="*/ 63 h 227"/>
                  <a:gd name="T82" fmla="*/ 222 w 253"/>
                  <a:gd name="T83" fmla="*/ 84 h 227"/>
                  <a:gd name="T84" fmla="*/ 232 w 253"/>
                  <a:gd name="T85" fmla="*/ 84 h 227"/>
                  <a:gd name="T86" fmla="*/ 243 w 253"/>
                  <a:gd name="T87" fmla="*/ 79 h 227"/>
                  <a:gd name="T88" fmla="*/ 237 w 253"/>
                  <a:gd name="T89" fmla="*/ 63 h 227"/>
                  <a:gd name="T90" fmla="*/ 227 w 253"/>
                  <a:gd name="T91"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close/>
                    <a:moveTo>
                      <a:pt x="174" y="121"/>
                    </a:moveTo>
                    <a:lnTo>
                      <a:pt x="169" y="137"/>
                    </a:lnTo>
                    <a:lnTo>
                      <a:pt x="179" y="148"/>
                    </a:lnTo>
                    <a:lnTo>
                      <a:pt x="190" y="132"/>
                    </a:lnTo>
                    <a:lnTo>
                      <a:pt x="190" y="121"/>
                    </a:lnTo>
                    <a:lnTo>
                      <a:pt x="174" y="121"/>
                    </a:lnTo>
                    <a:close/>
                    <a:moveTo>
                      <a:pt x="227" y="63"/>
                    </a:moveTo>
                    <a:lnTo>
                      <a:pt x="222" y="84"/>
                    </a:lnTo>
                    <a:lnTo>
                      <a:pt x="232" y="84"/>
                    </a:lnTo>
                    <a:lnTo>
                      <a:pt x="243" y="79"/>
                    </a:lnTo>
                    <a:lnTo>
                      <a:pt x="237" y="63"/>
                    </a:lnTo>
                    <a:lnTo>
                      <a:pt x="227" y="6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9" name="Freeform 320"/>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0" name="Freeform 321"/>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1" name="Freeform 322"/>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2" name="Freeform 323"/>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3" name="Freeform 324"/>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4" name="Freeform 325"/>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5" name="Freeform 326"/>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6" name="Freeform 327"/>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7" name="Freeform 328"/>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8" name="Freeform 329"/>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9" name="Freeform 330"/>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0" name="Freeform 331"/>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1" name="Freeform 332"/>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2" name="Freeform 333"/>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3" name="Freeform 334"/>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4" name="Freeform 335"/>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5" name="Freeform 336"/>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6" name="Freeform 337"/>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7" name="Freeform 338"/>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8" name="Freeform 339"/>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9" name="Freeform 340"/>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0" name="Freeform 341"/>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1" name="Freeform 342"/>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2" name="Freeform 343"/>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3" name="Freeform 344"/>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4" name="Freeform 345"/>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5" name="Freeform 346"/>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6" name="Freeform 347"/>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7" name="Freeform 348"/>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8" name="Freeform 349"/>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9" name="Freeform 350"/>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0" name="Freeform 351"/>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1" name="Freeform 352"/>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2" name="Freeform 353"/>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3" name="Freeform 354"/>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4" name="Freeform 355"/>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5" name="Freeform 356"/>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6" name="Freeform 357"/>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7" name="Freeform 358"/>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8" name="Freeform 359"/>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9" name="Freeform 360"/>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0" name="Freeform 361"/>
              <p:cNvSpPr>
                <a:spLocks noEditPoints="1"/>
              </p:cNvSpPr>
              <p:nvPr/>
            </p:nvSpPr>
            <p:spPr bwMode="auto">
              <a:xfrm>
                <a:off x="3052" y="2474"/>
                <a:ext cx="196" cy="243"/>
              </a:xfrm>
              <a:custGeom>
                <a:avLst/>
                <a:gdLst>
                  <a:gd name="T0" fmla="*/ 11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27 w 196"/>
                  <a:gd name="T61" fmla="*/ 5 h 243"/>
                  <a:gd name="T62" fmla="*/ 16 w 196"/>
                  <a:gd name="T63" fmla="*/ 11 h 243"/>
                  <a:gd name="T64" fmla="*/ 16 w 196"/>
                  <a:gd name="T65" fmla="*/ 26 h 243"/>
                  <a:gd name="T66" fmla="*/ 11 w 196"/>
                  <a:gd name="T67" fmla="*/ 26 h 243"/>
                  <a:gd name="T68" fmla="*/ 11 w 196"/>
                  <a:gd name="T69" fmla="*/ 11 h 243"/>
                  <a:gd name="T70" fmla="*/ 22 w 196"/>
                  <a:gd name="T71" fmla="*/ 0 h 243"/>
                  <a:gd name="T72" fmla="*/ 27 w 196"/>
                  <a:gd name="T73" fmla="*/ 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 h="243">
                    <a:moveTo>
                      <a:pt x="11"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close/>
                    <a:moveTo>
                      <a:pt x="27" y="5"/>
                    </a:moveTo>
                    <a:lnTo>
                      <a:pt x="16" y="11"/>
                    </a:lnTo>
                    <a:lnTo>
                      <a:pt x="16" y="26"/>
                    </a:lnTo>
                    <a:lnTo>
                      <a:pt x="11" y="26"/>
                    </a:lnTo>
                    <a:lnTo>
                      <a:pt x="11" y="11"/>
                    </a:lnTo>
                    <a:lnTo>
                      <a:pt x="22" y="0"/>
                    </a:lnTo>
                    <a:lnTo>
                      <a:pt x="27" y="5"/>
                    </a:lnTo>
                    <a:close/>
                  </a:path>
                </a:pathLst>
              </a:custGeom>
              <a:solidFill>
                <a:srgbClr val="C0E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1" name="Freeform 362"/>
              <p:cNvSpPr>
                <a:spLocks noEditPoints="1"/>
              </p:cNvSpPr>
              <p:nvPr/>
            </p:nvSpPr>
            <p:spPr bwMode="auto">
              <a:xfrm>
                <a:off x="3052" y="2474"/>
                <a:ext cx="196" cy="243"/>
              </a:xfrm>
              <a:custGeom>
                <a:avLst/>
                <a:gdLst>
                  <a:gd name="T0" fmla="*/ 16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16 w 196"/>
                  <a:gd name="T61" fmla="*/ 32 h 243"/>
                  <a:gd name="T62" fmla="*/ 22 w 196"/>
                  <a:gd name="T63" fmla="*/ 11 h 243"/>
                  <a:gd name="T64" fmla="*/ 16 w 196"/>
                  <a:gd name="T65" fmla="*/ 11 h 243"/>
                  <a:gd name="T66" fmla="*/ 16 w 196"/>
                  <a:gd name="T67" fmla="*/ 26 h 243"/>
                  <a:gd name="T68" fmla="*/ 11 w 196"/>
                  <a:gd name="T69" fmla="*/ 26 h 243"/>
                  <a:gd name="T70" fmla="*/ 11 w 196"/>
                  <a:gd name="T71" fmla="*/ 11 h 243"/>
                  <a:gd name="T72" fmla="*/ 22 w 196"/>
                  <a:gd name="T73" fmla="*/ 0 h 243"/>
                  <a:gd name="T74" fmla="*/ 27 w 196"/>
                  <a:gd name="T75" fmla="*/ 5 h 243"/>
                  <a:gd name="T76" fmla="*/ 22 w 196"/>
                  <a:gd name="T7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43">
                    <a:moveTo>
                      <a:pt x="16"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lnTo>
                      <a:pt x="16" y="32"/>
                    </a:lnTo>
                    <a:moveTo>
                      <a:pt x="22" y="11"/>
                    </a:moveTo>
                    <a:lnTo>
                      <a:pt x="16" y="11"/>
                    </a:lnTo>
                    <a:lnTo>
                      <a:pt x="16" y="26"/>
                    </a:lnTo>
                    <a:lnTo>
                      <a:pt x="11" y="26"/>
                    </a:lnTo>
                    <a:lnTo>
                      <a:pt x="11" y="11"/>
                    </a:lnTo>
                    <a:lnTo>
                      <a:pt x="22" y="0"/>
                    </a:lnTo>
                    <a:lnTo>
                      <a:pt x="27" y="5"/>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2" name="Freeform 363"/>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close/>
                    <a:moveTo>
                      <a:pt x="147" y="560"/>
                    </a:moveTo>
                    <a:lnTo>
                      <a:pt x="205" y="586"/>
                    </a:lnTo>
                    <a:lnTo>
                      <a:pt x="200" y="591"/>
                    </a:lnTo>
                    <a:lnTo>
                      <a:pt x="158" y="586"/>
                    </a:lnTo>
                    <a:lnTo>
                      <a:pt x="147" y="56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3" name="Freeform 364"/>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 name="T84" fmla="*/ 174 w 247"/>
                  <a:gd name="T85" fmla="*/ 57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moveTo>
                      <a:pt x="174" y="570"/>
                    </a:moveTo>
                    <a:lnTo>
                      <a:pt x="205" y="586"/>
                    </a:lnTo>
                    <a:lnTo>
                      <a:pt x="200" y="591"/>
                    </a:lnTo>
                    <a:lnTo>
                      <a:pt x="158" y="586"/>
                    </a:lnTo>
                    <a:lnTo>
                      <a:pt x="147" y="560"/>
                    </a:lnTo>
                    <a:lnTo>
                      <a:pt x="174" y="57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4" name="Freeform 365"/>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85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close/>
                    <a:moveTo>
                      <a:pt x="385" y="538"/>
                    </a:moveTo>
                    <a:lnTo>
                      <a:pt x="401" y="544"/>
                    </a:lnTo>
                    <a:lnTo>
                      <a:pt x="433" y="538"/>
                    </a:lnTo>
                    <a:lnTo>
                      <a:pt x="433" y="544"/>
                    </a:lnTo>
                    <a:lnTo>
                      <a:pt x="412" y="570"/>
                    </a:lnTo>
                    <a:lnTo>
                      <a:pt x="380" y="591"/>
                    </a:lnTo>
                    <a:lnTo>
                      <a:pt x="370" y="586"/>
                    </a:lnTo>
                    <a:lnTo>
                      <a:pt x="370" y="575"/>
                    </a:lnTo>
                    <a:lnTo>
                      <a:pt x="370" y="565"/>
                    </a:lnTo>
                    <a:lnTo>
                      <a:pt x="380" y="544"/>
                    </a:lnTo>
                    <a:lnTo>
                      <a:pt x="385" y="53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5" name="Freeform 366"/>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96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moveTo>
                      <a:pt x="396" y="538"/>
                    </a:moveTo>
                    <a:lnTo>
                      <a:pt x="401" y="544"/>
                    </a:lnTo>
                    <a:lnTo>
                      <a:pt x="433" y="538"/>
                    </a:lnTo>
                    <a:lnTo>
                      <a:pt x="433" y="544"/>
                    </a:lnTo>
                    <a:lnTo>
                      <a:pt x="412" y="570"/>
                    </a:lnTo>
                    <a:lnTo>
                      <a:pt x="380" y="591"/>
                    </a:lnTo>
                    <a:lnTo>
                      <a:pt x="370" y="586"/>
                    </a:lnTo>
                    <a:lnTo>
                      <a:pt x="370" y="575"/>
                    </a:lnTo>
                    <a:lnTo>
                      <a:pt x="370" y="565"/>
                    </a:lnTo>
                    <a:lnTo>
                      <a:pt x="380" y="544"/>
                    </a:lnTo>
                    <a:lnTo>
                      <a:pt x="385" y="538"/>
                    </a:lnTo>
                    <a:lnTo>
                      <a:pt x="396" y="53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6" name="Freeform 367"/>
              <p:cNvSpPr>
                <a:spLocks noEditPoints="1"/>
              </p:cNvSpPr>
              <p:nvPr/>
            </p:nvSpPr>
            <p:spPr bwMode="auto">
              <a:xfrm>
                <a:off x="3522" y="1646"/>
                <a:ext cx="84" cy="63"/>
              </a:xfrm>
              <a:custGeom>
                <a:avLst/>
                <a:gdLst>
                  <a:gd name="T0" fmla="*/ 74 w 84"/>
                  <a:gd name="T1" fmla="*/ 31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26 w 84"/>
                  <a:gd name="T41" fmla="*/ 52 h 63"/>
                  <a:gd name="T42" fmla="*/ 16 w 84"/>
                  <a:gd name="T43" fmla="*/ 52 h 63"/>
                  <a:gd name="T44" fmla="*/ 5 w 84"/>
                  <a:gd name="T45" fmla="*/ 42 h 63"/>
                  <a:gd name="T46" fmla="*/ 5 w 84"/>
                  <a:gd name="T47" fmla="*/ 37 h 63"/>
                  <a:gd name="T48" fmla="*/ 16 w 84"/>
                  <a:gd name="T49" fmla="*/ 42 h 63"/>
                  <a:gd name="T50" fmla="*/ 26 w 84"/>
                  <a:gd name="T51"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4" h="63">
                    <a:moveTo>
                      <a:pt x="74" y="31"/>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close/>
                    <a:moveTo>
                      <a:pt x="26" y="52"/>
                    </a:moveTo>
                    <a:lnTo>
                      <a:pt x="16" y="52"/>
                    </a:lnTo>
                    <a:lnTo>
                      <a:pt x="5" y="42"/>
                    </a:lnTo>
                    <a:lnTo>
                      <a:pt x="5" y="37"/>
                    </a:lnTo>
                    <a:lnTo>
                      <a:pt x="16" y="42"/>
                    </a:lnTo>
                    <a:lnTo>
                      <a:pt x="26" y="5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7" name="Freeform 368"/>
              <p:cNvSpPr>
                <a:spLocks noEditPoints="1"/>
              </p:cNvSpPr>
              <p:nvPr/>
            </p:nvSpPr>
            <p:spPr bwMode="auto">
              <a:xfrm>
                <a:off x="3522" y="1646"/>
                <a:ext cx="84" cy="63"/>
              </a:xfrm>
              <a:custGeom>
                <a:avLst/>
                <a:gdLst>
                  <a:gd name="T0" fmla="*/ 68 w 84"/>
                  <a:gd name="T1" fmla="*/ 47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68 w 84"/>
                  <a:gd name="T41" fmla="*/ 47 h 63"/>
                  <a:gd name="T42" fmla="*/ 21 w 84"/>
                  <a:gd name="T43" fmla="*/ 52 h 63"/>
                  <a:gd name="T44" fmla="*/ 16 w 84"/>
                  <a:gd name="T45" fmla="*/ 52 h 63"/>
                  <a:gd name="T46" fmla="*/ 5 w 84"/>
                  <a:gd name="T47" fmla="*/ 42 h 63"/>
                  <a:gd name="T48" fmla="*/ 5 w 84"/>
                  <a:gd name="T49" fmla="*/ 37 h 63"/>
                  <a:gd name="T50" fmla="*/ 16 w 84"/>
                  <a:gd name="T51" fmla="*/ 42 h 63"/>
                  <a:gd name="T52" fmla="*/ 26 w 84"/>
                  <a:gd name="T53" fmla="*/ 52 h 63"/>
                  <a:gd name="T54" fmla="*/ 21 w 84"/>
                  <a:gd name="T55"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63">
                    <a:moveTo>
                      <a:pt x="68" y="47"/>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lnTo>
                      <a:pt x="68" y="47"/>
                    </a:lnTo>
                    <a:moveTo>
                      <a:pt x="21" y="52"/>
                    </a:moveTo>
                    <a:lnTo>
                      <a:pt x="16" y="52"/>
                    </a:lnTo>
                    <a:lnTo>
                      <a:pt x="5" y="42"/>
                    </a:lnTo>
                    <a:lnTo>
                      <a:pt x="5" y="37"/>
                    </a:lnTo>
                    <a:lnTo>
                      <a:pt x="16" y="42"/>
                    </a:lnTo>
                    <a:lnTo>
                      <a:pt x="26" y="52"/>
                    </a:lnTo>
                    <a:lnTo>
                      <a:pt x="21" y="5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8" name="Freeform 369"/>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70 w 623"/>
                  <a:gd name="T9" fmla="*/ 58 h 697"/>
                  <a:gd name="T10" fmla="*/ 380 w 623"/>
                  <a:gd name="T11" fmla="*/ 69 h 697"/>
                  <a:gd name="T12" fmla="*/ 343 w 623"/>
                  <a:gd name="T13" fmla="*/ 122 h 697"/>
                  <a:gd name="T14" fmla="*/ 364 w 623"/>
                  <a:gd name="T15" fmla="*/ 122 h 697"/>
                  <a:gd name="T16" fmla="*/ 385 w 623"/>
                  <a:gd name="T17" fmla="*/ 122 h 697"/>
                  <a:gd name="T18" fmla="*/ 391 w 623"/>
                  <a:gd name="T19" fmla="*/ 127 h 697"/>
                  <a:gd name="T20" fmla="*/ 406 w 623"/>
                  <a:gd name="T21" fmla="*/ 106 h 697"/>
                  <a:gd name="T22" fmla="*/ 454 w 623"/>
                  <a:gd name="T23" fmla="*/ 116 h 697"/>
                  <a:gd name="T24" fmla="*/ 544 w 623"/>
                  <a:gd name="T25" fmla="*/ 148 h 697"/>
                  <a:gd name="T26" fmla="*/ 623 w 623"/>
                  <a:gd name="T27" fmla="*/ 238 h 697"/>
                  <a:gd name="T28" fmla="*/ 586 w 623"/>
                  <a:gd name="T29" fmla="*/ 290 h 697"/>
                  <a:gd name="T30" fmla="*/ 559 w 623"/>
                  <a:gd name="T31" fmla="*/ 412 h 697"/>
                  <a:gd name="T32" fmla="*/ 480 w 623"/>
                  <a:gd name="T33" fmla="*/ 507 h 697"/>
                  <a:gd name="T34" fmla="*/ 422 w 623"/>
                  <a:gd name="T35" fmla="*/ 602 h 697"/>
                  <a:gd name="T36" fmla="*/ 396 w 623"/>
                  <a:gd name="T37" fmla="*/ 654 h 697"/>
                  <a:gd name="T38" fmla="*/ 375 w 623"/>
                  <a:gd name="T39" fmla="*/ 691 h 697"/>
                  <a:gd name="T40" fmla="*/ 364 w 623"/>
                  <a:gd name="T41" fmla="*/ 686 h 697"/>
                  <a:gd name="T42" fmla="*/ 354 w 623"/>
                  <a:gd name="T43" fmla="*/ 665 h 697"/>
                  <a:gd name="T44" fmla="*/ 317 w 623"/>
                  <a:gd name="T45" fmla="*/ 644 h 697"/>
                  <a:gd name="T46" fmla="*/ 301 w 623"/>
                  <a:gd name="T47" fmla="*/ 623 h 697"/>
                  <a:gd name="T48" fmla="*/ 343 w 623"/>
                  <a:gd name="T49" fmla="*/ 575 h 697"/>
                  <a:gd name="T50" fmla="*/ 333 w 623"/>
                  <a:gd name="T51" fmla="*/ 544 h 697"/>
                  <a:gd name="T52" fmla="*/ 333 w 623"/>
                  <a:gd name="T53" fmla="*/ 523 h 697"/>
                  <a:gd name="T54" fmla="*/ 312 w 623"/>
                  <a:gd name="T55" fmla="*/ 523 h 697"/>
                  <a:gd name="T56" fmla="*/ 290 w 623"/>
                  <a:gd name="T57" fmla="*/ 491 h 697"/>
                  <a:gd name="T58" fmla="*/ 264 w 623"/>
                  <a:gd name="T59" fmla="*/ 449 h 697"/>
                  <a:gd name="T60" fmla="*/ 264 w 623"/>
                  <a:gd name="T61" fmla="*/ 406 h 697"/>
                  <a:gd name="T62" fmla="*/ 254 w 623"/>
                  <a:gd name="T63" fmla="*/ 385 h 697"/>
                  <a:gd name="T64" fmla="*/ 222 w 623"/>
                  <a:gd name="T65" fmla="*/ 343 h 697"/>
                  <a:gd name="T66" fmla="*/ 201 w 623"/>
                  <a:gd name="T67" fmla="*/ 333 h 697"/>
                  <a:gd name="T68" fmla="*/ 159 w 623"/>
                  <a:gd name="T69" fmla="*/ 317 h 697"/>
                  <a:gd name="T70" fmla="*/ 137 w 623"/>
                  <a:gd name="T71" fmla="*/ 264 h 697"/>
                  <a:gd name="T72" fmla="*/ 90 w 623"/>
                  <a:gd name="T73" fmla="*/ 290 h 697"/>
                  <a:gd name="T74" fmla="*/ 58 w 623"/>
                  <a:gd name="T75" fmla="*/ 290 h 697"/>
                  <a:gd name="T76" fmla="*/ 43 w 623"/>
                  <a:gd name="T77" fmla="*/ 269 h 697"/>
                  <a:gd name="T78" fmla="*/ 11 w 623"/>
                  <a:gd name="T79" fmla="*/ 259 h 697"/>
                  <a:gd name="T80" fmla="*/ 0 w 623"/>
                  <a:gd name="T81" fmla="*/ 227 h 697"/>
                  <a:gd name="T82" fmla="*/ 11 w 623"/>
                  <a:gd name="T83" fmla="*/ 206 h 697"/>
                  <a:gd name="T84" fmla="*/ 32 w 623"/>
                  <a:gd name="T85" fmla="*/ 169 h 697"/>
                  <a:gd name="T86" fmla="*/ 69 w 623"/>
                  <a:gd name="T87" fmla="*/ 116 h 697"/>
                  <a:gd name="T88" fmla="*/ 74 w 623"/>
                  <a:gd name="T89" fmla="*/ 79 h 697"/>
                  <a:gd name="T90" fmla="*/ 64 w 623"/>
                  <a:gd name="T91" fmla="*/ 69 h 697"/>
                  <a:gd name="T92" fmla="*/ 90 w 623"/>
                  <a:gd name="T93" fmla="*/ 58 h 697"/>
                  <a:gd name="T94" fmla="*/ 111 w 623"/>
                  <a:gd name="T95" fmla="*/ 74 h 697"/>
                  <a:gd name="T96" fmla="*/ 153 w 623"/>
                  <a:gd name="T97" fmla="*/ 63 h 697"/>
                  <a:gd name="T98" fmla="*/ 153 w 623"/>
                  <a:gd name="T99" fmla="*/ 48 h 697"/>
                  <a:gd name="T100" fmla="*/ 169 w 623"/>
                  <a:gd name="T101" fmla="*/ 32 h 697"/>
                  <a:gd name="T102" fmla="*/ 201 w 623"/>
                  <a:gd name="T103" fmla="*/ 11 h 697"/>
                  <a:gd name="T104" fmla="*/ 217 w 623"/>
                  <a:gd name="T105" fmla="*/ 0 h 697"/>
                  <a:gd name="T106" fmla="*/ 222 w 623"/>
                  <a:gd name="T107" fmla="*/ 48 h 697"/>
                  <a:gd name="T108" fmla="*/ 238 w 623"/>
                  <a:gd name="T109" fmla="*/ 69 h 697"/>
                  <a:gd name="T110" fmla="*/ 269 w 623"/>
                  <a:gd name="T111" fmla="*/ 58 h 697"/>
                  <a:gd name="T112" fmla="*/ 333 w 623"/>
                  <a:gd name="T113" fmla="*/ 53 h 697"/>
                  <a:gd name="T114" fmla="*/ 354 w 623"/>
                  <a:gd name="T115" fmla="*/ 1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3" h="697">
                    <a:moveTo>
                      <a:pt x="370" y="122"/>
                    </a:moveTo>
                    <a:lnTo>
                      <a:pt x="364" y="111"/>
                    </a:lnTo>
                    <a:lnTo>
                      <a:pt x="364" y="95"/>
                    </a:lnTo>
                    <a:lnTo>
                      <a:pt x="370" y="95"/>
                    </a:lnTo>
                    <a:lnTo>
                      <a:pt x="401" y="95"/>
                    </a:lnTo>
                    <a:lnTo>
                      <a:pt x="396" y="116"/>
                    </a:lnTo>
                    <a:lnTo>
                      <a:pt x="380" y="122"/>
                    </a:lnTo>
                    <a:lnTo>
                      <a:pt x="370" y="122"/>
                    </a:lnTo>
                    <a:close/>
                    <a:moveTo>
                      <a:pt x="359" y="21"/>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9" name="Freeform 370"/>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64 w 623"/>
                  <a:gd name="T9" fmla="*/ 42 h 697"/>
                  <a:gd name="T10" fmla="*/ 380 w 623"/>
                  <a:gd name="T11" fmla="*/ 58 h 697"/>
                  <a:gd name="T12" fmla="*/ 338 w 623"/>
                  <a:gd name="T13" fmla="*/ 122 h 697"/>
                  <a:gd name="T14" fmla="*/ 364 w 623"/>
                  <a:gd name="T15" fmla="*/ 106 h 697"/>
                  <a:gd name="T16" fmla="*/ 370 w 623"/>
                  <a:gd name="T17" fmla="*/ 127 h 697"/>
                  <a:gd name="T18" fmla="*/ 385 w 623"/>
                  <a:gd name="T19" fmla="*/ 137 h 697"/>
                  <a:gd name="T20" fmla="*/ 391 w 623"/>
                  <a:gd name="T21" fmla="*/ 127 h 697"/>
                  <a:gd name="T22" fmla="*/ 417 w 623"/>
                  <a:gd name="T23" fmla="*/ 100 h 697"/>
                  <a:gd name="T24" fmla="*/ 475 w 623"/>
                  <a:gd name="T25" fmla="*/ 137 h 697"/>
                  <a:gd name="T26" fmla="*/ 607 w 623"/>
                  <a:gd name="T27" fmla="*/ 185 h 697"/>
                  <a:gd name="T28" fmla="*/ 596 w 623"/>
                  <a:gd name="T29" fmla="*/ 280 h 697"/>
                  <a:gd name="T30" fmla="*/ 559 w 623"/>
                  <a:gd name="T31" fmla="*/ 327 h 697"/>
                  <a:gd name="T32" fmla="*/ 517 w 623"/>
                  <a:gd name="T33" fmla="*/ 501 h 697"/>
                  <a:gd name="T34" fmla="*/ 422 w 623"/>
                  <a:gd name="T35" fmla="*/ 544 h 697"/>
                  <a:gd name="T36" fmla="*/ 412 w 623"/>
                  <a:gd name="T37" fmla="*/ 618 h 697"/>
                  <a:gd name="T38" fmla="*/ 380 w 623"/>
                  <a:gd name="T39" fmla="*/ 665 h 697"/>
                  <a:gd name="T40" fmla="*/ 370 w 623"/>
                  <a:gd name="T41" fmla="*/ 697 h 697"/>
                  <a:gd name="T42" fmla="*/ 370 w 623"/>
                  <a:gd name="T43" fmla="*/ 681 h 697"/>
                  <a:gd name="T44" fmla="*/ 322 w 623"/>
                  <a:gd name="T45" fmla="*/ 644 h 697"/>
                  <a:gd name="T46" fmla="*/ 301 w 623"/>
                  <a:gd name="T47" fmla="*/ 628 h 697"/>
                  <a:gd name="T48" fmla="*/ 317 w 623"/>
                  <a:gd name="T49" fmla="*/ 596 h 697"/>
                  <a:gd name="T50" fmla="*/ 348 w 623"/>
                  <a:gd name="T51" fmla="*/ 559 h 697"/>
                  <a:gd name="T52" fmla="*/ 327 w 623"/>
                  <a:gd name="T53" fmla="*/ 538 h 697"/>
                  <a:gd name="T54" fmla="*/ 322 w 623"/>
                  <a:gd name="T55" fmla="*/ 517 h 697"/>
                  <a:gd name="T56" fmla="*/ 301 w 623"/>
                  <a:gd name="T57" fmla="*/ 491 h 697"/>
                  <a:gd name="T58" fmla="*/ 269 w 623"/>
                  <a:gd name="T59" fmla="*/ 486 h 697"/>
                  <a:gd name="T60" fmla="*/ 269 w 623"/>
                  <a:gd name="T61" fmla="*/ 417 h 697"/>
                  <a:gd name="T62" fmla="*/ 254 w 623"/>
                  <a:gd name="T63" fmla="*/ 401 h 697"/>
                  <a:gd name="T64" fmla="*/ 227 w 623"/>
                  <a:gd name="T65" fmla="*/ 385 h 697"/>
                  <a:gd name="T66" fmla="*/ 211 w 623"/>
                  <a:gd name="T67" fmla="*/ 333 h 697"/>
                  <a:gd name="T68" fmla="*/ 174 w 623"/>
                  <a:gd name="T69" fmla="*/ 317 h 697"/>
                  <a:gd name="T70" fmla="*/ 137 w 623"/>
                  <a:gd name="T71" fmla="*/ 301 h 697"/>
                  <a:gd name="T72" fmla="*/ 127 w 623"/>
                  <a:gd name="T73" fmla="*/ 269 h 697"/>
                  <a:gd name="T74" fmla="*/ 74 w 623"/>
                  <a:gd name="T75" fmla="*/ 290 h 697"/>
                  <a:gd name="T76" fmla="*/ 53 w 623"/>
                  <a:gd name="T77" fmla="*/ 259 h 697"/>
                  <a:gd name="T78" fmla="*/ 32 w 623"/>
                  <a:gd name="T79" fmla="*/ 269 h 697"/>
                  <a:gd name="T80" fmla="*/ 16 w 623"/>
                  <a:gd name="T81" fmla="*/ 253 h 697"/>
                  <a:gd name="T82" fmla="*/ 0 w 623"/>
                  <a:gd name="T83" fmla="*/ 217 h 697"/>
                  <a:gd name="T84" fmla="*/ 16 w 623"/>
                  <a:gd name="T85" fmla="*/ 185 h 697"/>
                  <a:gd name="T86" fmla="*/ 64 w 623"/>
                  <a:gd name="T87" fmla="*/ 169 h 697"/>
                  <a:gd name="T88" fmla="*/ 58 w 623"/>
                  <a:gd name="T89" fmla="*/ 79 h 697"/>
                  <a:gd name="T90" fmla="*/ 74 w 623"/>
                  <a:gd name="T91" fmla="*/ 74 h 697"/>
                  <a:gd name="T92" fmla="*/ 64 w 623"/>
                  <a:gd name="T93" fmla="*/ 58 h 697"/>
                  <a:gd name="T94" fmla="*/ 106 w 623"/>
                  <a:gd name="T95" fmla="*/ 53 h 697"/>
                  <a:gd name="T96" fmla="*/ 132 w 623"/>
                  <a:gd name="T97" fmla="*/ 79 h 697"/>
                  <a:gd name="T98" fmla="*/ 164 w 623"/>
                  <a:gd name="T99" fmla="*/ 48 h 697"/>
                  <a:gd name="T100" fmla="*/ 143 w 623"/>
                  <a:gd name="T101" fmla="*/ 16 h 697"/>
                  <a:gd name="T102" fmla="*/ 180 w 623"/>
                  <a:gd name="T103" fmla="*/ 16 h 697"/>
                  <a:gd name="T104" fmla="*/ 211 w 623"/>
                  <a:gd name="T105" fmla="*/ 0 h 697"/>
                  <a:gd name="T106" fmla="*/ 227 w 623"/>
                  <a:gd name="T107" fmla="*/ 21 h 697"/>
                  <a:gd name="T108" fmla="*/ 227 w 623"/>
                  <a:gd name="T109" fmla="*/ 63 h 697"/>
                  <a:gd name="T110" fmla="*/ 248 w 623"/>
                  <a:gd name="T111" fmla="*/ 63 h 697"/>
                  <a:gd name="T112" fmla="*/ 306 w 623"/>
                  <a:gd name="T113" fmla="*/ 48 h 697"/>
                  <a:gd name="T114" fmla="*/ 338 w 623"/>
                  <a:gd name="T115" fmla="*/ 42 h 697"/>
                  <a:gd name="T116" fmla="*/ 359 w 623"/>
                  <a:gd name="T117" fmla="*/ 2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97">
                    <a:moveTo>
                      <a:pt x="364" y="116"/>
                    </a:moveTo>
                    <a:lnTo>
                      <a:pt x="364" y="111"/>
                    </a:lnTo>
                    <a:lnTo>
                      <a:pt x="364" y="95"/>
                    </a:lnTo>
                    <a:lnTo>
                      <a:pt x="370" y="95"/>
                    </a:lnTo>
                    <a:lnTo>
                      <a:pt x="401" y="95"/>
                    </a:lnTo>
                    <a:lnTo>
                      <a:pt x="396" y="116"/>
                    </a:lnTo>
                    <a:lnTo>
                      <a:pt x="380" y="122"/>
                    </a:lnTo>
                    <a:lnTo>
                      <a:pt x="370" y="122"/>
                    </a:lnTo>
                    <a:lnTo>
                      <a:pt x="364" y="116"/>
                    </a:lnTo>
                    <a:moveTo>
                      <a:pt x="364" y="42"/>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lnTo>
                      <a:pt x="364"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0" name="Freeform 371"/>
              <p:cNvSpPr>
                <a:spLocks noEditPoints="1"/>
              </p:cNvSpPr>
              <p:nvPr/>
            </p:nvSpPr>
            <p:spPr bwMode="auto">
              <a:xfrm>
                <a:off x="1091" y="1002"/>
                <a:ext cx="1202" cy="649"/>
              </a:xfrm>
              <a:custGeom>
                <a:avLst/>
                <a:gdLst>
                  <a:gd name="T0" fmla="*/ 933 w 1202"/>
                  <a:gd name="T1" fmla="*/ 554 h 649"/>
                  <a:gd name="T2" fmla="*/ 928 w 1202"/>
                  <a:gd name="T3" fmla="*/ 554 h 649"/>
                  <a:gd name="T4" fmla="*/ 26 w 1202"/>
                  <a:gd name="T5" fmla="*/ 427 h 649"/>
                  <a:gd name="T6" fmla="*/ 163 w 1202"/>
                  <a:gd name="T7" fmla="*/ 179 h 649"/>
                  <a:gd name="T8" fmla="*/ 379 w 1202"/>
                  <a:gd name="T9" fmla="*/ 179 h 649"/>
                  <a:gd name="T10" fmla="*/ 543 w 1202"/>
                  <a:gd name="T11" fmla="*/ 200 h 649"/>
                  <a:gd name="T12" fmla="*/ 696 w 1202"/>
                  <a:gd name="T13" fmla="*/ 195 h 649"/>
                  <a:gd name="T14" fmla="*/ 733 w 1202"/>
                  <a:gd name="T15" fmla="*/ 179 h 649"/>
                  <a:gd name="T16" fmla="*/ 754 w 1202"/>
                  <a:gd name="T17" fmla="*/ 227 h 649"/>
                  <a:gd name="T18" fmla="*/ 738 w 1202"/>
                  <a:gd name="T19" fmla="*/ 248 h 649"/>
                  <a:gd name="T20" fmla="*/ 622 w 1202"/>
                  <a:gd name="T21" fmla="*/ 295 h 649"/>
                  <a:gd name="T22" fmla="*/ 601 w 1202"/>
                  <a:gd name="T23" fmla="*/ 380 h 649"/>
                  <a:gd name="T24" fmla="*/ 717 w 1202"/>
                  <a:gd name="T25" fmla="*/ 464 h 649"/>
                  <a:gd name="T26" fmla="*/ 812 w 1202"/>
                  <a:gd name="T27" fmla="*/ 295 h 649"/>
                  <a:gd name="T28" fmla="*/ 981 w 1202"/>
                  <a:gd name="T29" fmla="*/ 380 h 649"/>
                  <a:gd name="T30" fmla="*/ 1012 w 1202"/>
                  <a:gd name="T31" fmla="*/ 427 h 649"/>
                  <a:gd name="T32" fmla="*/ 865 w 1202"/>
                  <a:gd name="T33" fmla="*/ 496 h 649"/>
                  <a:gd name="T34" fmla="*/ 891 w 1202"/>
                  <a:gd name="T35" fmla="*/ 517 h 649"/>
                  <a:gd name="T36" fmla="*/ 838 w 1202"/>
                  <a:gd name="T37" fmla="*/ 617 h 649"/>
                  <a:gd name="T38" fmla="*/ 812 w 1202"/>
                  <a:gd name="T39" fmla="*/ 543 h 649"/>
                  <a:gd name="T40" fmla="*/ 643 w 1202"/>
                  <a:gd name="T41" fmla="*/ 628 h 649"/>
                  <a:gd name="T42" fmla="*/ 548 w 1202"/>
                  <a:gd name="T43" fmla="*/ 527 h 649"/>
                  <a:gd name="T44" fmla="*/ 464 w 1202"/>
                  <a:gd name="T45" fmla="*/ 517 h 649"/>
                  <a:gd name="T46" fmla="*/ 63 w 1202"/>
                  <a:gd name="T47" fmla="*/ 385 h 649"/>
                  <a:gd name="T48" fmla="*/ 0 w 1202"/>
                  <a:gd name="T49" fmla="*/ 327 h 649"/>
                  <a:gd name="T50" fmla="*/ 880 w 1202"/>
                  <a:gd name="T51" fmla="*/ 116 h 649"/>
                  <a:gd name="T52" fmla="*/ 970 w 1202"/>
                  <a:gd name="T53" fmla="*/ 142 h 649"/>
                  <a:gd name="T54" fmla="*/ 965 w 1202"/>
                  <a:gd name="T55" fmla="*/ 237 h 649"/>
                  <a:gd name="T56" fmla="*/ 959 w 1202"/>
                  <a:gd name="T57" fmla="*/ 301 h 649"/>
                  <a:gd name="T58" fmla="*/ 854 w 1202"/>
                  <a:gd name="T59" fmla="*/ 243 h 649"/>
                  <a:gd name="T60" fmla="*/ 785 w 1202"/>
                  <a:gd name="T61" fmla="*/ 137 h 649"/>
                  <a:gd name="T62" fmla="*/ 1102 w 1202"/>
                  <a:gd name="T63" fmla="*/ 31 h 649"/>
                  <a:gd name="T64" fmla="*/ 938 w 1202"/>
                  <a:gd name="T65" fmla="*/ 68 h 649"/>
                  <a:gd name="T66" fmla="*/ 875 w 1202"/>
                  <a:gd name="T67" fmla="*/ 63 h 649"/>
                  <a:gd name="T68" fmla="*/ 981 w 1202"/>
                  <a:gd name="T69" fmla="*/ 37 h 649"/>
                  <a:gd name="T70" fmla="*/ 490 w 1202"/>
                  <a:gd name="T71" fmla="*/ 132 h 649"/>
                  <a:gd name="T72" fmla="*/ 617 w 1202"/>
                  <a:gd name="T73" fmla="*/ 142 h 649"/>
                  <a:gd name="T74" fmla="*/ 437 w 1202"/>
                  <a:gd name="T75" fmla="*/ 179 h 649"/>
                  <a:gd name="T76" fmla="*/ 996 w 1202"/>
                  <a:gd name="T77" fmla="*/ 506 h 649"/>
                  <a:gd name="T78" fmla="*/ 1033 w 1202"/>
                  <a:gd name="T79" fmla="*/ 559 h 649"/>
                  <a:gd name="T80" fmla="*/ 944 w 1202"/>
                  <a:gd name="T81" fmla="*/ 543 h 649"/>
                  <a:gd name="T82" fmla="*/ 854 w 1202"/>
                  <a:gd name="T83" fmla="*/ 95 h 649"/>
                  <a:gd name="T84" fmla="*/ 838 w 1202"/>
                  <a:gd name="T85" fmla="*/ 111 h 649"/>
                  <a:gd name="T86" fmla="*/ 596 w 1202"/>
                  <a:gd name="T87" fmla="*/ 84 h 649"/>
                  <a:gd name="T88" fmla="*/ 669 w 1202"/>
                  <a:gd name="T89" fmla="*/ 90 h 649"/>
                  <a:gd name="T90" fmla="*/ 596 w 1202"/>
                  <a:gd name="T91" fmla="*/ 100 h 649"/>
                  <a:gd name="T92" fmla="*/ 522 w 1202"/>
                  <a:gd name="T93" fmla="*/ 121 h 649"/>
                  <a:gd name="T94" fmla="*/ 875 w 1202"/>
                  <a:gd name="T95" fmla="*/ 21 h 649"/>
                  <a:gd name="T96" fmla="*/ 490 w 1202"/>
                  <a:gd name="T97" fmla="*/ 84 h 649"/>
                  <a:gd name="T98" fmla="*/ 764 w 1202"/>
                  <a:gd name="T99" fmla="*/ 237 h 649"/>
                  <a:gd name="T100" fmla="*/ 738 w 1202"/>
                  <a:gd name="T101" fmla="*/ 253 h 649"/>
                  <a:gd name="T102" fmla="*/ 669 w 1202"/>
                  <a:gd name="T103" fmla="*/ 158 h 649"/>
                  <a:gd name="T104" fmla="*/ 722 w 1202"/>
                  <a:gd name="T105" fmla="*/ 79 h 649"/>
                  <a:gd name="T106" fmla="*/ 806 w 1202"/>
                  <a:gd name="T107" fmla="*/ 116 h 649"/>
                  <a:gd name="T108" fmla="*/ 743 w 1202"/>
                  <a:gd name="T109" fmla="*/ 111 h 649"/>
                  <a:gd name="T110" fmla="*/ 42 w 1202"/>
                  <a:gd name="T111" fmla="*/ 522 h 649"/>
                  <a:gd name="T112" fmla="*/ 664 w 1202"/>
                  <a:gd name="T113" fmla="*/ 5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649">
                    <a:moveTo>
                      <a:pt x="822" y="53"/>
                    </a:moveTo>
                    <a:lnTo>
                      <a:pt x="812" y="63"/>
                    </a:lnTo>
                    <a:lnTo>
                      <a:pt x="785" y="63"/>
                    </a:lnTo>
                    <a:lnTo>
                      <a:pt x="791" y="47"/>
                    </a:lnTo>
                    <a:lnTo>
                      <a:pt x="822" y="53"/>
                    </a:lnTo>
                    <a:close/>
                    <a:moveTo>
                      <a:pt x="933" y="554"/>
                    </a:moveTo>
                    <a:lnTo>
                      <a:pt x="928" y="564"/>
                    </a:lnTo>
                    <a:lnTo>
                      <a:pt x="938" y="570"/>
                    </a:lnTo>
                    <a:lnTo>
                      <a:pt x="928" y="575"/>
                    </a:lnTo>
                    <a:lnTo>
                      <a:pt x="912" y="580"/>
                    </a:lnTo>
                    <a:lnTo>
                      <a:pt x="912" y="570"/>
                    </a:lnTo>
                    <a:lnTo>
                      <a:pt x="928" y="554"/>
                    </a:lnTo>
                    <a:lnTo>
                      <a:pt x="933" y="554"/>
                    </a:lnTo>
                    <a:close/>
                    <a:moveTo>
                      <a:pt x="26" y="401"/>
                    </a:moveTo>
                    <a:lnTo>
                      <a:pt x="42" y="390"/>
                    </a:lnTo>
                    <a:lnTo>
                      <a:pt x="26" y="422"/>
                    </a:lnTo>
                    <a:lnTo>
                      <a:pt x="26" y="401"/>
                    </a:lnTo>
                    <a:close/>
                    <a:moveTo>
                      <a:pt x="26" y="427"/>
                    </a:moveTo>
                    <a:lnTo>
                      <a:pt x="10" y="443"/>
                    </a:lnTo>
                    <a:lnTo>
                      <a:pt x="5" y="464"/>
                    </a:lnTo>
                    <a:lnTo>
                      <a:pt x="0" y="438"/>
                    </a:lnTo>
                    <a:lnTo>
                      <a:pt x="10" y="427"/>
                    </a:lnTo>
                    <a:lnTo>
                      <a:pt x="26" y="427"/>
                    </a:lnTo>
                    <a:close/>
                    <a:moveTo>
                      <a:pt x="163" y="179"/>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close/>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close/>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close/>
                    <a:moveTo>
                      <a:pt x="464" y="142"/>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close/>
                    <a:moveTo>
                      <a:pt x="1028" y="475"/>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close/>
                    <a:moveTo>
                      <a:pt x="828" y="79"/>
                    </a:moveTo>
                    <a:lnTo>
                      <a:pt x="854" y="95"/>
                    </a:lnTo>
                    <a:lnTo>
                      <a:pt x="923" y="90"/>
                    </a:lnTo>
                    <a:lnTo>
                      <a:pt x="933" y="95"/>
                    </a:lnTo>
                    <a:lnTo>
                      <a:pt x="938" y="95"/>
                    </a:lnTo>
                    <a:lnTo>
                      <a:pt x="917" y="105"/>
                    </a:lnTo>
                    <a:lnTo>
                      <a:pt x="901" y="111"/>
                    </a:lnTo>
                    <a:lnTo>
                      <a:pt x="838" y="111"/>
                    </a:lnTo>
                    <a:lnTo>
                      <a:pt x="796" y="105"/>
                    </a:lnTo>
                    <a:lnTo>
                      <a:pt x="780" y="74"/>
                    </a:lnTo>
                    <a:lnTo>
                      <a:pt x="828" y="79"/>
                    </a:lnTo>
                    <a:close/>
                    <a:moveTo>
                      <a:pt x="548" y="90"/>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close/>
                    <a:moveTo>
                      <a:pt x="443" y="111"/>
                    </a:moveTo>
                    <a:lnTo>
                      <a:pt x="474" y="105"/>
                    </a:lnTo>
                    <a:lnTo>
                      <a:pt x="516" y="111"/>
                    </a:lnTo>
                    <a:lnTo>
                      <a:pt x="522" y="121"/>
                    </a:lnTo>
                    <a:lnTo>
                      <a:pt x="464" y="137"/>
                    </a:lnTo>
                    <a:lnTo>
                      <a:pt x="395" y="158"/>
                    </a:lnTo>
                    <a:lnTo>
                      <a:pt x="385" y="142"/>
                    </a:lnTo>
                    <a:lnTo>
                      <a:pt x="443" y="111"/>
                    </a:lnTo>
                    <a:close/>
                    <a:moveTo>
                      <a:pt x="880" y="21"/>
                    </a:moveTo>
                    <a:lnTo>
                      <a:pt x="875" y="21"/>
                    </a:lnTo>
                    <a:lnTo>
                      <a:pt x="928" y="42"/>
                    </a:lnTo>
                    <a:lnTo>
                      <a:pt x="865" y="63"/>
                    </a:lnTo>
                    <a:lnTo>
                      <a:pt x="833" y="47"/>
                    </a:lnTo>
                    <a:lnTo>
                      <a:pt x="828" y="31"/>
                    </a:lnTo>
                    <a:lnTo>
                      <a:pt x="880" y="21"/>
                    </a:lnTo>
                    <a:close/>
                    <a:moveTo>
                      <a:pt x="490" y="84"/>
                    </a:moveTo>
                    <a:lnTo>
                      <a:pt x="553" y="68"/>
                    </a:lnTo>
                    <a:lnTo>
                      <a:pt x="585" y="68"/>
                    </a:lnTo>
                    <a:lnTo>
                      <a:pt x="590" y="68"/>
                    </a:lnTo>
                    <a:lnTo>
                      <a:pt x="522" y="95"/>
                    </a:lnTo>
                    <a:lnTo>
                      <a:pt x="490" y="84"/>
                    </a:lnTo>
                    <a:close/>
                    <a:moveTo>
                      <a:pt x="764" y="237"/>
                    </a:moveTo>
                    <a:lnTo>
                      <a:pt x="801" y="269"/>
                    </a:lnTo>
                    <a:lnTo>
                      <a:pt x="770" y="264"/>
                    </a:lnTo>
                    <a:lnTo>
                      <a:pt x="733" y="279"/>
                    </a:lnTo>
                    <a:lnTo>
                      <a:pt x="733" y="274"/>
                    </a:lnTo>
                    <a:lnTo>
                      <a:pt x="717" y="269"/>
                    </a:lnTo>
                    <a:lnTo>
                      <a:pt x="738" y="253"/>
                    </a:lnTo>
                    <a:lnTo>
                      <a:pt x="754" y="237"/>
                    </a:lnTo>
                    <a:lnTo>
                      <a:pt x="764" y="237"/>
                    </a:lnTo>
                    <a:close/>
                    <a:moveTo>
                      <a:pt x="675" y="121"/>
                    </a:moveTo>
                    <a:lnTo>
                      <a:pt x="727" y="116"/>
                    </a:lnTo>
                    <a:lnTo>
                      <a:pt x="706" y="148"/>
                    </a:lnTo>
                    <a:lnTo>
                      <a:pt x="669" y="158"/>
                    </a:lnTo>
                    <a:lnTo>
                      <a:pt x="648" y="132"/>
                    </a:lnTo>
                    <a:lnTo>
                      <a:pt x="675" y="121"/>
                    </a:lnTo>
                    <a:close/>
                    <a:moveTo>
                      <a:pt x="696" y="79"/>
                    </a:moveTo>
                    <a:lnTo>
                      <a:pt x="717" y="79"/>
                    </a:lnTo>
                    <a:lnTo>
                      <a:pt x="727" y="90"/>
                    </a:lnTo>
                    <a:lnTo>
                      <a:pt x="722" y="79"/>
                    </a:lnTo>
                    <a:lnTo>
                      <a:pt x="764" y="79"/>
                    </a:lnTo>
                    <a:lnTo>
                      <a:pt x="743" y="100"/>
                    </a:lnTo>
                    <a:lnTo>
                      <a:pt x="712" y="100"/>
                    </a:lnTo>
                    <a:lnTo>
                      <a:pt x="680" y="90"/>
                    </a:lnTo>
                    <a:lnTo>
                      <a:pt x="696" y="79"/>
                    </a:lnTo>
                    <a:close/>
                    <a:moveTo>
                      <a:pt x="806" y="116"/>
                    </a:moveTo>
                    <a:lnTo>
                      <a:pt x="770" y="132"/>
                    </a:lnTo>
                    <a:lnTo>
                      <a:pt x="748" y="132"/>
                    </a:lnTo>
                    <a:lnTo>
                      <a:pt x="738" y="142"/>
                    </a:lnTo>
                    <a:lnTo>
                      <a:pt x="722" y="142"/>
                    </a:lnTo>
                    <a:lnTo>
                      <a:pt x="727" y="132"/>
                    </a:lnTo>
                    <a:lnTo>
                      <a:pt x="743" y="111"/>
                    </a:lnTo>
                    <a:lnTo>
                      <a:pt x="806" y="116"/>
                    </a:lnTo>
                    <a:close/>
                    <a:moveTo>
                      <a:pt x="31" y="485"/>
                    </a:moveTo>
                    <a:lnTo>
                      <a:pt x="58" y="496"/>
                    </a:lnTo>
                    <a:lnTo>
                      <a:pt x="68" y="517"/>
                    </a:lnTo>
                    <a:lnTo>
                      <a:pt x="63" y="527"/>
                    </a:lnTo>
                    <a:lnTo>
                      <a:pt x="42" y="522"/>
                    </a:lnTo>
                    <a:lnTo>
                      <a:pt x="21" y="485"/>
                    </a:lnTo>
                    <a:lnTo>
                      <a:pt x="31" y="485"/>
                    </a:lnTo>
                    <a:close/>
                    <a:moveTo>
                      <a:pt x="638" y="53"/>
                    </a:moveTo>
                    <a:lnTo>
                      <a:pt x="664" y="53"/>
                    </a:lnTo>
                    <a:lnTo>
                      <a:pt x="675" y="53"/>
                    </a:lnTo>
                    <a:lnTo>
                      <a:pt x="664" y="58"/>
                    </a:lnTo>
                    <a:lnTo>
                      <a:pt x="648" y="68"/>
                    </a:lnTo>
                    <a:lnTo>
                      <a:pt x="627" y="68"/>
                    </a:lnTo>
                    <a:lnTo>
                      <a:pt x="601" y="63"/>
                    </a:lnTo>
                    <a:lnTo>
                      <a:pt x="638" y="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1" name="Freeform 372"/>
              <p:cNvSpPr>
                <a:spLocks noEditPoints="1"/>
              </p:cNvSpPr>
              <p:nvPr/>
            </p:nvSpPr>
            <p:spPr bwMode="auto">
              <a:xfrm>
                <a:off x="1091" y="1002"/>
                <a:ext cx="1202" cy="649"/>
              </a:xfrm>
              <a:custGeom>
                <a:avLst/>
                <a:gdLst>
                  <a:gd name="T0" fmla="*/ 817 w 1202"/>
                  <a:gd name="T1" fmla="*/ 58 h 649"/>
                  <a:gd name="T2" fmla="*/ 912 w 1202"/>
                  <a:gd name="T3" fmla="*/ 570 h 649"/>
                  <a:gd name="T4" fmla="*/ 26 w 1202"/>
                  <a:gd name="T5" fmla="*/ 422 h 649"/>
                  <a:gd name="T6" fmla="*/ 0 w 1202"/>
                  <a:gd name="T7" fmla="*/ 438 h 649"/>
                  <a:gd name="T8" fmla="*/ 305 w 1202"/>
                  <a:gd name="T9" fmla="*/ 179 h 649"/>
                  <a:gd name="T10" fmla="*/ 422 w 1202"/>
                  <a:gd name="T11" fmla="*/ 211 h 649"/>
                  <a:gd name="T12" fmla="*/ 617 w 1202"/>
                  <a:gd name="T13" fmla="*/ 200 h 649"/>
                  <a:gd name="T14" fmla="*/ 680 w 1202"/>
                  <a:gd name="T15" fmla="*/ 169 h 649"/>
                  <a:gd name="T16" fmla="*/ 796 w 1202"/>
                  <a:gd name="T17" fmla="*/ 190 h 649"/>
                  <a:gd name="T18" fmla="*/ 733 w 1202"/>
                  <a:gd name="T19" fmla="*/ 243 h 649"/>
                  <a:gd name="T20" fmla="*/ 685 w 1202"/>
                  <a:gd name="T21" fmla="*/ 264 h 649"/>
                  <a:gd name="T22" fmla="*/ 574 w 1202"/>
                  <a:gd name="T23" fmla="*/ 343 h 649"/>
                  <a:gd name="T24" fmla="*/ 690 w 1202"/>
                  <a:gd name="T25" fmla="*/ 411 h 649"/>
                  <a:gd name="T26" fmla="*/ 780 w 1202"/>
                  <a:gd name="T27" fmla="*/ 390 h 649"/>
                  <a:gd name="T28" fmla="*/ 907 w 1202"/>
                  <a:gd name="T29" fmla="*/ 316 h 649"/>
                  <a:gd name="T30" fmla="*/ 986 w 1202"/>
                  <a:gd name="T31" fmla="*/ 411 h 649"/>
                  <a:gd name="T32" fmla="*/ 1028 w 1202"/>
                  <a:gd name="T33" fmla="*/ 464 h 649"/>
                  <a:gd name="T34" fmla="*/ 791 w 1202"/>
                  <a:gd name="T35" fmla="*/ 549 h 649"/>
                  <a:gd name="T36" fmla="*/ 849 w 1202"/>
                  <a:gd name="T37" fmla="*/ 533 h 649"/>
                  <a:gd name="T38" fmla="*/ 870 w 1202"/>
                  <a:gd name="T39" fmla="*/ 580 h 649"/>
                  <a:gd name="T40" fmla="*/ 764 w 1202"/>
                  <a:gd name="T41" fmla="*/ 586 h 649"/>
                  <a:gd name="T42" fmla="*/ 580 w 1202"/>
                  <a:gd name="T43" fmla="*/ 644 h 649"/>
                  <a:gd name="T44" fmla="*/ 506 w 1202"/>
                  <a:gd name="T45" fmla="*/ 533 h 649"/>
                  <a:gd name="T46" fmla="*/ 47 w 1202"/>
                  <a:gd name="T47" fmla="*/ 448 h 649"/>
                  <a:gd name="T48" fmla="*/ 26 w 1202"/>
                  <a:gd name="T49" fmla="*/ 348 h 649"/>
                  <a:gd name="T50" fmla="*/ 189 w 1202"/>
                  <a:gd name="T51" fmla="*/ 190 h 649"/>
                  <a:gd name="T52" fmla="*/ 896 w 1202"/>
                  <a:gd name="T53" fmla="*/ 121 h 649"/>
                  <a:gd name="T54" fmla="*/ 1007 w 1202"/>
                  <a:gd name="T55" fmla="*/ 169 h 649"/>
                  <a:gd name="T56" fmla="*/ 991 w 1202"/>
                  <a:gd name="T57" fmla="*/ 269 h 649"/>
                  <a:gd name="T58" fmla="*/ 907 w 1202"/>
                  <a:gd name="T59" fmla="*/ 274 h 649"/>
                  <a:gd name="T60" fmla="*/ 875 w 1202"/>
                  <a:gd name="T61" fmla="*/ 243 h 649"/>
                  <a:gd name="T62" fmla="*/ 817 w 1202"/>
                  <a:gd name="T63" fmla="*/ 121 h 649"/>
                  <a:gd name="T64" fmla="*/ 1070 w 1202"/>
                  <a:gd name="T65" fmla="*/ 37 h 649"/>
                  <a:gd name="T66" fmla="*/ 975 w 1202"/>
                  <a:gd name="T67" fmla="*/ 74 h 649"/>
                  <a:gd name="T68" fmla="*/ 917 w 1202"/>
                  <a:gd name="T69" fmla="*/ 63 h 649"/>
                  <a:gd name="T70" fmla="*/ 970 w 1202"/>
                  <a:gd name="T71" fmla="*/ 26 h 649"/>
                  <a:gd name="T72" fmla="*/ 538 w 1202"/>
                  <a:gd name="T73" fmla="*/ 121 h 649"/>
                  <a:gd name="T74" fmla="*/ 627 w 1202"/>
                  <a:gd name="T75" fmla="*/ 163 h 649"/>
                  <a:gd name="T76" fmla="*/ 516 w 1202"/>
                  <a:gd name="T77" fmla="*/ 163 h 649"/>
                  <a:gd name="T78" fmla="*/ 996 w 1202"/>
                  <a:gd name="T79" fmla="*/ 506 h 649"/>
                  <a:gd name="T80" fmla="*/ 1033 w 1202"/>
                  <a:gd name="T81" fmla="*/ 559 h 649"/>
                  <a:gd name="T82" fmla="*/ 944 w 1202"/>
                  <a:gd name="T83" fmla="*/ 543 h 649"/>
                  <a:gd name="T84" fmla="*/ 843 w 1202"/>
                  <a:gd name="T85" fmla="*/ 84 h 649"/>
                  <a:gd name="T86" fmla="*/ 901 w 1202"/>
                  <a:gd name="T87" fmla="*/ 111 h 649"/>
                  <a:gd name="T88" fmla="*/ 564 w 1202"/>
                  <a:gd name="T89" fmla="*/ 84 h 649"/>
                  <a:gd name="T90" fmla="*/ 627 w 1202"/>
                  <a:gd name="T91" fmla="*/ 79 h 649"/>
                  <a:gd name="T92" fmla="*/ 564 w 1202"/>
                  <a:gd name="T93" fmla="*/ 111 h 649"/>
                  <a:gd name="T94" fmla="*/ 458 w 1202"/>
                  <a:gd name="T95" fmla="*/ 111 h 649"/>
                  <a:gd name="T96" fmla="*/ 385 w 1202"/>
                  <a:gd name="T97" fmla="*/ 142 h 649"/>
                  <a:gd name="T98" fmla="*/ 865 w 1202"/>
                  <a:gd name="T99" fmla="*/ 63 h 649"/>
                  <a:gd name="T100" fmla="*/ 553 w 1202"/>
                  <a:gd name="T101" fmla="*/ 68 h 649"/>
                  <a:gd name="T102" fmla="*/ 785 w 1202"/>
                  <a:gd name="T103" fmla="*/ 253 h 649"/>
                  <a:gd name="T104" fmla="*/ 738 w 1202"/>
                  <a:gd name="T105" fmla="*/ 253 h 649"/>
                  <a:gd name="T106" fmla="*/ 706 w 1202"/>
                  <a:gd name="T107" fmla="*/ 148 h 649"/>
                  <a:gd name="T108" fmla="*/ 717 w 1202"/>
                  <a:gd name="T109" fmla="*/ 79 h 649"/>
                  <a:gd name="T110" fmla="*/ 680 w 1202"/>
                  <a:gd name="T111" fmla="*/ 90 h 649"/>
                  <a:gd name="T112" fmla="*/ 738 w 1202"/>
                  <a:gd name="T113" fmla="*/ 142 h 649"/>
                  <a:gd name="T114" fmla="*/ 47 w 1202"/>
                  <a:gd name="T115" fmla="*/ 491 h 649"/>
                  <a:gd name="T116" fmla="*/ 31 w 1202"/>
                  <a:gd name="T117" fmla="*/ 485 h 649"/>
                  <a:gd name="T118" fmla="*/ 648 w 1202"/>
                  <a:gd name="T119" fmla="*/ 6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649">
                    <a:moveTo>
                      <a:pt x="817" y="58"/>
                    </a:moveTo>
                    <a:lnTo>
                      <a:pt x="812" y="63"/>
                    </a:lnTo>
                    <a:lnTo>
                      <a:pt x="785" y="63"/>
                    </a:lnTo>
                    <a:lnTo>
                      <a:pt x="791" y="47"/>
                    </a:lnTo>
                    <a:lnTo>
                      <a:pt x="822" y="53"/>
                    </a:lnTo>
                    <a:lnTo>
                      <a:pt x="817" y="58"/>
                    </a:lnTo>
                    <a:moveTo>
                      <a:pt x="928" y="559"/>
                    </a:moveTo>
                    <a:lnTo>
                      <a:pt x="928" y="564"/>
                    </a:lnTo>
                    <a:lnTo>
                      <a:pt x="938" y="570"/>
                    </a:lnTo>
                    <a:lnTo>
                      <a:pt x="928" y="575"/>
                    </a:lnTo>
                    <a:lnTo>
                      <a:pt x="912" y="580"/>
                    </a:lnTo>
                    <a:lnTo>
                      <a:pt x="912" y="570"/>
                    </a:lnTo>
                    <a:lnTo>
                      <a:pt x="928" y="554"/>
                    </a:lnTo>
                    <a:lnTo>
                      <a:pt x="933" y="554"/>
                    </a:lnTo>
                    <a:lnTo>
                      <a:pt x="928" y="559"/>
                    </a:lnTo>
                    <a:moveTo>
                      <a:pt x="31" y="396"/>
                    </a:moveTo>
                    <a:lnTo>
                      <a:pt x="42" y="390"/>
                    </a:lnTo>
                    <a:lnTo>
                      <a:pt x="26" y="422"/>
                    </a:lnTo>
                    <a:lnTo>
                      <a:pt x="26" y="401"/>
                    </a:lnTo>
                    <a:lnTo>
                      <a:pt x="31" y="396"/>
                    </a:lnTo>
                    <a:moveTo>
                      <a:pt x="15" y="438"/>
                    </a:moveTo>
                    <a:lnTo>
                      <a:pt x="10" y="443"/>
                    </a:lnTo>
                    <a:lnTo>
                      <a:pt x="5" y="464"/>
                    </a:lnTo>
                    <a:lnTo>
                      <a:pt x="0" y="438"/>
                    </a:lnTo>
                    <a:lnTo>
                      <a:pt x="10" y="427"/>
                    </a:lnTo>
                    <a:lnTo>
                      <a:pt x="26" y="427"/>
                    </a:lnTo>
                    <a:lnTo>
                      <a:pt x="15" y="438"/>
                    </a:lnTo>
                    <a:moveTo>
                      <a:pt x="189" y="190"/>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lnTo>
                      <a:pt x="189" y="190"/>
                    </a:lnTo>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moveTo>
                      <a:pt x="480" y="137"/>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lnTo>
                      <a:pt x="480" y="137"/>
                    </a:lnTo>
                    <a:moveTo>
                      <a:pt x="1012" y="491"/>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lnTo>
                      <a:pt x="1012" y="491"/>
                    </a:lnTo>
                    <a:moveTo>
                      <a:pt x="843" y="84"/>
                    </a:moveTo>
                    <a:lnTo>
                      <a:pt x="854" y="95"/>
                    </a:lnTo>
                    <a:lnTo>
                      <a:pt x="923" y="90"/>
                    </a:lnTo>
                    <a:lnTo>
                      <a:pt x="933" y="95"/>
                    </a:lnTo>
                    <a:lnTo>
                      <a:pt x="938" y="95"/>
                    </a:lnTo>
                    <a:lnTo>
                      <a:pt x="917" y="105"/>
                    </a:lnTo>
                    <a:lnTo>
                      <a:pt x="901" y="111"/>
                    </a:lnTo>
                    <a:lnTo>
                      <a:pt x="838" y="111"/>
                    </a:lnTo>
                    <a:lnTo>
                      <a:pt x="796" y="105"/>
                    </a:lnTo>
                    <a:lnTo>
                      <a:pt x="780" y="74"/>
                    </a:lnTo>
                    <a:lnTo>
                      <a:pt x="828" y="79"/>
                    </a:lnTo>
                    <a:lnTo>
                      <a:pt x="843" y="84"/>
                    </a:lnTo>
                    <a:moveTo>
                      <a:pt x="564" y="84"/>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lnTo>
                      <a:pt x="564" y="84"/>
                    </a:lnTo>
                    <a:moveTo>
                      <a:pt x="458" y="111"/>
                    </a:moveTo>
                    <a:lnTo>
                      <a:pt x="474" y="105"/>
                    </a:lnTo>
                    <a:lnTo>
                      <a:pt x="516" y="111"/>
                    </a:lnTo>
                    <a:lnTo>
                      <a:pt x="522" y="121"/>
                    </a:lnTo>
                    <a:lnTo>
                      <a:pt x="464" y="137"/>
                    </a:lnTo>
                    <a:lnTo>
                      <a:pt x="395" y="158"/>
                    </a:lnTo>
                    <a:lnTo>
                      <a:pt x="385" y="142"/>
                    </a:lnTo>
                    <a:lnTo>
                      <a:pt x="443" y="111"/>
                    </a:lnTo>
                    <a:lnTo>
                      <a:pt x="458" y="111"/>
                    </a:lnTo>
                    <a:moveTo>
                      <a:pt x="875" y="21"/>
                    </a:moveTo>
                    <a:lnTo>
                      <a:pt x="875" y="21"/>
                    </a:lnTo>
                    <a:lnTo>
                      <a:pt x="928" y="42"/>
                    </a:lnTo>
                    <a:lnTo>
                      <a:pt x="865" y="63"/>
                    </a:lnTo>
                    <a:lnTo>
                      <a:pt x="833" y="47"/>
                    </a:lnTo>
                    <a:lnTo>
                      <a:pt x="828" y="31"/>
                    </a:lnTo>
                    <a:lnTo>
                      <a:pt x="880" y="21"/>
                    </a:lnTo>
                    <a:lnTo>
                      <a:pt x="875" y="21"/>
                    </a:lnTo>
                    <a:moveTo>
                      <a:pt x="522" y="79"/>
                    </a:moveTo>
                    <a:lnTo>
                      <a:pt x="553" y="68"/>
                    </a:lnTo>
                    <a:lnTo>
                      <a:pt x="585" y="68"/>
                    </a:lnTo>
                    <a:lnTo>
                      <a:pt x="590" y="68"/>
                    </a:lnTo>
                    <a:lnTo>
                      <a:pt x="522" y="95"/>
                    </a:lnTo>
                    <a:lnTo>
                      <a:pt x="490" y="84"/>
                    </a:lnTo>
                    <a:lnTo>
                      <a:pt x="522" y="79"/>
                    </a:lnTo>
                    <a:moveTo>
                      <a:pt x="785" y="253"/>
                    </a:moveTo>
                    <a:lnTo>
                      <a:pt x="801" y="269"/>
                    </a:lnTo>
                    <a:lnTo>
                      <a:pt x="770" y="264"/>
                    </a:lnTo>
                    <a:lnTo>
                      <a:pt x="733" y="279"/>
                    </a:lnTo>
                    <a:lnTo>
                      <a:pt x="733" y="274"/>
                    </a:lnTo>
                    <a:lnTo>
                      <a:pt x="717" y="269"/>
                    </a:lnTo>
                    <a:lnTo>
                      <a:pt x="738" y="253"/>
                    </a:lnTo>
                    <a:lnTo>
                      <a:pt x="754" y="237"/>
                    </a:lnTo>
                    <a:lnTo>
                      <a:pt x="764" y="237"/>
                    </a:lnTo>
                    <a:lnTo>
                      <a:pt x="785" y="253"/>
                    </a:lnTo>
                    <a:moveTo>
                      <a:pt x="701" y="116"/>
                    </a:moveTo>
                    <a:lnTo>
                      <a:pt x="727" y="116"/>
                    </a:lnTo>
                    <a:lnTo>
                      <a:pt x="706" y="148"/>
                    </a:lnTo>
                    <a:lnTo>
                      <a:pt x="669" y="158"/>
                    </a:lnTo>
                    <a:lnTo>
                      <a:pt x="648" y="132"/>
                    </a:lnTo>
                    <a:lnTo>
                      <a:pt x="675" y="121"/>
                    </a:lnTo>
                    <a:lnTo>
                      <a:pt x="701" y="116"/>
                    </a:lnTo>
                    <a:moveTo>
                      <a:pt x="706" y="79"/>
                    </a:moveTo>
                    <a:lnTo>
                      <a:pt x="717" y="79"/>
                    </a:lnTo>
                    <a:lnTo>
                      <a:pt x="727" y="90"/>
                    </a:lnTo>
                    <a:lnTo>
                      <a:pt x="722" y="79"/>
                    </a:lnTo>
                    <a:lnTo>
                      <a:pt x="764" y="79"/>
                    </a:lnTo>
                    <a:lnTo>
                      <a:pt x="743" y="100"/>
                    </a:lnTo>
                    <a:lnTo>
                      <a:pt x="712" y="100"/>
                    </a:lnTo>
                    <a:lnTo>
                      <a:pt x="680" y="90"/>
                    </a:lnTo>
                    <a:lnTo>
                      <a:pt x="696" y="79"/>
                    </a:lnTo>
                    <a:lnTo>
                      <a:pt x="706" y="79"/>
                    </a:lnTo>
                    <a:moveTo>
                      <a:pt x="785" y="121"/>
                    </a:moveTo>
                    <a:lnTo>
                      <a:pt x="770" y="132"/>
                    </a:lnTo>
                    <a:lnTo>
                      <a:pt x="748" y="132"/>
                    </a:lnTo>
                    <a:lnTo>
                      <a:pt x="738" y="142"/>
                    </a:lnTo>
                    <a:lnTo>
                      <a:pt x="722" y="142"/>
                    </a:lnTo>
                    <a:lnTo>
                      <a:pt x="727" y="132"/>
                    </a:lnTo>
                    <a:lnTo>
                      <a:pt x="743" y="111"/>
                    </a:lnTo>
                    <a:lnTo>
                      <a:pt x="806" y="116"/>
                    </a:lnTo>
                    <a:lnTo>
                      <a:pt x="785" y="121"/>
                    </a:lnTo>
                    <a:moveTo>
                      <a:pt x="47" y="491"/>
                    </a:moveTo>
                    <a:lnTo>
                      <a:pt x="58" y="496"/>
                    </a:lnTo>
                    <a:lnTo>
                      <a:pt x="68" y="517"/>
                    </a:lnTo>
                    <a:lnTo>
                      <a:pt x="63" y="527"/>
                    </a:lnTo>
                    <a:lnTo>
                      <a:pt x="42" y="522"/>
                    </a:lnTo>
                    <a:lnTo>
                      <a:pt x="21" y="485"/>
                    </a:lnTo>
                    <a:lnTo>
                      <a:pt x="31" y="485"/>
                    </a:lnTo>
                    <a:lnTo>
                      <a:pt x="47" y="491"/>
                    </a:lnTo>
                    <a:moveTo>
                      <a:pt x="654" y="53"/>
                    </a:moveTo>
                    <a:lnTo>
                      <a:pt x="664" y="53"/>
                    </a:lnTo>
                    <a:lnTo>
                      <a:pt x="675" y="53"/>
                    </a:lnTo>
                    <a:lnTo>
                      <a:pt x="664" y="58"/>
                    </a:lnTo>
                    <a:lnTo>
                      <a:pt x="648" y="68"/>
                    </a:lnTo>
                    <a:lnTo>
                      <a:pt x="627" y="68"/>
                    </a:lnTo>
                    <a:lnTo>
                      <a:pt x="601" y="63"/>
                    </a:lnTo>
                    <a:lnTo>
                      <a:pt x="638" y="53"/>
                    </a:lnTo>
                    <a:lnTo>
                      <a:pt x="654"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2" name="Freeform 373"/>
              <p:cNvSpPr>
                <a:spLocks noEditPoints="1"/>
              </p:cNvSpPr>
              <p:nvPr/>
            </p:nvSpPr>
            <p:spPr bwMode="auto">
              <a:xfrm>
                <a:off x="1771" y="2711"/>
                <a:ext cx="195" cy="671"/>
              </a:xfrm>
              <a:custGeom>
                <a:avLst/>
                <a:gdLst>
                  <a:gd name="T0" fmla="*/ 190 w 195"/>
                  <a:gd name="T1" fmla="*/ 665 h 671"/>
                  <a:gd name="T2" fmla="*/ 174 w 195"/>
                  <a:gd name="T3" fmla="*/ 671 h 671"/>
                  <a:gd name="T4" fmla="*/ 142 w 195"/>
                  <a:gd name="T5" fmla="*/ 655 h 671"/>
                  <a:gd name="T6" fmla="*/ 169 w 195"/>
                  <a:gd name="T7" fmla="*/ 671 h 671"/>
                  <a:gd name="T8" fmla="*/ 142 w 195"/>
                  <a:gd name="T9" fmla="*/ 655 h 671"/>
                  <a:gd name="T10" fmla="*/ 68 w 195"/>
                  <a:gd name="T11" fmla="*/ 581 h 671"/>
                  <a:gd name="T12" fmla="*/ 63 w 195"/>
                  <a:gd name="T13" fmla="*/ 581 h 671"/>
                  <a:gd name="T14" fmla="*/ 58 w 195"/>
                  <a:gd name="T15" fmla="*/ 570 h 671"/>
                  <a:gd name="T16" fmla="*/ 63 w 195"/>
                  <a:gd name="T17" fmla="*/ 549 h 671"/>
                  <a:gd name="T18" fmla="*/ 58 w 195"/>
                  <a:gd name="T19" fmla="*/ 570 h 671"/>
                  <a:gd name="T20" fmla="*/ 42 w 195"/>
                  <a:gd name="T21" fmla="*/ 132 h 671"/>
                  <a:gd name="T22" fmla="*/ 42 w 195"/>
                  <a:gd name="T23" fmla="*/ 190 h 671"/>
                  <a:gd name="T24" fmla="*/ 37 w 195"/>
                  <a:gd name="T25" fmla="*/ 243 h 671"/>
                  <a:gd name="T26" fmla="*/ 47 w 195"/>
                  <a:gd name="T27" fmla="*/ 343 h 671"/>
                  <a:gd name="T28" fmla="*/ 53 w 195"/>
                  <a:gd name="T29" fmla="*/ 396 h 671"/>
                  <a:gd name="T30" fmla="*/ 90 w 195"/>
                  <a:gd name="T31" fmla="*/ 496 h 671"/>
                  <a:gd name="T32" fmla="*/ 100 w 195"/>
                  <a:gd name="T33" fmla="*/ 591 h 671"/>
                  <a:gd name="T34" fmla="*/ 121 w 195"/>
                  <a:gd name="T35" fmla="*/ 613 h 671"/>
                  <a:gd name="T36" fmla="*/ 153 w 195"/>
                  <a:gd name="T37" fmla="*/ 613 h 671"/>
                  <a:gd name="T38" fmla="*/ 148 w 195"/>
                  <a:gd name="T39" fmla="*/ 628 h 671"/>
                  <a:gd name="T40" fmla="*/ 126 w 195"/>
                  <a:gd name="T41" fmla="*/ 639 h 671"/>
                  <a:gd name="T42" fmla="*/ 90 w 195"/>
                  <a:gd name="T43" fmla="*/ 602 h 671"/>
                  <a:gd name="T44" fmla="*/ 84 w 195"/>
                  <a:gd name="T45" fmla="*/ 591 h 671"/>
                  <a:gd name="T46" fmla="*/ 74 w 195"/>
                  <a:gd name="T47" fmla="*/ 570 h 671"/>
                  <a:gd name="T48" fmla="*/ 63 w 195"/>
                  <a:gd name="T49" fmla="*/ 544 h 671"/>
                  <a:gd name="T50" fmla="*/ 63 w 195"/>
                  <a:gd name="T51" fmla="*/ 528 h 671"/>
                  <a:gd name="T52" fmla="*/ 42 w 195"/>
                  <a:gd name="T53" fmla="*/ 507 h 671"/>
                  <a:gd name="T54" fmla="*/ 47 w 195"/>
                  <a:gd name="T55" fmla="*/ 438 h 671"/>
                  <a:gd name="T56" fmla="*/ 26 w 195"/>
                  <a:gd name="T57" fmla="*/ 396 h 671"/>
                  <a:gd name="T58" fmla="*/ 21 w 195"/>
                  <a:gd name="T59" fmla="*/ 285 h 671"/>
                  <a:gd name="T60" fmla="*/ 16 w 195"/>
                  <a:gd name="T61" fmla="*/ 148 h 671"/>
                  <a:gd name="T62" fmla="*/ 16 w 195"/>
                  <a:gd name="T63" fmla="*/ 0 h 671"/>
                  <a:gd name="T64" fmla="*/ 32 w 195"/>
                  <a:gd name="T65" fmla="*/ 53 h 671"/>
                  <a:gd name="T66" fmla="*/ 63 w 195"/>
                  <a:gd name="T67" fmla="*/ 95 h 671"/>
                  <a:gd name="T68" fmla="*/ 190 w 195"/>
                  <a:gd name="T69" fmla="*/ 660 h 671"/>
                  <a:gd name="T70" fmla="*/ 153 w 195"/>
                  <a:gd name="T71" fmla="*/ 644 h 671"/>
                  <a:gd name="T72" fmla="*/ 174 w 195"/>
                  <a:gd name="T73" fmla="*/ 628 h 671"/>
                  <a:gd name="T74" fmla="*/ 100 w 195"/>
                  <a:gd name="T75" fmla="*/ 634 h 671"/>
                  <a:gd name="T76" fmla="*/ 137 w 195"/>
                  <a:gd name="T77" fmla="*/ 644 h 671"/>
                  <a:gd name="T78" fmla="*/ 74 w 195"/>
                  <a:gd name="T79" fmla="*/ 602 h 671"/>
                  <a:gd name="T80" fmla="*/ 95 w 195"/>
                  <a:gd name="T81" fmla="*/ 613 h 671"/>
                  <a:gd name="T82" fmla="*/ 74 w 195"/>
                  <a:gd name="T83" fmla="*/ 602 h 671"/>
                  <a:gd name="T84" fmla="*/ 42 w 195"/>
                  <a:gd name="T85" fmla="*/ 465 h 671"/>
                  <a:gd name="T86" fmla="*/ 32 w 195"/>
                  <a:gd name="T87" fmla="*/ 438 h 671"/>
                  <a:gd name="T88" fmla="*/ 42 w 195"/>
                  <a:gd name="T89" fmla="*/ 502 h 671"/>
                  <a:gd name="T90" fmla="*/ 58 w 195"/>
                  <a:gd name="T9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5" h="671">
                    <a:moveTo>
                      <a:pt x="179" y="665"/>
                    </a:moveTo>
                    <a:lnTo>
                      <a:pt x="190" y="665"/>
                    </a:lnTo>
                    <a:lnTo>
                      <a:pt x="195" y="671"/>
                    </a:lnTo>
                    <a:lnTo>
                      <a:pt x="174" y="671"/>
                    </a:lnTo>
                    <a:lnTo>
                      <a:pt x="179" y="665"/>
                    </a:lnTo>
                    <a:close/>
                    <a:moveTo>
                      <a:pt x="142" y="655"/>
                    </a:moveTo>
                    <a:lnTo>
                      <a:pt x="158" y="655"/>
                    </a:lnTo>
                    <a:lnTo>
                      <a:pt x="169" y="671"/>
                    </a:lnTo>
                    <a:lnTo>
                      <a:pt x="142" y="660"/>
                    </a:lnTo>
                    <a:lnTo>
                      <a:pt x="142" y="655"/>
                    </a:lnTo>
                    <a:close/>
                    <a:moveTo>
                      <a:pt x="63" y="576"/>
                    </a:moveTo>
                    <a:lnTo>
                      <a:pt x="68" y="581"/>
                    </a:lnTo>
                    <a:lnTo>
                      <a:pt x="68" y="591"/>
                    </a:lnTo>
                    <a:lnTo>
                      <a:pt x="63" y="581"/>
                    </a:lnTo>
                    <a:lnTo>
                      <a:pt x="63" y="576"/>
                    </a:lnTo>
                    <a:close/>
                    <a:moveTo>
                      <a:pt x="58" y="570"/>
                    </a:moveTo>
                    <a:lnTo>
                      <a:pt x="53" y="544"/>
                    </a:lnTo>
                    <a:lnTo>
                      <a:pt x="63" y="549"/>
                    </a:lnTo>
                    <a:lnTo>
                      <a:pt x="68" y="565"/>
                    </a:lnTo>
                    <a:lnTo>
                      <a:pt x="58" y="570"/>
                    </a:lnTo>
                    <a:close/>
                    <a:moveTo>
                      <a:pt x="63" y="95"/>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close/>
                    <a:moveTo>
                      <a:pt x="174" y="628"/>
                    </a:moveTo>
                    <a:lnTo>
                      <a:pt x="190" y="660"/>
                    </a:lnTo>
                    <a:lnTo>
                      <a:pt x="163" y="660"/>
                    </a:lnTo>
                    <a:lnTo>
                      <a:pt x="153" y="644"/>
                    </a:lnTo>
                    <a:lnTo>
                      <a:pt x="153" y="628"/>
                    </a:lnTo>
                    <a:lnTo>
                      <a:pt x="174" y="628"/>
                    </a:lnTo>
                    <a:close/>
                    <a:moveTo>
                      <a:pt x="132" y="650"/>
                    </a:moveTo>
                    <a:lnTo>
                      <a:pt x="100" y="634"/>
                    </a:lnTo>
                    <a:lnTo>
                      <a:pt x="90" y="623"/>
                    </a:lnTo>
                    <a:lnTo>
                      <a:pt x="137" y="644"/>
                    </a:lnTo>
                    <a:lnTo>
                      <a:pt x="132" y="650"/>
                    </a:lnTo>
                    <a:close/>
                    <a:moveTo>
                      <a:pt x="74" y="602"/>
                    </a:moveTo>
                    <a:lnTo>
                      <a:pt x="84" y="597"/>
                    </a:lnTo>
                    <a:lnTo>
                      <a:pt x="95" y="613"/>
                    </a:lnTo>
                    <a:lnTo>
                      <a:pt x="90" y="618"/>
                    </a:lnTo>
                    <a:lnTo>
                      <a:pt x="74" y="602"/>
                    </a:lnTo>
                    <a:close/>
                    <a:moveTo>
                      <a:pt x="32" y="438"/>
                    </a:moveTo>
                    <a:lnTo>
                      <a:pt x="42" y="465"/>
                    </a:lnTo>
                    <a:lnTo>
                      <a:pt x="32" y="460"/>
                    </a:lnTo>
                    <a:lnTo>
                      <a:pt x="32" y="438"/>
                    </a:lnTo>
                    <a:close/>
                    <a:moveTo>
                      <a:pt x="58" y="502"/>
                    </a:moveTo>
                    <a:lnTo>
                      <a:pt x="42" y="502"/>
                    </a:lnTo>
                    <a:lnTo>
                      <a:pt x="42" y="470"/>
                    </a:lnTo>
                    <a:lnTo>
                      <a:pt x="58" y="50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3" name="Freeform 374"/>
              <p:cNvSpPr>
                <a:spLocks noEditPoints="1"/>
              </p:cNvSpPr>
              <p:nvPr/>
            </p:nvSpPr>
            <p:spPr bwMode="auto">
              <a:xfrm>
                <a:off x="1771" y="2711"/>
                <a:ext cx="195" cy="671"/>
              </a:xfrm>
              <a:custGeom>
                <a:avLst/>
                <a:gdLst>
                  <a:gd name="T0" fmla="*/ 190 w 195"/>
                  <a:gd name="T1" fmla="*/ 665 h 671"/>
                  <a:gd name="T2" fmla="*/ 174 w 195"/>
                  <a:gd name="T3" fmla="*/ 671 h 671"/>
                  <a:gd name="T4" fmla="*/ 185 w 195"/>
                  <a:gd name="T5" fmla="*/ 665 h 671"/>
                  <a:gd name="T6" fmla="*/ 158 w 195"/>
                  <a:gd name="T7" fmla="*/ 655 h 671"/>
                  <a:gd name="T8" fmla="*/ 142 w 195"/>
                  <a:gd name="T9" fmla="*/ 660 h 671"/>
                  <a:gd name="T10" fmla="*/ 153 w 195"/>
                  <a:gd name="T11" fmla="*/ 655 h 671"/>
                  <a:gd name="T12" fmla="*/ 68 w 195"/>
                  <a:gd name="T13" fmla="*/ 581 h 671"/>
                  <a:gd name="T14" fmla="*/ 63 w 195"/>
                  <a:gd name="T15" fmla="*/ 581 h 671"/>
                  <a:gd name="T16" fmla="*/ 63 w 195"/>
                  <a:gd name="T17" fmla="*/ 576 h 671"/>
                  <a:gd name="T18" fmla="*/ 53 w 195"/>
                  <a:gd name="T19" fmla="*/ 544 h 671"/>
                  <a:gd name="T20" fmla="*/ 68 w 195"/>
                  <a:gd name="T21" fmla="*/ 565 h 671"/>
                  <a:gd name="T22" fmla="*/ 53 w 195"/>
                  <a:gd name="T23" fmla="*/ 555 h 671"/>
                  <a:gd name="T24" fmla="*/ 42 w 195"/>
                  <a:gd name="T25" fmla="*/ 132 h 671"/>
                  <a:gd name="T26" fmla="*/ 42 w 195"/>
                  <a:gd name="T27" fmla="*/ 190 h 671"/>
                  <a:gd name="T28" fmla="*/ 37 w 195"/>
                  <a:gd name="T29" fmla="*/ 243 h 671"/>
                  <a:gd name="T30" fmla="*/ 47 w 195"/>
                  <a:gd name="T31" fmla="*/ 343 h 671"/>
                  <a:gd name="T32" fmla="*/ 53 w 195"/>
                  <a:gd name="T33" fmla="*/ 396 h 671"/>
                  <a:gd name="T34" fmla="*/ 90 w 195"/>
                  <a:gd name="T35" fmla="*/ 496 h 671"/>
                  <a:gd name="T36" fmla="*/ 100 w 195"/>
                  <a:gd name="T37" fmla="*/ 591 h 671"/>
                  <a:gd name="T38" fmla="*/ 121 w 195"/>
                  <a:gd name="T39" fmla="*/ 613 h 671"/>
                  <a:gd name="T40" fmla="*/ 153 w 195"/>
                  <a:gd name="T41" fmla="*/ 613 h 671"/>
                  <a:gd name="T42" fmla="*/ 148 w 195"/>
                  <a:gd name="T43" fmla="*/ 628 h 671"/>
                  <a:gd name="T44" fmla="*/ 126 w 195"/>
                  <a:gd name="T45" fmla="*/ 639 h 671"/>
                  <a:gd name="T46" fmla="*/ 90 w 195"/>
                  <a:gd name="T47" fmla="*/ 602 h 671"/>
                  <a:gd name="T48" fmla="*/ 84 w 195"/>
                  <a:gd name="T49" fmla="*/ 591 h 671"/>
                  <a:gd name="T50" fmla="*/ 74 w 195"/>
                  <a:gd name="T51" fmla="*/ 570 h 671"/>
                  <a:gd name="T52" fmla="*/ 63 w 195"/>
                  <a:gd name="T53" fmla="*/ 544 h 671"/>
                  <a:gd name="T54" fmla="*/ 63 w 195"/>
                  <a:gd name="T55" fmla="*/ 528 h 671"/>
                  <a:gd name="T56" fmla="*/ 42 w 195"/>
                  <a:gd name="T57" fmla="*/ 507 h 671"/>
                  <a:gd name="T58" fmla="*/ 47 w 195"/>
                  <a:gd name="T59" fmla="*/ 438 h 671"/>
                  <a:gd name="T60" fmla="*/ 26 w 195"/>
                  <a:gd name="T61" fmla="*/ 396 h 671"/>
                  <a:gd name="T62" fmla="*/ 21 w 195"/>
                  <a:gd name="T63" fmla="*/ 285 h 671"/>
                  <a:gd name="T64" fmla="*/ 16 w 195"/>
                  <a:gd name="T65" fmla="*/ 148 h 671"/>
                  <a:gd name="T66" fmla="*/ 16 w 195"/>
                  <a:gd name="T67" fmla="*/ 0 h 671"/>
                  <a:gd name="T68" fmla="*/ 32 w 195"/>
                  <a:gd name="T69" fmla="*/ 53 h 671"/>
                  <a:gd name="T70" fmla="*/ 63 w 195"/>
                  <a:gd name="T71" fmla="*/ 95 h 671"/>
                  <a:gd name="T72" fmla="*/ 185 w 195"/>
                  <a:gd name="T73" fmla="*/ 644 h 671"/>
                  <a:gd name="T74" fmla="*/ 163 w 195"/>
                  <a:gd name="T75" fmla="*/ 660 h 671"/>
                  <a:gd name="T76" fmla="*/ 153 w 195"/>
                  <a:gd name="T77" fmla="*/ 628 h 671"/>
                  <a:gd name="T78" fmla="*/ 185 w 195"/>
                  <a:gd name="T79" fmla="*/ 644 h 671"/>
                  <a:gd name="T80" fmla="*/ 100 w 195"/>
                  <a:gd name="T81" fmla="*/ 634 h 671"/>
                  <a:gd name="T82" fmla="*/ 137 w 195"/>
                  <a:gd name="T83" fmla="*/ 644 h 671"/>
                  <a:gd name="T84" fmla="*/ 116 w 195"/>
                  <a:gd name="T85" fmla="*/ 644 h 671"/>
                  <a:gd name="T86" fmla="*/ 84 w 195"/>
                  <a:gd name="T87" fmla="*/ 597 h 671"/>
                  <a:gd name="T88" fmla="*/ 90 w 195"/>
                  <a:gd name="T89" fmla="*/ 618 h 671"/>
                  <a:gd name="T90" fmla="*/ 79 w 195"/>
                  <a:gd name="T91" fmla="*/ 602 h 671"/>
                  <a:gd name="T92" fmla="*/ 42 w 195"/>
                  <a:gd name="T93" fmla="*/ 465 h 671"/>
                  <a:gd name="T94" fmla="*/ 32 w 195"/>
                  <a:gd name="T95" fmla="*/ 438 h 671"/>
                  <a:gd name="T96" fmla="*/ 47 w 195"/>
                  <a:gd name="T97" fmla="*/ 502 h 671"/>
                  <a:gd name="T98" fmla="*/ 42 w 195"/>
                  <a:gd name="T99" fmla="*/ 470 h 671"/>
                  <a:gd name="T100" fmla="*/ 47 w 195"/>
                  <a:gd name="T10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671">
                    <a:moveTo>
                      <a:pt x="185" y="665"/>
                    </a:moveTo>
                    <a:lnTo>
                      <a:pt x="190" y="665"/>
                    </a:lnTo>
                    <a:lnTo>
                      <a:pt x="195" y="671"/>
                    </a:lnTo>
                    <a:lnTo>
                      <a:pt x="174" y="671"/>
                    </a:lnTo>
                    <a:lnTo>
                      <a:pt x="179" y="665"/>
                    </a:lnTo>
                    <a:lnTo>
                      <a:pt x="185" y="665"/>
                    </a:lnTo>
                    <a:moveTo>
                      <a:pt x="153" y="655"/>
                    </a:moveTo>
                    <a:lnTo>
                      <a:pt x="158" y="655"/>
                    </a:lnTo>
                    <a:lnTo>
                      <a:pt x="169" y="671"/>
                    </a:lnTo>
                    <a:lnTo>
                      <a:pt x="142" y="660"/>
                    </a:lnTo>
                    <a:lnTo>
                      <a:pt x="142" y="655"/>
                    </a:lnTo>
                    <a:lnTo>
                      <a:pt x="153" y="655"/>
                    </a:lnTo>
                    <a:moveTo>
                      <a:pt x="63" y="576"/>
                    </a:moveTo>
                    <a:lnTo>
                      <a:pt x="68" y="581"/>
                    </a:lnTo>
                    <a:lnTo>
                      <a:pt x="68" y="591"/>
                    </a:lnTo>
                    <a:lnTo>
                      <a:pt x="63" y="581"/>
                    </a:lnTo>
                    <a:lnTo>
                      <a:pt x="63" y="576"/>
                    </a:lnTo>
                    <a:lnTo>
                      <a:pt x="63" y="576"/>
                    </a:lnTo>
                    <a:moveTo>
                      <a:pt x="53" y="555"/>
                    </a:moveTo>
                    <a:lnTo>
                      <a:pt x="53" y="544"/>
                    </a:lnTo>
                    <a:lnTo>
                      <a:pt x="63" y="549"/>
                    </a:lnTo>
                    <a:lnTo>
                      <a:pt x="68" y="565"/>
                    </a:lnTo>
                    <a:lnTo>
                      <a:pt x="58" y="570"/>
                    </a:lnTo>
                    <a:lnTo>
                      <a:pt x="53" y="555"/>
                    </a:lnTo>
                    <a:moveTo>
                      <a:pt x="53" y="111"/>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lnTo>
                      <a:pt x="53" y="111"/>
                    </a:lnTo>
                    <a:moveTo>
                      <a:pt x="185" y="644"/>
                    </a:moveTo>
                    <a:lnTo>
                      <a:pt x="190" y="660"/>
                    </a:lnTo>
                    <a:lnTo>
                      <a:pt x="163" y="660"/>
                    </a:lnTo>
                    <a:lnTo>
                      <a:pt x="153" y="644"/>
                    </a:lnTo>
                    <a:lnTo>
                      <a:pt x="153" y="628"/>
                    </a:lnTo>
                    <a:lnTo>
                      <a:pt x="174" y="628"/>
                    </a:lnTo>
                    <a:lnTo>
                      <a:pt x="185" y="644"/>
                    </a:lnTo>
                    <a:moveTo>
                      <a:pt x="116" y="644"/>
                    </a:moveTo>
                    <a:lnTo>
                      <a:pt x="100" y="634"/>
                    </a:lnTo>
                    <a:lnTo>
                      <a:pt x="90" y="623"/>
                    </a:lnTo>
                    <a:lnTo>
                      <a:pt x="137" y="644"/>
                    </a:lnTo>
                    <a:lnTo>
                      <a:pt x="132" y="650"/>
                    </a:lnTo>
                    <a:lnTo>
                      <a:pt x="116" y="644"/>
                    </a:lnTo>
                    <a:moveTo>
                      <a:pt x="79" y="602"/>
                    </a:moveTo>
                    <a:lnTo>
                      <a:pt x="84" y="597"/>
                    </a:lnTo>
                    <a:lnTo>
                      <a:pt x="95" y="613"/>
                    </a:lnTo>
                    <a:lnTo>
                      <a:pt x="90" y="618"/>
                    </a:lnTo>
                    <a:lnTo>
                      <a:pt x="74" y="602"/>
                    </a:lnTo>
                    <a:lnTo>
                      <a:pt x="79" y="602"/>
                    </a:lnTo>
                    <a:moveTo>
                      <a:pt x="37" y="449"/>
                    </a:moveTo>
                    <a:lnTo>
                      <a:pt x="42" y="465"/>
                    </a:lnTo>
                    <a:lnTo>
                      <a:pt x="32" y="460"/>
                    </a:lnTo>
                    <a:lnTo>
                      <a:pt x="32" y="438"/>
                    </a:lnTo>
                    <a:lnTo>
                      <a:pt x="37" y="449"/>
                    </a:lnTo>
                    <a:moveTo>
                      <a:pt x="47" y="502"/>
                    </a:moveTo>
                    <a:lnTo>
                      <a:pt x="42" y="502"/>
                    </a:lnTo>
                    <a:lnTo>
                      <a:pt x="42" y="470"/>
                    </a:lnTo>
                    <a:lnTo>
                      <a:pt x="58" y="502"/>
                    </a:lnTo>
                    <a:lnTo>
                      <a:pt x="47" y="50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4" name="Freeform 375"/>
              <p:cNvSpPr>
                <a:spLocks noEditPoints="1"/>
              </p:cNvSpPr>
              <p:nvPr/>
            </p:nvSpPr>
            <p:spPr bwMode="auto">
              <a:xfrm>
                <a:off x="1560" y="1978"/>
                <a:ext cx="158" cy="63"/>
              </a:xfrm>
              <a:custGeom>
                <a:avLst/>
                <a:gdLst>
                  <a:gd name="T0" fmla="*/ 5 w 158"/>
                  <a:gd name="T1" fmla="*/ 5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16 w 158"/>
                  <a:gd name="T23" fmla="*/ 32 h 63"/>
                  <a:gd name="T24" fmla="*/ 21 w 158"/>
                  <a:gd name="T25" fmla="*/ 42 h 63"/>
                  <a:gd name="T26" fmla="*/ 11 w 158"/>
                  <a:gd name="T27" fmla="*/ 47 h 63"/>
                  <a:gd name="T28" fmla="*/ 11 w 158"/>
                  <a:gd name="T29" fmla="*/ 42 h 63"/>
                  <a:gd name="T30" fmla="*/ 16 w 158"/>
                  <a:gd name="T31"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63">
                    <a:moveTo>
                      <a:pt x="5" y="5"/>
                    </a:moveTo>
                    <a:lnTo>
                      <a:pt x="37" y="0"/>
                    </a:lnTo>
                    <a:lnTo>
                      <a:pt x="158" y="47"/>
                    </a:lnTo>
                    <a:lnTo>
                      <a:pt x="158" y="58"/>
                    </a:lnTo>
                    <a:lnTo>
                      <a:pt x="111" y="63"/>
                    </a:lnTo>
                    <a:lnTo>
                      <a:pt x="105" y="47"/>
                    </a:lnTo>
                    <a:lnTo>
                      <a:pt x="37" y="16"/>
                    </a:lnTo>
                    <a:lnTo>
                      <a:pt x="32" y="16"/>
                    </a:lnTo>
                    <a:lnTo>
                      <a:pt x="16" y="26"/>
                    </a:lnTo>
                    <a:lnTo>
                      <a:pt x="0" y="26"/>
                    </a:lnTo>
                    <a:lnTo>
                      <a:pt x="5" y="5"/>
                    </a:lnTo>
                    <a:close/>
                    <a:moveTo>
                      <a:pt x="16" y="32"/>
                    </a:moveTo>
                    <a:lnTo>
                      <a:pt x="21" y="42"/>
                    </a:lnTo>
                    <a:lnTo>
                      <a:pt x="11" y="47"/>
                    </a:lnTo>
                    <a:lnTo>
                      <a:pt x="11" y="42"/>
                    </a:lnTo>
                    <a:lnTo>
                      <a:pt x="16"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5" name="Freeform 376"/>
              <p:cNvSpPr>
                <a:spLocks noEditPoints="1"/>
              </p:cNvSpPr>
              <p:nvPr/>
            </p:nvSpPr>
            <p:spPr bwMode="auto">
              <a:xfrm>
                <a:off x="1560" y="1978"/>
                <a:ext cx="158" cy="63"/>
              </a:xfrm>
              <a:custGeom>
                <a:avLst/>
                <a:gdLst>
                  <a:gd name="T0" fmla="*/ 21 w 158"/>
                  <a:gd name="T1" fmla="*/ 0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21 w 158"/>
                  <a:gd name="T23" fmla="*/ 0 h 63"/>
                  <a:gd name="T24" fmla="*/ 16 w 158"/>
                  <a:gd name="T25" fmla="*/ 37 h 63"/>
                  <a:gd name="T26" fmla="*/ 21 w 158"/>
                  <a:gd name="T27" fmla="*/ 42 h 63"/>
                  <a:gd name="T28" fmla="*/ 11 w 158"/>
                  <a:gd name="T29" fmla="*/ 47 h 63"/>
                  <a:gd name="T30" fmla="*/ 11 w 158"/>
                  <a:gd name="T31" fmla="*/ 42 h 63"/>
                  <a:gd name="T32" fmla="*/ 16 w 158"/>
                  <a:gd name="T33" fmla="*/ 32 h 63"/>
                  <a:gd name="T34" fmla="*/ 16 w 158"/>
                  <a:gd name="T3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63">
                    <a:moveTo>
                      <a:pt x="21" y="0"/>
                    </a:moveTo>
                    <a:lnTo>
                      <a:pt x="37" y="0"/>
                    </a:lnTo>
                    <a:lnTo>
                      <a:pt x="158" y="47"/>
                    </a:lnTo>
                    <a:lnTo>
                      <a:pt x="158" y="58"/>
                    </a:lnTo>
                    <a:lnTo>
                      <a:pt x="111" y="63"/>
                    </a:lnTo>
                    <a:lnTo>
                      <a:pt x="105" y="47"/>
                    </a:lnTo>
                    <a:lnTo>
                      <a:pt x="37" y="16"/>
                    </a:lnTo>
                    <a:lnTo>
                      <a:pt x="32" y="16"/>
                    </a:lnTo>
                    <a:lnTo>
                      <a:pt x="16" y="26"/>
                    </a:lnTo>
                    <a:lnTo>
                      <a:pt x="0" y="26"/>
                    </a:lnTo>
                    <a:lnTo>
                      <a:pt x="5" y="5"/>
                    </a:lnTo>
                    <a:lnTo>
                      <a:pt x="21" y="0"/>
                    </a:lnTo>
                    <a:moveTo>
                      <a:pt x="16" y="37"/>
                    </a:moveTo>
                    <a:lnTo>
                      <a:pt x="21" y="42"/>
                    </a:lnTo>
                    <a:lnTo>
                      <a:pt x="11" y="47"/>
                    </a:lnTo>
                    <a:lnTo>
                      <a:pt x="11" y="42"/>
                    </a:lnTo>
                    <a:lnTo>
                      <a:pt x="16" y="32"/>
                    </a:lnTo>
                    <a:lnTo>
                      <a:pt x="16"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6" name="Freeform 377"/>
              <p:cNvSpPr>
                <a:spLocks noEditPoints="1"/>
              </p:cNvSpPr>
              <p:nvPr/>
            </p:nvSpPr>
            <p:spPr bwMode="auto">
              <a:xfrm>
                <a:off x="2979" y="1371"/>
                <a:ext cx="58" cy="53"/>
              </a:xfrm>
              <a:custGeom>
                <a:avLst/>
                <a:gdLst>
                  <a:gd name="T0" fmla="*/ 42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26 w 58"/>
                  <a:gd name="T15" fmla="*/ 0 h 53"/>
                  <a:gd name="T16" fmla="*/ 31 w 58"/>
                  <a:gd name="T17" fmla="*/ 11 h 53"/>
                  <a:gd name="T18" fmla="*/ 26 w 58"/>
                  <a:gd name="T19" fmla="*/ 11 h 53"/>
                  <a:gd name="T20" fmla="*/ 37 w 58"/>
                  <a:gd name="T21" fmla="*/ 21 h 53"/>
                  <a:gd name="T22" fmla="*/ 37 w 58"/>
                  <a:gd name="T23" fmla="*/ 42 h 53"/>
                  <a:gd name="T24" fmla="*/ 26 w 58"/>
                  <a:gd name="T25" fmla="*/ 53 h 53"/>
                  <a:gd name="T26" fmla="*/ 5 w 58"/>
                  <a:gd name="T27" fmla="*/ 53 h 53"/>
                  <a:gd name="T28" fmla="*/ 5 w 58"/>
                  <a:gd name="T29" fmla="*/ 48 h 53"/>
                  <a:gd name="T30" fmla="*/ 0 w 58"/>
                  <a:gd name="T31" fmla="*/ 37 h 53"/>
                  <a:gd name="T32" fmla="*/ 0 w 58"/>
                  <a:gd name="T33" fmla="*/ 11 h 53"/>
                  <a:gd name="T34" fmla="*/ 26 w 58"/>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3">
                    <a:moveTo>
                      <a:pt x="42" y="27"/>
                    </a:moveTo>
                    <a:lnTo>
                      <a:pt x="52" y="27"/>
                    </a:lnTo>
                    <a:lnTo>
                      <a:pt x="58" y="48"/>
                    </a:lnTo>
                    <a:lnTo>
                      <a:pt x="52" y="53"/>
                    </a:lnTo>
                    <a:lnTo>
                      <a:pt x="37" y="48"/>
                    </a:lnTo>
                    <a:lnTo>
                      <a:pt x="37" y="32"/>
                    </a:lnTo>
                    <a:lnTo>
                      <a:pt x="42" y="27"/>
                    </a:lnTo>
                    <a:close/>
                    <a:moveTo>
                      <a:pt x="26" y="0"/>
                    </a:moveTo>
                    <a:lnTo>
                      <a:pt x="31" y="11"/>
                    </a:lnTo>
                    <a:lnTo>
                      <a:pt x="26" y="11"/>
                    </a:lnTo>
                    <a:lnTo>
                      <a:pt x="37" y="21"/>
                    </a:lnTo>
                    <a:lnTo>
                      <a:pt x="37" y="42"/>
                    </a:lnTo>
                    <a:lnTo>
                      <a:pt x="26" y="53"/>
                    </a:lnTo>
                    <a:lnTo>
                      <a:pt x="5" y="53"/>
                    </a:lnTo>
                    <a:lnTo>
                      <a:pt x="5" y="48"/>
                    </a:lnTo>
                    <a:lnTo>
                      <a:pt x="0" y="37"/>
                    </a:lnTo>
                    <a:lnTo>
                      <a:pt x="0" y="11"/>
                    </a:lnTo>
                    <a:lnTo>
                      <a:pt x="2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7" name="Freeform 378"/>
              <p:cNvSpPr>
                <a:spLocks noEditPoints="1"/>
              </p:cNvSpPr>
              <p:nvPr/>
            </p:nvSpPr>
            <p:spPr bwMode="auto">
              <a:xfrm>
                <a:off x="2979" y="1371"/>
                <a:ext cx="58" cy="53"/>
              </a:xfrm>
              <a:custGeom>
                <a:avLst/>
                <a:gdLst>
                  <a:gd name="T0" fmla="*/ 47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47 w 58"/>
                  <a:gd name="T15" fmla="*/ 27 h 53"/>
                  <a:gd name="T16" fmla="*/ 31 w 58"/>
                  <a:gd name="T17" fmla="*/ 5 h 53"/>
                  <a:gd name="T18" fmla="*/ 31 w 58"/>
                  <a:gd name="T19" fmla="*/ 11 h 53"/>
                  <a:gd name="T20" fmla="*/ 26 w 58"/>
                  <a:gd name="T21" fmla="*/ 11 h 53"/>
                  <a:gd name="T22" fmla="*/ 37 w 58"/>
                  <a:gd name="T23" fmla="*/ 21 h 53"/>
                  <a:gd name="T24" fmla="*/ 37 w 58"/>
                  <a:gd name="T25" fmla="*/ 42 h 53"/>
                  <a:gd name="T26" fmla="*/ 26 w 58"/>
                  <a:gd name="T27" fmla="*/ 53 h 53"/>
                  <a:gd name="T28" fmla="*/ 5 w 58"/>
                  <a:gd name="T29" fmla="*/ 53 h 53"/>
                  <a:gd name="T30" fmla="*/ 5 w 58"/>
                  <a:gd name="T31" fmla="*/ 48 h 53"/>
                  <a:gd name="T32" fmla="*/ 0 w 58"/>
                  <a:gd name="T33" fmla="*/ 37 h 53"/>
                  <a:gd name="T34" fmla="*/ 0 w 58"/>
                  <a:gd name="T35" fmla="*/ 11 h 53"/>
                  <a:gd name="T36" fmla="*/ 26 w 58"/>
                  <a:gd name="T37" fmla="*/ 0 h 53"/>
                  <a:gd name="T38" fmla="*/ 31 w 58"/>
                  <a:gd name="T39"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3">
                    <a:moveTo>
                      <a:pt x="47" y="27"/>
                    </a:moveTo>
                    <a:lnTo>
                      <a:pt x="52" y="27"/>
                    </a:lnTo>
                    <a:lnTo>
                      <a:pt x="58" y="48"/>
                    </a:lnTo>
                    <a:lnTo>
                      <a:pt x="52" y="53"/>
                    </a:lnTo>
                    <a:lnTo>
                      <a:pt x="37" y="48"/>
                    </a:lnTo>
                    <a:lnTo>
                      <a:pt x="37" y="32"/>
                    </a:lnTo>
                    <a:lnTo>
                      <a:pt x="42" y="27"/>
                    </a:lnTo>
                    <a:lnTo>
                      <a:pt x="47" y="27"/>
                    </a:lnTo>
                    <a:moveTo>
                      <a:pt x="31" y="5"/>
                    </a:moveTo>
                    <a:lnTo>
                      <a:pt x="31" y="11"/>
                    </a:lnTo>
                    <a:lnTo>
                      <a:pt x="26" y="11"/>
                    </a:lnTo>
                    <a:lnTo>
                      <a:pt x="37" y="21"/>
                    </a:lnTo>
                    <a:lnTo>
                      <a:pt x="37" y="42"/>
                    </a:lnTo>
                    <a:lnTo>
                      <a:pt x="26" y="53"/>
                    </a:lnTo>
                    <a:lnTo>
                      <a:pt x="5" y="53"/>
                    </a:lnTo>
                    <a:lnTo>
                      <a:pt x="5" y="48"/>
                    </a:lnTo>
                    <a:lnTo>
                      <a:pt x="0" y="37"/>
                    </a:lnTo>
                    <a:lnTo>
                      <a:pt x="0" y="11"/>
                    </a:lnTo>
                    <a:lnTo>
                      <a:pt x="26" y="0"/>
                    </a:lnTo>
                    <a:lnTo>
                      <a:pt x="3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8" name="Freeform 379"/>
              <p:cNvSpPr>
                <a:spLocks noEditPoints="1"/>
              </p:cNvSpPr>
              <p:nvPr/>
            </p:nvSpPr>
            <p:spPr bwMode="auto">
              <a:xfrm>
                <a:off x="2050" y="3313"/>
                <a:ext cx="37" cy="21"/>
              </a:xfrm>
              <a:custGeom>
                <a:avLst/>
                <a:gdLst>
                  <a:gd name="T0" fmla="*/ 32 w 37"/>
                  <a:gd name="T1" fmla="*/ 0 h 21"/>
                  <a:gd name="T2" fmla="*/ 37 w 37"/>
                  <a:gd name="T3" fmla="*/ 5 h 21"/>
                  <a:gd name="T4" fmla="*/ 22 w 37"/>
                  <a:gd name="T5" fmla="*/ 21 h 21"/>
                  <a:gd name="T6" fmla="*/ 11 w 37"/>
                  <a:gd name="T7" fmla="*/ 11 h 21"/>
                  <a:gd name="T8" fmla="*/ 22 w 37"/>
                  <a:gd name="T9" fmla="*/ 0 h 21"/>
                  <a:gd name="T10" fmla="*/ 32 w 37"/>
                  <a:gd name="T11" fmla="*/ 0 h 21"/>
                  <a:gd name="T12" fmla="*/ 6 w 37"/>
                  <a:gd name="T13" fmla="*/ 0 h 21"/>
                  <a:gd name="T14" fmla="*/ 6 w 37"/>
                  <a:gd name="T15" fmla="*/ 11 h 21"/>
                  <a:gd name="T16" fmla="*/ 0 w 37"/>
                  <a:gd name="T17" fmla="*/ 11 h 21"/>
                  <a:gd name="T18" fmla="*/ 6 w 37"/>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21">
                    <a:moveTo>
                      <a:pt x="32" y="0"/>
                    </a:moveTo>
                    <a:lnTo>
                      <a:pt x="37" y="5"/>
                    </a:lnTo>
                    <a:lnTo>
                      <a:pt x="22" y="21"/>
                    </a:lnTo>
                    <a:lnTo>
                      <a:pt x="11" y="11"/>
                    </a:lnTo>
                    <a:lnTo>
                      <a:pt x="22" y="0"/>
                    </a:lnTo>
                    <a:lnTo>
                      <a:pt x="32" y="0"/>
                    </a:lnTo>
                    <a:close/>
                    <a:moveTo>
                      <a:pt x="6" y="0"/>
                    </a:moveTo>
                    <a:lnTo>
                      <a:pt x="6" y="11"/>
                    </a:lnTo>
                    <a:lnTo>
                      <a:pt x="0" y="11"/>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9" name="Freeform 380"/>
              <p:cNvSpPr>
                <a:spLocks noEditPoints="1"/>
              </p:cNvSpPr>
              <p:nvPr/>
            </p:nvSpPr>
            <p:spPr bwMode="auto">
              <a:xfrm>
                <a:off x="2050" y="3313"/>
                <a:ext cx="37" cy="21"/>
              </a:xfrm>
              <a:custGeom>
                <a:avLst/>
                <a:gdLst>
                  <a:gd name="T0" fmla="*/ 37 w 37"/>
                  <a:gd name="T1" fmla="*/ 5 h 21"/>
                  <a:gd name="T2" fmla="*/ 37 w 37"/>
                  <a:gd name="T3" fmla="*/ 5 h 21"/>
                  <a:gd name="T4" fmla="*/ 22 w 37"/>
                  <a:gd name="T5" fmla="*/ 21 h 21"/>
                  <a:gd name="T6" fmla="*/ 11 w 37"/>
                  <a:gd name="T7" fmla="*/ 11 h 21"/>
                  <a:gd name="T8" fmla="*/ 22 w 37"/>
                  <a:gd name="T9" fmla="*/ 0 h 21"/>
                  <a:gd name="T10" fmla="*/ 32 w 37"/>
                  <a:gd name="T11" fmla="*/ 0 h 21"/>
                  <a:gd name="T12" fmla="*/ 37 w 37"/>
                  <a:gd name="T13" fmla="*/ 5 h 21"/>
                  <a:gd name="T14" fmla="*/ 6 w 37"/>
                  <a:gd name="T15" fmla="*/ 5 h 21"/>
                  <a:gd name="T16" fmla="*/ 6 w 37"/>
                  <a:gd name="T17" fmla="*/ 11 h 21"/>
                  <a:gd name="T18" fmla="*/ 0 w 37"/>
                  <a:gd name="T19" fmla="*/ 11 h 21"/>
                  <a:gd name="T20" fmla="*/ 6 w 37"/>
                  <a:gd name="T21" fmla="*/ 0 h 21"/>
                  <a:gd name="T22" fmla="*/ 6 w 37"/>
                  <a:gd name="T2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1">
                    <a:moveTo>
                      <a:pt x="37" y="5"/>
                    </a:moveTo>
                    <a:lnTo>
                      <a:pt x="37" y="5"/>
                    </a:lnTo>
                    <a:lnTo>
                      <a:pt x="22" y="21"/>
                    </a:lnTo>
                    <a:lnTo>
                      <a:pt x="11" y="11"/>
                    </a:lnTo>
                    <a:lnTo>
                      <a:pt x="22" y="0"/>
                    </a:lnTo>
                    <a:lnTo>
                      <a:pt x="32" y="0"/>
                    </a:lnTo>
                    <a:lnTo>
                      <a:pt x="37" y="5"/>
                    </a:lnTo>
                    <a:moveTo>
                      <a:pt x="6" y="5"/>
                    </a:moveTo>
                    <a:lnTo>
                      <a:pt x="6" y="11"/>
                    </a:lnTo>
                    <a:lnTo>
                      <a:pt x="0" y="11"/>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0" name="Freeform 381"/>
              <p:cNvSpPr>
                <a:spLocks noEditPoints="1"/>
              </p:cNvSpPr>
              <p:nvPr/>
            </p:nvSpPr>
            <p:spPr bwMode="auto">
              <a:xfrm>
                <a:off x="5652" y="2690"/>
                <a:ext cx="22" cy="37"/>
              </a:xfrm>
              <a:custGeom>
                <a:avLst/>
                <a:gdLst>
                  <a:gd name="T0" fmla="*/ 6 w 22"/>
                  <a:gd name="T1" fmla="*/ 21 h 37"/>
                  <a:gd name="T2" fmla="*/ 16 w 22"/>
                  <a:gd name="T3" fmla="*/ 27 h 37"/>
                  <a:gd name="T4" fmla="*/ 11 w 22"/>
                  <a:gd name="T5" fmla="*/ 37 h 37"/>
                  <a:gd name="T6" fmla="*/ 0 w 22"/>
                  <a:gd name="T7" fmla="*/ 32 h 37"/>
                  <a:gd name="T8" fmla="*/ 6 w 22"/>
                  <a:gd name="T9" fmla="*/ 16 h 37"/>
                  <a:gd name="T10" fmla="*/ 6 w 22"/>
                  <a:gd name="T11" fmla="*/ 21 h 37"/>
                  <a:gd name="T12" fmla="*/ 6 w 22"/>
                  <a:gd name="T13" fmla="*/ 0 h 37"/>
                  <a:gd name="T14" fmla="*/ 22 w 22"/>
                  <a:gd name="T15" fmla="*/ 6 h 37"/>
                  <a:gd name="T16" fmla="*/ 11 w 22"/>
                  <a:gd name="T17" fmla="*/ 11 h 37"/>
                  <a:gd name="T18" fmla="*/ 6 w 22"/>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37">
                    <a:moveTo>
                      <a:pt x="6" y="21"/>
                    </a:moveTo>
                    <a:lnTo>
                      <a:pt x="16" y="27"/>
                    </a:lnTo>
                    <a:lnTo>
                      <a:pt x="11" y="37"/>
                    </a:lnTo>
                    <a:lnTo>
                      <a:pt x="0" y="32"/>
                    </a:lnTo>
                    <a:lnTo>
                      <a:pt x="6" y="16"/>
                    </a:lnTo>
                    <a:lnTo>
                      <a:pt x="6" y="21"/>
                    </a:lnTo>
                    <a:close/>
                    <a:moveTo>
                      <a:pt x="6" y="0"/>
                    </a:moveTo>
                    <a:lnTo>
                      <a:pt x="22" y="6"/>
                    </a:lnTo>
                    <a:lnTo>
                      <a:pt x="11" y="11"/>
                    </a:lnTo>
                    <a:lnTo>
                      <a:pt x="6"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1" name="Freeform 382"/>
              <p:cNvSpPr>
                <a:spLocks noEditPoints="1"/>
              </p:cNvSpPr>
              <p:nvPr/>
            </p:nvSpPr>
            <p:spPr bwMode="auto">
              <a:xfrm>
                <a:off x="5652" y="2690"/>
                <a:ext cx="22" cy="37"/>
              </a:xfrm>
              <a:custGeom>
                <a:avLst/>
                <a:gdLst>
                  <a:gd name="T0" fmla="*/ 11 w 22"/>
                  <a:gd name="T1" fmla="*/ 27 h 37"/>
                  <a:gd name="T2" fmla="*/ 16 w 22"/>
                  <a:gd name="T3" fmla="*/ 27 h 37"/>
                  <a:gd name="T4" fmla="*/ 11 w 22"/>
                  <a:gd name="T5" fmla="*/ 37 h 37"/>
                  <a:gd name="T6" fmla="*/ 0 w 22"/>
                  <a:gd name="T7" fmla="*/ 32 h 37"/>
                  <a:gd name="T8" fmla="*/ 6 w 22"/>
                  <a:gd name="T9" fmla="*/ 16 h 37"/>
                  <a:gd name="T10" fmla="*/ 6 w 22"/>
                  <a:gd name="T11" fmla="*/ 21 h 37"/>
                  <a:gd name="T12" fmla="*/ 11 w 22"/>
                  <a:gd name="T13" fmla="*/ 27 h 37"/>
                  <a:gd name="T14" fmla="*/ 16 w 22"/>
                  <a:gd name="T15" fmla="*/ 0 h 37"/>
                  <a:gd name="T16" fmla="*/ 22 w 22"/>
                  <a:gd name="T17" fmla="*/ 6 h 37"/>
                  <a:gd name="T18" fmla="*/ 11 w 22"/>
                  <a:gd name="T19" fmla="*/ 11 h 37"/>
                  <a:gd name="T20" fmla="*/ 6 w 22"/>
                  <a:gd name="T21" fmla="*/ 0 h 37"/>
                  <a:gd name="T22" fmla="*/ 16 w 22"/>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7">
                    <a:moveTo>
                      <a:pt x="11" y="27"/>
                    </a:moveTo>
                    <a:lnTo>
                      <a:pt x="16" y="27"/>
                    </a:lnTo>
                    <a:lnTo>
                      <a:pt x="11" y="37"/>
                    </a:lnTo>
                    <a:lnTo>
                      <a:pt x="0" y="32"/>
                    </a:lnTo>
                    <a:lnTo>
                      <a:pt x="6" y="16"/>
                    </a:lnTo>
                    <a:lnTo>
                      <a:pt x="6" y="21"/>
                    </a:lnTo>
                    <a:lnTo>
                      <a:pt x="11" y="27"/>
                    </a:lnTo>
                    <a:moveTo>
                      <a:pt x="16" y="0"/>
                    </a:moveTo>
                    <a:lnTo>
                      <a:pt x="22" y="6"/>
                    </a:lnTo>
                    <a:lnTo>
                      <a:pt x="11" y="11"/>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2" name="Freeform 383"/>
              <p:cNvSpPr>
                <a:spLocks noEditPoints="1"/>
              </p:cNvSpPr>
              <p:nvPr/>
            </p:nvSpPr>
            <p:spPr bwMode="auto">
              <a:xfrm>
                <a:off x="2805" y="1482"/>
                <a:ext cx="205" cy="174"/>
              </a:xfrm>
              <a:custGeom>
                <a:avLst/>
                <a:gdLst>
                  <a:gd name="T0" fmla="*/ 200 w 205"/>
                  <a:gd name="T1" fmla="*/ 142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95 w 205"/>
                  <a:gd name="T13" fmla="*/ 0 h 174"/>
                  <a:gd name="T14" fmla="*/ 105 w 205"/>
                  <a:gd name="T15" fmla="*/ 11 h 174"/>
                  <a:gd name="T16" fmla="*/ 131 w 205"/>
                  <a:gd name="T17" fmla="*/ 21 h 174"/>
                  <a:gd name="T18" fmla="*/ 137 w 205"/>
                  <a:gd name="T19" fmla="*/ 26 h 174"/>
                  <a:gd name="T20" fmla="*/ 147 w 205"/>
                  <a:gd name="T21" fmla="*/ 26 h 174"/>
                  <a:gd name="T22" fmla="*/ 158 w 205"/>
                  <a:gd name="T23" fmla="*/ 32 h 174"/>
                  <a:gd name="T24" fmla="*/ 179 w 205"/>
                  <a:gd name="T25" fmla="*/ 37 h 174"/>
                  <a:gd name="T26" fmla="*/ 179 w 205"/>
                  <a:gd name="T27" fmla="*/ 58 h 174"/>
                  <a:gd name="T28" fmla="*/ 174 w 205"/>
                  <a:gd name="T29" fmla="*/ 63 h 174"/>
                  <a:gd name="T30" fmla="*/ 163 w 205"/>
                  <a:gd name="T31" fmla="*/ 63 h 174"/>
                  <a:gd name="T32" fmla="*/ 158 w 205"/>
                  <a:gd name="T33" fmla="*/ 69 h 174"/>
                  <a:gd name="T34" fmla="*/ 153 w 205"/>
                  <a:gd name="T35" fmla="*/ 79 h 174"/>
                  <a:gd name="T36" fmla="*/ 153 w 205"/>
                  <a:gd name="T37" fmla="*/ 84 h 174"/>
                  <a:gd name="T38" fmla="*/ 158 w 205"/>
                  <a:gd name="T39" fmla="*/ 90 h 174"/>
                  <a:gd name="T40" fmla="*/ 174 w 205"/>
                  <a:gd name="T41" fmla="*/ 90 h 174"/>
                  <a:gd name="T42" fmla="*/ 174 w 205"/>
                  <a:gd name="T43" fmla="*/ 95 h 174"/>
                  <a:gd name="T44" fmla="*/ 168 w 205"/>
                  <a:gd name="T45" fmla="*/ 111 h 174"/>
                  <a:gd name="T46" fmla="*/ 174 w 205"/>
                  <a:gd name="T47" fmla="*/ 132 h 174"/>
                  <a:gd name="T48" fmla="*/ 153 w 205"/>
                  <a:gd name="T49" fmla="*/ 142 h 174"/>
                  <a:gd name="T50" fmla="*/ 116 w 205"/>
                  <a:gd name="T51" fmla="*/ 137 h 174"/>
                  <a:gd name="T52" fmla="*/ 110 w 205"/>
                  <a:gd name="T53" fmla="*/ 148 h 174"/>
                  <a:gd name="T54" fmla="*/ 100 w 205"/>
                  <a:gd name="T55" fmla="*/ 148 h 174"/>
                  <a:gd name="T56" fmla="*/ 95 w 205"/>
                  <a:gd name="T57" fmla="*/ 148 h 174"/>
                  <a:gd name="T58" fmla="*/ 95 w 205"/>
                  <a:gd name="T59" fmla="*/ 148 h 174"/>
                  <a:gd name="T60" fmla="*/ 89 w 205"/>
                  <a:gd name="T61" fmla="*/ 148 h 174"/>
                  <a:gd name="T62" fmla="*/ 89 w 205"/>
                  <a:gd name="T63" fmla="*/ 148 h 174"/>
                  <a:gd name="T64" fmla="*/ 89 w 205"/>
                  <a:gd name="T65" fmla="*/ 148 h 174"/>
                  <a:gd name="T66" fmla="*/ 84 w 205"/>
                  <a:gd name="T67" fmla="*/ 148 h 174"/>
                  <a:gd name="T68" fmla="*/ 58 w 205"/>
                  <a:gd name="T69" fmla="*/ 148 h 174"/>
                  <a:gd name="T70" fmla="*/ 47 w 205"/>
                  <a:gd name="T71" fmla="*/ 137 h 174"/>
                  <a:gd name="T72" fmla="*/ 36 w 205"/>
                  <a:gd name="T73" fmla="*/ 137 h 174"/>
                  <a:gd name="T74" fmla="*/ 42 w 205"/>
                  <a:gd name="T75" fmla="*/ 132 h 174"/>
                  <a:gd name="T76" fmla="*/ 52 w 205"/>
                  <a:gd name="T77" fmla="*/ 100 h 174"/>
                  <a:gd name="T78" fmla="*/ 31 w 205"/>
                  <a:gd name="T79" fmla="*/ 63 h 174"/>
                  <a:gd name="T80" fmla="*/ 5 w 205"/>
                  <a:gd name="T81" fmla="*/ 58 h 174"/>
                  <a:gd name="T82" fmla="*/ 0 w 205"/>
                  <a:gd name="T83" fmla="*/ 47 h 174"/>
                  <a:gd name="T84" fmla="*/ 5 w 205"/>
                  <a:gd name="T85" fmla="*/ 42 h 174"/>
                  <a:gd name="T86" fmla="*/ 10 w 205"/>
                  <a:gd name="T87" fmla="*/ 42 h 174"/>
                  <a:gd name="T88" fmla="*/ 21 w 205"/>
                  <a:gd name="T89" fmla="*/ 42 h 174"/>
                  <a:gd name="T90" fmla="*/ 47 w 205"/>
                  <a:gd name="T91" fmla="*/ 42 h 174"/>
                  <a:gd name="T92" fmla="*/ 42 w 205"/>
                  <a:gd name="T93" fmla="*/ 26 h 174"/>
                  <a:gd name="T94" fmla="*/ 47 w 205"/>
                  <a:gd name="T95" fmla="*/ 26 h 174"/>
                  <a:gd name="T96" fmla="*/ 68 w 205"/>
                  <a:gd name="T97" fmla="*/ 26 h 174"/>
                  <a:gd name="T98" fmla="*/ 84 w 205"/>
                  <a:gd name="T99" fmla="*/ 16 h 174"/>
                  <a:gd name="T100" fmla="*/ 89 w 205"/>
                  <a:gd name="T101" fmla="*/ 5 h 174"/>
                  <a:gd name="T102" fmla="*/ 95 w 205"/>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174">
                    <a:moveTo>
                      <a:pt x="200" y="142"/>
                    </a:moveTo>
                    <a:lnTo>
                      <a:pt x="205" y="158"/>
                    </a:lnTo>
                    <a:lnTo>
                      <a:pt x="200" y="174"/>
                    </a:lnTo>
                    <a:lnTo>
                      <a:pt x="195" y="164"/>
                    </a:lnTo>
                    <a:lnTo>
                      <a:pt x="189" y="153"/>
                    </a:lnTo>
                    <a:lnTo>
                      <a:pt x="200" y="142"/>
                    </a:lnTo>
                    <a:close/>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3" name="Freeform 384"/>
              <p:cNvSpPr>
                <a:spLocks noEditPoints="1"/>
              </p:cNvSpPr>
              <p:nvPr/>
            </p:nvSpPr>
            <p:spPr bwMode="auto">
              <a:xfrm>
                <a:off x="2805" y="1482"/>
                <a:ext cx="205" cy="174"/>
              </a:xfrm>
              <a:custGeom>
                <a:avLst/>
                <a:gdLst>
                  <a:gd name="T0" fmla="*/ 205 w 205"/>
                  <a:gd name="T1" fmla="*/ 153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205 w 205"/>
                  <a:gd name="T13" fmla="*/ 153 h 174"/>
                  <a:gd name="T14" fmla="*/ 95 w 205"/>
                  <a:gd name="T15" fmla="*/ 0 h 174"/>
                  <a:gd name="T16" fmla="*/ 105 w 205"/>
                  <a:gd name="T17" fmla="*/ 11 h 174"/>
                  <a:gd name="T18" fmla="*/ 131 w 205"/>
                  <a:gd name="T19" fmla="*/ 21 h 174"/>
                  <a:gd name="T20" fmla="*/ 137 w 205"/>
                  <a:gd name="T21" fmla="*/ 26 h 174"/>
                  <a:gd name="T22" fmla="*/ 147 w 205"/>
                  <a:gd name="T23" fmla="*/ 26 h 174"/>
                  <a:gd name="T24" fmla="*/ 158 w 205"/>
                  <a:gd name="T25" fmla="*/ 32 h 174"/>
                  <a:gd name="T26" fmla="*/ 179 w 205"/>
                  <a:gd name="T27" fmla="*/ 37 h 174"/>
                  <a:gd name="T28" fmla="*/ 179 w 205"/>
                  <a:gd name="T29" fmla="*/ 58 h 174"/>
                  <a:gd name="T30" fmla="*/ 174 w 205"/>
                  <a:gd name="T31" fmla="*/ 63 h 174"/>
                  <a:gd name="T32" fmla="*/ 163 w 205"/>
                  <a:gd name="T33" fmla="*/ 63 h 174"/>
                  <a:gd name="T34" fmla="*/ 158 w 205"/>
                  <a:gd name="T35" fmla="*/ 69 h 174"/>
                  <a:gd name="T36" fmla="*/ 153 w 205"/>
                  <a:gd name="T37" fmla="*/ 79 h 174"/>
                  <a:gd name="T38" fmla="*/ 153 w 205"/>
                  <a:gd name="T39" fmla="*/ 84 h 174"/>
                  <a:gd name="T40" fmla="*/ 158 w 205"/>
                  <a:gd name="T41" fmla="*/ 90 h 174"/>
                  <a:gd name="T42" fmla="*/ 174 w 205"/>
                  <a:gd name="T43" fmla="*/ 90 h 174"/>
                  <a:gd name="T44" fmla="*/ 174 w 205"/>
                  <a:gd name="T45" fmla="*/ 95 h 174"/>
                  <a:gd name="T46" fmla="*/ 168 w 205"/>
                  <a:gd name="T47" fmla="*/ 111 h 174"/>
                  <a:gd name="T48" fmla="*/ 174 w 205"/>
                  <a:gd name="T49" fmla="*/ 132 h 174"/>
                  <a:gd name="T50" fmla="*/ 153 w 205"/>
                  <a:gd name="T51" fmla="*/ 142 h 174"/>
                  <a:gd name="T52" fmla="*/ 116 w 205"/>
                  <a:gd name="T53" fmla="*/ 137 h 174"/>
                  <a:gd name="T54" fmla="*/ 110 w 205"/>
                  <a:gd name="T55" fmla="*/ 148 h 174"/>
                  <a:gd name="T56" fmla="*/ 100 w 205"/>
                  <a:gd name="T57" fmla="*/ 148 h 174"/>
                  <a:gd name="T58" fmla="*/ 95 w 205"/>
                  <a:gd name="T59" fmla="*/ 148 h 174"/>
                  <a:gd name="T60" fmla="*/ 95 w 205"/>
                  <a:gd name="T61" fmla="*/ 148 h 174"/>
                  <a:gd name="T62" fmla="*/ 89 w 205"/>
                  <a:gd name="T63" fmla="*/ 148 h 174"/>
                  <a:gd name="T64" fmla="*/ 89 w 205"/>
                  <a:gd name="T65" fmla="*/ 148 h 174"/>
                  <a:gd name="T66" fmla="*/ 89 w 205"/>
                  <a:gd name="T67" fmla="*/ 148 h 174"/>
                  <a:gd name="T68" fmla="*/ 84 w 205"/>
                  <a:gd name="T69" fmla="*/ 148 h 174"/>
                  <a:gd name="T70" fmla="*/ 58 w 205"/>
                  <a:gd name="T71" fmla="*/ 148 h 174"/>
                  <a:gd name="T72" fmla="*/ 47 w 205"/>
                  <a:gd name="T73" fmla="*/ 137 h 174"/>
                  <a:gd name="T74" fmla="*/ 36 w 205"/>
                  <a:gd name="T75" fmla="*/ 137 h 174"/>
                  <a:gd name="T76" fmla="*/ 42 w 205"/>
                  <a:gd name="T77" fmla="*/ 132 h 174"/>
                  <a:gd name="T78" fmla="*/ 52 w 205"/>
                  <a:gd name="T79" fmla="*/ 100 h 174"/>
                  <a:gd name="T80" fmla="*/ 31 w 205"/>
                  <a:gd name="T81" fmla="*/ 63 h 174"/>
                  <a:gd name="T82" fmla="*/ 5 w 205"/>
                  <a:gd name="T83" fmla="*/ 58 h 174"/>
                  <a:gd name="T84" fmla="*/ 0 w 205"/>
                  <a:gd name="T85" fmla="*/ 47 h 174"/>
                  <a:gd name="T86" fmla="*/ 5 w 205"/>
                  <a:gd name="T87" fmla="*/ 42 h 174"/>
                  <a:gd name="T88" fmla="*/ 10 w 205"/>
                  <a:gd name="T89" fmla="*/ 42 h 174"/>
                  <a:gd name="T90" fmla="*/ 21 w 205"/>
                  <a:gd name="T91" fmla="*/ 42 h 174"/>
                  <a:gd name="T92" fmla="*/ 47 w 205"/>
                  <a:gd name="T93" fmla="*/ 42 h 174"/>
                  <a:gd name="T94" fmla="*/ 42 w 205"/>
                  <a:gd name="T95" fmla="*/ 26 h 174"/>
                  <a:gd name="T96" fmla="*/ 47 w 205"/>
                  <a:gd name="T97" fmla="*/ 26 h 174"/>
                  <a:gd name="T98" fmla="*/ 68 w 205"/>
                  <a:gd name="T99" fmla="*/ 26 h 174"/>
                  <a:gd name="T100" fmla="*/ 84 w 205"/>
                  <a:gd name="T101" fmla="*/ 16 h 174"/>
                  <a:gd name="T102" fmla="*/ 89 w 205"/>
                  <a:gd name="T103" fmla="*/ 5 h 174"/>
                  <a:gd name="T104" fmla="*/ 95 w 205"/>
                  <a:gd name="T10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74">
                    <a:moveTo>
                      <a:pt x="205" y="153"/>
                    </a:moveTo>
                    <a:lnTo>
                      <a:pt x="205" y="158"/>
                    </a:lnTo>
                    <a:lnTo>
                      <a:pt x="200" y="174"/>
                    </a:lnTo>
                    <a:lnTo>
                      <a:pt x="195" y="164"/>
                    </a:lnTo>
                    <a:lnTo>
                      <a:pt x="189" y="153"/>
                    </a:lnTo>
                    <a:lnTo>
                      <a:pt x="200" y="142"/>
                    </a:lnTo>
                    <a:lnTo>
                      <a:pt x="205" y="153"/>
                    </a:lnTo>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4" name="Freeform 385"/>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58 w 100"/>
                  <a:gd name="T91" fmla="*/ 105 h 121"/>
                  <a:gd name="T92" fmla="*/ 100 w 100"/>
                  <a:gd name="T93" fmla="*/ 111 h 121"/>
                  <a:gd name="T94" fmla="*/ 100 w 100"/>
                  <a:gd name="T95" fmla="*/ 116 h 121"/>
                  <a:gd name="T96" fmla="*/ 79 w 100"/>
                  <a:gd name="T97" fmla="*/ 121 h 121"/>
                  <a:gd name="T98" fmla="*/ 58 w 100"/>
                  <a:gd name="T99" fmla="*/ 111 h 121"/>
                  <a:gd name="T100" fmla="*/ 58 w 100"/>
                  <a:gd name="T101" fmla="*/ 10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close/>
                    <a:moveTo>
                      <a:pt x="58" y="105"/>
                    </a:moveTo>
                    <a:lnTo>
                      <a:pt x="100" y="111"/>
                    </a:lnTo>
                    <a:lnTo>
                      <a:pt x="100" y="116"/>
                    </a:lnTo>
                    <a:lnTo>
                      <a:pt x="79" y="121"/>
                    </a:lnTo>
                    <a:lnTo>
                      <a:pt x="58" y="111"/>
                    </a:lnTo>
                    <a:lnTo>
                      <a:pt x="58"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5" name="Freeform 386"/>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79 w 100"/>
                  <a:gd name="T91" fmla="*/ 111 h 121"/>
                  <a:gd name="T92" fmla="*/ 100 w 100"/>
                  <a:gd name="T93" fmla="*/ 111 h 121"/>
                  <a:gd name="T94" fmla="*/ 100 w 100"/>
                  <a:gd name="T95" fmla="*/ 116 h 121"/>
                  <a:gd name="T96" fmla="*/ 79 w 100"/>
                  <a:gd name="T97" fmla="*/ 121 h 121"/>
                  <a:gd name="T98" fmla="*/ 58 w 100"/>
                  <a:gd name="T99" fmla="*/ 111 h 121"/>
                  <a:gd name="T100" fmla="*/ 58 w 100"/>
                  <a:gd name="T101" fmla="*/ 105 h 121"/>
                  <a:gd name="T102" fmla="*/ 79 w 100"/>
                  <a:gd name="T103"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moveTo>
                      <a:pt x="79" y="111"/>
                    </a:moveTo>
                    <a:lnTo>
                      <a:pt x="100" y="111"/>
                    </a:lnTo>
                    <a:lnTo>
                      <a:pt x="100" y="116"/>
                    </a:lnTo>
                    <a:lnTo>
                      <a:pt x="79" y="121"/>
                    </a:lnTo>
                    <a:lnTo>
                      <a:pt x="58" y="111"/>
                    </a:lnTo>
                    <a:lnTo>
                      <a:pt x="58" y="105"/>
                    </a:lnTo>
                    <a:lnTo>
                      <a:pt x="79"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6" name="Freeform 387"/>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58 w 733"/>
                  <a:gd name="T17" fmla="*/ 32 h 280"/>
                  <a:gd name="T18" fmla="*/ 169 w 733"/>
                  <a:gd name="T19" fmla="*/ 142 h 280"/>
                  <a:gd name="T20" fmla="*/ 90 w 733"/>
                  <a:gd name="T21" fmla="*/ 137 h 280"/>
                  <a:gd name="T22" fmla="*/ 47 w 733"/>
                  <a:gd name="T23" fmla="*/ 53 h 280"/>
                  <a:gd name="T24" fmla="*/ 0 w 733"/>
                  <a:gd name="T25" fmla="*/ 5 h 280"/>
                  <a:gd name="T26" fmla="*/ 627 w 733"/>
                  <a:gd name="T27" fmla="*/ 121 h 280"/>
                  <a:gd name="T28" fmla="*/ 633 w 733"/>
                  <a:gd name="T29" fmla="*/ 142 h 280"/>
                  <a:gd name="T30" fmla="*/ 675 w 733"/>
                  <a:gd name="T31" fmla="*/ 132 h 280"/>
                  <a:gd name="T32" fmla="*/ 717 w 733"/>
                  <a:gd name="T33" fmla="*/ 137 h 280"/>
                  <a:gd name="T34" fmla="*/ 722 w 733"/>
                  <a:gd name="T35" fmla="*/ 258 h 280"/>
                  <a:gd name="T36" fmla="*/ 696 w 733"/>
                  <a:gd name="T37" fmla="*/ 222 h 280"/>
                  <a:gd name="T38" fmla="*/ 612 w 733"/>
                  <a:gd name="T39" fmla="*/ 169 h 280"/>
                  <a:gd name="T40" fmla="*/ 622 w 733"/>
                  <a:gd name="T41" fmla="*/ 137 h 280"/>
                  <a:gd name="T42" fmla="*/ 596 w 733"/>
                  <a:gd name="T43" fmla="*/ 105 h 280"/>
                  <a:gd name="T44" fmla="*/ 485 w 733"/>
                  <a:gd name="T45" fmla="*/ 68 h 280"/>
                  <a:gd name="T46" fmla="*/ 401 w 733"/>
                  <a:gd name="T47" fmla="*/ 100 h 280"/>
                  <a:gd name="T48" fmla="*/ 453 w 733"/>
                  <a:gd name="T49" fmla="*/ 105 h 280"/>
                  <a:gd name="T50" fmla="*/ 422 w 733"/>
                  <a:gd name="T51" fmla="*/ 132 h 280"/>
                  <a:gd name="T52" fmla="*/ 453 w 733"/>
                  <a:gd name="T53" fmla="*/ 200 h 280"/>
                  <a:gd name="T54" fmla="*/ 417 w 733"/>
                  <a:gd name="T55" fmla="*/ 142 h 280"/>
                  <a:gd name="T56" fmla="*/ 401 w 733"/>
                  <a:gd name="T57" fmla="*/ 200 h 280"/>
                  <a:gd name="T58" fmla="*/ 390 w 733"/>
                  <a:gd name="T59" fmla="*/ 158 h 280"/>
                  <a:gd name="T60" fmla="*/ 395 w 733"/>
                  <a:gd name="T61" fmla="*/ 95 h 280"/>
                  <a:gd name="T62" fmla="*/ 464 w 733"/>
                  <a:gd name="T63" fmla="*/ 84 h 280"/>
                  <a:gd name="T64" fmla="*/ 253 w 733"/>
                  <a:gd name="T65" fmla="*/ 211 h 280"/>
                  <a:gd name="T66" fmla="*/ 295 w 733"/>
                  <a:gd name="T67" fmla="*/ 227 h 280"/>
                  <a:gd name="T68" fmla="*/ 316 w 733"/>
                  <a:gd name="T69" fmla="*/ 243 h 280"/>
                  <a:gd name="T70" fmla="*/ 200 w 733"/>
                  <a:gd name="T71" fmla="*/ 232 h 280"/>
                  <a:gd name="T72" fmla="*/ 169 w 733"/>
                  <a:gd name="T73" fmla="*/ 216 h 280"/>
                  <a:gd name="T74" fmla="*/ 538 w 733"/>
                  <a:gd name="T75" fmla="*/ 47 h 280"/>
                  <a:gd name="T76" fmla="*/ 517 w 733"/>
                  <a:gd name="T77" fmla="*/ 127 h 280"/>
                  <a:gd name="T78" fmla="*/ 527 w 733"/>
                  <a:gd name="T79" fmla="*/ 58 h 280"/>
                  <a:gd name="T80" fmla="*/ 548 w 733"/>
                  <a:gd name="T81" fmla="*/ 148 h 280"/>
                  <a:gd name="T82" fmla="*/ 569 w 733"/>
                  <a:gd name="T83" fmla="*/ 163 h 280"/>
                  <a:gd name="T84" fmla="*/ 527 w 733"/>
                  <a:gd name="T85" fmla="*/ 148 h 280"/>
                  <a:gd name="T86" fmla="*/ 453 w 733"/>
                  <a:gd name="T87" fmla="*/ 269 h 280"/>
                  <a:gd name="T88" fmla="*/ 395 w 733"/>
                  <a:gd name="T89" fmla="*/ 253 h 280"/>
                  <a:gd name="T90" fmla="*/ 438 w 733"/>
                  <a:gd name="T91" fmla="*/ 253 h 280"/>
                  <a:gd name="T92" fmla="*/ 374 w 733"/>
                  <a:gd name="T93" fmla="*/ 253 h 280"/>
                  <a:gd name="T94" fmla="*/ 206 w 733"/>
                  <a:gd name="T95" fmla="*/ 142 h 280"/>
                  <a:gd name="T96" fmla="*/ 200 w 733"/>
                  <a:gd name="T97" fmla="*/ 153 h 280"/>
                  <a:gd name="T98" fmla="*/ 501 w 733"/>
                  <a:gd name="T99" fmla="*/ 163 h 280"/>
                  <a:gd name="T100" fmla="*/ 517 w 733"/>
                  <a:gd name="T101" fmla="*/ 163 h 280"/>
                  <a:gd name="T102" fmla="*/ 380 w 733"/>
                  <a:gd name="T103" fmla="*/ 269 h 280"/>
                  <a:gd name="T104" fmla="*/ 190 w 733"/>
                  <a:gd name="T105" fmla="*/ 153 h 280"/>
                  <a:gd name="T106" fmla="*/ 190 w 733"/>
                  <a:gd name="T107"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33" h="280">
                    <a:moveTo>
                      <a:pt x="237" y="68"/>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close/>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close/>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close/>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close/>
                    <a:moveTo>
                      <a:pt x="190" y="200"/>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close/>
                    <a:moveTo>
                      <a:pt x="538" y="47"/>
                    </a:moveTo>
                    <a:lnTo>
                      <a:pt x="538" y="90"/>
                    </a:lnTo>
                    <a:lnTo>
                      <a:pt x="533" y="127"/>
                    </a:lnTo>
                    <a:lnTo>
                      <a:pt x="517" y="127"/>
                    </a:lnTo>
                    <a:lnTo>
                      <a:pt x="511" y="111"/>
                    </a:lnTo>
                    <a:lnTo>
                      <a:pt x="517" y="84"/>
                    </a:lnTo>
                    <a:lnTo>
                      <a:pt x="527" y="58"/>
                    </a:lnTo>
                    <a:lnTo>
                      <a:pt x="538" y="47"/>
                    </a:lnTo>
                    <a:close/>
                    <a:moveTo>
                      <a:pt x="527" y="148"/>
                    </a:moveTo>
                    <a:lnTo>
                      <a:pt x="548" y="148"/>
                    </a:lnTo>
                    <a:lnTo>
                      <a:pt x="569" y="153"/>
                    </a:lnTo>
                    <a:lnTo>
                      <a:pt x="575" y="163"/>
                    </a:lnTo>
                    <a:lnTo>
                      <a:pt x="569" y="163"/>
                    </a:lnTo>
                    <a:lnTo>
                      <a:pt x="548" y="158"/>
                    </a:lnTo>
                    <a:lnTo>
                      <a:pt x="522" y="163"/>
                    </a:lnTo>
                    <a:lnTo>
                      <a:pt x="527" y="148"/>
                    </a:lnTo>
                    <a:close/>
                    <a:moveTo>
                      <a:pt x="475" y="264"/>
                    </a:moveTo>
                    <a:lnTo>
                      <a:pt x="453" y="274"/>
                    </a:lnTo>
                    <a:lnTo>
                      <a:pt x="453" y="269"/>
                    </a:lnTo>
                    <a:lnTo>
                      <a:pt x="475" y="258"/>
                    </a:lnTo>
                    <a:lnTo>
                      <a:pt x="475" y="264"/>
                    </a:lnTo>
                    <a:close/>
                    <a:moveTo>
                      <a:pt x="395" y="253"/>
                    </a:moveTo>
                    <a:lnTo>
                      <a:pt x="401" y="248"/>
                    </a:lnTo>
                    <a:lnTo>
                      <a:pt x="438" y="248"/>
                    </a:lnTo>
                    <a:lnTo>
                      <a:pt x="438" y="253"/>
                    </a:lnTo>
                    <a:lnTo>
                      <a:pt x="395" y="253"/>
                    </a:lnTo>
                    <a:close/>
                    <a:moveTo>
                      <a:pt x="343" y="248"/>
                    </a:moveTo>
                    <a:lnTo>
                      <a:pt x="374" y="253"/>
                    </a:lnTo>
                    <a:lnTo>
                      <a:pt x="343" y="258"/>
                    </a:lnTo>
                    <a:lnTo>
                      <a:pt x="343" y="248"/>
                    </a:lnTo>
                    <a:close/>
                    <a:moveTo>
                      <a:pt x="206" y="142"/>
                    </a:moveTo>
                    <a:lnTo>
                      <a:pt x="211" y="142"/>
                    </a:lnTo>
                    <a:lnTo>
                      <a:pt x="211" y="153"/>
                    </a:lnTo>
                    <a:lnTo>
                      <a:pt x="200" y="153"/>
                    </a:lnTo>
                    <a:lnTo>
                      <a:pt x="206" y="142"/>
                    </a:lnTo>
                    <a:close/>
                    <a:moveTo>
                      <a:pt x="517" y="163"/>
                    </a:moveTo>
                    <a:lnTo>
                      <a:pt x="501" y="163"/>
                    </a:lnTo>
                    <a:lnTo>
                      <a:pt x="496" y="153"/>
                    </a:lnTo>
                    <a:lnTo>
                      <a:pt x="511" y="153"/>
                    </a:lnTo>
                    <a:lnTo>
                      <a:pt x="517" y="163"/>
                    </a:lnTo>
                    <a:close/>
                    <a:moveTo>
                      <a:pt x="401" y="280"/>
                    </a:moveTo>
                    <a:lnTo>
                      <a:pt x="380" y="274"/>
                    </a:lnTo>
                    <a:lnTo>
                      <a:pt x="380" y="269"/>
                    </a:lnTo>
                    <a:lnTo>
                      <a:pt x="401" y="274"/>
                    </a:lnTo>
                    <a:lnTo>
                      <a:pt x="401" y="280"/>
                    </a:lnTo>
                    <a:close/>
                    <a:moveTo>
                      <a:pt x="190" y="153"/>
                    </a:moveTo>
                    <a:lnTo>
                      <a:pt x="163" y="132"/>
                    </a:lnTo>
                    <a:lnTo>
                      <a:pt x="179" y="121"/>
                    </a:lnTo>
                    <a:lnTo>
                      <a:pt x="190" y="153"/>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7" name="Freeform 388"/>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42 w 733"/>
                  <a:gd name="T17" fmla="*/ 5 h 280"/>
                  <a:gd name="T18" fmla="*/ 116 w 733"/>
                  <a:gd name="T19" fmla="*/ 79 h 280"/>
                  <a:gd name="T20" fmla="*/ 153 w 733"/>
                  <a:gd name="T21" fmla="*/ 190 h 280"/>
                  <a:gd name="T22" fmla="*/ 58 w 733"/>
                  <a:gd name="T23" fmla="*/ 79 h 280"/>
                  <a:gd name="T24" fmla="*/ 37 w 733"/>
                  <a:gd name="T25" fmla="*/ 32 h 280"/>
                  <a:gd name="T26" fmla="*/ 622 w 733"/>
                  <a:gd name="T27" fmla="*/ 111 h 280"/>
                  <a:gd name="T28" fmla="*/ 627 w 733"/>
                  <a:gd name="T29" fmla="*/ 148 h 280"/>
                  <a:gd name="T30" fmla="*/ 659 w 733"/>
                  <a:gd name="T31" fmla="*/ 137 h 280"/>
                  <a:gd name="T32" fmla="*/ 685 w 733"/>
                  <a:gd name="T33" fmla="*/ 121 h 280"/>
                  <a:gd name="T34" fmla="*/ 733 w 733"/>
                  <a:gd name="T35" fmla="*/ 142 h 280"/>
                  <a:gd name="T36" fmla="*/ 675 w 733"/>
                  <a:gd name="T37" fmla="*/ 248 h 280"/>
                  <a:gd name="T38" fmla="*/ 649 w 733"/>
                  <a:gd name="T39" fmla="*/ 179 h 280"/>
                  <a:gd name="T40" fmla="*/ 591 w 733"/>
                  <a:gd name="T41" fmla="*/ 148 h 280"/>
                  <a:gd name="T42" fmla="*/ 564 w 733"/>
                  <a:gd name="T43" fmla="*/ 111 h 280"/>
                  <a:gd name="T44" fmla="*/ 480 w 733"/>
                  <a:gd name="T45" fmla="*/ 63 h 280"/>
                  <a:gd name="T46" fmla="*/ 411 w 733"/>
                  <a:gd name="T47" fmla="*/ 90 h 280"/>
                  <a:gd name="T48" fmla="*/ 427 w 733"/>
                  <a:gd name="T49" fmla="*/ 111 h 280"/>
                  <a:gd name="T50" fmla="*/ 459 w 733"/>
                  <a:gd name="T51" fmla="*/ 127 h 280"/>
                  <a:gd name="T52" fmla="*/ 459 w 733"/>
                  <a:gd name="T53" fmla="*/ 169 h 280"/>
                  <a:gd name="T54" fmla="*/ 411 w 733"/>
                  <a:gd name="T55" fmla="*/ 158 h 280"/>
                  <a:gd name="T56" fmla="*/ 406 w 733"/>
                  <a:gd name="T57" fmla="*/ 153 h 280"/>
                  <a:gd name="T58" fmla="*/ 390 w 733"/>
                  <a:gd name="T59" fmla="*/ 195 h 280"/>
                  <a:gd name="T60" fmla="*/ 380 w 733"/>
                  <a:gd name="T61" fmla="*/ 142 h 280"/>
                  <a:gd name="T62" fmla="*/ 417 w 733"/>
                  <a:gd name="T63" fmla="*/ 74 h 280"/>
                  <a:gd name="T64" fmla="*/ 221 w 733"/>
                  <a:gd name="T65" fmla="*/ 206 h 280"/>
                  <a:gd name="T66" fmla="*/ 290 w 733"/>
                  <a:gd name="T67" fmla="*/ 216 h 280"/>
                  <a:gd name="T68" fmla="*/ 322 w 733"/>
                  <a:gd name="T69" fmla="*/ 237 h 280"/>
                  <a:gd name="T70" fmla="*/ 248 w 733"/>
                  <a:gd name="T71" fmla="*/ 232 h 280"/>
                  <a:gd name="T72" fmla="*/ 174 w 733"/>
                  <a:gd name="T73" fmla="*/ 222 h 280"/>
                  <a:gd name="T74" fmla="*/ 190 w 733"/>
                  <a:gd name="T75" fmla="*/ 200 h 280"/>
                  <a:gd name="T76" fmla="*/ 538 w 733"/>
                  <a:gd name="T77" fmla="*/ 90 h 280"/>
                  <a:gd name="T78" fmla="*/ 511 w 733"/>
                  <a:gd name="T79" fmla="*/ 111 h 280"/>
                  <a:gd name="T80" fmla="*/ 538 w 733"/>
                  <a:gd name="T81" fmla="*/ 47 h 280"/>
                  <a:gd name="T82" fmla="*/ 548 w 733"/>
                  <a:gd name="T83" fmla="*/ 148 h 280"/>
                  <a:gd name="T84" fmla="*/ 569 w 733"/>
                  <a:gd name="T85" fmla="*/ 163 h 280"/>
                  <a:gd name="T86" fmla="*/ 527 w 733"/>
                  <a:gd name="T87" fmla="*/ 148 h 280"/>
                  <a:gd name="T88" fmla="*/ 453 w 733"/>
                  <a:gd name="T89" fmla="*/ 269 h 280"/>
                  <a:gd name="T90" fmla="*/ 464 w 733"/>
                  <a:gd name="T91" fmla="*/ 269 h 280"/>
                  <a:gd name="T92" fmla="*/ 438 w 733"/>
                  <a:gd name="T93" fmla="*/ 248 h 280"/>
                  <a:gd name="T94" fmla="*/ 401 w 733"/>
                  <a:gd name="T95" fmla="*/ 253 h 280"/>
                  <a:gd name="T96" fmla="*/ 343 w 733"/>
                  <a:gd name="T97" fmla="*/ 258 h 280"/>
                  <a:gd name="T98" fmla="*/ 211 w 733"/>
                  <a:gd name="T99" fmla="*/ 142 h 280"/>
                  <a:gd name="T100" fmla="*/ 200 w 733"/>
                  <a:gd name="T101" fmla="*/ 153 h 280"/>
                  <a:gd name="T102" fmla="*/ 506 w 733"/>
                  <a:gd name="T103" fmla="*/ 163 h 280"/>
                  <a:gd name="T104" fmla="*/ 511 w 733"/>
                  <a:gd name="T105" fmla="*/ 153 h 280"/>
                  <a:gd name="T106" fmla="*/ 390 w 733"/>
                  <a:gd name="T107" fmla="*/ 274 h 280"/>
                  <a:gd name="T108" fmla="*/ 401 w 733"/>
                  <a:gd name="T109" fmla="*/ 274 h 280"/>
                  <a:gd name="T110" fmla="*/ 179 w 733"/>
                  <a:gd name="T111" fmla="*/ 142 h 280"/>
                  <a:gd name="T112" fmla="*/ 190 w 733"/>
                  <a:gd name="T113"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280">
                    <a:moveTo>
                      <a:pt x="242" y="74"/>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lnTo>
                      <a:pt x="242" y="74"/>
                    </a:lnTo>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moveTo>
                      <a:pt x="221" y="206"/>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lnTo>
                      <a:pt x="221" y="206"/>
                    </a:lnTo>
                    <a:moveTo>
                      <a:pt x="538" y="68"/>
                    </a:moveTo>
                    <a:lnTo>
                      <a:pt x="538" y="90"/>
                    </a:lnTo>
                    <a:lnTo>
                      <a:pt x="533" y="127"/>
                    </a:lnTo>
                    <a:lnTo>
                      <a:pt x="517" y="127"/>
                    </a:lnTo>
                    <a:lnTo>
                      <a:pt x="511" y="111"/>
                    </a:lnTo>
                    <a:lnTo>
                      <a:pt x="517" y="84"/>
                    </a:lnTo>
                    <a:lnTo>
                      <a:pt x="527" y="58"/>
                    </a:lnTo>
                    <a:lnTo>
                      <a:pt x="538" y="47"/>
                    </a:lnTo>
                    <a:lnTo>
                      <a:pt x="538" y="68"/>
                    </a:lnTo>
                    <a:moveTo>
                      <a:pt x="527" y="148"/>
                    </a:moveTo>
                    <a:lnTo>
                      <a:pt x="548" y="148"/>
                    </a:lnTo>
                    <a:lnTo>
                      <a:pt x="569" y="153"/>
                    </a:lnTo>
                    <a:lnTo>
                      <a:pt x="575" y="163"/>
                    </a:lnTo>
                    <a:lnTo>
                      <a:pt x="569" y="163"/>
                    </a:lnTo>
                    <a:lnTo>
                      <a:pt x="548" y="158"/>
                    </a:lnTo>
                    <a:lnTo>
                      <a:pt x="522" y="163"/>
                    </a:lnTo>
                    <a:lnTo>
                      <a:pt x="527" y="148"/>
                    </a:lnTo>
                    <a:moveTo>
                      <a:pt x="464" y="269"/>
                    </a:moveTo>
                    <a:lnTo>
                      <a:pt x="453" y="274"/>
                    </a:lnTo>
                    <a:lnTo>
                      <a:pt x="453" y="269"/>
                    </a:lnTo>
                    <a:lnTo>
                      <a:pt x="475" y="258"/>
                    </a:lnTo>
                    <a:lnTo>
                      <a:pt x="475" y="264"/>
                    </a:lnTo>
                    <a:lnTo>
                      <a:pt x="464" y="269"/>
                    </a:lnTo>
                    <a:moveTo>
                      <a:pt x="401" y="253"/>
                    </a:moveTo>
                    <a:lnTo>
                      <a:pt x="401" y="248"/>
                    </a:lnTo>
                    <a:lnTo>
                      <a:pt x="438" y="248"/>
                    </a:lnTo>
                    <a:lnTo>
                      <a:pt x="438" y="253"/>
                    </a:lnTo>
                    <a:lnTo>
                      <a:pt x="395" y="253"/>
                    </a:lnTo>
                    <a:lnTo>
                      <a:pt x="401" y="253"/>
                    </a:lnTo>
                    <a:moveTo>
                      <a:pt x="359" y="253"/>
                    </a:moveTo>
                    <a:lnTo>
                      <a:pt x="374" y="253"/>
                    </a:lnTo>
                    <a:lnTo>
                      <a:pt x="343" y="258"/>
                    </a:lnTo>
                    <a:lnTo>
                      <a:pt x="343" y="248"/>
                    </a:lnTo>
                    <a:lnTo>
                      <a:pt x="359" y="253"/>
                    </a:lnTo>
                    <a:moveTo>
                      <a:pt x="211" y="142"/>
                    </a:moveTo>
                    <a:lnTo>
                      <a:pt x="211" y="142"/>
                    </a:lnTo>
                    <a:lnTo>
                      <a:pt x="211" y="153"/>
                    </a:lnTo>
                    <a:lnTo>
                      <a:pt x="200" y="153"/>
                    </a:lnTo>
                    <a:lnTo>
                      <a:pt x="206" y="142"/>
                    </a:lnTo>
                    <a:lnTo>
                      <a:pt x="211" y="142"/>
                    </a:lnTo>
                    <a:moveTo>
                      <a:pt x="506" y="163"/>
                    </a:moveTo>
                    <a:lnTo>
                      <a:pt x="501" y="163"/>
                    </a:lnTo>
                    <a:lnTo>
                      <a:pt x="496" y="153"/>
                    </a:lnTo>
                    <a:lnTo>
                      <a:pt x="511" y="153"/>
                    </a:lnTo>
                    <a:lnTo>
                      <a:pt x="517" y="163"/>
                    </a:lnTo>
                    <a:lnTo>
                      <a:pt x="506" y="163"/>
                    </a:lnTo>
                    <a:moveTo>
                      <a:pt x="390" y="274"/>
                    </a:moveTo>
                    <a:lnTo>
                      <a:pt x="380" y="274"/>
                    </a:lnTo>
                    <a:lnTo>
                      <a:pt x="380" y="269"/>
                    </a:lnTo>
                    <a:lnTo>
                      <a:pt x="401" y="274"/>
                    </a:lnTo>
                    <a:lnTo>
                      <a:pt x="401" y="280"/>
                    </a:lnTo>
                    <a:lnTo>
                      <a:pt x="390" y="274"/>
                    </a:lnTo>
                    <a:moveTo>
                      <a:pt x="179" y="142"/>
                    </a:moveTo>
                    <a:lnTo>
                      <a:pt x="163" y="132"/>
                    </a:lnTo>
                    <a:lnTo>
                      <a:pt x="179" y="121"/>
                    </a:lnTo>
                    <a:lnTo>
                      <a:pt x="190" y="153"/>
                    </a:lnTo>
                    <a:lnTo>
                      <a:pt x="179"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8" name="Freeform 389"/>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85 w 169"/>
                  <a:gd name="T71" fmla="*/ 158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37 w 169"/>
                  <a:gd name="T83" fmla="*/ 137 h 185"/>
                  <a:gd name="T84" fmla="*/ 21 w 169"/>
                  <a:gd name="T85" fmla="*/ 142 h 185"/>
                  <a:gd name="T86" fmla="*/ 16 w 169"/>
                  <a:gd name="T87" fmla="*/ 105 h 185"/>
                  <a:gd name="T88" fmla="*/ 32 w 169"/>
                  <a:gd name="T89" fmla="*/ 100 h 185"/>
                  <a:gd name="T90" fmla="*/ 37 w 169"/>
                  <a:gd name="T91" fmla="*/ 121 h 185"/>
                  <a:gd name="T92" fmla="*/ 37 w 169"/>
                  <a:gd name="T93" fmla="*/ 13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close/>
                    <a:moveTo>
                      <a:pt x="85" y="158"/>
                    </a:moveTo>
                    <a:lnTo>
                      <a:pt x="127" y="153"/>
                    </a:lnTo>
                    <a:lnTo>
                      <a:pt x="122" y="174"/>
                    </a:lnTo>
                    <a:lnTo>
                      <a:pt x="122" y="185"/>
                    </a:lnTo>
                    <a:lnTo>
                      <a:pt x="79" y="163"/>
                    </a:lnTo>
                    <a:lnTo>
                      <a:pt x="85" y="158"/>
                    </a:lnTo>
                    <a:close/>
                    <a:moveTo>
                      <a:pt x="37" y="137"/>
                    </a:moveTo>
                    <a:lnTo>
                      <a:pt x="21" y="142"/>
                    </a:lnTo>
                    <a:lnTo>
                      <a:pt x="16" y="105"/>
                    </a:lnTo>
                    <a:lnTo>
                      <a:pt x="32" y="100"/>
                    </a:lnTo>
                    <a:lnTo>
                      <a:pt x="37" y="121"/>
                    </a:lnTo>
                    <a:lnTo>
                      <a:pt x="37"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9" name="Freeform 390"/>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106 w 169"/>
                  <a:gd name="T71" fmla="*/ 153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106 w 169"/>
                  <a:gd name="T83" fmla="*/ 153 h 185"/>
                  <a:gd name="T84" fmla="*/ 27 w 169"/>
                  <a:gd name="T85" fmla="*/ 142 h 185"/>
                  <a:gd name="T86" fmla="*/ 21 w 169"/>
                  <a:gd name="T87" fmla="*/ 142 h 185"/>
                  <a:gd name="T88" fmla="*/ 16 w 169"/>
                  <a:gd name="T89" fmla="*/ 105 h 185"/>
                  <a:gd name="T90" fmla="*/ 32 w 169"/>
                  <a:gd name="T91" fmla="*/ 100 h 185"/>
                  <a:gd name="T92" fmla="*/ 37 w 169"/>
                  <a:gd name="T93" fmla="*/ 121 h 185"/>
                  <a:gd name="T94" fmla="*/ 37 w 169"/>
                  <a:gd name="T95" fmla="*/ 137 h 185"/>
                  <a:gd name="T96" fmla="*/ 27 w 169"/>
                  <a:gd name="T9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moveTo>
                      <a:pt x="106" y="153"/>
                    </a:moveTo>
                    <a:lnTo>
                      <a:pt x="127" y="153"/>
                    </a:lnTo>
                    <a:lnTo>
                      <a:pt x="122" y="174"/>
                    </a:lnTo>
                    <a:lnTo>
                      <a:pt x="122" y="185"/>
                    </a:lnTo>
                    <a:lnTo>
                      <a:pt x="79" y="163"/>
                    </a:lnTo>
                    <a:lnTo>
                      <a:pt x="85" y="158"/>
                    </a:lnTo>
                    <a:lnTo>
                      <a:pt x="106" y="153"/>
                    </a:lnTo>
                    <a:moveTo>
                      <a:pt x="27" y="142"/>
                    </a:moveTo>
                    <a:lnTo>
                      <a:pt x="21" y="142"/>
                    </a:lnTo>
                    <a:lnTo>
                      <a:pt x="16" y="105"/>
                    </a:lnTo>
                    <a:lnTo>
                      <a:pt x="32" y="100"/>
                    </a:lnTo>
                    <a:lnTo>
                      <a:pt x="37" y="121"/>
                    </a:lnTo>
                    <a:lnTo>
                      <a:pt x="37" y="137"/>
                    </a:lnTo>
                    <a:lnTo>
                      <a:pt x="27"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0" name="Freeform 391"/>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8 w 153"/>
                  <a:gd name="T33" fmla="*/ 0 h 259"/>
                  <a:gd name="T34" fmla="*/ 132 w 153"/>
                  <a:gd name="T35" fmla="*/ 16 h 259"/>
                  <a:gd name="T36" fmla="*/ 126 w 153"/>
                  <a:gd name="T37" fmla="*/ 42 h 259"/>
                  <a:gd name="T38" fmla="*/ 84 w 153"/>
                  <a:gd name="T39" fmla="*/ 53 h 259"/>
                  <a:gd name="T40" fmla="*/ 74 w 153"/>
                  <a:gd name="T41" fmla="*/ 53 h 259"/>
                  <a:gd name="T42" fmla="*/ 79 w 153"/>
                  <a:gd name="T43" fmla="*/ 32 h 259"/>
                  <a:gd name="T44" fmla="*/ 58 w 153"/>
                  <a:gd name="T45" fmla="*/ 0 h 259"/>
                  <a:gd name="T46" fmla="*/ 21 w 153"/>
                  <a:gd name="T47" fmla="*/ 206 h 259"/>
                  <a:gd name="T48" fmla="*/ 47 w 153"/>
                  <a:gd name="T49" fmla="*/ 227 h 259"/>
                  <a:gd name="T50" fmla="*/ 42 w 153"/>
                  <a:gd name="T51" fmla="*/ 259 h 259"/>
                  <a:gd name="T52" fmla="*/ 16 w 153"/>
                  <a:gd name="T53" fmla="*/ 243 h 259"/>
                  <a:gd name="T54" fmla="*/ 10 w 153"/>
                  <a:gd name="T55" fmla="*/ 227 h 259"/>
                  <a:gd name="T56" fmla="*/ 16 w 153"/>
                  <a:gd name="T57" fmla="*/ 206 h 259"/>
                  <a:gd name="T58" fmla="*/ 47 w 153"/>
                  <a:gd name="T59" fmla="*/ 217 h 259"/>
                  <a:gd name="T60" fmla="*/ 47 w 153"/>
                  <a:gd name="T61" fmla="*/ 201 h 259"/>
                  <a:gd name="T62" fmla="*/ 58 w 153"/>
                  <a:gd name="T63" fmla="*/ 201 h 259"/>
                  <a:gd name="T64" fmla="*/ 74 w 153"/>
                  <a:gd name="T65" fmla="*/ 201 h 259"/>
                  <a:gd name="T66" fmla="*/ 74 w 153"/>
                  <a:gd name="T67" fmla="*/ 217 h 259"/>
                  <a:gd name="T68" fmla="*/ 63 w 153"/>
                  <a:gd name="T69"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259">
                    <a:moveTo>
                      <a:pt x="100" y="69"/>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close/>
                    <a:moveTo>
                      <a:pt x="58"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close/>
                    <a:moveTo>
                      <a:pt x="16"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close/>
                    <a:moveTo>
                      <a:pt x="53" y="227"/>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1" name="Freeform 392"/>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3 w 153"/>
                  <a:gd name="T33" fmla="*/ 0 h 259"/>
                  <a:gd name="T34" fmla="*/ 111 w 153"/>
                  <a:gd name="T35" fmla="*/ 21 h 259"/>
                  <a:gd name="T36" fmla="*/ 148 w 153"/>
                  <a:gd name="T37" fmla="*/ 42 h 259"/>
                  <a:gd name="T38" fmla="*/ 126 w 153"/>
                  <a:gd name="T39" fmla="*/ 64 h 259"/>
                  <a:gd name="T40" fmla="*/ 90 w 153"/>
                  <a:gd name="T41" fmla="*/ 74 h 259"/>
                  <a:gd name="T42" fmla="*/ 68 w 153"/>
                  <a:gd name="T43" fmla="*/ 37 h 259"/>
                  <a:gd name="T44" fmla="*/ 74 w 153"/>
                  <a:gd name="T45" fmla="*/ 16 h 259"/>
                  <a:gd name="T46" fmla="*/ 63 w 153"/>
                  <a:gd name="T47" fmla="*/ 0 h 259"/>
                  <a:gd name="T48" fmla="*/ 21 w 153"/>
                  <a:gd name="T49" fmla="*/ 206 h 259"/>
                  <a:gd name="T50" fmla="*/ 47 w 153"/>
                  <a:gd name="T51" fmla="*/ 227 h 259"/>
                  <a:gd name="T52" fmla="*/ 42 w 153"/>
                  <a:gd name="T53" fmla="*/ 259 h 259"/>
                  <a:gd name="T54" fmla="*/ 16 w 153"/>
                  <a:gd name="T55" fmla="*/ 243 h 259"/>
                  <a:gd name="T56" fmla="*/ 10 w 153"/>
                  <a:gd name="T57" fmla="*/ 227 h 259"/>
                  <a:gd name="T58" fmla="*/ 16 w 153"/>
                  <a:gd name="T59" fmla="*/ 206 h 259"/>
                  <a:gd name="T60" fmla="*/ 47 w 153"/>
                  <a:gd name="T61" fmla="*/ 222 h 259"/>
                  <a:gd name="T62" fmla="*/ 42 w 153"/>
                  <a:gd name="T63" fmla="*/ 217 h 259"/>
                  <a:gd name="T64" fmla="*/ 58 w 153"/>
                  <a:gd name="T65" fmla="*/ 206 h 259"/>
                  <a:gd name="T66" fmla="*/ 63 w 153"/>
                  <a:gd name="T67" fmla="*/ 195 h 259"/>
                  <a:gd name="T68" fmla="*/ 79 w 153"/>
                  <a:gd name="T69" fmla="*/ 206 h 259"/>
                  <a:gd name="T70" fmla="*/ 63 w 153"/>
                  <a:gd name="T71" fmla="*/ 217 h 259"/>
                  <a:gd name="T72" fmla="*/ 53 w 153"/>
                  <a:gd name="T7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59">
                    <a:moveTo>
                      <a:pt x="116" y="85"/>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lnTo>
                      <a:pt x="116" y="85"/>
                    </a:lnTo>
                    <a:moveTo>
                      <a:pt x="63"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lnTo>
                      <a:pt x="63" y="0"/>
                    </a:lnTo>
                    <a:moveTo>
                      <a:pt x="21"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lnTo>
                      <a:pt x="21" y="206"/>
                    </a:lnTo>
                    <a:moveTo>
                      <a:pt x="47" y="222"/>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lnTo>
                      <a:pt x="47" y="2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2" name="Freeform 393"/>
              <p:cNvSpPr>
                <a:spLocks noEditPoints="1"/>
              </p:cNvSpPr>
              <p:nvPr/>
            </p:nvSpPr>
            <p:spPr bwMode="auto">
              <a:xfrm>
                <a:off x="4455" y="2268"/>
                <a:ext cx="306" cy="111"/>
              </a:xfrm>
              <a:custGeom>
                <a:avLst/>
                <a:gdLst>
                  <a:gd name="T0" fmla="*/ 143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6 w 306"/>
                  <a:gd name="T65" fmla="*/ 27 h 111"/>
                  <a:gd name="T66" fmla="*/ 0 w 306"/>
                  <a:gd name="T67" fmla="*/ 11 h 111"/>
                  <a:gd name="T68" fmla="*/ 0 w 306"/>
                  <a:gd name="T69" fmla="*/ 5 h 111"/>
                  <a:gd name="T70" fmla="*/ 16 w 306"/>
                  <a:gd name="T71" fmla="*/ 16 h 111"/>
                  <a:gd name="T72" fmla="*/ 16 w 306"/>
                  <a:gd name="T73" fmla="*/ 27 h 111"/>
                  <a:gd name="T74" fmla="*/ 21 w 306"/>
                  <a:gd name="T75" fmla="*/ 21 h 111"/>
                  <a:gd name="T76" fmla="*/ 27 w 306"/>
                  <a:gd name="T77" fmla="*/ 27 h 111"/>
                  <a:gd name="T78" fmla="*/ 32 w 306"/>
                  <a:gd name="T79" fmla="*/ 16 h 111"/>
                  <a:gd name="T80" fmla="*/ 48 w 306"/>
                  <a:gd name="T81" fmla="*/ 32 h 111"/>
                  <a:gd name="T82" fmla="*/ 53 w 306"/>
                  <a:gd name="T83" fmla="*/ 42 h 111"/>
                  <a:gd name="T84" fmla="*/ 53 w 306"/>
                  <a:gd name="T85" fmla="*/ 64 h 111"/>
                  <a:gd name="T86" fmla="*/ 53 w 306"/>
                  <a:gd name="T87" fmla="*/ 79 h 111"/>
                  <a:gd name="T88" fmla="*/ 58 w 306"/>
                  <a:gd name="T89" fmla="*/ 79 h 111"/>
                  <a:gd name="T90" fmla="*/ 69 w 306"/>
                  <a:gd name="T91" fmla="*/ 100 h 111"/>
                  <a:gd name="T92" fmla="*/ 69 w 306"/>
                  <a:gd name="T93" fmla="*/ 100 h 111"/>
                  <a:gd name="T94" fmla="*/ 64 w 306"/>
                  <a:gd name="T95" fmla="*/ 100 h 111"/>
                  <a:gd name="T96" fmla="*/ 58 w 306"/>
                  <a:gd name="T97" fmla="*/ 106 h 111"/>
                  <a:gd name="T98" fmla="*/ 53 w 306"/>
                  <a:gd name="T99" fmla="*/ 106 h 111"/>
                  <a:gd name="T100" fmla="*/ 53 w 306"/>
                  <a:gd name="T101" fmla="*/ 100 h 111"/>
                  <a:gd name="T102" fmla="*/ 21 w 306"/>
                  <a:gd name="T103" fmla="*/ 74 h 111"/>
                  <a:gd name="T104" fmla="*/ 21 w 306"/>
                  <a:gd name="T105" fmla="*/ 74 h 111"/>
                  <a:gd name="T106" fmla="*/ 11 w 306"/>
                  <a:gd name="T107" fmla="*/ 58 h 111"/>
                  <a:gd name="T108" fmla="*/ 6 w 306"/>
                  <a:gd name="T109" fmla="*/ 37 h 111"/>
                  <a:gd name="T110" fmla="*/ 6 w 306"/>
                  <a:gd name="T111"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 h="111">
                    <a:moveTo>
                      <a:pt x="143"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close/>
                    <a:moveTo>
                      <a:pt x="6" y="27"/>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3" name="Freeform 394"/>
              <p:cNvSpPr>
                <a:spLocks noEditPoints="1"/>
              </p:cNvSpPr>
              <p:nvPr/>
            </p:nvSpPr>
            <p:spPr bwMode="auto">
              <a:xfrm>
                <a:off x="4455" y="2268"/>
                <a:ext cx="306" cy="111"/>
              </a:xfrm>
              <a:custGeom>
                <a:avLst/>
                <a:gdLst>
                  <a:gd name="T0" fmla="*/ 148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148 w 306"/>
                  <a:gd name="T65" fmla="*/ 95 h 111"/>
                  <a:gd name="T66" fmla="*/ 0 w 306"/>
                  <a:gd name="T67" fmla="*/ 21 h 111"/>
                  <a:gd name="T68" fmla="*/ 0 w 306"/>
                  <a:gd name="T69" fmla="*/ 11 h 111"/>
                  <a:gd name="T70" fmla="*/ 0 w 306"/>
                  <a:gd name="T71" fmla="*/ 5 h 111"/>
                  <a:gd name="T72" fmla="*/ 16 w 306"/>
                  <a:gd name="T73" fmla="*/ 16 h 111"/>
                  <a:gd name="T74" fmla="*/ 16 w 306"/>
                  <a:gd name="T75" fmla="*/ 27 h 111"/>
                  <a:gd name="T76" fmla="*/ 21 w 306"/>
                  <a:gd name="T77" fmla="*/ 21 h 111"/>
                  <a:gd name="T78" fmla="*/ 27 w 306"/>
                  <a:gd name="T79" fmla="*/ 27 h 111"/>
                  <a:gd name="T80" fmla="*/ 32 w 306"/>
                  <a:gd name="T81" fmla="*/ 16 h 111"/>
                  <a:gd name="T82" fmla="*/ 48 w 306"/>
                  <a:gd name="T83" fmla="*/ 32 h 111"/>
                  <a:gd name="T84" fmla="*/ 53 w 306"/>
                  <a:gd name="T85" fmla="*/ 42 h 111"/>
                  <a:gd name="T86" fmla="*/ 53 w 306"/>
                  <a:gd name="T87" fmla="*/ 64 h 111"/>
                  <a:gd name="T88" fmla="*/ 53 w 306"/>
                  <a:gd name="T89" fmla="*/ 79 h 111"/>
                  <a:gd name="T90" fmla="*/ 58 w 306"/>
                  <a:gd name="T91" fmla="*/ 79 h 111"/>
                  <a:gd name="T92" fmla="*/ 69 w 306"/>
                  <a:gd name="T93" fmla="*/ 100 h 111"/>
                  <a:gd name="T94" fmla="*/ 69 w 306"/>
                  <a:gd name="T95" fmla="*/ 100 h 111"/>
                  <a:gd name="T96" fmla="*/ 64 w 306"/>
                  <a:gd name="T97" fmla="*/ 100 h 111"/>
                  <a:gd name="T98" fmla="*/ 58 w 306"/>
                  <a:gd name="T99" fmla="*/ 106 h 111"/>
                  <a:gd name="T100" fmla="*/ 53 w 306"/>
                  <a:gd name="T101" fmla="*/ 106 h 111"/>
                  <a:gd name="T102" fmla="*/ 53 w 306"/>
                  <a:gd name="T103" fmla="*/ 100 h 111"/>
                  <a:gd name="T104" fmla="*/ 21 w 306"/>
                  <a:gd name="T105" fmla="*/ 74 h 111"/>
                  <a:gd name="T106" fmla="*/ 21 w 306"/>
                  <a:gd name="T107" fmla="*/ 74 h 111"/>
                  <a:gd name="T108" fmla="*/ 11 w 306"/>
                  <a:gd name="T109" fmla="*/ 58 h 111"/>
                  <a:gd name="T110" fmla="*/ 6 w 306"/>
                  <a:gd name="T111" fmla="*/ 37 h 111"/>
                  <a:gd name="T112" fmla="*/ 6 w 306"/>
                  <a:gd name="T113" fmla="*/ 27 h 111"/>
                  <a:gd name="T114" fmla="*/ 0 w 306"/>
                  <a:gd name="T11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111">
                    <a:moveTo>
                      <a:pt x="148"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lnTo>
                      <a:pt x="148" y="95"/>
                    </a:lnTo>
                    <a:moveTo>
                      <a:pt x="0" y="21"/>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4" name="Freeform 395"/>
              <p:cNvSpPr>
                <a:spLocks noEditPoints="1"/>
              </p:cNvSpPr>
              <p:nvPr/>
            </p:nvSpPr>
            <p:spPr bwMode="auto">
              <a:xfrm>
                <a:off x="5220" y="3012"/>
                <a:ext cx="285" cy="222"/>
              </a:xfrm>
              <a:custGeom>
                <a:avLst/>
                <a:gdLst>
                  <a:gd name="T0" fmla="*/ 132 w 285"/>
                  <a:gd name="T1" fmla="*/ 132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243 w 285"/>
                  <a:gd name="T43" fmla="*/ 0 h 222"/>
                  <a:gd name="T44" fmla="*/ 253 w 285"/>
                  <a:gd name="T45" fmla="*/ 16 h 222"/>
                  <a:gd name="T46" fmla="*/ 243 w 285"/>
                  <a:gd name="T47" fmla="*/ 42 h 222"/>
                  <a:gd name="T48" fmla="*/ 248 w 285"/>
                  <a:gd name="T49" fmla="*/ 53 h 222"/>
                  <a:gd name="T50" fmla="*/ 258 w 285"/>
                  <a:gd name="T51" fmla="*/ 32 h 222"/>
                  <a:gd name="T52" fmla="*/ 253 w 285"/>
                  <a:gd name="T53" fmla="*/ 58 h 222"/>
                  <a:gd name="T54" fmla="*/ 264 w 285"/>
                  <a:gd name="T55" fmla="*/ 64 h 222"/>
                  <a:gd name="T56" fmla="*/ 285 w 285"/>
                  <a:gd name="T57" fmla="*/ 58 h 222"/>
                  <a:gd name="T58" fmla="*/ 285 w 285"/>
                  <a:gd name="T59" fmla="*/ 58 h 222"/>
                  <a:gd name="T60" fmla="*/ 274 w 285"/>
                  <a:gd name="T61" fmla="*/ 74 h 222"/>
                  <a:gd name="T62" fmla="*/ 258 w 285"/>
                  <a:gd name="T63" fmla="*/ 90 h 222"/>
                  <a:gd name="T64" fmla="*/ 248 w 285"/>
                  <a:gd name="T65" fmla="*/ 90 h 222"/>
                  <a:gd name="T66" fmla="*/ 237 w 285"/>
                  <a:gd name="T67" fmla="*/ 95 h 222"/>
                  <a:gd name="T68" fmla="*/ 211 w 285"/>
                  <a:gd name="T69" fmla="*/ 122 h 222"/>
                  <a:gd name="T70" fmla="*/ 190 w 285"/>
                  <a:gd name="T71" fmla="*/ 132 h 222"/>
                  <a:gd name="T72" fmla="*/ 185 w 285"/>
                  <a:gd name="T73" fmla="*/ 127 h 222"/>
                  <a:gd name="T74" fmla="*/ 206 w 285"/>
                  <a:gd name="T75" fmla="*/ 106 h 222"/>
                  <a:gd name="T76" fmla="*/ 195 w 285"/>
                  <a:gd name="T77" fmla="*/ 95 h 222"/>
                  <a:gd name="T78" fmla="*/ 195 w 285"/>
                  <a:gd name="T79" fmla="*/ 90 h 222"/>
                  <a:gd name="T80" fmla="*/ 216 w 285"/>
                  <a:gd name="T81" fmla="*/ 79 h 222"/>
                  <a:gd name="T82" fmla="*/ 232 w 285"/>
                  <a:gd name="T83" fmla="*/ 58 h 222"/>
                  <a:gd name="T84" fmla="*/ 237 w 285"/>
                  <a:gd name="T85" fmla="*/ 0 h 222"/>
                  <a:gd name="T86" fmla="*/ 243 w 285"/>
                  <a:gd name="T8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 h="222">
                    <a:moveTo>
                      <a:pt x="132" y="132"/>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close/>
                    <a:moveTo>
                      <a:pt x="243" y="0"/>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5" name="Freeform 396"/>
              <p:cNvSpPr>
                <a:spLocks noEditPoints="1"/>
              </p:cNvSpPr>
              <p:nvPr/>
            </p:nvSpPr>
            <p:spPr bwMode="auto">
              <a:xfrm>
                <a:off x="5220" y="3012"/>
                <a:ext cx="285" cy="222"/>
              </a:xfrm>
              <a:custGeom>
                <a:avLst/>
                <a:gdLst>
                  <a:gd name="T0" fmla="*/ 137 w 285"/>
                  <a:gd name="T1" fmla="*/ 127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137 w 285"/>
                  <a:gd name="T43" fmla="*/ 127 h 222"/>
                  <a:gd name="T44" fmla="*/ 248 w 285"/>
                  <a:gd name="T45" fmla="*/ 11 h 222"/>
                  <a:gd name="T46" fmla="*/ 253 w 285"/>
                  <a:gd name="T47" fmla="*/ 16 h 222"/>
                  <a:gd name="T48" fmla="*/ 243 w 285"/>
                  <a:gd name="T49" fmla="*/ 42 h 222"/>
                  <a:gd name="T50" fmla="*/ 248 w 285"/>
                  <a:gd name="T51" fmla="*/ 53 h 222"/>
                  <a:gd name="T52" fmla="*/ 258 w 285"/>
                  <a:gd name="T53" fmla="*/ 32 h 222"/>
                  <a:gd name="T54" fmla="*/ 253 w 285"/>
                  <a:gd name="T55" fmla="*/ 58 h 222"/>
                  <a:gd name="T56" fmla="*/ 264 w 285"/>
                  <a:gd name="T57" fmla="*/ 64 h 222"/>
                  <a:gd name="T58" fmla="*/ 285 w 285"/>
                  <a:gd name="T59" fmla="*/ 58 h 222"/>
                  <a:gd name="T60" fmla="*/ 285 w 285"/>
                  <a:gd name="T61" fmla="*/ 58 h 222"/>
                  <a:gd name="T62" fmla="*/ 274 w 285"/>
                  <a:gd name="T63" fmla="*/ 74 h 222"/>
                  <a:gd name="T64" fmla="*/ 258 w 285"/>
                  <a:gd name="T65" fmla="*/ 90 h 222"/>
                  <a:gd name="T66" fmla="*/ 248 w 285"/>
                  <a:gd name="T67" fmla="*/ 90 h 222"/>
                  <a:gd name="T68" fmla="*/ 237 w 285"/>
                  <a:gd name="T69" fmla="*/ 95 h 222"/>
                  <a:gd name="T70" fmla="*/ 211 w 285"/>
                  <a:gd name="T71" fmla="*/ 122 h 222"/>
                  <a:gd name="T72" fmla="*/ 190 w 285"/>
                  <a:gd name="T73" fmla="*/ 132 h 222"/>
                  <a:gd name="T74" fmla="*/ 185 w 285"/>
                  <a:gd name="T75" fmla="*/ 127 h 222"/>
                  <a:gd name="T76" fmla="*/ 206 w 285"/>
                  <a:gd name="T77" fmla="*/ 106 h 222"/>
                  <a:gd name="T78" fmla="*/ 195 w 285"/>
                  <a:gd name="T79" fmla="*/ 95 h 222"/>
                  <a:gd name="T80" fmla="*/ 195 w 285"/>
                  <a:gd name="T81" fmla="*/ 90 h 222"/>
                  <a:gd name="T82" fmla="*/ 216 w 285"/>
                  <a:gd name="T83" fmla="*/ 79 h 222"/>
                  <a:gd name="T84" fmla="*/ 232 w 285"/>
                  <a:gd name="T85" fmla="*/ 58 h 222"/>
                  <a:gd name="T86" fmla="*/ 237 w 285"/>
                  <a:gd name="T87" fmla="*/ 0 h 222"/>
                  <a:gd name="T88" fmla="*/ 243 w 285"/>
                  <a:gd name="T89" fmla="*/ 0 h 222"/>
                  <a:gd name="T90" fmla="*/ 248 w 285"/>
                  <a:gd name="T91"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222">
                    <a:moveTo>
                      <a:pt x="137" y="127"/>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lnTo>
                      <a:pt x="137" y="127"/>
                    </a:lnTo>
                    <a:moveTo>
                      <a:pt x="248" y="11"/>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lnTo>
                      <a:pt x="248"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6" name="Freeform 397"/>
              <p:cNvSpPr>
                <a:spLocks noEditPoints="1"/>
              </p:cNvSpPr>
              <p:nvPr/>
            </p:nvSpPr>
            <p:spPr bwMode="auto">
              <a:xfrm>
                <a:off x="3390" y="1814"/>
                <a:ext cx="16" cy="22"/>
              </a:xfrm>
              <a:custGeom>
                <a:avLst/>
                <a:gdLst>
                  <a:gd name="T0" fmla="*/ 16 w 16"/>
                  <a:gd name="T1" fmla="*/ 0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0 w 16"/>
                  <a:gd name="T31" fmla="*/ 22 h 22"/>
                  <a:gd name="T32" fmla="*/ 0 w 16"/>
                  <a:gd name="T33" fmla="*/ 16 h 22"/>
                  <a:gd name="T34" fmla="*/ 5 w 16"/>
                  <a:gd name="T35" fmla="*/ 16 h 22"/>
                  <a:gd name="T36" fmla="*/ 0 w 16"/>
                  <a:gd name="T37" fmla="*/ 22 h 22"/>
                  <a:gd name="T38" fmla="*/ 0 w 16"/>
                  <a:gd name="T3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22">
                    <a:moveTo>
                      <a:pt x="16" y="0"/>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close/>
                    <a:moveTo>
                      <a:pt x="0" y="22"/>
                    </a:moveTo>
                    <a:lnTo>
                      <a:pt x="0" y="16"/>
                    </a:lnTo>
                    <a:lnTo>
                      <a:pt x="5" y="16"/>
                    </a:lnTo>
                    <a:lnTo>
                      <a:pt x="0" y="22"/>
                    </a:lnTo>
                    <a:lnTo>
                      <a:pt x="0" y="2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7" name="Freeform 398"/>
              <p:cNvSpPr>
                <a:spLocks noEditPoints="1"/>
              </p:cNvSpPr>
              <p:nvPr/>
            </p:nvSpPr>
            <p:spPr bwMode="auto">
              <a:xfrm>
                <a:off x="3390" y="1814"/>
                <a:ext cx="16" cy="22"/>
              </a:xfrm>
              <a:custGeom>
                <a:avLst/>
                <a:gdLst>
                  <a:gd name="T0" fmla="*/ 16 w 16"/>
                  <a:gd name="T1" fmla="*/ 6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16 w 16"/>
                  <a:gd name="T31" fmla="*/ 6 h 22"/>
                  <a:gd name="T32" fmla="*/ 0 w 16"/>
                  <a:gd name="T33" fmla="*/ 16 h 22"/>
                  <a:gd name="T34" fmla="*/ 0 w 16"/>
                  <a:gd name="T35" fmla="*/ 16 h 22"/>
                  <a:gd name="T36" fmla="*/ 5 w 16"/>
                  <a:gd name="T37" fmla="*/ 16 h 22"/>
                  <a:gd name="T38" fmla="*/ 0 w 16"/>
                  <a:gd name="T39" fmla="*/ 22 h 22"/>
                  <a:gd name="T40" fmla="*/ 0 w 16"/>
                  <a:gd name="T41" fmla="*/ 22 h 22"/>
                  <a:gd name="T42" fmla="*/ 0 w 16"/>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16" y="6"/>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lnTo>
                      <a:pt x="16" y="6"/>
                    </a:lnTo>
                    <a:moveTo>
                      <a:pt x="0" y="16"/>
                    </a:moveTo>
                    <a:lnTo>
                      <a:pt x="0" y="16"/>
                    </a:lnTo>
                    <a:lnTo>
                      <a:pt x="5" y="16"/>
                    </a:lnTo>
                    <a:lnTo>
                      <a:pt x="0" y="22"/>
                    </a:lnTo>
                    <a:lnTo>
                      <a:pt x="0"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8" name="Freeform 399"/>
              <p:cNvSpPr>
                <a:spLocks noEditPoints="1"/>
              </p:cNvSpPr>
              <p:nvPr/>
            </p:nvSpPr>
            <p:spPr bwMode="auto">
              <a:xfrm>
                <a:off x="5093" y="2442"/>
                <a:ext cx="201" cy="148"/>
              </a:xfrm>
              <a:custGeom>
                <a:avLst/>
                <a:gdLst>
                  <a:gd name="T0" fmla="*/ 11 w 201"/>
                  <a:gd name="T1" fmla="*/ 0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180 w 201"/>
                  <a:gd name="T37" fmla="*/ 27 h 148"/>
                  <a:gd name="T38" fmla="*/ 190 w 201"/>
                  <a:gd name="T39" fmla="*/ 32 h 148"/>
                  <a:gd name="T40" fmla="*/ 185 w 201"/>
                  <a:gd name="T41" fmla="*/ 53 h 148"/>
                  <a:gd name="T42" fmla="*/ 153 w 201"/>
                  <a:gd name="T43" fmla="*/ 69 h 148"/>
                  <a:gd name="T44" fmla="*/ 143 w 201"/>
                  <a:gd name="T45" fmla="*/ 69 h 148"/>
                  <a:gd name="T46" fmla="*/ 122 w 201"/>
                  <a:gd name="T47" fmla="*/ 58 h 148"/>
                  <a:gd name="T48" fmla="*/ 122 w 201"/>
                  <a:gd name="T49" fmla="*/ 53 h 148"/>
                  <a:gd name="T50" fmla="*/ 143 w 201"/>
                  <a:gd name="T51" fmla="*/ 53 h 148"/>
                  <a:gd name="T52" fmla="*/ 164 w 201"/>
                  <a:gd name="T53" fmla="*/ 53 h 148"/>
                  <a:gd name="T54" fmla="*/ 180 w 201"/>
                  <a:gd name="T55" fmla="*/ 43 h 148"/>
                  <a:gd name="T56" fmla="*/ 180 w 201"/>
                  <a:gd name="T57" fmla="*/ 27 h 148"/>
                  <a:gd name="T58" fmla="*/ 164 w 201"/>
                  <a:gd name="T59" fmla="*/ 0 h 148"/>
                  <a:gd name="T60" fmla="*/ 185 w 201"/>
                  <a:gd name="T61" fmla="*/ 11 h 148"/>
                  <a:gd name="T62" fmla="*/ 201 w 201"/>
                  <a:gd name="T63" fmla="*/ 27 h 148"/>
                  <a:gd name="T64" fmla="*/ 201 w 201"/>
                  <a:gd name="T65" fmla="*/ 32 h 148"/>
                  <a:gd name="T66" fmla="*/ 196 w 201"/>
                  <a:gd name="T67" fmla="*/ 43 h 148"/>
                  <a:gd name="T68" fmla="*/ 196 w 201"/>
                  <a:gd name="T69" fmla="*/ 37 h 148"/>
                  <a:gd name="T70" fmla="*/ 190 w 201"/>
                  <a:gd name="T71" fmla="*/ 21 h 148"/>
                  <a:gd name="T72" fmla="*/ 164 w 201"/>
                  <a:gd name="T73" fmla="*/ 6 h 148"/>
                  <a:gd name="T74" fmla="*/ 164 w 201"/>
                  <a:gd name="T7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1" h="148">
                    <a:moveTo>
                      <a:pt x="11" y="0"/>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close/>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close/>
                    <a:moveTo>
                      <a:pt x="164" y="0"/>
                    </a:moveTo>
                    <a:lnTo>
                      <a:pt x="185" y="11"/>
                    </a:lnTo>
                    <a:lnTo>
                      <a:pt x="201" y="27"/>
                    </a:lnTo>
                    <a:lnTo>
                      <a:pt x="201" y="32"/>
                    </a:lnTo>
                    <a:lnTo>
                      <a:pt x="196" y="43"/>
                    </a:lnTo>
                    <a:lnTo>
                      <a:pt x="196" y="37"/>
                    </a:lnTo>
                    <a:lnTo>
                      <a:pt x="190" y="21"/>
                    </a:lnTo>
                    <a:lnTo>
                      <a:pt x="164" y="6"/>
                    </a:lnTo>
                    <a:lnTo>
                      <a:pt x="164"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9" name="Freeform 400"/>
              <p:cNvSpPr>
                <a:spLocks noEditPoints="1"/>
              </p:cNvSpPr>
              <p:nvPr/>
            </p:nvSpPr>
            <p:spPr bwMode="auto">
              <a:xfrm>
                <a:off x="5093" y="2442"/>
                <a:ext cx="201" cy="148"/>
              </a:xfrm>
              <a:custGeom>
                <a:avLst/>
                <a:gdLst>
                  <a:gd name="T0" fmla="*/ 37 w 201"/>
                  <a:gd name="T1" fmla="*/ 11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37 w 201"/>
                  <a:gd name="T37" fmla="*/ 11 h 148"/>
                  <a:gd name="T38" fmla="*/ 180 w 201"/>
                  <a:gd name="T39" fmla="*/ 27 h 148"/>
                  <a:gd name="T40" fmla="*/ 190 w 201"/>
                  <a:gd name="T41" fmla="*/ 32 h 148"/>
                  <a:gd name="T42" fmla="*/ 185 w 201"/>
                  <a:gd name="T43" fmla="*/ 53 h 148"/>
                  <a:gd name="T44" fmla="*/ 153 w 201"/>
                  <a:gd name="T45" fmla="*/ 69 h 148"/>
                  <a:gd name="T46" fmla="*/ 143 w 201"/>
                  <a:gd name="T47" fmla="*/ 69 h 148"/>
                  <a:gd name="T48" fmla="*/ 122 w 201"/>
                  <a:gd name="T49" fmla="*/ 58 h 148"/>
                  <a:gd name="T50" fmla="*/ 122 w 201"/>
                  <a:gd name="T51" fmla="*/ 53 h 148"/>
                  <a:gd name="T52" fmla="*/ 143 w 201"/>
                  <a:gd name="T53" fmla="*/ 53 h 148"/>
                  <a:gd name="T54" fmla="*/ 164 w 201"/>
                  <a:gd name="T55" fmla="*/ 53 h 148"/>
                  <a:gd name="T56" fmla="*/ 180 w 201"/>
                  <a:gd name="T57" fmla="*/ 43 h 148"/>
                  <a:gd name="T58" fmla="*/ 180 w 201"/>
                  <a:gd name="T59" fmla="*/ 27 h 148"/>
                  <a:gd name="T60" fmla="*/ 174 w 201"/>
                  <a:gd name="T61" fmla="*/ 6 h 148"/>
                  <a:gd name="T62" fmla="*/ 185 w 201"/>
                  <a:gd name="T63" fmla="*/ 11 h 148"/>
                  <a:gd name="T64" fmla="*/ 201 w 201"/>
                  <a:gd name="T65" fmla="*/ 27 h 148"/>
                  <a:gd name="T66" fmla="*/ 201 w 201"/>
                  <a:gd name="T67" fmla="*/ 32 h 148"/>
                  <a:gd name="T68" fmla="*/ 196 w 201"/>
                  <a:gd name="T69" fmla="*/ 43 h 148"/>
                  <a:gd name="T70" fmla="*/ 196 w 201"/>
                  <a:gd name="T71" fmla="*/ 37 h 148"/>
                  <a:gd name="T72" fmla="*/ 190 w 201"/>
                  <a:gd name="T73" fmla="*/ 21 h 148"/>
                  <a:gd name="T74" fmla="*/ 164 w 201"/>
                  <a:gd name="T75" fmla="*/ 6 h 148"/>
                  <a:gd name="T76" fmla="*/ 164 w 201"/>
                  <a:gd name="T77" fmla="*/ 0 h 148"/>
                  <a:gd name="T78" fmla="*/ 174 w 201"/>
                  <a:gd name="T79"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148">
                    <a:moveTo>
                      <a:pt x="37" y="11"/>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lnTo>
                      <a:pt x="37" y="11"/>
                    </a:lnTo>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moveTo>
                      <a:pt x="174" y="6"/>
                    </a:moveTo>
                    <a:lnTo>
                      <a:pt x="185" y="11"/>
                    </a:lnTo>
                    <a:lnTo>
                      <a:pt x="201" y="27"/>
                    </a:lnTo>
                    <a:lnTo>
                      <a:pt x="201" y="32"/>
                    </a:lnTo>
                    <a:lnTo>
                      <a:pt x="196" y="43"/>
                    </a:lnTo>
                    <a:lnTo>
                      <a:pt x="196" y="37"/>
                    </a:lnTo>
                    <a:lnTo>
                      <a:pt x="190" y="21"/>
                    </a:lnTo>
                    <a:lnTo>
                      <a:pt x="164" y="6"/>
                    </a:lnTo>
                    <a:lnTo>
                      <a:pt x="164" y="0"/>
                    </a:lnTo>
                    <a:lnTo>
                      <a:pt x="174"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0" name="Freeform 401"/>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90 w 148"/>
                  <a:gd name="T21" fmla="*/ 185 h 238"/>
                  <a:gd name="T22" fmla="*/ 100 w 148"/>
                  <a:gd name="T23" fmla="*/ 180 h 238"/>
                  <a:gd name="T24" fmla="*/ 111 w 148"/>
                  <a:gd name="T25" fmla="*/ 180 h 238"/>
                  <a:gd name="T26" fmla="*/ 116 w 148"/>
                  <a:gd name="T27" fmla="*/ 169 h 238"/>
                  <a:gd name="T28" fmla="*/ 143 w 148"/>
                  <a:gd name="T29" fmla="*/ 175 h 238"/>
                  <a:gd name="T30" fmla="*/ 143 w 148"/>
                  <a:gd name="T31" fmla="*/ 222 h 238"/>
                  <a:gd name="T32" fmla="*/ 127 w 148"/>
                  <a:gd name="T33" fmla="*/ 217 h 238"/>
                  <a:gd name="T34" fmla="*/ 132 w 148"/>
                  <a:gd name="T35" fmla="*/ 238 h 238"/>
                  <a:gd name="T36" fmla="*/ 106 w 148"/>
                  <a:gd name="T37" fmla="*/ 211 h 238"/>
                  <a:gd name="T38" fmla="*/ 95 w 148"/>
                  <a:gd name="T39" fmla="*/ 196 h 238"/>
                  <a:gd name="T40" fmla="*/ 90 w 148"/>
                  <a:gd name="T41" fmla="*/ 201 h 238"/>
                  <a:gd name="T42" fmla="*/ 79 w 148"/>
                  <a:gd name="T43" fmla="*/ 211 h 238"/>
                  <a:gd name="T44" fmla="*/ 74 w 148"/>
                  <a:gd name="T45" fmla="*/ 190 h 238"/>
                  <a:gd name="T46" fmla="*/ 27 w 148"/>
                  <a:gd name="T47" fmla="*/ 127 h 238"/>
                  <a:gd name="T48" fmla="*/ 27 w 148"/>
                  <a:gd name="T49" fmla="*/ 153 h 238"/>
                  <a:gd name="T50" fmla="*/ 0 w 148"/>
                  <a:gd name="T51" fmla="*/ 180 h 238"/>
                  <a:gd name="T52" fmla="*/ 21 w 148"/>
                  <a:gd name="T53" fmla="*/ 148 h 238"/>
                  <a:gd name="T54" fmla="*/ 85 w 148"/>
                  <a:gd name="T55" fmla="*/ 127 h 238"/>
                  <a:gd name="T56" fmla="*/ 64 w 148"/>
                  <a:gd name="T57" fmla="*/ 122 h 238"/>
                  <a:gd name="T58" fmla="*/ 90 w 148"/>
                  <a:gd name="T59" fmla="*/ 169 h 238"/>
                  <a:gd name="T60" fmla="*/ 90 w 148"/>
                  <a:gd name="T61" fmla="*/ 138 h 238"/>
                  <a:gd name="T62" fmla="*/ 106 w 148"/>
                  <a:gd name="T63" fmla="*/ 122 h 238"/>
                  <a:gd name="T64" fmla="*/ 122 w 148"/>
                  <a:gd name="T65" fmla="*/ 159 h 238"/>
                  <a:gd name="T66" fmla="*/ 106 w 148"/>
                  <a:gd name="T67" fmla="*/ 138 h 238"/>
                  <a:gd name="T68" fmla="*/ 100 w 148"/>
                  <a:gd name="T69" fmla="*/ 111 h 238"/>
                  <a:gd name="T70" fmla="*/ 127 w 148"/>
                  <a:gd name="T71" fmla="*/ 138 h 238"/>
                  <a:gd name="T72" fmla="*/ 100 w 148"/>
                  <a:gd name="T73" fmla="*/ 111 h 238"/>
                  <a:gd name="T74" fmla="*/ 85 w 148"/>
                  <a:gd name="T75" fmla="*/ 106 h 238"/>
                  <a:gd name="T76" fmla="*/ 100 w 148"/>
                  <a:gd name="T77" fmla="*/ 122 h 238"/>
                  <a:gd name="T78" fmla="*/ 85 w 148"/>
                  <a:gd name="T79"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 h="238">
                    <a:moveTo>
                      <a:pt x="3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close/>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close/>
                    <a:moveTo>
                      <a:pt x="27" y="127"/>
                    </a:moveTo>
                    <a:lnTo>
                      <a:pt x="37" y="143"/>
                    </a:lnTo>
                    <a:lnTo>
                      <a:pt x="27" y="153"/>
                    </a:lnTo>
                    <a:lnTo>
                      <a:pt x="0" y="185"/>
                    </a:lnTo>
                    <a:lnTo>
                      <a:pt x="0" y="180"/>
                    </a:lnTo>
                    <a:lnTo>
                      <a:pt x="6" y="164"/>
                    </a:lnTo>
                    <a:lnTo>
                      <a:pt x="21" y="148"/>
                    </a:lnTo>
                    <a:lnTo>
                      <a:pt x="27" y="127"/>
                    </a:lnTo>
                    <a:close/>
                    <a:moveTo>
                      <a:pt x="85" y="127"/>
                    </a:moveTo>
                    <a:lnTo>
                      <a:pt x="69" y="148"/>
                    </a:lnTo>
                    <a:lnTo>
                      <a:pt x="64" y="122"/>
                    </a:lnTo>
                    <a:lnTo>
                      <a:pt x="85" y="127"/>
                    </a:lnTo>
                    <a:close/>
                    <a:moveTo>
                      <a:pt x="90" y="169"/>
                    </a:moveTo>
                    <a:lnTo>
                      <a:pt x="79" y="159"/>
                    </a:lnTo>
                    <a:lnTo>
                      <a:pt x="90" y="138"/>
                    </a:lnTo>
                    <a:lnTo>
                      <a:pt x="90" y="169"/>
                    </a:lnTo>
                    <a:close/>
                    <a:moveTo>
                      <a:pt x="106" y="122"/>
                    </a:moveTo>
                    <a:lnTo>
                      <a:pt x="116" y="132"/>
                    </a:lnTo>
                    <a:lnTo>
                      <a:pt x="122" y="159"/>
                    </a:lnTo>
                    <a:lnTo>
                      <a:pt x="116" y="153"/>
                    </a:lnTo>
                    <a:lnTo>
                      <a:pt x="106" y="138"/>
                    </a:lnTo>
                    <a:lnTo>
                      <a:pt x="106" y="122"/>
                    </a:lnTo>
                    <a:close/>
                    <a:moveTo>
                      <a:pt x="100" y="111"/>
                    </a:moveTo>
                    <a:lnTo>
                      <a:pt x="116" y="106"/>
                    </a:lnTo>
                    <a:lnTo>
                      <a:pt x="127" y="138"/>
                    </a:lnTo>
                    <a:lnTo>
                      <a:pt x="116" y="127"/>
                    </a:lnTo>
                    <a:lnTo>
                      <a:pt x="100" y="111"/>
                    </a:lnTo>
                    <a:close/>
                    <a:moveTo>
                      <a:pt x="85" y="117"/>
                    </a:moveTo>
                    <a:lnTo>
                      <a:pt x="85" y="106"/>
                    </a:lnTo>
                    <a:lnTo>
                      <a:pt x="100" y="122"/>
                    </a:lnTo>
                    <a:lnTo>
                      <a:pt x="100" y="122"/>
                    </a:lnTo>
                    <a:lnTo>
                      <a:pt x="90" y="117"/>
                    </a:lnTo>
                    <a:lnTo>
                      <a:pt x="85" y="11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1" name="Freeform 402"/>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42 w 148"/>
                  <a:gd name="T21" fmla="*/ 0 h 238"/>
                  <a:gd name="T22" fmla="*/ 95 w 148"/>
                  <a:gd name="T23" fmla="*/ 180 h 238"/>
                  <a:gd name="T24" fmla="*/ 106 w 148"/>
                  <a:gd name="T25" fmla="*/ 185 h 238"/>
                  <a:gd name="T26" fmla="*/ 116 w 148"/>
                  <a:gd name="T27" fmla="*/ 180 h 238"/>
                  <a:gd name="T28" fmla="*/ 127 w 148"/>
                  <a:gd name="T29" fmla="*/ 159 h 238"/>
                  <a:gd name="T30" fmla="*/ 148 w 148"/>
                  <a:gd name="T31" fmla="*/ 206 h 238"/>
                  <a:gd name="T32" fmla="*/ 132 w 148"/>
                  <a:gd name="T33" fmla="*/ 201 h 238"/>
                  <a:gd name="T34" fmla="*/ 137 w 148"/>
                  <a:gd name="T35" fmla="*/ 222 h 238"/>
                  <a:gd name="T36" fmla="*/ 111 w 148"/>
                  <a:gd name="T37" fmla="*/ 222 h 238"/>
                  <a:gd name="T38" fmla="*/ 111 w 148"/>
                  <a:gd name="T39" fmla="*/ 201 h 238"/>
                  <a:gd name="T40" fmla="*/ 95 w 148"/>
                  <a:gd name="T41" fmla="*/ 196 h 238"/>
                  <a:gd name="T42" fmla="*/ 85 w 148"/>
                  <a:gd name="T43" fmla="*/ 196 h 238"/>
                  <a:gd name="T44" fmla="*/ 74 w 148"/>
                  <a:gd name="T45" fmla="*/ 211 h 238"/>
                  <a:gd name="T46" fmla="*/ 90 w 148"/>
                  <a:gd name="T47" fmla="*/ 185 h 238"/>
                  <a:gd name="T48" fmla="*/ 37 w 148"/>
                  <a:gd name="T49" fmla="*/ 143 h 238"/>
                  <a:gd name="T50" fmla="*/ 0 w 148"/>
                  <a:gd name="T51" fmla="*/ 185 h 238"/>
                  <a:gd name="T52" fmla="*/ 6 w 148"/>
                  <a:gd name="T53" fmla="*/ 164 h 238"/>
                  <a:gd name="T54" fmla="*/ 27 w 148"/>
                  <a:gd name="T55" fmla="*/ 127 h 238"/>
                  <a:gd name="T56" fmla="*/ 79 w 148"/>
                  <a:gd name="T57" fmla="*/ 138 h 238"/>
                  <a:gd name="T58" fmla="*/ 64 w 148"/>
                  <a:gd name="T59" fmla="*/ 122 h 238"/>
                  <a:gd name="T60" fmla="*/ 79 w 148"/>
                  <a:gd name="T61" fmla="*/ 138 h 238"/>
                  <a:gd name="T62" fmla="*/ 79 w 148"/>
                  <a:gd name="T63" fmla="*/ 159 h 238"/>
                  <a:gd name="T64" fmla="*/ 90 w 148"/>
                  <a:gd name="T65" fmla="*/ 169 h 238"/>
                  <a:gd name="T66" fmla="*/ 111 w 148"/>
                  <a:gd name="T67" fmla="*/ 127 h 238"/>
                  <a:gd name="T68" fmla="*/ 122 w 148"/>
                  <a:gd name="T69" fmla="*/ 159 h 238"/>
                  <a:gd name="T70" fmla="*/ 106 w 148"/>
                  <a:gd name="T71" fmla="*/ 138 h 238"/>
                  <a:gd name="T72" fmla="*/ 111 w 148"/>
                  <a:gd name="T73" fmla="*/ 127 h 238"/>
                  <a:gd name="T74" fmla="*/ 116 w 148"/>
                  <a:gd name="T75" fmla="*/ 106 h 238"/>
                  <a:gd name="T76" fmla="*/ 116 w 148"/>
                  <a:gd name="T77" fmla="*/ 127 h 238"/>
                  <a:gd name="T78" fmla="*/ 111 w 148"/>
                  <a:gd name="T79" fmla="*/ 111 h 238"/>
                  <a:gd name="T80" fmla="*/ 85 w 148"/>
                  <a:gd name="T81" fmla="*/ 106 h 238"/>
                  <a:gd name="T82" fmla="*/ 100 w 148"/>
                  <a:gd name="T83" fmla="*/ 122 h 238"/>
                  <a:gd name="T84" fmla="*/ 85 w 148"/>
                  <a:gd name="T85"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238">
                    <a:moveTo>
                      <a:pt x="4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lnTo>
                      <a:pt x="42" y="0"/>
                    </a:lnTo>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moveTo>
                      <a:pt x="32" y="138"/>
                    </a:moveTo>
                    <a:lnTo>
                      <a:pt x="37" y="143"/>
                    </a:lnTo>
                    <a:lnTo>
                      <a:pt x="27" y="153"/>
                    </a:lnTo>
                    <a:lnTo>
                      <a:pt x="0" y="185"/>
                    </a:lnTo>
                    <a:lnTo>
                      <a:pt x="0" y="180"/>
                    </a:lnTo>
                    <a:lnTo>
                      <a:pt x="6" y="164"/>
                    </a:lnTo>
                    <a:lnTo>
                      <a:pt x="21" y="148"/>
                    </a:lnTo>
                    <a:lnTo>
                      <a:pt x="27" y="127"/>
                    </a:lnTo>
                    <a:lnTo>
                      <a:pt x="32" y="138"/>
                    </a:lnTo>
                    <a:moveTo>
                      <a:pt x="79" y="138"/>
                    </a:moveTo>
                    <a:lnTo>
                      <a:pt x="69" y="148"/>
                    </a:lnTo>
                    <a:lnTo>
                      <a:pt x="64" y="122"/>
                    </a:lnTo>
                    <a:lnTo>
                      <a:pt x="85" y="127"/>
                    </a:lnTo>
                    <a:lnTo>
                      <a:pt x="79" y="138"/>
                    </a:lnTo>
                    <a:moveTo>
                      <a:pt x="85" y="164"/>
                    </a:moveTo>
                    <a:lnTo>
                      <a:pt x="79" y="159"/>
                    </a:lnTo>
                    <a:lnTo>
                      <a:pt x="90" y="138"/>
                    </a:lnTo>
                    <a:lnTo>
                      <a:pt x="90" y="169"/>
                    </a:lnTo>
                    <a:lnTo>
                      <a:pt x="85" y="164"/>
                    </a:lnTo>
                    <a:moveTo>
                      <a:pt x="111" y="127"/>
                    </a:moveTo>
                    <a:lnTo>
                      <a:pt x="116" y="132"/>
                    </a:lnTo>
                    <a:lnTo>
                      <a:pt x="122" y="159"/>
                    </a:lnTo>
                    <a:lnTo>
                      <a:pt x="116" y="153"/>
                    </a:lnTo>
                    <a:lnTo>
                      <a:pt x="106" y="138"/>
                    </a:lnTo>
                    <a:lnTo>
                      <a:pt x="106" y="122"/>
                    </a:lnTo>
                    <a:lnTo>
                      <a:pt x="111" y="127"/>
                    </a:lnTo>
                    <a:moveTo>
                      <a:pt x="111" y="111"/>
                    </a:moveTo>
                    <a:lnTo>
                      <a:pt x="116" y="106"/>
                    </a:lnTo>
                    <a:lnTo>
                      <a:pt x="127" y="138"/>
                    </a:lnTo>
                    <a:lnTo>
                      <a:pt x="116" y="127"/>
                    </a:lnTo>
                    <a:lnTo>
                      <a:pt x="100" y="111"/>
                    </a:lnTo>
                    <a:lnTo>
                      <a:pt x="111" y="111"/>
                    </a:lnTo>
                    <a:moveTo>
                      <a:pt x="85" y="111"/>
                    </a:moveTo>
                    <a:lnTo>
                      <a:pt x="85" y="106"/>
                    </a:lnTo>
                    <a:lnTo>
                      <a:pt x="100" y="122"/>
                    </a:lnTo>
                    <a:lnTo>
                      <a:pt x="100" y="122"/>
                    </a:lnTo>
                    <a:lnTo>
                      <a:pt x="90" y="117"/>
                    </a:lnTo>
                    <a:lnTo>
                      <a:pt x="85" y="117"/>
                    </a:lnTo>
                    <a:lnTo>
                      <a:pt x="85"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2" name="Freeform 403"/>
              <p:cNvSpPr>
                <a:spLocks noEditPoints="1"/>
              </p:cNvSpPr>
              <p:nvPr/>
            </p:nvSpPr>
            <p:spPr bwMode="auto">
              <a:xfrm>
                <a:off x="706" y="1018"/>
                <a:ext cx="4382" cy="633"/>
              </a:xfrm>
              <a:custGeom>
                <a:avLst/>
                <a:gdLst>
                  <a:gd name="T0" fmla="*/ 2468 w 4382"/>
                  <a:gd name="T1" fmla="*/ 411 h 633"/>
                  <a:gd name="T2" fmla="*/ 2647 w 4382"/>
                  <a:gd name="T3" fmla="*/ 195 h 633"/>
                  <a:gd name="T4" fmla="*/ 2589 w 4382"/>
                  <a:gd name="T5" fmla="*/ 242 h 633"/>
                  <a:gd name="T6" fmla="*/ 2668 w 4382"/>
                  <a:gd name="T7" fmla="*/ 211 h 633"/>
                  <a:gd name="T8" fmla="*/ 2795 w 4382"/>
                  <a:gd name="T9" fmla="*/ 168 h 633"/>
                  <a:gd name="T10" fmla="*/ 2921 w 4382"/>
                  <a:gd name="T11" fmla="*/ 168 h 633"/>
                  <a:gd name="T12" fmla="*/ 2963 w 4382"/>
                  <a:gd name="T13" fmla="*/ 116 h 633"/>
                  <a:gd name="T14" fmla="*/ 3000 w 4382"/>
                  <a:gd name="T15" fmla="*/ 211 h 633"/>
                  <a:gd name="T16" fmla="*/ 3090 w 4382"/>
                  <a:gd name="T17" fmla="*/ 195 h 633"/>
                  <a:gd name="T18" fmla="*/ 3006 w 4382"/>
                  <a:gd name="T19" fmla="*/ 158 h 633"/>
                  <a:gd name="T20" fmla="*/ 3101 w 4382"/>
                  <a:gd name="T21" fmla="*/ 142 h 633"/>
                  <a:gd name="T22" fmla="*/ 3111 w 4382"/>
                  <a:gd name="T23" fmla="*/ 68 h 633"/>
                  <a:gd name="T24" fmla="*/ 3359 w 4382"/>
                  <a:gd name="T25" fmla="*/ 68 h 633"/>
                  <a:gd name="T26" fmla="*/ 3459 w 4382"/>
                  <a:gd name="T27" fmla="*/ 105 h 633"/>
                  <a:gd name="T28" fmla="*/ 3823 w 4382"/>
                  <a:gd name="T29" fmla="*/ 126 h 633"/>
                  <a:gd name="T30" fmla="*/ 4082 w 4382"/>
                  <a:gd name="T31" fmla="*/ 163 h 633"/>
                  <a:gd name="T32" fmla="*/ 4314 w 4382"/>
                  <a:gd name="T33" fmla="*/ 242 h 633"/>
                  <a:gd name="T34" fmla="*/ 4340 w 4382"/>
                  <a:gd name="T35" fmla="*/ 306 h 633"/>
                  <a:gd name="T36" fmla="*/ 4314 w 4382"/>
                  <a:gd name="T37" fmla="*/ 427 h 633"/>
                  <a:gd name="T38" fmla="*/ 4203 w 4382"/>
                  <a:gd name="T39" fmla="*/ 274 h 633"/>
                  <a:gd name="T40" fmla="*/ 4124 w 4382"/>
                  <a:gd name="T41" fmla="*/ 290 h 633"/>
                  <a:gd name="T42" fmla="*/ 4024 w 4382"/>
                  <a:gd name="T43" fmla="*/ 411 h 633"/>
                  <a:gd name="T44" fmla="*/ 4055 w 4382"/>
                  <a:gd name="T45" fmla="*/ 606 h 633"/>
                  <a:gd name="T46" fmla="*/ 3992 w 4382"/>
                  <a:gd name="T47" fmla="*/ 527 h 633"/>
                  <a:gd name="T48" fmla="*/ 3802 w 4382"/>
                  <a:gd name="T49" fmla="*/ 480 h 633"/>
                  <a:gd name="T50" fmla="*/ 3596 w 4382"/>
                  <a:gd name="T51" fmla="*/ 480 h 633"/>
                  <a:gd name="T52" fmla="*/ 3507 w 4382"/>
                  <a:gd name="T53" fmla="*/ 485 h 633"/>
                  <a:gd name="T54" fmla="*/ 3370 w 4382"/>
                  <a:gd name="T55" fmla="*/ 501 h 633"/>
                  <a:gd name="T56" fmla="*/ 3159 w 4382"/>
                  <a:gd name="T57" fmla="*/ 422 h 633"/>
                  <a:gd name="T58" fmla="*/ 3006 w 4382"/>
                  <a:gd name="T59" fmla="*/ 469 h 633"/>
                  <a:gd name="T60" fmla="*/ 2816 w 4382"/>
                  <a:gd name="T61" fmla="*/ 480 h 633"/>
                  <a:gd name="T62" fmla="*/ 2847 w 4382"/>
                  <a:gd name="T63" fmla="*/ 591 h 633"/>
                  <a:gd name="T64" fmla="*/ 2795 w 4382"/>
                  <a:gd name="T65" fmla="*/ 612 h 633"/>
                  <a:gd name="T66" fmla="*/ 2716 w 4382"/>
                  <a:gd name="T67" fmla="*/ 533 h 633"/>
                  <a:gd name="T68" fmla="*/ 2689 w 4382"/>
                  <a:gd name="T69" fmla="*/ 485 h 633"/>
                  <a:gd name="T70" fmla="*/ 2605 w 4382"/>
                  <a:gd name="T71" fmla="*/ 427 h 633"/>
                  <a:gd name="T72" fmla="*/ 2520 w 4382"/>
                  <a:gd name="T73" fmla="*/ 358 h 633"/>
                  <a:gd name="T74" fmla="*/ 2531 w 4382"/>
                  <a:gd name="T75" fmla="*/ 295 h 633"/>
                  <a:gd name="T76" fmla="*/ 2505 w 4382"/>
                  <a:gd name="T77" fmla="*/ 205 h 633"/>
                  <a:gd name="T78" fmla="*/ 4166 w 4382"/>
                  <a:gd name="T79" fmla="*/ 543 h 633"/>
                  <a:gd name="T80" fmla="*/ 4060 w 4382"/>
                  <a:gd name="T81" fmla="*/ 411 h 633"/>
                  <a:gd name="T82" fmla="*/ 4155 w 4382"/>
                  <a:gd name="T83" fmla="*/ 522 h 633"/>
                  <a:gd name="T84" fmla="*/ 2884 w 4382"/>
                  <a:gd name="T85" fmla="*/ 63 h 633"/>
                  <a:gd name="T86" fmla="*/ 2768 w 4382"/>
                  <a:gd name="T87" fmla="*/ 147 h 633"/>
                  <a:gd name="T88" fmla="*/ 3064 w 4382"/>
                  <a:gd name="T89" fmla="*/ 10 h 633"/>
                  <a:gd name="T90" fmla="*/ 3064 w 4382"/>
                  <a:gd name="T91" fmla="*/ 10 h 633"/>
                  <a:gd name="T92" fmla="*/ 3185 w 4382"/>
                  <a:gd name="T93" fmla="*/ 26 h 633"/>
                  <a:gd name="T94" fmla="*/ 3617 w 4382"/>
                  <a:gd name="T95" fmla="*/ 68 h 633"/>
                  <a:gd name="T96" fmla="*/ 4166 w 4382"/>
                  <a:gd name="T97" fmla="*/ 137 h 633"/>
                  <a:gd name="T98" fmla="*/ 89 w 4382"/>
                  <a:gd name="T99" fmla="*/ 174 h 633"/>
                  <a:gd name="T100" fmla="*/ 147 w 4382"/>
                  <a:gd name="T101" fmla="*/ 216 h 633"/>
                  <a:gd name="T102" fmla="*/ 47 w 4382"/>
                  <a:gd name="T103" fmla="*/ 237 h 633"/>
                  <a:gd name="T104" fmla="*/ 0 w 4382"/>
                  <a:gd name="T105" fmla="*/ 2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82" h="633">
                    <a:moveTo>
                      <a:pt x="2420" y="411"/>
                    </a:moveTo>
                    <a:lnTo>
                      <a:pt x="2426" y="395"/>
                    </a:lnTo>
                    <a:lnTo>
                      <a:pt x="2441" y="395"/>
                    </a:lnTo>
                    <a:lnTo>
                      <a:pt x="2447" y="395"/>
                    </a:lnTo>
                    <a:lnTo>
                      <a:pt x="2468" y="401"/>
                    </a:lnTo>
                    <a:lnTo>
                      <a:pt x="2468" y="411"/>
                    </a:lnTo>
                    <a:lnTo>
                      <a:pt x="2431" y="411"/>
                    </a:lnTo>
                    <a:lnTo>
                      <a:pt x="2420" y="411"/>
                    </a:lnTo>
                    <a:close/>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close/>
                    <a:moveTo>
                      <a:pt x="4166" y="543"/>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close/>
                    <a:moveTo>
                      <a:pt x="2779" y="74"/>
                    </a:moveTo>
                    <a:lnTo>
                      <a:pt x="2821" y="68"/>
                    </a:lnTo>
                    <a:lnTo>
                      <a:pt x="2847" y="58"/>
                    </a:lnTo>
                    <a:lnTo>
                      <a:pt x="2884" y="63"/>
                    </a:lnTo>
                    <a:lnTo>
                      <a:pt x="2837" y="74"/>
                    </a:lnTo>
                    <a:lnTo>
                      <a:pt x="2795" y="105"/>
                    </a:lnTo>
                    <a:lnTo>
                      <a:pt x="2747" y="105"/>
                    </a:lnTo>
                    <a:lnTo>
                      <a:pt x="2779" y="74"/>
                    </a:lnTo>
                    <a:close/>
                    <a:moveTo>
                      <a:pt x="2821" y="147"/>
                    </a:moveTo>
                    <a:lnTo>
                      <a:pt x="2768" y="147"/>
                    </a:lnTo>
                    <a:lnTo>
                      <a:pt x="2731" y="126"/>
                    </a:lnTo>
                    <a:lnTo>
                      <a:pt x="2747" y="105"/>
                    </a:lnTo>
                    <a:lnTo>
                      <a:pt x="2779" y="110"/>
                    </a:lnTo>
                    <a:lnTo>
                      <a:pt x="2779" y="132"/>
                    </a:lnTo>
                    <a:lnTo>
                      <a:pt x="2821" y="147"/>
                    </a:lnTo>
                    <a:close/>
                    <a:moveTo>
                      <a:pt x="3064" y="10"/>
                    </a:moveTo>
                    <a:lnTo>
                      <a:pt x="3064" y="5"/>
                    </a:lnTo>
                    <a:lnTo>
                      <a:pt x="3085" y="0"/>
                    </a:lnTo>
                    <a:lnTo>
                      <a:pt x="3159" y="21"/>
                    </a:lnTo>
                    <a:lnTo>
                      <a:pt x="3164" y="37"/>
                    </a:lnTo>
                    <a:lnTo>
                      <a:pt x="3074" y="26"/>
                    </a:lnTo>
                    <a:lnTo>
                      <a:pt x="3064" y="10"/>
                    </a:lnTo>
                    <a:close/>
                    <a:moveTo>
                      <a:pt x="3712" y="79"/>
                    </a:moveTo>
                    <a:lnTo>
                      <a:pt x="3765" y="79"/>
                    </a:lnTo>
                    <a:lnTo>
                      <a:pt x="3776" y="89"/>
                    </a:lnTo>
                    <a:lnTo>
                      <a:pt x="3723" y="84"/>
                    </a:lnTo>
                    <a:lnTo>
                      <a:pt x="3712" y="79"/>
                    </a:lnTo>
                    <a:close/>
                    <a:moveTo>
                      <a:pt x="3185" y="26"/>
                    </a:moveTo>
                    <a:lnTo>
                      <a:pt x="3222" y="37"/>
                    </a:lnTo>
                    <a:lnTo>
                      <a:pt x="3232" y="42"/>
                    </a:lnTo>
                    <a:lnTo>
                      <a:pt x="3174" y="47"/>
                    </a:lnTo>
                    <a:lnTo>
                      <a:pt x="3174" y="31"/>
                    </a:lnTo>
                    <a:lnTo>
                      <a:pt x="3185" y="26"/>
                    </a:lnTo>
                    <a:close/>
                    <a:moveTo>
                      <a:pt x="3617" y="68"/>
                    </a:moveTo>
                    <a:lnTo>
                      <a:pt x="3702" y="74"/>
                    </a:lnTo>
                    <a:lnTo>
                      <a:pt x="3707" y="84"/>
                    </a:lnTo>
                    <a:lnTo>
                      <a:pt x="3649" y="89"/>
                    </a:lnTo>
                    <a:lnTo>
                      <a:pt x="3617" y="79"/>
                    </a:lnTo>
                    <a:lnTo>
                      <a:pt x="3617" y="68"/>
                    </a:lnTo>
                    <a:close/>
                    <a:moveTo>
                      <a:pt x="4166" y="137"/>
                    </a:moveTo>
                    <a:lnTo>
                      <a:pt x="4176" y="137"/>
                    </a:lnTo>
                    <a:lnTo>
                      <a:pt x="4192" y="142"/>
                    </a:lnTo>
                    <a:lnTo>
                      <a:pt x="4182" y="147"/>
                    </a:lnTo>
                    <a:lnTo>
                      <a:pt x="4166" y="137"/>
                    </a:lnTo>
                    <a:close/>
                    <a:moveTo>
                      <a:pt x="0" y="232"/>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close/>
                    <a:moveTo>
                      <a:pt x="137" y="147"/>
                    </a:moveTo>
                    <a:lnTo>
                      <a:pt x="158" y="132"/>
                    </a:lnTo>
                    <a:lnTo>
                      <a:pt x="174" y="132"/>
                    </a:lnTo>
                    <a:lnTo>
                      <a:pt x="174" y="142"/>
                    </a:lnTo>
                    <a:lnTo>
                      <a:pt x="137" y="1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3" name="Freeform 404"/>
              <p:cNvSpPr>
                <a:spLocks noEditPoints="1"/>
              </p:cNvSpPr>
              <p:nvPr/>
            </p:nvSpPr>
            <p:spPr bwMode="auto">
              <a:xfrm>
                <a:off x="706" y="1018"/>
                <a:ext cx="4382" cy="633"/>
              </a:xfrm>
              <a:custGeom>
                <a:avLst/>
                <a:gdLst>
                  <a:gd name="T0" fmla="*/ 2468 w 4382"/>
                  <a:gd name="T1" fmla="*/ 411 h 633"/>
                  <a:gd name="T2" fmla="*/ 2584 w 4382"/>
                  <a:gd name="T3" fmla="*/ 168 h 633"/>
                  <a:gd name="T4" fmla="*/ 2578 w 4382"/>
                  <a:gd name="T5" fmla="*/ 216 h 633"/>
                  <a:gd name="T6" fmla="*/ 2637 w 4382"/>
                  <a:gd name="T7" fmla="*/ 227 h 633"/>
                  <a:gd name="T8" fmla="*/ 2721 w 4382"/>
                  <a:gd name="T9" fmla="*/ 184 h 633"/>
                  <a:gd name="T10" fmla="*/ 2890 w 4382"/>
                  <a:gd name="T11" fmla="*/ 158 h 633"/>
                  <a:gd name="T12" fmla="*/ 2927 w 4382"/>
                  <a:gd name="T13" fmla="*/ 116 h 633"/>
                  <a:gd name="T14" fmla="*/ 3011 w 4382"/>
                  <a:gd name="T15" fmla="*/ 200 h 633"/>
                  <a:gd name="T16" fmla="*/ 3069 w 4382"/>
                  <a:gd name="T17" fmla="*/ 190 h 633"/>
                  <a:gd name="T18" fmla="*/ 3011 w 4382"/>
                  <a:gd name="T19" fmla="*/ 168 h 633"/>
                  <a:gd name="T20" fmla="*/ 3080 w 4382"/>
                  <a:gd name="T21" fmla="*/ 132 h 633"/>
                  <a:gd name="T22" fmla="*/ 3048 w 4382"/>
                  <a:gd name="T23" fmla="*/ 100 h 633"/>
                  <a:gd name="T24" fmla="*/ 3269 w 4382"/>
                  <a:gd name="T25" fmla="*/ 58 h 633"/>
                  <a:gd name="T26" fmla="*/ 3406 w 4382"/>
                  <a:gd name="T27" fmla="*/ 100 h 633"/>
                  <a:gd name="T28" fmla="*/ 3707 w 4382"/>
                  <a:gd name="T29" fmla="*/ 116 h 633"/>
                  <a:gd name="T30" fmla="*/ 4055 w 4382"/>
                  <a:gd name="T31" fmla="*/ 163 h 633"/>
                  <a:gd name="T32" fmla="*/ 4324 w 4382"/>
                  <a:gd name="T33" fmla="*/ 237 h 633"/>
                  <a:gd name="T34" fmla="*/ 4345 w 4382"/>
                  <a:gd name="T35" fmla="*/ 269 h 633"/>
                  <a:gd name="T36" fmla="*/ 4314 w 4382"/>
                  <a:gd name="T37" fmla="*/ 401 h 633"/>
                  <a:gd name="T38" fmla="*/ 4198 w 4382"/>
                  <a:gd name="T39" fmla="*/ 279 h 633"/>
                  <a:gd name="T40" fmla="*/ 4155 w 4382"/>
                  <a:gd name="T41" fmla="*/ 285 h 633"/>
                  <a:gd name="T42" fmla="*/ 3965 w 4382"/>
                  <a:gd name="T43" fmla="*/ 401 h 633"/>
                  <a:gd name="T44" fmla="*/ 4097 w 4382"/>
                  <a:gd name="T45" fmla="*/ 612 h 633"/>
                  <a:gd name="T46" fmla="*/ 4039 w 4382"/>
                  <a:gd name="T47" fmla="*/ 517 h 633"/>
                  <a:gd name="T48" fmla="*/ 3786 w 4382"/>
                  <a:gd name="T49" fmla="*/ 427 h 633"/>
                  <a:gd name="T50" fmla="*/ 3612 w 4382"/>
                  <a:gd name="T51" fmla="*/ 475 h 633"/>
                  <a:gd name="T52" fmla="*/ 3512 w 4382"/>
                  <a:gd name="T53" fmla="*/ 480 h 633"/>
                  <a:gd name="T54" fmla="*/ 3380 w 4382"/>
                  <a:gd name="T55" fmla="*/ 496 h 633"/>
                  <a:gd name="T56" fmla="*/ 3185 w 4382"/>
                  <a:gd name="T57" fmla="*/ 411 h 633"/>
                  <a:gd name="T58" fmla="*/ 2979 w 4382"/>
                  <a:gd name="T59" fmla="*/ 448 h 633"/>
                  <a:gd name="T60" fmla="*/ 2837 w 4382"/>
                  <a:gd name="T61" fmla="*/ 485 h 633"/>
                  <a:gd name="T62" fmla="*/ 2832 w 4382"/>
                  <a:gd name="T63" fmla="*/ 580 h 633"/>
                  <a:gd name="T64" fmla="*/ 2821 w 4382"/>
                  <a:gd name="T65" fmla="*/ 617 h 633"/>
                  <a:gd name="T66" fmla="*/ 2695 w 4382"/>
                  <a:gd name="T67" fmla="*/ 543 h 633"/>
                  <a:gd name="T68" fmla="*/ 2710 w 4382"/>
                  <a:gd name="T69" fmla="*/ 490 h 633"/>
                  <a:gd name="T70" fmla="*/ 2584 w 4382"/>
                  <a:gd name="T71" fmla="*/ 427 h 633"/>
                  <a:gd name="T72" fmla="*/ 2526 w 4382"/>
                  <a:gd name="T73" fmla="*/ 358 h 633"/>
                  <a:gd name="T74" fmla="*/ 2515 w 4382"/>
                  <a:gd name="T75" fmla="*/ 306 h 633"/>
                  <a:gd name="T76" fmla="*/ 2526 w 4382"/>
                  <a:gd name="T77" fmla="*/ 221 h 633"/>
                  <a:gd name="T78" fmla="*/ 2515 w 4382"/>
                  <a:gd name="T79" fmla="*/ 153 h 633"/>
                  <a:gd name="T80" fmla="*/ 4066 w 4382"/>
                  <a:gd name="T81" fmla="*/ 427 h 633"/>
                  <a:gd name="T82" fmla="*/ 4145 w 4382"/>
                  <a:gd name="T83" fmla="*/ 501 h 633"/>
                  <a:gd name="T84" fmla="*/ 2821 w 4382"/>
                  <a:gd name="T85" fmla="*/ 68 h 633"/>
                  <a:gd name="T86" fmla="*/ 2779 w 4382"/>
                  <a:gd name="T87" fmla="*/ 74 h 633"/>
                  <a:gd name="T88" fmla="*/ 2779 w 4382"/>
                  <a:gd name="T89" fmla="*/ 110 h 633"/>
                  <a:gd name="T90" fmla="*/ 3085 w 4382"/>
                  <a:gd name="T91" fmla="*/ 0 h 633"/>
                  <a:gd name="T92" fmla="*/ 3739 w 4382"/>
                  <a:gd name="T93" fmla="*/ 79 h 633"/>
                  <a:gd name="T94" fmla="*/ 3201 w 4382"/>
                  <a:gd name="T95" fmla="*/ 31 h 633"/>
                  <a:gd name="T96" fmla="*/ 3201 w 4382"/>
                  <a:gd name="T97" fmla="*/ 31 h 633"/>
                  <a:gd name="T98" fmla="*/ 3617 w 4382"/>
                  <a:gd name="T99" fmla="*/ 68 h 633"/>
                  <a:gd name="T100" fmla="*/ 4166 w 4382"/>
                  <a:gd name="T101" fmla="*/ 137 h 633"/>
                  <a:gd name="T102" fmla="*/ 116 w 4382"/>
                  <a:gd name="T103" fmla="*/ 200 h 633"/>
                  <a:gd name="T104" fmla="*/ 95 w 4382"/>
                  <a:gd name="T105" fmla="*/ 232 h 633"/>
                  <a:gd name="T106" fmla="*/ 26 w 4382"/>
                  <a:gd name="T107" fmla="*/ 227 h 633"/>
                  <a:gd name="T108" fmla="*/ 158 w 4382"/>
                  <a:gd name="T109" fmla="*/ 1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2" h="633">
                    <a:moveTo>
                      <a:pt x="2426" y="401"/>
                    </a:moveTo>
                    <a:lnTo>
                      <a:pt x="2426" y="395"/>
                    </a:lnTo>
                    <a:lnTo>
                      <a:pt x="2441" y="395"/>
                    </a:lnTo>
                    <a:lnTo>
                      <a:pt x="2447" y="395"/>
                    </a:lnTo>
                    <a:lnTo>
                      <a:pt x="2468" y="401"/>
                    </a:lnTo>
                    <a:lnTo>
                      <a:pt x="2468" y="411"/>
                    </a:lnTo>
                    <a:lnTo>
                      <a:pt x="2431" y="411"/>
                    </a:lnTo>
                    <a:lnTo>
                      <a:pt x="2420" y="411"/>
                    </a:lnTo>
                    <a:lnTo>
                      <a:pt x="2426" y="401"/>
                    </a:lnTo>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moveTo>
                      <a:pt x="4171" y="548"/>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lnTo>
                      <a:pt x="4171" y="548"/>
                    </a:lnTo>
                    <a:moveTo>
                      <a:pt x="2800" y="68"/>
                    </a:moveTo>
                    <a:lnTo>
                      <a:pt x="2821" y="68"/>
                    </a:lnTo>
                    <a:lnTo>
                      <a:pt x="2847" y="58"/>
                    </a:lnTo>
                    <a:lnTo>
                      <a:pt x="2884" y="63"/>
                    </a:lnTo>
                    <a:lnTo>
                      <a:pt x="2837" y="74"/>
                    </a:lnTo>
                    <a:lnTo>
                      <a:pt x="2795" y="105"/>
                    </a:lnTo>
                    <a:lnTo>
                      <a:pt x="2747" y="105"/>
                    </a:lnTo>
                    <a:lnTo>
                      <a:pt x="2779" y="74"/>
                    </a:lnTo>
                    <a:lnTo>
                      <a:pt x="2800" y="68"/>
                    </a:lnTo>
                    <a:moveTo>
                      <a:pt x="2795" y="147"/>
                    </a:moveTo>
                    <a:lnTo>
                      <a:pt x="2768" y="147"/>
                    </a:lnTo>
                    <a:lnTo>
                      <a:pt x="2731" y="126"/>
                    </a:lnTo>
                    <a:lnTo>
                      <a:pt x="2747" y="105"/>
                    </a:lnTo>
                    <a:lnTo>
                      <a:pt x="2779" y="110"/>
                    </a:lnTo>
                    <a:lnTo>
                      <a:pt x="2779" y="132"/>
                    </a:lnTo>
                    <a:lnTo>
                      <a:pt x="2821" y="147"/>
                    </a:lnTo>
                    <a:lnTo>
                      <a:pt x="2795" y="147"/>
                    </a:lnTo>
                    <a:moveTo>
                      <a:pt x="3064" y="5"/>
                    </a:moveTo>
                    <a:lnTo>
                      <a:pt x="3064" y="5"/>
                    </a:lnTo>
                    <a:lnTo>
                      <a:pt x="3085" y="0"/>
                    </a:lnTo>
                    <a:lnTo>
                      <a:pt x="3159" y="21"/>
                    </a:lnTo>
                    <a:lnTo>
                      <a:pt x="3164" y="37"/>
                    </a:lnTo>
                    <a:lnTo>
                      <a:pt x="3074" y="26"/>
                    </a:lnTo>
                    <a:lnTo>
                      <a:pt x="3064" y="10"/>
                    </a:lnTo>
                    <a:lnTo>
                      <a:pt x="3064" y="5"/>
                    </a:lnTo>
                    <a:moveTo>
                      <a:pt x="3739" y="79"/>
                    </a:moveTo>
                    <a:lnTo>
                      <a:pt x="3765" y="79"/>
                    </a:lnTo>
                    <a:lnTo>
                      <a:pt x="3776" y="89"/>
                    </a:lnTo>
                    <a:lnTo>
                      <a:pt x="3723" y="84"/>
                    </a:lnTo>
                    <a:lnTo>
                      <a:pt x="3712" y="79"/>
                    </a:lnTo>
                    <a:lnTo>
                      <a:pt x="3739" y="79"/>
                    </a:lnTo>
                    <a:moveTo>
                      <a:pt x="3201" y="31"/>
                    </a:moveTo>
                    <a:lnTo>
                      <a:pt x="3222" y="37"/>
                    </a:lnTo>
                    <a:lnTo>
                      <a:pt x="3232" y="42"/>
                    </a:lnTo>
                    <a:lnTo>
                      <a:pt x="3174" y="47"/>
                    </a:lnTo>
                    <a:lnTo>
                      <a:pt x="3174" y="31"/>
                    </a:lnTo>
                    <a:lnTo>
                      <a:pt x="3185" y="26"/>
                    </a:lnTo>
                    <a:lnTo>
                      <a:pt x="3201" y="31"/>
                    </a:lnTo>
                    <a:moveTo>
                      <a:pt x="3660" y="74"/>
                    </a:moveTo>
                    <a:lnTo>
                      <a:pt x="3702" y="74"/>
                    </a:lnTo>
                    <a:lnTo>
                      <a:pt x="3707" y="84"/>
                    </a:lnTo>
                    <a:lnTo>
                      <a:pt x="3649" y="89"/>
                    </a:lnTo>
                    <a:lnTo>
                      <a:pt x="3617" y="79"/>
                    </a:lnTo>
                    <a:lnTo>
                      <a:pt x="3617" y="68"/>
                    </a:lnTo>
                    <a:lnTo>
                      <a:pt x="3660" y="74"/>
                    </a:lnTo>
                    <a:moveTo>
                      <a:pt x="4171" y="137"/>
                    </a:moveTo>
                    <a:lnTo>
                      <a:pt x="4176" y="137"/>
                    </a:lnTo>
                    <a:lnTo>
                      <a:pt x="4192" y="142"/>
                    </a:lnTo>
                    <a:lnTo>
                      <a:pt x="4182" y="147"/>
                    </a:lnTo>
                    <a:lnTo>
                      <a:pt x="4166" y="137"/>
                    </a:lnTo>
                    <a:lnTo>
                      <a:pt x="4171" y="137"/>
                    </a:lnTo>
                    <a:moveTo>
                      <a:pt x="47" y="205"/>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lnTo>
                      <a:pt x="47" y="205"/>
                    </a:lnTo>
                    <a:moveTo>
                      <a:pt x="147" y="137"/>
                    </a:moveTo>
                    <a:lnTo>
                      <a:pt x="158" y="132"/>
                    </a:lnTo>
                    <a:lnTo>
                      <a:pt x="174" y="132"/>
                    </a:lnTo>
                    <a:lnTo>
                      <a:pt x="174" y="142"/>
                    </a:lnTo>
                    <a:lnTo>
                      <a:pt x="137" y="147"/>
                    </a:lnTo>
                    <a:lnTo>
                      <a:pt x="147" y="1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4" name="Freeform 405"/>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11 w 179"/>
                  <a:gd name="T41" fmla="*/ 21 h 58"/>
                  <a:gd name="T42" fmla="*/ 158 w 179"/>
                  <a:gd name="T43" fmla="*/ 37 h 58"/>
                  <a:gd name="T44" fmla="*/ 116 w 179"/>
                  <a:gd name="T45" fmla="*/ 42 h 58"/>
                  <a:gd name="T46" fmla="*/ 111 w 179"/>
                  <a:gd name="T4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58">
                    <a:moveTo>
                      <a:pt x="84" y="5"/>
                    </a:moveTo>
                    <a:lnTo>
                      <a:pt x="95" y="0"/>
                    </a:lnTo>
                    <a:lnTo>
                      <a:pt x="153" y="0"/>
                    </a:lnTo>
                    <a:lnTo>
                      <a:pt x="179" y="5"/>
                    </a:lnTo>
                    <a:lnTo>
                      <a:pt x="153" y="16"/>
                    </a:lnTo>
                    <a:lnTo>
                      <a:pt x="116" y="16"/>
                    </a:lnTo>
                    <a:lnTo>
                      <a:pt x="84" y="5"/>
                    </a:lnTo>
                    <a:close/>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close/>
                    <a:moveTo>
                      <a:pt x="111" y="21"/>
                    </a:moveTo>
                    <a:lnTo>
                      <a:pt x="158" y="37"/>
                    </a:lnTo>
                    <a:lnTo>
                      <a:pt x="116" y="42"/>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5" name="Freeform 406"/>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37 w 179"/>
                  <a:gd name="T41" fmla="*/ 32 h 58"/>
                  <a:gd name="T42" fmla="*/ 158 w 179"/>
                  <a:gd name="T43" fmla="*/ 37 h 58"/>
                  <a:gd name="T44" fmla="*/ 116 w 179"/>
                  <a:gd name="T45" fmla="*/ 42 h 58"/>
                  <a:gd name="T46" fmla="*/ 111 w 179"/>
                  <a:gd name="T47" fmla="*/ 21 h 58"/>
                  <a:gd name="T48" fmla="*/ 137 w 179"/>
                  <a:gd name="T4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 h="58">
                    <a:moveTo>
                      <a:pt x="84" y="5"/>
                    </a:moveTo>
                    <a:lnTo>
                      <a:pt x="95" y="0"/>
                    </a:lnTo>
                    <a:lnTo>
                      <a:pt x="153" y="0"/>
                    </a:lnTo>
                    <a:lnTo>
                      <a:pt x="179" y="5"/>
                    </a:lnTo>
                    <a:lnTo>
                      <a:pt x="153" y="16"/>
                    </a:lnTo>
                    <a:lnTo>
                      <a:pt x="116" y="16"/>
                    </a:lnTo>
                    <a:lnTo>
                      <a:pt x="84" y="5"/>
                    </a:lnTo>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moveTo>
                      <a:pt x="137" y="32"/>
                    </a:moveTo>
                    <a:lnTo>
                      <a:pt x="158" y="37"/>
                    </a:lnTo>
                    <a:lnTo>
                      <a:pt x="116" y="42"/>
                    </a:lnTo>
                    <a:lnTo>
                      <a:pt x="111" y="21"/>
                    </a:lnTo>
                    <a:lnTo>
                      <a:pt x="137"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7" name="Group 608"/>
            <p:cNvGrpSpPr>
              <a:grpSpLocks/>
            </p:cNvGrpSpPr>
            <p:nvPr/>
          </p:nvGrpSpPr>
          <p:grpSpPr bwMode="auto">
            <a:xfrm>
              <a:off x="141" y="1160"/>
              <a:ext cx="5364" cy="1863"/>
              <a:chOff x="141" y="1160"/>
              <a:chExt cx="5364" cy="1863"/>
            </a:xfrm>
          </p:grpSpPr>
          <p:sp>
            <p:nvSpPr>
              <p:cNvPr id="1156" name="Freeform 408"/>
              <p:cNvSpPr>
                <a:spLocks noEditPoints="1"/>
              </p:cNvSpPr>
              <p:nvPr/>
            </p:nvSpPr>
            <p:spPr bwMode="auto">
              <a:xfrm>
                <a:off x="3253" y="1640"/>
                <a:ext cx="285" cy="116"/>
              </a:xfrm>
              <a:custGeom>
                <a:avLst/>
                <a:gdLst>
                  <a:gd name="T0" fmla="*/ 42 w 285"/>
                  <a:gd name="T1" fmla="*/ 16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53 w 285"/>
                  <a:gd name="T23" fmla="*/ 27 h 116"/>
                  <a:gd name="T24" fmla="*/ 42 w 285"/>
                  <a:gd name="T25" fmla="*/ 16 h 116"/>
                  <a:gd name="T26" fmla="*/ 53 w 285"/>
                  <a:gd name="T27" fmla="*/ 16 h 116"/>
                  <a:gd name="T28" fmla="*/ 74 w 285"/>
                  <a:gd name="T29" fmla="*/ 16 h 116"/>
                  <a:gd name="T30" fmla="*/ 105 w 285"/>
                  <a:gd name="T31" fmla="*/ 0 h 116"/>
                  <a:gd name="T32" fmla="*/ 174 w 285"/>
                  <a:gd name="T33" fmla="*/ 16 h 116"/>
                  <a:gd name="T34" fmla="*/ 221 w 285"/>
                  <a:gd name="T35" fmla="*/ 11 h 116"/>
                  <a:gd name="T36" fmla="*/ 242 w 285"/>
                  <a:gd name="T37" fmla="*/ 11 h 116"/>
                  <a:gd name="T38" fmla="*/ 248 w 285"/>
                  <a:gd name="T39" fmla="*/ 21 h 116"/>
                  <a:gd name="T40" fmla="*/ 253 w 285"/>
                  <a:gd name="T41" fmla="*/ 21 h 116"/>
                  <a:gd name="T42" fmla="*/ 253 w 285"/>
                  <a:gd name="T43" fmla="*/ 37 h 116"/>
                  <a:gd name="T44" fmla="*/ 269 w 285"/>
                  <a:gd name="T45" fmla="*/ 37 h 116"/>
                  <a:gd name="T46" fmla="*/ 269 w 285"/>
                  <a:gd name="T47" fmla="*/ 43 h 116"/>
                  <a:gd name="T48" fmla="*/ 264 w 285"/>
                  <a:gd name="T49" fmla="*/ 48 h 116"/>
                  <a:gd name="T50" fmla="*/ 274 w 285"/>
                  <a:gd name="T51" fmla="*/ 79 h 116"/>
                  <a:gd name="T52" fmla="*/ 285 w 285"/>
                  <a:gd name="T53" fmla="*/ 90 h 116"/>
                  <a:gd name="T54" fmla="*/ 274 w 285"/>
                  <a:gd name="T55" fmla="*/ 90 h 116"/>
                  <a:gd name="T56" fmla="*/ 269 w 285"/>
                  <a:gd name="T57" fmla="*/ 90 h 116"/>
                  <a:gd name="T58" fmla="*/ 253 w 285"/>
                  <a:gd name="T59" fmla="*/ 85 h 116"/>
                  <a:gd name="T60" fmla="*/ 242 w 285"/>
                  <a:gd name="T61" fmla="*/ 90 h 116"/>
                  <a:gd name="T62" fmla="*/ 237 w 285"/>
                  <a:gd name="T63" fmla="*/ 90 h 116"/>
                  <a:gd name="T64" fmla="*/ 221 w 285"/>
                  <a:gd name="T65" fmla="*/ 90 h 116"/>
                  <a:gd name="T66" fmla="*/ 216 w 285"/>
                  <a:gd name="T67" fmla="*/ 95 h 116"/>
                  <a:gd name="T68" fmla="*/ 195 w 285"/>
                  <a:gd name="T69" fmla="*/ 101 h 116"/>
                  <a:gd name="T70" fmla="*/ 179 w 285"/>
                  <a:gd name="T71" fmla="*/ 95 h 116"/>
                  <a:gd name="T72" fmla="*/ 174 w 285"/>
                  <a:gd name="T73" fmla="*/ 101 h 116"/>
                  <a:gd name="T74" fmla="*/ 163 w 285"/>
                  <a:gd name="T75" fmla="*/ 101 h 116"/>
                  <a:gd name="T76" fmla="*/ 158 w 285"/>
                  <a:gd name="T77" fmla="*/ 101 h 116"/>
                  <a:gd name="T78" fmla="*/ 153 w 285"/>
                  <a:gd name="T79" fmla="*/ 116 h 116"/>
                  <a:gd name="T80" fmla="*/ 153 w 285"/>
                  <a:gd name="T81" fmla="*/ 111 h 116"/>
                  <a:gd name="T82" fmla="*/ 132 w 285"/>
                  <a:gd name="T83" fmla="*/ 111 h 116"/>
                  <a:gd name="T84" fmla="*/ 111 w 285"/>
                  <a:gd name="T85" fmla="*/ 111 h 116"/>
                  <a:gd name="T86" fmla="*/ 95 w 285"/>
                  <a:gd name="T87" fmla="*/ 101 h 116"/>
                  <a:gd name="T88" fmla="*/ 68 w 285"/>
                  <a:gd name="T89" fmla="*/ 106 h 116"/>
                  <a:gd name="T90" fmla="*/ 58 w 285"/>
                  <a:gd name="T91" fmla="*/ 106 h 116"/>
                  <a:gd name="T92" fmla="*/ 31 w 285"/>
                  <a:gd name="T93" fmla="*/ 101 h 116"/>
                  <a:gd name="T94" fmla="*/ 5 w 285"/>
                  <a:gd name="T95" fmla="*/ 69 h 116"/>
                  <a:gd name="T96" fmla="*/ 0 w 285"/>
                  <a:gd name="T97" fmla="*/ 37 h 116"/>
                  <a:gd name="T98" fmla="*/ 10 w 285"/>
                  <a:gd name="T99" fmla="*/ 32 h 116"/>
                  <a:gd name="T100" fmla="*/ 53 w 285"/>
                  <a:gd name="T101" fmla="*/ 2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5" h="116">
                    <a:moveTo>
                      <a:pt x="42" y="16"/>
                    </a:moveTo>
                    <a:lnTo>
                      <a:pt x="37" y="21"/>
                    </a:lnTo>
                    <a:lnTo>
                      <a:pt x="21" y="21"/>
                    </a:lnTo>
                    <a:lnTo>
                      <a:pt x="10" y="32"/>
                    </a:lnTo>
                    <a:lnTo>
                      <a:pt x="0" y="27"/>
                    </a:lnTo>
                    <a:lnTo>
                      <a:pt x="5" y="16"/>
                    </a:lnTo>
                    <a:lnTo>
                      <a:pt x="0" y="6"/>
                    </a:lnTo>
                    <a:lnTo>
                      <a:pt x="10" y="0"/>
                    </a:lnTo>
                    <a:lnTo>
                      <a:pt x="21" y="6"/>
                    </a:lnTo>
                    <a:lnTo>
                      <a:pt x="26" y="11"/>
                    </a:lnTo>
                    <a:lnTo>
                      <a:pt x="42" y="16"/>
                    </a:lnTo>
                    <a:close/>
                    <a:moveTo>
                      <a:pt x="53" y="27"/>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7" name="Freeform 409"/>
              <p:cNvSpPr>
                <a:spLocks noEditPoints="1"/>
              </p:cNvSpPr>
              <p:nvPr/>
            </p:nvSpPr>
            <p:spPr bwMode="auto">
              <a:xfrm>
                <a:off x="3253" y="1640"/>
                <a:ext cx="285" cy="116"/>
              </a:xfrm>
              <a:custGeom>
                <a:avLst/>
                <a:gdLst>
                  <a:gd name="T0" fmla="*/ 37 w 285"/>
                  <a:gd name="T1" fmla="*/ 21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37 w 285"/>
                  <a:gd name="T23" fmla="*/ 21 h 116"/>
                  <a:gd name="T24" fmla="*/ 47 w 285"/>
                  <a:gd name="T25" fmla="*/ 21 h 116"/>
                  <a:gd name="T26" fmla="*/ 42 w 285"/>
                  <a:gd name="T27" fmla="*/ 16 h 116"/>
                  <a:gd name="T28" fmla="*/ 53 w 285"/>
                  <a:gd name="T29" fmla="*/ 16 h 116"/>
                  <a:gd name="T30" fmla="*/ 74 w 285"/>
                  <a:gd name="T31" fmla="*/ 16 h 116"/>
                  <a:gd name="T32" fmla="*/ 105 w 285"/>
                  <a:gd name="T33" fmla="*/ 0 h 116"/>
                  <a:gd name="T34" fmla="*/ 174 w 285"/>
                  <a:gd name="T35" fmla="*/ 16 h 116"/>
                  <a:gd name="T36" fmla="*/ 221 w 285"/>
                  <a:gd name="T37" fmla="*/ 11 h 116"/>
                  <a:gd name="T38" fmla="*/ 242 w 285"/>
                  <a:gd name="T39" fmla="*/ 11 h 116"/>
                  <a:gd name="T40" fmla="*/ 248 w 285"/>
                  <a:gd name="T41" fmla="*/ 21 h 116"/>
                  <a:gd name="T42" fmla="*/ 253 w 285"/>
                  <a:gd name="T43" fmla="*/ 21 h 116"/>
                  <a:gd name="T44" fmla="*/ 253 w 285"/>
                  <a:gd name="T45" fmla="*/ 37 h 116"/>
                  <a:gd name="T46" fmla="*/ 269 w 285"/>
                  <a:gd name="T47" fmla="*/ 37 h 116"/>
                  <a:gd name="T48" fmla="*/ 269 w 285"/>
                  <a:gd name="T49" fmla="*/ 43 h 116"/>
                  <a:gd name="T50" fmla="*/ 264 w 285"/>
                  <a:gd name="T51" fmla="*/ 48 h 116"/>
                  <a:gd name="T52" fmla="*/ 274 w 285"/>
                  <a:gd name="T53" fmla="*/ 79 h 116"/>
                  <a:gd name="T54" fmla="*/ 285 w 285"/>
                  <a:gd name="T55" fmla="*/ 90 h 116"/>
                  <a:gd name="T56" fmla="*/ 274 w 285"/>
                  <a:gd name="T57" fmla="*/ 90 h 116"/>
                  <a:gd name="T58" fmla="*/ 269 w 285"/>
                  <a:gd name="T59" fmla="*/ 90 h 116"/>
                  <a:gd name="T60" fmla="*/ 253 w 285"/>
                  <a:gd name="T61" fmla="*/ 85 h 116"/>
                  <a:gd name="T62" fmla="*/ 242 w 285"/>
                  <a:gd name="T63" fmla="*/ 90 h 116"/>
                  <a:gd name="T64" fmla="*/ 237 w 285"/>
                  <a:gd name="T65" fmla="*/ 90 h 116"/>
                  <a:gd name="T66" fmla="*/ 221 w 285"/>
                  <a:gd name="T67" fmla="*/ 90 h 116"/>
                  <a:gd name="T68" fmla="*/ 216 w 285"/>
                  <a:gd name="T69" fmla="*/ 95 h 116"/>
                  <a:gd name="T70" fmla="*/ 195 w 285"/>
                  <a:gd name="T71" fmla="*/ 101 h 116"/>
                  <a:gd name="T72" fmla="*/ 179 w 285"/>
                  <a:gd name="T73" fmla="*/ 95 h 116"/>
                  <a:gd name="T74" fmla="*/ 174 w 285"/>
                  <a:gd name="T75" fmla="*/ 101 h 116"/>
                  <a:gd name="T76" fmla="*/ 163 w 285"/>
                  <a:gd name="T77" fmla="*/ 101 h 116"/>
                  <a:gd name="T78" fmla="*/ 158 w 285"/>
                  <a:gd name="T79" fmla="*/ 101 h 116"/>
                  <a:gd name="T80" fmla="*/ 153 w 285"/>
                  <a:gd name="T81" fmla="*/ 116 h 116"/>
                  <a:gd name="T82" fmla="*/ 153 w 285"/>
                  <a:gd name="T83" fmla="*/ 111 h 116"/>
                  <a:gd name="T84" fmla="*/ 132 w 285"/>
                  <a:gd name="T85" fmla="*/ 111 h 116"/>
                  <a:gd name="T86" fmla="*/ 111 w 285"/>
                  <a:gd name="T87" fmla="*/ 111 h 116"/>
                  <a:gd name="T88" fmla="*/ 95 w 285"/>
                  <a:gd name="T89" fmla="*/ 101 h 116"/>
                  <a:gd name="T90" fmla="*/ 68 w 285"/>
                  <a:gd name="T91" fmla="*/ 106 h 116"/>
                  <a:gd name="T92" fmla="*/ 58 w 285"/>
                  <a:gd name="T93" fmla="*/ 106 h 116"/>
                  <a:gd name="T94" fmla="*/ 31 w 285"/>
                  <a:gd name="T95" fmla="*/ 101 h 116"/>
                  <a:gd name="T96" fmla="*/ 5 w 285"/>
                  <a:gd name="T97" fmla="*/ 69 h 116"/>
                  <a:gd name="T98" fmla="*/ 0 w 285"/>
                  <a:gd name="T99" fmla="*/ 37 h 116"/>
                  <a:gd name="T100" fmla="*/ 10 w 285"/>
                  <a:gd name="T101" fmla="*/ 32 h 116"/>
                  <a:gd name="T102" fmla="*/ 53 w 285"/>
                  <a:gd name="T103" fmla="*/ 27 h 116"/>
                  <a:gd name="T104" fmla="*/ 47 w 285"/>
                  <a:gd name="T105" fmla="*/ 2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116">
                    <a:moveTo>
                      <a:pt x="37" y="21"/>
                    </a:moveTo>
                    <a:lnTo>
                      <a:pt x="37" y="21"/>
                    </a:lnTo>
                    <a:lnTo>
                      <a:pt x="21" y="21"/>
                    </a:lnTo>
                    <a:lnTo>
                      <a:pt x="10" y="32"/>
                    </a:lnTo>
                    <a:lnTo>
                      <a:pt x="0" y="27"/>
                    </a:lnTo>
                    <a:lnTo>
                      <a:pt x="5" y="16"/>
                    </a:lnTo>
                    <a:lnTo>
                      <a:pt x="0" y="6"/>
                    </a:lnTo>
                    <a:lnTo>
                      <a:pt x="10" y="0"/>
                    </a:lnTo>
                    <a:lnTo>
                      <a:pt x="21" y="6"/>
                    </a:lnTo>
                    <a:lnTo>
                      <a:pt x="26" y="11"/>
                    </a:lnTo>
                    <a:lnTo>
                      <a:pt x="42" y="16"/>
                    </a:lnTo>
                    <a:lnTo>
                      <a:pt x="37" y="21"/>
                    </a:lnTo>
                    <a:moveTo>
                      <a:pt x="47" y="21"/>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8" name="Freeform 410"/>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0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close/>
                    <a:moveTo>
                      <a:pt x="0" y="58"/>
                    </a:moveTo>
                    <a:lnTo>
                      <a:pt x="10" y="58"/>
                    </a:lnTo>
                    <a:lnTo>
                      <a:pt x="26" y="69"/>
                    </a:lnTo>
                    <a:lnTo>
                      <a:pt x="26" y="79"/>
                    </a:lnTo>
                    <a:lnTo>
                      <a:pt x="5" y="79"/>
                    </a:lnTo>
                    <a:lnTo>
                      <a:pt x="0" y="5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9" name="Freeform 411"/>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5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 name="T60" fmla="*/ 5 w 121"/>
                  <a:gd name="T61"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moveTo>
                      <a:pt x="5" y="58"/>
                    </a:moveTo>
                    <a:lnTo>
                      <a:pt x="10" y="58"/>
                    </a:lnTo>
                    <a:lnTo>
                      <a:pt x="26" y="69"/>
                    </a:lnTo>
                    <a:lnTo>
                      <a:pt x="26" y="79"/>
                    </a:lnTo>
                    <a:lnTo>
                      <a:pt x="5" y="79"/>
                    </a:lnTo>
                    <a:lnTo>
                      <a:pt x="0" y="58"/>
                    </a:lnTo>
                    <a:lnTo>
                      <a:pt x="5"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0" name="Freeform 412"/>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4 h 786"/>
                  <a:gd name="T46" fmla="*/ 242 w 1366"/>
                  <a:gd name="T47" fmla="*/ 195 h 786"/>
                  <a:gd name="T48" fmla="*/ 248 w 1366"/>
                  <a:gd name="T49" fmla="*/ 148 h 786"/>
                  <a:gd name="T50" fmla="*/ 374 w 1366"/>
                  <a:gd name="T51" fmla="*/ 95 h 786"/>
                  <a:gd name="T52" fmla="*/ 369 w 1366"/>
                  <a:gd name="T53" fmla="*/ 69 h 786"/>
                  <a:gd name="T54" fmla="*/ 385 w 1366"/>
                  <a:gd name="T55" fmla="*/ 42 h 786"/>
                  <a:gd name="T56" fmla="*/ 559 w 1366"/>
                  <a:gd name="T57" fmla="*/ 0 h 786"/>
                  <a:gd name="T58" fmla="*/ 538 w 1366"/>
                  <a:gd name="T59" fmla="*/ 169 h 786"/>
                  <a:gd name="T60" fmla="*/ 564 w 1366"/>
                  <a:gd name="T61" fmla="*/ 169 h 786"/>
                  <a:gd name="T62" fmla="*/ 601 w 1366"/>
                  <a:gd name="T63" fmla="*/ 227 h 786"/>
                  <a:gd name="T64" fmla="*/ 585 w 1366"/>
                  <a:gd name="T65" fmla="*/ 264 h 786"/>
                  <a:gd name="T66" fmla="*/ 543 w 1366"/>
                  <a:gd name="T67" fmla="*/ 180 h 786"/>
                  <a:gd name="T68" fmla="*/ 390 w 1366"/>
                  <a:gd name="T69" fmla="*/ 190 h 786"/>
                  <a:gd name="T70" fmla="*/ 416 w 1366"/>
                  <a:gd name="T71" fmla="*/ 164 h 786"/>
                  <a:gd name="T72" fmla="*/ 411 w 1366"/>
                  <a:gd name="T73" fmla="*/ 158 h 786"/>
                  <a:gd name="T74" fmla="*/ 232 w 1366"/>
                  <a:gd name="T75" fmla="*/ 243 h 786"/>
                  <a:gd name="T76" fmla="*/ 559 w 1366"/>
                  <a:gd name="T77" fmla="*/ 206 h 786"/>
                  <a:gd name="T78" fmla="*/ 553 w 1366"/>
                  <a:gd name="T79" fmla="*/ 238 h 786"/>
                  <a:gd name="T80" fmla="*/ 74 w 1366"/>
                  <a:gd name="T81" fmla="*/ 253 h 786"/>
                  <a:gd name="T82" fmla="*/ 58 w 1366"/>
                  <a:gd name="T83" fmla="*/ 264 h 786"/>
                  <a:gd name="T84" fmla="*/ 31 w 1366"/>
                  <a:gd name="T85"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6" h="786">
                    <a:moveTo>
                      <a:pt x="61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close/>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close/>
                    <a:moveTo>
                      <a:pt x="559" y="206"/>
                    </a:moveTo>
                    <a:lnTo>
                      <a:pt x="569" y="201"/>
                    </a:lnTo>
                    <a:lnTo>
                      <a:pt x="580" y="206"/>
                    </a:lnTo>
                    <a:lnTo>
                      <a:pt x="553" y="238"/>
                    </a:lnTo>
                    <a:lnTo>
                      <a:pt x="559" y="206"/>
                    </a:lnTo>
                    <a:close/>
                    <a:moveTo>
                      <a:pt x="58" y="264"/>
                    </a:moveTo>
                    <a:lnTo>
                      <a:pt x="74" y="253"/>
                    </a:lnTo>
                    <a:lnTo>
                      <a:pt x="89" y="259"/>
                    </a:lnTo>
                    <a:lnTo>
                      <a:pt x="68" y="269"/>
                    </a:lnTo>
                    <a:lnTo>
                      <a:pt x="58" y="264"/>
                    </a:lnTo>
                    <a:close/>
                    <a:moveTo>
                      <a:pt x="0" y="280"/>
                    </a:moveTo>
                    <a:lnTo>
                      <a:pt x="37" y="274"/>
                    </a:lnTo>
                    <a:lnTo>
                      <a:pt x="31" y="280"/>
                    </a:lnTo>
                    <a:lnTo>
                      <a:pt x="0" y="285"/>
                    </a:lnTo>
                    <a:lnTo>
                      <a:pt x="0" y="28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1" name="Freeform 413"/>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9 h 786"/>
                  <a:gd name="T46" fmla="*/ 290 w 1366"/>
                  <a:gd name="T47" fmla="*/ 190 h 786"/>
                  <a:gd name="T48" fmla="*/ 237 w 1366"/>
                  <a:gd name="T49" fmla="*/ 174 h 786"/>
                  <a:gd name="T50" fmla="*/ 353 w 1366"/>
                  <a:gd name="T51" fmla="*/ 116 h 786"/>
                  <a:gd name="T52" fmla="*/ 306 w 1366"/>
                  <a:gd name="T53" fmla="*/ 85 h 786"/>
                  <a:gd name="T54" fmla="*/ 411 w 1366"/>
                  <a:gd name="T55" fmla="*/ 69 h 786"/>
                  <a:gd name="T56" fmla="*/ 480 w 1366"/>
                  <a:gd name="T57" fmla="*/ 11 h 786"/>
                  <a:gd name="T58" fmla="*/ 701 w 1366"/>
                  <a:gd name="T59" fmla="*/ 21 h 786"/>
                  <a:gd name="T60" fmla="*/ 553 w 1366"/>
                  <a:gd name="T61" fmla="*/ 169 h 786"/>
                  <a:gd name="T62" fmla="*/ 601 w 1366"/>
                  <a:gd name="T63" fmla="*/ 174 h 786"/>
                  <a:gd name="T64" fmla="*/ 601 w 1366"/>
                  <a:gd name="T65" fmla="*/ 253 h 786"/>
                  <a:gd name="T66" fmla="*/ 559 w 1366"/>
                  <a:gd name="T67" fmla="*/ 201 h 786"/>
                  <a:gd name="T68" fmla="*/ 469 w 1366"/>
                  <a:gd name="T69" fmla="*/ 164 h 786"/>
                  <a:gd name="T70" fmla="*/ 390 w 1366"/>
                  <a:gd name="T71" fmla="*/ 180 h 786"/>
                  <a:gd name="T72" fmla="*/ 443 w 1366"/>
                  <a:gd name="T73" fmla="*/ 153 h 786"/>
                  <a:gd name="T74" fmla="*/ 353 w 1366"/>
                  <a:gd name="T75" fmla="*/ 195 h 786"/>
                  <a:gd name="T76" fmla="*/ 126 w 1366"/>
                  <a:gd name="T77" fmla="*/ 269 h 786"/>
                  <a:gd name="T78" fmla="*/ 580 w 1366"/>
                  <a:gd name="T79" fmla="*/ 206 h 786"/>
                  <a:gd name="T80" fmla="*/ 564 w 1366"/>
                  <a:gd name="T81" fmla="*/ 206 h 786"/>
                  <a:gd name="T82" fmla="*/ 89 w 1366"/>
                  <a:gd name="T83" fmla="*/ 259 h 786"/>
                  <a:gd name="T84" fmla="*/ 68 w 1366"/>
                  <a:gd name="T85" fmla="*/ 259 h 786"/>
                  <a:gd name="T86" fmla="*/ 31 w 1366"/>
                  <a:gd name="T87" fmla="*/ 280 h 786"/>
                  <a:gd name="T88" fmla="*/ 21 w 1366"/>
                  <a:gd name="T89"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6" h="786">
                    <a:moveTo>
                      <a:pt x="80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lnTo>
                      <a:pt x="807" y="359"/>
                    </a:lnTo>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moveTo>
                      <a:pt x="564" y="206"/>
                    </a:moveTo>
                    <a:lnTo>
                      <a:pt x="569" y="201"/>
                    </a:lnTo>
                    <a:lnTo>
                      <a:pt x="580" y="206"/>
                    </a:lnTo>
                    <a:lnTo>
                      <a:pt x="553" y="238"/>
                    </a:lnTo>
                    <a:lnTo>
                      <a:pt x="559" y="206"/>
                    </a:lnTo>
                    <a:lnTo>
                      <a:pt x="564" y="206"/>
                    </a:lnTo>
                    <a:moveTo>
                      <a:pt x="68" y="259"/>
                    </a:moveTo>
                    <a:lnTo>
                      <a:pt x="74" y="253"/>
                    </a:lnTo>
                    <a:lnTo>
                      <a:pt x="89" y="259"/>
                    </a:lnTo>
                    <a:lnTo>
                      <a:pt x="68" y="269"/>
                    </a:lnTo>
                    <a:lnTo>
                      <a:pt x="58" y="264"/>
                    </a:lnTo>
                    <a:lnTo>
                      <a:pt x="68" y="259"/>
                    </a:lnTo>
                    <a:moveTo>
                      <a:pt x="21" y="280"/>
                    </a:moveTo>
                    <a:lnTo>
                      <a:pt x="37" y="274"/>
                    </a:lnTo>
                    <a:lnTo>
                      <a:pt x="31" y="280"/>
                    </a:lnTo>
                    <a:lnTo>
                      <a:pt x="0" y="285"/>
                    </a:lnTo>
                    <a:lnTo>
                      <a:pt x="0" y="280"/>
                    </a:lnTo>
                    <a:lnTo>
                      <a:pt x="21" y="28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2" name="Freeform 414"/>
              <p:cNvSpPr>
                <a:spLocks noEditPoints="1"/>
              </p:cNvSpPr>
              <p:nvPr/>
            </p:nvSpPr>
            <p:spPr bwMode="auto">
              <a:xfrm>
                <a:off x="5484" y="2664"/>
                <a:ext cx="21" cy="32"/>
              </a:xfrm>
              <a:custGeom>
                <a:avLst/>
                <a:gdLst>
                  <a:gd name="T0" fmla="*/ 0 w 21"/>
                  <a:gd name="T1" fmla="*/ 0 h 32"/>
                  <a:gd name="T2" fmla="*/ 15 w 21"/>
                  <a:gd name="T3" fmla="*/ 11 h 32"/>
                  <a:gd name="T4" fmla="*/ 5 w 21"/>
                  <a:gd name="T5" fmla="*/ 21 h 32"/>
                  <a:gd name="T6" fmla="*/ 0 w 21"/>
                  <a:gd name="T7" fmla="*/ 11 h 32"/>
                  <a:gd name="T8" fmla="*/ 0 w 21"/>
                  <a:gd name="T9" fmla="*/ 0 h 32"/>
                  <a:gd name="T10" fmla="*/ 15 w 21"/>
                  <a:gd name="T11" fmla="*/ 26 h 32"/>
                  <a:gd name="T12" fmla="*/ 21 w 21"/>
                  <a:gd name="T13" fmla="*/ 32 h 32"/>
                  <a:gd name="T14" fmla="*/ 15 w 21"/>
                  <a:gd name="T15" fmla="*/ 32 h 32"/>
                  <a:gd name="T16" fmla="*/ 15 w 21"/>
                  <a:gd name="T1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0" y="0"/>
                    </a:moveTo>
                    <a:lnTo>
                      <a:pt x="15" y="11"/>
                    </a:lnTo>
                    <a:lnTo>
                      <a:pt x="5" y="21"/>
                    </a:lnTo>
                    <a:lnTo>
                      <a:pt x="0" y="11"/>
                    </a:lnTo>
                    <a:lnTo>
                      <a:pt x="0" y="0"/>
                    </a:lnTo>
                    <a:close/>
                    <a:moveTo>
                      <a:pt x="15" y="26"/>
                    </a:moveTo>
                    <a:lnTo>
                      <a:pt x="21" y="32"/>
                    </a:lnTo>
                    <a:lnTo>
                      <a:pt x="15" y="32"/>
                    </a:lnTo>
                    <a:lnTo>
                      <a:pt x="15"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3" name="Freeform 415"/>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4" name="Freeform 416"/>
              <p:cNvSpPr>
                <a:spLocks noEditPoints="1"/>
              </p:cNvSpPr>
              <p:nvPr/>
            </p:nvSpPr>
            <p:spPr bwMode="auto">
              <a:xfrm>
                <a:off x="3949" y="1440"/>
                <a:ext cx="812" cy="628"/>
              </a:xfrm>
              <a:custGeom>
                <a:avLst/>
                <a:gdLst>
                  <a:gd name="T0" fmla="*/ 802 w 812"/>
                  <a:gd name="T1" fmla="*/ 512 h 628"/>
                  <a:gd name="T2" fmla="*/ 786 w 812"/>
                  <a:gd name="T3" fmla="*/ 554 h 628"/>
                  <a:gd name="T4" fmla="*/ 781 w 812"/>
                  <a:gd name="T5" fmla="*/ 527 h 628"/>
                  <a:gd name="T6" fmla="*/ 622 w 812"/>
                  <a:gd name="T7" fmla="*/ 601 h 628"/>
                  <a:gd name="T8" fmla="*/ 649 w 812"/>
                  <a:gd name="T9" fmla="*/ 622 h 628"/>
                  <a:gd name="T10" fmla="*/ 617 w 812"/>
                  <a:gd name="T11" fmla="*/ 622 h 628"/>
                  <a:gd name="T12" fmla="*/ 248 w 812"/>
                  <a:gd name="T13" fmla="*/ 148 h 628"/>
                  <a:gd name="T14" fmla="*/ 301 w 812"/>
                  <a:gd name="T15" fmla="*/ 179 h 628"/>
                  <a:gd name="T16" fmla="*/ 390 w 812"/>
                  <a:gd name="T17" fmla="*/ 195 h 628"/>
                  <a:gd name="T18" fmla="*/ 448 w 812"/>
                  <a:gd name="T19" fmla="*/ 206 h 628"/>
                  <a:gd name="T20" fmla="*/ 506 w 812"/>
                  <a:gd name="T21" fmla="*/ 195 h 628"/>
                  <a:gd name="T22" fmla="*/ 512 w 812"/>
                  <a:gd name="T23" fmla="*/ 158 h 628"/>
                  <a:gd name="T24" fmla="*/ 538 w 812"/>
                  <a:gd name="T25" fmla="*/ 158 h 628"/>
                  <a:gd name="T26" fmla="*/ 606 w 812"/>
                  <a:gd name="T27" fmla="*/ 121 h 628"/>
                  <a:gd name="T28" fmla="*/ 533 w 812"/>
                  <a:gd name="T29" fmla="*/ 100 h 628"/>
                  <a:gd name="T30" fmla="*/ 559 w 812"/>
                  <a:gd name="T31" fmla="*/ 58 h 628"/>
                  <a:gd name="T32" fmla="*/ 570 w 812"/>
                  <a:gd name="T33" fmla="*/ 0 h 628"/>
                  <a:gd name="T34" fmla="*/ 686 w 812"/>
                  <a:gd name="T35" fmla="*/ 68 h 628"/>
                  <a:gd name="T36" fmla="*/ 749 w 812"/>
                  <a:gd name="T37" fmla="*/ 105 h 628"/>
                  <a:gd name="T38" fmla="*/ 802 w 812"/>
                  <a:gd name="T39" fmla="*/ 100 h 628"/>
                  <a:gd name="T40" fmla="*/ 791 w 812"/>
                  <a:gd name="T41" fmla="*/ 142 h 628"/>
                  <a:gd name="T42" fmla="*/ 812 w 812"/>
                  <a:gd name="T43" fmla="*/ 184 h 628"/>
                  <a:gd name="T44" fmla="*/ 759 w 812"/>
                  <a:gd name="T45" fmla="*/ 206 h 628"/>
                  <a:gd name="T46" fmla="*/ 707 w 812"/>
                  <a:gd name="T47" fmla="*/ 258 h 628"/>
                  <a:gd name="T48" fmla="*/ 664 w 812"/>
                  <a:gd name="T49" fmla="*/ 253 h 628"/>
                  <a:gd name="T50" fmla="*/ 654 w 812"/>
                  <a:gd name="T51" fmla="*/ 269 h 628"/>
                  <a:gd name="T52" fmla="*/ 733 w 812"/>
                  <a:gd name="T53" fmla="*/ 285 h 628"/>
                  <a:gd name="T54" fmla="*/ 712 w 812"/>
                  <a:gd name="T55" fmla="*/ 301 h 628"/>
                  <a:gd name="T56" fmla="*/ 765 w 812"/>
                  <a:gd name="T57" fmla="*/ 380 h 628"/>
                  <a:gd name="T58" fmla="*/ 754 w 812"/>
                  <a:gd name="T59" fmla="*/ 517 h 628"/>
                  <a:gd name="T60" fmla="*/ 686 w 812"/>
                  <a:gd name="T61" fmla="*/ 554 h 628"/>
                  <a:gd name="T62" fmla="*/ 686 w 812"/>
                  <a:gd name="T63" fmla="*/ 559 h 628"/>
                  <a:gd name="T64" fmla="*/ 643 w 812"/>
                  <a:gd name="T65" fmla="*/ 575 h 628"/>
                  <a:gd name="T66" fmla="*/ 633 w 812"/>
                  <a:gd name="T67" fmla="*/ 591 h 628"/>
                  <a:gd name="T68" fmla="*/ 596 w 812"/>
                  <a:gd name="T69" fmla="*/ 570 h 628"/>
                  <a:gd name="T70" fmla="*/ 575 w 812"/>
                  <a:gd name="T71" fmla="*/ 549 h 628"/>
                  <a:gd name="T72" fmla="*/ 533 w 812"/>
                  <a:gd name="T73" fmla="*/ 554 h 628"/>
                  <a:gd name="T74" fmla="*/ 496 w 812"/>
                  <a:gd name="T75" fmla="*/ 554 h 628"/>
                  <a:gd name="T76" fmla="*/ 496 w 812"/>
                  <a:gd name="T77" fmla="*/ 575 h 628"/>
                  <a:gd name="T78" fmla="*/ 469 w 812"/>
                  <a:gd name="T79" fmla="*/ 564 h 628"/>
                  <a:gd name="T80" fmla="*/ 438 w 812"/>
                  <a:gd name="T81" fmla="*/ 527 h 628"/>
                  <a:gd name="T82" fmla="*/ 427 w 812"/>
                  <a:gd name="T83" fmla="*/ 517 h 628"/>
                  <a:gd name="T84" fmla="*/ 432 w 812"/>
                  <a:gd name="T85" fmla="*/ 464 h 628"/>
                  <a:gd name="T86" fmla="*/ 411 w 812"/>
                  <a:gd name="T87" fmla="*/ 448 h 628"/>
                  <a:gd name="T88" fmla="*/ 390 w 812"/>
                  <a:gd name="T89" fmla="*/ 427 h 628"/>
                  <a:gd name="T90" fmla="*/ 359 w 812"/>
                  <a:gd name="T91" fmla="*/ 432 h 628"/>
                  <a:gd name="T92" fmla="*/ 327 w 812"/>
                  <a:gd name="T93" fmla="*/ 454 h 628"/>
                  <a:gd name="T94" fmla="*/ 279 w 812"/>
                  <a:gd name="T95" fmla="*/ 454 h 628"/>
                  <a:gd name="T96" fmla="*/ 237 w 812"/>
                  <a:gd name="T97" fmla="*/ 448 h 628"/>
                  <a:gd name="T98" fmla="*/ 153 w 812"/>
                  <a:gd name="T99" fmla="*/ 411 h 628"/>
                  <a:gd name="T100" fmla="*/ 105 w 812"/>
                  <a:gd name="T101" fmla="*/ 369 h 628"/>
                  <a:gd name="T102" fmla="*/ 105 w 812"/>
                  <a:gd name="T103" fmla="*/ 343 h 628"/>
                  <a:gd name="T104" fmla="*/ 37 w 812"/>
                  <a:gd name="T105" fmla="*/ 295 h 628"/>
                  <a:gd name="T106" fmla="*/ 26 w 812"/>
                  <a:gd name="T107" fmla="*/ 285 h 628"/>
                  <a:gd name="T108" fmla="*/ 26 w 812"/>
                  <a:gd name="T109" fmla="*/ 269 h 628"/>
                  <a:gd name="T110" fmla="*/ 0 w 812"/>
                  <a:gd name="T111" fmla="*/ 248 h 628"/>
                  <a:gd name="T112" fmla="*/ 37 w 812"/>
                  <a:gd name="T113" fmla="*/ 232 h 628"/>
                  <a:gd name="T114" fmla="*/ 58 w 812"/>
                  <a:gd name="T115" fmla="*/ 221 h 628"/>
                  <a:gd name="T116" fmla="*/ 63 w 812"/>
                  <a:gd name="T117" fmla="*/ 158 h 628"/>
                  <a:gd name="T118" fmla="*/ 116 w 812"/>
                  <a:gd name="T119" fmla="*/ 100 h 628"/>
                  <a:gd name="T120" fmla="*/ 127 w 812"/>
                  <a:gd name="T121" fmla="*/ 79 h 628"/>
                  <a:gd name="T122" fmla="*/ 200 w 812"/>
                  <a:gd name="T123" fmla="*/ 121 h 628"/>
                  <a:gd name="T124" fmla="*/ 248 w 812"/>
                  <a:gd name="T125" fmla="*/ 14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2" h="628">
                    <a:moveTo>
                      <a:pt x="791" y="506"/>
                    </a:moveTo>
                    <a:lnTo>
                      <a:pt x="802" y="512"/>
                    </a:lnTo>
                    <a:lnTo>
                      <a:pt x="802" y="538"/>
                    </a:lnTo>
                    <a:lnTo>
                      <a:pt x="786" y="554"/>
                    </a:lnTo>
                    <a:lnTo>
                      <a:pt x="781" y="549"/>
                    </a:lnTo>
                    <a:lnTo>
                      <a:pt x="781" y="527"/>
                    </a:lnTo>
                    <a:lnTo>
                      <a:pt x="791" y="506"/>
                    </a:lnTo>
                    <a:close/>
                    <a:moveTo>
                      <a:pt x="622" y="601"/>
                    </a:moveTo>
                    <a:lnTo>
                      <a:pt x="649" y="596"/>
                    </a:lnTo>
                    <a:lnTo>
                      <a:pt x="649" y="622"/>
                    </a:lnTo>
                    <a:lnTo>
                      <a:pt x="633" y="628"/>
                    </a:lnTo>
                    <a:lnTo>
                      <a:pt x="617" y="622"/>
                    </a:lnTo>
                    <a:lnTo>
                      <a:pt x="622" y="601"/>
                    </a:lnTo>
                    <a:close/>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5" name="Freeform 417"/>
              <p:cNvSpPr>
                <a:spLocks noEditPoints="1"/>
              </p:cNvSpPr>
              <p:nvPr/>
            </p:nvSpPr>
            <p:spPr bwMode="auto">
              <a:xfrm>
                <a:off x="3949" y="1440"/>
                <a:ext cx="812" cy="628"/>
              </a:xfrm>
              <a:custGeom>
                <a:avLst/>
                <a:gdLst>
                  <a:gd name="T0" fmla="*/ 802 w 812"/>
                  <a:gd name="T1" fmla="*/ 538 h 628"/>
                  <a:gd name="T2" fmla="*/ 781 w 812"/>
                  <a:gd name="T3" fmla="*/ 527 h 628"/>
                  <a:gd name="T4" fmla="*/ 638 w 812"/>
                  <a:gd name="T5" fmla="*/ 596 h 628"/>
                  <a:gd name="T6" fmla="*/ 633 w 812"/>
                  <a:gd name="T7" fmla="*/ 628 h 628"/>
                  <a:gd name="T8" fmla="*/ 638 w 812"/>
                  <a:gd name="T9" fmla="*/ 596 h 628"/>
                  <a:gd name="T10" fmla="*/ 301 w 812"/>
                  <a:gd name="T11" fmla="*/ 179 h 628"/>
                  <a:gd name="T12" fmla="*/ 438 w 812"/>
                  <a:gd name="T13" fmla="*/ 211 h 628"/>
                  <a:gd name="T14" fmla="*/ 506 w 812"/>
                  <a:gd name="T15" fmla="*/ 195 h 628"/>
                  <a:gd name="T16" fmla="*/ 506 w 812"/>
                  <a:gd name="T17" fmla="*/ 148 h 628"/>
                  <a:gd name="T18" fmla="*/ 606 w 812"/>
                  <a:gd name="T19" fmla="*/ 121 h 628"/>
                  <a:gd name="T20" fmla="*/ 527 w 812"/>
                  <a:gd name="T21" fmla="*/ 63 h 628"/>
                  <a:gd name="T22" fmla="*/ 570 w 812"/>
                  <a:gd name="T23" fmla="*/ 0 h 628"/>
                  <a:gd name="T24" fmla="*/ 733 w 812"/>
                  <a:gd name="T25" fmla="*/ 84 h 628"/>
                  <a:gd name="T26" fmla="*/ 802 w 812"/>
                  <a:gd name="T27" fmla="*/ 100 h 628"/>
                  <a:gd name="T28" fmla="*/ 781 w 812"/>
                  <a:gd name="T29" fmla="*/ 153 h 628"/>
                  <a:gd name="T30" fmla="*/ 759 w 812"/>
                  <a:gd name="T31" fmla="*/ 206 h 628"/>
                  <a:gd name="T32" fmla="*/ 686 w 812"/>
                  <a:gd name="T33" fmla="*/ 221 h 628"/>
                  <a:gd name="T34" fmla="*/ 654 w 812"/>
                  <a:gd name="T35" fmla="*/ 269 h 628"/>
                  <a:gd name="T36" fmla="*/ 733 w 812"/>
                  <a:gd name="T37" fmla="*/ 290 h 628"/>
                  <a:gd name="T38" fmla="*/ 765 w 812"/>
                  <a:gd name="T39" fmla="*/ 380 h 628"/>
                  <a:gd name="T40" fmla="*/ 728 w 812"/>
                  <a:gd name="T41" fmla="*/ 543 h 628"/>
                  <a:gd name="T42" fmla="*/ 686 w 812"/>
                  <a:gd name="T43" fmla="*/ 559 h 628"/>
                  <a:gd name="T44" fmla="*/ 638 w 812"/>
                  <a:gd name="T45" fmla="*/ 591 h 628"/>
                  <a:gd name="T46" fmla="*/ 596 w 812"/>
                  <a:gd name="T47" fmla="*/ 570 h 628"/>
                  <a:gd name="T48" fmla="*/ 554 w 812"/>
                  <a:gd name="T49" fmla="*/ 538 h 628"/>
                  <a:gd name="T50" fmla="*/ 496 w 812"/>
                  <a:gd name="T51" fmla="*/ 554 h 628"/>
                  <a:gd name="T52" fmla="*/ 490 w 812"/>
                  <a:gd name="T53" fmla="*/ 570 h 628"/>
                  <a:gd name="T54" fmla="*/ 438 w 812"/>
                  <a:gd name="T55" fmla="*/ 527 h 628"/>
                  <a:gd name="T56" fmla="*/ 443 w 812"/>
                  <a:gd name="T57" fmla="*/ 491 h 628"/>
                  <a:gd name="T58" fmla="*/ 411 w 812"/>
                  <a:gd name="T59" fmla="*/ 448 h 628"/>
                  <a:gd name="T60" fmla="*/ 364 w 812"/>
                  <a:gd name="T61" fmla="*/ 432 h 628"/>
                  <a:gd name="T62" fmla="*/ 327 w 812"/>
                  <a:gd name="T63" fmla="*/ 454 h 628"/>
                  <a:gd name="T64" fmla="*/ 274 w 812"/>
                  <a:gd name="T65" fmla="*/ 454 h 628"/>
                  <a:gd name="T66" fmla="*/ 153 w 812"/>
                  <a:gd name="T67" fmla="*/ 411 h 628"/>
                  <a:gd name="T68" fmla="*/ 121 w 812"/>
                  <a:gd name="T69" fmla="*/ 374 h 628"/>
                  <a:gd name="T70" fmla="*/ 37 w 812"/>
                  <a:gd name="T71" fmla="*/ 295 h 628"/>
                  <a:gd name="T72" fmla="*/ 32 w 812"/>
                  <a:gd name="T73" fmla="*/ 285 h 628"/>
                  <a:gd name="T74" fmla="*/ 0 w 812"/>
                  <a:gd name="T75" fmla="*/ 248 h 628"/>
                  <a:gd name="T76" fmla="*/ 37 w 812"/>
                  <a:gd name="T77" fmla="*/ 221 h 628"/>
                  <a:gd name="T78" fmla="*/ 63 w 812"/>
                  <a:gd name="T79" fmla="*/ 158 h 628"/>
                  <a:gd name="T80" fmla="*/ 127 w 812"/>
                  <a:gd name="T81" fmla="*/ 79 h 628"/>
                  <a:gd name="T82" fmla="*/ 200 w 812"/>
                  <a:gd name="T83" fmla="*/ 12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2" h="628">
                    <a:moveTo>
                      <a:pt x="796" y="512"/>
                    </a:moveTo>
                    <a:lnTo>
                      <a:pt x="802" y="512"/>
                    </a:lnTo>
                    <a:lnTo>
                      <a:pt x="802" y="538"/>
                    </a:lnTo>
                    <a:lnTo>
                      <a:pt x="786" y="554"/>
                    </a:lnTo>
                    <a:lnTo>
                      <a:pt x="781" y="549"/>
                    </a:lnTo>
                    <a:lnTo>
                      <a:pt x="781" y="527"/>
                    </a:lnTo>
                    <a:lnTo>
                      <a:pt x="791" y="506"/>
                    </a:lnTo>
                    <a:lnTo>
                      <a:pt x="796" y="512"/>
                    </a:lnTo>
                    <a:moveTo>
                      <a:pt x="638" y="596"/>
                    </a:moveTo>
                    <a:lnTo>
                      <a:pt x="649" y="596"/>
                    </a:lnTo>
                    <a:lnTo>
                      <a:pt x="649" y="622"/>
                    </a:lnTo>
                    <a:lnTo>
                      <a:pt x="633" y="628"/>
                    </a:lnTo>
                    <a:lnTo>
                      <a:pt x="617" y="622"/>
                    </a:lnTo>
                    <a:lnTo>
                      <a:pt x="622" y="601"/>
                    </a:lnTo>
                    <a:lnTo>
                      <a:pt x="638" y="596"/>
                    </a:lnTo>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6" name="Freeform 418"/>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7" name="Freeform 419"/>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8" name="Freeform 420"/>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9" name="Freeform 421"/>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0" name="Freeform 422"/>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1" name="Freeform 423"/>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2" name="Freeform 424"/>
              <p:cNvSpPr>
                <a:spLocks/>
              </p:cNvSpPr>
              <p:nvPr/>
            </p:nvSpPr>
            <p:spPr bwMode="auto">
              <a:xfrm>
                <a:off x="3005" y="1551"/>
                <a:ext cx="0" cy="5"/>
              </a:xfrm>
              <a:custGeom>
                <a:avLst/>
                <a:gdLst>
                  <a:gd name="T0" fmla="*/ 0 h 5"/>
                  <a:gd name="T1" fmla="*/ 0 h 5"/>
                  <a:gd name="T2" fmla="*/ 0 h 5"/>
                  <a:gd name="T3" fmla="*/ 0 h 5"/>
                  <a:gd name="T4" fmla="*/ 5 h 5"/>
                  <a:gd name="T5" fmla="*/ 0 h 5"/>
                </a:gdLst>
                <a:ahLst/>
                <a:cxnLst>
                  <a:cxn ang="0">
                    <a:pos x="0" y="T0"/>
                  </a:cxn>
                  <a:cxn ang="0">
                    <a:pos x="0" y="T1"/>
                  </a:cxn>
                  <a:cxn ang="0">
                    <a:pos x="0" y="T2"/>
                  </a:cxn>
                  <a:cxn ang="0">
                    <a:pos x="0" y="T3"/>
                  </a:cxn>
                  <a:cxn ang="0">
                    <a:pos x="0" y="T4"/>
                  </a:cxn>
                  <a:cxn ang="0">
                    <a:pos x="0" y="T5"/>
                  </a:cxn>
                </a:cxnLst>
                <a:rect l="0" t="0" r="r" b="b"/>
                <a:pathLst>
                  <a:path h="5">
                    <a:moveTo>
                      <a:pt x="0" y="0"/>
                    </a:moveTo>
                    <a:lnTo>
                      <a:pt x="0" y="0"/>
                    </a:lnTo>
                    <a:lnTo>
                      <a:pt x="0" y="0"/>
                    </a:lnTo>
                    <a:lnTo>
                      <a:pt x="0" y="0"/>
                    </a:lnTo>
                    <a:lnTo>
                      <a:pt x="0" y="5"/>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3" name="Freeform 425"/>
              <p:cNvSpPr>
                <a:spLocks/>
              </p:cNvSpPr>
              <p:nvPr/>
            </p:nvSpPr>
            <p:spPr bwMode="auto">
              <a:xfrm>
                <a:off x="3005" y="1551"/>
                <a:ext cx="0" cy="5"/>
              </a:xfrm>
              <a:custGeom>
                <a:avLst/>
                <a:gdLst>
                  <a:gd name="T0" fmla="*/ 0 h 5"/>
                  <a:gd name="T1" fmla="*/ 0 h 5"/>
                  <a:gd name="T2" fmla="*/ 0 h 5"/>
                  <a:gd name="T3" fmla="*/ 0 h 5"/>
                  <a:gd name="T4" fmla="*/ 5 h 5"/>
                  <a:gd name="T5" fmla="*/ 0 h 5"/>
                  <a:gd name="T6" fmla="*/ 0 h 5"/>
                </a:gdLst>
                <a:ahLst/>
                <a:cxnLst>
                  <a:cxn ang="0">
                    <a:pos x="0" y="T0"/>
                  </a:cxn>
                  <a:cxn ang="0">
                    <a:pos x="0" y="T1"/>
                  </a:cxn>
                  <a:cxn ang="0">
                    <a:pos x="0" y="T2"/>
                  </a:cxn>
                  <a:cxn ang="0">
                    <a:pos x="0" y="T3"/>
                  </a:cxn>
                  <a:cxn ang="0">
                    <a:pos x="0" y="T4"/>
                  </a:cxn>
                  <a:cxn ang="0">
                    <a:pos x="0" y="T5"/>
                  </a:cxn>
                  <a:cxn ang="0">
                    <a:pos x="0" y="T6"/>
                  </a:cxn>
                </a:cxnLst>
                <a:rect l="0" t="0" r="r" b="b"/>
                <a:pathLst>
                  <a:path h="5">
                    <a:moveTo>
                      <a:pt x="0" y="0"/>
                    </a:moveTo>
                    <a:lnTo>
                      <a:pt x="0" y="0"/>
                    </a:lnTo>
                    <a:lnTo>
                      <a:pt x="0" y="0"/>
                    </a:lnTo>
                    <a:lnTo>
                      <a:pt x="0" y="0"/>
                    </a:lnTo>
                    <a:lnTo>
                      <a:pt x="0" y="5"/>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4" name="Freeform 426"/>
              <p:cNvSpPr>
                <a:spLocks/>
              </p:cNvSpPr>
              <p:nvPr/>
            </p:nvSpPr>
            <p:spPr bwMode="auto">
              <a:xfrm>
                <a:off x="1745" y="2004"/>
                <a:ext cx="21" cy="6"/>
              </a:xfrm>
              <a:custGeom>
                <a:avLst/>
                <a:gdLst>
                  <a:gd name="T0" fmla="*/ 0 w 21"/>
                  <a:gd name="T1" fmla="*/ 6 h 6"/>
                  <a:gd name="T2" fmla="*/ 10 w 21"/>
                  <a:gd name="T3" fmla="*/ 0 h 6"/>
                  <a:gd name="T4" fmla="*/ 21 w 21"/>
                  <a:gd name="T5" fmla="*/ 6 h 6"/>
                  <a:gd name="T6" fmla="*/ 0 w 21"/>
                  <a:gd name="T7" fmla="*/ 6 h 6"/>
                </a:gdLst>
                <a:ahLst/>
                <a:cxnLst>
                  <a:cxn ang="0">
                    <a:pos x="T0" y="T1"/>
                  </a:cxn>
                  <a:cxn ang="0">
                    <a:pos x="T2" y="T3"/>
                  </a:cxn>
                  <a:cxn ang="0">
                    <a:pos x="T4" y="T5"/>
                  </a:cxn>
                  <a:cxn ang="0">
                    <a:pos x="T6" y="T7"/>
                  </a:cxn>
                </a:cxnLst>
                <a:rect l="0" t="0" r="r" b="b"/>
                <a:pathLst>
                  <a:path w="21" h="6">
                    <a:moveTo>
                      <a:pt x="0" y="6"/>
                    </a:moveTo>
                    <a:lnTo>
                      <a:pt x="10" y="0"/>
                    </a:lnTo>
                    <a:lnTo>
                      <a:pt x="21" y="6"/>
                    </a:lnTo>
                    <a:lnTo>
                      <a:pt x="0"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5" name="Freeform 427"/>
              <p:cNvSpPr>
                <a:spLocks/>
              </p:cNvSpPr>
              <p:nvPr/>
            </p:nvSpPr>
            <p:spPr bwMode="auto">
              <a:xfrm>
                <a:off x="1745" y="2004"/>
                <a:ext cx="21" cy="6"/>
              </a:xfrm>
              <a:custGeom>
                <a:avLst/>
                <a:gdLst>
                  <a:gd name="T0" fmla="*/ 5 w 21"/>
                  <a:gd name="T1" fmla="*/ 0 h 6"/>
                  <a:gd name="T2" fmla="*/ 10 w 21"/>
                  <a:gd name="T3" fmla="*/ 0 h 6"/>
                  <a:gd name="T4" fmla="*/ 21 w 21"/>
                  <a:gd name="T5" fmla="*/ 6 h 6"/>
                  <a:gd name="T6" fmla="*/ 0 w 21"/>
                  <a:gd name="T7" fmla="*/ 6 h 6"/>
                  <a:gd name="T8" fmla="*/ 5 w 21"/>
                  <a:gd name="T9" fmla="*/ 0 h 6"/>
                </a:gdLst>
                <a:ahLst/>
                <a:cxnLst>
                  <a:cxn ang="0">
                    <a:pos x="T0" y="T1"/>
                  </a:cxn>
                  <a:cxn ang="0">
                    <a:pos x="T2" y="T3"/>
                  </a:cxn>
                  <a:cxn ang="0">
                    <a:pos x="T4" y="T5"/>
                  </a:cxn>
                  <a:cxn ang="0">
                    <a:pos x="T6" y="T7"/>
                  </a:cxn>
                  <a:cxn ang="0">
                    <a:pos x="T8" y="T9"/>
                  </a:cxn>
                </a:cxnLst>
                <a:rect l="0" t="0" r="r" b="b"/>
                <a:pathLst>
                  <a:path w="21" h="6">
                    <a:moveTo>
                      <a:pt x="5" y="0"/>
                    </a:moveTo>
                    <a:lnTo>
                      <a:pt x="10" y="0"/>
                    </a:lnTo>
                    <a:lnTo>
                      <a:pt x="21" y="6"/>
                    </a:lnTo>
                    <a:lnTo>
                      <a:pt x="0" y="6"/>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6" name="Freeform 428"/>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Lst>
                <a:ahLst/>
                <a:cxnLst>
                  <a:cxn ang="0">
                    <a:pos x="T0" y="T1"/>
                  </a:cxn>
                  <a:cxn ang="0">
                    <a:pos x="T2" y="T3"/>
                  </a:cxn>
                  <a:cxn ang="0">
                    <a:pos x="T4" y="T5"/>
                  </a:cxn>
                  <a:cxn ang="0">
                    <a:pos x="T6" y="T7"/>
                  </a:cxn>
                  <a:cxn ang="0">
                    <a:pos x="T8" y="T9"/>
                  </a:cxn>
                </a:cxnLst>
                <a:rect l="0" t="0" r="r" b="b"/>
                <a:pathLst>
                  <a:path w="5" h="11">
                    <a:moveTo>
                      <a:pt x="5" y="5"/>
                    </a:moveTo>
                    <a:lnTo>
                      <a:pt x="5" y="5"/>
                    </a:lnTo>
                    <a:lnTo>
                      <a:pt x="0" y="11"/>
                    </a:lnTo>
                    <a:lnTo>
                      <a:pt x="5" y="0"/>
                    </a:lnTo>
                    <a:lnTo>
                      <a:pt x="5"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7" name="Freeform 429"/>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 name="T10" fmla="*/ 5 w 5"/>
                  <a:gd name="T11" fmla="*/ 5 h 11"/>
                </a:gdLst>
                <a:ahLst/>
                <a:cxnLst>
                  <a:cxn ang="0">
                    <a:pos x="T0" y="T1"/>
                  </a:cxn>
                  <a:cxn ang="0">
                    <a:pos x="T2" y="T3"/>
                  </a:cxn>
                  <a:cxn ang="0">
                    <a:pos x="T4" y="T5"/>
                  </a:cxn>
                  <a:cxn ang="0">
                    <a:pos x="T6" y="T7"/>
                  </a:cxn>
                  <a:cxn ang="0">
                    <a:pos x="T8" y="T9"/>
                  </a:cxn>
                  <a:cxn ang="0">
                    <a:pos x="T10" y="T11"/>
                  </a:cxn>
                </a:cxnLst>
                <a:rect l="0" t="0" r="r" b="b"/>
                <a:pathLst>
                  <a:path w="5" h="11">
                    <a:moveTo>
                      <a:pt x="5" y="5"/>
                    </a:moveTo>
                    <a:lnTo>
                      <a:pt x="5" y="5"/>
                    </a:lnTo>
                    <a:lnTo>
                      <a:pt x="0" y="11"/>
                    </a:lnTo>
                    <a:lnTo>
                      <a:pt x="5" y="0"/>
                    </a:lnTo>
                    <a:lnTo>
                      <a:pt x="5"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8" name="Rectangle 430"/>
              <p:cNvSpPr>
                <a:spLocks noChangeArrowheads="1"/>
              </p:cNvSpPr>
              <p:nvPr/>
            </p:nvSpPr>
            <p:spPr bwMode="auto">
              <a:xfrm>
                <a:off x="1887" y="2068"/>
                <a:ext cx="1" cy="5"/>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9" name="Freeform 431"/>
              <p:cNvSpPr>
                <a:spLocks/>
              </p:cNvSpPr>
              <p:nvPr/>
            </p:nvSpPr>
            <p:spPr bwMode="auto">
              <a:xfrm>
                <a:off x="1887" y="2068"/>
                <a:ext cx="0" cy="5"/>
              </a:xfrm>
              <a:custGeom>
                <a:avLst/>
                <a:gdLst>
                  <a:gd name="T0" fmla="*/ 0 h 5"/>
                  <a:gd name="T1" fmla="*/ 0 h 5"/>
                  <a:gd name="T2" fmla="*/ 0 h 5"/>
                  <a:gd name="T3" fmla="*/ 5 h 5"/>
                  <a:gd name="T4" fmla="*/ 0 h 5"/>
                </a:gdLst>
                <a:ahLst/>
                <a:cxnLst>
                  <a:cxn ang="0">
                    <a:pos x="0" y="T0"/>
                  </a:cxn>
                  <a:cxn ang="0">
                    <a:pos x="0" y="T1"/>
                  </a:cxn>
                  <a:cxn ang="0">
                    <a:pos x="0" y="T2"/>
                  </a:cxn>
                  <a:cxn ang="0">
                    <a:pos x="0" y="T3"/>
                  </a:cxn>
                  <a:cxn ang="0">
                    <a:pos x="0" y="T4"/>
                  </a:cxn>
                </a:cxnLst>
                <a:rect l="0" t="0" r="r" b="b"/>
                <a:pathLst>
                  <a:path h="5">
                    <a:moveTo>
                      <a:pt x="0" y="0"/>
                    </a:moveTo>
                    <a:lnTo>
                      <a:pt x="0" y="0"/>
                    </a:lnTo>
                    <a:lnTo>
                      <a:pt x="0" y="0"/>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0" name="Freeform 432"/>
              <p:cNvSpPr>
                <a:spLocks/>
              </p:cNvSpPr>
              <p:nvPr/>
            </p:nvSpPr>
            <p:spPr bwMode="auto">
              <a:xfrm>
                <a:off x="1887" y="2084"/>
                <a:ext cx="5" cy="5"/>
              </a:xfrm>
              <a:custGeom>
                <a:avLst/>
                <a:gdLst>
                  <a:gd name="T0" fmla="*/ 0 w 5"/>
                  <a:gd name="T1" fmla="*/ 0 h 5"/>
                  <a:gd name="T2" fmla="*/ 5 w 5"/>
                  <a:gd name="T3" fmla="*/ 0 h 5"/>
                  <a:gd name="T4" fmla="*/ 5 w 5"/>
                  <a:gd name="T5" fmla="*/ 5 h 5"/>
                  <a:gd name="T6" fmla="*/ 0 w 5"/>
                  <a:gd name="T7" fmla="*/ 0 h 5"/>
                </a:gdLst>
                <a:ahLst/>
                <a:cxnLst>
                  <a:cxn ang="0">
                    <a:pos x="T0" y="T1"/>
                  </a:cxn>
                  <a:cxn ang="0">
                    <a:pos x="T2" y="T3"/>
                  </a:cxn>
                  <a:cxn ang="0">
                    <a:pos x="T4" y="T5"/>
                  </a:cxn>
                  <a:cxn ang="0">
                    <a:pos x="T6" y="T7"/>
                  </a:cxn>
                </a:cxnLst>
                <a:rect l="0" t="0" r="r" b="b"/>
                <a:pathLst>
                  <a:path w="5" h="5">
                    <a:moveTo>
                      <a:pt x="0" y="0"/>
                    </a:moveTo>
                    <a:lnTo>
                      <a:pt x="5" y="0"/>
                    </a:lnTo>
                    <a:lnTo>
                      <a:pt x="5" y="5"/>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1" name="Freeform 433"/>
              <p:cNvSpPr>
                <a:spLocks/>
              </p:cNvSpPr>
              <p:nvPr/>
            </p:nvSpPr>
            <p:spPr bwMode="auto">
              <a:xfrm>
                <a:off x="1887" y="2084"/>
                <a:ext cx="5" cy="5"/>
              </a:xfrm>
              <a:custGeom>
                <a:avLst/>
                <a:gdLst>
                  <a:gd name="T0" fmla="*/ 5 w 5"/>
                  <a:gd name="T1" fmla="*/ 0 h 5"/>
                  <a:gd name="T2" fmla="*/ 5 w 5"/>
                  <a:gd name="T3" fmla="*/ 0 h 5"/>
                  <a:gd name="T4" fmla="*/ 5 w 5"/>
                  <a:gd name="T5" fmla="*/ 5 h 5"/>
                  <a:gd name="T6" fmla="*/ 0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5" y="5"/>
                    </a:lnTo>
                    <a:lnTo>
                      <a:pt x="0" y="0"/>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2" name="Freeform 434"/>
              <p:cNvSpPr>
                <a:spLocks/>
              </p:cNvSpPr>
              <p:nvPr/>
            </p:nvSpPr>
            <p:spPr bwMode="auto">
              <a:xfrm>
                <a:off x="1897" y="2094"/>
                <a:ext cx="0" cy="5"/>
              </a:xfrm>
              <a:custGeom>
                <a:avLst/>
                <a:gdLst>
                  <a:gd name="T0" fmla="*/ 5 h 5"/>
                  <a:gd name="T1" fmla="*/ 0 h 5"/>
                  <a:gd name="T2" fmla="*/ 5 h 5"/>
                  <a:gd name="T3" fmla="*/ 5 h 5"/>
                </a:gdLst>
                <a:ahLst/>
                <a:cxnLst>
                  <a:cxn ang="0">
                    <a:pos x="0" y="T0"/>
                  </a:cxn>
                  <a:cxn ang="0">
                    <a:pos x="0" y="T1"/>
                  </a:cxn>
                  <a:cxn ang="0">
                    <a:pos x="0" y="T2"/>
                  </a:cxn>
                  <a:cxn ang="0">
                    <a:pos x="0" y="T3"/>
                  </a:cxn>
                </a:cxnLst>
                <a:rect l="0" t="0" r="r" b="b"/>
                <a:pathLst>
                  <a:path h="5">
                    <a:moveTo>
                      <a:pt x="0" y="5"/>
                    </a:moveTo>
                    <a:lnTo>
                      <a:pt x="0" y="0"/>
                    </a:lnTo>
                    <a:lnTo>
                      <a:pt x="0" y="5"/>
                    </a:lnTo>
                    <a:lnTo>
                      <a:pt x="0" y="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3" name="Rectangle 435"/>
              <p:cNvSpPr>
                <a:spLocks noChangeArrowheads="1"/>
              </p:cNvSpPr>
              <p:nvPr/>
            </p:nvSpPr>
            <p:spPr bwMode="auto">
              <a:xfrm>
                <a:off x="1897" y="2094"/>
                <a:ext cx="1" cy="5"/>
              </a:xfrm>
              <a:prstGeom prst="rect">
                <a:avLst/>
              </a:pr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4" name="Freeform 436"/>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8 w 116"/>
                  <a:gd name="T33" fmla="*/ 6 h 169"/>
                  <a:gd name="T34" fmla="*/ 53 w 116"/>
                  <a:gd name="T35" fmla="*/ 6 h 169"/>
                  <a:gd name="T36" fmla="*/ 58 w 116"/>
                  <a:gd name="T37" fmla="*/ 0 h 169"/>
                  <a:gd name="T38" fmla="*/ 58 w 116"/>
                  <a:gd name="T39" fmla="*/ 6 h 169"/>
                  <a:gd name="T40" fmla="*/ 58 w 116"/>
                  <a:gd name="T41"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close/>
                    <a:moveTo>
                      <a:pt x="58" y="6"/>
                    </a:moveTo>
                    <a:lnTo>
                      <a:pt x="53" y="6"/>
                    </a:lnTo>
                    <a:lnTo>
                      <a:pt x="58" y="0"/>
                    </a:lnTo>
                    <a:lnTo>
                      <a:pt x="58" y="6"/>
                    </a:lnTo>
                    <a:lnTo>
                      <a:pt x="58" y="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5" name="Freeform 437"/>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3 w 116"/>
                  <a:gd name="T33" fmla="*/ 6 h 169"/>
                  <a:gd name="T34" fmla="*/ 53 w 116"/>
                  <a:gd name="T35" fmla="*/ 6 h 169"/>
                  <a:gd name="T36" fmla="*/ 58 w 116"/>
                  <a:gd name="T37" fmla="*/ 0 h 169"/>
                  <a:gd name="T38" fmla="*/ 58 w 116"/>
                  <a:gd name="T39" fmla="*/ 6 h 169"/>
                  <a:gd name="T40" fmla="*/ 58 w 116"/>
                  <a:gd name="T41" fmla="*/ 6 h 169"/>
                  <a:gd name="T42" fmla="*/ 53 w 116"/>
                  <a:gd name="T43"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moveTo>
                      <a:pt x="53" y="6"/>
                    </a:moveTo>
                    <a:lnTo>
                      <a:pt x="53" y="6"/>
                    </a:lnTo>
                    <a:lnTo>
                      <a:pt x="58" y="0"/>
                    </a:lnTo>
                    <a:lnTo>
                      <a:pt x="58" y="6"/>
                    </a:lnTo>
                    <a:lnTo>
                      <a:pt x="58" y="6"/>
                    </a:lnTo>
                    <a:lnTo>
                      <a:pt x="53"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6" name="Freeform 438"/>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7" name="Freeform 439"/>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8" name="Freeform 440"/>
              <p:cNvSpPr>
                <a:spLocks/>
              </p:cNvSpPr>
              <p:nvPr/>
            </p:nvSpPr>
            <p:spPr bwMode="auto">
              <a:xfrm>
                <a:off x="3063" y="1561"/>
                <a:ext cx="79" cy="69"/>
              </a:xfrm>
              <a:custGeom>
                <a:avLst/>
                <a:gdLst>
                  <a:gd name="T0" fmla="*/ 79 w 79"/>
                  <a:gd name="T1" fmla="*/ 32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9">
                    <a:moveTo>
                      <a:pt x="79" y="32"/>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9" name="Freeform 441"/>
              <p:cNvSpPr>
                <a:spLocks/>
              </p:cNvSpPr>
              <p:nvPr/>
            </p:nvSpPr>
            <p:spPr bwMode="auto">
              <a:xfrm>
                <a:off x="3063" y="1561"/>
                <a:ext cx="79" cy="69"/>
              </a:xfrm>
              <a:custGeom>
                <a:avLst/>
                <a:gdLst>
                  <a:gd name="T0" fmla="*/ 74 w 79"/>
                  <a:gd name="T1" fmla="*/ 27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 name="T40" fmla="*/ 74 w 79"/>
                  <a:gd name="T4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9">
                    <a:moveTo>
                      <a:pt x="74" y="27"/>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lnTo>
                      <a:pt x="74"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0" name="Freeform 442"/>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1" name="Freeform 443"/>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2" name="Freeform 444"/>
              <p:cNvSpPr>
                <a:spLocks/>
              </p:cNvSpPr>
              <p:nvPr/>
            </p:nvSpPr>
            <p:spPr bwMode="auto">
              <a:xfrm>
                <a:off x="3137" y="1619"/>
                <a:ext cx="26" cy="27"/>
              </a:xfrm>
              <a:custGeom>
                <a:avLst/>
                <a:gdLst>
                  <a:gd name="T0" fmla="*/ 16 w 26"/>
                  <a:gd name="T1" fmla="*/ 27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7">
                    <a:moveTo>
                      <a:pt x="16" y="27"/>
                    </a:moveTo>
                    <a:lnTo>
                      <a:pt x="0" y="16"/>
                    </a:lnTo>
                    <a:lnTo>
                      <a:pt x="0" y="5"/>
                    </a:lnTo>
                    <a:lnTo>
                      <a:pt x="10" y="0"/>
                    </a:lnTo>
                    <a:lnTo>
                      <a:pt x="26" y="11"/>
                    </a:lnTo>
                    <a:lnTo>
                      <a:pt x="26" y="11"/>
                    </a:lnTo>
                    <a:lnTo>
                      <a:pt x="21" y="16"/>
                    </a:lnTo>
                    <a:lnTo>
                      <a:pt x="16" y="11"/>
                    </a:lnTo>
                    <a:lnTo>
                      <a:pt x="10" y="21"/>
                    </a:lnTo>
                    <a:lnTo>
                      <a:pt x="16" y="2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3" name="Freeform 445"/>
              <p:cNvSpPr>
                <a:spLocks/>
              </p:cNvSpPr>
              <p:nvPr/>
            </p:nvSpPr>
            <p:spPr bwMode="auto">
              <a:xfrm>
                <a:off x="3137" y="1619"/>
                <a:ext cx="26" cy="27"/>
              </a:xfrm>
              <a:custGeom>
                <a:avLst/>
                <a:gdLst>
                  <a:gd name="T0" fmla="*/ 5 w 26"/>
                  <a:gd name="T1" fmla="*/ 21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 name="T20" fmla="*/ 5 w 26"/>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5" y="21"/>
                    </a:moveTo>
                    <a:lnTo>
                      <a:pt x="0" y="16"/>
                    </a:lnTo>
                    <a:lnTo>
                      <a:pt x="0" y="5"/>
                    </a:lnTo>
                    <a:lnTo>
                      <a:pt x="10" y="0"/>
                    </a:lnTo>
                    <a:lnTo>
                      <a:pt x="26" y="11"/>
                    </a:lnTo>
                    <a:lnTo>
                      <a:pt x="26" y="11"/>
                    </a:lnTo>
                    <a:lnTo>
                      <a:pt x="21" y="16"/>
                    </a:lnTo>
                    <a:lnTo>
                      <a:pt x="16" y="11"/>
                    </a:lnTo>
                    <a:lnTo>
                      <a:pt x="10" y="21"/>
                    </a:lnTo>
                    <a:lnTo>
                      <a:pt x="16" y="27"/>
                    </a:lnTo>
                    <a:lnTo>
                      <a:pt x="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4" name="Freeform 446"/>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5" name="Freeform 447"/>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6" name="Freeform 448"/>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7" name="Freeform 449"/>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8" name="Freeform 450"/>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9" name="Freeform 451"/>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0" name="Freeform 452"/>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1" name="Freeform 453"/>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2" name="Freeform 454"/>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close/>
                  </a:path>
                </a:pathLst>
              </a:custGeom>
              <a:solidFill>
                <a:srgbClr val="C0EC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3" name="Freeform 455"/>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4" name="Freeform 456"/>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5" name="Freeform 457"/>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6" name="Freeform 458"/>
              <p:cNvSpPr>
                <a:spLocks/>
              </p:cNvSpPr>
              <p:nvPr/>
            </p:nvSpPr>
            <p:spPr bwMode="auto">
              <a:xfrm>
                <a:off x="3543" y="2057"/>
                <a:ext cx="158" cy="116"/>
              </a:xfrm>
              <a:custGeom>
                <a:avLst/>
                <a:gdLst>
                  <a:gd name="T0" fmla="*/ 0 w 158"/>
                  <a:gd name="T1" fmla="*/ 48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16">
                    <a:moveTo>
                      <a:pt x="0" y="48"/>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close/>
                  </a:path>
                </a:pathLst>
              </a:custGeom>
              <a:solidFill>
                <a:srgbClr val="FB9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7" name="Freeform 459"/>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8" name="Freeform 460"/>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9" name="Freeform 461"/>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0" name="Freeform 462"/>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1" name="Freeform 463"/>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2" name="Freeform 464"/>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3" name="Freeform 465"/>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4" name="Freeform 466"/>
              <p:cNvSpPr>
                <a:spLocks/>
              </p:cNvSpPr>
              <p:nvPr/>
            </p:nvSpPr>
            <p:spPr bwMode="auto">
              <a:xfrm>
                <a:off x="1423" y="2078"/>
                <a:ext cx="63" cy="69"/>
              </a:xfrm>
              <a:custGeom>
                <a:avLst/>
                <a:gdLst>
                  <a:gd name="T0" fmla="*/ 53 w 63"/>
                  <a:gd name="T1" fmla="*/ 0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9">
                    <a:moveTo>
                      <a:pt x="53" y="0"/>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close/>
                  </a:path>
                </a:pathLst>
              </a:custGeom>
              <a:solidFill>
                <a:srgbClr val="FFD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5" name="Freeform 467"/>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6" name="Freeform 468"/>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7" name="Freeform 469"/>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8" name="Freeform 470"/>
              <p:cNvSpPr>
                <a:spLocks/>
              </p:cNvSpPr>
              <p:nvPr/>
            </p:nvSpPr>
            <p:spPr bwMode="auto">
              <a:xfrm>
                <a:off x="3401" y="1772"/>
                <a:ext cx="21" cy="32"/>
              </a:xfrm>
              <a:custGeom>
                <a:avLst/>
                <a:gdLst>
                  <a:gd name="T0" fmla="*/ 5 w 21"/>
                  <a:gd name="T1" fmla="*/ 16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2">
                    <a:moveTo>
                      <a:pt x="5" y="16"/>
                    </a:moveTo>
                    <a:lnTo>
                      <a:pt x="5" y="11"/>
                    </a:lnTo>
                    <a:lnTo>
                      <a:pt x="10" y="0"/>
                    </a:lnTo>
                    <a:lnTo>
                      <a:pt x="15" y="5"/>
                    </a:lnTo>
                    <a:lnTo>
                      <a:pt x="21" y="11"/>
                    </a:lnTo>
                    <a:lnTo>
                      <a:pt x="5" y="27"/>
                    </a:lnTo>
                    <a:lnTo>
                      <a:pt x="5" y="32"/>
                    </a:lnTo>
                    <a:lnTo>
                      <a:pt x="0" y="32"/>
                    </a:lnTo>
                    <a:lnTo>
                      <a:pt x="0" y="16"/>
                    </a:lnTo>
                    <a:lnTo>
                      <a:pt x="5" y="16"/>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9" name="Freeform 471"/>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0" name="Freeform 472"/>
              <p:cNvSpPr>
                <a:spLocks/>
              </p:cNvSpPr>
              <p:nvPr/>
            </p:nvSpPr>
            <p:spPr bwMode="auto">
              <a:xfrm>
                <a:off x="2667" y="1751"/>
                <a:ext cx="185" cy="148"/>
              </a:xfrm>
              <a:custGeom>
                <a:avLst/>
                <a:gdLst>
                  <a:gd name="T0" fmla="*/ 169 w 185"/>
                  <a:gd name="T1" fmla="*/ 16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 h="148">
                    <a:moveTo>
                      <a:pt x="169" y="16"/>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1" name="Freeform 473"/>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2" name="Freeform 474"/>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3" name="Freeform 475"/>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4" name="Freeform 476"/>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5" name="Freeform 477"/>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6" name="Freeform 478"/>
              <p:cNvSpPr>
                <a:spLocks/>
              </p:cNvSpPr>
              <p:nvPr/>
            </p:nvSpPr>
            <p:spPr bwMode="auto">
              <a:xfrm>
                <a:off x="2599" y="2099"/>
                <a:ext cx="95" cy="74"/>
              </a:xfrm>
              <a:custGeom>
                <a:avLst/>
                <a:gdLst>
                  <a:gd name="T0" fmla="*/ 10 w 95"/>
                  <a:gd name="T1" fmla="*/ 11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74">
                    <a:moveTo>
                      <a:pt x="10" y="11"/>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7" name="Freeform 479"/>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8" name="Freeform 480"/>
              <p:cNvSpPr>
                <a:spLocks/>
              </p:cNvSpPr>
              <p:nvPr/>
            </p:nvSpPr>
            <p:spPr bwMode="auto">
              <a:xfrm>
                <a:off x="2915" y="2147"/>
                <a:ext cx="185" cy="174"/>
              </a:xfrm>
              <a:custGeom>
                <a:avLst/>
                <a:gdLst>
                  <a:gd name="T0" fmla="*/ 0 w 185"/>
                  <a:gd name="T1" fmla="*/ 137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 h="174">
                    <a:moveTo>
                      <a:pt x="0" y="137"/>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 name="Freeform 481"/>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0" name="Freeform 482"/>
              <p:cNvSpPr>
                <a:spLocks/>
              </p:cNvSpPr>
              <p:nvPr/>
            </p:nvSpPr>
            <p:spPr bwMode="auto">
              <a:xfrm>
                <a:off x="3100" y="2200"/>
                <a:ext cx="206" cy="158"/>
              </a:xfrm>
              <a:custGeom>
                <a:avLst/>
                <a:gdLst>
                  <a:gd name="T0" fmla="*/ 26 w 206"/>
                  <a:gd name="T1" fmla="*/ 158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6" h="158">
                    <a:moveTo>
                      <a:pt x="26" y="158"/>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1" name="Freeform 483"/>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2" name="Freeform 484"/>
              <p:cNvSpPr>
                <a:spLocks/>
              </p:cNvSpPr>
              <p:nvPr/>
            </p:nvSpPr>
            <p:spPr bwMode="auto">
              <a:xfrm>
                <a:off x="3047" y="2332"/>
                <a:ext cx="116" cy="153"/>
              </a:xfrm>
              <a:custGeom>
                <a:avLst/>
                <a:gdLst>
                  <a:gd name="T0" fmla="*/ 0 w 116"/>
                  <a:gd name="T1" fmla="*/ 137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6" h="153">
                    <a:moveTo>
                      <a:pt x="0" y="137"/>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3" name="Freeform 485"/>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4" name="Freeform 486"/>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Freeform 48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6" name="Freeform 488"/>
              <p:cNvSpPr>
                <a:spLocks/>
              </p:cNvSpPr>
              <p:nvPr/>
            </p:nvSpPr>
            <p:spPr bwMode="auto">
              <a:xfrm>
                <a:off x="3327" y="2416"/>
                <a:ext cx="31" cy="32"/>
              </a:xfrm>
              <a:custGeom>
                <a:avLst/>
                <a:gdLst>
                  <a:gd name="T0" fmla="*/ 16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2">
                    <a:moveTo>
                      <a:pt x="16" y="5"/>
                    </a:moveTo>
                    <a:lnTo>
                      <a:pt x="26" y="0"/>
                    </a:lnTo>
                    <a:lnTo>
                      <a:pt x="31" y="11"/>
                    </a:lnTo>
                    <a:lnTo>
                      <a:pt x="31" y="21"/>
                    </a:lnTo>
                    <a:lnTo>
                      <a:pt x="26" y="21"/>
                    </a:lnTo>
                    <a:lnTo>
                      <a:pt x="16" y="21"/>
                    </a:lnTo>
                    <a:lnTo>
                      <a:pt x="16" y="32"/>
                    </a:lnTo>
                    <a:lnTo>
                      <a:pt x="5" y="32"/>
                    </a:lnTo>
                    <a:lnTo>
                      <a:pt x="0" y="21"/>
                    </a:lnTo>
                    <a:lnTo>
                      <a:pt x="10" y="5"/>
                    </a:lnTo>
                    <a:lnTo>
                      <a:pt x="10" y="5"/>
                    </a:lnTo>
                    <a:lnTo>
                      <a:pt x="16" y="5"/>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Freeform 489"/>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8" name="Freeform 490"/>
              <p:cNvSpPr>
                <a:spLocks/>
              </p:cNvSpPr>
              <p:nvPr/>
            </p:nvSpPr>
            <p:spPr bwMode="auto">
              <a:xfrm>
                <a:off x="3522" y="2179"/>
                <a:ext cx="163" cy="248"/>
              </a:xfrm>
              <a:custGeom>
                <a:avLst/>
                <a:gdLst>
                  <a:gd name="T0" fmla="*/ 47 w 163"/>
                  <a:gd name="T1" fmla="*/ 31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248">
                    <a:moveTo>
                      <a:pt x="47" y="31"/>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Freeform 491"/>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0" name="Freeform 492"/>
              <p:cNvSpPr>
                <a:spLocks/>
              </p:cNvSpPr>
              <p:nvPr/>
            </p:nvSpPr>
            <p:spPr bwMode="auto">
              <a:xfrm>
                <a:off x="3343" y="2859"/>
                <a:ext cx="21" cy="21"/>
              </a:xfrm>
              <a:custGeom>
                <a:avLst/>
                <a:gdLst>
                  <a:gd name="T0" fmla="*/ 5 w 21"/>
                  <a:gd name="T1" fmla="*/ 0 h 21"/>
                  <a:gd name="T2" fmla="*/ 15 w 21"/>
                  <a:gd name="T3" fmla="*/ 0 h 21"/>
                  <a:gd name="T4" fmla="*/ 21 w 21"/>
                  <a:gd name="T5" fmla="*/ 16 h 21"/>
                  <a:gd name="T6" fmla="*/ 10 w 21"/>
                  <a:gd name="T7" fmla="*/ 21 h 21"/>
                  <a:gd name="T8" fmla="*/ 0 w 21"/>
                  <a:gd name="T9" fmla="*/ 21 h 21"/>
                  <a:gd name="T10" fmla="*/ 5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5" y="0"/>
                    </a:moveTo>
                    <a:lnTo>
                      <a:pt x="15" y="0"/>
                    </a:lnTo>
                    <a:lnTo>
                      <a:pt x="21" y="16"/>
                    </a:lnTo>
                    <a:lnTo>
                      <a:pt x="10" y="21"/>
                    </a:lnTo>
                    <a:lnTo>
                      <a:pt x="0" y="21"/>
                    </a:lnTo>
                    <a:lnTo>
                      <a:pt x="5" y="0"/>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1" name="Freeform 493"/>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2" name="Freeform 494"/>
              <p:cNvSpPr>
                <a:spLocks/>
              </p:cNvSpPr>
              <p:nvPr/>
            </p:nvSpPr>
            <p:spPr bwMode="auto">
              <a:xfrm>
                <a:off x="3290" y="2917"/>
                <a:ext cx="21" cy="27"/>
              </a:xfrm>
              <a:custGeom>
                <a:avLst/>
                <a:gdLst>
                  <a:gd name="T0" fmla="*/ 5 w 21"/>
                  <a:gd name="T1" fmla="*/ 0 h 27"/>
                  <a:gd name="T2" fmla="*/ 21 w 21"/>
                  <a:gd name="T3" fmla="*/ 0 h 27"/>
                  <a:gd name="T4" fmla="*/ 21 w 21"/>
                  <a:gd name="T5" fmla="*/ 11 h 27"/>
                  <a:gd name="T6" fmla="*/ 10 w 21"/>
                  <a:gd name="T7" fmla="*/ 27 h 27"/>
                  <a:gd name="T8" fmla="*/ 0 w 21"/>
                  <a:gd name="T9" fmla="*/ 16 h 27"/>
                  <a:gd name="T10" fmla="*/ 5 w 21"/>
                  <a:gd name="T11" fmla="*/ 0 h 27"/>
                </a:gdLst>
                <a:ahLst/>
                <a:cxnLst>
                  <a:cxn ang="0">
                    <a:pos x="T0" y="T1"/>
                  </a:cxn>
                  <a:cxn ang="0">
                    <a:pos x="T2" y="T3"/>
                  </a:cxn>
                  <a:cxn ang="0">
                    <a:pos x="T4" y="T5"/>
                  </a:cxn>
                  <a:cxn ang="0">
                    <a:pos x="T6" y="T7"/>
                  </a:cxn>
                  <a:cxn ang="0">
                    <a:pos x="T8" y="T9"/>
                  </a:cxn>
                  <a:cxn ang="0">
                    <a:pos x="T10" y="T11"/>
                  </a:cxn>
                </a:cxnLst>
                <a:rect l="0" t="0" r="r" b="b"/>
                <a:pathLst>
                  <a:path w="21" h="27">
                    <a:moveTo>
                      <a:pt x="5" y="0"/>
                    </a:moveTo>
                    <a:lnTo>
                      <a:pt x="21" y="0"/>
                    </a:lnTo>
                    <a:lnTo>
                      <a:pt x="21" y="11"/>
                    </a:lnTo>
                    <a:lnTo>
                      <a:pt x="10" y="27"/>
                    </a:lnTo>
                    <a:lnTo>
                      <a:pt x="0" y="16"/>
                    </a:lnTo>
                    <a:lnTo>
                      <a:pt x="5" y="0"/>
                    </a:lnTo>
                    <a:close/>
                  </a:path>
                </a:pathLst>
              </a:custGeom>
              <a:solidFill>
                <a:srgbClr val="FFB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3" name="Freeform 495"/>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4" name="Freeform 496"/>
              <p:cNvSpPr>
                <a:spLocks/>
              </p:cNvSpPr>
              <p:nvPr/>
            </p:nvSpPr>
            <p:spPr bwMode="auto">
              <a:xfrm>
                <a:off x="3538" y="2611"/>
                <a:ext cx="126" cy="243"/>
              </a:xfrm>
              <a:custGeom>
                <a:avLst/>
                <a:gdLst>
                  <a:gd name="T0" fmla="*/ 110 w 126"/>
                  <a:gd name="T1" fmla="*/ 0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243">
                    <a:moveTo>
                      <a:pt x="110" y="0"/>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5" name="Freeform 497"/>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6" name="Freeform 498"/>
              <p:cNvSpPr>
                <a:spLocks/>
              </p:cNvSpPr>
              <p:nvPr/>
            </p:nvSpPr>
            <p:spPr bwMode="auto">
              <a:xfrm>
                <a:off x="3780" y="1704"/>
                <a:ext cx="195" cy="163"/>
              </a:xfrm>
              <a:custGeom>
                <a:avLst/>
                <a:gdLst>
                  <a:gd name="T0" fmla="*/ 6 w 195"/>
                  <a:gd name="T1" fmla="*/ 52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5" h="163">
                    <a:moveTo>
                      <a:pt x="6" y="52"/>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E1E1E1"/>
                  </a:solidFill>
                </a:endParaRPr>
              </a:p>
            </p:txBody>
          </p:sp>
          <p:sp>
            <p:nvSpPr>
              <p:cNvPr id="1247" name="Freeform 499"/>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8" name="Freeform 500"/>
              <p:cNvSpPr>
                <a:spLocks/>
              </p:cNvSpPr>
              <p:nvPr/>
            </p:nvSpPr>
            <p:spPr bwMode="auto">
              <a:xfrm>
                <a:off x="4482" y="2131"/>
                <a:ext cx="79" cy="84"/>
              </a:xfrm>
              <a:custGeom>
                <a:avLst/>
                <a:gdLst>
                  <a:gd name="T0" fmla="*/ 79 w 79"/>
                  <a:gd name="T1" fmla="*/ 0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4">
                    <a:moveTo>
                      <a:pt x="79" y="0"/>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9" name="Freeform 501"/>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0" name="Freeform 502"/>
              <p:cNvSpPr>
                <a:spLocks/>
              </p:cNvSpPr>
              <p:nvPr/>
            </p:nvSpPr>
            <p:spPr bwMode="auto">
              <a:xfrm>
                <a:off x="3443" y="1614"/>
                <a:ext cx="105" cy="47"/>
              </a:xfrm>
              <a:custGeom>
                <a:avLst/>
                <a:gdLst>
                  <a:gd name="T0" fmla="*/ 0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47">
                    <a:moveTo>
                      <a:pt x="0"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1" name="Freeform 503"/>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2" name="Freeform 504"/>
              <p:cNvSpPr>
                <a:spLocks/>
              </p:cNvSpPr>
              <p:nvPr/>
            </p:nvSpPr>
            <p:spPr bwMode="auto">
              <a:xfrm>
                <a:off x="3390" y="2131"/>
                <a:ext cx="237" cy="206"/>
              </a:xfrm>
              <a:custGeom>
                <a:avLst/>
                <a:gdLst>
                  <a:gd name="T0" fmla="*/ 137 w 237"/>
                  <a:gd name="T1" fmla="*/ 26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7" h="206">
                    <a:moveTo>
                      <a:pt x="137" y="26"/>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3" name="Freeform 505"/>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4" name="Freeform 506"/>
              <p:cNvSpPr>
                <a:spLocks/>
              </p:cNvSpPr>
              <p:nvPr/>
            </p:nvSpPr>
            <p:spPr bwMode="auto">
              <a:xfrm>
                <a:off x="3548" y="2611"/>
                <a:ext cx="27" cy="11"/>
              </a:xfrm>
              <a:custGeom>
                <a:avLst/>
                <a:gdLst>
                  <a:gd name="T0" fmla="*/ 0 w 27"/>
                  <a:gd name="T1" fmla="*/ 0 h 11"/>
                  <a:gd name="T2" fmla="*/ 27 w 27"/>
                  <a:gd name="T3" fmla="*/ 0 h 11"/>
                  <a:gd name="T4" fmla="*/ 16 w 27"/>
                  <a:gd name="T5" fmla="*/ 11 h 11"/>
                  <a:gd name="T6" fmla="*/ 5 w 27"/>
                  <a:gd name="T7" fmla="*/ 11 h 11"/>
                  <a:gd name="T8" fmla="*/ 0 w 27"/>
                  <a:gd name="T9" fmla="*/ 0 h 11"/>
                </a:gdLst>
                <a:ahLst/>
                <a:cxnLst>
                  <a:cxn ang="0">
                    <a:pos x="T0" y="T1"/>
                  </a:cxn>
                  <a:cxn ang="0">
                    <a:pos x="T2" y="T3"/>
                  </a:cxn>
                  <a:cxn ang="0">
                    <a:pos x="T4" y="T5"/>
                  </a:cxn>
                  <a:cxn ang="0">
                    <a:pos x="T6" y="T7"/>
                  </a:cxn>
                  <a:cxn ang="0">
                    <a:pos x="T8" y="T9"/>
                  </a:cxn>
                </a:cxnLst>
                <a:rect l="0" t="0" r="r" b="b"/>
                <a:pathLst>
                  <a:path w="27" h="11">
                    <a:moveTo>
                      <a:pt x="0" y="0"/>
                    </a:moveTo>
                    <a:lnTo>
                      <a:pt x="27" y="0"/>
                    </a:lnTo>
                    <a:lnTo>
                      <a:pt x="16" y="11"/>
                    </a:lnTo>
                    <a:lnTo>
                      <a:pt x="5" y="11"/>
                    </a:lnTo>
                    <a:lnTo>
                      <a:pt x="0" y="0"/>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5" name="Freeform 507"/>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6" name="Freeform 508"/>
              <p:cNvSpPr>
                <a:spLocks/>
              </p:cNvSpPr>
              <p:nvPr/>
            </p:nvSpPr>
            <p:spPr bwMode="auto">
              <a:xfrm>
                <a:off x="2868" y="2200"/>
                <a:ext cx="26" cy="89"/>
              </a:xfrm>
              <a:custGeom>
                <a:avLst/>
                <a:gdLst>
                  <a:gd name="T0" fmla="*/ 21 w 26"/>
                  <a:gd name="T1" fmla="*/ 8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89">
                    <a:moveTo>
                      <a:pt x="21" y="89"/>
                    </a:moveTo>
                    <a:lnTo>
                      <a:pt x="10" y="73"/>
                    </a:lnTo>
                    <a:lnTo>
                      <a:pt x="10" y="47"/>
                    </a:lnTo>
                    <a:lnTo>
                      <a:pt x="0" y="5"/>
                    </a:lnTo>
                    <a:lnTo>
                      <a:pt x="5" y="0"/>
                    </a:lnTo>
                    <a:lnTo>
                      <a:pt x="16" y="0"/>
                    </a:lnTo>
                    <a:lnTo>
                      <a:pt x="16" y="10"/>
                    </a:lnTo>
                    <a:lnTo>
                      <a:pt x="21" y="15"/>
                    </a:lnTo>
                    <a:lnTo>
                      <a:pt x="26" y="37"/>
                    </a:lnTo>
                    <a:lnTo>
                      <a:pt x="26" y="84"/>
                    </a:lnTo>
                    <a:lnTo>
                      <a:pt x="21" y="89"/>
                    </a:lnTo>
                    <a:close/>
                  </a:path>
                </a:pathLst>
              </a:custGeom>
              <a:solidFill>
                <a:srgbClr val="BEE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7" name="Freeform 509"/>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8" name="Freeform 510"/>
              <p:cNvSpPr>
                <a:spLocks/>
              </p:cNvSpPr>
              <p:nvPr/>
            </p:nvSpPr>
            <p:spPr bwMode="auto">
              <a:xfrm>
                <a:off x="3796" y="1735"/>
                <a:ext cx="232" cy="232"/>
              </a:xfrm>
              <a:custGeom>
                <a:avLst/>
                <a:gdLst>
                  <a:gd name="T0" fmla="*/ 190 w 232"/>
                  <a:gd name="T1" fmla="*/ 0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90" y="0"/>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9" name="Freeform 511"/>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0" name="Freeform 512"/>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74 w 253"/>
                  <a:gd name="T69" fmla="*/ 121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227 w 253"/>
                  <a:gd name="T81" fmla="*/ 63 h 227"/>
                  <a:gd name="T82" fmla="*/ 222 w 253"/>
                  <a:gd name="T83" fmla="*/ 84 h 227"/>
                  <a:gd name="T84" fmla="*/ 232 w 253"/>
                  <a:gd name="T85" fmla="*/ 84 h 227"/>
                  <a:gd name="T86" fmla="*/ 243 w 253"/>
                  <a:gd name="T87" fmla="*/ 79 h 227"/>
                  <a:gd name="T88" fmla="*/ 237 w 253"/>
                  <a:gd name="T89" fmla="*/ 63 h 227"/>
                  <a:gd name="T90" fmla="*/ 227 w 253"/>
                  <a:gd name="T91" fmla="*/ 6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close/>
                    <a:moveTo>
                      <a:pt x="174" y="121"/>
                    </a:moveTo>
                    <a:lnTo>
                      <a:pt x="169" y="137"/>
                    </a:lnTo>
                    <a:lnTo>
                      <a:pt x="179" y="148"/>
                    </a:lnTo>
                    <a:lnTo>
                      <a:pt x="190" y="132"/>
                    </a:lnTo>
                    <a:lnTo>
                      <a:pt x="190" y="121"/>
                    </a:lnTo>
                    <a:lnTo>
                      <a:pt x="174" y="121"/>
                    </a:lnTo>
                    <a:close/>
                    <a:moveTo>
                      <a:pt x="227" y="63"/>
                    </a:moveTo>
                    <a:lnTo>
                      <a:pt x="222" y="84"/>
                    </a:lnTo>
                    <a:lnTo>
                      <a:pt x="232" y="84"/>
                    </a:lnTo>
                    <a:lnTo>
                      <a:pt x="243" y="79"/>
                    </a:lnTo>
                    <a:lnTo>
                      <a:pt x="237" y="63"/>
                    </a:lnTo>
                    <a:lnTo>
                      <a:pt x="227" y="63"/>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1" name="Freeform 513"/>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2" name="Freeform 514"/>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3" name="Freeform 515"/>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4" name="Freeform 516"/>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5" name="Freeform 517"/>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6" name="Freeform 518"/>
              <p:cNvSpPr>
                <a:spLocks noEditPoints="1"/>
              </p:cNvSpPr>
              <p:nvPr/>
            </p:nvSpPr>
            <p:spPr bwMode="auto">
              <a:xfrm>
                <a:off x="5484" y="2664"/>
                <a:ext cx="21" cy="32"/>
              </a:xfrm>
              <a:custGeom>
                <a:avLst/>
                <a:gdLst>
                  <a:gd name="T0" fmla="*/ 0 w 21"/>
                  <a:gd name="T1" fmla="*/ 0 h 32"/>
                  <a:gd name="T2" fmla="*/ 15 w 21"/>
                  <a:gd name="T3" fmla="*/ 11 h 32"/>
                  <a:gd name="T4" fmla="*/ 5 w 21"/>
                  <a:gd name="T5" fmla="*/ 21 h 32"/>
                  <a:gd name="T6" fmla="*/ 0 w 21"/>
                  <a:gd name="T7" fmla="*/ 11 h 32"/>
                  <a:gd name="T8" fmla="*/ 0 w 21"/>
                  <a:gd name="T9" fmla="*/ 0 h 32"/>
                  <a:gd name="T10" fmla="*/ 15 w 21"/>
                  <a:gd name="T11" fmla="*/ 26 h 32"/>
                  <a:gd name="T12" fmla="*/ 21 w 21"/>
                  <a:gd name="T13" fmla="*/ 32 h 32"/>
                  <a:gd name="T14" fmla="*/ 15 w 21"/>
                  <a:gd name="T15" fmla="*/ 32 h 32"/>
                  <a:gd name="T16" fmla="*/ 15 w 21"/>
                  <a:gd name="T1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32">
                    <a:moveTo>
                      <a:pt x="0" y="0"/>
                    </a:moveTo>
                    <a:lnTo>
                      <a:pt x="15" y="11"/>
                    </a:lnTo>
                    <a:lnTo>
                      <a:pt x="5" y="21"/>
                    </a:lnTo>
                    <a:lnTo>
                      <a:pt x="0" y="11"/>
                    </a:lnTo>
                    <a:lnTo>
                      <a:pt x="0" y="0"/>
                    </a:lnTo>
                    <a:close/>
                    <a:moveTo>
                      <a:pt x="15" y="26"/>
                    </a:moveTo>
                    <a:lnTo>
                      <a:pt x="21" y="32"/>
                    </a:lnTo>
                    <a:lnTo>
                      <a:pt x="15" y="32"/>
                    </a:lnTo>
                    <a:lnTo>
                      <a:pt x="15" y="26"/>
                    </a:lnTo>
                    <a:close/>
                  </a:path>
                </a:pathLst>
              </a:custGeom>
              <a:solidFill>
                <a:srgbClr val="FFFF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7" name="Freeform 519"/>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8" name="Freeform 520"/>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9" name="Freeform 521"/>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0" name="Freeform 522"/>
              <p:cNvSpPr>
                <a:spLocks/>
              </p:cNvSpPr>
              <p:nvPr/>
            </p:nvSpPr>
            <p:spPr bwMode="auto">
              <a:xfrm>
                <a:off x="3390" y="1799"/>
                <a:ext cx="16" cy="68"/>
              </a:xfrm>
              <a:custGeom>
                <a:avLst/>
                <a:gdLst>
                  <a:gd name="T0" fmla="*/ 11 w 16"/>
                  <a:gd name="T1" fmla="*/ 5 h 68"/>
                  <a:gd name="T2" fmla="*/ 16 w 16"/>
                  <a:gd name="T3" fmla="*/ 5 h 68"/>
                  <a:gd name="T4" fmla="*/ 16 w 16"/>
                  <a:gd name="T5" fmla="*/ 0 h 68"/>
                  <a:gd name="T6" fmla="*/ 16 w 16"/>
                  <a:gd name="T7" fmla="*/ 10 h 68"/>
                  <a:gd name="T8" fmla="*/ 16 w 16"/>
                  <a:gd name="T9" fmla="*/ 10 h 68"/>
                  <a:gd name="T10" fmla="*/ 16 w 16"/>
                  <a:gd name="T11" fmla="*/ 15 h 68"/>
                  <a:gd name="T12" fmla="*/ 11 w 16"/>
                  <a:gd name="T13" fmla="*/ 15 h 68"/>
                  <a:gd name="T14" fmla="*/ 11 w 16"/>
                  <a:gd name="T15" fmla="*/ 21 h 68"/>
                  <a:gd name="T16" fmla="*/ 11 w 16"/>
                  <a:gd name="T17" fmla="*/ 21 h 68"/>
                  <a:gd name="T18" fmla="*/ 11 w 16"/>
                  <a:gd name="T19" fmla="*/ 26 h 68"/>
                  <a:gd name="T20" fmla="*/ 11 w 16"/>
                  <a:gd name="T21" fmla="*/ 26 h 68"/>
                  <a:gd name="T22" fmla="*/ 11 w 16"/>
                  <a:gd name="T23" fmla="*/ 26 h 68"/>
                  <a:gd name="T24" fmla="*/ 11 w 16"/>
                  <a:gd name="T25" fmla="*/ 31 h 68"/>
                  <a:gd name="T26" fmla="*/ 11 w 16"/>
                  <a:gd name="T27" fmla="*/ 37 h 68"/>
                  <a:gd name="T28" fmla="*/ 11 w 16"/>
                  <a:gd name="T29" fmla="*/ 37 h 68"/>
                  <a:gd name="T30" fmla="*/ 16 w 16"/>
                  <a:gd name="T31" fmla="*/ 37 h 68"/>
                  <a:gd name="T32" fmla="*/ 16 w 16"/>
                  <a:gd name="T33" fmla="*/ 31 h 68"/>
                  <a:gd name="T34" fmla="*/ 16 w 16"/>
                  <a:gd name="T35" fmla="*/ 31 h 68"/>
                  <a:gd name="T36" fmla="*/ 16 w 16"/>
                  <a:gd name="T37" fmla="*/ 37 h 68"/>
                  <a:gd name="T38" fmla="*/ 16 w 16"/>
                  <a:gd name="T39" fmla="*/ 47 h 68"/>
                  <a:gd name="T40" fmla="*/ 16 w 16"/>
                  <a:gd name="T41" fmla="*/ 58 h 68"/>
                  <a:gd name="T42" fmla="*/ 11 w 16"/>
                  <a:gd name="T43" fmla="*/ 68 h 68"/>
                  <a:gd name="T44" fmla="*/ 11 w 16"/>
                  <a:gd name="T45" fmla="*/ 68 h 68"/>
                  <a:gd name="T46" fmla="*/ 5 w 16"/>
                  <a:gd name="T47" fmla="*/ 52 h 68"/>
                  <a:gd name="T48" fmla="*/ 0 w 16"/>
                  <a:gd name="T49" fmla="*/ 37 h 68"/>
                  <a:gd name="T50" fmla="*/ 5 w 16"/>
                  <a:gd name="T51" fmla="*/ 31 h 68"/>
                  <a:gd name="T52" fmla="*/ 0 w 16"/>
                  <a:gd name="T53" fmla="*/ 31 h 68"/>
                  <a:gd name="T54" fmla="*/ 5 w 16"/>
                  <a:gd name="T55" fmla="*/ 10 h 68"/>
                  <a:gd name="T56" fmla="*/ 11 w 16"/>
                  <a:gd name="T57" fmla="*/ 5 h 68"/>
                  <a:gd name="T58" fmla="*/ 11 w 16"/>
                  <a:gd name="T59"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 h="68">
                    <a:moveTo>
                      <a:pt x="11" y="5"/>
                    </a:moveTo>
                    <a:lnTo>
                      <a:pt x="16" y="5"/>
                    </a:lnTo>
                    <a:lnTo>
                      <a:pt x="16" y="0"/>
                    </a:lnTo>
                    <a:lnTo>
                      <a:pt x="16" y="10"/>
                    </a:lnTo>
                    <a:lnTo>
                      <a:pt x="16" y="10"/>
                    </a:lnTo>
                    <a:lnTo>
                      <a:pt x="16" y="15"/>
                    </a:lnTo>
                    <a:lnTo>
                      <a:pt x="11" y="15"/>
                    </a:lnTo>
                    <a:lnTo>
                      <a:pt x="11" y="21"/>
                    </a:lnTo>
                    <a:lnTo>
                      <a:pt x="11" y="21"/>
                    </a:lnTo>
                    <a:lnTo>
                      <a:pt x="11" y="26"/>
                    </a:lnTo>
                    <a:lnTo>
                      <a:pt x="11" y="26"/>
                    </a:lnTo>
                    <a:lnTo>
                      <a:pt x="11" y="26"/>
                    </a:lnTo>
                    <a:lnTo>
                      <a:pt x="11" y="31"/>
                    </a:lnTo>
                    <a:lnTo>
                      <a:pt x="11" y="37"/>
                    </a:lnTo>
                    <a:lnTo>
                      <a:pt x="11" y="37"/>
                    </a:lnTo>
                    <a:lnTo>
                      <a:pt x="16" y="37"/>
                    </a:lnTo>
                    <a:lnTo>
                      <a:pt x="16" y="31"/>
                    </a:lnTo>
                    <a:lnTo>
                      <a:pt x="16" y="31"/>
                    </a:lnTo>
                    <a:lnTo>
                      <a:pt x="16" y="37"/>
                    </a:lnTo>
                    <a:lnTo>
                      <a:pt x="16" y="47"/>
                    </a:lnTo>
                    <a:lnTo>
                      <a:pt x="16" y="58"/>
                    </a:lnTo>
                    <a:lnTo>
                      <a:pt x="11" y="68"/>
                    </a:lnTo>
                    <a:lnTo>
                      <a:pt x="11" y="68"/>
                    </a:lnTo>
                    <a:lnTo>
                      <a:pt x="5" y="52"/>
                    </a:lnTo>
                    <a:lnTo>
                      <a:pt x="0" y="37"/>
                    </a:lnTo>
                    <a:lnTo>
                      <a:pt x="5" y="31"/>
                    </a:lnTo>
                    <a:lnTo>
                      <a:pt x="0" y="31"/>
                    </a:lnTo>
                    <a:lnTo>
                      <a:pt x="5" y="10"/>
                    </a:lnTo>
                    <a:lnTo>
                      <a:pt x="11"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1" name="Freeform 523"/>
              <p:cNvSpPr>
                <a:spLocks/>
              </p:cNvSpPr>
              <p:nvPr/>
            </p:nvSpPr>
            <p:spPr bwMode="auto">
              <a:xfrm>
                <a:off x="3401" y="1820"/>
                <a:ext cx="332" cy="285"/>
              </a:xfrm>
              <a:custGeom>
                <a:avLst/>
                <a:gdLst>
                  <a:gd name="T0" fmla="*/ 42 w 332"/>
                  <a:gd name="T1" fmla="*/ 37 h 285"/>
                  <a:gd name="T2" fmla="*/ 47 w 332"/>
                  <a:gd name="T3" fmla="*/ 31 h 285"/>
                  <a:gd name="T4" fmla="*/ 31 w 332"/>
                  <a:gd name="T5" fmla="*/ 10 h 285"/>
                  <a:gd name="T6" fmla="*/ 63 w 332"/>
                  <a:gd name="T7" fmla="*/ 0 h 285"/>
                  <a:gd name="T8" fmla="*/ 79 w 332"/>
                  <a:gd name="T9" fmla="*/ 0 h 285"/>
                  <a:gd name="T10" fmla="*/ 152 w 332"/>
                  <a:gd name="T11" fmla="*/ 52 h 285"/>
                  <a:gd name="T12" fmla="*/ 179 w 332"/>
                  <a:gd name="T13" fmla="*/ 52 h 285"/>
                  <a:gd name="T14" fmla="*/ 195 w 332"/>
                  <a:gd name="T15" fmla="*/ 58 h 285"/>
                  <a:gd name="T16" fmla="*/ 210 w 332"/>
                  <a:gd name="T17" fmla="*/ 63 h 285"/>
                  <a:gd name="T18" fmla="*/ 221 w 332"/>
                  <a:gd name="T19" fmla="*/ 79 h 285"/>
                  <a:gd name="T20" fmla="*/ 242 w 332"/>
                  <a:gd name="T21" fmla="*/ 95 h 285"/>
                  <a:gd name="T22" fmla="*/ 242 w 332"/>
                  <a:gd name="T23" fmla="*/ 116 h 285"/>
                  <a:gd name="T24" fmla="*/ 253 w 332"/>
                  <a:gd name="T25" fmla="*/ 126 h 285"/>
                  <a:gd name="T26" fmla="*/ 253 w 332"/>
                  <a:gd name="T27" fmla="*/ 132 h 285"/>
                  <a:gd name="T28" fmla="*/ 263 w 332"/>
                  <a:gd name="T29" fmla="*/ 137 h 285"/>
                  <a:gd name="T30" fmla="*/ 263 w 332"/>
                  <a:gd name="T31" fmla="*/ 137 h 285"/>
                  <a:gd name="T32" fmla="*/ 263 w 332"/>
                  <a:gd name="T33" fmla="*/ 142 h 285"/>
                  <a:gd name="T34" fmla="*/ 284 w 332"/>
                  <a:gd name="T35" fmla="*/ 163 h 285"/>
                  <a:gd name="T36" fmla="*/ 321 w 332"/>
                  <a:gd name="T37" fmla="*/ 169 h 285"/>
                  <a:gd name="T38" fmla="*/ 332 w 332"/>
                  <a:gd name="T39" fmla="*/ 179 h 285"/>
                  <a:gd name="T40" fmla="*/ 326 w 332"/>
                  <a:gd name="T41" fmla="*/ 216 h 285"/>
                  <a:gd name="T42" fmla="*/ 279 w 332"/>
                  <a:gd name="T43" fmla="*/ 237 h 285"/>
                  <a:gd name="T44" fmla="*/ 221 w 332"/>
                  <a:gd name="T45" fmla="*/ 248 h 285"/>
                  <a:gd name="T46" fmla="*/ 205 w 332"/>
                  <a:gd name="T47" fmla="*/ 269 h 285"/>
                  <a:gd name="T48" fmla="*/ 179 w 332"/>
                  <a:gd name="T49" fmla="*/ 269 h 285"/>
                  <a:gd name="T50" fmla="*/ 147 w 332"/>
                  <a:gd name="T51" fmla="*/ 264 h 285"/>
                  <a:gd name="T52" fmla="*/ 142 w 332"/>
                  <a:gd name="T53" fmla="*/ 285 h 285"/>
                  <a:gd name="T54" fmla="*/ 94 w 332"/>
                  <a:gd name="T55" fmla="*/ 216 h 285"/>
                  <a:gd name="T56" fmla="*/ 79 w 332"/>
                  <a:gd name="T57" fmla="*/ 195 h 285"/>
                  <a:gd name="T58" fmla="*/ 79 w 332"/>
                  <a:gd name="T59" fmla="*/ 174 h 285"/>
                  <a:gd name="T60" fmla="*/ 63 w 332"/>
                  <a:gd name="T61" fmla="*/ 147 h 285"/>
                  <a:gd name="T62" fmla="*/ 47 w 332"/>
                  <a:gd name="T63" fmla="*/ 142 h 285"/>
                  <a:gd name="T64" fmla="*/ 5 w 332"/>
                  <a:gd name="T65" fmla="*/ 68 h 285"/>
                  <a:gd name="T66" fmla="*/ 0 w 332"/>
                  <a:gd name="T67" fmla="*/ 74 h 285"/>
                  <a:gd name="T68" fmla="*/ 0 w 332"/>
                  <a:gd name="T69" fmla="*/ 47 h 285"/>
                  <a:gd name="T70" fmla="*/ 21 w 332"/>
                  <a:gd name="T71" fmla="*/ 52 h 285"/>
                  <a:gd name="T72" fmla="*/ 26 w 332"/>
                  <a:gd name="T73" fmla="*/ 42 h 285"/>
                  <a:gd name="T74" fmla="*/ 42 w 332"/>
                  <a:gd name="T75" fmla="*/ 3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285">
                    <a:moveTo>
                      <a:pt x="42" y="37"/>
                    </a:moveTo>
                    <a:lnTo>
                      <a:pt x="47" y="31"/>
                    </a:lnTo>
                    <a:lnTo>
                      <a:pt x="31" y="10"/>
                    </a:lnTo>
                    <a:lnTo>
                      <a:pt x="63" y="0"/>
                    </a:lnTo>
                    <a:lnTo>
                      <a:pt x="79" y="0"/>
                    </a:lnTo>
                    <a:lnTo>
                      <a:pt x="152" y="52"/>
                    </a:lnTo>
                    <a:lnTo>
                      <a:pt x="179" y="52"/>
                    </a:lnTo>
                    <a:lnTo>
                      <a:pt x="195" y="58"/>
                    </a:lnTo>
                    <a:lnTo>
                      <a:pt x="210" y="63"/>
                    </a:lnTo>
                    <a:lnTo>
                      <a:pt x="221" y="79"/>
                    </a:lnTo>
                    <a:lnTo>
                      <a:pt x="242" y="95"/>
                    </a:lnTo>
                    <a:lnTo>
                      <a:pt x="242" y="116"/>
                    </a:lnTo>
                    <a:lnTo>
                      <a:pt x="253" y="126"/>
                    </a:lnTo>
                    <a:lnTo>
                      <a:pt x="253" y="132"/>
                    </a:lnTo>
                    <a:lnTo>
                      <a:pt x="263" y="137"/>
                    </a:lnTo>
                    <a:lnTo>
                      <a:pt x="263" y="137"/>
                    </a:lnTo>
                    <a:lnTo>
                      <a:pt x="263" y="142"/>
                    </a:lnTo>
                    <a:lnTo>
                      <a:pt x="284" y="163"/>
                    </a:lnTo>
                    <a:lnTo>
                      <a:pt x="321" y="169"/>
                    </a:lnTo>
                    <a:lnTo>
                      <a:pt x="332" y="179"/>
                    </a:lnTo>
                    <a:lnTo>
                      <a:pt x="326" y="216"/>
                    </a:lnTo>
                    <a:lnTo>
                      <a:pt x="279" y="237"/>
                    </a:lnTo>
                    <a:lnTo>
                      <a:pt x="221" y="248"/>
                    </a:lnTo>
                    <a:lnTo>
                      <a:pt x="205" y="269"/>
                    </a:lnTo>
                    <a:lnTo>
                      <a:pt x="179" y="269"/>
                    </a:lnTo>
                    <a:lnTo>
                      <a:pt x="147" y="264"/>
                    </a:lnTo>
                    <a:lnTo>
                      <a:pt x="142" y="285"/>
                    </a:lnTo>
                    <a:lnTo>
                      <a:pt x="94" y="216"/>
                    </a:lnTo>
                    <a:lnTo>
                      <a:pt x="79" y="195"/>
                    </a:lnTo>
                    <a:lnTo>
                      <a:pt x="79" y="174"/>
                    </a:lnTo>
                    <a:lnTo>
                      <a:pt x="63" y="147"/>
                    </a:lnTo>
                    <a:lnTo>
                      <a:pt x="47" y="142"/>
                    </a:lnTo>
                    <a:lnTo>
                      <a:pt x="5" y="68"/>
                    </a:lnTo>
                    <a:lnTo>
                      <a:pt x="0" y="74"/>
                    </a:lnTo>
                    <a:lnTo>
                      <a:pt x="0" y="47"/>
                    </a:lnTo>
                    <a:lnTo>
                      <a:pt x="21" y="52"/>
                    </a:lnTo>
                    <a:lnTo>
                      <a:pt x="26" y="42"/>
                    </a:lnTo>
                    <a:lnTo>
                      <a:pt x="42"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2" name="Freeform 524"/>
              <p:cNvSpPr>
                <a:spLocks/>
              </p:cNvSpPr>
              <p:nvPr/>
            </p:nvSpPr>
            <p:spPr bwMode="auto">
              <a:xfrm>
                <a:off x="3401" y="1799"/>
                <a:ext cx="63" cy="73"/>
              </a:xfrm>
              <a:custGeom>
                <a:avLst/>
                <a:gdLst>
                  <a:gd name="T0" fmla="*/ 26 w 63"/>
                  <a:gd name="T1" fmla="*/ 15 h 73"/>
                  <a:gd name="T2" fmla="*/ 52 w 63"/>
                  <a:gd name="T3" fmla="*/ 0 h 73"/>
                  <a:gd name="T4" fmla="*/ 63 w 63"/>
                  <a:gd name="T5" fmla="*/ 21 h 73"/>
                  <a:gd name="T6" fmla="*/ 31 w 63"/>
                  <a:gd name="T7" fmla="*/ 31 h 73"/>
                  <a:gd name="T8" fmla="*/ 47 w 63"/>
                  <a:gd name="T9" fmla="*/ 52 h 73"/>
                  <a:gd name="T10" fmla="*/ 42 w 63"/>
                  <a:gd name="T11" fmla="*/ 58 h 73"/>
                  <a:gd name="T12" fmla="*/ 26 w 63"/>
                  <a:gd name="T13" fmla="*/ 63 h 73"/>
                  <a:gd name="T14" fmla="*/ 21 w 63"/>
                  <a:gd name="T15" fmla="*/ 73 h 73"/>
                  <a:gd name="T16" fmla="*/ 0 w 63"/>
                  <a:gd name="T17" fmla="*/ 68 h 73"/>
                  <a:gd name="T18" fmla="*/ 0 w 63"/>
                  <a:gd name="T19" fmla="*/ 68 h 73"/>
                  <a:gd name="T20" fmla="*/ 5 w 63"/>
                  <a:gd name="T21" fmla="*/ 58 h 73"/>
                  <a:gd name="T22" fmla="*/ 5 w 63"/>
                  <a:gd name="T23" fmla="*/ 47 h 73"/>
                  <a:gd name="T24" fmla="*/ 5 w 63"/>
                  <a:gd name="T25" fmla="*/ 37 h 73"/>
                  <a:gd name="T26" fmla="*/ 5 w 63"/>
                  <a:gd name="T27" fmla="*/ 31 h 73"/>
                  <a:gd name="T28" fmla="*/ 5 w 63"/>
                  <a:gd name="T29" fmla="*/ 31 h 73"/>
                  <a:gd name="T30" fmla="*/ 5 w 63"/>
                  <a:gd name="T31" fmla="*/ 26 h 73"/>
                  <a:gd name="T32" fmla="*/ 5 w 63"/>
                  <a:gd name="T33" fmla="*/ 21 h 73"/>
                  <a:gd name="T34" fmla="*/ 5 w 63"/>
                  <a:gd name="T35" fmla="*/ 15 h 73"/>
                  <a:gd name="T36" fmla="*/ 5 w 63"/>
                  <a:gd name="T37" fmla="*/ 10 h 73"/>
                  <a:gd name="T38" fmla="*/ 10 w 63"/>
                  <a:gd name="T39" fmla="*/ 10 h 73"/>
                  <a:gd name="T40" fmla="*/ 15 w 63"/>
                  <a:gd name="T41" fmla="*/ 15 h 73"/>
                  <a:gd name="T42" fmla="*/ 26 w 63"/>
                  <a:gd name="T43"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73">
                    <a:moveTo>
                      <a:pt x="26" y="15"/>
                    </a:moveTo>
                    <a:lnTo>
                      <a:pt x="52" y="0"/>
                    </a:lnTo>
                    <a:lnTo>
                      <a:pt x="63" y="21"/>
                    </a:lnTo>
                    <a:lnTo>
                      <a:pt x="31" y="31"/>
                    </a:lnTo>
                    <a:lnTo>
                      <a:pt x="47" y="52"/>
                    </a:lnTo>
                    <a:lnTo>
                      <a:pt x="42" y="58"/>
                    </a:lnTo>
                    <a:lnTo>
                      <a:pt x="26" y="63"/>
                    </a:lnTo>
                    <a:lnTo>
                      <a:pt x="21" y="73"/>
                    </a:lnTo>
                    <a:lnTo>
                      <a:pt x="0" y="68"/>
                    </a:lnTo>
                    <a:lnTo>
                      <a:pt x="0" y="68"/>
                    </a:lnTo>
                    <a:lnTo>
                      <a:pt x="5" y="58"/>
                    </a:lnTo>
                    <a:lnTo>
                      <a:pt x="5" y="47"/>
                    </a:lnTo>
                    <a:lnTo>
                      <a:pt x="5" y="37"/>
                    </a:lnTo>
                    <a:lnTo>
                      <a:pt x="5" y="31"/>
                    </a:lnTo>
                    <a:lnTo>
                      <a:pt x="5" y="31"/>
                    </a:lnTo>
                    <a:lnTo>
                      <a:pt x="5" y="26"/>
                    </a:lnTo>
                    <a:lnTo>
                      <a:pt x="5" y="21"/>
                    </a:lnTo>
                    <a:lnTo>
                      <a:pt x="5" y="15"/>
                    </a:lnTo>
                    <a:lnTo>
                      <a:pt x="5" y="10"/>
                    </a:lnTo>
                    <a:lnTo>
                      <a:pt x="10" y="10"/>
                    </a:lnTo>
                    <a:lnTo>
                      <a:pt x="15"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3" name="Freeform 525"/>
              <p:cNvSpPr>
                <a:spLocks/>
              </p:cNvSpPr>
              <p:nvPr/>
            </p:nvSpPr>
            <p:spPr bwMode="auto">
              <a:xfrm>
                <a:off x="3664" y="1931"/>
                <a:ext cx="74" cy="58"/>
              </a:xfrm>
              <a:custGeom>
                <a:avLst/>
                <a:gdLst>
                  <a:gd name="T0" fmla="*/ 21 w 74"/>
                  <a:gd name="T1" fmla="*/ 31 h 58"/>
                  <a:gd name="T2" fmla="*/ 37 w 74"/>
                  <a:gd name="T3" fmla="*/ 31 h 58"/>
                  <a:gd name="T4" fmla="*/ 63 w 74"/>
                  <a:gd name="T5" fmla="*/ 5 h 58"/>
                  <a:gd name="T6" fmla="*/ 69 w 74"/>
                  <a:gd name="T7" fmla="*/ 0 h 58"/>
                  <a:gd name="T8" fmla="*/ 74 w 74"/>
                  <a:gd name="T9" fmla="*/ 0 h 58"/>
                  <a:gd name="T10" fmla="*/ 74 w 74"/>
                  <a:gd name="T11" fmla="*/ 10 h 58"/>
                  <a:gd name="T12" fmla="*/ 69 w 74"/>
                  <a:gd name="T13" fmla="*/ 21 h 58"/>
                  <a:gd name="T14" fmla="*/ 69 w 74"/>
                  <a:gd name="T15" fmla="*/ 31 h 58"/>
                  <a:gd name="T16" fmla="*/ 63 w 74"/>
                  <a:gd name="T17" fmla="*/ 42 h 58"/>
                  <a:gd name="T18" fmla="*/ 58 w 74"/>
                  <a:gd name="T19" fmla="*/ 58 h 58"/>
                  <a:gd name="T20" fmla="*/ 21 w 74"/>
                  <a:gd name="T21" fmla="*/ 52 h 58"/>
                  <a:gd name="T22" fmla="*/ 0 w 74"/>
                  <a:gd name="T23" fmla="*/ 31 h 58"/>
                  <a:gd name="T24" fmla="*/ 0 w 74"/>
                  <a:gd name="T25" fmla="*/ 26 h 58"/>
                  <a:gd name="T26" fmla="*/ 21 w 74"/>
                  <a:gd name="T27"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8">
                    <a:moveTo>
                      <a:pt x="21" y="31"/>
                    </a:moveTo>
                    <a:lnTo>
                      <a:pt x="37" y="31"/>
                    </a:lnTo>
                    <a:lnTo>
                      <a:pt x="63" y="5"/>
                    </a:lnTo>
                    <a:lnTo>
                      <a:pt x="69" y="0"/>
                    </a:lnTo>
                    <a:lnTo>
                      <a:pt x="74" y="0"/>
                    </a:lnTo>
                    <a:lnTo>
                      <a:pt x="74" y="10"/>
                    </a:lnTo>
                    <a:lnTo>
                      <a:pt x="69" y="21"/>
                    </a:lnTo>
                    <a:lnTo>
                      <a:pt x="69" y="31"/>
                    </a:lnTo>
                    <a:lnTo>
                      <a:pt x="63" y="42"/>
                    </a:lnTo>
                    <a:lnTo>
                      <a:pt x="58" y="58"/>
                    </a:lnTo>
                    <a:lnTo>
                      <a:pt x="21" y="52"/>
                    </a:lnTo>
                    <a:lnTo>
                      <a:pt x="0" y="31"/>
                    </a:lnTo>
                    <a:lnTo>
                      <a:pt x="0" y="26"/>
                    </a:lnTo>
                    <a:lnTo>
                      <a:pt x="21"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4" name="Freeform 526"/>
              <p:cNvSpPr>
                <a:spLocks/>
              </p:cNvSpPr>
              <p:nvPr/>
            </p:nvSpPr>
            <p:spPr bwMode="auto">
              <a:xfrm>
                <a:off x="3543" y="2057"/>
                <a:ext cx="158" cy="116"/>
              </a:xfrm>
              <a:custGeom>
                <a:avLst/>
                <a:gdLst>
                  <a:gd name="T0" fmla="*/ 0 w 158"/>
                  <a:gd name="T1" fmla="*/ 37 h 116"/>
                  <a:gd name="T2" fmla="*/ 5 w 158"/>
                  <a:gd name="T3" fmla="*/ 27 h 116"/>
                  <a:gd name="T4" fmla="*/ 37 w 158"/>
                  <a:gd name="T5" fmla="*/ 32 h 116"/>
                  <a:gd name="T6" fmla="*/ 63 w 158"/>
                  <a:gd name="T7" fmla="*/ 32 h 116"/>
                  <a:gd name="T8" fmla="*/ 79 w 158"/>
                  <a:gd name="T9" fmla="*/ 11 h 116"/>
                  <a:gd name="T10" fmla="*/ 137 w 158"/>
                  <a:gd name="T11" fmla="*/ 0 h 116"/>
                  <a:gd name="T12" fmla="*/ 148 w 158"/>
                  <a:gd name="T13" fmla="*/ 11 h 116"/>
                  <a:gd name="T14" fmla="*/ 158 w 158"/>
                  <a:gd name="T15" fmla="*/ 37 h 116"/>
                  <a:gd name="T16" fmla="*/ 142 w 158"/>
                  <a:gd name="T17" fmla="*/ 58 h 116"/>
                  <a:gd name="T18" fmla="*/ 100 w 158"/>
                  <a:gd name="T19" fmla="*/ 85 h 116"/>
                  <a:gd name="T20" fmla="*/ 42 w 158"/>
                  <a:gd name="T21" fmla="*/ 106 h 116"/>
                  <a:gd name="T22" fmla="*/ 26 w 158"/>
                  <a:gd name="T23" fmla="*/ 116 h 116"/>
                  <a:gd name="T24" fmla="*/ 10 w 158"/>
                  <a:gd name="T25" fmla="*/ 111 h 116"/>
                  <a:gd name="T26" fmla="*/ 5 w 158"/>
                  <a:gd name="T27" fmla="*/ 100 h 116"/>
                  <a:gd name="T28" fmla="*/ 5 w 158"/>
                  <a:gd name="T29" fmla="*/ 95 h 116"/>
                  <a:gd name="T30" fmla="*/ 0 w 158"/>
                  <a:gd name="T31" fmla="*/ 69 h 116"/>
                  <a:gd name="T32" fmla="*/ 0 w 158"/>
                  <a:gd name="T33" fmla="*/ 48 h 116"/>
                  <a:gd name="T34" fmla="*/ 0 w 158"/>
                  <a:gd name="T35" fmla="*/ 3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6">
                    <a:moveTo>
                      <a:pt x="0" y="37"/>
                    </a:moveTo>
                    <a:lnTo>
                      <a:pt x="5" y="27"/>
                    </a:lnTo>
                    <a:lnTo>
                      <a:pt x="37" y="32"/>
                    </a:lnTo>
                    <a:lnTo>
                      <a:pt x="63" y="32"/>
                    </a:lnTo>
                    <a:lnTo>
                      <a:pt x="79" y="11"/>
                    </a:lnTo>
                    <a:lnTo>
                      <a:pt x="137" y="0"/>
                    </a:lnTo>
                    <a:lnTo>
                      <a:pt x="148" y="11"/>
                    </a:lnTo>
                    <a:lnTo>
                      <a:pt x="158" y="37"/>
                    </a:lnTo>
                    <a:lnTo>
                      <a:pt x="142" y="58"/>
                    </a:lnTo>
                    <a:lnTo>
                      <a:pt x="100" y="85"/>
                    </a:lnTo>
                    <a:lnTo>
                      <a:pt x="42" y="106"/>
                    </a:lnTo>
                    <a:lnTo>
                      <a:pt x="26" y="116"/>
                    </a:lnTo>
                    <a:lnTo>
                      <a:pt x="10" y="111"/>
                    </a:lnTo>
                    <a:lnTo>
                      <a:pt x="5" y="100"/>
                    </a:lnTo>
                    <a:lnTo>
                      <a:pt x="5" y="95"/>
                    </a:lnTo>
                    <a:lnTo>
                      <a:pt x="0" y="69"/>
                    </a:lnTo>
                    <a:lnTo>
                      <a:pt x="0" y="48"/>
                    </a:lnTo>
                    <a:lnTo>
                      <a:pt x="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5" name="Freeform 527"/>
              <p:cNvSpPr>
                <a:spLocks/>
              </p:cNvSpPr>
              <p:nvPr/>
            </p:nvSpPr>
            <p:spPr bwMode="auto">
              <a:xfrm>
                <a:off x="3917" y="1762"/>
                <a:ext cx="443" cy="490"/>
              </a:xfrm>
              <a:custGeom>
                <a:avLst/>
                <a:gdLst>
                  <a:gd name="T0" fmla="*/ 153 w 443"/>
                  <a:gd name="T1" fmla="*/ 52 h 490"/>
                  <a:gd name="T2" fmla="*/ 153 w 443"/>
                  <a:gd name="T3" fmla="*/ 74 h 490"/>
                  <a:gd name="T4" fmla="*/ 174 w 443"/>
                  <a:gd name="T5" fmla="*/ 116 h 490"/>
                  <a:gd name="T6" fmla="*/ 248 w 443"/>
                  <a:gd name="T7" fmla="*/ 142 h 490"/>
                  <a:gd name="T8" fmla="*/ 275 w 443"/>
                  <a:gd name="T9" fmla="*/ 158 h 490"/>
                  <a:gd name="T10" fmla="*/ 306 w 443"/>
                  <a:gd name="T11" fmla="*/ 153 h 490"/>
                  <a:gd name="T12" fmla="*/ 311 w 443"/>
                  <a:gd name="T13" fmla="*/ 132 h 490"/>
                  <a:gd name="T14" fmla="*/ 317 w 443"/>
                  <a:gd name="T15" fmla="*/ 142 h 490"/>
                  <a:gd name="T16" fmla="*/ 333 w 443"/>
                  <a:gd name="T17" fmla="*/ 158 h 490"/>
                  <a:gd name="T18" fmla="*/ 370 w 443"/>
                  <a:gd name="T19" fmla="*/ 153 h 490"/>
                  <a:gd name="T20" fmla="*/ 375 w 443"/>
                  <a:gd name="T21" fmla="*/ 132 h 490"/>
                  <a:gd name="T22" fmla="*/ 396 w 443"/>
                  <a:gd name="T23" fmla="*/ 110 h 490"/>
                  <a:gd name="T24" fmla="*/ 433 w 443"/>
                  <a:gd name="T25" fmla="*/ 126 h 490"/>
                  <a:gd name="T26" fmla="*/ 438 w 443"/>
                  <a:gd name="T27" fmla="*/ 142 h 490"/>
                  <a:gd name="T28" fmla="*/ 406 w 443"/>
                  <a:gd name="T29" fmla="*/ 205 h 490"/>
                  <a:gd name="T30" fmla="*/ 396 w 443"/>
                  <a:gd name="T31" fmla="*/ 237 h 490"/>
                  <a:gd name="T32" fmla="*/ 380 w 443"/>
                  <a:gd name="T33" fmla="*/ 205 h 490"/>
                  <a:gd name="T34" fmla="*/ 364 w 443"/>
                  <a:gd name="T35" fmla="*/ 205 h 490"/>
                  <a:gd name="T36" fmla="*/ 380 w 443"/>
                  <a:gd name="T37" fmla="*/ 184 h 490"/>
                  <a:gd name="T38" fmla="*/ 333 w 443"/>
                  <a:gd name="T39" fmla="*/ 163 h 490"/>
                  <a:gd name="T40" fmla="*/ 306 w 443"/>
                  <a:gd name="T41" fmla="*/ 169 h 490"/>
                  <a:gd name="T42" fmla="*/ 311 w 443"/>
                  <a:gd name="T43" fmla="*/ 195 h 490"/>
                  <a:gd name="T44" fmla="*/ 327 w 443"/>
                  <a:gd name="T45" fmla="*/ 216 h 490"/>
                  <a:gd name="T46" fmla="*/ 306 w 443"/>
                  <a:gd name="T47" fmla="*/ 248 h 490"/>
                  <a:gd name="T48" fmla="*/ 296 w 443"/>
                  <a:gd name="T49" fmla="*/ 274 h 490"/>
                  <a:gd name="T50" fmla="*/ 243 w 443"/>
                  <a:gd name="T51" fmla="*/ 327 h 490"/>
                  <a:gd name="T52" fmla="*/ 227 w 443"/>
                  <a:gd name="T53" fmla="*/ 343 h 490"/>
                  <a:gd name="T54" fmla="*/ 211 w 443"/>
                  <a:gd name="T55" fmla="*/ 374 h 490"/>
                  <a:gd name="T56" fmla="*/ 206 w 443"/>
                  <a:gd name="T57" fmla="*/ 459 h 490"/>
                  <a:gd name="T58" fmla="*/ 190 w 443"/>
                  <a:gd name="T59" fmla="*/ 480 h 490"/>
                  <a:gd name="T60" fmla="*/ 164 w 443"/>
                  <a:gd name="T61" fmla="*/ 480 h 490"/>
                  <a:gd name="T62" fmla="*/ 106 w 443"/>
                  <a:gd name="T63" fmla="*/ 348 h 490"/>
                  <a:gd name="T64" fmla="*/ 85 w 443"/>
                  <a:gd name="T65" fmla="*/ 263 h 490"/>
                  <a:gd name="T66" fmla="*/ 74 w 443"/>
                  <a:gd name="T67" fmla="*/ 253 h 490"/>
                  <a:gd name="T68" fmla="*/ 21 w 443"/>
                  <a:gd name="T69" fmla="*/ 232 h 490"/>
                  <a:gd name="T70" fmla="*/ 48 w 443"/>
                  <a:gd name="T71" fmla="*/ 221 h 490"/>
                  <a:gd name="T72" fmla="*/ 0 w 443"/>
                  <a:gd name="T73" fmla="*/ 205 h 490"/>
                  <a:gd name="T74" fmla="*/ 16 w 443"/>
                  <a:gd name="T75" fmla="*/ 147 h 490"/>
                  <a:gd name="T76" fmla="*/ 53 w 443"/>
                  <a:gd name="T77" fmla="*/ 132 h 490"/>
                  <a:gd name="T78" fmla="*/ 79 w 443"/>
                  <a:gd name="T79" fmla="*/ 63 h 490"/>
                  <a:gd name="T80" fmla="*/ 69 w 443"/>
                  <a:gd name="T81" fmla="*/ 37 h 490"/>
                  <a:gd name="T82" fmla="*/ 101 w 443"/>
                  <a:gd name="T83" fmla="*/ 10 h 490"/>
                  <a:gd name="T84" fmla="*/ 137 w 443"/>
                  <a:gd name="T85" fmla="*/ 2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3" h="490">
                    <a:moveTo>
                      <a:pt x="137" y="21"/>
                    </a:moveTo>
                    <a:lnTo>
                      <a:pt x="153" y="52"/>
                    </a:lnTo>
                    <a:lnTo>
                      <a:pt x="137" y="47"/>
                    </a:lnTo>
                    <a:lnTo>
                      <a:pt x="153" y="74"/>
                    </a:lnTo>
                    <a:lnTo>
                      <a:pt x="185" y="89"/>
                    </a:lnTo>
                    <a:lnTo>
                      <a:pt x="174" y="116"/>
                    </a:lnTo>
                    <a:lnTo>
                      <a:pt x="232" y="142"/>
                    </a:lnTo>
                    <a:lnTo>
                      <a:pt x="248" y="142"/>
                    </a:lnTo>
                    <a:lnTo>
                      <a:pt x="253" y="147"/>
                    </a:lnTo>
                    <a:lnTo>
                      <a:pt x="275" y="158"/>
                    </a:lnTo>
                    <a:lnTo>
                      <a:pt x="306" y="158"/>
                    </a:lnTo>
                    <a:lnTo>
                      <a:pt x="306" y="153"/>
                    </a:lnTo>
                    <a:lnTo>
                      <a:pt x="306" y="132"/>
                    </a:lnTo>
                    <a:lnTo>
                      <a:pt x="311" y="132"/>
                    </a:lnTo>
                    <a:lnTo>
                      <a:pt x="327" y="126"/>
                    </a:lnTo>
                    <a:lnTo>
                      <a:pt x="317" y="142"/>
                    </a:lnTo>
                    <a:lnTo>
                      <a:pt x="317" y="147"/>
                    </a:lnTo>
                    <a:lnTo>
                      <a:pt x="333" y="158"/>
                    </a:lnTo>
                    <a:lnTo>
                      <a:pt x="348" y="153"/>
                    </a:lnTo>
                    <a:lnTo>
                      <a:pt x="370" y="153"/>
                    </a:lnTo>
                    <a:lnTo>
                      <a:pt x="359" y="132"/>
                    </a:lnTo>
                    <a:lnTo>
                      <a:pt x="375" y="132"/>
                    </a:lnTo>
                    <a:lnTo>
                      <a:pt x="391" y="110"/>
                    </a:lnTo>
                    <a:lnTo>
                      <a:pt x="396" y="110"/>
                    </a:lnTo>
                    <a:lnTo>
                      <a:pt x="422" y="105"/>
                    </a:lnTo>
                    <a:lnTo>
                      <a:pt x="433" y="126"/>
                    </a:lnTo>
                    <a:lnTo>
                      <a:pt x="443" y="126"/>
                    </a:lnTo>
                    <a:lnTo>
                      <a:pt x="438" y="142"/>
                    </a:lnTo>
                    <a:lnTo>
                      <a:pt x="417" y="158"/>
                    </a:lnTo>
                    <a:lnTo>
                      <a:pt x="406" y="205"/>
                    </a:lnTo>
                    <a:lnTo>
                      <a:pt x="396" y="200"/>
                    </a:lnTo>
                    <a:lnTo>
                      <a:pt x="396" y="237"/>
                    </a:lnTo>
                    <a:lnTo>
                      <a:pt x="391" y="242"/>
                    </a:lnTo>
                    <a:lnTo>
                      <a:pt x="380" y="205"/>
                    </a:lnTo>
                    <a:lnTo>
                      <a:pt x="370" y="221"/>
                    </a:lnTo>
                    <a:lnTo>
                      <a:pt x="364" y="205"/>
                    </a:lnTo>
                    <a:lnTo>
                      <a:pt x="375" y="200"/>
                    </a:lnTo>
                    <a:lnTo>
                      <a:pt x="380" y="184"/>
                    </a:lnTo>
                    <a:lnTo>
                      <a:pt x="338" y="179"/>
                    </a:lnTo>
                    <a:lnTo>
                      <a:pt x="333" y="163"/>
                    </a:lnTo>
                    <a:lnTo>
                      <a:pt x="311" y="158"/>
                    </a:lnTo>
                    <a:lnTo>
                      <a:pt x="306" y="169"/>
                    </a:lnTo>
                    <a:lnTo>
                      <a:pt x="322" y="179"/>
                    </a:lnTo>
                    <a:lnTo>
                      <a:pt x="311" y="195"/>
                    </a:lnTo>
                    <a:lnTo>
                      <a:pt x="322" y="200"/>
                    </a:lnTo>
                    <a:lnTo>
                      <a:pt x="327" y="216"/>
                    </a:lnTo>
                    <a:lnTo>
                      <a:pt x="338" y="248"/>
                    </a:lnTo>
                    <a:lnTo>
                      <a:pt x="306" y="248"/>
                    </a:lnTo>
                    <a:lnTo>
                      <a:pt x="306" y="263"/>
                    </a:lnTo>
                    <a:lnTo>
                      <a:pt x="296" y="274"/>
                    </a:lnTo>
                    <a:lnTo>
                      <a:pt x="264" y="306"/>
                    </a:lnTo>
                    <a:lnTo>
                      <a:pt x="243" y="327"/>
                    </a:lnTo>
                    <a:lnTo>
                      <a:pt x="243" y="337"/>
                    </a:lnTo>
                    <a:lnTo>
                      <a:pt x="227" y="343"/>
                    </a:lnTo>
                    <a:lnTo>
                      <a:pt x="217" y="348"/>
                    </a:lnTo>
                    <a:lnTo>
                      <a:pt x="211" y="374"/>
                    </a:lnTo>
                    <a:lnTo>
                      <a:pt x="211" y="448"/>
                    </a:lnTo>
                    <a:lnTo>
                      <a:pt x="206" y="459"/>
                    </a:lnTo>
                    <a:lnTo>
                      <a:pt x="201" y="469"/>
                    </a:lnTo>
                    <a:lnTo>
                      <a:pt x="190" y="480"/>
                    </a:lnTo>
                    <a:lnTo>
                      <a:pt x="180" y="490"/>
                    </a:lnTo>
                    <a:lnTo>
                      <a:pt x="164" y="480"/>
                    </a:lnTo>
                    <a:lnTo>
                      <a:pt x="137" y="427"/>
                    </a:lnTo>
                    <a:lnTo>
                      <a:pt x="106" y="348"/>
                    </a:lnTo>
                    <a:lnTo>
                      <a:pt x="85" y="279"/>
                    </a:lnTo>
                    <a:lnTo>
                      <a:pt x="85" y="263"/>
                    </a:lnTo>
                    <a:lnTo>
                      <a:pt x="74" y="232"/>
                    </a:lnTo>
                    <a:lnTo>
                      <a:pt x="74" y="253"/>
                    </a:lnTo>
                    <a:lnTo>
                      <a:pt x="53" y="263"/>
                    </a:lnTo>
                    <a:lnTo>
                      <a:pt x="21" y="232"/>
                    </a:lnTo>
                    <a:lnTo>
                      <a:pt x="37" y="232"/>
                    </a:lnTo>
                    <a:lnTo>
                      <a:pt x="48" y="221"/>
                    </a:lnTo>
                    <a:lnTo>
                      <a:pt x="27" y="227"/>
                    </a:lnTo>
                    <a:lnTo>
                      <a:pt x="0" y="205"/>
                    </a:lnTo>
                    <a:lnTo>
                      <a:pt x="53" y="195"/>
                    </a:lnTo>
                    <a:lnTo>
                      <a:pt x="16" y="147"/>
                    </a:lnTo>
                    <a:lnTo>
                      <a:pt x="37" y="137"/>
                    </a:lnTo>
                    <a:lnTo>
                      <a:pt x="53" y="132"/>
                    </a:lnTo>
                    <a:lnTo>
                      <a:pt x="85" y="74"/>
                    </a:lnTo>
                    <a:lnTo>
                      <a:pt x="79" y="63"/>
                    </a:lnTo>
                    <a:lnTo>
                      <a:pt x="90" y="58"/>
                    </a:lnTo>
                    <a:lnTo>
                      <a:pt x="69" y="37"/>
                    </a:lnTo>
                    <a:lnTo>
                      <a:pt x="58" y="15"/>
                    </a:lnTo>
                    <a:lnTo>
                      <a:pt x="101" y="10"/>
                    </a:lnTo>
                    <a:lnTo>
                      <a:pt x="111" y="0"/>
                    </a:lnTo>
                    <a:lnTo>
                      <a:pt x="13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6" name="Freeform 528"/>
              <p:cNvSpPr>
                <a:spLocks/>
              </p:cNvSpPr>
              <p:nvPr/>
            </p:nvSpPr>
            <p:spPr bwMode="auto">
              <a:xfrm>
                <a:off x="3517" y="1408"/>
                <a:ext cx="559" cy="259"/>
              </a:xfrm>
              <a:custGeom>
                <a:avLst/>
                <a:gdLst>
                  <a:gd name="T0" fmla="*/ 73 w 559"/>
                  <a:gd name="T1" fmla="*/ 143 h 259"/>
                  <a:gd name="T2" fmla="*/ 47 w 559"/>
                  <a:gd name="T3" fmla="*/ 158 h 259"/>
                  <a:gd name="T4" fmla="*/ 26 w 559"/>
                  <a:gd name="T5" fmla="*/ 132 h 259"/>
                  <a:gd name="T6" fmla="*/ 0 w 559"/>
                  <a:gd name="T7" fmla="*/ 121 h 259"/>
                  <a:gd name="T8" fmla="*/ 5 w 559"/>
                  <a:gd name="T9" fmla="*/ 90 h 259"/>
                  <a:gd name="T10" fmla="*/ 26 w 559"/>
                  <a:gd name="T11" fmla="*/ 95 h 259"/>
                  <a:gd name="T12" fmla="*/ 42 w 559"/>
                  <a:gd name="T13" fmla="*/ 63 h 259"/>
                  <a:gd name="T14" fmla="*/ 84 w 559"/>
                  <a:gd name="T15" fmla="*/ 69 h 259"/>
                  <a:gd name="T16" fmla="*/ 121 w 559"/>
                  <a:gd name="T17" fmla="*/ 85 h 259"/>
                  <a:gd name="T18" fmla="*/ 152 w 559"/>
                  <a:gd name="T19" fmla="*/ 74 h 259"/>
                  <a:gd name="T20" fmla="*/ 195 w 559"/>
                  <a:gd name="T21" fmla="*/ 79 h 259"/>
                  <a:gd name="T22" fmla="*/ 168 w 559"/>
                  <a:gd name="T23" fmla="*/ 58 h 259"/>
                  <a:gd name="T24" fmla="*/ 184 w 559"/>
                  <a:gd name="T25" fmla="*/ 42 h 259"/>
                  <a:gd name="T26" fmla="*/ 168 w 559"/>
                  <a:gd name="T27" fmla="*/ 26 h 259"/>
                  <a:gd name="T28" fmla="*/ 258 w 559"/>
                  <a:gd name="T29" fmla="*/ 0 h 259"/>
                  <a:gd name="T30" fmla="*/ 290 w 559"/>
                  <a:gd name="T31" fmla="*/ 5 h 259"/>
                  <a:gd name="T32" fmla="*/ 348 w 559"/>
                  <a:gd name="T33" fmla="*/ 32 h 259"/>
                  <a:gd name="T34" fmla="*/ 374 w 559"/>
                  <a:gd name="T35" fmla="*/ 21 h 259"/>
                  <a:gd name="T36" fmla="*/ 448 w 559"/>
                  <a:gd name="T37" fmla="*/ 79 h 259"/>
                  <a:gd name="T38" fmla="*/ 495 w 559"/>
                  <a:gd name="T39" fmla="*/ 74 h 259"/>
                  <a:gd name="T40" fmla="*/ 527 w 559"/>
                  <a:gd name="T41" fmla="*/ 100 h 259"/>
                  <a:gd name="T42" fmla="*/ 559 w 559"/>
                  <a:gd name="T43" fmla="*/ 111 h 259"/>
                  <a:gd name="T44" fmla="*/ 548 w 559"/>
                  <a:gd name="T45" fmla="*/ 132 h 259"/>
                  <a:gd name="T46" fmla="*/ 516 w 559"/>
                  <a:gd name="T47" fmla="*/ 143 h 259"/>
                  <a:gd name="T48" fmla="*/ 495 w 559"/>
                  <a:gd name="T49" fmla="*/ 190 h 259"/>
                  <a:gd name="T50" fmla="*/ 511 w 559"/>
                  <a:gd name="T51" fmla="*/ 232 h 259"/>
                  <a:gd name="T52" fmla="*/ 495 w 559"/>
                  <a:gd name="T53" fmla="*/ 222 h 259"/>
                  <a:gd name="T54" fmla="*/ 464 w 559"/>
                  <a:gd name="T55" fmla="*/ 216 h 259"/>
                  <a:gd name="T56" fmla="*/ 437 w 559"/>
                  <a:gd name="T57" fmla="*/ 216 h 259"/>
                  <a:gd name="T58" fmla="*/ 432 w 559"/>
                  <a:gd name="T59" fmla="*/ 216 h 259"/>
                  <a:gd name="T60" fmla="*/ 411 w 559"/>
                  <a:gd name="T61" fmla="*/ 211 h 259"/>
                  <a:gd name="T62" fmla="*/ 411 w 559"/>
                  <a:gd name="T63" fmla="*/ 227 h 259"/>
                  <a:gd name="T64" fmla="*/ 395 w 559"/>
                  <a:gd name="T65" fmla="*/ 222 h 259"/>
                  <a:gd name="T66" fmla="*/ 379 w 559"/>
                  <a:gd name="T67" fmla="*/ 222 h 259"/>
                  <a:gd name="T68" fmla="*/ 369 w 559"/>
                  <a:gd name="T69" fmla="*/ 238 h 259"/>
                  <a:gd name="T70" fmla="*/ 348 w 559"/>
                  <a:gd name="T71" fmla="*/ 259 h 259"/>
                  <a:gd name="T72" fmla="*/ 321 w 559"/>
                  <a:gd name="T73" fmla="*/ 248 h 259"/>
                  <a:gd name="T74" fmla="*/ 300 w 559"/>
                  <a:gd name="T75" fmla="*/ 216 h 259"/>
                  <a:gd name="T76" fmla="*/ 284 w 559"/>
                  <a:gd name="T77" fmla="*/ 206 h 259"/>
                  <a:gd name="T78" fmla="*/ 274 w 559"/>
                  <a:gd name="T79" fmla="*/ 206 h 259"/>
                  <a:gd name="T80" fmla="*/ 258 w 559"/>
                  <a:gd name="T81" fmla="*/ 206 h 259"/>
                  <a:gd name="T82" fmla="*/ 226 w 559"/>
                  <a:gd name="T83" fmla="*/ 195 h 259"/>
                  <a:gd name="T84" fmla="*/ 184 w 559"/>
                  <a:gd name="T85" fmla="*/ 169 h 259"/>
                  <a:gd name="T86" fmla="*/ 147 w 559"/>
                  <a:gd name="T87" fmla="*/ 180 h 259"/>
                  <a:gd name="T88" fmla="*/ 163 w 559"/>
                  <a:gd name="T89" fmla="*/ 238 h 259"/>
                  <a:gd name="T90" fmla="*/ 163 w 559"/>
                  <a:gd name="T91" fmla="*/ 248 h 259"/>
                  <a:gd name="T92" fmla="*/ 158 w 559"/>
                  <a:gd name="T93" fmla="*/ 248 h 259"/>
                  <a:gd name="T94" fmla="*/ 131 w 559"/>
                  <a:gd name="T95" fmla="*/ 227 h 259"/>
                  <a:gd name="T96" fmla="*/ 110 w 559"/>
                  <a:gd name="T97" fmla="*/ 238 h 259"/>
                  <a:gd name="T98" fmla="*/ 63 w 559"/>
                  <a:gd name="T99" fmla="*/ 185 h 259"/>
                  <a:gd name="T100" fmla="*/ 84 w 559"/>
                  <a:gd name="T101" fmla="*/ 174 h 259"/>
                  <a:gd name="T102" fmla="*/ 100 w 559"/>
                  <a:gd name="T103" fmla="*/ 174 h 259"/>
                  <a:gd name="T104" fmla="*/ 100 w 559"/>
                  <a:gd name="T105" fmla="*/ 148 h 259"/>
                  <a:gd name="T106" fmla="*/ 73 w 559"/>
                  <a:gd name="T107" fmla="*/ 1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 h="259">
                    <a:moveTo>
                      <a:pt x="73" y="143"/>
                    </a:moveTo>
                    <a:lnTo>
                      <a:pt x="47" y="158"/>
                    </a:lnTo>
                    <a:lnTo>
                      <a:pt x="26" y="132"/>
                    </a:lnTo>
                    <a:lnTo>
                      <a:pt x="0" y="121"/>
                    </a:lnTo>
                    <a:lnTo>
                      <a:pt x="5" y="90"/>
                    </a:lnTo>
                    <a:lnTo>
                      <a:pt x="26" y="95"/>
                    </a:lnTo>
                    <a:lnTo>
                      <a:pt x="42" y="63"/>
                    </a:lnTo>
                    <a:lnTo>
                      <a:pt x="84" y="69"/>
                    </a:lnTo>
                    <a:lnTo>
                      <a:pt x="121" y="85"/>
                    </a:lnTo>
                    <a:lnTo>
                      <a:pt x="152" y="74"/>
                    </a:lnTo>
                    <a:lnTo>
                      <a:pt x="195" y="79"/>
                    </a:lnTo>
                    <a:lnTo>
                      <a:pt x="168" y="58"/>
                    </a:lnTo>
                    <a:lnTo>
                      <a:pt x="184" y="42"/>
                    </a:lnTo>
                    <a:lnTo>
                      <a:pt x="168" y="26"/>
                    </a:lnTo>
                    <a:lnTo>
                      <a:pt x="258" y="0"/>
                    </a:lnTo>
                    <a:lnTo>
                      <a:pt x="290" y="5"/>
                    </a:lnTo>
                    <a:lnTo>
                      <a:pt x="348" y="32"/>
                    </a:lnTo>
                    <a:lnTo>
                      <a:pt x="374" y="21"/>
                    </a:lnTo>
                    <a:lnTo>
                      <a:pt x="448" y="79"/>
                    </a:lnTo>
                    <a:lnTo>
                      <a:pt x="495" y="74"/>
                    </a:lnTo>
                    <a:lnTo>
                      <a:pt x="527" y="100"/>
                    </a:lnTo>
                    <a:lnTo>
                      <a:pt x="559" y="111"/>
                    </a:lnTo>
                    <a:lnTo>
                      <a:pt x="548" y="132"/>
                    </a:lnTo>
                    <a:lnTo>
                      <a:pt x="516" y="143"/>
                    </a:lnTo>
                    <a:lnTo>
                      <a:pt x="495" y="190"/>
                    </a:lnTo>
                    <a:lnTo>
                      <a:pt x="511" y="232"/>
                    </a:lnTo>
                    <a:lnTo>
                      <a:pt x="495" y="222"/>
                    </a:lnTo>
                    <a:lnTo>
                      <a:pt x="464" y="216"/>
                    </a:lnTo>
                    <a:lnTo>
                      <a:pt x="437" y="216"/>
                    </a:lnTo>
                    <a:lnTo>
                      <a:pt x="432" y="216"/>
                    </a:lnTo>
                    <a:lnTo>
                      <a:pt x="411" y="211"/>
                    </a:lnTo>
                    <a:lnTo>
                      <a:pt x="411" y="227"/>
                    </a:lnTo>
                    <a:lnTo>
                      <a:pt x="395" y="222"/>
                    </a:lnTo>
                    <a:lnTo>
                      <a:pt x="379" y="222"/>
                    </a:lnTo>
                    <a:lnTo>
                      <a:pt x="369" y="238"/>
                    </a:lnTo>
                    <a:lnTo>
                      <a:pt x="348" y="259"/>
                    </a:lnTo>
                    <a:lnTo>
                      <a:pt x="321" y="248"/>
                    </a:lnTo>
                    <a:lnTo>
                      <a:pt x="300" y="216"/>
                    </a:lnTo>
                    <a:lnTo>
                      <a:pt x="284" y="206"/>
                    </a:lnTo>
                    <a:lnTo>
                      <a:pt x="274" y="206"/>
                    </a:lnTo>
                    <a:lnTo>
                      <a:pt x="258" y="206"/>
                    </a:lnTo>
                    <a:lnTo>
                      <a:pt x="226" y="195"/>
                    </a:lnTo>
                    <a:lnTo>
                      <a:pt x="184" y="169"/>
                    </a:lnTo>
                    <a:lnTo>
                      <a:pt x="147" y="180"/>
                    </a:lnTo>
                    <a:lnTo>
                      <a:pt x="163" y="238"/>
                    </a:lnTo>
                    <a:lnTo>
                      <a:pt x="163" y="248"/>
                    </a:lnTo>
                    <a:lnTo>
                      <a:pt x="158" y="248"/>
                    </a:lnTo>
                    <a:lnTo>
                      <a:pt x="131" y="227"/>
                    </a:lnTo>
                    <a:lnTo>
                      <a:pt x="110" y="238"/>
                    </a:lnTo>
                    <a:lnTo>
                      <a:pt x="63" y="185"/>
                    </a:lnTo>
                    <a:lnTo>
                      <a:pt x="84" y="174"/>
                    </a:lnTo>
                    <a:lnTo>
                      <a:pt x="100" y="174"/>
                    </a:lnTo>
                    <a:lnTo>
                      <a:pt x="100" y="148"/>
                    </a:lnTo>
                    <a:lnTo>
                      <a:pt x="73" y="14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7" name="Freeform 529"/>
              <p:cNvSpPr>
                <a:spLocks/>
              </p:cNvSpPr>
              <p:nvPr/>
            </p:nvSpPr>
            <p:spPr bwMode="auto">
              <a:xfrm>
                <a:off x="1560" y="2226"/>
                <a:ext cx="90" cy="42"/>
              </a:xfrm>
              <a:custGeom>
                <a:avLst/>
                <a:gdLst>
                  <a:gd name="T0" fmla="*/ 21 w 90"/>
                  <a:gd name="T1" fmla="*/ 5 h 42"/>
                  <a:gd name="T2" fmla="*/ 26 w 90"/>
                  <a:gd name="T3" fmla="*/ 11 h 42"/>
                  <a:gd name="T4" fmla="*/ 53 w 90"/>
                  <a:gd name="T5" fmla="*/ 0 h 42"/>
                  <a:gd name="T6" fmla="*/ 79 w 90"/>
                  <a:gd name="T7" fmla="*/ 5 h 42"/>
                  <a:gd name="T8" fmla="*/ 90 w 90"/>
                  <a:gd name="T9" fmla="*/ 16 h 42"/>
                  <a:gd name="T10" fmla="*/ 90 w 90"/>
                  <a:gd name="T11" fmla="*/ 32 h 42"/>
                  <a:gd name="T12" fmla="*/ 79 w 90"/>
                  <a:gd name="T13" fmla="*/ 37 h 42"/>
                  <a:gd name="T14" fmla="*/ 58 w 90"/>
                  <a:gd name="T15" fmla="*/ 11 h 42"/>
                  <a:gd name="T16" fmla="*/ 37 w 90"/>
                  <a:gd name="T17" fmla="*/ 21 h 42"/>
                  <a:gd name="T18" fmla="*/ 47 w 90"/>
                  <a:gd name="T19" fmla="*/ 37 h 42"/>
                  <a:gd name="T20" fmla="*/ 37 w 90"/>
                  <a:gd name="T21" fmla="*/ 42 h 42"/>
                  <a:gd name="T22" fmla="*/ 16 w 90"/>
                  <a:gd name="T23" fmla="*/ 26 h 42"/>
                  <a:gd name="T24" fmla="*/ 0 w 90"/>
                  <a:gd name="T25" fmla="*/ 21 h 42"/>
                  <a:gd name="T26" fmla="*/ 11 w 90"/>
                  <a:gd name="T27" fmla="*/ 0 h 42"/>
                  <a:gd name="T28" fmla="*/ 21 w 90"/>
                  <a:gd name="T29"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2">
                    <a:moveTo>
                      <a:pt x="21" y="5"/>
                    </a:moveTo>
                    <a:lnTo>
                      <a:pt x="26" y="11"/>
                    </a:lnTo>
                    <a:lnTo>
                      <a:pt x="53" y="0"/>
                    </a:lnTo>
                    <a:lnTo>
                      <a:pt x="79" y="5"/>
                    </a:lnTo>
                    <a:lnTo>
                      <a:pt x="90" y="16"/>
                    </a:lnTo>
                    <a:lnTo>
                      <a:pt x="90" y="32"/>
                    </a:lnTo>
                    <a:lnTo>
                      <a:pt x="79" y="37"/>
                    </a:lnTo>
                    <a:lnTo>
                      <a:pt x="58" y="11"/>
                    </a:lnTo>
                    <a:lnTo>
                      <a:pt x="37" y="21"/>
                    </a:lnTo>
                    <a:lnTo>
                      <a:pt x="47" y="37"/>
                    </a:lnTo>
                    <a:lnTo>
                      <a:pt x="37" y="42"/>
                    </a:lnTo>
                    <a:lnTo>
                      <a:pt x="16" y="26"/>
                    </a:lnTo>
                    <a:lnTo>
                      <a:pt x="0" y="21"/>
                    </a:lnTo>
                    <a:lnTo>
                      <a:pt x="11" y="0"/>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8" name="Freeform 530"/>
              <p:cNvSpPr>
                <a:spLocks/>
              </p:cNvSpPr>
              <p:nvPr/>
            </p:nvSpPr>
            <p:spPr bwMode="auto">
              <a:xfrm>
                <a:off x="3253" y="1830"/>
                <a:ext cx="169" cy="180"/>
              </a:xfrm>
              <a:custGeom>
                <a:avLst/>
                <a:gdLst>
                  <a:gd name="T0" fmla="*/ 0 w 169"/>
                  <a:gd name="T1" fmla="*/ 0 h 180"/>
                  <a:gd name="T2" fmla="*/ 58 w 169"/>
                  <a:gd name="T3" fmla="*/ 16 h 180"/>
                  <a:gd name="T4" fmla="*/ 84 w 169"/>
                  <a:gd name="T5" fmla="*/ 0 h 180"/>
                  <a:gd name="T6" fmla="*/ 111 w 169"/>
                  <a:gd name="T7" fmla="*/ 6 h 180"/>
                  <a:gd name="T8" fmla="*/ 137 w 169"/>
                  <a:gd name="T9" fmla="*/ 6 h 180"/>
                  <a:gd name="T10" fmla="*/ 142 w 169"/>
                  <a:gd name="T11" fmla="*/ 21 h 180"/>
                  <a:gd name="T12" fmla="*/ 148 w 169"/>
                  <a:gd name="T13" fmla="*/ 37 h 180"/>
                  <a:gd name="T14" fmla="*/ 142 w 169"/>
                  <a:gd name="T15" fmla="*/ 69 h 180"/>
                  <a:gd name="T16" fmla="*/ 111 w 169"/>
                  <a:gd name="T17" fmla="*/ 27 h 180"/>
                  <a:gd name="T18" fmla="*/ 116 w 169"/>
                  <a:gd name="T19" fmla="*/ 48 h 180"/>
                  <a:gd name="T20" fmla="*/ 169 w 169"/>
                  <a:gd name="T21" fmla="*/ 137 h 180"/>
                  <a:gd name="T22" fmla="*/ 169 w 169"/>
                  <a:gd name="T23" fmla="*/ 153 h 180"/>
                  <a:gd name="T24" fmla="*/ 148 w 169"/>
                  <a:gd name="T25" fmla="*/ 174 h 180"/>
                  <a:gd name="T26" fmla="*/ 137 w 169"/>
                  <a:gd name="T27" fmla="*/ 180 h 180"/>
                  <a:gd name="T28" fmla="*/ 132 w 169"/>
                  <a:gd name="T29" fmla="*/ 169 h 180"/>
                  <a:gd name="T30" fmla="*/ 5 w 169"/>
                  <a:gd name="T31" fmla="*/ 174 h 180"/>
                  <a:gd name="T32" fmla="*/ 0 w 169"/>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9" h="180">
                    <a:moveTo>
                      <a:pt x="0" y="0"/>
                    </a:moveTo>
                    <a:lnTo>
                      <a:pt x="58" y="16"/>
                    </a:lnTo>
                    <a:lnTo>
                      <a:pt x="84" y="0"/>
                    </a:lnTo>
                    <a:lnTo>
                      <a:pt x="111" y="6"/>
                    </a:lnTo>
                    <a:lnTo>
                      <a:pt x="137" y="6"/>
                    </a:lnTo>
                    <a:lnTo>
                      <a:pt x="142" y="21"/>
                    </a:lnTo>
                    <a:lnTo>
                      <a:pt x="148" y="37"/>
                    </a:lnTo>
                    <a:lnTo>
                      <a:pt x="142" y="69"/>
                    </a:lnTo>
                    <a:lnTo>
                      <a:pt x="111" y="27"/>
                    </a:lnTo>
                    <a:lnTo>
                      <a:pt x="116" y="48"/>
                    </a:lnTo>
                    <a:lnTo>
                      <a:pt x="169" y="137"/>
                    </a:lnTo>
                    <a:lnTo>
                      <a:pt x="169" y="153"/>
                    </a:lnTo>
                    <a:lnTo>
                      <a:pt x="148" y="174"/>
                    </a:lnTo>
                    <a:lnTo>
                      <a:pt x="137" y="180"/>
                    </a:lnTo>
                    <a:lnTo>
                      <a:pt x="132" y="169"/>
                    </a:lnTo>
                    <a:lnTo>
                      <a:pt x="5" y="174"/>
                    </a:lnTo>
                    <a:lnTo>
                      <a:pt x="0" y="0"/>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279" name="Freeform 531"/>
              <p:cNvSpPr>
                <a:spLocks/>
              </p:cNvSpPr>
              <p:nvPr/>
            </p:nvSpPr>
            <p:spPr bwMode="auto">
              <a:xfrm>
                <a:off x="1618" y="2173"/>
                <a:ext cx="190" cy="301"/>
              </a:xfrm>
              <a:custGeom>
                <a:avLst/>
                <a:gdLst>
                  <a:gd name="T0" fmla="*/ 32 w 190"/>
                  <a:gd name="T1" fmla="*/ 69 h 301"/>
                  <a:gd name="T2" fmla="*/ 74 w 190"/>
                  <a:gd name="T3" fmla="*/ 27 h 301"/>
                  <a:gd name="T4" fmla="*/ 127 w 190"/>
                  <a:gd name="T5" fmla="*/ 0 h 301"/>
                  <a:gd name="T6" fmla="*/ 137 w 190"/>
                  <a:gd name="T7" fmla="*/ 6 h 301"/>
                  <a:gd name="T8" fmla="*/ 116 w 190"/>
                  <a:gd name="T9" fmla="*/ 16 h 301"/>
                  <a:gd name="T10" fmla="*/ 95 w 190"/>
                  <a:gd name="T11" fmla="*/ 58 h 301"/>
                  <a:gd name="T12" fmla="*/ 105 w 190"/>
                  <a:gd name="T13" fmla="*/ 58 h 301"/>
                  <a:gd name="T14" fmla="*/ 111 w 190"/>
                  <a:gd name="T15" fmla="*/ 95 h 301"/>
                  <a:gd name="T16" fmla="*/ 132 w 190"/>
                  <a:gd name="T17" fmla="*/ 100 h 301"/>
                  <a:gd name="T18" fmla="*/ 190 w 190"/>
                  <a:gd name="T19" fmla="*/ 111 h 301"/>
                  <a:gd name="T20" fmla="*/ 179 w 190"/>
                  <a:gd name="T21" fmla="*/ 153 h 301"/>
                  <a:gd name="T22" fmla="*/ 190 w 190"/>
                  <a:gd name="T23" fmla="*/ 159 h 301"/>
                  <a:gd name="T24" fmla="*/ 179 w 190"/>
                  <a:gd name="T25" fmla="*/ 169 h 301"/>
                  <a:gd name="T26" fmla="*/ 190 w 190"/>
                  <a:gd name="T27" fmla="*/ 185 h 301"/>
                  <a:gd name="T28" fmla="*/ 174 w 190"/>
                  <a:gd name="T29" fmla="*/ 190 h 301"/>
                  <a:gd name="T30" fmla="*/ 148 w 190"/>
                  <a:gd name="T31" fmla="*/ 190 h 301"/>
                  <a:gd name="T32" fmla="*/ 148 w 190"/>
                  <a:gd name="T33" fmla="*/ 201 h 301"/>
                  <a:gd name="T34" fmla="*/ 158 w 190"/>
                  <a:gd name="T35" fmla="*/ 206 h 301"/>
                  <a:gd name="T36" fmla="*/ 158 w 190"/>
                  <a:gd name="T37" fmla="*/ 211 h 301"/>
                  <a:gd name="T38" fmla="*/ 142 w 190"/>
                  <a:gd name="T39" fmla="*/ 211 h 301"/>
                  <a:gd name="T40" fmla="*/ 153 w 190"/>
                  <a:gd name="T41" fmla="*/ 248 h 301"/>
                  <a:gd name="T42" fmla="*/ 148 w 190"/>
                  <a:gd name="T43" fmla="*/ 301 h 301"/>
                  <a:gd name="T44" fmla="*/ 132 w 190"/>
                  <a:gd name="T45" fmla="*/ 290 h 301"/>
                  <a:gd name="T46" fmla="*/ 142 w 190"/>
                  <a:gd name="T47" fmla="*/ 269 h 301"/>
                  <a:gd name="T48" fmla="*/ 127 w 190"/>
                  <a:gd name="T49" fmla="*/ 264 h 301"/>
                  <a:gd name="T50" fmla="*/ 100 w 190"/>
                  <a:gd name="T51" fmla="*/ 269 h 301"/>
                  <a:gd name="T52" fmla="*/ 58 w 190"/>
                  <a:gd name="T53" fmla="*/ 227 h 301"/>
                  <a:gd name="T54" fmla="*/ 26 w 190"/>
                  <a:gd name="T55" fmla="*/ 217 h 301"/>
                  <a:gd name="T56" fmla="*/ 16 w 190"/>
                  <a:gd name="T57" fmla="*/ 211 h 301"/>
                  <a:gd name="T58" fmla="*/ 0 w 190"/>
                  <a:gd name="T59" fmla="*/ 195 h 301"/>
                  <a:gd name="T60" fmla="*/ 26 w 190"/>
                  <a:gd name="T61" fmla="*/ 159 h 301"/>
                  <a:gd name="T62" fmla="*/ 21 w 190"/>
                  <a:gd name="T63" fmla="*/ 90 h 301"/>
                  <a:gd name="T64" fmla="*/ 32 w 190"/>
                  <a:gd name="T65" fmla="*/ 85 h 301"/>
                  <a:gd name="T66" fmla="*/ 32 w 190"/>
                  <a:gd name="T67" fmla="*/ 6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0" h="301">
                    <a:moveTo>
                      <a:pt x="32" y="69"/>
                    </a:moveTo>
                    <a:lnTo>
                      <a:pt x="74" y="27"/>
                    </a:lnTo>
                    <a:lnTo>
                      <a:pt x="127" y="0"/>
                    </a:lnTo>
                    <a:lnTo>
                      <a:pt x="137" y="6"/>
                    </a:lnTo>
                    <a:lnTo>
                      <a:pt x="116" y="16"/>
                    </a:lnTo>
                    <a:lnTo>
                      <a:pt x="95" y="58"/>
                    </a:lnTo>
                    <a:lnTo>
                      <a:pt x="105" y="58"/>
                    </a:lnTo>
                    <a:lnTo>
                      <a:pt x="111" y="95"/>
                    </a:lnTo>
                    <a:lnTo>
                      <a:pt x="132" y="100"/>
                    </a:lnTo>
                    <a:lnTo>
                      <a:pt x="190" y="111"/>
                    </a:lnTo>
                    <a:lnTo>
                      <a:pt x="179" y="153"/>
                    </a:lnTo>
                    <a:lnTo>
                      <a:pt x="190" y="159"/>
                    </a:lnTo>
                    <a:lnTo>
                      <a:pt x="179" y="169"/>
                    </a:lnTo>
                    <a:lnTo>
                      <a:pt x="190" y="185"/>
                    </a:lnTo>
                    <a:lnTo>
                      <a:pt x="174" y="190"/>
                    </a:lnTo>
                    <a:lnTo>
                      <a:pt x="148" y="190"/>
                    </a:lnTo>
                    <a:lnTo>
                      <a:pt x="148" y="201"/>
                    </a:lnTo>
                    <a:lnTo>
                      <a:pt x="158" y="206"/>
                    </a:lnTo>
                    <a:lnTo>
                      <a:pt x="158" y="211"/>
                    </a:lnTo>
                    <a:lnTo>
                      <a:pt x="142" y="211"/>
                    </a:lnTo>
                    <a:lnTo>
                      <a:pt x="153" y="248"/>
                    </a:lnTo>
                    <a:lnTo>
                      <a:pt x="148" y="301"/>
                    </a:lnTo>
                    <a:lnTo>
                      <a:pt x="132" y="290"/>
                    </a:lnTo>
                    <a:lnTo>
                      <a:pt x="142" y="269"/>
                    </a:lnTo>
                    <a:lnTo>
                      <a:pt x="127" y="264"/>
                    </a:lnTo>
                    <a:lnTo>
                      <a:pt x="100" y="269"/>
                    </a:lnTo>
                    <a:lnTo>
                      <a:pt x="58" y="227"/>
                    </a:lnTo>
                    <a:lnTo>
                      <a:pt x="26" y="217"/>
                    </a:lnTo>
                    <a:lnTo>
                      <a:pt x="16" y="211"/>
                    </a:lnTo>
                    <a:lnTo>
                      <a:pt x="0" y="195"/>
                    </a:lnTo>
                    <a:lnTo>
                      <a:pt x="26" y="159"/>
                    </a:lnTo>
                    <a:lnTo>
                      <a:pt x="21" y="90"/>
                    </a:lnTo>
                    <a:lnTo>
                      <a:pt x="32" y="85"/>
                    </a:lnTo>
                    <a:lnTo>
                      <a:pt x="32" y="6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0" name="Freeform 532"/>
              <p:cNvSpPr>
                <a:spLocks/>
              </p:cNvSpPr>
              <p:nvPr/>
            </p:nvSpPr>
            <p:spPr bwMode="auto">
              <a:xfrm>
                <a:off x="1586" y="2368"/>
                <a:ext cx="90" cy="117"/>
              </a:xfrm>
              <a:custGeom>
                <a:avLst/>
                <a:gdLst>
                  <a:gd name="T0" fmla="*/ 37 w 90"/>
                  <a:gd name="T1" fmla="*/ 6 h 117"/>
                  <a:gd name="T2" fmla="*/ 48 w 90"/>
                  <a:gd name="T3" fmla="*/ 16 h 117"/>
                  <a:gd name="T4" fmla="*/ 58 w 90"/>
                  <a:gd name="T5" fmla="*/ 22 h 117"/>
                  <a:gd name="T6" fmla="*/ 90 w 90"/>
                  <a:gd name="T7" fmla="*/ 32 h 117"/>
                  <a:gd name="T8" fmla="*/ 90 w 90"/>
                  <a:gd name="T9" fmla="*/ 43 h 117"/>
                  <a:gd name="T10" fmla="*/ 90 w 90"/>
                  <a:gd name="T11" fmla="*/ 59 h 117"/>
                  <a:gd name="T12" fmla="*/ 69 w 90"/>
                  <a:gd name="T13" fmla="*/ 74 h 117"/>
                  <a:gd name="T14" fmla="*/ 48 w 90"/>
                  <a:gd name="T15" fmla="*/ 85 h 117"/>
                  <a:gd name="T16" fmla="*/ 32 w 90"/>
                  <a:gd name="T17" fmla="*/ 117 h 117"/>
                  <a:gd name="T18" fmla="*/ 16 w 90"/>
                  <a:gd name="T19" fmla="*/ 106 h 117"/>
                  <a:gd name="T20" fmla="*/ 16 w 90"/>
                  <a:gd name="T21" fmla="*/ 90 h 117"/>
                  <a:gd name="T22" fmla="*/ 21 w 90"/>
                  <a:gd name="T23" fmla="*/ 74 h 117"/>
                  <a:gd name="T24" fmla="*/ 11 w 90"/>
                  <a:gd name="T25" fmla="*/ 80 h 117"/>
                  <a:gd name="T26" fmla="*/ 0 w 90"/>
                  <a:gd name="T27" fmla="*/ 69 h 117"/>
                  <a:gd name="T28" fmla="*/ 0 w 90"/>
                  <a:gd name="T29" fmla="*/ 48 h 117"/>
                  <a:gd name="T30" fmla="*/ 16 w 90"/>
                  <a:gd name="T31" fmla="*/ 16 h 117"/>
                  <a:gd name="T32" fmla="*/ 32 w 90"/>
                  <a:gd name="T33" fmla="*/ 0 h 117"/>
                  <a:gd name="T34" fmla="*/ 37 w 90"/>
                  <a:gd name="T35" fmla="*/ 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117">
                    <a:moveTo>
                      <a:pt x="37" y="6"/>
                    </a:moveTo>
                    <a:lnTo>
                      <a:pt x="48" y="16"/>
                    </a:lnTo>
                    <a:lnTo>
                      <a:pt x="58" y="22"/>
                    </a:lnTo>
                    <a:lnTo>
                      <a:pt x="90" y="32"/>
                    </a:lnTo>
                    <a:lnTo>
                      <a:pt x="90" y="43"/>
                    </a:lnTo>
                    <a:lnTo>
                      <a:pt x="90" y="59"/>
                    </a:lnTo>
                    <a:lnTo>
                      <a:pt x="69" y="74"/>
                    </a:lnTo>
                    <a:lnTo>
                      <a:pt x="48" y="85"/>
                    </a:lnTo>
                    <a:lnTo>
                      <a:pt x="32" y="117"/>
                    </a:lnTo>
                    <a:lnTo>
                      <a:pt x="16" y="106"/>
                    </a:lnTo>
                    <a:lnTo>
                      <a:pt x="16" y="90"/>
                    </a:lnTo>
                    <a:lnTo>
                      <a:pt x="21" y="74"/>
                    </a:lnTo>
                    <a:lnTo>
                      <a:pt x="11" y="80"/>
                    </a:lnTo>
                    <a:lnTo>
                      <a:pt x="0" y="69"/>
                    </a:lnTo>
                    <a:lnTo>
                      <a:pt x="0" y="48"/>
                    </a:lnTo>
                    <a:lnTo>
                      <a:pt x="16" y="16"/>
                    </a:lnTo>
                    <a:lnTo>
                      <a:pt x="32" y="0"/>
                    </a:lnTo>
                    <a:lnTo>
                      <a:pt x="37"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1" name="Freeform 533"/>
              <p:cNvSpPr>
                <a:spLocks/>
              </p:cNvSpPr>
              <p:nvPr/>
            </p:nvSpPr>
            <p:spPr bwMode="auto">
              <a:xfrm>
                <a:off x="1581" y="2400"/>
                <a:ext cx="211" cy="327"/>
              </a:xfrm>
              <a:custGeom>
                <a:avLst/>
                <a:gdLst>
                  <a:gd name="T0" fmla="*/ 21 w 211"/>
                  <a:gd name="T1" fmla="*/ 58 h 327"/>
                  <a:gd name="T2" fmla="*/ 21 w 211"/>
                  <a:gd name="T3" fmla="*/ 74 h 327"/>
                  <a:gd name="T4" fmla="*/ 37 w 211"/>
                  <a:gd name="T5" fmla="*/ 85 h 327"/>
                  <a:gd name="T6" fmla="*/ 53 w 211"/>
                  <a:gd name="T7" fmla="*/ 53 h 327"/>
                  <a:gd name="T8" fmla="*/ 74 w 211"/>
                  <a:gd name="T9" fmla="*/ 42 h 327"/>
                  <a:gd name="T10" fmla="*/ 95 w 211"/>
                  <a:gd name="T11" fmla="*/ 27 h 327"/>
                  <a:gd name="T12" fmla="*/ 95 w 211"/>
                  <a:gd name="T13" fmla="*/ 11 h 327"/>
                  <a:gd name="T14" fmla="*/ 95 w 211"/>
                  <a:gd name="T15" fmla="*/ 0 h 327"/>
                  <a:gd name="T16" fmla="*/ 137 w 211"/>
                  <a:gd name="T17" fmla="*/ 42 h 327"/>
                  <a:gd name="T18" fmla="*/ 164 w 211"/>
                  <a:gd name="T19" fmla="*/ 37 h 327"/>
                  <a:gd name="T20" fmla="*/ 179 w 211"/>
                  <a:gd name="T21" fmla="*/ 42 h 327"/>
                  <a:gd name="T22" fmla="*/ 169 w 211"/>
                  <a:gd name="T23" fmla="*/ 63 h 327"/>
                  <a:gd name="T24" fmla="*/ 185 w 211"/>
                  <a:gd name="T25" fmla="*/ 74 h 327"/>
                  <a:gd name="T26" fmla="*/ 153 w 211"/>
                  <a:gd name="T27" fmla="*/ 74 h 327"/>
                  <a:gd name="T28" fmla="*/ 137 w 211"/>
                  <a:gd name="T29" fmla="*/ 90 h 327"/>
                  <a:gd name="T30" fmla="*/ 132 w 211"/>
                  <a:gd name="T31" fmla="*/ 111 h 327"/>
                  <a:gd name="T32" fmla="*/ 121 w 211"/>
                  <a:gd name="T33" fmla="*/ 122 h 327"/>
                  <a:gd name="T34" fmla="*/ 121 w 211"/>
                  <a:gd name="T35" fmla="*/ 132 h 327"/>
                  <a:gd name="T36" fmla="*/ 137 w 211"/>
                  <a:gd name="T37" fmla="*/ 158 h 327"/>
                  <a:gd name="T38" fmla="*/ 132 w 211"/>
                  <a:gd name="T39" fmla="*/ 164 h 327"/>
                  <a:gd name="T40" fmla="*/ 153 w 211"/>
                  <a:gd name="T41" fmla="*/ 174 h 327"/>
                  <a:gd name="T42" fmla="*/ 164 w 211"/>
                  <a:gd name="T43" fmla="*/ 174 h 327"/>
                  <a:gd name="T44" fmla="*/ 174 w 211"/>
                  <a:gd name="T45" fmla="*/ 164 h 327"/>
                  <a:gd name="T46" fmla="*/ 179 w 211"/>
                  <a:gd name="T47" fmla="*/ 195 h 327"/>
                  <a:gd name="T48" fmla="*/ 195 w 211"/>
                  <a:gd name="T49" fmla="*/ 195 h 327"/>
                  <a:gd name="T50" fmla="*/ 211 w 211"/>
                  <a:gd name="T51" fmla="*/ 222 h 327"/>
                  <a:gd name="T52" fmla="*/ 200 w 211"/>
                  <a:gd name="T53" fmla="*/ 275 h 327"/>
                  <a:gd name="T54" fmla="*/ 211 w 211"/>
                  <a:gd name="T55" fmla="*/ 290 h 327"/>
                  <a:gd name="T56" fmla="*/ 206 w 211"/>
                  <a:gd name="T57" fmla="*/ 311 h 327"/>
                  <a:gd name="T58" fmla="*/ 190 w 211"/>
                  <a:gd name="T59" fmla="*/ 327 h 327"/>
                  <a:gd name="T60" fmla="*/ 174 w 211"/>
                  <a:gd name="T61" fmla="*/ 306 h 327"/>
                  <a:gd name="T62" fmla="*/ 111 w 211"/>
                  <a:gd name="T63" fmla="*/ 275 h 327"/>
                  <a:gd name="T64" fmla="*/ 95 w 211"/>
                  <a:gd name="T65" fmla="*/ 253 h 327"/>
                  <a:gd name="T66" fmla="*/ 58 w 211"/>
                  <a:gd name="T67" fmla="*/ 180 h 327"/>
                  <a:gd name="T68" fmla="*/ 26 w 211"/>
                  <a:gd name="T69" fmla="*/ 116 h 327"/>
                  <a:gd name="T70" fmla="*/ 5 w 211"/>
                  <a:gd name="T71" fmla="*/ 106 h 327"/>
                  <a:gd name="T72" fmla="*/ 0 w 211"/>
                  <a:gd name="T73" fmla="*/ 69 h 327"/>
                  <a:gd name="T74" fmla="*/ 21 w 211"/>
                  <a:gd name="T75" fmla="*/ 5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1" h="327">
                    <a:moveTo>
                      <a:pt x="21" y="58"/>
                    </a:moveTo>
                    <a:lnTo>
                      <a:pt x="21" y="74"/>
                    </a:lnTo>
                    <a:lnTo>
                      <a:pt x="37" y="85"/>
                    </a:lnTo>
                    <a:lnTo>
                      <a:pt x="53" y="53"/>
                    </a:lnTo>
                    <a:lnTo>
                      <a:pt x="74" y="42"/>
                    </a:lnTo>
                    <a:lnTo>
                      <a:pt x="95" y="27"/>
                    </a:lnTo>
                    <a:lnTo>
                      <a:pt x="95" y="11"/>
                    </a:lnTo>
                    <a:lnTo>
                      <a:pt x="95" y="0"/>
                    </a:lnTo>
                    <a:lnTo>
                      <a:pt x="137" y="42"/>
                    </a:lnTo>
                    <a:lnTo>
                      <a:pt x="164" y="37"/>
                    </a:lnTo>
                    <a:lnTo>
                      <a:pt x="179" y="42"/>
                    </a:lnTo>
                    <a:lnTo>
                      <a:pt x="169" y="63"/>
                    </a:lnTo>
                    <a:lnTo>
                      <a:pt x="185" y="74"/>
                    </a:lnTo>
                    <a:lnTo>
                      <a:pt x="153" y="74"/>
                    </a:lnTo>
                    <a:lnTo>
                      <a:pt x="137" y="90"/>
                    </a:lnTo>
                    <a:lnTo>
                      <a:pt x="132" y="111"/>
                    </a:lnTo>
                    <a:lnTo>
                      <a:pt x="121" y="122"/>
                    </a:lnTo>
                    <a:lnTo>
                      <a:pt x="121" y="132"/>
                    </a:lnTo>
                    <a:lnTo>
                      <a:pt x="137" y="158"/>
                    </a:lnTo>
                    <a:lnTo>
                      <a:pt x="132" y="164"/>
                    </a:lnTo>
                    <a:lnTo>
                      <a:pt x="153" y="174"/>
                    </a:lnTo>
                    <a:lnTo>
                      <a:pt x="164" y="174"/>
                    </a:lnTo>
                    <a:lnTo>
                      <a:pt x="174" y="164"/>
                    </a:lnTo>
                    <a:lnTo>
                      <a:pt x="179" y="195"/>
                    </a:lnTo>
                    <a:lnTo>
                      <a:pt x="195" y="195"/>
                    </a:lnTo>
                    <a:lnTo>
                      <a:pt x="211" y="222"/>
                    </a:lnTo>
                    <a:lnTo>
                      <a:pt x="200" y="275"/>
                    </a:lnTo>
                    <a:lnTo>
                      <a:pt x="211" y="290"/>
                    </a:lnTo>
                    <a:lnTo>
                      <a:pt x="206" y="311"/>
                    </a:lnTo>
                    <a:lnTo>
                      <a:pt x="190" y="327"/>
                    </a:lnTo>
                    <a:lnTo>
                      <a:pt x="174" y="306"/>
                    </a:lnTo>
                    <a:lnTo>
                      <a:pt x="111" y="275"/>
                    </a:lnTo>
                    <a:lnTo>
                      <a:pt x="95" y="253"/>
                    </a:lnTo>
                    <a:lnTo>
                      <a:pt x="58" y="180"/>
                    </a:lnTo>
                    <a:lnTo>
                      <a:pt x="26" y="116"/>
                    </a:lnTo>
                    <a:lnTo>
                      <a:pt x="5" y="106"/>
                    </a:lnTo>
                    <a:lnTo>
                      <a:pt x="0" y="69"/>
                    </a:lnTo>
                    <a:lnTo>
                      <a:pt x="21"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2" name="Freeform 534"/>
              <p:cNvSpPr>
                <a:spLocks/>
              </p:cNvSpPr>
              <p:nvPr/>
            </p:nvSpPr>
            <p:spPr bwMode="auto">
              <a:xfrm>
                <a:off x="2884" y="2173"/>
                <a:ext cx="47" cy="111"/>
              </a:xfrm>
              <a:custGeom>
                <a:avLst/>
                <a:gdLst>
                  <a:gd name="T0" fmla="*/ 0 w 47"/>
                  <a:gd name="T1" fmla="*/ 27 h 111"/>
                  <a:gd name="T2" fmla="*/ 10 w 47"/>
                  <a:gd name="T3" fmla="*/ 16 h 111"/>
                  <a:gd name="T4" fmla="*/ 26 w 47"/>
                  <a:gd name="T5" fmla="*/ 11 h 111"/>
                  <a:gd name="T6" fmla="*/ 31 w 47"/>
                  <a:gd name="T7" fmla="*/ 0 h 111"/>
                  <a:gd name="T8" fmla="*/ 42 w 47"/>
                  <a:gd name="T9" fmla="*/ 11 h 111"/>
                  <a:gd name="T10" fmla="*/ 47 w 47"/>
                  <a:gd name="T11" fmla="*/ 42 h 111"/>
                  <a:gd name="T12" fmla="*/ 31 w 47"/>
                  <a:gd name="T13" fmla="*/ 58 h 111"/>
                  <a:gd name="T14" fmla="*/ 31 w 47"/>
                  <a:gd name="T15" fmla="*/ 111 h 111"/>
                  <a:gd name="T16" fmla="*/ 10 w 47"/>
                  <a:gd name="T17" fmla="*/ 111 h 111"/>
                  <a:gd name="T18" fmla="*/ 10 w 47"/>
                  <a:gd name="T19" fmla="*/ 64 h 111"/>
                  <a:gd name="T20" fmla="*/ 5 w 47"/>
                  <a:gd name="T21" fmla="*/ 42 h 111"/>
                  <a:gd name="T22" fmla="*/ 0 w 47"/>
                  <a:gd name="T23" fmla="*/ 37 h 111"/>
                  <a:gd name="T24" fmla="*/ 0 w 47"/>
                  <a:gd name="T25" fmla="*/ 2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11">
                    <a:moveTo>
                      <a:pt x="0" y="27"/>
                    </a:moveTo>
                    <a:lnTo>
                      <a:pt x="10" y="16"/>
                    </a:lnTo>
                    <a:lnTo>
                      <a:pt x="26" y="11"/>
                    </a:lnTo>
                    <a:lnTo>
                      <a:pt x="31" y="0"/>
                    </a:lnTo>
                    <a:lnTo>
                      <a:pt x="42" y="11"/>
                    </a:lnTo>
                    <a:lnTo>
                      <a:pt x="47" y="42"/>
                    </a:lnTo>
                    <a:lnTo>
                      <a:pt x="31" y="58"/>
                    </a:lnTo>
                    <a:lnTo>
                      <a:pt x="31" y="111"/>
                    </a:lnTo>
                    <a:lnTo>
                      <a:pt x="10" y="111"/>
                    </a:lnTo>
                    <a:lnTo>
                      <a:pt x="10" y="64"/>
                    </a:lnTo>
                    <a:lnTo>
                      <a:pt x="5" y="42"/>
                    </a:lnTo>
                    <a:lnTo>
                      <a:pt x="0" y="37"/>
                    </a:lnTo>
                    <a:lnTo>
                      <a:pt x="0"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3" name="Freeform 535"/>
              <p:cNvSpPr>
                <a:spLocks/>
              </p:cNvSpPr>
              <p:nvPr/>
            </p:nvSpPr>
            <p:spPr bwMode="auto">
              <a:xfrm>
                <a:off x="3348" y="2585"/>
                <a:ext cx="163" cy="295"/>
              </a:xfrm>
              <a:custGeom>
                <a:avLst/>
                <a:gdLst>
                  <a:gd name="T0" fmla="*/ 111 w 163"/>
                  <a:gd name="T1" fmla="*/ 21 h 295"/>
                  <a:gd name="T2" fmla="*/ 126 w 163"/>
                  <a:gd name="T3" fmla="*/ 16 h 295"/>
                  <a:gd name="T4" fmla="*/ 142 w 163"/>
                  <a:gd name="T5" fmla="*/ 10 h 295"/>
                  <a:gd name="T6" fmla="*/ 158 w 163"/>
                  <a:gd name="T7" fmla="*/ 0 h 295"/>
                  <a:gd name="T8" fmla="*/ 158 w 163"/>
                  <a:gd name="T9" fmla="*/ 21 h 295"/>
                  <a:gd name="T10" fmla="*/ 163 w 163"/>
                  <a:gd name="T11" fmla="*/ 42 h 295"/>
                  <a:gd name="T12" fmla="*/ 163 w 163"/>
                  <a:gd name="T13" fmla="*/ 63 h 295"/>
                  <a:gd name="T14" fmla="*/ 163 w 163"/>
                  <a:gd name="T15" fmla="*/ 84 h 295"/>
                  <a:gd name="T16" fmla="*/ 147 w 163"/>
                  <a:gd name="T17" fmla="*/ 105 h 295"/>
                  <a:gd name="T18" fmla="*/ 132 w 163"/>
                  <a:gd name="T19" fmla="*/ 116 h 295"/>
                  <a:gd name="T20" fmla="*/ 121 w 163"/>
                  <a:gd name="T21" fmla="*/ 121 h 295"/>
                  <a:gd name="T22" fmla="*/ 105 w 163"/>
                  <a:gd name="T23" fmla="*/ 132 h 295"/>
                  <a:gd name="T24" fmla="*/ 84 w 163"/>
                  <a:gd name="T25" fmla="*/ 153 h 295"/>
                  <a:gd name="T26" fmla="*/ 84 w 163"/>
                  <a:gd name="T27" fmla="*/ 153 h 295"/>
                  <a:gd name="T28" fmla="*/ 63 w 163"/>
                  <a:gd name="T29" fmla="*/ 169 h 295"/>
                  <a:gd name="T30" fmla="*/ 63 w 163"/>
                  <a:gd name="T31" fmla="*/ 179 h 295"/>
                  <a:gd name="T32" fmla="*/ 74 w 163"/>
                  <a:gd name="T33" fmla="*/ 211 h 295"/>
                  <a:gd name="T34" fmla="*/ 74 w 163"/>
                  <a:gd name="T35" fmla="*/ 237 h 295"/>
                  <a:gd name="T36" fmla="*/ 63 w 163"/>
                  <a:gd name="T37" fmla="*/ 253 h 295"/>
                  <a:gd name="T38" fmla="*/ 37 w 163"/>
                  <a:gd name="T39" fmla="*/ 264 h 295"/>
                  <a:gd name="T40" fmla="*/ 26 w 163"/>
                  <a:gd name="T41" fmla="*/ 274 h 295"/>
                  <a:gd name="T42" fmla="*/ 26 w 163"/>
                  <a:gd name="T43" fmla="*/ 295 h 295"/>
                  <a:gd name="T44" fmla="*/ 16 w 163"/>
                  <a:gd name="T45" fmla="*/ 295 h 295"/>
                  <a:gd name="T46" fmla="*/ 16 w 163"/>
                  <a:gd name="T47" fmla="*/ 274 h 295"/>
                  <a:gd name="T48" fmla="*/ 10 w 163"/>
                  <a:gd name="T49" fmla="*/ 253 h 295"/>
                  <a:gd name="T50" fmla="*/ 10 w 163"/>
                  <a:gd name="T51" fmla="*/ 232 h 295"/>
                  <a:gd name="T52" fmla="*/ 10 w 163"/>
                  <a:gd name="T53" fmla="*/ 211 h 295"/>
                  <a:gd name="T54" fmla="*/ 26 w 163"/>
                  <a:gd name="T55" fmla="*/ 195 h 295"/>
                  <a:gd name="T56" fmla="*/ 31 w 163"/>
                  <a:gd name="T57" fmla="*/ 169 h 295"/>
                  <a:gd name="T58" fmla="*/ 37 w 163"/>
                  <a:gd name="T59" fmla="*/ 142 h 295"/>
                  <a:gd name="T60" fmla="*/ 37 w 163"/>
                  <a:gd name="T61" fmla="*/ 111 h 295"/>
                  <a:gd name="T62" fmla="*/ 26 w 163"/>
                  <a:gd name="T63" fmla="*/ 105 h 295"/>
                  <a:gd name="T64" fmla="*/ 16 w 163"/>
                  <a:gd name="T65" fmla="*/ 100 h 295"/>
                  <a:gd name="T66" fmla="*/ 0 w 163"/>
                  <a:gd name="T67" fmla="*/ 100 h 295"/>
                  <a:gd name="T68" fmla="*/ 0 w 163"/>
                  <a:gd name="T69" fmla="*/ 90 h 295"/>
                  <a:gd name="T70" fmla="*/ 0 w 163"/>
                  <a:gd name="T71" fmla="*/ 90 h 295"/>
                  <a:gd name="T72" fmla="*/ 0 w 163"/>
                  <a:gd name="T73" fmla="*/ 79 h 295"/>
                  <a:gd name="T74" fmla="*/ 16 w 163"/>
                  <a:gd name="T75" fmla="*/ 74 h 295"/>
                  <a:gd name="T76" fmla="*/ 26 w 163"/>
                  <a:gd name="T77" fmla="*/ 68 h 295"/>
                  <a:gd name="T78" fmla="*/ 42 w 163"/>
                  <a:gd name="T79" fmla="*/ 63 h 295"/>
                  <a:gd name="T80" fmla="*/ 53 w 163"/>
                  <a:gd name="T81" fmla="*/ 74 h 295"/>
                  <a:gd name="T82" fmla="*/ 63 w 163"/>
                  <a:gd name="T83" fmla="*/ 68 h 295"/>
                  <a:gd name="T84" fmla="*/ 63 w 163"/>
                  <a:gd name="T85" fmla="*/ 84 h 295"/>
                  <a:gd name="T86" fmla="*/ 58 w 163"/>
                  <a:gd name="T87" fmla="*/ 95 h 295"/>
                  <a:gd name="T88" fmla="*/ 74 w 163"/>
                  <a:gd name="T89" fmla="*/ 121 h 295"/>
                  <a:gd name="T90" fmla="*/ 84 w 163"/>
                  <a:gd name="T91" fmla="*/ 100 h 295"/>
                  <a:gd name="T92" fmla="*/ 84 w 163"/>
                  <a:gd name="T93" fmla="*/ 90 h 295"/>
                  <a:gd name="T94" fmla="*/ 84 w 163"/>
                  <a:gd name="T95" fmla="*/ 84 h 295"/>
                  <a:gd name="T96" fmla="*/ 84 w 163"/>
                  <a:gd name="T97" fmla="*/ 74 h 295"/>
                  <a:gd name="T98" fmla="*/ 68 w 163"/>
                  <a:gd name="T99" fmla="*/ 53 h 295"/>
                  <a:gd name="T100" fmla="*/ 63 w 163"/>
                  <a:gd name="T101" fmla="*/ 31 h 295"/>
                  <a:gd name="T102" fmla="*/ 68 w 163"/>
                  <a:gd name="T103" fmla="*/ 21 h 295"/>
                  <a:gd name="T104" fmla="*/ 95 w 163"/>
                  <a:gd name="T105" fmla="*/ 21 h 295"/>
                  <a:gd name="T106" fmla="*/ 111 w 163"/>
                  <a:gd name="T107" fmla="*/ 2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295">
                    <a:moveTo>
                      <a:pt x="111" y="21"/>
                    </a:moveTo>
                    <a:lnTo>
                      <a:pt x="126" y="16"/>
                    </a:lnTo>
                    <a:lnTo>
                      <a:pt x="142" y="10"/>
                    </a:lnTo>
                    <a:lnTo>
                      <a:pt x="158" y="0"/>
                    </a:lnTo>
                    <a:lnTo>
                      <a:pt x="158" y="21"/>
                    </a:lnTo>
                    <a:lnTo>
                      <a:pt x="163" y="42"/>
                    </a:lnTo>
                    <a:lnTo>
                      <a:pt x="163" y="63"/>
                    </a:lnTo>
                    <a:lnTo>
                      <a:pt x="163" y="84"/>
                    </a:lnTo>
                    <a:lnTo>
                      <a:pt x="147" y="105"/>
                    </a:lnTo>
                    <a:lnTo>
                      <a:pt x="132" y="116"/>
                    </a:lnTo>
                    <a:lnTo>
                      <a:pt x="121" y="121"/>
                    </a:lnTo>
                    <a:lnTo>
                      <a:pt x="105" y="132"/>
                    </a:lnTo>
                    <a:lnTo>
                      <a:pt x="84" y="153"/>
                    </a:lnTo>
                    <a:lnTo>
                      <a:pt x="84" y="153"/>
                    </a:lnTo>
                    <a:lnTo>
                      <a:pt x="63" y="169"/>
                    </a:lnTo>
                    <a:lnTo>
                      <a:pt x="63" y="179"/>
                    </a:lnTo>
                    <a:lnTo>
                      <a:pt x="74" y="211"/>
                    </a:lnTo>
                    <a:lnTo>
                      <a:pt x="74" y="237"/>
                    </a:lnTo>
                    <a:lnTo>
                      <a:pt x="63" y="253"/>
                    </a:lnTo>
                    <a:lnTo>
                      <a:pt x="37" y="264"/>
                    </a:lnTo>
                    <a:lnTo>
                      <a:pt x="26" y="274"/>
                    </a:lnTo>
                    <a:lnTo>
                      <a:pt x="26" y="295"/>
                    </a:lnTo>
                    <a:lnTo>
                      <a:pt x="16" y="295"/>
                    </a:lnTo>
                    <a:lnTo>
                      <a:pt x="16" y="274"/>
                    </a:lnTo>
                    <a:lnTo>
                      <a:pt x="10" y="253"/>
                    </a:lnTo>
                    <a:lnTo>
                      <a:pt x="10" y="232"/>
                    </a:lnTo>
                    <a:lnTo>
                      <a:pt x="10" y="211"/>
                    </a:lnTo>
                    <a:lnTo>
                      <a:pt x="26" y="195"/>
                    </a:lnTo>
                    <a:lnTo>
                      <a:pt x="31" y="169"/>
                    </a:lnTo>
                    <a:lnTo>
                      <a:pt x="37" y="142"/>
                    </a:lnTo>
                    <a:lnTo>
                      <a:pt x="37" y="111"/>
                    </a:lnTo>
                    <a:lnTo>
                      <a:pt x="26" y="105"/>
                    </a:lnTo>
                    <a:lnTo>
                      <a:pt x="16" y="100"/>
                    </a:lnTo>
                    <a:lnTo>
                      <a:pt x="0" y="100"/>
                    </a:lnTo>
                    <a:lnTo>
                      <a:pt x="0" y="90"/>
                    </a:lnTo>
                    <a:lnTo>
                      <a:pt x="0" y="90"/>
                    </a:lnTo>
                    <a:lnTo>
                      <a:pt x="0" y="79"/>
                    </a:lnTo>
                    <a:lnTo>
                      <a:pt x="16" y="74"/>
                    </a:lnTo>
                    <a:lnTo>
                      <a:pt x="26" y="68"/>
                    </a:lnTo>
                    <a:lnTo>
                      <a:pt x="42" y="63"/>
                    </a:lnTo>
                    <a:lnTo>
                      <a:pt x="53" y="74"/>
                    </a:lnTo>
                    <a:lnTo>
                      <a:pt x="63" y="68"/>
                    </a:lnTo>
                    <a:lnTo>
                      <a:pt x="63" y="84"/>
                    </a:lnTo>
                    <a:lnTo>
                      <a:pt x="58" y="95"/>
                    </a:lnTo>
                    <a:lnTo>
                      <a:pt x="74" y="121"/>
                    </a:lnTo>
                    <a:lnTo>
                      <a:pt x="84" y="100"/>
                    </a:lnTo>
                    <a:lnTo>
                      <a:pt x="84" y="90"/>
                    </a:lnTo>
                    <a:lnTo>
                      <a:pt x="84" y="84"/>
                    </a:lnTo>
                    <a:lnTo>
                      <a:pt x="84" y="74"/>
                    </a:lnTo>
                    <a:lnTo>
                      <a:pt x="68" y="53"/>
                    </a:lnTo>
                    <a:lnTo>
                      <a:pt x="63" y="31"/>
                    </a:lnTo>
                    <a:lnTo>
                      <a:pt x="68" y="21"/>
                    </a:lnTo>
                    <a:lnTo>
                      <a:pt x="95" y="21"/>
                    </a:lnTo>
                    <a:lnTo>
                      <a:pt x="111"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4" name="Freeform 536"/>
              <p:cNvSpPr>
                <a:spLocks/>
              </p:cNvSpPr>
              <p:nvPr/>
            </p:nvSpPr>
            <p:spPr bwMode="auto">
              <a:xfrm>
                <a:off x="1750" y="2041"/>
                <a:ext cx="53" cy="27"/>
              </a:xfrm>
              <a:custGeom>
                <a:avLst/>
                <a:gdLst>
                  <a:gd name="T0" fmla="*/ 21 w 53"/>
                  <a:gd name="T1" fmla="*/ 6 h 27"/>
                  <a:gd name="T2" fmla="*/ 42 w 53"/>
                  <a:gd name="T3" fmla="*/ 16 h 27"/>
                  <a:gd name="T4" fmla="*/ 53 w 53"/>
                  <a:gd name="T5" fmla="*/ 27 h 27"/>
                  <a:gd name="T6" fmla="*/ 5 w 53"/>
                  <a:gd name="T7" fmla="*/ 27 h 27"/>
                  <a:gd name="T8" fmla="*/ 0 w 53"/>
                  <a:gd name="T9" fmla="*/ 0 h 27"/>
                  <a:gd name="T10" fmla="*/ 21 w 53"/>
                  <a:gd name="T11" fmla="*/ 6 h 27"/>
                </a:gdLst>
                <a:ahLst/>
                <a:cxnLst>
                  <a:cxn ang="0">
                    <a:pos x="T0" y="T1"/>
                  </a:cxn>
                  <a:cxn ang="0">
                    <a:pos x="T2" y="T3"/>
                  </a:cxn>
                  <a:cxn ang="0">
                    <a:pos x="T4" y="T5"/>
                  </a:cxn>
                  <a:cxn ang="0">
                    <a:pos x="T6" y="T7"/>
                  </a:cxn>
                  <a:cxn ang="0">
                    <a:pos x="T8" y="T9"/>
                  </a:cxn>
                  <a:cxn ang="0">
                    <a:pos x="T10" y="T11"/>
                  </a:cxn>
                </a:cxnLst>
                <a:rect l="0" t="0" r="r" b="b"/>
                <a:pathLst>
                  <a:path w="53" h="27">
                    <a:moveTo>
                      <a:pt x="21" y="6"/>
                    </a:moveTo>
                    <a:lnTo>
                      <a:pt x="42" y="16"/>
                    </a:lnTo>
                    <a:lnTo>
                      <a:pt x="53" y="27"/>
                    </a:lnTo>
                    <a:lnTo>
                      <a:pt x="5" y="27"/>
                    </a:lnTo>
                    <a:lnTo>
                      <a:pt x="0"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5" name="Freeform 537"/>
              <p:cNvSpPr>
                <a:spLocks/>
              </p:cNvSpPr>
              <p:nvPr/>
            </p:nvSpPr>
            <p:spPr bwMode="auto">
              <a:xfrm>
                <a:off x="3179" y="2711"/>
                <a:ext cx="148" cy="169"/>
              </a:xfrm>
              <a:custGeom>
                <a:avLst/>
                <a:gdLst>
                  <a:gd name="T0" fmla="*/ 11 w 148"/>
                  <a:gd name="T1" fmla="*/ 153 h 169"/>
                  <a:gd name="T2" fmla="*/ 11 w 148"/>
                  <a:gd name="T3" fmla="*/ 153 h 169"/>
                  <a:gd name="T4" fmla="*/ 0 w 148"/>
                  <a:gd name="T5" fmla="*/ 132 h 169"/>
                  <a:gd name="T6" fmla="*/ 0 w 148"/>
                  <a:gd name="T7" fmla="*/ 80 h 169"/>
                  <a:gd name="T8" fmla="*/ 16 w 148"/>
                  <a:gd name="T9" fmla="*/ 80 h 169"/>
                  <a:gd name="T10" fmla="*/ 21 w 148"/>
                  <a:gd name="T11" fmla="*/ 16 h 169"/>
                  <a:gd name="T12" fmla="*/ 69 w 148"/>
                  <a:gd name="T13" fmla="*/ 11 h 169"/>
                  <a:gd name="T14" fmla="*/ 84 w 148"/>
                  <a:gd name="T15" fmla="*/ 6 h 169"/>
                  <a:gd name="T16" fmla="*/ 84 w 148"/>
                  <a:gd name="T17" fmla="*/ 0 h 169"/>
                  <a:gd name="T18" fmla="*/ 84 w 148"/>
                  <a:gd name="T19" fmla="*/ 6 h 169"/>
                  <a:gd name="T20" fmla="*/ 100 w 148"/>
                  <a:gd name="T21" fmla="*/ 37 h 169"/>
                  <a:gd name="T22" fmla="*/ 148 w 148"/>
                  <a:gd name="T23" fmla="*/ 85 h 169"/>
                  <a:gd name="T24" fmla="*/ 142 w 148"/>
                  <a:gd name="T25" fmla="*/ 85 h 169"/>
                  <a:gd name="T26" fmla="*/ 105 w 148"/>
                  <a:gd name="T27" fmla="*/ 111 h 169"/>
                  <a:gd name="T28" fmla="*/ 105 w 148"/>
                  <a:gd name="T29" fmla="*/ 122 h 169"/>
                  <a:gd name="T30" fmla="*/ 90 w 148"/>
                  <a:gd name="T31" fmla="*/ 127 h 169"/>
                  <a:gd name="T32" fmla="*/ 84 w 148"/>
                  <a:gd name="T33" fmla="*/ 148 h 169"/>
                  <a:gd name="T34" fmla="*/ 63 w 148"/>
                  <a:gd name="T35" fmla="*/ 143 h 169"/>
                  <a:gd name="T36" fmla="*/ 47 w 148"/>
                  <a:gd name="T37" fmla="*/ 138 h 169"/>
                  <a:gd name="T38" fmla="*/ 26 w 148"/>
                  <a:gd name="T39" fmla="*/ 169 h 169"/>
                  <a:gd name="T40" fmla="*/ 11 w 148"/>
                  <a:gd name="T41" fmla="*/ 169 h 169"/>
                  <a:gd name="T42" fmla="*/ 5 w 148"/>
                  <a:gd name="T43" fmla="*/ 159 h 169"/>
                  <a:gd name="T44" fmla="*/ 11 w 148"/>
                  <a:gd name="T45" fmla="*/ 153 h 169"/>
                  <a:gd name="T46" fmla="*/ 11 w 148"/>
                  <a:gd name="T4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69">
                    <a:moveTo>
                      <a:pt x="11" y="153"/>
                    </a:moveTo>
                    <a:lnTo>
                      <a:pt x="11" y="153"/>
                    </a:lnTo>
                    <a:lnTo>
                      <a:pt x="0" y="132"/>
                    </a:lnTo>
                    <a:lnTo>
                      <a:pt x="0" y="80"/>
                    </a:lnTo>
                    <a:lnTo>
                      <a:pt x="16" y="80"/>
                    </a:lnTo>
                    <a:lnTo>
                      <a:pt x="21" y="16"/>
                    </a:lnTo>
                    <a:lnTo>
                      <a:pt x="69" y="11"/>
                    </a:lnTo>
                    <a:lnTo>
                      <a:pt x="84" y="6"/>
                    </a:lnTo>
                    <a:lnTo>
                      <a:pt x="84" y="0"/>
                    </a:lnTo>
                    <a:lnTo>
                      <a:pt x="84" y="6"/>
                    </a:lnTo>
                    <a:lnTo>
                      <a:pt x="100" y="37"/>
                    </a:lnTo>
                    <a:lnTo>
                      <a:pt x="148" y="85"/>
                    </a:lnTo>
                    <a:lnTo>
                      <a:pt x="142" y="85"/>
                    </a:lnTo>
                    <a:lnTo>
                      <a:pt x="105" y="111"/>
                    </a:lnTo>
                    <a:lnTo>
                      <a:pt x="105" y="122"/>
                    </a:lnTo>
                    <a:lnTo>
                      <a:pt x="90" y="127"/>
                    </a:lnTo>
                    <a:lnTo>
                      <a:pt x="84" y="148"/>
                    </a:lnTo>
                    <a:lnTo>
                      <a:pt x="63" y="143"/>
                    </a:lnTo>
                    <a:lnTo>
                      <a:pt x="47" y="138"/>
                    </a:lnTo>
                    <a:lnTo>
                      <a:pt x="26" y="169"/>
                    </a:lnTo>
                    <a:lnTo>
                      <a:pt x="11" y="169"/>
                    </a:lnTo>
                    <a:lnTo>
                      <a:pt x="5" y="159"/>
                    </a:lnTo>
                    <a:lnTo>
                      <a:pt x="11" y="153"/>
                    </a:lnTo>
                    <a:lnTo>
                      <a:pt x="11" y="1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6" name="Freeform 538"/>
              <p:cNvSpPr>
                <a:spLocks/>
              </p:cNvSpPr>
              <p:nvPr/>
            </p:nvSpPr>
            <p:spPr bwMode="auto">
              <a:xfrm>
                <a:off x="2952" y="1424"/>
                <a:ext cx="122" cy="127"/>
              </a:xfrm>
              <a:custGeom>
                <a:avLst/>
                <a:gdLst>
                  <a:gd name="T0" fmla="*/ 21 w 122"/>
                  <a:gd name="T1" fmla="*/ 16 h 127"/>
                  <a:gd name="T2" fmla="*/ 32 w 122"/>
                  <a:gd name="T3" fmla="*/ 16 h 127"/>
                  <a:gd name="T4" fmla="*/ 37 w 122"/>
                  <a:gd name="T5" fmla="*/ 10 h 127"/>
                  <a:gd name="T6" fmla="*/ 32 w 122"/>
                  <a:gd name="T7" fmla="*/ 5 h 127"/>
                  <a:gd name="T8" fmla="*/ 32 w 122"/>
                  <a:gd name="T9" fmla="*/ 0 h 127"/>
                  <a:gd name="T10" fmla="*/ 53 w 122"/>
                  <a:gd name="T11" fmla="*/ 0 h 127"/>
                  <a:gd name="T12" fmla="*/ 74 w 122"/>
                  <a:gd name="T13" fmla="*/ 10 h 127"/>
                  <a:gd name="T14" fmla="*/ 90 w 122"/>
                  <a:gd name="T15" fmla="*/ 0 h 127"/>
                  <a:gd name="T16" fmla="*/ 111 w 122"/>
                  <a:gd name="T17" fmla="*/ 10 h 127"/>
                  <a:gd name="T18" fmla="*/ 116 w 122"/>
                  <a:gd name="T19" fmla="*/ 37 h 127"/>
                  <a:gd name="T20" fmla="*/ 122 w 122"/>
                  <a:gd name="T21" fmla="*/ 63 h 127"/>
                  <a:gd name="T22" fmla="*/ 116 w 122"/>
                  <a:gd name="T23" fmla="*/ 58 h 127"/>
                  <a:gd name="T24" fmla="*/ 95 w 122"/>
                  <a:gd name="T25" fmla="*/ 74 h 127"/>
                  <a:gd name="T26" fmla="*/ 85 w 122"/>
                  <a:gd name="T27" fmla="*/ 74 h 127"/>
                  <a:gd name="T28" fmla="*/ 95 w 122"/>
                  <a:gd name="T29" fmla="*/ 90 h 127"/>
                  <a:gd name="T30" fmla="*/ 100 w 122"/>
                  <a:gd name="T31" fmla="*/ 90 h 127"/>
                  <a:gd name="T32" fmla="*/ 111 w 122"/>
                  <a:gd name="T33" fmla="*/ 100 h 127"/>
                  <a:gd name="T34" fmla="*/ 95 w 122"/>
                  <a:gd name="T35" fmla="*/ 111 h 127"/>
                  <a:gd name="T36" fmla="*/ 100 w 122"/>
                  <a:gd name="T37" fmla="*/ 121 h 127"/>
                  <a:gd name="T38" fmla="*/ 79 w 122"/>
                  <a:gd name="T39" fmla="*/ 121 h 127"/>
                  <a:gd name="T40" fmla="*/ 64 w 122"/>
                  <a:gd name="T41" fmla="*/ 121 h 127"/>
                  <a:gd name="T42" fmla="*/ 64 w 122"/>
                  <a:gd name="T43" fmla="*/ 127 h 127"/>
                  <a:gd name="T44" fmla="*/ 58 w 122"/>
                  <a:gd name="T45" fmla="*/ 121 h 127"/>
                  <a:gd name="T46" fmla="*/ 53 w 122"/>
                  <a:gd name="T47" fmla="*/ 121 h 127"/>
                  <a:gd name="T48" fmla="*/ 48 w 122"/>
                  <a:gd name="T49" fmla="*/ 121 h 127"/>
                  <a:gd name="T50" fmla="*/ 32 w 122"/>
                  <a:gd name="T51" fmla="*/ 116 h 127"/>
                  <a:gd name="T52" fmla="*/ 32 w 122"/>
                  <a:gd name="T53" fmla="*/ 95 h 127"/>
                  <a:gd name="T54" fmla="*/ 11 w 122"/>
                  <a:gd name="T55" fmla="*/ 90 h 127"/>
                  <a:gd name="T56" fmla="*/ 11 w 122"/>
                  <a:gd name="T57" fmla="*/ 79 h 127"/>
                  <a:gd name="T58" fmla="*/ 6 w 122"/>
                  <a:gd name="T59" fmla="*/ 74 h 127"/>
                  <a:gd name="T60" fmla="*/ 6 w 122"/>
                  <a:gd name="T61" fmla="*/ 69 h 127"/>
                  <a:gd name="T62" fmla="*/ 0 w 122"/>
                  <a:gd name="T63" fmla="*/ 47 h 127"/>
                  <a:gd name="T64" fmla="*/ 16 w 122"/>
                  <a:gd name="T65" fmla="*/ 42 h 127"/>
                  <a:gd name="T66" fmla="*/ 11 w 122"/>
                  <a:gd name="T67" fmla="*/ 21 h 127"/>
                  <a:gd name="T68" fmla="*/ 21 w 122"/>
                  <a:gd name="T69" fmla="*/ 1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 h="127">
                    <a:moveTo>
                      <a:pt x="21" y="16"/>
                    </a:moveTo>
                    <a:lnTo>
                      <a:pt x="32" y="16"/>
                    </a:lnTo>
                    <a:lnTo>
                      <a:pt x="37" y="10"/>
                    </a:lnTo>
                    <a:lnTo>
                      <a:pt x="32" y="5"/>
                    </a:lnTo>
                    <a:lnTo>
                      <a:pt x="32" y="0"/>
                    </a:lnTo>
                    <a:lnTo>
                      <a:pt x="53" y="0"/>
                    </a:lnTo>
                    <a:lnTo>
                      <a:pt x="74" y="10"/>
                    </a:lnTo>
                    <a:lnTo>
                      <a:pt x="90" y="0"/>
                    </a:lnTo>
                    <a:lnTo>
                      <a:pt x="111" y="10"/>
                    </a:lnTo>
                    <a:lnTo>
                      <a:pt x="116" y="37"/>
                    </a:lnTo>
                    <a:lnTo>
                      <a:pt x="122" y="63"/>
                    </a:lnTo>
                    <a:lnTo>
                      <a:pt x="116" y="58"/>
                    </a:lnTo>
                    <a:lnTo>
                      <a:pt x="95" y="74"/>
                    </a:lnTo>
                    <a:lnTo>
                      <a:pt x="85" y="74"/>
                    </a:lnTo>
                    <a:lnTo>
                      <a:pt x="95" y="90"/>
                    </a:lnTo>
                    <a:lnTo>
                      <a:pt x="100" y="90"/>
                    </a:lnTo>
                    <a:lnTo>
                      <a:pt x="111" y="100"/>
                    </a:lnTo>
                    <a:lnTo>
                      <a:pt x="95" y="111"/>
                    </a:lnTo>
                    <a:lnTo>
                      <a:pt x="100" y="121"/>
                    </a:lnTo>
                    <a:lnTo>
                      <a:pt x="79" y="121"/>
                    </a:lnTo>
                    <a:lnTo>
                      <a:pt x="64" y="121"/>
                    </a:lnTo>
                    <a:lnTo>
                      <a:pt x="64" y="127"/>
                    </a:lnTo>
                    <a:lnTo>
                      <a:pt x="58" y="121"/>
                    </a:lnTo>
                    <a:lnTo>
                      <a:pt x="53" y="121"/>
                    </a:lnTo>
                    <a:lnTo>
                      <a:pt x="48" y="121"/>
                    </a:lnTo>
                    <a:lnTo>
                      <a:pt x="32" y="116"/>
                    </a:lnTo>
                    <a:lnTo>
                      <a:pt x="32" y="95"/>
                    </a:lnTo>
                    <a:lnTo>
                      <a:pt x="11" y="90"/>
                    </a:lnTo>
                    <a:lnTo>
                      <a:pt x="11" y="79"/>
                    </a:lnTo>
                    <a:lnTo>
                      <a:pt x="6" y="74"/>
                    </a:lnTo>
                    <a:lnTo>
                      <a:pt x="6" y="69"/>
                    </a:lnTo>
                    <a:lnTo>
                      <a:pt x="0" y="47"/>
                    </a:lnTo>
                    <a:lnTo>
                      <a:pt x="16" y="42"/>
                    </a:lnTo>
                    <a:lnTo>
                      <a:pt x="11" y="21"/>
                    </a:lnTo>
                    <a:lnTo>
                      <a:pt x="2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7" name="Freeform 539"/>
              <p:cNvSpPr>
                <a:spLocks/>
              </p:cNvSpPr>
              <p:nvPr/>
            </p:nvSpPr>
            <p:spPr bwMode="auto">
              <a:xfrm>
                <a:off x="2921" y="1445"/>
                <a:ext cx="47" cy="48"/>
              </a:xfrm>
              <a:custGeom>
                <a:avLst/>
                <a:gdLst>
                  <a:gd name="T0" fmla="*/ 42 w 47"/>
                  <a:gd name="T1" fmla="*/ 0 h 48"/>
                  <a:gd name="T2" fmla="*/ 47 w 47"/>
                  <a:gd name="T3" fmla="*/ 21 h 48"/>
                  <a:gd name="T4" fmla="*/ 31 w 47"/>
                  <a:gd name="T5" fmla="*/ 26 h 48"/>
                  <a:gd name="T6" fmla="*/ 37 w 47"/>
                  <a:gd name="T7" fmla="*/ 48 h 48"/>
                  <a:gd name="T8" fmla="*/ 31 w 47"/>
                  <a:gd name="T9" fmla="*/ 42 h 48"/>
                  <a:gd name="T10" fmla="*/ 26 w 47"/>
                  <a:gd name="T11" fmla="*/ 37 h 48"/>
                  <a:gd name="T12" fmla="*/ 15 w 47"/>
                  <a:gd name="T13" fmla="*/ 32 h 48"/>
                  <a:gd name="T14" fmla="*/ 0 w 47"/>
                  <a:gd name="T15" fmla="*/ 26 h 48"/>
                  <a:gd name="T16" fmla="*/ 10 w 47"/>
                  <a:gd name="T17" fmla="*/ 21 h 48"/>
                  <a:gd name="T18" fmla="*/ 15 w 47"/>
                  <a:gd name="T19" fmla="*/ 5 h 48"/>
                  <a:gd name="T20" fmla="*/ 26 w 47"/>
                  <a:gd name="T21" fmla="*/ 0 h 48"/>
                  <a:gd name="T22" fmla="*/ 42 w 47"/>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42" y="0"/>
                    </a:moveTo>
                    <a:lnTo>
                      <a:pt x="47" y="21"/>
                    </a:lnTo>
                    <a:lnTo>
                      <a:pt x="31" y="26"/>
                    </a:lnTo>
                    <a:lnTo>
                      <a:pt x="37" y="48"/>
                    </a:lnTo>
                    <a:lnTo>
                      <a:pt x="31" y="42"/>
                    </a:lnTo>
                    <a:lnTo>
                      <a:pt x="26" y="37"/>
                    </a:lnTo>
                    <a:lnTo>
                      <a:pt x="15" y="32"/>
                    </a:lnTo>
                    <a:lnTo>
                      <a:pt x="0" y="26"/>
                    </a:lnTo>
                    <a:lnTo>
                      <a:pt x="10" y="21"/>
                    </a:lnTo>
                    <a:lnTo>
                      <a:pt x="15" y="5"/>
                    </a:lnTo>
                    <a:lnTo>
                      <a:pt x="26" y="0"/>
                    </a:lnTo>
                    <a:lnTo>
                      <a:pt x="4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8" name="Freeform 540"/>
              <p:cNvSpPr>
                <a:spLocks/>
              </p:cNvSpPr>
              <p:nvPr/>
            </p:nvSpPr>
            <p:spPr bwMode="auto">
              <a:xfrm>
                <a:off x="3517" y="1683"/>
                <a:ext cx="327" cy="263"/>
              </a:xfrm>
              <a:custGeom>
                <a:avLst/>
                <a:gdLst>
                  <a:gd name="T0" fmla="*/ 73 w 327"/>
                  <a:gd name="T1" fmla="*/ 31 h 263"/>
                  <a:gd name="T2" fmla="*/ 79 w 327"/>
                  <a:gd name="T3" fmla="*/ 36 h 263"/>
                  <a:gd name="T4" fmla="*/ 89 w 327"/>
                  <a:gd name="T5" fmla="*/ 42 h 263"/>
                  <a:gd name="T6" fmla="*/ 121 w 327"/>
                  <a:gd name="T7" fmla="*/ 58 h 263"/>
                  <a:gd name="T8" fmla="*/ 152 w 327"/>
                  <a:gd name="T9" fmla="*/ 52 h 263"/>
                  <a:gd name="T10" fmla="*/ 152 w 327"/>
                  <a:gd name="T11" fmla="*/ 42 h 263"/>
                  <a:gd name="T12" fmla="*/ 163 w 327"/>
                  <a:gd name="T13" fmla="*/ 42 h 263"/>
                  <a:gd name="T14" fmla="*/ 184 w 327"/>
                  <a:gd name="T15" fmla="*/ 26 h 263"/>
                  <a:gd name="T16" fmla="*/ 200 w 327"/>
                  <a:gd name="T17" fmla="*/ 31 h 263"/>
                  <a:gd name="T18" fmla="*/ 216 w 327"/>
                  <a:gd name="T19" fmla="*/ 36 h 263"/>
                  <a:gd name="T20" fmla="*/ 263 w 327"/>
                  <a:gd name="T21" fmla="*/ 58 h 263"/>
                  <a:gd name="T22" fmla="*/ 269 w 327"/>
                  <a:gd name="T23" fmla="*/ 73 h 263"/>
                  <a:gd name="T24" fmla="*/ 263 w 327"/>
                  <a:gd name="T25" fmla="*/ 110 h 263"/>
                  <a:gd name="T26" fmla="*/ 274 w 327"/>
                  <a:gd name="T27" fmla="*/ 147 h 263"/>
                  <a:gd name="T28" fmla="*/ 290 w 327"/>
                  <a:gd name="T29" fmla="*/ 153 h 263"/>
                  <a:gd name="T30" fmla="*/ 290 w 327"/>
                  <a:gd name="T31" fmla="*/ 158 h 263"/>
                  <a:gd name="T32" fmla="*/ 290 w 327"/>
                  <a:gd name="T33" fmla="*/ 163 h 263"/>
                  <a:gd name="T34" fmla="*/ 279 w 327"/>
                  <a:gd name="T35" fmla="*/ 179 h 263"/>
                  <a:gd name="T36" fmla="*/ 300 w 327"/>
                  <a:gd name="T37" fmla="*/ 200 h 263"/>
                  <a:gd name="T38" fmla="*/ 316 w 327"/>
                  <a:gd name="T39" fmla="*/ 211 h 263"/>
                  <a:gd name="T40" fmla="*/ 316 w 327"/>
                  <a:gd name="T41" fmla="*/ 226 h 263"/>
                  <a:gd name="T42" fmla="*/ 327 w 327"/>
                  <a:gd name="T43" fmla="*/ 226 h 263"/>
                  <a:gd name="T44" fmla="*/ 327 w 327"/>
                  <a:gd name="T45" fmla="*/ 232 h 263"/>
                  <a:gd name="T46" fmla="*/ 305 w 327"/>
                  <a:gd name="T47" fmla="*/ 242 h 263"/>
                  <a:gd name="T48" fmla="*/ 305 w 327"/>
                  <a:gd name="T49" fmla="*/ 263 h 263"/>
                  <a:gd name="T50" fmla="*/ 237 w 327"/>
                  <a:gd name="T51" fmla="*/ 253 h 263"/>
                  <a:gd name="T52" fmla="*/ 226 w 327"/>
                  <a:gd name="T53" fmla="*/ 226 h 263"/>
                  <a:gd name="T54" fmla="*/ 195 w 327"/>
                  <a:gd name="T55" fmla="*/ 237 h 263"/>
                  <a:gd name="T56" fmla="*/ 168 w 327"/>
                  <a:gd name="T57" fmla="*/ 232 h 263"/>
                  <a:gd name="T58" fmla="*/ 142 w 327"/>
                  <a:gd name="T59" fmla="*/ 211 h 263"/>
                  <a:gd name="T60" fmla="*/ 116 w 327"/>
                  <a:gd name="T61" fmla="*/ 174 h 263"/>
                  <a:gd name="T62" fmla="*/ 89 w 327"/>
                  <a:gd name="T63" fmla="*/ 179 h 263"/>
                  <a:gd name="T64" fmla="*/ 79 w 327"/>
                  <a:gd name="T65" fmla="*/ 158 h 263"/>
                  <a:gd name="T66" fmla="*/ 79 w 327"/>
                  <a:gd name="T67" fmla="*/ 142 h 263"/>
                  <a:gd name="T68" fmla="*/ 68 w 327"/>
                  <a:gd name="T69" fmla="*/ 131 h 263"/>
                  <a:gd name="T70" fmla="*/ 36 w 327"/>
                  <a:gd name="T71" fmla="*/ 105 h 263"/>
                  <a:gd name="T72" fmla="*/ 42 w 327"/>
                  <a:gd name="T73" fmla="*/ 84 h 263"/>
                  <a:gd name="T74" fmla="*/ 42 w 327"/>
                  <a:gd name="T75" fmla="*/ 73 h 263"/>
                  <a:gd name="T76" fmla="*/ 31 w 327"/>
                  <a:gd name="T77" fmla="*/ 68 h 263"/>
                  <a:gd name="T78" fmla="*/ 21 w 327"/>
                  <a:gd name="T79" fmla="*/ 47 h 263"/>
                  <a:gd name="T80" fmla="*/ 10 w 327"/>
                  <a:gd name="T81" fmla="*/ 36 h 263"/>
                  <a:gd name="T82" fmla="*/ 0 w 327"/>
                  <a:gd name="T83" fmla="*/ 5 h 263"/>
                  <a:gd name="T84" fmla="*/ 5 w 327"/>
                  <a:gd name="T85" fmla="*/ 0 h 263"/>
                  <a:gd name="T86" fmla="*/ 10 w 327"/>
                  <a:gd name="T87" fmla="*/ 5 h 263"/>
                  <a:gd name="T88" fmla="*/ 21 w 327"/>
                  <a:gd name="T89" fmla="*/ 15 h 263"/>
                  <a:gd name="T90" fmla="*/ 31 w 327"/>
                  <a:gd name="T91" fmla="*/ 15 h 263"/>
                  <a:gd name="T92" fmla="*/ 36 w 327"/>
                  <a:gd name="T93" fmla="*/ 15 h 263"/>
                  <a:gd name="T94" fmla="*/ 52 w 327"/>
                  <a:gd name="T95" fmla="*/ 0 h 263"/>
                  <a:gd name="T96" fmla="*/ 58 w 327"/>
                  <a:gd name="T97" fmla="*/ 21 h 263"/>
                  <a:gd name="T98" fmla="*/ 68 w 327"/>
                  <a:gd name="T99" fmla="*/ 26 h 263"/>
                  <a:gd name="T100" fmla="*/ 73 w 327"/>
                  <a:gd name="T101" fmla="*/ 26 h 263"/>
                  <a:gd name="T102" fmla="*/ 73 w 327"/>
                  <a:gd name="T103" fmla="*/ 3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7" h="263">
                    <a:moveTo>
                      <a:pt x="73" y="31"/>
                    </a:moveTo>
                    <a:lnTo>
                      <a:pt x="79" y="36"/>
                    </a:lnTo>
                    <a:lnTo>
                      <a:pt x="89" y="42"/>
                    </a:lnTo>
                    <a:lnTo>
                      <a:pt x="121" y="58"/>
                    </a:lnTo>
                    <a:lnTo>
                      <a:pt x="152" y="52"/>
                    </a:lnTo>
                    <a:lnTo>
                      <a:pt x="152" y="42"/>
                    </a:lnTo>
                    <a:lnTo>
                      <a:pt x="163" y="42"/>
                    </a:lnTo>
                    <a:lnTo>
                      <a:pt x="184" y="26"/>
                    </a:lnTo>
                    <a:lnTo>
                      <a:pt x="200" y="31"/>
                    </a:lnTo>
                    <a:lnTo>
                      <a:pt x="216" y="36"/>
                    </a:lnTo>
                    <a:lnTo>
                      <a:pt x="263" y="58"/>
                    </a:lnTo>
                    <a:lnTo>
                      <a:pt x="269" y="73"/>
                    </a:lnTo>
                    <a:lnTo>
                      <a:pt x="263" y="110"/>
                    </a:lnTo>
                    <a:lnTo>
                      <a:pt x="274" y="147"/>
                    </a:lnTo>
                    <a:lnTo>
                      <a:pt x="290" y="153"/>
                    </a:lnTo>
                    <a:lnTo>
                      <a:pt x="290" y="158"/>
                    </a:lnTo>
                    <a:lnTo>
                      <a:pt x="290" y="163"/>
                    </a:lnTo>
                    <a:lnTo>
                      <a:pt x="279" y="179"/>
                    </a:lnTo>
                    <a:lnTo>
                      <a:pt x="300" y="200"/>
                    </a:lnTo>
                    <a:lnTo>
                      <a:pt x="316" y="211"/>
                    </a:lnTo>
                    <a:lnTo>
                      <a:pt x="316" y="226"/>
                    </a:lnTo>
                    <a:lnTo>
                      <a:pt x="327" y="226"/>
                    </a:lnTo>
                    <a:lnTo>
                      <a:pt x="327" y="232"/>
                    </a:lnTo>
                    <a:lnTo>
                      <a:pt x="305" y="242"/>
                    </a:lnTo>
                    <a:lnTo>
                      <a:pt x="305" y="263"/>
                    </a:lnTo>
                    <a:lnTo>
                      <a:pt x="237" y="253"/>
                    </a:lnTo>
                    <a:lnTo>
                      <a:pt x="226" y="226"/>
                    </a:lnTo>
                    <a:lnTo>
                      <a:pt x="195" y="237"/>
                    </a:lnTo>
                    <a:lnTo>
                      <a:pt x="168" y="232"/>
                    </a:lnTo>
                    <a:lnTo>
                      <a:pt x="142" y="211"/>
                    </a:lnTo>
                    <a:lnTo>
                      <a:pt x="116" y="174"/>
                    </a:lnTo>
                    <a:lnTo>
                      <a:pt x="89" y="179"/>
                    </a:lnTo>
                    <a:lnTo>
                      <a:pt x="79" y="158"/>
                    </a:lnTo>
                    <a:lnTo>
                      <a:pt x="79" y="142"/>
                    </a:lnTo>
                    <a:lnTo>
                      <a:pt x="68" y="131"/>
                    </a:lnTo>
                    <a:lnTo>
                      <a:pt x="36" y="105"/>
                    </a:lnTo>
                    <a:lnTo>
                      <a:pt x="42" y="84"/>
                    </a:lnTo>
                    <a:lnTo>
                      <a:pt x="42" y="73"/>
                    </a:lnTo>
                    <a:lnTo>
                      <a:pt x="31" y="68"/>
                    </a:lnTo>
                    <a:lnTo>
                      <a:pt x="21" y="47"/>
                    </a:lnTo>
                    <a:lnTo>
                      <a:pt x="10" y="36"/>
                    </a:lnTo>
                    <a:lnTo>
                      <a:pt x="0" y="5"/>
                    </a:lnTo>
                    <a:lnTo>
                      <a:pt x="5" y="0"/>
                    </a:lnTo>
                    <a:lnTo>
                      <a:pt x="10" y="5"/>
                    </a:lnTo>
                    <a:lnTo>
                      <a:pt x="21" y="15"/>
                    </a:lnTo>
                    <a:lnTo>
                      <a:pt x="31" y="15"/>
                    </a:lnTo>
                    <a:lnTo>
                      <a:pt x="36" y="15"/>
                    </a:lnTo>
                    <a:lnTo>
                      <a:pt x="52" y="0"/>
                    </a:lnTo>
                    <a:lnTo>
                      <a:pt x="58" y="21"/>
                    </a:lnTo>
                    <a:lnTo>
                      <a:pt x="68" y="26"/>
                    </a:lnTo>
                    <a:lnTo>
                      <a:pt x="73" y="26"/>
                    </a:lnTo>
                    <a:lnTo>
                      <a:pt x="73" y="3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9" name="Freeform 541"/>
              <p:cNvSpPr>
                <a:spLocks/>
              </p:cNvSpPr>
              <p:nvPr/>
            </p:nvSpPr>
            <p:spPr bwMode="auto">
              <a:xfrm>
                <a:off x="3216" y="2543"/>
                <a:ext cx="185" cy="179"/>
              </a:xfrm>
              <a:custGeom>
                <a:avLst/>
                <a:gdLst>
                  <a:gd name="T0" fmla="*/ 53 w 185"/>
                  <a:gd name="T1" fmla="*/ 58 h 179"/>
                  <a:gd name="T2" fmla="*/ 63 w 185"/>
                  <a:gd name="T3" fmla="*/ 63 h 179"/>
                  <a:gd name="T4" fmla="*/ 79 w 185"/>
                  <a:gd name="T5" fmla="*/ 68 h 179"/>
                  <a:gd name="T6" fmla="*/ 100 w 185"/>
                  <a:gd name="T7" fmla="*/ 79 h 179"/>
                  <a:gd name="T8" fmla="*/ 121 w 185"/>
                  <a:gd name="T9" fmla="*/ 95 h 179"/>
                  <a:gd name="T10" fmla="*/ 121 w 185"/>
                  <a:gd name="T11" fmla="*/ 73 h 179"/>
                  <a:gd name="T12" fmla="*/ 111 w 185"/>
                  <a:gd name="T13" fmla="*/ 73 h 179"/>
                  <a:gd name="T14" fmla="*/ 100 w 185"/>
                  <a:gd name="T15" fmla="*/ 63 h 179"/>
                  <a:gd name="T16" fmla="*/ 100 w 185"/>
                  <a:gd name="T17" fmla="*/ 42 h 179"/>
                  <a:gd name="T18" fmla="*/ 105 w 185"/>
                  <a:gd name="T19" fmla="*/ 21 h 179"/>
                  <a:gd name="T20" fmla="*/ 111 w 185"/>
                  <a:gd name="T21" fmla="*/ 5 h 179"/>
                  <a:gd name="T22" fmla="*/ 142 w 185"/>
                  <a:gd name="T23" fmla="*/ 0 h 179"/>
                  <a:gd name="T24" fmla="*/ 142 w 185"/>
                  <a:gd name="T25" fmla="*/ 10 h 179"/>
                  <a:gd name="T26" fmla="*/ 158 w 185"/>
                  <a:gd name="T27" fmla="*/ 15 h 179"/>
                  <a:gd name="T28" fmla="*/ 174 w 185"/>
                  <a:gd name="T29" fmla="*/ 21 h 179"/>
                  <a:gd name="T30" fmla="*/ 174 w 185"/>
                  <a:gd name="T31" fmla="*/ 26 h 179"/>
                  <a:gd name="T32" fmla="*/ 179 w 185"/>
                  <a:gd name="T33" fmla="*/ 26 h 179"/>
                  <a:gd name="T34" fmla="*/ 185 w 185"/>
                  <a:gd name="T35" fmla="*/ 42 h 179"/>
                  <a:gd name="T36" fmla="*/ 179 w 185"/>
                  <a:gd name="T37" fmla="*/ 47 h 179"/>
                  <a:gd name="T38" fmla="*/ 179 w 185"/>
                  <a:gd name="T39" fmla="*/ 58 h 179"/>
                  <a:gd name="T40" fmla="*/ 179 w 185"/>
                  <a:gd name="T41" fmla="*/ 73 h 179"/>
                  <a:gd name="T42" fmla="*/ 174 w 185"/>
                  <a:gd name="T43" fmla="*/ 84 h 179"/>
                  <a:gd name="T44" fmla="*/ 169 w 185"/>
                  <a:gd name="T45" fmla="*/ 95 h 179"/>
                  <a:gd name="T46" fmla="*/ 174 w 185"/>
                  <a:gd name="T47" fmla="*/ 105 h 179"/>
                  <a:gd name="T48" fmla="*/ 158 w 185"/>
                  <a:gd name="T49" fmla="*/ 110 h 179"/>
                  <a:gd name="T50" fmla="*/ 148 w 185"/>
                  <a:gd name="T51" fmla="*/ 116 h 179"/>
                  <a:gd name="T52" fmla="*/ 132 w 185"/>
                  <a:gd name="T53" fmla="*/ 121 h 179"/>
                  <a:gd name="T54" fmla="*/ 132 w 185"/>
                  <a:gd name="T55" fmla="*/ 132 h 179"/>
                  <a:gd name="T56" fmla="*/ 132 w 185"/>
                  <a:gd name="T57" fmla="*/ 132 h 179"/>
                  <a:gd name="T58" fmla="*/ 111 w 185"/>
                  <a:gd name="T59" fmla="*/ 137 h 179"/>
                  <a:gd name="T60" fmla="*/ 95 w 185"/>
                  <a:gd name="T61" fmla="*/ 153 h 179"/>
                  <a:gd name="T62" fmla="*/ 84 w 185"/>
                  <a:gd name="T63" fmla="*/ 168 h 179"/>
                  <a:gd name="T64" fmla="*/ 74 w 185"/>
                  <a:gd name="T65" fmla="*/ 179 h 179"/>
                  <a:gd name="T66" fmla="*/ 47 w 185"/>
                  <a:gd name="T67" fmla="*/ 174 h 179"/>
                  <a:gd name="T68" fmla="*/ 47 w 185"/>
                  <a:gd name="T69" fmla="*/ 168 h 179"/>
                  <a:gd name="T70" fmla="*/ 37 w 185"/>
                  <a:gd name="T71" fmla="*/ 168 h 179"/>
                  <a:gd name="T72" fmla="*/ 26 w 185"/>
                  <a:gd name="T73" fmla="*/ 168 h 179"/>
                  <a:gd name="T74" fmla="*/ 21 w 185"/>
                  <a:gd name="T75" fmla="*/ 168 h 179"/>
                  <a:gd name="T76" fmla="*/ 0 w 185"/>
                  <a:gd name="T77" fmla="*/ 147 h 179"/>
                  <a:gd name="T78" fmla="*/ 0 w 185"/>
                  <a:gd name="T79" fmla="*/ 126 h 179"/>
                  <a:gd name="T80" fmla="*/ 0 w 185"/>
                  <a:gd name="T81" fmla="*/ 105 h 179"/>
                  <a:gd name="T82" fmla="*/ 0 w 185"/>
                  <a:gd name="T83" fmla="*/ 89 h 179"/>
                  <a:gd name="T84" fmla="*/ 32 w 185"/>
                  <a:gd name="T85" fmla="*/ 89 h 179"/>
                  <a:gd name="T86" fmla="*/ 32 w 185"/>
                  <a:gd name="T87" fmla="*/ 68 h 179"/>
                  <a:gd name="T88" fmla="*/ 32 w 185"/>
                  <a:gd name="T89" fmla="*/ 47 h 179"/>
                  <a:gd name="T90" fmla="*/ 47 w 185"/>
                  <a:gd name="T91" fmla="*/ 58 h 179"/>
                  <a:gd name="T92" fmla="*/ 53 w 185"/>
                  <a:gd name="T93" fmla="*/ 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5" h="179">
                    <a:moveTo>
                      <a:pt x="53" y="58"/>
                    </a:moveTo>
                    <a:lnTo>
                      <a:pt x="63" y="63"/>
                    </a:lnTo>
                    <a:lnTo>
                      <a:pt x="79" y="68"/>
                    </a:lnTo>
                    <a:lnTo>
                      <a:pt x="100" y="79"/>
                    </a:lnTo>
                    <a:lnTo>
                      <a:pt x="121" y="95"/>
                    </a:lnTo>
                    <a:lnTo>
                      <a:pt x="121" y="73"/>
                    </a:lnTo>
                    <a:lnTo>
                      <a:pt x="111" y="73"/>
                    </a:lnTo>
                    <a:lnTo>
                      <a:pt x="100" y="63"/>
                    </a:lnTo>
                    <a:lnTo>
                      <a:pt x="100" y="42"/>
                    </a:lnTo>
                    <a:lnTo>
                      <a:pt x="105" y="21"/>
                    </a:lnTo>
                    <a:lnTo>
                      <a:pt x="111" y="5"/>
                    </a:lnTo>
                    <a:lnTo>
                      <a:pt x="142" y="0"/>
                    </a:lnTo>
                    <a:lnTo>
                      <a:pt x="142" y="10"/>
                    </a:lnTo>
                    <a:lnTo>
                      <a:pt x="158" y="15"/>
                    </a:lnTo>
                    <a:lnTo>
                      <a:pt x="174" y="21"/>
                    </a:lnTo>
                    <a:lnTo>
                      <a:pt x="174" y="26"/>
                    </a:lnTo>
                    <a:lnTo>
                      <a:pt x="179" y="26"/>
                    </a:lnTo>
                    <a:lnTo>
                      <a:pt x="185" y="42"/>
                    </a:lnTo>
                    <a:lnTo>
                      <a:pt x="179" y="47"/>
                    </a:lnTo>
                    <a:lnTo>
                      <a:pt x="179" y="58"/>
                    </a:lnTo>
                    <a:lnTo>
                      <a:pt x="179" y="73"/>
                    </a:lnTo>
                    <a:lnTo>
                      <a:pt x="174" y="84"/>
                    </a:lnTo>
                    <a:lnTo>
                      <a:pt x="169" y="95"/>
                    </a:lnTo>
                    <a:lnTo>
                      <a:pt x="174" y="105"/>
                    </a:lnTo>
                    <a:lnTo>
                      <a:pt x="158" y="110"/>
                    </a:lnTo>
                    <a:lnTo>
                      <a:pt x="148" y="116"/>
                    </a:lnTo>
                    <a:lnTo>
                      <a:pt x="132" y="121"/>
                    </a:lnTo>
                    <a:lnTo>
                      <a:pt x="132" y="132"/>
                    </a:lnTo>
                    <a:lnTo>
                      <a:pt x="132" y="132"/>
                    </a:lnTo>
                    <a:lnTo>
                      <a:pt x="111" y="137"/>
                    </a:lnTo>
                    <a:lnTo>
                      <a:pt x="95" y="153"/>
                    </a:lnTo>
                    <a:lnTo>
                      <a:pt x="84" y="168"/>
                    </a:lnTo>
                    <a:lnTo>
                      <a:pt x="74" y="179"/>
                    </a:lnTo>
                    <a:lnTo>
                      <a:pt x="47" y="174"/>
                    </a:lnTo>
                    <a:lnTo>
                      <a:pt x="47" y="168"/>
                    </a:lnTo>
                    <a:lnTo>
                      <a:pt x="37" y="168"/>
                    </a:lnTo>
                    <a:lnTo>
                      <a:pt x="26" y="168"/>
                    </a:lnTo>
                    <a:lnTo>
                      <a:pt x="21" y="168"/>
                    </a:lnTo>
                    <a:lnTo>
                      <a:pt x="0" y="147"/>
                    </a:lnTo>
                    <a:lnTo>
                      <a:pt x="0" y="126"/>
                    </a:lnTo>
                    <a:lnTo>
                      <a:pt x="0" y="105"/>
                    </a:lnTo>
                    <a:lnTo>
                      <a:pt x="0" y="89"/>
                    </a:lnTo>
                    <a:lnTo>
                      <a:pt x="32" y="89"/>
                    </a:lnTo>
                    <a:lnTo>
                      <a:pt x="32" y="68"/>
                    </a:lnTo>
                    <a:lnTo>
                      <a:pt x="32" y="47"/>
                    </a:lnTo>
                    <a:lnTo>
                      <a:pt x="47" y="58"/>
                    </a:lnTo>
                    <a:lnTo>
                      <a:pt x="53"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0" name="Freeform 542"/>
              <p:cNvSpPr>
                <a:spLocks/>
              </p:cNvSpPr>
              <p:nvPr/>
            </p:nvSpPr>
            <p:spPr bwMode="auto">
              <a:xfrm>
                <a:off x="3153" y="1535"/>
                <a:ext cx="142" cy="79"/>
              </a:xfrm>
              <a:custGeom>
                <a:avLst/>
                <a:gdLst>
                  <a:gd name="T0" fmla="*/ 58 w 142"/>
                  <a:gd name="T1" fmla="*/ 5 h 79"/>
                  <a:gd name="T2" fmla="*/ 68 w 142"/>
                  <a:gd name="T3" fmla="*/ 5 h 79"/>
                  <a:gd name="T4" fmla="*/ 89 w 142"/>
                  <a:gd name="T5" fmla="*/ 0 h 79"/>
                  <a:gd name="T6" fmla="*/ 100 w 142"/>
                  <a:gd name="T7" fmla="*/ 10 h 79"/>
                  <a:gd name="T8" fmla="*/ 116 w 142"/>
                  <a:gd name="T9" fmla="*/ 26 h 79"/>
                  <a:gd name="T10" fmla="*/ 116 w 142"/>
                  <a:gd name="T11" fmla="*/ 47 h 79"/>
                  <a:gd name="T12" fmla="*/ 126 w 142"/>
                  <a:gd name="T13" fmla="*/ 53 h 79"/>
                  <a:gd name="T14" fmla="*/ 142 w 142"/>
                  <a:gd name="T15" fmla="*/ 53 h 79"/>
                  <a:gd name="T16" fmla="*/ 126 w 142"/>
                  <a:gd name="T17" fmla="*/ 79 h 79"/>
                  <a:gd name="T18" fmla="*/ 121 w 142"/>
                  <a:gd name="T19" fmla="*/ 79 h 79"/>
                  <a:gd name="T20" fmla="*/ 105 w 142"/>
                  <a:gd name="T21" fmla="*/ 68 h 79"/>
                  <a:gd name="T22" fmla="*/ 84 w 142"/>
                  <a:gd name="T23" fmla="*/ 79 h 79"/>
                  <a:gd name="T24" fmla="*/ 47 w 142"/>
                  <a:gd name="T25" fmla="*/ 74 h 79"/>
                  <a:gd name="T26" fmla="*/ 42 w 142"/>
                  <a:gd name="T27" fmla="*/ 68 h 79"/>
                  <a:gd name="T28" fmla="*/ 42 w 142"/>
                  <a:gd name="T29" fmla="*/ 63 h 79"/>
                  <a:gd name="T30" fmla="*/ 26 w 142"/>
                  <a:gd name="T31" fmla="*/ 63 h 79"/>
                  <a:gd name="T32" fmla="*/ 21 w 142"/>
                  <a:gd name="T33" fmla="*/ 53 h 79"/>
                  <a:gd name="T34" fmla="*/ 0 w 142"/>
                  <a:gd name="T35" fmla="*/ 37 h 79"/>
                  <a:gd name="T36" fmla="*/ 15 w 142"/>
                  <a:gd name="T37" fmla="*/ 31 h 79"/>
                  <a:gd name="T38" fmla="*/ 31 w 142"/>
                  <a:gd name="T39" fmla="*/ 5 h 79"/>
                  <a:gd name="T40" fmla="*/ 37 w 142"/>
                  <a:gd name="T41" fmla="*/ 5 h 79"/>
                  <a:gd name="T42" fmla="*/ 47 w 142"/>
                  <a:gd name="T43" fmla="*/ 0 h 79"/>
                  <a:gd name="T44" fmla="*/ 58 w 142"/>
                  <a:gd name="T45"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2" h="79">
                    <a:moveTo>
                      <a:pt x="58" y="5"/>
                    </a:moveTo>
                    <a:lnTo>
                      <a:pt x="68" y="5"/>
                    </a:lnTo>
                    <a:lnTo>
                      <a:pt x="89" y="0"/>
                    </a:lnTo>
                    <a:lnTo>
                      <a:pt x="100" y="10"/>
                    </a:lnTo>
                    <a:lnTo>
                      <a:pt x="116" y="26"/>
                    </a:lnTo>
                    <a:lnTo>
                      <a:pt x="116" y="47"/>
                    </a:lnTo>
                    <a:lnTo>
                      <a:pt x="126" y="53"/>
                    </a:lnTo>
                    <a:lnTo>
                      <a:pt x="142" y="53"/>
                    </a:lnTo>
                    <a:lnTo>
                      <a:pt x="126" y="79"/>
                    </a:lnTo>
                    <a:lnTo>
                      <a:pt x="121" y="79"/>
                    </a:lnTo>
                    <a:lnTo>
                      <a:pt x="105" y="68"/>
                    </a:lnTo>
                    <a:lnTo>
                      <a:pt x="84" y="79"/>
                    </a:lnTo>
                    <a:lnTo>
                      <a:pt x="47" y="74"/>
                    </a:lnTo>
                    <a:lnTo>
                      <a:pt x="42" y="68"/>
                    </a:lnTo>
                    <a:lnTo>
                      <a:pt x="42" y="63"/>
                    </a:lnTo>
                    <a:lnTo>
                      <a:pt x="26" y="63"/>
                    </a:lnTo>
                    <a:lnTo>
                      <a:pt x="21" y="53"/>
                    </a:lnTo>
                    <a:lnTo>
                      <a:pt x="0" y="37"/>
                    </a:lnTo>
                    <a:lnTo>
                      <a:pt x="15" y="31"/>
                    </a:lnTo>
                    <a:lnTo>
                      <a:pt x="31" y="5"/>
                    </a:lnTo>
                    <a:lnTo>
                      <a:pt x="37" y="5"/>
                    </a:lnTo>
                    <a:lnTo>
                      <a:pt x="47" y="0"/>
                    </a:lnTo>
                    <a:lnTo>
                      <a:pt x="58"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1" name="Freeform 543"/>
              <p:cNvSpPr>
                <a:spLocks/>
              </p:cNvSpPr>
              <p:nvPr/>
            </p:nvSpPr>
            <p:spPr bwMode="auto">
              <a:xfrm>
                <a:off x="2588" y="1229"/>
                <a:ext cx="116" cy="52"/>
              </a:xfrm>
              <a:custGeom>
                <a:avLst/>
                <a:gdLst>
                  <a:gd name="T0" fmla="*/ 11 w 116"/>
                  <a:gd name="T1" fmla="*/ 5 h 52"/>
                  <a:gd name="T2" fmla="*/ 27 w 116"/>
                  <a:gd name="T3" fmla="*/ 0 h 52"/>
                  <a:gd name="T4" fmla="*/ 37 w 116"/>
                  <a:gd name="T5" fmla="*/ 10 h 52"/>
                  <a:gd name="T6" fmla="*/ 95 w 116"/>
                  <a:gd name="T7" fmla="*/ 0 h 52"/>
                  <a:gd name="T8" fmla="*/ 116 w 116"/>
                  <a:gd name="T9" fmla="*/ 16 h 52"/>
                  <a:gd name="T10" fmla="*/ 116 w 116"/>
                  <a:gd name="T11" fmla="*/ 26 h 52"/>
                  <a:gd name="T12" fmla="*/ 53 w 116"/>
                  <a:gd name="T13" fmla="*/ 52 h 52"/>
                  <a:gd name="T14" fmla="*/ 6 w 116"/>
                  <a:gd name="T15" fmla="*/ 37 h 52"/>
                  <a:gd name="T16" fmla="*/ 16 w 116"/>
                  <a:gd name="T17" fmla="*/ 21 h 52"/>
                  <a:gd name="T18" fmla="*/ 0 w 116"/>
                  <a:gd name="T19" fmla="*/ 5 h 52"/>
                  <a:gd name="T20" fmla="*/ 11 w 116"/>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52">
                    <a:moveTo>
                      <a:pt x="11" y="5"/>
                    </a:moveTo>
                    <a:lnTo>
                      <a:pt x="27" y="0"/>
                    </a:lnTo>
                    <a:lnTo>
                      <a:pt x="37" y="10"/>
                    </a:lnTo>
                    <a:lnTo>
                      <a:pt x="95" y="0"/>
                    </a:lnTo>
                    <a:lnTo>
                      <a:pt x="116" y="16"/>
                    </a:lnTo>
                    <a:lnTo>
                      <a:pt x="116" y="26"/>
                    </a:lnTo>
                    <a:lnTo>
                      <a:pt x="53" y="52"/>
                    </a:lnTo>
                    <a:lnTo>
                      <a:pt x="6" y="37"/>
                    </a:lnTo>
                    <a:lnTo>
                      <a:pt x="16" y="21"/>
                    </a:lnTo>
                    <a:lnTo>
                      <a:pt x="0" y="5"/>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2" name="Freeform 544"/>
              <p:cNvSpPr>
                <a:spLocks/>
              </p:cNvSpPr>
              <p:nvPr/>
            </p:nvSpPr>
            <p:spPr bwMode="auto">
              <a:xfrm>
                <a:off x="1106" y="1809"/>
                <a:ext cx="417" cy="327"/>
              </a:xfrm>
              <a:custGeom>
                <a:avLst/>
                <a:gdLst>
                  <a:gd name="T0" fmla="*/ 16 w 417"/>
                  <a:gd name="T1" fmla="*/ 0 h 327"/>
                  <a:gd name="T2" fmla="*/ 32 w 417"/>
                  <a:gd name="T3" fmla="*/ 0 h 327"/>
                  <a:gd name="T4" fmla="*/ 80 w 417"/>
                  <a:gd name="T5" fmla="*/ 27 h 327"/>
                  <a:gd name="T6" fmla="*/ 106 w 417"/>
                  <a:gd name="T7" fmla="*/ 21 h 327"/>
                  <a:gd name="T8" fmla="*/ 153 w 417"/>
                  <a:gd name="T9" fmla="*/ 16 h 327"/>
                  <a:gd name="T10" fmla="*/ 174 w 417"/>
                  <a:gd name="T11" fmla="*/ 42 h 327"/>
                  <a:gd name="T12" fmla="*/ 174 w 417"/>
                  <a:gd name="T13" fmla="*/ 58 h 327"/>
                  <a:gd name="T14" fmla="*/ 190 w 417"/>
                  <a:gd name="T15" fmla="*/ 69 h 327"/>
                  <a:gd name="T16" fmla="*/ 206 w 417"/>
                  <a:gd name="T17" fmla="*/ 48 h 327"/>
                  <a:gd name="T18" fmla="*/ 227 w 417"/>
                  <a:gd name="T19" fmla="*/ 58 h 327"/>
                  <a:gd name="T20" fmla="*/ 243 w 417"/>
                  <a:gd name="T21" fmla="*/ 116 h 327"/>
                  <a:gd name="T22" fmla="*/ 269 w 417"/>
                  <a:gd name="T23" fmla="*/ 122 h 327"/>
                  <a:gd name="T24" fmla="*/ 248 w 417"/>
                  <a:gd name="T25" fmla="*/ 190 h 327"/>
                  <a:gd name="T26" fmla="*/ 264 w 417"/>
                  <a:gd name="T27" fmla="*/ 243 h 327"/>
                  <a:gd name="T28" fmla="*/ 290 w 417"/>
                  <a:gd name="T29" fmla="*/ 264 h 327"/>
                  <a:gd name="T30" fmla="*/ 343 w 417"/>
                  <a:gd name="T31" fmla="*/ 248 h 327"/>
                  <a:gd name="T32" fmla="*/ 354 w 417"/>
                  <a:gd name="T33" fmla="*/ 232 h 327"/>
                  <a:gd name="T34" fmla="*/ 364 w 417"/>
                  <a:gd name="T35" fmla="*/ 206 h 327"/>
                  <a:gd name="T36" fmla="*/ 417 w 417"/>
                  <a:gd name="T37" fmla="*/ 201 h 327"/>
                  <a:gd name="T38" fmla="*/ 391 w 417"/>
                  <a:gd name="T39" fmla="*/ 264 h 327"/>
                  <a:gd name="T40" fmla="*/ 391 w 417"/>
                  <a:gd name="T41" fmla="*/ 248 h 327"/>
                  <a:gd name="T42" fmla="*/ 370 w 417"/>
                  <a:gd name="T43" fmla="*/ 269 h 327"/>
                  <a:gd name="T44" fmla="*/ 343 w 417"/>
                  <a:gd name="T45" fmla="*/ 269 h 327"/>
                  <a:gd name="T46" fmla="*/ 338 w 417"/>
                  <a:gd name="T47" fmla="*/ 280 h 327"/>
                  <a:gd name="T48" fmla="*/ 333 w 417"/>
                  <a:gd name="T49" fmla="*/ 280 h 327"/>
                  <a:gd name="T50" fmla="*/ 349 w 417"/>
                  <a:gd name="T51" fmla="*/ 290 h 327"/>
                  <a:gd name="T52" fmla="*/ 349 w 417"/>
                  <a:gd name="T53" fmla="*/ 301 h 327"/>
                  <a:gd name="T54" fmla="*/ 327 w 417"/>
                  <a:gd name="T55" fmla="*/ 301 h 327"/>
                  <a:gd name="T56" fmla="*/ 317 w 417"/>
                  <a:gd name="T57" fmla="*/ 327 h 327"/>
                  <a:gd name="T58" fmla="*/ 290 w 417"/>
                  <a:gd name="T59" fmla="*/ 296 h 327"/>
                  <a:gd name="T60" fmla="*/ 280 w 417"/>
                  <a:gd name="T61" fmla="*/ 296 h 327"/>
                  <a:gd name="T62" fmla="*/ 248 w 417"/>
                  <a:gd name="T63" fmla="*/ 306 h 327"/>
                  <a:gd name="T64" fmla="*/ 153 w 417"/>
                  <a:gd name="T65" fmla="*/ 259 h 327"/>
                  <a:gd name="T66" fmla="*/ 122 w 417"/>
                  <a:gd name="T67" fmla="*/ 238 h 327"/>
                  <a:gd name="T68" fmla="*/ 127 w 417"/>
                  <a:gd name="T69" fmla="*/ 180 h 327"/>
                  <a:gd name="T70" fmla="*/ 53 w 417"/>
                  <a:gd name="T71" fmla="*/ 74 h 327"/>
                  <a:gd name="T72" fmla="*/ 48 w 417"/>
                  <a:gd name="T73" fmla="*/ 37 h 327"/>
                  <a:gd name="T74" fmla="*/ 32 w 417"/>
                  <a:gd name="T75" fmla="*/ 16 h 327"/>
                  <a:gd name="T76" fmla="*/ 22 w 417"/>
                  <a:gd name="T77" fmla="*/ 48 h 327"/>
                  <a:gd name="T78" fmla="*/ 37 w 417"/>
                  <a:gd name="T79" fmla="*/ 74 h 327"/>
                  <a:gd name="T80" fmla="*/ 74 w 417"/>
                  <a:gd name="T81" fmla="*/ 169 h 327"/>
                  <a:gd name="T82" fmla="*/ 64 w 417"/>
                  <a:gd name="T83" fmla="*/ 174 h 327"/>
                  <a:gd name="T84" fmla="*/ 32 w 417"/>
                  <a:gd name="T85" fmla="*/ 143 h 327"/>
                  <a:gd name="T86" fmla="*/ 37 w 417"/>
                  <a:gd name="T87" fmla="*/ 116 h 327"/>
                  <a:gd name="T88" fmla="*/ 6 w 417"/>
                  <a:gd name="T89" fmla="*/ 90 h 327"/>
                  <a:gd name="T90" fmla="*/ 22 w 417"/>
                  <a:gd name="T91" fmla="*/ 79 h 327"/>
                  <a:gd name="T92" fmla="*/ 6 w 417"/>
                  <a:gd name="T93" fmla="*/ 53 h 327"/>
                  <a:gd name="T94" fmla="*/ 0 w 417"/>
                  <a:gd name="T95" fmla="*/ 0 h 327"/>
                  <a:gd name="T96" fmla="*/ 16 w 417"/>
                  <a:gd name="T9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7" h="327">
                    <a:moveTo>
                      <a:pt x="16" y="0"/>
                    </a:moveTo>
                    <a:lnTo>
                      <a:pt x="32" y="0"/>
                    </a:lnTo>
                    <a:lnTo>
                      <a:pt x="80" y="27"/>
                    </a:lnTo>
                    <a:lnTo>
                      <a:pt x="106" y="21"/>
                    </a:lnTo>
                    <a:lnTo>
                      <a:pt x="153" y="16"/>
                    </a:lnTo>
                    <a:lnTo>
                      <a:pt x="174" y="42"/>
                    </a:lnTo>
                    <a:lnTo>
                      <a:pt x="174" y="58"/>
                    </a:lnTo>
                    <a:lnTo>
                      <a:pt x="190" y="69"/>
                    </a:lnTo>
                    <a:lnTo>
                      <a:pt x="206" y="48"/>
                    </a:lnTo>
                    <a:lnTo>
                      <a:pt x="227" y="58"/>
                    </a:lnTo>
                    <a:lnTo>
                      <a:pt x="243" y="116"/>
                    </a:lnTo>
                    <a:lnTo>
                      <a:pt x="269" y="122"/>
                    </a:lnTo>
                    <a:lnTo>
                      <a:pt x="248" y="190"/>
                    </a:lnTo>
                    <a:lnTo>
                      <a:pt x="264" y="243"/>
                    </a:lnTo>
                    <a:lnTo>
                      <a:pt x="290" y="264"/>
                    </a:lnTo>
                    <a:lnTo>
                      <a:pt x="343" y="248"/>
                    </a:lnTo>
                    <a:lnTo>
                      <a:pt x="354" y="232"/>
                    </a:lnTo>
                    <a:lnTo>
                      <a:pt x="364" y="206"/>
                    </a:lnTo>
                    <a:lnTo>
                      <a:pt x="417" y="201"/>
                    </a:lnTo>
                    <a:lnTo>
                      <a:pt x="391" y="264"/>
                    </a:lnTo>
                    <a:lnTo>
                      <a:pt x="391" y="248"/>
                    </a:lnTo>
                    <a:lnTo>
                      <a:pt x="370" y="269"/>
                    </a:lnTo>
                    <a:lnTo>
                      <a:pt x="343" y="269"/>
                    </a:lnTo>
                    <a:lnTo>
                      <a:pt x="338" y="280"/>
                    </a:lnTo>
                    <a:lnTo>
                      <a:pt x="333" y="280"/>
                    </a:lnTo>
                    <a:lnTo>
                      <a:pt x="349" y="290"/>
                    </a:lnTo>
                    <a:lnTo>
                      <a:pt x="349" y="301"/>
                    </a:lnTo>
                    <a:lnTo>
                      <a:pt x="327" y="301"/>
                    </a:lnTo>
                    <a:lnTo>
                      <a:pt x="317" y="327"/>
                    </a:lnTo>
                    <a:lnTo>
                      <a:pt x="290" y="296"/>
                    </a:lnTo>
                    <a:lnTo>
                      <a:pt x="280" y="296"/>
                    </a:lnTo>
                    <a:lnTo>
                      <a:pt x="248" y="306"/>
                    </a:lnTo>
                    <a:lnTo>
                      <a:pt x="153" y="259"/>
                    </a:lnTo>
                    <a:lnTo>
                      <a:pt x="122" y="238"/>
                    </a:lnTo>
                    <a:lnTo>
                      <a:pt x="127" y="180"/>
                    </a:lnTo>
                    <a:lnTo>
                      <a:pt x="53" y="74"/>
                    </a:lnTo>
                    <a:lnTo>
                      <a:pt x="48" y="37"/>
                    </a:lnTo>
                    <a:lnTo>
                      <a:pt x="32" y="16"/>
                    </a:lnTo>
                    <a:lnTo>
                      <a:pt x="22" y="48"/>
                    </a:lnTo>
                    <a:lnTo>
                      <a:pt x="37" y="74"/>
                    </a:lnTo>
                    <a:lnTo>
                      <a:pt x="74" y="169"/>
                    </a:lnTo>
                    <a:lnTo>
                      <a:pt x="64" y="174"/>
                    </a:lnTo>
                    <a:lnTo>
                      <a:pt x="32" y="143"/>
                    </a:lnTo>
                    <a:lnTo>
                      <a:pt x="37" y="116"/>
                    </a:lnTo>
                    <a:lnTo>
                      <a:pt x="6" y="90"/>
                    </a:lnTo>
                    <a:lnTo>
                      <a:pt x="22" y="79"/>
                    </a:lnTo>
                    <a:lnTo>
                      <a:pt x="6" y="53"/>
                    </a:lnTo>
                    <a:lnTo>
                      <a:pt x="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3" name="Freeform 545"/>
              <p:cNvSpPr>
                <a:spLocks/>
              </p:cNvSpPr>
              <p:nvPr/>
            </p:nvSpPr>
            <p:spPr bwMode="auto">
              <a:xfrm>
                <a:off x="1476" y="2057"/>
                <a:ext cx="21" cy="53"/>
              </a:xfrm>
              <a:custGeom>
                <a:avLst/>
                <a:gdLst>
                  <a:gd name="T0" fmla="*/ 15 w 21"/>
                  <a:gd name="T1" fmla="*/ 27 h 53"/>
                  <a:gd name="T2" fmla="*/ 15 w 21"/>
                  <a:gd name="T3" fmla="*/ 42 h 53"/>
                  <a:gd name="T4" fmla="*/ 0 w 21"/>
                  <a:gd name="T5" fmla="*/ 53 h 53"/>
                  <a:gd name="T6" fmla="*/ 0 w 21"/>
                  <a:gd name="T7" fmla="*/ 21 h 53"/>
                  <a:gd name="T8" fmla="*/ 21 w 21"/>
                  <a:gd name="T9" fmla="*/ 0 h 53"/>
                  <a:gd name="T10" fmla="*/ 21 w 21"/>
                  <a:gd name="T11" fmla="*/ 16 h 53"/>
                  <a:gd name="T12" fmla="*/ 15 w 21"/>
                  <a:gd name="T13" fmla="*/ 27 h 53"/>
                </a:gdLst>
                <a:ahLst/>
                <a:cxnLst>
                  <a:cxn ang="0">
                    <a:pos x="T0" y="T1"/>
                  </a:cxn>
                  <a:cxn ang="0">
                    <a:pos x="T2" y="T3"/>
                  </a:cxn>
                  <a:cxn ang="0">
                    <a:pos x="T4" y="T5"/>
                  </a:cxn>
                  <a:cxn ang="0">
                    <a:pos x="T6" y="T7"/>
                  </a:cxn>
                  <a:cxn ang="0">
                    <a:pos x="T8" y="T9"/>
                  </a:cxn>
                  <a:cxn ang="0">
                    <a:pos x="T10" y="T11"/>
                  </a:cxn>
                  <a:cxn ang="0">
                    <a:pos x="T12" y="T13"/>
                  </a:cxn>
                </a:cxnLst>
                <a:rect l="0" t="0" r="r" b="b"/>
                <a:pathLst>
                  <a:path w="21" h="53">
                    <a:moveTo>
                      <a:pt x="15" y="27"/>
                    </a:moveTo>
                    <a:lnTo>
                      <a:pt x="15" y="42"/>
                    </a:lnTo>
                    <a:lnTo>
                      <a:pt x="0" y="53"/>
                    </a:lnTo>
                    <a:lnTo>
                      <a:pt x="0" y="21"/>
                    </a:lnTo>
                    <a:lnTo>
                      <a:pt x="21" y="0"/>
                    </a:lnTo>
                    <a:lnTo>
                      <a:pt x="21" y="16"/>
                    </a:lnTo>
                    <a:lnTo>
                      <a:pt x="15"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4" name="Freeform 546"/>
              <p:cNvSpPr>
                <a:spLocks/>
              </p:cNvSpPr>
              <p:nvPr/>
            </p:nvSpPr>
            <p:spPr bwMode="auto">
              <a:xfrm>
                <a:off x="1423" y="2078"/>
                <a:ext cx="63" cy="69"/>
              </a:xfrm>
              <a:custGeom>
                <a:avLst/>
                <a:gdLst>
                  <a:gd name="T0" fmla="*/ 53 w 63"/>
                  <a:gd name="T1" fmla="*/ 16 h 69"/>
                  <a:gd name="T2" fmla="*/ 53 w 63"/>
                  <a:gd name="T3" fmla="*/ 32 h 69"/>
                  <a:gd name="T4" fmla="*/ 63 w 63"/>
                  <a:gd name="T5" fmla="*/ 37 h 69"/>
                  <a:gd name="T6" fmla="*/ 53 w 63"/>
                  <a:gd name="T7" fmla="*/ 48 h 69"/>
                  <a:gd name="T8" fmla="*/ 32 w 63"/>
                  <a:gd name="T9" fmla="*/ 69 h 69"/>
                  <a:gd name="T10" fmla="*/ 10 w 63"/>
                  <a:gd name="T11" fmla="*/ 69 h 69"/>
                  <a:gd name="T12" fmla="*/ 0 w 63"/>
                  <a:gd name="T13" fmla="*/ 58 h 69"/>
                  <a:gd name="T14" fmla="*/ 10 w 63"/>
                  <a:gd name="T15" fmla="*/ 32 h 69"/>
                  <a:gd name="T16" fmla="*/ 32 w 63"/>
                  <a:gd name="T17" fmla="*/ 32 h 69"/>
                  <a:gd name="T18" fmla="*/ 32 w 63"/>
                  <a:gd name="T19" fmla="*/ 21 h 69"/>
                  <a:gd name="T20" fmla="*/ 16 w 63"/>
                  <a:gd name="T21" fmla="*/ 11 h 69"/>
                  <a:gd name="T22" fmla="*/ 21 w 63"/>
                  <a:gd name="T23" fmla="*/ 11 h 69"/>
                  <a:gd name="T24" fmla="*/ 26 w 63"/>
                  <a:gd name="T25" fmla="*/ 0 h 69"/>
                  <a:gd name="T26" fmla="*/ 53 w 63"/>
                  <a:gd name="T27" fmla="*/ 0 h 69"/>
                  <a:gd name="T28" fmla="*/ 53 w 63"/>
                  <a:gd name="T2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 h="69">
                    <a:moveTo>
                      <a:pt x="53" y="16"/>
                    </a:moveTo>
                    <a:lnTo>
                      <a:pt x="53" y="32"/>
                    </a:lnTo>
                    <a:lnTo>
                      <a:pt x="63" y="37"/>
                    </a:lnTo>
                    <a:lnTo>
                      <a:pt x="53" y="48"/>
                    </a:lnTo>
                    <a:lnTo>
                      <a:pt x="32" y="69"/>
                    </a:lnTo>
                    <a:lnTo>
                      <a:pt x="10" y="69"/>
                    </a:lnTo>
                    <a:lnTo>
                      <a:pt x="0" y="58"/>
                    </a:lnTo>
                    <a:lnTo>
                      <a:pt x="10" y="32"/>
                    </a:lnTo>
                    <a:lnTo>
                      <a:pt x="32" y="32"/>
                    </a:lnTo>
                    <a:lnTo>
                      <a:pt x="32" y="21"/>
                    </a:lnTo>
                    <a:lnTo>
                      <a:pt x="16" y="11"/>
                    </a:lnTo>
                    <a:lnTo>
                      <a:pt x="21" y="11"/>
                    </a:lnTo>
                    <a:lnTo>
                      <a:pt x="26" y="0"/>
                    </a:lnTo>
                    <a:lnTo>
                      <a:pt x="53" y="0"/>
                    </a:lnTo>
                    <a:lnTo>
                      <a:pt x="53"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5" name="Freeform 547"/>
              <p:cNvSpPr>
                <a:spLocks/>
              </p:cNvSpPr>
              <p:nvPr/>
            </p:nvSpPr>
            <p:spPr bwMode="auto">
              <a:xfrm>
                <a:off x="1455" y="2136"/>
                <a:ext cx="36" cy="27"/>
              </a:xfrm>
              <a:custGeom>
                <a:avLst/>
                <a:gdLst>
                  <a:gd name="T0" fmla="*/ 26 w 36"/>
                  <a:gd name="T1" fmla="*/ 11 h 27"/>
                  <a:gd name="T2" fmla="*/ 36 w 36"/>
                  <a:gd name="T3" fmla="*/ 16 h 27"/>
                  <a:gd name="T4" fmla="*/ 31 w 36"/>
                  <a:gd name="T5" fmla="*/ 27 h 27"/>
                  <a:gd name="T6" fmla="*/ 0 w 36"/>
                  <a:gd name="T7" fmla="*/ 11 h 27"/>
                  <a:gd name="T8" fmla="*/ 10 w 36"/>
                  <a:gd name="T9" fmla="*/ 0 h 27"/>
                  <a:gd name="T10" fmla="*/ 26 w 36"/>
                  <a:gd name="T11" fmla="*/ 11 h 27"/>
                </a:gdLst>
                <a:ahLst/>
                <a:cxnLst>
                  <a:cxn ang="0">
                    <a:pos x="T0" y="T1"/>
                  </a:cxn>
                  <a:cxn ang="0">
                    <a:pos x="T2" y="T3"/>
                  </a:cxn>
                  <a:cxn ang="0">
                    <a:pos x="T4" y="T5"/>
                  </a:cxn>
                  <a:cxn ang="0">
                    <a:pos x="T6" y="T7"/>
                  </a:cxn>
                  <a:cxn ang="0">
                    <a:pos x="T8" y="T9"/>
                  </a:cxn>
                  <a:cxn ang="0">
                    <a:pos x="T10" y="T11"/>
                  </a:cxn>
                </a:cxnLst>
                <a:rect l="0" t="0" r="r" b="b"/>
                <a:pathLst>
                  <a:path w="36" h="27">
                    <a:moveTo>
                      <a:pt x="26" y="11"/>
                    </a:moveTo>
                    <a:lnTo>
                      <a:pt x="36" y="16"/>
                    </a:lnTo>
                    <a:lnTo>
                      <a:pt x="31" y="27"/>
                    </a:lnTo>
                    <a:lnTo>
                      <a:pt x="0" y="11"/>
                    </a:lnTo>
                    <a:lnTo>
                      <a:pt x="10" y="0"/>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6" name="Freeform 548"/>
              <p:cNvSpPr>
                <a:spLocks/>
              </p:cNvSpPr>
              <p:nvPr/>
            </p:nvSpPr>
            <p:spPr bwMode="auto">
              <a:xfrm>
                <a:off x="1465" y="2110"/>
                <a:ext cx="100" cy="58"/>
              </a:xfrm>
              <a:custGeom>
                <a:avLst/>
                <a:gdLst>
                  <a:gd name="T0" fmla="*/ 58 w 100"/>
                  <a:gd name="T1" fmla="*/ 0 h 58"/>
                  <a:gd name="T2" fmla="*/ 84 w 100"/>
                  <a:gd name="T3" fmla="*/ 0 h 58"/>
                  <a:gd name="T4" fmla="*/ 100 w 100"/>
                  <a:gd name="T5" fmla="*/ 16 h 58"/>
                  <a:gd name="T6" fmla="*/ 74 w 100"/>
                  <a:gd name="T7" fmla="*/ 21 h 58"/>
                  <a:gd name="T8" fmla="*/ 58 w 100"/>
                  <a:gd name="T9" fmla="*/ 37 h 58"/>
                  <a:gd name="T10" fmla="*/ 48 w 100"/>
                  <a:gd name="T11" fmla="*/ 37 h 58"/>
                  <a:gd name="T12" fmla="*/ 37 w 100"/>
                  <a:gd name="T13" fmla="*/ 58 h 58"/>
                  <a:gd name="T14" fmla="*/ 26 w 100"/>
                  <a:gd name="T15" fmla="*/ 42 h 58"/>
                  <a:gd name="T16" fmla="*/ 0 w 100"/>
                  <a:gd name="T17" fmla="*/ 26 h 58"/>
                  <a:gd name="T18" fmla="*/ 11 w 100"/>
                  <a:gd name="T19" fmla="*/ 16 h 58"/>
                  <a:gd name="T20" fmla="*/ 21 w 100"/>
                  <a:gd name="T21" fmla="*/ 5 h 58"/>
                  <a:gd name="T22" fmla="*/ 32 w 100"/>
                  <a:gd name="T23" fmla="*/ 0 h 58"/>
                  <a:gd name="T24" fmla="*/ 58 w 100"/>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58">
                    <a:moveTo>
                      <a:pt x="58" y="0"/>
                    </a:moveTo>
                    <a:lnTo>
                      <a:pt x="84" y="0"/>
                    </a:lnTo>
                    <a:lnTo>
                      <a:pt x="100" y="16"/>
                    </a:lnTo>
                    <a:lnTo>
                      <a:pt x="74" y="21"/>
                    </a:lnTo>
                    <a:lnTo>
                      <a:pt x="58" y="37"/>
                    </a:lnTo>
                    <a:lnTo>
                      <a:pt x="48" y="37"/>
                    </a:lnTo>
                    <a:lnTo>
                      <a:pt x="37" y="58"/>
                    </a:lnTo>
                    <a:lnTo>
                      <a:pt x="26" y="42"/>
                    </a:lnTo>
                    <a:lnTo>
                      <a:pt x="0" y="26"/>
                    </a:lnTo>
                    <a:lnTo>
                      <a:pt x="11" y="16"/>
                    </a:lnTo>
                    <a:lnTo>
                      <a:pt x="21" y="5"/>
                    </a:lnTo>
                    <a:lnTo>
                      <a:pt x="32" y="0"/>
                    </a:lnTo>
                    <a:lnTo>
                      <a:pt x="58"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7" name="Freeform 549"/>
              <p:cNvSpPr>
                <a:spLocks/>
              </p:cNvSpPr>
              <p:nvPr/>
            </p:nvSpPr>
            <p:spPr bwMode="auto">
              <a:xfrm>
                <a:off x="1713" y="2041"/>
                <a:ext cx="42" cy="27"/>
              </a:xfrm>
              <a:custGeom>
                <a:avLst/>
                <a:gdLst>
                  <a:gd name="T0" fmla="*/ 32 w 42"/>
                  <a:gd name="T1" fmla="*/ 0 h 27"/>
                  <a:gd name="T2" fmla="*/ 37 w 42"/>
                  <a:gd name="T3" fmla="*/ 0 h 27"/>
                  <a:gd name="T4" fmla="*/ 42 w 42"/>
                  <a:gd name="T5" fmla="*/ 27 h 27"/>
                  <a:gd name="T6" fmla="*/ 0 w 42"/>
                  <a:gd name="T7" fmla="*/ 21 h 27"/>
                  <a:gd name="T8" fmla="*/ 16 w 42"/>
                  <a:gd name="T9" fmla="*/ 16 h 27"/>
                  <a:gd name="T10" fmla="*/ 0 w 42"/>
                  <a:gd name="T11" fmla="*/ 11 h 27"/>
                  <a:gd name="T12" fmla="*/ 21 w 42"/>
                  <a:gd name="T13" fmla="*/ 0 h 27"/>
                  <a:gd name="T14" fmla="*/ 32 w 42"/>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7">
                    <a:moveTo>
                      <a:pt x="32" y="0"/>
                    </a:moveTo>
                    <a:lnTo>
                      <a:pt x="37" y="0"/>
                    </a:lnTo>
                    <a:lnTo>
                      <a:pt x="42" y="27"/>
                    </a:lnTo>
                    <a:lnTo>
                      <a:pt x="0" y="21"/>
                    </a:lnTo>
                    <a:lnTo>
                      <a:pt x="16" y="16"/>
                    </a:lnTo>
                    <a:lnTo>
                      <a:pt x="0" y="11"/>
                    </a:lnTo>
                    <a:lnTo>
                      <a:pt x="21"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8" name="Freeform 550"/>
              <p:cNvSpPr>
                <a:spLocks/>
              </p:cNvSpPr>
              <p:nvPr/>
            </p:nvSpPr>
            <p:spPr bwMode="auto">
              <a:xfrm>
                <a:off x="1644" y="2062"/>
                <a:ext cx="43" cy="16"/>
              </a:xfrm>
              <a:custGeom>
                <a:avLst/>
                <a:gdLst>
                  <a:gd name="T0" fmla="*/ 21 w 43"/>
                  <a:gd name="T1" fmla="*/ 6 h 16"/>
                  <a:gd name="T2" fmla="*/ 43 w 43"/>
                  <a:gd name="T3" fmla="*/ 6 h 16"/>
                  <a:gd name="T4" fmla="*/ 43 w 43"/>
                  <a:gd name="T5" fmla="*/ 11 h 16"/>
                  <a:gd name="T6" fmla="*/ 27 w 43"/>
                  <a:gd name="T7" fmla="*/ 16 h 16"/>
                  <a:gd name="T8" fmla="*/ 0 w 43"/>
                  <a:gd name="T9" fmla="*/ 6 h 16"/>
                  <a:gd name="T10" fmla="*/ 6 w 43"/>
                  <a:gd name="T11" fmla="*/ 0 h 16"/>
                  <a:gd name="T12" fmla="*/ 21 w 43"/>
                  <a:gd name="T13" fmla="*/ 6 h 16"/>
                </a:gdLst>
                <a:ahLst/>
                <a:cxnLst>
                  <a:cxn ang="0">
                    <a:pos x="T0" y="T1"/>
                  </a:cxn>
                  <a:cxn ang="0">
                    <a:pos x="T2" y="T3"/>
                  </a:cxn>
                  <a:cxn ang="0">
                    <a:pos x="T4" y="T5"/>
                  </a:cxn>
                  <a:cxn ang="0">
                    <a:pos x="T6" y="T7"/>
                  </a:cxn>
                  <a:cxn ang="0">
                    <a:pos x="T8" y="T9"/>
                  </a:cxn>
                  <a:cxn ang="0">
                    <a:pos x="T10" y="T11"/>
                  </a:cxn>
                  <a:cxn ang="0">
                    <a:pos x="T12" y="T13"/>
                  </a:cxn>
                </a:cxnLst>
                <a:rect l="0" t="0" r="r" b="b"/>
                <a:pathLst>
                  <a:path w="43" h="16">
                    <a:moveTo>
                      <a:pt x="21" y="6"/>
                    </a:moveTo>
                    <a:lnTo>
                      <a:pt x="43" y="6"/>
                    </a:lnTo>
                    <a:lnTo>
                      <a:pt x="43" y="11"/>
                    </a:lnTo>
                    <a:lnTo>
                      <a:pt x="27" y="16"/>
                    </a:lnTo>
                    <a:lnTo>
                      <a:pt x="0" y="6"/>
                    </a:lnTo>
                    <a:lnTo>
                      <a:pt x="6" y="0"/>
                    </a:lnTo>
                    <a:lnTo>
                      <a:pt x="2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9" name="Freeform 551"/>
              <p:cNvSpPr>
                <a:spLocks/>
              </p:cNvSpPr>
              <p:nvPr/>
            </p:nvSpPr>
            <p:spPr bwMode="auto">
              <a:xfrm>
                <a:off x="1491" y="2126"/>
                <a:ext cx="74" cy="79"/>
              </a:xfrm>
              <a:custGeom>
                <a:avLst/>
                <a:gdLst>
                  <a:gd name="T0" fmla="*/ 27 w 74"/>
                  <a:gd name="T1" fmla="*/ 21 h 79"/>
                  <a:gd name="T2" fmla="*/ 32 w 74"/>
                  <a:gd name="T3" fmla="*/ 21 h 79"/>
                  <a:gd name="T4" fmla="*/ 48 w 74"/>
                  <a:gd name="T5" fmla="*/ 5 h 79"/>
                  <a:gd name="T6" fmla="*/ 74 w 74"/>
                  <a:gd name="T7" fmla="*/ 0 h 79"/>
                  <a:gd name="T8" fmla="*/ 74 w 74"/>
                  <a:gd name="T9" fmla="*/ 16 h 79"/>
                  <a:gd name="T10" fmla="*/ 64 w 74"/>
                  <a:gd name="T11" fmla="*/ 79 h 79"/>
                  <a:gd name="T12" fmla="*/ 48 w 74"/>
                  <a:gd name="T13" fmla="*/ 74 h 79"/>
                  <a:gd name="T14" fmla="*/ 32 w 74"/>
                  <a:gd name="T15" fmla="*/ 74 h 79"/>
                  <a:gd name="T16" fmla="*/ 0 w 74"/>
                  <a:gd name="T17" fmla="*/ 42 h 79"/>
                  <a:gd name="T18" fmla="*/ 11 w 74"/>
                  <a:gd name="T19" fmla="*/ 42 h 79"/>
                  <a:gd name="T20" fmla="*/ 22 w 74"/>
                  <a:gd name="T21" fmla="*/ 21 h 79"/>
                  <a:gd name="T22" fmla="*/ 27 w 74"/>
                  <a:gd name="T23" fmla="*/ 2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79">
                    <a:moveTo>
                      <a:pt x="27" y="21"/>
                    </a:moveTo>
                    <a:lnTo>
                      <a:pt x="32" y="21"/>
                    </a:lnTo>
                    <a:lnTo>
                      <a:pt x="48" y="5"/>
                    </a:lnTo>
                    <a:lnTo>
                      <a:pt x="74" y="0"/>
                    </a:lnTo>
                    <a:lnTo>
                      <a:pt x="74" y="16"/>
                    </a:lnTo>
                    <a:lnTo>
                      <a:pt x="64" y="79"/>
                    </a:lnTo>
                    <a:lnTo>
                      <a:pt x="48" y="74"/>
                    </a:lnTo>
                    <a:lnTo>
                      <a:pt x="32" y="74"/>
                    </a:lnTo>
                    <a:lnTo>
                      <a:pt x="0" y="42"/>
                    </a:lnTo>
                    <a:lnTo>
                      <a:pt x="11" y="42"/>
                    </a:lnTo>
                    <a:lnTo>
                      <a:pt x="22" y="21"/>
                    </a:lnTo>
                    <a:lnTo>
                      <a:pt x="2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0" name="Freeform 552"/>
              <p:cNvSpPr>
                <a:spLocks/>
              </p:cNvSpPr>
              <p:nvPr/>
            </p:nvSpPr>
            <p:spPr bwMode="auto">
              <a:xfrm>
                <a:off x="1513" y="2200"/>
                <a:ext cx="58" cy="47"/>
              </a:xfrm>
              <a:custGeom>
                <a:avLst/>
                <a:gdLst>
                  <a:gd name="T0" fmla="*/ 5 w 58"/>
                  <a:gd name="T1" fmla="*/ 5 h 47"/>
                  <a:gd name="T2" fmla="*/ 10 w 58"/>
                  <a:gd name="T3" fmla="*/ 0 h 47"/>
                  <a:gd name="T4" fmla="*/ 26 w 58"/>
                  <a:gd name="T5" fmla="*/ 0 h 47"/>
                  <a:gd name="T6" fmla="*/ 42 w 58"/>
                  <a:gd name="T7" fmla="*/ 5 h 47"/>
                  <a:gd name="T8" fmla="*/ 58 w 58"/>
                  <a:gd name="T9" fmla="*/ 26 h 47"/>
                  <a:gd name="T10" fmla="*/ 47 w 58"/>
                  <a:gd name="T11" fmla="*/ 47 h 47"/>
                  <a:gd name="T12" fmla="*/ 21 w 58"/>
                  <a:gd name="T13" fmla="*/ 21 h 47"/>
                  <a:gd name="T14" fmla="*/ 15 w 58"/>
                  <a:gd name="T15" fmla="*/ 26 h 47"/>
                  <a:gd name="T16" fmla="*/ 5 w 58"/>
                  <a:gd name="T17" fmla="*/ 21 h 47"/>
                  <a:gd name="T18" fmla="*/ 0 w 58"/>
                  <a:gd name="T19" fmla="*/ 10 h 47"/>
                  <a:gd name="T20" fmla="*/ 5 w 58"/>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7">
                    <a:moveTo>
                      <a:pt x="5" y="5"/>
                    </a:moveTo>
                    <a:lnTo>
                      <a:pt x="10" y="0"/>
                    </a:lnTo>
                    <a:lnTo>
                      <a:pt x="26" y="0"/>
                    </a:lnTo>
                    <a:lnTo>
                      <a:pt x="42" y="5"/>
                    </a:lnTo>
                    <a:lnTo>
                      <a:pt x="58" y="26"/>
                    </a:lnTo>
                    <a:lnTo>
                      <a:pt x="47" y="47"/>
                    </a:lnTo>
                    <a:lnTo>
                      <a:pt x="21" y="21"/>
                    </a:lnTo>
                    <a:lnTo>
                      <a:pt x="15" y="26"/>
                    </a:lnTo>
                    <a:lnTo>
                      <a:pt x="5" y="21"/>
                    </a:lnTo>
                    <a:lnTo>
                      <a:pt x="0" y="1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1" name="Freeform 553"/>
              <p:cNvSpPr>
                <a:spLocks/>
              </p:cNvSpPr>
              <p:nvPr/>
            </p:nvSpPr>
            <p:spPr bwMode="auto">
              <a:xfrm>
                <a:off x="1897" y="2247"/>
                <a:ext cx="74" cy="127"/>
              </a:xfrm>
              <a:custGeom>
                <a:avLst/>
                <a:gdLst>
                  <a:gd name="T0" fmla="*/ 48 w 74"/>
                  <a:gd name="T1" fmla="*/ 21 h 127"/>
                  <a:gd name="T2" fmla="*/ 69 w 74"/>
                  <a:gd name="T3" fmla="*/ 42 h 127"/>
                  <a:gd name="T4" fmla="*/ 53 w 74"/>
                  <a:gd name="T5" fmla="*/ 74 h 127"/>
                  <a:gd name="T6" fmla="*/ 64 w 74"/>
                  <a:gd name="T7" fmla="*/ 90 h 127"/>
                  <a:gd name="T8" fmla="*/ 74 w 74"/>
                  <a:gd name="T9" fmla="*/ 116 h 127"/>
                  <a:gd name="T10" fmla="*/ 53 w 74"/>
                  <a:gd name="T11" fmla="*/ 121 h 127"/>
                  <a:gd name="T12" fmla="*/ 43 w 74"/>
                  <a:gd name="T13" fmla="*/ 127 h 127"/>
                  <a:gd name="T14" fmla="*/ 32 w 74"/>
                  <a:gd name="T15" fmla="*/ 121 h 127"/>
                  <a:gd name="T16" fmla="*/ 27 w 74"/>
                  <a:gd name="T17" fmla="*/ 106 h 127"/>
                  <a:gd name="T18" fmla="*/ 32 w 74"/>
                  <a:gd name="T19" fmla="*/ 79 h 127"/>
                  <a:gd name="T20" fmla="*/ 22 w 74"/>
                  <a:gd name="T21" fmla="*/ 58 h 127"/>
                  <a:gd name="T22" fmla="*/ 16 w 74"/>
                  <a:gd name="T23" fmla="*/ 58 h 127"/>
                  <a:gd name="T24" fmla="*/ 0 w 74"/>
                  <a:gd name="T25" fmla="*/ 42 h 127"/>
                  <a:gd name="T26" fmla="*/ 6 w 74"/>
                  <a:gd name="T27" fmla="*/ 32 h 127"/>
                  <a:gd name="T28" fmla="*/ 22 w 74"/>
                  <a:gd name="T29" fmla="*/ 21 h 127"/>
                  <a:gd name="T30" fmla="*/ 11 w 74"/>
                  <a:gd name="T31" fmla="*/ 16 h 127"/>
                  <a:gd name="T32" fmla="*/ 32 w 74"/>
                  <a:gd name="T33" fmla="*/ 0 h 127"/>
                  <a:gd name="T34" fmla="*/ 48 w 74"/>
                  <a:gd name="T35" fmla="*/ 2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27">
                    <a:moveTo>
                      <a:pt x="48" y="21"/>
                    </a:moveTo>
                    <a:lnTo>
                      <a:pt x="69" y="42"/>
                    </a:lnTo>
                    <a:lnTo>
                      <a:pt x="53" y="74"/>
                    </a:lnTo>
                    <a:lnTo>
                      <a:pt x="64" y="90"/>
                    </a:lnTo>
                    <a:lnTo>
                      <a:pt x="74" y="116"/>
                    </a:lnTo>
                    <a:lnTo>
                      <a:pt x="53" y="121"/>
                    </a:lnTo>
                    <a:lnTo>
                      <a:pt x="43" y="127"/>
                    </a:lnTo>
                    <a:lnTo>
                      <a:pt x="32" y="121"/>
                    </a:lnTo>
                    <a:lnTo>
                      <a:pt x="27" y="106"/>
                    </a:lnTo>
                    <a:lnTo>
                      <a:pt x="32" y="79"/>
                    </a:lnTo>
                    <a:lnTo>
                      <a:pt x="22" y="58"/>
                    </a:lnTo>
                    <a:lnTo>
                      <a:pt x="16" y="58"/>
                    </a:lnTo>
                    <a:lnTo>
                      <a:pt x="0" y="42"/>
                    </a:lnTo>
                    <a:lnTo>
                      <a:pt x="6" y="32"/>
                    </a:lnTo>
                    <a:lnTo>
                      <a:pt x="22" y="21"/>
                    </a:lnTo>
                    <a:lnTo>
                      <a:pt x="11" y="16"/>
                    </a:lnTo>
                    <a:lnTo>
                      <a:pt x="32" y="0"/>
                    </a:lnTo>
                    <a:lnTo>
                      <a:pt x="48"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2" name="Freeform 554"/>
              <p:cNvSpPr>
                <a:spLocks/>
              </p:cNvSpPr>
              <p:nvPr/>
            </p:nvSpPr>
            <p:spPr bwMode="auto">
              <a:xfrm>
                <a:off x="1950" y="2289"/>
                <a:ext cx="64" cy="74"/>
              </a:xfrm>
              <a:custGeom>
                <a:avLst/>
                <a:gdLst>
                  <a:gd name="T0" fmla="*/ 32 w 64"/>
                  <a:gd name="T1" fmla="*/ 0 h 74"/>
                  <a:gd name="T2" fmla="*/ 53 w 64"/>
                  <a:gd name="T3" fmla="*/ 0 h 74"/>
                  <a:gd name="T4" fmla="*/ 64 w 64"/>
                  <a:gd name="T5" fmla="*/ 6 h 74"/>
                  <a:gd name="T6" fmla="*/ 58 w 64"/>
                  <a:gd name="T7" fmla="*/ 21 h 74"/>
                  <a:gd name="T8" fmla="*/ 64 w 64"/>
                  <a:gd name="T9" fmla="*/ 43 h 74"/>
                  <a:gd name="T10" fmla="*/ 64 w 64"/>
                  <a:gd name="T11" fmla="*/ 58 h 74"/>
                  <a:gd name="T12" fmla="*/ 58 w 64"/>
                  <a:gd name="T13" fmla="*/ 64 h 74"/>
                  <a:gd name="T14" fmla="*/ 21 w 64"/>
                  <a:gd name="T15" fmla="*/ 74 h 74"/>
                  <a:gd name="T16" fmla="*/ 11 w 64"/>
                  <a:gd name="T17" fmla="*/ 48 h 74"/>
                  <a:gd name="T18" fmla="*/ 0 w 64"/>
                  <a:gd name="T19" fmla="*/ 32 h 74"/>
                  <a:gd name="T20" fmla="*/ 16 w 64"/>
                  <a:gd name="T21" fmla="*/ 0 h 74"/>
                  <a:gd name="T22" fmla="*/ 32 w 64"/>
                  <a:gd name="T2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4">
                    <a:moveTo>
                      <a:pt x="32" y="0"/>
                    </a:moveTo>
                    <a:lnTo>
                      <a:pt x="53" y="0"/>
                    </a:lnTo>
                    <a:lnTo>
                      <a:pt x="64" y="6"/>
                    </a:lnTo>
                    <a:lnTo>
                      <a:pt x="58" y="21"/>
                    </a:lnTo>
                    <a:lnTo>
                      <a:pt x="64" y="43"/>
                    </a:lnTo>
                    <a:lnTo>
                      <a:pt x="64" y="58"/>
                    </a:lnTo>
                    <a:lnTo>
                      <a:pt x="58" y="64"/>
                    </a:lnTo>
                    <a:lnTo>
                      <a:pt x="21" y="74"/>
                    </a:lnTo>
                    <a:lnTo>
                      <a:pt x="11" y="48"/>
                    </a:lnTo>
                    <a:lnTo>
                      <a:pt x="0" y="32"/>
                    </a:lnTo>
                    <a:lnTo>
                      <a:pt x="16" y="0"/>
                    </a:lnTo>
                    <a:lnTo>
                      <a:pt x="32"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3" name="Freeform 555"/>
              <p:cNvSpPr>
                <a:spLocks/>
              </p:cNvSpPr>
              <p:nvPr/>
            </p:nvSpPr>
            <p:spPr bwMode="auto">
              <a:xfrm>
                <a:off x="2008" y="2295"/>
                <a:ext cx="48" cy="63"/>
              </a:xfrm>
              <a:custGeom>
                <a:avLst/>
                <a:gdLst>
                  <a:gd name="T0" fmla="*/ 16 w 48"/>
                  <a:gd name="T1" fmla="*/ 0 h 63"/>
                  <a:gd name="T2" fmla="*/ 21 w 48"/>
                  <a:gd name="T3" fmla="*/ 0 h 63"/>
                  <a:gd name="T4" fmla="*/ 48 w 48"/>
                  <a:gd name="T5" fmla="*/ 21 h 63"/>
                  <a:gd name="T6" fmla="*/ 32 w 48"/>
                  <a:gd name="T7" fmla="*/ 52 h 63"/>
                  <a:gd name="T8" fmla="*/ 27 w 48"/>
                  <a:gd name="T9" fmla="*/ 63 h 63"/>
                  <a:gd name="T10" fmla="*/ 0 w 48"/>
                  <a:gd name="T11" fmla="*/ 58 h 63"/>
                  <a:gd name="T12" fmla="*/ 6 w 48"/>
                  <a:gd name="T13" fmla="*/ 52 h 63"/>
                  <a:gd name="T14" fmla="*/ 6 w 48"/>
                  <a:gd name="T15" fmla="*/ 37 h 63"/>
                  <a:gd name="T16" fmla="*/ 0 w 48"/>
                  <a:gd name="T17" fmla="*/ 15 h 63"/>
                  <a:gd name="T18" fmla="*/ 6 w 48"/>
                  <a:gd name="T19" fmla="*/ 0 h 63"/>
                  <a:gd name="T20" fmla="*/ 16 w 48"/>
                  <a:gd name="T2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63">
                    <a:moveTo>
                      <a:pt x="16" y="0"/>
                    </a:moveTo>
                    <a:lnTo>
                      <a:pt x="21" y="0"/>
                    </a:lnTo>
                    <a:lnTo>
                      <a:pt x="48" y="21"/>
                    </a:lnTo>
                    <a:lnTo>
                      <a:pt x="32" y="52"/>
                    </a:lnTo>
                    <a:lnTo>
                      <a:pt x="27" y="63"/>
                    </a:lnTo>
                    <a:lnTo>
                      <a:pt x="0" y="58"/>
                    </a:lnTo>
                    <a:lnTo>
                      <a:pt x="6" y="52"/>
                    </a:lnTo>
                    <a:lnTo>
                      <a:pt x="6" y="37"/>
                    </a:lnTo>
                    <a:lnTo>
                      <a:pt x="0" y="15"/>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4" name="Freeform 556"/>
              <p:cNvSpPr>
                <a:spLocks/>
              </p:cNvSpPr>
              <p:nvPr/>
            </p:nvSpPr>
            <p:spPr bwMode="auto">
              <a:xfrm>
                <a:off x="1897" y="2200"/>
                <a:ext cx="22" cy="15"/>
              </a:xfrm>
              <a:custGeom>
                <a:avLst/>
                <a:gdLst>
                  <a:gd name="T0" fmla="*/ 11 w 22"/>
                  <a:gd name="T1" fmla="*/ 0 h 15"/>
                  <a:gd name="T2" fmla="*/ 22 w 22"/>
                  <a:gd name="T3" fmla="*/ 0 h 15"/>
                  <a:gd name="T4" fmla="*/ 16 w 22"/>
                  <a:gd name="T5" fmla="*/ 5 h 15"/>
                  <a:gd name="T6" fmla="*/ 16 w 22"/>
                  <a:gd name="T7" fmla="*/ 15 h 15"/>
                  <a:gd name="T8" fmla="*/ 0 w 22"/>
                  <a:gd name="T9" fmla="*/ 15 h 15"/>
                  <a:gd name="T10" fmla="*/ 6 w 22"/>
                  <a:gd name="T11" fmla="*/ 10 h 15"/>
                  <a:gd name="T12" fmla="*/ 0 w 22"/>
                  <a:gd name="T13" fmla="*/ 0 h 15"/>
                  <a:gd name="T14" fmla="*/ 11 w 22"/>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5">
                    <a:moveTo>
                      <a:pt x="11" y="0"/>
                    </a:moveTo>
                    <a:lnTo>
                      <a:pt x="22" y="0"/>
                    </a:lnTo>
                    <a:lnTo>
                      <a:pt x="16" y="5"/>
                    </a:lnTo>
                    <a:lnTo>
                      <a:pt x="16" y="15"/>
                    </a:lnTo>
                    <a:lnTo>
                      <a:pt x="0" y="15"/>
                    </a:lnTo>
                    <a:lnTo>
                      <a:pt x="6" y="10"/>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5" name="Freeform 557"/>
              <p:cNvSpPr>
                <a:spLocks/>
              </p:cNvSpPr>
              <p:nvPr/>
            </p:nvSpPr>
            <p:spPr bwMode="auto">
              <a:xfrm>
                <a:off x="1776" y="2569"/>
                <a:ext cx="195" cy="237"/>
              </a:xfrm>
              <a:custGeom>
                <a:avLst/>
                <a:gdLst>
                  <a:gd name="T0" fmla="*/ 16 w 195"/>
                  <a:gd name="T1" fmla="*/ 26 h 237"/>
                  <a:gd name="T2" fmla="*/ 53 w 195"/>
                  <a:gd name="T3" fmla="*/ 5 h 237"/>
                  <a:gd name="T4" fmla="*/ 63 w 195"/>
                  <a:gd name="T5" fmla="*/ 0 h 237"/>
                  <a:gd name="T6" fmla="*/ 63 w 195"/>
                  <a:gd name="T7" fmla="*/ 37 h 237"/>
                  <a:gd name="T8" fmla="*/ 85 w 195"/>
                  <a:gd name="T9" fmla="*/ 53 h 237"/>
                  <a:gd name="T10" fmla="*/ 100 w 195"/>
                  <a:gd name="T11" fmla="*/ 53 h 237"/>
                  <a:gd name="T12" fmla="*/ 127 w 195"/>
                  <a:gd name="T13" fmla="*/ 69 h 237"/>
                  <a:gd name="T14" fmla="*/ 137 w 195"/>
                  <a:gd name="T15" fmla="*/ 69 h 237"/>
                  <a:gd name="T16" fmla="*/ 148 w 195"/>
                  <a:gd name="T17" fmla="*/ 79 h 237"/>
                  <a:gd name="T18" fmla="*/ 153 w 195"/>
                  <a:gd name="T19" fmla="*/ 121 h 237"/>
                  <a:gd name="T20" fmla="*/ 180 w 195"/>
                  <a:gd name="T21" fmla="*/ 121 h 237"/>
                  <a:gd name="T22" fmla="*/ 180 w 195"/>
                  <a:gd name="T23" fmla="*/ 137 h 237"/>
                  <a:gd name="T24" fmla="*/ 190 w 195"/>
                  <a:gd name="T25" fmla="*/ 142 h 237"/>
                  <a:gd name="T26" fmla="*/ 195 w 195"/>
                  <a:gd name="T27" fmla="*/ 153 h 237"/>
                  <a:gd name="T28" fmla="*/ 190 w 195"/>
                  <a:gd name="T29" fmla="*/ 185 h 237"/>
                  <a:gd name="T30" fmla="*/ 174 w 195"/>
                  <a:gd name="T31" fmla="*/ 174 h 237"/>
                  <a:gd name="T32" fmla="*/ 132 w 195"/>
                  <a:gd name="T33" fmla="*/ 179 h 237"/>
                  <a:gd name="T34" fmla="*/ 121 w 195"/>
                  <a:gd name="T35" fmla="*/ 227 h 237"/>
                  <a:gd name="T36" fmla="*/ 121 w 195"/>
                  <a:gd name="T37" fmla="*/ 222 h 237"/>
                  <a:gd name="T38" fmla="*/ 106 w 195"/>
                  <a:gd name="T39" fmla="*/ 222 h 237"/>
                  <a:gd name="T40" fmla="*/ 100 w 195"/>
                  <a:gd name="T41" fmla="*/ 237 h 237"/>
                  <a:gd name="T42" fmla="*/ 100 w 195"/>
                  <a:gd name="T43" fmla="*/ 237 h 237"/>
                  <a:gd name="T44" fmla="*/ 95 w 195"/>
                  <a:gd name="T45" fmla="*/ 227 h 237"/>
                  <a:gd name="T46" fmla="*/ 74 w 195"/>
                  <a:gd name="T47" fmla="*/ 222 h 237"/>
                  <a:gd name="T48" fmla="*/ 74 w 195"/>
                  <a:gd name="T49" fmla="*/ 222 h 237"/>
                  <a:gd name="T50" fmla="*/ 69 w 195"/>
                  <a:gd name="T51" fmla="*/ 216 h 237"/>
                  <a:gd name="T52" fmla="*/ 58 w 195"/>
                  <a:gd name="T53" fmla="*/ 237 h 237"/>
                  <a:gd name="T54" fmla="*/ 42 w 195"/>
                  <a:gd name="T55" fmla="*/ 237 h 237"/>
                  <a:gd name="T56" fmla="*/ 27 w 195"/>
                  <a:gd name="T57" fmla="*/ 195 h 237"/>
                  <a:gd name="T58" fmla="*/ 27 w 195"/>
                  <a:gd name="T59" fmla="*/ 174 h 237"/>
                  <a:gd name="T60" fmla="*/ 11 w 195"/>
                  <a:gd name="T61" fmla="*/ 142 h 237"/>
                  <a:gd name="T62" fmla="*/ 16 w 195"/>
                  <a:gd name="T63" fmla="*/ 121 h 237"/>
                  <a:gd name="T64" fmla="*/ 5 w 195"/>
                  <a:gd name="T65" fmla="*/ 106 h 237"/>
                  <a:gd name="T66" fmla="*/ 16 w 195"/>
                  <a:gd name="T67" fmla="*/ 53 h 237"/>
                  <a:gd name="T68" fmla="*/ 0 w 195"/>
                  <a:gd name="T69" fmla="*/ 26 h 237"/>
                  <a:gd name="T70" fmla="*/ 16 w 195"/>
                  <a:gd name="T71" fmla="*/ 2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5" h="237">
                    <a:moveTo>
                      <a:pt x="16" y="26"/>
                    </a:moveTo>
                    <a:lnTo>
                      <a:pt x="53" y="5"/>
                    </a:lnTo>
                    <a:lnTo>
                      <a:pt x="63" y="0"/>
                    </a:lnTo>
                    <a:lnTo>
                      <a:pt x="63" y="37"/>
                    </a:lnTo>
                    <a:lnTo>
                      <a:pt x="85" y="53"/>
                    </a:lnTo>
                    <a:lnTo>
                      <a:pt x="100" y="53"/>
                    </a:lnTo>
                    <a:lnTo>
                      <a:pt x="127" y="69"/>
                    </a:lnTo>
                    <a:lnTo>
                      <a:pt x="137" y="69"/>
                    </a:lnTo>
                    <a:lnTo>
                      <a:pt x="148" y="79"/>
                    </a:lnTo>
                    <a:lnTo>
                      <a:pt x="153" y="121"/>
                    </a:lnTo>
                    <a:lnTo>
                      <a:pt x="180" y="121"/>
                    </a:lnTo>
                    <a:lnTo>
                      <a:pt x="180" y="137"/>
                    </a:lnTo>
                    <a:lnTo>
                      <a:pt x="190" y="142"/>
                    </a:lnTo>
                    <a:lnTo>
                      <a:pt x="195" y="153"/>
                    </a:lnTo>
                    <a:lnTo>
                      <a:pt x="190" y="185"/>
                    </a:lnTo>
                    <a:lnTo>
                      <a:pt x="174" y="174"/>
                    </a:lnTo>
                    <a:lnTo>
                      <a:pt x="132" y="179"/>
                    </a:lnTo>
                    <a:lnTo>
                      <a:pt x="121" y="227"/>
                    </a:lnTo>
                    <a:lnTo>
                      <a:pt x="121" y="222"/>
                    </a:lnTo>
                    <a:lnTo>
                      <a:pt x="106" y="222"/>
                    </a:lnTo>
                    <a:lnTo>
                      <a:pt x="100" y="237"/>
                    </a:lnTo>
                    <a:lnTo>
                      <a:pt x="100" y="237"/>
                    </a:lnTo>
                    <a:lnTo>
                      <a:pt x="95" y="227"/>
                    </a:lnTo>
                    <a:lnTo>
                      <a:pt x="74" y="222"/>
                    </a:lnTo>
                    <a:lnTo>
                      <a:pt x="74" y="222"/>
                    </a:lnTo>
                    <a:lnTo>
                      <a:pt x="69" y="216"/>
                    </a:lnTo>
                    <a:lnTo>
                      <a:pt x="58" y="237"/>
                    </a:lnTo>
                    <a:lnTo>
                      <a:pt x="42" y="237"/>
                    </a:lnTo>
                    <a:lnTo>
                      <a:pt x="27" y="195"/>
                    </a:lnTo>
                    <a:lnTo>
                      <a:pt x="27" y="174"/>
                    </a:lnTo>
                    <a:lnTo>
                      <a:pt x="11" y="142"/>
                    </a:lnTo>
                    <a:lnTo>
                      <a:pt x="16" y="121"/>
                    </a:lnTo>
                    <a:lnTo>
                      <a:pt x="5" y="106"/>
                    </a:lnTo>
                    <a:lnTo>
                      <a:pt x="16" y="53"/>
                    </a:lnTo>
                    <a:lnTo>
                      <a:pt x="0" y="26"/>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6" name="Freeform 558"/>
              <p:cNvSpPr>
                <a:spLocks/>
              </p:cNvSpPr>
              <p:nvPr/>
            </p:nvSpPr>
            <p:spPr bwMode="auto">
              <a:xfrm>
                <a:off x="1897" y="2743"/>
                <a:ext cx="138" cy="143"/>
              </a:xfrm>
              <a:custGeom>
                <a:avLst/>
                <a:gdLst>
                  <a:gd name="T0" fmla="*/ 85 w 138"/>
                  <a:gd name="T1" fmla="*/ 53 h 143"/>
                  <a:gd name="T2" fmla="*/ 95 w 138"/>
                  <a:gd name="T3" fmla="*/ 53 h 143"/>
                  <a:gd name="T4" fmla="*/ 106 w 138"/>
                  <a:gd name="T5" fmla="*/ 53 h 143"/>
                  <a:gd name="T6" fmla="*/ 117 w 138"/>
                  <a:gd name="T7" fmla="*/ 85 h 143"/>
                  <a:gd name="T8" fmla="*/ 127 w 138"/>
                  <a:gd name="T9" fmla="*/ 79 h 143"/>
                  <a:gd name="T10" fmla="*/ 138 w 138"/>
                  <a:gd name="T11" fmla="*/ 85 h 143"/>
                  <a:gd name="T12" fmla="*/ 132 w 138"/>
                  <a:gd name="T13" fmla="*/ 100 h 143"/>
                  <a:gd name="T14" fmla="*/ 138 w 138"/>
                  <a:gd name="T15" fmla="*/ 106 h 143"/>
                  <a:gd name="T16" fmla="*/ 132 w 138"/>
                  <a:gd name="T17" fmla="*/ 111 h 143"/>
                  <a:gd name="T18" fmla="*/ 132 w 138"/>
                  <a:gd name="T19" fmla="*/ 132 h 143"/>
                  <a:gd name="T20" fmla="*/ 106 w 138"/>
                  <a:gd name="T21" fmla="*/ 143 h 143"/>
                  <a:gd name="T22" fmla="*/ 80 w 138"/>
                  <a:gd name="T23" fmla="*/ 137 h 143"/>
                  <a:gd name="T24" fmla="*/ 85 w 138"/>
                  <a:gd name="T25" fmla="*/ 111 h 143"/>
                  <a:gd name="T26" fmla="*/ 85 w 138"/>
                  <a:gd name="T27" fmla="*/ 106 h 143"/>
                  <a:gd name="T28" fmla="*/ 48 w 138"/>
                  <a:gd name="T29" fmla="*/ 85 h 143"/>
                  <a:gd name="T30" fmla="*/ 32 w 138"/>
                  <a:gd name="T31" fmla="*/ 79 h 143"/>
                  <a:gd name="T32" fmla="*/ 11 w 138"/>
                  <a:gd name="T33" fmla="*/ 58 h 143"/>
                  <a:gd name="T34" fmla="*/ 0 w 138"/>
                  <a:gd name="T35" fmla="*/ 53 h 143"/>
                  <a:gd name="T36" fmla="*/ 11 w 138"/>
                  <a:gd name="T37" fmla="*/ 5 h 143"/>
                  <a:gd name="T38" fmla="*/ 53 w 138"/>
                  <a:gd name="T39" fmla="*/ 0 h 143"/>
                  <a:gd name="T40" fmla="*/ 69 w 138"/>
                  <a:gd name="T41" fmla="*/ 11 h 143"/>
                  <a:gd name="T42" fmla="*/ 74 w 138"/>
                  <a:gd name="T43" fmla="*/ 48 h 143"/>
                  <a:gd name="T44" fmla="*/ 85 w 138"/>
                  <a:gd name="T45"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 h="143">
                    <a:moveTo>
                      <a:pt x="85" y="53"/>
                    </a:moveTo>
                    <a:lnTo>
                      <a:pt x="95" y="53"/>
                    </a:lnTo>
                    <a:lnTo>
                      <a:pt x="106" y="53"/>
                    </a:lnTo>
                    <a:lnTo>
                      <a:pt x="117" y="85"/>
                    </a:lnTo>
                    <a:lnTo>
                      <a:pt x="127" y="79"/>
                    </a:lnTo>
                    <a:lnTo>
                      <a:pt x="138" y="85"/>
                    </a:lnTo>
                    <a:lnTo>
                      <a:pt x="132" y="100"/>
                    </a:lnTo>
                    <a:lnTo>
                      <a:pt x="138" y="106"/>
                    </a:lnTo>
                    <a:lnTo>
                      <a:pt x="132" y="111"/>
                    </a:lnTo>
                    <a:lnTo>
                      <a:pt x="132" y="132"/>
                    </a:lnTo>
                    <a:lnTo>
                      <a:pt x="106" y="143"/>
                    </a:lnTo>
                    <a:lnTo>
                      <a:pt x="80" y="137"/>
                    </a:lnTo>
                    <a:lnTo>
                      <a:pt x="85" y="111"/>
                    </a:lnTo>
                    <a:lnTo>
                      <a:pt x="85" y="106"/>
                    </a:lnTo>
                    <a:lnTo>
                      <a:pt x="48" y="85"/>
                    </a:lnTo>
                    <a:lnTo>
                      <a:pt x="32" y="79"/>
                    </a:lnTo>
                    <a:lnTo>
                      <a:pt x="11" y="58"/>
                    </a:lnTo>
                    <a:lnTo>
                      <a:pt x="0" y="53"/>
                    </a:lnTo>
                    <a:lnTo>
                      <a:pt x="11" y="5"/>
                    </a:lnTo>
                    <a:lnTo>
                      <a:pt x="53" y="0"/>
                    </a:lnTo>
                    <a:lnTo>
                      <a:pt x="69" y="11"/>
                    </a:lnTo>
                    <a:lnTo>
                      <a:pt x="74" y="48"/>
                    </a:lnTo>
                    <a:lnTo>
                      <a:pt x="85"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7" name="Freeform 559"/>
              <p:cNvSpPr>
                <a:spLocks/>
              </p:cNvSpPr>
              <p:nvPr/>
            </p:nvSpPr>
            <p:spPr bwMode="auto">
              <a:xfrm>
                <a:off x="1992" y="2933"/>
                <a:ext cx="80" cy="90"/>
              </a:xfrm>
              <a:custGeom>
                <a:avLst/>
                <a:gdLst>
                  <a:gd name="T0" fmla="*/ 22 w 80"/>
                  <a:gd name="T1" fmla="*/ 11 h 90"/>
                  <a:gd name="T2" fmla="*/ 27 w 80"/>
                  <a:gd name="T3" fmla="*/ 16 h 90"/>
                  <a:gd name="T4" fmla="*/ 32 w 80"/>
                  <a:gd name="T5" fmla="*/ 16 h 90"/>
                  <a:gd name="T6" fmla="*/ 64 w 80"/>
                  <a:gd name="T7" fmla="*/ 37 h 90"/>
                  <a:gd name="T8" fmla="*/ 80 w 80"/>
                  <a:gd name="T9" fmla="*/ 53 h 90"/>
                  <a:gd name="T10" fmla="*/ 74 w 80"/>
                  <a:gd name="T11" fmla="*/ 58 h 90"/>
                  <a:gd name="T12" fmla="*/ 80 w 80"/>
                  <a:gd name="T13" fmla="*/ 69 h 90"/>
                  <a:gd name="T14" fmla="*/ 74 w 80"/>
                  <a:gd name="T15" fmla="*/ 79 h 90"/>
                  <a:gd name="T16" fmla="*/ 58 w 80"/>
                  <a:gd name="T17" fmla="*/ 90 h 90"/>
                  <a:gd name="T18" fmla="*/ 48 w 80"/>
                  <a:gd name="T19" fmla="*/ 90 h 90"/>
                  <a:gd name="T20" fmla="*/ 37 w 80"/>
                  <a:gd name="T21" fmla="*/ 90 h 90"/>
                  <a:gd name="T22" fmla="*/ 22 w 80"/>
                  <a:gd name="T23" fmla="*/ 85 h 90"/>
                  <a:gd name="T24" fmla="*/ 6 w 80"/>
                  <a:gd name="T25" fmla="*/ 74 h 90"/>
                  <a:gd name="T26" fmla="*/ 0 w 80"/>
                  <a:gd name="T27" fmla="*/ 58 h 90"/>
                  <a:gd name="T28" fmla="*/ 6 w 80"/>
                  <a:gd name="T29" fmla="*/ 58 h 90"/>
                  <a:gd name="T30" fmla="*/ 0 w 80"/>
                  <a:gd name="T31" fmla="*/ 48 h 90"/>
                  <a:gd name="T32" fmla="*/ 0 w 80"/>
                  <a:gd name="T33" fmla="*/ 42 h 90"/>
                  <a:gd name="T34" fmla="*/ 0 w 80"/>
                  <a:gd name="T35" fmla="*/ 5 h 90"/>
                  <a:gd name="T36" fmla="*/ 11 w 80"/>
                  <a:gd name="T37" fmla="*/ 0 h 90"/>
                  <a:gd name="T38" fmla="*/ 22 w 80"/>
                  <a:gd name="T39"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90">
                    <a:moveTo>
                      <a:pt x="22" y="11"/>
                    </a:moveTo>
                    <a:lnTo>
                      <a:pt x="27" y="16"/>
                    </a:lnTo>
                    <a:lnTo>
                      <a:pt x="32" y="16"/>
                    </a:lnTo>
                    <a:lnTo>
                      <a:pt x="64" y="37"/>
                    </a:lnTo>
                    <a:lnTo>
                      <a:pt x="80" y="53"/>
                    </a:lnTo>
                    <a:lnTo>
                      <a:pt x="74" y="58"/>
                    </a:lnTo>
                    <a:lnTo>
                      <a:pt x="80" y="69"/>
                    </a:lnTo>
                    <a:lnTo>
                      <a:pt x="74" y="79"/>
                    </a:lnTo>
                    <a:lnTo>
                      <a:pt x="58" y="90"/>
                    </a:lnTo>
                    <a:lnTo>
                      <a:pt x="48" y="90"/>
                    </a:lnTo>
                    <a:lnTo>
                      <a:pt x="37" y="90"/>
                    </a:lnTo>
                    <a:lnTo>
                      <a:pt x="22" y="85"/>
                    </a:lnTo>
                    <a:lnTo>
                      <a:pt x="6" y="74"/>
                    </a:lnTo>
                    <a:lnTo>
                      <a:pt x="0" y="58"/>
                    </a:lnTo>
                    <a:lnTo>
                      <a:pt x="6" y="58"/>
                    </a:lnTo>
                    <a:lnTo>
                      <a:pt x="0" y="48"/>
                    </a:lnTo>
                    <a:lnTo>
                      <a:pt x="0" y="42"/>
                    </a:lnTo>
                    <a:lnTo>
                      <a:pt x="0" y="5"/>
                    </a:lnTo>
                    <a:lnTo>
                      <a:pt x="11" y="0"/>
                    </a:lnTo>
                    <a:lnTo>
                      <a:pt x="2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8" name="Freeform 560"/>
              <p:cNvSpPr>
                <a:spLocks/>
              </p:cNvSpPr>
              <p:nvPr/>
            </p:nvSpPr>
            <p:spPr bwMode="auto">
              <a:xfrm>
                <a:off x="3105" y="1176"/>
                <a:ext cx="153" cy="164"/>
              </a:xfrm>
              <a:custGeom>
                <a:avLst/>
                <a:gdLst>
                  <a:gd name="T0" fmla="*/ 100 w 153"/>
                  <a:gd name="T1" fmla="*/ 21 h 164"/>
                  <a:gd name="T2" fmla="*/ 100 w 153"/>
                  <a:gd name="T3" fmla="*/ 26 h 164"/>
                  <a:gd name="T4" fmla="*/ 116 w 153"/>
                  <a:gd name="T5" fmla="*/ 37 h 164"/>
                  <a:gd name="T6" fmla="*/ 106 w 153"/>
                  <a:gd name="T7" fmla="*/ 47 h 164"/>
                  <a:gd name="T8" fmla="*/ 127 w 153"/>
                  <a:gd name="T9" fmla="*/ 63 h 164"/>
                  <a:gd name="T10" fmla="*/ 121 w 153"/>
                  <a:gd name="T11" fmla="*/ 74 h 164"/>
                  <a:gd name="T12" fmla="*/ 137 w 153"/>
                  <a:gd name="T13" fmla="*/ 90 h 164"/>
                  <a:gd name="T14" fmla="*/ 132 w 153"/>
                  <a:gd name="T15" fmla="*/ 95 h 164"/>
                  <a:gd name="T16" fmla="*/ 153 w 153"/>
                  <a:gd name="T17" fmla="*/ 111 h 164"/>
                  <a:gd name="T18" fmla="*/ 132 w 153"/>
                  <a:gd name="T19" fmla="*/ 137 h 164"/>
                  <a:gd name="T20" fmla="*/ 116 w 153"/>
                  <a:gd name="T21" fmla="*/ 148 h 164"/>
                  <a:gd name="T22" fmla="*/ 79 w 153"/>
                  <a:gd name="T23" fmla="*/ 158 h 164"/>
                  <a:gd name="T24" fmla="*/ 53 w 153"/>
                  <a:gd name="T25" fmla="*/ 164 h 164"/>
                  <a:gd name="T26" fmla="*/ 32 w 153"/>
                  <a:gd name="T27" fmla="*/ 148 h 164"/>
                  <a:gd name="T28" fmla="*/ 37 w 153"/>
                  <a:gd name="T29" fmla="*/ 132 h 164"/>
                  <a:gd name="T30" fmla="*/ 27 w 153"/>
                  <a:gd name="T31" fmla="*/ 116 h 164"/>
                  <a:gd name="T32" fmla="*/ 27 w 153"/>
                  <a:gd name="T33" fmla="*/ 105 h 164"/>
                  <a:gd name="T34" fmla="*/ 63 w 153"/>
                  <a:gd name="T35" fmla="*/ 79 h 164"/>
                  <a:gd name="T36" fmla="*/ 69 w 153"/>
                  <a:gd name="T37" fmla="*/ 79 h 164"/>
                  <a:gd name="T38" fmla="*/ 69 w 153"/>
                  <a:gd name="T39" fmla="*/ 69 h 164"/>
                  <a:gd name="T40" fmla="*/ 53 w 153"/>
                  <a:gd name="T41" fmla="*/ 63 h 164"/>
                  <a:gd name="T42" fmla="*/ 48 w 153"/>
                  <a:gd name="T43" fmla="*/ 58 h 164"/>
                  <a:gd name="T44" fmla="*/ 48 w 153"/>
                  <a:gd name="T45" fmla="*/ 53 h 164"/>
                  <a:gd name="T46" fmla="*/ 48 w 153"/>
                  <a:gd name="T47" fmla="*/ 47 h 164"/>
                  <a:gd name="T48" fmla="*/ 42 w 153"/>
                  <a:gd name="T49" fmla="*/ 42 h 164"/>
                  <a:gd name="T50" fmla="*/ 42 w 153"/>
                  <a:gd name="T51" fmla="*/ 37 h 164"/>
                  <a:gd name="T52" fmla="*/ 42 w 153"/>
                  <a:gd name="T53" fmla="*/ 37 h 164"/>
                  <a:gd name="T54" fmla="*/ 42 w 153"/>
                  <a:gd name="T55" fmla="*/ 32 h 164"/>
                  <a:gd name="T56" fmla="*/ 32 w 153"/>
                  <a:gd name="T57" fmla="*/ 21 h 164"/>
                  <a:gd name="T58" fmla="*/ 21 w 153"/>
                  <a:gd name="T59" fmla="*/ 21 h 164"/>
                  <a:gd name="T60" fmla="*/ 0 w 153"/>
                  <a:gd name="T61" fmla="*/ 16 h 164"/>
                  <a:gd name="T62" fmla="*/ 11 w 153"/>
                  <a:gd name="T63" fmla="*/ 16 h 164"/>
                  <a:gd name="T64" fmla="*/ 11 w 153"/>
                  <a:gd name="T65" fmla="*/ 10 h 164"/>
                  <a:gd name="T66" fmla="*/ 21 w 153"/>
                  <a:gd name="T67" fmla="*/ 16 h 164"/>
                  <a:gd name="T68" fmla="*/ 27 w 153"/>
                  <a:gd name="T69" fmla="*/ 21 h 164"/>
                  <a:gd name="T70" fmla="*/ 53 w 153"/>
                  <a:gd name="T71" fmla="*/ 21 h 164"/>
                  <a:gd name="T72" fmla="*/ 63 w 153"/>
                  <a:gd name="T73" fmla="*/ 16 h 164"/>
                  <a:gd name="T74" fmla="*/ 63 w 153"/>
                  <a:gd name="T75" fmla="*/ 5 h 164"/>
                  <a:gd name="T76" fmla="*/ 85 w 153"/>
                  <a:gd name="T77" fmla="*/ 0 h 164"/>
                  <a:gd name="T78" fmla="*/ 90 w 153"/>
                  <a:gd name="T79" fmla="*/ 0 h 164"/>
                  <a:gd name="T80" fmla="*/ 100 w 153"/>
                  <a:gd name="T81" fmla="*/ 5 h 164"/>
                  <a:gd name="T82" fmla="*/ 100 w 153"/>
                  <a:gd name="T83" fmla="*/ 16 h 164"/>
                  <a:gd name="T84" fmla="*/ 95 w 153"/>
                  <a:gd name="T85" fmla="*/ 16 h 164"/>
                  <a:gd name="T86" fmla="*/ 100 w 153"/>
                  <a:gd name="T87" fmla="*/ 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64">
                    <a:moveTo>
                      <a:pt x="100" y="21"/>
                    </a:moveTo>
                    <a:lnTo>
                      <a:pt x="100" y="26"/>
                    </a:lnTo>
                    <a:lnTo>
                      <a:pt x="116" y="37"/>
                    </a:lnTo>
                    <a:lnTo>
                      <a:pt x="106" y="47"/>
                    </a:lnTo>
                    <a:lnTo>
                      <a:pt x="127" y="63"/>
                    </a:lnTo>
                    <a:lnTo>
                      <a:pt x="121" y="74"/>
                    </a:lnTo>
                    <a:lnTo>
                      <a:pt x="137" y="90"/>
                    </a:lnTo>
                    <a:lnTo>
                      <a:pt x="132" y="95"/>
                    </a:lnTo>
                    <a:lnTo>
                      <a:pt x="153" y="111"/>
                    </a:lnTo>
                    <a:lnTo>
                      <a:pt x="132" y="137"/>
                    </a:lnTo>
                    <a:lnTo>
                      <a:pt x="116" y="148"/>
                    </a:lnTo>
                    <a:lnTo>
                      <a:pt x="79" y="158"/>
                    </a:lnTo>
                    <a:lnTo>
                      <a:pt x="53" y="164"/>
                    </a:lnTo>
                    <a:lnTo>
                      <a:pt x="32" y="148"/>
                    </a:lnTo>
                    <a:lnTo>
                      <a:pt x="37" y="132"/>
                    </a:lnTo>
                    <a:lnTo>
                      <a:pt x="27" y="116"/>
                    </a:lnTo>
                    <a:lnTo>
                      <a:pt x="27" y="105"/>
                    </a:lnTo>
                    <a:lnTo>
                      <a:pt x="63" y="79"/>
                    </a:lnTo>
                    <a:lnTo>
                      <a:pt x="69" y="79"/>
                    </a:lnTo>
                    <a:lnTo>
                      <a:pt x="69" y="69"/>
                    </a:lnTo>
                    <a:lnTo>
                      <a:pt x="53" y="63"/>
                    </a:lnTo>
                    <a:lnTo>
                      <a:pt x="48" y="58"/>
                    </a:lnTo>
                    <a:lnTo>
                      <a:pt x="48" y="53"/>
                    </a:lnTo>
                    <a:lnTo>
                      <a:pt x="48" y="47"/>
                    </a:lnTo>
                    <a:lnTo>
                      <a:pt x="42" y="42"/>
                    </a:lnTo>
                    <a:lnTo>
                      <a:pt x="42" y="37"/>
                    </a:lnTo>
                    <a:lnTo>
                      <a:pt x="42" y="37"/>
                    </a:lnTo>
                    <a:lnTo>
                      <a:pt x="42" y="32"/>
                    </a:lnTo>
                    <a:lnTo>
                      <a:pt x="32" y="21"/>
                    </a:lnTo>
                    <a:lnTo>
                      <a:pt x="21" y="21"/>
                    </a:lnTo>
                    <a:lnTo>
                      <a:pt x="0" y="16"/>
                    </a:lnTo>
                    <a:lnTo>
                      <a:pt x="11" y="16"/>
                    </a:lnTo>
                    <a:lnTo>
                      <a:pt x="11" y="10"/>
                    </a:lnTo>
                    <a:lnTo>
                      <a:pt x="21" y="16"/>
                    </a:lnTo>
                    <a:lnTo>
                      <a:pt x="27" y="21"/>
                    </a:lnTo>
                    <a:lnTo>
                      <a:pt x="53" y="21"/>
                    </a:lnTo>
                    <a:lnTo>
                      <a:pt x="63" y="16"/>
                    </a:lnTo>
                    <a:lnTo>
                      <a:pt x="63" y="5"/>
                    </a:lnTo>
                    <a:lnTo>
                      <a:pt x="85" y="0"/>
                    </a:lnTo>
                    <a:lnTo>
                      <a:pt x="90" y="0"/>
                    </a:lnTo>
                    <a:lnTo>
                      <a:pt x="100" y="5"/>
                    </a:lnTo>
                    <a:lnTo>
                      <a:pt x="100" y="16"/>
                    </a:lnTo>
                    <a:lnTo>
                      <a:pt x="95" y="16"/>
                    </a:lnTo>
                    <a:lnTo>
                      <a:pt x="10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9" name="Freeform 561"/>
              <p:cNvSpPr>
                <a:spLocks/>
              </p:cNvSpPr>
              <p:nvPr/>
            </p:nvSpPr>
            <p:spPr bwMode="auto">
              <a:xfrm>
                <a:off x="3016" y="1192"/>
                <a:ext cx="142" cy="221"/>
              </a:xfrm>
              <a:custGeom>
                <a:avLst/>
                <a:gdLst>
                  <a:gd name="T0" fmla="*/ 131 w 142"/>
                  <a:gd name="T1" fmla="*/ 16 h 221"/>
                  <a:gd name="T2" fmla="*/ 131 w 142"/>
                  <a:gd name="T3" fmla="*/ 21 h 221"/>
                  <a:gd name="T4" fmla="*/ 131 w 142"/>
                  <a:gd name="T5" fmla="*/ 21 h 221"/>
                  <a:gd name="T6" fmla="*/ 131 w 142"/>
                  <a:gd name="T7" fmla="*/ 26 h 221"/>
                  <a:gd name="T8" fmla="*/ 137 w 142"/>
                  <a:gd name="T9" fmla="*/ 31 h 221"/>
                  <a:gd name="T10" fmla="*/ 137 w 142"/>
                  <a:gd name="T11" fmla="*/ 37 h 221"/>
                  <a:gd name="T12" fmla="*/ 137 w 142"/>
                  <a:gd name="T13" fmla="*/ 42 h 221"/>
                  <a:gd name="T14" fmla="*/ 142 w 142"/>
                  <a:gd name="T15" fmla="*/ 47 h 221"/>
                  <a:gd name="T16" fmla="*/ 121 w 142"/>
                  <a:gd name="T17" fmla="*/ 47 h 221"/>
                  <a:gd name="T18" fmla="*/ 116 w 142"/>
                  <a:gd name="T19" fmla="*/ 58 h 221"/>
                  <a:gd name="T20" fmla="*/ 116 w 142"/>
                  <a:gd name="T21" fmla="*/ 68 h 221"/>
                  <a:gd name="T22" fmla="*/ 110 w 142"/>
                  <a:gd name="T23" fmla="*/ 79 h 221"/>
                  <a:gd name="T24" fmla="*/ 94 w 142"/>
                  <a:gd name="T25" fmla="*/ 84 h 221"/>
                  <a:gd name="T26" fmla="*/ 73 w 142"/>
                  <a:gd name="T27" fmla="*/ 100 h 221"/>
                  <a:gd name="T28" fmla="*/ 73 w 142"/>
                  <a:gd name="T29" fmla="*/ 132 h 221"/>
                  <a:gd name="T30" fmla="*/ 89 w 142"/>
                  <a:gd name="T31" fmla="*/ 137 h 221"/>
                  <a:gd name="T32" fmla="*/ 100 w 142"/>
                  <a:gd name="T33" fmla="*/ 142 h 221"/>
                  <a:gd name="T34" fmla="*/ 73 w 142"/>
                  <a:gd name="T35" fmla="*/ 163 h 221"/>
                  <a:gd name="T36" fmla="*/ 73 w 142"/>
                  <a:gd name="T37" fmla="*/ 195 h 221"/>
                  <a:gd name="T38" fmla="*/ 63 w 142"/>
                  <a:gd name="T39" fmla="*/ 206 h 221"/>
                  <a:gd name="T40" fmla="*/ 47 w 142"/>
                  <a:gd name="T41" fmla="*/ 211 h 221"/>
                  <a:gd name="T42" fmla="*/ 42 w 142"/>
                  <a:gd name="T43" fmla="*/ 216 h 221"/>
                  <a:gd name="T44" fmla="*/ 31 w 142"/>
                  <a:gd name="T45" fmla="*/ 221 h 221"/>
                  <a:gd name="T46" fmla="*/ 21 w 142"/>
                  <a:gd name="T47" fmla="*/ 206 h 221"/>
                  <a:gd name="T48" fmla="*/ 21 w 142"/>
                  <a:gd name="T49" fmla="*/ 200 h 221"/>
                  <a:gd name="T50" fmla="*/ 0 w 142"/>
                  <a:gd name="T51" fmla="*/ 169 h 221"/>
                  <a:gd name="T52" fmla="*/ 0 w 142"/>
                  <a:gd name="T53" fmla="*/ 158 h 221"/>
                  <a:gd name="T54" fmla="*/ 10 w 142"/>
                  <a:gd name="T55" fmla="*/ 142 h 221"/>
                  <a:gd name="T56" fmla="*/ 15 w 142"/>
                  <a:gd name="T57" fmla="*/ 121 h 221"/>
                  <a:gd name="T58" fmla="*/ 5 w 142"/>
                  <a:gd name="T59" fmla="*/ 95 h 221"/>
                  <a:gd name="T60" fmla="*/ 5 w 142"/>
                  <a:gd name="T61" fmla="*/ 79 h 221"/>
                  <a:gd name="T62" fmla="*/ 10 w 142"/>
                  <a:gd name="T63" fmla="*/ 74 h 221"/>
                  <a:gd name="T64" fmla="*/ 26 w 142"/>
                  <a:gd name="T65" fmla="*/ 74 h 221"/>
                  <a:gd name="T66" fmla="*/ 36 w 142"/>
                  <a:gd name="T67" fmla="*/ 42 h 221"/>
                  <a:gd name="T68" fmla="*/ 47 w 142"/>
                  <a:gd name="T69" fmla="*/ 26 h 221"/>
                  <a:gd name="T70" fmla="*/ 47 w 142"/>
                  <a:gd name="T71" fmla="*/ 21 h 221"/>
                  <a:gd name="T72" fmla="*/ 58 w 142"/>
                  <a:gd name="T73" fmla="*/ 10 h 221"/>
                  <a:gd name="T74" fmla="*/ 63 w 142"/>
                  <a:gd name="T75" fmla="*/ 16 h 221"/>
                  <a:gd name="T76" fmla="*/ 68 w 142"/>
                  <a:gd name="T77" fmla="*/ 5 h 221"/>
                  <a:gd name="T78" fmla="*/ 84 w 142"/>
                  <a:gd name="T79" fmla="*/ 10 h 221"/>
                  <a:gd name="T80" fmla="*/ 89 w 142"/>
                  <a:gd name="T81" fmla="*/ 0 h 221"/>
                  <a:gd name="T82" fmla="*/ 89 w 142"/>
                  <a:gd name="T83" fmla="*/ 0 h 221"/>
                  <a:gd name="T84" fmla="*/ 89 w 142"/>
                  <a:gd name="T85" fmla="*/ 0 h 221"/>
                  <a:gd name="T86" fmla="*/ 110 w 142"/>
                  <a:gd name="T87" fmla="*/ 5 h 221"/>
                  <a:gd name="T88" fmla="*/ 121 w 142"/>
                  <a:gd name="T89" fmla="*/ 5 h 221"/>
                  <a:gd name="T90" fmla="*/ 131 w 142"/>
                  <a:gd name="T91" fmla="*/ 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 h="221">
                    <a:moveTo>
                      <a:pt x="131" y="16"/>
                    </a:moveTo>
                    <a:lnTo>
                      <a:pt x="131" y="21"/>
                    </a:lnTo>
                    <a:lnTo>
                      <a:pt x="131" y="21"/>
                    </a:lnTo>
                    <a:lnTo>
                      <a:pt x="131" y="26"/>
                    </a:lnTo>
                    <a:lnTo>
                      <a:pt x="137" y="31"/>
                    </a:lnTo>
                    <a:lnTo>
                      <a:pt x="137" y="37"/>
                    </a:lnTo>
                    <a:lnTo>
                      <a:pt x="137" y="42"/>
                    </a:lnTo>
                    <a:lnTo>
                      <a:pt x="142" y="47"/>
                    </a:lnTo>
                    <a:lnTo>
                      <a:pt x="121" y="47"/>
                    </a:lnTo>
                    <a:lnTo>
                      <a:pt x="116" y="58"/>
                    </a:lnTo>
                    <a:lnTo>
                      <a:pt x="116" y="68"/>
                    </a:lnTo>
                    <a:lnTo>
                      <a:pt x="110" y="79"/>
                    </a:lnTo>
                    <a:lnTo>
                      <a:pt x="94" y="84"/>
                    </a:lnTo>
                    <a:lnTo>
                      <a:pt x="73" y="100"/>
                    </a:lnTo>
                    <a:lnTo>
                      <a:pt x="73" y="132"/>
                    </a:lnTo>
                    <a:lnTo>
                      <a:pt x="89" y="137"/>
                    </a:lnTo>
                    <a:lnTo>
                      <a:pt x="100" y="142"/>
                    </a:lnTo>
                    <a:lnTo>
                      <a:pt x="73" y="163"/>
                    </a:lnTo>
                    <a:lnTo>
                      <a:pt x="73" y="195"/>
                    </a:lnTo>
                    <a:lnTo>
                      <a:pt x="63" y="206"/>
                    </a:lnTo>
                    <a:lnTo>
                      <a:pt x="47" y="211"/>
                    </a:lnTo>
                    <a:lnTo>
                      <a:pt x="42" y="216"/>
                    </a:lnTo>
                    <a:lnTo>
                      <a:pt x="31" y="221"/>
                    </a:lnTo>
                    <a:lnTo>
                      <a:pt x="21" y="206"/>
                    </a:lnTo>
                    <a:lnTo>
                      <a:pt x="21" y="200"/>
                    </a:lnTo>
                    <a:lnTo>
                      <a:pt x="0" y="169"/>
                    </a:lnTo>
                    <a:lnTo>
                      <a:pt x="0" y="158"/>
                    </a:lnTo>
                    <a:lnTo>
                      <a:pt x="10" y="142"/>
                    </a:lnTo>
                    <a:lnTo>
                      <a:pt x="15" y="121"/>
                    </a:lnTo>
                    <a:lnTo>
                      <a:pt x="5" y="95"/>
                    </a:lnTo>
                    <a:lnTo>
                      <a:pt x="5" y="79"/>
                    </a:lnTo>
                    <a:lnTo>
                      <a:pt x="10" y="74"/>
                    </a:lnTo>
                    <a:lnTo>
                      <a:pt x="26" y="74"/>
                    </a:lnTo>
                    <a:lnTo>
                      <a:pt x="36" y="42"/>
                    </a:lnTo>
                    <a:lnTo>
                      <a:pt x="47" y="26"/>
                    </a:lnTo>
                    <a:lnTo>
                      <a:pt x="47" y="21"/>
                    </a:lnTo>
                    <a:lnTo>
                      <a:pt x="58" y="10"/>
                    </a:lnTo>
                    <a:lnTo>
                      <a:pt x="63" y="16"/>
                    </a:lnTo>
                    <a:lnTo>
                      <a:pt x="68" y="5"/>
                    </a:lnTo>
                    <a:lnTo>
                      <a:pt x="84" y="10"/>
                    </a:lnTo>
                    <a:lnTo>
                      <a:pt x="89" y="0"/>
                    </a:lnTo>
                    <a:lnTo>
                      <a:pt x="89" y="0"/>
                    </a:lnTo>
                    <a:lnTo>
                      <a:pt x="89" y="0"/>
                    </a:lnTo>
                    <a:lnTo>
                      <a:pt x="110" y="5"/>
                    </a:lnTo>
                    <a:lnTo>
                      <a:pt x="121" y="5"/>
                    </a:lnTo>
                    <a:lnTo>
                      <a:pt x="13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0" name="Freeform 562"/>
              <p:cNvSpPr>
                <a:spLocks/>
              </p:cNvSpPr>
              <p:nvPr/>
            </p:nvSpPr>
            <p:spPr bwMode="auto">
              <a:xfrm>
                <a:off x="3063" y="1419"/>
                <a:ext cx="137" cy="100"/>
              </a:xfrm>
              <a:custGeom>
                <a:avLst/>
                <a:gdLst>
                  <a:gd name="T0" fmla="*/ 116 w 137"/>
                  <a:gd name="T1" fmla="*/ 10 h 100"/>
                  <a:gd name="T2" fmla="*/ 132 w 137"/>
                  <a:gd name="T3" fmla="*/ 37 h 100"/>
                  <a:gd name="T4" fmla="*/ 121 w 137"/>
                  <a:gd name="T5" fmla="*/ 47 h 100"/>
                  <a:gd name="T6" fmla="*/ 127 w 137"/>
                  <a:gd name="T7" fmla="*/ 47 h 100"/>
                  <a:gd name="T8" fmla="*/ 137 w 137"/>
                  <a:gd name="T9" fmla="*/ 74 h 100"/>
                  <a:gd name="T10" fmla="*/ 121 w 137"/>
                  <a:gd name="T11" fmla="*/ 89 h 100"/>
                  <a:gd name="T12" fmla="*/ 121 w 137"/>
                  <a:gd name="T13" fmla="*/ 100 h 100"/>
                  <a:gd name="T14" fmla="*/ 95 w 137"/>
                  <a:gd name="T15" fmla="*/ 95 h 100"/>
                  <a:gd name="T16" fmla="*/ 84 w 137"/>
                  <a:gd name="T17" fmla="*/ 95 h 100"/>
                  <a:gd name="T18" fmla="*/ 69 w 137"/>
                  <a:gd name="T19" fmla="*/ 89 h 100"/>
                  <a:gd name="T20" fmla="*/ 63 w 137"/>
                  <a:gd name="T21" fmla="*/ 84 h 100"/>
                  <a:gd name="T22" fmla="*/ 47 w 137"/>
                  <a:gd name="T23" fmla="*/ 84 h 100"/>
                  <a:gd name="T24" fmla="*/ 21 w 137"/>
                  <a:gd name="T25" fmla="*/ 74 h 100"/>
                  <a:gd name="T26" fmla="*/ 11 w 137"/>
                  <a:gd name="T27" fmla="*/ 68 h 100"/>
                  <a:gd name="T28" fmla="*/ 5 w 137"/>
                  <a:gd name="T29" fmla="*/ 42 h 100"/>
                  <a:gd name="T30" fmla="*/ 0 w 137"/>
                  <a:gd name="T31" fmla="*/ 15 h 100"/>
                  <a:gd name="T32" fmla="*/ 53 w 137"/>
                  <a:gd name="T33" fmla="*/ 0 h 100"/>
                  <a:gd name="T34" fmla="*/ 63 w 137"/>
                  <a:gd name="T35" fmla="*/ 10 h 100"/>
                  <a:gd name="T36" fmla="*/ 74 w 137"/>
                  <a:gd name="T37" fmla="*/ 10 h 100"/>
                  <a:gd name="T38" fmla="*/ 116 w 137"/>
                  <a:gd name="T39" fmla="*/ 1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100">
                    <a:moveTo>
                      <a:pt x="116" y="10"/>
                    </a:moveTo>
                    <a:lnTo>
                      <a:pt x="132" y="37"/>
                    </a:lnTo>
                    <a:lnTo>
                      <a:pt x="121" y="47"/>
                    </a:lnTo>
                    <a:lnTo>
                      <a:pt x="127" y="47"/>
                    </a:lnTo>
                    <a:lnTo>
                      <a:pt x="137" y="74"/>
                    </a:lnTo>
                    <a:lnTo>
                      <a:pt x="121" y="89"/>
                    </a:lnTo>
                    <a:lnTo>
                      <a:pt x="121" y="100"/>
                    </a:lnTo>
                    <a:lnTo>
                      <a:pt x="95" y="95"/>
                    </a:lnTo>
                    <a:lnTo>
                      <a:pt x="84" y="95"/>
                    </a:lnTo>
                    <a:lnTo>
                      <a:pt x="69" y="89"/>
                    </a:lnTo>
                    <a:lnTo>
                      <a:pt x="63" y="84"/>
                    </a:lnTo>
                    <a:lnTo>
                      <a:pt x="47" y="84"/>
                    </a:lnTo>
                    <a:lnTo>
                      <a:pt x="21" y="74"/>
                    </a:lnTo>
                    <a:lnTo>
                      <a:pt x="11" y="68"/>
                    </a:lnTo>
                    <a:lnTo>
                      <a:pt x="5" y="42"/>
                    </a:lnTo>
                    <a:lnTo>
                      <a:pt x="0" y="15"/>
                    </a:lnTo>
                    <a:lnTo>
                      <a:pt x="53" y="0"/>
                    </a:lnTo>
                    <a:lnTo>
                      <a:pt x="63" y="10"/>
                    </a:lnTo>
                    <a:lnTo>
                      <a:pt x="74" y="10"/>
                    </a:lnTo>
                    <a:lnTo>
                      <a:pt x="11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1" name="Freeform 563"/>
              <p:cNvSpPr>
                <a:spLocks/>
              </p:cNvSpPr>
              <p:nvPr/>
            </p:nvSpPr>
            <p:spPr bwMode="auto">
              <a:xfrm>
                <a:off x="2731" y="1413"/>
                <a:ext cx="58" cy="64"/>
              </a:xfrm>
              <a:custGeom>
                <a:avLst/>
                <a:gdLst>
                  <a:gd name="T0" fmla="*/ 42 w 58"/>
                  <a:gd name="T1" fmla="*/ 11 h 64"/>
                  <a:gd name="T2" fmla="*/ 42 w 58"/>
                  <a:gd name="T3" fmla="*/ 21 h 64"/>
                  <a:gd name="T4" fmla="*/ 58 w 58"/>
                  <a:gd name="T5" fmla="*/ 21 h 64"/>
                  <a:gd name="T6" fmla="*/ 52 w 58"/>
                  <a:gd name="T7" fmla="*/ 48 h 64"/>
                  <a:gd name="T8" fmla="*/ 26 w 58"/>
                  <a:gd name="T9" fmla="*/ 58 h 64"/>
                  <a:gd name="T10" fmla="*/ 0 w 58"/>
                  <a:gd name="T11" fmla="*/ 64 h 64"/>
                  <a:gd name="T12" fmla="*/ 5 w 58"/>
                  <a:gd name="T13" fmla="*/ 48 h 64"/>
                  <a:gd name="T14" fmla="*/ 10 w 58"/>
                  <a:gd name="T15" fmla="*/ 43 h 64"/>
                  <a:gd name="T16" fmla="*/ 10 w 58"/>
                  <a:gd name="T17" fmla="*/ 32 h 64"/>
                  <a:gd name="T18" fmla="*/ 5 w 58"/>
                  <a:gd name="T19" fmla="*/ 27 h 64"/>
                  <a:gd name="T20" fmla="*/ 5 w 58"/>
                  <a:gd name="T21" fmla="*/ 16 h 64"/>
                  <a:gd name="T22" fmla="*/ 10 w 58"/>
                  <a:gd name="T23" fmla="*/ 11 h 64"/>
                  <a:gd name="T24" fmla="*/ 16 w 58"/>
                  <a:gd name="T25" fmla="*/ 11 h 64"/>
                  <a:gd name="T26" fmla="*/ 21 w 58"/>
                  <a:gd name="T27" fmla="*/ 6 h 64"/>
                  <a:gd name="T28" fmla="*/ 37 w 58"/>
                  <a:gd name="T29" fmla="*/ 0 h 64"/>
                  <a:gd name="T30" fmla="*/ 42 w 58"/>
                  <a:gd name="T31" fmla="*/ 1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4">
                    <a:moveTo>
                      <a:pt x="42" y="11"/>
                    </a:moveTo>
                    <a:lnTo>
                      <a:pt x="42" y="21"/>
                    </a:lnTo>
                    <a:lnTo>
                      <a:pt x="58" y="21"/>
                    </a:lnTo>
                    <a:lnTo>
                      <a:pt x="52" y="48"/>
                    </a:lnTo>
                    <a:lnTo>
                      <a:pt x="26" y="58"/>
                    </a:lnTo>
                    <a:lnTo>
                      <a:pt x="0" y="64"/>
                    </a:lnTo>
                    <a:lnTo>
                      <a:pt x="5" y="48"/>
                    </a:lnTo>
                    <a:lnTo>
                      <a:pt x="10" y="43"/>
                    </a:lnTo>
                    <a:lnTo>
                      <a:pt x="10" y="32"/>
                    </a:lnTo>
                    <a:lnTo>
                      <a:pt x="5" y="27"/>
                    </a:lnTo>
                    <a:lnTo>
                      <a:pt x="5" y="16"/>
                    </a:lnTo>
                    <a:lnTo>
                      <a:pt x="10" y="11"/>
                    </a:lnTo>
                    <a:lnTo>
                      <a:pt x="16" y="11"/>
                    </a:lnTo>
                    <a:lnTo>
                      <a:pt x="21" y="6"/>
                    </a:lnTo>
                    <a:lnTo>
                      <a:pt x="37" y="0"/>
                    </a:lnTo>
                    <a:lnTo>
                      <a:pt x="4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2" name="Freeform 564"/>
              <p:cNvSpPr>
                <a:spLocks/>
              </p:cNvSpPr>
              <p:nvPr/>
            </p:nvSpPr>
            <p:spPr bwMode="auto">
              <a:xfrm>
                <a:off x="2900" y="1471"/>
                <a:ext cx="58" cy="37"/>
              </a:xfrm>
              <a:custGeom>
                <a:avLst/>
                <a:gdLst>
                  <a:gd name="T0" fmla="*/ 31 w 58"/>
                  <a:gd name="T1" fmla="*/ 6 h 37"/>
                  <a:gd name="T2" fmla="*/ 36 w 58"/>
                  <a:gd name="T3" fmla="*/ 6 h 37"/>
                  <a:gd name="T4" fmla="*/ 47 w 58"/>
                  <a:gd name="T5" fmla="*/ 11 h 37"/>
                  <a:gd name="T6" fmla="*/ 52 w 58"/>
                  <a:gd name="T7" fmla="*/ 16 h 37"/>
                  <a:gd name="T8" fmla="*/ 58 w 58"/>
                  <a:gd name="T9" fmla="*/ 22 h 37"/>
                  <a:gd name="T10" fmla="*/ 58 w 58"/>
                  <a:gd name="T11" fmla="*/ 27 h 37"/>
                  <a:gd name="T12" fmla="*/ 52 w 58"/>
                  <a:gd name="T13" fmla="*/ 27 h 37"/>
                  <a:gd name="T14" fmla="*/ 47 w 58"/>
                  <a:gd name="T15" fmla="*/ 32 h 37"/>
                  <a:gd name="T16" fmla="*/ 52 w 58"/>
                  <a:gd name="T17" fmla="*/ 37 h 37"/>
                  <a:gd name="T18" fmla="*/ 42 w 58"/>
                  <a:gd name="T19" fmla="*/ 37 h 37"/>
                  <a:gd name="T20" fmla="*/ 36 w 58"/>
                  <a:gd name="T21" fmla="*/ 32 h 37"/>
                  <a:gd name="T22" fmla="*/ 10 w 58"/>
                  <a:gd name="T23" fmla="*/ 22 h 37"/>
                  <a:gd name="T24" fmla="*/ 0 w 58"/>
                  <a:gd name="T25" fmla="*/ 11 h 37"/>
                  <a:gd name="T26" fmla="*/ 21 w 58"/>
                  <a:gd name="T27" fmla="*/ 0 h 37"/>
                  <a:gd name="T28" fmla="*/ 31 w 58"/>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37">
                    <a:moveTo>
                      <a:pt x="31" y="6"/>
                    </a:moveTo>
                    <a:lnTo>
                      <a:pt x="36" y="6"/>
                    </a:lnTo>
                    <a:lnTo>
                      <a:pt x="47" y="11"/>
                    </a:lnTo>
                    <a:lnTo>
                      <a:pt x="52" y="16"/>
                    </a:lnTo>
                    <a:lnTo>
                      <a:pt x="58" y="22"/>
                    </a:lnTo>
                    <a:lnTo>
                      <a:pt x="58" y="27"/>
                    </a:lnTo>
                    <a:lnTo>
                      <a:pt x="52" y="27"/>
                    </a:lnTo>
                    <a:lnTo>
                      <a:pt x="47" y="32"/>
                    </a:lnTo>
                    <a:lnTo>
                      <a:pt x="52" y="37"/>
                    </a:lnTo>
                    <a:lnTo>
                      <a:pt x="42" y="37"/>
                    </a:lnTo>
                    <a:lnTo>
                      <a:pt x="36" y="32"/>
                    </a:lnTo>
                    <a:lnTo>
                      <a:pt x="10" y="22"/>
                    </a:lnTo>
                    <a:lnTo>
                      <a:pt x="0" y="11"/>
                    </a:lnTo>
                    <a:lnTo>
                      <a:pt x="21" y="0"/>
                    </a:lnTo>
                    <a:lnTo>
                      <a:pt x="31"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3" name="Freeform 565"/>
              <p:cNvSpPr>
                <a:spLocks/>
              </p:cNvSpPr>
              <p:nvPr/>
            </p:nvSpPr>
            <p:spPr bwMode="auto">
              <a:xfrm>
                <a:off x="2958" y="1540"/>
                <a:ext cx="58" cy="32"/>
              </a:xfrm>
              <a:custGeom>
                <a:avLst/>
                <a:gdLst>
                  <a:gd name="T0" fmla="*/ 21 w 58"/>
                  <a:gd name="T1" fmla="*/ 5 h 32"/>
                  <a:gd name="T2" fmla="*/ 26 w 58"/>
                  <a:gd name="T3" fmla="*/ 0 h 32"/>
                  <a:gd name="T4" fmla="*/ 42 w 58"/>
                  <a:gd name="T5" fmla="*/ 5 h 32"/>
                  <a:gd name="T6" fmla="*/ 47 w 58"/>
                  <a:gd name="T7" fmla="*/ 5 h 32"/>
                  <a:gd name="T8" fmla="*/ 47 w 58"/>
                  <a:gd name="T9" fmla="*/ 11 h 32"/>
                  <a:gd name="T10" fmla="*/ 58 w 58"/>
                  <a:gd name="T11" fmla="*/ 16 h 32"/>
                  <a:gd name="T12" fmla="*/ 58 w 58"/>
                  <a:gd name="T13" fmla="*/ 26 h 32"/>
                  <a:gd name="T14" fmla="*/ 47 w 58"/>
                  <a:gd name="T15" fmla="*/ 26 h 32"/>
                  <a:gd name="T16" fmla="*/ 36 w 58"/>
                  <a:gd name="T17" fmla="*/ 32 h 32"/>
                  <a:gd name="T18" fmla="*/ 31 w 58"/>
                  <a:gd name="T19" fmla="*/ 26 h 32"/>
                  <a:gd name="T20" fmla="*/ 31 w 58"/>
                  <a:gd name="T21" fmla="*/ 32 h 32"/>
                  <a:gd name="T22" fmla="*/ 21 w 58"/>
                  <a:gd name="T23" fmla="*/ 32 h 32"/>
                  <a:gd name="T24" fmla="*/ 5 w 58"/>
                  <a:gd name="T25" fmla="*/ 32 h 32"/>
                  <a:gd name="T26" fmla="*/ 0 w 58"/>
                  <a:gd name="T27" fmla="*/ 26 h 32"/>
                  <a:gd name="T28" fmla="*/ 0 w 58"/>
                  <a:gd name="T29" fmla="*/ 21 h 32"/>
                  <a:gd name="T30" fmla="*/ 5 w 58"/>
                  <a:gd name="T31" fmla="*/ 11 h 32"/>
                  <a:gd name="T32" fmla="*/ 10 w 58"/>
                  <a:gd name="T33" fmla="*/ 5 h 32"/>
                  <a:gd name="T34" fmla="*/ 21 w 58"/>
                  <a:gd name="T35" fmla="*/ 5 h 32"/>
                  <a:gd name="T36" fmla="*/ 21 w 58"/>
                  <a:gd name="T3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32">
                    <a:moveTo>
                      <a:pt x="21" y="5"/>
                    </a:moveTo>
                    <a:lnTo>
                      <a:pt x="26" y="0"/>
                    </a:lnTo>
                    <a:lnTo>
                      <a:pt x="42" y="5"/>
                    </a:lnTo>
                    <a:lnTo>
                      <a:pt x="47" y="5"/>
                    </a:lnTo>
                    <a:lnTo>
                      <a:pt x="47" y="11"/>
                    </a:lnTo>
                    <a:lnTo>
                      <a:pt x="58" y="16"/>
                    </a:lnTo>
                    <a:lnTo>
                      <a:pt x="58" y="26"/>
                    </a:lnTo>
                    <a:lnTo>
                      <a:pt x="47" y="26"/>
                    </a:lnTo>
                    <a:lnTo>
                      <a:pt x="36" y="32"/>
                    </a:lnTo>
                    <a:lnTo>
                      <a:pt x="31" y="26"/>
                    </a:lnTo>
                    <a:lnTo>
                      <a:pt x="31" y="32"/>
                    </a:lnTo>
                    <a:lnTo>
                      <a:pt x="21" y="32"/>
                    </a:lnTo>
                    <a:lnTo>
                      <a:pt x="5" y="32"/>
                    </a:lnTo>
                    <a:lnTo>
                      <a:pt x="0" y="26"/>
                    </a:lnTo>
                    <a:lnTo>
                      <a:pt x="0" y="21"/>
                    </a:lnTo>
                    <a:lnTo>
                      <a:pt x="5" y="11"/>
                    </a:lnTo>
                    <a:lnTo>
                      <a:pt x="10" y="5"/>
                    </a:lnTo>
                    <a:lnTo>
                      <a:pt x="21" y="5"/>
                    </a:lnTo>
                    <a:lnTo>
                      <a:pt x="2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4" name="Freeform 566"/>
              <p:cNvSpPr>
                <a:spLocks/>
              </p:cNvSpPr>
              <p:nvPr/>
            </p:nvSpPr>
            <p:spPr bwMode="auto">
              <a:xfrm>
                <a:off x="3037" y="1482"/>
                <a:ext cx="95" cy="42"/>
              </a:xfrm>
              <a:custGeom>
                <a:avLst/>
                <a:gdLst>
                  <a:gd name="T0" fmla="*/ 79 w 95"/>
                  <a:gd name="T1" fmla="*/ 37 h 42"/>
                  <a:gd name="T2" fmla="*/ 79 w 95"/>
                  <a:gd name="T3" fmla="*/ 42 h 42"/>
                  <a:gd name="T4" fmla="*/ 68 w 95"/>
                  <a:gd name="T5" fmla="*/ 42 h 42"/>
                  <a:gd name="T6" fmla="*/ 42 w 95"/>
                  <a:gd name="T7" fmla="*/ 37 h 42"/>
                  <a:gd name="T8" fmla="*/ 31 w 95"/>
                  <a:gd name="T9" fmla="*/ 42 h 42"/>
                  <a:gd name="T10" fmla="*/ 26 w 95"/>
                  <a:gd name="T11" fmla="*/ 42 h 42"/>
                  <a:gd name="T12" fmla="*/ 15 w 95"/>
                  <a:gd name="T13" fmla="*/ 32 h 42"/>
                  <a:gd name="T14" fmla="*/ 10 w 95"/>
                  <a:gd name="T15" fmla="*/ 32 h 42"/>
                  <a:gd name="T16" fmla="*/ 0 w 95"/>
                  <a:gd name="T17" fmla="*/ 16 h 42"/>
                  <a:gd name="T18" fmla="*/ 10 w 95"/>
                  <a:gd name="T19" fmla="*/ 16 h 42"/>
                  <a:gd name="T20" fmla="*/ 31 w 95"/>
                  <a:gd name="T21" fmla="*/ 0 h 42"/>
                  <a:gd name="T22" fmla="*/ 37 w 95"/>
                  <a:gd name="T23" fmla="*/ 5 h 42"/>
                  <a:gd name="T24" fmla="*/ 47 w 95"/>
                  <a:gd name="T25" fmla="*/ 11 h 42"/>
                  <a:gd name="T26" fmla="*/ 73 w 95"/>
                  <a:gd name="T27" fmla="*/ 21 h 42"/>
                  <a:gd name="T28" fmla="*/ 89 w 95"/>
                  <a:gd name="T29" fmla="*/ 21 h 42"/>
                  <a:gd name="T30" fmla="*/ 95 w 95"/>
                  <a:gd name="T31" fmla="*/ 26 h 42"/>
                  <a:gd name="T32" fmla="*/ 84 w 95"/>
                  <a:gd name="T33" fmla="*/ 37 h 42"/>
                  <a:gd name="T34" fmla="*/ 79 w 95"/>
                  <a:gd name="T35"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42">
                    <a:moveTo>
                      <a:pt x="79" y="37"/>
                    </a:moveTo>
                    <a:lnTo>
                      <a:pt x="79" y="42"/>
                    </a:lnTo>
                    <a:lnTo>
                      <a:pt x="68" y="42"/>
                    </a:lnTo>
                    <a:lnTo>
                      <a:pt x="42" y="37"/>
                    </a:lnTo>
                    <a:lnTo>
                      <a:pt x="31" y="42"/>
                    </a:lnTo>
                    <a:lnTo>
                      <a:pt x="26" y="42"/>
                    </a:lnTo>
                    <a:lnTo>
                      <a:pt x="15" y="32"/>
                    </a:lnTo>
                    <a:lnTo>
                      <a:pt x="10" y="32"/>
                    </a:lnTo>
                    <a:lnTo>
                      <a:pt x="0" y="16"/>
                    </a:lnTo>
                    <a:lnTo>
                      <a:pt x="10" y="16"/>
                    </a:lnTo>
                    <a:lnTo>
                      <a:pt x="31" y="0"/>
                    </a:lnTo>
                    <a:lnTo>
                      <a:pt x="37" y="5"/>
                    </a:lnTo>
                    <a:lnTo>
                      <a:pt x="47" y="11"/>
                    </a:lnTo>
                    <a:lnTo>
                      <a:pt x="73" y="21"/>
                    </a:lnTo>
                    <a:lnTo>
                      <a:pt x="89" y="21"/>
                    </a:lnTo>
                    <a:lnTo>
                      <a:pt x="95" y="26"/>
                    </a:lnTo>
                    <a:lnTo>
                      <a:pt x="84" y="37"/>
                    </a:lnTo>
                    <a:lnTo>
                      <a:pt x="79"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5" name="Freeform 567"/>
              <p:cNvSpPr>
                <a:spLocks/>
              </p:cNvSpPr>
              <p:nvPr/>
            </p:nvSpPr>
            <p:spPr bwMode="auto">
              <a:xfrm>
                <a:off x="3100" y="1529"/>
                <a:ext cx="90" cy="48"/>
              </a:xfrm>
              <a:custGeom>
                <a:avLst/>
                <a:gdLst>
                  <a:gd name="T0" fmla="*/ 16 w 90"/>
                  <a:gd name="T1" fmla="*/ 11 h 48"/>
                  <a:gd name="T2" fmla="*/ 26 w 90"/>
                  <a:gd name="T3" fmla="*/ 11 h 48"/>
                  <a:gd name="T4" fmla="*/ 42 w 90"/>
                  <a:gd name="T5" fmla="*/ 6 h 48"/>
                  <a:gd name="T6" fmla="*/ 53 w 90"/>
                  <a:gd name="T7" fmla="*/ 6 h 48"/>
                  <a:gd name="T8" fmla="*/ 79 w 90"/>
                  <a:gd name="T9" fmla="*/ 0 h 48"/>
                  <a:gd name="T10" fmla="*/ 90 w 90"/>
                  <a:gd name="T11" fmla="*/ 11 h 48"/>
                  <a:gd name="T12" fmla="*/ 84 w 90"/>
                  <a:gd name="T13" fmla="*/ 11 h 48"/>
                  <a:gd name="T14" fmla="*/ 68 w 90"/>
                  <a:gd name="T15" fmla="*/ 37 h 48"/>
                  <a:gd name="T16" fmla="*/ 53 w 90"/>
                  <a:gd name="T17" fmla="*/ 43 h 48"/>
                  <a:gd name="T18" fmla="*/ 37 w 90"/>
                  <a:gd name="T19" fmla="*/ 48 h 48"/>
                  <a:gd name="T20" fmla="*/ 21 w 90"/>
                  <a:gd name="T21" fmla="*/ 48 h 48"/>
                  <a:gd name="T22" fmla="*/ 5 w 90"/>
                  <a:gd name="T23" fmla="*/ 32 h 48"/>
                  <a:gd name="T24" fmla="*/ 0 w 90"/>
                  <a:gd name="T25" fmla="*/ 27 h 48"/>
                  <a:gd name="T26" fmla="*/ 10 w 90"/>
                  <a:gd name="T27" fmla="*/ 6 h 48"/>
                  <a:gd name="T28" fmla="*/ 16 w 90"/>
                  <a:gd name="T29" fmla="*/ 1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8">
                    <a:moveTo>
                      <a:pt x="16" y="11"/>
                    </a:moveTo>
                    <a:lnTo>
                      <a:pt x="26" y="11"/>
                    </a:lnTo>
                    <a:lnTo>
                      <a:pt x="42" y="6"/>
                    </a:lnTo>
                    <a:lnTo>
                      <a:pt x="53" y="6"/>
                    </a:lnTo>
                    <a:lnTo>
                      <a:pt x="79" y="0"/>
                    </a:lnTo>
                    <a:lnTo>
                      <a:pt x="90" y="11"/>
                    </a:lnTo>
                    <a:lnTo>
                      <a:pt x="84" y="11"/>
                    </a:lnTo>
                    <a:lnTo>
                      <a:pt x="68" y="37"/>
                    </a:lnTo>
                    <a:lnTo>
                      <a:pt x="53" y="43"/>
                    </a:lnTo>
                    <a:lnTo>
                      <a:pt x="37" y="48"/>
                    </a:lnTo>
                    <a:lnTo>
                      <a:pt x="21" y="48"/>
                    </a:lnTo>
                    <a:lnTo>
                      <a:pt x="5" y="32"/>
                    </a:lnTo>
                    <a:lnTo>
                      <a:pt x="0" y="27"/>
                    </a:lnTo>
                    <a:lnTo>
                      <a:pt x="10" y="6"/>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6" name="Freeform 568"/>
              <p:cNvSpPr>
                <a:spLocks/>
              </p:cNvSpPr>
              <p:nvPr/>
            </p:nvSpPr>
            <p:spPr bwMode="auto">
              <a:xfrm>
                <a:off x="3147" y="1630"/>
                <a:ext cx="32" cy="58"/>
              </a:xfrm>
              <a:custGeom>
                <a:avLst/>
                <a:gdLst>
                  <a:gd name="T0" fmla="*/ 11 w 32"/>
                  <a:gd name="T1" fmla="*/ 5 h 58"/>
                  <a:gd name="T2" fmla="*/ 21 w 32"/>
                  <a:gd name="T3" fmla="*/ 10 h 58"/>
                  <a:gd name="T4" fmla="*/ 21 w 32"/>
                  <a:gd name="T5" fmla="*/ 26 h 58"/>
                  <a:gd name="T6" fmla="*/ 32 w 32"/>
                  <a:gd name="T7" fmla="*/ 37 h 58"/>
                  <a:gd name="T8" fmla="*/ 27 w 32"/>
                  <a:gd name="T9" fmla="*/ 47 h 58"/>
                  <a:gd name="T10" fmla="*/ 16 w 32"/>
                  <a:gd name="T11" fmla="*/ 58 h 58"/>
                  <a:gd name="T12" fmla="*/ 6 w 32"/>
                  <a:gd name="T13" fmla="*/ 42 h 58"/>
                  <a:gd name="T14" fmla="*/ 6 w 32"/>
                  <a:gd name="T15" fmla="*/ 16 h 58"/>
                  <a:gd name="T16" fmla="*/ 0 w 32"/>
                  <a:gd name="T17" fmla="*/ 10 h 58"/>
                  <a:gd name="T18" fmla="*/ 6 w 32"/>
                  <a:gd name="T19" fmla="*/ 0 h 58"/>
                  <a:gd name="T20" fmla="*/ 11 w 32"/>
                  <a:gd name="T21"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58">
                    <a:moveTo>
                      <a:pt x="11" y="5"/>
                    </a:moveTo>
                    <a:lnTo>
                      <a:pt x="21" y="10"/>
                    </a:lnTo>
                    <a:lnTo>
                      <a:pt x="21" y="26"/>
                    </a:lnTo>
                    <a:lnTo>
                      <a:pt x="32" y="37"/>
                    </a:lnTo>
                    <a:lnTo>
                      <a:pt x="27" y="47"/>
                    </a:lnTo>
                    <a:lnTo>
                      <a:pt x="16" y="58"/>
                    </a:lnTo>
                    <a:lnTo>
                      <a:pt x="6" y="42"/>
                    </a:lnTo>
                    <a:lnTo>
                      <a:pt x="6" y="16"/>
                    </a:lnTo>
                    <a:lnTo>
                      <a:pt x="0" y="10"/>
                    </a:lnTo>
                    <a:lnTo>
                      <a:pt x="6"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7" name="Freeform 569"/>
              <p:cNvSpPr>
                <a:spLocks/>
              </p:cNvSpPr>
              <p:nvPr/>
            </p:nvSpPr>
            <p:spPr bwMode="auto">
              <a:xfrm>
                <a:off x="3353" y="1762"/>
                <a:ext cx="32" cy="10"/>
              </a:xfrm>
              <a:custGeom>
                <a:avLst/>
                <a:gdLst>
                  <a:gd name="T0" fmla="*/ 16 w 32"/>
                  <a:gd name="T1" fmla="*/ 0 h 10"/>
                  <a:gd name="T2" fmla="*/ 32 w 32"/>
                  <a:gd name="T3" fmla="*/ 0 h 10"/>
                  <a:gd name="T4" fmla="*/ 21 w 32"/>
                  <a:gd name="T5" fmla="*/ 10 h 10"/>
                  <a:gd name="T6" fmla="*/ 5 w 32"/>
                  <a:gd name="T7" fmla="*/ 10 h 10"/>
                  <a:gd name="T8" fmla="*/ 0 w 32"/>
                  <a:gd name="T9" fmla="*/ 5 h 10"/>
                  <a:gd name="T10" fmla="*/ 16 w 32"/>
                  <a:gd name="T11" fmla="*/ 0 h 10"/>
                </a:gdLst>
                <a:ahLst/>
                <a:cxnLst>
                  <a:cxn ang="0">
                    <a:pos x="T0" y="T1"/>
                  </a:cxn>
                  <a:cxn ang="0">
                    <a:pos x="T2" y="T3"/>
                  </a:cxn>
                  <a:cxn ang="0">
                    <a:pos x="T4" y="T5"/>
                  </a:cxn>
                  <a:cxn ang="0">
                    <a:pos x="T6" y="T7"/>
                  </a:cxn>
                  <a:cxn ang="0">
                    <a:pos x="T8" y="T9"/>
                  </a:cxn>
                  <a:cxn ang="0">
                    <a:pos x="T10" y="T11"/>
                  </a:cxn>
                </a:cxnLst>
                <a:rect l="0" t="0" r="r" b="b"/>
                <a:pathLst>
                  <a:path w="32" h="10">
                    <a:moveTo>
                      <a:pt x="16" y="0"/>
                    </a:moveTo>
                    <a:lnTo>
                      <a:pt x="32" y="0"/>
                    </a:lnTo>
                    <a:lnTo>
                      <a:pt x="21" y="10"/>
                    </a:lnTo>
                    <a:lnTo>
                      <a:pt x="5" y="10"/>
                    </a:lnTo>
                    <a:lnTo>
                      <a:pt x="0" y="5"/>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8" name="Freeform 570"/>
              <p:cNvSpPr>
                <a:spLocks/>
              </p:cNvSpPr>
              <p:nvPr/>
            </p:nvSpPr>
            <p:spPr bwMode="auto">
              <a:xfrm>
                <a:off x="3406" y="1730"/>
                <a:ext cx="89" cy="84"/>
              </a:xfrm>
              <a:custGeom>
                <a:avLst/>
                <a:gdLst>
                  <a:gd name="T0" fmla="*/ 0 w 89"/>
                  <a:gd name="T1" fmla="*/ 21 h 84"/>
                  <a:gd name="T2" fmla="*/ 0 w 89"/>
                  <a:gd name="T3" fmla="*/ 26 h 84"/>
                  <a:gd name="T4" fmla="*/ 5 w 89"/>
                  <a:gd name="T5" fmla="*/ 11 h 84"/>
                  <a:gd name="T6" fmla="*/ 10 w 89"/>
                  <a:gd name="T7" fmla="*/ 11 h 84"/>
                  <a:gd name="T8" fmla="*/ 21 w 89"/>
                  <a:gd name="T9" fmla="*/ 11 h 84"/>
                  <a:gd name="T10" fmla="*/ 26 w 89"/>
                  <a:gd name="T11" fmla="*/ 5 h 84"/>
                  <a:gd name="T12" fmla="*/ 42 w 89"/>
                  <a:gd name="T13" fmla="*/ 11 h 84"/>
                  <a:gd name="T14" fmla="*/ 63 w 89"/>
                  <a:gd name="T15" fmla="*/ 5 h 84"/>
                  <a:gd name="T16" fmla="*/ 68 w 89"/>
                  <a:gd name="T17" fmla="*/ 0 h 84"/>
                  <a:gd name="T18" fmla="*/ 84 w 89"/>
                  <a:gd name="T19" fmla="*/ 0 h 84"/>
                  <a:gd name="T20" fmla="*/ 89 w 89"/>
                  <a:gd name="T21" fmla="*/ 0 h 84"/>
                  <a:gd name="T22" fmla="*/ 84 w 89"/>
                  <a:gd name="T23" fmla="*/ 11 h 84"/>
                  <a:gd name="T24" fmla="*/ 79 w 89"/>
                  <a:gd name="T25" fmla="*/ 11 h 84"/>
                  <a:gd name="T26" fmla="*/ 79 w 89"/>
                  <a:gd name="T27" fmla="*/ 42 h 84"/>
                  <a:gd name="T28" fmla="*/ 58 w 89"/>
                  <a:gd name="T29" fmla="*/ 63 h 84"/>
                  <a:gd name="T30" fmla="*/ 47 w 89"/>
                  <a:gd name="T31" fmla="*/ 69 h 84"/>
                  <a:gd name="T32" fmla="*/ 21 w 89"/>
                  <a:gd name="T33" fmla="*/ 84 h 84"/>
                  <a:gd name="T34" fmla="*/ 10 w 89"/>
                  <a:gd name="T35" fmla="*/ 84 h 84"/>
                  <a:gd name="T36" fmla="*/ 5 w 89"/>
                  <a:gd name="T37" fmla="*/ 79 h 84"/>
                  <a:gd name="T38" fmla="*/ 0 w 89"/>
                  <a:gd name="T39" fmla="*/ 79 h 84"/>
                  <a:gd name="T40" fmla="*/ 0 w 89"/>
                  <a:gd name="T41" fmla="*/ 79 h 84"/>
                  <a:gd name="T42" fmla="*/ 0 w 89"/>
                  <a:gd name="T43" fmla="*/ 69 h 84"/>
                  <a:gd name="T44" fmla="*/ 16 w 89"/>
                  <a:gd name="T45" fmla="*/ 53 h 84"/>
                  <a:gd name="T46" fmla="*/ 10 w 89"/>
                  <a:gd name="T47" fmla="*/ 47 h 84"/>
                  <a:gd name="T48" fmla="*/ 5 w 89"/>
                  <a:gd name="T49" fmla="*/ 42 h 84"/>
                  <a:gd name="T50" fmla="*/ 0 w 89"/>
                  <a:gd name="T5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 h="84">
                    <a:moveTo>
                      <a:pt x="0" y="21"/>
                    </a:moveTo>
                    <a:lnTo>
                      <a:pt x="0" y="26"/>
                    </a:lnTo>
                    <a:lnTo>
                      <a:pt x="5" y="11"/>
                    </a:lnTo>
                    <a:lnTo>
                      <a:pt x="10" y="11"/>
                    </a:lnTo>
                    <a:lnTo>
                      <a:pt x="21" y="11"/>
                    </a:lnTo>
                    <a:lnTo>
                      <a:pt x="26" y="5"/>
                    </a:lnTo>
                    <a:lnTo>
                      <a:pt x="42" y="11"/>
                    </a:lnTo>
                    <a:lnTo>
                      <a:pt x="63" y="5"/>
                    </a:lnTo>
                    <a:lnTo>
                      <a:pt x="68" y="0"/>
                    </a:lnTo>
                    <a:lnTo>
                      <a:pt x="84" y="0"/>
                    </a:lnTo>
                    <a:lnTo>
                      <a:pt x="89" y="0"/>
                    </a:lnTo>
                    <a:lnTo>
                      <a:pt x="84" y="11"/>
                    </a:lnTo>
                    <a:lnTo>
                      <a:pt x="79" y="11"/>
                    </a:lnTo>
                    <a:lnTo>
                      <a:pt x="79" y="42"/>
                    </a:lnTo>
                    <a:lnTo>
                      <a:pt x="58" y="63"/>
                    </a:lnTo>
                    <a:lnTo>
                      <a:pt x="47" y="69"/>
                    </a:lnTo>
                    <a:lnTo>
                      <a:pt x="21" y="84"/>
                    </a:lnTo>
                    <a:lnTo>
                      <a:pt x="10" y="84"/>
                    </a:lnTo>
                    <a:lnTo>
                      <a:pt x="5" y="79"/>
                    </a:lnTo>
                    <a:lnTo>
                      <a:pt x="0" y="79"/>
                    </a:lnTo>
                    <a:lnTo>
                      <a:pt x="0" y="79"/>
                    </a:lnTo>
                    <a:lnTo>
                      <a:pt x="0" y="69"/>
                    </a:lnTo>
                    <a:lnTo>
                      <a:pt x="16" y="53"/>
                    </a:lnTo>
                    <a:lnTo>
                      <a:pt x="10" y="47"/>
                    </a:lnTo>
                    <a:lnTo>
                      <a:pt x="5" y="42"/>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9" name="Freeform 571"/>
              <p:cNvSpPr>
                <a:spLocks/>
              </p:cNvSpPr>
              <p:nvPr/>
            </p:nvSpPr>
            <p:spPr bwMode="auto">
              <a:xfrm>
                <a:off x="3401" y="1772"/>
                <a:ext cx="21" cy="32"/>
              </a:xfrm>
              <a:custGeom>
                <a:avLst/>
                <a:gdLst>
                  <a:gd name="T0" fmla="*/ 5 w 21"/>
                  <a:gd name="T1" fmla="*/ 11 h 32"/>
                  <a:gd name="T2" fmla="*/ 5 w 21"/>
                  <a:gd name="T3" fmla="*/ 11 h 32"/>
                  <a:gd name="T4" fmla="*/ 10 w 21"/>
                  <a:gd name="T5" fmla="*/ 0 h 32"/>
                  <a:gd name="T6" fmla="*/ 15 w 21"/>
                  <a:gd name="T7" fmla="*/ 5 h 32"/>
                  <a:gd name="T8" fmla="*/ 21 w 21"/>
                  <a:gd name="T9" fmla="*/ 11 h 32"/>
                  <a:gd name="T10" fmla="*/ 5 w 21"/>
                  <a:gd name="T11" fmla="*/ 27 h 32"/>
                  <a:gd name="T12" fmla="*/ 5 w 21"/>
                  <a:gd name="T13" fmla="*/ 32 h 32"/>
                  <a:gd name="T14" fmla="*/ 0 w 21"/>
                  <a:gd name="T15" fmla="*/ 32 h 32"/>
                  <a:gd name="T16" fmla="*/ 0 w 21"/>
                  <a:gd name="T17" fmla="*/ 16 h 32"/>
                  <a:gd name="T18" fmla="*/ 5 w 21"/>
                  <a:gd name="T19" fmla="*/ 16 h 32"/>
                  <a:gd name="T20" fmla="*/ 5 w 21"/>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11"/>
                    </a:moveTo>
                    <a:lnTo>
                      <a:pt x="5" y="11"/>
                    </a:lnTo>
                    <a:lnTo>
                      <a:pt x="10" y="0"/>
                    </a:lnTo>
                    <a:lnTo>
                      <a:pt x="15" y="5"/>
                    </a:lnTo>
                    <a:lnTo>
                      <a:pt x="21" y="11"/>
                    </a:lnTo>
                    <a:lnTo>
                      <a:pt x="5" y="27"/>
                    </a:lnTo>
                    <a:lnTo>
                      <a:pt x="5" y="32"/>
                    </a:lnTo>
                    <a:lnTo>
                      <a:pt x="0" y="32"/>
                    </a:lnTo>
                    <a:lnTo>
                      <a:pt x="0" y="16"/>
                    </a:lnTo>
                    <a:lnTo>
                      <a:pt x="5" y="16"/>
                    </a:lnTo>
                    <a:lnTo>
                      <a:pt x="5" y="11"/>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0" name="Freeform 572"/>
              <p:cNvSpPr>
                <a:spLocks/>
              </p:cNvSpPr>
              <p:nvPr/>
            </p:nvSpPr>
            <p:spPr bwMode="auto">
              <a:xfrm>
                <a:off x="3016" y="1804"/>
                <a:ext cx="242" cy="243"/>
              </a:xfrm>
              <a:custGeom>
                <a:avLst/>
                <a:gdLst>
                  <a:gd name="T0" fmla="*/ 26 w 242"/>
                  <a:gd name="T1" fmla="*/ 0 h 243"/>
                  <a:gd name="T2" fmla="*/ 84 w 242"/>
                  <a:gd name="T3" fmla="*/ 10 h 243"/>
                  <a:gd name="T4" fmla="*/ 142 w 242"/>
                  <a:gd name="T5" fmla="*/ 47 h 243"/>
                  <a:gd name="T6" fmla="*/ 152 w 242"/>
                  <a:gd name="T7" fmla="*/ 47 h 243"/>
                  <a:gd name="T8" fmla="*/ 163 w 242"/>
                  <a:gd name="T9" fmla="*/ 32 h 243"/>
                  <a:gd name="T10" fmla="*/ 158 w 242"/>
                  <a:gd name="T11" fmla="*/ 16 h 243"/>
                  <a:gd name="T12" fmla="*/ 184 w 242"/>
                  <a:gd name="T13" fmla="*/ 0 h 243"/>
                  <a:gd name="T14" fmla="*/ 200 w 242"/>
                  <a:gd name="T15" fmla="*/ 5 h 243"/>
                  <a:gd name="T16" fmla="*/ 205 w 242"/>
                  <a:gd name="T17" fmla="*/ 16 h 243"/>
                  <a:gd name="T18" fmla="*/ 237 w 242"/>
                  <a:gd name="T19" fmla="*/ 26 h 243"/>
                  <a:gd name="T20" fmla="*/ 242 w 242"/>
                  <a:gd name="T21" fmla="*/ 200 h 243"/>
                  <a:gd name="T22" fmla="*/ 242 w 242"/>
                  <a:gd name="T23" fmla="*/ 232 h 243"/>
                  <a:gd name="T24" fmla="*/ 226 w 242"/>
                  <a:gd name="T25" fmla="*/ 232 h 243"/>
                  <a:gd name="T26" fmla="*/ 226 w 242"/>
                  <a:gd name="T27" fmla="*/ 243 h 243"/>
                  <a:gd name="T28" fmla="*/ 158 w 242"/>
                  <a:gd name="T29" fmla="*/ 200 h 243"/>
                  <a:gd name="T30" fmla="*/ 100 w 242"/>
                  <a:gd name="T31" fmla="*/ 169 h 243"/>
                  <a:gd name="T32" fmla="*/ 89 w 242"/>
                  <a:gd name="T33" fmla="*/ 179 h 243"/>
                  <a:gd name="T34" fmla="*/ 73 w 242"/>
                  <a:gd name="T35" fmla="*/ 185 h 243"/>
                  <a:gd name="T36" fmla="*/ 63 w 242"/>
                  <a:gd name="T37" fmla="*/ 174 h 243"/>
                  <a:gd name="T38" fmla="*/ 42 w 242"/>
                  <a:gd name="T39" fmla="*/ 169 h 243"/>
                  <a:gd name="T40" fmla="*/ 10 w 242"/>
                  <a:gd name="T41" fmla="*/ 148 h 243"/>
                  <a:gd name="T42" fmla="*/ 0 w 242"/>
                  <a:gd name="T43" fmla="*/ 121 h 243"/>
                  <a:gd name="T44" fmla="*/ 5 w 242"/>
                  <a:gd name="T45" fmla="*/ 116 h 243"/>
                  <a:gd name="T46" fmla="*/ 0 w 242"/>
                  <a:gd name="T47" fmla="*/ 47 h 243"/>
                  <a:gd name="T48" fmla="*/ 10 w 242"/>
                  <a:gd name="T49" fmla="*/ 26 h 243"/>
                  <a:gd name="T50" fmla="*/ 31 w 242"/>
                  <a:gd name="T51" fmla="*/ 10 h 243"/>
                  <a:gd name="T52" fmla="*/ 26 w 242"/>
                  <a:gd name="T5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2" h="243">
                    <a:moveTo>
                      <a:pt x="26" y="0"/>
                    </a:moveTo>
                    <a:lnTo>
                      <a:pt x="84" y="10"/>
                    </a:lnTo>
                    <a:lnTo>
                      <a:pt x="142" y="47"/>
                    </a:lnTo>
                    <a:lnTo>
                      <a:pt x="152" y="47"/>
                    </a:lnTo>
                    <a:lnTo>
                      <a:pt x="163" y="32"/>
                    </a:lnTo>
                    <a:lnTo>
                      <a:pt x="158" y="16"/>
                    </a:lnTo>
                    <a:lnTo>
                      <a:pt x="184" y="0"/>
                    </a:lnTo>
                    <a:lnTo>
                      <a:pt x="200" y="5"/>
                    </a:lnTo>
                    <a:lnTo>
                      <a:pt x="205" y="16"/>
                    </a:lnTo>
                    <a:lnTo>
                      <a:pt x="237" y="26"/>
                    </a:lnTo>
                    <a:lnTo>
                      <a:pt x="242" y="200"/>
                    </a:lnTo>
                    <a:lnTo>
                      <a:pt x="242" y="232"/>
                    </a:lnTo>
                    <a:lnTo>
                      <a:pt x="226" y="232"/>
                    </a:lnTo>
                    <a:lnTo>
                      <a:pt x="226" y="243"/>
                    </a:lnTo>
                    <a:lnTo>
                      <a:pt x="158" y="200"/>
                    </a:lnTo>
                    <a:lnTo>
                      <a:pt x="100" y="169"/>
                    </a:lnTo>
                    <a:lnTo>
                      <a:pt x="89" y="179"/>
                    </a:lnTo>
                    <a:lnTo>
                      <a:pt x="73" y="185"/>
                    </a:lnTo>
                    <a:lnTo>
                      <a:pt x="63" y="174"/>
                    </a:lnTo>
                    <a:lnTo>
                      <a:pt x="42" y="169"/>
                    </a:lnTo>
                    <a:lnTo>
                      <a:pt x="10" y="148"/>
                    </a:lnTo>
                    <a:lnTo>
                      <a:pt x="0" y="121"/>
                    </a:lnTo>
                    <a:lnTo>
                      <a:pt x="5" y="116"/>
                    </a:lnTo>
                    <a:lnTo>
                      <a:pt x="0" y="47"/>
                    </a:lnTo>
                    <a:lnTo>
                      <a:pt x="10" y="26"/>
                    </a:lnTo>
                    <a:lnTo>
                      <a:pt x="31" y="10"/>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1" name="Freeform 573"/>
              <p:cNvSpPr>
                <a:spLocks/>
              </p:cNvSpPr>
              <p:nvPr/>
            </p:nvSpPr>
            <p:spPr bwMode="auto">
              <a:xfrm>
                <a:off x="2984" y="1725"/>
                <a:ext cx="63" cy="126"/>
              </a:xfrm>
              <a:custGeom>
                <a:avLst/>
                <a:gdLst>
                  <a:gd name="T0" fmla="*/ 26 w 63"/>
                  <a:gd name="T1" fmla="*/ 5 h 126"/>
                  <a:gd name="T2" fmla="*/ 37 w 63"/>
                  <a:gd name="T3" fmla="*/ 0 h 126"/>
                  <a:gd name="T4" fmla="*/ 53 w 63"/>
                  <a:gd name="T5" fmla="*/ 5 h 126"/>
                  <a:gd name="T6" fmla="*/ 53 w 63"/>
                  <a:gd name="T7" fmla="*/ 42 h 126"/>
                  <a:gd name="T8" fmla="*/ 37 w 63"/>
                  <a:gd name="T9" fmla="*/ 58 h 126"/>
                  <a:gd name="T10" fmla="*/ 42 w 63"/>
                  <a:gd name="T11" fmla="*/ 68 h 126"/>
                  <a:gd name="T12" fmla="*/ 58 w 63"/>
                  <a:gd name="T13" fmla="*/ 79 h 126"/>
                  <a:gd name="T14" fmla="*/ 63 w 63"/>
                  <a:gd name="T15" fmla="*/ 89 h 126"/>
                  <a:gd name="T16" fmla="*/ 42 w 63"/>
                  <a:gd name="T17" fmla="*/ 105 h 126"/>
                  <a:gd name="T18" fmla="*/ 32 w 63"/>
                  <a:gd name="T19" fmla="*/ 126 h 126"/>
                  <a:gd name="T20" fmla="*/ 21 w 63"/>
                  <a:gd name="T21" fmla="*/ 95 h 126"/>
                  <a:gd name="T22" fmla="*/ 10 w 63"/>
                  <a:gd name="T23" fmla="*/ 89 h 126"/>
                  <a:gd name="T24" fmla="*/ 5 w 63"/>
                  <a:gd name="T25" fmla="*/ 74 h 126"/>
                  <a:gd name="T26" fmla="*/ 0 w 63"/>
                  <a:gd name="T27" fmla="*/ 58 h 126"/>
                  <a:gd name="T28" fmla="*/ 10 w 63"/>
                  <a:gd name="T29" fmla="*/ 47 h 126"/>
                  <a:gd name="T30" fmla="*/ 16 w 63"/>
                  <a:gd name="T31" fmla="*/ 5 h 126"/>
                  <a:gd name="T32" fmla="*/ 26 w 63"/>
                  <a:gd name="T33"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6">
                    <a:moveTo>
                      <a:pt x="26" y="5"/>
                    </a:moveTo>
                    <a:lnTo>
                      <a:pt x="37" y="0"/>
                    </a:lnTo>
                    <a:lnTo>
                      <a:pt x="53" y="5"/>
                    </a:lnTo>
                    <a:lnTo>
                      <a:pt x="53" y="42"/>
                    </a:lnTo>
                    <a:lnTo>
                      <a:pt x="37" y="58"/>
                    </a:lnTo>
                    <a:lnTo>
                      <a:pt x="42" y="68"/>
                    </a:lnTo>
                    <a:lnTo>
                      <a:pt x="58" y="79"/>
                    </a:lnTo>
                    <a:lnTo>
                      <a:pt x="63" y="89"/>
                    </a:lnTo>
                    <a:lnTo>
                      <a:pt x="42" y="105"/>
                    </a:lnTo>
                    <a:lnTo>
                      <a:pt x="32" y="126"/>
                    </a:lnTo>
                    <a:lnTo>
                      <a:pt x="21" y="95"/>
                    </a:lnTo>
                    <a:lnTo>
                      <a:pt x="10" y="89"/>
                    </a:lnTo>
                    <a:lnTo>
                      <a:pt x="5" y="74"/>
                    </a:lnTo>
                    <a:lnTo>
                      <a:pt x="0" y="58"/>
                    </a:lnTo>
                    <a:lnTo>
                      <a:pt x="10" y="47"/>
                    </a:lnTo>
                    <a:lnTo>
                      <a:pt x="16" y="5"/>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2" name="Freeform 574"/>
              <p:cNvSpPr>
                <a:spLocks/>
              </p:cNvSpPr>
              <p:nvPr/>
            </p:nvSpPr>
            <p:spPr bwMode="auto">
              <a:xfrm>
                <a:off x="2736" y="1730"/>
                <a:ext cx="322" cy="327"/>
              </a:xfrm>
              <a:custGeom>
                <a:avLst/>
                <a:gdLst>
                  <a:gd name="T0" fmla="*/ 132 w 322"/>
                  <a:gd name="T1" fmla="*/ 21 h 327"/>
                  <a:gd name="T2" fmla="*/ 158 w 322"/>
                  <a:gd name="T3" fmla="*/ 11 h 327"/>
                  <a:gd name="T4" fmla="*/ 264 w 322"/>
                  <a:gd name="T5" fmla="*/ 0 h 327"/>
                  <a:gd name="T6" fmla="*/ 258 w 322"/>
                  <a:gd name="T7" fmla="*/ 42 h 327"/>
                  <a:gd name="T8" fmla="*/ 248 w 322"/>
                  <a:gd name="T9" fmla="*/ 53 h 327"/>
                  <a:gd name="T10" fmla="*/ 253 w 322"/>
                  <a:gd name="T11" fmla="*/ 69 h 327"/>
                  <a:gd name="T12" fmla="*/ 258 w 322"/>
                  <a:gd name="T13" fmla="*/ 84 h 327"/>
                  <a:gd name="T14" fmla="*/ 269 w 322"/>
                  <a:gd name="T15" fmla="*/ 90 h 327"/>
                  <a:gd name="T16" fmla="*/ 280 w 322"/>
                  <a:gd name="T17" fmla="*/ 121 h 327"/>
                  <a:gd name="T18" fmla="*/ 285 w 322"/>
                  <a:gd name="T19" fmla="*/ 190 h 327"/>
                  <a:gd name="T20" fmla="*/ 280 w 322"/>
                  <a:gd name="T21" fmla="*/ 195 h 327"/>
                  <a:gd name="T22" fmla="*/ 290 w 322"/>
                  <a:gd name="T23" fmla="*/ 222 h 327"/>
                  <a:gd name="T24" fmla="*/ 322 w 322"/>
                  <a:gd name="T25" fmla="*/ 243 h 327"/>
                  <a:gd name="T26" fmla="*/ 248 w 322"/>
                  <a:gd name="T27" fmla="*/ 290 h 327"/>
                  <a:gd name="T28" fmla="*/ 237 w 322"/>
                  <a:gd name="T29" fmla="*/ 306 h 327"/>
                  <a:gd name="T30" fmla="*/ 227 w 322"/>
                  <a:gd name="T31" fmla="*/ 317 h 327"/>
                  <a:gd name="T32" fmla="*/ 200 w 322"/>
                  <a:gd name="T33" fmla="*/ 322 h 327"/>
                  <a:gd name="T34" fmla="*/ 185 w 322"/>
                  <a:gd name="T35" fmla="*/ 327 h 327"/>
                  <a:gd name="T36" fmla="*/ 153 w 322"/>
                  <a:gd name="T37" fmla="*/ 290 h 327"/>
                  <a:gd name="T38" fmla="*/ 58 w 322"/>
                  <a:gd name="T39" fmla="*/ 216 h 327"/>
                  <a:gd name="T40" fmla="*/ 0 w 322"/>
                  <a:gd name="T41" fmla="*/ 179 h 327"/>
                  <a:gd name="T42" fmla="*/ 0 w 322"/>
                  <a:gd name="T43" fmla="*/ 169 h 327"/>
                  <a:gd name="T44" fmla="*/ 0 w 322"/>
                  <a:gd name="T45" fmla="*/ 148 h 327"/>
                  <a:gd name="T46" fmla="*/ 74 w 322"/>
                  <a:gd name="T47" fmla="*/ 111 h 327"/>
                  <a:gd name="T48" fmla="*/ 79 w 322"/>
                  <a:gd name="T49" fmla="*/ 106 h 327"/>
                  <a:gd name="T50" fmla="*/ 90 w 322"/>
                  <a:gd name="T51" fmla="*/ 90 h 327"/>
                  <a:gd name="T52" fmla="*/ 116 w 322"/>
                  <a:gd name="T53" fmla="*/ 90 h 327"/>
                  <a:gd name="T54" fmla="*/ 100 w 322"/>
                  <a:gd name="T55" fmla="*/ 37 h 327"/>
                  <a:gd name="T56" fmla="*/ 132 w 322"/>
                  <a:gd name="T57"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2" h="327">
                    <a:moveTo>
                      <a:pt x="132" y="21"/>
                    </a:moveTo>
                    <a:lnTo>
                      <a:pt x="158" y="11"/>
                    </a:lnTo>
                    <a:lnTo>
                      <a:pt x="264" y="0"/>
                    </a:lnTo>
                    <a:lnTo>
                      <a:pt x="258" y="42"/>
                    </a:lnTo>
                    <a:lnTo>
                      <a:pt x="248" y="53"/>
                    </a:lnTo>
                    <a:lnTo>
                      <a:pt x="253" y="69"/>
                    </a:lnTo>
                    <a:lnTo>
                      <a:pt x="258" y="84"/>
                    </a:lnTo>
                    <a:lnTo>
                      <a:pt x="269" y="90"/>
                    </a:lnTo>
                    <a:lnTo>
                      <a:pt x="280" y="121"/>
                    </a:lnTo>
                    <a:lnTo>
                      <a:pt x="285" y="190"/>
                    </a:lnTo>
                    <a:lnTo>
                      <a:pt x="280" y="195"/>
                    </a:lnTo>
                    <a:lnTo>
                      <a:pt x="290" y="222"/>
                    </a:lnTo>
                    <a:lnTo>
                      <a:pt x="322" y="243"/>
                    </a:lnTo>
                    <a:lnTo>
                      <a:pt x="248" y="290"/>
                    </a:lnTo>
                    <a:lnTo>
                      <a:pt x="237" y="306"/>
                    </a:lnTo>
                    <a:lnTo>
                      <a:pt x="227" y="317"/>
                    </a:lnTo>
                    <a:lnTo>
                      <a:pt x="200" y="322"/>
                    </a:lnTo>
                    <a:lnTo>
                      <a:pt x="185" y="327"/>
                    </a:lnTo>
                    <a:lnTo>
                      <a:pt x="153" y="290"/>
                    </a:lnTo>
                    <a:lnTo>
                      <a:pt x="58" y="216"/>
                    </a:lnTo>
                    <a:lnTo>
                      <a:pt x="0" y="179"/>
                    </a:lnTo>
                    <a:lnTo>
                      <a:pt x="0" y="169"/>
                    </a:lnTo>
                    <a:lnTo>
                      <a:pt x="0" y="148"/>
                    </a:lnTo>
                    <a:lnTo>
                      <a:pt x="74" y="111"/>
                    </a:lnTo>
                    <a:lnTo>
                      <a:pt x="79" y="106"/>
                    </a:lnTo>
                    <a:lnTo>
                      <a:pt x="90" y="90"/>
                    </a:lnTo>
                    <a:lnTo>
                      <a:pt x="116" y="90"/>
                    </a:lnTo>
                    <a:lnTo>
                      <a:pt x="100" y="37"/>
                    </a:lnTo>
                    <a:lnTo>
                      <a:pt x="1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3" name="Freeform 575"/>
              <p:cNvSpPr>
                <a:spLocks/>
              </p:cNvSpPr>
              <p:nvPr/>
            </p:nvSpPr>
            <p:spPr bwMode="auto">
              <a:xfrm>
                <a:off x="2667" y="1751"/>
                <a:ext cx="185" cy="148"/>
              </a:xfrm>
              <a:custGeom>
                <a:avLst/>
                <a:gdLst>
                  <a:gd name="T0" fmla="*/ 180 w 185"/>
                  <a:gd name="T1" fmla="*/ 42 h 148"/>
                  <a:gd name="T2" fmla="*/ 185 w 185"/>
                  <a:gd name="T3" fmla="*/ 69 h 148"/>
                  <a:gd name="T4" fmla="*/ 159 w 185"/>
                  <a:gd name="T5" fmla="*/ 69 h 148"/>
                  <a:gd name="T6" fmla="*/ 148 w 185"/>
                  <a:gd name="T7" fmla="*/ 85 h 148"/>
                  <a:gd name="T8" fmla="*/ 143 w 185"/>
                  <a:gd name="T9" fmla="*/ 90 h 148"/>
                  <a:gd name="T10" fmla="*/ 69 w 185"/>
                  <a:gd name="T11" fmla="*/ 127 h 148"/>
                  <a:gd name="T12" fmla="*/ 69 w 185"/>
                  <a:gd name="T13" fmla="*/ 148 h 148"/>
                  <a:gd name="T14" fmla="*/ 0 w 185"/>
                  <a:gd name="T15" fmla="*/ 148 h 148"/>
                  <a:gd name="T16" fmla="*/ 27 w 185"/>
                  <a:gd name="T17" fmla="*/ 137 h 148"/>
                  <a:gd name="T18" fmla="*/ 53 w 185"/>
                  <a:gd name="T19" fmla="*/ 111 h 148"/>
                  <a:gd name="T20" fmla="*/ 53 w 185"/>
                  <a:gd name="T21" fmla="*/ 85 h 148"/>
                  <a:gd name="T22" fmla="*/ 64 w 185"/>
                  <a:gd name="T23" fmla="*/ 63 h 148"/>
                  <a:gd name="T24" fmla="*/ 116 w 185"/>
                  <a:gd name="T25" fmla="*/ 0 h 148"/>
                  <a:gd name="T26" fmla="*/ 148 w 185"/>
                  <a:gd name="T27" fmla="*/ 11 h 148"/>
                  <a:gd name="T28" fmla="*/ 169 w 185"/>
                  <a:gd name="T29" fmla="*/ 16 h 148"/>
                  <a:gd name="T30" fmla="*/ 180 w 185"/>
                  <a:gd name="T31" fmla="*/ 4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5" h="148">
                    <a:moveTo>
                      <a:pt x="180" y="42"/>
                    </a:moveTo>
                    <a:lnTo>
                      <a:pt x="185" y="69"/>
                    </a:lnTo>
                    <a:lnTo>
                      <a:pt x="159" y="69"/>
                    </a:lnTo>
                    <a:lnTo>
                      <a:pt x="148" y="85"/>
                    </a:lnTo>
                    <a:lnTo>
                      <a:pt x="143" y="90"/>
                    </a:lnTo>
                    <a:lnTo>
                      <a:pt x="69" y="127"/>
                    </a:lnTo>
                    <a:lnTo>
                      <a:pt x="69" y="148"/>
                    </a:lnTo>
                    <a:lnTo>
                      <a:pt x="0" y="148"/>
                    </a:lnTo>
                    <a:lnTo>
                      <a:pt x="27" y="137"/>
                    </a:lnTo>
                    <a:lnTo>
                      <a:pt x="53" y="111"/>
                    </a:lnTo>
                    <a:lnTo>
                      <a:pt x="53" y="85"/>
                    </a:lnTo>
                    <a:lnTo>
                      <a:pt x="64" y="63"/>
                    </a:lnTo>
                    <a:lnTo>
                      <a:pt x="116" y="0"/>
                    </a:lnTo>
                    <a:lnTo>
                      <a:pt x="148" y="11"/>
                    </a:lnTo>
                    <a:lnTo>
                      <a:pt x="169" y="16"/>
                    </a:lnTo>
                    <a:lnTo>
                      <a:pt x="18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4" name="Freeform 576"/>
              <p:cNvSpPr>
                <a:spLocks/>
              </p:cNvSpPr>
              <p:nvPr/>
            </p:nvSpPr>
            <p:spPr bwMode="auto">
              <a:xfrm>
                <a:off x="3005" y="2163"/>
                <a:ext cx="121" cy="205"/>
              </a:xfrm>
              <a:custGeom>
                <a:avLst/>
                <a:gdLst>
                  <a:gd name="T0" fmla="*/ 95 w 121"/>
                  <a:gd name="T1" fmla="*/ 10 h 205"/>
                  <a:gd name="T2" fmla="*/ 100 w 121"/>
                  <a:gd name="T3" fmla="*/ 16 h 205"/>
                  <a:gd name="T4" fmla="*/ 100 w 121"/>
                  <a:gd name="T5" fmla="*/ 42 h 205"/>
                  <a:gd name="T6" fmla="*/ 105 w 121"/>
                  <a:gd name="T7" fmla="*/ 47 h 205"/>
                  <a:gd name="T8" fmla="*/ 111 w 121"/>
                  <a:gd name="T9" fmla="*/ 52 h 205"/>
                  <a:gd name="T10" fmla="*/ 111 w 121"/>
                  <a:gd name="T11" fmla="*/ 52 h 205"/>
                  <a:gd name="T12" fmla="*/ 90 w 121"/>
                  <a:gd name="T13" fmla="*/ 52 h 205"/>
                  <a:gd name="T14" fmla="*/ 84 w 121"/>
                  <a:gd name="T15" fmla="*/ 58 h 205"/>
                  <a:gd name="T16" fmla="*/ 105 w 121"/>
                  <a:gd name="T17" fmla="*/ 79 h 205"/>
                  <a:gd name="T18" fmla="*/ 111 w 121"/>
                  <a:gd name="T19" fmla="*/ 100 h 205"/>
                  <a:gd name="T20" fmla="*/ 95 w 121"/>
                  <a:gd name="T21" fmla="*/ 126 h 205"/>
                  <a:gd name="T22" fmla="*/ 105 w 121"/>
                  <a:gd name="T23" fmla="*/ 153 h 205"/>
                  <a:gd name="T24" fmla="*/ 121 w 121"/>
                  <a:gd name="T25" fmla="*/ 179 h 205"/>
                  <a:gd name="T26" fmla="*/ 121 w 121"/>
                  <a:gd name="T27" fmla="*/ 195 h 205"/>
                  <a:gd name="T28" fmla="*/ 121 w 121"/>
                  <a:gd name="T29" fmla="*/ 205 h 205"/>
                  <a:gd name="T30" fmla="*/ 100 w 121"/>
                  <a:gd name="T31" fmla="*/ 195 h 205"/>
                  <a:gd name="T32" fmla="*/ 74 w 121"/>
                  <a:gd name="T33" fmla="*/ 195 h 205"/>
                  <a:gd name="T34" fmla="*/ 74 w 121"/>
                  <a:gd name="T35" fmla="*/ 195 h 205"/>
                  <a:gd name="T36" fmla="*/ 47 w 121"/>
                  <a:gd name="T37" fmla="*/ 190 h 205"/>
                  <a:gd name="T38" fmla="*/ 47 w 121"/>
                  <a:gd name="T39" fmla="*/ 195 h 205"/>
                  <a:gd name="T40" fmla="*/ 21 w 121"/>
                  <a:gd name="T41" fmla="*/ 190 h 205"/>
                  <a:gd name="T42" fmla="*/ 21 w 121"/>
                  <a:gd name="T43" fmla="*/ 174 h 205"/>
                  <a:gd name="T44" fmla="*/ 0 w 121"/>
                  <a:gd name="T45" fmla="*/ 153 h 205"/>
                  <a:gd name="T46" fmla="*/ 26 w 121"/>
                  <a:gd name="T47" fmla="*/ 110 h 205"/>
                  <a:gd name="T48" fmla="*/ 42 w 121"/>
                  <a:gd name="T49" fmla="*/ 116 h 205"/>
                  <a:gd name="T50" fmla="*/ 58 w 121"/>
                  <a:gd name="T51" fmla="*/ 79 h 205"/>
                  <a:gd name="T52" fmla="*/ 69 w 121"/>
                  <a:gd name="T53" fmla="*/ 68 h 205"/>
                  <a:gd name="T54" fmla="*/ 84 w 121"/>
                  <a:gd name="T55" fmla="*/ 37 h 205"/>
                  <a:gd name="T56" fmla="*/ 95 w 121"/>
                  <a:gd name="T57" fmla="*/ 21 h 205"/>
                  <a:gd name="T58" fmla="*/ 84 w 121"/>
                  <a:gd name="T59" fmla="*/ 0 h 205"/>
                  <a:gd name="T60" fmla="*/ 95 w 121"/>
                  <a:gd name="T61" fmla="*/ 0 h 205"/>
                  <a:gd name="T62" fmla="*/ 95 w 121"/>
                  <a:gd name="T63" fmla="*/ 1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205">
                    <a:moveTo>
                      <a:pt x="95" y="10"/>
                    </a:moveTo>
                    <a:lnTo>
                      <a:pt x="100" y="16"/>
                    </a:lnTo>
                    <a:lnTo>
                      <a:pt x="100" y="42"/>
                    </a:lnTo>
                    <a:lnTo>
                      <a:pt x="105" y="47"/>
                    </a:lnTo>
                    <a:lnTo>
                      <a:pt x="111" y="52"/>
                    </a:lnTo>
                    <a:lnTo>
                      <a:pt x="111" y="52"/>
                    </a:lnTo>
                    <a:lnTo>
                      <a:pt x="90" y="52"/>
                    </a:lnTo>
                    <a:lnTo>
                      <a:pt x="84" y="58"/>
                    </a:lnTo>
                    <a:lnTo>
                      <a:pt x="105" y="79"/>
                    </a:lnTo>
                    <a:lnTo>
                      <a:pt x="111" y="100"/>
                    </a:lnTo>
                    <a:lnTo>
                      <a:pt x="95" y="126"/>
                    </a:lnTo>
                    <a:lnTo>
                      <a:pt x="105" y="153"/>
                    </a:lnTo>
                    <a:lnTo>
                      <a:pt x="121" y="179"/>
                    </a:lnTo>
                    <a:lnTo>
                      <a:pt x="121" y="195"/>
                    </a:lnTo>
                    <a:lnTo>
                      <a:pt x="121" y="205"/>
                    </a:lnTo>
                    <a:lnTo>
                      <a:pt x="100" y="195"/>
                    </a:lnTo>
                    <a:lnTo>
                      <a:pt x="74" y="195"/>
                    </a:lnTo>
                    <a:lnTo>
                      <a:pt x="74" y="195"/>
                    </a:lnTo>
                    <a:lnTo>
                      <a:pt x="47" y="190"/>
                    </a:lnTo>
                    <a:lnTo>
                      <a:pt x="47" y="195"/>
                    </a:lnTo>
                    <a:lnTo>
                      <a:pt x="21" y="190"/>
                    </a:lnTo>
                    <a:lnTo>
                      <a:pt x="21" y="174"/>
                    </a:lnTo>
                    <a:lnTo>
                      <a:pt x="0" y="153"/>
                    </a:lnTo>
                    <a:lnTo>
                      <a:pt x="26" y="110"/>
                    </a:lnTo>
                    <a:lnTo>
                      <a:pt x="42" y="116"/>
                    </a:lnTo>
                    <a:lnTo>
                      <a:pt x="58" y="79"/>
                    </a:lnTo>
                    <a:lnTo>
                      <a:pt x="69" y="68"/>
                    </a:lnTo>
                    <a:lnTo>
                      <a:pt x="84" y="37"/>
                    </a:lnTo>
                    <a:lnTo>
                      <a:pt x="95" y="21"/>
                    </a:lnTo>
                    <a:lnTo>
                      <a:pt x="84" y="0"/>
                    </a:lnTo>
                    <a:lnTo>
                      <a:pt x="95" y="0"/>
                    </a:lnTo>
                    <a:lnTo>
                      <a:pt x="95"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5" name="Freeform 577"/>
              <p:cNvSpPr>
                <a:spLocks/>
              </p:cNvSpPr>
              <p:nvPr/>
            </p:nvSpPr>
            <p:spPr bwMode="auto">
              <a:xfrm>
                <a:off x="3332" y="2437"/>
                <a:ext cx="26" cy="37"/>
              </a:xfrm>
              <a:custGeom>
                <a:avLst/>
                <a:gdLst>
                  <a:gd name="T0" fmla="*/ 16 w 26"/>
                  <a:gd name="T1" fmla="*/ 0 h 37"/>
                  <a:gd name="T2" fmla="*/ 21 w 26"/>
                  <a:gd name="T3" fmla="*/ 0 h 37"/>
                  <a:gd name="T4" fmla="*/ 26 w 26"/>
                  <a:gd name="T5" fmla="*/ 16 h 37"/>
                  <a:gd name="T6" fmla="*/ 5 w 26"/>
                  <a:gd name="T7" fmla="*/ 37 h 37"/>
                  <a:gd name="T8" fmla="*/ 0 w 26"/>
                  <a:gd name="T9" fmla="*/ 32 h 37"/>
                  <a:gd name="T10" fmla="*/ 0 w 26"/>
                  <a:gd name="T11" fmla="*/ 11 h 37"/>
                  <a:gd name="T12" fmla="*/ 11 w 26"/>
                  <a:gd name="T13" fmla="*/ 11 h 37"/>
                  <a:gd name="T14" fmla="*/ 11 w 26"/>
                  <a:gd name="T15" fmla="*/ 0 h 37"/>
                  <a:gd name="T16" fmla="*/ 16 w 26"/>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7">
                    <a:moveTo>
                      <a:pt x="16" y="0"/>
                    </a:moveTo>
                    <a:lnTo>
                      <a:pt x="21" y="0"/>
                    </a:lnTo>
                    <a:lnTo>
                      <a:pt x="26" y="16"/>
                    </a:lnTo>
                    <a:lnTo>
                      <a:pt x="5" y="37"/>
                    </a:lnTo>
                    <a:lnTo>
                      <a:pt x="0" y="32"/>
                    </a:lnTo>
                    <a:lnTo>
                      <a:pt x="0" y="11"/>
                    </a:lnTo>
                    <a:lnTo>
                      <a:pt x="11" y="11"/>
                    </a:lnTo>
                    <a:lnTo>
                      <a:pt x="11"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6" name="Freeform 578"/>
              <p:cNvSpPr>
                <a:spLocks/>
              </p:cNvSpPr>
              <p:nvPr/>
            </p:nvSpPr>
            <p:spPr bwMode="auto">
              <a:xfrm>
                <a:off x="3337" y="2416"/>
                <a:ext cx="169" cy="190"/>
              </a:xfrm>
              <a:custGeom>
                <a:avLst/>
                <a:gdLst>
                  <a:gd name="T0" fmla="*/ 153 w 169"/>
                  <a:gd name="T1" fmla="*/ 63 h 190"/>
                  <a:gd name="T2" fmla="*/ 148 w 169"/>
                  <a:gd name="T3" fmla="*/ 95 h 190"/>
                  <a:gd name="T4" fmla="*/ 158 w 169"/>
                  <a:gd name="T5" fmla="*/ 106 h 190"/>
                  <a:gd name="T6" fmla="*/ 153 w 169"/>
                  <a:gd name="T7" fmla="*/ 132 h 190"/>
                  <a:gd name="T8" fmla="*/ 164 w 169"/>
                  <a:gd name="T9" fmla="*/ 158 h 190"/>
                  <a:gd name="T10" fmla="*/ 169 w 169"/>
                  <a:gd name="T11" fmla="*/ 169 h 190"/>
                  <a:gd name="T12" fmla="*/ 153 w 169"/>
                  <a:gd name="T13" fmla="*/ 179 h 190"/>
                  <a:gd name="T14" fmla="*/ 137 w 169"/>
                  <a:gd name="T15" fmla="*/ 185 h 190"/>
                  <a:gd name="T16" fmla="*/ 122 w 169"/>
                  <a:gd name="T17" fmla="*/ 190 h 190"/>
                  <a:gd name="T18" fmla="*/ 106 w 169"/>
                  <a:gd name="T19" fmla="*/ 190 h 190"/>
                  <a:gd name="T20" fmla="*/ 85 w 169"/>
                  <a:gd name="T21" fmla="*/ 190 h 190"/>
                  <a:gd name="T22" fmla="*/ 85 w 169"/>
                  <a:gd name="T23" fmla="*/ 185 h 190"/>
                  <a:gd name="T24" fmla="*/ 85 w 169"/>
                  <a:gd name="T25" fmla="*/ 185 h 190"/>
                  <a:gd name="T26" fmla="*/ 79 w 169"/>
                  <a:gd name="T27" fmla="*/ 179 h 190"/>
                  <a:gd name="T28" fmla="*/ 79 w 169"/>
                  <a:gd name="T29" fmla="*/ 158 h 190"/>
                  <a:gd name="T30" fmla="*/ 69 w 169"/>
                  <a:gd name="T31" fmla="*/ 153 h 190"/>
                  <a:gd name="T32" fmla="*/ 53 w 169"/>
                  <a:gd name="T33" fmla="*/ 148 h 190"/>
                  <a:gd name="T34" fmla="*/ 37 w 169"/>
                  <a:gd name="T35" fmla="*/ 142 h 190"/>
                  <a:gd name="T36" fmla="*/ 21 w 169"/>
                  <a:gd name="T37" fmla="*/ 137 h 190"/>
                  <a:gd name="T38" fmla="*/ 21 w 169"/>
                  <a:gd name="T39" fmla="*/ 127 h 190"/>
                  <a:gd name="T40" fmla="*/ 11 w 169"/>
                  <a:gd name="T41" fmla="*/ 106 h 190"/>
                  <a:gd name="T42" fmla="*/ 0 w 169"/>
                  <a:gd name="T43" fmla="*/ 84 h 190"/>
                  <a:gd name="T44" fmla="*/ 0 w 169"/>
                  <a:gd name="T45" fmla="*/ 58 h 190"/>
                  <a:gd name="T46" fmla="*/ 21 w 169"/>
                  <a:gd name="T47" fmla="*/ 37 h 190"/>
                  <a:gd name="T48" fmla="*/ 16 w 169"/>
                  <a:gd name="T49" fmla="*/ 21 h 190"/>
                  <a:gd name="T50" fmla="*/ 21 w 169"/>
                  <a:gd name="T51" fmla="*/ 21 h 190"/>
                  <a:gd name="T52" fmla="*/ 21 w 169"/>
                  <a:gd name="T53" fmla="*/ 11 h 190"/>
                  <a:gd name="T54" fmla="*/ 16 w 169"/>
                  <a:gd name="T55" fmla="*/ 0 h 190"/>
                  <a:gd name="T56" fmla="*/ 21 w 169"/>
                  <a:gd name="T57" fmla="*/ 0 h 190"/>
                  <a:gd name="T58" fmla="*/ 37 w 169"/>
                  <a:gd name="T59" fmla="*/ 0 h 190"/>
                  <a:gd name="T60" fmla="*/ 53 w 169"/>
                  <a:gd name="T61" fmla="*/ 0 h 190"/>
                  <a:gd name="T62" fmla="*/ 69 w 169"/>
                  <a:gd name="T63" fmla="*/ 0 h 190"/>
                  <a:gd name="T64" fmla="*/ 85 w 169"/>
                  <a:gd name="T65" fmla="*/ 5 h 190"/>
                  <a:gd name="T66" fmla="*/ 100 w 169"/>
                  <a:gd name="T67" fmla="*/ 16 h 190"/>
                  <a:gd name="T68" fmla="*/ 116 w 169"/>
                  <a:gd name="T69" fmla="*/ 26 h 190"/>
                  <a:gd name="T70" fmla="*/ 132 w 169"/>
                  <a:gd name="T71" fmla="*/ 37 h 190"/>
                  <a:gd name="T72" fmla="*/ 143 w 169"/>
                  <a:gd name="T73" fmla="*/ 47 h 190"/>
                  <a:gd name="T74" fmla="*/ 153 w 169"/>
                  <a:gd name="T75" fmla="*/ 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9" h="190">
                    <a:moveTo>
                      <a:pt x="153" y="63"/>
                    </a:moveTo>
                    <a:lnTo>
                      <a:pt x="148" y="95"/>
                    </a:lnTo>
                    <a:lnTo>
                      <a:pt x="158" y="106"/>
                    </a:lnTo>
                    <a:lnTo>
                      <a:pt x="153" y="132"/>
                    </a:lnTo>
                    <a:lnTo>
                      <a:pt x="164" y="158"/>
                    </a:lnTo>
                    <a:lnTo>
                      <a:pt x="169" y="169"/>
                    </a:lnTo>
                    <a:lnTo>
                      <a:pt x="153" y="179"/>
                    </a:lnTo>
                    <a:lnTo>
                      <a:pt x="137" y="185"/>
                    </a:lnTo>
                    <a:lnTo>
                      <a:pt x="122" y="190"/>
                    </a:lnTo>
                    <a:lnTo>
                      <a:pt x="106" y="190"/>
                    </a:lnTo>
                    <a:lnTo>
                      <a:pt x="85" y="190"/>
                    </a:lnTo>
                    <a:lnTo>
                      <a:pt x="85" y="185"/>
                    </a:lnTo>
                    <a:lnTo>
                      <a:pt x="85" y="185"/>
                    </a:lnTo>
                    <a:lnTo>
                      <a:pt x="79" y="179"/>
                    </a:lnTo>
                    <a:lnTo>
                      <a:pt x="79" y="158"/>
                    </a:lnTo>
                    <a:lnTo>
                      <a:pt x="69" y="153"/>
                    </a:lnTo>
                    <a:lnTo>
                      <a:pt x="53" y="148"/>
                    </a:lnTo>
                    <a:lnTo>
                      <a:pt x="37" y="142"/>
                    </a:lnTo>
                    <a:lnTo>
                      <a:pt x="21" y="137"/>
                    </a:lnTo>
                    <a:lnTo>
                      <a:pt x="21" y="127"/>
                    </a:lnTo>
                    <a:lnTo>
                      <a:pt x="11" y="106"/>
                    </a:lnTo>
                    <a:lnTo>
                      <a:pt x="0" y="84"/>
                    </a:lnTo>
                    <a:lnTo>
                      <a:pt x="0" y="58"/>
                    </a:lnTo>
                    <a:lnTo>
                      <a:pt x="21" y="37"/>
                    </a:lnTo>
                    <a:lnTo>
                      <a:pt x="16" y="21"/>
                    </a:lnTo>
                    <a:lnTo>
                      <a:pt x="21" y="21"/>
                    </a:lnTo>
                    <a:lnTo>
                      <a:pt x="21" y="11"/>
                    </a:lnTo>
                    <a:lnTo>
                      <a:pt x="16" y="0"/>
                    </a:lnTo>
                    <a:lnTo>
                      <a:pt x="21" y="0"/>
                    </a:lnTo>
                    <a:lnTo>
                      <a:pt x="37" y="0"/>
                    </a:lnTo>
                    <a:lnTo>
                      <a:pt x="53" y="0"/>
                    </a:lnTo>
                    <a:lnTo>
                      <a:pt x="69" y="0"/>
                    </a:lnTo>
                    <a:lnTo>
                      <a:pt x="85" y="5"/>
                    </a:lnTo>
                    <a:lnTo>
                      <a:pt x="100" y="16"/>
                    </a:lnTo>
                    <a:lnTo>
                      <a:pt x="116" y="26"/>
                    </a:lnTo>
                    <a:lnTo>
                      <a:pt x="132" y="37"/>
                    </a:lnTo>
                    <a:lnTo>
                      <a:pt x="143" y="47"/>
                    </a:lnTo>
                    <a:lnTo>
                      <a:pt x="153" y="6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7" name="Freeform 579"/>
              <p:cNvSpPr>
                <a:spLocks/>
              </p:cNvSpPr>
              <p:nvPr/>
            </p:nvSpPr>
            <p:spPr bwMode="auto">
              <a:xfrm>
                <a:off x="2820" y="2200"/>
                <a:ext cx="69" cy="105"/>
              </a:xfrm>
              <a:custGeom>
                <a:avLst/>
                <a:gdLst>
                  <a:gd name="T0" fmla="*/ 6 w 69"/>
                  <a:gd name="T1" fmla="*/ 105 h 105"/>
                  <a:gd name="T2" fmla="*/ 0 w 69"/>
                  <a:gd name="T3" fmla="*/ 79 h 105"/>
                  <a:gd name="T4" fmla="*/ 11 w 69"/>
                  <a:gd name="T5" fmla="*/ 47 h 105"/>
                  <a:gd name="T6" fmla="*/ 6 w 69"/>
                  <a:gd name="T7" fmla="*/ 26 h 105"/>
                  <a:gd name="T8" fmla="*/ 6 w 69"/>
                  <a:gd name="T9" fmla="*/ 0 h 105"/>
                  <a:gd name="T10" fmla="*/ 53 w 69"/>
                  <a:gd name="T11" fmla="*/ 0 h 105"/>
                  <a:gd name="T12" fmla="*/ 48 w 69"/>
                  <a:gd name="T13" fmla="*/ 5 h 105"/>
                  <a:gd name="T14" fmla="*/ 58 w 69"/>
                  <a:gd name="T15" fmla="*/ 47 h 105"/>
                  <a:gd name="T16" fmla="*/ 58 w 69"/>
                  <a:gd name="T17" fmla="*/ 73 h 105"/>
                  <a:gd name="T18" fmla="*/ 69 w 69"/>
                  <a:gd name="T19" fmla="*/ 89 h 105"/>
                  <a:gd name="T20" fmla="*/ 64 w 69"/>
                  <a:gd name="T21" fmla="*/ 95 h 105"/>
                  <a:gd name="T22" fmla="*/ 6 w 69"/>
                  <a:gd name="T23"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105">
                    <a:moveTo>
                      <a:pt x="6" y="105"/>
                    </a:moveTo>
                    <a:lnTo>
                      <a:pt x="0" y="79"/>
                    </a:lnTo>
                    <a:lnTo>
                      <a:pt x="11" y="47"/>
                    </a:lnTo>
                    <a:lnTo>
                      <a:pt x="6" y="26"/>
                    </a:lnTo>
                    <a:lnTo>
                      <a:pt x="6" y="0"/>
                    </a:lnTo>
                    <a:lnTo>
                      <a:pt x="53" y="0"/>
                    </a:lnTo>
                    <a:lnTo>
                      <a:pt x="48" y="5"/>
                    </a:lnTo>
                    <a:lnTo>
                      <a:pt x="58" y="47"/>
                    </a:lnTo>
                    <a:lnTo>
                      <a:pt x="58" y="73"/>
                    </a:lnTo>
                    <a:lnTo>
                      <a:pt x="69" y="89"/>
                    </a:lnTo>
                    <a:lnTo>
                      <a:pt x="64" y="95"/>
                    </a:lnTo>
                    <a:lnTo>
                      <a:pt x="6" y="10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8" name="Freeform 580"/>
              <p:cNvSpPr>
                <a:spLocks/>
              </p:cNvSpPr>
              <p:nvPr/>
            </p:nvSpPr>
            <p:spPr bwMode="auto">
              <a:xfrm>
                <a:off x="3385" y="2564"/>
                <a:ext cx="47" cy="142"/>
              </a:xfrm>
              <a:custGeom>
                <a:avLst/>
                <a:gdLst>
                  <a:gd name="T0" fmla="*/ 21 w 47"/>
                  <a:gd name="T1" fmla="*/ 5 h 142"/>
                  <a:gd name="T2" fmla="*/ 31 w 47"/>
                  <a:gd name="T3" fmla="*/ 10 h 142"/>
                  <a:gd name="T4" fmla="*/ 31 w 47"/>
                  <a:gd name="T5" fmla="*/ 31 h 142"/>
                  <a:gd name="T6" fmla="*/ 37 w 47"/>
                  <a:gd name="T7" fmla="*/ 37 h 142"/>
                  <a:gd name="T8" fmla="*/ 37 w 47"/>
                  <a:gd name="T9" fmla="*/ 37 h 142"/>
                  <a:gd name="T10" fmla="*/ 37 w 47"/>
                  <a:gd name="T11" fmla="*/ 42 h 142"/>
                  <a:gd name="T12" fmla="*/ 31 w 47"/>
                  <a:gd name="T13" fmla="*/ 42 h 142"/>
                  <a:gd name="T14" fmla="*/ 26 w 47"/>
                  <a:gd name="T15" fmla="*/ 52 h 142"/>
                  <a:gd name="T16" fmla="*/ 31 w 47"/>
                  <a:gd name="T17" fmla="*/ 74 h 142"/>
                  <a:gd name="T18" fmla="*/ 31 w 47"/>
                  <a:gd name="T19" fmla="*/ 74 h 142"/>
                  <a:gd name="T20" fmla="*/ 37 w 47"/>
                  <a:gd name="T21" fmla="*/ 79 h 142"/>
                  <a:gd name="T22" fmla="*/ 47 w 47"/>
                  <a:gd name="T23" fmla="*/ 95 h 142"/>
                  <a:gd name="T24" fmla="*/ 47 w 47"/>
                  <a:gd name="T25" fmla="*/ 105 h 142"/>
                  <a:gd name="T26" fmla="*/ 47 w 47"/>
                  <a:gd name="T27" fmla="*/ 111 h 142"/>
                  <a:gd name="T28" fmla="*/ 47 w 47"/>
                  <a:gd name="T29" fmla="*/ 121 h 142"/>
                  <a:gd name="T30" fmla="*/ 37 w 47"/>
                  <a:gd name="T31" fmla="*/ 142 h 142"/>
                  <a:gd name="T32" fmla="*/ 21 w 47"/>
                  <a:gd name="T33" fmla="*/ 116 h 142"/>
                  <a:gd name="T34" fmla="*/ 26 w 47"/>
                  <a:gd name="T35" fmla="*/ 105 h 142"/>
                  <a:gd name="T36" fmla="*/ 26 w 47"/>
                  <a:gd name="T37" fmla="*/ 89 h 142"/>
                  <a:gd name="T38" fmla="*/ 16 w 47"/>
                  <a:gd name="T39" fmla="*/ 95 h 142"/>
                  <a:gd name="T40" fmla="*/ 5 w 47"/>
                  <a:gd name="T41" fmla="*/ 84 h 142"/>
                  <a:gd name="T42" fmla="*/ 0 w 47"/>
                  <a:gd name="T43" fmla="*/ 74 h 142"/>
                  <a:gd name="T44" fmla="*/ 5 w 47"/>
                  <a:gd name="T45" fmla="*/ 63 h 142"/>
                  <a:gd name="T46" fmla="*/ 10 w 47"/>
                  <a:gd name="T47" fmla="*/ 52 h 142"/>
                  <a:gd name="T48" fmla="*/ 10 w 47"/>
                  <a:gd name="T49" fmla="*/ 37 h 142"/>
                  <a:gd name="T50" fmla="*/ 10 w 47"/>
                  <a:gd name="T51" fmla="*/ 26 h 142"/>
                  <a:gd name="T52" fmla="*/ 16 w 47"/>
                  <a:gd name="T53" fmla="*/ 21 h 142"/>
                  <a:gd name="T54" fmla="*/ 10 w 47"/>
                  <a:gd name="T55" fmla="*/ 5 h 142"/>
                  <a:gd name="T56" fmla="*/ 5 w 47"/>
                  <a:gd name="T57" fmla="*/ 5 h 142"/>
                  <a:gd name="T58" fmla="*/ 5 w 47"/>
                  <a:gd name="T59" fmla="*/ 0 h 142"/>
                  <a:gd name="T60" fmla="*/ 21 w 47"/>
                  <a:gd name="T6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142">
                    <a:moveTo>
                      <a:pt x="21" y="5"/>
                    </a:moveTo>
                    <a:lnTo>
                      <a:pt x="31" y="10"/>
                    </a:lnTo>
                    <a:lnTo>
                      <a:pt x="31" y="31"/>
                    </a:lnTo>
                    <a:lnTo>
                      <a:pt x="37" y="37"/>
                    </a:lnTo>
                    <a:lnTo>
                      <a:pt x="37" y="37"/>
                    </a:lnTo>
                    <a:lnTo>
                      <a:pt x="37" y="42"/>
                    </a:lnTo>
                    <a:lnTo>
                      <a:pt x="31" y="42"/>
                    </a:lnTo>
                    <a:lnTo>
                      <a:pt x="26" y="52"/>
                    </a:lnTo>
                    <a:lnTo>
                      <a:pt x="31" y="74"/>
                    </a:lnTo>
                    <a:lnTo>
                      <a:pt x="31" y="74"/>
                    </a:lnTo>
                    <a:lnTo>
                      <a:pt x="37" y="79"/>
                    </a:lnTo>
                    <a:lnTo>
                      <a:pt x="47" y="95"/>
                    </a:lnTo>
                    <a:lnTo>
                      <a:pt x="47" y="105"/>
                    </a:lnTo>
                    <a:lnTo>
                      <a:pt x="47" y="111"/>
                    </a:lnTo>
                    <a:lnTo>
                      <a:pt x="47" y="121"/>
                    </a:lnTo>
                    <a:lnTo>
                      <a:pt x="37" y="142"/>
                    </a:lnTo>
                    <a:lnTo>
                      <a:pt x="21" y="116"/>
                    </a:lnTo>
                    <a:lnTo>
                      <a:pt x="26" y="105"/>
                    </a:lnTo>
                    <a:lnTo>
                      <a:pt x="26" y="89"/>
                    </a:lnTo>
                    <a:lnTo>
                      <a:pt x="16" y="95"/>
                    </a:lnTo>
                    <a:lnTo>
                      <a:pt x="5" y="84"/>
                    </a:lnTo>
                    <a:lnTo>
                      <a:pt x="0" y="74"/>
                    </a:lnTo>
                    <a:lnTo>
                      <a:pt x="5" y="63"/>
                    </a:lnTo>
                    <a:lnTo>
                      <a:pt x="10" y="52"/>
                    </a:lnTo>
                    <a:lnTo>
                      <a:pt x="10" y="37"/>
                    </a:lnTo>
                    <a:lnTo>
                      <a:pt x="10" y="26"/>
                    </a:lnTo>
                    <a:lnTo>
                      <a:pt x="16" y="21"/>
                    </a:lnTo>
                    <a:lnTo>
                      <a:pt x="10" y="5"/>
                    </a:lnTo>
                    <a:lnTo>
                      <a:pt x="5" y="5"/>
                    </a:lnTo>
                    <a:lnTo>
                      <a:pt x="5" y="0"/>
                    </a:lnTo>
                    <a:lnTo>
                      <a:pt x="21" y="5"/>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29" name="Freeform 581"/>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0" name="Freeform 582"/>
              <p:cNvSpPr>
                <a:spLocks/>
              </p:cNvSpPr>
              <p:nvPr/>
            </p:nvSpPr>
            <p:spPr bwMode="auto">
              <a:xfrm>
                <a:off x="2604" y="1909"/>
                <a:ext cx="190" cy="222"/>
              </a:xfrm>
              <a:custGeom>
                <a:avLst/>
                <a:gdLst>
                  <a:gd name="T0" fmla="*/ 190 w 190"/>
                  <a:gd name="T1" fmla="*/ 37 h 222"/>
                  <a:gd name="T2" fmla="*/ 164 w 190"/>
                  <a:gd name="T3" fmla="*/ 37 h 222"/>
                  <a:gd name="T4" fmla="*/ 179 w 190"/>
                  <a:gd name="T5" fmla="*/ 206 h 222"/>
                  <a:gd name="T6" fmla="*/ 158 w 190"/>
                  <a:gd name="T7" fmla="*/ 211 h 222"/>
                  <a:gd name="T8" fmla="*/ 121 w 190"/>
                  <a:gd name="T9" fmla="*/ 206 h 222"/>
                  <a:gd name="T10" fmla="*/ 85 w 190"/>
                  <a:gd name="T11" fmla="*/ 206 h 222"/>
                  <a:gd name="T12" fmla="*/ 74 w 190"/>
                  <a:gd name="T13" fmla="*/ 222 h 222"/>
                  <a:gd name="T14" fmla="*/ 42 w 190"/>
                  <a:gd name="T15" fmla="*/ 190 h 222"/>
                  <a:gd name="T16" fmla="*/ 5 w 190"/>
                  <a:gd name="T17" fmla="*/ 201 h 222"/>
                  <a:gd name="T18" fmla="*/ 11 w 190"/>
                  <a:gd name="T19" fmla="*/ 190 h 222"/>
                  <a:gd name="T20" fmla="*/ 16 w 190"/>
                  <a:gd name="T21" fmla="*/ 169 h 222"/>
                  <a:gd name="T22" fmla="*/ 11 w 190"/>
                  <a:gd name="T23" fmla="*/ 132 h 222"/>
                  <a:gd name="T24" fmla="*/ 5 w 190"/>
                  <a:gd name="T25" fmla="*/ 122 h 222"/>
                  <a:gd name="T26" fmla="*/ 0 w 190"/>
                  <a:gd name="T27" fmla="*/ 106 h 222"/>
                  <a:gd name="T28" fmla="*/ 63 w 190"/>
                  <a:gd name="T29" fmla="*/ 106 h 222"/>
                  <a:gd name="T30" fmla="*/ 63 w 190"/>
                  <a:gd name="T31" fmla="*/ 74 h 222"/>
                  <a:gd name="T32" fmla="*/ 79 w 190"/>
                  <a:gd name="T33" fmla="*/ 64 h 222"/>
                  <a:gd name="T34" fmla="*/ 79 w 190"/>
                  <a:gd name="T35" fmla="*/ 22 h 222"/>
                  <a:gd name="T36" fmla="*/ 132 w 190"/>
                  <a:gd name="T37" fmla="*/ 22 h 222"/>
                  <a:gd name="T38" fmla="*/ 132 w 190"/>
                  <a:gd name="T39" fmla="*/ 0 h 222"/>
                  <a:gd name="T40" fmla="*/ 190 w 190"/>
                  <a:gd name="T41" fmla="*/ 3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22">
                    <a:moveTo>
                      <a:pt x="190" y="37"/>
                    </a:moveTo>
                    <a:lnTo>
                      <a:pt x="164" y="37"/>
                    </a:lnTo>
                    <a:lnTo>
                      <a:pt x="179" y="206"/>
                    </a:lnTo>
                    <a:lnTo>
                      <a:pt x="158" y="211"/>
                    </a:lnTo>
                    <a:lnTo>
                      <a:pt x="121" y="206"/>
                    </a:lnTo>
                    <a:lnTo>
                      <a:pt x="85" y="206"/>
                    </a:lnTo>
                    <a:lnTo>
                      <a:pt x="74" y="222"/>
                    </a:lnTo>
                    <a:lnTo>
                      <a:pt x="42" y="190"/>
                    </a:lnTo>
                    <a:lnTo>
                      <a:pt x="5" y="201"/>
                    </a:lnTo>
                    <a:lnTo>
                      <a:pt x="11" y="190"/>
                    </a:lnTo>
                    <a:lnTo>
                      <a:pt x="16" y="169"/>
                    </a:lnTo>
                    <a:lnTo>
                      <a:pt x="11" y="132"/>
                    </a:lnTo>
                    <a:lnTo>
                      <a:pt x="5" y="122"/>
                    </a:lnTo>
                    <a:lnTo>
                      <a:pt x="0" y="106"/>
                    </a:lnTo>
                    <a:lnTo>
                      <a:pt x="63" y="106"/>
                    </a:lnTo>
                    <a:lnTo>
                      <a:pt x="63" y="74"/>
                    </a:lnTo>
                    <a:lnTo>
                      <a:pt x="79" y="64"/>
                    </a:lnTo>
                    <a:lnTo>
                      <a:pt x="79" y="22"/>
                    </a:lnTo>
                    <a:lnTo>
                      <a:pt x="132" y="22"/>
                    </a:lnTo>
                    <a:lnTo>
                      <a:pt x="132" y="0"/>
                    </a:lnTo>
                    <a:lnTo>
                      <a:pt x="190"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1" name="Freeform 583"/>
              <p:cNvSpPr>
                <a:spLocks/>
              </p:cNvSpPr>
              <p:nvPr/>
            </p:nvSpPr>
            <p:spPr bwMode="auto">
              <a:xfrm>
                <a:off x="2599" y="2099"/>
                <a:ext cx="95" cy="74"/>
              </a:xfrm>
              <a:custGeom>
                <a:avLst/>
                <a:gdLst>
                  <a:gd name="T0" fmla="*/ 32 w 95"/>
                  <a:gd name="T1" fmla="*/ 6 h 74"/>
                  <a:gd name="T2" fmla="*/ 47 w 95"/>
                  <a:gd name="T3" fmla="*/ 0 h 74"/>
                  <a:gd name="T4" fmla="*/ 79 w 95"/>
                  <a:gd name="T5" fmla="*/ 32 h 74"/>
                  <a:gd name="T6" fmla="*/ 84 w 95"/>
                  <a:gd name="T7" fmla="*/ 58 h 74"/>
                  <a:gd name="T8" fmla="*/ 95 w 95"/>
                  <a:gd name="T9" fmla="*/ 74 h 74"/>
                  <a:gd name="T10" fmla="*/ 79 w 95"/>
                  <a:gd name="T11" fmla="*/ 74 h 74"/>
                  <a:gd name="T12" fmla="*/ 68 w 95"/>
                  <a:gd name="T13" fmla="*/ 69 h 74"/>
                  <a:gd name="T14" fmla="*/ 58 w 95"/>
                  <a:gd name="T15" fmla="*/ 69 h 74"/>
                  <a:gd name="T16" fmla="*/ 10 w 95"/>
                  <a:gd name="T17" fmla="*/ 74 h 74"/>
                  <a:gd name="T18" fmla="*/ 5 w 95"/>
                  <a:gd name="T19" fmla="*/ 64 h 74"/>
                  <a:gd name="T20" fmla="*/ 47 w 95"/>
                  <a:gd name="T21" fmla="*/ 58 h 74"/>
                  <a:gd name="T22" fmla="*/ 53 w 95"/>
                  <a:gd name="T23" fmla="*/ 58 h 74"/>
                  <a:gd name="T24" fmla="*/ 47 w 95"/>
                  <a:gd name="T25" fmla="*/ 53 h 74"/>
                  <a:gd name="T26" fmla="*/ 37 w 95"/>
                  <a:gd name="T27" fmla="*/ 48 h 74"/>
                  <a:gd name="T28" fmla="*/ 10 w 95"/>
                  <a:gd name="T29" fmla="*/ 53 h 74"/>
                  <a:gd name="T30" fmla="*/ 0 w 95"/>
                  <a:gd name="T31" fmla="*/ 32 h 74"/>
                  <a:gd name="T32" fmla="*/ 10 w 95"/>
                  <a:gd name="T33" fmla="*/ 11 h 74"/>
                  <a:gd name="T34" fmla="*/ 32 w 95"/>
                  <a:gd name="T35"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32" y="6"/>
                    </a:moveTo>
                    <a:lnTo>
                      <a:pt x="47" y="0"/>
                    </a:lnTo>
                    <a:lnTo>
                      <a:pt x="79" y="32"/>
                    </a:lnTo>
                    <a:lnTo>
                      <a:pt x="84" y="58"/>
                    </a:lnTo>
                    <a:lnTo>
                      <a:pt x="95" y="74"/>
                    </a:lnTo>
                    <a:lnTo>
                      <a:pt x="79" y="74"/>
                    </a:lnTo>
                    <a:lnTo>
                      <a:pt x="68" y="69"/>
                    </a:lnTo>
                    <a:lnTo>
                      <a:pt x="58" y="69"/>
                    </a:lnTo>
                    <a:lnTo>
                      <a:pt x="10" y="74"/>
                    </a:lnTo>
                    <a:lnTo>
                      <a:pt x="5" y="64"/>
                    </a:lnTo>
                    <a:lnTo>
                      <a:pt x="47" y="58"/>
                    </a:lnTo>
                    <a:lnTo>
                      <a:pt x="53" y="58"/>
                    </a:lnTo>
                    <a:lnTo>
                      <a:pt x="47" y="53"/>
                    </a:lnTo>
                    <a:lnTo>
                      <a:pt x="37" y="48"/>
                    </a:lnTo>
                    <a:lnTo>
                      <a:pt x="10" y="53"/>
                    </a:lnTo>
                    <a:lnTo>
                      <a:pt x="0" y="32"/>
                    </a:lnTo>
                    <a:lnTo>
                      <a:pt x="10" y="11"/>
                    </a:lnTo>
                    <a:lnTo>
                      <a:pt x="32" y="6"/>
                    </a:lnTo>
                  </a:path>
                </a:pathLst>
              </a:custGeom>
              <a:solidFill>
                <a:schemeClr val="bg1">
                  <a:lumMod val="85000"/>
                </a:schemeClr>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32" name="Freeform 584"/>
              <p:cNvSpPr>
                <a:spLocks/>
              </p:cNvSpPr>
              <p:nvPr/>
            </p:nvSpPr>
            <p:spPr bwMode="auto">
              <a:xfrm>
                <a:off x="2609" y="2168"/>
                <a:ext cx="48" cy="32"/>
              </a:xfrm>
              <a:custGeom>
                <a:avLst/>
                <a:gdLst>
                  <a:gd name="T0" fmla="*/ 22 w 48"/>
                  <a:gd name="T1" fmla="*/ 5 h 32"/>
                  <a:gd name="T2" fmla="*/ 48 w 48"/>
                  <a:gd name="T3" fmla="*/ 0 h 32"/>
                  <a:gd name="T4" fmla="*/ 48 w 48"/>
                  <a:gd name="T5" fmla="*/ 5 h 32"/>
                  <a:gd name="T6" fmla="*/ 48 w 48"/>
                  <a:gd name="T7" fmla="*/ 16 h 32"/>
                  <a:gd name="T8" fmla="*/ 27 w 48"/>
                  <a:gd name="T9" fmla="*/ 32 h 32"/>
                  <a:gd name="T10" fmla="*/ 22 w 48"/>
                  <a:gd name="T11" fmla="*/ 32 h 32"/>
                  <a:gd name="T12" fmla="*/ 0 w 48"/>
                  <a:gd name="T13" fmla="*/ 16 h 32"/>
                  <a:gd name="T14" fmla="*/ 0 w 48"/>
                  <a:gd name="T15" fmla="*/ 5 h 32"/>
                  <a:gd name="T16" fmla="*/ 22 w 48"/>
                  <a:gd name="T17"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2">
                    <a:moveTo>
                      <a:pt x="22" y="5"/>
                    </a:moveTo>
                    <a:lnTo>
                      <a:pt x="48" y="0"/>
                    </a:lnTo>
                    <a:lnTo>
                      <a:pt x="48" y="5"/>
                    </a:lnTo>
                    <a:lnTo>
                      <a:pt x="48" y="16"/>
                    </a:lnTo>
                    <a:lnTo>
                      <a:pt x="27" y="32"/>
                    </a:lnTo>
                    <a:lnTo>
                      <a:pt x="22" y="32"/>
                    </a:lnTo>
                    <a:lnTo>
                      <a:pt x="0" y="16"/>
                    </a:lnTo>
                    <a:lnTo>
                      <a:pt x="0" y="5"/>
                    </a:lnTo>
                    <a:lnTo>
                      <a:pt x="22"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3" name="Freeform 585"/>
              <p:cNvSpPr>
                <a:spLocks/>
              </p:cNvSpPr>
              <p:nvPr/>
            </p:nvSpPr>
            <p:spPr bwMode="auto">
              <a:xfrm>
                <a:off x="2631" y="2168"/>
                <a:ext cx="116" cy="100"/>
              </a:xfrm>
              <a:custGeom>
                <a:avLst/>
                <a:gdLst>
                  <a:gd name="T0" fmla="*/ 5 w 116"/>
                  <a:gd name="T1" fmla="*/ 32 h 100"/>
                  <a:gd name="T2" fmla="*/ 5 w 116"/>
                  <a:gd name="T3" fmla="*/ 32 h 100"/>
                  <a:gd name="T4" fmla="*/ 26 w 116"/>
                  <a:gd name="T5" fmla="*/ 16 h 100"/>
                  <a:gd name="T6" fmla="*/ 26 w 116"/>
                  <a:gd name="T7" fmla="*/ 5 h 100"/>
                  <a:gd name="T8" fmla="*/ 26 w 116"/>
                  <a:gd name="T9" fmla="*/ 0 h 100"/>
                  <a:gd name="T10" fmla="*/ 36 w 116"/>
                  <a:gd name="T11" fmla="*/ 0 h 100"/>
                  <a:gd name="T12" fmla="*/ 47 w 116"/>
                  <a:gd name="T13" fmla="*/ 5 h 100"/>
                  <a:gd name="T14" fmla="*/ 63 w 116"/>
                  <a:gd name="T15" fmla="*/ 5 h 100"/>
                  <a:gd name="T16" fmla="*/ 94 w 116"/>
                  <a:gd name="T17" fmla="*/ 5 h 100"/>
                  <a:gd name="T18" fmla="*/ 116 w 116"/>
                  <a:gd name="T19" fmla="*/ 47 h 100"/>
                  <a:gd name="T20" fmla="*/ 110 w 116"/>
                  <a:gd name="T21" fmla="*/ 47 h 100"/>
                  <a:gd name="T22" fmla="*/ 116 w 116"/>
                  <a:gd name="T23" fmla="*/ 74 h 100"/>
                  <a:gd name="T24" fmla="*/ 105 w 116"/>
                  <a:gd name="T25" fmla="*/ 95 h 100"/>
                  <a:gd name="T26" fmla="*/ 94 w 116"/>
                  <a:gd name="T27" fmla="*/ 100 h 100"/>
                  <a:gd name="T28" fmla="*/ 94 w 116"/>
                  <a:gd name="T29" fmla="*/ 90 h 100"/>
                  <a:gd name="T30" fmla="*/ 89 w 116"/>
                  <a:gd name="T31" fmla="*/ 74 h 100"/>
                  <a:gd name="T32" fmla="*/ 79 w 116"/>
                  <a:gd name="T33" fmla="*/ 74 h 100"/>
                  <a:gd name="T34" fmla="*/ 63 w 116"/>
                  <a:gd name="T35" fmla="*/ 47 h 100"/>
                  <a:gd name="T36" fmla="*/ 52 w 116"/>
                  <a:gd name="T37" fmla="*/ 47 h 100"/>
                  <a:gd name="T38" fmla="*/ 31 w 116"/>
                  <a:gd name="T39" fmla="*/ 69 h 100"/>
                  <a:gd name="T40" fmla="*/ 0 w 116"/>
                  <a:gd name="T41" fmla="*/ 32 h 100"/>
                  <a:gd name="T42" fmla="*/ 5 w 116"/>
                  <a:gd name="T43" fmla="*/ 3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00">
                    <a:moveTo>
                      <a:pt x="5" y="32"/>
                    </a:moveTo>
                    <a:lnTo>
                      <a:pt x="5" y="32"/>
                    </a:lnTo>
                    <a:lnTo>
                      <a:pt x="26" y="16"/>
                    </a:lnTo>
                    <a:lnTo>
                      <a:pt x="26" y="5"/>
                    </a:lnTo>
                    <a:lnTo>
                      <a:pt x="26" y="0"/>
                    </a:lnTo>
                    <a:lnTo>
                      <a:pt x="36" y="0"/>
                    </a:lnTo>
                    <a:lnTo>
                      <a:pt x="47" y="5"/>
                    </a:lnTo>
                    <a:lnTo>
                      <a:pt x="63" y="5"/>
                    </a:lnTo>
                    <a:lnTo>
                      <a:pt x="94" y="5"/>
                    </a:lnTo>
                    <a:lnTo>
                      <a:pt x="116" y="47"/>
                    </a:lnTo>
                    <a:lnTo>
                      <a:pt x="110" y="47"/>
                    </a:lnTo>
                    <a:lnTo>
                      <a:pt x="116" y="74"/>
                    </a:lnTo>
                    <a:lnTo>
                      <a:pt x="105" y="95"/>
                    </a:lnTo>
                    <a:lnTo>
                      <a:pt x="94" y="100"/>
                    </a:lnTo>
                    <a:lnTo>
                      <a:pt x="94" y="90"/>
                    </a:lnTo>
                    <a:lnTo>
                      <a:pt x="89" y="74"/>
                    </a:lnTo>
                    <a:lnTo>
                      <a:pt x="79" y="74"/>
                    </a:lnTo>
                    <a:lnTo>
                      <a:pt x="63" y="47"/>
                    </a:lnTo>
                    <a:lnTo>
                      <a:pt x="52" y="47"/>
                    </a:lnTo>
                    <a:lnTo>
                      <a:pt x="31" y="69"/>
                    </a:lnTo>
                    <a:lnTo>
                      <a:pt x="0" y="32"/>
                    </a:lnTo>
                    <a:lnTo>
                      <a:pt x="5"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4" name="Freeform 586"/>
              <p:cNvSpPr>
                <a:spLocks/>
              </p:cNvSpPr>
              <p:nvPr/>
            </p:nvSpPr>
            <p:spPr bwMode="auto">
              <a:xfrm>
                <a:off x="2689" y="2242"/>
                <a:ext cx="63" cy="74"/>
              </a:xfrm>
              <a:custGeom>
                <a:avLst/>
                <a:gdLst>
                  <a:gd name="T0" fmla="*/ 10 w 63"/>
                  <a:gd name="T1" fmla="*/ 16 h 74"/>
                  <a:gd name="T2" fmla="*/ 21 w 63"/>
                  <a:gd name="T3" fmla="*/ 0 h 74"/>
                  <a:gd name="T4" fmla="*/ 31 w 63"/>
                  <a:gd name="T5" fmla="*/ 0 h 74"/>
                  <a:gd name="T6" fmla="*/ 36 w 63"/>
                  <a:gd name="T7" fmla="*/ 16 h 74"/>
                  <a:gd name="T8" fmla="*/ 36 w 63"/>
                  <a:gd name="T9" fmla="*/ 26 h 74"/>
                  <a:gd name="T10" fmla="*/ 47 w 63"/>
                  <a:gd name="T11" fmla="*/ 21 h 74"/>
                  <a:gd name="T12" fmla="*/ 47 w 63"/>
                  <a:gd name="T13" fmla="*/ 37 h 74"/>
                  <a:gd name="T14" fmla="*/ 63 w 63"/>
                  <a:gd name="T15" fmla="*/ 47 h 74"/>
                  <a:gd name="T16" fmla="*/ 63 w 63"/>
                  <a:gd name="T17" fmla="*/ 74 h 74"/>
                  <a:gd name="T18" fmla="*/ 36 w 63"/>
                  <a:gd name="T19" fmla="*/ 63 h 74"/>
                  <a:gd name="T20" fmla="*/ 15 w 63"/>
                  <a:gd name="T21" fmla="*/ 42 h 74"/>
                  <a:gd name="T22" fmla="*/ 0 w 63"/>
                  <a:gd name="T23" fmla="*/ 31 h 74"/>
                  <a:gd name="T24" fmla="*/ 10 w 63"/>
                  <a:gd name="T25" fmla="*/ 1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4">
                    <a:moveTo>
                      <a:pt x="10" y="16"/>
                    </a:moveTo>
                    <a:lnTo>
                      <a:pt x="21" y="0"/>
                    </a:lnTo>
                    <a:lnTo>
                      <a:pt x="31" y="0"/>
                    </a:lnTo>
                    <a:lnTo>
                      <a:pt x="36" y="16"/>
                    </a:lnTo>
                    <a:lnTo>
                      <a:pt x="36" y="26"/>
                    </a:lnTo>
                    <a:lnTo>
                      <a:pt x="47" y="21"/>
                    </a:lnTo>
                    <a:lnTo>
                      <a:pt x="47" y="37"/>
                    </a:lnTo>
                    <a:lnTo>
                      <a:pt x="63" y="47"/>
                    </a:lnTo>
                    <a:lnTo>
                      <a:pt x="63" y="74"/>
                    </a:lnTo>
                    <a:lnTo>
                      <a:pt x="36" y="63"/>
                    </a:lnTo>
                    <a:lnTo>
                      <a:pt x="15" y="42"/>
                    </a:lnTo>
                    <a:lnTo>
                      <a:pt x="0" y="31"/>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5" name="Freeform 587"/>
              <p:cNvSpPr>
                <a:spLocks/>
              </p:cNvSpPr>
              <p:nvPr/>
            </p:nvSpPr>
            <p:spPr bwMode="auto">
              <a:xfrm>
                <a:off x="2678" y="1946"/>
                <a:ext cx="258" cy="269"/>
              </a:xfrm>
              <a:custGeom>
                <a:avLst/>
                <a:gdLst>
                  <a:gd name="T0" fmla="*/ 116 w 258"/>
                  <a:gd name="T1" fmla="*/ 0 h 269"/>
                  <a:gd name="T2" fmla="*/ 211 w 258"/>
                  <a:gd name="T3" fmla="*/ 74 h 269"/>
                  <a:gd name="T4" fmla="*/ 243 w 258"/>
                  <a:gd name="T5" fmla="*/ 111 h 269"/>
                  <a:gd name="T6" fmla="*/ 258 w 258"/>
                  <a:gd name="T7" fmla="*/ 106 h 269"/>
                  <a:gd name="T8" fmla="*/ 253 w 258"/>
                  <a:gd name="T9" fmla="*/ 169 h 269"/>
                  <a:gd name="T10" fmla="*/ 211 w 258"/>
                  <a:gd name="T11" fmla="*/ 174 h 269"/>
                  <a:gd name="T12" fmla="*/ 195 w 258"/>
                  <a:gd name="T13" fmla="*/ 185 h 269"/>
                  <a:gd name="T14" fmla="*/ 185 w 258"/>
                  <a:gd name="T15" fmla="*/ 180 h 269"/>
                  <a:gd name="T16" fmla="*/ 148 w 258"/>
                  <a:gd name="T17" fmla="*/ 196 h 269"/>
                  <a:gd name="T18" fmla="*/ 116 w 258"/>
                  <a:gd name="T19" fmla="*/ 227 h 269"/>
                  <a:gd name="T20" fmla="*/ 105 w 258"/>
                  <a:gd name="T21" fmla="*/ 264 h 269"/>
                  <a:gd name="T22" fmla="*/ 69 w 258"/>
                  <a:gd name="T23" fmla="*/ 269 h 269"/>
                  <a:gd name="T24" fmla="*/ 47 w 258"/>
                  <a:gd name="T25" fmla="*/ 227 h 269"/>
                  <a:gd name="T26" fmla="*/ 16 w 258"/>
                  <a:gd name="T27" fmla="*/ 227 h 269"/>
                  <a:gd name="T28" fmla="*/ 5 w 258"/>
                  <a:gd name="T29" fmla="*/ 211 h 269"/>
                  <a:gd name="T30" fmla="*/ 0 w 258"/>
                  <a:gd name="T31" fmla="*/ 185 h 269"/>
                  <a:gd name="T32" fmla="*/ 11 w 258"/>
                  <a:gd name="T33" fmla="*/ 169 h 269"/>
                  <a:gd name="T34" fmla="*/ 47 w 258"/>
                  <a:gd name="T35" fmla="*/ 169 h 269"/>
                  <a:gd name="T36" fmla="*/ 84 w 258"/>
                  <a:gd name="T37" fmla="*/ 174 h 269"/>
                  <a:gd name="T38" fmla="*/ 105 w 258"/>
                  <a:gd name="T39" fmla="*/ 169 h 269"/>
                  <a:gd name="T40" fmla="*/ 90 w 258"/>
                  <a:gd name="T41" fmla="*/ 0 h 269"/>
                  <a:gd name="T42" fmla="*/ 116 w 258"/>
                  <a:gd name="T4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269">
                    <a:moveTo>
                      <a:pt x="116" y="0"/>
                    </a:moveTo>
                    <a:lnTo>
                      <a:pt x="211" y="74"/>
                    </a:lnTo>
                    <a:lnTo>
                      <a:pt x="243" y="111"/>
                    </a:lnTo>
                    <a:lnTo>
                      <a:pt x="258" y="106"/>
                    </a:lnTo>
                    <a:lnTo>
                      <a:pt x="253" y="169"/>
                    </a:lnTo>
                    <a:lnTo>
                      <a:pt x="211" y="174"/>
                    </a:lnTo>
                    <a:lnTo>
                      <a:pt x="195" y="185"/>
                    </a:lnTo>
                    <a:lnTo>
                      <a:pt x="185" y="180"/>
                    </a:lnTo>
                    <a:lnTo>
                      <a:pt x="148" y="196"/>
                    </a:lnTo>
                    <a:lnTo>
                      <a:pt x="116" y="227"/>
                    </a:lnTo>
                    <a:lnTo>
                      <a:pt x="105" y="264"/>
                    </a:lnTo>
                    <a:lnTo>
                      <a:pt x="69" y="269"/>
                    </a:lnTo>
                    <a:lnTo>
                      <a:pt x="47" y="227"/>
                    </a:lnTo>
                    <a:lnTo>
                      <a:pt x="16" y="227"/>
                    </a:lnTo>
                    <a:lnTo>
                      <a:pt x="5" y="211"/>
                    </a:lnTo>
                    <a:lnTo>
                      <a:pt x="0" y="185"/>
                    </a:lnTo>
                    <a:lnTo>
                      <a:pt x="11" y="169"/>
                    </a:lnTo>
                    <a:lnTo>
                      <a:pt x="47" y="169"/>
                    </a:lnTo>
                    <a:lnTo>
                      <a:pt x="84" y="174"/>
                    </a:lnTo>
                    <a:lnTo>
                      <a:pt x="105" y="169"/>
                    </a:lnTo>
                    <a:lnTo>
                      <a:pt x="90" y="0"/>
                    </a:lnTo>
                    <a:lnTo>
                      <a:pt x="1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6" name="Freeform 588"/>
              <p:cNvSpPr>
                <a:spLocks/>
              </p:cNvSpPr>
              <p:nvPr/>
            </p:nvSpPr>
            <p:spPr bwMode="auto">
              <a:xfrm>
                <a:off x="2736" y="2210"/>
                <a:ext cx="95" cy="106"/>
              </a:xfrm>
              <a:custGeom>
                <a:avLst/>
                <a:gdLst>
                  <a:gd name="T0" fmla="*/ 26 w 95"/>
                  <a:gd name="T1" fmla="*/ 0 h 106"/>
                  <a:gd name="T2" fmla="*/ 47 w 95"/>
                  <a:gd name="T3" fmla="*/ 0 h 106"/>
                  <a:gd name="T4" fmla="*/ 63 w 95"/>
                  <a:gd name="T5" fmla="*/ 11 h 106"/>
                  <a:gd name="T6" fmla="*/ 90 w 95"/>
                  <a:gd name="T7" fmla="*/ 16 h 106"/>
                  <a:gd name="T8" fmla="*/ 95 w 95"/>
                  <a:gd name="T9" fmla="*/ 37 h 106"/>
                  <a:gd name="T10" fmla="*/ 84 w 95"/>
                  <a:gd name="T11" fmla="*/ 69 h 106"/>
                  <a:gd name="T12" fmla="*/ 90 w 95"/>
                  <a:gd name="T13" fmla="*/ 95 h 106"/>
                  <a:gd name="T14" fmla="*/ 63 w 95"/>
                  <a:gd name="T15" fmla="*/ 90 h 106"/>
                  <a:gd name="T16" fmla="*/ 16 w 95"/>
                  <a:gd name="T17" fmla="*/ 106 h 106"/>
                  <a:gd name="T18" fmla="*/ 16 w 95"/>
                  <a:gd name="T19" fmla="*/ 79 h 106"/>
                  <a:gd name="T20" fmla="*/ 0 w 95"/>
                  <a:gd name="T21" fmla="*/ 69 h 106"/>
                  <a:gd name="T22" fmla="*/ 0 w 95"/>
                  <a:gd name="T23" fmla="*/ 53 h 106"/>
                  <a:gd name="T24" fmla="*/ 11 w 95"/>
                  <a:gd name="T25" fmla="*/ 32 h 106"/>
                  <a:gd name="T26" fmla="*/ 5 w 95"/>
                  <a:gd name="T27" fmla="*/ 5 h 106"/>
                  <a:gd name="T28" fmla="*/ 11 w 95"/>
                  <a:gd name="T29" fmla="*/ 5 h 106"/>
                  <a:gd name="T30" fmla="*/ 26 w 95"/>
                  <a:gd name="T3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06">
                    <a:moveTo>
                      <a:pt x="26" y="0"/>
                    </a:moveTo>
                    <a:lnTo>
                      <a:pt x="47" y="0"/>
                    </a:lnTo>
                    <a:lnTo>
                      <a:pt x="63" y="11"/>
                    </a:lnTo>
                    <a:lnTo>
                      <a:pt x="90" y="16"/>
                    </a:lnTo>
                    <a:lnTo>
                      <a:pt x="95" y="37"/>
                    </a:lnTo>
                    <a:lnTo>
                      <a:pt x="84" y="69"/>
                    </a:lnTo>
                    <a:lnTo>
                      <a:pt x="90" y="95"/>
                    </a:lnTo>
                    <a:lnTo>
                      <a:pt x="63" y="90"/>
                    </a:lnTo>
                    <a:lnTo>
                      <a:pt x="16" y="106"/>
                    </a:lnTo>
                    <a:lnTo>
                      <a:pt x="16" y="79"/>
                    </a:lnTo>
                    <a:lnTo>
                      <a:pt x="0" y="69"/>
                    </a:lnTo>
                    <a:lnTo>
                      <a:pt x="0" y="53"/>
                    </a:lnTo>
                    <a:lnTo>
                      <a:pt x="11" y="32"/>
                    </a:lnTo>
                    <a:lnTo>
                      <a:pt x="5" y="5"/>
                    </a:lnTo>
                    <a:lnTo>
                      <a:pt x="11" y="5"/>
                    </a:lnTo>
                    <a:lnTo>
                      <a:pt x="2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7" name="Freeform 589"/>
              <p:cNvSpPr>
                <a:spLocks/>
              </p:cNvSpPr>
              <p:nvPr/>
            </p:nvSpPr>
            <p:spPr bwMode="auto">
              <a:xfrm>
                <a:off x="2783" y="2126"/>
                <a:ext cx="127" cy="100"/>
              </a:xfrm>
              <a:custGeom>
                <a:avLst/>
                <a:gdLst>
                  <a:gd name="T0" fmla="*/ 90 w 127"/>
                  <a:gd name="T1" fmla="*/ 5 h 100"/>
                  <a:gd name="T2" fmla="*/ 95 w 127"/>
                  <a:gd name="T3" fmla="*/ 26 h 100"/>
                  <a:gd name="T4" fmla="*/ 101 w 127"/>
                  <a:gd name="T5" fmla="*/ 37 h 100"/>
                  <a:gd name="T6" fmla="*/ 111 w 127"/>
                  <a:gd name="T7" fmla="*/ 42 h 100"/>
                  <a:gd name="T8" fmla="*/ 122 w 127"/>
                  <a:gd name="T9" fmla="*/ 42 h 100"/>
                  <a:gd name="T10" fmla="*/ 127 w 127"/>
                  <a:gd name="T11" fmla="*/ 58 h 100"/>
                  <a:gd name="T12" fmla="*/ 111 w 127"/>
                  <a:gd name="T13" fmla="*/ 63 h 100"/>
                  <a:gd name="T14" fmla="*/ 101 w 127"/>
                  <a:gd name="T15" fmla="*/ 74 h 100"/>
                  <a:gd name="T16" fmla="*/ 90 w 127"/>
                  <a:gd name="T17" fmla="*/ 74 h 100"/>
                  <a:gd name="T18" fmla="*/ 43 w 127"/>
                  <a:gd name="T19" fmla="*/ 74 h 100"/>
                  <a:gd name="T20" fmla="*/ 43 w 127"/>
                  <a:gd name="T21" fmla="*/ 100 h 100"/>
                  <a:gd name="T22" fmla="*/ 16 w 127"/>
                  <a:gd name="T23" fmla="*/ 95 h 100"/>
                  <a:gd name="T24" fmla="*/ 0 w 127"/>
                  <a:gd name="T25" fmla="*/ 84 h 100"/>
                  <a:gd name="T26" fmla="*/ 11 w 127"/>
                  <a:gd name="T27" fmla="*/ 47 h 100"/>
                  <a:gd name="T28" fmla="*/ 43 w 127"/>
                  <a:gd name="T29" fmla="*/ 16 h 100"/>
                  <a:gd name="T30" fmla="*/ 80 w 127"/>
                  <a:gd name="T31" fmla="*/ 0 h 100"/>
                  <a:gd name="T32" fmla="*/ 90 w 127"/>
                  <a:gd name="T3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100">
                    <a:moveTo>
                      <a:pt x="90" y="5"/>
                    </a:moveTo>
                    <a:lnTo>
                      <a:pt x="95" y="26"/>
                    </a:lnTo>
                    <a:lnTo>
                      <a:pt x="101" y="37"/>
                    </a:lnTo>
                    <a:lnTo>
                      <a:pt x="111" y="42"/>
                    </a:lnTo>
                    <a:lnTo>
                      <a:pt x="122" y="42"/>
                    </a:lnTo>
                    <a:lnTo>
                      <a:pt x="127" y="58"/>
                    </a:lnTo>
                    <a:lnTo>
                      <a:pt x="111" y="63"/>
                    </a:lnTo>
                    <a:lnTo>
                      <a:pt x="101" y="74"/>
                    </a:lnTo>
                    <a:lnTo>
                      <a:pt x="90" y="74"/>
                    </a:lnTo>
                    <a:lnTo>
                      <a:pt x="43" y="74"/>
                    </a:lnTo>
                    <a:lnTo>
                      <a:pt x="43" y="100"/>
                    </a:lnTo>
                    <a:lnTo>
                      <a:pt x="16" y="95"/>
                    </a:lnTo>
                    <a:lnTo>
                      <a:pt x="0" y="84"/>
                    </a:lnTo>
                    <a:lnTo>
                      <a:pt x="11" y="47"/>
                    </a:lnTo>
                    <a:lnTo>
                      <a:pt x="43" y="16"/>
                    </a:lnTo>
                    <a:lnTo>
                      <a:pt x="80" y="0"/>
                    </a:lnTo>
                    <a:lnTo>
                      <a:pt x="9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8" name="Freeform 590"/>
              <p:cNvSpPr>
                <a:spLocks/>
              </p:cNvSpPr>
              <p:nvPr/>
            </p:nvSpPr>
            <p:spPr bwMode="auto">
              <a:xfrm>
                <a:off x="2873" y="1973"/>
                <a:ext cx="248" cy="211"/>
              </a:xfrm>
              <a:custGeom>
                <a:avLst/>
                <a:gdLst>
                  <a:gd name="T0" fmla="*/ 63 w 248"/>
                  <a:gd name="T1" fmla="*/ 79 h 211"/>
                  <a:gd name="T2" fmla="*/ 90 w 248"/>
                  <a:gd name="T3" fmla="*/ 74 h 211"/>
                  <a:gd name="T4" fmla="*/ 100 w 248"/>
                  <a:gd name="T5" fmla="*/ 63 h 211"/>
                  <a:gd name="T6" fmla="*/ 111 w 248"/>
                  <a:gd name="T7" fmla="*/ 47 h 211"/>
                  <a:gd name="T8" fmla="*/ 185 w 248"/>
                  <a:gd name="T9" fmla="*/ 0 h 211"/>
                  <a:gd name="T10" fmla="*/ 206 w 248"/>
                  <a:gd name="T11" fmla="*/ 5 h 211"/>
                  <a:gd name="T12" fmla="*/ 216 w 248"/>
                  <a:gd name="T13" fmla="*/ 16 h 211"/>
                  <a:gd name="T14" fmla="*/ 232 w 248"/>
                  <a:gd name="T15" fmla="*/ 10 h 211"/>
                  <a:gd name="T16" fmla="*/ 248 w 248"/>
                  <a:gd name="T17" fmla="*/ 58 h 211"/>
                  <a:gd name="T18" fmla="*/ 237 w 248"/>
                  <a:gd name="T19" fmla="*/ 105 h 211"/>
                  <a:gd name="T20" fmla="*/ 237 w 248"/>
                  <a:gd name="T21" fmla="*/ 111 h 211"/>
                  <a:gd name="T22" fmla="*/ 237 w 248"/>
                  <a:gd name="T23" fmla="*/ 116 h 211"/>
                  <a:gd name="T24" fmla="*/ 237 w 248"/>
                  <a:gd name="T25" fmla="*/ 121 h 211"/>
                  <a:gd name="T26" fmla="*/ 211 w 248"/>
                  <a:gd name="T27" fmla="*/ 163 h 211"/>
                  <a:gd name="T28" fmla="*/ 211 w 248"/>
                  <a:gd name="T29" fmla="*/ 179 h 211"/>
                  <a:gd name="T30" fmla="*/ 195 w 248"/>
                  <a:gd name="T31" fmla="*/ 190 h 211"/>
                  <a:gd name="T32" fmla="*/ 164 w 248"/>
                  <a:gd name="T33" fmla="*/ 184 h 211"/>
                  <a:gd name="T34" fmla="*/ 148 w 248"/>
                  <a:gd name="T35" fmla="*/ 195 h 211"/>
                  <a:gd name="T36" fmla="*/ 116 w 248"/>
                  <a:gd name="T37" fmla="*/ 190 h 211"/>
                  <a:gd name="T38" fmla="*/ 85 w 248"/>
                  <a:gd name="T39" fmla="*/ 174 h 211"/>
                  <a:gd name="T40" fmla="*/ 69 w 248"/>
                  <a:gd name="T41" fmla="*/ 179 h 211"/>
                  <a:gd name="T42" fmla="*/ 58 w 248"/>
                  <a:gd name="T43" fmla="*/ 200 h 211"/>
                  <a:gd name="T44" fmla="*/ 53 w 248"/>
                  <a:gd name="T45" fmla="*/ 211 h 211"/>
                  <a:gd name="T46" fmla="*/ 42 w 248"/>
                  <a:gd name="T47" fmla="*/ 200 h 211"/>
                  <a:gd name="T48" fmla="*/ 37 w 248"/>
                  <a:gd name="T49" fmla="*/ 211 h 211"/>
                  <a:gd name="T50" fmla="*/ 32 w 248"/>
                  <a:gd name="T51" fmla="*/ 195 h 211"/>
                  <a:gd name="T52" fmla="*/ 21 w 248"/>
                  <a:gd name="T53" fmla="*/ 195 h 211"/>
                  <a:gd name="T54" fmla="*/ 11 w 248"/>
                  <a:gd name="T55" fmla="*/ 190 h 211"/>
                  <a:gd name="T56" fmla="*/ 5 w 248"/>
                  <a:gd name="T57" fmla="*/ 179 h 211"/>
                  <a:gd name="T58" fmla="*/ 0 w 248"/>
                  <a:gd name="T59" fmla="*/ 158 h 211"/>
                  <a:gd name="T60" fmla="*/ 16 w 248"/>
                  <a:gd name="T61" fmla="*/ 147 h 211"/>
                  <a:gd name="T62" fmla="*/ 58 w 248"/>
                  <a:gd name="T63" fmla="*/ 142 h 211"/>
                  <a:gd name="T64" fmla="*/ 63 w 248"/>
                  <a:gd name="T65" fmla="*/ 7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8" h="211">
                    <a:moveTo>
                      <a:pt x="63" y="79"/>
                    </a:moveTo>
                    <a:lnTo>
                      <a:pt x="90" y="74"/>
                    </a:lnTo>
                    <a:lnTo>
                      <a:pt x="100" y="63"/>
                    </a:lnTo>
                    <a:lnTo>
                      <a:pt x="111" y="47"/>
                    </a:lnTo>
                    <a:lnTo>
                      <a:pt x="185" y="0"/>
                    </a:lnTo>
                    <a:lnTo>
                      <a:pt x="206" y="5"/>
                    </a:lnTo>
                    <a:lnTo>
                      <a:pt x="216" y="16"/>
                    </a:lnTo>
                    <a:lnTo>
                      <a:pt x="232" y="10"/>
                    </a:lnTo>
                    <a:lnTo>
                      <a:pt x="248" y="58"/>
                    </a:lnTo>
                    <a:lnTo>
                      <a:pt x="237" y="105"/>
                    </a:lnTo>
                    <a:lnTo>
                      <a:pt x="237" y="111"/>
                    </a:lnTo>
                    <a:lnTo>
                      <a:pt x="237" y="116"/>
                    </a:lnTo>
                    <a:lnTo>
                      <a:pt x="237" y="121"/>
                    </a:lnTo>
                    <a:lnTo>
                      <a:pt x="211" y="163"/>
                    </a:lnTo>
                    <a:lnTo>
                      <a:pt x="211" y="179"/>
                    </a:lnTo>
                    <a:lnTo>
                      <a:pt x="195" y="190"/>
                    </a:lnTo>
                    <a:lnTo>
                      <a:pt x="164" y="184"/>
                    </a:lnTo>
                    <a:lnTo>
                      <a:pt x="148" y="195"/>
                    </a:lnTo>
                    <a:lnTo>
                      <a:pt x="116" y="190"/>
                    </a:lnTo>
                    <a:lnTo>
                      <a:pt x="85" y="174"/>
                    </a:lnTo>
                    <a:lnTo>
                      <a:pt x="69" y="179"/>
                    </a:lnTo>
                    <a:lnTo>
                      <a:pt x="58" y="200"/>
                    </a:lnTo>
                    <a:lnTo>
                      <a:pt x="53" y="211"/>
                    </a:lnTo>
                    <a:lnTo>
                      <a:pt x="42" y="200"/>
                    </a:lnTo>
                    <a:lnTo>
                      <a:pt x="37" y="211"/>
                    </a:lnTo>
                    <a:lnTo>
                      <a:pt x="32" y="195"/>
                    </a:lnTo>
                    <a:lnTo>
                      <a:pt x="21" y="195"/>
                    </a:lnTo>
                    <a:lnTo>
                      <a:pt x="11" y="190"/>
                    </a:lnTo>
                    <a:lnTo>
                      <a:pt x="5" y="179"/>
                    </a:lnTo>
                    <a:lnTo>
                      <a:pt x="0" y="158"/>
                    </a:lnTo>
                    <a:lnTo>
                      <a:pt x="16" y="147"/>
                    </a:lnTo>
                    <a:lnTo>
                      <a:pt x="58" y="142"/>
                    </a:lnTo>
                    <a:lnTo>
                      <a:pt x="63" y="7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9" name="Freeform 591"/>
              <p:cNvSpPr>
                <a:spLocks/>
              </p:cNvSpPr>
              <p:nvPr/>
            </p:nvSpPr>
            <p:spPr bwMode="auto">
              <a:xfrm>
                <a:off x="2915" y="2147"/>
                <a:ext cx="185" cy="174"/>
              </a:xfrm>
              <a:custGeom>
                <a:avLst/>
                <a:gdLst>
                  <a:gd name="T0" fmla="*/ 0 w 185"/>
                  <a:gd name="T1" fmla="*/ 111 h 174"/>
                  <a:gd name="T2" fmla="*/ 0 w 185"/>
                  <a:gd name="T3" fmla="*/ 84 h 174"/>
                  <a:gd name="T4" fmla="*/ 16 w 185"/>
                  <a:gd name="T5" fmla="*/ 68 h 174"/>
                  <a:gd name="T6" fmla="*/ 11 w 185"/>
                  <a:gd name="T7" fmla="*/ 37 h 174"/>
                  <a:gd name="T8" fmla="*/ 16 w 185"/>
                  <a:gd name="T9" fmla="*/ 26 h 174"/>
                  <a:gd name="T10" fmla="*/ 27 w 185"/>
                  <a:gd name="T11" fmla="*/ 5 h 174"/>
                  <a:gd name="T12" fmla="*/ 43 w 185"/>
                  <a:gd name="T13" fmla="*/ 0 h 174"/>
                  <a:gd name="T14" fmla="*/ 74 w 185"/>
                  <a:gd name="T15" fmla="*/ 16 h 174"/>
                  <a:gd name="T16" fmla="*/ 106 w 185"/>
                  <a:gd name="T17" fmla="*/ 21 h 174"/>
                  <a:gd name="T18" fmla="*/ 122 w 185"/>
                  <a:gd name="T19" fmla="*/ 10 h 174"/>
                  <a:gd name="T20" fmla="*/ 153 w 185"/>
                  <a:gd name="T21" fmla="*/ 16 h 174"/>
                  <a:gd name="T22" fmla="*/ 169 w 185"/>
                  <a:gd name="T23" fmla="*/ 5 h 174"/>
                  <a:gd name="T24" fmla="*/ 174 w 185"/>
                  <a:gd name="T25" fmla="*/ 16 h 174"/>
                  <a:gd name="T26" fmla="*/ 185 w 185"/>
                  <a:gd name="T27" fmla="*/ 37 h 174"/>
                  <a:gd name="T28" fmla="*/ 174 w 185"/>
                  <a:gd name="T29" fmla="*/ 53 h 174"/>
                  <a:gd name="T30" fmla="*/ 159 w 185"/>
                  <a:gd name="T31" fmla="*/ 84 h 174"/>
                  <a:gd name="T32" fmla="*/ 148 w 185"/>
                  <a:gd name="T33" fmla="*/ 95 h 174"/>
                  <a:gd name="T34" fmla="*/ 132 w 185"/>
                  <a:gd name="T35" fmla="*/ 132 h 174"/>
                  <a:gd name="T36" fmla="*/ 116 w 185"/>
                  <a:gd name="T37" fmla="*/ 126 h 174"/>
                  <a:gd name="T38" fmla="*/ 90 w 185"/>
                  <a:gd name="T39" fmla="*/ 169 h 174"/>
                  <a:gd name="T40" fmla="*/ 48 w 185"/>
                  <a:gd name="T41" fmla="*/ 174 h 174"/>
                  <a:gd name="T42" fmla="*/ 27 w 185"/>
                  <a:gd name="T43" fmla="*/ 132 h 174"/>
                  <a:gd name="T44" fmla="*/ 0 w 185"/>
                  <a:gd name="T45" fmla="*/ 137 h 174"/>
                  <a:gd name="T46" fmla="*/ 0 w 185"/>
                  <a:gd name="T47" fmla="*/ 11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5" h="174">
                    <a:moveTo>
                      <a:pt x="0" y="111"/>
                    </a:moveTo>
                    <a:lnTo>
                      <a:pt x="0" y="84"/>
                    </a:lnTo>
                    <a:lnTo>
                      <a:pt x="16" y="68"/>
                    </a:lnTo>
                    <a:lnTo>
                      <a:pt x="11" y="37"/>
                    </a:lnTo>
                    <a:lnTo>
                      <a:pt x="16" y="26"/>
                    </a:lnTo>
                    <a:lnTo>
                      <a:pt x="27" y="5"/>
                    </a:lnTo>
                    <a:lnTo>
                      <a:pt x="43" y="0"/>
                    </a:lnTo>
                    <a:lnTo>
                      <a:pt x="74" y="16"/>
                    </a:lnTo>
                    <a:lnTo>
                      <a:pt x="106" y="21"/>
                    </a:lnTo>
                    <a:lnTo>
                      <a:pt x="122" y="10"/>
                    </a:lnTo>
                    <a:lnTo>
                      <a:pt x="153" y="16"/>
                    </a:lnTo>
                    <a:lnTo>
                      <a:pt x="169" y="5"/>
                    </a:lnTo>
                    <a:lnTo>
                      <a:pt x="174" y="16"/>
                    </a:lnTo>
                    <a:lnTo>
                      <a:pt x="185" y="37"/>
                    </a:lnTo>
                    <a:lnTo>
                      <a:pt x="174" y="53"/>
                    </a:lnTo>
                    <a:lnTo>
                      <a:pt x="159" y="84"/>
                    </a:lnTo>
                    <a:lnTo>
                      <a:pt x="148" y="95"/>
                    </a:lnTo>
                    <a:lnTo>
                      <a:pt x="132" y="132"/>
                    </a:lnTo>
                    <a:lnTo>
                      <a:pt x="116" y="126"/>
                    </a:lnTo>
                    <a:lnTo>
                      <a:pt x="90" y="169"/>
                    </a:lnTo>
                    <a:lnTo>
                      <a:pt x="48" y="174"/>
                    </a:lnTo>
                    <a:lnTo>
                      <a:pt x="27" y="132"/>
                    </a:lnTo>
                    <a:lnTo>
                      <a:pt x="0" y="137"/>
                    </a:lnTo>
                    <a:lnTo>
                      <a:pt x="0"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0" name="Freeform 592"/>
              <p:cNvSpPr>
                <a:spLocks/>
              </p:cNvSpPr>
              <p:nvPr/>
            </p:nvSpPr>
            <p:spPr bwMode="auto">
              <a:xfrm>
                <a:off x="3021" y="2353"/>
                <a:ext cx="31" cy="26"/>
              </a:xfrm>
              <a:custGeom>
                <a:avLst/>
                <a:gdLst>
                  <a:gd name="T0" fmla="*/ 16 w 31"/>
                  <a:gd name="T1" fmla="*/ 5 h 26"/>
                  <a:gd name="T2" fmla="*/ 31 w 31"/>
                  <a:gd name="T3" fmla="*/ 5 h 26"/>
                  <a:gd name="T4" fmla="*/ 31 w 31"/>
                  <a:gd name="T5" fmla="*/ 26 h 26"/>
                  <a:gd name="T6" fmla="*/ 0 w 31"/>
                  <a:gd name="T7" fmla="*/ 26 h 26"/>
                  <a:gd name="T8" fmla="*/ 5 w 31"/>
                  <a:gd name="T9" fmla="*/ 0 h 26"/>
                  <a:gd name="T10" fmla="*/ 16 w 31"/>
                  <a:gd name="T11" fmla="*/ 5 h 26"/>
                </a:gdLst>
                <a:ahLst/>
                <a:cxnLst>
                  <a:cxn ang="0">
                    <a:pos x="T0" y="T1"/>
                  </a:cxn>
                  <a:cxn ang="0">
                    <a:pos x="T2" y="T3"/>
                  </a:cxn>
                  <a:cxn ang="0">
                    <a:pos x="T4" y="T5"/>
                  </a:cxn>
                  <a:cxn ang="0">
                    <a:pos x="T6" y="T7"/>
                  </a:cxn>
                  <a:cxn ang="0">
                    <a:pos x="T8" y="T9"/>
                  </a:cxn>
                  <a:cxn ang="0">
                    <a:pos x="T10" y="T11"/>
                  </a:cxn>
                </a:cxnLst>
                <a:rect l="0" t="0" r="r" b="b"/>
                <a:pathLst>
                  <a:path w="31" h="26">
                    <a:moveTo>
                      <a:pt x="16" y="5"/>
                    </a:moveTo>
                    <a:lnTo>
                      <a:pt x="31" y="5"/>
                    </a:lnTo>
                    <a:lnTo>
                      <a:pt x="31" y="26"/>
                    </a:lnTo>
                    <a:lnTo>
                      <a:pt x="0" y="26"/>
                    </a:lnTo>
                    <a:lnTo>
                      <a:pt x="5"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1" name="Freeform 593"/>
              <p:cNvSpPr>
                <a:spLocks/>
              </p:cNvSpPr>
              <p:nvPr/>
            </p:nvSpPr>
            <p:spPr bwMode="auto">
              <a:xfrm>
                <a:off x="3005" y="2353"/>
                <a:ext cx="95" cy="116"/>
              </a:xfrm>
              <a:custGeom>
                <a:avLst/>
                <a:gdLst>
                  <a:gd name="T0" fmla="*/ 16 w 95"/>
                  <a:gd name="T1" fmla="*/ 26 h 116"/>
                  <a:gd name="T2" fmla="*/ 47 w 95"/>
                  <a:gd name="T3" fmla="*/ 26 h 116"/>
                  <a:gd name="T4" fmla="*/ 47 w 95"/>
                  <a:gd name="T5" fmla="*/ 0 h 116"/>
                  <a:gd name="T6" fmla="*/ 74 w 95"/>
                  <a:gd name="T7" fmla="*/ 5 h 116"/>
                  <a:gd name="T8" fmla="*/ 74 w 95"/>
                  <a:gd name="T9" fmla="*/ 5 h 116"/>
                  <a:gd name="T10" fmla="*/ 74 w 95"/>
                  <a:gd name="T11" fmla="*/ 21 h 116"/>
                  <a:gd name="T12" fmla="*/ 90 w 95"/>
                  <a:gd name="T13" fmla="*/ 21 h 116"/>
                  <a:gd name="T14" fmla="*/ 95 w 95"/>
                  <a:gd name="T15" fmla="*/ 26 h 116"/>
                  <a:gd name="T16" fmla="*/ 84 w 95"/>
                  <a:gd name="T17" fmla="*/ 47 h 116"/>
                  <a:gd name="T18" fmla="*/ 95 w 95"/>
                  <a:gd name="T19" fmla="*/ 52 h 116"/>
                  <a:gd name="T20" fmla="*/ 95 w 95"/>
                  <a:gd name="T21" fmla="*/ 74 h 116"/>
                  <a:gd name="T22" fmla="*/ 90 w 95"/>
                  <a:gd name="T23" fmla="*/ 89 h 116"/>
                  <a:gd name="T24" fmla="*/ 84 w 95"/>
                  <a:gd name="T25" fmla="*/ 89 h 116"/>
                  <a:gd name="T26" fmla="*/ 84 w 95"/>
                  <a:gd name="T27" fmla="*/ 79 h 116"/>
                  <a:gd name="T28" fmla="*/ 79 w 95"/>
                  <a:gd name="T29" fmla="*/ 89 h 116"/>
                  <a:gd name="T30" fmla="*/ 74 w 95"/>
                  <a:gd name="T31" fmla="*/ 84 h 116"/>
                  <a:gd name="T32" fmla="*/ 63 w 95"/>
                  <a:gd name="T33" fmla="*/ 74 h 116"/>
                  <a:gd name="T34" fmla="*/ 58 w 95"/>
                  <a:gd name="T35" fmla="*/ 84 h 116"/>
                  <a:gd name="T36" fmla="*/ 47 w 95"/>
                  <a:gd name="T37" fmla="*/ 84 h 116"/>
                  <a:gd name="T38" fmla="*/ 53 w 95"/>
                  <a:gd name="T39" fmla="*/ 110 h 116"/>
                  <a:gd name="T40" fmla="*/ 47 w 95"/>
                  <a:gd name="T41" fmla="*/ 105 h 116"/>
                  <a:gd name="T42" fmla="*/ 42 w 95"/>
                  <a:gd name="T43" fmla="*/ 116 h 116"/>
                  <a:gd name="T44" fmla="*/ 0 w 95"/>
                  <a:gd name="T45" fmla="*/ 58 h 116"/>
                  <a:gd name="T46" fmla="*/ 11 w 95"/>
                  <a:gd name="T47" fmla="*/ 52 h 116"/>
                  <a:gd name="T48" fmla="*/ 16 w 95"/>
                  <a:gd name="T49" fmla="*/ 2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5" h="116">
                    <a:moveTo>
                      <a:pt x="16" y="26"/>
                    </a:moveTo>
                    <a:lnTo>
                      <a:pt x="47" y="26"/>
                    </a:lnTo>
                    <a:lnTo>
                      <a:pt x="47" y="0"/>
                    </a:lnTo>
                    <a:lnTo>
                      <a:pt x="74" y="5"/>
                    </a:lnTo>
                    <a:lnTo>
                      <a:pt x="74" y="5"/>
                    </a:lnTo>
                    <a:lnTo>
                      <a:pt x="74" y="21"/>
                    </a:lnTo>
                    <a:lnTo>
                      <a:pt x="90" y="21"/>
                    </a:lnTo>
                    <a:lnTo>
                      <a:pt x="95" y="26"/>
                    </a:lnTo>
                    <a:lnTo>
                      <a:pt x="84" y="47"/>
                    </a:lnTo>
                    <a:lnTo>
                      <a:pt x="95" y="52"/>
                    </a:lnTo>
                    <a:lnTo>
                      <a:pt x="95" y="74"/>
                    </a:lnTo>
                    <a:lnTo>
                      <a:pt x="90" y="89"/>
                    </a:lnTo>
                    <a:lnTo>
                      <a:pt x="84" y="89"/>
                    </a:lnTo>
                    <a:lnTo>
                      <a:pt x="84" y="79"/>
                    </a:lnTo>
                    <a:lnTo>
                      <a:pt x="79" y="89"/>
                    </a:lnTo>
                    <a:lnTo>
                      <a:pt x="74" y="84"/>
                    </a:lnTo>
                    <a:lnTo>
                      <a:pt x="63" y="74"/>
                    </a:lnTo>
                    <a:lnTo>
                      <a:pt x="58" y="84"/>
                    </a:lnTo>
                    <a:lnTo>
                      <a:pt x="47" y="84"/>
                    </a:lnTo>
                    <a:lnTo>
                      <a:pt x="53" y="110"/>
                    </a:lnTo>
                    <a:lnTo>
                      <a:pt x="47" y="105"/>
                    </a:lnTo>
                    <a:lnTo>
                      <a:pt x="42" y="116"/>
                    </a:lnTo>
                    <a:lnTo>
                      <a:pt x="0" y="58"/>
                    </a:lnTo>
                    <a:lnTo>
                      <a:pt x="11" y="52"/>
                    </a:lnTo>
                    <a:lnTo>
                      <a:pt x="16" y="2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2" name="Freeform 594"/>
              <p:cNvSpPr>
                <a:spLocks/>
              </p:cNvSpPr>
              <p:nvPr/>
            </p:nvSpPr>
            <p:spPr bwMode="auto">
              <a:xfrm>
                <a:off x="3084" y="1973"/>
                <a:ext cx="164" cy="290"/>
              </a:xfrm>
              <a:custGeom>
                <a:avLst/>
                <a:gdLst>
                  <a:gd name="T0" fmla="*/ 32 w 164"/>
                  <a:gd name="T1" fmla="*/ 290 h 290"/>
                  <a:gd name="T2" fmla="*/ 26 w 164"/>
                  <a:gd name="T3" fmla="*/ 269 h 290"/>
                  <a:gd name="T4" fmla="*/ 5 w 164"/>
                  <a:gd name="T5" fmla="*/ 248 h 290"/>
                  <a:gd name="T6" fmla="*/ 11 w 164"/>
                  <a:gd name="T7" fmla="*/ 242 h 290"/>
                  <a:gd name="T8" fmla="*/ 32 w 164"/>
                  <a:gd name="T9" fmla="*/ 242 h 290"/>
                  <a:gd name="T10" fmla="*/ 32 w 164"/>
                  <a:gd name="T11" fmla="*/ 242 h 290"/>
                  <a:gd name="T12" fmla="*/ 26 w 164"/>
                  <a:gd name="T13" fmla="*/ 237 h 290"/>
                  <a:gd name="T14" fmla="*/ 21 w 164"/>
                  <a:gd name="T15" fmla="*/ 232 h 290"/>
                  <a:gd name="T16" fmla="*/ 21 w 164"/>
                  <a:gd name="T17" fmla="*/ 206 h 290"/>
                  <a:gd name="T18" fmla="*/ 16 w 164"/>
                  <a:gd name="T19" fmla="*/ 190 h 290"/>
                  <a:gd name="T20" fmla="*/ 5 w 164"/>
                  <a:gd name="T21" fmla="*/ 190 h 290"/>
                  <a:gd name="T22" fmla="*/ 0 w 164"/>
                  <a:gd name="T23" fmla="*/ 179 h 290"/>
                  <a:gd name="T24" fmla="*/ 0 w 164"/>
                  <a:gd name="T25" fmla="*/ 163 h 290"/>
                  <a:gd name="T26" fmla="*/ 26 w 164"/>
                  <a:gd name="T27" fmla="*/ 121 h 290"/>
                  <a:gd name="T28" fmla="*/ 26 w 164"/>
                  <a:gd name="T29" fmla="*/ 116 h 290"/>
                  <a:gd name="T30" fmla="*/ 26 w 164"/>
                  <a:gd name="T31" fmla="*/ 111 h 290"/>
                  <a:gd name="T32" fmla="*/ 26 w 164"/>
                  <a:gd name="T33" fmla="*/ 105 h 290"/>
                  <a:gd name="T34" fmla="*/ 37 w 164"/>
                  <a:gd name="T35" fmla="*/ 58 h 290"/>
                  <a:gd name="T36" fmla="*/ 21 w 164"/>
                  <a:gd name="T37" fmla="*/ 10 h 290"/>
                  <a:gd name="T38" fmla="*/ 32 w 164"/>
                  <a:gd name="T39" fmla="*/ 0 h 290"/>
                  <a:gd name="T40" fmla="*/ 90 w 164"/>
                  <a:gd name="T41" fmla="*/ 31 h 290"/>
                  <a:gd name="T42" fmla="*/ 158 w 164"/>
                  <a:gd name="T43" fmla="*/ 74 h 290"/>
                  <a:gd name="T44" fmla="*/ 164 w 164"/>
                  <a:gd name="T45" fmla="*/ 142 h 290"/>
                  <a:gd name="T46" fmla="*/ 148 w 164"/>
                  <a:gd name="T47" fmla="*/ 142 h 290"/>
                  <a:gd name="T48" fmla="*/ 132 w 164"/>
                  <a:gd name="T49" fmla="*/ 174 h 290"/>
                  <a:gd name="T50" fmla="*/ 137 w 164"/>
                  <a:gd name="T51" fmla="*/ 195 h 290"/>
                  <a:gd name="T52" fmla="*/ 148 w 164"/>
                  <a:gd name="T53" fmla="*/ 227 h 290"/>
                  <a:gd name="T54" fmla="*/ 132 w 164"/>
                  <a:gd name="T55" fmla="*/ 232 h 290"/>
                  <a:gd name="T56" fmla="*/ 111 w 164"/>
                  <a:gd name="T57" fmla="*/ 258 h 290"/>
                  <a:gd name="T58" fmla="*/ 90 w 164"/>
                  <a:gd name="T59" fmla="*/ 264 h 290"/>
                  <a:gd name="T60" fmla="*/ 84 w 164"/>
                  <a:gd name="T61" fmla="*/ 264 h 290"/>
                  <a:gd name="T62" fmla="*/ 90 w 164"/>
                  <a:gd name="T63" fmla="*/ 269 h 290"/>
                  <a:gd name="T64" fmla="*/ 79 w 164"/>
                  <a:gd name="T65" fmla="*/ 279 h 290"/>
                  <a:gd name="T66" fmla="*/ 53 w 164"/>
                  <a:gd name="T67" fmla="*/ 290 h 290"/>
                  <a:gd name="T68" fmla="*/ 48 w 164"/>
                  <a:gd name="T69" fmla="*/ 285 h 290"/>
                  <a:gd name="T70" fmla="*/ 32 w 164"/>
                  <a:gd name="T71"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4" h="290">
                    <a:moveTo>
                      <a:pt x="32" y="290"/>
                    </a:moveTo>
                    <a:lnTo>
                      <a:pt x="26" y="269"/>
                    </a:lnTo>
                    <a:lnTo>
                      <a:pt x="5" y="248"/>
                    </a:lnTo>
                    <a:lnTo>
                      <a:pt x="11" y="242"/>
                    </a:lnTo>
                    <a:lnTo>
                      <a:pt x="32" y="242"/>
                    </a:lnTo>
                    <a:lnTo>
                      <a:pt x="32" y="242"/>
                    </a:lnTo>
                    <a:lnTo>
                      <a:pt x="26" y="237"/>
                    </a:lnTo>
                    <a:lnTo>
                      <a:pt x="21" y="232"/>
                    </a:lnTo>
                    <a:lnTo>
                      <a:pt x="21" y="206"/>
                    </a:lnTo>
                    <a:lnTo>
                      <a:pt x="16" y="190"/>
                    </a:lnTo>
                    <a:lnTo>
                      <a:pt x="5" y="190"/>
                    </a:lnTo>
                    <a:lnTo>
                      <a:pt x="0" y="179"/>
                    </a:lnTo>
                    <a:lnTo>
                      <a:pt x="0" y="163"/>
                    </a:lnTo>
                    <a:lnTo>
                      <a:pt x="26" y="121"/>
                    </a:lnTo>
                    <a:lnTo>
                      <a:pt x="26" y="116"/>
                    </a:lnTo>
                    <a:lnTo>
                      <a:pt x="26" y="111"/>
                    </a:lnTo>
                    <a:lnTo>
                      <a:pt x="26" y="105"/>
                    </a:lnTo>
                    <a:lnTo>
                      <a:pt x="37" y="58"/>
                    </a:lnTo>
                    <a:lnTo>
                      <a:pt x="21" y="10"/>
                    </a:lnTo>
                    <a:lnTo>
                      <a:pt x="32" y="0"/>
                    </a:lnTo>
                    <a:lnTo>
                      <a:pt x="90" y="31"/>
                    </a:lnTo>
                    <a:lnTo>
                      <a:pt x="158" y="74"/>
                    </a:lnTo>
                    <a:lnTo>
                      <a:pt x="164" y="142"/>
                    </a:lnTo>
                    <a:lnTo>
                      <a:pt x="148" y="142"/>
                    </a:lnTo>
                    <a:lnTo>
                      <a:pt x="132" y="174"/>
                    </a:lnTo>
                    <a:lnTo>
                      <a:pt x="137" y="195"/>
                    </a:lnTo>
                    <a:lnTo>
                      <a:pt x="148" y="227"/>
                    </a:lnTo>
                    <a:lnTo>
                      <a:pt x="132" y="232"/>
                    </a:lnTo>
                    <a:lnTo>
                      <a:pt x="111" y="258"/>
                    </a:lnTo>
                    <a:lnTo>
                      <a:pt x="90" y="264"/>
                    </a:lnTo>
                    <a:lnTo>
                      <a:pt x="84" y="264"/>
                    </a:lnTo>
                    <a:lnTo>
                      <a:pt x="90" y="269"/>
                    </a:lnTo>
                    <a:lnTo>
                      <a:pt x="79" y="279"/>
                    </a:lnTo>
                    <a:lnTo>
                      <a:pt x="53" y="290"/>
                    </a:lnTo>
                    <a:lnTo>
                      <a:pt x="48" y="285"/>
                    </a:lnTo>
                    <a:lnTo>
                      <a:pt x="32" y="29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3" name="Freeform 595"/>
              <p:cNvSpPr>
                <a:spLocks/>
              </p:cNvSpPr>
              <p:nvPr/>
            </p:nvSpPr>
            <p:spPr bwMode="auto">
              <a:xfrm>
                <a:off x="3100" y="2200"/>
                <a:ext cx="206" cy="158"/>
              </a:xfrm>
              <a:custGeom>
                <a:avLst/>
                <a:gdLst>
                  <a:gd name="T0" fmla="*/ 26 w 206"/>
                  <a:gd name="T1" fmla="*/ 153 h 158"/>
                  <a:gd name="T2" fmla="*/ 26 w 206"/>
                  <a:gd name="T3" fmla="*/ 142 h 158"/>
                  <a:gd name="T4" fmla="*/ 10 w 206"/>
                  <a:gd name="T5" fmla="*/ 116 h 158"/>
                  <a:gd name="T6" fmla="*/ 0 w 206"/>
                  <a:gd name="T7" fmla="*/ 89 h 158"/>
                  <a:gd name="T8" fmla="*/ 16 w 206"/>
                  <a:gd name="T9" fmla="*/ 63 h 158"/>
                  <a:gd name="T10" fmla="*/ 32 w 206"/>
                  <a:gd name="T11" fmla="*/ 58 h 158"/>
                  <a:gd name="T12" fmla="*/ 37 w 206"/>
                  <a:gd name="T13" fmla="*/ 63 h 158"/>
                  <a:gd name="T14" fmla="*/ 63 w 206"/>
                  <a:gd name="T15" fmla="*/ 52 h 158"/>
                  <a:gd name="T16" fmla="*/ 74 w 206"/>
                  <a:gd name="T17" fmla="*/ 42 h 158"/>
                  <a:gd name="T18" fmla="*/ 68 w 206"/>
                  <a:gd name="T19" fmla="*/ 37 h 158"/>
                  <a:gd name="T20" fmla="*/ 74 w 206"/>
                  <a:gd name="T21" fmla="*/ 37 h 158"/>
                  <a:gd name="T22" fmla="*/ 95 w 206"/>
                  <a:gd name="T23" fmla="*/ 31 h 158"/>
                  <a:gd name="T24" fmla="*/ 116 w 206"/>
                  <a:gd name="T25" fmla="*/ 5 h 158"/>
                  <a:gd name="T26" fmla="*/ 132 w 206"/>
                  <a:gd name="T27" fmla="*/ 0 h 158"/>
                  <a:gd name="T28" fmla="*/ 142 w 206"/>
                  <a:gd name="T29" fmla="*/ 21 h 158"/>
                  <a:gd name="T30" fmla="*/ 142 w 206"/>
                  <a:gd name="T31" fmla="*/ 42 h 158"/>
                  <a:gd name="T32" fmla="*/ 153 w 206"/>
                  <a:gd name="T33" fmla="*/ 42 h 158"/>
                  <a:gd name="T34" fmla="*/ 169 w 206"/>
                  <a:gd name="T35" fmla="*/ 58 h 158"/>
                  <a:gd name="T36" fmla="*/ 169 w 206"/>
                  <a:gd name="T37" fmla="*/ 63 h 158"/>
                  <a:gd name="T38" fmla="*/ 190 w 206"/>
                  <a:gd name="T39" fmla="*/ 79 h 158"/>
                  <a:gd name="T40" fmla="*/ 190 w 206"/>
                  <a:gd name="T41" fmla="*/ 89 h 158"/>
                  <a:gd name="T42" fmla="*/ 200 w 206"/>
                  <a:gd name="T43" fmla="*/ 95 h 158"/>
                  <a:gd name="T44" fmla="*/ 206 w 206"/>
                  <a:gd name="T45" fmla="*/ 105 h 158"/>
                  <a:gd name="T46" fmla="*/ 169 w 206"/>
                  <a:gd name="T47" fmla="*/ 105 h 158"/>
                  <a:gd name="T48" fmla="*/ 148 w 206"/>
                  <a:gd name="T49" fmla="*/ 110 h 158"/>
                  <a:gd name="T50" fmla="*/ 116 w 206"/>
                  <a:gd name="T51" fmla="*/ 121 h 158"/>
                  <a:gd name="T52" fmla="*/ 95 w 206"/>
                  <a:gd name="T53" fmla="*/ 116 h 158"/>
                  <a:gd name="T54" fmla="*/ 79 w 206"/>
                  <a:gd name="T55" fmla="*/ 105 h 158"/>
                  <a:gd name="T56" fmla="*/ 63 w 206"/>
                  <a:gd name="T57" fmla="*/ 116 h 158"/>
                  <a:gd name="T58" fmla="*/ 63 w 206"/>
                  <a:gd name="T59" fmla="*/ 132 h 158"/>
                  <a:gd name="T60" fmla="*/ 47 w 206"/>
                  <a:gd name="T61" fmla="*/ 132 h 158"/>
                  <a:gd name="T62" fmla="*/ 32 w 206"/>
                  <a:gd name="T63" fmla="*/ 132 h 158"/>
                  <a:gd name="T64" fmla="*/ 26 w 206"/>
                  <a:gd name="T65" fmla="*/ 158 h 158"/>
                  <a:gd name="T66" fmla="*/ 26 w 206"/>
                  <a:gd name="T67" fmla="*/ 15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6" h="158">
                    <a:moveTo>
                      <a:pt x="26" y="153"/>
                    </a:moveTo>
                    <a:lnTo>
                      <a:pt x="26" y="142"/>
                    </a:lnTo>
                    <a:lnTo>
                      <a:pt x="10" y="116"/>
                    </a:lnTo>
                    <a:lnTo>
                      <a:pt x="0" y="89"/>
                    </a:lnTo>
                    <a:lnTo>
                      <a:pt x="16" y="63"/>
                    </a:lnTo>
                    <a:lnTo>
                      <a:pt x="32" y="58"/>
                    </a:lnTo>
                    <a:lnTo>
                      <a:pt x="37" y="63"/>
                    </a:lnTo>
                    <a:lnTo>
                      <a:pt x="63" y="52"/>
                    </a:lnTo>
                    <a:lnTo>
                      <a:pt x="74" y="42"/>
                    </a:lnTo>
                    <a:lnTo>
                      <a:pt x="68" y="37"/>
                    </a:lnTo>
                    <a:lnTo>
                      <a:pt x="74" y="37"/>
                    </a:lnTo>
                    <a:lnTo>
                      <a:pt x="95" y="31"/>
                    </a:lnTo>
                    <a:lnTo>
                      <a:pt x="116" y="5"/>
                    </a:lnTo>
                    <a:lnTo>
                      <a:pt x="132" y="0"/>
                    </a:lnTo>
                    <a:lnTo>
                      <a:pt x="142" y="21"/>
                    </a:lnTo>
                    <a:lnTo>
                      <a:pt x="142" y="42"/>
                    </a:lnTo>
                    <a:lnTo>
                      <a:pt x="153" y="42"/>
                    </a:lnTo>
                    <a:lnTo>
                      <a:pt x="169" y="58"/>
                    </a:lnTo>
                    <a:lnTo>
                      <a:pt x="169" y="63"/>
                    </a:lnTo>
                    <a:lnTo>
                      <a:pt x="190" y="79"/>
                    </a:lnTo>
                    <a:lnTo>
                      <a:pt x="190" y="89"/>
                    </a:lnTo>
                    <a:lnTo>
                      <a:pt x="200" y="95"/>
                    </a:lnTo>
                    <a:lnTo>
                      <a:pt x="206" y="105"/>
                    </a:lnTo>
                    <a:lnTo>
                      <a:pt x="169" y="105"/>
                    </a:lnTo>
                    <a:lnTo>
                      <a:pt x="148" y="110"/>
                    </a:lnTo>
                    <a:lnTo>
                      <a:pt x="116" y="121"/>
                    </a:lnTo>
                    <a:lnTo>
                      <a:pt x="95" y="116"/>
                    </a:lnTo>
                    <a:lnTo>
                      <a:pt x="79" y="105"/>
                    </a:lnTo>
                    <a:lnTo>
                      <a:pt x="63" y="116"/>
                    </a:lnTo>
                    <a:lnTo>
                      <a:pt x="63" y="132"/>
                    </a:lnTo>
                    <a:lnTo>
                      <a:pt x="47" y="132"/>
                    </a:lnTo>
                    <a:lnTo>
                      <a:pt x="32" y="132"/>
                    </a:lnTo>
                    <a:lnTo>
                      <a:pt x="26" y="158"/>
                    </a:lnTo>
                    <a:lnTo>
                      <a:pt x="26" y="153"/>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4" name="Freeform 596"/>
              <p:cNvSpPr>
                <a:spLocks/>
              </p:cNvSpPr>
              <p:nvPr/>
            </p:nvSpPr>
            <p:spPr bwMode="auto">
              <a:xfrm>
                <a:off x="3047" y="2332"/>
                <a:ext cx="116" cy="153"/>
              </a:xfrm>
              <a:custGeom>
                <a:avLst/>
                <a:gdLst>
                  <a:gd name="T0" fmla="*/ 0 w 116"/>
                  <a:gd name="T1" fmla="*/ 131 h 153"/>
                  <a:gd name="T2" fmla="*/ 5 w 116"/>
                  <a:gd name="T3" fmla="*/ 126 h 153"/>
                  <a:gd name="T4" fmla="*/ 11 w 116"/>
                  <a:gd name="T5" fmla="*/ 131 h 153"/>
                  <a:gd name="T6" fmla="*/ 5 w 116"/>
                  <a:gd name="T7" fmla="*/ 105 h 153"/>
                  <a:gd name="T8" fmla="*/ 16 w 116"/>
                  <a:gd name="T9" fmla="*/ 105 h 153"/>
                  <a:gd name="T10" fmla="*/ 21 w 116"/>
                  <a:gd name="T11" fmla="*/ 95 h 153"/>
                  <a:gd name="T12" fmla="*/ 32 w 116"/>
                  <a:gd name="T13" fmla="*/ 105 h 153"/>
                  <a:gd name="T14" fmla="*/ 37 w 116"/>
                  <a:gd name="T15" fmla="*/ 110 h 153"/>
                  <a:gd name="T16" fmla="*/ 42 w 116"/>
                  <a:gd name="T17" fmla="*/ 100 h 153"/>
                  <a:gd name="T18" fmla="*/ 42 w 116"/>
                  <a:gd name="T19" fmla="*/ 110 h 153"/>
                  <a:gd name="T20" fmla="*/ 48 w 116"/>
                  <a:gd name="T21" fmla="*/ 110 h 153"/>
                  <a:gd name="T22" fmla="*/ 53 w 116"/>
                  <a:gd name="T23" fmla="*/ 95 h 153"/>
                  <a:gd name="T24" fmla="*/ 53 w 116"/>
                  <a:gd name="T25" fmla="*/ 73 h 153"/>
                  <a:gd name="T26" fmla="*/ 42 w 116"/>
                  <a:gd name="T27" fmla="*/ 68 h 153"/>
                  <a:gd name="T28" fmla="*/ 53 w 116"/>
                  <a:gd name="T29" fmla="*/ 47 h 153"/>
                  <a:gd name="T30" fmla="*/ 48 w 116"/>
                  <a:gd name="T31" fmla="*/ 42 h 153"/>
                  <a:gd name="T32" fmla="*/ 32 w 116"/>
                  <a:gd name="T33" fmla="*/ 42 h 153"/>
                  <a:gd name="T34" fmla="*/ 32 w 116"/>
                  <a:gd name="T35" fmla="*/ 26 h 153"/>
                  <a:gd name="T36" fmla="*/ 58 w 116"/>
                  <a:gd name="T37" fmla="*/ 26 h 153"/>
                  <a:gd name="T38" fmla="*/ 79 w 116"/>
                  <a:gd name="T39" fmla="*/ 36 h 153"/>
                  <a:gd name="T40" fmla="*/ 79 w 116"/>
                  <a:gd name="T41" fmla="*/ 26 h 153"/>
                  <a:gd name="T42" fmla="*/ 85 w 116"/>
                  <a:gd name="T43" fmla="*/ 0 h 153"/>
                  <a:gd name="T44" fmla="*/ 100 w 116"/>
                  <a:gd name="T45" fmla="*/ 0 h 153"/>
                  <a:gd name="T46" fmla="*/ 116 w 116"/>
                  <a:gd name="T47" fmla="*/ 0 h 153"/>
                  <a:gd name="T48" fmla="*/ 106 w 116"/>
                  <a:gd name="T49" fmla="*/ 47 h 153"/>
                  <a:gd name="T50" fmla="*/ 106 w 116"/>
                  <a:gd name="T51" fmla="*/ 58 h 153"/>
                  <a:gd name="T52" fmla="*/ 106 w 116"/>
                  <a:gd name="T53" fmla="*/ 73 h 153"/>
                  <a:gd name="T54" fmla="*/ 79 w 116"/>
                  <a:gd name="T55" fmla="*/ 105 h 153"/>
                  <a:gd name="T56" fmla="*/ 79 w 116"/>
                  <a:gd name="T57" fmla="*/ 126 h 153"/>
                  <a:gd name="T58" fmla="*/ 79 w 116"/>
                  <a:gd name="T59" fmla="*/ 126 h 153"/>
                  <a:gd name="T60" fmla="*/ 53 w 116"/>
                  <a:gd name="T61" fmla="*/ 153 h 153"/>
                  <a:gd name="T62" fmla="*/ 53 w 116"/>
                  <a:gd name="T63" fmla="*/ 142 h 153"/>
                  <a:gd name="T64" fmla="*/ 32 w 116"/>
                  <a:gd name="T65" fmla="*/ 147 h 153"/>
                  <a:gd name="T66" fmla="*/ 27 w 116"/>
                  <a:gd name="T67" fmla="*/ 142 h 153"/>
                  <a:gd name="T68" fmla="*/ 16 w 116"/>
                  <a:gd name="T69" fmla="*/ 153 h 153"/>
                  <a:gd name="T70" fmla="*/ 0 w 116"/>
                  <a:gd name="T71" fmla="*/ 137 h 153"/>
                  <a:gd name="T72" fmla="*/ 0 w 116"/>
                  <a:gd name="T73" fmla="*/ 13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153">
                    <a:moveTo>
                      <a:pt x="0" y="131"/>
                    </a:moveTo>
                    <a:lnTo>
                      <a:pt x="5" y="126"/>
                    </a:lnTo>
                    <a:lnTo>
                      <a:pt x="11" y="131"/>
                    </a:lnTo>
                    <a:lnTo>
                      <a:pt x="5" y="105"/>
                    </a:lnTo>
                    <a:lnTo>
                      <a:pt x="16" y="105"/>
                    </a:lnTo>
                    <a:lnTo>
                      <a:pt x="21" y="95"/>
                    </a:lnTo>
                    <a:lnTo>
                      <a:pt x="32" y="105"/>
                    </a:lnTo>
                    <a:lnTo>
                      <a:pt x="37" y="110"/>
                    </a:lnTo>
                    <a:lnTo>
                      <a:pt x="42" y="100"/>
                    </a:lnTo>
                    <a:lnTo>
                      <a:pt x="42" y="110"/>
                    </a:lnTo>
                    <a:lnTo>
                      <a:pt x="48" y="110"/>
                    </a:lnTo>
                    <a:lnTo>
                      <a:pt x="53" y="95"/>
                    </a:lnTo>
                    <a:lnTo>
                      <a:pt x="53" y="73"/>
                    </a:lnTo>
                    <a:lnTo>
                      <a:pt x="42" y="68"/>
                    </a:lnTo>
                    <a:lnTo>
                      <a:pt x="53" y="47"/>
                    </a:lnTo>
                    <a:lnTo>
                      <a:pt x="48" y="42"/>
                    </a:lnTo>
                    <a:lnTo>
                      <a:pt x="32" y="42"/>
                    </a:lnTo>
                    <a:lnTo>
                      <a:pt x="32" y="26"/>
                    </a:lnTo>
                    <a:lnTo>
                      <a:pt x="58" y="26"/>
                    </a:lnTo>
                    <a:lnTo>
                      <a:pt x="79" y="36"/>
                    </a:lnTo>
                    <a:lnTo>
                      <a:pt x="79" y="26"/>
                    </a:lnTo>
                    <a:lnTo>
                      <a:pt x="85" y="0"/>
                    </a:lnTo>
                    <a:lnTo>
                      <a:pt x="100" y="0"/>
                    </a:lnTo>
                    <a:lnTo>
                      <a:pt x="116" y="0"/>
                    </a:lnTo>
                    <a:lnTo>
                      <a:pt x="106" y="47"/>
                    </a:lnTo>
                    <a:lnTo>
                      <a:pt x="106" y="58"/>
                    </a:lnTo>
                    <a:lnTo>
                      <a:pt x="106" y="73"/>
                    </a:lnTo>
                    <a:lnTo>
                      <a:pt x="79" y="105"/>
                    </a:lnTo>
                    <a:lnTo>
                      <a:pt x="79" y="126"/>
                    </a:lnTo>
                    <a:lnTo>
                      <a:pt x="79" y="126"/>
                    </a:lnTo>
                    <a:lnTo>
                      <a:pt x="53" y="153"/>
                    </a:lnTo>
                    <a:lnTo>
                      <a:pt x="53" y="142"/>
                    </a:lnTo>
                    <a:lnTo>
                      <a:pt x="32" y="147"/>
                    </a:lnTo>
                    <a:lnTo>
                      <a:pt x="27" y="142"/>
                    </a:lnTo>
                    <a:lnTo>
                      <a:pt x="16" y="153"/>
                    </a:lnTo>
                    <a:lnTo>
                      <a:pt x="0" y="137"/>
                    </a:lnTo>
                    <a:lnTo>
                      <a:pt x="0" y="13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5" name="Freeform 597"/>
              <p:cNvSpPr>
                <a:spLocks/>
              </p:cNvSpPr>
              <p:nvPr/>
            </p:nvSpPr>
            <p:spPr bwMode="auto">
              <a:xfrm>
                <a:off x="3063" y="2305"/>
                <a:ext cx="301" cy="333"/>
              </a:xfrm>
              <a:custGeom>
                <a:avLst/>
                <a:gdLst>
                  <a:gd name="T0" fmla="*/ 0 w 301"/>
                  <a:gd name="T1" fmla="*/ 195 h 333"/>
                  <a:gd name="T2" fmla="*/ 5 w 301"/>
                  <a:gd name="T3" fmla="*/ 195 h 333"/>
                  <a:gd name="T4" fmla="*/ 5 w 301"/>
                  <a:gd name="T5" fmla="*/ 180 h 333"/>
                  <a:gd name="T6" fmla="*/ 16 w 301"/>
                  <a:gd name="T7" fmla="*/ 174 h 333"/>
                  <a:gd name="T8" fmla="*/ 37 w 301"/>
                  <a:gd name="T9" fmla="*/ 169 h 333"/>
                  <a:gd name="T10" fmla="*/ 37 w 301"/>
                  <a:gd name="T11" fmla="*/ 180 h 333"/>
                  <a:gd name="T12" fmla="*/ 63 w 301"/>
                  <a:gd name="T13" fmla="*/ 153 h 333"/>
                  <a:gd name="T14" fmla="*/ 63 w 301"/>
                  <a:gd name="T15" fmla="*/ 153 h 333"/>
                  <a:gd name="T16" fmla="*/ 63 w 301"/>
                  <a:gd name="T17" fmla="*/ 132 h 333"/>
                  <a:gd name="T18" fmla="*/ 90 w 301"/>
                  <a:gd name="T19" fmla="*/ 100 h 333"/>
                  <a:gd name="T20" fmla="*/ 90 w 301"/>
                  <a:gd name="T21" fmla="*/ 85 h 333"/>
                  <a:gd name="T22" fmla="*/ 90 w 301"/>
                  <a:gd name="T23" fmla="*/ 74 h 333"/>
                  <a:gd name="T24" fmla="*/ 100 w 301"/>
                  <a:gd name="T25" fmla="*/ 27 h 333"/>
                  <a:gd name="T26" fmla="*/ 100 w 301"/>
                  <a:gd name="T27" fmla="*/ 11 h 333"/>
                  <a:gd name="T28" fmla="*/ 116 w 301"/>
                  <a:gd name="T29" fmla="*/ 0 h 333"/>
                  <a:gd name="T30" fmla="*/ 132 w 301"/>
                  <a:gd name="T31" fmla="*/ 11 h 333"/>
                  <a:gd name="T32" fmla="*/ 153 w 301"/>
                  <a:gd name="T33" fmla="*/ 16 h 333"/>
                  <a:gd name="T34" fmla="*/ 185 w 301"/>
                  <a:gd name="T35" fmla="*/ 5 h 333"/>
                  <a:gd name="T36" fmla="*/ 206 w 301"/>
                  <a:gd name="T37" fmla="*/ 0 h 333"/>
                  <a:gd name="T38" fmla="*/ 243 w 301"/>
                  <a:gd name="T39" fmla="*/ 0 h 333"/>
                  <a:gd name="T40" fmla="*/ 253 w 301"/>
                  <a:gd name="T41" fmla="*/ 16 h 333"/>
                  <a:gd name="T42" fmla="*/ 274 w 301"/>
                  <a:gd name="T43" fmla="*/ 5 h 333"/>
                  <a:gd name="T44" fmla="*/ 295 w 301"/>
                  <a:gd name="T45" fmla="*/ 27 h 333"/>
                  <a:gd name="T46" fmla="*/ 301 w 301"/>
                  <a:gd name="T47" fmla="*/ 53 h 333"/>
                  <a:gd name="T48" fmla="*/ 280 w 301"/>
                  <a:gd name="T49" fmla="*/ 79 h 333"/>
                  <a:gd name="T50" fmla="*/ 280 w 301"/>
                  <a:gd name="T51" fmla="*/ 95 h 333"/>
                  <a:gd name="T52" fmla="*/ 274 w 301"/>
                  <a:gd name="T53" fmla="*/ 116 h 333"/>
                  <a:gd name="T54" fmla="*/ 274 w 301"/>
                  <a:gd name="T55" fmla="*/ 116 h 333"/>
                  <a:gd name="T56" fmla="*/ 264 w 301"/>
                  <a:gd name="T57" fmla="*/ 132 h 333"/>
                  <a:gd name="T58" fmla="*/ 269 w 301"/>
                  <a:gd name="T59" fmla="*/ 143 h 333"/>
                  <a:gd name="T60" fmla="*/ 269 w 301"/>
                  <a:gd name="T61" fmla="*/ 164 h 333"/>
                  <a:gd name="T62" fmla="*/ 274 w 301"/>
                  <a:gd name="T63" fmla="*/ 169 h 333"/>
                  <a:gd name="T64" fmla="*/ 274 w 301"/>
                  <a:gd name="T65" fmla="*/ 195 h 333"/>
                  <a:gd name="T66" fmla="*/ 285 w 301"/>
                  <a:gd name="T67" fmla="*/ 217 h 333"/>
                  <a:gd name="T68" fmla="*/ 295 w 301"/>
                  <a:gd name="T69" fmla="*/ 238 h 333"/>
                  <a:gd name="T70" fmla="*/ 264 w 301"/>
                  <a:gd name="T71" fmla="*/ 243 h 333"/>
                  <a:gd name="T72" fmla="*/ 258 w 301"/>
                  <a:gd name="T73" fmla="*/ 259 h 333"/>
                  <a:gd name="T74" fmla="*/ 253 w 301"/>
                  <a:gd name="T75" fmla="*/ 301 h 333"/>
                  <a:gd name="T76" fmla="*/ 264 w 301"/>
                  <a:gd name="T77" fmla="*/ 311 h 333"/>
                  <a:gd name="T78" fmla="*/ 274 w 301"/>
                  <a:gd name="T79" fmla="*/ 311 h 333"/>
                  <a:gd name="T80" fmla="*/ 274 w 301"/>
                  <a:gd name="T81" fmla="*/ 333 h 333"/>
                  <a:gd name="T82" fmla="*/ 253 w 301"/>
                  <a:gd name="T83" fmla="*/ 317 h 333"/>
                  <a:gd name="T84" fmla="*/ 232 w 301"/>
                  <a:gd name="T85" fmla="*/ 306 h 333"/>
                  <a:gd name="T86" fmla="*/ 200 w 301"/>
                  <a:gd name="T87" fmla="*/ 296 h 333"/>
                  <a:gd name="T88" fmla="*/ 185 w 301"/>
                  <a:gd name="T89" fmla="*/ 285 h 333"/>
                  <a:gd name="T90" fmla="*/ 158 w 301"/>
                  <a:gd name="T91" fmla="*/ 290 h 333"/>
                  <a:gd name="T92" fmla="*/ 158 w 301"/>
                  <a:gd name="T93" fmla="*/ 280 h 333"/>
                  <a:gd name="T94" fmla="*/ 153 w 301"/>
                  <a:gd name="T95" fmla="*/ 264 h 333"/>
                  <a:gd name="T96" fmla="*/ 153 w 301"/>
                  <a:gd name="T97" fmla="*/ 222 h 333"/>
                  <a:gd name="T98" fmla="*/ 132 w 301"/>
                  <a:gd name="T99" fmla="*/ 222 h 333"/>
                  <a:gd name="T100" fmla="*/ 132 w 301"/>
                  <a:gd name="T101" fmla="*/ 217 h 333"/>
                  <a:gd name="T102" fmla="*/ 116 w 301"/>
                  <a:gd name="T103" fmla="*/ 217 h 333"/>
                  <a:gd name="T104" fmla="*/ 116 w 301"/>
                  <a:gd name="T105" fmla="*/ 222 h 333"/>
                  <a:gd name="T106" fmla="*/ 116 w 301"/>
                  <a:gd name="T107" fmla="*/ 227 h 333"/>
                  <a:gd name="T108" fmla="*/ 111 w 301"/>
                  <a:gd name="T109" fmla="*/ 232 h 333"/>
                  <a:gd name="T110" fmla="*/ 84 w 301"/>
                  <a:gd name="T111" fmla="*/ 238 h 333"/>
                  <a:gd name="T112" fmla="*/ 69 w 301"/>
                  <a:gd name="T113" fmla="*/ 195 h 333"/>
                  <a:gd name="T114" fmla="*/ 16 w 301"/>
                  <a:gd name="T115" fmla="*/ 195 h 333"/>
                  <a:gd name="T116" fmla="*/ 0 w 301"/>
                  <a:gd name="T117" fmla="*/ 201 h 333"/>
                  <a:gd name="T118" fmla="*/ 0 w 301"/>
                  <a:gd name="T119" fmla="*/ 1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1" h="333">
                    <a:moveTo>
                      <a:pt x="0" y="195"/>
                    </a:moveTo>
                    <a:lnTo>
                      <a:pt x="5" y="195"/>
                    </a:lnTo>
                    <a:lnTo>
                      <a:pt x="5" y="180"/>
                    </a:lnTo>
                    <a:lnTo>
                      <a:pt x="16" y="174"/>
                    </a:lnTo>
                    <a:lnTo>
                      <a:pt x="37" y="169"/>
                    </a:lnTo>
                    <a:lnTo>
                      <a:pt x="37" y="180"/>
                    </a:lnTo>
                    <a:lnTo>
                      <a:pt x="63" y="153"/>
                    </a:lnTo>
                    <a:lnTo>
                      <a:pt x="63" y="153"/>
                    </a:lnTo>
                    <a:lnTo>
                      <a:pt x="63" y="132"/>
                    </a:lnTo>
                    <a:lnTo>
                      <a:pt x="90" y="100"/>
                    </a:lnTo>
                    <a:lnTo>
                      <a:pt x="90" y="85"/>
                    </a:lnTo>
                    <a:lnTo>
                      <a:pt x="90" y="74"/>
                    </a:lnTo>
                    <a:lnTo>
                      <a:pt x="100" y="27"/>
                    </a:lnTo>
                    <a:lnTo>
                      <a:pt x="100" y="11"/>
                    </a:lnTo>
                    <a:lnTo>
                      <a:pt x="116" y="0"/>
                    </a:lnTo>
                    <a:lnTo>
                      <a:pt x="132" y="11"/>
                    </a:lnTo>
                    <a:lnTo>
                      <a:pt x="153" y="16"/>
                    </a:lnTo>
                    <a:lnTo>
                      <a:pt x="185" y="5"/>
                    </a:lnTo>
                    <a:lnTo>
                      <a:pt x="206" y="0"/>
                    </a:lnTo>
                    <a:lnTo>
                      <a:pt x="243" y="0"/>
                    </a:lnTo>
                    <a:lnTo>
                      <a:pt x="253" y="16"/>
                    </a:lnTo>
                    <a:lnTo>
                      <a:pt x="274" y="5"/>
                    </a:lnTo>
                    <a:lnTo>
                      <a:pt x="295" y="27"/>
                    </a:lnTo>
                    <a:lnTo>
                      <a:pt x="301" y="53"/>
                    </a:lnTo>
                    <a:lnTo>
                      <a:pt x="280" y="79"/>
                    </a:lnTo>
                    <a:lnTo>
                      <a:pt x="280" y="95"/>
                    </a:lnTo>
                    <a:lnTo>
                      <a:pt x="274" y="116"/>
                    </a:lnTo>
                    <a:lnTo>
                      <a:pt x="274" y="116"/>
                    </a:lnTo>
                    <a:lnTo>
                      <a:pt x="264" y="132"/>
                    </a:lnTo>
                    <a:lnTo>
                      <a:pt x="269" y="143"/>
                    </a:lnTo>
                    <a:lnTo>
                      <a:pt x="269" y="164"/>
                    </a:lnTo>
                    <a:lnTo>
                      <a:pt x="274" y="169"/>
                    </a:lnTo>
                    <a:lnTo>
                      <a:pt x="274" y="195"/>
                    </a:lnTo>
                    <a:lnTo>
                      <a:pt x="285" y="217"/>
                    </a:lnTo>
                    <a:lnTo>
                      <a:pt x="295" y="238"/>
                    </a:lnTo>
                    <a:lnTo>
                      <a:pt x="264" y="243"/>
                    </a:lnTo>
                    <a:lnTo>
                      <a:pt x="258" y="259"/>
                    </a:lnTo>
                    <a:lnTo>
                      <a:pt x="253" y="301"/>
                    </a:lnTo>
                    <a:lnTo>
                      <a:pt x="264" y="311"/>
                    </a:lnTo>
                    <a:lnTo>
                      <a:pt x="274" y="311"/>
                    </a:lnTo>
                    <a:lnTo>
                      <a:pt x="274" y="333"/>
                    </a:lnTo>
                    <a:lnTo>
                      <a:pt x="253" y="317"/>
                    </a:lnTo>
                    <a:lnTo>
                      <a:pt x="232" y="306"/>
                    </a:lnTo>
                    <a:lnTo>
                      <a:pt x="200" y="296"/>
                    </a:lnTo>
                    <a:lnTo>
                      <a:pt x="185" y="285"/>
                    </a:lnTo>
                    <a:lnTo>
                      <a:pt x="158" y="290"/>
                    </a:lnTo>
                    <a:lnTo>
                      <a:pt x="158" y="280"/>
                    </a:lnTo>
                    <a:lnTo>
                      <a:pt x="153" y="264"/>
                    </a:lnTo>
                    <a:lnTo>
                      <a:pt x="153" y="222"/>
                    </a:lnTo>
                    <a:lnTo>
                      <a:pt x="132" y="222"/>
                    </a:lnTo>
                    <a:lnTo>
                      <a:pt x="132" y="217"/>
                    </a:lnTo>
                    <a:lnTo>
                      <a:pt x="116" y="217"/>
                    </a:lnTo>
                    <a:lnTo>
                      <a:pt x="116" y="222"/>
                    </a:lnTo>
                    <a:lnTo>
                      <a:pt x="116" y="227"/>
                    </a:lnTo>
                    <a:lnTo>
                      <a:pt x="111" y="232"/>
                    </a:lnTo>
                    <a:lnTo>
                      <a:pt x="84" y="238"/>
                    </a:lnTo>
                    <a:lnTo>
                      <a:pt x="69" y="195"/>
                    </a:lnTo>
                    <a:lnTo>
                      <a:pt x="16" y="195"/>
                    </a:lnTo>
                    <a:lnTo>
                      <a:pt x="0" y="201"/>
                    </a:lnTo>
                    <a:lnTo>
                      <a:pt x="0" y="1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6" name="Freeform 598"/>
              <p:cNvSpPr>
                <a:spLocks/>
              </p:cNvSpPr>
              <p:nvPr/>
            </p:nvSpPr>
            <p:spPr bwMode="auto">
              <a:xfrm>
                <a:off x="3337" y="2321"/>
                <a:ext cx="90" cy="100"/>
              </a:xfrm>
              <a:custGeom>
                <a:avLst/>
                <a:gdLst>
                  <a:gd name="T0" fmla="*/ 32 w 90"/>
                  <a:gd name="T1" fmla="*/ 11 h 100"/>
                  <a:gd name="T2" fmla="*/ 42 w 90"/>
                  <a:gd name="T3" fmla="*/ 11 h 100"/>
                  <a:gd name="T4" fmla="*/ 64 w 90"/>
                  <a:gd name="T5" fmla="*/ 5 h 100"/>
                  <a:gd name="T6" fmla="*/ 74 w 90"/>
                  <a:gd name="T7" fmla="*/ 0 h 100"/>
                  <a:gd name="T8" fmla="*/ 79 w 90"/>
                  <a:gd name="T9" fmla="*/ 16 h 100"/>
                  <a:gd name="T10" fmla="*/ 85 w 90"/>
                  <a:gd name="T11" fmla="*/ 32 h 100"/>
                  <a:gd name="T12" fmla="*/ 90 w 90"/>
                  <a:gd name="T13" fmla="*/ 42 h 100"/>
                  <a:gd name="T14" fmla="*/ 85 w 90"/>
                  <a:gd name="T15" fmla="*/ 53 h 100"/>
                  <a:gd name="T16" fmla="*/ 74 w 90"/>
                  <a:gd name="T17" fmla="*/ 69 h 100"/>
                  <a:gd name="T18" fmla="*/ 69 w 90"/>
                  <a:gd name="T19" fmla="*/ 74 h 100"/>
                  <a:gd name="T20" fmla="*/ 69 w 90"/>
                  <a:gd name="T21" fmla="*/ 95 h 100"/>
                  <a:gd name="T22" fmla="*/ 21 w 90"/>
                  <a:gd name="T23" fmla="*/ 95 h 100"/>
                  <a:gd name="T24" fmla="*/ 16 w 90"/>
                  <a:gd name="T25" fmla="*/ 95 h 100"/>
                  <a:gd name="T26" fmla="*/ 6 w 90"/>
                  <a:gd name="T27" fmla="*/ 100 h 100"/>
                  <a:gd name="T28" fmla="*/ 0 w 90"/>
                  <a:gd name="T29" fmla="*/ 100 h 100"/>
                  <a:gd name="T30" fmla="*/ 6 w 90"/>
                  <a:gd name="T31" fmla="*/ 79 h 100"/>
                  <a:gd name="T32" fmla="*/ 6 w 90"/>
                  <a:gd name="T33" fmla="*/ 63 h 100"/>
                  <a:gd name="T34" fmla="*/ 27 w 90"/>
                  <a:gd name="T35" fmla="*/ 37 h 100"/>
                  <a:gd name="T36" fmla="*/ 21 w 90"/>
                  <a:gd name="T37" fmla="*/ 11 h 100"/>
                  <a:gd name="T38" fmla="*/ 32 w 90"/>
                  <a:gd name="T39" fmla="*/ 1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100">
                    <a:moveTo>
                      <a:pt x="32" y="11"/>
                    </a:moveTo>
                    <a:lnTo>
                      <a:pt x="42" y="11"/>
                    </a:lnTo>
                    <a:lnTo>
                      <a:pt x="64" y="5"/>
                    </a:lnTo>
                    <a:lnTo>
                      <a:pt x="74" y="0"/>
                    </a:lnTo>
                    <a:lnTo>
                      <a:pt x="79" y="16"/>
                    </a:lnTo>
                    <a:lnTo>
                      <a:pt x="85" y="32"/>
                    </a:lnTo>
                    <a:lnTo>
                      <a:pt x="90" y="42"/>
                    </a:lnTo>
                    <a:lnTo>
                      <a:pt x="85" y="53"/>
                    </a:lnTo>
                    <a:lnTo>
                      <a:pt x="74" y="69"/>
                    </a:lnTo>
                    <a:lnTo>
                      <a:pt x="69" y="74"/>
                    </a:lnTo>
                    <a:lnTo>
                      <a:pt x="69" y="95"/>
                    </a:lnTo>
                    <a:lnTo>
                      <a:pt x="21" y="95"/>
                    </a:lnTo>
                    <a:lnTo>
                      <a:pt x="16" y="95"/>
                    </a:lnTo>
                    <a:lnTo>
                      <a:pt x="6" y="100"/>
                    </a:lnTo>
                    <a:lnTo>
                      <a:pt x="0" y="100"/>
                    </a:lnTo>
                    <a:lnTo>
                      <a:pt x="6" y="79"/>
                    </a:lnTo>
                    <a:lnTo>
                      <a:pt x="6" y="63"/>
                    </a:lnTo>
                    <a:lnTo>
                      <a:pt x="27" y="37"/>
                    </a:lnTo>
                    <a:lnTo>
                      <a:pt x="21" y="11"/>
                    </a:lnTo>
                    <a:lnTo>
                      <a:pt x="32"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7" name="Freeform 599"/>
              <p:cNvSpPr>
                <a:spLocks/>
              </p:cNvSpPr>
              <p:nvPr/>
            </p:nvSpPr>
            <p:spPr bwMode="auto">
              <a:xfrm>
                <a:off x="3327" y="2416"/>
                <a:ext cx="31" cy="32"/>
              </a:xfrm>
              <a:custGeom>
                <a:avLst/>
                <a:gdLst>
                  <a:gd name="T0" fmla="*/ 21 w 31"/>
                  <a:gd name="T1" fmla="*/ 5 h 32"/>
                  <a:gd name="T2" fmla="*/ 26 w 31"/>
                  <a:gd name="T3" fmla="*/ 0 h 32"/>
                  <a:gd name="T4" fmla="*/ 31 w 31"/>
                  <a:gd name="T5" fmla="*/ 11 h 32"/>
                  <a:gd name="T6" fmla="*/ 31 w 31"/>
                  <a:gd name="T7" fmla="*/ 21 h 32"/>
                  <a:gd name="T8" fmla="*/ 26 w 31"/>
                  <a:gd name="T9" fmla="*/ 21 h 32"/>
                  <a:gd name="T10" fmla="*/ 16 w 31"/>
                  <a:gd name="T11" fmla="*/ 21 h 32"/>
                  <a:gd name="T12" fmla="*/ 16 w 31"/>
                  <a:gd name="T13" fmla="*/ 32 h 32"/>
                  <a:gd name="T14" fmla="*/ 5 w 31"/>
                  <a:gd name="T15" fmla="*/ 32 h 32"/>
                  <a:gd name="T16" fmla="*/ 0 w 31"/>
                  <a:gd name="T17" fmla="*/ 21 h 32"/>
                  <a:gd name="T18" fmla="*/ 10 w 31"/>
                  <a:gd name="T19" fmla="*/ 5 h 32"/>
                  <a:gd name="T20" fmla="*/ 10 w 31"/>
                  <a:gd name="T21" fmla="*/ 5 h 32"/>
                  <a:gd name="T22" fmla="*/ 16 w 31"/>
                  <a:gd name="T23" fmla="*/ 5 h 32"/>
                  <a:gd name="T24" fmla="*/ 21 w 31"/>
                  <a:gd name="T25"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21" y="5"/>
                    </a:moveTo>
                    <a:lnTo>
                      <a:pt x="26" y="0"/>
                    </a:lnTo>
                    <a:lnTo>
                      <a:pt x="31" y="11"/>
                    </a:lnTo>
                    <a:lnTo>
                      <a:pt x="31" y="21"/>
                    </a:lnTo>
                    <a:lnTo>
                      <a:pt x="26" y="21"/>
                    </a:lnTo>
                    <a:lnTo>
                      <a:pt x="16" y="21"/>
                    </a:lnTo>
                    <a:lnTo>
                      <a:pt x="16" y="32"/>
                    </a:lnTo>
                    <a:lnTo>
                      <a:pt x="5" y="32"/>
                    </a:lnTo>
                    <a:lnTo>
                      <a:pt x="0" y="21"/>
                    </a:lnTo>
                    <a:lnTo>
                      <a:pt x="10" y="5"/>
                    </a:lnTo>
                    <a:lnTo>
                      <a:pt x="10" y="5"/>
                    </a:lnTo>
                    <a:lnTo>
                      <a:pt x="16" y="5"/>
                    </a:lnTo>
                    <a:lnTo>
                      <a:pt x="21" y="5"/>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48" name="Freeform 600"/>
              <p:cNvSpPr>
                <a:spLocks/>
              </p:cNvSpPr>
              <p:nvPr/>
            </p:nvSpPr>
            <p:spPr bwMode="auto">
              <a:xfrm>
                <a:off x="3527" y="2168"/>
                <a:ext cx="26" cy="32"/>
              </a:xfrm>
              <a:custGeom>
                <a:avLst/>
                <a:gdLst>
                  <a:gd name="T0" fmla="*/ 26 w 26"/>
                  <a:gd name="T1" fmla="*/ 5 h 32"/>
                  <a:gd name="T2" fmla="*/ 26 w 26"/>
                  <a:gd name="T3" fmla="*/ 11 h 32"/>
                  <a:gd name="T4" fmla="*/ 16 w 26"/>
                  <a:gd name="T5" fmla="*/ 21 h 32"/>
                  <a:gd name="T6" fmla="*/ 26 w 26"/>
                  <a:gd name="T7" fmla="*/ 21 h 32"/>
                  <a:gd name="T8" fmla="*/ 21 w 26"/>
                  <a:gd name="T9" fmla="*/ 32 h 32"/>
                  <a:gd name="T10" fmla="*/ 16 w 26"/>
                  <a:gd name="T11" fmla="*/ 32 h 32"/>
                  <a:gd name="T12" fmla="*/ 0 w 26"/>
                  <a:gd name="T13" fmla="*/ 32 h 32"/>
                  <a:gd name="T14" fmla="*/ 0 w 26"/>
                  <a:gd name="T15" fmla="*/ 21 h 32"/>
                  <a:gd name="T16" fmla="*/ 11 w 26"/>
                  <a:gd name="T17" fmla="*/ 5 h 32"/>
                  <a:gd name="T18" fmla="*/ 16 w 26"/>
                  <a:gd name="T19" fmla="*/ 5 h 32"/>
                  <a:gd name="T20" fmla="*/ 21 w 26"/>
                  <a:gd name="T21" fmla="*/ 0 h 32"/>
                  <a:gd name="T22" fmla="*/ 26 w 26"/>
                  <a:gd name="T2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2">
                    <a:moveTo>
                      <a:pt x="26" y="5"/>
                    </a:moveTo>
                    <a:lnTo>
                      <a:pt x="26" y="11"/>
                    </a:lnTo>
                    <a:lnTo>
                      <a:pt x="16" y="21"/>
                    </a:lnTo>
                    <a:lnTo>
                      <a:pt x="26" y="21"/>
                    </a:lnTo>
                    <a:lnTo>
                      <a:pt x="21" y="32"/>
                    </a:lnTo>
                    <a:lnTo>
                      <a:pt x="16" y="32"/>
                    </a:lnTo>
                    <a:lnTo>
                      <a:pt x="0" y="32"/>
                    </a:lnTo>
                    <a:lnTo>
                      <a:pt x="0" y="21"/>
                    </a:lnTo>
                    <a:lnTo>
                      <a:pt x="11" y="5"/>
                    </a:lnTo>
                    <a:lnTo>
                      <a:pt x="16" y="5"/>
                    </a:lnTo>
                    <a:lnTo>
                      <a:pt x="21" y="0"/>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9" name="Freeform 601"/>
              <p:cNvSpPr>
                <a:spLocks/>
              </p:cNvSpPr>
              <p:nvPr/>
            </p:nvSpPr>
            <p:spPr bwMode="auto">
              <a:xfrm>
                <a:off x="3522" y="2179"/>
                <a:ext cx="163" cy="248"/>
              </a:xfrm>
              <a:custGeom>
                <a:avLst/>
                <a:gdLst>
                  <a:gd name="T0" fmla="*/ 100 w 163"/>
                  <a:gd name="T1" fmla="*/ 15 h 248"/>
                  <a:gd name="T2" fmla="*/ 153 w 163"/>
                  <a:gd name="T3" fmla="*/ 0 h 248"/>
                  <a:gd name="T4" fmla="*/ 163 w 163"/>
                  <a:gd name="T5" fmla="*/ 5 h 248"/>
                  <a:gd name="T6" fmla="*/ 137 w 163"/>
                  <a:gd name="T7" fmla="*/ 84 h 248"/>
                  <a:gd name="T8" fmla="*/ 105 w 163"/>
                  <a:gd name="T9" fmla="*/ 131 h 248"/>
                  <a:gd name="T10" fmla="*/ 84 w 163"/>
                  <a:gd name="T11" fmla="*/ 174 h 248"/>
                  <a:gd name="T12" fmla="*/ 58 w 163"/>
                  <a:gd name="T13" fmla="*/ 179 h 248"/>
                  <a:gd name="T14" fmla="*/ 16 w 163"/>
                  <a:gd name="T15" fmla="*/ 232 h 248"/>
                  <a:gd name="T16" fmla="*/ 5 w 163"/>
                  <a:gd name="T17" fmla="*/ 248 h 248"/>
                  <a:gd name="T18" fmla="*/ 0 w 163"/>
                  <a:gd name="T19" fmla="*/ 232 h 248"/>
                  <a:gd name="T20" fmla="*/ 0 w 163"/>
                  <a:gd name="T21" fmla="*/ 226 h 248"/>
                  <a:gd name="T22" fmla="*/ 0 w 163"/>
                  <a:gd name="T23" fmla="*/ 168 h 248"/>
                  <a:gd name="T24" fmla="*/ 10 w 163"/>
                  <a:gd name="T25" fmla="*/ 147 h 248"/>
                  <a:gd name="T26" fmla="*/ 37 w 163"/>
                  <a:gd name="T27" fmla="*/ 131 h 248"/>
                  <a:gd name="T28" fmla="*/ 63 w 163"/>
                  <a:gd name="T29" fmla="*/ 131 h 248"/>
                  <a:gd name="T30" fmla="*/ 105 w 163"/>
                  <a:gd name="T31" fmla="*/ 73 h 248"/>
                  <a:gd name="T32" fmla="*/ 89 w 163"/>
                  <a:gd name="T33" fmla="*/ 73 h 248"/>
                  <a:gd name="T34" fmla="*/ 42 w 163"/>
                  <a:gd name="T35" fmla="*/ 58 h 248"/>
                  <a:gd name="T36" fmla="*/ 21 w 163"/>
                  <a:gd name="T37" fmla="*/ 26 h 248"/>
                  <a:gd name="T38" fmla="*/ 26 w 163"/>
                  <a:gd name="T39" fmla="*/ 21 h 248"/>
                  <a:gd name="T40" fmla="*/ 31 w 163"/>
                  <a:gd name="T41" fmla="*/ 10 h 248"/>
                  <a:gd name="T42" fmla="*/ 47 w 163"/>
                  <a:gd name="T43" fmla="*/ 31 h 248"/>
                  <a:gd name="T44" fmla="*/ 100 w 163"/>
                  <a:gd name="T45" fmla="*/ 1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48">
                    <a:moveTo>
                      <a:pt x="100" y="15"/>
                    </a:moveTo>
                    <a:lnTo>
                      <a:pt x="153" y="0"/>
                    </a:lnTo>
                    <a:lnTo>
                      <a:pt x="163" y="5"/>
                    </a:lnTo>
                    <a:lnTo>
                      <a:pt x="137" y="84"/>
                    </a:lnTo>
                    <a:lnTo>
                      <a:pt x="105" y="131"/>
                    </a:lnTo>
                    <a:lnTo>
                      <a:pt x="84" y="174"/>
                    </a:lnTo>
                    <a:lnTo>
                      <a:pt x="58" y="179"/>
                    </a:lnTo>
                    <a:lnTo>
                      <a:pt x="16" y="232"/>
                    </a:lnTo>
                    <a:lnTo>
                      <a:pt x="5" y="248"/>
                    </a:lnTo>
                    <a:lnTo>
                      <a:pt x="0" y="232"/>
                    </a:lnTo>
                    <a:lnTo>
                      <a:pt x="0" y="226"/>
                    </a:lnTo>
                    <a:lnTo>
                      <a:pt x="0" y="168"/>
                    </a:lnTo>
                    <a:lnTo>
                      <a:pt x="10" y="147"/>
                    </a:lnTo>
                    <a:lnTo>
                      <a:pt x="37" y="131"/>
                    </a:lnTo>
                    <a:lnTo>
                      <a:pt x="63" y="131"/>
                    </a:lnTo>
                    <a:lnTo>
                      <a:pt x="105" y="73"/>
                    </a:lnTo>
                    <a:lnTo>
                      <a:pt x="89" y="73"/>
                    </a:lnTo>
                    <a:lnTo>
                      <a:pt x="42" y="58"/>
                    </a:lnTo>
                    <a:lnTo>
                      <a:pt x="21" y="26"/>
                    </a:lnTo>
                    <a:lnTo>
                      <a:pt x="26" y="21"/>
                    </a:lnTo>
                    <a:lnTo>
                      <a:pt x="31" y="10"/>
                    </a:lnTo>
                    <a:lnTo>
                      <a:pt x="47" y="31"/>
                    </a:lnTo>
                    <a:lnTo>
                      <a:pt x="100" y="15"/>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0" name="Freeform 602"/>
              <p:cNvSpPr>
                <a:spLocks/>
              </p:cNvSpPr>
              <p:nvPr/>
            </p:nvSpPr>
            <p:spPr bwMode="auto">
              <a:xfrm>
                <a:off x="3263" y="2675"/>
                <a:ext cx="122" cy="121"/>
              </a:xfrm>
              <a:custGeom>
                <a:avLst/>
                <a:gdLst>
                  <a:gd name="T0" fmla="*/ 27 w 122"/>
                  <a:gd name="T1" fmla="*/ 47 h 121"/>
                  <a:gd name="T2" fmla="*/ 37 w 122"/>
                  <a:gd name="T3" fmla="*/ 36 h 121"/>
                  <a:gd name="T4" fmla="*/ 64 w 122"/>
                  <a:gd name="T5" fmla="*/ 5 h 121"/>
                  <a:gd name="T6" fmla="*/ 85 w 122"/>
                  <a:gd name="T7" fmla="*/ 0 h 121"/>
                  <a:gd name="T8" fmla="*/ 85 w 122"/>
                  <a:gd name="T9" fmla="*/ 10 h 121"/>
                  <a:gd name="T10" fmla="*/ 101 w 122"/>
                  <a:gd name="T11" fmla="*/ 10 h 121"/>
                  <a:gd name="T12" fmla="*/ 111 w 122"/>
                  <a:gd name="T13" fmla="*/ 15 h 121"/>
                  <a:gd name="T14" fmla="*/ 122 w 122"/>
                  <a:gd name="T15" fmla="*/ 21 h 121"/>
                  <a:gd name="T16" fmla="*/ 122 w 122"/>
                  <a:gd name="T17" fmla="*/ 52 h 121"/>
                  <a:gd name="T18" fmla="*/ 111 w 122"/>
                  <a:gd name="T19" fmla="*/ 105 h 121"/>
                  <a:gd name="T20" fmla="*/ 95 w 122"/>
                  <a:gd name="T21" fmla="*/ 121 h 121"/>
                  <a:gd name="T22" fmla="*/ 80 w 122"/>
                  <a:gd name="T23" fmla="*/ 121 h 121"/>
                  <a:gd name="T24" fmla="*/ 64 w 122"/>
                  <a:gd name="T25" fmla="*/ 121 h 121"/>
                  <a:gd name="T26" fmla="*/ 16 w 122"/>
                  <a:gd name="T27" fmla="*/ 73 h 121"/>
                  <a:gd name="T28" fmla="*/ 0 w 122"/>
                  <a:gd name="T29" fmla="*/ 42 h 121"/>
                  <a:gd name="T30" fmla="*/ 27 w 122"/>
                  <a:gd name="T31"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21">
                    <a:moveTo>
                      <a:pt x="27" y="47"/>
                    </a:moveTo>
                    <a:lnTo>
                      <a:pt x="37" y="36"/>
                    </a:lnTo>
                    <a:lnTo>
                      <a:pt x="64" y="5"/>
                    </a:lnTo>
                    <a:lnTo>
                      <a:pt x="85" y="0"/>
                    </a:lnTo>
                    <a:lnTo>
                      <a:pt x="85" y="10"/>
                    </a:lnTo>
                    <a:lnTo>
                      <a:pt x="101" y="10"/>
                    </a:lnTo>
                    <a:lnTo>
                      <a:pt x="111" y="15"/>
                    </a:lnTo>
                    <a:lnTo>
                      <a:pt x="122" y="21"/>
                    </a:lnTo>
                    <a:lnTo>
                      <a:pt x="122" y="52"/>
                    </a:lnTo>
                    <a:lnTo>
                      <a:pt x="111" y="105"/>
                    </a:lnTo>
                    <a:lnTo>
                      <a:pt x="95" y="121"/>
                    </a:lnTo>
                    <a:lnTo>
                      <a:pt x="80" y="121"/>
                    </a:lnTo>
                    <a:lnTo>
                      <a:pt x="64" y="121"/>
                    </a:lnTo>
                    <a:lnTo>
                      <a:pt x="16" y="73"/>
                    </a:lnTo>
                    <a:lnTo>
                      <a:pt x="0" y="42"/>
                    </a:lnTo>
                    <a:lnTo>
                      <a:pt x="27"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1" name="Freeform 603"/>
              <p:cNvSpPr>
                <a:spLocks/>
              </p:cNvSpPr>
              <p:nvPr/>
            </p:nvSpPr>
            <p:spPr bwMode="auto">
              <a:xfrm>
                <a:off x="3052" y="2706"/>
                <a:ext cx="211" cy="206"/>
              </a:xfrm>
              <a:custGeom>
                <a:avLst/>
                <a:gdLst>
                  <a:gd name="T0" fmla="*/ 53 w 211"/>
                  <a:gd name="T1" fmla="*/ 0 h 206"/>
                  <a:gd name="T2" fmla="*/ 106 w 211"/>
                  <a:gd name="T3" fmla="*/ 0 h 206"/>
                  <a:gd name="T4" fmla="*/ 148 w 211"/>
                  <a:gd name="T5" fmla="*/ 11 h 206"/>
                  <a:gd name="T6" fmla="*/ 190 w 211"/>
                  <a:gd name="T7" fmla="*/ 5 h 206"/>
                  <a:gd name="T8" fmla="*/ 201 w 211"/>
                  <a:gd name="T9" fmla="*/ 5 h 206"/>
                  <a:gd name="T10" fmla="*/ 211 w 211"/>
                  <a:gd name="T11" fmla="*/ 5 h 206"/>
                  <a:gd name="T12" fmla="*/ 211 w 211"/>
                  <a:gd name="T13" fmla="*/ 11 h 206"/>
                  <a:gd name="T14" fmla="*/ 196 w 211"/>
                  <a:gd name="T15" fmla="*/ 16 h 206"/>
                  <a:gd name="T16" fmla="*/ 148 w 211"/>
                  <a:gd name="T17" fmla="*/ 21 h 206"/>
                  <a:gd name="T18" fmla="*/ 143 w 211"/>
                  <a:gd name="T19" fmla="*/ 85 h 206"/>
                  <a:gd name="T20" fmla="*/ 127 w 211"/>
                  <a:gd name="T21" fmla="*/ 85 h 206"/>
                  <a:gd name="T22" fmla="*/ 127 w 211"/>
                  <a:gd name="T23" fmla="*/ 137 h 206"/>
                  <a:gd name="T24" fmla="*/ 122 w 211"/>
                  <a:gd name="T25" fmla="*/ 201 h 206"/>
                  <a:gd name="T26" fmla="*/ 106 w 211"/>
                  <a:gd name="T27" fmla="*/ 206 h 206"/>
                  <a:gd name="T28" fmla="*/ 85 w 211"/>
                  <a:gd name="T29" fmla="*/ 206 h 206"/>
                  <a:gd name="T30" fmla="*/ 80 w 211"/>
                  <a:gd name="T31" fmla="*/ 195 h 206"/>
                  <a:gd name="T32" fmla="*/ 69 w 211"/>
                  <a:gd name="T33" fmla="*/ 201 h 206"/>
                  <a:gd name="T34" fmla="*/ 64 w 211"/>
                  <a:gd name="T35" fmla="*/ 201 h 206"/>
                  <a:gd name="T36" fmla="*/ 53 w 211"/>
                  <a:gd name="T37" fmla="*/ 174 h 206"/>
                  <a:gd name="T38" fmla="*/ 43 w 211"/>
                  <a:gd name="T39" fmla="*/ 100 h 206"/>
                  <a:gd name="T40" fmla="*/ 0 w 211"/>
                  <a:gd name="T41" fmla="*/ 16 h 206"/>
                  <a:gd name="T42" fmla="*/ 0 w 211"/>
                  <a:gd name="T43" fmla="*/ 0 h 206"/>
                  <a:gd name="T44" fmla="*/ 53 w 211"/>
                  <a:gd name="T4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206">
                    <a:moveTo>
                      <a:pt x="53" y="0"/>
                    </a:moveTo>
                    <a:lnTo>
                      <a:pt x="106" y="0"/>
                    </a:lnTo>
                    <a:lnTo>
                      <a:pt x="148" y="11"/>
                    </a:lnTo>
                    <a:lnTo>
                      <a:pt x="190" y="5"/>
                    </a:lnTo>
                    <a:lnTo>
                      <a:pt x="201" y="5"/>
                    </a:lnTo>
                    <a:lnTo>
                      <a:pt x="211" y="5"/>
                    </a:lnTo>
                    <a:lnTo>
                      <a:pt x="211" y="11"/>
                    </a:lnTo>
                    <a:lnTo>
                      <a:pt x="196" y="16"/>
                    </a:lnTo>
                    <a:lnTo>
                      <a:pt x="148" y="21"/>
                    </a:lnTo>
                    <a:lnTo>
                      <a:pt x="143" y="85"/>
                    </a:lnTo>
                    <a:lnTo>
                      <a:pt x="127" y="85"/>
                    </a:lnTo>
                    <a:lnTo>
                      <a:pt x="127" y="137"/>
                    </a:lnTo>
                    <a:lnTo>
                      <a:pt x="122" y="201"/>
                    </a:lnTo>
                    <a:lnTo>
                      <a:pt x="106" y="206"/>
                    </a:lnTo>
                    <a:lnTo>
                      <a:pt x="85" y="206"/>
                    </a:lnTo>
                    <a:lnTo>
                      <a:pt x="80" y="195"/>
                    </a:lnTo>
                    <a:lnTo>
                      <a:pt x="69" y="201"/>
                    </a:lnTo>
                    <a:lnTo>
                      <a:pt x="64" y="201"/>
                    </a:lnTo>
                    <a:lnTo>
                      <a:pt x="53" y="174"/>
                    </a:lnTo>
                    <a:lnTo>
                      <a:pt x="43" y="100"/>
                    </a:lnTo>
                    <a:lnTo>
                      <a:pt x="0" y="16"/>
                    </a:lnTo>
                    <a:lnTo>
                      <a:pt x="0" y="0"/>
                    </a:lnTo>
                    <a:lnTo>
                      <a:pt x="53"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2" name="Freeform 604"/>
              <p:cNvSpPr>
                <a:spLocks/>
              </p:cNvSpPr>
              <p:nvPr/>
            </p:nvSpPr>
            <p:spPr bwMode="auto">
              <a:xfrm>
                <a:off x="3343" y="2859"/>
                <a:ext cx="21" cy="21"/>
              </a:xfrm>
              <a:custGeom>
                <a:avLst/>
                <a:gdLst>
                  <a:gd name="T0" fmla="*/ 10 w 21"/>
                  <a:gd name="T1" fmla="*/ 0 h 21"/>
                  <a:gd name="T2" fmla="*/ 15 w 21"/>
                  <a:gd name="T3" fmla="*/ 0 h 21"/>
                  <a:gd name="T4" fmla="*/ 21 w 21"/>
                  <a:gd name="T5" fmla="*/ 16 h 21"/>
                  <a:gd name="T6" fmla="*/ 10 w 21"/>
                  <a:gd name="T7" fmla="*/ 21 h 21"/>
                  <a:gd name="T8" fmla="*/ 0 w 21"/>
                  <a:gd name="T9" fmla="*/ 21 h 21"/>
                  <a:gd name="T10" fmla="*/ 5 w 21"/>
                  <a:gd name="T11" fmla="*/ 0 h 21"/>
                  <a:gd name="T12" fmla="*/ 10 w 2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0" y="0"/>
                    </a:moveTo>
                    <a:lnTo>
                      <a:pt x="15" y="0"/>
                    </a:lnTo>
                    <a:lnTo>
                      <a:pt x="21" y="16"/>
                    </a:lnTo>
                    <a:lnTo>
                      <a:pt x="10" y="21"/>
                    </a:lnTo>
                    <a:lnTo>
                      <a:pt x="0" y="21"/>
                    </a:lnTo>
                    <a:lnTo>
                      <a:pt x="5" y="0"/>
                    </a:lnTo>
                    <a:lnTo>
                      <a:pt x="1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3" name="Freeform 605"/>
              <p:cNvSpPr>
                <a:spLocks/>
              </p:cNvSpPr>
              <p:nvPr/>
            </p:nvSpPr>
            <p:spPr bwMode="auto">
              <a:xfrm>
                <a:off x="3290" y="2917"/>
                <a:ext cx="21" cy="27"/>
              </a:xfrm>
              <a:custGeom>
                <a:avLst/>
                <a:gdLst>
                  <a:gd name="T0" fmla="*/ 16 w 21"/>
                  <a:gd name="T1" fmla="*/ 0 h 27"/>
                  <a:gd name="T2" fmla="*/ 21 w 21"/>
                  <a:gd name="T3" fmla="*/ 0 h 27"/>
                  <a:gd name="T4" fmla="*/ 21 w 21"/>
                  <a:gd name="T5" fmla="*/ 11 h 27"/>
                  <a:gd name="T6" fmla="*/ 10 w 21"/>
                  <a:gd name="T7" fmla="*/ 27 h 27"/>
                  <a:gd name="T8" fmla="*/ 0 w 21"/>
                  <a:gd name="T9" fmla="*/ 16 h 27"/>
                  <a:gd name="T10" fmla="*/ 5 w 21"/>
                  <a:gd name="T11" fmla="*/ 0 h 27"/>
                  <a:gd name="T12" fmla="*/ 16 w 2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1" h="27">
                    <a:moveTo>
                      <a:pt x="16" y="0"/>
                    </a:moveTo>
                    <a:lnTo>
                      <a:pt x="21" y="0"/>
                    </a:lnTo>
                    <a:lnTo>
                      <a:pt x="21" y="11"/>
                    </a:lnTo>
                    <a:lnTo>
                      <a:pt x="10" y="27"/>
                    </a:lnTo>
                    <a:lnTo>
                      <a:pt x="0" y="16"/>
                    </a:lnTo>
                    <a:lnTo>
                      <a:pt x="5"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4" name="Freeform 606"/>
              <p:cNvSpPr>
                <a:spLocks/>
              </p:cNvSpPr>
              <p:nvPr/>
            </p:nvSpPr>
            <p:spPr bwMode="auto">
              <a:xfrm>
                <a:off x="3538" y="2611"/>
                <a:ext cx="126" cy="243"/>
              </a:xfrm>
              <a:custGeom>
                <a:avLst/>
                <a:gdLst>
                  <a:gd name="T0" fmla="*/ 116 w 126"/>
                  <a:gd name="T1" fmla="*/ 32 h 243"/>
                  <a:gd name="T2" fmla="*/ 126 w 126"/>
                  <a:gd name="T3" fmla="*/ 58 h 243"/>
                  <a:gd name="T4" fmla="*/ 121 w 126"/>
                  <a:gd name="T5" fmla="*/ 69 h 243"/>
                  <a:gd name="T6" fmla="*/ 110 w 126"/>
                  <a:gd name="T7" fmla="*/ 64 h 243"/>
                  <a:gd name="T8" fmla="*/ 110 w 126"/>
                  <a:gd name="T9" fmla="*/ 90 h 243"/>
                  <a:gd name="T10" fmla="*/ 63 w 126"/>
                  <a:gd name="T11" fmla="*/ 232 h 243"/>
                  <a:gd name="T12" fmla="*/ 31 w 126"/>
                  <a:gd name="T13" fmla="*/ 243 h 243"/>
                  <a:gd name="T14" fmla="*/ 10 w 126"/>
                  <a:gd name="T15" fmla="*/ 232 h 243"/>
                  <a:gd name="T16" fmla="*/ 10 w 126"/>
                  <a:gd name="T17" fmla="*/ 206 h 243"/>
                  <a:gd name="T18" fmla="*/ 0 w 126"/>
                  <a:gd name="T19" fmla="*/ 185 h 243"/>
                  <a:gd name="T20" fmla="*/ 26 w 126"/>
                  <a:gd name="T21" fmla="*/ 143 h 243"/>
                  <a:gd name="T22" fmla="*/ 26 w 126"/>
                  <a:gd name="T23" fmla="*/ 132 h 243"/>
                  <a:gd name="T24" fmla="*/ 21 w 126"/>
                  <a:gd name="T25" fmla="*/ 100 h 243"/>
                  <a:gd name="T26" fmla="*/ 31 w 126"/>
                  <a:gd name="T27" fmla="*/ 74 h 243"/>
                  <a:gd name="T28" fmla="*/ 68 w 126"/>
                  <a:gd name="T29" fmla="*/ 64 h 243"/>
                  <a:gd name="T30" fmla="*/ 73 w 126"/>
                  <a:gd name="T31" fmla="*/ 58 h 243"/>
                  <a:gd name="T32" fmla="*/ 105 w 126"/>
                  <a:gd name="T33" fmla="*/ 5 h 243"/>
                  <a:gd name="T34" fmla="*/ 110 w 126"/>
                  <a:gd name="T35" fmla="*/ 0 h 243"/>
                  <a:gd name="T36" fmla="*/ 116 w 126"/>
                  <a:gd name="T37" fmla="*/ 3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243">
                    <a:moveTo>
                      <a:pt x="116" y="32"/>
                    </a:moveTo>
                    <a:lnTo>
                      <a:pt x="126" y="58"/>
                    </a:lnTo>
                    <a:lnTo>
                      <a:pt x="121" y="69"/>
                    </a:lnTo>
                    <a:lnTo>
                      <a:pt x="110" y="64"/>
                    </a:lnTo>
                    <a:lnTo>
                      <a:pt x="110" y="90"/>
                    </a:lnTo>
                    <a:lnTo>
                      <a:pt x="63" y="232"/>
                    </a:lnTo>
                    <a:lnTo>
                      <a:pt x="31" y="243"/>
                    </a:lnTo>
                    <a:lnTo>
                      <a:pt x="10" y="232"/>
                    </a:lnTo>
                    <a:lnTo>
                      <a:pt x="10" y="206"/>
                    </a:lnTo>
                    <a:lnTo>
                      <a:pt x="0" y="185"/>
                    </a:lnTo>
                    <a:lnTo>
                      <a:pt x="26" y="143"/>
                    </a:lnTo>
                    <a:lnTo>
                      <a:pt x="26" y="132"/>
                    </a:lnTo>
                    <a:lnTo>
                      <a:pt x="21" y="100"/>
                    </a:lnTo>
                    <a:lnTo>
                      <a:pt x="31" y="74"/>
                    </a:lnTo>
                    <a:lnTo>
                      <a:pt x="68" y="64"/>
                    </a:lnTo>
                    <a:lnTo>
                      <a:pt x="73" y="58"/>
                    </a:lnTo>
                    <a:lnTo>
                      <a:pt x="105" y="5"/>
                    </a:lnTo>
                    <a:lnTo>
                      <a:pt x="110" y="0"/>
                    </a:lnTo>
                    <a:lnTo>
                      <a:pt x="116" y="32"/>
                    </a:lnTo>
                  </a:path>
                </a:pathLst>
              </a:custGeom>
              <a:solidFill>
                <a:schemeClr val="bg1">
                  <a:lumMod val="85000"/>
                </a:schemeClr>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355" name="Freeform 607"/>
              <p:cNvSpPr>
                <a:spLocks/>
              </p:cNvSpPr>
              <p:nvPr/>
            </p:nvSpPr>
            <p:spPr bwMode="auto">
              <a:xfrm>
                <a:off x="3453" y="1725"/>
                <a:ext cx="153" cy="147"/>
              </a:xfrm>
              <a:custGeom>
                <a:avLst/>
                <a:gdLst>
                  <a:gd name="T0" fmla="*/ 100 w 153"/>
                  <a:gd name="T1" fmla="*/ 26 h 147"/>
                  <a:gd name="T2" fmla="*/ 106 w 153"/>
                  <a:gd name="T3" fmla="*/ 31 h 147"/>
                  <a:gd name="T4" fmla="*/ 106 w 153"/>
                  <a:gd name="T5" fmla="*/ 42 h 147"/>
                  <a:gd name="T6" fmla="*/ 100 w 153"/>
                  <a:gd name="T7" fmla="*/ 63 h 147"/>
                  <a:gd name="T8" fmla="*/ 132 w 153"/>
                  <a:gd name="T9" fmla="*/ 89 h 147"/>
                  <a:gd name="T10" fmla="*/ 143 w 153"/>
                  <a:gd name="T11" fmla="*/ 100 h 147"/>
                  <a:gd name="T12" fmla="*/ 143 w 153"/>
                  <a:gd name="T13" fmla="*/ 116 h 147"/>
                  <a:gd name="T14" fmla="*/ 153 w 153"/>
                  <a:gd name="T15" fmla="*/ 137 h 147"/>
                  <a:gd name="T16" fmla="*/ 137 w 153"/>
                  <a:gd name="T17" fmla="*/ 132 h 147"/>
                  <a:gd name="T18" fmla="*/ 132 w 153"/>
                  <a:gd name="T19" fmla="*/ 137 h 147"/>
                  <a:gd name="T20" fmla="*/ 127 w 153"/>
                  <a:gd name="T21" fmla="*/ 147 h 147"/>
                  <a:gd name="T22" fmla="*/ 100 w 153"/>
                  <a:gd name="T23" fmla="*/ 147 h 147"/>
                  <a:gd name="T24" fmla="*/ 27 w 153"/>
                  <a:gd name="T25" fmla="*/ 95 h 147"/>
                  <a:gd name="T26" fmla="*/ 11 w 153"/>
                  <a:gd name="T27" fmla="*/ 95 h 147"/>
                  <a:gd name="T28" fmla="*/ 0 w 153"/>
                  <a:gd name="T29" fmla="*/ 74 h 147"/>
                  <a:gd name="T30" fmla="*/ 11 w 153"/>
                  <a:gd name="T31" fmla="*/ 68 h 147"/>
                  <a:gd name="T32" fmla="*/ 32 w 153"/>
                  <a:gd name="T33" fmla="*/ 47 h 147"/>
                  <a:gd name="T34" fmla="*/ 32 w 153"/>
                  <a:gd name="T35" fmla="*/ 16 h 147"/>
                  <a:gd name="T36" fmla="*/ 37 w 153"/>
                  <a:gd name="T37" fmla="*/ 16 h 147"/>
                  <a:gd name="T38" fmla="*/ 42 w 153"/>
                  <a:gd name="T39" fmla="*/ 5 h 147"/>
                  <a:gd name="T40" fmla="*/ 53 w 153"/>
                  <a:gd name="T41" fmla="*/ 0 h 147"/>
                  <a:gd name="T42" fmla="*/ 69 w 153"/>
                  <a:gd name="T43" fmla="*/ 5 h 147"/>
                  <a:gd name="T44" fmla="*/ 74 w 153"/>
                  <a:gd name="T45" fmla="*/ 5 h 147"/>
                  <a:gd name="T46" fmla="*/ 85 w 153"/>
                  <a:gd name="T47" fmla="*/ 5 h 147"/>
                  <a:gd name="T48" fmla="*/ 95 w 153"/>
                  <a:gd name="T49" fmla="*/ 26 h 147"/>
                  <a:gd name="T50" fmla="*/ 100 w 153"/>
                  <a:gd name="T51" fmla="*/ 2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147">
                    <a:moveTo>
                      <a:pt x="100" y="26"/>
                    </a:moveTo>
                    <a:lnTo>
                      <a:pt x="106" y="31"/>
                    </a:lnTo>
                    <a:lnTo>
                      <a:pt x="106" y="42"/>
                    </a:lnTo>
                    <a:lnTo>
                      <a:pt x="100" y="63"/>
                    </a:lnTo>
                    <a:lnTo>
                      <a:pt x="132" y="89"/>
                    </a:lnTo>
                    <a:lnTo>
                      <a:pt x="143" y="100"/>
                    </a:lnTo>
                    <a:lnTo>
                      <a:pt x="143" y="116"/>
                    </a:lnTo>
                    <a:lnTo>
                      <a:pt x="153" y="137"/>
                    </a:lnTo>
                    <a:lnTo>
                      <a:pt x="137" y="132"/>
                    </a:lnTo>
                    <a:lnTo>
                      <a:pt x="132" y="137"/>
                    </a:lnTo>
                    <a:lnTo>
                      <a:pt x="127" y="147"/>
                    </a:lnTo>
                    <a:lnTo>
                      <a:pt x="100" y="147"/>
                    </a:lnTo>
                    <a:lnTo>
                      <a:pt x="27" y="95"/>
                    </a:lnTo>
                    <a:lnTo>
                      <a:pt x="11" y="95"/>
                    </a:lnTo>
                    <a:lnTo>
                      <a:pt x="0" y="74"/>
                    </a:lnTo>
                    <a:lnTo>
                      <a:pt x="11" y="68"/>
                    </a:lnTo>
                    <a:lnTo>
                      <a:pt x="32" y="47"/>
                    </a:lnTo>
                    <a:lnTo>
                      <a:pt x="32" y="16"/>
                    </a:lnTo>
                    <a:lnTo>
                      <a:pt x="37" y="16"/>
                    </a:lnTo>
                    <a:lnTo>
                      <a:pt x="42" y="5"/>
                    </a:lnTo>
                    <a:lnTo>
                      <a:pt x="53" y="0"/>
                    </a:lnTo>
                    <a:lnTo>
                      <a:pt x="69" y="5"/>
                    </a:lnTo>
                    <a:lnTo>
                      <a:pt x="74" y="5"/>
                    </a:lnTo>
                    <a:lnTo>
                      <a:pt x="85" y="5"/>
                    </a:lnTo>
                    <a:lnTo>
                      <a:pt x="95" y="26"/>
                    </a:lnTo>
                    <a:lnTo>
                      <a:pt x="100" y="26"/>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grpSp>
        <p:sp>
          <p:nvSpPr>
            <p:cNvPr id="8" name="Freeform 609"/>
            <p:cNvSpPr>
              <a:spLocks/>
            </p:cNvSpPr>
            <p:nvPr/>
          </p:nvSpPr>
          <p:spPr bwMode="auto">
            <a:xfrm>
              <a:off x="3580" y="1857"/>
              <a:ext cx="31" cy="26"/>
            </a:xfrm>
            <a:custGeom>
              <a:avLst/>
              <a:gdLst>
                <a:gd name="T0" fmla="*/ 21 w 31"/>
                <a:gd name="T1" fmla="*/ 0 h 26"/>
                <a:gd name="T2" fmla="*/ 26 w 31"/>
                <a:gd name="T3" fmla="*/ 5 h 26"/>
                <a:gd name="T4" fmla="*/ 21 w 31"/>
                <a:gd name="T5" fmla="*/ 10 h 26"/>
                <a:gd name="T6" fmla="*/ 26 w 31"/>
                <a:gd name="T7" fmla="*/ 21 h 26"/>
                <a:gd name="T8" fmla="*/ 31 w 31"/>
                <a:gd name="T9" fmla="*/ 26 h 26"/>
                <a:gd name="T10" fmla="*/ 16 w 31"/>
                <a:gd name="T11" fmla="*/ 21 h 26"/>
                <a:gd name="T12" fmla="*/ 0 w 31"/>
                <a:gd name="T13" fmla="*/ 15 h 26"/>
                <a:gd name="T14" fmla="*/ 5 w 31"/>
                <a:gd name="T15" fmla="*/ 5 h 26"/>
                <a:gd name="T16" fmla="*/ 10 w 31"/>
                <a:gd name="T17" fmla="*/ 0 h 26"/>
                <a:gd name="T18" fmla="*/ 21 w 31"/>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6">
                  <a:moveTo>
                    <a:pt x="21" y="0"/>
                  </a:moveTo>
                  <a:lnTo>
                    <a:pt x="26" y="5"/>
                  </a:lnTo>
                  <a:lnTo>
                    <a:pt x="21" y="10"/>
                  </a:lnTo>
                  <a:lnTo>
                    <a:pt x="26" y="21"/>
                  </a:lnTo>
                  <a:lnTo>
                    <a:pt x="31" y="26"/>
                  </a:lnTo>
                  <a:lnTo>
                    <a:pt x="16" y="21"/>
                  </a:lnTo>
                  <a:lnTo>
                    <a:pt x="0" y="15"/>
                  </a:lnTo>
                  <a:lnTo>
                    <a:pt x="5" y="5"/>
                  </a:lnTo>
                  <a:lnTo>
                    <a:pt x="10" y="0"/>
                  </a:lnTo>
                  <a:lnTo>
                    <a:pt x="2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Freeform 610"/>
            <p:cNvSpPr>
              <a:spLocks/>
            </p:cNvSpPr>
            <p:nvPr/>
          </p:nvSpPr>
          <p:spPr bwMode="auto">
            <a:xfrm>
              <a:off x="3654" y="1925"/>
              <a:ext cx="10" cy="32"/>
            </a:xfrm>
            <a:custGeom>
              <a:avLst/>
              <a:gdLst>
                <a:gd name="T0" fmla="*/ 10 w 10"/>
                <a:gd name="T1" fmla="*/ 16 h 32"/>
                <a:gd name="T2" fmla="*/ 10 w 10"/>
                <a:gd name="T3" fmla="*/ 21 h 32"/>
                <a:gd name="T4" fmla="*/ 10 w 10"/>
                <a:gd name="T5" fmla="*/ 32 h 32"/>
                <a:gd name="T6" fmla="*/ 0 w 10"/>
                <a:gd name="T7" fmla="*/ 27 h 32"/>
                <a:gd name="T8" fmla="*/ 0 w 10"/>
                <a:gd name="T9" fmla="*/ 21 h 32"/>
                <a:gd name="T10" fmla="*/ 0 w 10"/>
                <a:gd name="T11" fmla="*/ 16 h 32"/>
                <a:gd name="T12" fmla="*/ 0 w 10"/>
                <a:gd name="T13" fmla="*/ 6 h 32"/>
                <a:gd name="T14" fmla="*/ 5 w 10"/>
                <a:gd name="T15" fmla="*/ 0 h 32"/>
                <a:gd name="T16" fmla="*/ 10 w 10"/>
                <a:gd name="T17" fmla="*/ 6 h 32"/>
                <a:gd name="T18" fmla="*/ 10 w 10"/>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2">
                  <a:moveTo>
                    <a:pt x="10" y="16"/>
                  </a:moveTo>
                  <a:lnTo>
                    <a:pt x="10" y="21"/>
                  </a:lnTo>
                  <a:lnTo>
                    <a:pt x="10" y="32"/>
                  </a:lnTo>
                  <a:lnTo>
                    <a:pt x="0" y="27"/>
                  </a:lnTo>
                  <a:lnTo>
                    <a:pt x="0" y="21"/>
                  </a:lnTo>
                  <a:lnTo>
                    <a:pt x="0" y="16"/>
                  </a:lnTo>
                  <a:lnTo>
                    <a:pt x="0" y="6"/>
                  </a:lnTo>
                  <a:lnTo>
                    <a:pt x="5" y="0"/>
                  </a:lnTo>
                  <a:lnTo>
                    <a:pt x="10" y="6"/>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Freeform 611"/>
            <p:cNvSpPr>
              <a:spLocks/>
            </p:cNvSpPr>
            <p:nvPr/>
          </p:nvSpPr>
          <p:spPr bwMode="auto">
            <a:xfrm>
              <a:off x="3780" y="1704"/>
              <a:ext cx="195" cy="163"/>
            </a:xfrm>
            <a:custGeom>
              <a:avLst/>
              <a:gdLst>
                <a:gd name="T0" fmla="*/ 16 w 195"/>
                <a:gd name="T1" fmla="*/ 58 h 163"/>
                <a:gd name="T2" fmla="*/ 27 w 195"/>
                <a:gd name="T3" fmla="*/ 63 h 163"/>
                <a:gd name="T4" fmla="*/ 32 w 195"/>
                <a:gd name="T5" fmla="*/ 47 h 163"/>
                <a:gd name="T6" fmla="*/ 48 w 195"/>
                <a:gd name="T7" fmla="*/ 42 h 163"/>
                <a:gd name="T8" fmla="*/ 53 w 195"/>
                <a:gd name="T9" fmla="*/ 26 h 163"/>
                <a:gd name="T10" fmla="*/ 74 w 195"/>
                <a:gd name="T11" fmla="*/ 21 h 163"/>
                <a:gd name="T12" fmla="*/ 95 w 195"/>
                <a:gd name="T13" fmla="*/ 26 h 163"/>
                <a:gd name="T14" fmla="*/ 100 w 195"/>
                <a:gd name="T15" fmla="*/ 31 h 163"/>
                <a:gd name="T16" fmla="*/ 116 w 195"/>
                <a:gd name="T17" fmla="*/ 21 h 163"/>
                <a:gd name="T18" fmla="*/ 127 w 195"/>
                <a:gd name="T19" fmla="*/ 15 h 163"/>
                <a:gd name="T20" fmla="*/ 132 w 195"/>
                <a:gd name="T21" fmla="*/ 5 h 163"/>
                <a:gd name="T22" fmla="*/ 137 w 195"/>
                <a:gd name="T23" fmla="*/ 0 h 163"/>
                <a:gd name="T24" fmla="*/ 148 w 195"/>
                <a:gd name="T25" fmla="*/ 10 h 163"/>
                <a:gd name="T26" fmla="*/ 153 w 195"/>
                <a:gd name="T27" fmla="*/ 31 h 163"/>
                <a:gd name="T28" fmla="*/ 174 w 195"/>
                <a:gd name="T29" fmla="*/ 21 h 163"/>
                <a:gd name="T30" fmla="*/ 195 w 195"/>
                <a:gd name="T31" fmla="*/ 21 h 163"/>
                <a:gd name="T32" fmla="*/ 195 w 195"/>
                <a:gd name="T33" fmla="*/ 31 h 163"/>
                <a:gd name="T34" fmla="*/ 185 w 195"/>
                <a:gd name="T35" fmla="*/ 31 h 163"/>
                <a:gd name="T36" fmla="*/ 164 w 195"/>
                <a:gd name="T37" fmla="*/ 37 h 163"/>
                <a:gd name="T38" fmla="*/ 153 w 195"/>
                <a:gd name="T39" fmla="*/ 42 h 163"/>
                <a:gd name="T40" fmla="*/ 158 w 195"/>
                <a:gd name="T41" fmla="*/ 73 h 163"/>
                <a:gd name="T42" fmla="*/ 143 w 195"/>
                <a:gd name="T43" fmla="*/ 84 h 163"/>
                <a:gd name="T44" fmla="*/ 148 w 195"/>
                <a:gd name="T45" fmla="*/ 95 h 163"/>
                <a:gd name="T46" fmla="*/ 137 w 195"/>
                <a:gd name="T47" fmla="*/ 100 h 163"/>
                <a:gd name="T48" fmla="*/ 132 w 195"/>
                <a:gd name="T49" fmla="*/ 126 h 163"/>
                <a:gd name="T50" fmla="*/ 122 w 195"/>
                <a:gd name="T51" fmla="*/ 121 h 163"/>
                <a:gd name="T52" fmla="*/ 95 w 195"/>
                <a:gd name="T53" fmla="*/ 137 h 163"/>
                <a:gd name="T54" fmla="*/ 100 w 195"/>
                <a:gd name="T55" fmla="*/ 153 h 163"/>
                <a:gd name="T56" fmla="*/ 69 w 195"/>
                <a:gd name="T57" fmla="*/ 163 h 163"/>
                <a:gd name="T58" fmla="*/ 42 w 195"/>
                <a:gd name="T59" fmla="*/ 163 h 163"/>
                <a:gd name="T60" fmla="*/ 16 w 195"/>
                <a:gd name="T61" fmla="*/ 158 h 163"/>
                <a:gd name="T62" fmla="*/ 27 w 195"/>
                <a:gd name="T63" fmla="*/ 142 h 163"/>
                <a:gd name="T64" fmla="*/ 27 w 195"/>
                <a:gd name="T65" fmla="*/ 137 h 163"/>
                <a:gd name="T66" fmla="*/ 27 w 195"/>
                <a:gd name="T67" fmla="*/ 132 h 163"/>
                <a:gd name="T68" fmla="*/ 11 w 195"/>
                <a:gd name="T69" fmla="*/ 126 h 163"/>
                <a:gd name="T70" fmla="*/ 0 w 195"/>
                <a:gd name="T71" fmla="*/ 89 h 163"/>
                <a:gd name="T72" fmla="*/ 6 w 195"/>
                <a:gd name="T73" fmla="*/ 52 h 163"/>
                <a:gd name="T74" fmla="*/ 16 w 195"/>
                <a:gd name="T75" fmla="*/ 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5" h="163">
                  <a:moveTo>
                    <a:pt x="16" y="58"/>
                  </a:moveTo>
                  <a:lnTo>
                    <a:pt x="27" y="63"/>
                  </a:lnTo>
                  <a:lnTo>
                    <a:pt x="32" y="47"/>
                  </a:lnTo>
                  <a:lnTo>
                    <a:pt x="48" y="42"/>
                  </a:lnTo>
                  <a:lnTo>
                    <a:pt x="53" y="26"/>
                  </a:lnTo>
                  <a:lnTo>
                    <a:pt x="74" y="21"/>
                  </a:lnTo>
                  <a:lnTo>
                    <a:pt x="95" y="26"/>
                  </a:lnTo>
                  <a:lnTo>
                    <a:pt x="100" y="31"/>
                  </a:lnTo>
                  <a:lnTo>
                    <a:pt x="116" y="21"/>
                  </a:lnTo>
                  <a:lnTo>
                    <a:pt x="127" y="15"/>
                  </a:lnTo>
                  <a:lnTo>
                    <a:pt x="132" y="5"/>
                  </a:lnTo>
                  <a:lnTo>
                    <a:pt x="137" y="0"/>
                  </a:lnTo>
                  <a:lnTo>
                    <a:pt x="148" y="10"/>
                  </a:lnTo>
                  <a:lnTo>
                    <a:pt x="153" y="31"/>
                  </a:lnTo>
                  <a:lnTo>
                    <a:pt x="174" y="21"/>
                  </a:lnTo>
                  <a:lnTo>
                    <a:pt x="195" y="21"/>
                  </a:lnTo>
                  <a:lnTo>
                    <a:pt x="195" y="31"/>
                  </a:lnTo>
                  <a:lnTo>
                    <a:pt x="185" y="31"/>
                  </a:lnTo>
                  <a:lnTo>
                    <a:pt x="164" y="37"/>
                  </a:lnTo>
                  <a:lnTo>
                    <a:pt x="153" y="42"/>
                  </a:lnTo>
                  <a:lnTo>
                    <a:pt x="158" y="73"/>
                  </a:lnTo>
                  <a:lnTo>
                    <a:pt x="143" y="84"/>
                  </a:lnTo>
                  <a:lnTo>
                    <a:pt x="148" y="95"/>
                  </a:lnTo>
                  <a:lnTo>
                    <a:pt x="137" y="100"/>
                  </a:lnTo>
                  <a:lnTo>
                    <a:pt x="132" y="126"/>
                  </a:lnTo>
                  <a:lnTo>
                    <a:pt x="122" y="121"/>
                  </a:lnTo>
                  <a:lnTo>
                    <a:pt x="95" y="137"/>
                  </a:lnTo>
                  <a:lnTo>
                    <a:pt x="100" y="153"/>
                  </a:lnTo>
                  <a:lnTo>
                    <a:pt x="69" y="163"/>
                  </a:lnTo>
                  <a:lnTo>
                    <a:pt x="42" y="163"/>
                  </a:lnTo>
                  <a:lnTo>
                    <a:pt x="16" y="158"/>
                  </a:lnTo>
                  <a:lnTo>
                    <a:pt x="27" y="142"/>
                  </a:lnTo>
                  <a:lnTo>
                    <a:pt x="27" y="137"/>
                  </a:lnTo>
                  <a:lnTo>
                    <a:pt x="27" y="132"/>
                  </a:lnTo>
                  <a:lnTo>
                    <a:pt x="11" y="126"/>
                  </a:lnTo>
                  <a:lnTo>
                    <a:pt x="0" y="89"/>
                  </a:lnTo>
                  <a:lnTo>
                    <a:pt x="6" y="52"/>
                  </a:lnTo>
                  <a:lnTo>
                    <a:pt x="16"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612"/>
            <p:cNvSpPr>
              <a:spLocks/>
            </p:cNvSpPr>
            <p:nvPr/>
          </p:nvSpPr>
          <p:spPr bwMode="auto">
            <a:xfrm>
              <a:off x="4234" y="1888"/>
              <a:ext cx="53" cy="32"/>
            </a:xfrm>
            <a:custGeom>
              <a:avLst/>
              <a:gdLst>
                <a:gd name="T0" fmla="*/ 26 w 53"/>
                <a:gd name="T1" fmla="*/ 6 h 32"/>
                <a:gd name="T2" fmla="*/ 42 w 53"/>
                <a:gd name="T3" fmla="*/ 6 h 32"/>
                <a:gd name="T4" fmla="*/ 53 w 53"/>
                <a:gd name="T5" fmla="*/ 27 h 32"/>
                <a:gd name="T6" fmla="*/ 31 w 53"/>
                <a:gd name="T7" fmla="*/ 27 h 32"/>
                <a:gd name="T8" fmla="*/ 16 w 53"/>
                <a:gd name="T9" fmla="*/ 32 h 32"/>
                <a:gd name="T10" fmla="*/ 0 w 53"/>
                <a:gd name="T11" fmla="*/ 21 h 32"/>
                <a:gd name="T12" fmla="*/ 0 w 53"/>
                <a:gd name="T13" fmla="*/ 16 h 32"/>
                <a:gd name="T14" fmla="*/ 10 w 53"/>
                <a:gd name="T15" fmla="*/ 0 h 32"/>
                <a:gd name="T16" fmla="*/ 26 w 53"/>
                <a:gd name="T1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2">
                  <a:moveTo>
                    <a:pt x="26" y="6"/>
                  </a:moveTo>
                  <a:lnTo>
                    <a:pt x="42" y="6"/>
                  </a:lnTo>
                  <a:lnTo>
                    <a:pt x="53" y="27"/>
                  </a:lnTo>
                  <a:lnTo>
                    <a:pt x="31" y="27"/>
                  </a:lnTo>
                  <a:lnTo>
                    <a:pt x="16" y="32"/>
                  </a:lnTo>
                  <a:lnTo>
                    <a:pt x="0" y="21"/>
                  </a:lnTo>
                  <a:lnTo>
                    <a:pt x="0" y="16"/>
                  </a:lnTo>
                  <a:lnTo>
                    <a:pt x="10" y="0"/>
                  </a:lnTo>
                  <a:lnTo>
                    <a:pt x="2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613"/>
            <p:cNvSpPr>
              <a:spLocks/>
            </p:cNvSpPr>
            <p:nvPr/>
          </p:nvSpPr>
          <p:spPr bwMode="auto">
            <a:xfrm>
              <a:off x="4223" y="1920"/>
              <a:ext cx="85" cy="105"/>
            </a:xfrm>
            <a:custGeom>
              <a:avLst/>
              <a:gdLst>
                <a:gd name="T0" fmla="*/ 58 w 85"/>
                <a:gd name="T1" fmla="*/ 53 h 105"/>
                <a:gd name="T2" fmla="*/ 64 w 85"/>
                <a:gd name="T3" fmla="*/ 63 h 105"/>
                <a:gd name="T4" fmla="*/ 74 w 85"/>
                <a:gd name="T5" fmla="*/ 47 h 105"/>
                <a:gd name="T6" fmla="*/ 85 w 85"/>
                <a:gd name="T7" fmla="*/ 84 h 105"/>
                <a:gd name="T8" fmla="*/ 79 w 85"/>
                <a:gd name="T9" fmla="*/ 105 h 105"/>
                <a:gd name="T10" fmla="*/ 64 w 85"/>
                <a:gd name="T11" fmla="*/ 69 h 105"/>
                <a:gd name="T12" fmla="*/ 58 w 85"/>
                <a:gd name="T13" fmla="*/ 79 h 105"/>
                <a:gd name="T14" fmla="*/ 32 w 85"/>
                <a:gd name="T15" fmla="*/ 90 h 105"/>
                <a:gd name="T16" fmla="*/ 21 w 85"/>
                <a:gd name="T17" fmla="*/ 58 h 105"/>
                <a:gd name="T18" fmla="*/ 16 w 85"/>
                <a:gd name="T19" fmla="*/ 42 h 105"/>
                <a:gd name="T20" fmla="*/ 5 w 85"/>
                <a:gd name="T21" fmla="*/ 37 h 105"/>
                <a:gd name="T22" fmla="*/ 16 w 85"/>
                <a:gd name="T23" fmla="*/ 21 h 105"/>
                <a:gd name="T24" fmla="*/ 0 w 85"/>
                <a:gd name="T25" fmla="*/ 11 h 105"/>
                <a:gd name="T26" fmla="*/ 5 w 85"/>
                <a:gd name="T27" fmla="*/ 0 h 105"/>
                <a:gd name="T28" fmla="*/ 27 w 85"/>
                <a:gd name="T29" fmla="*/ 5 h 105"/>
                <a:gd name="T30" fmla="*/ 32 w 85"/>
                <a:gd name="T31" fmla="*/ 21 h 105"/>
                <a:gd name="T32" fmla="*/ 74 w 85"/>
                <a:gd name="T33" fmla="*/ 26 h 105"/>
                <a:gd name="T34" fmla="*/ 69 w 85"/>
                <a:gd name="T35" fmla="*/ 42 h 105"/>
                <a:gd name="T36" fmla="*/ 58 w 85"/>
                <a:gd name="T37" fmla="*/ 47 h 105"/>
                <a:gd name="T38" fmla="*/ 58 w 85"/>
                <a:gd name="T3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05">
                  <a:moveTo>
                    <a:pt x="58" y="53"/>
                  </a:moveTo>
                  <a:lnTo>
                    <a:pt x="64" y="63"/>
                  </a:lnTo>
                  <a:lnTo>
                    <a:pt x="74" y="47"/>
                  </a:lnTo>
                  <a:lnTo>
                    <a:pt x="85" y="84"/>
                  </a:lnTo>
                  <a:lnTo>
                    <a:pt x="79" y="105"/>
                  </a:lnTo>
                  <a:lnTo>
                    <a:pt x="64" y="69"/>
                  </a:lnTo>
                  <a:lnTo>
                    <a:pt x="58" y="79"/>
                  </a:lnTo>
                  <a:lnTo>
                    <a:pt x="32" y="90"/>
                  </a:lnTo>
                  <a:lnTo>
                    <a:pt x="21" y="58"/>
                  </a:lnTo>
                  <a:lnTo>
                    <a:pt x="16" y="42"/>
                  </a:lnTo>
                  <a:lnTo>
                    <a:pt x="5" y="37"/>
                  </a:lnTo>
                  <a:lnTo>
                    <a:pt x="16" y="21"/>
                  </a:lnTo>
                  <a:lnTo>
                    <a:pt x="0" y="11"/>
                  </a:lnTo>
                  <a:lnTo>
                    <a:pt x="5" y="0"/>
                  </a:lnTo>
                  <a:lnTo>
                    <a:pt x="27" y="5"/>
                  </a:lnTo>
                  <a:lnTo>
                    <a:pt x="32" y="21"/>
                  </a:lnTo>
                  <a:lnTo>
                    <a:pt x="74" y="26"/>
                  </a:lnTo>
                  <a:lnTo>
                    <a:pt x="69" y="42"/>
                  </a:lnTo>
                  <a:lnTo>
                    <a:pt x="58" y="47"/>
                  </a:lnTo>
                  <a:lnTo>
                    <a:pt x="58"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614"/>
            <p:cNvSpPr>
              <a:spLocks/>
            </p:cNvSpPr>
            <p:nvPr/>
          </p:nvSpPr>
          <p:spPr bwMode="auto">
            <a:xfrm>
              <a:off x="4128" y="2215"/>
              <a:ext cx="37" cy="74"/>
            </a:xfrm>
            <a:custGeom>
              <a:avLst/>
              <a:gdLst>
                <a:gd name="T0" fmla="*/ 6 w 37"/>
                <a:gd name="T1" fmla="*/ 0 h 74"/>
                <a:gd name="T2" fmla="*/ 21 w 37"/>
                <a:gd name="T3" fmla="*/ 16 h 74"/>
                <a:gd name="T4" fmla="*/ 37 w 37"/>
                <a:gd name="T5" fmla="*/ 53 h 74"/>
                <a:gd name="T6" fmla="*/ 32 w 37"/>
                <a:gd name="T7" fmla="*/ 69 h 74"/>
                <a:gd name="T8" fmla="*/ 11 w 37"/>
                <a:gd name="T9" fmla="*/ 74 h 74"/>
                <a:gd name="T10" fmla="*/ 0 w 37"/>
                <a:gd name="T11" fmla="*/ 43 h 74"/>
                <a:gd name="T12" fmla="*/ 6 w 37"/>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37" h="74">
                  <a:moveTo>
                    <a:pt x="6" y="0"/>
                  </a:moveTo>
                  <a:lnTo>
                    <a:pt x="21" y="16"/>
                  </a:lnTo>
                  <a:lnTo>
                    <a:pt x="37" y="53"/>
                  </a:lnTo>
                  <a:lnTo>
                    <a:pt x="32" y="69"/>
                  </a:lnTo>
                  <a:lnTo>
                    <a:pt x="11" y="74"/>
                  </a:lnTo>
                  <a:lnTo>
                    <a:pt x="0" y="43"/>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615"/>
            <p:cNvSpPr>
              <a:spLocks/>
            </p:cNvSpPr>
            <p:nvPr/>
          </p:nvSpPr>
          <p:spPr bwMode="auto">
            <a:xfrm>
              <a:off x="4302" y="1883"/>
              <a:ext cx="137" cy="338"/>
            </a:xfrm>
            <a:custGeom>
              <a:avLst/>
              <a:gdLst>
                <a:gd name="T0" fmla="*/ 79 w 137"/>
                <a:gd name="T1" fmla="*/ 21 h 338"/>
                <a:gd name="T2" fmla="*/ 90 w 137"/>
                <a:gd name="T3" fmla="*/ 48 h 338"/>
                <a:gd name="T4" fmla="*/ 74 w 137"/>
                <a:gd name="T5" fmla="*/ 74 h 338"/>
                <a:gd name="T6" fmla="*/ 85 w 137"/>
                <a:gd name="T7" fmla="*/ 84 h 338"/>
                <a:gd name="T8" fmla="*/ 85 w 137"/>
                <a:gd name="T9" fmla="*/ 84 h 338"/>
                <a:gd name="T10" fmla="*/ 106 w 137"/>
                <a:gd name="T11" fmla="*/ 95 h 338"/>
                <a:gd name="T12" fmla="*/ 116 w 137"/>
                <a:gd name="T13" fmla="*/ 121 h 338"/>
                <a:gd name="T14" fmla="*/ 137 w 137"/>
                <a:gd name="T15" fmla="*/ 127 h 338"/>
                <a:gd name="T16" fmla="*/ 127 w 137"/>
                <a:gd name="T17" fmla="*/ 137 h 338"/>
                <a:gd name="T18" fmla="*/ 122 w 137"/>
                <a:gd name="T19" fmla="*/ 142 h 338"/>
                <a:gd name="T20" fmla="*/ 101 w 137"/>
                <a:gd name="T21" fmla="*/ 158 h 338"/>
                <a:gd name="T22" fmla="*/ 95 w 137"/>
                <a:gd name="T23" fmla="*/ 164 h 338"/>
                <a:gd name="T24" fmla="*/ 90 w 137"/>
                <a:gd name="T25" fmla="*/ 179 h 338"/>
                <a:gd name="T26" fmla="*/ 95 w 137"/>
                <a:gd name="T27" fmla="*/ 195 h 338"/>
                <a:gd name="T28" fmla="*/ 116 w 137"/>
                <a:gd name="T29" fmla="*/ 216 h 338"/>
                <a:gd name="T30" fmla="*/ 111 w 137"/>
                <a:gd name="T31" fmla="*/ 243 h 338"/>
                <a:gd name="T32" fmla="*/ 127 w 137"/>
                <a:gd name="T33" fmla="*/ 264 h 338"/>
                <a:gd name="T34" fmla="*/ 127 w 137"/>
                <a:gd name="T35" fmla="*/ 280 h 338"/>
                <a:gd name="T36" fmla="*/ 137 w 137"/>
                <a:gd name="T37" fmla="*/ 301 h 338"/>
                <a:gd name="T38" fmla="*/ 122 w 137"/>
                <a:gd name="T39" fmla="*/ 338 h 338"/>
                <a:gd name="T40" fmla="*/ 122 w 137"/>
                <a:gd name="T41" fmla="*/ 285 h 338"/>
                <a:gd name="T42" fmla="*/ 106 w 137"/>
                <a:gd name="T43" fmla="*/ 243 h 338"/>
                <a:gd name="T44" fmla="*/ 85 w 137"/>
                <a:gd name="T45" fmla="*/ 201 h 338"/>
                <a:gd name="T46" fmla="*/ 79 w 137"/>
                <a:gd name="T47" fmla="*/ 216 h 338"/>
                <a:gd name="T48" fmla="*/ 64 w 137"/>
                <a:gd name="T49" fmla="*/ 232 h 338"/>
                <a:gd name="T50" fmla="*/ 43 w 137"/>
                <a:gd name="T51" fmla="*/ 227 h 338"/>
                <a:gd name="T52" fmla="*/ 48 w 137"/>
                <a:gd name="T53" fmla="*/ 195 h 338"/>
                <a:gd name="T54" fmla="*/ 11 w 137"/>
                <a:gd name="T55" fmla="*/ 148 h 338"/>
                <a:gd name="T56" fmla="*/ 0 w 137"/>
                <a:gd name="T57" fmla="*/ 142 h 338"/>
                <a:gd name="T58" fmla="*/ 6 w 137"/>
                <a:gd name="T59" fmla="*/ 121 h 338"/>
                <a:gd name="T60" fmla="*/ 11 w 137"/>
                <a:gd name="T61" fmla="*/ 116 h 338"/>
                <a:gd name="T62" fmla="*/ 11 w 137"/>
                <a:gd name="T63" fmla="*/ 79 h 338"/>
                <a:gd name="T64" fmla="*/ 21 w 137"/>
                <a:gd name="T65" fmla="*/ 84 h 338"/>
                <a:gd name="T66" fmla="*/ 32 w 137"/>
                <a:gd name="T67" fmla="*/ 37 h 338"/>
                <a:gd name="T68" fmla="*/ 53 w 137"/>
                <a:gd name="T69" fmla="*/ 21 h 338"/>
                <a:gd name="T70" fmla="*/ 58 w 137"/>
                <a:gd name="T71" fmla="*/ 5 h 338"/>
                <a:gd name="T72" fmla="*/ 64 w 137"/>
                <a:gd name="T73" fmla="*/ 0 h 338"/>
                <a:gd name="T74" fmla="*/ 79 w 137"/>
                <a:gd name="T75" fmla="*/ 21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338">
                  <a:moveTo>
                    <a:pt x="79" y="21"/>
                  </a:moveTo>
                  <a:lnTo>
                    <a:pt x="90" y="48"/>
                  </a:lnTo>
                  <a:lnTo>
                    <a:pt x="74" y="74"/>
                  </a:lnTo>
                  <a:lnTo>
                    <a:pt x="85" y="84"/>
                  </a:lnTo>
                  <a:lnTo>
                    <a:pt x="85" y="84"/>
                  </a:lnTo>
                  <a:lnTo>
                    <a:pt x="106" y="95"/>
                  </a:lnTo>
                  <a:lnTo>
                    <a:pt x="116" y="121"/>
                  </a:lnTo>
                  <a:lnTo>
                    <a:pt x="137" y="127"/>
                  </a:lnTo>
                  <a:lnTo>
                    <a:pt x="127" y="137"/>
                  </a:lnTo>
                  <a:lnTo>
                    <a:pt x="122" y="142"/>
                  </a:lnTo>
                  <a:lnTo>
                    <a:pt x="101" y="158"/>
                  </a:lnTo>
                  <a:lnTo>
                    <a:pt x="95" y="164"/>
                  </a:lnTo>
                  <a:lnTo>
                    <a:pt x="90" y="179"/>
                  </a:lnTo>
                  <a:lnTo>
                    <a:pt x="95" y="195"/>
                  </a:lnTo>
                  <a:lnTo>
                    <a:pt x="116" y="216"/>
                  </a:lnTo>
                  <a:lnTo>
                    <a:pt x="111" y="243"/>
                  </a:lnTo>
                  <a:lnTo>
                    <a:pt x="127" y="264"/>
                  </a:lnTo>
                  <a:lnTo>
                    <a:pt x="127" y="280"/>
                  </a:lnTo>
                  <a:lnTo>
                    <a:pt x="137" y="301"/>
                  </a:lnTo>
                  <a:lnTo>
                    <a:pt x="122" y="338"/>
                  </a:lnTo>
                  <a:lnTo>
                    <a:pt x="122" y="285"/>
                  </a:lnTo>
                  <a:lnTo>
                    <a:pt x="106" y="243"/>
                  </a:lnTo>
                  <a:lnTo>
                    <a:pt x="85" y="201"/>
                  </a:lnTo>
                  <a:lnTo>
                    <a:pt x="79" y="216"/>
                  </a:lnTo>
                  <a:lnTo>
                    <a:pt x="64" y="232"/>
                  </a:lnTo>
                  <a:lnTo>
                    <a:pt x="43" y="227"/>
                  </a:lnTo>
                  <a:lnTo>
                    <a:pt x="48" y="195"/>
                  </a:lnTo>
                  <a:lnTo>
                    <a:pt x="11" y="148"/>
                  </a:lnTo>
                  <a:lnTo>
                    <a:pt x="0" y="142"/>
                  </a:lnTo>
                  <a:lnTo>
                    <a:pt x="6" y="121"/>
                  </a:lnTo>
                  <a:lnTo>
                    <a:pt x="11" y="116"/>
                  </a:lnTo>
                  <a:lnTo>
                    <a:pt x="11" y="79"/>
                  </a:lnTo>
                  <a:lnTo>
                    <a:pt x="21" y="84"/>
                  </a:lnTo>
                  <a:lnTo>
                    <a:pt x="32" y="37"/>
                  </a:lnTo>
                  <a:lnTo>
                    <a:pt x="53" y="21"/>
                  </a:lnTo>
                  <a:lnTo>
                    <a:pt x="58" y="5"/>
                  </a:lnTo>
                  <a:lnTo>
                    <a:pt x="64"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616"/>
            <p:cNvSpPr>
              <a:spLocks/>
            </p:cNvSpPr>
            <p:nvPr/>
          </p:nvSpPr>
          <p:spPr bwMode="auto">
            <a:xfrm>
              <a:off x="4392" y="2025"/>
              <a:ext cx="132" cy="270"/>
            </a:xfrm>
            <a:custGeom>
              <a:avLst/>
              <a:gdLst>
                <a:gd name="T0" fmla="*/ 53 w 132"/>
                <a:gd name="T1" fmla="*/ 22 h 270"/>
                <a:gd name="T2" fmla="*/ 58 w 132"/>
                <a:gd name="T3" fmla="*/ 22 h 270"/>
                <a:gd name="T4" fmla="*/ 53 w 132"/>
                <a:gd name="T5" fmla="*/ 37 h 270"/>
                <a:gd name="T6" fmla="*/ 58 w 132"/>
                <a:gd name="T7" fmla="*/ 59 h 270"/>
                <a:gd name="T8" fmla="*/ 79 w 132"/>
                <a:gd name="T9" fmla="*/ 48 h 270"/>
                <a:gd name="T10" fmla="*/ 90 w 132"/>
                <a:gd name="T11" fmla="*/ 48 h 270"/>
                <a:gd name="T12" fmla="*/ 100 w 132"/>
                <a:gd name="T13" fmla="*/ 43 h 270"/>
                <a:gd name="T14" fmla="*/ 116 w 132"/>
                <a:gd name="T15" fmla="*/ 59 h 270"/>
                <a:gd name="T16" fmla="*/ 116 w 132"/>
                <a:gd name="T17" fmla="*/ 74 h 270"/>
                <a:gd name="T18" fmla="*/ 132 w 132"/>
                <a:gd name="T19" fmla="*/ 90 h 270"/>
                <a:gd name="T20" fmla="*/ 132 w 132"/>
                <a:gd name="T21" fmla="*/ 117 h 270"/>
                <a:gd name="T22" fmla="*/ 100 w 132"/>
                <a:gd name="T23" fmla="*/ 111 h 270"/>
                <a:gd name="T24" fmla="*/ 95 w 132"/>
                <a:gd name="T25" fmla="*/ 117 h 270"/>
                <a:gd name="T26" fmla="*/ 90 w 132"/>
                <a:gd name="T27" fmla="*/ 132 h 270"/>
                <a:gd name="T28" fmla="*/ 95 w 132"/>
                <a:gd name="T29" fmla="*/ 159 h 270"/>
                <a:gd name="T30" fmla="*/ 69 w 132"/>
                <a:gd name="T31" fmla="*/ 143 h 270"/>
                <a:gd name="T32" fmla="*/ 63 w 132"/>
                <a:gd name="T33" fmla="*/ 127 h 270"/>
                <a:gd name="T34" fmla="*/ 47 w 132"/>
                <a:gd name="T35" fmla="*/ 132 h 270"/>
                <a:gd name="T36" fmla="*/ 53 w 132"/>
                <a:gd name="T37" fmla="*/ 154 h 270"/>
                <a:gd name="T38" fmla="*/ 42 w 132"/>
                <a:gd name="T39" fmla="*/ 185 h 270"/>
                <a:gd name="T40" fmla="*/ 47 w 132"/>
                <a:gd name="T41" fmla="*/ 206 h 270"/>
                <a:gd name="T42" fmla="*/ 58 w 132"/>
                <a:gd name="T43" fmla="*/ 201 h 270"/>
                <a:gd name="T44" fmla="*/ 63 w 132"/>
                <a:gd name="T45" fmla="*/ 222 h 270"/>
                <a:gd name="T46" fmla="*/ 74 w 132"/>
                <a:gd name="T47" fmla="*/ 248 h 270"/>
                <a:gd name="T48" fmla="*/ 84 w 132"/>
                <a:gd name="T49" fmla="*/ 248 h 270"/>
                <a:gd name="T50" fmla="*/ 95 w 132"/>
                <a:gd name="T51" fmla="*/ 259 h 270"/>
                <a:gd name="T52" fmla="*/ 90 w 132"/>
                <a:gd name="T53" fmla="*/ 270 h 270"/>
                <a:gd name="T54" fmla="*/ 84 w 132"/>
                <a:gd name="T55" fmla="*/ 264 h 270"/>
                <a:gd name="T56" fmla="*/ 79 w 132"/>
                <a:gd name="T57" fmla="*/ 270 h 270"/>
                <a:gd name="T58" fmla="*/ 79 w 132"/>
                <a:gd name="T59" fmla="*/ 259 h 270"/>
                <a:gd name="T60" fmla="*/ 63 w 132"/>
                <a:gd name="T61" fmla="*/ 248 h 270"/>
                <a:gd name="T62" fmla="*/ 63 w 132"/>
                <a:gd name="T63" fmla="*/ 254 h 270"/>
                <a:gd name="T64" fmla="*/ 37 w 132"/>
                <a:gd name="T65" fmla="*/ 222 h 270"/>
                <a:gd name="T66" fmla="*/ 32 w 132"/>
                <a:gd name="T67" fmla="*/ 227 h 270"/>
                <a:gd name="T68" fmla="*/ 26 w 132"/>
                <a:gd name="T69" fmla="*/ 212 h 270"/>
                <a:gd name="T70" fmla="*/ 47 w 132"/>
                <a:gd name="T71" fmla="*/ 159 h 270"/>
                <a:gd name="T72" fmla="*/ 37 w 132"/>
                <a:gd name="T73" fmla="*/ 138 h 270"/>
                <a:gd name="T74" fmla="*/ 37 w 132"/>
                <a:gd name="T75" fmla="*/ 122 h 270"/>
                <a:gd name="T76" fmla="*/ 21 w 132"/>
                <a:gd name="T77" fmla="*/ 101 h 270"/>
                <a:gd name="T78" fmla="*/ 26 w 132"/>
                <a:gd name="T79" fmla="*/ 74 h 270"/>
                <a:gd name="T80" fmla="*/ 5 w 132"/>
                <a:gd name="T81" fmla="*/ 53 h 270"/>
                <a:gd name="T82" fmla="*/ 0 w 132"/>
                <a:gd name="T83" fmla="*/ 37 h 270"/>
                <a:gd name="T84" fmla="*/ 5 w 132"/>
                <a:gd name="T85" fmla="*/ 22 h 270"/>
                <a:gd name="T86" fmla="*/ 11 w 132"/>
                <a:gd name="T87" fmla="*/ 16 h 270"/>
                <a:gd name="T88" fmla="*/ 32 w 132"/>
                <a:gd name="T89" fmla="*/ 0 h 270"/>
                <a:gd name="T90" fmla="*/ 42 w 132"/>
                <a:gd name="T91" fmla="*/ 11 h 270"/>
                <a:gd name="T92" fmla="*/ 47 w 132"/>
                <a:gd name="T93" fmla="*/ 22 h 270"/>
                <a:gd name="T94" fmla="*/ 53 w 132"/>
                <a:gd name="T95" fmla="*/ 2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270">
                  <a:moveTo>
                    <a:pt x="53" y="22"/>
                  </a:moveTo>
                  <a:lnTo>
                    <a:pt x="58" y="22"/>
                  </a:lnTo>
                  <a:lnTo>
                    <a:pt x="53" y="37"/>
                  </a:lnTo>
                  <a:lnTo>
                    <a:pt x="58" y="59"/>
                  </a:lnTo>
                  <a:lnTo>
                    <a:pt x="79" y="48"/>
                  </a:lnTo>
                  <a:lnTo>
                    <a:pt x="90" y="48"/>
                  </a:lnTo>
                  <a:lnTo>
                    <a:pt x="100" y="43"/>
                  </a:lnTo>
                  <a:lnTo>
                    <a:pt x="116" y="59"/>
                  </a:lnTo>
                  <a:lnTo>
                    <a:pt x="116" y="74"/>
                  </a:lnTo>
                  <a:lnTo>
                    <a:pt x="132" y="90"/>
                  </a:lnTo>
                  <a:lnTo>
                    <a:pt x="132" y="117"/>
                  </a:lnTo>
                  <a:lnTo>
                    <a:pt x="100" y="111"/>
                  </a:lnTo>
                  <a:lnTo>
                    <a:pt x="95" y="117"/>
                  </a:lnTo>
                  <a:lnTo>
                    <a:pt x="90" y="132"/>
                  </a:lnTo>
                  <a:lnTo>
                    <a:pt x="95" y="159"/>
                  </a:lnTo>
                  <a:lnTo>
                    <a:pt x="69" y="143"/>
                  </a:lnTo>
                  <a:lnTo>
                    <a:pt x="63" y="127"/>
                  </a:lnTo>
                  <a:lnTo>
                    <a:pt x="47" y="132"/>
                  </a:lnTo>
                  <a:lnTo>
                    <a:pt x="53" y="154"/>
                  </a:lnTo>
                  <a:lnTo>
                    <a:pt x="42" y="185"/>
                  </a:lnTo>
                  <a:lnTo>
                    <a:pt x="47" y="206"/>
                  </a:lnTo>
                  <a:lnTo>
                    <a:pt x="58" y="201"/>
                  </a:lnTo>
                  <a:lnTo>
                    <a:pt x="63" y="222"/>
                  </a:lnTo>
                  <a:lnTo>
                    <a:pt x="74" y="248"/>
                  </a:lnTo>
                  <a:lnTo>
                    <a:pt x="84" y="248"/>
                  </a:lnTo>
                  <a:lnTo>
                    <a:pt x="95" y="259"/>
                  </a:lnTo>
                  <a:lnTo>
                    <a:pt x="90" y="270"/>
                  </a:lnTo>
                  <a:lnTo>
                    <a:pt x="84" y="264"/>
                  </a:lnTo>
                  <a:lnTo>
                    <a:pt x="79" y="270"/>
                  </a:lnTo>
                  <a:lnTo>
                    <a:pt x="79" y="259"/>
                  </a:lnTo>
                  <a:lnTo>
                    <a:pt x="63" y="248"/>
                  </a:lnTo>
                  <a:lnTo>
                    <a:pt x="63" y="254"/>
                  </a:lnTo>
                  <a:lnTo>
                    <a:pt x="37" y="222"/>
                  </a:lnTo>
                  <a:lnTo>
                    <a:pt x="32" y="227"/>
                  </a:lnTo>
                  <a:lnTo>
                    <a:pt x="26" y="212"/>
                  </a:lnTo>
                  <a:lnTo>
                    <a:pt x="47" y="159"/>
                  </a:lnTo>
                  <a:lnTo>
                    <a:pt x="37" y="138"/>
                  </a:lnTo>
                  <a:lnTo>
                    <a:pt x="37" y="122"/>
                  </a:lnTo>
                  <a:lnTo>
                    <a:pt x="21" y="101"/>
                  </a:lnTo>
                  <a:lnTo>
                    <a:pt x="26" y="74"/>
                  </a:lnTo>
                  <a:lnTo>
                    <a:pt x="5" y="53"/>
                  </a:lnTo>
                  <a:lnTo>
                    <a:pt x="0" y="37"/>
                  </a:lnTo>
                  <a:lnTo>
                    <a:pt x="5" y="22"/>
                  </a:lnTo>
                  <a:lnTo>
                    <a:pt x="11" y="16"/>
                  </a:lnTo>
                  <a:lnTo>
                    <a:pt x="32" y="0"/>
                  </a:lnTo>
                  <a:lnTo>
                    <a:pt x="42" y="11"/>
                  </a:lnTo>
                  <a:lnTo>
                    <a:pt x="47" y="22"/>
                  </a:lnTo>
                  <a:lnTo>
                    <a:pt x="53" y="2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617"/>
            <p:cNvSpPr>
              <a:spLocks/>
            </p:cNvSpPr>
            <p:nvPr/>
          </p:nvSpPr>
          <p:spPr bwMode="auto">
            <a:xfrm>
              <a:off x="4482" y="2131"/>
              <a:ext cx="79" cy="84"/>
            </a:xfrm>
            <a:custGeom>
              <a:avLst/>
              <a:gdLst>
                <a:gd name="T0" fmla="*/ 79 w 79"/>
                <a:gd name="T1" fmla="*/ 21 h 84"/>
                <a:gd name="T2" fmla="*/ 79 w 79"/>
                <a:gd name="T3" fmla="*/ 42 h 84"/>
                <a:gd name="T4" fmla="*/ 58 w 79"/>
                <a:gd name="T5" fmla="*/ 58 h 84"/>
                <a:gd name="T6" fmla="*/ 63 w 79"/>
                <a:gd name="T7" fmla="*/ 69 h 84"/>
                <a:gd name="T8" fmla="*/ 42 w 79"/>
                <a:gd name="T9" fmla="*/ 69 h 84"/>
                <a:gd name="T10" fmla="*/ 37 w 79"/>
                <a:gd name="T11" fmla="*/ 79 h 84"/>
                <a:gd name="T12" fmla="*/ 37 w 79"/>
                <a:gd name="T13" fmla="*/ 84 h 84"/>
                <a:gd name="T14" fmla="*/ 15 w 79"/>
                <a:gd name="T15" fmla="*/ 74 h 84"/>
                <a:gd name="T16" fmla="*/ 5 w 79"/>
                <a:gd name="T17" fmla="*/ 53 h 84"/>
                <a:gd name="T18" fmla="*/ 0 w 79"/>
                <a:gd name="T19" fmla="*/ 26 h 84"/>
                <a:gd name="T20" fmla="*/ 5 w 79"/>
                <a:gd name="T21" fmla="*/ 11 h 84"/>
                <a:gd name="T22" fmla="*/ 10 w 79"/>
                <a:gd name="T23" fmla="*/ 5 h 84"/>
                <a:gd name="T24" fmla="*/ 42 w 79"/>
                <a:gd name="T25" fmla="*/ 11 h 84"/>
                <a:gd name="T26" fmla="*/ 52 w 79"/>
                <a:gd name="T27" fmla="*/ 16 h 84"/>
                <a:gd name="T28" fmla="*/ 79 w 79"/>
                <a:gd name="T29" fmla="*/ 0 h 84"/>
                <a:gd name="T30" fmla="*/ 79 w 79"/>
                <a:gd name="T31"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84">
                  <a:moveTo>
                    <a:pt x="79" y="21"/>
                  </a:moveTo>
                  <a:lnTo>
                    <a:pt x="79" y="42"/>
                  </a:lnTo>
                  <a:lnTo>
                    <a:pt x="58" y="58"/>
                  </a:lnTo>
                  <a:lnTo>
                    <a:pt x="63" y="69"/>
                  </a:lnTo>
                  <a:lnTo>
                    <a:pt x="42" y="69"/>
                  </a:lnTo>
                  <a:lnTo>
                    <a:pt x="37" y="79"/>
                  </a:lnTo>
                  <a:lnTo>
                    <a:pt x="37" y="84"/>
                  </a:lnTo>
                  <a:lnTo>
                    <a:pt x="15" y="74"/>
                  </a:lnTo>
                  <a:lnTo>
                    <a:pt x="5" y="53"/>
                  </a:lnTo>
                  <a:lnTo>
                    <a:pt x="0" y="26"/>
                  </a:lnTo>
                  <a:lnTo>
                    <a:pt x="5" y="11"/>
                  </a:lnTo>
                  <a:lnTo>
                    <a:pt x="10" y="5"/>
                  </a:lnTo>
                  <a:lnTo>
                    <a:pt x="42" y="11"/>
                  </a:lnTo>
                  <a:lnTo>
                    <a:pt x="52" y="16"/>
                  </a:lnTo>
                  <a:lnTo>
                    <a:pt x="79" y="0"/>
                  </a:lnTo>
                  <a:lnTo>
                    <a:pt x="79"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618"/>
            <p:cNvSpPr>
              <a:spLocks/>
            </p:cNvSpPr>
            <p:nvPr/>
          </p:nvSpPr>
          <p:spPr bwMode="auto">
            <a:xfrm>
              <a:off x="4677" y="2305"/>
              <a:ext cx="21" cy="21"/>
            </a:xfrm>
            <a:custGeom>
              <a:avLst/>
              <a:gdLst>
                <a:gd name="T0" fmla="*/ 16 w 21"/>
                <a:gd name="T1" fmla="*/ 5 h 21"/>
                <a:gd name="T2" fmla="*/ 21 w 21"/>
                <a:gd name="T3" fmla="*/ 16 h 21"/>
                <a:gd name="T4" fmla="*/ 10 w 21"/>
                <a:gd name="T5" fmla="*/ 21 h 21"/>
                <a:gd name="T6" fmla="*/ 0 w 21"/>
                <a:gd name="T7" fmla="*/ 11 h 21"/>
                <a:gd name="T8" fmla="*/ 5 w 21"/>
                <a:gd name="T9" fmla="*/ 0 h 21"/>
                <a:gd name="T10" fmla="*/ 16 w 21"/>
                <a:gd name="T11" fmla="*/ 0 h 21"/>
                <a:gd name="T12" fmla="*/ 16 w 21"/>
                <a:gd name="T13" fmla="*/ 5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6" y="5"/>
                  </a:moveTo>
                  <a:lnTo>
                    <a:pt x="21" y="16"/>
                  </a:lnTo>
                  <a:lnTo>
                    <a:pt x="10" y="21"/>
                  </a:lnTo>
                  <a:lnTo>
                    <a:pt x="0" y="11"/>
                  </a:lnTo>
                  <a:lnTo>
                    <a:pt x="5" y="0"/>
                  </a:lnTo>
                  <a:lnTo>
                    <a:pt x="16" y="0"/>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Freeform 619"/>
            <p:cNvSpPr>
              <a:spLocks/>
            </p:cNvSpPr>
            <p:nvPr/>
          </p:nvSpPr>
          <p:spPr bwMode="auto">
            <a:xfrm>
              <a:off x="5420" y="2759"/>
              <a:ext cx="37" cy="32"/>
            </a:xfrm>
            <a:custGeom>
              <a:avLst/>
              <a:gdLst>
                <a:gd name="T0" fmla="*/ 6 w 37"/>
                <a:gd name="T1" fmla="*/ 0 h 32"/>
                <a:gd name="T2" fmla="*/ 6 w 37"/>
                <a:gd name="T3" fmla="*/ 0 h 32"/>
                <a:gd name="T4" fmla="*/ 37 w 37"/>
                <a:gd name="T5" fmla="*/ 32 h 32"/>
                <a:gd name="T6" fmla="*/ 32 w 37"/>
                <a:gd name="T7" fmla="*/ 32 h 32"/>
                <a:gd name="T8" fmla="*/ 0 w 37"/>
                <a:gd name="T9" fmla="*/ 0 h 32"/>
                <a:gd name="T10" fmla="*/ 6 w 37"/>
                <a:gd name="T11" fmla="*/ 0 h 32"/>
              </a:gdLst>
              <a:ahLst/>
              <a:cxnLst>
                <a:cxn ang="0">
                  <a:pos x="T0" y="T1"/>
                </a:cxn>
                <a:cxn ang="0">
                  <a:pos x="T2" y="T3"/>
                </a:cxn>
                <a:cxn ang="0">
                  <a:pos x="T4" y="T5"/>
                </a:cxn>
                <a:cxn ang="0">
                  <a:pos x="T6" y="T7"/>
                </a:cxn>
                <a:cxn ang="0">
                  <a:pos x="T8" y="T9"/>
                </a:cxn>
                <a:cxn ang="0">
                  <a:pos x="T10" y="T11"/>
                </a:cxn>
              </a:cxnLst>
              <a:rect l="0" t="0" r="r" b="b"/>
              <a:pathLst>
                <a:path w="37" h="32">
                  <a:moveTo>
                    <a:pt x="6" y="0"/>
                  </a:moveTo>
                  <a:lnTo>
                    <a:pt x="6" y="0"/>
                  </a:lnTo>
                  <a:lnTo>
                    <a:pt x="37" y="32"/>
                  </a:lnTo>
                  <a:lnTo>
                    <a:pt x="32" y="32"/>
                  </a:lnTo>
                  <a:lnTo>
                    <a:pt x="0"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620"/>
            <p:cNvSpPr>
              <a:spLocks/>
            </p:cNvSpPr>
            <p:nvPr/>
          </p:nvSpPr>
          <p:spPr bwMode="auto">
            <a:xfrm>
              <a:off x="4740" y="1704"/>
              <a:ext cx="63" cy="73"/>
            </a:xfrm>
            <a:custGeom>
              <a:avLst/>
              <a:gdLst>
                <a:gd name="T0" fmla="*/ 32 w 63"/>
                <a:gd name="T1" fmla="*/ 10 h 73"/>
                <a:gd name="T2" fmla="*/ 48 w 63"/>
                <a:gd name="T3" fmla="*/ 26 h 73"/>
                <a:gd name="T4" fmla="*/ 58 w 63"/>
                <a:gd name="T5" fmla="*/ 47 h 73"/>
                <a:gd name="T6" fmla="*/ 63 w 63"/>
                <a:gd name="T7" fmla="*/ 63 h 73"/>
                <a:gd name="T8" fmla="*/ 37 w 63"/>
                <a:gd name="T9" fmla="*/ 73 h 73"/>
                <a:gd name="T10" fmla="*/ 21 w 63"/>
                <a:gd name="T11" fmla="*/ 73 h 73"/>
                <a:gd name="T12" fmla="*/ 16 w 63"/>
                <a:gd name="T13" fmla="*/ 58 h 73"/>
                <a:gd name="T14" fmla="*/ 16 w 63"/>
                <a:gd name="T15" fmla="*/ 47 h 73"/>
                <a:gd name="T16" fmla="*/ 0 w 63"/>
                <a:gd name="T17" fmla="*/ 31 h 73"/>
                <a:gd name="T18" fmla="*/ 0 w 63"/>
                <a:gd name="T19" fmla="*/ 15 h 73"/>
                <a:gd name="T20" fmla="*/ 0 w 63"/>
                <a:gd name="T21" fmla="*/ 5 h 73"/>
                <a:gd name="T22" fmla="*/ 21 w 63"/>
                <a:gd name="T23" fmla="*/ 0 h 73"/>
                <a:gd name="T24" fmla="*/ 32 w 63"/>
                <a:gd name="T25"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73">
                  <a:moveTo>
                    <a:pt x="32" y="10"/>
                  </a:moveTo>
                  <a:lnTo>
                    <a:pt x="48" y="26"/>
                  </a:lnTo>
                  <a:lnTo>
                    <a:pt x="58" y="47"/>
                  </a:lnTo>
                  <a:lnTo>
                    <a:pt x="63" y="63"/>
                  </a:lnTo>
                  <a:lnTo>
                    <a:pt x="37" y="73"/>
                  </a:lnTo>
                  <a:lnTo>
                    <a:pt x="21" y="73"/>
                  </a:lnTo>
                  <a:lnTo>
                    <a:pt x="16" y="58"/>
                  </a:lnTo>
                  <a:lnTo>
                    <a:pt x="16" y="47"/>
                  </a:lnTo>
                  <a:lnTo>
                    <a:pt x="0" y="31"/>
                  </a:lnTo>
                  <a:lnTo>
                    <a:pt x="0" y="15"/>
                  </a:lnTo>
                  <a:lnTo>
                    <a:pt x="0" y="5"/>
                  </a:lnTo>
                  <a:lnTo>
                    <a:pt x="21" y="0"/>
                  </a:lnTo>
                  <a:lnTo>
                    <a:pt x="32"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Freeform 621"/>
            <p:cNvSpPr>
              <a:spLocks/>
            </p:cNvSpPr>
            <p:nvPr/>
          </p:nvSpPr>
          <p:spPr bwMode="auto">
            <a:xfrm>
              <a:off x="4687" y="1635"/>
              <a:ext cx="74" cy="84"/>
            </a:xfrm>
            <a:custGeom>
              <a:avLst/>
              <a:gdLst>
                <a:gd name="T0" fmla="*/ 69 w 74"/>
                <a:gd name="T1" fmla="*/ 16 h 84"/>
                <a:gd name="T2" fmla="*/ 69 w 74"/>
                <a:gd name="T3" fmla="*/ 32 h 84"/>
                <a:gd name="T4" fmla="*/ 53 w 74"/>
                <a:gd name="T5" fmla="*/ 58 h 84"/>
                <a:gd name="T6" fmla="*/ 74 w 74"/>
                <a:gd name="T7" fmla="*/ 69 h 84"/>
                <a:gd name="T8" fmla="*/ 53 w 74"/>
                <a:gd name="T9" fmla="*/ 74 h 84"/>
                <a:gd name="T10" fmla="*/ 53 w 74"/>
                <a:gd name="T11" fmla="*/ 84 h 84"/>
                <a:gd name="T12" fmla="*/ 37 w 74"/>
                <a:gd name="T13" fmla="*/ 79 h 84"/>
                <a:gd name="T14" fmla="*/ 32 w 74"/>
                <a:gd name="T15" fmla="*/ 84 h 84"/>
                <a:gd name="T16" fmla="*/ 21 w 74"/>
                <a:gd name="T17" fmla="*/ 79 h 84"/>
                <a:gd name="T18" fmla="*/ 21 w 74"/>
                <a:gd name="T19" fmla="*/ 53 h 84"/>
                <a:gd name="T20" fmla="*/ 0 w 74"/>
                <a:gd name="T21" fmla="*/ 48 h 84"/>
                <a:gd name="T22" fmla="*/ 21 w 74"/>
                <a:gd name="T23" fmla="*/ 11 h 84"/>
                <a:gd name="T24" fmla="*/ 64 w 74"/>
                <a:gd name="T25" fmla="*/ 0 h 84"/>
                <a:gd name="T26" fmla="*/ 69 w 74"/>
                <a:gd name="T2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84">
                  <a:moveTo>
                    <a:pt x="69" y="16"/>
                  </a:moveTo>
                  <a:lnTo>
                    <a:pt x="69" y="32"/>
                  </a:lnTo>
                  <a:lnTo>
                    <a:pt x="53" y="58"/>
                  </a:lnTo>
                  <a:lnTo>
                    <a:pt x="74" y="69"/>
                  </a:lnTo>
                  <a:lnTo>
                    <a:pt x="53" y="74"/>
                  </a:lnTo>
                  <a:lnTo>
                    <a:pt x="53" y="84"/>
                  </a:lnTo>
                  <a:lnTo>
                    <a:pt x="37" y="79"/>
                  </a:lnTo>
                  <a:lnTo>
                    <a:pt x="32" y="84"/>
                  </a:lnTo>
                  <a:lnTo>
                    <a:pt x="21" y="79"/>
                  </a:lnTo>
                  <a:lnTo>
                    <a:pt x="21" y="53"/>
                  </a:lnTo>
                  <a:lnTo>
                    <a:pt x="0" y="48"/>
                  </a:lnTo>
                  <a:lnTo>
                    <a:pt x="21" y="11"/>
                  </a:lnTo>
                  <a:lnTo>
                    <a:pt x="64" y="0"/>
                  </a:lnTo>
                  <a:lnTo>
                    <a:pt x="69"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622"/>
            <p:cNvSpPr>
              <a:spLocks/>
            </p:cNvSpPr>
            <p:nvPr/>
          </p:nvSpPr>
          <p:spPr bwMode="auto">
            <a:xfrm>
              <a:off x="4076" y="1466"/>
              <a:ext cx="479" cy="185"/>
            </a:xfrm>
            <a:custGeom>
              <a:avLst/>
              <a:gdLst>
                <a:gd name="T0" fmla="*/ 5 w 479"/>
                <a:gd name="T1" fmla="*/ 48 h 185"/>
                <a:gd name="T2" fmla="*/ 10 w 479"/>
                <a:gd name="T3" fmla="*/ 48 h 185"/>
                <a:gd name="T4" fmla="*/ 31 w 479"/>
                <a:gd name="T5" fmla="*/ 42 h 185"/>
                <a:gd name="T6" fmla="*/ 58 w 479"/>
                <a:gd name="T7" fmla="*/ 21 h 185"/>
                <a:gd name="T8" fmla="*/ 89 w 479"/>
                <a:gd name="T9" fmla="*/ 27 h 185"/>
                <a:gd name="T10" fmla="*/ 105 w 479"/>
                <a:gd name="T11" fmla="*/ 37 h 185"/>
                <a:gd name="T12" fmla="*/ 137 w 479"/>
                <a:gd name="T13" fmla="*/ 37 h 185"/>
                <a:gd name="T14" fmla="*/ 142 w 479"/>
                <a:gd name="T15" fmla="*/ 32 h 185"/>
                <a:gd name="T16" fmla="*/ 126 w 479"/>
                <a:gd name="T17" fmla="*/ 16 h 185"/>
                <a:gd name="T18" fmla="*/ 131 w 479"/>
                <a:gd name="T19" fmla="*/ 0 h 185"/>
                <a:gd name="T20" fmla="*/ 184 w 479"/>
                <a:gd name="T21" fmla="*/ 11 h 185"/>
                <a:gd name="T22" fmla="*/ 195 w 479"/>
                <a:gd name="T23" fmla="*/ 27 h 185"/>
                <a:gd name="T24" fmla="*/ 226 w 479"/>
                <a:gd name="T25" fmla="*/ 32 h 185"/>
                <a:gd name="T26" fmla="*/ 242 w 479"/>
                <a:gd name="T27" fmla="*/ 27 h 185"/>
                <a:gd name="T28" fmla="*/ 316 w 479"/>
                <a:gd name="T29" fmla="*/ 53 h 185"/>
                <a:gd name="T30" fmla="*/ 363 w 479"/>
                <a:gd name="T31" fmla="*/ 32 h 185"/>
                <a:gd name="T32" fmla="*/ 369 w 479"/>
                <a:gd name="T33" fmla="*/ 32 h 185"/>
                <a:gd name="T34" fmla="*/ 400 w 479"/>
                <a:gd name="T35" fmla="*/ 37 h 185"/>
                <a:gd name="T36" fmla="*/ 406 w 479"/>
                <a:gd name="T37" fmla="*/ 74 h 185"/>
                <a:gd name="T38" fmla="*/ 443 w 479"/>
                <a:gd name="T39" fmla="*/ 69 h 185"/>
                <a:gd name="T40" fmla="*/ 479 w 479"/>
                <a:gd name="T41" fmla="*/ 95 h 185"/>
                <a:gd name="T42" fmla="*/ 443 w 479"/>
                <a:gd name="T43" fmla="*/ 100 h 185"/>
                <a:gd name="T44" fmla="*/ 411 w 479"/>
                <a:gd name="T45" fmla="*/ 132 h 185"/>
                <a:gd name="T46" fmla="*/ 379 w 479"/>
                <a:gd name="T47" fmla="*/ 122 h 185"/>
                <a:gd name="T48" fmla="*/ 385 w 479"/>
                <a:gd name="T49" fmla="*/ 132 h 185"/>
                <a:gd name="T50" fmla="*/ 395 w 479"/>
                <a:gd name="T51" fmla="*/ 148 h 185"/>
                <a:gd name="T52" fmla="*/ 379 w 479"/>
                <a:gd name="T53" fmla="*/ 169 h 185"/>
                <a:gd name="T54" fmla="*/ 342 w 479"/>
                <a:gd name="T55" fmla="*/ 169 h 185"/>
                <a:gd name="T56" fmla="*/ 321 w 479"/>
                <a:gd name="T57" fmla="*/ 180 h 185"/>
                <a:gd name="T58" fmla="*/ 311 w 479"/>
                <a:gd name="T59" fmla="*/ 185 h 185"/>
                <a:gd name="T60" fmla="*/ 263 w 479"/>
                <a:gd name="T61" fmla="*/ 169 h 185"/>
                <a:gd name="T62" fmla="*/ 184 w 479"/>
                <a:gd name="T63" fmla="*/ 164 h 185"/>
                <a:gd name="T64" fmla="*/ 174 w 479"/>
                <a:gd name="T65" fmla="*/ 153 h 185"/>
                <a:gd name="T66" fmla="*/ 168 w 479"/>
                <a:gd name="T67" fmla="*/ 153 h 185"/>
                <a:gd name="T68" fmla="*/ 121 w 479"/>
                <a:gd name="T69" fmla="*/ 122 h 185"/>
                <a:gd name="T70" fmla="*/ 79 w 479"/>
                <a:gd name="T71" fmla="*/ 122 h 185"/>
                <a:gd name="T72" fmla="*/ 73 w 479"/>
                <a:gd name="T73" fmla="*/ 95 h 185"/>
                <a:gd name="T74" fmla="*/ 52 w 479"/>
                <a:gd name="T75" fmla="*/ 74 h 185"/>
                <a:gd name="T76" fmla="*/ 0 w 479"/>
                <a:gd name="T77" fmla="*/ 53 h 185"/>
                <a:gd name="T78" fmla="*/ 5 w 479"/>
                <a:gd name="T79" fmla="*/ 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9" h="185">
                  <a:moveTo>
                    <a:pt x="5" y="48"/>
                  </a:moveTo>
                  <a:lnTo>
                    <a:pt x="10" y="48"/>
                  </a:lnTo>
                  <a:lnTo>
                    <a:pt x="31" y="42"/>
                  </a:lnTo>
                  <a:lnTo>
                    <a:pt x="58" y="21"/>
                  </a:lnTo>
                  <a:lnTo>
                    <a:pt x="89" y="27"/>
                  </a:lnTo>
                  <a:lnTo>
                    <a:pt x="105" y="37"/>
                  </a:lnTo>
                  <a:lnTo>
                    <a:pt x="137" y="37"/>
                  </a:lnTo>
                  <a:lnTo>
                    <a:pt x="142" y="32"/>
                  </a:lnTo>
                  <a:lnTo>
                    <a:pt x="126" y="16"/>
                  </a:lnTo>
                  <a:lnTo>
                    <a:pt x="131" y="0"/>
                  </a:lnTo>
                  <a:lnTo>
                    <a:pt x="184" y="11"/>
                  </a:lnTo>
                  <a:lnTo>
                    <a:pt x="195" y="27"/>
                  </a:lnTo>
                  <a:lnTo>
                    <a:pt x="226" y="32"/>
                  </a:lnTo>
                  <a:lnTo>
                    <a:pt x="242" y="27"/>
                  </a:lnTo>
                  <a:lnTo>
                    <a:pt x="316" y="53"/>
                  </a:lnTo>
                  <a:lnTo>
                    <a:pt x="363" y="32"/>
                  </a:lnTo>
                  <a:lnTo>
                    <a:pt x="369" y="32"/>
                  </a:lnTo>
                  <a:lnTo>
                    <a:pt x="400" y="37"/>
                  </a:lnTo>
                  <a:lnTo>
                    <a:pt x="406" y="74"/>
                  </a:lnTo>
                  <a:lnTo>
                    <a:pt x="443" y="69"/>
                  </a:lnTo>
                  <a:lnTo>
                    <a:pt x="479" y="95"/>
                  </a:lnTo>
                  <a:lnTo>
                    <a:pt x="443" y="100"/>
                  </a:lnTo>
                  <a:lnTo>
                    <a:pt x="411" y="132"/>
                  </a:lnTo>
                  <a:lnTo>
                    <a:pt x="379" y="122"/>
                  </a:lnTo>
                  <a:lnTo>
                    <a:pt x="385" y="132"/>
                  </a:lnTo>
                  <a:lnTo>
                    <a:pt x="395" y="148"/>
                  </a:lnTo>
                  <a:lnTo>
                    <a:pt x="379" y="169"/>
                  </a:lnTo>
                  <a:lnTo>
                    <a:pt x="342" y="169"/>
                  </a:lnTo>
                  <a:lnTo>
                    <a:pt x="321" y="180"/>
                  </a:lnTo>
                  <a:lnTo>
                    <a:pt x="311" y="185"/>
                  </a:lnTo>
                  <a:lnTo>
                    <a:pt x="263" y="169"/>
                  </a:lnTo>
                  <a:lnTo>
                    <a:pt x="184" y="164"/>
                  </a:lnTo>
                  <a:lnTo>
                    <a:pt x="174" y="153"/>
                  </a:lnTo>
                  <a:lnTo>
                    <a:pt x="168" y="153"/>
                  </a:lnTo>
                  <a:lnTo>
                    <a:pt x="121" y="122"/>
                  </a:lnTo>
                  <a:lnTo>
                    <a:pt x="79" y="122"/>
                  </a:lnTo>
                  <a:lnTo>
                    <a:pt x="73" y="95"/>
                  </a:lnTo>
                  <a:lnTo>
                    <a:pt x="52" y="74"/>
                  </a:lnTo>
                  <a:lnTo>
                    <a:pt x="0" y="53"/>
                  </a:lnTo>
                  <a:lnTo>
                    <a:pt x="5"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623"/>
            <p:cNvSpPr>
              <a:spLocks/>
            </p:cNvSpPr>
            <p:nvPr/>
          </p:nvSpPr>
          <p:spPr bwMode="auto">
            <a:xfrm>
              <a:off x="2604" y="2147"/>
              <a:ext cx="48" cy="16"/>
            </a:xfrm>
            <a:custGeom>
              <a:avLst/>
              <a:gdLst>
                <a:gd name="T0" fmla="*/ 16 w 48"/>
                <a:gd name="T1" fmla="*/ 5 h 16"/>
                <a:gd name="T2" fmla="*/ 32 w 48"/>
                <a:gd name="T3" fmla="*/ 0 h 16"/>
                <a:gd name="T4" fmla="*/ 42 w 48"/>
                <a:gd name="T5" fmla="*/ 5 h 16"/>
                <a:gd name="T6" fmla="*/ 48 w 48"/>
                <a:gd name="T7" fmla="*/ 10 h 16"/>
                <a:gd name="T8" fmla="*/ 42 w 48"/>
                <a:gd name="T9" fmla="*/ 10 h 16"/>
                <a:gd name="T10" fmla="*/ 0 w 48"/>
                <a:gd name="T11" fmla="*/ 16 h 16"/>
                <a:gd name="T12" fmla="*/ 5 w 48"/>
                <a:gd name="T13" fmla="*/ 5 h 16"/>
                <a:gd name="T14" fmla="*/ 16 w 48"/>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6">
                  <a:moveTo>
                    <a:pt x="16" y="5"/>
                  </a:moveTo>
                  <a:lnTo>
                    <a:pt x="32" y="0"/>
                  </a:lnTo>
                  <a:lnTo>
                    <a:pt x="42" y="5"/>
                  </a:lnTo>
                  <a:lnTo>
                    <a:pt x="48" y="10"/>
                  </a:lnTo>
                  <a:lnTo>
                    <a:pt x="42" y="10"/>
                  </a:lnTo>
                  <a:lnTo>
                    <a:pt x="0" y="16"/>
                  </a:lnTo>
                  <a:lnTo>
                    <a:pt x="5" y="5"/>
                  </a:lnTo>
                  <a:lnTo>
                    <a:pt x="1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624"/>
            <p:cNvSpPr>
              <a:spLocks/>
            </p:cNvSpPr>
            <p:nvPr/>
          </p:nvSpPr>
          <p:spPr bwMode="auto">
            <a:xfrm>
              <a:off x="2662" y="2215"/>
              <a:ext cx="48" cy="58"/>
            </a:xfrm>
            <a:custGeom>
              <a:avLst/>
              <a:gdLst>
                <a:gd name="T0" fmla="*/ 11 w 48"/>
                <a:gd name="T1" fmla="*/ 11 h 58"/>
                <a:gd name="T2" fmla="*/ 21 w 48"/>
                <a:gd name="T3" fmla="*/ 0 h 58"/>
                <a:gd name="T4" fmla="*/ 32 w 48"/>
                <a:gd name="T5" fmla="*/ 0 h 58"/>
                <a:gd name="T6" fmla="*/ 48 w 48"/>
                <a:gd name="T7" fmla="*/ 27 h 58"/>
                <a:gd name="T8" fmla="*/ 27 w 48"/>
                <a:gd name="T9" fmla="*/ 58 h 58"/>
                <a:gd name="T10" fmla="*/ 21 w 48"/>
                <a:gd name="T11" fmla="*/ 53 h 58"/>
                <a:gd name="T12" fmla="*/ 5 w 48"/>
                <a:gd name="T13" fmla="*/ 37 h 58"/>
                <a:gd name="T14" fmla="*/ 0 w 48"/>
                <a:gd name="T15" fmla="*/ 22 h 58"/>
                <a:gd name="T16" fmla="*/ 11 w 48"/>
                <a:gd name="T17" fmla="*/ 1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8">
                  <a:moveTo>
                    <a:pt x="11" y="11"/>
                  </a:moveTo>
                  <a:lnTo>
                    <a:pt x="21" y="0"/>
                  </a:lnTo>
                  <a:lnTo>
                    <a:pt x="32" y="0"/>
                  </a:lnTo>
                  <a:lnTo>
                    <a:pt x="48" y="27"/>
                  </a:lnTo>
                  <a:lnTo>
                    <a:pt x="27" y="58"/>
                  </a:lnTo>
                  <a:lnTo>
                    <a:pt x="21" y="53"/>
                  </a:lnTo>
                  <a:lnTo>
                    <a:pt x="5" y="37"/>
                  </a:lnTo>
                  <a:lnTo>
                    <a:pt x="0" y="22"/>
                  </a:lnTo>
                  <a:lnTo>
                    <a:pt x="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625"/>
            <p:cNvSpPr>
              <a:spLocks/>
            </p:cNvSpPr>
            <p:nvPr/>
          </p:nvSpPr>
          <p:spPr bwMode="auto">
            <a:xfrm>
              <a:off x="4091" y="1851"/>
              <a:ext cx="132" cy="69"/>
            </a:xfrm>
            <a:custGeom>
              <a:avLst/>
              <a:gdLst>
                <a:gd name="T0" fmla="*/ 111 w 132"/>
                <a:gd name="T1" fmla="*/ 37 h 69"/>
                <a:gd name="T2" fmla="*/ 132 w 132"/>
                <a:gd name="T3" fmla="*/ 43 h 69"/>
                <a:gd name="T4" fmla="*/ 132 w 132"/>
                <a:gd name="T5" fmla="*/ 64 h 69"/>
                <a:gd name="T6" fmla="*/ 132 w 132"/>
                <a:gd name="T7" fmla="*/ 69 h 69"/>
                <a:gd name="T8" fmla="*/ 101 w 132"/>
                <a:gd name="T9" fmla="*/ 69 h 69"/>
                <a:gd name="T10" fmla="*/ 79 w 132"/>
                <a:gd name="T11" fmla="*/ 58 h 69"/>
                <a:gd name="T12" fmla="*/ 74 w 132"/>
                <a:gd name="T13" fmla="*/ 53 h 69"/>
                <a:gd name="T14" fmla="*/ 58 w 132"/>
                <a:gd name="T15" fmla="*/ 53 h 69"/>
                <a:gd name="T16" fmla="*/ 0 w 132"/>
                <a:gd name="T17" fmla="*/ 27 h 69"/>
                <a:gd name="T18" fmla="*/ 11 w 132"/>
                <a:gd name="T19" fmla="*/ 0 h 69"/>
                <a:gd name="T20" fmla="*/ 58 w 132"/>
                <a:gd name="T21" fmla="*/ 21 h 69"/>
                <a:gd name="T22" fmla="*/ 95 w 132"/>
                <a:gd name="T23" fmla="*/ 37 h 69"/>
                <a:gd name="T24" fmla="*/ 111 w 132"/>
                <a:gd name="T25"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69">
                  <a:moveTo>
                    <a:pt x="111" y="37"/>
                  </a:moveTo>
                  <a:lnTo>
                    <a:pt x="132" y="43"/>
                  </a:lnTo>
                  <a:lnTo>
                    <a:pt x="132" y="64"/>
                  </a:lnTo>
                  <a:lnTo>
                    <a:pt x="132" y="69"/>
                  </a:lnTo>
                  <a:lnTo>
                    <a:pt x="101" y="69"/>
                  </a:lnTo>
                  <a:lnTo>
                    <a:pt x="79" y="58"/>
                  </a:lnTo>
                  <a:lnTo>
                    <a:pt x="74" y="53"/>
                  </a:lnTo>
                  <a:lnTo>
                    <a:pt x="58" y="53"/>
                  </a:lnTo>
                  <a:lnTo>
                    <a:pt x="0" y="27"/>
                  </a:lnTo>
                  <a:lnTo>
                    <a:pt x="11" y="0"/>
                  </a:lnTo>
                  <a:lnTo>
                    <a:pt x="58" y="21"/>
                  </a:lnTo>
                  <a:lnTo>
                    <a:pt x="95" y="37"/>
                  </a:lnTo>
                  <a:lnTo>
                    <a:pt x="111"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626"/>
            <p:cNvSpPr>
              <a:spLocks/>
            </p:cNvSpPr>
            <p:nvPr/>
          </p:nvSpPr>
          <p:spPr bwMode="auto">
            <a:xfrm>
              <a:off x="2931" y="1160"/>
              <a:ext cx="290" cy="206"/>
            </a:xfrm>
            <a:custGeom>
              <a:avLst/>
              <a:gdLst>
                <a:gd name="T0" fmla="*/ 285 w 290"/>
                <a:gd name="T1" fmla="*/ 21 h 206"/>
                <a:gd name="T2" fmla="*/ 274 w 290"/>
                <a:gd name="T3" fmla="*/ 32 h 206"/>
                <a:gd name="T4" fmla="*/ 274 w 290"/>
                <a:gd name="T5" fmla="*/ 21 h 206"/>
                <a:gd name="T6" fmla="*/ 264 w 290"/>
                <a:gd name="T7" fmla="*/ 16 h 206"/>
                <a:gd name="T8" fmla="*/ 259 w 290"/>
                <a:gd name="T9" fmla="*/ 16 h 206"/>
                <a:gd name="T10" fmla="*/ 237 w 290"/>
                <a:gd name="T11" fmla="*/ 21 h 206"/>
                <a:gd name="T12" fmla="*/ 237 w 290"/>
                <a:gd name="T13" fmla="*/ 32 h 206"/>
                <a:gd name="T14" fmla="*/ 227 w 290"/>
                <a:gd name="T15" fmla="*/ 37 h 206"/>
                <a:gd name="T16" fmla="*/ 201 w 290"/>
                <a:gd name="T17" fmla="*/ 37 h 206"/>
                <a:gd name="T18" fmla="*/ 195 w 290"/>
                <a:gd name="T19" fmla="*/ 32 h 206"/>
                <a:gd name="T20" fmla="*/ 185 w 290"/>
                <a:gd name="T21" fmla="*/ 26 h 206"/>
                <a:gd name="T22" fmla="*/ 185 w 290"/>
                <a:gd name="T23" fmla="*/ 32 h 206"/>
                <a:gd name="T24" fmla="*/ 174 w 290"/>
                <a:gd name="T25" fmla="*/ 32 h 206"/>
                <a:gd name="T26" fmla="*/ 174 w 290"/>
                <a:gd name="T27" fmla="*/ 32 h 206"/>
                <a:gd name="T28" fmla="*/ 174 w 290"/>
                <a:gd name="T29" fmla="*/ 32 h 206"/>
                <a:gd name="T30" fmla="*/ 169 w 290"/>
                <a:gd name="T31" fmla="*/ 42 h 206"/>
                <a:gd name="T32" fmla="*/ 153 w 290"/>
                <a:gd name="T33" fmla="*/ 37 h 206"/>
                <a:gd name="T34" fmla="*/ 148 w 290"/>
                <a:gd name="T35" fmla="*/ 48 h 206"/>
                <a:gd name="T36" fmla="*/ 143 w 290"/>
                <a:gd name="T37" fmla="*/ 42 h 206"/>
                <a:gd name="T38" fmla="*/ 132 w 290"/>
                <a:gd name="T39" fmla="*/ 53 h 206"/>
                <a:gd name="T40" fmla="*/ 132 w 290"/>
                <a:gd name="T41" fmla="*/ 58 h 206"/>
                <a:gd name="T42" fmla="*/ 121 w 290"/>
                <a:gd name="T43" fmla="*/ 74 h 206"/>
                <a:gd name="T44" fmla="*/ 111 w 290"/>
                <a:gd name="T45" fmla="*/ 106 h 206"/>
                <a:gd name="T46" fmla="*/ 95 w 290"/>
                <a:gd name="T47" fmla="*/ 106 h 206"/>
                <a:gd name="T48" fmla="*/ 90 w 290"/>
                <a:gd name="T49" fmla="*/ 111 h 206"/>
                <a:gd name="T50" fmla="*/ 90 w 290"/>
                <a:gd name="T51" fmla="*/ 127 h 206"/>
                <a:gd name="T52" fmla="*/ 100 w 290"/>
                <a:gd name="T53" fmla="*/ 153 h 206"/>
                <a:gd name="T54" fmla="*/ 95 w 290"/>
                <a:gd name="T55" fmla="*/ 174 h 206"/>
                <a:gd name="T56" fmla="*/ 85 w 290"/>
                <a:gd name="T57" fmla="*/ 190 h 206"/>
                <a:gd name="T58" fmla="*/ 74 w 290"/>
                <a:gd name="T59" fmla="*/ 185 h 206"/>
                <a:gd name="T60" fmla="*/ 42 w 290"/>
                <a:gd name="T61" fmla="*/ 206 h 206"/>
                <a:gd name="T62" fmla="*/ 11 w 290"/>
                <a:gd name="T63" fmla="*/ 195 h 206"/>
                <a:gd name="T64" fmla="*/ 0 w 290"/>
                <a:gd name="T65" fmla="*/ 143 h 206"/>
                <a:gd name="T66" fmla="*/ 48 w 290"/>
                <a:gd name="T67" fmla="*/ 111 h 206"/>
                <a:gd name="T68" fmla="*/ 58 w 290"/>
                <a:gd name="T69" fmla="*/ 116 h 206"/>
                <a:gd name="T70" fmla="*/ 63 w 290"/>
                <a:gd name="T71" fmla="*/ 100 h 206"/>
                <a:gd name="T72" fmla="*/ 106 w 290"/>
                <a:gd name="T73" fmla="*/ 58 h 206"/>
                <a:gd name="T74" fmla="*/ 116 w 290"/>
                <a:gd name="T75" fmla="*/ 37 h 206"/>
                <a:gd name="T76" fmla="*/ 127 w 290"/>
                <a:gd name="T77" fmla="*/ 32 h 206"/>
                <a:gd name="T78" fmla="*/ 143 w 290"/>
                <a:gd name="T79" fmla="*/ 21 h 206"/>
                <a:gd name="T80" fmla="*/ 153 w 290"/>
                <a:gd name="T81" fmla="*/ 16 h 206"/>
                <a:gd name="T82" fmla="*/ 164 w 290"/>
                <a:gd name="T83" fmla="*/ 11 h 206"/>
                <a:gd name="T84" fmla="*/ 179 w 290"/>
                <a:gd name="T85" fmla="*/ 16 h 206"/>
                <a:gd name="T86" fmla="*/ 190 w 290"/>
                <a:gd name="T87" fmla="*/ 5 h 206"/>
                <a:gd name="T88" fmla="*/ 216 w 290"/>
                <a:gd name="T89" fmla="*/ 0 h 206"/>
                <a:gd name="T90" fmla="*/ 243 w 290"/>
                <a:gd name="T91" fmla="*/ 0 h 206"/>
                <a:gd name="T92" fmla="*/ 253 w 290"/>
                <a:gd name="T93" fmla="*/ 0 h 206"/>
                <a:gd name="T94" fmla="*/ 274 w 290"/>
                <a:gd name="T95" fmla="*/ 5 h 206"/>
                <a:gd name="T96" fmla="*/ 290 w 290"/>
                <a:gd name="T97" fmla="*/ 11 h 206"/>
                <a:gd name="T98" fmla="*/ 285 w 290"/>
                <a:gd name="T99" fmla="*/ 2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0" h="206">
                  <a:moveTo>
                    <a:pt x="285" y="21"/>
                  </a:moveTo>
                  <a:lnTo>
                    <a:pt x="274" y="32"/>
                  </a:lnTo>
                  <a:lnTo>
                    <a:pt x="274" y="21"/>
                  </a:lnTo>
                  <a:lnTo>
                    <a:pt x="264" y="16"/>
                  </a:lnTo>
                  <a:lnTo>
                    <a:pt x="259" y="16"/>
                  </a:lnTo>
                  <a:lnTo>
                    <a:pt x="237" y="21"/>
                  </a:lnTo>
                  <a:lnTo>
                    <a:pt x="237" y="32"/>
                  </a:lnTo>
                  <a:lnTo>
                    <a:pt x="227" y="37"/>
                  </a:lnTo>
                  <a:lnTo>
                    <a:pt x="201" y="37"/>
                  </a:lnTo>
                  <a:lnTo>
                    <a:pt x="195" y="32"/>
                  </a:lnTo>
                  <a:lnTo>
                    <a:pt x="185" y="26"/>
                  </a:lnTo>
                  <a:lnTo>
                    <a:pt x="185" y="32"/>
                  </a:lnTo>
                  <a:lnTo>
                    <a:pt x="174" y="32"/>
                  </a:lnTo>
                  <a:lnTo>
                    <a:pt x="174" y="32"/>
                  </a:lnTo>
                  <a:lnTo>
                    <a:pt x="174" y="32"/>
                  </a:lnTo>
                  <a:lnTo>
                    <a:pt x="169" y="42"/>
                  </a:lnTo>
                  <a:lnTo>
                    <a:pt x="153" y="37"/>
                  </a:lnTo>
                  <a:lnTo>
                    <a:pt x="148" y="48"/>
                  </a:lnTo>
                  <a:lnTo>
                    <a:pt x="143" y="42"/>
                  </a:lnTo>
                  <a:lnTo>
                    <a:pt x="132" y="53"/>
                  </a:lnTo>
                  <a:lnTo>
                    <a:pt x="132" y="58"/>
                  </a:lnTo>
                  <a:lnTo>
                    <a:pt x="121" y="74"/>
                  </a:lnTo>
                  <a:lnTo>
                    <a:pt x="111" y="106"/>
                  </a:lnTo>
                  <a:lnTo>
                    <a:pt x="95" y="106"/>
                  </a:lnTo>
                  <a:lnTo>
                    <a:pt x="90" y="111"/>
                  </a:lnTo>
                  <a:lnTo>
                    <a:pt x="90" y="127"/>
                  </a:lnTo>
                  <a:lnTo>
                    <a:pt x="100" y="153"/>
                  </a:lnTo>
                  <a:lnTo>
                    <a:pt x="95" y="174"/>
                  </a:lnTo>
                  <a:lnTo>
                    <a:pt x="85" y="190"/>
                  </a:lnTo>
                  <a:lnTo>
                    <a:pt x="74" y="185"/>
                  </a:lnTo>
                  <a:lnTo>
                    <a:pt x="42" y="206"/>
                  </a:lnTo>
                  <a:lnTo>
                    <a:pt x="11" y="195"/>
                  </a:lnTo>
                  <a:lnTo>
                    <a:pt x="0" y="143"/>
                  </a:lnTo>
                  <a:lnTo>
                    <a:pt x="48" y="111"/>
                  </a:lnTo>
                  <a:lnTo>
                    <a:pt x="58" y="116"/>
                  </a:lnTo>
                  <a:lnTo>
                    <a:pt x="63" y="100"/>
                  </a:lnTo>
                  <a:lnTo>
                    <a:pt x="106" y="58"/>
                  </a:lnTo>
                  <a:lnTo>
                    <a:pt x="116" y="37"/>
                  </a:lnTo>
                  <a:lnTo>
                    <a:pt x="127" y="32"/>
                  </a:lnTo>
                  <a:lnTo>
                    <a:pt x="143" y="21"/>
                  </a:lnTo>
                  <a:lnTo>
                    <a:pt x="153" y="16"/>
                  </a:lnTo>
                  <a:lnTo>
                    <a:pt x="164" y="11"/>
                  </a:lnTo>
                  <a:lnTo>
                    <a:pt x="179" y="16"/>
                  </a:lnTo>
                  <a:lnTo>
                    <a:pt x="190" y="5"/>
                  </a:lnTo>
                  <a:lnTo>
                    <a:pt x="216" y="0"/>
                  </a:lnTo>
                  <a:lnTo>
                    <a:pt x="243" y="0"/>
                  </a:lnTo>
                  <a:lnTo>
                    <a:pt x="253" y="0"/>
                  </a:lnTo>
                  <a:lnTo>
                    <a:pt x="274" y="5"/>
                  </a:lnTo>
                  <a:lnTo>
                    <a:pt x="290" y="11"/>
                  </a:lnTo>
                  <a:lnTo>
                    <a:pt x="28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627"/>
            <p:cNvSpPr>
              <a:spLocks/>
            </p:cNvSpPr>
            <p:nvPr/>
          </p:nvSpPr>
          <p:spPr bwMode="auto">
            <a:xfrm>
              <a:off x="2130" y="997"/>
              <a:ext cx="632" cy="337"/>
            </a:xfrm>
            <a:custGeom>
              <a:avLst/>
              <a:gdLst>
                <a:gd name="T0" fmla="*/ 564 w 632"/>
                <a:gd name="T1" fmla="*/ 0 h 337"/>
                <a:gd name="T2" fmla="*/ 479 w 632"/>
                <a:gd name="T3" fmla="*/ 21 h 337"/>
                <a:gd name="T4" fmla="*/ 522 w 632"/>
                <a:gd name="T5" fmla="*/ 26 h 337"/>
                <a:gd name="T6" fmla="*/ 606 w 632"/>
                <a:gd name="T7" fmla="*/ 15 h 337"/>
                <a:gd name="T8" fmla="*/ 617 w 632"/>
                <a:gd name="T9" fmla="*/ 31 h 337"/>
                <a:gd name="T10" fmla="*/ 590 w 632"/>
                <a:gd name="T11" fmla="*/ 31 h 337"/>
                <a:gd name="T12" fmla="*/ 585 w 632"/>
                <a:gd name="T13" fmla="*/ 36 h 337"/>
                <a:gd name="T14" fmla="*/ 527 w 632"/>
                <a:gd name="T15" fmla="*/ 58 h 337"/>
                <a:gd name="T16" fmla="*/ 559 w 632"/>
                <a:gd name="T17" fmla="*/ 79 h 337"/>
                <a:gd name="T18" fmla="*/ 506 w 632"/>
                <a:gd name="T19" fmla="*/ 95 h 337"/>
                <a:gd name="T20" fmla="*/ 522 w 632"/>
                <a:gd name="T21" fmla="*/ 131 h 337"/>
                <a:gd name="T22" fmla="*/ 474 w 632"/>
                <a:gd name="T23" fmla="*/ 147 h 337"/>
                <a:gd name="T24" fmla="*/ 511 w 632"/>
                <a:gd name="T25" fmla="*/ 153 h 337"/>
                <a:gd name="T26" fmla="*/ 453 w 632"/>
                <a:gd name="T27" fmla="*/ 158 h 337"/>
                <a:gd name="T28" fmla="*/ 411 w 632"/>
                <a:gd name="T29" fmla="*/ 174 h 337"/>
                <a:gd name="T30" fmla="*/ 390 w 632"/>
                <a:gd name="T31" fmla="*/ 211 h 337"/>
                <a:gd name="T32" fmla="*/ 316 w 632"/>
                <a:gd name="T33" fmla="*/ 232 h 337"/>
                <a:gd name="T34" fmla="*/ 284 w 632"/>
                <a:gd name="T35" fmla="*/ 242 h 337"/>
                <a:gd name="T36" fmla="*/ 237 w 632"/>
                <a:gd name="T37" fmla="*/ 284 h 337"/>
                <a:gd name="T38" fmla="*/ 168 w 632"/>
                <a:gd name="T39" fmla="*/ 327 h 337"/>
                <a:gd name="T40" fmla="*/ 137 w 632"/>
                <a:gd name="T41" fmla="*/ 327 h 337"/>
                <a:gd name="T42" fmla="*/ 110 w 632"/>
                <a:gd name="T43" fmla="*/ 253 h 337"/>
                <a:gd name="T44" fmla="*/ 105 w 632"/>
                <a:gd name="T45" fmla="*/ 221 h 337"/>
                <a:gd name="T46" fmla="*/ 147 w 632"/>
                <a:gd name="T47" fmla="*/ 200 h 337"/>
                <a:gd name="T48" fmla="*/ 121 w 632"/>
                <a:gd name="T49" fmla="*/ 189 h 337"/>
                <a:gd name="T50" fmla="*/ 147 w 632"/>
                <a:gd name="T51" fmla="*/ 163 h 337"/>
                <a:gd name="T52" fmla="*/ 121 w 632"/>
                <a:gd name="T53" fmla="*/ 158 h 337"/>
                <a:gd name="T54" fmla="*/ 121 w 632"/>
                <a:gd name="T55" fmla="*/ 95 h 337"/>
                <a:gd name="T56" fmla="*/ 0 w 632"/>
                <a:gd name="T57" fmla="*/ 84 h 337"/>
                <a:gd name="T58" fmla="*/ 52 w 632"/>
                <a:gd name="T59" fmla="*/ 79 h 337"/>
                <a:gd name="T60" fmla="*/ 0 w 632"/>
                <a:gd name="T61" fmla="*/ 63 h 337"/>
                <a:gd name="T62" fmla="*/ 94 w 632"/>
                <a:gd name="T63" fmla="*/ 47 h 337"/>
                <a:gd name="T64" fmla="*/ 79 w 632"/>
                <a:gd name="T65" fmla="*/ 36 h 337"/>
                <a:gd name="T66" fmla="*/ 226 w 632"/>
                <a:gd name="T67" fmla="*/ 21 h 337"/>
                <a:gd name="T68" fmla="*/ 290 w 632"/>
                <a:gd name="T69" fmla="*/ 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2" h="337">
                  <a:moveTo>
                    <a:pt x="427" y="5"/>
                  </a:moveTo>
                  <a:lnTo>
                    <a:pt x="564" y="0"/>
                  </a:lnTo>
                  <a:lnTo>
                    <a:pt x="569" y="5"/>
                  </a:lnTo>
                  <a:lnTo>
                    <a:pt x="479" y="21"/>
                  </a:lnTo>
                  <a:lnTo>
                    <a:pt x="564" y="21"/>
                  </a:lnTo>
                  <a:lnTo>
                    <a:pt x="522" y="26"/>
                  </a:lnTo>
                  <a:lnTo>
                    <a:pt x="532" y="31"/>
                  </a:lnTo>
                  <a:lnTo>
                    <a:pt x="606" y="15"/>
                  </a:lnTo>
                  <a:lnTo>
                    <a:pt x="632" y="26"/>
                  </a:lnTo>
                  <a:lnTo>
                    <a:pt x="617" y="31"/>
                  </a:lnTo>
                  <a:lnTo>
                    <a:pt x="606" y="31"/>
                  </a:lnTo>
                  <a:lnTo>
                    <a:pt x="590" y="31"/>
                  </a:lnTo>
                  <a:lnTo>
                    <a:pt x="585" y="31"/>
                  </a:lnTo>
                  <a:lnTo>
                    <a:pt x="585" y="36"/>
                  </a:lnTo>
                  <a:lnTo>
                    <a:pt x="527" y="47"/>
                  </a:lnTo>
                  <a:lnTo>
                    <a:pt x="527" y="58"/>
                  </a:lnTo>
                  <a:lnTo>
                    <a:pt x="559" y="58"/>
                  </a:lnTo>
                  <a:lnTo>
                    <a:pt x="559" y="79"/>
                  </a:lnTo>
                  <a:lnTo>
                    <a:pt x="522" y="73"/>
                  </a:lnTo>
                  <a:lnTo>
                    <a:pt x="506" y="95"/>
                  </a:lnTo>
                  <a:lnTo>
                    <a:pt x="548" y="95"/>
                  </a:lnTo>
                  <a:lnTo>
                    <a:pt x="522" y="131"/>
                  </a:lnTo>
                  <a:lnTo>
                    <a:pt x="474" y="131"/>
                  </a:lnTo>
                  <a:lnTo>
                    <a:pt x="474" y="147"/>
                  </a:lnTo>
                  <a:lnTo>
                    <a:pt x="485" y="142"/>
                  </a:lnTo>
                  <a:lnTo>
                    <a:pt x="511" y="153"/>
                  </a:lnTo>
                  <a:lnTo>
                    <a:pt x="490" y="174"/>
                  </a:lnTo>
                  <a:lnTo>
                    <a:pt x="453" y="158"/>
                  </a:lnTo>
                  <a:lnTo>
                    <a:pt x="443" y="153"/>
                  </a:lnTo>
                  <a:lnTo>
                    <a:pt x="411" y="174"/>
                  </a:lnTo>
                  <a:lnTo>
                    <a:pt x="479" y="179"/>
                  </a:lnTo>
                  <a:lnTo>
                    <a:pt x="390" y="211"/>
                  </a:lnTo>
                  <a:lnTo>
                    <a:pt x="363" y="205"/>
                  </a:lnTo>
                  <a:lnTo>
                    <a:pt x="316" y="232"/>
                  </a:lnTo>
                  <a:lnTo>
                    <a:pt x="300" y="248"/>
                  </a:lnTo>
                  <a:lnTo>
                    <a:pt x="284" y="242"/>
                  </a:lnTo>
                  <a:lnTo>
                    <a:pt x="274" y="253"/>
                  </a:lnTo>
                  <a:lnTo>
                    <a:pt x="237" y="284"/>
                  </a:lnTo>
                  <a:lnTo>
                    <a:pt x="195" y="337"/>
                  </a:lnTo>
                  <a:lnTo>
                    <a:pt x="168" y="327"/>
                  </a:lnTo>
                  <a:lnTo>
                    <a:pt x="137" y="321"/>
                  </a:lnTo>
                  <a:lnTo>
                    <a:pt x="137" y="327"/>
                  </a:lnTo>
                  <a:lnTo>
                    <a:pt x="110" y="269"/>
                  </a:lnTo>
                  <a:lnTo>
                    <a:pt x="110" y="253"/>
                  </a:lnTo>
                  <a:lnTo>
                    <a:pt x="105" y="248"/>
                  </a:lnTo>
                  <a:lnTo>
                    <a:pt x="105" y="221"/>
                  </a:lnTo>
                  <a:lnTo>
                    <a:pt x="126" y="200"/>
                  </a:lnTo>
                  <a:lnTo>
                    <a:pt x="147" y="200"/>
                  </a:lnTo>
                  <a:lnTo>
                    <a:pt x="152" y="184"/>
                  </a:lnTo>
                  <a:lnTo>
                    <a:pt x="121" y="189"/>
                  </a:lnTo>
                  <a:lnTo>
                    <a:pt x="116" y="174"/>
                  </a:lnTo>
                  <a:lnTo>
                    <a:pt x="147" y="163"/>
                  </a:lnTo>
                  <a:lnTo>
                    <a:pt x="142" y="158"/>
                  </a:lnTo>
                  <a:lnTo>
                    <a:pt x="121" y="158"/>
                  </a:lnTo>
                  <a:lnTo>
                    <a:pt x="131" y="116"/>
                  </a:lnTo>
                  <a:lnTo>
                    <a:pt x="121" y="95"/>
                  </a:lnTo>
                  <a:lnTo>
                    <a:pt x="73" y="89"/>
                  </a:lnTo>
                  <a:lnTo>
                    <a:pt x="0" y="84"/>
                  </a:lnTo>
                  <a:lnTo>
                    <a:pt x="5" y="73"/>
                  </a:lnTo>
                  <a:lnTo>
                    <a:pt x="52" y="79"/>
                  </a:lnTo>
                  <a:lnTo>
                    <a:pt x="58" y="73"/>
                  </a:lnTo>
                  <a:lnTo>
                    <a:pt x="0" y="63"/>
                  </a:lnTo>
                  <a:lnTo>
                    <a:pt x="5" y="58"/>
                  </a:lnTo>
                  <a:lnTo>
                    <a:pt x="94" y="47"/>
                  </a:lnTo>
                  <a:lnTo>
                    <a:pt x="100" y="36"/>
                  </a:lnTo>
                  <a:lnTo>
                    <a:pt x="79" y="36"/>
                  </a:lnTo>
                  <a:lnTo>
                    <a:pt x="226" y="10"/>
                  </a:lnTo>
                  <a:lnTo>
                    <a:pt x="226" y="21"/>
                  </a:lnTo>
                  <a:lnTo>
                    <a:pt x="237" y="10"/>
                  </a:lnTo>
                  <a:lnTo>
                    <a:pt x="290" y="5"/>
                  </a:lnTo>
                  <a:lnTo>
                    <a:pt x="427"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628"/>
            <p:cNvSpPr>
              <a:spLocks/>
            </p:cNvSpPr>
            <p:nvPr/>
          </p:nvSpPr>
          <p:spPr bwMode="auto">
            <a:xfrm>
              <a:off x="3147" y="1334"/>
              <a:ext cx="85" cy="42"/>
            </a:xfrm>
            <a:custGeom>
              <a:avLst/>
              <a:gdLst>
                <a:gd name="T0" fmla="*/ 69 w 85"/>
                <a:gd name="T1" fmla="*/ 6 h 42"/>
                <a:gd name="T2" fmla="*/ 79 w 85"/>
                <a:gd name="T3" fmla="*/ 6 h 42"/>
                <a:gd name="T4" fmla="*/ 85 w 85"/>
                <a:gd name="T5" fmla="*/ 21 h 42"/>
                <a:gd name="T6" fmla="*/ 79 w 85"/>
                <a:gd name="T7" fmla="*/ 42 h 42"/>
                <a:gd name="T8" fmla="*/ 74 w 85"/>
                <a:gd name="T9" fmla="*/ 42 h 42"/>
                <a:gd name="T10" fmla="*/ 48 w 85"/>
                <a:gd name="T11" fmla="*/ 32 h 42"/>
                <a:gd name="T12" fmla="*/ 37 w 85"/>
                <a:gd name="T13" fmla="*/ 37 h 42"/>
                <a:gd name="T14" fmla="*/ 21 w 85"/>
                <a:gd name="T15" fmla="*/ 32 h 42"/>
                <a:gd name="T16" fmla="*/ 6 w 85"/>
                <a:gd name="T17" fmla="*/ 32 h 42"/>
                <a:gd name="T18" fmla="*/ 0 w 85"/>
                <a:gd name="T19" fmla="*/ 27 h 42"/>
                <a:gd name="T20" fmla="*/ 0 w 85"/>
                <a:gd name="T21" fmla="*/ 16 h 42"/>
                <a:gd name="T22" fmla="*/ 43 w 85"/>
                <a:gd name="T23" fmla="*/ 0 h 42"/>
                <a:gd name="T24" fmla="*/ 58 w 85"/>
                <a:gd name="T25" fmla="*/ 0 h 42"/>
                <a:gd name="T26" fmla="*/ 69 w 85"/>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42">
                  <a:moveTo>
                    <a:pt x="69" y="6"/>
                  </a:moveTo>
                  <a:lnTo>
                    <a:pt x="79" y="6"/>
                  </a:lnTo>
                  <a:lnTo>
                    <a:pt x="85" y="21"/>
                  </a:lnTo>
                  <a:lnTo>
                    <a:pt x="79" y="42"/>
                  </a:lnTo>
                  <a:lnTo>
                    <a:pt x="74" y="42"/>
                  </a:lnTo>
                  <a:lnTo>
                    <a:pt x="48" y="32"/>
                  </a:lnTo>
                  <a:lnTo>
                    <a:pt x="37" y="37"/>
                  </a:lnTo>
                  <a:lnTo>
                    <a:pt x="21" y="32"/>
                  </a:lnTo>
                  <a:lnTo>
                    <a:pt x="6" y="32"/>
                  </a:lnTo>
                  <a:lnTo>
                    <a:pt x="0" y="27"/>
                  </a:lnTo>
                  <a:lnTo>
                    <a:pt x="0" y="16"/>
                  </a:lnTo>
                  <a:lnTo>
                    <a:pt x="43" y="0"/>
                  </a:lnTo>
                  <a:lnTo>
                    <a:pt x="58" y="0"/>
                  </a:lnTo>
                  <a:lnTo>
                    <a:pt x="69"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629"/>
            <p:cNvSpPr>
              <a:spLocks/>
            </p:cNvSpPr>
            <p:nvPr/>
          </p:nvSpPr>
          <p:spPr bwMode="auto">
            <a:xfrm>
              <a:off x="3147" y="1366"/>
              <a:ext cx="95" cy="42"/>
            </a:xfrm>
            <a:custGeom>
              <a:avLst/>
              <a:gdLst>
                <a:gd name="T0" fmla="*/ 79 w 95"/>
                <a:gd name="T1" fmla="*/ 10 h 42"/>
                <a:gd name="T2" fmla="*/ 85 w 95"/>
                <a:gd name="T3" fmla="*/ 10 h 42"/>
                <a:gd name="T4" fmla="*/ 90 w 95"/>
                <a:gd name="T5" fmla="*/ 21 h 42"/>
                <a:gd name="T6" fmla="*/ 95 w 95"/>
                <a:gd name="T7" fmla="*/ 32 h 42"/>
                <a:gd name="T8" fmla="*/ 85 w 95"/>
                <a:gd name="T9" fmla="*/ 37 h 42"/>
                <a:gd name="T10" fmla="*/ 74 w 95"/>
                <a:gd name="T11" fmla="*/ 42 h 42"/>
                <a:gd name="T12" fmla="*/ 64 w 95"/>
                <a:gd name="T13" fmla="*/ 32 h 42"/>
                <a:gd name="T14" fmla="*/ 48 w 95"/>
                <a:gd name="T15" fmla="*/ 26 h 42"/>
                <a:gd name="T16" fmla="*/ 11 w 95"/>
                <a:gd name="T17" fmla="*/ 26 h 42"/>
                <a:gd name="T18" fmla="*/ 0 w 95"/>
                <a:gd name="T19" fmla="*/ 32 h 42"/>
                <a:gd name="T20" fmla="*/ 0 w 95"/>
                <a:gd name="T21" fmla="*/ 21 h 42"/>
                <a:gd name="T22" fmla="*/ 6 w 95"/>
                <a:gd name="T23" fmla="*/ 5 h 42"/>
                <a:gd name="T24" fmla="*/ 16 w 95"/>
                <a:gd name="T25" fmla="*/ 5 h 42"/>
                <a:gd name="T26" fmla="*/ 32 w 95"/>
                <a:gd name="T27" fmla="*/ 16 h 42"/>
                <a:gd name="T28" fmla="*/ 43 w 95"/>
                <a:gd name="T29" fmla="*/ 16 h 42"/>
                <a:gd name="T30" fmla="*/ 37 w 95"/>
                <a:gd name="T31" fmla="*/ 5 h 42"/>
                <a:gd name="T32" fmla="*/ 48 w 95"/>
                <a:gd name="T33" fmla="*/ 0 h 42"/>
                <a:gd name="T34" fmla="*/ 74 w 95"/>
                <a:gd name="T35" fmla="*/ 10 h 42"/>
                <a:gd name="T36" fmla="*/ 79 w 95"/>
                <a:gd name="T37" fmla="*/ 1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42">
                  <a:moveTo>
                    <a:pt x="79" y="10"/>
                  </a:moveTo>
                  <a:lnTo>
                    <a:pt x="85" y="10"/>
                  </a:lnTo>
                  <a:lnTo>
                    <a:pt x="90" y="21"/>
                  </a:lnTo>
                  <a:lnTo>
                    <a:pt x="95" y="32"/>
                  </a:lnTo>
                  <a:lnTo>
                    <a:pt x="85" y="37"/>
                  </a:lnTo>
                  <a:lnTo>
                    <a:pt x="74" y="42"/>
                  </a:lnTo>
                  <a:lnTo>
                    <a:pt x="64" y="32"/>
                  </a:lnTo>
                  <a:lnTo>
                    <a:pt x="48" y="26"/>
                  </a:lnTo>
                  <a:lnTo>
                    <a:pt x="11" y="26"/>
                  </a:lnTo>
                  <a:lnTo>
                    <a:pt x="0" y="32"/>
                  </a:lnTo>
                  <a:lnTo>
                    <a:pt x="0" y="21"/>
                  </a:lnTo>
                  <a:lnTo>
                    <a:pt x="6" y="5"/>
                  </a:lnTo>
                  <a:lnTo>
                    <a:pt x="16" y="5"/>
                  </a:lnTo>
                  <a:lnTo>
                    <a:pt x="32" y="16"/>
                  </a:lnTo>
                  <a:lnTo>
                    <a:pt x="43" y="16"/>
                  </a:lnTo>
                  <a:lnTo>
                    <a:pt x="37" y="5"/>
                  </a:lnTo>
                  <a:lnTo>
                    <a:pt x="48" y="0"/>
                  </a:lnTo>
                  <a:lnTo>
                    <a:pt x="74" y="10"/>
                  </a:lnTo>
                  <a:lnTo>
                    <a:pt x="79"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Freeform 630"/>
            <p:cNvSpPr>
              <a:spLocks/>
            </p:cNvSpPr>
            <p:nvPr/>
          </p:nvSpPr>
          <p:spPr bwMode="auto">
            <a:xfrm>
              <a:off x="3147" y="1392"/>
              <a:ext cx="79" cy="42"/>
            </a:xfrm>
            <a:custGeom>
              <a:avLst/>
              <a:gdLst>
                <a:gd name="T0" fmla="*/ 6 w 79"/>
                <a:gd name="T1" fmla="*/ 6 h 42"/>
                <a:gd name="T2" fmla="*/ 11 w 79"/>
                <a:gd name="T3" fmla="*/ 0 h 42"/>
                <a:gd name="T4" fmla="*/ 48 w 79"/>
                <a:gd name="T5" fmla="*/ 0 h 42"/>
                <a:gd name="T6" fmla="*/ 64 w 79"/>
                <a:gd name="T7" fmla="*/ 6 h 42"/>
                <a:gd name="T8" fmla="*/ 74 w 79"/>
                <a:gd name="T9" fmla="*/ 16 h 42"/>
                <a:gd name="T10" fmla="*/ 79 w 79"/>
                <a:gd name="T11" fmla="*/ 21 h 42"/>
                <a:gd name="T12" fmla="*/ 69 w 79"/>
                <a:gd name="T13" fmla="*/ 27 h 42"/>
                <a:gd name="T14" fmla="*/ 64 w 79"/>
                <a:gd name="T15" fmla="*/ 37 h 42"/>
                <a:gd name="T16" fmla="*/ 37 w 79"/>
                <a:gd name="T17" fmla="*/ 42 h 42"/>
                <a:gd name="T18" fmla="*/ 32 w 79"/>
                <a:gd name="T19" fmla="*/ 37 h 42"/>
                <a:gd name="T20" fmla="*/ 27 w 79"/>
                <a:gd name="T21" fmla="*/ 37 h 42"/>
                <a:gd name="T22" fmla="*/ 27 w 79"/>
                <a:gd name="T23" fmla="*/ 27 h 42"/>
                <a:gd name="T24" fmla="*/ 6 w 79"/>
                <a:gd name="T25" fmla="*/ 21 h 42"/>
                <a:gd name="T26" fmla="*/ 0 w 79"/>
                <a:gd name="T27" fmla="*/ 21 h 42"/>
                <a:gd name="T28" fmla="*/ 0 w 79"/>
                <a:gd name="T29" fmla="*/ 6 h 42"/>
                <a:gd name="T30" fmla="*/ 6 w 79"/>
                <a:gd name="T31"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2">
                  <a:moveTo>
                    <a:pt x="6" y="6"/>
                  </a:moveTo>
                  <a:lnTo>
                    <a:pt x="11" y="0"/>
                  </a:lnTo>
                  <a:lnTo>
                    <a:pt x="48" y="0"/>
                  </a:lnTo>
                  <a:lnTo>
                    <a:pt x="64" y="6"/>
                  </a:lnTo>
                  <a:lnTo>
                    <a:pt x="74" y="16"/>
                  </a:lnTo>
                  <a:lnTo>
                    <a:pt x="79" y="21"/>
                  </a:lnTo>
                  <a:lnTo>
                    <a:pt x="69" y="27"/>
                  </a:lnTo>
                  <a:lnTo>
                    <a:pt x="64" y="37"/>
                  </a:lnTo>
                  <a:lnTo>
                    <a:pt x="37" y="42"/>
                  </a:lnTo>
                  <a:lnTo>
                    <a:pt x="32" y="37"/>
                  </a:lnTo>
                  <a:lnTo>
                    <a:pt x="27" y="37"/>
                  </a:lnTo>
                  <a:lnTo>
                    <a:pt x="27" y="27"/>
                  </a:lnTo>
                  <a:lnTo>
                    <a:pt x="6"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631"/>
            <p:cNvSpPr>
              <a:spLocks/>
            </p:cNvSpPr>
            <p:nvPr/>
          </p:nvSpPr>
          <p:spPr bwMode="auto">
            <a:xfrm>
              <a:off x="3184" y="1398"/>
              <a:ext cx="127" cy="84"/>
            </a:xfrm>
            <a:custGeom>
              <a:avLst/>
              <a:gdLst>
                <a:gd name="T0" fmla="*/ 32 w 127"/>
                <a:gd name="T1" fmla="*/ 21 h 84"/>
                <a:gd name="T2" fmla="*/ 42 w 127"/>
                <a:gd name="T3" fmla="*/ 15 h 84"/>
                <a:gd name="T4" fmla="*/ 37 w 127"/>
                <a:gd name="T5" fmla="*/ 10 h 84"/>
                <a:gd name="T6" fmla="*/ 48 w 127"/>
                <a:gd name="T7" fmla="*/ 5 h 84"/>
                <a:gd name="T8" fmla="*/ 58 w 127"/>
                <a:gd name="T9" fmla="*/ 0 h 84"/>
                <a:gd name="T10" fmla="*/ 95 w 127"/>
                <a:gd name="T11" fmla="*/ 10 h 84"/>
                <a:gd name="T12" fmla="*/ 95 w 127"/>
                <a:gd name="T13" fmla="*/ 21 h 84"/>
                <a:gd name="T14" fmla="*/ 127 w 127"/>
                <a:gd name="T15" fmla="*/ 47 h 84"/>
                <a:gd name="T16" fmla="*/ 106 w 127"/>
                <a:gd name="T17" fmla="*/ 47 h 84"/>
                <a:gd name="T18" fmla="*/ 116 w 127"/>
                <a:gd name="T19" fmla="*/ 68 h 84"/>
                <a:gd name="T20" fmla="*/ 106 w 127"/>
                <a:gd name="T21" fmla="*/ 68 h 84"/>
                <a:gd name="T22" fmla="*/ 95 w 127"/>
                <a:gd name="T23" fmla="*/ 84 h 84"/>
                <a:gd name="T24" fmla="*/ 79 w 127"/>
                <a:gd name="T25" fmla="*/ 84 h 84"/>
                <a:gd name="T26" fmla="*/ 58 w 127"/>
                <a:gd name="T27" fmla="*/ 73 h 84"/>
                <a:gd name="T28" fmla="*/ 42 w 127"/>
                <a:gd name="T29" fmla="*/ 68 h 84"/>
                <a:gd name="T30" fmla="*/ 21 w 127"/>
                <a:gd name="T31" fmla="*/ 73 h 84"/>
                <a:gd name="T32" fmla="*/ 11 w 127"/>
                <a:gd name="T33" fmla="*/ 79 h 84"/>
                <a:gd name="T34" fmla="*/ 6 w 127"/>
                <a:gd name="T35" fmla="*/ 68 h 84"/>
                <a:gd name="T36" fmla="*/ 0 w 127"/>
                <a:gd name="T37" fmla="*/ 68 h 84"/>
                <a:gd name="T38" fmla="*/ 11 w 127"/>
                <a:gd name="T39" fmla="*/ 58 h 84"/>
                <a:gd name="T40" fmla="*/ 0 w 127"/>
                <a:gd name="T41" fmla="*/ 36 h 84"/>
                <a:gd name="T42" fmla="*/ 27 w 127"/>
                <a:gd name="T43" fmla="*/ 31 h 84"/>
                <a:gd name="T44" fmla="*/ 32 w 127"/>
                <a:gd name="T45" fmla="*/ 2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84">
                  <a:moveTo>
                    <a:pt x="32" y="21"/>
                  </a:moveTo>
                  <a:lnTo>
                    <a:pt x="42" y="15"/>
                  </a:lnTo>
                  <a:lnTo>
                    <a:pt x="37" y="10"/>
                  </a:lnTo>
                  <a:lnTo>
                    <a:pt x="48" y="5"/>
                  </a:lnTo>
                  <a:lnTo>
                    <a:pt x="58" y="0"/>
                  </a:lnTo>
                  <a:lnTo>
                    <a:pt x="95" y="10"/>
                  </a:lnTo>
                  <a:lnTo>
                    <a:pt x="95" y="21"/>
                  </a:lnTo>
                  <a:lnTo>
                    <a:pt x="127" y="47"/>
                  </a:lnTo>
                  <a:lnTo>
                    <a:pt x="106" y="47"/>
                  </a:lnTo>
                  <a:lnTo>
                    <a:pt x="116" y="68"/>
                  </a:lnTo>
                  <a:lnTo>
                    <a:pt x="106" y="68"/>
                  </a:lnTo>
                  <a:lnTo>
                    <a:pt x="95" y="84"/>
                  </a:lnTo>
                  <a:lnTo>
                    <a:pt x="79" y="84"/>
                  </a:lnTo>
                  <a:lnTo>
                    <a:pt x="58" y="73"/>
                  </a:lnTo>
                  <a:lnTo>
                    <a:pt x="42" y="68"/>
                  </a:lnTo>
                  <a:lnTo>
                    <a:pt x="21" y="73"/>
                  </a:lnTo>
                  <a:lnTo>
                    <a:pt x="11" y="79"/>
                  </a:lnTo>
                  <a:lnTo>
                    <a:pt x="6" y="68"/>
                  </a:lnTo>
                  <a:lnTo>
                    <a:pt x="0" y="68"/>
                  </a:lnTo>
                  <a:lnTo>
                    <a:pt x="11" y="58"/>
                  </a:lnTo>
                  <a:lnTo>
                    <a:pt x="0" y="36"/>
                  </a:lnTo>
                  <a:lnTo>
                    <a:pt x="27" y="31"/>
                  </a:lnTo>
                  <a:lnTo>
                    <a:pt x="32"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632"/>
            <p:cNvSpPr>
              <a:spLocks/>
            </p:cNvSpPr>
            <p:nvPr/>
          </p:nvSpPr>
          <p:spPr bwMode="auto">
            <a:xfrm>
              <a:off x="3242" y="1529"/>
              <a:ext cx="53" cy="53"/>
            </a:xfrm>
            <a:custGeom>
              <a:avLst/>
              <a:gdLst>
                <a:gd name="T0" fmla="*/ 0 w 53"/>
                <a:gd name="T1" fmla="*/ 0 h 53"/>
                <a:gd name="T2" fmla="*/ 11 w 53"/>
                <a:gd name="T3" fmla="*/ 0 h 53"/>
                <a:gd name="T4" fmla="*/ 32 w 53"/>
                <a:gd name="T5" fmla="*/ 11 h 53"/>
                <a:gd name="T6" fmla="*/ 37 w 53"/>
                <a:gd name="T7" fmla="*/ 16 h 53"/>
                <a:gd name="T8" fmla="*/ 48 w 53"/>
                <a:gd name="T9" fmla="*/ 27 h 53"/>
                <a:gd name="T10" fmla="*/ 53 w 53"/>
                <a:gd name="T11" fmla="*/ 37 h 53"/>
                <a:gd name="T12" fmla="*/ 37 w 53"/>
                <a:gd name="T13" fmla="*/ 32 h 53"/>
                <a:gd name="T14" fmla="*/ 37 w 53"/>
                <a:gd name="T15" fmla="*/ 43 h 53"/>
                <a:gd name="T16" fmla="*/ 27 w 53"/>
                <a:gd name="T17" fmla="*/ 53 h 53"/>
                <a:gd name="T18" fmla="*/ 27 w 53"/>
                <a:gd name="T19" fmla="*/ 32 h 53"/>
                <a:gd name="T20" fmla="*/ 11 w 53"/>
                <a:gd name="T21" fmla="*/ 16 h 53"/>
                <a:gd name="T22" fmla="*/ 0 w 53"/>
                <a:gd name="T23" fmla="*/ 6 h 53"/>
                <a:gd name="T24" fmla="*/ 0 w 53"/>
                <a:gd name="T2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0" y="0"/>
                  </a:moveTo>
                  <a:lnTo>
                    <a:pt x="11" y="0"/>
                  </a:lnTo>
                  <a:lnTo>
                    <a:pt x="32" y="11"/>
                  </a:lnTo>
                  <a:lnTo>
                    <a:pt x="37" y="16"/>
                  </a:lnTo>
                  <a:lnTo>
                    <a:pt x="48" y="27"/>
                  </a:lnTo>
                  <a:lnTo>
                    <a:pt x="53" y="37"/>
                  </a:lnTo>
                  <a:lnTo>
                    <a:pt x="37" y="32"/>
                  </a:lnTo>
                  <a:lnTo>
                    <a:pt x="37" y="43"/>
                  </a:lnTo>
                  <a:lnTo>
                    <a:pt x="27" y="53"/>
                  </a:lnTo>
                  <a:lnTo>
                    <a:pt x="27" y="32"/>
                  </a:lnTo>
                  <a:lnTo>
                    <a:pt x="11" y="16"/>
                  </a:lnTo>
                  <a:lnTo>
                    <a:pt x="0" y="6"/>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4" name="Freeform 633"/>
            <p:cNvSpPr>
              <a:spLocks/>
            </p:cNvSpPr>
            <p:nvPr/>
          </p:nvSpPr>
          <p:spPr bwMode="auto">
            <a:xfrm>
              <a:off x="3179" y="1461"/>
              <a:ext cx="248" cy="142"/>
            </a:xfrm>
            <a:custGeom>
              <a:avLst/>
              <a:gdLst>
                <a:gd name="T0" fmla="*/ 26 w 248"/>
                <a:gd name="T1" fmla="*/ 10 h 142"/>
                <a:gd name="T2" fmla="*/ 47 w 248"/>
                <a:gd name="T3" fmla="*/ 5 h 142"/>
                <a:gd name="T4" fmla="*/ 63 w 248"/>
                <a:gd name="T5" fmla="*/ 10 h 142"/>
                <a:gd name="T6" fmla="*/ 84 w 248"/>
                <a:gd name="T7" fmla="*/ 21 h 142"/>
                <a:gd name="T8" fmla="*/ 100 w 248"/>
                <a:gd name="T9" fmla="*/ 21 h 142"/>
                <a:gd name="T10" fmla="*/ 111 w 248"/>
                <a:gd name="T11" fmla="*/ 5 h 142"/>
                <a:gd name="T12" fmla="*/ 121 w 248"/>
                <a:gd name="T13" fmla="*/ 5 h 142"/>
                <a:gd name="T14" fmla="*/ 142 w 248"/>
                <a:gd name="T15" fmla="*/ 0 h 142"/>
                <a:gd name="T16" fmla="*/ 153 w 248"/>
                <a:gd name="T17" fmla="*/ 5 h 142"/>
                <a:gd name="T18" fmla="*/ 179 w 248"/>
                <a:gd name="T19" fmla="*/ 37 h 142"/>
                <a:gd name="T20" fmla="*/ 216 w 248"/>
                <a:gd name="T21" fmla="*/ 42 h 142"/>
                <a:gd name="T22" fmla="*/ 237 w 248"/>
                <a:gd name="T23" fmla="*/ 47 h 142"/>
                <a:gd name="T24" fmla="*/ 248 w 248"/>
                <a:gd name="T25" fmla="*/ 53 h 142"/>
                <a:gd name="T26" fmla="*/ 248 w 248"/>
                <a:gd name="T27" fmla="*/ 79 h 142"/>
                <a:gd name="T28" fmla="*/ 232 w 248"/>
                <a:gd name="T29" fmla="*/ 79 h 142"/>
                <a:gd name="T30" fmla="*/ 227 w 248"/>
                <a:gd name="T31" fmla="*/ 90 h 142"/>
                <a:gd name="T32" fmla="*/ 211 w 248"/>
                <a:gd name="T33" fmla="*/ 95 h 142"/>
                <a:gd name="T34" fmla="*/ 179 w 248"/>
                <a:gd name="T35" fmla="*/ 111 h 142"/>
                <a:gd name="T36" fmla="*/ 190 w 248"/>
                <a:gd name="T37" fmla="*/ 121 h 142"/>
                <a:gd name="T38" fmla="*/ 211 w 248"/>
                <a:gd name="T39" fmla="*/ 121 h 142"/>
                <a:gd name="T40" fmla="*/ 211 w 248"/>
                <a:gd name="T41" fmla="*/ 127 h 142"/>
                <a:gd name="T42" fmla="*/ 174 w 248"/>
                <a:gd name="T43" fmla="*/ 142 h 142"/>
                <a:gd name="T44" fmla="*/ 153 w 248"/>
                <a:gd name="T45" fmla="*/ 121 h 142"/>
                <a:gd name="T46" fmla="*/ 169 w 248"/>
                <a:gd name="T47" fmla="*/ 111 h 142"/>
                <a:gd name="T48" fmla="*/ 153 w 248"/>
                <a:gd name="T49" fmla="*/ 105 h 142"/>
                <a:gd name="T50" fmla="*/ 132 w 248"/>
                <a:gd name="T51" fmla="*/ 105 h 142"/>
                <a:gd name="T52" fmla="*/ 116 w 248"/>
                <a:gd name="T53" fmla="*/ 127 h 142"/>
                <a:gd name="T54" fmla="*/ 100 w 248"/>
                <a:gd name="T55" fmla="*/ 127 h 142"/>
                <a:gd name="T56" fmla="*/ 90 w 248"/>
                <a:gd name="T57" fmla="*/ 121 h 142"/>
                <a:gd name="T58" fmla="*/ 100 w 248"/>
                <a:gd name="T59" fmla="*/ 111 h 142"/>
                <a:gd name="T60" fmla="*/ 100 w 248"/>
                <a:gd name="T61" fmla="*/ 100 h 142"/>
                <a:gd name="T62" fmla="*/ 116 w 248"/>
                <a:gd name="T63" fmla="*/ 105 h 142"/>
                <a:gd name="T64" fmla="*/ 111 w 248"/>
                <a:gd name="T65" fmla="*/ 95 h 142"/>
                <a:gd name="T66" fmla="*/ 100 w 248"/>
                <a:gd name="T67" fmla="*/ 84 h 142"/>
                <a:gd name="T68" fmla="*/ 95 w 248"/>
                <a:gd name="T69" fmla="*/ 79 h 142"/>
                <a:gd name="T70" fmla="*/ 74 w 248"/>
                <a:gd name="T71" fmla="*/ 68 h 142"/>
                <a:gd name="T72" fmla="*/ 63 w 248"/>
                <a:gd name="T73" fmla="*/ 68 h 142"/>
                <a:gd name="T74" fmla="*/ 63 w 248"/>
                <a:gd name="T75" fmla="*/ 74 h 142"/>
                <a:gd name="T76" fmla="*/ 42 w 248"/>
                <a:gd name="T77" fmla="*/ 79 h 142"/>
                <a:gd name="T78" fmla="*/ 21 w 248"/>
                <a:gd name="T79" fmla="*/ 74 h 142"/>
                <a:gd name="T80" fmla="*/ 11 w 248"/>
                <a:gd name="T81" fmla="*/ 79 h 142"/>
                <a:gd name="T82" fmla="*/ 0 w 248"/>
                <a:gd name="T83" fmla="*/ 68 h 142"/>
                <a:gd name="T84" fmla="*/ 5 w 248"/>
                <a:gd name="T85" fmla="*/ 58 h 142"/>
                <a:gd name="T86" fmla="*/ 5 w 248"/>
                <a:gd name="T87" fmla="*/ 47 h 142"/>
                <a:gd name="T88" fmla="*/ 21 w 248"/>
                <a:gd name="T89" fmla="*/ 32 h 142"/>
                <a:gd name="T90" fmla="*/ 16 w 248"/>
                <a:gd name="T91" fmla="*/ 16 h 142"/>
                <a:gd name="T92" fmla="*/ 26 w 248"/>
                <a:gd name="T9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8" h="142">
                  <a:moveTo>
                    <a:pt x="26" y="10"/>
                  </a:moveTo>
                  <a:lnTo>
                    <a:pt x="47" y="5"/>
                  </a:lnTo>
                  <a:lnTo>
                    <a:pt x="63" y="10"/>
                  </a:lnTo>
                  <a:lnTo>
                    <a:pt x="84" y="21"/>
                  </a:lnTo>
                  <a:lnTo>
                    <a:pt x="100" y="21"/>
                  </a:lnTo>
                  <a:lnTo>
                    <a:pt x="111" y="5"/>
                  </a:lnTo>
                  <a:lnTo>
                    <a:pt x="121" y="5"/>
                  </a:lnTo>
                  <a:lnTo>
                    <a:pt x="142" y="0"/>
                  </a:lnTo>
                  <a:lnTo>
                    <a:pt x="153" y="5"/>
                  </a:lnTo>
                  <a:lnTo>
                    <a:pt x="179" y="37"/>
                  </a:lnTo>
                  <a:lnTo>
                    <a:pt x="216" y="42"/>
                  </a:lnTo>
                  <a:lnTo>
                    <a:pt x="237" y="47"/>
                  </a:lnTo>
                  <a:lnTo>
                    <a:pt x="248" y="53"/>
                  </a:lnTo>
                  <a:lnTo>
                    <a:pt x="248" y="79"/>
                  </a:lnTo>
                  <a:lnTo>
                    <a:pt x="232" y="79"/>
                  </a:lnTo>
                  <a:lnTo>
                    <a:pt x="227" y="90"/>
                  </a:lnTo>
                  <a:lnTo>
                    <a:pt x="211" y="95"/>
                  </a:lnTo>
                  <a:lnTo>
                    <a:pt x="179" y="111"/>
                  </a:lnTo>
                  <a:lnTo>
                    <a:pt x="190" y="121"/>
                  </a:lnTo>
                  <a:lnTo>
                    <a:pt x="211" y="121"/>
                  </a:lnTo>
                  <a:lnTo>
                    <a:pt x="211" y="127"/>
                  </a:lnTo>
                  <a:lnTo>
                    <a:pt x="174" y="142"/>
                  </a:lnTo>
                  <a:lnTo>
                    <a:pt x="153" y="121"/>
                  </a:lnTo>
                  <a:lnTo>
                    <a:pt x="169" y="111"/>
                  </a:lnTo>
                  <a:lnTo>
                    <a:pt x="153" y="105"/>
                  </a:lnTo>
                  <a:lnTo>
                    <a:pt x="132" y="105"/>
                  </a:lnTo>
                  <a:lnTo>
                    <a:pt x="116" y="127"/>
                  </a:lnTo>
                  <a:lnTo>
                    <a:pt x="100" y="127"/>
                  </a:lnTo>
                  <a:lnTo>
                    <a:pt x="90" y="121"/>
                  </a:lnTo>
                  <a:lnTo>
                    <a:pt x="100" y="111"/>
                  </a:lnTo>
                  <a:lnTo>
                    <a:pt x="100" y="100"/>
                  </a:lnTo>
                  <a:lnTo>
                    <a:pt x="116" y="105"/>
                  </a:lnTo>
                  <a:lnTo>
                    <a:pt x="111" y="95"/>
                  </a:lnTo>
                  <a:lnTo>
                    <a:pt x="100" y="84"/>
                  </a:lnTo>
                  <a:lnTo>
                    <a:pt x="95" y="79"/>
                  </a:lnTo>
                  <a:lnTo>
                    <a:pt x="74" y="68"/>
                  </a:lnTo>
                  <a:lnTo>
                    <a:pt x="63" y="68"/>
                  </a:lnTo>
                  <a:lnTo>
                    <a:pt x="63" y="74"/>
                  </a:lnTo>
                  <a:lnTo>
                    <a:pt x="42" y="79"/>
                  </a:lnTo>
                  <a:lnTo>
                    <a:pt x="21" y="74"/>
                  </a:lnTo>
                  <a:lnTo>
                    <a:pt x="11" y="79"/>
                  </a:lnTo>
                  <a:lnTo>
                    <a:pt x="0" y="68"/>
                  </a:lnTo>
                  <a:lnTo>
                    <a:pt x="5" y="58"/>
                  </a:lnTo>
                  <a:lnTo>
                    <a:pt x="5" y="47"/>
                  </a:lnTo>
                  <a:lnTo>
                    <a:pt x="21" y="32"/>
                  </a:lnTo>
                  <a:lnTo>
                    <a:pt x="16" y="16"/>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5" name="Freeform 634"/>
            <p:cNvSpPr>
              <a:spLocks/>
            </p:cNvSpPr>
            <p:nvPr/>
          </p:nvSpPr>
          <p:spPr bwMode="auto">
            <a:xfrm>
              <a:off x="3443" y="1614"/>
              <a:ext cx="105" cy="47"/>
            </a:xfrm>
            <a:custGeom>
              <a:avLst/>
              <a:gdLst>
                <a:gd name="T0" fmla="*/ 5 w 105"/>
                <a:gd name="T1" fmla="*/ 5 h 47"/>
                <a:gd name="T2" fmla="*/ 10 w 105"/>
                <a:gd name="T3" fmla="*/ 0 h 47"/>
                <a:gd name="T4" fmla="*/ 58 w 105"/>
                <a:gd name="T5" fmla="*/ 16 h 47"/>
                <a:gd name="T6" fmla="*/ 84 w 105"/>
                <a:gd name="T7" fmla="*/ 21 h 47"/>
                <a:gd name="T8" fmla="*/ 100 w 105"/>
                <a:gd name="T9" fmla="*/ 32 h 47"/>
                <a:gd name="T10" fmla="*/ 95 w 105"/>
                <a:gd name="T11" fmla="*/ 37 h 47"/>
                <a:gd name="T12" fmla="*/ 105 w 105"/>
                <a:gd name="T13" fmla="*/ 42 h 47"/>
                <a:gd name="T14" fmla="*/ 105 w 105"/>
                <a:gd name="T15" fmla="*/ 47 h 47"/>
                <a:gd name="T16" fmla="*/ 79 w 105"/>
                <a:gd name="T17" fmla="*/ 42 h 47"/>
                <a:gd name="T18" fmla="*/ 58 w 105"/>
                <a:gd name="T19" fmla="*/ 47 h 47"/>
                <a:gd name="T20" fmla="*/ 52 w 105"/>
                <a:gd name="T21" fmla="*/ 37 h 47"/>
                <a:gd name="T22" fmla="*/ 31 w 105"/>
                <a:gd name="T23" fmla="*/ 37 h 47"/>
                <a:gd name="T24" fmla="*/ 26 w 105"/>
                <a:gd name="T25" fmla="*/ 16 h 47"/>
                <a:gd name="T26" fmla="*/ 0 w 105"/>
                <a:gd name="T27" fmla="*/ 5 h 47"/>
                <a:gd name="T28" fmla="*/ 5 w 105"/>
                <a:gd name="T29"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47">
                  <a:moveTo>
                    <a:pt x="5" y="5"/>
                  </a:moveTo>
                  <a:lnTo>
                    <a:pt x="10" y="0"/>
                  </a:lnTo>
                  <a:lnTo>
                    <a:pt x="58" y="16"/>
                  </a:lnTo>
                  <a:lnTo>
                    <a:pt x="84" y="21"/>
                  </a:lnTo>
                  <a:lnTo>
                    <a:pt x="100" y="32"/>
                  </a:lnTo>
                  <a:lnTo>
                    <a:pt x="95" y="37"/>
                  </a:lnTo>
                  <a:lnTo>
                    <a:pt x="105" y="42"/>
                  </a:lnTo>
                  <a:lnTo>
                    <a:pt x="105" y="47"/>
                  </a:lnTo>
                  <a:lnTo>
                    <a:pt x="79" y="42"/>
                  </a:lnTo>
                  <a:lnTo>
                    <a:pt x="58" y="47"/>
                  </a:lnTo>
                  <a:lnTo>
                    <a:pt x="52" y="37"/>
                  </a:lnTo>
                  <a:lnTo>
                    <a:pt x="31" y="37"/>
                  </a:lnTo>
                  <a:lnTo>
                    <a:pt x="26" y="16"/>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7" name="Freeform 635"/>
            <p:cNvSpPr>
              <a:spLocks/>
            </p:cNvSpPr>
            <p:nvPr/>
          </p:nvSpPr>
          <p:spPr bwMode="auto">
            <a:xfrm>
              <a:off x="3501" y="1656"/>
              <a:ext cx="52" cy="42"/>
            </a:xfrm>
            <a:custGeom>
              <a:avLst/>
              <a:gdLst>
                <a:gd name="T0" fmla="*/ 21 w 52"/>
                <a:gd name="T1" fmla="*/ 27 h 42"/>
                <a:gd name="T2" fmla="*/ 21 w 52"/>
                <a:gd name="T3" fmla="*/ 21 h 42"/>
                <a:gd name="T4" fmla="*/ 5 w 52"/>
                <a:gd name="T5" fmla="*/ 21 h 42"/>
                <a:gd name="T6" fmla="*/ 5 w 52"/>
                <a:gd name="T7" fmla="*/ 5 h 42"/>
                <a:gd name="T8" fmla="*/ 0 w 52"/>
                <a:gd name="T9" fmla="*/ 5 h 42"/>
                <a:gd name="T10" fmla="*/ 21 w 52"/>
                <a:gd name="T11" fmla="*/ 0 h 42"/>
                <a:gd name="T12" fmla="*/ 31 w 52"/>
                <a:gd name="T13" fmla="*/ 5 h 42"/>
                <a:gd name="T14" fmla="*/ 31 w 52"/>
                <a:gd name="T15" fmla="*/ 11 h 42"/>
                <a:gd name="T16" fmla="*/ 42 w 52"/>
                <a:gd name="T17" fmla="*/ 21 h 42"/>
                <a:gd name="T18" fmla="*/ 42 w 52"/>
                <a:gd name="T19" fmla="*/ 27 h 42"/>
                <a:gd name="T20" fmla="*/ 52 w 52"/>
                <a:gd name="T21" fmla="*/ 32 h 42"/>
                <a:gd name="T22" fmla="*/ 52 w 52"/>
                <a:gd name="T23" fmla="*/ 42 h 42"/>
                <a:gd name="T24" fmla="*/ 47 w 52"/>
                <a:gd name="T25" fmla="*/ 42 h 42"/>
                <a:gd name="T26" fmla="*/ 37 w 52"/>
                <a:gd name="T27" fmla="*/ 32 h 42"/>
                <a:gd name="T28" fmla="*/ 26 w 52"/>
                <a:gd name="T29" fmla="*/ 27 h 42"/>
                <a:gd name="T30" fmla="*/ 26 w 52"/>
                <a:gd name="T31" fmla="*/ 32 h 42"/>
                <a:gd name="T32" fmla="*/ 21 w 52"/>
                <a:gd name="T33" fmla="*/ 27 h 42"/>
                <a:gd name="T34" fmla="*/ 21 w 52"/>
                <a:gd name="T35" fmla="*/ 2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42">
                  <a:moveTo>
                    <a:pt x="21" y="27"/>
                  </a:moveTo>
                  <a:lnTo>
                    <a:pt x="21" y="21"/>
                  </a:lnTo>
                  <a:lnTo>
                    <a:pt x="5" y="21"/>
                  </a:lnTo>
                  <a:lnTo>
                    <a:pt x="5" y="5"/>
                  </a:lnTo>
                  <a:lnTo>
                    <a:pt x="0" y="5"/>
                  </a:lnTo>
                  <a:lnTo>
                    <a:pt x="21" y="0"/>
                  </a:lnTo>
                  <a:lnTo>
                    <a:pt x="31" y="5"/>
                  </a:lnTo>
                  <a:lnTo>
                    <a:pt x="31" y="11"/>
                  </a:lnTo>
                  <a:lnTo>
                    <a:pt x="42" y="21"/>
                  </a:lnTo>
                  <a:lnTo>
                    <a:pt x="42" y="27"/>
                  </a:lnTo>
                  <a:lnTo>
                    <a:pt x="52" y="32"/>
                  </a:lnTo>
                  <a:lnTo>
                    <a:pt x="52" y="42"/>
                  </a:lnTo>
                  <a:lnTo>
                    <a:pt x="47" y="42"/>
                  </a:lnTo>
                  <a:lnTo>
                    <a:pt x="37" y="32"/>
                  </a:lnTo>
                  <a:lnTo>
                    <a:pt x="26" y="27"/>
                  </a:lnTo>
                  <a:lnTo>
                    <a:pt x="26" y="32"/>
                  </a:lnTo>
                  <a:lnTo>
                    <a:pt x="21" y="27"/>
                  </a:lnTo>
                  <a:lnTo>
                    <a:pt x="21"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8" name="Freeform 636"/>
            <p:cNvSpPr>
              <a:spLocks/>
            </p:cNvSpPr>
            <p:nvPr/>
          </p:nvSpPr>
          <p:spPr bwMode="auto">
            <a:xfrm>
              <a:off x="3627" y="1630"/>
              <a:ext cx="227" cy="137"/>
            </a:xfrm>
            <a:custGeom>
              <a:avLst/>
              <a:gdLst>
                <a:gd name="T0" fmla="*/ 42 w 227"/>
                <a:gd name="T1" fmla="*/ 95 h 137"/>
                <a:gd name="T2" fmla="*/ 32 w 227"/>
                <a:gd name="T3" fmla="*/ 68 h 137"/>
                <a:gd name="T4" fmla="*/ 11 w 227"/>
                <a:gd name="T5" fmla="*/ 47 h 137"/>
                <a:gd name="T6" fmla="*/ 11 w 227"/>
                <a:gd name="T7" fmla="*/ 31 h 137"/>
                <a:gd name="T8" fmla="*/ 0 w 227"/>
                <a:gd name="T9" fmla="*/ 16 h 137"/>
                <a:gd name="T10" fmla="*/ 21 w 227"/>
                <a:gd name="T11" fmla="*/ 5 h 137"/>
                <a:gd name="T12" fmla="*/ 48 w 227"/>
                <a:gd name="T13" fmla="*/ 26 h 137"/>
                <a:gd name="T14" fmla="*/ 53 w 227"/>
                <a:gd name="T15" fmla="*/ 26 h 137"/>
                <a:gd name="T16" fmla="*/ 74 w 227"/>
                <a:gd name="T17" fmla="*/ 26 h 137"/>
                <a:gd name="T18" fmla="*/ 69 w 227"/>
                <a:gd name="T19" fmla="*/ 10 h 137"/>
                <a:gd name="T20" fmla="*/ 79 w 227"/>
                <a:gd name="T21" fmla="*/ 5 h 137"/>
                <a:gd name="T22" fmla="*/ 85 w 227"/>
                <a:gd name="T23" fmla="*/ 0 h 137"/>
                <a:gd name="T24" fmla="*/ 111 w 227"/>
                <a:gd name="T25" fmla="*/ 10 h 137"/>
                <a:gd name="T26" fmla="*/ 116 w 227"/>
                <a:gd name="T27" fmla="*/ 26 h 137"/>
                <a:gd name="T28" fmla="*/ 143 w 227"/>
                <a:gd name="T29" fmla="*/ 26 h 137"/>
                <a:gd name="T30" fmla="*/ 153 w 227"/>
                <a:gd name="T31" fmla="*/ 47 h 137"/>
                <a:gd name="T32" fmla="*/ 211 w 227"/>
                <a:gd name="T33" fmla="*/ 79 h 137"/>
                <a:gd name="T34" fmla="*/ 227 w 227"/>
                <a:gd name="T35" fmla="*/ 84 h 137"/>
                <a:gd name="T36" fmla="*/ 227 w 227"/>
                <a:gd name="T37" fmla="*/ 95 h 137"/>
                <a:gd name="T38" fmla="*/ 206 w 227"/>
                <a:gd name="T39" fmla="*/ 100 h 137"/>
                <a:gd name="T40" fmla="*/ 201 w 227"/>
                <a:gd name="T41" fmla="*/ 116 h 137"/>
                <a:gd name="T42" fmla="*/ 185 w 227"/>
                <a:gd name="T43" fmla="*/ 121 h 137"/>
                <a:gd name="T44" fmla="*/ 180 w 227"/>
                <a:gd name="T45" fmla="*/ 137 h 137"/>
                <a:gd name="T46" fmla="*/ 159 w 227"/>
                <a:gd name="T47" fmla="*/ 126 h 137"/>
                <a:gd name="T48" fmla="*/ 153 w 227"/>
                <a:gd name="T49" fmla="*/ 111 h 137"/>
                <a:gd name="T50" fmla="*/ 106 w 227"/>
                <a:gd name="T51" fmla="*/ 89 h 137"/>
                <a:gd name="T52" fmla="*/ 90 w 227"/>
                <a:gd name="T53" fmla="*/ 84 h 137"/>
                <a:gd name="T54" fmla="*/ 74 w 227"/>
                <a:gd name="T55" fmla="*/ 79 h 137"/>
                <a:gd name="T56" fmla="*/ 53 w 227"/>
                <a:gd name="T57" fmla="*/ 95 h 137"/>
                <a:gd name="T58" fmla="*/ 42 w 227"/>
                <a:gd name="T59" fmla="*/ 9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137">
                  <a:moveTo>
                    <a:pt x="42" y="95"/>
                  </a:moveTo>
                  <a:lnTo>
                    <a:pt x="32" y="68"/>
                  </a:lnTo>
                  <a:lnTo>
                    <a:pt x="11" y="47"/>
                  </a:lnTo>
                  <a:lnTo>
                    <a:pt x="11" y="31"/>
                  </a:lnTo>
                  <a:lnTo>
                    <a:pt x="0" y="16"/>
                  </a:lnTo>
                  <a:lnTo>
                    <a:pt x="21" y="5"/>
                  </a:lnTo>
                  <a:lnTo>
                    <a:pt x="48" y="26"/>
                  </a:lnTo>
                  <a:lnTo>
                    <a:pt x="53" y="26"/>
                  </a:lnTo>
                  <a:lnTo>
                    <a:pt x="74" y="26"/>
                  </a:lnTo>
                  <a:lnTo>
                    <a:pt x="69" y="10"/>
                  </a:lnTo>
                  <a:lnTo>
                    <a:pt x="79" y="5"/>
                  </a:lnTo>
                  <a:lnTo>
                    <a:pt x="85" y="0"/>
                  </a:lnTo>
                  <a:lnTo>
                    <a:pt x="111" y="10"/>
                  </a:lnTo>
                  <a:lnTo>
                    <a:pt x="116" y="26"/>
                  </a:lnTo>
                  <a:lnTo>
                    <a:pt x="143" y="26"/>
                  </a:lnTo>
                  <a:lnTo>
                    <a:pt x="153" y="47"/>
                  </a:lnTo>
                  <a:lnTo>
                    <a:pt x="211" y="79"/>
                  </a:lnTo>
                  <a:lnTo>
                    <a:pt x="227" y="84"/>
                  </a:lnTo>
                  <a:lnTo>
                    <a:pt x="227" y="95"/>
                  </a:lnTo>
                  <a:lnTo>
                    <a:pt x="206" y="100"/>
                  </a:lnTo>
                  <a:lnTo>
                    <a:pt x="201" y="116"/>
                  </a:lnTo>
                  <a:lnTo>
                    <a:pt x="185" y="121"/>
                  </a:lnTo>
                  <a:lnTo>
                    <a:pt x="180" y="137"/>
                  </a:lnTo>
                  <a:lnTo>
                    <a:pt x="159" y="126"/>
                  </a:lnTo>
                  <a:lnTo>
                    <a:pt x="153" y="111"/>
                  </a:lnTo>
                  <a:lnTo>
                    <a:pt x="106" y="89"/>
                  </a:lnTo>
                  <a:lnTo>
                    <a:pt x="90" y="84"/>
                  </a:lnTo>
                  <a:lnTo>
                    <a:pt x="74" y="79"/>
                  </a:lnTo>
                  <a:lnTo>
                    <a:pt x="53" y="95"/>
                  </a:lnTo>
                  <a:lnTo>
                    <a:pt x="42" y="9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9" name="Freeform 637"/>
            <p:cNvSpPr>
              <a:spLocks/>
            </p:cNvSpPr>
            <p:nvPr/>
          </p:nvSpPr>
          <p:spPr bwMode="auto">
            <a:xfrm>
              <a:off x="3664" y="1577"/>
              <a:ext cx="269" cy="153"/>
            </a:xfrm>
            <a:custGeom>
              <a:avLst/>
              <a:gdLst>
                <a:gd name="T0" fmla="*/ 227 w 269"/>
                <a:gd name="T1" fmla="*/ 74 h 153"/>
                <a:gd name="T2" fmla="*/ 243 w 269"/>
                <a:gd name="T3" fmla="*/ 74 h 153"/>
                <a:gd name="T4" fmla="*/ 269 w 269"/>
                <a:gd name="T5" fmla="*/ 84 h 153"/>
                <a:gd name="T6" fmla="*/ 253 w 269"/>
                <a:gd name="T7" fmla="*/ 100 h 153"/>
                <a:gd name="T8" fmla="*/ 243 w 269"/>
                <a:gd name="T9" fmla="*/ 95 h 153"/>
                <a:gd name="T10" fmla="*/ 232 w 269"/>
                <a:gd name="T11" fmla="*/ 95 h 153"/>
                <a:gd name="T12" fmla="*/ 238 w 269"/>
                <a:gd name="T13" fmla="*/ 90 h 153"/>
                <a:gd name="T14" fmla="*/ 232 w 269"/>
                <a:gd name="T15" fmla="*/ 84 h 153"/>
                <a:gd name="T16" fmla="*/ 222 w 269"/>
                <a:gd name="T17" fmla="*/ 90 h 153"/>
                <a:gd name="T18" fmla="*/ 211 w 269"/>
                <a:gd name="T19" fmla="*/ 106 h 153"/>
                <a:gd name="T20" fmla="*/ 195 w 269"/>
                <a:gd name="T21" fmla="*/ 106 h 153"/>
                <a:gd name="T22" fmla="*/ 190 w 269"/>
                <a:gd name="T23" fmla="*/ 116 h 153"/>
                <a:gd name="T24" fmla="*/ 206 w 269"/>
                <a:gd name="T25" fmla="*/ 121 h 153"/>
                <a:gd name="T26" fmla="*/ 211 w 269"/>
                <a:gd name="T27" fmla="*/ 132 h 153"/>
                <a:gd name="T28" fmla="*/ 211 w 269"/>
                <a:gd name="T29" fmla="*/ 153 h 153"/>
                <a:gd name="T30" fmla="*/ 190 w 269"/>
                <a:gd name="T31" fmla="*/ 148 h 153"/>
                <a:gd name="T32" fmla="*/ 190 w 269"/>
                <a:gd name="T33" fmla="*/ 137 h 153"/>
                <a:gd name="T34" fmla="*/ 174 w 269"/>
                <a:gd name="T35" fmla="*/ 132 h 153"/>
                <a:gd name="T36" fmla="*/ 116 w 269"/>
                <a:gd name="T37" fmla="*/ 100 h 153"/>
                <a:gd name="T38" fmla="*/ 106 w 269"/>
                <a:gd name="T39" fmla="*/ 79 h 153"/>
                <a:gd name="T40" fmla="*/ 79 w 269"/>
                <a:gd name="T41" fmla="*/ 79 h 153"/>
                <a:gd name="T42" fmla="*/ 74 w 269"/>
                <a:gd name="T43" fmla="*/ 63 h 153"/>
                <a:gd name="T44" fmla="*/ 48 w 269"/>
                <a:gd name="T45" fmla="*/ 53 h 153"/>
                <a:gd name="T46" fmla="*/ 42 w 269"/>
                <a:gd name="T47" fmla="*/ 58 h 153"/>
                <a:gd name="T48" fmla="*/ 32 w 269"/>
                <a:gd name="T49" fmla="*/ 63 h 153"/>
                <a:gd name="T50" fmla="*/ 37 w 269"/>
                <a:gd name="T51" fmla="*/ 79 h 153"/>
                <a:gd name="T52" fmla="*/ 16 w 269"/>
                <a:gd name="T53" fmla="*/ 79 h 153"/>
                <a:gd name="T54" fmla="*/ 16 w 269"/>
                <a:gd name="T55" fmla="*/ 69 h 153"/>
                <a:gd name="T56" fmla="*/ 0 w 269"/>
                <a:gd name="T57" fmla="*/ 11 h 153"/>
                <a:gd name="T58" fmla="*/ 37 w 269"/>
                <a:gd name="T59" fmla="*/ 0 h 153"/>
                <a:gd name="T60" fmla="*/ 79 w 269"/>
                <a:gd name="T61" fmla="*/ 26 h 153"/>
                <a:gd name="T62" fmla="*/ 111 w 269"/>
                <a:gd name="T63" fmla="*/ 37 h 153"/>
                <a:gd name="T64" fmla="*/ 127 w 269"/>
                <a:gd name="T65" fmla="*/ 37 h 153"/>
                <a:gd name="T66" fmla="*/ 137 w 269"/>
                <a:gd name="T67" fmla="*/ 37 h 153"/>
                <a:gd name="T68" fmla="*/ 153 w 269"/>
                <a:gd name="T69" fmla="*/ 47 h 153"/>
                <a:gd name="T70" fmla="*/ 174 w 269"/>
                <a:gd name="T71" fmla="*/ 79 h 153"/>
                <a:gd name="T72" fmla="*/ 201 w 269"/>
                <a:gd name="T73" fmla="*/ 90 h 153"/>
                <a:gd name="T74" fmla="*/ 222 w 269"/>
                <a:gd name="T75" fmla="*/ 69 h 153"/>
                <a:gd name="T76" fmla="*/ 238 w 269"/>
                <a:gd name="T77" fmla="*/ 63 h 153"/>
                <a:gd name="T78" fmla="*/ 227 w 269"/>
                <a:gd name="T79"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9" h="153">
                  <a:moveTo>
                    <a:pt x="227" y="74"/>
                  </a:moveTo>
                  <a:lnTo>
                    <a:pt x="243" y="74"/>
                  </a:lnTo>
                  <a:lnTo>
                    <a:pt x="269" y="84"/>
                  </a:lnTo>
                  <a:lnTo>
                    <a:pt x="253" y="100"/>
                  </a:lnTo>
                  <a:lnTo>
                    <a:pt x="243" y="95"/>
                  </a:lnTo>
                  <a:lnTo>
                    <a:pt x="232" y="95"/>
                  </a:lnTo>
                  <a:lnTo>
                    <a:pt x="238" y="90"/>
                  </a:lnTo>
                  <a:lnTo>
                    <a:pt x="232" y="84"/>
                  </a:lnTo>
                  <a:lnTo>
                    <a:pt x="222" y="90"/>
                  </a:lnTo>
                  <a:lnTo>
                    <a:pt x="211" y="106"/>
                  </a:lnTo>
                  <a:lnTo>
                    <a:pt x="195" y="106"/>
                  </a:lnTo>
                  <a:lnTo>
                    <a:pt x="190" y="116"/>
                  </a:lnTo>
                  <a:lnTo>
                    <a:pt x="206" y="121"/>
                  </a:lnTo>
                  <a:lnTo>
                    <a:pt x="211" y="132"/>
                  </a:lnTo>
                  <a:lnTo>
                    <a:pt x="211" y="153"/>
                  </a:lnTo>
                  <a:lnTo>
                    <a:pt x="190" y="148"/>
                  </a:lnTo>
                  <a:lnTo>
                    <a:pt x="190" y="137"/>
                  </a:lnTo>
                  <a:lnTo>
                    <a:pt x="174" y="132"/>
                  </a:lnTo>
                  <a:lnTo>
                    <a:pt x="116" y="100"/>
                  </a:lnTo>
                  <a:lnTo>
                    <a:pt x="106" y="79"/>
                  </a:lnTo>
                  <a:lnTo>
                    <a:pt x="79" y="79"/>
                  </a:lnTo>
                  <a:lnTo>
                    <a:pt x="74" y="63"/>
                  </a:lnTo>
                  <a:lnTo>
                    <a:pt x="48" y="53"/>
                  </a:lnTo>
                  <a:lnTo>
                    <a:pt x="42" y="58"/>
                  </a:lnTo>
                  <a:lnTo>
                    <a:pt x="32" y="63"/>
                  </a:lnTo>
                  <a:lnTo>
                    <a:pt x="37" y="79"/>
                  </a:lnTo>
                  <a:lnTo>
                    <a:pt x="16" y="79"/>
                  </a:lnTo>
                  <a:lnTo>
                    <a:pt x="16" y="69"/>
                  </a:lnTo>
                  <a:lnTo>
                    <a:pt x="0" y="11"/>
                  </a:lnTo>
                  <a:lnTo>
                    <a:pt x="37" y="0"/>
                  </a:lnTo>
                  <a:lnTo>
                    <a:pt x="79" y="26"/>
                  </a:lnTo>
                  <a:lnTo>
                    <a:pt x="111" y="37"/>
                  </a:lnTo>
                  <a:lnTo>
                    <a:pt x="127" y="37"/>
                  </a:lnTo>
                  <a:lnTo>
                    <a:pt x="137" y="37"/>
                  </a:lnTo>
                  <a:lnTo>
                    <a:pt x="153" y="47"/>
                  </a:lnTo>
                  <a:lnTo>
                    <a:pt x="174" y="79"/>
                  </a:lnTo>
                  <a:lnTo>
                    <a:pt x="201" y="90"/>
                  </a:lnTo>
                  <a:lnTo>
                    <a:pt x="222" y="69"/>
                  </a:lnTo>
                  <a:lnTo>
                    <a:pt x="238"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0" name="Freeform 638"/>
            <p:cNvSpPr>
              <a:spLocks/>
            </p:cNvSpPr>
            <p:nvPr/>
          </p:nvSpPr>
          <p:spPr bwMode="auto">
            <a:xfrm>
              <a:off x="3854" y="1661"/>
              <a:ext cx="127" cy="74"/>
            </a:xfrm>
            <a:custGeom>
              <a:avLst/>
              <a:gdLst>
                <a:gd name="T0" fmla="*/ 121 w 127"/>
                <a:gd name="T1" fmla="*/ 48 h 74"/>
                <a:gd name="T2" fmla="*/ 127 w 127"/>
                <a:gd name="T3" fmla="*/ 64 h 74"/>
                <a:gd name="T4" fmla="*/ 121 w 127"/>
                <a:gd name="T5" fmla="*/ 64 h 74"/>
                <a:gd name="T6" fmla="*/ 100 w 127"/>
                <a:gd name="T7" fmla="*/ 64 h 74"/>
                <a:gd name="T8" fmla="*/ 79 w 127"/>
                <a:gd name="T9" fmla="*/ 74 h 74"/>
                <a:gd name="T10" fmla="*/ 74 w 127"/>
                <a:gd name="T11" fmla="*/ 53 h 74"/>
                <a:gd name="T12" fmla="*/ 63 w 127"/>
                <a:gd name="T13" fmla="*/ 43 h 74"/>
                <a:gd name="T14" fmla="*/ 58 w 127"/>
                <a:gd name="T15" fmla="*/ 48 h 74"/>
                <a:gd name="T16" fmla="*/ 53 w 127"/>
                <a:gd name="T17" fmla="*/ 58 h 74"/>
                <a:gd name="T18" fmla="*/ 42 w 127"/>
                <a:gd name="T19" fmla="*/ 64 h 74"/>
                <a:gd name="T20" fmla="*/ 26 w 127"/>
                <a:gd name="T21" fmla="*/ 74 h 74"/>
                <a:gd name="T22" fmla="*/ 21 w 127"/>
                <a:gd name="T23" fmla="*/ 69 h 74"/>
                <a:gd name="T24" fmla="*/ 21 w 127"/>
                <a:gd name="T25" fmla="*/ 48 h 74"/>
                <a:gd name="T26" fmla="*/ 16 w 127"/>
                <a:gd name="T27" fmla="*/ 37 h 74"/>
                <a:gd name="T28" fmla="*/ 0 w 127"/>
                <a:gd name="T29" fmla="*/ 32 h 74"/>
                <a:gd name="T30" fmla="*/ 5 w 127"/>
                <a:gd name="T31" fmla="*/ 22 h 74"/>
                <a:gd name="T32" fmla="*/ 21 w 127"/>
                <a:gd name="T33" fmla="*/ 22 h 74"/>
                <a:gd name="T34" fmla="*/ 32 w 127"/>
                <a:gd name="T35" fmla="*/ 6 h 74"/>
                <a:gd name="T36" fmla="*/ 42 w 127"/>
                <a:gd name="T37" fmla="*/ 0 h 74"/>
                <a:gd name="T38" fmla="*/ 48 w 127"/>
                <a:gd name="T39" fmla="*/ 6 h 74"/>
                <a:gd name="T40" fmla="*/ 42 w 127"/>
                <a:gd name="T41" fmla="*/ 11 h 74"/>
                <a:gd name="T42" fmla="*/ 53 w 127"/>
                <a:gd name="T43" fmla="*/ 11 h 74"/>
                <a:gd name="T44" fmla="*/ 48 w 127"/>
                <a:gd name="T45" fmla="*/ 16 h 74"/>
                <a:gd name="T46" fmla="*/ 32 w 127"/>
                <a:gd name="T47" fmla="*/ 16 h 74"/>
                <a:gd name="T48" fmla="*/ 32 w 127"/>
                <a:gd name="T49" fmla="*/ 27 h 74"/>
                <a:gd name="T50" fmla="*/ 58 w 127"/>
                <a:gd name="T51" fmla="*/ 27 h 74"/>
                <a:gd name="T52" fmla="*/ 95 w 127"/>
                <a:gd name="T53" fmla="*/ 27 h 74"/>
                <a:gd name="T54" fmla="*/ 100 w 127"/>
                <a:gd name="T55" fmla="*/ 43 h 74"/>
                <a:gd name="T56" fmla="*/ 121 w 127"/>
                <a:gd name="T5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74">
                  <a:moveTo>
                    <a:pt x="121" y="48"/>
                  </a:moveTo>
                  <a:lnTo>
                    <a:pt x="127" y="64"/>
                  </a:lnTo>
                  <a:lnTo>
                    <a:pt x="121" y="64"/>
                  </a:lnTo>
                  <a:lnTo>
                    <a:pt x="100" y="64"/>
                  </a:lnTo>
                  <a:lnTo>
                    <a:pt x="79" y="74"/>
                  </a:lnTo>
                  <a:lnTo>
                    <a:pt x="74" y="53"/>
                  </a:lnTo>
                  <a:lnTo>
                    <a:pt x="63" y="43"/>
                  </a:lnTo>
                  <a:lnTo>
                    <a:pt x="58" y="48"/>
                  </a:lnTo>
                  <a:lnTo>
                    <a:pt x="53" y="58"/>
                  </a:lnTo>
                  <a:lnTo>
                    <a:pt x="42" y="64"/>
                  </a:lnTo>
                  <a:lnTo>
                    <a:pt x="26" y="74"/>
                  </a:lnTo>
                  <a:lnTo>
                    <a:pt x="21" y="69"/>
                  </a:lnTo>
                  <a:lnTo>
                    <a:pt x="21" y="48"/>
                  </a:lnTo>
                  <a:lnTo>
                    <a:pt x="16" y="37"/>
                  </a:lnTo>
                  <a:lnTo>
                    <a:pt x="0" y="32"/>
                  </a:lnTo>
                  <a:lnTo>
                    <a:pt x="5" y="22"/>
                  </a:lnTo>
                  <a:lnTo>
                    <a:pt x="21" y="22"/>
                  </a:lnTo>
                  <a:lnTo>
                    <a:pt x="32" y="6"/>
                  </a:lnTo>
                  <a:lnTo>
                    <a:pt x="42" y="0"/>
                  </a:lnTo>
                  <a:lnTo>
                    <a:pt x="48" y="6"/>
                  </a:lnTo>
                  <a:lnTo>
                    <a:pt x="42" y="11"/>
                  </a:lnTo>
                  <a:lnTo>
                    <a:pt x="53" y="11"/>
                  </a:lnTo>
                  <a:lnTo>
                    <a:pt x="48" y="16"/>
                  </a:lnTo>
                  <a:lnTo>
                    <a:pt x="32" y="16"/>
                  </a:lnTo>
                  <a:lnTo>
                    <a:pt x="32" y="27"/>
                  </a:lnTo>
                  <a:lnTo>
                    <a:pt x="58" y="27"/>
                  </a:lnTo>
                  <a:lnTo>
                    <a:pt x="95" y="27"/>
                  </a:lnTo>
                  <a:lnTo>
                    <a:pt x="100" y="43"/>
                  </a:lnTo>
                  <a:lnTo>
                    <a:pt x="121" y="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1" name="Freeform 639"/>
            <p:cNvSpPr>
              <a:spLocks/>
            </p:cNvSpPr>
            <p:nvPr/>
          </p:nvSpPr>
          <p:spPr bwMode="auto">
            <a:xfrm>
              <a:off x="3886" y="1619"/>
              <a:ext cx="142" cy="69"/>
            </a:xfrm>
            <a:custGeom>
              <a:avLst/>
              <a:gdLst>
                <a:gd name="T0" fmla="*/ 132 w 142"/>
                <a:gd name="T1" fmla="*/ 32 h 69"/>
                <a:gd name="T2" fmla="*/ 121 w 142"/>
                <a:gd name="T3" fmla="*/ 42 h 69"/>
                <a:gd name="T4" fmla="*/ 100 w 142"/>
                <a:gd name="T5" fmla="*/ 42 h 69"/>
                <a:gd name="T6" fmla="*/ 100 w 142"/>
                <a:gd name="T7" fmla="*/ 53 h 69"/>
                <a:gd name="T8" fmla="*/ 74 w 142"/>
                <a:gd name="T9" fmla="*/ 53 h 69"/>
                <a:gd name="T10" fmla="*/ 63 w 142"/>
                <a:gd name="T11" fmla="*/ 69 h 69"/>
                <a:gd name="T12" fmla="*/ 26 w 142"/>
                <a:gd name="T13" fmla="*/ 69 h 69"/>
                <a:gd name="T14" fmla="*/ 0 w 142"/>
                <a:gd name="T15" fmla="*/ 69 h 69"/>
                <a:gd name="T16" fmla="*/ 0 w 142"/>
                <a:gd name="T17" fmla="*/ 58 h 69"/>
                <a:gd name="T18" fmla="*/ 16 w 142"/>
                <a:gd name="T19" fmla="*/ 58 h 69"/>
                <a:gd name="T20" fmla="*/ 21 w 142"/>
                <a:gd name="T21" fmla="*/ 53 h 69"/>
                <a:gd name="T22" fmla="*/ 31 w 142"/>
                <a:gd name="T23" fmla="*/ 58 h 69"/>
                <a:gd name="T24" fmla="*/ 47 w 142"/>
                <a:gd name="T25" fmla="*/ 42 h 69"/>
                <a:gd name="T26" fmla="*/ 21 w 142"/>
                <a:gd name="T27" fmla="*/ 32 h 69"/>
                <a:gd name="T28" fmla="*/ 5 w 142"/>
                <a:gd name="T29" fmla="*/ 32 h 69"/>
                <a:gd name="T30" fmla="*/ 16 w 142"/>
                <a:gd name="T31" fmla="*/ 21 h 69"/>
                <a:gd name="T32" fmla="*/ 0 w 142"/>
                <a:gd name="T33" fmla="*/ 27 h 69"/>
                <a:gd name="T34" fmla="*/ 10 w 142"/>
                <a:gd name="T35" fmla="*/ 11 h 69"/>
                <a:gd name="T36" fmla="*/ 26 w 142"/>
                <a:gd name="T37" fmla="*/ 11 h 69"/>
                <a:gd name="T38" fmla="*/ 42 w 142"/>
                <a:gd name="T39" fmla="*/ 16 h 69"/>
                <a:gd name="T40" fmla="*/ 42 w 142"/>
                <a:gd name="T41" fmla="*/ 0 h 69"/>
                <a:gd name="T42" fmla="*/ 63 w 142"/>
                <a:gd name="T43" fmla="*/ 5 h 69"/>
                <a:gd name="T44" fmla="*/ 68 w 142"/>
                <a:gd name="T45" fmla="*/ 5 h 69"/>
                <a:gd name="T46" fmla="*/ 95 w 142"/>
                <a:gd name="T47" fmla="*/ 5 h 69"/>
                <a:gd name="T48" fmla="*/ 126 w 142"/>
                <a:gd name="T49" fmla="*/ 11 h 69"/>
                <a:gd name="T50" fmla="*/ 142 w 142"/>
                <a:gd name="T51" fmla="*/ 21 h 69"/>
                <a:gd name="T52" fmla="*/ 132 w 142"/>
                <a:gd name="T53"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2" h="69">
                  <a:moveTo>
                    <a:pt x="132" y="32"/>
                  </a:moveTo>
                  <a:lnTo>
                    <a:pt x="121" y="42"/>
                  </a:lnTo>
                  <a:lnTo>
                    <a:pt x="100" y="42"/>
                  </a:lnTo>
                  <a:lnTo>
                    <a:pt x="100" y="53"/>
                  </a:lnTo>
                  <a:lnTo>
                    <a:pt x="74" y="53"/>
                  </a:lnTo>
                  <a:lnTo>
                    <a:pt x="63" y="69"/>
                  </a:lnTo>
                  <a:lnTo>
                    <a:pt x="26" y="69"/>
                  </a:lnTo>
                  <a:lnTo>
                    <a:pt x="0" y="69"/>
                  </a:lnTo>
                  <a:lnTo>
                    <a:pt x="0" y="58"/>
                  </a:lnTo>
                  <a:lnTo>
                    <a:pt x="16" y="58"/>
                  </a:lnTo>
                  <a:lnTo>
                    <a:pt x="21" y="53"/>
                  </a:lnTo>
                  <a:lnTo>
                    <a:pt x="31" y="58"/>
                  </a:lnTo>
                  <a:lnTo>
                    <a:pt x="47" y="42"/>
                  </a:lnTo>
                  <a:lnTo>
                    <a:pt x="21" y="32"/>
                  </a:lnTo>
                  <a:lnTo>
                    <a:pt x="5" y="32"/>
                  </a:lnTo>
                  <a:lnTo>
                    <a:pt x="16" y="21"/>
                  </a:lnTo>
                  <a:lnTo>
                    <a:pt x="0" y="27"/>
                  </a:lnTo>
                  <a:lnTo>
                    <a:pt x="10" y="11"/>
                  </a:lnTo>
                  <a:lnTo>
                    <a:pt x="26" y="11"/>
                  </a:lnTo>
                  <a:lnTo>
                    <a:pt x="42" y="16"/>
                  </a:lnTo>
                  <a:lnTo>
                    <a:pt x="42" y="0"/>
                  </a:lnTo>
                  <a:lnTo>
                    <a:pt x="63" y="5"/>
                  </a:lnTo>
                  <a:lnTo>
                    <a:pt x="68" y="5"/>
                  </a:lnTo>
                  <a:lnTo>
                    <a:pt x="95" y="5"/>
                  </a:lnTo>
                  <a:lnTo>
                    <a:pt x="126" y="11"/>
                  </a:lnTo>
                  <a:lnTo>
                    <a:pt x="142" y="21"/>
                  </a:lnTo>
                  <a:lnTo>
                    <a:pt x="13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2" name="Freeform 640"/>
            <p:cNvSpPr>
              <a:spLocks/>
            </p:cNvSpPr>
            <p:nvPr/>
          </p:nvSpPr>
          <p:spPr bwMode="auto">
            <a:xfrm>
              <a:off x="3063" y="1556"/>
              <a:ext cx="42" cy="26"/>
            </a:xfrm>
            <a:custGeom>
              <a:avLst/>
              <a:gdLst>
                <a:gd name="T0" fmla="*/ 11 w 42"/>
                <a:gd name="T1" fmla="*/ 10 h 26"/>
                <a:gd name="T2" fmla="*/ 21 w 42"/>
                <a:gd name="T3" fmla="*/ 5 h 26"/>
                <a:gd name="T4" fmla="*/ 37 w 42"/>
                <a:gd name="T5" fmla="*/ 0 h 26"/>
                <a:gd name="T6" fmla="*/ 42 w 42"/>
                <a:gd name="T7" fmla="*/ 5 h 26"/>
                <a:gd name="T8" fmla="*/ 37 w 42"/>
                <a:gd name="T9" fmla="*/ 5 h 26"/>
                <a:gd name="T10" fmla="*/ 37 w 42"/>
                <a:gd name="T11" fmla="*/ 5 h 26"/>
                <a:gd name="T12" fmla="*/ 37 w 42"/>
                <a:gd name="T13" fmla="*/ 5 h 26"/>
                <a:gd name="T14" fmla="*/ 32 w 42"/>
                <a:gd name="T15" fmla="*/ 21 h 26"/>
                <a:gd name="T16" fmla="*/ 21 w 42"/>
                <a:gd name="T17" fmla="*/ 26 h 26"/>
                <a:gd name="T18" fmla="*/ 0 w 42"/>
                <a:gd name="T19" fmla="*/ 26 h 26"/>
                <a:gd name="T20" fmla="*/ 0 w 42"/>
                <a:gd name="T21" fmla="*/ 21 h 26"/>
                <a:gd name="T22" fmla="*/ 5 w 42"/>
                <a:gd name="T23" fmla="*/ 10 h 26"/>
                <a:gd name="T24" fmla="*/ 11 w 42"/>
                <a:gd name="T2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26">
                  <a:moveTo>
                    <a:pt x="11" y="10"/>
                  </a:moveTo>
                  <a:lnTo>
                    <a:pt x="21" y="5"/>
                  </a:lnTo>
                  <a:lnTo>
                    <a:pt x="37" y="0"/>
                  </a:lnTo>
                  <a:lnTo>
                    <a:pt x="42" y="5"/>
                  </a:lnTo>
                  <a:lnTo>
                    <a:pt x="37" y="5"/>
                  </a:lnTo>
                  <a:lnTo>
                    <a:pt x="37" y="5"/>
                  </a:lnTo>
                  <a:lnTo>
                    <a:pt x="37" y="5"/>
                  </a:lnTo>
                  <a:lnTo>
                    <a:pt x="32" y="21"/>
                  </a:lnTo>
                  <a:lnTo>
                    <a:pt x="21" y="26"/>
                  </a:lnTo>
                  <a:lnTo>
                    <a:pt x="0" y="26"/>
                  </a:lnTo>
                  <a:lnTo>
                    <a:pt x="0" y="21"/>
                  </a:lnTo>
                  <a:lnTo>
                    <a:pt x="5" y="10"/>
                  </a:lnTo>
                  <a:lnTo>
                    <a:pt x="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3" name="Freeform 641"/>
            <p:cNvSpPr>
              <a:spLocks/>
            </p:cNvSpPr>
            <p:nvPr/>
          </p:nvSpPr>
          <p:spPr bwMode="auto">
            <a:xfrm>
              <a:off x="3168" y="1635"/>
              <a:ext cx="37" cy="32"/>
            </a:xfrm>
            <a:custGeom>
              <a:avLst/>
              <a:gdLst>
                <a:gd name="T0" fmla="*/ 6 w 37"/>
                <a:gd name="T1" fmla="*/ 5 h 32"/>
                <a:gd name="T2" fmla="*/ 16 w 37"/>
                <a:gd name="T3" fmla="*/ 5 h 32"/>
                <a:gd name="T4" fmla="*/ 16 w 37"/>
                <a:gd name="T5" fmla="*/ 0 h 32"/>
                <a:gd name="T6" fmla="*/ 27 w 37"/>
                <a:gd name="T7" fmla="*/ 0 h 32"/>
                <a:gd name="T8" fmla="*/ 37 w 37"/>
                <a:gd name="T9" fmla="*/ 11 h 32"/>
                <a:gd name="T10" fmla="*/ 32 w 37"/>
                <a:gd name="T11" fmla="*/ 21 h 32"/>
                <a:gd name="T12" fmla="*/ 22 w 37"/>
                <a:gd name="T13" fmla="*/ 26 h 32"/>
                <a:gd name="T14" fmla="*/ 11 w 37"/>
                <a:gd name="T15" fmla="*/ 32 h 32"/>
                <a:gd name="T16" fmla="*/ 0 w 37"/>
                <a:gd name="T17" fmla="*/ 21 h 32"/>
                <a:gd name="T18" fmla="*/ 0 w 37"/>
                <a:gd name="T19" fmla="*/ 5 h 32"/>
                <a:gd name="T20" fmla="*/ 6 w 37"/>
                <a:gd name="T2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2">
                  <a:moveTo>
                    <a:pt x="6" y="5"/>
                  </a:moveTo>
                  <a:lnTo>
                    <a:pt x="16" y="5"/>
                  </a:lnTo>
                  <a:lnTo>
                    <a:pt x="16" y="0"/>
                  </a:lnTo>
                  <a:lnTo>
                    <a:pt x="27" y="0"/>
                  </a:lnTo>
                  <a:lnTo>
                    <a:pt x="37" y="11"/>
                  </a:lnTo>
                  <a:lnTo>
                    <a:pt x="32" y="21"/>
                  </a:lnTo>
                  <a:lnTo>
                    <a:pt x="22" y="26"/>
                  </a:lnTo>
                  <a:lnTo>
                    <a:pt x="11" y="32"/>
                  </a:lnTo>
                  <a:lnTo>
                    <a:pt x="0" y="21"/>
                  </a:lnTo>
                  <a:lnTo>
                    <a:pt x="0" y="5"/>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4" name="Freeform 642"/>
            <p:cNvSpPr>
              <a:spLocks/>
            </p:cNvSpPr>
            <p:nvPr/>
          </p:nvSpPr>
          <p:spPr bwMode="auto">
            <a:xfrm>
              <a:off x="3190" y="1603"/>
              <a:ext cx="89" cy="53"/>
            </a:xfrm>
            <a:custGeom>
              <a:avLst/>
              <a:gdLst>
                <a:gd name="T0" fmla="*/ 58 w 89"/>
                <a:gd name="T1" fmla="*/ 6 h 53"/>
                <a:gd name="T2" fmla="*/ 68 w 89"/>
                <a:gd name="T3" fmla="*/ 0 h 53"/>
                <a:gd name="T4" fmla="*/ 79 w 89"/>
                <a:gd name="T5" fmla="*/ 6 h 53"/>
                <a:gd name="T6" fmla="*/ 84 w 89"/>
                <a:gd name="T7" fmla="*/ 11 h 53"/>
                <a:gd name="T8" fmla="*/ 89 w 89"/>
                <a:gd name="T9" fmla="*/ 11 h 53"/>
                <a:gd name="T10" fmla="*/ 84 w 89"/>
                <a:gd name="T11" fmla="*/ 16 h 53"/>
                <a:gd name="T12" fmla="*/ 79 w 89"/>
                <a:gd name="T13" fmla="*/ 32 h 53"/>
                <a:gd name="T14" fmla="*/ 84 w 89"/>
                <a:gd name="T15" fmla="*/ 43 h 53"/>
                <a:gd name="T16" fmla="*/ 73 w 89"/>
                <a:gd name="T17" fmla="*/ 37 h 53"/>
                <a:gd name="T18" fmla="*/ 63 w 89"/>
                <a:gd name="T19" fmla="*/ 43 h 53"/>
                <a:gd name="T20" fmla="*/ 68 w 89"/>
                <a:gd name="T21" fmla="*/ 53 h 53"/>
                <a:gd name="T22" fmla="*/ 58 w 89"/>
                <a:gd name="T23" fmla="*/ 53 h 53"/>
                <a:gd name="T24" fmla="*/ 47 w 89"/>
                <a:gd name="T25" fmla="*/ 53 h 53"/>
                <a:gd name="T26" fmla="*/ 31 w 89"/>
                <a:gd name="T27" fmla="*/ 48 h 53"/>
                <a:gd name="T28" fmla="*/ 26 w 89"/>
                <a:gd name="T29" fmla="*/ 48 h 53"/>
                <a:gd name="T30" fmla="*/ 15 w 89"/>
                <a:gd name="T31" fmla="*/ 53 h 53"/>
                <a:gd name="T32" fmla="*/ 15 w 89"/>
                <a:gd name="T33" fmla="*/ 43 h 53"/>
                <a:gd name="T34" fmla="*/ 5 w 89"/>
                <a:gd name="T35" fmla="*/ 32 h 53"/>
                <a:gd name="T36" fmla="*/ 5 w 89"/>
                <a:gd name="T37" fmla="*/ 32 h 53"/>
                <a:gd name="T38" fmla="*/ 5 w 89"/>
                <a:gd name="T39" fmla="*/ 27 h 53"/>
                <a:gd name="T40" fmla="*/ 10 w 89"/>
                <a:gd name="T41" fmla="*/ 27 h 53"/>
                <a:gd name="T42" fmla="*/ 10 w 89"/>
                <a:gd name="T43" fmla="*/ 21 h 53"/>
                <a:gd name="T44" fmla="*/ 0 w 89"/>
                <a:gd name="T45" fmla="*/ 11 h 53"/>
                <a:gd name="T46" fmla="*/ 5 w 89"/>
                <a:gd name="T47" fmla="*/ 0 h 53"/>
                <a:gd name="T48" fmla="*/ 10 w 89"/>
                <a:gd name="T49" fmla="*/ 6 h 53"/>
                <a:gd name="T50" fmla="*/ 47 w 89"/>
                <a:gd name="T51" fmla="*/ 11 h 53"/>
                <a:gd name="T52" fmla="*/ 58 w 89"/>
                <a:gd name="T53"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53">
                  <a:moveTo>
                    <a:pt x="58" y="6"/>
                  </a:moveTo>
                  <a:lnTo>
                    <a:pt x="68" y="0"/>
                  </a:lnTo>
                  <a:lnTo>
                    <a:pt x="79" y="6"/>
                  </a:lnTo>
                  <a:lnTo>
                    <a:pt x="84" y="11"/>
                  </a:lnTo>
                  <a:lnTo>
                    <a:pt x="89" y="11"/>
                  </a:lnTo>
                  <a:lnTo>
                    <a:pt x="84" y="16"/>
                  </a:lnTo>
                  <a:lnTo>
                    <a:pt x="79" y="32"/>
                  </a:lnTo>
                  <a:lnTo>
                    <a:pt x="84" y="43"/>
                  </a:lnTo>
                  <a:lnTo>
                    <a:pt x="73" y="37"/>
                  </a:lnTo>
                  <a:lnTo>
                    <a:pt x="63" y="43"/>
                  </a:lnTo>
                  <a:lnTo>
                    <a:pt x="68" y="53"/>
                  </a:lnTo>
                  <a:lnTo>
                    <a:pt x="58" y="53"/>
                  </a:lnTo>
                  <a:lnTo>
                    <a:pt x="47" y="53"/>
                  </a:lnTo>
                  <a:lnTo>
                    <a:pt x="31" y="48"/>
                  </a:lnTo>
                  <a:lnTo>
                    <a:pt x="26" y="48"/>
                  </a:lnTo>
                  <a:lnTo>
                    <a:pt x="15" y="53"/>
                  </a:lnTo>
                  <a:lnTo>
                    <a:pt x="15" y="43"/>
                  </a:lnTo>
                  <a:lnTo>
                    <a:pt x="5" y="32"/>
                  </a:lnTo>
                  <a:lnTo>
                    <a:pt x="5" y="32"/>
                  </a:lnTo>
                  <a:lnTo>
                    <a:pt x="5" y="27"/>
                  </a:lnTo>
                  <a:lnTo>
                    <a:pt x="10" y="27"/>
                  </a:lnTo>
                  <a:lnTo>
                    <a:pt x="10" y="21"/>
                  </a:lnTo>
                  <a:lnTo>
                    <a:pt x="0" y="11"/>
                  </a:lnTo>
                  <a:lnTo>
                    <a:pt x="5" y="0"/>
                  </a:lnTo>
                  <a:lnTo>
                    <a:pt x="10" y="6"/>
                  </a:lnTo>
                  <a:lnTo>
                    <a:pt x="47" y="11"/>
                  </a:lnTo>
                  <a:lnTo>
                    <a:pt x="58"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5" name="Freeform 643"/>
            <p:cNvSpPr>
              <a:spLocks/>
            </p:cNvSpPr>
            <p:nvPr/>
          </p:nvSpPr>
          <p:spPr bwMode="auto">
            <a:xfrm>
              <a:off x="3095" y="1588"/>
              <a:ext cx="52" cy="47"/>
            </a:xfrm>
            <a:custGeom>
              <a:avLst/>
              <a:gdLst>
                <a:gd name="T0" fmla="*/ 37 w 52"/>
                <a:gd name="T1" fmla="*/ 42 h 47"/>
                <a:gd name="T2" fmla="*/ 31 w 52"/>
                <a:gd name="T3" fmla="*/ 36 h 47"/>
                <a:gd name="T4" fmla="*/ 10 w 52"/>
                <a:gd name="T5" fmla="*/ 21 h 47"/>
                <a:gd name="T6" fmla="*/ 0 w 52"/>
                <a:gd name="T7" fmla="*/ 0 h 47"/>
                <a:gd name="T8" fmla="*/ 21 w 52"/>
                <a:gd name="T9" fmla="*/ 0 h 47"/>
                <a:gd name="T10" fmla="*/ 31 w 52"/>
                <a:gd name="T11" fmla="*/ 0 h 47"/>
                <a:gd name="T12" fmla="*/ 47 w 52"/>
                <a:gd name="T13" fmla="*/ 5 h 47"/>
                <a:gd name="T14" fmla="*/ 52 w 52"/>
                <a:gd name="T15" fmla="*/ 15 h 47"/>
                <a:gd name="T16" fmla="*/ 52 w 52"/>
                <a:gd name="T17" fmla="*/ 26 h 47"/>
                <a:gd name="T18" fmla="*/ 42 w 52"/>
                <a:gd name="T19" fmla="*/ 36 h 47"/>
                <a:gd name="T20" fmla="*/ 42 w 52"/>
                <a:gd name="T21" fmla="*/ 47 h 47"/>
                <a:gd name="T22" fmla="*/ 37 w 52"/>
                <a:gd name="T23"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47">
                  <a:moveTo>
                    <a:pt x="37" y="42"/>
                  </a:moveTo>
                  <a:lnTo>
                    <a:pt x="31" y="36"/>
                  </a:lnTo>
                  <a:lnTo>
                    <a:pt x="10" y="21"/>
                  </a:lnTo>
                  <a:lnTo>
                    <a:pt x="0" y="0"/>
                  </a:lnTo>
                  <a:lnTo>
                    <a:pt x="21" y="0"/>
                  </a:lnTo>
                  <a:lnTo>
                    <a:pt x="31" y="0"/>
                  </a:lnTo>
                  <a:lnTo>
                    <a:pt x="47" y="5"/>
                  </a:lnTo>
                  <a:lnTo>
                    <a:pt x="52" y="15"/>
                  </a:lnTo>
                  <a:lnTo>
                    <a:pt x="52" y="26"/>
                  </a:lnTo>
                  <a:lnTo>
                    <a:pt x="42" y="36"/>
                  </a:lnTo>
                  <a:lnTo>
                    <a:pt x="42" y="47"/>
                  </a:lnTo>
                  <a:lnTo>
                    <a:pt x="37"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6" name="Freeform 644"/>
            <p:cNvSpPr>
              <a:spLocks/>
            </p:cNvSpPr>
            <p:nvPr/>
          </p:nvSpPr>
          <p:spPr bwMode="auto">
            <a:xfrm>
              <a:off x="3443" y="2073"/>
              <a:ext cx="105" cy="100"/>
            </a:xfrm>
            <a:custGeom>
              <a:avLst/>
              <a:gdLst>
                <a:gd name="T0" fmla="*/ 26 w 105"/>
                <a:gd name="T1" fmla="*/ 5 h 100"/>
                <a:gd name="T2" fmla="*/ 31 w 105"/>
                <a:gd name="T3" fmla="*/ 0 h 100"/>
                <a:gd name="T4" fmla="*/ 52 w 105"/>
                <a:gd name="T5" fmla="*/ 53 h 100"/>
                <a:gd name="T6" fmla="*/ 52 w 105"/>
                <a:gd name="T7" fmla="*/ 47 h 100"/>
                <a:gd name="T8" fmla="*/ 74 w 105"/>
                <a:gd name="T9" fmla="*/ 63 h 100"/>
                <a:gd name="T10" fmla="*/ 105 w 105"/>
                <a:gd name="T11" fmla="*/ 90 h 100"/>
                <a:gd name="T12" fmla="*/ 105 w 105"/>
                <a:gd name="T13" fmla="*/ 95 h 100"/>
                <a:gd name="T14" fmla="*/ 100 w 105"/>
                <a:gd name="T15" fmla="*/ 100 h 100"/>
                <a:gd name="T16" fmla="*/ 95 w 105"/>
                <a:gd name="T17" fmla="*/ 100 h 100"/>
                <a:gd name="T18" fmla="*/ 84 w 105"/>
                <a:gd name="T19" fmla="*/ 84 h 100"/>
                <a:gd name="T20" fmla="*/ 74 w 105"/>
                <a:gd name="T21" fmla="*/ 79 h 100"/>
                <a:gd name="T22" fmla="*/ 58 w 105"/>
                <a:gd name="T23" fmla="*/ 63 h 100"/>
                <a:gd name="T24" fmla="*/ 37 w 105"/>
                <a:gd name="T25" fmla="*/ 63 h 100"/>
                <a:gd name="T26" fmla="*/ 21 w 105"/>
                <a:gd name="T27" fmla="*/ 58 h 100"/>
                <a:gd name="T28" fmla="*/ 16 w 105"/>
                <a:gd name="T29" fmla="*/ 69 h 100"/>
                <a:gd name="T30" fmla="*/ 0 w 105"/>
                <a:gd name="T31" fmla="*/ 69 h 100"/>
                <a:gd name="T32" fmla="*/ 0 w 105"/>
                <a:gd name="T33" fmla="*/ 53 h 100"/>
                <a:gd name="T34" fmla="*/ 5 w 105"/>
                <a:gd name="T35" fmla="*/ 32 h 100"/>
                <a:gd name="T36" fmla="*/ 5 w 105"/>
                <a:gd name="T37" fmla="*/ 16 h 100"/>
                <a:gd name="T38" fmla="*/ 16 w 105"/>
                <a:gd name="T39" fmla="*/ 11 h 100"/>
                <a:gd name="T40" fmla="*/ 26 w 105"/>
                <a:gd name="T41" fmla="*/ 11 h 100"/>
                <a:gd name="T42" fmla="*/ 26 w 105"/>
                <a:gd name="T43" fmla="*/ 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00">
                  <a:moveTo>
                    <a:pt x="26" y="5"/>
                  </a:moveTo>
                  <a:lnTo>
                    <a:pt x="31" y="0"/>
                  </a:lnTo>
                  <a:lnTo>
                    <a:pt x="52" y="53"/>
                  </a:lnTo>
                  <a:lnTo>
                    <a:pt x="52" y="47"/>
                  </a:lnTo>
                  <a:lnTo>
                    <a:pt x="74" y="63"/>
                  </a:lnTo>
                  <a:lnTo>
                    <a:pt x="105" y="90"/>
                  </a:lnTo>
                  <a:lnTo>
                    <a:pt x="105" y="95"/>
                  </a:lnTo>
                  <a:lnTo>
                    <a:pt x="100" y="100"/>
                  </a:lnTo>
                  <a:lnTo>
                    <a:pt x="95" y="100"/>
                  </a:lnTo>
                  <a:lnTo>
                    <a:pt x="84" y="84"/>
                  </a:lnTo>
                  <a:lnTo>
                    <a:pt x="74" y="79"/>
                  </a:lnTo>
                  <a:lnTo>
                    <a:pt x="58" y="63"/>
                  </a:lnTo>
                  <a:lnTo>
                    <a:pt x="37" y="63"/>
                  </a:lnTo>
                  <a:lnTo>
                    <a:pt x="21" y="58"/>
                  </a:lnTo>
                  <a:lnTo>
                    <a:pt x="16" y="69"/>
                  </a:lnTo>
                  <a:lnTo>
                    <a:pt x="0" y="69"/>
                  </a:lnTo>
                  <a:lnTo>
                    <a:pt x="0" y="53"/>
                  </a:lnTo>
                  <a:lnTo>
                    <a:pt x="5" y="32"/>
                  </a:lnTo>
                  <a:lnTo>
                    <a:pt x="5" y="16"/>
                  </a:lnTo>
                  <a:lnTo>
                    <a:pt x="16" y="11"/>
                  </a:lnTo>
                  <a:lnTo>
                    <a:pt x="26" y="11"/>
                  </a:lnTo>
                  <a:lnTo>
                    <a:pt x="2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7" name="Freeform 645"/>
            <p:cNvSpPr>
              <a:spLocks/>
            </p:cNvSpPr>
            <p:nvPr/>
          </p:nvSpPr>
          <p:spPr bwMode="auto">
            <a:xfrm>
              <a:off x="3390" y="2131"/>
              <a:ext cx="237" cy="206"/>
            </a:xfrm>
            <a:custGeom>
              <a:avLst/>
              <a:gdLst>
                <a:gd name="T0" fmla="*/ 142 w 237"/>
                <a:gd name="T1" fmla="*/ 32 h 206"/>
                <a:gd name="T2" fmla="*/ 148 w 237"/>
                <a:gd name="T3" fmla="*/ 42 h 206"/>
                <a:gd name="T4" fmla="*/ 137 w 237"/>
                <a:gd name="T5" fmla="*/ 58 h 206"/>
                <a:gd name="T6" fmla="*/ 137 w 237"/>
                <a:gd name="T7" fmla="*/ 69 h 206"/>
                <a:gd name="T8" fmla="*/ 153 w 237"/>
                <a:gd name="T9" fmla="*/ 69 h 206"/>
                <a:gd name="T10" fmla="*/ 158 w 237"/>
                <a:gd name="T11" fmla="*/ 69 h 206"/>
                <a:gd name="T12" fmla="*/ 153 w 237"/>
                <a:gd name="T13" fmla="*/ 74 h 206"/>
                <a:gd name="T14" fmla="*/ 174 w 237"/>
                <a:gd name="T15" fmla="*/ 106 h 206"/>
                <a:gd name="T16" fmla="*/ 221 w 237"/>
                <a:gd name="T17" fmla="*/ 121 h 206"/>
                <a:gd name="T18" fmla="*/ 237 w 237"/>
                <a:gd name="T19" fmla="*/ 121 h 206"/>
                <a:gd name="T20" fmla="*/ 195 w 237"/>
                <a:gd name="T21" fmla="*/ 179 h 206"/>
                <a:gd name="T22" fmla="*/ 169 w 237"/>
                <a:gd name="T23" fmla="*/ 179 h 206"/>
                <a:gd name="T24" fmla="*/ 142 w 237"/>
                <a:gd name="T25" fmla="*/ 195 h 206"/>
                <a:gd name="T26" fmla="*/ 127 w 237"/>
                <a:gd name="T27" fmla="*/ 190 h 206"/>
                <a:gd name="T28" fmla="*/ 105 w 237"/>
                <a:gd name="T29" fmla="*/ 206 h 206"/>
                <a:gd name="T30" fmla="*/ 84 w 237"/>
                <a:gd name="T31" fmla="*/ 201 h 206"/>
                <a:gd name="T32" fmla="*/ 47 w 237"/>
                <a:gd name="T33" fmla="*/ 185 h 206"/>
                <a:gd name="T34" fmla="*/ 47 w 237"/>
                <a:gd name="T35" fmla="*/ 169 h 206"/>
                <a:gd name="T36" fmla="*/ 37 w 237"/>
                <a:gd name="T37" fmla="*/ 169 h 206"/>
                <a:gd name="T38" fmla="*/ 32 w 237"/>
                <a:gd name="T39" fmla="*/ 148 h 206"/>
                <a:gd name="T40" fmla="*/ 16 w 237"/>
                <a:gd name="T41" fmla="*/ 132 h 206"/>
                <a:gd name="T42" fmla="*/ 0 w 237"/>
                <a:gd name="T43" fmla="*/ 127 h 206"/>
                <a:gd name="T44" fmla="*/ 5 w 237"/>
                <a:gd name="T45" fmla="*/ 111 h 206"/>
                <a:gd name="T46" fmla="*/ 16 w 237"/>
                <a:gd name="T47" fmla="*/ 116 h 206"/>
                <a:gd name="T48" fmla="*/ 26 w 237"/>
                <a:gd name="T49" fmla="*/ 69 h 206"/>
                <a:gd name="T50" fmla="*/ 32 w 237"/>
                <a:gd name="T51" fmla="*/ 74 h 206"/>
                <a:gd name="T52" fmla="*/ 32 w 237"/>
                <a:gd name="T53" fmla="*/ 69 h 206"/>
                <a:gd name="T54" fmla="*/ 42 w 237"/>
                <a:gd name="T55" fmla="*/ 37 h 206"/>
                <a:gd name="T56" fmla="*/ 47 w 237"/>
                <a:gd name="T57" fmla="*/ 37 h 206"/>
                <a:gd name="T58" fmla="*/ 53 w 237"/>
                <a:gd name="T59" fmla="*/ 26 h 206"/>
                <a:gd name="T60" fmla="*/ 53 w 237"/>
                <a:gd name="T61" fmla="*/ 11 h 206"/>
                <a:gd name="T62" fmla="*/ 69 w 237"/>
                <a:gd name="T63" fmla="*/ 11 h 206"/>
                <a:gd name="T64" fmla="*/ 74 w 237"/>
                <a:gd name="T65" fmla="*/ 0 h 206"/>
                <a:gd name="T66" fmla="*/ 90 w 237"/>
                <a:gd name="T67" fmla="*/ 5 h 206"/>
                <a:gd name="T68" fmla="*/ 111 w 237"/>
                <a:gd name="T69" fmla="*/ 5 h 206"/>
                <a:gd name="T70" fmla="*/ 127 w 237"/>
                <a:gd name="T71" fmla="*/ 21 h 206"/>
                <a:gd name="T72" fmla="*/ 137 w 237"/>
                <a:gd name="T73" fmla="*/ 26 h 206"/>
                <a:gd name="T74" fmla="*/ 142 w 237"/>
                <a:gd name="T75" fmla="*/ 3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7" h="206">
                  <a:moveTo>
                    <a:pt x="142" y="32"/>
                  </a:moveTo>
                  <a:lnTo>
                    <a:pt x="148" y="42"/>
                  </a:lnTo>
                  <a:lnTo>
                    <a:pt x="137" y="58"/>
                  </a:lnTo>
                  <a:lnTo>
                    <a:pt x="137" y="69"/>
                  </a:lnTo>
                  <a:lnTo>
                    <a:pt x="153" y="69"/>
                  </a:lnTo>
                  <a:lnTo>
                    <a:pt x="158" y="69"/>
                  </a:lnTo>
                  <a:lnTo>
                    <a:pt x="153" y="74"/>
                  </a:lnTo>
                  <a:lnTo>
                    <a:pt x="174" y="106"/>
                  </a:lnTo>
                  <a:lnTo>
                    <a:pt x="221" y="121"/>
                  </a:lnTo>
                  <a:lnTo>
                    <a:pt x="237" y="121"/>
                  </a:lnTo>
                  <a:lnTo>
                    <a:pt x="195" y="179"/>
                  </a:lnTo>
                  <a:lnTo>
                    <a:pt x="169" y="179"/>
                  </a:lnTo>
                  <a:lnTo>
                    <a:pt x="142" y="195"/>
                  </a:lnTo>
                  <a:lnTo>
                    <a:pt x="127" y="190"/>
                  </a:lnTo>
                  <a:lnTo>
                    <a:pt x="105" y="206"/>
                  </a:lnTo>
                  <a:lnTo>
                    <a:pt x="84" y="201"/>
                  </a:lnTo>
                  <a:lnTo>
                    <a:pt x="47" y="185"/>
                  </a:lnTo>
                  <a:lnTo>
                    <a:pt x="47" y="169"/>
                  </a:lnTo>
                  <a:lnTo>
                    <a:pt x="37" y="169"/>
                  </a:lnTo>
                  <a:lnTo>
                    <a:pt x="32" y="148"/>
                  </a:lnTo>
                  <a:lnTo>
                    <a:pt x="16" y="132"/>
                  </a:lnTo>
                  <a:lnTo>
                    <a:pt x="0" y="127"/>
                  </a:lnTo>
                  <a:lnTo>
                    <a:pt x="5" y="111"/>
                  </a:lnTo>
                  <a:lnTo>
                    <a:pt x="16" y="116"/>
                  </a:lnTo>
                  <a:lnTo>
                    <a:pt x="26" y="69"/>
                  </a:lnTo>
                  <a:lnTo>
                    <a:pt x="32" y="74"/>
                  </a:lnTo>
                  <a:lnTo>
                    <a:pt x="32" y="69"/>
                  </a:lnTo>
                  <a:lnTo>
                    <a:pt x="42" y="37"/>
                  </a:lnTo>
                  <a:lnTo>
                    <a:pt x="47" y="37"/>
                  </a:lnTo>
                  <a:lnTo>
                    <a:pt x="53" y="26"/>
                  </a:lnTo>
                  <a:lnTo>
                    <a:pt x="53" y="11"/>
                  </a:lnTo>
                  <a:lnTo>
                    <a:pt x="69" y="11"/>
                  </a:lnTo>
                  <a:lnTo>
                    <a:pt x="74" y="0"/>
                  </a:lnTo>
                  <a:lnTo>
                    <a:pt x="90" y="5"/>
                  </a:lnTo>
                  <a:lnTo>
                    <a:pt x="111" y="5"/>
                  </a:lnTo>
                  <a:lnTo>
                    <a:pt x="127" y="21"/>
                  </a:lnTo>
                  <a:lnTo>
                    <a:pt x="137" y="26"/>
                  </a:lnTo>
                  <a:lnTo>
                    <a:pt x="142"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8" name="Freeform 646"/>
            <p:cNvSpPr>
              <a:spLocks/>
            </p:cNvSpPr>
            <p:nvPr/>
          </p:nvSpPr>
          <p:spPr bwMode="auto">
            <a:xfrm>
              <a:off x="3105" y="1508"/>
              <a:ext cx="79" cy="32"/>
            </a:xfrm>
            <a:custGeom>
              <a:avLst/>
              <a:gdLst>
                <a:gd name="T0" fmla="*/ 74 w 79"/>
                <a:gd name="T1" fmla="*/ 16 h 32"/>
                <a:gd name="T2" fmla="*/ 74 w 79"/>
                <a:gd name="T3" fmla="*/ 21 h 32"/>
                <a:gd name="T4" fmla="*/ 48 w 79"/>
                <a:gd name="T5" fmla="*/ 27 h 32"/>
                <a:gd name="T6" fmla="*/ 21 w 79"/>
                <a:gd name="T7" fmla="*/ 32 h 32"/>
                <a:gd name="T8" fmla="*/ 5 w 79"/>
                <a:gd name="T9" fmla="*/ 27 h 32"/>
                <a:gd name="T10" fmla="*/ 0 w 79"/>
                <a:gd name="T11" fmla="*/ 16 h 32"/>
                <a:gd name="T12" fmla="*/ 11 w 79"/>
                <a:gd name="T13" fmla="*/ 16 h 32"/>
                <a:gd name="T14" fmla="*/ 16 w 79"/>
                <a:gd name="T15" fmla="*/ 11 h 32"/>
                <a:gd name="T16" fmla="*/ 27 w 79"/>
                <a:gd name="T17" fmla="*/ 0 h 32"/>
                <a:gd name="T18" fmla="*/ 42 w 79"/>
                <a:gd name="T19" fmla="*/ 6 h 32"/>
                <a:gd name="T20" fmla="*/ 53 w 79"/>
                <a:gd name="T21" fmla="*/ 6 h 32"/>
                <a:gd name="T22" fmla="*/ 79 w 79"/>
                <a:gd name="T23" fmla="*/ 11 h 32"/>
                <a:gd name="T24" fmla="*/ 74 w 79"/>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32">
                  <a:moveTo>
                    <a:pt x="74" y="16"/>
                  </a:moveTo>
                  <a:lnTo>
                    <a:pt x="74" y="21"/>
                  </a:lnTo>
                  <a:lnTo>
                    <a:pt x="48" y="27"/>
                  </a:lnTo>
                  <a:lnTo>
                    <a:pt x="21" y="32"/>
                  </a:lnTo>
                  <a:lnTo>
                    <a:pt x="5" y="27"/>
                  </a:lnTo>
                  <a:lnTo>
                    <a:pt x="0" y="16"/>
                  </a:lnTo>
                  <a:lnTo>
                    <a:pt x="11" y="16"/>
                  </a:lnTo>
                  <a:lnTo>
                    <a:pt x="16" y="11"/>
                  </a:lnTo>
                  <a:lnTo>
                    <a:pt x="27" y="0"/>
                  </a:lnTo>
                  <a:lnTo>
                    <a:pt x="42" y="6"/>
                  </a:lnTo>
                  <a:lnTo>
                    <a:pt x="53" y="6"/>
                  </a:lnTo>
                  <a:lnTo>
                    <a:pt x="79" y="11"/>
                  </a:lnTo>
                  <a:lnTo>
                    <a:pt x="74"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9" name="Freeform 647"/>
            <p:cNvSpPr>
              <a:spLocks/>
            </p:cNvSpPr>
            <p:nvPr/>
          </p:nvSpPr>
          <p:spPr bwMode="auto">
            <a:xfrm>
              <a:off x="3727" y="2764"/>
              <a:ext cx="11" cy="21"/>
            </a:xfrm>
            <a:custGeom>
              <a:avLst/>
              <a:gdLst>
                <a:gd name="T0" fmla="*/ 6 w 11"/>
                <a:gd name="T1" fmla="*/ 6 h 21"/>
                <a:gd name="T2" fmla="*/ 11 w 11"/>
                <a:gd name="T3" fmla="*/ 0 h 21"/>
                <a:gd name="T4" fmla="*/ 11 w 11"/>
                <a:gd name="T5" fmla="*/ 21 h 21"/>
                <a:gd name="T6" fmla="*/ 0 w 11"/>
                <a:gd name="T7" fmla="*/ 21 h 21"/>
                <a:gd name="T8" fmla="*/ 0 w 11"/>
                <a:gd name="T9" fmla="*/ 6 h 21"/>
                <a:gd name="T10" fmla="*/ 6 w 11"/>
                <a:gd name="T11" fmla="*/ 6 h 21"/>
              </a:gdLst>
              <a:ahLst/>
              <a:cxnLst>
                <a:cxn ang="0">
                  <a:pos x="T0" y="T1"/>
                </a:cxn>
                <a:cxn ang="0">
                  <a:pos x="T2" y="T3"/>
                </a:cxn>
                <a:cxn ang="0">
                  <a:pos x="T4" y="T5"/>
                </a:cxn>
                <a:cxn ang="0">
                  <a:pos x="T6" y="T7"/>
                </a:cxn>
                <a:cxn ang="0">
                  <a:pos x="T8" y="T9"/>
                </a:cxn>
                <a:cxn ang="0">
                  <a:pos x="T10" y="T11"/>
                </a:cxn>
              </a:cxnLst>
              <a:rect l="0" t="0" r="r" b="b"/>
              <a:pathLst>
                <a:path w="11" h="21">
                  <a:moveTo>
                    <a:pt x="6" y="6"/>
                  </a:moveTo>
                  <a:lnTo>
                    <a:pt x="11" y="0"/>
                  </a:lnTo>
                  <a:lnTo>
                    <a:pt x="11" y="21"/>
                  </a:lnTo>
                  <a:lnTo>
                    <a:pt x="0" y="21"/>
                  </a:lnTo>
                  <a:lnTo>
                    <a:pt x="0" y="6"/>
                  </a:lnTo>
                  <a:lnTo>
                    <a:pt x="6"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0" name="Freeform 648"/>
            <p:cNvSpPr>
              <a:spLocks/>
            </p:cNvSpPr>
            <p:nvPr/>
          </p:nvSpPr>
          <p:spPr bwMode="auto">
            <a:xfrm>
              <a:off x="3759" y="2754"/>
              <a:ext cx="16" cy="16"/>
            </a:xfrm>
            <a:custGeom>
              <a:avLst/>
              <a:gdLst>
                <a:gd name="T0" fmla="*/ 11 w 16"/>
                <a:gd name="T1" fmla="*/ 5 h 16"/>
                <a:gd name="T2" fmla="*/ 16 w 16"/>
                <a:gd name="T3" fmla="*/ 5 h 16"/>
                <a:gd name="T4" fmla="*/ 11 w 16"/>
                <a:gd name="T5" fmla="*/ 16 h 16"/>
                <a:gd name="T6" fmla="*/ 0 w 16"/>
                <a:gd name="T7" fmla="*/ 16 h 16"/>
                <a:gd name="T8" fmla="*/ 5 w 16"/>
                <a:gd name="T9" fmla="*/ 0 h 16"/>
                <a:gd name="T10" fmla="*/ 11 w 16"/>
                <a:gd name="T11" fmla="*/ 5 h 16"/>
              </a:gdLst>
              <a:ahLst/>
              <a:cxnLst>
                <a:cxn ang="0">
                  <a:pos x="T0" y="T1"/>
                </a:cxn>
                <a:cxn ang="0">
                  <a:pos x="T2" y="T3"/>
                </a:cxn>
                <a:cxn ang="0">
                  <a:pos x="T4" y="T5"/>
                </a:cxn>
                <a:cxn ang="0">
                  <a:pos x="T6" y="T7"/>
                </a:cxn>
                <a:cxn ang="0">
                  <a:pos x="T8" y="T9"/>
                </a:cxn>
                <a:cxn ang="0">
                  <a:pos x="T10" y="T11"/>
                </a:cxn>
              </a:cxnLst>
              <a:rect l="0" t="0" r="r" b="b"/>
              <a:pathLst>
                <a:path w="16" h="16">
                  <a:moveTo>
                    <a:pt x="11" y="5"/>
                  </a:moveTo>
                  <a:lnTo>
                    <a:pt x="16" y="5"/>
                  </a:lnTo>
                  <a:lnTo>
                    <a:pt x="11" y="16"/>
                  </a:lnTo>
                  <a:lnTo>
                    <a:pt x="0" y="16"/>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1" name="Freeform 649"/>
            <p:cNvSpPr>
              <a:spLocks/>
            </p:cNvSpPr>
            <p:nvPr/>
          </p:nvSpPr>
          <p:spPr bwMode="auto">
            <a:xfrm>
              <a:off x="3548" y="2611"/>
              <a:ext cx="27" cy="11"/>
            </a:xfrm>
            <a:custGeom>
              <a:avLst/>
              <a:gdLst>
                <a:gd name="T0" fmla="*/ 11 w 27"/>
                <a:gd name="T1" fmla="*/ 0 h 11"/>
                <a:gd name="T2" fmla="*/ 27 w 27"/>
                <a:gd name="T3" fmla="*/ 0 h 11"/>
                <a:gd name="T4" fmla="*/ 16 w 27"/>
                <a:gd name="T5" fmla="*/ 11 h 11"/>
                <a:gd name="T6" fmla="*/ 5 w 27"/>
                <a:gd name="T7" fmla="*/ 11 h 11"/>
                <a:gd name="T8" fmla="*/ 0 w 27"/>
                <a:gd name="T9" fmla="*/ 0 h 11"/>
                <a:gd name="T10" fmla="*/ 11 w 27"/>
                <a:gd name="T11" fmla="*/ 0 h 11"/>
              </a:gdLst>
              <a:ahLst/>
              <a:cxnLst>
                <a:cxn ang="0">
                  <a:pos x="T0" y="T1"/>
                </a:cxn>
                <a:cxn ang="0">
                  <a:pos x="T2" y="T3"/>
                </a:cxn>
                <a:cxn ang="0">
                  <a:pos x="T4" y="T5"/>
                </a:cxn>
                <a:cxn ang="0">
                  <a:pos x="T6" y="T7"/>
                </a:cxn>
                <a:cxn ang="0">
                  <a:pos x="T8" y="T9"/>
                </a:cxn>
                <a:cxn ang="0">
                  <a:pos x="T10" y="T11"/>
                </a:cxn>
              </a:cxnLst>
              <a:rect l="0" t="0" r="r" b="b"/>
              <a:pathLst>
                <a:path w="27" h="11">
                  <a:moveTo>
                    <a:pt x="11" y="0"/>
                  </a:moveTo>
                  <a:lnTo>
                    <a:pt x="27" y="0"/>
                  </a:lnTo>
                  <a:lnTo>
                    <a:pt x="16" y="11"/>
                  </a:lnTo>
                  <a:lnTo>
                    <a:pt x="5" y="11"/>
                  </a:lnTo>
                  <a:lnTo>
                    <a:pt x="0" y="0"/>
                  </a:lnTo>
                  <a:lnTo>
                    <a:pt x="11"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2" name="Freeform 650"/>
            <p:cNvSpPr>
              <a:spLocks/>
            </p:cNvSpPr>
            <p:nvPr/>
          </p:nvSpPr>
          <p:spPr bwMode="auto">
            <a:xfrm>
              <a:off x="3079" y="1746"/>
              <a:ext cx="10" cy="16"/>
            </a:xfrm>
            <a:custGeom>
              <a:avLst/>
              <a:gdLst>
                <a:gd name="T0" fmla="*/ 5 w 10"/>
                <a:gd name="T1" fmla="*/ 5 h 16"/>
                <a:gd name="T2" fmla="*/ 10 w 10"/>
                <a:gd name="T3" fmla="*/ 5 h 16"/>
                <a:gd name="T4" fmla="*/ 5 w 10"/>
                <a:gd name="T5" fmla="*/ 16 h 16"/>
                <a:gd name="T6" fmla="*/ 0 w 10"/>
                <a:gd name="T7" fmla="*/ 0 h 16"/>
                <a:gd name="T8" fmla="*/ 5 w 10"/>
                <a:gd name="T9" fmla="*/ 5 h 16"/>
              </a:gdLst>
              <a:ahLst/>
              <a:cxnLst>
                <a:cxn ang="0">
                  <a:pos x="T0" y="T1"/>
                </a:cxn>
                <a:cxn ang="0">
                  <a:pos x="T2" y="T3"/>
                </a:cxn>
                <a:cxn ang="0">
                  <a:pos x="T4" y="T5"/>
                </a:cxn>
                <a:cxn ang="0">
                  <a:pos x="T6" y="T7"/>
                </a:cxn>
                <a:cxn ang="0">
                  <a:pos x="T8" y="T9"/>
                </a:cxn>
              </a:cxnLst>
              <a:rect l="0" t="0" r="r" b="b"/>
              <a:pathLst>
                <a:path w="10" h="16">
                  <a:moveTo>
                    <a:pt x="5" y="5"/>
                  </a:moveTo>
                  <a:lnTo>
                    <a:pt x="10" y="5"/>
                  </a:lnTo>
                  <a:lnTo>
                    <a:pt x="5" y="16"/>
                  </a:lnTo>
                  <a:lnTo>
                    <a:pt x="0" y="0"/>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3" name="Freeform 651"/>
            <p:cNvSpPr>
              <a:spLocks/>
            </p:cNvSpPr>
            <p:nvPr/>
          </p:nvSpPr>
          <p:spPr bwMode="auto">
            <a:xfrm>
              <a:off x="3406" y="2316"/>
              <a:ext cx="126" cy="163"/>
            </a:xfrm>
            <a:custGeom>
              <a:avLst/>
              <a:gdLst>
                <a:gd name="T0" fmla="*/ 53 w 126"/>
                <a:gd name="T1" fmla="*/ 5 h 163"/>
                <a:gd name="T2" fmla="*/ 68 w 126"/>
                <a:gd name="T3" fmla="*/ 16 h 163"/>
                <a:gd name="T4" fmla="*/ 89 w 126"/>
                <a:gd name="T5" fmla="*/ 21 h 163"/>
                <a:gd name="T6" fmla="*/ 111 w 126"/>
                <a:gd name="T7" fmla="*/ 5 h 163"/>
                <a:gd name="T8" fmla="*/ 126 w 126"/>
                <a:gd name="T9" fmla="*/ 10 h 163"/>
                <a:gd name="T10" fmla="*/ 116 w 126"/>
                <a:gd name="T11" fmla="*/ 31 h 163"/>
                <a:gd name="T12" fmla="*/ 116 w 126"/>
                <a:gd name="T13" fmla="*/ 89 h 163"/>
                <a:gd name="T14" fmla="*/ 116 w 126"/>
                <a:gd name="T15" fmla="*/ 95 h 163"/>
                <a:gd name="T16" fmla="*/ 121 w 126"/>
                <a:gd name="T17" fmla="*/ 111 h 163"/>
                <a:gd name="T18" fmla="*/ 100 w 126"/>
                <a:gd name="T19" fmla="*/ 132 h 163"/>
                <a:gd name="T20" fmla="*/ 84 w 126"/>
                <a:gd name="T21" fmla="*/ 163 h 163"/>
                <a:gd name="T22" fmla="*/ 63 w 126"/>
                <a:gd name="T23" fmla="*/ 137 h 163"/>
                <a:gd name="T24" fmla="*/ 0 w 126"/>
                <a:gd name="T25" fmla="*/ 100 h 163"/>
                <a:gd name="T26" fmla="*/ 0 w 126"/>
                <a:gd name="T27" fmla="*/ 79 h 163"/>
                <a:gd name="T28" fmla="*/ 5 w 126"/>
                <a:gd name="T29" fmla="*/ 74 h 163"/>
                <a:gd name="T30" fmla="*/ 16 w 126"/>
                <a:gd name="T31" fmla="*/ 58 h 163"/>
                <a:gd name="T32" fmla="*/ 21 w 126"/>
                <a:gd name="T33" fmla="*/ 47 h 163"/>
                <a:gd name="T34" fmla="*/ 16 w 126"/>
                <a:gd name="T35" fmla="*/ 37 h 163"/>
                <a:gd name="T36" fmla="*/ 10 w 126"/>
                <a:gd name="T37" fmla="*/ 21 h 163"/>
                <a:gd name="T38" fmla="*/ 5 w 126"/>
                <a:gd name="T39" fmla="*/ 5 h 163"/>
                <a:gd name="T40" fmla="*/ 10 w 126"/>
                <a:gd name="T41" fmla="*/ 0 h 163"/>
                <a:gd name="T42" fmla="*/ 31 w 126"/>
                <a:gd name="T43" fmla="*/ 0 h 163"/>
                <a:gd name="T44" fmla="*/ 53 w 126"/>
                <a:gd name="T45" fmla="*/ 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63">
                  <a:moveTo>
                    <a:pt x="53" y="5"/>
                  </a:moveTo>
                  <a:lnTo>
                    <a:pt x="68" y="16"/>
                  </a:lnTo>
                  <a:lnTo>
                    <a:pt x="89" y="21"/>
                  </a:lnTo>
                  <a:lnTo>
                    <a:pt x="111" y="5"/>
                  </a:lnTo>
                  <a:lnTo>
                    <a:pt x="126" y="10"/>
                  </a:lnTo>
                  <a:lnTo>
                    <a:pt x="116" y="31"/>
                  </a:lnTo>
                  <a:lnTo>
                    <a:pt x="116" y="89"/>
                  </a:lnTo>
                  <a:lnTo>
                    <a:pt x="116" y="95"/>
                  </a:lnTo>
                  <a:lnTo>
                    <a:pt x="121" y="111"/>
                  </a:lnTo>
                  <a:lnTo>
                    <a:pt x="100" y="132"/>
                  </a:lnTo>
                  <a:lnTo>
                    <a:pt x="84" y="163"/>
                  </a:lnTo>
                  <a:lnTo>
                    <a:pt x="63" y="137"/>
                  </a:lnTo>
                  <a:lnTo>
                    <a:pt x="0" y="100"/>
                  </a:lnTo>
                  <a:lnTo>
                    <a:pt x="0" y="79"/>
                  </a:lnTo>
                  <a:lnTo>
                    <a:pt x="5" y="74"/>
                  </a:lnTo>
                  <a:lnTo>
                    <a:pt x="16" y="58"/>
                  </a:lnTo>
                  <a:lnTo>
                    <a:pt x="21" y="47"/>
                  </a:lnTo>
                  <a:lnTo>
                    <a:pt x="16" y="37"/>
                  </a:lnTo>
                  <a:lnTo>
                    <a:pt x="10" y="21"/>
                  </a:lnTo>
                  <a:lnTo>
                    <a:pt x="5" y="5"/>
                  </a:lnTo>
                  <a:lnTo>
                    <a:pt x="10" y="0"/>
                  </a:lnTo>
                  <a:lnTo>
                    <a:pt x="31" y="0"/>
                  </a:lnTo>
                  <a:lnTo>
                    <a:pt x="53"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4" name="Freeform 652"/>
            <p:cNvSpPr>
              <a:spLocks/>
            </p:cNvSpPr>
            <p:nvPr/>
          </p:nvSpPr>
          <p:spPr bwMode="auto">
            <a:xfrm>
              <a:off x="4445" y="1978"/>
              <a:ext cx="147" cy="264"/>
            </a:xfrm>
            <a:custGeom>
              <a:avLst/>
              <a:gdLst>
                <a:gd name="T0" fmla="*/ 47 w 147"/>
                <a:gd name="T1" fmla="*/ 5 h 264"/>
                <a:gd name="T2" fmla="*/ 58 w 147"/>
                <a:gd name="T3" fmla="*/ 0 h 264"/>
                <a:gd name="T4" fmla="*/ 79 w 147"/>
                <a:gd name="T5" fmla="*/ 11 h 264"/>
                <a:gd name="T6" fmla="*/ 79 w 147"/>
                <a:gd name="T7" fmla="*/ 21 h 264"/>
                <a:gd name="T8" fmla="*/ 100 w 147"/>
                <a:gd name="T9" fmla="*/ 32 h 264"/>
                <a:gd name="T10" fmla="*/ 84 w 147"/>
                <a:gd name="T11" fmla="*/ 47 h 264"/>
                <a:gd name="T12" fmla="*/ 74 w 147"/>
                <a:gd name="T13" fmla="*/ 79 h 264"/>
                <a:gd name="T14" fmla="*/ 132 w 147"/>
                <a:gd name="T15" fmla="*/ 142 h 264"/>
                <a:gd name="T16" fmla="*/ 147 w 147"/>
                <a:gd name="T17" fmla="*/ 190 h 264"/>
                <a:gd name="T18" fmla="*/ 142 w 147"/>
                <a:gd name="T19" fmla="*/ 216 h 264"/>
                <a:gd name="T20" fmla="*/ 110 w 147"/>
                <a:gd name="T21" fmla="*/ 237 h 264"/>
                <a:gd name="T22" fmla="*/ 105 w 147"/>
                <a:gd name="T23" fmla="*/ 248 h 264"/>
                <a:gd name="T24" fmla="*/ 84 w 147"/>
                <a:gd name="T25" fmla="*/ 264 h 264"/>
                <a:gd name="T26" fmla="*/ 79 w 147"/>
                <a:gd name="T27" fmla="*/ 237 h 264"/>
                <a:gd name="T28" fmla="*/ 74 w 147"/>
                <a:gd name="T29" fmla="*/ 232 h 264"/>
                <a:gd name="T30" fmla="*/ 79 w 147"/>
                <a:gd name="T31" fmla="*/ 222 h 264"/>
                <a:gd name="T32" fmla="*/ 100 w 147"/>
                <a:gd name="T33" fmla="*/ 222 h 264"/>
                <a:gd name="T34" fmla="*/ 95 w 147"/>
                <a:gd name="T35" fmla="*/ 211 h 264"/>
                <a:gd name="T36" fmla="*/ 116 w 147"/>
                <a:gd name="T37" fmla="*/ 195 h 264"/>
                <a:gd name="T38" fmla="*/ 116 w 147"/>
                <a:gd name="T39" fmla="*/ 153 h 264"/>
                <a:gd name="T40" fmla="*/ 105 w 147"/>
                <a:gd name="T41" fmla="*/ 127 h 264"/>
                <a:gd name="T42" fmla="*/ 63 w 147"/>
                <a:gd name="T43" fmla="*/ 84 h 264"/>
                <a:gd name="T44" fmla="*/ 42 w 147"/>
                <a:gd name="T45" fmla="*/ 69 h 264"/>
                <a:gd name="T46" fmla="*/ 58 w 147"/>
                <a:gd name="T47" fmla="*/ 58 h 264"/>
                <a:gd name="T48" fmla="*/ 52 w 147"/>
                <a:gd name="T49" fmla="*/ 53 h 264"/>
                <a:gd name="T50" fmla="*/ 31 w 147"/>
                <a:gd name="T51" fmla="*/ 42 h 264"/>
                <a:gd name="T52" fmla="*/ 0 w 147"/>
                <a:gd name="T53" fmla="*/ 16 h 264"/>
                <a:gd name="T54" fmla="*/ 10 w 147"/>
                <a:gd name="T55" fmla="*/ 11 h 264"/>
                <a:gd name="T56" fmla="*/ 37 w 147"/>
                <a:gd name="T57" fmla="*/ 16 h 264"/>
                <a:gd name="T58" fmla="*/ 47 w 147"/>
                <a:gd name="T59" fmla="*/ 5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264">
                  <a:moveTo>
                    <a:pt x="47" y="5"/>
                  </a:moveTo>
                  <a:lnTo>
                    <a:pt x="58" y="0"/>
                  </a:lnTo>
                  <a:lnTo>
                    <a:pt x="79" y="11"/>
                  </a:lnTo>
                  <a:lnTo>
                    <a:pt x="79" y="21"/>
                  </a:lnTo>
                  <a:lnTo>
                    <a:pt x="100" y="32"/>
                  </a:lnTo>
                  <a:lnTo>
                    <a:pt x="84" y="47"/>
                  </a:lnTo>
                  <a:lnTo>
                    <a:pt x="74" y="79"/>
                  </a:lnTo>
                  <a:lnTo>
                    <a:pt x="132" y="142"/>
                  </a:lnTo>
                  <a:lnTo>
                    <a:pt x="147" y="190"/>
                  </a:lnTo>
                  <a:lnTo>
                    <a:pt x="142" y="216"/>
                  </a:lnTo>
                  <a:lnTo>
                    <a:pt x="110" y="237"/>
                  </a:lnTo>
                  <a:lnTo>
                    <a:pt x="105" y="248"/>
                  </a:lnTo>
                  <a:lnTo>
                    <a:pt x="84" y="264"/>
                  </a:lnTo>
                  <a:lnTo>
                    <a:pt x="79" y="237"/>
                  </a:lnTo>
                  <a:lnTo>
                    <a:pt x="74" y="232"/>
                  </a:lnTo>
                  <a:lnTo>
                    <a:pt x="79" y="222"/>
                  </a:lnTo>
                  <a:lnTo>
                    <a:pt x="100" y="222"/>
                  </a:lnTo>
                  <a:lnTo>
                    <a:pt x="95" y="211"/>
                  </a:lnTo>
                  <a:lnTo>
                    <a:pt x="116" y="195"/>
                  </a:lnTo>
                  <a:lnTo>
                    <a:pt x="116" y="153"/>
                  </a:lnTo>
                  <a:lnTo>
                    <a:pt x="105" y="127"/>
                  </a:lnTo>
                  <a:lnTo>
                    <a:pt x="63" y="84"/>
                  </a:lnTo>
                  <a:lnTo>
                    <a:pt x="42" y="69"/>
                  </a:lnTo>
                  <a:lnTo>
                    <a:pt x="58" y="58"/>
                  </a:lnTo>
                  <a:lnTo>
                    <a:pt x="52" y="53"/>
                  </a:lnTo>
                  <a:lnTo>
                    <a:pt x="31" y="42"/>
                  </a:lnTo>
                  <a:lnTo>
                    <a:pt x="0" y="16"/>
                  </a:lnTo>
                  <a:lnTo>
                    <a:pt x="10" y="11"/>
                  </a:lnTo>
                  <a:lnTo>
                    <a:pt x="37" y="16"/>
                  </a:lnTo>
                  <a:lnTo>
                    <a:pt x="47" y="5"/>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5" name="Freeform 653"/>
            <p:cNvSpPr>
              <a:spLocks/>
            </p:cNvSpPr>
            <p:nvPr/>
          </p:nvSpPr>
          <p:spPr bwMode="auto">
            <a:xfrm>
              <a:off x="1713" y="2189"/>
              <a:ext cx="216" cy="195"/>
            </a:xfrm>
            <a:custGeom>
              <a:avLst/>
              <a:gdLst>
                <a:gd name="T0" fmla="*/ 0 w 216"/>
                <a:gd name="T1" fmla="*/ 42 h 195"/>
                <a:gd name="T2" fmla="*/ 21 w 216"/>
                <a:gd name="T3" fmla="*/ 0 h 195"/>
                <a:gd name="T4" fmla="*/ 26 w 216"/>
                <a:gd name="T5" fmla="*/ 16 h 195"/>
                <a:gd name="T6" fmla="*/ 26 w 216"/>
                <a:gd name="T7" fmla="*/ 42 h 195"/>
                <a:gd name="T8" fmla="*/ 32 w 216"/>
                <a:gd name="T9" fmla="*/ 42 h 195"/>
                <a:gd name="T10" fmla="*/ 32 w 216"/>
                <a:gd name="T11" fmla="*/ 11 h 195"/>
                <a:gd name="T12" fmla="*/ 58 w 216"/>
                <a:gd name="T13" fmla="*/ 0 h 195"/>
                <a:gd name="T14" fmla="*/ 74 w 216"/>
                <a:gd name="T15" fmla="*/ 0 h 195"/>
                <a:gd name="T16" fmla="*/ 84 w 216"/>
                <a:gd name="T17" fmla="*/ 16 h 195"/>
                <a:gd name="T18" fmla="*/ 116 w 216"/>
                <a:gd name="T19" fmla="*/ 16 h 195"/>
                <a:gd name="T20" fmla="*/ 137 w 216"/>
                <a:gd name="T21" fmla="*/ 26 h 195"/>
                <a:gd name="T22" fmla="*/ 153 w 216"/>
                <a:gd name="T23" fmla="*/ 16 h 195"/>
                <a:gd name="T24" fmla="*/ 179 w 216"/>
                <a:gd name="T25" fmla="*/ 16 h 195"/>
                <a:gd name="T26" fmla="*/ 163 w 216"/>
                <a:gd name="T27" fmla="*/ 21 h 195"/>
                <a:gd name="T28" fmla="*/ 174 w 216"/>
                <a:gd name="T29" fmla="*/ 26 h 195"/>
                <a:gd name="T30" fmla="*/ 195 w 216"/>
                <a:gd name="T31" fmla="*/ 37 h 195"/>
                <a:gd name="T32" fmla="*/ 216 w 216"/>
                <a:gd name="T33" fmla="*/ 58 h 195"/>
                <a:gd name="T34" fmla="*/ 195 w 216"/>
                <a:gd name="T35" fmla="*/ 74 h 195"/>
                <a:gd name="T36" fmla="*/ 206 w 216"/>
                <a:gd name="T37" fmla="*/ 79 h 195"/>
                <a:gd name="T38" fmla="*/ 190 w 216"/>
                <a:gd name="T39" fmla="*/ 90 h 195"/>
                <a:gd name="T40" fmla="*/ 184 w 216"/>
                <a:gd name="T41" fmla="*/ 100 h 195"/>
                <a:gd name="T42" fmla="*/ 200 w 216"/>
                <a:gd name="T43" fmla="*/ 116 h 195"/>
                <a:gd name="T44" fmla="*/ 190 w 216"/>
                <a:gd name="T45" fmla="*/ 127 h 195"/>
                <a:gd name="T46" fmla="*/ 169 w 216"/>
                <a:gd name="T47" fmla="*/ 132 h 195"/>
                <a:gd name="T48" fmla="*/ 158 w 216"/>
                <a:gd name="T49" fmla="*/ 148 h 195"/>
                <a:gd name="T50" fmla="*/ 132 w 216"/>
                <a:gd name="T51" fmla="*/ 132 h 195"/>
                <a:gd name="T52" fmla="*/ 142 w 216"/>
                <a:gd name="T53" fmla="*/ 164 h 195"/>
                <a:gd name="T54" fmla="*/ 153 w 216"/>
                <a:gd name="T55" fmla="*/ 164 h 195"/>
                <a:gd name="T56" fmla="*/ 142 w 216"/>
                <a:gd name="T57" fmla="*/ 179 h 195"/>
                <a:gd name="T58" fmla="*/ 121 w 216"/>
                <a:gd name="T59" fmla="*/ 195 h 195"/>
                <a:gd name="T60" fmla="*/ 100 w 216"/>
                <a:gd name="T61" fmla="*/ 190 h 195"/>
                <a:gd name="T62" fmla="*/ 95 w 216"/>
                <a:gd name="T63" fmla="*/ 169 h 195"/>
                <a:gd name="T64" fmla="*/ 84 w 216"/>
                <a:gd name="T65" fmla="*/ 153 h 195"/>
                <a:gd name="T66" fmla="*/ 95 w 216"/>
                <a:gd name="T67" fmla="*/ 143 h 195"/>
                <a:gd name="T68" fmla="*/ 84 w 216"/>
                <a:gd name="T69" fmla="*/ 137 h 195"/>
                <a:gd name="T70" fmla="*/ 95 w 216"/>
                <a:gd name="T71" fmla="*/ 95 h 195"/>
                <a:gd name="T72" fmla="*/ 37 w 216"/>
                <a:gd name="T73" fmla="*/ 84 h 195"/>
                <a:gd name="T74" fmla="*/ 16 w 216"/>
                <a:gd name="T75" fmla="*/ 79 h 195"/>
                <a:gd name="T76" fmla="*/ 10 w 216"/>
                <a:gd name="T77" fmla="*/ 42 h 195"/>
                <a:gd name="T78" fmla="*/ 0 w 216"/>
                <a:gd name="T79" fmla="*/ 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6" h="195">
                  <a:moveTo>
                    <a:pt x="0" y="42"/>
                  </a:moveTo>
                  <a:lnTo>
                    <a:pt x="21" y="0"/>
                  </a:lnTo>
                  <a:lnTo>
                    <a:pt x="26" y="16"/>
                  </a:lnTo>
                  <a:lnTo>
                    <a:pt x="26" y="42"/>
                  </a:lnTo>
                  <a:lnTo>
                    <a:pt x="32" y="42"/>
                  </a:lnTo>
                  <a:lnTo>
                    <a:pt x="32" y="11"/>
                  </a:lnTo>
                  <a:lnTo>
                    <a:pt x="58" y="0"/>
                  </a:lnTo>
                  <a:lnTo>
                    <a:pt x="74" y="0"/>
                  </a:lnTo>
                  <a:lnTo>
                    <a:pt x="84" y="16"/>
                  </a:lnTo>
                  <a:lnTo>
                    <a:pt x="116" y="16"/>
                  </a:lnTo>
                  <a:lnTo>
                    <a:pt x="137" y="26"/>
                  </a:lnTo>
                  <a:lnTo>
                    <a:pt x="153" y="16"/>
                  </a:lnTo>
                  <a:lnTo>
                    <a:pt x="179" y="16"/>
                  </a:lnTo>
                  <a:lnTo>
                    <a:pt x="163" y="21"/>
                  </a:lnTo>
                  <a:lnTo>
                    <a:pt x="174" y="26"/>
                  </a:lnTo>
                  <a:lnTo>
                    <a:pt x="195" y="37"/>
                  </a:lnTo>
                  <a:lnTo>
                    <a:pt x="216" y="58"/>
                  </a:lnTo>
                  <a:lnTo>
                    <a:pt x="195" y="74"/>
                  </a:lnTo>
                  <a:lnTo>
                    <a:pt x="206" y="79"/>
                  </a:lnTo>
                  <a:lnTo>
                    <a:pt x="190" y="90"/>
                  </a:lnTo>
                  <a:lnTo>
                    <a:pt x="184" y="100"/>
                  </a:lnTo>
                  <a:lnTo>
                    <a:pt x="200" y="116"/>
                  </a:lnTo>
                  <a:lnTo>
                    <a:pt x="190" y="127"/>
                  </a:lnTo>
                  <a:lnTo>
                    <a:pt x="169" y="132"/>
                  </a:lnTo>
                  <a:lnTo>
                    <a:pt x="158" y="148"/>
                  </a:lnTo>
                  <a:lnTo>
                    <a:pt x="132" y="132"/>
                  </a:lnTo>
                  <a:lnTo>
                    <a:pt x="142" y="164"/>
                  </a:lnTo>
                  <a:lnTo>
                    <a:pt x="153" y="164"/>
                  </a:lnTo>
                  <a:lnTo>
                    <a:pt x="142" y="179"/>
                  </a:lnTo>
                  <a:lnTo>
                    <a:pt x="121" y="195"/>
                  </a:lnTo>
                  <a:lnTo>
                    <a:pt x="100" y="190"/>
                  </a:lnTo>
                  <a:lnTo>
                    <a:pt x="95" y="169"/>
                  </a:lnTo>
                  <a:lnTo>
                    <a:pt x="84" y="153"/>
                  </a:lnTo>
                  <a:lnTo>
                    <a:pt x="95" y="143"/>
                  </a:lnTo>
                  <a:lnTo>
                    <a:pt x="84" y="137"/>
                  </a:lnTo>
                  <a:lnTo>
                    <a:pt x="95" y="95"/>
                  </a:lnTo>
                  <a:lnTo>
                    <a:pt x="37" y="84"/>
                  </a:lnTo>
                  <a:lnTo>
                    <a:pt x="16" y="79"/>
                  </a:lnTo>
                  <a:lnTo>
                    <a:pt x="10" y="42"/>
                  </a:lnTo>
                  <a:lnTo>
                    <a:pt x="0"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6" name="Freeform 654"/>
            <p:cNvSpPr>
              <a:spLocks/>
            </p:cNvSpPr>
            <p:nvPr/>
          </p:nvSpPr>
          <p:spPr bwMode="auto">
            <a:xfrm>
              <a:off x="3648" y="1925"/>
              <a:ext cx="0" cy="11"/>
            </a:xfrm>
            <a:custGeom>
              <a:avLst/>
              <a:gdLst>
                <a:gd name="T0" fmla="*/ 0 h 11"/>
                <a:gd name="T1" fmla="*/ 0 h 11"/>
                <a:gd name="T2" fmla="*/ 6 h 11"/>
                <a:gd name="T3" fmla="*/ 11 h 11"/>
                <a:gd name="T4" fmla="*/ 6 h 11"/>
                <a:gd name="T5" fmla="*/ 0 h 11"/>
                <a:gd name="T6" fmla="*/ 0 h 11"/>
              </a:gdLst>
              <a:ahLst/>
              <a:cxnLst>
                <a:cxn ang="0">
                  <a:pos x="0" y="T0"/>
                </a:cxn>
                <a:cxn ang="0">
                  <a:pos x="0" y="T1"/>
                </a:cxn>
                <a:cxn ang="0">
                  <a:pos x="0" y="T2"/>
                </a:cxn>
                <a:cxn ang="0">
                  <a:pos x="0" y="T3"/>
                </a:cxn>
                <a:cxn ang="0">
                  <a:pos x="0" y="T4"/>
                </a:cxn>
                <a:cxn ang="0">
                  <a:pos x="0" y="T5"/>
                </a:cxn>
                <a:cxn ang="0">
                  <a:pos x="0" y="T6"/>
                </a:cxn>
              </a:cxnLst>
              <a:rect l="0" t="0" r="r" b="b"/>
              <a:pathLst>
                <a:path h="11">
                  <a:moveTo>
                    <a:pt x="0" y="0"/>
                  </a:moveTo>
                  <a:lnTo>
                    <a:pt x="0" y="0"/>
                  </a:lnTo>
                  <a:lnTo>
                    <a:pt x="0" y="6"/>
                  </a:lnTo>
                  <a:lnTo>
                    <a:pt x="0" y="11"/>
                  </a:lnTo>
                  <a:lnTo>
                    <a:pt x="0" y="6"/>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7" name="Freeform 655"/>
            <p:cNvSpPr>
              <a:spLocks/>
            </p:cNvSpPr>
            <p:nvPr/>
          </p:nvSpPr>
          <p:spPr bwMode="auto">
            <a:xfrm>
              <a:off x="2868" y="2200"/>
              <a:ext cx="26" cy="89"/>
            </a:xfrm>
            <a:custGeom>
              <a:avLst/>
              <a:gdLst>
                <a:gd name="T0" fmla="*/ 16 w 26"/>
                <a:gd name="T1" fmla="*/ 79 h 89"/>
                <a:gd name="T2" fmla="*/ 10 w 26"/>
                <a:gd name="T3" fmla="*/ 73 h 89"/>
                <a:gd name="T4" fmla="*/ 10 w 26"/>
                <a:gd name="T5" fmla="*/ 47 h 89"/>
                <a:gd name="T6" fmla="*/ 0 w 26"/>
                <a:gd name="T7" fmla="*/ 5 h 89"/>
                <a:gd name="T8" fmla="*/ 5 w 26"/>
                <a:gd name="T9" fmla="*/ 0 h 89"/>
                <a:gd name="T10" fmla="*/ 16 w 26"/>
                <a:gd name="T11" fmla="*/ 0 h 89"/>
                <a:gd name="T12" fmla="*/ 16 w 26"/>
                <a:gd name="T13" fmla="*/ 10 h 89"/>
                <a:gd name="T14" fmla="*/ 21 w 26"/>
                <a:gd name="T15" fmla="*/ 15 h 89"/>
                <a:gd name="T16" fmla="*/ 26 w 26"/>
                <a:gd name="T17" fmla="*/ 37 h 89"/>
                <a:gd name="T18" fmla="*/ 26 w 26"/>
                <a:gd name="T19" fmla="*/ 84 h 89"/>
                <a:gd name="T20" fmla="*/ 21 w 26"/>
                <a:gd name="T21" fmla="*/ 89 h 89"/>
                <a:gd name="T22" fmla="*/ 16 w 26"/>
                <a:gd name="T23" fmla="*/ 7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9">
                  <a:moveTo>
                    <a:pt x="16" y="79"/>
                  </a:moveTo>
                  <a:lnTo>
                    <a:pt x="10" y="73"/>
                  </a:lnTo>
                  <a:lnTo>
                    <a:pt x="10" y="47"/>
                  </a:lnTo>
                  <a:lnTo>
                    <a:pt x="0" y="5"/>
                  </a:lnTo>
                  <a:lnTo>
                    <a:pt x="5" y="0"/>
                  </a:lnTo>
                  <a:lnTo>
                    <a:pt x="16" y="0"/>
                  </a:lnTo>
                  <a:lnTo>
                    <a:pt x="16" y="10"/>
                  </a:lnTo>
                  <a:lnTo>
                    <a:pt x="21" y="15"/>
                  </a:lnTo>
                  <a:lnTo>
                    <a:pt x="26" y="37"/>
                  </a:lnTo>
                  <a:lnTo>
                    <a:pt x="26" y="84"/>
                  </a:lnTo>
                  <a:lnTo>
                    <a:pt x="21" y="89"/>
                  </a:lnTo>
                  <a:lnTo>
                    <a:pt x="16" y="79"/>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48" name="Freeform 656"/>
            <p:cNvSpPr>
              <a:spLocks/>
            </p:cNvSpPr>
            <p:nvPr/>
          </p:nvSpPr>
          <p:spPr bwMode="auto">
            <a:xfrm>
              <a:off x="1903" y="2157"/>
              <a:ext cx="10" cy="11"/>
            </a:xfrm>
            <a:custGeom>
              <a:avLst/>
              <a:gdLst>
                <a:gd name="T0" fmla="*/ 10 w 10"/>
                <a:gd name="T1" fmla="*/ 6 h 11"/>
                <a:gd name="T2" fmla="*/ 10 w 10"/>
                <a:gd name="T3" fmla="*/ 11 h 11"/>
                <a:gd name="T4" fmla="*/ 0 w 10"/>
                <a:gd name="T5" fmla="*/ 11 h 11"/>
                <a:gd name="T6" fmla="*/ 0 w 10"/>
                <a:gd name="T7" fmla="*/ 0 h 11"/>
                <a:gd name="T8" fmla="*/ 5 w 10"/>
                <a:gd name="T9" fmla="*/ 0 h 11"/>
                <a:gd name="T10" fmla="*/ 10 w 10"/>
                <a:gd name="T11" fmla="*/ 6 h 11"/>
              </a:gdLst>
              <a:ahLst/>
              <a:cxnLst>
                <a:cxn ang="0">
                  <a:pos x="T0" y="T1"/>
                </a:cxn>
                <a:cxn ang="0">
                  <a:pos x="T2" y="T3"/>
                </a:cxn>
                <a:cxn ang="0">
                  <a:pos x="T4" y="T5"/>
                </a:cxn>
                <a:cxn ang="0">
                  <a:pos x="T6" y="T7"/>
                </a:cxn>
                <a:cxn ang="0">
                  <a:pos x="T8" y="T9"/>
                </a:cxn>
                <a:cxn ang="0">
                  <a:pos x="T10" y="T11"/>
                </a:cxn>
              </a:cxnLst>
              <a:rect l="0" t="0" r="r" b="b"/>
              <a:pathLst>
                <a:path w="10" h="11">
                  <a:moveTo>
                    <a:pt x="10" y="6"/>
                  </a:moveTo>
                  <a:lnTo>
                    <a:pt x="10" y="11"/>
                  </a:lnTo>
                  <a:lnTo>
                    <a:pt x="0" y="11"/>
                  </a:lnTo>
                  <a:lnTo>
                    <a:pt x="0" y="0"/>
                  </a:lnTo>
                  <a:lnTo>
                    <a:pt x="5" y="0"/>
                  </a:lnTo>
                  <a:lnTo>
                    <a:pt x="10"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9" name="Freeform 657"/>
            <p:cNvSpPr>
              <a:spLocks/>
            </p:cNvSpPr>
            <p:nvPr/>
          </p:nvSpPr>
          <p:spPr bwMode="auto">
            <a:xfrm>
              <a:off x="1908" y="2142"/>
              <a:ext cx="11" cy="10"/>
            </a:xfrm>
            <a:custGeom>
              <a:avLst/>
              <a:gdLst>
                <a:gd name="T0" fmla="*/ 11 w 11"/>
                <a:gd name="T1" fmla="*/ 5 h 10"/>
                <a:gd name="T2" fmla="*/ 11 w 11"/>
                <a:gd name="T3" fmla="*/ 5 h 10"/>
                <a:gd name="T4" fmla="*/ 0 w 11"/>
                <a:gd name="T5" fmla="*/ 10 h 10"/>
                <a:gd name="T6" fmla="*/ 5 w 11"/>
                <a:gd name="T7" fmla="*/ 0 h 10"/>
                <a:gd name="T8" fmla="*/ 11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5"/>
                  </a:lnTo>
                  <a:lnTo>
                    <a:pt x="0" y="10"/>
                  </a:lnTo>
                  <a:lnTo>
                    <a:pt x="5" y="0"/>
                  </a:lnTo>
                  <a:lnTo>
                    <a:pt x="11"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0" name="Freeform 658"/>
            <p:cNvSpPr>
              <a:spLocks/>
            </p:cNvSpPr>
            <p:nvPr/>
          </p:nvSpPr>
          <p:spPr bwMode="auto">
            <a:xfrm>
              <a:off x="1903" y="2094"/>
              <a:ext cx="10" cy="16"/>
            </a:xfrm>
            <a:custGeom>
              <a:avLst/>
              <a:gdLst>
                <a:gd name="T0" fmla="*/ 5 w 10"/>
                <a:gd name="T1" fmla="*/ 16 h 16"/>
                <a:gd name="T2" fmla="*/ 0 w 10"/>
                <a:gd name="T3" fmla="*/ 16 h 16"/>
                <a:gd name="T4" fmla="*/ 0 w 10"/>
                <a:gd name="T5" fmla="*/ 0 h 16"/>
                <a:gd name="T6" fmla="*/ 10 w 10"/>
                <a:gd name="T7" fmla="*/ 11 h 16"/>
                <a:gd name="T8" fmla="*/ 5 w 10"/>
                <a:gd name="T9" fmla="*/ 16 h 16"/>
              </a:gdLst>
              <a:ahLst/>
              <a:cxnLst>
                <a:cxn ang="0">
                  <a:pos x="T0" y="T1"/>
                </a:cxn>
                <a:cxn ang="0">
                  <a:pos x="T2" y="T3"/>
                </a:cxn>
                <a:cxn ang="0">
                  <a:pos x="T4" y="T5"/>
                </a:cxn>
                <a:cxn ang="0">
                  <a:pos x="T6" y="T7"/>
                </a:cxn>
                <a:cxn ang="0">
                  <a:pos x="T8" y="T9"/>
                </a:cxn>
              </a:cxnLst>
              <a:rect l="0" t="0" r="r" b="b"/>
              <a:pathLst>
                <a:path w="10" h="16">
                  <a:moveTo>
                    <a:pt x="5" y="16"/>
                  </a:moveTo>
                  <a:lnTo>
                    <a:pt x="0" y="16"/>
                  </a:lnTo>
                  <a:lnTo>
                    <a:pt x="0" y="0"/>
                  </a:lnTo>
                  <a:lnTo>
                    <a:pt x="10" y="11"/>
                  </a:lnTo>
                  <a:lnTo>
                    <a:pt x="5"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1" name="Freeform 659"/>
            <p:cNvSpPr>
              <a:spLocks/>
            </p:cNvSpPr>
            <p:nvPr/>
          </p:nvSpPr>
          <p:spPr bwMode="auto">
            <a:xfrm>
              <a:off x="1929" y="2152"/>
              <a:ext cx="11" cy="11"/>
            </a:xfrm>
            <a:custGeom>
              <a:avLst/>
              <a:gdLst>
                <a:gd name="T0" fmla="*/ 11 w 11"/>
                <a:gd name="T1" fmla="*/ 5 h 11"/>
                <a:gd name="T2" fmla="*/ 11 w 11"/>
                <a:gd name="T3" fmla="*/ 11 h 11"/>
                <a:gd name="T4" fmla="*/ 0 w 11"/>
                <a:gd name="T5" fmla="*/ 11 h 11"/>
                <a:gd name="T6" fmla="*/ 0 w 11"/>
                <a:gd name="T7" fmla="*/ 0 h 11"/>
                <a:gd name="T8" fmla="*/ 5 w 11"/>
                <a:gd name="T9" fmla="*/ 0 h 11"/>
                <a:gd name="T10" fmla="*/ 11 w 11"/>
                <a:gd name="T11" fmla="*/ 5 h 11"/>
              </a:gdLst>
              <a:ahLst/>
              <a:cxnLst>
                <a:cxn ang="0">
                  <a:pos x="T0" y="T1"/>
                </a:cxn>
                <a:cxn ang="0">
                  <a:pos x="T2" y="T3"/>
                </a:cxn>
                <a:cxn ang="0">
                  <a:pos x="T4" y="T5"/>
                </a:cxn>
                <a:cxn ang="0">
                  <a:pos x="T6" y="T7"/>
                </a:cxn>
                <a:cxn ang="0">
                  <a:pos x="T8" y="T9"/>
                </a:cxn>
                <a:cxn ang="0">
                  <a:pos x="T10" y="T11"/>
                </a:cxn>
              </a:cxnLst>
              <a:rect l="0" t="0" r="r" b="b"/>
              <a:pathLst>
                <a:path w="11" h="11">
                  <a:moveTo>
                    <a:pt x="11" y="5"/>
                  </a:moveTo>
                  <a:lnTo>
                    <a:pt x="11" y="11"/>
                  </a:lnTo>
                  <a:lnTo>
                    <a:pt x="0" y="11"/>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2" name="Freeform 660"/>
            <p:cNvSpPr>
              <a:spLocks/>
            </p:cNvSpPr>
            <p:nvPr/>
          </p:nvSpPr>
          <p:spPr bwMode="auto">
            <a:xfrm>
              <a:off x="1908" y="2126"/>
              <a:ext cx="11" cy="10"/>
            </a:xfrm>
            <a:custGeom>
              <a:avLst/>
              <a:gdLst>
                <a:gd name="T0" fmla="*/ 11 w 11"/>
                <a:gd name="T1" fmla="*/ 5 h 10"/>
                <a:gd name="T2" fmla="*/ 11 w 11"/>
                <a:gd name="T3" fmla="*/ 10 h 10"/>
                <a:gd name="T4" fmla="*/ 0 w 11"/>
                <a:gd name="T5" fmla="*/ 10 h 10"/>
                <a:gd name="T6" fmla="*/ 0 w 11"/>
                <a:gd name="T7" fmla="*/ 0 h 10"/>
                <a:gd name="T8" fmla="*/ 5 w 11"/>
                <a:gd name="T9" fmla="*/ 0 h 10"/>
                <a:gd name="T10" fmla="*/ 11 w 11"/>
                <a:gd name="T11" fmla="*/ 5 h 10"/>
              </a:gdLst>
              <a:ahLst/>
              <a:cxnLst>
                <a:cxn ang="0">
                  <a:pos x="T0" y="T1"/>
                </a:cxn>
                <a:cxn ang="0">
                  <a:pos x="T2" y="T3"/>
                </a:cxn>
                <a:cxn ang="0">
                  <a:pos x="T4" y="T5"/>
                </a:cxn>
                <a:cxn ang="0">
                  <a:pos x="T6" y="T7"/>
                </a:cxn>
                <a:cxn ang="0">
                  <a:pos x="T8" y="T9"/>
                </a:cxn>
                <a:cxn ang="0">
                  <a:pos x="T10" y="T11"/>
                </a:cxn>
              </a:cxnLst>
              <a:rect l="0" t="0" r="r" b="b"/>
              <a:pathLst>
                <a:path w="11" h="10">
                  <a:moveTo>
                    <a:pt x="11" y="5"/>
                  </a:moveTo>
                  <a:lnTo>
                    <a:pt x="11" y="10"/>
                  </a:lnTo>
                  <a:lnTo>
                    <a:pt x="0" y="10"/>
                  </a:lnTo>
                  <a:lnTo>
                    <a:pt x="0" y="0"/>
                  </a:lnTo>
                  <a:lnTo>
                    <a:pt x="5" y="0"/>
                  </a:lnTo>
                  <a:lnTo>
                    <a:pt x="1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3" name="Freeform 661"/>
            <p:cNvSpPr>
              <a:spLocks/>
            </p:cNvSpPr>
            <p:nvPr/>
          </p:nvSpPr>
          <p:spPr bwMode="auto">
            <a:xfrm>
              <a:off x="1855" y="2068"/>
              <a:ext cx="6" cy="10"/>
            </a:xfrm>
            <a:custGeom>
              <a:avLst/>
              <a:gdLst>
                <a:gd name="T0" fmla="*/ 6 w 6"/>
                <a:gd name="T1" fmla="*/ 5 h 10"/>
                <a:gd name="T2" fmla="*/ 0 w 6"/>
                <a:gd name="T3" fmla="*/ 10 h 10"/>
                <a:gd name="T4" fmla="*/ 0 w 6"/>
                <a:gd name="T5" fmla="*/ 0 h 10"/>
                <a:gd name="T6" fmla="*/ 6 w 6"/>
                <a:gd name="T7" fmla="*/ 0 h 10"/>
                <a:gd name="T8" fmla="*/ 6 w 6"/>
                <a:gd name="T9" fmla="*/ 5 h 10"/>
              </a:gdLst>
              <a:ahLst/>
              <a:cxnLst>
                <a:cxn ang="0">
                  <a:pos x="T0" y="T1"/>
                </a:cxn>
                <a:cxn ang="0">
                  <a:pos x="T2" y="T3"/>
                </a:cxn>
                <a:cxn ang="0">
                  <a:pos x="T4" y="T5"/>
                </a:cxn>
                <a:cxn ang="0">
                  <a:pos x="T6" y="T7"/>
                </a:cxn>
                <a:cxn ang="0">
                  <a:pos x="T8" y="T9"/>
                </a:cxn>
              </a:cxnLst>
              <a:rect l="0" t="0" r="r" b="b"/>
              <a:pathLst>
                <a:path w="6" h="10">
                  <a:moveTo>
                    <a:pt x="6" y="5"/>
                  </a:moveTo>
                  <a:lnTo>
                    <a:pt x="0" y="10"/>
                  </a:lnTo>
                  <a:lnTo>
                    <a:pt x="0" y="0"/>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4" name="Freeform 662"/>
            <p:cNvSpPr>
              <a:spLocks/>
            </p:cNvSpPr>
            <p:nvPr/>
          </p:nvSpPr>
          <p:spPr bwMode="auto">
            <a:xfrm>
              <a:off x="1818" y="2057"/>
              <a:ext cx="27" cy="16"/>
            </a:xfrm>
            <a:custGeom>
              <a:avLst/>
              <a:gdLst>
                <a:gd name="T0" fmla="*/ 6 w 27"/>
                <a:gd name="T1" fmla="*/ 11 h 16"/>
                <a:gd name="T2" fmla="*/ 0 w 27"/>
                <a:gd name="T3" fmla="*/ 0 h 16"/>
                <a:gd name="T4" fmla="*/ 27 w 27"/>
                <a:gd name="T5" fmla="*/ 16 h 16"/>
                <a:gd name="T6" fmla="*/ 6 w 27"/>
                <a:gd name="T7" fmla="*/ 16 h 16"/>
                <a:gd name="T8" fmla="*/ 6 w 27"/>
                <a:gd name="T9" fmla="*/ 11 h 16"/>
              </a:gdLst>
              <a:ahLst/>
              <a:cxnLst>
                <a:cxn ang="0">
                  <a:pos x="T0" y="T1"/>
                </a:cxn>
                <a:cxn ang="0">
                  <a:pos x="T2" y="T3"/>
                </a:cxn>
                <a:cxn ang="0">
                  <a:pos x="T4" y="T5"/>
                </a:cxn>
                <a:cxn ang="0">
                  <a:pos x="T6" y="T7"/>
                </a:cxn>
                <a:cxn ang="0">
                  <a:pos x="T8" y="T9"/>
                </a:cxn>
              </a:cxnLst>
              <a:rect l="0" t="0" r="r" b="b"/>
              <a:pathLst>
                <a:path w="27" h="16">
                  <a:moveTo>
                    <a:pt x="6" y="11"/>
                  </a:moveTo>
                  <a:lnTo>
                    <a:pt x="0" y="0"/>
                  </a:lnTo>
                  <a:lnTo>
                    <a:pt x="27" y="16"/>
                  </a:lnTo>
                  <a:lnTo>
                    <a:pt x="6" y="16"/>
                  </a:lnTo>
                  <a:lnTo>
                    <a:pt x="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5" name="Freeform 663"/>
            <p:cNvSpPr>
              <a:spLocks/>
            </p:cNvSpPr>
            <p:nvPr/>
          </p:nvSpPr>
          <p:spPr bwMode="auto">
            <a:xfrm>
              <a:off x="2736" y="1609"/>
              <a:ext cx="185" cy="142"/>
            </a:xfrm>
            <a:custGeom>
              <a:avLst/>
              <a:gdLst>
                <a:gd name="T0" fmla="*/ 111 w 185"/>
                <a:gd name="T1" fmla="*/ 10 h 142"/>
                <a:gd name="T2" fmla="*/ 116 w 185"/>
                <a:gd name="T3" fmla="*/ 10 h 142"/>
                <a:gd name="T4" fmla="*/ 127 w 185"/>
                <a:gd name="T5" fmla="*/ 21 h 142"/>
                <a:gd name="T6" fmla="*/ 153 w 185"/>
                <a:gd name="T7" fmla="*/ 21 h 142"/>
                <a:gd name="T8" fmla="*/ 158 w 185"/>
                <a:gd name="T9" fmla="*/ 21 h 142"/>
                <a:gd name="T10" fmla="*/ 153 w 185"/>
                <a:gd name="T11" fmla="*/ 26 h 142"/>
                <a:gd name="T12" fmla="*/ 153 w 185"/>
                <a:gd name="T13" fmla="*/ 26 h 142"/>
                <a:gd name="T14" fmla="*/ 158 w 185"/>
                <a:gd name="T15" fmla="*/ 26 h 142"/>
                <a:gd name="T16" fmla="*/ 158 w 185"/>
                <a:gd name="T17" fmla="*/ 26 h 142"/>
                <a:gd name="T18" fmla="*/ 158 w 185"/>
                <a:gd name="T19" fmla="*/ 26 h 142"/>
                <a:gd name="T20" fmla="*/ 158 w 185"/>
                <a:gd name="T21" fmla="*/ 21 h 142"/>
                <a:gd name="T22" fmla="*/ 164 w 185"/>
                <a:gd name="T23" fmla="*/ 21 h 142"/>
                <a:gd name="T24" fmla="*/ 164 w 185"/>
                <a:gd name="T25" fmla="*/ 21 h 142"/>
                <a:gd name="T26" fmla="*/ 169 w 185"/>
                <a:gd name="T27" fmla="*/ 21 h 142"/>
                <a:gd name="T28" fmla="*/ 179 w 185"/>
                <a:gd name="T29" fmla="*/ 21 h 142"/>
                <a:gd name="T30" fmla="*/ 179 w 185"/>
                <a:gd name="T31" fmla="*/ 26 h 142"/>
                <a:gd name="T32" fmla="*/ 185 w 185"/>
                <a:gd name="T33" fmla="*/ 37 h 142"/>
                <a:gd name="T34" fmla="*/ 169 w 185"/>
                <a:gd name="T35" fmla="*/ 47 h 142"/>
                <a:gd name="T36" fmla="*/ 158 w 185"/>
                <a:gd name="T37" fmla="*/ 47 h 142"/>
                <a:gd name="T38" fmla="*/ 148 w 185"/>
                <a:gd name="T39" fmla="*/ 58 h 142"/>
                <a:gd name="T40" fmla="*/ 132 w 185"/>
                <a:gd name="T41" fmla="*/ 79 h 142"/>
                <a:gd name="T42" fmla="*/ 137 w 185"/>
                <a:gd name="T43" fmla="*/ 95 h 142"/>
                <a:gd name="T44" fmla="*/ 127 w 185"/>
                <a:gd name="T45" fmla="*/ 110 h 142"/>
                <a:gd name="T46" fmla="*/ 105 w 185"/>
                <a:gd name="T47" fmla="*/ 132 h 142"/>
                <a:gd name="T48" fmla="*/ 74 w 185"/>
                <a:gd name="T49" fmla="*/ 126 h 142"/>
                <a:gd name="T50" fmla="*/ 53 w 185"/>
                <a:gd name="T51" fmla="*/ 142 h 142"/>
                <a:gd name="T52" fmla="*/ 42 w 185"/>
                <a:gd name="T53" fmla="*/ 137 h 142"/>
                <a:gd name="T54" fmla="*/ 32 w 185"/>
                <a:gd name="T55" fmla="*/ 121 h 142"/>
                <a:gd name="T56" fmla="*/ 26 w 185"/>
                <a:gd name="T57" fmla="*/ 79 h 142"/>
                <a:gd name="T58" fmla="*/ 32 w 185"/>
                <a:gd name="T59" fmla="*/ 68 h 142"/>
                <a:gd name="T60" fmla="*/ 37 w 185"/>
                <a:gd name="T61" fmla="*/ 37 h 142"/>
                <a:gd name="T62" fmla="*/ 21 w 185"/>
                <a:gd name="T63" fmla="*/ 31 h 142"/>
                <a:gd name="T64" fmla="*/ 5 w 185"/>
                <a:gd name="T65" fmla="*/ 31 h 142"/>
                <a:gd name="T66" fmla="*/ 0 w 185"/>
                <a:gd name="T67" fmla="*/ 15 h 142"/>
                <a:gd name="T68" fmla="*/ 16 w 185"/>
                <a:gd name="T69" fmla="*/ 0 h 142"/>
                <a:gd name="T70" fmla="*/ 105 w 185"/>
                <a:gd name="T71" fmla="*/ 10 h 142"/>
                <a:gd name="T72" fmla="*/ 111 w 185"/>
                <a:gd name="T73"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42">
                  <a:moveTo>
                    <a:pt x="111" y="10"/>
                  </a:moveTo>
                  <a:lnTo>
                    <a:pt x="116" y="10"/>
                  </a:lnTo>
                  <a:lnTo>
                    <a:pt x="127" y="21"/>
                  </a:lnTo>
                  <a:lnTo>
                    <a:pt x="153" y="21"/>
                  </a:lnTo>
                  <a:lnTo>
                    <a:pt x="158" y="21"/>
                  </a:lnTo>
                  <a:lnTo>
                    <a:pt x="153" y="26"/>
                  </a:lnTo>
                  <a:lnTo>
                    <a:pt x="153" y="26"/>
                  </a:lnTo>
                  <a:lnTo>
                    <a:pt x="158" y="26"/>
                  </a:lnTo>
                  <a:lnTo>
                    <a:pt x="158" y="26"/>
                  </a:lnTo>
                  <a:lnTo>
                    <a:pt x="158" y="26"/>
                  </a:lnTo>
                  <a:lnTo>
                    <a:pt x="158" y="21"/>
                  </a:lnTo>
                  <a:lnTo>
                    <a:pt x="164" y="21"/>
                  </a:lnTo>
                  <a:lnTo>
                    <a:pt x="164" y="21"/>
                  </a:lnTo>
                  <a:lnTo>
                    <a:pt x="169" y="21"/>
                  </a:lnTo>
                  <a:lnTo>
                    <a:pt x="179" y="21"/>
                  </a:lnTo>
                  <a:lnTo>
                    <a:pt x="179" y="26"/>
                  </a:lnTo>
                  <a:lnTo>
                    <a:pt x="185" y="37"/>
                  </a:lnTo>
                  <a:lnTo>
                    <a:pt x="169" y="47"/>
                  </a:lnTo>
                  <a:lnTo>
                    <a:pt x="158" y="47"/>
                  </a:lnTo>
                  <a:lnTo>
                    <a:pt x="148" y="58"/>
                  </a:lnTo>
                  <a:lnTo>
                    <a:pt x="132" y="79"/>
                  </a:lnTo>
                  <a:lnTo>
                    <a:pt x="137" y="95"/>
                  </a:lnTo>
                  <a:lnTo>
                    <a:pt x="127" y="110"/>
                  </a:lnTo>
                  <a:lnTo>
                    <a:pt x="105" y="132"/>
                  </a:lnTo>
                  <a:lnTo>
                    <a:pt x="74" y="126"/>
                  </a:lnTo>
                  <a:lnTo>
                    <a:pt x="53" y="142"/>
                  </a:lnTo>
                  <a:lnTo>
                    <a:pt x="42" y="137"/>
                  </a:lnTo>
                  <a:lnTo>
                    <a:pt x="32" y="121"/>
                  </a:lnTo>
                  <a:lnTo>
                    <a:pt x="26" y="79"/>
                  </a:lnTo>
                  <a:lnTo>
                    <a:pt x="32" y="68"/>
                  </a:lnTo>
                  <a:lnTo>
                    <a:pt x="37" y="37"/>
                  </a:lnTo>
                  <a:lnTo>
                    <a:pt x="21" y="31"/>
                  </a:lnTo>
                  <a:lnTo>
                    <a:pt x="5" y="31"/>
                  </a:lnTo>
                  <a:lnTo>
                    <a:pt x="0" y="15"/>
                  </a:lnTo>
                  <a:lnTo>
                    <a:pt x="16" y="0"/>
                  </a:lnTo>
                  <a:lnTo>
                    <a:pt x="105" y="10"/>
                  </a:lnTo>
                  <a:lnTo>
                    <a:pt x="111"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6" name="Freeform 664"/>
            <p:cNvSpPr>
              <a:spLocks/>
            </p:cNvSpPr>
            <p:nvPr/>
          </p:nvSpPr>
          <p:spPr bwMode="auto">
            <a:xfrm>
              <a:off x="2731" y="1640"/>
              <a:ext cx="42" cy="95"/>
            </a:xfrm>
            <a:custGeom>
              <a:avLst/>
              <a:gdLst>
                <a:gd name="T0" fmla="*/ 16 w 42"/>
                <a:gd name="T1" fmla="*/ 0 h 95"/>
                <a:gd name="T2" fmla="*/ 26 w 42"/>
                <a:gd name="T3" fmla="*/ 0 h 95"/>
                <a:gd name="T4" fmla="*/ 42 w 42"/>
                <a:gd name="T5" fmla="*/ 6 h 95"/>
                <a:gd name="T6" fmla="*/ 37 w 42"/>
                <a:gd name="T7" fmla="*/ 37 h 95"/>
                <a:gd name="T8" fmla="*/ 31 w 42"/>
                <a:gd name="T9" fmla="*/ 48 h 95"/>
                <a:gd name="T10" fmla="*/ 37 w 42"/>
                <a:gd name="T11" fmla="*/ 90 h 95"/>
                <a:gd name="T12" fmla="*/ 21 w 42"/>
                <a:gd name="T13" fmla="*/ 95 h 95"/>
                <a:gd name="T14" fmla="*/ 5 w 42"/>
                <a:gd name="T15" fmla="*/ 90 h 95"/>
                <a:gd name="T16" fmla="*/ 10 w 42"/>
                <a:gd name="T17" fmla="*/ 69 h 95"/>
                <a:gd name="T18" fmla="*/ 0 w 42"/>
                <a:gd name="T19" fmla="*/ 64 h 95"/>
                <a:gd name="T20" fmla="*/ 16 w 42"/>
                <a:gd name="T21" fmla="*/ 21 h 95"/>
                <a:gd name="T22" fmla="*/ 10 w 42"/>
                <a:gd name="T23" fmla="*/ 0 h 95"/>
                <a:gd name="T24" fmla="*/ 16 w 42"/>
                <a:gd name="T2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5">
                  <a:moveTo>
                    <a:pt x="16" y="0"/>
                  </a:moveTo>
                  <a:lnTo>
                    <a:pt x="26" y="0"/>
                  </a:lnTo>
                  <a:lnTo>
                    <a:pt x="42" y="6"/>
                  </a:lnTo>
                  <a:lnTo>
                    <a:pt x="37" y="37"/>
                  </a:lnTo>
                  <a:lnTo>
                    <a:pt x="31" y="48"/>
                  </a:lnTo>
                  <a:lnTo>
                    <a:pt x="37" y="90"/>
                  </a:lnTo>
                  <a:lnTo>
                    <a:pt x="21" y="95"/>
                  </a:lnTo>
                  <a:lnTo>
                    <a:pt x="5" y="90"/>
                  </a:lnTo>
                  <a:lnTo>
                    <a:pt x="10" y="69"/>
                  </a:lnTo>
                  <a:lnTo>
                    <a:pt x="0" y="64"/>
                  </a:lnTo>
                  <a:lnTo>
                    <a:pt x="16" y="21"/>
                  </a:lnTo>
                  <a:lnTo>
                    <a:pt x="10"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7" name="Freeform 665"/>
            <p:cNvSpPr>
              <a:spLocks/>
            </p:cNvSpPr>
            <p:nvPr/>
          </p:nvSpPr>
          <p:spPr bwMode="auto">
            <a:xfrm>
              <a:off x="3796" y="1735"/>
              <a:ext cx="232" cy="232"/>
            </a:xfrm>
            <a:custGeom>
              <a:avLst/>
              <a:gdLst>
                <a:gd name="T0" fmla="*/ 211 w 232"/>
                <a:gd name="T1" fmla="*/ 11 h 232"/>
                <a:gd name="T2" fmla="*/ 232 w 232"/>
                <a:gd name="T3" fmla="*/ 27 h 232"/>
                <a:gd name="T4" fmla="*/ 222 w 232"/>
                <a:gd name="T5" fmla="*/ 37 h 232"/>
                <a:gd name="T6" fmla="*/ 179 w 232"/>
                <a:gd name="T7" fmla="*/ 42 h 232"/>
                <a:gd name="T8" fmla="*/ 190 w 232"/>
                <a:gd name="T9" fmla="*/ 64 h 232"/>
                <a:gd name="T10" fmla="*/ 211 w 232"/>
                <a:gd name="T11" fmla="*/ 85 h 232"/>
                <a:gd name="T12" fmla="*/ 200 w 232"/>
                <a:gd name="T13" fmla="*/ 90 h 232"/>
                <a:gd name="T14" fmla="*/ 206 w 232"/>
                <a:gd name="T15" fmla="*/ 101 h 232"/>
                <a:gd name="T16" fmla="*/ 174 w 232"/>
                <a:gd name="T17" fmla="*/ 159 h 232"/>
                <a:gd name="T18" fmla="*/ 158 w 232"/>
                <a:gd name="T19" fmla="*/ 164 h 232"/>
                <a:gd name="T20" fmla="*/ 137 w 232"/>
                <a:gd name="T21" fmla="*/ 174 h 232"/>
                <a:gd name="T22" fmla="*/ 174 w 232"/>
                <a:gd name="T23" fmla="*/ 222 h 232"/>
                <a:gd name="T24" fmla="*/ 121 w 232"/>
                <a:gd name="T25" fmla="*/ 232 h 232"/>
                <a:gd name="T26" fmla="*/ 95 w 232"/>
                <a:gd name="T27" fmla="*/ 206 h 232"/>
                <a:gd name="T28" fmla="*/ 58 w 232"/>
                <a:gd name="T29" fmla="*/ 206 h 232"/>
                <a:gd name="T30" fmla="*/ 26 w 232"/>
                <a:gd name="T31" fmla="*/ 211 h 232"/>
                <a:gd name="T32" fmla="*/ 26 w 232"/>
                <a:gd name="T33" fmla="*/ 190 h 232"/>
                <a:gd name="T34" fmla="*/ 48 w 232"/>
                <a:gd name="T35" fmla="*/ 180 h 232"/>
                <a:gd name="T36" fmla="*/ 48 w 232"/>
                <a:gd name="T37" fmla="*/ 174 h 232"/>
                <a:gd name="T38" fmla="*/ 37 w 232"/>
                <a:gd name="T39" fmla="*/ 174 h 232"/>
                <a:gd name="T40" fmla="*/ 37 w 232"/>
                <a:gd name="T41" fmla="*/ 159 h 232"/>
                <a:gd name="T42" fmla="*/ 21 w 232"/>
                <a:gd name="T43" fmla="*/ 148 h 232"/>
                <a:gd name="T44" fmla="*/ 0 w 232"/>
                <a:gd name="T45" fmla="*/ 127 h 232"/>
                <a:gd name="T46" fmla="*/ 26 w 232"/>
                <a:gd name="T47" fmla="*/ 132 h 232"/>
                <a:gd name="T48" fmla="*/ 53 w 232"/>
                <a:gd name="T49" fmla="*/ 132 h 232"/>
                <a:gd name="T50" fmla="*/ 84 w 232"/>
                <a:gd name="T51" fmla="*/ 122 h 232"/>
                <a:gd name="T52" fmla="*/ 79 w 232"/>
                <a:gd name="T53" fmla="*/ 106 h 232"/>
                <a:gd name="T54" fmla="*/ 106 w 232"/>
                <a:gd name="T55" fmla="*/ 90 h 232"/>
                <a:gd name="T56" fmla="*/ 116 w 232"/>
                <a:gd name="T57" fmla="*/ 95 h 232"/>
                <a:gd name="T58" fmla="*/ 121 w 232"/>
                <a:gd name="T59" fmla="*/ 69 h 232"/>
                <a:gd name="T60" fmla="*/ 132 w 232"/>
                <a:gd name="T61" fmla="*/ 64 h 232"/>
                <a:gd name="T62" fmla="*/ 127 w 232"/>
                <a:gd name="T63" fmla="*/ 53 h 232"/>
                <a:gd name="T64" fmla="*/ 142 w 232"/>
                <a:gd name="T65" fmla="*/ 42 h 232"/>
                <a:gd name="T66" fmla="*/ 137 w 232"/>
                <a:gd name="T67" fmla="*/ 11 h 232"/>
                <a:gd name="T68" fmla="*/ 148 w 232"/>
                <a:gd name="T69" fmla="*/ 6 h 232"/>
                <a:gd name="T70" fmla="*/ 169 w 232"/>
                <a:gd name="T71" fmla="*/ 0 h 232"/>
                <a:gd name="T72" fmla="*/ 179 w 232"/>
                <a:gd name="T73" fmla="*/ 0 h 232"/>
                <a:gd name="T74" fmla="*/ 190 w 232"/>
                <a:gd name="T75" fmla="*/ 0 h 232"/>
                <a:gd name="T76" fmla="*/ 211 w 232"/>
                <a:gd name="T77" fmla="*/ 1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232">
                  <a:moveTo>
                    <a:pt x="211" y="11"/>
                  </a:moveTo>
                  <a:lnTo>
                    <a:pt x="232" y="27"/>
                  </a:lnTo>
                  <a:lnTo>
                    <a:pt x="222" y="37"/>
                  </a:lnTo>
                  <a:lnTo>
                    <a:pt x="179" y="42"/>
                  </a:lnTo>
                  <a:lnTo>
                    <a:pt x="190" y="64"/>
                  </a:lnTo>
                  <a:lnTo>
                    <a:pt x="211" y="85"/>
                  </a:lnTo>
                  <a:lnTo>
                    <a:pt x="200" y="90"/>
                  </a:lnTo>
                  <a:lnTo>
                    <a:pt x="206" y="101"/>
                  </a:lnTo>
                  <a:lnTo>
                    <a:pt x="174" y="159"/>
                  </a:lnTo>
                  <a:lnTo>
                    <a:pt x="158" y="164"/>
                  </a:lnTo>
                  <a:lnTo>
                    <a:pt x="137" y="174"/>
                  </a:lnTo>
                  <a:lnTo>
                    <a:pt x="174" y="222"/>
                  </a:lnTo>
                  <a:lnTo>
                    <a:pt x="121" y="232"/>
                  </a:lnTo>
                  <a:lnTo>
                    <a:pt x="95" y="206"/>
                  </a:lnTo>
                  <a:lnTo>
                    <a:pt x="58" y="206"/>
                  </a:lnTo>
                  <a:lnTo>
                    <a:pt x="26" y="211"/>
                  </a:lnTo>
                  <a:lnTo>
                    <a:pt x="26" y="190"/>
                  </a:lnTo>
                  <a:lnTo>
                    <a:pt x="48" y="180"/>
                  </a:lnTo>
                  <a:lnTo>
                    <a:pt x="48" y="174"/>
                  </a:lnTo>
                  <a:lnTo>
                    <a:pt x="37" y="174"/>
                  </a:lnTo>
                  <a:lnTo>
                    <a:pt x="37" y="159"/>
                  </a:lnTo>
                  <a:lnTo>
                    <a:pt x="21" y="148"/>
                  </a:lnTo>
                  <a:lnTo>
                    <a:pt x="0" y="127"/>
                  </a:lnTo>
                  <a:lnTo>
                    <a:pt x="26" y="132"/>
                  </a:lnTo>
                  <a:lnTo>
                    <a:pt x="53" y="132"/>
                  </a:lnTo>
                  <a:lnTo>
                    <a:pt x="84" y="122"/>
                  </a:lnTo>
                  <a:lnTo>
                    <a:pt x="79" y="106"/>
                  </a:lnTo>
                  <a:lnTo>
                    <a:pt x="106" y="90"/>
                  </a:lnTo>
                  <a:lnTo>
                    <a:pt x="116" y="95"/>
                  </a:lnTo>
                  <a:lnTo>
                    <a:pt x="121" y="69"/>
                  </a:lnTo>
                  <a:lnTo>
                    <a:pt x="132" y="64"/>
                  </a:lnTo>
                  <a:lnTo>
                    <a:pt x="127" y="53"/>
                  </a:lnTo>
                  <a:lnTo>
                    <a:pt x="142" y="42"/>
                  </a:lnTo>
                  <a:lnTo>
                    <a:pt x="137" y="11"/>
                  </a:lnTo>
                  <a:lnTo>
                    <a:pt x="148" y="6"/>
                  </a:lnTo>
                  <a:lnTo>
                    <a:pt x="169" y="0"/>
                  </a:lnTo>
                  <a:lnTo>
                    <a:pt x="179" y="0"/>
                  </a:lnTo>
                  <a:lnTo>
                    <a:pt x="190" y="0"/>
                  </a:lnTo>
                  <a:lnTo>
                    <a:pt x="211"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8" name="Freeform 666"/>
            <p:cNvSpPr>
              <a:spLocks/>
            </p:cNvSpPr>
            <p:nvPr/>
          </p:nvSpPr>
          <p:spPr bwMode="auto">
            <a:xfrm>
              <a:off x="1903" y="2110"/>
              <a:ext cx="16" cy="16"/>
            </a:xfrm>
            <a:custGeom>
              <a:avLst/>
              <a:gdLst>
                <a:gd name="T0" fmla="*/ 10 w 16"/>
                <a:gd name="T1" fmla="*/ 16 h 16"/>
                <a:gd name="T2" fmla="*/ 5 w 16"/>
                <a:gd name="T3" fmla="*/ 16 h 16"/>
                <a:gd name="T4" fmla="*/ 0 w 16"/>
                <a:gd name="T5" fmla="*/ 0 h 16"/>
                <a:gd name="T6" fmla="*/ 16 w 16"/>
                <a:gd name="T7" fmla="*/ 10 h 16"/>
                <a:gd name="T8" fmla="*/ 10 w 16"/>
                <a:gd name="T9" fmla="*/ 16 h 16"/>
              </a:gdLst>
              <a:ahLst/>
              <a:cxnLst>
                <a:cxn ang="0">
                  <a:pos x="T0" y="T1"/>
                </a:cxn>
                <a:cxn ang="0">
                  <a:pos x="T2" y="T3"/>
                </a:cxn>
                <a:cxn ang="0">
                  <a:pos x="T4" y="T5"/>
                </a:cxn>
                <a:cxn ang="0">
                  <a:pos x="T6" y="T7"/>
                </a:cxn>
                <a:cxn ang="0">
                  <a:pos x="T8" y="T9"/>
                </a:cxn>
              </a:cxnLst>
              <a:rect l="0" t="0" r="r" b="b"/>
              <a:pathLst>
                <a:path w="16" h="16">
                  <a:moveTo>
                    <a:pt x="10" y="16"/>
                  </a:moveTo>
                  <a:lnTo>
                    <a:pt x="5" y="16"/>
                  </a:lnTo>
                  <a:lnTo>
                    <a:pt x="0" y="0"/>
                  </a:lnTo>
                  <a:lnTo>
                    <a:pt x="16" y="10"/>
                  </a:lnTo>
                  <a:lnTo>
                    <a:pt x="1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9" name="Freeform 667"/>
            <p:cNvSpPr>
              <a:spLocks/>
            </p:cNvSpPr>
            <p:nvPr/>
          </p:nvSpPr>
          <p:spPr bwMode="auto">
            <a:xfrm>
              <a:off x="4002" y="2305"/>
              <a:ext cx="31" cy="27"/>
            </a:xfrm>
            <a:custGeom>
              <a:avLst/>
              <a:gdLst>
                <a:gd name="T0" fmla="*/ 0 w 31"/>
                <a:gd name="T1" fmla="*/ 11 h 27"/>
                <a:gd name="T2" fmla="*/ 5 w 31"/>
                <a:gd name="T3" fmla="*/ 5 h 27"/>
                <a:gd name="T4" fmla="*/ 10 w 31"/>
                <a:gd name="T5" fmla="*/ 0 h 27"/>
                <a:gd name="T6" fmla="*/ 16 w 31"/>
                <a:gd name="T7" fmla="*/ 0 h 27"/>
                <a:gd name="T8" fmla="*/ 26 w 31"/>
                <a:gd name="T9" fmla="*/ 0 h 27"/>
                <a:gd name="T10" fmla="*/ 31 w 31"/>
                <a:gd name="T11" fmla="*/ 5 h 27"/>
                <a:gd name="T12" fmla="*/ 31 w 31"/>
                <a:gd name="T13" fmla="*/ 11 h 27"/>
                <a:gd name="T14" fmla="*/ 31 w 31"/>
                <a:gd name="T15" fmla="*/ 16 h 27"/>
                <a:gd name="T16" fmla="*/ 26 w 31"/>
                <a:gd name="T17" fmla="*/ 21 h 27"/>
                <a:gd name="T18" fmla="*/ 16 w 31"/>
                <a:gd name="T19" fmla="*/ 27 h 27"/>
                <a:gd name="T20" fmla="*/ 10 w 31"/>
                <a:gd name="T21" fmla="*/ 21 h 27"/>
                <a:gd name="T22" fmla="*/ 5 w 31"/>
                <a:gd name="T23" fmla="*/ 16 h 27"/>
                <a:gd name="T24" fmla="*/ 0 w 31"/>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1"/>
                  </a:moveTo>
                  <a:lnTo>
                    <a:pt x="5" y="5"/>
                  </a:lnTo>
                  <a:lnTo>
                    <a:pt x="10" y="0"/>
                  </a:lnTo>
                  <a:lnTo>
                    <a:pt x="16" y="0"/>
                  </a:lnTo>
                  <a:lnTo>
                    <a:pt x="26" y="0"/>
                  </a:lnTo>
                  <a:lnTo>
                    <a:pt x="31" y="5"/>
                  </a:lnTo>
                  <a:lnTo>
                    <a:pt x="31" y="11"/>
                  </a:lnTo>
                  <a:lnTo>
                    <a:pt x="31" y="16"/>
                  </a:lnTo>
                  <a:lnTo>
                    <a:pt x="26" y="21"/>
                  </a:lnTo>
                  <a:lnTo>
                    <a:pt x="16" y="27"/>
                  </a:lnTo>
                  <a:lnTo>
                    <a:pt x="10" y="21"/>
                  </a:lnTo>
                  <a:lnTo>
                    <a:pt x="5"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0" name="Freeform 668"/>
            <p:cNvSpPr>
              <a:spLocks/>
            </p:cNvSpPr>
            <p:nvPr/>
          </p:nvSpPr>
          <p:spPr bwMode="auto">
            <a:xfrm>
              <a:off x="3738" y="2463"/>
              <a:ext cx="32" cy="27"/>
            </a:xfrm>
            <a:custGeom>
              <a:avLst/>
              <a:gdLst>
                <a:gd name="T0" fmla="*/ 0 w 32"/>
                <a:gd name="T1" fmla="*/ 11 h 27"/>
                <a:gd name="T2" fmla="*/ 0 w 32"/>
                <a:gd name="T3" fmla="*/ 6 h 27"/>
                <a:gd name="T4" fmla="*/ 5 w 32"/>
                <a:gd name="T5" fmla="*/ 0 h 27"/>
                <a:gd name="T6" fmla="*/ 16 w 32"/>
                <a:gd name="T7" fmla="*/ 0 h 27"/>
                <a:gd name="T8" fmla="*/ 21 w 32"/>
                <a:gd name="T9" fmla="*/ 0 h 27"/>
                <a:gd name="T10" fmla="*/ 26 w 32"/>
                <a:gd name="T11" fmla="*/ 6 h 27"/>
                <a:gd name="T12" fmla="*/ 32 w 32"/>
                <a:gd name="T13" fmla="*/ 11 h 27"/>
                <a:gd name="T14" fmla="*/ 26 w 32"/>
                <a:gd name="T15" fmla="*/ 16 h 27"/>
                <a:gd name="T16" fmla="*/ 21 w 32"/>
                <a:gd name="T17" fmla="*/ 22 h 27"/>
                <a:gd name="T18" fmla="*/ 16 w 32"/>
                <a:gd name="T19" fmla="*/ 27 h 27"/>
                <a:gd name="T20" fmla="*/ 5 w 32"/>
                <a:gd name="T21" fmla="*/ 22 h 27"/>
                <a:gd name="T22" fmla="*/ 0 w 32"/>
                <a:gd name="T23" fmla="*/ 16 h 27"/>
                <a:gd name="T24" fmla="*/ 0 w 32"/>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7">
                  <a:moveTo>
                    <a:pt x="0" y="11"/>
                  </a:moveTo>
                  <a:lnTo>
                    <a:pt x="0" y="6"/>
                  </a:lnTo>
                  <a:lnTo>
                    <a:pt x="5" y="0"/>
                  </a:lnTo>
                  <a:lnTo>
                    <a:pt x="16" y="0"/>
                  </a:lnTo>
                  <a:lnTo>
                    <a:pt x="21" y="0"/>
                  </a:lnTo>
                  <a:lnTo>
                    <a:pt x="26" y="6"/>
                  </a:lnTo>
                  <a:lnTo>
                    <a:pt x="32" y="11"/>
                  </a:lnTo>
                  <a:lnTo>
                    <a:pt x="26" y="16"/>
                  </a:lnTo>
                  <a:lnTo>
                    <a:pt x="21" y="22"/>
                  </a:lnTo>
                  <a:lnTo>
                    <a:pt x="16" y="27"/>
                  </a:lnTo>
                  <a:lnTo>
                    <a:pt x="5" y="22"/>
                  </a:lnTo>
                  <a:lnTo>
                    <a:pt x="0" y="16"/>
                  </a:lnTo>
                  <a:lnTo>
                    <a:pt x="0"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1" name="Freeform 669"/>
            <p:cNvSpPr>
              <a:spLocks/>
            </p:cNvSpPr>
            <p:nvPr/>
          </p:nvSpPr>
          <p:spPr bwMode="auto">
            <a:xfrm>
              <a:off x="3005" y="1519"/>
              <a:ext cx="105" cy="47"/>
            </a:xfrm>
            <a:custGeom>
              <a:avLst/>
              <a:gdLst>
                <a:gd name="T0" fmla="*/ 47 w 105"/>
                <a:gd name="T1" fmla="*/ 21 h 47"/>
                <a:gd name="T2" fmla="*/ 42 w 105"/>
                <a:gd name="T3" fmla="*/ 16 h 47"/>
                <a:gd name="T4" fmla="*/ 58 w 105"/>
                <a:gd name="T5" fmla="*/ 5 h 47"/>
                <a:gd name="T6" fmla="*/ 63 w 105"/>
                <a:gd name="T7" fmla="*/ 5 h 47"/>
                <a:gd name="T8" fmla="*/ 74 w 105"/>
                <a:gd name="T9" fmla="*/ 0 h 47"/>
                <a:gd name="T10" fmla="*/ 100 w 105"/>
                <a:gd name="T11" fmla="*/ 5 h 47"/>
                <a:gd name="T12" fmla="*/ 105 w 105"/>
                <a:gd name="T13" fmla="*/ 16 h 47"/>
                <a:gd name="T14" fmla="*/ 95 w 105"/>
                <a:gd name="T15" fmla="*/ 37 h 47"/>
                <a:gd name="T16" fmla="*/ 63 w 105"/>
                <a:gd name="T17" fmla="*/ 47 h 47"/>
                <a:gd name="T18" fmla="*/ 63 w 105"/>
                <a:gd name="T19" fmla="*/ 42 h 47"/>
                <a:gd name="T20" fmla="*/ 47 w 105"/>
                <a:gd name="T21" fmla="*/ 42 h 47"/>
                <a:gd name="T22" fmla="*/ 37 w 105"/>
                <a:gd name="T23" fmla="*/ 37 h 47"/>
                <a:gd name="T24" fmla="*/ 11 w 105"/>
                <a:gd name="T25" fmla="*/ 37 h 47"/>
                <a:gd name="T26" fmla="*/ 0 w 105"/>
                <a:gd name="T27" fmla="*/ 37 h 47"/>
                <a:gd name="T28" fmla="*/ 0 w 105"/>
                <a:gd name="T29" fmla="*/ 32 h 47"/>
                <a:gd name="T30" fmla="*/ 0 w 105"/>
                <a:gd name="T31" fmla="*/ 32 h 47"/>
                <a:gd name="T32" fmla="*/ 0 w 105"/>
                <a:gd name="T33" fmla="*/ 26 h 47"/>
                <a:gd name="T34" fmla="*/ 5 w 105"/>
                <a:gd name="T35" fmla="*/ 26 h 47"/>
                <a:gd name="T36" fmla="*/ 11 w 105"/>
                <a:gd name="T37" fmla="*/ 32 h 47"/>
                <a:gd name="T38" fmla="*/ 11 w 105"/>
                <a:gd name="T39" fmla="*/ 26 h 47"/>
                <a:gd name="T40" fmla="*/ 47 w 105"/>
                <a:gd name="T41" fmla="*/ 26 h 47"/>
                <a:gd name="T42" fmla="*/ 47 w 105"/>
                <a:gd name="T43" fmla="*/ 2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47">
                  <a:moveTo>
                    <a:pt x="47" y="21"/>
                  </a:moveTo>
                  <a:lnTo>
                    <a:pt x="42" y="16"/>
                  </a:lnTo>
                  <a:lnTo>
                    <a:pt x="58" y="5"/>
                  </a:lnTo>
                  <a:lnTo>
                    <a:pt x="63" y="5"/>
                  </a:lnTo>
                  <a:lnTo>
                    <a:pt x="74" y="0"/>
                  </a:lnTo>
                  <a:lnTo>
                    <a:pt x="100" y="5"/>
                  </a:lnTo>
                  <a:lnTo>
                    <a:pt x="105" y="16"/>
                  </a:lnTo>
                  <a:lnTo>
                    <a:pt x="95" y="37"/>
                  </a:lnTo>
                  <a:lnTo>
                    <a:pt x="63" y="47"/>
                  </a:lnTo>
                  <a:lnTo>
                    <a:pt x="63" y="42"/>
                  </a:lnTo>
                  <a:lnTo>
                    <a:pt x="47" y="42"/>
                  </a:lnTo>
                  <a:lnTo>
                    <a:pt x="37" y="37"/>
                  </a:lnTo>
                  <a:lnTo>
                    <a:pt x="11" y="37"/>
                  </a:lnTo>
                  <a:lnTo>
                    <a:pt x="0" y="37"/>
                  </a:lnTo>
                  <a:lnTo>
                    <a:pt x="0" y="32"/>
                  </a:lnTo>
                  <a:lnTo>
                    <a:pt x="0" y="32"/>
                  </a:lnTo>
                  <a:lnTo>
                    <a:pt x="0" y="26"/>
                  </a:lnTo>
                  <a:lnTo>
                    <a:pt x="5" y="26"/>
                  </a:lnTo>
                  <a:lnTo>
                    <a:pt x="11" y="32"/>
                  </a:lnTo>
                  <a:lnTo>
                    <a:pt x="11" y="26"/>
                  </a:lnTo>
                  <a:lnTo>
                    <a:pt x="47" y="26"/>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2" name="Freeform 670"/>
            <p:cNvSpPr>
              <a:spLocks/>
            </p:cNvSpPr>
            <p:nvPr/>
          </p:nvSpPr>
          <p:spPr bwMode="auto">
            <a:xfrm>
              <a:off x="4424" y="1994"/>
              <a:ext cx="137" cy="153"/>
            </a:xfrm>
            <a:custGeom>
              <a:avLst/>
              <a:gdLst>
                <a:gd name="T0" fmla="*/ 26 w 137"/>
                <a:gd name="T1" fmla="*/ 10 h 153"/>
                <a:gd name="T2" fmla="*/ 21 w 137"/>
                <a:gd name="T3" fmla="*/ 0 h 153"/>
                <a:gd name="T4" fmla="*/ 52 w 137"/>
                <a:gd name="T5" fmla="*/ 26 h 153"/>
                <a:gd name="T6" fmla="*/ 73 w 137"/>
                <a:gd name="T7" fmla="*/ 37 h 153"/>
                <a:gd name="T8" fmla="*/ 79 w 137"/>
                <a:gd name="T9" fmla="*/ 42 h 153"/>
                <a:gd name="T10" fmla="*/ 63 w 137"/>
                <a:gd name="T11" fmla="*/ 53 h 153"/>
                <a:gd name="T12" fmla="*/ 84 w 137"/>
                <a:gd name="T13" fmla="*/ 68 h 153"/>
                <a:gd name="T14" fmla="*/ 126 w 137"/>
                <a:gd name="T15" fmla="*/ 111 h 153"/>
                <a:gd name="T16" fmla="*/ 137 w 137"/>
                <a:gd name="T17" fmla="*/ 137 h 153"/>
                <a:gd name="T18" fmla="*/ 110 w 137"/>
                <a:gd name="T19" fmla="*/ 153 h 153"/>
                <a:gd name="T20" fmla="*/ 100 w 137"/>
                <a:gd name="T21" fmla="*/ 148 h 153"/>
                <a:gd name="T22" fmla="*/ 100 w 137"/>
                <a:gd name="T23" fmla="*/ 121 h 153"/>
                <a:gd name="T24" fmla="*/ 84 w 137"/>
                <a:gd name="T25" fmla="*/ 105 h 153"/>
                <a:gd name="T26" fmla="*/ 84 w 137"/>
                <a:gd name="T27" fmla="*/ 90 h 153"/>
                <a:gd name="T28" fmla="*/ 68 w 137"/>
                <a:gd name="T29" fmla="*/ 74 h 153"/>
                <a:gd name="T30" fmla="*/ 58 w 137"/>
                <a:gd name="T31" fmla="*/ 79 h 153"/>
                <a:gd name="T32" fmla="*/ 47 w 137"/>
                <a:gd name="T33" fmla="*/ 79 h 153"/>
                <a:gd name="T34" fmla="*/ 26 w 137"/>
                <a:gd name="T35" fmla="*/ 90 h 153"/>
                <a:gd name="T36" fmla="*/ 21 w 137"/>
                <a:gd name="T37" fmla="*/ 68 h 153"/>
                <a:gd name="T38" fmla="*/ 26 w 137"/>
                <a:gd name="T39" fmla="*/ 53 h 153"/>
                <a:gd name="T40" fmla="*/ 15 w 137"/>
                <a:gd name="T41" fmla="*/ 53 h 153"/>
                <a:gd name="T42" fmla="*/ 10 w 137"/>
                <a:gd name="T43" fmla="*/ 42 h 153"/>
                <a:gd name="T44" fmla="*/ 0 w 137"/>
                <a:gd name="T45" fmla="*/ 31 h 153"/>
                <a:gd name="T46" fmla="*/ 5 w 137"/>
                <a:gd name="T47" fmla="*/ 26 h 153"/>
                <a:gd name="T48" fmla="*/ 15 w 137"/>
                <a:gd name="T49" fmla="*/ 16 h 153"/>
                <a:gd name="T50" fmla="*/ 21 w 137"/>
                <a:gd name="T51" fmla="*/ 21 h 153"/>
                <a:gd name="T52" fmla="*/ 26 w 137"/>
                <a:gd name="T53" fmla="*/ 21 h 153"/>
                <a:gd name="T54" fmla="*/ 26 w 137"/>
                <a:gd name="T55"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 h="153">
                  <a:moveTo>
                    <a:pt x="26" y="10"/>
                  </a:moveTo>
                  <a:lnTo>
                    <a:pt x="21" y="0"/>
                  </a:lnTo>
                  <a:lnTo>
                    <a:pt x="52" y="26"/>
                  </a:lnTo>
                  <a:lnTo>
                    <a:pt x="73" y="37"/>
                  </a:lnTo>
                  <a:lnTo>
                    <a:pt x="79" y="42"/>
                  </a:lnTo>
                  <a:lnTo>
                    <a:pt x="63" y="53"/>
                  </a:lnTo>
                  <a:lnTo>
                    <a:pt x="84" y="68"/>
                  </a:lnTo>
                  <a:lnTo>
                    <a:pt x="126" y="111"/>
                  </a:lnTo>
                  <a:lnTo>
                    <a:pt x="137" y="137"/>
                  </a:lnTo>
                  <a:lnTo>
                    <a:pt x="110" y="153"/>
                  </a:lnTo>
                  <a:lnTo>
                    <a:pt x="100" y="148"/>
                  </a:lnTo>
                  <a:lnTo>
                    <a:pt x="100" y="121"/>
                  </a:lnTo>
                  <a:lnTo>
                    <a:pt x="84" y="105"/>
                  </a:lnTo>
                  <a:lnTo>
                    <a:pt x="84" y="90"/>
                  </a:lnTo>
                  <a:lnTo>
                    <a:pt x="68" y="74"/>
                  </a:lnTo>
                  <a:lnTo>
                    <a:pt x="58" y="79"/>
                  </a:lnTo>
                  <a:lnTo>
                    <a:pt x="47" y="79"/>
                  </a:lnTo>
                  <a:lnTo>
                    <a:pt x="26" y="90"/>
                  </a:lnTo>
                  <a:lnTo>
                    <a:pt x="21" y="68"/>
                  </a:lnTo>
                  <a:lnTo>
                    <a:pt x="26" y="53"/>
                  </a:lnTo>
                  <a:lnTo>
                    <a:pt x="15" y="53"/>
                  </a:lnTo>
                  <a:lnTo>
                    <a:pt x="10" y="42"/>
                  </a:lnTo>
                  <a:lnTo>
                    <a:pt x="0" y="31"/>
                  </a:lnTo>
                  <a:lnTo>
                    <a:pt x="5" y="26"/>
                  </a:lnTo>
                  <a:lnTo>
                    <a:pt x="15" y="16"/>
                  </a:lnTo>
                  <a:lnTo>
                    <a:pt x="21" y="21"/>
                  </a:lnTo>
                  <a:lnTo>
                    <a:pt x="26" y="21"/>
                  </a:lnTo>
                  <a:lnTo>
                    <a:pt x="26" y="10"/>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63" name="Freeform 671"/>
            <p:cNvSpPr>
              <a:spLocks/>
            </p:cNvSpPr>
            <p:nvPr/>
          </p:nvSpPr>
          <p:spPr bwMode="auto">
            <a:xfrm>
              <a:off x="1660" y="1941"/>
              <a:ext cx="16" cy="32"/>
            </a:xfrm>
            <a:custGeom>
              <a:avLst/>
              <a:gdLst>
                <a:gd name="T0" fmla="*/ 11 w 16"/>
                <a:gd name="T1" fmla="*/ 16 h 32"/>
                <a:gd name="T2" fmla="*/ 16 w 16"/>
                <a:gd name="T3" fmla="*/ 26 h 32"/>
                <a:gd name="T4" fmla="*/ 11 w 16"/>
                <a:gd name="T5" fmla="*/ 26 h 32"/>
                <a:gd name="T6" fmla="*/ 11 w 16"/>
                <a:gd name="T7" fmla="*/ 32 h 32"/>
                <a:gd name="T8" fmla="*/ 0 w 16"/>
                <a:gd name="T9" fmla="*/ 11 h 32"/>
                <a:gd name="T10" fmla="*/ 5 w 16"/>
                <a:gd name="T11" fmla="*/ 0 h 32"/>
                <a:gd name="T12" fmla="*/ 11 w 16"/>
                <a:gd name="T13" fmla="*/ 5 h 32"/>
                <a:gd name="T14" fmla="*/ 11 w 16"/>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2">
                  <a:moveTo>
                    <a:pt x="11" y="16"/>
                  </a:moveTo>
                  <a:lnTo>
                    <a:pt x="16" y="26"/>
                  </a:lnTo>
                  <a:lnTo>
                    <a:pt x="11" y="26"/>
                  </a:lnTo>
                  <a:lnTo>
                    <a:pt x="11" y="32"/>
                  </a:lnTo>
                  <a:lnTo>
                    <a:pt x="0" y="11"/>
                  </a:lnTo>
                  <a:lnTo>
                    <a:pt x="5" y="0"/>
                  </a:lnTo>
                  <a:lnTo>
                    <a:pt x="11" y="5"/>
                  </a:lnTo>
                  <a:lnTo>
                    <a:pt x="11"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4" name="Freeform 672"/>
            <p:cNvSpPr>
              <a:spLocks/>
            </p:cNvSpPr>
            <p:nvPr/>
          </p:nvSpPr>
          <p:spPr bwMode="auto">
            <a:xfrm>
              <a:off x="1897" y="2084"/>
              <a:ext cx="16" cy="5"/>
            </a:xfrm>
            <a:custGeom>
              <a:avLst/>
              <a:gdLst>
                <a:gd name="T0" fmla="*/ 0 w 16"/>
                <a:gd name="T1" fmla="*/ 0 h 5"/>
                <a:gd name="T2" fmla="*/ 0 w 16"/>
                <a:gd name="T3" fmla="*/ 0 h 5"/>
                <a:gd name="T4" fmla="*/ 16 w 16"/>
                <a:gd name="T5" fmla="*/ 0 h 5"/>
                <a:gd name="T6" fmla="*/ 11 w 16"/>
                <a:gd name="T7" fmla="*/ 5 h 5"/>
                <a:gd name="T8" fmla="*/ 0 w 16"/>
                <a:gd name="T9" fmla="*/ 5 h 5"/>
                <a:gd name="T10" fmla="*/ 0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0" y="0"/>
                  </a:moveTo>
                  <a:lnTo>
                    <a:pt x="0" y="0"/>
                  </a:lnTo>
                  <a:lnTo>
                    <a:pt x="16" y="0"/>
                  </a:lnTo>
                  <a:lnTo>
                    <a:pt x="11" y="5"/>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5" name="Freeform 673"/>
            <p:cNvSpPr>
              <a:spLocks/>
            </p:cNvSpPr>
            <p:nvPr/>
          </p:nvSpPr>
          <p:spPr bwMode="auto">
            <a:xfrm>
              <a:off x="1897" y="2179"/>
              <a:ext cx="6" cy="10"/>
            </a:xfrm>
            <a:custGeom>
              <a:avLst/>
              <a:gdLst>
                <a:gd name="T0" fmla="*/ 6 w 6"/>
                <a:gd name="T1" fmla="*/ 0 h 10"/>
                <a:gd name="T2" fmla="*/ 6 w 6"/>
                <a:gd name="T3" fmla="*/ 5 h 10"/>
                <a:gd name="T4" fmla="*/ 0 w 6"/>
                <a:gd name="T5" fmla="*/ 10 h 10"/>
                <a:gd name="T6" fmla="*/ 0 w 6"/>
                <a:gd name="T7" fmla="*/ 0 h 10"/>
                <a:gd name="T8" fmla="*/ 6 w 6"/>
                <a:gd name="T9" fmla="*/ 0 h 10"/>
                <a:gd name="T10" fmla="*/ 6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6" y="0"/>
                  </a:moveTo>
                  <a:lnTo>
                    <a:pt x="6" y="5"/>
                  </a:lnTo>
                  <a:lnTo>
                    <a:pt x="0" y="10"/>
                  </a:lnTo>
                  <a:lnTo>
                    <a:pt x="0" y="0"/>
                  </a:lnTo>
                  <a:lnTo>
                    <a:pt x="6" y="0"/>
                  </a:lnTo>
                  <a:lnTo>
                    <a:pt x="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6" name="Freeform 674"/>
            <p:cNvSpPr>
              <a:spLocks/>
            </p:cNvSpPr>
            <p:nvPr/>
          </p:nvSpPr>
          <p:spPr bwMode="auto">
            <a:xfrm>
              <a:off x="2889" y="1630"/>
              <a:ext cx="5" cy="5"/>
            </a:xfrm>
            <a:custGeom>
              <a:avLst/>
              <a:gdLst>
                <a:gd name="T0" fmla="*/ 0 w 5"/>
                <a:gd name="T1" fmla="*/ 5 h 5"/>
                <a:gd name="T2" fmla="*/ 0 w 5"/>
                <a:gd name="T3" fmla="*/ 5 h 5"/>
                <a:gd name="T4" fmla="*/ 5 w 5"/>
                <a:gd name="T5" fmla="*/ 0 h 5"/>
                <a:gd name="T6" fmla="*/ 5 w 5"/>
                <a:gd name="T7" fmla="*/ 5 h 5"/>
                <a:gd name="T8" fmla="*/ 5 w 5"/>
                <a:gd name="T9" fmla="*/ 5 h 5"/>
                <a:gd name="T10" fmla="*/ 0 w 5"/>
                <a:gd name="T11" fmla="*/ 5 h 5"/>
                <a:gd name="T12" fmla="*/ 0 w 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0" y="5"/>
                  </a:moveTo>
                  <a:lnTo>
                    <a:pt x="0" y="5"/>
                  </a:lnTo>
                  <a:lnTo>
                    <a:pt x="5" y="0"/>
                  </a:lnTo>
                  <a:lnTo>
                    <a:pt x="5" y="5"/>
                  </a:lnTo>
                  <a:lnTo>
                    <a:pt x="5" y="5"/>
                  </a:lnTo>
                  <a:lnTo>
                    <a:pt x="0" y="5"/>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7" name="Freeform 675"/>
            <p:cNvSpPr>
              <a:spLocks/>
            </p:cNvSpPr>
            <p:nvPr/>
          </p:nvSpPr>
          <p:spPr bwMode="auto">
            <a:xfrm>
              <a:off x="3047" y="1609"/>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8" name="Freeform 676"/>
            <p:cNvSpPr>
              <a:spLocks/>
            </p:cNvSpPr>
            <p:nvPr/>
          </p:nvSpPr>
          <p:spPr bwMode="auto">
            <a:xfrm>
              <a:off x="4846" y="2553"/>
              <a:ext cx="26" cy="11"/>
            </a:xfrm>
            <a:custGeom>
              <a:avLst/>
              <a:gdLst>
                <a:gd name="T0" fmla="*/ 0 w 26"/>
                <a:gd name="T1" fmla="*/ 5 h 11"/>
                <a:gd name="T2" fmla="*/ 0 w 26"/>
                <a:gd name="T3" fmla="*/ 5 h 11"/>
                <a:gd name="T4" fmla="*/ 10 w 26"/>
                <a:gd name="T5" fmla="*/ 0 h 11"/>
                <a:gd name="T6" fmla="*/ 26 w 26"/>
                <a:gd name="T7" fmla="*/ 0 h 11"/>
                <a:gd name="T8" fmla="*/ 0 w 26"/>
                <a:gd name="T9" fmla="*/ 11 h 11"/>
                <a:gd name="T10" fmla="*/ 0 w 26"/>
                <a:gd name="T11" fmla="*/ 5 h 11"/>
              </a:gdLst>
              <a:ahLst/>
              <a:cxnLst>
                <a:cxn ang="0">
                  <a:pos x="T0" y="T1"/>
                </a:cxn>
                <a:cxn ang="0">
                  <a:pos x="T2" y="T3"/>
                </a:cxn>
                <a:cxn ang="0">
                  <a:pos x="T4" y="T5"/>
                </a:cxn>
                <a:cxn ang="0">
                  <a:pos x="T6" y="T7"/>
                </a:cxn>
                <a:cxn ang="0">
                  <a:pos x="T8" y="T9"/>
                </a:cxn>
                <a:cxn ang="0">
                  <a:pos x="T10" y="T11"/>
                </a:cxn>
              </a:cxnLst>
              <a:rect l="0" t="0" r="r" b="b"/>
              <a:pathLst>
                <a:path w="26" h="11">
                  <a:moveTo>
                    <a:pt x="0" y="5"/>
                  </a:moveTo>
                  <a:lnTo>
                    <a:pt x="0" y="5"/>
                  </a:lnTo>
                  <a:lnTo>
                    <a:pt x="10" y="0"/>
                  </a:lnTo>
                  <a:lnTo>
                    <a:pt x="26" y="0"/>
                  </a:lnTo>
                  <a:lnTo>
                    <a:pt x="0" y="11"/>
                  </a:lnTo>
                  <a:lnTo>
                    <a:pt x="0"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9" name="Freeform 677"/>
            <p:cNvSpPr>
              <a:spLocks/>
            </p:cNvSpPr>
            <p:nvPr/>
          </p:nvSpPr>
          <p:spPr bwMode="auto">
            <a:xfrm>
              <a:off x="2947" y="1498"/>
              <a:ext cx="16" cy="16"/>
            </a:xfrm>
            <a:custGeom>
              <a:avLst/>
              <a:gdLst>
                <a:gd name="T0" fmla="*/ 5 w 16"/>
                <a:gd name="T1" fmla="*/ 5 h 16"/>
                <a:gd name="T2" fmla="*/ 5 w 16"/>
                <a:gd name="T3" fmla="*/ 0 h 16"/>
                <a:gd name="T4" fmla="*/ 11 w 16"/>
                <a:gd name="T5" fmla="*/ 0 h 16"/>
                <a:gd name="T6" fmla="*/ 16 w 16"/>
                <a:gd name="T7" fmla="*/ 5 h 16"/>
                <a:gd name="T8" fmla="*/ 16 w 16"/>
                <a:gd name="T9" fmla="*/ 16 h 16"/>
                <a:gd name="T10" fmla="*/ 5 w 16"/>
                <a:gd name="T11" fmla="*/ 10 h 16"/>
                <a:gd name="T12" fmla="*/ 0 w 16"/>
                <a:gd name="T13" fmla="*/ 5 h 16"/>
                <a:gd name="T14" fmla="*/ 5 w 16"/>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6">
                  <a:moveTo>
                    <a:pt x="5" y="5"/>
                  </a:moveTo>
                  <a:lnTo>
                    <a:pt x="5" y="0"/>
                  </a:lnTo>
                  <a:lnTo>
                    <a:pt x="11" y="0"/>
                  </a:lnTo>
                  <a:lnTo>
                    <a:pt x="16" y="5"/>
                  </a:lnTo>
                  <a:lnTo>
                    <a:pt x="16" y="16"/>
                  </a:lnTo>
                  <a:lnTo>
                    <a:pt x="5" y="10"/>
                  </a:lnTo>
                  <a:lnTo>
                    <a:pt x="0"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0" name="Freeform 678"/>
            <p:cNvSpPr>
              <a:spLocks/>
            </p:cNvSpPr>
            <p:nvPr/>
          </p:nvSpPr>
          <p:spPr bwMode="auto">
            <a:xfrm>
              <a:off x="4503" y="2368"/>
              <a:ext cx="31" cy="27"/>
            </a:xfrm>
            <a:custGeom>
              <a:avLst/>
              <a:gdLst>
                <a:gd name="T0" fmla="*/ 0 w 31"/>
                <a:gd name="T1" fmla="*/ 16 h 27"/>
                <a:gd name="T2" fmla="*/ 5 w 31"/>
                <a:gd name="T3" fmla="*/ 6 h 27"/>
                <a:gd name="T4" fmla="*/ 10 w 31"/>
                <a:gd name="T5" fmla="*/ 6 h 27"/>
                <a:gd name="T6" fmla="*/ 16 w 31"/>
                <a:gd name="T7" fmla="*/ 0 h 27"/>
                <a:gd name="T8" fmla="*/ 21 w 31"/>
                <a:gd name="T9" fmla="*/ 6 h 27"/>
                <a:gd name="T10" fmla="*/ 26 w 31"/>
                <a:gd name="T11" fmla="*/ 6 h 27"/>
                <a:gd name="T12" fmla="*/ 31 w 31"/>
                <a:gd name="T13" fmla="*/ 16 h 27"/>
                <a:gd name="T14" fmla="*/ 26 w 31"/>
                <a:gd name="T15" fmla="*/ 22 h 27"/>
                <a:gd name="T16" fmla="*/ 21 w 31"/>
                <a:gd name="T17" fmla="*/ 27 h 27"/>
                <a:gd name="T18" fmla="*/ 16 w 31"/>
                <a:gd name="T19" fmla="*/ 27 h 27"/>
                <a:gd name="T20" fmla="*/ 10 w 31"/>
                <a:gd name="T21" fmla="*/ 27 h 27"/>
                <a:gd name="T22" fmla="*/ 5 w 31"/>
                <a:gd name="T23" fmla="*/ 22 h 27"/>
                <a:gd name="T24" fmla="*/ 0 w 31"/>
                <a:gd name="T25"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7">
                  <a:moveTo>
                    <a:pt x="0" y="16"/>
                  </a:moveTo>
                  <a:lnTo>
                    <a:pt x="5" y="6"/>
                  </a:lnTo>
                  <a:lnTo>
                    <a:pt x="10" y="6"/>
                  </a:lnTo>
                  <a:lnTo>
                    <a:pt x="16" y="0"/>
                  </a:lnTo>
                  <a:lnTo>
                    <a:pt x="21" y="6"/>
                  </a:lnTo>
                  <a:lnTo>
                    <a:pt x="26" y="6"/>
                  </a:lnTo>
                  <a:lnTo>
                    <a:pt x="31" y="16"/>
                  </a:lnTo>
                  <a:lnTo>
                    <a:pt x="26" y="22"/>
                  </a:lnTo>
                  <a:lnTo>
                    <a:pt x="21" y="27"/>
                  </a:lnTo>
                  <a:lnTo>
                    <a:pt x="16" y="27"/>
                  </a:lnTo>
                  <a:lnTo>
                    <a:pt x="10" y="27"/>
                  </a:lnTo>
                  <a:lnTo>
                    <a:pt x="5"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1" name="Freeform 679"/>
            <p:cNvSpPr>
              <a:spLocks noEditPoints="1"/>
            </p:cNvSpPr>
            <p:nvPr/>
          </p:nvSpPr>
          <p:spPr bwMode="auto">
            <a:xfrm>
              <a:off x="3121" y="2796"/>
              <a:ext cx="253" cy="227"/>
            </a:xfrm>
            <a:custGeom>
              <a:avLst/>
              <a:gdLst>
                <a:gd name="T0" fmla="*/ 11 w 253"/>
                <a:gd name="T1" fmla="*/ 105 h 227"/>
                <a:gd name="T2" fmla="*/ 16 w 253"/>
                <a:gd name="T3" fmla="*/ 116 h 227"/>
                <a:gd name="T4" fmla="*/ 37 w 253"/>
                <a:gd name="T5" fmla="*/ 116 h 227"/>
                <a:gd name="T6" fmla="*/ 53 w 253"/>
                <a:gd name="T7" fmla="*/ 111 h 227"/>
                <a:gd name="T8" fmla="*/ 58 w 253"/>
                <a:gd name="T9" fmla="*/ 47 h 227"/>
                <a:gd name="T10" fmla="*/ 69 w 253"/>
                <a:gd name="T11" fmla="*/ 68 h 227"/>
                <a:gd name="T12" fmla="*/ 63 w 253"/>
                <a:gd name="T13" fmla="*/ 74 h 227"/>
                <a:gd name="T14" fmla="*/ 69 w 253"/>
                <a:gd name="T15" fmla="*/ 84 h 227"/>
                <a:gd name="T16" fmla="*/ 84 w 253"/>
                <a:gd name="T17" fmla="*/ 84 h 227"/>
                <a:gd name="T18" fmla="*/ 105 w 253"/>
                <a:gd name="T19" fmla="*/ 53 h 227"/>
                <a:gd name="T20" fmla="*/ 121 w 253"/>
                <a:gd name="T21" fmla="*/ 58 h 227"/>
                <a:gd name="T22" fmla="*/ 142 w 253"/>
                <a:gd name="T23" fmla="*/ 63 h 227"/>
                <a:gd name="T24" fmla="*/ 148 w 253"/>
                <a:gd name="T25" fmla="*/ 42 h 227"/>
                <a:gd name="T26" fmla="*/ 163 w 253"/>
                <a:gd name="T27" fmla="*/ 37 h 227"/>
                <a:gd name="T28" fmla="*/ 163 w 253"/>
                <a:gd name="T29" fmla="*/ 26 h 227"/>
                <a:gd name="T30" fmla="*/ 200 w 253"/>
                <a:gd name="T31" fmla="*/ 0 h 227"/>
                <a:gd name="T32" fmla="*/ 206 w 253"/>
                <a:gd name="T33" fmla="*/ 0 h 227"/>
                <a:gd name="T34" fmla="*/ 222 w 253"/>
                <a:gd name="T35" fmla="*/ 0 h 227"/>
                <a:gd name="T36" fmla="*/ 237 w 253"/>
                <a:gd name="T37" fmla="*/ 0 h 227"/>
                <a:gd name="T38" fmla="*/ 243 w 253"/>
                <a:gd name="T39" fmla="*/ 84 h 227"/>
                <a:gd name="T40" fmla="*/ 253 w 253"/>
                <a:gd name="T41" fmla="*/ 84 h 227"/>
                <a:gd name="T42" fmla="*/ 248 w 253"/>
                <a:gd name="T43" fmla="*/ 111 h 227"/>
                <a:gd name="T44" fmla="*/ 237 w 253"/>
                <a:gd name="T45" fmla="*/ 121 h 227"/>
                <a:gd name="T46" fmla="*/ 200 w 253"/>
                <a:gd name="T47" fmla="*/ 163 h 227"/>
                <a:gd name="T48" fmla="*/ 195 w 253"/>
                <a:gd name="T49" fmla="*/ 174 h 227"/>
                <a:gd name="T50" fmla="*/ 163 w 253"/>
                <a:gd name="T51" fmla="*/ 200 h 227"/>
                <a:gd name="T52" fmla="*/ 137 w 253"/>
                <a:gd name="T53" fmla="*/ 211 h 227"/>
                <a:gd name="T54" fmla="*/ 79 w 253"/>
                <a:gd name="T55" fmla="*/ 216 h 227"/>
                <a:gd name="T56" fmla="*/ 47 w 253"/>
                <a:gd name="T57" fmla="*/ 227 h 227"/>
                <a:gd name="T58" fmla="*/ 26 w 253"/>
                <a:gd name="T59" fmla="*/ 216 h 227"/>
                <a:gd name="T60" fmla="*/ 21 w 253"/>
                <a:gd name="T61" fmla="*/ 190 h 227"/>
                <a:gd name="T62" fmla="*/ 26 w 253"/>
                <a:gd name="T63" fmla="*/ 185 h 227"/>
                <a:gd name="T64" fmla="*/ 0 w 253"/>
                <a:gd name="T65" fmla="*/ 111 h 227"/>
                <a:gd name="T66" fmla="*/ 11 w 253"/>
                <a:gd name="T67" fmla="*/ 105 h 227"/>
                <a:gd name="T68" fmla="*/ 169 w 253"/>
                <a:gd name="T69" fmla="*/ 127 h 227"/>
                <a:gd name="T70" fmla="*/ 169 w 253"/>
                <a:gd name="T71" fmla="*/ 137 h 227"/>
                <a:gd name="T72" fmla="*/ 179 w 253"/>
                <a:gd name="T73" fmla="*/ 148 h 227"/>
                <a:gd name="T74" fmla="*/ 190 w 253"/>
                <a:gd name="T75" fmla="*/ 132 h 227"/>
                <a:gd name="T76" fmla="*/ 190 w 253"/>
                <a:gd name="T77" fmla="*/ 121 h 227"/>
                <a:gd name="T78" fmla="*/ 174 w 253"/>
                <a:gd name="T79" fmla="*/ 121 h 227"/>
                <a:gd name="T80" fmla="*/ 169 w 253"/>
                <a:gd name="T81" fmla="*/ 127 h 227"/>
                <a:gd name="T82" fmla="*/ 227 w 253"/>
                <a:gd name="T83" fmla="*/ 74 h 227"/>
                <a:gd name="T84" fmla="*/ 222 w 253"/>
                <a:gd name="T85" fmla="*/ 84 h 227"/>
                <a:gd name="T86" fmla="*/ 232 w 253"/>
                <a:gd name="T87" fmla="*/ 84 h 227"/>
                <a:gd name="T88" fmla="*/ 243 w 253"/>
                <a:gd name="T89" fmla="*/ 79 h 227"/>
                <a:gd name="T90" fmla="*/ 237 w 253"/>
                <a:gd name="T91" fmla="*/ 63 h 227"/>
                <a:gd name="T92" fmla="*/ 227 w 253"/>
                <a:gd name="T93" fmla="*/ 63 h 227"/>
                <a:gd name="T94" fmla="*/ 227 w 253"/>
                <a:gd name="T95" fmla="*/ 7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27">
                  <a:moveTo>
                    <a:pt x="11" y="105"/>
                  </a:moveTo>
                  <a:lnTo>
                    <a:pt x="16" y="116"/>
                  </a:lnTo>
                  <a:lnTo>
                    <a:pt x="37" y="116"/>
                  </a:lnTo>
                  <a:lnTo>
                    <a:pt x="53" y="111"/>
                  </a:lnTo>
                  <a:lnTo>
                    <a:pt x="58" y="47"/>
                  </a:lnTo>
                  <a:lnTo>
                    <a:pt x="69" y="68"/>
                  </a:lnTo>
                  <a:lnTo>
                    <a:pt x="63" y="74"/>
                  </a:lnTo>
                  <a:lnTo>
                    <a:pt x="69" y="84"/>
                  </a:lnTo>
                  <a:lnTo>
                    <a:pt x="84" y="84"/>
                  </a:lnTo>
                  <a:lnTo>
                    <a:pt x="105" y="53"/>
                  </a:lnTo>
                  <a:lnTo>
                    <a:pt x="121" y="58"/>
                  </a:lnTo>
                  <a:lnTo>
                    <a:pt x="142" y="63"/>
                  </a:lnTo>
                  <a:lnTo>
                    <a:pt x="148" y="42"/>
                  </a:lnTo>
                  <a:lnTo>
                    <a:pt x="163" y="37"/>
                  </a:lnTo>
                  <a:lnTo>
                    <a:pt x="163" y="26"/>
                  </a:lnTo>
                  <a:lnTo>
                    <a:pt x="200" y="0"/>
                  </a:lnTo>
                  <a:lnTo>
                    <a:pt x="206" y="0"/>
                  </a:lnTo>
                  <a:lnTo>
                    <a:pt x="222" y="0"/>
                  </a:lnTo>
                  <a:lnTo>
                    <a:pt x="237" y="0"/>
                  </a:lnTo>
                  <a:lnTo>
                    <a:pt x="243" y="84"/>
                  </a:lnTo>
                  <a:lnTo>
                    <a:pt x="253" y="84"/>
                  </a:lnTo>
                  <a:lnTo>
                    <a:pt x="248" y="111"/>
                  </a:lnTo>
                  <a:lnTo>
                    <a:pt x="237" y="121"/>
                  </a:lnTo>
                  <a:lnTo>
                    <a:pt x="200" y="163"/>
                  </a:lnTo>
                  <a:lnTo>
                    <a:pt x="195" y="174"/>
                  </a:lnTo>
                  <a:lnTo>
                    <a:pt x="163" y="200"/>
                  </a:lnTo>
                  <a:lnTo>
                    <a:pt x="137" y="211"/>
                  </a:lnTo>
                  <a:lnTo>
                    <a:pt x="79" y="216"/>
                  </a:lnTo>
                  <a:lnTo>
                    <a:pt x="47" y="227"/>
                  </a:lnTo>
                  <a:lnTo>
                    <a:pt x="26" y="216"/>
                  </a:lnTo>
                  <a:lnTo>
                    <a:pt x="21" y="190"/>
                  </a:lnTo>
                  <a:lnTo>
                    <a:pt x="26" y="185"/>
                  </a:lnTo>
                  <a:lnTo>
                    <a:pt x="0" y="111"/>
                  </a:lnTo>
                  <a:lnTo>
                    <a:pt x="11" y="105"/>
                  </a:lnTo>
                  <a:moveTo>
                    <a:pt x="169" y="127"/>
                  </a:moveTo>
                  <a:lnTo>
                    <a:pt x="169" y="137"/>
                  </a:lnTo>
                  <a:lnTo>
                    <a:pt x="179" y="148"/>
                  </a:lnTo>
                  <a:lnTo>
                    <a:pt x="190" y="132"/>
                  </a:lnTo>
                  <a:lnTo>
                    <a:pt x="190" y="121"/>
                  </a:lnTo>
                  <a:lnTo>
                    <a:pt x="174" y="121"/>
                  </a:lnTo>
                  <a:lnTo>
                    <a:pt x="169" y="127"/>
                  </a:lnTo>
                  <a:moveTo>
                    <a:pt x="227" y="74"/>
                  </a:moveTo>
                  <a:lnTo>
                    <a:pt x="222" y="84"/>
                  </a:lnTo>
                  <a:lnTo>
                    <a:pt x="232" y="84"/>
                  </a:lnTo>
                  <a:lnTo>
                    <a:pt x="243" y="79"/>
                  </a:lnTo>
                  <a:lnTo>
                    <a:pt x="237" y="63"/>
                  </a:lnTo>
                  <a:lnTo>
                    <a:pt x="227" y="63"/>
                  </a:lnTo>
                  <a:lnTo>
                    <a:pt x="227" y="74"/>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2" name="Freeform 680"/>
            <p:cNvSpPr>
              <a:spLocks/>
            </p:cNvSpPr>
            <p:nvPr/>
          </p:nvSpPr>
          <p:spPr bwMode="auto">
            <a:xfrm>
              <a:off x="1940" y="1878"/>
              <a:ext cx="26" cy="31"/>
            </a:xfrm>
            <a:custGeom>
              <a:avLst/>
              <a:gdLst>
                <a:gd name="T0" fmla="*/ 21 w 26"/>
                <a:gd name="T1" fmla="*/ 16 h 31"/>
                <a:gd name="T2" fmla="*/ 21 w 26"/>
                <a:gd name="T3" fmla="*/ 16 h 31"/>
                <a:gd name="T4" fmla="*/ 21 w 26"/>
                <a:gd name="T5" fmla="*/ 21 h 31"/>
                <a:gd name="T6" fmla="*/ 21 w 26"/>
                <a:gd name="T7" fmla="*/ 21 h 31"/>
                <a:gd name="T8" fmla="*/ 21 w 26"/>
                <a:gd name="T9" fmla="*/ 21 h 31"/>
                <a:gd name="T10" fmla="*/ 21 w 26"/>
                <a:gd name="T11" fmla="*/ 21 h 31"/>
                <a:gd name="T12" fmla="*/ 21 w 26"/>
                <a:gd name="T13" fmla="*/ 26 h 31"/>
                <a:gd name="T14" fmla="*/ 16 w 26"/>
                <a:gd name="T15" fmla="*/ 26 h 31"/>
                <a:gd name="T16" fmla="*/ 16 w 26"/>
                <a:gd name="T17" fmla="*/ 26 h 31"/>
                <a:gd name="T18" fmla="*/ 16 w 26"/>
                <a:gd name="T19" fmla="*/ 26 h 31"/>
                <a:gd name="T20" fmla="*/ 16 w 26"/>
                <a:gd name="T21" fmla="*/ 26 h 31"/>
                <a:gd name="T22" fmla="*/ 10 w 26"/>
                <a:gd name="T23" fmla="*/ 26 h 31"/>
                <a:gd name="T24" fmla="*/ 10 w 26"/>
                <a:gd name="T25" fmla="*/ 31 h 31"/>
                <a:gd name="T26" fmla="*/ 10 w 26"/>
                <a:gd name="T27" fmla="*/ 31 h 31"/>
                <a:gd name="T28" fmla="*/ 10 w 26"/>
                <a:gd name="T29" fmla="*/ 31 h 31"/>
                <a:gd name="T30" fmla="*/ 5 w 26"/>
                <a:gd name="T31" fmla="*/ 31 h 31"/>
                <a:gd name="T32" fmla="*/ 5 w 26"/>
                <a:gd name="T33" fmla="*/ 31 h 31"/>
                <a:gd name="T34" fmla="*/ 5 w 26"/>
                <a:gd name="T35" fmla="*/ 31 h 31"/>
                <a:gd name="T36" fmla="*/ 5 w 26"/>
                <a:gd name="T37" fmla="*/ 26 h 31"/>
                <a:gd name="T38" fmla="*/ 0 w 26"/>
                <a:gd name="T39" fmla="*/ 26 h 31"/>
                <a:gd name="T40" fmla="*/ 0 w 26"/>
                <a:gd name="T41" fmla="*/ 26 h 31"/>
                <a:gd name="T42" fmla="*/ 0 w 26"/>
                <a:gd name="T43" fmla="*/ 26 h 31"/>
                <a:gd name="T44" fmla="*/ 0 w 26"/>
                <a:gd name="T45" fmla="*/ 26 h 31"/>
                <a:gd name="T46" fmla="*/ 0 w 26"/>
                <a:gd name="T47" fmla="*/ 21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0" y="26"/>
                  </a:lnTo>
                  <a:lnTo>
                    <a:pt x="10" y="26"/>
                  </a:lnTo>
                  <a:lnTo>
                    <a:pt x="10" y="26"/>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3" name="Freeform 681"/>
            <p:cNvSpPr>
              <a:spLocks/>
            </p:cNvSpPr>
            <p:nvPr/>
          </p:nvSpPr>
          <p:spPr bwMode="auto">
            <a:xfrm>
              <a:off x="2014" y="2073"/>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1 w 26"/>
                <a:gd name="T11" fmla="*/ 26 h 32"/>
                <a:gd name="T12" fmla="*/ 21 w 26"/>
                <a:gd name="T13" fmla="*/ 26 h 32"/>
                <a:gd name="T14" fmla="*/ 21 w 26"/>
                <a:gd name="T15" fmla="*/ 26 h 32"/>
                <a:gd name="T16" fmla="*/ 21 w 26"/>
                <a:gd name="T17" fmla="*/ 26 h 32"/>
                <a:gd name="T18" fmla="*/ 21 w 26"/>
                <a:gd name="T19" fmla="*/ 26 h 32"/>
                <a:gd name="T20" fmla="*/ 15 w 26"/>
                <a:gd name="T21" fmla="*/ 32 h 32"/>
                <a:gd name="T22" fmla="*/ 15 w 26"/>
                <a:gd name="T23" fmla="*/ 32 h 32"/>
                <a:gd name="T24" fmla="*/ 15 w 26"/>
                <a:gd name="T25" fmla="*/ 32 h 32"/>
                <a:gd name="T26" fmla="*/ 15 w 26"/>
                <a:gd name="T27" fmla="*/ 32 h 32"/>
                <a:gd name="T28" fmla="*/ 10 w 26"/>
                <a:gd name="T29" fmla="*/ 32 h 32"/>
                <a:gd name="T30" fmla="*/ 10 w 26"/>
                <a:gd name="T31" fmla="*/ 32 h 32"/>
                <a:gd name="T32" fmla="*/ 10 w 26"/>
                <a:gd name="T33" fmla="*/ 32 h 32"/>
                <a:gd name="T34" fmla="*/ 5 w 26"/>
                <a:gd name="T35" fmla="*/ 32 h 32"/>
                <a:gd name="T36" fmla="*/ 5 w 26"/>
                <a:gd name="T37" fmla="*/ 32 h 32"/>
                <a:gd name="T38" fmla="*/ 5 w 26"/>
                <a:gd name="T39" fmla="*/ 26 h 32"/>
                <a:gd name="T40" fmla="*/ 5 w 26"/>
                <a:gd name="T41" fmla="*/ 26 h 32"/>
                <a:gd name="T42" fmla="*/ 5 w 26"/>
                <a:gd name="T43" fmla="*/ 26 h 32"/>
                <a:gd name="T44" fmla="*/ 0 w 26"/>
                <a:gd name="T45" fmla="*/ 26 h 32"/>
                <a:gd name="T46" fmla="*/ 0 w 26"/>
                <a:gd name="T47" fmla="*/ 26 h 32"/>
                <a:gd name="T48" fmla="*/ 0 w 26"/>
                <a:gd name="T49" fmla="*/ 21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5 w 26"/>
                <a:gd name="T89" fmla="*/ 0 h 32"/>
                <a:gd name="T90" fmla="*/ 15 w 26"/>
                <a:gd name="T91" fmla="*/ 0 h 32"/>
                <a:gd name="T92" fmla="*/ 15 w 26"/>
                <a:gd name="T93" fmla="*/ 0 h 32"/>
                <a:gd name="T94" fmla="*/ 15 w 26"/>
                <a:gd name="T95" fmla="*/ 0 h 32"/>
                <a:gd name="T96" fmla="*/ 21 w 26"/>
                <a:gd name="T97" fmla="*/ 0 h 32"/>
                <a:gd name="T98" fmla="*/ 21 w 26"/>
                <a:gd name="T99" fmla="*/ 0 h 32"/>
                <a:gd name="T100" fmla="*/ 21 w 26"/>
                <a:gd name="T101" fmla="*/ 5 h 32"/>
                <a:gd name="T102" fmla="*/ 21 w 26"/>
                <a:gd name="T103" fmla="*/ 5 h 32"/>
                <a:gd name="T104" fmla="*/ 21 w 26"/>
                <a:gd name="T105" fmla="*/ 5 h 32"/>
                <a:gd name="T106" fmla="*/ 26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5" y="26"/>
                  </a:lnTo>
                  <a:lnTo>
                    <a:pt x="15" y="26"/>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5"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4" name="Freeform 682"/>
            <p:cNvSpPr>
              <a:spLocks/>
            </p:cNvSpPr>
            <p:nvPr/>
          </p:nvSpPr>
          <p:spPr bwMode="auto">
            <a:xfrm>
              <a:off x="1971" y="2173"/>
              <a:ext cx="27" cy="27"/>
            </a:xfrm>
            <a:custGeom>
              <a:avLst/>
              <a:gdLst>
                <a:gd name="T0" fmla="*/ 27 w 27"/>
                <a:gd name="T1" fmla="*/ 16 h 27"/>
                <a:gd name="T2" fmla="*/ 27 w 27"/>
                <a:gd name="T3" fmla="*/ 16 h 27"/>
                <a:gd name="T4" fmla="*/ 27 w 27"/>
                <a:gd name="T5" fmla="*/ 16 h 27"/>
                <a:gd name="T6" fmla="*/ 21 w 27"/>
                <a:gd name="T7" fmla="*/ 21 h 27"/>
                <a:gd name="T8" fmla="*/ 21 w 27"/>
                <a:gd name="T9" fmla="*/ 21 h 27"/>
                <a:gd name="T10" fmla="*/ 21 w 27"/>
                <a:gd name="T11" fmla="*/ 21 h 27"/>
                <a:gd name="T12" fmla="*/ 21 w 27"/>
                <a:gd name="T13" fmla="*/ 21 h 27"/>
                <a:gd name="T14" fmla="*/ 21 w 27"/>
                <a:gd name="T15" fmla="*/ 27 h 27"/>
                <a:gd name="T16" fmla="*/ 21 w 27"/>
                <a:gd name="T17" fmla="*/ 27 h 27"/>
                <a:gd name="T18" fmla="*/ 16 w 27"/>
                <a:gd name="T19" fmla="*/ 27 h 27"/>
                <a:gd name="T20" fmla="*/ 16 w 27"/>
                <a:gd name="T21" fmla="*/ 27 h 27"/>
                <a:gd name="T22" fmla="*/ 16 w 27"/>
                <a:gd name="T23" fmla="*/ 27 h 27"/>
                <a:gd name="T24" fmla="*/ 16 w 27"/>
                <a:gd name="T25" fmla="*/ 27 h 27"/>
                <a:gd name="T26" fmla="*/ 11 w 27"/>
                <a:gd name="T27" fmla="*/ 27 h 27"/>
                <a:gd name="T28" fmla="*/ 11 w 27"/>
                <a:gd name="T29" fmla="*/ 27 h 27"/>
                <a:gd name="T30" fmla="*/ 11 w 27"/>
                <a:gd name="T31" fmla="*/ 27 h 27"/>
                <a:gd name="T32" fmla="*/ 6 w 27"/>
                <a:gd name="T33" fmla="*/ 27 h 27"/>
                <a:gd name="T34" fmla="*/ 6 w 27"/>
                <a:gd name="T35" fmla="*/ 27 h 27"/>
                <a:gd name="T36" fmla="*/ 6 w 27"/>
                <a:gd name="T37" fmla="*/ 27 h 27"/>
                <a:gd name="T38" fmla="*/ 6 w 27"/>
                <a:gd name="T39" fmla="*/ 27 h 27"/>
                <a:gd name="T40" fmla="*/ 6 w 27"/>
                <a:gd name="T41" fmla="*/ 27 h 27"/>
                <a:gd name="T42" fmla="*/ 0 w 27"/>
                <a:gd name="T43" fmla="*/ 27 h 27"/>
                <a:gd name="T44" fmla="*/ 0 w 27"/>
                <a:gd name="T45" fmla="*/ 27 h 27"/>
                <a:gd name="T46" fmla="*/ 0 w 27"/>
                <a:gd name="T47" fmla="*/ 21 h 27"/>
                <a:gd name="T48" fmla="*/ 0 w 27"/>
                <a:gd name="T49" fmla="*/ 21 h 27"/>
                <a:gd name="T50" fmla="*/ 0 w 27"/>
                <a:gd name="T51" fmla="*/ 21 h 27"/>
                <a:gd name="T52" fmla="*/ 0 w 27"/>
                <a:gd name="T53" fmla="*/ 16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0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5" name="Freeform 683"/>
            <p:cNvSpPr>
              <a:spLocks/>
            </p:cNvSpPr>
            <p:nvPr/>
          </p:nvSpPr>
          <p:spPr bwMode="auto">
            <a:xfrm>
              <a:off x="5130" y="2136"/>
              <a:ext cx="32" cy="32"/>
            </a:xfrm>
            <a:custGeom>
              <a:avLst/>
              <a:gdLst>
                <a:gd name="T0" fmla="*/ 32 w 32"/>
                <a:gd name="T1" fmla="*/ 21 h 32"/>
                <a:gd name="T2" fmla="*/ 32 w 32"/>
                <a:gd name="T3" fmla="*/ 21 h 32"/>
                <a:gd name="T4" fmla="*/ 32 w 32"/>
                <a:gd name="T5" fmla="*/ 21 h 32"/>
                <a:gd name="T6" fmla="*/ 32 w 32"/>
                <a:gd name="T7" fmla="*/ 27 h 32"/>
                <a:gd name="T8" fmla="*/ 27 w 32"/>
                <a:gd name="T9" fmla="*/ 27 h 32"/>
                <a:gd name="T10" fmla="*/ 27 w 32"/>
                <a:gd name="T11" fmla="*/ 27 h 32"/>
                <a:gd name="T12" fmla="*/ 27 w 32"/>
                <a:gd name="T13" fmla="*/ 27 h 32"/>
                <a:gd name="T14" fmla="*/ 27 w 32"/>
                <a:gd name="T15" fmla="*/ 32 h 32"/>
                <a:gd name="T16" fmla="*/ 27 w 32"/>
                <a:gd name="T17" fmla="*/ 32 h 32"/>
                <a:gd name="T18" fmla="*/ 27 w 32"/>
                <a:gd name="T19" fmla="*/ 32 h 32"/>
                <a:gd name="T20" fmla="*/ 21 w 32"/>
                <a:gd name="T21" fmla="*/ 32 h 32"/>
                <a:gd name="T22" fmla="*/ 21 w 32"/>
                <a:gd name="T23" fmla="*/ 32 h 32"/>
                <a:gd name="T24" fmla="*/ 21 w 32"/>
                <a:gd name="T25" fmla="*/ 32 h 32"/>
                <a:gd name="T26" fmla="*/ 21 w 32"/>
                <a:gd name="T27" fmla="*/ 32 h 32"/>
                <a:gd name="T28" fmla="*/ 16 w 32"/>
                <a:gd name="T29" fmla="*/ 32 h 32"/>
                <a:gd name="T30" fmla="*/ 16 w 32"/>
                <a:gd name="T31" fmla="*/ 32 h 32"/>
                <a:gd name="T32" fmla="*/ 16 w 32"/>
                <a:gd name="T33" fmla="*/ 32 h 32"/>
                <a:gd name="T34" fmla="*/ 16 w 32"/>
                <a:gd name="T35" fmla="*/ 32 h 32"/>
                <a:gd name="T36" fmla="*/ 11 w 32"/>
                <a:gd name="T37" fmla="*/ 32 h 32"/>
                <a:gd name="T38" fmla="*/ 11 w 32"/>
                <a:gd name="T39" fmla="*/ 32 h 32"/>
                <a:gd name="T40" fmla="*/ 11 w 32"/>
                <a:gd name="T41" fmla="*/ 32 h 32"/>
                <a:gd name="T42" fmla="*/ 11 w 32"/>
                <a:gd name="T43" fmla="*/ 32 h 32"/>
                <a:gd name="T44" fmla="*/ 6 w 32"/>
                <a:gd name="T45" fmla="*/ 27 h 32"/>
                <a:gd name="T46" fmla="*/ 6 w 32"/>
                <a:gd name="T47" fmla="*/ 27 h 32"/>
                <a:gd name="T48" fmla="*/ 6 w 32"/>
                <a:gd name="T49" fmla="*/ 27 h 32"/>
                <a:gd name="T50" fmla="*/ 6 w 32"/>
                <a:gd name="T51" fmla="*/ 27 h 32"/>
                <a:gd name="T52" fmla="*/ 6 w 32"/>
                <a:gd name="T53" fmla="*/ 21 h 32"/>
                <a:gd name="T54" fmla="*/ 6 w 32"/>
                <a:gd name="T55" fmla="*/ 21 h 32"/>
                <a:gd name="T56" fmla="*/ 6 w 32"/>
                <a:gd name="T57" fmla="*/ 21 h 32"/>
                <a:gd name="T58" fmla="*/ 0 w 32"/>
                <a:gd name="T59" fmla="*/ 16 h 32"/>
                <a:gd name="T60" fmla="*/ 0 w 32"/>
                <a:gd name="T61" fmla="*/ 16 h 32"/>
                <a:gd name="T62" fmla="*/ 0 w 32"/>
                <a:gd name="T63" fmla="*/ 16 h 32"/>
                <a:gd name="T64" fmla="*/ 0 w 32"/>
                <a:gd name="T65" fmla="*/ 11 h 32"/>
                <a:gd name="T66" fmla="*/ 0 w 32"/>
                <a:gd name="T67" fmla="*/ 11 h 32"/>
                <a:gd name="T68" fmla="*/ 6 w 32"/>
                <a:gd name="T69" fmla="*/ 11 h 32"/>
                <a:gd name="T70" fmla="*/ 6 w 32"/>
                <a:gd name="T71" fmla="*/ 11 h 32"/>
                <a:gd name="T72" fmla="*/ 6 w 32"/>
                <a:gd name="T73" fmla="*/ 6 h 32"/>
                <a:gd name="T74" fmla="*/ 6 w 32"/>
                <a:gd name="T75" fmla="*/ 6 h 32"/>
                <a:gd name="T76" fmla="*/ 6 w 32"/>
                <a:gd name="T77" fmla="*/ 6 h 32"/>
                <a:gd name="T78" fmla="*/ 6 w 32"/>
                <a:gd name="T79" fmla="*/ 6 h 32"/>
                <a:gd name="T80" fmla="*/ 11 w 32"/>
                <a:gd name="T81" fmla="*/ 6 h 32"/>
                <a:gd name="T82" fmla="*/ 11 w 32"/>
                <a:gd name="T83" fmla="*/ 6 h 32"/>
                <a:gd name="T84" fmla="*/ 11 w 32"/>
                <a:gd name="T85" fmla="*/ 0 h 32"/>
                <a:gd name="T86" fmla="*/ 11 w 32"/>
                <a:gd name="T87" fmla="*/ 0 h 32"/>
                <a:gd name="T88" fmla="*/ 16 w 32"/>
                <a:gd name="T89" fmla="*/ 0 h 32"/>
                <a:gd name="T90" fmla="*/ 16 w 32"/>
                <a:gd name="T91" fmla="*/ 0 h 32"/>
                <a:gd name="T92" fmla="*/ 16 w 32"/>
                <a:gd name="T93" fmla="*/ 0 h 32"/>
                <a:gd name="T94" fmla="*/ 16 w 32"/>
                <a:gd name="T95" fmla="*/ 6 h 32"/>
                <a:gd name="T96" fmla="*/ 21 w 32"/>
                <a:gd name="T97" fmla="*/ 6 h 32"/>
                <a:gd name="T98" fmla="*/ 21 w 32"/>
                <a:gd name="T99" fmla="*/ 6 h 32"/>
                <a:gd name="T100" fmla="*/ 21 w 32"/>
                <a:gd name="T101" fmla="*/ 6 h 32"/>
                <a:gd name="T102" fmla="*/ 21 w 32"/>
                <a:gd name="T103" fmla="*/ 6 h 32"/>
                <a:gd name="T104" fmla="*/ 27 w 32"/>
                <a:gd name="T105" fmla="*/ 6 h 32"/>
                <a:gd name="T106" fmla="*/ 27 w 32"/>
                <a:gd name="T107" fmla="*/ 11 h 32"/>
                <a:gd name="T108" fmla="*/ 27 w 32"/>
                <a:gd name="T109" fmla="*/ 11 h 32"/>
                <a:gd name="T110" fmla="*/ 27 w 32"/>
                <a:gd name="T111" fmla="*/ 11 h 32"/>
                <a:gd name="T112" fmla="*/ 27 w 32"/>
                <a:gd name="T113" fmla="*/ 11 h 32"/>
                <a:gd name="T114" fmla="*/ 27 w 32"/>
                <a:gd name="T115" fmla="*/ 16 h 32"/>
                <a:gd name="T116" fmla="*/ 27 w 32"/>
                <a:gd name="T117" fmla="*/ 16 h 32"/>
                <a:gd name="T118" fmla="*/ 32 w 32"/>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2">
                  <a:moveTo>
                    <a:pt x="32" y="16"/>
                  </a:moveTo>
                  <a:lnTo>
                    <a:pt x="32" y="16"/>
                  </a:lnTo>
                  <a:lnTo>
                    <a:pt x="32" y="16"/>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1"/>
                  </a:lnTo>
                  <a:lnTo>
                    <a:pt x="32" y="27"/>
                  </a:lnTo>
                  <a:lnTo>
                    <a:pt x="32"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27"/>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6"/>
                  </a:lnTo>
                  <a:lnTo>
                    <a:pt x="11" y="6"/>
                  </a:lnTo>
                  <a:lnTo>
                    <a:pt x="11" y="6"/>
                  </a:lnTo>
                  <a:lnTo>
                    <a:pt x="11" y="6"/>
                  </a:lnTo>
                  <a:lnTo>
                    <a:pt x="11" y="6"/>
                  </a:lnTo>
                  <a:lnTo>
                    <a:pt x="11" y="6"/>
                  </a:lnTo>
                  <a:lnTo>
                    <a:pt x="11" y="6"/>
                  </a:lnTo>
                  <a:lnTo>
                    <a:pt x="11" y="6"/>
                  </a:lnTo>
                  <a:lnTo>
                    <a:pt x="11" y="6"/>
                  </a:lnTo>
                  <a:lnTo>
                    <a:pt x="11" y="6"/>
                  </a:lnTo>
                  <a:lnTo>
                    <a:pt x="11" y="6"/>
                  </a:lnTo>
                  <a:lnTo>
                    <a:pt x="11"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6"/>
                  </a:lnTo>
                  <a:lnTo>
                    <a:pt x="16" y="6"/>
                  </a:lnTo>
                  <a:lnTo>
                    <a:pt x="16" y="6"/>
                  </a:lnTo>
                  <a:lnTo>
                    <a:pt x="16" y="6"/>
                  </a:lnTo>
                  <a:lnTo>
                    <a:pt x="16" y="6"/>
                  </a:lnTo>
                  <a:lnTo>
                    <a:pt x="16" y="6"/>
                  </a:lnTo>
                  <a:lnTo>
                    <a:pt x="16" y="6"/>
                  </a:lnTo>
                  <a:lnTo>
                    <a:pt x="16"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lnTo>
                    <a:pt x="32" y="16"/>
                  </a:lnTo>
                  <a:lnTo>
                    <a:pt x="32"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6" name="Freeform 684"/>
            <p:cNvSpPr>
              <a:spLocks/>
            </p:cNvSpPr>
            <p:nvPr/>
          </p:nvSpPr>
          <p:spPr bwMode="auto">
            <a:xfrm>
              <a:off x="5209" y="2242"/>
              <a:ext cx="32" cy="31"/>
            </a:xfrm>
            <a:custGeom>
              <a:avLst/>
              <a:gdLst>
                <a:gd name="T0" fmla="*/ 32 w 32"/>
                <a:gd name="T1" fmla="*/ 16 h 31"/>
                <a:gd name="T2" fmla="*/ 32 w 32"/>
                <a:gd name="T3" fmla="*/ 21 h 31"/>
                <a:gd name="T4" fmla="*/ 27 w 32"/>
                <a:gd name="T5" fmla="*/ 21 h 31"/>
                <a:gd name="T6" fmla="*/ 27 w 32"/>
                <a:gd name="T7" fmla="*/ 21 h 31"/>
                <a:gd name="T8" fmla="*/ 27 w 32"/>
                <a:gd name="T9" fmla="*/ 26 h 31"/>
                <a:gd name="T10" fmla="*/ 27 w 32"/>
                <a:gd name="T11" fmla="*/ 26 h 31"/>
                <a:gd name="T12" fmla="*/ 27 w 32"/>
                <a:gd name="T13" fmla="*/ 26 h 31"/>
                <a:gd name="T14" fmla="*/ 27 w 32"/>
                <a:gd name="T15" fmla="*/ 26 h 31"/>
                <a:gd name="T16" fmla="*/ 27 w 32"/>
                <a:gd name="T17" fmla="*/ 26 h 31"/>
                <a:gd name="T18" fmla="*/ 22 w 32"/>
                <a:gd name="T19" fmla="*/ 31 h 31"/>
                <a:gd name="T20" fmla="*/ 22 w 32"/>
                <a:gd name="T21" fmla="*/ 31 h 31"/>
                <a:gd name="T22" fmla="*/ 22 w 32"/>
                <a:gd name="T23" fmla="*/ 31 h 31"/>
                <a:gd name="T24" fmla="*/ 22 w 32"/>
                <a:gd name="T25" fmla="*/ 31 h 31"/>
                <a:gd name="T26" fmla="*/ 16 w 32"/>
                <a:gd name="T27" fmla="*/ 31 h 31"/>
                <a:gd name="T28" fmla="*/ 16 w 32"/>
                <a:gd name="T29" fmla="*/ 31 h 31"/>
                <a:gd name="T30" fmla="*/ 16 w 32"/>
                <a:gd name="T31" fmla="*/ 31 h 31"/>
                <a:gd name="T32" fmla="*/ 16 w 32"/>
                <a:gd name="T33" fmla="*/ 31 h 31"/>
                <a:gd name="T34" fmla="*/ 11 w 32"/>
                <a:gd name="T35" fmla="*/ 31 h 31"/>
                <a:gd name="T36" fmla="*/ 11 w 32"/>
                <a:gd name="T37" fmla="*/ 31 h 31"/>
                <a:gd name="T38" fmla="*/ 11 w 32"/>
                <a:gd name="T39" fmla="*/ 31 h 31"/>
                <a:gd name="T40" fmla="*/ 11 w 32"/>
                <a:gd name="T41" fmla="*/ 31 h 31"/>
                <a:gd name="T42" fmla="*/ 6 w 32"/>
                <a:gd name="T43" fmla="*/ 26 h 31"/>
                <a:gd name="T44" fmla="*/ 6 w 32"/>
                <a:gd name="T45" fmla="*/ 26 h 31"/>
                <a:gd name="T46" fmla="*/ 6 w 32"/>
                <a:gd name="T47" fmla="*/ 26 h 31"/>
                <a:gd name="T48" fmla="*/ 6 w 32"/>
                <a:gd name="T49" fmla="*/ 26 h 31"/>
                <a:gd name="T50" fmla="*/ 6 w 32"/>
                <a:gd name="T51" fmla="*/ 21 h 31"/>
                <a:gd name="T52" fmla="*/ 6 w 32"/>
                <a:gd name="T53" fmla="*/ 21 h 31"/>
                <a:gd name="T54" fmla="*/ 6 w 32"/>
                <a:gd name="T55" fmla="*/ 21 h 31"/>
                <a:gd name="T56" fmla="*/ 0 w 32"/>
                <a:gd name="T57" fmla="*/ 16 h 31"/>
                <a:gd name="T58" fmla="*/ 0 w 32"/>
                <a:gd name="T59" fmla="*/ 16 h 31"/>
                <a:gd name="T60" fmla="*/ 0 w 32"/>
                <a:gd name="T61" fmla="*/ 16 h 31"/>
                <a:gd name="T62" fmla="*/ 0 w 32"/>
                <a:gd name="T63" fmla="*/ 16 h 31"/>
                <a:gd name="T64" fmla="*/ 0 w 32"/>
                <a:gd name="T65" fmla="*/ 10 h 31"/>
                <a:gd name="T66" fmla="*/ 0 w 32"/>
                <a:gd name="T67" fmla="*/ 10 h 31"/>
                <a:gd name="T68" fmla="*/ 6 w 32"/>
                <a:gd name="T69" fmla="*/ 10 h 31"/>
                <a:gd name="T70" fmla="*/ 6 w 32"/>
                <a:gd name="T71" fmla="*/ 5 h 31"/>
                <a:gd name="T72" fmla="*/ 6 w 32"/>
                <a:gd name="T73" fmla="*/ 5 h 31"/>
                <a:gd name="T74" fmla="*/ 6 w 32"/>
                <a:gd name="T75" fmla="*/ 5 h 31"/>
                <a:gd name="T76" fmla="*/ 6 w 32"/>
                <a:gd name="T77" fmla="*/ 5 h 31"/>
                <a:gd name="T78" fmla="*/ 6 w 32"/>
                <a:gd name="T79" fmla="*/ 5 h 31"/>
                <a:gd name="T80" fmla="*/ 11 w 32"/>
                <a:gd name="T81" fmla="*/ 0 h 31"/>
                <a:gd name="T82" fmla="*/ 11 w 32"/>
                <a:gd name="T83" fmla="*/ 0 h 31"/>
                <a:gd name="T84" fmla="*/ 11 w 32"/>
                <a:gd name="T85" fmla="*/ 0 h 31"/>
                <a:gd name="T86" fmla="*/ 11 w 32"/>
                <a:gd name="T87" fmla="*/ 0 h 31"/>
                <a:gd name="T88" fmla="*/ 16 w 32"/>
                <a:gd name="T89" fmla="*/ 0 h 31"/>
                <a:gd name="T90" fmla="*/ 16 w 32"/>
                <a:gd name="T91" fmla="*/ 0 h 31"/>
                <a:gd name="T92" fmla="*/ 16 w 32"/>
                <a:gd name="T93" fmla="*/ 0 h 31"/>
                <a:gd name="T94" fmla="*/ 16 w 32"/>
                <a:gd name="T95" fmla="*/ 0 h 31"/>
                <a:gd name="T96" fmla="*/ 22 w 32"/>
                <a:gd name="T97" fmla="*/ 0 h 31"/>
                <a:gd name="T98" fmla="*/ 22 w 32"/>
                <a:gd name="T99" fmla="*/ 5 h 31"/>
                <a:gd name="T100" fmla="*/ 22 w 32"/>
                <a:gd name="T101" fmla="*/ 5 h 31"/>
                <a:gd name="T102" fmla="*/ 22 w 32"/>
                <a:gd name="T103" fmla="*/ 5 h 31"/>
                <a:gd name="T104" fmla="*/ 27 w 32"/>
                <a:gd name="T105" fmla="*/ 5 h 31"/>
                <a:gd name="T106" fmla="*/ 27 w 32"/>
                <a:gd name="T107" fmla="*/ 5 h 31"/>
                <a:gd name="T108" fmla="*/ 27 w 32"/>
                <a:gd name="T109" fmla="*/ 10 h 31"/>
                <a:gd name="T110" fmla="*/ 27 w 32"/>
                <a:gd name="T111" fmla="*/ 10 h 31"/>
                <a:gd name="T112" fmla="*/ 27 w 32"/>
                <a:gd name="T113" fmla="*/ 10 h 31"/>
                <a:gd name="T114" fmla="*/ 27 w 32"/>
                <a:gd name="T115" fmla="*/ 10 h 31"/>
                <a:gd name="T116" fmla="*/ 27 w 32"/>
                <a:gd name="T117" fmla="*/ 16 h 31"/>
                <a:gd name="T118" fmla="*/ 32 w 32"/>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 h="31">
                  <a:moveTo>
                    <a:pt x="32" y="16"/>
                  </a:moveTo>
                  <a:lnTo>
                    <a:pt x="32" y="16"/>
                  </a:lnTo>
                  <a:lnTo>
                    <a:pt x="32" y="16"/>
                  </a:lnTo>
                  <a:lnTo>
                    <a:pt x="32" y="16"/>
                  </a:lnTo>
                  <a:lnTo>
                    <a:pt x="32" y="16"/>
                  </a:lnTo>
                  <a:lnTo>
                    <a:pt x="32" y="16"/>
                  </a:lnTo>
                  <a:lnTo>
                    <a:pt x="32" y="16"/>
                  </a:lnTo>
                  <a:lnTo>
                    <a:pt x="32" y="16"/>
                  </a:lnTo>
                  <a:lnTo>
                    <a:pt x="32" y="21"/>
                  </a:lnTo>
                  <a:lnTo>
                    <a:pt x="32" y="21"/>
                  </a:lnTo>
                  <a:lnTo>
                    <a:pt x="32" y="21"/>
                  </a:lnTo>
                  <a:lnTo>
                    <a:pt x="32" y="21"/>
                  </a:lnTo>
                  <a:lnTo>
                    <a:pt x="32"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1"/>
                  </a:lnTo>
                  <a:lnTo>
                    <a:pt x="27" y="31"/>
                  </a:lnTo>
                  <a:lnTo>
                    <a:pt x="27" y="31"/>
                  </a:lnTo>
                  <a:lnTo>
                    <a:pt x="27"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22"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6"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6" y="10"/>
                  </a:lnTo>
                  <a:lnTo>
                    <a:pt x="6" y="10"/>
                  </a:lnTo>
                  <a:lnTo>
                    <a:pt x="6" y="10"/>
                  </a:lnTo>
                  <a:lnTo>
                    <a:pt x="6" y="10"/>
                  </a:lnTo>
                  <a:lnTo>
                    <a:pt x="6" y="10"/>
                  </a:lnTo>
                  <a:lnTo>
                    <a:pt x="6" y="10"/>
                  </a:lnTo>
                  <a:lnTo>
                    <a:pt x="6" y="10"/>
                  </a:lnTo>
                  <a:lnTo>
                    <a:pt x="6" y="10"/>
                  </a:lnTo>
                  <a:lnTo>
                    <a:pt x="6" y="10"/>
                  </a:lnTo>
                  <a:lnTo>
                    <a:pt x="6" y="10"/>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11" y="5"/>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32" y="16"/>
                  </a:lnTo>
                  <a:lnTo>
                    <a:pt x="32"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7" name="Freeform 685"/>
            <p:cNvSpPr>
              <a:spLocks/>
            </p:cNvSpPr>
            <p:nvPr/>
          </p:nvSpPr>
          <p:spPr bwMode="auto">
            <a:xfrm>
              <a:off x="5399" y="2537"/>
              <a:ext cx="27" cy="32"/>
            </a:xfrm>
            <a:custGeom>
              <a:avLst/>
              <a:gdLst>
                <a:gd name="T0" fmla="*/ 27 w 27"/>
                <a:gd name="T1" fmla="*/ 16 h 32"/>
                <a:gd name="T2" fmla="*/ 27 w 27"/>
                <a:gd name="T3" fmla="*/ 16 h 32"/>
                <a:gd name="T4" fmla="*/ 27 w 27"/>
                <a:gd name="T5" fmla="*/ 21 h 32"/>
                <a:gd name="T6" fmla="*/ 27 w 27"/>
                <a:gd name="T7" fmla="*/ 21 h 32"/>
                <a:gd name="T8" fmla="*/ 27 w 27"/>
                <a:gd name="T9" fmla="*/ 21 h 32"/>
                <a:gd name="T10" fmla="*/ 27 w 27"/>
                <a:gd name="T11" fmla="*/ 21 h 32"/>
                <a:gd name="T12" fmla="*/ 27 w 27"/>
                <a:gd name="T13" fmla="*/ 27 h 32"/>
                <a:gd name="T14" fmla="*/ 21 w 27"/>
                <a:gd name="T15" fmla="*/ 27 h 32"/>
                <a:gd name="T16" fmla="*/ 21 w 27"/>
                <a:gd name="T17" fmla="*/ 27 h 32"/>
                <a:gd name="T18" fmla="*/ 21 w 27"/>
                <a:gd name="T19" fmla="*/ 27 h 32"/>
                <a:gd name="T20" fmla="*/ 21 w 27"/>
                <a:gd name="T21" fmla="*/ 27 h 32"/>
                <a:gd name="T22" fmla="*/ 16 w 27"/>
                <a:gd name="T23" fmla="*/ 32 h 32"/>
                <a:gd name="T24" fmla="*/ 16 w 27"/>
                <a:gd name="T25" fmla="*/ 32 h 32"/>
                <a:gd name="T26" fmla="*/ 16 w 27"/>
                <a:gd name="T27" fmla="*/ 32 h 32"/>
                <a:gd name="T28" fmla="*/ 16 w 27"/>
                <a:gd name="T29" fmla="*/ 32 h 32"/>
                <a:gd name="T30" fmla="*/ 11 w 27"/>
                <a:gd name="T31" fmla="*/ 32 h 32"/>
                <a:gd name="T32" fmla="*/ 11 w 27"/>
                <a:gd name="T33" fmla="*/ 32 h 32"/>
                <a:gd name="T34" fmla="*/ 11 w 27"/>
                <a:gd name="T35" fmla="*/ 32 h 32"/>
                <a:gd name="T36" fmla="*/ 11 w 27"/>
                <a:gd name="T37" fmla="*/ 32 h 32"/>
                <a:gd name="T38" fmla="*/ 6 w 27"/>
                <a:gd name="T39" fmla="*/ 27 h 32"/>
                <a:gd name="T40" fmla="*/ 6 w 27"/>
                <a:gd name="T41" fmla="*/ 27 h 32"/>
                <a:gd name="T42" fmla="*/ 6 w 27"/>
                <a:gd name="T43" fmla="*/ 27 h 32"/>
                <a:gd name="T44" fmla="*/ 6 w 27"/>
                <a:gd name="T45" fmla="*/ 27 h 32"/>
                <a:gd name="T46" fmla="*/ 6 w 27"/>
                <a:gd name="T47" fmla="*/ 27 h 32"/>
                <a:gd name="T48" fmla="*/ 6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6 w 27"/>
                <a:gd name="T67" fmla="*/ 11 h 32"/>
                <a:gd name="T68" fmla="*/ 6 w 27"/>
                <a:gd name="T69" fmla="*/ 6 h 32"/>
                <a:gd name="T70" fmla="*/ 6 w 27"/>
                <a:gd name="T71" fmla="*/ 6 h 32"/>
                <a:gd name="T72" fmla="*/ 6 w 27"/>
                <a:gd name="T73" fmla="*/ 6 h 32"/>
                <a:gd name="T74" fmla="*/ 6 w 27"/>
                <a:gd name="T75" fmla="*/ 6 h 32"/>
                <a:gd name="T76" fmla="*/ 11 w 27"/>
                <a:gd name="T77" fmla="*/ 0 h 32"/>
                <a:gd name="T78" fmla="*/ 11 w 27"/>
                <a:gd name="T79" fmla="*/ 0 h 32"/>
                <a:gd name="T80" fmla="*/ 11 w 27"/>
                <a:gd name="T81" fmla="*/ 0 h 32"/>
                <a:gd name="T82" fmla="*/ 11 w 27"/>
                <a:gd name="T83" fmla="*/ 0 h 32"/>
                <a:gd name="T84" fmla="*/ 16 w 27"/>
                <a:gd name="T85" fmla="*/ 0 h 32"/>
                <a:gd name="T86" fmla="*/ 16 w 27"/>
                <a:gd name="T87" fmla="*/ 0 h 32"/>
                <a:gd name="T88" fmla="*/ 16 w 27"/>
                <a:gd name="T89" fmla="*/ 0 h 32"/>
                <a:gd name="T90" fmla="*/ 16 w 27"/>
                <a:gd name="T91" fmla="*/ 0 h 32"/>
                <a:gd name="T92" fmla="*/ 21 w 27"/>
                <a:gd name="T93" fmla="*/ 0 h 32"/>
                <a:gd name="T94" fmla="*/ 21 w 27"/>
                <a:gd name="T95" fmla="*/ 0 h 32"/>
                <a:gd name="T96" fmla="*/ 21 w 27"/>
                <a:gd name="T97" fmla="*/ 0 h 32"/>
                <a:gd name="T98" fmla="*/ 21 w 27"/>
                <a:gd name="T99" fmla="*/ 0 h 32"/>
                <a:gd name="T100" fmla="*/ 27 w 27"/>
                <a:gd name="T101" fmla="*/ 0 h 32"/>
                <a:gd name="T102" fmla="*/ 27 w 27"/>
                <a:gd name="T103" fmla="*/ 6 h 32"/>
                <a:gd name="T104" fmla="*/ 27 w 27"/>
                <a:gd name="T105" fmla="*/ 6 h 32"/>
                <a:gd name="T106" fmla="*/ 27 w 27"/>
                <a:gd name="T107" fmla="*/ 6 h 32"/>
                <a:gd name="T108" fmla="*/ 27 w 27"/>
                <a:gd name="T109" fmla="*/ 6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7"/>
                  </a:lnTo>
                  <a:lnTo>
                    <a:pt x="27" y="27"/>
                  </a:lnTo>
                  <a:lnTo>
                    <a:pt x="27" y="27"/>
                  </a:lnTo>
                  <a:lnTo>
                    <a:pt x="27" y="27"/>
                  </a:lnTo>
                  <a:lnTo>
                    <a:pt x="27" y="27"/>
                  </a:lnTo>
                  <a:lnTo>
                    <a:pt x="27" y="27"/>
                  </a:lnTo>
                  <a:lnTo>
                    <a:pt x="27" y="27"/>
                  </a:lnTo>
                  <a:lnTo>
                    <a:pt x="27"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1"/>
                  </a:lnTo>
                  <a:lnTo>
                    <a:pt x="6" y="21"/>
                  </a:lnTo>
                  <a:lnTo>
                    <a:pt x="6" y="21"/>
                  </a:lnTo>
                  <a:lnTo>
                    <a:pt x="6" y="21"/>
                  </a:lnTo>
                  <a:lnTo>
                    <a:pt x="6"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6" y="11"/>
                  </a:lnTo>
                  <a:lnTo>
                    <a:pt x="6" y="11"/>
                  </a:lnTo>
                  <a:lnTo>
                    <a:pt x="6" y="11"/>
                  </a:lnTo>
                  <a:lnTo>
                    <a:pt x="6" y="11"/>
                  </a:lnTo>
                  <a:lnTo>
                    <a:pt x="6" y="11"/>
                  </a:lnTo>
                  <a:lnTo>
                    <a:pt x="6" y="11"/>
                  </a:lnTo>
                  <a:lnTo>
                    <a:pt x="6" y="11"/>
                  </a:lnTo>
                  <a:lnTo>
                    <a:pt x="6" y="11"/>
                  </a:lnTo>
                  <a:lnTo>
                    <a:pt x="6" y="11"/>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7" y="0"/>
                  </a:lnTo>
                  <a:lnTo>
                    <a:pt x="27" y="0"/>
                  </a:lnTo>
                  <a:lnTo>
                    <a:pt x="27" y="0"/>
                  </a:lnTo>
                  <a:lnTo>
                    <a:pt x="27" y="0"/>
                  </a:lnTo>
                  <a:lnTo>
                    <a:pt x="27" y="0"/>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6"/>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lnTo>
                    <a:pt x="27" y="16"/>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78" name="Freeform 686"/>
            <p:cNvSpPr>
              <a:spLocks/>
            </p:cNvSpPr>
            <p:nvPr/>
          </p:nvSpPr>
          <p:spPr bwMode="auto">
            <a:xfrm>
              <a:off x="5658" y="2516"/>
              <a:ext cx="26" cy="32"/>
            </a:xfrm>
            <a:custGeom>
              <a:avLst/>
              <a:gdLst>
                <a:gd name="T0" fmla="*/ 26 w 26"/>
                <a:gd name="T1" fmla="*/ 16 h 32"/>
                <a:gd name="T2" fmla="*/ 26 w 26"/>
                <a:gd name="T3" fmla="*/ 16 h 32"/>
                <a:gd name="T4" fmla="*/ 26 w 26"/>
                <a:gd name="T5" fmla="*/ 21 h 32"/>
                <a:gd name="T6" fmla="*/ 26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32 h 32"/>
                <a:gd name="T26" fmla="*/ 10 w 26"/>
                <a:gd name="T27" fmla="*/ 32 h 32"/>
                <a:gd name="T28" fmla="*/ 10 w 26"/>
                <a:gd name="T29" fmla="*/ 32 h 32"/>
                <a:gd name="T30" fmla="*/ 10 w 26"/>
                <a:gd name="T31" fmla="*/ 32 h 32"/>
                <a:gd name="T32" fmla="*/ 10 w 26"/>
                <a:gd name="T33" fmla="*/ 32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11 h 32"/>
                <a:gd name="T68" fmla="*/ 0 w 26"/>
                <a:gd name="T69" fmla="*/ 6 h 32"/>
                <a:gd name="T70" fmla="*/ 0 w 26"/>
                <a:gd name="T71" fmla="*/ 6 h 32"/>
                <a:gd name="T72" fmla="*/ 5 w 26"/>
                <a:gd name="T73" fmla="*/ 6 h 32"/>
                <a:gd name="T74" fmla="*/ 5 w 26"/>
                <a:gd name="T75" fmla="*/ 6 h 32"/>
                <a:gd name="T76" fmla="*/ 5 w 26"/>
                <a:gd name="T77" fmla="*/ 0 h 32"/>
                <a:gd name="T78" fmla="*/ 5 w 26"/>
                <a:gd name="T79" fmla="*/ 0 h 32"/>
                <a:gd name="T80" fmla="*/ 10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0 h 32"/>
                <a:gd name="T102" fmla="*/ 21 w 26"/>
                <a:gd name="T103" fmla="*/ 0 h 32"/>
                <a:gd name="T104" fmla="*/ 21 w 26"/>
                <a:gd name="T105" fmla="*/ 6 h 32"/>
                <a:gd name="T106" fmla="*/ 26 w 26"/>
                <a:gd name="T107" fmla="*/ 6 h 32"/>
                <a:gd name="T108" fmla="*/ 26 w 26"/>
                <a:gd name="T109" fmla="*/ 6 h 32"/>
                <a:gd name="T110" fmla="*/ 26 w 26"/>
                <a:gd name="T111" fmla="*/ 6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9" name="Freeform 687"/>
            <p:cNvSpPr>
              <a:spLocks/>
            </p:cNvSpPr>
            <p:nvPr/>
          </p:nvSpPr>
          <p:spPr bwMode="auto">
            <a:xfrm>
              <a:off x="5621" y="2384"/>
              <a:ext cx="26" cy="32"/>
            </a:xfrm>
            <a:custGeom>
              <a:avLst/>
              <a:gdLst>
                <a:gd name="T0" fmla="*/ 26 w 26"/>
                <a:gd name="T1" fmla="*/ 16 h 32"/>
                <a:gd name="T2" fmla="*/ 26 w 26"/>
                <a:gd name="T3" fmla="*/ 21 h 32"/>
                <a:gd name="T4" fmla="*/ 26 w 26"/>
                <a:gd name="T5" fmla="*/ 21 h 32"/>
                <a:gd name="T6" fmla="*/ 26 w 26"/>
                <a:gd name="T7" fmla="*/ 21 h 32"/>
                <a:gd name="T8" fmla="*/ 26 w 26"/>
                <a:gd name="T9" fmla="*/ 27 h 32"/>
                <a:gd name="T10" fmla="*/ 21 w 26"/>
                <a:gd name="T11" fmla="*/ 27 h 32"/>
                <a:gd name="T12" fmla="*/ 21 w 26"/>
                <a:gd name="T13" fmla="*/ 27 h 32"/>
                <a:gd name="T14" fmla="*/ 21 w 26"/>
                <a:gd name="T15" fmla="*/ 27 h 32"/>
                <a:gd name="T16" fmla="*/ 21 w 26"/>
                <a:gd name="T17" fmla="*/ 27 h 32"/>
                <a:gd name="T18" fmla="*/ 21 w 26"/>
                <a:gd name="T19" fmla="*/ 32 h 32"/>
                <a:gd name="T20" fmla="*/ 16 w 26"/>
                <a:gd name="T21" fmla="*/ 32 h 32"/>
                <a:gd name="T22" fmla="*/ 16 w 26"/>
                <a:gd name="T23" fmla="*/ 32 h 32"/>
                <a:gd name="T24" fmla="*/ 16 w 26"/>
                <a:gd name="T25" fmla="*/ 32 h 32"/>
                <a:gd name="T26" fmla="*/ 16 w 26"/>
                <a:gd name="T27" fmla="*/ 32 h 32"/>
                <a:gd name="T28" fmla="*/ 10 w 26"/>
                <a:gd name="T29" fmla="*/ 32 h 32"/>
                <a:gd name="T30" fmla="*/ 10 w 26"/>
                <a:gd name="T31" fmla="*/ 32 h 32"/>
                <a:gd name="T32" fmla="*/ 10 w 26"/>
                <a:gd name="T33" fmla="*/ 32 h 32"/>
                <a:gd name="T34" fmla="*/ 10 w 26"/>
                <a:gd name="T35" fmla="*/ 32 h 32"/>
                <a:gd name="T36" fmla="*/ 5 w 26"/>
                <a:gd name="T37" fmla="*/ 32 h 32"/>
                <a:gd name="T38" fmla="*/ 5 w 26"/>
                <a:gd name="T39" fmla="*/ 32 h 32"/>
                <a:gd name="T40" fmla="*/ 5 w 26"/>
                <a:gd name="T41" fmla="*/ 32 h 32"/>
                <a:gd name="T42" fmla="*/ 5 w 26"/>
                <a:gd name="T43" fmla="*/ 27 h 32"/>
                <a:gd name="T44" fmla="*/ 0 w 26"/>
                <a:gd name="T45" fmla="*/ 27 h 32"/>
                <a:gd name="T46" fmla="*/ 0 w 26"/>
                <a:gd name="T47" fmla="*/ 27 h 32"/>
                <a:gd name="T48" fmla="*/ 0 w 26"/>
                <a:gd name="T49" fmla="*/ 27 h 32"/>
                <a:gd name="T50" fmla="*/ 0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6 h 32"/>
                <a:gd name="T64" fmla="*/ 0 w 26"/>
                <a:gd name="T65" fmla="*/ 11 h 32"/>
                <a:gd name="T66" fmla="*/ 0 w 26"/>
                <a:gd name="T67" fmla="*/ 11 h 32"/>
                <a:gd name="T68" fmla="*/ 0 w 26"/>
                <a:gd name="T69" fmla="*/ 11 h 32"/>
                <a:gd name="T70" fmla="*/ 0 w 26"/>
                <a:gd name="T71" fmla="*/ 6 h 32"/>
                <a:gd name="T72" fmla="*/ 0 w 26"/>
                <a:gd name="T73" fmla="*/ 6 h 32"/>
                <a:gd name="T74" fmla="*/ 5 w 26"/>
                <a:gd name="T75" fmla="*/ 6 h 32"/>
                <a:gd name="T76" fmla="*/ 5 w 26"/>
                <a:gd name="T77" fmla="*/ 6 h 32"/>
                <a:gd name="T78" fmla="*/ 5 w 26"/>
                <a:gd name="T79" fmla="*/ 6 h 32"/>
                <a:gd name="T80" fmla="*/ 5 w 26"/>
                <a:gd name="T81" fmla="*/ 0 h 32"/>
                <a:gd name="T82" fmla="*/ 10 w 26"/>
                <a:gd name="T83" fmla="*/ 0 h 32"/>
                <a:gd name="T84" fmla="*/ 10 w 26"/>
                <a:gd name="T85" fmla="*/ 0 h 32"/>
                <a:gd name="T86" fmla="*/ 10 w 26"/>
                <a:gd name="T87" fmla="*/ 0 h 32"/>
                <a:gd name="T88" fmla="*/ 10 w 26"/>
                <a:gd name="T89" fmla="*/ 0 h 32"/>
                <a:gd name="T90" fmla="*/ 16 w 26"/>
                <a:gd name="T91" fmla="*/ 0 h 32"/>
                <a:gd name="T92" fmla="*/ 16 w 26"/>
                <a:gd name="T93" fmla="*/ 0 h 32"/>
                <a:gd name="T94" fmla="*/ 16 w 26"/>
                <a:gd name="T95" fmla="*/ 0 h 32"/>
                <a:gd name="T96" fmla="*/ 16 w 26"/>
                <a:gd name="T97" fmla="*/ 0 h 32"/>
                <a:gd name="T98" fmla="*/ 21 w 26"/>
                <a:gd name="T99" fmla="*/ 6 h 32"/>
                <a:gd name="T100" fmla="*/ 21 w 26"/>
                <a:gd name="T101" fmla="*/ 6 h 32"/>
                <a:gd name="T102" fmla="*/ 21 w 26"/>
                <a:gd name="T103" fmla="*/ 6 h 32"/>
                <a:gd name="T104" fmla="*/ 21 w 26"/>
                <a:gd name="T105" fmla="*/ 6 h 32"/>
                <a:gd name="T106" fmla="*/ 21 w 26"/>
                <a:gd name="T107" fmla="*/ 6 h 32"/>
                <a:gd name="T108" fmla="*/ 26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7"/>
                  </a:lnTo>
                  <a:lnTo>
                    <a:pt x="26" y="27"/>
                  </a:lnTo>
                  <a:lnTo>
                    <a:pt x="26" y="27"/>
                  </a:lnTo>
                  <a:lnTo>
                    <a:pt x="26"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0" name="Freeform 688"/>
            <p:cNvSpPr>
              <a:spLocks/>
            </p:cNvSpPr>
            <p:nvPr/>
          </p:nvSpPr>
          <p:spPr bwMode="auto">
            <a:xfrm>
              <a:off x="5547" y="2263"/>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1 w 26"/>
                <a:gd name="T19" fmla="*/ 26 h 32"/>
                <a:gd name="T20" fmla="*/ 21 w 26"/>
                <a:gd name="T21" fmla="*/ 32 h 32"/>
                <a:gd name="T22" fmla="*/ 21 w 26"/>
                <a:gd name="T23" fmla="*/ 32 h 32"/>
                <a:gd name="T24" fmla="*/ 21 w 26"/>
                <a:gd name="T25" fmla="*/ 32 h 32"/>
                <a:gd name="T26" fmla="*/ 16 w 26"/>
                <a:gd name="T27" fmla="*/ 32 h 32"/>
                <a:gd name="T28" fmla="*/ 16 w 26"/>
                <a:gd name="T29" fmla="*/ 32 h 32"/>
                <a:gd name="T30" fmla="*/ 16 w 26"/>
                <a:gd name="T31" fmla="*/ 32 h 32"/>
                <a:gd name="T32" fmla="*/ 16 w 26"/>
                <a:gd name="T33" fmla="*/ 32 h 32"/>
                <a:gd name="T34" fmla="*/ 10 w 26"/>
                <a:gd name="T35" fmla="*/ 32 h 32"/>
                <a:gd name="T36" fmla="*/ 10 w 26"/>
                <a:gd name="T37" fmla="*/ 32 h 32"/>
                <a:gd name="T38" fmla="*/ 10 w 26"/>
                <a:gd name="T39" fmla="*/ 32 h 32"/>
                <a:gd name="T40" fmla="*/ 10 w 26"/>
                <a:gd name="T41" fmla="*/ 26 h 32"/>
                <a:gd name="T42" fmla="*/ 5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0 h 32"/>
                <a:gd name="T64" fmla="*/ 0 w 26"/>
                <a:gd name="T65" fmla="*/ 10 h 32"/>
                <a:gd name="T66" fmla="*/ 0 w 26"/>
                <a:gd name="T67" fmla="*/ 10 h 32"/>
                <a:gd name="T68" fmla="*/ 0 w 26"/>
                <a:gd name="T69" fmla="*/ 10 h 32"/>
                <a:gd name="T70" fmla="*/ 5 w 26"/>
                <a:gd name="T71" fmla="*/ 5 h 32"/>
                <a:gd name="T72" fmla="*/ 5 w 26"/>
                <a:gd name="T73" fmla="*/ 5 h 32"/>
                <a:gd name="T74" fmla="*/ 5 w 26"/>
                <a:gd name="T75" fmla="*/ 5 h 32"/>
                <a:gd name="T76" fmla="*/ 5 w 26"/>
                <a:gd name="T77" fmla="*/ 5 h 32"/>
                <a:gd name="T78" fmla="*/ 5 w 26"/>
                <a:gd name="T79" fmla="*/ 0 h 32"/>
                <a:gd name="T80" fmla="*/ 5 w 26"/>
                <a:gd name="T81" fmla="*/ 0 h 32"/>
                <a:gd name="T82" fmla="*/ 10 w 26"/>
                <a:gd name="T83" fmla="*/ 0 h 32"/>
                <a:gd name="T84" fmla="*/ 10 w 26"/>
                <a:gd name="T85" fmla="*/ 0 h 32"/>
                <a:gd name="T86" fmla="*/ 10 w 26"/>
                <a:gd name="T87" fmla="*/ 0 h 32"/>
                <a:gd name="T88" fmla="*/ 16 w 26"/>
                <a:gd name="T89" fmla="*/ 0 h 32"/>
                <a:gd name="T90" fmla="*/ 16 w 26"/>
                <a:gd name="T91" fmla="*/ 0 h 32"/>
                <a:gd name="T92" fmla="*/ 16 w 26"/>
                <a:gd name="T93" fmla="*/ 0 h 32"/>
                <a:gd name="T94" fmla="*/ 16 w 26"/>
                <a:gd name="T95" fmla="*/ 0 h 32"/>
                <a:gd name="T96" fmla="*/ 21 w 26"/>
                <a:gd name="T97" fmla="*/ 0 h 32"/>
                <a:gd name="T98" fmla="*/ 21 w 26"/>
                <a:gd name="T99" fmla="*/ 0 h 32"/>
                <a:gd name="T100" fmla="*/ 21 w 26"/>
                <a:gd name="T101" fmla="*/ 5 h 32"/>
                <a:gd name="T102" fmla="*/ 21 w 26"/>
                <a:gd name="T103" fmla="*/ 5 h 32"/>
                <a:gd name="T104" fmla="*/ 26 w 26"/>
                <a:gd name="T105" fmla="*/ 5 h 32"/>
                <a:gd name="T106" fmla="*/ 26 w 26"/>
                <a:gd name="T107" fmla="*/ 5 h 32"/>
                <a:gd name="T108" fmla="*/ 26 w 26"/>
                <a:gd name="T109" fmla="*/ 5 h 32"/>
                <a:gd name="T110" fmla="*/ 26 w 26"/>
                <a:gd name="T111" fmla="*/ 10 h 32"/>
                <a:gd name="T112" fmla="*/ 26 w 26"/>
                <a:gd name="T113" fmla="*/ 10 h 32"/>
                <a:gd name="T114" fmla="*/ 26 w 26"/>
                <a:gd name="T115" fmla="*/ 10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1" name="Freeform 689"/>
            <p:cNvSpPr>
              <a:spLocks/>
            </p:cNvSpPr>
            <p:nvPr/>
          </p:nvSpPr>
          <p:spPr bwMode="auto">
            <a:xfrm>
              <a:off x="5505" y="2390"/>
              <a:ext cx="26" cy="31"/>
            </a:xfrm>
            <a:custGeom>
              <a:avLst/>
              <a:gdLst>
                <a:gd name="T0" fmla="*/ 26 w 26"/>
                <a:gd name="T1" fmla="*/ 15 h 31"/>
                <a:gd name="T2" fmla="*/ 26 w 26"/>
                <a:gd name="T3" fmla="*/ 15 h 31"/>
                <a:gd name="T4" fmla="*/ 26 w 26"/>
                <a:gd name="T5" fmla="*/ 21 h 31"/>
                <a:gd name="T6" fmla="*/ 21 w 26"/>
                <a:gd name="T7" fmla="*/ 21 h 31"/>
                <a:gd name="T8" fmla="*/ 21 w 26"/>
                <a:gd name="T9" fmla="*/ 21 h 31"/>
                <a:gd name="T10" fmla="*/ 21 w 26"/>
                <a:gd name="T11" fmla="*/ 26 h 31"/>
                <a:gd name="T12" fmla="*/ 21 w 26"/>
                <a:gd name="T13" fmla="*/ 26 h 31"/>
                <a:gd name="T14" fmla="*/ 21 w 26"/>
                <a:gd name="T15" fmla="*/ 26 h 31"/>
                <a:gd name="T16" fmla="*/ 21 w 26"/>
                <a:gd name="T17" fmla="*/ 26 h 31"/>
                <a:gd name="T18" fmla="*/ 16 w 26"/>
                <a:gd name="T19" fmla="*/ 26 h 31"/>
                <a:gd name="T20" fmla="*/ 16 w 26"/>
                <a:gd name="T21" fmla="*/ 31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31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21 h 31"/>
                <a:gd name="T56" fmla="*/ 0 w 26"/>
                <a:gd name="T57" fmla="*/ 15 h 31"/>
                <a:gd name="T58" fmla="*/ 0 w 26"/>
                <a:gd name="T59" fmla="*/ 15 h 31"/>
                <a:gd name="T60" fmla="*/ 0 w 26"/>
                <a:gd name="T61" fmla="*/ 15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0 w 26"/>
                <a:gd name="T75" fmla="*/ 5 h 31"/>
                <a:gd name="T76" fmla="*/ 5 w 26"/>
                <a:gd name="T77" fmla="*/ 5 h 31"/>
                <a:gd name="T78" fmla="*/ 5 w 26"/>
                <a:gd name="T79" fmla="*/ 0 h 31"/>
                <a:gd name="T80" fmla="*/ 5 w 26"/>
                <a:gd name="T81" fmla="*/ 0 h 31"/>
                <a:gd name="T82" fmla="*/ 5 w 26"/>
                <a:gd name="T83" fmla="*/ 0 h 31"/>
                <a:gd name="T84" fmla="*/ 10 w 26"/>
                <a:gd name="T85" fmla="*/ 0 h 31"/>
                <a:gd name="T86" fmla="*/ 10 w 26"/>
                <a:gd name="T87" fmla="*/ 0 h 31"/>
                <a:gd name="T88" fmla="*/ 10 w 26"/>
                <a:gd name="T89" fmla="*/ 0 h 31"/>
                <a:gd name="T90" fmla="*/ 10 w 26"/>
                <a:gd name="T91" fmla="*/ 0 h 31"/>
                <a:gd name="T92" fmla="*/ 16 w 26"/>
                <a:gd name="T93" fmla="*/ 0 h 31"/>
                <a:gd name="T94" fmla="*/ 16 w 26"/>
                <a:gd name="T95" fmla="*/ 0 h 31"/>
                <a:gd name="T96" fmla="*/ 16 w 26"/>
                <a:gd name="T97" fmla="*/ 0 h 31"/>
                <a:gd name="T98" fmla="*/ 16 w 26"/>
                <a:gd name="T99" fmla="*/ 0 h 31"/>
                <a:gd name="T100" fmla="*/ 21 w 26"/>
                <a:gd name="T101" fmla="*/ 0 h 31"/>
                <a:gd name="T102" fmla="*/ 21 w 26"/>
                <a:gd name="T103" fmla="*/ 5 h 31"/>
                <a:gd name="T104" fmla="*/ 21 w 26"/>
                <a:gd name="T105" fmla="*/ 5 h 31"/>
                <a:gd name="T106" fmla="*/ 21 w 26"/>
                <a:gd name="T107" fmla="*/ 5 h 31"/>
                <a:gd name="T108" fmla="*/ 21 w 26"/>
                <a:gd name="T109" fmla="*/ 5 h 31"/>
                <a:gd name="T110" fmla="*/ 21 w 26"/>
                <a:gd name="T111" fmla="*/ 10 h 31"/>
                <a:gd name="T112" fmla="*/ 26 w 26"/>
                <a:gd name="T113" fmla="*/ 10 h 31"/>
                <a:gd name="T114" fmla="*/ 26 w 26"/>
                <a:gd name="T115" fmla="*/ 10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2" name="Freeform 690"/>
            <p:cNvSpPr>
              <a:spLocks/>
            </p:cNvSpPr>
            <p:nvPr/>
          </p:nvSpPr>
          <p:spPr bwMode="auto">
            <a:xfrm>
              <a:off x="1998" y="2126"/>
              <a:ext cx="26" cy="31"/>
            </a:xfrm>
            <a:custGeom>
              <a:avLst/>
              <a:gdLst>
                <a:gd name="T0" fmla="*/ 26 w 26"/>
                <a:gd name="T1" fmla="*/ 16 h 31"/>
                <a:gd name="T2" fmla="*/ 26 w 26"/>
                <a:gd name="T3" fmla="*/ 16 h 31"/>
                <a:gd name="T4" fmla="*/ 26 w 26"/>
                <a:gd name="T5" fmla="*/ 21 h 31"/>
                <a:gd name="T6" fmla="*/ 26 w 26"/>
                <a:gd name="T7" fmla="*/ 21 h 31"/>
                <a:gd name="T8" fmla="*/ 21 w 26"/>
                <a:gd name="T9" fmla="*/ 21 h 31"/>
                <a:gd name="T10" fmla="*/ 21 w 26"/>
                <a:gd name="T11" fmla="*/ 21 h 31"/>
                <a:gd name="T12" fmla="*/ 21 w 26"/>
                <a:gd name="T13" fmla="*/ 26 h 31"/>
                <a:gd name="T14" fmla="*/ 21 w 26"/>
                <a:gd name="T15" fmla="*/ 26 h 31"/>
                <a:gd name="T16" fmla="*/ 21 w 26"/>
                <a:gd name="T17" fmla="*/ 26 h 31"/>
                <a:gd name="T18" fmla="*/ 16 w 26"/>
                <a:gd name="T19" fmla="*/ 26 h 31"/>
                <a:gd name="T20" fmla="*/ 16 w 26"/>
                <a:gd name="T21" fmla="*/ 26 h 31"/>
                <a:gd name="T22" fmla="*/ 16 w 26"/>
                <a:gd name="T23" fmla="*/ 31 h 31"/>
                <a:gd name="T24" fmla="*/ 16 w 26"/>
                <a:gd name="T25" fmla="*/ 31 h 31"/>
                <a:gd name="T26" fmla="*/ 10 w 26"/>
                <a:gd name="T27" fmla="*/ 31 h 31"/>
                <a:gd name="T28" fmla="*/ 10 w 26"/>
                <a:gd name="T29" fmla="*/ 31 h 31"/>
                <a:gd name="T30" fmla="*/ 10 w 26"/>
                <a:gd name="T31" fmla="*/ 31 h 31"/>
                <a:gd name="T32" fmla="*/ 10 w 26"/>
                <a:gd name="T33" fmla="*/ 31 h 31"/>
                <a:gd name="T34" fmla="*/ 5 w 26"/>
                <a:gd name="T35" fmla="*/ 31 h 31"/>
                <a:gd name="T36" fmla="*/ 5 w 26"/>
                <a:gd name="T37" fmla="*/ 26 h 31"/>
                <a:gd name="T38" fmla="*/ 5 w 26"/>
                <a:gd name="T39" fmla="*/ 26 h 31"/>
                <a:gd name="T40" fmla="*/ 5 w 26"/>
                <a:gd name="T41" fmla="*/ 26 h 31"/>
                <a:gd name="T42" fmla="*/ 0 w 26"/>
                <a:gd name="T43" fmla="*/ 26 h 31"/>
                <a:gd name="T44" fmla="*/ 0 w 26"/>
                <a:gd name="T45" fmla="*/ 26 h 31"/>
                <a:gd name="T46" fmla="*/ 0 w 26"/>
                <a:gd name="T47" fmla="*/ 26 h 31"/>
                <a:gd name="T48" fmla="*/ 0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6 h 31"/>
                <a:gd name="T62" fmla="*/ 0 w 26"/>
                <a:gd name="T63" fmla="*/ 10 h 31"/>
                <a:gd name="T64" fmla="*/ 0 w 26"/>
                <a:gd name="T65" fmla="*/ 10 h 31"/>
                <a:gd name="T66" fmla="*/ 0 w 26"/>
                <a:gd name="T67" fmla="*/ 10 h 31"/>
                <a:gd name="T68" fmla="*/ 0 w 26"/>
                <a:gd name="T69" fmla="*/ 5 h 31"/>
                <a:gd name="T70" fmla="*/ 0 w 26"/>
                <a:gd name="T71" fmla="*/ 5 h 31"/>
                <a:gd name="T72" fmla="*/ 0 w 26"/>
                <a:gd name="T73" fmla="*/ 5 h 31"/>
                <a:gd name="T74" fmla="*/ 5 w 26"/>
                <a:gd name="T75" fmla="*/ 5 h 31"/>
                <a:gd name="T76" fmla="*/ 5 w 26"/>
                <a:gd name="T77" fmla="*/ 0 h 31"/>
                <a:gd name="T78" fmla="*/ 5 w 26"/>
                <a:gd name="T79" fmla="*/ 0 h 31"/>
                <a:gd name="T80" fmla="*/ 5 w 26"/>
                <a:gd name="T81" fmla="*/ 0 h 31"/>
                <a:gd name="T82" fmla="*/ 10 w 26"/>
                <a:gd name="T83" fmla="*/ 0 h 31"/>
                <a:gd name="T84" fmla="*/ 10 w 26"/>
                <a:gd name="T85" fmla="*/ 0 h 31"/>
                <a:gd name="T86" fmla="*/ 10 w 26"/>
                <a:gd name="T87" fmla="*/ 0 h 31"/>
                <a:gd name="T88" fmla="*/ 10 w 26"/>
                <a:gd name="T89" fmla="*/ 0 h 31"/>
                <a:gd name="T90" fmla="*/ 16 w 26"/>
                <a:gd name="T91" fmla="*/ 0 h 31"/>
                <a:gd name="T92" fmla="*/ 16 w 26"/>
                <a:gd name="T93" fmla="*/ 0 h 31"/>
                <a:gd name="T94" fmla="*/ 16 w 26"/>
                <a:gd name="T95" fmla="*/ 0 h 31"/>
                <a:gd name="T96" fmla="*/ 16 w 26"/>
                <a:gd name="T97" fmla="*/ 0 h 31"/>
                <a:gd name="T98" fmla="*/ 21 w 26"/>
                <a:gd name="T99" fmla="*/ 0 h 31"/>
                <a:gd name="T100" fmla="*/ 21 w 26"/>
                <a:gd name="T101" fmla="*/ 0 h 31"/>
                <a:gd name="T102" fmla="*/ 21 w 26"/>
                <a:gd name="T103" fmla="*/ 5 h 31"/>
                <a:gd name="T104" fmla="*/ 21 w 26"/>
                <a:gd name="T105" fmla="*/ 5 h 31"/>
                <a:gd name="T106" fmla="*/ 21 w 26"/>
                <a:gd name="T107" fmla="*/ 5 h 31"/>
                <a:gd name="T108" fmla="*/ 26 w 26"/>
                <a:gd name="T109" fmla="*/ 5 h 31"/>
                <a:gd name="T110" fmla="*/ 26 w 26"/>
                <a:gd name="T111" fmla="*/ 10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3" name="Freeform 691"/>
            <p:cNvSpPr>
              <a:spLocks/>
            </p:cNvSpPr>
            <p:nvPr/>
          </p:nvSpPr>
          <p:spPr bwMode="auto">
            <a:xfrm>
              <a:off x="2003" y="1962"/>
              <a:ext cx="26" cy="32"/>
            </a:xfrm>
            <a:custGeom>
              <a:avLst/>
              <a:gdLst>
                <a:gd name="T0" fmla="*/ 26 w 26"/>
                <a:gd name="T1" fmla="*/ 16 h 32"/>
                <a:gd name="T2" fmla="*/ 26 w 26"/>
                <a:gd name="T3" fmla="*/ 16 h 32"/>
                <a:gd name="T4" fmla="*/ 26 w 26"/>
                <a:gd name="T5" fmla="*/ 16 h 32"/>
                <a:gd name="T6" fmla="*/ 21 w 26"/>
                <a:gd name="T7" fmla="*/ 21 h 32"/>
                <a:gd name="T8" fmla="*/ 21 w 26"/>
                <a:gd name="T9" fmla="*/ 21 h 32"/>
                <a:gd name="T10" fmla="*/ 21 w 26"/>
                <a:gd name="T11" fmla="*/ 21 h 32"/>
                <a:gd name="T12" fmla="*/ 21 w 26"/>
                <a:gd name="T13" fmla="*/ 27 h 32"/>
                <a:gd name="T14" fmla="*/ 21 w 26"/>
                <a:gd name="T15" fmla="*/ 27 h 32"/>
                <a:gd name="T16" fmla="*/ 21 w 26"/>
                <a:gd name="T17" fmla="*/ 27 h 32"/>
                <a:gd name="T18" fmla="*/ 16 w 26"/>
                <a:gd name="T19" fmla="*/ 27 h 32"/>
                <a:gd name="T20" fmla="*/ 16 w 26"/>
                <a:gd name="T21" fmla="*/ 27 h 32"/>
                <a:gd name="T22" fmla="*/ 16 w 26"/>
                <a:gd name="T23" fmla="*/ 27 h 32"/>
                <a:gd name="T24" fmla="*/ 16 w 26"/>
                <a:gd name="T25" fmla="*/ 27 h 32"/>
                <a:gd name="T26" fmla="*/ 11 w 26"/>
                <a:gd name="T27" fmla="*/ 32 h 32"/>
                <a:gd name="T28" fmla="*/ 11 w 26"/>
                <a:gd name="T29" fmla="*/ 32 h 32"/>
                <a:gd name="T30" fmla="*/ 11 w 26"/>
                <a:gd name="T31" fmla="*/ 32 h 32"/>
                <a:gd name="T32" fmla="*/ 11 w 26"/>
                <a:gd name="T33" fmla="*/ 27 h 32"/>
                <a:gd name="T34" fmla="*/ 5 w 26"/>
                <a:gd name="T35" fmla="*/ 27 h 32"/>
                <a:gd name="T36" fmla="*/ 5 w 26"/>
                <a:gd name="T37" fmla="*/ 27 h 32"/>
                <a:gd name="T38" fmla="*/ 5 w 26"/>
                <a:gd name="T39" fmla="*/ 27 h 32"/>
                <a:gd name="T40" fmla="*/ 5 w 26"/>
                <a:gd name="T41" fmla="*/ 27 h 32"/>
                <a:gd name="T42" fmla="*/ 0 w 26"/>
                <a:gd name="T43" fmla="*/ 27 h 32"/>
                <a:gd name="T44" fmla="*/ 0 w 26"/>
                <a:gd name="T45" fmla="*/ 27 h 32"/>
                <a:gd name="T46" fmla="*/ 0 w 26"/>
                <a:gd name="T47" fmla="*/ 21 h 32"/>
                <a:gd name="T48" fmla="*/ 0 w 26"/>
                <a:gd name="T49" fmla="*/ 21 h 32"/>
                <a:gd name="T50" fmla="*/ 0 w 26"/>
                <a:gd name="T51" fmla="*/ 21 h 32"/>
                <a:gd name="T52" fmla="*/ 0 w 26"/>
                <a:gd name="T53" fmla="*/ 21 h 32"/>
                <a:gd name="T54" fmla="*/ 0 w 26"/>
                <a:gd name="T55" fmla="*/ 16 h 32"/>
                <a:gd name="T56" fmla="*/ 0 w 26"/>
                <a:gd name="T57" fmla="*/ 16 h 32"/>
                <a:gd name="T58" fmla="*/ 0 w 26"/>
                <a:gd name="T59" fmla="*/ 16 h 32"/>
                <a:gd name="T60" fmla="*/ 0 w 26"/>
                <a:gd name="T61" fmla="*/ 11 h 32"/>
                <a:gd name="T62" fmla="*/ 0 w 26"/>
                <a:gd name="T63" fmla="*/ 11 h 32"/>
                <a:gd name="T64" fmla="*/ 0 w 26"/>
                <a:gd name="T65" fmla="*/ 11 h 32"/>
                <a:gd name="T66" fmla="*/ 0 w 26"/>
                <a:gd name="T67" fmla="*/ 5 h 32"/>
                <a:gd name="T68" fmla="*/ 0 w 26"/>
                <a:gd name="T69" fmla="*/ 5 h 32"/>
                <a:gd name="T70" fmla="*/ 0 w 26"/>
                <a:gd name="T71" fmla="*/ 5 h 32"/>
                <a:gd name="T72" fmla="*/ 5 w 26"/>
                <a:gd name="T73" fmla="*/ 5 h 32"/>
                <a:gd name="T74" fmla="*/ 5 w 26"/>
                <a:gd name="T75" fmla="*/ 0 h 32"/>
                <a:gd name="T76" fmla="*/ 5 w 26"/>
                <a:gd name="T77" fmla="*/ 0 h 32"/>
                <a:gd name="T78" fmla="*/ 5 w 26"/>
                <a:gd name="T79" fmla="*/ 0 h 32"/>
                <a:gd name="T80" fmla="*/ 5 w 26"/>
                <a:gd name="T81" fmla="*/ 0 h 32"/>
                <a:gd name="T82" fmla="*/ 11 w 26"/>
                <a:gd name="T83" fmla="*/ 0 h 32"/>
                <a:gd name="T84" fmla="*/ 11 w 26"/>
                <a:gd name="T85" fmla="*/ 0 h 32"/>
                <a:gd name="T86" fmla="*/ 11 w 26"/>
                <a:gd name="T87" fmla="*/ 0 h 32"/>
                <a:gd name="T88" fmla="*/ 11 w 26"/>
                <a:gd name="T89" fmla="*/ 0 h 32"/>
                <a:gd name="T90" fmla="*/ 16 w 26"/>
                <a:gd name="T91" fmla="*/ 0 h 32"/>
                <a:gd name="T92" fmla="*/ 16 w 26"/>
                <a:gd name="T93" fmla="*/ 0 h 32"/>
                <a:gd name="T94" fmla="*/ 16 w 26"/>
                <a:gd name="T95" fmla="*/ 0 h 32"/>
                <a:gd name="T96" fmla="*/ 16 w 26"/>
                <a:gd name="T97" fmla="*/ 0 h 32"/>
                <a:gd name="T98" fmla="*/ 21 w 26"/>
                <a:gd name="T99" fmla="*/ 0 h 32"/>
                <a:gd name="T100" fmla="*/ 21 w 26"/>
                <a:gd name="T101" fmla="*/ 0 h 32"/>
                <a:gd name="T102" fmla="*/ 21 w 26"/>
                <a:gd name="T103" fmla="*/ 0 h 32"/>
                <a:gd name="T104" fmla="*/ 21 w 26"/>
                <a:gd name="T105" fmla="*/ 5 h 32"/>
                <a:gd name="T106" fmla="*/ 21 w 26"/>
                <a:gd name="T107" fmla="*/ 5 h 32"/>
                <a:gd name="T108" fmla="*/ 26 w 26"/>
                <a:gd name="T109" fmla="*/ 5 h 32"/>
                <a:gd name="T110" fmla="*/ 26 w 26"/>
                <a:gd name="T111" fmla="*/ 5 h 32"/>
                <a:gd name="T112" fmla="*/ 26 w 26"/>
                <a:gd name="T113" fmla="*/ 11 h 32"/>
                <a:gd name="T114" fmla="*/ 26 w 26"/>
                <a:gd name="T115" fmla="*/ 11 h 32"/>
                <a:gd name="T116" fmla="*/ 26 w 26"/>
                <a:gd name="T117" fmla="*/ 11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27"/>
                  </a:lnTo>
                  <a:lnTo>
                    <a:pt x="11" y="27"/>
                  </a:lnTo>
                  <a:lnTo>
                    <a:pt x="11"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4" name="Freeform 692"/>
            <p:cNvSpPr>
              <a:spLocks/>
            </p:cNvSpPr>
            <p:nvPr/>
          </p:nvSpPr>
          <p:spPr bwMode="auto">
            <a:xfrm>
              <a:off x="2014" y="2020"/>
              <a:ext cx="26" cy="27"/>
            </a:xfrm>
            <a:custGeom>
              <a:avLst/>
              <a:gdLst>
                <a:gd name="T0" fmla="*/ 26 w 26"/>
                <a:gd name="T1" fmla="*/ 16 h 27"/>
                <a:gd name="T2" fmla="*/ 26 w 26"/>
                <a:gd name="T3" fmla="*/ 16 h 27"/>
                <a:gd name="T4" fmla="*/ 26 w 26"/>
                <a:gd name="T5" fmla="*/ 16 h 27"/>
                <a:gd name="T6" fmla="*/ 26 w 26"/>
                <a:gd name="T7" fmla="*/ 21 h 27"/>
                <a:gd name="T8" fmla="*/ 26 w 26"/>
                <a:gd name="T9" fmla="*/ 21 h 27"/>
                <a:gd name="T10" fmla="*/ 26 w 26"/>
                <a:gd name="T11" fmla="*/ 21 h 27"/>
                <a:gd name="T12" fmla="*/ 21 w 26"/>
                <a:gd name="T13" fmla="*/ 21 h 27"/>
                <a:gd name="T14" fmla="*/ 21 w 26"/>
                <a:gd name="T15" fmla="*/ 27 h 27"/>
                <a:gd name="T16" fmla="*/ 21 w 26"/>
                <a:gd name="T17" fmla="*/ 27 h 27"/>
                <a:gd name="T18" fmla="*/ 21 w 26"/>
                <a:gd name="T19" fmla="*/ 27 h 27"/>
                <a:gd name="T20" fmla="*/ 21 w 26"/>
                <a:gd name="T21" fmla="*/ 27 h 27"/>
                <a:gd name="T22" fmla="*/ 15 w 26"/>
                <a:gd name="T23" fmla="*/ 27 h 27"/>
                <a:gd name="T24" fmla="*/ 15 w 26"/>
                <a:gd name="T25" fmla="*/ 27 h 27"/>
                <a:gd name="T26" fmla="*/ 15 w 26"/>
                <a:gd name="T27" fmla="*/ 27 h 27"/>
                <a:gd name="T28" fmla="*/ 15 w 26"/>
                <a:gd name="T29" fmla="*/ 27 h 27"/>
                <a:gd name="T30" fmla="*/ 10 w 26"/>
                <a:gd name="T31" fmla="*/ 27 h 27"/>
                <a:gd name="T32" fmla="*/ 10 w 26"/>
                <a:gd name="T33" fmla="*/ 27 h 27"/>
                <a:gd name="T34" fmla="*/ 10 w 26"/>
                <a:gd name="T35" fmla="*/ 27 h 27"/>
                <a:gd name="T36" fmla="*/ 10 w 26"/>
                <a:gd name="T37" fmla="*/ 27 h 27"/>
                <a:gd name="T38" fmla="*/ 5 w 26"/>
                <a:gd name="T39" fmla="*/ 27 h 27"/>
                <a:gd name="T40" fmla="*/ 5 w 26"/>
                <a:gd name="T41" fmla="*/ 27 h 27"/>
                <a:gd name="T42" fmla="*/ 5 w 26"/>
                <a:gd name="T43" fmla="*/ 27 h 27"/>
                <a:gd name="T44" fmla="*/ 5 w 26"/>
                <a:gd name="T45" fmla="*/ 21 h 27"/>
                <a:gd name="T46" fmla="*/ 5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5 h 27"/>
                <a:gd name="T68" fmla="*/ 5 w 26"/>
                <a:gd name="T69" fmla="*/ 5 h 27"/>
                <a:gd name="T70" fmla="*/ 5 w 26"/>
                <a:gd name="T71" fmla="*/ 5 h 27"/>
                <a:gd name="T72" fmla="*/ 5 w 26"/>
                <a:gd name="T73" fmla="*/ 5 h 27"/>
                <a:gd name="T74" fmla="*/ 5 w 26"/>
                <a:gd name="T75" fmla="*/ 0 h 27"/>
                <a:gd name="T76" fmla="*/ 5 w 26"/>
                <a:gd name="T77" fmla="*/ 0 h 27"/>
                <a:gd name="T78" fmla="*/ 10 w 26"/>
                <a:gd name="T79" fmla="*/ 0 h 27"/>
                <a:gd name="T80" fmla="*/ 10 w 26"/>
                <a:gd name="T81" fmla="*/ 0 h 27"/>
                <a:gd name="T82" fmla="*/ 10 w 26"/>
                <a:gd name="T83" fmla="*/ 0 h 27"/>
                <a:gd name="T84" fmla="*/ 10 w 26"/>
                <a:gd name="T85" fmla="*/ 0 h 27"/>
                <a:gd name="T86" fmla="*/ 15 w 26"/>
                <a:gd name="T87" fmla="*/ 0 h 27"/>
                <a:gd name="T88" fmla="*/ 15 w 26"/>
                <a:gd name="T89" fmla="*/ 0 h 27"/>
                <a:gd name="T90" fmla="*/ 15 w 26"/>
                <a:gd name="T91" fmla="*/ 0 h 27"/>
                <a:gd name="T92" fmla="*/ 15 w 26"/>
                <a:gd name="T93" fmla="*/ 0 h 27"/>
                <a:gd name="T94" fmla="*/ 21 w 26"/>
                <a:gd name="T95" fmla="*/ 0 h 27"/>
                <a:gd name="T96" fmla="*/ 21 w 26"/>
                <a:gd name="T97" fmla="*/ 0 h 27"/>
                <a:gd name="T98" fmla="*/ 21 w 26"/>
                <a:gd name="T99" fmla="*/ 0 h 27"/>
                <a:gd name="T100" fmla="*/ 21 w 26"/>
                <a:gd name="T101" fmla="*/ 0 h 27"/>
                <a:gd name="T102" fmla="*/ 26 w 26"/>
                <a:gd name="T103" fmla="*/ 0 h 27"/>
                <a:gd name="T104" fmla="*/ 26 w 26"/>
                <a:gd name="T105" fmla="*/ 0 h 27"/>
                <a:gd name="T106" fmla="*/ 26 w 26"/>
                <a:gd name="T107" fmla="*/ 5 h 27"/>
                <a:gd name="T108" fmla="*/ 26 w 26"/>
                <a:gd name="T109" fmla="*/ 5 h 27"/>
                <a:gd name="T110" fmla="*/ 26 w 26"/>
                <a:gd name="T111" fmla="*/ 5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5"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6" y="0"/>
                  </a:lnTo>
                  <a:lnTo>
                    <a:pt x="26" y="0"/>
                  </a:lnTo>
                  <a:lnTo>
                    <a:pt x="26" y="0"/>
                  </a:lnTo>
                  <a:lnTo>
                    <a:pt x="26" y="0"/>
                  </a:lnTo>
                  <a:lnTo>
                    <a:pt x="26" y="0"/>
                  </a:lnTo>
                  <a:lnTo>
                    <a:pt x="26" y="0"/>
                  </a:lnTo>
                  <a:lnTo>
                    <a:pt x="26" y="0"/>
                  </a:lnTo>
                  <a:lnTo>
                    <a:pt x="26" y="0"/>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5" name="Freeform 693"/>
            <p:cNvSpPr>
              <a:spLocks/>
            </p:cNvSpPr>
            <p:nvPr/>
          </p:nvSpPr>
          <p:spPr bwMode="auto">
            <a:xfrm>
              <a:off x="1934" y="2205"/>
              <a:ext cx="27" cy="32"/>
            </a:xfrm>
            <a:custGeom>
              <a:avLst/>
              <a:gdLst>
                <a:gd name="T0" fmla="*/ 27 w 27"/>
                <a:gd name="T1" fmla="*/ 16 h 32"/>
                <a:gd name="T2" fmla="*/ 27 w 27"/>
                <a:gd name="T3" fmla="*/ 21 h 32"/>
                <a:gd name="T4" fmla="*/ 27 w 27"/>
                <a:gd name="T5" fmla="*/ 21 h 32"/>
                <a:gd name="T6" fmla="*/ 27 w 27"/>
                <a:gd name="T7" fmla="*/ 21 h 32"/>
                <a:gd name="T8" fmla="*/ 27 w 27"/>
                <a:gd name="T9" fmla="*/ 21 h 32"/>
                <a:gd name="T10" fmla="*/ 22 w 27"/>
                <a:gd name="T11" fmla="*/ 26 h 32"/>
                <a:gd name="T12" fmla="*/ 22 w 27"/>
                <a:gd name="T13" fmla="*/ 26 h 32"/>
                <a:gd name="T14" fmla="*/ 22 w 27"/>
                <a:gd name="T15" fmla="*/ 26 h 32"/>
                <a:gd name="T16" fmla="*/ 22 w 27"/>
                <a:gd name="T17" fmla="*/ 26 h 32"/>
                <a:gd name="T18" fmla="*/ 22 w 27"/>
                <a:gd name="T19" fmla="*/ 26 h 32"/>
                <a:gd name="T20" fmla="*/ 16 w 27"/>
                <a:gd name="T21" fmla="*/ 32 h 32"/>
                <a:gd name="T22" fmla="*/ 16 w 27"/>
                <a:gd name="T23" fmla="*/ 32 h 32"/>
                <a:gd name="T24" fmla="*/ 16 w 27"/>
                <a:gd name="T25" fmla="*/ 32 h 32"/>
                <a:gd name="T26" fmla="*/ 16 w 27"/>
                <a:gd name="T27" fmla="*/ 32 h 32"/>
                <a:gd name="T28" fmla="*/ 11 w 27"/>
                <a:gd name="T29" fmla="*/ 32 h 32"/>
                <a:gd name="T30" fmla="*/ 11 w 27"/>
                <a:gd name="T31" fmla="*/ 32 h 32"/>
                <a:gd name="T32" fmla="*/ 11 w 27"/>
                <a:gd name="T33" fmla="*/ 32 h 32"/>
                <a:gd name="T34" fmla="*/ 11 w 27"/>
                <a:gd name="T35" fmla="*/ 32 h 32"/>
                <a:gd name="T36" fmla="*/ 6 w 27"/>
                <a:gd name="T37" fmla="*/ 32 h 32"/>
                <a:gd name="T38" fmla="*/ 6 w 27"/>
                <a:gd name="T39" fmla="*/ 32 h 32"/>
                <a:gd name="T40" fmla="*/ 6 w 27"/>
                <a:gd name="T41" fmla="*/ 26 h 32"/>
                <a:gd name="T42" fmla="*/ 6 w 27"/>
                <a:gd name="T43" fmla="*/ 26 h 32"/>
                <a:gd name="T44" fmla="*/ 6 w 27"/>
                <a:gd name="T45" fmla="*/ 26 h 32"/>
                <a:gd name="T46" fmla="*/ 0 w 27"/>
                <a:gd name="T47" fmla="*/ 26 h 32"/>
                <a:gd name="T48" fmla="*/ 0 w 27"/>
                <a:gd name="T49" fmla="*/ 21 h 32"/>
                <a:gd name="T50" fmla="*/ 0 w 27"/>
                <a:gd name="T51" fmla="*/ 21 h 32"/>
                <a:gd name="T52" fmla="*/ 0 w 27"/>
                <a:gd name="T53" fmla="*/ 21 h 32"/>
                <a:gd name="T54" fmla="*/ 0 w 27"/>
                <a:gd name="T55" fmla="*/ 21 h 32"/>
                <a:gd name="T56" fmla="*/ 0 w 27"/>
                <a:gd name="T57" fmla="*/ 16 h 32"/>
                <a:gd name="T58" fmla="*/ 0 w 27"/>
                <a:gd name="T59" fmla="*/ 16 h 32"/>
                <a:gd name="T60" fmla="*/ 0 w 27"/>
                <a:gd name="T61" fmla="*/ 16 h 32"/>
                <a:gd name="T62" fmla="*/ 0 w 27"/>
                <a:gd name="T63" fmla="*/ 10 h 32"/>
                <a:gd name="T64" fmla="*/ 0 w 27"/>
                <a:gd name="T65" fmla="*/ 10 h 32"/>
                <a:gd name="T66" fmla="*/ 0 w 27"/>
                <a:gd name="T67" fmla="*/ 10 h 32"/>
                <a:gd name="T68" fmla="*/ 0 w 27"/>
                <a:gd name="T69" fmla="*/ 10 h 32"/>
                <a:gd name="T70" fmla="*/ 0 w 27"/>
                <a:gd name="T71" fmla="*/ 5 h 32"/>
                <a:gd name="T72" fmla="*/ 6 w 27"/>
                <a:gd name="T73" fmla="*/ 5 h 32"/>
                <a:gd name="T74" fmla="*/ 6 w 27"/>
                <a:gd name="T75" fmla="*/ 5 h 32"/>
                <a:gd name="T76" fmla="*/ 6 w 27"/>
                <a:gd name="T77" fmla="*/ 5 h 32"/>
                <a:gd name="T78" fmla="*/ 6 w 27"/>
                <a:gd name="T79" fmla="*/ 0 h 32"/>
                <a:gd name="T80" fmla="*/ 11 w 27"/>
                <a:gd name="T81" fmla="*/ 0 h 32"/>
                <a:gd name="T82" fmla="*/ 11 w 27"/>
                <a:gd name="T83" fmla="*/ 0 h 32"/>
                <a:gd name="T84" fmla="*/ 11 w 27"/>
                <a:gd name="T85" fmla="*/ 0 h 32"/>
                <a:gd name="T86" fmla="*/ 11 w 27"/>
                <a:gd name="T87" fmla="*/ 0 h 32"/>
                <a:gd name="T88" fmla="*/ 16 w 27"/>
                <a:gd name="T89" fmla="*/ 0 h 32"/>
                <a:gd name="T90" fmla="*/ 16 w 27"/>
                <a:gd name="T91" fmla="*/ 0 h 32"/>
                <a:gd name="T92" fmla="*/ 16 w 27"/>
                <a:gd name="T93" fmla="*/ 0 h 32"/>
                <a:gd name="T94" fmla="*/ 16 w 27"/>
                <a:gd name="T95" fmla="*/ 0 h 32"/>
                <a:gd name="T96" fmla="*/ 22 w 27"/>
                <a:gd name="T97" fmla="*/ 0 h 32"/>
                <a:gd name="T98" fmla="*/ 22 w 27"/>
                <a:gd name="T99" fmla="*/ 0 h 32"/>
                <a:gd name="T100" fmla="*/ 22 w 27"/>
                <a:gd name="T101" fmla="*/ 5 h 32"/>
                <a:gd name="T102" fmla="*/ 22 w 27"/>
                <a:gd name="T103" fmla="*/ 5 h 32"/>
                <a:gd name="T104" fmla="*/ 22 w 27"/>
                <a:gd name="T105" fmla="*/ 5 h 32"/>
                <a:gd name="T106" fmla="*/ 27 w 27"/>
                <a:gd name="T107" fmla="*/ 5 h 32"/>
                <a:gd name="T108" fmla="*/ 27 w 27"/>
                <a:gd name="T109" fmla="*/ 5 h 32"/>
                <a:gd name="T110" fmla="*/ 27 w 27"/>
                <a:gd name="T111" fmla="*/ 10 h 32"/>
                <a:gd name="T112" fmla="*/ 27 w 27"/>
                <a:gd name="T113" fmla="*/ 10 h 32"/>
                <a:gd name="T114" fmla="*/ 27 w 27"/>
                <a:gd name="T115" fmla="*/ 10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26"/>
                  </a:lnTo>
                  <a:lnTo>
                    <a:pt x="22" y="32"/>
                  </a:lnTo>
                  <a:lnTo>
                    <a:pt x="22" y="32"/>
                  </a:lnTo>
                  <a:lnTo>
                    <a:pt x="22"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32"/>
                  </a:lnTo>
                  <a:lnTo>
                    <a:pt x="6" y="32"/>
                  </a:lnTo>
                  <a:lnTo>
                    <a:pt x="6" y="32"/>
                  </a:lnTo>
                  <a:lnTo>
                    <a:pt x="6" y="32"/>
                  </a:lnTo>
                  <a:lnTo>
                    <a:pt x="6" y="32"/>
                  </a:lnTo>
                  <a:lnTo>
                    <a:pt x="6" y="32"/>
                  </a:lnTo>
                  <a:lnTo>
                    <a:pt x="6" y="32"/>
                  </a:lnTo>
                  <a:lnTo>
                    <a:pt x="6" y="32"/>
                  </a:lnTo>
                  <a:lnTo>
                    <a:pt x="6" y="32"/>
                  </a:lnTo>
                  <a:lnTo>
                    <a:pt x="6"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5"/>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2" y="0"/>
                  </a:lnTo>
                  <a:lnTo>
                    <a:pt x="22" y="0"/>
                  </a:lnTo>
                  <a:lnTo>
                    <a:pt x="22" y="0"/>
                  </a:lnTo>
                  <a:lnTo>
                    <a:pt x="22" y="0"/>
                  </a:lnTo>
                  <a:lnTo>
                    <a:pt x="22" y="0"/>
                  </a:lnTo>
                  <a:lnTo>
                    <a:pt x="22" y="0"/>
                  </a:lnTo>
                  <a:lnTo>
                    <a:pt x="22" y="0"/>
                  </a:lnTo>
                  <a:lnTo>
                    <a:pt x="22" y="0"/>
                  </a:lnTo>
                  <a:lnTo>
                    <a:pt x="22" y="0"/>
                  </a:lnTo>
                  <a:lnTo>
                    <a:pt x="22" y="0"/>
                  </a:lnTo>
                  <a:lnTo>
                    <a:pt x="22" y="0"/>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2" y="5"/>
                  </a:lnTo>
                  <a:lnTo>
                    <a:pt x="27" y="5"/>
                  </a:lnTo>
                  <a:lnTo>
                    <a:pt x="27" y="5"/>
                  </a:lnTo>
                  <a:lnTo>
                    <a:pt x="27" y="5"/>
                  </a:lnTo>
                  <a:lnTo>
                    <a:pt x="27" y="5"/>
                  </a:lnTo>
                  <a:lnTo>
                    <a:pt x="27" y="5"/>
                  </a:lnTo>
                  <a:lnTo>
                    <a:pt x="27" y="5"/>
                  </a:lnTo>
                  <a:lnTo>
                    <a:pt x="27" y="5"/>
                  </a:lnTo>
                  <a:lnTo>
                    <a:pt x="27" y="5"/>
                  </a:lnTo>
                  <a:lnTo>
                    <a:pt x="27" y="5"/>
                  </a:lnTo>
                  <a:lnTo>
                    <a:pt x="27" y="5"/>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6" name="Freeform 694"/>
            <p:cNvSpPr>
              <a:spLocks/>
            </p:cNvSpPr>
            <p:nvPr/>
          </p:nvSpPr>
          <p:spPr bwMode="auto">
            <a:xfrm>
              <a:off x="1977" y="1915"/>
              <a:ext cx="26" cy="26"/>
            </a:xfrm>
            <a:custGeom>
              <a:avLst/>
              <a:gdLst>
                <a:gd name="T0" fmla="*/ 26 w 26"/>
                <a:gd name="T1" fmla="*/ 16 h 26"/>
                <a:gd name="T2" fmla="*/ 26 w 26"/>
                <a:gd name="T3" fmla="*/ 16 h 26"/>
                <a:gd name="T4" fmla="*/ 26 w 26"/>
                <a:gd name="T5" fmla="*/ 16 h 26"/>
                <a:gd name="T6" fmla="*/ 21 w 26"/>
                <a:gd name="T7" fmla="*/ 21 h 26"/>
                <a:gd name="T8" fmla="*/ 21 w 26"/>
                <a:gd name="T9" fmla="*/ 21 h 26"/>
                <a:gd name="T10" fmla="*/ 21 w 26"/>
                <a:gd name="T11" fmla="*/ 21 h 26"/>
                <a:gd name="T12" fmla="*/ 21 w 26"/>
                <a:gd name="T13" fmla="*/ 21 h 26"/>
                <a:gd name="T14" fmla="*/ 21 w 26"/>
                <a:gd name="T15" fmla="*/ 26 h 26"/>
                <a:gd name="T16" fmla="*/ 15 w 26"/>
                <a:gd name="T17" fmla="*/ 26 h 26"/>
                <a:gd name="T18" fmla="*/ 15 w 26"/>
                <a:gd name="T19" fmla="*/ 26 h 26"/>
                <a:gd name="T20" fmla="*/ 15 w 26"/>
                <a:gd name="T21" fmla="*/ 26 h 26"/>
                <a:gd name="T22" fmla="*/ 15 w 26"/>
                <a:gd name="T23" fmla="*/ 26 h 26"/>
                <a:gd name="T24" fmla="*/ 10 w 26"/>
                <a:gd name="T25" fmla="*/ 26 h 26"/>
                <a:gd name="T26" fmla="*/ 10 w 26"/>
                <a:gd name="T27" fmla="*/ 26 h 26"/>
                <a:gd name="T28" fmla="*/ 10 w 26"/>
                <a:gd name="T29" fmla="*/ 26 h 26"/>
                <a:gd name="T30" fmla="*/ 10 w 26"/>
                <a:gd name="T31" fmla="*/ 26 h 26"/>
                <a:gd name="T32" fmla="*/ 5 w 26"/>
                <a:gd name="T33" fmla="*/ 26 h 26"/>
                <a:gd name="T34" fmla="*/ 5 w 26"/>
                <a:gd name="T35" fmla="*/ 26 h 26"/>
                <a:gd name="T36" fmla="*/ 5 w 26"/>
                <a:gd name="T37" fmla="*/ 26 h 26"/>
                <a:gd name="T38" fmla="*/ 5 w 26"/>
                <a:gd name="T39" fmla="*/ 26 h 26"/>
                <a:gd name="T40" fmla="*/ 5 w 26"/>
                <a:gd name="T41" fmla="*/ 26 h 26"/>
                <a:gd name="T42" fmla="*/ 0 w 26"/>
                <a:gd name="T43" fmla="*/ 26 h 26"/>
                <a:gd name="T44" fmla="*/ 0 w 26"/>
                <a:gd name="T45" fmla="*/ 21 h 26"/>
                <a:gd name="T46" fmla="*/ 0 w 26"/>
                <a:gd name="T47" fmla="*/ 21 h 26"/>
                <a:gd name="T48" fmla="*/ 0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0 w 26"/>
                <a:gd name="T83" fmla="*/ 0 h 26"/>
                <a:gd name="T84" fmla="*/ 10 w 26"/>
                <a:gd name="T85" fmla="*/ 0 h 26"/>
                <a:gd name="T86" fmla="*/ 10 w 26"/>
                <a:gd name="T87" fmla="*/ 0 h 26"/>
                <a:gd name="T88" fmla="*/ 15 w 26"/>
                <a:gd name="T89" fmla="*/ 0 h 26"/>
                <a:gd name="T90" fmla="*/ 15 w 26"/>
                <a:gd name="T91" fmla="*/ 0 h 26"/>
                <a:gd name="T92" fmla="*/ 15 w 26"/>
                <a:gd name="T93" fmla="*/ 0 h 26"/>
                <a:gd name="T94" fmla="*/ 15 w 26"/>
                <a:gd name="T95" fmla="*/ 0 h 26"/>
                <a:gd name="T96" fmla="*/ 21 w 26"/>
                <a:gd name="T97" fmla="*/ 0 h 26"/>
                <a:gd name="T98" fmla="*/ 21 w 26"/>
                <a:gd name="T99" fmla="*/ 0 h 26"/>
                <a:gd name="T100" fmla="*/ 21 w 26"/>
                <a:gd name="T101" fmla="*/ 0 h 26"/>
                <a:gd name="T102" fmla="*/ 21 w 26"/>
                <a:gd name="T103" fmla="*/ 0 h 26"/>
                <a:gd name="T104" fmla="*/ 21 w 26"/>
                <a:gd name="T105" fmla="*/ 0 h 26"/>
                <a:gd name="T106" fmla="*/ 21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7" name="Freeform 695"/>
            <p:cNvSpPr>
              <a:spLocks/>
            </p:cNvSpPr>
            <p:nvPr/>
          </p:nvSpPr>
          <p:spPr bwMode="auto">
            <a:xfrm>
              <a:off x="2915" y="1661"/>
              <a:ext cx="27" cy="27"/>
            </a:xfrm>
            <a:custGeom>
              <a:avLst/>
              <a:gdLst>
                <a:gd name="T0" fmla="*/ 27 w 27"/>
                <a:gd name="T1" fmla="*/ 16 h 27"/>
                <a:gd name="T2" fmla="*/ 27 w 27"/>
                <a:gd name="T3" fmla="*/ 16 h 27"/>
                <a:gd name="T4" fmla="*/ 27 w 27"/>
                <a:gd name="T5" fmla="*/ 16 h 27"/>
                <a:gd name="T6" fmla="*/ 27 w 27"/>
                <a:gd name="T7" fmla="*/ 22 h 27"/>
                <a:gd name="T8" fmla="*/ 21 w 27"/>
                <a:gd name="T9" fmla="*/ 22 h 27"/>
                <a:gd name="T10" fmla="*/ 21 w 27"/>
                <a:gd name="T11" fmla="*/ 22 h 27"/>
                <a:gd name="T12" fmla="*/ 21 w 27"/>
                <a:gd name="T13" fmla="*/ 27 h 27"/>
                <a:gd name="T14" fmla="*/ 21 w 27"/>
                <a:gd name="T15" fmla="*/ 27 h 27"/>
                <a:gd name="T16" fmla="*/ 21 w 27"/>
                <a:gd name="T17" fmla="*/ 27 h 27"/>
                <a:gd name="T18" fmla="*/ 21 w 27"/>
                <a:gd name="T19" fmla="*/ 27 h 27"/>
                <a:gd name="T20" fmla="*/ 16 w 27"/>
                <a:gd name="T21" fmla="*/ 27 h 27"/>
                <a:gd name="T22" fmla="*/ 16 w 27"/>
                <a:gd name="T23" fmla="*/ 27 h 27"/>
                <a:gd name="T24" fmla="*/ 16 w 27"/>
                <a:gd name="T25" fmla="*/ 27 h 27"/>
                <a:gd name="T26" fmla="*/ 16 w 27"/>
                <a:gd name="T27" fmla="*/ 27 h 27"/>
                <a:gd name="T28" fmla="*/ 11 w 27"/>
                <a:gd name="T29" fmla="*/ 27 h 27"/>
                <a:gd name="T30" fmla="*/ 11 w 27"/>
                <a:gd name="T31" fmla="*/ 27 h 27"/>
                <a:gd name="T32" fmla="*/ 11 w 27"/>
                <a:gd name="T33" fmla="*/ 27 h 27"/>
                <a:gd name="T34" fmla="*/ 11 w 27"/>
                <a:gd name="T35" fmla="*/ 27 h 27"/>
                <a:gd name="T36" fmla="*/ 6 w 27"/>
                <a:gd name="T37" fmla="*/ 27 h 27"/>
                <a:gd name="T38" fmla="*/ 6 w 27"/>
                <a:gd name="T39" fmla="*/ 27 h 27"/>
                <a:gd name="T40" fmla="*/ 6 w 27"/>
                <a:gd name="T41" fmla="*/ 27 h 27"/>
                <a:gd name="T42" fmla="*/ 6 w 27"/>
                <a:gd name="T43" fmla="*/ 27 h 27"/>
                <a:gd name="T44" fmla="*/ 6 w 27"/>
                <a:gd name="T45" fmla="*/ 27 h 27"/>
                <a:gd name="T46" fmla="*/ 0 w 27"/>
                <a:gd name="T47" fmla="*/ 22 h 27"/>
                <a:gd name="T48" fmla="*/ 0 w 27"/>
                <a:gd name="T49" fmla="*/ 22 h 27"/>
                <a:gd name="T50" fmla="*/ 0 w 27"/>
                <a:gd name="T51" fmla="*/ 22 h 27"/>
                <a:gd name="T52" fmla="*/ 0 w 27"/>
                <a:gd name="T53" fmla="*/ 22 h 27"/>
                <a:gd name="T54" fmla="*/ 0 w 27"/>
                <a:gd name="T55" fmla="*/ 16 h 27"/>
                <a:gd name="T56" fmla="*/ 0 w 27"/>
                <a:gd name="T57" fmla="*/ 16 h 27"/>
                <a:gd name="T58" fmla="*/ 0 w 27"/>
                <a:gd name="T59" fmla="*/ 16 h 27"/>
                <a:gd name="T60" fmla="*/ 0 w 27"/>
                <a:gd name="T61" fmla="*/ 11 h 27"/>
                <a:gd name="T62" fmla="*/ 0 w 27"/>
                <a:gd name="T63" fmla="*/ 11 h 27"/>
                <a:gd name="T64" fmla="*/ 0 w 27"/>
                <a:gd name="T65" fmla="*/ 11 h 27"/>
                <a:gd name="T66" fmla="*/ 0 w 27"/>
                <a:gd name="T67" fmla="*/ 6 h 27"/>
                <a:gd name="T68" fmla="*/ 0 w 27"/>
                <a:gd name="T69" fmla="*/ 6 h 27"/>
                <a:gd name="T70" fmla="*/ 0 w 27"/>
                <a:gd name="T71" fmla="*/ 6 h 27"/>
                <a:gd name="T72" fmla="*/ 0 w 27"/>
                <a:gd name="T73" fmla="*/ 6 h 27"/>
                <a:gd name="T74" fmla="*/ 6 w 27"/>
                <a:gd name="T75" fmla="*/ 0 h 27"/>
                <a:gd name="T76" fmla="*/ 6 w 27"/>
                <a:gd name="T77" fmla="*/ 0 h 27"/>
                <a:gd name="T78" fmla="*/ 6 w 27"/>
                <a:gd name="T79" fmla="*/ 0 h 27"/>
                <a:gd name="T80" fmla="*/ 6 w 27"/>
                <a:gd name="T81" fmla="*/ 0 h 27"/>
                <a:gd name="T82" fmla="*/ 6 w 27"/>
                <a:gd name="T83" fmla="*/ 0 h 27"/>
                <a:gd name="T84" fmla="*/ 11 w 27"/>
                <a:gd name="T85" fmla="*/ 0 h 27"/>
                <a:gd name="T86" fmla="*/ 11 w 27"/>
                <a:gd name="T87" fmla="*/ 0 h 27"/>
                <a:gd name="T88" fmla="*/ 11 w 27"/>
                <a:gd name="T89" fmla="*/ 0 h 27"/>
                <a:gd name="T90" fmla="*/ 11 w 27"/>
                <a:gd name="T91" fmla="*/ 0 h 27"/>
                <a:gd name="T92" fmla="*/ 16 w 27"/>
                <a:gd name="T93" fmla="*/ 0 h 27"/>
                <a:gd name="T94" fmla="*/ 16 w 27"/>
                <a:gd name="T95" fmla="*/ 0 h 27"/>
                <a:gd name="T96" fmla="*/ 16 w 27"/>
                <a:gd name="T97" fmla="*/ 0 h 27"/>
                <a:gd name="T98" fmla="*/ 16 w 27"/>
                <a:gd name="T99" fmla="*/ 0 h 27"/>
                <a:gd name="T100" fmla="*/ 21 w 27"/>
                <a:gd name="T101" fmla="*/ 0 h 27"/>
                <a:gd name="T102" fmla="*/ 21 w 27"/>
                <a:gd name="T103" fmla="*/ 0 h 27"/>
                <a:gd name="T104" fmla="*/ 21 w 27"/>
                <a:gd name="T105" fmla="*/ 6 h 27"/>
                <a:gd name="T106" fmla="*/ 21 w 27"/>
                <a:gd name="T107" fmla="*/ 6 h 27"/>
                <a:gd name="T108" fmla="*/ 21 w 27"/>
                <a:gd name="T109" fmla="*/ 6 h 27"/>
                <a:gd name="T110" fmla="*/ 21 w 27"/>
                <a:gd name="T111" fmla="*/ 6 h 27"/>
                <a:gd name="T112" fmla="*/ 27 w 27"/>
                <a:gd name="T113" fmla="*/ 11 h 27"/>
                <a:gd name="T114" fmla="*/ 27 w 27"/>
                <a:gd name="T115" fmla="*/ 11 h 27"/>
                <a:gd name="T116" fmla="*/ 27 w 27"/>
                <a:gd name="T117" fmla="*/ 11 h 27"/>
                <a:gd name="T118" fmla="*/ 27 w 27"/>
                <a:gd name="T11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7">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2"/>
                  </a:lnTo>
                  <a:lnTo>
                    <a:pt x="27" y="22"/>
                  </a:lnTo>
                  <a:lnTo>
                    <a:pt x="27" y="22"/>
                  </a:lnTo>
                  <a:lnTo>
                    <a:pt x="27" y="22"/>
                  </a:lnTo>
                  <a:lnTo>
                    <a:pt x="27"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2"/>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7"/>
                  </a:lnTo>
                  <a:lnTo>
                    <a:pt x="6"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6" y="6"/>
                  </a:lnTo>
                  <a:lnTo>
                    <a:pt x="6" y="6"/>
                  </a:lnTo>
                  <a:lnTo>
                    <a:pt x="6" y="6"/>
                  </a:lnTo>
                  <a:lnTo>
                    <a:pt x="6" y="6"/>
                  </a:lnTo>
                  <a:lnTo>
                    <a:pt x="6" y="6"/>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11"/>
                  </a:lnTo>
                  <a:lnTo>
                    <a:pt x="21"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8" name="Freeform 696"/>
            <p:cNvSpPr>
              <a:spLocks/>
            </p:cNvSpPr>
            <p:nvPr/>
          </p:nvSpPr>
          <p:spPr bwMode="auto">
            <a:xfrm>
              <a:off x="3063" y="1598"/>
              <a:ext cx="16" cy="21"/>
            </a:xfrm>
            <a:custGeom>
              <a:avLst/>
              <a:gdLst>
                <a:gd name="T0" fmla="*/ 16 w 16"/>
                <a:gd name="T1" fmla="*/ 11 h 21"/>
                <a:gd name="T2" fmla="*/ 16 w 16"/>
                <a:gd name="T3" fmla="*/ 11 h 21"/>
                <a:gd name="T4" fmla="*/ 16 w 16"/>
                <a:gd name="T5" fmla="*/ 11 h 21"/>
                <a:gd name="T6" fmla="*/ 16 w 16"/>
                <a:gd name="T7" fmla="*/ 16 h 21"/>
                <a:gd name="T8" fmla="*/ 16 w 16"/>
                <a:gd name="T9" fmla="*/ 16 h 21"/>
                <a:gd name="T10" fmla="*/ 16 w 16"/>
                <a:gd name="T11" fmla="*/ 16 h 21"/>
                <a:gd name="T12" fmla="*/ 16 w 16"/>
                <a:gd name="T13" fmla="*/ 16 h 21"/>
                <a:gd name="T14" fmla="*/ 16 w 16"/>
                <a:gd name="T15" fmla="*/ 16 h 21"/>
                <a:gd name="T16" fmla="*/ 16 w 16"/>
                <a:gd name="T17" fmla="*/ 16 h 21"/>
                <a:gd name="T18" fmla="*/ 16 w 16"/>
                <a:gd name="T19" fmla="*/ 21 h 21"/>
                <a:gd name="T20" fmla="*/ 16 w 16"/>
                <a:gd name="T21" fmla="*/ 21 h 21"/>
                <a:gd name="T22" fmla="*/ 11 w 16"/>
                <a:gd name="T23" fmla="*/ 21 h 21"/>
                <a:gd name="T24" fmla="*/ 11 w 16"/>
                <a:gd name="T25" fmla="*/ 21 h 21"/>
                <a:gd name="T26" fmla="*/ 11 w 16"/>
                <a:gd name="T27" fmla="*/ 21 h 21"/>
                <a:gd name="T28" fmla="*/ 11 w 16"/>
                <a:gd name="T29" fmla="*/ 21 h 21"/>
                <a:gd name="T30" fmla="*/ 11 w 16"/>
                <a:gd name="T31" fmla="*/ 21 h 21"/>
                <a:gd name="T32" fmla="*/ 11 w 16"/>
                <a:gd name="T33" fmla="*/ 21 h 21"/>
                <a:gd name="T34" fmla="*/ 11 w 16"/>
                <a:gd name="T35" fmla="*/ 21 h 21"/>
                <a:gd name="T36" fmla="*/ 5 w 16"/>
                <a:gd name="T37" fmla="*/ 21 h 21"/>
                <a:gd name="T38" fmla="*/ 5 w 16"/>
                <a:gd name="T39" fmla="*/ 21 h 21"/>
                <a:gd name="T40" fmla="*/ 5 w 16"/>
                <a:gd name="T41" fmla="*/ 16 h 21"/>
                <a:gd name="T42" fmla="*/ 5 w 16"/>
                <a:gd name="T43" fmla="*/ 16 h 21"/>
                <a:gd name="T44" fmla="*/ 5 w 16"/>
                <a:gd name="T45" fmla="*/ 16 h 21"/>
                <a:gd name="T46" fmla="*/ 5 w 16"/>
                <a:gd name="T47" fmla="*/ 16 h 21"/>
                <a:gd name="T48" fmla="*/ 5 w 16"/>
                <a:gd name="T49" fmla="*/ 16 h 21"/>
                <a:gd name="T50" fmla="*/ 5 w 16"/>
                <a:gd name="T51" fmla="*/ 16 h 21"/>
                <a:gd name="T52" fmla="*/ 0 w 16"/>
                <a:gd name="T53" fmla="*/ 11 h 21"/>
                <a:gd name="T54" fmla="*/ 0 w 16"/>
                <a:gd name="T55" fmla="*/ 11 h 21"/>
                <a:gd name="T56" fmla="*/ 0 w 16"/>
                <a:gd name="T57" fmla="*/ 11 h 21"/>
                <a:gd name="T58" fmla="*/ 0 w 16"/>
                <a:gd name="T59" fmla="*/ 11 h 21"/>
                <a:gd name="T60" fmla="*/ 0 w 16"/>
                <a:gd name="T61" fmla="*/ 11 h 21"/>
                <a:gd name="T62" fmla="*/ 0 w 16"/>
                <a:gd name="T63" fmla="*/ 5 h 21"/>
                <a:gd name="T64" fmla="*/ 0 w 16"/>
                <a:gd name="T65" fmla="*/ 5 h 21"/>
                <a:gd name="T66" fmla="*/ 0 w 16"/>
                <a:gd name="T67" fmla="*/ 5 h 21"/>
                <a:gd name="T68" fmla="*/ 0 w 16"/>
                <a:gd name="T69" fmla="*/ 5 h 21"/>
                <a:gd name="T70" fmla="*/ 5 w 16"/>
                <a:gd name="T71" fmla="*/ 5 h 21"/>
                <a:gd name="T72" fmla="*/ 5 w 16"/>
                <a:gd name="T73" fmla="*/ 5 h 21"/>
                <a:gd name="T74" fmla="*/ 5 w 16"/>
                <a:gd name="T75" fmla="*/ 0 h 21"/>
                <a:gd name="T76" fmla="*/ 5 w 16"/>
                <a:gd name="T77" fmla="*/ 0 h 21"/>
                <a:gd name="T78" fmla="*/ 5 w 16"/>
                <a:gd name="T79" fmla="*/ 0 h 21"/>
                <a:gd name="T80" fmla="*/ 5 w 16"/>
                <a:gd name="T81" fmla="*/ 0 h 21"/>
                <a:gd name="T82" fmla="*/ 5 w 16"/>
                <a:gd name="T83" fmla="*/ 0 h 21"/>
                <a:gd name="T84" fmla="*/ 5 w 16"/>
                <a:gd name="T85" fmla="*/ 0 h 21"/>
                <a:gd name="T86" fmla="*/ 11 w 16"/>
                <a:gd name="T87" fmla="*/ 0 h 21"/>
                <a:gd name="T88" fmla="*/ 11 w 16"/>
                <a:gd name="T89" fmla="*/ 0 h 21"/>
                <a:gd name="T90" fmla="*/ 11 w 16"/>
                <a:gd name="T91" fmla="*/ 0 h 21"/>
                <a:gd name="T92" fmla="*/ 11 w 16"/>
                <a:gd name="T93" fmla="*/ 0 h 21"/>
                <a:gd name="T94" fmla="*/ 11 w 16"/>
                <a:gd name="T95" fmla="*/ 0 h 21"/>
                <a:gd name="T96" fmla="*/ 11 w 16"/>
                <a:gd name="T97" fmla="*/ 0 h 21"/>
                <a:gd name="T98" fmla="*/ 11 w 16"/>
                <a:gd name="T99" fmla="*/ 0 h 21"/>
                <a:gd name="T100" fmla="*/ 16 w 16"/>
                <a:gd name="T101" fmla="*/ 0 h 21"/>
                <a:gd name="T102" fmla="*/ 16 w 16"/>
                <a:gd name="T103" fmla="*/ 0 h 21"/>
                <a:gd name="T104" fmla="*/ 16 w 16"/>
                <a:gd name="T105" fmla="*/ 0 h 21"/>
                <a:gd name="T106" fmla="*/ 16 w 16"/>
                <a:gd name="T107" fmla="*/ 5 h 21"/>
                <a:gd name="T108" fmla="*/ 16 w 16"/>
                <a:gd name="T109" fmla="*/ 5 h 21"/>
                <a:gd name="T110" fmla="*/ 16 w 16"/>
                <a:gd name="T111" fmla="*/ 5 h 21"/>
                <a:gd name="T112" fmla="*/ 16 w 16"/>
                <a:gd name="T113" fmla="*/ 5 h 21"/>
                <a:gd name="T114" fmla="*/ 16 w 16"/>
                <a:gd name="T115" fmla="*/ 5 h 21"/>
                <a:gd name="T116" fmla="*/ 16 w 16"/>
                <a:gd name="T117" fmla="*/ 11 h 21"/>
                <a:gd name="T118" fmla="*/ 16 w 16"/>
                <a:gd name="T11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21">
                  <a:moveTo>
                    <a:pt x="16" y="11"/>
                  </a:move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1"/>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16"/>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6"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11"/>
                  </a:lnTo>
                  <a:lnTo>
                    <a:pt x="16" y="11"/>
                  </a:lnTo>
                  <a:lnTo>
                    <a:pt x="16" y="11"/>
                  </a:lnTo>
                  <a:lnTo>
                    <a:pt x="16" y="11"/>
                  </a:lnTo>
                  <a:lnTo>
                    <a:pt x="16" y="11"/>
                  </a:lnTo>
                  <a:lnTo>
                    <a:pt x="16" y="11"/>
                  </a:lnTo>
                  <a:lnTo>
                    <a:pt x="16" y="11"/>
                  </a:lnTo>
                  <a:lnTo>
                    <a:pt x="16" y="11"/>
                  </a:lnTo>
                  <a:lnTo>
                    <a:pt x="16" y="11"/>
                  </a:lnTo>
                  <a:lnTo>
                    <a:pt x="16" y="11"/>
                  </a:lnTo>
                  <a:lnTo>
                    <a:pt x="1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9" name="Freeform 697"/>
            <p:cNvSpPr>
              <a:spLocks/>
            </p:cNvSpPr>
            <p:nvPr/>
          </p:nvSpPr>
          <p:spPr bwMode="auto">
            <a:xfrm>
              <a:off x="2483" y="2099"/>
              <a:ext cx="26" cy="27"/>
            </a:xfrm>
            <a:custGeom>
              <a:avLst/>
              <a:gdLst>
                <a:gd name="T0" fmla="*/ 26 w 26"/>
                <a:gd name="T1" fmla="*/ 16 h 27"/>
                <a:gd name="T2" fmla="*/ 26 w 26"/>
                <a:gd name="T3" fmla="*/ 16 h 27"/>
                <a:gd name="T4" fmla="*/ 21 w 26"/>
                <a:gd name="T5" fmla="*/ 16 h 27"/>
                <a:gd name="T6" fmla="*/ 21 w 26"/>
                <a:gd name="T7" fmla="*/ 21 h 27"/>
                <a:gd name="T8" fmla="*/ 21 w 26"/>
                <a:gd name="T9" fmla="*/ 21 h 27"/>
                <a:gd name="T10" fmla="*/ 21 w 26"/>
                <a:gd name="T11" fmla="*/ 21 h 27"/>
                <a:gd name="T12" fmla="*/ 21 w 26"/>
                <a:gd name="T13" fmla="*/ 21 h 27"/>
                <a:gd name="T14" fmla="*/ 21 w 26"/>
                <a:gd name="T15" fmla="*/ 27 h 27"/>
                <a:gd name="T16" fmla="*/ 21 w 26"/>
                <a:gd name="T17" fmla="*/ 27 h 27"/>
                <a:gd name="T18" fmla="*/ 16 w 26"/>
                <a:gd name="T19" fmla="*/ 27 h 27"/>
                <a:gd name="T20" fmla="*/ 16 w 26"/>
                <a:gd name="T21" fmla="*/ 27 h 27"/>
                <a:gd name="T22" fmla="*/ 16 w 26"/>
                <a:gd name="T23" fmla="*/ 27 h 27"/>
                <a:gd name="T24" fmla="*/ 16 w 26"/>
                <a:gd name="T25" fmla="*/ 27 h 27"/>
                <a:gd name="T26" fmla="*/ 10 w 26"/>
                <a:gd name="T27" fmla="*/ 27 h 27"/>
                <a:gd name="T28" fmla="*/ 10 w 26"/>
                <a:gd name="T29" fmla="*/ 27 h 27"/>
                <a:gd name="T30" fmla="*/ 10 w 26"/>
                <a:gd name="T31" fmla="*/ 27 h 27"/>
                <a:gd name="T32" fmla="*/ 10 w 26"/>
                <a:gd name="T33" fmla="*/ 27 h 27"/>
                <a:gd name="T34" fmla="*/ 5 w 26"/>
                <a:gd name="T35" fmla="*/ 27 h 27"/>
                <a:gd name="T36" fmla="*/ 5 w 26"/>
                <a:gd name="T37" fmla="*/ 27 h 27"/>
                <a:gd name="T38" fmla="*/ 5 w 26"/>
                <a:gd name="T39" fmla="*/ 27 h 27"/>
                <a:gd name="T40" fmla="*/ 5 w 26"/>
                <a:gd name="T41" fmla="*/ 27 h 27"/>
                <a:gd name="T42" fmla="*/ 0 w 26"/>
                <a:gd name="T43" fmla="*/ 27 h 27"/>
                <a:gd name="T44" fmla="*/ 0 w 26"/>
                <a:gd name="T45" fmla="*/ 21 h 27"/>
                <a:gd name="T46" fmla="*/ 0 w 26"/>
                <a:gd name="T47" fmla="*/ 21 h 27"/>
                <a:gd name="T48" fmla="*/ 0 w 26"/>
                <a:gd name="T49" fmla="*/ 21 h 27"/>
                <a:gd name="T50" fmla="*/ 0 w 26"/>
                <a:gd name="T51" fmla="*/ 21 h 27"/>
                <a:gd name="T52" fmla="*/ 0 w 26"/>
                <a:gd name="T53" fmla="*/ 16 h 27"/>
                <a:gd name="T54" fmla="*/ 0 w 26"/>
                <a:gd name="T55" fmla="*/ 16 h 27"/>
                <a:gd name="T56" fmla="*/ 0 w 26"/>
                <a:gd name="T57" fmla="*/ 16 h 27"/>
                <a:gd name="T58" fmla="*/ 0 w 26"/>
                <a:gd name="T59" fmla="*/ 16 h 27"/>
                <a:gd name="T60" fmla="*/ 0 w 26"/>
                <a:gd name="T61" fmla="*/ 11 h 27"/>
                <a:gd name="T62" fmla="*/ 0 w 26"/>
                <a:gd name="T63" fmla="*/ 11 h 27"/>
                <a:gd name="T64" fmla="*/ 0 w 26"/>
                <a:gd name="T65" fmla="*/ 11 h 27"/>
                <a:gd name="T66" fmla="*/ 0 w 26"/>
                <a:gd name="T67" fmla="*/ 6 h 27"/>
                <a:gd name="T68" fmla="*/ 0 w 26"/>
                <a:gd name="T69" fmla="*/ 6 h 27"/>
                <a:gd name="T70" fmla="*/ 0 w 26"/>
                <a:gd name="T71" fmla="*/ 6 h 27"/>
                <a:gd name="T72" fmla="*/ 0 w 26"/>
                <a:gd name="T73" fmla="*/ 6 h 27"/>
                <a:gd name="T74" fmla="*/ 0 w 26"/>
                <a:gd name="T75" fmla="*/ 0 h 27"/>
                <a:gd name="T76" fmla="*/ 5 w 26"/>
                <a:gd name="T77" fmla="*/ 0 h 27"/>
                <a:gd name="T78" fmla="*/ 5 w 26"/>
                <a:gd name="T79" fmla="*/ 0 h 27"/>
                <a:gd name="T80" fmla="*/ 5 w 26"/>
                <a:gd name="T81" fmla="*/ 0 h 27"/>
                <a:gd name="T82" fmla="*/ 5 w 26"/>
                <a:gd name="T83" fmla="*/ 0 h 27"/>
                <a:gd name="T84" fmla="*/ 10 w 26"/>
                <a:gd name="T85" fmla="*/ 0 h 27"/>
                <a:gd name="T86" fmla="*/ 10 w 26"/>
                <a:gd name="T87" fmla="*/ 0 h 27"/>
                <a:gd name="T88" fmla="*/ 10 w 26"/>
                <a:gd name="T89" fmla="*/ 0 h 27"/>
                <a:gd name="T90" fmla="*/ 10 w 26"/>
                <a:gd name="T91" fmla="*/ 0 h 27"/>
                <a:gd name="T92" fmla="*/ 16 w 26"/>
                <a:gd name="T93" fmla="*/ 0 h 27"/>
                <a:gd name="T94" fmla="*/ 16 w 26"/>
                <a:gd name="T95" fmla="*/ 0 h 27"/>
                <a:gd name="T96" fmla="*/ 16 w 26"/>
                <a:gd name="T97" fmla="*/ 0 h 27"/>
                <a:gd name="T98" fmla="*/ 16 w 26"/>
                <a:gd name="T99" fmla="*/ 0 h 27"/>
                <a:gd name="T100" fmla="*/ 21 w 26"/>
                <a:gd name="T101" fmla="*/ 0 h 27"/>
                <a:gd name="T102" fmla="*/ 21 w 26"/>
                <a:gd name="T103" fmla="*/ 0 h 27"/>
                <a:gd name="T104" fmla="*/ 21 w 26"/>
                <a:gd name="T105" fmla="*/ 0 h 27"/>
                <a:gd name="T106" fmla="*/ 21 w 26"/>
                <a:gd name="T107" fmla="*/ 6 h 27"/>
                <a:gd name="T108" fmla="*/ 21 w 26"/>
                <a:gd name="T109" fmla="*/ 6 h 27"/>
                <a:gd name="T110" fmla="*/ 21 w 26"/>
                <a:gd name="T111" fmla="*/ 6 h 27"/>
                <a:gd name="T112" fmla="*/ 26 w 26"/>
                <a:gd name="T113" fmla="*/ 11 h 27"/>
                <a:gd name="T114" fmla="*/ 26 w 26"/>
                <a:gd name="T115" fmla="*/ 11 h 27"/>
                <a:gd name="T116" fmla="*/ 26 w 26"/>
                <a:gd name="T117" fmla="*/ 11 h 27"/>
                <a:gd name="T118" fmla="*/ 26 w 26"/>
                <a:gd name="T119"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7">
                  <a:moveTo>
                    <a:pt x="26" y="11"/>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7"/>
                  </a:lnTo>
                  <a:lnTo>
                    <a:pt x="21" y="27"/>
                  </a:lnTo>
                  <a:lnTo>
                    <a:pt x="21" y="27"/>
                  </a:lnTo>
                  <a:lnTo>
                    <a:pt x="21" y="27"/>
                  </a:lnTo>
                  <a:lnTo>
                    <a:pt x="21" y="27"/>
                  </a:lnTo>
                  <a:lnTo>
                    <a:pt x="21" y="27"/>
                  </a:lnTo>
                  <a:lnTo>
                    <a:pt x="21" y="27"/>
                  </a:lnTo>
                  <a:lnTo>
                    <a:pt x="21" y="27"/>
                  </a:lnTo>
                  <a:lnTo>
                    <a:pt x="21" y="27"/>
                  </a:lnTo>
                  <a:lnTo>
                    <a:pt x="21"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6"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10"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5" y="27"/>
                  </a:lnTo>
                  <a:lnTo>
                    <a:pt x="0" y="27"/>
                  </a:lnTo>
                  <a:lnTo>
                    <a:pt x="0" y="27"/>
                  </a:lnTo>
                  <a:lnTo>
                    <a:pt x="0" y="27"/>
                  </a:lnTo>
                  <a:lnTo>
                    <a:pt x="0" y="27"/>
                  </a:lnTo>
                  <a:lnTo>
                    <a:pt x="0" y="27"/>
                  </a:lnTo>
                  <a:lnTo>
                    <a:pt x="0" y="27"/>
                  </a:lnTo>
                  <a:lnTo>
                    <a:pt x="0" y="27"/>
                  </a:lnTo>
                  <a:lnTo>
                    <a:pt x="0" y="27"/>
                  </a:lnTo>
                  <a:lnTo>
                    <a:pt x="0" y="27"/>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1" y="6"/>
                  </a:lnTo>
                  <a:lnTo>
                    <a:pt x="26" y="6"/>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0" name="Freeform 698"/>
            <p:cNvSpPr>
              <a:spLocks/>
            </p:cNvSpPr>
            <p:nvPr/>
          </p:nvSpPr>
          <p:spPr bwMode="auto">
            <a:xfrm>
              <a:off x="2963" y="2374"/>
              <a:ext cx="26" cy="31"/>
            </a:xfrm>
            <a:custGeom>
              <a:avLst/>
              <a:gdLst>
                <a:gd name="T0" fmla="*/ 26 w 26"/>
                <a:gd name="T1" fmla="*/ 16 h 31"/>
                <a:gd name="T2" fmla="*/ 26 w 26"/>
                <a:gd name="T3" fmla="*/ 16 h 31"/>
                <a:gd name="T4" fmla="*/ 26 w 26"/>
                <a:gd name="T5" fmla="*/ 21 h 31"/>
                <a:gd name="T6" fmla="*/ 26 w 26"/>
                <a:gd name="T7" fmla="*/ 21 h 31"/>
                <a:gd name="T8" fmla="*/ 26 w 26"/>
                <a:gd name="T9" fmla="*/ 21 h 31"/>
                <a:gd name="T10" fmla="*/ 26 w 26"/>
                <a:gd name="T11" fmla="*/ 21 h 31"/>
                <a:gd name="T12" fmla="*/ 26 w 26"/>
                <a:gd name="T13" fmla="*/ 26 h 31"/>
                <a:gd name="T14" fmla="*/ 26 w 26"/>
                <a:gd name="T15" fmla="*/ 26 h 31"/>
                <a:gd name="T16" fmla="*/ 21 w 26"/>
                <a:gd name="T17" fmla="*/ 26 h 31"/>
                <a:gd name="T18" fmla="*/ 21 w 26"/>
                <a:gd name="T19" fmla="*/ 26 h 31"/>
                <a:gd name="T20" fmla="*/ 21 w 26"/>
                <a:gd name="T21" fmla="*/ 26 h 31"/>
                <a:gd name="T22" fmla="*/ 21 w 26"/>
                <a:gd name="T23" fmla="*/ 26 h 31"/>
                <a:gd name="T24" fmla="*/ 16 w 26"/>
                <a:gd name="T25" fmla="*/ 31 h 31"/>
                <a:gd name="T26" fmla="*/ 16 w 26"/>
                <a:gd name="T27" fmla="*/ 31 h 31"/>
                <a:gd name="T28" fmla="*/ 16 w 26"/>
                <a:gd name="T29" fmla="*/ 31 h 31"/>
                <a:gd name="T30" fmla="*/ 16 w 26"/>
                <a:gd name="T31" fmla="*/ 31 h 31"/>
                <a:gd name="T32" fmla="*/ 10 w 26"/>
                <a:gd name="T33" fmla="*/ 31 h 31"/>
                <a:gd name="T34" fmla="*/ 10 w 26"/>
                <a:gd name="T35" fmla="*/ 26 h 31"/>
                <a:gd name="T36" fmla="*/ 10 w 26"/>
                <a:gd name="T37" fmla="*/ 26 h 31"/>
                <a:gd name="T38" fmla="*/ 10 w 26"/>
                <a:gd name="T39" fmla="*/ 26 h 31"/>
                <a:gd name="T40" fmla="*/ 5 w 26"/>
                <a:gd name="T41" fmla="*/ 26 h 31"/>
                <a:gd name="T42" fmla="*/ 5 w 26"/>
                <a:gd name="T43" fmla="*/ 26 h 31"/>
                <a:gd name="T44" fmla="*/ 5 w 26"/>
                <a:gd name="T45" fmla="*/ 26 h 31"/>
                <a:gd name="T46" fmla="*/ 5 w 26"/>
                <a:gd name="T47" fmla="*/ 21 h 31"/>
                <a:gd name="T48" fmla="*/ 5 w 26"/>
                <a:gd name="T49" fmla="*/ 21 h 31"/>
                <a:gd name="T50" fmla="*/ 0 w 26"/>
                <a:gd name="T51" fmla="*/ 21 h 31"/>
                <a:gd name="T52" fmla="*/ 0 w 26"/>
                <a:gd name="T53" fmla="*/ 21 h 31"/>
                <a:gd name="T54" fmla="*/ 0 w 26"/>
                <a:gd name="T55" fmla="*/ 16 h 31"/>
                <a:gd name="T56" fmla="*/ 0 w 26"/>
                <a:gd name="T57" fmla="*/ 16 h 31"/>
                <a:gd name="T58" fmla="*/ 0 w 26"/>
                <a:gd name="T59" fmla="*/ 16 h 31"/>
                <a:gd name="T60" fmla="*/ 0 w 26"/>
                <a:gd name="T61" fmla="*/ 10 h 31"/>
                <a:gd name="T62" fmla="*/ 0 w 26"/>
                <a:gd name="T63" fmla="*/ 10 h 31"/>
                <a:gd name="T64" fmla="*/ 0 w 26"/>
                <a:gd name="T65" fmla="*/ 10 h 31"/>
                <a:gd name="T66" fmla="*/ 0 w 26"/>
                <a:gd name="T67" fmla="*/ 10 h 31"/>
                <a:gd name="T68" fmla="*/ 5 w 26"/>
                <a:gd name="T69" fmla="*/ 5 h 31"/>
                <a:gd name="T70" fmla="*/ 5 w 26"/>
                <a:gd name="T71" fmla="*/ 5 h 31"/>
                <a:gd name="T72" fmla="*/ 5 w 26"/>
                <a:gd name="T73" fmla="*/ 5 h 31"/>
                <a:gd name="T74" fmla="*/ 5 w 26"/>
                <a:gd name="T75" fmla="*/ 5 h 31"/>
                <a:gd name="T76" fmla="*/ 5 w 26"/>
                <a:gd name="T77" fmla="*/ 0 h 31"/>
                <a:gd name="T78" fmla="*/ 5 w 26"/>
                <a:gd name="T79" fmla="*/ 0 h 31"/>
                <a:gd name="T80" fmla="*/ 10 w 26"/>
                <a:gd name="T81" fmla="*/ 0 h 31"/>
                <a:gd name="T82" fmla="*/ 10 w 26"/>
                <a:gd name="T83" fmla="*/ 0 h 31"/>
                <a:gd name="T84" fmla="*/ 10 w 26"/>
                <a:gd name="T85" fmla="*/ 0 h 31"/>
                <a:gd name="T86" fmla="*/ 10 w 26"/>
                <a:gd name="T87" fmla="*/ 0 h 31"/>
                <a:gd name="T88" fmla="*/ 16 w 26"/>
                <a:gd name="T89" fmla="*/ 0 h 31"/>
                <a:gd name="T90" fmla="*/ 16 w 26"/>
                <a:gd name="T91" fmla="*/ 0 h 31"/>
                <a:gd name="T92" fmla="*/ 16 w 26"/>
                <a:gd name="T93" fmla="*/ 0 h 31"/>
                <a:gd name="T94" fmla="*/ 21 w 26"/>
                <a:gd name="T95" fmla="*/ 0 h 31"/>
                <a:gd name="T96" fmla="*/ 21 w 26"/>
                <a:gd name="T97" fmla="*/ 0 h 31"/>
                <a:gd name="T98" fmla="*/ 21 w 26"/>
                <a:gd name="T99" fmla="*/ 0 h 31"/>
                <a:gd name="T100" fmla="*/ 21 w 26"/>
                <a:gd name="T101" fmla="*/ 0 h 31"/>
                <a:gd name="T102" fmla="*/ 21 w 26"/>
                <a:gd name="T103" fmla="*/ 5 h 31"/>
                <a:gd name="T104" fmla="*/ 26 w 26"/>
                <a:gd name="T105" fmla="*/ 5 h 31"/>
                <a:gd name="T106" fmla="*/ 26 w 26"/>
                <a:gd name="T107" fmla="*/ 5 h 31"/>
                <a:gd name="T108" fmla="*/ 26 w 26"/>
                <a:gd name="T109" fmla="*/ 5 h 31"/>
                <a:gd name="T110" fmla="*/ 26 w 26"/>
                <a:gd name="T111" fmla="*/ 5 h 31"/>
                <a:gd name="T112" fmla="*/ 26 w 26"/>
                <a:gd name="T113" fmla="*/ 10 h 31"/>
                <a:gd name="T114" fmla="*/ 26 w 26"/>
                <a:gd name="T115" fmla="*/ 10 h 31"/>
                <a:gd name="T116" fmla="*/ 26 w 26"/>
                <a:gd name="T117" fmla="*/ 10 h 31"/>
                <a:gd name="T118" fmla="*/ 26 w 26"/>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0" y="31"/>
                  </a:lnTo>
                  <a:lnTo>
                    <a:pt x="10" y="31"/>
                  </a:lnTo>
                  <a:lnTo>
                    <a:pt x="10" y="31"/>
                  </a:lnTo>
                  <a:lnTo>
                    <a:pt x="10" y="31"/>
                  </a:lnTo>
                  <a:lnTo>
                    <a:pt x="10" y="31"/>
                  </a:lnTo>
                  <a:lnTo>
                    <a:pt x="10" y="31"/>
                  </a:lnTo>
                  <a:lnTo>
                    <a:pt x="10" y="31"/>
                  </a:lnTo>
                  <a:lnTo>
                    <a:pt x="10" y="31"/>
                  </a:lnTo>
                  <a:lnTo>
                    <a:pt x="10" y="31"/>
                  </a:lnTo>
                  <a:lnTo>
                    <a:pt x="10" y="31"/>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1" name="Freeform 699"/>
            <p:cNvSpPr>
              <a:spLocks/>
            </p:cNvSpPr>
            <p:nvPr/>
          </p:nvSpPr>
          <p:spPr bwMode="auto">
            <a:xfrm>
              <a:off x="4972" y="2263"/>
              <a:ext cx="26" cy="26"/>
            </a:xfrm>
            <a:custGeom>
              <a:avLst/>
              <a:gdLst>
                <a:gd name="T0" fmla="*/ 26 w 26"/>
                <a:gd name="T1" fmla="*/ 16 h 26"/>
                <a:gd name="T2" fmla="*/ 26 w 26"/>
                <a:gd name="T3" fmla="*/ 16 h 26"/>
                <a:gd name="T4" fmla="*/ 26 w 26"/>
                <a:gd name="T5" fmla="*/ 16 h 26"/>
                <a:gd name="T6" fmla="*/ 26 w 26"/>
                <a:gd name="T7" fmla="*/ 21 h 26"/>
                <a:gd name="T8" fmla="*/ 26 w 26"/>
                <a:gd name="T9" fmla="*/ 21 h 26"/>
                <a:gd name="T10" fmla="*/ 26 w 26"/>
                <a:gd name="T11" fmla="*/ 21 h 26"/>
                <a:gd name="T12" fmla="*/ 26 w 26"/>
                <a:gd name="T13" fmla="*/ 21 h 26"/>
                <a:gd name="T14" fmla="*/ 26 w 26"/>
                <a:gd name="T15" fmla="*/ 26 h 26"/>
                <a:gd name="T16" fmla="*/ 21 w 26"/>
                <a:gd name="T17" fmla="*/ 26 h 26"/>
                <a:gd name="T18" fmla="*/ 21 w 26"/>
                <a:gd name="T19" fmla="*/ 26 h 26"/>
                <a:gd name="T20" fmla="*/ 21 w 26"/>
                <a:gd name="T21" fmla="*/ 26 h 26"/>
                <a:gd name="T22" fmla="*/ 21 w 26"/>
                <a:gd name="T23" fmla="*/ 26 h 26"/>
                <a:gd name="T24" fmla="*/ 16 w 26"/>
                <a:gd name="T25" fmla="*/ 26 h 26"/>
                <a:gd name="T26" fmla="*/ 16 w 26"/>
                <a:gd name="T27" fmla="*/ 26 h 26"/>
                <a:gd name="T28" fmla="*/ 16 w 26"/>
                <a:gd name="T29" fmla="*/ 26 h 26"/>
                <a:gd name="T30" fmla="*/ 16 w 26"/>
                <a:gd name="T31" fmla="*/ 26 h 26"/>
                <a:gd name="T32" fmla="*/ 11 w 26"/>
                <a:gd name="T33" fmla="*/ 26 h 26"/>
                <a:gd name="T34" fmla="*/ 11 w 26"/>
                <a:gd name="T35" fmla="*/ 26 h 26"/>
                <a:gd name="T36" fmla="*/ 11 w 26"/>
                <a:gd name="T37" fmla="*/ 26 h 26"/>
                <a:gd name="T38" fmla="*/ 11 w 26"/>
                <a:gd name="T39" fmla="*/ 26 h 26"/>
                <a:gd name="T40" fmla="*/ 5 w 26"/>
                <a:gd name="T41" fmla="*/ 26 h 26"/>
                <a:gd name="T42" fmla="*/ 5 w 26"/>
                <a:gd name="T43" fmla="*/ 26 h 26"/>
                <a:gd name="T44" fmla="*/ 5 w 26"/>
                <a:gd name="T45" fmla="*/ 21 h 26"/>
                <a:gd name="T46" fmla="*/ 5 w 26"/>
                <a:gd name="T47" fmla="*/ 21 h 26"/>
                <a:gd name="T48" fmla="*/ 5 w 26"/>
                <a:gd name="T49" fmla="*/ 21 h 26"/>
                <a:gd name="T50" fmla="*/ 0 w 26"/>
                <a:gd name="T51" fmla="*/ 21 h 26"/>
                <a:gd name="T52" fmla="*/ 0 w 26"/>
                <a:gd name="T53" fmla="*/ 16 h 26"/>
                <a:gd name="T54" fmla="*/ 0 w 26"/>
                <a:gd name="T55" fmla="*/ 16 h 26"/>
                <a:gd name="T56" fmla="*/ 0 w 26"/>
                <a:gd name="T57" fmla="*/ 16 h 26"/>
                <a:gd name="T58" fmla="*/ 0 w 26"/>
                <a:gd name="T59" fmla="*/ 16 h 26"/>
                <a:gd name="T60" fmla="*/ 0 w 26"/>
                <a:gd name="T61" fmla="*/ 10 h 26"/>
                <a:gd name="T62" fmla="*/ 0 w 26"/>
                <a:gd name="T63" fmla="*/ 10 h 26"/>
                <a:gd name="T64" fmla="*/ 0 w 26"/>
                <a:gd name="T65" fmla="*/ 10 h 26"/>
                <a:gd name="T66" fmla="*/ 0 w 26"/>
                <a:gd name="T67" fmla="*/ 5 h 26"/>
                <a:gd name="T68" fmla="*/ 0 w 26"/>
                <a:gd name="T69" fmla="*/ 5 h 26"/>
                <a:gd name="T70" fmla="*/ 0 w 26"/>
                <a:gd name="T71" fmla="*/ 5 h 26"/>
                <a:gd name="T72" fmla="*/ 5 w 26"/>
                <a:gd name="T73" fmla="*/ 5 h 26"/>
                <a:gd name="T74" fmla="*/ 5 w 26"/>
                <a:gd name="T75" fmla="*/ 0 h 26"/>
                <a:gd name="T76" fmla="*/ 5 w 26"/>
                <a:gd name="T77" fmla="*/ 0 h 26"/>
                <a:gd name="T78" fmla="*/ 5 w 26"/>
                <a:gd name="T79" fmla="*/ 0 h 26"/>
                <a:gd name="T80" fmla="*/ 5 w 26"/>
                <a:gd name="T81" fmla="*/ 0 h 26"/>
                <a:gd name="T82" fmla="*/ 11 w 26"/>
                <a:gd name="T83" fmla="*/ 0 h 26"/>
                <a:gd name="T84" fmla="*/ 11 w 26"/>
                <a:gd name="T85" fmla="*/ 0 h 26"/>
                <a:gd name="T86" fmla="*/ 11 w 26"/>
                <a:gd name="T87" fmla="*/ 0 h 26"/>
                <a:gd name="T88" fmla="*/ 11 w 26"/>
                <a:gd name="T89" fmla="*/ 0 h 26"/>
                <a:gd name="T90" fmla="*/ 16 w 26"/>
                <a:gd name="T91" fmla="*/ 0 h 26"/>
                <a:gd name="T92" fmla="*/ 16 w 26"/>
                <a:gd name="T93" fmla="*/ 0 h 26"/>
                <a:gd name="T94" fmla="*/ 16 w 26"/>
                <a:gd name="T95" fmla="*/ 0 h 26"/>
                <a:gd name="T96" fmla="*/ 16 w 26"/>
                <a:gd name="T97" fmla="*/ 0 h 26"/>
                <a:gd name="T98" fmla="*/ 21 w 26"/>
                <a:gd name="T99" fmla="*/ 0 h 26"/>
                <a:gd name="T100" fmla="*/ 21 w 26"/>
                <a:gd name="T101" fmla="*/ 0 h 26"/>
                <a:gd name="T102" fmla="*/ 21 w 26"/>
                <a:gd name="T103" fmla="*/ 0 h 26"/>
                <a:gd name="T104" fmla="*/ 21 w 26"/>
                <a:gd name="T105" fmla="*/ 0 h 26"/>
                <a:gd name="T106" fmla="*/ 26 w 26"/>
                <a:gd name="T107" fmla="*/ 5 h 26"/>
                <a:gd name="T108" fmla="*/ 26 w 26"/>
                <a:gd name="T109" fmla="*/ 5 h 26"/>
                <a:gd name="T110" fmla="*/ 26 w 26"/>
                <a:gd name="T111" fmla="*/ 5 h 26"/>
                <a:gd name="T112" fmla="*/ 26 w 26"/>
                <a:gd name="T113" fmla="*/ 10 h 26"/>
                <a:gd name="T114" fmla="*/ 26 w 26"/>
                <a:gd name="T115" fmla="*/ 10 h 26"/>
                <a:gd name="T116" fmla="*/ 26 w 26"/>
                <a:gd name="T117" fmla="*/ 10 h 26"/>
                <a:gd name="T118" fmla="*/ 26 w 26"/>
                <a:gd name="T1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0"/>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5"/>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lnTo>
                    <a:pt x="26" y="1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2" name="Freeform 700"/>
            <p:cNvSpPr>
              <a:spLocks noEditPoints="1"/>
            </p:cNvSpPr>
            <p:nvPr/>
          </p:nvSpPr>
          <p:spPr bwMode="auto">
            <a:xfrm>
              <a:off x="3052" y="2474"/>
              <a:ext cx="196" cy="243"/>
            </a:xfrm>
            <a:custGeom>
              <a:avLst/>
              <a:gdLst>
                <a:gd name="T0" fmla="*/ 16 w 196"/>
                <a:gd name="T1" fmla="*/ 32 h 243"/>
                <a:gd name="T2" fmla="*/ 27 w 196"/>
                <a:gd name="T3" fmla="*/ 26 h 243"/>
                <a:gd name="T4" fmla="*/ 80 w 196"/>
                <a:gd name="T5" fmla="*/ 26 h 243"/>
                <a:gd name="T6" fmla="*/ 95 w 196"/>
                <a:gd name="T7" fmla="*/ 69 h 243"/>
                <a:gd name="T8" fmla="*/ 122 w 196"/>
                <a:gd name="T9" fmla="*/ 63 h 243"/>
                <a:gd name="T10" fmla="*/ 127 w 196"/>
                <a:gd name="T11" fmla="*/ 58 h 243"/>
                <a:gd name="T12" fmla="*/ 127 w 196"/>
                <a:gd name="T13" fmla="*/ 53 h 243"/>
                <a:gd name="T14" fmla="*/ 127 w 196"/>
                <a:gd name="T15" fmla="*/ 48 h 243"/>
                <a:gd name="T16" fmla="*/ 143 w 196"/>
                <a:gd name="T17" fmla="*/ 48 h 243"/>
                <a:gd name="T18" fmla="*/ 143 w 196"/>
                <a:gd name="T19" fmla="*/ 53 h 243"/>
                <a:gd name="T20" fmla="*/ 164 w 196"/>
                <a:gd name="T21" fmla="*/ 53 h 243"/>
                <a:gd name="T22" fmla="*/ 164 w 196"/>
                <a:gd name="T23" fmla="*/ 95 h 243"/>
                <a:gd name="T24" fmla="*/ 169 w 196"/>
                <a:gd name="T25" fmla="*/ 111 h 243"/>
                <a:gd name="T26" fmla="*/ 169 w 196"/>
                <a:gd name="T27" fmla="*/ 121 h 243"/>
                <a:gd name="T28" fmla="*/ 196 w 196"/>
                <a:gd name="T29" fmla="*/ 116 h 243"/>
                <a:gd name="T30" fmla="*/ 196 w 196"/>
                <a:gd name="T31" fmla="*/ 158 h 243"/>
                <a:gd name="T32" fmla="*/ 164 w 196"/>
                <a:gd name="T33" fmla="*/ 158 h 243"/>
                <a:gd name="T34" fmla="*/ 164 w 196"/>
                <a:gd name="T35" fmla="*/ 216 h 243"/>
                <a:gd name="T36" fmla="*/ 185 w 196"/>
                <a:gd name="T37" fmla="*/ 237 h 243"/>
                <a:gd name="T38" fmla="*/ 148 w 196"/>
                <a:gd name="T39" fmla="*/ 243 h 243"/>
                <a:gd name="T40" fmla="*/ 106 w 196"/>
                <a:gd name="T41" fmla="*/ 232 h 243"/>
                <a:gd name="T42" fmla="*/ 0 w 196"/>
                <a:gd name="T43" fmla="*/ 232 h 243"/>
                <a:gd name="T44" fmla="*/ 0 w 196"/>
                <a:gd name="T45" fmla="*/ 206 h 243"/>
                <a:gd name="T46" fmla="*/ 11 w 196"/>
                <a:gd name="T47" fmla="*/ 174 h 243"/>
                <a:gd name="T48" fmla="*/ 16 w 196"/>
                <a:gd name="T49" fmla="*/ 153 h 243"/>
                <a:gd name="T50" fmla="*/ 27 w 196"/>
                <a:gd name="T51" fmla="*/ 148 h 243"/>
                <a:gd name="T52" fmla="*/ 37 w 196"/>
                <a:gd name="T53" fmla="*/ 121 h 243"/>
                <a:gd name="T54" fmla="*/ 22 w 196"/>
                <a:gd name="T55" fmla="*/ 84 h 243"/>
                <a:gd name="T56" fmla="*/ 32 w 196"/>
                <a:gd name="T57" fmla="*/ 74 h 243"/>
                <a:gd name="T58" fmla="*/ 11 w 196"/>
                <a:gd name="T59" fmla="*/ 32 h 243"/>
                <a:gd name="T60" fmla="*/ 16 w 196"/>
                <a:gd name="T61" fmla="*/ 32 h 243"/>
                <a:gd name="T62" fmla="*/ 22 w 196"/>
                <a:gd name="T63" fmla="*/ 11 h 243"/>
                <a:gd name="T64" fmla="*/ 16 w 196"/>
                <a:gd name="T65" fmla="*/ 11 h 243"/>
                <a:gd name="T66" fmla="*/ 16 w 196"/>
                <a:gd name="T67" fmla="*/ 26 h 243"/>
                <a:gd name="T68" fmla="*/ 11 w 196"/>
                <a:gd name="T69" fmla="*/ 26 h 243"/>
                <a:gd name="T70" fmla="*/ 11 w 196"/>
                <a:gd name="T71" fmla="*/ 11 h 243"/>
                <a:gd name="T72" fmla="*/ 22 w 196"/>
                <a:gd name="T73" fmla="*/ 0 h 243"/>
                <a:gd name="T74" fmla="*/ 27 w 196"/>
                <a:gd name="T75" fmla="*/ 5 h 243"/>
                <a:gd name="T76" fmla="*/ 22 w 196"/>
                <a:gd name="T77" fmla="*/ 1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43">
                  <a:moveTo>
                    <a:pt x="16" y="32"/>
                  </a:moveTo>
                  <a:lnTo>
                    <a:pt x="27" y="26"/>
                  </a:lnTo>
                  <a:lnTo>
                    <a:pt x="80" y="26"/>
                  </a:lnTo>
                  <a:lnTo>
                    <a:pt x="95" y="69"/>
                  </a:lnTo>
                  <a:lnTo>
                    <a:pt x="122" y="63"/>
                  </a:lnTo>
                  <a:lnTo>
                    <a:pt x="127" y="58"/>
                  </a:lnTo>
                  <a:lnTo>
                    <a:pt x="127" y="53"/>
                  </a:lnTo>
                  <a:lnTo>
                    <a:pt x="127" y="48"/>
                  </a:lnTo>
                  <a:lnTo>
                    <a:pt x="143" y="48"/>
                  </a:lnTo>
                  <a:lnTo>
                    <a:pt x="143" y="53"/>
                  </a:lnTo>
                  <a:lnTo>
                    <a:pt x="164" y="53"/>
                  </a:lnTo>
                  <a:lnTo>
                    <a:pt x="164" y="95"/>
                  </a:lnTo>
                  <a:lnTo>
                    <a:pt x="169" y="111"/>
                  </a:lnTo>
                  <a:lnTo>
                    <a:pt x="169" y="121"/>
                  </a:lnTo>
                  <a:lnTo>
                    <a:pt x="196" y="116"/>
                  </a:lnTo>
                  <a:lnTo>
                    <a:pt x="196" y="158"/>
                  </a:lnTo>
                  <a:lnTo>
                    <a:pt x="164" y="158"/>
                  </a:lnTo>
                  <a:lnTo>
                    <a:pt x="164" y="216"/>
                  </a:lnTo>
                  <a:lnTo>
                    <a:pt x="185" y="237"/>
                  </a:lnTo>
                  <a:lnTo>
                    <a:pt x="148" y="243"/>
                  </a:lnTo>
                  <a:lnTo>
                    <a:pt x="106" y="232"/>
                  </a:lnTo>
                  <a:lnTo>
                    <a:pt x="0" y="232"/>
                  </a:lnTo>
                  <a:lnTo>
                    <a:pt x="0" y="206"/>
                  </a:lnTo>
                  <a:lnTo>
                    <a:pt x="11" y="174"/>
                  </a:lnTo>
                  <a:lnTo>
                    <a:pt x="16" y="153"/>
                  </a:lnTo>
                  <a:lnTo>
                    <a:pt x="27" y="148"/>
                  </a:lnTo>
                  <a:lnTo>
                    <a:pt x="37" y="121"/>
                  </a:lnTo>
                  <a:lnTo>
                    <a:pt x="22" y="84"/>
                  </a:lnTo>
                  <a:lnTo>
                    <a:pt x="32" y="74"/>
                  </a:lnTo>
                  <a:lnTo>
                    <a:pt x="11" y="32"/>
                  </a:lnTo>
                  <a:lnTo>
                    <a:pt x="16" y="32"/>
                  </a:lnTo>
                  <a:moveTo>
                    <a:pt x="22" y="11"/>
                  </a:moveTo>
                  <a:lnTo>
                    <a:pt x="16" y="11"/>
                  </a:lnTo>
                  <a:lnTo>
                    <a:pt x="16" y="26"/>
                  </a:lnTo>
                  <a:lnTo>
                    <a:pt x="11" y="26"/>
                  </a:lnTo>
                  <a:lnTo>
                    <a:pt x="11" y="11"/>
                  </a:lnTo>
                  <a:lnTo>
                    <a:pt x="22" y="0"/>
                  </a:lnTo>
                  <a:lnTo>
                    <a:pt x="27" y="5"/>
                  </a:lnTo>
                  <a:lnTo>
                    <a:pt x="22" y="11"/>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3" name="Freeform 701"/>
            <p:cNvSpPr>
              <a:spLocks noEditPoints="1"/>
            </p:cNvSpPr>
            <p:nvPr/>
          </p:nvSpPr>
          <p:spPr bwMode="auto">
            <a:xfrm>
              <a:off x="1803" y="2785"/>
              <a:ext cx="247" cy="591"/>
            </a:xfrm>
            <a:custGeom>
              <a:avLst/>
              <a:gdLst>
                <a:gd name="T0" fmla="*/ 121 w 247"/>
                <a:gd name="T1" fmla="*/ 539 h 591"/>
                <a:gd name="T2" fmla="*/ 89 w 247"/>
                <a:gd name="T3" fmla="*/ 539 h 591"/>
                <a:gd name="T4" fmla="*/ 68 w 247"/>
                <a:gd name="T5" fmla="*/ 517 h 591"/>
                <a:gd name="T6" fmla="*/ 58 w 247"/>
                <a:gd name="T7" fmla="*/ 422 h 591"/>
                <a:gd name="T8" fmla="*/ 21 w 247"/>
                <a:gd name="T9" fmla="*/ 322 h 591"/>
                <a:gd name="T10" fmla="*/ 15 w 247"/>
                <a:gd name="T11" fmla="*/ 269 h 591"/>
                <a:gd name="T12" fmla="*/ 5 w 247"/>
                <a:gd name="T13" fmla="*/ 169 h 591"/>
                <a:gd name="T14" fmla="*/ 10 w 247"/>
                <a:gd name="T15" fmla="*/ 116 h 591"/>
                <a:gd name="T16" fmla="*/ 10 w 247"/>
                <a:gd name="T17" fmla="*/ 58 h 591"/>
                <a:gd name="T18" fmla="*/ 42 w 247"/>
                <a:gd name="T19" fmla="*/ 0 h 591"/>
                <a:gd name="T20" fmla="*/ 47 w 247"/>
                <a:gd name="T21" fmla="*/ 6 h 591"/>
                <a:gd name="T22" fmla="*/ 73 w 247"/>
                <a:gd name="T23" fmla="*/ 21 h 591"/>
                <a:gd name="T24" fmla="*/ 79 w 247"/>
                <a:gd name="T25" fmla="*/ 6 h 591"/>
                <a:gd name="T26" fmla="*/ 94 w 247"/>
                <a:gd name="T27" fmla="*/ 11 h 591"/>
                <a:gd name="T28" fmla="*/ 126 w 247"/>
                <a:gd name="T29" fmla="*/ 37 h 591"/>
                <a:gd name="T30" fmla="*/ 179 w 247"/>
                <a:gd name="T31" fmla="*/ 64 h 591"/>
                <a:gd name="T32" fmla="*/ 174 w 247"/>
                <a:gd name="T33" fmla="*/ 95 h 591"/>
                <a:gd name="T34" fmla="*/ 226 w 247"/>
                <a:gd name="T35" fmla="*/ 90 h 591"/>
                <a:gd name="T36" fmla="*/ 232 w 247"/>
                <a:gd name="T37" fmla="*/ 64 h 591"/>
                <a:gd name="T38" fmla="*/ 242 w 247"/>
                <a:gd name="T39" fmla="*/ 95 h 591"/>
                <a:gd name="T40" fmla="*/ 200 w 247"/>
                <a:gd name="T41" fmla="*/ 143 h 591"/>
                <a:gd name="T42" fmla="*/ 189 w 247"/>
                <a:gd name="T43" fmla="*/ 153 h 591"/>
                <a:gd name="T44" fmla="*/ 189 w 247"/>
                <a:gd name="T45" fmla="*/ 196 h 591"/>
                <a:gd name="T46" fmla="*/ 189 w 247"/>
                <a:gd name="T47" fmla="*/ 206 h 591"/>
                <a:gd name="T48" fmla="*/ 195 w 247"/>
                <a:gd name="T49" fmla="*/ 233 h 591"/>
                <a:gd name="T50" fmla="*/ 216 w 247"/>
                <a:gd name="T51" fmla="*/ 259 h 591"/>
                <a:gd name="T52" fmla="*/ 221 w 247"/>
                <a:gd name="T53" fmla="*/ 296 h 591"/>
                <a:gd name="T54" fmla="*/ 153 w 247"/>
                <a:gd name="T55" fmla="*/ 306 h 591"/>
                <a:gd name="T56" fmla="*/ 158 w 247"/>
                <a:gd name="T57" fmla="*/ 328 h 591"/>
                <a:gd name="T58" fmla="*/ 142 w 247"/>
                <a:gd name="T59" fmla="*/ 349 h 591"/>
                <a:gd name="T60" fmla="*/ 121 w 247"/>
                <a:gd name="T61" fmla="*/ 349 h 591"/>
                <a:gd name="T62" fmla="*/ 147 w 247"/>
                <a:gd name="T63" fmla="*/ 364 h 591"/>
                <a:gd name="T64" fmla="*/ 131 w 247"/>
                <a:gd name="T65" fmla="*/ 375 h 591"/>
                <a:gd name="T66" fmla="*/ 131 w 247"/>
                <a:gd name="T67" fmla="*/ 417 h 591"/>
                <a:gd name="T68" fmla="*/ 116 w 247"/>
                <a:gd name="T69" fmla="*/ 438 h 591"/>
                <a:gd name="T70" fmla="*/ 131 w 247"/>
                <a:gd name="T71" fmla="*/ 454 h 591"/>
                <a:gd name="T72" fmla="*/ 147 w 247"/>
                <a:gd name="T73" fmla="*/ 459 h 591"/>
                <a:gd name="T74" fmla="*/ 137 w 247"/>
                <a:gd name="T75" fmla="*/ 481 h 591"/>
                <a:gd name="T76" fmla="*/ 131 w 247"/>
                <a:gd name="T77" fmla="*/ 533 h 591"/>
                <a:gd name="T78" fmla="*/ 131 w 247"/>
                <a:gd name="T79" fmla="*/ 544 h 591"/>
                <a:gd name="T80" fmla="*/ 205 w 247"/>
                <a:gd name="T81" fmla="*/ 586 h 591"/>
                <a:gd name="T82" fmla="*/ 158 w 247"/>
                <a:gd name="T83" fmla="*/ 586 h 591"/>
                <a:gd name="T84" fmla="*/ 174 w 247"/>
                <a:gd name="T85" fmla="*/ 57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7" h="591">
                  <a:moveTo>
                    <a:pt x="131" y="544"/>
                  </a:moveTo>
                  <a:lnTo>
                    <a:pt x="121" y="539"/>
                  </a:lnTo>
                  <a:lnTo>
                    <a:pt x="116" y="539"/>
                  </a:lnTo>
                  <a:lnTo>
                    <a:pt x="89" y="539"/>
                  </a:lnTo>
                  <a:lnTo>
                    <a:pt x="79" y="512"/>
                  </a:lnTo>
                  <a:lnTo>
                    <a:pt x="68" y="517"/>
                  </a:lnTo>
                  <a:lnTo>
                    <a:pt x="52" y="502"/>
                  </a:lnTo>
                  <a:lnTo>
                    <a:pt x="58" y="422"/>
                  </a:lnTo>
                  <a:lnTo>
                    <a:pt x="31" y="386"/>
                  </a:lnTo>
                  <a:lnTo>
                    <a:pt x="21" y="322"/>
                  </a:lnTo>
                  <a:lnTo>
                    <a:pt x="26" y="306"/>
                  </a:lnTo>
                  <a:lnTo>
                    <a:pt x="15" y="269"/>
                  </a:lnTo>
                  <a:lnTo>
                    <a:pt x="21" y="227"/>
                  </a:lnTo>
                  <a:lnTo>
                    <a:pt x="5" y="169"/>
                  </a:lnTo>
                  <a:lnTo>
                    <a:pt x="0" y="138"/>
                  </a:lnTo>
                  <a:lnTo>
                    <a:pt x="10" y="116"/>
                  </a:lnTo>
                  <a:lnTo>
                    <a:pt x="15" y="95"/>
                  </a:lnTo>
                  <a:lnTo>
                    <a:pt x="10" y="58"/>
                  </a:lnTo>
                  <a:lnTo>
                    <a:pt x="31" y="21"/>
                  </a:lnTo>
                  <a:lnTo>
                    <a:pt x="42" y="0"/>
                  </a:lnTo>
                  <a:lnTo>
                    <a:pt x="47" y="6"/>
                  </a:lnTo>
                  <a:lnTo>
                    <a:pt x="47" y="6"/>
                  </a:lnTo>
                  <a:lnTo>
                    <a:pt x="68" y="11"/>
                  </a:lnTo>
                  <a:lnTo>
                    <a:pt x="73" y="21"/>
                  </a:lnTo>
                  <a:lnTo>
                    <a:pt x="73" y="21"/>
                  </a:lnTo>
                  <a:lnTo>
                    <a:pt x="79" y="6"/>
                  </a:lnTo>
                  <a:lnTo>
                    <a:pt x="94" y="6"/>
                  </a:lnTo>
                  <a:lnTo>
                    <a:pt x="94" y="11"/>
                  </a:lnTo>
                  <a:lnTo>
                    <a:pt x="105" y="16"/>
                  </a:lnTo>
                  <a:lnTo>
                    <a:pt x="126" y="37"/>
                  </a:lnTo>
                  <a:lnTo>
                    <a:pt x="142" y="43"/>
                  </a:lnTo>
                  <a:lnTo>
                    <a:pt x="179" y="64"/>
                  </a:lnTo>
                  <a:lnTo>
                    <a:pt x="179" y="69"/>
                  </a:lnTo>
                  <a:lnTo>
                    <a:pt x="174" y="95"/>
                  </a:lnTo>
                  <a:lnTo>
                    <a:pt x="200" y="101"/>
                  </a:lnTo>
                  <a:lnTo>
                    <a:pt x="226" y="90"/>
                  </a:lnTo>
                  <a:lnTo>
                    <a:pt x="226" y="69"/>
                  </a:lnTo>
                  <a:lnTo>
                    <a:pt x="232" y="64"/>
                  </a:lnTo>
                  <a:lnTo>
                    <a:pt x="247" y="79"/>
                  </a:lnTo>
                  <a:lnTo>
                    <a:pt x="242" y="95"/>
                  </a:lnTo>
                  <a:lnTo>
                    <a:pt x="216" y="116"/>
                  </a:lnTo>
                  <a:lnTo>
                    <a:pt x="200" y="143"/>
                  </a:lnTo>
                  <a:lnTo>
                    <a:pt x="200" y="148"/>
                  </a:lnTo>
                  <a:lnTo>
                    <a:pt x="189" y="153"/>
                  </a:lnTo>
                  <a:lnTo>
                    <a:pt x="189" y="190"/>
                  </a:lnTo>
                  <a:lnTo>
                    <a:pt x="189" y="196"/>
                  </a:lnTo>
                  <a:lnTo>
                    <a:pt x="189" y="201"/>
                  </a:lnTo>
                  <a:lnTo>
                    <a:pt x="189" y="206"/>
                  </a:lnTo>
                  <a:lnTo>
                    <a:pt x="189" y="211"/>
                  </a:lnTo>
                  <a:lnTo>
                    <a:pt x="195" y="233"/>
                  </a:lnTo>
                  <a:lnTo>
                    <a:pt x="216" y="243"/>
                  </a:lnTo>
                  <a:lnTo>
                    <a:pt x="216" y="259"/>
                  </a:lnTo>
                  <a:lnTo>
                    <a:pt x="226" y="264"/>
                  </a:lnTo>
                  <a:lnTo>
                    <a:pt x="221" y="296"/>
                  </a:lnTo>
                  <a:lnTo>
                    <a:pt x="163" y="312"/>
                  </a:lnTo>
                  <a:lnTo>
                    <a:pt x="153" y="306"/>
                  </a:lnTo>
                  <a:lnTo>
                    <a:pt x="153" y="317"/>
                  </a:lnTo>
                  <a:lnTo>
                    <a:pt x="158" y="328"/>
                  </a:lnTo>
                  <a:lnTo>
                    <a:pt x="163" y="343"/>
                  </a:lnTo>
                  <a:lnTo>
                    <a:pt x="142" y="349"/>
                  </a:lnTo>
                  <a:lnTo>
                    <a:pt x="121" y="343"/>
                  </a:lnTo>
                  <a:lnTo>
                    <a:pt x="121" y="349"/>
                  </a:lnTo>
                  <a:lnTo>
                    <a:pt x="126" y="364"/>
                  </a:lnTo>
                  <a:lnTo>
                    <a:pt x="147" y="364"/>
                  </a:lnTo>
                  <a:lnTo>
                    <a:pt x="153" y="380"/>
                  </a:lnTo>
                  <a:lnTo>
                    <a:pt x="131" y="375"/>
                  </a:lnTo>
                  <a:lnTo>
                    <a:pt x="142" y="380"/>
                  </a:lnTo>
                  <a:lnTo>
                    <a:pt x="131" y="417"/>
                  </a:lnTo>
                  <a:lnTo>
                    <a:pt x="116" y="422"/>
                  </a:lnTo>
                  <a:lnTo>
                    <a:pt x="116" y="438"/>
                  </a:lnTo>
                  <a:lnTo>
                    <a:pt x="116" y="444"/>
                  </a:lnTo>
                  <a:lnTo>
                    <a:pt x="131" y="454"/>
                  </a:lnTo>
                  <a:lnTo>
                    <a:pt x="142" y="454"/>
                  </a:lnTo>
                  <a:lnTo>
                    <a:pt x="147" y="459"/>
                  </a:lnTo>
                  <a:lnTo>
                    <a:pt x="153" y="470"/>
                  </a:lnTo>
                  <a:lnTo>
                    <a:pt x="137" y="481"/>
                  </a:lnTo>
                  <a:lnTo>
                    <a:pt x="121" y="523"/>
                  </a:lnTo>
                  <a:lnTo>
                    <a:pt x="131" y="533"/>
                  </a:lnTo>
                  <a:lnTo>
                    <a:pt x="142" y="544"/>
                  </a:lnTo>
                  <a:lnTo>
                    <a:pt x="131" y="544"/>
                  </a:lnTo>
                  <a:moveTo>
                    <a:pt x="174" y="570"/>
                  </a:moveTo>
                  <a:lnTo>
                    <a:pt x="205" y="586"/>
                  </a:lnTo>
                  <a:lnTo>
                    <a:pt x="200" y="591"/>
                  </a:lnTo>
                  <a:lnTo>
                    <a:pt x="158" y="586"/>
                  </a:lnTo>
                  <a:lnTo>
                    <a:pt x="147" y="560"/>
                  </a:lnTo>
                  <a:lnTo>
                    <a:pt x="174" y="57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4" name="Freeform 702"/>
            <p:cNvSpPr>
              <a:spLocks noEditPoints="1"/>
            </p:cNvSpPr>
            <p:nvPr/>
          </p:nvSpPr>
          <p:spPr bwMode="auto">
            <a:xfrm>
              <a:off x="4592" y="2590"/>
              <a:ext cx="639" cy="591"/>
            </a:xfrm>
            <a:custGeom>
              <a:avLst/>
              <a:gdLst>
                <a:gd name="T0" fmla="*/ 549 w 639"/>
                <a:gd name="T1" fmla="*/ 63 h 591"/>
                <a:gd name="T2" fmla="*/ 565 w 639"/>
                <a:gd name="T3" fmla="*/ 127 h 591"/>
                <a:gd name="T4" fmla="*/ 591 w 639"/>
                <a:gd name="T5" fmla="*/ 169 h 591"/>
                <a:gd name="T6" fmla="*/ 612 w 639"/>
                <a:gd name="T7" fmla="*/ 211 h 591"/>
                <a:gd name="T8" fmla="*/ 623 w 639"/>
                <a:gd name="T9" fmla="*/ 327 h 591"/>
                <a:gd name="T10" fmla="*/ 565 w 639"/>
                <a:gd name="T11" fmla="*/ 396 h 591"/>
                <a:gd name="T12" fmla="*/ 496 w 639"/>
                <a:gd name="T13" fmla="*/ 480 h 591"/>
                <a:gd name="T14" fmla="*/ 428 w 639"/>
                <a:gd name="T15" fmla="*/ 507 h 591"/>
                <a:gd name="T16" fmla="*/ 385 w 639"/>
                <a:gd name="T17" fmla="*/ 501 h 591"/>
                <a:gd name="T18" fmla="*/ 348 w 639"/>
                <a:gd name="T19" fmla="*/ 475 h 591"/>
                <a:gd name="T20" fmla="*/ 322 w 639"/>
                <a:gd name="T21" fmla="*/ 438 h 591"/>
                <a:gd name="T22" fmla="*/ 306 w 639"/>
                <a:gd name="T23" fmla="*/ 433 h 591"/>
                <a:gd name="T24" fmla="*/ 264 w 639"/>
                <a:gd name="T25" fmla="*/ 369 h 591"/>
                <a:gd name="T26" fmla="*/ 169 w 639"/>
                <a:gd name="T27" fmla="*/ 391 h 591"/>
                <a:gd name="T28" fmla="*/ 106 w 639"/>
                <a:gd name="T29" fmla="*/ 417 h 591"/>
                <a:gd name="T30" fmla="*/ 37 w 639"/>
                <a:gd name="T31" fmla="*/ 438 h 591"/>
                <a:gd name="T32" fmla="*/ 27 w 639"/>
                <a:gd name="T33" fmla="*/ 391 h 591"/>
                <a:gd name="T34" fmla="*/ 21 w 639"/>
                <a:gd name="T35" fmla="*/ 285 h 591"/>
                <a:gd name="T36" fmla="*/ 27 w 639"/>
                <a:gd name="T37" fmla="*/ 274 h 591"/>
                <a:gd name="T38" fmla="*/ 32 w 639"/>
                <a:gd name="T39" fmla="*/ 280 h 591"/>
                <a:gd name="T40" fmla="*/ 27 w 639"/>
                <a:gd name="T41" fmla="*/ 243 h 591"/>
                <a:gd name="T42" fmla="*/ 48 w 639"/>
                <a:gd name="T43" fmla="*/ 201 h 591"/>
                <a:gd name="T44" fmla="*/ 95 w 639"/>
                <a:gd name="T45" fmla="*/ 180 h 591"/>
                <a:gd name="T46" fmla="*/ 190 w 639"/>
                <a:gd name="T47" fmla="*/ 116 h 591"/>
                <a:gd name="T48" fmla="*/ 211 w 639"/>
                <a:gd name="T49" fmla="*/ 121 h 591"/>
                <a:gd name="T50" fmla="*/ 269 w 639"/>
                <a:gd name="T51" fmla="*/ 53 h 591"/>
                <a:gd name="T52" fmla="*/ 306 w 639"/>
                <a:gd name="T53" fmla="*/ 74 h 591"/>
                <a:gd name="T54" fmla="*/ 359 w 639"/>
                <a:gd name="T55" fmla="*/ 5 h 591"/>
                <a:gd name="T56" fmla="*/ 438 w 639"/>
                <a:gd name="T57" fmla="*/ 5 h 591"/>
                <a:gd name="T58" fmla="*/ 406 w 639"/>
                <a:gd name="T59" fmla="*/ 74 h 591"/>
                <a:gd name="T60" fmla="*/ 475 w 639"/>
                <a:gd name="T61" fmla="*/ 121 h 591"/>
                <a:gd name="T62" fmla="*/ 522 w 639"/>
                <a:gd name="T63" fmla="*/ 0 h 591"/>
                <a:gd name="T64" fmla="*/ 396 w 639"/>
                <a:gd name="T65" fmla="*/ 538 h 591"/>
                <a:gd name="T66" fmla="*/ 433 w 639"/>
                <a:gd name="T67" fmla="*/ 538 h 591"/>
                <a:gd name="T68" fmla="*/ 412 w 639"/>
                <a:gd name="T69" fmla="*/ 570 h 591"/>
                <a:gd name="T70" fmla="*/ 370 w 639"/>
                <a:gd name="T71" fmla="*/ 586 h 591"/>
                <a:gd name="T72" fmla="*/ 370 w 639"/>
                <a:gd name="T73" fmla="*/ 565 h 591"/>
                <a:gd name="T74" fmla="*/ 385 w 639"/>
                <a:gd name="T75" fmla="*/ 538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39" h="591">
                  <a:moveTo>
                    <a:pt x="533" y="21"/>
                  </a:moveTo>
                  <a:lnTo>
                    <a:pt x="549" y="63"/>
                  </a:lnTo>
                  <a:lnTo>
                    <a:pt x="559" y="74"/>
                  </a:lnTo>
                  <a:lnTo>
                    <a:pt x="565" y="127"/>
                  </a:lnTo>
                  <a:lnTo>
                    <a:pt x="559" y="148"/>
                  </a:lnTo>
                  <a:lnTo>
                    <a:pt x="591" y="169"/>
                  </a:lnTo>
                  <a:lnTo>
                    <a:pt x="602" y="211"/>
                  </a:lnTo>
                  <a:lnTo>
                    <a:pt x="612" y="211"/>
                  </a:lnTo>
                  <a:lnTo>
                    <a:pt x="639" y="264"/>
                  </a:lnTo>
                  <a:lnTo>
                    <a:pt x="623" y="327"/>
                  </a:lnTo>
                  <a:lnTo>
                    <a:pt x="580" y="391"/>
                  </a:lnTo>
                  <a:lnTo>
                    <a:pt x="565" y="396"/>
                  </a:lnTo>
                  <a:lnTo>
                    <a:pt x="496" y="470"/>
                  </a:lnTo>
                  <a:lnTo>
                    <a:pt x="496" y="480"/>
                  </a:lnTo>
                  <a:lnTo>
                    <a:pt x="464" y="486"/>
                  </a:lnTo>
                  <a:lnTo>
                    <a:pt x="428" y="507"/>
                  </a:lnTo>
                  <a:lnTo>
                    <a:pt x="417" y="491"/>
                  </a:lnTo>
                  <a:lnTo>
                    <a:pt x="385" y="501"/>
                  </a:lnTo>
                  <a:lnTo>
                    <a:pt x="348" y="486"/>
                  </a:lnTo>
                  <a:lnTo>
                    <a:pt x="348" y="475"/>
                  </a:lnTo>
                  <a:lnTo>
                    <a:pt x="354" y="449"/>
                  </a:lnTo>
                  <a:lnTo>
                    <a:pt x="322" y="438"/>
                  </a:lnTo>
                  <a:lnTo>
                    <a:pt x="359" y="396"/>
                  </a:lnTo>
                  <a:lnTo>
                    <a:pt x="306" y="433"/>
                  </a:lnTo>
                  <a:lnTo>
                    <a:pt x="296" y="385"/>
                  </a:lnTo>
                  <a:lnTo>
                    <a:pt x="264" y="369"/>
                  </a:lnTo>
                  <a:lnTo>
                    <a:pt x="227" y="375"/>
                  </a:lnTo>
                  <a:lnTo>
                    <a:pt x="169" y="391"/>
                  </a:lnTo>
                  <a:lnTo>
                    <a:pt x="127" y="417"/>
                  </a:lnTo>
                  <a:lnTo>
                    <a:pt x="106" y="417"/>
                  </a:lnTo>
                  <a:lnTo>
                    <a:pt x="79" y="412"/>
                  </a:lnTo>
                  <a:lnTo>
                    <a:pt x="37" y="438"/>
                  </a:lnTo>
                  <a:lnTo>
                    <a:pt x="0" y="422"/>
                  </a:lnTo>
                  <a:lnTo>
                    <a:pt x="27" y="391"/>
                  </a:lnTo>
                  <a:lnTo>
                    <a:pt x="32" y="333"/>
                  </a:lnTo>
                  <a:lnTo>
                    <a:pt x="21" y="285"/>
                  </a:lnTo>
                  <a:lnTo>
                    <a:pt x="16" y="264"/>
                  </a:lnTo>
                  <a:lnTo>
                    <a:pt x="27" y="274"/>
                  </a:lnTo>
                  <a:lnTo>
                    <a:pt x="27" y="264"/>
                  </a:lnTo>
                  <a:lnTo>
                    <a:pt x="32" y="280"/>
                  </a:lnTo>
                  <a:lnTo>
                    <a:pt x="37" y="269"/>
                  </a:lnTo>
                  <a:lnTo>
                    <a:pt x="27" y="243"/>
                  </a:lnTo>
                  <a:lnTo>
                    <a:pt x="48" y="195"/>
                  </a:lnTo>
                  <a:lnTo>
                    <a:pt x="48" y="201"/>
                  </a:lnTo>
                  <a:lnTo>
                    <a:pt x="69" y="190"/>
                  </a:lnTo>
                  <a:lnTo>
                    <a:pt x="95" y="180"/>
                  </a:lnTo>
                  <a:lnTo>
                    <a:pt x="164" y="158"/>
                  </a:lnTo>
                  <a:lnTo>
                    <a:pt x="190" y="116"/>
                  </a:lnTo>
                  <a:lnTo>
                    <a:pt x="206" y="100"/>
                  </a:lnTo>
                  <a:lnTo>
                    <a:pt x="211" y="121"/>
                  </a:lnTo>
                  <a:lnTo>
                    <a:pt x="243" y="69"/>
                  </a:lnTo>
                  <a:lnTo>
                    <a:pt x="269" y="53"/>
                  </a:lnTo>
                  <a:lnTo>
                    <a:pt x="290" y="69"/>
                  </a:lnTo>
                  <a:lnTo>
                    <a:pt x="306" y="74"/>
                  </a:lnTo>
                  <a:lnTo>
                    <a:pt x="317" y="48"/>
                  </a:lnTo>
                  <a:lnTo>
                    <a:pt x="359" y="5"/>
                  </a:lnTo>
                  <a:lnTo>
                    <a:pt x="406" y="26"/>
                  </a:lnTo>
                  <a:lnTo>
                    <a:pt x="438" y="5"/>
                  </a:lnTo>
                  <a:lnTo>
                    <a:pt x="433" y="26"/>
                  </a:lnTo>
                  <a:lnTo>
                    <a:pt x="406" y="74"/>
                  </a:lnTo>
                  <a:lnTo>
                    <a:pt x="454" y="111"/>
                  </a:lnTo>
                  <a:lnTo>
                    <a:pt x="475" y="121"/>
                  </a:lnTo>
                  <a:lnTo>
                    <a:pt x="501" y="58"/>
                  </a:lnTo>
                  <a:lnTo>
                    <a:pt x="522" y="0"/>
                  </a:lnTo>
                  <a:lnTo>
                    <a:pt x="533" y="21"/>
                  </a:lnTo>
                  <a:moveTo>
                    <a:pt x="396" y="538"/>
                  </a:moveTo>
                  <a:lnTo>
                    <a:pt x="401" y="544"/>
                  </a:lnTo>
                  <a:lnTo>
                    <a:pt x="433" y="538"/>
                  </a:lnTo>
                  <a:lnTo>
                    <a:pt x="433" y="544"/>
                  </a:lnTo>
                  <a:lnTo>
                    <a:pt x="412" y="570"/>
                  </a:lnTo>
                  <a:lnTo>
                    <a:pt x="380" y="591"/>
                  </a:lnTo>
                  <a:lnTo>
                    <a:pt x="370" y="586"/>
                  </a:lnTo>
                  <a:lnTo>
                    <a:pt x="370" y="575"/>
                  </a:lnTo>
                  <a:lnTo>
                    <a:pt x="370" y="565"/>
                  </a:lnTo>
                  <a:lnTo>
                    <a:pt x="380" y="544"/>
                  </a:lnTo>
                  <a:lnTo>
                    <a:pt x="385" y="538"/>
                  </a:lnTo>
                  <a:lnTo>
                    <a:pt x="396" y="53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5" name="Freeform 703"/>
            <p:cNvSpPr>
              <a:spLocks noEditPoints="1"/>
            </p:cNvSpPr>
            <p:nvPr/>
          </p:nvSpPr>
          <p:spPr bwMode="auto">
            <a:xfrm>
              <a:off x="3522" y="1646"/>
              <a:ext cx="84" cy="63"/>
            </a:xfrm>
            <a:custGeom>
              <a:avLst/>
              <a:gdLst>
                <a:gd name="T0" fmla="*/ 68 w 84"/>
                <a:gd name="T1" fmla="*/ 47 h 63"/>
                <a:gd name="T2" fmla="*/ 68 w 84"/>
                <a:gd name="T3" fmla="*/ 63 h 63"/>
                <a:gd name="T4" fmla="*/ 63 w 84"/>
                <a:gd name="T5" fmla="*/ 63 h 63"/>
                <a:gd name="T6" fmla="*/ 53 w 84"/>
                <a:gd name="T7" fmla="*/ 58 h 63"/>
                <a:gd name="T8" fmla="*/ 47 w 84"/>
                <a:gd name="T9" fmla="*/ 37 h 63"/>
                <a:gd name="T10" fmla="*/ 31 w 84"/>
                <a:gd name="T11" fmla="*/ 52 h 63"/>
                <a:gd name="T12" fmla="*/ 31 w 84"/>
                <a:gd name="T13" fmla="*/ 42 h 63"/>
                <a:gd name="T14" fmla="*/ 21 w 84"/>
                <a:gd name="T15" fmla="*/ 37 h 63"/>
                <a:gd name="T16" fmla="*/ 21 w 84"/>
                <a:gd name="T17" fmla="*/ 31 h 63"/>
                <a:gd name="T18" fmla="*/ 10 w 84"/>
                <a:gd name="T19" fmla="*/ 21 h 63"/>
                <a:gd name="T20" fmla="*/ 10 w 84"/>
                <a:gd name="T21" fmla="*/ 15 h 63"/>
                <a:gd name="T22" fmla="*/ 0 w 84"/>
                <a:gd name="T23" fmla="*/ 10 h 63"/>
                <a:gd name="T24" fmla="*/ 26 w 84"/>
                <a:gd name="T25" fmla="*/ 15 h 63"/>
                <a:gd name="T26" fmla="*/ 26 w 84"/>
                <a:gd name="T27" fmla="*/ 10 h 63"/>
                <a:gd name="T28" fmla="*/ 16 w 84"/>
                <a:gd name="T29" fmla="*/ 5 h 63"/>
                <a:gd name="T30" fmla="*/ 42 w 84"/>
                <a:gd name="T31" fmla="*/ 5 h 63"/>
                <a:gd name="T32" fmla="*/ 53 w 84"/>
                <a:gd name="T33" fmla="*/ 0 h 63"/>
                <a:gd name="T34" fmla="*/ 74 w 84"/>
                <a:gd name="T35" fmla="*/ 21 h 63"/>
                <a:gd name="T36" fmla="*/ 84 w 84"/>
                <a:gd name="T37" fmla="*/ 26 h 63"/>
                <a:gd name="T38" fmla="*/ 74 w 84"/>
                <a:gd name="T39" fmla="*/ 31 h 63"/>
                <a:gd name="T40" fmla="*/ 68 w 84"/>
                <a:gd name="T41" fmla="*/ 47 h 63"/>
                <a:gd name="T42" fmla="*/ 21 w 84"/>
                <a:gd name="T43" fmla="*/ 52 h 63"/>
                <a:gd name="T44" fmla="*/ 16 w 84"/>
                <a:gd name="T45" fmla="*/ 52 h 63"/>
                <a:gd name="T46" fmla="*/ 5 w 84"/>
                <a:gd name="T47" fmla="*/ 42 h 63"/>
                <a:gd name="T48" fmla="*/ 5 w 84"/>
                <a:gd name="T49" fmla="*/ 37 h 63"/>
                <a:gd name="T50" fmla="*/ 16 w 84"/>
                <a:gd name="T51" fmla="*/ 42 h 63"/>
                <a:gd name="T52" fmla="*/ 26 w 84"/>
                <a:gd name="T53" fmla="*/ 52 h 63"/>
                <a:gd name="T54" fmla="*/ 21 w 84"/>
                <a:gd name="T55"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63">
                  <a:moveTo>
                    <a:pt x="68" y="47"/>
                  </a:moveTo>
                  <a:lnTo>
                    <a:pt x="68" y="63"/>
                  </a:lnTo>
                  <a:lnTo>
                    <a:pt x="63" y="63"/>
                  </a:lnTo>
                  <a:lnTo>
                    <a:pt x="53" y="58"/>
                  </a:lnTo>
                  <a:lnTo>
                    <a:pt x="47" y="37"/>
                  </a:lnTo>
                  <a:lnTo>
                    <a:pt x="31" y="52"/>
                  </a:lnTo>
                  <a:lnTo>
                    <a:pt x="31" y="42"/>
                  </a:lnTo>
                  <a:lnTo>
                    <a:pt x="21" y="37"/>
                  </a:lnTo>
                  <a:lnTo>
                    <a:pt x="21" y="31"/>
                  </a:lnTo>
                  <a:lnTo>
                    <a:pt x="10" y="21"/>
                  </a:lnTo>
                  <a:lnTo>
                    <a:pt x="10" y="15"/>
                  </a:lnTo>
                  <a:lnTo>
                    <a:pt x="0" y="10"/>
                  </a:lnTo>
                  <a:lnTo>
                    <a:pt x="26" y="15"/>
                  </a:lnTo>
                  <a:lnTo>
                    <a:pt x="26" y="10"/>
                  </a:lnTo>
                  <a:lnTo>
                    <a:pt x="16" y="5"/>
                  </a:lnTo>
                  <a:lnTo>
                    <a:pt x="42" y="5"/>
                  </a:lnTo>
                  <a:lnTo>
                    <a:pt x="53" y="0"/>
                  </a:lnTo>
                  <a:lnTo>
                    <a:pt x="74" y="21"/>
                  </a:lnTo>
                  <a:lnTo>
                    <a:pt x="84" y="26"/>
                  </a:lnTo>
                  <a:lnTo>
                    <a:pt x="74" y="31"/>
                  </a:lnTo>
                  <a:lnTo>
                    <a:pt x="68" y="47"/>
                  </a:lnTo>
                  <a:moveTo>
                    <a:pt x="21" y="52"/>
                  </a:moveTo>
                  <a:lnTo>
                    <a:pt x="16" y="52"/>
                  </a:lnTo>
                  <a:lnTo>
                    <a:pt x="5" y="42"/>
                  </a:lnTo>
                  <a:lnTo>
                    <a:pt x="5" y="37"/>
                  </a:lnTo>
                  <a:lnTo>
                    <a:pt x="16" y="42"/>
                  </a:lnTo>
                  <a:lnTo>
                    <a:pt x="26" y="52"/>
                  </a:lnTo>
                  <a:lnTo>
                    <a:pt x="21" y="52"/>
                  </a:lnTo>
                </a:path>
              </a:pathLst>
            </a:custGeom>
            <a:solidFill>
              <a:srgbClr val="FFFF0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096" name="Freeform 704"/>
            <p:cNvSpPr>
              <a:spLocks noEditPoints="1"/>
            </p:cNvSpPr>
            <p:nvPr/>
          </p:nvSpPr>
          <p:spPr bwMode="auto">
            <a:xfrm>
              <a:off x="1702" y="2305"/>
              <a:ext cx="623" cy="697"/>
            </a:xfrm>
            <a:custGeom>
              <a:avLst/>
              <a:gdLst>
                <a:gd name="T0" fmla="*/ 364 w 623"/>
                <a:gd name="T1" fmla="*/ 111 h 697"/>
                <a:gd name="T2" fmla="*/ 370 w 623"/>
                <a:gd name="T3" fmla="*/ 95 h 697"/>
                <a:gd name="T4" fmla="*/ 396 w 623"/>
                <a:gd name="T5" fmla="*/ 116 h 697"/>
                <a:gd name="T6" fmla="*/ 370 w 623"/>
                <a:gd name="T7" fmla="*/ 122 h 697"/>
                <a:gd name="T8" fmla="*/ 364 w 623"/>
                <a:gd name="T9" fmla="*/ 42 h 697"/>
                <a:gd name="T10" fmla="*/ 380 w 623"/>
                <a:gd name="T11" fmla="*/ 58 h 697"/>
                <a:gd name="T12" fmla="*/ 338 w 623"/>
                <a:gd name="T13" fmla="*/ 122 h 697"/>
                <a:gd name="T14" fmla="*/ 364 w 623"/>
                <a:gd name="T15" fmla="*/ 106 h 697"/>
                <a:gd name="T16" fmla="*/ 370 w 623"/>
                <a:gd name="T17" fmla="*/ 127 h 697"/>
                <a:gd name="T18" fmla="*/ 385 w 623"/>
                <a:gd name="T19" fmla="*/ 137 h 697"/>
                <a:gd name="T20" fmla="*/ 391 w 623"/>
                <a:gd name="T21" fmla="*/ 127 h 697"/>
                <a:gd name="T22" fmla="*/ 417 w 623"/>
                <a:gd name="T23" fmla="*/ 100 h 697"/>
                <a:gd name="T24" fmla="*/ 475 w 623"/>
                <a:gd name="T25" fmla="*/ 137 h 697"/>
                <a:gd name="T26" fmla="*/ 607 w 623"/>
                <a:gd name="T27" fmla="*/ 185 h 697"/>
                <a:gd name="T28" fmla="*/ 596 w 623"/>
                <a:gd name="T29" fmla="*/ 280 h 697"/>
                <a:gd name="T30" fmla="*/ 559 w 623"/>
                <a:gd name="T31" fmla="*/ 327 h 697"/>
                <a:gd name="T32" fmla="*/ 517 w 623"/>
                <a:gd name="T33" fmla="*/ 501 h 697"/>
                <a:gd name="T34" fmla="*/ 422 w 623"/>
                <a:gd name="T35" fmla="*/ 544 h 697"/>
                <a:gd name="T36" fmla="*/ 412 w 623"/>
                <a:gd name="T37" fmla="*/ 618 h 697"/>
                <a:gd name="T38" fmla="*/ 380 w 623"/>
                <a:gd name="T39" fmla="*/ 665 h 697"/>
                <a:gd name="T40" fmla="*/ 370 w 623"/>
                <a:gd name="T41" fmla="*/ 697 h 697"/>
                <a:gd name="T42" fmla="*/ 370 w 623"/>
                <a:gd name="T43" fmla="*/ 681 h 697"/>
                <a:gd name="T44" fmla="*/ 322 w 623"/>
                <a:gd name="T45" fmla="*/ 644 h 697"/>
                <a:gd name="T46" fmla="*/ 301 w 623"/>
                <a:gd name="T47" fmla="*/ 628 h 697"/>
                <a:gd name="T48" fmla="*/ 317 w 623"/>
                <a:gd name="T49" fmla="*/ 596 h 697"/>
                <a:gd name="T50" fmla="*/ 348 w 623"/>
                <a:gd name="T51" fmla="*/ 559 h 697"/>
                <a:gd name="T52" fmla="*/ 327 w 623"/>
                <a:gd name="T53" fmla="*/ 538 h 697"/>
                <a:gd name="T54" fmla="*/ 322 w 623"/>
                <a:gd name="T55" fmla="*/ 517 h 697"/>
                <a:gd name="T56" fmla="*/ 301 w 623"/>
                <a:gd name="T57" fmla="*/ 491 h 697"/>
                <a:gd name="T58" fmla="*/ 269 w 623"/>
                <a:gd name="T59" fmla="*/ 486 h 697"/>
                <a:gd name="T60" fmla="*/ 269 w 623"/>
                <a:gd name="T61" fmla="*/ 417 h 697"/>
                <a:gd name="T62" fmla="*/ 254 w 623"/>
                <a:gd name="T63" fmla="*/ 401 h 697"/>
                <a:gd name="T64" fmla="*/ 227 w 623"/>
                <a:gd name="T65" fmla="*/ 385 h 697"/>
                <a:gd name="T66" fmla="*/ 211 w 623"/>
                <a:gd name="T67" fmla="*/ 333 h 697"/>
                <a:gd name="T68" fmla="*/ 174 w 623"/>
                <a:gd name="T69" fmla="*/ 317 h 697"/>
                <a:gd name="T70" fmla="*/ 137 w 623"/>
                <a:gd name="T71" fmla="*/ 301 h 697"/>
                <a:gd name="T72" fmla="*/ 127 w 623"/>
                <a:gd name="T73" fmla="*/ 269 h 697"/>
                <a:gd name="T74" fmla="*/ 74 w 623"/>
                <a:gd name="T75" fmla="*/ 290 h 697"/>
                <a:gd name="T76" fmla="*/ 53 w 623"/>
                <a:gd name="T77" fmla="*/ 259 h 697"/>
                <a:gd name="T78" fmla="*/ 32 w 623"/>
                <a:gd name="T79" fmla="*/ 269 h 697"/>
                <a:gd name="T80" fmla="*/ 16 w 623"/>
                <a:gd name="T81" fmla="*/ 253 h 697"/>
                <a:gd name="T82" fmla="*/ 0 w 623"/>
                <a:gd name="T83" fmla="*/ 217 h 697"/>
                <a:gd name="T84" fmla="*/ 16 w 623"/>
                <a:gd name="T85" fmla="*/ 185 h 697"/>
                <a:gd name="T86" fmla="*/ 64 w 623"/>
                <a:gd name="T87" fmla="*/ 169 h 697"/>
                <a:gd name="T88" fmla="*/ 58 w 623"/>
                <a:gd name="T89" fmla="*/ 79 h 697"/>
                <a:gd name="T90" fmla="*/ 74 w 623"/>
                <a:gd name="T91" fmla="*/ 74 h 697"/>
                <a:gd name="T92" fmla="*/ 64 w 623"/>
                <a:gd name="T93" fmla="*/ 58 h 697"/>
                <a:gd name="T94" fmla="*/ 106 w 623"/>
                <a:gd name="T95" fmla="*/ 53 h 697"/>
                <a:gd name="T96" fmla="*/ 132 w 623"/>
                <a:gd name="T97" fmla="*/ 79 h 697"/>
                <a:gd name="T98" fmla="*/ 164 w 623"/>
                <a:gd name="T99" fmla="*/ 48 h 697"/>
                <a:gd name="T100" fmla="*/ 143 w 623"/>
                <a:gd name="T101" fmla="*/ 16 h 697"/>
                <a:gd name="T102" fmla="*/ 180 w 623"/>
                <a:gd name="T103" fmla="*/ 16 h 697"/>
                <a:gd name="T104" fmla="*/ 211 w 623"/>
                <a:gd name="T105" fmla="*/ 0 h 697"/>
                <a:gd name="T106" fmla="*/ 227 w 623"/>
                <a:gd name="T107" fmla="*/ 21 h 697"/>
                <a:gd name="T108" fmla="*/ 227 w 623"/>
                <a:gd name="T109" fmla="*/ 63 h 697"/>
                <a:gd name="T110" fmla="*/ 248 w 623"/>
                <a:gd name="T111" fmla="*/ 63 h 697"/>
                <a:gd name="T112" fmla="*/ 306 w 623"/>
                <a:gd name="T113" fmla="*/ 48 h 697"/>
                <a:gd name="T114" fmla="*/ 338 w 623"/>
                <a:gd name="T115" fmla="*/ 42 h 697"/>
                <a:gd name="T116" fmla="*/ 359 w 623"/>
                <a:gd name="T117" fmla="*/ 21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23" h="697">
                  <a:moveTo>
                    <a:pt x="364" y="116"/>
                  </a:moveTo>
                  <a:lnTo>
                    <a:pt x="364" y="111"/>
                  </a:lnTo>
                  <a:lnTo>
                    <a:pt x="364" y="95"/>
                  </a:lnTo>
                  <a:lnTo>
                    <a:pt x="370" y="95"/>
                  </a:lnTo>
                  <a:lnTo>
                    <a:pt x="401" y="95"/>
                  </a:lnTo>
                  <a:lnTo>
                    <a:pt x="396" y="116"/>
                  </a:lnTo>
                  <a:lnTo>
                    <a:pt x="380" y="122"/>
                  </a:lnTo>
                  <a:lnTo>
                    <a:pt x="370" y="122"/>
                  </a:lnTo>
                  <a:lnTo>
                    <a:pt x="364" y="116"/>
                  </a:lnTo>
                  <a:moveTo>
                    <a:pt x="364" y="42"/>
                  </a:moveTo>
                  <a:lnTo>
                    <a:pt x="370" y="58"/>
                  </a:lnTo>
                  <a:lnTo>
                    <a:pt x="380" y="58"/>
                  </a:lnTo>
                  <a:lnTo>
                    <a:pt x="380" y="69"/>
                  </a:lnTo>
                  <a:lnTo>
                    <a:pt x="338" y="122"/>
                  </a:lnTo>
                  <a:lnTo>
                    <a:pt x="343" y="122"/>
                  </a:lnTo>
                  <a:lnTo>
                    <a:pt x="364" y="106"/>
                  </a:lnTo>
                  <a:lnTo>
                    <a:pt x="364" y="122"/>
                  </a:lnTo>
                  <a:lnTo>
                    <a:pt x="370" y="127"/>
                  </a:lnTo>
                  <a:lnTo>
                    <a:pt x="385" y="122"/>
                  </a:lnTo>
                  <a:lnTo>
                    <a:pt x="385" y="137"/>
                  </a:lnTo>
                  <a:lnTo>
                    <a:pt x="391" y="127"/>
                  </a:lnTo>
                  <a:lnTo>
                    <a:pt x="391" y="127"/>
                  </a:lnTo>
                  <a:lnTo>
                    <a:pt x="406" y="106"/>
                  </a:lnTo>
                  <a:lnTo>
                    <a:pt x="417" y="100"/>
                  </a:lnTo>
                  <a:lnTo>
                    <a:pt x="454" y="116"/>
                  </a:lnTo>
                  <a:lnTo>
                    <a:pt x="475" y="137"/>
                  </a:lnTo>
                  <a:lnTo>
                    <a:pt x="544" y="148"/>
                  </a:lnTo>
                  <a:lnTo>
                    <a:pt x="607" y="185"/>
                  </a:lnTo>
                  <a:lnTo>
                    <a:pt x="623" y="238"/>
                  </a:lnTo>
                  <a:lnTo>
                    <a:pt x="596" y="280"/>
                  </a:lnTo>
                  <a:lnTo>
                    <a:pt x="586" y="290"/>
                  </a:lnTo>
                  <a:lnTo>
                    <a:pt x="559" y="327"/>
                  </a:lnTo>
                  <a:lnTo>
                    <a:pt x="559" y="412"/>
                  </a:lnTo>
                  <a:lnTo>
                    <a:pt x="517" y="501"/>
                  </a:lnTo>
                  <a:lnTo>
                    <a:pt x="480" y="507"/>
                  </a:lnTo>
                  <a:lnTo>
                    <a:pt x="422" y="544"/>
                  </a:lnTo>
                  <a:lnTo>
                    <a:pt x="422" y="602"/>
                  </a:lnTo>
                  <a:lnTo>
                    <a:pt x="412" y="618"/>
                  </a:lnTo>
                  <a:lnTo>
                    <a:pt x="396" y="654"/>
                  </a:lnTo>
                  <a:lnTo>
                    <a:pt x="380" y="665"/>
                  </a:lnTo>
                  <a:lnTo>
                    <a:pt x="375" y="691"/>
                  </a:lnTo>
                  <a:lnTo>
                    <a:pt x="370" y="697"/>
                  </a:lnTo>
                  <a:lnTo>
                    <a:pt x="364" y="686"/>
                  </a:lnTo>
                  <a:lnTo>
                    <a:pt x="370" y="681"/>
                  </a:lnTo>
                  <a:lnTo>
                    <a:pt x="354" y="665"/>
                  </a:lnTo>
                  <a:lnTo>
                    <a:pt x="322" y="644"/>
                  </a:lnTo>
                  <a:lnTo>
                    <a:pt x="317" y="644"/>
                  </a:lnTo>
                  <a:lnTo>
                    <a:pt x="301" y="628"/>
                  </a:lnTo>
                  <a:lnTo>
                    <a:pt x="301" y="623"/>
                  </a:lnTo>
                  <a:lnTo>
                    <a:pt x="317" y="596"/>
                  </a:lnTo>
                  <a:lnTo>
                    <a:pt x="343" y="575"/>
                  </a:lnTo>
                  <a:lnTo>
                    <a:pt x="348" y="559"/>
                  </a:lnTo>
                  <a:lnTo>
                    <a:pt x="333" y="544"/>
                  </a:lnTo>
                  <a:lnTo>
                    <a:pt x="327" y="538"/>
                  </a:lnTo>
                  <a:lnTo>
                    <a:pt x="333" y="523"/>
                  </a:lnTo>
                  <a:lnTo>
                    <a:pt x="322" y="517"/>
                  </a:lnTo>
                  <a:lnTo>
                    <a:pt x="312" y="523"/>
                  </a:lnTo>
                  <a:lnTo>
                    <a:pt x="301" y="491"/>
                  </a:lnTo>
                  <a:lnTo>
                    <a:pt x="290" y="491"/>
                  </a:lnTo>
                  <a:lnTo>
                    <a:pt x="269" y="486"/>
                  </a:lnTo>
                  <a:lnTo>
                    <a:pt x="264" y="449"/>
                  </a:lnTo>
                  <a:lnTo>
                    <a:pt x="269" y="417"/>
                  </a:lnTo>
                  <a:lnTo>
                    <a:pt x="264" y="406"/>
                  </a:lnTo>
                  <a:lnTo>
                    <a:pt x="254" y="401"/>
                  </a:lnTo>
                  <a:lnTo>
                    <a:pt x="254" y="385"/>
                  </a:lnTo>
                  <a:lnTo>
                    <a:pt x="227" y="385"/>
                  </a:lnTo>
                  <a:lnTo>
                    <a:pt x="222" y="343"/>
                  </a:lnTo>
                  <a:lnTo>
                    <a:pt x="211" y="333"/>
                  </a:lnTo>
                  <a:lnTo>
                    <a:pt x="201" y="333"/>
                  </a:lnTo>
                  <a:lnTo>
                    <a:pt x="174" y="317"/>
                  </a:lnTo>
                  <a:lnTo>
                    <a:pt x="159" y="317"/>
                  </a:lnTo>
                  <a:lnTo>
                    <a:pt x="137" y="301"/>
                  </a:lnTo>
                  <a:lnTo>
                    <a:pt x="137" y="264"/>
                  </a:lnTo>
                  <a:lnTo>
                    <a:pt x="127" y="269"/>
                  </a:lnTo>
                  <a:lnTo>
                    <a:pt x="90" y="290"/>
                  </a:lnTo>
                  <a:lnTo>
                    <a:pt x="74" y="290"/>
                  </a:lnTo>
                  <a:lnTo>
                    <a:pt x="58" y="290"/>
                  </a:lnTo>
                  <a:lnTo>
                    <a:pt x="53" y="259"/>
                  </a:lnTo>
                  <a:lnTo>
                    <a:pt x="43" y="269"/>
                  </a:lnTo>
                  <a:lnTo>
                    <a:pt x="32" y="269"/>
                  </a:lnTo>
                  <a:lnTo>
                    <a:pt x="11" y="259"/>
                  </a:lnTo>
                  <a:lnTo>
                    <a:pt x="16" y="253"/>
                  </a:lnTo>
                  <a:lnTo>
                    <a:pt x="0" y="227"/>
                  </a:lnTo>
                  <a:lnTo>
                    <a:pt x="0" y="217"/>
                  </a:lnTo>
                  <a:lnTo>
                    <a:pt x="11" y="206"/>
                  </a:lnTo>
                  <a:lnTo>
                    <a:pt x="16" y="185"/>
                  </a:lnTo>
                  <a:lnTo>
                    <a:pt x="32" y="169"/>
                  </a:lnTo>
                  <a:lnTo>
                    <a:pt x="64" y="169"/>
                  </a:lnTo>
                  <a:lnTo>
                    <a:pt x="69" y="116"/>
                  </a:lnTo>
                  <a:lnTo>
                    <a:pt x="58" y="79"/>
                  </a:lnTo>
                  <a:lnTo>
                    <a:pt x="74" y="79"/>
                  </a:lnTo>
                  <a:lnTo>
                    <a:pt x="74" y="74"/>
                  </a:lnTo>
                  <a:lnTo>
                    <a:pt x="64" y="69"/>
                  </a:lnTo>
                  <a:lnTo>
                    <a:pt x="64" y="58"/>
                  </a:lnTo>
                  <a:lnTo>
                    <a:pt x="90" y="58"/>
                  </a:lnTo>
                  <a:lnTo>
                    <a:pt x="106" y="53"/>
                  </a:lnTo>
                  <a:lnTo>
                    <a:pt x="111" y="74"/>
                  </a:lnTo>
                  <a:lnTo>
                    <a:pt x="132" y="79"/>
                  </a:lnTo>
                  <a:lnTo>
                    <a:pt x="153" y="63"/>
                  </a:lnTo>
                  <a:lnTo>
                    <a:pt x="164" y="48"/>
                  </a:lnTo>
                  <a:lnTo>
                    <a:pt x="153" y="48"/>
                  </a:lnTo>
                  <a:lnTo>
                    <a:pt x="143" y="16"/>
                  </a:lnTo>
                  <a:lnTo>
                    <a:pt x="169" y="32"/>
                  </a:lnTo>
                  <a:lnTo>
                    <a:pt x="180" y="16"/>
                  </a:lnTo>
                  <a:lnTo>
                    <a:pt x="201" y="11"/>
                  </a:lnTo>
                  <a:lnTo>
                    <a:pt x="211" y="0"/>
                  </a:lnTo>
                  <a:lnTo>
                    <a:pt x="217" y="0"/>
                  </a:lnTo>
                  <a:lnTo>
                    <a:pt x="227" y="21"/>
                  </a:lnTo>
                  <a:lnTo>
                    <a:pt x="222" y="48"/>
                  </a:lnTo>
                  <a:lnTo>
                    <a:pt x="227" y="63"/>
                  </a:lnTo>
                  <a:lnTo>
                    <a:pt x="238" y="69"/>
                  </a:lnTo>
                  <a:lnTo>
                    <a:pt x="248" y="63"/>
                  </a:lnTo>
                  <a:lnTo>
                    <a:pt x="269" y="58"/>
                  </a:lnTo>
                  <a:lnTo>
                    <a:pt x="306" y="48"/>
                  </a:lnTo>
                  <a:lnTo>
                    <a:pt x="333" y="53"/>
                  </a:lnTo>
                  <a:lnTo>
                    <a:pt x="338" y="42"/>
                  </a:lnTo>
                  <a:lnTo>
                    <a:pt x="354" y="11"/>
                  </a:lnTo>
                  <a:lnTo>
                    <a:pt x="359" y="21"/>
                  </a:lnTo>
                  <a:lnTo>
                    <a:pt x="364" y="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7" name="Freeform 705"/>
            <p:cNvSpPr>
              <a:spLocks noEditPoints="1"/>
            </p:cNvSpPr>
            <p:nvPr/>
          </p:nvSpPr>
          <p:spPr bwMode="auto">
            <a:xfrm>
              <a:off x="1091" y="1002"/>
              <a:ext cx="1202" cy="649"/>
            </a:xfrm>
            <a:custGeom>
              <a:avLst/>
              <a:gdLst>
                <a:gd name="T0" fmla="*/ 817 w 1202"/>
                <a:gd name="T1" fmla="*/ 58 h 649"/>
                <a:gd name="T2" fmla="*/ 912 w 1202"/>
                <a:gd name="T3" fmla="*/ 570 h 649"/>
                <a:gd name="T4" fmla="*/ 26 w 1202"/>
                <a:gd name="T5" fmla="*/ 422 h 649"/>
                <a:gd name="T6" fmla="*/ 0 w 1202"/>
                <a:gd name="T7" fmla="*/ 438 h 649"/>
                <a:gd name="T8" fmla="*/ 305 w 1202"/>
                <a:gd name="T9" fmla="*/ 179 h 649"/>
                <a:gd name="T10" fmla="*/ 422 w 1202"/>
                <a:gd name="T11" fmla="*/ 211 h 649"/>
                <a:gd name="T12" fmla="*/ 617 w 1202"/>
                <a:gd name="T13" fmla="*/ 200 h 649"/>
                <a:gd name="T14" fmla="*/ 680 w 1202"/>
                <a:gd name="T15" fmla="*/ 169 h 649"/>
                <a:gd name="T16" fmla="*/ 796 w 1202"/>
                <a:gd name="T17" fmla="*/ 190 h 649"/>
                <a:gd name="T18" fmla="*/ 733 w 1202"/>
                <a:gd name="T19" fmla="*/ 243 h 649"/>
                <a:gd name="T20" fmla="*/ 685 w 1202"/>
                <a:gd name="T21" fmla="*/ 264 h 649"/>
                <a:gd name="T22" fmla="*/ 574 w 1202"/>
                <a:gd name="T23" fmla="*/ 343 h 649"/>
                <a:gd name="T24" fmla="*/ 690 w 1202"/>
                <a:gd name="T25" fmla="*/ 411 h 649"/>
                <a:gd name="T26" fmla="*/ 780 w 1202"/>
                <a:gd name="T27" fmla="*/ 390 h 649"/>
                <a:gd name="T28" fmla="*/ 907 w 1202"/>
                <a:gd name="T29" fmla="*/ 316 h 649"/>
                <a:gd name="T30" fmla="*/ 986 w 1202"/>
                <a:gd name="T31" fmla="*/ 411 h 649"/>
                <a:gd name="T32" fmla="*/ 1028 w 1202"/>
                <a:gd name="T33" fmla="*/ 464 h 649"/>
                <a:gd name="T34" fmla="*/ 791 w 1202"/>
                <a:gd name="T35" fmla="*/ 549 h 649"/>
                <a:gd name="T36" fmla="*/ 849 w 1202"/>
                <a:gd name="T37" fmla="*/ 533 h 649"/>
                <a:gd name="T38" fmla="*/ 870 w 1202"/>
                <a:gd name="T39" fmla="*/ 580 h 649"/>
                <a:gd name="T40" fmla="*/ 764 w 1202"/>
                <a:gd name="T41" fmla="*/ 586 h 649"/>
                <a:gd name="T42" fmla="*/ 580 w 1202"/>
                <a:gd name="T43" fmla="*/ 644 h 649"/>
                <a:gd name="T44" fmla="*/ 506 w 1202"/>
                <a:gd name="T45" fmla="*/ 533 h 649"/>
                <a:gd name="T46" fmla="*/ 47 w 1202"/>
                <a:gd name="T47" fmla="*/ 448 h 649"/>
                <a:gd name="T48" fmla="*/ 26 w 1202"/>
                <a:gd name="T49" fmla="*/ 348 h 649"/>
                <a:gd name="T50" fmla="*/ 189 w 1202"/>
                <a:gd name="T51" fmla="*/ 190 h 649"/>
                <a:gd name="T52" fmla="*/ 896 w 1202"/>
                <a:gd name="T53" fmla="*/ 121 h 649"/>
                <a:gd name="T54" fmla="*/ 1007 w 1202"/>
                <a:gd name="T55" fmla="*/ 169 h 649"/>
                <a:gd name="T56" fmla="*/ 991 w 1202"/>
                <a:gd name="T57" fmla="*/ 269 h 649"/>
                <a:gd name="T58" fmla="*/ 907 w 1202"/>
                <a:gd name="T59" fmla="*/ 274 h 649"/>
                <a:gd name="T60" fmla="*/ 875 w 1202"/>
                <a:gd name="T61" fmla="*/ 243 h 649"/>
                <a:gd name="T62" fmla="*/ 817 w 1202"/>
                <a:gd name="T63" fmla="*/ 121 h 649"/>
                <a:gd name="T64" fmla="*/ 1070 w 1202"/>
                <a:gd name="T65" fmla="*/ 37 h 649"/>
                <a:gd name="T66" fmla="*/ 975 w 1202"/>
                <a:gd name="T67" fmla="*/ 74 h 649"/>
                <a:gd name="T68" fmla="*/ 917 w 1202"/>
                <a:gd name="T69" fmla="*/ 63 h 649"/>
                <a:gd name="T70" fmla="*/ 970 w 1202"/>
                <a:gd name="T71" fmla="*/ 26 h 649"/>
                <a:gd name="T72" fmla="*/ 538 w 1202"/>
                <a:gd name="T73" fmla="*/ 121 h 649"/>
                <a:gd name="T74" fmla="*/ 627 w 1202"/>
                <a:gd name="T75" fmla="*/ 163 h 649"/>
                <a:gd name="T76" fmla="*/ 516 w 1202"/>
                <a:gd name="T77" fmla="*/ 163 h 649"/>
                <a:gd name="T78" fmla="*/ 996 w 1202"/>
                <a:gd name="T79" fmla="*/ 506 h 649"/>
                <a:gd name="T80" fmla="*/ 1033 w 1202"/>
                <a:gd name="T81" fmla="*/ 559 h 649"/>
                <a:gd name="T82" fmla="*/ 944 w 1202"/>
                <a:gd name="T83" fmla="*/ 543 h 649"/>
                <a:gd name="T84" fmla="*/ 843 w 1202"/>
                <a:gd name="T85" fmla="*/ 84 h 649"/>
                <a:gd name="T86" fmla="*/ 901 w 1202"/>
                <a:gd name="T87" fmla="*/ 111 h 649"/>
                <a:gd name="T88" fmla="*/ 564 w 1202"/>
                <a:gd name="T89" fmla="*/ 84 h 649"/>
                <a:gd name="T90" fmla="*/ 627 w 1202"/>
                <a:gd name="T91" fmla="*/ 79 h 649"/>
                <a:gd name="T92" fmla="*/ 564 w 1202"/>
                <a:gd name="T93" fmla="*/ 111 h 649"/>
                <a:gd name="T94" fmla="*/ 458 w 1202"/>
                <a:gd name="T95" fmla="*/ 111 h 649"/>
                <a:gd name="T96" fmla="*/ 385 w 1202"/>
                <a:gd name="T97" fmla="*/ 142 h 649"/>
                <a:gd name="T98" fmla="*/ 865 w 1202"/>
                <a:gd name="T99" fmla="*/ 63 h 649"/>
                <a:gd name="T100" fmla="*/ 553 w 1202"/>
                <a:gd name="T101" fmla="*/ 68 h 649"/>
                <a:gd name="T102" fmla="*/ 785 w 1202"/>
                <a:gd name="T103" fmla="*/ 253 h 649"/>
                <a:gd name="T104" fmla="*/ 738 w 1202"/>
                <a:gd name="T105" fmla="*/ 253 h 649"/>
                <a:gd name="T106" fmla="*/ 706 w 1202"/>
                <a:gd name="T107" fmla="*/ 148 h 649"/>
                <a:gd name="T108" fmla="*/ 717 w 1202"/>
                <a:gd name="T109" fmla="*/ 79 h 649"/>
                <a:gd name="T110" fmla="*/ 680 w 1202"/>
                <a:gd name="T111" fmla="*/ 90 h 649"/>
                <a:gd name="T112" fmla="*/ 738 w 1202"/>
                <a:gd name="T113" fmla="*/ 142 h 649"/>
                <a:gd name="T114" fmla="*/ 47 w 1202"/>
                <a:gd name="T115" fmla="*/ 491 h 649"/>
                <a:gd name="T116" fmla="*/ 31 w 1202"/>
                <a:gd name="T117" fmla="*/ 485 h 649"/>
                <a:gd name="T118" fmla="*/ 648 w 1202"/>
                <a:gd name="T119" fmla="*/ 68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2" h="649">
                  <a:moveTo>
                    <a:pt x="817" y="58"/>
                  </a:moveTo>
                  <a:lnTo>
                    <a:pt x="812" y="63"/>
                  </a:lnTo>
                  <a:lnTo>
                    <a:pt x="785" y="63"/>
                  </a:lnTo>
                  <a:lnTo>
                    <a:pt x="791" y="47"/>
                  </a:lnTo>
                  <a:lnTo>
                    <a:pt x="822" y="53"/>
                  </a:lnTo>
                  <a:lnTo>
                    <a:pt x="817" y="58"/>
                  </a:lnTo>
                  <a:moveTo>
                    <a:pt x="928" y="559"/>
                  </a:moveTo>
                  <a:lnTo>
                    <a:pt x="928" y="564"/>
                  </a:lnTo>
                  <a:lnTo>
                    <a:pt x="938" y="570"/>
                  </a:lnTo>
                  <a:lnTo>
                    <a:pt x="928" y="575"/>
                  </a:lnTo>
                  <a:lnTo>
                    <a:pt x="912" y="580"/>
                  </a:lnTo>
                  <a:lnTo>
                    <a:pt x="912" y="570"/>
                  </a:lnTo>
                  <a:lnTo>
                    <a:pt x="928" y="554"/>
                  </a:lnTo>
                  <a:lnTo>
                    <a:pt x="933" y="554"/>
                  </a:lnTo>
                  <a:lnTo>
                    <a:pt x="928" y="559"/>
                  </a:lnTo>
                  <a:moveTo>
                    <a:pt x="31" y="396"/>
                  </a:moveTo>
                  <a:lnTo>
                    <a:pt x="42" y="390"/>
                  </a:lnTo>
                  <a:lnTo>
                    <a:pt x="26" y="422"/>
                  </a:lnTo>
                  <a:lnTo>
                    <a:pt x="26" y="401"/>
                  </a:lnTo>
                  <a:lnTo>
                    <a:pt x="31" y="396"/>
                  </a:lnTo>
                  <a:moveTo>
                    <a:pt x="15" y="438"/>
                  </a:moveTo>
                  <a:lnTo>
                    <a:pt x="10" y="443"/>
                  </a:lnTo>
                  <a:lnTo>
                    <a:pt x="5" y="464"/>
                  </a:lnTo>
                  <a:lnTo>
                    <a:pt x="0" y="438"/>
                  </a:lnTo>
                  <a:lnTo>
                    <a:pt x="10" y="427"/>
                  </a:lnTo>
                  <a:lnTo>
                    <a:pt x="26" y="427"/>
                  </a:lnTo>
                  <a:lnTo>
                    <a:pt x="15" y="438"/>
                  </a:lnTo>
                  <a:moveTo>
                    <a:pt x="189" y="190"/>
                  </a:moveTo>
                  <a:lnTo>
                    <a:pt x="211" y="195"/>
                  </a:lnTo>
                  <a:lnTo>
                    <a:pt x="305" y="179"/>
                  </a:lnTo>
                  <a:lnTo>
                    <a:pt x="337" y="179"/>
                  </a:lnTo>
                  <a:lnTo>
                    <a:pt x="342" y="174"/>
                  </a:lnTo>
                  <a:lnTo>
                    <a:pt x="358" y="184"/>
                  </a:lnTo>
                  <a:lnTo>
                    <a:pt x="379" y="179"/>
                  </a:lnTo>
                  <a:lnTo>
                    <a:pt x="437" y="195"/>
                  </a:lnTo>
                  <a:lnTo>
                    <a:pt x="422" y="211"/>
                  </a:lnTo>
                  <a:lnTo>
                    <a:pt x="469" y="211"/>
                  </a:lnTo>
                  <a:lnTo>
                    <a:pt x="480" y="227"/>
                  </a:lnTo>
                  <a:lnTo>
                    <a:pt x="511" y="206"/>
                  </a:lnTo>
                  <a:lnTo>
                    <a:pt x="543" y="200"/>
                  </a:lnTo>
                  <a:lnTo>
                    <a:pt x="601" y="211"/>
                  </a:lnTo>
                  <a:lnTo>
                    <a:pt x="617" y="200"/>
                  </a:lnTo>
                  <a:lnTo>
                    <a:pt x="638" y="206"/>
                  </a:lnTo>
                  <a:lnTo>
                    <a:pt x="643" y="211"/>
                  </a:lnTo>
                  <a:lnTo>
                    <a:pt x="659" y="216"/>
                  </a:lnTo>
                  <a:lnTo>
                    <a:pt x="696" y="195"/>
                  </a:lnTo>
                  <a:lnTo>
                    <a:pt x="696" y="179"/>
                  </a:lnTo>
                  <a:lnTo>
                    <a:pt x="680" y="169"/>
                  </a:lnTo>
                  <a:lnTo>
                    <a:pt x="717" y="148"/>
                  </a:lnTo>
                  <a:lnTo>
                    <a:pt x="733" y="148"/>
                  </a:lnTo>
                  <a:lnTo>
                    <a:pt x="738" y="169"/>
                  </a:lnTo>
                  <a:lnTo>
                    <a:pt x="733" y="179"/>
                  </a:lnTo>
                  <a:lnTo>
                    <a:pt x="754" y="216"/>
                  </a:lnTo>
                  <a:lnTo>
                    <a:pt x="796" y="190"/>
                  </a:lnTo>
                  <a:lnTo>
                    <a:pt x="801" y="179"/>
                  </a:lnTo>
                  <a:lnTo>
                    <a:pt x="843" y="184"/>
                  </a:lnTo>
                  <a:lnTo>
                    <a:pt x="822" y="221"/>
                  </a:lnTo>
                  <a:lnTo>
                    <a:pt x="754" y="227"/>
                  </a:lnTo>
                  <a:lnTo>
                    <a:pt x="759" y="232"/>
                  </a:lnTo>
                  <a:lnTo>
                    <a:pt x="733" y="243"/>
                  </a:lnTo>
                  <a:lnTo>
                    <a:pt x="712" y="237"/>
                  </a:lnTo>
                  <a:lnTo>
                    <a:pt x="690" y="237"/>
                  </a:lnTo>
                  <a:lnTo>
                    <a:pt x="717" y="248"/>
                  </a:lnTo>
                  <a:lnTo>
                    <a:pt x="738" y="248"/>
                  </a:lnTo>
                  <a:lnTo>
                    <a:pt x="706" y="269"/>
                  </a:lnTo>
                  <a:lnTo>
                    <a:pt x="685" y="264"/>
                  </a:lnTo>
                  <a:lnTo>
                    <a:pt x="675" y="269"/>
                  </a:lnTo>
                  <a:lnTo>
                    <a:pt x="638" y="264"/>
                  </a:lnTo>
                  <a:lnTo>
                    <a:pt x="669" y="279"/>
                  </a:lnTo>
                  <a:lnTo>
                    <a:pt x="622" y="295"/>
                  </a:lnTo>
                  <a:lnTo>
                    <a:pt x="590" y="322"/>
                  </a:lnTo>
                  <a:lnTo>
                    <a:pt x="574" y="343"/>
                  </a:lnTo>
                  <a:lnTo>
                    <a:pt x="569" y="353"/>
                  </a:lnTo>
                  <a:lnTo>
                    <a:pt x="585" y="353"/>
                  </a:lnTo>
                  <a:lnTo>
                    <a:pt x="574" y="380"/>
                  </a:lnTo>
                  <a:lnTo>
                    <a:pt x="601" y="380"/>
                  </a:lnTo>
                  <a:lnTo>
                    <a:pt x="654" y="411"/>
                  </a:lnTo>
                  <a:lnTo>
                    <a:pt x="690" y="411"/>
                  </a:lnTo>
                  <a:lnTo>
                    <a:pt x="675" y="448"/>
                  </a:lnTo>
                  <a:lnTo>
                    <a:pt x="685" y="475"/>
                  </a:lnTo>
                  <a:lnTo>
                    <a:pt x="690" y="480"/>
                  </a:lnTo>
                  <a:lnTo>
                    <a:pt x="717" y="464"/>
                  </a:lnTo>
                  <a:lnTo>
                    <a:pt x="722" y="422"/>
                  </a:lnTo>
                  <a:lnTo>
                    <a:pt x="780" y="390"/>
                  </a:lnTo>
                  <a:lnTo>
                    <a:pt x="785" y="369"/>
                  </a:lnTo>
                  <a:lnTo>
                    <a:pt x="770" y="353"/>
                  </a:lnTo>
                  <a:lnTo>
                    <a:pt x="801" y="338"/>
                  </a:lnTo>
                  <a:lnTo>
                    <a:pt x="812" y="295"/>
                  </a:lnTo>
                  <a:lnTo>
                    <a:pt x="870" y="290"/>
                  </a:lnTo>
                  <a:lnTo>
                    <a:pt x="907" y="316"/>
                  </a:lnTo>
                  <a:lnTo>
                    <a:pt x="891" y="338"/>
                  </a:lnTo>
                  <a:lnTo>
                    <a:pt x="917" y="359"/>
                  </a:lnTo>
                  <a:lnTo>
                    <a:pt x="965" y="322"/>
                  </a:lnTo>
                  <a:lnTo>
                    <a:pt x="981" y="380"/>
                  </a:lnTo>
                  <a:lnTo>
                    <a:pt x="975" y="396"/>
                  </a:lnTo>
                  <a:lnTo>
                    <a:pt x="986" y="411"/>
                  </a:lnTo>
                  <a:lnTo>
                    <a:pt x="1017" y="422"/>
                  </a:lnTo>
                  <a:lnTo>
                    <a:pt x="965" y="438"/>
                  </a:lnTo>
                  <a:lnTo>
                    <a:pt x="970" y="443"/>
                  </a:lnTo>
                  <a:lnTo>
                    <a:pt x="1012" y="427"/>
                  </a:lnTo>
                  <a:lnTo>
                    <a:pt x="1028" y="443"/>
                  </a:lnTo>
                  <a:lnTo>
                    <a:pt x="1028" y="464"/>
                  </a:lnTo>
                  <a:lnTo>
                    <a:pt x="1002" y="475"/>
                  </a:lnTo>
                  <a:lnTo>
                    <a:pt x="975" y="480"/>
                  </a:lnTo>
                  <a:lnTo>
                    <a:pt x="959" y="496"/>
                  </a:lnTo>
                  <a:lnTo>
                    <a:pt x="865" y="496"/>
                  </a:lnTo>
                  <a:lnTo>
                    <a:pt x="828" y="517"/>
                  </a:lnTo>
                  <a:lnTo>
                    <a:pt x="791" y="549"/>
                  </a:lnTo>
                  <a:lnTo>
                    <a:pt x="785" y="554"/>
                  </a:lnTo>
                  <a:lnTo>
                    <a:pt x="822" y="527"/>
                  </a:lnTo>
                  <a:lnTo>
                    <a:pt x="865" y="512"/>
                  </a:lnTo>
                  <a:lnTo>
                    <a:pt x="891" y="517"/>
                  </a:lnTo>
                  <a:lnTo>
                    <a:pt x="886" y="527"/>
                  </a:lnTo>
                  <a:lnTo>
                    <a:pt x="849" y="533"/>
                  </a:lnTo>
                  <a:lnTo>
                    <a:pt x="880" y="538"/>
                  </a:lnTo>
                  <a:lnTo>
                    <a:pt x="865" y="554"/>
                  </a:lnTo>
                  <a:lnTo>
                    <a:pt x="912" y="586"/>
                  </a:lnTo>
                  <a:lnTo>
                    <a:pt x="838" y="617"/>
                  </a:lnTo>
                  <a:lnTo>
                    <a:pt x="843" y="596"/>
                  </a:lnTo>
                  <a:lnTo>
                    <a:pt x="870" y="580"/>
                  </a:lnTo>
                  <a:lnTo>
                    <a:pt x="865" y="575"/>
                  </a:lnTo>
                  <a:lnTo>
                    <a:pt x="828" y="591"/>
                  </a:lnTo>
                  <a:lnTo>
                    <a:pt x="828" y="549"/>
                  </a:lnTo>
                  <a:lnTo>
                    <a:pt x="812" y="543"/>
                  </a:lnTo>
                  <a:lnTo>
                    <a:pt x="785" y="580"/>
                  </a:lnTo>
                  <a:lnTo>
                    <a:pt x="764" y="586"/>
                  </a:lnTo>
                  <a:lnTo>
                    <a:pt x="717" y="586"/>
                  </a:lnTo>
                  <a:lnTo>
                    <a:pt x="680" y="612"/>
                  </a:lnTo>
                  <a:lnTo>
                    <a:pt x="648" y="612"/>
                  </a:lnTo>
                  <a:lnTo>
                    <a:pt x="643" y="628"/>
                  </a:lnTo>
                  <a:lnTo>
                    <a:pt x="585" y="649"/>
                  </a:lnTo>
                  <a:lnTo>
                    <a:pt x="580" y="644"/>
                  </a:lnTo>
                  <a:lnTo>
                    <a:pt x="611" y="580"/>
                  </a:lnTo>
                  <a:lnTo>
                    <a:pt x="601" y="575"/>
                  </a:lnTo>
                  <a:lnTo>
                    <a:pt x="590" y="554"/>
                  </a:lnTo>
                  <a:lnTo>
                    <a:pt x="548" y="527"/>
                  </a:lnTo>
                  <a:lnTo>
                    <a:pt x="532" y="533"/>
                  </a:lnTo>
                  <a:lnTo>
                    <a:pt x="506" y="533"/>
                  </a:lnTo>
                  <a:lnTo>
                    <a:pt x="490" y="522"/>
                  </a:lnTo>
                  <a:lnTo>
                    <a:pt x="474" y="522"/>
                  </a:lnTo>
                  <a:lnTo>
                    <a:pt x="469" y="512"/>
                  </a:lnTo>
                  <a:lnTo>
                    <a:pt x="464" y="517"/>
                  </a:lnTo>
                  <a:lnTo>
                    <a:pt x="79" y="517"/>
                  </a:lnTo>
                  <a:lnTo>
                    <a:pt x="47" y="448"/>
                  </a:lnTo>
                  <a:lnTo>
                    <a:pt x="47" y="422"/>
                  </a:lnTo>
                  <a:lnTo>
                    <a:pt x="63" y="411"/>
                  </a:lnTo>
                  <a:lnTo>
                    <a:pt x="73" y="401"/>
                  </a:lnTo>
                  <a:lnTo>
                    <a:pt x="63" y="385"/>
                  </a:lnTo>
                  <a:lnTo>
                    <a:pt x="63" y="332"/>
                  </a:lnTo>
                  <a:lnTo>
                    <a:pt x="26" y="348"/>
                  </a:lnTo>
                  <a:lnTo>
                    <a:pt x="26" y="327"/>
                  </a:lnTo>
                  <a:lnTo>
                    <a:pt x="15" y="327"/>
                  </a:lnTo>
                  <a:lnTo>
                    <a:pt x="5" y="327"/>
                  </a:lnTo>
                  <a:lnTo>
                    <a:pt x="0" y="327"/>
                  </a:lnTo>
                  <a:lnTo>
                    <a:pt x="163" y="179"/>
                  </a:lnTo>
                  <a:lnTo>
                    <a:pt x="189" y="190"/>
                  </a:lnTo>
                  <a:moveTo>
                    <a:pt x="859" y="116"/>
                  </a:moveTo>
                  <a:lnTo>
                    <a:pt x="822" y="132"/>
                  </a:lnTo>
                  <a:lnTo>
                    <a:pt x="828" y="153"/>
                  </a:lnTo>
                  <a:lnTo>
                    <a:pt x="843" y="126"/>
                  </a:lnTo>
                  <a:lnTo>
                    <a:pt x="880" y="116"/>
                  </a:lnTo>
                  <a:lnTo>
                    <a:pt x="896" y="121"/>
                  </a:lnTo>
                  <a:lnTo>
                    <a:pt x="886" y="142"/>
                  </a:lnTo>
                  <a:lnTo>
                    <a:pt x="907" y="137"/>
                  </a:lnTo>
                  <a:lnTo>
                    <a:pt x="928" y="132"/>
                  </a:lnTo>
                  <a:lnTo>
                    <a:pt x="938" y="137"/>
                  </a:lnTo>
                  <a:lnTo>
                    <a:pt x="970" y="142"/>
                  </a:lnTo>
                  <a:lnTo>
                    <a:pt x="1007" y="169"/>
                  </a:lnTo>
                  <a:lnTo>
                    <a:pt x="991" y="195"/>
                  </a:lnTo>
                  <a:lnTo>
                    <a:pt x="1039" y="227"/>
                  </a:lnTo>
                  <a:lnTo>
                    <a:pt x="1017" y="248"/>
                  </a:lnTo>
                  <a:lnTo>
                    <a:pt x="986" y="221"/>
                  </a:lnTo>
                  <a:lnTo>
                    <a:pt x="965" y="237"/>
                  </a:lnTo>
                  <a:lnTo>
                    <a:pt x="991" y="269"/>
                  </a:lnTo>
                  <a:lnTo>
                    <a:pt x="975" y="285"/>
                  </a:lnTo>
                  <a:lnTo>
                    <a:pt x="944" y="264"/>
                  </a:lnTo>
                  <a:lnTo>
                    <a:pt x="938" y="274"/>
                  </a:lnTo>
                  <a:lnTo>
                    <a:pt x="965" y="295"/>
                  </a:lnTo>
                  <a:lnTo>
                    <a:pt x="959" y="301"/>
                  </a:lnTo>
                  <a:lnTo>
                    <a:pt x="907" y="274"/>
                  </a:lnTo>
                  <a:lnTo>
                    <a:pt x="896" y="258"/>
                  </a:lnTo>
                  <a:lnTo>
                    <a:pt x="854" y="258"/>
                  </a:lnTo>
                  <a:lnTo>
                    <a:pt x="838" y="258"/>
                  </a:lnTo>
                  <a:lnTo>
                    <a:pt x="838" y="248"/>
                  </a:lnTo>
                  <a:lnTo>
                    <a:pt x="854" y="243"/>
                  </a:lnTo>
                  <a:lnTo>
                    <a:pt x="875" y="243"/>
                  </a:lnTo>
                  <a:lnTo>
                    <a:pt x="933" y="216"/>
                  </a:lnTo>
                  <a:lnTo>
                    <a:pt x="912" y="195"/>
                  </a:lnTo>
                  <a:lnTo>
                    <a:pt x="812" y="174"/>
                  </a:lnTo>
                  <a:lnTo>
                    <a:pt x="775" y="153"/>
                  </a:lnTo>
                  <a:lnTo>
                    <a:pt x="785" y="137"/>
                  </a:lnTo>
                  <a:lnTo>
                    <a:pt x="817" y="121"/>
                  </a:lnTo>
                  <a:lnTo>
                    <a:pt x="859" y="116"/>
                  </a:lnTo>
                  <a:moveTo>
                    <a:pt x="1081" y="0"/>
                  </a:moveTo>
                  <a:lnTo>
                    <a:pt x="1202" y="5"/>
                  </a:lnTo>
                  <a:lnTo>
                    <a:pt x="1139" y="21"/>
                  </a:lnTo>
                  <a:lnTo>
                    <a:pt x="1102" y="31"/>
                  </a:lnTo>
                  <a:lnTo>
                    <a:pt x="1070" y="37"/>
                  </a:lnTo>
                  <a:lnTo>
                    <a:pt x="1017" y="42"/>
                  </a:lnTo>
                  <a:lnTo>
                    <a:pt x="1028" y="53"/>
                  </a:lnTo>
                  <a:lnTo>
                    <a:pt x="1007" y="63"/>
                  </a:lnTo>
                  <a:lnTo>
                    <a:pt x="981" y="63"/>
                  </a:lnTo>
                  <a:lnTo>
                    <a:pt x="938" y="68"/>
                  </a:lnTo>
                  <a:lnTo>
                    <a:pt x="975" y="74"/>
                  </a:lnTo>
                  <a:lnTo>
                    <a:pt x="933" y="84"/>
                  </a:lnTo>
                  <a:lnTo>
                    <a:pt x="923" y="84"/>
                  </a:lnTo>
                  <a:lnTo>
                    <a:pt x="843" y="79"/>
                  </a:lnTo>
                  <a:lnTo>
                    <a:pt x="880" y="68"/>
                  </a:lnTo>
                  <a:lnTo>
                    <a:pt x="875" y="63"/>
                  </a:lnTo>
                  <a:lnTo>
                    <a:pt x="917" y="63"/>
                  </a:lnTo>
                  <a:lnTo>
                    <a:pt x="891" y="58"/>
                  </a:lnTo>
                  <a:lnTo>
                    <a:pt x="923" y="47"/>
                  </a:lnTo>
                  <a:lnTo>
                    <a:pt x="944" y="47"/>
                  </a:lnTo>
                  <a:lnTo>
                    <a:pt x="933" y="31"/>
                  </a:lnTo>
                  <a:lnTo>
                    <a:pt x="981" y="37"/>
                  </a:lnTo>
                  <a:lnTo>
                    <a:pt x="970" y="26"/>
                  </a:lnTo>
                  <a:lnTo>
                    <a:pt x="901" y="16"/>
                  </a:lnTo>
                  <a:lnTo>
                    <a:pt x="996" y="5"/>
                  </a:lnTo>
                  <a:lnTo>
                    <a:pt x="1081" y="0"/>
                  </a:lnTo>
                  <a:moveTo>
                    <a:pt x="480" y="137"/>
                  </a:moveTo>
                  <a:lnTo>
                    <a:pt x="490" y="132"/>
                  </a:lnTo>
                  <a:lnTo>
                    <a:pt x="538" y="121"/>
                  </a:lnTo>
                  <a:lnTo>
                    <a:pt x="553" y="132"/>
                  </a:lnTo>
                  <a:lnTo>
                    <a:pt x="559" y="148"/>
                  </a:lnTo>
                  <a:lnTo>
                    <a:pt x="574" y="137"/>
                  </a:lnTo>
                  <a:lnTo>
                    <a:pt x="627" y="116"/>
                  </a:lnTo>
                  <a:lnTo>
                    <a:pt x="617" y="142"/>
                  </a:lnTo>
                  <a:lnTo>
                    <a:pt x="627" y="163"/>
                  </a:lnTo>
                  <a:lnTo>
                    <a:pt x="632" y="184"/>
                  </a:lnTo>
                  <a:lnTo>
                    <a:pt x="580" y="195"/>
                  </a:lnTo>
                  <a:lnTo>
                    <a:pt x="553" y="195"/>
                  </a:lnTo>
                  <a:lnTo>
                    <a:pt x="474" y="200"/>
                  </a:lnTo>
                  <a:lnTo>
                    <a:pt x="437" y="179"/>
                  </a:lnTo>
                  <a:lnTo>
                    <a:pt x="516" y="163"/>
                  </a:lnTo>
                  <a:lnTo>
                    <a:pt x="480" y="169"/>
                  </a:lnTo>
                  <a:lnTo>
                    <a:pt x="448" y="158"/>
                  </a:lnTo>
                  <a:lnTo>
                    <a:pt x="464" y="142"/>
                  </a:lnTo>
                  <a:lnTo>
                    <a:pt x="480" y="137"/>
                  </a:lnTo>
                  <a:moveTo>
                    <a:pt x="1012" y="491"/>
                  </a:moveTo>
                  <a:lnTo>
                    <a:pt x="996" y="506"/>
                  </a:lnTo>
                  <a:lnTo>
                    <a:pt x="1012" y="496"/>
                  </a:lnTo>
                  <a:lnTo>
                    <a:pt x="1017" y="512"/>
                  </a:lnTo>
                  <a:lnTo>
                    <a:pt x="1039" y="512"/>
                  </a:lnTo>
                  <a:lnTo>
                    <a:pt x="1039" y="538"/>
                  </a:lnTo>
                  <a:lnTo>
                    <a:pt x="1044" y="543"/>
                  </a:lnTo>
                  <a:lnTo>
                    <a:pt x="1033" y="559"/>
                  </a:lnTo>
                  <a:lnTo>
                    <a:pt x="1023" y="554"/>
                  </a:lnTo>
                  <a:lnTo>
                    <a:pt x="1017" y="543"/>
                  </a:lnTo>
                  <a:lnTo>
                    <a:pt x="1002" y="554"/>
                  </a:lnTo>
                  <a:lnTo>
                    <a:pt x="996" y="543"/>
                  </a:lnTo>
                  <a:lnTo>
                    <a:pt x="970" y="543"/>
                  </a:lnTo>
                  <a:lnTo>
                    <a:pt x="944" y="543"/>
                  </a:lnTo>
                  <a:lnTo>
                    <a:pt x="970" y="527"/>
                  </a:lnTo>
                  <a:lnTo>
                    <a:pt x="975" y="517"/>
                  </a:lnTo>
                  <a:lnTo>
                    <a:pt x="1007" y="475"/>
                  </a:lnTo>
                  <a:lnTo>
                    <a:pt x="1028" y="475"/>
                  </a:lnTo>
                  <a:lnTo>
                    <a:pt x="1012" y="491"/>
                  </a:lnTo>
                  <a:moveTo>
                    <a:pt x="843" y="84"/>
                  </a:moveTo>
                  <a:lnTo>
                    <a:pt x="854" y="95"/>
                  </a:lnTo>
                  <a:lnTo>
                    <a:pt x="923" y="90"/>
                  </a:lnTo>
                  <a:lnTo>
                    <a:pt x="933" y="95"/>
                  </a:lnTo>
                  <a:lnTo>
                    <a:pt x="938" y="95"/>
                  </a:lnTo>
                  <a:lnTo>
                    <a:pt x="917" y="105"/>
                  </a:lnTo>
                  <a:lnTo>
                    <a:pt x="901" y="111"/>
                  </a:lnTo>
                  <a:lnTo>
                    <a:pt x="838" y="111"/>
                  </a:lnTo>
                  <a:lnTo>
                    <a:pt x="796" y="105"/>
                  </a:lnTo>
                  <a:lnTo>
                    <a:pt x="780" y="74"/>
                  </a:lnTo>
                  <a:lnTo>
                    <a:pt x="828" y="79"/>
                  </a:lnTo>
                  <a:lnTo>
                    <a:pt x="843" y="84"/>
                  </a:lnTo>
                  <a:moveTo>
                    <a:pt x="564" y="84"/>
                  </a:moveTo>
                  <a:lnTo>
                    <a:pt x="574" y="79"/>
                  </a:lnTo>
                  <a:lnTo>
                    <a:pt x="596" y="84"/>
                  </a:lnTo>
                  <a:lnTo>
                    <a:pt x="606" y="90"/>
                  </a:lnTo>
                  <a:lnTo>
                    <a:pt x="632" y="90"/>
                  </a:lnTo>
                  <a:lnTo>
                    <a:pt x="622" y="90"/>
                  </a:lnTo>
                  <a:lnTo>
                    <a:pt x="627" y="79"/>
                  </a:lnTo>
                  <a:lnTo>
                    <a:pt x="648" y="74"/>
                  </a:lnTo>
                  <a:lnTo>
                    <a:pt x="669" y="90"/>
                  </a:lnTo>
                  <a:lnTo>
                    <a:pt x="664" y="95"/>
                  </a:lnTo>
                  <a:lnTo>
                    <a:pt x="643" y="100"/>
                  </a:lnTo>
                  <a:lnTo>
                    <a:pt x="617" y="100"/>
                  </a:lnTo>
                  <a:lnTo>
                    <a:pt x="564" y="111"/>
                  </a:lnTo>
                  <a:lnTo>
                    <a:pt x="553" y="105"/>
                  </a:lnTo>
                  <a:lnTo>
                    <a:pt x="596" y="100"/>
                  </a:lnTo>
                  <a:lnTo>
                    <a:pt x="527" y="100"/>
                  </a:lnTo>
                  <a:lnTo>
                    <a:pt x="548" y="90"/>
                  </a:lnTo>
                  <a:lnTo>
                    <a:pt x="564" y="84"/>
                  </a:lnTo>
                  <a:moveTo>
                    <a:pt x="458" y="111"/>
                  </a:moveTo>
                  <a:lnTo>
                    <a:pt x="474" y="105"/>
                  </a:lnTo>
                  <a:lnTo>
                    <a:pt x="516" y="111"/>
                  </a:lnTo>
                  <a:lnTo>
                    <a:pt x="522" y="121"/>
                  </a:lnTo>
                  <a:lnTo>
                    <a:pt x="464" y="137"/>
                  </a:lnTo>
                  <a:lnTo>
                    <a:pt x="395" y="158"/>
                  </a:lnTo>
                  <a:lnTo>
                    <a:pt x="385" y="142"/>
                  </a:lnTo>
                  <a:lnTo>
                    <a:pt x="443" y="111"/>
                  </a:lnTo>
                  <a:lnTo>
                    <a:pt x="458" y="111"/>
                  </a:lnTo>
                  <a:moveTo>
                    <a:pt x="875" y="21"/>
                  </a:moveTo>
                  <a:lnTo>
                    <a:pt x="875" y="21"/>
                  </a:lnTo>
                  <a:lnTo>
                    <a:pt x="928" y="42"/>
                  </a:lnTo>
                  <a:lnTo>
                    <a:pt x="865" y="63"/>
                  </a:lnTo>
                  <a:lnTo>
                    <a:pt x="833" y="47"/>
                  </a:lnTo>
                  <a:lnTo>
                    <a:pt x="828" y="31"/>
                  </a:lnTo>
                  <a:lnTo>
                    <a:pt x="880" y="21"/>
                  </a:lnTo>
                  <a:lnTo>
                    <a:pt x="875" y="21"/>
                  </a:lnTo>
                  <a:moveTo>
                    <a:pt x="522" y="79"/>
                  </a:moveTo>
                  <a:lnTo>
                    <a:pt x="553" y="68"/>
                  </a:lnTo>
                  <a:lnTo>
                    <a:pt x="585" y="68"/>
                  </a:lnTo>
                  <a:lnTo>
                    <a:pt x="590" y="68"/>
                  </a:lnTo>
                  <a:lnTo>
                    <a:pt x="522" y="95"/>
                  </a:lnTo>
                  <a:lnTo>
                    <a:pt x="490" y="84"/>
                  </a:lnTo>
                  <a:lnTo>
                    <a:pt x="522" y="79"/>
                  </a:lnTo>
                  <a:moveTo>
                    <a:pt x="785" y="253"/>
                  </a:moveTo>
                  <a:lnTo>
                    <a:pt x="801" y="269"/>
                  </a:lnTo>
                  <a:lnTo>
                    <a:pt x="770" y="264"/>
                  </a:lnTo>
                  <a:lnTo>
                    <a:pt x="733" y="279"/>
                  </a:lnTo>
                  <a:lnTo>
                    <a:pt x="733" y="274"/>
                  </a:lnTo>
                  <a:lnTo>
                    <a:pt x="717" y="269"/>
                  </a:lnTo>
                  <a:lnTo>
                    <a:pt x="738" y="253"/>
                  </a:lnTo>
                  <a:lnTo>
                    <a:pt x="754" y="237"/>
                  </a:lnTo>
                  <a:lnTo>
                    <a:pt x="764" y="237"/>
                  </a:lnTo>
                  <a:lnTo>
                    <a:pt x="785" y="253"/>
                  </a:lnTo>
                  <a:moveTo>
                    <a:pt x="701" y="116"/>
                  </a:moveTo>
                  <a:lnTo>
                    <a:pt x="727" y="116"/>
                  </a:lnTo>
                  <a:lnTo>
                    <a:pt x="706" y="148"/>
                  </a:lnTo>
                  <a:lnTo>
                    <a:pt x="669" y="158"/>
                  </a:lnTo>
                  <a:lnTo>
                    <a:pt x="648" y="132"/>
                  </a:lnTo>
                  <a:lnTo>
                    <a:pt x="675" y="121"/>
                  </a:lnTo>
                  <a:lnTo>
                    <a:pt x="701" y="116"/>
                  </a:lnTo>
                  <a:moveTo>
                    <a:pt x="706" y="79"/>
                  </a:moveTo>
                  <a:lnTo>
                    <a:pt x="717" y="79"/>
                  </a:lnTo>
                  <a:lnTo>
                    <a:pt x="727" y="90"/>
                  </a:lnTo>
                  <a:lnTo>
                    <a:pt x="722" y="79"/>
                  </a:lnTo>
                  <a:lnTo>
                    <a:pt x="764" y="79"/>
                  </a:lnTo>
                  <a:lnTo>
                    <a:pt x="743" y="100"/>
                  </a:lnTo>
                  <a:lnTo>
                    <a:pt x="712" y="100"/>
                  </a:lnTo>
                  <a:lnTo>
                    <a:pt x="680" y="90"/>
                  </a:lnTo>
                  <a:lnTo>
                    <a:pt x="696" y="79"/>
                  </a:lnTo>
                  <a:lnTo>
                    <a:pt x="706" y="79"/>
                  </a:lnTo>
                  <a:moveTo>
                    <a:pt x="785" y="121"/>
                  </a:moveTo>
                  <a:lnTo>
                    <a:pt x="770" y="132"/>
                  </a:lnTo>
                  <a:lnTo>
                    <a:pt x="748" y="132"/>
                  </a:lnTo>
                  <a:lnTo>
                    <a:pt x="738" y="142"/>
                  </a:lnTo>
                  <a:lnTo>
                    <a:pt x="722" y="142"/>
                  </a:lnTo>
                  <a:lnTo>
                    <a:pt x="727" y="132"/>
                  </a:lnTo>
                  <a:lnTo>
                    <a:pt x="743" y="111"/>
                  </a:lnTo>
                  <a:lnTo>
                    <a:pt x="806" y="116"/>
                  </a:lnTo>
                  <a:lnTo>
                    <a:pt x="785" y="121"/>
                  </a:lnTo>
                  <a:moveTo>
                    <a:pt x="47" y="491"/>
                  </a:moveTo>
                  <a:lnTo>
                    <a:pt x="58" y="496"/>
                  </a:lnTo>
                  <a:lnTo>
                    <a:pt x="68" y="517"/>
                  </a:lnTo>
                  <a:lnTo>
                    <a:pt x="63" y="527"/>
                  </a:lnTo>
                  <a:lnTo>
                    <a:pt x="42" y="522"/>
                  </a:lnTo>
                  <a:lnTo>
                    <a:pt x="21" y="485"/>
                  </a:lnTo>
                  <a:lnTo>
                    <a:pt x="31" y="485"/>
                  </a:lnTo>
                  <a:lnTo>
                    <a:pt x="47" y="491"/>
                  </a:lnTo>
                  <a:moveTo>
                    <a:pt x="654" y="53"/>
                  </a:moveTo>
                  <a:lnTo>
                    <a:pt x="664" y="53"/>
                  </a:lnTo>
                  <a:lnTo>
                    <a:pt x="675" y="53"/>
                  </a:lnTo>
                  <a:lnTo>
                    <a:pt x="664" y="58"/>
                  </a:lnTo>
                  <a:lnTo>
                    <a:pt x="648" y="68"/>
                  </a:lnTo>
                  <a:lnTo>
                    <a:pt x="627" y="68"/>
                  </a:lnTo>
                  <a:lnTo>
                    <a:pt x="601" y="63"/>
                  </a:lnTo>
                  <a:lnTo>
                    <a:pt x="638" y="53"/>
                  </a:lnTo>
                  <a:lnTo>
                    <a:pt x="654" y="53"/>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8" name="Freeform 706"/>
            <p:cNvSpPr>
              <a:spLocks noEditPoints="1"/>
            </p:cNvSpPr>
            <p:nvPr/>
          </p:nvSpPr>
          <p:spPr bwMode="auto">
            <a:xfrm>
              <a:off x="1771" y="2711"/>
              <a:ext cx="195" cy="671"/>
            </a:xfrm>
            <a:custGeom>
              <a:avLst/>
              <a:gdLst>
                <a:gd name="T0" fmla="*/ 190 w 195"/>
                <a:gd name="T1" fmla="*/ 665 h 671"/>
                <a:gd name="T2" fmla="*/ 174 w 195"/>
                <a:gd name="T3" fmla="*/ 671 h 671"/>
                <a:gd name="T4" fmla="*/ 185 w 195"/>
                <a:gd name="T5" fmla="*/ 665 h 671"/>
                <a:gd name="T6" fmla="*/ 158 w 195"/>
                <a:gd name="T7" fmla="*/ 655 h 671"/>
                <a:gd name="T8" fmla="*/ 142 w 195"/>
                <a:gd name="T9" fmla="*/ 660 h 671"/>
                <a:gd name="T10" fmla="*/ 153 w 195"/>
                <a:gd name="T11" fmla="*/ 655 h 671"/>
                <a:gd name="T12" fmla="*/ 68 w 195"/>
                <a:gd name="T13" fmla="*/ 581 h 671"/>
                <a:gd name="T14" fmla="*/ 63 w 195"/>
                <a:gd name="T15" fmla="*/ 581 h 671"/>
                <a:gd name="T16" fmla="*/ 63 w 195"/>
                <a:gd name="T17" fmla="*/ 576 h 671"/>
                <a:gd name="T18" fmla="*/ 53 w 195"/>
                <a:gd name="T19" fmla="*/ 544 h 671"/>
                <a:gd name="T20" fmla="*/ 68 w 195"/>
                <a:gd name="T21" fmla="*/ 565 h 671"/>
                <a:gd name="T22" fmla="*/ 53 w 195"/>
                <a:gd name="T23" fmla="*/ 555 h 671"/>
                <a:gd name="T24" fmla="*/ 42 w 195"/>
                <a:gd name="T25" fmla="*/ 132 h 671"/>
                <a:gd name="T26" fmla="*/ 42 w 195"/>
                <a:gd name="T27" fmla="*/ 190 h 671"/>
                <a:gd name="T28" fmla="*/ 37 w 195"/>
                <a:gd name="T29" fmla="*/ 243 h 671"/>
                <a:gd name="T30" fmla="*/ 47 w 195"/>
                <a:gd name="T31" fmla="*/ 343 h 671"/>
                <a:gd name="T32" fmla="*/ 53 w 195"/>
                <a:gd name="T33" fmla="*/ 396 h 671"/>
                <a:gd name="T34" fmla="*/ 90 w 195"/>
                <a:gd name="T35" fmla="*/ 496 h 671"/>
                <a:gd name="T36" fmla="*/ 100 w 195"/>
                <a:gd name="T37" fmla="*/ 591 h 671"/>
                <a:gd name="T38" fmla="*/ 121 w 195"/>
                <a:gd name="T39" fmla="*/ 613 h 671"/>
                <a:gd name="T40" fmla="*/ 153 w 195"/>
                <a:gd name="T41" fmla="*/ 613 h 671"/>
                <a:gd name="T42" fmla="*/ 148 w 195"/>
                <a:gd name="T43" fmla="*/ 628 h 671"/>
                <a:gd name="T44" fmla="*/ 126 w 195"/>
                <a:gd name="T45" fmla="*/ 639 h 671"/>
                <a:gd name="T46" fmla="*/ 90 w 195"/>
                <a:gd name="T47" fmla="*/ 602 h 671"/>
                <a:gd name="T48" fmla="*/ 84 w 195"/>
                <a:gd name="T49" fmla="*/ 591 h 671"/>
                <a:gd name="T50" fmla="*/ 74 w 195"/>
                <a:gd name="T51" fmla="*/ 570 h 671"/>
                <a:gd name="T52" fmla="*/ 63 w 195"/>
                <a:gd name="T53" fmla="*/ 544 h 671"/>
                <a:gd name="T54" fmla="*/ 63 w 195"/>
                <a:gd name="T55" fmla="*/ 528 h 671"/>
                <a:gd name="T56" fmla="*/ 42 w 195"/>
                <a:gd name="T57" fmla="*/ 507 h 671"/>
                <a:gd name="T58" fmla="*/ 47 w 195"/>
                <a:gd name="T59" fmla="*/ 438 h 671"/>
                <a:gd name="T60" fmla="*/ 26 w 195"/>
                <a:gd name="T61" fmla="*/ 396 h 671"/>
                <a:gd name="T62" fmla="*/ 21 w 195"/>
                <a:gd name="T63" fmla="*/ 285 h 671"/>
                <a:gd name="T64" fmla="*/ 16 w 195"/>
                <a:gd name="T65" fmla="*/ 148 h 671"/>
                <a:gd name="T66" fmla="*/ 16 w 195"/>
                <a:gd name="T67" fmla="*/ 0 h 671"/>
                <a:gd name="T68" fmla="*/ 32 w 195"/>
                <a:gd name="T69" fmla="*/ 53 h 671"/>
                <a:gd name="T70" fmla="*/ 63 w 195"/>
                <a:gd name="T71" fmla="*/ 95 h 671"/>
                <a:gd name="T72" fmla="*/ 185 w 195"/>
                <a:gd name="T73" fmla="*/ 644 h 671"/>
                <a:gd name="T74" fmla="*/ 163 w 195"/>
                <a:gd name="T75" fmla="*/ 660 h 671"/>
                <a:gd name="T76" fmla="*/ 153 w 195"/>
                <a:gd name="T77" fmla="*/ 628 h 671"/>
                <a:gd name="T78" fmla="*/ 185 w 195"/>
                <a:gd name="T79" fmla="*/ 644 h 671"/>
                <a:gd name="T80" fmla="*/ 100 w 195"/>
                <a:gd name="T81" fmla="*/ 634 h 671"/>
                <a:gd name="T82" fmla="*/ 137 w 195"/>
                <a:gd name="T83" fmla="*/ 644 h 671"/>
                <a:gd name="T84" fmla="*/ 116 w 195"/>
                <a:gd name="T85" fmla="*/ 644 h 671"/>
                <a:gd name="T86" fmla="*/ 84 w 195"/>
                <a:gd name="T87" fmla="*/ 597 h 671"/>
                <a:gd name="T88" fmla="*/ 90 w 195"/>
                <a:gd name="T89" fmla="*/ 618 h 671"/>
                <a:gd name="T90" fmla="*/ 79 w 195"/>
                <a:gd name="T91" fmla="*/ 602 h 671"/>
                <a:gd name="T92" fmla="*/ 42 w 195"/>
                <a:gd name="T93" fmla="*/ 465 h 671"/>
                <a:gd name="T94" fmla="*/ 32 w 195"/>
                <a:gd name="T95" fmla="*/ 438 h 671"/>
                <a:gd name="T96" fmla="*/ 47 w 195"/>
                <a:gd name="T97" fmla="*/ 502 h 671"/>
                <a:gd name="T98" fmla="*/ 42 w 195"/>
                <a:gd name="T99" fmla="*/ 470 h 671"/>
                <a:gd name="T100" fmla="*/ 47 w 195"/>
                <a:gd name="T101" fmla="*/ 5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 h="671">
                  <a:moveTo>
                    <a:pt x="185" y="665"/>
                  </a:moveTo>
                  <a:lnTo>
                    <a:pt x="190" y="665"/>
                  </a:lnTo>
                  <a:lnTo>
                    <a:pt x="195" y="671"/>
                  </a:lnTo>
                  <a:lnTo>
                    <a:pt x="174" y="671"/>
                  </a:lnTo>
                  <a:lnTo>
                    <a:pt x="179" y="665"/>
                  </a:lnTo>
                  <a:lnTo>
                    <a:pt x="185" y="665"/>
                  </a:lnTo>
                  <a:moveTo>
                    <a:pt x="153" y="655"/>
                  </a:moveTo>
                  <a:lnTo>
                    <a:pt x="158" y="655"/>
                  </a:lnTo>
                  <a:lnTo>
                    <a:pt x="169" y="671"/>
                  </a:lnTo>
                  <a:lnTo>
                    <a:pt x="142" y="660"/>
                  </a:lnTo>
                  <a:lnTo>
                    <a:pt x="142" y="655"/>
                  </a:lnTo>
                  <a:lnTo>
                    <a:pt x="153" y="655"/>
                  </a:lnTo>
                  <a:moveTo>
                    <a:pt x="63" y="576"/>
                  </a:moveTo>
                  <a:lnTo>
                    <a:pt x="68" y="581"/>
                  </a:lnTo>
                  <a:lnTo>
                    <a:pt x="68" y="591"/>
                  </a:lnTo>
                  <a:lnTo>
                    <a:pt x="63" y="581"/>
                  </a:lnTo>
                  <a:lnTo>
                    <a:pt x="63" y="576"/>
                  </a:lnTo>
                  <a:lnTo>
                    <a:pt x="63" y="576"/>
                  </a:lnTo>
                  <a:moveTo>
                    <a:pt x="53" y="555"/>
                  </a:moveTo>
                  <a:lnTo>
                    <a:pt x="53" y="544"/>
                  </a:lnTo>
                  <a:lnTo>
                    <a:pt x="63" y="549"/>
                  </a:lnTo>
                  <a:lnTo>
                    <a:pt x="68" y="565"/>
                  </a:lnTo>
                  <a:lnTo>
                    <a:pt x="58" y="570"/>
                  </a:lnTo>
                  <a:lnTo>
                    <a:pt x="53" y="555"/>
                  </a:lnTo>
                  <a:moveTo>
                    <a:pt x="53" y="111"/>
                  </a:moveTo>
                  <a:lnTo>
                    <a:pt x="42" y="132"/>
                  </a:lnTo>
                  <a:lnTo>
                    <a:pt x="47" y="169"/>
                  </a:lnTo>
                  <a:lnTo>
                    <a:pt x="42" y="190"/>
                  </a:lnTo>
                  <a:lnTo>
                    <a:pt x="32" y="212"/>
                  </a:lnTo>
                  <a:lnTo>
                    <a:pt x="37" y="243"/>
                  </a:lnTo>
                  <a:lnTo>
                    <a:pt x="53" y="301"/>
                  </a:lnTo>
                  <a:lnTo>
                    <a:pt x="47" y="343"/>
                  </a:lnTo>
                  <a:lnTo>
                    <a:pt x="58" y="380"/>
                  </a:lnTo>
                  <a:lnTo>
                    <a:pt x="53" y="396"/>
                  </a:lnTo>
                  <a:lnTo>
                    <a:pt x="63" y="460"/>
                  </a:lnTo>
                  <a:lnTo>
                    <a:pt x="90" y="496"/>
                  </a:lnTo>
                  <a:lnTo>
                    <a:pt x="84" y="576"/>
                  </a:lnTo>
                  <a:lnTo>
                    <a:pt x="100" y="591"/>
                  </a:lnTo>
                  <a:lnTo>
                    <a:pt x="111" y="586"/>
                  </a:lnTo>
                  <a:lnTo>
                    <a:pt x="121" y="613"/>
                  </a:lnTo>
                  <a:lnTo>
                    <a:pt x="148" y="613"/>
                  </a:lnTo>
                  <a:lnTo>
                    <a:pt x="153" y="613"/>
                  </a:lnTo>
                  <a:lnTo>
                    <a:pt x="163" y="618"/>
                  </a:lnTo>
                  <a:lnTo>
                    <a:pt x="148" y="628"/>
                  </a:lnTo>
                  <a:lnTo>
                    <a:pt x="153" y="650"/>
                  </a:lnTo>
                  <a:lnTo>
                    <a:pt x="126" y="639"/>
                  </a:lnTo>
                  <a:lnTo>
                    <a:pt x="105" y="623"/>
                  </a:lnTo>
                  <a:lnTo>
                    <a:pt x="90" y="602"/>
                  </a:lnTo>
                  <a:lnTo>
                    <a:pt x="84" y="597"/>
                  </a:lnTo>
                  <a:lnTo>
                    <a:pt x="84" y="591"/>
                  </a:lnTo>
                  <a:lnTo>
                    <a:pt x="74" y="581"/>
                  </a:lnTo>
                  <a:lnTo>
                    <a:pt x="74" y="570"/>
                  </a:lnTo>
                  <a:lnTo>
                    <a:pt x="68" y="549"/>
                  </a:lnTo>
                  <a:lnTo>
                    <a:pt x="63" y="544"/>
                  </a:lnTo>
                  <a:lnTo>
                    <a:pt x="58" y="533"/>
                  </a:lnTo>
                  <a:lnTo>
                    <a:pt x="63" y="528"/>
                  </a:lnTo>
                  <a:lnTo>
                    <a:pt x="37" y="523"/>
                  </a:lnTo>
                  <a:lnTo>
                    <a:pt x="42" y="507"/>
                  </a:lnTo>
                  <a:lnTo>
                    <a:pt x="58" y="502"/>
                  </a:lnTo>
                  <a:lnTo>
                    <a:pt x="47" y="438"/>
                  </a:lnTo>
                  <a:lnTo>
                    <a:pt x="26" y="428"/>
                  </a:lnTo>
                  <a:lnTo>
                    <a:pt x="26" y="396"/>
                  </a:lnTo>
                  <a:lnTo>
                    <a:pt x="10" y="359"/>
                  </a:lnTo>
                  <a:lnTo>
                    <a:pt x="21" y="285"/>
                  </a:lnTo>
                  <a:lnTo>
                    <a:pt x="10" y="222"/>
                  </a:lnTo>
                  <a:lnTo>
                    <a:pt x="16" y="148"/>
                  </a:lnTo>
                  <a:lnTo>
                    <a:pt x="0" y="16"/>
                  </a:lnTo>
                  <a:lnTo>
                    <a:pt x="16" y="0"/>
                  </a:lnTo>
                  <a:lnTo>
                    <a:pt x="32" y="32"/>
                  </a:lnTo>
                  <a:lnTo>
                    <a:pt x="32" y="53"/>
                  </a:lnTo>
                  <a:lnTo>
                    <a:pt x="47" y="95"/>
                  </a:lnTo>
                  <a:lnTo>
                    <a:pt x="63" y="95"/>
                  </a:lnTo>
                  <a:lnTo>
                    <a:pt x="53" y="111"/>
                  </a:lnTo>
                  <a:moveTo>
                    <a:pt x="185" y="644"/>
                  </a:moveTo>
                  <a:lnTo>
                    <a:pt x="190" y="660"/>
                  </a:lnTo>
                  <a:lnTo>
                    <a:pt x="163" y="660"/>
                  </a:lnTo>
                  <a:lnTo>
                    <a:pt x="153" y="644"/>
                  </a:lnTo>
                  <a:lnTo>
                    <a:pt x="153" y="628"/>
                  </a:lnTo>
                  <a:lnTo>
                    <a:pt x="174" y="628"/>
                  </a:lnTo>
                  <a:lnTo>
                    <a:pt x="185" y="644"/>
                  </a:lnTo>
                  <a:moveTo>
                    <a:pt x="116" y="644"/>
                  </a:moveTo>
                  <a:lnTo>
                    <a:pt x="100" y="634"/>
                  </a:lnTo>
                  <a:lnTo>
                    <a:pt x="90" y="623"/>
                  </a:lnTo>
                  <a:lnTo>
                    <a:pt x="137" y="644"/>
                  </a:lnTo>
                  <a:lnTo>
                    <a:pt x="132" y="650"/>
                  </a:lnTo>
                  <a:lnTo>
                    <a:pt x="116" y="644"/>
                  </a:lnTo>
                  <a:moveTo>
                    <a:pt x="79" y="602"/>
                  </a:moveTo>
                  <a:lnTo>
                    <a:pt x="84" y="597"/>
                  </a:lnTo>
                  <a:lnTo>
                    <a:pt x="95" y="613"/>
                  </a:lnTo>
                  <a:lnTo>
                    <a:pt x="90" y="618"/>
                  </a:lnTo>
                  <a:lnTo>
                    <a:pt x="74" y="602"/>
                  </a:lnTo>
                  <a:lnTo>
                    <a:pt x="79" y="602"/>
                  </a:lnTo>
                  <a:moveTo>
                    <a:pt x="37" y="449"/>
                  </a:moveTo>
                  <a:lnTo>
                    <a:pt x="42" y="465"/>
                  </a:lnTo>
                  <a:lnTo>
                    <a:pt x="32" y="460"/>
                  </a:lnTo>
                  <a:lnTo>
                    <a:pt x="32" y="438"/>
                  </a:lnTo>
                  <a:lnTo>
                    <a:pt x="37" y="449"/>
                  </a:lnTo>
                  <a:moveTo>
                    <a:pt x="47" y="502"/>
                  </a:moveTo>
                  <a:lnTo>
                    <a:pt x="42" y="502"/>
                  </a:lnTo>
                  <a:lnTo>
                    <a:pt x="42" y="470"/>
                  </a:lnTo>
                  <a:lnTo>
                    <a:pt x="58" y="502"/>
                  </a:lnTo>
                  <a:lnTo>
                    <a:pt x="47" y="50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9" name="Freeform 707"/>
            <p:cNvSpPr>
              <a:spLocks noEditPoints="1"/>
            </p:cNvSpPr>
            <p:nvPr/>
          </p:nvSpPr>
          <p:spPr bwMode="auto">
            <a:xfrm>
              <a:off x="1560" y="1978"/>
              <a:ext cx="158" cy="63"/>
            </a:xfrm>
            <a:custGeom>
              <a:avLst/>
              <a:gdLst>
                <a:gd name="T0" fmla="*/ 21 w 158"/>
                <a:gd name="T1" fmla="*/ 0 h 63"/>
                <a:gd name="T2" fmla="*/ 37 w 158"/>
                <a:gd name="T3" fmla="*/ 0 h 63"/>
                <a:gd name="T4" fmla="*/ 158 w 158"/>
                <a:gd name="T5" fmla="*/ 47 h 63"/>
                <a:gd name="T6" fmla="*/ 158 w 158"/>
                <a:gd name="T7" fmla="*/ 58 h 63"/>
                <a:gd name="T8" fmla="*/ 111 w 158"/>
                <a:gd name="T9" fmla="*/ 63 h 63"/>
                <a:gd name="T10" fmla="*/ 105 w 158"/>
                <a:gd name="T11" fmla="*/ 47 h 63"/>
                <a:gd name="T12" fmla="*/ 37 w 158"/>
                <a:gd name="T13" fmla="*/ 16 h 63"/>
                <a:gd name="T14" fmla="*/ 32 w 158"/>
                <a:gd name="T15" fmla="*/ 16 h 63"/>
                <a:gd name="T16" fmla="*/ 16 w 158"/>
                <a:gd name="T17" fmla="*/ 26 h 63"/>
                <a:gd name="T18" fmla="*/ 0 w 158"/>
                <a:gd name="T19" fmla="*/ 26 h 63"/>
                <a:gd name="T20" fmla="*/ 5 w 158"/>
                <a:gd name="T21" fmla="*/ 5 h 63"/>
                <a:gd name="T22" fmla="*/ 21 w 158"/>
                <a:gd name="T23" fmla="*/ 0 h 63"/>
                <a:gd name="T24" fmla="*/ 16 w 158"/>
                <a:gd name="T25" fmla="*/ 37 h 63"/>
                <a:gd name="T26" fmla="*/ 21 w 158"/>
                <a:gd name="T27" fmla="*/ 42 h 63"/>
                <a:gd name="T28" fmla="*/ 11 w 158"/>
                <a:gd name="T29" fmla="*/ 47 h 63"/>
                <a:gd name="T30" fmla="*/ 11 w 158"/>
                <a:gd name="T31" fmla="*/ 42 h 63"/>
                <a:gd name="T32" fmla="*/ 16 w 158"/>
                <a:gd name="T33" fmla="*/ 32 h 63"/>
                <a:gd name="T34" fmla="*/ 16 w 158"/>
                <a:gd name="T35" fmla="*/ 3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63">
                  <a:moveTo>
                    <a:pt x="21" y="0"/>
                  </a:moveTo>
                  <a:lnTo>
                    <a:pt x="37" y="0"/>
                  </a:lnTo>
                  <a:lnTo>
                    <a:pt x="158" y="47"/>
                  </a:lnTo>
                  <a:lnTo>
                    <a:pt x="158" y="58"/>
                  </a:lnTo>
                  <a:lnTo>
                    <a:pt x="111" y="63"/>
                  </a:lnTo>
                  <a:lnTo>
                    <a:pt x="105" y="47"/>
                  </a:lnTo>
                  <a:lnTo>
                    <a:pt x="37" y="16"/>
                  </a:lnTo>
                  <a:lnTo>
                    <a:pt x="32" y="16"/>
                  </a:lnTo>
                  <a:lnTo>
                    <a:pt x="16" y="26"/>
                  </a:lnTo>
                  <a:lnTo>
                    <a:pt x="0" y="26"/>
                  </a:lnTo>
                  <a:lnTo>
                    <a:pt x="5" y="5"/>
                  </a:lnTo>
                  <a:lnTo>
                    <a:pt x="21" y="0"/>
                  </a:lnTo>
                  <a:moveTo>
                    <a:pt x="16" y="37"/>
                  </a:moveTo>
                  <a:lnTo>
                    <a:pt x="21" y="42"/>
                  </a:lnTo>
                  <a:lnTo>
                    <a:pt x="11" y="47"/>
                  </a:lnTo>
                  <a:lnTo>
                    <a:pt x="11" y="42"/>
                  </a:lnTo>
                  <a:lnTo>
                    <a:pt x="16" y="32"/>
                  </a:lnTo>
                  <a:lnTo>
                    <a:pt x="16" y="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0" name="Freeform 708"/>
            <p:cNvSpPr>
              <a:spLocks noEditPoints="1"/>
            </p:cNvSpPr>
            <p:nvPr/>
          </p:nvSpPr>
          <p:spPr bwMode="auto">
            <a:xfrm>
              <a:off x="2979" y="1371"/>
              <a:ext cx="58" cy="53"/>
            </a:xfrm>
            <a:custGeom>
              <a:avLst/>
              <a:gdLst>
                <a:gd name="T0" fmla="*/ 47 w 58"/>
                <a:gd name="T1" fmla="*/ 27 h 53"/>
                <a:gd name="T2" fmla="*/ 52 w 58"/>
                <a:gd name="T3" fmla="*/ 27 h 53"/>
                <a:gd name="T4" fmla="*/ 58 w 58"/>
                <a:gd name="T5" fmla="*/ 48 h 53"/>
                <a:gd name="T6" fmla="*/ 52 w 58"/>
                <a:gd name="T7" fmla="*/ 53 h 53"/>
                <a:gd name="T8" fmla="*/ 37 w 58"/>
                <a:gd name="T9" fmla="*/ 48 h 53"/>
                <a:gd name="T10" fmla="*/ 37 w 58"/>
                <a:gd name="T11" fmla="*/ 32 h 53"/>
                <a:gd name="T12" fmla="*/ 42 w 58"/>
                <a:gd name="T13" fmla="*/ 27 h 53"/>
                <a:gd name="T14" fmla="*/ 47 w 58"/>
                <a:gd name="T15" fmla="*/ 27 h 53"/>
                <a:gd name="T16" fmla="*/ 31 w 58"/>
                <a:gd name="T17" fmla="*/ 5 h 53"/>
                <a:gd name="T18" fmla="*/ 31 w 58"/>
                <a:gd name="T19" fmla="*/ 11 h 53"/>
                <a:gd name="T20" fmla="*/ 26 w 58"/>
                <a:gd name="T21" fmla="*/ 11 h 53"/>
                <a:gd name="T22" fmla="*/ 37 w 58"/>
                <a:gd name="T23" fmla="*/ 21 h 53"/>
                <a:gd name="T24" fmla="*/ 37 w 58"/>
                <a:gd name="T25" fmla="*/ 42 h 53"/>
                <a:gd name="T26" fmla="*/ 26 w 58"/>
                <a:gd name="T27" fmla="*/ 53 h 53"/>
                <a:gd name="T28" fmla="*/ 5 w 58"/>
                <a:gd name="T29" fmla="*/ 53 h 53"/>
                <a:gd name="T30" fmla="*/ 5 w 58"/>
                <a:gd name="T31" fmla="*/ 48 h 53"/>
                <a:gd name="T32" fmla="*/ 0 w 58"/>
                <a:gd name="T33" fmla="*/ 37 h 53"/>
                <a:gd name="T34" fmla="*/ 0 w 58"/>
                <a:gd name="T35" fmla="*/ 11 h 53"/>
                <a:gd name="T36" fmla="*/ 26 w 58"/>
                <a:gd name="T37" fmla="*/ 0 h 53"/>
                <a:gd name="T38" fmla="*/ 31 w 58"/>
                <a:gd name="T39"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3">
                  <a:moveTo>
                    <a:pt x="47" y="27"/>
                  </a:moveTo>
                  <a:lnTo>
                    <a:pt x="52" y="27"/>
                  </a:lnTo>
                  <a:lnTo>
                    <a:pt x="58" y="48"/>
                  </a:lnTo>
                  <a:lnTo>
                    <a:pt x="52" y="53"/>
                  </a:lnTo>
                  <a:lnTo>
                    <a:pt x="37" y="48"/>
                  </a:lnTo>
                  <a:lnTo>
                    <a:pt x="37" y="32"/>
                  </a:lnTo>
                  <a:lnTo>
                    <a:pt x="42" y="27"/>
                  </a:lnTo>
                  <a:lnTo>
                    <a:pt x="47" y="27"/>
                  </a:lnTo>
                  <a:moveTo>
                    <a:pt x="31" y="5"/>
                  </a:moveTo>
                  <a:lnTo>
                    <a:pt x="31" y="11"/>
                  </a:lnTo>
                  <a:lnTo>
                    <a:pt x="26" y="11"/>
                  </a:lnTo>
                  <a:lnTo>
                    <a:pt x="37" y="21"/>
                  </a:lnTo>
                  <a:lnTo>
                    <a:pt x="37" y="42"/>
                  </a:lnTo>
                  <a:lnTo>
                    <a:pt x="26" y="53"/>
                  </a:lnTo>
                  <a:lnTo>
                    <a:pt x="5" y="53"/>
                  </a:lnTo>
                  <a:lnTo>
                    <a:pt x="5" y="48"/>
                  </a:lnTo>
                  <a:lnTo>
                    <a:pt x="0" y="37"/>
                  </a:lnTo>
                  <a:lnTo>
                    <a:pt x="0" y="11"/>
                  </a:lnTo>
                  <a:lnTo>
                    <a:pt x="26" y="0"/>
                  </a:lnTo>
                  <a:lnTo>
                    <a:pt x="31"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1" name="Freeform 709"/>
            <p:cNvSpPr>
              <a:spLocks noEditPoints="1"/>
            </p:cNvSpPr>
            <p:nvPr/>
          </p:nvSpPr>
          <p:spPr bwMode="auto">
            <a:xfrm>
              <a:off x="2050" y="3313"/>
              <a:ext cx="37" cy="21"/>
            </a:xfrm>
            <a:custGeom>
              <a:avLst/>
              <a:gdLst>
                <a:gd name="T0" fmla="*/ 37 w 37"/>
                <a:gd name="T1" fmla="*/ 5 h 21"/>
                <a:gd name="T2" fmla="*/ 37 w 37"/>
                <a:gd name="T3" fmla="*/ 5 h 21"/>
                <a:gd name="T4" fmla="*/ 22 w 37"/>
                <a:gd name="T5" fmla="*/ 21 h 21"/>
                <a:gd name="T6" fmla="*/ 11 w 37"/>
                <a:gd name="T7" fmla="*/ 11 h 21"/>
                <a:gd name="T8" fmla="*/ 22 w 37"/>
                <a:gd name="T9" fmla="*/ 0 h 21"/>
                <a:gd name="T10" fmla="*/ 32 w 37"/>
                <a:gd name="T11" fmla="*/ 0 h 21"/>
                <a:gd name="T12" fmla="*/ 37 w 37"/>
                <a:gd name="T13" fmla="*/ 5 h 21"/>
                <a:gd name="T14" fmla="*/ 6 w 37"/>
                <a:gd name="T15" fmla="*/ 5 h 21"/>
                <a:gd name="T16" fmla="*/ 6 w 37"/>
                <a:gd name="T17" fmla="*/ 11 h 21"/>
                <a:gd name="T18" fmla="*/ 0 w 37"/>
                <a:gd name="T19" fmla="*/ 11 h 21"/>
                <a:gd name="T20" fmla="*/ 6 w 37"/>
                <a:gd name="T21" fmla="*/ 0 h 21"/>
                <a:gd name="T22" fmla="*/ 6 w 37"/>
                <a:gd name="T23"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1">
                  <a:moveTo>
                    <a:pt x="37" y="5"/>
                  </a:moveTo>
                  <a:lnTo>
                    <a:pt x="37" y="5"/>
                  </a:lnTo>
                  <a:lnTo>
                    <a:pt x="22" y="21"/>
                  </a:lnTo>
                  <a:lnTo>
                    <a:pt x="11" y="11"/>
                  </a:lnTo>
                  <a:lnTo>
                    <a:pt x="22" y="0"/>
                  </a:lnTo>
                  <a:lnTo>
                    <a:pt x="32" y="0"/>
                  </a:lnTo>
                  <a:lnTo>
                    <a:pt x="37" y="5"/>
                  </a:lnTo>
                  <a:moveTo>
                    <a:pt x="6" y="5"/>
                  </a:moveTo>
                  <a:lnTo>
                    <a:pt x="6" y="11"/>
                  </a:lnTo>
                  <a:lnTo>
                    <a:pt x="0" y="11"/>
                  </a:lnTo>
                  <a:lnTo>
                    <a:pt x="6" y="0"/>
                  </a:lnTo>
                  <a:lnTo>
                    <a:pt x="6"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2" name="Freeform 710"/>
            <p:cNvSpPr>
              <a:spLocks noEditPoints="1"/>
            </p:cNvSpPr>
            <p:nvPr/>
          </p:nvSpPr>
          <p:spPr bwMode="auto">
            <a:xfrm>
              <a:off x="5652" y="2690"/>
              <a:ext cx="22" cy="37"/>
            </a:xfrm>
            <a:custGeom>
              <a:avLst/>
              <a:gdLst>
                <a:gd name="T0" fmla="*/ 11 w 22"/>
                <a:gd name="T1" fmla="*/ 27 h 37"/>
                <a:gd name="T2" fmla="*/ 16 w 22"/>
                <a:gd name="T3" fmla="*/ 27 h 37"/>
                <a:gd name="T4" fmla="*/ 11 w 22"/>
                <a:gd name="T5" fmla="*/ 37 h 37"/>
                <a:gd name="T6" fmla="*/ 0 w 22"/>
                <a:gd name="T7" fmla="*/ 32 h 37"/>
                <a:gd name="T8" fmla="*/ 6 w 22"/>
                <a:gd name="T9" fmla="*/ 16 h 37"/>
                <a:gd name="T10" fmla="*/ 6 w 22"/>
                <a:gd name="T11" fmla="*/ 21 h 37"/>
                <a:gd name="T12" fmla="*/ 11 w 22"/>
                <a:gd name="T13" fmla="*/ 27 h 37"/>
                <a:gd name="T14" fmla="*/ 16 w 22"/>
                <a:gd name="T15" fmla="*/ 0 h 37"/>
                <a:gd name="T16" fmla="*/ 22 w 22"/>
                <a:gd name="T17" fmla="*/ 6 h 37"/>
                <a:gd name="T18" fmla="*/ 11 w 22"/>
                <a:gd name="T19" fmla="*/ 11 h 37"/>
                <a:gd name="T20" fmla="*/ 6 w 22"/>
                <a:gd name="T21" fmla="*/ 0 h 37"/>
                <a:gd name="T22" fmla="*/ 16 w 22"/>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37">
                  <a:moveTo>
                    <a:pt x="11" y="27"/>
                  </a:moveTo>
                  <a:lnTo>
                    <a:pt x="16" y="27"/>
                  </a:lnTo>
                  <a:lnTo>
                    <a:pt x="11" y="37"/>
                  </a:lnTo>
                  <a:lnTo>
                    <a:pt x="0" y="32"/>
                  </a:lnTo>
                  <a:lnTo>
                    <a:pt x="6" y="16"/>
                  </a:lnTo>
                  <a:lnTo>
                    <a:pt x="6" y="21"/>
                  </a:lnTo>
                  <a:lnTo>
                    <a:pt x="11" y="27"/>
                  </a:lnTo>
                  <a:moveTo>
                    <a:pt x="16" y="0"/>
                  </a:moveTo>
                  <a:lnTo>
                    <a:pt x="22" y="6"/>
                  </a:lnTo>
                  <a:lnTo>
                    <a:pt x="11" y="11"/>
                  </a:lnTo>
                  <a:lnTo>
                    <a:pt x="6" y="0"/>
                  </a:lnTo>
                  <a:lnTo>
                    <a:pt x="16"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3" name="Freeform 711"/>
            <p:cNvSpPr>
              <a:spLocks noEditPoints="1"/>
            </p:cNvSpPr>
            <p:nvPr/>
          </p:nvSpPr>
          <p:spPr bwMode="auto">
            <a:xfrm>
              <a:off x="2805" y="1482"/>
              <a:ext cx="205" cy="174"/>
            </a:xfrm>
            <a:custGeom>
              <a:avLst/>
              <a:gdLst>
                <a:gd name="T0" fmla="*/ 205 w 205"/>
                <a:gd name="T1" fmla="*/ 153 h 174"/>
                <a:gd name="T2" fmla="*/ 205 w 205"/>
                <a:gd name="T3" fmla="*/ 158 h 174"/>
                <a:gd name="T4" fmla="*/ 200 w 205"/>
                <a:gd name="T5" fmla="*/ 174 h 174"/>
                <a:gd name="T6" fmla="*/ 195 w 205"/>
                <a:gd name="T7" fmla="*/ 164 h 174"/>
                <a:gd name="T8" fmla="*/ 189 w 205"/>
                <a:gd name="T9" fmla="*/ 153 h 174"/>
                <a:gd name="T10" fmla="*/ 200 w 205"/>
                <a:gd name="T11" fmla="*/ 142 h 174"/>
                <a:gd name="T12" fmla="*/ 205 w 205"/>
                <a:gd name="T13" fmla="*/ 153 h 174"/>
                <a:gd name="T14" fmla="*/ 95 w 205"/>
                <a:gd name="T15" fmla="*/ 0 h 174"/>
                <a:gd name="T16" fmla="*/ 105 w 205"/>
                <a:gd name="T17" fmla="*/ 11 h 174"/>
                <a:gd name="T18" fmla="*/ 131 w 205"/>
                <a:gd name="T19" fmla="*/ 21 h 174"/>
                <a:gd name="T20" fmla="*/ 137 w 205"/>
                <a:gd name="T21" fmla="*/ 26 h 174"/>
                <a:gd name="T22" fmla="*/ 147 w 205"/>
                <a:gd name="T23" fmla="*/ 26 h 174"/>
                <a:gd name="T24" fmla="*/ 158 w 205"/>
                <a:gd name="T25" fmla="*/ 32 h 174"/>
                <a:gd name="T26" fmla="*/ 179 w 205"/>
                <a:gd name="T27" fmla="*/ 37 h 174"/>
                <a:gd name="T28" fmla="*/ 179 w 205"/>
                <a:gd name="T29" fmla="*/ 58 h 174"/>
                <a:gd name="T30" fmla="*/ 174 w 205"/>
                <a:gd name="T31" fmla="*/ 63 h 174"/>
                <a:gd name="T32" fmla="*/ 163 w 205"/>
                <a:gd name="T33" fmla="*/ 63 h 174"/>
                <a:gd name="T34" fmla="*/ 158 w 205"/>
                <a:gd name="T35" fmla="*/ 69 h 174"/>
                <a:gd name="T36" fmla="*/ 153 w 205"/>
                <a:gd name="T37" fmla="*/ 79 h 174"/>
                <a:gd name="T38" fmla="*/ 153 w 205"/>
                <a:gd name="T39" fmla="*/ 84 h 174"/>
                <a:gd name="T40" fmla="*/ 158 w 205"/>
                <a:gd name="T41" fmla="*/ 90 h 174"/>
                <a:gd name="T42" fmla="*/ 174 w 205"/>
                <a:gd name="T43" fmla="*/ 90 h 174"/>
                <a:gd name="T44" fmla="*/ 174 w 205"/>
                <a:gd name="T45" fmla="*/ 95 h 174"/>
                <a:gd name="T46" fmla="*/ 168 w 205"/>
                <a:gd name="T47" fmla="*/ 111 h 174"/>
                <a:gd name="T48" fmla="*/ 174 w 205"/>
                <a:gd name="T49" fmla="*/ 132 h 174"/>
                <a:gd name="T50" fmla="*/ 153 w 205"/>
                <a:gd name="T51" fmla="*/ 142 h 174"/>
                <a:gd name="T52" fmla="*/ 116 w 205"/>
                <a:gd name="T53" fmla="*/ 137 h 174"/>
                <a:gd name="T54" fmla="*/ 110 w 205"/>
                <a:gd name="T55" fmla="*/ 148 h 174"/>
                <a:gd name="T56" fmla="*/ 100 w 205"/>
                <a:gd name="T57" fmla="*/ 148 h 174"/>
                <a:gd name="T58" fmla="*/ 95 w 205"/>
                <a:gd name="T59" fmla="*/ 148 h 174"/>
                <a:gd name="T60" fmla="*/ 95 w 205"/>
                <a:gd name="T61" fmla="*/ 148 h 174"/>
                <a:gd name="T62" fmla="*/ 89 w 205"/>
                <a:gd name="T63" fmla="*/ 148 h 174"/>
                <a:gd name="T64" fmla="*/ 89 w 205"/>
                <a:gd name="T65" fmla="*/ 148 h 174"/>
                <a:gd name="T66" fmla="*/ 89 w 205"/>
                <a:gd name="T67" fmla="*/ 148 h 174"/>
                <a:gd name="T68" fmla="*/ 84 w 205"/>
                <a:gd name="T69" fmla="*/ 148 h 174"/>
                <a:gd name="T70" fmla="*/ 58 w 205"/>
                <a:gd name="T71" fmla="*/ 148 h 174"/>
                <a:gd name="T72" fmla="*/ 47 w 205"/>
                <a:gd name="T73" fmla="*/ 137 h 174"/>
                <a:gd name="T74" fmla="*/ 36 w 205"/>
                <a:gd name="T75" fmla="*/ 137 h 174"/>
                <a:gd name="T76" fmla="*/ 42 w 205"/>
                <a:gd name="T77" fmla="*/ 132 h 174"/>
                <a:gd name="T78" fmla="*/ 52 w 205"/>
                <a:gd name="T79" fmla="*/ 100 h 174"/>
                <a:gd name="T80" fmla="*/ 31 w 205"/>
                <a:gd name="T81" fmla="*/ 63 h 174"/>
                <a:gd name="T82" fmla="*/ 5 w 205"/>
                <a:gd name="T83" fmla="*/ 58 h 174"/>
                <a:gd name="T84" fmla="*/ 0 w 205"/>
                <a:gd name="T85" fmla="*/ 47 h 174"/>
                <a:gd name="T86" fmla="*/ 5 w 205"/>
                <a:gd name="T87" fmla="*/ 42 h 174"/>
                <a:gd name="T88" fmla="*/ 10 w 205"/>
                <a:gd name="T89" fmla="*/ 42 h 174"/>
                <a:gd name="T90" fmla="*/ 21 w 205"/>
                <a:gd name="T91" fmla="*/ 42 h 174"/>
                <a:gd name="T92" fmla="*/ 47 w 205"/>
                <a:gd name="T93" fmla="*/ 42 h 174"/>
                <a:gd name="T94" fmla="*/ 42 w 205"/>
                <a:gd name="T95" fmla="*/ 26 h 174"/>
                <a:gd name="T96" fmla="*/ 47 w 205"/>
                <a:gd name="T97" fmla="*/ 26 h 174"/>
                <a:gd name="T98" fmla="*/ 68 w 205"/>
                <a:gd name="T99" fmla="*/ 26 h 174"/>
                <a:gd name="T100" fmla="*/ 84 w 205"/>
                <a:gd name="T101" fmla="*/ 16 h 174"/>
                <a:gd name="T102" fmla="*/ 89 w 205"/>
                <a:gd name="T103" fmla="*/ 5 h 174"/>
                <a:gd name="T104" fmla="*/ 95 w 205"/>
                <a:gd name="T10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174">
                  <a:moveTo>
                    <a:pt x="205" y="153"/>
                  </a:moveTo>
                  <a:lnTo>
                    <a:pt x="205" y="158"/>
                  </a:lnTo>
                  <a:lnTo>
                    <a:pt x="200" y="174"/>
                  </a:lnTo>
                  <a:lnTo>
                    <a:pt x="195" y="164"/>
                  </a:lnTo>
                  <a:lnTo>
                    <a:pt x="189" y="153"/>
                  </a:lnTo>
                  <a:lnTo>
                    <a:pt x="200" y="142"/>
                  </a:lnTo>
                  <a:lnTo>
                    <a:pt x="205" y="153"/>
                  </a:lnTo>
                  <a:moveTo>
                    <a:pt x="95" y="0"/>
                  </a:moveTo>
                  <a:lnTo>
                    <a:pt x="105" y="11"/>
                  </a:lnTo>
                  <a:lnTo>
                    <a:pt x="131" y="21"/>
                  </a:lnTo>
                  <a:lnTo>
                    <a:pt x="137" y="26"/>
                  </a:lnTo>
                  <a:lnTo>
                    <a:pt x="147" y="26"/>
                  </a:lnTo>
                  <a:lnTo>
                    <a:pt x="158" y="32"/>
                  </a:lnTo>
                  <a:lnTo>
                    <a:pt x="179" y="37"/>
                  </a:lnTo>
                  <a:lnTo>
                    <a:pt x="179" y="58"/>
                  </a:lnTo>
                  <a:lnTo>
                    <a:pt x="174" y="63"/>
                  </a:lnTo>
                  <a:lnTo>
                    <a:pt x="163" y="63"/>
                  </a:lnTo>
                  <a:lnTo>
                    <a:pt x="158" y="69"/>
                  </a:lnTo>
                  <a:lnTo>
                    <a:pt x="153" y="79"/>
                  </a:lnTo>
                  <a:lnTo>
                    <a:pt x="153" y="84"/>
                  </a:lnTo>
                  <a:lnTo>
                    <a:pt x="158" y="90"/>
                  </a:lnTo>
                  <a:lnTo>
                    <a:pt x="174" y="90"/>
                  </a:lnTo>
                  <a:lnTo>
                    <a:pt x="174" y="95"/>
                  </a:lnTo>
                  <a:lnTo>
                    <a:pt x="168" y="111"/>
                  </a:lnTo>
                  <a:lnTo>
                    <a:pt x="174" y="132"/>
                  </a:lnTo>
                  <a:lnTo>
                    <a:pt x="153" y="142"/>
                  </a:lnTo>
                  <a:lnTo>
                    <a:pt x="116" y="137"/>
                  </a:lnTo>
                  <a:lnTo>
                    <a:pt x="110" y="148"/>
                  </a:lnTo>
                  <a:lnTo>
                    <a:pt x="100" y="148"/>
                  </a:lnTo>
                  <a:lnTo>
                    <a:pt x="95" y="148"/>
                  </a:lnTo>
                  <a:lnTo>
                    <a:pt x="95" y="148"/>
                  </a:lnTo>
                  <a:lnTo>
                    <a:pt x="89" y="148"/>
                  </a:lnTo>
                  <a:lnTo>
                    <a:pt x="89" y="148"/>
                  </a:lnTo>
                  <a:lnTo>
                    <a:pt x="89" y="148"/>
                  </a:lnTo>
                  <a:lnTo>
                    <a:pt x="84" y="148"/>
                  </a:lnTo>
                  <a:lnTo>
                    <a:pt x="58" y="148"/>
                  </a:lnTo>
                  <a:lnTo>
                    <a:pt x="47" y="137"/>
                  </a:lnTo>
                  <a:lnTo>
                    <a:pt x="36" y="137"/>
                  </a:lnTo>
                  <a:lnTo>
                    <a:pt x="42" y="132"/>
                  </a:lnTo>
                  <a:lnTo>
                    <a:pt x="52" y="100"/>
                  </a:lnTo>
                  <a:lnTo>
                    <a:pt x="31" y="63"/>
                  </a:lnTo>
                  <a:lnTo>
                    <a:pt x="5" y="58"/>
                  </a:lnTo>
                  <a:lnTo>
                    <a:pt x="0" y="47"/>
                  </a:lnTo>
                  <a:lnTo>
                    <a:pt x="5" y="42"/>
                  </a:lnTo>
                  <a:lnTo>
                    <a:pt x="10" y="42"/>
                  </a:lnTo>
                  <a:lnTo>
                    <a:pt x="21" y="42"/>
                  </a:lnTo>
                  <a:lnTo>
                    <a:pt x="47" y="42"/>
                  </a:lnTo>
                  <a:lnTo>
                    <a:pt x="42" y="26"/>
                  </a:lnTo>
                  <a:lnTo>
                    <a:pt x="47" y="26"/>
                  </a:lnTo>
                  <a:lnTo>
                    <a:pt x="68" y="26"/>
                  </a:lnTo>
                  <a:lnTo>
                    <a:pt x="84" y="16"/>
                  </a:lnTo>
                  <a:lnTo>
                    <a:pt x="89" y="5"/>
                  </a:lnTo>
                  <a:lnTo>
                    <a:pt x="9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4" name="Freeform 712"/>
            <p:cNvSpPr>
              <a:spLocks noEditPoints="1"/>
            </p:cNvSpPr>
            <p:nvPr/>
          </p:nvSpPr>
          <p:spPr bwMode="auto">
            <a:xfrm>
              <a:off x="3163" y="1651"/>
              <a:ext cx="100" cy="121"/>
            </a:xfrm>
            <a:custGeom>
              <a:avLst/>
              <a:gdLst>
                <a:gd name="T0" fmla="*/ 0 w 100"/>
                <a:gd name="T1" fmla="*/ 37 h 121"/>
                <a:gd name="T2" fmla="*/ 11 w 100"/>
                <a:gd name="T3" fmla="*/ 26 h 121"/>
                <a:gd name="T4" fmla="*/ 16 w 100"/>
                <a:gd name="T5" fmla="*/ 16 h 121"/>
                <a:gd name="T6" fmla="*/ 27 w 100"/>
                <a:gd name="T7" fmla="*/ 10 h 121"/>
                <a:gd name="T8" fmla="*/ 37 w 100"/>
                <a:gd name="T9" fmla="*/ 5 h 121"/>
                <a:gd name="T10" fmla="*/ 42 w 100"/>
                <a:gd name="T11" fmla="*/ 5 h 121"/>
                <a:gd name="T12" fmla="*/ 53 w 100"/>
                <a:gd name="T13" fmla="*/ 0 h 121"/>
                <a:gd name="T14" fmla="*/ 58 w 100"/>
                <a:gd name="T15" fmla="*/ 0 h 121"/>
                <a:gd name="T16" fmla="*/ 74 w 100"/>
                <a:gd name="T17" fmla="*/ 5 h 121"/>
                <a:gd name="T18" fmla="*/ 85 w 100"/>
                <a:gd name="T19" fmla="*/ 5 h 121"/>
                <a:gd name="T20" fmla="*/ 95 w 100"/>
                <a:gd name="T21" fmla="*/ 5 h 121"/>
                <a:gd name="T22" fmla="*/ 90 w 100"/>
                <a:gd name="T23" fmla="*/ 16 h 121"/>
                <a:gd name="T24" fmla="*/ 74 w 100"/>
                <a:gd name="T25" fmla="*/ 10 h 121"/>
                <a:gd name="T26" fmla="*/ 69 w 100"/>
                <a:gd name="T27" fmla="*/ 10 h 121"/>
                <a:gd name="T28" fmla="*/ 58 w 100"/>
                <a:gd name="T29" fmla="*/ 16 h 121"/>
                <a:gd name="T30" fmla="*/ 53 w 100"/>
                <a:gd name="T31" fmla="*/ 16 h 121"/>
                <a:gd name="T32" fmla="*/ 63 w 100"/>
                <a:gd name="T33" fmla="*/ 26 h 121"/>
                <a:gd name="T34" fmla="*/ 53 w 100"/>
                <a:gd name="T35" fmla="*/ 21 h 121"/>
                <a:gd name="T36" fmla="*/ 58 w 100"/>
                <a:gd name="T37" fmla="*/ 32 h 121"/>
                <a:gd name="T38" fmla="*/ 48 w 100"/>
                <a:gd name="T39" fmla="*/ 21 h 121"/>
                <a:gd name="T40" fmla="*/ 53 w 100"/>
                <a:gd name="T41" fmla="*/ 32 h 121"/>
                <a:gd name="T42" fmla="*/ 37 w 100"/>
                <a:gd name="T43" fmla="*/ 21 h 121"/>
                <a:gd name="T44" fmla="*/ 48 w 100"/>
                <a:gd name="T45" fmla="*/ 42 h 121"/>
                <a:gd name="T46" fmla="*/ 48 w 100"/>
                <a:gd name="T47" fmla="*/ 47 h 121"/>
                <a:gd name="T48" fmla="*/ 53 w 100"/>
                <a:gd name="T49" fmla="*/ 47 h 121"/>
                <a:gd name="T50" fmla="*/ 63 w 100"/>
                <a:gd name="T51" fmla="*/ 63 h 121"/>
                <a:gd name="T52" fmla="*/ 63 w 100"/>
                <a:gd name="T53" fmla="*/ 68 h 121"/>
                <a:gd name="T54" fmla="*/ 48 w 100"/>
                <a:gd name="T55" fmla="*/ 68 h 121"/>
                <a:gd name="T56" fmla="*/ 53 w 100"/>
                <a:gd name="T57" fmla="*/ 79 h 121"/>
                <a:gd name="T58" fmla="*/ 42 w 100"/>
                <a:gd name="T59" fmla="*/ 74 h 121"/>
                <a:gd name="T60" fmla="*/ 53 w 100"/>
                <a:gd name="T61" fmla="*/ 84 h 121"/>
                <a:gd name="T62" fmla="*/ 53 w 100"/>
                <a:gd name="T63" fmla="*/ 95 h 121"/>
                <a:gd name="T64" fmla="*/ 42 w 100"/>
                <a:gd name="T65" fmla="*/ 84 h 121"/>
                <a:gd name="T66" fmla="*/ 42 w 100"/>
                <a:gd name="T67" fmla="*/ 90 h 121"/>
                <a:gd name="T68" fmla="*/ 32 w 100"/>
                <a:gd name="T69" fmla="*/ 84 h 121"/>
                <a:gd name="T70" fmla="*/ 32 w 100"/>
                <a:gd name="T71" fmla="*/ 84 h 121"/>
                <a:gd name="T72" fmla="*/ 27 w 100"/>
                <a:gd name="T73" fmla="*/ 74 h 121"/>
                <a:gd name="T74" fmla="*/ 21 w 100"/>
                <a:gd name="T75" fmla="*/ 68 h 121"/>
                <a:gd name="T76" fmla="*/ 21 w 100"/>
                <a:gd name="T77" fmla="*/ 58 h 121"/>
                <a:gd name="T78" fmla="*/ 27 w 100"/>
                <a:gd name="T79" fmla="*/ 58 h 121"/>
                <a:gd name="T80" fmla="*/ 48 w 100"/>
                <a:gd name="T81" fmla="*/ 63 h 121"/>
                <a:gd name="T82" fmla="*/ 48 w 100"/>
                <a:gd name="T83" fmla="*/ 58 h 121"/>
                <a:gd name="T84" fmla="*/ 37 w 100"/>
                <a:gd name="T85" fmla="*/ 58 h 121"/>
                <a:gd name="T86" fmla="*/ 16 w 100"/>
                <a:gd name="T87" fmla="*/ 58 h 121"/>
                <a:gd name="T88" fmla="*/ 0 w 100"/>
                <a:gd name="T89" fmla="*/ 37 h 121"/>
                <a:gd name="T90" fmla="*/ 79 w 100"/>
                <a:gd name="T91" fmla="*/ 111 h 121"/>
                <a:gd name="T92" fmla="*/ 100 w 100"/>
                <a:gd name="T93" fmla="*/ 111 h 121"/>
                <a:gd name="T94" fmla="*/ 100 w 100"/>
                <a:gd name="T95" fmla="*/ 116 h 121"/>
                <a:gd name="T96" fmla="*/ 79 w 100"/>
                <a:gd name="T97" fmla="*/ 121 h 121"/>
                <a:gd name="T98" fmla="*/ 58 w 100"/>
                <a:gd name="T99" fmla="*/ 111 h 121"/>
                <a:gd name="T100" fmla="*/ 58 w 100"/>
                <a:gd name="T101" fmla="*/ 105 h 121"/>
                <a:gd name="T102" fmla="*/ 79 w 100"/>
                <a:gd name="T103"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0" h="121">
                  <a:moveTo>
                    <a:pt x="0" y="37"/>
                  </a:moveTo>
                  <a:lnTo>
                    <a:pt x="11" y="26"/>
                  </a:lnTo>
                  <a:lnTo>
                    <a:pt x="16" y="16"/>
                  </a:lnTo>
                  <a:lnTo>
                    <a:pt x="27" y="10"/>
                  </a:lnTo>
                  <a:lnTo>
                    <a:pt x="37" y="5"/>
                  </a:lnTo>
                  <a:lnTo>
                    <a:pt x="42" y="5"/>
                  </a:lnTo>
                  <a:lnTo>
                    <a:pt x="53" y="0"/>
                  </a:lnTo>
                  <a:lnTo>
                    <a:pt x="58" y="0"/>
                  </a:lnTo>
                  <a:lnTo>
                    <a:pt x="74" y="5"/>
                  </a:lnTo>
                  <a:lnTo>
                    <a:pt x="85" y="5"/>
                  </a:lnTo>
                  <a:lnTo>
                    <a:pt x="95" y="5"/>
                  </a:lnTo>
                  <a:lnTo>
                    <a:pt x="90" y="16"/>
                  </a:lnTo>
                  <a:lnTo>
                    <a:pt x="74" y="10"/>
                  </a:lnTo>
                  <a:lnTo>
                    <a:pt x="69" y="10"/>
                  </a:lnTo>
                  <a:lnTo>
                    <a:pt x="58" y="16"/>
                  </a:lnTo>
                  <a:lnTo>
                    <a:pt x="53" y="16"/>
                  </a:lnTo>
                  <a:lnTo>
                    <a:pt x="63" y="26"/>
                  </a:lnTo>
                  <a:lnTo>
                    <a:pt x="53" y="21"/>
                  </a:lnTo>
                  <a:lnTo>
                    <a:pt x="58" y="32"/>
                  </a:lnTo>
                  <a:lnTo>
                    <a:pt x="48" y="21"/>
                  </a:lnTo>
                  <a:lnTo>
                    <a:pt x="53" y="32"/>
                  </a:lnTo>
                  <a:lnTo>
                    <a:pt x="37" y="21"/>
                  </a:lnTo>
                  <a:lnTo>
                    <a:pt x="48" y="42"/>
                  </a:lnTo>
                  <a:lnTo>
                    <a:pt x="48" y="47"/>
                  </a:lnTo>
                  <a:lnTo>
                    <a:pt x="53" y="47"/>
                  </a:lnTo>
                  <a:lnTo>
                    <a:pt x="63" y="63"/>
                  </a:lnTo>
                  <a:lnTo>
                    <a:pt x="63" y="68"/>
                  </a:lnTo>
                  <a:lnTo>
                    <a:pt x="48" y="68"/>
                  </a:lnTo>
                  <a:lnTo>
                    <a:pt x="53" y="79"/>
                  </a:lnTo>
                  <a:lnTo>
                    <a:pt x="42" y="74"/>
                  </a:lnTo>
                  <a:lnTo>
                    <a:pt x="53" y="84"/>
                  </a:lnTo>
                  <a:lnTo>
                    <a:pt x="53" y="95"/>
                  </a:lnTo>
                  <a:lnTo>
                    <a:pt x="42" y="84"/>
                  </a:lnTo>
                  <a:lnTo>
                    <a:pt x="42" y="90"/>
                  </a:lnTo>
                  <a:lnTo>
                    <a:pt x="32" y="84"/>
                  </a:lnTo>
                  <a:lnTo>
                    <a:pt x="32" y="84"/>
                  </a:lnTo>
                  <a:lnTo>
                    <a:pt x="27" y="74"/>
                  </a:lnTo>
                  <a:lnTo>
                    <a:pt x="21" y="68"/>
                  </a:lnTo>
                  <a:lnTo>
                    <a:pt x="21" y="58"/>
                  </a:lnTo>
                  <a:lnTo>
                    <a:pt x="27" y="58"/>
                  </a:lnTo>
                  <a:lnTo>
                    <a:pt x="48" y="63"/>
                  </a:lnTo>
                  <a:lnTo>
                    <a:pt x="48" y="58"/>
                  </a:lnTo>
                  <a:lnTo>
                    <a:pt x="37" y="58"/>
                  </a:lnTo>
                  <a:lnTo>
                    <a:pt x="16" y="58"/>
                  </a:lnTo>
                  <a:lnTo>
                    <a:pt x="0" y="37"/>
                  </a:lnTo>
                  <a:moveTo>
                    <a:pt x="79" y="111"/>
                  </a:moveTo>
                  <a:lnTo>
                    <a:pt x="100" y="111"/>
                  </a:lnTo>
                  <a:lnTo>
                    <a:pt x="100" y="116"/>
                  </a:lnTo>
                  <a:lnTo>
                    <a:pt x="79" y="121"/>
                  </a:lnTo>
                  <a:lnTo>
                    <a:pt x="58" y="111"/>
                  </a:lnTo>
                  <a:lnTo>
                    <a:pt x="58" y="105"/>
                  </a:lnTo>
                  <a:lnTo>
                    <a:pt x="79" y="1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5" name="Freeform 713"/>
            <p:cNvSpPr>
              <a:spLocks noEditPoints="1"/>
            </p:cNvSpPr>
            <p:nvPr/>
          </p:nvSpPr>
          <p:spPr bwMode="auto">
            <a:xfrm>
              <a:off x="4371" y="2300"/>
              <a:ext cx="733" cy="280"/>
            </a:xfrm>
            <a:custGeom>
              <a:avLst/>
              <a:gdLst>
                <a:gd name="T0" fmla="*/ 279 w 733"/>
                <a:gd name="T1" fmla="*/ 74 h 280"/>
                <a:gd name="T2" fmla="*/ 316 w 733"/>
                <a:gd name="T3" fmla="*/ 68 h 280"/>
                <a:gd name="T4" fmla="*/ 332 w 733"/>
                <a:gd name="T5" fmla="*/ 21 h 280"/>
                <a:gd name="T6" fmla="*/ 369 w 733"/>
                <a:gd name="T7" fmla="*/ 63 h 280"/>
                <a:gd name="T8" fmla="*/ 364 w 733"/>
                <a:gd name="T9" fmla="*/ 116 h 280"/>
                <a:gd name="T10" fmla="*/ 316 w 733"/>
                <a:gd name="T11" fmla="*/ 169 h 280"/>
                <a:gd name="T12" fmla="*/ 248 w 733"/>
                <a:gd name="T13" fmla="*/ 148 h 280"/>
                <a:gd name="T14" fmla="*/ 237 w 733"/>
                <a:gd name="T15" fmla="*/ 68 h 280"/>
                <a:gd name="T16" fmla="*/ 42 w 733"/>
                <a:gd name="T17" fmla="*/ 5 h 280"/>
                <a:gd name="T18" fmla="*/ 116 w 733"/>
                <a:gd name="T19" fmla="*/ 79 h 280"/>
                <a:gd name="T20" fmla="*/ 153 w 733"/>
                <a:gd name="T21" fmla="*/ 190 h 280"/>
                <a:gd name="T22" fmla="*/ 58 w 733"/>
                <a:gd name="T23" fmla="*/ 79 h 280"/>
                <a:gd name="T24" fmla="*/ 37 w 733"/>
                <a:gd name="T25" fmla="*/ 32 h 280"/>
                <a:gd name="T26" fmla="*/ 622 w 733"/>
                <a:gd name="T27" fmla="*/ 111 h 280"/>
                <a:gd name="T28" fmla="*/ 627 w 733"/>
                <a:gd name="T29" fmla="*/ 148 h 280"/>
                <a:gd name="T30" fmla="*/ 659 w 733"/>
                <a:gd name="T31" fmla="*/ 137 h 280"/>
                <a:gd name="T32" fmla="*/ 685 w 733"/>
                <a:gd name="T33" fmla="*/ 121 h 280"/>
                <a:gd name="T34" fmla="*/ 733 w 733"/>
                <a:gd name="T35" fmla="*/ 142 h 280"/>
                <a:gd name="T36" fmla="*/ 675 w 733"/>
                <a:gd name="T37" fmla="*/ 248 h 280"/>
                <a:gd name="T38" fmla="*/ 649 w 733"/>
                <a:gd name="T39" fmla="*/ 179 h 280"/>
                <a:gd name="T40" fmla="*/ 591 w 733"/>
                <a:gd name="T41" fmla="*/ 148 h 280"/>
                <a:gd name="T42" fmla="*/ 564 w 733"/>
                <a:gd name="T43" fmla="*/ 111 h 280"/>
                <a:gd name="T44" fmla="*/ 480 w 733"/>
                <a:gd name="T45" fmla="*/ 63 h 280"/>
                <a:gd name="T46" fmla="*/ 411 w 733"/>
                <a:gd name="T47" fmla="*/ 90 h 280"/>
                <a:gd name="T48" fmla="*/ 427 w 733"/>
                <a:gd name="T49" fmla="*/ 111 h 280"/>
                <a:gd name="T50" fmla="*/ 459 w 733"/>
                <a:gd name="T51" fmla="*/ 127 h 280"/>
                <a:gd name="T52" fmla="*/ 459 w 733"/>
                <a:gd name="T53" fmla="*/ 169 h 280"/>
                <a:gd name="T54" fmla="*/ 411 w 733"/>
                <a:gd name="T55" fmla="*/ 158 h 280"/>
                <a:gd name="T56" fmla="*/ 406 w 733"/>
                <a:gd name="T57" fmla="*/ 153 h 280"/>
                <a:gd name="T58" fmla="*/ 390 w 733"/>
                <a:gd name="T59" fmla="*/ 195 h 280"/>
                <a:gd name="T60" fmla="*/ 380 w 733"/>
                <a:gd name="T61" fmla="*/ 142 h 280"/>
                <a:gd name="T62" fmla="*/ 417 w 733"/>
                <a:gd name="T63" fmla="*/ 74 h 280"/>
                <a:gd name="T64" fmla="*/ 221 w 733"/>
                <a:gd name="T65" fmla="*/ 206 h 280"/>
                <a:gd name="T66" fmla="*/ 290 w 733"/>
                <a:gd name="T67" fmla="*/ 216 h 280"/>
                <a:gd name="T68" fmla="*/ 322 w 733"/>
                <a:gd name="T69" fmla="*/ 237 h 280"/>
                <a:gd name="T70" fmla="*/ 248 w 733"/>
                <a:gd name="T71" fmla="*/ 232 h 280"/>
                <a:gd name="T72" fmla="*/ 174 w 733"/>
                <a:gd name="T73" fmla="*/ 222 h 280"/>
                <a:gd name="T74" fmla="*/ 190 w 733"/>
                <a:gd name="T75" fmla="*/ 200 h 280"/>
                <a:gd name="T76" fmla="*/ 538 w 733"/>
                <a:gd name="T77" fmla="*/ 90 h 280"/>
                <a:gd name="T78" fmla="*/ 511 w 733"/>
                <a:gd name="T79" fmla="*/ 111 h 280"/>
                <a:gd name="T80" fmla="*/ 538 w 733"/>
                <a:gd name="T81" fmla="*/ 47 h 280"/>
                <a:gd name="T82" fmla="*/ 548 w 733"/>
                <a:gd name="T83" fmla="*/ 148 h 280"/>
                <a:gd name="T84" fmla="*/ 569 w 733"/>
                <a:gd name="T85" fmla="*/ 163 h 280"/>
                <a:gd name="T86" fmla="*/ 527 w 733"/>
                <a:gd name="T87" fmla="*/ 148 h 280"/>
                <a:gd name="T88" fmla="*/ 453 w 733"/>
                <a:gd name="T89" fmla="*/ 269 h 280"/>
                <a:gd name="T90" fmla="*/ 464 w 733"/>
                <a:gd name="T91" fmla="*/ 269 h 280"/>
                <a:gd name="T92" fmla="*/ 438 w 733"/>
                <a:gd name="T93" fmla="*/ 248 h 280"/>
                <a:gd name="T94" fmla="*/ 401 w 733"/>
                <a:gd name="T95" fmla="*/ 253 h 280"/>
                <a:gd name="T96" fmla="*/ 343 w 733"/>
                <a:gd name="T97" fmla="*/ 258 h 280"/>
                <a:gd name="T98" fmla="*/ 211 w 733"/>
                <a:gd name="T99" fmla="*/ 142 h 280"/>
                <a:gd name="T100" fmla="*/ 200 w 733"/>
                <a:gd name="T101" fmla="*/ 153 h 280"/>
                <a:gd name="T102" fmla="*/ 506 w 733"/>
                <a:gd name="T103" fmla="*/ 163 h 280"/>
                <a:gd name="T104" fmla="*/ 511 w 733"/>
                <a:gd name="T105" fmla="*/ 153 h 280"/>
                <a:gd name="T106" fmla="*/ 390 w 733"/>
                <a:gd name="T107" fmla="*/ 274 h 280"/>
                <a:gd name="T108" fmla="*/ 401 w 733"/>
                <a:gd name="T109" fmla="*/ 274 h 280"/>
                <a:gd name="T110" fmla="*/ 179 w 733"/>
                <a:gd name="T111" fmla="*/ 142 h 280"/>
                <a:gd name="T112" fmla="*/ 190 w 733"/>
                <a:gd name="T113" fmla="*/ 153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3" h="280">
                  <a:moveTo>
                    <a:pt x="242" y="74"/>
                  </a:moveTo>
                  <a:lnTo>
                    <a:pt x="253" y="79"/>
                  </a:lnTo>
                  <a:lnTo>
                    <a:pt x="279" y="74"/>
                  </a:lnTo>
                  <a:lnTo>
                    <a:pt x="285" y="68"/>
                  </a:lnTo>
                  <a:lnTo>
                    <a:pt x="300" y="74"/>
                  </a:lnTo>
                  <a:lnTo>
                    <a:pt x="316" y="68"/>
                  </a:lnTo>
                  <a:lnTo>
                    <a:pt x="322" y="42"/>
                  </a:lnTo>
                  <a:lnTo>
                    <a:pt x="332" y="42"/>
                  </a:lnTo>
                  <a:lnTo>
                    <a:pt x="332" y="21"/>
                  </a:lnTo>
                  <a:lnTo>
                    <a:pt x="353" y="21"/>
                  </a:lnTo>
                  <a:lnTo>
                    <a:pt x="364" y="21"/>
                  </a:lnTo>
                  <a:lnTo>
                    <a:pt x="369" y="63"/>
                  </a:lnTo>
                  <a:lnTo>
                    <a:pt x="385" y="79"/>
                  </a:lnTo>
                  <a:lnTo>
                    <a:pt x="369" y="79"/>
                  </a:lnTo>
                  <a:lnTo>
                    <a:pt x="364" y="116"/>
                  </a:lnTo>
                  <a:lnTo>
                    <a:pt x="348" y="116"/>
                  </a:lnTo>
                  <a:lnTo>
                    <a:pt x="337" y="169"/>
                  </a:lnTo>
                  <a:lnTo>
                    <a:pt x="316" y="169"/>
                  </a:lnTo>
                  <a:lnTo>
                    <a:pt x="269" y="158"/>
                  </a:lnTo>
                  <a:lnTo>
                    <a:pt x="264" y="153"/>
                  </a:lnTo>
                  <a:lnTo>
                    <a:pt x="248" y="148"/>
                  </a:lnTo>
                  <a:lnTo>
                    <a:pt x="227" y="100"/>
                  </a:lnTo>
                  <a:lnTo>
                    <a:pt x="227" y="74"/>
                  </a:lnTo>
                  <a:lnTo>
                    <a:pt x="237" y="68"/>
                  </a:lnTo>
                  <a:lnTo>
                    <a:pt x="242" y="74"/>
                  </a:lnTo>
                  <a:moveTo>
                    <a:pt x="0" y="0"/>
                  </a:moveTo>
                  <a:lnTo>
                    <a:pt x="42" y="5"/>
                  </a:lnTo>
                  <a:lnTo>
                    <a:pt x="58" y="32"/>
                  </a:lnTo>
                  <a:lnTo>
                    <a:pt x="74" y="32"/>
                  </a:lnTo>
                  <a:lnTo>
                    <a:pt x="116" y="79"/>
                  </a:lnTo>
                  <a:lnTo>
                    <a:pt x="169" y="142"/>
                  </a:lnTo>
                  <a:lnTo>
                    <a:pt x="169" y="179"/>
                  </a:lnTo>
                  <a:lnTo>
                    <a:pt x="153" y="190"/>
                  </a:lnTo>
                  <a:lnTo>
                    <a:pt x="90" y="137"/>
                  </a:lnTo>
                  <a:lnTo>
                    <a:pt x="90" y="121"/>
                  </a:lnTo>
                  <a:lnTo>
                    <a:pt x="58" y="79"/>
                  </a:lnTo>
                  <a:lnTo>
                    <a:pt x="47" y="53"/>
                  </a:lnTo>
                  <a:lnTo>
                    <a:pt x="37" y="47"/>
                  </a:lnTo>
                  <a:lnTo>
                    <a:pt x="37" y="32"/>
                  </a:lnTo>
                  <a:lnTo>
                    <a:pt x="0" y="5"/>
                  </a:lnTo>
                  <a:lnTo>
                    <a:pt x="0" y="0"/>
                  </a:lnTo>
                  <a:moveTo>
                    <a:pt x="622" y="111"/>
                  </a:moveTo>
                  <a:lnTo>
                    <a:pt x="627" y="121"/>
                  </a:lnTo>
                  <a:lnTo>
                    <a:pt x="622" y="132"/>
                  </a:lnTo>
                  <a:lnTo>
                    <a:pt x="627" y="148"/>
                  </a:lnTo>
                  <a:lnTo>
                    <a:pt x="633" y="142"/>
                  </a:lnTo>
                  <a:lnTo>
                    <a:pt x="643" y="158"/>
                  </a:lnTo>
                  <a:lnTo>
                    <a:pt x="659" y="137"/>
                  </a:lnTo>
                  <a:lnTo>
                    <a:pt x="675" y="132"/>
                  </a:lnTo>
                  <a:lnTo>
                    <a:pt x="670" y="127"/>
                  </a:lnTo>
                  <a:lnTo>
                    <a:pt x="685" y="121"/>
                  </a:lnTo>
                  <a:lnTo>
                    <a:pt x="717" y="137"/>
                  </a:lnTo>
                  <a:lnTo>
                    <a:pt x="722" y="137"/>
                  </a:lnTo>
                  <a:lnTo>
                    <a:pt x="733" y="142"/>
                  </a:lnTo>
                  <a:lnTo>
                    <a:pt x="722" y="258"/>
                  </a:lnTo>
                  <a:lnTo>
                    <a:pt x="707" y="243"/>
                  </a:lnTo>
                  <a:lnTo>
                    <a:pt x="675" y="248"/>
                  </a:lnTo>
                  <a:lnTo>
                    <a:pt x="696" y="222"/>
                  </a:lnTo>
                  <a:lnTo>
                    <a:pt x="680" y="195"/>
                  </a:lnTo>
                  <a:lnTo>
                    <a:pt x="649" y="179"/>
                  </a:lnTo>
                  <a:lnTo>
                    <a:pt x="612" y="169"/>
                  </a:lnTo>
                  <a:lnTo>
                    <a:pt x="601" y="169"/>
                  </a:lnTo>
                  <a:lnTo>
                    <a:pt x="591" y="148"/>
                  </a:lnTo>
                  <a:lnTo>
                    <a:pt x="622" y="137"/>
                  </a:lnTo>
                  <a:lnTo>
                    <a:pt x="596" y="137"/>
                  </a:lnTo>
                  <a:lnTo>
                    <a:pt x="564" y="111"/>
                  </a:lnTo>
                  <a:lnTo>
                    <a:pt x="596" y="105"/>
                  </a:lnTo>
                  <a:lnTo>
                    <a:pt x="622" y="111"/>
                  </a:lnTo>
                  <a:moveTo>
                    <a:pt x="480" y="63"/>
                  </a:moveTo>
                  <a:lnTo>
                    <a:pt x="485" y="68"/>
                  </a:lnTo>
                  <a:lnTo>
                    <a:pt x="469" y="90"/>
                  </a:lnTo>
                  <a:lnTo>
                    <a:pt x="411" y="90"/>
                  </a:lnTo>
                  <a:lnTo>
                    <a:pt x="401" y="100"/>
                  </a:lnTo>
                  <a:lnTo>
                    <a:pt x="411" y="121"/>
                  </a:lnTo>
                  <a:lnTo>
                    <a:pt x="427" y="111"/>
                  </a:lnTo>
                  <a:lnTo>
                    <a:pt x="453" y="105"/>
                  </a:lnTo>
                  <a:lnTo>
                    <a:pt x="453" y="111"/>
                  </a:lnTo>
                  <a:lnTo>
                    <a:pt x="459" y="127"/>
                  </a:lnTo>
                  <a:lnTo>
                    <a:pt x="422" y="132"/>
                  </a:lnTo>
                  <a:lnTo>
                    <a:pt x="438" y="153"/>
                  </a:lnTo>
                  <a:lnTo>
                    <a:pt x="459" y="169"/>
                  </a:lnTo>
                  <a:lnTo>
                    <a:pt x="453" y="200"/>
                  </a:lnTo>
                  <a:lnTo>
                    <a:pt x="427" y="195"/>
                  </a:lnTo>
                  <a:lnTo>
                    <a:pt x="411" y="158"/>
                  </a:lnTo>
                  <a:lnTo>
                    <a:pt x="417" y="142"/>
                  </a:lnTo>
                  <a:lnTo>
                    <a:pt x="406" y="148"/>
                  </a:lnTo>
                  <a:lnTo>
                    <a:pt x="406" y="153"/>
                  </a:lnTo>
                  <a:lnTo>
                    <a:pt x="401" y="200"/>
                  </a:lnTo>
                  <a:lnTo>
                    <a:pt x="395" y="200"/>
                  </a:lnTo>
                  <a:lnTo>
                    <a:pt x="390" y="195"/>
                  </a:lnTo>
                  <a:lnTo>
                    <a:pt x="390" y="158"/>
                  </a:lnTo>
                  <a:lnTo>
                    <a:pt x="385" y="158"/>
                  </a:lnTo>
                  <a:lnTo>
                    <a:pt x="380" y="142"/>
                  </a:lnTo>
                  <a:lnTo>
                    <a:pt x="395" y="95"/>
                  </a:lnTo>
                  <a:lnTo>
                    <a:pt x="401" y="84"/>
                  </a:lnTo>
                  <a:lnTo>
                    <a:pt x="417" y="74"/>
                  </a:lnTo>
                  <a:lnTo>
                    <a:pt x="464" y="84"/>
                  </a:lnTo>
                  <a:lnTo>
                    <a:pt x="480" y="63"/>
                  </a:lnTo>
                  <a:moveTo>
                    <a:pt x="221" y="206"/>
                  </a:moveTo>
                  <a:lnTo>
                    <a:pt x="253" y="211"/>
                  </a:lnTo>
                  <a:lnTo>
                    <a:pt x="264" y="206"/>
                  </a:lnTo>
                  <a:lnTo>
                    <a:pt x="290" y="216"/>
                  </a:lnTo>
                  <a:lnTo>
                    <a:pt x="295" y="227"/>
                  </a:lnTo>
                  <a:lnTo>
                    <a:pt x="322" y="232"/>
                  </a:lnTo>
                  <a:lnTo>
                    <a:pt x="322" y="237"/>
                  </a:lnTo>
                  <a:lnTo>
                    <a:pt x="316" y="243"/>
                  </a:lnTo>
                  <a:lnTo>
                    <a:pt x="285" y="248"/>
                  </a:lnTo>
                  <a:lnTo>
                    <a:pt x="248" y="232"/>
                  </a:lnTo>
                  <a:lnTo>
                    <a:pt x="200" y="232"/>
                  </a:lnTo>
                  <a:lnTo>
                    <a:pt x="190" y="222"/>
                  </a:lnTo>
                  <a:lnTo>
                    <a:pt x="174" y="222"/>
                  </a:lnTo>
                  <a:lnTo>
                    <a:pt x="169" y="216"/>
                  </a:lnTo>
                  <a:lnTo>
                    <a:pt x="184" y="200"/>
                  </a:lnTo>
                  <a:lnTo>
                    <a:pt x="190" y="200"/>
                  </a:lnTo>
                  <a:lnTo>
                    <a:pt x="221" y="206"/>
                  </a:lnTo>
                  <a:moveTo>
                    <a:pt x="538" y="68"/>
                  </a:moveTo>
                  <a:lnTo>
                    <a:pt x="538" y="90"/>
                  </a:lnTo>
                  <a:lnTo>
                    <a:pt x="533" y="127"/>
                  </a:lnTo>
                  <a:lnTo>
                    <a:pt x="517" y="127"/>
                  </a:lnTo>
                  <a:lnTo>
                    <a:pt x="511" y="111"/>
                  </a:lnTo>
                  <a:lnTo>
                    <a:pt x="517" y="84"/>
                  </a:lnTo>
                  <a:lnTo>
                    <a:pt x="527" y="58"/>
                  </a:lnTo>
                  <a:lnTo>
                    <a:pt x="538" y="47"/>
                  </a:lnTo>
                  <a:lnTo>
                    <a:pt x="538" y="68"/>
                  </a:lnTo>
                  <a:moveTo>
                    <a:pt x="527" y="148"/>
                  </a:moveTo>
                  <a:lnTo>
                    <a:pt x="548" y="148"/>
                  </a:lnTo>
                  <a:lnTo>
                    <a:pt x="569" y="153"/>
                  </a:lnTo>
                  <a:lnTo>
                    <a:pt x="575" y="163"/>
                  </a:lnTo>
                  <a:lnTo>
                    <a:pt x="569" y="163"/>
                  </a:lnTo>
                  <a:lnTo>
                    <a:pt x="548" y="158"/>
                  </a:lnTo>
                  <a:lnTo>
                    <a:pt x="522" y="163"/>
                  </a:lnTo>
                  <a:lnTo>
                    <a:pt x="527" y="148"/>
                  </a:lnTo>
                  <a:moveTo>
                    <a:pt x="464" y="269"/>
                  </a:moveTo>
                  <a:lnTo>
                    <a:pt x="453" y="274"/>
                  </a:lnTo>
                  <a:lnTo>
                    <a:pt x="453" y="269"/>
                  </a:lnTo>
                  <a:lnTo>
                    <a:pt x="475" y="258"/>
                  </a:lnTo>
                  <a:lnTo>
                    <a:pt x="475" y="264"/>
                  </a:lnTo>
                  <a:lnTo>
                    <a:pt x="464" y="269"/>
                  </a:lnTo>
                  <a:moveTo>
                    <a:pt x="401" y="253"/>
                  </a:moveTo>
                  <a:lnTo>
                    <a:pt x="401" y="248"/>
                  </a:lnTo>
                  <a:lnTo>
                    <a:pt x="438" y="248"/>
                  </a:lnTo>
                  <a:lnTo>
                    <a:pt x="438" y="253"/>
                  </a:lnTo>
                  <a:lnTo>
                    <a:pt x="395" y="253"/>
                  </a:lnTo>
                  <a:lnTo>
                    <a:pt x="401" y="253"/>
                  </a:lnTo>
                  <a:moveTo>
                    <a:pt x="359" y="253"/>
                  </a:moveTo>
                  <a:lnTo>
                    <a:pt x="374" y="253"/>
                  </a:lnTo>
                  <a:lnTo>
                    <a:pt x="343" y="258"/>
                  </a:lnTo>
                  <a:lnTo>
                    <a:pt x="343" y="248"/>
                  </a:lnTo>
                  <a:lnTo>
                    <a:pt x="359" y="253"/>
                  </a:lnTo>
                  <a:moveTo>
                    <a:pt x="211" y="142"/>
                  </a:moveTo>
                  <a:lnTo>
                    <a:pt x="211" y="142"/>
                  </a:lnTo>
                  <a:lnTo>
                    <a:pt x="211" y="153"/>
                  </a:lnTo>
                  <a:lnTo>
                    <a:pt x="200" y="153"/>
                  </a:lnTo>
                  <a:lnTo>
                    <a:pt x="206" y="142"/>
                  </a:lnTo>
                  <a:lnTo>
                    <a:pt x="211" y="142"/>
                  </a:lnTo>
                  <a:moveTo>
                    <a:pt x="506" y="163"/>
                  </a:moveTo>
                  <a:lnTo>
                    <a:pt x="501" y="163"/>
                  </a:lnTo>
                  <a:lnTo>
                    <a:pt x="496" y="153"/>
                  </a:lnTo>
                  <a:lnTo>
                    <a:pt x="511" y="153"/>
                  </a:lnTo>
                  <a:lnTo>
                    <a:pt x="517" y="163"/>
                  </a:lnTo>
                  <a:lnTo>
                    <a:pt x="506" y="163"/>
                  </a:lnTo>
                  <a:moveTo>
                    <a:pt x="390" y="274"/>
                  </a:moveTo>
                  <a:lnTo>
                    <a:pt x="380" y="274"/>
                  </a:lnTo>
                  <a:lnTo>
                    <a:pt x="380" y="269"/>
                  </a:lnTo>
                  <a:lnTo>
                    <a:pt x="401" y="274"/>
                  </a:lnTo>
                  <a:lnTo>
                    <a:pt x="401" y="280"/>
                  </a:lnTo>
                  <a:lnTo>
                    <a:pt x="390" y="274"/>
                  </a:lnTo>
                  <a:moveTo>
                    <a:pt x="179" y="142"/>
                  </a:moveTo>
                  <a:lnTo>
                    <a:pt x="163" y="132"/>
                  </a:lnTo>
                  <a:lnTo>
                    <a:pt x="179" y="121"/>
                  </a:lnTo>
                  <a:lnTo>
                    <a:pt x="190" y="153"/>
                  </a:lnTo>
                  <a:lnTo>
                    <a:pt x="179"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6" name="Freeform 714"/>
            <p:cNvSpPr>
              <a:spLocks noEditPoints="1"/>
            </p:cNvSpPr>
            <p:nvPr/>
          </p:nvSpPr>
          <p:spPr bwMode="auto">
            <a:xfrm>
              <a:off x="2973" y="1556"/>
              <a:ext cx="169" cy="185"/>
            </a:xfrm>
            <a:custGeom>
              <a:avLst/>
              <a:gdLst>
                <a:gd name="T0" fmla="*/ 95 w 169"/>
                <a:gd name="T1" fmla="*/ 10 h 185"/>
                <a:gd name="T2" fmla="*/ 90 w 169"/>
                <a:gd name="T3" fmla="*/ 21 h 185"/>
                <a:gd name="T4" fmla="*/ 79 w 169"/>
                <a:gd name="T5" fmla="*/ 21 h 185"/>
                <a:gd name="T6" fmla="*/ 74 w 169"/>
                <a:gd name="T7" fmla="*/ 37 h 185"/>
                <a:gd name="T8" fmla="*/ 95 w 169"/>
                <a:gd name="T9" fmla="*/ 79 h 185"/>
                <a:gd name="T10" fmla="*/ 132 w 169"/>
                <a:gd name="T11" fmla="*/ 95 h 185"/>
                <a:gd name="T12" fmla="*/ 137 w 169"/>
                <a:gd name="T13" fmla="*/ 100 h 185"/>
                <a:gd name="T14" fmla="*/ 143 w 169"/>
                <a:gd name="T15" fmla="*/ 100 h 185"/>
                <a:gd name="T16" fmla="*/ 169 w 169"/>
                <a:gd name="T17" fmla="*/ 121 h 185"/>
                <a:gd name="T18" fmla="*/ 164 w 169"/>
                <a:gd name="T19" fmla="*/ 127 h 185"/>
                <a:gd name="T20" fmla="*/ 159 w 169"/>
                <a:gd name="T21" fmla="*/ 121 h 185"/>
                <a:gd name="T22" fmla="*/ 143 w 169"/>
                <a:gd name="T23" fmla="*/ 127 h 185"/>
                <a:gd name="T24" fmla="*/ 153 w 169"/>
                <a:gd name="T25" fmla="*/ 142 h 185"/>
                <a:gd name="T26" fmla="*/ 137 w 169"/>
                <a:gd name="T27" fmla="*/ 158 h 185"/>
                <a:gd name="T28" fmla="*/ 132 w 169"/>
                <a:gd name="T29" fmla="*/ 158 h 185"/>
                <a:gd name="T30" fmla="*/ 127 w 169"/>
                <a:gd name="T31" fmla="*/ 127 h 185"/>
                <a:gd name="T32" fmla="*/ 116 w 169"/>
                <a:gd name="T33" fmla="*/ 121 h 185"/>
                <a:gd name="T34" fmla="*/ 79 w 169"/>
                <a:gd name="T35" fmla="*/ 95 h 185"/>
                <a:gd name="T36" fmla="*/ 43 w 169"/>
                <a:gd name="T37" fmla="*/ 58 h 185"/>
                <a:gd name="T38" fmla="*/ 32 w 169"/>
                <a:gd name="T39" fmla="*/ 53 h 185"/>
                <a:gd name="T40" fmla="*/ 16 w 169"/>
                <a:gd name="T41" fmla="*/ 58 h 185"/>
                <a:gd name="T42" fmla="*/ 6 w 169"/>
                <a:gd name="T43" fmla="*/ 58 h 185"/>
                <a:gd name="T44" fmla="*/ 0 w 169"/>
                <a:gd name="T45" fmla="*/ 37 h 185"/>
                <a:gd name="T46" fmla="*/ 6 w 169"/>
                <a:gd name="T47" fmla="*/ 21 h 185"/>
                <a:gd name="T48" fmla="*/ 6 w 169"/>
                <a:gd name="T49" fmla="*/ 16 h 185"/>
                <a:gd name="T50" fmla="*/ 16 w 169"/>
                <a:gd name="T51" fmla="*/ 16 h 185"/>
                <a:gd name="T52" fmla="*/ 16 w 169"/>
                <a:gd name="T53" fmla="*/ 10 h 185"/>
                <a:gd name="T54" fmla="*/ 21 w 169"/>
                <a:gd name="T55" fmla="*/ 16 h 185"/>
                <a:gd name="T56" fmla="*/ 32 w 169"/>
                <a:gd name="T57" fmla="*/ 10 h 185"/>
                <a:gd name="T58" fmla="*/ 43 w 169"/>
                <a:gd name="T59" fmla="*/ 10 h 185"/>
                <a:gd name="T60" fmla="*/ 43 w 169"/>
                <a:gd name="T61" fmla="*/ 0 h 185"/>
                <a:gd name="T62" fmla="*/ 69 w 169"/>
                <a:gd name="T63" fmla="*/ 0 h 185"/>
                <a:gd name="T64" fmla="*/ 79 w 169"/>
                <a:gd name="T65" fmla="*/ 5 h 185"/>
                <a:gd name="T66" fmla="*/ 95 w 169"/>
                <a:gd name="T67" fmla="*/ 5 h 185"/>
                <a:gd name="T68" fmla="*/ 95 w 169"/>
                <a:gd name="T69" fmla="*/ 10 h 185"/>
                <a:gd name="T70" fmla="*/ 106 w 169"/>
                <a:gd name="T71" fmla="*/ 153 h 185"/>
                <a:gd name="T72" fmla="*/ 127 w 169"/>
                <a:gd name="T73" fmla="*/ 153 h 185"/>
                <a:gd name="T74" fmla="*/ 122 w 169"/>
                <a:gd name="T75" fmla="*/ 174 h 185"/>
                <a:gd name="T76" fmla="*/ 122 w 169"/>
                <a:gd name="T77" fmla="*/ 185 h 185"/>
                <a:gd name="T78" fmla="*/ 79 w 169"/>
                <a:gd name="T79" fmla="*/ 163 h 185"/>
                <a:gd name="T80" fmla="*/ 85 w 169"/>
                <a:gd name="T81" fmla="*/ 158 h 185"/>
                <a:gd name="T82" fmla="*/ 106 w 169"/>
                <a:gd name="T83" fmla="*/ 153 h 185"/>
                <a:gd name="T84" fmla="*/ 27 w 169"/>
                <a:gd name="T85" fmla="*/ 142 h 185"/>
                <a:gd name="T86" fmla="*/ 21 w 169"/>
                <a:gd name="T87" fmla="*/ 142 h 185"/>
                <a:gd name="T88" fmla="*/ 16 w 169"/>
                <a:gd name="T89" fmla="*/ 105 h 185"/>
                <a:gd name="T90" fmla="*/ 32 w 169"/>
                <a:gd name="T91" fmla="*/ 100 h 185"/>
                <a:gd name="T92" fmla="*/ 37 w 169"/>
                <a:gd name="T93" fmla="*/ 121 h 185"/>
                <a:gd name="T94" fmla="*/ 37 w 169"/>
                <a:gd name="T95" fmla="*/ 137 h 185"/>
                <a:gd name="T96" fmla="*/ 27 w 169"/>
                <a:gd name="T97" fmla="*/ 14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185">
                  <a:moveTo>
                    <a:pt x="95" y="10"/>
                  </a:moveTo>
                  <a:lnTo>
                    <a:pt x="90" y="21"/>
                  </a:lnTo>
                  <a:lnTo>
                    <a:pt x="79" y="21"/>
                  </a:lnTo>
                  <a:lnTo>
                    <a:pt x="74" y="37"/>
                  </a:lnTo>
                  <a:lnTo>
                    <a:pt x="95" y="79"/>
                  </a:lnTo>
                  <a:lnTo>
                    <a:pt x="132" y="95"/>
                  </a:lnTo>
                  <a:lnTo>
                    <a:pt x="137" y="100"/>
                  </a:lnTo>
                  <a:lnTo>
                    <a:pt x="143" y="100"/>
                  </a:lnTo>
                  <a:lnTo>
                    <a:pt x="169" y="121"/>
                  </a:lnTo>
                  <a:lnTo>
                    <a:pt x="164" y="127"/>
                  </a:lnTo>
                  <a:lnTo>
                    <a:pt x="159" y="121"/>
                  </a:lnTo>
                  <a:lnTo>
                    <a:pt x="143" y="127"/>
                  </a:lnTo>
                  <a:lnTo>
                    <a:pt x="153" y="142"/>
                  </a:lnTo>
                  <a:lnTo>
                    <a:pt x="137" y="158"/>
                  </a:lnTo>
                  <a:lnTo>
                    <a:pt x="132" y="158"/>
                  </a:lnTo>
                  <a:lnTo>
                    <a:pt x="127" y="127"/>
                  </a:lnTo>
                  <a:lnTo>
                    <a:pt x="116" y="121"/>
                  </a:lnTo>
                  <a:lnTo>
                    <a:pt x="79" y="95"/>
                  </a:lnTo>
                  <a:lnTo>
                    <a:pt x="43" y="58"/>
                  </a:lnTo>
                  <a:lnTo>
                    <a:pt x="32" y="53"/>
                  </a:lnTo>
                  <a:lnTo>
                    <a:pt x="16" y="58"/>
                  </a:lnTo>
                  <a:lnTo>
                    <a:pt x="6" y="58"/>
                  </a:lnTo>
                  <a:lnTo>
                    <a:pt x="0" y="37"/>
                  </a:lnTo>
                  <a:lnTo>
                    <a:pt x="6" y="21"/>
                  </a:lnTo>
                  <a:lnTo>
                    <a:pt x="6" y="16"/>
                  </a:lnTo>
                  <a:lnTo>
                    <a:pt x="16" y="16"/>
                  </a:lnTo>
                  <a:lnTo>
                    <a:pt x="16" y="10"/>
                  </a:lnTo>
                  <a:lnTo>
                    <a:pt x="21" y="16"/>
                  </a:lnTo>
                  <a:lnTo>
                    <a:pt x="32" y="10"/>
                  </a:lnTo>
                  <a:lnTo>
                    <a:pt x="43" y="10"/>
                  </a:lnTo>
                  <a:lnTo>
                    <a:pt x="43" y="0"/>
                  </a:lnTo>
                  <a:lnTo>
                    <a:pt x="69" y="0"/>
                  </a:lnTo>
                  <a:lnTo>
                    <a:pt x="79" y="5"/>
                  </a:lnTo>
                  <a:lnTo>
                    <a:pt x="95" y="5"/>
                  </a:lnTo>
                  <a:lnTo>
                    <a:pt x="95" y="10"/>
                  </a:lnTo>
                  <a:moveTo>
                    <a:pt x="106" y="153"/>
                  </a:moveTo>
                  <a:lnTo>
                    <a:pt x="127" y="153"/>
                  </a:lnTo>
                  <a:lnTo>
                    <a:pt x="122" y="174"/>
                  </a:lnTo>
                  <a:lnTo>
                    <a:pt x="122" y="185"/>
                  </a:lnTo>
                  <a:lnTo>
                    <a:pt x="79" y="163"/>
                  </a:lnTo>
                  <a:lnTo>
                    <a:pt x="85" y="158"/>
                  </a:lnTo>
                  <a:lnTo>
                    <a:pt x="106" y="153"/>
                  </a:lnTo>
                  <a:moveTo>
                    <a:pt x="27" y="142"/>
                  </a:moveTo>
                  <a:lnTo>
                    <a:pt x="21" y="142"/>
                  </a:lnTo>
                  <a:lnTo>
                    <a:pt x="16" y="105"/>
                  </a:lnTo>
                  <a:lnTo>
                    <a:pt x="32" y="100"/>
                  </a:lnTo>
                  <a:lnTo>
                    <a:pt x="37" y="121"/>
                  </a:lnTo>
                  <a:lnTo>
                    <a:pt x="37" y="137"/>
                  </a:lnTo>
                  <a:lnTo>
                    <a:pt x="27" y="14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7" name="Freeform 715"/>
            <p:cNvSpPr>
              <a:spLocks noEditPoints="1"/>
            </p:cNvSpPr>
            <p:nvPr/>
          </p:nvSpPr>
          <p:spPr bwMode="auto">
            <a:xfrm>
              <a:off x="4814" y="1582"/>
              <a:ext cx="153" cy="259"/>
            </a:xfrm>
            <a:custGeom>
              <a:avLst/>
              <a:gdLst>
                <a:gd name="T0" fmla="*/ 137 w 153"/>
                <a:gd name="T1" fmla="*/ 106 h 259"/>
                <a:gd name="T2" fmla="*/ 132 w 153"/>
                <a:gd name="T3" fmla="*/ 127 h 259"/>
                <a:gd name="T4" fmla="*/ 153 w 153"/>
                <a:gd name="T5" fmla="*/ 180 h 259"/>
                <a:gd name="T6" fmla="*/ 132 w 153"/>
                <a:gd name="T7" fmla="*/ 190 h 259"/>
                <a:gd name="T8" fmla="*/ 100 w 153"/>
                <a:gd name="T9" fmla="*/ 190 h 259"/>
                <a:gd name="T10" fmla="*/ 100 w 153"/>
                <a:gd name="T11" fmla="*/ 217 h 259"/>
                <a:gd name="T12" fmla="*/ 79 w 153"/>
                <a:gd name="T13" fmla="*/ 201 h 259"/>
                <a:gd name="T14" fmla="*/ 63 w 153"/>
                <a:gd name="T15" fmla="*/ 195 h 259"/>
                <a:gd name="T16" fmla="*/ 37 w 153"/>
                <a:gd name="T17" fmla="*/ 211 h 259"/>
                <a:gd name="T18" fmla="*/ 21 w 153"/>
                <a:gd name="T19" fmla="*/ 206 h 259"/>
                <a:gd name="T20" fmla="*/ 21 w 153"/>
                <a:gd name="T21" fmla="*/ 195 h 259"/>
                <a:gd name="T22" fmla="*/ 58 w 153"/>
                <a:gd name="T23" fmla="*/ 174 h 259"/>
                <a:gd name="T24" fmla="*/ 84 w 153"/>
                <a:gd name="T25" fmla="*/ 164 h 259"/>
                <a:gd name="T26" fmla="*/ 95 w 153"/>
                <a:gd name="T27" fmla="*/ 153 h 259"/>
                <a:gd name="T28" fmla="*/ 111 w 153"/>
                <a:gd name="T29" fmla="*/ 111 h 259"/>
                <a:gd name="T30" fmla="*/ 100 w 153"/>
                <a:gd name="T31" fmla="*/ 69 h 259"/>
                <a:gd name="T32" fmla="*/ 63 w 153"/>
                <a:gd name="T33" fmla="*/ 0 h 259"/>
                <a:gd name="T34" fmla="*/ 111 w 153"/>
                <a:gd name="T35" fmla="*/ 21 h 259"/>
                <a:gd name="T36" fmla="*/ 148 w 153"/>
                <a:gd name="T37" fmla="*/ 42 h 259"/>
                <a:gd name="T38" fmla="*/ 126 w 153"/>
                <a:gd name="T39" fmla="*/ 64 h 259"/>
                <a:gd name="T40" fmla="*/ 90 w 153"/>
                <a:gd name="T41" fmla="*/ 74 h 259"/>
                <a:gd name="T42" fmla="*/ 68 w 153"/>
                <a:gd name="T43" fmla="*/ 37 h 259"/>
                <a:gd name="T44" fmla="*/ 74 w 153"/>
                <a:gd name="T45" fmla="*/ 16 h 259"/>
                <a:gd name="T46" fmla="*/ 63 w 153"/>
                <a:gd name="T47" fmla="*/ 0 h 259"/>
                <a:gd name="T48" fmla="*/ 21 w 153"/>
                <a:gd name="T49" fmla="*/ 206 h 259"/>
                <a:gd name="T50" fmla="*/ 47 w 153"/>
                <a:gd name="T51" fmla="*/ 227 h 259"/>
                <a:gd name="T52" fmla="*/ 42 w 153"/>
                <a:gd name="T53" fmla="*/ 259 h 259"/>
                <a:gd name="T54" fmla="*/ 16 w 153"/>
                <a:gd name="T55" fmla="*/ 243 h 259"/>
                <a:gd name="T56" fmla="*/ 10 w 153"/>
                <a:gd name="T57" fmla="*/ 227 h 259"/>
                <a:gd name="T58" fmla="*/ 16 w 153"/>
                <a:gd name="T59" fmla="*/ 206 h 259"/>
                <a:gd name="T60" fmla="*/ 47 w 153"/>
                <a:gd name="T61" fmla="*/ 222 h 259"/>
                <a:gd name="T62" fmla="*/ 42 w 153"/>
                <a:gd name="T63" fmla="*/ 217 h 259"/>
                <a:gd name="T64" fmla="*/ 58 w 153"/>
                <a:gd name="T65" fmla="*/ 206 h 259"/>
                <a:gd name="T66" fmla="*/ 63 w 153"/>
                <a:gd name="T67" fmla="*/ 195 h 259"/>
                <a:gd name="T68" fmla="*/ 79 w 153"/>
                <a:gd name="T69" fmla="*/ 206 h 259"/>
                <a:gd name="T70" fmla="*/ 63 w 153"/>
                <a:gd name="T71" fmla="*/ 217 h 259"/>
                <a:gd name="T72" fmla="*/ 53 w 153"/>
                <a:gd name="T73" fmla="*/ 22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59">
                  <a:moveTo>
                    <a:pt x="116" y="85"/>
                  </a:moveTo>
                  <a:lnTo>
                    <a:pt x="137" y="106"/>
                  </a:lnTo>
                  <a:lnTo>
                    <a:pt x="137" y="127"/>
                  </a:lnTo>
                  <a:lnTo>
                    <a:pt x="132" y="127"/>
                  </a:lnTo>
                  <a:lnTo>
                    <a:pt x="142" y="148"/>
                  </a:lnTo>
                  <a:lnTo>
                    <a:pt x="153" y="180"/>
                  </a:lnTo>
                  <a:lnTo>
                    <a:pt x="148" y="185"/>
                  </a:lnTo>
                  <a:lnTo>
                    <a:pt x="132" y="190"/>
                  </a:lnTo>
                  <a:lnTo>
                    <a:pt x="121" y="195"/>
                  </a:lnTo>
                  <a:lnTo>
                    <a:pt x="100" y="190"/>
                  </a:lnTo>
                  <a:lnTo>
                    <a:pt x="111" y="201"/>
                  </a:lnTo>
                  <a:lnTo>
                    <a:pt x="100" y="217"/>
                  </a:lnTo>
                  <a:lnTo>
                    <a:pt x="84" y="206"/>
                  </a:lnTo>
                  <a:lnTo>
                    <a:pt x="79" y="201"/>
                  </a:lnTo>
                  <a:lnTo>
                    <a:pt x="84" y="195"/>
                  </a:lnTo>
                  <a:lnTo>
                    <a:pt x="63" y="195"/>
                  </a:lnTo>
                  <a:lnTo>
                    <a:pt x="42" y="201"/>
                  </a:lnTo>
                  <a:lnTo>
                    <a:pt x="37" y="211"/>
                  </a:lnTo>
                  <a:lnTo>
                    <a:pt x="32" y="201"/>
                  </a:lnTo>
                  <a:lnTo>
                    <a:pt x="21" y="206"/>
                  </a:lnTo>
                  <a:lnTo>
                    <a:pt x="16" y="195"/>
                  </a:lnTo>
                  <a:lnTo>
                    <a:pt x="21" y="195"/>
                  </a:lnTo>
                  <a:lnTo>
                    <a:pt x="37" y="180"/>
                  </a:lnTo>
                  <a:lnTo>
                    <a:pt x="58" y="174"/>
                  </a:lnTo>
                  <a:lnTo>
                    <a:pt x="68" y="169"/>
                  </a:lnTo>
                  <a:lnTo>
                    <a:pt x="84" y="164"/>
                  </a:lnTo>
                  <a:lnTo>
                    <a:pt x="79" y="137"/>
                  </a:lnTo>
                  <a:lnTo>
                    <a:pt x="95" y="153"/>
                  </a:lnTo>
                  <a:lnTo>
                    <a:pt x="105" y="137"/>
                  </a:lnTo>
                  <a:lnTo>
                    <a:pt x="111" y="111"/>
                  </a:lnTo>
                  <a:lnTo>
                    <a:pt x="95" y="85"/>
                  </a:lnTo>
                  <a:lnTo>
                    <a:pt x="100" y="69"/>
                  </a:lnTo>
                  <a:lnTo>
                    <a:pt x="116" y="85"/>
                  </a:lnTo>
                  <a:moveTo>
                    <a:pt x="63" y="0"/>
                  </a:moveTo>
                  <a:lnTo>
                    <a:pt x="68" y="0"/>
                  </a:lnTo>
                  <a:lnTo>
                    <a:pt x="111" y="21"/>
                  </a:lnTo>
                  <a:lnTo>
                    <a:pt x="132" y="16"/>
                  </a:lnTo>
                  <a:lnTo>
                    <a:pt x="148" y="42"/>
                  </a:lnTo>
                  <a:lnTo>
                    <a:pt x="126" y="42"/>
                  </a:lnTo>
                  <a:lnTo>
                    <a:pt x="126" y="64"/>
                  </a:lnTo>
                  <a:lnTo>
                    <a:pt x="84" y="53"/>
                  </a:lnTo>
                  <a:lnTo>
                    <a:pt x="90" y="74"/>
                  </a:lnTo>
                  <a:lnTo>
                    <a:pt x="74" y="53"/>
                  </a:lnTo>
                  <a:lnTo>
                    <a:pt x="68" y="37"/>
                  </a:lnTo>
                  <a:lnTo>
                    <a:pt x="79" y="32"/>
                  </a:lnTo>
                  <a:lnTo>
                    <a:pt x="74" y="16"/>
                  </a:lnTo>
                  <a:lnTo>
                    <a:pt x="58" y="0"/>
                  </a:lnTo>
                  <a:lnTo>
                    <a:pt x="63" y="0"/>
                  </a:lnTo>
                  <a:moveTo>
                    <a:pt x="21" y="206"/>
                  </a:moveTo>
                  <a:lnTo>
                    <a:pt x="21" y="206"/>
                  </a:lnTo>
                  <a:lnTo>
                    <a:pt x="37" y="211"/>
                  </a:lnTo>
                  <a:lnTo>
                    <a:pt x="47" y="227"/>
                  </a:lnTo>
                  <a:lnTo>
                    <a:pt x="47" y="254"/>
                  </a:lnTo>
                  <a:lnTo>
                    <a:pt x="42" y="259"/>
                  </a:lnTo>
                  <a:lnTo>
                    <a:pt x="21" y="248"/>
                  </a:lnTo>
                  <a:lnTo>
                    <a:pt x="16" y="243"/>
                  </a:lnTo>
                  <a:lnTo>
                    <a:pt x="21" y="227"/>
                  </a:lnTo>
                  <a:lnTo>
                    <a:pt x="10" y="227"/>
                  </a:lnTo>
                  <a:lnTo>
                    <a:pt x="0" y="217"/>
                  </a:lnTo>
                  <a:lnTo>
                    <a:pt x="16" y="206"/>
                  </a:lnTo>
                  <a:lnTo>
                    <a:pt x="21" y="206"/>
                  </a:lnTo>
                  <a:moveTo>
                    <a:pt x="47" y="222"/>
                  </a:moveTo>
                  <a:lnTo>
                    <a:pt x="47" y="217"/>
                  </a:lnTo>
                  <a:lnTo>
                    <a:pt x="42" y="217"/>
                  </a:lnTo>
                  <a:lnTo>
                    <a:pt x="47" y="201"/>
                  </a:lnTo>
                  <a:lnTo>
                    <a:pt x="58" y="206"/>
                  </a:lnTo>
                  <a:lnTo>
                    <a:pt x="58" y="201"/>
                  </a:lnTo>
                  <a:lnTo>
                    <a:pt x="63" y="195"/>
                  </a:lnTo>
                  <a:lnTo>
                    <a:pt x="74" y="201"/>
                  </a:lnTo>
                  <a:lnTo>
                    <a:pt x="79" y="206"/>
                  </a:lnTo>
                  <a:lnTo>
                    <a:pt x="74" y="217"/>
                  </a:lnTo>
                  <a:lnTo>
                    <a:pt x="63" y="217"/>
                  </a:lnTo>
                  <a:lnTo>
                    <a:pt x="63" y="227"/>
                  </a:lnTo>
                  <a:lnTo>
                    <a:pt x="53" y="227"/>
                  </a:lnTo>
                  <a:lnTo>
                    <a:pt x="47" y="222"/>
                  </a:lnTo>
                </a:path>
              </a:pathLst>
            </a:custGeom>
            <a:solidFill>
              <a:srgbClr val="E1E1E1"/>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08" name="Freeform 716"/>
            <p:cNvSpPr>
              <a:spLocks noEditPoints="1"/>
            </p:cNvSpPr>
            <p:nvPr/>
          </p:nvSpPr>
          <p:spPr bwMode="auto">
            <a:xfrm>
              <a:off x="4455" y="2268"/>
              <a:ext cx="306" cy="111"/>
            </a:xfrm>
            <a:custGeom>
              <a:avLst/>
              <a:gdLst>
                <a:gd name="T0" fmla="*/ 148 w 306"/>
                <a:gd name="T1" fmla="*/ 95 h 111"/>
                <a:gd name="T2" fmla="*/ 153 w 306"/>
                <a:gd name="T3" fmla="*/ 90 h 111"/>
                <a:gd name="T4" fmla="*/ 174 w 306"/>
                <a:gd name="T5" fmla="*/ 100 h 111"/>
                <a:gd name="T6" fmla="*/ 180 w 306"/>
                <a:gd name="T7" fmla="*/ 79 h 111"/>
                <a:gd name="T8" fmla="*/ 206 w 306"/>
                <a:gd name="T9" fmla="*/ 74 h 111"/>
                <a:gd name="T10" fmla="*/ 211 w 306"/>
                <a:gd name="T11" fmla="*/ 58 h 111"/>
                <a:gd name="T12" fmla="*/ 222 w 306"/>
                <a:gd name="T13" fmla="*/ 48 h 111"/>
                <a:gd name="T14" fmla="*/ 232 w 306"/>
                <a:gd name="T15" fmla="*/ 58 h 111"/>
                <a:gd name="T16" fmla="*/ 243 w 306"/>
                <a:gd name="T17" fmla="*/ 53 h 111"/>
                <a:gd name="T18" fmla="*/ 238 w 306"/>
                <a:gd name="T19" fmla="*/ 37 h 111"/>
                <a:gd name="T20" fmla="*/ 259 w 306"/>
                <a:gd name="T21" fmla="*/ 5 h 111"/>
                <a:gd name="T22" fmla="*/ 269 w 306"/>
                <a:gd name="T23" fmla="*/ 0 h 111"/>
                <a:gd name="T24" fmla="*/ 275 w 306"/>
                <a:gd name="T25" fmla="*/ 11 h 111"/>
                <a:gd name="T26" fmla="*/ 275 w 306"/>
                <a:gd name="T27" fmla="*/ 21 h 111"/>
                <a:gd name="T28" fmla="*/ 285 w 306"/>
                <a:gd name="T29" fmla="*/ 27 h 111"/>
                <a:gd name="T30" fmla="*/ 306 w 306"/>
                <a:gd name="T31" fmla="*/ 32 h 111"/>
                <a:gd name="T32" fmla="*/ 296 w 306"/>
                <a:gd name="T33" fmla="*/ 37 h 111"/>
                <a:gd name="T34" fmla="*/ 285 w 306"/>
                <a:gd name="T35" fmla="*/ 37 h 111"/>
                <a:gd name="T36" fmla="*/ 296 w 306"/>
                <a:gd name="T37" fmla="*/ 48 h 111"/>
                <a:gd name="T38" fmla="*/ 280 w 306"/>
                <a:gd name="T39" fmla="*/ 53 h 111"/>
                <a:gd name="T40" fmla="*/ 269 w 306"/>
                <a:gd name="T41" fmla="*/ 53 h 111"/>
                <a:gd name="T42" fmla="*/ 248 w 306"/>
                <a:gd name="T43" fmla="*/ 53 h 111"/>
                <a:gd name="T44" fmla="*/ 248 w 306"/>
                <a:gd name="T45" fmla="*/ 74 h 111"/>
                <a:gd name="T46" fmla="*/ 238 w 306"/>
                <a:gd name="T47" fmla="*/ 74 h 111"/>
                <a:gd name="T48" fmla="*/ 232 w 306"/>
                <a:gd name="T49" fmla="*/ 100 h 111"/>
                <a:gd name="T50" fmla="*/ 216 w 306"/>
                <a:gd name="T51" fmla="*/ 106 h 111"/>
                <a:gd name="T52" fmla="*/ 201 w 306"/>
                <a:gd name="T53" fmla="*/ 100 h 111"/>
                <a:gd name="T54" fmla="*/ 195 w 306"/>
                <a:gd name="T55" fmla="*/ 106 h 111"/>
                <a:gd name="T56" fmla="*/ 169 w 306"/>
                <a:gd name="T57" fmla="*/ 111 h 111"/>
                <a:gd name="T58" fmla="*/ 153 w 306"/>
                <a:gd name="T59" fmla="*/ 100 h 111"/>
                <a:gd name="T60" fmla="*/ 143 w 306"/>
                <a:gd name="T61" fmla="*/ 106 h 111"/>
                <a:gd name="T62" fmla="*/ 143 w 306"/>
                <a:gd name="T63" fmla="*/ 95 h 111"/>
                <a:gd name="T64" fmla="*/ 148 w 306"/>
                <a:gd name="T65" fmla="*/ 95 h 111"/>
                <a:gd name="T66" fmla="*/ 0 w 306"/>
                <a:gd name="T67" fmla="*/ 21 h 111"/>
                <a:gd name="T68" fmla="*/ 0 w 306"/>
                <a:gd name="T69" fmla="*/ 11 h 111"/>
                <a:gd name="T70" fmla="*/ 0 w 306"/>
                <a:gd name="T71" fmla="*/ 5 h 111"/>
                <a:gd name="T72" fmla="*/ 16 w 306"/>
                <a:gd name="T73" fmla="*/ 16 h 111"/>
                <a:gd name="T74" fmla="*/ 16 w 306"/>
                <a:gd name="T75" fmla="*/ 27 h 111"/>
                <a:gd name="T76" fmla="*/ 21 w 306"/>
                <a:gd name="T77" fmla="*/ 21 h 111"/>
                <a:gd name="T78" fmla="*/ 27 w 306"/>
                <a:gd name="T79" fmla="*/ 27 h 111"/>
                <a:gd name="T80" fmla="*/ 32 w 306"/>
                <a:gd name="T81" fmla="*/ 16 h 111"/>
                <a:gd name="T82" fmla="*/ 48 w 306"/>
                <a:gd name="T83" fmla="*/ 32 h 111"/>
                <a:gd name="T84" fmla="*/ 53 w 306"/>
                <a:gd name="T85" fmla="*/ 42 h 111"/>
                <a:gd name="T86" fmla="*/ 53 w 306"/>
                <a:gd name="T87" fmla="*/ 64 h 111"/>
                <a:gd name="T88" fmla="*/ 53 w 306"/>
                <a:gd name="T89" fmla="*/ 79 h 111"/>
                <a:gd name="T90" fmla="*/ 58 w 306"/>
                <a:gd name="T91" fmla="*/ 79 h 111"/>
                <a:gd name="T92" fmla="*/ 69 w 306"/>
                <a:gd name="T93" fmla="*/ 100 h 111"/>
                <a:gd name="T94" fmla="*/ 69 w 306"/>
                <a:gd name="T95" fmla="*/ 100 h 111"/>
                <a:gd name="T96" fmla="*/ 64 w 306"/>
                <a:gd name="T97" fmla="*/ 100 h 111"/>
                <a:gd name="T98" fmla="*/ 58 w 306"/>
                <a:gd name="T99" fmla="*/ 106 h 111"/>
                <a:gd name="T100" fmla="*/ 53 w 306"/>
                <a:gd name="T101" fmla="*/ 106 h 111"/>
                <a:gd name="T102" fmla="*/ 53 w 306"/>
                <a:gd name="T103" fmla="*/ 100 h 111"/>
                <a:gd name="T104" fmla="*/ 21 w 306"/>
                <a:gd name="T105" fmla="*/ 74 h 111"/>
                <a:gd name="T106" fmla="*/ 21 w 306"/>
                <a:gd name="T107" fmla="*/ 74 h 111"/>
                <a:gd name="T108" fmla="*/ 11 w 306"/>
                <a:gd name="T109" fmla="*/ 58 h 111"/>
                <a:gd name="T110" fmla="*/ 6 w 306"/>
                <a:gd name="T111" fmla="*/ 37 h 111"/>
                <a:gd name="T112" fmla="*/ 6 w 306"/>
                <a:gd name="T113" fmla="*/ 27 h 111"/>
                <a:gd name="T114" fmla="*/ 0 w 306"/>
                <a:gd name="T11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111">
                  <a:moveTo>
                    <a:pt x="148" y="95"/>
                  </a:moveTo>
                  <a:lnTo>
                    <a:pt x="153" y="90"/>
                  </a:lnTo>
                  <a:lnTo>
                    <a:pt x="174" y="100"/>
                  </a:lnTo>
                  <a:lnTo>
                    <a:pt x="180" y="79"/>
                  </a:lnTo>
                  <a:lnTo>
                    <a:pt x="206" y="74"/>
                  </a:lnTo>
                  <a:lnTo>
                    <a:pt x="211" y="58"/>
                  </a:lnTo>
                  <a:lnTo>
                    <a:pt x="222" y="48"/>
                  </a:lnTo>
                  <a:lnTo>
                    <a:pt x="232" y="58"/>
                  </a:lnTo>
                  <a:lnTo>
                    <a:pt x="243" y="53"/>
                  </a:lnTo>
                  <a:lnTo>
                    <a:pt x="238" y="37"/>
                  </a:lnTo>
                  <a:lnTo>
                    <a:pt x="259" y="5"/>
                  </a:lnTo>
                  <a:lnTo>
                    <a:pt x="269" y="0"/>
                  </a:lnTo>
                  <a:lnTo>
                    <a:pt x="275" y="11"/>
                  </a:lnTo>
                  <a:lnTo>
                    <a:pt x="275" y="21"/>
                  </a:lnTo>
                  <a:lnTo>
                    <a:pt x="285" y="27"/>
                  </a:lnTo>
                  <a:lnTo>
                    <a:pt x="306" y="32"/>
                  </a:lnTo>
                  <a:lnTo>
                    <a:pt x="296" y="37"/>
                  </a:lnTo>
                  <a:lnTo>
                    <a:pt x="285" y="37"/>
                  </a:lnTo>
                  <a:lnTo>
                    <a:pt x="296" y="48"/>
                  </a:lnTo>
                  <a:lnTo>
                    <a:pt x="280" y="53"/>
                  </a:lnTo>
                  <a:lnTo>
                    <a:pt x="269" y="53"/>
                  </a:lnTo>
                  <a:lnTo>
                    <a:pt x="248" y="53"/>
                  </a:lnTo>
                  <a:lnTo>
                    <a:pt x="248" y="74"/>
                  </a:lnTo>
                  <a:lnTo>
                    <a:pt x="238" y="74"/>
                  </a:lnTo>
                  <a:lnTo>
                    <a:pt x="232" y="100"/>
                  </a:lnTo>
                  <a:lnTo>
                    <a:pt x="216" y="106"/>
                  </a:lnTo>
                  <a:lnTo>
                    <a:pt x="201" y="100"/>
                  </a:lnTo>
                  <a:lnTo>
                    <a:pt x="195" y="106"/>
                  </a:lnTo>
                  <a:lnTo>
                    <a:pt x="169" y="111"/>
                  </a:lnTo>
                  <a:lnTo>
                    <a:pt x="153" y="100"/>
                  </a:lnTo>
                  <a:lnTo>
                    <a:pt x="143" y="106"/>
                  </a:lnTo>
                  <a:lnTo>
                    <a:pt x="143" y="95"/>
                  </a:lnTo>
                  <a:lnTo>
                    <a:pt x="148" y="95"/>
                  </a:lnTo>
                  <a:moveTo>
                    <a:pt x="0" y="21"/>
                  </a:moveTo>
                  <a:lnTo>
                    <a:pt x="0" y="11"/>
                  </a:lnTo>
                  <a:lnTo>
                    <a:pt x="0" y="5"/>
                  </a:lnTo>
                  <a:lnTo>
                    <a:pt x="16" y="16"/>
                  </a:lnTo>
                  <a:lnTo>
                    <a:pt x="16" y="27"/>
                  </a:lnTo>
                  <a:lnTo>
                    <a:pt x="21" y="21"/>
                  </a:lnTo>
                  <a:lnTo>
                    <a:pt x="27" y="27"/>
                  </a:lnTo>
                  <a:lnTo>
                    <a:pt x="32" y="16"/>
                  </a:lnTo>
                  <a:lnTo>
                    <a:pt x="48" y="32"/>
                  </a:lnTo>
                  <a:lnTo>
                    <a:pt x="53" y="42"/>
                  </a:lnTo>
                  <a:lnTo>
                    <a:pt x="53" y="64"/>
                  </a:lnTo>
                  <a:lnTo>
                    <a:pt x="53" y="79"/>
                  </a:lnTo>
                  <a:lnTo>
                    <a:pt x="58" y="79"/>
                  </a:lnTo>
                  <a:lnTo>
                    <a:pt x="69" y="100"/>
                  </a:lnTo>
                  <a:lnTo>
                    <a:pt x="69" y="100"/>
                  </a:lnTo>
                  <a:lnTo>
                    <a:pt x="64" y="100"/>
                  </a:lnTo>
                  <a:lnTo>
                    <a:pt x="58" y="106"/>
                  </a:lnTo>
                  <a:lnTo>
                    <a:pt x="53" y="106"/>
                  </a:lnTo>
                  <a:lnTo>
                    <a:pt x="53" y="100"/>
                  </a:lnTo>
                  <a:lnTo>
                    <a:pt x="21" y="74"/>
                  </a:lnTo>
                  <a:lnTo>
                    <a:pt x="21" y="74"/>
                  </a:lnTo>
                  <a:lnTo>
                    <a:pt x="11" y="58"/>
                  </a:lnTo>
                  <a:lnTo>
                    <a:pt x="6" y="37"/>
                  </a:lnTo>
                  <a:lnTo>
                    <a:pt x="6" y="27"/>
                  </a:lnTo>
                  <a:lnTo>
                    <a:pt x="0"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9" name="Freeform 717"/>
            <p:cNvSpPr>
              <a:spLocks noEditPoints="1"/>
            </p:cNvSpPr>
            <p:nvPr/>
          </p:nvSpPr>
          <p:spPr bwMode="auto">
            <a:xfrm>
              <a:off x="5220" y="3012"/>
              <a:ext cx="285" cy="222"/>
            </a:xfrm>
            <a:custGeom>
              <a:avLst/>
              <a:gdLst>
                <a:gd name="T0" fmla="*/ 137 w 285"/>
                <a:gd name="T1" fmla="*/ 127 h 222"/>
                <a:gd name="T2" fmla="*/ 148 w 285"/>
                <a:gd name="T3" fmla="*/ 127 h 222"/>
                <a:gd name="T4" fmla="*/ 163 w 285"/>
                <a:gd name="T5" fmla="*/ 111 h 222"/>
                <a:gd name="T6" fmla="*/ 179 w 285"/>
                <a:gd name="T7" fmla="*/ 116 h 222"/>
                <a:gd name="T8" fmla="*/ 169 w 285"/>
                <a:gd name="T9" fmla="*/ 132 h 222"/>
                <a:gd name="T10" fmla="*/ 127 w 285"/>
                <a:gd name="T11" fmla="*/ 159 h 222"/>
                <a:gd name="T12" fmla="*/ 127 w 285"/>
                <a:gd name="T13" fmla="*/ 169 h 222"/>
                <a:gd name="T14" fmla="*/ 121 w 285"/>
                <a:gd name="T15" fmla="*/ 174 h 222"/>
                <a:gd name="T16" fmla="*/ 116 w 285"/>
                <a:gd name="T17" fmla="*/ 169 h 222"/>
                <a:gd name="T18" fmla="*/ 95 w 285"/>
                <a:gd name="T19" fmla="*/ 180 h 222"/>
                <a:gd name="T20" fmla="*/ 79 w 285"/>
                <a:gd name="T21" fmla="*/ 190 h 222"/>
                <a:gd name="T22" fmla="*/ 58 w 285"/>
                <a:gd name="T23" fmla="*/ 206 h 222"/>
                <a:gd name="T24" fmla="*/ 37 w 285"/>
                <a:gd name="T25" fmla="*/ 222 h 222"/>
                <a:gd name="T26" fmla="*/ 21 w 285"/>
                <a:gd name="T27" fmla="*/ 217 h 222"/>
                <a:gd name="T28" fmla="*/ 0 w 285"/>
                <a:gd name="T29" fmla="*/ 211 h 222"/>
                <a:gd name="T30" fmla="*/ 0 w 285"/>
                <a:gd name="T31" fmla="*/ 206 h 222"/>
                <a:gd name="T32" fmla="*/ 26 w 285"/>
                <a:gd name="T33" fmla="*/ 190 h 222"/>
                <a:gd name="T34" fmla="*/ 58 w 285"/>
                <a:gd name="T35" fmla="*/ 174 h 222"/>
                <a:gd name="T36" fmla="*/ 84 w 285"/>
                <a:gd name="T37" fmla="*/ 164 h 222"/>
                <a:gd name="T38" fmla="*/ 111 w 285"/>
                <a:gd name="T39" fmla="*/ 148 h 222"/>
                <a:gd name="T40" fmla="*/ 132 w 285"/>
                <a:gd name="T41" fmla="*/ 132 h 222"/>
                <a:gd name="T42" fmla="*/ 137 w 285"/>
                <a:gd name="T43" fmla="*/ 127 h 222"/>
                <a:gd name="T44" fmla="*/ 248 w 285"/>
                <a:gd name="T45" fmla="*/ 11 h 222"/>
                <a:gd name="T46" fmla="*/ 253 w 285"/>
                <a:gd name="T47" fmla="*/ 16 h 222"/>
                <a:gd name="T48" fmla="*/ 243 w 285"/>
                <a:gd name="T49" fmla="*/ 42 h 222"/>
                <a:gd name="T50" fmla="*/ 248 w 285"/>
                <a:gd name="T51" fmla="*/ 53 h 222"/>
                <a:gd name="T52" fmla="*/ 258 w 285"/>
                <a:gd name="T53" fmla="*/ 32 h 222"/>
                <a:gd name="T54" fmla="*/ 253 w 285"/>
                <a:gd name="T55" fmla="*/ 58 h 222"/>
                <a:gd name="T56" fmla="*/ 264 w 285"/>
                <a:gd name="T57" fmla="*/ 64 h 222"/>
                <a:gd name="T58" fmla="*/ 285 w 285"/>
                <a:gd name="T59" fmla="*/ 58 h 222"/>
                <a:gd name="T60" fmla="*/ 285 w 285"/>
                <a:gd name="T61" fmla="*/ 58 h 222"/>
                <a:gd name="T62" fmla="*/ 274 w 285"/>
                <a:gd name="T63" fmla="*/ 74 h 222"/>
                <a:gd name="T64" fmla="*/ 258 w 285"/>
                <a:gd name="T65" fmla="*/ 90 h 222"/>
                <a:gd name="T66" fmla="*/ 248 w 285"/>
                <a:gd name="T67" fmla="*/ 90 h 222"/>
                <a:gd name="T68" fmla="*/ 237 w 285"/>
                <a:gd name="T69" fmla="*/ 95 h 222"/>
                <a:gd name="T70" fmla="*/ 211 w 285"/>
                <a:gd name="T71" fmla="*/ 122 h 222"/>
                <a:gd name="T72" fmla="*/ 190 w 285"/>
                <a:gd name="T73" fmla="*/ 132 h 222"/>
                <a:gd name="T74" fmla="*/ 185 w 285"/>
                <a:gd name="T75" fmla="*/ 127 h 222"/>
                <a:gd name="T76" fmla="*/ 206 w 285"/>
                <a:gd name="T77" fmla="*/ 106 h 222"/>
                <a:gd name="T78" fmla="*/ 195 w 285"/>
                <a:gd name="T79" fmla="*/ 95 h 222"/>
                <a:gd name="T80" fmla="*/ 195 w 285"/>
                <a:gd name="T81" fmla="*/ 90 h 222"/>
                <a:gd name="T82" fmla="*/ 216 w 285"/>
                <a:gd name="T83" fmla="*/ 79 h 222"/>
                <a:gd name="T84" fmla="*/ 232 w 285"/>
                <a:gd name="T85" fmla="*/ 58 h 222"/>
                <a:gd name="T86" fmla="*/ 237 w 285"/>
                <a:gd name="T87" fmla="*/ 0 h 222"/>
                <a:gd name="T88" fmla="*/ 243 w 285"/>
                <a:gd name="T89" fmla="*/ 0 h 222"/>
                <a:gd name="T90" fmla="*/ 248 w 285"/>
                <a:gd name="T91"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5" h="222">
                  <a:moveTo>
                    <a:pt x="137" y="127"/>
                  </a:moveTo>
                  <a:lnTo>
                    <a:pt x="148" y="127"/>
                  </a:lnTo>
                  <a:lnTo>
                    <a:pt x="163" y="111"/>
                  </a:lnTo>
                  <a:lnTo>
                    <a:pt x="179" y="116"/>
                  </a:lnTo>
                  <a:lnTo>
                    <a:pt x="169" y="132"/>
                  </a:lnTo>
                  <a:lnTo>
                    <a:pt x="127" y="159"/>
                  </a:lnTo>
                  <a:lnTo>
                    <a:pt x="127" y="169"/>
                  </a:lnTo>
                  <a:lnTo>
                    <a:pt x="121" y="174"/>
                  </a:lnTo>
                  <a:lnTo>
                    <a:pt x="116" y="169"/>
                  </a:lnTo>
                  <a:lnTo>
                    <a:pt x="95" y="180"/>
                  </a:lnTo>
                  <a:lnTo>
                    <a:pt x="79" y="190"/>
                  </a:lnTo>
                  <a:lnTo>
                    <a:pt x="58" y="206"/>
                  </a:lnTo>
                  <a:lnTo>
                    <a:pt x="37" y="222"/>
                  </a:lnTo>
                  <a:lnTo>
                    <a:pt x="21" y="217"/>
                  </a:lnTo>
                  <a:lnTo>
                    <a:pt x="0" y="211"/>
                  </a:lnTo>
                  <a:lnTo>
                    <a:pt x="0" y="206"/>
                  </a:lnTo>
                  <a:lnTo>
                    <a:pt x="26" y="190"/>
                  </a:lnTo>
                  <a:lnTo>
                    <a:pt x="58" y="174"/>
                  </a:lnTo>
                  <a:lnTo>
                    <a:pt x="84" y="164"/>
                  </a:lnTo>
                  <a:lnTo>
                    <a:pt x="111" y="148"/>
                  </a:lnTo>
                  <a:lnTo>
                    <a:pt x="132" y="132"/>
                  </a:lnTo>
                  <a:lnTo>
                    <a:pt x="137" y="127"/>
                  </a:lnTo>
                  <a:moveTo>
                    <a:pt x="248" y="11"/>
                  </a:moveTo>
                  <a:lnTo>
                    <a:pt x="253" y="16"/>
                  </a:lnTo>
                  <a:lnTo>
                    <a:pt x="243" y="42"/>
                  </a:lnTo>
                  <a:lnTo>
                    <a:pt x="248" y="53"/>
                  </a:lnTo>
                  <a:lnTo>
                    <a:pt x="258" y="32"/>
                  </a:lnTo>
                  <a:lnTo>
                    <a:pt x="253" y="58"/>
                  </a:lnTo>
                  <a:lnTo>
                    <a:pt x="264" y="64"/>
                  </a:lnTo>
                  <a:lnTo>
                    <a:pt x="285" y="58"/>
                  </a:lnTo>
                  <a:lnTo>
                    <a:pt x="285" y="58"/>
                  </a:lnTo>
                  <a:lnTo>
                    <a:pt x="274" y="74"/>
                  </a:lnTo>
                  <a:lnTo>
                    <a:pt x="258" y="90"/>
                  </a:lnTo>
                  <a:lnTo>
                    <a:pt x="248" y="90"/>
                  </a:lnTo>
                  <a:lnTo>
                    <a:pt x="237" y="95"/>
                  </a:lnTo>
                  <a:lnTo>
                    <a:pt x="211" y="122"/>
                  </a:lnTo>
                  <a:lnTo>
                    <a:pt x="190" y="132"/>
                  </a:lnTo>
                  <a:lnTo>
                    <a:pt x="185" y="127"/>
                  </a:lnTo>
                  <a:lnTo>
                    <a:pt x="206" y="106"/>
                  </a:lnTo>
                  <a:lnTo>
                    <a:pt x="195" y="95"/>
                  </a:lnTo>
                  <a:lnTo>
                    <a:pt x="195" y="90"/>
                  </a:lnTo>
                  <a:lnTo>
                    <a:pt x="216" y="79"/>
                  </a:lnTo>
                  <a:lnTo>
                    <a:pt x="232" y="58"/>
                  </a:lnTo>
                  <a:lnTo>
                    <a:pt x="237" y="0"/>
                  </a:lnTo>
                  <a:lnTo>
                    <a:pt x="243" y="0"/>
                  </a:lnTo>
                  <a:lnTo>
                    <a:pt x="248"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0" name="Freeform 718"/>
            <p:cNvSpPr>
              <a:spLocks noEditPoints="1"/>
            </p:cNvSpPr>
            <p:nvPr/>
          </p:nvSpPr>
          <p:spPr bwMode="auto">
            <a:xfrm>
              <a:off x="3390" y="1814"/>
              <a:ext cx="16" cy="22"/>
            </a:xfrm>
            <a:custGeom>
              <a:avLst/>
              <a:gdLst>
                <a:gd name="T0" fmla="*/ 16 w 16"/>
                <a:gd name="T1" fmla="*/ 6 h 22"/>
                <a:gd name="T2" fmla="*/ 16 w 16"/>
                <a:gd name="T3" fmla="*/ 6 h 22"/>
                <a:gd name="T4" fmla="*/ 16 w 16"/>
                <a:gd name="T5" fmla="*/ 11 h 22"/>
                <a:gd name="T6" fmla="*/ 16 w 16"/>
                <a:gd name="T7" fmla="*/ 16 h 22"/>
                <a:gd name="T8" fmla="*/ 16 w 16"/>
                <a:gd name="T9" fmla="*/ 22 h 22"/>
                <a:gd name="T10" fmla="*/ 11 w 16"/>
                <a:gd name="T11" fmla="*/ 22 h 22"/>
                <a:gd name="T12" fmla="*/ 11 w 16"/>
                <a:gd name="T13" fmla="*/ 22 h 22"/>
                <a:gd name="T14" fmla="*/ 11 w 16"/>
                <a:gd name="T15" fmla="*/ 16 h 22"/>
                <a:gd name="T16" fmla="*/ 11 w 16"/>
                <a:gd name="T17" fmla="*/ 11 h 22"/>
                <a:gd name="T18" fmla="*/ 11 w 16"/>
                <a:gd name="T19" fmla="*/ 11 h 22"/>
                <a:gd name="T20" fmla="*/ 11 w 16"/>
                <a:gd name="T21" fmla="*/ 11 h 22"/>
                <a:gd name="T22" fmla="*/ 11 w 16"/>
                <a:gd name="T23" fmla="*/ 6 h 22"/>
                <a:gd name="T24" fmla="*/ 11 w 16"/>
                <a:gd name="T25" fmla="*/ 6 h 22"/>
                <a:gd name="T26" fmla="*/ 11 w 16"/>
                <a:gd name="T27" fmla="*/ 0 h 22"/>
                <a:gd name="T28" fmla="*/ 16 w 16"/>
                <a:gd name="T29" fmla="*/ 0 h 22"/>
                <a:gd name="T30" fmla="*/ 16 w 16"/>
                <a:gd name="T31" fmla="*/ 6 h 22"/>
                <a:gd name="T32" fmla="*/ 0 w 16"/>
                <a:gd name="T33" fmla="*/ 16 h 22"/>
                <a:gd name="T34" fmla="*/ 0 w 16"/>
                <a:gd name="T35" fmla="*/ 16 h 22"/>
                <a:gd name="T36" fmla="*/ 5 w 16"/>
                <a:gd name="T37" fmla="*/ 16 h 22"/>
                <a:gd name="T38" fmla="*/ 0 w 16"/>
                <a:gd name="T39" fmla="*/ 22 h 22"/>
                <a:gd name="T40" fmla="*/ 0 w 16"/>
                <a:gd name="T41" fmla="*/ 22 h 22"/>
                <a:gd name="T42" fmla="*/ 0 w 16"/>
                <a:gd name="T43"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22">
                  <a:moveTo>
                    <a:pt x="16" y="6"/>
                  </a:moveTo>
                  <a:lnTo>
                    <a:pt x="16" y="6"/>
                  </a:lnTo>
                  <a:lnTo>
                    <a:pt x="16" y="11"/>
                  </a:lnTo>
                  <a:lnTo>
                    <a:pt x="16" y="16"/>
                  </a:lnTo>
                  <a:lnTo>
                    <a:pt x="16" y="22"/>
                  </a:lnTo>
                  <a:lnTo>
                    <a:pt x="11" y="22"/>
                  </a:lnTo>
                  <a:lnTo>
                    <a:pt x="11" y="22"/>
                  </a:lnTo>
                  <a:lnTo>
                    <a:pt x="11" y="16"/>
                  </a:lnTo>
                  <a:lnTo>
                    <a:pt x="11" y="11"/>
                  </a:lnTo>
                  <a:lnTo>
                    <a:pt x="11" y="11"/>
                  </a:lnTo>
                  <a:lnTo>
                    <a:pt x="11" y="11"/>
                  </a:lnTo>
                  <a:lnTo>
                    <a:pt x="11" y="6"/>
                  </a:lnTo>
                  <a:lnTo>
                    <a:pt x="11" y="6"/>
                  </a:lnTo>
                  <a:lnTo>
                    <a:pt x="11" y="0"/>
                  </a:lnTo>
                  <a:lnTo>
                    <a:pt x="16" y="0"/>
                  </a:lnTo>
                  <a:lnTo>
                    <a:pt x="16" y="6"/>
                  </a:lnTo>
                  <a:moveTo>
                    <a:pt x="0" y="16"/>
                  </a:moveTo>
                  <a:lnTo>
                    <a:pt x="0" y="16"/>
                  </a:lnTo>
                  <a:lnTo>
                    <a:pt x="5" y="16"/>
                  </a:lnTo>
                  <a:lnTo>
                    <a:pt x="0" y="22"/>
                  </a:lnTo>
                  <a:lnTo>
                    <a:pt x="0" y="22"/>
                  </a:lnTo>
                  <a:lnTo>
                    <a:pt x="0"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1" name="Freeform 719"/>
            <p:cNvSpPr>
              <a:spLocks noEditPoints="1"/>
            </p:cNvSpPr>
            <p:nvPr/>
          </p:nvSpPr>
          <p:spPr bwMode="auto">
            <a:xfrm>
              <a:off x="5093" y="2442"/>
              <a:ext cx="201" cy="148"/>
            </a:xfrm>
            <a:custGeom>
              <a:avLst/>
              <a:gdLst>
                <a:gd name="T0" fmla="*/ 37 w 201"/>
                <a:gd name="T1" fmla="*/ 11 h 148"/>
                <a:gd name="T2" fmla="*/ 64 w 201"/>
                <a:gd name="T3" fmla="*/ 21 h 148"/>
                <a:gd name="T4" fmla="*/ 85 w 201"/>
                <a:gd name="T5" fmla="*/ 37 h 148"/>
                <a:gd name="T6" fmla="*/ 85 w 201"/>
                <a:gd name="T7" fmla="*/ 53 h 148"/>
                <a:gd name="T8" fmla="*/ 111 w 201"/>
                <a:gd name="T9" fmla="*/ 64 h 148"/>
                <a:gd name="T10" fmla="*/ 116 w 201"/>
                <a:gd name="T11" fmla="*/ 74 h 148"/>
                <a:gd name="T12" fmla="*/ 101 w 201"/>
                <a:gd name="T13" fmla="*/ 74 h 148"/>
                <a:gd name="T14" fmla="*/ 159 w 201"/>
                <a:gd name="T15" fmla="*/ 143 h 148"/>
                <a:gd name="T16" fmla="*/ 148 w 201"/>
                <a:gd name="T17" fmla="*/ 148 h 148"/>
                <a:gd name="T18" fmla="*/ 106 w 201"/>
                <a:gd name="T19" fmla="*/ 138 h 148"/>
                <a:gd name="T20" fmla="*/ 85 w 201"/>
                <a:gd name="T21" fmla="*/ 101 h 148"/>
                <a:gd name="T22" fmla="*/ 64 w 201"/>
                <a:gd name="T23" fmla="*/ 90 h 148"/>
                <a:gd name="T24" fmla="*/ 53 w 201"/>
                <a:gd name="T25" fmla="*/ 95 h 148"/>
                <a:gd name="T26" fmla="*/ 43 w 201"/>
                <a:gd name="T27" fmla="*/ 111 h 148"/>
                <a:gd name="T28" fmla="*/ 27 w 201"/>
                <a:gd name="T29" fmla="*/ 122 h 148"/>
                <a:gd name="T30" fmla="*/ 6 w 201"/>
                <a:gd name="T31" fmla="*/ 122 h 148"/>
                <a:gd name="T32" fmla="*/ 0 w 201"/>
                <a:gd name="T33" fmla="*/ 116 h 148"/>
                <a:gd name="T34" fmla="*/ 11 w 201"/>
                <a:gd name="T35" fmla="*/ 0 h 148"/>
                <a:gd name="T36" fmla="*/ 37 w 201"/>
                <a:gd name="T37" fmla="*/ 11 h 148"/>
                <a:gd name="T38" fmla="*/ 180 w 201"/>
                <a:gd name="T39" fmla="*/ 27 h 148"/>
                <a:gd name="T40" fmla="*/ 190 w 201"/>
                <a:gd name="T41" fmla="*/ 32 h 148"/>
                <a:gd name="T42" fmla="*/ 185 w 201"/>
                <a:gd name="T43" fmla="*/ 53 h 148"/>
                <a:gd name="T44" fmla="*/ 153 w 201"/>
                <a:gd name="T45" fmla="*/ 69 h 148"/>
                <a:gd name="T46" fmla="*/ 143 w 201"/>
                <a:gd name="T47" fmla="*/ 69 h 148"/>
                <a:gd name="T48" fmla="*/ 122 w 201"/>
                <a:gd name="T49" fmla="*/ 58 h 148"/>
                <a:gd name="T50" fmla="*/ 122 w 201"/>
                <a:gd name="T51" fmla="*/ 53 h 148"/>
                <a:gd name="T52" fmla="*/ 143 w 201"/>
                <a:gd name="T53" fmla="*/ 53 h 148"/>
                <a:gd name="T54" fmla="*/ 164 w 201"/>
                <a:gd name="T55" fmla="*/ 53 h 148"/>
                <a:gd name="T56" fmla="*/ 180 w 201"/>
                <a:gd name="T57" fmla="*/ 43 h 148"/>
                <a:gd name="T58" fmla="*/ 180 w 201"/>
                <a:gd name="T59" fmla="*/ 27 h 148"/>
                <a:gd name="T60" fmla="*/ 174 w 201"/>
                <a:gd name="T61" fmla="*/ 6 h 148"/>
                <a:gd name="T62" fmla="*/ 185 w 201"/>
                <a:gd name="T63" fmla="*/ 11 h 148"/>
                <a:gd name="T64" fmla="*/ 201 w 201"/>
                <a:gd name="T65" fmla="*/ 27 h 148"/>
                <a:gd name="T66" fmla="*/ 201 w 201"/>
                <a:gd name="T67" fmla="*/ 32 h 148"/>
                <a:gd name="T68" fmla="*/ 196 w 201"/>
                <a:gd name="T69" fmla="*/ 43 h 148"/>
                <a:gd name="T70" fmla="*/ 196 w 201"/>
                <a:gd name="T71" fmla="*/ 37 h 148"/>
                <a:gd name="T72" fmla="*/ 190 w 201"/>
                <a:gd name="T73" fmla="*/ 21 h 148"/>
                <a:gd name="T74" fmla="*/ 164 w 201"/>
                <a:gd name="T75" fmla="*/ 6 h 148"/>
                <a:gd name="T76" fmla="*/ 164 w 201"/>
                <a:gd name="T77" fmla="*/ 0 h 148"/>
                <a:gd name="T78" fmla="*/ 174 w 201"/>
                <a:gd name="T79" fmla="*/ 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1" h="148">
                  <a:moveTo>
                    <a:pt x="37" y="11"/>
                  </a:moveTo>
                  <a:lnTo>
                    <a:pt x="64" y="21"/>
                  </a:lnTo>
                  <a:lnTo>
                    <a:pt x="85" y="37"/>
                  </a:lnTo>
                  <a:lnTo>
                    <a:pt x="85" y="53"/>
                  </a:lnTo>
                  <a:lnTo>
                    <a:pt x="111" y="64"/>
                  </a:lnTo>
                  <a:lnTo>
                    <a:pt x="116" y="74"/>
                  </a:lnTo>
                  <a:lnTo>
                    <a:pt x="101" y="74"/>
                  </a:lnTo>
                  <a:lnTo>
                    <a:pt x="159" y="143"/>
                  </a:lnTo>
                  <a:lnTo>
                    <a:pt x="148" y="148"/>
                  </a:lnTo>
                  <a:lnTo>
                    <a:pt x="106" y="138"/>
                  </a:lnTo>
                  <a:lnTo>
                    <a:pt x="85" y="101"/>
                  </a:lnTo>
                  <a:lnTo>
                    <a:pt x="64" y="90"/>
                  </a:lnTo>
                  <a:lnTo>
                    <a:pt x="53" y="95"/>
                  </a:lnTo>
                  <a:lnTo>
                    <a:pt x="43" y="111"/>
                  </a:lnTo>
                  <a:lnTo>
                    <a:pt x="27" y="122"/>
                  </a:lnTo>
                  <a:lnTo>
                    <a:pt x="6" y="122"/>
                  </a:lnTo>
                  <a:lnTo>
                    <a:pt x="0" y="116"/>
                  </a:lnTo>
                  <a:lnTo>
                    <a:pt x="11" y="0"/>
                  </a:lnTo>
                  <a:lnTo>
                    <a:pt x="37" y="11"/>
                  </a:lnTo>
                  <a:moveTo>
                    <a:pt x="180" y="27"/>
                  </a:moveTo>
                  <a:lnTo>
                    <a:pt x="190" y="32"/>
                  </a:lnTo>
                  <a:lnTo>
                    <a:pt x="185" y="53"/>
                  </a:lnTo>
                  <a:lnTo>
                    <a:pt x="153" y="69"/>
                  </a:lnTo>
                  <a:lnTo>
                    <a:pt x="143" y="69"/>
                  </a:lnTo>
                  <a:lnTo>
                    <a:pt x="122" y="58"/>
                  </a:lnTo>
                  <a:lnTo>
                    <a:pt x="122" y="53"/>
                  </a:lnTo>
                  <a:lnTo>
                    <a:pt x="143" y="53"/>
                  </a:lnTo>
                  <a:lnTo>
                    <a:pt x="164" y="53"/>
                  </a:lnTo>
                  <a:lnTo>
                    <a:pt x="180" y="43"/>
                  </a:lnTo>
                  <a:lnTo>
                    <a:pt x="180" y="27"/>
                  </a:lnTo>
                  <a:moveTo>
                    <a:pt x="174" y="6"/>
                  </a:moveTo>
                  <a:lnTo>
                    <a:pt x="185" y="11"/>
                  </a:lnTo>
                  <a:lnTo>
                    <a:pt x="201" y="27"/>
                  </a:lnTo>
                  <a:lnTo>
                    <a:pt x="201" y="32"/>
                  </a:lnTo>
                  <a:lnTo>
                    <a:pt x="196" y="43"/>
                  </a:lnTo>
                  <a:lnTo>
                    <a:pt x="196" y="37"/>
                  </a:lnTo>
                  <a:lnTo>
                    <a:pt x="190" y="21"/>
                  </a:lnTo>
                  <a:lnTo>
                    <a:pt x="164" y="6"/>
                  </a:lnTo>
                  <a:lnTo>
                    <a:pt x="164" y="0"/>
                  </a:lnTo>
                  <a:lnTo>
                    <a:pt x="174"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2" name="Freeform 720"/>
            <p:cNvSpPr>
              <a:spLocks noEditPoints="1"/>
            </p:cNvSpPr>
            <p:nvPr/>
          </p:nvSpPr>
          <p:spPr bwMode="auto">
            <a:xfrm>
              <a:off x="4724" y="2062"/>
              <a:ext cx="148" cy="238"/>
            </a:xfrm>
            <a:custGeom>
              <a:avLst/>
              <a:gdLst>
                <a:gd name="T0" fmla="*/ 53 w 148"/>
                <a:gd name="T1" fmla="*/ 0 h 238"/>
                <a:gd name="T2" fmla="*/ 48 w 148"/>
                <a:gd name="T3" fmla="*/ 58 h 238"/>
                <a:gd name="T4" fmla="*/ 58 w 148"/>
                <a:gd name="T5" fmla="*/ 85 h 238"/>
                <a:gd name="T6" fmla="*/ 79 w 148"/>
                <a:gd name="T7" fmla="*/ 95 h 238"/>
                <a:gd name="T8" fmla="*/ 48 w 148"/>
                <a:gd name="T9" fmla="*/ 90 h 238"/>
                <a:gd name="T10" fmla="*/ 42 w 148"/>
                <a:gd name="T11" fmla="*/ 80 h 238"/>
                <a:gd name="T12" fmla="*/ 42 w 148"/>
                <a:gd name="T13" fmla="*/ 69 h 238"/>
                <a:gd name="T14" fmla="*/ 32 w 148"/>
                <a:gd name="T15" fmla="*/ 69 h 238"/>
                <a:gd name="T16" fmla="*/ 32 w 148"/>
                <a:gd name="T17" fmla="*/ 43 h 238"/>
                <a:gd name="T18" fmla="*/ 27 w 148"/>
                <a:gd name="T19" fmla="*/ 0 h 238"/>
                <a:gd name="T20" fmla="*/ 42 w 148"/>
                <a:gd name="T21" fmla="*/ 0 h 238"/>
                <a:gd name="T22" fmla="*/ 95 w 148"/>
                <a:gd name="T23" fmla="*/ 180 h 238"/>
                <a:gd name="T24" fmla="*/ 106 w 148"/>
                <a:gd name="T25" fmla="*/ 185 h 238"/>
                <a:gd name="T26" fmla="*/ 116 w 148"/>
                <a:gd name="T27" fmla="*/ 180 h 238"/>
                <a:gd name="T28" fmla="*/ 127 w 148"/>
                <a:gd name="T29" fmla="*/ 159 h 238"/>
                <a:gd name="T30" fmla="*/ 148 w 148"/>
                <a:gd name="T31" fmla="*/ 206 h 238"/>
                <a:gd name="T32" fmla="*/ 132 w 148"/>
                <a:gd name="T33" fmla="*/ 201 h 238"/>
                <a:gd name="T34" fmla="*/ 137 w 148"/>
                <a:gd name="T35" fmla="*/ 222 h 238"/>
                <a:gd name="T36" fmla="*/ 111 w 148"/>
                <a:gd name="T37" fmla="*/ 222 h 238"/>
                <a:gd name="T38" fmla="*/ 111 w 148"/>
                <a:gd name="T39" fmla="*/ 201 h 238"/>
                <a:gd name="T40" fmla="*/ 95 w 148"/>
                <a:gd name="T41" fmla="*/ 196 h 238"/>
                <a:gd name="T42" fmla="*/ 85 w 148"/>
                <a:gd name="T43" fmla="*/ 196 h 238"/>
                <a:gd name="T44" fmla="*/ 74 w 148"/>
                <a:gd name="T45" fmla="*/ 211 h 238"/>
                <a:gd name="T46" fmla="*/ 90 w 148"/>
                <a:gd name="T47" fmla="*/ 185 h 238"/>
                <a:gd name="T48" fmla="*/ 37 w 148"/>
                <a:gd name="T49" fmla="*/ 143 h 238"/>
                <a:gd name="T50" fmla="*/ 0 w 148"/>
                <a:gd name="T51" fmla="*/ 185 h 238"/>
                <a:gd name="T52" fmla="*/ 6 w 148"/>
                <a:gd name="T53" fmla="*/ 164 h 238"/>
                <a:gd name="T54" fmla="*/ 27 w 148"/>
                <a:gd name="T55" fmla="*/ 127 h 238"/>
                <a:gd name="T56" fmla="*/ 79 w 148"/>
                <a:gd name="T57" fmla="*/ 138 h 238"/>
                <a:gd name="T58" fmla="*/ 64 w 148"/>
                <a:gd name="T59" fmla="*/ 122 h 238"/>
                <a:gd name="T60" fmla="*/ 79 w 148"/>
                <a:gd name="T61" fmla="*/ 138 h 238"/>
                <a:gd name="T62" fmla="*/ 79 w 148"/>
                <a:gd name="T63" fmla="*/ 159 h 238"/>
                <a:gd name="T64" fmla="*/ 90 w 148"/>
                <a:gd name="T65" fmla="*/ 169 h 238"/>
                <a:gd name="T66" fmla="*/ 111 w 148"/>
                <a:gd name="T67" fmla="*/ 127 h 238"/>
                <a:gd name="T68" fmla="*/ 122 w 148"/>
                <a:gd name="T69" fmla="*/ 159 h 238"/>
                <a:gd name="T70" fmla="*/ 106 w 148"/>
                <a:gd name="T71" fmla="*/ 138 h 238"/>
                <a:gd name="T72" fmla="*/ 111 w 148"/>
                <a:gd name="T73" fmla="*/ 127 h 238"/>
                <a:gd name="T74" fmla="*/ 116 w 148"/>
                <a:gd name="T75" fmla="*/ 106 h 238"/>
                <a:gd name="T76" fmla="*/ 116 w 148"/>
                <a:gd name="T77" fmla="*/ 127 h 238"/>
                <a:gd name="T78" fmla="*/ 111 w 148"/>
                <a:gd name="T79" fmla="*/ 111 h 238"/>
                <a:gd name="T80" fmla="*/ 85 w 148"/>
                <a:gd name="T81" fmla="*/ 106 h 238"/>
                <a:gd name="T82" fmla="*/ 100 w 148"/>
                <a:gd name="T83" fmla="*/ 122 h 238"/>
                <a:gd name="T84" fmla="*/ 85 w 148"/>
                <a:gd name="T85" fmla="*/ 11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238">
                  <a:moveTo>
                    <a:pt x="42" y="0"/>
                  </a:moveTo>
                  <a:lnTo>
                    <a:pt x="53" y="0"/>
                  </a:lnTo>
                  <a:lnTo>
                    <a:pt x="64" y="32"/>
                  </a:lnTo>
                  <a:lnTo>
                    <a:pt x="48" y="58"/>
                  </a:lnTo>
                  <a:lnTo>
                    <a:pt x="58" y="69"/>
                  </a:lnTo>
                  <a:lnTo>
                    <a:pt x="58" y="85"/>
                  </a:lnTo>
                  <a:lnTo>
                    <a:pt x="69" y="85"/>
                  </a:lnTo>
                  <a:lnTo>
                    <a:pt x="79" y="95"/>
                  </a:lnTo>
                  <a:lnTo>
                    <a:pt x="74" y="101"/>
                  </a:lnTo>
                  <a:lnTo>
                    <a:pt x="48" y="90"/>
                  </a:lnTo>
                  <a:lnTo>
                    <a:pt x="42" y="85"/>
                  </a:lnTo>
                  <a:lnTo>
                    <a:pt x="42" y="80"/>
                  </a:lnTo>
                  <a:lnTo>
                    <a:pt x="42" y="74"/>
                  </a:lnTo>
                  <a:lnTo>
                    <a:pt x="42" y="69"/>
                  </a:lnTo>
                  <a:lnTo>
                    <a:pt x="37" y="74"/>
                  </a:lnTo>
                  <a:lnTo>
                    <a:pt x="32" y="69"/>
                  </a:lnTo>
                  <a:lnTo>
                    <a:pt x="21" y="43"/>
                  </a:lnTo>
                  <a:lnTo>
                    <a:pt x="32" y="43"/>
                  </a:lnTo>
                  <a:lnTo>
                    <a:pt x="27" y="27"/>
                  </a:lnTo>
                  <a:lnTo>
                    <a:pt x="27" y="0"/>
                  </a:lnTo>
                  <a:lnTo>
                    <a:pt x="32" y="0"/>
                  </a:lnTo>
                  <a:lnTo>
                    <a:pt x="42" y="0"/>
                  </a:lnTo>
                  <a:moveTo>
                    <a:pt x="90" y="185"/>
                  </a:moveTo>
                  <a:lnTo>
                    <a:pt x="95" y="180"/>
                  </a:lnTo>
                  <a:lnTo>
                    <a:pt x="100" y="180"/>
                  </a:lnTo>
                  <a:lnTo>
                    <a:pt x="106" y="185"/>
                  </a:lnTo>
                  <a:lnTo>
                    <a:pt x="111" y="180"/>
                  </a:lnTo>
                  <a:lnTo>
                    <a:pt x="116" y="180"/>
                  </a:lnTo>
                  <a:lnTo>
                    <a:pt x="116" y="169"/>
                  </a:lnTo>
                  <a:lnTo>
                    <a:pt x="127" y="159"/>
                  </a:lnTo>
                  <a:lnTo>
                    <a:pt x="143" y="175"/>
                  </a:lnTo>
                  <a:lnTo>
                    <a:pt x="148" y="206"/>
                  </a:lnTo>
                  <a:lnTo>
                    <a:pt x="143" y="222"/>
                  </a:lnTo>
                  <a:lnTo>
                    <a:pt x="132" y="201"/>
                  </a:lnTo>
                  <a:lnTo>
                    <a:pt x="127" y="217"/>
                  </a:lnTo>
                  <a:lnTo>
                    <a:pt x="137" y="222"/>
                  </a:lnTo>
                  <a:lnTo>
                    <a:pt x="132" y="238"/>
                  </a:lnTo>
                  <a:lnTo>
                    <a:pt x="111" y="222"/>
                  </a:lnTo>
                  <a:lnTo>
                    <a:pt x="106" y="211"/>
                  </a:lnTo>
                  <a:lnTo>
                    <a:pt x="111" y="201"/>
                  </a:lnTo>
                  <a:lnTo>
                    <a:pt x="95" y="196"/>
                  </a:lnTo>
                  <a:lnTo>
                    <a:pt x="95" y="196"/>
                  </a:lnTo>
                  <a:lnTo>
                    <a:pt x="90" y="201"/>
                  </a:lnTo>
                  <a:lnTo>
                    <a:pt x="85" y="196"/>
                  </a:lnTo>
                  <a:lnTo>
                    <a:pt x="79" y="211"/>
                  </a:lnTo>
                  <a:lnTo>
                    <a:pt x="74" y="211"/>
                  </a:lnTo>
                  <a:lnTo>
                    <a:pt x="74" y="190"/>
                  </a:lnTo>
                  <a:lnTo>
                    <a:pt x="90" y="185"/>
                  </a:lnTo>
                  <a:moveTo>
                    <a:pt x="32" y="138"/>
                  </a:moveTo>
                  <a:lnTo>
                    <a:pt x="37" y="143"/>
                  </a:lnTo>
                  <a:lnTo>
                    <a:pt x="27" y="153"/>
                  </a:lnTo>
                  <a:lnTo>
                    <a:pt x="0" y="185"/>
                  </a:lnTo>
                  <a:lnTo>
                    <a:pt x="0" y="180"/>
                  </a:lnTo>
                  <a:lnTo>
                    <a:pt x="6" y="164"/>
                  </a:lnTo>
                  <a:lnTo>
                    <a:pt x="21" y="148"/>
                  </a:lnTo>
                  <a:lnTo>
                    <a:pt x="27" y="127"/>
                  </a:lnTo>
                  <a:lnTo>
                    <a:pt x="32" y="138"/>
                  </a:lnTo>
                  <a:moveTo>
                    <a:pt x="79" y="138"/>
                  </a:moveTo>
                  <a:lnTo>
                    <a:pt x="69" y="148"/>
                  </a:lnTo>
                  <a:lnTo>
                    <a:pt x="64" y="122"/>
                  </a:lnTo>
                  <a:lnTo>
                    <a:pt x="85" y="127"/>
                  </a:lnTo>
                  <a:lnTo>
                    <a:pt x="79" y="138"/>
                  </a:lnTo>
                  <a:moveTo>
                    <a:pt x="85" y="164"/>
                  </a:moveTo>
                  <a:lnTo>
                    <a:pt x="79" y="159"/>
                  </a:lnTo>
                  <a:lnTo>
                    <a:pt x="90" y="138"/>
                  </a:lnTo>
                  <a:lnTo>
                    <a:pt x="90" y="169"/>
                  </a:lnTo>
                  <a:lnTo>
                    <a:pt x="85" y="164"/>
                  </a:lnTo>
                  <a:moveTo>
                    <a:pt x="111" y="127"/>
                  </a:moveTo>
                  <a:lnTo>
                    <a:pt x="116" y="132"/>
                  </a:lnTo>
                  <a:lnTo>
                    <a:pt x="122" y="159"/>
                  </a:lnTo>
                  <a:lnTo>
                    <a:pt x="116" y="153"/>
                  </a:lnTo>
                  <a:lnTo>
                    <a:pt x="106" y="138"/>
                  </a:lnTo>
                  <a:lnTo>
                    <a:pt x="106" y="122"/>
                  </a:lnTo>
                  <a:lnTo>
                    <a:pt x="111" y="127"/>
                  </a:lnTo>
                  <a:moveTo>
                    <a:pt x="111" y="111"/>
                  </a:moveTo>
                  <a:lnTo>
                    <a:pt x="116" y="106"/>
                  </a:lnTo>
                  <a:lnTo>
                    <a:pt x="127" y="138"/>
                  </a:lnTo>
                  <a:lnTo>
                    <a:pt x="116" y="127"/>
                  </a:lnTo>
                  <a:lnTo>
                    <a:pt x="100" y="111"/>
                  </a:lnTo>
                  <a:lnTo>
                    <a:pt x="111" y="111"/>
                  </a:lnTo>
                  <a:moveTo>
                    <a:pt x="85" y="111"/>
                  </a:moveTo>
                  <a:lnTo>
                    <a:pt x="85" y="106"/>
                  </a:lnTo>
                  <a:lnTo>
                    <a:pt x="100" y="122"/>
                  </a:lnTo>
                  <a:lnTo>
                    <a:pt x="100" y="122"/>
                  </a:lnTo>
                  <a:lnTo>
                    <a:pt x="90" y="117"/>
                  </a:lnTo>
                  <a:lnTo>
                    <a:pt x="85" y="117"/>
                  </a:lnTo>
                  <a:lnTo>
                    <a:pt x="85" y="111"/>
                  </a:lnTo>
                </a:path>
              </a:pathLst>
            </a:custGeom>
            <a:solidFill>
              <a:srgbClr val="FB97F4"/>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13" name="Freeform 721"/>
            <p:cNvSpPr>
              <a:spLocks noEditPoints="1"/>
            </p:cNvSpPr>
            <p:nvPr/>
          </p:nvSpPr>
          <p:spPr bwMode="auto">
            <a:xfrm>
              <a:off x="706" y="1018"/>
              <a:ext cx="4382" cy="633"/>
            </a:xfrm>
            <a:custGeom>
              <a:avLst/>
              <a:gdLst>
                <a:gd name="T0" fmla="*/ 2468 w 4382"/>
                <a:gd name="T1" fmla="*/ 411 h 633"/>
                <a:gd name="T2" fmla="*/ 2584 w 4382"/>
                <a:gd name="T3" fmla="*/ 168 h 633"/>
                <a:gd name="T4" fmla="*/ 2578 w 4382"/>
                <a:gd name="T5" fmla="*/ 216 h 633"/>
                <a:gd name="T6" fmla="*/ 2637 w 4382"/>
                <a:gd name="T7" fmla="*/ 227 h 633"/>
                <a:gd name="T8" fmla="*/ 2721 w 4382"/>
                <a:gd name="T9" fmla="*/ 184 h 633"/>
                <a:gd name="T10" fmla="*/ 2890 w 4382"/>
                <a:gd name="T11" fmla="*/ 158 h 633"/>
                <a:gd name="T12" fmla="*/ 2927 w 4382"/>
                <a:gd name="T13" fmla="*/ 116 h 633"/>
                <a:gd name="T14" fmla="*/ 3011 w 4382"/>
                <a:gd name="T15" fmla="*/ 200 h 633"/>
                <a:gd name="T16" fmla="*/ 3069 w 4382"/>
                <a:gd name="T17" fmla="*/ 190 h 633"/>
                <a:gd name="T18" fmla="*/ 3011 w 4382"/>
                <a:gd name="T19" fmla="*/ 168 h 633"/>
                <a:gd name="T20" fmla="*/ 3080 w 4382"/>
                <a:gd name="T21" fmla="*/ 132 h 633"/>
                <a:gd name="T22" fmla="*/ 3048 w 4382"/>
                <a:gd name="T23" fmla="*/ 100 h 633"/>
                <a:gd name="T24" fmla="*/ 3269 w 4382"/>
                <a:gd name="T25" fmla="*/ 58 h 633"/>
                <a:gd name="T26" fmla="*/ 3406 w 4382"/>
                <a:gd name="T27" fmla="*/ 100 h 633"/>
                <a:gd name="T28" fmla="*/ 3707 w 4382"/>
                <a:gd name="T29" fmla="*/ 116 h 633"/>
                <a:gd name="T30" fmla="*/ 4055 w 4382"/>
                <a:gd name="T31" fmla="*/ 163 h 633"/>
                <a:gd name="T32" fmla="*/ 4324 w 4382"/>
                <a:gd name="T33" fmla="*/ 237 h 633"/>
                <a:gd name="T34" fmla="*/ 4345 w 4382"/>
                <a:gd name="T35" fmla="*/ 269 h 633"/>
                <a:gd name="T36" fmla="*/ 4314 w 4382"/>
                <a:gd name="T37" fmla="*/ 401 h 633"/>
                <a:gd name="T38" fmla="*/ 4198 w 4382"/>
                <a:gd name="T39" fmla="*/ 279 h 633"/>
                <a:gd name="T40" fmla="*/ 4155 w 4382"/>
                <a:gd name="T41" fmla="*/ 285 h 633"/>
                <a:gd name="T42" fmla="*/ 3965 w 4382"/>
                <a:gd name="T43" fmla="*/ 401 h 633"/>
                <a:gd name="T44" fmla="*/ 4097 w 4382"/>
                <a:gd name="T45" fmla="*/ 612 h 633"/>
                <a:gd name="T46" fmla="*/ 4039 w 4382"/>
                <a:gd name="T47" fmla="*/ 517 h 633"/>
                <a:gd name="T48" fmla="*/ 3786 w 4382"/>
                <a:gd name="T49" fmla="*/ 427 h 633"/>
                <a:gd name="T50" fmla="*/ 3612 w 4382"/>
                <a:gd name="T51" fmla="*/ 475 h 633"/>
                <a:gd name="T52" fmla="*/ 3512 w 4382"/>
                <a:gd name="T53" fmla="*/ 480 h 633"/>
                <a:gd name="T54" fmla="*/ 3380 w 4382"/>
                <a:gd name="T55" fmla="*/ 496 h 633"/>
                <a:gd name="T56" fmla="*/ 3185 w 4382"/>
                <a:gd name="T57" fmla="*/ 411 h 633"/>
                <a:gd name="T58" fmla="*/ 2979 w 4382"/>
                <a:gd name="T59" fmla="*/ 448 h 633"/>
                <a:gd name="T60" fmla="*/ 2837 w 4382"/>
                <a:gd name="T61" fmla="*/ 485 h 633"/>
                <a:gd name="T62" fmla="*/ 2832 w 4382"/>
                <a:gd name="T63" fmla="*/ 580 h 633"/>
                <a:gd name="T64" fmla="*/ 2821 w 4382"/>
                <a:gd name="T65" fmla="*/ 617 h 633"/>
                <a:gd name="T66" fmla="*/ 2695 w 4382"/>
                <a:gd name="T67" fmla="*/ 543 h 633"/>
                <a:gd name="T68" fmla="*/ 2710 w 4382"/>
                <a:gd name="T69" fmla="*/ 490 h 633"/>
                <a:gd name="T70" fmla="*/ 2584 w 4382"/>
                <a:gd name="T71" fmla="*/ 427 h 633"/>
                <a:gd name="T72" fmla="*/ 2526 w 4382"/>
                <a:gd name="T73" fmla="*/ 358 h 633"/>
                <a:gd name="T74" fmla="*/ 2515 w 4382"/>
                <a:gd name="T75" fmla="*/ 306 h 633"/>
                <a:gd name="T76" fmla="*/ 2526 w 4382"/>
                <a:gd name="T77" fmla="*/ 221 h 633"/>
                <a:gd name="T78" fmla="*/ 2515 w 4382"/>
                <a:gd name="T79" fmla="*/ 153 h 633"/>
                <a:gd name="T80" fmla="*/ 4066 w 4382"/>
                <a:gd name="T81" fmla="*/ 427 h 633"/>
                <a:gd name="T82" fmla="*/ 4145 w 4382"/>
                <a:gd name="T83" fmla="*/ 501 h 633"/>
                <a:gd name="T84" fmla="*/ 2821 w 4382"/>
                <a:gd name="T85" fmla="*/ 68 h 633"/>
                <a:gd name="T86" fmla="*/ 2779 w 4382"/>
                <a:gd name="T87" fmla="*/ 74 h 633"/>
                <a:gd name="T88" fmla="*/ 2779 w 4382"/>
                <a:gd name="T89" fmla="*/ 110 h 633"/>
                <a:gd name="T90" fmla="*/ 3085 w 4382"/>
                <a:gd name="T91" fmla="*/ 0 h 633"/>
                <a:gd name="T92" fmla="*/ 3739 w 4382"/>
                <a:gd name="T93" fmla="*/ 79 h 633"/>
                <a:gd name="T94" fmla="*/ 3201 w 4382"/>
                <a:gd name="T95" fmla="*/ 31 h 633"/>
                <a:gd name="T96" fmla="*/ 3201 w 4382"/>
                <a:gd name="T97" fmla="*/ 31 h 633"/>
                <a:gd name="T98" fmla="*/ 3617 w 4382"/>
                <a:gd name="T99" fmla="*/ 68 h 633"/>
                <a:gd name="T100" fmla="*/ 4166 w 4382"/>
                <a:gd name="T101" fmla="*/ 137 h 633"/>
                <a:gd name="T102" fmla="*/ 116 w 4382"/>
                <a:gd name="T103" fmla="*/ 200 h 633"/>
                <a:gd name="T104" fmla="*/ 95 w 4382"/>
                <a:gd name="T105" fmla="*/ 232 h 633"/>
                <a:gd name="T106" fmla="*/ 26 w 4382"/>
                <a:gd name="T107" fmla="*/ 227 h 633"/>
                <a:gd name="T108" fmla="*/ 158 w 4382"/>
                <a:gd name="T109" fmla="*/ 132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2" h="633">
                  <a:moveTo>
                    <a:pt x="2426" y="401"/>
                  </a:moveTo>
                  <a:lnTo>
                    <a:pt x="2426" y="395"/>
                  </a:lnTo>
                  <a:lnTo>
                    <a:pt x="2441" y="395"/>
                  </a:lnTo>
                  <a:lnTo>
                    <a:pt x="2447" y="395"/>
                  </a:lnTo>
                  <a:lnTo>
                    <a:pt x="2468" y="401"/>
                  </a:lnTo>
                  <a:lnTo>
                    <a:pt x="2468" y="411"/>
                  </a:lnTo>
                  <a:lnTo>
                    <a:pt x="2431" y="411"/>
                  </a:lnTo>
                  <a:lnTo>
                    <a:pt x="2420" y="411"/>
                  </a:lnTo>
                  <a:lnTo>
                    <a:pt x="2426" y="401"/>
                  </a:lnTo>
                  <a:moveTo>
                    <a:pt x="2515" y="153"/>
                  </a:moveTo>
                  <a:lnTo>
                    <a:pt x="2557" y="168"/>
                  </a:lnTo>
                  <a:lnTo>
                    <a:pt x="2584" y="168"/>
                  </a:lnTo>
                  <a:lnTo>
                    <a:pt x="2647" y="195"/>
                  </a:lnTo>
                  <a:lnTo>
                    <a:pt x="2652" y="205"/>
                  </a:lnTo>
                  <a:lnTo>
                    <a:pt x="2642" y="216"/>
                  </a:lnTo>
                  <a:lnTo>
                    <a:pt x="2615" y="221"/>
                  </a:lnTo>
                  <a:lnTo>
                    <a:pt x="2547" y="205"/>
                  </a:lnTo>
                  <a:lnTo>
                    <a:pt x="2578" y="216"/>
                  </a:lnTo>
                  <a:lnTo>
                    <a:pt x="2589" y="242"/>
                  </a:lnTo>
                  <a:lnTo>
                    <a:pt x="2621" y="253"/>
                  </a:lnTo>
                  <a:lnTo>
                    <a:pt x="2605" y="232"/>
                  </a:lnTo>
                  <a:lnTo>
                    <a:pt x="2631" y="237"/>
                  </a:lnTo>
                  <a:lnTo>
                    <a:pt x="2647" y="237"/>
                  </a:lnTo>
                  <a:lnTo>
                    <a:pt x="2637" y="227"/>
                  </a:lnTo>
                  <a:lnTo>
                    <a:pt x="2668" y="211"/>
                  </a:lnTo>
                  <a:lnTo>
                    <a:pt x="2668" y="179"/>
                  </a:lnTo>
                  <a:lnTo>
                    <a:pt x="2705" y="179"/>
                  </a:lnTo>
                  <a:lnTo>
                    <a:pt x="2705" y="205"/>
                  </a:lnTo>
                  <a:lnTo>
                    <a:pt x="2726" y="205"/>
                  </a:lnTo>
                  <a:lnTo>
                    <a:pt x="2721" y="184"/>
                  </a:lnTo>
                  <a:lnTo>
                    <a:pt x="2795" y="168"/>
                  </a:lnTo>
                  <a:lnTo>
                    <a:pt x="2847" y="174"/>
                  </a:lnTo>
                  <a:lnTo>
                    <a:pt x="2858" y="179"/>
                  </a:lnTo>
                  <a:lnTo>
                    <a:pt x="2869" y="174"/>
                  </a:lnTo>
                  <a:lnTo>
                    <a:pt x="2826" y="153"/>
                  </a:lnTo>
                  <a:lnTo>
                    <a:pt x="2890" y="158"/>
                  </a:lnTo>
                  <a:lnTo>
                    <a:pt x="2921" y="168"/>
                  </a:lnTo>
                  <a:lnTo>
                    <a:pt x="2958" y="184"/>
                  </a:lnTo>
                  <a:lnTo>
                    <a:pt x="2963" y="174"/>
                  </a:lnTo>
                  <a:lnTo>
                    <a:pt x="2927" y="163"/>
                  </a:lnTo>
                  <a:lnTo>
                    <a:pt x="2916" y="142"/>
                  </a:lnTo>
                  <a:lnTo>
                    <a:pt x="2927" y="116"/>
                  </a:lnTo>
                  <a:lnTo>
                    <a:pt x="2963" y="116"/>
                  </a:lnTo>
                  <a:lnTo>
                    <a:pt x="2969" y="137"/>
                  </a:lnTo>
                  <a:lnTo>
                    <a:pt x="2985" y="142"/>
                  </a:lnTo>
                  <a:lnTo>
                    <a:pt x="3000" y="168"/>
                  </a:lnTo>
                  <a:lnTo>
                    <a:pt x="3016" y="179"/>
                  </a:lnTo>
                  <a:lnTo>
                    <a:pt x="3011" y="200"/>
                  </a:lnTo>
                  <a:lnTo>
                    <a:pt x="3000" y="211"/>
                  </a:lnTo>
                  <a:lnTo>
                    <a:pt x="3021" y="211"/>
                  </a:lnTo>
                  <a:lnTo>
                    <a:pt x="3037" y="190"/>
                  </a:lnTo>
                  <a:lnTo>
                    <a:pt x="3027" y="174"/>
                  </a:lnTo>
                  <a:lnTo>
                    <a:pt x="3043" y="174"/>
                  </a:lnTo>
                  <a:lnTo>
                    <a:pt x="3069" y="190"/>
                  </a:lnTo>
                  <a:lnTo>
                    <a:pt x="3090" y="195"/>
                  </a:lnTo>
                  <a:lnTo>
                    <a:pt x="3090" y="195"/>
                  </a:lnTo>
                  <a:lnTo>
                    <a:pt x="3069" y="190"/>
                  </a:lnTo>
                  <a:lnTo>
                    <a:pt x="3064" y="174"/>
                  </a:lnTo>
                  <a:lnTo>
                    <a:pt x="3043" y="168"/>
                  </a:lnTo>
                  <a:lnTo>
                    <a:pt x="3011" y="168"/>
                  </a:lnTo>
                  <a:lnTo>
                    <a:pt x="3006" y="158"/>
                  </a:lnTo>
                  <a:lnTo>
                    <a:pt x="3006" y="147"/>
                  </a:lnTo>
                  <a:lnTo>
                    <a:pt x="2985" y="137"/>
                  </a:lnTo>
                  <a:lnTo>
                    <a:pt x="2990" y="116"/>
                  </a:lnTo>
                  <a:lnTo>
                    <a:pt x="3032" y="121"/>
                  </a:lnTo>
                  <a:lnTo>
                    <a:pt x="3080" y="132"/>
                  </a:lnTo>
                  <a:lnTo>
                    <a:pt x="3101" y="142"/>
                  </a:lnTo>
                  <a:lnTo>
                    <a:pt x="3106" y="147"/>
                  </a:lnTo>
                  <a:lnTo>
                    <a:pt x="3095" y="132"/>
                  </a:lnTo>
                  <a:lnTo>
                    <a:pt x="3058" y="121"/>
                  </a:lnTo>
                  <a:lnTo>
                    <a:pt x="3037" y="105"/>
                  </a:lnTo>
                  <a:lnTo>
                    <a:pt x="3048" y="100"/>
                  </a:lnTo>
                  <a:lnTo>
                    <a:pt x="3111" y="68"/>
                  </a:lnTo>
                  <a:lnTo>
                    <a:pt x="3185" y="63"/>
                  </a:lnTo>
                  <a:lnTo>
                    <a:pt x="3217" y="63"/>
                  </a:lnTo>
                  <a:lnTo>
                    <a:pt x="3211" y="52"/>
                  </a:lnTo>
                  <a:lnTo>
                    <a:pt x="3238" y="47"/>
                  </a:lnTo>
                  <a:lnTo>
                    <a:pt x="3269" y="58"/>
                  </a:lnTo>
                  <a:lnTo>
                    <a:pt x="3359" y="68"/>
                  </a:lnTo>
                  <a:lnTo>
                    <a:pt x="3370" y="79"/>
                  </a:lnTo>
                  <a:lnTo>
                    <a:pt x="3327" y="105"/>
                  </a:lnTo>
                  <a:lnTo>
                    <a:pt x="3322" y="116"/>
                  </a:lnTo>
                  <a:lnTo>
                    <a:pt x="3370" y="100"/>
                  </a:lnTo>
                  <a:lnTo>
                    <a:pt x="3406" y="100"/>
                  </a:lnTo>
                  <a:lnTo>
                    <a:pt x="3459" y="105"/>
                  </a:lnTo>
                  <a:lnTo>
                    <a:pt x="3544" y="105"/>
                  </a:lnTo>
                  <a:lnTo>
                    <a:pt x="3649" y="147"/>
                  </a:lnTo>
                  <a:lnTo>
                    <a:pt x="3633" y="126"/>
                  </a:lnTo>
                  <a:lnTo>
                    <a:pt x="3728" y="137"/>
                  </a:lnTo>
                  <a:lnTo>
                    <a:pt x="3707" y="116"/>
                  </a:lnTo>
                  <a:lnTo>
                    <a:pt x="3823" y="126"/>
                  </a:lnTo>
                  <a:lnTo>
                    <a:pt x="3881" y="142"/>
                  </a:lnTo>
                  <a:lnTo>
                    <a:pt x="3939" y="142"/>
                  </a:lnTo>
                  <a:lnTo>
                    <a:pt x="3976" y="147"/>
                  </a:lnTo>
                  <a:lnTo>
                    <a:pt x="3992" y="163"/>
                  </a:lnTo>
                  <a:lnTo>
                    <a:pt x="4055" y="163"/>
                  </a:lnTo>
                  <a:lnTo>
                    <a:pt x="4082" y="163"/>
                  </a:lnTo>
                  <a:lnTo>
                    <a:pt x="4082" y="153"/>
                  </a:lnTo>
                  <a:lnTo>
                    <a:pt x="4166" y="158"/>
                  </a:lnTo>
                  <a:lnTo>
                    <a:pt x="4240" y="174"/>
                  </a:lnTo>
                  <a:lnTo>
                    <a:pt x="4329" y="232"/>
                  </a:lnTo>
                  <a:lnTo>
                    <a:pt x="4324" y="237"/>
                  </a:lnTo>
                  <a:lnTo>
                    <a:pt x="4314" y="242"/>
                  </a:lnTo>
                  <a:lnTo>
                    <a:pt x="4292" y="237"/>
                  </a:lnTo>
                  <a:lnTo>
                    <a:pt x="4324" y="242"/>
                  </a:lnTo>
                  <a:lnTo>
                    <a:pt x="4377" y="269"/>
                  </a:lnTo>
                  <a:lnTo>
                    <a:pt x="4382" y="279"/>
                  </a:lnTo>
                  <a:lnTo>
                    <a:pt x="4345" y="269"/>
                  </a:lnTo>
                  <a:lnTo>
                    <a:pt x="4340" y="306"/>
                  </a:lnTo>
                  <a:lnTo>
                    <a:pt x="4319" y="316"/>
                  </a:lnTo>
                  <a:lnTo>
                    <a:pt x="4271" y="316"/>
                  </a:lnTo>
                  <a:lnTo>
                    <a:pt x="4234" y="316"/>
                  </a:lnTo>
                  <a:lnTo>
                    <a:pt x="4303" y="374"/>
                  </a:lnTo>
                  <a:lnTo>
                    <a:pt x="4314" y="401"/>
                  </a:lnTo>
                  <a:lnTo>
                    <a:pt x="4314" y="427"/>
                  </a:lnTo>
                  <a:lnTo>
                    <a:pt x="4308" y="469"/>
                  </a:lnTo>
                  <a:lnTo>
                    <a:pt x="4219" y="395"/>
                  </a:lnTo>
                  <a:lnTo>
                    <a:pt x="4198" y="369"/>
                  </a:lnTo>
                  <a:lnTo>
                    <a:pt x="4213" y="300"/>
                  </a:lnTo>
                  <a:lnTo>
                    <a:pt x="4198" y="279"/>
                  </a:lnTo>
                  <a:lnTo>
                    <a:pt x="4203" y="274"/>
                  </a:lnTo>
                  <a:lnTo>
                    <a:pt x="4182" y="274"/>
                  </a:lnTo>
                  <a:lnTo>
                    <a:pt x="4198" y="290"/>
                  </a:lnTo>
                  <a:lnTo>
                    <a:pt x="4182" y="306"/>
                  </a:lnTo>
                  <a:lnTo>
                    <a:pt x="4166" y="300"/>
                  </a:lnTo>
                  <a:lnTo>
                    <a:pt x="4155" y="285"/>
                  </a:lnTo>
                  <a:lnTo>
                    <a:pt x="4124" y="290"/>
                  </a:lnTo>
                  <a:lnTo>
                    <a:pt x="4124" y="322"/>
                  </a:lnTo>
                  <a:lnTo>
                    <a:pt x="4145" y="332"/>
                  </a:lnTo>
                  <a:lnTo>
                    <a:pt x="4108" y="337"/>
                  </a:lnTo>
                  <a:lnTo>
                    <a:pt x="3981" y="327"/>
                  </a:lnTo>
                  <a:lnTo>
                    <a:pt x="3965" y="401"/>
                  </a:lnTo>
                  <a:lnTo>
                    <a:pt x="4024" y="411"/>
                  </a:lnTo>
                  <a:lnTo>
                    <a:pt x="4066" y="427"/>
                  </a:lnTo>
                  <a:lnTo>
                    <a:pt x="4082" y="448"/>
                  </a:lnTo>
                  <a:lnTo>
                    <a:pt x="4108" y="506"/>
                  </a:lnTo>
                  <a:lnTo>
                    <a:pt x="4113" y="554"/>
                  </a:lnTo>
                  <a:lnTo>
                    <a:pt x="4097" y="612"/>
                  </a:lnTo>
                  <a:lnTo>
                    <a:pt x="4055" y="606"/>
                  </a:lnTo>
                  <a:lnTo>
                    <a:pt x="4024" y="575"/>
                  </a:lnTo>
                  <a:lnTo>
                    <a:pt x="4034" y="564"/>
                  </a:lnTo>
                  <a:lnTo>
                    <a:pt x="4055" y="570"/>
                  </a:lnTo>
                  <a:lnTo>
                    <a:pt x="4045" y="522"/>
                  </a:lnTo>
                  <a:lnTo>
                    <a:pt x="4039" y="517"/>
                  </a:lnTo>
                  <a:lnTo>
                    <a:pt x="3992" y="527"/>
                  </a:lnTo>
                  <a:lnTo>
                    <a:pt x="3976" y="506"/>
                  </a:lnTo>
                  <a:lnTo>
                    <a:pt x="3929" y="490"/>
                  </a:lnTo>
                  <a:lnTo>
                    <a:pt x="3855" y="432"/>
                  </a:lnTo>
                  <a:lnTo>
                    <a:pt x="3813" y="422"/>
                  </a:lnTo>
                  <a:lnTo>
                    <a:pt x="3786" y="427"/>
                  </a:lnTo>
                  <a:lnTo>
                    <a:pt x="3802" y="480"/>
                  </a:lnTo>
                  <a:lnTo>
                    <a:pt x="3770" y="485"/>
                  </a:lnTo>
                  <a:lnTo>
                    <a:pt x="3739" y="480"/>
                  </a:lnTo>
                  <a:lnTo>
                    <a:pt x="3733" y="480"/>
                  </a:lnTo>
                  <a:lnTo>
                    <a:pt x="3686" y="501"/>
                  </a:lnTo>
                  <a:lnTo>
                    <a:pt x="3612" y="475"/>
                  </a:lnTo>
                  <a:lnTo>
                    <a:pt x="3596" y="480"/>
                  </a:lnTo>
                  <a:lnTo>
                    <a:pt x="3565" y="475"/>
                  </a:lnTo>
                  <a:lnTo>
                    <a:pt x="3554" y="459"/>
                  </a:lnTo>
                  <a:lnTo>
                    <a:pt x="3501" y="448"/>
                  </a:lnTo>
                  <a:lnTo>
                    <a:pt x="3496" y="464"/>
                  </a:lnTo>
                  <a:lnTo>
                    <a:pt x="3512" y="480"/>
                  </a:lnTo>
                  <a:lnTo>
                    <a:pt x="3507" y="485"/>
                  </a:lnTo>
                  <a:lnTo>
                    <a:pt x="3475" y="485"/>
                  </a:lnTo>
                  <a:lnTo>
                    <a:pt x="3459" y="475"/>
                  </a:lnTo>
                  <a:lnTo>
                    <a:pt x="3428" y="469"/>
                  </a:lnTo>
                  <a:lnTo>
                    <a:pt x="3401" y="490"/>
                  </a:lnTo>
                  <a:lnTo>
                    <a:pt x="3380" y="496"/>
                  </a:lnTo>
                  <a:lnTo>
                    <a:pt x="3370" y="501"/>
                  </a:lnTo>
                  <a:lnTo>
                    <a:pt x="3370" y="501"/>
                  </a:lnTo>
                  <a:lnTo>
                    <a:pt x="3338" y="490"/>
                  </a:lnTo>
                  <a:lnTo>
                    <a:pt x="3306" y="464"/>
                  </a:lnTo>
                  <a:lnTo>
                    <a:pt x="3259" y="469"/>
                  </a:lnTo>
                  <a:lnTo>
                    <a:pt x="3185" y="411"/>
                  </a:lnTo>
                  <a:lnTo>
                    <a:pt x="3159" y="422"/>
                  </a:lnTo>
                  <a:lnTo>
                    <a:pt x="3101" y="395"/>
                  </a:lnTo>
                  <a:lnTo>
                    <a:pt x="3069" y="390"/>
                  </a:lnTo>
                  <a:lnTo>
                    <a:pt x="2979" y="416"/>
                  </a:lnTo>
                  <a:lnTo>
                    <a:pt x="2995" y="432"/>
                  </a:lnTo>
                  <a:lnTo>
                    <a:pt x="2979" y="448"/>
                  </a:lnTo>
                  <a:lnTo>
                    <a:pt x="3006" y="469"/>
                  </a:lnTo>
                  <a:lnTo>
                    <a:pt x="2963" y="464"/>
                  </a:lnTo>
                  <a:lnTo>
                    <a:pt x="2932" y="475"/>
                  </a:lnTo>
                  <a:lnTo>
                    <a:pt x="2895" y="459"/>
                  </a:lnTo>
                  <a:lnTo>
                    <a:pt x="2853" y="453"/>
                  </a:lnTo>
                  <a:lnTo>
                    <a:pt x="2837" y="485"/>
                  </a:lnTo>
                  <a:lnTo>
                    <a:pt x="2816" y="480"/>
                  </a:lnTo>
                  <a:lnTo>
                    <a:pt x="2811" y="511"/>
                  </a:lnTo>
                  <a:lnTo>
                    <a:pt x="2837" y="522"/>
                  </a:lnTo>
                  <a:lnTo>
                    <a:pt x="2858" y="548"/>
                  </a:lnTo>
                  <a:lnTo>
                    <a:pt x="2842" y="564"/>
                  </a:lnTo>
                  <a:lnTo>
                    <a:pt x="2832" y="580"/>
                  </a:lnTo>
                  <a:lnTo>
                    <a:pt x="2847" y="591"/>
                  </a:lnTo>
                  <a:lnTo>
                    <a:pt x="2869" y="628"/>
                  </a:lnTo>
                  <a:lnTo>
                    <a:pt x="2858" y="633"/>
                  </a:lnTo>
                  <a:lnTo>
                    <a:pt x="2832" y="633"/>
                  </a:lnTo>
                  <a:lnTo>
                    <a:pt x="2837" y="628"/>
                  </a:lnTo>
                  <a:lnTo>
                    <a:pt x="2821" y="617"/>
                  </a:lnTo>
                  <a:lnTo>
                    <a:pt x="2795" y="612"/>
                  </a:lnTo>
                  <a:lnTo>
                    <a:pt x="2747" y="596"/>
                  </a:lnTo>
                  <a:lnTo>
                    <a:pt x="2737" y="601"/>
                  </a:lnTo>
                  <a:lnTo>
                    <a:pt x="2684" y="570"/>
                  </a:lnTo>
                  <a:lnTo>
                    <a:pt x="2700" y="564"/>
                  </a:lnTo>
                  <a:lnTo>
                    <a:pt x="2695" y="543"/>
                  </a:lnTo>
                  <a:lnTo>
                    <a:pt x="2716" y="533"/>
                  </a:lnTo>
                  <a:lnTo>
                    <a:pt x="2700" y="533"/>
                  </a:lnTo>
                  <a:lnTo>
                    <a:pt x="2705" y="522"/>
                  </a:lnTo>
                  <a:lnTo>
                    <a:pt x="2721" y="522"/>
                  </a:lnTo>
                  <a:lnTo>
                    <a:pt x="2721" y="496"/>
                  </a:lnTo>
                  <a:lnTo>
                    <a:pt x="2710" y="490"/>
                  </a:lnTo>
                  <a:lnTo>
                    <a:pt x="2689" y="485"/>
                  </a:lnTo>
                  <a:lnTo>
                    <a:pt x="2652" y="480"/>
                  </a:lnTo>
                  <a:lnTo>
                    <a:pt x="2626" y="448"/>
                  </a:lnTo>
                  <a:lnTo>
                    <a:pt x="2615" y="443"/>
                  </a:lnTo>
                  <a:lnTo>
                    <a:pt x="2594" y="448"/>
                  </a:lnTo>
                  <a:lnTo>
                    <a:pt x="2584" y="427"/>
                  </a:lnTo>
                  <a:lnTo>
                    <a:pt x="2605" y="427"/>
                  </a:lnTo>
                  <a:lnTo>
                    <a:pt x="2573" y="401"/>
                  </a:lnTo>
                  <a:lnTo>
                    <a:pt x="2573" y="390"/>
                  </a:lnTo>
                  <a:lnTo>
                    <a:pt x="2536" y="380"/>
                  </a:lnTo>
                  <a:lnTo>
                    <a:pt x="2531" y="369"/>
                  </a:lnTo>
                  <a:lnTo>
                    <a:pt x="2526" y="358"/>
                  </a:lnTo>
                  <a:lnTo>
                    <a:pt x="2520" y="358"/>
                  </a:lnTo>
                  <a:lnTo>
                    <a:pt x="2526" y="337"/>
                  </a:lnTo>
                  <a:lnTo>
                    <a:pt x="2520" y="322"/>
                  </a:lnTo>
                  <a:lnTo>
                    <a:pt x="2520" y="316"/>
                  </a:lnTo>
                  <a:lnTo>
                    <a:pt x="2547" y="316"/>
                  </a:lnTo>
                  <a:lnTo>
                    <a:pt x="2515" y="306"/>
                  </a:lnTo>
                  <a:lnTo>
                    <a:pt x="2531" y="295"/>
                  </a:lnTo>
                  <a:lnTo>
                    <a:pt x="2552" y="269"/>
                  </a:lnTo>
                  <a:lnTo>
                    <a:pt x="2531" y="253"/>
                  </a:lnTo>
                  <a:lnTo>
                    <a:pt x="2536" y="248"/>
                  </a:lnTo>
                  <a:lnTo>
                    <a:pt x="2520" y="232"/>
                  </a:lnTo>
                  <a:lnTo>
                    <a:pt x="2526" y="221"/>
                  </a:lnTo>
                  <a:lnTo>
                    <a:pt x="2505" y="205"/>
                  </a:lnTo>
                  <a:lnTo>
                    <a:pt x="2515" y="195"/>
                  </a:lnTo>
                  <a:lnTo>
                    <a:pt x="2499" y="184"/>
                  </a:lnTo>
                  <a:lnTo>
                    <a:pt x="2494" y="174"/>
                  </a:lnTo>
                  <a:lnTo>
                    <a:pt x="2499" y="174"/>
                  </a:lnTo>
                  <a:lnTo>
                    <a:pt x="2515" y="153"/>
                  </a:lnTo>
                  <a:moveTo>
                    <a:pt x="4171" y="548"/>
                  </a:moveTo>
                  <a:lnTo>
                    <a:pt x="4171" y="554"/>
                  </a:lnTo>
                  <a:lnTo>
                    <a:pt x="4134" y="506"/>
                  </a:lnTo>
                  <a:lnTo>
                    <a:pt x="4103" y="464"/>
                  </a:lnTo>
                  <a:lnTo>
                    <a:pt x="4087" y="453"/>
                  </a:lnTo>
                  <a:lnTo>
                    <a:pt x="4066" y="427"/>
                  </a:lnTo>
                  <a:lnTo>
                    <a:pt x="4060" y="411"/>
                  </a:lnTo>
                  <a:lnTo>
                    <a:pt x="4060" y="406"/>
                  </a:lnTo>
                  <a:lnTo>
                    <a:pt x="4092" y="432"/>
                  </a:lnTo>
                  <a:lnTo>
                    <a:pt x="4103" y="448"/>
                  </a:lnTo>
                  <a:lnTo>
                    <a:pt x="4176" y="511"/>
                  </a:lnTo>
                  <a:lnTo>
                    <a:pt x="4145" y="501"/>
                  </a:lnTo>
                  <a:lnTo>
                    <a:pt x="4155" y="522"/>
                  </a:lnTo>
                  <a:lnTo>
                    <a:pt x="4187" y="554"/>
                  </a:lnTo>
                  <a:lnTo>
                    <a:pt x="4166" y="543"/>
                  </a:lnTo>
                  <a:lnTo>
                    <a:pt x="4171" y="548"/>
                  </a:lnTo>
                  <a:moveTo>
                    <a:pt x="2800" y="68"/>
                  </a:moveTo>
                  <a:lnTo>
                    <a:pt x="2821" y="68"/>
                  </a:lnTo>
                  <a:lnTo>
                    <a:pt x="2847" y="58"/>
                  </a:lnTo>
                  <a:lnTo>
                    <a:pt x="2884" y="63"/>
                  </a:lnTo>
                  <a:lnTo>
                    <a:pt x="2837" y="74"/>
                  </a:lnTo>
                  <a:lnTo>
                    <a:pt x="2795" y="105"/>
                  </a:lnTo>
                  <a:lnTo>
                    <a:pt x="2747" y="105"/>
                  </a:lnTo>
                  <a:lnTo>
                    <a:pt x="2779" y="74"/>
                  </a:lnTo>
                  <a:lnTo>
                    <a:pt x="2800" y="68"/>
                  </a:lnTo>
                  <a:moveTo>
                    <a:pt x="2795" y="147"/>
                  </a:moveTo>
                  <a:lnTo>
                    <a:pt x="2768" y="147"/>
                  </a:lnTo>
                  <a:lnTo>
                    <a:pt x="2731" y="126"/>
                  </a:lnTo>
                  <a:lnTo>
                    <a:pt x="2747" y="105"/>
                  </a:lnTo>
                  <a:lnTo>
                    <a:pt x="2779" y="110"/>
                  </a:lnTo>
                  <a:lnTo>
                    <a:pt x="2779" y="132"/>
                  </a:lnTo>
                  <a:lnTo>
                    <a:pt x="2821" y="147"/>
                  </a:lnTo>
                  <a:lnTo>
                    <a:pt x="2795" y="147"/>
                  </a:lnTo>
                  <a:moveTo>
                    <a:pt x="3064" y="5"/>
                  </a:moveTo>
                  <a:lnTo>
                    <a:pt x="3064" y="5"/>
                  </a:lnTo>
                  <a:lnTo>
                    <a:pt x="3085" y="0"/>
                  </a:lnTo>
                  <a:lnTo>
                    <a:pt x="3159" y="21"/>
                  </a:lnTo>
                  <a:lnTo>
                    <a:pt x="3164" y="37"/>
                  </a:lnTo>
                  <a:lnTo>
                    <a:pt x="3074" y="26"/>
                  </a:lnTo>
                  <a:lnTo>
                    <a:pt x="3064" y="10"/>
                  </a:lnTo>
                  <a:lnTo>
                    <a:pt x="3064" y="5"/>
                  </a:lnTo>
                  <a:moveTo>
                    <a:pt x="3739" y="79"/>
                  </a:moveTo>
                  <a:lnTo>
                    <a:pt x="3765" y="79"/>
                  </a:lnTo>
                  <a:lnTo>
                    <a:pt x="3776" y="89"/>
                  </a:lnTo>
                  <a:lnTo>
                    <a:pt x="3723" y="84"/>
                  </a:lnTo>
                  <a:lnTo>
                    <a:pt x="3712" y="79"/>
                  </a:lnTo>
                  <a:lnTo>
                    <a:pt x="3739" y="79"/>
                  </a:lnTo>
                  <a:moveTo>
                    <a:pt x="3201" y="31"/>
                  </a:moveTo>
                  <a:lnTo>
                    <a:pt x="3222" y="37"/>
                  </a:lnTo>
                  <a:lnTo>
                    <a:pt x="3232" y="42"/>
                  </a:lnTo>
                  <a:lnTo>
                    <a:pt x="3174" y="47"/>
                  </a:lnTo>
                  <a:lnTo>
                    <a:pt x="3174" y="31"/>
                  </a:lnTo>
                  <a:lnTo>
                    <a:pt x="3185" y="26"/>
                  </a:lnTo>
                  <a:lnTo>
                    <a:pt x="3201" y="31"/>
                  </a:lnTo>
                  <a:moveTo>
                    <a:pt x="3660" y="74"/>
                  </a:moveTo>
                  <a:lnTo>
                    <a:pt x="3702" y="74"/>
                  </a:lnTo>
                  <a:lnTo>
                    <a:pt x="3707" y="84"/>
                  </a:lnTo>
                  <a:lnTo>
                    <a:pt x="3649" y="89"/>
                  </a:lnTo>
                  <a:lnTo>
                    <a:pt x="3617" y="79"/>
                  </a:lnTo>
                  <a:lnTo>
                    <a:pt x="3617" y="68"/>
                  </a:lnTo>
                  <a:lnTo>
                    <a:pt x="3660" y="74"/>
                  </a:lnTo>
                  <a:moveTo>
                    <a:pt x="4171" y="137"/>
                  </a:moveTo>
                  <a:lnTo>
                    <a:pt x="4176" y="137"/>
                  </a:lnTo>
                  <a:lnTo>
                    <a:pt x="4192" y="142"/>
                  </a:lnTo>
                  <a:lnTo>
                    <a:pt x="4182" y="147"/>
                  </a:lnTo>
                  <a:lnTo>
                    <a:pt x="4166" y="137"/>
                  </a:lnTo>
                  <a:lnTo>
                    <a:pt x="4171" y="137"/>
                  </a:lnTo>
                  <a:moveTo>
                    <a:pt x="47" y="205"/>
                  </a:moveTo>
                  <a:lnTo>
                    <a:pt x="89" y="174"/>
                  </a:lnTo>
                  <a:lnTo>
                    <a:pt x="116" y="195"/>
                  </a:lnTo>
                  <a:lnTo>
                    <a:pt x="95" y="216"/>
                  </a:lnTo>
                  <a:lnTo>
                    <a:pt x="116" y="200"/>
                  </a:lnTo>
                  <a:lnTo>
                    <a:pt x="126" y="200"/>
                  </a:lnTo>
                  <a:lnTo>
                    <a:pt x="142" y="205"/>
                  </a:lnTo>
                  <a:lnTo>
                    <a:pt x="147" y="216"/>
                  </a:lnTo>
                  <a:lnTo>
                    <a:pt x="116" y="227"/>
                  </a:lnTo>
                  <a:lnTo>
                    <a:pt x="100" y="227"/>
                  </a:lnTo>
                  <a:lnTo>
                    <a:pt x="95" y="232"/>
                  </a:lnTo>
                  <a:lnTo>
                    <a:pt x="79" y="242"/>
                  </a:lnTo>
                  <a:lnTo>
                    <a:pt x="63" y="248"/>
                  </a:lnTo>
                  <a:lnTo>
                    <a:pt x="47" y="237"/>
                  </a:lnTo>
                  <a:lnTo>
                    <a:pt x="58" y="227"/>
                  </a:lnTo>
                  <a:lnTo>
                    <a:pt x="47" y="227"/>
                  </a:lnTo>
                  <a:lnTo>
                    <a:pt x="26" y="227"/>
                  </a:lnTo>
                  <a:lnTo>
                    <a:pt x="37" y="211"/>
                  </a:lnTo>
                  <a:lnTo>
                    <a:pt x="5" y="232"/>
                  </a:lnTo>
                  <a:lnTo>
                    <a:pt x="0" y="232"/>
                  </a:lnTo>
                  <a:lnTo>
                    <a:pt x="47" y="205"/>
                  </a:lnTo>
                  <a:moveTo>
                    <a:pt x="147" y="137"/>
                  </a:moveTo>
                  <a:lnTo>
                    <a:pt x="158" y="132"/>
                  </a:lnTo>
                  <a:lnTo>
                    <a:pt x="174" y="132"/>
                  </a:lnTo>
                  <a:lnTo>
                    <a:pt x="174" y="142"/>
                  </a:lnTo>
                  <a:lnTo>
                    <a:pt x="137" y="147"/>
                  </a:lnTo>
                  <a:lnTo>
                    <a:pt x="147" y="13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4" name="Freeform 722"/>
            <p:cNvSpPr>
              <a:spLocks noEditPoints="1"/>
            </p:cNvSpPr>
            <p:nvPr/>
          </p:nvSpPr>
          <p:spPr bwMode="auto">
            <a:xfrm>
              <a:off x="2968" y="1028"/>
              <a:ext cx="179" cy="58"/>
            </a:xfrm>
            <a:custGeom>
              <a:avLst/>
              <a:gdLst>
                <a:gd name="T0" fmla="*/ 84 w 179"/>
                <a:gd name="T1" fmla="*/ 5 h 58"/>
                <a:gd name="T2" fmla="*/ 95 w 179"/>
                <a:gd name="T3" fmla="*/ 0 h 58"/>
                <a:gd name="T4" fmla="*/ 153 w 179"/>
                <a:gd name="T5" fmla="*/ 0 h 58"/>
                <a:gd name="T6" fmla="*/ 179 w 179"/>
                <a:gd name="T7" fmla="*/ 5 h 58"/>
                <a:gd name="T8" fmla="*/ 153 w 179"/>
                <a:gd name="T9" fmla="*/ 16 h 58"/>
                <a:gd name="T10" fmla="*/ 116 w 179"/>
                <a:gd name="T11" fmla="*/ 16 h 58"/>
                <a:gd name="T12" fmla="*/ 84 w 179"/>
                <a:gd name="T13" fmla="*/ 5 h 58"/>
                <a:gd name="T14" fmla="*/ 74 w 179"/>
                <a:gd name="T15" fmla="*/ 5 h 58"/>
                <a:gd name="T16" fmla="*/ 106 w 179"/>
                <a:gd name="T17" fmla="*/ 21 h 58"/>
                <a:gd name="T18" fmla="*/ 90 w 179"/>
                <a:gd name="T19" fmla="*/ 37 h 58"/>
                <a:gd name="T20" fmla="*/ 84 w 179"/>
                <a:gd name="T21" fmla="*/ 58 h 58"/>
                <a:gd name="T22" fmla="*/ 42 w 179"/>
                <a:gd name="T23" fmla="*/ 42 h 58"/>
                <a:gd name="T24" fmla="*/ 42 w 179"/>
                <a:gd name="T25" fmla="*/ 37 h 58"/>
                <a:gd name="T26" fmla="*/ 63 w 179"/>
                <a:gd name="T27" fmla="*/ 27 h 58"/>
                <a:gd name="T28" fmla="*/ 58 w 179"/>
                <a:gd name="T29" fmla="*/ 21 h 58"/>
                <a:gd name="T30" fmla="*/ 37 w 179"/>
                <a:gd name="T31" fmla="*/ 32 h 58"/>
                <a:gd name="T32" fmla="*/ 21 w 179"/>
                <a:gd name="T33" fmla="*/ 27 h 58"/>
                <a:gd name="T34" fmla="*/ 0 w 179"/>
                <a:gd name="T35" fmla="*/ 11 h 58"/>
                <a:gd name="T36" fmla="*/ 63 w 179"/>
                <a:gd name="T37" fmla="*/ 11 h 58"/>
                <a:gd name="T38" fmla="*/ 74 w 179"/>
                <a:gd name="T39" fmla="*/ 5 h 58"/>
                <a:gd name="T40" fmla="*/ 137 w 179"/>
                <a:gd name="T41" fmla="*/ 32 h 58"/>
                <a:gd name="T42" fmla="*/ 158 w 179"/>
                <a:gd name="T43" fmla="*/ 37 h 58"/>
                <a:gd name="T44" fmla="*/ 116 w 179"/>
                <a:gd name="T45" fmla="*/ 42 h 58"/>
                <a:gd name="T46" fmla="*/ 111 w 179"/>
                <a:gd name="T47" fmla="*/ 21 h 58"/>
                <a:gd name="T48" fmla="*/ 137 w 179"/>
                <a:gd name="T49" fmla="*/ 3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9" h="58">
                  <a:moveTo>
                    <a:pt x="84" y="5"/>
                  </a:moveTo>
                  <a:lnTo>
                    <a:pt x="95" y="0"/>
                  </a:lnTo>
                  <a:lnTo>
                    <a:pt x="153" y="0"/>
                  </a:lnTo>
                  <a:lnTo>
                    <a:pt x="179" y="5"/>
                  </a:lnTo>
                  <a:lnTo>
                    <a:pt x="153" y="16"/>
                  </a:lnTo>
                  <a:lnTo>
                    <a:pt x="116" y="16"/>
                  </a:lnTo>
                  <a:lnTo>
                    <a:pt x="84" y="5"/>
                  </a:lnTo>
                  <a:moveTo>
                    <a:pt x="74" y="5"/>
                  </a:moveTo>
                  <a:lnTo>
                    <a:pt x="106" y="21"/>
                  </a:lnTo>
                  <a:lnTo>
                    <a:pt x="90" y="37"/>
                  </a:lnTo>
                  <a:lnTo>
                    <a:pt x="84" y="58"/>
                  </a:lnTo>
                  <a:lnTo>
                    <a:pt x="42" y="42"/>
                  </a:lnTo>
                  <a:lnTo>
                    <a:pt x="42" y="37"/>
                  </a:lnTo>
                  <a:lnTo>
                    <a:pt x="63" y="27"/>
                  </a:lnTo>
                  <a:lnTo>
                    <a:pt x="58" y="21"/>
                  </a:lnTo>
                  <a:lnTo>
                    <a:pt x="37" y="32"/>
                  </a:lnTo>
                  <a:lnTo>
                    <a:pt x="21" y="27"/>
                  </a:lnTo>
                  <a:lnTo>
                    <a:pt x="0" y="11"/>
                  </a:lnTo>
                  <a:lnTo>
                    <a:pt x="63" y="11"/>
                  </a:lnTo>
                  <a:lnTo>
                    <a:pt x="74" y="5"/>
                  </a:lnTo>
                  <a:moveTo>
                    <a:pt x="137" y="32"/>
                  </a:moveTo>
                  <a:lnTo>
                    <a:pt x="158" y="37"/>
                  </a:lnTo>
                  <a:lnTo>
                    <a:pt x="116" y="42"/>
                  </a:lnTo>
                  <a:lnTo>
                    <a:pt x="111" y="21"/>
                  </a:lnTo>
                  <a:lnTo>
                    <a:pt x="137"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5" name="Freeform 723"/>
            <p:cNvSpPr>
              <a:spLocks noEditPoints="1"/>
            </p:cNvSpPr>
            <p:nvPr/>
          </p:nvSpPr>
          <p:spPr bwMode="auto">
            <a:xfrm>
              <a:off x="3253" y="1640"/>
              <a:ext cx="285" cy="116"/>
            </a:xfrm>
            <a:custGeom>
              <a:avLst/>
              <a:gdLst>
                <a:gd name="T0" fmla="*/ 37 w 285"/>
                <a:gd name="T1" fmla="*/ 21 h 116"/>
                <a:gd name="T2" fmla="*/ 37 w 285"/>
                <a:gd name="T3" fmla="*/ 21 h 116"/>
                <a:gd name="T4" fmla="*/ 21 w 285"/>
                <a:gd name="T5" fmla="*/ 21 h 116"/>
                <a:gd name="T6" fmla="*/ 10 w 285"/>
                <a:gd name="T7" fmla="*/ 32 h 116"/>
                <a:gd name="T8" fmla="*/ 0 w 285"/>
                <a:gd name="T9" fmla="*/ 27 h 116"/>
                <a:gd name="T10" fmla="*/ 5 w 285"/>
                <a:gd name="T11" fmla="*/ 16 h 116"/>
                <a:gd name="T12" fmla="*/ 0 w 285"/>
                <a:gd name="T13" fmla="*/ 6 h 116"/>
                <a:gd name="T14" fmla="*/ 10 w 285"/>
                <a:gd name="T15" fmla="*/ 0 h 116"/>
                <a:gd name="T16" fmla="*/ 21 w 285"/>
                <a:gd name="T17" fmla="*/ 6 h 116"/>
                <a:gd name="T18" fmla="*/ 26 w 285"/>
                <a:gd name="T19" fmla="*/ 11 h 116"/>
                <a:gd name="T20" fmla="*/ 42 w 285"/>
                <a:gd name="T21" fmla="*/ 16 h 116"/>
                <a:gd name="T22" fmla="*/ 37 w 285"/>
                <a:gd name="T23" fmla="*/ 21 h 116"/>
                <a:gd name="T24" fmla="*/ 47 w 285"/>
                <a:gd name="T25" fmla="*/ 21 h 116"/>
                <a:gd name="T26" fmla="*/ 42 w 285"/>
                <a:gd name="T27" fmla="*/ 16 h 116"/>
                <a:gd name="T28" fmla="*/ 53 w 285"/>
                <a:gd name="T29" fmla="*/ 16 h 116"/>
                <a:gd name="T30" fmla="*/ 74 w 285"/>
                <a:gd name="T31" fmla="*/ 16 h 116"/>
                <a:gd name="T32" fmla="*/ 105 w 285"/>
                <a:gd name="T33" fmla="*/ 0 h 116"/>
                <a:gd name="T34" fmla="*/ 174 w 285"/>
                <a:gd name="T35" fmla="*/ 16 h 116"/>
                <a:gd name="T36" fmla="*/ 221 w 285"/>
                <a:gd name="T37" fmla="*/ 11 h 116"/>
                <a:gd name="T38" fmla="*/ 242 w 285"/>
                <a:gd name="T39" fmla="*/ 11 h 116"/>
                <a:gd name="T40" fmla="*/ 248 w 285"/>
                <a:gd name="T41" fmla="*/ 21 h 116"/>
                <a:gd name="T42" fmla="*/ 253 w 285"/>
                <a:gd name="T43" fmla="*/ 21 h 116"/>
                <a:gd name="T44" fmla="*/ 253 w 285"/>
                <a:gd name="T45" fmla="*/ 37 h 116"/>
                <a:gd name="T46" fmla="*/ 269 w 285"/>
                <a:gd name="T47" fmla="*/ 37 h 116"/>
                <a:gd name="T48" fmla="*/ 269 w 285"/>
                <a:gd name="T49" fmla="*/ 43 h 116"/>
                <a:gd name="T50" fmla="*/ 264 w 285"/>
                <a:gd name="T51" fmla="*/ 48 h 116"/>
                <a:gd name="T52" fmla="*/ 274 w 285"/>
                <a:gd name="T53" fmla="*/ 79 h 116"/>
                <a:gd name="T54" fmla="*/ 285 w 285"/>
                <a:gd name="T55" fmla="*/ 90 h 116"/>
                <a:gd name="T56" fmla="*/ 274 w 285"/>
                <a:gd name="T57" fmla="*/ 90 h 116"/>
                <a:gd name="T58" fmla="*/ 269 w 285"/>
                <a:gd name="T59" fmla="*/ 90 h 116"/>
                <a:gd name="T60" fmla="*/ 253 w 285"/>
                <a:gd name="T61" fmla="*/ 85 h 116"/>
                <a:gd name="T62" fmla="*/ 242 w 285"/>
                <a:gd name="T63" fmla="*/ 90 h 116"/>
                <a:gd name="T64" fmla="*/ 237 w 285"/>
                <a:gd name="T65" fmla="*/ 90 h 116"/>
                <a:gd name="T66" fmla="*/ 221 w 285"/>
                <a:gd name="T67" fmla="*/ 90 h 116"/>
                <a:gd name="T68" fmla="*/ 216 w 285"/>
                <a:gd name="T69" fmla="*/ 95 h 116"/>
                <a:gd name="T70" fmla="*/ 195 w 285"/>
                <a:gd name="T71" fmla="*/ 101 h 116"/>
                <a:gd name="T72" fmla="*/ 179 w 285"/>
                <a:gd name="T73" fmla="*/ 95 h 116"/>
                <a:gd name="T74" fmla="*/ 174 w 285"/>
                <a:gd name="T75" fmla="*/ 101 h 116"/>
                <a:gd name="T76" fmla="*/ 163 w 285"/>
                <a:gd name="T77" fmla="*/ 101 h 116"/>
                <a:gd name="T78" fmla="*/ 158 w 285"/>
                <a:gd name="T79" fmla="*/ 101 h 116"/>
                <a:gd name="T80" fmla="*/ 153 w 285"/>
                <a:gd name="T81" fmla="*/ 116 h 116"/>
                <a:gd name="T82" fmla="*/ 153 w 285"/>
                <a:gd name="T83" fmla="*/ 111 h 116"/>
                <a:gd name="T84" fmla="*/ 132 w 285"/>
                <a:gd name="T85" fmla="*/ 111 h 116"/>
                <a:gd name="T86" fmla="*/ 111 w 285"/>
                <a:gd name="T87" fmla="*/ 111 h 116"/>
                <a:gd name="T88" fmla="*/ 95 w 285"/>
                <a:gd name="T89" fmla="*/ 101 h 116"/>
                <a:gd name="T90" fmla="*/ 68 w 285"/>
                <a:gd name="T91" fmla="*/ 106 h 116"/>
                <a:gd name="T92" fmla="*/ 58 w 285"/>
                <a:gd name="T93" fmla="*/ 106 h 116"/>
                <a:gd name="T94" fmla="*/ 31 w 285"/>
                <a:gd name="T95" fmla="*/ 101 h 116"/>
                <a:gd name="T96" fmla="*/ 5 w 285"/>
                <a:gd name="T97" fmla="*/ 69 h 116"/>
                <a:gd name="T98" fmla="*/ 0 w 285"/>
                <a:gd name="T99" fmla="*/ 37 h 116"/>
                <a:gd name="T100" fmla="*/ 10 w 285"/>
                <a:gd name="T101" fmla="*/ 32 h 116"/>
                <a:gd name="T102" fmla="*/ 53 w 285"/>
                <a:gd name="T103" fmla="*/ 27 h 116"/>
                <a:gd name="T104" fmla="*/ 47 w 285"/>
                <a:gd name="T105" fmla="*/ 2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5" h="116">
                  <a:moveTo>
                    <a:pt x="37" y="21"/>
                  </a:moveTo>
                  <a:lnTo>
                    <a:pt x="37" y="21"/>
                  </a:lnTo>
                  <a:lnTo>
                    <a:pt x="21" y="21"/>
                  </a:lnTo>
                  <a:lnTo>
                    <a:pt x="10" y="32"/>
                  </a:lnTo>
                  <a:lnTo>
                    <a:pt x="0" y="27"/>
                  </a:lnTo>
                  <a:lnTo>
                    <a:pt x="5" y="16"/>
                  </a:lnTo>
                  <a:lnTo>
                    <a:pt x="0" y="6"/>
                  </a:lnTo>
                  <a:lnTo>
                    <a:pt x="10" y="0"/>
                  </a:lnTo>
                  <a:lnTo>
                    <a:pt x="21" y="6"/>
                  </a:lnTo>
                  <a:lnTo>
                    <a:pt x="26" y="11"/>
                  </a:lnTo>
                  <a:lnTo>
                    <a:pt x="42" y="16"/>
                  </a:lnTo>
                  <a:lnTo>
                    <a:pt x="37" y="21"/>
                  </a:lnTo>
                  <a:moveTo>
                    <a:pt x="47" y="21"/>
                  </a:moveTo>
                  <a:lnTo>
                    <a:pt x="42" y="16"/>
                  </a:lnTo>
                  <a:lnTo>
                    <a:pt x="53" y="16"/>
                  </a:lnTo>
                  <a:lnTo>
                    <a:pt x="74" y="16"/>
                  </a:lnTo>
                  <a:lnTo>
                    <a:pt x="105" y="0"/>
                  </a:lnTo>
                  <a:lnTo>
                    <a:pt x="174" y="16"/>
                  </a:lnTo>
                  <a:lnTo>
                    <a:pt x="221" y="11"/>
                  </a:lnTo>
                  <a:lnTo>
                    <a:pt x="242" y="11"/>
                  </a:lnTo>
                  <a:lnTo>
                    <a:pt x="248" y="21"/>
                  </a:lnTo>
                  <a:lnTo>
                    <a:pt x="253" y="21"/>
                  </a:lnTo>
                  <a:lnTo>
                    <a:pt x="253" y="37"/>
                  </a:lnTo>
                  <a:lnTo>
                    <a:pt x="269" y="37"/>
                  </a:lnTo>
                  <a:lnTo>
                    <a:pt x="269" y="43"/>
                  </a:lnTo>
                  <a:lnTo>
                    <a:pt x="264" y="48"/>
                  </a:lnTo>
                  <a:lnTo>
                    <a:pt x="274" y="79"/>
                  </a:lnTo>
                  <a:lnTo>
                    <a:pt x="285" y="90"/>
                  </a:lnTo>
                  <a:lnTo>
                    <a:pt x="274" y="90"/>
                  </a:lnTo>
                  <a:lnTo>
                    <a:pt x="269" y="90"/>
                  </a:lnTo>
                  <a:lnTo>
                    <a:pt x="253" y="85"/>
                  </a:lnTo>
                  <a:lnTo>
                    <a:pt x="242" y="90"/>
                  </a:lnTo>
                  <a:lnTo>
                    <a:pt x="237" y="90"/>
                  </a:lnTo>
                  <a:lnTo>
                    <a:pt x="221" y="90"/>
                  </a:lnTo>
                  <a:lnTo>
                    <a:pt x="216" y="95"/>
                  </a:lnTo>
                  <a:lnTo>
                    <a:pt x="195" y="101"/>
                  </a:lnTo>
                  <a:lnTo>
                    <a:pt x="179" y="95"/>
                  </a:lnTo>
                  <a:lnTo>
                    <a:pt x="174" y="101"/>
                  </a:lnTo>
                  <a:lnTo>
                    <a:pt x="163" y="101"/>
                  </a:lnTo>
                  <a:lnTo>
                    <a:pt x="158" y="101"/>
                  </a:lnTo>
                  <a:lnTo>
                    <a:pt x="153" y="116"/>
                  </a:lnTo>
                  <a:lnTo>
                    <a:pt x="153" y="111"/>
                  </a:lnTo>
                  <a:lnTo>
                    <a:pt x="132" y="111"/>
                  </a:lnTo>
                  <a:lnTo>
                    <a:pt x="111" y="111"/>
                  </a:lnTo>
                  <a:lnTo>
                    <a:pt x="95" y="101"/>
                  </a:lnTo>
                  <a:lnTo>
                    <a:pt x="68" y="106"/>
                  </a:lnTo>
                  <a:lnTo>
                    <a:pt x="58" y="106"/>
                  </a:lnTo>
                  <a:lnTo>
                    <a:pt x="31" y="101"/>
                  </a:lnTo>
                  <a:lnTo>
                    <a:pt x="5" y="69"/>
                  </a:lnTo>
                  <a:lnTo>
                    <a:pt x="0" y="37"/>
                  </a:lnTo>
                  <a:lnTo>
                    <a:pt x="10" y="32"/>
                  </a:lnTo>
                  <a:lnTo>
                    <a:pt x="53" y="27"/>
                  </a:lnTo>
                  <a:lnTo>
                    <a:pt x="47"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6" name="Freeform 724"/>
            <p:cNvSpPr>
              <a:spLocks noEditPoints="1"/>
            </p:cNvSpPr>
            <p:nvPr/>
          </p:nvSpPr>
          <p:spPr bwMode="auto">
            <a:xfrm>
              <a:off x="2768" y="1355"/>
              <a:ext cx="121" cy="148"/>
            </a:xfrm>
            <a:custGeom>
              <a:avLst/>
              <a:gdLst>
                <a:gd name="T0" fmla="*/ 58 w 121"/>
                <a:gd name="T1" fmla="*/ 0 h 148"/>
                <a:gd name="T2" fmla="*/ 58 w 121"/>
                <a:gd name="T3" fmla="*/ 11 h 148"/>
                <a:gd name="T4" fmla="*/ 79 w 121"/>
                <a:gd name="T5" fmla="*/ 16 h 148"/>
                <a:gd name="T6" fmla="*/ 79 w 121"/>
                <a:gd name="T7" fmla="*/ 21 h 148"/>
                <a:gd name="T8" fmla="*/ 73 w 121"/>
                <a:gd name="T9" fmla="*/ 43 h 148"/>
                <a:gd name="T10" fmla="*/ 121 w 121"/>
                <a:gd name="T11" fmla="*/ 101 h 148"/>
                <a:gd name="T12" fmla="*/ 110 w 121"/>
                <a:gd name="T13" fmla="*/ 127 h 148"/>
                <a:gd name="T14" fmla="*/ 105 w 121"/>
                <a:gd name="T15" fmla="*/ 132 h 148"/>
                <a:gd name="T16" fmla="*/ 68 w 121"/>
                <a:gd name="T17" fmla="*/ 132 h 148"/>
                <a:gd name="T18" fmla="*/ 68 w 121"/>
                <a:gd name="T19" fmla="*/ 138 h 148"/>
                <a:gd name="T20" fmla="*/ 58 w 121"/>
                <a:gd name="T21" fmla="*/ 138 h 148"/>
                <a:gd name="T22" fmla="*/ 31 w 121"/>
                <a:gd name="T23" fmla="*/ 148 h 148"/>
                <a:gd name="T24" fmla="*/ 26 w 121"/>
                <a:gd name="T25" fmla="*/ 148 h 148"/>
                <a:gd name="T26" fmla="*/ 31 w 121"/>
                <a:gd name="T27" fmla="*/ 138 h 148"/>
                <a:gd name="T28" fmla="*/ 58 w 121"/>
                <a:gd name="T29" fmla="*/ 122 h 148"/>
                <a:gd name="T30" fmla="*/ 42 w 121"/>
                <a:gd name="T31" fmla="*/ 116 h 148"/>
                <a:gd name="T32" fmla="*/ 42 w 121"/>
                <a:gd name="T33" fmla="*/ 95 h 148"/>
                <a:gd name="T34" fmla="*/ 63 w 121"/>
                <a:gd name="T35" fmla="*/ 95 h 148"/>
                <a:gd name="T36" fmla="*/ 52 w 121"/>
                <a:gd name="T37" fmla="*/ 79 h 148"/>
                <a:gd name="T38" fmla="*/ 52 w 121"/>
                <a:gd name="T39" fmla="*/ 64 h 148"/>
                <a:gd name="T40" fmla="*/ 42 w 121"/>
                <a:gd name="T41" fmla="*/ 64 h 148"/>
                <a:gd name="T42" fmla="*/ 26 w 121"/>
                <a:gd name="T43" fmla="*/ 32 h 148"/>
                <a:gd name="T44" fmla="*/ 42 w 121"/>
                <a:gd name="T45" fmla="*/ 0 h 148"/>
                <a:gd name="T46" fmla="*/ 58 w 121"/>
                <a:gd name="T47" fmla="*/ 0 h 148"/>
                <a:gd name="T48" fmla="*/ 5 w 121"/>
                <a:gd name="T49" fmla="*/ 58 h 148"/>
                <a:gd name="T50" fmla="*/ 10 w 121"/>
                <a:gd name="T51" fmla="*/ 58 h 148"/>
                <a:gd name="T52" fmla="*/ 26 w 121"/>
                <a:gd name="T53" fmla="*/ 69 h 148"/>
                <a:gd name="T54" fmla="*/ 26 w 121"/>
                <a:gd name="T55" fmla="*/ 79 h 148"/>
                <a:gd name="T56" fmla="*/ 5 w 121"/>
                <a:gd name="T57" fmla="*/ 79 h 148"/>
                <a:gd name="T58" fmla="*/ 0 w 121"/>
                <a:gd name="T59" fmla="*/ 58 h 148"/>
                <a:gd name="T60" fmla="*/ 5 w 121"/>
                <a:gd name="T61" fmla="*/ 5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1" h="148">
                  <a:moveTo>
                    <a:pt x="58" y="0"/>
                  </a:moveTo>
                  <a:lnTo>
                    <a:pt x="58" y="11"/>
                  </a:lnTo>
                  <a:lnTo>
                    <a:pt x="79" y="16"/>
                  </a:lnTo>
                  <a:lnTo>
                    <a:pt x="79" y="21"/>
                  </a:lnTo>
                  <a:lnTo>
                    <a:pt x="73" y="43"/>
                  </a:lnTo>
                  <a:lnTo>
                    <a:pt x="121" y="101"/>
                  </a:lnTo>
                  <a:lnTo>
                    <a:pt x="110" y="127"/>
                  </a:lnTo>
                  <a:lnTo>
                    <a:pt x="105" y="132"/>
                  </a:lnTo>
                  <a:lnTo>
                    <a:pt x="68" y="132"/>
                  </a:lnTo>
                  <a:lnTo>
                    <a:pt x="68" y="138"/>
                  </a:lnTo>
                  <a:lnTo>
                    <a:pt x="58" y="138"/>
                  </a:lnTo>
                  <a:lnTo>
                    <a:pt x="31" y="148"/>
                  </a:lnTo>
                  <a:lnTo>
                    <a:pt x="26" y="148"/>
                  </a:lnTo>
                  <a:lnTo>
                    <a:pt x="31" y="138"/>
                  </a:lnTo>
                  <a:lnTo>
                    <a:pt x="58" y="122"/>
                  </a:lnTo>
                  <a:lnTo>
                    <a:pt x="42" y="116"/>
                  </a:lnTo>
                  <a:lnTo>
                    <a:pt x="42" y="95"/>
                  </a:lnTo>
                  <a:lnTo>
                    <a:pt x="63" y="95"/>
                  </a:lnTo>
                  <a:lnTo>
                    <a:pt x="52" y="79"/>
                  </a:lnTo>
                  <a:lnTo>
                    <a:pt x="52" y="64"/>
                  </a:lnTo>
                  <a:lnTo>
                    <a:pt x="42" y="64"/>
                  </a:lnTo>
                  <a:lnTo>
                    <a:pt x="26" y="32"/>
                  </a:lnTo>
                  <a:lnTo>
                    <a:pt x="42" y="0"/>
                  </a:lnTo>
                  <a:lnTo>
                    <a:pt x="58" y="0"/>
                  </a:lnTo>
                  <a:moveTo>
                    <a:pt x="5" y="58"/>
                  </a:moveTo>
                  <a:lnTo>
                    <a:pt x="10" y="58"/>
                  </a:lnTo>
                  <a:lnTo>
                    <a:pt x="26" y="69"/>
                  </a:lnTo>
                  <a:lnTo>
                    <a:pt x="26" y="79"/>
                  </a:lnTo>
                  <a:lnTo>
                    <a:pt x="5" y="79"/>
                  </a:lnTo>
                  <a:lnTo>
                    <a:pt x="0" y="58"/>
                  </a:lnTo>
                  <a:lnTo>
                    <a:pt x="5" y="5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7" name="Freeform 725"/>
            <p:cNvSpPr>
              <a:spLocks noEditPoints="1"/>
            </p:cNvSpPr>
            <p:nvPr/>
          </p:nvSpPr>
          <p:spPr bwMode="auto">
            <a:xfrm>
              <a:off x="553" y="1160"/>
              <a:ext cx="1366" cy="786"/>
            </a:xfrm>
            <a:custGeom>
              <a:avLst/>
              <a:gdLst>
                <a:gd name="T0" fmla="*/ 1007 w 1366"/>
                <a:gd name="T1" fmla="*/ 354 h 786"/>
                <a:gd name="T2" fmla="*/ 1044 w 1366"/>
                <a:gd name="T3" fmla="*/ 375 h 786"/>
                <a:gd name="T4" fmla="*/ 1128 w 1366"/>
                <a:gd name="T5" fmla="*/ 396 h 786"/>
                <a:gd name="T6" fmla="*/ 1118 w 1366"/>
                <a:gd name="T7" fmla="*/ 486 h 786"/>
                <a:gd name="T8" fmla="*/ 1186 w 1366"/>
                <a:gd name="T9" fmla="*/ 454 h 786"/>
                <a:gd name="T10" fmla="*/ 1302 w 1366"/>
                <a:gd name="T11" fmla="*/ 428 h 786"/>
                <a:gd name="T12" fmla="*/ 1366 w 1366"/>
                <a:gd name="T13" fmla="*/ 391 h 786"/>
                <a:gd name="T14" fmla="*/ 1292 w 1366"/>
                <a:gd name="T15" fmla="*/ 475 h 786"/>
                <a:gd name="T16" fmla="*/ 1223 w 1366"/>
                <a:gd name="T17" fmla="*/ 538 h 786"/>
                <a:gd name="T18" fmla="*/ 1202 w 1366"/>
                <a:gd name="T19" fmla="*/ 559 h 786"/>
                <a:gd name="T20" fmla="*/ 1192 w 1366"/>
                <a:gd name="T21" fmla="*/ 602 h 786"/>
                <a:gd name="T22" fmla="*/ 1091 w 1366"/>
                <a:gd name="T23" fmla="*/ 755 h 786"/>
                <a:gd name="T24" fmla="*/ 1039 w 1366"/>
                <a:gd name="T25" fmla="*/ 697 h 786"/>
                <a:gd name="T26" fmla="*/ 949 w 1366"/>
                <a:gd name="T27" fmla="*/ 691 h 786"/>
                <a:gd name="T28" fmla="*/ 833 w 1366"/>
                <a:gd name="T29" fmla="*/ 734 h 786"/>
                <a:gd name="T30" fmla="*/ 780 w 1366"/>
                <a:gd name="T31" fmla="*/ 707 h 786"/>
                <a:gd name="T32" fmla="*/ 727 w 1366"/>
                <a:gd name="T33" fmla="*/ 707 h 786"/>
                <a:gd name="T34" fmla="*/ 659 w 1366"/>
                <a:gd name="T35" fmla="*/ 670 h 786"/>
                <a:gd name="T36" fmla="*/ 553 w 1366"/>
                <a:gd name="T37" fmla="*/ 649 h 786"/>
                <a:gd name="T38" fmla="*/ 506 w 1366"/>
                <a:gd name="T39" fmla="*/ 512 h 786"/>
                <a:gd name="T40" fmla="*/ 527 w 1366"/>
                <a:gd name="T41" fmla="*/ 464 h 786"/>
                <a:gd name="T42" fmla="*/ 611 w 1366"/>
                <a:gd name="T43" fmla="*/ 380 h 786"/>
                <a:gd name="T44" fmla="*/ 126 w 1366"/>
                <a:gd name="T45" fmla="*/ 269 h 786"/>
                <a:gd name="T46" fmla="*/ 290 w 1366"/>
                <a:gd name="T47" fmla="*/ 190 h 786"/>
                <a:gd name="T48" fmla="*/ 237 w 1366"/>
                <a:gd name="T49" fmla="*/ 174 h 786"/>
                <a:gd name="T50" fmla="*/ 353 w 1366"/>
                <a:gd name="T51" fmla="*/ 116 h 786"/>
                <a:gd name="T52" fmla="*/ 306 w 1366"/>
                <a:gd name="T53" fmla="*/ 85 h 786"/>
                <a:gd name="T54" fmla="*/ 411 w 1366"/>
                <a:gd name="T55" fmla="*/ 69 h 786"/>
                <a:gd name="T56" fmla="*/ 480 w 1366"/>
                <a:gd name="T57" fmla="*/ 11 h 786"/>
                <a:gd name="T58" fmla="*/ 701 w 1366"/>
                <a:gd name="T59" fmla="*/ 21 h 786"/>
                <a:gd name="T60" fmla="*/ 553 w 1366"/>
                <a:gd name="T61" fmla="*/ 169 h 786"/>
                <a:gd name="T62" fmla="*/ 601 w 1366"/>
                <a:gd name="T63" fmla="*/ 174 h 786"/>
                <a:gd name="T64" fmla="*/ 601 w 1366"/>
                <a:gd name="T65" fmla="*/ 253 h 786"/>
                <a:gd name="T66" fmla="*/ 559 w 1366"/>
                <a:gd name="T67" fmla="*/ 201 h 786"/>
                <a:gd name="T68" fmla="*/ 469 w 1366"/>
                <a:gd name="T69" fmla="*/ 164 h 786"/>
                <a:gd name="T70" fmla="*/ 390 w 1366"/>
                <a:gd name="T71" fmla="*/ 180 h 786"/>
                <a:gd name="T72" fmla="*/ 443 w 1366"/>
                <a:gd name="T73" fmla="*/ 153 h 786"/>
                <a:gd name="T74" fmla="*/ 353 w 1366"/>
                <a:gd name="T75" fmla="*/ 195 h 786"/>
                <a:gd name="T76" fmla="*/ 126 w 1366"/>
                <a:gd name="T77" fmla="*/ 269 h 786"/>
                <a:gd name="T78" fmla="*/ 580 w 1366"/>
                <a:gd name="T79" fmla="*/ 206 h 786"/>
                <a:gd name="T80" fmla="*/ 564 w 1366"/>
                <a:gd name="T81" fmla="*/ 206 h 786"/>
                <a:gd name="T82" fmla="*/ 89 w 1366"/>
                <a:gd name="T83" fmla="*/ 259 h 786"/>
                <a:gd name="T84" fmla="*/ 68 w 1366"/>
                <a:gd name="T85" fmla="*/ 259 h 786"/>
                <a:gd name="T86" fmla="*/ 31 w 1366"/>
                <a:gd name="T87" fmla="*/ 280 h 786"/>
                <a:gd name="T88" fmla="*/ 21 w 1366"/>
                <a:gd name="T89" fmla="*/ 28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6" h="786">
                  <a:moveTo>
                    <a:pt x="807" y="359"/>
                  </a:moveTo>
                  <a:lnTo>
                    <a:pt x="1002" y="359"/>
                  </a:lnTo>
                  <a:lnTo>
                    <a:pt x="1007" y="354"/>
                  </a:lnTo>
                  <a:lnTo>
                    <a:pt x="1012" y="364"/>
                  </a:lnTo>
                  <a:lnTo>
                    <a:pt x="1028" y="364"/>
                  </a:lnTo>
                  <a:lnTo>
                    <a:pt x="1044" y="375"/>
                  </a:lnTo>
                  <a:lnTo>
                    <a:pt x="1070" y="375"/>
                  </a:lnTo>
                  <a:lnTo>
                    <a:pt x="1086" y="369"/>
                  </a:lnTo>
                  <a:lnTo>
                    <a:pt x="1128" y="396"/>
                  </a:lnTo>
                  <a:lnTo>
                    <a:pt x="1139" y="417"/>
                  </a:lnTo>
                  <a:lnTo>
                    <a:pt x="1149" y="422"/>
                  </a:lnTo>
                  <a:lnTo>
                    <a:pt x="1118" y="486"/>
                  </a:lnTo>
                  <a:lnTo>
                    <a:pt x="1123" y="491"/>
                  </a:lnTo>
                  <a:lnTo>
                    <a:pt x="1181" y="470"/>
                  </a:lnTo>
                  <a:lnTo>
                    <a:pt x="1186" y="454"/>
                  </a:lnTo>
                  <a:lnTo>
                    <a:pt x="1218" y="454"/>
                  </a:lnTo>
                  <a:lnTo>
                    <a:pt x="1255" y="428"/>
                  </a:lnTo>
                  <a:lnTo>
                    <a:pt x="1302" y="428"/>
                  </a:lnTo>
                  <a:lnTo>
                    <a:pt x="1323" y="422"/>
                  </a:lnTo>
                  <a:lnTo>
                    <a:pt x="1350" y="385"/>
                  </a:lnTo>
                  <a:lnTo>
                    <a:pt x="1366" y="391"/>
                  </a:lnTo>
                  <a:lnTo>
                    <a:pt x="1366" y="433"/>
                  </a:lnTo>
                  <a:lnTo>
                    <a:pt x="1318" y="454"/>
                  </a:lnTo>
                  <a:lnTo>
                    <a:pt x="1292" y="475"/>
                  </a:lnTo>
                  <a:lnTo>
                    <a:pt x="1302" y="491"/>
                  </a:lnTo>
                  <a:lnTo>
                    <a:pt x="1244" y="501"/>
                  </a:lnTo>
                  <a:lnTo>
                    <a:pt x="1223" y="538"/>
                  </a:lnTo>
                  <a:lnTo>
                    <a:pt x="1213" y="533"/>
                  </a:lnTo>
                  <a:lnTo>
                    <a:pt x="1213" y="549"/>
                  </a:lnTo>
                  <a:lnTo>
                    <a:pt x="1202" y="559"/>
                  </a:lnTo>
                  <a:lnTo>
                    <a:pt x="1197" y="538"/>
                  </a:lnTo>
                  <a:lnTo>
                    <a:pt x="1186" y="575"/>
                  </a:lnTo>
                  <a:lnTo>
                    <a:pt x="1192" y="602"/>
                  </a:lnTo>
                  <a:lnTo>
                    <a:pt x="1102" y="654"/>
                  </a:lnTo>
                  <a:lnTo>
                    <a:pt x="1081" y="686"/>
                  </a:lnTo>
                  <a:lnTo>
                    <a:pt x="1091" y="755"/>
                  </a:lnTo>
                  <a:lnTo>
                    <a:pt x="1081" y="781"/>
                  </a:lnTo>
                  <a:lnTo>
                    <a:pt x="1070" y="786"/>
                  </a:lnTo>
                  <a:lnTo>
                    <a:pt x="1039" y="697"/>
                  </a:lnTo>
                  <a:lnTo>
                    <a:pt x="1023" y="702"/>
                  </a:lnTo>
                  <a:lnTo>
                    <a:pt x="1007" y="691"/>
                  </a:lnTo>
                  <a:lnTo>
                    <a:pt x="949" y="691"/>
                  </a:lnTo>
                  <a:lnTo>
                    <a:pt x="960" y="712"/>
                  </a:lnTo>
                  <a:lnTo>
                    <a:pt x="886" y="702"/>
                  </a:lnTo>
                  <a:lnTo>
                    <a:pt x="833" y="734"/>
                  </a:lnTo>
                  <a:lnTo>
                    <a:pt x="822" y="771"/>
                  </a:lnTo>
                  <a:lnTo>
                    <a:pt x="796" y="765"/>
                  </a:lnTo>
                  <a:lnTo>
                    <a:pt x="780" y="707"/>
                  </a:lnTo>
                  <a:lnTo>
                    <a:pt x="759" y="697"/>
                  </a:lnTo>
                  <a:lnTo>
                    <a:pt x="743" y="718"/>
                  </a:lnTo>
                  <a:lnTo>
                    <a:pt x="727" y="707"/>
                  </a:lnTo>
                  <a:lnTo>
                    <a:pt x="727" y="691"/>
                  </a:lnTo>
                  <a:lnTo>
                    <a:pt x="706" y="665"/>
                  </a:lnTo>
                  <a:lnTo>
                    <a:pt x="659" y="670"/>
                  </a:lnTo>
                  <a:lnTo>
                    <a:pt x="633" y="676"/>
                  </a:lnTo>
                  <a:lnTo>
                    <a:pt x="585" y="649"/>
                  </a:lnTo>
                  <a:lnTo>
                    <a:pt x="553" y="649"/>
                  </a:lnTo>
                  <a:lnTo>
                    <a:pt x="543" y="628"/>
                  </a:lnTo>
                  <a:lnTo>
                    <a:pt x="517" y="617"/>
                  </a:lnTo>
                  <a:lnTo>
                    <a:pt x="506" y="512"/>
                  </a:lnTo>
                  <a:lnTo>
                    <a:pt x="517" y="501"/>
                  </a:lnTo>
                  <a:lnTo>
                    <a:pt x="522" y="491"/>
                  </a:lnTo>
                  <a:lnTo>
                    <a:pt x="527" y="464"/>
                  </a:lnTo>
                  <a:lnTo>
                    <a:pt x="569" y="412"/>
                  </a:lnTo>
                  <a:lnTo>
                    <a:pt x="585" y="369"/>
                  </a:lnTo>
                  <a:lnTo>
                    <a:pt x="611" y="380"/>
                  </a:lnTo>
                  <a:lnTo>
                    <a:pt x="617" y="359"/>
                  </a:lnTo>
                  <a:lnTo>
                    <a:pt x="807" y="359"/>
                  </a:lnTo>
                  <a:moveTo>
                    <a:pt x="126" y="269"/>
                  </a:moveTo>
                  <a:lnTo>
                    <a:pt x="126" y="264"/>
                  </a:lnTo>
                  <a:lnTo>
                    <a:pt x="279" y="211"/>
                  </a:lnTo>
                  <a:lnTo>
                    <a:pt x="290" y="190"/>
                  </a:lnTo>
                  <a:lnTo>
                    <a:pt x="242" y="195"/>
                  </a:lnTo>
                  <a:lnTo>
                    <a:pt x="269" y="169"/>
                  </a:lnTo>
                  <a:lnTo>
                    <a:pt x="237" y="174"/>
                  </a:lnTo>
                  <a:lnTo>
                    <a:pt x="248" y="148"/>
                  </a:lnTo>
                  <a:lnTo>
                    <a:pt x="300" y="121"/>
                  </a:lnTo>
                  <a:lnTo>
                    <a:pt x="353" y="116"/>
                  </a:lnTo>
                  <a:lnTo>
                    <a:pt x="374" y="95"/>
                  </a:lnTo>
                  <a:lnTo>
                    <a:pt x="321" y="100"/>
                  </a:lnTo>
                  <a:lnTo>
                    <a:pt x="306" y="85"/>
                  </a:lnTo>
                  <a:lnTo>
                    <a:pt x="369" y="69"/>
                  </a:lnTo>
                  <a:lnTo>
                    <a:pt x="385" y="79"/>
                  </a:lnTo>
                  <a:lnTo>
                    <a:pt x="411" y="69"/>
                  </a:lnTo>
                  <a:lnTo>
                    <a:pt x="385" y="42"/>
                  </a:lnTo>
                  <a:lnTo>
                    <a:pt x="400" y="32"/>
                  </a:lnTo>
                  <a:lnTo>
                    <a:pt x="480" y="11"/>
                  </a:lnTo>
                  <a:lnTo>
                    <a:pt x="559" y="0"/>
                  </a:lnTo>
                  <a:lnTo>
                    <a:pt x="622" y="5"/>
                  </a:lnTo>
                  <a:lnTo>
                    <a:pt x="701" y="21"/>
                  </a:lnTo>
                  <a:lnTo>
                    <a:pt x="538" y="169"/>
                  </a:lnTo>
                  <a:lnTo>
                    <a:pt x="543" y="169"/>
                  </a:lnTo>
                  <a:lnTo>
                    <a:pt x="553" y="169"/>
                  </a:lnTo>
                  <a:lnTo>
                    <a:pt x="564" y="169"/>
                  </a:lnTo>
                  <a:lnTo>
                    <a:pt x="564" y="190"/>
                  </a:lnTo>
                  <a:lnTo>
                    <a:pt x="601" y="174"/>
                  </a:lnTo>
                  <a:lnTo>
                    <a:pt x="601" y="227"/>
                  </a:lnTo>
                  <a:lnTo>
                    <a:pt x="611" y="243"/>
                  </a:lnTo>
                  <a:lnTo>
                    <a:pt x="601" y="253"/>
                  </a:lnTo>
                  <a:lnTo>
                    <a:pt x="585" y="264"/>
                  </a:lnTo>
                  <a:lnTo>
                    <a:pt x="590" y="190"/>
                  </a:lnTo>
                  <a:lnTo>
                    <a:pt x="559" y="201"/>
                  </a:lnTo>
                  <a:lnTo>
                    <a:pt x="543" y="180"/>
                  </a:lnTo>
                  <a:lnTo>
                    <a:pt x="527" y="180"/>
                  </a:lnTo>
                  <a:lnTo>
                    <a:pt x="469" y="164"/>
                  </a:lnTo>
                  <a:lnTo>
                    <a:pt x="390" y="190"/>
                  </a:lnTo>
                  <a:lnTo>
                    <a:pt x="379" y="185"/>
                  </a:lnTo>
                  <a:lnTo>
                    <a:pt x="390" y="180"/>
                  </a:lnTo>
                  <a:lnTo>
                    <a:pt x="416" y="164"/>
                  </a:lnTo>
                  <a:lnTo>
                    <a:pt x="443" y="153"/>
                  </a:lnTo>
                  <a:lnTo>
                    <a:pt x="443" y="153"/>
                  </a:lnTo>
                  <a:lnTo>
                    <a:pt x="411" y="158"/>
                  </a:lnTo>
                  <a:lnTo>
                    <a:pt x="353" y="185"/>
                  </a:lnTo>
                  <a:lnTo>
                    <a:pt x="353" y="195"/>
                  </a:lnTo>
                  <a:lnTo>
                    <a:pt x="232" y="243"/>
                  </a:lnTo>
                  <a:lnTo>
                    <a:pt x="195" y="253"/>
                  </a:lnTo>
                  <a:lnTo>
                    <a:pt x="126" y="269"/>
                  </a:lnTo>
                  <a:moveTo>
                    <a:pt x="564" y="206"/>
                  </a:moveTo>
                  <a:lnTo>
                    <a:pt x="569" y="201"/>
                  </a:lnTo>
                  <a:lnTo>
                    <a:pt x="580" y="206"/>
                  </a:lnTo>
                  <a:lnTo>
                    <a:pt x="553" y="238"/>
                  </a:lnTo>
                  <a:lnTo>
                    <a:pt x="559" y="206"/>
                  </a:lnTo>
                  <a:lnTo>
                    <a:pt x="564" y="206"/>
                  </a:lnTo>
                  <a:moveTo>
                    <a:pt x="68" y="259"/>
                  </a:moveTo>
                  <a:lnTo>
                    <a:pt x="74" y="253"/>
                  </a:lnTo>
                  <a:lnTo>
                    <a:pt x="89" y="259"/>
                  </a:lnTo>
                  <a:lnTo>
                    <a:pt x="68" y="269"/>
                  </a:lnTo>
                  <a:lnTo>
                    <a:pt x="58" y="264"/>
                  </a:lnTo>
                  <a:lnTo>
                    <a:pt x="68" y="259"/>
                  </a:lnTo>
                  <a:moveTo>
                    <a:pt x="21" y="280"/>
                  </a:moveTo>
                  <a:lnTo>
                    <a:pt x="37" y="274"/>
                  </a:lnTo>
                  <a:lnTo>
                    <a:pt x="31" y="280"/>
                  </a:lnTo>
                  <a:lnTo>
                    <a:pt x="0" y="285"/>
                  </a:lnTo>
                  <a:lnTo>
                    <a:pt x="0" y="280"/>
                  </a:lnTo>
                  <a:lnTo>
                    <a:pt x="21" y="28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8" name="Freeform 726"/>
            <p:cNvSpPr>
              <a:spLocks noEditPoints="1"/>
            </p:cNvSpPr>
            <p:nvPr/>
          </p:nvSpPr>
          <p:spPr bwMode="auto">
            <a:xfrm>
              <a:off x="5484" y="2664"/>
              <a:ext cx="21" cy="32"/>
            </a:xfrm>
            <a:custGeom>
              <a:avLst/>
              <a:gdLst>
                <a:gd name="T0" fmla="*/ 5 w 21"/>
                <a:gd name="T1" fmla="*/ 5 h 32"/>
                <a:gd name="T2" fmla="*/ 15 w 21"/>
                <a:gd name="T3" fmla="*/ 11 h 32"/>
                <a:gd name="T4" fmla="*/ 5 w 21"/>
                <a:gd name="T5" fmla="*/ 21 h 32"/>
                <a:gd name="T6" fmla="*/ 0 w 21"/>
                <a:gd name="T7" fmla="*/ 11 h 32"/>
                <a:gd name="T8" fmla="*/ 0 w 21"/>
                <a:gd name="T9" fmla="*/ 0 h 32"/>
                <a:gd name="T10" fmla="*/ 5 w 21"/>
                <a:gd name="T11" fmla="*/ 5 h 32"/>
                <a:gd name="T12" fmla="*/ 21 w 21"/>
                <a:gd name="T13" fmla="*/ 32 h 32"/>
                <a:gd name="T14" fmla="*/ 21 w 21"/>
                <a:gd name="T15" fmla="*/ 32 h 32"/>
                <a:gd name="T16" fmla="*/ 15 w 21"/>
                <a:gd name="T17" fmla="*/ 32 h 32"/>
                <a:gd name="T18" fmla="*/ 15 w 21"/>
                <a:gd name="T19" fmla="*/ 26 h 32"/>
                <a:gd name="T20" fmla="*/ 21 w 21"/>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2">
                  <a:moveTo>
                    <a:pt x="5" y="5"/>
                  </a:moveTo>
                  <a:lnTo>
                    <a:pt x="15" y="11"/>
                  </a:lnTo>
                  <a:lnTo>
                    <a:pt x="5" y="21"/>
                  </a:lnTo>
                  <a:lnTo>
                    <a:pt x="0" y="11"/>
                  </a:lnTo>
                  <a:lnTo>
                    <a:pt x="0" y="0"/>
                  </a:lnTo>
                  <a:lnTo>
                    <a:pt x="5" y="5"/>
                  </a:lnTo>
                  <a:moveTo>
                    <a:pt x="21" y="32"/>
                  </a:moveTo>
                  <a:lnTo>
                    <a:pt x="21" y="32"/>
                  </a:lnTo>
                  <a:lnTo>
                    <a:pt x="15" y="32"/>
                  </a:lnTo>
                  <a:lnTo>
                    <a:pt x="15" y="26"/>
                  </a:lnTo>
                  <a:lnTo>
                    <a:pt x="21" y="32"/>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9" name="Freeform 727"/>
            <p:cNvSpPr>
              <a:spLocks noEditPoints="1"/>
            </p:cNvSpPr>
            <p:nvPr/>
          </p:nvSpPr>
          <p:spPr bwMode="auto">
            <a:xfrm>
              <a:off x="3949" y="1440"/>
              <a:ext cx="812" cy="628"/>
            </a:xfrm>
            <a:custGeom>
              <a:avLst/>
              <a:gdLst>
                <a:gd name="T0" fmla="*/ 802 w 812"/>
                <a:gd name="T1" fmla="*/ 538 h 628"/>
                <a:gd name="T2" fmla="*/ 781 w 812"/>
                <a:gd name="T3" fmla="*/ 527 h 628"/>
                <a:gd name="T4" fmla="*/ 638 w 812"/>
                <a:gd name="T5" fmla="*/ 596 h 628"/>
                <a:gd name="T6" fmla="*/ 633 w 812"/>
                <a:gd name="T7" fmla="*/ 628 h 628"/>
                <a:gd name="T8" fmla="*/ 638 w 812"/>
                <a:gd name="T9" fmla="*/ 596 h 628"/>
                <a:gd name="T10" fmla="*/ 301 w 812"/>
                <a:gd name="T11" fmla="*/ 179 h 628"/>
                <a:gd name="T12" fmla="*/ 438 w 812"/>
                <a:gd name="T13" fmla="*/ 211 h 628"/>
                <a:gd name="T14" fmla="*/ 506 w 812"/>
                <a:gd name="T15" fmla="*/ 195 h 628"/>
                <a:gd name="T16" fmla="*/ 506 w 812"/>
                <a:gd name="T17" fmla="*/ 148 h 628"/>
                <a:gd name="T18" fmla="*/ 606 w 812"/>
                <a:gd name="T19" fmla="*/ 121 h 628"/>
                <a:gd name="T20" fmla="*/ 527 w 812"/>
                <a:gd name="T21" fmla="*/ 63 h 628"/>
                <a:gd name="T22" fmla="*/ 570 w 812"/>
                <a:gd name="T23" fmla="*/ 0 h 628"/>
                <a:gd name="T24" fmla="*/ 733 w 812"/>
                <a:gd name="T25" fmla="*/ 84 h 628"/>
                <a:gd name="T26" fmla="*/ 802 w 812"/>
                <a:gd name="T27" fmla="*/ 100 h 628"/>
                <a:gd name="T28" fmla="*/ 781 w 812"/>
                <a:gd name="T29" fmla="*/ 153 h 628"/>
                <a:gd name="T30" fmla="*/ 759 w 812"/>
                <a:gd name="T31" fmla="*/ 206 h 628"/>
                <a:gd name="T32" fmla="*/ 686 w 812"/>
                <a:gd name="T33" fmla="*/ 221 h 628"/>
                <a:gd name="T34" fmla="*/ 654 w 812"/>
                <a:gd name="T35" fmla="*/ 269 h 628"/>
                <a:gd name="T36" fmla="*/ 733 w 812"/>
                <a:gd name="T37" fmla="*/ 290 h 628"/>
                <a:gd name="T38" fmla="*/ 765 w 812"/>
                <a:gd name="T39" fmla="*/ 380 h 628"/>
                <a:gd name="T40" fmla="*/ 728 w 812"/>
                <a:gd name="T41" fmla="*/ 543 h 628"/>
                <a:gd name="T42" fmla="*/ 686 w 812"/>
                <a:gd name="T43" fmla="*/ 559 h 628"/>
                <a:gd name="T44" fmla="*/ 638 w 812"/>
                <a:gd name="T45" fmla="*/ 591 h 628"/>
                <a:gd name="T46" fmla="*/ 596 w 812"/>
                <a:gd name="T47" fmla="*/ 570 h 628"/>
                <a:gd name="T48" fmla="*/ 554 w 812"/>
                <a:gd name="T49" fmla="*/ 538 h 628"/>
                <a:gd name="T50" fmla="*/ 496 w 812"/>
                <a:gd name="T51" fmla="*/ 554 h 628"/>
                <a:gd name="T52" fmla="*/ 490 w 812"/>
                <a:gd name="T53" fmla="*/ 570 h 628"/>
                <a:gd name="T54" fmla="*/ 438 w 812"/>
                <a:gd name="T55" fmla="*/ 527 h 628"/>
                <a:gd name="T56" fmla="*/ 443 w 812"/>
                <a:gd name="T57" fmla="*/ 491 h 628"/>
                <a:gd name="T58" fmla="*/ 411 w 812"/>
                <a:gd name="T59" fmla="*/ 448 h 628"/>
                <a:gd name="T60" fmla="*/ 364 w 812"/>
                <a:gd name="T61" fmla="*/ 432 h 628"/>
                <a:gd name="T62" fmla="*/ 327 w 812"/>
                <a:gd name="T63" fmla="*/ 454 h 628"/>
                <a:gd name="T64" fmla="*/ 274 w 812"/>
                <a:gd name="T65" fmla="*/ 454 h 628"/>
                <a:gd name="T66" fmla="*/ 153 w 812"/>
                <a:gd name="T67" fmla="*/ 411 h 628"/>
                <a:gd name="T68" fmla="*/ 121 w 812"/>
                <a:gd name="T69" fmla="*/ 374 h 628"/>
                <a:gd name="T70" fmla="*/ 37 w 812"/>
                <a:gd name="T71" fmla="*/ 295 h 628"/>
                <a:gd name="T72" fmla="*/ 32 w 812"/>
                <a:gd name="T73" fmla="*/ 285 h 628"/>
                <a:gd name="T74" fmla="*/ 0 w 812"/>
                <a:gd name="T75" fmla="*/ 248 h 628"/>
                <a:gd name="T76" fmla="*/ 37 w 812"/>
                <a:gd name="T77" fmla="*/ 221 h 628"/>
                <a:gd name="T78" fmla="*/ 63 w 812"/>
                <a:gd name="T79" fmla="*/ 158 h 628"/>
                <a:gd name="T80" fmla="*/ 127 w 812"/>
                <a:gd name="T81" fmla="*/ 79 h 628"/>
                <a:gd name="T82" fmla="*/ 200 w 812"/>
                <a:gd name="T83" fmla="*/ 121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2" h="628">
                  <a:moveTo>
                    <a:pt x="796" y="512"/>
                  </a:moveTo>
                  <a:lnTo>
                    <a:pt x="802" y="512"/>
                  </a:lnTo>
                  <a:lnTo>
                    <a:pt x="802" y="538"/>
                  </a:lnTo>
                  <a:lnTo>
                    <a:pt x="786" y="554"/>
                  </a:lnTo>
                  <a:lnTo>
                    <a:pt x="781" y="549"/>
                  </a:lnTo>
                  <a:lnTo>
                    <a:pt x="781" y="527"/>
                  </a:lnTo>
                  <a:lnTo>
                    <a:pt x="791" y="506"/>
                  </a:lnTo>
                  <a:lnTo>
                    <a:pt x="796" y="512"/>
                  </a:lnTo>
                  <a:moveTo>
                    <a:pt x="638" y="596"/>
                  </a:moveTo>
                  <a:lnTo>
                    <a:pt x="649" y="596"/>
                  </a:lnTo>
                  <a:lnTo>
                    <a:pt x="649" y="622"/>
                  </a:lnTo>
                  <a:lnTo>
                    <a:pt x="633" y="628"/>
                  </a:lnTo>
                  <a:lnTo>
                    <a:pt x="617" y="622"/>
                  </a:lnTo>
                  <a:lnTo>
                    <a:pt x="622" y="601"/>
                  </a:lnTo>
                  <a:lnTo>
                    <a:pt x="638" y="596"/>
                  </a:lnTo>
                  <a:moveTo>
                    <a:pt x="248" y="148"/>
                  </a:moveTo>
                  <a:lnTo>
                    <a:pt x="295" y="179"/>
                  </a:lnTo>
                  <a:lnTo>
                    <a:pt x="301" y="179"/>
                  </a:lnTo>
                  <a:lnTo>
                    <a:pt x="311" y="190"/>
                  </a:lnTo>
                  <a:lnTo>
                    <a:pt x="390" y="195"/>
                  </a:lnTo>
                  <a:lnTo>
                    <a:pt x="438" y="211"/>
                  </a:lnTo>
                  <a:lnTo>
                    <a:pt x="448" y="206"/>
                  </a:lnTo>
                  <a:lnTo>
                    <a:pt x="469" y="195"/>
                  </a:lnTo>
                  <a:lnTo>
                    <a:pt x="506" y="195"/>
                  </a:lnTo>
                  <a:lnTo>
                    <a:pt x="522" y="174"/>
                  </a:lnTo>
                  <a:lnTo>
                    <a:pt x="512" y="158"/>
                  </a:lnTo>
                  <a:lnTo>
                    <a:pt x="506" y="148"/>
                  </a:lnTo>
                  <a:lnTo>
                    <a:pt x="538" y="158"/>
                  </a:lnTo>
                  <a:lnTo>
                    <a:pt x="570" y="126"/>
                  </a:lnTo>
                  <a:lnTo>
                    <a:pt x="606" y="121"/>
                  </a:lnTo>
                  <a:lnTo>
                    <a:pt x="570" y="95"/>
                  </a:lnTo>
                  <a:lnTo>
                    <a:pt x="533" y="100"/>
                  </a:lnTo>
                  <a:lnTo>
                    <a:pt x="527" y="63"/>
                  </a:lnTo>
                  <a:lnTo>
                    <a:pt x="559" y="58"/>
                  </a:lnTo>
                  <a:lnTo>
                    <a:pt x="543" y="5"/>
                  </a:lnTo>
                  <a:lnTo>
                    <a:pt x="570" y="0"/>
                  </a:lnTo>
                  <a:lnTo>
                    <a:pt x="612" y="10"/>
                  </a:lnTo>
                  <a:lnTo>
                    <a:pt x="686" y="68"/>
                  </a:lnTo>
                  <a:lnTo>
                    <a:pt x="733" y="84"/>
                  </a:lnTo>
                  <a:lnTo>
                    <a:pt x="749" y="105"/>
                  </a:lnTo>
                  <a:lnTo>
                    <a:pt x="796" y="95"/>
                  </a:lnTo>
                  <a:lnTo>
                    <a:pt x="802" y="100"/>
                  </a:lnTo>
                  <a:lnTo>
                    <a:pt x="812" y="148"/>
                  </a:lnTo>
                  <a:lnTo>
                    <a:pt x="791" y="142"/>
                  </a:lnTo>
                  <a:lnTo>
                    <a:pt x="781" y="153"/>
                  </a:lnTo>
                  <a:lnTo>
                    <a:pt x="812" y="184"/>
                  </a:lnTo>
                  <a:lnTo>
                    <a:pt x="802" y="195"/>
                  </a:lnTo>
                  <a:lnTo>
                    <a:pt x="759" y="206"/>
                  </a:lnTo>
                  <a:lnTo>
                    <a:pt x="738" y="243"/>
                  </a:lnTo>
                  <a:lnTo>
                    <a:pt x="707" y="258"/>
                  </a:lnTo>
                  <a:lnTo>
                    <a:pt x="686" y="221"/>
                  </a:lnTo>
                  <a:lnTo>
                    <a:pt x="664" y="253"/>
                  </a:lnTo>
                  <a:lnTo>
                    <a:pt x="649" y="258"/>
                  </a:lnTo>
                  <a:lnTo>
                    <a:pt x="654" y="269"/>
                  </a:lnTo>
                  <a:lnTo>
                    <a:pt x="701" y="279"/>
                  </a:lnTo>
                  <a:lnTo>
                    <a:pt x="733" y="285"/>
                  </a:lnTo>
                  <a:lnTo>
                    <a:pt x="733" y="290"/>
                  </a:lnTo>
                  <a:lnTo>
                    <a:pt x="712" y="301"/>
                  </a:lnTo>
                  <a:lnTo>
                    <a:pt x="701" y="332"/>
                  </a:lnTo>
                  <a:lnTo>
                    <a:pt x="765" y="380"/>
                  </a:lnTo>
                  <a:lnTo>
                    <a:pt x="781" y="417"/>
                  </a:lnTo>
                  <a:lnTo>
                    <a:pt x="754" y="517"/>
                  </a:lnTo>
                  <a:lnTo>
                    <a:pt x="728" y="543"/>
                  </a:lnTo>
                  <a:lnTo>
                    <a:pt x="686" y="554"/>
                  </a:lnTo>
                  <a:lnTo>
                    <a:pt x="686" y="554"/>
                  </a:lnTo>
                  <a:lnTo>
                    <a:pt x="686" y="559"/>
                  </a:lnTo>
                  <a:lnTo>
                    <a:pt x="680" y="559"/>
                  </a:lnTo>
                  <a:lnTo>
                    <a:pt x="643" y="575"/>
                  </a:lnTo>
                  <a:lnTo>
                    <a:pt x="638" y="591"/>
                  </a:lnTo>
                  <a:lnTo>
                    <a:pt x="633" y="591"/>
                  </a:lnTo>
                  <a:lnTo>
                    <a:pt x="622" y="570"/>
                  </a:lnTo>
                  <a:lnTo>
                    <a:pt x="596" y="570"/>
                  </a:lnTo>
                  <a:lnTo>
                    <a:pt x="575" y="559"/>
                  </a:lnTo>
                  <a:lnTo>
                    <a:pt x="575" y="549"/>
                  </a:lnTo>
                  <a:lnTo>
                    <a:pt x="554" y="538"/>
                  </a:lnTo>
                  <a:lnTo>
                    <a:pt x="533" y="554"/>
                  </a:lnTo>
                  <a:lnTo>
                    <a:pt x="506" y="549"/>
                  </a:lnTo>
                  <a:lnTo>
                    <a:pt x="496" y="554"/>
                  </a:lnTo>
                  <a:lnTo>
                    <a:pt x="501" y="575"/>
                  </a:lnTo>
                  <a:lnTo>
                    <a:pt x="496" y="575"/>
                  </a:lnTo>
                  <a:lnTo>
                    <a:pt x="490" y="570"/>
                  </a:lnTo>
                  <a:lnTo>
                    <a:pt x="469" y="564"/>
                  </a:lnTo>
                  <a:lnTo>
                    <a:pt x="459" y="538"/>
                  </a:lnTo>
                  <a:lnTo>
                    <a:pt x="438" y="527"/>
                  </a:lnTo>
                  <a:lnTo>
                    <a:pt x="438" y="527"/>
                  </a:lnTo>
                  <a:lnTo>
                    <a:pt x="427" y="517"/>
                  </a:lnTo>
                  <a:lnTo>
                    <a:pt x="443" y="491"/>
                  </a:lnTo>
                  <a:lnTo>
                    <a:pt x="432" y="464"/>
                  </a:lnTo>
                  <a:lnTo>
                    <a:pt x="417" y="443"/>
                  </a:lnTo>
                  <a:lnTo>
                    <a:pt x="411" y="448"/>
                  </a:lnTo>
                  <a:lnTo>
                    <a:pt x="401" y="448"/>
                  </a:lnTo>
                  <a:lnTo>
                    <a:pt x="390" y="427"/>
                  </a:lnTo>
                  <a:lnTo>
                    <a:pt x="364" y="432"/>
                  </a:lnTo>
                  <a:lnTo>
                    <a:pt x="359" y="432"/>
                  </a:lnTo>
                  <a:lnTo>
                    <a:pt x="343" y="454"/>
                  </a:lnTo>
                  <a:lnTo>
                    <a:pt x="327" y="454"/>
                  </a:lnTo>
                  <a:lnTo>
                    <a:pt x="295" y="448"/>
                  </a:lnTo>
                  <a:lnTo>
                    <a:pt x="279" y="454"/>
                  </a:lnTo>
                  <a:lnTo>
                    <a:pt x="274" y="454"/>
                  </a:lnTo>
                  <a:lnTo>
                    <a:pt x="237" y="448"/>
                  </a:lnTo>
                  <a:lnTo>
                    <a:pt x="200" y="432"/>
                  </a:lnTo>
                  <a:lnTo>
                    <a:pt x="153" y="411"/>
                  </a:lnTo>
                  <a:lnTo>
                    <a:pt x="121" y="396"/>
                  </a:lnTo>
                  <a:lnTo>
                    <a:pt x="105" y="369"/>
                  </a:lnTo>
                  <a:lnTo>
                    <a:pt x="121" y="374"/>
                  </a:lnTo>
                  <a:lnTo>
                    <a:pt x="105" y="343"/>
                  </a:lnTo>
                  <a:lnTo>
                    <a:pt x="79" y="322"/>
                  </a:lnTo>
                  <a:lnTo>
                    <a:pt x="37" y="295"/>
                  </a:lnTo>
                  <a:lnTo>
                    <a:pt x="26" y="295"/>
                  </a:lnTo>
                  <a:lnTo>
                    <a:pt x="26" y="285"/>
                  </a:lnTo>
                  <a:lnTo>
                    <a:pt x="32" y="285"/>
                  </a:lnTo>
                  <a:lnTo>
                    <a:pt x="26" y="269"/>
                  </a:lnTo>
                  <a:lnTo>
                    <a:pt x="5" y="264"/>
                  </a:lnTo>
                  <a:lnTo>
                    <a:pt x="0" y="248"/>
                  </a:lnTo>
                  <a:lnTo>
                    <a:pt x="11" y="232"/>
                  </a:lnTo>
                  <a:lnTo>
                    <a:pt x="37" y="232"/>
                  </a:lnTo>
                  <a:lnTo>
                    <a:pt x="37" y="221"/>
                  </a:lnTo>
                  <a:lnTo>
                    <a:pt x="58" y="221"/>
                  </a:lnTo>
                  <a:lnTo>
                    <a:pt x="79" y="200"/>
                  </a:lnTo>
                  <a:lnTo>
                    <a:pt x="63" y="158"/>
                  </a:lnTo>
                  <a:lnTo>
                    <a:pt x="84" y="111"/>
                  </a:lnTo>
                  <a:lnTo>
                    <a:pt x="116" y="100"/>
                  </a:lnTo>
                  <a:lnTo>
                    <a:pt x="127" y="79"/>
                  </a:lnTo>
                  <a:lnTo>
                    <a:pt x="127" y="79"/>
                  </a:lnTo>
                  <a:lnTo>
                    <a:pt x="179" y="100"/>
                  </a:lnTo>
                  <a:lnTo>
                    <a:pt x="200" y="121"/>
                  </a:lnTo>
                  <a:lnTo>
                    <a:pt x="206" y="148"/>
                  </a:lnTo>
                  <a:lnTo>
                    <a:pt x="248" y="148"/>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0" name="Freeform 728"/>
            <p:cNvSpPr>
              <a:spLocks/>
            </p:cNvSpPr>
            <p:nvPr/>
          </p:nvSpPr>
          <p:spPr bwMode="auto">
            <a:xfrm>
              <a:off x="2958" y="1635"/>
              <a:ext cx="26" cy="26"/>
            </a:xfrm>
            <a:custGeom>
              <a:avLst/>
              <a:gdLst>
                <a:gd name="T0" fmla="*/ 26 w 26"/>
                <a:gd name="T1" fmla="*/ 16 h 26"/>
                <a:gd name="T2" fmla="*/ 26 w 26"/>
                <a:gd name="T3" fmla="*/ 16 h 26"/>
                <a:gd name="T4" fmla="*/ 26 w 26"/>
                <a:gd name="T5" fmla="*/ 16 h 26"/>
                <a:gd name="T6" fmla="*/ 26 w 26"/>
                <a:gd name="T7" fmla="*/ 16 h 26"/>
                <a:gd name="T8" fmla="*/ 21 w 26"/>
                <a:gd name="T9" fmla="*/ 21 h 26"/>
                <a:gd name="T10" fmla="*/ 21 w 26"/>
                <a:gd name="T11" fmla="*/ 21 h 26"/>
                <a:gd name="T12" fmla="*/ 21 w 26"/>
                <a:gd name="T13" fmla="*/ 21 h 26"/>
                <a:gd name="T14" fmla="*/ 21 w 26"/>
                <a:gd name="T15" fmla="*/ 21 h 26"/>
                <a:gd name="T16" fmla="*/ 21 w 26"/>
                <a:gd name="T17" fmla="*/ 21 h 26"/>
                <a:gd name="T18" fmla="*/ 21 w 26"/>
                <a:gd name="T19" fmla="*/ 21 h 26"/>
                <a:gd name="T20" fmla="*/ 21 w 26"/>
                <a:gd name="T21" fmla="*/ 26 h 26"/>
                <a:gd name="T22" fmla="*/ 15 w 26"/>
                <a:gd name="T23" fmla="*/ 26 h 26"/>
                <a:gd name="T24" fmla="*/ 15 w 26"/>
                <a:gd name="T25" fmla="*/ 26 h 26"/>
                <a:gd name="T26" fmla="*/ 15 w 26"/>
                <a:gd name="T27" fmla="*/ 26 h 26"/>
                <a:gd name="T28" fmla="*/ 15 w 26"/>
                <a:gd name="T29" fmla="*/ 26 h 26"/>
                <a:gd name="T30" fmla="*/ 10 w 26"/>
                <a:gd name="T31" fmla="*/ 26 h 26"/>
                <a:gd name="T32" fmla="*/ 10 w 26"/>
                <a:gd name="T33" fmla="*/ 26 h 26"/>
                <a:gd name="T34" fmla="*/ 10 w 26"/>
                <a:gd name="T35" fmla="*/ 26 h 26"/>
                <a:gd name="T36" fmla="*/ 10 w 26"/>
                <a:gd name="T37" fmla="*/ 26 h 26"/>
                <a:gd name="T38" fmla="*/ 10 w 26"/>
                <a:gd name="T39" fmla="*/ 26 h 26"/>
                <a:gd name="T40" fmla="*/ 5 w 26"/>
                <a:gd name="T41" fmla="*/ 21 h 26"/>
                <a:gd name="T42" fmla="*/ 5 w 26"/>
                <a:gd name="T43" fmla="*/ 21 h 26"/>
                <a:gd name="T44" fmla="*/ 5 w 26"/>
                <a:gd name="T45" fmla="*/ 21 h 26"/>
                <a:gd name="T46" fmla="*/ 5 w 26"/>
                <a:gd name="T47" fmla="*/ 21 h 26"/>
                <a:gd name="T48" fmla="*/ 5 w 26"/>
                <a:gd name="T49" fmla="*/ 21 h 26"/>
                <a:gd name="T50" fmla="*/ 5 w 26"/>
                <a:gd name="T51" fmla="*/ 16 h 26"/>
                <a:gd name="T52" fmla="*/ 5 w 26"/>
                <a:gd name="T53" fmla="*/ 16 h 26"/>
                <a:gd name="T54" fmla="*/ 5 w 26"/>
                <a:gd name="T55" fmla="*/ 16 h 26"/>
                <a:gd name="T56" fmla="*/ 5 w 26"/>
                <a:gd name="T57" fmla="*/ 16 h 26"/>
                <a:gd name="T58" fmla="*/ 0 w 26"/>
                <a:gd name="T59" fmla="*/ 11 h 26"/>
                <a:gd name="T60" fmla="*/ 0 w 26"/>
                <a:gd name="T61" fmla="*/ 11 h 26"/>
                <a:gd name="T62" fmla="*/ 5 w 26"/>
                <a:gd name="T63" fmla="*/ 11 h 26"/>
                <a:gd name="T64" fmla="*/ 5 w 26"/>
                <a:gd name="T65" fmla="*/ 11 h 26"/>
                <a:gd name="T66" fmla="*/ 5 w 26"/>
                <a:gd name="T67" fmla="*/ 5 h 26"/>
                <a:gd name="T68" fmla="*/ 5 w 26"/>
                <a:gd name="T69" fmla="*/ 5 h 26"/>
                <a:gd name="T70" fmla="*/ 5 w 26"/>
                <a:gd name="T71" fmla="*/ 5 h 26"/>
                <a:gd name="T72" fmla="*/ 5 w 26"/>
                <a:gd name="T73" fmla="*/ 5 h 26"/>
                <a:gd name="T74" fmla="*/ 5 w 26"/>
                <a:gd name="T75" fmla="*/ 0 h 26"/>
                <a:gd name="T76" fmla="*/ 5 w 26"/>
                <a:gd name="T77" fmla="*/ 0 h 26"/>
                <a:gd name="T78" fmla="*/ 5 w 26"/>
                <a:gd name="T79" fmla="*/ 0 h 26"/>
                <a:gd name="T80" fmla="*/ 10 w 26"/>
                <a:gd name="T81" fmla="*/ 0 h 26"/>
                <a:gd name="T82" fmla="*/ 10 w 26"/>
                <a:gd name="T83" fmla="*/ 0 h 26"/>
                <a:gd name="T84" fmla="*/ 10 w 26"/>
                <a:gd name="T85" fmla="*/ 0 h 26"/>
                <a:gd name="T86" fmla="*/ 10 w 26"/>
                <a:gd name="T87" fmla="*/ 0 h 26"/>
                <a:gd name="T88" fmla="*/ 10 w 26"/>
                <a:gd name="T89" fmla="*/ 0 h 26"/>
                <a:gd name="T90" fmla="*/ 15 w 26"/>
                <a:gd name="T91" fmla="*/ 0 h 26"/>
                <a:gd name="T92" fmla="*/ 15 w 26"/>
                <a:gd name="T93" fmla="*/ 0 h 26"/>
                <a:gd name="T94" fmla="*/ 15 w 26"/>
                <a:gd name="T95" fmla="*/ 0 h 26"/>
                <a:gd name="T96" fmla="*/ 15 w 26"/>
                <a:gd name="T97" fmla="*/ 0 h 26"/>
                <a:gd name="T98" fmla="*/ 21 w 26"/>
                <a:gd name="T99" fmla="*/ 0 h 26"/>
                <a:gd name="T100" fmla="*/ 21 w 26"/>
                <a:gd name="T101" fmla="*/ 0 h 26"/>
                <a:gd name="T102" fmla="*/ 21 w 26"/>
                <a:gd name="T103" fmla="*/ 0 h 26"/>
                <a:gd name="T104" fmla="*/ 21 w 26"/>
                <a:gd name="T105" fmla="*/ 5 h 26"/>
                <a:gd name="T106" fmla="*/ 21 w 26"/>
                <a:gd name="T107" fmla="*/ 5 h 26"/>
                <a:gd name="T108" fmla="*/ 21 w 26"/>
                <a:gd name="T109" fmla="*/ 5 h 26"/>
                <a:gd name="T110" fmla="*/ 21 w 26"/>
                <a:gd name="T111" fmla="*/ 5 h 26"/>
                <a:gd name="T112" fmla="*/ 26 w 26"/>
                <a:gd name="T113" fmla="*/ 5 h 26"/>
                <a:gd name="T114" fmla="*/ 26 w 26"/>
                <a:gd name="T115" fmla="*/ 11 h 26"/>
                <a:gd name="T116" fmla="*/ 26 w 26"/>
                <a:gd name="T117" fmla="*/ 11 h 26"/>
                <a:gd name="T118" fmla="*/ 26 w 26"/>
                <a:gd name="T11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26">
                  <a:moveTo>
                    <a:pt x="26" y="11"/>
                  </a:move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1" y="16"/>
                  </a:lnTo>
                  <a:lnTo>
                    <a:pt x="21" y="16"/>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5"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1"/>
                  </a:lnTo>
                  <a:lnTo>
                    <a:pt x="10"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5" y="11"/>
                  </a:lnTo>
                  <a:lnTo>
                    <a:pt x="5" y="11"/>
                  </a:lnTo>
                  <a:lnTo>
                    <a:pt x="5" y="11"/>
                  </a:lnTo>
                  <a:lnTo>
                    <a:pt x="5" y="11"/>
                  </a:lnTo>
                  <a:lnTo>
                    <a:pt x="5" y="11"/>
                  </a:lnTo>
                  <a:lnTo>
                    <a:pt x="5" y="11"/>
                  </a:lnTo>
                  <a:lnTo>
                    <a:pt x="5" y="11"/>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15"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1" name="Freeform 729"/>
            <p:cNvSpPr>
              <a:spLocks/>
            </p:cNvSpPr>
            <p:nvPr/>
          </p:nvSpPr>
          <p:spPr bwMode="auto">
            <a:xfrm>
              <a:off x="147" y="2543"/>
              <a:ext cx="26" cy="31"/>
            </a:xfrm>
            <a:custGeom>
              <a:avLst/>
              <a:gdLst>
                <a:gd name="T0" fmla="*/ 26 w 26"/>
                <a:gd name="T1" fmla="*/ 15 h 31"/>
                <a:gd name="T2" fmla="*/ 26 w 26"/>
                <a:gd name="T3" fmla="*/ 21 h 31"/>
                <a:gd name="T4" fmla="*/ 26 w 26"/>
                <a:gd name="T5" fmla="*/ 21 h 31"/>
                <a:gd name="T6" fmla="*/ 26 w 26"/>
                <a:gd name="T7" fmla="*/ 21 h 31"/>
                <a:gd name="T8" fmla="*/ 26 w 26"/>
                <a:gd name="T9" fmla="*/ 26 h 31"/>
                <a:gd name="T10" fmla="*/ 21 w 26"/>
                <a:gd name="T11" fmla="*/ 26 h 31"/>
                <a:gd name="T12" fmla="*/ 21 w 26"/>
                <a:gd name="T13" fmla="*/ 26 h 31"/>
                <a:gd name="T14" fmla="*/ 21 w 26"/>
                <a:gd name="T15" fmla="*/ 26 h 31"/>
                <a:gd name="T16" fmla="*/ 21 w 26"/>
                <a:gd name="T17" fmla="*/ 26 h 31"/>
                <a:gd name="T18" fmla="*/ 21 w 26"/>
                <a:gd name="T19" fmla="*/ 31 h 31"/>
                <a:gd name="T20" fmla="*/ 21 w 26"/>
                <a:gd name="T21" fmla="*/ 31 h 31"/>
                <a:gd name="T22" fmla="*/ 15 w 26"/>
                <a:gd name="T23" fmla="*/ 31 h 31"/>
                <a:gd name="T24" fmla="*/ 15 w 26"/>
                <a:gd name="T25" fmla="*/ 31 h 31"/>
                <a:gd name="T26" fmla="*/ 15 w 26"/>
                <a:gd name="T27" fmla="*/ 31 h 31"/>
                <a:gd name="T28" fmla="*/ 15 w 26"/>
                <a:gd name="T29" fmla="*/ 31 h 31"/>
                <a:gd name="T30" fmla="*/ 10 w 26"/>
                <a:gd name="T31" fmla="*/ 31 h 31"/>
                <a:gd name="T32" fmla="*/ 10 w 26"/>
                <a:gd name="T33" fmla="*/ 31 h 31"/>
                <a:gd name="T34" fmla="*/ 10 w 26"/>
                <a:gd name="T35" fmla="*/ 31 h 31"/>
                <a:gd name="T36" fmla="*/ 10 w 26"/>
                <a:gd name="T37" fmla="*/ 31 h 31"/>
                <a:gd name="T38" fmla="*/ 5 w 26"/>
                <a:gd name="T39" fmla="*/ 31 h 31"/>
                <a:gd name="T40" fmla="*/ 5 w 26"/>
                <a:gd name="T41" fmla="*/ 31 h 31"/>
                <a:gd name="T42" fmla="*/ 5 w 26"/>
                <a:gd name="T43" fmla="*/ 26 h 31"/>
                <a:gd name="T44" fmla="*/ 5 w 26"/>
                <a:gd name="T45" fmla="*/ 26 h 31"/>
                <a:gd name="T46" fmla="*/ 0 w 26"/>
                <a:gd name="T47" fmla="*/ 26 h 31"/>
                <a:gd name="T48" fmla="*/ 0 w 26"/>
                <a:gd name="T49" fmla="*/ 26 h 31"/>
                <a:gd name="T50" fmla="*/ 0 w 26"/>
                <a:gd name="T51" fmla="*/ 21 h 31"/>
                <a:gd name="T52" fmla="*/ 0 w 26"/>
                <a:gd name="T53" fmla="*/ 21 h 31"/>
                <a:gd name="T54" fmla="*/ 0 w 26"/>
                <a:gd name="T55" fmla="*/ 21 h 31"/>
                <a:gd name="T56" fmla="*/ 0 w 26"/>
                <a:gd name="T57" fmla="*/ 21 h 31"/>
                <a:gd name="T58" fmla="*/ 0 w 26"/>
                <a:gd name="T59" fmla="*/ 15 h 31"/>
                <a:gd name="T60" fmla="*/ 0 w 26"/>
                <a:gd name="T61" fmla="*/ 15 h 31"/>
                <a:gd name="T62" fmla="*/ 0 w 26"/>
                <a:gd name="T63" fmla="*/ 15 h 31"/>
                <a:gd name="T64" fmla="*/ 0 w 26"/>
                <a:gd name="T65" fmla="*/ 10 h 31"/>
                <a:gd name="T66" fmla="*/ 0 w 26"/>
                <a:gd name="T67" fmla="*/ 10 h 31"/>
                <a:gd name="T68" fmla="*/ 0 w 26"/>
                <a:gd name="T69" fmla="*/ 10 h 31"/>
                <a:gd name="T70" fmla="*/ 0 w 26"/>
                <a:gd name="T71" fmla="*/ 5 h 31"/>
                <a:gd name="T72" fmla="*/ 0 w 26"/>
                <a:gd name="T73" fmla="*/ 5 h 31"/>
                <a:gd name="T74" fmla="*/ 0 w 26"/>
                <a:gd name="T75" fmla="*/ 5 h 31"/>
                <a:gd name="T76" fmla="*/ 0 w 26"/>
                <a:gd name="T77" fmla="*/ 5 h 31"/>
                <a:gd name="T78" fmla="*/ 0 w 26"/>
                <a:gd name="T79" fmla="*/ 5 h 31"/>
                <a:gd name="T80" fmla="*/ 5 w 26"/>
                <a:gd name="T81" fmla="*/ 5 h 31"/>
                <a:gd name="T82" fmla="*/ 5 w 26"/>
                <a:gd name="T83" fmla="*/ 0 h 31"/>
                <a:gd name="T84" fmla="*/ 5 w 26"/>
                <a:gd name="T85" fmla="*/ 0 h 31"/>
                <a:gd name="T86" fmla="*/ 5 w 26"/>
                <a:gd name="T87" fmla="*/ 0 h 31"/>
                <a:gd name="T88" fmla="*/ 10 w 26"/>
                <a:gd name="T89" fmla="*/ 0 h 31"/>
                <a:gd name="T90" fmla="*/ 10 w 26"/>
                <a:gd name="T91" fmla="*/ 0 h 31"/>
                <a:gd name="T92" fmla="*/ 10 w 26"/>
                <a:gd name="T93" fmla="*/ 0 h 31"/>
                <a:gd name="T94" fmla="*/ 15 w 26"/>
                <a:gd name="T95" fmla="*/ 0 h 31"/>
                <a:gd name="T96" fmla="*/ 15 w 26"/>
                <a:gd name="T97" fmla="*/ 0 h 31"/>
                <a:gd name="T98" fmla="*/ 15 w 26"/>
                <a:gd name="T99" fmla="*/ 5 h 31"/>
                <a:gd name="T100" fmla="*/ 15 w 26"/>
                <a:gd name="T101" fmla="*/ 5 h 31"/>
                <a:gd name="T102" fmla="*/ 21 w 26"/>
                <a:gd name="T103" fmla="*/ 5 h 31"/>
                <a:gd name="T104" fmla="*/ 21 w 26"/>
                <a:gd name="T105" fmla="*/ 5 h 31"/>
                <a:gd name="T106" fmla="*/ 21 w 26"/>
                <a:gd name="T107" fmla="*/ 5 h 31"/>
                <a:gd name="T108" fmla="*/ 21 w 26"/>
                <a:gd name="T109" fmla="*/ 10 h 31"/>
                <a:gd name="T110" fmla="*/ 21 w 26"/>
                <a:gd name="T111" fmla="*/ 10 h 31"/>
                <a:gd name="T112" fmla="*/ 21 w 26"/>
                <a:gd name="T113" fmla="*/ 10 h 31"/>
                <a:gd name="T114" fmla="*/ 26 w 26"/>
                <a:gd name="T115" fmla="*/ 15 h 31"/>
                <a:gd name="T116" fmla="*/ 26 w 26"/>
                <a:gd name="T117" fmla="*/ 15 h 31"/>
                <a:gd name="T118" fmla="*/ 26 w 26"/>
                <a:gd name="T1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1">
                  <a:moveTo>
                    <a:pt x="26" y="15"/>
                  </a:moveTo>
                  <a:lnTo>
                    <a:pt x="26" y="15"/>
                  </a:lnTo>
                  <a:lnTo>
                    <a:pt x="26" y="15"/>
                  </a:lnTo>
                  <a:lnTo>
                    <a:pt x="26" y="15"/>
                  </a:lnTo>
                  <a:lnTo>
                    <a:pt x="26" y="15"/>
                  </a:lnTo>
                  <a:lnTo>
                    <a:pt x="26" y="15"/>
                  </a:lnTo>
                  <a:lnTo>
                    <a:pt x="26" y="15"/>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21"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5"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10"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5"/>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5" y="0"/>
                  </a:lnTo>
                  <a:lnTo>
                    <a:pt x="15" y="0"/>
                  </a:lnTo>
                  <a:lnTo>
                    <a:pt x="15" y="0"/>
                  </a:lnTo>
                  <a:lnTo>
                    <a:pt x="15" y="0"/>
                  </a:lnTo>
                  <a:lnTo>
                    <a:pt x="15" y="0"/>
                  </a:lnTo>
                  <a:lnTo>
                    <a:pt x="15" y="0"/>
                  </a:lnTo>
                  <a:lnTo>
                    <a:pt x="15" y="0"/>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15"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6" y="10"/>
                  </a:lnTo>
                  <a:lnTo>
                    <a:pt x="26" y="10"/>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lnTo>
                    <a:pt x="26" y="1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2" name="Freeform 730"/>
            <p:cNvSpPr>
              <a:spLocks/>
            </p:cNvSpPr>
            <p:nvPr/>
          </p:nvSpPr>
          <p:spPr bwMode="auto">
            <a:xfrm>
              <a:off x="4877" y="2569"/>
              <a:ext cx="27" cy="32"/>
            </a:xfrm>
            <a:custGeom>
              <a:avLst/>
              <a:gdLst>
                <a:gd name="T0" fmla="*/ 27 w 27"/>
                <a:gd name="T1" fmla="*/ 16 h 32"/>
                <a:gd name="T2" fmla="*/ 27 w 27"/>
                <a:gd name="T3" fmla="*/ 16 h 32"/>
                <a:gd name="T4" fmla="*/ 27 w 27"/>
                <a:gd name="T5" fmla="*/ 21 h 32"/>
                <a:gd name="T6" fmla="*/ 21 w 27"/>
                <a:gd name="T7" fmla="*/ 21 h 32"/>
                <a:gd name="T8" fmla="*/ 21 w 27"/>
                <a:gd name="T9" fmla="*/ 21 h 32"/>
                <a:gd name="T10" fmla="*/ 21 w 27"/>
                <a:gd name="T11" fmla="*/ 21 h 32"/>
                <a:gd name="T12" fmla="*/ 21 w 27"/>
                <a:gd name="T13" fmla="*/ 26 h 32"/>
                <a:gd name="T14" fmla="*/ 21 w 27"/>
                <a:gd name="T15" fmla="*/ 26 h 32"/>
                <a:gd name="T16" fmla="*/ 21 w 27"/>
                <a:gd name="T17" fmla="*/ 26 h 32"/>
                <a:gd name="T18" fmla="*/ 16 w 27"/>
                <a:gd name="T19" fmla="*/ 26 h 32"/>
                <a:gd name="T20" fmla="*/ 16 w 27"/>
                <a:gd name="T21" fmla="*/ 26 h 32"/>
                <a:gd name="T22" fmla="*/ 16 w 27"/>
                <a:gd name="T23" fmla="*/ 32 h 32"/>
                <a:gd name="T24" fmla="*/ 16 w 27"/>
                <a:gd name="T25" fmla="*/ 32 h 32"/>
                <a:gd name="T26" fmla="*/ 11 w 27"/>
                <a:gd name="T27" fmla="*/ 32 h 32"/>
                <a:gd name="T28" fmla="*/ 11 w 27"/>
                <a:gd name="T29" fmla="*/ 32 h 32"/>
                <a:gd name="T30" fmla="*/ 11 w 27"/>
                <a:gd name="T31" fmla="*/ 32 h 32"/>
                <a:gd name="T32" fmla="*/ 5 w 27"/>
                <a:gd name="T33" fmla="*/ 32 h 32"/>
                <a:gd name="T34" fmla="*/ 5 w 27"/>
                <a:gd name="T35" fmla="*/ 32 h 32"/>
                <a:gd name="T36" fmla="*/ 5 w 27"/>
                <a:gd name="T37" fmla="*/ 26 h 32"/>
                <a:gd name="T38" fmla="*/ 5 w 27"/>
                <a:gd name="T39" fmla="*/ 26 h 32"/>
                <a:gd name="T40" fmla="*/ 5 w 27"/>
                <a:gd name="T41" fmla="*/ 26 h 32"/>
                <a:gd name="T42" fmla="*/ 0 w 27"/>
                <a:gd name="T43" fmla="*/ 26 h 32"/>
                <a:gd name="T44" fmla="*/ 0 w 27"/>
                <a:gd name="T45" fmla="*/ 26 h 32"/>
                <a:gd name="T46" fmla="*/ 0 w 27"/>
                <a:gd name="T47" fmla="*/ 26 h 32"/>
                <a:gd name="T48" fmla="*/ 0 w 27"/>
                <a:gd name="T49" fmla="*/ 21 h 32"/>
                <a:gd name="T50" fmla="*/ 0 w 27"/>
                <a:gd name="T51" fmla="*/ 21 h 32"/>
                <a:gd name="T52" fmla="*/ 0 w 27"/>
                <a:gd name="T53" fmla="*/ 21 h 32"/>
                <a:gd name="T54" fmla="*/ 0 w 27"/>
                <a:gd name="T55" fmla="*/ 16 h 32"/>
                <a:gd name="T56" fmla="*/ 0 w 27"/>
                <a:gd name="T57" fmla="*/ 16 h 32"/>
                <a:gd name="T58" fmla="*/ 0 w 27"/>
                <a:gd name="T59" fmla="*/ 16 h 32"/>
                <a:gd name="T60" fmla="*/ 0 w 27"/>
                <a:gd name="T61" fmla="*/ 16 h 32"/>
                <a:gd name="T62" fmla="*/ 0 w 27"/>
                <a:gd name="T63" fmla="*/ 11 h 32"/>
                <a:gd name="T64" fmla="*/ 0 w 27"/>
                <a:gd name="T65" fmla="*/ 11 h 32"/>
                <a:gd name="T66" fmla="*/ 0 w 27"/>
                <a:gd name="T67" fmla="*/ 11 h 32"/>
                <a:gd name="T68" fmla="*/ 0 w 27"/>
                <a:gd name="T69" fmla="*/ 5 h 32"/>
                <a:gd name="T70" fmla="*/ 0 w 27"/>
                <a:gd name="T71" fmla="*/ 5 h 32"/>
                <a:gd name="T72" fmla="*/ 5 w 27"/>
                <a:gd name="T73" fmla="*/ 5 h 32"/>
                <a:gd name="T74" fmla="*/ 5 w 27"/>
                <a:gd name="T75" fmla="*/ 5 h 32"/>
                <a:gd name="T76" fmla="*/ 5 w 27"/>
                <a:gd name="T77" fmla="*/ 0 h 32"/>
                <a:gd name="T78" fmla="*/ 5 w 27"/>
                <a:gd name="T79" fmla="*/ 0 h 32"/>
                <a:gd name="T80" fmla="*/ 5 w 27"/>
                <a:gd name="T81" fmla="*/ 0 h 32"/>
                <a:gd name="T82" fmla="*/ 11 w 27"/>
                <a:gd name="T83" fmla="*/ 0 h 32"/>
                <a:gd name="T84" fmla="*/ 11 w 27"/>
                <a:gd name="T85" fmla="*/ 0 h 32"/>
                <a:gd name="T86" fmla="*/ 11 w 27"/>
                <a:gd name="T87" fmla="*/ 0 h 32"/>
                <a:gd name="T88" fmla="*/ 11 w 27"/>
                <a:gd name="T89" fmla="*/ 0 h 32"/>
                <a:gd name="T90" fmla="*/ 16 w 27"/>
                <a:gd name="T91" fmla="*/ 0 h 32"/>
                <a:gd name="T92" fmla="*/ 16 w 27"/>
                <a:gd name="T93" fmla="*/ 0 h 32"/>
                <a:gd name="T94" fmla="*/ 16 w 27"/>
                <a:gd name="T95" fmla="*/ 0 h 32"/>
                <a:gd name="T96" fmla="*/ 16 w 27"/>
                <a:gd name="T97" fmla="*/ 0 h 32"/>
                <a:gd name="T98" fmla="*/ 21 w 27"/>
                <a:gd name="T99" fmla="*/ 0 h 32"/>
                <a:gd name="T100" fmla="*/ 21 w 27"/>
                <a:gd name="T101" fmla="*/ 0 h 32"/>
                <a:gd name="T102" fmla="*/ 21 w 27"/>
                <a:gd name="T103" fmla="*/ 5 h 32"/>
                <a:gd name="T104" fmla="*/ 21 w 27"/>
                <a:gd name="T105" fmla="*/ 5 h 32"/>
                <a:gd name="T106" fmla="*/ 21 w 27"/>
                <a:gd name="T107" fmla="*/ 5 h 32"/>
                <a:gd name="T108" fmla="*/ 27 w 27"/>
                <a:gd name="T109" fmla="*/ 5 h 32"/>
                <a:gd name="T110" fmla="*/ 27 w 27"/>
                <a:gd name="T111" fmla="*/ 11 h 32"/>
                <a:gd name="T112" fmla="*/ 27 w 27"/>
                <a:gd name="T113" fmla="*/ 11 h 32"/>
                <a:gd name="T114" fmla="*/ 27 w 27"/>
                <a:gd name="T115" fmla="*/ 11 h 32"/>
                <a:gd name="T116" fmla="*/ 27 w 27"/>
                <a:gd name="T117" fmla="*/ 11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1"/>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26"/>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32"/>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7" y="5"/>
                  </a:lnTo>
                  <a:lnTo>
                    <a:pt x="27" y="5"/>
                  </a:lnTo>
                  <a:lnTo>
                    <a:pt x="27" y="5"/>
                  </a:lnTo>
                  <a:lnTo>
                    <a:pt x="27" y="5"/>
                  </a:lnTo>
                  <a:lnTo>
                    <a:pt x="27" y="5"/>
                  </a:lnTo>
                  <a:lnTo>
                    <a:pt x="27" y="5"/>
                  </a:lnTo>
                  <a:lnTo>
                    <a:pt x="27" y="5"/>
                  </a:lnTo>
                  <a:lnTo>
                    <a:pt x="27" y="5"/>
                  </a:lnTo>
                  <a:lnTo>
                    <a:pt x="27" y="5"/>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1"/>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3" name="Freeform 731"/>
            <p:cNvSpPr>
              <a:spLocks/>
            </p:cNvSpPr>
            <p:nvPr/>
          </p:nvSpPr>
          <p:spPr bwMode="auto">
            <a:xfrm>
              <a:off x="3005" y="1551"/>
              <a:ext cx="0" cy="5"/>
            </a:xfrm>
            <a:custGeom>
              <a:avLst/>
              <a:gdLst>
                <a:gd name="T0" fmla="*/ 0 h 5"/>
                <a:gd name="T1" fmla="*/ 0 h 5"/>
                <a:gd name="T2" fmla="*/ 0 h 5"/>
                <a:gd name="T3" fmla="*/ 0 h 5"/>
                <a:gd name="T4" fmla="*/ 5 h 5"/>
                <a:gd name="T5" fmla="*/ 0 h 5"/>
                <a:gd name="T6" fmla="*/ 0 h 5"/>
              </a:gdLst>
              <a:ahLst/>
              <a:cxnLst>
                <a:cxn ang="0">
                  <a:pos x="0" y="T0"/>
                </a:cxn>
                <a:cxn ang="0">
                  <a:pos x="0" y="T1"/>
                </a:cxn>
                <a:cxn ang="0">
                  <a:pos x="0" y="T2"/>
                </a:cxn>
                <a:cxn ang="0">
                  <a:pos x="0" y="T3"/>
                </a:cxn>
                <a:cxn ang="0">
                  <a:pos x="0" y="T4"/>
                </a:cxn>
                <a:cxn ang="0">
                  <a:pos x="0" y="T5"/>
                </a:cxn>
                <a:cxn ang="0">
                  <a:pos x="0" y="T6"/>
                </a:cxn>
              </a:cxnLst>
              <a:rect l="0" t="0" r="r" b="b"/>
              <a:pathLst>
                <a:path h="5">
                  <a:moveTo>
                    <a:pt x="0" y="0"/>
                  </a:moveTo>
                  <a:lnTo>
                    <a:pt x="0" y="0"/>
                  </a:lnTo>
                  <a:lnTo>
                    <a:pt x="0" y="0"/>
                  </a:lnTo>
                  <a:lnTo>
                    <a:pt x="0" y="0"/>
                  </a:lnTo>
                  <a:lnTo>
                    <a:pt x="0" y="5"/>
                  </a:lnTo>
                  <a:lnTo>
                    <a:pt x="0" y="0"/>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4" name="Freeform 732"/>
            <p:cNvSpPr>
              <a:spLocks/>
            </p:cNvSpPr>
            <p:nvPr/>
          </p:nvSpPr>
          <p:spPr bwMode="auto">
            <a:xfrm>
              <a:off x="1745" y="2004"/>
              <a:ext cx="21" cy="6"/>
            </a:xfrm>
            <a:custGeom>
              <a:avLst/>
              <a:gdLst>
                <a:gd name="T0" fmla="*/ 5 w 21"/>
                <a:gd name="T1" fmla="*/ 0 h 6"/>
                <a:gd name="T2" fmla="*/ 10 w 21"/>
                <a:gd name="T3" fmla="*/ 0 h 6"/>
                <a:gd name="T4" fmla="*/ 21 w 21"/>
                <a:gd name="T5" fmla="*/ 6 h 6"/>
                <a:gd name="T6" fmla="*/ 0 w 21"/>
                <a:gd name="T7" fmla="*/ 6 h 6"/>
                <a:gd name="T8" fmla="*/ 5 w 21"/>
                <a:gd name="T9" fmla="*/ 0 h 6"/>
              </a:gdLst>
              <a:ahLst/>
              <a:cxnLst>
                <a:cxn ang="0">
                  <a:pos x="T0" y="T1"/>
                </a:cxn>
                <a:cxn ang="0">
                  <a:pos x="T2" y="T3"/>
                </a:cxn>
                <a:cxn ang="0">
                  <a:pos x="T4" y="T5"/>
                </a:cxn>
                <a:cxn ang="0">
                  <a:pos x="T6" y="T7"/>
                </a:cxn>
                <a:cxn ang="0">
                  <a:pos x="T8" y="T9"/>
                </a:cxn>
              </a:cxnLst>
              <a:rect l="0" t="0" r="r" b="b"/>
              <a:pathLst>
                <a:path w="21" h="6">
                  <a:moveTo>
                    <a:pt x="5" y="0"/>
                  </a:moveTo>
                  <a:lnTo>
                    <a:pt x="10" y="0"/>
                  </a:lnTo>
                  <a:lnTo>
                    <a:pt x="21" y="6"/>
                  </a:lnTo>
                  <a:lnTo>
                    <a:pt x="0" y="6"/>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5" name="Freeform 733"/>
            <p:cNvSpPr>
              <a:spLocks/>
            </p:cNvSpPr>
            <p:nvPr/>
          </p:nvSpPr>
          <p:spPr bwMode="auto">
            <a:xfrm>
              <a:off x="1861" y="2057"/>
              <a:ext cx="5" cy="11"/>
            </a:xfrm>
            <a:custGeom>
              <a:avLst/>
              <a:gdLst>
                <a:gd name="T0" fmla="*/ 5 w 5"/>
                <a:gd name="T1" fmla="*/ 5 h 11"/>
                <a:gd name="T2" fmla="*/ 5 w 5"/>
                <a:gd name="T3" fmla="*/ 5 h 11"/>
                <a:gd name="T4" fmla="*/ 0 w 5"/>
                <a:gd name="T5" fmla="*/ 11 h 11"/>
                <a:gd name="T6" fmla="*/ 5 w 5"/>
                <a:gd name="T7" fmla="*/ 0 h 11"/>
                <a:gd name="T8" fmla="*/ 5 w 5"/>
                <a:gd name="T9" fmla="*/ 5 h 11"/>
                <a:gd name="T10" fmla="*/ 5 w 5"/>
                <a:gd name="T11" fmla="*/ 5 h 11"/>
              </a:gdLst>
              <a:ahLst/>
              <a:cxnLst>
                <a:cxn ang="0">
                  <a:pos x="T0" y="T1"/>
                </a:cxn>
                <a:cxn ang="0">
                  <a:pos x="T2" y="T3"/>
                </a:cxn>
                <a:cxn ang="0">
                  <a:pos x="T4" y="T5"/>
                </a:cxn>
                <a:cxn ang="0">
                  <a:pos x="T6" y="T7"/>
                </a:cxn>
                <a:cxn ang="0">
                  <a:pos x="T8" y="T9"/>
                </a:cxn>
                <a:cxn ang="0">
                  <a:pos x="T10" y="T11"/>
                </a:cxn>
              </a:cxnLst>
              <a:rect l="0" t="0" r="r" b="b"/>
              <a:pathLst>
                <a:path w="5" h="11">
                  <a:moveTo>
                    <a:pt x="5" y="5"/>
                  </a:moveTo>
                  <a:lnTo>
                    <a:pt x="5" y="5"/>
                  </a:lnTo>
                  <a:lnTo>
                    <a:pt x="0" y="11"/>
                  </a:lnTo>
                  <a:lnTo>
                    <a:pt x="5" y="0"/>
                  </a:lnTo>
                  <a:lnTo>
                    <a:pt x="5" y="5"/>
                  </a:lnTo>
                  <a:lnTo>
                    <a:pt x="5" y="5"/>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6" name="Freeform 734"/>
            <p:cNvSpPr>
              <a:spLocks/>
            </p:cNvSpPr>
            <p:nvPr/>
          </p:nvSpPr>
          <p:spPr bwMode="auto">
            <a:xfrm>
              <a:off x="1887" y="2068"/>
              <a:ext cx="0" cy="5"/>
            </a:xfrm>
            <a:custGeom>
              <a:avLst/>
              <a:gdLst>
                <a:gd name="T0" fmla="*/ 0 h 5"/>
                <a:gd name="T1" fmla="*/ 0 h 5"/>
                <a:gd name="T2" fmla="*/ 0 h 5"/>
                <a:gd name="T3" fmla="*/ 5 h 5"/>
                <a:gd name="T4" fmla="*/ 0 h 5"/>
              </a:gdLst>
              <a:ahLst/>
              <a:cxnLst>
                <a:cxn ang="0">
                  <a:pos x="0" y="T0"/>
                </a:cxn>
                <a:cxn ang="0">
                  <a:pos x="0" y="T1"/>
                </a:cxn>
                <a:cxn ang="0">
                  <a:pos x="0" y="T2"/>
                </a:cxn>
                <a:cxn ang="0">
                  <a:pos x="0" y="T3"/>
                </a:cxn>
                <a:cxn ang="0">
                  <a:pos x="0" y="T4"/>
                </a:cxn>
              </a:cxnLst>
              <a:rect l="0" t="0" r="r" b="b"/>
              <a:pathLst>
                <a:path h="5">
                  <a:moveTo>
                    <a:pt x="0" y="0"/>
                  </a:moveTo>
                  <a:lnTo>
                    <a:pt x="0" y="0"/>
                  </a:lnTo>
                  <a:lnTo>
                    <a:pt x="0" y="0"/>
                  </a:lnTo>
                  <a:lnTo>
                    <a:pt x="0" y="5"/>
                  </a:lnTo>
                  <a:lnTo>
                    <a:pt x="0"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7" name="Freeform 735"/>
            <p:cNvSpPr>
              <a:spLocks/>
            </p:cNvSpPr>
            <p:nvPr/>
          </p:nvSpPr>
          <p:spPr bwMode="auto">
            <a:xfrm>
              <a:off x="1887" y="2084"/>
              <a:ext cx="5" cy="5"/>
            </a:xfrm>
            <a:custGeom>
              <a:avLst/>
              <a:gdLst>
                <a:gd name="T0" fmla="*/ 5 w 5"/>
                <a:gd name="T1" fmla="*/ 0 h 5"/>
                <a:gd name="T2" fmla="*/ 5 w 5"/>
                <a:gd name="T3" fmla="*/ 0 h 5"/>
                <a:gd name="T4" fmla="*/ 5 w 5"/>
                <a:gd name="T5" fmla="*/ 5 h 5"/>
                <a:gd name="T6" fmla="*/ 0 w 5"/>
                <a:gd name="T7" fmla="*/ 0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5" y="5"/>
                  </a:lnTo>
                  <a:lnTo>
                    <a:pt x="0" y="0"/>
                  </a:lnTo>
                  <a:lnTo>
                    <a:pt x="5" y="0"/>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8" name="Rectangle 736"/>
            <p:cNvSpPr>
              <a:spLocks noChangeArrowheads="1"/>
            </p:cNvSpPr>
            <p:nvPr/>
          </p:nvSpPr>
          <p:spPr bwMode="auto">
            <a:xfrm>
              <a:off x="1897" y="2094"/>
              <a:ext cx="1" cy="5"/>
            </a:xfrm>
            <a:prstGeom prst="rect">
              <a:avLst/>
            </a:pr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9" name="Freeform 737"/>
            <p:cNvSpPr>
              <a:spLocks noEditPoints="1"/>
            </p:cNvSpPr>
            <p:nvPr/>
          </p:nvSpPr>
          <p:spPr bwMode="auto">
            <a:xfrm>
              <a:off x="3680" y="1925"/>
              <a:ext cx="116" cy="169"/>
            </a:xfrm>
            <a:custGeom>
              <a:avLst/>
              <a:gdLst>
                <a:gd name="T0" fmla="*/ 116 w 116"/>
                <a:gd name="T1" fmla="*/ 69 h 169"/>
                <a:gd name="T2" fmla="*/ 90 w 116"/>
                <a:gd name="T3" fmla="*/ 127 h 169"/>
                <a:gd name="T4" fmla="*/ 53 w 116"/>
                <a:gd name="T5" fmla="*/ 164 h 169"/>
                <a:gd name="T6" fmla="*/ 21 w 116"/>
                <a:gd name="T7" fmla="*/ 169 h 169"/>
                <a:gd name="T8" fmla="*/ 11 w 116"/>
                <a:gd name="T9" fmla="*/ 143 h 169"/>
                <a:gd name="T10" fmla="*/ 0 w 116"/>
                <a:gd name="T11" fmla="*/ 132 h 169"/>
                <a:gd name="T12" fmla="*/ 47 w 116"/>
                <a:gd name="T13" fmla="*/ 111 h 169"/>
                <a:gd name="T14" fmla="*/ 53 w 116"/>
                <a:gd name="T15" fmla="*/ 74 h 169"/>
                <a:gd name="T16" fmla="*/ 42 w 116"/>
                <a:gd name="T17" fmla="*/ 64 h 169"/>
                <a:gd name="T18" fmla="*/ 47 w 116"/>
                <a:gd name="T19" fmla="*/ 48 h 169"/>
                <a:gd name="T20" fmla="*/ 53 w 116"/>
                <a:gd name="T21" fmla="*/ 37 h 169"/>
                <a:gd name="T22" fmla="*/ 53 w 116"/>
                <a:gd name="T23" fmla="*/ 27 h 169"/>
                <a:gd name="T24" fmla="*/ 58 w 116"/>
                <a:gd name="T25" fmla="*/ 16 h 169"/>
                <a:gd name="T26" fmla="*/ 74 w 116"/>
                <a:gd name="T27" fmla="*/ 42 h 169"/>
                <a:gd name="T28" fmla="*/ 90 w 116"/>
                <a:gd name="T29" fmla="*/ 48 h 169"/>
                <a:gd name="T30" fmla="*/ 116 w 116"/>
                <a:gd name="T31" fmla="*/ 69 h 169"/>
                <a:gd name="T32" fmla="*/ 53 w 116"/>
                <a:gd name="T33" fmla="*/ 6 h 169"/>
                <a:gd name="T34" fmla="*/ 53 w 116"/>
                <a:gd name="T35" fmla="*/ 6 h 169"/>
                <a:gd name="T36" fmla="*/ 58 w 116"/>
                <a:gd name="T37" fmla="*/ 0 h 169"/>
                <a:gd name="T38" fmla="*/ 58 w 116"/>
                <a:gd name="T39" fmla="*/ 6 h 169"/>
                <a:gd name="T40" fmla="*/ 58 w 116"/>
                <a:gd name="T41" fmla="*/ 6 h 169"/>
                <a:gd name="T42" fmla="*/ 53 w 116"/>
                <a:gd name="T43" fmla="*/ 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169">
                  <a:moveTo>
                    <a:pt x="116" y="69"/>
                  </a:moveTo>
                  <a:lnTo>
                    <a:pt x="90" y="127"/>
                  </a:lnTo>
                  <a:lnTo>
                    <a:pt x="53" y="164"/>
                  </a:lnTo>
                  <a:lnTo>
                    <a:pt x="21" y="169"/>
                  </a:lnTo>
                  <a:lnTo>
                    <a:pt x="11" y="143"/>
                  </a:lnTo>
                  <a:lnTo>
                    <a:pt x="0" y="132"/>
                  </a:lnTo>
                  <a:lnTo>
                    <a:pt x="47" y="111"/>
                  </a:lnTo>
                  <a:lnTo>
                    <a:pt x="53" y="74"/>
                  </a:lnTo>
                  <a:lnTo>
                    <a:pt x="42" y="64"/>
                  </a:lnTo>
                  <a:lnTo>
                    <a:pt x="47" y="48"/>
                  </a:lnTo>
                  <a:lnTo>
                    <a:pt x="53" y="37"/>
                  </a:lnTo>
                  <a:lnTo>
                    <a:pt x="53" y="27"/>
                  </a:lnTo>
                  <a:lnTo>
                    <a:pt x="58" y="16"/>
                  </a:lnTo>
                  <a:lnTo>
                    <a:pt x="74" y="42"/>
                  </a:lnTo>
                  <a:lnTo>
                    <a:pt x="90" y="48"/>
                  </a:lnTo>
                  <a:lnTo>
                    <a:pt x="116" y="69"/>
                  </a:lnTo>
                  <a:moveTo>
                    <a:pt x="53" y="6"/>
                  </a:moveTo>
                  <a:lnTo>
                    <a:pt x="53" y="6"/>
                  </a:lnTo>
                  <a:lnTo>
                    <a:pt x="58" y="0"/>
                  </a:lnTo>
                  <a:lnTo>
                    <a:pt x="58" y="6"/>
                  </a:lnTo>
                  <a:lnTo>
                    <a:pt x="58" y="6"/>
                  </a:lnTo>
                  <a:lnTo>
                    <a:pt x="53" y="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0" name="Freeform 738"/>
            <p:cNvSpPr>
              <a:spLocks/>
            </p:cNvSpPr>
            <p:nvPr/>
          </p:nvSpPr>
          <p:spPr bwMode="auto">
            <a:xfrm>
              <a:off x="3216" y="1983"/>
              <a:ext cx="258" cy="259"/>
            </a:xfrm>
            <a:custGeom>
              <a:avLst/>
              <a:gdLst>
                <a:gd name="T0" fmla="*/ 37 w 258"/>
                <a:gd name="T1" fmla="*/ 259 h 259"/>
                <a:gd name="T2" fmla="*/ 26 w 258"/>
                <a:gd name="T3" fmla="*/ 259 h 259"/>
                <a:gd name="T4" fmla="*/ 26 w 258"/>
                <a:gd name="T5" fmla="*/ 238 h 259"/>
                <a:gd name="T6" fmla="*/ 16 w 258"/>
                <a:gd name="T7" fmla="*/ 217 h 259"/>
                <a:gd name="T8" fmla="*/ 5 w 258"/>
                <a:gd name="T9" fmla="*/ 185 h 259"/>
                <a:gd name="T10" fmla="*/ 0 w 258"/>
                <a:gd name="T11" fmla="*/ 164 h 259"/>
                <a:gd name="T12" fmla="*/ 16 w 258"/>
                <a:gd name="T13" fmla="*/ 132 h 259"/>
                <a:gd name="T14" fmla="*/ 32 w 258"/>
                <a:gd name="T15" fmla="*/ 132 h 259"/>
                <a:gd name="T16" fmla="*/ 26 w 258"/>
                <a:gd name="T17" fmla="*/ 64 h 259"/>
                <a:gd name="T18" fmla="*/ 26 w 258"/>
                <a:gd name="T19" fmla="*/ 53 h 259"/>
                <a:gd name="T20" fmla="*/ 42 w 258"/>
                <a:gd name="T21" fmla="*/ 53 h 259"/>
                <a:gd name="T22" fmla="*/ 42 w 258"/>
                <a:gd name="T23" fmla="*/ 21 h 259"/>
                <a:gd name="T24" fmla="*/ 169 w 258"/>
                <a:gd name="T25" fmla="*/ 16 h 259"/>
                <a:gd name="T26" fmla="*/ 174 w 258"/>
                <a:gd name="T27" fmla="*/ 27 h 259"/>
                <a:gd name="T28" fmla="*/ 185 w 258"/>
                <a:gd name="T29" fmla="*/ 21 h 259"/>
                <a:gd name="T30" fmla="*/ 206 w 258"/>
                <a:gd name="T31" fmla="*/ 0 h 259"/>
                <a:gd name="T32" fmla="*/ 227 w 258"/>
                <a:gd name="T33" fmla="*/ 16 h 259"/>
                <a:gd name="T34" fmla="*/ 237 w 258"/>
                <a:gd name="T35" fmla="*/ 74 h 259"/>
                <a:gd name="T36" fmla="*/ 258 w 258"/>
                <a:gd name="T37" fmla="*/ 90 h 259"/>
                <a:gd name="T38" fmla="*/ 253 w 258"/>
                <a:gd name="T39" fmla="*/ 101 h 259"/>
                <a:gd name="T40" fmla="*/ 243 w 258"/>
                <a:gd name="T41" fmla="*/ 101 h 259"/>
                <a:gd name="T42" fmla="*/ 232 w 258"/>
                <a:gd name="T43" fmla="*/ 106 h 259"/>
                <a:gd name="T44" fmla="*/ 232 w 258"/>
                <a:gd name="T45" fmla="*/ 122 h 259"/>
                <a:gd name="T46" fmla="*/ 227 w 258"/>
                <a:gd name="T47" fmla="*/ 143 h 259"/>
                <a:gd name="T48" fmla="*/ 227 w 258"/>
                <a:gd name="T49" fmla="*/ 159 h 259"/>
                <a:gd name="T50" fmla="*/ 227 w 258"/>
                <a:gd name="T51" fmla="*/ 174 h 259"/>
                <a:gd name="T52" fmla="*/ 221 w 258"/>
                <a:gd name="T53" fmla="*/ 185 h 259"/>
                <a:gd name="T54" fmla="*/ 216 w 258"/>
                <a:gd name="T55" fmla="*/ 185 h 259"/>
                <a:gd name="T56" fmla="*/ 206 w 258"/>
                <a:gd name="T57" fmla="*/ 217 h 259"/>
                <a:gd name="T58" fmla="*/ 206 w 258"/>
                <a:gd name="T59" fmla="*/ 222 h 259"/>
                <a:gd name="T60" fmla="*/ 200 w 258"/>
                <a:gd name="T61" fmla="*/ 217 h 259"/>
                <a:gd name="T62" fmla="*/ 195 w 258"/>
                <a:gd name="T63" fmla="*/ 243 h 259"/>
                <a:gd name="T64" fmla="*/ 195 w 258"/>
                <a:gd name="T65" fmla="*/ 243 h 259"/>
                <a:gd name="T66" fmla="*/ 190 w 258"/>
                <a:gd name="T67" fmla="*/ 243 h 259"/>
                <a:gd name="T68" fmla="*/ 190 w 258"/>
                <a:gd name="T69" fmla="*/ 232 h 259"/>
                <a:gd name="T70" fmla="*/ 179 w 258"/>
                <a:gd name="T71" fmla="*/ 222 h 259"/>
                <a:gd name="T72" fmla="*/ 174 w 258"/>
                <a:gd name="T73" fmla="*/ 206 h 259"/>
                <a:gd name="T74" fmla="*/ 179 w 258"/>
                <a:gd name="T75" fmla="*/ 196 h 259"/>
                <a:gd name="T76" fmla="*/ 169 w 258"/>
                <a:gd name="T77" fmla="*/ 196 h 259"/>
                <a:gd name="T78" fmla="*/ 169 w 258"/>
                <a:gd name="T79" fmla="*/ 201 h 259"/>
                <a:gd name="T80" fmla="*/ 158 w 258"/>
                <a:gd name="T81" fmla="*/ 201 h 259"/>
                <a:gd name="T82" fmla="*/ 163 w 258"/>
                <a:gd name="T83" fmla="*/ 206 h 259"/>
                <a:gd name="T84" fmla="*/ 169 w 258"/>
                <a:gd name="T85" fmla="*/ 217 h 259"/>
                <a:gd name="T86" fmla="*/ 148 w 258"/>
                <a:gd name="T87" fmla="*/ 238 h 259"/>
                <a:gd name="T88" fmla="*/ 142 w 258"/>
                <a:gd name="T89" fmla="*/ 238 h 259"/>
                <a:gd name="T90" fmla="*/ 127 w 258"/>
                <a:gd name="T91" fmla="*/ 227 h 259"/>
                <a:gd name="T92" fmla="*/ 121 w 258"/>
                <a:gd name="T93" fmla="*/ 232 h 259"/>
                <a:gd name="T94" fmla="*/ 121 w 258"/>
                <a:gd name="T95" fmla="*/ 238 h 259"/>
                <a:gd name="T96" fmla="*/ 111 w 258"/>
                <a:gd name="T97" fmla="*/ 238 h 259"/>
                <a:gd name="T98" fmla="*/ 111 w 258"/>
                <a:gd name="T99" fmla="*/ 243 h 259"/>
                <a:gd name="T100" fmla="*/ 95 w 258"/>
                <a:gd name="T101" fmla="*/ 248 h 259"/>
                <a:gd name="T102" fmla="*/ 95 w 258"/>
                <a:gd name="T103" fmla="*/ 243 h 259"/>
                <a:gd name="T104" fmla="*/ 68 w 258"/>
                <a:gd name="T105" fmla="*/ 243 h 259"/>
                <a:gd name="T106" fmla="*/ 63 w 258"/>
                <a:gd name="T107" fmla="*/ 227 h 259"/>
                <a:gd name="T108" fmla="*/ 53 w 258"/>
                <a:gd name="T109" fmla="*/ 227 h 259"/>
                <a:gd name="T110" fmla="*/ 37 w 258"/>
                <a:gd name="T111" fmla="*/ 259 h 259"/>
                <a:gd name="T112" fmla="*/ 37 w 258"/>
                <a:gd name="T11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8" h="259">
                  <a:moveTo>
                    <a:pt x="37" y="259"/>
                  </a:moveTo>
                  <a:lnTo>
                    <a:pt x="26" y="259"/>
                  </a:lnTo>
                  <a:lnTo>
                    <a:pt x="26" y="238"/>
                  </a:lnTo>
                  <a:lnTo>
                    <a:pt x="16" y="217"/>
                  </a:lnTo>
                  <a:lnTo>
                    <a:pt x="5" y="185"/>
                  </a:lnTo>
                  <a:lnTo>
                    <a:pt x="0" y="164"/>
                  </a:lnTo>
                  <a:lnTo>
                    <a:pt x="16" y="132"/>
                  </a:lnTo>
                  <a:lnTo>
                    <a:pt x="32" y="132"/>
                  </a:lnTo>
                  <a:lnTo>
                    <a:pt x="26" y="64"/>
                  </a:lnTo>
                  <a:lnTo>
                    <a:pt x="26" y="53"/>
                  </a:lnTo>
                  <a:lnTo>
                    <a:pt x="42" y="53"/>
                  </a:lnTo>
                  <a:lnTo>
                    <a:pt x="42" y="21"/>
                  </a:lnTo>
                  <a:lnTo>
                    <a:pt x="169" y="16"/>
                  </a:lnTo>
                  <a:lnTo>
                    <a:pt x="174" y="27"/>
                  </a:lnTo>
                  <a:lnTo>
                    <a:pt x="185" y="21"/>
                  </a:lnTo>
                  <a:lnTo>
                    <a:pt x="206" y="0"/>
                  </a:lnTo>
                  <a:lnTo>
                    <a:pt x="227" y="16"/>
                  </a:lnTo>
                  <a:lnTo>
                    <a:pt x="237" y="74"/>
                  </a:lnTo>
                  <a:lnTo>
                    <a:pt x="258" y="90"/>
                  </a:lnTo>
                  <a:lnTo>
                    <a:pt x="253" y="101"/>
                  </a:lnTo>
                  <a:lnTo>
                    <a:pt x="243" y="101"/>
                  </a:lnTo>
                  <a:lnTo>
                    <a:pt x="232" y="106"/>
                  </a:lnTo>
                  <a:lnTo>
                    <a:pt x="232" y="122"/>
                  </a:lnTo>
                  <a:lnTo>
                    <a:pt x="227" y="143"/>
                  </a:lnTo>
                  <a:lnTo>
                    <a:pt x="227" y="159"/>
                  </a:lnTo>
                  <a:lnTo>
                    <a:pt x="227" y="174"/>
                  </a:lnTo>
                  <a:lnTo>
                    <a:pt x="221" y="185"/>
                  </a:lnTo>
                  <a:lnTo>
                    <a:pt x="216" y="185"/>
                  </a:lnTo>
                  <a:lnTo>
                    <a:pt x="206" y="217"/>
                  </a:lnTo>
                  <a:lnTo>
                    <a:pt x="206" y="222"/>
                  </a:lnTo>
                  <a:lnTo>
                    <a:pt x="200" y="217"/>
                  </a:lnTo>
                  <a:lnTo>
                    <a:pt x="195" y="243"/>
                  </a:lnTo>
                  <a:lnTo>
                    <a:pt x="195" y="243"/>
                  </a:lnTo>
                  <a:lnTo>
                    <a:pt x="190" y="243"/>
                  </a:lnTo>
                  <a:lnTo>
                    <a:pt x="190" y="232"/>
                  </a:lnTo>
                  <a:lnTo>
                    <a:pt x="179" y="222"/>
                  </a:lnTo>
                  <a:lnTo>
                    <a:pt x="174" y="206"/>
                  </a:lnTo>
                  <a:lnTo>
                    <a:pt x="179" y="196"/>
                  </a:lnTo>
                  <a:lnTo>
                    <a:pt x="169" y="196"/>
                  </a:lnTo>
                  <a:lnTo>
                    <a:pt x="169" y="201"/>
                  </a:lnTo>
                  <a:lnTo>
                    <a:pt x="158" y="201"/>
                  </a:lnTo>
                  <a:lnTo>
                    <a:pt x="163" y="206"/>
                  </a:lnTo>
                  <a:lnTo>
                    <a:pt x="169" y="217"/>
                  </a:lnTo>
                  <a:lnTo>
                    <a:pt x="148" y="238"/>
                  </a:lnTo>
                  <a:lnTo>
                    <a:pt x="142" y="238"/>
                  </a:lnTo>
                  <a:lnTo>
                    <a:pt x="127" y="227"/>
                  </a:lnTo>
                  <a:lnTo>
                    <a:pt x="121" y="232"/>
                  </a:lnTo>
                  <a:lnTo>
                    <a:pt x="121" y="238"/>
                  </a:lnTo>
                  <a:lnTo>
                    <a:pt x="111" y="238"/>
                  </a:lnTo>
                  <a:lnTo>
                    <a:pt x="111" y="243"/>
                  </a:lnTo>
                  <a:lnTo>
                    <a:pt x="95" y="248"/>
                  </a:lnTo>
                  <a:lnTo>
                    <a:pt x="95" y="243"/>
                  </a:lnTo>
                  <a:lnTo>
                    <a:pt x="68" y="243"/>
                  </a:lnTo>
                  <a:lnTo>
                    <a:pt x="63" y="227"/>
                  </a:lnTo>
                  <a:lnTo>
                    <a:pt x="53" y="227"/>
                  </a:lnTo>
                  <a:lnTo>
                    <a:pt x="37" y="259"/>
                  </a:lnTo>
                  <a:lnTo>
                    <a:pt x="37" y="259"/>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1" name="Freeform 739"/>
            <p:cNvSpPr>
              <a:spLocks/>
            </p:cNvSpPr>
            <p:nvPr/>
          </p:nvSpPr>
          <p:spPr bwMode="auto">
            <a:xfrm>
              <a:off x="3063" y="1561"/>
              <a:ext cx="79" cy="69"/>
            </a:xfrm>
            <a:custGeom>
              <a:avLst/>
              <a:gdLst>
                <a:gd name="T0" fmla="*/ 74 w 79"/>
                <a:gd name="T1" fmla="*/ 27 h 69"/>
                <a:gd name="T2" fmla="*/ 63 w 79"/>
                <a:gd name="T3" fmla="*/ 27 h 69"/>
                <a:gd name="T4" fmla="*/ 53 w 79"/>
                <a:gd name="T5" fmla="*/ 27 h 69"/>
                <a:gd name="T6" fmla="*/ 32 w 79"/>
                <a:gd name="T7" fmla="*/ 27 h 69"/>
                <a:gd name="T8" fmla="*/ 42 w 79"/>
                <a:gd name="T9" fmla="*/ 48 h 69"/>
                <a:gd name="T10" fmla="*/ 63 w 79"/>
                <a:gd name="T11" fmla="*/ 63 h 69"/>
                <a:gd name="T12" fmla="*/ 53 w 79"/>
                <a:gd name="T13" fmla="*/ 69 h 69"/>
                <a:gd name="T14" fmla="*/ 42 w 79"/>
                <a:gd name="T15" fmla="*/ 58 h 69"/>
                <a:gd name="T16" fmla="*/ 26 w 79"/>
                <a:gd name="T17" fmla="*/ 48 h 69"/>
                <a:gd name="T18" fmla="*/ 16 w 79"/>
                <a:gd name="T19" fmla="*/ 32 h 69"/>
                <a:gd name="T20" fmla="*/ 5 w 79"/>
                <a:gd name="T21" fmla="*/ 32 h 69"/>
                <a:gd name="T22" fmla="*/ 0 w 79"/>
                <a:gd name="T23" fmla="*/ 21 h 69"/>
                <a:gd name="T24" fmla="*/ 0 w 79"/>
                <a:gd name="T25" fmla="*/ 21 h 69"/>
                <a:gd name="T26" fmla="*/ 21 w 79"/>
                <a:gd name="T27" fmla="*/ 21 h 69"/>
                <a:gd name="T28" fmla="*/ 32 w 79"/>
                <a:gd name="T29" fmla="*/ 16 h 69"/>
                <a:gd name="T30" fmla="*/ 37 w 79"/>
                <a:gd name="T31" fmla="*/ 0 h 69"/>
                <a:gd name="T32" fmla="*/ 37 w 79"/>
                <a:gd name="T33" fmla="*/ 0 h 69"/>
                <a:gd name="T34" fmla="*/ 58 w 79"/>
                <a:gd name="T35" fmla="*/ 16 h 69"/>
                <a:gd name="T36" fmla="*/ 74 w 79"/>
                <a:gd name="T37" fmla="*/ 16 h 69"/>
                <a:gd name="T38" fmla="*/ 79 w 79"/>
                <a:gd name="T39" fmla="*/ 32 h 69"/>
                <a:gd name="T40" fmla="*/ 74 w 79"/>
                <a:gd name="T41" fmla="*/ 2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69">
                  <a:moveTo>
                    <a:pt x="74" y="27"/>
                  </a:moveTo>
                  <a:lnTo>
                    <a:pt x="63" y="27"/>
                  </a:lnTo>
                  <a:lnTo>
                    <a:pt x="53" y="27"/>
                  </a:lnTo>
                  <a:lnTo>
                    <a:pt x="32" y="27"/>
                  </a:lnTo>
                  <a:lnTo>
                    <a:pt x="42" y="48"/>
                  </a:lnTo>
                  <a:lnTo>
                    <a:pt x="63" y="63"/>
                  </a:lnTo>
                  <a:lnTo>
                    <a:pt x="53" y="69"/>
                  </a:lnTo>
                  <a:lnTo>
                    <a:pt x="42" y="58"/>
                  </a:lnTo>
                  <a:lnTo>
                    <a:pt x="26" y="48"/>
                  </a:lnTo>
                  <a:lnTo>
                    <a:pt x="16" y="32"/>
                  </a:lnTo>
                  <a:lnTo>
                    <a:pt x="5" y="32"/>
                  </a:lnTo>
                  <a:lnTo>
                    <a:pt x="0" y="21"/>
                  </a:lnTo>
                  <a:lnTo>
                    <a:pt x="0" y="21"/>
                  </a:lnTo>
                  <a:lnTo>
                    <a:pt x="21" y="21"/>
                  </a:lnTo>
                  <a:lnTo>
                    <a:pt x="32" y="16"/>
                  </a:lnTo>
                  <a:lnTo>
                    <a:pt x="37" y="0"/>
                  </a:lnTo>
                  <a:lnTo>
                    <a:pt x="37" y="0"/>
                  </a:lnTo>
                  <a:lnTo>
                    <a:pt x="58" y="16"/>
                  </a:lnTo>
                  <a:lnTo>
                    <a:pt x="74" y="16"/>
                  </a:lnTo>
                  <a:lnTo>
                    <a:pt x="79" y="32"/>
                  </a:lnTo>
                  <a:lnTo>
                    <a:pt x="74" y="2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2" name="Freeform 740"/>
            <p:cNvSpPr>
              <a:spLocks/>
            </p:cNvSpPr>
            <p:nvPr/>
          </p:nvSpPr>
          <p:spPr bwMode="auto">
            <a:xfrm>
              <a:off x="3137" y="1572"/>
              <a:ext cx="63" cy="68"/>
            </a:xfrm>
            <a:custGeom>
              <a:avLst/>
              <a:gdLst>
                <a:gd name="T0" fmla="*/ 10 w 63"/>
                <a:gd name="T1" fmla="*/ 47 h 68"/>
                <a:gd name="T2" fmla="*/ 10 w 63"/>
                <a:gd name="T3" fmla="*/ 42 h 68"/>
                <a:gd name="T4" fmla="*/ 10 w 63"/>
                <a:gd name="T5" fmla="*/ 31 h 68"/>
                <a:gd name="T6" fmla="*/ 5 w 63"/>
                <a:gd name="T7" fmla="*/ 21 h 68"/>
                <a:gd name="T8" fmla="*/ 0 w 63"/>
                <a:gd name="T9" fmla="*/ 5 h 68"/>
                <a:gd name="T10" fmla="*/ 16 w 63"/>
                <a:gd name="T11" fmla="*/ 0 h 68"/>
                <a:gd name="T12" fmla="*/ 37 w 63"/>
                <a:gd name="T13" fmla="*/ 16 h 68"/>
                <a:gd name="T14" fmla="*/ 42 w 63"/>
                <a:gd name="T15" fmla="*/ 26 h 68"/>
                <a:gd name="T16" fmla="*/ 58 w 63"/>
                <a:gd name="T17" fmla="*/ 26 h 68"/>
                <a:gd name="T18" fmla="*/ 58 w 63"/>
                <a:gd name="T19" fmla="*/ 31 h 68"/>
                <a:gd name="T20" fmla="*/ 53 w 63"/>
                <a:gd name="T21" fmla="*/ 42 h 68"/>
                <a:gd name="T22" fmla="*/ 63 w 63"/>
                <a:gd name="T23" fmla="*/ 52 h 68"/>
                <a:gd name="T24" fmla="*/ 63 w 63"/>
                <a:gd name="T25" fmla="*/ 58 h 68"/>
                <a:gd name="T26" fmla="*/ 58 w 63"/>
                <a:gd name="T27" fmla="*/ 58 h 68"/>
                <a:gd name="T28" fmla="*/ 58 w 63"/>
                <a:gd name="T29" fmla="*/ 63 h 68"/>
                <a:gd name="T30" fmla="*/ 58 w 63"/>
                <a:gd name="T31" fmla="*/ 63 h 68"/>
                <a:gd name="T32" fmla="*/ 47 w 63"/>
                <a:gd name="T33" fmla="*/ 63 h 68"/>
                <a:gd name="T34" fmla="*/ 47 w 63"/>
                <a:gd name="T35" fmla="*/ 68 h 68"/>
                <a:gd name="T36" fmla="*/ 31 w 63"/>
                <a:gd name="T37" fmla="*/ 68 h 68"/>
                <a:gd name="T38" fmla="*/ 21 w 63"/>
                <a:gd name="T39" fmla="*/ 63 h 68"/>
                <a:gd name="T40" fmla="*/ 26 w 63"/>
                <a:gd name="T41" fmla="*/ 58 h 68"/>
                <a:gd name="T42" fmla="*/ 26 w 63"/>
                <a:gd name="T43" fmla="*/ 58 h 68"/>
                <a:gd name="T44" fmla="*/ 10 w 63"/>
                <a:gd name="T45" fmla="*/ 4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68">
                  <a:moveTo>
                    <a:pt x="10" y="47"/>
                  </a:moveTo>
                  <a:lnTo>
                    <a:pt x="10" y="42"/>
                  </a:lnTo>
                  <a:lnTo>
                    <a:pt x="10" y="31"/>
                  </a:lnTo>
                  <a:lnTo>
                    <a:pt x="5" y="21"/>
                  </a:lnTo>
                  <a:lnTo>
                    <a:pt x="0" y="5"/>
                  </a:lnTo>
                  <a:lnTo>
                    <a:pt x="16" y="0"/>
                  </a:lnTo>
                  <a:lnTo>
                    <a:pt x="37" y="16"/>
                  </a:lnTo>
                  <a:lnTo>
                    <a:pt x="42" y="26"/>
                  </a:lnTo>
                  <a:lnTo>
                    <a:pt x="58" y="26"/>
                  </a:lnTo>
                  <a:lnTo>
                    <a:pt x="58" y="31"/>
                  </a:lnTo>
                  <a:lnTo>
                    <a:pt x="53" y="42"/>
                  </a:lnTo>
                  <a:lnTo>
                    <a:pt x="63" y="52"/>
                  </a:lnTo>
                  <a:lnTo>
                    <a:pt x="63" y="58"/>
                  </a:lnTo>
                  <a:lnTo>
                    <a:pt x="58" y="58"/>
                  </a:lnTo>
                  <a:lnTo>
                    <a:pt x="58" y="63"/>
                  </a:lnTo>
                  <a:lnTo>
                    <a:pt x="58" y="63"/>
                  </a:lnTo>
                  <a:lnTo>
                    <a:pt x="47" y="63"/>
                  </a:lnTo>
                  <a:lnTo>
                    <a:pt x="47" y="68"/>
                  </a:lnTo>
                  <a:lnTo>
                    <a:pt x="31" y="68"/>
                  </a:lnTo>
                  <a:lnTo>
                    <a:pt x="21" y="63"/>
                  </a:lnTo>
                  <a:lnTo>
                    <a:pt x="26" y="58"/>
                  </a:lnTo>
                  <a:lnTo>
                    <a:pt x="26" y="58"/>
                  </a:lnTo>
                  <a:lnTo>
                    <a:pt x="10" y="47"/>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3" name="Freeform 741"/>
            <p:cNvSpPr>
              <a:spLocks/>
            </p:cNvSpPr>
            <p:nvPr/>
          </p:nvSpPr>
          <p:spPr bwMode="auto">
            <a:xfrm>
              <a:off x="3137" y="1619"/>
              <a:ext cx="26" cy="27"/>
            </a:xfrm>
            <a:custGeom>
              <a:avLst/>
              <a:gdLst>
                <a:gd name="T0" fmla="*/ 5 w 26"/>
                <a:gd name="T1" fmla="*/ 21 h 27"/>
                <a:gd name="T2" fmla="*/ 0 w 26"/>
                <a:gd name="T3" fmla="*/ 16 h 27"/>
                <a:gd name="T4" fmla="*/ 0 w 26"/>
                <a:gd name="T5" fmla="*/ 5 h 27"/>
                <a:gd name="T6" fmla="*/ 10 w 26"/>
                <a:gd name="T7" fmla="*/ 0 h 27"/>
                <a:gd name="T8" fmla="*/ 26 w 26"/>
                <a:gd name="T9" fmla="*/ 11 h 27"/>
                <a:gd name="T10" fmla="*/ 26 w 26"/>
                <a:gd name="T11" fmla="*/ 11 h 27"/>
                <a:gd name="T12" fmla="*/ 21 w 26"/>
                <a:gd name="T13" fmla="*/ 16 h 27"/>
                <a:gd name="T14" fmla="*/ 16 w 26"/>
                <a:gd name="T15" fmla="*/ 11 h 27"/>
                <a:gd name="T16" fmla="*/ 10 w 26"/>
                <a:gd name="T17" fmla="*/ 21 h 27"/>
                <a:gd name="T18" fmla="*/ 16 w 26"/>
                <a:gd name="T19" fmla="*/ 27 h 27"/>
                <a:gd name="T20" fmla="*/ 5 w 26"/>
                <a:gd name="T21"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7">
                  <a:moveTo>
                    <a:pt x="5" y="21"/>
                  </a:moveTo>
                  <a:lnTo>
                    <a:pt x="0" y="16"/>
                  </a:lnTo>
                  <a:lnTo>
                    <a:pt x="0" y="5"/>
                  </a:lnTo>
                  <a:lnTo>
                    <a:pt x="10" y="0"/>
                  </a:lnTo>
                  <a:lnTo>
                    <a:pt x="26" y="11"/>
                  </a:lnTo>
                  <a:lnTo>
                    <a:pt x="26" y="11"/>
                  </a:lnTo>
                  <a:lnTo>
                    <a:pt x="21" y="16"/>
                  </a:lnTo>
                  <a:lnTo>
                    <a:pt x="16" y="11"/>
                  </a:lnTo>
                  <a:lnTo>
                    <a:pt x="10" y="21"/>
                  </a:lnTo>
                  <a:lnTo>
                    <a:pt x="16" y="27"/>
                  </a:lnTo>
                  <a:lnTo>
                    <a:pt x="5" y="21"/>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4" name="Freeform 742"/>
            <p:cNvSpPr>
              <a:spLocks/>
            </p:cNvSpPr>
            <p:nvPr/>
          </p:nvSpPr>
          <p:spPr bwMode="auto">
            <a:xfrm>
              <a:off x="141" y="2738"/>
              <a:ext cx="27" cy="32"/>
            </a:xfrm>
            <a:custGeom>
              <a:avLst/>
              <a:gdLst>
                <a:gd name="T0" fmla="*/ 27 w 27"/>
                <a:gd name="T1" fmla="*/ 16 h 32"/>
                <a:gd name="T2" fmla="*/ 27 w 27"/>
                <a:gd name="T3" fmla="*/ 21 h 32"/>
                <a:gd name="T4" fmla="*/ 27 w 27"/>
                <a:gd name="T5" fmla="*/ 21 h 32"/>
                <a:gd name="T6" fmla="*/ 27 w 27"/>
                <a:gd name="T7" fmla="*/ 21 h 32"/>
                <a:gd name="T8" fmla="*/ 27 w 27"/>
                <a:gd name="T9" fmla="*/ 26 h 32"/>
                <a:gd name="T10" fmla="*/ 27 w 27"/>
                <a:gd name="T11" fmla="*/ 26 h 32"/>
                <a:gd name="T12" fmla="*/ 27 w 27"/>
                <a:gd name="T13" fmla="*/ 26 h 32"/>
                <a:gd name="T14" fmla="*/ 27 w 27"/>
                <a:gd name="T15" fmla="*/ 26 h 32"/>
                <a:gd name="T16" fmla="*/ 27 w 27"/>
                <a:gd name="T17" fmla="*/ 32 h 32"/>
                <a:gd name="T18" fmla="*/ 21 w 27"/>
                <a:gd name="T19" fmla="*/ 32 h 32"/>
                <a:gd name="T20" fmla="*/ 21 w 27"/>
                <a:gd name="T21" fmla="*/ 32 h 32"/>
                <a:gd name="T22" fmla="*/ 21 w 27"/>
                <a:gd name="T23" fmla="*/ 32 h 32"/>
                <a:gd name="T24" fmla="*/ 21 w 27"/>
                <a:gd name="T25" fmla="*/ 32 h 32"/>
                <a:gd name="T26" fmla="*/ 21 w 27"/>
                <a:gd name="T27" fmla="*/ 32 h 32"/>
                <a:gd name="T28" fmla="*/ 16 w 27"/>
                <a:gd name="T29" fmla="*/ 32 h 32"/>
                <a:gd name="T30" fmla="*/ 16 w 27"/>
                <a:gd name="T31" fmla="*/ 32 h 32"/>
                <a:gd name="T32" fmla="*/ 16 w 27"/>
                <a:gd name="T33" fmla="*/ 32 h 32"/>
                <a:gd name="T34" fmla="*/ 11 w 27"/>
                <a:gd name="T35" fmla="*/ 32 h 32"/>
                <a:gd name="T36" fmla="*/ 11 w 27"/>
                <a:gd name="T37" fmla="*/ 32 h 32"/>
                <a:gd name="T38" fmla="*/ 11 w 27"/>
                <a:gd name="T39" fmla="*/ 32 h 32"/>
                <a:gd name="T40" fmla="*/ 11 w 27"/>
                <a:gd name="T41" fmla="*/ 32 h 32"/>
                <a:gd name="T42" fmla="*/ 6 w 27"/>
                <a:gd name="T43" fmla="*/ 26 h 32"/>
                <a:gd name="T44" fmla="*/ 6 w 27"/>
                <a:gd name="T45" fmla="*/ 26 h 32"/>
                <a:gd name="T46" fmla="*/ 6 w 27"/>
                <a:gd name="T47" fmla="*/ 26 h 32"/>
                <a:gd name="T48" fmla="*/ 6 w 27"/>
                <a:gd name="T49" fmla="*/ 26 h 32"/>
                <a:gd name="T50" fmla="*/ 0 w 27"/>
                <a:gd name="T51" fmla="*/ 21 h 32"/>
                <a:gd name="T52" fmla="*/ 0 w 27"/>
                <a:gd name="T53" fmla="*/ 21 h 32"/>
                <a:gd name="T54" fmla="*/ 0 w 27"/>
                <a:gd name="T55" fmla="*/ 21 h 32"/>
                <a:gd name="T56" fmla="*/ 0 w 27"/>
                <a:gd name="T57" fmla="*/ 21 h 32"/>
                <a:gd name="T58" fmla="*/ 0 w 27"/>
                <a:gd name="T59" fmla="*/ 16 h 32"/>
                <a:gd name="T60" fmla="*/ 0 w 27"/>
                <a:gd name="T61" fmla="*/ 16 h 32"/>
                <a:gd name="T62" fmla="*/ 0 w 27"/>
                <a:gd name="T63" fmla="*/ 16 h 32"/>
                <a:gd name="T64" fmla="*/ 0 w 27"/>
                <a:gd name="T65" fmla="*/ 10 h 32"/>
                <a:gd name="T66" fmla="*/ 0 w 27"/>
                <a:gd name="T67" fmla="*/ 10 h 32"/>
                <a:gd name="T68" fmla="*/ 0 w 27"/>
                <a:gd name="T69" fmla="*/ 10 h 32"/>
                <a:gd name="T70" fmla="*/ 0 w 27"/>
                <a:gd name="T71" fmla="*/ 10 h 32"/>
                <a:gd name="T72" fmla="*/ 0 w 27"/>
                <a:gd name="T73" fmla="*/ 5 h 32"/>
                <a:gd name="T74" fmla="*/ 0 w 27"/>
                <a:gd name="T75" fmla="*/ 5 h 32"/>
                <a:gd name="T76" fmla="*/ 0 w 27"/>
                <a:gd name="T77" fmla="*/ 5 h 32"/>
                <a:gd name="T78" fmla="*/ 0 w 27"/>
                <a:gd name="T79" fmla="*/ 5 h 32"/>
                <a:gd name="T80" fmla="*/ 0 w 27"/>
                <a:gd name="T81" fmla="*/ 5 h 32"/>
                <a:gd name="T82" fmla="*/ 6 w 27"/>
                <a:gd name="T83" fmla="*/ 0 h 32"/>
                <a:gd name="T84" fmla="*/ 6 w 27"/>
                <a:gd name="T85" fmla="*/ 0 h 32"/>
                <a:gd name="T86" fmla="*/ 6 w 27"/>
                <a:gd name="T87" fmla="*/ 0 h 32"/>
                <a:gd name="T88" fmla="*/ 6 w 27"/>
                <a:gd name="T89" fmla="*/ 0 h 32"/>
                <a:gd name="T90" fmla="*/ 11 w 27"/>
                <a:gd name="T91" fmla="*/ 0 h 32"/>
                <a:gd name="T92" fmla="*/ 11 w 27"/>
                <a:gd name="T93" fmla="*/ 0 h 32"/>
                <a:gd name="T94" fmla="*/ 11 w 27"/>
                <a:gd name="T95" fmla="*/ 0 h 32"/>
                <a:gd name="T96" fmla="*/ 11 w 27"/>
                <a:gd name="T97" fmla="*/ 5 h 32"/>
                <a:gd name="T98" fmla="*/ 16 w 27"/>
                <a:gd name="T99" fmla="*/ 5 h 32"/>
                <a:gd name="T100" fmla="*/ 16 w 27"/>
                <a:gd name="T101" fmla="*/ 5 h 32"/>
                <a:gd name="T102" fmla="*/ 16 w 27"/>
                <a:gd name="T103" fmla="*/ 5 h 32"/>
                <a:gd name="T104" fmla="*/ 21 w 27"/>
                <a:gd name="T105" fmla="*/ 5 h 32"/>
                <a:gd name="T106" fmla="*/ 21 w 27"/>
                <a:gd name="T107" fmla="*/ 5 h 32"/>
                <a:gd name="T108" fmla="*/ 21 w 27"/>
                <a:gd name="T109" fmla="*/ 10 h 32"/>
                <a:gd name="T110" fmla="*/ 21 w 27"/>
                <a:gd name="T111" fmla="*/ 10 h 32"/>
                <a:gd name="T112" fmla="*/ 21 w 27"/>
                <a:gd name="T113" fmla="*/ 10 h 32"/>
                <a:gd name="T114" fmla="*/ 27 w 27"/>
                <a:gd name="T115" fmla="*/ 16 h 32"/>
                <a:gd name="T116" fmla="*/ 27 w 27"/>
                <a:gd name="T117" fmla="*/ 16 h 32"/>
                <a:gd name="T118" fmla="*/ 27 w 27"/>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2">
                  <a:moveTo>
                    <a:pt x="27" y="16"/>
                  </a:move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32"/>
                  </a:lnTo>
                  <a:lnTo>
                    <a:pt x="27"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11" y="32"/>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6" y="26"/>
                  </a:lnTo>
                  <a:lnTo>
                    <a:pt x="0" y="26"/>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6" y="5"/>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5"/>
                  </a:lnTo>
                  <a:lnTo>
                    <a:pt x="11"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5" name="Freeform 743"/>
            <p:cNvSpPr>
              <a:spLocks/>
            </p:cNvSpPr>
            <p:nvPr/>
          </p:nvSpPr>
          <p:spPr bwMode="auto">
            <a:xfrm>
              <a:off x="152" y="2627"/>
              <a:ext cx="26" cy="32"/>
            </a:xfrm>
            <a:custGeom>
              <a:avLst/>
              <a:gdLst>
                <a:gd name="T0" fmla="*/ 26 w 26"/>
                <a:gd name="T1" fmla="*/ 16 h 32"/>
                <a:gd name="T2" fmla="*/ 26 w 26"/>
                <a:gd name="T3" fmla="*/ 16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26 h 32"/>
                <a:gd name="T20" fmla="*/ 21 w 26"/>
                <a:gd name="T21" fmla="*/ 32 h 32"/>
                <a:gd name="T22" fmla="*/ 21 w 26"/>
                <a:gd name="T23" fmla="*/ 32 h 32"/>
                <a:gd name="T24" fmla="*/ 21 w 26"/>
                <a:gd name="T25" fmla="*/ 32 h 32"/>
                <a:gd name="T26" fmla="*/ 21 w 26"/>
                <a:gd name="T27" fmla="*/ 32 h 32"/>
                <a:gd name="T28" fmla="*/ 16 w 26"/>
                <a:gd name="T29" fmla="*/ 32 h 32"/>
                <a:gd name="T30" fmla="*/ 16 w 26"/>
                <a:gd name="T31" fmla="*/ 32 h 32"/>
                <a:gd name="T32" fmla="*/ 16 w 26"/>
                <a:gd name="T33" fmla="*/ 32 h 32"/>
                <a:gd name="T34" fmla="*/ 16 w 26"/>
                <a:gd name="T35" fmla="*/ 32 h 32"/>
                <a:gd name="T36" fmla="*/ 10 w 26"/>
                <a:gd name="T37" fmla="*/ 32 h 32"/>
                <a:gd name="T38" fmla="*/ 10 w 26"/>
                <a:gd name="T39" fmla="*/ 26 h 32"/>
                <a:gd name="T40" fmla="*/ 10 w 26"/>
                <a:gd name="T41" fmla="*/ 26 h 32"/>
                <a:gd name="T42" fmla="*/ 10 w 26"/>
                <a:gd name="T43" fmla="*/ 26 h 32"/>
                <a:gd name="T44" fmla="*/ 5 w 26"/>
                <a:gd name="T45" fmla="*/ 26 h 32"/>
                <a:gd name="T46" fmla="*/ 5 w 26"/>
                <a:gd name="T47" fmla="*/ 26 h 32"/>
                <a:gd name="T48" fmla="*/ 5 w 26"/>
                <a:gd name="T49" fmla="*/ 21 h 32"/>
                <a:gd name="T50" fmla="*/ 5 w 26"/>
                <a:gd name="T51" fmla="*/ 21 h 32"/>
                <a:gd name="T52" fmla="*/ 0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5 h 32"/>
                <a:gd name="T70" fmla="*/ 0 w 26"/>
                <a:gd name="T71" fmla="*/ 5 h 32"/>
                <a:gd name="T72" fmla="*/ 0 w 26"/>
                <a:gd name="T73" fmla="*/ 5 h 32"/>
                <a:gd name="T74" fmla="*/ 5 w 26"/>
                <a:gd name="T75" fmla="*/ 5 h 32"/>
                <a:gd name="T76" fmla="*/ 5 w 26"/>
                <a:gd name="T77" fmla="*/ 5 h 32"/>
                <a:gd name="T78" fmla="*/ 5 w 26"/>
                <a:gd name="T79" fmla="*/ 0 h 32"/>
                <a:gd name="T80" fmla="*/ 5 w 26"/>
                <a:gd name="T81" fmla="*/ 0 h 32"/>
                <a:gd name="T82" fmla="*/ 5 w 26"/>
                <a:gd name="T83" fmla="*/ 0 h 32"/>
                <a:gd name="T84" fmla="*/ 10 w 26"/>
                <a:gd name="T85" fmla="*/ 0 h 32"/>
                <a:gd name="T86" fmla="*/ 10 w 26"/>
                <a:gd name="T87" fmla="*/ 0 h 32"/>
                <a:gd name="T88" fmla="*/ 10 w 26"/>
                <a:gd name="T89" fmla="*/ 0 h 32"/>
                <a:gd name="T90" fmla="*/ 10 w 26"/>
                <a:gd name="T91" fmla="*/ 0 h 32"/>
                <a:gd name="T92" fmla="*/ 16 w 26"/>
                <a:gd name="T93" fmla="*/ 0 h 32"/>
                <a:gd name="T94" fmla="*/ 16 w 26"/>
                <a:gd name="T95" fmla="*/ 0 h 32"/>
                <a:gd name="T96" fmla="*/ 16 w 26"/>
                <a:gd name="T97" fmla="*/ 0 h 32"/>
                <a:gd name="T98" fmla="*/ 16 w 26"/>
                <a:gd name="T99" fmla="*/ 0 h 32"/>
                <a:gd name="T100" fmla="*/ 21 w 26"/>
                <a:gd name="T101" fmla="*/ 0 h 32"/>
                <a:gd name="T102" fmla="*/ 21 w 26"/>
                <a:gd name="T103" fmla="*/ 5 h 32"/>
                <a:gd name="T104" fmla="*/ 21 w 26"/>
                <a:gd name="T105" fmla="*/ 5 h 32"/>
                <a:gd name="T106" fmla="*/ 21 w 26"/>
                <a:gd name="T107" fmla="*/ 5 h 32"/>
                <a:gd name="T108" fmla="*/ 26 w 26"/>
                <a:gd name="T109" fmla="*/ 5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1" y="26"/>
                  </a:lnTo>
                  <a:lnTo>
                    <a:pt x="21" y="26"/>
                  </a:lnTo>
                  <a:lnTo>
                    <a:pt x="21" y="26"/>
                  </a:lnTo>
                  <a:lnTo>
                    <a:pt x="21" y="26"/>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21" y="0"/>
                  </a:lnTo>
                  <a:lnTo>
                    <a:pt x="21" y="0"/>
                  </a:lnTo>
                  <a:lnTo>
                    <a:pt x="21" y="0"/>
                  </a:lnTo>
                  <a:lnTo>
                    <a:pt x="21" y="0"/>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6" y="5"/>
                  </a:lnTo>
                  <a:lnTo>
                    <a:pt x="26" y="5"/>
                  </a:lnTo>
                  <a:lnTo>
                    <a:pt x="26" y="5"/>
                  </a:lnTo>
                  <a:lnTo>
                    <a:pt x="26" y="5"/>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6" name="Freeform 744"/>
            <p:cNvSpPr>
              <a:spLocks/>
            </p:cNvSpPr>
            <p:nvPr/>
          </p:nvSpPr>
          <p:spPr bwMode="auto">
            <a:xfrm>
              <a:off x="210" y="2722"/>
              <a:ext cx="26" cy="32"/>
            </a:xfrm>
            <a:custGeom>
              <a:avLst/>
              <a:gdLst>
                <a:gd name="T0" fmla="*/ 26 w 26"/>
                <a:gd name="T1" fmla="*/ 16 h 32"/>
                <a:gd name="T2" fmla="*/ 26 w 26"/>
                <a:gd name="T3" fmla="*/ 21 h 32"/>
                <a:gd name="T4" fmla="*/ 26 w 26"/>
                <a:gd name="T5" fmla="*/ 21 h 32"/>
                <a:gd name="T6" fmla="*/ 26 w 26"/>
                <a:gd name="T7" fmla="*/ 21 h 32"/>
                <a:gd name="T8" fmla="*/ 26 w 26"/>
                <a:gd name="T9" fmla="*/ 21 h 32"/>
                <a:gd name="T10" fmla="*/ 26 w 26"/>
                <a:gd name="T11" fmla="*/ 26 h 32"/>
                <a:gd name="T12" fmla="*/ 26 w 26"/>
                <a:gd name="T13" fmla="*/ 26 h 32"/>
                <a:gd name="T14" fmla="*/ 26 w 26"/>
                <a:gd name="T15" fmla="*/ 26 h 32"/>
                <a:gd name="T16" fmla="*/ 26 w 26"/>
                <a:gd name="T17" fmla="*/ 26 h 32"/>
                <a:gd name="T18" fmla="*/ 26 w 26"/>
                <a:gd name="T19" fmla="*/ 32 h 32"/>
                <a:gd name="T20" fmla="*/ 26 w 26"/>
                <a:gd name="T21" fmla="*/ 32 h 32"/>
                <a:gd name="T22" fmla="*/ 21 w 26"/>
                <a:gd name="T23" fmla="*/ 32 h 32"/>
                <a:gd name="T24" fmla="*/ 21 w 26"/>
                <a:gd name="T25" fmla="*/ 32 h 32"/>
                <a:gd name="T26" fmla="*/ 21 w 26"/>
                <a:gd name="T27" fmla="*/ 32 h 32"/>
                <a:gd name="T28" fmla="*/ 21 w 26"/>
                <a:gd name="T29" fmla="*/ 32 h 32"/>
                <a:gd name="T30" fmla="*/ 16 w 26"/>
                <a:gd name="T31" fmla="*/ 32 h 32"/>
                <a:gd name="T32" fmla="*/ 16 w 26"/>
                <a:gd name="T33" fmla="*/ 32 h 32"/>
                <a:gd name="T34" fmla="*/ 16 w 26"/>
                <a:gd name="T35" fmla="*/ 32 h 32"/>
                <a:gd name="T36" fmla="*/ 16 w 26"/>
                <a:gd name="T37" fmla="*/ 32 h 32"/>
                <a:gd name="T38" fmla="*/ 10 w 26"/>
                <a:gd name="T39" fmla="*/ 32 h 32"/>
                <a:gd name="T40" fmla="*/ 10 w 26"/>
                <a:gd name="T41" fmla="*/ 26 h 32"/>
                <a:gd name="T42" fmla="*/ 10 w 26"/>
                <a:gd name="T43" fmla="*/ 26 h 32"/>
                <a:gd name="T44" fmla="*/ 10 w 26"/>
                <a:gd name="T45" fmla="*/ 26 h 32"/>
                <a:gd name="T46" fmla="*/ 5 w 26"/>
                <a:gd name="T47" fmla="*/ 26 h 32"/>
                <a:gd name="T48" fmla="*/ 5 w 26"/>
                <a:gd name="T49" fmla="*/ 26 h 32"/>
                <a:gd name="T50" fmla="*/ 5 w 26"/>
                <a:gd name="T51" fmla="*/ 21 h 32"/>
                <a:gd name="T52" fmla="*/ 5 w 26"/>
                <a:gd name="T53" fmla="*/ 21 h 32"/>
                <a:gd name="T54" fmla="*/ 0 w 26"/>
                <a:gd name="T55" fmla="*/ 21 h 32"/>
                <a:gd name="T56" fmla="*/ 0 w 26"/>
                <a:gd name="T57" fmla="*/ 16 h 32"/>
                <a:gd name="T58" fmla="*/ 0 w 26"/>
                <a:gd name="T59" fmla="*/ 16 h 32"/>
                <a:gd name="T60" fmla="*/ 0 w 26"/>
                <a:gd name="T61" fmla="*/ 16 h 32"/>
                <a:gd name="T62" fmla="*/ 0 w 26"/>
                <a:gd name="T63" fmla="*/ 11 h 32"/>
                <a:gd name="T64" fmla="*/ 0 w 26"/>
                <a:gd name="T65" fmla="*/ 11 h 32"/>
                <a:gd name="T66" fmla="*/ 0 w 26"/>
                <a:gd name="T67" fmla="*/ 11 h 32"/>
                <a:gd name="T68" fmla="*/ 0 w 26"/>
                <a:gd name="T69" fmla="*/ 11 h 32"/>
                <a:gd name="T70" fmla="*/ 0 w 26"/>
                <a:gd name="T71" fmla="*/ 5 h 32"/>
                <a:gd name="T72" fmla="*/ 0 w 26"/>
                <a:gd name="T73" fmla="*/ 5 h 32"/>
                <a:gd name="T74" fmla="*/ 0 w 26"/>
                <a:gd name="T75" fmla="*/ 5 h 32"/>
                <a:gd name="T76" fmla="*/ 5 w 26"/>
                <a:gd name="T77" fmla="*/ 5 h 32"/>
                <a:gd name="T78" fmla="*/ 5 w 26"/>
                <a:gd name="T79" fmla="*/ 5 h 32"/>
                <a:gd name="T80" fmla="*/ 5 w 26"/>
                <a:gd name="T81" fmla="*/ 0 h 32"/>
                <a:gd name="T82" fmla="*/ 5 w 26"/>
                <a:gd name="T83" fmla="*/ 0 h 32"/>
                <a:gd name="T84" fmla="*/ 5 w 26"/>
                <a:gd name="T85" fmla="*/ 0 h 32"/>
                <a:gd name="T86" fmla="*/ 10 w 26"/>
                <a:gd name="T87" fmla="*/ 0 h 32"/>
                <a:gd name="T88" fmla="*/ 10 w 26"/>
                <a:gd name="T89" fmla="*/ 0 h 32"/>
                <a:gd name="T90" fmla="*/ 10 w 26"/>
                <a:gd name="T91" fmla="*/ 0 h 32"/>
                <a:gd name="T92" fmla="*/ 10 w 26"/>
                <a:gd name="T93" fmla="*/ 0 h 32"/>
                <a:gd name="T94" fmla="*/ 16 w 26"/>
                <a:gd name="T95" fmla="*/ 0 h 32"/>
                <a:gd name="T96" fmla="*/ 16 w 26"/>
                <a:gd name="T97" fmla="*/ 0 h 32"/>
                <a:gd name="T98" fmla="*/ 16 w 26"/>
                <a:gd name="T99" fmla="*/ 0 h 32"/>
                <a:gd name="T100" fmla="*/ 16 w 26"/>
                <a:gd name="T101" fmla="*/ 5 h 32"/>
                <a:gd name="T102" fmla="*/ 21 w 26"/>
                <a:gd name="T103" fmla="*/ 5 h 32"/>
                <a:gd name="T104" fmla="*/ 21 w 26"/>
                <a:gd name="T105" fmla="*/ 5 h 32"/>
                <a:gd name="T106" fmla="*/ 21 w 26"/>
                <a:gd name="T107" fmla="*/ 5 h 32"/>
                <a:gd name="T108" fmla="*/ 21 w 26"/>
                <a:gd name="T109" fmla="*/ 11 h 32"/>
                <a:gd name="T110" fmla="*/ 26 w 26"/>
                <a:gd name="T111" fmla="*/ 11 h 32"/>
                <a:gd name="T112" fmla="*/ 26 w 26"/>
                <a:gd name="T113" fmla="*/ 11 h 32"/>
                <a:gd name="T114" fmla="*/ 26 w 26"/>
                <a:gd name="T115" fmla="*/ 11 h 32"/>
                <a:gd name="T116" fmla="*/ 26 w 26"/>
                <a:gd name="T117" fmla="*/ 16 h 32"/>
                <a:gd name="T118" fmla="*/ 26 w 26"/>
                <a:gd name="T1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32">
                  <a:moveTo>
                    <a:pt x="26" y="16"/>
                  </a:moveTo>
                  <a:lnTo>
                    <a:pt x="26" y="16"/>
                  </a:lnTo>
                  <a:lnTo>
                    <a:pt x="26" y="16"/>
                  </a:lnTo>
                  <a:lnTo>
                    <a:pt x="26" y="16"/>
                  </a:lnTo>
                  <a:lnTo>
                    <a:pt x="26" y="16"/>
                  </a:lnTo>
                  <a:lnTo>
                    <a:pt x="26" y="16"/>
                  </a:lnTo>
                  <a:lnTo>
                    <a:pt x="26" y="16"/>
                  </a:lnTo>
                  <a:lnTo>
                    <a:pt x="26" y="16"/>
                  </a:lnTo>
                  <a:lnTo>
                    <a:pt x="26" y="16"/>
                  </a:lnTo>
                  <a:lnTo>
                    <a:pt x="26" y="16"/>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1"/>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26"/>
                  </a:lnTo>
                  <a:lnTo>
                    <a:pt x="26" y="32"/>
                  </a:lnTo>
                  <a:lnTo>
                    <a:pt x="26" y="32"/>
                  </a:lnTo>
                  <a:lnTo>
                    <a:pt x="26" y="32"/>
                  </a:lnTo>
                  <a:lnTo>
                    <a:pt x="26" y="32"/>
                  </a:lnTo>
                  <a:lnTo>
                    <a:pt x="26" y="32"/>
                  </a:lnTo>
                  <a:lnTo>
                    <a:pt x="26" y="32"/>
                  </a:lnTo>
                  <a:lnTo>
                    <a:pt x="26" y="32"/>
                  </a:lnTo>
                  <a:lnTo>
                    <a:pt x="26" y="32"/>
                  </a:lnTo>
                  <a:lnTo>
                    <a:pt x="26" y="32"/>
                  </a:lnTo>
                  <a:lnTo>
                    <a:pt x="26"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21"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0" y="32"/>
                  </a:lnTo>
                  <a:lnTo>
                    <a:pt x="10" y="32"/>
                  </a:lnTo>
                  <a:lnTo>
                    <a:pt x="10" y="32"/>
                  </a:lnTo>
                  <a:lnTo>
                    <a:pt x="10" y="32"/>
                  </a:lnTo>
                  <a:lnTo>
                    <a:pt x="10" y="32"/>
                  </a:lnTo>
                  <a:lnTo>
                    <a:pt x="10" y="32"/>
                  </a:lnTo>
                  <a:lnTo>
                    <a:pt x="10" y="32"/>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10"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5"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5" y="5"/>
                  </a:lnTo>
                  <a:lnTo>
                    <a:pt x="5" y="5"/>
                  </a:lnTo>
                  <a:lnTo>
                    <a:pt x="5" y="5"/>
                  </a:lnTo>
                  <a:lnTo>
                    <a:pt x="5" y="5"/>
                  </a:lnTo>
                  <a:lnTo>
                    <a:pt x="5" y="5"/>
                  </a:lnTo>
                  <a:lnTo>
                    <a:pt x="5" y="5"/>
                  </a:lnTo>
                  <a:lnTo>
                    <a:pt x="5" y="5"/>
                  </a:lnTo>
                  <a:lnTo>
                    <a:pt x="5" y="5"/>
                  </a:lnTo>
                  <a:lnTo>
                    <a:pt x="5" y="5"/>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1"/>
                  </a:lnTo>
                  <a:lnTo>
                    <a:pt x="21"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1"/>
                  </a:lnTo>
                  <a:lnTo>
                    <a:pt x="26" y="16"/>
                  </a:lnTo>
                  <a:lnTo>
                    <a:pt x="26" y="16"/>
                  </a:lnTo>
                  <a:lnTo>
                    <a:pt x="26" y="16"/>
                  </a:lnTo>
                  <a:lnTo>
                    <a:pt x="26" y="16"/>
                  </a:lnTo>
                  <a:lnTo>
                    <a:pt x="26" y="16"/>
                  </a:lnTo>
                  <a:lnTo>
                    <a:pt x="26" y="16"/>
                  </a:lnTo>
                  <a:lnTo>
                    <a:pt x="26" y="16"/>
                  </a:lnTo>
                  <a:lnTo>
                    <a:pt x="26" y="16"/>
                  </a:lnTo>
                  <a:lnTo>
                    <a:pt x="26" y="16"/>
                  </a:lnTo>
                  <a:lnTo>
                    <a:pt x="26" y="16"/>
                  </a:lnTo>
                  <a:lnTo>
                    <a:pt x="26" y="16"/>
                  </a:lnTo>
                  <a:lnTo>
                    <a:pt x="26"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7" name="Freeform 745"/>
            <p:cNvSpPr>
              <a:spLocks/>
            </p:cNvSpPr>
            <p:nvPr/>
          </p:nvSpPr>
          <p:spPr bwMode="auto">
            <a:xfrm>
              <a:off x="389" y="2754"/>
              <a:ext cx="27" cy="31"/>
            </a:xfrm>
            <a:custGeom>
              <a:avLst/>
              <a:gdLst>
                <a:gd name="T0" fmla="*/ 27 w 27"/>
                <a:gd name="T1" fmla="*/ 16 h 31"/>
                <a:gd name="T2" fmla="*/ 27 w 27"/>
                <a:gd name="T3" fmla="*/ 16 h 31"/>
                <a:gd name="T4" fmla="*/ 27 w 27"/>
                <a:gd name="T5" fmla="*/ 21 h 31"/>
                <a:gd name="T6" fmla="*/ 27 w 27"/>
                <a:gd name="T7" fmla="*/ 21 h 31"/>
                <a:gd name="T8" fmla="*/ 27 w 27"/>
                <a:gd name="T9" fmla="*/ 21 h 31"/>
                <a:gd name="T10" fmla="*/ 27 w 27"/>
                <a:gd name="T11" fmla="*/ 21 h 31"/>
                <a:gd name="T12" fmla="*/ 27 w 27"/>
                <a:gd name="T13" fmla="*/ 26 h 31"/>
                <a:gd name="T14" fmla="*/ 27 w 27"/>
                <a:gd name="T15" fmla="*/ 26 h 31"/>
                <a:gd name="T16" fmla="*/ 21 w 27"/>
                <a:gd name="T17" fmla="*/ 26 h 31"/>
                <a:gd name="T18" fmla="*/ 21 w 27"/>
                <a:gd name="T19" fmla="*/ 26 h 31"/>
                <a:gd name="T20" fmla="*/ 21 w 27"/>
                <a:gd name="T21" fmla="*/ 26 h 31"/>
                <a:gd name="T22" fmla="*/ 21 w 27"/>
                <a:gd name="T23" fmla="*/ 31 h 31"/>
                <a:gd name="T24" fmla="*/ 21 w 27"/>
                <a:gd name="T25" fmla="*/ 31 h 31"/>
                <a:gd name="T26" fmla="*/ 16 w 27"/>
                <a:gd name="T27" fmla="*/ 31 h 31"/>
                <a:gd name="T28" fmla="*/ 16 w 27"/>
                <a:gd name="T29" fmla="*/ 31 h 31"/>
                <a:gd name="T30" fmla="*/ 16 w 27"/>
                <a:gd name="T31" fmla="*/ 31 h 31"/>
                <a:gd name="T32" fmla="*/ 16 w 27"/>
                <a:gd name="T33" fmla="*/ 31 h 31"/>
                <a:gd name="T34" fmla="*/ 11 w 27"/>
                <a:gd name="T35" fmla="*/ 31 h 31"/>
                <a:gd name="T36" fmla="*/ 11 w 27"/>
                <a:gd name="T37" fmla="*/ 26 h 31"/>
                <a:gd name="T38" fmla="*/ 11 w 27"/>
                <a:gd name="T39" fmla="*/ 26 h 31"/>
                <a:gd name="T40" fmla="*/ 5 w 27"/>
                <a:gd name="T41" fmla="*/ 26 h 31"/>
                <a:gd name="T42" fmla="*/ 5 w 27"/>
                <a:gd name="T43" fmla="*/ 26 h 31"/>
                <a:gd name="T44" fmla="*/ 5 w 27"/>
                <a:gd name="T45" fmla="*/ 26 h 31"/>
                <a:gd name="T46" fmla="*/ 5 w 27"/>
                <a:gd name="T47" fmla="*/ 26 h 31"/>
                <a:gd name="T48" fmla="*/ 0 w 27"/>
                <a:gd name="T49" fmla="*/ 21 h 31"/>
                <a:gd name="T50" fmla="*/ 0 w 27"/>
                <a:gd name="T51" fmla="*/ 21 h 31"/>
                <a:gd name="T52" fmla="*/ 0 w 27"/>
                <a:gd name="T53" fmla="*/ 21 h 31"/>
                <a:gd name="T54" fmla="*/ 0 w 27"/>
                <a:gd name="T55" fmla="*/ 16 h 31"/>
                <a:gd name="T56" fmla="*/ 0 w 27"/>
                <a:gd name="T57" fmla="*/ 16 h 31"/>
                <a:gd name="T58" fmla="*/ 0 w 27"/>
                <a:gd name="T59" fmla="*/ 16 h 31"/>
                <a:gd name="T60" fmla="*/ 0 w 27"/>
                <a:gd name="T61" fmla="*/ 16 h 31"/>
                <a:gd name="T62" fmla="*/ 0 w 27"/>
                <a:gd name="T63" fmla="*/ 10 h 31"/>
                <a:gd name="T64" fmla="*/ 0 w 27"/>
                <a:gd name="T65" fmla="*/ 10 h 31"/>
                <a:gd name="T66" fmla="*/ 0 w 27"/>
                <a:gd name="T67" fmla="*/ 10 h 31"/>
                <a:gd name="T68" fmla="*/ 0 w 27"/>
                <a:gd name="T69" fmla="*/ 5 h 31"/>
                <a:gd name="T70" fmla="*/ 0 w 27"/>
                <a:gd name="T71" fmla="*/ 5 h 31"/>
                <a:gd name="T72" fmla="*/ 0 w 27"/>
                <a:gd name="T73" fmla="*/ 5 h 31"/>
                <a:gd name="T74" fmla="*/ 0 w 27"/>
                <a:gd name="T75" fmla="*/ 5 h 31"/>
                <a:gd name="T76" fmla="*/ 0 w 27"/>
                <a:gd name="T77" fmla="*/ 0 h 31"/>
                <a:gd name="T78" fmla="*/ 0 w 27"/>
                <a:gd name="T79" fmla="*/ 0 h 31"/>
                <a:gd name="T80" fmla="*/ 0 w 27"/>
                <a:gd name="T81" fmla="*/ 0 h 31"/>
                <a:gd name="T82" fmla="*/ 5 w 27"/>
                <a:gd name="T83" fmla="*/ 0 h 31"/>
                <a:gd name="T84" fmla="*/ 5 w 27"/>
                <a:gd name="T85" fmla="*/ 0 h 31"/>
                <a:gd name="T86" fmla="*/ 5 w 27"/>
                <a:gd name="T87" fmla="*/ 0 h 31"/>
                <a:gd name="T88" fmla="*/ 5 w 27"/>
                <a:gd name="T89" fmla="*/ 0 h 31"/>
                <a:gd name="T90" fmla="*/ 11 w 27"/>
                <a:gd name="T91" fmla="*/ 0 h 31"/>
                <a:gd name="T92" fmla="*/ 11 w 27"/>
                <a:gd name="T93" fmla="*/ 0 h 31"/>
                <a:gd name="T94" fmla="*/ 11 w 27"/>
                <a:gd name="T95" fmla="*/ 0 h 31"/>
                <a:gd name="T96" fmla="*/ 11 w 27"/>
                <a:gd name="T97" fmla="*/ 0 h 31"/>
                <a:gd name="T98" fmla="*/ 16 w 27"/>
                <a:gd name="T99" fmla="*/ 0 h 31"/>
                <a:gd name="T100" fmla="*/ 16 w 27"/>
                <a:gd name="T101" fmla="*/ 0 h 31"/>
                <a:gd name="T102" fmla="*/ 16 w 27"/>
                <a:gd name="T103" fmla="*/ 5 h 31"/>
                <a:gd name="T104" fmla="*/ 21 w 27"/>
                <a:gd name="T105" fmla="*/ 5 h 31"/>
                <a:gd name="T106" fmla="*/ 21 w 27"/>
                <a:gd name="T107" fmla="*/ 5 h 31"/>
                <a:gd name="T108" fmla="*/ 21 w 27"/>
                <a:gd name="T109" fmla="*/ 5 h 31"/>
                <a:gd name="T110" fmla="*/ 21 w 27"/>
                <a:gd name="T111" fmla="*/ 10 h 31"/>
                <a:gd name="T112" fmla="*/ 21 w 27"/>
                <a:gd name="T113" fmla="*/ 10 h 31"/>
                <a:gd name="T114" fmla="*/ 21 w 27"/>
                <a:gd name="T115" fmla="*/ 10 h 31"/>
                <a:gd name="T116" fmla="*/ 27 w 27"/>
                <a:gd name="T117" fmla="*/ 10 h 31"/>
                <a:gd name="T118" fmla="*/ 27 w 27"/>
                <a:gd name="T1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31">
                  <a:moveTo>
                    <a:pt x="27" y="16"/>
                  </a:move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16"/>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1"/>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7"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26"/>
                  </a:lnTo>
                  <a:lnTo>
                    <a:pt x="21" y="31"/>
                  </a:lnTo>
                  <a:lnTo>
                    <a:pt x="21" y="31"/>
                  </a:lnTo>
                  <a:lnTo>
                    <a:pt x="21" y="31"/>
                  </a:lnTo>
                  <a:lnTo>
                    <a:pt x="21" y="31"/>
                  </a:lnTo>
                  <a:lnTo>
                    <a:pt x="21" y="31"/>
                  </a:lnTo>
                  <a:lnTo>
                    <a:pt x="21" y="31"/>
                  </a:lnTo>
                  <a:lnTo>
                    <a:pt x="21" y="31"/>
                  </a:lnTo>
                  <a:lnTo>
                    <a:pt x="21" y="31"/>
                  </a:lnTo>
                  <a:lnTo>
                    <a:pt x="21" y="31"/>
                  </a:lnTo>
                  <a:lnTo>
                    <a:pt x="21"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6" y="31"/>
                  </a:lnTo>
                  <a:lnTo>
                    <a:pt x="11" y="31"/>
                  </a:lnTo>
                  <a:lnTo>
                    <a:pt x="11" y="31"/>
                  </a:lnTo>
                  <a:lnTo>
                    <a:pt x="11" y="31"/>
                  </a:lnTo>
                  <a:lnTo>
                    <a:pt x="11" y="31"/>
                  </a:lnTo>
                  <a:lnTo>
                    <a:pt x="11" y="31"/>
                  </a:lnTo>
                  <a:lnTo>
                    <a:pt x="11" y="31"/>
                  </a:lnTo>
                  <a:lnTo>
                    <a:pt x="11" y="31"/>
                  </a:lnTo>
                  <a:lnTo>
                    <a:pt x="11" y="31"/>
                  </a:lnTo>
                  <a:lnTo>
                    <a:pt x="11" y="31"/>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11"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6"/>
                  </a:lnTo>
                  <a:lnTo>
                    <a:pt x="5" y="21"/>
                  </a:lnTo>
                  <a:lnTo>
                    <a:pt x="5" y="21"/>
                  </a:lnTo>
                  <a:lnTo>
                    <a:pt x="5" y="21"/>
                  </a:lnTo>
                  <a:lnTo>
                    <a:pt x="5" y="21"/>
                  </a:lnTo>
                  <a:lnTo>
                    <a:pt x="5"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21"/>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6"/>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1"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0"/>
                  </a:lnTo>
                  <a:lnTo>
                    <a:pt x="16" y="5"/>
                  </a:lnTo>
                  <a:lnTo>
                    <a:pt x="16" y="5"/>
                  </a:lnTo>
                  <a:lnTo>
                    <a:pt x="16" y="5"/>
                  </a:lnTo>
                  <a:lnTo>
                    <a:pt x="16" y="5"/>
                  </a:lnTo>
                  <a:lnTo>
                    <a:pt x="16" y="5"/>
                  </a:lnTo>
                  <a:lnTo>
                    <a:pt x="16" y="5"/>
                  </a:lnTo>
                  <a:lnTo>
                    <a:pt x="16" y="5"/>
                  </a:lnTo>
                  <a:lnTo>
                    <a:pt x="16"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5"/>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1" y="10"/>
                  </a:lnTo>
                  <a:lnTo>
                    <a:pt x="27" y="10"/>
                  </a:lnTo>
                  <a:lnTo>
                    <a:pt x="27" y="10"/>
                  </a:lnTo>
                  <a:lnTo>
                    <a:pt x="27" y="10"/>
                  </a:lnTo>
                  <a:lnTo>
                    <a:pt x="27" y="10"/>
                  </a:lnTo>
                  <a:lnTo>
                    <a:pt x="27" y="10"/>
                  </a:lnTo>
                  <a:lnTo>
                    <a:pt x="27" y="10"/>
                  </a:lnTo>
                  <a:lnTo>
                    <a:pt x="27" y="10"/>
                  </a:lnTo>
                  <a:lnTo>
                    <a:pt x="27" y="16"/>
                  </a:lnTo>
                  <a:lnTo>
                    <a:pt x="27" y="16"/>
                  </a:lnTo>
                  <a:lnTo>
                    <a:pt x="27" y="16"/>
                  </a:lnTo>
                  <a:lnTo>
                    <a:pt x="27" y="16"/>
                  </a:lnTo>
                  <a:lnTo>
                    <a:pt x="27" y="16"/>
                  </a:lnTo>
                  <a:lnTo>
                    <a:pt x="27" y="1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8" name="Freeform 746"/>
            <p:cNvSpPr>
              <a:spLocks/>
            </p:cNvSpPr>
            <p:nvPr/>
          </p:nvSpPr>
          <p:spPr bwMode="auto">
            <a:xfrm>
              <a:off x="3253" y="2179"/>
              <a:ext cx="184" cy="153"/>
            </a:xfrm>
            <a:custGeom>
              <a:avLst/>
              <a:gdLst>
                <a:gd name="T0" fmla="*/ 137 w 184"/>
                <a:gd name="T1" fmla="*/ 79 h 153"/>
                <a:gd name="T2" fmla="*/ 153 w 184"/>
                <a:gd name="T3" fmla="*/ 84 h 153"/>
                <a:gd name="T4" fmla="*/ 169 w 184"/>
                <a:gd name="T5" fmla="*/ 100 h 153"/>
                <a:gd name="T6" fmla="*/ 174 w 184"/>
                <a:gd name="T7" fmla="*/ 121 h 153"/>
                <a:gd name="T8" fmla="*/ 184 w 184"/>
                <a:gd name="T9" fmla="*/ 121 h 153"/>
                <a:gd name="T10" fmla="*/ 184 w 184"/>
                <a:gd name="T11" fmla="*/ 137 h 153"/>
                <a:gd name="T12" fmla="*/ 184 w 184"/>
                <a:gd name="T13" fmla="*/ 137 h 153"/>
                <a:gd name="T14" fmla="*/ 179 w 184"/>
                <a:gd name="T15" fmla="*/ 137 h 153"/>
                <a:gd name="T16" fmla="*/ 179 w 184"/>
                <a:gd name="T17" fmla="*/ 137 h 153"/>
                <a:gd name="T18" fmla="*/ 163 w 184"/>
                <a:gd name="T19" fmla="*/ 137 h 153"/>
                <a:gd name="T20" fmla="*/ 158 w 184"/>
                <a:gd name="T21" fmla="*/ 142 h 153"/>
                <a:gd name="T22" fmla="*/ 148 w 184"/>
                <a:gd name="T23" fmla="*/ 147 h 153"/>
                <a:gd name="T24" fmla="*/ 126 w 184"/>
                <a:gd name="T25" fmla="*/ 153 h 153"/>
                <a:gd name="T26" fmla="*/ 105 w 184"/>
                <a:gd name="T27" fmla="*/ 153 h 153"/>
                <a:gd name="T28" fmla="*/ 84 w 184"/>
                <a:gd name="T29" fmla="*/ 131 h 153"/>
                <a:gd name="T30" fmla="*/ 63 w 184"/>
                <a:gd name="T31" fmla="*/ 142 h 153"/>
                <a:gd name="T32" fmla="*/ 53 w 184"/>
                <a:gd name="T33" fmla="*/ 126 h 153"/>
                <a:gd name="T34" fmla="*/ 47 w 184"/>
                <a:gd name="T35" fmla="*/ 116 h 153"/>
                <a:gd name="T36" fmla="*/ 37 w 184"/>
                <a:gd name="T37" fmla="*/ 110 h 153"/>
                <a:gd name="T38" fmla="*/ 37 w 184"/>
                <a:gd name="T39" fmla="*/ 100 h 153"/>
                <a:gd name="T40" fmla="*/ 16 w 184"/>
                <a:gd name="T41" fmla="*/ 84 h 153"/>
                <a:gd name="T42" fmla="*/ 16 w 184"/>
                <a:gd name="T43" fmla="*/ 79 h 153"/>
                <a:gd name="T44" fmla="*/ 0 w 184"/>
                <a:gd name="T45" fmla="*/ 63 h 153"/>
                <a:gd name="T46" fmla="*/ 16 w 184"/>
                <a:gd name="T47" fmla="*/ 31 h 153"/>
                <a:gd name="T48" fmla="*/ 26 w 184"/>
                <a:gd name="T49" fmla="*/ 31 h 153"/>
                <a:gd name="T50" fmla="*/ 31 w 184"/>
                <a:gd name="T51" fmla="*/ 47 h 153"/>
                <a:gd name="T52" fmla="*/ 58 w 184"/>
                <a:gd name="T53" fmla="*/ 47 h 153"/>
                <a:gd name="T54" fmla="*/ 58 w 184"/>
                <a:gd name="T55" fmla="*/ 47 h 153"/>
                <a:gd name="T56" fmla="*/ 58 w 184"/>
                <a:gd name="T57" fmla="*/ 47 h 153"/>
                <a:gd name="T58" fmla="*/ 58 w 184"/>
                <a:gd name="T59" fmla="*/ 52 h 153"/>
                <a:gd name="T60" fmla="*/ 74 w 184"/>
                <a:gd name="T61" fmla="*/ 47 h 153"/>
                <a:gd name="T62" fmla="*/ 74 w 184"/>
                <a:gd name="T63" fmla="*/ 47 h 153"/>
                <a:gd name="T64" fmla="*/ 74 w 184"/>
                <a:gd name="T65" fmla="*/ 47 h 153"/>
                <a:gd name="T66" fmla="*/ 74 w 184"/>
                <a:gd name="T67" fmla="*/ 42 h 153"/>
                <a:gd name="T68" fmla="*/ 74 w 184"/>
                <a:gd name="T69" fmla="*/ 42 h 153"/>
                <a:gd name="T70" fmla="*/ 84 w 184"/>
                <a:gd name="T71" fmla="*/ 42 h 153"/>
                <a:gd name="T72" fmla="*/ 84 w 184"/>
                <a:gd name="T73" fmla="*/ 36 h 153"/>
                <a:gd name="T74" fmla="*/ 90 w 184"/>
                <a:gd name="T75" fmla="*/ 31 h 153"/>
                <a:gd name="T76" fmla="*/ 105 w 184"/>
                <a:gd name="T77" fmla="*/ 42 h 153"/>
                <a:gd name="T78" fmla="*/ 111 w 184"/>
                <a:gd name="T79" fmla="*/ 42 h 153"/>
                <a:gd name="T80" fmla="*/ 132 w 184"/>
                <a:gd name="T81" fmla="*/ 21 h 153"/>
                <a:gd name="T82" fmla="*/ 126 w 184"/>
                <a:gd name="T83" fmla="*/ 10 h 153"/>
                <a:gd name="T84" fmla="*/ 121 w 184"/>
                <a:gd name="T85" fmla="*/ 5 h 153"/>
                <a:gd name="T86" fmla="*/ 132 w 184"/>
                <a:gd name="T87" fmla="*/ 5 h 153"/>
                <a:gd name="T88" fmla="*/ 132 w 184"/>
                <a:gd name="T89" fmla="*/ 0 h 153"/>
                <a:gd name="T90" fmla="*/ 142 w 184"/>
                <a:gd name="T91" fmla="*/ 0 h 153"/>
                <a:gd name="T92" fmla="*/ 137 w 184"/>
                <a:gd name="T93" fmla="*/ 10 h 153"/>
                <a:gd name="T94" fmla="*/ 142 w 184"/>
                <a:gd name="T95" fmla="*/ 26 h 153"/>
                <a:gd name="T96" fmla="*/ 153 w 184"/>
                <a:gd name="T97" fmla="*/ 36 h 153"/>
                <a:gd name="T98" fmla="*/ 153 w 184"/>
                <a:gd name="T99" fmla="*/ 47 h 153"/>
                <a:gd name="T100" fmla="*/ 158 w 184"/>
                <a:gd name="T101" fmla="*/ 47 h 153"/>
                <a:gd name="T102" fmla="*/ 153 w 184"/>
                <a:gd name="T103" fmla="*/ 68 h 153"/>
                <a:gd name="T104" fmla="*/ 142 w 184"/>
                <a:gd name="T105" fmla="*/ 63 h 153"/>
                <a:gd name="T106" fmla="*/ 137 w 184"/>
                <a:gd name="T107" fmla="*/ 7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153">
                  <a:moveTo>
                    <a:pt x="137" y="79"/>
                  </a:moveTo>
                  <a:lnTo>
                    <a:pt x="153" y="84"/>
                  </a:lnTo>
                  <a:lnTo>
                    <a:pt x="169" y="100"/>
                  </a:lnTo>
                  <a:lnTo>
                    <a:pt x="174" y="121"/>
                  </a:lnTo>
                  <a:lnTo>
                    <a:pt x="184" y="121"/>
                  </a:lnTo>
                  <a:lnTo>
                    <a:pt x="184" y="137"/>
                  </a:lnTo>
                  <a:lnTo>
                    <a:pt x="184" y="137"/>
                  </a:lnTo>
                  <a:lnTo>
                    <a:pt x="179" y="137"/>
                  </a:lnTo>
                  <a:lnTo>
                    <a:pt x="179" y="137"/>
                  </a:lnTo>
                  <a:lnTo>
                    <a:pt x="163" y="137"/>
                  </a:lnTo>
                  <a:lnTo>
                    <a:pt x="158" y="142"/>
                  </a:lnTo>
                  <a:lnTo>
                    <a:pt x="148" y="147"/>
                  </a:lnTo>
                  <a:lnTo>
                    <a:pt x="126" y="153"/>
                  </a:lnTo>
                  <a:lnTo>
                    <a:pt x="105" y="153"/>
                  </a:lnTo>
                  <a:lnTo>
                    <a:pt x="84" y="131"/>
                  </a:lnTo>
                  <a:lnTo>
                    <a:pt x="63" y="142"/>
                  </a:lnTo>
                  <a:lnTo>
                    <a:pt x="53" y="126"/>
                  </a:lnTo>
                  <a:lnTo>
                    <a:pt x="47" y="116"/>
                  </a:lnTo>
                  <a:lnTo>
                    <a:pt x="37" y="110"/>
                  </a:lnTo>
                  <a:lnTo>
                    <a:pt x="37" y="100"/>
                  </a:lnTo>
                  <a:lnTo>
                    <a:pt x="16" y="84"/>
                  </a:lnTo>
                  <a:lnTo>
                    <a:pt x="16" y="79"/>
                  </a:lnTo>
                  <a:lnTo>
                    <a:pt x="0" y="63"/>
                  </a:lnTo>
                  <a:lnTo>
                    <a:pt x="16" y="31"/>
                  </a:lnTo>
                  <a:lnTo>
                    <a:pt x="26" y="31"/>
                  </a:lnTo>
                  <a:lnTo>
                    <a:pt x="31" y="47"/>
                  </a:lnTo>
                  <a:lnTo>
                    <a:pt x="58" y="47"/>
                  </a:lnTo>
                  <a:lnTo>
                    <a:pt x="58" y="47"/>
                  </a:lnTo>
                  <a:lnTo>
                    <a:pt x="58" y="47"/>
                  </a:lnTo>
                  <a:lnTo>
                    <a:pt x="58" y="52"/>
                  </a:lnTo>
                  <a:lnTo>
                    <a:pt x="74" y="47"/>
                  </a:lnTo>
                  <a:lnTo>
                    <a:pt x="74" y="47"/>
                  </a:lnTo>
                  <a:lnTo>
                    <a:pt x="74" y="47"/>
                  </a:lnTo>
                  <a:lnTo>
                    <a:pt x="74" y="42"/>
                  </a:lnTo>
                  <a:lnTo>
                    <a:pt x="74" y="42"/>
                  </a:lnTo>
                  <a:lnTo>
                    <a:pt x="84" y="42"/>
                  </a:lnTo>
                  <a:lnTo>
                    <a:pt x="84" y="36"/>
                  </a:lnTo>
                  <a:lnTo>
                    <a:pt x="90" y="31"/>
                  </a:lnTo>
                  <a:lnTo>
                    <a:pt x="105" y="42"/>
                  </a:lnTo>
                  <a:lnTo>
                    <a:pt x="111" y="42"/>
                  </a:lnTo>
                  <a:lnTo>
                    <a:pt x="132" y="21"/>
                  </a:lnTo>
                  <a:lnTo>
                    <a:pt x="126" y="10"/>
                  </a:lnTo>
                  <a:lnTo>
                    <a:pt x="121" y="5"/>
                  </a:lnTo>
                  <a:lnTo>
                    <a:pt x="132" y="5"/>
                  </a:lnTo>
                  <a:lnTo>
                    <a:pt x="132" y="0"/>
                  </a:lnTo>
                  <a:lnTo>
                    <a:pt x="142" y="0"/>
                  </a:lnTo>
                  <a:lnTo>
                    <a:pt x="137" y="10"/>
                  </a:lnTo>
                  <a:lnTo>
                    <a:pt x="142" y="26"/>
                  </a:lnTo>
                  <a:lnTo>
                    <a:pt x="153" y="36"/>
                  </a:lnTo>
                  <a:lnTo>
                    <a:pt x="153" y="47"/>
                  </a:lnTo>
                  <a:lnTo>
                    <a:pt x="158" y="47"/>
                  </a:lnTo>
                  <a:lnTo>
                    <a:pt x="153" y="68"/>
                  </a:lnTo>
                  <a:lnTo>
                    <a:pt x="142" y="63"/>
                  </a:lnTo>
                  <a:lnTo>
                    <a:pt x="137" y="79"/>
                  </a:lnTo>
                </a:path>
              </a:pathLst>
            </a:custGeom>
            <a:solidFill>
              <a:srgbClr val="00B0F0"/>
            </a:solidFill>
            <a:ln w="5" cap="sq">
              <a:solidFill>
                <a:srgbClr val="000000"/>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139" name="Freeform 747"/>
            <p:cNvSpPr>
              <a:spLocks/>
            </p:cNvSpPr>
            <p:nvPr/>
          </p:nvSpPr>
          <p:spPr bwMode="auto">
            <a:xfrm>
              <a:off x="2604" y="1899"/>
              <a:ext cx="132" cy="116"/>
            </a:xfrm>
            <a:custGeom>
              <a:avLst/>
              <a:gdLst>
                <a:gd name="T0" fmla="*/ 63 w 132"/>
                <a:gd name="T1" fmla="*/ 0 h 116"/>
                <a:gd name="T2" fmla="*/ 132 w 132"/>
                <a:gd name="T3" fmla="*/ 0 h 116"/>
                <a:gd name="T4" fmla="*/ 132 w 132"/>
                <a:gd name="T5" fmla="*/ 10 h 116"/>
                <a:gd name="T6" fmla="*/ 132 w 132"/>
                <a:gd name="T7" fmla="*/ 10 h 116"/>
                <a:gd name="T8" fmla="*/ 132 w 132"/>
                <a:gd name="T9" fmla="*/ 32 h 116"/>
                <a:gd name="T10" fmla="*/ 79 w 132"/>
                <a:gd name="T11" fmla="*/ 32 h 116"/>
                <a:gd name="T12" fmla="*/ 79 w 132"/>
                <a:gd name="T13" fmla="*/ 74 h 116"/>
                <a:gd name="T14" fmla="*/ 63 w 132"/>
                <a:gd name="T15" fmla="*/ 84 h 116"/>
                <a:gd name="T16" fmla="*/ 63 w 132"/>
                <a:gd name="T17" fmla="*/ 116 h 116"/>
                <a:gd name="T18" fmla="*/ 0 w 132"/>
                <a:gd name="T19" fmla="*/ 116 h 116"/>
                <a:gd name="T20" fmla="*/ 21 w 132"/>
                <a:gd name="T21" fmla="*/ 68 h 116"/>
                <a:gd name="T22" fmla="*/ 42 w 132"/>
                <a:gd name="T23" fmla="*/ 26 h 116"/>
                <a:gd name="T24" fmla="*/ 63 w 132"/>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16">
                  <a:moveTo>
                    <a:pt x="63" y="0"/>
                  </a:moveTo>
                  <a:lnTo>
                    <a:pt x="132" y="0"/>
                  </a:lnTo>
                  <a:lnTo>
                    <a:pt x="132" y="10"/>
                  </a:lnTo>
                  <a:lnTo>
                    <a:pt x="132" y="10"/>
                  </a:lnTo>
                  <a:lnTo>
                    <a:pt x="132" y="32"/>
                  </a:lnTo>
                  <a:lnTo>
                    <a:pt x="79" y="32"/>
                  </a:lnTo>
                  <a:lnTo>
                    <a:pt x="79" y="74"/>
                  </a:lnTo>
                  <a:lnTo>
                    <a:pt x="63" y="84"/>
                  </a:lnTo>
                  <a:lnTo>
                    <a:pt x="63" y="116"/>
                  </a:lnTo>
                  <a:lnTo>
                    <a:pt x="0" y="116"/>
                  </a:lnTo>
                  <a:lnTo>
                    <a:pt x="21" y="68"/>
                  </a:lnTo>
                  <a:lnTo>
                    <a:pt x="42" y="26"/>
                  </a:lnTo>
                  <a:lnTo>
                    <a:pt x="63" y="0"/>
                  </a:lnTo>
                  <a:close/>
                </a:path>
              </a:pathLst>
            </a:custGeom>
            <a:solidFill>
              <a:srgbClr val="828282"/>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0" name="Freeform 748"/>
            <p:cNvSpPr>
              <a:spLocks/>
            </p:cNvSpPr>
            <p:nvPr/>
          </p:nvSpPr>
          <p:spPr bwMode="auto">
            <a:xfrm>
              <a:off x="3949" y="1735"/>
              <a:ext cx="121" cy="85"/>
            </a:xfrm>
            <a:custGeom>
              <a:avLst/>
              <a:gdLst>
                <a:gd name="T0" fmla="*/ 47 w 121"/>
                <a:gd name="T1" fmla="*/ 74 h 85"/>
                <a:gd name="T2" fmla="*/ 42 w 121"/>
                <a:gd name="T3" fmla="*/ 74 h 85"/>
                <a:gd name="T4" fmla="*/ 32 w 121"/>
                <a:gd name="T5" fmla="*/ 69 h 85"/>
                <a:gd name="T6" fmla="*/ 21 w 121"/>
                <a:gd name="T7" fmla="*/ 42 h 85"/>
                <a:gd name="T8" fmla="*/ 26 w 121"/>
                <a:gd name="T9" fmla="*/ 32 h 85"/>
                <a:gd name="T10" fmla="*/ 0 w 121"/>
                <a:gd name="T11" fmla="*/ 16 h 85"/>
                <a:gd name="T12" fmla="*/ 5 w 121"/>
                <a:gd name="T13" fmla="*/ 0 h 85"/>
                <a:gd name="T14" fmla="*/ 5 w 121"/>
                <a:gd name="T15" fmla="*/ 0 h 85"/>
                <a:gd name="T16" fmla="*/ 16 w 121"/>
                <a:gd name="T17" fmla="*/ 0 h 85"/>
                <a:gd name="T18" fmla="*/ 26 w 121"/>
                <a:gd name="T19" fmla="*/ 0 h 85"/>
                <a:gd name="T20" fmla="*/ 37 w 121"/>
                <a:gd name="T21" fmla="*/ 0 h 85"/>
                <a:gd name="T22" fmla="*/ 79 w 121"/>
                <a:gd name="T23" fmla="*/ 27 h 85"/>
                <a:gd name="T24" fmla="*/ 105 w 121"/>
                <a:gd name="T25" fmla="*/ 48 h 85"/>
                <a:gd name="T26" fmla="*/ 121 w 121"/>
                <a:gd name="T27" fmla="*/ 79 h 85"/>
                <a:gd name="T28" fmla="*/ 105 w 121"/>
                <a:gd name="T29" fmla="*/ 74 h 85"/>
                <a:gd name="T30" fmla="*/ 105 w 121"/>
                <a:gd name="T31" fmla="*/ 74 h 85"/>
                <a:gd name="T32" fmla="*/ 90 w 121"/>
                <a:gd name="T33" fmla="*/ 74 h 85"/>
                <a:gd name="T34" fmla="*/ 74 w 121"/>
                <a:gd name="T35" fmla="*/ 69 h 85"/>
                <a:gd name="T36" fmla="*/ 69 w 121"/>
                <a:gd name="T37" fmla="*/ 69 h 85"/>
                <a:gd name="T38" fmla="*/ 69 w 121"/>
                <a:gd name="T39" fmla="*/ 74 h 85"/>
                <a:gd name="T40" fmla="*/ 58 w 121"/>
                <a:gd name="T41" fmla="*/ 85 h 85"/>
                <a:gd name="T42" fmla="*/ 47 w 121"/>
                <a:gd name="T43"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85">
                  <a:moveTo>
                    <a:pt x="47" y="74"/>
                  </a:moveTo>
                  <a:lnTo>
                    <a:pt x="42" y="74"/>
                  </a:lnTo>
                  <a:lnTo>
                    <a:pt x="32" y="69"/>
                  </a:lnTo>
                  <a:lnTo>
                    <a:pt x="21" y="42"/>
                  </a:lnTo>
                  <a:lnTo>
                    <a:pt x="26" y="32"/>
                  </a:lnTo>
                  <a:lnTo>
                    <a:pt x="0" y="16"/>
                  </a:lnTo>
                  <a:lnTo>
                    <a:pt x="5" y="0"/>
                  </a:lnTo>
                  <a:lnTo>
                    <a:pt x="5" y="0"/>
                  </a:lnTo>
                  <a:lnTo>
                    <a:pt x="16" y="0"/>
                  </a:lnTo>
                  <a:lnTo>
                    <a:pt x="26" y="0"/>
                  </a:lnTo>
                  <a:lnTo>
                    <a:pt x="37" y="0"/>
                  </a:lnTo>
                  <a:lnTo>
                    <a:pt x="79" y="27"/>
                  </a:lnTo>
                  <a:lnTo>
                    <a:pt x="105" y="48"/>
                  </a:lnTo>
                  <a:lnTo>
                    <a:pt x="121" y="79"/>
                  </a:lnTo>
                  <a:lnTo>
                    <a:pt x="105" y="74"/>
                  </a:lnTo>
                  <a:lnTo>
                    <a:pt x="105" y="74"/>
                  </a:lnTo>
                  <a:lnTo>
                    <a:pt x="90" y="74"/>
                  </a:lnTo>
                  <a:lnTo>
                    <a:pt x="74" y="69"/>
                  </a:lnTo>
                  <a:lnTo>
                    <a:pt x="69" y="69"/>
                  </a:lnTo>
                  <a:lnTo>
                    <a:pt x="69" y="74"/>
                  </a:lnTo>
                  <a:lnTo>
                    <a:pt x="58" y="85"/>
                  </a:lnTo>
                  <a:lnTo>
                    <a:pt x="47" y="74"/>
                  </a:lnTo>
                  <a:close/>
                </a:path>
              </a:pathLst>
            </a:custGeom>
            <a:solidFill>
              <a:srgbClr val="828282"/>
            </a:solidFill>
            <a:ln w="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1" name="Freeform 749"/>
            <p:cNvSpPr>
              <a:spLocks noEditPoints="1"/>
            </p:cNvSpPr>
            <p:nvPr/>
          </p:nvSpPr>
          <p:spPr bwMode="auto">
            <a:xfrm>
              <a:off x="1576" y="1519"/>
              <a:ext cx="2157" cy="1177"/>
            </a:xfrm>
            <a:custGeom>
              <a:avLst/>
              <a:gdLst>
                <a:gd name="T0" fmla="*/ 1830 w 2157"/>
                <a:gd name="T1" fmla="*/ 876 h 1177"/>
                <a:gd name="T2" fmla="*/ 1835 w 2157"/>
                <a:gd name="T3" fmla="*/ 886 h 1177"/>
                <a:gd name="T4" fmla="*/ 1830 w 2157"/>
                <a:gd name="T5" fmla="*/ 908 h 1177"/>
                <a:gd name="T6" fmla="*/ 1825 w 2157"/>
                <a:gd name="T7" fmla="*/ 918 h 1177"/>
                <a:gd name="T8" fmla="*/ 1814 w 2157"/>
                <a:gd name="T9" fmla="*/ 929 h 1177"/>
                <a:gd name="T10" fmla="*/ 1803 w 2157"/>
                <a:gd name="T11" fmla="*/ 918 h 1177"/>
                <a:gd name="T12" fmla="*/ 1798 w 2157"/>
                <a:gd name="T13" fmla="*/ 929 h 1177"/>
                <a:gd name="T14" fmla="*/ 1798 w 2157"/>
                <a:gd name="T15" fmla="*/ 892 h 1177"/>
                <a:gd name="T16" fmla="*/ 1814 w 2157"/>
                <a:gd name="T17" fmla="*/ 876 h 1177"/>
                <a:gd name="T18" fmla="*/ 1756 w 2157"/>
                <a:gd name="T19" fmla="*/ 950 h 1177"/>
                <a:gd name="T20" fmla="*/ 1767 w 2157"/>
                <a:gd name="T21" fmla="*/ 966 h 1177"/>
                <a:gd name="T22" fmla="*/ 1777 w 2157"/>
                <a:gd name="T23" fmla="*/ 1013 h 1177"/>
                <a:gd name="T24" fmla="*/ 1777 w 2157"/>
                <a:gd name="T25" fmla="*/ 1024 h 1177"/>
                <a:gd name="T26" fmla="*/ 1840 w 2157"/>
                <a:gd name="T27" fmla="*/ 1134 h 1177"/>
                <a:gd name="T28" fmla="*/ 1835 w 2157"/>
                <a:gd name="T29" fmla="*/ 1066 h 1177"/>
                <a:gd name="T30" fmla="*/ 1840 w 2157"/>
                <a:gd name="T31" fmla="*/ 1103 h 1177"/>
                <a:gd name="T32" fmla="*/ 2136 w 2157"/>
                <a:gd name="T33" fmla="*/ 74 h 1177"/>
                <a:gd name="T34" fmla="*/ 2130 w 2157"/>
                <a:gd name="T35" fmla="*/ 58 h 1177"/>
                <a:gd name="T36" fmla="*/ 2125 w 2157"/>
                <a:gd name="T37" fmla="*/ 69 h 1177"/>
                <a:gd name="T38" fmla="*/ 2130 w 2157"/>
                <a:gd name="T39" fmla="*/ 79 h 1177"/>
                <a:gd name="T40" fmla="*/ 2125 w 2157"/>
                <a:gd name="T41" fmla="*/ 84 h 1177"/>
                <a:gd name="T42" fmla="*/ 2125 w 2157"/>
                <a:gd name="T43" fmla="*/ 58 h 1177"/>
                <a:gd name="T44" fmla="*/ 2136 w 2157"/>
                <a:gd name="T45" fmla="*/ 53 h 1177"/>
                <a:gd name="T46" fmla="*/ 2151 w 2157"/>
                <a:gd name="T47" fmla="*/ 53 h 1177"/>
                <a:gd name="T48" fmla="*/ 2146 w 2157"/>
                <a:gd name="T49" fmla="*/ 58 h 1177"/>
                <a:gd name="T50" fmla="*/ 2151 w 2157"/>
                <a:gd name="T51" fmla="*/ 84 h 1177"/>
                <a:gd name="T52" fmla="*/ 100 w 2157"/>
                <a:gd name="T53" fmla="*/ 16 h 1177"/>
                <a:gd name="T54" fmla="*/ 111 w 2157"/>
                <a:gd name="T55" fmla="*/ 42 h 1177"/>
                <a:gd name="T56" fmla="*/ 142 w 2157"/>
                <a:gd name="T57" fmla="*/ 53 h 1177"/>
                <a:gd name="T58" fmla="*/ 158 w 2157"/>
                <a:gd name="T59" fmla="*/ 63 h 1177"/>
                <a:gd name="T60" fmla="*/ 158 w 2157"/>
                <a:gd name="T61" fmla="*/ 74 h 1177"/>
                <a:gd name="T62" fmla="*/ 142 w 2157"/>
                <a:gd name="T63" fmla="*/ 74 h 1177"/>
                <a:gd name="T64" fmla="*/ 116 w 2157"/>
                <a:gd name="T65" fmla="*/ 105 h 1177"/>
                <a:gd name="T66" fmla="*/ 105 w 2157"/>
                <a:gd name="T67" fmla="*/ 84 h 1177"/>
                <a:gd name="T68" fmla="*/ 95 w 2157"/>
                <a:gd name="T69" fmla="*/ 63 h 1177"/>
                <a:gd name="T70" fmla="*/ 58 w 2157"/>
                <a:gd name="T71" fmla="*/ 90 h 1177"/>
                <a:gd name="T72" fmla="*/ 26 w 2157"/>
                <a:gd name="T73" fmla="*/ 127 h 1177"/>
                <a:gd name="T74" fmla="*/ 42 w 2157"/>
                <a:gd name="T75" fmla="*/ 79 h 1177"/>
                <a:gd name="T76" fmla="*/ 68 w 2157"/>
                <a:gd name="T77" fmla="*/ 58 h 1177"/>
                <a:gd name="T78" fmla="*/ 111 w 2157"/>
                <a:gd name="T79" fmla="*/ 47 h 1177"/>
                <a:gd name="T80" fmla="*/ 58 w 2157"/>
                <a:gd name="T81" fmla="*/ 37 h 1177"/>
                <a:gd name="T82" fmla="*/ 16 w 2157"/>
                <a:gd name="T83" fmla="*/ 42 h 1177"/>
                <a:gd name="T84" fmla="*/ 58 w 2157"/>
                <a:gd name="T85" fmla="*/ 10 h 1177"/>
                <a:gd name="T86" fmla="*/ 68 w 2157"/>
                <a:gd name="T87" fmla="*/ 5 h 1177"/>
                <a:gd name="T88" fmla="*/ 63 w 2157"/>
                <a:gd name="T89" fmla="*/ 69 h 1177"/>
                <a:gd name="T90" fmla="*/ 63 w 2157"/>
                <a:gd name="T91" fmla="*/ 32 h 1177"/>
                <a:gd name="T92" fmla="*/ 142 w 2157"/>
                <a:gd name="T93" fmla="*/ 58 h 1177"/>
                <a:gd name="T94" fmla="*/ 126 w 2157"/>
                <a:gd name="T95" fmla="*/ 58 h 1177"/>
                <a:gd name="T96" fmla="*/ 190 w 2157"/>
                <a:gd name="T97" fmla="*/ 90 h 1177"/>
                <a:gd name="T98" fmla="*/ 195 w 2157"/>
                <a:gd name="T99" fmla="*/ 84 h 1177"/>
                <a:gd name="T100" fmla="*/ 195 w 2157"/>
                <a:gd name="T101" fmla="*/ 100 h 1177"/>
                <a:gd name="T102" fmla="*/ 158 w 2157"/>
                <a:gd name="T103" fmla="*/ 111 h 1177"/>
                <a:gd name="T104" fmla="*/ 89 w 2157"/>
                <a:gd name="T105" fmla="*/ 127 h 1177"/>
                <a:gd name="T106" fmla="*/ 95 w 2157"/>
                <a:gd name="T107" fmla="*/ 121 h 1177"/>
                <a:gd name="T108" fmla="*/ 137 w 2157"/>
                <a:gd name="T109" fmla="*/ 111 h 1177"/>
                <a:gd name="T110" fmla="*/ 1793 w 2157"/>
                <a:gd name="T111" fmla="*/ 834 h 1177"/>
                <a:gd name="T112" fmla="*/ 195 w 2157"/>
                <a:gd name="T113" fmla="*/ 1161 h 1177"/>
                <a:gd name="T114" fmla="*/ 216 w 2157"/>
                <a:gd name="T115" fmla="*/ 1166 h 1177"/>
                <a:gd name="T116" fmla="*/ 211 w 2157"/>
                <a:gd name="T117" fmla="*/ 1171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57" h="1177">
                  <a:moveTo>
                    <a:pt x="1819" y="871"/>
                  </a:moveTo>
                  <a:lnTo>
                    <a:pt x="1825" y="871"/>
                  </a:lnTo>
                  <a:lnTo>
                    <a:pt x="1825" y="871"/>
                  </a:lnTo>
                  <a:lnTo>
                    <a:pt x="1825" y="871"/>
                  </a:lnTo>
                  <a:lnTo>
                    <a:pt x="1825" y="876"/>
                  </a:lnTo>
                  <a:lnTo>
                    <a:pt x="1830" y="871"/>
                  </a:lnTo>
                  <a:lnTo>
                    <a:pt x="1830" y="876"/>
                  </a:lnTo>
                  <a:lnTo>
                    <a:pt x="1835" y="871"/>
                  </a:lnTo>
                  <a:lnTo>
                    <a:pt x="1835" y="876"/>
                  </a:lnTo>
                  <a:lnTo>
                    <a:pt x="1840" y="886"/>
                  </a:lnTo>
                  <a:lnTo>
                    <a:pt x="1840" y="881"/>
                  </a:lnTo>
                  <a:lnTo>
                    <a:pt x="1846" y="881"/>
                  </a:lnTo>
                  <a:lnTo>
                    <a:pt x="1846" y="881"/>
                  </a:lnTo>
                  <a:lnTo>
                    <a:pt x="1835" y="886"/>
                  </a:lnTo>
                  <a:lnTo>
                    <a:pt x="1835" y="897"/>
                  </a:lnTo>
                  <a:lnTo>
                    <a:pt x="1830" y="897"/>
                  </a:lnTo>
                  <a:lnTo>
                    <a:pt x="1835" y="902"/>
                  </a:lnTo>
                  <a:lnTo>
                    <a:pt x="1830" y="902"/>
                  </a:lnTo>
                  <a:lnTo>
                    <a:pt x="1835" y="902"/>
                  </a:lnTo>
                  <a:lnTo>
                    <a:pt x="1830" y="902"/>
                  </a:lnTo>
                  <a:lnTo>
                    <a:pt x="1830" y="908"/>
                  </a:lnTo>
                  <a:lnTo>
                    <a:pt x="1825" y="908"/>
                  </a:lnTo>
                  <a:lnTo>
                    <a:pt x="1830" y="908"/>
                  </a:lnTo>
                  <a:lnTo>
                    <a:pt x="1825" y="913"/>
                  </a:lnTo>
                  <a:lnTo>
                    <a:pt x="1825" y="913"/>
                  </a:lnTo>
                  <a:lnTo>
                    <a:pt x="1825" y="913"/>
                  </a:lnTo>
                  <a:lnTo>
                    <a:pt x="1819" y="913"/>
                  </a:lnTo>
                  <a:lnTo>
                    <a:pt x="1825" y="918"/>
                  </a:lnTo>
                  <a:lnTo>
                    <a:pt x="1830" y="913"/>
                  </a:lnTo>
                  <a:lnTo>
                    <a:pt x="1830" y="918"/>
                  </a:lnTo>
                  <a:lnTo>
                    <a:pt x="1825" y="923"/>
                  </a:lnTo>
                  <a:lnTo>
                    <a:pt x="1819" y="918"/>
                  </a:lnTo>
                  <a:lnTo>
                    <a:pt x="1814" y="923"/>
                  </a:lnTo>
                  <a:lnTo>
                    <a:pt x="1819" y="929"/>
                  </a:lnTo>
                  <a:lnTo>
                    <a:pt x="1814" y="929"/>
                  </a:lnTo>
                  <a:lnTo>
                    <a:pt x="1814" y="929"/>
                  </a:lnTo>
                  <a:lnTo>
                    <a:pt x="1814" y="923"/>
                  </a:lnTo>
                  <a:lnTo>
                    <a:pt x="1814" y="923"/>
                  </a:lnTo>
                  <a:lnTo>
                    <a:pt x="1814" y="918"/>
                  </a:lnTo>
                  <a:lnTo>
                    <a:pt x="1809" y="923"/>
                  </a:lnTo>
                  <a:lnTo>
                    <a:pt x="1809" y="923"/>
                  </a:lnTo>
                  <a:lnTo>
                    <a:pt x="1803" y="918"/>
                  </a:lnTo>
                  <a:lnTo>
                    <a:pt x="1803" y="918"/>
                  </a:lnTo>
                  <a:lnTo>
                    <a:pt x="1803" y="923"/>
                  </a:lnTo>
                  <a:lnTo>
                    <a:pt x="1803" y="923"/>
                  </a:lnTo>
                  <a:lnTo>
                    <a:pt x="1798" y="923"/>
                  </a:lnTo>
                  <a:lnTo>
                    <a:pt x="1803" y="929"/>
                  </a:lnTo>
                  <a:lnTo>
                    <a:pt x="1798" y="923"/>
                  </a:lnTo>
                  <a:lnTo>
                    <a:pt x="1798" y="929"/>
                  </a:lnTo>
                  <a:lnTo>
                    <a:pt x="1798" y="923"/>
                  </a:lnTo>
                  <a:lnTo>
                    <a:pt x="1798" y="923"/>
                  </a:lnTo>
                  <a:lnTo>
                    <a:pt x="1798" y="918"/>
                  </a:lnTo>
                  <a:lnTo>
                    <a:pt x="1798" y="918"/>
                  </a:lnTo>
                  <a:lnTo>
                    <a:pt x="1798" y="913"/>
                  </a:lnTo>
                  <a:lnTo>
                    <a:pt x="1798" y="902"/>
                  </a:lnTo>
                  <a:lnTo>
                    <a:pt x="1798" y="892"/>
                  </a:lnTo>
                  <a:lnTo>
                    <a:pt x="1803" y="881"/>
                  </a:lnTo>
                  <a:lnTo>
                    <a:pt x="1798" y="881"/>
                  </a:lnTo>
                  <a:lnTo>
                    <a:pt x="1809" y="876"/>
                  </a:lnTo>
                  <a:lnTo>
                    <a:pt x="1809" y="876"/>
                  </a:lnTo>
                  <a:lnTo>
                    <a:pt x="1809" y="876"/>
                  </a:lnTo>
                  <a:lnTo>
                    <a:pt x="1814" y="871"/>
                  </a:lnTo>
                  <a:lnTo>
                    <a:pt x="1814" y="876"/>
                  </a:lnTo>
                  <a:lnTo>
                    <a:pt x="1814" y="876"/>
                  </a:lnTo>
                  <a:lnTo>
                    <a:pt x="1819" y="876"/>
                  </a:lnTo>
                  <a:lnTo>
                    <a:pt x="1819" y="871"/>
                  </a:lnTo>
                  <a:close/>
                  <a:moveTo>
                    <a:pt x="1756" y="981"/>
                  </a:moveTo>
                  <a:lnTo>
                    <a:pt x="1761" y="976"/>
                  </a:lnTo>
                  <a:lnTo>
                    <a:pt x="1756" y="971"/>
                  </a:lnTo>
                  <a:lnTo>
                    <a:pt x="1756" y="950"/>
                  </a:lnTo>
                  <a:lnTo>
                    <a:pt x="1756" y="955"/>
                  </a:lnTo>
                  <a:lnTo>
                    <a:pt x="1756" y="939"/>
                  </a:lnTo>
                  <a:lnTo>
                    <a:pt x="1761" y="939"/>
                  </a:lnTo>
                  <a:lnTo>
                    <a:pt x="1761" y="944"/>
                  </a:lnTo>
                  <a:lnTo>
                    <a:pt x="1767" y="955"/>
                  </a:lnTo>
                  <a:lnTo>
                    <a:pt x="1761" y="966"/>
                  </a:lnTo>
                  <a:lnTo>
                    <a:pt x="1767" y="966"/>
                  </a:lnTo>
                  <a:lnTo>
                    <a:pt x="1767" y="976"/>
                  </a:lnTo>
                  <a:lnTo>
                    <a:pt x="1767" y="981"/>
                  </a:lnTo>
                  <a:lnTo>
                    <a:pt x="1767" y="992"/>
                  </a:lnTo>
                  <a:lnTo>
                    <a:pt x="1767" y="992"/>
                  </a:lnTo>
                  <a:lnTo>
                    <a:pt x="1772" y="992"/>
                  </a:lnTo>
                  <a:lnTo>
                    <a:pt x="1777" y="1003"/>
                  </a:lnTo>
                  <a:lnTo>
                    <a:pt x="1777" y="1013"/>
                  </a:lnTo>
                  <a:lnTo>
                    <a:pt x="1788" y="1029"/>
                  </a:lnTo>
                  <a:lnTo>
                    <a:pt x="1788" y="1034"/>
                  </a:lnTo>
                  <a:lnTo>
                    <a:pt x="1782" y="1034"/>
                  </a:lnTo>
                  <a:lnTo>
                    <a:pt x="1777" y="1029"/>
                  </a:lnTo>
                  <a:lnTo>
                    <a:pt x="1777" y="1029"/>
                  </a:lnTo>
                  <a:lnTo>
                    <a:pt x="1777" y="1029"/>
                  </a:lnTo>
                  <a:lnTo>
                    <a:pt x="1777" y="1024"/>
                  </a:lnTo>
                  <a:lnTo>
                    <a:pt x="1772" y="1018"/>
                  </a:lnTo>
                  <a:lnTo>
                    <a:pt x="1772" y="1008"/>
                  </a:lnTo>
                  <a:lnTo>
                    <a:pt x="1761" y="997"/>
                  </a:lnTo>
                  <a:lnTo>
                    <a:pt x="1756" y="981"/>
                  </a:lnTo>
                  <a:close/>
                  <a:moveTo>
                    <a:pt x="1846" y="1134"/>
                  </a:moveTo>
                  <a:lnTo>
                    <a:pt x="1840" y="1129"/>
                  </a:lnTo>
                  <a:lnTo>
                    <a:pt x="1840" y="1134"/>
                  </a:lnTo>
                  <a:lnTo>
                    <a:pt x="1835" y="1129"/>
                  </a:lnTo>
                  <a:lnTo>
                    <a:pt x="1840" y="1124"/>
                  </a:lnTo>
                  <a:lnTo>
                    <a:pt x="1835" y="1119"/>
                  </a:lnTo>
                  <a:lnTo>
                    <a:pt x="1835" y="1108"/>
                  </a:lnTo>
                  <a:lnTo>
                    <a:pt x="1830" y="1097"/>
                  </a:lnTo>
                  <a:lnTo>
                    <a:pt x="1835" y="1087"/>
                  </a:lnTo>
                  <a:lnTo>
                    <a:pt x="1835" y="1066"/>
                  </a:lnTo>
                  <a:lnTo>
                    <a:pt x="1830" y="1055"/>
                  </a:lnTo>
                  <a:lnTo>
                    <a:pt x="1830" y="1050"/>
                  </a:lnTo>
                  <a:lnTo>
                    <a:pt x="1840" y="1055"/>
                  </a:lnTo>
                  <a:lnTo>
                    <a:pt x="1840" y="1076"/>
                  </a:lnTo>
                  <a:lnTo>
                    <a:pt x="1846" y="1082"/>
                  </a:lnTo>
                  <a:lnTo>
                    <a:pt x="1846" y="1087"/>
                  </a:lnTo>
                  <a:lnTo>
                    <a:pt x="1840" y="1103"/>
                  </a:lnTo>
                  <a:lnTo>
                    <a:pt x="1840" y="1124"/>
                  </a:lnTo>
                  <a:lnTo>
                    <a:pt x="1846" y="1124"/>
                  </a:lnTo>
                  <a:lnTo>
                    <a:pt x="1846" y="1134"/>
                  </a:lnTo>
                  <a:close/>
                  <a:moveTo>
                    <a:pt x="2146" y="84"/>
                  </a:moveTo>
                  <a:lnTo>
                    <a:pt x="2136" y="84"/>
                  </a:lnTo>
                  <a:lnTo>
                    <a:pt x="2136" y="74"/>
                  </a:lnTo>
                  <a:lnTo>
                    <a:pt x="2136" y="74"/>
                  </a:lnTo>
                  <a:lnTo>
                    <a:pt x="2136" y="69"/>
                  </a:lnTo>
                  <a:lnTo>
                    <a:pt x="2136" y="63"/>
                  </a:lnTo>
                  <a:lnTo>
                    <a:pt x="2136" y="58"/>
                  </a:lnTo>
                  <a:lnTo>
                    <a:pt x="2130" y="58"/>
                  </a:lnTo>
                  <a:lnTo>
                    <a:pt x="2130" y="58"/>
                  </a:lnTo>
                  <a:lnTo>
                    <a:pt x="2130" y="58"/>
                  </a:lnTo>
                  <a:lnTo>
                    <a:pt x="2130" y="58"/>
                  </a:lnTo>
                  <a:lnTo>
                    <a:pt x="2130" y="63"/>
                  </a:lnTo>
                  <a:lnTo>
                    <a:pt x="2125" y="63"/>
                  </a:lnTo>
                  <a:lnTo>
                    <a:pt x="2125" y="63"/>
                  </a:lnTo>
                  <a:lnTo>
                    <a:pt x="2125" y="69"/>
                  </a:lnTo>
                  <a:lnTo>
                    <a:pt x="2130" y="69"/>
                  </a:lnTo>
                  <a:lnTo>
                    <a:pt x="2125" y="69"/>
                  </a:lnTo>
                  <a:lnTo>
                    <a:pt x="2125" y="69"/>
                  </a:lnTo>
                  <a:lnTo>
                    <a:pt x="2125" y="74"/>
                  </a:lnTo>
                  <a:lnTo>
                    <a:pt x="2130" y="74"/>
                  </a:lnTo>
                  <a:lnTo>
                    <a:pt x="2130" y="74"/>
                  </a:lnTo>
                  <a:lnTo>
                    <a:pt x="2130" y="69"/>
                  </a:lnTo>
                  <a:lnTo>
                    <a:pt x="2130" y="74"/>
                  </a:lnTo>
                  <a:lnTo>
                    <a:pt x="2130" y="74"/>
                  </a:lnTo>
                  <a:lnTo>
                    <a:pt x="2130" y="79"/>
                  </a:lnTo>
                  <a:lnTo>
                    <a:pt x="2130" y="79"/>
                  </a:lnTo>
                  <a:lnTo>
                    <a:pt x="2130" y="79"/>
                  </a:lnTo>
                  <a:lnTo>
                    <a:pt x="2130" y="79"/>
                  </a:lnTo>
                  <a:lnTo>
                    <a:pt x="2130" y="79"/>
                  </a:lnTo>
                  <a:lnTo>
                    <a:pt x="2130" y="84"/>
                  </a:lnTo>
                  <a:lnTo>
                    <a:pt x="2130" y="84"/>
                  </a:lnTo>
                  <a:lnTo>
                    <a:pt x="2125" y="84"/>
                  </a:lnTo>
                  <a:lnTo>
                    <a:pt x="2120" y="74"/>
                  </a:lnTo>
                  <a:lnTo>
                    <a:pt x="2120" y="69"/>
                  </a:lnTo>
                  <a:lnTo>
                    <a:pt x="2125" y="69"/>
                  </a:lnTo>
                  <a:lnTo>
                    <a:pt x="2125" y="69"/>
                  </a:lnTo>
                  <a:lnTo>
                    <a:pt x="2125" y="63"/>
                  </a:lnTo>
                  <a:lnTo>
                    <a:pt x="2125" y="63"/>
                  </a:lnTo>
                  <a:lnTo>
                    <a:pt x="2125" y="58"/>
                  </a:lnTo>
                  <a:lnTo>
                    <a:pt x="2125" y="53"/>
                  </a:lnTo>
                  <a:lnTo>
                    <a:pt x="2130" y="53"/>
                  </a:lnTo>
                  <a:lnTo>
                    <a:pt x="2130" y="53"/>
                  </a:lnTo>
                  <a:lnTo>
                    <a:pt x="2130" y="53"/>
                  </a:lnTo>
                  <a:lnTo>
                    <a:pt x="2130" y="58"/>
                  </a:lnTo>
                  <a:lnTo>
                    <a:pt x="2136" y="58"/>
                  </a:lnTo>
                  <a:lnTo>
                    <a:pt x="2136" y="53"/>
                  </a:lnTo>
                  <a:lnTo>
                    <a:pt x="2130" y="47"/>
                  </a:lnTo>
                  <a:lnTo>
                    <a:pt x="2136" y="47"/>
                  </a:lnTo>
                  <a:lnTo>
                    <a:pt x="2136" y="47"/>
                  </a:lnTo>
                  <a:lnTo>
                    <a:pt x="2141" y="53"/>
                  </a:lnTo>
                  <a:lnTo>
                    <a:pt x="2141" y="53"/>
                  </a:lnTo>
                  <a:lnTo>
                    <a:pt x="2151" y="53"/>
                  </a:lnTo>
                  <a:lnTo>
                    <a:pt x="2151" y="53"/>
                  </a:lnTo>
                  <a:lnTo>
                    <a:pt x="2151" y="53"/>
                  </a:lnTo>
                  <a:lnTo>
                    <a:pt x="2146" y="58"/>
                  </a:lnTo>
                  <a:lnTo>
                    <a:pt x="2146" y="58"/>
                  </a:lnTo>
                  <a:lnTo>
                    <a:pt x="2141" y="58"/>
                  </a:lnTo>
                  <a:lnTo>
                    <a:pt x="2141" y="63"/>
                  </a:lnTo>
                  <a:lnTo>
                    <a:pt x="2141" y="63"/>
                  </a:lnTo>
                  <a:lnTo>
                    <a:pt x="2146" y="58"/>
                  </a:lnTo>
                  <a:lnTo>
                    <a:pt x="2146" y="63"/>
                  </a:lnTo>
                  <a:lnTo>
                    <a:pt x="2151" y="69"/>
                  </a:lnTo>
                  <a:lnTo>
                    <a:pt x="2151" y="74"/>
                  </a:lnTo>
                  <a:lnTo>
                    <a:pt x="2157" y="74"/>
                  </a:lnTo>
                  <a:lnTo>
                    <a:pt x="2157" y="79"/>
                  </a:lnTo>
                  <a:lnTo>
                    <a:pt x="2157" y="79"/>
                  </a:lnTo>
                  <a:lnTo>
                    <a:pt x="2151" y="84"/>
                  </a:lnTo>
                  <a:lnTo>
                    <a:pt x="2151" y="84"/>
                  </a:lnTo>
                  <a:lnTo>
                    <a:pt x="2151" y="84"/>
                  </a:lnTo>
                  <a:lnTo>
                    <a:pt x="2146" y="84"/>
                  </a:lnTo>
                  <a:close/>
                  <a:moveTo>
                    <a:pt x="74" y="0"/>
                  </a:moveTo>
                  <a:lnTo>
                    <a:pt x="84" y="5"/>
                  </a:lnTo>
                  <a:lnTo>
                    <a:pt x="95" y="5"/>
                  </a:lnTo>
                  <a:lnTo>
                    <a:pt x="100" y="16"/>
                  </a:lnTo>
                  <a:lnTo>
                    <a:pt x="111" y="21"/>
                  </a:lnTo>
                  <a:lnTo>
                    <a:pt x="105" y="26"/>
                  </a:lnTo>
                  <a:lnTo>
                    <a:pt x="111" y="32"/>
                  </a:lnTo>
                  <a:lnTo>
                    <a:pt x="105" y="37"/>
                  </a:lnTo>
                  <a:lnTo>
                    <a:pt x="111" y="37"/>
                  </a:lnTo>
                  <a:lnTo>
                    <a:pt x="105" y="37"/>
                  </a:lnTo>
                  <a:lnTo>
                    <a:pt x="111" y="42"/>
                  </a:lnTo>
                  <a:lnTo>
                    <a:pt x="105" y="42"/>
                  </a:lnTo>
                  <a:lnTo>
                    <a:pt x="105" y="42"/>
                  </a:lnTo>
                  <a:lnTo>
                    <a:pt x="111" y="42"/>
                  </a:lnTo>
                  <a:lnTo>
                    <a:pt x="111" y="47"/>
                  </a:lnTo>
                  <a:lnTo>
                    <a:pt x="126" y="53"/>
                  </a:lnTo>
                  <a:lnTo>
                    <a:pt x="142" y="53"/>
                  </a:lnTo>
                  <a:lnTo>
                    <a:pt x="142" y="53"/>
                  </a:lnTo>
                  <a:lnTo>
                    <a:pt x="142" y="53"/>
                  </a:lnTo>
                  <a:lnTo>
                    <a:pt x="142" y="53"/>
                  </a:lnTo>
                  <a:lnTo>
                    <a:pt x="147" y="53"/>
                  </a:lnTo>
                  <a:lnTo>
                    <a:pt x="142" y="53"/>
                  </a:lnTo>
                  <a:lnTo>
                    <a:pt x="153" y="53"/>
                  </a:lnTo>
                  <a:lnTo>
                    <a:pt x="158" y="58"/>
                  </a:lnTo>
                  <a:lnTo>
                    <a:pt x="158" y="63"/>
                  </a:lnTo>
                  <a:lnTo>
                    <a:pt x="163" y="63"/>
                  </a:lnTo>
                  <a:lnTo>
                    <a:pt x="158" y="69"/>
                  </a:lnTo>
                  <a:lnTo>
                    <a:pt x="158" y="69"/>
                  </a:lnTo>
                  <a:lnTo>
                    <a:pt x="158" y="69"/>
                  </a:lnTo>
                  <a:lnTo>
                    <a:pt x="163" y="74"/>
                  </a:lnTo>
                  <a:lnTo>
                    <a:pt x="158" y="74"/>
                  </a:lnTo>
                  <a:lnTo>
                    <a:pt x="158" y="74"/>
                  </a:lnTo>
                  <a:lnTo>
                    <a:pt x="153" y="79"/>
                  </a:lnTo>
                  <a:lnTo>
                    <a:pt x="147" y="74"/>
                  </a:lnTo>
                  <a:lnTo>
                    <a:pt x="142" y="79"/>
                  </a:lnTo>
                  <a:lnTo>
                    <a:pt x="142" y="74"/>
                  </a:lnTo>
                  <a:lnTo>
                    <a:pt x="142" y="74"/>
                  </a:lnTo>
                  <a:lnTo>
                    <a:pt x="147" y="74"/>
                  </a:lnTo>
                  <a:lnTo>
                    <a:pt x="142" y="74"/>
                  </a:lnTo>
                  <a:lnTo>
                    <a:pt x="142" y="69"/>
                  </a:lnTo>
                  <a:lnTo>
                    <a:pt x="137" y="69"/>
                  </a:lnTo>
                  <a:lnTo>
                    <a:pt x="142" y="74"/>
                  </a:lnTo>
                  <a:lnTo>
                    <a:pt x="137" y="79"/>
                  </a:lnTo>
                  <a:lnTo>
                    <a:pt x="126" y="84"/>
                  </a:lnTo>
                  <a:lnTo>
                    <a:pt x="121" y="100"/>
                  </a:lnTo>
                  <a:lnTo>
                    <a:pt x="116" y="105"/>
                  </a:lnTo>
                  <a:lnTo>
                    <a:pt x="111" y="105"/>
                  </a:lnTo>
                  <a:lnTo>
                    <a:pt x="111" y="90"/>
                  </a:lnTo>
                  <a:lnTo>
                    <a:pt x="105" y="90"/>
                  </a:lnTo>
                  <a:lnTo>
                    <a:pt x="95" y="95"/>
                  </a:lnTo>
                  <a:lnTo>
                    <a:pt x="95" y="95"/>
                  </a:lnTo>
                  <a:lnTo>
                    <a:pt x="95" y="90"/>
                  </a:lnTo>
                  <a:lnTo>
                    <a:pt x="105" y="84"/>
                  </a:lnTo>
                  <a:lnTo>
                    <a:pt x="111" y="74"/>
                  </a:lnTo>
                  <a:lnTo>
                    <a:pt x="111" y="69"/>
                  </a:lnTo>
                  <a:lnTo>
                    <a:pt x="111" y="69"/>
                  </a:lnTo>
                  <a:lnTo>
                    <a:pt x="111" y="63"/>
                  </a:lnTo>
                  <a:lnTo>
                    <a:pt x="95" y="58"/>
                  </a:lnTo>
                  <a:lnTo>
                    <a:pt x="89" y="63"/>
                  </a:lnTo>
                  <a:lnTo>
                    <a:pt x="95" y="63"/>
                  </a:lnTo>
                  <a:lnTo>
                    <a:pt x="84" y="69"/>
                  </a:lnTo>
                  <a:lnTo>
                    <a:pt x="79" y="74"/>
                  </a:lnTo>
                  <a:lnTo>
                    <a:pt x="79" y="69"/>
                  </a:lnTo>
                  <a:lnTo>
                    <a:pt x="79" y="74"/>
                  </a:lnTo>
                  <a:lnTo>
                    <a:pt x="84" y="69"/>
                  </a:lnTo>
                  <a:lnTo>
                    <a:pt x="74" y="74"/>
                  </a:lnTo>
                  <a:lnTo>
                    <a:pt x="58" y="90"/>
                  </a:lnTo>
                  <a:lnTo>
                    <a:pt x="58" y="90"/>
                  </a:lnTo>
                  <a:lnTo>
                    <a:pt x="58" y="95"/>
                  </a:lnTo>
                  <a:lnTo>
                    <a:pt x="58" y="100"/>
                  </a:lnTo>
                  <a:lnTo>
                    <a:pt x="47" y="121"/>
                  </a:lnTo>
                  <a:lnTo>
                    <a:pt x="37" y="127"/>
                  </a:lnTo>
                  <a:lnTo>
                    <a:pt x="31" y="132"/>
                  </a:lnTo>
                  <a:lnTo>
                    <a:pt x="26" y="127"/>
                  </a:lnTo>
                  <a:lnTo>
                    <a:pt x="26" y="121"/>
                  </a:lnTo>
                  <a:lnTo>
                    <a:pt x="31" y="111"/>
                  </a:lnTo>
                  <a:lnTo>
                    <a:pt x="31" y="100"/>
                  </a:lnTo>
                  <a:lnTo>
                    <a:pt x="53" y="74"/>
                  </a:lnTo>
                  <a:lnTo>
                    <a:pt x="53" y="74"/>
                  </a:lnTo>
                  <a:lnTo>
                    <a:pt x="42" y="79"/>
                  </a:lnTo>
                  <a:lnTo>
                    <a:pt x="42" y="79"/>
                  </a:lnTo>
                  <a:lnTo>
                    <a:pt x="47" y="74"/>
                  </a:lnTo>
                  <a:lnTo>
                    <a:pt x="53" y="69"/>
                  </a:lnTo>
                  <a:lnTo>
                    <a:pt x="68" y="53"/>
                  </a:lnTo>
                  <a:lnTo>
                    <a:pt x="63" y="58"/>
                  </a:lnTo>
                  <a:lnTo>
                    <a:pt x="74" y="53"/>
                  </a:lnTo>
                  <a:lnTo>
                    <a:pt x="68" y="58"/>
                  </a:lnTo>
                  <a:lnTo>
                    <a:pt x="68" y="58"/>
                  </a:lnTo>
                  <a:lnTo>
                    <a:pt x="79" y="53"/>
                  </a:lnTo>
                  <a:lnTo>
                    <a:pt x="89" y="53"/>
                  </a:lnTo>
                  <a:lnTo>
                    <a:pt x="100" y="58"/>
                  </a:lnTo>
                  <a:lnTo>
                    <a:pt x="100" y="53"/>
                  </a:lnTo>
                  <a:lnTo>
                    <a:pt x="111" y="53"/>
                  </a:lnTo>
                  <a:lnTo>
                    <a:pt x="105" y="47"/>
                  </a:lnTo>
                  <a:lnTo>
                    <a:pt x="111" y="47"/>
                  </a:lnTo>
                  <a:lnTo>
                    <a:pt x="100" y="42"/>
                  </a:lnTo>
                  <a:lnTo>
                    <a:pt x="100" y="37"/>
                  </a:lnTo>
                  <a:lnTo>
                    <a:pt x="84" y="42"/>
                  </a:lnTo>
                  <a:lnTo>
                    <a:pt x="74" y="47"/>
                  </a:lnTo>
                  <a:lnTo>
                    <a:pt x="68" y="42"/>
                  </a:lnTo>
                  <a:lnTo>
                    <a:pt x="63" y="37"/>
                  </a:lnTo>
                  <a:lnTo>
                    <a:pt x="58" y="37"/>
                  </a:lnTo>
                  <a:lnTo>
                    <a:pt x="58" y="37"/>
                  </a:lnTo>
                  <a:lnTo>
                    <a:pt x="53" y="42"/>
                  </a:lnTo>
                  <a:lnTo>
                    <a:pt x="53" y="37"/>
                  </a:lnTo>
                  <a:lnTo>
                    <a:pt x="53" y="32"/>
                  </a:lnTo>
                  <a:lnTo>
                    <a:pt x="21" y="42"/>
                  </a:lnTo>
                  <a:lnTo>
                    <a:pt x="21" y="42"/>
                  </a:lnTo>
                  <a:lnTo>
                    <a:pt x="16" y="42"/>
                  </a:lnTo>
                  <a:lnTo>
                    <a:pt x="21" y="37"/>
                  </a:lnTo>
                  <a:lnTo>
                    <a:pt x="21" y="37"/>
                  </a:lnTo>
                  <a:lnTo>
                    <a:pt x="5" y="42"/>
                  </a:lnTo>
                  <a:lnTo>
                    <a:pt x="0" y="42"/>
                  </a:lnTo>
                  <a:lnTo>
                    <a:pt x="26" y="26"/>
                  </a:lnTo>
                  <a:lnTo>
                    <a:pt x="53" y="16"/>
                  </a:lnTo>
                  <a:lnTo>
                    <a:pt x="58" y="10"/>
                  </a:lnTo>
                  <a:lnTo>
                    <a:pt x="63" y="10"/>
                  </a:lnTo>
                  <a:lnTo>
                    <a:pt x="58" y="10"/>
                  </a:lnTo>
                  <a:lnTo>
                    <a:pt x="63" y="10"/>
                  </a:lnTo>
                  <a:lnTo>
                    <a:pt x="68" y="5"/>
                  </a:lnTo>
                  <a:lnTo>
                    <a:pt x="68" y="5"/>
                  </a:lnTo>
                  <a:lnTo>
                    <a:pt x="63" y="10"/>
                  </a:lnTo>
                  <a:lnTo>
                    <a:pt x="68" y="5"/>
                  </a:lnTo>
                  <a:lnTo>
                    <a:pt x="68" y="5"/>
                  </a:lnTo>
                  <a:lnTo>
                    <a:pt x="74" y="5"/>
                  </a:lnTo>
                  <a:lnTo>
                    <a:pt x="74" y="0"/>
                  </a:lnTo>
                  <a:close/>
                  <a:moveTo>
                    <a:pt x="63" y="69"/>
                  </a:moveTo>
                  <a:lnTo>
                    <a:pt x="58" y="69"/>
                  </a:lnTo>
                  <a:lnTo>
                    <a:pt x="53" y="74"/>
                  </a:lnTo>
                  <a:lnTo>
                    <a:pt x="63" y="69"/>
                  </a:lnTo>
                  <a:close/>
                  <a:moveTo>
                    <a:pt x="63" y="32"/>
                  </a:moveTo>
                  <a:lnTo>
                    <a:pt x="68" y="26"/>
                  </a:lnTo>
                  <a:lnTo>
                    <a:pt x="63" y="26"/>
                  </a:lnTo>
                  <a:lnTo>
                    <a:pt x="53" y="32"/>
                  </a:lnTo>
                  <a:lnTo>
                    <a:pt x="58" y="32"/>
                  </a:lnTo>
                  <a:lnTo>
                    <a:pt x="53" y="37"/>
                  </a:lnTo>
                  <a:lnTo>
                    <a:pt x="63" y="32"/>
                  </a:lnTo>
                  <a:close/>
                  <a:moveTo>
                    <a:pt x="126" y="53"/>
                  </a:moveTo>
                  <a:lnTo>
                    <a:pt x="121" y="58"/>
                  </a:lnTo>
                  <a:lnTo>
                    <a:pt x="132" y="63"/>
                  </a:lnTo>
                  <a:lnTo>
                    <a:pt x="137" y="58"/>
                  </a:lnTo>
                  <a:lnTo>
                    <a:pt x="137" y="63"/>
                  </a:lnTo>
                  <a:lnTo>
                    <a:pt x="137" y="63"/>
                  </a:lnTo>
                  <a:lnTo>
                    <a:pt x="142" y="58"/>
                  </a:lnTo>
                  <a:lnTo>
                    <a:pt x="142" y="53"/>
                  </a:lnTo>
                  <a:lnTo>
                    <a:pt x="137" y="58"/>
                  </a:lnTo>
                  <a:lnTo>
                    <a:pt x="137" y="53"/>
                  </a:lnTo>
                  <a:lnTo>
                    <a:pt x="132" y="58"/>
                  </a:lnTo>
                  <a:lnTo>
                    <a:pt x="132" y="53"/>
                  </a:lnTo>
                  <a:lnTo>
                    <a:pt x="126" y="53"/>
                  </a:lnTo>
                  <a:lnTo>
                    <a:pt x="126" y="58"/>
                  </a:lnTo>
                  <a:lnTo>
                    <a:pt x="126" y="53"/>
                  </a:lnTo>
                  <a:close/>
                  <a:moveTo>
                    <a:pt x="158" y="100"/>
                  </a:moveTo>
                  <a:lnTo>
                    <a:pt x="158" y="100"/>
                  </a:lnTo>
                  <a:lnTo>
                    <a:pt x="153" y="100"/>
                  </a:lnTo>
                  <a:lnTo>
                    <a:pt x="163" y="90"/>
                  </a:lnTo>
                  <a:lnTo>
                    <a:pt x="184" y="90"/>
                  </a:lnTo>
                  <a:lnTo>
                    <a:pt x="190" y="90"/>
                  </a:lnTo>
                  <a:lnTo>
                    <a:pt x="195" y="90"/>
                  </a:lnTo>
                  <a:lnTo>
                    <a:pt x="195" y="90"/>
                  </a:lnTo>
                  <a:lnTo>
                    <a:pt x="200" y="84"/>
                  </a:lnTo>
                  <a:lnTo>
                    <a:pt x="190" y="84"/>
                  </a:lnTo>
                  <a:lnTo>
                    <a:pt x="195" y="84"/>
                  </a:lnTo>
                  <a:lnTo>
                    <a:pt x="200" y="84"/>
                  </a:lnTo>
                  <a:lnTo>
                    <a:pt x="195" y="84"/>
                  </a:lnTo>
                  <a:lnTo>
                    <a:pt x="216" y="79"/>
                  </a:lnTo>
                  <a:lnTo>
                    <a:pt x="211" y="84"/>
                  </a:lnTo>
                  <a:lnTo>
                    <a:pt x="205" y="84"/>
                  </a:lnTo>
                  <a:lnTo>
                    <a:pt x="211" y="90"/>
                  </a:lnTo>
                  <a:lnTo>
                    <a:pt x="205" y="90"/>
                  </a:lnTo>
                  <a:lnTo>
                    <a:pt x="205" y="95"/>
                  </a:lnTo>
                  <a:lnTo>
                    <a:pt x="195" y="100"/>
                  </a:lnTo>
                  <a:lnTo>
                    <a:pt x="184" y="100"/>
                  </a:lnTo>
                  <a:lnTo>
                    <a:pt x="169" y="100"/>
                  </a:lnTo>
                  <a:lnTo>
                    <a:pt x="158" y="100"/>
                  </a:lnTo>
                  <a:lnTo>
                    <a:pt x="158" y="100"/>
                  </a:lnTo>
                  <a:close/>
                  <a:moveTo>
                    <a:pt x="158" y="105"/>
                  </a:moveTo>
                  <a:lnTo>
                    <a:pt x="158" y="105"/>
                  </a:lnTo>
                  <a:lnTo>
                    <a:pt x="158" y="111"/>
                  </a:lnTo>
                  <a:lnTo>
                    <a:pt x="142" y="121"/>
                  </a:lnTo>
                  <a:lnTo>
                    <a:pt x="126" y="127"/>
                  </a:lnTo>
                  <a:lnTo>
                    <a:pt x="111" y="132"/>
                  </a:lnTo>
                  <a:lnTo>
                    <a:pt x="100" y="137"/>
                  </a:lnTo>
                  <a:lnTo>
                    <a:pt x="89" y="132"/>
                  </a:lnTo>
                  <a:lnTo>
                    <a:pt x="95" y="132"/>
                  </a:lnTo>
                  <a:lnTo>
                    <a:pt x="89" y="127"/>
                  </a:lnTo>
                  <a:lnTo>
                    <a:pt x="105" y="111"/>
                  </a:lnTo>
                  <a:lnTo>
                    <a:pt x="105" y="111"/>
                  </a:lnTo>
                  <a:lnTo>
                    <a:pt x="105" y="116"/>
                  </a:lnTo>
                  <a:lnTo>
                    <a:pt x="105" y="116"/>
                  </a:lnTo>
                  <a:lnTo>
                    <a:pt x="105" y="116"/>
                  </a:lnTo>
                  <a:lnTo>
                    <a:pt x="105" y="116"/>
                  </a:lnTo>
                  <a:lnTo>
                    <a:pt x="95" y="121"/>
                  </a:lnTo>
                  <a:lnTo>
                    <a:pt x="95" y="121"/>
                  </a:lnTo>
                  <a:lnTo>
                    <a:pt x="100" y="127"/>
                  </a:lnTo>
                  <a:lnTo>
                    <a:pt x="105" y="121"/>
                  </a:lnTo>
                  <a:lnTo>
                    <a:pt x="116" y="121"/>
                  </a:lnTo>
                  <a:lnTo>
                    <a:pt x="126" y="111"/>
                  </a:lnTo>
                  <a:lnTo>
                    <a:pt x="142" y="116"/>
                  </a:lnTo>
                  <a:lnTo>
                    <a:pt x="137" y="111"/>
                  </a:lnTo>
                  <a:lnTo>
                    <a:pt x="142" y="111"/>
                  </a:lnTo>
                  <a:lnTo>
                    <a:pt x="158" y="105"/>
                  </a:lnTo>
                  <a:close/>
                  <a:moveTo>
                    <a:pt x="1793" y="839"/>
                  </a:moveTo>
                  <a:lnTo>
                    <a:pt x="1793" y="844"/>
                  </a:lnTo>
                  <a:lnTo>
                    <a:pt x="1782" y="860"/>
                  </a:lnTo>
                  <a:lnTo>
                    <a:pt x="1777" y="855"/>
                  </a:lnTo>
                  <a:lnTo>
                    <a:pt x="1793" y="834"/>
                  </a:lnTo>
                  <a:lnTo>
                    <a:pt x="1793" y="839"/>
                  </a:lnTo>
                  <a:close/>
                  <a:moveTo>
                    <a:pt x="211" y="1166"/>
                  </a:moveTo>
                  <a:lnTo>
                    <a:pt x="205" y="1166"/>
                  </a:lnTo>
                  <a:lnTo>
                    <a:pt x="205" y="1166"/>
                  </a:lnTo>
                  <a:lnTo>
                    <a:pt x="200" y="1161"/>
                  </a:lnTo>
                  <a:lnTo>
                    <a:pt x="200" y="1161"/>
                  </a:lnTo>
                  <a:lnTo>
                    <a:pt x="195" y="1161"/>
                  </a:lnTo>
                  <a:lnTo>
                    <a:pt x="200" y="1156"/>
                  </a:lnTo>
                  <a:lnTo>
                    <a:pt x="200" y="1161"/>
                  </a:lnTo>
                  <a:lnTo>
                    <a:pt x="200" y="1156"/>
                  </a:lnTo>
                  <a:lnTo>
                    <a:pt x="200" y="1150"/>
                  </a:lnTo>
                  <a:lnTo>
                    <a:pt x="200" y="1150"/>
                  </a:lnTo>
                  <a:lnTo>
                    <a:pt x="216" y="1161"/>
                  </a:lnTo>
                  <a:lnTo>
                    <a:pt x="216" y="1166"/>
                  </a:lnTo>
                  <a:lnTo>
                    <a:pt x="216" y="1166"/>
                  </a:lnTo>
                  <a:lnTo>
                    <a:pt x="216" y="1166"/>
                  </a:lnTo>
                  <a:lnTo>
                    <a:pt x="221" y="1171"/>
                  </a:lnTo>
                  <a:lnTo>
                    <a:pt x="216" y="1171"/>
                  </a:lnTo>
                  <a:lnTo>
                    <a:pt x="216" y="1177"/>
                  </a:lnTo>
                  <a:lnTo>
                    <a:pt x="211" y="1171"/>
                  </a:lnTo>
                  <a:lnTo>
                    <a:pt x="211" y="1171"/>
                  </a:lnTo>
                  <a:lnTo>
                    <a:pt x="216" y="1166"/>
                  </a:lnTo>
                  <a:lnTo>
                    <a:pt x="211" y="1166"/>
                  </a:lnTo>
                  <a:lnTo>
                    <a:pt x="211" y="11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2" name="Freeform 750"/>
            <p:cNvSpPr>
              <a:spLocks noEditPoints="1"/>
            </p:cNvSpPr>
            <p:nvPr/>
          </p:nvSpPr>
          <p:spPr bwMode="auto">
            <a:xfrm>
              <a:off x="1576" y="1519"/>
              <a:ext cx="2157" cy="1177"/>
            </a:xfrm>
            <a:custGeom>
              <a:avLst/>
              <a:gdLst>
                <a:gd name="T0" fmla="*/ 1830 w 2157"/>
                <a:gd name="T1" fmla="*/ 876 h 1177"/>
                <a:gd name="T2" fmla="*/ 1835 w 2157"/>
                <a:gd name="T3" fmla="*/ 886 h 1177"/>
                <a:gd name="T4" fmla="*/ 1830 w 2157"/>
                <a:gd name="T5" fmla="*/ 908 h 1177"/>
                <a:gd name="T6" fmla="*/ 1825 w 2157"/>
                <a:gd name="T7" fmla="*/ 918 h 1177"/>
                <a:gd name="T8" fmla="*/ 1814 w 2157"/>
                <a:gd name="T9" fmla="*/ 929 h 1177"/>
                <a:gd name="T10" fmla="*/ 1803 w 2157"/>
                <a:gd name="T11" fmla="*/ 918 h 1177"/>
                <a:gd name="T12" fmla="*/ 1798 w 2157"/>
                <a:gd name="T13" fmla="*/ 929 h 1177"/>
                <a:gd name="T14" fmla="*/ 1798 w 2157"/>
                <a:gd name="T15" fmla="*/ 892 h 1177"/>
                <a:gd name="T16" fmla="*/ 1814 w 2157"/>
                <a:gd name="T17" fmla="*/ 876 h 1177"/>
                <a:gd name="T18" fmla="*/ 1756 w 2157"/>
                <a:gd name="T19" fmla="*/ 950 h 1177"/>
                <a:gd name="T20" fmla="*/ 1767 w 2157"/>
                <a:gd name="T21" fmla="*/ 966 h 1177"/>
                <a:gd name="T22" fmla="*/ 1777 w 2157"/>
                <a:gd name="T23" fmla="*/ 1013 h 1177"/>
                <a:gd name="T24" fmla="*/ 1777 w 2157"/>
                <a:gd name="T25" fmla="*/ 1024 h 1177"/>
                <a:gd name="T26" fmla="*/ 1840 w 2157"/>
                <a:gd name="T27" fmla="*/ 1129 h 1177"/>
                <a:gd name="T28" fmla="*/ 1835 w 2157"/>
                <a:gd name="T29" fmla="*/ 1087 h 1177"/>
                <a:gd name="T30" fmla="*/ 1846 w 2157"/>
                <a:gd name="T31" fmla="*/ 1087 h 1177"/>
                <a:gd name="T32" fmla="*/ 2136 w 2157"/>
                <a:gd name="T33" fmla="*/ 74 h 1177"/>
                <a:gd name="T34" fmla="*/ 2130 w 2157"/>
                <a:gd name="T35" fmla="*/ 58 h 1177"/>
                <a:gd name="T36" fmla="*/ 2125 w 2157"/>
                <a:gd name="T37" fmla="*/ 69 h 1177"/>
                <a:gd name="T38" fmla="*/ 2130 w 2157"/>
                <a:gd name="T39" fmla="*/ 74 h 1177"/>
                <a:gd name="T40" fmla="*/ 2130 w 2157"/>
                <a:gd name="T41" fmla="*/ 84 h 1177"/>
                <a:gd name="T42" fmla="*/ 2125 w 2157"/>
                <a:gd name="T43" fmla="*/ 63 h 1177"/>
                <a:gd name="T44" fmla="*/ 2136 w 2157"/>
                <a:gd name="T45" fmla="*/ 58 h 1177"/>
                <a:gd name="T46" fmla="*/ 2151 w 2157"/>
                <a:gd name="T47" fmla="*/ 53 h 1177"/>
                <a:gd name="T48" fmla="*/ 2141 w 2157"/>
                <a:gd name="T49" fmla="*/ 63 h 1177"/>
                <a:gd name="T50" fmla="*/ 2157 w 2157"/>
                <a:gd name="T51" fmla="*/ 79 h 1177"/>
                <a:gd name="T52" fmla="*/ 95 w 2157"/>
                <a:gd name="T53" fmla="*/ 5 h 1177"/>
                <a:gd name="T54" fmla="*/ 105 w 2157"/>
                <a:gd name="T55" fmla="*/ 37 h 1177"/>
                <a:gd name="T56" fmla="*/ 142 w 2157"/>
                <a:gd name="T57" fmla="*/ 53 h 1177"/>
                <a:gd name="T58" fmla="*/ 158 w 2157"/>
                <a:gd name="T59" fmla="*/ 58 h 1177"/>
                <a:gd name="T60" fmla="*/ 158 w 2157"/>
                <a:gd name="T61" fmla="*/ 74 h 1177"/>
                <a:gd name="T62" fmla="*/ 147 w 2157"/>
                <a:gd name="T63" fmla="*/ 74 h 1177"/>
                <a:gd name="T64" fmla="*/ 121 w 2157"/>
                <a:gd name="T65" fmla="*/ 100 h 1177"/>
                <a:gd name="T66" fmla="*/ 95 w 2157"/>
                <a:gd name="T67" fmla="*/ 90 h 1177"/>
                <a:gd name="T68" fmla="*/ 89 w 2157"/>
                <a:gd name="T69" fmla="*/ 63 h 1177"/>
                <a:gd name="T70" fmla="*/ 74 w 2157"/>
                <a:gd name="T71" fmla="*/ 74 h 1177"/>
                <a:gd name="T72" fmla="*/ 31 w 2157"/>
                <a:gd name="T73" fmla="*/ 132 h 1177"/>
                <a:gd name="T74" fmla="*/ 42 w 2157"/>
                <a:gd name="T75" fmla="*/ 79 h 1177"/>
                <a:gd name="T76" fmla="*/ 68 w 2157"/>
                <a:gd name="T77" fmla="*/ 58 h 1177"/>
                <a:gd name="T78" fmla="*/ 105 w 2157"/>
                <a:gd name="T79" fmla="*/ 47 h 1177"/>
                <a:gd name="T80" fmla="*/ 63 w 2157"/>
                <a:gd name="T81" fmla="*/ 37 h 1177"/>
                <a:gd name="T82" fmla="*/ 21 w 2157"/>
                <a:gd name="T83" fmla="*/ 42 h 1177"/>
                <a:gd name="T84" fmla="*/ 53 w 2157"/>
                <a:gd name="T85" fmla="*/ 16 h 1177"/>
                <a:gd name="T86" fmla="*/ 63 w 2157"/>
                <a:gd name="T87" fmla="*/ 10 h 1177"/>
                <a:gd name="T88" fmla="*/ 58 w 2157"/>
                <a:gd name="T89" fmla="*/ 69 h 1177"/>
                <a:gd name="T90" fmla="*/ 53 w 2157"/>
                <a:gd name="T91" fmla="*/ 32 h 1177"/>
                <a:gd name="T92" fmla="*/ 132 w 2157"/>
                <a:gd name="T93" fmla="*/ 63 h 1177"/>
                <a:gd name="T94" fmla="*/ 137 w 2157"/>
                <a:gd name="T95" fmla="*/ 53 h 1177"/>
                <a:gd name="T96" fmla="*/ 158 w 2157"/>
                <a:gd name="T97" fmla="*/ 100 h 1177"/>
                <a:gd name="T98" fmla="*/ 195 w 2157"/>
                <a:gd name="T99" fmla="*/ 90 h 1177"/>
                <a:gd name="T100" fmla="*/ 211 w 2157"/>
                <a:gd name="T101" fmla="*/ 84 h 1177"/>
                <a:gd name="T102" fmla="*/ 169 w 2157"/>
                <a:gd name="T103" fmla="*/ 100 h 1177"/>
                <a:gd name="T104" fmla="*/ 126 w 2157"/>
                <a:gd name="T105" fmla="*/ 127 h 1177"/>
                <a:gd name="T106" fmla="*/ 105 w 2157"/>
                <a:gd name="T107" fmla="*/ 111 h 1177"/>
                <a:gd name="T108" fmla="*/ 100 w 2157"/>
                <a:gd name="T109" fmla="*/ 127 h 1177"/>
                <a:gd name="T110" fmla="*/ 158 w 2157"/>
                <a:gd name="T111" fmla="*/ 105 h 1177"/>
                <a:gd name="T112" fmla="*/ 1793 w 2157"/>
                <a:gd name="T113" fmla="*/ 839 h 1177"/>
                <a:gd name="T114" fmla="*/ 200 w 2157"/>
                <a:gd name="T115" fmla="*/ 1156 h 1177"/>
                <a:gd name="T116" fmla="*/ 216 w 2157"/>
                <a:gd name="T117" fmla="*/ 1166 h 1177"/>
                <a:gd name="T118" fmla="*/ 216 w 2157"/>
                <a:gd name="T119" fmla="*/ 1166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57" h="1177">
                  <a:moveTo>
                    <a:pt x="1819" y="871"/>
                  </a:moveTo>
                  <a:lnTo>
                    <a:pt x="1825" y="871"/>
                  </a:lnTo>
                  <a:lnTo>
                    <a:pt x="1825" y="871"/>
                  </a:lnTo>
                  <a:lnTo>
                    <a:pt x="1825" y="871"/>
                  </a:lnTo>
                  <a:lnTo>
                    <a:pt x="1825" y="876"/>
                  </a:lnTo>
                  <a:lnTo>
                    <a:pt x="1830" y="871"/>
                  </a:lnTo>
                  <a:lnTo>
                    <a:pt x="1830" y="876"/>
                  </a:lnTo>
                  <a:lnTo>
                    <a:pt x="1835" y="871"/>
                  </a:lnTo>
                  <a:lnTo>
                    <a:pt x="1835" y="876"/>
                  </a:lnTo>
                  <a:lnTo>
                    <a:pt x="1840" y="886"/>
                  </a:lnTo>
                  <a:lnTo>
                    <a:pt x="1840" y="881"/>
                  </a:lnTo>
                  <a:lnTo>
                    <a:pt x="1846" y="881"/>
                  </a:lnTo>
                  <a:lnTo>
                    <a:pt x="1846" y="881"/>
                  </a:lnTo>
                  <a:lnTo>
                    <a:pt x="1835" y="886"/>
                  </a:lnTo>
                  <a:lnTo>
                    <a:pt x="1835" y="897"/>
                  </a:lnTo>
                  <a:lnTo>
                    <a:pt x="1830" y="897"/>
                  </a:lnTo>
                  <a:lnTo>
                    <a:pt x="1835" y="902"/>
                  </a:lnTo>
                  <a:lnTo>
                    <a:pt x="1830" y="902"/>
                  </a:lnTo>
                  <a:lnTo>
                    <a:pt x="1835" y="902"/>
                  </a:lnTo>
                  <a:lnTo>
                    <a:pt x="1830" y="902"/>
                  </a:lnTo>
                  <a:lnTo>
                    <a:pt x="1830" y="908"/>
                  </a:lnTo>
                  <a:lnTo>
                    <a:pt x="1825" y="908"/>
                  </a:lnTo>
                  <a:lnTo>
                    <a:pt x="1830" y="908"/>
                  </a:lnTo>
                  <a:lnTo>
                    <a:pt x="1825" y="913"/>
                  </a:lnTo>
                  <a:lnTo>
                    <a:pt x="1825" y="913"/>
                  </a:lnTo>
                  <a:lnTo>
                    <a:pt x="1825" y="913"/>
                  </a:lnTo>
                  <a:lnTo>
                    <a:pt x="1819" y="913"/>
                  </a:lnTo>
                  <a:lnTo>
                    <a:pt x="1825" y="918"/>
                  </a:lnTo>
                  <a:lnTo>
                    <a:pt x="1830" y="913"/>
                  </a:lnTo>
                  <a:lnTo>
                    <a:pt x="1830" y="918"/>
                  </a:lnTo>
                  <a:lnTo>
                    <a:pt x="1825" y="923"/>
                  </a:lnTo>
                  <a:lnTo>
                    <a:pt x="1819" y="918"/>
                  </a:lnTo>
                  <a:lnTo>
                    <a:pt x="1814" y="923"/>
                  </a:lnTo>
                  <a:lnTo>
                    <a:pt x="1819" y="929"/>
                  </a:lnTo>
                  <a:lnTo>
                    <a:pt x="1814" y="929"/>
                  </a:lnTo>
                  <a:lnTo>
                    <a:pt x="1814" y="929"/>
                  </a:lnTo>
                  <a:lnTo>
                    <a:pt x="1814" y="923"/>
                  </a:lnTo>
                  <a:lnTo>
                    <a:pt x="1814" y="923"/>
                  </a:lnTo>
                  <a:lnTo>
                    <a:pt x="1814" y="918"/>
                  </a:lnTo>
                  <a:lnTo>
                    <a:pt x="1809" y="923"/>
                  </a:lnTo>
                  <a:lnTo>
                    <a:pt x="1809" y="923"/>
                  </a:lnTo>
                  <a:lnTo>
                    <a:pt x="1803" y="918"/>
                  </a:lnTo>
                  <a:lnTo>
                    <a:pt x="1803" y="918"/>
                  </a:lnTo>
                  <a:lnTo>
                    <a:pt x="1803" y="923"/>
                  </a:lnTo>
                  <a:lnTo>
                    <a:pt x="1803" y="923"/>
                  </a:lnTo>
                  <a:lnTo>
                    <a:pt x="1798" y="923"/>
                  </a:lnTo>
                  <a:lnTo>
                    <a:pt x="1803" y="929"/>
                  </a:lnTo>
                  <a:lnTo>
                    <a:pt x="1798" y="923"/>
                  </a:lnTo>
                  <a:lnTo>
                    <a:pt x="1798" y="929"/>
                  </a:lnTo>
                  <a:lnTo>
                    <a:pt x="1798" y="923"/>
                  </a:lnTo>
                  <a:lnTo>
                    <a:pt x="1798" y="923"/>
                  </a:lnTo>
                  <a:lnTo>
                    <a:pt x="1798" y="918"/>
                  </a:lnTo>
                  <a:lnTo>
                    <a:pt x="1798" y="918"/>
                  </a:lnTo>
                  <a:lnTo>
                    <a:pt x="1798" y="913"/>
                  </a:lnTo>
                  <a:lnTo>
                    <a:pt x="1798" y="902"/>
                  </a:lnTo>
                  <a:lnTo>
                    <a:pt x="1798" y="892"/>
                  </a:lnTo>
                  <a:lnTo>
                    <a:pt x="1803" y="881"/>
                  </a:lnTo>
                  <a:lnTo>
                    <a:pt x="1798" y="881"/>
                  </a:lnTo>
                  <a:lnTo>
                    <a:pt x="1809" y="876"/>
                  </a:lnTo>
                  <a:lnTo>
                    <a:pt x="1809" y="876"/>
                  </a:lnTo>
                  <a:lnTo>
                    <a:pt x="1809" y="876"/>
                  </a:lnTo>
                  <a:lnTo>
                    <a:pt x="1814" y="871"/>
                  </a:lnTo>
                  <a:lnTo>
                    <a:pt x="1814" y="876"/>
                  </a:lnTo>
                  <a:lnTo>
                    <a:pt x="1814" y="876"/>
                  </a:lnTo>
                  <a:lnTo>
                    <a:pt x="1819" y="876"/>
                  </a:lnTo>
                  <a:lnTo>
                    <a:pt x="1819" y="871"/>
                  </a:lnTo>
                  <a:moveTo>
                    <a:pt x="1756" y="981"/>
                  </a:moveTo>
                  <a:lnTo>
                    <a:pt x="1761" y="976"/>
                  </a:lnTo>
                  <a:lnTo>
                    <a:pt x="1756" y="971"/>
                  </a:lnTo>
                  <a:lnTo>
                    <a:pt x="1756" y="950"/>
                  </a:lnTo>
                  <a:lnTo>
                    <a:pt x="1756" y="955"/>
                  </a:lnTo>
                  <a:lnTo>
                    <a:pt x="1756" y="939"/>
                  </a:lnTo>
                  <a:lnTo>
                    <a:pt x="1761" y="939"/>
                  </a:lnTo>
                  <a:lnTo>
                    <a:pt x="1761" y="944"/>
                  </a:lnTo>
                  <a:lnTo>
                    <a:pt x="1767" y="955"/>
                  </a:lnTo>
                  <a:lnTo>
                    <a:pt x="1761" y="966"/>
                  </a:lnTo>
                  <a:lnTo>
                    <a:pt x="1767" y="966"/>
                  </a:lnTo>
                  <a:lnTo>
                    <a:pt x="1767" y="976"/>
                  </a:lnTo>
                  <a:lnTo>
                    <a:pt x="1767" y="981"/>
                  </a:lnTo>
                  <a:lnTo>
                    <a:pt x="1767" y="992"/>
                  </a:lnTo>
                  <a:lnTo>
                    <a:pt x="1767" y="992"/>
                  </a:lnTo>
                  <a:lnTo>
                    <a:pt x="1772" y="992"/>
                  </a:lnTo>
                  <a:lnTo>
                    <a:pt x="1777" y="1003"/>
                  </a:lnTo>
                  <a:lnTo>
                    <a:pt x="1777" y="1013"/>
                  </a:lnTo>
                  <a:lnTo>
                    <a:pt x="1788" y="1029"/>
                  </a:lnTo>
                  <a:lnTo>
                    <a:pt x="1788" y="1034"/>
                  </a:lnTo>
                  <a:lnTo>
                    <a:pt x="1782" y="1034"/>
                  </a:lnTo>
                  <a:lnTo>
                    <a:pt x="1777" y="1029"/>
                  </a:lnTo>
                  <a:lnTo>
                    <a:pt x="1777" y="1029"/>
                  </a:lnTo>
                  <a:lnTo>
                    <a:pt x="1777" y="1029"/>
                  </a:lnTo>
                  <a:lnTo>
                    <a:pt x="1777" y="1024"/>
                  </a:lnTo>
                  <a:lnTo>
                    <a:pt x="1772" y="1018"/>
                  </a:lnTo>
                  <a:lnTo>
                    <a:pt x="1772" y="1008"/>
                  </a:lnTo>
                  <a:lnTo>
                    <a:pt x="1761" y="997"/>
                  </a:lnTo>
                  <a:lnTo>
                    <a:pt x="1756" y="981"/>
                  </a:lnTo>
                  <a:lnTo>
                    <a:pt x="1756" y="981"/>
                  </a:lnTo>
                  <a:moveTo>
                    <a:pt x="1846" y="1134"/>
                  </a:moveTo>
                  <a:lnTo>
                    <a:pt x="1840" y="1129"/>
                  </a:lnTo>
                  <a:lnTo>
                    <a:pt x="1840" y="1134"/>
                  </a:lnTo>
                  <a:lnTo>
                    <a:pt x="1835" y="1129"/>
                  </a:lnTo>
                  <a:lnTo>
                    <a:pt x="1840" y="1124"/>
                  </a:lnTo>
                  <a:lnTo>
                    <a:pt x="1835" y="1119"/>
                  </a:lnTo>
                  <a:lnTo>
                    <a:pt x="1835" y="1108"/>
                  </a:lnTo>
                  <a:lnTo>
                    <a:pt x="1830" y="1097"/>
                  </a:lnTo>
                  <a:lnTo>
                    <a:pt x="1835" y="1087"/>
                  </a:lnTo>
                  <a:lnTo>
                    <a:pt x="1835" y="1066"/>
                  </a:lnTo>
                  <a:lnTo>
                    <a:pt x="1830" y="1055"/>
                  </a:lnTo>
                  <a:lnTo>
                    <a:pt x="1830" y="1050"/>
                  </a:lnTo>
                  <a:lnTo>
                    <a:pt x="1840" y="1055"/>
                  </a:lnTo>
                  <a:lnTo>
                    <a:pt x="1840" y="1076"/>
                  </a:lnTo>
                  <a:lnTo>
                    <a:pt x="1846" y="1082"/>
                  </a:lnTo>
                  <a:lnTo>
                    <a:pt x="1846" y="1087"/>
                  </a:lnTo>
                  <a:lnTo>
                    <a:pt x="1840" y="1103"/>
                  </a:lnTo>
                  <a:lnTo>
                    <a:pt x="1840" y="1124"/>
                  </a:lnTo>
                  <a:lnTo>
                    <a:pt x="1846" y="1124"/>
                  </a:lnTo>
                  <a:lnTo>
                    <a:pt x="1846" y="1134"/>
                  </a:lnTo>
                  <a:moveTo>
                    <a:pt x="2146" y="84"/>
                  </a:moveTo>
                  <a:lnTo>
                    <a:pt x="2136" y="84"/>
                  </a:lnTo>
                  <a:lnTo>
                    <a:pt x="2136" y="74"/>
                  </a:lnTo>
                  <a:lnTo>
                    <a:pt x="2136" y="74"/>
                  </a:lnTo>
                  <a:lnTo>
                    <a:pt x="2136" y="69"/>
                  </a:lnTo>
                  <a:lnTo>
                    <a:pt x="2136" y="63"/>
                  </a:lnTo>
                  <a:lnTo>
                    <a:pt x="2136" y="58"/>
                  </a:lnTo>
                  <a:lnTo>
                    <a:pt x="2130" y="58"/>
                  </a:lnTo>
                  <a:lnTo>
                    <a:pt x="2130" y="58"/>
                  </a:lnTo>
                  <a:lnTo>
                    <a:pt x="2130" y="58"/>
                  </a:lnTo>
                  <a:lnTo>
                    <a:pt x="2130" y="58"/>
                  </a:lnTo>
                  <a:lnTo>
                    <a:pt x="2130" y="63"/>
                  </a:lnTo>
                  <a:lnTo>
                    <a:pt x="2125" y="63"/>
                  </a:lnTo>
                  <a:lnTo>
                    <a:pt x="2125" y="63"/>
                  </a:lnTo>
                  <a:lnTo>
                    <a:pt x="2125" y="69"/>
                  </a:lnTo>
                  <a:lnTo>
                    <a:pt x="2130" y="69"/>
                  </a:lnTo>
                  <a:lnTo>
                    <a:pt x="2125" y="69"/>
                  </a:lnTo>
                  <a:lnTo>
                    <a:pt x="2125" y="69"/>
                  </a:lnTo>
                  <a:lnTo>
                    <a:pt x="2125" y="74"/>
                  </a:lnTo>
                  <a:lnTo>
                    <a:pt x="2130" y="74"/>
                  </a:lnTo>
                  <a:lnTo>
                    <a:pt x="2130" y="74"/>
                  </a:lnTo>
                  <a:lnTo>
                    <a:pt x="2130" y="69"/>
                  </a:lnTo>
                  <a:lnTo>
                    <a:pt x="2130" y="74"/>
                  </a:lnTo>
                  <a:lnTo>
                    <a:pt x="2130" y="74"/>
                  </a:lnTo>
                  <a:lnTo>
                    <a:pt x="2130" y="79"/>
                  </a:lnTo>
                  <a:lnTo>
                    <a:pt x="2130" y="79"/>
                  </a:lnTo>
                  <a:lnTo>
                    <a:pt x="2130" y="79"/>
                  </a:lnTo>
                  <a:lnTo>
                    <a:pt x="2130" y="79"/>
                  </a:lnTo>
                  <a:lnTo>
                    <a:pt x="2130" y="79"/>
                  </a:lnTo>
                  <a:lnTo>
                    <a:pt x="2130" y="84"/>
                  </a:lnTo>
                  <a:lnTo>
                    <a:pt x="2130" y="84"/>
                  </a:lnTo>
                  <a:lnTo>
                    <a:pt x="2125" y="84"/>
                  </a:lnTo>
                  <a:lnTo>
                    <a:pt x="2120" y="74"/>
                  </a:lnTo>
                  <a:lnTo>
                    <a:pt x="2120" y="69"/>
                  </a:lnTo>
                  <a:lnTo>
                    <a:pt x="2125" y="69"/>
                  </a:lnTo>
                  <a:lnTo>
                    <a:pt x="2125" y="69"/>
                  </a:lnTo>
                  <a:lnTo>
                    <a:pt x="2125" y="63"/>
                  </a:lnTo>
                  <a:lnTo>
                    <a:pt x="2125" y="63"/>
                  </a:lnTo>
                  <a:lnTo>
                    <a:pt x="2125" y="58"/>
                  </a:lnTo>
                  <a:lnTo>
                    <a:pt x="2125" y="53"/>
                  </a:lnTo>
                  <a:lnTo>
                    <a:pt x="2130" y="53"/>
                  </a:lnTo>
                  <a:lnTo>
                    <a:pt x="2130" y="53"/>
                  </a:lnTo>
                  <a:lnTo>
                    <a:pt x="2130" y="53"/>
                  </a:lnTo>
                  <a:lnTo>
                    <a:pt x="2130" y="58"/>
                  </a:lnTo>
                  <a:lnTo>
                    <a:pt x="2136" y="58"/>
                  </a:lnTo>
                  <a:lnTo>
                    <a:pt x="2136" y="53"/>
                  </a:lnTo>
                  <a:lnTo>
                    <a:pt x="2130" y="47"/>
                  </a:lnTo>
                  <a:lnTo>
                    <a:pt x="2136" y="47"/>
                  </a:lnTo>
                  <a:lnTo>
                    <a:pt x="2136" y="47"/>
                  </a:lnTo>
                  <a:lnTo>
                    <a:pt x="2141" y="53"/>
                  </a:lnTo>
                  <a:lnTo>
                    <a:pt x="2141" y="53"/>
                  </a:lnTo>
                  <a:lnTo>
                    <a:pt x="2151" y="53"/>
                  </a:lnTo>
                  <a:lnTo>
                    <a:pt x="2151" y="53"/>
                  </a:lnTo>
                  <a:lnTo>
                    <a:pt x="2151" y="53"/>
                  </a:lnTo>
                  <a:lnTo>
                    <a:pt x="2146" y="58"/>
                  </a:lnTo>
                  <a:lnTo>
                    <a:pt x="2146" y="58"/>
                  </a:lnTo>
                  <a:lnTo>
                    <a:pt x="2141" y="58"/>
                  </a:lnTo>
                  <a:lnTo>
                    <a:pt x="2141" y="63"/>
                  </a:lnTo>
                  <a:lnTo>
                    <a:pt x="2141" y="63"/>
                  </a:lnTo>
                  <a:lnTo>
                    <a:pt x="2146" y="58"/>
                  </a:lnTo>
                  <a:lnTo>
                    <a:pt x="2146" y="63"/>
                  </a:lnTo>
                  <a:lnTo>
                    <a:pt x="2151" y="69"/>
                  </a:lnTo>
                  <a:lnTo>
                    <a:pt x="2151" y="74"/>
                  </a:lnTo>
                  <a:lnTo>
                    <a:pt x="2157" y="74"/>
                  </a:lnTo>
                  <a:lnTo>
                    <a:pt x="2157" y="79"/>
                  </a:lnTo>
                  <a:lnTo>
                    <a:pt x="2157" y="79"/>
                  </a:lnTo>
                  <a:lnTo>
                    <a:pt x="2151" y="84"/>
                  </a:lnTo>
                  <a:lnTo>
                    <a:pt x="2151" y="84"/>
                  </a:lnTo>
                  <a:lnTo>
                    <a:pt x="2151" y="84"/>
                  </a:lnTo>
                  <a:lnTo>
                    <a:pt x="2146" y="84"/>
                  </a:lnTo>
                  <a:moveTo>
                    <a:pt x="79" y="5"/>
                  </a:moveTo>
                  <a:lnTo>
                    <a:pt x="84" y="5"/>
                  </a:lnTo>
                  <a:lnTo>
                    <a:pt x="95" y="5"/>
                  </a:lnTo>
                  <a:lnTo>
                    <a:pt x="100" y="16"/>
                  </a:lnTo>
                  <a:lnTo>
                    <a:pt x="111" y="21"/>
                  </a:lnTo>
                  <a:lnTo>
                    <a:pt x="105" y="26"/>
                  </a:lnTo>
                  <a:lnTo>
                    <a:pt x="111" y="32"/>
                  </a:lnTo>
                  <a:lnTo>
                    <a:pt x="105" y="37"/>
                  </a:lnTo>
                  <a:lnTo>
                    <a:pt x="111" y="37"/>
                  </a:lnTo>
                  <a:lnTo>
                    <a:pt x="105" y="37"/>
                  </a:lnTo>
                  <a:lnTo>
                    <a:pt x="111" y="42"/>
                  </a:lnTo>
                  <a:lnTo>
                    <a:pt x="105" y="42"/>
                  </a:lnTo>
                  <a:lnTo>
                    <a:pt x="105" y="42"/>
                  </a:lnTo>
                  <a:lnTo>
                    <a:pt x="111" y="42"/>
                  </a:lnTo>
                  <a:lnTo>
                    <a:pt x="111" y="47"/>
                  </a:lnTo>
                  <a:lnTo>
                    <a:pt x="126" y="53"/>
                  </a:lnTo>
                  <a:lnTo>
                    <a:pt x="142" y="53"/>
                  </a:lnTo>
                  <a:lnTo>
                    <a:pt x="142" y="53"/>
                  </a:lnTo>
                  <a:lnTo>
                    <a:pt x="142" y="53"/>
                  </a:lnTo>
                  <a:lnTo>
                    <a:pt x="142" y="53"/>
                  </a:lnTo>
                  <a:lnTo>
                    <a:pt x="147" y="53"/>
                  </a:lnTo>
                  <a:lnTo>
                    <a:pt x="142" y="53"/>
                  </a:lnTo>
                  <a:lnTo>
                    <a:pt x="153" y="53"/>
                  </a:lnTo>
                  <a:lnTo>
                    <a:pt x="158" y="58"/>
                  </a:lnTo>
                  <a:lnTo>
                    <a:pt x="158" y="63"/>
                  </a:lnTo>
                  <a:lnTo>
                    <a:pt x="163" y="63"/>
                  </a:lnTo>
                  <a:lnTo>
                    <a:pt x="158" y="69"/>
                  </a:lnTo>
                  <a:lnTo>
                    <a:pt x="158" y="69"/>
                  </a:lnTo>
                  <a:lnTo>
                    <a:pt x="158" y="69"/>
                  </a:lnTo>
                  <a:lnTo>
                    <a:pt x="163" y="74"/>
                  </a:lnTo>
                  <a:lnTo>
                    <a:pt x="158" y="74"/>
                  </a:lnTo>
                  <a:lnTo>
                    <a:pt x="158" y="74"/>
                  </a:lnTo>
                  <a:lnTo>
                    <a:pt x="153" y="79"/>
                  </a:lnTo>
                  <a:lnTo>
                    <a:pt x="147" y="74"/>
                  </a:lnTo>
                  <a:lnTo>
                    <a:pt x="142" y="79"/>
                  </a:lnTo>
                  <a:lnTo>
                    <a:pt x="142" y="74"/>
                  </a:lnTo>
                  <a:lnTo>
                    <a:pt x="142" y="74"/>
                  </a:lnTo>
                  <a:lnTo>
                    <a:pt x="147" y="74"/>
                  </a:lnTo>
                  <a:lnTo>
                    <a:pt x="142" y="74"/>
                  </a:lnTo>
                  <a:lnTo>
                    <a:pt x="142" y="69"/>
                  </a:lnTo>
                  <a:lnTo>
                    <a:pt x="137" y="69"/>
                  </a:lnTo>
                  <a:lnTo>
                    <a:pt x="142" y="74"/>
                  </a:lnTo>
                  <a:lnTo>
                    <a:pt x="137" y="79"/>
                  </a:lnTo>
                  <a:lnTo>
                    <a:pt x="126" y="84"/>
                  </a:lnTo>
                  <a:lnTo>
                    <a:pt x="121" y="100"/>
                  </a:lnTo>
                  <a:lnTo>
                    <a:pt x="116" y="105"/>
                  </a:lnTo>
                  <a:lnTo>
                    <a:pt x="111" y="105"/>
                  </a:lnTo>
                  <a:lnTo>
                    <a:pt x="111" y="90"/>
                  </a:lnTo>
                  <a:lnTo>
                    <a:pt x="105" y="90"/>
                  </a:lnTo>
                  <a:lnTo>
                    <a:pt x="95" y="95"/>
                  </a:lnTo>
                  <a:lnTo>
                    <a:pt x="95" y="95"/>
                  </a:lnTo>
                  <a:lnTo>
                    <a:pt x="95" y="90"/>
                  </a:lnTo>
                  <a:lnTo>
                    <a:pt x="105" y="84"/>
                  </a:lnTo>
                  <a:lnTo>
                    <a:pt x="111" y="74"/>
                  </a:lnTo>
                  <a:lnTo>
                    <a:pt x="111" y="69"/>
                  </a:lnTo>
                  <a:lnTo>
                    <a:pt x="111" y="69"/>
                  </a:lnTo>
                  <a:lnTo>
                    <a:pt x="111" y="63"/>
                  </a:lnTo>
                  <a:lnTo>
                    <a:pt x="95" y="58"/>
                  </a:lnTo>
                  <a:lnTo>
                    <a:pt x="89" y="63"/>
                  </a:lnTo>
                  <a:lnTo>
                    <a:pt x="95" y="63"/>
                  </a:lnTo>
                  <a:lnTo>
                    <a:pt x="84" y="69"/>
                  </a:lnTo>
                  <a:lnTo>
                    <a:pt x="79" y="74"/>
                  </a:lnTo>
                  <a:lnTo>
                    <a:pt x="79" y="69"/>
                  </a:lnTo>
                  <a:lnTo>
                    <a:pt x="79" y="74"/>
                  </a:lnTo>
                  <a:lnTo>
                    <a:pt x="84" y="69"/>
                  </a:lnTo>
                  <a:lnTo>
                    <a:pt x="74" y="74"/>
                  </a:lnTo>
                  <a:lnTo>
                    <a:pt x="58" y="90"/>
                  </a:lnTo>
                  <a:lnTo>
                    <a:pt x="58" y="90"/>
                  </a:lnTo>
                  <a:lnTo>
                    <a:pt x="58" y="95"/>
                  </a:lnTo>
                  <a:lnTo>
                    <a:pt x="58" y="100"/>
                  </a:lnTo>
                  <a:lnTo>
                    <a:pt x="47" y="121"/>
                  </a:lnTo>
                  <a:lnTo>
                    <a:pt x="37" y="127"/>
                  </a:lnTo>
                  <a:lnTo>
                    <a:pt x="31" y="132"/>
                  </a:lnTo>
                  <a:lnTo>
                    <a:pt x="26" y="127"/>
                  </a:lnTo>
                  <a:lnTo>
                    <a:pt x="26" y="121"/>
                  </a:lnTo>
                  <a:lnTo>
                    <a:pt x="31" y="111"/>
                  </a:lnTo>
                  <a:lnTo>
                    <a:pt x="31" y="100"/>
                  </a:lnTo>
                  <a:lnTo>
                    <a:pt x="53" y="74"/>
                  </a:lnTo>
                  <a:lnTo>
                    <a:pt x="53" y="74"/>
                  </a:lnTo>
                  <a:lnTo>
                    <a:pt x="42" y="79"/>
                  </a:lnTo>
                  <a:lnTo>
                    <a:pt x="42" y="79"/>
                  </a:lnTo>
                  <a:lnTo>
                    <a:pt x="47" y="74"/>
                  </a:lnTo>
                  <a:lnTo>
                    <a:pt x="53" y="69"/>
                  </a:lnTo>
                  <a:lnTo>
                    <a:pt x="68" y="53"/>
                  </a:lnTo>
                  <a:lnTo>
                    <a:pt x="63" y="58"/>
                  </a:lnTo>
                  <a:lnTo>
                    <a:pt x="74" y="53"/>
                  </a:lnTo>
                  <a:lnTo>
                    <a:pt x="68" y="58"/>
                  </a:lnTo>
                  <a:lnTo>
                    <a:pt x="68" y="58"/>
                  </a:lnTo>
                  <a:lnTo>
                    <a:pt x="79" y="53"/>
                  </a:lnTo>
                  <a:lnTo>
                    <a:pt x="89" y="53"/>
                  </a:lnTo>
                  <a:lnTo>
                    <a:pt x="100" y="58"/>
                  </a:lnTo>
                  <a:lnTo>
                    <a:pt x="100" y="53"/>
                  </a:lnTo>
                  <a:lnTo>
                    <a:pt x="111" y="53"/>
                  </a:lnTo>
                  <a:lnTo>
                    <a:pt x="105" y="47"/>
                  </a:lnTo>
                  <a:lnTo>
                    <a:pt x="111" y="47"/>
                  </a:lnTo>
                  <a:lnTo>
                    <a:pt x="100" y="42"/>
                  </a:lnTo>
                  <a:lnTo>
                    <a:pt x="100" y="37"/>
                  </a:lnTo>
                  <a:lnTo>
                    <a:pt x="84" y="42"/>
                  </a:lnTo>
                  <a:lnTo>
                    <a:pt x="74" y="47"/>
                  </a:lnTo>
                  <a:lnTo>
                    <a:pt x="68" y="42"/>
                  </a:lnTo>
                  <a:lnTo>
                    <a:pt x="63" y="37"/>
                  </a:lnTo>
                  <a:lnTo>
                    <a:pt x="58" y="37"/>
                  </a:lnTo>
                  <a:lnTo>
                    <a:pt x="58" y="37"/>
                  </a:lnTo>
                  <a:lnTo>
                    <a:pt x="53" y="42"/>
                  </a:lnTo>
                  <a:lnTo>
                    <a:pt x="53" y="37"/>
                  </a:lnTo>
                  <a:lnTo>
                    <a:pt x="53" y="32"/>
                  </a:lnTo>
                  <a:lnTo>
                    <a:pt x="21" y="42"/>
                  </a:lnTo>
                  <a:lnTo>
                    <a:pt x="21" y="42"/>
                  </a:lnTo>
                  <a:lnTo>
                    <a:pt x="16" y="42"/>
                  </a:lnTo>
                  <a:lnTo>
                    <a:pt x="21" y="37"/>
                  </a:lnTo>
                  <a:lnTo>
                    <a:pt x="21" y="37"/>
                  </a:lnTo>
                  <a:lnTo>
                    <a:pt x="5" y="42"/>
                  </a:lnTo>
                  <a:lnTo>
                    <a:pt x="0" y="42"/>
                  </a:lnTo>
                  <a:lnTo>
                    <a:pt x="26" y="26"/>
                  </a:lnTo>
                  <a:lnTo>
                    <a:pt x="53" y="16"/>
                  </a:lnTo>
                  <a:lnTo>
                    <a:pt x="58" y="10"/>
                  </a:lnTo>
                  <a:lnTo>
                    <a:pt x="63" y="10"/>
                  </a:lnTo>
                  <a:lnTo>
                    <a:pt x="58" y="10"/>
                  </a:lnTo>
                  <a:lnTo>
                    <a:pt x="63" y="10"/>
                  </a:lnTo>
                  <a:lnTo>
                    <a:pt x="68" y="5"/>
                  </a:lnTo>
                  <a:lnTo>
                    <a:pt x="68" y="5"/>
                  </a:lnTo>
                  <a:lnTo>
                    <a:pt x="63" y="10"/>
                  </a:lnTo>
                  <a:lnTo>
                    <a:pt x="68" y="5"/>
                  </a:lnTo>
                  <a:lnTo>
                    <a:pt x="68" y="5"/>
                  </a:lnTo>
                  <a:lnTo>
                    <a:pt x="74" y="5"/>
                  </a:lnTo>
                  <a:lnTo>
                    <a:pt x="74" y="0"/>
                  </a:lnTo>
                  <a:lnTo>
                    <a:pt x="79" y="5"/>
                  </a:lnTo>
                  <a:moveTo>
                    <a:pt x="58" y="69"/>
                  </a:moveTo>
                  <a:lnTo>
                    <a:pt x="58" y="69"/>
                  </a:lnTo>
                  <a:lnTo>
                    <a:pt x="53" y="74"/>
                  </a:lnTo>
                  <a:lnTo>
                    <a:pt x="63" y="69"/>
                  </a:lnTo>
                  <a:lnTo>
                    <a:pt x="58" y="69"/>
                  </a:lnTo>
                  <a:moveTo>
                    <a:pt x="63" y="26"/>
                  </a:moveTo>
                  <a:lnTo>
                    <a:pt x="68" y="26"/>
                  </a:lnTo>
                  <a:lnTo>
                    <a:pt x="63" y="26"/>
                  </a:lnTo>
                  <a:lnTo>
                    <a:pt x="53" y="32"/>
                  </a:lnTo>
                  <a:lnTo>
                    <a:pt x="58" y="32"/>
                  </a:lnTo>
                  <a:lnTo>
                    <a:pt x="53" y="37"/>
                  </a:lnTo>
                  <a:lnTo>
                    <a:pt x="63" y="32"/>
                  </a:lnTo>
                  <a:lnTo>
                    <a:pt x="63" y="26"/>
                  </a:lnTo>
                  <a:moveTo>
                    <a:pt x="121" y="53"/>
                  </a:moveTo>
                  <a:lnTo>
                    <a:pt x="121" y="58"/>
                  </a:lnTo>
                  <a:lnTo>
                    <a:pt x="132" y="63"/>
                  </a:lnTo>
                  <a:lnTo>
                    <a:pt x="137" y="58"/>
                  </a:lnTo>
                  <a:lnTo>
                    <a:pt x="137" y="63"/>
                  </a:lnTo>
                  <a:lnTo>
                    <a:pt x="137" y="63"/>
                  </a:lnTo>
                  <a:lnTo>
                    <a:pt x="142" y="58"/>
                  </a:lnTo>
                  <a:lnTo>
                    <a:pt x="142" y="53"/>
                  </a:lnTo>
                  <a:lnTo>
                    <a:pt x="137" y="58"/>
                  </a:lnTo>
                  <a:lnTo>
                    <a:pt x="137" y="53"/>
                  </a:lnTo>
                  <a:lnTo>
                    <a:pt x="132" y="58"/>
                  </a:lnTo>
                  <a:lnTo>
                    <a:pt x="132" y="53"/>
                  </a:lnTo>
                  <a:lnTo>
                    <a:pt x="126" y="53"/>
                  </a:lnTo>
                  <a:lnTo>
                    <a:pt x="126" y="58"/>
                  </a:lnTo>
                  <a:lnTo>
                    <a:pt x="126" y="53"/>
                  </a:lnTo>
                  <a:lnTo>
                    <a:pt x="121" y="53"/>
                  </a:lnTo>
                  <a:moveTo>
                    <a:pt x="158" y="100"/>
                  </a:moveTo>
                  <a:lnTo>
                    <a:pt x="158" y="100"/>
                  </a:lnTo>
                  <a:lnTo>
                    <a:pt x="153" y="100"/>
                  </a:lnTo>
                  <a:lnTo>
                    <a:pt x="163" y="90"/>
                  </a:lnTo>
                  <a:lnTo>
                    <a:pt x="184" y="90"/>
                  </a:lnTo>
                  <a:lnTo>
                    <a:pt x="190" y="90"/>
                  </a:lnTo>
                  <a:lnTo>
                    <a:pt x="195" y="90"/>
                  </a:lnTo>
                  <a:lnTo>
                    <a:pt x="195" y="90"/>
                  </a:lnTo>
                  <a:lnTo>
                    <a:pt x="200" y="84"/>
                  </a:lnTo>
                  <a:lnTo>
                    <a:pt x="190" y="84"/>
                  </a:lnTo>
                  <a:lnTo>
                    <a:pt x="195" y="84"/>
                  </a:lnTo>
                  <a:lnTo>
                    <a:pt x="200" y="84"/>
                  </a:lnTo>
                  <a:lnTo>
                    <a:pt x="195" y="84"/>
                  </a:lnTo>
                  <a:lnTo>
                    <a:pt x="216" y="79"/>
                  </a:lnTo>
                  <a:lnTo>
                    <a:pt x="211" y="84"/>
                  </a:lnTo>
                  <a:lnTo>
                    <a:pt x="205" y="84"/>
                  </a:lnTo>
                  <a:lnTo>
                    <a:pt x="211" y="90"/>
                  </a:lnTo>
                  <a:lnTo>
                    <a:pt x="205" y="90"/>
                  </a:lnTo>
                  <a:lnTo>
                    <a:pt x="205" y="95"/>
                  </a:lnTo>
                  <a:lnTo>
                    <a:pt x="195" y="100"/>
                  </a:lnTo>
                  <a:lnTo>
                    <a:pt x="184" y="100"/>
                  </a:lnTo>
                  <a:lnTo>
                    <a:pt x="169" y="100"/>
                  </a:lnTo>
                  <a:lnTo>
                    <a:pt x="158" y="100"/>
                  </a:lnTo>
                  <a:lnTo>
                    <a:pt x="158" y="100"/>
                  </a:lnTo>
                  <a:moveTo>
                    <a:pt x="158" y="105"/>
                  </a:moveTo>
                  <a:lnTo>
                    <a:pt x="158" y="105"/>
                  </a:lnTo>
                  <a:lnTo>
                    <a:pt x="158" y="111"/>
                  </a:lnTo>
                  <a:lnTo>
                    <a:pt x="142" y="121"/>
                  </a:lnTo>
                  <a:lnTo>
                    <a:pt x="126" y="127"/>
                  </a:lnTo>
                  <a:lnTo>
                    <a:pt x="111" y="132"/>
                  </a:lnTo>
                  <a:lnTo>
                    <a:pt x="100" y="137"/>
                  </a:lnTo>
                  <a:lnTo>
                    <a:pt x="89" y="132"/>
                  </a:lnTo>
                  <a:lnTo>
                    <a:pt x="95" y="132"/>
                  </a:lnTo>
                  <a:lnTo>
                    <a:pt x="89" y="127"/>
                  </a:lnTo>
                  <a:lnTo>
                    <a:pt x="105" y="111"/>
                  </a:lnTo>
                  <a:lnTo>
                    <a:pt x="105" y="111"/>
                  </a:lnTo>
                  <a:lnTo>
                    <a:pt x="105" y="116"/>
                  </a:lnTo>
                  <a:lnTo>
                    <a:pt x="105" y="116"/>
                  </a:lnTo>
                  <a:lnTo>
                    <a:pt x="105" y="116"/>
                  </a:lnTo>
                  <a:lnTo>
                    <a:pt x="105" y="116"/>
                  </a:lnTo>
                  <a:lnTo>
                    <a:pt x="95" y="121"/>
                  </a:lnTo>
                  <a:lnTo>
                    <a:pt x="95" y="121"/>
                  </a:lnTo>
                  <a:lnTo>
                    <a:pt x="100" y="127"/>
                  </a:lnTo>
                  <a:lnTo>
                    <a:pt x="105" y="121"/>
                  </a:lnTo>
                  <a:lnTo>
                    <a:pt x="116" y="121"/>
                  </a:lnTo>
                  <a:lnTo>
                    <a:pt x="126" y="111"/>
                  </a:lnTo>
                  <a:lnTo>
                    <a:pt x="142" y="116"/>
                  </a:lnTo>
                  <a:lnTo>
                    <a:pt x="137" y="111"/>
                  </a:lnTo>
                  <a:lnTo>
                    <a:pt x="142" y="111"/>
                  </a:lnTo>
                  <a:lnTo>
                    <a:pt x="158" y="105"/>
                  </a:lnTo>
                  <a:moveTo>
                    <a:pt x="1793" y="839"/>
                  </a:moveTo>
                  <a:lnTo>
                    <a:pt x="1793" y="844"/>
                  </a:lnTo>
                  <a:lnTo>
                    <a:pt x="1782" y="860"/>
                  </a:lnTo>
                  <a:lnTo>
                    <a:pt x="1777" y="855"/>
                  </a:lnTo>
                  <a:lnTo>
                    <a:pt x="1793" y="834"/>
                  </a:lnTo>
                  <a:lnTo>
                    <a:pt x="1793" y="839"/>
                  </a:lnTo>
                  <a:lnTo>
                    <a:pt x="1793" y="839"/>
                  </a:lnTo>
                  <a:moveTo>
                    <a:pt x="211" y="1166"/>
                  </a:moveTo>
                  <a:lnTo>
                    <a:pt x="205" y="1166"/>
                  </a:lnTo>
                  <a:lnTo>
                    <a:pt x="205" y="1166"/>
                  </a:lnTo>
                  <a:lnTo>
                    <a:pt x="200" y="1161"/>
                  </a:lnTo>
                  <a:lnTo>
                    <a:pt x="200" y="1161"/>
                  </a:lnTo>
                  <a:lnTo>
                    <a:pt x="195" y="1161"/>
                  </a:lnTo>
                  <a:lnTo>
                    <a:pt x="200" y="1156"/>
                  </a:lnTo>
                  <a:lnTo>
                    <a:pt x="200" y="1161"/>
                  </a:lnTo>
                  <a:lnTo>
                    <a:pt x="200" y="1156"/>
                  </a:lnTo>
                  <a:lnTo>
                    <a:pt x="200" y="1150"/>
                  </a:lnTo>
                  <a:lnTo>
                    <a:pt x="200" y="1150"/>
                  </a:lnTo>
                  <a:lnTo>
                    <a:pt x="216" y="1161"/>
                  </a:lnTo>
                  <a:lnTo>
                    <a:pt x="216" y="1166"/>
                  </a:lnTo>
                  <a:lnTo>
                    <a:pt x="216" y="1166"/>
                  </a:lnTo>
                  <a:lnTo>
                    <a:pt x="216" y="1166"/>
                  </a:lnTo>
                  <a:lnTo>
                    <a:pt x="221" y="1171"/>
                  </a:lnTo>
                  <a:lnTo>
                    <a:pt x="216" y="1171"/>
                  </a:lnTo>
                  <a:lnTo>
                    <a:pt x="216" y="1177"/>
                  </a:lnTo>
                  <a:lnTo>
                    <a:pt x="211" y="1171"/>
                  </a:lnTo>
                  <a:lnTo>
                    <a:pt x="211" y="1171"/>
                  </a:lnTo>
                  <a:lnTo>
                    <a:pt x="216" y="1166"/>
                  </a:lnTo>
                  <a:lnTo>
                    <a:pt x="211" y="1166"/>
                  </a:lnTo>
                  <a:lnTo>
                    <a:pt x="211" y="1166"/>
                  </a:lnTo>
                  <a:lnTo>
                    <a:pt x="211" y="1166"/>
                  </a:lnTo>
                </a:path>
              </a:pathLst>
            </a:custGeom>
            <a:noFill/>
            <a:ln w="5"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3" name="Freeform 751"/>
            <p:cNvSpPr>
              <a:spLocks/>
            </p:cNvSpPr>
            <p:nvPr/>
          </p:nvSpPr>
          <p:spPr bwMode="auto">
            <a:xfrm>
              <a:off x="3311" y="2215"/>
              <a:ext cx="16" cy="16"/>
            </a:xfrm>
            <a:custGeom>
              <a:avLst/>
              <a:gdLst>
                <a:gd name="T0" fmla="*/ 0 w 16"/>
                <a:gd name="T1" fmla="*/ 0 h 16"/>
                <a:gd name="T2" fmla="*/ 16 w 16"/>
                <a:gd name="T3" fmla="*/ 0 h 16"/>
                <a:gd name="T4" fmla="*/ 16 w 16"/>
                <a:gd name="T5" fmla="*/ 6 h 16"/>
                <a:gd name="T6" fmla="*/ 16 w 16"/>
                <a:gd name="T7" fmla="*/ 11 h 16"/>
                <a:gd name="T8" fmla="*/ 10 w 16"/>
                <a:gd name="T9" fmla="*/ 11 h 16"/>
                <a:gd name="T10" fmla="*/ 5 w 16"/>
                <a:gd name="T11" fmla="*/ 11 h 16"/>
                <a:gd name="T12" fmla="*/ 5 w 16"/>
                <a:gd name="T13" fmla="*/ 11 h 16"/>
                <a:gd name="T14" fmla="*/ 5 w 16"/>
                <a:gd name="T15" fmla="*/ 11 h 16"/>
                <a:gd name="T16" fmla="*/ 0 w 16"/>
                <a:gd name="T17" fmla="*/ 16 h 16"/>
                <a:gd name="T18" fmla="*/ 0 w 16"/>
                <a:gd name="T19" fmla="*/ 16 h 16"/>
                <a:gd name="T20" fmla="*/ 0 w 16"/>
                <a:gd name="T21" fmla="*/ 11 h 16"/>
                <a:gd name="T22" fmla="*/ 0 w 16"/>
                <a:gd name="T23" fmla="*/ 11 h 16"/>
                <a:gd name="T24" fmla="*/ 0 w 16"/>
                <a:gd name="T25" fmla="*/ 11 h 16"/>
                <a:gd name="T26" fmla="*/ 0 w 16"/>
                <a:gd name="T27" fmla="*/ 11 h 16"/>
                <a:gd name="T28" fmla="*/ 0 w 16"/>
                <a:gd name="T29" fmla="*/ 6 h 16"/>
                <a:gd name="T30" fmla="*/ 0 w 16"/>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6">
                  <a:moveTo>
                    <a:pt x="0" y="0"/>
                  </a:moveTo>
                  <a:lnTo>
                    <a:pt x="16" y="0"/>
                  </a:lnTo>
                  <a:lnTo>
                    <a:pt x="16" y="6"/>
                  </a:lnTo>
                  <a:lnTo>
                    <a:pt x="16" y="11"/>
                  </a:lnTo>
                  <a:lnTo>
                    <a:pt x="10" y="11"/>
                  </a:lnTo>
                  <a:lnTo>
                    <a:pt x="5" y="11"/>
                  </a:lnTo>
                  <a:lnTo>
                    <a:pt x="5" y="11"/>
                  </a:lnTo>
                  <a:lnTo>
                    <a:pt x="5" y="11"/>
                  </a:lnTo>
                  <a:lnTo>
                    <a:pt x="0" y="16"/>
                  </a:lnTo>
                  <a:lnTo>
                    <a:pt x="0" y="16"/>
                  </a:lnTo>
                  <a:lnTo>
                    <a:pt x="0" y="11"/>
                  </a:lnTo>
                  <a:lnTo>
                    <a:pt x="0" y="11"/>
                  </a:lnTo>
                  <a:lnTo>
                    <a:pt x="0" y="11"/>
                  </a:lnTo>
                  <a:lnTo>
                    <a:pt x="0" y="11"/>
                  </a:lnTo>
                  <a:lnTo>
                    <a:pt x="0" y="6"/>
                  </a:lnTo>
                  <a:lnTo>
                    <a:pt x="0"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4" name="Freeform 752"/>
            <p:cNvSpPr>
              <a:spLocks noEditPoints="1"/>
            </p:cNvSpPr>
            <p:nvPr/>
          </p:nvSpPr>
          <p:spPr bwMode="auto">
            <a:xfrm>
              <a:off x="3311" y="2215"/>
              <a:ext cx="16" cy="16"/>
            </a:xfrm>
            <a:custGeom>
              <a:avLst/>
              <a:gdLst>
                <a:gd name="T0" fmla="*/ 0 w 3"/>
                <a:gd name="T1" fmla="*/ 0 h 3"/>
                <a:gd name="T2" fmla="*/ 1 w 3"/>
                <a:gd name="T3" fmla="*/ 0 h 3"/>
                <a:gd name="T4" fmla="*/ 2 w 3"/>
                <a:gd name="T5" fmla="*/ 0 h 3"/>
                <a:gd name="T6" fmla="*/ 3 w 3"/>
                <a:gd name="T7" fmla="*/ 0 h 3"/>
                <a:gd name="T8" fmla="*/ 3 w 3"/>
                <a:gd name="T9" fmla="*/ 1 h 3"/>
                <a:gd name="T10" fmla="*/ 2 w 3"/>
                <a:gd name="T11" fmla="*/ 2 h 3"/>
                <a:gd name="T12" fmla="*/ 1 w 3"/>
                <a:gd name="T13" fmla="*/ 2 h 3"/>
                <a:gd name="T14" fmla="*/ 0 w 3"/>
                <a:gd name="T15" fmla="*/ 3 h 3"/>
                <a:gd name="T16" fmla="*/ 0 w 3"/>
                <a:gd name="T17" fmla="*/ 3 h 3"/>
                <a:gd name="T18" fmla="*/ 0 w 3"/>
                <a:gd name="T19" fmla="*/ 2 h 3"/>
                <a:gd name="T20" fmla="*/ 0 w 3"/>
                <a:gd name="T21" fmla="*/ 2 h 3"/>
                <a:gd name="T22" fmla="*/ 0 w 3"/>
                <a:gd name="T23" fmla="*/ 2 h 3"/>
                <a:gd name="T24" fmla="*/ 0 w 3"/>
                <a:gd name="T25" fmla="*/ 2 h 3"/>
                <a:gd name="T26" fmla="*/ 0 w 3"/>
                <a:gd name="T27" fmla="*/ 1 h 3"/>
                <a:gd name="T28" fmla="*/ 0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0" y="0"/>
                  </a:moveTo>
                  <a:lnTo>
                    <a:pt x="1" y="0"/>
                  </a:lnTo>
                  <a:moveTo>
                    <a:pt x="2" y="0"/>
                  </a:moveTo>
                  <a:lnTo>
                    <a:pt x="3" y="0"/>
                  </a:lnTo>
                  <a:lnTo>
                    <a:pt x="3" y="1"/>
                  </a:lnTo>
                  <a:moveTo>
                    <a:pt x="2" y="2"/>
                  </a:moveTo>
                  <a:lnTo>
                    <a:pt x="1" y="2"/>
                  </a:lnTo>
                  <a:moveTo>
                    <a:pt x="0" y="3"/>
                  </a:moveTo>
                  <a:lnTo>
                    <a:pt x="0" y="3"/>
                  </a:lnTo>
                  <a:lnTo>
                    <a:pt x="0" y="2"/>
                  </a:lnTo>
                  <a:lnTo>
                    <a:pt x="0" y="2"/>
                  </a:lnTo>
                  <a:lnTo>
                    <a:pt x="0" y="2"/>
                  </a:lnTo>
                  <a:lnTo>
                    <a:pt x="0" y="2"/>
                  </a:lnTo>
                  <a:lnTo>
                    <a:pt x="0" y="1"/>
                  </a:lnTo>
                  <a:moveTo>
                    <a:pt x="0" y="0"/>
                  </a:moveTo>
                </a:path>
              </a:pathLst>
            </a:custGeom>
            <a:noFill/>
            <a:ln w="0" cap="sq">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5" name="Freeform 753"/>
            <p:cNvSpPr>
              <a:spLocks noEditPoints="1"/>
            </p:cNvSpPr>
            <p:nvPr/>
          </p:nvSpPr>
          <p:spPr bwMode="auto">
            <a:xfrm>
              <a:off x="3390" y="1704"/>
              <a:ext cx="1371" cy="306"/>
            </a:xfrm>
            <a:custGeom>
              <a:avLst/>
              <a:gdLst>
                <a:gd name="T0" fmla="*/ 260 w 260"/>
                <a:gd name="T1" fmla="*/ 0 h 58"/>
                <a:gd name="T2" fmla="*/ 257 w 260"/>
                <a:gd name="T3" fmla="*/ 0 h 58"/>
                <a:gd name="T4" fmla="*/ 256 w 260"/>
                <a:gd name="T5" fmla="*/ 1 h 58"/>
                <a:gd name="T6" fmla="*/ 256 w 260"/>
                <a:gd name="T7" fmla="*/ 3 h 58"/>
                <a:gd name="T8" fmla="*/ 6 w 260"/>
                <a:gd name="T9" fmla="*/ 53 h 58"/>
                <a:gd name="T10" fmla="*/ 5 w 260"/>
                <a:gd name="T11" fmla="*/ 54 h 58"/>
                <a:gd name="T12" fmla="*/ 4 w 260"/>
                <a:gd name="T13" fmla="*/ 55 h 58"/>
                <a:gd name="T14" fmla="*/ 2 w 260"/>
                <a:gd name="T15" fmla="*/ 57 h 58"/>
                <a:gd name="T16" fmla="*/ 1 w 260"/>
                <a:gd name="T17" fmla="*/ 57 h 58"/>
                <a:gd name="T18" fmla="*/ 0 w 260"/>
                <a:gd name="T19" fmla="*/ 58 h 58"/>
                <a:gd name="T20" fmla="*/ 114 w 260"/>
                <a:gd name="T21" fmla="*/ 20 h 58"/>
                <a:gd name="T22" fmla="*/ 112 w 260"/>
                <a:gd name="T23" fmla="*/ 19 h 58"/>
                <a:gd name="T24" fmla="*/ 112 w 260"/>
                <a:gd name="T25" fmla="*/ 18 h 58"/>
                <a:gd name="T26" fmla="*/ 112 w 260"/>
                <a:gd name="T27" fmla="*/ 17 h 58"/>
                <a:gd name="T28" fmla="*/ 110 w 260"/>
                <a:gd name="T29" fmla="*/ 14 h 58"/>
                <a:gd name="T30" fmla="*/ 110 w 260"/>
                <a:gd name="T31" fmla="*/ 13 h 58"/>
                <a:gd name="T32" fmla="*/ 111 w 260"/>
                <a:gd name="T33" fmla="*/ 12 h 58"/>
                <a:gd name="T34" fmla="*/ 110 w 260"/>
                <a:gd name="T35" fmla="*/ 12 h 58"/>
                <a:gd name="T36" fmla="*/ 109 w 260"/>
                <a:gd name="T37" fmla="*/ 11 h 58"/>
                <a:gd name="T38" fmla="*/ 107 w 260"/>
                <a:gd name="T39" fmla="*/ 10 h 58"/>
                <a:gd name="T40" fmla="*/ 106 w 260"/>
                <a:gd name="T41" fmla="*/ 9 h 58"/>
                <a:gd name="T42" fmla="*/ 107 w 260"/>
                <a:gd name="T43" fmla="*/ 6 h 58"/>
                <a:gd name="T44" fmla="*/ 118 w 260"/>
                <a:gd name="T45" fmla="*/ 21 h 58"/>
                <a:gd name="T46" fmla="*/ 119 w 260"/>
                <a:gd name="T47" fmla="*/ 20 h 58"/>
                <a:gd name="T48" fmla="*/ 119 w 260"/>
                <a:gd name="T49" fmla="*/ 19 h 58"/>
                <a:gd name="T50" fmla="*/ 121 w 260"/>
                <a:gd name="T51" fmla="*/ 19 h 58"/>
                <a:gd name="T52" fmla="*/ 123 w 260"/>
                <a:gd name="T53" fmla="*/ 20 h 58"/>
                <a:gd name="T54" fmla="*/ 124 w 260"/>
                <a:gd name="T55" fmla="*/ 20 h 58"/>
                <a:gd name="T56" fmla="*/ 125 w 260"/>
                <a:gd name="T57" fmla="*/ 20 h 58"/>
                <a:gd name="T58" fmla="*/ 126 w 260"/>
                <a:gd name="T59"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0" h="58">
                  <a:moveTo>
                    <a:pt x="260" y="0"/>
                  </a:moveTo>
                  <a:lnTo>
                    <a:pt x="257" y="0"/>
                  </a:lnTo>
                  <a:moveTo>
                    <a:pt x="256" y="1"/>
                  </a:moveTo>
                  <a:lnTo>
                    <a:pt x="256" y="3"/>
                  </a:lnTo>
                  <a:moveTo>
                    <a:pt x="6" y="53"/>
                  </a:moveTo>
                  <a:lnTo>
                    <a:pt x="5" y="54"/>
                  </a:lnTo>
                  <a:moveTo>
                    <a:pt x="4" y="55"/>
                  </a:moveTo>
                  <a:lnTo>
                    <a:pt x="2" y="57"/>
                  </a:lnTo>
                  <a:moveTo>
                    <a:pt x="1" y="57"/>
                  </a:moveTo>
                  <a:lnTo>
                    <a:pt x="0" y="58"/>
                  </a:lnTo>
                  <a:moveTo>
                    <a:pt x="114" y="20"/>
                  </a:moveTo>
                  <a:lnTo>
                    <a:pt x="112" y="19"/>
                  </a:lnTo>
                  <a:lnTo>
                    <a:pt x="112" y="18"/>
                  </a:lnTo>
                  <a:moveTo>
                    <a:pt x="112" y="17"/>
                  </a:moveTo>
                  <a:lnTo>
                    <a:pt x="110" y="14"/>
                  </a:lnTo>
                  <a:moveTo>
                    <a:pt x="110" y="13"/>
                  </a:moveTo>
                  <a:lnTo>
                    <a:pt x="111" y="12"/>
                  </a:lnTo>
                  <a:lnTo>
                    <a:pt x="110" y="12"/>
                  </a:lnTo>
                  <a:moveTo>
                    <a:pt x="109" y="11"/>
                  </a:moveTo>
                  <a:lnTo>
                    <a:pt x="107" y="10"/>
                  </a:lnTo>
                  <a:moveTo>
                    <a:pt x="106" y="9"/>
                  </a:moveTo>
                  <a:lnTo>
                    <a:pt x="107" y="6"/>
                  </a:lnTo>
                  <a:moveTo>
                    <a:pt x="118" y="21"/>
                  </a:moveTo>
                  <a:lnTo>
                    <a:pt x="119" y="20"/>
                  </a:lnTo>
                  <a:lnTo>
                    <a:pt x="119" y="19"/>
                  </a:lnTo>
                  <a:moveTo>
                    <a:pt x="121" y="19"/>
                  </a:moveTo>
                  <a:lnTo>
                    <a:pt x="123" y="20"/>
                  </a:lnTo>
                  <a:lnTo>
                    <a:pt x="124" y="20"/>
                  </a:lnTo>
                  <a:moveTo>
                    <a:pt x="125" y="20"/>
                  </a:moveTo>
                  <a:lnTo>
                    <a:pt x="126" y="20"/>
                  </a:lnTo>
                </a:path>
              </a:pathLst>
            </a:custGeom>
            <a:noFill/>
            <a:ln w="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6" name="Freeform 754"/>
            <p:cNvSpPr>
              <a:spLocks noEditPoints="1"/>
            </p:cNvSpPr>
            <p:nvPr/>
          </p:nvSpPr>
          <p:spPr bwMode="auto">
            <a:xfrm>
              <a:off x="3163" y="1619"/>
              <a:ext cx="21" cy="21"/>
            </a:xfrm>
            <a:custGeom>
              <a:avLst/>
              <a:gdLst>
                <a:gd name="T0" fmla="*/ 0 w 4"/>
                <a:gd name="T1" fmla="*/ 2 h 4"/>
                <a:gd name="T2" fmla="*/ 1 w 4"/>
                <a:gd name="T3" fmla="*/ 1 h 4"/>
                <a:gd name="T4" fmla="*/ 1 w 4"/>
                <a:gd name="T5" fmla="*/ 0 h 4"/>
                <a:gd name="T6" fmla="*/ 2 w 4"/>
                <a:gd name="T7" fmla="*/ 1 h 4"/>
                <a:gd name="T8" fmla="*/ 4 w 4"/>
                <a:gd name="T9" fmla="*/ 2 h 4"/>
                <a:gd name="T10" fmla="*/ 4 w 4"/>
                <a:gd name="T11" fmla="*/ 3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2"/>
                  </a:moveTo>
                  <a:lnTo>
                    <a:pt x="1" y="1"/>
                  </a:lnTo>
                  <a:moveTo>
                    <a:pt x="1" y="0"/>
                  </a:moveTo>
                  <a:lnTo>
                    <a:pt x="2" y="1"/>
                  </a:lnTo>
                  <a:moveTo>
                    <a:pt x="4" y="2"/>
                  </a:moveTo>
                  <a:lnTo>
                    <a:pt x="4" y="3"/>
                  </a:lnTo>
                  <a:moveTo>
                    <a:pt x="4" y="4"/>
                  </a:moveTo>
                </a:path>
              </a:pathLst>
            </a:custGeom>
            <a:noFill/>
            <a:ln w="0" cap="flat">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7" name="Freeform 755"/>
            <p:cNvSpPr>
              <a:spLocks noEditPoints="1"/>
            </p:cNvSpPr>
            <p:nvPr/>
          </p:nvSpPr>
          <p:spPr bwMode="auto">
            <a:xfrm>
              <a:off x="1834" y="1609"/>
              <a:ext cx="3043" cy="965"/>
            </a:xfrm>
            <a:custGeom>
              <a:avLst/>
              <a:gdLst>
                <a:gd name="T0" fmla="*/ 3022 w 3043"/>
                <a:gd name="T1" fmla="*/ 949 h 965"/>
                <a:gd name="T2" fmla="*/ 3043 w 3043"/>
                <a:gd name="T3" fmla="*/ 965 h 965"/>
                <a:gd name="T4" fmla="*/ 106 w 3043"/>
                <a:gd name="T5" fmla="*/ 601 h 965"/>
                <a:gd name="T6" fmla="*/ 69 w 3043"/>
                <a:gd name="T7" fmla="*/ 575 h 965"/>
                <a:gd name="T8" fmla="*/ 137 w 3043"/>
                <a:gd name="T9" fmla="*/ 575 h 965"/>
                <a:gd name="T10" fmla="*/ 79 w 3043"/>
                <a:gd name="T11" fmla="*/ 554 h 965"/>
                <a:gd name="T12" fmla="*/ 164 w 3043"/>
                <a:gd name="T13" fmla="*/ 533 h 965"/>
                <a:gd name="T14" fmla="*/ 106 w 3043"/>
                <a:gd name="T15" fmla="*/ 554 h 965"/>
                <a:gd name="T16" fmla="*/ 180 w 3043"/>
                <a:gd name="T17" fmla="*/ 480 h 965"/>
                <a:gd name="T18" fmla="*/ 85 w 3043"/>
                <a:gd name="T19" fmla="*/ 538 h 965"/>
                <a:gd name="T20" fmla="*/ 0 w 3043"/>
                <a:gd name="T21" fmla="*/ 453 h 965"/>
                <a:gd name="T22" fmla="*/ 106 w 3043"/>
                <a:gd name="T23" fmla="*/ 295 h 965"/>
                <a:gd name="T24" fmla="*/ 111 w 3043"/>
                <a:gd name="T25" fmla="*/ 295 h 965"/>
                <a:gd name="T26" fmla="*/ 180 w 3043"/>
                <a:gd name="T27" fmla="*/ 427 h 965"/>
                <a:gd name="T28" fmla="*/ 85 w 3043"/>
                <a:gd name="T29" fmla="*/ 511 h 965"/>
                <a:gd name="T30" fmla="*/ 1551 w 3043"/>
                <a:gd name="T31" fmla="*/ 390 h 965"/>
                <a:gd name="T32" fmla="*/ 1609 w 3043"/>
                <a:gd name="T33" fmla="*/ 390 h 965"/>
                <a:gd name="T34" fmla="*/ 169 w 3043"/>
                <a:gd name="T35" fmla="*/ 374 h 965"/>
                <a:gd name="T36" fmla="*/ 74 w 3043"/>
                <a:gd name="T37" fmla="*/ 475 h 965"/>
                <a:gd name="T38" fmla="*/ 143 w 3043"/>
                <a:gd name="T39" fmla="*/ 332 h 965"/>
                <a:gd name="T40" fmla="*/ 53 w 3043"/>
                <a:gd name="T41" fmla="*/ 475 h 965"/>
                <a:gd name="T42" fmla="*/ 2453 w 3043"/>
                <a:gd name="T43" fmla="*/ 306 h 965"/>
                <a:gd name="T44" fmla="*/ 2474 w 3043"/>
                <a:gd name="T45" fmla="*/ 300 h 965"/>
                <a:gd name="T46" fmla="*/ 2484 w 3043"/>
                <a:gd name="T47" fmla="*/ 295 h 965"/>
                <a:gd name="T48" fmla="*/ 2495 w 3043"/>
                <a:gd name="T49" fmla="*/ 279 h 965"/>
                <a:gd name="T50" fmla="*/ 2526 w 3043"/>
                <a:gd name="T51" fmla="*/ 290 h 965"/>
                <a:gd name="T52" fmla="*/ 2194 w 3043"/>
                <a:gd name="T53" fmla="*/ 147 h 965"/>
                <a:gd name="T54" fmla="*/ 2210 w 3043"/>
                <a:gd name="T55" fmla="*/ 142 h 965"/>
                <a:gd name="T56" fmla="*/ 2215 w 3043"/>
                <a:gd name="T57" fmla="*/ 142 h 965"/>
                <a:gd name="T58" fmla="*/ 2231 w 3043"/>
                <a:gd name="T59" fmla="*/ 153 h 965"/>
                <a:gd name="T60" fmla="*/ 2236 w 3043"/>
                <a:gd name="T61" fmla="*/ 147 h 965"/>
                <a:gd name="T62" fmla="*/ 2236 w 3043"/>
                <a:gd name="T63" fmla="*/ 163 h 965"/>
                <a:gd name="T64" fmla="*/ 2226 w 3043"/>
                <a:gd name="T65" fmla="*/ 168 h 965"/>
                <a:gd name="T66" fmla="*/ 2226 w 3043"/>
                <a:gd name="T67" fmla="*/ 174 h 965"/>
                <a:gd name="T68" fmla="*/ 2220 w 3043"/>
                <a:gd name="T69" fmla="*/ 179 h 965"/>
                <a:gd name="T70" fmla="*/ 2220 w 3043"/>
                <a:gd name="T71" fmla="*/ 179 h 965"/>
                <a:gd name="T72" fmla="*/ 1087 w 3043"/>
                <a:gd name="T73" fmla="*/ 52 h 965"/>
                <a:gd name="T74" fmla="*/ 1060 w 3043"/>
                <a:gd name="T75" fmla="*/ 26 h 965"/>
                <a:gd name="T76" fmla="*/ 1139 w 3043"/>
                <a:gd name="T77" fmla="*/ 26 h 965"/>
                <a:gd name="T78" fmla="*/ 1145 w 3043"/>
                <a:gd name="T79" fmla="*/ 5 h 965"/>
                <a:gd name="T80" fmla="*/ 1229 w 3043"/>
                <a:gd name="T81" fmla="*/ 0 h 965"/>
                <a:gd name="T82" fmla="*/ 1213 w 3043"/>
                <a:gd name="T83"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43" h="965">
                  <a:moveTo>
                    <a:pt x="3022" y="949"/>
                  </a:moveTo>
                  <a:lnTo>
                    <a:pt x="3043" y="965"/>
                  </a:lnTo>
                  <a:moveTo>
                    <a:pt x="106" y="601"/>
                  </a:moveTo>
                  <a:lnTo>
                    <a:pt x="69" y="575"/>
                  </a:lnTo>
                  <a:moveTo>
                    <a:pt x="137" y="575"/>
                  </a:moveTo>
                  <a:lnTo>
                    <a:pt x="79" y="554"/>
                  </a:lnTo>
                  <a:moveTo>
                    <a:pt x="164" y="533"/>
                  </a:moveTo>
                  <a:lnTo>
                    <a:pt x="106" y="554"/>
                  </a:lnTo>
                  <a:moveTo>
                    <a:pt x="180" y="480"/>
                  </a:moveTo>
                  <a:lnTo>
                    <a:pt x="85" y="538"/>
                  </a:lnTo>
                  <a:moveTo>
                    <a:pt x="0" y="453"/>
                  </a:moveTo>
                  <a:lnTo>
                    <a:pt x="106" y="295"/>
                  </a:lnTo>
                  <a:lnTo>
                    <a:pt x="111" y="295"/>
                  </a:lnTo>
                  <a:moveTo>
                    <a:pt x="180" y="427"/>
                  </a:moveTo>
                  <a:lnTo>
                    <a:pt x="85" y="511"/>
                  </a:lnTo>
                  <a:moveTo>
                    <a:pt x="1551" y="390"/>
                  </a:moveTo>
                  <a:lnTo>
                    <a:pt x="1609" y="390"/>
                  </a:lnTo>
                  <a:moveTo>
                    <a:pt x="169" y="374"/>
                  </a:moveTo>
                  <a:lnTo>
                    <a:pt x="74" y="475"/>
                  </a:lnTo>
                  <a:moveTo>
                    <a:pt x="143" y="332"/>
                  </a:moveTo>
                  <a:lnTo>
                    <a:pt x="53" y="475"/>
                  </a:lnTo>
                  <a:moveTo>
                    <a:pt x="2453" y="306"/>
                  </a:moveTo>
                  <a:lnTo>
                    <a:pt x="2474" y="300"/>
                  </a:lnTo>
                  <a:lnTo>
                    <a:pt x="2484" y="295"/>
                  </a:lnTo>
                  <a:lnTo>
                    <a:pt x="2495" y="279"/>
                  </a:lnTo>
                  <a:lnTo>
                    <a:pt x="2526" y="290"/>
                  </a:lnTo>
                  <a:moveTo>
                    <a:pt x="2194" y="147"/>
                  </a:moveTo>
                  <a:lnTo>
                    <a:pt x="2210" y="142"/>
                  </a:lnTo>
                  <a:lnTo>
                    <a:pt x="2215" y="142"/>
                  </a:lnTo>
                  <a:lnTo>
                    <a:pt x="2231" y="153"/>
                  </a:lnTo>
                  <a:lnTo>
                    <a:pt x="2236" y="147"/>
                  </a:lnTo>
                  <a:lnTo>
                    <a:pt x="2236" y="163"/>
                  </a:lnTo>
                  <a:lnTo>
                    <a:pt x="2226" y="168"/>
                  </a:lnTo>
                  <a:lnTo>
                    <a:pt x="2226" y="174"/>
                  </a:lnTo>
                  <a:lnTo>
                    <a:pt x="2220" y="179"/>
                  </a:lnTo>
                  <a:lnTo>
                    <a:pt x="2220" y="179"/>
                  </a:lnTo>
                  <a:moveTo>
                    <a:pt x="1087" y="52"/>
                  </a:moveTo>
                  <a:lnTo>
                    <a:pt x="1060" y="26"/>
                  </a:lnTo>
                  <a:moveTo>
                    <a:pt x="1139" y="26"/>
                  </a:moveTo>
                  <a:lnTo>
                    <a:pt x="1145" y="5"/>
                  </a:lnTo>
                  <a:moveTo>
                    <a:pt x="1229" y="0"/>
                  </a:moveTo>
                  <a:lnTo>
                    <a:pt x="1213" y="0"/>
                  </a:lnTo>
                </a:path>
              </a:pathLst>
            </a:custGeom>
            <a:noFill/>
            <a:ln w="5">
              <a:solidFill>
                <a:srgbClr val="6E6E6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8" name="Freeform 756"/>
            <p:cNvSpPr>
              <a:spLocks noEditPoints="1"/>
            </p:cNvSpPr>
            <p:nvPr/>
          </p:nvSpPr>
          <p:spPr bwMode="auto">
            <a:xfrm>
              <a:off x="3390" y="1814"/>
              <a:ext cx="16" cy="22"/>
            </a:xfrm>
            <a:custGeom>
              <a:avLst/>
              <a:gdLst>
                <a:gd name="T0" fmla="*/ 0 w 3"/>
                <a:gd name="T1" fmla="*/ 3 h 4"/>
                <a:gd name="T2" fmla="*/ 1 w 3"/>
                <a:gd name="T3" fmla="*/ 3 h 4"/>
                <a:gd name="T4" fmla="*/ 0 w 3"/>
                <a:gd name="T5" fmla="*/ 4 h 4"/>
                <a:gd name="T6" fmla="*/ 3 w 3"/>
                <a:gd name="T7" fmla="*/ 4 h 4"/>
                <a:gd name="T8" fmla="*/ 2 w 3"/>
                <a:gd name="T9" fmla="*/ 4 h 4"/>
                <a:gd name="T10" fmla="*/ 2 w 3"/>
                <a:gd name="T11" fmla="*/ 4 h 4"/>
                <a:gd name="T12" fmla="*/ 2 w 3"/>
                <a:gd name="T13" fmla="*/ 3 h 4"/>
                <a:gd name="T14" fmla="*/ 2 w 3"/>
                <a:gd name="T15" fmla="*/ 2 h 4"/>
                <a:gd name="T16" fmla="*/ 2 w 3"/>
                <a:gd name="T17" fmla="*/ 0 h 4"/>
                <a:gd name="T18" fmla="*/ 3 w 3"/>
                <a:gd name="T19" fmla="*/ 0 h 4"/>
                <a:gd name="T20" fmla="*/ 3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0" y="3"/>
                  </a:moveTo>
                  <a:lnTo>
                    <a:pt x="1" y="3"/>
                  </a:lnTo>
                  <a:lnTo>
                    <a:pt x="0" y="4"/>
                  </a:lnTo>
                  <a:moveTo>
                    <a:pt x="3" y="4"/>
                  </a:moveTo>
                  <a:lnTo>
                    <a:pt x="2" y="4"/>
                  </a:lnTo>
                  <a:lnTo>
                    <a:pt x="2" y="4"/>
                  </a:lnTo>
                  <a:lnTo>
                    <a:pt x="2" y="3"/>
                  </a:lnTo>
                  <a:lnTo>
                    <a:pt x="2" y="2"/>
                  </a:lnTo>
                  <a:moveTo>
                    <a:pt x="2" y="0"/>
                  </a:moveTo>
                  <a:lnTo>
                    <a:pt x="3" y="0"/>
                  </a:lnTo>
                  <a:lnTo>
                    <a:pt x="3" y="0"/>
                  </a:lnTo>
                </a:path>
              </a:pathLst>
            </a:custGeom>
            <a:noFill/>
            <a:ln w="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9" name="Freeform 757"/>
            <p:cNvSpPr>
              <a:spLocks noEditPoints="1"/>
            </p:cNvSpPr>
            <p:nvPr/>
          </p:nvSpPr>
          <p:spPr bwMode="auto">
            <a:xfrm>
              <a:off x="3416" y="2305"/>
              <a:ext cx="21" cy="11"/>
            </a:xfrm>
            <a:custGeom>
              <a:avLst/>
              <a:gdLst>
                <a:gd name="T0" fmla="*/ 0 w 4"/>
                <a:gd name="T1" fmla="*/ 2 h 2"/>
                <a:gd name="T2" fmla="*/ 0 w 4"/>
                <a:gd name="T3" fmla="*/ 1 h 2"/>
                <a:gd name="T4" fmla="*/ 1 w 4"/>
                <a:gd name="T5" fmla="*/ 1 h 2"/>
                <a:gd name="T6" fmla="*/ 2 w 4"/>
                <a:gd name="T7" fmla="*/ 0 h 2"/>
                <a:gd name="T8" fmla="*/ 3 w 4"/>
                <a:gd name="T9" fmla="*/ 1 h 2"/>
                <a:gd name="T10" fmla="*/ 3 w 4"/>
                <a:gd name="T11" fmla="*/ 0 h 2"/>
                <a:gd name="T12" fmla="*/ 3 w 4"/>
                <a:gd name="T13" fmla="*/ 1 h 2"/>
                <a:gd name="T14" fmla="*/ 3 w 4"/>
                <a:gd name="T15" fmla="*/ 1 h 2"/>
                <a:gd name="T16" fmla="*/ 3 w 4"/>
                <a:gd name="T17" fmla="*/ 1 h 2"/>
                <a:gd name="T18" fmla="*/ 3 w 4"/>
                <a:gd name="T19" fmla="*/ 2 h 2"/>
                <a:gd name="T20" fmla="*/ 3 w 4"/>
                <a:gd name="T21" fmla="*/ 1 h 2"/>
                <a:gd name="T22" fmla="*/ 3 w 4"/>
                <a:gd name="T23" fmla="*/ 1 h 2"/>
                <a:gd name="T24" fmla="*/ 4 w 4"/>
                <a:gd name="T25" fmla="*/ 1 h 2"/>
                <a:gd name="T26" fmla="*/ 4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0" y="2"/>
                  </a:moveTo>
                  <a:lnTo>
                    <a:pt x="0" y="1"/>
                  </a:lnTo>
                  <a:moveTo>
                    <a:pt x="1" y="1"/>
                  </a:moveTo>
                  <a:lnTo>
                    <a:pt x="2" y="0"/>
                  </a:lnTo>
                  <a:moveTo>
                    <a:pt x="3" y="1"/>
                  </a:moveTo>
                  <a:lnTo>
                    <a:pt x="3" y="0"/>
                  </a:lnTo>
                  <a:moveTo>
                    <a:pt x="3" y="1"/>
                  </a:moveTo>
                  <a:lnTo>
                    <a:pt x="3" y="1"/>
                  </a:lnTo>
                  <a:lnTo>
                    <a:pt x="3" y="1"/>
                  </a:lnTo>
                  <a:lnTo>
                    <a:pt x="3" y="2"/>
                  </a:lnTo>
                  <a:moveTo>
                    <a:pt x="3" y="1"/>
                  </a:moveTo>
                  <a:lnTo>
                    <a:pt x="3" y="1"/>
                  </a:lnTo>
                  <a:lnTo>
                    <a:pt x="4" y="1"/>
                  </a:lnTo>
                  <a:moveTo>
                    <a:pt x="4" y="2"/>
                  </a:moveTo>
                </a:path>
              </a:pathLst>
            </a:custGeom>
            <a:noFill/>
            <a:ln w="5" cap="flat">
              <a:solidFill>
                <a:srgbClr val="64646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0" name="Freeform 758"/>
            <p:cNvSpPr>
              <a:spLocks/>
            </p:cNvSpPr>
            <p:nvPr/>
          </p:nvSpPr>
          <p:spPr bwMode="auto">
            <a:xfrm>
              <a:off x="3975" y="1772"/>
              <a:ext cx="48" cy="37"/>
            </a:xfrm>
            <a:custGeom>
              <a:avLst/>
              <a:gdLst>
                <a:gd name="T0" fmla="*/ 16 w 48"/>
                <a:gd name="T1" fmla="*/ 32 h 37"/>
                <a:gd name="T2" fmla="*/ 16 w 48"/>
                <a:gd name="T3" fmla="*/ 32 h 37"/>
                <a:gd name="T4" fmla="*/ 16 w 48"/>
                <a:gd name="T5" fmla="*/ 32 h 37"/>
                <a:gd name="T6" fmla="*/ 11 w 48"/>
                <a:gd name="T7" fmla="*/ 32 h 37"/>
                <a:gd name="T8" fmla="*/ 11 w 48"/>
                <a:gd name="T9" fmla="*/ 32 h 37"/>
                <a:gd name="T10" fmla="*/ 11 w 48"/>
                <a:gd name="T11" fmla="*/ 27 h 37"/>
                <a:gd name="T12" fmla="*/ 11 w 48"/>
                <a:gd name="T13" fmla="*/ 27 h 37"/>
                <a:gd name="T14" fmla="*/ 11 w 48"/>
                <a:gd name="T15" fmla="*/ 27 h 37"/>
                <a:gd name="T16" fmla="*/ 11 w 48"/>
                <a:gd name="T17" fmla="*/ 27 h 37"/>
                <a:gd name="T18" fmla="*/ 11 w 48"/>
                <a:gd name="T19" fmla="*/ 27 h 37"/>
                <a:gd name="T20" fmla="*/ 11 w 48"/>
                <a:gd name="T21" fmla="*/ 21 h 37"/>
                <a:gd name="T22" fmla="*/ 11 w 48"/>
                <a:gd name="T23" fmla="*/ 21 h 37"/>
                <a:gd name="T24" fmla="*/ 11 w 48"/>
                <a:gd name="T25" fmla="*/ 21 h 37"/>
                <a:gd name="T26" fmla="*/ 6 w 48"/>
                <a:gd name="T27" fmla="*/ 21 h 37"/>
                <a:gd name="T28" fmla="*/ 6 w 48"/>
                <a:gd name="T29" fmla="*/ 21 h 37"/>
                <a:gd name="T30" fmla="*/ 6 w 48"/>
                <a:gd name="T31" fmla="*/ 16 h 37"/>
                <a:gd name="T32" fmla="*/ 6 w 48"/>
                <a:gd name="T33" fmla="*/ 16 h 37"/>
                <a:gd name="T34" fmla="*/ 6 w 48"/>
                <a:gd name="T35" fmla="*/ 16 h 37"/>
                <a:gd name="T36" fmla="*/ 11 w 48"/>
                <a:gd name="T37" fmla="*/ 16 h 37"/>
                <a:gd name="T38" fmla="*/ 11 w 48"/>
                <a:gd name="T39" fmla="*/ 16 h 37"/>
                <a:gd name="T40" fmla="*/ 11 w 48"/>
                <a:gd name="T41" fmla="*/ 16 h 37"/>
                <a:gd name="T42" fmla="*/ 11 w 48"/>
                <a:gd name="T43" fmla="*/ 16 h 37"/>
                <a:gd name="T44" fmla="*/ 11 w 48"/>
                <a:gd name="T45" fmla="*/ 16 h 37"/>
                <a:gd name="T46" fmla="*/ 6 w 48"/>
                <a:gd name="T47" fmla="*/ 16 h 37"/>
                <a:gd name="T48" fmla="*/ 6 w 48"/>
                <a:gd name="T49" fmla="*/ 16 h 37"/>
                <a:gd name="T50" fmla="*/ 6 w 48"/>
                <a:gd name="T51" fmla="*/ 16 h 37"/>
                <a:gd name="T52" fmla="*/ 6 w 48"/>
                <a:gd name="T53" fmla="*/ 11 h 37"/>
                <a:gd name="T54" fmla="*/ 6 w 48"/>
                <a:gd name="T55" fmla="*/ 11 h 37"/>
                <a:gd name="T56" fmla="*/ 6 w 48"/>
                <a:gd name="T57" fmla="*/ 11 h 37"/>
                <a:gd name="T58" fmla="*/ 6 w 48"/>
                <a:gd name="T59" fmla="*/ 11 h 37"/>
                <a:gd name="T60" fmla="*/ 6 w 48"/>
                <a:gd name="T61" fmla="*/ 11 h 37"/>
                <a:gd name="T62" fmla="*/ 6 w 48"/>
                <a:gd name="T63" fmla="*/ 11 h 37"/>
                <a:gd name="T64" fmla="*/ 0 w 48"/>
                <a:gd name="T65" fmla="*/ 11 h 37"/>
                <a:gd name="T66" fmla="*/ 0 w 48"/>
                <a:gd name="T67" fmla="*/ 5 h 37"/>
                <a:gd name="T68" fmla="*/ 0 w 48"/>
                <a:gd name="T69" fmla="*/ 5 h 37"/>
                <a:gd name="T70" fmla="*/ 0 w 48"/>
                <a:gd name="T71" fmla="*/ 5 h 37"/>
                <a:gd name="T72" fmla="*/ 0 w 48"/>
                <a:gd name="T73" fmla="*/ 0 h 37"/>
                <a:gd name="T74" fmla="*/ 0 w 48"/>
                <a:gd name="T75" fmla="*/ 0 h 37"/>
                <a:gd name="T76" fmla="*/ 6 w 48"/>
                <a:gd name="T77" fmla="*/ 0 h 37"/>
                <a:gd name="T78" fmla="*/ 6 w 48"/>
                <a:gd name="T79" fmla="*/ 0 h 37"/>
                <a:gd name="T80" fmla="*/ 6 w 48"/>
                <a:gd name="T81" fmla="*/ 0 h 37"/>
                <a:gd name="T82" fmla="*/ 11 w 48"/>
                <a:gd name="T83" fmla="*/ 0 h 37"/>
                <a:gd name="T84" fmla="*/ 11 w 48"/>
                <a:gd name="T85" fmla="*/ 0 h 37"/>
                <a:gd name="T86" fmla="*/ 11 w 48"/>
                <a:gd name="T87" fmla="*/ 0 h 37"/>
                <a:gd name="T88" fmla="*/ 21 w 48"/>
                <a:gd name="T89" fmla="*/ 5 h 37"/>
                <a:gd name="T90" fmla="*/ 21 w 48"/>
                <a:gd name="T91" fmla="*/ 5 h 37"/>
                <a:gd name="T92" fmla="*/ 27 w 48"/>
                <a:gd name="T93" fmla="*/ 5 h 37"/>
                <a:gd name="T94" fmla="*/ 32 w 48"/>
                <a:gd name="T95" fmla="*/ 5 h 37"/>
                <a:gd name="T96" fmla="*/ 32 w 48"/>
                <a:gd name="T97" fmla="*/ 5 h 37"/>
                <a:gd name="T98" fmla="*/ 32 w 48"/>
                <a:gd name="T99" fmla="*/ 5 h 37"/>
                <a:gd name="T100" fmla="*/ 32 w 48"/>
                <a:gd name="T101" fmla="*/ 0 h 37"/>
                <a:gd name="T102" fmla="*/ 32 w 48"/>
                <a:gd name="T103" fmla="*/ 5 h 37"/>
                <a:gd name="T104" fmla="*/ 37 w 48"/>
                <a:gd name="T105" fmla="*/ 5 h 37"/>
                <a:gd name="T106" fmla="*/ 37 w 48"/>
                <a:gd name="T107" fmla="*/ 5 h 37"/>
                <a:gd name="T108" fmla="*/ 37 w 48"/>
                <a:gd name="T109" fmla="*/ 0 h 37"/>
                <a:gd name="T110" fmla="*/ 37 w 48"/>
                <a:gd name="T111" fmla="*/ 0 h 37"/>
                <a:gd name="T112" fmla="*/ 37 w 48"/>
                <a:gd name="T113" fmla="*/ 0 h 37"/>
                <a:gd name="T114" fmla="*/ 43 w 48"/>
                <a:gd name="T115" fmla="*/ 0 h 37"/>
                <a:gd name="T116" fmla="*/ 43 w 48"/>
                <a:gd name="T117" fmla="*/ 0 h 37"/>
                <a:gd name="T118" fmla="*/ 43 w 48"/>
                <a:gd name="T119" fmla="*/ 0 h 37"/>
                <a:gd name="T120" fmla="*/ 43 w 48"/>
                <a:gd name="T1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 h="37">
                  <a:moveTo>
                    <a:pt x="16" y="37"/>
                  </a:moveTo>
                  <a:lnTo>
                    <a:pt x="16" y="37"/>
                  </a:lnTo>
                  <a:lnTo>
                    <a:pt x="16" y="37"/>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1" y="32"/>
                  </a:lnTo>
                  <a:lnTo>
                    <a:pt x="11" y="32"/>
                  </a:lnTo>
                  <a:lnTo>
                    <a:pt x="11" y="32"/>
                  </a:lnTo>
                  <a:lnTo>
                    <a:pt x="11" y="32"/>
                  </a:lnTo>
                  <a:lnTo>
                    <a:pt x="11" y="32"/>
                  </a:lnTo>
                  <a:lnTo>
                    <a:pt x="11" y="32"/>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7"/>
                  </a:lnTo>
                  <a:lnTo>
                    <a:pt x="11" y="21"/>
                  </a:lnTo>
                  <a:lnTo>
                    <a:pt x="11" y="21"/>
                  </a:lnTo>
                  <a:lnTo>
                    <a:pt x="11" y="21"/>
                  </a:lnTo>
                  <a:lnTo>
                    <a:pt x="11" y="21"/>
                  </a:lnTo>
                  <a:lnTo>
                    <a:pt x="11" y="21"/>
                  </a:lnTo>
                  <a:lnTo>
                    <a:pt x="11" y="21"/>
                  </a:lnTo>
                  <a:lnTo>
                    <a:pt x="11" y="21"/>
                  </a:lnTo>
                  <a:lnTo>
                    <a:pt x="11" y="21"/>
                  </a:lnTo>
                  <a:lnTo>
                    <a:pt x="11" y="21"/>
                  </a:lnTo>
                  <a:lnTo>
                    <a:pt x="11" y="21"/>
                  </a:lnTo>
                  <a:lnTo>
                    <a:pt x="11" y="21"/>
                  </a:lnTo>
                  <a:lnTo>
                    <a:pt x="6" y="21"/>
                  </a:lnTo>
                  <a:lnTo>
                    <a:pt x="6" y="21"/>
                  </a:lnTo>
                  <a:lnTo>
                    <a:pt x="6" y="21"/>
                  </a:lnTo>
                  <a:lnTo>
                    <a:pt x="6" y="21"/>
                  </a:lnTo>
                  <a:lnTo>
                    <a:pt x="6" y="21"/>
                  </a:lnTo>
                  <a:lnTo>
                    <a:pt x="6" y="21"/>
                  </a:lnTo>
                  <a:lnTo>
                    <a:pt x="6" y="21"/>
                  </a:lnTo>
                  <a:lnTo>
                    <a:pt x="6" y="21"/>
                  </a:lnTo>
                  <a:lnTo>
                    <a:pt x="6" y="21"/>
                  </a:lnTo>
                  <a:lnTo>
                    <a:pt x="6" y="21"/>
                  </a:lnTo>
                  <a:lnTo>
                    <a:pt x="6" y="21"/>
                  </a:lnTo>
                  <a:lnTo>
                    <a:pt x="6" y="16"/>
                  </a:lnTo>
                  <a:lnTo>
                    <a:pt x="6" y="16"/>
                  </a:lnTo>
                  <a:lnTo>
                    <a:pt x="6" y="16"/>
                  </a:lnTo>
                  <a:lnTo>
                    <a:pt x="6" y="16"/>
                  </a:lnTo>
                  <a:lnTo>
                    <a:pt x="6" y="16"/>
                  </a:lnTo>
                  <a:lnTo>
                    <a:pt x="6" y="16"/>
                  </a:lnTo>
                  <a:lnTo>
                    <a:pt x="6" y="16"/>
                  </a:lnTo>
                  <a:lnTo>
                    <a:pt x="6" y="16"/>
                  </a:lnTo>
                  <a:lnTo>
                    <a:pt x="6" y="16"/>
                  </a:lnTo>
                  <a:lnTo>
                    <a:pt x="6" y="16"/>
                  </a:lnTo>
                  <a:lnTo>
                    <a:pt x="6" y="16"/>
                  </a:lnTo>
                  <a:lnTo>
                    <a:pt x="6"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11" y="16"/>
                  </a:lnTo>
                  <a:lnTo>
                    <a:pt x="6" y="16"/>
                  </a:lnTo>
                  <a:lnTo>
                    <a:pt x="6" y="16"/>
                  </a:lnTo>
                  <a:lnTo>
                    <a:pt x="6" y="16"/>
                  </a:lnTo>
                  <a:lnTo>
                    <a:pt x="6" y="16"/>
                  </a:lnTo>
                  <a:lnTo>
                    <a:pt x="6" y="16"/>
                  </a:lnTo>
                  <a:lnTo>
                    <a:pt x="6" y="16"/>
                  </a:lnTo>
                  <a:lnTo>
                    <a:pt x="6" y="16"/>
                  </a:lnTo>
                  <a:lnTo>
                    <a:pt x="6" y="16"/>
                  </a:lnTo>
                  <a:lnTo>
                    <a:pt x="6" y="16"/>
                  </a:lnTo>
                  <a:lnTo>
                    <a:pt x="6" y="16"/>
                  </a:lnTo>
                  <a:lnTo>
                    <a:pt x="6" y="16"/>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6" y="11"/>
                  </a:lnTo>
                  <a:lnTo>
                    <a:pt x="0" y="11"/>
                  </a:lnTo>
                  <a:lnTo>
                    <a:pt x="0" y="11"/>
                  </a:lnTo>
                  <a:lnTo>
                    <a:pt x="0" y="11"/>
                  </a:lnTo>
                  <a:lnTo>
                    <a:pt x="0" y="11"/>
                  </a:lnTo>
                  <a:lnTo>
                    <a:pt x="0" y="11"/>
                  </a:lnTo>
                  <a:lnTo>
                    <a:pt x="0" y="11"/>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0"/>
                  </a:lnTo>
                  <a:lnTo>
                    <a:pt x="0"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11" y="0"/>
                  </a:lnTo>
                  <a:lnTo>
                    <a:pt x="11" y="0"/>
                  </a:lnTo>
                  <a:lnTo>
                    <a:pt x="11" y="0"/>
                  </a:lnTo>
                  <a:lnTo>
                    <a:pt x="11" y="0"/>
                  </a:lnTo>
                  <a:lnTo>
                    <a:pt x="11" y="0"/>
                  </a:lnTo>
                  <a:lnTo>
                    <a:pt x="11" y="0"/>
                  </a:lnTo>
                  <a:lnTo>
                    <a:pt x="11" y="0"/>
                  </a:lnTo>
                  <a:lnTo>
                    <a:pt x="11" y="0"/>
                  </a:lnTo>
                  <a:lnTo>
                    <a:pt x="11" y="0"/>
                  </a:lnTo>
                  <a:lnTo>
                    <a:pt x="16" y="0"/>
                  </a:lnTo>
                  <a:lnTo>
                    <a:pt x="21" y="5"/>
                  </a:lnTo>
                  <a:lnTo>
                    <a:pt x="21" y="5"/>
                  </a:lnTo>
                  <a:lnTo>
                    <a:pt x="21" y="5"/>
                  </a:lnTo>
                  <a:lnTo>
                    <a:pt x="21" y="5"/>
                  </a:lnTo>
                  <a:lnTo>
                    <a:pt x="21" y="5"/>
                  </a:lnTo>
                  <a:lnTo>
                    <a:pt x="21" y="5"/>
                  </a:lnTo>
                  <a:lnTo>
                    <a:pt x="21" y="5"/>
                  </a:lnTo>
                  <a:lnTo>
                    <a:pt x="21" y="5"/>
                  </a:lnTo>
                  <a:lnTo>
                    <a:pt x="21" y="5"/>
                  </a:lnTo>
                  <a:lnTo>
                    <a:pt x="27" y="5"/>
                  </a:lnTo>
                  <a:lnTo>
                    <a:pt x="27"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5"/>
                  </a:lnTo>
                  <a:lnTo>
                    <a:pt x="32" y="0"/>
                  </a:lnTo>
                  <a:lnTo>
                    <a:pt x="32" y="0"/>
                  </a:lnTo>
                  <a:lnTo>
                    <a:pt x="32" y="0"/>
                  </a:lnTo>
                  <a:lnTo>
                    <a:pt x="32" y="5"/>
                  </a:lnTo>
                  <a:lnTo>
                    <a:pt x="32" y="5"/>
                  </a:lnTo>
                  <a:lnTo>
                    <a:pt x="32" y="5"/>
                  </a:lnTo>
                  <a:lnTo>
                    <a:pt x="37" y="5"/>
                  </a:lnTo>
                  <a:lnTo>
                    <a:pt x="37" y="5"/>
                  </a:lnTo>
                  <a:lnTo>
                    <a:pt x="37" y="5"/>
                  </a:lnTo>
                  <a:lnTo>
                    <a:pt x="37" y="5"/>
                  </a:lnTo>
                  <a:lnTo>
                    <a:pt x="37" y="5"/>
                  </a:lnTo>
                  <a:lnTo>
                    <a:pt x="37" y="5"/>
                  </a:lnTo>
                  <a:lnTo>
                    <a:pt x="37" y="5"/>
                  </a:lnTo>
                  <a:lnTo>
                    <a:pt x="37" y="5"/>
                  </a:lnTo>
                  <a:lnTo>
                    <a:pt x="37" y="5"/>
                  </a:lnTo>
                  <a:lnTo>
                    <a:pt x="37" y="0"/>
                  </a:lnTo>
                  <a:lnTo>
                    <a:pt x="37" y="0"/>
                  </a:lnTo>
                  <a:lnTo>
                    <a:pt x="37" y="0"/>
                  </a:lnTo>
                  <a:lnTo>
                    <a:pt x="37" y="0"/>
                  </a:lnTo>
                  <a:lnTo>
                    <a:pt x="37" y="0"/>
                  </a:lnTo>
                  <a:lnTo>
                    <a:pt x="37" y="0"/>
                  </a:lnTo>
                  <a:lnTo>
                    <a:pt x="37" y="0"/>
                  </a:lnTo>
                  <a:lnTo>
                    <a:pt x="37" y="0"/>
                  </a:lnTo>
                  <a:lnTo>
                    <a:pt x="37" y="0"/>
                  </a:lnTo>
                  <a:lnTo>
                    <a:pt x="37" y="0"/>
                  </a:lnTo>
                  <a:lnTo>
                    <a:pt x="37" y="0"/>
                  </a:lnTo>
                  <a:lnTo>
                    <a:pt x="37"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8" y="0"/>
                  </a:lnTo>
                  <a:lnTo>
                    <a:pt x="48" y="0"/>
                  </a:lnTo>
                  <a:lnTo>
                    <a:pt x="48" y="0"/>
                  </a:lnTo>
                </a:path>
              </a:pathLst>
            </a:custGeom>
            <a:noFill/>
            <a:ln w="5">
              <a:solidFill>
                <a:srgbClr val="6E6E6E"/>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1" name="Freeform 759"/>
            <p:cNvSpPr>
              <a:spLocks noEditPoints="1"/>
            </p:cNvSpPr>
            <p:nvPr/>
          </p:nvSpPr>
          <p:spPr bwMode="auto">
            <a:xfrm>
              <a:off x="3327" y="2179"/>
              <a:ext cx="84" cy="47"/>
            </a:xfrm>
            <a:custGeom>
              <a:avLst/>
              <a:gdLst>
                <a:gd name="T0" fmla="*/ 0 w 16"/>
                <a:gd name="T1" fmla="*/ 8 h 9"/>
                <a:gd name="T2" fmla="*/ 0 w 16"/>
                <a:gd name="T3" fmla="*/ 8 h 9"/>
                <a:gd name="T4" fmla="*/ 0 w 16"/>
                <a:gd name="T5" fmla="*/ 8 h 9"/>
                <a:gd name="T6" fmla="*/ 1 w 16"/>
                <a:gd name="T7" fmla="*/ 8 h 9"/>
                <a:gd name="T8" fmla="*/ 5 w 16"/>
                <a:gd name="T9" fmla="*/ 7 h 9"/>
                <a:gd name="T10" fmla="*/ 6 w 16"/>
                <a:gd name="T11" fmla="*/ 8 h 9"/>
                <a:gd name="T12" fmla="*/ 10 w 16"/>
                <a:gd name="T13" fmla="*/ 5 h 9"/>
                <a:gd name="T14" fmla="*/ 11 w 16"/>
                <a:gd name="T15" fmla="*/ 4 h 9"/>
                <a:gd name="T16" fmla="*/ 11 w 16"/>
                <a:gd name="T17" fmla="*/ 1 h 9"/>
                <a:gd name="T18" fmla="*/ 11 w 16"/>
                <a:gd name="T19" fmla="*/ 0 h 9"/>
                <a:gd name="T20" fmla="*/ 12 w 16"/>
                <a:gd name="T21" fmla="*/ 3 h 9"/>
                <a:gd name="T22" fmla="*/ 12 w 16"/>
                <a:gd name="T23" fmla="*/ 4 h 9"/>
                <a:gd name="T24" fmla="*/ 15 w 16"/>
                <a:gd name="T25" fmla="*/ 9 h 9"/>
                <a:gd name="T26" fmla="*/ 16 w 16"/>
                <a:gd name="T2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9">
                  <a:moveTo>
                    <a:pt x="0" y="8"/>
                  </a:moveTo>
                  <a:lnTo>
                    <a:pt x="0" y="8"/>
                  </a:lnTo>
                  <a:lnTo>
                    <a:pt x="0" y="8"/>
                  </a:lnTo>
                  <a:lnTo>
                    <a:pt x="1" y="8"/>
                  </a:lnTo>
                  <a:moveTo>
                    <a:pt x="5" y="7"/>
                  </a:moveTo>
                  <a:lnTo>
                    <a:pt x="6" y="8"/>
                  </a:lnTo>
                  <a:moveTo>
                    <a:pt x="10" y="5"/>
                  </a:moveTo>
                  <a:lnTo>
                    <a:pt x="11" y="4"/>
                  </a:lnTo>
                  <a:moveTo>
                    <a:pt x="11" y="1"/>
                  </a:moveTo>
                  <a:lnTo>
                    <a:pt x="11" y="0"/>
                  </a:lnTo>
                  <a:moveTo>
                    <a:pt x="12" y="3"/>
                  </a:moveTo>
                  <a:lnTo>
                    <a:pt x="12" y="4"/>
                  </a:lnTo>
                  <a:moveTo>
                    <a:pt x="15" y="9"/>
                  </a:moveTo>
                  <a:lnTo>
                    <a:pt x="16" y="9"/>
                  </a:lnTo>
                </a:path>
              </a:pathLst>
            </a:custGeom>
            <a:noFill/>
            <a:ln w="5"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2" name="Freeform 760"/>
            <p:cNvSpPr>
              <a:spLocks noEditPoints="1"/>
            </p:cNvSpPr>
            <p:nvPr/>
          </p:nvSpPr>
          <p:spPr bwMode="auto">
            <a:xfrm>
              <a:off x="3263" y="2210"/>
              <a:ext cx="27" cy="16"/>
            </a:xfrm>
            <a:custGeom>
              <a:avLst/>
              <a:gdLst>
                <a:gd name="T0" fmla="*/ 0 w 5"/>
                <a:gd name="T1" fmla="*/ 1 h 3"/>
                <a:gd name="T2" fmla="*/ 1 w 5"/>
                <a:gd name="T3" fmla="*/ 0 h 3"/>
                <a:gd name="T4" fmla="*/ 4 w 5"/>
                <a:gd name="T5" fmla="*/ 3 h 3"/>
                <a:gd name="T6" fmla="*/ 5 w 5"/>
                <a:gd name="T7" fmla="*/ 3 h 3"/>
              </a:gdLst>
              <a:ahLst/>
              <a:cxnLst>
                <a:cxn ang="0">
                  <a:pos x="T0" y="T1"/>
                </a:cxn>
                <a:cxn ang="0">
                  <a:pos x="T2" y="T3"/>
                </a:cxn>
                <a:cxn ang="0">
                  <a:pos x="T4" y="T5"/>
                </a:cxn>
                <a:cxn ang="0">
                  <a:pos x="T6" y="T7"/>
                </a:cxn>
              </a:cxnLst>
              <a:rect l="0" t="0" r="r" b="b"/>
              <a:pathLst>
                <a:path w="5" h="3">
                  <a:moveTo>
                    <a:pt x="0" y="1"/>
                  </a:moveTo>
                  <a:lnTo>
                    <a:pt x="1" y="0"/>
                  </a:lnTo>
                  <a:moveTo>
                    <a:pt x="4" y="3"/>
                  </a:moveTo>
                  <a:lnTo>
                    <a:pt x="5" y="3"/>
                  </a:lnTo>
                </a:path>
              </a:pathLst>
            </a:custGeom>
            <a:noFill/>
            <a:ln w="5" cap="flat">
              <a:solidFill>
                <a:srgbClr val="F0F0F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3" name="Freeform 761"/>
            <p:cNvSpPr>
              <a:spLocks/>
            </p:cNvSpPr>
            <p:nvPr/>
          </p:nvSpPr>
          <p:spPr bwMode="auto">
            <a:xfrm>
              <a:off x="3311" y="2221"/>
              <a:ext cx="16" cy="10"/>
            </a:xfrm>
            <a:custGeom>
              <a:avLst/>
              <a:gdLst>
                <a:gd name="T0" fmla="*/ 0 w 16"/>
                <a:gd name="T1" fmla="*/ 5 h 10"/>
                <a:gd name="T2" fmla="*/ 0 w 16"/>
                <a:gd name="T3" fmla="*/ 5 h 10"/>
                <a:gd name="T4" fmla="*/ 0 w 16"/>
                <a:gd name="T5" fmla="*/ 10 h 10"/>
                <a:gd name="T6" fmla="*/ 16 w 16"/>
                <a:gd name="T7" fmla="*/ 5 h 10"/>
                <a:gd name="T8" fmla="*/ 16 w 16"/>
                <a:gd name="T9" fmla="*/ 5 h 10"/>
                <a:gd name="T10" fmla="*/ 16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0" y="5"/>
                  </a:moveTo>
                  <a:lnTo>
                    <a:pt x="0" y="5"/>
                  </a:lnTo>
                  <a:lnTo>
                    <a:pt x="0" y="10"/>
                  </a:lnTo>
                  <a:lnTo>
                    <a:pt x="16" y="5"/>
                  </a:lnTo>
                  <a:lnTo>
                    <a:pt x="16" y="5"/>
                  </a:lnTo>
                  <a:lnTo>
                    <a:pt x="16" y="0"/>
                  </a:lnTo>
                </a:path>
              </a:pathLst>
            </a:custGeom>
            <a:noFill/>
            <a:ln w="5">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4" name="Freeform 762"/>
            <p:cNvSpPr>
              <a:spLocks noEditPoints="1"/>
            </p:cNvSpPr>
            <p:nvPr/>
          </p:nvSpPr>
          <p:spPr bwMode="auto">
            <a:xfrm>
              <a:off x="3311" y="2226"/>
              <a:ext cx="16" cy="5"/>
            </a:xfrm>
            <a:custGeom>
              <a:avLst/>
              <a:gdLst>
                <a:gd name="T0" fmla="*/ 0 w 3"/>
                <a:gd name="T1" fmla="*/ 0 h 1"/>
                <a:gd name="T2" fmla="*/ 0 w 3"/>
                <a:gd name="T3" fmla="*/ 0 h 1"/>
                <a:gd name="T4" fmla="*/ 0 w 3"/>
                <a:gd name="T5" fmla="*/ 1 h 1"/>
                <a:gd name="T6" fmla="*/ 1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0" y="0"/>
                  </a:moveTo>
                  <a:lnTo>
                    <a:pt x="0" y="0"/>
                  </a:lnTo>
                  <a:lnTo>
                    <a:pt x="0" y="1"/>
                  </a:lnTo>
                  <a:moveTo>
                    <a:pt x="1" y="1"/>
                  </a:moveTo>
                  <a:lnTo>
                    <a:pt x="3" y="0"/>
                  </a:lnTo>
                </a:path>
              </a:pathLst>
            </a:custGeom>
            <a:noFill/>
            <a:ln w="5" cap="flat">
              <a:solidFill>
                <a:srgbClr val="6E6E6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764" name="Rectangle 8"/>
          <p:cNvSpPr>
            <a:spLocks noChangeArrowheads="1"/>
          </p:cNvSpPr>
          <p:nvPr/>
        </p:nvSpPr>
        <p:spPr bwMode="auto">
          <a:xfrm>
            <a:off x="204624" y="5446123"/>
            <a:ext cx="625639" cy="185531"/>
          </a:xfrm>
          <a:prstGeom prst="rect">
            <a:avLst/>
          </a:prstGeom>
          <a:solidFill>
            <a:srgbClr val="E1E1E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375" tIns="51687" rIns="103375" bIns="51687" anchor="ctr"/>
          <a:lstStyle/>
          <a:p>
            <a:endParaRPr lang="en-US" b="0"/>
          </a:p>
        </p:txBody>
      </p:sp>
      <p:sp>
        <p:nvSpPr>
          <p:cNvPr id="765" name="Rectangle 10"/>
          <p:cNvSpPr>
            <a:spLocks noChangeArrowheads="1"/>
          </p:cNvSpPr>
          <p:nvPr/>
        </p:nvSpPr>
        <p:spPr bwMode="auto">
          <a:xfrm>
            <a:off x="204624" y="5714412"/>
            <a:ext cx="625639" cy="185531"/>
          </a:xfrm>
          <a:prstGeom prst="rect">
            <a:avLst/>
          </a:prstGeom>
          <a:solidFill>
            <a:srgbClr val="B2B2B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375" tIns="51687" rIns="103375" bIns="51687" anchor="ctr"/>
          <a:lstStyle/>
          <a:p>
            <a:endParaRPr lang="en-US" b="0"/>
          </a:p>
        </p:txBody>
      </p:sp>
      <p:sp>
        <p:nvSpPr>
          <p:cNvPr id="766" name="Rectangle 765"/>
          <p:cNvSpPr>
            <a:spLocks noChangeArrowheads="1"/>
          </p:cNvSpPr>
          <p:nvPr/>
        </p:nvSpPr>
        <p:spPr bwMode="auto">
          <a:xfrm>
            <a:off x="204624" y="5199364"/>
            <a:ext cx="625639" cy="185531"/>
          </a:xfrm>
          <a:prstGeom prst="rect">
            <a:avLst/>
          </a:prstGeom>
          <a:solidFill>
            <a:srgbClr val="FFFF00"/>
          </a:solidFill>
          <a:ln w="9525">
            <a:solidFill>
              <a:schemeClr val="tx1"/>
            </a:solidFill>
            <a:miter lim="800000"/>
            <a:headEnd/>
            <a:tailEnd/>
          </a:ln>
          <a:effectLst/>
        </p:spPr>
        <p:txBody>
          <a:bodyPr wrap="none" lIns="103375" tIns="51687" rIns="103375" bIns="51687" anchor="ctr"/>
          <a:lstStyle/>
          <a:p>
            <a:endParaRPr lang="en-US" b="0"/>
          </a:p>
        </p:txBody>
      </p:sp>
      <p:sp>
        <p:nvSpPr>
          <p:cNvPr id="767" name="Rectangle 8"/>
          <p:cNvSpPr>
            <a:spLocks noChangeArrowheads="1"/>
          </p:cNvSpPr>
          <p:nvPr/>
        </p:nvSpPr>
        <p:spPr bwMode="auto">
          <a:xfrm>
            <a:off x="204624" y="4932964"/>
            <a:ext cx="625639" cy="185531"/>
          </a:xfrm>
          <a:prstGeom prst="rect">
            <a:avLst/>
          </a:prstGeom>
          <a:solidFill>
            <a:srgbClr val="FB97F4"/>
          </a:solidFill>
          <a:ln w="9525">
            <a:solidFill>
              <a:schemeClr val="tx1"/>
            </a:solidFill>
            <a:miter lim="800000"/>
            <a:headEnd/>
            <a:tailEnd/>
          </a:ln>
          <a:effectLst/>
        </p:spPr>
        <p:txBody>
          <a:bodyPr wrap="none" lIns="103375" tIns="51687" rIns="103375" bIns="51687" anchor="ctr"/>
          <a:lstStyle/>
          <a:p>
            <a:endParaRPr lang="en-US" b="0"/>
          </a:p>
        </p:txBody>
      </p:sp>
      <p:sp>
        <p:nvSpPr>
          <p:cNvPr id="768" name="TextBox 701540"/>
          <p:cNvSpPr txBox="1"/>
          <p:nvPr/>
        </p:nvSpPr>
        <p:spPr>
          <a:xfrm>
            <a:off x="878438" y="5645832"/>
            <a:ext cx="1771650" cy="307777"/>
          </a:xfrm>
          <a:prstGeom prst="rect">
            <a:avLst/>
          </a:prstGeom>
          <a:noFill/>
        </p:spPr>
        <p:txBody>
          <a:bodyPr wrap="square" lIns="91407" tIns="45703" rIns="91407" bIns="45703" rtlCol="0">
            <a:spAutoFit/>
          </a:bodyPr>
          <a:lstStyle/>
          <a:p>
            <a:r>
              <a:rPr lang="en-US" sz="1400" dirty="0"/>
              <a:t>Not Applicable</a:t>
            </a:r>
          </a:p>
        </p:txBody>
      </p:sp>
      <p:sp>
        <p:nvSpPr>
          <p:cNvPr id="769" name="TextBox 170"/>
          <p:cNvSpPr txBox="1"/>
          <p:nvPr/>
        </p:nvSpPr>
        <p:spPr>
          <a:xfrm>
            <a:off x="878438" y="5385001"/>
            <a:ext cx="1771650" cy="307777"/>
          </a:xfrm>
          <a:prstGeom prst="rect">
            <a:avLst/>
          </a:prstGeom>
          <a:noFill/>
        </p:spPr>
        <p:txBody>
          <a:bodyPr wrap="square" lIns="91407" tIns="45703" rIns="91407" bIns="45703" rtlCol="0">
            <a:spAutoFit/>
          </a:bodyPr>
          <a:lstStyle/>
          <a:p>
            <a:r>
              <a:rPr lang="en-US" sz="1400" dirty="0" smtClean="0"/>
              <a:t>No SIA in 2014</a:t>
            </a:r>
            <a:endParaRPr lang="en-US" sz="1400" dirty="0"/>
          </a:p>
        </p:txBody>
      </p:sp>
      <p:sp>
        <p:nvSpPr>
          <p:cNvPr id="770" name="Rectangle 8"/>
          <p:cNvSpPr>
            <a:spLocks noChangeArrowheads="1"/>
          </p:cNvSpPr>
          <p:nvPr/>
        </p:nvSpPr>
        <p:spPr bwMode="auto">
          <a:xfrm>
            <a:off x="204624" y="4662351"/>
            <a:ext cx="625639" cy="185531"/>
          </a:xfrm>
          <a:prstGeom prst="rect">
            <a:avLst/>
          </a:prstGeom>
          <a:solidFill>
            <a:srgbClr val="00B0F0"/>
          </a:solidFill>
          <a:ln w="9525">
            <a:solidFill>
              <a:schemeClr val="tx1"/>
            </a:solidFill>
            <a:miter lim="800000"/>
            <a:headEnd/>
            <a:tailEnd/>
          </a:ln>
          <a:effectLst/>
        </p:spPr>
        <p:txBody>
          <a:bodyPr wrap="none" lIns="103375" tIns="51687" rIns="103375" bIns="51687" anchor="ctr"/>
          <a:lstStyle/>
          <a:p>
            <a:endParaRPr lang="en-US" b="0"/>
          </a:p>
        </p:txBody>
      </p:sp>
      <p:sp>
        <p:nvSpPr>
          <p:cNvPr id="771" name="TextBox 172"/>
          <p:cNvSpPr txBox="1"/>
          <p:nvPr/>
        </p:nvSpPr>
        <p:spPr>
          <a:xfrm>
            <a:off x="830262" y="4610899"/>
            <a:ext cx="1771650" cy="307777"/>
          </a:xfrm>
          <a:prstGeom prst="rect">
            <a:avLst/>
          </a:prstGeom>
          <a:noFill/>
        </p:spPr>
        <p:txBody>
          <a:bodyPr wrap="square" lIns="91407" tIns="45703" rIns="91407" bIns="45703" rtlCol="0">
            <a:spAutoFit/>
          </a:bodyPr>
          <a:lstStyle/>
          <a:p>
            <a:r>
              <a:rPr lang="en-US" sz="1400" dirty="0"/>
              <a:t> Measles (</a:t>
            </a:r>
            <a:r>
              <a:rPr lang="en-US" sz="1400" dirty="0" smtClean="0"/>
              <a:t>11)</a:t>
            </a:r>
            <a:endParaRPr lang="en-US" sz="1400" dirty="0"/>
          </a:p>
        </p:txBody>
      </p:sp>
      <p:sp>
        <p:nvSpPr>
          <p:cNvPr id="772" name="TextBox 173"/>
          <p:cNvSpPr txBox="1"/>
          <p:nvPr/>
        </p:nvSpPr>
        <p:spPr>
          <a:xfrm>
            <a:off x="878438" y="4885049"/>
            <a:ext cx="2048828" cy="307777"/>
          </a:xfrm>
          <a:prstGeom prst="rect">
            <a:avLst/>
          </a:prstGeom>
          <a:noFill/>
        </p:spPr>
        <p:txBody>
          <a:bodyPr wrap="square" lIns="91407" tIns="45703" rIns="91407" bIns="45703" rtlCol="0">
            <a:spAutoFit/>
          </a:bodyPr>
          <a:lstStyle/>
          <a:p>
            <a:r>
              <a:rPr lang="en-US" sz="1400" dirty="0"/>
              <a:t>Measles and </a:t>
            </a:r>
            <a:r>
              <a:rPr lang="en-US" sz="1400" dirty="0" smtClean="0"/>
              <a:t>Rubella (</a:t>
            </a:r>
            <a:r>
              <a:rPr lang="en-US" sz="1400" dirty="0"/>
              <a:t>9</a:t>
            </a:r>
            <a:r>
              <a:rPr lang="en-US" sz="1400" dirty="0" smtClean="0"/>
              <a:t>)</a:t>
            </a:r>
            <a:endParaRPr lang="en-US" sz="1400" dirty="0"/>
          </a:p>
        </p:txBody>
      </p:sp>
      <p:sp>
        <p:nvSpPr>
          <p:cNvPr id="773" name="TextBox 174"/>
          <p:cNvSpPr txBox="1"/>
          <p:nvPr/>
        </p:nvSpPr>
        <p:spPr>
          <a:xfrm>
            <a:off x="873521" y="5145520"/>
            <a:ext cx="2822095" cy="307742"/>
          </a:xfrm>
          <a:prstGeom prst="rect">
            <a:avLst/>
          </a:prstGeom>
          <a:noFill/>
        </p:spPr>
        <p:txBody>
          <a:bodyPr wrap="square" lIns="91407" tIns="45703" rIns="91407" bIns="45703" rtlCol="0">
            <a:spAutoFit/>
          </a:bodyPr>
          <a:lstStyle/>
          <a:p>
            <a:r>
              <a:rPr lang="en-US" sz="1400" dirty="0" err="1" smtClean="0"/>
              <a:t>Meas</a:t>
            </a:r>
            <a:r>
              <a:rPr lang="en-US" sz="1400" dirty="0" smtClean="0"/>
              <a:t>, Mumps, </a:t>
            </a:r>
            <a:r>
              <a:rPr lang="en-US" sz="1400" dirty="0"/>
              <a:t>Rubella </a:t>
            </a:r>
            <a:r>
              <a:rPr lang="en-US" sz="1400" dirty="0" smtClean="0"/>
              <a:t>(8)</a:t>
            </a:r>
            <a:endParaRPr lang="en-US" sz="1400" dirty="0"/>
          </a:p>
        </p:txBody>
      </p:sp>
      <p:sp>
        <p:nvSpPr>
          <p:cNvPr id="776" name="TextBox 4"/>
          <p:cNvSpPr txBox="1"/>
          <p:nvPr/>
        </p:nvSpPr>
        <p:spPr>
          <a:xfrm>
            <a:off x="4425004" y="5016779"/>
            <a:ext cx="2779171" cy="966877"/>
          </a:xfrm>
          <a:prstGeom prst="rect">
            <a:avLst/>
          </a:prstGeom>
          <a:noFill/>
          <a:ln>
            <a:noFill/>
          </a:ln>
        </p:spPr>
        <p:txBody>
          <a:bodyPr lIns="104084" tIns="52043" rIns="104084" bIns="52043">
            <a:spAutoFit/>
          </a:bodyPr>
          <a:lstStyle/>
          <a:p>
            <a:pPr>
              <a:defRPr/>
            </a:pPr>
            <a:r>
              <a:rPr lang="en-US" sz="1400" dirty="0" smtClean="0">
                <a:solidFill>
                  <a:prstClr val="black"/>
                </a:solidFill>
                <a:latin typeface="Calibri"/>
              </a:rPr>
              <a:t>OPV – 13</a:t>
            </a:r>
          </a:p>
          <a:p>
            <a:pPr>
              <a:defRPr/>
            </a:pPr>
            <a:r>
              <a:rPr lang="en-US" sz="1400" dirty="0" smtClean="0">
                <a:solidFill>
                  <a:prstClr val="black"/>
                </a:solidFill>
                <a:latin typeface="Calibri"/>
              </a:rPr>
              <a:t>Vitamin </a:t>
            </a:r>
            <a:r>
              <a:rPr lang="en-US" sz="1400" dirty="0">
                <a:solidFill>
                  <a:prstClr val="black"/>
                </a:solidFill>
                <a:latin typeface="Calibri"/>
              </a:rPr>
              <a:t>A – </a:t>
            </a:r>
            <a:r>
              <a:rPr lang="en-US" sz="1400" dirty="0" smtClean="0">
                <a:solidFill>
                  <a:prstClr val="black"/>
                </a:solidFill>
                <a:latin typeface="Calibri"/>
              </a:rPr>
              <a:t>8</a:t>
            </a:r>
            <a:endParaRPr lang="en-US" sz="1400" dirty="0">
              <a:solidFill>
                <a:prstClr val="black"/>
              </a:solidFill>
              <a:latin typeface="Calibri"/>
            </a:endParaRPr>
          </a:p>
          <a:p>
            <a:pPr>
              <a:defRPr/>
            </a:pPr>
            <a:r>
              <a:rPr lang="en-US" sz="1400" dirty="0">
                <a:solidFill>
                  <a:prstClr val="black"/>
                </a:solidFill>
                <a:latin typeface="Calibri"/>
              </a:rPr>
              <a:t>De-worming – </a:t>
            </a:r>
            <a:r>
              <a:rPr lang="en-US" sz="1400" dirty="0" smtClean="0">
                <a:solidFill>
                  <a:prstClr val="black"/>
                </a:solidFill>
                <a:latin typeface="Calibri"/>
              </a:rPr>
              <a:t>5</a:t>
            </a:r>
            <a:endParaRPr lang="en-US" sz="1400" dirty="0">
              <a:solidFill>
                <a:prstClr val="black"/>
              </a:solidFill>
              <a:latin typeface="Calibri"/>
            </a:endParaRPr>
          </a:p>
          <a:p>
            <a:pPr>
              <a:defRPr/>
            </a:pPr>
            <a:r>
              <a:rPr lang="en-US" sz="1400" dirty="0" smtClean="0">
                <a:solidFill>
                  <a:prstClr val="black"/>
                </a:solidFill>
                <a:latin typeface="Calibri"/>
              </a:rPr>
              <a:t>Other </a:t>
            </a:r>
            <a:r>
              <a:rPr lang="en-US" sz="1400" dirty="0">
                <a:solidFill>
                  <a:prstClr val="black"/>
                </a:solidFill>
                <a:latin typeface="Calibri"/>
              </a:rPr>
              <a:t>interventions </a:t>
            </a:r>
            <a:r>
              <a:rPr lang="en-US" sz="1400" dirty="0" smtClean="0">
                <a:solidFill>
                  <a:prstClr val="black"/>
                </a:solidFill>
                <a:latin typeface="Calibri"/>
              </a:rPr>
              <a:t>– 2</a:t>
            </a:r>
            <a:endParaRPr lang="en-US" sz="1400" dirty="0">
              <a:solidFill>
                <a:prstClr val="black"/>
              </a:solidFill>
              <a:latin typeface="Calibri"/>
            </a:endParaRPr>
          </a:p>
        </p:txBody>
      </p:sp>
      <p:sp>
        <p:nvSpPr>
          <p:cNvPr id="777" name="TextBox 4"/>
          <p:cNvSpPr txBox="1"/>
          <p:nvPr/>
        </p:nvSpPr>
        <p:spPr>
          <a:xfrm>
            <a:off x="-4853" y="6599009"/>
            <a:ext cx="2779171" cy="258991"/>
          </a:xfrm>
          <a:prstGeom prst="rect">
            <a:avLst/>
          </a:prstGeom>
          <a:noFill/>
          <a:ln>
            <a:noFill/>
          </a:ln>
        </p:spPr>
        <p:txBody>
          <a:bodyPr lIns="104084" tIns="52043" rIns="104084" bIns="52043">
            <a:spAutoFit/>
          </a:bodyPr>
          <a:lstStyle/>
          <a:p>
            <a:pPr>
              <a:defRPr/>
            </a:pPr>
            <a:r>
              <a:rPr lang="en-US" sz="1000" dirty="0" smtClean="0">
                <a:solidFill>
                  <a:prstClr val="black"/>
                </a:solidFill>
                <a:latin typeface="Calibri"/>
              </a:rPr>
              <a:t>Updated on 25 May 2015</a:t>
            </a:r>
            <a:endParaRPr lang="en-US" sz="1000" dirty="0">
              <a:solidFill>
                <a:prstClr val="black"/>
              </a:solidFill>
              <a:latin typeface="Calibri"/>
            </a:endParaRPr>
          </a:p>
        </p:txBody>
      </p:sp>
      <p:sp>
        <p:nvSpPr>
          <p:cNvPr id="778" name="Disclaimer"/>
          <p:cNvSpPr txBox="1">
            <a:spLocks noChangeArrowheads="1"/>
          </p:cNvSpPr>
          <p:nvPr/>
        </p:nvSpPr>
        <p:spPr bwMode="auto">
          <a:xfrm>
            <a:off x="5772150" y="6240463"/>
            <a:ext cx="3048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600" dirty="0">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2014. All rights reserved.</a:t>
            </a:r>
            <a:endParaRPr lang="en-GB" sz="600" dirty="0">
              <a:latin typeface="Times New Roman" pitchFamily="18" charset="0"/>
            </a:endParaRPr>
          </a:p>
        </p:txBody>
      </p:sp>
      <p:pic>
        <p:nvPicPr>
          <p:cNvPr id="779" name="WHOlogo"/>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0" name="Parallélogramme 17"/>
          <p:cNvSpPr/>
          <p:nvPr/>
        </p:nvSpPr>
        <p:spPr>
          <a:xfrm>
            <a:off x="2474120" y="1052736"/>
            <a:ext cx="4657724" cy="1071562"/>
          </a:xfrm>
          <a:prstGeom prst="parallelogram">
            <a:avLst/>
          </a:prstGeom>
        </p:spPr>
        <p:style>
          <a:lnRef idx="1">
            <a:schemeClr val="accent3"/>
          </a:lnRef>
          <a:fillRef idx="3">
            <a:schemeClr val="accent3"/>
          </a:fillRef>
          <a:effectRef idx="2">
            <a:schemeClr val="accent3"/>
          </a:effectRef>
          <a:fontRef idx="minor">
            <a:schemeClr val="lt1"/>
          </a:fontRef>
        </p:style>
        <p:txBody>
          <a:bodyPr lIns="91407" tIns="45703" rIns="91407" bIns="45703" rtlCol="0" anchor="ctr"/>
          <a:lstStyle/>
          <a:p>
            <a:pPr algn="ctr"/>
            <a:r>
              <a:rPr lang="en-US" b="1" dirty="0" smtClean="0"/>
              <a:t>218 million children </a:t>
            </a:r>
            <a:r>
              <a:rPr lang="en-US" b="1" dirty="0"/>
              <a:t>reached</a:t>
            </a:r>
          </a:p>
          <a:p>
            <a:pPr algn="ctr"/>
            <a:r>
              <a:rPr lang="en-US" b="1" dirty="0" smtClean="0"/>
              <a:t>24/43 (56%) </a:t>
            </a:r>
            <a:r>
              <a:rPr lang="en-US" b="1" dirty="0"/>
              <a:t>attained 95% </a:t>
            </a:r>
            <a:r>
              <a:rPr lang="en-US" b="1" dirty="0" smtClean="0"/>
              <a:t>coverage</a:t>
            </a:r>
          </a:p>
          <a:p>
            <a:pPr algn="ctr"/>
            <a:r>
              <a:rPr lang="en-US" b="1" dirty="0" smtClean="0"/>
              <a:t>13/43 (30%) </a:t>
            </a:r>
            <a:r>
              <a:rPr lang="en-US" b="1" dirty="0"/>
              <a:t>with coverage </a:t>
            </a:r>
            <a:r>
              <a:rPr lang="en-US" b="1" dirty="0" smtClean="0"/>
              <a:t>survey</a:t>
            </a:r>
            <a:endParaRPr lang="en-US" b="1" dirty="0"/>
          </a:p>
        </p:txBody>
      </p:sp>
      <p:sp>
        <p:nvSpPr>
          <p:cNvPr id="782" name="Parallélogramme 4"/>
          <p:cNvSpPr/>
          <p:nvPr/>
        </p:nvSpPr>
        <p:spPr>
          <a:xfrm>
            <a:off x="149145" y="2852936"/>
            <a:ext cx="2445467" cy="1100138"/>
          </a:xfrm>
          <a:prstGeom prst="parallelogram">
            <a:avLst/>
          </a:prstGeom>
        </p:spPr>
        <p:style>
          <a:lnRef idx="1">
            <a:schemeClr val="accent2"/>
          </a:lnRef>
          <a:fillRef idx="3">
            <a:schemeClr val="accent2"/>
          </a:fillRef>
          <a:effectRef idx="2">
            <a:schemeClr val="accent2"/>
          </a:effectRef>
          <a:fontRef idx="minor">
            <a:schemeClr val="lt1"/>
          </a:fontRef>
        </p:style>
        <p:txBody>
          <a:bodyPr lIns="91407" tIns="45703" rIns="91407" bIns="45703" rtlCol="0" anchor="ctr"/>
          <a:lstStyle/>
          <a:p>
            <a:pPr algn="ctr"/>
            <a:r>
              <a:rPr lang="en-US" b="1" dirty="0" smtClean="0"/>
              <a:t>35 of 43 SIAs integrated 1 or more other interventions</a:t>
            </a:r>
            <a:endParaRPr lang="en-US" b="1" dirty="0"/>
          </a:p>
        </p:txBody>
      </p:sp>
    </p:spTree>
    <p:extLst>
      <p:ext uri="{BB962C8B-B14F-4D97-AF65-F5344CB8AC3E}">
        <p14:creationId xmlns:p14="http://schemas.microsoft.com/office/powerpoint/2010/main" val="992262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 grpId="0" animBg="1"/>
      <p:bldP spid="78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7046</TotalTime>
  <Words>3177</Words>
  <Application>Microsoft Macintosh PowerPoint</Application>
  <PresentationFormat>On-screen Show (4:3)</PresentationFormat>
  <Paragraphs>331</Paragraphs>
  <Slides>27</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3_Office Theme</vt:lpstr>
      <vt:lpstr>Chart</vt:lpstr>
      <vt:lpstr>Global Measles and Rubella Update  5th African Regional Measles/Rubella TAG Meeting  2nd-3rd June 2015</vt:lpstr>
      <vt:lpstr>Global MCV1 coverage has reached 84% 1st Dose measles vaccine coverage by WHO region, 1980-2013</vt:lpstr>
      <vt:lpstr>Measles and Rubella Targets</vt:lpstr>
      <vt:lpstr>Reported measles cases by WHO Region, 2000-2014</vt:lpstr>
      <vt:lpstr>21 million infants missed MCV1 in 2013 through routine</vt:lpstr>
      <vt:lpstr>Global and Regional MCV2 Coverage  New WHO-UNICEF Estimates </vt:lpstr>
      <vt:lpstr>Immunization coverage with the second dose of measles containing vaccines by administered schedule in infants, 2013</vt:lpstr>
      <vt:lpstr>PowerPoint Presentation</vt:lpstr>
      <vt:lpstr>43 Measles Campaigns in 28 Countries in 2014</vt:lpstr>
      <vt:lpstr>Rubella containing vaccine coverage by WHO region, 1980-2013.   NB. MR is x2 M alone cost. Two doses mean signif increase</vt:lpstr>
      <vt:lpstr>Rubella Incidence per million population, 2014</vt:lpstr>
      <vt:lpstr>Introducing routine MCV2 &amp; RCV </vt:lpstr>
      <vt:lpstr>Reported Measles Incidence Rate* and Countries with largest number of reported measles cases  Apr 2014 to Mar 2015 (12M period)</vt:lpstr>
      <vt:lpstr>Types of Measles Outbreaks</vt:lpstr>
      <vt:lpstr>Progress towards 2015 global targets by WHO region</vt:lpstr>
      <vt:lpstr>Verification of elimination</vt:lpstr>
      <vt:lpstr>Monitoring Progress through  Regional Verification of Measles Elimination</vt:lpstr>
      <vt:lpstr>Key Challenges by WHO Region</vt:lpstr>
      <vt:lpstr>Estm. Resource Requirements &amp;  Mobilization Efforts – 2015-2020</vt:lpstr>
      <vt:lpstr>Summary</vt:lpstr>
      <vt:lpstr>Pareto-Juran principle</vt:lpstr>
      <vt:lpstr>Most progress in measles mortality reduction occurred in Africa in last decade</vt:lpstr>
      <vt:lpstr>PowerPoint Presentation</vt:lpstr>
      <vt:lpstr>“Business as usual" will not be enough</vt:lpstr>
      <vt:lpstr>PowerPoint Presentation</vt:lpstr>
      <vt:lpstr>The horizon – e.g. Needle free patch technology</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Update and Recommendations from SAGE 2013</dc:title>
  <dc:creator>STREBEL, Peter Michau</dc:creator>
  <cp:lastModifiedBy>Robert Kezaala</cp:lastModifiedBy>
  <cp:revision>186</cp:revision>
  <dcterms:created xsi:type="dcterms:W3CDTF">2014-04-25T02:39:41Z</dcterms:created>
  <dcterms:modified xsi:type="dcterms:W3CDTF">2015-06-02T05:59:12Z</dcterms:modified>
</cp:coreProperties>
</file>