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340" r:id="rId2"/>
    <p:sldId id="341" r:id="rId3"/>
    <p:sldId id="338" r:id="rId4"/>
    <p:sldId id="357" r:id="rId5"/>
    <p:sldId id="352" r:id="rId6"/>
    <p:sldId id="348" r:id="rId7"/>
    <p:sldId id="342" r:id="rId8"/>
    <p:sldId id="359" r:id="rId9"/>
    <p:sldId id="346" r:id="rId10"/>
    <p:sldId id="347" r:id="rId11"/>
    <p:sldId id="344" r:id="rId12"/>
    <p:sldId id="343" r:id="rId13"/>
    <p:sldId id="360" r:id="rId14"/>
    <p:sldId id="356" r:id="rId15"/>
    <p:sldId id="345" r:id="rId16"/>
    <p:sldId id="361" r:id="rId17"/>
    <p:sldId id="362" r:id="rId18"/>
    <p:sldId id="363" r:id="rId19"/>
    <p:sldId id="364" r:id="rId20"/>
    <p:sldId id="358" r:id="rId21"/>
    <p:sldId id="354" r:id="rId22"/>
    <p:sldId id="350" r:id="rId23"/>
    <p:sldId id="351" r:id="rId24"/>
    <p:sldId id="353" r:id="rId25"/>
    <p:sldId id="355" r:id="rId26"/>
  </p:sldIdLst>
  <p:sldSz cx="10693400" cy="7561263"/>
  <p:notesSz cx="6662738" cy="9832975"/>
  <p:defaultTextStyle>
    <a:defPPr>
      <a:defRPr lang="en-GB"/>
    </a:defPPr>
    <a:lvl1pPr algn="l" rtl="1" fontAlgn="base">
      <a:spcBef>
        <a:spcPct val="0"/>
      </a:spcBef>
      <a:spcAft>
        <a:spcPct val="0"/>
      </a:spcAft>
      <a:defRPr sz="3900" b="1" kern="1200">
        <a:solidFill>
          <a:srgbClr val="000066"/>
        </a:solidFill>
        <a:latin typeface="Arial" charset="0"/>
        <a:ea typeface="+mn-ea"/>
        <a:cs typeface="Arial" charset="0"/>
      </a:defRPr>
    </a:lvl1pPr>
    <a:lvl2pPr marL="457200" algn="l" rtl="1" fontAlgn="base">
      <a:spcBef>
        <a:spcPct val="0"/>
      </a:spcBef>
      <a:spcAft>
        <a:spcPct val="0"/>
      </a:spcAft>
      <a:defRPr sz="3900" b="1" kern="1200">
        <a:solidFill>
          <a:srgbClr val="000066"/>
        </a:solidFill>
        <a:latin typeface="Arial" charset="0"/>
        <a:ea typeface="+mn-ea"/>
        <a:cs typeface="Arial" charset="0"/>
      </a:defRPr>
    </a:lvl2pPr>
    <a:lvl3pPr marL="914400" algn="l" rtl="1" fontAlgn="base">
      <a:spcBef>
        <a:spcPct val="0"/>
      </a:spcBef>
      <a:spcAft>
        <a:spcPct val="0"/>
      </a:spcAft>
      <a:defRPr sz="3900" b="1" kern="1200">
        <a:solidFill>
          <a:srgbClr val="000066"/>
        </a:solidFill>
        <a:latin typeface="Arial" charset="0"/>
        <a:ea typeface="+mn-ea"/>
        <a:cs typeface="Arial" charset="0"/>
      </a:defRPr>
    </a:lvl3pPr>
    <a:lvl4pPr marL="1371600" algn="l" rtl="1" fontAlgn="base">
      <a:spcBef>
        <a:spcPct val="0"/>
      </a:spcBef>
      <a:spcAft>
        <a:spcPct val="0"/>
      </a:spcAft>
      <a:defRPr sz="3900" b="1" kern="1200">
        <a:solidFill>
          <a:srgbClr val="000066"/>
        </a:solidFill>
        <a:latin typeface="Arial" charset="0"/>
        <a:ea typeface="+mn-ea"/>
        <a:cs typeface="Arial" charset="0"/>
      </a:defRPr>
    </a:lvl4pPr>
    <a:lvl5pPr marL="1828800" algn="l" rtl="1" fontAlgn="base">
      <a:spcBef>
        <a:spcPct val="0"/>
      </a:spcBef>
      <a:spcAft>
        <a:spcPct val="0"/>
      </a:spcAft>
      <a:defRPr sz="3900" b="1" kern="1200">
        <a:solidFill>
          <a:srgbClr val="000066"/>
        </a:solidFill>
        <a:latin typeface="Arial" charset="0"/>
        <a:ea typeface="+mn-ea"/>
        <a:cs typeface="Arial" charset="0"/>
      </a:defRPr>
    </a:lvl5pPr>
    <a:lvl6pPr marL="2286000" algn="l" defTabSz="914400" rtl="0" eaLnBrk="1" latinLnBrk="0" hangingPunct="1">
      <a:defRPr sz="3900" b="1" kern="1200">
        <a:solidFill>
          <a:srgbClr val="000066"/>
        </a:solidFill>
        <a:latin typeface="Arial" charset="0"/>
        <a:ea typeface="+mn-ea"/>
        <a:cs typeface="Arial" charset="0"/>
      </a:defRPr>
    </a:lvl6pPr>
    <a:lvl7pPr marL="2743200" algn="l" defTabSz="914400" rtl="0" eaLnBrk="1" latinLnBrk="0" hangingPunct="1">
      <a:defRPr sz="3900" b="1" kern="1200">
        <a:solidFill>
          <a:srgbClr val="000066"/>
        </a:solidFill>
        <a:latin typeface="Arial" charset="0"/>
        <a:ea typeface="+mn-ea"/>
        <a:cs typeface="Arial" charset="0"/>
      </a:defRPr>
    </a:lvl7pPr>
    <a:lvl8pPr marL="3200400" algn="l" defTabSz="914400" rtl="0" eaLnBrk="1" latinLnBrk="0" hangingPunct="1">
      <a:defRPr sz="3900" b="1" kern="1200">
        <a:solidFill>
          <a:srgbClr val="000066"/>
        </a:solidFill>
        <a:latin typeface="Arial" charset="0"/>
        <a:ea typeface="+mn-ea"/>
        <a:cs typeface="Arial" charset="0"/>
      </a:defRPr>
    </a:lvl8pPr>
    <a:lvl9pPr marL="3657600" algn="l" defTabSz="914400" rtl="0" eaLnBrk="1" latinLnBrk="0" hangingPunct="1">
      <a:defRPr sz="3900" b="1" kern="1200">
        <a:solidFill>
          <a:srgbClr val="000066"/>
        </a:solidFill>
        <a:latin typeface="Arial"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7FB8"/>
    <a:srgbClr val="C4DAF4"/>
    <a:srgbClr val="000066"/>
    <a:srgbClr val="66FF33"/>
    <a:srgbClr val="96CCEE"/>
    <a:srgbClr val="72BBE8"/>
    <a:srgbClr val="418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5" autoAdjust="0"/>
    <p:restoredTop sz="80539" autoAdjust="0"/>
  </p:normalViewPr>
  <p:slideViewPr>
    <p:cSldViewPr snapToGrid="0" showGuides="1">
      <p:cViewPr varScale="1">
        <p:scale>
          <a:sx n="86" d="100"/>
          <a:sy n="86" d="100"/>
        </p:scale>
        <p:origin x="-1494" y="-78"/>
      </p:cViewPr>
      <p:guideLst>
        <p:guide orient="horz" pos="2381"/>
        <p:guide pos="3368"/>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3057366600673695E-2"/>
          <c:y val="2.3188219893565901E-2"/>
          <c:w val="0.91858358000090301"/>
          <c:h val="0.92449003085140702"/>
        </c:manualLayout>
      </c:layout>
      <c:bar3DChart>
        <c:barDir val="col"/>
        <c:grouping val="clustered"/>
        <c:varyColors val="0"/>
        <c:ser>
          <c:idx val="0"/>
          <c:order val="0"/>
          <c:tx>
            <c:strRef>
              <c:f>Sheet1!$C$4</c:f>
              <c:strCache>
                <c:ptCount val="1"/>
                <c:pt idx="0">
                  <c:v>JRF</c:v>
                </c:pt>
              </c:strCache>
            </c:strRef>
          </c:tx>
          <c:invertIfNegative val="0"/>
          <c:cat>
            <c:numRef>
              <c:f>Sheet1!$D$3:$N$3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Sheet1!$D$4:$N$4</c:f>
              <c:numCache>
                <c:formatCode>General</c:formatCode>
                <c:ptCount val="11"/>
                <c:pt idx="0">
                  <c:v>59155</c:v>
                </c:pt>
                <c:pt idx="1">
                  <c:v>140214</c:v>
                </c:pt>
                <c:pt idx="2">
                  <c:v>174549</c:v>
                </c:pt>
                <c:pt idx="3">
                  <c:v>144409</c:v>
                </c:pt>
                <c:pt idx="4">
                  <c:v>176040</c:v>
                </c:pt>
                <c:pt idx="5">
                  <c:v>152838</c:v>
                </c:pt>
                <c:pt idx="6">
                  <c:v>153439</c:v>
                </c:pt>
                <c:pt idx="7">
                  <c:v>197537</c:v>
                </c:pt>
                <c:pt idx="8">
                  <c:v>263854</c:v>
                </c:pt>
                <c:pt idx="9">
                  <c:v>214641</c:v>
                </c:pt>
              </c:numCache>
            </c:numRef>
          </c:val>
          <c:extLst>
            <c:ext xmlns:c16="http://schemas.microsoft.com/office/drawing/2014/chart" uri="{C3380CC4-5D6E-409C-BE32-E72D297353CC}">
              <c16:uniqueId val="{00000000-8825-4109-959C-B3592946256E}"/>
            </c:ext>
          </c:extLst>
        </c:ser>
        <c:ser>
          <c:idx val="1"/>
          <c:order val="1"/>
          <c:tx>
            <c:strRef>
              <c:f>Sheet1!$C$5</c:f>
              <c:strCache>
                <c:ptCount val="1"/>
                <c:pt idx="0">
                  <c:v>monthly data</c:v>
                </c:pt>
              </c:strCache>
            </c:strRef>
          </c:tx>
          <c:invertIfNegative val="0"/>
          <c:cat>
            <c:numRef>
              <c:f>Sheet1!$D$3:$N$3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Sheet1!$D$5:$N$5</c:f>
              <c:numCache>
                <c:formatCode>General</c:formatCode>
                <c:ptCount val="11"/>
                <c:pt idx="0">
                  <c:v>62053</c:v>
                </c:pt>
                <c:pt idx="1">
                  <c:v>78696</c:v>
                </c:pt>
                <c:pt idx="2">
                  <c:v>80702</c:v>
                </c:pt>
                <c:pt idx="3">
                  <c:v>99362</c:v>
                </c:pt>
                <c:pt idx="4">
                  <c:v>65227</c:v>
                </c:pt>
                <c:pt idx="5">
                  <c:v>86820</c:v>
                </c:pt>
                <c:pt idx="6">
                  <c:v>123759</c:v>
                </c:pt>
                <c:pt idx="7">
                  <c:v>158263</c:v>
                </c:pt>
                <c:pt idx="8">
                  <c:v>162052</c:v>
                </c:pt>
                <c:pt idx="9">
                  <c:v>132108</c:v>
                </c:pt>
                <c:pt idx="10">
                  <c:v>33182</c:v>
                </c:pt>
              </c:numCache>
            </c:numRef>
          </c:val>
          <c:extLst>
            <c:ext xmlns:c16="http://schemas.microsoft.com/office/drawing/2014/chart" uri="{C3380CC4-5D6E-409C-BE32-E72D297353CC}">
              <c16:uniqueId val="{00000001-8825-4109-959C-B3592946256E}"/>
            </c:ext>
          </c:extLst>
        </c:ser>
        <c:dLbls>
          <c:showLegendKey val="0"/>
          <c:showVal val="0"/>
          <c:showCatName val="0"/>
          <c:showSerName val="0"/>
          <c:showPercent val="0"/>
          <c:showBubbleSize val="0"/>
        </c:dLbls>
        <c:gapWidth val="150"/>
        <c:shape val="box"/>
        <c:axId val="128647552"/>
        <c:axId val="128649088"/>
        <c:axId val="0"/>
      </c:bar3DChart>
      <c:catAx>
        <c:axId val="128647552"/>
        <c:scaling>
          <c:orientation val="minMax"/>
        </c:scaling>
        <c:delete val="0"/>
        <c:axPos val="b"/>
        <c:numFmt formatCode="General" sourceLinked="1"/>
        <c:majorTickMark val="out"/>
        <c:minorTickMark val="none"/>
        <c:tickLblPos val="nextTo"/>
        <c:crossAx val="128649088"/>
        <c:crosses val="autoZero"/>
        <c:auto val="1"/>
        <c:lblAlgn val="ctr"/>
        <c:lblOffset val="100"/>
        <c:noMultiLvlLbl val="0"/>
      </c:catAx>
      <c:valAx>
        <c:axId val="128649088"/>
        <c:scaling>
          <c:orientation val="minMax"/>
        </c:scaling>
        <c:delete val="0"/>
        <c:axPos val="l"/>
        <c:majorGridlines/>
        <c:numFmt formatCode="General" sourceLinked="1"/>
        <c:majorTickMark val="out"/>
        <c:minorTickMark val="none"/>
        <c:tickLblPos val="nextTo"/>
        <c:crossAx val="128647552"/>
        <c:crosses val="autoZero"/>
        <c:crossBetween val="between"/>
      </c:valAx>
    </c:plotArea>
    <c:legend>
      <c:legendPos val="r"/>
      <c:layout>
        <c:manualLayout>
          <c:xMode val="edge"/>
          <c:yMode val="edge"/>
          <c:x val="0.10630447225531001"/>
          <c:y val="5.4641692177529698E-2"/>
          <c:w val="0.13574917078854101"/>
          <c:h val="0.115496851180055"/>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3478489550299305E-2"/>
          <c:y val="2.7474245598909101E-2"/>
          <c:w val="0.92956999726704104"/>
          <c:h val="0.91330194018913802"/>
        </c:manualLayout>
      </c:layout>
      <c:bar3DChart>
        <c:barDir val="col"/>
        <c:grouping val="clustered"/>
        <c:varyColors val="0"/>
        <c:ser>
          <c:idx val="0"/>
          <c:order val="0"/>
          <c:tx>
            <c:strRef>
              <c:f>Sheet1!$A$4</c:f>
              <c:strCache>
                <c:ptCount val="1"/>
                <c:pt idx="0">
                  <c:v>JRF</c:v>
                </c:pt>
              </c:strCache>
            </c:strRef>
          </c:tx>
          <c:invertIfNegative val="0"/>
          <c:cat>
            <c:numRef>
              <c:f>Sheet1!$B$3:$L$3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Sheet1!$B$4:$L$4</c:f>
              <c:numCache>
                <c:formatCode>General</c:formatCode>
                <c:ptCount val="11"/>
                <c:pt idx="0">
                  <c:v>66613</c:v>
                </c:pt>
                <c:pt idx="1">
                  <c:v>92978</c:v>
                </c:pt>
                <c:pt idx="2">
                  <c:v>80619</c:v>
                </c:pt>
                <c:pt idx="3">
                  <c:v>140343</c:v>
                </c:pt>
                <c:pt idx="4">
                  <c:v>175987</c:v>
                </c:pt>
                <c:pt idx="5">
                  <c:v>75279</c:v>
                </c:pt>
                <c:pt idx="6">
                  <c:v>91497</c:v>
                </c:pt>
                <c:pt idx="7">
                  <c:v>87172</c:v>
                </c:pt>
                <c:pt idx="8">
                  <c:v>106841</c:v>
                </c:pt>
                <c:pt idx="9">
                  <c:v>92143</c:v>
                </c:pt>
              </c:numCache>
            </c:numRef>
          </c:val>
          <c:extLst>
            <c:ext xmlns:c16="http://schemas.microsoft.com/office/drawing/2014/chart" uri="{C3380CC4-5D6E-409C-BE32-E72D297353CC}">
              <c16:uniqueId val="{00000000-E58C-4D3E-8CC3-B6B1212B637C}"/>
            </c:ext>
          </c:extLst>
        </c:ser>
        <c:ser>
          <c:idx val="1"/>
          <c:order val="1"/>
          <c:tx>
            <c:strRef>
              <c:f>Sheet1!$A$5</c:f>
              <c:strCache>
                <c:ptCount val="1"/>
                <c:pt idx="0">
                  <c:v>monthly data</c:v>
                </c:pt>
              </c:strCache>
            </c:strRef>
          </c:tx>
          <c:invertIfNegative val="0"/>
          <c:cat>
            <c:numRef>
              <c:f>Sheet1!$B$3:$L$3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Sheet1!$B$5:$L$5</c:f>
              <c:numCache>
                <c:formatCode>General</c:formatCode>
                <c:ptCount val="11"/>
                <c:pt idx="0">
                  <c:v>54010</c:v>
                </c:pt>
                <c:pt idx="1">
                  <c:v>67967</c:v>
                </c:pt>
                <c:pt idx="2">
                  <c:v>70472</c:v>
                </c:pt>
                <c:pt idx="3">
                  <c:v>84706</c:v>
                </c:pt>
                <c:pt idx="4">
                  <c:v>53692</c:v>
                </c:pt>
                <c:pt idx="5">
                  <c:v>68231</c:v>
                </c:pt>
                <c:pt idx="6">
                  <c:v>107347</c:v>
                </c:pt>
                <c:pt idx="7">
                  <c:v>107673</c:v>
                </c:pt>
                <c:pt idx="8">
                  <c:v>109376</c:v>
                </c:pt>
                <c:pt idx="9">
                  <c:v>110076</c:v>
                </c:pt>
                <c:pt idx="10">
                  <c:v>25818</c:v>
                </c:pt>
              </c:numCache>
            </c:numRef>
          </c:val>
          <c:extLst>
            <c:ext xmlns:c16="http://schemas.microsoft.com/office/drawing/2014/chart" uri="{C3380CC4-5D6E-409C-BE32-E72D297353CC}">
              <c16:uniqueId val="{00000001-E58C-4D3E-8CC3-B6B1212B637C}"/>
            </c:ext>
          </c:extLst>
        </c:ser>
        <c:dLbls>
          <c:showLegendKey val="0"/>
          <c:showVal val="0"/>
          <c:showCatName val="0"/>
          <c:showSerName val="0"/>
          <c:showPercent val="0"/>
          <c:showBubbleSize val="0"/>
        </c:dLbls>
        <c:gapWidth val="150"/>
        <c:shape val="box"/>
        <c:axId val="128652416"/>
        <c:axId val="128653952"/>
        <c:axId val="0"/>
      </c:bar3DChart>
      <c:catAx>
        <c:axId val="128652416"/>
        <c:scaling>
          <c:orientation val="minMax"/>
        </c:scaling>
        <c:delete val="0"/>
        <c:axPos val="b"/>
        <c:numFmt formatCode="General" sourceLinked="1"/>
        <c:majorTickMark val="out"/>
        <c:minorTickMark val="none"/>
        <c:tickLblPos val="nextTo"/>
        <c:crossAx val="128653952"/>
        <c:crosses val="autoZero"/>
        <c:auto val="1"/>
        <c:lblAlgn val="ctr"/>
        <c:lblOffset val="100"/>
        <c:noMultiLvlLbl val="0"/>
      </c:catAx>
      <c:valAx>
        <c:axId val="128653952"/>
        <c:scaling>
          <c:orientation val="minMax"/>
        </c:scaling>
        <c:delete val="0"/>
        <c:axPos val="l"/>
        <c:majorGridlines/>
        <c:numFmt formatCode="General" sourceLinked="1"/>
        <c:majorTickMark val="out"/>
        <c:minorTickMark val="none"/>
        <c:tickLblPos val="nextTo"/>
        <c:crossAx val="128652416"/>
        <c:crosses val="autoZero"/>
        <c:crossBetween val="between"/>
      </c:valAx>
    </c:plotArea>
    <c:legend>
      <c:legendPos val="r"/>
      <c:layout>
        <c:manualLayout>
          <c:xMode val="edge"/>
          <c:yMode val="edge"/>
          <c:x val="0.108962042809482"/>
          <c:y val="0.13268624962191"/>
          <c:w val="0.132688251886"/>
          <c:h val="9.7724534599652899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405074365704306E-2"/>
          <c:y val="6.0659813356663699E-2"/>
          <c:w val="0.89250740811512397"/>
          <c:h val="0.85403915715288303"/>
        </c:manualLayout>
      </c:layout>
      <c:barChart>
        <c:barDir val="col"/>
        <c:grouping val="stacked"/>
        <c:varyColors val="0"/>
        <c:ser>
          <c:idx val="0"/>
          <c:order val="0"/>
          <c:tx>
            <c:strRef>
              <c:f>'As at 18.8.2014'!$A$2</c:f>
              <c:strCache>
                <c:ptCount val="1"/>
                <c:pt idx="0">
                  <c:v>AFR</c:v>
                </c:pt>
              </c:strCache>
            </c:strRef>
          </c:tx>
          <c:invertIfNegative val="0"/>
          <c:cat>
            <c:strRef>
              <c:f>'As at 18.8.2014'!$B$1:$P$1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'As at 18.8.2014'!$B$2:$P$2</c:f>
              <c:numCache>
                <c:formatCode>General</c:formatCode>
                <c:ptCount val="15"/>
                <c:pt idx="0">
                  <c:v>17</c:v>
                </c:pt>
                <c:pt idx="1">
                  <c:v>20</c:v>
                </c:pt>
                <c:pt idx="2">
                  <c:v>26</c:v>
                </c:pt>
                <c:pt idx="3">
                  <c:v>25</c:v>
                </c:pt>
                <c:pt idx="4">
                  <c:v>34</c:v>
                </c:pt>
                <c:pt idx="5">
                  <c:v>31</c:v>
                </c:pt>
                <c:pt idx="6">
                  <c:v>29</c:v>
                </c:pt>
                <c:pt idx="7">
                  <c:v>38</c:v>
                </c:pt>
                <c:pt idx="8">
                  <c:v>39</c:v>
                </c:pt>
                <c:pt idx="9">
                  <c:v>41</c:v>
                </c:pt>
                <c:pt idx="10">
                  <c:v>35</c:v>
                </c:pt>
                <c:pt idx="11">
                  <c:v>33</c:v>
                </c:pt>
                <c:pt idx="12">
                  <c:v>35</c:v>
                </c:pt>
                <c:pt idx="13">
                  <c:v>37</c:v>
                </c:pt>
                <c:pt idx="14">
                  <c:v>35</c:v>
                </c:pt>
              </c:numCache>
            </c:numRef>
          </c:val>
          <c:extLst>
            <c:ext xmlns:c16="http://schemas.microsoft.com/office/drawing/2014/chart" uri="{C3380CC4-5D6E-409C-BE32-E72D297353CC}">
              <c16:uniqueId val="{00000000-50FC-4E7B-A758-2B64CB95F453}"/>
            </c:ext>
          </c:extLst>
        </c:ser>
        <c:ser>
          <c:idx val="1"/>
          <c:order val="1"/>
          <c:tx>
            <c:strRef>
              <c:f>'As at 18.8.2014'!$A$3</c:f>
              <c:strCache>
                <c:ptCount val="1"/>
                <c:pt idx="0">
                  <c:v>AMR</c:v>
                </c:pt>
              </c:strCache>
            </c:strRef>
          </c:tx>
          <c:invertIfNegative val="0"/>
          <c:cat>
            <c:strRef>
              <c:f>'As at 18.8.2014'!$B$1:$P$1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'As at 18.8.2014'!$B$3:$P$3</c:f>
              <c:numCache>
                <c:formatCode>General</c:formatCode>
                <c:ptCount val="15"/>
                <c:pt idx="5">
                  <c:v>20</c:v>
                </c:pt>
                <c:pt idx="6">
                  <c:v>24</c:v>
                </c:pt>
                <c:pt idx="7">
                  <c:v>22</c:v>
                </c:pt>
                <c:pt idx="8">
                  <c:v>24</c:v>
                </c:pt>
                <c:pt idx="9">
                  <c:v>24</c:v>
                </c:pt>
                <c:pt idx="10">
                  <c:v>24</c:v>
                </c:pt>
                <c:pt idx="11">
                  <c:v>24</c:v>
                </c:pt>
                <c:pt idx="12">
                  <c:v>23</c:v>
                </c:pt>
                <c:pt idx="13">
                  <c:v>24</c:v>
                </c:pt>
                <c:pt idx="14">
                  <c:v>15</c:v>
                </c:pt>
              </c:numCache>
            </c:numRef>
          </c:val>
          <c:extLst>
            <c:ext xmlns:c16="http://schemas.microsoft.com/office/drawing/2014/chart" uri="{C3380CC4-5D6E-409C-BE32-E72D297353CC}">
              <c16:uniqueId val="{00000001-50FC-4E7B-A758-2B64CB95F453}"/>
            </c:ext>
          </c:extLst>
        </c:ser>
        <c:ser>
          <c:idx val="2"/>
          <c:order val="2"/>
          <c:tx>
            <c:strRef>
              <c:f>'As at 18.8.2014'!$A$4</c:f>
              <c:strCache>
                <c:ptCount val="1"/>
                <c:pt idx="0">
                  <c:v>EMR</c:v>
                </c:pt>
              </c:strCache>
            </c:strRef>
          </c:tx>
          <c:invertIfNegative val="0"/>
          <c:cat>
            <c:strRef>
              <c:f>'As at 18.8.2014'!$B$1:$P$1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'As at 18.8.2014'!$B$4:$P$4</c:f>
              <c:numCache>
                <c:formatCode>General</c:formatCode>
                <c:ptCount val="15"/>
                <c:pt idx="0">
                  <c:v>14</c:v>
                </c:pt>
                <c:pt idx="1">
                  <c:v>1</c:v>
                </c:pt>
                <c:pt idx="2">
                  <c:v>17</c:v>
                </c:pt>
                <c:pt idx="3">
                  <c:v>19</c:v>
                </c:pt>
                <c:pt idx="4">
                  <c:v>20</c:v>
                </c:pt>
                <c:pt idx="5">
                  <c:v>22</c:v>
                </c:pt>
                <c:pt idx="6">
                  <c:v>22</c:v>
                </c:pt>
                <c:pt idx="7">
                  <c:v>21</c:v>
                </c:pt>
                <c:pt idx="8">
                  <c:v>20</c:v>
                </c:pt>
                <c:pt idx="9">
                  <c:v>21</c:v>
                </c:pt>
                <c:pt idx="10">
                  <c:v>18</c:v>
                </c:pt>
                <c:pt idx="11">
                  <c:v>21</c:v>
                </c:pt>
                <c:pt idx="12">
                  <c:v>22</c:v>
                </c:pt>
                <c:pt idx="13">
                  <c:v>21</c:v>
                </c:pt>
                <c:pt idx="14">
                  <c:v>19</c:v>
                </c:pt>
              </c:numCache>
            </c:numRef>
          </c:val>
          <c:extLst>
            <c:ext xmlns:c16="http://schemas.microsoft.com/office/drawing/2014/chart" uri="{C3380CC4-5D6E-409C-BE32-E72D297353CC}">
              <c16:uniqueId val="{00000002-50FC-4E7B-A758-2B64CB95F453}"/>
            </c:ext>
          </c:extLst>
        </c:ser>
        <c:ser>
          <c:idx val="3"/>
          <c:order val="3"/>
          <c:tx>
            <c:strRef>
              <c:f>'As at 18.8.2014'!$A$5</c:f>
              <c:strCache>
                <c:ptCount val="1"/>
                <c:pt idx="0">
                  <c:v>EUR</c:v>
                </c:pt>
              </c:strCache>
            </c:strRef>
          </c:tx>
          <c:invertIfNegative val="0"/>
          <c:cat>
            <c:strRef>
              <c:f>'As at 18.8.2014'!$B$1:$P$1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'As at 18.8.2014'!$B$5:$P$5</c:f>
              <c:numCache>
                <c:formatCode>General</c:formatCode>
                <c:ptCount val="15"/>
                <c:pt idx="0">
                  <c:v>4</c:v>
                </c:pt>
                <c:pt idx="1">
                  <c:v>31</c:v>
                </c:pt>
                <c:pt idx="2">
                  <c:v>55</c:v>
                </c:pt>
                <c:pt idx="3">
                  <c:v>50</c:v>
                </c:pt>
                <c:pt idx="4">
                  <c:v>56</c:v>
                </c:pt>
                <c:pt idx="5">
                  <c:v>61</c:v>
                </c:pt>
                <c:pt idx="6">
                  <c:v>62</c:v>
                </c:pt>
                <c:pt idx="7">
                  <c:v>69</c:v>
                </c:pt>
                <c:pt idx="8">
                  <c:v>66</c:v>
                </c:pt>
                <c:pt idx="9">
                  <c:v>69</c:v>
                </c:pt>
                <c:pt idx="10">
                  <c:v>70</c:v>
                </c:pt>
                <c:pt idx="11">
                  <c:v>67</c:v>
                </c:pt>
                <c:pt idx="12">
                  <c:v>71</c:v>
                </c:pt>
                <c:pt idx="13">
                  <c:v>71</c:v>
                </c:pt>
                <c:pt idx="14">
                  <c:v>66</c:v>
                </c:pt>
              </c:numCache>
            </c:numRef>
          </c:val>
          <c:extLst>
            <c:ext xmlns:c16="http://schemas.microsoft.com/office/drawing/2014/chart" uri="{C3380CC4-5D6E-409C-BE32-E72D297353CC}">
              <c16:uniqueId val="{00000003-50FC-4E7B-A758-2B64CB95F453}"/>
            </c:ext>
          </c:extLst>
        </c:ser>
        <c:ser>
          <c:idx val="4"/>
          <c:order val="4"/>
          <c:tx>
            <c:strRef>
              <c:f>'As at 18.8.2014'!$A$6</c:f>
              <c:strCache>
                <c:ptCount val="1"/>
                <c:pt idx="0">
                  <c:v>SEAR</c:v>
                </c:pt>
              </c:strCache>
            </c:strRef>
          </c:tx>
          <c:invertIfNegative val="0"/>
          <c:cat>
            <c:strRef>
              <c:f>'As at 18.8.2014'!$B$1:$P$1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'As at 18.8.2014'!$B$6:$P$6</c:f>
              <c:numCache>
                <c:formatCode>General</c:formatCode>
                <c:ptCount val="15"/>
                <c:pt idx="0">
                  <c:v>10</c:v>
                </c:pt>
                <c:pt idx="1">
                  <c:v>14</c:v>
                </c:pt>
                <c:pt idx="2">
                  <c:v>14</c:v>
                </c:pt>
                <c:pt idx="3">
                  <c:v>17</c:v>
                </c:pt>
                <c:pt idx="4">
                  <c:v>14</c:v>
                </c:pt>
                <c:pt idx="5">
                  <c:v>10</c:v>
                </c:pt>
                <c:pt idx="6">
                  <c:v>16</c:v>
                </c:pt>
                <c:pt idx="8">
                  <c:v>20</c:v>
                </c:pt>
                <c:pt idx="9">
                  <c:v>20</c:v>
                </c:pt>
                <c:pt idx="10">
                  <c:v>13</c:v>
                </c:pt>
                <c:pt idx="11">
                  <c:v>21</c:v>
                </c:pt>
                <c:pt idx="12">
                  <c:v>23</c:v>
                </c:pt>
                <c:pt idx="13">
                  <c:v>24</c:v>
                </c:pt>
                <c:pt idx="14">
                  <c:v>34</c:v>
                </c:pt>
              </c:numCache>
            </c:numRef>
          </c:val>
          <c:extLst>
            <c:ext xmlns:c16="http://schemas.microsoft.com/office/drawing/2014/chart" uri="{C3380CC4-5D6E-409C-BE32-E72D297353CC}">
              <c16:uniqueId val="{00000004-50FC-4E7B-A758-2B64CB95F453}"/>
            </c:ext>
          </c:extLst>
        </c:ser>
        <c:ser>
          <c:idx val="5"/>
          <c:order val="5"/>
          <c:tx>
            <c:strRef>
              <c:f>'As at 18.8.2014'!$A$7</c:f>
              <c:strCache>
                <c:ptCount val="1"/>
                <c:pt idx="0">
                  <c:v>WPR</c:v>
                </c:pt>
              </c:strCache>
            </c:strRef>
          </c:tx>
          <c:invertIfNegative val="0"/>
          <c:cat>
            <c:strRef>
              <c:f>'As at 18.8.2014'!$B$1:$P$1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'As at 18.8.2014'!$B$7:$P$7</c:f>
              <c:numCache>
                <c:formatCode>General</c:formatCode>
                <c:ptCount val="15"/>
                <c:pt idx="3">
                  <c:v>10</c:v>
                </c:pt>
                <c:pt idx="4">
                  <c:v>19</c:v>
                </c:pt>
                <c:pt idx="5">
                  <c:v>18</c:v>
                </c:pt>
                <c:pt idx="6">
                  <c:v>18</c:v>
                </c:pt>
                <c:pt idx="7">
                  <c:v>18</c:v>
                </c:pt>
                <c:pt idx="8">
                  <c:v>49</c:v>
                </c:pt>
                <c:pt idx="9">
                  <c:v>48</c:v>
                </c:pt>
                <c:pt idx="10">
                  <c:v>51</c:v>
                </c:pt>
                <c:pt idx="11">
                  <c:v>51</c:v>
                </c:pt>
                <c:pt idx="12">
                  <c:v>53</c:v>
                </c:pt>
                <c:pt idx="13">
                  <c:v>53</c:v>
                </c:pt>
                <c:pt idx="14">
                  <c:v>53</c:v>
                </c:pt>
              </c:numCache>
            </c:numRef>
          </c:val>
          <c:extLst>
            <c:ext xmlns:c16="http://schemas.microsoft.com/office/drawing/2014/chart" uri="{C3380CC4-5D6E-409C-BE32-E72D297353CC}">
              <c16:uniqueId val="{00000005-50FC-4E7B-A758-2B64CB95F453}"/>
            </c:ext>
          </c:extLst>
        </c:ser>
        <c:dLbls>
          <c:showLegendKey val="0"/>
          <c:showVal val="0"/>
          <c:showCatName val="0"/>
          <c:showSerName val="0"/>
          <c:showPercent val="0"/>
          <c:showBubbleSize val="0"/>
        </c:dLbls>
        <c:gapWidth val="150"/>
        <c:overlap val="100"/>
        <c:axId val="158034944"/>
        <c:axId val="158040832"/>
      </c:barChart>
      <c:catAx>
        <c:axId val="158034944"/>
        <c:scaling>
          <c:orientation val="minMax"/>
        </c:scaling>
        <c:delete val="0"/>
        <c:axPos val="b"/>
        <c:numFmt formatCode="General" sourceLinked="0"/>
        <c:majorTickMark val="out"/>
        <c:minorTickMark val="none"/>
        <c:tickLblPos val="nextTo"/>
        <c:txPr>
          <a:bodyPr/>
          <a:lstStyle/>
          <a:p>
            <a:pPr>
              <a:defRPr sz="1600"/>
            </a:pPr>
            <a:endParaRPr lang="en-US"/>
          </a:p>
        </c:txPr>
        <c:crossAx val="158040832"/>
        <c:crosses val="autoZero"/>
        <c:auto val="1"/>
        <c:lblAlgn val="ctr"/>
        <c:lblOffset val="100"/>
        <c:noMultiLvlLbl val="0"/>
      </c:catAx>
      <c:valAx>
        <c:axId val="158040832"/>
        <c:scaling>
          <c:orientation val="minMax"/>
        </c:scaling>
        <c:delete val="0"/>
        <c:axPos val="l"/>
        <c:majorGridlines/>
        <c:title>
          <c:tx>
            <c:rich>
              <a:bodyPr rot="-5400000" vert="horz"/>
              <a:lstStyle/>
              <a:p>
                <a:pPr>
                  <a:defRPr sz="2400"/>
                </a:pPr>
                <a:r>
                  <a:rPr lang="en-US" sz="2400"/>
                  <a:t>No. of laboratories</a:t>
                </a:r>
              </a:p>
            </c:rich>
          </c:tx>
          <c:overlay val="0"/>
        </c:title>
        <c:numFmt formatCode="General" sourceLinked="1"/>
        <c:majorTickMark val="out"/>
        <c:minorTickMark val="none"/>
        <c:tickLblPos val="nextTo"/>
        <c:crossAx val="158034944"/>
        <c:crosses val="autoZero"/>
        <c:crossBetween val="between"/>
      </c:valAx>
    </c:plotArea>
    <c:legend>
      <c:legendPos val="r"/>
      <c:layout>
        <c:manualLayout>
          <c:xMode val="edge"/>
          <c:yMode val="edge"/>
          <c:x val="0.135980917026637"/>
          <c:y val="6.9627644322389104E-2"/>
          <c:w val="9.9918217491968706E-2"/>
          <c:h val="0.37431860134259998"/>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943453531962701E-2"/>
          <c:y val="2.7730304781226699E-2"/>
          <c:w val="0.95341387827503898"/>
          <c:h val="0.84481849887959404"/>
        </c:manualLayout>
      </c:layout>
      <c:barChart>
        <c:barDir val="col"/>
        <c:grouping val="clustered"/>
        <c:varyColors val="0"/>
        <c:ser>
          <c:idx val="0"/>
          <c:order val="0"/>
          <c:tx>
            <c:strRef>
              <c:f>Sheet1!$A$3</c:f>
              <c:strCache>
                <c:ptCount val="1"/>
                <c:pt idx="0">
                  <c:v>100%</c:v>
                </c:pt>
              </c:strCache>
            </c:strRef>
          </c:tx>
          <c:spPr>
            <a:effectLst>
              <a:glow rad="127000">
                <a:srgbClr val="00B050"/>
              </a:glow>
            </a:effectLst>
          </c:spPr>
          <c:invertIfNegative val="0"/>
          <c:cat>
            <c:strRef>
              <c:f>Sheet1!$B$2:$G$2</c:f>
              <c:strCache>
                <c:ptCount val="6"/>
                <c:pt idx="0">
                  <c:v>AFR</c:v>
                </c:pt>
                <c:pt idx="1">
                  <c:v>AMR</c:v>
                </c:pt>
                <c:pt idx="2">
                  <c:v>EMR</c:v>
                </c:pt>
                <c:pt idx="3">
                  <c:v>EUR</c:v>
                </c:pt>
                <c:pt idx="4">
                  <c:v>SEAR</c:v>
                </c:pt>
                <c:pt idx="5">
                  <c:v>WPR</c:v>
                </c:pt>
              </c:strCache>
            </c:strRef>
          </c:cat>
          <c:val>
            <c:numRef>
              <c:f>Sheet1!$B$3:$G$3</c:f>
              <c:numCache>
                <c:formatCode>General</c:formatCode>
                <c:ptCount val="6"/>
                <c:pt idx="0">
                  <c:v>14</c:v>
                </c:pt>
                <c:pt idx="1">
                  <c:v>5</c:v>
                </c:pt>
                <c:pt idx="2">
                  <c:v>12</c:v>
                </c:pt>
                <c:pt idx="3">
                  <c:v>29</c:v>
                </c:pt>
                <c:pt idx="4">
                  <c:v>28</c:v>
                </c:pt>
                <c:pt idx="5">
                  <c:v>41</c:v>
                </c:pt>
              </c:numCache>
            </c:numRef>
          </c:val>
          <c:extLst>
            <c:ext xmlns:c16="http://schemas.microsoft.com/office/drawing/2014/chart" uri="{C3380CC4-5D6E-409C-BE32-E72D297353CC}">
              <c16:uniqueId val="{00000000-6F2F-40AE-8247-36403F01BA29}"/>
            </c:ext>
          </c:extLst>
        </c:ser>
        <c:ser>
          <c:idx val="1"/>
          <c:order val="1"/>
          <c:tx>
            <c:strRef>
              <c:f>Sheet1!$A$4</c:f>
              <c:strCache>
                <c:ptCount val="1"/>
                <c:pt idx="0">
                  <c:v>95-99%</c:v>
                </c:pt>
              </c:strCache>
            </c:strRef>
          </c:tx>
          <c:invertIfNegative val="0"/>
          <c:cat>
            <c:strRef>
              <c:f>Sheet1!$B$2:$G$2</c:f>
              <c:strCache>
                <c:ptCount val="6"/>
                <c:pt idx="0">
                  <c:v>AFR</c:v>
                </c:pt>
                <c:pt idx="1">
                  <c:v>AMR</c:v>
                </c:pt>
                <c:pt idx="2">
                  <c:v>EMR</c:v>
                </c:pt>
                <c:pt idx="3">
                  <c:v>EUR</c:v>
                </c:pt>
                <c:pt idx="4">
                  <c:v>SEAR</c:v>
                </c:pt>
                <c:pt idx="5">
                  <c:v>WPR</c:v>
                </c:pt>
              </c:strCache>
            </c:strRef>
          </c:cat>
          <c:val>
            <c:numRef>
              <c:f>Sheet1!$B$4:$G$4</c:f>
              <c:numCache>
                <c:formatCode>General</c:formatCode>
                <c:ptCount val="6"/>
                <c:pt idx="0">
                  <c:v>15</c:v>
                </c:pt>
                <c:pt idx="1">
                  <c:v>9</c:v>
                </c:pt>
                <c:pt idx="2">
                  <c:v>6</c:v>
                </c:pt>
                <c:pt idx="3">
                  <c:v>30</c:v>
                </c:pt>
                <c:pt idx="4">
                  <c:v>5</c:v>
                </c:pt>
                <c:pt idx="5">
                  <c:v>12</c:v>
                </c:pt>
              </c:numCache>
            </c:numRef>
          </c:val>
          <c:extLst>
            <c:ext xmlns:c16="http://schemas.microsoft.com/office/drawing/2014/chart" uri="{C3380CC4-5D6E-409C-BE32-E72D297353CC}">
              <c16:uniqueId val="{00000001-6F2F-40AE-8247-36403F01BA29}"/>
            </c:ext>
          </c:extLst>
        </c:ser>
        <c:ser>
          <c:idx val="2"/>
          <c:order val="2"/>
          <c:tx>
            <c:strRef>
              <c:f>Sheet1!$A$5</c:f>
              <c:strCache>
                <c:ptCount val="1"/>
                <c:pt idx="0">
                  <c:v>90-94%</c:v>
                </c:pt>
              </c:strCache>
            </c:strRef>
          </c:tx>
          <c:invertIfNegative val="0"/>
          <c:cat>
            <c:strRef>
              <c:f>Sheet1!$B$2:$G$2</c:f>
              <c:strCache>
                <c:ptCount val="6"/>
                <c:pt idx="0">
                  <c:v>AFR</c:v>
                </c:pt>
                <c:pt idx="1">
                  <c:v>AMR</c:v>
                </c:pt>
                <c:pt idx="2">
                  <c:v>EMR</c:v>
                </c:pt>
                <c:pt idx="3">
                  <c:v>EUR</c:v>
                </c:pt>
                <c:pt idx="4">
                  <c:v>SEAR</c:v>
                </c:pt>
                <c:pt idx="5">
                  <c:v>WPR</c:v>
                </c:pt>
              </c:strCache>
            </c:strRef>
          </c:cat>
          <c:val>
            <c:numRef>
              <c:f>Sheet1!$B$5:$G$5</c:f>
              <c:numCache>
                <c:formatCode>General</c:formatCode>
                <c:ptCount val="6"/>
                <c:pt idx="0">
                  <c:v>3</c:v>
                </c:pt>
                <c:pt idx="1">
                  <c:v>1</c:v>
                </c:pt>
                <c:pt idx="2">
                  <c:v>0</c:v>
                </c:pt>
                <c:pt idx="3">
                  <c:v>6</c:v>
                </c:pt>
                <c:pt idx="4">
                  <c:v>1</c:v>
                </c:pt>
                <c:pt idx="5">
                  <c:v>0</c:v>
                </c:pt>
              </c:numCache>
            </c:numRef>
          </c:val>
          <c:extLst>
            <c:ext xmlns:c16="http://schemas.microsoft.com/office/drawing/2014/chart" uri="{C3380CC4-5D6E-409C-BE32-E72D297353CC}">
              <c16:uniqueId val="{00000002-6F2F-40AE-8247-36403F01BA29}"/>
            </c:ext>
          </c:extLst>
        </c:ser>
        <c:ser>
          <c:idx val="3"/>
          <c:order val="3"/>
          <c:tx>
            <c:strRef>
              <c:f>Sheet1!$A$6</c:f>
              <c:strCache>
                <c:ptCount val="1"/>
                <c:pt idx="0">
                  <c:v>&lt;90%</c:v>
                </c:pt>
              </c:strCache>
            </c:strRef>
          </c:tx>
          <c:spPr>
            <a:effectLst>
              <a:glow rad="127000">
                <a:srgbClr val="FF0000"/>
              </a:glow>
            </a:effectLst>
          </c:spPr>
          <c:invertIfNegative val="0"/>
          <c:cat>
            <c:strRef>
              <c:f>Sheet1!$B$2:$G$2</c:f>
              <c:strCache>
                <c:ptCount val="6"/>
                <c:pt idx="0">
                  <c:v>AFR</c:v>
                </c:pt>
                <c:pt idx="1">
                  <c:v>AMR</c:v>
                </c:pt>
                <c:pt idx="2">
                  <c:v>EMR</c:v>
                </c:pt>
                <c:pt idx="3">
                  <c:v>EUR</c:v>
                </c:pt>
                <c:pt idx="4">
                  <c:v>SEAR</c:v>
                </c:pt>
                <c:pt idx="5">
                  <c:v>WPR</c:v>
                </c:pt>
              </c:strCache>
            </c:strRef>
          </c:cat>
          <c:val>
            <c:numRef>
              <c:f>Sheet1!$B$6:$G$6</c:f>
              <c:numCache>
                <c:formatCode>General</c:formatCode>
                <c:ptCount val="6"/>
                <c:pt idx="0">
                  <c:v>3</c:v>
                </c:pt>
                <c:pt idx="1">
                  <c:v>0</c:v>
                </c:pt>
                <c:pt idx="2">
                  <c:v>1</c:v>
                </c:pt>
                <c:pt idx="3">
                  <c:v>1</c:v>
                </c:pt>
                <c:pt idx="4">
                  <c:v>0</c:v>
                </c:pt>
                <c:pt idx="5">
                  <c:v>0</c:v>
                </c:pt>
              </c:numCache>
            </c:numRef>
          </c:val>
          <c:extLst>
            <c:ext xmlns:c16="http://schemas.microsoft.com/office/drawing/2014/chart" uri="{C3380CC4-5D6E-409C-BE32-E72D297353CC}">
              <c16:uniqueId val="{00000003-6F2F-40AE-8247-36403F01BA29}"/>
            </c:ext>
          </c:extLst>
        </c:ser>
        <c:dLbls>
          <c:showLegendKey val="0"/>
          <c:showVal val="0"/>
          <c:showCatName val="0"/>
          <c:showSerName val="0"/>
          <c:showPercent val="0"/>
          <c:showBubbleSize val="0"/>
        </c:dLbls>
        <c:gapWidth val="150"/>
        <c:axId val="157958144"/>
        <c:axId val="157959680"/>
      </c:barChart>
      <c:catAx>
        <c:axId val="157958144"/>
        <c:scaling>
          <c:orientation val="minMax"/>
        </c:scaling>
        <c:delete val="0"/>
        <c:axPos val="b"/>
        <c:numFmt formatCode="General" sourceLinked="0"/>
        <c:majorTickMark val="out"/>
        <c:minorTickMark val="none"/>
        <c:tickLblPos val="nextTo"/>
        <c:txPr>
          <a:bodyPr/>
          <a:lstStyle/>
          <a:p>
            <a:pPr>
              <a:defRPr sz="2400"/>
            </a:pPr>
            <a:endParaRPr lang="en-US"/>
          </a:p>
        </c:txPr>
        <c:crossAx val="157959680"/>
        <c:crosses val="autoZero"/>
        <c:auto val="1"/>
        <c:lblAlgn val="ctr"/>
        <c:lblOffset val="100"/>
        <c:noMultiLvlLbl val="0"/>
      </c:catAx>
      <c:valAx>
        <c:axId val="157959680"/>
        <c:scaling>
          <c:orientation val="minMax"/>
        </c:scaling>
        <c:delete val="0"/>
        <c:axPos val="l"/>
        <c:majorGridlines/>
        <c:numFmt formatCode="General" sourceLinked="1"/>
        <c:majorTickMark val="out"/>
        <c:minorTickMark val="none"/>
        <c:tickLblPos val="nextTo"/>
        <c:crossAx val="157958144"/>
        <c:crosses val="autoZero"/>
        <c:crossBetween val="between"/>
      </c:valAx>
    </c:plotArea>
    <c:legend>
      <c:legendPos val="r"/>
      <c:layout>
        <c:manualLayout>
          <c:xMode val="edge"/>
          <c:yMode val="edge"/>
          <c:x val="0.13208555708532499"/>
          <c:y val="7.6620891990618195E-2"/>
          <c:w val="0.105635464525677"/>
          <c:h val="0.277292034514103"/>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593885015474395E-2"/>
          <c:y val="3.93183466563009E-2"/>
          <c:w val="0.86990353078111904"/>
          <c:h val="0.833839956521776"/>
        </c:manualLayout>
      </c:layout>
      <c:lineChart>
        <c:grouping val="standard"/>
        <c:varyColors val="0"/>
        <c:ser>
          <c:idx val="0"/>
          <c:order val="0"/>
          <c:tx>
            <c:strRef>
              <c:f>Sheet1!$C$1</c:f>
              <c:strCache>
                <c:ptCount val="1"/>
                <c:pt idx="0">
                  <c:v>Measles</c:v>
                </c:pt>
              </c:strCache>
            </c:strRef>
          </c:tx>
          <c:marker>
            <c:symbol val="none"/>
          </c:marker>
          <c:cat>
            <c:numRef>
              <c:f>Sheet1!$B$2:$B$21</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Sheet1!$C$2:$C$21</c:f>
              <c:numCache>
                <c:formatCode>General</c:formatCode>
                <c:ptCount val="20"/>
                <c:pt idx="0">
                  <c:v>72</c:v>
                </c:pt>
                <c:pt idx="1">
                  <c:v>95</c:v>
                </c:pt>
                <c:pt idx="2">
                  <c:v>161</c:v>
                </c:pt>
                <c:pt idx="3">
                  <c:v>101</c:v>
                </c:pt>
                <c:pt idx="4">
                  <c:v>168</c:v>
                </c:pt>
                <c:pt idx="5">
                  <c:v>356</c:v>
                </c:pt>
                <c:pt idx="6">
                  <c:v>239</c:v>
                </c:pt>
                <c:pt idx="7">
                  <c:v>463</c:v>
                </c:pt>
                <c:pt idx="8">
                  <c:v>732</c:v>
                </c:pt>
                <c:pt idx="9">
                  <c:v>1398</c:v>
                </c:pt>
                <c:pt idx="10">
                  <c:v>1958</c:v>
                </c:pt>
                <c:pt idx="11">
                  <c:v>985</c:v>
                </c:pt>
                <c:pt idx="12">
                  <c:v>839</c:v>
                </c:pt>
                <c:pt idx="13">
                  <c:v>1858</c:v>
                </c:pt>
                <c:pt idx="14">
                  <c:v>4227</c:v>
                </c:pt>
                <c:pt idx="15">
                  <c:v>5722</c:v>
                </c:pt>
                <c:pt idx="16">
                  <c:v>2851</c:v>
                </c:pt>
                <c:pt idx="17">
                  <c:v>2424</c:v>
                </c:pt>
                <c:pt idx="18">
                  <c:v>7337</c:v>
                </c:pt>
                <c:pt idx="19">
                  <c:v>5158</c:v>
                </c:pt>
              </c:numCache>
            </c:numRef>
          </c:val>
          <c:smooth val="0"/>
          <c:extLst>
            <c:ext xmlns:c16="http://schemas.microsoft.com/office/drawing/2014/chart" uri="{C3380CC4-5D6E-409C-BE32-E72D297353CC}">
              <c16:uniqueId val="{00000000-4959-450A-B470-090F9B516BA0}"/>
            </c:ext>
          </c:extLst>
        </c:ser>
        <c:dLbls>
          <c:showLegendKey val="0"/>
          <c:showVal val="0"/>
          <c:showCatName val="0"/>
          <c:showSerName val="0"/>
          <c:showPercent val="0"/>
          <c:showBubbleSize val="0"/>
        </c:dLbls>
        <c:marker val="1"/>
        <c:smooth val="0"/>
        <c:axId val="193429504"/>
        <c:axId val="193431040"/>
      </c:lineChart>
      <c:lineChart>
        <c:grouping val="standard"/>
        <c:varyColors val="0"/>
        <c:ser>
          <c:idx val="1"/>
          <c:order val="1"/>
          <c:tx>
            <c:strRef>
              <c:f>Sheet1!$D$1</c:f>
              <c:strCache>
                <c:ptCount val="1"/>
                <c:pt idx="0">
                  <c:v>Rubella</c:v>
                </c:pt>
              </c:strCache>
            </c:strRef>
          </c:tx>
          <c:marker>
            <c:symbol val="none"/>
          </c:marker>
          <c:cat>
            <c:numRef>
              <c:f>Sheet1!$B$2:$B$21</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Sheet1!$D$2:$D$21</c:f>
              <c:numCache>
                <c:formatCode>General</c:formatCode>
                <c:ptCount val="20"/>
                <c:pt idx="0">
                  <c:v>4</c:v>
                </c:pt>
                <c:pt idx="1">
                  <c:v>32</c:v>
                </c:pt>
                <c:pt idx="2">
                  <c:v>15</c:v>
                </c:pt>
                <c:pt idx="3">
                  <c:v>23</c:v>
                </c:pt>
                <c:pt idx="4">
                  <c:v>43</c:v>
                </c:pt>
                <c:pt idx="5">
                  <c:v>36</c:v>
                </c:pt>
                <c:pt idx="6">
                  <c:v>24</c:v>
                </c:pt>
                <c:pt idx="7">
                  <c:v>17</c:v>
                </c:pt>
                <c:pt idx="8">
                  <c:v>45</c:v>
                </c:pt>
                <c:pt idx="9">
                  <c:v>60</c:v>
                </c:pt>
                <c:pt idx="10">
                  <c:v>26</c:v>
                </c:pt>
                <c:pt idx="11">
                  <c:v>93</c:v>
                </c:pt>
                <c:pt idx="12">
                  <c:v>116</c:v>
                </c:pt>
                <c:pt idx="13">
                  <c:v>61</c:v>
                </c:pt>
                <c:pt idx="14">
                  <c:v>67</c:v>
                </c:pt>
                <c:pt idx="15">
                  <c:v>143</c:v>
                </c:pt>
                <c:pt idx="16">
                  <c:v>112</c:v>
                </c:pt>
                <c:pt idx="17">
                  <c:v>39</c:v>
                </c:pt>
                <c:pt idx="18">
                  <c:v>148</c:v>
                </c:pt>
                <c:pt idx="19">
                  <c:v>331</c:v>
                </c:pt>
              </c:numCache>
            </c:numRef>
          </c:val>
          <c:smooth val="0"/>
          <c:extLst>
            <c:ext xmlns:c16="http://schemas.microsoft.com/office/drawing/2014/chart" uri="{C3380CC4-5D6E-409C-BE32-E72D297353CC}">
              <c16:uniqueId val="{00000001-4959-450A-B470-090F9B516BA0}"/>
            </c:ext>
          </c:extLst>
        </c:ser>
        <c:dLbls>
          <c:showLegendKey val="0"/>
          <c:showVal val="0"/>
          <c:showCatName val="0"/>
          <c:showSerName val="0"/>
          <c:showPercent val="0"/>
          <c:showBubbleSize val="0"/>
        </c:dLbls>
        <c:marker val="1"/>
        <c:smooth val="0"/>
        <c:axId val="193434368"/>
        <c:axId val="193432576"/>
      </c:lineChart>
      <c:catAx>
        <c:axId val="193429504"/>
        <c:scaling>
          <c:orientation val="minMax"/>
        </c:scaling>
        <c:delete val="0"/>
        <c:axPos val="b"/>
        <c:numFmt formatCode="General" sourceLinked="1"/>
        <c:majorTickMark val="out"/>
        <c:minorTickMark val="none"/>
        <c:tickLblPos val="nextTo"/>
        <c:txPr>
          <a:bodyPr/>
          <a:lstStyle/>
          <a:p>
            <a:pPr>
              <a:defRPr sz="1400"/>
            </a:pPr>
            <a:endParaRPr lang="en-US"/>
          </a:p>
        </c:txPr>
        <c:crossAx val="193431040"/>
        <c:crosses val="autoZero"/>
        <c:auto val="1"/>
        <c:lblAlgn val="ctr"/>
        <c:lblOffset val="100"/>
        <c:noMultiLvlLbl val="0"/>
      </c:catAx>
      <c:valAx>
        <c:axId val="193431040"/>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93429504"/>
        <c:crosses val="autoZero"/>
        <c:crossBetween val="between"/>
      </c:valAx>
      <c:valAx>
        <c:axId val="193432576"/>
        <c:scaling>
          <c:orientation val="minMax"/>
        </c:scaling>
        <c:delete val="0"/>
        <c:axPos val="r"/>
        <c:numFmt formatCode="General" sourceLinked="1"/>
        <c:majorTickMark val="out"/>
        <c:minorTickMark val="none"/>
        <c:tickLblPos val="nextTo"/>
        <c:txPr>
          <a:bodyPr/>
          <a:lstStyle/>
          <a:p>
            <a:pPr>
              <a:defRPr sz="1600"/>
            </a:pPr>
            <a:endParaRPr lang="en-US"/>
          </a:p>
        </c:txPr>
        <c:crossAx val="193434368"/>
        <c:crosses val="max"/>
        <c:crossBetween val="between"/>
      </c:valAx>
      <c:catAx>
        <c:axId val="193434368"/>
        <c:scaling>
          <c:orientation val="minMax"/>
        </c:scaling>
        <c:delete val="1"/>
        <c:axPos val="b"/>
        <c:numFmt formatCode="General" sourceLinked="1"/>
        <c:majorTickMark val="out"/>
        <c:minorTickMark val="none"/>
        <c:tickLblPos val="nextTo"/>
        <c:crossAx val="193432576"/>
        <c:crosses val="autoZero"/>
        <c:auto val="1"/>
        <c:lblAlgn val="ctr"/>
        <c:lblOffset val="100"/>
        <c:noMultiLvlLbl val="0"/>
      </c:catAx>
    </c:plotArea>
    <c:legend>
      <c:legendPos val="r"/>
      <c:layout>
        <c:manualLayout>
          <c:xMode val="edge"/>
          <c:yMode val="edge"/>
          <c:x val="0.1338127888199"/>
          <c:y val="0.11723616578499101"/>
          <c:w val="0.26035600657972802"/>
          <c:h val="0.17303504077477"/>
        </c:manualLayout>
      </c:layout>
      <c:overlay val="0"/>
      <c:txPr>
        <a:bodyPr/>
        <a:lstStyle/>
        <a:p>
          <a:pPr>
            <a:defRPr sz="2400"/>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t>World Health Organization</a:t>
            </a:r>
          </a:p>
        </p:txBody>
      </p:sp>
      <p:sp>
        <p:nvSpPr>
          <p:cNvPr id="29699" name="Rectangle 3"/>
          <p:cNvSpPr>
            <a:spLocks noGrp="1" noChangeArrowheads="1"/>
          </p:cNvSpPr>
          <p:nvPr>
            <p:ph type="dt" sz="quarter"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706D5157-ED4B-4975-B1E7-EEF862429D4A}" type="datetime3">
              <a:rPr lang="en-GB"/>
              <a:pPr/>
              <a:t>22 June, 2016</a:t>
            </a:fld>
            <a:endParaRPr lang="en-GB"/>
          </a:p>
        </p:txBody>
      </p:sp>
      <p:sp>
        <p:nvSpPr>
          <p:cNvPr id="29700" name="Rectangle 4"/>
          <p:cNvSpPr>
            <a:spLocks noGrp="1" noChangeArrowheads="1"/>
          </p:cNvSpPr>
          <p:nvPr>
            <p:ph type="ftr" sz="quarter" idx="2"/>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9701" name="Rectangle 5"/>
          <p:cNvSpPr>
            <a:spLocks noGrp="1" noChangeArrowheads="1"/>
          </p:cNvSpPr>
          <p:nvPr>
            <p:ph type="sldNum" sz="quarter" idx="3"/>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49DBEF88-2A8C-40ED-8BCA-9C7243EB9E9C}" type="slidenum">
              <a:rPr lang="en-GB"/>
              <a:pPr/>
              <a:t>0</a:t>
            </a:fld>
            <a:endParaRPr lang="en-GB"/>
          </a:p>
        </p:txBody>
      </p:sp>
    </p:spTree>
    <p:extLst>
      <p:ext uri="{BB962C8B-B14F-4D97-AF65-F5344CB8AC3E}">
        <p14:creationId xmlns:p14="http://schemas.microsoft.com/office/powerpoint/2010/main" val="41355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t>World Health Organization</a:t>
            </a:r>
          </a:p>
        </p:txBody>
      </p:sp>
      <p:sp>
        <p:nvSpPr>
          <p:cNvPr id="31747" name="Rectangle 3"/>
          <p:cNvSpPr>
            <a:spLocks noGrp="1" noChangeArrowheads="1"/>
          </p:cNvSpPr>
          <p:nvPr>
            <p:ph type="dt"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6F1971C6-46A9-4E0E-B128-E43D72719AF1}" type="datetime3">
              <a:rPr lang="en-GB"/>
              <a:pPr/>
              <a:t>22 June, 2016</a:t>
            </a:fld>
            <a:endParaRPr lang="en-GB"/>
          </a:p>
        </p:txBody>
      </p:sp>
      <p:sp>
        <p:nvSpPr>
          <p:cNvPr id="31748" name="Rectangle 4"/>
          <p:cNvSpPr>
            <a:spLocks noGrp="1" noRot="1" noChangeAspect="1" noChangeArrowheads="1" noTextEdit="1"/>
          </p:cNvSpPr>
          <p:nvPr>
            <p:ph type="sldImg" idx="2"/>
          </p:nvPr>
        </p:nvSpPr>
        <p:spPr bwMode="auto">
          <a:xfrm>
            <a:off x="725488" y="738188"/>
            <a:ext cx="5211762" cy="36861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66750" y="4670425"/>
            <a:ext cx="5329238"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750" name="Rectangle 6"/>
          <p:cNvSpPr>
            <a:spLocks noGrp="1" noChangeArrowheads="1"/>
          </p:cNvSpPr>
          <p:nvPr>
            <p:ph type="ftr" sz="quarter" idx="4"/>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31751" name="Rectangle 7"/>
          <p:cNvSpPr>
            <a:spLocks noGrp="1" noChangeArrowheads="1"/>
          </p:cNvSpPr>
          <p:nvPr>
            <p:ph type="sldNum" sz="quarter" idx="5"/>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6CEF432B-A866-4C70-AE9E-CB87F2DFDBFD}" type="slidenum">
              <a:rPr lang="en-GB"/>
              <a:pPr/>
              <a:t>‹#›</a:t>
            </a:fld>
            <a:endParaRPr lang="en-GB"/>
          </a:p>
        </p:txBody>
      </p:sp>
    </p:spTree>
    <p:extLst>
      <p:ext uri="{BB962C8B-B14F-4D97-AF65-F5344CB8AC3E}">
        <p14:creationId xmlns:p14="http://schemas.microsoft.com/office/powerpoint/2010/main" val="3965780828"/>
      </p:ext>
    </p:extLst>
  </p:cSld>
  <p:clrMap bg1="lt1" tx1="dk1" bg2="lt2" tx2="dk2" accent1="accent1" accent2="accent2" accent3="accent3" accent4="accent4" accent5="accent5" accent6="accent6" hlink="hlink" folHlink="folHlink"/>
  <p:hf ftr="0"/>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61BB2509-9E99-4B4B-A1FD-A9235B7F6759}" type="datetime3">
              <a:rPr lang="en-GB"/>
              <a:pPr/>
              <a:t>22 June, 2016</a:t>
            </a:fld>
            <a:endParaRPr lang="en-GB"/>
          </a:p>
        </p:txBody>
      </p:sp>
      <p:sp>
        <p:nvSpPr>
          <p:cNvPr id="7" name="Rectangle 7"/>
          <p:cNvSpPr>
            <a:spLocks noGrp="1" noChangeArrowheads="1"/>
          </p:cNvSpPr>
          <p:nvPr>
            <p:ph type="sldNum" sz="quarter" idx="5"/>
          </p:nvPr>
        </p:nvSpPr>
        <p:spPr>
          <a:ln/>
        </p:spPr>
        <p:txBody>
          <a:bodyPr/>
          <a:lstStyle/>
          <a:p>
            <a:fld id="{1AABB089-ED17-444C-BA06-3FD94A6DA59B}" type="slidenum">
              <a:rPr lang="en-GB"/>
              <a:pPr/>
              <a:t>1</a:t>
            </a:fld>
            <a:endParaRPr lang="en-GB"/>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pPr algn="l" rtl="0"/>
            <a:endParaRPr lang="en-US"/>
          </a:p>
        </p:txBody>
      </p:sp>
    </p:spTree>
    <p:extLst>
      <p:ext uri="{BB962C8B-B14F-4D97-AF65-F5344CB8AC3E}">
        <p14:creationId xmlns:p14="http://schemas.microsoft.com/office/powerpoint/2010/main" val="424778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7FBE8F8E-A86B-4532-A22D-DD827264BC47}" type="datetime3">
              <a:rPr lang="en-GB"/>
              <a:pPr/>
              <a:t>22 June, 2016</a:t>
            </a:fld>
            <a:endParaRPr lang="en-GB"/>
          </a:p>
        </p:txBody>
      </p:sp>
      <p:sp>
        <p:nvSpPr>
          <p:cNvPr id="7" name="Rectangle 7"/>
          <p:cNvSpPr>
            <a:spLocks noGrp="1" noChangeArrowheads="1"/>
          </p:cNvSpPr>
          <p:nvPr>
            <p:ph type="sldNum" sz="quarter" idx="5"/>
          </p:nvPr>
        </p:nvSpPr>
        <p:spPr>
          <a:ln/>
        </p:spPr>
        <p:txBody>
          <a:bodyPr/>
          <a:lstStyle/>
          <a:p>
            <a:fld id="{BF813EB0-F39A-49A8-B957-1A8088FBFC56}" type="slidenum">
              <a:rPr lang="en-GB"/>
              <a:pPr/>
              <a:t>3</a:t>
            </a:fld>
            <a:endParaRPr lang="en-GB"/>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p>
        </p:txBody>
      </p:sp>
    </p:spTree>
    <p:extLst>
      <p:ext uri="{BB962C8B-B14F-4D97-AF65-F5344CB8AC3E}">
        <p14:creationId xmlns:p14="http://schemas.microsoft.com/office/powerpoint/2010/main" val="286484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32685" indent="-281802"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27208" indent="-22544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578091" indent="-22544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28974" indent="-225441"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479857" indent="-22544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30740" indent="-22544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381624" indent="-22544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32507" indent="-225441"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
                <a:srgbClr val="000000"/>
              </a:buClr>
            </a:pPr>
            <a:fld id="{A2D28A9B-3288-4E5E-91C9-96C163EBF9A4}" type="slidenum">
              <a:rPr lang="en-US" sz="1200" b="0" u="none">
                <a:solidFill>
                  <a:srgbClr val="1F497D"/>
                </a:solidFill>
                <a:latin typeface="Arial" pitchFamily="34" charset="0"/>
              </a:rPr>
              <a:pPr eaLnBrk="1" hangingPunct="1">
                <a:lnSpc>
                  <a:spcPct val="100000"/>
                </a:lnSpc>
                <a:spcBef>
                  <a:spcPct val="0"/>
                </a:spcBef>
                <a:buClr>
                  <a:srgbClr val="000000"/>
                </a:buClr>
              </a:pPr>
              <a:t>4</a:t>
            </a:fld>
            <a:endParaRPr lang="en-US" sz="1200" b="0" u="none" dirty="0">
              <a:solidFill>
                <a:srgbClr val="1F497D"/>
              </a:solidFill>
              <a:latin typeface="Arial" pitchFamily="34" charset="0"/>
            </a:endParaRPr>
          </a:p>
        </p:txBody>
      </p:sp>
      <p:sp>
        <p:nvSpPr>
          <p:cNvPr id="99331" name="Rectangle 2"/>
          <p:cNvSpPr>
            <a:spLocks noGrp="1" noRot="1" noChangeAspect="1" noChangeArrowheads="1" noTextEdit="1"/>
          </p:cNvSpPr>
          <p:nvPr>
            <p:ph type="sldImg"/>
          </p:nvPr>
        </p:nvSpPr>
        <p:spPr>
          <a:xfrm>
            <a:off x="1395413" y="749300"/>
            <a:ext cx="4206875" cy="2976563"/>
          </a:xfrm>
          <a:ln w="12700" cap="flat">
            <a:solidFill>
              <a:schemeClr val="tx1"/>
            </a:solidFill>
          </a:ln>
        </p:spPr>
      </p:sp>
      <p:sp>
        <p:nvSpPr>
          <p:cNvPr id="1995779" name="Rectangle 3"/>
          <p:cNvSpPr>
            <a:spLocks noGrp="1" noChangeArrowheads="1"/>
          </p:cNvSpPr>
          <p:nvPr>
            <p:ph type="body" idx="1"/>
          </p:nvPr>
        </p:nvSpPr>
        <p:spPr>
          <a:xfrm>
            <a:off x="888470" y="4666497"/>
            <a:ext cx="4882688" cy="3878790"/>
          </a:xfrm>
          <a:ln/>
        </p:spPr>
        <p:txBody>
          <a:bodyPr lIns="94104" tIns="47051" rIns="94104" bIns="47051"/>
          <a:lstStyle/>
          <a:p>
            <a:pPr eaLnBrk="1" hangingPunct="1">
              <a:defRPr/>
            </a:pPr>
            <a:endParaRPr lang="en-GB" dirty="0"/>
          </a:p>
        </p:txBody>
      </p:sp>
    </p:spTree>
    <p:extLst>
      <p:ext uri="{BB962C8B-B14F-4D97-AF65-F5344CB8AC3E}">
        <p14:creationId xmlns:p14="http://schemas.microsoft.com/office/powerpoint/2010/main" val="61868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a:p>
        </p:txBody>
      </p:sp>
    </p:spTree>
    <p:extLst>
      <p:ext uri="{BB962C8B-B14F-4D97-AF65-F5344CB8AC3E}">
        <p14:creationId xmlns:p14="http://schemas.microsoft.com/office/powerpoint/2010/main" val="371118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1" eaLnBrk="1" fontAlgn="base" latinLnBrk="0" hangingPunct="1">
              <a:lnSpc>
                <a:spcPct val="100000"/>
              </a:lnSpc>
              <a:spcBef>
                <a:spcPct val="30000"/>
              </a:spcBef>
              <a:spcAft>
                <a:spcPct val="0"/>
              </a:spcAft>
              <a:buClrTx/>
              <a:buSzTx/>
              <a:buFontTx/>
              <a:buNone/>
              <a:tabLst/>
              <a:defRPr/>
            </a:pPr>
            <a:r>
              <a:rPr lang="en-US" dirty="0"/>
              <a:t>lab manual, measles vaccine-spec testing, rubella </a:t>
            </a:r>
            <a:r>
              <a:rPr lang="en-US" dirty="0" err="1"/>
              <a:t>IgG</a:t>
            </a:r>
            <a:r>
              <a:rPr lang="en-US" dirty="0"/>
              <a:t> standardization, molecular epidemiology: N.E.W. and </a:t>
            </a:r>
            <a:r>
              <a:rPr lang="en-US" dirty="0" err="1"/>
              <a:t>MeaNS</a:t>
            </a:r>
            <a:r>
              <a:rPr lang="en-US" dirty="0"/>
              <a:t>/</a:t>
            </a:r>
            <a:r>
              <a:rPr lang="en-US" dirty="0" err="1"/>
              <a:t>RubeNS</a:t>
            </a:r>
            <a:r>
              <a:rPr lang="en-US" dirty="0"/>
              <a:t>; </a:t>
            </a:r>
            <a:r>
              <a:rPr lang="en-US" dirty="0" err="1"/>
              <a:t>serosurveys</a:t>
            </a:r>
            <a:r>
              <a:rPr lang="en-US" dirty="0"/>
              <a:t>, molecular EQA </a:t>
            </a:r>
          </a:p>
          <a:p>
            <a:pPr marL="0" marR="0" lvl="1" indent="0" algn="l" defTabSz="914400" rtl="1" eaLnBrk="1" fontAlgn="base" latinLnBrk="0" hangingPunct="1">
              <a:lnSpc>
                <a:spcPct val="100000"/>
              </a:lnSpc>
              <a:spcBef>
                <a:spcPct val="30000"/>
              </a:spcBef>
              <a:spcAft>
                <a:spcPct val="0"/>
              </a:spcAft>
              <a:buClrTx/>
              <a:buSzTx/>
              <a:buFontTx/>
              <a:buNone/>
              <a:tabLst/>
              <a:defRPr/>
            </a:pPr>
            <a:endParaRPr lang="en-US" dirty="0"/>
          </a:p>
          <a:p>
            <a:pPr marL="0" marR="0" lvl="1" indent="0" algn="l" defTabSz="914400" rtl="1" eaLnBrk="1" fontAlgn="base" latinLnBrk="0" hangingPunct="1">
              <a:lnSpc>
                <a:spcPct val="100000"/>
              </a:lnSpc>
              <a:spcBef>
                <a:spcPct val="30000"/>
              </a:spcBef>
              <a:spcAft>
                <a:spcPct val="0"/>
              </a:spcAft>
              <a:buClrTx/>
              <a:buSzTx/>
              <a:buFontTx/>
              <a:buNone/>
              <a:tabLst/>
              <a:defRPr/>
            </a:pPr>
            <a:r>
              <a:rPr lang="en-US" dirty="0"/>
              <a:t>Last 12 months: </a:t>
            </a:r>
            <a:r>
              <a:rPr lang="en-US" dirty="0" err="1"/>
              <a:t>Mol</a:t>
            </a:r>
            <a:r>
              <a:rPr lang="en-US" dirty="0"/>
              <a:t> Hong Kong (16), </a:t>
            </a:r>
            <a:r>
              <a:rPr lang="en-US" dirty="0" err="1"/>
              <a:t>Mol+sero</a:t>
            </a:r>
            <a:r>
              <a:rPr lang="en-US" dirty="0"/>
              <a:t> Entebbe (12), MNG (1), QC/QA-Bangkok (11), CRS surveillance-BKK (22)</a:t>
            </a:r>
          </a:p>
          <a:p>
            <a:pPr marL="0" marR="0" lvl="1" indent="0" algn="l" defTabSz="914400" rtl="1" eaLnBrk="1" fontAlgn="base" latinLnBrk="0" hangingPunct="1">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1971C6-46A9-4E0E-B128-E43D72719AF1}" type="datetime3">
              <a:rPr lang="en-GB" smtClean="0"/>
              <a:pPr/>
              <a:t>22 June, 2016</a:t>
            </a:fld>
            <a:endParaRPr lang="en-GB"/>
          </a:p>
        </p:txBody>
      </p:sp>
      <p:sp>
        <p:nvSpPr>
          <p:cNvPr id="6" name="Slide Number Placeholder 5"/>
          <p:cNvSpPr>
            <a:spLocks noGrp="1"/>
          </p:cNvSpPr>
          <p:nvPr>
            <p:ph type="sldNum" sz="quarter" idx="12"/>
          </p:nvPr>
        </p:nvSpPr>
        <p:spPr/>
        <p:txBody>
          <a:bodyPr/>
          <a:lstStyle/>
          <a:p>
            <a:fld id="{6CEF432B-A866-4C70-AE9E-CB87F2DFDBFD}" type="slidenum">
              <a:rPr lang="en-GB" smtClean="0"/>
              <a:pPr/>
              <a:t>16</a:t>
            </a:fld>
            <a:endParaRPr lang="en-GB"/>
          </a:p>
        </p:txBody>
      </p:sp>
    </p:spTree>
    <p:extLst>
      <p:ext uri="{BB962C8B-B14F-4D97-AF65-F5344CB8AC3E}">
        <p14:creationId xmlns:p14="http://schemas.microsoft.com/office/powerpoint/2010/main" val="185003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893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0"/>
            <a:ext cx="2673350" cy="6607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7867650" cy="660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101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3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520807" y="855698"/>
            <a:ext cx="7581754" cy="591210"/>
          </a:xfrm>
          <a:prstGeom prst="rect">
            <a:avLst/>
          </a:prstGeom>
        </p:spPr>
        <p:txBody>
          <a:bodyPr vert="horz" anchor="ctr" anchorCtr="0"/>
          <a:lstStyle>
            <a:lvl1pPr marL="0" indent="0">
              <a:buNone/>
              <a:defRPr sz="2500" b="1" i="0">
                <a:solidFill>
                  <a:schemeClr val="bg1"/>
                </a:solidFill>
                <a:latin typeface="Arial"/>
              </a:defRPr>
            </a:lvl1pPr>
          </a:lstStyle>
          <a:p>
            <a:pPr lvl="0"/>
            <a:r>
              <a:rPr lang="en-CA" dirty="0"/>
              <a:t>Click to edit Master text styles</a:t>
            </a:r>
          </a:p>
        </p:txBody>
      </p:sp>
      <p:sp>
        <p:nvSpPr>
          <p:cNvPr id="8" name="Text Placeholder 14"/>
          <p:cNvSpPr>
            <a:spLocks noGrp="1"/>
          </p:cNvSpPr>
          <p:nvPr>
            <p:ph type="body" sz="quarter" idx="14"/>
          </p:nvPr>
        </p:nvSpPr>
        <p:spPr>
          <a:xfrm>
            <a:off x="520807" y="1789187"/>
            <a:ext cx="9637923" cy="5025284"/>
          </a:xfrm>
          <a:prstGeom prst="rect">
            <a:avLst/>
          </a:prstGeom>
        </p:spPr>
        <p:txBody>
          <a:bodyPr vert="horz" anchor="ctr" anchorCtr="0"/>
          <a:lstStyle>
            <a:lvl1pPr marL="391146" indent="-391146">
              <a:buClr>
                <a:schemeClr val="bg2"/>
              </a:buClr>
              <a:buFont typeface="Arial"/>
              <a:buChar char="•"/>
              <a:defRPr sz="2500">
                <a:solidFill>
                  <a:schemeClr val="tx1">
                    <a:lumMod val="60000"/>
                    <a:lumOff val="40000"/>
                  </a:schemeClr>
                </a:solidFill>
                <a:latin typeface="Arial"/>
              </a:defRPr>
            </a:lvl1pPr>
            <a:lvl2pPr marL="847483" indent="-325955">
              <a:buClr>
                <a:schemeClr val="accent5"/>
              </a:buClr>
              <a:buFont typeface="Arial"/>
              <a:buChar char="•"/>
              <a:defRPr sz="2300">
                <a:solidFill>
                  <a:schemeClr val="tx1">
                    <a:lumMod val="60000"/>
                    <a:lumOff val="40000"/>
                  </a:schemeClr>
                </a:solidFill>
                <a:latin typeface="Arial"/>
              </a:defRPr>
            </a:lvl2pPr>
            <a:lvl3pPr marL="1303820" indent="-260764">
              <a:buFont typeface="Arial"/>
              <a:buChar char="•"/>
              <a:defRPr sz="2100">
                <a:solidFill>
                  <a:schemeClr val="tx1">
                    <a:lumMod val="60000"/>
                    <a:lumOff val="40000"/>
                  </a:schemeClr>
                </a:solidFill>
                <a:latin typeface="Arial"/>
              </a:defRPr>
            </a:lvl3pPr>
            <a:lvl4pPr marL="1825348" indent="-260764">
              <a:buClr>
                <a:schemeClr val="accent2"/>
              </a:buClr>
              <a:buFont typeface="Arial"/>
              <a:buChar char="•"/>
              <a:defRPr sz="1800">
                <a:solidFill>
                  <a:schemeClr val="tx1">
                    <a:lumMod val="60000"/>
                    <a:lumOff val="40000"/>
                  </a:schemeClr>
                </a:solidFill>
                <a:latin typeface="Arial"/>
              </a:defRPr>
            </a:lvl4pPr>
            <a:lvl5pPr marL="2346876" indent="-260764">
              <a:buClr>
                <a:schemeClr val="bg2"/>
              </a:buClr>
              <a:buFont typeface="Arial"/>
              <a:buChar char="•"/>
              <a:defRPr sz="1600">
                <a:solidFill>
                  <a:schemeClr val="tx1">
                    <a:lumMod val="60000"/>
                    <a:lumOff val="40000"/>
                  </a:schemeClr>
                </a:solidFill>
                <a:latin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729297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3B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520807" y="855698"/>
            <a:ext cx="7581754" cy="591210"/>
          </a:xfrm>
          <a:prstGeom prst="rect">
            <a:avLst/>
          </a:prstGeom>
        </p:spPr>
        <p:txBody>
          <a:bodyPr vert="horz" lIns="104269" tIns="52135" rIns="104269" bIns="52135" anchor="ctr" anchorCtr="0"/>
          <a:lstStyle>
            <a:lvl1pPr marL="0" indent="0">
              <a:buNone/>
              <a:defRPr sz="2500" b="1" i="0">
                <a:solidFill>
                  <a:schemeClr val="bg1"/>
                </a:solidFill>
                <a:latin typeface="Arial"/>
              </a:defRPr>
            </a:lvl1pPr>
          </a:lstStyle>
          <a:p>
            <a:pPr lvl="0"/>
            <a:r>
              <a:rPr lang="en-CA" dirty="0"/>
              <a:t>Click to edit Master text styles</a:t>
            </a:r>
          </a:p>
        </p:txBody>
      </p:sp>
      <p:sp>
        <p:nvSpPr>
          <p:cNvPr id="4" name="Content Placeholder 2"/>
          <p:cNvSpPr>
            <a:spLocks noGrp="1"/>
          </p:cNvSpPr>
          <p:nvPr>
            <p:ph sz="half" idx="1"/>
          </p:nvPr>
        </p:nvSpPr>
        <p:spPr>
          <a:xfrm>
            <a:off x="520807" y="2016340"/>
            <a:ext cx="4668090" cy="4440297"/>
          </a:xfrm>
          <a:prstGeom prst="rect">
            <a:avLst/>
          </a:prstGeom>
        </p:spPr>
        <p:txBody>
          <a:bodyPr lIns="104269" tIns="52135" rIns="104269" bIns="52135"/>
          <a:lstStyle>
            <a:lvl1pPr>
              <a:defRPr sz="25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5482990" y="2016340"/>
            <a:ext cx="4649338" cy="4440297"/>
          </a:xfrm>
          <a:prstGeom prst="rect">
            <a:avLst/>
          </a:prstGeom>
        </p:spPr>
        <p:txBody>
          <a:bodyPr lIns="104269" tIns="52135" rIns="104269" bIns="52135"/>
          <a:lstStyle>
            <a:lvl1pPr>
              <a:defRPr sz="25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3456630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34670" y="2184365"/>
            <a:ext cx="9624060" cy="1848309"/>
          </a:xfrm>
          <a:prstGeom prst="rect">
            <a:avLst/>
          </a:prstGeom>
        </p:spPr>
        <p:txBody>
          <a:bodyPr/>
          <a:lstStyle>
            <a:lvl1pPr>
              <a:lnSpc>
                <a:spcPts val="3422"/>
              </a:lnSpc>
              <a:defRPr sz="3200" b="1" baseline="0">
                <a:effectLst/>
                <a:latin typeface="Calibri" pitchFamily="34" charset="0"/>
              </a:defRPr>
            </a:lvl1pPr>
          </a:lstStyle>
          <a:p>
            <a:endParaRPr lang="en-US" dirty="0"/>
          </a:p>
        </p:txBody>
      </p:sp>
      <p:sp>
        <p:nvSpPr>
          <p:cNvPr id="5" name="Subtitle 2"/>
          <p:cNvSpPr>
            <a:spLocks noGrp="1"/>
          </p:cNvSpPr>
          <p:nvPr>
            <p:ph type="subTitle" idx="1"/>
          </p:nvPr>
        </p:nvSpPr>
        <p:spPr>
          <a:xfrm>
            <a:off x="1604010" y="4284716"/>
            <a:ext cx="7485380" cy="504084"/>
          </a:xfrm>
          <a:prstGeom prst="rect">
            <a:avLst/>
          </a:prstGeom>
        </p:spPr>
        <p:txBody>
          <a:bodyPr/>
          <a:lstStyle>
            <a:lvl1pPr marL="0" indent="0" algn="ctr">
              <a:buNone/>
              <a:defRPr sz="2300" b="1" baseline="0">
                <a:solidFill>
                  <a:schemeClr val="bg2"/>
                </a:solidFill>
                <a:effectLst/>
                <a:latin typeface="Calibri"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604010" y="4704786"/>
            <a:ext cx="7485380" cy="1428239"/>
          </a:xfrm>
          <a:prstGeom prst="rect">
            <a:avLst/>
          </a:prstGeom>
        </p:spPr>
        <p:txBody>
          <a:bodyPr/>
          <a:lstStyle>
            <a:lvl1pPr algn="ctr">
              <a:lnSpc>
                <a:spcPts val="2281"/>
              </a:lnSpc>
              <a:buNone/>
              <a:defRPr sz="21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0801488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9276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7950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525"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0"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939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945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4478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9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413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613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172"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GB"/>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1" name="Rectangle 13"/>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1042988" rtl="0"/>
            <a:r>
              <a:rPr lang="en-GB" sz="1400" dirty="0">
                <a:solidFill>
                  <a:srgbClr val="96CCEE"/>
                </a:solidFill>
                <a:latin typeface="Arial Narrow" pitchFamily="34" charset="0"/>
              </a:rPr>
              <a:t>GMRLN – Mulders </a:t>
            </a:r>
            <a:r>
              <a:rPr lang="en-US" sz="2000" baseline="12000" dirty="0">
                <a:solidFill>
                  <a:schemeClr val="bg1"/>
                </a:solidFill>
                <a:latin typeface="Arial Narrow" pitchFamily="34" charset="0"/>
              </a:rPr>
              <a:t>|</a:t>
            </a:r>
            <a:r>
              <a:rPr lang="en-GB" sz="1400" dirty="0">
                <a:solidFill>
                  <a:srgbClr val="96CCEE"/>
                </a:solidFill>
                <a:latin typeface="Arial Narrow" pitchFamily="34" charset="0"/>
              </a:rPr>
              <a:t>  </a:t>
            </a:r>
            <a:fld id="{0BEA2526-7BFF-4F05-9D6F-1FA85ADD312A}" type="datetime4">
              <a:rPr lang="en-GB" sz="1400" b="0">
                <a:solidFill>
                  <a:srgbClr val="96CCEE"/>
                </a:solidFill>
                <a:latin typeface="Arial Narrow" pitchFamily="34" charset="0"/>
              </a:rPr>
              <a:pPr defTabSz="1042988" rtl="0"/>
              <a:t>22 June 2016</a:t>
            </a:fld>
            <a:endParaRPr lang="en-GB" sz="1400" dirty="0">
              <a:solidFill>
                <a:srgbClr val="96CCEE"/>
              </a:solidFill>
              <a:latin typeface="Arial Narrow" pitchFamily="34" charset="0"/>
            </a:endParaRPr>
          </a:p>
        </p:txBody>
      </p:sp>
      <p:sp>
        <p:nvSpPr>
          <p:cNvPr id="7182" name="Rectangle 14"/>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1042988" rtl="0"/>
            <a:fld id="{736B1509-35C8-4208-B36A-B2438AE49329}" type="slidenum">
              <a:rPr lang="x-none" sz="1700">
                <a:solidFill>
                  <a:srgbClr val="72BBE8"/>
                </a:solidFill>
                <a:latin typeface="Arial Narrow" pitchFamily="34" charset="0"/>
              </a:rPr>
              <a:pPr algn="r" defTabSz="1042988" rtl="0"/>
              <a:t>‹#›</a:t>
            </a:fld>
            <a:r>
              <a:rPr lang="en-GB" sz="1700">
                <a:solidFill>
                  <a:srgbClr val="72BBE8"/>
                </a:solidFill>
                <a:latin typeface="Arial Narrow" pitchFamily="34" charset="0"/>
              </a:rPr>
              <a:t> </a:t>
            </a:r>
            <a:r>
              <a:rPr lang="en-US" sz="2400" baseline="14000">
                <a:solidFill>
                  <a:schemeClr val="bg1"/>
                </a:solidFill>
                <a:latin typeface="Arial Narrow" pitchFamily="34" charset="0"/>
              </a:rPr>
              <a:t>|</a:t>
            </a:r>
          </a:p>
        </p:txBody>
      </p:sp>
      <p:pic>
        <p:nvPicPr>
          <p:cNvPr id="7185" name="Picture 17" descr="WHO-EN-white-H"/>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21575" y="6659563"/>
            <a:ext cx="2581275" cy="7905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defTabSz="1042988" rtl="0" fontAlgn="base">
        <a:spcBef>
          <a:spcPct val="0"/>
        </a:spcBef>
        <a:spcAft>
          <a:spcPct val="0"/>
        </a:spcAft>
        <a:defRPr sz="4000" b="1">
          <a:solidFill>
            <a:srgbClr val="000066"/>
          </a:solidFill>
          <a:latin typeface="+mj-lt"/>
          <a:ea typeface="+mj-ea"/>
          <a:cs typeface="+mj-cs"/>
        </a:defRPr>
      </a:lvl1pPr>
      <a:lvl2pPr algn="ctr" defTabSz="1042988" rtl="0" fontAlgn="base">
        <a:spcBef>
          <a:spcPct val="0"/>
        </a:spcBef>
        <a:spcAft>
          <a:spcPct val="0"/>
        </a:spcAft>
        <a:defRPr sz="4000" b="1">
          <a:solidFill>
            <a:srgbClr val="000066"/>
          </a:solidFill>
          <a:latin typeface="Arial" charset="0"/>
          <a:cs typeface="Arial" charset="0"/>
        </a:defRPr>
      </a:lvl2pPr>
      <a:lvl3pPr algn="ctr" defTabSz="1042988" rtl="0" fontAlgn="base">
        <a:spcBef>
          <a:spcPct val="0"/>
        </a:spcBef>
        <a:spcAft>
          <a:spcPct val="0"/>
        </a:spcAft>
        <a:defRPr sz="4000" b="1">
          <a:solidFill>
            <a:srgbClr val="000066"/>
          </a:solidFill>
          <a:latin typeface="Arial" charset="0"/>
          <a:cs typeface="Arial" charset="0"/>
        </a:defRPr>
      </a:lvl3pPr>
      <a:lvl4pPr algn="ctr" defTabSz="1042988" rtl="0" fontAlgn="base">
        <a:spcBef>
          <a:spcPct val="0"/>
        </a:spcBef>
        <a:spcAft>
          <a:spcPct val="0"/>
        </a:spcAft>
        <a:defRPr sz="4000" b="1">
          <a:solidFill>
            <a:srgbClr val="000066"/>
          </a:solidFill>
          <a:latin typeface="Arial" charset="0"/>
          <a:cs typeface="Arial" charset="0"/>
        </a:defRPr>
      </a:lvl4pPr>
      <a:lvl5pPr algn="ctr" defTabSz="1042988" rtl="0" fontAlgn="base">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p:titleStyle>
    <p:body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ho-rubella.org/" TargetMode="External"/><Relationship Id="rId2" Type="http://schemas.openxmlformats.org/officeDocument/2006/relationships/hyperlink" Target="http://www.who-measles.org/" TargetMode="Externa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t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LISTSERV@LISTSERV.WHO.INT"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7FB8"/>
        </a:solidFill>
        <a:effectLst/>
      </p:bgPr>
    </p:bg>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0" y="5310188"/>
            <a:ext cx="10693400" cy="22510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46789"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3" y="5219859"/>
            <a:ext cx="4430713" cy="1362075"/>
          </a:xfrm>
          <a:prstGeom prst="rect">
            <a:avLst/>
          </a:prstGeom>
          <a:noFill/>
          <a:extLst>
            <a:ext uri="{909E8E84-426E-40DD-AFC4-6F175D3DCCD1}">
              <a14:hiddenFill xmlns:a14="http://schemas.microsoft.com/office/drawing/2010/main">
                <a:solidFill>
                  <a:srgbClr val="FFFFFF"/>
                </a:solidFill>
              </a14:hiddenFill>
            </a:ext>
          </a:extLst>
        </p:spPr>
      </p:pic>
      <p:sp>
        <p:nvSpPr>
          <p:cNvPr id="246792" name="Rectangle 8"/>
          <p:cNvSpPr>
            <a:spLocks noChangeArrowheads="1"/>
          </p:cNvSpPr>
          <p:nvPr/>
        </p:nvSpPr>
        <p:spPr bwMode="auto">
          <a:xfrm>
            <a:off x="779463" y="1249363"/>
            <a:ext cx="9134475" cy="1154112"/>
          </a:xfrm>
          <a:prstGeom prst="rect">
            <a:avLst/>
          </a:prstGeom>
          <a:noFill/>
          <a:ln>
            <a:noFill/>
          </a:ln>
          <a:effectLst>
            <a:outerShdw dist="28398" dir="3806097"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1042988" rtl="0"/>
            <a:r>
              <a:rPr lang="en-US" sz="5000" dirty="0">
                <a:solidFill>
                  <a:schemeClr val="bg1"/>
                </a:solidFill>
              </a:rPr>
              <a:t>GMRLN – Global Measles Rubella Laboratory Network</a:t>
            </a:r>
            <a:endParaRPr lang="en-GB" sz="5000" dirty="0">
              <a:solidFill>
                <a:schemeClr val="bg1"/>
              </a:solidFill>
            </a:endParaRPr>
          </a:p>
        </p:txBody>
      </p:sp>
      <p:sp>
        <p:nvSpPr>
          <p:cNvPr id="5" name="Subtitle 2"/>
          <p:cNvSpPr txBox="1">
            <a:spLocks/>
          </p:cNvSpPr>
          <p:nvPr/>
        </p:nvSpPr>
        <p:spPr>
          <a:xfrm>
            <a:off x="5210176" y="3764598"/>
            <a:ext cx="5000624" cy="2910522"/>
          </a:xfrm>
          <a:prstGeom prst="rect">
            <a:avLst/>
          </a:prstGeom>
        </p:spPr>
        <p:txBody>
          <a:bodyPr>
            <a:normAutofit fontScale="62500" lnSpcReduction="20000"/>
          </a:bodyPr>
          <a:lst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a:lstStyle>
          <a:p>
            <a:pPr marL="0" indent="0" algn="r">
              <a:buNone/>
            </a:pPr>
            <a:r>
              <a:rPr lang="en-GB" sz="4400" dirty="0">
                <a:solidFill>
                  <a:srgbClr val="C4DAF4"/>
                </a:solidFill>
              </a:rPr>
              <a:t>Mick Mulders</a:t>
            </a:r>
          </a:p>
          <a:p>
            <a:pPr marL="0" indent="0" algn="r">
              <a:buNone/>
            </a:pPr>
            <a:r>
              <a:rPr lang="en-US" b="0" dirty="0">
                <a:solidFill>
                  <a:srgbClr val="C4DAF4"/>
                </a:solidFill>
              </a:rPr>
              <a:t>Expanded Program on Immunization; Department of Immunization, Vaccines and Biologicals; World Health Organization</a:t>
            </a:r>
            <a:endParaRPr lang="en-GB" b="0" dirty="0">
              <a:solidFill>
                <a:srgbClr val="C4DAF4"/>
              </a:solidFill>
            </a:endParaRPr>
          </a:p>
          <a:p>
            <a:pPr marL="0" indent="0" algn="r">
              <a:buNone/>
            </a:pPr>
            <a:r>
              <a:rPr lang="en-US" b="0" i="1" dirty="0">
                <a:solidFill>
                  <a:srgbClr val="C4DAF4"/>
                </a:solidFill>
              </a:rPr>
              <a:t>Accelerating Progress towards Measles/Rubella Control and Elimination Goals</a:t>
            </a:r>
          </a:p>
          <a:p>
            <a:pPr marL="0" indent="0" algn="r">
              <a:buNone/>
            </a:pPr>
            <a:r>
              <a:rPr lang="en-US" sz="3000" b="0" dirty="0">
                <a:solidFill>
                  <a:srgbClr val="C4DAF4"/>
                </a:solidFill>
              </a:rPr>
              <a:t>Hotel Royal, </a:t>
            </a:r>
            <a:r>
              <a:rPr lang="en-GB" sz="3000" b="0" dirty="0">
                <a:solidFill>
                  <a:srgbClr val="C4DAF4"/>
                </a:solidFill>
              </a:rPr>
              <a:t>Geneva, 21-23 June 2016 </a:t>
            </a:r>
          </a:p>
          <a:p>
            <a:pPr algn="r"/>
            <a:endParaRPr lang="en-GB" dirty="0">
              <a:solidFill>
                <a:srgbClr val="C4DAF4"/>
              </a:solidFill>
            </a:endParaRPr>
          </a:p>
          <a:p>
            <a:pPr algn="r"/>
            <a:endParaRPr lang="en-GB" dirty="0">
              <a:solidFill>
                <a:srgbClr val="C4DAF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did the laboratories perform in 2015?</a:t>
            </a:r>
            <a:br>
              <a:rPr lang="en-GB" dirty="0"/>
            </a:br>
            <a:r>
              <a:rPr lang="en-GB" sz="3200" b="0" i="1" dirty="0"/>
              <a:t>(measles serologic panel 01502)</a:t>
            </a:r>
            <a:endParaRPr lang="en-GB" b="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2528485"/>
              </p:ext>
            </p:extLst>
          </p:nvPr>
        </p:nvGraphicFramePr>
        <p:xfrm>
          <a:off x="517525" y="1522413"/>
          <a:ext cx="9696450" cy="5084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17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Sequences submitted to </a:t>
            </a:r>
            <a:r>
              <a:rPr lang="en-US" dirty="0" err="1">
                <a:solidFill>
                  <a:srgbClr val="1E7FB8"/>
                </a:solidFill>
              </a:rPr>
              <a:t>MeaNS</a:t>
            </a:r>
            <a:r>
              <a:rPr lang="en-US" dirty="0"/>
              <a:t> and </a:t>
            </a:r>
            <a:r>
              <a:rPr lang="en-US" dirty="0" err="1">
                <a:solidFill>
                  <a:srgbClr val="C00000"/>
                </a:solidFill>
              </a:rPr>
              <a:t>RubeNS</a:t>
            </a:r>
            <a:endParaRPr lang="en-GB" dirty="0">
              <a:solidFill>
                <a:srgbClr val="C00000"/>
              </a:solidFill>
            </a:endParaRPr>
          </a:p>
        </p:txBody>
      </p:sp>
      <p:sp>
        <p:nvSpPr>
          <p:cNvPr id="8" name="TextBox 7"/>
          <p:cNvSpPr txBox="1"/>
          <p:nvPr/>
        </p:nvSpPr>
        <p:spPr>
          <a:xfrm>
            <a:off x="3712894" y="7197444"/>
            <a:ext cx="2482746" cy="320768"/>
          </a:xfrm>
          <a:prstGeom prst="rect">
            <a:avLst/>
          </a:prstGeom>
          <a:noFill/>
        </p:spPr>
        <p:txBody>
          <a:bodyPr wrap="none" lIns="104306" tIns="52153" rIns="104306" bIns="52153" rtlCol="0">
            <a:spAutoFit/>
          </a:bodyPr>
          <a:lstStyle/>
          <a:p>
            <a:pPr defTabSz="1043056"/>
            <a:r>
              <a:rPr lang="en-GB" sz="1400" i="1" dirty="0">
                <a:solidFill>
                  <a:srgbClr val="C4DAF4"/>
                </a:solidFill>
                <a:latin typeface="Calibri"/>
              </a:rPr>
              <a:t>*Database query 15 June 2016</a:t>
            </a:r>
          </a:p>
        </p:txBody>
      </p:sp>
      <p:sp>
        <p:nvSpPr>
          <p:cNvPr id="11" name="Rectangle 10"/>
          <p:cNvSpPr/>
          <p:nvPr/>
        </p:nvSpPr>
        <p:spPr>
          <a:xfrm>
            <a:off x="3739918" y="6586937"/>
            <a:ext cx="2493055" cy="646331"/>
          </a:xfrm>
          <a:prstGeom prst="rect">
            <a:avLst/>
          </a:prstGeom>
        </p:spPr>
        <p:txBody>
          <a:bodyPr wrap="none">
            <a:spAutoFit/>
          </a:bodyPr>
          <a:lstStyle/>
          <a:p>
            <a:pPr rtl="0"/>
            <a:r>
              <a:rPr lang="en-GB" sz="1800" b="0" dirty="0">
                <a:hlinkClick r:id="rId2"/>
              </a:rPr>
              <a:t>www.who-measles.org</a:t>
            </a:r>
            <a:endParaRPr lang="en-GB" sz="1800" b="0" dirty="0"/>
          </a:p>
          <a:p>
            <a:pPr rtl="0"/>
            <a:r>
              <a:rPr lang="en-GB" sz="1800" b="0" dirty="0">
                <a:hlinkClick r:id="rId3"/>
              </a:rPr>
              <a:t>www.who-rubella.org</a:t>
            </a:r>
            <a:r>
              <a:rPr lang="en-GB" sz="1800" b="0" dirty="0"/>
              <a:t> </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371440678"/>
              </p:ext>
            </p:extLst>
          </p:nvPr>
        </p:nvGraphicFramePr>
        <p:xfrm>
          <a:off x="517525" y="1522413"/>
          <a:ext cx="9696450" cy="508476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rot="16200000">
            <a:off x="-1066801" y="3434861"/>
            <a:ext cx="2872154" cy="338554"/>
          </a:xfrm>
          <a:prstGeom prst="rect">
            <a:avLst/>
          </a:prstGeom>
          <a:noFill/>
        </p:spPr>
        <p:txBody>
          <a:bodyPr wrap="square" rtlCol="0">
            <a:spAutoFit/>
          </a:bodyPr>
          <a:lstStyle/>
          <a:p>
            <a:r>
              <a:rPr lang="en-US" sz="1600" dirty="0">
                <a:solidFill>
                  <a:schemeClr val="tx2"/>
                </a:solidFill>
              </a:rPr>
              <a:t>Submissions to </a:t>
            </a:r>
            <a:r>
              <a:rPr lang="en-US" sz="1600" dirty="0" err="1">
                <a:solidFill>
                  <a:schemeClr val="tx2"/>
                </a:solidFill>
              </a:rPr>
              <a:t>MeaNS</a:t>
            </a:r>
            <a:endParaRPr lang="en-US" sz="1600" dirty="0">
              <a:solidFill>
                <a:schemeClr val="tx2"/>
              </a:solidFill>
            </a:endParaRPr>
          </a:p>
        </p:txBody>
      </p:sp>
      <p:sp>
        <p:nvSpPr>
          <p:cNvPr id="7" name="TextBox 6"/>
          <p:cNvSpPr txBox="1"/>
          <p:nvPr/>
        </p:nvSpPr>
        <p:spPr>
          <a:xfrm rot="16200000" flipV="1">
            <a:off x="9020857" y="3724762"/>
            <a:ext cx="2794825" cy="338554"/>
          </a:xfrm>
          <a:prstGeom prst="rect">
            <a:avLst/>
          </a:prstGeom>
          <a:noFill/>
        </p:spPr>
        <p:txBody>
          <a:bodyPr wrap="square" rtlCol="0">
            <a:spAutoFit/>
          </a:bodyPr>
          <a:lstStyle/>
          <a:p>
            <a:r>
              <a:rPr lang="en-US" sz="1600" dirty="0">
                <a:solidFill>
                  <a:schemeClr val="tx2"/>
                </a:solidFill>
              </a:rPr>
              <a:t>Submissions to </a:t>
            </a:r>
            <a:r>
              <a:rPr lang="en-US" sz="1600" dirty="0" err="1">
                <a:solidFill>
                  <a:schemeClr val="tx2"/>
                </a:solidFill>
              </a:rPr>
              <a:t>RubeNS</a:t>
            </a:r>
            <a:endParaRPr lang="en-US" sz="1600" dirty="0">
              <a:solidFill>
                <a:schemeClr val="tx2"/>
              </a:solidFill>
            </a:endParaRPr>
          </a:p>
        </p:txBody>
      </p:sp>
    </p:spTree>
    <p:extLst>
      <p:ext uri="{BB962C8B-B14F-4D97-AF65-F5344CB8AC3E}">
        <p14:creationId xmlns:p14="http://schemas.microsoft.com/office/powerpoint/2010/main" val="2999071863"/>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Distribution of Measles Genotypes: 2010-2015</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7944" b="2931"/>
          <a:stretch/>
        </p:blipFill>
        <p:spPr>
          <a:xfrm>
            <a:off x="794291" y="1517715"/>
            <a:ext cx="9090918" cy="5090476"/>
          </a:xfrm>
        </p:spPr>
      </p:pic>
      <p:sp>
        <p:nvSpPr>
          <p:cNvPr id="5" name="TextBox 4"/>
          <p:cNvSpPr txBox="1"/>
          <p:nvPr/>
        </p:nvSpPr>
        <p:spPr>
          <a:xfrm>
            <a:off x="4449460" y="6881562"/>
            <a:ext cx="1776448" cy="523220"/>
          </a:xfrm>
          <a:prstGeom prst="rect">
            <a:avLst/>
          </a:prstGeom>
          <a:noFill/>
        </p:spPr>
        <p:txBody>
          <a:bodyPr wrap="none" rtlCol="0">
            <a:spAutoFit/>
          </a:bodyPr>
          <a:lstStyle/>
          <a:p>
            <a:pPr rtl="0"/>
            <a:r>
              <a:rPr lang="en-GB" sz="1400" i="1" dirty="0">
                <a:solidFill>
                  <a:srgbClr val="C4DAF4"/>
                </a:solidFill>
              </a:rPr>
              <a:t>MMWR 2016, 65/17</a:t>
            </a:r>
          </a:p>
          <a:p>
            <a:pPr rtl="0"/>
            <a:r>
              <a:rPr lang="en-GB" sz="1400" i="1" dirty="0">
                <a:solidFill>
                  <a:srgbClr val="C4DAF4"/>
                </a:solidFill>
              </a:rPr>
              <a:t>WER 2016, 91/18</a:t>
            </a:r>
          </a:p>
        </p:txBody>
      </p:sp>
    </p:spTree>
    <p:extLst>
      <p:ext uri="{BB962C8B-B14F-4D97-AF65-F5344CB8AC3E}">
        <p14:creationId xmlns:p14="http://schemas.microsoft.com/office/powerpoint/2010/main" val="213875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78223" y="7183200"/>
            <a:ext cx="222779" cy="210035"/>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5107" b="12701"/>
          <a:stretch/>
        </p:blipFill>
        <p:spPr>
          <a:xfrm>
            <a:off x="2397918" y="1644715"/>
            <a:ext cx="8233918" cy="4785360"/>
          </a:xfrm>
          <a:prstGeom prst="rect">
            <a:avLst/>
          </a:prstGeom>
        </p:spPr>
      </p:pic>
      <p:sp>
        <p:nvSpPr>
          <p:cNvPr id="5" name="Title 4"/>
          <p:cNvSpPr>
            <a:spLocks noGrp="1"/>
          </p:cNvSpPr>
          <p:nvPr>
            <p:ph type="title"/>
          </p:nvPr>
        </p:nvSpPr>
        <p:spPr/>
        <p:txBody>
          <a:bodyPr>
            <a:noAutofit/>
          </a:bodyPr>
          <a:lstStyle/>
          <a:p>
            <a:r>
              <a:rPr lang="en-US" sz="2800" dirty="0"/>
              <a:t>Mapping Transmission Pathways Following the Outbreak in the Philippines in 2014: Tracking Genotype B3 “Harare”</a:t>
            </a:r>
            <a:endParaRPr lang="en-GB" sz="2800" dirty="0"/>
          </a:p>
        </p:txBody>
      </p:sp>
      <p:sp>
        <p:nvSpPr>
          <p:cNvPr id="12" name="Content Placeholder 11"/>
          <p:cNvSpPr>
            <a:spLocks noGrp="1"/>
          </p:cNvSpPr>
          <p:nvPr>
            <p:ph idx="1"/>
          </p:nvPr>
        </p:nvSpPr>
        <p:spPr>
          <a:xfrm>
            <a:off x="178223" y="2192612"/>
            <a:ext cx="2885488" cy="5084762"/>
          </a:xfrm>
        </p:spPr>
        <p:txBody>
          <a:bodyPr/>
          <a:lstStyle/>
          <a:p>
            <a:pPr marL="0" indent="0">
              <a:buNone/>
            </a:pPr>
            <a:r>
              <a:rPr lang="en-GB" sz="1600" dirty="0"/>
              <a:t>Measles Genotypes Philippines</a:t>
            </a:r>
          </a:p>
          <a:p>
            <a:r>
              <a:rPr lang="en-GB" sz="1400" dirty="0"/>
              <a:t>2000-2004: D3 endemic until 2003</a:t>
            </a:r>
          </a:p>
          <a:p>
            <a:r>
              <a:rPr lang="en-GB" sz="1400" dirty="0"/>
              <a:t>2007-2009: D9 and G3 introduced and detected in outbreaks</a:t>
            </a:r>
          </a:p>
          <a:p>
            <a:r>
              <a:rPr lang="en-GB" sz="1400" dirty="0"/>
              <a:t>2014-2015: B3 introduced, B3 and D9 continue to circulate and cause outbreaks</a:t>
            </a:r>
          </a:p>
        </p:txBody>
      </p:sp>
    </p:spTree>
    <p:extLst>
      <p:ext uri="{BB962C8B-B14F-4D97-AF65-F5344CB8AC3E}">
        <p14:creationId xmlns:p14="http://schemas.microsoft.com/office/powerpoint/2010/main" val="313204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Wild-type Genotypes Detected Since 2005: 6 Still Circulating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8314442"/>
              </p:ext>
            </p:extLst>
          </p:nvPr>
        </p:nvGraphicFramePr>
        <p:xfrm>
          <a:off x="892062" y="1512986"/>
          <a:ext cx="8909275" cy="4584785"/>
        </p:xfrm>
        <a:graphic>
          <a:graphicData uri="http://schemas.openxmlformats.org/drawingml/2006/table">
            <a:tbl>
              <a:tblPr/>
              <a:tblGrid>
                <a:gridCol w="1083961">
                  <a:extLst>
                    <a:ext uri="{9D8B030D-6E8A-4147-A177-3AD203B41FA5}">
                      <a16:colId xmlns:a16="http://schemas.microsoft.com/office/drawing/2014/main" val="20000"/>
                    </a:ext>
                  </a:extLst>
                </a:gridCol>
                <a:gridCol w="697894">
                  <a:extLst>
                    <a:ext uri="{9D8B030D-6E8A-4147-A177-3AD203B41FA5}">
                      <a16:colId xmlns:a16="http://schemas.microsoft.com/office/drawing/2014/main" val="20001"/>
                    </a:ext>
                  </a:extLst>
                </a:gridCol>
                <a:gridCol w="712742">
                  <a:extLst>
                    <a:ext uri="{9D8B030D-6E8A-4147-A177-3AD203B41FA5}">
                      <a16:colId xmlns:a16="http://schemas.microsoft.com/office/drawing/2014/main" val="20002"/>
                    </a:ext>
                  </a:extLst>
                </a:gridCol>
                <a:gridCol w="712742">
                  <a:extLst>
                    <a:ext uri="{9D8B030D-6E8A-4147-A177-3AD203B41FA5}">
                      <a16:colId xmlns:a16="http://schemas.microsoft.com/office/drawing/2014/main" val="20003"/>
                    </a:ext>
                  </a:extLst>
                </a:gridCol>
                <a:gridCol w="712742">
                  <a:extLst>
                    <a:ext uri="{9D8B030D-6E8A-4147-A177-3AD203B41FA5}">
                      <a16:colId xmlns:a16="http://schemas.microsoft.com/office/drawing/2014/main" val="20004"/>
                    </a:ext>
                  </a:extLst>
                </a:gridCol>
                <a:gridCol w="712742">
                  <a:extLst>
                    <a:ext uri="{9D8B030D-6E8A-4147-A177-3AD203B41FA5}">
                      <a16:colId xmlns:a16="http://schemas.microsoft.com/office/drawing/2014/main" val="20005"/>
                    </a:ext>
                  </a:extLst>
                </a:gridCol>
                <a:gridCol w="712742">
                  <a:extLst>
                    <a:ext uri="{9D8B030D-6E8A-4147-A177-3AD203B41FA5}">
                      <a16:colId xmlns:a16="http://schemas.microsoft.com/office/drawing/2014/main" val="20006"/>
                    </a:ext>
                  </a:extLst>
                </a:gridCol>
                <a:gridCol w="712742">
                  <a:extLst>
                    <a:ext uri="{9D8B030D-6E8A-4147-A177-3AD203B41FA5}">
                      <a16:colId xmlns:a16="http://schemas.microsoft.com/office/drawing/2014/main" val="20007"/>
                    </a:ext>
                  </a:extLst>
                </a:gridCol>
                <a:gridCol w="712742">
                  <a:extLst>
                    <a:ext uri="{9D8B030D-6E8A-4147-A177-3AD203B41FA5}">
                      <a16:colId xmlns:a16="http://schemas.microsoft.com/office/drawing/2014/main" val="20008"/>
                    </a:ext>
                  </a:extLst>
                </a:gridCol>
                <a:gridCol w="712742">
                  <a:extLst>
                    <a:ext uri="{9D8B030D-6E8A-4147-A177-3AD203B41FA5}">
                      <a16:colId xmlns:a16="http://schemas.microsoft.com/office/drawing/2014/main" val="20009"/>
                    </a:ext>
                  </a:extLst>
                </a:gridCol>
                <a:gridCol w="712742">
                  <a:extLst>
                    <a:ext uri="{9D8B030D-6E8A-4147-A177-3AD203B41FA5}">
                      <a16:colId xmlns:a16="http://schemas.microsoft.com/office/drawing/2014/main" val="20010"/>
                    </a:ext>
                  </a:extLst>
                </a:gridCol>
                <a:gridCol w="712742">
                  <a:extLst>
                    <a:ext uri="{9D8B030D-6E8A-4147-A177-3AD203B41FA5}">
                      <a16:colId xmlns:a16="http://schemas.microsoft.com/office/drawing/2014/main" val="20011"/>
                    </a:ext>
                  </a:extLst>
                </a:gridCol>
              </a:tblGrid>
              <a:tr h="414140">
                <a:tc>
                  <a:txBody>
                    <a:bodyPr/>
                    <a:lstStyle/>
                    <a:p>
                      <a:pPr algn="ctr" fontAlgn="ctr"/>
                      <a:r>
                        <a:rPr lang="en-US" sz="1800" b="1" i="0" u="none" strike="noStrike" dirty="0">
                          <a:solidFill>
                            <a:srgbClr val="000000"/>
                          </a:solidFill>
                          <a:effectLst/>
                          <a:latin typeface="Arial Unicode MS"/>
                        </a:rPr>
                        <a:t>Genotype</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Unicode MS"/>
                        </a:rPr>
                        <a:t>2005</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Unicode MS"/>
                        </a:rPr>
                        <a:t>2006</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Unicode MS"/>
                        </a:rPr>
                        <a:t>2007</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Unicode MS"/>
                        </a:rPr>
                        <a:t>2008</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Unicode MS"/>
                        </a:rPr>
                        <a:t>2009</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Unicode MS"/>
                        </a:rPr>
                        <a:t>2010</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Unicode MS"/>
                        </a:rPr>
                        <a:t>2011</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Unicode MS"/>
                        </a:rPr>
                        <a:t>2012</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Unicode MS"/>
                        </a:rPr>
                        <a:t>2013</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Unicode MS"/>
                        </a:rPr>
                        <a:t>2014</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Unicode MS"/>
                        </a:rPr>
                        <a:t>2015</a:t>
                      </a:r>
                    </a:p>
                  </a:txBody>
                  <a:tcPr marL="8355" marR="8355" marT="10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4419">
                <a:tc>
                  <a:txBody>
                    <a:bodyPr/>
                    <a:lstStyle/>
                    <a:p>
                      <a:pPr algn="ctr" fontAlgn="ctr"/>
                      <a:r>
                        <a:rPr lang="en-US" sz="1500" b="1" i="0" u="none" strike="noStrike" dirty="0">
                          <a:solidFill>
                            <a:srgbClr val="000000"/>
                          </a:solidFill>
                          <a:effectLst/>
                          <a:latin typeface="Arial Unicode MS"/>
                        </a:rPr>
                        <a:t>B2</a:t>
                      </a:r>
                    </a:p>
                  </a:txBody>
                  <a:tcPr marL="8355" marR="8355" marT="10502"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4419">
                <a:tc>
                  <a:txBody>
                    <a:bodyPr/>
                    <a:lstStyle/>
                    <a:p>
                      <a:pPr algn="ctr" fontAlgn="ctr"/>
                      <a:r>
                        <a:rPr lang="en-US" sz="1500" b="1" i="0" u="none" strike="noStrike" dirty="0">
                          <a:solidFill>
                            <a:srgbClr val="000000"/>
                          </a:solidFill>
                          <a:effectLst/>
                          <a:latin typeface="Arial Unicode MS"/>
                        </a:rPr>
                        <a:t>B3</a:t>
                      </a:r>
                    </a:p>
                  </a:txBody>
                  <a:tcPr marL="8355" marR="8355" marT="1050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94419">
                <a:tc>
                  <a:txBody>
                    <a:bodyPr/>
                    <a:lstStyle/>
                    <a:p>
                      <a:pPr algn="ctr" fontAlgn="ctr"/>
                      <a:r>
                        <a:rPr lang="en-US" sz="1500" b="1" i="0" u="none" strike="noStrike" dirty="0">
                          <a:solidFill>
                            <a:srgbClr val="000000"/>
                          </a:solidFill>
                          <a:effectLst/>
                          <a:latin typeface="Arial Unicode MS"/>
                        </a:rPr>
                        <a:t>D11</a:t>
                      </a:r>
                    </a:p>
                  </a:txBody>
                  <a:tcPr marL="8355" marR="8355" marT="1050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4419">
                <a:tc>
                  <a:txBody>
                    <a:bodyPr/>
                    <a:lstStyle/>
                    <a:p>
                      <a:pPr algn="ctr" fontAlgn="ctr"/>
                      <a:r>
                        <a:rPr lang="en-US" sz="1500" b="1" i="0" u="none" strike="noStrike" dirty="0">
                          <a:solidFill>
                            <a:srgbClr val="000000"/>
                          </a:solidFill>
                          <a:effectLst/>
                          <a:latin typeface="Arial Unicode MS"/>
                        </a:rPr>
                        <a:t>D4</a:t>
                      </a:r>
                    </a:p>
                  </a:txBody>
                  <a:tcPr marL="8355" marR="8355" marT="1050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94419">
                <a:tc>
                  <a:txBody>
                    <a:bodyPr/>
                    <a:lstStyle/>
                    <a:p>
                      <a:pPr algn="ctr" fontAlgn="ctr"/>
                      <a:r>
                        <a:rPr lang="en-US" sz="1500" b="1" i="0" u="none" strike="noStrike" dirty="0">
                          <a:solidFill>
                            <a:srgbClr val="000000"/>
                          </a:solidFill>
                          <a:effectLst/>
                          <a:latin typeface="Arial Unicode MS"/>
                        </a:rPr>
                        <a:t>D5</a:t>
                      </a:r>
                    </a:p>
                  </a:txBody>
                  <a:tcPr marL="8355" marR="8355" marT="1050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ABF8F"/>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ABF8F"/>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ABF8F"/>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ABF8F"/>
                      </a:bgClr>
                    </a:patt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ABF8F"/>
                      </a:bgClr>
                    </a:pattFill>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394419">
                <a:tc>
                  <a:txBody>
                    <a:bodyPr/>
                    <a:lstStyle/>
                    <a:p>
                      <a:pPr algn="ctr" fontAlgn="ctr"/>
                      <a:r>
                        <a:rPr lang="en-US" sz="1500" b="1" i="0" u="none" strike="noStrike" dirty="0">
                          <a:solidFill>
                            <a:srgbClr val="000000"/>
                          </a:solidFill>
                          <a:effectLst/>
                          <a:latin typeface="Arial Unicode MS"/>
                        </a:rPr>
                        <a:t>D6</a:t>
                      </a:r>
                    </a:p>
                  </a:txBody>
                  <a:tcPr marL="8355" marR="8355" marT="1050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E26B0A"/>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E26B0A"/>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E26B0A"/>
                      </a:bgClr>
                    </a:pattFill>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a:noFill/>
                    </a:lnT>
                    <a:lnB>
                      <a:noFill/>
                    </a:lnB>
                  </a:tcPr>
                </a:tc>
                <a:extLst>
                  <a:ext uri="{0D108BD9-81ED-4DB2-BD59-A6C34878D82A}">
                    <a16:rowId xmlns:a16="http://schemas.microsoft.com/office/drawing/2014/main" val="10006"/>
                  </a:ext>
                </a:extLst>
              </a:tr>
              <a:tr h="394419">
                <a:tc>
                  <a:txBody>
                    <a:bodyPr/>
                    <a:lstStyle/>
                    <a:p>
                      <a:pPr algn="ctr" fontAlgn="ctr"/>
                      <a:r>
                        <a:rPr lang="en-US" sz="1500" b="1" i="0" u="none" strike="noStrike" dirty="0">
                          <a:solidFill>
                            <a:srgbClr val="000000"/>
                          </a:solidFill>
                          <a:effectLst/>
                          <a:latin typeface="Arial Unicode MS"/>
                        </a:rPr>
                        <a:t>D7</a:t>
                      </a:r>
                    </a:p>
                  </a:txBody>
                  <a:tcPr marL="8355" marR="8355" marT="1050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974706"/>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974706"/>
                      </a:bgClr>
                    </a:patt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974706"/>
                      </a:bgClr>
                    </a:pattFill>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Arial Unicode MS"/>
                      </a:endParaRPr>
                    </a:p>
                  </a:txBody>
                  <a:tcPr marL="8355" marR="8355" marT="1050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4419">
                <a:tc>
                  <a:txBody>
                    <a:bodyPr/>
                    <a:lstStyle/>
                    <a:p>
                      <a:pPr algn="ctr" fontAlgn="ctr"/>
                      <a:r>
                        <a:rPr lang="en-US" sz="1500" b="1" i="0" u="none" strike="noStrike" dirty="0">
                          <a:solidFill>
                            <a:srgbClr val="000000"/>
                          </a:solidFill>
                          <a:effectLst/>
                          <a:latin typeface="Arial Unicode MS"/>
                        </a:rPr>
                        <a:t>D8</a:t>
                      </a:r>
                    </a:p>
                  </a:txBody>
                  <a:tcPr marL="8355" marR="8355" marT="1050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8"/>
                  </a:ext>
                </a:extLst>
              </a:tr>
              <a:tr h="394419">
                <a:tc>
                  <a:txBody>
                    <a:bodyPr/>
                    <a:lstStyle/>
                    <a:p>
                      <a:pPr algn="ctr" fontAlgn="ctr"/>
                      <a:r>
                        <a:rPr lang="en-US" sz="1500" b="1" i="0" u="none" strike="noStrike" dirty="0">
                          <a:solidFill>
                            <a:srgbClr val="000000"/>
                          </a:solidFill>
                          <a:effectLst/>
                          <a:latin typeface="Arial Unicode MS"/>
                        </a:rPr>
                        <a:t>D9</a:t>
                      </a:r>
                    </a:p>
                  </a:txBody>
                  <a:tcPr marL="8355" marR="8355" marT="1050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extLst>
                  <a:ext uri="{0D108BD9-81ED-4DB2-BD59-A6C34878D82A}">
                    <a16:rowId xmlns:a16="http://schemas.microsoft.com/office/drawing/2014/main" val="10009"/>
                  </a:ext>
                </a:extLst>
              </a:tr>
              <a:tr h="339441">
                <a:tc>
                  <a:txBody>
                    <a:bodyPr/>
                    <a:lstStyle/>
                    <a:p>
                      <a:pPr algn="ctr" fontAlgn="ctr"/>
                      <a:r>
                        <a:rPr lang="en-US" sz="1500" b="1" i="0" u="none" strike="noStrike" dirty="0">
                          <a:solidFill>
                            <a:srgbClr val="000000"/>
                          </a:solidFill>
                          <a:effectLst/>
                          <a:latin typeface="Arial Unicode MS"/>
                        </a:rPr>
                        <a:t>G3</a:t>
                      </a:r>
                    </a:p>
                  </a:txBody>
                  <a:tcPr marL="8355" marR="8355" marT="1050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81433">
                <a:tc>
                  <a:txBody>
                    <a:bodyPr/>
                    <a:lstStyle/>
                    <a:p>
                      <a:pPr algn="ctr" fontAlgn="ctr"/>
                      <a:r>
                        <a:rPr lang="en-US" sz="1500" b="1" i="0" u="none" strike="noStrike" dirty="0">
                          <a:solidFill>
                            <a:srgbClr val="000000"/>
                          </a:solidFill>
                          <a:effectLst/>
                          <a:latin typeface="Arial Unicode MS"/>
                        </a:rPr>
                        <a:t>H1</a:t>
                      </a:r>
                    </a:p>
                  </a:txBody>
                  <a:tcPr marL="8355" marR="8355" marT="10502"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0" i="0" u="none" strike="noStrike">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0" i="0" u="none" strike="noStrike" dirty="0">
                          <a:solidFill>
                            <a:srgbClr val="000000"/>
                          </a:solidFill>
                          <a:effectLst/>
                          <a:latin typeface="Arial Unicode MS"/>
                        </a:rPr>
                        <a:t> </a:t>
                      </a:r>
                    </a:p>
                  </a:txBody>
                  <a:tcPr marL="8355" marR="8355" marT="1050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endParaRPr lang="en-US" sz="1100" b="0" i="0" u="none" strike="noStrike" dirty="0">
                        <a:solidFill>
                          <a:srgbClr val="000000"/>
                        </a:solidFill>
                        <a:effectLst/>
                        <a:latin typeface="Arial Unicode MS"/>
                      </a:endParaRPr>
                    </a:p>
                  </a:txBody>
                  <a:tcPr marL="8355" marR="8355" marT="1050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1"/>
                  </a:ext>
                </a:extLst>
              </a:tr>
            </a:tbl>
          </a:graphicData>
        </a:graphic>
      </p:graphicFrame>
      <p:sp>
        <p:nvSpPr>
          <p:cNvPr id="6" name="Rectangle 5"/>
          <p:cNvSpPr/>
          <p:nvPr/>
        </p:nvSpPr>
        <p:spPr>
          <a:xfrm>
            <a:off x="3512336" y="6756582"/>
            <a:ext cx="4057388" cy="646331"/>
          </a:xfrm>
          <a:prstGeom prst="rect">
            <a:avLst/>
          </a:prstGeom>
        </p:spPr>
        <p:txBody>
          <a:bodyPr wrap="square">
            <a:spAutoFit/>
          </a:bodyPr>
          <a:lstStyle/>
          <a:p>
            <a:pPr rtl="0"/>
            <a:r>
              <a:rPr lang="en-US" sz="1200" b="0" i="1" dirty="0">
                <a:solidFill>
                  <a:srgbClr val="C4DAF4"/>
                </a:solidFill>
              </a:rPr>
              <a:t>Source: Paul Rota, CDC and GMRLN</a:t>
            </a:r>
          </a:p>
          <a:p>
            <a:pPr rtl="0"/>
            <a:r>
              <a:rPr lang="en-US" sz="1200" b="0" i="1" dirty="0">
                <a:solidFill>
                  <a:srgbClr val="C4DAF4"/>
                </a:solidFill>
              </a:rPr>
              <a:t>Solid color: Genotypes with ongoing transmission; </a:t>
            </a:r>
            <a:br>
              <a:rPr lang="en-US" sz="1200" b="0" i="1" dirty="0">
                <a:solidFill>
                  <a:srgbClr val="C4DAF4"/>
                </a:solidFill>
              </a:rPr>
            </a:br>
            <a:r>
              <a:rPr lang="en-US" sz="1200" b="0" i="1" dirty="0">
                <a:solidFill>
                  <a:srgbClr val="C4DAF4"/>
                </a:solidFill>
              </a:rPr>
              <a:t>Striped: genotypes with no detections for at least 3 years </a:t>
            </a:r>
          </a:p>
        </p:txBody>
      </p:sp>
    </p:spTree>
    <p:extLst>
      <p:ext uri="{BB962C8B-B14F-4D97-AF65-F5344CB8AC3E}">
        <p14:creationId xmlns:p14="http://schemas.microsoft.com/office/powerpoint/2010/main" val="228670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Distribution of Rubella Genotypes:</a:t>
            </a:r>
            <a:br>
              <a:rPr lang="en-GB" dirty="0"/>
            </a:br>
            <a:r>
              <a:rPr lang="en-GB" dirty="0"/>
              <a:t>2010-2015</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234" t="23266" r="5857" b="16243"/>
          <a:stretch/>
        </p:blipFill>
        <p:spPr>
          <a:xfrm>
            <a:off x="113122" y="1772239"/>
            <a:ext cx="9926424" cy="4779390"/>
          </a:xfrm>
        </p:spPr>
      </p:pic>
      <p:sp>
        <p:nvSpPr>
          <p:cNvPr id="5" name="TextBox 4"/>
          <p:cNvSpPr txBox="1"/>
          <p:nvPr/>
        </p:nvSpPr>
        <p:spPr>
          <a:xfrm>
            <a:off x="4449460" y="6881562"/>
            <a:ext cx="1776448" cy="523220"/>
          </a:xfrm>
          <a:prstGeom prst="rect">
            <a:avLst/>
          </a:prstGeom>
          <a:noFill/>
        </p:spPr>
        <p:txBody>
          <a:bodyPr wrap="none" rtlCol="0">
            <a:spAutoFit/>
          </a:bodyPr>
          <a:lstStyle/>
          <a:p>
            <a:pPr rtl="0"/>
            <a:r>
              <a:rPr lang="en-GB" sz="1400" i="1" dirty="0">
                <a:solidFill>
                  <a:srgbClr val="C4DAF4"/>
                </a:solidFill>
              </a:rPr>
              <a:t>MMWR 2016, 65/17</a:t>
            </a:r>
          </a:p>
          <a:p>
            <a:pPr rtl="0"/>
            <a:r>
              <a:rPr lang="en-GB" sz="1400" i="1" dirty="0">
                <a:solidFill>
                  <a:srgbClr val="C4DAF4"/>
                </a:solidFill>
              </a:rPr>
              <a:t>WER 2016, 91/18</a:t>
            </a:r>
          </a:p>
        </p:txBody>
      </p:sp>
    </p:spTree>
    <p:extLst>
      <p:ext uri="{BB962C8B-B14F-4D97-AF65-F5344CB8AC3E}">
        <p14:creationId xmlns:p14="http://schemas.microsoft.com/office/powerpoint/2010/main" val="1182415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Achievements</a:t>
            </a:r>
          </a:p>
        </p:txBody>
      </p:sp>
      <p:sp>
        <p:nvSpPr>
          <p:cNvPr id="3" name="Content Placeholder 2"/>
          <p:cNvSpPr>
            <a:spLocks noGrp="1"/>
          </p:cNvSpPr>
          <p:nvPr>
            <p:ph idx="1"/>
          </p:nvPr>
        </p:nvSpPr>
        <p:spPr/>
        <p:txBody>
          <a:bodyPr>
            <a:normAutofit fontScale="92500" lnSpcReduction="20000"/>
          </a:bodyPr>
          <a:lstStyle/>
          <a:p>
            <a:r>
              <a:rPr lang="en-US" dirty="0"/>
              <a:t>Well-performing, quality assured laboratory network</a:t>
            </a:r>
          </a:p>
          <a:p>
            <a:r>
              <a:rPr lang="en-US" dirty="0"/>
              <a:t>Serologic testing performed by all network laboratories, with increasing use of molecular methods for case conformation</a:t>
            </a:r>
          </a:p>
          <a:p>
            <a:r>
              <a:rPr lang="en-US" dirty="0"/>
              <a:t>Molecular detection and characterization by RRL and some NL, expanding</a:t>
            </a:r>
          </a:p>
          <a:p>
            <a:r>
              <a:rPr lang="en-US" dirty="0"/>
              <a:t>QA/QC and accreditation in entire network ensuring high quality testing</a:t>
            </a:r>
          </a:p>
          <a:p>
            <a:r>
              <a:rPr lang="en-US" dirty="0"/>
              <a:t>Seven working groups supporting technical developments and guidance</a:t>
            </a:r>
          </a:p>
          <a:p>
            <a:r>
              <a:rPr lang="en-US" dirty="0"/>
              <a:t>Training, workshops and new laboratory manual to ensure proficiency of staff (61 trained in 2015-6)</a:t>
            </a:r>
          </a:p>
        </p:txBody>
      </p:sp>
    </p:spTree>
    <p:extLst>
      <p:ext uri="{BB962C8B-B14F-4D97-AF65-F5344CB8AC3E}">
        <p14:creationId xmlns:p14="http://schemas.microsoft.com/office/powerpoint/2010/main" val="71116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a:xfrm>
            <a:off x="498475" y="1452075"/>
            <a:ext cx="9696450" cy="5084762"/>
          </a:xfrm>
        </p:spPr>
        <p:txBody>
          <a:bodyPr/>
          <a:lstStyle/>
          <a:p>
            <a:r>
              <a:rPr lang="en-US" dirty="0"/>
              <a:t>Increasing workload</a:t>
            </a:r>
          </a:p>
          <a:p>
            <a:pPr lvl="1"/>
            <a:r>
              <a:rPr lang="en-US" dirty="0"/>
              <a:t>Case-based surveillance</a:t>
            </a:r>
          </a:p>
          <a:p>
            <a:pPr lvl="1"/>
            <a:r>
              <a:rPr lang="en-US" dirty="0"/>
              <a:t>Rubella control</a:t>
            </a:r>
          </a:p>
          <a:p>
            <a:pPr lvl="1"/>
            <a:r>
              <a:rPr lang="en-US" dirty="0"/>
              <a:t>Elimination goals in all Regions</a:t>
            </a:r>
          </a:p>
          <a:p>
            <a:pPr lvl="1"/>
            <a:r>
              <a:rPr lang="en-US" dirty="0"/>
              <a:t>Ongoing outbreaks: not to test all samples!</a:t>
            </a:r>
          </a:p>
          <a:p>
            <a:pPr lvl="1"/>
            <a:r>
              <a:rPr lang="en-US" dirty="0"/>
              <a:t>Competing priorities (</a:t>
            </a:r>
            <a:r>
              <a:rPr lang="en-US" dirty="0" err="1"/>
              <a:t>Zika</a:t>
            </a:r>
            <a:r>
              <a:rPr lang="en-US" dirty="0"/>
              <a:t>, yellow fever, MERS-</a:t>
            </a:r>
            <a:r>
              <a:rPr lang="en-US" dirty="0" err="1"/>
              <a:t>CoV</a:t>
            </a:r>
            <a:r>
              <a:rPr lang="en-US" dirty="0"/>
              <a:t>, Ebola)</a:t>
            </a:r>
          </a:p>
          <a:p>
            <a:r>
              <a:rPr lang="en-US" dirty="0"/>
              <a:t>Maintaining expertise</a:t>
            </a:r>
          </a:p>
          <a:p>
            <a:pPr lvl="1"/>
            <a:r>
              <a:rPr lang="en-US" dirty="0"/>
              <a:t>Staff attrition</a:t>
            </a:r>
          </a:p>
          <a:p>
            <a:pPr lvl="1"/>
            <a:r>
              <a:rPr lang="en-US" dirty="0"/>
              <a:t>Introduction of new technologies</a:t>
            </a:r>
          </a:p>
          <a:p>
            <a:pPr lvl="1"/>
            <a:r>
              <a:rPr lang="en-US" dirty="0"/>
              <a:t>Increasing demand from program</a:t>
            </a:r>
          </a:p>
          <a:p>
            <a:pPr lvl="2"/>
            <a:r>
              <a:rPr lang="en-US" dirty="0"/>
              <a:t>Molecular epidemiology, verification of elimination</a:t>
            </a:r>
          </a:p>
          <a:p>
            <a:endParaRPr lang="en-US" dirty="0"/>
          </a:p>
        </p:txBody>
      </p:sp>
    </p:spTree>
    <p:extLst>
      <p:ext uri="{BB962C8B-B14F-4D97-AF65-F5344CB8AC3E}">
        <p14:creationId xmlns:p14="http://schemas.microsoft.com/office/powerpoint/2010/main" val="401049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br>
              <a:rPr lang="en-US" dirty="0"/>
            </a:br>
            <a:r>
              <a:rPr lang="en-US" dirty="0"/>
              <a:t>Securing Investment in Building GMRLN</a:t>
            </a:r>
          </a:p>
        </p:txBody>
      </p:sp>
      <p:sp>
        <p:nvSpPr>
          <p:cNvPr id="3" name="Content Placeholder 2"/>
          <p:cNvSpPr>
            <a:spLocks noGrp="1"/>
          </p:cNvSpPr>
          <p:nvPr>
            <p:ph idx="1"/>
          </p:nvPr>
        </p:nvSpPr>
        <p:spPr>
          <a:xfrm>
            <a:off x="498475" y="1581028"/>
            <a:ext cx="9696450" cy="5084762"/>
          </a:xfrm>
        </p:spPr>
        <p:txBody>
          <a:bodyPr>
            <a:normAutofit lnSpcReduction="10000"/>
          </a:bodyPr>
          <a:lstStyle/>
          <a:p>
            <a:r>
              <a:rPr lang="en-US" dirty="0"/>
              <a:t>Sustainability requires resources</a:t>
            </a:r>
          </a:p>
          <a:p>
            <a:r>
              <a:rPr lang="en-US" dirty="0"/>
              <a:t>Integration of testing for other VPDs</a:t>
            </a:r>
          </a:p>
          <a:p>
            <a:pPr lvl="1"/>
            <a:r>
              <a:rPr lang="en-US" dirty="0"/>
              <a:t>YF, JE, epidemic prone diseases requiring surge capacity</a:t>
            </a:r>
          </a:p>
          <a:p>
            <a:r>
              <a:rPr lang="en-US" dirty="0"/>
              <a:t>Methods development and harmonization of methods</a:t>
            </a:r>
          </a:p>
          <a:p>
            <a:r>
              <a:rPr lang="en-US" dirty="0"/>
              <a:t>Sequence databases have increasing utility, but require expansion</a:t>
            </a:r>
          </a:p>
          <a:p>
            <a:r>
              <a:rPr lang="en-US" dirty="0"/>
              <a:t>Polio transition planning: Making the case for maintaining laboratory network capacity to meet future surveillance demand and respond to emergencies</a:t>
            </a:r>
          </a:p>
        </p:txBody>
      </p:sp>
    </p:spTree>
    <p:extLst>
      <p:ext uri="{BB962C8B-B14F-4D97-AF65-F5344CB8AC3E}">
        <p14:creationId xmlns:p14="http://schemas.microsoft.com/office/powerpoint/2010/main" val="363534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14" y="4664424"/>
            <a:ext cx="2447972" cy="1841594"/>
          </a:xfrm>
          <a:prstGeom prst="rect">
            <a:avLst/>
          </a:prstGeom>
        </p:spPr>
      </p:pic>
      <p:pic>
        <p:nvPicPr>
          <p:cNvPr id="1026" name="Picture 2" descr="http://www.avcesar.com/source/software/tmdb/1594/extrait_gremlins-2-the-new-batch_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306" y="4528606"/>
            <a:ext cx="3578148" cy="201270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GB" dirty="0"/>
              <a:t>What is a future without GRMLN?</a:t>
            </a:r>
          </a:p>
        </p:txBody>
      </p:sp>
      <p:sp>
        <p:nvSpPr>
          <p:cNvPr id="7" name="Content Placeholder 6"/>
          <p:cNvSpPr>
            <a:spLocks noGrp="1"/>
          </p:cNvSpPr>
          <p:nvPr>
            <p:ph idx="1"/>
          </p:nvPr>
        </p:nvSpPr>
        <p:spPr>
          <a:xfrm>
            <a:off x="517525" y="1522413"/>
            <a:ext cx="9696450" cy="3006193"/>
          </a:xfrm>
        </p:spPr>
        <p:txBody>
          <a:bodyPr/>
          <a:lstStyle/>
          <a:p>
            <a:r>
              <a:rPr lang="en-US" sz="2400" dirty="0"/>
              <a:t>The GMRLN is the largest globally coordinated laboratory network providing high quality laboratory support for the surveillance need to measure progress toward measles and rubella elimination</a:t>
            </a:r>
          </a:p>
          <a:p>
            <a:r>
              <a:rPr lang="en-US" sz="2400" dirty="0"/>
              <a:t>Support for continued expansion of GMRLN is needed to provide laboratory support for surveillance not only for measles and rubella but also for other VPDs and emerging pathogens </a:t>
            </a:r>
          </a:p>
          <a:p>
            <a:endParaRPr lang="en-US" sz="2400" dirty="0"/>
          </a:p>
          <a:p>
            <a:endParaRPr lang="en-US" sz="2400" dirty="0"/>
          </a:p>
          <a:p>
            <a:endParaRPr lang="en-GB" sz="2400" dirty="0"/>
          </a:p>
        </p:txBody>
      </p:sp>
    </p:spTree>
    <p:extLst>
      <p:ext uri="{BB962C8B-B14F-4D97-AF65-F5344CB8AC3E}">
        <p14:creationId xmlns:p14="http://schemas.microsoft.com/office/powerpoint/2010/main" val="174214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Role of the Laboratory is Critical</a:t>
            </a:r>
          </a:p>
        </p:txBody>
      </p:sp>
      <p:sp>
        <p:nvSpPr>
          <p:cNvPr id="5" name="Content Placeholder 4"/>
          <p:cNvSpPr>
            <a:spLocks noGrp="1"/>
          </p:cNvSpPr>
          <p:nvPr>
            <p:ph idx="1"/>
          </p:nvPr>
        </p:nvSpPr>
        <p:spPr>
          <a:xfrm>
            <a:off x="498475" y="1885828"/>
            <a:ext cx="9696450" cy="4092941"/>
          </a:xfrm>
        </p:spPr>
        <p:txBody>
          <a:bodyPr/>
          <a:lstStyle/>
          <a:p>
            <a:r>
              <a:rPr lang="en-GB" dirty="0">
                <a:solidFill>
                  <a:schemeClr val="tx1"/>
                </a:solidFill>
              </a:rPr>
              <a:t>Case-based surveillance requires timely laboratory confirmation by a network of accredited laboratories</a:t>
            </a:r>
          </a:p>
          <a:p>
            <a:endParaRPr lang="en-GB" dirty="0">
              <a:solidFill>
                <a:schemeClr val="tx1"/>
              </a:solidFill>
            </a:endParaRPr>
          </a:p>
          <a:p>
            <a:r>
              <a:rPr lang="en-GB" dirty="0">
                <a:solidFill>
                  <a:schemeClr val="tx1"/>
                </a:solidFill>
              </a:rPr>
              <a:t>High quality surveillance, backed by strong laboratory support, is necessary for verifying elimination</a:t>
            </a:r>
            <a:endParaRPr lang="en-US" dirty="0"/>
          </a:p>
        </p:txBody>
      </p:sp>
    </p:spTree>
    <p:extLst>
      <p:ext uri="{BB962C8B-B14F-4D97-AF65-F5344CB8AC3E}">
        <p14:creationId xmlns:p14="http://schemas.microsoft.com/office/powerpoint/2010/main" val="325981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Acknowledgements</a:t>
            </a:r>
          </a:p>
        </p:txBody>
      </p:sp>
      <p:sp>
        <p:nvSpPr>
          <p:cNvPr id="3" name="Content Placeholder 2"/>
          <p:cNvSpPr>
            <a:spLocks noGrp="1"/>
          </p:cNvSpPr>
          <p:nvPr>
            <p:ph sz="half" idx="1"/>
          </p:nvPr>
        </p:nvSpPr>
        <p:spPr/>
        <p:txBody>
          <a:bodyPr>
            <a:normAutofit fontScale="70000" lnSpcReduction="20000"/>
          </a:bodyPr>
          <a:lstStyle/>
          <a:p>
            <a:r>
              <a:rPr lang="en-US" dirty="0"/>
              <a:t>David Featherstone</a:t>
            </a:r>
          </a:p>
          <a:p>
            <a:r>
              <a:rPr lang="en-US" dirty="0"/>
              <a:t>WHO</a:t>
            </a:r>
          </a:p>
          <a:p>
            <a:pPr lvl="1"/>
            <a:r>
              <a:rPr lang="en-US" dirty="0"/>
              <a:t>Peter </a:t>
            </a:r>
            <a:r>
              <a:rPr lang="en-US" dirty="0" err="1"/>
              <a:t>Strebel</a:t>
            </a:r>
            <a:r>
              <a:rPr lang="en-US" dirty="0"/>
              <a:t>, Alya </a:t>
            </a:r>
            <a:r>
              <a:rPr lang="en-US" dirty="0" err="1"/>
              <a:t>Dabbagh</a:t>
            </a:r>
            <a:r>
              <a:rPr lang="en-US" dirty="0"/>
              <a:t>, Robert Perry, Marta </a:t>
            </a:r>
            <a:r>
              <a:rPr lang="en-US" dirty="0" err="1"/>
              <a:t>Gacic-Dobo</a:t>
            </a:r>
            <a:r>
              <a:rPr lang="en-US" dirty="0"/>
              <a:t>, Claudia </a:t>
            </a:r>
            <a:r>
              <a:rPr lang="en-US" dirty="0" err="1"/>
              <a:t>Steulet</a:t>
            </a:r>
            <a:r>
              <a:rPr lang="en-US" dirty="0"/>
              <a:t>, Simarjit Singh, Olivier Beauvais</a:t>
            </a:r>
          </a:p>
          <a:p>
            <a:r>
              <a:rPr lang="en-US" dirty="0"/>
              <a:t>CDC</a:t>
            </a:r>
          </a:p>
          <a:p>
            <a:pPr lvl="1"/>
            <a:r>
              <a:rPr lang="en-US" dirty="0"/>
              <a:t>Paul Rota &amp; team</a:t>
            </a:r>
          </a:p>
          <a:p>
            <a:pPr lvl="1"/>
            <a:r>
              <a:rPr lang="en-US" dirty="0"/>
              <a:t>Joe Icenogle &amp; team</a:t>
            </a:r>
          </a:p>
          <a:p>
            <a:pPr lvl="1"/>
            <a:r>
              <a:rPr lang="en-US" dirty="0"/>
              <a:t>GID team</a:t>
            </a:r>
          </a:p>
          <a:p>
            <a:r>
              <a:rPr lang="en-US" dirty="0"/>
              <a:t>PHE</a:t>
            </a:r>
          </a:p>
          <a:p>
            <a:pPr lvl="1"/>
            <a:r>
              <a:rPr lang="en-US" dirty="0"/>
              <a:t>Kevin Brown, Richard Myers, David Brown</a:t>
            </a:r>
          </a:p>
          <a:p>
            <a:r>
              <a:rPr lang="en-US" dirty="0"/>
              <a:t>NIID</a:t>
            </a:r>
          </a:p>
          <a:p>
            <a:pPr lvl="1"/>
            <a:r>
              <a:rPr lang="en-US" dirty="0"/>
              <a:t>Makoto Takeda, Katsuhiro </a:t>
            </a:r>
            <a:r>
              <a:rPr lang="en-US" dirty="0" err="1"/>
              <a:t>Komasu</a:t>
            </a:r>
            <a:r>
              <a:rPr lang="en-US" dirty="0"/>
              <a:t>, Yoshio Mori</a:t>
            </a:r>
          </a:p>
        </p:txBody>
      </p:sp>
      <p:sp>
        <p:nvSpPr>
          <p:cNvPr id="4" name="Content Placeholder 3"/>
          <p:cNvSpPr>
            <a:spLocks noGrp="1"/>
          </p:cNvSpPr>
          <p:nvPr>
            <p:ph sz="half" idx="2"/>
          </p:nvPr>
        </p:nvSpPr>
        <p:spPr/>
        <p:txBody>
          <a:bodyPr>
            <a:normAutofit fontScale="70000" lnSpcReduction="20000"/>
          </a:bodyPr>
          <a:lstStyle/>
          <a:p>
            <a:r>
              <a:rPr lang="en-US" dirty="0"/>
              <a:t>Regional coordinators</a:t>
            </a:r>
          </a:p>
          <a:p>
            <a:pPr lvl="1"/>
            <a:r>
              <a:rPr lang="en-US" dirty="0"/>
              <a:t>Hinda Ahmed</a:t>
            </a:r>
          </a:p>
          <a:p>
            <a:pPr lvl="1"/>
            <a:r>
              <a:rPr lang="en-US" dirty="0"/>
              <a:t>Yan Zhang</a:t>
            </a:r>
          </a:p>
          <a:p>
            <a:pPr lvl="1"/>
            <a:r>
              <a:rPr lang="en-US" dirty="0"/>
              <a:t>Varja Grabovac</a:t>
            </a:r>
          </a:p>
          <a:p>
            <a:pPr lvl="1"/>
            <a:r>
              <a:rPr lang="en-US" dirty="0"/>
              <a:t>Sirima Pattamadilok</a:t>
            </a:r>
          </a:p>
          <a:p>
            <a:pPr lvl="1"/>
            <a:r>
              <a:rPr lang="en-US" dirty="0"/>
              <a:t>Myriam Ben Mamou</a:t>
            </a:r>
          </a:p>
          <a:p>
            <a:pPr lvl="1"/>
            <a:r>
              <a:rPr lang="en-US" dirty="0"/>
              <a:t>Gloria Rey</a:t>
            </a:r>
          </a:p>
          <a:p>
            <a:pPr lvl="1"/>
            <a:r>
              <a:rPr lang="en-US" dirty="0"/>
              <a:t>Annick </a:t>
            </a:r>
            <a:r>
              <a:rPr lang="en-US" dirty="0" err="1"/>
              <a:t>Dosseh</a:t>
            </a:r>
            <a:endParaRPr lang="en-US" dirty="0"/>
          </a:p>
          <a:p>
            <a:pPr lvl="1"/>
            <a:r>
              <a:rPr lang="en-US" dirty="0"/>
              <a:t>Charles Byabamazima</a:t>
            </a:r>
          </a:p>
          <a:p>
            <a:r>
              <a:rPr lang="en-US" dirty="0"/>
              <a:t>Regional Reference Laboratories </a:t>
            </a:r>
          </a:p>
          <a:p>
            <a:r>
              <a:rPr lang="en-US" dirty="0"/>
              <a:t>National Laboratories</a:t>
            </a:r>
          </a:p>
          <a:p>
            <a:r>
              <a:rPr lang="en-US" sz="4000" b="1" dirty="0"/>
              <a:t>CDC for funding GMRLN</a:t>
            </a:r>
          </a:p>
        </p:txBody>
      </p:sp>
      <p:sp>
        <p:nvSpPr>
          <p:cNvPr id="2" name="Rectangle 1"/>
          <p:cNvSpPr/>
          <p:nvPr/>
        </p:nvSpPr>
        <p:spPr>
          <a:xfrm>
            <a:off x="546767" y="6043377"/>
            <a:ext cx="9684076" cy="659322"/>
          </a:xfrm>
          <a:prstGeom prst="rect">
            <a:avLst/>
          </a:prstGeom>
        </p:spPr>
        <p:txBody>
          <a:bodyPr wrap="square" lIns="104306" tIns="52153" rIns="104306" bIns="52153">
            <a:spAutoFit/>
          </a:bodyPr>
          <a:lstStyle/>
          <a:p>
            <a:r>
              <a:rPr lang="en-GB" sz="1800" b="0" dirty="0" err="1"/>
              <a:t>VPData</a:t>
            </a:r>
            <a:r>
              <a:rPr lang="en-GB" sz="1800" b="0" dirty="0"/>
              <a:t>: to subscribe send email to </a:t>
            </a:r>
            <a:r>
              <a:rPr lang="en-GB" sz="1800" b="0" u="sng" dirty="0">
                <a:hlinkClick r:id="rId2"/>
              </a:rPr>
              <a:t>LISTSERV@LISTSERV.WHO.INT</a:t>
            </a:r>
            <a:r>
              <a:rPr lang="en-GB" sz="1800" b="0" dirty="0"/>
              <a:t> with ‘SIGNUP GLOBAL_MR_UPDATE’ text in the body of the email</a:t>
            </a:r>
          </a:p>
        </p:txBody>
      </p:sp>
    </p:spTree>
    <p:extLst>
      <p:ext uri="{BB962C8B-B14F-4D97-AF65-F5344CB8AC3E}">
        <p14:creationId xmlns:p14="http://schemas.microsoft.com/office/powerpoint/2010/main" val="2477829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idx="1"/>
          </p:nvPr>
        </p:nvSpPr>
        <p:spPr/>
        <p:txBody>
          <a:bodyPr/>
          <a:lstStyle/>
          <a:p>
            <a:pPr marL="0" indent="0">
              <a:buNone/>
            </a:pPr>
            <a:r>
              <a:rPr lang="en-US" dirty="0"/>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2016. All rights reserved.</a:t>
            </a:r>
          </a:p>
          <a:p>
            <a:endParaRPr lang="en-GB" dirty="0"/>
          </a:p>
        </p:txBody>
      </p:sp>
    </p:spTree>
    <p:extLst>
      <p:ext uri="{BB962C8B-B14F-4D97-AF65-F5344CB8AC3E}">
        <p14:creationId xmlns:p14="http://schemas.microsoft.com/office/powerpoint/2010/main" val="3976970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distribution measles genotypes</a:t>
            </a:r>
            <a:br>
              <a:rPr lang="en-GB" dirty="0"/>
            </a:br>
            <a:r>
              <a:rPr lang="en-GB" dirty="0"/>
              <a:t>2015 overlay measles incidence 2015</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394288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distribution rubella genotypes</a:t>
            </a:r>
            <a:br>
              <a:rPr lang="en-GB" dirty="0"/>
            </a:br>
            <a:r>
              <a:rPr lang="en-GB" dirty="0"/>
              <a:t>2015 overlay rubella incidence 2015</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39685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distribution of measles genotypes May 2015 – Apr 2016</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7980"/>
          <a:stretch/>
        </p:blipFill>
        <p:spPr>
          <a:xfrm>
            <a:off x="594090" y="1442301"/>
            <a:ext cx="8898702" cy="5164874"/>
          </a:xfrm>
          <a:prstGeom prst="rect">
            <a:avLst/>
          </a:prstGeom>
        </p:spPr>
      </p:pic>
    </p:spTree>
    <p:extLst>
      <p:ext uri="{BB962C8B-B14F-4D97-AF65-F5344CB8AC3E}">
        <p14:creationId xmlns:p14="http://schemas.microsoft.com/office/powerpoint/2010/main" val="2363505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distribution of rubella genotypes</a:t>
            </a:r>
            <a:br>
              <a:rPr lang="en-GB" dirty="0"/>
            </a:br>
            <a:r>
              <a:rPr lang="en-GB" dirty="0"/>
              <a:t>May 2015 – April 2016</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959" b="15759"/>
          <a:stretch/>
        </p:blipFill>
        <p:spPr>
          <a:xfrm>
            <a:off x="575224" y="2130457"/>
            <a:ext cx="9542951" cy="4138367"/>
          </a:xfrm>
          <a:prstGeom prst="rect">
            <a:avLst/>
          </a:prstGeom>
        </p:spPr>
      </p:pic>
    </p:spTree>
    <p:extLst>
      <p:ext uri="{BB962C8B-B14F-4D97-AF65-F5344CB8AC3E}">
        <p14:creationId xmlns:p14="http://schemas.microsoft.com/office/powerpoint/2010/main" val="3554830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dirty="0"/>
              <a:t>GMRLN – The Network</a:t>
            </a:r>
          </a:p>
        </p:txBody>
      </p:sp>
      <p:sp>
        <p:nvSpPr>
          <p:cNvPr id="220163" name="Rectangle 3"/>
          <p:cNvSpPr>
            <a:spLocks noGrp="1" noChangeArrowheads="1"/>
          </p:cNvSpPr>
          <p:nvPr>
            <p:ph type="body" idx="1"/>
          </p:nvPr>
        </p:nvSpPr>
        <p:spPr/>
        <p:txBody>
          <a:bodyPr>
            <a:normAutofit/>
          </a:bodyPr>
          <a:lstStyle/>
          <a:p>
            <a:r>
              <a:rPr lang="en-US" dirty="0"/>
              <a:t>Multi-tiered structure (703) supporting most Member States (191) started in 2000</a:t>
            </a:r>
          </a:p>
          <a:p>
            <a:pPr lvl="1"/>
            <a:r>
              <a:rPr lang="en-US" dirty="0"/>
              <a:t>Global Specialized Laboratories (3)</a:t>
            </a:r>
          </a:p>
          <a:p>
            <a:pPr lvl="2"/>
            <a:r>
              <a:rPr lang="en-US" sz="2000" i="1" dirty="0"/>
              <a:t>Develop standard protocols, new methods, reagents, supplies, training</a:t>
            </a:r>
          </a:p>
          <a:p>
            <a:pPr lvl="1"/>
            <a:r>
              <a:rPr lang="en-US" dirty="0"/>
              <a:t>Regional Reference Laboratories (14)</a:t>
            </a:r>
          </a:p>
          <a:p>
            <a:pPr lvl="2"/>
            <a:r>
              <a:rPr lang="en-US" sz="2000" i="1" dirty="0"/>
              <a:t>Confirmatory testing, proficiency testing, training, sequencing</a:t>
            </a:r>
          </a:p>
          <a:p>
            <a:pPr lvl="1"/>
            <a:r>
              <a:rPr lang="en-US" dirty="0">
                <a:effectLst>
                  <a:glow rad="101600">
                    <a:srgbClr val="FF0000">
                      <a:alpha val="75000"/>
                    </a:srgbClr>
                  </a:glow>
                </a:effectLst>
              </a:rPr>
              <a:t>National Laboratories </a:t>
            </a:r>
            <a:r>
              <a:rPr lang="en-US" dirty="0"/>
              <a:t>(180)</a:t>
            </a:r>
          </a:p>
          <a:p>
            <a:pPr lvl="2"/>
            <a:r>
              <a:rPr lang="en-US" sz="2000" i="1" dirty="0"/>
              <a:t>Case confirmation (sequencing)</a:t>
            </a:r>
          </a:p>
          <a:p>
            <a:pPr lvl="1"/>
            <a:r>
              <a:rPr lang="en-US" dirty="0"/>
              <a:t>Sub-national/provincial/prefecture Laboratories (506)</a:t>
            </a:r>
          </a:p>
          <a:p>
            <a:pPr lvl="2"/>
            <a:r>
              <a:rPr lang="en-US" sz="2000" i="1" dirty="0"/>
              <a:t>Case confirmation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1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16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016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0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819197" y="6889151"/>
            <a:ext cx="2227792" cy="50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5030" tIns="52516" rIns="105030" bIns="52516" anchor="ctr"/>
          <a:lstStyle/>
          <a:p>
            <a:pPr eaLnBrk="0" hangingPunct="0"/>
            <a:endParaRPr lang="en-GB" sz="2700" b="0" dirty="0">
              <a:solidFill>
                <a:srgbClr val="FFFFFF"/>
              </a:solidFill>
              <a:latin typeface="Times New Roman" pitchFamily="18" charset="0"/>
            </a:endParaRPr>
          </a:p>
        </p:txBody>
      </p:sp>
      <p:sp>
        <p:nvSpPr>
          <p:cNvPr id="62468" name="Rectangle 4"/>
          <p:cNvSpPr>
            <a:spLocks noChangeArrowheads="1"/>
          </p:cNvSpPr>
          <p:nvPr/>
        </p:nvSpPr>
        <p:spPr bwMode="auto">
          <a:xfrm>
            <a:off x="1857" y="0"/>
            <a:ext cx="10691543" cy="1167446"/>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030" tIns="52516" rIns="105030" bIns="52516" anchor="ctr"/>
          <a:lstStyle/>
          <a:p>
            <a:pPr algn="ctr" eaLnBrk="0" hangingPunct="0"/>
            <a:endParaRPr lang="en-US" sz="3200" b="0" dirty="0">
              <a:solidFill>
                <a:schemeClr val="accent3">
                  <a:lumMod val="25000"/>
                </a:schemeClr>
              </a:solidFill>
            </a:endParaRPr>
          </a:p>
        </p:txBody>
      </p:sp>
      <p:grpSp>
        <p:nvGrpSpPr>
          <p:cNvPr id="63063" name="Group 969"/>
          <p:cNvGrpSpPr>
            <a:grpSpLocks/>
          </p:cNvGrpSpPr>
          <p:nvPr/>
        </p:nvGrpSpPr>
        <p:grpSpPr bwMode="auto">
          <a:xfrm>
            <a:off x="4485065" y="5826404"/>
            <a:ext cx="3311983" cy="829639"/>
            <a:chOff x="528" y="3044"/>
            <a:chExt cx="1784" cy="474"/>
          </a:xfrm>
        </p:grpSpPr>
        <p:sp>
          <p:nvSpPr>
            <p:cNvPr id="63064" name="Text Box 970"/>
            <p:cNvSpPr txBox="1">
              <a:spLocks noChangeArrowheads="1"/>
            </p:cNvSpPr>
            <p:nvPr/>
          </p:nvSpPr>
          <p:spPr bwMode="auto">
            <a:xfrm>
              <a:off x="536" y="3326"/>
              <a:ext cx="17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nSpc>
                  <a:spcPct val="100000"/>
                </a:lnSpc>
                <a:buClrTx/>
              </a:pPr>
              <a:r>
                <a:rPr lang="en-GB" sz="1600" u="none" dirty="0">
                  <a:solidFill>
                    <a:srgbClr val="000000"/>
                  </a:solidFill>
                  <a:latin typeface="Arial" pitchFamily="34" charset="0"/>
                </a:rPr>
                <a:t>   </a:t>
              </a:r>
              <a:r>
                <a:rPr lang="en-GB" sz="1400" u="none" dirty="0">
                  <a:solidFill>
                    <a:srgbClr val="000000"/>
                  </a:solidFill>
                  <a:latin typeface="Arial" pitchFamily="34" charset="0"/>
                </a:rPr>
                <a:t>Global Specialised Labs</a:t>
              </a:r>
              <a:r>
                <a:rPr lang="en-GB" sz="1600" u="none" dirty="0">
                  <a:solidFill>
                    <a:srgbClr val="000000"/>
                  </a:solidFill>
                  <a:latin typeface="Arial" pitchFamily="34" charset="0"/>
                </a:rPr>
                <a:t> </a:t>
              </a:r>
              <a:endParaRPr lang="en-GB" sz="2700" b="0" u="none" dirty="0">
                <a:solidFill>
                  <a:srgbClr val="FFFFFF"/>
                </a:solidFill>
                <a:latin typeface="Times New Roman" pitchFamily="18" charset="0"/>
              </a:endParaRPr>
            </a:p>
          </p:txBody>
        </p:sp>
        <p:sp>
          <p:nvSpPr>
            <p:cNvPr id="1995723" name="Oval 971"/>
            <p:cNvSpPr>
              <a:spLocks noChangeArrowheads="1"/>
            </p:cNvSpPr>
            <p:nvPr/>
          </p:nvSpPr>
          <p:spPr bwMode="auto">
            <a:xfrm>
              <a:off x="528" y="3120"/>
              <a:ext cx="48" cy="48"/>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3066" name="Text Box 972"/>
            <p:cNvSpPr txBox="1">
              <a:spLocks noChangeArrowheads="1"/>
            </p:cNvSpPr>
            <p:nvPr/>
          </p:nvSpPr>
          <p:spPr bwMode="auto">
            <a:xfrm>
              <a:off x="536" y="3044"/>
              <a:ext cx="17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nSpc>
                  <a:spcPct val="100000"/>
                </a:lnSpc>
                <a:buClrTx/>
              </a:pPr>
              <a:r>
                <a:rPr lang="en-GB" sz="1600" u="none" dirty="0">
                  <a:solidFill>
                    <a:srgbClr val="000000"/>
                  </a:solidFill>
                  <a:latin typeface="Arial" pitchFamily="34" charset="0"/>
                </a:rPr>
                <a:t>   </a:t>
              </a:r>
              <a:r>
                <a:rPr lang="en-GB" sz="1400" u="none" dirty="0">
                  <a:solidFill>
                    <a:srgbClr val="000000"/>
                  </a:solidFill>
                  <a:latin typeface="Arial" pitchFamily="34" charset="0"/>
                </a:rPr>
                <a:t>National Laboratories</a:t>
              </a:r>
              <a:r>
                <a:rPr lang="en-GB" sz="1600" u="none" dirty="0">
                  <a:solidFill>
                    <a:srgbClr val="000000"/>
                  </a:solidFill>
                  <a:latin typeface="Arial" pitchFamily="34" charset="0"/>
                </a:rPr>
                <a:t> </a:t>
              </a:r>
              <a:endParaRPr lang="en-GB" sz="2700" b="0" u="none" dirty="0">
                <a:solidFill>
                  <a:srgbClr val="FFFFFF"/>
                </a:solidFill>
                <a:latin typeface="Times New Roman" pitchFamily="18" charset="0"/>
              </a:endParaRPr>
            </a:p>
          </p:txBody>
        </p:sp>
        <p:sp>
          <p:nvSpPr>
            <p:cNvPr id="1995725" name="Oval 973"/>
            <p:cNvSpPr>
              <a:spLocks noChangeArrowheads="1"/>
            </p:cNvSpPr>
            <p:nvPr/>
          </p:nvSpPr>
          <p:spPr bwMode="auto">
            <a:xfrm>
              <a:off x="536" y="3390"/>
              <a:ext cx="52" cy="52"/>
            </a:xfrm>
            <a:prstGeom prst="ellipse">
              <a:avLst/>
            </a:prstGeom>
            <a:solidFill>
              <a:srgbClr val="FF330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995726" name="Oval 974"/>
            <p:cNvSpPr>
              <a:spLocks noChangeArrowheads="1"/>
            </p:cNvSpPr>
            <p:nvPr/>
          </p:nvSpPr>
          <p:spPr bwMode="auto">
            <a:xfrm>
              <a:off x="536" y="3270"/>
              <a:ext cx="48" cy="48"/>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3069" name="Text Box 975"/>
            <p:cNvSpPr txBox="1">
              <a:spLocks noChangeArrowheads="1"/>
            </p:cNvSpPr>
            <p:nvPr/>
          </p:nvSpPr>
          <p:spPr bwMode="auto">
            <a:xfrm>
              <a:off x="534" y="3192"/>
              <a:ext cx="17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nSpc>
                  <a:spcPct val="100000"/>
                </a:lnSpc>
                <a:buClrTx/>
              </a:pPr>
              <a:r>
                <a:rPr lang="en-GB" sz="1600" u="none" dirty="0">
                  <a:solidFill>
                    <a:srgbClr val="000000"/>
                  </a:solidFill>
                  <a:latin typeface="Arial" pitchFamily="34" charset="0"/>
                </a:rPr>
                <a:t>   </a:t>
              </a:r>
              <a:r>
                <a:rPr lang="en-GB" sz="1400" u="none" dirty="0">
                  <a:solidFill>
                    <a:srgbClr val="000000"/>
                  </a:solidFill>
                  <a:latin typeface="Arial" pitchFamily="34" charset="0"/>
                </a:rPr>
                <a:t>Regional Reference Labs</a:t>
              </a:r>
              <a:endParaRPr lang="en-GB" sz="2700" b="0" u="none" dirty="0">
                <a:solidFill>
                  <a:srgbClr val="FFFFFF"/>
                </a:solidFill>
                <a:latin typeface="Times New Roman" pitchFamily="18" charset="0"/>
              </a:endParaRPr>
            </a:p>
          </p:txBody>
        </p:sp>
      </p:grpSp>
      <p:sp>
        <p:nvSpPr>
          <p:cNvPr id="63031" name="Text Box 987"/>
          <p:cNvSpPr txBox="1">
            <a:spLocks noChangeArrowheads="1"/>
          </p:cNvSpPr>
          <p:nvPr/>
        </p:nvSpPr>
        <p:spPr bwMode="auto">
          <a:xfrm>
            <a:off x="6609116" y="2509920"/>
            <a:ext cx="3115195" cy="42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buClrTx/>
            </a:pPr>
            <a:r>
              <a:rPr lang="en-GB" altLang="zh-CN" sz="2100" u="none" dirty="0">
                <a:solidFill>
                  <a:srgbClr val="FF3300"/>
                </a:solidFill>
                <a:latin typeface="Arial" pitchFamily="34" charset="0"/>
                <a:ea typeface="SimSun" pitchFamily="2" charset="-122"/>
              </a:rPr>
              <a:t>N= 690 labs </a:t>
            </a:r>
            <a:endParaRPr lang="en-US" sz="2100" u="none" dirty="0">
              <a:solidFill>
                <a:srgbClr val="FF3300"/>
              </a:solidFill>
              <a:latin typeface="Arial" pitchFamily="34" charset="0"/>
              <a:ea typeface="SimSun" pitchFamily="2" charset="-122"/>
            </a:endParaRPr>
          </a:p>
        </p:txBody>
      </p:sp>
      <p:sp>
        <p:nvSpPr>
          <p:cNvPr id="63032" name="Text Box 988"/>
          <p:cNvSpPr txBox="1">
            <a:spLocks noChangeArrowheads="1"/>
          </p:cNvSpPr>
          <p:nvPr/>
        </p:nvSpPr>
        <p:spPr bwMode="auto">
          <a:xfrm>
            <a:off x="8698931" y="3463936"/>
            <a:ext cx="1369621" cy="25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r>
              <a:rPr lang="en-GB" u="none" dirty="0">
                <a:solidFill>
                  <a:srgbClr val="000000"/>
                </a:solidFill>
                <a:latin typeface="Arial" pitchFamily="34" charset="0"/>
              </a:rPr>
              <a:t>+ 331 Prefect. Labs</a:t>
            </a:r>
            <a:endParaRPr lang="en-US" u="none" dirty="0">
              <a:solidFill>
                <a:srgbClr val="000000"/>
              </a:solidFill>
              <a:latin typeface="Arial" pitchFamily="34" charset="0"/>
            </a:endParaRPr>
          </a:p>
        </p:txBody>
      </p:sp>
      <p:sp>
        <p:nvSpPr>
          <p:cNvPr id="63034" name="Text Box 990"/>
          <p:cNvSpPr txBox="1">
            <a:spLocks noChangeArrowheads="1"/>
          </p:cNvSpPr>
          <p:nvPr/>
        </p:nvSpPr>
        <p:spPr bwMode="auto">
          <a:xfrm>
            <a:off x="5346701" y="2413654"/>
            <a:ext cx="1936323" cy="59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buClrTx/>
            </a:pPr>
            <a:r>
              <a:rPr lang="en-GB" sz="3200" u="none" dirty="0">
                <a:solidFill>
                  <a:srgbClr val="FF0066"/>
                </a:solidFill>
                <a:latin typeface="Arial" pitchFamily="34" charset="0"/>
              </a:rPr>
              <a:t>2012</a:t>
            </a:r>
            <a:endParaRPr lang="en-US" sz="3200" u="none" dirty="0">
              <a:solidFill>
                <a:srgbClr val="FF0066"/>
              </a:solidFill>
              <a:latin typeface="Arial" pitchFamily="34" charset="0"/>
            </a:endParaRPr>
          </a:p>
        </p:txBody>
      </p:sp>
      <p:sp>
        <p:nvSpPr>
          <p:cNvPr id="1995749" name="Oval 997"/>
          <p:cNvSpPr>
            <a:spLocks noChangeArrowheads="1"/>
          </p:cNvSpPr>
          <p:nvPr/>
        </p:nvSpPr>
        <p:spPr bwMode="auto">
          <a:xfrm>
            <a:off x="4502587" y="6706282"/>
            <a:ext cx="64977" cy="5600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3042" name="Text Box 998"/>
          <p:cNvSpPr txBox="1">
            <a:spLocks noChangeArrowheads="1"/>
          </p:cNvSpPr>
          <p:nvPr/>
        </p:nvSpPr>
        <p:spPr bwMode="auto">
          <a:xfrm>
            <a:off x="4665490" y="6535455"/>
            <a:ext cx="2079751" cy="32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4306" tIns="52153" rIns="104306" bIns="52153">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gn="ctr" eaLnBrk="1" hangingPunct="1">
              <a:lnSpc>
                <a:spcPct val="100000"/>
              </a:lnSpc>
              <a:spcBef>
                <a:spcPct val="0"/>
              </a:spcBef>
              <a:buClrTx/>
            </a:pPr>
            <a:r>
              <a:rPr lang="en-GB" sz="1400" u="none" dirty="0">
                <a:solidFill>
                  <a:srgbClr val="000000"/>
                </a:solidFill>
                <a:latin typeface="Arial" pitchFamily="34" charset="0"/>
              </a:rPr>
              <a:t>Provincial Labs China</a:t>
            </a:r>
            <a:endParaRPr lang="en-US" sz="1400" u="none" dirty="0">
              <a:solidFill>
                <a:srgbClr val="000000"/>
              </a:solidFill>
              <a:latin typeface="Arial" pitchFamily="34" charset="0"/>
            </a:endParaRPr>
          </a:p>
        </p:txBody>
      </p:sp>
      <p:sp>
        <p:nvSpPr>
          <p:cNvPr id="1995751" name="Oval 999"/>
          <p:cNvSpPr>
            <a:spLocks noChangeArrowheads="1"/>
          </p:cNvSpPr>
          <p:nvPr/>
        </p:nvSpPr>
        <p:spPr bwMode="auto">
          <a:xfrm>
            <a:off x="4502587" y="6865559"/>
            <a:ext cx="64977" cy="56009"/>
          </a:xfrm>
          <a:prstGeom prst="ellipse">
            <a:avLst/>
          </a:prstGeom>
          <a:solidFill>
            <a:srgbClr val="FFFFFF"/>
          </a:solidFill>
          <a:ln w="28575" cap="rnd">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3044" name="Text Box 1000"/>
          <p:cNvSpPr txBox="1">
            <a:spLocks noChangeArrowheads="1"/>
          </p:cNvSpPr>
          <p:nvPr/>
        </p:nvSpPr>
        <p:spPr bwMode="auto">
          <a:xfrm>
            <a:off x="4646705" y="6753014"/>
            <a:ext cx="1786677" cy="32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4306" tIns="52153" rIns="104306" bIns="52153">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algn="ctr" eaLnBrk="1" hangingPunct="1">
              <a:lnSpc>
                <a:spcPct val="100000"/>
              </a:lnSpc>
              <a:spcBef>
                <a:spcPct val="0"/>
              </a:spcBef>
              <a:buClrTx/>
            </a:pPr>
            <a:r>
              <a:rPr lang="en-GB" sz="1400" u="none" dirty="0">
                <a:solidFill>
                  <a:srgbClr val="000000"/>
                </a:solidFill>
                <a:latin typeface="Arial" pitchFamily="34" charset="0"/>
              </a:rPr>
              <a:t>Sub-National Labs</a:t>
            </a:r>
            <a:endParaRPr lang="en-US" sz="1400" u="none" dirty="0">
              <a:solidFill>
                <a:srgbClr val="000000"/>
              </a:solidFill>
              <a:latin typeface="Arial" pitchFamily="34" charset="0"/>
            </a:endParaRPr>
          </a:p>
        </p:txBody>
      </p:sp>
      <p:sp>
        <p:nvSpPr>
          <p:cNvPr id="1012" name="Text Box 348"/>
          <p:cNvSpPr txBox="1">
            <a:spLocks noChangeArrowheads="1"/>
          </p:cNvSpPr>
          <p:nvPr/>
        </p:nvSpPr>
        <p:spPr bwMode="auto">
          <a:xfrm rot="3597518">
            <a:off x="299568" y="5039810"/>
            <a:ext cx="2217509" cy="35154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spAutoFit/>
          </a:bodyPr>
          <a:lstStyle/>
          <a:p>
            <a:pPr algn="ctr" eaLnBrk="0" hangingPunct="0">
              <a:spcBef>
                <a:spcPct val="50000"/>
              </a:spcBef>
              <a:defRPr/>
            </a:pPr>
            <a:r>
              <a:rPr lang="en-GB" sz="1600" dirty="0">
                <a:solidFill>
                  <a:srgbClr val="000000"/>
                </a:solidFill>
                <a:latin typeface="Times New Roman"/>
                <a:cs typeface="Arial"/>
              </a:rPr>
              <a:t>141 Sub-National Labs</a:t>
            </a:r>
            <a:endParaRPr lang="en-GB" sz="1600" b="0" dirty="0">
              <a:solidFill>
                <a:srgbClr val="FFFFFF"/>
              </a:solidFill>
              <a:latin typeface="Times New Roman"/>
              <a:cs typeface="Arial"/>
            </a:endParaRPr>
          </a:p>
        </p:txBody>
      </p:sp>
      <p:sp>
        <p:nvSpPr>
          <p:cNvPr id="1013" name="Oval 349"/>
          <p:cNvSpPr>
            <a:spLocks noChangeArrowheads="1"/>
          </p:cNvSpPr>
          <p:nvPr/>
        </p:nvSpPr>
        <p:spPr bwMode="auto">
          <a:xfrm>
            <a:off x="5193628" y="5168960"/>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14" name="Freeform 350"/>
          <p:cNvSpPr>
            <a:spLocks/>
          </p:cNvSpPr>
          <p:nvPr/>
        </p:nvSpPr>
        <p:spPr bwMode="auto">
          <a:xfrm>
            <a:off x="1997611" y="3990624"/>
            <a:ext cx="98507" cy="149763"/>
          </a:xfrm>
          <a:custGeom>
            <a:avLst/>
            <a:gdLst>
              <a:gd name="T0" fmla="*/ 16 w 49"/>
              <a:gd name="T1" fmla="*/ 77 h 78"/>
              <a:gd name="T2" fmla="*/ 32 w 49"/>
              <a:gd name="T3" fmla="*/ 61 h 78"/>
              <a:gd name="T4" fmla="*/ 48 w 49"/>
              <a:gd name="T5" fmla="*/ 29 h 78"/>
              <a:gd name="T6" fmla="*/ 32 w 49"/>
              <a:gd name="T7" fmla="*/ 0 h 78"/>
              <a:gd name="T8" fmla="*/ 16 w 49"/>
              <a:gd name="T9" fmla="*/ 0 h 78"/>
              <a:gd name="T10" fmla="*/ 16 w 49"/>
              <a:gd name="T11" fmla="*/ 29 h 78"/>
              <a:gd name="T12" fmla="*/ 0 w 49"/>
              <a:gd name="T13" fmla="*/ 29 h 78"/>
              <a:gd name="T14" fmla="*/ 0 w 49"/>
              <a:gd name="T15" fmla="*/ 45 h 78"/>
              <a:gd name="T16" fmla="*/ 0 w 49"/>
              <a:gd name="T17" fmla="*/ 61 h 78"/>
              <a:gd name="T18" fmla="*/ 16 w 49"/>
              <a:gd name="T1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78">
                <a:moveTo>
                  <a:pt x="16" y="77"/>
                </a:moveTo>
                <a:lnTo>
                  <a:pt x="32" y="61"/>
                </a:lnTo>
                <a:lnTo>
                  <a:pt x="48" y="29"/>
                </a:lnTo>
                <a:lnTo>
                  <a:pt x="32" y="0"/>
                </a:lnTo>
                <a:lnTo>
                  <a:pt x="16" y="0"/>
                </a:lnTo>
                <a:lnTo>
                  <a:pt x="16" y="29"/>
                </a:lnTo>
                <a:lnTo>
                  <a:pt x="0" y="29"/>
                </a:lnTo>
                <a:lnTo>
                  <a:pt x="0" y="45"/>
                </a:lnTo>
                <a:lnTo>
                  <a:pt x="0" y="61"/>
                </a:lnTo>
                <a:lnTo>
                  <a:pt x="16" y="77"/>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15" name="Freeform 351"/>
          <p:cNvSpPr>
            <a:spLocks/>
          </p:cNvSpPr>
          <p:nvPr/>
        </p:nvSpPr>
        <p:spPr bwMode="auto">
          <a:xfrm>
            <a:off x="2030448" y="4106479"/>
            <a:ext cx="90297" cy="62166"/>
          </a:xfrm>
          <a:custGeom>
            <a:avLst/>
            <a:gdLst>
              <a:gd name="T0" fmla="*/ 45 w 46"/>
              <a:gd name="T1" fmla="*/ 32 h 33"/>
              <a:gd name="T2" fmla="*/ 45 w 46"/>
              <a:gd name="T3" fmla="*/ 16 h 33"/>
              <a:gd name="T4" fmla="*/ 16 w 46"/>
              <a:gd name="T5" fmla="*/ 0 h 33"/>
              <a:gd name="T6" fmla="*/ 0 w 46"/>
              <a:gd name="T7" fmla="*/ 16 h 33"/>
              <a:gd name="T8" fmla="*/ 32 w 46"/>
              <a:gd name="T9" fmla="*/ 32 h 33"/>
              <a:gd name="T10" fmla="*/ 45 w 46"/>
              <a:gd name="T11" fmla="*/ 32 h 33"/>
            </a:gdLst>
            <a:ahLst/>
            <a:cxnLst>
              <a:cxn ang="0">
                <a:pos x="T0" y="T1"/>
              </a:cxn>
              <a:cxn ang="0">
                <a:pos x="T2" y="T3"/>
              </a:cxn>
              <a:cxn ang="0">
                <a:pos x="T4" y="T5"/>
              </a:cxn>
              <a:cxn ang="0">
                <a:pos x="T6" y="T7"/>
              </a:cxn>
              <a:cxn ang="0">
                <a:pos x="T8" y="T9"/>
              </a:cxn>
              <a:cxn ang="0">
                <a:pos x="T10" y="T11"/>
              </a:cxn>
            </a:cxnLst>
            <a:rect l="0" t="0" r="r" b="b"/>
            <a:pathLst>
              <a:path w="46" h="33">
                <a:moveTo>
                  <a:pt x="45" y="32"/>
                </a:moveTo>
                <a:lnTo>
                  <a:pt x="45" y="16"/>
                </a:lnTo>
                <a:lnTo>
                  <a:pt x="16" y="0"/>
                </a:lnTo>
                <a:lnTo>
                  <a:pt x="0" y="16"/>
                </a:lnTo>
                <a:lnTo>
                  <a:pt x="32" y="32"/>
                </a:lnTo>
                <a:lnTo>
                  <a:pt x="45" y="32"/>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16" name="Freeform 352"/>
          <p:cNvSpPr>
            <a:spLocks/>
          </p:cNvSpPr>
          <p:nvPr/>
        </p:nvSpPr>
        <p:spPr bwMode="auto">
          <a:xfrm>
            <a:off x="2060547" y="3956715"/>
            <a:ext cx="60199" cy="90424"/>
          </a:xfrm>
          <a:custGeom>
            <a:avLst/>
            <a:gdLst>
              <a:gd name="T0" fmla="*/ 0 w 30"/>
              <a:gd name="T1" fmla="*/ 16 h 46"/>
              <a:gd name="T2" fmla="*/ 16 w 30"/>
              <a:gd name="T3" fmla="*/ 45 h 46"/>
              <a:gd name="T4" fmla="*/ 29 w 30"/>
              <a:gd name="T5" fmla="*/ 16 h 46"/>
              <a:gd name="T6" fmla="*/ 16 w 30"/>
              <a:gd name="T7" fmla="*/ 0 h 46"/>
              <a:gd name="T8" fmla="*/ 0 w 30"/>
              <a:gd name="T9" fmla="*/ 16 h 46"/>
            </a:gdLst>
            <a:ahLst/>
            <a:cxnLst>
              <a:cxn ang="0">
                <a:pos x="T0" y="T1"/>
              </a:cxn>
              <a:cxn ang="0">
                <a:pos x="T2" y="T3"/>
              </a:cxn>
              <a:cxn ang="0">
                <a:pos x="T4" y="T5"/>
              </a:cxn>
              <a:cxn ang="0">
                <a:pos x="T6" y="T7"/>
              </a:cxn>
              <a:cxn ang="0">
                <a:pos x="T8" y="T9"/>
              </a:cxn>
            </a:cxnLst>
            <a:rect l="0" t="0" r="r" b="b"/>
            <a:pathLst>
              <a:path w="30" h="46">
                <a:moveTo>
                  <a:pt x="0" y="16"/>
                </a:moveTo>
                <a:lnTo>
                  <a:pt x="16" y="45"/>
                </a:lnTo>
                <a:lnTo>
                  <a:pt x="29" y="16"/>
                </a:lnTo>
                <a:lnTo>
                  <a:pt x="16" y="0"/>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17" name="Freeform 353"/>
          <p:cNvSpPr>
            <a:spLocks/>
          </p:cNvSpPr>
          <p:nvPr/>
        </p:nvSpPr>
        <p:spPr bwMode="auto">
          <a:xfrm>
            <a:off x="2399848" y="3750436"/>
            <a:ext cx="32836" cy="31084"/>
          </a:xfrm>
          <a:custGeom>
            <a:avLst/>
            <a:gdLst>
              <a:gd name="T0" fmla="*/ 16 w 17"/>
              <a:gd name="T1" fmla="*/ 0 h 17"/>
              <a:gd name="T2" fmla="*/ 0 w 17"/>
              <a:gd name="T3" fmla="*/ 16 h 17"/>
              <a:gd name="T4" fmla="*/ 16 w 17"/>
              <a:gd name="T5" fmla="*/ 16 h 17"/>
              <a:gd name="T6" fmla="*/ 16 w 17"/>
              <a:gd name="T7" fmla="*/ 0 h 17"/>
            </a:gdLst>
            <a:ahLst/>
            <a:cxnLst>
              <a:cxn ang="0">
                <a:pos x="T0" y="T1"/>
              </a:cxn>
              <a:cxn ang="0">
                <a:pos x="T2" y="T3"/>
              </a:cxn>
              <a:cxn ang="0">
                <a:pos x="T4" y="T5"/>
              </a:cxn>
              <a:cxn ang="0">
                <a:pos x="T6" y="T7"/>
              </a:cxn>
            </a:cxnLst>
            <a:rect l="0" t="0" r="r" b="b"/>
            <a:pathLst>
              <a:path w="17" h="17">
                <a:moveTo>
                  <a:pt x="16" y="0"/>
                </a:moveTo>
                <a:lnTo>
                  <a:pt x="0" y="16"/>
                </a:lnTo>
                <a:lnTo>
                  <a:pt x="16" y="16"/>
                </a:lnTo>
                <a:lnTo>
                  <a:pt x="16" y="0"/>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18" name="Freeform 354"/>
          <p:cNvSpPr>
            <a:spLocks/>
          </p:cNvSpPr>
          <p:nvPr/>
        </p:nvSpPr>
        <p:spPr bwMode="auto">
          <a:xfrm>
            <a:off x="2150846" y="4222335"/>
            <a:ext cx="123133" cy="96076"/>
          </a:xfrm>
          <a:custGeom>
            <a:avLst/>
            <a:gdLst>
              <a:gd name="T0" fmla="*/ 61 w 62"/>
              <a:gd name="T1" fmla="*/ 16 h 49"/>
              <a:gd name="T2" fmla="*/ 48 w 62"/>
              <a:gd name="T3" fmla="*/ 0 h 49"/>
              <a:gd name="T4" fmla="*/ 16 w 62"/>
              <a:gd name="T5" fmla="*/ 0 h 49"/>
              <a:gd name="T6" fmla="*/ 0 w 62"/>
              <a:gd name="T7" fmla="*/ 0 h 49"/>
              <a:gd name="T8" fmla="*/ 0 w 62"/>
              <a:gd name="T9" fmla="*/ 16 h 49"/>
              <a:gd name="T10" fmla="*/ 16 w 62"/>
              <a:gd name="T11" fmla="*/ 32 h 49"/>
              <a:gd name="T12" fmla="*/ 16 w 62"/>
              <a:gd name="T13" fmla="*/ 16 h 49"/>
              <a:gd name="T14" fmla="*/ 32 w 62"/>
              <a:gd name="T15" fmla="*/ 32 h 49"/>
              <a:gd name="T16" fmla="*/ 48 w 62"/>
              <a:gd name="T17" fmla="*/ 48 h 49"/>
              <a:gd name="T18" fmla="*/ 48 w 62"/>
              <a:gd name="T19" fmla="*/ 32 h 49"/>
              <a:gd name="T20" fmla="*/ 61 w 62"/>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49">
                <a:moveTo>
                  <a:pt x="61" y="16"/>
                </a:moveTo>
                <a:lnTo>
                  <a:pt x="48" y="0"/>
                </a:lnTo>
                <a:lnTo>
                  <a:pt x="16" y="0"/>
                </a:lnTo>
                <a:lnTo>
                  <a:pt x="0" y="0"/>
                </a:lnTo>
                <a:lnTo>
                  <a:pt x="0" y="16"/>
                </a:lnTo>
                <a:lnTo>
                  <a:pt x="16" y="32"/>
                </a:lnTo>
                <a:lnTo>
                  <a:pt x="16" y="16"/>
                </a:lnTo>
                <a:lnTo>
                  <a:pt x="32" y="32"/>
                </a:lnTo>
                <a:lnTo>
                  <a:pt x="48" y="48"/>
                </a:lnTo>
                <a:lnTo>
                  <a:pt x="48" y="32"/>
                </a:lnTo>
                <a:lnTo>
                  <a:pt x="61" y="16"/>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19" name="Freeform 355"/>
          <p:cNvSpPr>
            <a:spLocks/>
          </p:cNvSpPr>
          <p:nvPr/>
        </p:nvSpPr>
        <p:spPr bwMode="auto">
          <a:xfrm>
            <a:off x="2246615" y="3809777"/>
            <a:ext cx="309205" cy="118681"/>
          </a:xfrm>
          <a:custGeom>
            <a:avLst/>
            <a:gdLst>
              <a:gd name="T0" fmla="*/ 0 w 155"/>
              <a:gd name="T1" fmla="*/ 32 h 62"/>
              <a:gd name="T2" fmla="*/ 13 w 155"/>
              <a:gd name="T3" fmla="*/ 16 h 62"/>
              <a:gd name="T4" fmla="*/ 29 w 155"/>
              <a:gd name="T5" fmla="*/ 16 h 62"/>
              <a:gd name="T6" fmla="*/ 61 w 155"/>
              <a:gd name="T7" fmla="*/ 32 h 62"/>
              <a:gd name="T8" fmla="*/ 77 w 155"/>
              <a:gd name="T9" fmla="*/ 45 h 62"/>
              <a:gd name="T10" fmla="*/ 90 w 155"/>
              <a:gd name="T11" fmla="*/ 61 h 62"/>
              <a:gd name="T12" fmla="*/ 106 w 155"/>
              <a:gd name="T13" fmla="*/ 61 h 62"/>
              <a:gd name="T14" fmla="*/ 138 w 155"/>
              <a:gd name="T15" fmla="*/ 61 h 62"/>
              <a:gd name="T16" fmla="*/ 154 w 155"/>
              <a:gd name="T17" fmla="*/ 61 h 62"/>
              <a:gd name="T18" fmla="*/ 138 w 155"/>
              <a:gd name="T19" fmla="*/ 45 h 62"/>
              <a:gd name="T20" fmla="*/ 122 w 155"/>
              <a:gd name="T21" fmla="*/ 45 h 62"/>
              <a:gd name="T22" fmla="*/ 106 w 155"/>
              <a:gd name="T23" fmla="*/ 45 h 62"/>
              <a:gd name="T24" fmla="*/ 77 w 155"/>
              <a:gd name="T25" fmla="*/ 16 h 62"/>
              <a:gd name="T26" fmla="*/ 29 w 155"/>
              <a:gd name="T27" fmla="*/ 0 h 62"/>
              <a:gd name="T28" fmla="*/ 0 w 155"/>
              <a:gd name="T29" fmla="*/ 16 h 62"/>
              <a:gd name="T30" fmla="*/ 0 w 155"/>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62">
                <a:moveTo>
                  <a:pt x="0" y="32"/>
                </a:moveTo>
                <a:lnTo>
                  <a:pt x="13" y="16"/>
                </a:lnTo>
                <a:lnTo>
                  <a:pt x="29" y="16"/>
                </a:lnTo>
                <a:lnTo>
                  <a:pt x="61" y="32"/>
                </a:lnTo>
                <a:lnTo>
                  <a:pt x="77" y="45"/>
                </a:lnTo>
                <a:lnTo>
                  <a:pt x="90" y="61"/>
                </a:lnTo>
                <a:lnTo>
                  <a:pt x="106" y="61"/>
                </a:lnTo>
                <a:lnTo>
                  <a:pt x="138" y="61"/>
                </a:lnTo>
                <a:lnTo>
                  <a:pt x="154" y="61"/>
                </a:lnTo>
                <a:lnTo>
                  <a:pt x="138" y="45"/>
                </a:lnTo>
                <a:lnTo>
                  <a:pt x="122" y="45"/>
                </a:lnTo>
                <a:lnTo>
                  <a:pt x="106" y="45"/>
                </a:lnTo>
                <a:lnTo>
                  <a:pt x="77" y="16"/>
                </a:lnTo>
                <a:lnTo>
                  <a:pt x="29" y="0"/>
                </a:lnTo>
                <a:lnTo>
                  <a:pt x="0" y="16"/>
                </a:lnTo>
                <a:lnTo>
                  <a:pt x="0" y="32"/>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0" name="Freeform 356"/>
          <p:cNvSpPr>
            <a:spLocks/>
          </p:cNvSpPr>
          <p:nvPr/>
        </p:nvSpPr>
        <p:spPr bwMode="auto">
          <a:xfrm>
            <a:off x="2060546" y="4044313"/>
            <a:ext cx="188807" cy="124333"/>
          </a:xfrm>
          <a:custGeom>
            <a:avLst/>
            <a:gdLst>
              <a:gd name="T0" fmla="*/ 93 w 94"/>
              <a:gd name="T1" fmla="*/ 33 h 66"/>
              <a:gd name="T2" fmla="*/ 77 w 94"/>
              <a:gd name="T3" fmla="*/ 16 h 66"/>
              <a:gd name="T4" fmla="*/ 16 w 94"/>
              <a:gd name="T5" fmla="*/ 0 h 66"/>
              <a:gd name="T6" fmla="*/ 0 w 94"/>
              <a:gd name="T7" fmla="*/ 33 h 66"/>
              <a:gd name="T8" fmla="*/ 29 w 94"/>
              <a:gd name="T9" fmla="*/ 49 h 66"/>
              <a:gd name="T10" fmla="*/ 29 w 94"/>
              <a:gd name="T11" fmla="*/ 65 h 66"/>
              <a:gd name="T12" fmla="*/ 45 w 94"/>
              <a:gd name="T13" fmla="*/ 65 h 66"/>
              <a:gd name="T14" fmla="*/ 61 w 94"/>
              <a:gd name="T15" fmla="*/ 49 h 66"/>
              <a:gd name="T16" fmla="*/ 93 w 94"/>
              <a:gd name="T17"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66">
                <a:moveTo>
                  <a:pt x="93" y="33"/>
                </a:moveTo>
                <a:lnTo>
                  <a:pt x="77" y="16"/>
                </a:lnTo>
                <a:lnTo>
                  <a:pt x="16" y="0"/>
                </a:lnTo>
                <a:lnTo>
                  <a:pt x="0" y="33"/>
                </a:lnTo>
                <a:lnTo>
                  <a:pt x="29" y="49"/>
                </a:lnTo>
                <a:lnTo>
                  <a:pt x="29" y="65"/>
                </a:lnTo>
                <a:lnTo>
                  <a:pt x="45" y="65"/>
                </a:lnTo>
                <a:lnTo>
                  <a:pt x="61" y="49"/>
                </a:lnTo>
                <a:lnTo>
                  <a:pt x="93" y="33"/>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1" name="Freeform 357"/>
          <p:cNvSpPr>
            <a:spLocks/>
          </p:cNvSpPr>
          <p:nvPr/>
        </p:nvSpPr>
        <p:spPr bwMode="auto">
          <a:xfrm>
            <a:off x="2399849" y="3990624"/>
            <a:ext cx="60199" cy="31082"/>
          </a:xfrm>
          <a:custGeom>
            <a:avLst/>
            <a:gdLst>
              <a:gd name="T0" fmla="*/ 0 w 30"/>
              <a:gd name="T1" fmla="*/ 0 h 17"/>
              <a:gd name="T2" fmla="*/ 13 w 30"/>
              <a:gd name="T3" fmla="*/ 16 h 17"/>
              <a:gd name="T4" fmla="*/ 29 w 30"/>
              <a:gd name="T5" fmla="*/ 0 h 17"/>
              <a:gd name="T6" fmla="*/ 13 w 30"/>
              <a:gd name="T7" fmla="*/ 0 h 17"/>
              <a:gd name="T8" fmla="*/ 0 w 30"/>
              <a:gd name="T9" fmla="*/ 0 h 17"/>
            </a:gdLst>
            <a:ahLst/>
            <a:cxnLst>
              <a:cxn ang="0">
                <a:pos x="T0" y="T1"/>
              </a:cxn>
              <a:cxn ang="0">
                <a:pos x="T2" y="T3"/>
              </a:cxn>
              <a:cxn ang="0">
                <a:pos x="T4" y="T5"/>
              </a:cxn>
              <a:cxn ang="0">
                <a:pos x="T6" y="T7"/>
              </a:cxn>
              <a:cxn ang="0">
                <a:pos x="T8" y="T9"/>
              </a:cxn>
            </a:cxnLst>
            <a:rect l="0" t="0" r="r" b="b"/>
            <a:pathLst>
              <a:path w="30" h="17">
                <a:moveTo>
                  <a:pt x="0" y="0"/>
                </a:moveTo>
                <a:lnTo>
                  <a:pt x="13" y="16"/>
                </a:lnTo>
                <a:lnTo>
                  <a:pt x="29" y="0"/>
                </a:lnTo>
                <a:lnTo>
                  <a:pt x="13" y="0"/>
                </a:lnTo>
                <a:lnTo>
                  <a:pt x="0"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2" name="Freeform 358"/>
          <p:cNvSpPr>
            <a:spLocks/>
          </p:cNvSpPr>
          <p:nvPr/>
        </p:nvSpPr>
        <p:spPr bwMode="auto">
          <a:xfrm>
            <a:off x="1354577" y="3400042"/>
            <a:ext cx="829105" cy="709264"/>
          </a:xfrm>
          <a:custGeom>
            <a:avLst/>
            <a:gdLst>
              <a:gd name="T0" fmla="*/ 324 w 418"/>
              <a:gd name="T1" fmla="*/ 370 h 371"/>
              <a:gd name="T2" fmla="*/ 324 w 418"/>
              <a:gd name="T3" fmla="*/ 354 h 371"/>
              <a:gd name="T4" fmla="*/ 324 w 418"/>
              <a:gd name="T5" fmla="*/ 338 h 371"/>
              <a:gd name="T6" fmla="*/ 340 w 418"/>
              <a:gd name="T7" fmla="*/ 338 h 371"/>
              <a:gd name="T8" fmla="*/ 340 w 418"/>
              <a:gd name="T9" fmla="*/ 309 h 371"/>
              <a:gd name="T10" fmla="*/ 356 w 418"/>
              <a:gd name="T11" fmla="*/ 309 h 371"/>
              <a:gd name="T12" fmla="*/ 372 w 418"/>
              <a:gd name="T13" fmla="*/ 293 h 371"/>
              <a:gd name="T14" fmla="*/ 385 w 418"/>
              <a:gd name="T15" fmla="*/ 309 h 371"/>
              <a:gd name="T16" fmla="*/ 401 w 418"/>
              <a:gd name="T17" fmla="*/ 277 h 371"/>
              <a:gd name="T18" fmla="*/ 417 w 418"/>
              <a:gd name="T19" fmla="*/ 248 h 371"/>
              <a:gd name="T20" fmla="*/ 401 w 418"/>
              <a:gd name="T21" fmla="*/ 248 h 371"/>
              <a:gd name="T22" fmla="*/ 356 w 418"/>
              <a:gd name="T23" fmla="*/ 248 h 371"/>
              <a:gd name="T24" fmla="*/ 340 w 418"/>
              <a:gd name="T25" fmla="*/ 293 h 371"/>
              <a:gd name="T26" fmla="*/ 324 w 418"/>
              <a:gd name="T27" fmla="*/ 293 h 371"/>
              <a:gd name="T28" fmla="*/ 308 w 418"/>
              <a:gd name="T29" fmla="*/ 293 h 371"/>
              <a:gd name="T30" fmla="*/ 295 w 418"/>
              <a:gd name="T31" fmla="*/ 309 h 371"/>
              <a:gd name="T32" fmla="*/ 263 w 418"/>
              <a:gd name="T33" fmla="*/ 277 h 371"/>
              <a:gd name="T34" fmla="*/ 247 w 418"/>
              <a:gd name="T35" fmla="*/ 232 h 371"/>
              <a:gd name="T36" fmla="*/ 247 w 418"/>
              <a:gd name="T37" fmla="*/ 216 h 371"/>
              <a:gd name="T38" fmla="*/ 247 w 418"/>
              <a:gd name="T39" fmla="*/ 167 h 371"/>
              <a:gd name="T40" fmla="*/ 263 w 418"/>
              <a:gd name="T41" fmla="*/ 154 h 371"/>
              <a:gd name="T42" fmla="*/ 247 w 418"/>
              <a:gd name="T43" fmla="*/ 138 h 371"/>
              <a:gd name="T44" fmla="*/ 231 w 418"/>
              <a:gd name="T45" fmla="*/ 122 h 371"/>
              <a:gd name="T46" fmla="*/ 231 w 418"/>
              <a:gd name="T47" fmla="*/ 90 h 371"/>
              <a:gd name="T48" fmla="*/ 218 w 418"/>
              <a:gd name="T49" fmla="*/ 77 h 371"/>
              <a:gd name="T50" fmla="*/ 186 w 418"/>
              <a:gd name="T51" fmla="*/ 77 h 371"/>
              <a:gd name="T52" fmla="*/ 154 w 418"/>
              <a:gd name="T53" fmla="*/ 29 h 371"/>
              <a:gd name="T54" fmla="*/ 125 w 418"/>
              <a:gd name="T55" fmla="*/ 13 h 371"/>
              <a:gd name="T56" fmla="*/ 125 w 418"/>
              <a:gd name="T57" fmla="*/ 29 h 371"/>
              <a:gd name="T58" fmla="*/ 93 w 418"/>
              <a:gd name="T59" fmla="*/ 29 h 371"/>
              <a:gd name="T60" fmla="*/ 32 w 418"/>
              <a:gd name="T61" fmla="*/ 0 h 371"/>
              <a:gd name="T62" fmla="*/ 0 w 418"/>
              <a:gd name="T63" fmla="*/ 0 h 371"/>
              <a:gd name="T64" fmla="*/ 0 w 418"/>
              <a:gd name="T65" fmla="*/ 45 h 371"/>
              <a:gd name="T66" fmla="*/ 16 w 418"/>
              <a:gd name="T67" fmla="*/ 77 h 371"/>
              <a:gd name="T68" fmla="*/ 32 w 418"/>
              <a:gd name="T69" fmla="*/ 90 h 371"/>
              <a:gd name="T70" fmla="*/ 16 w 418"/>
              <a:gd name="T71" fmla="*/ 90 h 371"/>
              <a:gd name="T72" fmla="*/ 32 w 418"/>
              <a:gd name="T73" fmla="*/ 122 h 371"/>
              <a:gd name="T74" fmla="*/ 48 w 418"/>
              <a:gd name="T75" fmla="*/ 122 h 371"/>
              <a:gd name="T76" fmla="*/ 48 w 418"/>
              <a:gd name="T77" fmla="*/ 154 h 371"/>
              <a:gd name="T78" fmla="*/ 61 w 418"/>
              <a:gd name="T79" fmla="*/ 199 h 371"/>
              <a:gd name="T80" fmla="*/ 77 w 418"/>
              <a:gd name="T81" fmla="*/ 183 h 371"/>
              <a:gd name="T82" fmla="*/ 61 w 418"/>
              <a:gd name="T83" fmla="*/ 167 h 371"/>
              <a:gd name="T84" fmla="*/ 48 w 418"/>
              <a:gd name="T85" fmla="*/ 90 h 371"/>
              <a:gd name="T86" fmla="*/ 32 w 418"/>
              <a:gd name="T87" fmla="*/ 45 h 371"/>
              <a:gd name="T88" fmla="*/ 32 w 418"/>
              <a:gd name="T89" fmla="*/ 13 h 371"/>
              <a:gd name="T90" fmla="*/ 48 w 418"/>
              <a:gd name="T91" fmla="*/ 29 h 371"/>
              <a:gd name="T92" fmla="*/ 77 w 418"/>
              <a:gd name="T93" fmla="*/ 90 h 371"/>
              <a:gd name="T94" fmla="*/ 61 w 418"/>
              <a:gd name="T95" fmla="*/ 106 h 371"/>
              <a:gd name="T96" fmla="*/ 93 w 418"/>
              <a:gd name="T97" fmla="*/ 122 h 371"/>
              <a:gd name="T98" fmla="*/ 109 w 418"/>
              <a:gd name="T99" fmla="*/ 167 h 371"/>
              <a:gd name="T100" fmla="*/ 138 w 418"/>
              <a:gd name="T101" fmla="*/ 232 h 371"/>
              <a:gd name="T102" fmla="*/ 125 w 418"/>
              <a:gd name="T103" fmla="*/ 261 h 371"/>
              <a:gd name="T104" fmla="*/ 154 w 418"/>
              <a:gd name="T105" fmla="*/ 277 h 371"/>
              <a:gd name="T106" fmla="*/ 202 w 418"/>
              <a:gd name="T107" fmla="*/ 309 h 371"/>
              <a:gd name="T108" fmla="*/ 263 w 418"/>
              <a:gd name="T109" fmla="*/ 338 h 371"/>
              <a:gd name="T110" fmla="*/ 279 w 418"/>
              <a:gd name="T111" fmla="*/ 338 h 371"/>
              <a:gd name="T112" fmla="*/ 295 w 418"/>
              <a:gd name="T113" fmla="*/ 338 h 371"/>
              <a:gd name="T114" fmla="*/ 324 w 418"/>
              <a:gd name="T115" fmla="*/ 37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8" h="371">
                <a:moveTo>
                  <a:pt x="324" y="370"/>
                </a:moveTo>
                <a:lnTo>
                  <a:pt x="324" y="354"/>
                </a:lnTo>
                <a:lnTo>
                  <a:pt x="324" y="338"/>
                </a:lnTo>
                <a:lnTo>
                  <a:pt x="340" y="338"/>
                </a:lnTo>
                <a:lnTo>
                  <a:pt x="340" y="309"/>
                </a:lnTo>
                <a:lnTo>
                  <a:pt x="356" y="309"/>
                </a:lnTo>
                <a:lnTo>
                  <a:pt x="372" y="293"/>
                </a:lnTo>
                <a:lnTo>
                  <a:pt x="385" y="309"/>
                </a:lnTo>
                <a:lnTo>
                  <a:pt x="401" y="277"/>
                </a:lnTo>
                <a:lnTo>
                  <a:pt x="417" y="248"/>
                </a:lnTo>
                <a:lnTo>
                  <a:pt x="401" y="248"/>
                </a:lnTo>
                <a:lnTo>
                  <a:pt x="356" y="248"/>
                </a:lnTo>
                <a:lnTo>
                  <a:pt x="340" y="293"/>
                </a:lnTo>
                <a:lnTo>
                  <a:pt x="324" y="293"/>
                </a:lnTo>
                <a:lnTo>
                  <a:pt x="308" y="293"/>
                </a:lnTo>
                <a:lnTo>
                  <a:pt x="295" y="309"/>
                </a:lnTo>
                <a:lnTo>
                  <a:pt x="263" y="277"/>
                </a:lnTo>
                <a:lnTo>
                  <a:pt x="247" y="232"/>
                </a:lnTo>
                <a:lnTo>
                  <a:pt x="247" y="216"/>
                </a:lnTo>
                <a:lnTo>
                  <a:pt x="247" y="167"/>
                </a:lnTo>
                <a:lnTo>
                  <a:pt x="263" y="154"/>
                </a:lnTo>
                <a:lnTo>
                  <a:pt x="247" y="138"/>
                </a:lnTo>
                <a:lnTo>
                  <a:pt x="231" y="122"/>
                </a:lnTo>
                <a:lnTo>
                  <a:pt x="231" y="90"/>
                </a:lnTo>
                <a:lnTo>
                  <a:pt x="218" y="77"/>
                </a:lnTo>
                <a:lnTo>
                  <a:pt x="186" y="77"/>
                </a:lnTo>
                <a:lnTo>
                  <a:pt x="154" y="29"/>
                </a:lnTo>
                <a:lnTo>
                  <a:pt x="125" y="13"/>
                </a:lnTo>
                <a:lnTo>
                  <a:pt x="125" y="29"/>
                </a:lnTo>
                <a:lnTo>
                  <a:pt x="93" y="29"/>
                </a:lnTo>
                <a:lnTo>
                  <a:pt x="32" y="0"/>
                </a:lnTo>
                <a:lnTo>
                  <a:pt x="0" y="0"/>
                </a:lnTo>
                <a:lnTo>
                  <a:pt x="0" y="45"/>
                </a:lnTo>
                <a:lnTo>
                  <a:pt x="16" y="77"/>
                </a:lnTo>
                <a:lnTo>
                  <a:pt x="32" y="90"/>
                </a:lnTo>
                <a:lnTo>
                  <a:pt x="16" y="90"/>
                </a:lnTo>
                <a:lnTo>
                  <a:pt x="32" y="122"/>
                </a:lnTo>
                <a:lnTo>
                  <a:pt x="48" y="122"/>
                </a:lnTo>
                <a:lnTo>
                  <a:pt x="48" y="154"/>
                </a:lnTo>
                <a:lnTo>
                  <a:pt x="61" y="199"/>
                </a:lnTo>
                <a:lnTo>
                  <a:pt x="77" y="183"/>
                </a:lnTo>
                <a:lnTo>
                  <a:pt x="61" y="167"/>
                </a:lnTo>
                <a:lnTo>
                  <a:pt x="48" y="90"/>
                </a:lnTo>
                <a:lnTo>
                  <a:pt x="32" y="45"/>
                </a:lnTo>
                <a:lnTo>
                  <a:pt x="32" y="13"/>
                </a:lnTo>
                <a:lnTo>
                  <a:pt x="48" y="29"/>
                </a:lnTo>
                <a:lnTo>
                  <a:pt x="77" y="90"/>
                </a:lnTo>
                <a:lnTo>
                  <a:pt x="61" y="106"/>
                </a:lnTo>
                <a:lnTo>
                  <a:pt x="93" y="122"/>
                </a:lnTo>
                <a:lnTo>
                  <a:pt x="109" y="167"/>
                </a:lnTo>
                <a:lnTo>
                  <a:pt x="138" y="232"/>
                </a:lnTo>
                <a:lnTo>
                  <a:pt x="125" y="261"/>
                </a:lnTo>
                <a:lnTo>
                  <a:pt x="154" y="277"/>
                </a:lnTo>
                <a:lnTo>
                  <a:pt x="202" y="309"/>
                </a:lnTo>
                <a:lnTo>
                  <a:pt x="263" y="338"/>
                </a:lnTo>
                <a:lnTo>
                  <a:pt x="279" y="338"/>
                </a:lnTo>
                <a:lnTo>
                  <a:pt x="295" y="338"/>
                </a:lnTo>
                <a:lnTo>
                  <a:pt x="324" y="37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3" name="Freeform 359"/>
          <p:cNvSpPr>
            <a:spLocks/>
          </p:cNvSpPr>
          <p:nvPr/>
        </p:nvSpPr>
        <p:spPr bwMode="auto">
          <a:xfrm>
            <a:off x="2118009" y="4106480"/>
            <a:ext cx="131343" cy="118681"/>
          </a:xfrm>
          <a:custGeom>
            <a:avLst/>
            <a:gdLst>
              <a:gd name="T0" fmla="*/ 16 w 65"/>
              <a:gd name="T1" fmla="*/ 61 h 62"/>
              <a:gd name="T2" fmla="*/ 32 w 65"/>
              <a:gd name="T3" fmla="*/ 61 h 62"/>
              <a:gd name="T4" fmla="*/ 64 w 65"/>
              <a:gd name="T5" fmla="*/ 61 h 62"/>
              <a:gd name="T6" fmla="*/ 64 w 65"/>
              <a:gd name="T7" fmla="*/ 0 h 62"/>
              <a:gd name="T8" fmla="*/ 32 w 65"/>
              <a:gd name="T9" fmla="*/ 16 h 62"/>
              <a:gd name="T10" fmla="*/ 16 w 65"/>
              <a:gd name="T11" fmla="*/ 32 h 62"/>
              <a:gd name="T12" fmla="*/ 0 w 65"/>
              <a:gd name="T13" fmla="*/ 32 h 62"/>
              <a:gd name="T14" fmla="*/ 16 w 65"/>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16" y="61"/>
                </a:moveTo>
                <a:lnTo>
                  <a:pt x="32" y="61"/>
                </a:lnTo>
                <a:lnTo>
                  <a:pt x="64" y="61"/>
                </a:lnTo>
                <a:lnTo>
                  <a:pt x="64" y="0"/>
                </a:lnTo>
                <a:lnTo>
                  <a:pt x="32" y="16"/>
                </a:lnTo>
                <a:lnTo>
                  <a:pt x="16" y="32"/>
                </a:lnTo>
                <a:lnTo>
                  <a:pt x="0" y="32"/>
                </a:lnTo>
                <a:lnTo>
                  <a:pt x="16" y="61"/>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4" name="Freeform 360"/>
          <p:cNvSpPr>
            <a:spLocks/>
          </p:cNvSpPr>
          <p:nvPr/>
        </p:nvSpPr>
        <p:spPr bwMode="auto">
          <a:xfrm>
            <a:off x="2246615" y="4253417"/>
            <a:ext cx="180597" cy="87600"/>
          </a:xfrm>
          <a:custGeom>
            <a:avLst/>
            <a:gdLst>
              <a:gd name="T0" fmla="*/ 45 w 91"/>
              <a:gd name="T1" fmla="*/ 16 h 46"/>
              <a:gd name="T2" fmla="*/ 61 w 91"/>
              <a:gd name="T3" fmla="*/ 32 h 46"/>
              <a:gd name="T4" fmla="*/ 77 w 91"/>
              <a:gd name="T5" fmla="*/ 45 h 46"/>
              <a:gd name="T6" fmla="*/ 90 w 91"/>
              <a:gd name="T7" fmla="*/ 32 h 46"/>
              <a:gd name="T8" fmla="*/ 90 w 91"/>
              <a:gd name="T9" fmla="*/ 16 h 46"/>
              <a:gd name="T10" fmla="*/ 77 w 91"/>
              <a:gd name="T11" fmla="*/ 16 h 46"/>
              <a:gd name="T12" fmla="*/ 61 w 91"/>
              <a:gd name="T13" fmla="*/ 0 h 46"/>
              <a:gd name="T14" fmla="*/ 45 w 91"/>
              <a:gd name="T15" fmla="*/ 16 h 46"/>
              <a:gd name="T16" fmla="*/ 13 w 91"/>
              <a:gd name="T17" fmla="*/ 16 h 46"/>
              <a:gd name="T18" fmla="*/ 13 w 91"/>
              <a:gd name="T19" fmla="*/ 0 h 46"/>
              <a:gd name="T20" fmla="*/ 0 w 91"/>
              <a:gd name="T21" fmla="*/ 16 h 46"/>
              <a:gd name="T22" fmla="*/ 0 w 91"/>
              <a:gd name="T23" fmla="*/ 32 h 46"/>
              <a:gd name="T24" fmla="*/ 13 w 91"/>
              <a:gd name="T25" fmla="*/ 32 h 46"/>
              <a:gd name="T26" fmla="*/ 29 w 91"/>
              <a:gd name="T27" fmla="*/ 45 h 46"/>
              <a:gd name="T28" fmla="*/ 45 w 91"/>
              <a:gd name="T29" fmla="*/ 45 h 46"/>
              <a:gd name="T30" fmla="*/ 45 w 91"/>
              <a:gd name="T31" fmla="*/ 32 h 46"/>
              <a:gd name="T32" fmla="*/ 45 w 91"/>
              <a:gd name="T33"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46">
                <a:moveTo>
                  <a:pt x="45" y="16"/>
                </a:moveTo>
                <a:lnTo>
                  <a:pt x="61" y="32"/>
                </a:lnTo>
                <a:lnTo>
                  <a:pt x="77" y="45"/>
                </a:lnTo>
                <a:lnTo>
                  <a:pt x="90" y="32"/>
                </a:lnTo>
                <a:lnTo>
                  <a:pt x="90" y="16"/>
                </a:lnTo>
                <a:lnTo>
                  <a:pt x="77" y="16"/>
                </a:lnTo>
                <a:lnTo>
                  <a:pt x="61" y="0"/>
                </a:lnTo>
                <a:lnTo>
                  <a:pt x="45" y="16"/>
                </a:lnTo>
                <a:lnTo>
                  <a:pt x="13" y="16"/>
                </a:lnTo>
                <a:lnTo>
                  <a:pt x="13" y="0"/>
                </a:lnTo>
                <a:lnTo>
                  <a:pt x="0" y="16"/>
                </a:lnTo>
                <a:lnTo>
                  <a:pt x="0" y="32"/>
                </a:lnTo>
                <a:lnTo>
                  <a:pt x="13" y="32"/>
                </a:lnTo>
                <a:lnTo>
                  <a:pt x="29" y="45"/>
                </a:lnTo>
                <a:lnTo>
                  <a:pt x="45" y="45"/>
                </a:lnTo>
                <a:lnTo>
                  <a:pt x="45" y="32"/>
                </a:lnTo>
                <a:lnTo>
                  <a:pt x="45" y="16"/>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25" name="Freeform 361"/>
          <p:cNvSpPr>
            <a:spLocks/>
          </p:cNvSpPr>
          <p:nvPr/>
        </p:nvSpPr>
        <p:spPr bwMode="auto">
          <a:xfrm>
            <a:off x="1201343" y="2337562"/>
            <a:ext cx="32836" cy="59341"/>
          </a:xfrm>
          <a:custGeom>
            <a:avLst/>
            <a:gdLst>
              <a:gd name="T0" fmla="*/ 0 w 17"/>
              <a:gd name="T1" fmla="*/ 0 h 30"/>
              <a:gd name="T2" fmla="*/ 16 w 17"/>
              <a:gd name="T3" fmla="*/ 16 h 30"/>
              <a:gd name="T4" fmla="*/ 0 w 17"/>
              <a:gd name="T5" fmla="*/ 29 h 30"/>
              <a:gd name="T6" fmla="*/ 0 w 17"/>
              <a:gd name="T7" fmla="*/ 0 h 30"/>
            </a:gdLst>
            <a:ahLst/>
            <a:cxnLst>
              <a:cxn ang="0">
                <a:pos x="T0" y="T1"/>
              </a:cxn>
              <a:cxn ang="0">
                <a:pos x="T2" y="T3"/>
              </a:cxn>
              <a:cxn ang="0">
                <a:pos x="T4" y="T5"/>
              </a:cxn>
              <a:cxn ang="0">
                <a:pos x="T6" y="T7"/>
              </a:cxn>
            </a:cxnLst>
            <a:rect l="0" t="0" r="r" b="b"/>
            <a:pathLst>
              <a:path w="17" h="30">
                <a:moveTo>
                  <a:pt x="0" y="0"/>
                </a:moveTo>
                <a:lnTo>
                  <a:pt x="16" y="16"/>
                </a:lnTo>
                <a:lnTo>
                  <a:pt x="0" y="29"/>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26" name="Freeform 362"/>
          <p:cNvSpPr>
            <a:spLocks/>
          </p:cNvSpPr>
          <p:nvPr/>
        </p:nvSpPr>
        <p:spPr bwMode="auto">
          <a:xfrm>
            <a:off x="1188239" y="1602868"/>
            <a:ext cx="2024873" cy="1559812"/>
          </a:xfrm>
          <a:custGeom>
            <a:avLst/>
            <a:gdLst>
              <a:gd name="T0" fmla="*/ 725 w 1018"/>
              <a:gd name="T1" fmla="*/ 770 h 816"/>
              <a:gd name="T2" fmla="*/ 770 w 1018"/>
              <a:gd name="T3" fmla="*/ 770 h 816"/>
              <a:gd name="T4" fmla="*/ 818 w 1018"/>
              <a:gd name="T5" fmla="*/ 722 h 816"/>
              <a:gd name="T6" fmla="*/ 863 w 1018"/>
              <a:gd name="T7" fmla="*/ 754 h 816"/>
              <a:gd name="T8" fmla="*/ 831 w 1018"/>
              <a:gd name="T9" fmla="*/ 815 h 816"/>
              <a:gd name="T10" fmla="*/ 879 w 1018"/>
              <a:gd name="T11" fmla="*/ 754 h 816"/>
              <a:gd name="T12" fmla="*/ 847 w 1018"/>
              <a:gd name="T13" fmla="*/ 709 h 816"/>
              <a:gd name="T14" fmla="*/ 863 w 1018"/>
              <a:gd name="T15" fmla="*/ 677 h 816"/>
              <a:gd name="T16" fmla="*/ 802 w 1018"/>
              <a:gd name="T17" fmla="*/ 722 h 816"/>
              <a:gd name="T18" fmla="*/ 831 w 1018"/>
              <a:gd name="T19" fmla="*/ 693 h 816"/>
              <a:gd name="T20" fmla="*/ 879 w 1018"/>
              <a:gd name="T21" fmla="*/ 661 h 816"/>
              <a:gd name="T22" fmla="*/ 972 w 1018"/>
              <a:gd name="T23" fmla="*/ 661 h 816"/>
              <a:gd name="T24" fmla="*/ 1017 w 1018"/>
              <a:gd name="T25" fmla="*/ 616 h 816"/>
              <a:gd name="T26" fmla="*/ 956 w 1018"/>
              <a:gd name="T27" fmla="*/ 555 h 816"/>
              <a:gd name="T28" fmla="*/ 908 w 1018"/>
              <a:gd name="T29" fmla="*/ 491 h 816"/>
              <a:gd name="T30" fmla="*/ 863 w 1018"/>
              <a:gd name="T31" fmla="*/ 430 h 816"/>
              <a:gd name="T32" fmla="*/ 802 w 1018"/>
              <a:gd name="T33" fmla="*/ 369 h 816"/>
              <a:gd name="T34" fmla="*/ 741 w 1018"/>
              <a:gd name="T35" fmla="*/ 478 h 816"/>
              <a:gd name="T36" fmla="*/ 709 w 1018"/>
              <a:gd name="T37" fmla="*/ 555 h 816"/>
              <a:gd name="T38" fmla="*/ 709 w 1018"/>
              <a:gd name="T39" fmla="*/ 616 h 816"/>
              <a:gd name="T40" fmla="*/ 664 w 1018"/>
              <a:gd name="T41" fmla="*/ 584 h 816"/>
              <a:gd name="T42" fmla="*/ 677 w 1018"/>
              <a:gd name="T43" fmla="*/ 539 h 816"/>
              <a:gd name="T44" fmla="*/ 571 w 1018"/>
              <a:gd name="T45" fmla="*/ 478 h 816"/>
              <a:gd name="T46" fmla="*/ 571 w 1018"/>
              <a:gd name="T47" fmla="*/ 385 h 816"/>
              <a:gd name="T48" fmla="*/ 648 w 1018"/>
              <a:gd name="T49" fmla="*/ 337 h 816"/>
              <a:gd name="T50" fmla="*/ 709 w 1018"/>
              <a:gd name="T51" fmla="*/ 292 h 816"/>
              <a:gd name="T52" fmla="*/ 754 w 1018"/>
              <a:gd name="T53" fmla="*/ 247 h 816"/>
              <a:gd name="T54" fmla="*/ 818 w 1018"/>
              <a:gd name="T55" fmla="*/ 215 h 816"/>
              <a:gd name="T56" fmla="*/ 741 w 1018"/>
              <a:gd name="T57" fmla="*/ 231 h 816"/>
              <a:gd name="T58" fmla="*/ 741 w 1018"/>
              <a:gd name="T59" fmla="*/ 183 h 816"/>
              <a:gd name="T60" fmla="*/ 725 w 1018"/>
              <a:gd name="T61" fmla="*/ 154 h 816"/>
              <a:gd name="T62" fmla="*/ 709 w 1018"/>
              <a:gd name="T63" fmla="*/ 106 h 816"/>
              <a:gd name="T64" fmla="*/ 648 w 1018"/>
              <a:gd name="T65" fmla="*/ 215 h 816"/>
              <a:gd name="T66" fmla="*/ 632 w 1018"/>
              <a:gd name="T67" fmla="*/ 183 h 816"/>
              <a:gd name="T68" fmla="*/ 555 w 1018"/>
              <a:gd name="T69" fmla="*/ 170 h 816"/>
              <a:gd name="T70" fmla="*/ 510 w 1018"/>
              <a:gd name="T71" fmla="*/ 154 h 816"/>
              <a:gd name="T72" fmla="*/ 494 w 1018"/>
              <a:gd name="T73" fmla="*/ 183 h 816"/>
              <a:gd name="T74" fmla="*/ 446 w 1018"/>
              <a:gd name="T75" fmla="*/ 122 h 816"/>
              <a:gd name="T76" fmla="*/ 356 w 1018"/>
              <a:gd name="T77" fmla="*/ 61 h 816"/>
              <a:gd name="T78" fmla="*/ 308 w 1018"/>
              <a:gd name="T79" fmla="*/ 29 h 816"/>
              <a:gd name="T80" fmla="*/ 186 w 1018"/>
              <a:gd name="T81" fmla="*/ 0 h 816"/>
              <a:gd name="T82" fmla="*/ 32 w 1018"/>
              <a:gd name="T83" fmla="*/ 292 h 816"/>
              <a:gd name="T84" fmla="*/ 61 w 1018"/>
              <a:gd name="T85" fmla="*/ 369 h 816"/>
              <a:gd name="T86" fmla="*/ 45 w 1018"/>
              <a:gd name="T87" fmla="*/ 446 h 816"/>
              <a:gd name="T88" fmla="*/ 93 w 1018"/>
              <a:gd name="T89" fmla="*/ 568 h 816"/>
              <a:gd name="T90" fmla="*/ 324 w 1018"/>
              <a:gd name="T91" fmla="*/ 616 h 816"/>
              <a:gd name="T92" fmla="*/ 523 w 1018"/>
              <a:gd name="T93" fmla="*/ 677 h 816"/>
              <a:gd name="T94" fmla="*/ 555 w 1018"/>
              <a:gd name="T95" fmla="*/ 645 h 816"/>
              <a:gd name="T96" fmla="*/ 600 w 1018"/>
              <a:gd name="T97" fmla="*/ 677 h 816"/>
              <a:gd name="T98" fmla="*/ 648 w 1018"/>
              <a:gd name="T99" fmla="*/ 722 h 816"/>
              <a:gd name="T100" fmla="*/ 616 w 1018"/>
              <a:gd name="T101" fmla="*/ 738 h 816"/>
              <a:gd name="T102" fmla="*/ 600 w 1018"/>
              <a:gd name="T103" fmla="*/ 786 h 816"/>
              <a:gd name="T104" fmla="*/ 616 w 1018"/>
              <a:gd name="T105" fmla="*/ 799 h 816"/>
              <a:gd name="T106" fmla="*/ 664 w 1018"/>
              <a:gd name="T107" fmla="*/ 77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16">
                <a:moveTo>
                  <a:pt x="664" y="770"/>
                </a:moveTo>
                <a:lnTo>
                  <a:pt x="693" y="770"/>
                </a:lnTo>
                <a:lnTo>
                  <a:pt x="725" y="770"/>
                </a:lnTo>
                <a:lnTo>
                  <a:pt x="741" y="770"/>
                </a:lnTo>
                <a:lnTo>
                  <a:pt x="754" y="770"/>
                </a:lnTo>
                <a:lnTo>
                  <a:pt x="770" y="770"/>
                </a:lnTo>
                <a:lnTo>
                  <a:pt x="786" y="754"/>
                </a:lnTo>
                <a:lnTo>
                  <a:pt x="802" y="722"/>
                </a:lnTo>
                <a:lnTo>
                  <a:pt x="818" y="722"/>
                </a:lnTo>
                <a:lnTo>
                  <a:pt x="818" y="754"/>
                </a:lnTo>
                <a:lnTo>
                  <a:pt x="831" y="770"/>
                </a:lnTo>
                <a:lnTo>
                  <a:pt x="863" y="754"/>
                </a:lnTo>
                <a:lnTo>
                  <a:pt x="863" y="770"/>
                </a:lnTo>
                <a:lnTo>
                  <a:pt x="831" y="786"/>
                </a:lnTo>
                <a:lnTo>
                  <a:pt x="831" y="815"/>
                </a:lnTo>
                <a:lnTo>
                  <a:pt x="879" y="786"/>
                </a:lnTo>
                <a:lnTo>
                  <a:pt x="908" y="770"/>
                </a:lnTo>
                <a:lnTo>
                  <a:pt x="879" y="754"/>
                </a:lnTo>
                <a:lnTo>
                  <a:pt x="863" y="738"/>
                </a:lnTo>
                <a:lnTo>
                  <a:pt x="879" y="722"/>
                </a:lnTo>
                <a:lnTo>
                  <a:pt x="847" y="709"/>
                </a:lnTo>
                <a:lnTo>
                  <a:pt x="879" y="709"/>
                </a:lnTo>
                <a:lnTo>
                  <a:pt x="879" y="693"/>
                </a:lnTo>
                <a:lnTo>
                  <a:pt x="863" y="677"/>
                </a:lnTo>
                <a:lnTo>
                  <a:pt x="847" y="693"/>
                </a:lnTo>
                <a:lnTo>
                  <a:pt x="831" y="693"/>
                </a:lnTo>
                <a:lnTo>
                  <a:pt x="802" y="722"/>
                </a:lnTo>
                <a:lnTo>
                  <a:pt x="770" y="738"/>
                </a:lnTo>
                <a:lnTo>
                  <a:pt x="786" y="722"/>
                </a:lnTo>
                <a:lnTo>
                  <a:pt x="831" y="693"/>
                </a:lnTo>
                <a:lnTo>
                  <a:pt x="847" y="693"/>
                </a:lnTo>
                <a:lnTo>
                  <a:pt x="847" y="677"/>
                </a:lnTo>
                <a:lnTo>
                  <a:pt x="879" y="661"/>
                </a:lnTo>
                <a:lnTo>
                  <a:pt x="924" y="677"/>
                </a:lnTo>
                <a:lnTo>
                  <a:pt x="956" y="677"/>
                </a:lnTo>
                <a:lnTo>
                  <a:pt x="972" y="661"/>
                </a:lnTo>
                <a:lnTo>
                  <a:pt x="1001" y="661"/>
                </a:lnTo>
                <a:lnTo>
                  <a:pt x="1001" y="645"/>
                </a:lnTo>
                <a:lnTo>
                  <a:pt x="1017" y="616"/>
                </a:lnTo>
                <a:lnTo>
                  <a:pt x="985" y="600"/>
                </a:lnTo>
                <a:lnTo>
                  <a:pt x="1001" y="584"/>
                </a:lnTo>
                <a:lnTo>
                  <a:pt x="956" y="555"/>
                </a:lnTo>
                <a:lnTo>
                  <a:pt x="956" y="539"/>
                </a:lnTo>
                <a:lnTo>
                  <a:pt x="940" y="462"/>
                </a:lnTo>
                <a:lnTo>
                  <a:pt x="908" y="491"/>
                </a:lnTo>
                <a:lnTo>
                  <a:pt x="863" y="478"/>
                </a:lnTo>
                <a:lnTo>
                  <a:pt x="879" y="430"/>
                </a:lnTo>
                <a:lnTo>
                  <a:pt x="863" y="430"/>
                </a:lnTo>
                <a:lnTo>
                  <a:pt x="847" y="385"/>
                </a:lnTo>
                <a:lnTo>
                  <a:pt x="818" y="369"/>
                </a:lnTo>
                <a:lnTo>
                  <a:pt x="802" y="369"/>
                </a:lnTo>
                <a:lnTo>
                  <a:pt x="770" y="462"/>
                </a:lnTo>
                <a:lnTo>
                  <a:pt x="754" y="462"/>
                </a:lnTo>
                <a:lnTo>
                  <a:pt x="741" y="478"/>
                </a:lnTo>
                <a:lnTo>
                  <a:pt x="754" y="491"/>
                </a:lnTo>
                <a:lnTo>
                  <a:pt x="741" y="539"/>
                </a:lnTo>
                <a:lnTo>
                  <a:pt x="709" y="555"/>
                </a:lnTo>
                <a:lnTo>
                  <a:pt x="725" y="568"/>
                </a:lnTo>
                <a:lnTo>
                  <a:pt x="709" y="600"/>
                </a:lnTo>
                <a:lnTo>
                  <a:pt x="709" y="616"/>
                </a:lnTo>
                <a:lnTo>
                  <a:pt x="693" y="632"/>
                </a:lnTo>
                <a:lnTo>
                  <a:pt x="677" y="616"/>
                </a:lnTo>
                <a:lnTo>
                  <a:pt x="664" y="584"/>
                </a:lnTo>
                <a:lnTo>
                  <a:pt x="677" y="568"/>
                </a:lnTo>
                <a:lnTo>
                  <a:pt x="677" y="555"/>
                </a:lnTo>
                <a:lnTo>
                  <a:pt x="677" y="539"/>
                </a:lnTo>
                <a:lnTo>
                  <a:pt x="648" y="523"/>
                </a:lnTo>
                <a:lnTo>
                  <a:pt x="587" y="462"/>
                </a:lnTo>
                <a:lnTo>
                  <a:pt x="571" y="478"/>
                </a:lnTo>
                <a:lnTo>
                  <a:pt x="571" y="430"/>
                </a:lnTo>
                <a:lnTo>
                  <a:pt x="555" y="414"/>
                </a:lnTo>
                <a:lnTo>
                  <a:pt x="571" y="385"/>
                </a:lnTo>
                <a:lnTo>
                  <a:pt x="600" y="353"/>
                </a:lnTo>
                <a:lnTo>
                  <a:pt x="632" y="324"/>
                </a:lnTo>
                <a:lnTo>
                  <a:pt x="648" y="337"/>
                </a:lnTo>
                <a:lnTo>
                  <a:pt x="664" y="308"/>
                </a:lnTo>
                <a:lnTo>
                  <a:pt x="693" y="308"/>
                </a:lnTo>
                <a:lnTo>
                  <a:pt x="709" y="292"/>
                </a:lnTo>
                <a:lnTo>
                  <a:pt x="741" y="276"/>
                </a:lnTo>
                <a:lnTo>
                  <a:pt x="741" y="260"/>
                </a:lnTo>
                <a:lnTo>
                  <a:pt x="754" y="247"/>
                </a:lnTo>
                <a:lnTo>
                  <a:pt x="770" y="260"/>
                </a:lnTo>
                <a:lnTo>
                  <a:pt x="802" y="260"/>
                </a:lnTo>
                <a:lnTo>
                  <a:pt x="818" y="215"/>
                </a:lnTo>
                <a:lnTo>
                  <a:pt x="802" y="183"/>
                </a:lnTo>
                <a:lnTo>
                  <a:pt x="786" y="215"/>
                </a:lnTo>
                <a:lnTo>
                  <a:pt x="741" y="231"/>
                </a:lnTo>
                <a:lnTo>
                  <a:pt x="741" y="215"/>
                </a:lnTo>
                <a:lnTo>
                  <a:pt x="741" y="199"/>
                </a:lnTo>
                <a:lnTo>
                  <a:pt x="741" y="183"/>
                </a:lnTo>
                <a:lnTo>
                  <a:pt x="725" y="183"/>
                </a:lnTo>
                <a:lnTo>
                  <a:pt x="709" y="170"/>
                </a:lnTo>
                <a:lnTo>
                  <a:pt x="725" y="154"/>
                </a:lnTo>
                <a:lnTo>
                  <a:pt x="725" y="122"/>
                </a:lnTo>
                <a:lnTo>
                  <a:pt x="741" y="106"/>
                </a:lnTo>
                <a:lnTo>
                  <a:pt x="709" y="106"/>
                </a:lnTo>
                <a:lnTo>
                  <a:pt x="677" y="122"/>
                </a:lnTo>
                <a:lnTo>
                  <a:pt x="677" y="183"/>
                </a:lnTo>
                <a:lnTo>
                  <a:pt x="648" y="215"/>
                </a:lnTo>
                <a:lnTo>
                  <a:pt x="648" y="231"/>
                </a:lnTo>
                <a:lnTo>
                  <a:pt x="632" y="231"/>
                </a:lnTo>
                <a:lnTo>
                  <a:pt x="632" y="183"/>
                </a:lnTo>
                <a:lnTo>
                  <a:pt x="600" y="183"/>
                </a:lnTo>
                <a:lnTo>
                  <a:pt x="587" y="183"/>
                </a:lnTo>
                <a:lnTo>
                  <a:pt x="555" y="170"/>
                </a:lnTo>
                <a:lnTo>
                  <a:pt x="555" y="154"/>
                </a:lnTo>
                <a:lnTo>
                  <a:pt x="523" y="138"/>
                </a:lnTo>
                <a:lnTo>
                  <a:pt x="510" y="154"/>
                </a:lnTo>
                <a:lnTo>
                  <a:pt x="539" y="154"/>
                </a:lnTo>
                <a:lnTo>
                  <a:pt x="510" y="170"/>
                </a:lnTo>
                <a:lnTo>
                  <a:pt x="494" y="183"/>
                </a:lnTo>
                <a:lnTo>
                  <a:pt x="478" y="154"/>
                </a:lnTo>
                <a:lnTo>
                  <a:pt x="433" y="138"/>
                </a:lnTo>
                <a:lnTo>
                  <a:pt x="446" y="122"/>
                </a:lnTo>
                <a:lnTo>
                  <a:pt x="401" y="77"/>
                </a:lnTo>
                <a:lnTo>
                  <a:pt x="369" y="77"/>
                </a:lnTo>
                <a:lnTo>
                  <a:pt x="356" y="61"/>
                </a:lnTo>
                <a:lnTo>
                  <a:pt x="340" y="29"/>
                </a:lnTo>
                <a:lnTo>
                  <a:pt x="324" y="45"/>
                </a:lnTo>
                <a:lnTo>
                  <a:pt x="308" y="29"/>
                </a:lnTo>
                <a:lnTo>
                  <a:pt x="292" y="45"/>
                </a:lnTo>
                <a:lnTo>
                  <a:pt x="231" y="45"/>
                </a:lnTo>
                <a:lnTo>
                  <a:pt x="186" y="0"/>
                </a:lnTo>
                <a:lnTo>
                  <a:pt x="0" y="247"/>
                </a:lnTo>
                <a:lnTo>
                  <a:pt x="16" y="260"/>
                </a:lnTo>
                <a:lnTo>
                  <a:pt x="32" y="292"/>
                </a:lnTo>
                <a:lnTo>
                  <a:pt x="61" y="292"/>
                </a:lnTo>
                <a:lnTo>
                  <a:pt x="61" y="324"/>
                </a:lnTo>
                <a:lnTo>
                  <a:pt x="61" y="369"/>
                </a:lnTo>
                <a:lnTo>
                  <a:pt x="77" y="385"/>
                </a:lnTo>
                <a:lnTo>
                  <a:pt x="77" y="414"/>
                </a:lnTo>
                <a:lnTo>
                  <a:pt x="45" y="446"/>
                </a:lnTo>
                <a:lnTo>
                  <a:pt x="61" y="491"/>
                </a:lnTo>
                <a:lnTo>
                  <a:pt x="45" y="523"/>
                </a:lnTo>
                <a:lnTo>
                  <a:pt x="93" y="568"/>
                </a:lnTo>
                <a:lnTo>
                  <a:pt x="109" y="584"/>
                </a:lnTo>
                <a:lnTo>
                  <a:pt x="199" y="600"/>
                </a:lnTo>
                <a:lnTo>
                  <a:pt x="324" y="616"/>
                </a:lnTo>
                <a:lnTo>
                  <a:pt x="433" y="645"/>
                </a:lnTo>
                <a:lnTo>
                  <a:pt x="462" y="645"/>
                </a:lnTo>
                <a:lnTo>
                  <a:pt x="523" y="677"/>
                </a:lnTo>
                <a:lnTo>
                  <a:pt x="539" y="661"/>
                </a:lnTo>
                <a:lnTo>
                  <a:pt x="555" y="661"/>
                </a:lnTo>
                <a:lnTo>
                  <a:pt x="555" y="645"/>
                </a:lnTo>
                <a:lnTo>
                  <a:pt x="587" y="661"/>
                </a:lnTo>
                <a:lnTo>
                  <a:pt x="587" y="677"/>
                </a:lnTo>
                <a:lnTo>
                  <a:pt x="600" y="677"/>
                </a:lnTo>
                <a:lnTo>
                  <a:pt x="600" y="709"/>
                </a:lnTo>
                <a:lnTo>
                  <a:pt x="632" y="722"/>
                </a:lnTo>
                <a:lnTo>
                  <a:pt x="648" y="722"/>
                </a:lnTo>
                <a:lnTo>
                  <a:pt x="648" y="754"/>
                </a:lnTo>
                <a:lnTo>
                  <a:pt x="632" y="754"/>
                </a:lnTo>
                <a:lnTo>
                  <a:pt x="616" y="738"/>
                </a:lnTo>
                <a:lnTo>
                  <a:pt x="616" y="770"/>
                </a:lnTo>
                <a:lnTo>
                  <a:pt x="616" y="786"/>
                </a:lnTo>
                <a:lnTo>
                  <a:pt x="600" y="786"/>
                </a:lnTo>
                <a:lnTo>
                  <a:pt x="587" y="799"/>
                </a:lnTo>
                <a:lnTo>
                  <a:pt x="600" y="815"/>
                </a:lnTo>
                <a:lnTo>
                  <a:pt x="616" y="799"/>
                </a:lnTo>
                <a:lnTo>
                  <a:pt x="632" y="786"/>
                </a:lnTo>
                <a:lnTo>
                  <a:pt x="648" y="786"/>
                </a:lnTo>
                <a:lnTo>
                  <a:pt x="664" y="77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27" name="Freeform 363"/>
          <p:cNvSpPr>
            <a:spLocks/>
          </p:cNvSpPr>
          <p:nvPr/>
        </p:nvSpPr>
        <p:spPr bwMode="auto">
          <a:xfrm>
            <a:off x="2763780" y="1780890"/>
            <a:ext cx="525373" cy="616013"/>
          </a:xfrm>
          <a:custGeom>
            <a:avLst/>
            <a:gdLst>
              <a:gd name="T0" fmla="*/ 170 w 264"/>
              <a:gd name="T1" fmla="*/ 29 h 322"/>
              <a:gd name="T2" fmla="*/ 125 w 264"/>
              <a:gd name="T3" fmla="*/ 0 h 322"/>
              <a:gd name="T4" fmla="*/ 77 w 264"/>
              <a:gd name="T5" fmla="*/ 13 h 322"/>
              <a:gd name="T6" fmla="*/ 61 w 264"/>
              <a:gd name="T7" fmla="*/ 29 h 322"/>
              <a:gd name="T8" fmla="*/ 48 w 264"/>
              <a:gd name="T9" fmla="*/ 0 h 322"/>
              <a:gd name="T10" fmla="*/ 0 w 264"/>
              <a:gd name="T11" fmla="*/ 13 h 322"/>
              <a:gd name="T12" fmla="*/ 0 w 264"/>
              <a:gd name="T13" fmla="*/ 61 h 322"/>
              <a:gd name="T14" fmla="*/ 32 w 264"/>
              <a:gd name="T15" fmla="*/ 77 h 322"/>
              <a:gd name="T16" fmla="*/ 77 w 264"/>
              <a:gd name="T17" fmla="*/ 90 h 322"/>
              <a:gd name="T18" fmla="*/ 93 w 264"/>
              <a:gd name="T19" fmla="*/ 90 h 322"/>
              <a:gd name="T20" fmla="*/ 125 w 264"/>
              <a:gd name="T21" fmla="*/ 154 h 322"/>
              <a:gd name="T22" fmla="*/ 138 w 264"/>
              <a:gd name="T23" fmla="*/ 167 h 322"/>
              <a:gd name="T24" fmla="*/ 93 w 264"/>
              <a:gd name="T25" fmla="*/ 215 h 322"/>
              <a:gd name="T26" fmla="*/ 77 w 264"/>
              <a:gd name="T27" fmla="*/ 215 h 322"/>
              <a:gd name="T28" fmla="*/ 61 w 264"/>
              <a:gd name="T29" fmla="*/ 215 h 322"/>
              <a:gd name="T30" fmla="*/ 48 w 264"/>
              <a:gd name="T31" fmla="*/ 231 h 322"/>
              <a:gd name="T32" fmla="*/ 48 w 264"/>
              <a:gd name="T33" fmla="*/ 244 h 322"/>
              <a:gd name="T34" fmla="*/ 61 w 264"/>
              <a:gd name="T35" fmla="*/ 260 h 322"/>
              <a:gd name="T36" fmla="*/ 93 w 264"/>
              <a:gd name="T37" fmla="*/ 231 h 322"/>
              <a:gd name="T38" fmla="*/ 109 w 264"/>
              <a:gd name="T39" fmla="*/ 260 h 322"/>
              <a:gd name="T40" fmla="*/ 109 w 264"/>
              <a:gd name="T41" fmla="*/ 276 h 322"/>
              <a:gd name="T42" fmla="*/ 138 w 264"/>
              <a:gd name="T43" fmla="*/ 308 h 322"/>
              <a:gd name="T44" fmla="*/ 170 w 264"/>
              <a:gd name="T45" fmla="*/ 321 h 322"/>
              <a:gd name="T46" fmla="*/ 154 w 264"/>
              <a:gd name="T47" fmla="*/ 276 h 322"/>
              <a:gd name="T48" fmla="*/ 186 w 264"/>
              <a:gd name="T49" fmla="*/ 308 h 322"/>
              <a:gd name="T50" fmla="*/ 202 w 264"/>
              <a:gd name="T51" fmla="*/ 276 h 322"/>
              <a:gd name="T52" fmla="*/ 186 w 264"/>
              <a:gd name="T53" fmla="*/ 244 h 322"/>
              <a:gd name="T54" fmla="*/ 186 w 264"/>
              <a:gd name="T55" fmla="*/ 215 h 322"/>
              <a:gd name="T56" fmla="*/ 202 w 264"/>
              <a:gd name="T57" fmla="*/ 231 h 322"/>
              <a:gd name="T58" fmla="*/ 215 w 264"/>
              <a:gd name="T59" fmla="*/ 260 h 322"/>
              <a:gd name="T60" fmla="*/ 263 w 264"/>
              <a:gd name="T61" fmla="*/ 231 h 322"/>
              <a:gd name="T62" fmla="*/ 247 w 264"/>
              <a:gd name="T63" fmla="*/ 199 h 322"/>
              <a:gd name="T64" fmla="*/ 202 w 264"/>
              <a:gd name="T65" fmla="*/ 167 h 322"/>
              <a:gd name="T66" fmla="*/ 202 w 264"/>
              <a:gd name="T67" fmla="*/ 138 h 322"/>
              <a:gd name="T68" fmla="*/ 231 w 264"/>
              <a:gd name="T69" fmla="*/ 122 h 322"/>
              <a:gd name="T70" fmla="*/ 170 w 264"/>
              <a:gd name="T71" fmla="*/ 61 h 322"/>
              <a:gd name="T72" fmla="*/ 170 w 264"/>
              <a:gd name="T73" fmla="*/ 2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 h="322">
                <a:moveTo>
                  <a:pt x="170" y="29"/>
                </a:moveTo>
                <a:lnTo>
                  <a:pt x="125" y="0"/>
                </a:lnTo>
                <a:lnTo>
                  <a:pt x="77" y="13"/>
                </a:lnTo>
                <a:lnTo>
                  <a:pt x="61" y="29"/>
                </a:lnTo>
                <a:lnTo>
                  <a:pt x="48" y="0"/>
                </a:lnTo>
                <a:lnTo>
                  <a:pt x="0" y="13"/>
                </a:lnTo>
                <a:lnTo>
                  <a:pt x="0" y="61"/>
                </a:lnTo>
                <a:lnTo>
                  <a:pt x="32" y="77"/>
                </a:lnTo>
                <a:lnTo>
                  <a:pt x="77" y="90"/>
                </a:lnTo>
                <a:lnTo>
                  <a:pt x="93" y="90"/>
                </a:lnTo>
                <a:lnTo>
                  <a:pt x="125" y="154"/>
                </a:lnTo>
                <a:lnTo>
                  <a:pt x="138" y="167"/>
                </a:lnTo>
                <a:lnTo>
                  <a:pt x="93" y="215"/>
                </a:lnTo>
                <a:lnTo>
                  <a:pt x="77" y="215"/>
                </a:lnTo>
                <a:lnTo>
                  <a:pt x="61" y="215"/>
                </a:lnTo>
                <a:lnTo>
                  <a:pt x="48" y="231"/>
                </a:lnTo>
                <a:lnTo>
                  <a:pt x="48" y="244"/>
                </a:lnTo>
                <a:lnTo>
                  <a:pt x="61" y="260"/>
                </a:lnTo>
                <a:lnTo>
                  <a:pt x="93" y="231"/>
                </a:lnTo>
                <a:lnTo>
                  <a:pt x="109" y="260"/>
                </a:lnTo>
                <a:lnTo>
                  <a:pt x="109" y="276"/>
                </a:lnTo>
                <a:lnTo>
                  <a:pt x="138" y="308"/>
                </a:lnTo>
                <a:lnTo>
                  <a:pt x="170" y="321"/>
                </a:lnTo>
                <a:lnTo>
                  <a:pt x="154" y="276"/>
                </a:lnTo>
                <a:lnTo>
                  <a:pt x="186" y="308"/>
                </a:lnTo>
                <a:lnTo>
                  <a:pt x="202" y="276"/>
                </a:lnTo>
                <a:lnTo>
                  <a:pt x="186" y="244"/>
                </a:lnTo>
                <a:lnTo>
                  <a:pt x="186" y="215"/>
                </a:lnTo>
                <a:lnTo>
                  <a:pt x="202" y="231"/>
                </a:lnTo>
                <a:lnTo>
                  <a:pt x="215" y="260"/>
                </a:lnTo>
                <a:lnTo>
                  <a:pt x="263" y="231"/>
                </a:lnTo>
                <a:lnTo>
                  <a:pt x="247" y="199"/>
                </a:lnTo>
                <a:lnTo>
                  <a:pt x="202" y="167"/>
                </a:lnTo>
                <a:lnTo>
                  <a:pt x="202" y="138"/>
                </a:lnTo>
                <a:lnTo>
                  <a:pt x="231" y="122"/>
                </a:lnTo>
                <a:lnTo>
                  <a:pt x="170" y="61"/>
                </a:lnTo>
                <a:lnTo>
                  <a:pt x="170" y="29"/>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28" name="Freeform 364"/>
          <p:cNvSpPr>
            <a:spLocks/>
          </p:cNvSpPr>
          <p:nvPr/>
        </p:nvSpPr>
        <p:spPr bwMode="auto">
          <a:xfrm>
            <a:off x="3100346" y="1362680"/>
            <a:ext cx="528109" cy="327787"/>
          </a:xfrm>
          <a:custGeom>
            <a:avLst/>
            <a:gdLst>
              <a:gd name="T0" fmla="*/ 16 w 265"/>
              <a:gd name="T1" fmla="*/ 142 h 172"/>
              <a:gd name="T2" fmla="*/ 0 w 265"/>
              <a:gd name="T3" fmla="*/ 155 h 172"/>
              <a:gd name="T4" fmla="*/ 16 w 265"/>
              <a:gd name="T5" fmla="*/ 155 h 172"/>
              <a:gd name="T6" fmla="*/ 45 w 265"/>
              <a:gd name="T7" fmla="*/ 155 h 172"/>
              <a:gd name="T8" fmla="*/ 61 w 265"/>
              <a:gd name="T9" fmla="*/ 171 h 172"/>
              <a:gd name="T10" fmla="*/ 93 w 265"/>
              <a:gd name="T11" fmla="*/ 142 h 172"/>
              <a:gd name="T12" fmla="*/ 109 w 265"/>
              <a:gd name="T13" fmla="*/ 142 h 172"/>
              <a:gd name="T14" fmla="*/ 109 w 265"/>
              <a:gd name="T15" fmla="*/ 110 h 172"/>
              <a:gd name="T16" fmla="*/ 138 w 265"/>
              <a:gd name="T17" fmla="*/ 110 h 172"/>
              <a:gd name="T18" fmla="*/ 155 w 265"/>
              <a:gd name="T19" fmla="*/ 110 h 172"/>
              <a:gd name="T20" fmla="*/ 232 w 265"/>
              <a:gd name="T21" fmla="*/ 77 h 172"/>
              <a:gd name="T22" fmla="*/ 264 w 265"/>
              <a:gd name="T23" fmla="*/ 16 h 172"/>
              <a:gd name="T24" fmla="*/ 61 w 265"/>
              <a:gd name="T25" fmla="*/ 0 h 172"/>
              <a:gd name="T26" fmla="*/ 61 w 265"/>
              <a:gd name="T27" fmla="*/ 32 h 172"/>
              <a:gd name="T28" fmla="*/ 93 w 265"/>
              <a:gd name="T29" fmla="*/ 48 h 172"/>
              <a:gd name="T30" fmla="*/ 122 w 265"/>
              <a:gd name="T31" fmla="*/ 48 h 172"/>
              <a:gd name="T32" fmla="*/ 109 w 265"/>
              <a:gd name="T33" fmla="*/ 77 h 172"/>
              <a:gd name="T34" fmla="*/ 77 w 265"/>
              <a:gd name="T35" fmla="*/ 65 h 172"/>
              <a:gd name="T36" fmla="*/ 61 w 265"/>
              <a:gd name="T37" fmla="*/ 48 h 172"/>
              <a:gd name="T38" fmla="*/ 32 w 265"/>
              <a:gd name="T39" fmla="*/ 110 h 172"/>
              <a:gd name="T40" fmla="*/ 45 w 265"/>
              <a:gd name="T41" fmla="*/ 126 h 172"/>
              <a:gd name="T42" fmla="*/ 32 w 265"/>
              <a:gd name="T43" fmla="*/ 126 h 172"/>
              <a:gd name="T44" fmla="*/ 16 w 265"/>
              <a:gd name="T45"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 h="172">
                <a:moveTo>
                  <a:pt x="16" y="142"/>
                </a:moveTo>
                <a:lnTo>
                  <a:pt x="0" y="155"/>
                </a:lnTo>
                <a:lnTo>
                  <a:pt x="16" y="155"/>
                </a:lnTo>
                <a:lnTo>
                  <a:pt x="45" y="155"/>
                </a:lnTo>
                <a:lnTo>
                  <a:pt x="61" y="171"/>
                </a:lnTo>
                <a:lnTo>
                  <a:pt x="93" y="142"/>
                </a:lnTo>
                <a:lnTo>
                  <a:pt x="109" y="142"/>
                </a:lnTo>
                <a:lnTo>
                  <a:pt x="109" y="110"/>
                </a:lnTo>
                <a:lnTo>
                  <a:pt x="138" y="110"/>
                </a:lnTo>
                <a:lnTo>
                  <a:pt x="155" y="110"/>
                </a:lnTo>
                <a:lnTo>
                  <a:pt x="232" y="77"/>
                </a:lnTo>
                <a:lnTo>
                  <a:pt x="264" y="16"/>
                </a:lnTo>
                <a:lnTo>
                  <a:pt x="61" y="0"/>
                </a:lnTo>
                <a:lnTo>
                  <a:pt x="61" y="32"/>
                </a:lnTo>
                <a:lnTo>
                  <a:pt x="93" y="48"/>
                </a:lnTo>
                <a:lnTo>
                  <a:pt x="122" y="48"/>
                </a:lnTo>
                <a:lnTo>
                  <a:pt x="109" y="77"/>
                </a:lnTo>
                <a:lnTo>
                  <a:pt x="77" y="65"/>
                </a:lnTo>
                <a:lnTo>
                  <a:pt x="61" y="48"/>
                </a:lnTo>
                <a:lnTo>
                  <a:pt x="32" y="110"/>
                </a:lnTo>
                <a:lnTo>
                  <a:pt x="45" y="126"/>
                </a:lnTo>
                <a:lnTo>
                  <a:pt x="32" y="126"/>
                </a:lnTo>
                <a:lnTo>
                  <a:pt x="16" y="142"/>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29" name="Freeform 365"/>
          <p:cNvSpPr>
            <a:spLocks/>
          </p:cNvSpPr>
          <p:nvPr/>
        </p:nvSpPr>
        <p:spPr bwMode="auto">
          <a:xfrm>
            <a:off x="2150846" y="1602868"/>
            <a:ext cx="276367" cy="265620"/>
          </a:xfrm>
          <a:custGeom>
            <a:avLst/>
            <a:gdLst>
              <a:gd name="T0" fmla="*/ 48 w 139"/>
              <a:gd name="T1" fmla="*/ 16 h 139"/>
              <a:gd name="T2" fmla="*/ 77 w 139"/>
              <a:gd name="T3" fmla="*/ 0 h 139"/>
              <a:gd name="T4" fmla="*/ 77 w 139"/>
              <a:gd name="T5" fmla="*/ 29 h 139"/>
              <a:gd name="T6" fmla="*/ 93 w 139"/>
              <a:gd name="T7" fmla="*/ 0 h 139"/>
              <a:gd name="T8" fmla="*/ 109 w 139"/>
              <a:gd name="T9" fmla="*/ 45 h 139"/>
              <a:gd name="T10" fmla="*/ 138 w 139"/>
              <a:gd name="T11" fmla="*/ 29 h 139"/>
              <a:gd name="T12" fmla="*/ 138 w 139"/>
              <a:gd name="T13" fmla="*/ 61 h 139"/>
              <a:gd name="T14" fmla="*/ 138 w 139"/>
              <a:gd name="T15" fmla="*/ 122 h 139"/>
              <a:gd name="T16" fmla="*/ 93 w 139"/>
              <a:gd name="T17" fmla="*/ 138 h 139"/>
              <a:gd name="T18" fmla="*/ 48 w 139"/>
              <a:gd name="T19" fmla="*/ 106 h 139"/>
              <a:gd name="T20" fmla="*/ 16 w 139"/>
              <a:gd name="T21" fmla="*/ 93 h 139"/>
              <a:gd name="T22" fmla="*/ 0 w 139"/>
              <a:gd name="T23" fmla="*/ 61 h 139"/>
              <a:gd name="T24" fmla="*/ 48 w 139"/>
              <a:gd name="T25" fmla="*/ 77 h 139"/>
              <a:gd name="T26" fmla="*/ 48 w 139"/>
              <a:gd name="T27" fmla="*/ 61 h 139"/>
              <a:gd name="T28" fmla="*/ 32 w 139"/>
              <a:gd name="T29" fmla="*/ 45 h 139"/>
              <a:gd name="T30" fmla="*/ 48 w 139"/>
              <a:gd name="T31" fmla="*/ 29 h 139"/>
              <a:gd name="T32" fmla="*/ 48 w 139"/>
              <a:gd name="T33"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139">
                <a:moveTo>
                  <a:pt x="48" y="16"/>
                </a:moveTo>
                <a:lnTo>
                  <a:pt x="77" y="0"/>
                </a:lnTo>
                <a:lnTo>
                  <a:pt x="77" y="29"/>
                </a:lnTo>
                <a:lnTo>
                  <a:pt x="93" y="0"/>
                </a:lnTo>
                <a:lnTo>
                  <a:pt x="109" y="45"/>
                </a:lnTo>
                <a:lnTo>
                  <a:pt x="138" y="29"/>
                </a:lnTo>
                <a:lnTo>
                  <a:pt x="138" y="61"/>
                </a:lnTo>
                <a:lnTo>
                  <a:pt x="138" y="122"/>
                </a:lnTo>
                <a:lnTo>
                  <a:pt x="93" y="138"/>
                </a:lnTo>
                <a:lnTo>
                  <a:pt x="48" y="106"/>
                </a:lnTo>
                <a:lnTo>
                  <a:pt x="16" y="93"/>
                </a:lnTo>
                <a:lnTo>
                  <a:pt x="0" y="61"/>
                </a:lnTo>
                <a:lnTo>
                  <a:pt x="48" y="77"/>
                </a:lnTo>
                <a:lnTo>
                  <a:pt x="48" y="61"/>
                </a:lnTo>
                <a:lnTo>
                  <a:pt x="32" y="45"/>
                </a:lnTo>
                <a:lnTo>
                  <a:pt x="48" y="29"/>
                </a:lnTo>
                <a:lnTo>
                  <a:pt x="48" y="16"/>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0" name="Freeform 366"/>
          <p:cNvSpPr>
            <a:spLocks/>
          </p:cNvSpPr>
          <p:nvPr/>
        </p:nvSpPr>
        <p:spPr bwMode="auto">
          <a:xfrm>
            <a:off x="2859550" y="1602868"/>
            <a:ext cx="363931" cy="203454"/>
          </a:xfrm>
          <a:custGeom>
            <a:avLst/>
            <a:gdLst>
              <a:gd name="T0" fmla="*/ 13 w 184"/>
              <a:gd name="T1" fmla="*/ 0 h 107"/>
              <a:gd name="T2" fmla="*/ 0 w 184"/>
              <a:gd name="T3" fmla="*/ 29 h 107"/>
              <a:gd name="T4" fmla="*/ 45 w 184"/>
              <a:gd name="T5" fmla="*/ 29 h 107"/>
              <a:gd name="T6" fmla="*/ 45 w 184"/>
              <a:gd name="T7" fmla="*/ 61 h 107"/>
              <a:gd name="T8" fmla="*/ 106 w 184"/>
              <a:gd name="T9" fmla="*/ 93 h 107"/>
              <a:gd name="T10" fmla="*/ 122 w 184"/>
              <a:gd name="T11" fmla="*/ 77 h 107"/>
              <a:gd name="T12" fmla="*/ 167 w 184"/>
              <a:gd name="T13" fmla="*/ 106 h 107"/>
              <a:gd name="T14" fmla="*/ 183 w 184"/>
              <a:gd name="T15" fmla="*/ 77 h 107"/>
              <a:gd name="T16" fmla="*/ 138 w 184"/>
              <a:gd name="T17" fmla="*/ 45 h 107"/>
              <a:gd name="T18" fmla="*/ 122 w 184"/>
              <a:gd name="T19" fmla="*/ 61 h 107"/>
              <a:gd name="T20" fmla="*/ 45 w 184"/>
              <a:gd name="T21" fmla="*/ 16 h 107"/>
              <a:gd name="T22" fmla="*/ 45 w 184"/>
              <a:gd name="T23" fmla="*/ 0 h 107"/>
              <a:gd name="T24" fmla="*/ 13 w 184"/>
              <a:gd name="T2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07">
                <a:moveTo>
                  <a:pt x="13" y="0"/>
                </a:moveTo>
                <a:lnTo>
                  <a:pt x="0" y="29"/>
                </a:lnTo>
                <a:lnTo>
                  <a:pt x="45" y="29"/>
                </a:lnTo>
                <a:lnTo>
                  <a:pt x="45" y="61"/>
                </a:lnTo>
                <a:lnTo>
                  <a:pt x="106" y="93"/>
                </a:lnTo>
                <a:lnTo>
                  <a:pt x="122" y="77"/>
                </a:lnTo>
                <a:lnTo>
                  <a:pt x="167" y="106"/>
                </a:lnTo>
                <a:lnTo>
                  <a:pt x="183" y="77"/>
                </a:lnTo>
                <a:lnTo>
                  <a:pt x="138" y="45"/>
                </a:lnTo>
                <a:lnTo>
                  <a:pt x="122" y="61"/>
                </a:lnTo>
                <a:lnTo>
                  <a:pt x="45" y="16"/>
                </a:lnTo>
                <a:lnTo>
                  <a:pt x="45" y="0"/>
                </a:lnTo>
                <a:lnTo>
                  <a:pt x="13"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1" name="Freeform 367"/>
          <p:cNvSpPr>
            <a:spLocks/>
          </p:cNvSpPr>
          <p:nvPr/>
        </p:nvSpPr>
        <p:spPr bwMode="auto">
          <a:xfrm>
            <a:off x="1997612" y="1540701"/>
            <a:ext cx="186069" cy="149765"/>
          </a:xfrm>
          <a:custGeom>
            <a:avLst/>
            <a:gdLst>
              <a:gd name="T0" fmla="*/ 0 w 94"/>
              <a:gd name="T1" fmla="*/ 78 h 79"/>
              <a:gd name="T2" fmla="*/ 0 w 94"/>
              <a:gd name="T3" fmla="*/ 33 h 79"/>
              <a:gd name="T4" fmla="*/ 32 w 94"/>
              <a:gd name="T5" fmla="*/ 0 h 79"/>
              <a:gd name="T6" fmla="*/ 77 w 94"/>
              <a:gd name="T7" fmla="*/ 0 h 79"/>
              <a:gd name="T8" fmla="*/ 93 w 94"/>
              <a:gd name="T9" fmla="*/ 33 h 79"/>
              <a:gd name="T10" fmla="*/ 61 w 94"/>
              <a:gd name="T11" fmla="*/ 33 h 79"/>
              <a:gd name="T12" fmla="*/ 32 w 94"/>
              <a:gd name="T13" fmla="*/ 78 h 79"/>
              <a:gd name="T14" fmla="*/ 0 w 94"/>
              <a:gd name="T15" fmla="*/ 78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79">
                <a:moveTo>
                  <a:pt x="0" y="78"/>
                </a:moveTo>
                <a:lnTo>
                  <a:pt x="0" y="33"/>
                </a:lnTo>
                <a:lnTo>
                  <a:pt x="32" y="0"/>
                </a:lnTo>
                <a:lnTo>
                  <a:pt x="77" y="0"/>
                </a:lnTo>
                <a:lnTo>
                  <a:pt x="93" y="33"/>
                </a:lnTo>
                <a:lnTo>
                  <a:pt x="61" y="33"/>
                </a:lnTo>
                <a:lnTo>
                  <a:pt x="32" y="78"/>
                </a:lnTo>
                <a:lnTo>
                  <a:pt x="0" y="78"/>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2" name="Freeform 368"/>
          <p:cNvSpPr>
            <a:spLocks/>
          </p:cNvSpPr>
          <p:nvPr/>
        </p:nvSpPr>
        <p:spPr bwMode="auto">
          <a:xfrm>
            <a:off x="2336915" y="1487013"/>
            <a:ext cx="243531" cy="118681"/>
          </a:xfrm>
          <a:custGeom>
            <a:avLst/>
            <a:gdLst>
              <a:gd name="T0" fmla="*/ 16 w 123"/>
              <a:gd name="T1" fmla="*/ 13 h 62"/>
              <a:gd name="T2" fmla="*/ 0 w 123"/>
              <a:gd name="T3" fmla="*/ 13 h 62"/>
              <a:gd name="T4" fmla="*/ 32 w 123"/>
              <a:gd name="T5" fmla="*/ 29 h 62"/>
              <a:gd name="T6" fmla="*/ 0 w 123"/>
              <a:gd name="T7" fmla="*/ 45 h 62"/>
              <a:gd name="T8" fmla="*/ 32 w 123"/>
              <a:gd name="T9" fmla="*/ 61 h 62"/>
              <a:gd name="T10" fmla="*/ 61 w 123"/>
              <a:gd name="T11" fmla="*/ 45 h 62"/>
              <a:gd name="T12" fmla="*/ 122 w 123"/>
              <a:gd name="T13" fmla="*/ 45 h 62"/>
              <a:gd name="T14" fmla="*/ 122 w 123"/>
              <a:gd name="T15" fmla="*/ 29 h 62"/>
              <a:gd name="T16" fmla="*/ 109 w 123"/>
              <a:gd name="T17" fmla="*/ 29 h 62"/>
              <a:gd name="T18" fmla="*/ 109 w 123"/>
              <a:gd name="T19" fmla="*/ 0 h 62"/>
              <a:gd name="T20" fmla="*/ 61 w 123"/>
              <a:gd name="T21" fmla="*/ 13 h 62"/>
              <a:gd name="T22" fmla="*/ 16 w 123"/>
              <a:gd name="T2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62">
                <a:moveTo>
                  <a:pt x="16" y="13"/>
                </a:moveTo>
                <a:lnTo>
                  <a:pt x="0" y="13"/>
                </a:lnTo>
                <a:lnTo>
                  <a:pt x="32" y="29"/>
                </a:lnTo>
                <a:lnTo>
                  <a:pt x="0" y="45"/>
                </a:lnTo>
                <a:lnTo>
                  <a:pt x="32" y="61"/>
                </a:lnTo>
                <a:lnTo>
                  <a:pt x="61" y="45"/>
                </a:lnTo>
                <a:lnTo>
                  <a:pt x="122" y="45"/>
                </a:lnTo>
                <a:lnTo>
                  <a:pt x="122" y="29"/>
                </a:lnTo>
                <a:lnTo>
                  <a:pt x="109" y="29"/>
                </a:lnTo>
                <a:lnTo>
                  <a:pt x="109" y="0"/>
                </a:lnTo>
                <a:lnTo>
                  <a:pt x="61" y="13"/>
                </a:lnTo>
                <a:lnTo>
                  <a:pt x="16" y="13"/>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3" name="Freeform 369"/>
          <p:cNvSpPr>
            <a:spLocks/>
          </p:cNvSpPr>
          <p:nvPr/>
        </p:nvSpPr>
        <p:spPr bwMode="auto">
          <a:xfrm>
            <a:off x="3100346" y="2865977"/>
            <a:ext cx="188807" cy="180847"/>
          </a:xfrm>
          <a:custGeom>
            <a:avLst/>
            <a:gdLst>
              <a:gd name="T0" fmla="*/ 77 w 94"/>
              <a:gd name="T1" fmla="*/ 0 h 94"/>
              <a:gd name="T2" fmla="*/ 61 w 94"/>
              <a:gd name="T3" fmla="*/ 0 h 94"/>
              <a:gd name="T4" fmla="*/ 32 w 94"/>
              <a:gd name="T5" fmla="*/ 32 h 94"/>
              <a:gd name="T6" fmla="*/ 0 w 94"/>
              <a:gd name="T7" fmla="*/ 61 h 94"/>
              <a:gd name="T8" fmla="*/ 0 w 94"/>
              <a:gd name="T9" fmla="*/ 77 h 94"/>
              <a:gd name="T10" fmla="*/ 45 w 94"/>
              <a:gd name="T11" fmla="*/ 61 h 94"/>
              <a:gd name="T12" fmla="*/ 45 w 94"/>
              <a:gd name="T13" fmla="*/ 77 h 94"/>
              <a:gd name="T14" fmla="*/ 61 w 94"/>
              <a:gd name="T15" fmla="*/ 77 h 94"/>
              <a:gd name="T16" fmla="*/ 45 w 94"/>
              <a:gd name="T17" fmla="*/ 93 h 94"/>
              <a:gd name="T18" fmla="*/ 77 w 94"/>
              <a:gd name="T19" fmla="*/ 77 h 94"/>
              <a:gd name="T20" fmla="*/ 77 w 94"/>
              <a:gd name="T21" fmla="*/ 93 h 94"/>
              <a:gd name="T22" fmla="*/ 93 w 94"/>
              <a:gd name="T23" fmla="*/ 93 h 94"/>
              <a:gd name="T24" fmla="*/ 93 w 94"/>
              <a:gd name="T25" fmla="*/ 77 h 94"/>
              <a:gd name="T26" fmla="*/ 77 w 94"/>
              <a:gd name="T27" fmla="*/ 77 h 94"/>
              <a:gd name="T28" fmla="*/ 77 w 94"/>
              <a:gd name="T29" fmla="*/ 48 h 94"/>
              <a:gd name="T30" fmla="*/ 61 w 94"/>
              <a:gd name="T31" fmla="*/ 48 h 94"/>
              <a:gd name="T32" fmla="*/ 45 w 94"/>
              <a:gd name="T33" fmla="*/ 32 h 94"/>
              <a:gd name="T34" fmla="*/ 77 w 94"/>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4">
                <a:moveTo>
                  <a:pt x="77" y="0"/>
                </a:moveTo>
                <a:lnTo>
                  <a:pt x="61" y="0"/>
                </a:lnTo>
                <a:lnTo>
                  <a:pt x="32" y="32"/>
                </a:lnTo>
                <a:lnTo>
                  <a:pt x="0" y="61"/>
                </a:lnTo>
                <a:lnTo>
                  <a:pt x="0" y="77"/>
                </a:lnTo>
                <a:lnTo>
                  <a:pt x="45" y="61"/>
                </a:lnTo>
                <a:lnTo>
                  <a:pt x="45" y="77"/>
                </a:lnTo>
                <a:lnTo>
                  <a:pt x="61" y="77"/>
                </a:lnTo>
                <a:lnTo>
                  <a:pt x="45" y="93"/>
                </a:lnTo>
                <a:lnTo>
                  <a:pt x="77" y="77"/>
                </a:lnTo>
                <a:lnTo>
                  <a:pt x="77" y="93"/>
                </a:lnTo>
                <a:lnTo>
                  <a:pt x="93" y="93"/>
                </a:lnTo>
                <a:lnTo>
                  <a:pt x="93" y="77"/>
                </a:lnTo>
                <a:lnTo>
                  <a:pt x="77" y="77"/>
                </a:lnTo>
                <a:lnTo>
                  <a:pt x="77" y="48"/>
                </a:lnTo>
                <a:lnTo>
                  <a:pt x="61" y="48"/>
                </a:lnTo>
                <a:lnTo>
                  <a:pt x="45" y="32"/>
                </a:lnTo>
                <a:lnTo>
                  <a:pt x="77"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4" name="Freeform 370"/>
          <p:cNvSpPr>
            <a:spLocks/>
          </p:cNvSpPr>
          <p:nvPr/>
        </p:nvSpPr>
        <p:spPr bwMode="auto">
          <a:xfrm>
            <a:off x="3012784" y="1422019"/>
            <a:ext cx="123135" cy="211931"/>
          </a:xfrm>
          <a:custGeom>
            <a:avLst/>
            <a:gdLst>
              <a:gd name="T0" fmla="*/ 29 w 62"/>
              <a:gd name="T1" fmla="*/ 0 h 111"/>
              <a:gd name="T2" fmla="*/ 13 w 62"/>
              <a:gd name="T3" fmla="*/ 32 h 111"/>
              <a:gd name="T4" fmla="*/ 0 w 62"/>
              <a:gd name="T5" fmla="*/ 94 h 111"/>
              <a:gd name="T6" fmla="*/ 45 w 62"/>
              <a:gd name="T7" fmla="*/ 110 h 111"/>
              <a:gd name="T8" fmla="*/ 61 w 62"/>
              <a:gd name="T9" fmla="*/ 61 h 111"/>
              <a:gd name="T10" fmla="*/ 29 w 62"/>
              <a:gd name="T11" fmla="*/ 0 h 111"/>
            </a:gdLst>
            <a:ahLst/>
            <a:cxnLst>
              <a:cxn ang="0">
                <a:pos x="T0" y="T1"/>
              </a:cxn>
              <a:cxn ang="0">
                <a:pos x="T2" y="T3"/>
              </a:cxn>
              <a:cxn ang="0">
                <a:pos x="T4" y="T5"/>
              </a:cxn>
              <a:cxn ang="0">
                <a:pos x="T6" y="T7"/>
              </a:cxn>
              <a:cxn ang="0">
                <a:pos x="T8" y="T9"/>
              </a:cxn>
              <a:cxn ang="0">
                <a:pos x="T10" y="T11"/>
              </a:cxn>
            </a:cxnLst>
            <a:rect l="0" t="0" r="r" b="b"/>
            <a:pathLst>
              <a:path w="62" h="111">
                <a:moveTo>
                  <a:pt x="29" y="0"/>
                </a:moveTo>
                <a:lnTo>
                  <a:pt x="13" y="32"/>
                </a:lnTo>
                <a:lnTo>
                  <a:pt x="0" y="94"/>
                </a:lnTo>
                <a:lnTo>
                  <a:pt x="45" y="110"/>
                </a:lnTo>
                <a:lnTo>
                  <a:pt x="61" y="61"/>
                </a:lnTo>
                <a:lnTo>
                  <a:pt x="29"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5" name="Freeform 371"/>
          <p:cNvSpPr>
            <a:spLocks/>
          </p:cNvSpPr>
          <p:nvPr/>
        </p:nvSpPr>
        <p:spPr bwMode="auto">
          <a:xfrm>
            <a:off x="2673481" y="1687640"/>
            <a:ext cx="155971" cy="118681"/>
          </a:xfrm>
          <a:custGeom>
            <a:avLst/>
            <a:gdLst>
              <a:gd name="T0" fmla="*/ 0 w 78"/>
              <a:gd name="T1" fmla="*/ 32 h 62"/>
              <a:gd name="T2" fmla="*/ 16 w 78"/>
              <a:gd name="T3" fmla="*/ 61 h 62"/>
              <a:gd name="T4" fmla="*/ 29 w 78"/>
              <a:gd name="T5" fmla="*/ 32 h 62"/>
              <a:gd name="T6" fmla="*/ 77 w 78"/>
              <a:gd name="T7" fmla="*/ 32 h 62"/>
              <a:gd name="T8" fmla="*/ 77 w 78"/>
              <a:gd name="T9" fmla="*/ 0 h 62"/>
              <a:gd name="T10" fmla="*/ 16 w 78"/>
              <a:gd name="T11" fmla="*/ 0 h 62"/>
              <a:gd name="T12" fmla="*/ 0 w 78"/>
              <a:gd name="T13" fmla="*/ 32 h 62"/>
            </a:gdLst>
            <a:ahLst/>
            <a:cxnLst>
              <a:cxn ang="0">
                <a:pos x="T0" y="T1"/>
              </a:cxn>
              <a:cxn ang="0">
                <a:pos x="T2" y="T3"/>
              </a:cxn>
              <a:cxn ang="0">
                <a:pos x="T4" y="T5"/>
              </a:cxn>
              <a:cxn ang="0">
                <a:pos x="T6" y="T7"/>
              </a:cxn>
              <a:cxn ang="0">
                <a:pos x="T8" y="T9"/>
              </a:cxn>
              <a:cxn ang="0">
                <a:pos x="T10" y="T11"/>
              </a:cxn>
              <a:cxn ang="0">
                <a:pos x="T12" y="T13"/>
              </a:cxn>
            </a:cxnLst>
            <a:rect l="0" t="0" r="r" b="b"/>
            <a:pathLst>
              <a:path w="78" h="62">
                <a:moveTo>
                  <a:pt x="0" y="32"/>
                </a:moveTo>
                <a:lnTo>
                  <a:pt x="16" y="61"/>
                </a:lnTo>
                <a:lnTo>
                  <a:pt x="29" y="32"/>
                </a:lnTo>
                <a:lnTo>
                  <a:pt x="77" y="32"/>
                </a:lnTo>
                <a:lnTo>
                  <a:pt x="77" y="0"/>
                </a:lnTo>
                <a:lnTo>
                  <a:pt x="16" y="0"/>
                </a:lnTo>
                <a:lnTo>
                  <a:pt x="0" y="32"/>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6" name="Freeform 372"/>
          <p:cNvSpPr>
            <a:spLocks/>
          </p:cNvSpPr>
          <p:nvPr/>
        </p:nvSpPr>
        <p:spPr bwMode="auto">
          <a:xfrm>
            <a:off x="2213779" y="1422019"/>
            <a:ext cx="188807" cy="87600"/>
          </a:xfrm>
          <a:custGeom>
            <a:avLst/>
            <a:gdLst>
              <a:gd name="T0" fmla="*/ 0 w 94"/>
              <a:gd name="T1" fmla="*/ 32 h 46"/>
              <a:gd name="T2" fmla="*/ 16 w 94"/>
              <a:gd name="T3" fmla="*/ 45 h 46"/>
              <a:gd name="T4" fmla="*/ 93 w 94"/>
              <a:gd name="T5" fmla="*/ 16 h 46"/>
              <a:gd name="T6" fmla="*/ 77 w 94"/>
              <a:gd name="T7" fmla="*/ 0 h 46"/>
              <a:gd name="T8" fmla="*/ 29 w 94"/>
              <a:gd name="T9" fmla="*/ 0 h 46"/>
              <a:gd name="T10" fmla="*/ 0 w 94"/>
              <a:gd name="T11" fmla="*/ 32 h 46"/>
            </a:gdLst>
            <a:ahLst/>
            <a:cxnLst>
              <a:cxn ang="0">
                <a:pos x="T0" y="T1"/>
              </a:cxn>
              <a:cxn ang="0">
                <a:pos x="T2" y="T3"/>
              </a:cxn>
              <a:cxn ang="0">
                <a:pos x="T4" y="T5"/>
              </a:cxn>
              <a:cxn ang="0">
                <a:pos x="T6" y="T7"/>
              </a:cxn>
              <a:cxn ang="0">
                <a:pos x="T8" y="T9"/>
              </a:cxn>
              <a:cxn ang="0">
                <a:pos x="T10" y="T11"/>
              </a:cxn>
            </a:cxnLst>
            <a:rect l="0" t="0" r="r" b="b"/>
            <a:pathLst>
              <a:path w="94" h="46">
                <a:moveTo>
                  <a:pt x="0" y="32"/>
                </a:moveTo>
                <a:lnTo>
                  <a:pt x="16" y="45"/>
                </a:lnTo>
                <a:lnTo>
                  <a:pt x="93" y="16"/>
                </a:lnTo>
                <a:lnTo>
                  <a:pt x="77" y="0"/>
                </a:lnTo>
                <a:lnTo>
                  <a:pt x="29" y="0"/>
                </a:lnTo>
                <a:lnTo>
                  <a:pt x="0" y="32"/>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7" name="Freeform 373"/>
          <p:cNvSpPr>
            <a:spLocks/>
          </p:cNvSpPr>
          <p:nvPr/>
        </p:nvSpPr>
        <p:spPr bwMode="auto">
          <a:xfrm>
            <a:off x="2643382" y="1509619"/>
            <a:ext cx="123133" cy="124333"/>
          </a:xfrm>
          <a:custGeom>
            <a:avLst/>
            <a:gdLst>
              <a:gd name="T0" fmla="*/ 0 w 62"/>
              <a:gd name="T1" fmla="*/ 0 h 66"/>
              <a:gd name="T2" fmla="*/ 0 w 62"/>
              <a:gd name="T3" fmla="*/ 49 h 66"/>
              <a:gd name="T4" fmla="*/ 32 w 62"/>
              <a:gd name="T5" fmla="*/ 65 h 66"/>
              <a:gd name="T6" fmla="*/ 61 w 62"/>
              <a:gd name="T7" fmla="*/ 33 h 66"/>
              <a:gd name="T8" fmla="*/ 45 w 62"/>
              <a:gd name="T9" fmla="*/ 0 h 66"/>
              <a:gd name="T10" fmla="*/ 32 w 62"/>
              <a:gd name="T11" fmla="*/ 33 h 66"/>
              <a:gd name="T12" fmla="*/ 0 w 62"/>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62" h="66">
                <a:moveTo>
                  <a:pt x="0" y="0"/>
                </a:moveTo>
                <a:lnTo>
                  <a:pt x="0" y="49"/>
                </a:lnTo>
                <a:lnTo>
                  <a:pt x="32" y="65"/>
                </a:lnTo>
                <a:lnTo>
                  <a:pt x="61" y="33"/>
                </a:lnTo>
                <a:lnTo>
                  <a:pt x="45" y="0"/>
                </a:lnTo>
                <a:lnTo>
                  <a:pt x="32" y="33"/>
                </a:lnTo>
                <a:lnTo>
                  <a:pt x="0"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8" name="Freeform 374"/>
          <p:cNvSpPr>
            <a:spLocks/>
          </p:cNvSpPr>
          <p:nvPr/>
        </p:nvSpPr>
        <p:spPr bwMode="auto">
          <a:xfrm>
            <a:off x="2643383" y="2159541"/>
            <a:ext cx="153233" cy="118681"/>
          </a:xfrm>
          <a:custGeom>
            <a:avLst/>
            <a:gdLst>
              <a:gd name="T0" fmla="*/ 32 w 78"/>
              <a:gd name="T1" fmla="*/ 0 h 62"/>
              <a:gd name="T2" fmla="*/ 16 w 78"/>
              <a:gd name="T3" fmla="*/ 16 h 62"/>
              <a:gd name="T4" fmla="*/ 0 w 78"/>
              <a:gd name="T5" fmla="*/ 32 h 62"/>
              <a:gd name="T6" fmla="*/ 0 w 78"/>
              <a:gd name="T7" fmla="*/ 45 h 62"/>
              <a:gd name="T8" fmla="*/ 32 w 78"/>
              <a:gd name="T9" fmla="*/ 45 h 62"/>
              <a:gd name="T10" fmla="*/ 32 w 78"/>
              <a:gd name="T11" fmla="*/ 32 h 62"/>
              <a:gd name="T12" fmla="*/ 45 w 78"/>
              <a:gd name="T13" fmla="*/ 32 h 62"/>
              <a:gd name="T14" fmla="*/ 32 w 78"/>
              <a:gd name="T15" fmla="*/ 45 h 62"/>
              <a:gd name="T16" fmla="*/ 61 w 78"/>
              <a:gd name="T17" fmla="*/ 61 h 62"/>
              <a:gd name="T18" fmla="*/ 77 w 78"/>
              <a:gd name="T19" fmla="*/ 45 h 62"/>
              <a:gd name="T20" fmla="*/ 61 w 78"/>
              <a:gd name="T21" fmla="*/ 32 h 62"/>
              <a:gd name="T22" fmla="*/ 45 w 78"/>
              <a:gd name="T23" fmla="*/ 0 h 62"/>
              <a:gd name="T24" fmla="*/ 32 w 78"/>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2">
                <a:moveTo>
                  <a:pt x="32" y="0"/>
                </a:moveTo>
                <a:lnTo>
                  <a:pt x="16" y="16"/>
                </a:lnTo>
                <a:lnTo>
                  <a:pt x="0" y="32"/>
                </a:lnTo>
                <a:lnTo>
                  <a:pt x="0" y="45"/>
                </a:lnTo>
                <a:lnTo>
                  <a:pt x="32" y="45"/>
                </a:lnTo>
                <a:lnTo>
                  <a:pt x="32" y="32"/>
                </a:lnTo>
                <a:lnTo>
                  <a:pt x="45" y="32"/>
                </a:lnTo>
                <a:lnTo>
                  <a:pt x="32" y="45"/>
                </a:lnTo>
                <a:lnTo>
                  <a:pt x="61" y="61"/>
                </a:lnTo>
                <a:lnTo>
                  <a:pt x="77" y="45"/>
                </a:lnTo>
                <a:lnTo>
                  <a:pt x="61" y="32"/>
                </a:lnTo>
                <a:lnTo>
                  <a:pt x="45" y="0"/>
                </a:lnTo>
                <a:lnTo>
                  <a:pt x="32" y="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39" name="Freeform 375"/>
          <p:cNvSpPr>
            <a:spLocks/>
          </p:cNvSpPr>
          <p:nvPr/>
        </p:nvSpPr>
        <p:spPr bwMode="auto">
          <a:xfrm>
            <a:off x="2520247" y="1656557"/>
            <a:ext cx="93035" cy="149763"/>
          </a:xfrm>
          <a:custGeom>
            <a:avLst/>
            <a:gdLst>
              <a:gd name="T0" fmla="*/ 0 w 46"/>
              <a:gd name="T1" fmla="*/ 33 h 79"/>
              <a:gd name="T2" fmla="*/ 16 w 46"/>
              <a:gd name="T3" fmla="*/ 78 h 79"/>
              <a:gd name="T4" fmla="*/ 45 w 46"/>
              <a:gd name="T5" fmla="*/ 49 h 79"/>
              <a:gd name="T6" fmla="*/ 45 w 46"/>
              <a:gd name="T7" fmla="*/ 0 h 79"/>
              <a:gd name="T8" fmla="*/ 0 w 46"/>
              <a:gd name="T9" fmla="*/ 33 h 79"/>
            </a:gdLst>
            <a:ahLst/>
            <a:cxnLst>
              <a:cxn ang="0">
                <a:pos x="T0" y="T1"/>
              </a:cxn>
              <a:cxn ang="0">
                <a:pos x="T2" y="T3"/>
              </a:cxn>
              <a:cxn ang="0">
                <a:pos x="T4" y="T5"/>
              </a:cxn>
              <a:cxn ang="0">
                <a:pos x="T6" y="T7"/>
              </a:cxn>
              <a:cxn ang="0">
                <a:pos x="T8" y="T9"/>
              </a:cxn>
            </a:cxnLst>
            <a:rect l="0" t="0" r="r" b="b"/>
            <a:pathLst>
              <a:path w="46" h="79">
                <a:moveTo>
                  <a:pt x="0" y="33"/>
                </a:moveTo>
                <a:lnTo>
                  <a:pt x="16" y="78"/>
                </a:lnTo>
                <a:lnTo>
                  <a:pt x="45" y="49"/>
                </a:lnTo>
                <a:lnTo>
                  <a:pt x="45" y="0"/>
                </a:lnTo>
                <a:lnTo>
                  <a:pt x="0" y="33"/>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0" name="Freeform 376"/>
          <p:cNvSpPr>
            <a:spLocks/>
          </p:cNvSpPr>
          <p:nvPr/>
        </p:nvSpPr>
        <p:spPr bwMode="auto">
          <a:xfrm>
            <a:off x="2457313" y="1390938"/>
            <a:ext cx="65671" cy="33909"/>
          </a:xfrm>
          <a:custGeom>
            <a:avLst/>
            <a:gdLst>
              <a:gd name="T0" fmla="*/ 0 w 33"/>
              <a:gd name="T1" fmla="*/ 0 h 17"/>
              <a:gd name="T2" fmla="*/ 0 w 33"/>
              <a:gd name="T3" fmla="*/ 16 h 17"/>
              <a:gd name="T4" fmla="*/ 32 w 33"/>
              <a:gd name="T5" fmla="*/ 16 h 17"/>
              <a:gd name="T6" fmla="*/ 32 w 33"/>
              <a:gd name="T7" fmla="*/ 0 h 17"/>
              <a:gd name="T8" fmla="*/ 16 w 33"/>
              <a:gd name="T9" fmla="*/ 0 h 17"/>
              <a:gd name="T10" fmla="*/ 16 w 33"/>
              <a:gd name="T11" fmla="*/ 16 h 17"/>
              <a:gd name="T12" fmla="*/ 0 w 33"/>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3" h="17">
                <a:moveTo>
                  <a:pt x="0" y="0"/>
                </a:moveTo>
                <a:lnTo>
                  <a:pt x="0" y="16"/>
                </a:lnTo>
                <a:lnTo>
                  <a:pt x="32" y="16"/>
                </a:lnTo>
                <a:lnTo>
                  <a:pt x="32" y="0"/>
                </a:lnTo>
                <a:lnTo>
                  <a:pt x="16" y="0"/>
                </a:lnTo>
                <a:lnTo>
                  <a:pt x="16" y="16"/>
                </a:lnTo>
                <a:lnTo>
                  <a:pt x="0" y="0"/>
                </a:lnTo>
              </a:path>
            </a:pathLst>
          </a:custGeom>
          <a:solidFill>
            <a:srgbClr val="92D050"/>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1" name="Freeform 377"/>
          <p:cNvSpPr>
            <a:spLocks/>
          </p:cNvSpPr>
          <p:nvPr/>
        </p:nvSpPr>
        <p:spPr bwMode="auto">
          <a:xfrm>
            <a:off x="1321741" y="2634266"/>
            <a:ext cx="65671" cy="87597"/>
          </a:xfrm>
          <a:custGeom>
            <a:avLst/>
            <a:gdLst>
              <a:gd name="T0" fmla="*/ 0 w 33"/>
              <a:gd name="T1" fmla="*/ 0 h 46"/>
              <a:gd name="T2" fmla="*/ 16 w 33"/>
              <a:gd name="T3" fmla="*/ 45 h 46"/>
              <a:gd name="T4" fmla="*/ 32 w 33"/>
              <a:gd name="T5" fmla="*/ 45 h 46"/>
              <a:gd name="T6" fmla="*/ 16 w 33"/>
              <a:gd name="T7" fmla="*/ 16 h 46"/>
              <a:gd name="T8" fmla="*/ 0 w 33"/>
              <a:gd name="T9" fmla="*/ 0 h 46"/>
            </a:gdLst>
            <a:ahLst/>
            <a:cxnLst>
              <a:cxn ang="0">
                <a:pos x="T0" y="T1"/>
              </a:cxn>
              <a:cxn ang="0">
                <a:pos x="T2" y="T3"/>
              </a:cxn>
              <a:cxn ang="0">
                <a:pos x="T4" y="T5"/>
              </a:cxn>
              <a:cxn ang="0">
                <a:pos x="T6" y="T7"/>
              </a:cxn>
              <a:cxn ang="0">
                <a:pos x="T8" y="T9"/>
              </a:cxn>
            </a:cxnLst>
            <a:rect l="0" t="0" r="r" b="b"/>
            <a:pathLst>
              <a:path w="33" h="46">
                <a:moveTo>
                  <a:pt x="0" y="0"/>
                </a:moveTo>
                <a:lnTo>
                  <a:pt x="16" y="45"/>
                </a:lnTo>
                <a:lnTo>
                  <a:pt x="32" y="45"/>
                </a:lnTo>
                <a:lnTo>
                  <a:pt x="16" y="16"/>
                </a:lnTo>
                <a:lnTo>
                  <a:pt x="0"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2" name="Freeform 378"/>
          <p:cNvSpPr>
            <a:spLocks/>
          </p:cNvSpPr>
          <p:nvPr/>
        </p:nvSpPr>
        <p:spPr bwMode="auto">
          <a:xfrm>
            <a:off x="2643382" y="1390938"/>
            <a:ext cx="32836" cy="64992"/>
          </a:xfrm>
          <a:custGeom>
            <a:avLst/>
            <a:gdLst>
              <a:gd name="T0" fmla="*/ 0 w 17"/>
              <a:gd name="T1" fmla="*/ 0 h 34"/>
              <a:gd name="T2" fmla="*/ 16 w 17"/>
              <a:gd name="T3" fmla="*/ 0 h 34"/>
              <a:gd name="T4" fmla="*/ 16 w 17"/>
              <a:gd name="T5" fmla="*/ 17 h 34"/>
              <a:gd name="T6" fmla="*/ 0 w 17"/>
              <a:gd name="T7" fmla="*/ 33 h 34"/>
              <a:gd name="T8" fmla="*/ 0 w 17"/>
              <a:gd name="T9" fmla="*/ 0 h 34"/>
            </a:gdLst>
            <a:ahLst/>
            <a:cxnLst>
              <a:cxn ang="0">
                <a:pos x="T0" y="T1"/>
              </a:cxn>
              <a:cxn ang="0">
                <a:pos x="T2" y="T3"/>
              </a:cxn>
              <a:cxn ang="0">
                <a:pos x="T4" y="T5"/>
              </a:cxn>
              <a:cxn ang="0">
                <a:pos x="T6" y="T7"/>
              </a:cxn>
              <a:cxn ang="0">
                <a:pos x="T8" y="T9"/>
              </a:cxn>
            </a:cxnLst>
            <a:rect l="0" t="0" r="r" b="b"/>
            <a:pathLst>
              <a:path w="17" h="34">
                <a:moveTo>
                  <a:pt x="0" y="0"/>
                </a:moveTo>
                <a:lnTo>
                  <a:pt x="16" y="0"/>
                </a:lnTo>
                <a:lnTo>
                  <a:pt x="16" y="17"/>
                </a:lnTo>
                <a:lnTo>
                  <a:pt x="0" y="33"/>
                </a:lnTo>
                <a:lnTo>
                  <a:pt x="0" y="0"/>
                </a:lnTo>
              </a:path>
            </a:pathLst>
          </a:custGeom>
          <a:solidFill>
            <a:srgbClr val="92D050"/>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3" name="Freeform 379"/>
          <p:cNvSpPr>
            <a:spLocks/>
          </p:cNvSpPr>
          <p:nvPr/>
        </p:nvSpPr>
        <p:spPr bwMode="auto">
          <a:xfrm>
            <a:off x="2673482" y="2278221"/>
            <a:ext cx="60199" cy="62166"/>
          </a:xfrm>
          <a:custGeom>
            <a:avLst/>
            <a:gdLst>
              <a:gd name="T0" fmla="*/ 29 w 30"/>
              <a:gd name="T1" fmla="*/ 16 h 33"/>
              <a:gd name="T2" fmla="*/ 16 w 30"/>
              <a:gd name="T3" fmla="*/ 0 h 33"/>
              <a:gd name="T4" fmla="*/ 0 w 30"/>
              <a:gd name="T5" fmla="*/ 16 h 33"/>
              <a:gd name="T6" fmla="*/ 0 w 30"/>
              <a:gd name="T7" fmla="*/ 32 h 33"/>
              <a:gd name="T8" fmla="*/ 29 w 30"/>
              <a:gd name="T9" fmla="*/ 16 h 33"/>
            </a:gdLst>
            <a:ahLst/>
            <a:cxnLst>
              <a:cxn ang="0">
                <a:pos x="T0" y="T1"/>
              </a:cxn>
              <a:cxn ang="0">
                <a:pos x="T2" y="T3"/>
              </a:cxn>
              <a:cxn ang="0">
                <a:pos x="T4" y="T5"/>
              </a:cxn>
              <a:cxn ang="0">
                <a:pos x="T6" y="T7"/>
              </a:cxn>
              <a:cxn ang="0">
                <a:pos x="T8" y="T9"/>
              </a:cxn>
            </a:cxnLst>
            <a:rect l="0" t="0" r="r" b="b"/>
            <a:pathLst>
              <a:path w="30" h="33">
                <a:moveTo>
                  <a:pt x="29" y="16"/>
                </a:moveTo>
                <a:lnTo>
                  <a:pt x="16" y="0"/>
                </a:lnTo>
                <a:lnTo>
                  <a:pt x="0" y="16"/>
                </a:lnTo>
                <a:lnTo>
                  <a:pt x="0" y="32"/>
                </a:lnTo>
                <a:lnTo>
                  <a:pt x="29" y="16"/>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4" name="Freeform 380"/>
          <p:cNvSpPr>
            <a:spLocks/>
          </p:cNvSpPr>
          <p:nvPr/>
        </p:nvSpPr>
        <p:spPr bwMode="auto">
          <a:xfrm>
            <a:off x="1201343" y="2278221"/>
            <a:ext cx="32836" cy="62166"/>
          </a:xfrm>
          <a:custGeom>
            <a:avLst/>
            <a:gdLst>
              <a:gd name="T0" fmla="*/ 0 w 17"/>
              <a:gd name="T1" fmla="*/ 0 h 33"/>
              <a:gd name="T2" fmla="*/ 0 w 17"/>
              <a:gd name="T3" fmla="*/ 16 h 33"/>
              <a:gd name="T4" fmla="*/ 16 w 17"/>
              <a:gd name="T5" fmla="*/ 32 h 33"/>
              <a:gd name="T6" fmla="*/ 0 w 17"/>
              <a:gd name="T7" fmla="*/ 0 h 33"/>
            </a:gdLst>
            <a:ahLst/>
            <a:cxnLst>
              <a:cxn ang="0">
                <a:pos x="T0" y="T1"/>
              </a:cxn>
              <a:cxn ang="0">
                <a:pos x="T2" y="T3"/>
              </a:cxn>
              <a:cxn ang="0">
                <a:pos x="T4" y="T5"/>
              </a:cxn>
              <a:cxn ang="0">
                <a:pos x="T6" y="T7"/>
              </a:cxn>
            </a:cxnLst>
            <a:rect l="0" t="0" r="r" b="b"/>
            <a:pathLst>
              <a:path w="17" h="33">
                <a:moveTo>
                  <a:pt x="0" y="0"/>
                </a:moveTo>
                <a:lnTo>
                  <a:pt x="0" y="16"/>
                </a:lnTo>
                <a:lnTo>
                  <a:pt x="16" y="32"/>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5" name="Freeform 381"/>
          <p:cNvSpPr>
            <a:spLocks/>
          </p:cNvSpPr>
          <p:nvPr/>
        </p:nvSpPr>
        <p:spPr bwMode="auto">
          <a:xfrm>
            <a:off x="1231444" y="2719039"/>
            <a:ext cx="1655469" cy="1003140"/>
          </a:xfrm>
          <a:custGeom>
            <a:avLst/>
            <a:gdLst>
              <a:gd name="T0" fmla="*/ 93 w 832"/>
              <a:gd name="T1" fmla="*/ 356 h 524"/>
              <a:gd name="T2" fmla="*/ 186 w 832"/>
              <a:gd name="T3" fmla="*/ 385 h 524"/>
              <a:gd name="T4" fmla="*/ 215 w 832"/>
              <a:gd name="T5" fmla="*/ 385 h 524"/>
              <a:gd name="T6" fmla="*/ 279 w 832"/>
              <a:gd name="T7" fmla="*/ 433 h 524"/>
              <a:gd name="T8" fmla="*/ 292 w 832"/>
              <a:gd name="T9" fmla="*/ 478 h 524"/>
              <a:gd name="T10" fmla="*/ 324 w 832"/>
              <a:gd name="T11" fmla="*/ 510 h 524"/>
              <a:gd name="T12" fmla="*/ 369 w 832"/>
              <a:gd name="T13" fmla="*/ 446 h 524"/>
              <a:gd name="T14" fmla="*/ 417 w 832"/>
              <a:gd name="T15" fmla="*/ 446 h 524"/>
              <a:gd name="T16" fmla="*/ 446 w 832"/>
              <a:gd name="T17" fmla="*/ 446 h 524"/>
              <a:gd name="T18" fmla="*/ 462 w 832"/>
              <a:gd name="T19" fmla="*/ 462 h 524"/>
              <a:gd name="T20" fmla="*/ 478 w 832"/>
              <a:gd name="T21" fmla="*/ 433 h 524"/>
              <a:gd name="T22" fmla="*/ 523 w 832"/>
              <a:gd name="T23" fmla="*/ 446 h 524"/>
              <a:gd name="T24" fmla="*/ 555 w 832"/>
              <a:gd name="T25" fmla="*/ 462 h 524"/>
              <a:gd name="T26" fmla="*/ 571 w 832"/>
              <a:gd name="T27" fmla="*/ 523 h 524"/>
              <a:gd name="T28" fmla="*/ 571 w 832"/>
              <a:gd name="T29" fmla="*/ 494 h 524"/>
              <a:gd name="T30" fmla="*/ 571 w 832"/>
              <a:gd name="T31" fmla="*/ 433 h 524"/>
              <a:gd name="T32" fmla="*/ 600 w 832"/>
              <a:gd name="T33" fmla="*/ 401 h 524"/>
              <a:gd name="T34" fmla="*/ 632 w 832"/>
              <a:gd name="T35" fmla="*/ 369 h 524"/>
              <a:gd name="T36" fmla="*/ 664 w 832"/>
              <a:gd name="T37" fmla="*/ 356 h 524"/>
              <a:gd name="T38" fmla="*/ 664 w 832"/>
              <a:gd name="T39" fmla="*/ 324 h 524"/>
              <a:gd name="T40" fmla="*/ 677 w 832"/>
              <a:gd name="T41" fmla="*/ 279 h 524"/>
              <a:gd name="T42" fmla="*/ 693 w 832"/>
              <a:gd name="T43" fmla="*/ 292 h 524"/>
              <a:gd name="T44" fmla="*/ 709 w 832"/>
              <a:gd name="T45" fmla="*/ 247 h 524"/>
              <a:gd name="T46" fmla="*/ 754 w 832"/>
              <a:gd name="T47" fmla="*/ 247 h 524"/>
              <a:gd name="T48" fmla="*/ 770 w 832"/>
              <a:gd name="T49" fmla="*/ 231 h 524"/>
              <a:gd name="T50" fmla="*/ 786 w 832"/>
              <a:gd name="T51" fmla="*/ 202 h 524"/>
              <a:gd name="T52" fmla="*/ 818 w 832"/>
              <a:gd name="T53" fmla="*/ 170 h 524"/>
              <a:gd name="T54" fmla="*/ 802 w 832"/>
              <a:gd name="T55" fmla="*/ 138 h 524"/>
              <a:gd name="T56" fmla="*/ 770 w 832"/>
              <a:gd name="T57" fmla="*/ 186 h 524"/>
              <a:gd name="T58" fmla="*/ 741 w 832"/>
              <a:gd name="T59" fmla="*/ 186 h 524"/>
              <a:gd name="T60" fmla="*/ 693 w 832"/>
              <a:gd name="T61" fmla="*/ 186 h 524"/>
              <a:gd name="T62" fmla="*/ 648 w 832"/>
              <a:gd name="T63" fmla="*/ 202 h 524"/>
              <a:gd name="T64" fmla="*/ 616 w 832"/>
              <a:gd name="T65" fmla="*/ 231 h 524"/>
              <a:gd name="T66" fmla="*/ 587 w 832"/>
              <a:gd name="T67" fmla="*/ 231 h 524"/>
              <a:gd name="T68" fmla="*/ 600 w 832"/>
              <a:gd name="T69" fmla="*/ 202 h 524"/>
              <a:gd name="T70" fmla="*/ 587 w 832"/>
              <a:gd name="T71" fmla="*/ 186 h 524"/>
              <a:gd name="T72" fmla="*/ 600 w 832"/>
              <a:gd name="T73" fmla="*/ 154 h 524"/>
              <a:gd name="T74" fmla="*/ 571 w 832"/>
              <a:gd name="T75" fmla="*/ 154 h 524"/>
              <a:gd name="T76" fmla="*/ 555 w 832"/>
              <a:gd name="T77" fmla="*/ 186 h 524"/>
              <a:gd name="T78" fmla="*/ 523 w 832"/>
              <a:gd name="T79" fmla="*/ 186 h 524"/>
              <a:gd name="T80" fmla="*/ 539 w 832"/>
              <a:gd name="T81" fmla="*/ 154 h 524"/>
              <a:gd name="T82" fmla="*/ 600 w 832"/>
              <a:gd name="T83" fmla="*/ 138 h 524"/>
              <a:gd name="T84" fmla="*/ 555 w 832"/>
              <a:gd name="T85" fmla="*/ 109 h 524"/>
              <a:gd name="T86" fmla="*/ 494 w 832"/>
              <a:gd name="T87" fmla="*/ 109 h 524"/>
              <a:gd name="T88" fmla="*/ 462 w 832"/>
              <a:gd name="T89" fmla="*/ 61 h 524"/>
              <a:gd name="T90" fmla="*/ 324 w 832"/>
              <a:gd name="T91" fmla="*/ 32 h 524"/>
              <a:gd name="T92" fmla="*/ 109 w 832"/>
              <a:gd name="T93" fmla="*/ 0 h 524"/>
              <a:gd name="T94" fmla="*/ 93 w 832"/>
              <a:gd name="T95" fmla="*/ 16 h 524"/>
              <a:gd name="T96" fmla="*/ 61 w 832"/>
              <a:gd name="T97" fmla="*/ 61 h 524"/>
              <a:gd name="T98" fmla="*/ 16 w 832"/>
              <a:gd name="T99" fmla="*/ 170 h 524"/>
              <a:gd name="T100" fmla="*/ 16 w 832"/>
              <a:gd name="T101" fmla="*/ 279 h 524"/>
              <a:gd name="T102" fmla="*/ 45 w 832"/>
              <a:gd name="T103" fmla="*/ 3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2" h="524">
                <a:moveTo>
                  <a:pt x="61" y="356"/>
                </a:moveTo>
                <a:lnTo>
                  <a:pt x="93" y="356"/>
                </a:lnTo>
                <a:lnTo>
                  <a:pt x="154" y="385"/>
                </a:lnTo>
                <a:lnTo>
                  <a:pt x="186" y="385"/>
                </a:lnTo>
                <a:lnTo>
                  <a:pt x="186" y="369"/>
                </a:lnTo>
                <a:lnTo>
                  <a:pt x="215" y="385"/>
                </a:lnTo>
                <a:lnTo>
                  <a:pt x="247" y="433"/>
                </a:lnTo>
                <a:lnTo>
                  <a:pt x="279" y="433"/>
                </a:lnTo>
                <a:lnTo>
                  <a:pt x="292" y="446"/>
                </a:lnTo>
                <a:lnTo>
                  <a:pt x="292" y="478"/>
                </a:lnTo>
                <a:lnTo>
                  <a:pt x="308" y="494"/>
                </a:lnTo>
                <a:lnTo>
                  <a:pt x="324" y="510"/>
                </a:lnTo>
                <a:lnTo>
                  <a:pt x="324" y="478"/>
                </a:lnTo>
                <a:lnTo>
                  <a:pt x="369" y="446"/>
                </a:lnTo>
                <a:lnTo>
                  <a:pt x="385" y="433"/>
                </a:lnTo>
                <a:lnTo>
                  <a:pt x="417" y="446"/>
                </a:lnTo>
                <a:lnTo>
                  <a:pt x="433" y="462"/>
                </a:lnTo>
                <a:lnTo>
                  <a:pt x="446" y="446"/>
                </a:lnTo>
                <a:lnTo>
                  <a:pt x="446" y="462"/>
                </a:lnTo>
                <a:lnTo>
                  <a:pt x="462" y="462"/>
                </a:lnTo>
                <a:lnTo>
                  <a:pt x="462" y="433"/>
                </a:lnTo>
                <a:lnTo>
                  <a:pt x="478" y="433"/>
                </a:lnTo>
                <a:lnTo>
                  <a:pt x="510" y="446"/>
                </a:lnTo>
                <a:lnTo>
                  <a:pt x="523" y="446"/>
                </a:lnTo>
                <a:lnTo>
                  <a:pt x="539" y="446"/>
                </a:lnTo>
                <a:lnTo>
                  <a:pt x="555" y="462"/>
                </a:lnTo>
                <a:lnTo>
                  <a:pt x="539" y="494"/>
                </a:lnTo>
                <a:lnTo>
                  <a:pt x="571" y="523"/>
                </a:lnTo>
                <a:lnTo>
                  <a:pt x="587" y="510"/>
                </a:lnTo>
                <a:lnTo>
                  <a:pt x="571" y="494"/>
                </a:lnTo>
                <a:lnTo>
                  <a:pt x="571" y="462"/>
                </a:lnTo>
                <a:lnTo>
                  <a:pt x="571" y="433"/>
                </a:lnTo>
                <a:lnTo>
                  <a:pt x="587" y="401"/>
                </a:lnTo>
                <a:lnTo>
                  <a:pt x="600" y="401"/>
                </a:lnTo>
                <a:lnTo>
                  <a:pt x="632" y="385"/>
                </a:lnTo>
                <a:lnTo>
                  <a:pt x="632" y="369"/>
                </a:lnTo>
                <a:lnTo>
                  <a:pt x="664" y="369"/>
                </a:lnTo>
                <a:lnTo>
                  <a:pt x="664" y="356"/>
                </a:lnTo>
                <a:lnTo>
                  <a:pt x="664" y="340"/>
                </a:lnTo>
                <a:lnTo>
                  <a:pt x="664" y="324"/>
                </a:lnTo>
                <a:lnTo>
                  <a:pt x="664" y="308"/>
                </a:lnTo>
                <a:lnTo>
                  <a:pt x="677" y="279"/>
                </a:lnTo>
                <a:lnTo>
                  <a:pt x="677" y="324"/>
                </a:lnTo>
                <a:lnTo>
                  <a:pt x="693" y="292"/>
                </a:lnTo>
                <a:lnTo>
                  <a:pt x="709" y="263"/>
                </a:lnTo>
                <a:lnTo>
                  <a:pt x="709" y="247"/>
                </a:lnTo>
                <a:lnTo>
                  <a:pt x="725" y="247"/>
                </a:lnTo>
                <a:lnTo>
                  <a:pt x="754" y="247"/>
                </a:lnTo>
                <a:lnTo>
                  <a:pt x="770" y="247"/>
                </a:lnTo>
                <a:lnTo>
                  <a:pt x="770" y="231"/>
                </a:lnTo>
                <a:lnTo>
                  <a:pt x="770" y="215"/>
                </a:lnTo>
                <a:lnTo>
                  <a:pt x="786" y="202"/>
                </a:lnTo>
                <a:lnTo>
                  <a:pt x="831" y="186"/>
                </a:lnTo>
                <a:lnTo>
                  <a:pt x="818" y="170"/>
                </a:lnTo>
                <a:lnTo>
                  <a:pt x="818" y="138"/>
                </a:lnTo>
                <a:lnTo>
                  <a:pt x="802" y="138"/>
                </a:lnTo>
                <a:lnTo>
                  <a:pt x="786" y="170"/>
                </a:lnTo>
                <a:lnTo>
                  <a:pt x="770" y="186"/>
                </a:lnTo>
                <a:lnTo>
                  <a:pt x="754" y="186"/>
                </a:lnTo>
                <a:lnTo>
                  <a:pt x="741" y="186"/>
                </a:lnTo>
                <a:lnTo>
                  <a:pt x="725" y="186"/>
                </a:lnTo>
                <a:lnTo>
                  <a:pt x="693" y="186"/>
                </a:lnTo>
                <a:lnTo>
                  <a:pt x="677" y="202"/>
                </a:lnTo>
                <a:lnTo>
                  <a:pt x="648" y="202"/>
                </a:lnTo>
                <a:lnTo>
                  <a:pt x="648" y="215"/>
                </a:lnTo>
                <a:lnTo>
                  <a:pt x="616" y="231"/>
                </a:lnTo>
                <a:lnTo>
                  <a:pt x="600" y="231"/>
                </a:lnTo>
                <a:lnTo>
                  <a:pt x="587" y="231"/>
                </a:lnTo>
                <a:lnTo>
                  <a:pt x="587" y="215"/>
                </a:lnTo>
                <a:lnTo>
                  <a:pt x="600" y="202"/>
                </a:lnTo>
                <a:lnTo>
                  <a:pt x="600" y="186"/>
                </a:lnTo>
                <a:lnTo>
                  <a:pt x="587" y="186"/>
                </a:lnTo>
                <a:lnTo>
                  <a:pt x="600" y="170"/>
                </a:lnTo>
                <a:lnTo>
                  <a:pt x="600" y="154"/>
                </a:lnTo>
                <a:lnTo>
                  <a:pt x="587" y="154"/>
                </a:lnTo>
                <a:lnTo>
                  <a:pt x="571" y="154"/>
                </a:lnTo>
                <a:lnTo>
                  <a:pt x="555" y="170"/>
                </a:lnTo>
                <a:lnTo>
                  <a:pt x="555" y="186"/>
                </a:lnTo>
                <a:lnTo>
                  <a:pt x="523" y="215"/>
                </a:lnTo>
                <a:lnTo>
                  <a:pt x="523" y="186"/>
                </a:lnTo>
                <a:lnTo>
                  <a:pt x="555" y="154"/>
                </a:lnTo>
                <a:lnTo>
                  <a:pt x="539" y="154"/>
                </a:lnTo>
                <a:lnTo>
                  <a:pt x="555" y="138"/>
                </a:lnTo>
                <a:lnTo>
                  <a:pt x="600" y="138"/>
                </a:lnTo>
                <a:lnTo>
                  <a:pt x="600" y="125"/>
                </a:lnTo>
                <a:lnTo>
                  <a:pt x="555" y="109"/>
                </a:lnTo>
                <a:lnTo>
                  <a:pt x="523" y="109"/>
                </a:lnTo>
                <a:lnTo>
                  <a:pt x="494" y="109"/>
                </a:lnTo>
                <a:lnTo>
                  <a:pt x="523" y="93"/>
                </a:lnTo>
                <a:lnTo>
                  <a:pt x="462" y="61"/>
                </a:lnTo>
                <a:lnTo>
                  <a:pt x="433" y="61"/>
                </a:lnTo>
                <a:lnTo>
                  <a:pt x="324" y="32"/>
                </a:lnTo>
                <a:lnTo>
                  <a:pt x="199" y="16"/>
                </a:lnTo>
                <a:lnTo>
                  <a:pt x="109" y="0"/>
                </a:lnTo>
                <a:lnTo>
                  <a:pt x="93" y="32"/>
                </a:lnTo>
                <a:lnTo>
                  <a:pt x="93" y="16"/>
                </a:lnTo>
                <a:lnTo>
                  <a:pt x="77" y="0"/>
                </a:lnTo>
                <a:lnTo>
                  <a:pt x="61" y="61"/>
                </a:lnTo>
                <a:lnTo>
                  <a:pt x="32" y="125"/>
                </a:lnTo>
                <a:lnTo>
                  <a:pt x="16" y="170"/>
                </a:lnTo>
                <a:lnTo>
                  <a:pt x="0" y="186"/>
                </a:lnTo>
                <a:lnTo>
                  <a:pt x="16" y="279"/>
                </a:lnTo>
                <a:lnTo>
                  <a:pt x="32" y="308"/>
                </a:lnTo>
                <a:lnTo>
                  <a:pt x="45" y="324"/>
                </a:lnTo>
                <a:lnTo>
                  <a:pt x="61" y="356"/>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46" name="Freeform 382"/>
          <p:cNvSpPr>
            <a:spLocks/>
          </p:cNvSpPr>
          <p:nvPr/>
        </p:nvSpPr>
        <p:spPr bwMode="auto">
          <a:xfrm>
            <a:off x="530947" y="1455928"/>
            <a:ext cx="1075371" cy="940975"/>
          </a:xfrm>
          <a:custGeom>
            <a:avLst/>
            <a:gdLst>
              <a:gd name="T0" fmla="*/ 431 w 541"/>
              <a:gd name="T1" fmla="*/ 491 h 492"/>
              <a:gd name="T2" fmla="*/ 431 w 541"/>
              <a:gd name="T3" fmla="*/ 462 h 492"/>
              <a:gd name="T4" fmla="*/ 415 w 541"/>
              <a:gd name="T5" fmla="*/ 446 h 492"/>
              <a:gd name="T6" fmla="*/ 415 w 541"/>
              <a:gd name="T7" fmla="*/ 401 h 492"/>
              <a:gd name="T8" fmla="*/ 415 w 541"/>
              <a:gd name="T9" fmla="*/ 369 h 492"/>
              <a:gd name="T10" fmla="*/ 386 w 541"/>
              <a:gd name="T11" fmla="*/ 369 h 492"/>
              <a:gd name="T12" fmla="*/ 370 w 541"/>
              <a:gd name="T13" fmla="*/ 337 h 492"/>
              <a:gd name="T14" fmla="*/ 354 w 541"/>
              <a:gd name="T15" fmla="*/ 324 h 492"/>
              <a:gd name="T16" fmla="*/ 540 w 541"/>
              <a:gd name="T17" fmla="*/ 77 h 492"/>
              <a:gd name="T18" fmla="*/ 524 w 541"/>
              <a:gd name="T19" fmla="*/ 77 h 492"/>
              <a:gd name="T20" fmla="*/ 540 w 541"/>
              <a:gd name="T21" fmla="*/ 77 h 492"/>
              <a:gd name="T22" fmla="*/ 508 w 541"/>
              <a:gd name="T23" fmla="*/ 45 h 492"/>
              <a:gd name="T24" fmla="*/ 463 w 541"/>
              <a:gd name="T25" fmla="*/ 29 h 492"/>
              <a:gd name="T26" fmla="*/ 431 w 541"/>
              <a:gd name="T27" fmla="*/ 29 h 492"/>
              <a:gd name="T28" fmla="*/ 415 w 541"/>
              <a:gd name="T29" fmla="*/ 29 h 492"/>
              <a:gd name="T30" fmla="*/ 386 w 541"/>
              <a:gd name="T31" fmla="*/ 29 h 492"/>
              <a:gd name="T32" fmla="*/ 354 w 541"/>
              <a:gd name="T33" fmla="*/ 0 h 492"/>
              <a:gd name="T34" fmla="*/ 321 w 541"/>
              <a:gd name="T35" fmla="*/ 0 h 492"/>
              <a:gd name="T36" fmla="*/ 321 w 541"/>
              <a:gd name="T37" fmla="*/ 77 h 492"/>
              <a:gd name="T38" fmla="*/ 309 w 541"/>
              <a:gd name="T39" fmla="*/ 93 h 492"/>
              <a:gd name="T40" fmla="*/ 293 w 541"/>
              <a:gd name="T41" fmla="*/ 93 h 492"/>
              <a:gd name="T42" fmla="*/ 276 w 541"/>
              <a:gd name="T43" fmla="*/ 61 h 492"/>
              <a:gd name="T44" fmla="*/ 215 w 541"/>
              <a:gd name="T45" fmla="*/ 61 h 492"/>
              <a:gd name="T46" fmla="*/ 244 w 541"/>
              <a:gd name="T47" fmla="*/ 93 h 492"/>
              <a:gd name="T48" fmla="*/ 276 w 541"/>
              <a:gd name="T49" fmla="*/ 106 h 492"/>
              <a:gd name="T50" fmla="*/ 231 w 541"/>
              <a:gd name="T51" fmla="*/ 138 h 492"/>
              <a:gd name="T52" fmla="*/ 183 w 541"/>
              <a:gd name="T53" fmla="*/ 106 h 492"/>
              <a:gd name="T54" fmla="*/ 106 w 541"/>
              <a:gd name="T55" fmla="*/ 122 h 492"/>
              <a:gd name="T56" fmla="*/ 106 w 541"/>
              <a:gd name="T57" fmla="*/ 170 h 492"/>
              <a:gd name="T58" fmla="*/ 154 w 541"/>
              <a:gd name="T59" fmla="*/ 199 h 492"/>
              <a:gd name="T60" fmla="*/ 154 w 541"/>
              <a:gd name="T61" fmla="*/ 183 h 492"/>
              <a:gd name="T62" fmla="*/ 106 w 541"/>
              <a:gd name="T63" fmla="*/ 215 h 492"/>
              <a:gd name="T64" fmla="*/ 77 w 541"/>
              <a:gd name="T65" fmla="*/ 231 h 492"/>
              <a:gd name="T66" fmla="*/ 0 w 541"/>
              <a:gd name="T67" fmla="*/ 260 h 492"/>
              <a:gd name="T68" fmla="*/ 45 w 541"/>
              <a:gd name="T69" fmla="*/ 260 h 492"/>
              <a:gd name="T70" fmla="*/ 106 w 541"/>
              <a:gd name="T71" fmla="*/ 260 h 492"/>
              <a:gd name="T72" fmla="*/ 199 w 541"/>
              <a:gd name="T73" fmla="*/ 231 h 492"/>
              <a:gd name="T74" fmla="*/ 199 w 541"/>
              <a:gd name="T75" fmla="*/ 215 h 492"/>
              <a:gd name="T76" fmla="*/ 276 w 541"/>
              <a:gd name="T77" fmla="*/ 199 h 492"/>
              <a:gd name="T78" fmla="*/ 276 w 541"/>
              <a:gd name="T79" fmla="*/ 215 h 492"/>
              <a:gd name="T80" fmla="*/ 276 w 541"/>
              <a:gd name="T81" fmla="*/ 199 h 492"/>
              <a:gd name="T82" fmla="*/ 276 w 541"/>
              <a:gd name="T83" fmla="*/ 215 h 492"/>
              <a:gd name="T84" fmla="*/ 276 w 541"/>
              <a:gd name="T85" fmla="*/ 231 h 492"/>
              <a:gd name="T86" fmla="*/ 215 w 541"/>
              <a:gd name="T87" fmla="*/ 231 h 492"/>
              <a:gd name="T88" fmla="*/ 215 w 541"/>
              <a:gd name="T89" fmla="*/ 247 h 492"/>
              <a:gd name="T90" fmla="*/ 260 w 541"/>
              <a:gd name="T91" fmla="*/ 260 h 492"/>
              <a:gd name="T92" fmla="*/ 293 w 541"/>
              <a:gd name="T93" fmla="*/ 260 h 492"/>
              <a:gd name="T94" fmla="*/ 338 w 541"/>
              <a:gd name="T95" fmla="*/ 292 h 492"/>
              <a:gd name="T96" fmla="*/ 338 w 541"/>
              <a:gd name="T97" fmla="*/ 337 h 492"/>
              <a:gd name="T98" fmla="*/ 370 w 541"/>
              <a:gd name="T99" fmla="*/ 369 h 492"/>
              <a:gd name="T100" fmla="*/ 399 w 541"/>
              <a:gd name="T101" fmla="*/ 478 h 492"/>
              <a:gd name="T102" fmla="*/ 431 w 541"/>
              <a:gd name="T103" fmla="*/ 49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 h="492">
                <a:moveTo>
                  <a:pt x="431" y="491"/>
                </a:moveTo>
                <a:lnTo>
                  <a:pt x="431" y="462"/>
                </a:lnTo>
                <a:lnTo>
                  <a:pt x="415" y="446"/>
                </a:lnTo>
                <a:lnTo>
                  <a:pt x="415" y="401"/>
                </a:lnTo>
                <a:lnTo>
                  <a:pt x="415" y="369"/>
                </a:lnTo>
                <a:lnTo>
                  <a:pt x="386" y="369"/>
                </a:lnTo>
                <a:lnTo>
                  <a:pt x="370" y="337"/>
                </a:lnTo>
                <a:lnTo>
                  <a:pt x="354" y="324"/>
                </a:lnTo>
                <a:lnTo>
                  <a:pt x="540" y="77"/>
                </a:lnTo>
                <a:lnTo>
                  <a:pt x="524" y="77"/>
                </a:lnTo>
                <a:lnTo>
                  <a:pt x="540" y="77"/>
                </a:lnTo>
                <a:lnTo>
                  <a:pt x="508" y="45"/>
                </a:lnTo>
                <a:lnTo>
                  <a:pt x="463" y="29"/>
                </a:lnTo>
                <a:lnTo>
                  <a:pt x="431" y="29"/>
                </a:lnTo>
                <a:lnTo>
                  <a:pt x="415" y="29"/>
                </a:lnTo>
                <a:lnTo>
                  <a:pt x="386" y="29"/>
                </a:lnTo>
                <a:lnTo>
                  <a:pt x="354" y="0"/>
                </a:lnTo>
                <a:lnTo>
                  <a:pt x="321" y="0"/>
                </a:lnTo>
                <a:lnTo>
                  <a:pt x="321" y="77"/>
                </a:lnTo>
                <a:lnTo>
                  <a:pt x="309" y="93"/>
                </a:lnTo>
                <a:lnTo>
                  <a:pt x="293" y="93"/>
                </a:lnTo>
                <a:lnTo>
                  <a:pt x="276" y="61"/>
                </a:lnTo>
                <a:lnTo>
                  <a:pt x="215" y="61"/>
                </a:lnTo>
                <a:lnTo>
                  <a:pt x="244" y="93"/>
                </a:lnTo>
                <a:lnTo>
                  <a:pt x="276" y="106"/>
                </a:lnTo>
                <a:lnTo>
                  <a:pt x="231" y="138"/>
                </a:lnTo>
                <a:lnTo>
                  <a:pt x="183" y="106"/>
                </a:lnTo>
                <a:lnTo>
                  <a:pt x="106" y="122"/>
                </a:lnTo>
                <a:lnTo>
                  <a:pt x="106" y="170"/>
                </a:lnTo>
                <a:lnTo>
                  <a:pt x="154" y="199"/>
                </a:lnTo>
                <a:lnTo>
                  <a:pt x="154" y="183"/>
                </a:lnTo>
                <a:lnTo>
                  <a:pt x="106" y="215"/>
                </a:lnTo>
                <a:lnTo>
                  <a:pt x="77" y="231"/>
                </a:lnTo>
                <a:lnTo>
                  <a:pt x="0" y="260"/>
                </a:lnTo>
                <a:lnTo>
                  <a:pt x="45" y="260"/>
                </a:lnTo>
                <a:lnTo>
                  <a:pt x="106" y="260"/>
                </a:lnTo>
                <a:lnTo>
                  <a:pt x="199" y="231"/>
                </a:lnTo>
                <a:lnTo>
                  <a:pt x="199" y="215"/>
                </a:lnTo>
                <a:lnTo>
                  <a:pt x="276" y="199"/>
                </a:lnTo>
                <a:lnTo>
                  <a:pt x="276" y="215"/>
                </a:lnTo>
                <a:lnTo>
                  <a:pt x="276" y="199"/>
                </a:lnTo>
                <a:lnTo>
                  <a:pt x="276" y="215"/>
                </a:lnTo>
                <a:lnTo>
                  <a:pt x="276" y="231"/>
                </a:lnTo>
                <a:lnTo>
                  <a:pt x="215" y="231"/>
                </a:lnTo>
                <a:lnTo>
                  <a:pt x="215" y="247"/>
                </a:lnTo>
                <a:lnTo>
                  <a:pt x="260" y="260"/>
                </a:lnTo>
                <a:lnTo>
                  <a:pt x="293" y="260"/>
                </a:lnTo>
                <a:lnTo>
                  <a:pt x="338" y="292"/>
                </a:lnTo>
                <a:lnTo>
                  <a:pt x="338" y="337"/>
                </a:lnTo>
                <a:lnTo>
                  <a:pt x="370" y="369"/>
                </a:lnTo>
                <a:lnTo>
                  <a:pt x="399" y="478"/>
                </a:lnTo>
                <a:lnTo>
                  <a:pt x="431" y="491"/>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47" name="Freeform 383"/>
          <p:cNvSpPr>
            <a:spLocks/>
          </p:cNvSpPr>
          <p:nvPr/>
        </p:nvSpPr>
        <p:spPr bwMode="auto">
          <a:xfrm>
            <a:off x="1201343" y="2190623"/>
            <a:ext cx="32836" cy="59341"/>
          </a:xfrm>
          <a:custGeom>
            <a:avLst/>
            <a:gdLst>
              <a:gd name="T0" fmla="*/ 0 w 17"/>
              <a:gd name="T1" fmla="*/ 0 h 30"/>
              <a:gd name="T2" fmla="*/ 0 w 17"/>
              <a:gd name="T3" fmla="*/ 29 h 30"/>
              <a:gd name="T4" fmla="*/ 16 w 17"/>
              <a:gd name="T5" fmla="*/ 29 h 30"/>
              <a:gd name="T6" fmla="*/ 16 w 17"/>
              <a:gd name="T7" fmla="*/ 0 h 30"/>
              <a:gd name="T8" fmla="*/ 0 w 17"/>
              <a:gd name="T9" fmla="*/ 0 h 30"/>
            </a:gdLst>
            <a:ahLst/>
            <a:cxnLst>
              <a:cxn ang="0">
                <a:pos x="T0" y="T1"/>
              </a:cxn>
              <a:cxn ang="0">
                <a:pos x="T2" y="T3"/>
              </a:cxn>
              <a:cxn ang="0">
                <a:pos x="T4" y="T5"/>
              </a:cxn>
              <a:cxn ang="0">
                <a:pos x="T6" y="T7"/>
              </a:cxn>
              <a:cxn ang="0">
                <a:pos x="T8" y="T9"/>
              </a:cxn>
            </a:cxnLst>
            <a:rect l="0" t="0" r="r" b="b"/>
            <a:pathLst>
              <a:path w="17" h="30">
                <a:moveTo>
                  <a:pt x="0" y="0"/>
                </a:moveTo>
                <a:lnTo>
                  <a:pt x="0" y="29"/>
                </a:lnTo>
                <a:lnTo>
                  <a:pt x="16" y="29"/>
                </a:lnTo>
                <a:lnTo>
                  <a:pt x="16" y="0"/>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8" name="Freeform 384"/>
          <p:cNvSpPr>
            <a:spLocks/>
          </p:cNvSpPr>
          <p:nvPr/>
        </p:nvSpPr>
        <p:spPr bwMode="auto">
          <a:xfrm>
            <a:off x="312042" y="1984344"/>
            <a:ext cx="90297" cy="62166"/>
          </a:xfrm>
          <a:custGeom>
            <a:avLst/>
            <a:gdLst>
              <a:gd name="T0" fmla="*/ 0 w 46"/>
              <a:gd name="T1" fmla="*/ 16 h 33"/>
              <a:gd name="T2" fmla="*/ 16 w 46"/>
              <a:gd name="T3" fmla="*/ 16 h 33"/>
              <a:gd name="T4" fmla="*/ 32 w 46"/>
              <a:gd name="T5" fmla="*/ 0 h 33"/>
              <a:gd name="T6" fmla="*/ 45 w 46"/>
              <a:gd name="T7" fmla="*/ 16 h 33"/>
              <a:gd name="T8" fmla="*/ 16 w 46"/>
              <a:gd name="T9" fmla="*/ 32 h 33"/>
              <a:gd name="T10" fmla="*/ 0 w 46"/>
              <a:gd name="T11" fmla="*/ 16 h 33"/>
            </a:gdLst>
            <a:ahLst/>
            <a:cxnLst>
              <a:cxn ang="0">
                <a:pos x="T0" y="T1"/>
              </a:cxn>
              <a:cxn ang="0">
                <a:pos x="T2" y="T3"/>
              </a:cxn>
              <a:cxn ang="0">
                <a:pos x="T4" y="T5"/>
              </a:cxn>
              <a:cxn ang="0">
                <a:pos x="T6" y="T7"/>
              </a:cxn>
              <a:cxn ang="0">
                <a:pos x="T8" y="T9"/>
              </a:cxn>
              <a:cxn ang="0">
                <a:pos x="T10" y="T11"/>
              </a:cxn>
            </a:cxnLst>
            <a:rect l="0" t="0" r="r" b="b"/>
            <a:pathLst>
              <a:path w="46" h="33">
                <a:moveTo>
                  <a:pt x="0" y="16"/>
                </a:moveTo>
                <a:lnTo>
                  <a:pt x="16" y="16"/>
                </a:lnTo>
                <a:lnTo>
                  <a:pt x="32" y="0"/>
                </a:lnTo>
                <a:lnTo>
                  <a:pt x="45" y="16"/>
                </a:lnTo>
                <a:lnTo>
                  <a:pt x="16" y="32"/>
                </a:lnTo>
                <a:lnTo>
                  <a:pt x="0" y="16"/>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49" name="Freeform 385"/>
          <p:cNvSpPr>
            <a:spLocks/>
          </p:cNvSpPr>
          <p:nvPr/>
        </p:nvSpPr>
        <p:spPr bwMode="auto">
          <a:xfrm>
            <a:off x="432440" y="1953261"/>
            <a:ext cx="65671" cy="31084"/>
          </a:xfrm>
          <a:custGeom>
            <a:avLst/>
            <a:gdLst>
              <a:gd name="T0" fmla="*/ 16 w 33"/>
              <a:gd name="T1" fmla="*/ 0 h 17"/>
              <a:gd name="T2" fmla="*/ 32 w 33"/>
              <a:gd name="T3" fmla="*/ 16 h 17"/>
              <a:gd name="T4" fmla="*/ 0 w 33"/>
              <a:gd name="T5" fmla="*/ 16 h 17"/>
              <a:gd name="T6" fmla="*/ 0 w 33"/>
              <a:gd name="T7" fmla="*/ 0 h 17"/>
              <a:gd name="T8" fmla="*/ 16 w 33"/>
              <a:gd name="T9" fmla="*/ 0 h 17"/>
            </a:gdLst>
            <a:ahLst/>
            <a:cxnLst>
              <a:cxn ang="0">
                <a:pos x="T0" y="T1"/>
              </a:cxn>
              <a:cxn ang="0">
                <a:pos x="T2" y="T3"/>
              </a:cxn>
              <a:cxn ang="0">
                <a:pos x="T4" y="T5"/>
              </a:cxn>
              <a:cxn ang="0">
                <a:pos x="T6" y="T7"/>
              </a:cxn>
              <a:cxn ang="0">
                <a:pos x="T8" y="T9"/>
              </a:cxn>
            </a:cxnLst>
            <a:rect l="0" t="0" r="r" b="b"/>
            <a:pathLst>
              <a:path w="33" h="17">
                <a:moveTo>
                  <a:pt x="16" y="0"/>
                </a:moveTo>
                <a:lnTo>
                  <a:pt x="32" y="16"/>
                </a:lnTo>
                <a:lnTo>
                  <a:pt x="0" y="16"/>
                </a:lnTo>
                <a:lnTo>
                  <a:pt x="0" y="0"/>
                </a:lnTo>
                <a:lnTo>
                  <a:pt x="16"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50" name="Freeform 386"/>
          <p:cNvSpPr>
            <a:spLocks/>
          </p:cNvSpPr>
          <p:nvPr/>
        </p:nvSpPr>
        <p:spPr bwMode="auto">
          <a:xfrm>
            <a:off x="1754079" y="2100199"/>
            <a:ext cx="125871" cy="93250"/>
          </a:xfrm>
          <a:custGeom>
            <a:avLst/>
            <a:gdLst>
              <a:gd name="T0" fmla="*/ 29 w 62"/>
              <a:gd name="T1" fmla="*/ 0 h 49"/>
              <a:gd name="T2" fmla="*/ 45 w 62"/>
              <a:gd name="T3" fmla="*/ 0 h 49"/>
              <a:gd name="T4" fmla="*/ 45 w 62"/>
              <a:gd name="T5" fmla="*/ 16 h 49"/>
              <a:gd name="T6" fmla="*/ 61 w 62"/>
              <a:gd name="T7" fmla="*/ 16 h 49"/>
              <a:gd name="T8" fmla="*/ 61 w 62"/>
              <a:gd name="T9" fmla="*/ 32 h 49"/>
              <a:gd name="T10" fmla="*/ 45 w 62"/>
              <a:gd name="T11" fmla="*/ 32 h 49"/>
              <a:gd name="T12" fmla="*/ 29 w 62"/>
              <a:gd name="T13" fmla="*/ 48 h 49"/>
              <a:gd name="T14" fmla="*/ 0 w 62"/>
              <a:gd name="T15" fmla="*/ 32 h 49"/>
              <a:gd name="T16" fmla="*/ 16 w 62"/>
              <a:gd name="T17" fmla="*/ 32 h 49"/>
              <a:gd name="T18" fmla="*/ 29 w 62"/>
              <a:gd name="T19" fmla="*/ 16 h 49"/>
              <a:gd name="T20" fmla="*/ 29 w 6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49">
                <a:moveTo>
                  <a:pt x="29" y="0"/>
                </a:moveTo>
                <a:lnTo>
                  <a:pt x="45" y="0"/>
                </a:lnTo>
                <a:lnTo>
                  <a:pt x="45" y="16"/>
                </a:lnTo>
                <a:lnTo>
                  <a:pt x="61" y="16"/>
                </a:lnTo>
                <a:lnTo>
                  <a:pt x="61" y="32"/>
                </a:lnTo>
                <a:lnTo>
                  <a:pt x="45" y="32"/>
                </a:lnTo>
                <a:lnTo>
                  <a:pt x="29" y="48"/>
                </a:lnTo>
                <a:lnTo>
                  <a:pt x="0" y="32"/>
                </a:lnTo>
                <a:lnTo>
                  <a:pt x="16" y="32"/>
                </a:lnTo>
                <a:lnTo>
                  <a:pt x="29" y="16"/>
                </a:lnTo>
                <a:lnTo>
                  <a:pt x="29"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51" name="Freeform 387"/>
          <p:cNvSpPr>
            <a:spLocks/>
          </p:cNvSpPr>
          <p:nvPr/>
        </p:nvSpPr>
        <p:spPr bwMode="auto">
          <a:xfrm>
            <a:off x="1940148" y="2603181"/>
            <a:ext cx="32836" cy="87600"/>
          </a:xfrm>
          <a:custGeom>
            <a:avLst/>
            <a:gdLst>
              <a:gd name="T0" fmla="*/ 0 w 17"/>
              <a:gd name="T1" fmla="*/ 0 h 46"/>
              <a:gd name="T2" fmla="*/ 16 w 17"/>
              <a:gd name="T3" fmla="*/ 0 h 46"/>
              <a:gd name="T4" fmla="*/ 16 w 17"/>
              <a:gd name="T5" fmla="*/ 45 h 46"/>
              <a:gd name="T6" fmla="*/ 0 w 17"/>
              <a:gd name="T7" fmla="*/ 0 h 46"/>
            </a:gdLst>
            <a:ahLst/>
            <a:cxnLst>
              <a:cxn ang="0">
                <a:pos x="T0" y="T1"/>
              </a:cxn>
              <a:cxn ang="0">
                <a:pos x="T2" y="T3"/>
              </a:cxn>
              <a:cxn ang="0">
                <a:pos x="T4" y="T5"/>
              </a:cxn>
              <a:cxn ang="0">
                <a:pos x="T6" y="T7"/>
              </a:cxn>
            </a:cxnLst>
            <a:rect l="0" t="0" r="r" b="b"/>
            <a:pathLst>
              <a:path w="17" h="46">
                <a:moveTo>
                  <a:pt x="0" y="0"/>
                </a:moveTo>
                <a:lnTo>
                  <a:pt x="16" y="0"/>
                </a:lnTo>
                <a:lnTo>
                  <a:pt x="16" y="45"/>
                </a:lnTo>
                <a:lnTo>
                  <a:pt x="0"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52" name="Freeform 388"/>
          <p:cNvSpPr>
            <a:spLocks/>
          </p:cNvSpPr>
          <p:nvPr/>
        </p:nvSpPr>
        <p:spPr bwMode="auto">
          <a:xfrm>
            <a:off x="1723980" y="1896745"/>
            <a:ext cx="155969" cy="118681"/>
          </a:xfrm>
          <a:custGeom>
            <a:avLst/>
            <a:gdLst>
              <a:gd name="T0" fmla="*/ 16 w 78"/>
              <a:gd name="T1" fmla="*/ 0 h 62"/>
              <a:gd name="T2" fmla="*/ 77 w 78"/>
              <a:gd name="T3" fmla="*/ 0 h 62"/>
              <a:gd name="T4" fmla="*/ 61 w 78"/>
              <a:gd name="T5" fmla="*/ 16 h 62"/>
              <a:gd name="T6" fmla="*/ 61 w 78"/>
              <a:gd name="T7" fmla="*/ 29 h 62"/>
              <a:gd name="T8" fmla="*/ 61 w 78"/>
              <a:gd name="T9" fmla="*/ 45 h 62"/>
              <a:gd name="T10" fmla="*/ 45 w 78"/>
              <a:gd name="T11" fmla="*/ 29 h 62"/>
              <a:gd name="T12" fmla="*/ 32 w 78"/>
              <a:gd name="T13" fmla="*/ 61 h 62"/>
              <a:gd name="T14" fmla="*/ 16 w 78"/>
              <a:gd name="T15" fmla="*/ 45 h 62"/>
              <a:gd name="T16" fmla="*/ 0 w 78"/>
              <a:gd name="T17" fmla="*/ 45 h 62"/>
              <a:gd name="T18" fmla="*/ 16 w 78"/>
              <a:gd name="T19" fmla="*/ 29 h 62"/>
              <a:gd name="T20" fmla="*/ 16 w 78"/>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62">
                <a:moveTo>
                  <a:pt x="16" y="0"/>
                </a:moveTo>
                <a:lnTo>
                  <a:pt x="77" y="0"/>
                </a:lnTo>
                <a:lnTo>
                  <a:pt x="61" y="16"/>
                </a:lnTo>
                <a:lnTo>
                  <a:pt x="61" y="29"/>
                </a:lnTo>
                <a:lnTo>
                  <a:pt x="61" y="45"/>
                </a:lnTo>
                <a:lnTo>
                  <a:pt x="45" y="29"/>
                </a:lnTo>
                <a:lnTo>
                  <a:pt x="32" y="61"/>
                </a:lnTo>
                <a:lnTo>
                  <a:pt x="16" y="45"/>
                </a:lnTo>
                <a:lnTo>
                  <a:pt x="0" y="45"/>
                </a:lnTo>
                <a:lnTo>
                  <a:pt x="16" y="29"/>
                </a:lnTo>
                <a:lnTo>
                  <a:pt x="16"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53" name="Freeform 389"/>
          <p:cNvSpPr>
            <a:spLocks/>
          </p:cNvSpPr>
          <p:nvPr/>
        </p:nvSpPr>
        <p:spPr bwMode="auto">
          <a:xfrm>
            <a:off x="3037411" y="2100199"/>
            <a:ext cx="65671" cy="62166"/>
          </a:xfrm>
          <a:custGeom>
            <a:avLst/>
            <a:gdLst>
              <a:gd name="T0" fmla="*/ 16 w 33"/>
              <a:gd name="T1" fmla="*/ 0 h 33"/>
              <a:gd name="T2" fmla="*/ 0 w 33"/>
              <a:gd name="T3" fmla="*/ 16 h 33"/>
              <a:gd name="T4" fmla="*/ 16 w 33"/>
              <a:gd name="T5" fmla="*/ 32 h 33"/>
              <a:gd name="T6" fmla="*/ 32 w 33"/>
              <a:gd name="T7" fmla="*/ 16 h 33"/>
              <a:gd name="T8" fmla="*/ 16 w 33"/>
              <a:gd name="T9" fmla="*/ 0 h 33"/>
            </a:gdLst>
            <a:ahLst/>
            <a:cxnLst>
              <a:cxn ang="0">
                <a:pos x="T0" y="T1"/>
              </a:cxn>
              <a:cxn ang="0">
                <a:pos x="T2" y="T3"/>
              </a:cxn>
              <a:cxn ang="0">
                <a:pos x="T4" y="T5"/>
              </a:cxn>
              <a:cxn ang="0">
                <a:pos x="T6" y="T7"/>
              </a:cxn>
              <a:cxn ang="0">
                <a:pos x="T8" y="T9"/>
              </a:cxn>
            </a:cxnLst>
            <a:rect l="0" t="0" r="r" b="b"/>
            <a:pathLst>
              <a:path w="33" h="33">
                <a:moveTo>
                  <a:pt x="16" y="0"/>
                </a:moveTo>
                <a:lnTo>
                  <a:pt x="0" y="16"/>
                </a:lnTo>
                <a:lnTo>
                  <a:pt x="16" y="32"/>
                </a:lnTo>
                <a:lnTo>
                  <a:pt x="32" y="16"/>
                </a:lnTo>
                <a:lnTo>
                  <a:pt x="16" y="0"/>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54" name="Freeform 390"/>
          <p:cNvSpPr>
            <a:spLocks/>
          </p:cNvSpPr>
          <p:nvPr/>
        </p:nvSpPr>
        <p:spPr bwMode="auto">
          <a:xfrm>
            <a:off x="2673481" y="4872257"/>
            <a:ext cx="339303" cy="443642"/>
          </a:xfrm>
          <a:custGeom>
            <a:avLst/>
            <a:gdLst>
              <a:gd name="T0" fmla="*/ 61 w 171"/>
              <a:gd name="T1" fmla="*/ 0 h 232"/>
              <a:gd name="T2" fmla="*/ 45 w 171"/>
              <a:gd name="T3" fmla="*/ 0 h 232"/>
              <a:gd name="T4" fmla="*/ 29 w 171"/>
              <a:gd name="T5" fmla="*/ 16 h 232"/>
              <a:gd name="T6" fmla="*/ 16 w 171"/>
              <a:gd name="T7" fmla="*/ 29 h 232"/>
              <a:gd name="T8" fmla="*/ 0 w 171"/>
              <a:gd name="T9" fmla="*/ 16 h 232"/>
              <a:gd name="T10" fmla="*/ 0 w 171"/>
              <a:gd name="T11" fmla="*/ 29 h 232"/>
              <a:gd name="T12" fmla="*/ 16 w 171"/>
              <a:gd name="T13" fmla="*/ 45 h 232"/>
              <a:gd name="T14" fmla="*/ 0 w 171"/>
              <a:gd name="T15" fmla="*/ 77 h 232"/>
              <a:gd name="T16" fmla="*/ 0 w 171"/>
              <a:gd name="T17" fmla="*/ 106 h 232"/>
              <a:gd name="T18" fmla="*/ 16 w 171"/>
              <a:gd name="T19" fmla="*/ 106 h 232"/>
              <a:gd name="T20" fmla="*/ 16 w 171"/>
              <a:gd name="T21" fmla="*/ 122 h 232"/>
              <a:gd name="T22" fmla="*/ 16 w 171"/>
              <a:gd name="T23" fmla="*/ 138 h 232"/>
              <a:gd name="T24" fmla="*/ 16 w 171"/>
              <a:gd name="T25" fmla="*/ 170 h 232"/>
              <a:gd name="T26" fmla="*/ 29 w 171"/>
              <a:gd name="T27" fmla="*/ 215 h 232"/>
              <a:gd name="T28" fmla="*/ 45 w 171"/>
              <a:gd name="T29" fmla="*/ 231 h 232"/>
              <a:gd name="T30" fmla="*/ 45 w 171"/>
              <a:gd name="T31" fmla="*/ 199 h 232"/>
              <a:gd name="T32" fmla="*/ 61 w 171"/>
              <a:gd name="T33" fmla="*/ 215 h 232"/>
              <a:gd name="T34" fmla="*/ 77 w 171"/>
              <a:gd name="T35" fmla="*/ 215 h 232"/>
              <a:gd name="T36" fmla="*/ 106 w 171"/>
              <a:gd name="T37" fmla="*/ 199 h 232"/>
              <a:gd name="T38" fmla="*/ 122 w 171"/>
              <a:gd name="T39" fmla="*/ 170 h 232"/>
              <a:gd name="T40" fmla="*/ 170 w 171"/>
              <a:gd name="T41" fmla="*/ 170 h 232"/>
              <a:gd name="T42" fmla="*/ 170 w 171"/>
              <a:gd name="T43" fmla="*/ 138 h 232"/>
              <a:gd name="T44" fmla="*/ 154 w 171"/>
              <a:gd name="T45" fmla="*/ 106 h 232"/>
              <a:gd name="T46" fmla="*/ 138 w 171"/>
              <a:gd name="T47" fmla="*/ 106 h 232"/>
              <a:gd name="T48" fmla="*/ 122 w 171"/>
              <a:gd name="T49" fmla="*/ 61 h 232"/>
              <a:gd name="T50" fmla="*/ 93 w 171"/>
              <a:gd name="T51" fmla="*/ 45 h 232"/>
              <a:gd name="T52" fmla="*/ 77 w 171"/>
              <a:gd name="T53" fmla="*/ 45 h 232"/>
              <a:gd name="T54" fmla="*/ 61 w 171"/>
              <a:gd name="T55" fmla="*/ 29 h 232"/>
              <a:gd name="T56" fmla="*/ 61 w 171"/>
              <a:gd name="T5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232">
                <a:moveTo>
                  <a:pt x="61" y="0"/>
                </a:moveTo>
                <a:lnTo>
                  <a:pt x="45" y="0"/>
                </a:lnTo>
                <a:lnTo>
                  <a:pt x="29" y="16"/>
                </a:lnTo>
                <a:lnTo>
                  <a:pt x="16" y="29"/>
                </a:lnTo>
                <a:lnTo>
                  <a:pt x="0" y="16"/>
                </a:lnTo>
                <a:lnTo>
                  <a:pt x="0" y="29"/>
                </a:lnTo>
                <a:lnTo>
                  <a:pt x="16" y="45"/>
                </a:lnTo>
                <a:lnTo>
                  <a:pt x="0" y="77"/>
                </a:lnTo>
                <a:lnTo>
                  <a:pt x="0" y="106"/>
                </a:lnTo>
                <a:lnTo>
                  <a:pt x="16" y="106"/>
                </a:lnTo>
                <a:lnTo>
                  <a:pt x="16" y="122"/>
                </a:lnTo>
                <a:lnTo>
                  <a:pt x="16" y="138"/>
                </a:lnTo>
                <a:lnTo>
                  <a:pt x="16" y="170"/>
                </a:lnTo>
                <a:lnTo>
                  <a:pt x="29" y="215"/>
                </a:lnTo>
                <a:lnTo>
                  <a:pt x="45" y="231"/>
                </a:lnTo>
                <a:lnTo>
                  <a:pt x="45" y="199"/>
                </a:lnTo>
                <a:lnTo>
                  <a:pt x="61" y="215"/>
                </a:lnTo>
                <a:lnTo>
                  <a:pt x="77" y="215"/>
                </a:lnTo>
                <a:lnTo>
                  <a:pt x="106" y="199"/>
                </a:lnTo>
                <a:lnTo>
                  <a:pt x="122" y="170"/>
                </a:lnTo>
                <a:lnTo>
                  <a:pt x="170" y="170"/>
                </a:lnTo>
                <a:lnTo>
                  <a:pt x="170" y="138"/>
                </a:lnTo>
                <a:lnTo>
                  <a:pt x="154" y="106"/>
                </a:lnTo>
                <a:lnTo>
                  <a:pt x="138" y="106"/>
                </a:lnTo>
                <a:lnTo>
                  <a:pt x="122" y="61"/>
                </a:lnTo>
                <a:lnTo>
                  <a:pt x="93" y="45"/>
                </a:lnTo>
                <a:lnTo>
                  <a:pt x="77" y="45"/>
                </a:lnTo>
                <a:lnTo>
                  <a:pt x="61" y="29"/>
                </a:lnTo>
                <a:lnTo>
                  <a:pt x="61"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55" name="Freeform 391"/>
          <p:cNvSpPr>
            <a:spLocks/>
          </p:cNvSpPr>
          <p:nvPr/>
        </p:nvSpPr>
        <p:spPr bwMode="auto">
          <a:xfrm>
            <a:off x="2520247" y="4400356"/>
            <a:ext cx="1165671" cy="1240504"/>
          </a:xfrm>
          <a:custGeom>
            <a:avLst/>
            <a:gdLst>
              <a:gd name="T0" fmla="*/ 402 w 586"/>
              <a:gd name="T1" fmla="*/ 507 h 649"/>
              <a:gd name="T2" fmla="*/ 447 w 586"/>
              <a:gd name="T3" fmla="*/ 462 h 649"/>
              <a:gd name="T4" fmla="*/ 508 w 586"/>
              <a:gd name="T5" fmla="*/ 446 h 649"/>
              <a:gd name="T6" fmla="*/ 524 w 586"/>
              <a:gd name="T7" fmla="*/ 385 h 649"/>
              <a:gd name="T8" fmla="*/ 524 w 586"/>
              <a:gd name="T9" fmla="*/ 308 h 649"/>
              <a:gd name="T10" fmla="*/ 585 w 586"/>
              <a:gd name="T11" fmla="*/ 215 h 649"/>
              <a:gd name="T12" fmla="*/ 569 w 586"/>
              <a:gd name="T13" fmla="*/ 170 h 649"/>
              <a:gd name="T14" fmla="*/ 524 w 586"/>
              <a:gd name="T15" fmla="*/ 138 h 649"/>
              <a:gd name="T16" fmla="*/ 492 w 586"/>
              <a:gd name="T17" fmla="*/ 138 h 649"/>
              <a:gd name="T18" fmla="*/ 447 w 586"/>
              <a:gd name="T19" fmla="*/ 138 h 649"/>
              <a:gd name="T20" fmla="*/ 431 w 586"/>
              <a:gd name="T21" fmla="*/ 109 h 649"/>
              <a:gd name="T22" fmla="*/ 370 w 586"/>
              <a:gd name="T23" fmla="*/ 122 h 649"/>
              <a:gd name="T24" fmla="*/ 386 w 586"/>
              <a:gd name="T25" fmla="*/ 109 h 649"/>
              <a:gd name="T26" fmla="*/ 354 w 586"/>
              <a:gd name="T27" fmla="*/ 109 h 649"/>
              <a:gd name="T28" fmla="*/ 338 w 586"/>
              <a:gd name="T29" fmla="*/ 93 h 649"/>
              <a:gd name="T30" fmla="*/ 354 w 586"/>
              <a:gd name="T31" fmla="*/ 45 h 649"/>
              <a:gd name="T32" fmla="*/ 325 w 586"/>
              <a:gd name="T33" fmla="*/ 45 h 649"/>
              <a:gd name="T34" fmla="*/ 276 w 586"/>
              <a:gd name="T35" fmla="*/ 45 h 649"/>
              <a:gd name="T36" fmla="*/ 248 w 586"/>
              <a:gd name="T37" fmla="*/ 61 h 649"/>
              <a:gd name="T38" fmla="*/ 215 w 586"/>
              <a:gd name="T39" fmla="*/ 61 h 649"/>
              <a:gd name="T40" fmla="*/ 199 w 586"/>
              <a:gd name="T41" fmla="*/ 0 h 649"/>
              <a:gd name="T42" fmla="*/ 170 w 586"/>
              <a:gd name="T43" fmla="*/ 32 h 649"/>
              <a:gd name="T44" fmla="*/ 138 w 586"/>
              <a:gd name="T45" fmla="*/ 32 h 649"/>
              <a:gd name="T46" fmla="*/ 138 w 586"/>
              <a:gd name="T47" fmla="*/ 61 h 649"/>
              <a:gd name="T48" fmla="*/ 106 w 586"/>
              <a:gd name="T49" fmla="*/ 61 h 649"/>
              <a:gd name="T50" fmla="*/ 77 w 586"/>
              <a:gd name="T51" fmla="*/ 61 h 649"/>
              <a:gd name="T52" fmla="*/ 61 w 586"/>
              <a:gd name="T53" fmla="*/ 77 h 649"/>
              <a:gd name="T54" fmla="*/ 61 w 586"/>
              <a:gd name="T55" fmla="*/ 93 h 649"/>
              <a:gd name="T56" fmla="*/ 61 w 586"/>
              <a:gd name="T57" fmla="*/ 122 h 649"/>
              <a:gd name="T58" fmla="*/ 45 w 586"/>
              <a:gd name="T59" fmla="*/ 154 h 649"/>
              <a:gd name="T60" fmla="*/ 0 w 586"/>
              <a:gd name="T61" fmla="*/ 215 h 649"/>
              <a:gd name="T62" fmla="*/ 29 w 586"/>
              <a:gd name="T63" fmla="*/ 247 h 649"/>
              <a:gd name="T64" fmla="*/ 45 w 586"/>
              <a:gd name="T65" fmla="*/ 263 h 649"/>
              <a:gd name="T66" fmla="*/ 77 w 586"/>
              <a:gd name="T67" fmla="*/ 263 h 649"/>
              <a:gd name="T68" fmla="*/ 106 w 586"/>
              <a:gd name="T69" fmla="*/ 263 h 649"/>
              <a:gd name="T70" fmla="*/ 138 w 586"/>
              <a:gd name="T71" fmla="*/ 247 h 649"/>
              <a:gd name="T72" fmla="*/ 154 w 586"/>
              <a:gd name="T73" fmla="*/ 292 h 649"/>
              <a:gd name="T74" fmla="*/ 199 w 586"/>
              <a:gd name="T75" fmla="*/ 308 h 649"/>
              <a:gd name="T76" fmla="*/ 231 w 586"/>
              <a:gd name="T77" fmla="*/ 353 h 649"/>
              <a:gd name="T78" fmla="*/ 248 w 586"/>
              <a:gd name="T79" fmla="*/ 417 h 649"/>
              <a:gd name="T80" fmla="*/ 276 w 586"/>
              <a:gd name="T81" fmla="*/ 446 h 649"/>
              <a:gd name="T82" fmla="*/ 293 w 586"/>
              <a:gd name="T83" fmla="*/ 462 h 649"/>
              <a:gd name="T84" fmla="*/ 309 w 586"/>
              <a:gd name="T85" fmla="*/ 478 h 649"/>
              <a:gd name="T86" fmla="*/ 325 w 586"/>
              <a:gd name="T87" fmla="*/ 507 h 649"/>
              <a:gd name="T88" fmla="*/ 276 w 586"/>
              <a:gd name="T89" fmla="*/ 584 h 649"/>
              <a:gd name="T90" fmla="*/ 338 w 586"/>
              <a:gd name="T91" fmla="*/ 632 h 649"/>
              <a:gd name="T92" fmla="*/ 402 w 586"/>
              <a:gd name="T93" fmla="*/ 55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6" h="649">
                <a:moveTo>
                  <a:pt x="402" y="555"/>
                </a:moveTo>
                <a:lnTo>
                  <a:pt x="402" y="507"/>
                </a:lnTo>
                <a:lnTo>
                  <a:pt x="415" y="478"/>
                </a:lnTo>
                <a:lnTo>
                  <a:pt x="447" y="462"/>
                </a:lnTo>
                <a:lnTo>
                  <a:pt x="492" y="462"/>
                </a:lnTo>
                <a:lnTo>
                  <a:pt x="508" y="446"/>
                </a:lnTo>
                <a:lnTo>
                  <a:pt x="524" y="417"/>
                </a:lnTo>
                <a:lnTo>
                  <a:pt x="524" y="385"/>
                </a:lnTo>
                <a:lnTo>
                  <a:pt x="524" y="369"/>
                </a:lnTo>
                <a:lnTo>
                  <a:pt x="524" y="308"/>
                </a:lnTo>
                <a:lnTo>
                  <a:pt x="569" y="263"/>
                </a:lnTo>
                <a:lnTo>
                  <a:pt x="585" y="215"/>
                </a:lnTo>
                <a:lnTo>
                  <a:pt x="585" y="199"/>
                </a:lnTo>
                <a:lnTo>
                  <a:pt x="569" y="170"/>
                </a:lnTo>
                <a:lnTo>
                  <a:pt x="524" y="154"/>
                </a:lnTo>
                <a:lnTo>
                  <a:pt x="524" y="138"/>
                </a:lnTo>
                <a:lnTo>
                  <a:pt x="508" y="138"/>
                </a:lnTo>
                <a:lnTo>
                  <a:pt x="492" y="138"/>
                </a:lnTo>
                <a:lnTo>
                  <a:pt x="463" y="122"/>
                </a:lnTo>
                <a:lnTo>
                  <a:pt x="447" y="138"/>
                </a:lnTo>
                <a:lnTo>
                  <a:pt x="447" y="122"/>
                </a:lnTo>
                <a:lnTo>
                  <a:pt x="431" y="109"/>
                </a:lnTo>
                <a:lnTo>
                  <a:pt x="402" y="109"/>
                </a:lnTo>
                <a:lnTo>
                  <a:pt x="370" y="122"/>
                </a:lnTo>
                <a:lnTo>
                  <a:pt x="354" y="122"/>
                </a:lnTo>
                <a:lnTo>
                  <a:pt x="386" y="109"/>
                </a:lnTo>
                <a:lnTo>
                  <a:pt x="386" y="93"/>
                </a:lnTo>
                <a:lnTo>
                  <a:pt x="354" y="109"/>
                </a:lnTo>
                <a:lnTo>
                  <a:pt x="338" y="109"/>
                </a:lnTo>
                <a:lnTo>
                  <a:pt x="338" y="93"/>
                </a:lnTo>
                <a:lnTo>
                  <a:pt x="354" y="61"/>
                </a:lnTo>
                <a:lnTo>
                  <a:pt x="354" y="45"/>
                </a:lnTo>
                <a:lnTo>
                  <a:pt x="338" y="16"/>
                </a:lnTo>
                <a:lnTo>
                  <a:pt x="325" y="45"/>
                </a:lnTo>
                <a:lnTo>
                  <a:pt x="309" y="61"/>
                </a:lnTo>
                <a:lnTo>
                  <a:pt x="276" y="45"/>
                </a:lnTo>
                <a:lnTo>
                  <a:pt x="260" y="61"/>
                </a:lnTo>
                <a:lnTo>
                  <a:pt x="248" y="61"/>
                </a:lnTo>
                <a:lnTo>
                  <a:pt x="231" y="77"/>
                </a:lnTo>
                <a:lnTo>
                  <a:pt x="215" y="61"/>
                </a:lnTo>
                <a:lnTo>
                  <a:pt x="215" y="45"/>
                </a:lnTo>
                <a:lnTo>
                  <a:pt x="199" y="0"/>
                </a:lnTo>
                <a:lnTo>
                  <a:pt x="199" y="16"/>
                </a:lnTo>
                <a:lnTo>
                  <a:pt x="170" y="32"/>
                </a:lnTo>
                <a:lnTo>
                  <a:pt x="138" y="16"/>
                </a:lnTo>
                <a:lnTo>
                  <a:pt x="138" y="32"/>
                </a:lnTo>
                <a:lnTo>
                  <a:pt x="154" y="45"/>
                </a:lnTo>
                <a:lnTo>
                  <a:pt x="138" y="61"/>
                </a:lnTo>
                <a:lnTo>
                  <a:pt x="122" y="77"/>
                </a:lnTo>
                <a:lnTo>
                  <a:pt x="106" y="61"/>
                </a:lnTo>
                <a:lnTo>
                  <a:pt x="93" y="61"/>
                </a:lnTo>
                <a:lnTo>
                  <a:pt x="77" y="61"/>
                </a:lnTo>
                <a:lnTo>
                  <a:pt x="61" y="61"/>
                </a:lnTo>
                <a:lnTo>
                  <a:pt x="61" y="77"/>
                </a:lnTo>
                <a:lnTo>
                  <a:pt x="77" y="77"/>
                </a:lnTo>
                <a:lnTo>
                  <a:pt x="61" y="93"/>
                </a:lnTo>
                <a:lnTo>
                  <a:pt x="77" y="109"/>
                </a:lnTo>
                <a:lnTo>
                  <a:pt x="61" y="122"/>
                </a:lnTo>
                <a:lnTo>
                  <a:pt x="61" y="154"/>
                </a:lnTo>
                <a:lnTo>
                  <a:pt x="45" y="154"/>
                </a:lnTo>
                <a:lnTo>
                  <a:pt x="16" y="186"/>
                </a:lnTo>
                <a:lnTo>
                  <a:pt x="0" y="215"/>
                </a:lnTo>
                <a:lnTo>
                  <a:pt x="0" y="231"/>
                </a:lnTo>
                <a:lnTo>
                  <a:pt x="29" y="247"/>
                </a:lnTo>
                <a:lnTo>
                  <a:pt x="45" y="247"/>
                </a:lnTo>
                <a:lnTo>
                  <a:pt x="45" y="263"/>
                </a:lnTo>
                <a:lnTo>
                  <a:pt x="77" y="276"/>
                </a:lnTo>
                <a:lnTo>
                  <a:pt x="77" y="263"/>
                </a:lnTo>
                <a:lnTo>
                  <a:pt x="93" y="276"/>
                </a:lnTo>
                <a:lnTo>
                  <a:pt x="106" y="263"/>
                </a:lnTo>
                <a:lnTo>
                  <a:pt x="122" y="247"/>
                </a:lnTo>
                <a:lnTo>
                  <a:pt x="138" y="247"/>
                </a:lnTo>
                <a:lnTo>
                  <a:pt x="138" y="276"/>
                </a:lnTo>
                <a:lnTo>
                  <a:pt x="154" y="292"/>
                </a:lnTo>
                <a:lnTo>
                  <a:pt x="170" y="292"/>
                </a:lnTo>
                <a:lnTo>
                  <a:pt x="199" y="308"/>
                </a:lnTo>
                <a:lnTo>
                  <a:pt x="215" y="353"/>
                </a:lnTo>
                <a:lnTo>
                  <a:pt x="231" y="353"/>
                </a:lnTo>
                <a:lnTo>
                  <a:pt x="248" y="385"/>
                </a:lnTo>
                <a:lnTo>
                  <a:pt x="248" y="417"/>
                </a:lnTo>
                <a:lnTo>
                  <a:pt x="260" y="446"/>
                </a:lnTo>
                <a:lnTo>
                  <a:pt x="276" y="446"/>
                </a:lnTo>
                <a:lnTo>
                  <a:pt x="293" y="446"/>
                </a:lnTo>
                <a:lnTo>
                  <a:pt x="293" y="462"/>
                </a:lnTo>
                <a:lnTo>
                  <a:pt x="293" y="478"/>
                </a:lnTo>
                <a:lnTo>
                  <a:pt x="309" y="478"/>
                </a:lnTo>
                <a:lnTo>
                  <a:pt x="309" y="507"/>
                </a:lnTo>
                <a:lnTo>
                  <a:pt x="325" y="507"/>
                </a:lnTo>
                <a:lnTo>
                  <a:pt x="325" y="539"/>
                </a:lnTo>
                <a:lnTo>
                  <a:pt x="276" y="584"/>
                </a:lnTo>
                <a:lnTo>
                  <a:pt x="309" y="600"/>
                </a:lnTo>
                <a:lnTo>
                  <a:pt x="338" y="632"/>
                </a:lnTo>
                <a:lnTo>
                  <a:pt x="338" y="648"/>
                </a:lnTo>
                <a:lnTo>
                  <a:pt x="402" y="555"/>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56" name="Freeform 392"/>
          <p:cNvSpPr>
            <a:spLocks/>
          </p:cNvSpPr>
          <p:nvPr/>
        </p:nvSpPr>
        <p:spPr bwMode="auto">
          <a:xfrm>
            <a:off x="2884178" y="5197217"/>
            <a:ext cx="251740" cy="237363"/>
          </a:xfrm>
          <a:custGeom>
            <a:avLst/>
            <a:gdLst>
              <a:gd name="T0" fmla="*/ 64 w 126"/>
              <a:gd name="T1" fmla="*/ 0 h 123"/>
              <a:gd name="T2" fmla="*/ 16 w 126"/>
              <a:gd name="T3" fmla="*/ 0 h 123"/>
              <a:gd name="T4" fmla="*/ 0 w 126"/>
              <a:gd name="T5" fmla="*/ 29 h 123"/>
              <a:gd name="T6" fmla="*/ 16 w 126"/>
              <a:gd name="T7" fmla="*/ 61 h 123"/>
              <a:gd name="T8" fmla="*/ 32 w 126"/>
              <a:gd name="T9" fmla="*/ 45 h 123"/>
              <a:gd name="T10" fmla="*/ 77 w 126"/>
              <a:gd name="T11" fmla="*/ 90 h 123"/>
              <a:gd name="T12" fmla="*/ 77 w 126"/>
              <a:gd name="T13" fmla="*/ 122 h 123"/>
              <a:gd name="T14" fmla="*/ 93 w 126"/>
              <a:gd name="T15" fmla="*/ 122 h 123"/>
              <a:gd name="T16" fmla="*/ 125 w 126"/>
              <a:gd name="T17" fmla="*/ 106 h 123"/>
              <a:gd name="T18" fmla="*/ 125 w 126"/>
              <a:gd name="T19" fmla="*/ 90 h 123"/>
              <a:gd name="T20" fmla="*/ 125 w 126"/>
              <a:gd name="T21" fmla="*/ 61 h 123"/>
              <a:gd name="T22" fmla="*/ 109 w 126"/>
              <a:gd name="T23" fmla="*/ 61 h 123"/>
              <a:gd name="T24" fmla="*/ 109 w 126"/>
              <a:gd name="T25" fmla="*/ 45 h 123"/>
              <a:gd name="T26" fmla="*/ 109 w 126"/>
              <a:gd name="T27" fmla="*/ 29 h 123"/>
              <a:gd name="T28" fmla="*/ 93 w 126"/>
              <a:gd name="T29" fmla="*/ 29 h 123"/>
              <a:gd name="T30" fmla="*/ 77 w 126"/>
              <a:gd name="T31" fmla="*/ 29 h 123"/>
              <a:gd name="T32" fmla="*/ 64 w 126"/>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23">
                <a:moveTo>
                  <a:pt x="64" y="0"/>
                </a:moveTo>
                <a:lnTo>
                  <a:pt x="16" y="0"/>
                </a:lnTo>
                <a:lnTo>
                  <a:pt x="0" y="29"/>
                </a:lnTo>
                <a:lnTo>
                  <a:pt x="16" y="61"/>
                </a:lnTo>
                <a:lnTo>
                  <a:pt x="32" y="45"/>
                </a:lnTo>
                <a:lnTo>
                  <a:pt x="77" y="90"/>
                </a:lnTo>
                <a:lnTo>
                  <a:pt x="77" y="122"/>
                </a:lnTo>
                <a:lnTo>
                  <a:pt x="93" y="122"/>
                </a:lnTo>
                <a:lnTo>
                  <a:pt x="125" y="106"/>
                </a:lnTo>
                <a:lnTo>
                  <a:pt x="125" y="90"/>
                </a:lnTo>
                <a:lnTo>
                  <a:pt x="125" y="61"/>
                </a:lnTo>
                <a:lnTo>
                  <a:pt x="109" y="61"/>
                </a:lnTo>
                <a:lnTo>
                  <a:pt x="109" y="45"/>
                </a:lnTo>
                <a:lnTo>
                  <a:pt x="109" y="29"/>
                </a:lnTo>
                <a:lnTo>
                  <a:pt x="93" y="29"/>
                </a:lnTo>
                <a:lnTo>
                  <a:pt x="77" y="29"/>
                </a:lnTo>
                <a:lnTo>
                  <a:pt x="64"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57" name="Oval 393"/>
          <p:cNvSpPr>
            <a:spLocks noChangeArrowheads="1"/>
          </p:cNvSpPr>
          <p:nvPr/>
        </p:nvSpPr>
        <p:spPr bwMode="auto">
          <a:xfrm>
            <a:off x="380448" y="5522178"/>
            <a:ext cx="0" cy="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058" name="Oval 394"/>
          <p:cNvSpPr>
            <a:spLocks noChangeArrowheads="1"/>
          </p:cNvSpPr>
          <p:nvPr/>
        </p:nvSpPr>
        <p:spPr bwMode="auto">
          <a:xfrm>
            <a:off x="380448" y="5406322"/>
            <a:ext cx="0" cy="16955"/>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059" name="Oval 395"/>
          <p:cNvSpPr>
            <a:spLocks noChangeArrowheads="1"/>
          </p:cNvSpPr>
          <p:nvPr/>
        </p:nvSpPr>
        <p:spPr bwMode="auto">
          <a:xfrm>
            <a:off x="380448" y="5465664"/>
            <a:ext cx="0" cy="11303"/>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060" name="Freeform 396"/>
          <p:cNvSpPr>
            <a:spLocks/>
          </p:cNvSpPr>
          <p:nvPr/>
        </p:nvSpPr>
        <p:spPr bwMode="auto">
          <a:xfrm>
            <a:off x="2520247" y="3928458"/>
            <a:ext cx="93035" cy="93249"/>
          </a:xfrm>
          <a:custGeom>
            <a:avLst/>
            <a:gdLst>
              <a:gd name="T0" fmla="*/ 45 w 46"/>
              <a:gd name="T1" fmla="*/ 49 h 50"/>
              <a:gd name="T2" fmla="*/ 45 w 46"/>
              <a:gd name="T3" fmla="*/ 33 h 50"/>
              <a:gd name="T4" fmla="*/ 45 w 46"/>
              <a:gd name="T5" fmla="*/ 16 h 50"/>
              <a:gd name="T6" fmla="*/ 29 w 46"/>
              <a:gd name="T7" fmla="*/ 16 h 50"/>
              <a:gd name="T8" fmla="*/ 16 w 46"/>
              <a:gd name="T9" fmla="*/ 0 h 50"/>
              <a:gd name="T10" fmla="*/ 16 w 46"/>
              <a:gd name="T11" fmla="*/ 16 h 50"/>
              <a:gd name="T12" fmla="*/ 29 w 46"/>
              <a:gd name="T13" fmla="*/ 33 h 50"/>
              <a:gd name="T14" fmla="*/ 0 w 46"/>
              <a:gd name="T15" fmla="*/ 33 h 50"/>
              <a:gd name="T16" fmla="*/ 16 w 46"/>
              <a:gd name="T17" fmla="*/ 49 h 50"/>
              <a:gd name="T18" fmla="*/ 29 w 46"/>
              <a:gd name="T19" fmla="*/ 49 h 50"/>
              <a:gd name="T20" fmla="*/ 45 w 46"/>
              <a:gd name="T2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0">
                <a:moveTo>
                  <a:pt x="45" y="49"/>
                </a:moveTo>
                <a:lnTo>
                  <a:pt x="45" y="33"/>
                </a:lnTo>
                <a:lnTo>
                  <a:pt x="45" y="16"/>
                </a:lnTo>
                <a:lnTo>
                  <a:pt x="29" y="16"/>
                </a:lnTo>
                <a:lnTo>
                  <a:pt x="16" y="0"/>
                </a:lnTo>
                <a:lnTo>
                  <a:pt x="16" y="16"/>
                </a:lnTo>
                <a:lnTo>
                  <a:pt x="29" y="33"/>
                </a:lnTo>
                <a:lnTo>
                  <a:pt x="0" y="33"/>
                </a:lnTo>
                <a:lnTo>
                  <a:pt x="16" y="49"/>
                </a:lnTo>
                <a:lnTo>
                  <a:pt x="29" y="49"/>
                </a:lnTo>
                <a:lnTo>
                  <a:pt x="45" y="49"/>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61" name="Freeform 397"/>
          <p:cNvSpPr>
            <a:spLocks/>
          </p:cNvSpPr>
          <p:nvPr/>
        </p:nvSpPr>
        <p:spPr bwMode="auto">
          <a:xfrm>
            <a:off x="2610546" y="3956715"/>
            <a:ext cx="98507" cy="64992"/>
          </a:xfrm>
          <a:custGeom>
            <a:avLst/>
            <a:gdLst>
              <a:gd name="T0" fmla="*/ 0 w 49"/>
              <a:gd name="T1" fmla="*/ 0 h 34"/>
              <a:gd name="T2" fmla="*/ 0 w 49"/>
              <a:gd name="T3" fmla="*/ 17 h 34"/>
              <a:gd name="T4" fmla="*/ 0 w 49"/>
              <a:gd name="T5" fmla="*/ 33 h 34"/>
              <a:gd name="T6" fmla="*/ 32 w 49"/>
              <a:gd name="T7" fmla="*/ 17 h 34"/>
              <a:gd name="T8" fmla="*/ 48 w 49"/>
              <a:gd name="T9" fmla="*/ 33 h 34"/>
              <a:gd name="T10" fmla="*/ 48 w 49"/>
              <a:gd name="T11" fmla="*/ 17 h 34"/>
              <a:gd name="T12" fmla="*/ 32 w 49"/>
              <a:gd name="T13" fmla="*/ 0 h 34"/>
              <a:gd name="T14" fmla="*/ 48 w 49"/>
              <a:gd name="T15" fmla="*/ 0 h 34"/>
              <a:gd name="T16" fmla="*/ 32 w 49"/>
              <a:gd name="T17" fmla="*/ 0 h 34"/>
              <a:gd name="T18" fmla="*/ 16 w 49"/>
              <a:gd name="T19" fmla="*/ 0 h 34"/>
              <a:gd name="T20" fmla="*/ 0 w 49"/>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
                <a:moveTo>
                  <a:pt x="0" y="0"/>
                </a:moveTo>
                <a:lnTo>
                  <a:pt x="0" y="17"/>
                </a:lnTo>
                <a:lnTo>
                  <a:pt x="0" y="33"/>
                </a:lnTo>
                <a:lnTo>
                  <a:pt x="32" y="17"/>
                </a:lnTo>
                <a:lnTo>
                  <a:pt x="48" y="33"/>
                </a:lnTo>
                <a:lnTo>
                  <a:pt x="48" y="17"/>
                </a:lnTo>
                <a:lnTo>
                  <a:pt x="32" y="0"/>
                </a:lnTo>
                <a:lnTo>
                  <a:pt x="48" y="0"/>
                </a:lnTo>
                <a:lnTo>
                  <a:pt x="32" y="0"/>
                </a:lnTo>
                <a:lnTo>
                  <a:pt x="16" y="0"/>
                </a:lnTo>
                <a:lnTo>
                  <a:pt x="0" y="0"/>
                </a:lnTo>
              </a:path>
            </a:pathLst>
          </a:custGeom>
          <a:solidFill>
            <a:schemeClr val="accent1"/>
          </a:solidFill>
          <a:ln w="9525"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2" name="Freeform 398"/>
          <p:cNvSpPr>
            <a:spLocks/>
          </p:cNvSpPr>
          <p:nvPr/>
        </p:nvSpPr>
        <p:spPr bwMode="auto">
          <a:xfrm>
            <a:off x="2730945" y="3809777"/>
            <a:ext cx="35571" cy="33909"/>
          </a:xfrm>
          <a:custGeom>
            <a:avLst/>
            <a:gdLst>
              <a:gd name="T0" fmla="*/ 0 w 17"/>
              <a:gd name="T1" fmla="*/ 16 h 17"/>
              <a:gd name="T2" fmla="*/ 0 w 17"/>
              <a:gd name="T3" fmla="*/ 0 h 17"/>
              <a:gd name="T4" fmla="*/ 16 w 17"/>
              <a:gd name="T5" fmla="*/ 0 h 17"/>
              <a:gd name="T6" fmla="*/ 16 w 17"/>
              <a:gd name="T7" fmla="*/ 16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0" y="0"/>
                </a:lnTo>
                <a:lnTo>
                  <a:pt x="16" y="0"/>
                </a:lnTo>
                <a:lnTo>
                  <a:pt x="16" y="16"/>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63" name="Line 399"/>
          <p:cNvSpPr>
            <a:spLocks noChangeShapeType="1"/>
          </p:cNvSpPr>
          <p:nvPr/>
        </p:nvSpPr>
        <p:spPr bwMode="auto">
          <a:xfrm flipV="1">
            <a:off x="2553083" y="3874768"/>
            <a:ext cx="0" cy="22606"/>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4" name="Line 400"/>
          <p:cNvSpPr>
            <a:spLocks noChangeShapeType="1"/>
          </p:cNvSpPr>
          <p:nvPr/>
        </p:nvSpPr>
        <p:spPr bwMode="auto">
          <a:xfrm flipH="1">
            <a:off x="2553083" y="3840859"/>
            <a:ext cx="177861" cy="56515"/>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5" name="Line 401"/>
          <p:cNvSpPr>
            <a:spLocks noChangeShapeType="1"/>
          </p:cNvSpPr>
          <p:nvPr/>
        </p:nvSpPr>
        <p:spPr bwMode="auto">
          <a:xfrm flipH="1">
            <a:off x="2917013" y="4191251"/>
            <a:ext cx="62935" cy="0"/>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6" name="Freeform 402"/>
          <p:cNvSpPr>
            <a:spLocks/>
          </p:cNvSpPr>
          <p:nvPr/>
        </p:nvSpPr>
        <p:spPr bwMode="auto">
          <a:xfrm>
            <a:off x="2884178" y="4222335"/>
            <a:ext cx="65671" cy="33909"/>
          </a:xfrm>
          <a:custGeom>
            <a:avLst/>
            <a:gdLst>
              <a:gd name="T0" fmla="*/ 0 w 33"/>
              <a:gd name="T1" fmla="*/ 16 h 17"/>
              <a:gd name="T2" fmla="*/ 16 w 33"/>
              <a:gd name="T3" fmla="*/ 16 h 17"/>
              <a:gd name="T4" fmla="*/ 32 w 33"/>
              <a:gd name="T5" fmla="*/ 0 h 17"/>
              <a:gd name="T6" fmla="*/ 16 w 33"/>
              <a:gd name="T7" fmla="*/ 0 h 17"/>
              <a:gd name="T8" fmla="*/ 0 w 33"/>
              <a:gd name="T9" fmla="*/ 16 h 17"/>
            </a:gdLst>
            <a:ahLst/>
            <a:cxnLst>
              <a:cxn ang="0">
                <a:pos x="T0" y="T1"/>
              </a:cxn>
              <a:cxn ang="0">
                <a:pos x="T2" y="T3"/>
              </a:cxn>
              <a:cxn ang="0">
                <a:pos x="T4" y="T5"/>
              </a:cxn>
              <a:cxn ang="0">
                <a:pos x="T6" y="T7"/>
              </a:cxn>
              <a:cxn ang="0">
                <a:pos x="T8" y="T9"/>
              </a:cxn>
            </a:cxnLst>
            <a:rect l="0" t="0" r="r" b="b"/>
            <a:pathLst>
              <a:path w="33" h="17">
                <a:moveTo>
                  <a:pt x="0" y="16"/>
                </a:moveTo>
                <a:lnTo>
                  <a:pt x="16" y="16"/>
                </a:lnTo>
                <a:lnTo>
                  <a:pt x="32" y="0"/>
                </a:lnTo>
                <a:lnTo>
                  <a:pt x="16" y="0"/>
                </a:lnTo>
                <a:lnTo>
                  <a:pt x="0" y="16"/>
                </a:lnTo>
              </a:path>
            </a:pathLst>
          </a:custGeom>
          <a:solidFill>
            <a:srgbClr val="66FF3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7" name="Freeform 403"/>
          <p:cNvSpPr>
            <a:spLocks/>
          </p:cNvSpPr>
          <p:nvPr/>
        </p:nvSpPr>
        <p:spPr bwMode="auto">
          <a:xfrm>
            <a:off x="3223481" y="4547295"/>
            <a:ext cx="32836" cy="33909"/>
          </a:xfrm>
          <a:custGeom>
            <a:avLst/>
            <a:gdLst>
              <a:gd name="T0" fmla="*/ 16 w 17"/>
              <a:gd name="T1" fmla="*/ 0 h 17"/>
              <a:gd name="T2" fmla="*/ 0 w 17"/>
              <a:gd name="T3" fmla="*/ 16 h 17"/>
              <a:gd name="T4" fmla="*/ 16 w 17"/>
              <a:gd name="T5" fmla="*/ 16 h 17"/>
              <a:gd name="T6" fmla="*/ 16 w 17"/>
              <a:gd name="T7" fmla="*/ 0 h 17"/>
            </a:gdLst>
            <a:ahLst/>
            <a:cxnLst>
              <a:cxn ang="0">
                <a:pos x="T0" y="T1"/>
              </a:cxn>
              <a:cxn ang="0">
                <a:pos x="T2" y="T3"/>
              </a:cxn>
              <a:cxn ang="0">
                <a:pos x="T4" y="T5"/>
              </a:cxn>
              <a:cxn ang="0">
                <a:pos x="T6" y="T7"/>
              </a:cxn>
            </a:cxnLst>
            <a:rect l="0" t="0" r="r" b="b"/>
            <a:pathLst>
              <a:path w="17" h="17">
                <a:moveTo>
                  <a:pt x="16" y="0"/>
                </a:moveTo>
                <a:lnTo>
                  <a:pt x="0" y="16"/>
                </a:lnTo>
                <a:lnTo>
                  <a:pt x="16" y="16"/>
                </a:lnTo>
                <a:lnTo>
                  <a:pt x="16"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68" name="Freeform 404"/>
          <p:cNvSpPr>
            <a:spLocks/>
          </p:cNvSpPr>
          <p:nvPr/>
        </p:nvSpPr>
        <p:spPr bwMode="auto">
          <a:xfrm>
            <a:off x="2367014" y="4168645"/>
            <a:ext cx="366666" cy="528415"/>
          </a:xfrm>
          <a:custGeom>
            <a:avLst/>
            <a:gdLst>
              <a:gd name="T0" fmla="*/ 0 w 184"/>
              <a:gd name="T1" fmla="*/ 167 h 277"/>
              <a:gd name="T2" fmla="*/ 0 w 184"/>
              <a:gd name="T3" fmla="*/ 183 h 277"/>
              <a:gd name="T4" fmla="*/ 45 w 184"/>
              <a:gd name="T5" fmla="*/ 199 h 277"/>
              <a:gd name="T6" fmla="*/ 61 w 184"/>
              <a:gd name="T7" fmla="*/ 215 h 277"/>
              <a:gd name="T8" fmla="*/ 77 w 184"/>
              <a:gd name="T9" fmla="*/ 215 h 277"/>
              <a:gd name="T10" fmla="*/ 77 w 184"/>
              <a:gd name="T11" fmla="*/ 231 h 277"/>
              <a:gd name="T12" fmla="*/ 106 w 184"/>
              <a:gd name="T13" fmla="*/ 244 h 277"/>
              <a:gd name="T14" fmla="*/ 138 w 184"/>
              <a:gd name="T15" fmla="*/ 260 h 277"/>
              <a:gd name="T16" fmla="*/ 138 w 184"/>
              <a:gd name="T17" fmla="*/ 276 h 277"/>
              <a:gd name="T18" fmla="*/ 138 w 184"/>
              <a:gd name="T19" fmla="*/ 244 h 277"/>
              <a:gd name="T20" fmla="*/ 154 w 184"/>
              <a:gd name="T21" fmla="*/ 231 h 277"/>
              <a:gd name="T22" fmla="*/ 138 w 184"/>
              <a:gd name="T23" fmla="*/ 215 h 277"/>
              <a:gd name="T24" fmla="*/ 154 w 184"/>
              <a:gd name="T25" fmla="*/ 199 h 277"/>
              <a:gd name="T26" fmla="*/ 138 w 184"/>
              <a:gd name="T27" fmla="*/ 199 h 277"/>
              <a:gd name="T28" fmla="*/ 138 w 184"/>
              <a:gd name="T29" fmla="*/ 183 h 277"/>
              <a:gd name="T30" fmla="*/ 154 w 184"/>
              <a:gd name="T31" fmla="*/ 183 h 277"/>
              <a:gd name="T32" fmla="*/ 170 w 184"/>
              <a:gd name="T33" fmla="*/ 183 h 277"/>
              <a:gd name="T34" fmla="*/ 183 w 184"/>
              <a:gd name="T35" fmla="*/ 183 h 277"/>
              <a:gd name="T36" fmla="*/ 170 w 184"/>
              <a:gd name="T37" fmla="*/ 154 h 277"/>
              <a:gd name="T38" fmla="*/ 170 w 184"/>
              <a:gd name="T39" fmla="*/ 106 h 277"/>
              <a:gd name="T40" fmla="*/ 138 w 184"/>
              <a:gd name="T41" fmla="*/ 106 h 277"/>
              <a:gd name="T42" fmla="*/ 106 w 184"/>
              <a:gd name="T43" fmla="*/ 90 h 277"/>
              <a:gd name="T44" fmla="*/ 93 w 184"/>
              <a:gd name="T45" fmla="*/ 77 h 277"/>
              <a:gd name="T46" fmla="*/ 77 w 184"/>
              <a:gd name="T47" fmla="*/ 61 h 277"/>
              <a:gd name="T48" fmla="*/ 106 w 184"/>
              <a:gd name="T49" fmla="*/ 29 h 277"/>
              <a:gd name="T50" fmla="*/ 122 w 184"/>
              <a:gd name="T51" fmla="*/ 13 h 277"/>
              <a:gd name="T52" fmla="*/ 122 w 184"/>
              <a:gd name="T53" fmla="*/ 0 h 277"/>
              <a:gd name="T54" fmla="*/ 106 w 184"/>
              <a:gd name="T55" fmla="*/ 0 h 277"/>
              <a:gd name="T56" fmla="*/ 93 w 184"/>
              <a:gd name="T57" fmla="*/ 13 h 277"/>
              <a:gd name="T58" fmla="*/ 61 w 184"/>
              <a:gd name="T59" fmla="*/ 29 h 277"/>
              <a:gd name="T60" fmla="*/ 61 w 184"/>
              <a:gd name="T61" fmla="*/ 45 h 277"/>
              <a:gd name="T62" fmla="*/ 29 w 184"/>
              <a:gd name="T63" fmla="*/ 61 h 277"/>
              <a:gd name="T64" fmla="*/ 29 w 184"/>
              <a:gd name="T65" fmla="*/ 77 h 277"/>
              <a:gd name="T66" fmla="*/ 16 w 184"/>
              <a:gd name="T67" fmla="*/ 90 h 277"/>
              <a:gd name="T68" fmla="*/ 29 w 184"/>
              <a:gd name="T69" fmla="*/ 106 h 277"/>
              <a:gd name="T70" fmla="*/ 29 w 184"/>
              <a:gd name="T71" fmla="*/ 154 h 277"/>
              <a:gd name="T72" fmla="*/ 16 w 184"/>
              <a:gd name="T73" fmla="*/ 167 h 277"/>
              <a:gd name="T74" fmla="*/ 0 w 184"/>
              <a:gd name="T75" fmla="*/ 16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277">
                <a:moveTo>
                  <a:pt x="0" y="167"/>
                </a:moveTo>
                <a:lnTo>
                  <a:pt x="0" y="183"/>
                </a:lnTo>
                <a:lnTo>
                  <a:pt x="45" y="199"/>
                </a:lnTo>
                <a:lnTo>
                  <a:pt x="61" y="215"/>
                </a:lnTo>
                <a:lnTo>
                  <a:pt x="77" y="215"/>
                </a:lnTo>
                <a:lnTo>
                  <a:pt x="77" y="231"/>
                </a:lnTo>
                <a:lnTo>
                  <a:pt x="106" y="244"/>
                </a:lnTo>
                <a:lnTo>
                  <a:pt x="138" y="260"/>
                </a:lnTo>
                <a:lnTo>
                  <a:pt x="138" y="276"/>
                </a:lnTo>
                <a:lnTo>
                  <a:pt x="138" y="244"/>
                </a:lnTo>
                <a:lnTo>
                  <a:pt x="154" y="231"/>
                </a:lnTo>
                <a:lnTo>
                  <a:pt x="138" y="215"/>
                </a:lnTo>
                <a:lnTo>
                  <a:pt x="154" y="199"/>
                </a:lnTo>
                <a:lnTo>
                  <a:pt x="138" y="199"/>
                </a:lnTo>
                <a:lnTo>
                  <a:pt x="138" y="183"/>
                </a:lnTo>
                <a:lnTo>
                  <a:pt x="154" y="183"/>
                </a:lnTo>
                <a:lnTo>
                  <a:pt x="170" y="183"/>
                </a:lnTo>
                <a:lnTo>
                  <a:pt x="183" y="183"/>
                </a:lnTo>
                <a:lnTo>
                  <a:pt x="170" y="154"/>
                </a:lnTo>
                <a:lnTo>
                  <a:pt x="170" y="106"/>
                </a:lnTo>
                <a:lnTo>
                  <a:pt x="138" y="106"/>
                </a:lnTo>
                <a:lnTo>
                  <a:pt x="106" y="90"/>
                </a:lnTo>
                <a:lnTo>
                  <a:pt x="93" y="77"/>
                </a:lnTo>
                <a:lnTo>
                  <a:pt x="77" y="61"/>
                </a:lnTo>
                <a:lnTo>
                  <a:pt x="106" y="29"/>
                </a:lnTo>
                <a:lnTo>
                  <a:pt x="122" y="13"/>
                </a:lnTo>
                <a:lnTo>
                  <a:pt x="122" y="0"/>
                </a:lnTo>
                <a:lnTo>
                  <a:pt x="106" y="0"/>
                </a:lnTo>
                <a:lnTo>
                  <a:pt x="93" y="13"/>
                </a:lnTo>
                <a:lnTo>
                  <a:pt x="61" y="29"/>
                </a:lnTo>
                <a:lnTo>
                  <a:pt x="61" y="45"/>
                </a:lnTo>
                <a:lnTo>
                  <a:pt x="29" y="61"/>
                </a:lnTo>
                <a:lnTo>
                  <a:pt x="29" y="77"/>
                </a:lnTo>
                <a:lnTo>
                  <a:pt x="16" y="90"/>
                </a:lnTo>
                <a:lnTo>
                  <a:pt x="29" y="106"/>
                </a:lnTo>
                <a:lnTo>
                  <a:pt x="29" y="154"/>
                </a:lnTo>
                <a:lnTo>
                  <a:pt x="16" y="167"/>
                </a:lnTo>
                <a:lnTo>
                  <a:pt x="0" y="167"/>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69" name="Freeform 405"/>
          <p:cNvSpPr>
            <a:spLocks/>
          </p:cNvSpPr>
          <p:nvPr/>
        </p:nvSpPr>
        <p:spPr bwMode="auto">
          <a:xfrm>
            <a:off x="2304080" y="4519038"/>
            <a:ext cx="186069" cy="209106"/>
          </a:xfrm>
          <a:custGeom>
            <a:avLst/>
            <a:gdLst>
              <a:gd name="T0" fmla="*/ 0 w 94"/>
              <a:gd name="T1" fmla="*/ 16 h 110"/>
              <a:gd name="T2" fmla="*/ 0 w 94"/>
              <a:gd name="T3" fmla="*/ 48 h 110"/>
              <a:gd name="T4" fmla="*/ 0 w 94"/>
              <a:gd name="T5" fmla="*/ 77 h 110"/>
              <a:gd name="T6" fmla="*/ 16 w 94"/>
              <a:gd name="T7" fmla="*/ 61 h 110"/>
              <a:gd name="T8" fmla="*/ 16 w 94"/>
              <a:gd name="T9" fmla="*/ 77 h 110"/>
              <a:gd name="T10" fmla="*/ 0 w 94"/>
              <a:gd name="T11" fmla="*/ 93 h 110"/>
              <a:gd name="T12" fmla="*/ 0 w 94"/>
              <a:gd name="T13" fmla="*/ 109 h 110"/>
              <a:gd name="T14" fmla="*/ 16 w 94"/>
              <a:gd name="T15" fmla="*/ 93 h 110"/>
              <a:gd name="T16" fmla="*/ 16 w 94"/>
              <a:gd name="T17" fmla="*/ 109 h 110"/>
              <a:gd name="T18" fmla="*/ 32 w 94"/>
              <a:gd name="T19" fmla="*/ 93 h 110"/>
              <a:gd name="T20" fmla="*/ 93 w 94"/>
              <a:gd name="T21" fmla="*/ 61 h 110"/>
              <a:gd name="T22" fmla="*/ 93 w 94"/>
              <a:gd name="T23" fmla="*/ 48 h 110"/>
              <a:gd name="T24" fmla="*/ 93 w 94"/>
              <a:gd name="T25" fmla="*/ 32 h 110"/>
              <a:gd name="T26" fmla="*/ 77 w 94"/>
              <a:gd name="T27" fmla="*/ 16 h 110"/>
              <a:gd name="T28" fmla="*/ 32 w 94"/>
              <a:gd name="T29" fmla="*/ 0 h 110"/>
              <a:gd name="T30" fmla="*/ 16 w 94"/>
              <a:gd name="T31" fmla="*/ 0 h 110"/>
              <a:gd name="T32" fmla="*/ 0 w 94"/>
              <a:gd name="T33" fmla="*/ 1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10">
                <a:moveTo>
                  <a:pt x="0" y="16"/>
                </a:moveTo>
                <a:lnTo>
                  <a:pt x="0" y="48"/>
                </a:lnTo>
                <a:lnTo>
                  <a:pt x="0" y="77"/>
                </a:lnTo>
                <a:lnTo>
                  <a:pt x="16" y="61"/>
                </a:lnTo>
                <a:lnTo>
                  <a:pt x="16" y="77"/>
                </a:lnTo>
                <a:lnTo>
                  <a:pt x="0" y="93"/>
                </a:lnTo>
                <a:lnTo>
                  <a:pt x="0" y="109"/>
                </a:lnTo>
                <a:lnTo>
                  <a:pt x="16" y="93"/>
                </a:lnTo>
                <a:lnTo>
                  <a:pt x="16" y="109"/>
                </a:lnTo>
                <a:lnTo>
                  <a:pt x="32" y="93"/>
                </a:lnTo>
                <a:lnTo>
                  <a:pt x="93" y="61"/>
                </a:lnTo>
                <a:lnTo>
                  <a:pt x="93" y="48"/>
                </a:lnTo>
                <a:lnTo>
                  <a:pt x="93" y="32"/>
                </a:lnTo>
                <a:lnTo>
                  <a:pt x="77" y="16"/>
                </a:lnTo>
                <a:lnTo>
                  <a:pt x="32" y="0"/>
                </a:lnTo>
                <a:lnTo>
                  <a:pt x="16" y="0"/>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0" name="Freeform 406"/>
          <p:cNvSpPr>
            <a:spLocks/>
          </p:cNvSpPr>
          <p:nvPr/>
        </p:nvSpPr>
        <p:spPr bwMode="auto">
          <a:xfrm>
            <a:off x="3100346" y="4400357"/>
            <a:ext cx="93035" cy="118681"/>
          </a:xfrm>
          <a:custGeom>
            <a:avLst/>
            <a:gdLst>
              <a:gd name="T0" fmla="*/ 16 w 46"/>
              <a:gd name="T1" fmla="*/ 0 h 62"/>
              <a:gd name="T2" fmla="*/ 0 w 46"/>
              <a:gd name="T3" fmla="*/ 16 h 62"/>
              <a:gd name="T4" fmla="*/ 16 w 46"/>
              <a:gd name="T5" fmla="*/ 32 h 62"/>
              <a:gd name="T6" fmla="*/ 16 w 46"/>
              <a:gd name="T7" fmla="*/ 61 h 62"/>
              <a:gd name="T8" fmla="*/ 32 w 46"/>
              <a:gd name="T9" fmla="*/ 45 h 62"/>
              <a:gd name="T10" fmla="*/ 45 w 46"/>
              <a:gd name="T11" fmla="*/ 16 h 62"/>
              <a:gd name="T12" fmla="*/ 32 w 46"/>
              <a:gd name="T13" fmla="*/ 0 h 62"/>
              <a:gd name="T14" fmla="*/ 16 w 46"/>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2">
                <a:moveTo>
                  <a:pt x="16" y="0"/>
                </a:moveTo>
                <a:lnTo>
                  <a:pt x="0" y="16"/>
                </a:lnTo>
                <a:lnTo>
                  <a:pt x="16" y="32"/>
                </a:lnTo>
                <a:lnTo>
                  <a:pt x="16" y="61"/>
                </a:lnTo>
                <a:lnTo>
                  <a:pt x="32" y="45"/>
                </a:lnTo>
                <a:lnTo>
                  <a:pt x="45" y="16"/>
                </a:lnTo>
                <a:lnTo>
                  <a:pt x="32" y="0"/>
                </a:lnTo>
                <a:lnTo>
                  <a:pt x="16"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1" name="Freeform 407"/>
          <p:cNvSpPr>
            <a:spLocks/>
          </p:cNvSpPr>
          <p:nvPr/>
        </p:nvSpPr>
        <p:spPr bwMode="auto">
          <a:xfrm>
            <a:off x="2884177" y="4315584"/>
            <a:ext cx="155969" cy="234538"/>
          </a:xfrm>
          <a:custGeom>
            <a:avLst/>
            <a:gdLst>
              <a:gd name="T0" fmla="*/ 48 w 78"/>
              <a:gd name="T1" fmla="*/ 13 h 123"/>
              <a:gd name="T2" fmla="*/ 48 w 78"/>
              <a:gd name="T3" fmla="*/ 0 h 123"/>
              <a:gd name="T4" fmla="*/ 32 w 78"/>
              <a:gd name="T5" fmla="*/ 0 h 123"/>
              <a:gd name="T6" fmla="*/ 16 w 78"/>
              <a:gd name="T7" fmla="*/ 13 h 123"/>
              <a:gd name="T8" fmla="*/ 0 w 78"/>
              <a:gd name="T9" fmla="*/ 45 h 123"/>
              <a:gd name="T10" fmla="*/ 16 w 78"/>
              <a:gd name="T11" fmla="*/ 45 h 123"/>
              <a:gd name="T12" fmla="*/ 32 w 78"/>
              <a:gd name="T13" fmla="*/ 90 h 123"/>
              <a:gd name="T14" fmla="*/ 32 w 78"/>
              <a:gd name="T15" fmla="*/ 106 h 123"/>
              <a:gd name="T16" fmla="*/ 48 w 78"/>
              <a:gd name="T17" fmla="*/ 122 h 123"/>
              <a:gd name="T18" fmla="*/ 64 w 78"/>
              <a:gd name="T19" fmla="*/ 106 h 123"/>
              <a:gd name="T20" fmla="*/ 77 w 78"/>
              <a:gd name="T21" fmla="*/ 106 h 123"/>
              <a:gd name="T22" fmla="*/ 64 w 78"/>
              <a:gd name="T23" fmla="*/ 90 h 123"/>
              <a:gd name="T24" fmla="*/ 48 w 78"/>
              <a:gd name="T25" fmla="*/ 61 h 123"/>
              <a:gd name="T26" fmla="*/ 77 w 78"/>
              <a:gd name="T27" fmla="*/ 45 h 123"/>
              <a:gd name="T28" fmla="*/ 77 w 78"/>
              <a:gd name="T29" fmla="*/ 29 h 123"/>
              <a:gd name="T30" fmla="*/ 48 w 78"/>
              <a:gd name="T31" fmla="*/ 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123">
                <a:moveTo>
                  <a:pt x="48" y="13"/>
                </a:moveTo>
                <a:lnTo>
                  <a:pt x="48" y="0"/>
                </a:lnTo>
                <a:lnTo>
                  <a:pt x="32" y="0"/>
                </a:lnTo>
                <a:lnTo>
                  <a:pt x="16" y="13"/>
                </a:lnTo>
                <a:lnTo>
                  <a:pt x="0" y="45"/>
                </a:lnTo>
                <a:lnTo>
                  <a:pt x="16" y="45"/>
                </a:lnTo>
                <a:lnTo>
                  <a:pt x="32" y="90"/>
                </a:lnTo>
                <a:lnTo>
                  <a:pt x="32" y="106"/>
                </a:lnTo>
                <a:lnTo>
                  <a:pt x="48" y="122"/>
                </a:lnTo>
                <a:lnTo>
                  <a:pt x="64" y="106"/>
                </a:lnTo>
                <a:lnTo>
                  <a:pt x="77" y="106"/>
                </a:lnTo>
                <a:lnTo>
                  <a:pt x="64" y="90"/>
                </a:lnTo>
                <a:lnTo>
                  <a:pt x="48" y="61"/>
                </a:lnTo>
                <a:lnTo>
                  <a:pt x="77" y="45"/>
                </a:lnTo>
                <a:lnTo>
                  <a:pt x="77" y="29"/>
                </a:lnTo>
                <a:lnTo>
                  <a:pt x="48" y="13"/>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2" name="Freeform 408"/>
          <p:cNvSpPr>
            <a:spLocks/>
          </p:cNvSpPr>
          <p:nvPr/>
        </p:nvSpPr>
        <p:spPr bwMode="auto">
          <a:xfrm>
            <a:off x="2304080" y="4578380"/>
            <a:ext cx="404975" cy="590580"/>
          </a:xfrm>
          <a:custGeom>
            <a:avLst/>
            <a:gdLst>
              <a:gd name="T0" fmla="*/ 93 w 203"/>
              <a:gd name="T1" fmla="*/ 0 h 309"/>
              <a:gd name="T2" fmla="*/ 93 w 203"/>
              <a:gd name="T3" fmla="*/ 16 h 309"/>
              <a:gd name="T4" fmla="*/ 93 w 203"/>
              <a:gd name="T5" fmla="*/ 29 h 309"/>
              <a:gd name="T6" fmla="*/ 32 w 203"/>
              <a:gd name="T7" fmla="*/ 61 h 309"/>
              <a:gd name="T8" fmla="*/ 16 w 203"/>
              <a:gd name="T9" fmla="*/ 77 h 309"/>
              <a:gd name="T10" fmla="*/ 16 w 203"/>
              <a:gd name="T11" fmla="*/ 61 h 309"/>
              <a:gd name="T12" fmla="*/ 0 w 203"/>
              <a:gd name="T13" fmla="*/ 77 h 309"/>
              <a:gd name="T14" fmla="*/ 0 w 203"/>
              <a:gd name="T15" fmla="*/ 61 h 309"/>
              <a:gd name="T16" fmla="*/ 0 w 203"/>
              <a:gd name="T17" fmla="*/ 93 h 309"/>
              <a:gd name="T18" fmla="*/ 16 w 203"/>
              <a:gd name="T19" fmla="*/ 106 h 309"/>
              <a:gd name="T20" fmla="*/ 32 w 203"/>
              <a:gd name="T21" fmla="*/ 170 h 309"/>
              <a:gd name="T22" fmla="*/ 77 w 203"/>
              <a:gd name="T23" fmla="*/ 215 h 309"/>
              <a:gd name="T24" fmla="*/ 77 w 203"/>
              <a:gd name="T25" fmla="*/ 231 h 309"/>
              <a:gd name="T26" fmla="*/ 109 w 203"/>
              <a:gd name="T27" fmla="*/ 276 h 309"/>
              <a:gd name="T28" fmla="*/ 138 w 203"/>
              <a:gd name="T29" fmla="*/ 276 h 309"/>
              <a:gd name="T30" fmla="*/ 154 w 203"/>
              <a:gd name="T31" fmla="*/ 292 h 309"/>
              <a:gd name="T32" fmla="*/ 170 w 203"/>
              <a:gd name="T33" fmla="*/ 308 h 309"/>
              <a:gd name="T34" fmla="*/ 186 w 203"/>
              <a:gd name="T35" fmla="*/ 292 h 309"/>
              <a:gd name="T36" fmla="*/ 202 w 203"/>
              <a:gd name="T37" fmla="*/ 292 h 309"/>
              <a:gd name="T38" fmla="*/ 202 w 203"/>
              <a:gd name="T39" fmla="*/ 276 h 309"/>
              <a:gd name="T40" fmla="*/ 186 w 203"/>
              <a:gd name="T41" fmla="*/ 276 h 309"/>
              <a:gd name="T42" fmla="*/ 186 w 203"/>
              <a:gd name="T43" fmla="*/ 260 h 309"/>
              <a:gd name="T44" fmla="*/ 186 w 203"/>
              <a:gd name="T45" fmla="*/ 231 h 309"/>
              <a:gd name="T46" fmla="*/ 202 w 203"/>
              <a:gd name="T47" fmla="*/ 199 h 309"/>
              <a:gd name="T48" fmla="*/ 186 w 203"/>
              <a:gd name="T49" fmla="*/ 183 h 309"/>
              <a:gd name="T50" fmla="*/ 154 w 203"/>
              <a:gd name="T51" fmla="*/ 170 h 309"/>
              <a:gd name="T52" fmla="*/ 154 w 203"/>
              <a:gd name="T53" fmla="*/ 154 h 309"/>
              <a:gd name="T54" fmla="*/ 138 w 203"/>
              <a:gd name="T55" fmla="*/ 154 h 309"/>
              <a:gd name="T56" fmla="*/ 109 w 203"/>
              <a:gd name="T57" fmla="*/ 138 h 309"/>
              <a:gd name="T58" fmla="*/ 109 w 203"/>
              <a:gd name="T59" fmla="*/ 122 h 309"/>
              <a:gd name="T60" fmla="*/ 125 w 203"/>
              <a:gd name="T61" fmla="*/ 93 h 309"/>
              <a:gd name="T62" fmla="*/ 154 w 203"/>
              <a:gd name="T63" fmla="*/ 61 h 309"/>
              <a:gd name="T64" fmla="*/ 170 w 203"/>
              <a:gd name="T65" fmla="*/ 61 h 309"/>
              <a:gd name="T66" fmla="*/ 170 w 203"/>
              <a:gd name="T67" fmla="*/ 45 h 309"/>
              <a:gd name="T68" fmla="*/ 138 w 203"/>
              <a:gd name="T69" fmla="*/ 29 h 309"/>
              <a:gd name="T70" fmla="*/ 109 w 203"/>
              <a:gd name="T71" fmla="*/ 16 h 309"/>
              <a:gd name="T72" fmla="*/ 109 w 203"/>
              <a:gd name="T73" fmla="*/ 0 h 309"/>
              <a:gd name="T74" fmla="*/ 93 w 203"/>
              <a:gd name="T7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 h="309">
                <a:moveTo>
                  <a:pt x="93" y="0"/>
                </a:moveTo>
                <a:lnTo>
                  <a:pt x="93" y="16"/>
                </a:lnTo>
                <a:lnTo>
                  <a:pt x="93" y="29"/>
                </a:lnTo>
                <a:lnTo>
                  <a:pt x="32" y="61"/>
                </a:lnTo>
                <a:lnTo>
                  <a:pt x="16" y="77"/>
                </a:lnTo>
                <a:lnTo>
                  <a:pt x="16" y="61"/>
                </a:lnTo>
                <a:lnTo>
                  <a:pt x="0" y="77"/>
                </a:lnTo>
                <a:lnTo>
                  <a:pt x="0" y="61"/>
                </a:lnTo>
                <a:lnTo>
                  <a:pt x="0" y="93"/>
                </a:lnTo>
                <a:lnTo>
                  <a:pt x="16" y="106"/>
                </a:lnTo>
                <a:lnTo>
                  <a:pt x="32" y="170"/>
                </a:lnTo>
                <a:lnTo>
                  <a:pt x="77" y="215"/>
                </a:lnTo>
                <a:lnTo>
                  <a:pt x="77" y="231"/>
                </a:lnTo>
                <a:lnTo>
                  <a:pt x="109" y="276"/>
                </a:lnTo>
                <a:lnTo>
                  <a:pt x="138" y="276"/>
                </a:lnTo>
                <a:lnTo>
                  <a:pt x="154" y="292"/>
                </a:lnTo>
                <a:lnTo>
                  <a:pt x="170" y="308"/>
                </a:lnTo>
                <a:lnTo>
                  <a:pt x="186" y="292"/>
                </a:lnTo>
                <a:lnTo>
                  <a:pt x="202" y="292"/>
                </a:lnTo>
                <a:lnTo>
                  <a:pt x="202" y="276"/>
                </a:lnTo>
                <a:lnTo>
                  <a:pt x="186" y="276"/>
                </a:lnTo>
                <a:lnTo>
                  <a:pt x="186" y="260"/>
                </a:lnTo>
                <a:lnTo>
                  <a:pt x="186" y="231"/>
                </a:lnTo>
                <a:lnTo>
                  <a:pt x="202" y="199"/>
                </a:lnTo>
                <a:lnTo>
                  <a:pt x="186" y="183"/>
                </a:lnTo>
                <a:lnTo>
                  <a:pt x="154" y="170"/>
                </a:lnTo>
                <a:lnTo>
                  <a:pt x="154" y="154"/>
                </a:lnTo>
                <a:lnTo>
                  <a:pt x="138" y="154"/>
                </a:lnTo>
                <a:lnTo>
                  <a:pt x="109" y="138"/>
                </a:lnTo>
                <a:lnTo>
                  <a:pt x="109" y="122"/>
                </a:lnTo>
                <a:lnTo>
                  <a:pt x="125" y="93"/>
                </a:lnTo>
                <a:lnTo>
                  <a:pt x="154" y="61"/>
                </a:lnTo>
                <a:lnTo>
                  <a:pt x="170" y="61"/>
                </a:lnTo>
                <a:lnTo>
                  <a:pt x="170" y="45"/>
                </a:lnTo>
                <a:lnTo>
                  <a:pt x="138" y="29"/>
                </a:lnTo>
                <a:lnTo>
                  <a:pt x="109" y="16"/>
                </a:lnTo>
                <a:lnTo>
                  <a:pt x="109" y="0"/>
                </a:lnTo>
                <a:lnTo>
                  <a:pt x="93"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3" name="Freeform 409"/>
          <p:cNvSpPr>
            <a:spLocks/>
          </p:cNvSpPr>
          <p:nvPr/>
        </p:nvSpPr>
        <p:spPr bwMode="auto">
          <a:xfrm>
            <a:off x="2979948" y="4372099"/>
            <a:ext cx="155971" cy="146939"/>
          </a:xfrm>
          <a:custGeom>
            <a:avLst/>
            <a:gdLst>
              <a:gd name="T0" fmla="*/ 29 w 78"/>
              <a:gd name="T1" fmla="*/ 0 h 78"/>
              <a:gd name="T2" fmla="*/ 29 w 78"/>
              <a:gd name="T3" fmla="*/ 16 h 78"/>
              <a:gd name="T4" fmla="*/ 0 w 78"/>
              <a:gd name="T5" fmla="*/ 32 h 78"/>
              <a:gd name="T6" fmla="*/ 16 w 78"/>
              <a:gd name="T7" fmla="*/ 61 h 78"/>
              <a:gd name="T8" fmla="*/ 29 w 78"/>
              <a:gd name="T9" fmla="*/ 77 h 78"/>
              <a:gd name="T10" fmla="*/ 45 w 78"/>
              <a:gd name="T11" fmla="*/ 61 h 78"/>
              <a:gd name="T12" fmla="*/ 77 w 78"/>
              <a:gd name="T13" fmla="*/ 77 h 78"/>
              <a:gd name="T14" fmla="*/ 77 w 78"/>
              <a:gd name="T15" fmla="*/ 48 h 78"/>
              <a:gd name="T16" fmla="*/ 61 w 78"/>
              <a:gd name="T17" fmla="*/ 32 h 78"/>
              <a:gd name="T18" fmla="*/ 77 w 78"/>
              <a:gd name="T19" fmla="*/ 16 h 78"/>
              <a:gd name="T20" fmla="*/ 29 w 78"/>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8">
                <a:moveTo>
                  <a:pt x="29" y="0"/>
                </a:moveTo>
                <a:lnTo>
                  <a:pt x="29" y="16"/>
                </a:lnTo>
                <a:lnTo>
                  <a:pt x="0" y="32"/>
                </a:lnTo>
                <a:lnTo>
                  <a:pt x="16" y="61"/>
                </a:lnTo>
                <a:lnTo>
                  <a:pt x="29" y="77"/>
                </a:lnTo>
                <a:lnTo>
                  <a:pt x="45" y="61"/>
                </a:lnTo>
                <a:lnTo>
                  <a:pt x="77" y="77"/>
                </a:lnTo>
                <a:lnTo>
                  <a:pt x="77" y="48"/>
                </a:lnTo>
                <a:lnTo>
                  <a:pt x="61" y="32"/>
                </a:lnTo>
                <a:lnTo>
                  <a:pt x="77" y="16"/>
                </a:lnTo>
                <a:lnTo>
                  <a:pt x="29"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4" name="Freeform 410"/>
          <p:cNvSpPr>
            <a:spLocks/>
          </p:cNvSpPr>
          <p:nvPr/>
        </p:nvSpPr>
        <p:spPr bwMode="auto">
          <a:xfrm>
            <a:off x="2520247" y="4191251"/>
            <a:ext cx="429602" cy="358871"/>
          </a:xfrm>
          <a:custGeom>
            <a:avLst/>
            <a:gdLst>
              <a:gd name="T0" fmla="*/ 183 w 216"/>
              <a:gd name="T1" fmla="*/ 16 h 188"/>
              <a:gd name="T2" fmla="*/ 154 w 216"/>
              <a:gd name="T3" fmla="*/ 16 h 188"/>
              <a:gd name="T4" fmla="*/ 154 w 216"/>
              <a:gd name="T5" fmla="*/ 32 h 188"/>
              <a:gd name="T6" fmla="*/ 138 w 216"/>
              <a:gd name="T7" fmla="*/ 32 h 188"/>
              <a:gd name="T8" fmla="*/ 106 w 216"/>
              <a:gd name="T9" fmla="*/ 16 h 188"/>
              <a:gd name="T10" fmla="*/ 93 w 216"/>
              <a:gd name="T11" fmla="*/ 16 h 188"/>
              <a:gd name="T12" fmla="*/ 77 w 216"/>
              <a:gd name="T13" fmla="*/ 0 h 188"/>
              <a:gd name="T14" fmla="*/ 61 w 216"/>
              <a:gd name="T15" fmla="*/ 0 h 188"/>
              <a:gd name="T16" fmla="*/ 45 w 216"/>
              <a:gd name="T17" fmla="*/ 16 h 188"/>
              <a:gd name="T18" fmla="*/ 45 w 216"/>
              <a:gd name="T19" fmla="*/ 32 h 188"/>
              <a:gd name="T20" fmla="*/ 45 w 216"/>
              <a:gd name="T21" fmla="*/ 48 h 188"/>
              <a:gd name="T22" fmla="*/ 45 w 216"/>
              <a:gd name="T23" fmla="*/ 32 h 188"/>
              <a:gd name="T24" fmla="*/ 29 w 216"/>
              <a:gd name="T25" fmla="*/ 32 h 188"/>
              <a:gd name="T26" fmla="*/ 45 w 216"/>
              <a:gd name="T27" fmla="*/ 16 h 188"/>
              <a:gd name="T28" fmla="*/ 45 w 216"/>
              <a:gd name="T29" fmla="*/ 0 h 188"/>
              <a:gd name="T30" fmla="*/ 29 w 216"/>
              <a:gd name="T31" fmla="*/ 16 h 188"/>
              <a:gd name="T32" fmla="*/ 0 w 216"/>
              <a:gd name="T33" fmla="*/ 48 h 188"/>
              <a:gd name="T34" fmla="*/ 16 w 216"/>
              <a:gd name="T35" fmla="*/ 64 h 188"/>
              <a:gd name="T36" fmla="*/ 29 w 216"/>
              <a:gd name="T37" fmla="*/ 77 h 188"/>
              <a:gd name="T38" fmla="*/ 61 w 216"/>
              <a:gd name="T39" fmla="*/ 94 h 188"/>
              <a:gd name="T40" fmla="*/ 93 w 216"/>
              <a:gd name="T41" fmla="*/ 94 h 188"/>
              <a:gd name="T42" fmla="*/ 93 w 216"/>
              <a:gd name="T43" fmla="*/ 142 h 188"/>
              <a:gd name="T44" fmla="*/ 106 w 216"/>
              <a:gd name="T45" fmla="*/ 171 h 188"/>
              <a:gd name="T46" fmla="*/ 122 w 216"/>
              <a:gd name="T47" fmla="*/ 187 h 188"/>
              <a:gd name="T48" fmla="*/ 138 w 216"/>
              <a:gd name="T49" fmla="*/ 171 h 188"/>
              <a:gd name="T50" fmla="*/ 154 w 216"/>
              <a:gd name="T51" fmla="*/ 155 h 188"/>
              <a:gd name="T52" fmla="*/ 138 w 216"/>
              <a:gd name="T53" fmla="*/ 142 h 188"/>
              <a:gd name="T54" fmla="*/ 138 w 216"/>
              <a:gd name="T55" fmla="*/ 126 h 188"/>
              <a:gd name="T56" fmla="*/ 170 w 216"/>
              <a:gd name="T57" fmla="*/ 142 h 188"/>
              <a:gd name="T58" fmla="*/ 199 w 216"/>
              <a:gd name="T59" fmla="*/ 126 h 188"/>
              <a:gd name="T60" fmla="*/ 199 w 216"/>
              <a:gd name="T61" fmla="*/ 110 h 188"/>
              <a:gd name="T62" fmla="*/ 183 w 216"/>
              <a:gd name="T63" fmla="*/ 110 h 188"/>
              <a:gd name="T64" fmla="*/ 199 w 216"/>
              <a:gd name="T65" fmla="*/ 77 h 188"/>
              <a:gd name="T66" fmla="*/ 215 w 216"/>
              <a:gd name="T67" fmla="*/ 64 h 188"/>
              <a:gd name="T68" fmla="*/ 183 w 216"/>
              <a:gd name="T69" fmla="*/ 32 h 188"/>
              <a:gd name="T70" fmla="*/ 170 w 216"/>
              <a:gd name="T71" fmla="*/ 32 h 188"/>
              <a:gd name="T72" fmla="*/ 183 w 216"/>
              <a:gd name="T73" fmla="*/ 1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 h="188">
                <a:moveTo>
                  <a:pt x="183" y="16"/>
                </a:moveTo>
                <a:lnTo>
                  <a:pt x="154" y="16"/>
                </a:lnTo>
                <a:lnTo>
                  <a:pt x="154" y="32"/>
                </a:lnTo>
                <a:lnTo>
                  <a:pt x="138" y="32"/>
                </a:lnTo>
                <a:lnTo>
                  <a:pt x="106" y="16"/>
                </a:lnTo>
                <a:lnTo>
                  <a:pt x="93" y="16"/>
                </a:lnTo>
                <a:lnTo>
                  <a:pt x="77" y="0"/>
                </a:lnTo>
                <a:lnTo>
                  <a:pt x="61" y="0"/>
                </a:lnTo>
                <a:lnTo>
                  <a:pt x="45" y="16"/>
                </a:lnTo>
                <a:lnTo>
                  <a:pt x="45" y="32"/>
                </a:lnTo>
                <a:lnTo>
                  <a:pt x="45" y="48"/>
                </a:lnTo>
                <a:lnTo>
                  <a:pt x="45" y="32"/>
                </a:lnTo>
                <a:lnTo>
                  <a:pt x="29" y="32"/>
                </a:lnTo>
                <a:lnTo>
                  <a:pt x="45" y="16"/>
                </a:lnTo>
                <a:lnTo>
                  <a:pt x="45" y="0"/>
                </a:lnTo>
                <a:lnTo>
                  <a:pt x="29" y="16"/>
                </a:lnTo>
                <a:lnTo>
                  <a:pt x="0" y="48"/>
                </a:lnTo>
                <a:lnTo>
                  <a:pt x="16" y="64"/>
                </a:lnTo>
                <a:lnTo>
                  <a:pt x="29" y="77"/>
                </a:lnTo>
                <a:lnTo>
                  <a:pt x="61" y="94"/>
                </a:lnTo>
                <a:lnTo>
                  <a:pt x="93" y="94"/>
                </a:lnTo>
                <a:lnTo>
                  <a:pt x="93" y="142"/>
                </a:lnTo>
                <a:lnTo>
                  <a:pt x="106" y="171"/>
                </a:lnTo>
                <a:lnTo>
                  <a:pt x="122" y="187"/>
                </a:lnTo>
                <a:lnTo>
                  <a:pt x="138" y="171"/>
                </a:lnTo>
                <a:lnTo>
                  <a:pt x="154" y="155"/>
                </a:lnTo>
                <a:lnTo>
                  <a:pt x="138" y="142"/>
                </a:lnTo>
                <a:lnTo>
                  <a:pt x="138" y="126"/>
                </a:lnTo>
                <a:lnTo>
                  <a:pt x="170" y="142"/>
                </a:lnTo>
                <a:lnTo>
                  <a:pt x="199" y="126"/>
                </a:lnTo>
                <a:lnTo>
                  <a:pt x="199" y="110"/>
                </a:lnTo>
                <a:lnTo>
                  <a:pt x="183" y="110"/>
                </a:lnTo>
                <a:lnTo>
                  <a:pt x="199" y="77"/>
                </a:lnTo>
                <a:lnTo>
                  <a:pt x="215" y="64"/>
                </a:lnTo>
                <a:lnTo>
                  <a:pt x="183" y="32"/>
                </a:lnTo>
                <a:lnTo>
                  <a:pt x="170" y="32"/>
                </a:lnTo>
                <a:lnTo>
                  <a:pt x="183" y="16"/>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5" name="Freeform 411"/>
          <p:cNvSpPr>
            <a:spLocks/>
          </p:cNvSpPr>
          <p:nvPr/>
        </p:nvSpPr>
        <p:spPr bwMode="auto">
          <a:xfrm>
            <a:off x="2826714" y="3809777"/>
            <a:ext cx="32836" cy="64992"/>
          </a:xfrm>
          <a:custGeom>
            <a:avLst/>
            <a:gdLst>
              <a:gd name="T0" fmla="*/ 0 w 17"/>
              <a:gd name="T1" fmla="*/ 17 h 34"/>
              <a:gd name="T2" fmla="*/ 0 w 17"/>
              <a:gd name="T3" fmla="*/ 0 h 34"/>
              <a:gd name="T4" fmla="*/ 0 w 17"/>
              <a:gd name="T5" fmla="*/ 17 h 34"/>
              <a:gd name="T6" fmla="*/ 16 w 17"/>
              <a:gd name="T7" fmla="*/ 17 h 34"/>
              <a:gd name="T8" fmla="*/ 16 w 17"/>
              <a:gd name="T9" fmla="*/ 33 h 34"/>
              <a:gd name="T10" fmla="*/ 0 w 17"/>
              <a:gd name="T11" fmla="*/ 33 h 34"/>
              <a:gd name="T12" fmla="*/ 0 w 17"/>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17"/>
                </a:moveTo>
                <a:lnTo>
                  <a:pt x="0" y="0"/>
                </a:lnTo>
                <a:lnTo>
                  <a:pt x="0" y="17"/>
                </a:lnTo>
                <a:lnTo>
                  <a:pt x="16" y="17"/>
                </a:lnTo>
                <a:lnTo>
                  <a:pt x="16" y="33"/>
                </a:lnTo>
                <a:lnTo>
                  <a:pt x="0" y="33"/>
                </a:lnTo>
                <a:lnTo>
                  <a:pt x="0" y="17"/>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6" name="Line 412"/>
          <p:cNvSpPr>
            <a:spLocks noChangeShapeType="1"/>
          </p:cNvSpPr>
          <p:nvPr/>
        </p:nvSpPr>
        <p:spPr bwMode="auto">
          <a:xfrm>
            <a:off x="2796615" y="3990624"/>
            <a:ext cx="0" cy="31082"/>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7" name="Freeform 413"/>
          <p:cNvSpPr>
            <a:spLocks/>
          </p:cNvSpPr>
          <p:nvPr/>
        </p:nvSpPr>
        <p:spPr bwMode="auto">
          <a:xfrm>
            <a:off x="2859550" y="3840859"/>
            <a:ext cx="32836" cy="56515"/>
          </a:xfrm>
          <a:custGeom>
            <a:avLst/>
            <a:gdLst>
              <a:gd name="T0" fmla="*/ 0 w 17"/>
              <a:gd name="T1" fmla="*/ 16 h 30"/>
              <a:gd name="T2" fmla="*/ 0 w 17"/>
              <a:gd name="T3" fmla="*/ 0 h 30"/>
              <a:gd name="T4" fmla="*/ 16 w 17"/>
              <a:gd name="T5" fmla="*/ 0 h 30"/>
              <a:gd name="T6" fmla="*/ 16 w 17"/>
              <a:gd name="T7" fmla="*/ 16 h 30"/>
              <a:gd name="T8" fmla="*/ 16 w 17"/>
              <a:gd name="T9" fmla="*/ 29 h 30"/>
              <a:gd name="T10" fmla="*/ 0 w 17"/>
              <a:gd name="T11" fmla="*/ 29 h 30"/>
              <a:gd name="T12" fmla="*/ 0 w 17"/>
              <a:gd name="T13" fmla="*/ 16 h 30"/>
            </a:gdLst>
            <a:ahLst/>
            <a:cxnLst>
              <a:cxn ang="0">
                <a:pos x="T0" y="T1"/>
              </a:cxn>
              <a:cxn ang="0">
                <a:pos x="T2" y="T3"/>
              </a:cxn>
              <a:cxn ang="0">
                <a:pos x="T4" y="T5"/>
              </a:cxn>
              <a:cxn ang="0">
                <a:pos x="T6" y="T7"/>
              </a:cxn>
              <a:cxn ang="0">
                <a:pos x="T8" y="T9"/>
              </a:cxn>
              <a:cxn ang="0">
                <a:pos x="T10" y="T11"/>
              </a:cxn>
              <a:cxn ang="0">
                <a:pos x="T12" y="T13"/>
              </a:cxn>
            </a:cxnLst>
            <a:rect l="0" t="0" r="r" b="b"/>
            <a:pathLst>
              <a:path w="17" h="30">
                <a:moveTo>
                  <a:pt x="0" y="16"/>
                </a:moveTo>
                <a:lnTo>
                  <a:pt x="0" y="0"/>
                </a:lnTo>
                <a:lnTo>
                  <a:pt x="16" y="0"/>
                </a:lnTo>
                <a:lnTo>
                  <a:pt x="16" y="16"/>
                </a:lnTo>
                <a:lnTo>
                  <a:pt x="16" y="29"/>
                </a:lnTo>
                <a:lnTo>
                  <a:pt x="0" y="29"/>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8" name="Freeform 414"/>
          <p:cNvSpPr>
            <a:spLocks/>
          </p:cNvSpPr>
          <p:nvPr/>
        </p:nvSpPr>
        <p:spPr bwMode="auto">
          <a:xfrm>
            <a:off x="2826714" y="4021707"/>
            <a:ext cx="32836" cy="31084"/>
          </a:xfrm>
          <a:custGeom>
            <a:avLst/>
            <a:gdLst>
              <a:gd name="T0" fmla="*/ 0 w 17"/>
              <a:gd name="T1" fmla="*/ 0 h 17"/>
              <a:gd name="T2" fmla="*/ 16 w 17"/>
              <a:gd name="T3" fmla="*/ 0 h 17"/>
              <a:gd name="T4" fmla="*/ 0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16" y="0"/>
                </a:lnTo>
                <a:lnTo>
                  <a:pt x="0" y="16"/>
                </a:lnTo>
                <a:lnTo>
                  <a:pt x="0"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79" name="Line 415"/>
          <p:cNvSpPr>
            <a:spLocks noChangeShapeType="1"/>
          </p:cNvSpPr>
          <p:nvPr/>
        </p:nvSpPr>
        <p:spPr bwMode="auto">
          <a:xfrm>
            <a:off x="2859550" y="3990624"/>
            <a:ext cx="0" cy="31082"/>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0" name="Freeform 416"/>
          <p:cNvSpPr>
            <a:spLocks/>
          </p:cNvSpPr>
          <p:nvPr/>
        </p:nvSpPr>
        <p:spPr bwMode="auto">
          <a:xfrm>
            <a:off x="2917013" y="3897374"/>
            <a:ext cx="65671" cy="62166"/>
          </a:xfrm>
          <a:custGeom>
            <a:avLst/>
            <a:gdLst>
              <a:gd name="T0" fmla="*/ 0 w 33"/>
              <a:gd name="T1" fmla="*/ 16 h 33"/>
              <a:gd name="T2" fmla="*/ 0 w 33"/>
              <a:gd name="T3" fmla="*/ 0 h 33"/>
              <a:gd name="T4" fmla="*/ 16 w 33"/>
              <a:gd name="T5" fmla="*/ 0 h 33"/>
              <a:gd name="T6" fmla="*/ 16 w 33"/>
              <a:gd name="T7" fmla="*/ 16 h 33"/>
              <a:gd name="T8" fmla="*/ 32 w 33"/>
              <a:gd name="T9" fmla="*/ 16 h 33"/>
              <a:gd name="T10" fmla="*/ 16 w 33"/>
              <a:gd name="T11" fmla="*/ 16 h 33"/>
              <a:gd name="T12" fmla="*/ 16 w 33"/>
              <a:gd name="T13" fmla="*/ 32 h 33"/>
              <a:gd name="T14" fmla="*/ 0 w 33"/>
              <a:gd name="T15" fmla="*/ 32 h 33"/>
              <a:gd name="T16" fmla="*/ 0 w 33"/>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0" y="16"/>
                </a:moveTo>
                <a:lnTo>
                  <a:pt x="0" y="0"/>
                </a:lnTo>
                <a:lnTo>
                  <a:pt x="16" y="0"/>
                </a:lnTo>
                <a:lnTo>
                  <a:pt x="16" y="16"/>
                </a:lnTo>
                <a:lnTo>
                  <a:pt x="32" y="16"/>
                </a:lnTo>
                <a:lnTo>
                  <a:pt x="16" y="16"/>
                </a:lnTo>
                <a:lnTo>
                  <a:pt x="16" y="32"/>
                </a:lnTo>
                <a:lnTo>
                  <a:pt x="0" y="32"/>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1" name="Line 417"/>
          <p:cNvSpPr>
            <a:spLocks noChangeShapeType="1"/>
          </p:cNvSpPr>
          <p:nvPr/>
        </p:nvSpPr>
        <p:spPr bwMode="auto">
          <a:xfrm>
            <a:off x="2859551" y="4044312"/>
            <a:ext cx="24627" cy="0"/>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2" name="Freeform 418"/>
          <p:cNvSpPr>
            <a:spLocks/>
          </p:cNvSpPr>
          <p:nvPr/>
        </p:nvSpPr>
        <p:spPr bwMode="auto">
          <a:xfrm>
            <a:off x="2884178" y="3874768"/>
            <a:ext cx="35571" cy="53690"/>
          </a:xfrm>
          <a:custGeom>
            <a:avLst/>
            <a:gdLst>
              <a:gd name="T0" fmla="*/ 0 w 17"/>
              <a:gd name="T1" fmla="*/ 12 h 29"/>
              <a:gd name="T2" fmla="*/ 0 w 17"/>
              <a:gd name="T3" fmla="*/ 0 h 29"/>
              <a:gd name="T4" fmla="*/ 16 w 17"/>
              <a:gd name="T5" fmla="*/ 0 h 29"/>
              <a:gd name="T6" fmla="*/ 16 w 17"/>
              <a:gd name="T7" fmla="*/ 12 h 29"/>
              <a:gd name="T8" fmla="*/ 16 w 17"/>
              <a:gd name="T9" fmla="*/ 28 h 29"/>
              <a:gd name="T10" fmla="*/ 0 w 17"/>
              <a:gd name="T11" fmla="*/ 28 h 29"/>
              <a:gd name="T12" fmla="*/ 0 w 17"/>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17" h="29">
                <a:moveTo>
                  <a:pt x="0" y="12"/>
                </a:moveTo>
                <a:lnTo>
                  <a:pt x="0" y="0"/>
                </a:lnTo>
                <a:lnTo>
                  <a:pt x="16" y="0"/>
                </a:lnTo>
                <a:lnTo>
                  <a:pt x="16" y="12"/>
                </a:lnTo>
                <a:lnTo>
                  <a:pt x="16" y="28"/>
                </a:lnTo>
                <a:lnTo>
                  <a:pt x="0" y="28"/>
                </a:lnTo>
                <a:lnTo>
                  <a:pt x="0" y="12"/>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3" name="Line 419"/>
          <p:cNvSpPr>
            <a:spLocks noChangeShapeType="1"/>
          </p:cNvSpPr>
          <p:nvPr/>
        </p:nvSpPr>
        <p:spPr bwMode="auto">
          <a:xfrm>
            <a:off x="2859550" y="4021707"/>
            <a:ext cx="0" cy="22606"/>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4" name="Freeform 420"/>
          <p:cNvSpPr>
            <a:spLocks/>
          </p:cNvSpPr>
          <p:nvPr/>
        </p:nvSpPr>
        <p:spPr bwMode="auto">
          <a:xfrm>
            <a:off x="2744625" y="3809777"/>
            <a:ext cx="65671" cy="64992"/>
          </a:xfrm>
          <a:custGeom>
            <a:avLst/>
            <a:gdLst>
              <a:gd name="T0" fmla="*/ 0 w 33"/>
              <a:gd name="T1" fmla="*/ 17 h 34"/>
              <a:gd name="T2" fmla="*/ 0 w 33"/>
              <a:gd name="T3" fmla="*/ 0 h 34"/>
              <a:gd name="T4" fmla="*/ 16 w 33"/>
              <a:gd name="T5" fmla="*/ 0 h 34"/>
              <a:gd name="T6" fmla="*/ 16 w 33"/>
              <a:gd name="T7" fmla="*/ 17 h 34"/>
              <a:gd name="T8" fmla="*/ 32 w 33"/>
              <a:gd name="T9" fmla="*/ 17 h 34"/>
              <a:gd name="T10" fmla="*/ 16 w 33"/>
              <a:gd name="T11" fmla="*/ 17 h 34"/>
              <a:gd name="T12" fmla="*/ 16 w 33"/>
              <a:gd name="T13" fmla="*/ 33 h 34"/>
              <a:gd name="T14" fmla="*/ 0 w 33"/>
              <a:gd name="T15" fmla="*/ 33 h 34"/>
              <a:gd name="T16" fmla="*/ 0 w 33"/>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0" y="17"/>
                </a:moveTo>
                <a:lnTo>
                  <a:pt x="0" y="0"/>
                </a:lnTo>
                <a:lnTo>
                  <a:pt x="16" y="0"/>
                </a:lnTo>
                <a:lnTo>
                  <a:pt x="16" y="17"/>
                </a:lnTo>
                <a:lnTo>
                  <a:pt x="32" y="17"/>
                </a:lnTo>
                <a:lnTo>
                  <a:pt x="16" y="17"/>
                </a:lnTo>
                <a:lnTo>
                  <a:pt x="16" y="33"/>
                </a:lnTo>
                <a:lnTo>
                  <a:pt x="0" y="33"/>
                </a:lnTo>
                <a:lnTo>
                  <a:pt x="0" y="17"/>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5" name="Freeform 421"/>
          <p:cNvSpPr>
            <a:spLocks/>
          </p:cNvSpPr>
          <p:nvPr/>
        </p:nvSpPr>
        <p:spPr bwMode="auto">
          <a:xfrm>
            <a:off x="2730945" y="3990624"/>
            <a:ext cx="35571" cy="31082"/>
          </a:xfrm>
          <a:custGeom>
            <a:avLst/>
            <a:gdLst>
              <a:gd name="T0" fmla="*/ 16 w 17"/>
              <a:gd name="T1" fmla="*/ 0 h 17"/>
              <a:gd name="T2" fmla="*/ 0 w 17"/>
              <a:gd name="T3" fmla="*/ 0 h 17"/>
              <a:gd name="T4" fmla="*/ 0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0" y="16"/>
                </a:lnTo>
                <a:lnTo>
                  <a:pt x="16" y="16"/>
                </a:lnTo>
                <a:lnTo>
                  <a:pt x="16"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6" name="Line 422"/>
          <p:cNvSpPr>
            <a:spLocks noChangeShapeType="1"/>
          </p:cNvSpPr>
          <p:nvPr/>
        </p:nvSpPr>
        <p:spPr bwMode="auto">
          <a:xfrm flipH="1">
            <a:off x="2763779" y="3874768"/>
            <a:ext cx="32836" cy="115857"/>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7" name="Line 423"/>
          <p:cNvSpPr>
            <a:spLocks noChangeShapeType="1"/>
          </p:cNvSpPr>
          <p:nvPr/>
        </p:nvSpPr>
        <p:spPr bwMode="auto">
          <a:xfrm flipH="1">
            <a:off x="2796615" y="3874768"/>
            <a:ext cx="30099" cy="115857"/>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8" name="Line 424"/>
          <p:cNvSpPr>
            <a:spLocks noChangeShapeType="1"/>
          </p:cNvSpPr>
          <p:nvPr/>
        </p:nvSpPr>
        <p:spPr bwMode="auto">
          <a:xfrm flipH="1">
            <a:off x="2856815" y="3956715"/>
            <a:ext cx="57462" cy="87597"/>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89" name="Line 425"/>
          <p:cNvSpPr>
            <a:spLocks noChangeShapeType="1"/>
          </p:cNvSpPr>
          <p:nvPr/>
        </p:nvSpPr>
        <p:spPr bwMode="auto">
          <a:xfrm flipH="1">
            <a:off x="2856815" y="3928458"/>
            <a:ext cx="24626" cy="93249"/>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0" name="Line 426"/>
          <p:cNvSpPr>
            <a:spLocks noChangeShapeType="1"/>
          </p:cNvSpPr>
          <p:nvPr/>
        </p:nvSpPr>
        <p:spPr bwMode="auto">
          <a:xfrm flipH="1">
            <a:off x="2826714" y="3897374"/>
            <a:ext cx="32836" cy="124333"/>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1" name="Freeform 427"/>
          <p:cNvSpPr>
            <a:spLocks/>
          </p:cNvSpPr>
          <p:nvPr/>
        </p:nvSpPr>
        <p:spPr bwMode="auto">
          <a:xfrm>
            <a:off x="2706317" y="5253732"/>
            <a:ext cx="459700" cy="1093565"/>
          </a:xfrm>
          <a:custGeom>
            <a:avLst/>
            <a:gdLst>
              <a:gd name="T0" fmla="*/ 122 w 232"/>
              <a:gd name="T1" fmla="*/ 462 h 572"/>
              <a:gd name="T2" fmla="*/ 90 w 232"/>
              <a:gd name="T3" fmla="*/ 462 h 572"/>
              <a:gd name="T4" fmla="*/ 90 w 232"/>
              <a:gd name="T5" fmla="*/ 446 h 572"/>
              <a:gd name="T6" fmla="*/ 106 w 232"/>
              <a:gd name="T7" fmla="*/ 417 h 572"/>
              <a:gd name="T8" fmla="*/ 122 w 232"/>
              <a:gd name="T9" fmla="*/ 385 h 572"/>
              <a:gd name="T10" fmla="*/ 138 w 232"/>
              <a:gd name="T11" fmla="*/ 385 h 572"/>
              <a:gd name="T12" fmla="*/ 138 w 232"/>
              <a:gd name="T13" fmla="*/ 369 h 572"/>
              <a:gd name="T14" fmla="*/ 122 w 232"/>
              <a:gd name="T15" fmla="*/ 369 h 572"/>
              <a:gd name="T16" fmla="*/ 106 w 232"/>
              <a:gd name="T17" fmla="*/ 369 h 572"/>
              <a:gd name="T18" fmla="*/ 106 w 232"/>
              <a:gd name="T19" fmla="*/ 340 h 572"/>
              <a:gd name="T20" fmla="*/ 138 w 232"/>
              <a:gd name="T21" fmla="*/ 340 h 572"/>
              <a:gd name="T22" fmla="*/ 138 w 232"/>
              <a:gd name="T23" fmla="*/ 324 h 572"/>
              <a:gd name="T24" fmla="*/ 138 w 232"/>
              <a:gd name="T25" fmla="*/ 308 h 572"/>
              <a:gd name="T26" fmla="*/ 183 w 232"/>
              <a:gd name="T27" fmla="*/ 308 h 572"/>
              <a:gd name="T28" fmla="*/ 199 w 232"/>
              <a:gd name="T29" fmla="*/ 292 h 572"/>
              <a:gd name="T30" fmla="*/ 215 w 232"/>
              <a:gd name="T31" fmla="*/ 263 h 572"/>
              <a:gd name="T32" fmla="*/ 199 w 232"/>
              <a:gd name="T33" fmla="*/ 247 h 572"/>
              <a:gd name="T34" fmla="*/ 199 w 232"/>
              <a:gd name="T35" fmla="*/ 231 h 572"/>
              <a:gd name="T36" fmla="*/ 183 w 232"/>
              <a:gd name="T37" fmla="*/ 231 h 572"/>
              <a:gd name="T38" fmla="*/ 183 w 232"/>
              <a:gd name="T39" fmla="*/ 215 h 572"/>
              <a:gd name="T40" fmla="*/ 183 w 232"/>
              <a:gd name="T41" fmla="*/ 138 h 572"/>
              <a:gd name="T42" fmla="*/ 231 w 232"/>
              <a:gd name="T43" fmla="*/ 93 h 572"/>
              <a:gd name="T44" fmla="*/ 231 w 232"/>
              <a:gd name="T45" fmla="*/ 61 h 572"/>
              <a:gd name="T46" fmla="*/ 215 w 232"/>
              <a:gd name="T47" fmla="*/ 61 h 572"/>
              <a:gd name="T48" fmla="*/ 215 w 232"/>
              <a:gd name="T49" fmla="*/ 77 h 572"/>
              <a:gd name="T50" fmla="*/ 183 w 232"/>
              <a:gd name="T51" fmla="*/ 93 h 572"/>
              <a:gd name="T52" fmla="*/ 167 w 232"/>
              <a:gd name="T53" fmla="*/ 93 h 572"/>
              <a:gd name="T54" fmla="*/ 167 w 232"/>
              <a:gd name="T55" fmla="*/ 61 h 572"/>
              <a:gd name="T56" fmla="*/ 122 w 232"/>
              <a:gd name="T57" fmla="*/ 16 h 572"/>
              <a:gd name="T58" fmla="*/ 106 w 232"/>
              <a:gd name="T59" fmla="*/ 32 h 572"/>
              <a:gd name="T60" fmla="*/ 90 w 232"/>
              <a:gd name="T61" fmla="*/ 0 h 572"/>
              <a:gd name="T62" fmla="*/ 61 w 232"/>
              <a:gd name="T63" fmla="*/ 16 h 572"/>
              <a:gd name="T64" fmla="*/ 45 w 232"/>
              <a:gd name="T65" fmla="*/ 16 h 572"/>
              <a:gd name="T66" fmla="*/ 29 w 232"/>
              <a:gd name="T67" fmla="*/ 0 h 572"/>
              <a:gd name="T68" fmla="*/ 29 w 232"/>
              <a:gd name="T69" fmla="*/ 32 h 572"/>
              <a:gd name="T70" fmla="*/ 29 w 232"/>
              <a:gd name="T71" fmla="*/ 48 h 572"/>
              <a:gd name="T72" fmla="*/ 13 w 232"/>
              <a:gd name="T73" fmla="*/ 61 h 572"/>
              <a:gd name="T74" fmla="*/ 13 w 232"/>
              <a:gd name="T75" fmla="*/ 77 h 572"/>
              <a:gd name="T76" fmla="*/ 13 w 232"/>
              <a:gd name="T77" fmla="*/ 109 h 572"/>
              <a:gd name="T78" fmla="*/ 0 w 232"/>
              <a:gd name="T79" fmla="*/ 138 h 572"/>
              <a:gd name="T80" fmla="*/ 0 w 232"/>
              <a:gd name="T81" fmla="*/ 170 h 572"/>
              <a:gd name="T82" fmla="*/ 13 w 232"/>
              <a:gd name="T83" fmla="*/ 215 h 572"/>
              <a:gd name="T84" fmla="*/ 13 w 232"/>
              <a:gd name="T85" fmla="*/ 263 h 572"/>
              <a:gd name="T86" fmla="*/ 0 w 232"/>
              <a:gd name="T87" fmla="*/ 263 h 572"/>
              <a:gd name="T88" fmla="*/ 13 w 232"/>
              <a:gd name="T89" fmla="*/ 308 h 572"/>
              <a:gd name="T90" fmla="*/ 0 w 232"/>
              <a:gd name="T91" fmla="*/ 324 h 572"/>
              <a:gd name="T92" fmla="*/ 29 w 232"/>
              <a:gd name="T93" fmla="*/ 417 h 572"/>
              <a:gd name="T94" fmla="*/ 29 w 232"/>
              <a:gd name="T95" fmla="*/ 433 h 572"/>
              <a:gd name="T96" fmla="*/ 29 w 232"/>
              <a:gd name="T97" fmla="*/ 446 h 572"/>
              <a:gd name="T98" fmla="*/ 45 w 232"/>
              <a:gd name="T99" fmla="*/ 539 h 572"/>
              <a:gd name="T100" fmla="*/ 61 w 232"/>
              <a:gd name="T101" fmla="*/ 571 h 572"/>
              <a:gd name="T102" fmla="*/ 90 w 232"/>
              <a:gd name="T103" fmla="*/ 571 h 572"/>
              <a:gd name="T104" fmla="*/ 106 w 232"/>
              <a:gd name="T105" fmla="*/ 571 h 572"/>
              <a:gd name="T106" fmla="*/ 90 w 232"/>
              <a:gd name="T107" fmla="*/ 555 h 572"/>
              <a:gd name="T108" fmla="*/ 90 w 232"/>
              <a:gd name="T109" fmla="*/ 539 h 572"/>
              <a:gd name="T110" fmla="*/ 106 w 232"/>
              <a:gd name="T111" fmla="*/ 523 h 572"/>
              <a:gd name="T112" fmla="*/ 106 w 232"/>
              <a:gd name="T113" fmla="*/ 510 h 572"/>
              <a:gd name="T114" fmla="*/ 122 w 232"/>
              <a:gd name="T115" fmla="*/ 478 h 572"/>
              <a:gd name="T116" fmla="*/ 122 w 232"/>
              <a:gd name="T117" fmla="*/ 46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 h="572">
                <a:moveTo>
                  <a:pt x="122" y="462"/>
                </a:moveTo>
                <a:lnTo>
                  <a:pt x="90" y="462"/>
                </a:lnTo>
                <a:lnTo>
                  <a:pt x="90" y="446"/>
                </a:lnTo>
                <a:lnTo>
                  <a:pt x="106" y="417"/>
                </a:lnTo>
                <a:lnTo>
                  <a:pt x="122" y="385"/>
                </a:lnTo>
                <a:lnTo>
                  <a:pt x="138" y="385"/>
                </a:lnTo>
                <a:lnTo>
                  <a:pt x="138" y="369"/>
                </a:lnTo>
                <a:lnTo>
                  <a:pt x="122" y="369"/>
                </a:lnTo>
                <a:lnTo>
                  <a:pt x="106" y="369"/>
                </a:lnTo>
                <a:lnTo>
                  <a:pt x="106" y="340"/>
                </a:lnTo>
                <a:lnTo>
                  <a:pt x="138" y="340"/>
                </a:lnTo>
                <a:lnTo>
                  <a:pt x="138" y="324"/>
                </a:lnTo>
                <a:lnTo>
                  <a:pt x="138" y="308"/>
                </a:lnTo>
                <a:lnTo>
                  <a:pt x="183" y="308"/>
                </a:lnTo>
                <a:lnTo>
                  <a:pt x="199" y="292"/>
                </a:lnTo>
                <a:lnTo>
                  <a:pt x="215" y="263"/>
                </a:lnTo>
                <a:lnTo>
                  <a:pt x="199" y="247"/>
                </a:lnTo>
                <a:lnTo>
                  <a:pt x="199" y="231"/>
                </a:lnTo>
                <a:lnTo>
                  <a:pt x="183" y="231"/>
                </a:lnTo>
                <a:lnTo>
                  <a:pt x="183" y="215"/>
                </a:lnTo>
                <a:lnTo>
                  <a:pt x="183" y="138"/>
                </a:lnTo>
                <a:lnTo>
                  <a:pt x="231" y="93"/>
                </a:lnTo>
                <a:lnTo>
                  <a:pt x="231" y="61"/>
                </a:lnTo>
                <a:lnTo>
                  <a:pt x="215" y="61"/>
                </a:lnTo>
                <a:lnTo>
                  <a:pt x="215" y="77"/>
                </a:lnTo>
                <a:lnTo>
                  <a:pt x="183" y="93"/>
                </a:lnTo>
                <a:lnTo>
                  <a:pt x="167" y="93"/>
                </a:lnTo>
                <a:lnTo>
                  <a:pt x="167" y="61"/>
                </a:lnTo>
                <a:lnTo>
                  <a:pt x="122" y="16"/>
                </a:lnTo>
                <a:lnTo>
                  <a:pt x="106" y="32"/>
                </a:lnTo>
                <a:lnTo>
                  <a:pt x="90" y="0"/>
                </a:lnTo>
                <a:lnTo>
                  <a:pt x="61" y="16"/>
                </a:lnTo>
                <a:lnTo>
                  <a:pt x="45" y="16"/>
                </a:lnTo>
                <a:lnTo>
                  <a:pt x="29" y="0"/>
                </a:lnTo>
                <a:lnTo>
                  <a:pt x="29" y="32"/>
                </a:lnTo>
                <a:lnTo>
                  <a:pt x="29" y="48"/>
                </a:lnTo>
                <a:lnTo>
                  <a:pt x="13" y="61"/>
                </a:lnTo>
                <a:lnTo>
                  <a:pt x="13" y="77"/>
                </a:lnTo>
                <a:lnTo>
                  <a:pt x="13" y="109"/>
                </a:lnTo>
                <a:lnTo>
                  <a:pt x="0" y="138"/>
                </a:lnTo>
                <a:lnTo>
                  <a:pt x="0" y="170"/>
                </a:lnTo>
                <a:lnTo>
                  <a:pt x="13" y="215"/>
                </a:lnTo>
                <a:lnTo>
                  <a:pt x="13" y="263"/>
                </a:lnTo>
                <a:lnTo>
                  <a:pt x="0" y="263"/>
                </a:lnTo>
                <a:lnTo>
                  <a:pt x="13" y="308"/>
                </a:lnTo>
                <a:lnTo>
                  <a:pt x="0" y="324"/>
                </a:lnTo>
                <a:lnTo>
                  <a:pt x="29" y="417"/>
                </a:lnTo>
                <a:lnTo>
                  <a:pt x="29" y="433"/>
                </a:lnTo>
                <a:lnTo>
                  <a:pt x="29" y="446"/>
                </a:lnTo>
                <a:lnTo>
                  <a:pt x="45" y="539"/>
                </a:lnTo>
                <a:lnTo>
                  <a:pt x="61" y="571"/>
                </a:lnTo>
                <a:lnTo>
                  <a:pt x="90" y="571"/>
                </a:lnTo>
                <a:lnTo>
                  <a:pt x="106" y="571"/>
                </a:lnTo>
                <a:lnTo>
                  <a:pt x="90" y="555"/>
                </a:lnTo>
                <a:lnTo>
                  <a:pt x="90" y="539"/>
                </a:lnTo>
                <a:lnTo>
                  <a:pt x="106" y="523"/>
                </a:lnTo>
                <a:lnTo>
                  <a:pt x="106" y="510"/>
                </a:lnTo>
                <a:lnTo>
                  <a:pt x="122" y="478"/>
                </a:lnTo>
                <a:lnTo>
                  <a:pt x="122" y="462"/>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2" name="Freeform 428"/>
          <p:cNvSpPr>
            <a:spLocks/>
          </p:cNvSpPr>
          <p:nvPr/>
        </p:nvSpPr>
        <p:spPr bwMode="auto">
          <a:xfrm>
            <a:off x="2917013" y="6375554"/>
            <a:ext cx="95770" cy="87597"/>
          </a:xfrm>
          <a:custGeom>
            <a:avLst/>
            <a:gdLst>
              <a:gd name="T0" fmla="*/ 0 w 49"/>
              <a:gd name="T1" fmla="*/ 0 h 46"/>
              <a:gd name="T2" fmla="*/ 16 w 49"/>
              <a:gd name="T3" fmla="*/ 45 h 46"/>
              <a:gd name="T4" fmla="*/ 32 w 49"/>
              <a:gd name="T5" fmla="*/ 45 h 46"/>
              <a:gd name="T6" fmla="*/ 48 w 49"/>
              <a:gd name="T7" fmla="*/ 45 h 46"/>
              <a:gd name="T8" fmla="*/ 32 w 49"/>
              <a:gd name="T9" fmla="*/ 29 h 46"/>
              <a:gd name="T10" fmla="*/ 0 w 49"/>
              <a:gd name="T11" fmla="*/ 0 h 46"/>
            </a:gdLst>
            <a:ahLst/>
            <a:cxnLst>
              <a:cxn ang="0">
                <a:pos x="T0" y="T1"/>
              </a:cxn>
              <a:cxn ang="0">
                <a:pos x="T2" y="T3"/>
              </a:cxn>
              <a:cxn ang="0">
                <a:pos x="T4" y="T5"/>
              </a:cxn>
              <a:cxn ang="0">
                <a:pos x="T6" y="T7"/>
              </a:cxn>
              <a:cxn ang="0">
                <a:pos x="T8" y="T9"/>
              </a:cxn>
              <a:cxn ang="0">
                <a:pos x="T10" y="T11"/>
              </a:cxn>
            </a:cxnLst>
            <a:rect l="0" t="0" r="r" b="b"/>
            <a:pathLst>
              <a:path w="49" h="46">
                <a:moveTo>
                  <a:pt x="0" y="0"/>
                </a:moveTo>
                <a:lnTo>
                  <a:pt x="16" y="45"/>
                </a:lnTo>
                <a:lnTo>
                  <a:pt x="32" y="45"/>
                </a:lnTo>
                <a:lnTo>
                  <a:pt x="48" y="45"/>
                </a:lnTo>
                <a:lnTo>
                  <a:pt x="32" y="29"/>
                </a:lnTo>
                <a:lnTo>
                  <a:pt x="0"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3" name="Freeform 429"/>
          <p:cNvSpPr>
            <a:spLocks/>
          </p:cNvSpPr>
          <p:nvPr/>
        </p:nvSpPr>
        <p:spPr bwMode="auto">
          <a:xfrm>
            <a:off x="2643382" y="5137878"/>
            <a:ext cx="243531" cy="1297017"/>
          </a:xfrm>
          <a:custGeom>
            <a:avLst/>
            <a:gdLst>
              <a:gd name="T0" fmla="*/ 16 w 123"/>
              <a:gd name="T1" fmla="*/ 539 h 678"/>
              <a:gd name="T2" fmla="*/ 32 w 123"/>
              <a:gd name="T3" fmla="*/ 523 h 678"/>
              <a:gd name="T4" fmla="*/ 32 w 123"/>
              <a:gd name="T5" fmla="*/ 539 h 678"/>
              <a:gd name="T6" fmla="*/ 32 w 123"/>
              <a:gd name="T7" fmla="*/ 555 h 678"/>
              <a:gd name="T8" fmla="*/ 77 w 123"/>
              <a:gd name="T9" fmla="*/ 632 h 678"/>
              <a:gd name="T10" fmla="*/ 77 w 123"/>
              <a:gd name="T11" fmla="*/ 661 h 678"/>
              <a:gd name="T12" fmla="*/ 109 w 123"/>
              <a:gd name="T13" fmla="*/ 677 h 678"/>
              <a:gd name="T14" fmla="*/ 109 w 123"/>
              <a:gd name="T15" fmla="*/ 648 h 678"/>
              <a:gd name="T16" fmla="*/ 122 w 123"/>
              <a:gd name="T17" fmla="*/ 632 h 678"/>
              <a:gd name="T18" fmla="*/ 93 w 123"/>
              <a:gd name="T19" fmla="*/ 632 h 678"/>
              <a:gd name="T20" fmla="*/ 77 w 123"/>
              <a:gd name="T21" fmla="*/ 600 h 678"/>
              <a:gd name="T22" fmla="*/ 61 w 123"/>
              <a:gd name="T23" fmla="*/ 507 h 678"/>
              <a:gd name="T24" fmla="*/ 61 w 123"/>
              <a:gd name="T25" fmla="*/ 494 h 678"/>
              <a:gd name="T26" fmla="*/ 61 w 123"/>
              <a:gd name="T27" fmla="*/ 478 h 678"/>
              <a:gd name="T28" fmla="*/ 32 w 123"/>
              <a:gd name="T29" fmla="*/ 385 h 678"/>
              <a:gd name="T30" fmla="*/ 45 w 123"/>
              <a:gd name="T31" fmla="*/ 369 h 678"/>
              <a:gd name="T32" fmla="*/ 32 w 123"/>
              <a:gd name="T33" fmla="*/ 324 h 678"/>
              <a:gd name="T34" fmla="*/ 45 w 123"/>
              <a:gd name="T35" fmla="*/ 324 h 678"/>
              <a:gd name="T36" fmla="*/ 45 w 123"/>
              <a:gd name="T37" fmla="*/ 276 h 678"/>
              <a:gd name="T38" fmla="*/ 32 w 123"/>
              <a:gd name="T39" fmla="*/ 231 h 678"/>
              <a:gd name="T40" fmla="*/ 32 w 123"/>
              <a:gd name="T41" fmla="*/ 199 h 678"/>
              <a:gd name="T42" fmla="*/ 45 w 123"/>
              <a:gd name="T43" fmla="*/ 170 h 678"/>
              <a:gd name="T44" fmla="*/ 45 w 123"/>
              <a:gd name="T45" fmla="*/ 138 h 678"/>
              <a:gd name="T46" fmla="*/ 45 w 123"/>
              <a:gd name="T47" fmla="*/ 122 h 678"/>
              <a:gd name="T48" fmla="*/ 61 w 123"/>
              <a:gd name="T49" fmla="*/ 109 h 678"/>
              <a:gd name="T50" fmla="*/ 61 w 123"/>
              <a:gd name="T51" fmla="*/ 93 h 678"/>
              <a:gd name="T52" fmla="*/ 45 w 123"/>
              <a:gd name="T53" fmla="*/ 77 h 678"/>
              <a:gd name="T54" fmla="*/ 32 w 123"/>
              <a:gd name="T55" fmla="*/ 32 h 678"/>
              <a:gd name="T56" fmla="*/ 32 w 123"/>
              <a:gd name="T57" fmla="*/ 0 h 678"/>
              <a:gd name="T58" fmla="*/ 16 w 123"/>
              <a:gd name="T59" fmla="*/ 0 h 678"/>
              <a:gd name="T60" fmla="*/ 0 w 123"/>
              <a:gd name="T61" fmla="*/ 16 h 678"/>
              <a:gd name="T62" fmla="*/ 16 w 123"/>
              <a:gd name="T63" fmla="*/ 45 h 678"/>
              <a:gd name="T64" fmla="*/ 16 w 123"/>
              <a:gd name="T65" fmla="*/ 138 h 678"/>
              <a:gd name="T66" fmla="*/ 0 w 123"/>
              <a:gd name="T67" fmla="*/ 138 h 678"/>
              <a:gd name="T68" fmla="*/ 16 w 123"/>
              <a:gd name="T69" fmla="*/ 199 h 678"/>
              <a:gd name="T70" fmla="*/ 16 w 123"/>
              <a:gd name="T71" fmla="*/ 215 h 678"/>
              <a:gd name="T72" fmla="*/ 16 w 123"/>
              <a:gd name="T73" fmla="*/ 263 h 678"/>
              <a:gd name="T74" fmla="*/ 0 w 123"/>
              <a:gd name="T75" fmla="*/ 353 h 678"/>
              <a:gd name="T76" fmla="*/ 16 w 123"/>
              <a:gd name="T77" fmla="*/ 401 h 678"/>
              <a:gd name="T78" fmla="*/ 16 w 123"/>
              <a:gd name="T79" fmla="*/ 430 h 678"/>
              <a:gd name="T80" fmla="*/ 32 w 123"/>
              <a:gd name="T81" fmla="*/ 430 h 678"/>
              <a:gd name="T82" fmla="*/ 32 w 123"/>
              <a:gd name="T83" fmla="*/ 507 h 678"/>
              <a:gd name="T84" fmla="*/ 16 w 123"/>
              <a:gd name="T85" fmla="*/ 507 h 678"/>
              <a:gd name="T86" fmla="*/ 16 w 123"/>
              <a:gd name="T87" fmla="*/ 53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678">
                <a:moveTo>
                  <a:pt x="16" y="539"/>
                </a:moveTo>
                <a:lnTo>
                  <a:pt x="32" y="523"/>
                </a:lnTo>
                <a:lnTo>
                  <a:pt x="32" y="539"/>
                </a:lnTo>
                <a:lnTo>
                  <a:pt x="32" y="555"/>
                </a:lnTo>
                <a:lnTo>
                  <a:pt x="77" y="632"/>
                </a:lnTo>
                <a:lnTo>
                  <a:pt x="77" y="661"/>
                </a:lnTo>
                <a:lnTo>
                  <a:pt x="109" y="677"/>
                </a:lnTo>
                <a:lnTo>
                  <a:pt x="109" y="648"/>
                </a:lnTo>
                <a:lnTo>
                  <a:pt x="122" y="632"/>
                </a:lnTo>
                <a:lnTo>
                  <a:pt x="93" y="632"/>
                </a:lnTo>
                <a:lnTo>
                  <a:pt x="77" y="600"/>
                </a:lnTo>
                <a:lnTo>
                  <a:pt x="61" y="507"/>
                </a:lnTo>
                <a:lnTo>
                  <a:pt x="61" y="494"/>
                </a:lnTo>
                <a:lnTo>
                  <a:pt x="61" y="478"/>
                </a:lnTo>
                <a:lnTo>
                  <a:pt x="32" y="385"/>
                </a:lnTo>
                <a:lnTo>
                  <a:pt x="45" y="369"/>
                </a:lnTo>
                <a:lnTo>
                  <a:pt x="32" y="324"/>
                </a:lnTo>
                <a:lnTo>
                  <a:pt x="45" y="324"/>
                </a:lnTo>
                <a:lnTo>
                  <a:pt x="45" y="276"/>
                </a:lnTo>
                <a:lnTo>
                  <a:pt x="32" y="231"/>
                </a:lnTo>
                <a:lnTo>
                  <a:pt x="32" y="199"/>
                </a:lnTo>
                <a:lnTo>
                  <a:pt x="45" y="170"/>
                </a:lnTo>
                <a:lnTo>
                  <a:pt x="45" y="138"/>
                </a:lnTo>
                <a:lnTo>
                  <a:pt x="45" y="122"/>
                </a:lnTo>
                <a:lnTo>
                  <a:pt x="61" y="109"/>
                </a:lnTo>
                <a:lnTo>
                  <a:pt x="61" y="93"/>
                </a:lnTo>
                <a:lnTo>
                  <a:pt x="45" y="77"/>
                </a:lnTo>
                <a:lnTo>
                  <a:pt x="32" y="32"/>
                </a:lnTo>
                <a:lnTo>
                  <a:pt x="32" y="0"/>
                </a:lnTo>
                <a:lnTo>
                  <a:pt x="16" y="0"/>
                </a:lnTo>
                <a:lnTo>
                  <a:pt x="0" y="16"/>
                </a:lnTo>
                <a:lnTo>
                  <a:pt x="16" y="45"/>
                </a:lnTo>
                <a:lnTo>
                  <a:pt x="16" y="138"/>
                </a:lnTo>
                <a:lnTo>
                  <a:pt x="0" y="138"/>
                </a:lnTo>
                <a:lnTo>
                  <a:pt x="16" y="199"/>
                </a:lnTo>
                <a:lnTo>
                  <a:pt x="16" y="215"/>
                </a:lnTo>
                <a:lnTo>
                  <a:pt x="16" y="263"/>
                </a:lnTo>
                <a:lnTo>
                  <a:pt x="0" y="353"/>
                </a:lnTo>
                <a:lnTo>
                  <a:pt x="16" y="401"/>
                </a:lnTo>
                <a:lnTo>
                  <a:pt x="16" y="430"/>
                </a:lnTo>
                <a:lnTo>
                  <a:pt x="32" y="430"/>
                </a:lnTo>
                <a:lnTo>
                  <a:pt x="32" y="507"/>
                </a:lnTo>
                <a:lnTo>
                  <a:pt x="16" y="507"/>
                </a:lnTo>
                <a:lnTo>
                  <a:pt x="16" y="539"/>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4" name="Freeform 430"/>
          <p:cNvSpPr>
            <a:spLocks/>
          </p:cNvSpPr>
          <p:nvPr/>
        </p:nvSpPr>
        <p:spPr bwMode="auto">
          <a:xfrm>
            <a:off x="2884178" y="6375554"/>
            <a:ext cx="65671" cy="87597"/>
          </a:xfrm>
          <a:custGeom>
            <a:avLst/>
            <a:gdLst>
              <a:gd name="T0" fmla="*/ 16 w 33"/>
              <a:gd name="T1" fmla="*/ 0 h 46"/>
              <a:gd name="T2" fmla="*/ 0 w 33"/>
              <a:gd name="T3" fmla="*/ 0 h 46"/>
              <a:gd name="T4" fmla="*/ 0 w 33"/>
              <a:gd name="T5" fmla="*/ 13 h 46"/>
              <a:gd name="T6" fmla="*/ 0 w 33"/>
              <a:gd name="T7" fmla="*/ 29 h 46"/>
              <a:gd name="T8" fmla="*/ 0 w 33"/>
              <a:gd name="T9" fmla="*/ 45 h 46"/>
              <a:gd name="T10" fmla="*/ 32 w 33"/>
              <a:gd name="T11" fmla="*/ 45 h 46"/>
              <a:gd name="T12" fmla="*/ 16 w 33"/>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16" y="0"/>
                </a:moveTo>
                <a:lnTo>
                  <a:pt x="0" y="0"/>
                </a:lnTo>
                <a:lnTo>
                  <a:pt x="0" y="13"/>
                </a:lnTo>
                <a:lnTo>
                  <a:pt x="0" y="29"/>
                </a:lnTo>
                <a:lnTo>
                  <a:pt x="0" y="45"/>
                </a:lnTo>
                <a:lnTo>
                  <a:pt x="32" y="45"/>
                </a:lnTo>
                <a:lnTo>
                  <a:pt x="16"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095" name="Freeform 431"/>
          <p:cNvSpPr>
            <a:spLocks/>
          </p:cNvSpPr>
          <p:nvPr/>
        </p:nvSpPr>
        <p:spPr bwMode="auto">
          <a:xfrm>
            <a:off x="2826715" y="6432069"/>
            <a:ext cx="60199" cy="62166"/>
          </a:xfrm>
          <a:custGeom>
            <a:avLst/>
            <a:gdLst>
              <a:gd name="T0" fmla="*/ 16 w 30"/>
              <a:gd name="T1" fmla="*/ 0 h 33"/>
              <a:gd name="T2" fmla="*/ 0 w 30"/>
              <a:gd name="T3" fmla="*/ 0 h 33"/>
              <a:gd name="T4" fmla="*/ 16 w 30"/>
              <a:gd name="T5" fmla="*/ 32 h 33"/>
              <a:gd name="T6" fmla="*/ 29 w 30"/>
              <a:gd name="T7" fmla="*/ 32 h 33"/>
              <a:gd name="T8" fmla="*/ 16 w 30"/>
              <a:gd name="T9" fmla="*/ 16 h 33"/>
              <a:gd name="T10" fmla="*/ 16 w 30"/>
              <a:gd name="T11" fmla="*/ 0 h 33"/>
            </a:gdLst>
            <a:ahLst/>
            <a:cxnLst>
              <a:cxn ang="0">
                <a:pos x="T0" y="T1"/>
              </a:cxn>
              <a:cxn ang="0">
                <a:pos x="T2" y="T3"/>
              </a:cxn>
              <a:cxn ang="0">
                <a:pos x="T4" y="T5"/>
              </a:cxn>
              <a:cxn ang="0">
                <a:pos x="T6" y="T7"/>
              </a:cxn>
              <a:cxn ang="0">
                <a:pos x="T8" y="T9"/>
              </a:cxn>
              <a:cxn ang="0">
                <a:pos x="T10" y="T11"/>
              </a:cxn>
            </a:cxnLst>
            <a:rect l="0" t="0" r="r" b="b"/>
            <a:pathLst>
              <a:path w="30" h="33">
                <a:moveTo>
                  <a:pt x="16" y="0"/>
                </a:moveTo>
                <a:lnTo>
                  <a:pt x="0" y="0"/>
                </a:lnTo>
                <a:lnTo>
                  <a:pt x="16" y="32"/>
                </a:lnTo>
                <a:lnTo>
                  <a:pt x="29" y="32"/>
                </a:lnTo>
                <a:lnTo>
                  <a:pt x="16" y="16"/>
                </a:lnTo>
                <a:lnTo>
                  <a:pt x="16" y="0"/>
                </a:lnTo>
              </a:path>
            </a:pathLst>
          </a:custGeom>
          <a:solidFill>
            <a:srgbClr val="66FF3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96" name="Freeform 432"/>
          <p:cNvSpPr>
            <a:spLocks/>
          </p:cNvSpPr>
          <p:nvPr/>
        </p:nvSpPr>
        <p:spPr bwMode="auto">
          <a:xfrm>
            <a:off x="2673482" y="6197531"/>
            <a:ext cx="35573" cy="59341"/>
          </a:xfrm>
          <a:custGeom>
            <a:avLst/>
            <a:gdLst>
              <a:gd name="T0" fmla="*/ 0 w 17"/>
              <a:gd name="T1" fmla="*/ 0 h 30"/>
              <a:gd name="T2" fmla="*/ 16 w 17"/>
              <a:gd name="T3" fmla="*/ 0 h 30"/>
              <a:gd name="T4" fmla="*/ 16 w 17"/>
              <a:gd name="T5" fmla="*/ 16 h 30"/>
              <a:gd name="T6" fmla="*/ 16 w 17"/>
              <a:gd name="T7" fmla="*/ 29 h 30"/>
              <a:gd name="T8" fmla="*/ 0 w 17"/>
              <a:gd name="T9" fmla="*/ 0 h 30"/>
            </a:gdLst>
            <a:ahLst/>
            <a:cxnLst>
              <a:cxn ang="0">
                <a:pos x="T0" y="T1"/>
              </a:cxn>
              <a:cxn ang="0">
                <a:pos x="T2" y="T3"/>
              </a:cxn>
              <a:cxn ang="0">
                <a:pos x="T4" y="T5"/>
              </a:cxn>
              <a:cxn ang="0">
                <a:pos x="T6" y="T7"/>
              </a:cxn>
              <a:cxn ang="0">
                <a:pos x="T8" y="T9"/>
              </a:cxn>
            </a:cxnLst>
            <a:rect l="0" t="0" r="r" b="b"/>
            <a:pathLst>
              <a:path w="17" h="30">
                <a:moveTo>
                  <a:pt x="0" y="0"/>
                </a:moveTo>
                <a:lnTo>
                  <a:pt x="16" y="0"/>
                </a:lnTo>
                <a:lnTo>
                  <a:pt x="16" y="16"/>
                </a:lnTo>
                <a:lnTo>
                  <a:pt x="16" y="29"/>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97" name="Freeform 433"/>
          <p:cNvSpPr>
            <a:spLocks/>
          </p:cNvSpPr>
          <p:nvPr/>
        </p:nvSpPr>
        <p:spPr bwMode="auto">
          <a:xfrm>
            <a:off x="2673482" y="6050593"/>
            <a:ext cx="35573" cy="33909"/>
          </a:xfrm>
          <a:custGeom>
            <a:avLst/>
            <a:gdLst>
              <a:gd name="T0" fmla="*/ 0 w 17"/>
              <a:gd name="T1" fmla="*/ 0 h 17"/>
              <a:gd name="T2" fmla="*/ 16 w 17"/>
              <a:gd name="T3" fmla="*/ 0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16"/>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98" name="Freeform 434"/>
          <p:cNvSpPr>
            <a:spLocks/>
          </p:cNvSpPr>
          <p:nvPr/>
        </p:nvSpPr>
        <p:spPr bwMode="auto">
          <a:xfrm>
            <a:off x="2673481" y="5960168"/>
            <a:ext cx="2738" cy="62166"/>
          </a:xfrm>
          <a:custGeom>
            <a:avLst/>
            <a:gdLst>
              <a:gd name="T0" fmla="*/ 0 w 1"/>
              <a:gd name="T1" fmla="*/ 0 h 33"/>
              <a:gd name="T2" fmla="*/ 0 w 1"/>
              <a:gd name="T3" fmla="*/ 32 h 33"/>
              <a:gd name="T4" fmla="*/ 0 w 1"/>
              <a:gd name="T5" fmla="*/ 16 h 33"/>
              <a:gd name="T6" fmla="*/ 0 w 1"/>
              <a:gd name="T7" fmla="*/ 0 h 33"/>
            </a:gdLst>
            <a:ahLst/>
            <a:cxnLst>
              <a:cxn ang="0">
                <a:pos x="T0" y="T1"/>
              </a:cxn>
              <a:cxn ang="0">
                <a:pos x="T2" y="T3"/>
              </a:cxn>
              <a:cxn ang="0">
                <a:pos x="T4" y="T5"/>
              </a:cxn>
              <a:cxn ang="0">
                <a:pos x="T6" y="T7"/>
              </a:cxn>
            </a:cxnLst>
            <a:rect l="0" t="0" r="r" b="b"/>
            <a:pathLst>
              <a:path w="1" h="33">
                <a:moveTo>
                  <a:pt x="0" y="0"/>
                </a:moveTo>
                <a:lnTo>
                  <a:pt x="0" y="32"/>
                </a:lnTo>
                <a:lnTo>
                  <a:pt x="0" y="16"/>
                </a:lnTo>
                <a:lnTo>
                  <a:pt x="0"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099" name="Freeform 435"/>
          <p:cNvSpPr>
            <a:spLocks/>
          </p:cNvSpPr>
          <p:nvPr/>
        </p:nvSpPr>
        <p:spPr bwMode="auto">
          <a:xfrm>
            <a:off x="2730945" y="6375554"/>
            <a:ext cx="35571" cy="33909"/>
          </a:xfrm>
          <a:custGeom>
            <a:avLst/>
            <a:gdLst>
              <a:gd name="T0" fmla="*/ 0 w 17"/>
              <a:gd name="T1" fmla="*/ 0 h 17"/>
              <a:gd name="T2" fmla="*/ 16 w 17"/>
              <a:gd name="T3" fmla="*/ 16 h 17"/>
              <a:gd name="T4" fmla="*/ 16 w 17"/>
              <a:gd name="T5" fmla="*/ 0 h 17"/>
              <a:gd name="T6" fmla="*/ 0 w 17"/>
              <a:gd name="T7" fmla="*/ 0 h 17"/>
            </a:gdLst>
            <a:ahLst/>
            <a:cxnLst>
              <a:cxn ang="0">
                <a:pos x="T0" y="T1"/>
              </a:cxn>
              <a:cxn ang="0">
                <a:pos x="T2" y="T3"/>
              </a:cxn>
              <a:cxn ang="0">
                <a:pos x="T4" y="T5"/>
              </a:cxn>
              <a:cxn ang="0">
                <a:pos x="T6" y="T7"/>
              </a:cxn>
            </a:cxnLst>
            <a:rect l="0" t="0" r="r" b="b"/>
            <a:pathLst>
              <a:path w="17" h="17">
                <a:moveTo>
                  <a:pt x="0" y="0"/>
                </a:moveTo>
                <a:lnTo>
                  <a:pt x="16" y="16"/>
                </a:lnTo>
                <a:lnTo>
                  <a:pt x="16" y="0"/>
                </a:lnTo>
                <a:lnTo>
                  <a:pt x="0" y="0"/>
                </a:lnTo>
              </a:path>
            </a:pathLst>
          </a:custGeom>
          <a:solidFill>
            <a:srgbClr val="66FF33"/>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0" name="Line 436"/>
          <p:cNvSpPr>
            <a:spLocks noChangeShapeType="1"/>
          </p:cNvSpPr>
          <p:nvPr/>
        </p:nvSpPr>
        <p:spPr bwMode="auto">
          <a:xfrm>
            <a:off x="2917013" y="6494235"/>
            <a:ext cx="3009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1" name="Freeform 437"/>
          <p:cNvSpPr>
            <a:spLocks/>
          </p:cNvSpPr>
          <p:nvPr/>
        </p:nvSpPr>
        <p:spPr bwMode="auto">
          <a:xfrm>
            <a:off x="3070247" y="5516528"/>
            <a:ext cx="123133" cy="180847"/>
          </a:xfrm>
          <a:custGeom>
            <a:avLst/>
            <a:gdLst>
              <a:gd name="T0" fmla="*/ 61 w 62"/>
              <a:gd name="T1" fmla="*/ 64 h 94"/>
              <a:gd name="T2" fmla="*/ 61 w 62"/>
              <a:gd name="T3" fmla="*/ 48 h 94"/>
              <a:gd name="T4" fmla="*/ 32 w 62"/>
              <a:gd name="T5" fmla="*/ 16 h 94"/>
              <a:gd name="T6" fmla="*/ 0 w 62"/>
              <a:gd name="T7" fmla="*/ 0 h 94"/>
              <a:gd name="T8" fmla="*/ 0 w 62"/>
              <a:gd name="T9" fmla="*/ 77 h 94"/>
              <a:gd name="T10" fmla="*/ 48 w 62"/>
              <a:gd name="T11" fmla="*/ 93 h 94"/>
              <a:gd name="T12" fmla="*/ 61 w 62"/>
              <a:gd name="T13" fmla="*/ 77 h 94"/>
              <a:gd name="T14" fmla="*/ 61 w 62"/>
              <a:gd name="T15" fmla="*/ 6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4">
                <a:moveTo>
                  <a:pt x="61" y="64"/>
                </a:moveTo>
                <a:lnTo>
                  <a:pt x="61" y="48"/>
                </a:lnTo>
                <a:lnTo>
                  <a:pt x="32" y="16"/>
                </a:lnTo>
                <a:lnTo>
                  <a:pt x="0" y="0"/>
                </a:lnTo>
                <a:lnTo>
                  <a:pt x="0" y="77"/>
                </a:lnTo>
                <a:lnTo>
                  <a:pt x="48" y="93"/>
                </a:lnTo>
                <a:lnTo>
                  <a:pt x="61" y="77"/>
                </a:lnTo>
                <a:lnTo>
                  <a:pt x="61" y="64"/>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02" name="Freeform 438"/>
          <p:cNvSpPr>
            <a:spLocks/>
          </p:cNvSpPr>
          <p:nvPr/>
        </p:nvSpPr>
        <p:spPr bwMode="auto">
          <a:xfrm>
            <a:off x="3133181" y="6285131"/>
            <a:ext cx="32836" cy="31082"/>
          </a:xfrm>
          <a:custGeom>
            <a:avLst/>
            <a:gdLst>
              <a:gd name="T0" fmla="*/ 16 w 17"/>
              <a:gd name="T1" fmla="*/ 0 h 17"/>
              <a:gd name="T2" fmla="*/ 0 w 17"/>
              <a:gd name="T3" fmla="*/ 0 h 17"/>
              <a:gd name="T4" fmla="*/ 0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3" name="Freeform 439"/>
          <p:cNvSpPr>
            <a:spLocks/>
          </p:cNvSpPr>
          <p:nvPr/>
        </p:nvSpPr>
        <p:spPr bwMode="auto">
          <a:xfrm>
            <a:off x="3100346" y="6285131"/>
            <a:ext cx="35573" cy="31082"/>
          </a:xfrm>
          <a:custGeom>
            <a:avLst/>
            <a:gdLst>
              <a:gd name="T0" fmla="*/ 16 w 17"/>
              <a:gd name="T1" fmla="*/ 0 h 17"/>
              <a:gd name="T2" fmla="*/ 0 w 17"/>
              <a:gd name="T3" fmla="*/ 0 h 17"/>
              <a:gd name="T4" fmla="*/ 0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4" name="Line 440"/>
          <p:cNvSpPr>
            <a:spLocks noChangeShapeType="1"/>
          </p:cNvSpPr>
          <p:nvPr/>
        </p:nvSpPr>
        <p:spPr bwMode="auto">
          <a:xfrm flipH="1">
            <a:off x="2917013" y="4075397"/>
            <a:ext cx="62935" cy="31082"/>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05" name="Freeform 441"/>
          <p:cNvSpPr>
            <a:spLocks/>
          </p:cNvSpPr>
          <p:nvPr/>
        </p:nvSpPr>
        <p:spPr bwMode="auto">
          <a:xfrm>
            <a:off x="2979948" y="4044312"/>
            <a:ext cx="32836" cy="64993"/>
          </a:xfrm>
          <a:custGeom>
            <a:avLst/>
            <a:gdLst>
              <a:gd name="T0" fmla="*/ 0 w 17"/>
              <a:gd name="T1" fmla="*/ 17 h 34"/>
              <a:gd name="T2" fmla="*/ 0 w 17"/>
              <a:gd name="T3" fmla="*/ 0 h 34"/>
              <a:gd name="T4" fmla="*/ 16 w 17"/>
              <a:gd name="T5" fmla="*/ 0 h 34"/>
              <a:gd name="T6" fmla="*/ 16 w 17"/>
              <a:gd name="T7" fmla="*/ 17 h 34"/>
              <a:gd name="T8" fmla="*/ 16 w 17"/>
              <a:gd name="T9" fmla="*/ 33 h 34"/>
              <a:gd name="T10" fmla="*/ 0 w 17"/>
              <a:gd name="T11" fmla="*/ 33 h 34"/>
              <a:gd name="T12" fmla="*/ 0 w 17"/>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17"/>
                </a:moveTo>
                <a:lnTo>
                  <a:pt x="0" y="0"/>
                </a:lnTo>
                <a:lnTo>
                  <a:pt x="16" y="0"/>
                </a:lnTo>
                <a:lnTo>
                  <a:pt x="16" y="17"/>
                </a:lnTo>
                <a:lnTo>
                  <a:pt x="16" y="33"/>
                </a:lnTo>
                <a:lnTo>
                  <a:pt x="0" y="33"/>
                </a:lnTo>
                <a:lnTo>
                  <a:pt x="0" y="17"/>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06" name="Line 442"/>
          <p:cNvSpPr>
            <a:spLocks noChangeShapeType="1"/>
          </p:cNvSpPr>
          <p:nvPr/>
        </p:nvSpPr>
        <p:spPr bwMode="auto">
          <a:xfrm>
            <a:off x="2917013" y="4106480"/>
            <a:ext cx="0" cy="31084"/>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7" name="Freeform 443"/>
          <p:cNvSpPr>
            <a:spLocks/>
          </p:cNvSpPr>
          <p:nvPr/>
        </p:nvSpPr>
        <p:spPr bwMode="auto">
          <a:xfrm>
            <a:off x="2979948" y="4168646"/>
            <a:ext cx="32836" cy="31084"/>
          </a:xfrm>
          <a:custGeom>
            <a:avLst/>
            <a:gdLst>
              <a:gd name="T0" fmla="*/ 0 w 17"/>
              <a:gd name="T1" fmla="*/ 16 h 17"/>
              <a:gd name="T2" fmla="*/ 0 w 17"/>
              <a:gd name="T3" fmla="*/ 0 h 17"/>
              <a:gd name="T4" fmla="*/ 16 w 17"/>
              <a:gd name="T5" fmla="*/ 0 h 17"/>
              <a:gd name="T6" fmla="*/ 16 w 17"/>
              <a:gd name="T7" fmla="*/ 16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0" y="0"/>
                </a:lnTo>
                <a:lnTo>
                  <a:pt x="16" y="0"/>
                </a:lnTo>
                <a:lnTo>
                  <a:pt x="16" y="16"/>
                </a:lnTo>
                <a:lnTo>
                  <a:pt x="0" y="16"/>
                </a:lnTo>
              </a:path>
            </a:pathLst>
          </a:custGeom>
          <a:solidFill>
            <a:schemeClr val="accent1"/>
          </a:solidFill>
          <a:ln w="9525"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8" name="Line 444"/>
          <p:cNvSpPr>
            <a:spLocks noChangeShapeType="1"/>
          </p:cNvSpPr>
          <p:nvPr/>
        </p:nvSpPr>
        <p:spPr bwMode="auto">
          <a:xfrm>
            <a:off x="2884177" y="4191251"/>
            <a:ext cx="32836" cy="0"/>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09" name="Freeform 445"/>
          <p:cNvSpPr>
            <a:spLocks/>
          </p:cNvSpPr>
          <p:nvPr/>
        </p:nvSpPr>
        <p:spPr bwMode="auto">
          <a:xfrm>
            <a:off x="2947113" y="3956715"/>
            <a:ext cx="35573" cy="36734"/>
          </a:xfrm>
          <a:custGeom>
            <a:avLst/>
            <a:gdLst>
              <a:gd name="T0" fmla="*/ 0 w 17"/>
              <a:gd name="T1" fmla="*/ 17 h 18"/>
              <a:gd name="T2" fmla="*/ 0 w 17"/>
              <a:gd name="T3" fmla="*/ 0 h 18"/>
              <a:gd name="T4" fmla="*/ 16 w 17"/>
              <a:gd name="T5" fmla="*/ 0 h 18"/>
              <a:gd name="T6" fmla="*/ 16 w 17"/>
              <a:gd name="T7" fmla="*/ 17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0" y="0"/>
                </a:lnTo>
                <a:lnTo>
                  <a:pt x="16" y="0"/>
                </a:lnTo>
                <a:lnTo>
                  <a:pt x="16" y="17"/>
                </a:lnTo>
                <a:lnTo>
                  <a:pt x="0" y="17"/>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0" name="Freeform 446"/>
          <p:cNvSpPr>
            <a:spLocks/>
          </p:cNvSpPr>
          <p:nvPr/>
        </p:nvSpPr>
        <p:spPr bwMode="auto">
          <a:xfrm>
            <a:off x="2979948" y="3990624"/>
            <a:ext cx="32836" cy="56515"/>
          </a:xfrm>
          <a:custGeom>
            <a:avLst/>
            <a:gdLst>
              <a:gd name="T0" fmla="*/ 0 w 17"/>
              <a:gd name="T1" fmla="*/ 16 h 29"/>
              <a:gd name="T2" fmla="*/ 0 w 17"/>
              <a:gd name="T3" fmla="*/ 0 h 29"/>
              <a:gd name="T4" fmla="*/ 16 w 17"/>
              <a:gd name="T5" fmla="*/ 0 h 29"/>
              <a:gd name="T6" fmla="*/ 16 w 17"/>
              <a:gd name="T7" fmla="*/ 16 h 29"/>
              <a:gd name="T8" fmla="*/ 16 w 17"/>
              <a:gd name="T9" fmla="*/ 28 h 29"/>
              <a:gd name="T10" fmla="*/ 0 w 17"/>
              <a:gd name="T11" fmla="*/ 28 h 29"/>
              <a:gd name="T12" fmla="*/ 0 w 17"/>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17" h="29">
                <a:moveTo>
                  <a:pt x="0" y="16"/>
                </a:moveTo>
                <a:lnTo>
                  <a:pt x="0" y="0"/>
                </a:lnTo>
                <a:lnTo>
                  <a:pt x="16" y="0"/>
                </a:lnTo>
                <a:lnTo>
                  <a:pt x="16" y="16"/>
                </a:lnTo>
                <a:lnTo>
                  <a:pt x="16" y="28"/>
                </a:lnTo>
                <a:lnTo>
                  <a:pt x="0" y="28"/>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1" name="Freeform 447"/>
          <p:cNvSpPr>
            <a:spLocks/>
          </p:cNvSpPr>
          <p:nvPr/>
        </p:nvSpPr>
        <p:spPr bwMode="auto">
          <a:xfrm>
            <a:off x="2979948" y="4106479"/>
            <a:ext cx="32836" cy="62166"/>
          </a:xfrm>
          <a:custGeom>
            <a:avLst/>
            <a:gdLst>
              <a:gd name="T0" fmla="*/ 0 w 17"/>
              <a:gd name="T1" fmla="*/ 16 h 33"/>
              <a:gd name="T2" fmla="*/ 0 w 17"/>
              <a:gd name="T3" fmla="*/ 0 h 33"/>
              <a:gd name="T4" fmla="*/ 16 w 17"/>
              <a:gd name="T5" fmla="*/ 0 h 33"/>
              <a:gd name="T6" fmla="*/ 16 w 17"/>
              <a:gd name="T7" fmla="*/ 16 h 33"/>
              <a:gd name="T8" fmla="*/ 16 w 17"/>
              <a:gd name="T9" fmla="*/ 32 h 33"/>
              <a:gd name="T10" fmla="*/ 0 w 17"/>
              <a:gd name="T11" fmla="*/ 32 h 33"/>
              <a:gd name="T12" fmla="*/ 0 w 17"/>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0" y="16"/>
                </a:moveTo>
                <a:lnTo>
                  <a:pt x="0" y="0"/>
                </a:lnTo>
                <a:lnTo>
                  <a:pt x="16" y="0"/>
                </a:lnTo>
                <a:lnTo>
                  <a:pt x="16" y="16"/>
                </a:lnTo>
                <a:lnTo>
                  <a:pt x="16" y="32"/>
                </a:lnTo>
                <a:lnTo>
                  <a:pt x="0" y="32"/>
                </a:lnTo>
                <a:lnTo>
                  <a:pt x="0" y="16"/>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2" name="Freeform 448"/>
          <p:cNvSpPr>
            <a:spLocks/>
          </p:cNvSpPr>
          <p:nvPr/>
        </p:nvSpPr>
        <p:spPr bwMode="auto">
          <a:xfrm>
            <a:off x="2884178" y="4137564"/>
            <a:ext cx="35571" cy="31082"/>
          </a:xfrm>
          <a:custGeom>
            <a:avLst/>
            <a:gdLst>
              <a:gd name="T0" fmla="*/ 0 w 17"/>
              <a:gd name="T1" fmla="*/ 0 h 17"/>
              <a:gd name="T2" fmla="*/ 16 w 17"/>
              <a:gd name="T3" fmla="*/ 0 h 17"/>
              <a:gd name="T4" fmla="*/ 16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16" y="0"/>
                </a:lnTo>
                <a:lnTo>
                  <a:pt x="16" y="16"/>
                </a:lnTo>
                <a:lnTo>
                  <a:pt x="0" y="0"/>
                </a:lnTo>
              </a:path>
            </a:pathLst>
          </a:custGeom>
          <a:solidFill>
            <a:schemeClr val="accent1"/>
          </a:solidFill>
          <a:ln w="9525"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13" name="Line 449"/>
          <p:cNvSpPr>
            <a:spLocks noChangeShapeType="1"/>
          </p:cNvSpPr>
          <p:nvPr/>
        </p:nvSpPr>
        <p:spPr bwMode="auto">
          <a:xfrm flipH="1">
            <a:off x="2917013" y="4137563"/>
            <a:ext cx="62935" cy="0"/>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14" name="Line 450"/>
          <p:cNvSpPr>
            <a:spLocks noChangeShapeType="1"/>
          </p:cNvSpPr>
          <p:nvPr/>
        </p:nvSpPr>
        <p:spPr bwMode="auto">
          <a:xfrm flipH="1">
            <a:off x="2884178" y="4044312"/>
            <a:ext cx="95770" cy="62166"/>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5" name="Line 451"/>
          <p:cNvSpPr>
            <a:spLocks noChangeShapeType="1"/>
          </p:cNvSpPr>
          <p:nvPr/>
        </p:nvSpPr>
        <p:spPr bwMode="auto">
          <a:xfrm flipH="1">
            <a:off x="2884177" y="3990623"/>
            <a:ext cx="62935" cy="84773"/>
          </a:xfrm>
          <a:prstGeom prst="line">
            <a:avLst/>
          </a:pr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6" name="Freeform 452"/>
          <p:cNvSpPr>
            <a:spLocks/>
          </p:cNvSpPr>
          <p:nvPr/>
        </p:nvSpPr>
        <p:spPr bwMode="auto">
          <a:xfrm>
            <a:off x="3037411" y="3012916"/>
            <a:ext cx="32836" cy="64992"/>
          </a:xfrm>
          <a:custGeom>
            <a:avLst/>
            <a:gdLst>
              <a:gd name="T0" fmla="*/ 0 w 17"/>
              <a:gd name="T1" fmla="*/ 0 h 33"/>
              <a:gd name="T2" fmla="*/ 0 w 17"/>
              <a:gd name="T3" fmla="*/ 16 h 33"/>
              <a:gd name="T4" fmla="*/ 16 w 17"/>
              <a:gd name="T5" fmla="*/ 32 h 33"/>
              <a:gd name="T6" fmla="*/ 16 w 17"/>
              <a:gd name="T7" fmla="*/ 16 h 33"/>
              <a:gd name="T8" fmla="*/ 16 w 17"/>
              <a:gd name="T9" fmla="*/ 0 h 33"/>
              <a:gd name="T10" fmla="*/ 0 w 17"/>
              <a:gd name="T11" fmla="*/ 0 h 33"/>
            </a:gdLst>
            <a:ahLst/>
            <a:cxnLst>
              <a:cxn ang="0">
                <a:pos x="T0" y="T1"/>
              </a:cxn>
              <a:cxn ang="0">
                <a:pos x="T2" y="T3"/>
              </a:cxn>
              <a:cxn ang="0">
                <a:pos x="T4" y="T5"/>
              </a:cxn>
              <a:cxn ang="0">
                <a:pos x="T6" y="T7"/>
              </a:cxn>
              <a:cxn ang="0">
                <a:pos x="T8" y="T9"/>
              </a:cxn>
              <a:cxn ang="0">
                <a:pos x="T10" y="T11"/>
              </a:cxn>
            </a:cxnLst>
            <a:rect l="0" t="0" r="r" b="b"/>
            <a:pathLst>
              <a:path w="17" h="33">
                <a:moveTo>
                  <a:pt x="0" y="0"/>
                </a:moveTo>
                <a:lnTo>
                  <a:pt x="0" y="16"/>
                </a:lnTo>
                <a:lnTo>
                  <a:pt x="16" y="32"/>
                </a:lnTo>
                <a:lnTo>
                  <a:pt x="16" y="16"/>
                </a:lnTo>
                <a:lnTo>
                  <a:pt x="16" y="0"/>
                </a:lnTo>
                <a:lnTo>
                  <a:pt x="0" y="0"/>
                </a:lnTo>
              </a:path>
            </a:pathLst>
          </a:custGeom>
          <a:solidFill>
            <a:srgbClr val="92D050"/>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17" name="Freeform 453"/>
          <p:cNvSpPr>
            <a:spLocks/>
          </p:cNvSpPr>
          <p:nvPr/>
        </p:nvSpPr>
        <p:spPr bwMode="auto">
          <a:xfrm>
            <a:off x="3442386" y="1362680"/>
            <a:ext cx="1162933" cy="1240501"/>
          </a:xfrm>
          <a:custGeom>
            <a:avLst/>
            <a:gdLst>
              <a:gd name="T0" fmla="*/ 106 w 585"/>
              <a:gd name="T1" fmla="*/ 617 h 650"/>
              <a:gd name="T2" fmla="*/ 154 w 585"/>
              <a:gd name="T3" fmla="*/ 649 h 650"/>
              <a:gd name="T4" fmla="*/ 199 w 585"/>
              <a:gd name="T5" fmla="*/ 527 h 650"/>
              <a:gd name="T6" fmla="*/ 292 w 585"/>
              <a:gd name="T7" fmla="*/ 495 h 650"/>
              <a:gd name="T8" fmla="*/ 324 w 585"/>
              <a:gd name="T9" fmla="*/ 450 h 650"/>
              <a:gd name="T10" fmla="*/ 446 w 585"/>
              <a:gd name="T11" fmla="*/ 450 h 650"/>
              <a:gd name="T12" fmla="*/ 414 w 585"/>
              <a:gd name="T13" fmla="*/ 373 h 650"/>
              <a:gd name="T14" fmla="*/ 369 w 585"/>
              <a:gd name="T15" fmla="*/ 357 h 650"/>
              <a:gd name="T16" fmla="*/ 491 w 585"/>
              <a:gd name="T17" fmla="*/ 280 h 650"/>
              <a:gd name="T18" fmla="*/ 446 w 585"/>
              <a:gd name="T19" fmla="*/ 231 h 650"/>
              <a:gd name="T20" fmla="*/ 491 w 585"/>
              <a:gd name="T21" fmla="*/ 186 h 650"/>
              <a:gd name="T22" fmla="*/ 462 w 585"/>
              <a:gd name="T23" fmla="*/ 170 h 650"/>
              <a:gd name="T24" fmla="*/ 523 w 585"/>
              <a:gd name="T25" fmla="*/ 125 h 650"/>
              <a:gd name="T26" fmla="*/ 568 w 585"/>
              <a:gd name="T27" fmla="*/ 125 h 650"/>
              <a:gd name="T28" fmla="*/ 539 w 585"/>
              <a:gd name="T29" fmla="*/ 64 h 650"/>
              <a:gd name="T30" fmla="*/ 430 w 585"/>
              <a:gd name="T31" fmla="*/ 93 h 650"/>
              <a:gd name="T32" fmla="*/ 401 w 585"/>
              <a:gd name="T33" fmla="*/ 64 h 650"/>
              <a:gd name="T34" fmla="*/ 523 w 585"/>
              <a:gd name="T35" fmla="*/ 0 h 650"/>
              <a:gd name="T36" fmla="*/ 199 w 585"/>
              <a:gd name="T37" fmla="*/ 0 h 650"/>
              <a:gd name="T38" fmla="*/ 122 w 585"/>
              <a:gd name="T39" fmla="*/ 93 h 650"/>
              <a:gd name="T40" fmla="*/ 0 w 585"/>
              <a:gd name="T41" fmla="*/ 141 h 650"/>
              <a:gd name="T42" fmla="*/ 45 w 585"/>
              <a:gd name="T43" fmla="*/ 170 h 650"/>
              <a:gd name="T44" fmla="*/ 16 w 585"/>
              <a:gd name="T45" fmla="*/ 186 h 650"/>
              <a:gd name="T46" fmla="*/ 16 w 585"/>
              <a:gd name="T47" fmla="*/ 218 h 650"/>
              <a:gd name="T48" fmla="*/ 61 w 585"/>
              <a:gd name="T49" fmla="*/ 218 h 650"/>
              <a:gd name="T50" fmla="*/ 61 w 585"/>
              <a:gd name="T51" fmla="*/ 280 h 650"/>
              <a:gd name="T52" fmla="*/ 77 w 585"/>
              <a:gd name="T53" fmla="*/ 308 h 650"/>
              <a:gd name="T54" fmla="*/ 61 w 585"/>
              <a:gd name="T55" fmla="*/ 325 h 650"/>
              <a:gd name="T56" fmla="*/ 61 w 585"/>
              <a:gd name="T57" fmla="*/ 357 h 650"/>
              <a:gd name="T58" fmla="*/ 45 w 585"/>
              <a:gd name="T59" fmla="*/ 386 h 650"/>
              <a:gd name="T60" fmla="*/ 61 w 585"/>
              <a:gd name="T61" fmla="*/ 418 h 650"/>
              <a:gd name="T62" fmla="*/ 29 w 585"/>
              <a:gd name="T63" fmla="*/ 495 h 650"/>
              <a:gd name="T64" fmla="*/ 61 w 585"/>
              <a:gd name="T65" fmla="*/ 540 h 650"/>
              <a:gd name="T66" fmla="*/ 45 w 585"/>
              <a:gd name="T67" fmla="*/ 572 h 650"/>
              <a:gd name="T68" fmla="*/ 61 w 585"/>
              <a:gd name="T69" fmla="*/ 60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5" h="650">
                <a:moveTo>
                  <a:pt x="93" y="617"/>
                </a:moveTo>
                <a:lnTo>
                  <a:pt x="106" y="617"/>
                </a:lnTo>
                <a:lnTo>
                  <a:pt x="122" y="649"/>
                </a:lnTo>
                <a:lnTo>
                  <a:pt x="154" y="649"/>
                </a:lnTo>
                <a:lnTo>
                  <a:pt x="170" y="588"/>
                </a:lnTo>
                <a:lnTo>
                  <a:pt x="199" y="527"/>
                </a:lnTo>
                <a:lnTo>
                  <a:pt x="247" y="479"/>
                </a:lnTo>
                <a:lnTo>
                  <a:pt x="292" y="495"/>
                </a:lnTo>
                <a:lnTo>
                  <a:pt x="401" y="463"/>
                </a:lnTo>
                <a:lnTo>
                  <a:pt x="324" y="450"/>
                </a:lnTo>
                <a:lnTo>
                  <a:pt x="353" y="418"/>
                </a:lnTo>
                <a:lnTo>
                  <a:pt x="446" y="450"/>
                </a:lnTo>
                <a:lnTo>
                  <a:pt x="478" y="402"/>
                </a:lnTo>
                <a:lnTo>
                  <a:pt x="414" y="373"/>
                </a:lnTo>
                <a:lnTo>
                  <a:pt x="385" y="386"/>
                </a:lnTo>
                <a:lnTo>
                  <a:pt x="369" y="357"/>
                </a:lnTo>
                <a:lnTo>
                  <a:pt x="478" y="357"/>
                </a:lnTo>
                <a:lnTo>
                  <a:pt x="491" y="280"/>
                </a:lnTo>
                <a:lnTo>
                  <a:pt x="446" y="296"/>
                </a:lnTo>
                <a:lnTo>
                  <a:pt x="446" y="231"/>
                </a:lnTo>
                <a:lnTo>
                  <a:pt x="507" y="247"/>
                </a:lnTo>
                <a:lnTo>
                  <a:pt x="491" y="186"/>
                </a:lnTo>
                <a:lnTo>
                  <a:pt x="462" y="202"/>
                </a:lnTo>
                <a:lnTo>
                  <a:pt x="462" y="170"/>
                </a:lnTo>
                <a:lnTo>
                  <a:pt x="539" y="154"/>
                </a:lnTo>
                <a:lnTo>
                  <a:pt x="523" y="125"/>
                </a:lnTo>
                <a:lnTo>
                  <a:pt x="539" y="109"/>
                </a:lnTo>
                <a:lnTo>
                  <a:pt x="568" y="125"/>
                </a:lnTo>
                <a:lnTo>
                  <a:pt x="584" y="109"/>
                </a:lnTo>
                <a:lnTo>
                  <a:pt x="539" y="64"/>
                </a:lnTo>
                <a:lnTo>
                  <a:pt x="446" y="109"/>
                </a:lnTo>
                <a:lnTo>
                  <a:pt x="430" y="93"/>
                </a:lnTo>
                <a:lnTo>
                  <a:pt x="478" y="77"/>
                </a:lnTo>
                <a:lnTo>
                  <a:pt x="401" y="64"/>
                </a:lnTo>
                <a:lnTo>
                  <a:pt x="523" y="32"/>
                </a:lnTo>
                <a:lnTo>
                  <a:pt x="523" y="0"/>
                </a:lnTo>
                <a:lnTo>
                  <a:pt x="324" y="0"/>
                </a:lnTo>
                <a:lnTo>
                  <a:pt x="199" y="0"/>
                </a:lnTo>
                <a:lnTo>
                  <a:pt x="138" y="93"/>
                </a:lnTo>
                <a:lnTo>
                  <a:pt x="122" y="93"/>
                </a:lnTo>
                <a:lnTo>
                  <a:pt x="61" y="141"/>
                </a:lnTo>
                <a:lnTo>
                  <a:pt x="0" y="141"/>
                </a:lnTo>
                <a:lnTo>
                  <a:pt x="16" y="170"/>
                </a:lnTo>
                <a:lnTo>
                  <a:pt x="45" y="170"/>
                </a:lnTo>
                <a:lnTo>
                  <a:pt x="45" y="186"/>
                </a:lnTo>
                <a:lnTo>
                  <a:pt x="16" y="186"/>
                </a:lnTo>
                <a:lnTo>
                  <a:pt x="29" y="202"/>
                </a:lnTo>
                <a:lnTo>
                  <a:pt x="16" y="218"/>
                </a:lnTo>
                <a:lnTo>
                  <a:pt x="45" y="218"/>
                </a:lnTo>
                <a:lnTo>
                  <a:pt x="61" y="218"/>
                </a:lnTo>
                <a:lnTo>
                  <a:pt x="77" y="247"/>
                </a:lnTo>
                <a:lnTo>
                  <a:pt x="61" y="280"/>
                </a:lnTo>
                <a:lnTo>
                  <a:pt x="93" y="308"/>
                </a:lnTo>
                <a:lnTo>
                  <a:pt x="77" y="308"/>
                </a:lnTo>
                <a:lnTo>
                  <a:pt x="77" y="325"/>
                </a:lnTo>
                <a:lnTo>
                  <a:pt x="61" y="325"/>
                </a:lnTo>
                <a:lnTo>
                  <a:pt x="77" y="357"/>
                </a:lnTo>
                <a:lnTo>
                  <a:pt x="61" y="357"/>
                </a:lnTo>
                <a:lnTo>
                  <a:pt x="29" y="373"/>
                </a:lnTo>
                <a:lnTo>
                  <a:pt x="45" y="386"/>
                </a:lnTo>
                <a:lnTo>
                  <a:pt x="61" y="386"/>
                </a:lnTo>
                <a:lnTo>
                  <a:pt x="61" y="418"/>
                </a:lnTo>
                <a:lnTo>
                  <a:pt x="45" y="418"/>
                </a:lnTo>
                <a:lnTo>
                  <a:pt x="29" y="495"/>
                </a:lnTo>
                <a:lnTo>
                  <a:pt x="29" y="540"/>
                </a:lnTo>
                <a:lnTo>
                  <a:pt x="61" y="540"/>
                </a:lnTo>
                <a:lnTo>
                  <a:pt x="61" y="556"/>
                </a:lnTo>
                <a:lnTo>
                  <a:pt x="45" y="572"/>
                </a:lnTo>
                <a:lnTo>
                  <a:pt x="61" y="588"/>
                </a:lnTo>
                <a:lnTo>
                  <a:pt x="61" y="604"/>
                </a:lnTo>
                <a:lnTo>
                  <a:pt x="93" y="617"/>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18" name="Freeform 454"/>
          <p:cNvSpPr>
            <a:spLocks/>
          </p:cNvSpPr>
          <p:nvPr/>
        </p:nvSpPr>
        <p:spPr bwMode="auto">
          <a:xfrm>
            <a:off x="4971986" y="2719038"/>
            <a:ext cx="60199" cy="93249"/>
          </a:xfrm>
          <a:custGeom>
            <a:avLst/>
            <a:gdLst>
              <a:gd name="T0" fmla="*/ 0 w 30"/>
              <a:gd name="T1" fmla="*/ 48 h 49"/>
              <a:gd name="T2" fmla="*/ 16 w 30"/>
              <a:gd name="T3" fmla="*/ 48 h 49"/>
              <a:gd name="T4" fmla="*/ 16 w 30"/>
              <a:gd name="T5" fmla="*/ 16 h 49"/>
              <a:gd name="T6" fmla="*/ 29 w 30"/>
              <a:gd name="T7" fmla="*/ 0 h 49"/>
              <a:gd name="T8" fmla="*/ 16 w 30"/>
              <a:gd name="T9" fmla="*/ 0 h 49"/>
              <a:gd name="T10" fmla="*/ 0 w 30"/>
              <a:gd name="T11" fmla="*/ 0 h 49"/>
              <a:gd name="T12" fmla="*/ 0 w 30"/>
              <a:gd name="T13" fmla="*/ 32 h 49"/>
              <a:gd name="T14" fmla="*/ 0 w 30"/>
              <a:gd name="T15" fmla="*/ 48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9">
                <a:moveTo>
                  <a:pt x="0" y="48"/>
                </a:moveTo>
                <a:lnTo>
                  <a:pt x="16" y="48"/>
                </a:lnTo>
                <a:lnTo>
                  <a:pt x="16" y="16"/>
                </a:lnTo>
                <a:lnTo>
                  <a:pt x="29" y="0"/>
                </a:lnTo>
                <a:lnTo>
                  <a:pt x="16" y="0"/>
                </a:lnTo>
                <a:lnTo>
                  <a:pt x="0" y="0"/>
                </a:lnTo>
                <a:lnTo>
                  <a:pt x="0" y="32"/>
                </a:lnTo>
                <a:lnTo>
                  <a:pt x="0" y="48"/>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19" name="Freeform 455"/>
          <p:cNvSpPr>
            <a:spLocks/>
          </p:cNvSpPr>
          <p:nvPr/>
        </p:nvSpPr>
        <p:spPr bwMode="auto">
          <a:xfrm>
            <a:off x="4971986" y="2687954"/>
            <a:ext cx="60199" cy="33909"/>
          </a:xfrm>
          <a:custGeom>
            <a:avLst/>
            <a:gdLst>
              <a:gd name="T0" fmla="*/ 0 w 30"/>
              <a:gd name="T1" fmla="*/ 16 h 17"/>
              <a:gd name="T2" fmla="*/ 29 w 30"/>
              <a:gd name="T3" fmla="*/ 0 h 17"/>
              <a:gd name="T4" fmla="*/ 16 w 30"/>
              <a:gd name="T5" fmla="*/ 0 h 17"/>
              <a:gd name="T6" fmla="*/ 0 w 30"/>
              <a:gd name="T7" fmla="*/ 16 h 17"/>
            </a:gdLst>
            <a:ahLst/>
            <a:cxnLst>
              <a:cxn ang="0">
                <a:pos x="T0" y="T1"/>
              </a:cxn>
              <a:cxn ang="0">
                <a:pos x="T2" y="T3"/>
              </a:cxn>
              <a:cxn ang="0">
                <a:pos x="T4" y="T5"/>
              </a:cxn>
              <a:cxn ang="0">
                <a:pos x="T6" y="T7"/>
              </a:cxn>
            </a:cxnLst>
            <a:rect l="0" t="0" r="r" b="b"/>
            <a:pathLst>
              <a:path w="30" h="17">
                <a:moveTo>
                  <a:pt x="0" y="16"/>
                </a:moveTo>
                <a:lnTo>
                  <a:pt x="29" y="0"/>
                </a:lnTo>
                <a:lnTo>
                  <a:pt x="16" y="0"/>
                </a:lnTo>
                <a:lnTo>
                  <a:pt x="0" y="16"/>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20" name="Line 456"/>
          <p:cNvSpPr>
            <a:spLocks noChangeShapeType="1"/>
          </p:cNvSpPr>
          <p:nvPr/>
        </p:nvSpPr>
        <p:spPr bwMode="auto">
          <a:xfrm>
            <a:off x="5062284" y="2750121"/>
            <a:ext cx="0" cy="310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21" name="Line 457"/>
          <p:cNvSpPr>
            <a:spLocks noChangeShapeType="1"/>
          </p:cNvSpPr>
          <p:nvPr/>
        </p:nvSpPr>
        <p:spPr bwMode="auto">
          <a:xfrm flipV="1">
            <a:off x="5029448" y="2750121"/>
            <a:ext cx="0" cy="310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22" name="Freeform 458"/>
          <p:cNvSpPr>
            <a:spLocks/>
          </p:cNvSpPr>
          <p:nvPr/>
        </p:nvSpPr>
        <p:spPr bwMode="auto">
          <a:xfrm>
            <a:off x="4175718" y="2309305"/>
            <a:ext cx="243531" cy="178023"/>
          </a:xfrm>
          <a:custGeom>
            <a:avLst/>
            <a:gdLst>
              <a:gd name="T0" fmla="*/ 93 w 123"/>
              <a:gd name="T1" fmla="*/ 0 h 94"/>
              <a:gd name="T2" fmla="*/ 93 w 123"/>
              <a:gd name="T3" fmla="*/ 16 h 94"/>
              <a:gd name="T4" fmla="*/ 61 w 123"/>
              <a:gd name="T5" fmla="*/ 16 h 94"/>
              <a:gd name="T6" fmla="*/ 32 w 123"/>
              <a:gd name="T7" fmla="*/ 32 h 94"/>
              <a:gd name="T8" fmla="*/ 32 w 123"/>
              <a:gd name="T9" fmla="*/ 16 h 94"/>
              <a:gd name="T10" fmla="*/ 16 w 123"/>
              <a:gd name="T11" fmla="*/ 0 h 94"/>
              <a:gd name="T12" fmla="*/ 0 w 123"/>
              <a:gd name="T13" fmla="*/ 16 h 94"/>
              <a:gd name="T14" fmla="*/ 16 w 123"/>
              <a:gd name="T15" fmla="*/ 16 h 94"/>
              <a:gd name="T16" fmla="*/ 16 w 123"/>
              <a:gd name="T17" fmla="*/ 32 h 94"/>
              <a:gd name="T18" fmla="*/ 16 w 123"/>
              <a:gd name="T19" fmla="*/ 45 h 94"/>
              <a:gd name="T20" fmla="*/ 0 w 123"/>
              <a:gd name="T21" fmla="*/ 45 h 94"/>
              <a:gd name="T22" fmla="*/ 16 w 123"/>
              <a:gd name="T23" fmla="*/ 61 h 94"/>
              <a:gd name="T24" fmla="*/ 16 w 123"/>
              <a:gd name="T25" fmla="*/ 77 h 94"/>
              <a:gd name="T26" fmla="*/ 45 w 123"/>
              <a:gd name="T27" fmla="*/ 77 h 94"/>
              <a:gd name="T28" fmla="*/ 61 w 123"/>
              <a:gd name="T29" fmla="*/ 93 h 94"/>
              <a:gd name="T30" fmla="*/ 77 w 123"/>
              <a:gd name="T31" fmla="*/ 77 h 94"/>
              <a:gd name="T32" fmla="*/ 109 w 123"/>
              <a:gd name="T33" fmla="*/ 61 h 94"/>
              <a:gd name="T34" fmla="*/ 122 w 123"/>
              <a:gd name="T35" fmla="*/ 32 h 94"/>
              <a:gd name="T36" fmla="*/ 122 w 123"/>
              <a:gd name="T37" fmla="*/ 16 h 94"/>
              <a:gd name="T38" fmla="*/ 109 w 123"/>
              <a:gd name="T39" fmla="*/ 16 h 94"/>
              <a:gd name="T40" fmla="*/ 93 w 123"/>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94">
                <a:moveTo>
                  <a:pt x="93" y="0"/>
                </a:moveTo>
                <a:lnTo>
                  <a:pt x="93" y="16"/>
                </a:lnTo>
                <a:lnTo>
                  <a:pt x="61" y="16"/>
                </a:lnTo>
                <a:lnTo>
                  <a:pt x="32" y="32"/>
                </a:lnTo>
                <a:lnTo>
                  <a:pt x="32" y="16"/>
                </a:lnTo>
                <a:lnTo>
                  <a:pt x="16" y="0"/>
                </a:lnTo>
                <a:lnTo>
                  <a:pt x="0" y="16"/>
                </a:lnTo>
                <a:lnTo>
                  <a:pt x="16" y="16"/>
                </a:lnTo>
                <a:lnTo>
                  <a:pt x="16" y="32"/>
                </a:lnTo>
                <a:lnTo>
                  <a:pt x="16" y="45"/>
                </a:lnTo>
                <a:lnTo>
                  <a:pt x="0" y="45"/>
                </a:lnTo>
                <a:lnTo>
                  <a:pt x="16" y="61"/>
                </a:lnTo>
                <a:lnTo>
                  <a:pt x="16" y="77"/>
                </a:lnTo>
                <a:lnTo>
                  <a:pt x="45" y="77"/>
                </a:lnTo>
                <a:lnTo>
                  <a:pt x="61" y="93"/>
                </a:lnTo>
                <a:lnTo>
                  <a:pt x="77" y="77"/>
                </a:lnTo>
                <a:lnTo>
                  <a:pt x="109" y="61"/>
                </a:lnTo>
                <a:lnTo>
                  <a:pt x="122" y="32"/>
                </a:lnTo>
                <a:lnTo>
                  <a:pt x="122" y="16"/>
                </a:lnTo>
                <a:lnTo>
                  <a:pt x="109" y="16"/>
                </a:lnTo>
                <a:lnTo>
                  <a:pt x="93"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23" name="Freeform 459"/>
          <p:cNvSpPr>
            <a:spLocks/>
          </p:cNvSpPr>
          <p:nvPr/>
        </p:nvSpPr>
        <p:spPr bwMode="auto">
          <a:xfrm>
            <a:off x="4482187" y="4253418"/>
            <a:ext cx="186069" cy="211931"/>
          </a:xfrm>
          <a:custGeom>
            <a:avLst/>
            <a:gdLst>
              <a:gd name="T0" fmla="*/ 77 w 94"/>
              <a:gd name="T1" fmla="*/ 93 h 110"/>
              <a:gd name="T2" fmla="*/ 77 w 94"/>
              <a:gd name="T3" fmla="*/ 77 h 110"/>
              <a:gd name="T4" fmla="*/ 93 w 94"/>
              <a:gd name="T5" fmla="*/ 32 h 110"/>
              <a:gd name="T6" fmla="*/ 61 w 94"/>
              <a:gd name="T7" fmla="*/ 32 h 110"/>
              <a:gd name="T8" fmla="*/ 45 w 94"/>
              <a:gd name="T9" fmla="*/ 0 h 110"/>
              <a:gd name="T10" fmla="*/ 32 w 94"/>
              <a:gd name="T11" fmla="*/ 0 h 110"/>
              <a:gd name="T12" fmla="*/ 0 w 94"/>
              <a:gd name="T13" fmla="*/ 16 h 110"/>
              <a:gd name="T14" fmla="*/ 16 w 94"/>
              <a:gd name="T15" fmla="*/ 45 h 110"/>
              <a:gd name="T16" fmla="*/ 0 w 94"/>
              <a:gd name="T17" fmla="*/ 45 h 110"/>
              <a:gd name="T18" fmla="*/ 0 w 94"/>
              <a:gd name="T19" fmla="*/ 77 h 110"/>
              <a:gd name="T20" fmla="*/ 16 w 94"/>
              <a:gd name="T21" fmla="*/ 77 h 110"/>
              <a:gd name="T22" fmla="*/ 16 w 94"/>
              <a:gd name="T23" fmla="*/ 109 h 110"/>
              <a:gd name="T24" fmla="*/ 61 w 94"/>
              <a:gd name="T25" fmla="*/ 93 h 110"/>
              <a:gd name="T26" fmla="*/ 77 w 94"/>
              <a:gd name="T27" fmla="*/ 9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10">
                <a:moveTo>
                  <a:pt x="77" y="93"/>
                </a:moveTo>
                <a:lnTo>
                  <a:pt x="77" y="77"/>
                </a:lnTo>
                <a:lnTo>
                  <a:pt x="93" y="32"/>
                </a:lnTo>
                <a:lnTo>
                  <a:pt x="61" y="32"/>
                </a:lnTo>
                <a:lnTo>
                  <a:pt x="45" y="0"/>
                </a:lnTo>
                <a:lnTo>
                  <a:pt x="32" y="0"/>
                </a:lnTo>
                <a:lnTo>
                  <a:pt x="0" y="16"/>
                </a:lnTo>
                <a:lnTo>
                  <a:pt x="16" y="45"/>
                </a:lnTo>
                <a:lnTo>
                  <a:pt x="0" y="45"/>
                </a:lnTo>
                <a:lnTo>
                  <a:pt x="0" y="77"/>
                </a:lnTo>
                <a:lnTo>
                  <a:pt x="16" y="77"/>
                </a:lnTo>
                <a:lnTo>
                  <a:pt x="16" y="109"/>
                </a:lnTo>
                <a:lnTo>
                  <a:pt x="61" y="93"/>
                </a:lnTo>
                <a:lnTo>
                  <a:pt x="77" y="93"/>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24" name="Freeform 460" descr="Narrow vertical"/>
          <p:cNvSpPr>
            <a:spLocks/>
          </p:cNvSpPr>
          <p:nvPr/>
        </p:nvSpPr>
        <p:spPr bwMode="auto">
          <a:xfrm>
            <a:off x="4052584" y="4137564"/>
            <a:ext cx="35573" cy="31082"/>
          </a:xfrm>
          <a:custGeom>
            <a:avLst/>
            <a:gdLst>
              <a:gd name="T0" fmla="*/ 16 w 17"/>
              <a:gd name="T1" fmla="*/ 0 h 17"/>
              <a:gd name="T2" fmla="*/ 16 w 17"/>
              <a:gd name="T3" fmla="*/ 16 h 17"/>
              <a:gd name="T4" fmla="*/ 0 w 17"/>
              <a:gd name="T5" fmla="*/ 16 h 17"/>
              <a:gd name="T6" fmla="*/ 16 w 17"/>
              <a:gd name="T7" fmla="*/ 0 h 17"/>
            </a:gdLst>
            <a:ahLst/>
            <a:cxnLst>
              <a:cxn ang="0">
                <a:pos x="T0" y="T1"/>
              </a:cxn>
              <a:cxn ang="0">
                <a:pos x="T2" y="T3"/>
              </a:cxn>
              <a:cxn ang="0">
                <a:pos x="T4" y="T5"/>
              </a:cxn>
              <a:cxn ang="0">
                <a:pos x="T6" y="T7"/>
              </a:cxn>
            </a:cxnLst>
            <a:rect l="0" t="0" r="r" b="b"/>
            <a:pathLst>
              <a:path w="17" h="17">
                <a:moveTo>
                  <a:pt x="16" y="0"/>
                </a:moveTo>
                <a:lnTo>
                  <a:pt x="16" y="16"/>
                </a:lnTo>
                <a:lnTo>
                  <a:pt x="0" y="16"/>
                </a:lnTo>
                <a:lnTo>
                  <a:pt x="16" y="0"/>
                </a:lnTo>
              </a:path>
            </a:pathLst>
          </a:custGeom>
          <a:pattFill prst="narVert">
            <a:fgClr>
              <a:srgbClr val="0099FF"/>
            </a:fgClr>
            <a:bgClr>
              <a:schemeClr val="bg1"/>
            </a:bgClr>
          </a:patt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25" name="Freeform 461"/>
          <p:cNvSpPr>
            <a:spLocks/>
          </p:cNvSpPr>
          <p:nvPr/>
        </p:nvSpPr>
        <p:spPr bwMode="auto">
          <a:xfrm>
            <a:off x="4238653" y="4168646"/>
            <a:ext cx="60199" cy="31084"/>
          </a:xfrm>
          <a:custGeom>
            <a:avLst/>
            <a:gdLst>
              <a:gd name="T0" fmla="*/ 0 w 30"/>
              <a:gd name="T1" fmla="*/ 0 h 17"/>
              <a:gd name="T2" fmla="*/ 0 w 30"/>
              <a:gd name="T3" fmla="*/ 16 h 17"/>
              <a:gd name="T4" fmla="*/ 29 w 30"/>
              <a:gd name="T5" fmla="*/ 0 h 17"/>
              <a:gd name="T6" fmla="*/ 13 w 30"/>
              <a:gd name="T7" fmla="*/ 0 h 17"/>
              <a:gd name="T8" fmla="*/ 0 w 30"/>
              <a:gd name="T9" fmla="*/ 0 h 17"/>
            </a:gdLst>
            <a:ahLst/>
            <a:cxnLst>
              <a:cxn ang="0">
                <a:pos x="T0" y="T1"/>
              </a:cxn>
              <a:cxn ang="0">
                <a:pos x="T2" y="T3"/>
              </a:cxn>
              <a:cxn ang="0">
                <a:pos x="T4" y="T5"/>
              </a:cxn>
              <a:cxn ang="0">
                <a:pos x="T6" y="T7"/>
              </a:cxn>
              <a:cxn ang="0">
                <a:pos x="T8" y="T9"/>
              </a:cxn>
            </a:cxnLst>
            <a:rect l="0" t="0" r="r" b="b"/>
            <a:pathLst>
              <a:path w="30" h="17">
                <a:moveTo>
                  <a:pt x="0" y="0"/>
                </a:moveTo>
                <a:lnTo>
                  <a:pt x="0" y="16"/>
                </a:lnTo>
                <a:lnTo>
                  <a:pt x="29" y="0"/>
                </a:lnTo>
                <a:lnTo>
                  <a:pt x="13" y="0"/>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26" name="Freeform 462"/>
          <p:cNvSpPr>
            <a:spLocks/>
          </p:cNvSpPr>
          <p:nvPr/>
        </p:nvSpPr>
        <p:spPr bwMode="auto">
          <a:xfrm>
            <a:off x="4263281" y="4191251"/>
            <a:ext cx="251740" cy="180847"/>
          </a:xfrm>
          <a:custGeom>
            <a:avLst/>
            <a:gdLst>
              <a:gd name="T0" fmla="*/ 32 w 126"/>
              <a:gd name="T1" fmla="*/ 65 h 95"/>
              <a:gd name="T2" fmla="*/ 48 w 126"/>
              <a:gd name="T3" fmla="*/ 49 h 95"/>
              <a:gd name="T4" fmla="*/ 64 w 126"/>
              <a:gd name="T5" fmla="*/ 49 h 95"/>
              <a:gd name="T6" fmla="*/ 77 w 126"/>
              <a:gd name="T7" fmla="*/ 78 h 95"/>
              <a:gd name="T8" fmla="*/ 93 w 126"/>
              <a:gd name="T9" fmla="*/ 78 h 95"/>
              <a:gd name="T10" fmla="*/ 93 w 126"/>
              <a:gd name="T11" fmla="*/ 94 h 95"/>
              <a:gd name="T12" fmla="*/ 109 w 126"/>
              <a:gd name="T13" fmla="*/ 78 h 95"/>
              <a:gd name="T14" fmla="*/ 125 w 126"/>
              <a:gd name="T15" fmla="*/ 78 h 95"/>
              <a:gd name="T16" fmla="*/ 109 w 126"/>
              <a:gd name="T17" fmla="*/ 49 h 95"/>
              <a:gd name="T18" fmla="*/ 93 w 126"/>
              <a:gd name="T19" fmla="*/ 16 h 95"/>
              <a:gd name="T20" fmla="*/ 64 w 126"/>
              <a:gd name="T21" fmla="*/ 16 h 95"/>
              <a:gd name="T22" fmla="*/ 32 w 126"/>
              <a:gd name="T23" fmla="*/ 0 h 95"/>
              <a:gd name="T24" fmla="*/ 32 w 126"/>
              <a:gd name="T25" fmla="*/ 16 h 95"/>
              <a:gd name="T26" fmla="*/ 0 w 126"/>
              <a:gd name="T27" fmla="*/ 32 h 95"/>
              <a:gd name="T28" fmla="*/ 32 w 126"/>
              <a:gd name="T29" fmla="*/ 6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95">
                <a:moveTo>
                  <a:pt x="32" y="65"/>
                </a:moveTo>
                <a:lnTo>
                  <a:pt x="48" y="49"/>
                </a:lnTo>
                <a:lnTo>
                  <a:pt x="64" y="49"/>
                </a:lnTo>
                <a:lnTo>
                  <a:pt x="77" y="78"/>
                </a:lnTo>
                <a:lnTo>
                  <a:pt x="93" y="78"/>
                </a:lnTo>
                <a:lnTo>
                  <a:pt x="93" y="94"/>
                </a:lnTo>
                <a:lnTo>
                  <a:pt x="109" y="78"/>
                </a:lnTo>
                <a:lnTo>
                  <a:pt x="125" y="78"/>
                </a:lnTo>
                <a:lnTo>
                  <a:pt x="109" y="49"/>
                </a:lnTo>
                <a:lnTo>
                  <a:pt x="93" y="16"/>
                </a:lnTo>
                <a:lnTo>
                  <a:pt x="64" y="16"/>
                </a:lnTo>
                <a:lnTo>
                  <a:pt x="32" y="0"/>
                </a:lnTo>
                <a:lnTo>
                  <a:pt x="32" y="16"/>
                </a:lnTo>
                <a:lnTo>
                  <a:pt x="0" y="32"/>
                </a:lnTo>
                <a:lnTo>
                  <a:pt x="32" y="65"/>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27" name="Freeform 463"/>
          <p:cNvSpPr>
            <a:spLocks/>
          </p:cNvSpPr>
          <p:nvPr/>
        </p:nvSpPr>
        <p:spPr bwMode="auto">
          <a:xfrm>
            <a:off x="4238652" y="4191251"/>
            <a:ext cx="90300" cy="64993"/>
          </a:xfrm>
          <a:custGeom>
            <a:avLst/>
            <a:gdLst>
              <a:gd name="T0" fmla="*/ 13 w 46"/>
              <a:gd name="T1" fmla="*/ 33 h 34"/>
              <a:gd name="T2" fmla="*/ 45 w 46"/>
              <a:gd name="T3" fmla="*/ 17 h 34"/>
              <a:gd name="T4" fmla="*/ 45 w 46"/>
              <a:gd name="T5" fmla="*/ 0 h 34"/>
              <a:gd name="T6" fmla="*/ 13 w 46"/>
              <a:gd name="T7" fmla="*/ 0 h 34"/>
              <a:gd name="T8" fmla="*/ 0 w 46"/>
              <a:gd name="T9" fmla="*/ 0 h 34"/>
              <a:gd name="T10" fmla="*/ 0 w 46"/>
              <a:gd name="T11" fmla="*/ 17 h 34"/>
              <a:gd name="T12" fmla="*/ 13 w 46"/>
              <a:gd name="T13" fmla="*/ 33 h 34"/>
            </a:gdLst>
            <a:ahLst/>
            <a:cxnLst>
              <a:cxn ang="0">
                <a:pos x="T0" y="T1"/>
              </a:cxn>
              <a:cxn ang="0">
                <a:pos x="T2" y="T3"/>
              </a:cxn>
              <a:cxn ang="0">
                <a:pos x="T4" y="T5"/>
              </a:cxn>
              <a:cxn ang="0">
                <a:pos x="T6" y="T7"/>
              </a:cxn>
              <a:cxn ang="0">
                <a:pos x="T8" y="T9"/>
              </a:cxn>
              <a:cxn ang="0">
                <a:pos x="T10" y="T11"/>
              </a:cxn>
              <a:cxn ang="0">
                <a:pos x="T12" y="T13"/>
              </a:cxn>
            </a:cxnLst>
            <a:rect l="0" t="0" r="r" b="b"/>
            <a:pathLst>
              <a:path w="46" h="34">
                <a:moveTo>
                  <a:pt x="13" y="33"/>
                </a:moveTo>
                <a:lnTo>
                  <a:pt x="45" y="17"/>
                </a:lnTo>
                <a:lnTo>
                  <a:pt x="45" y="0"/>
                </a:lnTo>
                <a:lnTo>
                  <a:pt x="13" y="0"/>
                </a:lnTo>
                <a:lnTo>
                  <a:pt x="0" y="0"/>
                </a:lnTo>
                <a:lnTo>
                  <a:pt x="0" y="17"/>
                </a:lnTo>
                <a:lnTo>
                  <a:pt x="13" y="33"/>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28" name="Freeform 464"/>
          <p:cNvSpPr>
            <a:spLocks/>
          </p:cNvSpPr>
          <p:nvPr/>
        </p:nvSpPr>
        <p:spPr bwMode="auto">
          <a:xfrm>
            <a:off x="4391886" y="4341017"/>
            <a:ext cx="123135" cy="124333"/>
          </a:xfrm>
          <a:custGeom>
            <a:avLst/>
            <a:gdLst>
              <a:gd name="T0" fmla="*/ 61 w 62"/>
              <a:gd name="T1" fmla="*/ 64 h 65"/>
              <a:gd name="T2" fmla="*/ 61 w 62"/>
              <a:gd name="T3" fmla="*/ 32 h 65"/>
              <a:gd name="T4" fmla="*/ 45 w 62"/>
              <a:gd name="T5" fmla="*/ 32 h 65"/>
              <a:gd name="T6" fmla="*/ 45 w 62"/>
              <a:gd name="T7" fmla="*/ 0 h 65"/>
              <a:gd name="T8" fmla="*/ 29 w 62"/>
              <a:gd name="T9" fmla="*/ 16 h 65"/>
              <a:gd name="T10" fmla="*/ 29 w 62"/>
              <a:gd name="T11" fmla="*/ 0 h 65"/>
              <a:gd name="T12" fmla="*/ 13 w 62"/>
              <a:gd name="T13" fmla="*/ 0 h 65"/>
              <a:gd name="T14" fmla="*/ 0 w 62"/>
              <a:gd name="T15" fmla="*/ 32 h 65"/>
              <a:gd name="T16" fmla="*/ 45 w 62"/>
              <a:gd name="T17" fmla="*/ 64 h 65"/>
              <a:gd name="T18" fmla="*/ 61 w 62"/>
              <a:gd name="T19"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5">
                <a:moveTo>
                  <a:pt x="61" y="64"/>
                </a:moveTo>
                <a:lnTo>
                  <a:pt x="61" y="32"/>
                </a:lnTo>
                <a:lnTo>
                  <a:pt x="45" y="32"/>
                </a:lnTo>
                <a:lnTo>
                  <a:pt x="45" y="0"/>
                </a:lnTo>
                <a:lnTo>
                  <a:pt x="29" y="16"/>
                </a:lnTo>
                <a:lnTo>
                  <a:pt x="29" y="0"/>
                </a:lnTo>
                <a:lnTo>
                  <a:pt x="13" y="0"/>
                </a:lnTo>
                <a:lnTo>
                  <a:pt x="0" y="32"/>
                </a:lnTo>
                <a:lnTo>
                  <a:pt x="45" y="64"/>
                </a:lnTo>
                <a:lnTo>
                  <a:pt x="61" y="64"/>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29" name="Freeform 465"/>
          <p:cNvSpPr>
            <a:spLocks/>
          </p:cNvSpPr>
          <p:nvPr/>
        </p:nvSpPr>
        <p:spPr bwMode="auto">
          <a:xfrm>
            <a:off x="4238653" y="3750435"/>
            <a:ext cx="333831" cy="389953"/>
          </a:xfrm>
          <a:custGeom>
            <a:avLst/>
            <a:gdLst>
              <a:gd name="T0" fmla="*/ 0 w 168"/>
              <a:gd name="T1" fmla="*/ 187 h 204"/>
              <a:gd name="T2" fmla="*/ 29 w 168"/>
              <a:gd name="T3" fmla="*/ 171 h 204"/>
              <a:gd name="T4" fmla="*/ 45 w 168"/>
              <a:gd name="T5" fmla="*/ 187 h 204"/>
              <a:gd name="T6" fmla="*/ 61 w 168"/>
              <a:gd name="T7" fmla="*/ 203 h 204"/>
              <a:gd name="T8" fmla="*/ 90 w 168"/>
              <a:gd name="T9" fmla="*/ 187 h 204"/>
              <a:gd name="T10" fmla="*/ 122 w 168"/>
              <a:gd name="T11" fmla="*/ 187 h 204"/>
              <a:gd name="T12" fmla="*/ 154 w 168"/>
              <a:gd name="T13" fmla="*/ 187 h 204"/>
              <a:gd name="T14" fmla="*/ 167 w 168"/>
              <a:gd name="T15" fmla="*/ 171 h 204"/>
              <a:gd name="T16" fmla="*/ 167 w 168"/>
              <a:gd name="T17" fmla="*/ 77 h 204"/>
              <a:gd name="T18" fmla="*/ 154 w 168"/>
              <a:gd name="T19" fmla="*/ 77 h 204"/>
              <a:gd name="T20" fmla="*/ 154 w 168"/>
              <a:gd name="T21" fmla="*/ 32 h 204"/>
              <a:gd name="T22" fmla="*/ 167 w 168"/>
              <a:gd name="T23" fmla="*/ 48 h 204"/>
              <a:gd name="T24" fmla="*/ 122 w 168"/>
              <a:gd name="T25" fmla="*/ 0 h 204"/>
              <a:gd name="T26" fmla="*/ 122 w 168"/>
              <a:gd name="T27" fmla="*/ 32 h 204"/>
              <a:gd name="T28" fmla="*/ 77 w 168"/>
              <a:gd name="T29" fmla="*/ 32 h 204"/>
              <a:gd name="T30" fmla="*/ 77 w 168"/>
              <a:gd name="T31" fmla="*/ 64 h 204"/>
              <a:gd name="T32" fmla="*/ 61 w 168"/>
              <a:gd name="T33" fmla="*/ 64 h 204"/>
              <a:gd name="T34" fmla="*/ 61 w 168"/>
              <a:gd name="T35" fmla="*/ 93 h 204"/>
              <a:gd name="T36" fmla="*/ 0 w 168"/>
              <a:gd name="T37" fmla="*/ 93 h 204"/>
              <a:gd name="T38" fmla="*/ 13 w 168"/>
              <a:gd name="T39" fmla="*/ 110 h 204"/>
              <a:gd name="T40" fmla="*/ 13 w 168"/>
              <a:gd name="T41" fmla="*/ 171 h 204"/>
              <a:gd name="T42" fmla="*/ 0 w 168"/>
              <a:gd name="T43"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204">
                <a:moveTo>
                  <a:pt x="0" y="187"/>
                </a:moveTo>
                <a:lnTo>
                  <a:pt x="29" y="171"/>
                </a:lnTo>
                <a:lnTo>
                  <a:pt x="45" y="187"/>
                </a:lnTo>
                <a:lnTo>
                  <a:pt x="61" y="203"/>
                </a:lnTo>
                <a:lnTo>
                  <a:pt x="90" y="187"/>
                </a:lnTo>
                <a:lnTo>
                  <a:pt x="122" y="187"/>
                </a:lnTo>
                <a:lnTo>
                  <a:pt x="154" y="187"/>
                </a:lnTo>
                <a:lnTo>
                  <a:pt x="167" y="171"/>
                </a:lnTo>
                <a:lnTo>
                  <a:pt x="167" y="77"/>
                </a:lnTo>
                <a:lnTo>
                  <a:pt x="154" y="77"/>
                </a:lnTo>
                <a:lnTo>
                  <a:pt x="154" y="32"/>
                </a:lnTo>
                <a:lnTo>
                  <a:pt x="167" y="48"/>
                </a:lnTo>
                <a:lnTo>
                  <a:pt x="122" y="0"/>
                </a:lnTo>
                <a:lnTo>
                  <a:pt x="122" y="32"/>
                </a:lnTo>
                <a:lnTo>
                  <a:pt x="77" y="32"/>
                </a:lnTo>
                <a:lnTo>
                  <a:pt x="77" y="64"/>
                </a:lnTo>
                <a:lnTo>
                  <a:pt x="61" y="64"/>
                </a:lnTo>
                <a:lnTo>
                  <a:pt x="61" y="93"/>
                </a:lnTo>
                <a:lnTo>
                  <a:pt x="0" y="93"/>
                </a:lnTo>
                <a:lnTo>
                  <a:pt x="13" y="110"/>
                </a:lnTo>
                <a:lnTo>
                  <a:pt x="13" y="171"/>
                </a:lnTo>
                <a:lnTo>
                  <a:pt x="0" y="187"/>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0" name="Freeform 466"/>
          <p:cNvSpPr>
            <a:spLocks/>
          </p:cNvSpPr>
          <p:nvPr/>
        </p:nvSpPr>
        <p:spPr bwMode="auto">
          <a:xfrm>
            <a:off x="4205817" y="4075396"/>
            <a:ext cx="188807" cy="149763"/>
          </a:xfrm>
          <a:custGeom>
            <a:avLst/>
            <a:gdLst>
              <a:gd name="T0" fmla="*/ 16 w 94"/>
              <a:gd name="T1" fmla="*/ 49 h 79"/>
              <a:gd name="T2" fmla="*/ 29 w 94"/>
              <a:gd name="T3" fmla="*/ 49 h 79"/>
              <a:gd name="T4" fmla="*/ 45 w 94"/>
              <a:gd name="T5" fmla="*/ 49 h 79"/>
              <a:gd name="T6" fmla="*/ 16 w 94"/>
              <a:gd name="T7" fmla="*/ 62 h 79"/>
              <a:gd name="T8" fmla="*/ 29 w 94"/>
              <a:gd name="T9" fmla="*/ 62 h 79"/>
              <a:gd name="T10" fmla="*/ 61 w 94"/>
              <a:gd name="T11" fmla="*/ 62 h 79"/>
              <a:gd name="T12" fmla="*/ 93 w 94"/>
              <a:gd name="T13" fmla="*/ 78 h 79"/>
              <a:gd name="T14" fmla="*/ 77 w 94"/>
              <a:gd name="T15" fmla="*/ 33 h 79"/>
              <a:gd name="T16" fmla="*/ 61 w 94"/>
              <a:gd name="T17" fmla="*/ 16 h 79"/>
              <a:gd name="T18" fmla="*/ 45 w 94"/>
              <a:gd name="T19" fmla="*/ 0 h 79"/>
              <a:gd name="T20" fmla="*/ 16 w 94"/>
              <a:gd name="T21" fmla="*/ 16 h 79"/>
              <a:gd name="T22" fmla="*/ 0 w 94"/>
              <a:gd name="T23" fmla="*/ 33 h 79"/>
              <a:gd name="T24" fmla="*/ 16 w 94"/>
              <a:gd name="T25"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79">
                <a:moveTo>
                  <a:pt x="16" y="49"/>
                </a:moveTo>
                <a:lnTo>
                  <a:pt x="29" y="49"/>
                </a:lnTo>
                <a:lnTo>
                  <a:pt x="45" y="49"/>
                </a:lnTo>
                <a:lnTo>
                  <a:pt x="16" y="62"/>
                </a:lnTo>
                <a:lnTo>
                  <a:pt x="29" y="62"/>
                </a:lnTo>
                <a:lnTo>
                  <a:pt x="61" y="62"/>
                </a:lnTo>
                <a:lnTo>
                  <a:pt x="93" y="78"/>
                </a:lnTo>
                <a:lnTo>
                  <a:pt x="77" y="33"/>
                </a:lnTo>
                <a:lnTo>
                  <a:pt x="61" y="16"/>
                </a:lnTo>
                <a:lnTo>
                  <a:pt x="45" y="0"/>
                </a:lnTo>
                <a:lnTo>
                  <a:pt x="16" y="16"/>
                </a:lnTo>
                <a:lnTo>
                  <a:pt x="0" y="33"/>
                </a:lnTo>
                <a:lnTo>
                  <a:pt x="16" y="49"/>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1" name="Freeform 467"/>
          <p:cNvSpPr>
            <a:spLocks/>
          </p:cNvSpPr>
          <p:nvPr/>
        </p:nvSpPr>
        <p:spPr bwMode="auto">
          <a:xfrm>
            <a:off x="4328953" y="4284503"/>
            <a:ext cx="90297" cy="118681"/>
          </a:xfrm>
          <a:custGeom>
            <a:avLst/>
            <a:gdLst>
              <a:gd name="T0" fmla="*/ 32 w 46"/>
              <a:gd name="T1" fmla="*/ 61 h 62"/>
              <a:gd name="T2" fmla="*/ 45 w 46"/>
              <a:gd name="T3" fmla="*/ 29 h 62"/>
              <a:gd name="T4" fmla="*/ 32 w 46"/>
              <a:gd name="T5" fmla="*/ 0 h 62"/>
              <a:gd name="T6" fmla="*/ 16 w 46"/>
              <a:gd name="T7" fmla="*/ 0 h 62"/>
              <a:gd name="T8" fmla="*/ 0 w 46"/>
              <a:gd name="T9" fmla="*/ 16 h 62"/>
              <a:gd name="T10" fmla="*/ 16 w 46"/>
              <a:gd name="T11" fmla="*/ 45 h 62"/>
              <a:gd name="T12" fmla="*/ 32 w 46"/>
              <a:gd name="T13" fmla="*/ 61 h 62"/>
            </a:gdLst>
            <a:ahLst/>
            <a:cxnLst>
              <a:cxn ang="0">
                <a:pos x="T0" y="T1"/>
              </a:cxn>
              <a:cxn ang="0">
                <a:pos x="T2" y="T3"/>
              </a:cxn>
              <a:cxn ang="0">
                <a:pos x="T4" y="T5"/>
              </a:cxn>
              <a:cxn ang="0">
                <a:pos x="T6" y="T7"/>
              </a:cxn>
              <a:cxn ang="0">
                <a:pos x="T8" y="T9"/>
              </a:cxn>
              <a:cxn ang="0">
                <a:pos x="T10" y="T11"/>
              </a:cxn>
              <a:cxn ang="0">
                <a:pos x="T12" y="T13"/>
              </a:cxn>
            </a:cxnLst>
            <a:rect l="0" t="0" r="r" b="b"/>
            <a:pathLst>
              <a:path w="46" h="62">
                <a:moveTo>
                  <a:pt x="32" y="61"/>
                </a:moveTo>
                <a:lnTo>
                  <a:pt x="45" y="29"/>
                </a:lnTo>
                <a:lnTo>
                  <a:pt x="32" y="0"/>
                </a:lnTo>
                <a:lnTo>
                  <a:pt x="16" y="0"/>
                </a:lnTo>
                <a:lnTo>
                  <a:pt x="0" y="16"/>
                </a:lnTo>
                <a:lnTo>
                  <a:pt x="16" y="45"/>
                </a:lnTo>
                <a:lnTo>
                  <a:pt x="32" y="61"/>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2" name="Freeform 468"/>
          <p:cNvSpPr>
            <a:spLocks/>
          </p:cNvSpPr>
          <p:nvPr/>
        </p:nvSpPr>
        <p:spPr bwMode="auto">
          <a:xfrm>
            <a:off x="4818751" y="2928145"/>
            <a:ext cx="93035" cy="56515"/>
          </a:xfrm>
          <a:custGeom>
            <a:avLst/>
            <a:gdLst>
              <a:gd name="T0" fmla="*/ 45 w 46"/>
              <a:gd name="T1" fmla="*/ 29 h 30"/>
              <a:gd name="T2" fmla="*/ 16 w 46"/>
              <a:gd name="T3" fmla="*/ 29 h 30"/>
              <a:gd name="T4" fmla="*/ 16 w 46"/>
              <a:gd name="T5" fmla="*/ 16 h 30"/>
              <a:gd name="T6" fmla="*/ 0 w 46"/>
              <a:gd name="T7" fmla="*/ 16 h 30"/>
              <a:gd name="T8" fmla="*/ 16 w 46"/>
              <a:gd name="T9" fmla="*/ 0 h 30"/>
              <a:gd name="T10" fmla="*/ 29 w 46"/>
              <a:gd name="T11" fmla="*/ 0 h 30"/>
              <a:gd name="T12" fmla="*/ 45 w 46"/>
              <a:gd name="T13" fmla="*/ 0 h 30"/>
              <a:gd name="T14" fmla="*/ 45 w 46"/>
              <a:gd name="T15" fmla="*/ 16 h 30"/>
              <a:gd name="T16" fmla="*/ 45 w 46"/>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0">
                <a:moveTo>
                  <a:pt x="45" y="29"/>
                </a:moveTo>
                <a:lnTo>
                  <a:pt x="16" y="29"/>
                </a:lnTo>
                <a:lnTo>
                  <a:pt x="16" y="16"/>
                </a:lnTo>
                <a:lnTo>
                  <a:pt x="0" y="16"/>
                </a:lnTo>
                <a:lnTo>
                  <a:pt x="16" y="0"/>
                </a:lnTo>
                <a:lnTo>
                  <a:pt x="29" y="0"/>
                </a:lnTo>
                <a:lnTo>
                  <a:pt x="45" y="0"/>
                </a:lnTo>
                <a:lnTo>
                  <a:pt x="45" y="16"/>
                </a:lnTo>
                <a:lnTo>
                  <a:pt x="45" y="29"/>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33" name="Freeform 469"/>
          <p:cNvSpPr>
            <a:spLocks/>
          </p:cNvSpPr>
          <p:nvPr/>
        </p:nvSpPr>
        <p:spPr bwMode="auto">
          <a:xfrm>
            <a:off x="4635419" y="2959226"/>
            <a:ext cx="339303" cy="293877"/>
          </a:xfrm>
          <a:custGeom>
            <a:avLst/>
            <a:gdLst>
              <a:gd name="T0" fmla="*/ 45 w 171"/>
              <a:gd name="T1" fmla="*/ 122 h 155"/>
              <a:gd name="T2" fmla="*/ 45 w 171"/>
              <a:gd name="T3" fmla="*/ 138 h 155"/>
              <a:gd name="T4" fmla="*/ 61 w 171"/>
              <a:gd name="T5" fmla="*/ 138 h 155"/>
              <a:gd name="T6" fmla="*/ 77 w 171"/>
              <a:gd name="T7" fmla="*/ 138 h 155"/>
              <a:gd name="T8" fmla="*/ 109 w 171"/>
              <a:gd name="T9" fmla="*/ 154 h 155"/>
              <a:gd name="T10" fmla="*/ 109 w 171"/>
              <a:gd name="T11" fmla="*/ 138 h 155"/>
              <a:gd name="T12" fmla="*/ 154 w 171"/>
              <a:gd name="T13" fmla="*/ 138 h 155"/>
              <a:gd name="T14" fmla="*/ 170 w 171"/>
              <a:gd name="T15" fmla="*/ 122 h 155"/>
              <a:gd name="T16" fmla="*/ 154 w 171"/>
              <a:gd name="T17" fmla="*/ 90 h 155"/>
              <a:gd name="T18" fmla="*/ 154 w 171"/>
              <a:gd name="T19" fmla="*/ 77 h 155"/>
              <a:gd name="T20" fmla="*/ 138 w 171"/>
              <a:gd name="T21" fmla="*/ 90 h 155"/>
              <a:gd name="T22" fmla="*/ 154 w 171"/>
              <a:gd name="T23" fmla="*/ 77 h 155"/>
              <a:gd name="T24" fmla="*/ 154 w 171"/>
              <a:gd name="T25" fmla="*/ 45 h 155"/>
              <a:gd name="T26" fmla="*/ 170 w 171"/>
              <a:gd name="T27" fmla="*/ 29 h 155"/>
              <a:gd name="T28" fmla="*/ 138 w 171"/>
              <a:gd name="T29" fmla="*/ 13 h 155"/>
              <a:gd name="T30" fmla="*/ 109 w 171"/>
              <a:gd name="T31" fmla="*/ 13 h 155"/>
              <a:gd name="T32" fmla="*/ 109 w 171"/>
              <a:gd name="T33" fmla="*/ 0 h 155"/>
              <a:gd name="T34" fmla="*/ 93 w 171"/>
              <a:gd name="T35" fmla="*/ 0 h 155"/>
              <a:gd name="T36" fmla="*/ 77 w 171"/>
              <a:gd name="T37" fmla="*/ 0 h 155"/>
              <a:gd name="T38" fmla="*/ 77 w 171"/>
              <a:gd name="T39" fmla="*/ 13 h 155"/>
              <a:gd name="T40" fmla="*/ 45 w 171"/>
              <a:gd name="T41" fmla="*/ 29 h 155"/>
              <a:gd name="T42" fmla="*/ 32 w 171"/>
              <a:gd name="T43" fmla="*/ 29 h 155"/>
              <a:gd name="T44" fmla="*/ 32 w 171"/>
              <a:gd name="T45" fmla="*/ 45 h 155"/>
              <a:gd name="T46" fmla="*/ 16 w 171"/>
              <a:gd name="T47" fmla="*/ 45 h 155"/>
              <a:gd name="T48" fmla="*/ 0 w 171"/>
              <a:gd name="T49" fmla="*/ 45 h 155"/>
              <a:gd name="T50" fmla="*/ 32 w 171"/>
              <a:gd name="T51" fmla="*/ 61 h 155"/>
              <a:gd name="T52" fmla="*/ 45 w 171"/>
              <a:gd name="T53" fmla="*/ 90 h 155"/>
              <a:gd name="T54" fmla="*/ 45 w 171"/>
              <a:gd name="T55" fmla="*/ 12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155">
                <a:moveTo>
                  <a:pt x="45" y="122"/>
                </a:moveTo>
                <a:lnTo>
                  <a:pt x="45" y="138"/>
                </a:lnTo>
                <a:lnTo>
                  <a:pt x="61" y="138"/>
                </a:lnTo>
                <a:lnTo>
                  <a:pt x="77" y="138"/>
                </a:lnTo>
                <a:lnTo>
                  <a:pt x="109" y="154"/>
                </a:lnTo>
                <a:lnTo>
                  <a:pt x="109" y="138"/>
                </a:lnTo>
                <a:lnTo>
                  <a:pt x="154" y="138"/>
                </a:lnTo>
                <a:lnTo>
                  <a:pt x="170" y="122"/>
                </a:lnTo>
                <a:lnTo>
                  <a:pt x="154" y="90"/>
                </a:lnTo>
                <a:lnTo>
                  <a:pt x="154" y="77"/>
                </a:lnTo>
                <a:lnTo>
                  <a:pt x="138" y="90"/>
                </a:lnTo>
                <a:lnTo>
                  <a:pt x="154" y="77"/>
                </a:lnTo>
                <a:lnTo>
                  <a:pt x="154" y="45"/>
                </a:lnTo>
                <a:lnTo>
                  <a:pt x="170" y="29"/>
                </a:lnTo>
                <a:lnTo>
                  <a:pt x="138" y="13"/>
                </a:lnTo>
                <a:lnTo>
                  <a:pt x="109" y="13"/>
                </a:lnTo>
                <a:lnTo>
                  <a:pt x="109" y="0"/>
                </a:lnTo>
                <a:lnTo>
                  <a:pt x="93" y="0"/>
                </a:lnTo>
                <a:lnTo>
                  <a:pt x="77" y="0"/>
                </a:lnTo>
                <a:lnTo>
                  <a:pt x="77" y="13"/>
                </a:lnTo>
                <a:lnTo>
                  <a:pt x="45" y="29"/>
                </a:lnTo>
                <a:lnTo>
                  <a:pt x="32" y="29"/>
                </a:lnTo>
                <a:lnTo>
                  <a:pt x="32" y="45"/>
                </a:lnTo>
                <a:lnTo>
                  <a:pt x="16" y="45"/>
                </a:lnTo>
                <a:lnTo>
                  <a:pt x="0" y="45"/>
                </a:lnTo>
                <a:lnTo>
                  <a:pt x="32" y="61"/>
                </a:lnTo>
                <a:lnTo>
                  <a:pt x="45" y="90"/>
                </a:lnTo>
                <a:lnTo>
                  <a:pt x="45" y="122"/>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4" name="Freeform 470"/>
          <p:cNvSpPr>
            <a:spLocks/>
          </p:cNvSpPr>
          <p:nvPr/>
        </p:nvSpPr>
        <p:spPr bwMode="auto">
          <a:xfrm>
            <a:off x="4482186" y="2781204"/>
            <a:ext cx="123133" cy="146939"/>
          </a:xfrm>
          <a:custGeom>
            <a:avLst/>
            <a:gdLst>
              <a:gd name="T0" fmla="*/ 61 w 62"/>
              <a:gd name="T1" fmla="*/ 29 h 78"/>
              <a:gd name="T2" fmla="*/ 45 w 62"/>
              <a:gd name="T3" fmla="*/ 29 h 78"/>
              <a:gd name="T4" fmla="*/ 32 w 62"/>
              <a:gd name="T5" fmla="*/ 16 h 78"/>
              <a:gd name="T6" fmla="*/ 45 w 62"/>
              <a:gd name="T7" fmla="*/ 0 h 78"/>
              <a:gd name="T8" fmla="*/ 32 w 62"/>
              <a:gd name="T9" fmla="*/ 0 h 78"/>
              <a:gd name="T10" fmla="*/ 16 w 62"/>
              <a:gd name="T11" fmla="*/ 16 h 78"/>
              <a:gd name="T12" fmla="*/ 0 w 62"/>
              <a:gd name="T13" fmla="*/ 16 h 78"/>
              <a:gd name="T14" fmla="*/ 0 w 62"/>
              <a:gd name="T15" fmla="*/ 45 h 78"/>
              <a:gd name="T16" fmla="*/ 16 w 62"/>
              <a:gd name="T17" fmla="*/ 45 h 78"/>
              <a:gd name="T18" fmla="*/ 16 w 62"/>
              <a:gd name="T19" fmla="*/ 61 h 78"/>
              <a:gd name="T20" fmla="*/ 0 w 62"/>
              <a:gd name="T21" fmla="*/ 61 h 78"/>
              <a:gd name="T22" fmla="*/ 0 w 62"/>
              <a:gd name="T23" fmla="*/ 77 h 78"/>
              <a:gd name="T24" fmla="*/ 32 w 62"/>
              <a:gd name="T25" fmla="*/ 77 h 78"/>
              <a:gd name="T26" fmla="*/ 45 w 62"/>
              <a:gd name="T27" fmla="*/ 61 h 78"/>
              <a:gd name="T28" fmla="*/ 61 w 62"/>
              <a:gd name="T29" fmla="*/ 45 h 78"/>
              <a:gd name="T30" fmla="*/ 61 w 62"/>
              <a:gd name="T31"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78">
                <a:moveTo>
                  <a:pt x="61" y="29"/>
                </a:moveTo>
                <a:lnTo>
                  <a:pt x="45" y="29"/>
                </a:lnTo>
                <a:lnTo>
                  <a:pt x="32" y="16"/>
                </a:lnTo>
                <a:lnTo>
                  <a:pt x="45" y="0"/>
                </a:lnTo>
                <a:lnTo>
                  <a:pt x="32" y="0"/>
                </a:lnTo>
                <a:lnTo>
                  <a:pt x="16" y="16"/>
                </a:lnTo>
                <a:lnTo>
                  <a:pt x="0" y="16"/>
                </a:lnTo>
                <a:lnTo>
                  <a:pt x="0" y="45"/>
                </a:lnTo>
                <a:lnTo>
                  <a:pt x="16" y="45"/>
                </a:lnTo>
                <a:lnTo>
                  <a:pt x="16" y="61"/>
                </a:lnTo>
                <a:lnTo>
                  <a:pt x="0" y="61"/>
                </a:lnTo>
                <a:lnTo>
                  <a:pt x="0" y="77"/>
                </a:lnTo>
                <a:lnTo>
                  <a:pt x="32" y="77"/>
                </a:lnTo>
                <a:lnTo>
                  <a:pt x="45" y="61"/>
                </a:lnTo>
                <a:lnTo>
                  <a:pt x="61" y="45"/>
                </a:lnTo>
                <a:lnTo>
                  <a:pt x="61" y="29"/>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5" name="Freeform 471"/>
          <p:cNvSpPr>
            <a:spLocks/>
          </p:cNvSpPr>
          <p:nvPr/>
        </p:nvSpPr>
        <p:spPr bwMode="auto">
          <a:xfrm>
            <a:off x="4851588" y="2834893"/>
            <a:ext cx="90300" cy="93250"/>
          </a:xfrm>
          <a:custGeom>
            <a:avLst/>
            <a:gdLst>
              <a:gd name="T0" fmla="*/ 0 w 46"/>
              <a:gd name="T1" fmla="*/ 48 h 49"/>
              <a:gd name="T2" fmla="*/ 13 w 46"/>
              <a:gd name="T3" fmla="*/ 48 h 49"/>
              <a:gd name="T4" fmla="*/ 29 w 46"/>
              <a:gd name="T5" fmla="*/ 48 h 49"/>
              <a:gd name="T6" fmla="*/ 45 w 46"/>
              <a:gd name="T7" fmla="*/ 32 h 49"/>
              <a:gd name="T8" fmla="*/ 45 w 46"/>
              <a:gd name="T9" fmla="*/ 0 h 49"/>
              <a:gd name="T10" fmla="*/ 29 w 46"/>
              <a:gd name="T11" fmla="*/ 0 h 49"/>
              <a:gd name="T12" fmla="*/ 13 w 46"/>
              <a:gd name="T13" fmla="*/ 16 h 49"/>
              <a:gd name="T14" fmla="*/ 0 w 46"/>
              <a:gd name="T15" fmla="*/ 32 h 49"/>
              <a:gd name="T16" fmla="*/ 0 w 46"/>
              <a:gd name="T1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9">
                <a:moveTo>
                  <a:pt x="0" y="48"/>
                </a:moveTo>
                <a:lnTo>
                  <a:pt x="13" y="48"/>
                </a:lnTo>
                <a:lnTo>
                  <a:pt x="29" y="48"/>
                </a:lnTo>
                <a:lnTo>
                  <a:pt x="45" y="32"/>
                </a:lnTo>
                <a:lnTo>
                  <a:pt x="45" y="0"/>
                </a:lnTo>
                <a:lnTo>
                  <a:pt x="29" y="0"/>
                </a:lnTo>
                <a:lnTo>
                  <a:pt x="13" y="16"/>
                </a:lnTo>
                <a:lnTo>
                  <a:pt x="0" y="32"/>
                </a:lnTo>
                <a:lnTo>
                  <a:pt x="0" y="48"/>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36" name="Freeform 472"/>
          <p:cNvSpPr>
            <a:spLocks/>
          </p:cNvSpPr>
          <p:nvPr/>
        </p:nvSpPr>
        <p:spPr bwMode="auto">
          <a:xfrm>
            <a:off x="4602584" y="2662523"/>
            <a:ext cx="186069" cy="322135"/>
          </a:xfrm>
          <a:custGeom>
            <a:avLst/>
            <a:gdLst>
              <a:gd name="T0" fmla="*/ 32 w 94"/>
              <a:gd name="T1" fmla="*/ 0 h 168"/>
              <a:gd name="T2" fmla="*/ 16 w 94"/>
              <a:gd name="T3" fmla="*/ 0 h 168"/>
              <a:gd name="T4" fmla="*/ 0 w 94"/>
              <a:gd name="T5" fmla="*/ 13 h 168"/>
              <a:gd name="T6" fmla="*/ 0 w 94"/>
              <a:gd name="T7" fmla="*/ 45 h 168"/>
              <a:gd name="T8" fmla="*/ 16 w 94"/>
              <a:gd name="T9" fmla="*/ 61 h 168"/>
              <a:gd name="T10" fmla="*/ 0 w 94"/>
              <a:gd name="T11" fmla="*/ 77 h 168"/>
              <a:gd name="T12" fmla="*/ 16 w 94"/>
              <a:gd name="T13" fmla="*/ 77 h 168"/>
              <a:gd name="T14" fmla="*/ 32 w 94"/>
              <a:gd name="T15" fmla="*/ 77 h 168"/>
              <a:gd name="T16" fmla="*/ 32 w 94"/>
              <a:gd name="T17" fmla="*/ 90 h 168"/>
              <a:gd name="T18" fmla="*/ 16 w 94"/>
              <a:gd name="T19" fmla="*/ 90 h 168"/>
              <a:gd name="T20" fmla="*/ 16 w 94"/>
              <a:gd name="T21" fmla="*/ 122 h 168"/>
              <a:gd name="T22" fmla="*/ 16 w 94"/>
              <a:gd name="T23" fmla="*/ 138 h 168"/>
              <a:gd name="T24" fmla="*/ 32 w 94"/>
              <a:gd name="T25" fmla="*/ 138 h 168"/>
              <a:gd name="T26" fmla="*/ 16 w 94"/>
              <a:gd name="T27" fmla="*/ 138 h 168"/>
              <a:gd name="T28" fmla="*/ 0 w 94"/>
              <a:gd name="T29" fmla="*/ 167 h 168"/>
              <a:gd name="T30" fmla="*/ 32 w 94"/>
              <a:gd name="T31" fmla="*/ 154 h 168"/>
              <a:gd name="T32" fmla="*/ 48 w 94"/>
              <a:gd name="T33" fmla="*/ 154 h 168"/>
              <a:gd name="T34" fmla="*/ 77 w 94"/>
              <a:gd name="T35" fmla="*/ 154 h 168"/>
              <a:gd name="T36" fmla="*/ 93 w 94"/>
              <a:gd name="T37" fmla="*/ 138 h 168"/>
              <a:gd name="T38" fmla="*/ 93 w 94"/>
              <a:gd name="T39" fmla="*/ 122 h 168"/>
              <a:gd name="T40" fmla="*/ 93 w 94"/>
              <a:gd name="T41" fmla="*/ 106 h 168"/>
              <a:gd name="T42" fmla="*/ 77 w 94"/>
              <a:gd name="T43" fmla="*/ 106 h 168"/>
              <a:gd name="T44" fmla="*/ 48 w 94"/>
              <a:gd name="T45" fmla="*/ 45 h 168"/>
              <a:gd name="T46" fmla="*/ 32 w 94"/>
              <a:gd name="T47" fmla="*/ 45 h 168"/>
              <a:gd name="T48" fmla="*/ 48 w 94"/>
              <a:gd name="T49" fmla="*/ 13 h 168"/>
              <a:gd name="T50" fmla="*/ 16 w 94"/>
              <a:gd name="T51" fmla="*/ 13 h 168"/>
              <a:gd name="T52" fmla="*/ 32 w 94"/>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68">
                <a:moveTo>
                  <a:pt x="32" y="0"/>
                </a:moveTo>
                <a:lnTo>
                  <a:pt x="16" y="0"/>
                </a:lnTo>
                <a:lnTo>
                  <a:pt x="0" y="13"/>
                </a:lnTo>
                <a:lnTo>
                  <a:pt x="0" y="45"/>
                </a:lnTo>
                <a:lnTo>
                  <a:pt x="16" y="61"/>
                </a:lnTo>
                <a:lnTo>
                  <a:pt x="0" y="77"/>
                </a:lnTo>
                <a:lnTo>
                  <a:pt x="16" y="77"/>
                </a:lnTo>
                <a:lnTo>
                  <a:pt x="32" y="77"/>
                </a:lnTo>
                <a:lnTo>
                  <a:pt x="32" y="90"/>
                </a:lnTo>
                <a:lnTo>
                  <a:pt x="16" y="90"/>
                </a:lnTo>
                <a:lnTo>
                  <a:pt x="16" y="122"/>
                </a:lnTo>
                <a:lnTo>
                  <a:pt x="16" y="138"/>
                </a:lnTo>
                <a:lnTo>
                  <a:pt x="32" y="138"/>
                </a:lnTo>
                <a:lnTo>
                  <a:pt x="16" y="138"/>
                </a:lnTo>
                <a:lnTo>
                  <a:pt x="0" y="167"/>
                </a:lnTo>
                <a:lnTo>
                  <a:pt x="32" y="154"/>
                </a:lnTo>
                <a:lnTo>
                  <a:pt x="48" y="154"/>
                </a:lnTo>
                <a:lnTo>
                  <a:pt x="77" y="154"/>
                </a:lnTo>
                <a:lnTo>
                  <a:pt x="93" y="138"/>
                </a:lnTo>
                <a:lnTo>
                  <a:pt x="93" y="122"/>
                </a:lnTo>
                <a:lnTo>
                  <a:pt x="93" y="106"/>
                </a:lnTo>
                <a:lnTo>
                  <a:pt x="77" y="106"/>
                </a:lnTo>
                <a:lnTo>
                  <a:pt x="48" y="45"/>
                </a:lnTo>
                <a:lnTo>
                  <a:pt x="32" y="45"/>
                </a:lnTo>
                <a:lnTo>
                  <a:pt x="48" y="13"/>
                </a:lnTo>
                <a:lnTo>
                  <a:pt x="16" y="13"/>
                </a:lnTo>
                <a:lnTo>
                  <a:pt x="32"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37" name="Freeform 473"/>
          <p:cNvSpPr>
            <a:spLocks/>
          </p:cNvSpPr>
          <p:nvPr/>
        </p:nvSpPr>
        <p:spPr bwMode="auto">
          <a:xfrm>
            <a:off x="4545120" y="2781205"/>
            <a:ext cx="60199" cy="56515"/>
          </a:xfrm>
          <a:custGeom>
            <a:avLst/>
            <a:gdLst>
              <a:gd name="T0" fmla="*/ 13 w 30"/>
              <a:gd name="T1" fmla="*/ 0 h 30"/>
              <a:gd name="T2" fmla="*/ 0 w 30"/>
              <a:gd name="T3" fmla="*/ 16 h 30"/>
              <a:gd name="T4" fmla="*/ 13 w 30"/>
              <a:gd name="T5" fmla="*/ 29 h 30"/>
              <a:gd name="T6" fmla="*/ 29 w 30"/>
              <a:gd name="T7" fmla="*/ 29 h 30"/>
              <a:gd name="T8" fmla="*/ 29 w 30"/>
              <a:gd name="T9" fmla="*/ 16 h 30"/>
              <a:gd name="T10" fmla="*/ 13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13" y="0"/>
                </a:moveTo>
                <a:lnTo>
                  <a:pt x="0" y="16"/>
                </a:lnTo>
                <a:lnTo>
                  <a:pt x="13" y="29"/>
                </a:lnTo>
                <a:lnTo>
                  <a:pt x="29" y="29"/>
                </a:lnTo>
                <a:lnTo>
                  <a:pt x="29" y="16"/>
                </a:lnTo>
                <a:lnTo>
                  <a:pt x="13"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38" name="Freeform 474"/>
          <p:cNvSpPr>
            <a:spLocks/>
          </p:cNvSpPr>
          <p:nvPr/>
        </p:nvSpPr>
        <p:spPr bwMode="auto">
          <a:xfrm>
            <a:off x="4569749" y="2634266"/>
            <a:ext cx="2735" cy="56515"/>
          </a:xfrm>
          <a:custGeom>
            <a:avLst/>
            <a:gdLst>
              <a:gd name="T0" fmla="*/ 0 w 1"/>
              <a:gd name="T1" fmla="*/ 29 h 30"/>
              <a:gd name="T2" fmla="*/ 0 w 1"/>
              <a:gd name="T3" fmla="*/ 16 h 30"/>
              <a:gd name="T4" fmla="*/ 0 w 1"/>
              <a:gd name="T5" fmla="*/ 0 h 30"/>
              <a:gd name="T6" fmla="*/ 0 w 1"/>
              <a:gd name="T7" fmla="*/ 16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16"/>
                </a:lnTo>
                <a:lnTo>
                  <a:pt x="0" y="0"/>
                </a:lnTo>
                <a:lnTo>
                  <a:pt x="0" y="16"/>
                </a:lnTo>
                <a:lnTo>
                  <a:pt x="0" y="29"/>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39" name="Freeform 475"/>
          <p:cNvSpPr>
            <a:spLocks/>
          </p:cNvSpPr>
          <p:nvPr/>
        </p:nvSpPr>
        <p:spPr bwMode="auto">
          <a:xfrm>
            <a:off x="4755817" y="3897374"/>
            <a:ext cx="429600" cy="327787"/>
          </a:xfrm>
          <a:custGeom>
            <a:avLst/>
            <a:gdLst>
              <a:gd name="T0" fmla="*/ 186 w 216"/>
              <a:gd name="T1" fmla="*/ 0 h 172"/>
              <a:gd name="T2" fmla="*/ 93 w 216"/>
              <a:gd name="T3" fmla="*/ 32 h 172"/>
              <a:gd name="T4" fmla="*/ 77 w 216"/>
              <a:gd name="T5" fmla="*/ 48 h 172"/>
              <a:gd name="T6" fmla="*/ 61 w 216"/>
              <a:gd name="T7" fmla="*/ 65 h 172"/>
              <a:gd name="T8" fmla="*/ 48 w 216"/>
              <a:gd name="T9" fmla="*/ 110 h 172"/>
              <a:gd name="T10" fmla="*/ 48 w 216"/>
              <a:gd name="T11" fmla="*/ 126 h 172"/>
              <a:gd name="T12" fmla="*/ 0 w 216"/>
              <a:gd name="T13" fmla="*/ 126 h 172"/>
              <a:gd name="T14" fmla="*/ 16 w 216"/>
              <a:gd name="T15" fmla="*/ 155 h 172"/>
              <a:gd name="T16" fmla="*/ 16 w 216"/>
              <a:gd name="T17" fmla="*/ 171 h 172"/>
              <a:gd name="T18" fmla="*/ 48 w 216"/>
              <a:gd name="T19" fmla="*/ 171 h 172"/>
              <a:gd name="T20" fmla="*/ 48 w 216"/>
              <a:gd name="T21" fmla="*/ 155 h 172"/>
              <a:gd name="T22" fmla="*/ 109 w 216"/>
              <a:gd name="T23" fmla="*/ 155 h 172"/>
              <a:gd name="T24" fmla="*/ 138 w 216"/>
              <a:gd name="T25" fmla="*/ 142 h 172"/>
              <a:gd name="T26" fmla="*/ 186 w 216"/>
              <a:gd name="T27" fmla="*/ 155 h 172"/>
              <a:gd name="T28" fmla="*/ 202 w 216"/>
              <a:gd name="T29" fmla="*/ 142 h 172"/>
              <a:gd name="T30" fmla="*/ 202 w 216"/>
              <a:gd name="T31" fmla="*/ 126 h 172"/>
              <a:gd name="T32" fmla="*/ 215 w 216"/>
              <a:gd name="T33" fmla="*/ 110 h 172"/>
              <a:gd name="T34" fmla="*/ 215 w 216"/>
              <a:gd name="T35" fmla="*/ 48 h 172"/>
              <a:gd name="T36" fmla="*/ 202 w 216"/>
              <a:gd name="T37" fmla="*/ 32 h 172"/>
              <a:gd name="T38" fmla="*/ 202 w 216"/>
              <a:gd name="T39" fmla="*/ 0 h 172"/>
              <a:gd name="T40" fmla="*/ 186 w 216"/>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172">
                <a:moveTo>
                  <a:pt x="186" y="0"/>
                </a:moveTo>
                <a:lnTo>
                  <a:pt x="93" y="32"/>
                </a:lnTo>
                <a:lnTo>
                  <a:pt x="77" y="48"/>
                </a:lnTo>
                <a:lnTo>
                  <a:pt x="61" y="65"/>
                </a:lnTo>
                <a:lnTo>
                  <a:pt x="48" y="110"/>
                </a:lnTo>
                <a:lnTo>
                  <a:pt x="48" y="126"/>
                </a:lnTo>
                <a:lnTo>
                  <a:pt x="0" y="126"/>
                </a:lnTo>
                <a:lnTo>
                  <a:pt x="16" y="155"/>
                </a:lnTo>
                <a:lnTo>
                  <a:pt x="16" y="171"/>
                </a:lnTo>
                <a:lnTo>
                  <a:pt x="48" y="171"/>
                </a:lnTo>
                <a:lnTo>
                  <a:pt x="48" y="155"/>
                </a:lnTo>
                <a:lnTo>
                  <a:pt x="109" y="155"/>
                </a:lnTo>
                <a:lnTo>
                  <a:pt x="138" y="142"/>
                </a:lnTo>
                <a:lnTo>
                  <a:pt x="186" y="155"/>
                </a:lnTo>
                <a:lnTo>
                  <a:pt x="202" y="142"/>
                </a:lnTo>
                <a:lnTo>
                  <a:pt x="202" y="126"/>
                </a:lnTo>
                <a:lnTo>
                  <a:pt x="215" y="110"/>
                </a:lnTo>
                <a:lnTo>
                  <a:pt x="215" y="48"/>
                </a:lnTo>
                <a:lnTo>
                  <a:pt x="202" y="32"/>
                </a:lnTo>
                <a:lnTo>
                  <a:pt x="202" y="0"/>
                </a:lnTo>
                <a:lnTo>
                  <a:pt x="186" y="0"/>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0" name="Freeform 476"/>
          <p:cNvSpPr>
            <a:spLocks/>
          </p:cNvSpPr>
          <p:nvPr/>
        </p:nvSpPr>
        <p:spPr bwMode="auto">
          <a:xfrm>
            <a:off x="4482186" y="3453732"/>
            <a:ext cx="645771" cy="567975"/>
          </a:xfrm>
          <a:custGeom>
            <a:avLst/>
            <a:gdLst>
              <a:gd name="T0" fmla="*/ 109 w 325"/>
              <a:gd name="T1" fmla="*/ 16 h 297"/>
              <a:gd name="T2" fmla="*/ 109 w 325"/>
              <a:gd name="T3" fmla="*/ 48 h 297"/>
              <a:gd name="T4" fmla="*/ 109 w 325"/>
              <a:gd name="T5" fmla="*/ 61 h 297"/>
              <a:gd name="T6" fmla="*/ 109 w 325"/>
              <a:gd name="T7" fmla="*/ 77 h 297"/>
              <a:gd name="T8" fmla="*/ 77 w 325"/>
              <a:gd name="T9" fmla="*/ 77 h 297"/>
              <a:gd name="T10" fmla="*/ 77 w 325"/>
              <a:gd name="T11" fmla="*/ 93 h 297"/>
              <a:gd name="T12" fmla="*/ 0 w 325"/>
              <a:gd name="T13" fmla="*/ 138 h 297"/>
              <a:gd name="T14" fmla="*/ 0 w 325"/>
              <a:gd name="T15" fmla="*/ 154 h 297"/>
              <a:gd name="T16" fmla="*/ 45 w 325"/>
              <a:gd name="T17" fmla="*/ 203 h 297"/>
              <a:gd name="T18" fmla="*/ 170 w 325"/>
              <a:gd name="T19" fmla="*/ 280 h 297"/>
              <a:gd name="T20" fmla="*/ 170 w 325"/>
              <a:gd name="T21" fmla="*/ 296 h 297"/>
              <a:gd name="T22" fmla="*/ 199 w 325"/>
              <a:gd name="T23" fmla="*/ 296 h 297"/>
              <a:gd name="T24" fmla="*/ 215 w 325"/>
              <a:gd name="T25" fmla="*/ 280 h 297"/>
              <a:gd name="T26" fmla="*/ 231 w 325"/>
              <a:gd name="T27" fmla="*/ 264 h 297"/>
              <a:gd name="T28" fmla="*/ 324 w 325"/>
              <a:gd name="T29" fmla="*/ 232 h 297"/>
              <a:gd name="T30" fmla="*/ 276 w 325"/>
              <a:gd name="T31" fmla="*/ 203 h 297"/>
              <a:gd name="T32" fmla="*/ 263 w 325"/>
              <a:gd name="T33" fmla="*/ 171 h 297"/>
              <a:gd name="T34" fmla="*/ 276 w 325"/>
              <a:gd name="T35" fmla="*/ 138 h 297"/>
              <a:gd name="T36" fmla="*/ 263 w 325"/>
              <a:gd name="T37" fmla="*/ 138 h 297"/>
              <a:gd name="T38" fmla="*/ 263 w 325"/>
              <a:gd name="T39" fmla="*/ 109 h 297"/>
              <a:gd name="T40" fmla="*/ 263 w 325"/>
              <a:gd name="T41" fmla="*/ 77 h 297"/>
              <a:gd name="T42" fmla="*/ 247 w 325"/>
              <a:gd name="T43" fmla="*/ 61 h 297"/>
              <a:gd name="T44" fmla="*/ 247 w 325"/>
              <a:gd name="T45" fmla="*/ 32 h 297"/>
              <a:gd name="T46" fmla="*/ 263 w 325"/>
              <a:gd name="T47" fmla="*/ 16 h 297"/>
              <a:gd name="T48" fmla="*/ 247 w 325"/>
              <a:gd name="T49" fmla="*/ 0 h 297"/>
              <a:gd name="T50" fmla="*/ 215 w 325"/>
              <a:gd name="T51" fmla="*/ 0 h 297"/>
              <a:gd name="T52" fmla="*/ 199 w 325"/>
              <a:gd name="T53" fmla="*/ 0 h 297"/>
              <a:gd name="T54" fmla="*/ 109 w 325"/>
              <a:gd name="T55"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 h="297">
                <a:moveTo>
                  <a:pt x="109" y="16"/>
                </a:moveTo>
                <a:lnTo>
                  <a:pt x="109" y="48"/>
                </a:lnTo>
                <a:lnTo>
                  <a:pt x="109" y="61"/>
                </a:lnTo>
                <a:lnTo>
                  <a:pt x="109" y="77"/>
                </a:lnTo>
                <a:lnTo>
                  <a:pt x="77" y="77"/>
                </a:lnTo>
                <a:lnTo>
                  <a:pt x="77" y="93"/>
                </a:lnTo>
                <a:lnTo>
                  <a:pt x="0" y="138"/>
                </a:lnTo>
                <a:lnTo>
                  <a:pt x="0" y="154"/>
                </a:lnTo>
                <a:lnTo>
                  <a:pt x="45" y="203"/>
                </a:lnTo>
                <a:lnTo>
                  <a:pt x="170" y="280"/>
                </a:lnTo>
                <a:lnTo>
                  <a:pt x="170" y="296"/>
                </a:lnTo>
                <a:lnTo>
                  <a:pt x="199" y="296"/>
                </a:lnTo>
                <a:lnTo>
                  <a:pt x="215" y="280"/>
                </a:lnTo>
                <a:lnTo>
                  <a:pt x="231" y="264"/>
                </a:lnTo>
                <a:lnTo>
                  <a:pt x="324" y="232"/>
                </a:lnTo>
                <a:lnTo>
                  <a:pt x="276" y="203"/>
                </a:lnTo>
                <a:lnTo>
                  <a:pt x="263" y="171"/>
                </a:lnTo>
                <a:lnTo>
                  <a:pt x="276" y="138"/>
                </a:lnTo>
                <a:lnTo>
                  <a:pt x="263" y="138"/>
                </a:lnTo>
                <a:lnTo>
                  <a:pt x="263" y="109"/>
                </a:lnTo>
                <a:lnTo>
                  <a:pt x="263" y="77"/>
                </a:lnTo>
                <a:lnTo>
                  <a:pt x="247" y="61"/>
                </a:lnTo>
                <a:lnTo>
                  <a:pt x="247" y="32"/>
                </a:lnTo>
                <a:lnTo>
                  <a:pt x="263" y="16"/>
                </a:lnTo>
                <a:lnTo>
                  <a:pt x="247" y="0"/>
                </a:lnTo>
                <a:lnTo>
                  <a:pt x="215" y="0"/>
                </a:lnTo>
                <a:lnTo>
                  <a:pt x="199" y="0"/>
                </a:lnTo>
                <a:lnTo>
                  <a:pt x="109" y="16"/>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1" name="Freeform 477"/>
          <p:cNvSpPr>
            <a:spLocks/>
          </p:cNvSpPr>
          <p:nvPr/>
        </p:nvSpPr>
        <p:spPr bwMode="auto">
          <a:xfrm>
            <a:off x="4755817" y="4222335"/>
            <a:ext cx="98507" cy="180847"/>
          </a:xfrm>
          <a:custGeom>
            <a:avLst/>
            <a:gdLst>
              <a:gd name="T0" fmla="*/ 32 w 49"/>
              <a:gd name="T1" fmla="*/ 93 h 94"/>
              <a:gd name="T2" fmla="*/ 32 w 49"/>
              <a:gd name="T3" fmla="*/ 48 h 94"/>
              <a:gd name="T4" fmla="*/ 48 w 49"/>
              <a:gd name="T5" fmla="*/ 32 h 94"/>
              <a:gd name="T6" fmla="*/ 48 w 49"/>
              <a:gd name="T7" fmla="*/ 0 h 94"/>
              <a:gd name="T8" fmla="*/ 16 w 49"/>
              <a:gd name="T9" fmla="*/ 0 h 94"/>
              <a:gd name="T10" fmla="*/ 16 w 49"/>
              <a:gd name="T11" fmla="*/ 16 h 94"/>
              <a:gd name="T12" fmla="*/ 0 w 49"/>
              <a:gd name="T13" fmla="*/ 16 h 94"/>
              <a:gd name="T14" fmla="*/ 16 w 49"/>
              <a:gd name="T15" fmla="*/ 93 h 94"/>
              <a:gd name="T16" fmla="*/ 32 w 49"/>
              <a:gd name="T1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94">
                <a:moveTo>
                  <a:pt x="32" y="93"/>
                </a:moveTo>
                <a:lnTo>
                  <a:pt x="32" y="48"/>
                </a:lnTo>
                <a:lnTo>
                  <a:pt x="48" y="32"/>
                </a:lnTo>
                <a:lnTo>
                  <a:pt x="48" y="0"/>
                </a:lnTo>
                <a:lnTo>
                  <a:pt x="16" y="0"/>
                </a:lnTo>
                <a:lnTo>
                  <a:pt x="16" y="16"/>
                </a:lnTo>
                <a:lnTo>
                  <a:pt x="0" y="16"/>
                </a:lnTo>
                <a:lnTo>
                  <a:pt x="16" y="93"/>
                </a:lnTo>
                <a:lnTo>
                  <a:pt x="32" y="93"/>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2" name="Freeform 478"/>
          <p:cNvSpPr>
            <a:spLocks/>
          </p:cNvSpPr>
          <p:nvPr/>
        </p:nvSpPr>
        <p:spPr bwMode="auto">
          <a:xfrm>
            <a:off x="4569748" y="4137564"/>
            <a:ext cx="218905" cy="180847"/>
          </a:xfrm>
          <a:custGeom>
            <a:avLst/>
            <a:gdLst>
              <a:gd name="T0" fmla="*/ 93 w 110"/>
              <a:gd name="T1" fmla="*/ 0 h 94"/>
              <a:gd name="T2" fmla="*/ 48 w 110"/>
              <a:gd name="T3" fmla="*/ 16 h 94"/>
              <a:gd name="T4" fmla="*/ 48 w 110"/>
              <a:gd name="T5" fmla="*/ 29 h 94"/>
              <a:gd name="T6" fmla="*/ 16 w 110"/>
              <a:gd name="T7" fmla="*/ 29 h 94"/>
              <a:gd name="T8" fmla="*/ 0 w 110"/>
              <a:gd name="T9" fmla="*/ 61 h 94"/>
              <a:gd name="T10" fmla="*/ 16 w 110"/>
              <a:gd name="T11" fmla="*/ 93 h 94"/>
              <a:gd name="T12" fmla="*/ 48 w 110"/>
              <a:gd name="T13" fmla="*/ 93 h 94"/>
              <a:gd name="T14" fmla="*/ 48 w 110"/>
              <a:gd name="T15" fmla="*/ 61 h 94"/>
              <a:gd name="T16" fmla="*/ 93 w 110"/>
              <a:gd name="T17" fmla="*/ 61 h 94"/>
              <a:gd name="T18" fmla="*/ 109 w 110"/>
              <a:gd name="T19" fmla="*/ 61 h 94"/>
              <a:gd name="T20" fmla="*/ 109 w 110"/>
              <a:gd name="T21" fmla="*/ 45 h 94"/>
              <a:gd name="T22" fmla="*/ 109 w 110"/>
              <a:gd name="T23" fmla="*/ 29 h 94"/>
              <a:gd name="T24" fmla="*/ 93 w 11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94">
                <a:moveTo>
                  <a:pt x="93" y="0"/>
                </a:moveTo>
                <a:lnTo>
                  <a:pt x="48" y="16"/>
                </a:lnTo>
                <a:lnTo>
                  <a:pt x="48" y="29"/>
                </a:lnTo>
                <a:lnTo>
                  <a:pt x="16" y="29"/>
                </a:lnTo>
                <a:lnTo>
                  <a:pt x="0" y="61"/>
                </a:lnTo>
                <a:lnTo>
                  <a:pt x="16" y="93"/>
                </a:lnTo>
                <a:lnTo>
                  <a:pt x="48" y="93"/>
                </a:lnTo>
                <a:lnTo>
                  <a:pt x="48" y="61"/>
                </a:lnTo>
                <a:lnTo>
                  <a:pt x="93" y="61"/>
                </a:lnTo>
                <a:lnTo>
                  <a:pt x="109" y="61"/>
                </a:lnTo>
                <a:lnTo>
                  <a:pt x="109" y="45"/>
                </a:lnTo>
                <a:lnTo>
                  <a:pt x="109" y="29"/>
                </a:lnTo>
                <a:lnTo>
                  <a:pt x="93" y="0"/>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3" name="Freeform 479"/>
          <p:cNvSpPr>
            <a:spLocks/>
          </p:cNvSpPr>
          <p:nvPr/>
        </p:nvSpPr>
        <p:spPr bwMode="auto">
          <a:xfrm>
            <a:off x="4635419" y="4253418"/>
            <a:ext cx="123133" cy="180847"/>
          </a:xfrm>
          <a:custGeom>
            <a:avLst/>
            <a:gdLst>
              <a:gd name="T0" fmla="*/ 61 w 62"/>
              <a:gd name="T1" fmla="*/ 77 h 94"/>
              <a:gd name="T2" fmla="*/ 61 w 62"/>
              <a:gd name="T3" fmla="*/ 0 h 94"/>
              <a:gd name="T4" fmla="*/ 16 w 62"/>
              <a:gd name="T5" fmla="*/ 0 h 94"/>
              <a:gd name="T6" fmla="*/ 16 w 62"/>
              <a:gd name="T7" fmla="*/ 32 h 94"/>
              <a:gd name="T8" fmla="*/ 0 w 62"/>
              <a:gd name="T9" fmla="*/ 77 h 94"/>
              <a:gd name="T10" fmla="*/ 0 w 62"/>
              <a:gd name="T11" fmla="*/ 93 h 94"/>
              <a:gd name="T12" fmla="*/ 32 w 62"/>
              <a:gd name="T13" fmla="*/ 93 h 94"/>
              <a:gd name="T14" fmla="*/ 61 w 62"/>
              <a:gd name="T15" fmla="*/ 77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4">
                <a:moveTo>
                  <a:pt x="61" y="77"/>
                </a:moveTo>
                <a:lnTo>
                  <a:pt x="61" y="0"/>
                </a:lnTo>
                <a:lnTo>
                  <a:pt x="16" y="0"/>
                </a:lnTo>
                <a:lnTo>
                  <a:pt x="16" y="32"/>
                </a:lnTo>
                <a:lnTo>
                  <a:pt x="0" y="77"/>
                </a:lnTo>
                <a:lnTo>
                  <a:pt x="0" y="93"/>
                </a:lnTo>
                <a:lnTo>
                  <a:pt x="32" y="93"/>
                </a:lnTo>
                <a:lnTo>
                  <a:pt x="61" y="77"/>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4" name="Freeform 480"/>
          <p:cNvSpPr>
            <a:spLocks/>
          </p:cNvSpPr>
          <p:nvPr/>
        </p:nvSpPr>
        <p:spPr bwMode="auto">
          <a:xfrm>
            <a:off x="4359050" y="3809776"/>
            <a:ext cx="519900" cy="477550"/>
          </a:xfrm>
          <a:custGeom>
            <a:avLst/>
            <a:gdLst>
              <a:gd name="T0" fmla="*/ 106 w 261"/>
              <a:gd name="T1" fmla="*/ 45 h 249"/>
              <a:gd name="T2" fmla="*/ 106 w 261"/>
              <a:gd name="T3" fmla="*/ 138 h 249"/>
              <a:gd name="T4" fmla="*/ 93 w 261"/>
              <a:gd name="T5" fmla="*/ 155 h 249"/>
              <a:gd name="T6" fmla="*/ 61 w 261"/>
              <a:gd name="T7" fmla="*/ 155 h 249"/>
              <a:gd name="T8" fmla="*/ 29 w 261"/>
              <a:gd name="T9" fmla="*/ 155 h 249"/>
              <a:gd name="T10" fmla="*/ 0 w 261"/>
              <a:gd name="T11" fmla="*/ 171 h 249"/>
              <a:gd name="T12" fmla="*/ 16 w 261"/>
              <a:gd name="T13" fmla="*/ 216 h 249"/>
              <a:gd name="T14" fmla="*/ 45 w 261"/>
              <a:gd name="T15" fmla="*/ 216 h 249"/>
              <a:gd name="T16" fmla="*/ 61 w 261"/>
              <a:gd name="T17" fmla="*/ 248 h 249"/>
              <a:gd name="T18" fmla="*/ 93 w 261"/>
              <a:gd name="T19" fmla="*/ 232 h 249"/>
              <a:gd name="T20" fmla="*/ 106 w 261"/>
              <a:gd name="T21" fmla="*/ 232 h 249"/>
              <a:gd name="T22" fmla="*/ 122 w 261"/>
              <a:gd name="T23" fmla="*/ 200 h 249"/>
              <a:gd name="T24" fmla="*/ 154 w 261"/>
              <a:gd name="T25" fmla="*/ 200 h 249"/>
              <a:gd name="T26" fmla="*/ 154 w 261"/>
              <a:gd name="T27" fmla="*/ 187 h 249"/>
              <a:gd name="T28" fmla="*/ 199 w 261"/>
              <a:gd name="T29" fmla="*/ 171 h 249"/>
              <a:gd name="T30" fmla="*/ 247 w 261"/>
              <a:gd name="T31" fmla="*/ 171 h 249"/>
              <a:gd name="T32" fmla="*/ 247 w 261"/>
              <a:gd name="T33" fmla="*/ 155 h 249"/>
              <a:gd name="T34" fmla="*/ 260 w 261"/>
              <a:gd name="T35" fmla="*/ 110 h 249"/>
              <a:gd name="T36" fmla="*/ 231 w 261"/>
              <a:gd name="T37" fmla="*/ 110 h 249"/>
              <a:gd name="T38" fmla="*/ 231 w 261"/>
              <a:gd name="T39" fmla="*/ 93 h 249"/>
              <a:gd name="T40" fmla="*/ 106 w 261"/>
              <a:gd name="T41" fmla="*/ 16 h 249"/>
              <a:gd name="T42" fmla="*/ 93 w 261"/>
              <a:gd name="T43" fmla="*/ 0 h 249"/>
              <a:gd name="T44" fmla="*/ 93 w 261"/>
              <a:gd name="T45" fmla="*/ 45 h 249"/>
              <a:gd name="T46" fmla="*/ 106 w 261"/>
              <a:gd name="T47" fmla="*/ 4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1" h="249">
                <a:moveTo>
                  <a:pt x="106" y="45"/>
                </a:moveTo>
                <a:lnTo>
                  <a:pt x="106" y="138"/>
                </a:lnTo>
                <a:lnTo>
                  <a:pt x="93" y="155"/>
                </a:lnTo>
                <a:lnTo>
                  <a:pt x="61" y="155"/>
                </a:lnTo>
                <a:lnTo>
                  <a:pt x="29" y="155"/>
                </a:lnTo>
                <a:lnTo>
                  <a:pt x="0" y="171"/>
                </a:lnTo>
                <a:lnTo>
                  <a:pt x="16" y="216"/>
                </a:lnTo>
                <a:lnTo>
                  <a:pt x="45" y="216"/>
                </a:lnTo>
                <a:lnTo>
                  <a:pt x="61" y="248"/>
                </a:lnTo>
                <a:lnTo>
                  <a:pt x="93" y="232"/>
                </a:lnTo>
                <a:lnTo>
                  <a:pt x="106" y="232"/>
                </a:lnTo>
                <a:lnTo>
                  <a:pt x="122" y="200"/>
                </a:lnTo>
                <a:lnTo>
                  <a:pt x="154" y="200"/>
                </a:lnTo>
                <a:lnTo>
                  <a:pt x="154" y="187"/>
                </a:lnTo>
                <a:lnTo>
                  <a:pt x="199" y="171"/>
                </a:lnTo>
                <a:lnTo>
                  <a:pt x="247" y="171"/>
                </a:lnTo>
                <a:lnTo>
                  <a:pt x="247" y="155"/>
                </a:lnTo>
                <a:lnTo>
                  <a:pt x="260" y="110"/>
                </a:lnTo>
                <a:lnTo>
                  <a:pt x="231" y="110"/>
                </a:lnTo>
                <a:lnTo>
                  <a:pt x="231" y="93"/>
                </a:lnTo>
                <a:lnTo>
                  <a:pt x="106" y="16"/>
                </a:lnTo>
                <a:lnTo>
                  <a:pt x="93" y="0"/>
                </a:lnTo>
                <a:lnTo>
                  <a:pt x="93" y="45"/>
                </a:lnTo>
                <a:lnTo>
                  <a:pt x="106" y="45"/>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5" name="Freeform 481"/>
          <p:cNvSpPr>
            <a:spLocks/>
          </p:cNvSpPr>
          <p:nvPr/>
        </p:nvSpPr>
        <p:spPr bwMode="auto">
          <a:xfrm>
            <a:off x="4818751" y="4168645"/>
            <a:ext cx="339303" cy="296704"/>
          </a:xfrm>
          <a:custGeom>
            <a:avLst/>
            <a:gdLst>
              <a:gd name="T0" fmla="*/ 77 w 171"/>
              <a:gd name="T1" fmla="*/ 154 h 155"/>
              <a:gd name="T2" fmla="*/ 93 w 171"/>
              <a:gd name="T3" fmla="*/ 138 h 155"/>
              <a:gd name="T4" fmla="*/ 106 w 171"/>
              <a:gd name="T5" fmla="*/ 106 h 155"/>
              <a:gd name="T6" fmla="*/ 122 w 171"/>
              <a:gd name="T7" fmla="*/ 122 h 155"/>
              <a:gd name="T8" fmla="*/ 154 w 171"/>
              <a:gd name="T9" fmla="*/ 77 h 155"/>
              <a:gd name="T10" fmla="*/ 170 w 171"/>
              <a:gd name="T11" fmla="*/ 45 h 155"/>
              <a:gd name="T12" fmla="*/ 170 w 171"/>
              <a:gd name="T13" fmla="*/ 13 h 155"/>
              <a:gd name="T14" fmla="*/ 154 w 171"/>
              <a:gd name="T15" fmla="*/ 13 h 155"/>
              <a:gd name="T16" fmla="*/ 106 w 171"/>
              <a:gd name="T17" fmla="*/ 0 h 155"/>
              <a:gd name="T18" fmla="*/ 77 w 171"/>
              <a:gd name="T19" fmla="*/ 13 h 155"/>
              <a:gd name="T20" fmla="*/ 16 w 171"/>
              <a:gd name="T21" fmla="*/ 13 h 155"/>
              <a:gd name="T22" fmla="*/ 16 w 171"/>
              <a:gd name="T23" fmla="*/ 29 h 155"/>
              <a:gd name="T24" fmla="*/ 16 w 171"/>
              <a:gd name="T25" fmla="*/ 61 h 155"/>
              <a:gd name="T26" fmla="*/ 0 w 171"/>
              <a:gd name="T27" fmla="*/ 77 h 155"/>
              <a:gd name="T28" fmla="*/ 0 w 171"/>
              <a:gd name="T29" fmla="*/ 122 h 155"/>
              <a:gd name="T30" fmla="*/ 16 w 171"/>
              <a:gd name="T31" fmla="*/ 122 h 155"/>
              <a:gd name="T32" fmla="*/ 45 w 171"/>
              <a:gd name="T33" fmla="*/ 154 h 155"/>
              <a:gd name="T34" fmla="*/ 61 w 171"/>
              <a:gd name="T35" fmla="*/ 154 h 155"/>
              <a:gd name="T36" fmla="*/ 77 w 171"/>
              <a:gd name="T3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155">
                <a:moveTo>
                  <a:pt x="77" y="154"/>
                </a:moveTo>
                <a:lnTo>
                  <a:pt x="93" y="138"/>
                </a:lnTo>
                <a:lnTo>
                  <a:pt x="106" y="106"/>
                </a:lnTo>
                <a:lnTo>
                  <a:pt x="122" y="122"/>
                </a:lnTo>
                <a:lnTo>
                  <a:pt x="154" y="77"/>
                </a:lnTo>
                <a:lnTo>
                  <a:pt x="170" y="45"/>
                </a:lnTo>
                <a:lnTo>
                  <a:pt x="170" y="13"/>
                </a:lnTo>
                <a:lnTo>
                  <a:pt x="154" y="13"/>
                </a:lnTo>
                <a:lnTo>
                  <a:pt x="106" y="0"/>
                </a:lnTo>
                <a:lnTo>
                  <a:pt x="77" y="13"/>
                </a:lnTo>
                <a:lnTo>
                  <a:pt x="16" y="13"/>
                </a:lnTo>
                <a:lnTo>
                  <a:pt x="16" y="29"/>
                </a:lnTo>
                <a:lnTo>
                  <a:pt x="16" y="61"/>
                </a:lnTo>
                <a:lnTo>
                  <a:pt x="0" y="77"/>
                </a:lnTo>
                <a:lnTo>
                  <a:pt x="0" y="122"/>
                </a:lnTo>
                <a:lnTo>
                  <a:pt x="16" y="122"/>
                </a:lnTo>
                <a:lnTo>
                  <a:pt x="45" y="154"/>
                </a:lnTo>
                <a:lnTo>
                  <a:pt x="61" y="154"/>
                </a:lnTo>
                <a:lnTo>
                  <a:pt x="77" y="154"/>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46" name="Freeform 482"/>
          <p:cNvSpPr>
            <a:spLocks/>
          </p:cNvSpPr>
          <p:nvPr/>
        </p:nvSpPr>
        <p:spPr bwMode="auto">
          <a:xfrm>
            <a:off x="4755817" y="4253418"/>
            <a:ext cx="32836" cy="149765"/>
          </a:xfrm>
          <a:custGeom>
            <a:avLst/>
            <a:gdLst>
              <a:gd name="T0" fmla="*/ 16 w 17"/>
              <a:gd name="T1" fmla="*/ 77 h 78"/>
              <a:gd name="T2" fmla="*/ 0 w 17"/>
              <a:gd name="T3" fmla="*/ 0 h 78"/>
              <a:gd name="T4" fmla="*/ 0 w 17"/>
              <a:gd name="T5" fmla="*/ 77 h 78"/>
              <a:gd name="T6" fmla="*/ 16 w 17"/>
              <a:gd name="T7" fmla="*/ 77 h 78"/>
            </a:gdLst>
            <a:ahLst/>
            <a:cxnLst>
              <a:cxn ang="0">
                <a:pos x="T0" y="T1"/>
              </a:cxn>
              <a:cxn ang="0">
                <a:pos x="T2" y="T3"/>
              </a:cxn>
              <a:cxn ang="0">
                <a:pos x="T4" y="T5"/>
              </a:cxn>
              <a:cxn ang="0">
                <a:pos x="T6" y="T7"/>
              </a:cxn>
            </a:cxnLst>
            <a:rect l="0" t="0" r="r" b="b"/>
            <a:pathLst>
              <a:path w="17" h="78">
                <a:moveTo>
                  <a:pt x="16" y="77"/>
                </a:moveTo>
                <a:lnTo>
                  <a:pt x="0" y="0"/>
                </a:lnTo>
                <a:lnTo>
                  <a:pt x="0" y="77"/>
                </a:lnTo>
                <a:lnTo>
                  <a:pt x="16" y="77"/>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nvGrpSpPr>
          <p:cNvPr id="1147" name="Group 483"/>
          <p:cNvGrpSpPr>
            <a:grpSpLocks/>
          </p:cNvGrpSpPr>
          <p:nvPr/>
        </p:nvGrpSpPr>
        <p:grpSpPr bwMode="auto">
          <a:xfrm>
            <a:off x="4238665" y="3484815"/>
            <a:ext cx="462439" cy="443643"/>
            <a:chOff x="2399" y="1999"/>
            <a:chExt cx="232" cy="232"/>
          </a:xfrm>
        </p:grpSpPr>
        <p:sp>
          <p:nvSpPr>
            <p:cNvPr id="1638" name="Freeform 484"/>
            <p:cNvSpPr>
              <a:spLocks/>
            </p:cNvSpPr>
            <p:nvPr/>
          </p:nvSpPr>
          <p:spPr bwMode="auto">
            <a:xfrm>
              <a:off x="2399" y="2136"/>
              <a:ext cx="124" cy="95"/>
            </a:xfrm>
            <a:custGeom>
              <a:avLst/>
              <a:gdLst>
                <a:gd name="T0" fmla="*/ 0 w 123"/>
                <a:gd name="T1" fmla="*/ 93 h 94"/>
                <a:gd name="T2" fmla="*/ 61 w 123"/>
                <a:gd name="T3" fmla="*/ 93 h 94"/>
                <a:gd name="T4" fmla="*/ 61 w 123"/>
                <a:gd name="T5" fmla="*/ 64 h 94"/>
                <a:gd name="T6" fmla="*/ 77 w 123"/>
                <a:gd name="T7" fmla="*/ 64 h 94"/>
                <a:gd name="T8" fmla="*/ 77 w 123"/>
                <a:gd name="T9" fmla="*/ 32 h 94"/>
                <a:gd name="T10" fmla="*/ 122 w 123"/>
                <a:gd name="T11" fmla="*/ 32 h 94"/>
                <a:gd name="T12" fmla="*/ 122 w 123"/>
                <a:gd name="T13" fmla="*/ 0 h 94"/>
                <a:gd name="T14" fmla="*/ 61 w 123"/>
                <a:gd name="T15" fmla="*/ 0 h 94"/>
                <a:gd name="T16" fmla="*/ 45 w 123"/>
                <a:gd name="T17" fmla="*/ 16 h 94"/>
                <a:gd name="T18" fmla="*/ 0 w 123"/>
                <a:gd name="T19"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94">
                  <a:moveTo>
                    <a:pt x="0" y="93"/>
                  </a:moveTo>
                  <a:lnTo>
                    <a:pt x="61" y="93"/>
                  </a:lnTo>
                  <a:lnTo>
                    <a:pt x="61" y="64"/>
                  </a:lnTo>
                  <a:lnTo>
                    <a:pt x="77" y="64"/>
                  </a:lnTo>
                  <a:lnTo>
                    <a:pt x="77" y="32"/>
                  </a:lnTo>
                  <a:lnTo>
                    <a:pt x="122" y="32"/>
                  </a:lnTo>
                  <a:lnTo>
                    <a:pt x="122" y="0"/>
                  </a:lnTo>
                  <a:lnTo>
                    <a:pt x="61" y="0"/>
                  </a:lnTo>
                  <a:lnTo>
                    <a:pt x="45" y="16"/>
                  </a:lnTo>
                  <a:lnTo>
                    <a:pt x="0" y="93"/>
                  </a:lnTo>
                </a:path>
              </a:pathLst>
            </a:custGeom>
            <a:solidFill>
              <a:schemeClr val="tx1">
                <a:lumMod val="75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9" name="Freeform 485"/>
            <p:cNvSpPr>
              <a:spLocks/>
            </p:cNvSpPr>
            <p:nvPr/>
          </p:nvSpPr>
          <p:spPr bwMode="auto">
            <a:xfrm>
              <a:off x="2459" y="1999"/>
              <a:ext cx="172" cy="139"/>
            </a:xfrm>
            <a:custGeom>
              <a:avLst/>
              <a:gdLst>
                <a:gd name="T0" fmla="*/ 0 w 171"/>
                <a:gd name="T1" fmla="*/ 138 h 139"/>
                <a:gd name="T2" fmla="*/ 61 w 171"/>
                <a:gd name="T3" fmla="*/ 138 h 139"/>
                <a:gd name="T4" fmla="*/ 61 w 171"/>
                <a:gd name="T5" fmla="*/ 122 h 139"/>
                <a:gd name="T6" fmla="*/ 138 w 171"/>
                <a:gd name="T7" fmla="*/ 77 h 139"/>
                <a:gd name="T8" fmla="*/ 138 w 171"/>
                <a:gd name="T9" fmla="*/ 61 h 139"/>
                <a:gd name="T10" fmla="*/ 170 w 171"/>
                <a:gd name="T11" fmla="*/ 61 h 139"/>
                <a:gd name="T12" fmla="*/ 170 w 171"/>
                <a:gd name="T13" fmla="*/ 45 h 139"/>
                <a:gd name="T14" fmla="*/ 170 w 171"/>
                <a:gd name="T15" fmla="*/ 32 h 139"/>
                <a:gd name="T16" fmla="*/ 170 w 171"/>
                <a:gd name="T17" fmla="*/ 0 h 139"/>
                <a:gd name="T18" fmla="*/ 138 w 171"/>
                <a:gd name="T19" fmla="*/ 0 h 139"/>
                <a:gd name="T20" fmla="*/ 122 w 171"/>
                <a:gd name="T21" fmla="*/ 0 h 139"/>
                <a:gd name="T22" fmla="*/ 106 w 171"/>
                <a:gd name="T23" fmla="*/ 0 h 139"/>
                <a:gd name="T24" fmla="*/ 93 w 171"/>
                <a:gd name="T25" fmla="*/ 16 h 139"/>
                <a:gd name="T26" fmla="*/ 77 w 171"/>
                <a:gd name="T27" fmla="*/ 32 h 139"/>
                <a:gd name="T28" fmla="*/ 45 w 171"/>
                <a:gd name="T29" fmla="*/ 93 h 139"/>
                <a:gd name="T30" fmla="*/ 0 w 171"/>
                <a:gd name="T31"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39">
                  <a:moveTo>
                    <a:pt x="0" y="138"/>
                  </a:moveTo>
                  <a:lnTo>
                    <a:pt x="61" y="138"/>
                  </a:lnTo>
                  <a:lnTo>
                    <a:pt x="61" y="122"/>
                  </a:lnTo>
                  <a:lnTo>
                    <a:pt x="138" y="77"/>
                  </a:lnTo>
                  <a:lnTo>
                    <a:pt x="138" y="61"/>
                  </a:lnTo>
                  <a:lnTo>
                    <a:pt x="170" y="61"/>
                  </a:lnTo>
                  <a:lnTo>
                    <a:pt x="170" y="45"/>
                  </a:lnTo>
                  <a:lnTo>
                    <a:pt x="170" y="32"/>
                  </a:lnTo>
                  <a:lnTo>
                    <a:pt x="170" y="0"/>
                  </a:lnTo>
                  <a:lnTo>
                    <a:pt x="138" y="0"/>
                  </a:lnTo>
                  <a:lnTo>
                    <a:pt x="122" y="0"/>
                  </a:lnTo>
                  <a:lnTo>
                    <a:pt x="106" y="0"/>
                  </a:lnTo>
                  <a:lnTo>
                    <a:pt x="93" y="16"/>
                  </a:lnTo>
                  <a:lnTo>
                    <a:pt x="77" y="32"/>
                  </a:lnTo>
                  <a:lnTo>
                    <a:pt x="45" y="93"/>
                  </a:lnTo>
                  <a:lnTo>
                    <a:pt x="0" y="138"/>
                  </a:lnTo>
                </a:path>
              </a:pathLst>
            </a:custGeom>
            <a:solidFill>
              <a:schemeClr val="accent1">
                <a:lumMod val="50000"/>
              </a:schemeClr>
            </a:solidFill>
            <a:ln w="12700" cap="rnd" cmpd="sng">
              <a:solidFill>
                <a:srgbClr val="000000"/>
              </a:solidFill>
              <a:prstDash val="solid"/>
              <a:round/>
              <a:headEnd/>
              <a:tailEn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grpSp>
      <p:sp>
        <p:nvSpPr>
          <p:cNvPr id="1148" name="Freeform 486"/>
          <p:cNvSpPr>
            <a:spLocks/>
          </p:cNvSpPr>
          <p:nvPr/>
        </p:nvSpPr>
        <p:spPr bwMode="auto">
          <a:xfrm>
            <a:off x="4971986" y="3453733"/>
            <a:ext cx="123135" cy="211930"/>
          </a:xfrm>
          <a:custGeom>
            <a:avLst/>
            <a:gdLst>
              <a:gd name="T0" fmla="*/ 0 w 62"/>
              <a:gd name="T1" fmla="*/ 0 h 110"/>
              <a:gd name="T2" fmla="*/ 16 w 62"/>
              <a:gd name="T3" fmla="*/ 16 h 110"/>
              <a:gd name="T4" fmla="*/ 0 w 62"/>
              <a:gd name="T5" fmla="*/ 32 h 110"/>
              <a:gd name="T6" fmla="*/ 0 w 62"/>
              <a:gd name="T7" fmla="*/ 61 h 110"/>
              <a:gd name="T8" fmla="*/ 16 w 62"/>
              <a:gd name="T9" fmla="*/ 77 h 110"/>
              <a:gd name="T10" fmla="*/ 16 w 62"/>
              <a:gd name="T11" fmla="*/ 109 h 110"/>
              <a:gd name="T12" fmla="*/ 29 w 62"/>
              <a:gd name="T13" fmla="*/ 93 h 110"/>
              <a:gd name="T14" fmla="*/ 29 w 62"/>
              <a:gd name="T15" fmla="*/ 77 h 110"/>
              <a:gd name="T16" fmla="*/ 45 w 62"/>
              <a:gd name="T17" fmla="*/ 61 h 110"/>
              <a:gd name="T18" fmla="*/ 61 w 62"/>
              <a:gd name="T19" fmla="*/ 61 h 110"/>
              <a:gd name="T20" fmla="*/ 29 w 62"/>
              <a:gd name="T21" fmla="*/ 48 h 110"/>
              <a:gd name="T22" fmla="*/ 45 w 62"/>
              <a:gd name="T23" fmla="*/ 0 h 110"/>
              <a:gd name="T24" fmla="*/ 29 w 62"/>
              <a:gd name="T25" fmla="*/ 0 h 110"/>
              <a:gd name="T26" fmla="*/ 0 w 62"/>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10">
                <a:moveTo>
                  <a:pt x="0" y="0"/>
                </a:moveTo>
                <a:lnTo>
                  <a:pt x="16" y="16"/>
                </a:lnTo>
                <a:lnTo>
                  <a:pt x="0" y="32"/>
                </a:lnTo>
                <a:lnTo>
                  <a:pt x="0" y="61"/>
                </a:lnTo>
                <a:lnTo>
                  <a:pt x="16" y="77"/>
                </a:lnTo>
                <a:lnTo>
                  <a:pt x="16" y="109"/>
                </a:lnTo>
                <a:lnTo>
                  <a:pt x="29" y="93"/>
                </a:lnTo>
                <a:lnTo>
                  <a:pt x="29" y="77"/>
                </a:lnTo>
                <a:lnTo>
                  <a:pt x="45" y="61"/>
                </a:lnTo>
                <a:lnTo>
                  <a:pt x="61" y="61"/>
                </a:lnTo>
                <a:lnTo>
                  <a:pt x="29" y="48"/>
                </a:lnTo>
                <a:lnTo>
                  <a:pt x="45" y="0"/>
                </a:lnTo>
                <a:lnTo>
                  <a:pt x="29" y="0"/>
                </a:lnTo>
                <a:lnTo>
                  <a:pt x="0"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49" name="Freeform 487"/>
          <p:cNvSpPr>
            <a:spLocks/>
          </p:cNvSpPr>
          <p:nvPr/>
        </p:nvSpPr>
        <p:spPr bwMode="auto">
          <a:xfrm>
            <a:off x="4504411" y="3278536"/>
            <a:ext cx="90297" cy="146939"/>
          </a:xfrm>
          <a:custGeom>
            <a:avLst/>
            <a:gdLst>
              <a:gd name="T0" fmla="*/ 16 w 46"/>
              <a:gd name="T1" fmla="*/ 0 h 78"/>
              <a:gd name="T2" fmla="*/ 0 w 46"/>
              <a:gd name="T3" fmla="*/ 48 h 78"/>
              <a:gd name="T4" fmla="*/ 16 w 46"/>
              <a:gd name="T5" fmla="*/ 48 h 78"/>
              <a:gd name="T6" fmla="*/ 0 w 46"/>
              <a:gd name="T7" fmla="*/ 77 h 78"/>
              <a:gd name="T8" fmla="*/ 32 w 46"/>
              <a:gd name="T9" fmla="*/ 77 h 78"/>
              <a:gd name="T10" fmla="*/ 32 w 46"/>
              <a:gd name="T11" fmla="*/ 64 h 78"/>
              <a:gd name="T12" fmla="*/ 32 w 46"/>
              <a:gd name="T13" fmla="*/ 32 h 78"/>
              <a:gd name="T14" fmla="*/ 45 w 46"/>
              <a:gd name="T15" fmla="*/ 0 h 78"/>
              <a:gd name="T16" fmla="*/ 16 w 46"/>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8">
                <a:moveTo>
                  <a:pt x="16" y="0"/>
                </a:moveTo>
                <a:lnTo>
                  <a:pt x="0" y="48"/>
                </a:lnTo>
                <a:lnTo>
                  <a:pt x="16" y="48"/>
                </a:lnTo>
                <a:lnTo>
                  <a:pt x="0" y="77"/>
                </a:lnTo>
                <a:lnTo>
                  <a:pt x="32" y="77"/>
                </a:lnTo>
                <a:lnTo>
                  <a:pt x="32" y="64"/>
                </a:lnTo>
                <a:lnTo>
                  <a:pt x="32" y="32"/>
                </a:lnTo>
                <a:lnTo>
                  <a:pt x="45" y="0"/>
                </a:lnTo>
                <a:lnTo>
                  <a:pt x="16"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0" name="Freeform 488"/>
          <p:cNvSpPr>
            <a:spLocks/>
          </p:cNvSpPr>
          <p:nvPr/>
        </p:nvSpPr>
        <p:spPr bwMode="auto">
          <a:xfrm>
            <a:off x="4515277" y="3190937"/>
            <a:ext cx="372138" cy="265620"/>
          </a:xfrm>
          <a:custGeom>
            <a:avLst/>
            <a:gdLst>
              <a:gd name="T0" fmla="*/ 45 w 187"/>
              <a:gd name="T1" fmla="*/ 138 h 139"/>
              <a:gd name="T2" fmla="*/ 77 w 187"/>
              <a:gd name="T3" fmla="*/ 122 h 139"/>
              <a:gd name="T4" fmla="*/ 93 w 187"/>
              <a:gd name="T5" fmla="*/ 122 h 139"/>
              <a:gd name="T6" fmla="*/ 109 w 187"/>
              <a:gd name="T7" fmla="*/ 122 h 139"/>
              <a:gd name="T8" fmla="*/ 122 w 187"/>
              <a:gd name="T9" fmla="*/ 109 h 139"/>
              <a:gd name="T10" fmla="*/ 138 w 187"/>
              <a:gd name="T11" fmla="*/ 93 h 139"/>
              <a:gd name="T12" fmla="*/ 138 w 187"/>
              <a:gd name="T13" fmla="*/ 77 h 139"/>
              <a:gd name="T14" fmla="*/ 154 w 187"/>
              <a:gd name="T15" fmla="*/ 45 h 139"/>
              <a:gd name="T16" fmla="*/ 186 w 187"/>
              <a:gd name="T17" fmla="*/ 32 h 139"/>
              <a:gd name="T18" fmla="*/ 154 w 187"/>
              <a:gd name="T19" fmla="*/ 16 h 139"/>
              <a:gd name="T20" fmla="*/ 138 w 187"/>
              <a:gd name="T21" fmla="*/ 16 h 139"/>
              <a:gd name="T22" fmla="*/ 122 w 187"/>
              <a:gd name="T23" fmla="*/ 16 h 139"/>
              <a:gd name="T24" fmla="*/ 122 w 187"/>
              <a:gd name="T25" fmla="*/ 0 h 139"/>
              <a:gd name="T26" fmla="*/ 109 w 187"/>
              <a:gd name="T27" fmla="*/ 16 h 139"/>
              <a:gd name="T28" fmla="*/ 32 w 187"/>
              <a:gd name="T29" fmla="*/ 0 h 139"/>
              <a:gd name="T30" fmla="*/ 0 w 187"/>
              <a:gd name="T31" fmla="*/ 16 h 139"/>
              <a:gd name="T32" fmla="*/ 16 w 187"/>
              <a:gd name="T33" fmla="*/ 45 h 139"/>
              <a:gd name="T34" fmla="*/ 45 w 187"/>
              <a:gd name="T35" fmla="*/ 45 h 139"/>
              <a:gd name="T36" fmla="*/ 32 w 187"/>
              <a:gd name="T37" fmla="*/ 77 h 139"/>
              <a:gd name="T38" fmla="*/ 32 w 187"/>
              <a:gd name="T39" fmla="*/ 109 h 139"/>
              <a:gd name="T40" fmla="*/ 32 w 187"/>
              <a:gd name="T41" fmla="*/ 122 h 139"/>
              <a:gd name="T42" fmla="*/ 45 w 187"/>
              <a:gd name="T43" fmla="*/ 122 h 139"/>
              <a:gd name="T44" fmla="*/ 45 w 187"/>
              <a:gd name="T45"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7" h="139">
                <a:moveTo>
                  <a:pt x="45" y="138"/>
                </a:moveTo>
                <a:lnTo>
                  <a:pt x="77" y="122"/>
                </a:lnTo>
                <a:lnTo>
                  <a:pt x="93" y="122"/>
                </a:lnTo>
                <a:lnTo>
                  <a:pt x="109" y="122"/>
                </a:lnTo>
                <a:lnTo>
                  <a:pt x="122" y="109"/>
                </a:lnTo>
                <a:lnTo>
                  <a:pt x="138" y="93"/>
                </a:lnTo>
                <a:lnTo>
                  <a:pt x="138" y="77"/>
                </a:lnTo>
                <a:lnTo>
                  <a:pt x="154" y="45"/>
                </a:lnTo>
                <a:lnTo>
                  <a:pt x="186" y="32"/>
                </a:lnTo>
                <a:lnTo>
                  <a:pt x="154" y="16"/>
                </a:lnTo>
                <a:lnTo>
                  <a:pt x="138" y="16"/>
                </a:lnTo>
                <a:lnTo>
                  <a:pt x="122" y="16"/>
                </a:lnTo>
                <a:lnTo>
                  <a:pt x="122" y="0"/>
                </a:lnTo>
                <a:lnTo>
                  <a:pt x="109" y="16"/>
                </a:lnTo>
                <a:lnTo>
                  <a:pt x="32" y="0"/>
                </a:lnTo>
                <a:lnTo>
                  <a:pt x="0" y="16"/>
                </a:lnTo>
                <a:lnTo>
                  <a:pt x="16" y="45"/>
                </a:lnTo>
                <a:lnTo>
                  <a:pt x="45" y="45"/>
                </a:lnTo>
                <a:lnTo>
                  <a:pt x="32" y="77"/>
                </a:lnTo>
                <a:lnTo>
                  <a:pt x="32" y="109"/>
                </a:lnTo>
                <a:lnTo>
                  <a:pt x="32" y="122"/>
                </a:lnTo>
                <a:lnTo>
                  <a:pt x="45" y="122"/>
                </a:lnTo>
                <a:lnTo>
                  <a:pt x="45" y="138"/>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1" name="Freeform 489"/>
          <p:cNvSpPr>
            <a:spLocks/>
          </p:cNvSpPr>
          <p:nvPr/>
        </p:nvSpPr>
        <p:spPr bwMode="auto">
          <a:xfrm>
            <a:off x="5335916" y="3222021"/>
            <a:ext cx="65671" cy="87597"/>
          </a:xfrm>
          <a:custGeom>
            <a:avLst/>
            <a:gdLst>
              <a:gd name="T0" fmla="*/ 0 w 33"/>
              <a:gd name="T1" fmla="*/ 45 h 46"/>
              <a:gd name="T2" fmla="*/ 0 w 33"/>
              <a:gd name="T3" fmla="*/ 29 h 46"/>
              <a:gd name="T4" fmla="*/ 0 w 33"/>
              <a:gd name="T5" fmla="*/ 16 h 46"/>
              <a:gd name="T6" fmla="*/ 16 w 33"/>
              <a:gd name="T7" fmla="*/ 0 h 46"/>
              <a:gd name="T8" fmla="*/ 32 w 33"/>
              <a:gd name="T9" fmla="*/ 29 h 46"/>
              <a:gd name="T10" fmla="*/ 0 w 33"/>
              <a:gd name="T11" fmla="*/ 45 h 46"/>
            </a:gdLst>
            <a:ahLst/>
            <a:cxnLst>
              <a:cxn ang="0">
                <a:pos x="T0" y="T1"/>
              </a:cxn>
              <a:cxn ang="0">
                <a:pos x="T2" y="T3"/>
              </a:cxn>
              <a:cxn ang="0">
                <a:pos x="T4" y="T5"/>
              </a:cxn>
              <a:cxn ang="0">
                <a:pos x="T6" y="T7"/>
              </a:cxn>
              <a:cxn ang="0">
                <a:pos x="T8" y="T9"/>
              </a:cxn>
              <a:cxn ang="0">
                <a:pos x="T10" y="T11"/>
              </a:cxn>
            </a:cxnLst>
            <a:rect l="0" t="0" r="r" b="b"/>
            <a:pathLst>
              <a:path w="33" h="46">
                <a:moveTo>
                  <a:pt x="0" y="45"/>
                </a:moveTo>
                <a:lnTo>
                  <a:pt x="0" y="29"/>
                </a:lnTo>
                <a:lnTo>
                  <a:pt x="0" y="16"/>
                </a:lnTo>
                <a:lnTo>
                  <a:pt x="16" y="0"/>
                </a:lnTo>
                <a:lnTo>
                  <a:pt x="32" y="29"/>
                </a:lnTo>
                <a:lnTo>
                  <a:pt x="0" y="45"/>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52" name="Freeform 490"/>
          <p:cNvSpPr>
            <a:spLocks/>
          </p:cNvSpPr>
          <p:nvPr/>
        </p:nvSpPr>
        <p:spPr bwMode="auto">
          <a:xfrm>
            <a:off x="4909051" y="3083558"/>
            <a:ext cx="123133" cy="87600"/>
          </a:xfrm>
          <a:custGeom>
            <a:avLst/>
            <a:gdLst>
              <a:gd name="T0" fmla="*/ 48 w 62"/>
              <a:gd name="T1" fmla="*/ 16 h 46"/>
              <a:gd name="T2" fmla="*/ 16 w 62"/>
              <a:gd name="T3" fmla="*/ 0 h 46"/>
              <a:gd name="T4" fmla="*/ 16 w 62"/>
              <a:gd name="T5" fmla="*/ 32 h 46"/>
              <a:gd name="T6" fmla="*/ 0 w 62"/>
              <a:gd name="T7" fmla="*/ 45 h 46"/>
              <a:gd name="T8" fmla="*/ 16 w 62"/>
              <a:gd name="T9" fmla="*/ 32 h 46"/>
              <a:gd name="T10" fmla="*/ 16 w 62"/>
              <a:gd name="T11" fmla="*/ 45 h 46"/>
              <a:gd name="T12" fmla="*/ 32 w 62"/>
              <a:gd name="T13" fmla="*/ 45 h 46"/>
              <a:gd name="T14" fmla="*/ 32 w 62"/>
              <a:gd name="T15" fmla="*/ 32 h 46"/>
              <a:gd name="T16" fmla="*/ 48 w 62"/>
              <a:gd name="T17" fmla="*/ 32 h 46"/>
              <a:gd name="T18" fmla="*/ 61 w 62"/>
              <a:gd name="T19" fmla="*/ 32 h 46"/>
              <a:gd name="T20" fmla="*/ 48 w 62"/>
              <a:gd name="T21"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46">
                <a:moveTo>
                  <a:pt x="48" y="16"/>
                </a:moveTo>
                <a:lnTo>
                  <a:pt x="16" y="0"/>
                </a:lnTo>
                <a:lnTo>
                  <a:pt x="16" y="32"/>
                </a:lnTo>
                <a:lnTo>
                  <a:pt x="0" y="45"/>
                </a:lnTo>
                <a:lnTo>
                  <a:pt x="16" y="32"/>
                </a:lnTo>
                <a:lnTo>
                  <a:pt x="16" y="45"/>
                </a:lnTo>
                <a:lnTo>
                  <a:pt x="32" y="45"/>
                </a:lnTo>
                <a:lnTo>
                  <a:pt x="32" y="32"/>
                </a:lnTo>
                <a:lnTo>
                  <a:pt x="48" y="32"/>
                </a:lnTo>
                <a:lnTo>
                  <a:pt x="61" y="32"/>
                </a:lnTo>
                <a:lnTo>
                  <a:pt x="48"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3" name="Freeform 491"/>
          <p:cNvSpPr>
            <a:spLocks/>
          </p:cNvSpPr>
          <p:nvPr/>
        </p:nvSpPr>
        <p:spPr bwMode="auto">
          <a:xfrm>
            <a:off x="5100593" y="2967704"/>
            <a:ext cx="123133" cy="87597"/>
          </a:xfrm>
          <a:custGeom>
            <a:avLst/>
            <a:gdLst>
              <a:gd name="T0" fmla="*/ 32 w 62"/>
              <a:gd name="T1" fmla="*/ 29 h 46"/>
              <a:gd name="T2" fmla="*/ 45 w 62"/>
              <a:gd name="T3" fmla="*/ 29 h 46"/>
              <a:gd name="T4" fmla="*/ 61 w 62"/>
              <a:gd name="T5" fmla="*/ 16 h 46"/>
              <a:gd name="T6" fmla="*/ 32 w 62"/>
              <a:gd name="T7" fmla="*/ 0 h 46"/>
              <a:gd name="T8" fmla="*/ 0 w 62"/>
              <a:gd name="T9" fmla="*/ 16 h 46"/>
              <a:gd name="T10" fmla="*/ 16 w 62"/>
              <a:gd name="T11" fmla="*/ 45 h 46"/>
              <a:gd name="T12" fmla="*/ 32 w 62"/>
              <a:gd name="T13" fmla="*/ 45 h 46"/>
              <a:gd name="T14" fmla="*/ 32 w 62"/>
              <a:gd name="T15" fmla="*/ 29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46">
                <a:moveTo>
                  <a:pt x="32" y="29"/>
                </a:moveTo>
                <a:lnTo>
                  <a:pt x="45" y="29"/>
                </a:lnTo>
                <a:lnTo>
                  <a:pt x="61" y="16"/>
                </a:lnTo>
                <a:lnTo>
                  <a:pt x="32" y="0"/>
                </a:lnTo>
                <a:lnTo>
                  <a:pt x="0" y="16"/>
                </a:lnTo>
                <a:lnTo>
                  <a:pt x="16" y="45"/>
                </a:lnTo>
                <a:lnTo>
                  <a:pt x="32" y="45"/>
                </a:lnTo>
                <a:lnTo>
                  <a:pt x="32" y="29"/>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54" name="Line 492"/>
          <p:cNvSpPr>
            <a:spLocks noChangeShapeType="1"/>
          </p:cNvSpPr>
          <p:nvPr/>
        </p:nvSpPr>
        <p:spPr bwMode="auto">
          <a:xfrm>
            <a:off x="5092383" y="3222021"/>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55" name="Freeform 493"/>
          <p:cNvSpPr>
            <a:spLocks/>
          </p:cNvSpPr>
          <p:nvPr/>
        </p:nvSpPr>
        <p:spPr bwMode="auto">
          <a:xfrm>
            <a:off x="5004822" y="2981832"/>
            <a:ext cx="210698" cy="124333"/>
          </a:xfrm>
          <a:custGeom>
            <a:avLst/>
            <a:gdLst>
              <a:gd name="T0" fmla="*/ 61 w 107"/>
              <a:gd name="T1" fmla="*/ 16 h 65"/>
              <a:gd name="T2" fmla="*/ 45 w 107"/>
              <a:gd name="T3" fmla="*/ 32 h 65"/>
              <a:gd name="T4" fmla="*/ 29 w 107"/>
              <a:gd name="T5" fmla="*/ 32 h 65"/>
              <a:gd name="T6" fmla="*/ 0 w 107"/>
              <a:gd name="T7" fmla="*/ 48 h 65"/>
              <a:gd name="T8" fmla="*/ 13 w 107"/>
              <a:gd name="T9" fmla="*/ 64 h 65"/>
              <a:gd name="T10" fmla="*/ 45 w 107"/>
              <a:gd name="T11" fmla="*/ 48 h 65"/>
              <a:gd name="T12" fmla="*/ 45 w 107"/>
              <a:gd name="T13" fmla="*/ 64 h 65"/>
              <a:gd name="T14" fmla="*/ 61 w 107"/>
              <a:gd name="T15" fmla="*/ 64 h 65"/>
              <a:gd name="T16" fmla="*/ 90 w 107"/>
              <a:gd name="T17" fmla="*/ 64 h 65"/>
              <a:gd name="T18" fmla="*/ 106 w 107"/>
              <a:gd name="T19" fmla="*/ 32 h 65"/>
              <a:gd name="T20" fmla="*/ 90 w 107"/>
              <a:gd name="T21" fmla="*/ 16 h 65"/>
              <a:gd name="T22" fmla="*/ 77 w 107"/>
              <a:gd name="T23" fmla="*/ 0 h 65"/>
              <a:gd name="T24" fmla="*/ 77 w 107"/>
              <a:gd name="T25" fmla="*/ 16 h 65"/>
              <a:gd name="T26" fmla="*/ 61 w 107"/>
              <a:gd name="T27"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65">
                <a:moveTo>
                  <a:pt x="61" y="16"/>
                </a:moveTo>
                <a:lnTo>
                  <a:pt x="45" y="32"/>
                </a:lnTo>
                <a:lnTo>
                  <a:pt x="29" y="32"/>
                </a:lnTo>
                <a:lnTo>
                  <a:pt x="0" y="48"/>
                </a:lnTo>
                <a:lnTo>
                  <a:pt x="13" y="64"/>
                </a:lnTo>
                <a:lnTo>
                  <a:pt x="45" y="48"/>
                </a:lnTo>
                <a:lnTo>
                  <a:pt x="45" y="64"/>
                </a:lnTo>
                <a:lnTo>
                  <a:pt x="61" y="64"/>
                </a:lnTo>
                <a:lnTo>
                  <a:pt x="90" y="64"/>
                </a:lnTo>
                <a:lnTo>
                  <a:pt x="106" y="32"/>
                </a:lnTo>
                <a:lnTo>
                  <a:pt x="90" y="16"/>
                </a:lnTo>
                <a:lnTo>
                  <a:pt x="77" y="0"/>
                </a:lnTo>
                <a:lnTo>
                  <a:pt x="77" y="16"/>
                </a:lnTo>
                <a:lnTo>
                  <a:pt x="61"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6" name="Freeform 494"/>
          <p:cNvSpPr>
            <a:spLocks/>
          </p:cNvSpPr>
          <p:nvPr/>
        </p:nvSpPr>
        <p:spPr bwMode="auto">
          <a:xfrm>
            <a:off x="4909051" y="2809463"/>
            <a:ext cx="249004" cy="268445"/>
          </a:xfrm>
          <a:custGeom>
            <a:avLst/>
            <a:gdLst>
              <a:gd name="T0" fmla="*/ 48 w 126"/>
              <a:gd name="T1" fmla="*/ 138 h 139"/>
              <a:gd name="T2" fmla="*/ 16 w 126"/>
              <a:gd name="T3" fmla="*/ 122 h 139"/>
              <a:gd name="T4" fmla="*/ 32 w 126"/>
              <a:gd name="T5" fmla="*/ 106 h 139"/>
              <a:gd name="T6" fmla="*/ 0 w 126"/>
              <a:gd name="T7" fmla="*/ 90 h 139"/>
              <a:gd name="T8" fmla="*/ 0 w 126"/>
              <a:gd name="T9" fmla="*/ 77 h 139"/>
              <a:gd name="T10" fmla="*/ 0 w 126"/>
              <a:gd name="T11" fmla="*/ 61 h 139"/>
              <a:gd name="T12" fmla="*/ 16 w 126"/>
              <a:gd name="T13" fmla="*/ 45 h 139"/>
              <a:gd name="T14" fmla="*/ 16 w 126"/>
              <a:gd name="T15" fmla="*/ 13 h 139"/>
              <a:gd name="T16" fmla="*/ 32 w 126"/>
              <a:gd name="T17" fmla="*/ 13 h 139"/>
              <a:gd name="T18" fmla="*/ 32 w 126"/>
              <a:gd name="T19" fmla="*/ 0 h 139"/>
              <a:gd name="T20" fmla="*/ 48 w 126"/>
              <a:gd name="T21" fmla="*/ 0 h 139"/>
              <a:gd name="T22" fmla="*/ 61 w 126"/>
              <a:gd name="T23" fmla="*/ 13 h 139"/>
              <a:gd name="T24" fmla="*/ 93 w 126"/>
              <a:gd name="T25" fmla="*/ 0 h 139"/>
              <a:gd name="T26" fmla="*/ 109 w 126"/>
              <a:gd name="T27" fmla="*/ 13 h 139"/>
              <a:gd name="T28" fmla="*/ 109 w 126"/>
              <a:gd name="T29" fmla="*/ 29 h 139"/>
              <a:gd name="T30" fmla="*/ 125 w 126"/>
              <a:gd name="T31" fmla="*/ 61 h 139"/>
              <a:gd name="T32" fmla="*/ 93 w 126"/>
              <a:gd name="T33" fmla="*/ 77 h 139"/>
              <a:gd name="T34" fmla="*/ 109 w 126"/>
              <a:gd name="T35" fmla="*/ 106 h 139"/>
              <a:gd name="T36" fmla="*/ 93 w 126"/>
              <a:gd name="T37" fmla="*/ 122 h 139"/>
              <a:gd name="T38" fmla="*/ 77 w 126"/>
              <a:gd name="T39" fmla="*/ 122 h 139"/>
              <a:gd name="T40" fmla="*/ 48 w 126"/>
              <a:gd name="T41"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39">
                <a:moveTo>
                  <a:pt x="48" y="138"/>
                </a:moveTo>
                <a:lnTo>
                  <a:pt x="16" y="122"/>
                </a:lnTo>
                <a:lnTo>
                  <a:pt x="32" y="106"/>
                </a:lnTo>
                <a:lnTo>
                  <a:pt x="0" y="90"/>
                </a:lnTo>
                <a:lnTo>
                  <a:pt x="0" y="77"/>
                </a:lnTo>
                <a:lnTo>
                  <a:pt x="0" y="61"/>
                </a:lnTo>
                <a:lnTo>
                  <a:pt x="16" y="45"/>
                </a:lnTo>
                <a:lnTo>
                  <a:pt x="16" y="13"/>
                </a:lnTo>
                <a:lnTo>
                  <a:pt x="32" y="13"/>
                </a:lnTo>
                <a:lnTo>
                  <a:pt x="32" y="0"/>
                </a:lnTo>
                <a:lnTo>
                  <a:pt x="48" y="0"/>
                </a:lnTo>
                <a:lnTo>
                  <a:pt x="61" y="13"/>
                </a:lnTo>
                <a:lnTo>
                  <a:pt x="93" y="0"/>
                </a:lnTo>
                <a:lnTo>
                  <a:pt x="109" y="13"/>
                </a:lnTo>
                <a:lnTo>
                  <a:pt x="109" y="29"/>
                </a:lnTo>
                <a:lnTo>
                  <a:pt x="125" y="61"/>
                </a:lnTo>
                <a:lnTo>
                  <a:pt x="93" y="77"/>
                </a:lnTo>
                <a:lnTo>
                  <a:pt x="109" y="106"/>
                </a:lnTo>
                <a:lnTo>
                  <a:pt x="93" y="122"/>
                </a:lnTo>
                <a:lnTo>
                  <a:pt x="77" y="122"/>
                </a:lnTo>
                <a:lnTo>
                  <a:pt x="48" y="138"/>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7" name="Freeform 495"/>
          <p:cNvSpPr>
            <a:spLocks/>
          </p:cNvSpPr>
          <p:nvPr/>
        </p:nvSpPr>
        <p:spPr bwMode="auto">
          <a:xfrm>
            <a:off x="5125220" y="2758599"/>
            <a:ext cx="243533" cy="296703"/>
          </a:xfrm>
          <a:custGeom>
            <a:avLst/>
            <a:gdLst>
              <a:gd name="T0" fmla="*/ 0 w 123"/>
              <a:gd name="T1" fmla="*/ 61 h 155"/>
              <a:gd name="T2" fmla="*/ 0 w 123"/>
              <a:gd name="T3" fmla="*/ 77 h 155"/>
              <a:gd name="T4" fmla="*/ 16 w 123"/>
              <a:gd name="T5" fmla="*/ 109 h 155"/>
              <a:gd name="T6" fmla="*/ 45 w 123"/>
              <a:gd name="T7" fmla="*/ 125 h 155"/>
              <a:gd name="T8" fmla="*/ 77 w 123"/>
              <a:gd name="T9" fmla="*/ 138 h 155"/>
              <a:gd name="T10" fmla="*/ 93 w 123"/>
              <a:gd name="T11" fmla="*/ 138 h 155"/>
              <a:gd name="T12" fmla="*/ 122 w 123"/>
              <a:gd name="T13" fmla="*/ 154 h 155"/>
              <a:gd name="T14" fmla="*/ 122 w 123"/>
              <a:gd name="T15" fmla="*/ 109 h 155"/>
              <a:gd name="T16" fmla="*/ 122 w 123"/>
              <a:gd name="T17" fmla="*/ 77 h 155"/>
              <a:gd name="T18" fmla="*/ 122 w 123"/>
              <a:gd name="T19" fmla="*/ 61 h 155"/>
              <a:gd name="T20" fmla="*/ 93 w 123"/>
              <a:gd name="T21" fmla="*/ 0 h 155"/>
              <a:gd name="T22" fmla="*/ 77 w 123"/>
              <a:gd name="T23" fmla="*/ 32 h 155"/>
              <a:gd name="T24" fmla="*/ 61 w 123"/>
              <a:gd name="T25" fmla="*/ 48 h 155"/>
              <a:gd name="T26" fmla="*/ 45 w 123"/>
              <a:gd name="T27" fmla="*/ 32 h 155"/>
              <a:gd name="T28" fmla="*/ 0 w 123"/>
              <a:gd name="T29" fmla="*/ 6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55">
                <a:moveTo>
                  <a:pt x="0" y="61"/>
                </a:moveTo>
                <a:lnTo>
                  <a:pt x="0" y="77"/>
                </a:lnTo>
                <a:lnTo>
                  <a:pt x="16" y="109"/>
                </a:lnTo>
                <a:lnTo>
                  <a:pt x="45" y="125"/>
                </a:lnTo>
                <a:lnTo>
                  <a:pt x="77" y="138"/>
                </a:lnTo>
                <a:lnTo>
                  <a:pt x="93" y="138"/>
                </a:lnTo>
                <a:lnTo>
                  <a:pt x="122" y="154"/>
                </a:lnTo>
                <a:lnTo>
                  <a:pt x="122" y="109"/>
                </a:lnTo>
                <a:lnTo>
                  <a:pt x="122" y="77"/>
                </a:lnTo>
                <a:lnTo>
                  <a:pt x="122" y="61"/>
                </a:lnTo>
                <a:lnTo>
                  <a:pt x="93" y="0"/>
                </a:lnTo>
                <a:lnTo>
                  <a:pt x="77" y="32"/>
                </a:lnTo>
                <a:lnTo>
                  <a:pt x="61" y="48"/>
                </a:lnTo>
                <a:lnTo>
                  <a:pt x="45" y="32"/>
                </a:lnTo>
                <a:lnTo>
                  <a:pt x="0" y="61"/>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58" name="Freeform 496"/>
          <p:cNvSpPr>
            <a:spLocks/>
          </p:cNvSpPr>
          <p:nvPr/>
        </p:nvSpPr>
        <p:spPr bwMode="auto">
          <a:xfrm>
            <a:off x="5125220" y="3106165"/>
            <a:ext cx="60199" cy="56515"/>
          </a:xfrm>
          <a:custGeom>
            <a:avLst/>
            <a:gdLst>
              <a:gd name="T0" fmla="*/ 16 w 30"/>
              <a:gd name="T1" fmla="*/ 13 h 30"/>
              <a:gd name="T2" fmla="*/ 16 w 30"/>
              <a:gd name="T3" fmla="*/ 0 h 30"/>
              <a:gd name="T4" fmla="*/ 29 w 30"/>
              <a:gd name="T5" fmla="*/ 0 h 30"/>
              <a:gd name="T6" fmla="*/ 0 w 30"/>
              <a:gd name="T7" fmla="*/ 0 h 30"/>
              <a:gd name="T8" fmla="*/ 0 w 30"/>
              <a:gd name="T9" fmla="*/ 13 h 30"/>
              <a:gd name="T10" fmla="*/ 0 w 30"/>
              <a:gd name="T11" fmla="*/ 29 h 30"/>
              <a:gd name="T12" fmla="*/ 16 w 30"/>
              <a:gd name="T13" fmla="*/ 13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16" y="13"/>
                </a:moveTo>
                <a:lnTo>
                  <a:pt x="16" y="0"/>
                </a:lnTo>
                <a:lnTo>
                  <a:pt x="29" y="0"/>
                </a:lnTo>
                <a:lnTo>
                  <a:pt x="0" y="0"/>
                </a:lnTo>
                <a:lnTo>
                  <a:pt x="0" y="13"/>
                </a:lnTo>
                <a:lnTo>
                  <a:pt x="0" y="29"/>
                </a:lnTo>
                <a:lnTo>
                  <a:pt x="16" y="13"/>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59" name="Freeform 497"/>
          <p:cNvSpPr>
            <a:spLocks/>
          </p:cNvSpPr>
          <p:nvPr/>
        </p:nvSpPr>
        <p:spPr bwMode="auto">
          <a:xfrm>
            <a:off x="5278452" y="3106165"/>
            <a:ext cx="90300" cy="203454"/>
          </a:xfrm>
          <a:custGeom>
            <a:avLst/>
            <a:gdLst>
              <a:gd name="T0" fmla="*/ 29 w 46"/>
              <a:gd name="T1" fmla="*/ 106 h 107"/>
              <a:gd name="T2" fmla="*/ 29 w 46"/>
              <a:gd name="T3" fmla="*/ 90 h 107"/>
              <a:gd name="T4" fmla="*/ 29 w 46"/>
              <a:gd name="T5" fmla="*/ 77 h 107"/>
              <a:gd name="T6" fmla="*/ 45 w 46"/>
              <a:gd name="T7" fmla="*/ 61 h 107"/>
              <a:gd name="T8" fmla="*/ 45 w 46"/>
              <a:gd name="T9" fmla="*/ 29 h 107"/>
              <a:gd name="T10" fmla="*/ 29 w 46"/>
              <a:gd name="T11" fmla="*/ 13 h 107"/>
              <a:gd name="T12" fmla="*/ 16 w 46"/>
              <a:gd name="T13" fmla="*/ 0 h 107"/>
              <a:gd name="T14" fmla="*/ 0 w 46"/>
              <a:gd name="T15" fmla="*/ 0 h 107"/>
              <a:gd name="T16" fmla="*/ 0 w 46"/>
              <a:gd name="T17" fmla="*/ 13 h 107"/>
              <a:gd name="T18" fmla="*/ 0 w 46"/>
              <a:gd name="T19" fmla="*/ 29 h 107"/>
              <a:gd name="T20" fmla="*/ 0 w 46"/>
              <a:gd name="T21" fmla="*/ 45 h 107"/>
              <a:gd name="T22" fmla="*/ 0 w 46"/>
              <a:gd name="T23" fmla="*/ 61 h 107"/>
              <a:gd name="T24" fmla="*/ 0 w 46"/>
              <a:gd name="T25" fmla="*/ 77 h 107"/>
              <a:gd name="T26" fmla="*/ 16 w 46"/>
              <a:gd name="T27" fmla="*/ 77 h 107"/>
              <a:gd name="T28" fmla="*/ 29 w 46"/>
              <a:gd name="T29"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07">
                <a:moveTo>
                  <a:pt x="29" y="106"/>
                </a:moveTo>
                <a:lnTo>
                  <a:pt x="29" y="90"/>
                </a:lnTo>
                <a:lnTo>
                  <a:pt x="29" y="77"/>
                </a:lnTo>
                <a:lnTo>
                  <a:pt x="45" y="61"/>
                </a:lnTo>
                <a:lnTo>
                  <a:pt x="45" y="29"/>
                </a:lnTo>
                <a:lnTo>
                  <a:pt x="29" y="13"/>
                </a:lnTo>
                <a:lnTo>
                  <a:pt x="16" y="0"/>
                </a:lnTo>
                <a:lnTo>
                  <a:pt x="0" y="0"/>
                </a:lnTo>
                <a:lnTo>
                  <a:pt x="0" y="13"/>
                </a:lnTo>
                <a:lnTo>
                  <a:pt x="0" y="29"/>
                </a:lnTo>
                <a:lnTo>
                  <a:pt x="0" y="45"/>
                </a:lnTo>
                <a:lnTo>
                  <a:pt x="0" y="61"/>
                </a:lnTo>
                <a:lnTo>
                  <a:pt x="0" y="77"/>
                </a:lnTo>
                <a:lnTo>
                  <a:pt x="16" y="77"/>
                </a:lnTo>
                <a:lnTo>
                  <a:pt x="29" y="106"/>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60" name="Freeform 498"/>
          <p:cNvSpPr>
            <a:spLocks/>
          </p:cNvSpPr>
          <p:nvPr/>
        </p:nvSpPr>
        <p:spPr bwMode="auto">
          <a:xfrm>
            <a:off x="4876215" y="2074768"/>
            <a:ext cx="558209" cy="590580"/>
          </a:xfrm>
          <a:custGeom>
            <a:avLst/>
            <a:gdLst>
              <a:gd name="T0" fmla="*/ 77 w 280"/>
              <a:gd name="T1" fmla="*/ 292 h 309"/>
              <a:gd name="T2" fmla="*/ 93 w 280"/>
              <a:gd name="T3" fmla="*/ 244 h 309"/>
              <a:gd name="T4" fmla="*/ 77 w 280"/>
              <a:gd name="T5" fmla="*/ 199 h 309"/>
              <a:gd name="T6" fmla="*/ 125 w 280"/>
              <a:gd name="T7" fmla="*/ 122 h 309"/>
              <a:gd name="T8" fmla="*/ 154 w 280"/>
              <a:gd name="T9" fmla="*/ 77 h 309"/>
              <a:gd name="T10" fmla="*/ 170 w 280"/>
              <a:gd name="T11" fmla="*/ 77 h 309"/>
              <a:gd name="T12" fmla="*/ 170 w 280"/>
              <a:gd name="T13" fmla="*/ 61 h 309"/>
              <a:gd name="T14" fmla="*/ 186 w 280"/>
              <a:gd name="T15" fmla="*/ 45 h 309"/>
              <a:gd name="T16" fmla="*/ 218 w 280"/>
              <a:gd name="T17" fmla="*/ 61 h 309"/>
              <a:gd name="T18" fmla="*/ 231 w 280"/>
              <a:gd name="T19" fmla="*/ 61 h 309"/>
              <a:gd name="T20" fmla="*/ 231 w 280"/>
              <a:gd name="T21" fmla="*/ 45 h 309"/>
              <a:gd name="T22" fmla="*/ 263 w 280"/>
              <a:gd name="T23" fmla="*/ 29 h 309"/>
              <a:gd name="T24" fmla="*/ 279 w 280"/>
              <a:gd name="T25" fmla="*/ 45 h 309"/>
              <a:gd name="T26" fmla="*/ 279 w 280"/>
              <a:gd name="T27" fmla="*/ 29 h 309"/>
              <a:gd name="T28" fmla="*/ 279 w 280"/>
              <a:gd name="T29" fmla="*/ 13 h 309"/>
              <a:gd name="T30" fmla="*/ 263 w 280"/>
              <a:gd name="T31" fmla="*/ 0 h 309"/>
              <a:gd name="T32" fmla="*/ 231 w 280"/>
              <a:gd name="T33" fmla="*/ 13 h 309"/>
              <a:gd name="T34" fmla="*/ 231 w 280"/>
              <a:gd name="T35" fmla="*/ 0 h 309"/>
              <a:gd name="T36" fmla="*/ 218 w 280"/>
              <a:gd name="T37" fmla="*/ 13 h 309"/>
              <a:gd name="T38" fmla="*/ 202 w 280"/>
              <a:gd name="T39" fmla="*/ 29 h 309"/>
              <a:gd name="T40" fmla="*/ 141 w 280"/>
              <a:gd name="T41" fmla="*/ 45 h 309"/>
              <a:gd name="T42" fmla="*/ 125 w 280"/>
              <a:gd name="T43" fmla="*/ 45 h 309"/>
              <a:gd name="T44" fmla="*/ 125 w 280"/>
              <a:gd name="T45" fmla="*/ 61 h 309"/>
              <a:gd name="T46" fmla="*/ 64 w 280"/>
              <a:gd name="T47" fmla="*/ 183 h 309"/>
              <a:gd name="T48" fmla="*/ 32 w 280"/>
              <a:gd name="T49" fmla="*/ 183 h 309"/>
              <a:gd name="T50" fmla="*/ 16 w 280"/>
              <a:gd name="T51" fmla="*/ 215 h 309"/>
              <a:gd name="T52" fmla="*/ 0 w 280"/>
              <a:gd name="T53" fmla="*/ 231 h 309"/>
              <a:gd name="T54" fmla="*/ 16 w 280"/>
              <a:gd name="T55" fmla="*/ 292 h 309"/>
              <a:gd name="T56" fmla="*/ 0 w 280"/>
              <a:gd name="T57" fmla="*/ 308 h 309"/>
              <a:gd name="T58" fmla="*/ 32 w 280"/>
              <a:gd name="T59" fmla="*/ 308 h 309"/>
              <a:gd name="T60" fmla="*/ 48 w 280"/>
              <a:gd name="T61" fmla="*/ 308 h 309"/>
              <a:gd name="T62" fmla="*/ 77 w 280"/>
              <a:gd name="T63" fmla="*/ 276 h 309"/>
              <a:gd name="T64" fmla="*/ 77 w 280"/>
              <a:gd name="T65" fmla="*/ 29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 h="309">
                <a:moveTo>
                  <a:pt x="77" y="292"/>
                </a:moveTo>
                <a:lnTo>
                  <a:pt x="93" y="244"/>
                </a:lnTo>
                <a:lnTo>
                  <a:pt x="77" y="199"/>
                </a:lnTo>
                <a:lnTo>
                  <a:pt x="125" y="122"/>
                </a:lnTo>
                <a:lnTo>
                  <a:pt x="154" y="77"/>
                </a:lnTo>
                <a:lnTo>
                  <a:pt x="170" y="77"/>
                </a:lnTo>
                <a:lnTo>
                  <a:pt x="170" y="61"/>
                </a:lnTo>
                <a:lnTo>
                  <a:pt x="186" y="45"/>
                </a:lnTo>
                <a:lnTo>
                  <a:pt x="218" y="61"/>
                </a:lnTo>
                <a:lnTo>
                  <a:pt x="231" y="61"/>
                </a:lnTo>
                <a:lnTo>
                  <a:pt x="231" y="45"/>
                </a:lnTo>
                <a:lnTo>
                  <a:pt x="263" y="29"/>
                </a:lnTo>
                <a:lnTo>
                  <a:pt x="279" y="45"/>
                </a:lnTo>
                <a:lnTo>
                  <a:pt x="279" y="29"/>
                </a:lnTo>
                <a:lnTo>
                  <a:pt x="279" y="13"/>
                </a:lnTo>
                <a:lnTo>
                  <a:pt x="263" y="0"/>
                </a:lnTo>
                <a:lnTo>
                  <a:pt x="231" y="13"/>
                </a:lnTo>
                <a:lnTo>
                  <a:pt x="231" y="0"/>
                </a:lnTo>
                <a:lnTo>
                  <a:pt x="218" y="13"/>
                </a:lnTo>
                <a:lnTo>
                  <a:pt x="202" y="29"/>
                </a:lnTo>
                <a:lnTo>
                  <a:pt x="141" y="45"/>
                </a:lnTo>
                <a:lnTo>
                  <a:pt x="125" y="45"/>
                </a:lnTo>
                <a:lnTo>
                  <a:pt x="125" y="61"/>
                </a:lnTo>
                <a:lnTo>
                  <a:pt x="64" y="183"/>
                </a:lnTo>
                <a:lnTo>
                  <a:pt x="32" y="183"/>
                </a:lnTo>
                <a:lnTo>
                  <a:pt x="16" y="215"/>
                </a:lnTo>
                <a:lnTo>
                  <a:pt x="0" y="231"/>
                </a:lnTo>
                <a:lnTo>
                  <a:pt x="16" y="292"/>
                </a:lnTo>
                <a:lnTo>
                  <a:pt x="0" y="308"/>
                </a:lnTo>
                <a:lnTo>
                  <a:pt x="32" y="308"/>
                </a:lnTo>
                <a:lnTo>
                  <a:pt x="48" y="308"/>
                </a:lnTo>
                <a:lnTo>
                  <a:pt x="77" y="276"/>
                </a:lnTo>
                <a:lnTo>
                  <a:pt x="77" y="292"/>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61" name="Freeform 499"/>
          <p:cNvSpPr>
            <a:spLocks/>
          </p:cNvSpPr>
          <p:nvPr/>
        </p:nvSpPr>
        <p:spPr bwMode="auto">
          <a:xfrm>
            <a:off x="4909051" y="1656558"/>
            <a:ext cx="186069" cy="211930"/>
          </a:xfrm>
          <a:custGeom>
            <a:avLst/>
            <a:gdLst>
              <a:gd name="T0" fmla="*/ 61 w 94"/>
              <a:gd name="T1" fmla="*/ 0 h 111"/>
              <a:gd name="T2" fmla="*/ 48 w 94"/>
              <a:gd name="T3" fmla="*/ 16 h 111"/>
              <a:gd name="T4" fmla="*/ 16 w 94"/>
              <a:gd name="T5" fmla="*/ 32 h 111"/>
              <a:gd name="T6" fmla="*/ 0 w 94"/>
              <a:gd name="T7" fmla="*/ 49 h 111"/>
              <a:gd name="T8" fmla="*/ 16 w 94"/>
              <a:gd name="T9" fmla="*/ 65 h 111"/>
              <a:gd name="T10" fmla="*/ 48 w 94"/>
              <a:gd name="T11" fmla="*/ 49 h 111"/>
              <a:gd name="T12" fmla="*/ 48 w 94"/>
              <a:gd name="T13" fmla="*/ 32 h 111"/>
              <a:gd name="T14" fmla="*/ 61 w 94"/>
              <a:gd name="T15" fmla="*/ 65 h 111"/>
              <a:gd name="T16" fmla="*/ 48 w 94"/>
              <a:gd name="T17" fmla="*/ 94 h 111"/>
              <a:gd name="T18" fmla="*/ 61 w 94"/>
              <a:gd name="T19" fmla="*/ 110 h 111"/>
              <a:gd name="T20" fmla="*/ 77 w 94"/>
              <a:gd name="T21" fmla="*/ 49 h 111"/>
              <a:gd name="T22" fmla="*/ 93 w 94"/>
              <a:gd name="T23" fmla="*/ 32 h 111"/>
              <a:gd name="T24" fmla="*/ 61 w 94"/>
              <a:gd name="T2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11">
                <a:moveTo>
                  <a:pt x="61" y="0"/>
                </a:moveTo>
                <a:lnTo>
                  <a:pt x="48" y="16"/>
                </a:lnTo>
                <a:lnTo>
                  <a:pt x="16" y="32"/>
                </a:lnTo>
                <a:lnTo>
                  <a:pt x="0" y="49"/>
                </a:lnTo>
                <a:lnTo>
                  <a:pt x="16" y="65"/>
                </a:lnTo>
                <a:lnTo>
                  <a:pt x="48" y="49"/>
                </a:lnTo>
                <a:lnTo>
                  <a:pt x="48" y="32"/>
                </a:lnTo>
                <a:lnTo>
                  <a:pt x="61" y="65"/>
                </a:lnTo>
                <a:lnTo>
                  <a:pt x="48" y="94"/>
                </a:lnTo>
                <a:lnTo>
                  <a:pt x="61" y="110"/>
                </a:lnTo>
                <a:lnTo>
                  <a:pt x="77" y="49"/>
                </a:lnTo>
                <a:lnTo>
                  <a:pt x="93" y="32"/>
                </a:lnTo>
                <a:lnTo>
                  <a:pt x="61"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62" name="Freeform 500"/>
          <p:cNvSpPr>
            <a:spLocks/>
          </p:cNvSpPr>
          <p:nvPr/>
        </p:nvSpPr>
        <p:spPr bwMode="auto">
          <a:xfrm>
            <a:off x="5062285" y="1602867"/>
            <a:ext cx="186069" cy="87600"/>
          </a:xfrm>
          <a:custGeom>
            <a:avLst/>
            <a:gdLst>
              <a:gd name="T0" fmla="*/ 16 w 94"/>
              <a:gd name="T1" fmla="*/ 16 h 46"/>
              <a:gd name="T2" fmla="*/ 0 w 94"/>
              <a:gd name="T3" fmla="*/ 16 h 46"/>
              <a:gd name="T4" fmla="*/ 32 w 94"/>
              <a:gd name="T5" fmla="*/ 45 h 46"/>
              <a:gd name="T6" fmla="*/ 77 w 94"/>
              <a:gd name="T7" fmla="*/ 45 h 46"/>
              <a:gd name="T8" fmla="*/ 93 w 94"/>
              <a:gd name="T9" fmla="*/ 16 h 46"/>
              <a:gd name="T10" fmla="*/ 61 w 94"/>
              <a:gd name="T11" fmla="*/ 0 h 46"/>
              <a:gd name="T12" fmla="*/ 16 w 94"/>
              <a:gd name="T13" fmla="*/ 16 h 46"/>
            </a:gdLst>
            <a:ahLst/>
            <a:cxnLst>
              <a:cxn ang="0">
                <a:pos x="T0" y="T1"/>
              </a:cxn>
              <a:cxn ang="0">
                <a:pos x="T2" y="T3"/>
              </a:cxn>
              <a:cxn ang="0">
                <a:pos x="T4" y="T5"/>
              </a:cxn>
              <a:cxn ang="0">
                <a:pos x="T6" y="T7"/>
              </a:cxn>
              <a:cxn ang="0">
                <a:pos x="T8" y="T9"/>
              </a:cxn>
              <a:cxn ang="0">
                <a:pos x="T10" y="T11"/>
              </a:cxn>
              <a:cxn ang="0">
                <a:pos x="T12" y="T13"/>
              </a:cxn>
            </a:cxnLst>
            <a:rect l="0" t="0" r="r" b="b"/>
            <a:pathLst>
              <a:path w="94" h="46">
                <a:moveTo>
                  <a:pt x="16" y="16"/>
                </a:moveTo>
                <a:lnTo>
                  <a:pt x="0" y="16"/>
                </a:lnTo>
                <a:lnTo>
                  <a:pt x="32" y="45"/>
                </a:lnTo>
                <a:lnTo>
                  <a:pt x="77" y="45"/>
                </a:lnTo>
                <a:lnTo>
                  <a:pt x="93" y="16"/>
                </a:lnTo>
                <a:lnTo>
                  <a:pt x="61" y="0"/>
                </a:lnTo>
                <a:lnTo>
                  <a:pt x="16"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63" name="Freeform 501"/>
          <p:cNvSpPr>
            <a:spLocks/>
          </p:cNvSpPr>
          <p:nvPr/>
        </p:nvSpPr>
        <p:spPr bwMode="auto">
          <a:xfrm>
            <a:off x="5158054" y="1718724"/>
            <a:ext cx="32836" cy="33909"/>
          </a:xfrm>
          <a:custGeom>
            <a:avLst/>
            <a:gdLst>
              <a:gd name="T0" fmla="*/ 0 w 17"/>
              <a:gd name="T1" fmla="*/ 0 h 17"/>
              <a:gd name="T2" fmla="*/ 0 w 17"/>
              <a:gd name="T3" fmla="*/ 16 h 17"/>
              <a:gd name="T4" fmla="*/ 16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0" y="16"/>
                </a:lnTo>
                <a:lnTo>
                  <a:pt x="16" y="16"/>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64" name="Freeform 502"/>
          <p:cNvSpPr>
            <a:spLocks/>
          </p:cNvSpPr>
          <p:nvPr/>
        </p:nvSpPr>
        <p:spPr bwMode="auto">
          <a:xfrm>
            <a:off x="5029449" y="2190624"/>
            <a:ext cx="309202" cy="590582"/>
          </a:xfrm>
          <a:custGeom>
            <a:avLst/>
            <a:gdLst>
              <a:gd name="T0" fmla="*/ 0 w 155"/>
              <a:gd name="T1" fmla="*/ 231 h 309"/>
              <a:gd name="T2" fmla="*/ 32 w 155"/>
              <a:gd name="T3" fmla="*/ 308 h 309"/>
              <a:gd name="T4" fmla="*/ 48 w 155"/>
              <a:gd name="T5" fmla="*/ 308 h 309"/>
              <a:gd name="T6" fmla="*/ 48 w 155"/>
              <a:gd name="T7" fmla="*/ 292 h 309"/>
              <a:gd name="T8" fmla="*/ 77 w 155"/>
              <a:gd name="T9" fmla="*/ 292 h 309"/>
              <a:gd name="T10" fmla="*/ 77 w 155"/>
              <a:gd name="T11" fmla="*/ 260 h 309"/>
              <a:gd name="T12" fmla="*/ 77 w 155"/>
              <a:gd name="T13" fmla="*/ 215 h 309"/>
              <a:gd name="T14" fmla="*/ 93 w 155"/>
              <a:gd name="T15" fmla="*/ 215 h 309"/>
              <a:gd name="T16" fmla="*/ 77 w 155"/>
              <a:gd name="T17" fmla="*/ 199 h 309"/>
              <a:gd name="T18" fmla="*/ 77 w 155"/>
              <a:gd name="T19" fmla="*/ 154 h 309"/>
              <a:gd name="T20" fmla="*/ 77 w 155"/>
              <a:gd name="T21" fmla="*/ 138 h 309"/>
              <a:gd name="T22" fmla="*/ 109 w 155"/>
              <a:gd name="T23" fmla="*/ 122 h 309"/>
              <a:gd name="T24" fmla="*/ 125 w 155"/>
              <a:gd name="T25" fmla="*/ 106 h 309"/>
              <a:gd name="T26" fmla="*/ 125 w 155"/>
              <a:gd name="T27" fmla="*/ 77 h 309"/>
              <a:gd name="T28" fmla="*/ 154 w 155"/>
              <a:gd name="T29" fmla="*/ 77 h 309"/>
              <a:gd name="T30" fmla="*/ 141 w 155"/>
              <a:gd name="T31" fmla="*/ 45 h 309"/>
              <a:gd name="T32" fmla="*/ 125 w 155"/>
              <a:gd name="T33" fmla="*/ 16 h 309"/>
              <a:gd name="T34" fmla="*/ 93 w 155"/>
              <a:gd name="T35" fmla="*/ 0 h 309"/>
              <a:gd name="T36" fmla="*/ 93 w 155"/>
              <a:gd name="T37" fmla="*/ 16 h 309"/>
              <a:gd name="T38" fmla="*/ 77 w 155"/>
              <a:gd name="T39" fmla="*/ 16 h 309"/>
              <a:gd name="T40" fmla="*/ 48 w 155"/>
              <a:gd name="T41" fmla="*/ 61 h 309"/>
              <a:gd name="T42" fmla="*/ 0 w 155"/>
              <a:gd name="T43" fmla="*/ 138 h 309"/>
              <a:gd name="T44" fmla="*/ 16 w 155"/>
              <a:gd name="T45" fmla="*/ 183 h 309"/>
              <a:gd name="T46" fmla="*/ 0 w 155"/>
              <a:gd name="T47" fmla="*/ 23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309">
                <a:moveTo>
                  <a:pt x="0" y="231"/>
                </a:moveTo>
                <a:lnTo>
                  <a:pt x="32" y="308"/>
                </a:lnTo>
                <a:lnTo>
                  <a:pt x="48" y="308"/>
                </a:lnTo>
                <a:lnTo>
                  <a:pt x="48" y="292"/>
                </a:lnTo>
                <a:lnTo>
                  <a:pt x="77" y="292"/>
                </a:lnTo>
                <a:lnTo>
                  <a:pt x="77" y="260"/>
                </a:lnTo>
                <a:lnTo>
                  <a:pt x="77" y="215"/>
                </a:lnTo>
                <a:lnTo>
                  <a:pt x="93" y="215"/>
                </a:lnTo>
                <a:lnTo>
                  <a:pt x="77" y="199"/>
                </a:lnTo>
                <a:lnTo>
                  <a:pt x="77" y="154"/>
                </a:lnTo>
                <a:lnTo>
                  <a:pt x="77" y="138"/>
                </a:lnTo>
                <a:lnTo>
                  <a:pt x="109" y="122"/>
                </a:lnTo>
                <a:lnTo>
                  <a:pt x="125" y="106"/>
                </a:lnTo>
                <a:lnTo>
                  <a:pt x="125" y="77"/>
                </a:lnTo>
                <a:lnTo>
                  <a:pt x="154" y="77"/>
                </a:lnTo>
                <a:lnTo>
                  <a:pt x="141" y="45"/>
                </a:lnTo>
                <a:lnTo>
                  <a:pt x="125" y="16"/>
                </a:lnTo>
                <a:lnTo>
                  <a:pt x="93" y="0"/>
                </a:lnTo>
                <a:lnTo>
                  <a:pt x="93" y="16"/>
                </a:lnTo>
                <a:lnTo>
                  <a:pt x="77" y="16"/>
                </a:lnTo>
                <a:lnTo>
                  <a:pt x="48" y="61"/>
                </a:lnTo>
                <a:lnTo>
                  <a:pt x="0" y="138"/>
                </a:lnTo>
                <a:lnTo>
                  <a:pt x="16" y="183"/>
                </a:lnTo>
                <a:lnTo>
                  <a:pt x="0" y="231"/>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65" name="Freeform 503"/>
          <p:cNvSpPr>
            <a:spLocks/>
          </p:cNvSpPr>
          <p:nvPr/>
        </p:nvSpPr>
        <p:spPr bwMode="auto">
          <a:xfrm>
            <a:off x="5311288" y="3253103"/>
            <a:ext cx="32836" cy="87600"/>
          </a:xfrm>
          <a:custGeom>
            <a:avLst/>
            <a:gdLst>
              <a:gd name="T0" fmla="*/ 0 w 17"/>
              <a:gd name="T1" fmla="*/ 0 h 46"/>
              <a:gd name="T2" fmla="*/ 0 w 17"/>
              <a:gd name="T3" fmla="*/ 29 h 46"/>
              <a:gd name="T4" fmla="*/ 16 w 17"/>
              <a:gd name="T5" fmla="*/ 45 h 46"/>
              <a:gd name="T6" fmla="*/ 16 w 17"/>
              <a:gd name="T7" fmla="*/ 29 h 46"/>
              <a:gd name="T8" fmla="*/ 0 w 17"/>
              <a:gd name="T9" fmla="*/ 0 h 46"/>
            </a:gdLst>
            <a:ahLst/>
            <a:cxnLst>
              <a:cxn ang="0">
                <a:pos x="T0" y="T1"/>
              </a:cxn>
              <a:cxn ang="0">
                <a:pos x="T2" y="T3"/>
              </a:cxn>
              <a:cxn ang="0">
                <a:pos x="T4" y="T5"/>
              </a:cxn>
              <a:cxn ang="0">
                <a:pos x="T6" y="T7"/>
              </a:cxn>
              <a:cxn ang="0">
                <a:pos x="T8" y="T9"/>
              </a:cxn>
            </a:cxnLst>
            <a:rect l="0" t="0" r="r" b="b"/>
            <a:pathLst>
              <a:path w="17" h="46">
                <a:moveTo>
                  <a:pt x="0" y="0"/>
                </a:moveTo>
                <a:lnTo>
                  <a:pt x="0" y="29"/>
                </a:lnTo>
                <a:lnTo>
                  <a:pt x="16" y="45"/>
                </a:lnTo>
                <a:lnTo>
                  <a:pt x="16" y="29"/>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66" name="Freeform 504"/>
          <p:cNvSpPr>
            <a:spLocks/>
          </p:cNvSpPr>
          <p:nvPr/>
        </p:nvSpPr>
        <p:spPr bwMode="auto">
          <a:xfrm>
            <a:off x="5182682" y="3142901"/>
            <a:ext cx="128606" cy="121506"/>
          </a:xfrm>
          <a:custGeom>
            <a:avLst/>
            <a:gdLst>
              <a:gd name="T0" fmla="*/ 48 w 65"/>
              <a:gd name="T1" fmla="*/ 0 h 65"/>
              <a:gd name="T2" fmla="*/ 48 w 65"/>
              <a:gd name="T3" fmla="*/ 16 h 65"/>
              <a:gd name="T4" fmla="*/ 48 w 65"/>
              <a:gd name="T5" fmla="*/ 32 h 65"/>
              <a:gd name="T6" fmla="*/ 48 w 65"/>
              <a:gd name="T7" fmla="*/ 48 h 65"/>
              <a:gd name="T8" fmla="*/ 48 w 65"/>
              <a:gd name="T9" fmla="*/ 64 h 65"/>
              <a:gd name="T10" fmla="*/ 64 w 65"/>
              <a:gd name="T11" fmla="*/ 64 h 65"/>
              <a:gd name="T12" fmla="*/ 16 w 65"/>
              <a:gd name="T13" fmla="*/ 32 h 65"/>
              <a:gd name="T14" fmla="*/ 0 w 65"/>
              <a:gd name="T15" fmla="*/ 32 h 65"/>
              <a:gd name="T16" fmla="*/ 0 w 65"/>
              <a:gd name="T17" fmla="*/ 16 h 65"/>
              <a:gd name="T18" fmla="*/ 0 w 65"/>
              <a:gd name="T19" fmla="*/ 0 h 65"/>
              <a:gd name="T20" fmla="*/ 16 w 65"/>
              <a:gd name="T21" fmla="*/ 0 h 65"/>
              <a:gd name="T22" fmla="*/ 32 w 65"/>
              <a:gd name="T23" fmla="*/ 0 h 65"/>
              <a:gd name="T24" fmla="*/ 48 w 65"/>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5">
                <a:moveTo>
                  <a:pt x="48" y="0"/>
                </a:moveTo>
                <a:lnTo>
                  <a:pt x="48" y="16"/>
                </a:lnTo>
                <a:lnTo>
                  <a:pt x="48" y="32"/>
                </a:lnTo>
                <a:lnTo>
                  <a:pt x="48" y="48"/>
                </a:lnTo>
                <a:lnTo>
                  <a:pt x="48" y="64"/>
                </a:lnTo>
                <a:lnTo>
                  <a:pt x="64" y="64"/>
                </a:lnTo>
                <a:lnTo>
                  <a:pt x="16" y="32"/>
                </a:lnTo>
                <a:lnTo>
                  <a:pt x="0" y="32"/>
                </a:lnTo>
                <a:lnTo>
                  <a:pt x="0" y="16"/>
                </a:lnTo>
                <a:lnTo>
                  <a:pt x="0" y="0"/>
                </a:lnTo>
                <a:lnTo>
                  <a:pt x="16" y="0"/>
                </a:lnTo>
                <a:lnTo>
                  <a:pt x="32" y="0"/>
                </a:lnTo>
                <a:lnTo>
                  <a:pt x="48"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67" name="Freeform 505"/>
          <p:cNvSpPr>
            <a:spLocks/>
          </p:cNvSpPr>
          <p:nvPr/>
        </p:nvSpPr>
        <p:spPr bwMode="auto">
          <a:xfrm>
            <a:off x="5158055" y="3106164"/>
            <a:ext cx="123135" cy="87600"/>
          </a:xfrm>
          <a:custGeom>
            <a:avLst/>
            <a:gdLst>
              <a:gd name="T0" fmla="*/ 29 w 62"/>
              <a:gd name="T1" fmla="*/ 45 h 46"/>
              <a:gd name="T2" fmla="*/ 13 w 62"/>
              <a:gd name="T3" fmla="*/ 45 h 46"/>
              <a:gd name="T4" fmla="*/ 13 w 62"/>
              <a:gd name="T5" fmla="*/ 29 h 46"/>
              <a:gd name="T6" fmla="*/ 13 w 62"/>
              <a:gd name="T7" fmla="*/ 13 h 46"/>
              <a:gd name="T8" fmla="*/ 29 w 62"/>
              <a:gd name="T9" fmla="*/ 13 h 46"/>
              <a:gd name="T10" fmla="*/ 45 w 62"/>
              <a:gd name="T11" fmla="*/ 13 h 46"/>
              <a:gd name="T12" fmla="*/ 61 w 62"/>
              <a:gd name="T13" fmla="*/ 13 h 46"/>
              <a:gd name="T14" fmla="*/ 61 w 62"/>
              <a:gd name="T15" fmla="*/ 0 h 46"/>
              <a:gd name="T16" fmla="*/ 45 w 62"/>
              <a:gd name="T17" fmla="*/ 0 h 46"/>
              <a:gd name="T18" fmla="*/ 13 w 62"/>
              <a:gd name="T19" fmla="*/ 0 h 46"/>
              <a:gd name="T20" fmla="*/ 0 w 62"/>
              <a:gd name="T21" fmla="*/ 0 h 46"/>
              <a:gd name="T22" fmla="*/ 0 w 62"/>
              <a:gd name="T23" fmla="*/ 13 h 46"/>
              <a:gd name="T24" fmla="*/ 13 w 62"/>
              <a:gd name="T25" fmla="*/ 29 h 46"/>
              <a:gd name="T26" fmla="*/ 13 w 62"/>
              <a:gd name="T27" fmla="*/ 45 h 46"/>
              <a:gd name="T28" fmla="*/ 29 w 62"/>
              <a:gd name="T2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6">
                <a:moveTo>
                  <a:pt x="29" y="45"/>
                </a:moveTo>
                <a:lnTo>
                  <a:pt x="13" y="45"/>
                </a:lnTo>
                <a:lnTo>
                  <a:pt x="13" y="29"/>
                </a:lnTo>
                <a:lnTo>
                  <a:pt x="13" y="13"/>
                </a:lnTo>
                <a:lnTo>
                  <a:pt x="29" y="13"/>
                </a:lnTo>
                <a:lnTo>
                  <a:pt x="45" y="13"/>
                </a:lnTo>
                <a:lnTo>
                  <a:pt x="61" y="13"/>
                </a:lnTo>
                <a:lnTo>
                  <a:pt x="61" y="0"/>
                </a:lnTo>
                <a:lnTo>
                  <a:pt x="45" y="0"/>
                </a:lnTo>
                <a:lnTo>
                  <a:pt x="13" y="0"/>
                </a:lnTo>
                <a:lnTo>
                  <a:pt x="0" y="0"/>
                </a:lnTo>
                <a:lnTo>
                  <a:pt x="0" y="13"/>
                </a:lnTo>
                <a:lnTo>
                  <a:pt x="13" y="29"/>
                </a:lnTo>
                <a:lnTo>
                  <a:pt x="13" y="45"/>
                </a:lnTo>
                <a:lnTo>
                  <a:pt x="29" y="45"/>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68" name="Freeform 506"/>
          <p:cNvSpPr>
            <a:spLocks/>
          </p:cNvSpPr>
          <p:nvPr/>
        </p:nvSpPr>
        <p:spPr bwMode="auto">
          <a:xfrm>
            <a:off x="4939151" y="3075082"/>
            <a:ext cx="342040" cy="327787"/>
          </a:xfrm>
          <a:custGeom>
            <a:avLst/>
            <a:gdLst>
              <a:gd name="T0" fmla="*/ 16 w 171"/>
              <a:gd name="T1" fmla="*/ 61 h 171"/>
              <a:gd name="T2" fmla="*/ 32 w 171"/>
              <a:gd name="T3" fmla="*/ 61 h 171"/>
              <a:gd name="T4" fmla="*/ 45 w 171"/>
              <a:gd name="T5" fmla="*/ 61 h 171"/>
              <a:gd name="T6" fmla="*/ 45 w 171"/>
              <a:gd name="T7" fmla="*/ 77 h 171"/>
              <a:gd name="T8" fmla="*/ 93 w 171"/>
              <a:gd name="T9" fmla="*/ 106 h 171"/>
              <a:gd name="T10" fmla="*/ 122 w 171"/>
              <a:gd name="T11" fmla="*/ 138 h 171"/>
              <a:gd name="T12" fmla="*/ 122 w 171"/>
              <a:gd name="T13" fmla="*/ 154 h 171"/>
              <a:gd name="T14" fmla="*/ 138 w 171"/>
              <a:gd name="T15" fmla="*/ 170 h 171"/>
              <a:gd name="T16" fmla="*/ 154 w 171"/>
              <a:gd name="T17" fmla="*/ 138 h 171"/>
              <a:gd name="T18" fmla="*/ 138 w 171"/>
              <a:gd name="T19" fmla="*/ 138 h 171"/>
              <a:gd name="T20" fmla="*/ 138 w 171"/>
              <a:gd name="T21" fmla="*/ 122 h 171"/>
              <a:gd name="T22" fmla="*/ 170 w 171"/>
              <a:gd name="T23" fmla="*/ 122 h 171"/>
              <a:gd name="T24" fmla="*/ 122 w 171"/>
              <a:gd name="T25" fmla="*/ 106 h 171"/>
              <a:gd name="T26" fmla="*/ 122 w 171"/>
              <a:gd name="T27" fmla="*/ 93 h 171"/>
              <a:gd name="T28" fmla="*/ 109 w 171"/>
              <a:gd name="T29" fmla="*/ 93 h 171"/>
              <a:gd name="T30" fmla="*/ 93 w 171"/>
              <a:gd name="T31" fmla="*/ 61 h 171"/>
              <a:gd name="T32" fmla="*/ 77 w 171"/>
              <a:gd name="T33" fmla="*/ 61 h 171"/>
              <a:gd name="T34" fmla="*/ 77 w 171"/>
              <a:gd name="T35" fmla="*/ 29 h 171"/>
              <a:gd name="T36" fmla="*/ 93 w 171"/>
              <a:gd name="T37" fmla="*/ 29 h 171"/>
              <a:gd name="T38" fmla="*/ 93 w 171"/>
              <a:gd name="T39" fmla="*/ 16 h 171"/>
              <a:gd name="T40" fmla="*/ 77 w 171"/>
              <a:gd name="T41" fmla="*/ 16 h 171"/>
              <a:gd name="T42" fmla="*/ 77 w 171"/>
              <a:gd name="T43" fmla="*/ 0 h 171"/>
              <a:gd name="T44" fmla="*/ 45 w 171"/>
              <a:gd name="T45" fmla="*/ 16 h 171"/>
              <a:gd name="T46" fmla="*/ 32 w 171"/>
              <a:gd name="T47" fmla="*/ 16 h 171"/>
              <a:gd name="T48" fmla="*/ 16 w 171"/>
              <a:gd name="T49" fmla="*/ 16 h 171"/>
              <a:gd name="T50" fmla="*/ 16 w 171"/>
              <a:gd name="T51" fmla="*/ 29 h 171"/>
              <a:gd name="T52" fmla="*/ 0 w 171"/>
              <a:gd name="T53" fmla="*/ 29 h 171"/>
              <a:gd name="T54" fmla="*/ 16 w 171"/>
              <a:gd name="T55"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171">
                <a:moveTo>
                  <a:pt x="16" y="61"/>
                </a:moveTo>
                <a:lnTo>
                  <a:pt x="32" y="61"/>
                </a:lnTo>
                <a:lnTo>
                  <a:pt x="45" y="61"/>
                </a:lnTo>
                <a:lnTo>
                  <a:pt x="45" y="77"/>
                </a:lnTo>
                <a:lnTo>
                  <a:pt x="93" y="106"/>
                </a:lnTo>
                <a:lnTo>
                  <a:pt x="122" y="138"/>
                </a:lnTo>
                <a:lnTo>
                  <a:pt x="122" y="154"/>
                </a:lnTo>
                <a:lnTo>
                  <a:pt x="138" y="170"/>
                </a:lnTo>
                <a:lnTo>
                  <a:pt x="154" y="138"/>
                </a:lnTo>
                <a:lnTo>
                  <a:pt x="138" y="138"/>
                </a:lnTo>
                <a:lnTo>
                  <a:pt x="138" y="122"/>
                </a:lnTo>
                <a:lnTo>
                  <a:pt x="170" y="122"/>
                </a:lnTo>
                <a:lnTo>
                  <a:pt x="122" y="106"/>
                </a:lnTo>
                <a:lnTo>
                  <a:pt x="122" y="93"/>
                </a:lnTo>
                <a:lnTo>
                  <a:pt x="109" y="93"/>
                </a:lnTo>
                <a:lnTo>
                  <a:pt x="93" y="61"/>
                </a:lnTo>
                <a:lnTo>
                  <a:pt x="77" y="61"/>
                </a:lnTo>
                <a:lnTo>
                  <a:pt x="77" y="29"/>
                </a:lnTo>
                <a:lnTo>
                  <a:pt x="93" y="29"/>
                </a:lnTo>
                <a:lnTo>
                  <a:pt x="93" y="16"/>
                </a:lnTo>
                <a:lnTo>
                  <a:pt x="77" y="16"/>
                </a:lnTo>
                <a:lnTo>
                  <a:pt x="77" y="0"/>
                </a:lnTo>
                <a:lnTo>
                  <a:pt x="45" y="16"/>
                </a:lnTo>
                <a:lnTo>
                  <a:pt x="32" y="16"/>
                </a:lnTo>
                <a:lnTo>
                  <a:pt x="16" y="16"/>
                </a:lnTo>
                <a:lnTo>
                  <a:pt x="16" y="29"/>
                </a:lnTo>
                <a:lnTo>
                  <a:pt x="0" y="29"/>
                </a:lnTo>
                <a:lnTo>
                  <a:pt x="16" y="61"/>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69" name="Freeform 507"/>
          <p:cNvSpPr>
            <a:spLocks/>
          </p:cNvSpPr>
          <p:nvPr/>
        </p:nvSpPr>
        <p:spPr bwMode="auto">
          <a:xfrm>
            <a:off x="5617755" y="5369589"/>
            <a:ext cx="32836" cy="64992"/>
          </a:xfrm>
          <a:custGeom>
            <a:avLst/>
            <a:gdLst>
              <a:gd name="T0" fmla="*/ 16 w 17"/>
              <a:gd name="T1" fmla="*/ 16 h 33"/>
              <a:gd name="T2" fmla="*/ 16 w 17"/>
              <a:gd name="T3" fmla="*/ 0 h 33"/>
              <a:gd name="T4" fmla="*/ 0 w 17"/>
              <a:gd name="T5" fmla="*/ 16 h 33"/>
              <a:gd name="T6" fmla="*/ 16 w 17"/>
              <a:gd name="T7" fmla="*/ 32 h 33"/>
              <a:gd name="T8" fmla="*/ 16 w 17"/>
              <a:gd name="T9" fmla="*/ 16 h 33"/>
            </a:gdLst>
            <a:ahLst/>
            <a:cxnLst>
              <a:cxn ang="0">
                <a:pos x="T0" y="T1"/>
              </a:cxn>
              <a:cxn ang="0">
                <a:pos x="T2" y="T3"/>
              </a:cxn>
              <a:cxn ang="0">
                <a:pos x="T4" y="T5"/>
              </a:cxn>
              <a:cxn ang="0">
                <a:pos x="T6" y="T7"/>
              </a:cxn>
              <a:cxn ang="0">
                <a:pos x="T8" y="T9"/>
              </a:cxn>
            </a:cxnLst>
            <a:rect l="0" t="0" r="r" b="b"/>
            <a:pathLst>
              <a:path w="17" h="33">
                <a:moveTo>
                  <a:pt x="16" y="16"/>
                </a:moveTo>
                <a:lnTo>
                  <a:pt x="16" y="0"/>
                </a:lnTo>
                <a:lnTo>
                  <a:pt x="0" y="16"/>
                </a:lnTo>
                <a:lnTo>
                  <a:pt x="16" y="32"/>
                </a:lnTo>
                <a:lnTo>
                  <a:pt x="16" y="16"/>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70" name="Freeform 508"/>
          <p:cNvSpPr>
            <a:spLocks/>
          </p:cNvSpPr>
          <p:nvPr/>
        </p:nvSpPr>
        <p:spPr bwMode="auto">
          <a:xfrm>
            <a:off x="5092384" y="4756401"/>
            <a:ext cx="342040" cy="384301"/>
          </a:xfrm>
          <a:custGeom>
            <a:avLst/>
            <a:gdLst>
              <a:gd name="T0" fmla="*/ 0 w 171"/>
              <a:gd name="T1" fmla="*/ 167 h 200"/>
              <a:gd name="T2" fmla="*/ 16 w 171"/>
              <a:gd name="T3" fmla="*/ 167 h 200"/>
              <a:gd name="T4" fmla="*/ 32 w 171"/>
              <a:gd name="T5" fmla="*/ 183 h 200"/>
              <a:gd name="T6" fmla="*/ 93 w 171"/>
              <a:gd name="T7" fmla="*/ 183 h 200"/>
              <a:gd name="T8" fmla="*/ 138 w 171"/>
              <a:gd name="T9" fmla="*/ 199 h 200"/>
              <a:gd name="T10" fmla="*/ 154 w 171"/>
              <a:gd name="T11" fmla="*/ 183 h 200"/>
              <a:gd name="T12" fmla="*/ 138 w 171"/>
              <a:gd name="T13" fmla="*/ 167 h 200"/>
              <a:gd name="T14" fmla="*/ 154 w 171"/>
              <a:gd name="T15" fmla="*/ 106 h 200"/>
              <a:gd name="T16" fmla="*/ 170 w 171"/>
              <a:gd name="T17" fmla="*/ 106 h 200"/>
              <a:gd name="T18" fmla="*/ 170 w 171"/>
              <a:gd name="T19" fmla="*/ 90 h 200"/>
              <a:gd name="T20" fmla="*/ 138 w 171"/>
              <a:gd name="T21" fmla="*/ 77 h 200"/>
              <a:gd name="T22" fmla="*/ 138 w 171"/>
              <a:gd name="T23" fmla="*/ 13 h 200"/>
              <a:gd name="T24" fmla="*/ 109 w 171"/>
              <a:gd name="T25" fmla="*/ 29 h 200"/>
              <a:gd name="T26" fmla="*/ 77 w 171"/>
              <a:gd name="T27" fmla="*/ 29 h 200"/>
              <a:gd name="T28" fmla="*/ 61 w 171"/>
              <a:gd name="T29" fmla="*/ 13 h 200"/>
              <a:gd name="T30" fmla="*/ 61 w 171"/>
              <a:gd name="T31" fmla="*/ 0 h 200"/>
              <a:gd name="T32" fmla="*/ 0 w 171"/>
              <a:gd name="T33" fmla="*/ 0 h 200"/>
              <a:gd name="T34" fmla="*/ 16 w 171"/>
              <a:gd name="T35" fmla="*/ 45 h 200"/>
              <a:gd name="T36" fmla="*/ 32 w 171"/>
              <a:gd name="T37" fmla="*/ 77 h 200"/>
              <a:gd name="T38" fmla="*/ 16 w 171"/>
              <a:gd name="T39" fmla="*/ 90 h 200"/>
              <a:gd name="T40" fmla="*/ 16 w 171"/>
              <a:gd name="T41" fmla="*/ 106 h 200"/>
              <a:gd name="T42" fmla="*/ 0 w 171"/>
              <a:gd name="T43" fmla="*/ 138 h 200"/>
              <a:gd name="T44" fmla="*/ 0 w 171"/>
              <a:gd name="T45" fmla="*/ 1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200">
                <a:moveTo>
                  <a:pt x="0" y="167"/>
                </a:moveTo>
                <a:lnTo>
                  <a:pt x="16" y="167"/>
                </a:lnTo>
                <a:lnTo>
                  <a:pt x="32" y="183"/>
                </a:lnTo>
                <a:lnTo>
                  <a:pt x="93" y="183"/>
                </a:lnTo>
                <a:lnTo>
                  <a:pt x="138" y="199"/>
                </a:lnTo>
                <a:lnTo>
                  <a:pt x="154" y="183"/>
                </a:lnTo>
                <a:lnTo>
                  <a:pt x="138" y="167"/>
                </a:lnTo>
                <a:lnTo>
                  <a:pt x="154" y="106"/>
                </a:lnTo>
                <a:lnTo>
                  <a:pt x="170" y="106"/>
                </a:lnTo>
                <a:lnTo>
                  <a:pt x="170" y="90"/>
                </a:lnTo>
                <a:lnTo>
                  <a:pt x="138" y="77"/>
                </a:lnTo>
                <a:lnTo>
                  <a:pt x="138" y="13"/>
                </a:lnTo>
                <a:lnTo>
                  <a:pt x="109" y="29"/>
                </a:lnTo>
                <a:lnTo>
                  <a:pt x="77" y="29"/>
                </a:lnTo>
                <a:lnTo>
                  <a:pt x="61" y="13"/>
                </a:lnTo>
                <a:lnTo>
                  <a:pt x="61" y="0"/>
                </a:lnTo>
                <a:lnTo>
                  <a:pt x="0" y="0"/>
                </a:lnTo>
                <a:lnTo>
                  <a:pt x="16" y="45"/>
                </a:lnTo>
                <a:lnTo>
                  <a:pt x="32" y="77"/>
                </a:lnTo>
                <a:lnTo>
                  <a:pt x="16" y="90"/>
                </a:lnTo>
                <a:lnTo>
                  <a:pt x="16" y="106"/>
                </a:lnTo>
                <a:lnTo>
                  <a:pt x="0" y="138"/>
                </a:lnTo>
                <a:lnTo>
                  <a:pt x="0" y="167"/>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1" name="Freeform 509"/>
          <p:cNvSpPr>
            <a:spLocks/>
          </p:cNvSpPr>
          <p:nvPr/>
        </p:nvSpPr>
        <p:spPr bwMode="auto">
          <a:xfrm>
            <a:off x="5092384" y="4725319"/>
            <a:ext cx="35573" cy="33909"/>
          </a:xfrm>
          <a:custGeom>
            <a:avLst/>
            <a:gdLst>
              <a:gd name="T0" fmla="*/ 0 w 17"/>
              <a:gd name="T1" fmla="*/ 16 h 17"/>
              <a:gd name="T2" fmla="*/ 16 w 17"/>
              <a:gd name="T3" fmla="*/ 0 h 17"/>
              <a:gd name="T4" fmla="*/ 0 w 17"/>
              <a:gd name="T5" fmla="*/ 0 h 17"/>
              <a:gd name="T6" fmla="*/ 0 w 17"/>
              <a:gd name="T7" fmla="*/ 16 h 17"/>
            </a:gdLst>
            <a:ahLst/>
            <a:cxnLst>
              <a:cxn ang="0">
                <a:pos x="T0" y="T1"/>
              </a:cxn>
              <a:cxn ang="0">
                <a:pos x="T2" y="T3"/>
              </a:cxn>
              <a:cxn ang="0">
                <a:pos x="T4" y="T5"/>
              </a:cxn>
              <a:cxn ang="0">
                <a:pos x="T6" y="T7"/>
              </a:cxn>
            </a:cxnLst>
            <a:rect l="0" t="0" r="r" b="b"/>
            <a:pathLst>
              <a:path w="17" h="17">
                <a:moveTo>
                  <a:pt x="0" y="16"/>
                </a:moveTo>
                <a:lnTo>
                  <a:pt x="16" y="0"/>
                </a:lnTo>
                <a:lnTo>
                  <a:pt x="0" y="0"/>
                </a:lnTo>
                <a:lnTo>
                  <a:pt x="0" y="16"/>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72" name="Freeform 510"/>
          <p:cNvSpPr>
            <a:spLocks/>
          </p:cNvSpPr>
          <p:nvPr/>
        </p:nvSpPr>
        <p:spPr bwMode="auto">
          <a:xfrm>
            <a:off x="5311289" y="5137878"/>
            <a:ext cx="276369" cy="265620"/>
          </a:xfrm>
          <a:custGeom>
            <a:avLst/>
            <a:gdLst>
              <a:gd name="T0" fmla="*/ 138 w 139"/>
              <a:gd name="T1" fmla="*/ 61 h 139"/>
              <a:gd name="T2" fmla="*/ 106 w 139"/>
              <a:gd name="T3" fmla="*/ 45 h 139"/>
              <a:gd name="T4" fmla="*/ 106 w 139"/>
              <a:gd name="T5" fmla="*/ 32 h 139"/>
              <a:gd name="T6" fmla="*/ 90 w 139"/>
              <a:gd name="T7" fmla="*/ 16 h 139"/>
              <a:gd name="T8" fmla="*/ 77 w 139"/>
              <a:gd name="T9" fmla="*/ 0 h 139"/>
              <a:gd name="T10" fmla="*/ 45 w 139"/>
              <a:gd name="T11" fmla="*/ 0 h 139"/>
              <a:gd name="T12" fmla="*/ 13 w 139"/>
              <a:gd name="T13" fmla="*/ 0 h 139"/>
              <a:gd name="T14" fmla="*/ 13 w 139"/>
              <a:gd name="T15" fmla="*/ 61 h 139"/>
              <a:gd name="T16" fmla="*/ 0 w 139"/>
              <a:gd name="T17" fmla="*/ 61 h 139"/>
              <a:gd name="T18" fmla="*/ 0 w 139"/>
              <a:gd name="T19" fmla="*/ 109 h 139"/>
              <a:gd name="T20" fmla="*/ 13 w 139"/>
              <a:gd name="T21" fmla="*/ 122 h 139"/>
              <a:gd name="T22" fmla="*/ 13 w 139"/>
              <a:gd name="T23" fmla="*/ 138 h 139"/>
              <a:gd name="T24" fmla="*/ 45 w 139"/>
              <a:gd name="T25" fmla="*/ 109 h 139"/>
              <a:gd name="T26" fmla="*/ 77 w 139"/>
              <a:gd name="T27" fmla="*/ 122 h 139"/>
              <a:gd name="T28" fmla="*/ 106 w 139"/>
              <a:gd name="T29" fmla="*/ 109 h 139"/>
              <a:gd name="T30" fmla="*/ 106 w 139"/>
              <a:gd name="T31" fmla="*/ 93 h 139"/>
              <a:gd name="T32" fmla="*/ 138 w 139"/>
              <a:gd name="T33" fmla="*/ 6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139">
                <a:moveTo>
                  <a:pt x="138" y="61"/>
                </a:moveTo>
                <a:lnTo>
                  <a:pt x="106" y="45"/>
                </a:lnTo>
                <a:lnTo>
                  <a:pt x="106" y="32"/>
                </a:lnTo>
                <a:lnTo>
                  <a:pt x="90" y="16"/>
                </a:lnTo>
                <a:lnTo>
                  <a:pt x="77" y="0"/>
                </a:lnTo>
                <a:lnTo>
                  <a:pt x="45" y="0"/>
                </a:lnTo>
                <a:lnTo>
                  <a:pt x="13" y="0"/>
                </a:lnTo>
                <a:lnTo>
                  <a:pt x="13" y="61"/>
                </a:lnTo>
                <a:lnTo>
                  <a:pt x="0" y="61"/>
                </a:lnTo>
                <a:lnTo>
                  <a:pt x="0" y="109"/>
                </a:lnTo>
                <a:lnTo>
                  <a:pt x="13" y="122"/>
                </a:lnTo>
                <a:lnTo>
                  <a:pt x="13" y="138"/>
                </a:lnTo>
                <a:lnTo>
                  <a:pt x="45" y="109"/>
                </a:lnTo>
                <a:lnTo>
                  <a:pt x="77" y="122"/>
                </a:lnTo>
                <a:lnTo>
                  <a:pt x="106" y="109"/>
                </a:lnTo>
                <a:lnTo>
                  <a:pt x="106" y="93"/>
                </a:lnTo>
                <a:lnTo>
                  <a:pt x="138" y="61"/>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3" name="Freeform 511" descr="Narrow vertical"/>
          <p:cNvSpPr>
            <a:spLocks/>
          </p:cNvSpPr>
          <p:nvPr/>
        </p:nvSpPr>
        <p:spPr bwMode="auto">
          <a:xfrm>
            <a:off x="5617755" y="4665977"/>
            <a:ext cx="32836" cy="31084"/>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pattFill prst="narVert">
            <a:fgClr>
              <a:srgbClr val="0099FF"/>
            </a:fgClr>
            <a:bgClr>
              <a:schemeClr val="bg1"/>
            </a:bgClr>
          </a:patt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74" name="Freeform 512"/>
          <p:cNvSpPr>
            <a:spLocks/>
          </p:cNvSpPr>
          <p:nvPr/>
        </p:nvSpPr>
        <p:spPr bwMode="auto">
          <a:xfrm>
            <a:off x="5062284" y="5075711"/>
            <a:ext cx="402237" cy="389953"/>
          </a:xfrm>
          <a:custGeom>
            <a:avLst/>
            <a:gdLst>
              <a:gd name="T0" fmla="*/ 16 w 203"/>
              <a:gd name="T1" fmla="*/ 0 h 203"/>
              <a:gd name="T2" fmla="*/ 0 w 203"/>
              <a:gd name="T3" fmla="*/ 16 h 203"/>
              <a:gd name="T4" fmla="*/ 16 w 203"/>
              <a:gd name="T5" fmla="*/ 32 h 203"/>
              <a:gd name="T6" fmla="*/ 48 w 203"/>
              <a:gd name="T7" fmla="*/ 93 h 203"/>
              <a:gd name="T8" fmla="*/ 48 w 203"/>
              <a:gd name="T9" fmla="*/ 154 h 203"/>
              <a:gd name="T10" fmla="*/ 77 w 203"/>
              <a:gd name="T11" fmla="*/ 202 h 203"/>
              <a:gd name="T12" fmla="*/ 93 w 203"/>
              <a:gd name="T13" fmla="*/ 186 h 203"/>
              <a:gd name="T14" fmla="*/ 93 w 203"/>
              <a:gd name="T15" fmla="*/ 202 h 203"/>
              <a:gd name="T16" fmla="*/ 125 w 203"/>
              <a:gd name="T17" fmla="*/ 186 h 203"/>
              <a:gd name="T18" fmla="*/ 125 w 203"/>
              <a:gd name="T19" fmla="*/ 141 h 203"/>
              <a:gd name="T20" fmla="*/ 125 w 203"/>
              <a:gd name="T21" fmla="*/ 93 h 203"/>
              <a:gd name="T22" fmla="*/ 138 w 203"/>
              <a:gd name="T23" fmla="*/ 93 h 203"/>
              <a:gd name="T24" fmla="*/ 138 w 203"/>
              <a:gd name="T25" fmla="*/ 32 h 203"/>
              <a:gd name="T26" fmla="*/ 170 w 203"/>
              <a:gd name="T27" fmla="*/ 32 h 203"/>
              <a:gd name="T28" fmla="*/ 202 w 203"/>
              <a:gd name="T29" fmla="*/ 32 h 203"/>
              <a:gd name="T30" fmla="*/ 202 w 203"/>
              <a:gd name="T31" fmla="*/ 16 h 203"/>
              <a:gd name="T32" fmla="*/ 170 w 203"/>
              <a:gd name="T33" fmla="*/ 16 h 203"/>
              <a:gd name="T34" fmla="*/ 154 w 203"/>
              <a:gd name="T35" fmla="*/ 32 h 203"/>
              <a:gd name="T36" fmla="*/ 109 w 203"/>
              <a:gd name="T37" fmla="*/ 16 h 203"/>
              <a:gd name="T38" fmla="*/ 48 w 203"/>
              <a:gd name="T39" fmla="*/ 16 h 203"/>
              <a:gd name="T40" fmla="*/ 32 w 203"/>
              <a:gd name="T41" fmla="*/ 0 h 203"/>
              <a:gd name="T42" fmla="*/ 16 w 203"/>
              <a:gd name="T4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203">
                <a:moveTo>
                  <a:pt x="16" y="0"/>
                </a:moveTo>
                <a:lnTo>
                  <a:pt x="0" y="16"/>
                </a:lnTo>
                <a:lnTo>
                  <a:pt x="16" y="32"/>
                </a:lnTo>
                <a:lnTo>
                  <a:pt x="48" y="93"/>
                </a:lnTo>
                <a:lnTo>
                  <a:pt x="48" y="154"/>
                </a:lnTo>
                <a:lnTo>
                  <a:pt x="77" y="202"/>
                </a:lnTo>
                <a:lnTo>
                  <a:pt x="93" y="186"/>
                </a:lnTo>
                <a:lnTo>
                  <a:pt x="93" y="202"/>
                </a:lnTo>
                <a:lnTo>
                  <a:pt x="125" y="186"/>
                </a:lnTo>
                <a:lnTo>
                  <a:pt x="125" y="141"/>
                </a:lnTo>
                <a:lnTo>
                  <a:pt x="125" y="93"/>
                </a:lnTo>
                <a:lnTo>
                  <a:pt x="138" y="93"/>
                </a:lnTo>
                <a:lnTo>
                  <a:pt x="138" y="32"/>
                </a:lnTo>
                <a:lnTo>
                  <a:pt x="170" y="32"/>
                </a:lnTo>
                <a:lnTo>
                  <a:pt x="202" y="32"/>
                </a:lnTo>
                <a:lnTo>
                  <a:pt x="202" y="16"/>
                </a:lnTo>
                <a:lnTo>
                  <a:pt x="170" y="16"/>
                </a:lnTo>
                <a:lnTo>
                  <a:pt x="154" y="32"/>
                </a:lnTo>
                <a:lnTo>
                  <a:pt x="109" y="16"/>
                </a:lnTo>
                <a:lnTo>
                  <a:pt x="48" y="16"/>
                </a:lnTo>
                <a:lnTo>
                  <a:pt x="32" y="0"/>
                </a:lnTo>
                <a:lnTo>
                  <a:pt x="16" y="0"/>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5" name="Freeform 513"/>
          <p:cNvSpPr>
            <a:spLocks/>
          </p:cNvSpPr>
          <p:nvPr/>
        </p:nvSpPr>
        <p:spPr bwMode="auto">
          <a:xfrm>
            <a:off x="5210046" y="5262210"/>
            <a:ext cx="462437" cy="412559"/>
          </a:xfrm>
          <a:custGeom>
            <a:avLst/>
            <a:gdLst>
              <a:gd name="T0" fmla="*/ 0 w 232"/>
              <a:gd name="T1" fmla="*/ 109 h 216"/>
              <a:gd name="T2" fmla="*/ 0 w 232"/>
              <a:gd name="T3" fmla="*/ 125 h 216"/>
              <a:gd name="T4" fmla="*/ 16 w 232"/>
              <a:gd name="T5" fmla="*/ 170 h 216"/>
              <a:gd name="T6" fmla="*/ 16 w 232"/>
              <a:gd name="T7" fmla="*/ 202 h 216"/>
              <a:gd name="T8" fmla="*/ 32 w 232"/>
              <a:gd name="T9" fmla="*/ 215 h 216"/>
              <a:gd name="T10" fmla="*/ 77 w 232"/>
              <a:gd name="T11" fmla="*/ 202 h 216"/>
              <a:gd name="T12" fmla="*/ 93 w 232"/>
              <a:gd name="T13" fmla="*/ 202 h 216"/>
              <a:gd name="T14" fmla="*/ 109 w 232"/>
              <a:gd name="T15" fmla="*/ 202 h 216"/>
              <a:gd name="T16" fmla="*/ 125 w 232"/>
              <a:gd name="T17" fmla="*/ 202 h 216"/>
              <a:gd name="T18" fmla="*/ 125 w 232"/>
              <a:gd name="T19" fmla="*/ 186 h 216"/>
              <a:gd name="T20" fmla="*/ 138 w 232"/>
              <a:gd name="T21" fmla="*/ 186 h 216"/>
              <a:gd name="T22" fmla="*/ 186 w 232"/>
              <a:gd name="T23" fmla="*/ 154 h 216"/>
              <a:gd name="T24" fmla="*/ 215 w 232"/>
              <a:gd name="T25" fmla="*/ 125 h 216"/>
              <a:gd name="T26" fmla="*/ 231 w 232"/>
              <a:gd name="T27" fmla="*/ 109 h 216"/>
              <a:gd name="T28" fmla="*/ 231 w 232"/>
              <a:gd name="T29" fmla="*/ 93 h 216"/>
              <a:gd name="T30" fmla="*/ 231 w 232"/>
              <a:gd name="T31" fmla="*/ 77 h 216"/>
              <a:gd name="T32" fmla="*/ 215 w 232"/>
              <a:gd name="T33" fmla="*/ 77 h 216"/>
              <a:gd name="T34" fmla="*/ 215 w 232"/>
              <a:gd name="T35" fmla="*/ 93 h 216"/>
              <a:gd name="T36" fmla="*/ 202 w 232"/>
              <a:gd name="T37" fmla="*/ 77 h 216"/>
              <a:gd name="T38" fmla="*/ 215 w 232"/>
              <a:gd name="T39" fmla="*/ 61 h 216"/>
              <a:gd name="T40" fmla="*/ 215 w 232"/>
              <a:gd name="T41" fmla="*/ 32 h 216"/>
              <a:gd name="T42" fmla="*/ 215 w 232"/>
              <a:gd name="T43" fmla="*/ 16 h 216"/>
              <a:gd name="T44" fmla="*/ 202 w 232"/>
              <a:gd name="T45" fmla="*/ 0 h 216"/>
              <a:gd name="T46" fmla="*/ 186 w 232"/>
              <a:gd name="T47" fmla="*/ 0 h 216"/>
              <a:gd name="T48" fmla="*/ 154 w 232"/>
              <a:gd name="T49" fmla="*/ 32 h 216"/>
              <a:gd name="T50" fmla="*/ 154 w 232"/>
              <a:gd name="T51" fmla="*/ 48 h 216"/>
              <a:gd name="T52" fmla="*/ 125 w 232"/>
              <a:gd name="T53" fmla="*/ 61 h 216"/>
              <a:gd name="T54" fmla="*/ 93 w 232"/>
              <a:gd name="T55" fmla="*/ 48 h 216"/>
              <a:gd name="T56" fmla="*/ 61 w 232"/>
              <a:gd name="T57" fmla="*/ 77 h 216"/>
              <a:gd name="T58" fmla="*/ 61 w 232"/>
              <a:gd name="T59" fmla="*/ 61 h 216"/>
              <a:gd name="T60" fmla="*/ 48 w 232"/>
              <a:gd name="T61" fmla="*/ 48 h 216"/>
              <a:gd name="T62" fmla="*/ 48 w 232"/>
              <a:gd name="T63" fmla="*/ 93 h 216"/>
              <a:gd name="T64" fmla="*/ 16 w 232"/>
              <a:gd name="T65" fmla="*/ 109 h 216"/>
              <a:gd name="T66" fmla="*/ 16 w 232"/>
              <a:gd name="T67" fmla="*/ 93 h 216"/>
              <a:gd name="T68" fmla="*/ 0 w 232"/>
              <a:gd name="T69" fmla="*/ 1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216">
                <a:moveTo>
                  <a:pt x="0" y="109"/>
                </a:moveTo>
                <a:lnTo>
                  <a:pt x="0" y="125"/>
                </a:lnTo>
                <a:lnTo>
                  <a:pt x="16" y="170"/>
                </a:lnTo>
                <a:lnTo>
                  <a:pt x="16" y="202"/>
                </a:lnTo>
                <a:lnTo>
                  <a:pt x="32" y="215"/>
                </a:lnTo>
                <a:lnTo>
                  <a:pt x="77" y="202"/>
                </a:lnTo>
                <a:lnTo>
                  <a:pt x="93" y="202"/>
                </a:lnTo>
                <a:lnTo>
                  <a:pt x="109" y="202"/>
                </a:lnTo>
                <a:lnTo>
                  <a:pt x="125" y="202"/>
                </a:lnTo>
                <a:lnTo>
                  <a:pt x="125" y="186"/>
                </a:lnTo>
                <a:lnTo>
                  <a:pt x="138" y="186"/>
                </a:lnTo>
                <a:lnTo>
                  <a:pt x="186" y="154"/>
                </a:lnTo>
                <a:lnTo>
                  <a:pt x="215" y="125"/>
                </a:lnTo>
                <a:lnTo>
                  <a:pt x="231" y="109"/>
                </a:lnTo>
                <a:lnTo>
                  <a:pt x="231" y="93"/>
                </a:lnTo>
                <a:lnTo>
                  <a:pt x="231" y="77"/>
                </a:lnTo>
                <a:lnTo>
                  <a:pt x="215" y="77"/>
                </a:lnTo>
                <a:lnTo>
                  <a:pt x="215" y="93"/>
                </a:lnTo>
                <a:lnTo>
                  <a:pt x="202" y="77"/>
                </a:lnTo>
                <a:lnTo>
                  <a:pt x="215" y="61"/>
                </a:lnTo>
                <a:lnTo>
                  <a:pt x="215" y="32"/>
                </a:lnTo>
                <a:lnTo>
                  <a:pt x="215" y="16"/>
                </a:lnTo>
                <a:lnTo>
                  <a:pt x="202" y="0"/>
                </a:lnTo>
                <a:lnTo>
                  <a:pt x="186" y="0"/>
                </a:lnTo>
                <a:lnTo>
                  <a:pt x="154" y="32"/>
                </a:lnTo>
                <a:lnTo>
                  <a:pt x="154" y="48"/>
                </a:lnTo>
                <a:lnTo>
                  <a:pt x="125" y="61"/>
                </a:lnTo>
                <a:lnTo>
                  <a:pt x="93" y="48"/>
                </a:lnTo>
                <a:lnTo>
                  <a:pt x="61" y="77"/>
                </a:lnTo>
                <a:lnTo>
                  <a:pt x="61" y="61"/>
                </a:lnTo>
                <a:lnTo>
                  <a:pt x="48" y="48"/>
                </a:lnTo>
                <a:lnTo>
                  <a:pt x="48" y="93"/>
                </a:lnTo>
                <a:lnTo>
                  <a:pt x="16" y="109"/>
                </a:lnTo>
                <a:lnTo>
                  <a:pt x="16" y="93"/>
                </a:lnTo>
                <a:lnTo>
                  <a:pt x="0" y="109"/>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76" name="Freeform 514"/>
          <p:cNvSpPr>
            <a:spLocks/>
          </p:cNvSpPr>
          <p:nvPr/>
        </p:nvSpPr>
        <p:spPr bwMode="auto">
          <a:xfrm>
            <a:off x="5092383" y="4431440"/>
            <a:ext cx="552736" cy="559498"/>
          </a:xfrm>
          <a:custGeom>
            <a:avLst/>
            <a:gdLst>
              <a:gd name="T0" fmla="*/ 138 w 277"/>
              <a:gd name="T1" fmla="*/ 183 h 293"/>
              <a:gd name="T2" fmla="*/ 138 w 277"/>
              <a:gd name="T3" fmla="*/ 247 h 293"/>
              <a:gd name="T4" fmla="*/ 170 w 277"/>
              <a:gd name="T5" fmla="*/ 260 h 293"/>
              <a:gd name="T6" fmla="*/ 215 w 277"/>
              <a:gd name="T7" fmla="*/ 260 h 293"/>
              <a:gd name="T8" fmla="*/ 247 w 277"/>
              <a:gd name="T9" fmla="*/ 292 h 293"/>
              <a:gd name="T10" fmla="*/ 263 w 277"/>
              <a:gd name="T11" fmla="*/ 292 h 293"/>
              <a:gd name="T12" fmla="*/ 263 w 277"/>
              <a:gd name="T13" fmla="*/ 276 h 293"/>
              <a:gd name="T14" fmla="*/ 231 w 277"/>
              <a:gd name="T15" fmla="*/ 260 h 293"/>
              <a:gd name="T16" fmla="*/ 247 w 277"/>
              <a:gd name="T17" fmla="*/ 247 h 293"/>
              <a:gd name="T18" fmla="*/ 247 w 277"/>
              <a:gd name="T19" fmla="*/ 215 h 293"/>
              <a:gd name="T20" fmla="*/ 276 w 277"/>
              <a:gd name="T21" fmla="*/ 199 h 293"/>
              <a:gd name="T22" fmla="*/ 263 w 277"/>
              <a:gd name="T23" fmla="*/ 183 h 293"/>
              <a:gd name="T24" fmla="*/ 247 w 277"/>
              <a:gd name="T25" fmla="*/ 138 h 293"/>
              <a:gd name="T26" fmla="*/ 263 w 277"/>
              <a:gd name="T27" fmla="*/ 138 h 293"/>
              <a:gd name="T28" fmla="*/ 263 w 277"/>
              <a:gd name="T29" fmla="*/ 122 h 293"/>
              <a:gd name="T30" fmla="*/ 263 w 277"/>
              <a:gd name="T31" fmla="*/ 93 h 293"/>
              <a:gd name="T32" fmla="*/ 263 w 277"/>
              <a:gd name="T33" fmla="*/ 61 h 293"/>
              <a:gd name="T34" fmla="*/ 276 w 277"/>
              <a:gd name="T35" fmla="*/ 61 h 293"/>
              <a:gd name="T36" fmla="*/ 276 w 277"/>
              <a:gd name="T37" fmla="*/ 45 h 293"/>
              <a:gd name="T38" fmla="*/ 276 w 277"/>
              <a:gd name="T39" fmla="*/ 29 h 293"/>
              <a:gd name="T40" fmla="*/ 263 w 277"/>
              <a:gd name="T41" fmla="*/ 16 h 293"/>
              <a:gd name="T42" fmla="*/ 231 w 277"/>
              <a:gd name="T43" fmla="*/ 16 h 293"/>
              <a:gd name="T44" fmla="*/ 215 w 277"/>
              <a:gd name="T45" fmla="*/ 0 h 293"/>
              <a:gd name="T46" fmla="*/ 199 w 277"/>
              <a:gd name="T47" fmla="*/ 0 h 293"/>
              <a:gd name="T48" fmla="*/ 199 w 277"/>
              <a:gd name="T49" fmla="*/ 16 h 293"/>
              <a:gd name="T50" fmla="*/ 154 w 277"/>
              <a:gd name="T51" fmla="*/ 0 h 293"/>
              <a:gd name="T52" fmla="*/ 154 w 277"/>
              <a:gd name="T53" fmla="*/ 16 h 293"/>
              <a:gd name="T54" fmla="*/ 109 w 277"/>
              <a:gd name="T55" fmla="*/ 0 h 293"/>
              <a:gd name="T56" fmla="*/ 93 w 277"/>
              <a:gd name="T57" fmla="*/ 0 h 293"/>
              <a:gd name="T58" fmla="*/ 93 w 277"/>
              <a:gd name="T59" fmla="*/ 29 h 293"/>
              <a:gd name="T60" fmla="*/ 77 w 277"/>
              <a:gd name="T61" fmla="*/ 45 h 293"/>
              <a:gd name="T62" fmla="*/ 77 w 277"/>
              <a:gd name="T63" fmla="*/ 93 h 293"/>
              <a:gd name="T64" fmla="*/ 61 w 277"/>
              <a:gd name="T65" fmla="*/ 106 h 293"/>
              <a:gd name="T66" fmla="*/ 45 w 277"/>
              <a:gd name="T67" fmla="*/ 138 h 293"/>
              <a:gd name="T68" fmla="*/ 32 w 277"/>
              <a:gd name="T69" fmla="*/ 154 h 293"/>
              <a:gd name="T70" fmla="*/ 16 w 277"/>
              <a:gd name="T71" fmla="*/ 154 h 293"/>
              <a:gd name="T72" fmla="*/ 0 w 277"/>
              <a:gd name="T73" fmla="*/ 170 h 293"/>
              <a:gd name="T74" fmla="*/ 61 w 277"/>
              <a:gd name="T75" fmla="*/ 170 h 293"/>
              <a:gd name="T76" fmla="*/ 61 w 277"/>
              <a:gd name="T77" fmla="*/ 183 h 293"/>
              <a:gd name="T78" fmla="*/ 77 w 277"/>
              <a:gd name="T79" fmla="*/ 199 h 293"/>
              <a:gd name="T80" fmla="*/ 109 w 277"/>
              <a:gd name="T81" fmla="*/ 199 h 293"/>
              <a:gd name="T82" fmla="*/ 138 w 277"/>
              <a:gd name="T83" fmla="*/ 18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7" h="293">
                <a:moveTo>
                  <a:pt x="138" y="183"/>
                </a:moveTo>
                <a:lnTo>
                  <a:pt x="138" y="247"/>
                </a:lnTo>
                <a:lnTo>
                  <a:pt x="170" y="260"/>
                </a:lnTo>
                <a:lnTo>
                  <a:pt x="215" y="260"/>
                </a:lnTo>
                <a:lnTo>
                  <a:pt x="247" y="292"/>
                </a:lnTo>
                <a:lnTo>
                  <a:pt x="263" y="292"/>
                </a:lnTo>
                <a:lnTo>
                  <a:pt x="263" y="276"/>
                </a:lnTo>
                <a:lnTo>
                  <a:pt x="231" y="260"/>
                </a:lnTo>
                <a:lnTo>
                  <a:pt x="247" y="247"/>
                </a:lnTo>
                <a:lnTo>
                  <a:pt x="247" y="215"/>
                </a:lnTo>
                <a:lnTo>
                  <a:pt x="276" y="199"/>
                </a:lnTo>
                <a:lnTo>
                  <a:pt x="263" y="183"/>
                </a:lnTo>
                <a:lnTo>
                  <a:pt x="247" y="138"/>
                </a:lnTo>
                <a:lnTo>
                  <a:pt x="263" y="138"/>
                </a:lnTo>
                <a:lnTo>
                  <a:pt x="263" y="122"/>
                </a:lnTo>
                <a:lnTo>
                  <a:pt x="263" y="93"/>
                </a:lnTo>
                <a:lnTo>
                  <a:pt x="263" y="61"/>
                </a:lnTo>
                <a:lnTo>
                  <a:pt x="276" y="61"/>
                </a:lnTo>
                <a:lnTo>
                  <a:pt x="276" y="45"/>
                </a:lnTo>
                <a:lnTo>
                  <a:pt x="276" y="29"/>
                </a:lnTo>
                <a:lnTo>
                  <a:pt x="263" y="16"/>
                </a:lnTo>
                <a:lnTo>
                  <a:pt x="231" y="16"/>
                </a:lnTo>
                <a:lnTo>
                  <a:pt x="215" y="0"/>
                </a:lnTo>
                <a:lnTo>
                  <a:pt x="199" y="0"/>
                </a:lnTo>
                <a:lnTo>
                  <a:pt x="199" y="16"/>
                </a:lnTo>
                <a:lnTo>
                  <a:pt x="154" y="0"/>
                </a:lnTo>
                <a:lnTo>
                  <a:pt x="154" y="16"/>
                </a:lnTo>
                <a:lnTo>
                  <a:pt x="109" y="0"/>
                </a:lnTo>
                <a:lnTo>
                  <a:pt x="93" y="0"/>
                </a:lnTo>
                <a:lnTo>
                  <a:pt x="93" y="29"/>
                </a:lnTo>
                <a:lnTo>
                  <a:pt x="77" y="45"/>
                </a:lnTo>
                <a:lnTo>
                  <a:pt x="77" y="93"/>
                </a:lnTo>
                <a:lnTo>
                  <a:pt x="61" y="106"/>
                </a:lnTo>
                <a:lnTo>
                  <a:pt x="45" y="138"/>
                </a:lnTo>
                <a:lnTo>
                  <a:pt x="32" y="154"/>
                </a:lnTo>
                <a:lnTo>
                  <a:pt x="16" y="154"/>
                </a:lnTo>
                <a:lnTo>
                  <a:pt x="0" y="170"/>
                </a:lnTo>
                <a:lnTo>
                  <a:pt x="61" y="170"/>
                </a:lnTo>
                <a:lnTo>
                  <a:pt x="61" y="183"/>
                </a:lnTo>
                <a:lnTo>
                  <a:pt x="77" y="199"/>
                </a:lnTo>
                <a:lnTo>
                  <a:pt x="109" y="199"/>
                </a:lnTo>
                <a:lnTo>
                  <a:pt x="138" y="183"/>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7" name="Freeform 515"/>
          <p:cNvSpPr>
            <a:spLocks/>
          </p:cNvSpPr>
          <p:nvPr/>
        </p:nvSpPr>
        <p:spPr bwMode="auto">
          <a:xfrm>
            <a:off x="5368751" y="4812916"/>
            <a:ext cx="339303" cy="327787"/>
          </a:xfrm>
          <a:custGeom>
            <a:avLst/>
            <a:gdLst>
              <a:gd name="T0" fmla="*/ 32 w 171"/>
              <a:gd name="T1" fmla="*/ 61 h 171"/>
              <a:gd name="T2" fmla="*/ 32 w 171"/>
              <a:gd name="T3" fmla="*/ 77 h 171"/>
              <a:gd name="T4" fmla="*/ 16 w 171"/>
              <a:gd name="T5" fmla="*/ 77 h 171"/>
              <a:gd name="T6" fmla="*/ 0 w 171"/>
              <a:gd name="T7" fmla="*/ 138 h 171"/>
              <a:gd name="T8" fmla="*/ 16 w 171"/>
              <a:gd name="T9" fmla="*/ 154 h 171"/>
              <a:gd name="T10" fmla="*/ 48 w 171"/>
              <a:gd name="T11" fmla="*/ 154 h 171"/>
              <a:gd name="T12" fmla="*/ 48 w 171"/>
              <a:gd name="T13" fmla="*/ 170 h 171"/>
              <a:gd name="T14" fmla="*/ 77 w 171"/>
              <a:gd name="T15" fmla="*/ 170 h 171"/>
              <a:gd name="T16" fmla="*/ 93 w 171"/>
              <a:gd name="T17" fmla="*/ 138 h 171"/>
              <a:gd name="T18" fmla="*/ 109 w 171"/>
              <a:gd name="T19" fmla="*/ 138 h 171"/>
              <a:gd name="T20" fmla="*/ 109 w 171"/>
              <a:gd name="T21" fmla="*/ 125 h 171"/>
              <a:gd name="T22" fmla="*/ 125 w 171"/>
              <a:gd name="T23" fmla="*/ 125 h 171"/>
              <a:gd name="T24" fmla="*/ 170 w 171"/>
              <a:gd name="T25" fmla="*/ 109 h 171"/>
              <a:gd name="T26" fmla="*/ 170 w 171"/>
              <a:gd name="T27" fmla="*/ 77 h 171"/>
              <a:gd name="T28" fmla="*/ 170 w 171"/>
              <a:gd name="T29" fmla="*/ 48 h 171"/>
              <a:gd name="T30" fmla="*/ 170 w 171"/>
              <a:gd name="T31" fmla="*/ 32 h 171"/>
              <a:gd name="T32" fmla="*/ 138 w 171"/>
              <a:gd name="T33" fmla="*/ 0 h 171"/>
              <a:gd name="T34" fmla="*/ 109 w 171"/>
              <a:gd name="T35" fmla="*/ 16 h 171"/>
              <a:gd name="T36" fmla="*/ 109 w 171"/>
              <a:gd name="T37" fmla="*/ 48 h 171"/>
              <a:gd name="T38" fmla="*/ 93 w 171"/>
              <a:gd name="T39" fmla="*/ 61 h 171"/>
              <a:gd name="T40" fmla="*/ 125 w 171"/>
              <a:gd name="T41" fmla="*/ 77 h 171"/>
              <a:gd name="T42" fmla="*/ 125 w 171"/>
              <a:gd name="T43" fmla="*/ 93 h 171"/>
              <a:gd name="T44" fmla="*/ 109 w 171"/>
              <a:gd name="T45" fmla="*/ 93 h 171"/>
              <a:gd name="T46" fmla="*/ 77 w 171"/>
              <a:gd name="T47" fmla="*/ 61 h 171"/>
              <a:gd name="T48" fmla="*/ 32 w 171"/>
              <a:gd name="T4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 h="171">
                <a:moveTo>
                  <a:pt x="32" y="61"/>
                </a:moveTo>
                <a:lnTo>
                  <a:pt x="32" y="77"/>
                </a:lnTo>
                <a:lnTo>
                  <a:pt x="16" y="77"/>
                </a:lnTo>
                <a:lnTo>
                  <a:pt x="0" y="138"/>
                </a:lnTo>
                <a:lnTo>
                  <a:pt x="16" y="154"/>
                </a:lnTo>
                <a:lnTo>
                  <a:pt x="48" y="154"/>
                </a:lnTo>
                <a:lnTo>
                  <a:pt x="48" y="170"/>
                </a:lnTo>
                <a:lnTo>
                  <a:pt x="77" y="170"/>
                </a:lnTo>
                <a:lnTo>
                  <a:pt x="93" y="138"/>
                </a:lnTo>
                <a:lnTo>
                  <a:pt x="109" y="138"/>
                </a:lnTo>
                <a:lnTo>
                  <a:pt x="109" y="125"/>
                </a:lnTo>
                <a:lnTo>
                  <a:pt x="125" y="125"/>
                </a:lnTo>
                <a:lnTo>
                  <a:pt x="170" y="109"/>
                </a:lnTo>
                <a:lnTo>
                  <a:pt x="170" y="77"/>
                </a:lnTo>
                <a:lnTo>
                  <a:pt x="170" y="48"/>
                </a:lnTo>
                <a:lnTo>
                  <a:pt x="170" y="32"/>
                </a:lnTo>
                <a:lnTo>
                  <a:pt x="138" y="0"/>
                </a:lnTo>
                <a:lnTo>
                  <a:pt x="109" y="16"/>
                </a:lnTo>
                <a:lnTo>
                  <a:pt x="109" y="48"/>
                </a:lnTo>
                <a:lnTo>
                  <a:pt x="93" y="61"/>
                </a:lnTo>
                <a:lnTo>
                  <a:pt x="125" y="77"/>
                </a:lnTo>
                <a:lnTo>
                  <a:pt x="125" y="93"/>
                </a:lnTo>
                <a:lnTo>
                  <a:pt x="109" y="93"/>
                </a:lnTo>
                <a:lnTo>
                  <a:pt x="77" y="61"/>
                </a:lnTo>
                <a:lnTo>
                  <a:pt x="32" y="61"/>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8" name="Freeform 516"/>
          <p:cNvSpPr>
            <a:spLocks/>
          </p:cNvSpPr>
          <p:nvPr/>
        </p:nvSpPr>
        <p:spPr bwMode="auto">
          <a:xfrm>
            <a:off x="5464522" y="5050279"/>
            <a:ext cx="210698" cy="237363"/>
          </a:xfrm>
          <a:custGeom>
            <a:avLst/>
            <a:gdLst>
              <a:gd name="T0" fmla="*/ 77 w 107"/>
              <a:gd name="T1" fmla="*/ 0 h 123"/>
              <a:gd name="T2" fmla="*/ 61 w 107"/>
              <a:gd name="T3" fmla="*/ 0 h 123"/>
              <a:gd name="T4" fmla="*/ 61 w 107"/>
              <a:gd name="T5" fmla="*/ 13 h 123"/>
              <a:gd name="T6" fmla="*/ 45 w 107"/>
              <a:gd name="T7" fmla="*/ 13 h 123"/>
              <a:gd name="T8" fmla="*/ 29 w 107"/>
              <a:gd name="T9" fmla="*/ 45 h 123"/>
              <a:gd name="T10" fmla="*/ 0 w 107"/>
              <a:gd name="T11" fmla="*/ 45 h 123"/>
              <a:gd name="T12" fmla="*/ 13 w 107"/>
              <a:gd name="T13" fmla="*/ 61 h 123"/>
              <a:gd name="T14" fmla="*/ 29 w 107"/>
              <a:gd name="T15" fmla="*/ 77 h 123"/>
              <a:gd name="T16" fmla="*/ 29 w 107"/>
              <a:gd name="T17" fmla="*/ 90 h 123"/>
              <a:gd name="T18" fmla="*/ 61 w 107"/>
              <a:gd name="T19" fmla="*/ 106 h 123"/>
              <a:gd name="T20" fmla="*/ 77 w 107"/>
              <a:gd name="T21" fmla="*/ 106 h 123"/>
              <a:gd name="T22" fmla="*/ 90 w 107"/>
              <a:gd name="T23" fmla="*/ 122 h 123"/>
              <a:gd name="T24" fmla="*/ 106 w 107"/>
              <a:gd name="T25" fmla="*/ 90 h 123"/>
              <a:gd name="T26" fmla="*/ 106 w 107"/>
              <a:gd name="T27" fmla="*/ 77 h 123"/>
              <a:gd name="T28" fmla="*/ 106 w 107"/>
              <a:gd name="T29" fmla="*/ 29 h 123"/>
              <a:gd name="T30" fmla="*/ 90 w 107"/>
              <a:gd name="T31" fmla="*/ 13 h 123"/>
              <a:gd name="T32" fmla="*/ 77 w 107"/>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23">
                <a:moveTo>
                  <a:pt x="77" y="0"/>
                </a:moveTo>
                <a:lnTo>
                  <a:pt x="61" y="0"/>
                </a:lnTo>
                <a:lnTo>
                  <a:pt x="61" y="13"/>
                </a:lnTo>
                <a:lnTo>
                  <a:pt x="45" y="13"/>
                </a:lnTo>
                <a:lnTo>
                  <a:pt x="29" y="45"/>
                </a:lnTo>
                <a:lnTo>
                  <a:pt x="0" y="45"/>
                </a:lnTo>
                <a:lnTo>
                  <a:pt x="13" y="61"/>
                </a:lnTo>
                <a:lnTo>
                  <a:pt x="29" y="77"/>
                </a:lnTo>
                <a:lnTo>
                  <a:pt x="29" y="90"/>
                </a:lnTo>
                <a:lnTo>
                  <a:pt x="61" y="106"/>
                </a:lnTo>
                <a:lnTo>
                  <a:pt x="77" y="106"/>
                </a:lnTo>
                <a:lnTo>
                  <a:pt x="90" y="122"/>
                </a:lnTo>
                <a:lnTo>
                  <a:pt x="106" y="90"/>
                </a:lnTo>
                <a:lnTo>
                  <a:pt x="106" y="77"/>
                </a:lnTo>
                <a:lnTo>
                  <a:pt x="106" y="29"/>
                </a:lnTo>
                <a:lnTo>
                  <a:pt x="90" y="13"/>
                </a:lnTo>
                <a:lnTo>
                  <a:pt x="77" y="0"/>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79" name="Freeform 517"/>
          <p:cNvSpPr>
            <a:spLocks/>
          </p:cNvSpPr>
          <p:nvPr/>
        </p:nvSpPr>
        <p:spPr bwMode="auto">
          <a:xfrm>
            <a:off x="5489149" y="5462838"/>
            <a:ext cx="98507" cy="56515"/>
          </a:xfrm>
          <a:custGeom>
            <a:avLst/>
            <a:gdLst>
              <a:gd name="T0" fmla="*/ 32 w 49"/>
              <a:gd name="T1" fmla="*/ 0 h 30"/>
              <a:gd name="T2" fmla="*/ 16 w 49"/>
              <a:gd name="T3" fmla="*/ 0 h 30"/>
              <a:gd name="T4" fmla="*/ 0 w 49"/>
              <a:gd name="T5" fmla="*/ 16 h 30"/>
              <a:gd name="T6" fmla="*/ 16 w 49"/>
              <a:gd name="T7" fmla="*/ 29 h 30"/>
              <a:gd name="T8" fmla="*/ 32 w 49"/>
              <a:gd name="T9" fmla="*/ 29 h 30"/>
              <a:gd name="T10" fmla="*/ 48 w 49"/>
              <a:gd name="T11" fmla="*/ 16 h 30"/>
              <a:gd name="T12" fmla="*/ 32 w 4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9" h="30">
                <a:moveTo>
                  <a:pt x="32" y="0"/>
                </a:moveTo>
                <a:lnTo>
                  <a:pt x="16" y="0"/>
                </a:lnTo>
                <a:lnTo>
                  <a:pt x="0" y="16"/>
                </a:lnTo>
                <a:lnTo>
                  <a:pt x="16" y="29"/>
                </a:lnTo>
                <a:lnTo>
                  <a:pt x="32" y="29"/>
                </a:lnTo>
                <a:lnTo>
                  <a:pt x="48" y="16"/>
                </a:lnTo>
                <a:lnTo>
                  <a:pt x="32"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80" name="Freeform 518"/>
          <p:cNvSpPr>
            <a:spLocks/>
          </p:cNvSpPr>
          <p:nvPr/>
        </p:nvSpPr>
        <p:spPr bwMode="auto">
          <a:xfrm>
            <a:off x="4971986" y="4191251"/>
            <a:ext cx="243533" cy="327787"/>
          </a:xfrm>
          <a:custGeom>
            <a:avLst/>
            <a:gdLst>
              <a:gd name="T0" fmla="*/ 29 w 123"/>
              <a:gd name="T1" fmla="*/ 171 h 172"/>
              <a:gd name="T2" fmla="*/ 45 w 123"/>
              <a:gd name="T3" fmla="*/ 171 h 172"/>
              <a:gd name="T4" fmla="*/ 77 w 123"/>
              <a:gd name="T5" fmla="*/ 171 h 172"/>
              <a:gd name="T6" fmla="*/ 122 w 123"/>
              <a:gd name="T7" fmla="*/ 171 h 172"/>
              <a:gd name="T8" fmla="*/ 106 w 123"/>
              <a:gd name="T9" fmla="*/ 155 h 172"/>
              <a:gd name="T10" fmla="*/ 93 w 123"/>
              <a:gd name="T11" fmla="*/ 110 h 172"/>
              <a:gd name="T12" fmla="*/ 106 w 123"/>
              <a:gd name="T13" fmla="*/ 94 h 172"/>
              <a:gd name="T14" fmla="*/ 93 w 123"/>
              <a:gd name="T15" fmla="*/ 65 h 172"/>
              <a:gd name="T16" fmla="*/ 106 w 123"/>
              <a:gd name="T17" fmla="*/ 48 h 172"/>
              <a:gd name="T18" fmla="*/ 106 w 123"/>
              <a:gd name="T19" fmla="*/ 0 h 172"/>
              <a:gd name="T20" fmla="*/ 93 w 123"/>
              <a:gd name="T21" fmla="*/ 0 h 172"/>
              <a:gd name="T22" fmla="*/ 93 w 123"/>
              <a:gd name="T23" fmla="*/ 32 h 172"/>
              <a:gd name="T24" fmla="*/ 77 w 123"/>
              <a:gd name="T25" fmla="*/ 65 h 172"/>
              <a:gd name="T26" fmla="*/ 45 w 123"/>
              <a:gd name="T27" fmla="*/ 110 h 172"/>
              <a:gd name="T28" fmla="*/ 29 w 123"/>
              <a:gd name="T29" fmla="*/ 94 h 172"/>
              <a:gd name="T30" fmla="*/ 16 w 123"/>
              <a:gd name="T31" fmla="*/ 126 h 172"/>
              <a:gd name="T32" fmla="*/ 0 w 123"/>
              <a:gd name="T33" fmla="*/ 142 h 172"/>
              <a:gd name="T34" fmla="*/ 29 w 123"/>
              <a:gd name="T35" fmla="*/ 155 h 172"/>
              <a:gd name="T36" fmla="*/ 29 w 123"/>
              <a:gd name="T37" fmla="*/ 1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72">
                <a:moveTo>
                  <a:pt x="29" y="171"/>
                </a:moveTo>
                <a:lnTo>
                  <a:pt x="45" y="171"/>
                </a:lnTo>
                <a:lnTo>
                  <a:pt x="77" y="171"/>
                </a:lnTo>
                <a:lnTo>
                  <a:pt x="122" y="171"/>
                </a:lnTo>
                <a:lnTo>
                  <a:pt x="106" y="155"/>
                </a:lnTo>
                <a:lnTo>
                  <a:pt x="93" y="110"/>
                </a:lnTo>
                <a:lnTo>
                  <a:pt x="106" y="94"/>
                </a:lnTo>
                <a:lnTo>
                  <a:pt x="93" y="65"/>
                </a:lnTo>
                <a:lnTo>
                  <a:pt x="106" y="48"/>
                </a:lnTo>
                <a:lnTo>
                  <a:pt x="106" y="0"/>
                </a:lnTo>
                <a:lnTo>
                  <a:pt x="93" y="0"/>
                </a:lnTo>
                <a:lnTo>
                  <a:pt x="93" y="32"/>
                </a:lnTo>
                <a:lnTo>
                  <a:pt x="77" y="65"/>
                </a:lnTo>
                <a:lnTo>
                  <a:pt x="45" y="110"/>
                </a:lnTo>
                <a:lnTo>
                  <a:pt x="29" y="94"/>
                </a:lnTo>
                <a:lnTo>
                  <a:pt x="16" y="126"/>
                </a:lnTo>
                <a:lnTo>
                  <a:pt x="0" y="142"/>
                </a:lnTo>
                <a:lnTo>
                  <a:pt x="29" y="155"/>
                </a:lnTo>
                <a:lnTo>
                  <a:pt x="29" y="171"/>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1" name="Freeform 519"/>
          <p:cNvSpPr>
            <a:spLocks/>
          </p:cNvSpPr>
          <p:nvPr/>
        </p:nvSpPr>
        <p:spPr bwMode="auto">
          <a:xfrm>
            <a:off x="5158055" y="4253418"/>
            <a:ext cx="363931" cy="265620"/>
          </a:xfrm>
          <a:custGeom>
            <a:avLst/>
            <a:gdLst>
              <a:gd name="T0" fmla="*/ 183 w 184"/>
              <a:gd name="T1" fmla="*/ 93 h 139"/>
              <a:gd name="T2" fmla="*/ 167 w 184"/>
              <a:gd name="T3" fmla="*/ 45 h 139"/>
              <a:gd name="T4" fmla="*/ 154 w 184"/>
              <a:gd name="T5" fmla="*/ 45 h 139"/>
              <a:gd name="T6" fmla="*/ 138 w 184"/>
              <a:gd name="T7" fmla="*/ 16 h 139"/>
              <a:gd name="T8" fmla="*/ 138 w 184"/>
              <a:gd name="T9" fmla="*/ 0 h 139"/>
              <a:gd name="T10" fmla="*/ 106 w 184"/>
              <a:gd name="T11" fmla="*/ 16 h 139"/>
              <a:gd name="T12" fmla="*/ 90 w 184"/>
              <a:gd name="T13" fmla="*/ 32 h 139"/>
              <a:gd name="T14" fmla="*/ 13 w 184"/>
              <a:gd name="T15" fmla="*/ 61 h 139"/>
              <a:gd name="T16" fmla="*/ 0 w 184"/>
              <a:gd name="T17" fmla="*/ 77 h 139"/>
              <a:gd name="T18" fmla="*/ 13 w 184"/>
              <a:gd name="T19" fmla="*/ 122 h 139"/>
              <a:gd name="T20" fmla="*/ 29 w 184"/>
              <a:gd name="T21" fmla="*/ 138 h 139"/>
              <a:gd name="T22" fmla="*/ 45 w 184"/>
              <a:gd name="T23" fmla="*/ 122 h 139"/>
              <a:gd name="T24" fmla="*/ 61 w 184"/>
              <a:gd name="T25" fmla="*/ 122 h 139"/>
              <a:gd name="T26" fmla="*/ 61 w 184"/>
              <a:gd name="T27" fmla="*/ 93 h 139"/>
              <a:gd name="T28" fmla="*/ 77 w 184"/>
              <a:gd name="T29" fmla="*/ 93 h 139"/>
              <a:gd name="T30" fmla="*/ 122 w 184"/>
              <a:gd name="T31" fmla="*/ 109 h 139"/>
              <a:gd name="T32" fmla="*/ 122 w 184"/>
              <a:gd name="T33" fmla="*/ 93 h 139"/>
              <a:gd name="T34" fmla="*/ 167 w 184"/>
              <a:gd name="T35" fmla="*/ 109 h 139"/>
              <a:gd name="T36" fmla="*/ 167 w 184"/>
              <a:gd name="T37" fmla="*/ 93 h 139"/>
              <a:gd name="T38" fmla="*/ 183 w 184"/>
              <a:gd name="T39"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39">
                <a:moveTo>
                  <a:pt x="183" y="93"/>
                </a:moveTo>
                <a:lnTo>
                  <a:pt x="167" y="45"/>
                </a:lnTo>
                <a:lnTo>
                  <a:pt x="154" y="45"/>
                </a:lnTo>
                <a:lnTo>
                  <a:pt x="138" y="16"/>
                </a:lnTo>
                <a:lnTo>
                  <a:pt x="138" y="0"/>
                </a:lnTo>
                <a:lnTo>
                  <a:pt x="106" y="16"/>
                </a:lnTo>
                <a:lnTo>
                  <a:pt x="90" y="32"/>
                </a:lnTo>
                <a:lnTo>
                  <a:pt x="13" y="61"/>
                </a:lnTo>
                <a:lnTo>
                  <a:pt x="0" y="77"/>
                </a:lnTo>
                <a:lnTo>
                  <a:pt x="13" y="122"/>
                </a:lnTo>
                <a:lnTo>
                  <a:pt x="29" y="138"/>
                </a:lnTo>
                <a:lnTo>
                  <a:pt x="45" y="122"/>
                </a:lnTo>
                <a:lnTo>
                  <a:pt x="61" y="122"/>
                </a:lnTo>
                <a:lnTo>
                  <a:pt x="61" y="93"/>
                </a:lnTo>
                <a:lnTo>
                  <a:pt x="77" y="93"/>
                </a:lnTo>
                <a:lnTo>
                  <a:pt x="122" y="109"/>
                </a:lnTo>
                <a:lnTo>
                  <a:pt x="122" y="93"/>
                </a:lnTo>
                <a:lnTo>
                  <a:pt x="167" y="109"/>
                </a:lnTo>
                <a:lnTo>
                  <a:pt x="167" y="93"/>
                </a:lnTo>
                <a:lnTo>
                  <a:pt x="183" y="93"/>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2" name="Freeform 520"/>
          <p:cNvSpPr>
            <a:spLocks/>
          </p:cNvSpPr>
          <p:nvPr/>
        </p:nvSpPr>
        <p:spPr bwMode="auto">
          <a:xfrm>
            <a:off x="5125219" y="3874769"/>
            <a:ext cx="309205" cy="497331"/>
          </a:xfrm>
          <a:custGeom>
            <a:avLst/>
            <a:gdLst>
              <a:gd name="T0" fmla="*/ 154 w 155"/>
              <a:gd name="T1" fmla="*/ 61 h 261"/>
              <a:gd name="T2" fmla="*/ 29 w 155"/>
              <a:gd name="T3" fmla="*/ 0 h 261"/>
              <a:gd name="T4" fmla="*/ 16 w 155"/>
              <a:gd name="T5" fmla="*/ 13 h 261"/>
              <a:gd name="T6" fmla="*/ 16 w 155"/>
              <a:gd name="T7" fmla="*/ 45 h 261"/>
              <a:gd name="T8" fmla="*/ 29 w 155"/>
              <a:gd name="T9" fmla="*/ 61 h 261"/>
              <a:gd name="T10" fmla="*/ 29 w 155"/>
              <a:gd name="T11" fmla="*/ 122 h 261"/>
              <a:gd name="T12" fmla="*/ 16 w 155"/>
              <a:gd name="T13" fmla="*/ 138 h 261"/>
              <a:gd name="T14" fmla="*/ 16 w 155"/>
              <a:gd name="T15" fmla="*/ 154 h 261"/>
              <a:gd name="T16" fmla="*/ 0 w 155"/>
              <a:gd name="T17" fmla="*/ 167 h 261"/>
              <a:gd name="T18" fmla="*/ 16 w 155"/>
              <a:gd name="T19" fmla="*/ 167 h 261"/>
              <a:gd name="T20" fmla="*/ 29 w 155"/>
              <a:gd name="T21" fmla="*/ 167 h 261"/>
              <a:gd name="T22" fmla="*/ 29 w 155"/>
              <a:gd name="T23" fmla="*/ 215 h 261"/>
              <a:gd name="T24" fmla="*/ 16 w 155"/>
              <a:gd name="T25" fmla="*/ 231 h 261"/>
              <a:gd name="T26" fmla="*/ 29 w 155"/>
              <a:gd name="T27" fmla="*/ 260 h 261"/>
              <a:gd name="T28" fmla="*/ 106 w 155"/>
              <a:gd name="T29" fmla="*/ 231 h 261"/>
              <a:gd name="T30" fmla="*/ 122 w 155"/>
              <a:gd name="T31" fmla="*/ 215 h 261"/>
              <a:gd name="T32" fmla="*/ 154 w 155"/>
              <a:gd name="T33" fmla="*/ 199 h 261"/>
              <a:gd name="T34" fmla="*/ 122 w 155"/>
              <a:gd name="T35" fmla="*/ 183 h 261"/>
              <a:gd name="T36" fmla="*/ 122 w 155"/>
              <a:gd name="T37" fmla="*/ 154 h 261"/>
              <a:gd name="T38" fmla="*/ 138 w 155"/>
              <a:gd name="T39" fmla="*/ 138 h 261"/>
              <a:gd name="T40" fmla="*/ 138 w 155"/>
              <a:gd name="T41" fmla="*/ 122 h 261"/>
              <a:gd name="T42" fmla="*/ 154 w 155"/>
              <a:gd name="T43" fmla="*/ 122 h 261"/>
              <a:gd name="T44" fmla="*/ 154 w 155"/>
              <a:gd name="T45" fmla="*/ 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 h="261">
                <a:moveTo>
                  <a:pt x="154" y="61"/>
                </a:moveTo>
                <a:lnTo>
                  <a:pt x="29" y="0"/>
                </a:lnTo>
                <a:lnTo>
                  <a:pt x="16" y="13"/>
                </a:lnTo>
                <a:lnTo>
                  <a:pt x="16" y="45"/>
                </a:lnTo>
                <a:lnTo>
                  <a:pt x="29" y="61"/>
                </a:lnTo>
                <a:lnTo>
                  <a:pt x="29" y="122"/>
                </a:lnTo>
                <a:lnTo>
                  <a:pt x="16" y="138"/>
                </a:lnTo>
                <a:lnTo>
                  <a:pt x="16" y="154"/>
                </a:lnTo>
                <a:lnTo>
                  <a:pt x="0" y="167"/>
                </a:lnTo>
                <a:lnTo>
                  <a:pt x="16" y="167"/>
                </a:lnTo>
                <a:lnTo>
                  <a:pt x="29" y="167"/>
                </a:lnTo>
                <a:lnTo>
                  <a:pt x="29" y="215"/>
                </a:lnTo>
                <a:lnTo>
                  <a:pt x="16" y="231"/>
                </a:lnTo>
                <a:lnTo>
                  <a:pt x="29" y="260"/>
                </a:lnTo>
                <a:lnTo>
                  <a:pt x="106" y="231"/>
                </a:lnTo>
                <a:lnTo>
                  <a:pt x="122" y="215"/>
                </a:lnTo>
                <a:lnTo>
                  <a:pt x="154" y="199"/>
                </a:lnTo>
                <a:lnTo>
                  <a:pt x="122" y="183"/>
                </a:lnTo>
                <a:lnTo>
                  <a:pt x="122" y="154"/>
                </a:lnTo>
                <a:lnTo>
                  <a:pt x="138" y="138"/>
                </a:lnTo>
                <a:lnTo>
                  <a:pt x="138" y="122"/>
                </a:lnTo>
                <a:lnTo>
                  <a:pt x="154" y="122"/>
                </a:lnTo>
                <a:lnTo>
                  <a:pt x="154" y="61"/>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3" name="Freeform 521"/>
          <p:cNvSpPr>
            <a:spLocks/>
          </p:cNvSpPr>
          <p:nvPr/>
        </p:nvSpPr>
        <p:spPr bwMode="auto">
          <a:xfrm>
            <a:off x="5062285" y="4487956"/>
            <a:ext cx="218905" cy="240188"/>
          </a:xfrm>
          <a:custGeom>
            <a:avLst/>
            <a:gdLst>
              <a:gd name="T0" fmla="*/ 109 w 110"/>
              <a:gd name="T1" fmla="*/ 0 h 126"/>
              <a:gd name="T2" fmla="*/ 93 w 110"/>
              <a:gd name="T3" fmla="*/ 0 h 126"/>
              <a:gd name="T4" fmla="*/ 77 w 110"/>
              <a:gd name="T5" fmla="*/ 16 h 126"/>
              <a:gd name="T6" fmla="*/ 32 w 110"/>
              <a:gd name="T7" fmla="*/ 16 h 126"/>
              <a:gd name="T8" fmla="*/ 48 w 110"/>
              <a:gd name="T9" fmla="*/ 32 h 126"/>
              <a:gd name="T10" fmla="*/ 48 w 110"/>
              <a:gd name="T11" fmla="*/ 48 h 126"/>
              <a:gd name="T12" fmla="*/ 48 w 110"/>
              <a:gd name="T13" fmla="*/ 77 h 126"/>
              <a:gd name="T14" fmla="*/ 16 w 110"/>
              <a:gd name="T15" fmla="*/ 77 h 126"/>
              <a:gd name="T16" fmla="*/ 16 w 110"/>
              <a:gd name="T17" fmla="*/ 93 h 126"/>
              <a:gd name="T18" fmla="*/ 0 w 110"/>
              <a:gd name="T19" fmla="*/ 109 h 126"/>
              <a:gd name="T20" fmla="*/ 16 w 110"/>
              <a:gd name="T21" fmla="*/ 125 h 126"/>
              <a:gd name="T22" fmla="*/ 32 w 110"/>
              <a:gd name="T23" fmla="*/ 125 h 126"/>
              <a:gd name="T24" fmla="*/ 48 w 110"/>
              <a:gd name="T25" fmla="*/ 125 h 126"/>
              <a:gd name="T26" fmla="*/ 61 w 110"/>
              <a:gd name="T27" fmla="*/ 109 h 126"/>
              <a:gd name="T28" fmla="*/ 77 w 110"/>
              <a:gd name="T29" fmla="*/ 77 h 126"/>
              <a:gd name="T30" fmla="*/ 93 w 110"/>
              <a:gd name="T31" fmla="*/ 64 h 126"/>
              <a:gd name="T32" fmla="*/ 93 w 110"/>
              <a:gd name="T33" fmla="*/ 16 h 126"/>
              <a:gd name="T34" fmla="*/ 109 w 110"/>
              <a:gd name="T3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26">
                <a:moveTo>
                  <a:pt x="109" y="0"/>
                </a:moveTo>
                <a:lnTo>
                  <a:pt x="93" y="0"/>
                </a:lnTo>
                <a:lnTo>
                  <a:pt x="77" y="16"/>
                </a:lnTo>
                <a:lnTo>
                  <a:pt x="32" y="16"/>
                </a:lnTo>
                <a:lnTo>
                  <a:pt x="48" y="32"/>
                </a:lnTo>
                <a:lnTo>
                  <a:pt x="48" y="48"/>
                </a:lnTo>
                <a:lnTo>
                  <a:pt x="48" y="77"/>
                </a:lnTo>
                <a:lnTo>
                  <a:pt x="16" y="77"/>
                </a:lnTo>
                <a:lnTo>
                  <a:pt x="16" y="93"/>
                </a:lnTo>
                <a:lnTo>
                  <a:pt x="0" y="109"/>
                </a:lnTo>
                <a:lnTo>
                  <a:pt x="16" y="125"/>
                </a:lnTo>
                <a:lnTo>
                  <a:pt x="32" y="125"/>
                </a:lnTo>
                <a:lnTo>
                  <a:pt x="48" y="125"/>
                </a:lnTo>
                <a:lnTo>
                  <a:pt x="61" y="109"/>
                </a:lnTo>
                <a:lnTo>
                  <a:pt x="77" y="77"/>
                </a:lnTo>
                <a:lnTo>
                  <a:pt x="93" y="64"/>
                </a:lnTo>
                <a:lnTo>
                  <a:pt x="93" y="16"/>
                </a:lnTo>
                <a:lnTo>
                  <a:pt x="109" y="0"/>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4" name="Freeform 522"/>
          <p:cNvSpPr>
            <a:spLocks/>
          </p:cNvSpPr>
          <p:nvPr/>
        </p:nvSpPr>
        <p:spPr bwMode="auto">
          <a:xfrm>
            <a:off x="5029449" y="4519038"/>
            <a:ext cx="35571" cy="31084"/>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85" name="Freeform 523"/>
          <p:cNvSpPr>
            <a:spLocks/>
          </p:cNvSpPr>
          <p:nvPr/>
        </p:nvSpPr>
        <p:spPr bwMode="auto">
          <a:xfrm>
            <a:off x="5004822" y="4519038"/>
            <a:ext cx="153233" cy="178023"/>
          </a:xfrm>
          <a:custGeom>
            <a:avLst/>
            <a:gdLst>
              <a:gd name="T0" fmla="*/ 29 w 78"/>
              <a:gd name="T1" fmla="*/ 93 h 94"/>
              <a:gd name="T2" fmla="*/ 45 w 78"/>
              <a:gd name="T3" fmla="*/ 77 h 94"/>
              <a:gd name="T4" fmla="*/ 45 w 78"/>
              <a:gd name="T5" fmla="*/ 61 h 94"/>
              <a:gd name="T6" fmla="*/ 77 w 78"/>
              <a:gd name="T7" fmla="*/ 61 h 94"/>
              <a:gd name="T8" fmla="*/ 77 w 78"/>
              <a:gd name="T9" fmla="*/ 32 h 94"/>
              <a:gd name="T10" fmla="*/ 77 w 78"/>
              <a:gd name="T11" fmla="*/ 16 h 94"/>
              <a:gd name="T12" fmla="*/ 61 w 78"/>
              <a:gd name="T13" fmla="*/ 0 h 94"/>
              <a:gd name="T14" fmla="*/ 29 w 78"/>
              <a:gd name="T15" fmla="*/ 0 h 94"/>
              <a:gd name="T16" fmla="*/ 29 w 78"/>
              <a:gd name="T17" fmla="*/ 16 h 94"/>
              <a:gd name="T18" fmla="*/ 13 w 78"/>
              <a:gd name="T19" fmla="*/ 16 h 94"/>
              <a:gd name="T20" fmla="*/ 0 w 78"/>
              <a:gd name="T21" fmla="*/ 48 h 94"/>
              <a:gd name="T22" fmla="*/ 29 w 78"/>
              <a:gd name="T23"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4">
                <a:moveTo>
                  <a:pt x="29" y="93"/>
                </a:moveTo>
                <a:lnTo>
                  <a:pt x="45" y="77"/>
                </a:lnTo>
                <a:lnTo>
                  <a:pt x="45" y="61"/>
                </a:lnTo>
                <a:lnTo>
                  <a:pt x="77" y="61"/>
                </a:lnTo>
                <a:lnTo>
                  <a:pt x="77" y="32"/>
                </a:lnTo>
                <a:lnTo>
                  <a:pt x="77" y="16"/>
                </a:lnTo>
                <a:lnTo>
                  <a:pt x="61" y="0"/>
                </a:lnTo>
                <a:lnTo>
                  <a:pt x="29" y="0"/>
                </a:lnTo>
                <a:lnTo>
                  <a:pt x="29" y="16"/>
                </a:lnTo>
                <a:lnTo>
                  <a:pt x="13" y="16"/>
                </a:lnTo>
                <a:lnTo>
                  <a:pt x="0" y="48"/>
                </a:lnTo>
                <a:lnTo>
                  <a:pt x="29" y="93"/>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6" name="Freeform 524"/>
          <p:cNvSpPr>
            <a:spLocks/>
          </p:cNvSpPr>
          <p:nvPr/>
        </p:nvSpPr>
        <p:spPr bwMode="auto">
          <a:xfrm>
            <a:off x="5617755" y="4609463"/>
            <a:ext cx="32836" cy="56515"/>
          </a:xfrm>
          <a:custGeom>
            <a:avLst/>
            <a:gdLst>
              <a:gd name="T0" fmla="*/ 0 w 17"/>
              <a:gd name="T1" fmla="*/ 0 h 30"/>
              <a:gd name="T2" fmla="*/ 0 w 17"/>
              <a:gd name="T3" fmla="*/ 29 h 30"/>
              <a:gd name="T4" fmla="*/ 16 w 17"/>
              <a:gd name="T5" fmla="*/ 29 h 30"/>
              <a:gd name="T6" fmla="*/ 16 w 17"/>
              <a:gd name="T7" fmla="*/ 0 h 30"/>
              <a:gd name="T8" fmla="*/ 0 w 17"/>
              <a:gd name="T9" fmla="*/ 0 h 30"/>
            </a:gdLst>
            <a:ahLst/>
            <a:cxnLst>
              <a:cxn ang="0">
                <a:pos x="T0" y="T1"/>
              </a:cxn>
              <a:cxn ang="0">
                <a:pos x="T2" y="T3"/>
              </a:cxn>
              <a:cxn ang="0">
                <a:pos x="T4" y="T5"/>
              </a:cxn>
              <a:cxn ang="0">
                <a:pos x="T6" y="T7"/>
              </a:cxn>
              <a:cxn ang="0">
                <a:pos x="T8" y="T9"/>
              </a:cxn>
            </a:cxnLst>
            <a:rect l="0" t="0" r="r" b="b"/>
            <a:pathLst>
              <a:path w="17" h="30">
                <a:moveTo>
                  <a:pt x="0" y="0"/>
                </a:moveTo>
                <a:lnTo>
                  <a:pt x="0" y="29"/>
                </a:lnTo>
                <a:lnTo>
                  <a:pt x="16" y="29"/>
                </a:lnTo>
                <a:lnTo>
                  <a:pt x="16" y="0"/>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87" name="Freeform 525"/>
          <p:cNvSpPr>
            <a:spLocks/>
          </p:cNvSpPr>
          <p:nvPr/>
        </p:nvSpPr>
        <p:spPr bwMode="auto">
          <a:xfrm>
            <a:off x="5004822" y="3572414"/>
            <a:ext cx="459700" cy="421035"/>
          </a:xfrm>
          <a:custGeom>
            <a:avLst/>
            <a:gdLst>
              <a:gd name="T0" fmla="*/ 45 w 232"/>
              <a:gd name="T1" fmla="*/ 0 h 220"/>
              <a:gd name="T2" fmla="*/ 29 w 232"/>
              <a:gd name="T3" fmla="*/ 0 h 220"/>
              <a:gd name="T4" fmla="*/ 13 w 232"/>
              <a:gd name="T5" fmla="*/ 16 h 220"/>
              <a:gd name="T6" fmla="*/ 13 w 232"/>
              <a:gd name="T7" fmla="*/ 32 h 220"/>
              <a:gd name="T8" fmla="*/ 0 w 232"/>
              <a:gd name="T9" fmla="*/ 48 h 220"/>
              <a:gd name="T10" fmla="*/ 0 w 232"/>
              <a:gd name="T11" fmla="*/ 77 h 220"/>
              <a:gd name="T12" fmla="*/ 13 w 232"/>
              <a:gd name="T13" fmla="*/ 77 h 220"/>
              <a:gd name="T14" fmla="*/ 0 w 232"/>
              <a:gd name="T15" fmla="*/ 110 h 220"/>
              <a:gd name="T16" fmla="*/ 13 w 232"/>
              <a:gd name="T17" fmla="*/ 142 h 220"/>
              <a:gd name="T18" fmla="*/ 61 w 232"/>
              <a:gd name="T19" fmla="*/ 171 h 220"/>
              <a:gd name="T20" fmla="*/ 77 w 232"/>
              <a:gd name="T21" fmla="*/ 171 h 220"/>
              <a:gd name="T22" fmla="*/ 90 w 232"/>
              <a:gd name="T23" fmla="*/ 158 h 220"/>
              <a:gd name="T24" fmla="*/ 215 w 232"/>
              <a:gd name="T25" fmla="*/ 219 h 220"/>
              <a:gd name="T26" fmla="*/ 231 w 232"/>
              <a:gd name="T27" fmla="*/ 219 h 220"/>
              <a:gd name="T28" fmla="*/ 231 w 232"/>
              <a:gd name="T29" fmla="*/ 187 h 220"/>
              <a:gd name="T30" fmla="*/ 231 w 232"/>
              <a:gd name="T31" fmla="*/ 77 h 220"/>
              <a:gd name="T32" fmla="*/ 215 w 232"/>
              <a:gd name="T33" fmla="*/ 64 h 220"/>
              <a:gd name="T34" fmla="*/ 231 w 232"/>
              <a:gd name="T35" fmla="*/ 32 h 220"/>
              <a:gd name="T36" fmla="*/ 183 w 232"/>
              <a:gd name="T37" fmla="*/ 0 h 220"/>
              <a:gd name="T38" fmla="*/ 154 w 232"/>
              <a:gd name="T39" fmla="*/ 16 h 220"/>
              <a:gd name="T40" fmla="*/ 167 w 232"/>
              <a:gd name="T41" fmla="*/ 32 h 220"/>
              <a:gd name="T42" fmla="*/ 138 w 232"/>
              <a:gd name="T43" fmla="*/ 48 h 220"/>
              <a:gd name="T44" fmla="*/ 90 w 232"/>
              <a:gd name="T45" fmla="*/ 32 h 220"/>
              <a:gd name="T46" fmla="*/ 45 w 232"/>
              <a:gd name="T4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2" h="220">
                <a:moveTo>
                  <a:pt x="45" y="0"/>
                </a:moveTo>
                <a:lnTo>
                  <a:pt x="29" y="0"/>
                </a:lnTo>
                <a:lnTo>
                  <a:pt x="13" y="16"/>
                </a:lnTo>
                <a:lnTo>
                  <a:pt x="13" y="32"/>
                </a:lnTo>
                <a:lnTo>
                  <a:pt x="0" y="48"/>
                </a:lnTo>
                <a:lnTo>
                  <a:pt x="0" y="77"/>
                </a:lnTo>
                <a:lnTo>
                  <a:pt x="13" y="77"/>
                </a:lnTo>
                <a:lnTo>
                  <a:pt x="0" y="110"/>
                </a:lnTo>
                <a:lnTo>
                  <a:pt x="13" y="142"/>
                </a:lnTo>
                <a:lnTo>
                  <a:pt x="61" y="171"/>
                </a:lnTo>
                <a:lnTo>
                  <a:pt x="77" y="171"/>
                </a:lnTo>
                <a:lnTo>
                  <a:pt x="90" y="158"/>
                </a:lnTo>
                <a:lnTo>
                  <a:pt x="215" y="219"/>
                </a:lnTo>
                <a:lnTo>
                  <a:pt x="231" y="219"/>
                </a:lnTo>
                <a:lnTo>
                  <a:pt x="231" y="187"/>
                </a:lnTo>
                <a:lnTo>
                  <a:pt x="231" y="77"/>
                </a:lnTo>
                <a:lnTo>
                  <a:pt x="215" y="64"/>
                </a:lnTo>
                <a:lnTo>
                  <a:pt x="231" y="32"/>
                </a:lnTo>
                <a:lnTo>
                  <a:pt x="183" y="0"/>
                </a:lnTo>
                <a:lnTo>
                  <a:pt x="154" y="16"/>
                </a:lnTo>
                <a:lnTo>
                  <a:pt x="167" y="32"/>
                </a:lnTo>
                <a:lnTo>
                  <a:pt x="138" y="48"/>
                </a:lnTo>
                <a:lnTo>
                  <a:pt x="90" y="32"/>
                </a:lnTo>
                <a:lnTo>
                  <a:pt x="45" y="0"/>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8" name="Freeform 526"/>
          <p:cNvSpPr>
            <a:spLocks/>
          </p:cNvSpPr>
          <p:nvPr/>
        </p:nvSpPr>
        <p:spPr bwMode="auto">
          <a:xfrm>
            <a:off x="5368751" y="3897374"/>
            <a:ext cx="525373" cy="621664"/>
          </a:xfrm>
          <a:custGeom>
            <a:avLst/>
            <a:gdLst>
              <a:gd name="T0" fmla="*/ 215 w 264"/>
              <a:gd name="T1" fmla="*/ 0 h 326"/>
              <a:gd name="T2" fmla="*/ 186 w 264"/>
              <a:gd name="T3" fmla="*/ 16 h 326"/>
              <a:gd name="T4" fmla="*/ 170 w 264"/>
              <a:gd name="T5" fmla="*/ 16 h 326"/>
              <a:gd name="T6" fmla="*/ 48 w 264"/>
              <a:gd name="T7" fmla="*/ 16 h 326"/>
              <a:gd name="T8" fmla="*/ 48 w 264"/>
              <a:gd name="T9" fmla="*/ 48 h 326"/>
              <a:gd name="T10" fmla="*/ 32 w 264"/>
              <a:gd name="T11" fmla="*/ 48 h 326"/>
              <a:gd name="T12" fmla="*/ 32 w 264"/>
              <a:gd name="T13" fmla="*/ 109 h 326"/>
              <a:gd name="T14" fmla="*/ 16 w 264"/>
              <a:gd name="T15" fmla="*/ 109 h 326"/>
              <a:gd name="T16" fmla="*/ 16 w 264"/>
              <a:gd name="T17" fmla="*/ 125 h 326"/>
              <a:gd name="T18" fmla="*/ 0 w 264"/>
              <a:gd name="T19" fmla="*/ 142 h 326"/>
              <a:gd name="T20" fmla="*/ 0 w 264"/>
              <a:gd name="T21" fmla="*/ 171 h 326"/>
              <a:gd name="T22" fmla="*/ 32 w 264"/>
              <a:gd name="T23" fmla="*/ 187 h 326"/>
              <a:gd name="T24" fmla="*/ 32 w 264"/>
              <a:gd name="T25" fmla="*/ 203 h 326"/>
              <a:gd name="T26" fmla="*/ 48 w 264"/>
              <a:gd name="T27" fmla="*/ 232 h 326"/>
              <a:gd name="T28" fmla="*/ 61 w 264"/>
              <a:gd name="T29" fmla="*/ 232 h 326"/>
              <a:gd name="T30" fmla="*/ 77 w 264"/>
              <a:gd name="T31" fmla="*/ 280 h 326"/>
              <a:gd name="T32" fmla="*/ 93 w 264"/>
              <a:gd name="T33" fmla="*/ 296 h 326"/>
              <a:gd name="T34" fmla="*/ 125 w 264"/>
              <a:gd name="T35" fmla="*/ 296 h 326"/>
              <a:gd name="T36" fmla="*/ 138 w 264"/>
              <a:gd name="T37" fmla="*/ 309 h 326"/>
              <a:gd name="T38" fmla="*/ 138 w 264"/>
              <a:gd name="T39" fmla="*/ 325 h 326"/>
              <a:gd name="T40" fmla="*/ 154 w 264"/>
              <a:gd name="T41" fmla="*/ 325 h 326"/>
              <a:gd name="T42" fmla="*/ 154 w 264"/>
              <a:gd name="T43" fmla="*/ 309 h 326"/>
              <a:gd name="T44" fmla="*/ 186 w 264"/>
              <a:gd name="T45" fmla="*/ 296 h 326"/>
              <a:gd name="T46" fmla="*/ 215 w 264"/>
              <a:gd name="T47" fmla="*/ 296 h 326"/>
              <a:gd name="T48" fmla="*/ 186 w 264"/>
              <a:gd name="T49" fmla="*/ 248 h 326"/>
              <a:gd name="T50" fmla="*/ 170 w 264"/>
              <a:gd name="T51" fmla="*/ 232 h 326"/>
              <a:gd name="T52" fmla="*/ 186 w 264"/>
              <a:gd name="T53" fmla="*/ 219 h 326"/>
              <a:gd name="T54" fmla="*/ 202 w 264"/>
              <a:gd name="T55" fmla="*/ 203 h 326"/>
              <a:gd name="T56" fmla="*/ 202 w 264"/>
              <a:gd name="T57" fmla="*/ 171 h 326"/>
              <a:gd name="T58" fmla="*/ 231 w 264"/>
              <a:gd name="T59" fmla="*/ 154 h 326"/>
              <a:gd name="T60" fmla="*/ 231 w 264"/>
              <a:gd name="T61" fmla="*/ 109 h 326"/>
              <a:gd name="T62" fmla="*/ 231 w 264"/>
              <a:gd name="T63" fmla="*/ 93 h 326"/>
              <a:gd name="T64" fmla="*/ 263 w 264"/>
              <a:gd name="T65" fmla="*/ 77 h 326"/>
              <a:gd name="T66" fmla="*/ 231 w 264"/>
              <a:gd name="T67" fmla="*/ 64 h 326"/>
              <a:gd name="T68" fmla="*/ 231 w 264"/>
              <a:gd name="T69" fmla="*/ 16 h 326"/>
              <a:gd name="T70" fmla="*/ 215 w 264"/>
              <a:gd name="T7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4" h="326">
                <a:moveTo>
                  <a:pt x="215" y="0"/>
                </a:moveTo>
                <a:lnTo>
                  <a:pt x="186" y="16"/>
                </a:lnTo>
                <a:lnTo>
                  <a:pt x="170" y="16"/>
                </a:lnTo>
                <a:lnTo>
                  <a:pt x="48" y="16"/>
                </a:lnTo>
                <a:lnTo>
                  <a:pt x="48" y="48"/>
                </a:lnTo>
                <a:lnTo>
                  <a:pt x="32" y="48"/>
                </a:lnTo>
                <a:lnTo>
                  <a:pt x="32" y="109"/>
                </a:lnTo>
                <a:lnTo>
                  <a:pt x="16" y="109"/>
                </a:lnTo>
                <a:lnTo>
                  <a:pt x="16" y="125"/>
                </a:lnTo>
                <a:lnTo>
                  <a:pt x="0" y="142"/>
                </a:lnTo>
                <a:lnTo>
                  <a:pt x="0" y="171"/>
                </a:lnTo>
                <a:lnTo>
                  <a:pt x="32" y="187"/>
                </a:lnTo>
                <a:lnTo>
                  <a:pt x="32" y="203"/>
                </a:lnTo>
                <a:lnTo>
                  <a:pt x="48" y="232"/>
                </a:lnTo>
                <a:lnTo>
                  <a:pt x="61" y="232"/>
                </a:lnTo>
                <a:lnTo>
                  <a:pt x="77" y="280"/>
                </a:lnTo>
                <a:lnTo>
                  <a:pt x="93" y="296"/>
                </a:lnTo>
                <a:lnTo>
                  <a:pt x="125" y="296"/>
                </a:lnTo>
                <a:lnTo>
                  <a:pt x="138" y="309"/>
                </a:lnTo>
                <a:lnTo>
                  <a:pt x="138" y="325"/>
                </a:lnTo>
                <a:lnTo>
                  <a:pt x="154" y="325"/>
                </a:lnTo>
                <a:lnTo>
                  <a:pt x="154" y="309"/>
                </a:lnTo>
                <a:lnTo>
                  <a:pt x="186" y="296"/>
                </a:lnTo>
                <a:lnTo>
                  <a:pt x="215" y="296"/>
                </a:lnTo>
                <a:lnTo>
                  <a:pt x="186" y="248"/>
                </a:lnTo>
                <a:lnTo>
                  <a:pt x="170" y="232"/>
                </a:lnTo>
                <a:lnTo>
                  <a:pt x="186" y="219"/>
                </a:lnTo>
                <a:lnTo>
                  <a:pt x="202" y="203"/>
                </a:lnTo>
                <a:lnTo>
                  <a:pt x="202" y="171"/>
                </a:lnTo>
                <a:lnTo>
                  <a:pt x="231" y="154"/>
                </a:lnTo>
                <a:lnTo>
                  <a:pt x="231" y="109"/>
                </a:lnTo>
                <a:lnTo>
                  <a:pt x="231" y="93"/>
                </a:lnTo>
                <a:lnTo>
                  <a:pt x="263" y="77"/>
                </a:lnTo>
                <a:lnTo>
                  <a:pt x="231" y="64"/>
                </a:lnTo>
                <a:lnTo>
                  <a:pt x="231" y="16"/>
                </a:lnTo>
                <a:lnTo>
                  <a:pt x="215" y="0"/>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89" name="Freeform 527"/>
          <p:cNvSpPr>
            <a:spLocks/>
          </p:cNvSpPr>
          <p:nvPr/>
        </p:nvSpPr>
        <p:spPr bwMode="auto">
          <a:xfrm>
            <a:off x="5431687" y="3603495"/>
            <a:ext cx="366666" cy="324962"/>
          </a:xfrm>
          <a:custGeom>
            <a:avLst/>
            <a:gdLst>
              <a:gd name="T0" fmla="*/ 16 w 184"/>
              <a:gd name="T1" fmla="*/ 16 h 171"/>
              <a:gd name="T2" fmla="*/ 0 w 184"/>
              <a:gd name="T3" fmla="*/ 48 h 171"/>
              <a:gd name="T4" fmla="*/ 16 w 184"/>
              <a:gd name="T5" fmla="*/ 61 h 171"/>
              <a:gd name="T6" fmla="*/ 16 w 184"/>
              <a:gd name="T7" fmla="*/ 170 h 171"/>
              <a:gd name="T8" fmla="*/ 138 w 184"/>
              <a:gd name="T9" fmla="*/ 170 h 171"/>
              <a:gd name="T10" fmla="*/ 154 w 184"/>
              <a:gd name="T11" fmla="*/ 170 h 171"/>
              <a:gd name="T12" fmla="*/ 183 w 184"/>
              <a:gd name="T13" fmla="*/ 154 h 171"/>
              <a:gd name="T14" fmla="*/ 122 w 184"/>
              <a:gd name="T15" fmla="*/ 48 h 171"/>
              <a:gd name="T16" fmla="*/ 122 w 184"/>
              <a:gd name="T17" fmla="*/ 32 h 171"/>
              <a:gd name="T18" fmla="*/ 138 w 184"/>
              <a:gd name="T19" fmla="*/ 61 h 171"/>
              <a:gd name="T20" fmla="*/ 154 w 184"/>
              <a:gd name="T21" fmla="*/ 48 h 171"/>
              <a:gd name="T22" fmla="*/ 138 w 184"/>
              <a:gd name="T23" fmla="*/ 16 h 171"/>
              <a:gd name="T24" fmla="*/ 122 w 184"/>
              <a:gd name="T25" fmla="*/ 16 h 171"/>
              <a:gd name="T26" fmla="*/ 106 w 184"/>
              <a:gd name="T27" fmla="*/ 0 h 171"/>
              <a:gd name="T28" fmla="*/ 77 w 184"/>
              <a:gd name="T29" fmla="*/ 16 h 171"/>
              <a:gd name="T30" fmla="*/ 16 w 184"/>
              <a:gd name="T31" fmla="*/ 1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71">
                <a:moveTo>
                  <a:pt x="16" y="16"/>
                </a:moveTo>
                <a:lnTo>
                  <a:pt x="0" y="48"/>
                </a:lnTo>
                <a:lnTo>
                  <a:pt x="16" y="61"/>
                </a:lnTo>
                <a:lnTo>
                  <a:pt x="16" y="170"/>
                </a:lnTo>
                <a:lnTo>
                  <a:pt x="138" y="170"/>
                </a:lnTo>
                <a:lnTo>
                  <a:pt x="154" y="170"/>
                </a:lnTo>
                <a:lnTo>
                  <a:pt x="183" y="154"/>
                </a:lnTo>
                <a:lnTo>
                  <a:pt x="122" y="48"/>
                </a:lnTo>
                <a:lnTo>
                  <a:pt x="122" y="32"/>
                </a:lnTo>
                <a:lnTo>
                  <a:pt x="138" y="61"/>
                </a:lnTo>
                <a:lnTo>
                  <a:pt x="154" y="48"/>
                </a:lnTo>
                <a:lnTo>
                  <a:pt x="138" y="16"/>
                </a:lnTo>
                <a:lnTo>
                  <a:pt x="122" y="16"/>
                </a:lnTo>
                <a:lnTo>
                  <a:pt x="106" y="0"/>
                </a:lnTo>
                <a:lnTo>
                  <a:pt x="77" y="16"/>
                </a:lnTo>
                <a:lnTo>
                  <a:pt x="16" y="16"/>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90" name="Line 528"/>
          <p:cNvSpPr>
            <a:spLocks noChangeShapeType="1"/>
          </p:cNvSpPr>
          <p:nvPr/>
        </p:nvSpPr>
        <p:spPr bwMode="auto">
          <a:xfrm>
            <a:off x="5705317" y="3631754"/>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1" name="Line 529"/>
          <p:cNvSpPr>
            <a:spLocks noChangeShapeType="1"/>
          </p:cNvSpPr>
          <p:nvPr/>
        </p:nvSpPr>
        <p:spPr bwMode="auto">
          <a:xfrm>
            <a:off x="5705317" y="3631754"/>
            <a:ext cx="32836" cy="310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2" name="Line 530"/>
          <p:cNvSpPr>
            <a:spLocks noChangeShapeType="1"/>
          </p:cNvSpPr>
          <p:nvPr/>
        </p:nvSpPr>
        <p:spPr bwMode="auto">
          <a:xfrm>
            <a:off x="5738154" y="3662838"/>
            <a:ext cx="301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3" name="Line 531"/>
          <p:cNvSpPr>
            <a:spLocks noChangeShapeType="1"/>
          </p:cNvSpPr>
          <p:nvPr/>
        </p:nvSpPr>
        <p:spPr bwMode="auto">
          <a:xfrm>
            <a:off x="5738154" y="3693920"/>
            <a:ext cx="301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4" name="Line 532"/>
          <p:cNvSpPr>
            <a:spLocks noChangeShapeType="1"/>
          </p:cNvSpPr>
          <p:nvPr/>
        </p:nvSpPr>
        <p:spPr bwMode="auto">
          <a:xfrm flipV="1">
            <a:off x="5738154" y="3662838"/>
            <a:ext cx="30100" cy="310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5" name="Line 533"/>
          <p:cNvSpPr>
            <a:spLocks noChangeShapeType="1"/>
          </p:cNvSpPr>
          <p:nvPr/>
        </p:nvSpPr>
        <p:spPr bwMode="auto">
          <a:xfrm flipV="1">
            <a:off x="5768253" y="3631754"/>
            <a:ext cx="0" cy="310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6" name="Line 534"/>
          <p:cNvSpPr>
            <a:spLocks noChangeShapeType="1"/>
          </p:cNvSpPr>
          <p:nvPr/>
        </p:nvSpPr>
        <p:spPr bwMode="auto">
          <a:xfrm flipV="1">
            <a:off x="5768253" y="3603496"/>
            <a:ext cx="0" cy="282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7" name="Line 535"/>
          <p:cNvSpPr>
            <a:spLocks noChangeShapeType="1"/>
          </p:cNvSpPr>
          <p:nvPr/>
        </p:nvSpPr>
        <p:spPr bwMode="auto">
          <a:xfrm>
            <a:off x="5768253" y="3603495"/>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198" name="Freeform 536"/>
          <p:cNvSpPr>
            <a:spLocks/>
          </p:cNvSpPr>
          <p:nvPr/>
        </p:nvSpPr>
        <p:spPr bwMode="auto">
          <a:xfrm>
            <a:off x="5738153" y="3546981"/>
            <a:ext cx="123135" cy="149765"/>
          </a:xfrm>
          <a:custGeom>
            <a:avLst/>
            <a:gdLst>
              <a:gd name="T0" fmla="*/ 61 w 62"/>
              <a:gd name="T1" fmla="*/ 13 h 78"/>
              <a:gd name="T2" fmla="*/ 61 w 62"/>
              <a:gd name="T3" fmla="*/ 0 h 78"/>
              <a:gd name="T4" fmla="*/ 29 w 62"/>
              <a:gd name="T5" fmla="*/ 13 h 78"/>
              <a:gd name="T6" fmla="*/ 16 w 62"/>
              <a:gd name="T7" fmla="*/ 13 h 78"/>
              <a:gd name="T8" fmla="*/ 0 w 62"/>
              <a:gd name="T9" fmla="*/ 29 h 78"/>
              <a:gd name="T10" fmla="*/ 16 w 62"/>
              <a:gd name="T11" fmla="*/ 29 h 78"/>
              <a:gd name="T12" fmla="*/ 0 w 62"/>
              <a:gd name="T13" fmla="*/ 77 h 78"/>
              <a:gd name="T14" fmla="*/ 61 w 62"/>
              <a:gd name="T15" fmla="*/ 61 h 78"/>
              <a:gd name="T16" fmla="*/ 61 w 62"/>
              <a:gd name="T17" fmla="*/ 45 h 78"/>
              <a:gd name="T18" fmla="*/ 29 w 62"/>
              <a:gd name="T19" fmla="*/ 13 h 78"/>
              <a:gd name="T20" fmla="*/ 61 w 62"/>
              <a:gd name="T21" fmla="*/ 1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78">
                <a:moveTo>
                  <a:pt x="61" y="13"/>
                </a:moveTo>
                <a:lnTo>
                  <a:pt x="61" y="0"/>
                </a:lnTo>
                <a:lnTo>
                  <a:pt x="29" y="13"/>
                </a:lnTo>
                <a:lnTo>
                  <a:pt x="16" y="13"/>
                </a:lnTo>
                <a:lnTo>
                  <a:pt x="0" y="29"/>
                </a:lnTo>
                <a:lnTo>
                  <a:pt x="16" y="29"/>
                </a:lnTo>
                <a:lnTo>
                  <a:pt x="0" y="77"/>
                </a:lnTo>
                <a:lnTo>
                  <a:pt x="61" y="61"/>
                </a:lnTo>
                <a:lnTo>
                  <a:pt x="61" y="45"/>
                </a:lnTo>
                <a:lnTo>
                  <a:pt x="29" y="13"/>
                </a:lnTo>
                <a:lnTo>
                  <a:pt x="61" y="13"/>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199" name="Freeform 537"/>
          <p:cNvSpPr>
            <a:spLocks/>
          </p:cNvSpPr>
          <p:nvPr/>
        </p:nvSpPr>
        <p:spPr bwMode="auto">
          <a:xfrm>
            <a:off x="5705317" y="3546981"/>
            <a:ext cx="65671" cy="149765"/>
          </a:xfrm>
          <a:custGeom>
            <a:avLst/>
            <a:gdLst>
              <a:gd name="T0" fmla="*/ 0 w 33"/>
              <a:gd name="T1" fmla="*/ 45 h 78"/>
              <a:gd name="T2" fmla="*/ 16 w 33"/>
              <a:gd name="T3" fmla="*/ 77 h 78"/>
              <a:gd name="T4" fmla="*/ 32 w 33"/>
              <a:gd name="T5" fmla="*/ 29 h 78"/>
              <a:gd name="T6" fmla="*/ 16 w 33"/>
              <a:gd name="T7" fmla="*/ 29 h 78"/>
              <a:gd name="T8" fmla="*/ 32 w 33"/>
              <a:gd name="T9" fmla="*/ 13 h 78"/>
              <a:gd name="T10" fmla="*/ 32 w 33"/>
              <a:gd name="T11" fmla="*/ 0 h 78"/>
              <a:gd name="T12" fmla="*/ 16 w 33"/>
              <a:gd name="T13" fmla="*/ 0 h 78"/>
              <a:gd name="T14" fmla="*/ 0 w 33"/>
              <a:gd name="T15" fmla="*/ 45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78">
                <a:moveTo>
                  <a:pt x="0" y="45"/>
                </a:moveTo>
                <a:lnTo>
                  <a:pt x="16" y="77"/>
                </a:lnTo>
                <a:lnTo>
                  <a:pt x="32" y="29"/>
                </a:lnTo>
                <a:lnTo>
                  <a:pt x="16" y="29"/>
                </a:lnTo>
                <a:lnTo>
                  <a:pt x="32" y="13"/>
                </a:lnTo>
                <a:lnTo>
                  <a:pt x="32" y="0"/>
                </a:lnTo>
                <a:lnTo>
                  <a:pt x="16" y="0"/>
                </a:lnTo>
                <a:lnTo>
                  <a:pt x="0" y="45"/>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0" name="Line 538"/>
          <p:cNvSpPr>
            <a:spLocks noChangeShapeType="1"/>
          </p:cNvSpPr>
          <p:nvPr/>
        </p:nvSpPr>
        <p:spPr bwMode="auto">
          <a:xfrm>
            <a:off x="5768253" y="3572413"/>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1" name="Line 539"/>
          <p:cNvSpPr>
            <a:spLocks noChangeShapeType="1"/>
          </p:cNvSpPr>
          <p:nvPr/>
        </p:nvSpPr>
        <p:spPr bwMode="auto">
          <a:xfrm flipV="1">
            <a:off x="5768253" y="3544156"/>
            <a:ext cx="0" cy="25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2" name="Line 540"/>
          <p:cNvSpPr>
            <a:spLocks noChangeShapeType="1"/>
          </p:cNvSpPr>
          <p:nvPr/>
        </p:nvSpPr>
        <p:spPr bwMode="auto">
          <a:xfrm>
            <a:off x="5768253" y="3546981"/>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3" name="Line 541"/>
          <p:cNvSpPr>
            <a:spLocks noChangeShapeType="1"/>
          </p:cNvSpPr>
          <p:nvPr/>
        </p:nvSpPr>
        <p:spPr bwMode="auto">
          <a:xfrm>
            <a:off x="5768253" y="3546981"/>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4" name="Line 542"/>
          <p:cNvSpPr>
            <a:spLocks noChangeShapeType="1"/>
          </p:cNvSpPr>
          <p:nvPr/>
        </p:nvSpPr>
        <p:spPr bwMode="auto">
          <a:xfrm flipH="1">
            <a:off x="5738154" y="3546981"/>
            <a:ext cx="301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5" name="Freeform 543"/>
          <p:cNvSpPr>
            <a:spLocks/>
          </p:cNvSpPr>
          <p:nvPr/>
        </p:nvSpPr>
        <p:spPr bwMode="auto">
          <a:xfrm>
            <a:off x="5675219" y="3453732"/>
            <a:ext cx="32836" cy="33909"/>
          </a:xfrm>
          <a:custGeom>
            <a:avLst/>
            <a:gdLst>
              <a:gd name="T0" fmla="*/ 16 w 17"/>
              <a:gd name="T1" fmla="*/ 0 h 17"/>
              <a:gd name="T2" fmla="*/ 0 w 17"/>
              <a:gd name="T3" fmla="*/ 16 h 17"/>
              <a:gd name="T4" fmla="*/ 16 w 17"/>
              <a:gd name="T5" fmla="*/ 16 h 17"/>
              <a:gd name="T6" fmla="*/ 16 w 17"/>
              <a:gd name="T7" fmla="*/ 0 h 17"/>
            </a:gdLst>
            <a:ahLst/>
            <a:cxnLst>
              <a:cxn ang="0">
                <a:pos x="T0" y="T1"/>
              </a:cxn>
              <a:cxn ang="0">
                <a:pos x="T2" y="T3"/>
              </a:cxn>
              <a:cxn ang="0">
                <a:pos x="T4" y="T5"/>
              </a:cxn>
              <a:cxn ang="0">
                <a:pos x="T6" y="T7"/>
              </a:cxn>
            </a:cxnLst>
            <a:rect l="0" t="0" r="r" b="b"/>
            <a:pathLst>
              <a:path w="17" h="17">
                <a:moveTo>
                  <a:pt x="16" y="0"/>
                </a:moveTo>
                <a:lnTo>
                  <a:pt x="0" y="16"/>
                </a:lnTo>
                <a:lnTo>
                  <a:pt x="16" y="16"/>
                </a:lnTo>
                <a:lnTo>
                  <a:pt x="16"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6" name="Freeform 544"/>
          <p:cNvSpPr>
            <a:spLocks/>
          </p:cNvSpPr>
          <p:nvPr/>
        </p:nvSpPr>
        <p:spPr bwMode="auto">
          <a:xfrm>
            <a:off x="5738154" y="3484815"/>
            <a:ext cx="60199" cy="64993"/>
          </a:xfrm>
          <a:custGeom>
            <a:avLst/>
            <a:gdLst>
              <a:gd name="T0" fmla="*/ 0 w 30"/>
              <a:gd name="T1" fmla="*/ 32 h 33"/>
              <a:gd name="T2" fmla="*/ 16 w 30"/>
              <a:gd name="T3" fmla="*/ 32 h 33"/>
              <a:gd name="T4" fmla="*/ 29 w 30"/>
              <a:gd name="T5" fmla="*/ 16 h 33"/>
              <a:gd name="T6" fmla="*/ 16 w 30"/>
              <a:gd name="T7" fmla="*/ 0 h 33"/>
              <a:gd name="T8" fmla="*/ 0 w 30"/>
              <a:gd name="T9" fmla="*/ 32 h 33"/>
            </a:gdLst>
            <a:ahLst/>
            <a:cxnLst>
              <a:cxn ang="0">
                <a:pos x="T0" y="T1"/>
              </a:cxn>
              <a:cxn ang="0">
                <a:pos x="T2" y="T3"/>
              </a:cxn>
              <a:cxn ang="0">
                <a:pos x="T4" y="T5"/>
              </a:cxn>
              <a:cxn ang="0">
                <a:pos x="T6" y="T7"/>
              </a:cxn>
              <a:cxn ang="0">
                <a:pos x="T8" y="T9"/>
              </a:cxn>
            </a:cxnLst>
            <a:rect l="0" t="0" r="r" b="b"/>
            <a:pathLst>
              <a:path w="30" h="33">
                <a:moveTo>
                  <a:pt x="0" y="32"/>
                </a:moveTo>
                <a:lnTo>
                  <a:pt x="16" y="32"/>
                </a:lnTo>
                <a:lnTo>
                  <a:pt x="29" y="16"/>
                </a:lnTo>
                <a:lnTo>
                  <a:pt x="16" y="0"/>
                </a:lnTo>
                <a:lnTo>
                  <a:pt x="0" y="32"/>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7" name="Freeform 545"/>
          <p:cNvSpPr>
            <a:spLocks/>
          </p:cNvSpPr>
          <p:nvPr/>
        </p:nvSpPr>
        <p:spPr bwMode="auto">
          <a:xfrm>
            <a:off x="5738153" y="3546982"/>
            <a:ext cx="32836" cy="56515"/>
          </a:xfrm>
          <a:custGeom>
            <a:avLst/>
            <a:gdLst>
              <a:gd name="T0" fmla="*/ 16 w 17"/>
              <a:gd name="T1" fmla="*/ 0 h 30"/>
              <a:gd name="T2" fmla="*/ 16 w 17"/>
              <a:gd name="T3" fmla="*/ 29 h 30"/>
              <a:gd name="T4" fmla="*/ 0 w 17"/>
              <a:gd name="T5" fmla="*/ 29 h 30"/>
              <a:gd name="T6" fmla="*/ 16 w 17"/>
              <a:gd name="T7" fmla="*/ 13 h 30"/>
              <a:gd name="T8" fmla="*/ 16 w 17"/>
              <a:gd name="T9" fmla="*/ 0 h 30"/>
            </a:gdLst>
            <a:ahLst/>
            <a:cxnLst>
              <a:cxn ang="0">
                <a:pos x="T0" y="T1"/>
              </a:cxn>
              <a:cxn ang="0">
                <a:pos x="T2" y="T3"/>
              </a:cxn>
              <a:cxn ang="0">
                <a:pos x="T4" y="T5"/>
              </a:cxn>
              <a:cxn ang="0">
                <a:pos x="T6" y="T7"/>
              </a:cxn>
              <a:cxn ang="0">
                <a:pos x="T8" y="T9"/>
              </a:cxn>
            </a:cxnLst>
            <a:rect l="0" t="0" r="r" b="b"/>
            <a:pathLst>
              <a:path w="17" h="30">
                <a:moveTo>
                  <a:pt x="16" y="0"/>
                </a:moveTo>
                <a:lnTo>
                  <a:pt x="16" y="29"/>
                </a:lnTo>
                <a:lnTo>
                  <a:pt x="0" y="29"/>
                </a:lnTo>
                <a:lnTo>
                  <a:pt x="16" y="13"/>
                </a:lnTo>
                <a:lnTo>
                  <a:pt x="16"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08" name="Freeform 546"/>
          <p:cNvSpPr>
            <a:spLocks/>
          </p:cNvSpPr>
          <p:nvPr/>
        </p:nvSpPr>
        <p:spPr bwMode="auto">
          <a:xfrm>
            <a:off x="5368752" y="3159856"/>
            <a:ext cx="153233" cy="118681"/>
          </a:xfrm>
          <a:custGeom>
            <a:avLst/>
            <a:gdLst>
              <a:gd name="T0" fmla="*/ 77 w 78"/>
              <a:gd name="T1" fmla="*/ 16 h 62"/>
              <a:gd name="T2" fmla="*/ 61 w 78"/>
              <a:gd name="T3" fmla="*/ 16 h 62"/>
              <a:gd name="T4" fmla="*/ 48 w 78"/>
              <a:gd name="T5" fmla="*/ 16 h 62"/>
              <a:gd name="T6" fmla="*/ 16 w 78"/>
              <a:gd name="T7" fmla="*/ 16 h 62"/>
              <a:gd name="T8" fmla="*/ 0 w 78"/>
              <a:gd name="T9" fmla="*/ 0 h 62"/>
              <a:gd name="T10" fmla="*/ 0 w 78"/>
              <a:gd name="T11" fmla="*/ 32 h 62"/>
              <a:gd name="T12" fmla="*/ 16 w 78"/>
              <a:gd name="T13" fmla="*/ 61 h 62"/>
              <a:gd name="T14" fmla="*/ 32 w 78"/>
              <a:gd name="T15" fmla="*/ 48 h 62"/>
              <a:gd name="T16" fmla="*/ 48 w 78"/>
              <a:gd name="T17" fmla="*/ 48 h 62"/>
              <a:gd name="T18" fmla="*/ 61 w 78"/>
              <a:gd name="T19" fmla="*/ 48 h 62"/>
              <a:gd name="T20" fmla="*/ 77 w 78"/>
              <a:gd name="T21" fmla="*/ 48 h 62"/>
              <a:gd name="T22" fmla="*/ 77 w 78"/>
              <a:gd name="T2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2">
                <a:moveTo>
                  <a:pt x="77" y="16"/>
                </a:moveTo>
                <a:lnTo>
                  <a:pt x="61" y="16"/>
                </a:lnTo>
                <a:lnTo>
                  <a:pt x="48" y="16"/>
                </a:lnTo>
                <a:lnTo>
                  <a:pt x="16" y="16"/>
                </a:lnTo>
                <a:lnTo>
                  <a:pt x="0" y="0"/>
                </a:lnTo>
                <a:lnTo>
                  <a:pt x="0" y="32"/>
                </a:lnTo>
                <a:lnTo>
                  <a:pt x="16" y="61"/>
                </a:lnTo>
                <a:lnTo>
                  <a:pt x="32" y="48"/>
                </a:lnTo>
                <a:lnTo>
                  <a:pt x="48" y="48"/>
                </a:lnTo>
                <a:lnTo>
                  <a:pt x="61" y="48"/>
                </a:lnTo>
                <a:lnTo>
                  <a:pt x="77" y="48"/>
                </a:lnTo>
                <a:lnTo>
                  <a:pt x="77"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09" name="Freeform 547"/>
          <p:cNvSpPr>
            <a:spLocks/>
          </p:cNvSpPr>
          <p:nvPr/>
        </p:nvSpPr>
        <p:spPr bwMode="auto">
          <a:xfrm>
            <a:off x="5335915" y="3253103"/>
            <a:ext cx="155969" cy="172371"/>
          </a:xfrm>
          <a:custGeom>
            <a:avLst/>
            <a:gdLst>
              <a:gd name="T0" fmla="*/ 0 w 78"/>
              <a:gd name="T1" fmla="*/ 45 h 91"/>
              <a:gd name="T2" fmla="*/ 0 w 78"/>
              <a:gd name="T3" fmla="*/ 61 h 91"/>
              <a:gd name="T4" fmla="*/ 16 w 78"/>
              <a:gd name="T5" fmla="*/ 61 h 91"/>
              <a:gd name="T6" fmla="*/ 32 w 78"/>
              <a:gd name="T7" fmla="*/ 61 h 91"/>
              <a:gd name="T8" fmla="*/ 0 w 78"/>
              <a:gd name="T9" fmla="*/ 77 h 91"/>
              <a:gd name="T10" fmla="*/ 16 w 78"/>
              <a:gd name="T11" fmla="*/ 90 h 91"/>
              <a:gd name="T12" fmla="*/ 48 w 78"/>
              <a:gd name="T13" fmla="*/ 90 h 91"/>
              <a:gd name="T14" fmla="*/ 32 w 78"/>
              <a:gd name="T15" fmla="*/ 77 h 91"/>
              <a:gd name="T16" fmla="*/ 48 w 78"/>
              <a:gd name="T17" fmla="*/ 77 h 91"/>
              <a:gd name="T18" fmla="*/ 48 w 78"/>
              <a:gd name="T19" fmla="*/ 61 h 91"/>
              <a:gd name="T20" fmla="*/ 32 w 78"/>
              <a:gd name="T21" fmla="*/ 45 h 91"/>
              <a:gd name="T22" fmla="*/ 16 w 78"/>
              <a:gd name="T23" fmla="*/ 29 h 91"/>
              <a:gd name="T24" fmla="*/ 48 w 78"/>
              <a:gd name="T25" fmla="*/ 29 h 91"/>
              <a:gd name="T26" fmla="*/ 48 w 78"/>
              <a:gd name="T27" fmla="*/ 13 h 91"/>
              <a:gd name="T28" fmla="*/ 77 w 78"/>
              <a:gd name="T29" fmla="*/ 13 h 91"/>
              <a:gd name="T30" fmla="*/ 77 w 78"/>
              <a:gd name="T31" fmla="*/ 0 h 91"/>
              <a:gd name="T32" fmla="*/ 64 w 78"/>
              <a:gd name="T33" fmla="*/ 0 h 91"/>
              <a:gd name="T34" fmla="*/ 48 w 78"/>
              <a:gd name="T35" fmla="*/ 0 h 91"/>
              <a:gd name="T36" fmla="*/ 32 w 78"/>
              <a:gd name="T37" fmla="*/ 13 h 91"/>
              <a:gd name="T38" fmla="*/ 0 w 78"/>
              <a:gd name="T39" fmla="*/ 29 h 91"/>
              <a:gd name="T40" fmla="*/ 0 w 78"/>
              <a:gd name="T4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91">
                <a:moveTo>
                  <a:pt x="0" y="45"/>
                </a:moveTo>
                <a:lnTo>
                  <a:pt x="0" y="61"/>
                </a:lnTo>
                <a:lnTo>
                  <a:pt x="16" y="61"/>
                </a:lnTo>
                <a:lnTo>
                  <a:pt x="32" y="61"/>
                </a:lnTo>
                <a:lnTo>
                  <a:pt x="0" y="77"/>
                </a:lnTo>
                <a:lnTo>
                  <a:pt x="16" y="90"/>
                </a:lnTo>
                <a:lnTo>
                  <a:pt x="48" y="90"/>
                </a:lnTo>
                <a:lnTo>
                  <a:pt x="32" y="77"/>
                </a:lnTo>
                <a:lnTo>
                  <a:pt x="48" y="77"/>
                </a:lnTo>
                <a:lnTo>
                  <a:pt x="48" y="61"/>
                </a:lnTo>
                <a:lnTo>
                  <a:pt x="32" y="45"/>
                </a:lnTo>
                <a:lnTo>
                  <a:pt x="16" y="29"/>
                </a:lnTo>
                <a:lnTo>
                  <a:pt x="48" y="29"/>
                </a:lnTo>
                <a:lnTo>
                  <a:pt x="48" y="13"/>
                </a:lnTo>
                <a:lnTo>
                  <a:pt x="77" y="13"/>
                </a:lnTo>
                <a:lnTo>
                  <a:pt x="77" y="0"/>
                </a:lnTo>
                <a:lnTo>
                  <a:pt x="64" y="0"/>
                </a:lnTo>
                <a:lnTo>
                  <a:pt x="48" y="0"/>
                </a:lnTo>
                <a:lnTo>
                  <a:pt x="32" y="13"/>
                </a:lnTo>
                <a:lnTo>
                  <a:pt x="0" y="29"/>
                </a:lnTo>
                <a:lnTo>
                  <a:pt x="0" y="45"/>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0" name="Freeform 548"/>
          <p:cNvSpPr>
            <a:spLocks/>
          </p:cNvSpPr>
          <p:nvPr/>
        </p:nvSpPr>
        <p:spPr bwMode="auto">
          <a:xfrm>
            <a:off x="5431687" y="3453732"/>
            <a:ext cx="60199" cy="33909"/>
          </a:xfrm>
          <a:custGeom>
            <a:avLst/>
            <a:gdLst>
              <a:gd name="T0" fmla="*/ 29 w 30"/>
              <a:gd name="T1" fmla="*/ 16 h 17"/>
              <a:gd name="T2" fmla="*/ 16 w 30"/>
              <a:gd name="T3" fmla="*/ 16 h 17"/>
              <a:gd name="T4" fmla="*/ 0 w 30"/>
              <a:gd name="T5" fmla="*/ 0 h 17"/>
              <a:gd name="T6" fmla="*/ 16 w 30"/>
              <a:gd name="T7" fmla="*/ 16 h 17"/>
              <a:gd name="T8" fmla="*/ 29 w 30"/>
              <a:gd name="T9" fmla="*/ 16 h 17"/>
            </a:gdLst>
            <a:ahLst/>
            <a:cxnLst>
              <a:cxn ang="0">
                <a:pos x="T0" y="T1"/>
              </a:cxn>
              <a:cxn ang="0">
                <a:pos x="T2" y="T3"/>
              </a:cxn>
              <a:cxn ang="0">
                <a:pos x="T4" y="T5"/>
              </a:cxn>
              <a:cxn ang="0">
                <a:pos x="T6" y="T7"/>
              </a:cxn>
              <a:cxn ang="0">
                <a:pos x="T8" y="T9"/>
              </a:cxn>
            </a:cxnLst>
            <a:rect l="0" t="0" r="r" b="b"/>
            <a:pathLst>
              <a:path w="30" h="17">
                <a:moveTo>
                  <a:pt x="29" y="16"/>
                </a:moveTo>
                <a:lnTo>
                  <a:pt x="16" y="16"/>
                </a:lnTo>
                <a:lnTo>
                  <a:pt x="0" y="0"/>
                </a:lnTo>
                <a:lnTo>
                  <a:pt x="16" y="16"/>
                </a:lnTo>
                <a:lnTo>
                  <a:pt x="29" y="16"/>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11" name="Freeform 549"/>
          <p:cNvSpPr>
            <a:spLocks/>
          </p:cNvSpPr>
          <p:nvPr/>
        </p:nvSpPr>
        <p:spPr bwMode="auto">
          <a:xfrm>
            <a:off x="5489149" y="3253103"/>
            <a:ext cx="525373" cy="203454"/>
          </a:xfrm>
          <a:custGeom>
            <a:avLst/>
            <a:gdLst>
              <a:gd name="T0" fmla="*/ 141 w 264"/>
              <a:gd name="T1" fmla="*/ 106 h 107"/>
              <a:gd name="T2" fmla="*/ 154 w 264"/>
              <a:gd name="T3" fmla="*/ 90 h 107"/>
              <a:gd name="T4" fmla="*/ 218 w 264"/>
              <a:gd name="T5" fmla="*/ 77 h 107"/>
              <a:gd name="T6" fmla="*/ 263 w 264"/>
              <a:gd name="T7" fmla="*/ 77 h 107"/>
              <a:gd name="T8" fmla="*/ 247 w 264"/>
              <a:gd name="T9" fmla="*/ 45 h 107"/>
              <a:gd name="T10" fmla="*/ 263 w 264"/>
              <a:gd name="T11" fmla="*/ 29 h 107"/>
              <a:gd name="T12" fmla="*/ 247 w 264"/>
              <a:gd name="T13" fmla="*/ 13 h 107"/>
              <a:gd name="T14" fmla="*/ 231 w 264"/>
              <a:gd name="T15" fmla="*/ 0 h 107"/>
              <a:gd name="T16" fmla="*/ 218 w 264"/>
              <a:gd name="T17" fmla="*/ 0 h 107"/>
              <a:gd name="T18" fmla="*/ 186 w 264"/>
              <a:gd name="T19" fmla="*/ 13 h 107"/>
              <a:gd name="T20" fmla="*/ 170 w 264"/>
              <a:gd name="T21" fmla="*/ 13 h 107"/>
              <a:gd name="T22" fmla="*/ 125 w 264"/>
              <a:gd name="T23" fmla="*/ 0 h 107"/>
              <a:gd name="T24" fmla="*/ 77 w 264"/>
              <a:gd name="T25" fmla="*/ 0 h 107"/>
              <a:gd name="T26" fmla="*/ 64 w 264"/>
              <a:gd name="T27" fmla="*/ 13 h 107"/>
              <a:gd name="T28" fmla="*/ 32 w 264"/>
              <a:gd name="T29" fmla="*/ 13 h 107"/>
              <a:gd name="T30" fmla="*/ 32 w 264"/>
              <a:gd name="T31" fmla="*/ 29 h 107"/>
              <a:gd name="T32" fmla="*/ 0 w 264"/>
              <a:gd name="T33" fmla="*/ 29 h 107"/>
              <a:gd name="T34" fmla="*/ 0 w 264"/>
              <a:gd name="T35" fmla="*/ 45 h 107"/>
              <a:gd name="T36" fmla="*/ 16 w 264"/>
              <a:gd name="T37" fmla="*/ 45 h 107"/>
              <a:gd name="T38" fmla="*/ 0 w 264"/>
              <a:gd name="T39" fmla="*/ 61 h 107"/>
              <a:gd name="T40" fmla="*/ 16 w 264"/>
              <a:gd name="T41" fmla="*/ 61 h 107"/>
              <a:gd name="T42" fmla="*/ 0 w 264"/>
              <a:gd name="T43" fmla="*/ 77 h 107"/>
              <a:gd name="T44" fmla="*/ 16 w 264"/>
              <a:gd name="T45" fmla="*/ 90 h 107"/>
              <a:gd name="T46" fmla="*/ 16 w 264"/>
              <a:gd name="T47" fmla="*/ 106 h 107"/>
              <a:gd name="T48" fmla="*/ 64 w 264"/>
              <a:gd name="T49" fmla="*/ 106 h 107"/>
              <a:gd name="T50" fmla="*/ 64 w 264"/>
              <a:gd name="T51" fmla="*/ 90 h 107"/>
              <a:gd name="T52" fmla="*/ 93 w 264"/>
              <a:gd name="T53" fmla="*/ 106 h 107"/>
              <a:gd name="T54" fmla="*/ 125 w 264"/>
              <a:gd name="T55" fmla="*/ 77 h 107"/>
              <a:gd name="T56" fmla="*/ 141 w 264"/>
              <a:gd name="T57" fmla="*/ 90 h 107"/>
              <a:gd name="T58" fmla="*/ 141 w 264"/>
              <a:gd name="T59"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4" h="107">
                <a:moveTo>
                  <a:pt x="141" y="106"/>
                </a:moveTo>
                <a:lnTo>
                  <a:pt x="154" y="90"/>
                </a:lnTo>
                <a:lnTo>
                  <a:pt x="218" y="77"/>
                </a:lnTo>
                <a:lnTo>
                  <a:pt x="263" y="77"/>
                </a:lnTo>
                <a:lnTo>
                  <a:pt x="247" y="45"/>
                </a:lnTo>
                <a:lnTo>
                  <a:pt x="263" y="29"/>
                </a:lnTo>
                <a:lnTo>
                  <a:pt x="247" y="13"/>
                </a:lnTo>
                <a:lnTo>
                  <a:pt x="231" y="0"/>
                </a:lnTo>
                <a:lnTo>
                  <a:pt x="218" y="0"/>
                </a:lnTo>
                <a:lnTo>
                  <a:pt x="186" y="13"/>
                </a:lnTo>
                <a:lnTo>
                  <a:pt x="170" y="13"/>
                </a:lnTo>
                <a:lnTo>
                  <a:pt x="125" y="0"/>
                </a:lnTo>
                <a:lnTo>
                  <a:pt x="77" y="0"/>
                </a:lnTo>
                <a:lnTo>
                  <a:pt x="64" y="13"/>
                </a:lnTo>
                <a:lnTo>
                  <a:pt x="32" y="13"/>
                </a:lnTo>
                <a:lnTo>
                  <a:pt x="32" y="29"/>
                </a:lnTo>
                <a:lnTo>
                  <a:pt x="0" y="29"/>
                </a:lnTo>
                <a:lnTo>
                  <a:pt x="0" y="45"/>
                </a:lnTo>
                <a:lnTo>
                  <a:pt x="16" y="45"/>
                </a:lnTo>
                <a:lnTo>
                  <a:pt x="0" y="61"/>
                </a:lnTo>
                <a:lnTo>
                  <a:pt x="16" y="61"/>
                </a:lnTo>
                <a:lnTo>
                  <a:pt x="0" y="77"/>
                </a:lnTo>
                <a:lnTo>
                  <a:pt x="16" y="90"/>
                </a:lnTo>
                <a:lnTo>
                  <a:pt x="16" y="106"/>
                </a:lnTo>
                <a:lnTo>
                  <a:pt x="64" y="106"/>
                </a:lnTo>
                <a:lnTo>
                  <a:pt x="64" y="90"/>
                </a:lnTo>
                <a:lnTo>
                  <a:pt x="93" y="106"/>
                </a:lnTo>
                <a:lnTo>
                  <a:pt x="125" y="77"/>
                </a:lnTo>
                <a:lnTo>
                  <a:pt x="141" y="90"/>
                </a:lnTo>
                <a:lnTo>
                  <a:pt x="141" y="10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2" name="Freeform 550"/>
          <p:cNvSpPr>
            <a:spLocks/>
          </p:cNvSpPr>
          <p:nvPr/>
        </p:nvSpPr>
        <p:spPr bwMode="auto">
          <a:xfrm>
            <a:off x="5489149" y="3253104"/>
            <a:ext cx="65671" cy="56515"/>
          </a:xfrm>
          <a:custGeom>
            <a:avLst/>
            <a:gdLst>
              <a:gd name="T0" fmla="*/ 16 w 33"/>
              <a:gd name="T1" fmla="*/ 0 h 30"/>
              <a:gd name="T2" fmla="*/ 0 w 33"/>
              <a:gd name="T3" fmla="*/ 0 h 30"/>
              <a:gd name="T4" fmla="*/ 0 w 33"/>
              <a:gd name="T5" fmla="*/ 13 h 30"/>
              <a:gd name="T6" fmla="*/ 0 w 33"/>
              <a:gd name="T7" fmla="*/ 29 h 30"/>
              <a:gd name="T8" fmla="*/ 16 w 33"/>
              <a:gd name="T9" fmla="*/ 13 h 30"/>
              <a:gd name="T10" fmla="*/ 32 w 33"/>
              <a:gd name="T11" fmla="*/ 13 h 30"/>
              <a:gd name="T12" fmla="*/ 16 w 33"/>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16" y="0"/>
                </a:moveTo>
                <a:lnTo>
                  <a:pt x="0" y="0"/>
                </a:lnTo>
                <a:lnTo>
                  <a:pt x="0" y="13"/>
                </a:lnTo>
                <a:lnTo>
                  <a:pt x="0" y="29"/>
                </a:lnTo>
                <a:lnTo>
                  <a:pt x="16" y="13"/>
                </a:lnTo>
                <a:lnTo>
                  <a:pt x="32" y="13"/>
                </a:lnTo>
                <a:lnTo>
                  <a:pt x="16"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3" name="Freeform 551"/>
          <p:cNvSpPr>
            <a:spLocks/>
          </p:cNvSpPr>
          <p:nvPr/>
        </p:nvSpPr>
        <p:spPr bwMode="auto">
          <a:xfrm>
            <a:off x="5738154" y="4462524"/>
            <a:ext cx="243533" cy="265620"/>
          </a:xfrm>
          <a:custGeom>
            <a:avLst/>
            <a:gdLst>
              <a:gd name="T0" fmla="*/ 122 w 123"/>
              <a:gd name="T1" fmla="*/ 90 h 139"/>
              <a:gd name="T2" fmla="*/ 106 w 123"/>
              <a:gd name="T3" fmla="*/ 77 h 139"/>
              <a:gd name="T4" fmla="*/ 106 w 123"/>
              <a:gd name="T5" fmla="*/ 13 h 139"/>
              <a:gd name="T6" fmla="*/ 122 w 123"/>
              <a:gd name="T7" fmla="*/ 0 h 139"/>
              <a:gd name="T8" fmla="*/ 93 w 123"/>
              <a:gd name="T9" fmla="*/ 0 h 139"/>
              <a:gd name="T10" fmla="*/ 61 w 123"/>
              <a:gd name="T11" fmla="*/ 0 h 139"/>
              <a:gd name="T12" fmla="*/ 29 w 123"/>
              <a:gd name="T13" fmla="*/ 0 h 139"/>
              <a:gd name="T14" fmla="*/ 0 w 123"/>
              <a:gd name="T15" fmla="*/ 0 h 139"/>
              <a:gd name="T16" fmla="*/ 16 w 123"/>
              <a:gd name="T17" fmla="*/ 13 h 139"/>
              <a:gd name="T18" fmla="*/ 16 w 123"/>
              <a:gd name="T19" fmla="*/ 45 h 139"/>
              <a:gd name="T20" fmla="*/ 0 w 123"/>
              <a:gd name="T21" fmla="*/ 61 h 139"/>
              <a:gd name="T22" fmla="*/ 16 w 123"/>
              <a:gd name="T23" fmla="*/ 77 h 139"/>
              <a:gd name="T24" fmla="*/ 61 w 123"/>
              <a:gd name="T25" fmla="*/ 106 h 139"/>
              <a:gd name="T26" fmla="*/ 61 w 123"/>
              <a:gd name="T27" fmla="*/ 122 h 139"/>
              <a:gd name="T28" fmla="*/ 77 w 123"/>
              <a:gd name="T29" fmla="*/ 138 h 139"/>
              <a:gd name="T30" fmla="*/ 106 w 123"/>
              <a:gd name="T31" fmla="*/ 106 h 139"/>
              <a:gd name="T32" fmla="*/ 122 w 123"/>
              <a:gd name="T33" fmla="*/ 9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39">
                <a:moveTo>
                  <a:pt x="122" y="90"/>
                </a:moveTo>
                <a:lnTo>
                  <a:pt x="106" y="77"/>
                </a:lnTo>
                <a:lnTo>
                  <a:pt x="106" y="13"/>
                </a:lnTo>
                <a:lnTo>
                  <a:pt x="122" y="0"/>
                </a:lnTo>
                <a:lnTo>
                  <a:pt x="93" y="0"/>
                </a:lnTo>
                <a:lnTo>
                  <a:pt x="61" y="0"/>
                </a:lnTo>
                <a:lnTo>
                  <a:pt x="29" y="0"/>
                </a:lnTo>
                <a:lnTo>
                  <a:pt x="0" y="0"/>
                </a:lnTo>
                <a:lnTo>
                  <a:pt x="16" y="13"/>
                </a:lnTo>
                <a:lnTo>
                  <a:pt x="16" y="45"/>
                </a:lnTo>
                <a:lnTo>
                  <a:pt x="0" y="61"/>
                </a:lnTo>
                <a:lnTo>
                  <a:pt x="16" y="77"/>
                </a:lnTo>
                <a:lnTo>
                  <a:pt x="61" y="106"/>
                </a:lnTo>
                <a:lnTo>
                  <a:pt x="61" y="122"/>
                </a:lnTo>
                <a:lnTo>
                  <a:pt x="77" y="138"/>
                </a:lnTo>
                <a:lnTo>
                  <a:pt x="106" y="106"/>
                </a:lnTo>
                <a:lnTo>
                  <a:pt x="122" y="90"/>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4" name="Freeform 552"/>
          <p:cNvSpPr>
            <a:spLocks/>
          </p:cNvSpPr>
          <p:nvPr/>
        </p:nvSpPr>
        <p:spPr bwMode="auto">
          <a:xfrm>
            <a:off x="5705318" y="4168645"/>
            <a:ext cx="465173" cy="296704"/>
          </a:xfrm>
          <a:custGeom>
            <a:avLst/>
            <a:gdLst>
              <a:gd name="T0" fmla="*/ 61 w 233"/>
              <a:gd name="T1" fmla="*/ 13 h 155"/>
              <a:gd name="T2" fmla="*/ 61 w 233"/>
              <a:gd name="T3" fmla="*/ 0 h 155"/>
              <a:gd name="T4" fmla="*/ 77 w 233"/>
              <a:gd name="T5" fmla="*/ 0 h 155"/>
              <a:gd name="T6" fmla="*/ 93 w 233"/>
              <a:gd name="T7" fmla="*/ 13 h 155"/>
              <a:gd name="T8" fmla="*/ 122 w 233"/>
              <a:gd name="T9" fmla="*/ 13 h 155"/>
              <a:gd name="T10" fmla="*/ 139 w 233"/>
              <a:gd name="T11" fmla="*/ 29 h 155"/>
              <a:gd name="T12" fmla="*/ 139 w 233"/>
              <a:gd name="T13" fmla="*/ 45 h 155"/>
              <a:gd name="T14" fmla="*/ 171 w 233"/>
              <a:gd name="T15" fmla="*/ 77 h 155"/>
              <a:gd name="T16" fmla="*/ 200 w 233"/>
              <a:gd name="T17" fmla="*/ 106 h 155"/>
              <a:gd name="T18" fmla="*/ 232 w 233"/>
              <a:gd name="T19" fmla="*/ 90 h 155"/>
              <a:gd name="T20" fmla="*/ 187 w 233"/>
              <a:gd name="T21" fmla="*/ 138 h 155"/>
              <a:gd name="T22" fmla="*/ 155 w 233"/>
              <a:gd name="T23" fmla="*/ 138 h 155"/>
              <a:gd name="T24" fmla="*/ 139 w 233"/>
              <a:gd name="T25" fmla="*/ 154 h 155"/>
              <a:gd name="T26" fmla="*/ 110 w 233"/>
              <a:gd name="T27" fmla="*/ 154 h 155"/>
              <a:gd name="T28" fmla="*/ 77 w 233"/>
              <a:gd name="T29" fmla="*/ 154 h 155"/>
              <a:gd name="T30" fmla="*/ 45 w 233"/>
              <a:gd name="T31" fmla="*/ 154 h 155"/>
              <a:gd name="T32" fmla="*/ 16 w 233"/>
              <a:gd name="T33" fmla="*/ 106 h 155"/>
              <a:gd name="T34" fmla="*/ 0 w 233"/>
              <a:gd name="T35" fmla="*/ 90 h 155"/>
              <a:gd name="T36" fmla="*/ 16 w 233"/>
              <a:gd name="T37" fmla="*/ 77 h 155"/>
              <a:gd name="T38" fmla="*/ 32 w 233"/>
              <a:gd name="T39" fmla="*/ 61 h 155"/>
              <a:gd name="T40" fmla="*/ 32 w 233"/>
              <a:gd name="T41" fmla="*/ 29 h 155"/>
              <a:gd name="T42" fmla="*/ 61 w 233"/>
              <a:gd name="T43" fmla="*/ 1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155">
                <a:moveTo>
                  <a:pt x="61" y="13"/>
                </a:moveTo>
                <a:lnTo>
                  <a:pt x="61" y="0"/>
                </a:lnTo>
                <a:lnTo>
                  <a:pt x="77" y="0"/>
                </a:lnTo>
                <a:lnTo>
                  <a:pt x="93" y="13"/>
                </a:lnTo>
                <a:lnTo>
                  <a:pt x="122" y="13"/>
                </a:lnTo>
                <a:lnTo>
                  <a:pt x="139" y="29"/>
                </a:lnTo>
                <a:lnTo>
                  <a:pt x="139" y="45"/>
                </a:lnTo>
                <a:lnTo>
                  <a:pt x="171" y="77"/>
                </a:lnTo>
                <a:lnTo>
                  <a:pt x="200" y="106"/>
                </a:lnTo>
                <a:lnTo>
                  <a:pt x="232" y="90"/>
                </a:lnTo>
                <a:lnTo>
                  <a:pt x="187" y="138"/>
                </a:lnTo>
                <a:lnTo>
                  <a:pt x="155" y="138"/>
                </a:lnTo>
                <a:lnTo>
                  <a:pt x="139" y="154"/>
                </a:lnTo>
                <a:lnTo>
                  <a:pt x="110" y="154"/>
                </a:lnTo>
                <a:lnTo>
                  <a:pt x="77" y="154"/>
                </a:lnTo>
                <a:lnTo>
                  <a:pt x="45" y="154"/>
                </a:lnTo>
                <a:lnTo>
                  <a:pt x="16" y="106"/>
                </a:lnTo>
                <a:lnTo>
                  <a:pt x="0" y="90"/>
                </a:lnTo>
                <a:lnTo>
                  <a:pt x="16" y="77"/>
                </a:lnTo>
                <a:lnTo>
                  <a:pt x="32" y="61"/>
                </a:lnTo>
                <a:lnTo>
                  <a:pt x="32" y="29"/>
                </a:lnTo>
                <a:lnTo>
                  <a:pt x="61" y="13"/>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5" name="Freeform 553"/>
          <p:cNvSpPr>
            <a:spLocks/>
          </p:cNvSpPr>
          <p:nvPr/>
        </p:nvSpPr>
        <p:spPr bwMode="auto">
          <a:xfrm>
            <a:off x="5617756" y="4462524"/>
            <a:ext cx="153233" cy="149765"/>
          </a:xfrm>
          <a:custGeom>
            <a:avLst/>
            <a:gdLst>
              <a:gd name="T0" fmla="*/ 13 w 78"/>
              <a:gd name="T1" fmla="*/ 29 h 78"/>
              <a:gd name="T2" fmla="*/ 13 w 78"/>
              <a:gd name="T3" fmla="*/ 45 h 78"/>
              <a:gd name="T4" fmla="*/ 0 w 78"/>
              <a:gd name="T5" fmla="*/ 45 h 78"/>
              <a:gd name="T6" fmla="*/ 0 w 78"/>
              <a:gd name="T7" fmla="*/ 77 h 78"/>
              <a:gd name="T8" fmla="*/ 13 w 78"/>
              <a:gd name="T9" fmla="*/ 77 h 78"/>
              <a:gd name="T10" fmla="*/ 29 w 78"/>
              <a:gd name="T11" fmla="*/ 77 h 78"/>
              <a:gd name="T12" fmla="*/ 45 w 78"/>
              <a:gd name="T13" fmla="*/ 61 h 78"/>
              <a:gd name="T14" fmla="*/ 61 w 78"/>
              <a:gd name="T15" fmla="*/ 61 h 78"/>
              <a:gd name="T16" fmla="*/ 77 w 78"/>
              <a:gd name="T17" fmla="*/ 45 h 78"/>
              <a:gd name="T18" fmla="*/ 77 w 78"/>
              <a:gd name="T19" fmla="*/ 13 h 78"/>
              <a:gd name="T20" fmla="*/ 61 w 78"/>
              <a:gd name="T21" fmla="*/ 0 h 78"/>
              <a:gd name="T22" fmla="*/ 29 w 78"/>
              <a:gd name="T23" fmla="*/ 13 h 78"/>
              <a:gd name="T24" fmla="*/ 29 w 78"/>
              <a:gd name="T25" fmla="*/ 29 h 78"/>
              <a:gd name="T26" fmla="*/ 13 w 78"/>
              <a:gd name="T27"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8">
                <a:moveTo>
                  <a:pt x="13" y="29"/>
                </a:moveTo>
                <a:lnTo>
                  <a:pt x="13" y="45"/>
                </a:lnTo>
                <a:lnTo>
                  <a:pt x="0" y="45"/>
                </a:lnTo>
                <a:lnTo>
                  <a:pt x="0" y="77"/>
                </a:lnTo>
                <a:lnTo>
                  <a:pt x="13" y="77"/>
                </a:lnTo>
                <a:lnTo>
                  <a:pt x="29" y="77"/>
                </a:lnTo>
                <a:lnTo>
                  <a:pt x="45" y="61"/>
                </a:lnTo>
                <a:lnTo>
                  <a:pt x="61" y="61"/>
                </a:lnTo>
                <a:lnTo>
                  <a:pt x="77" y="45"/>
                </a:lnTo>
                <a:lnTo>
                  <a:pt x="77" y="13"/>
                </a:lnTo>
                <a:lnTo>
                  <a:pt x="61" y="0"/>
                </a:lnTo>
                <a:lnTo>
                  <a:pt x="29" y="13"/>
                </a:lnTo>
                <a:lnTo>
                  <a:pt x="29" y="29"/>
                </a:lnTo>
                <a:lnTo>
                  <a:pt x="13" y="29"/>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6" name="Freeform 554"/>
          <p:cNvSpPr>
            <a:spLocks/>
          </p:cNvSpPr>
          <p:nvPr/>
        </p:nvSpPr>
        <p:spPr bwMode="auto">
          <a:xfrm>
            <a:off x="5978949" y="4222335"/>
            <a:ext cx="68409" cy="33909"/>
          </a:xfrm>
          <a:custGeom>
            <a:avLst/>
            <a:gdLst>
              <a:gd name="T0" fmla="*/ 17 w 34"/>
              <a:gd name="T1" fmla="*/ 0 h 17"/>
              <a:gd name="T2" fmla="*/ 0 w 34"/>
              <a:gd name="T3" fmla="*/ 0 h 17"/>
              <a:gd name="T4" fmla="*/ 0 w 34"/>
              <a:gd name="T5" fmla="*/ 16 h 17"/>
              <a:gd name="T6" fmla="*/ 33 w 34"/>
              <a:gd name="T7" fmla="*/ 16 h 17"/>
              <a:gd name="T8" fmla="*/ 17 w 34"/>
              <a:gd name="T9" fmla="*/ 16 h 17"/>
              <a:gd name="T10" fmla="*/ 17 w 34"/>
              <a:gd name="T11" fmla="*/ 0 h 17"/>
            </a:gdLst>
            <a:ahLst/>
            <a:cxnLst>
              <a:cxn ang="0">
                <a:pos x="T0" y="T1"/>
              </a:cxn>
              <a:cxn ang="0">
                <a:pos x="T2" y="T3"/>
              </a:cxn>
              <a:cxn ang="0">
                <a:pos x="T4" y="T5"/>
              </a:cxn>
              <a:cxn ang="0">
                <a:pos x="T6" y="T7"/>
              </a:cxn>
              <a:cxn ang="0">
                <a:pos x="T8" y="T9"/>
              </a:cxn>
              <a:cxn ang="0">
                <a:pos x="T10" y="T11"/>
              </a:cxn>
            </a:cxnLst>
            <a:rect l="0" t="0" r="r" b="b"/>
            <a:pathLst>
              <a:path w="34" h="17">
                <a:moveTo>
                  <a:pt x="17" y="0"/>
                </a:moveTo>
                <a:lnTo>
                  <a:pt x="0" y="0"/>
                </a:lnTo>
                <a:lnTo>
                  <a:pt x="0" y="16"/>
                </a:lnTo>
                <a:lnTo>
                  <a:pt x="33" y="16"/>
                </a:lnTo>
                <a:lnTo>
                  <a:pt x="17" y="16"/>
                </a:lnTo>
                <a:lnTo>
                  <a:pt x="17" y="0"/>
                </a:lnTo>
              </a:path>
            </a:pathLst>
          </a:custGeom>
          <a:solidFill>
            <a:schemeClr val="accent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17" name="Freeform 555"/>
          <p:cNvSpPr>
            <a:spLocks/>
          </p:cNvSpPr>
          <p:nvPr/>
        </p:nvSpPr>
        <p:spPr bwMode="auto">
          <a:xfrm>
            <a:off x="5957059" y="4222335"/>
            <a:ext cx="309205" cy="415384"/>
          </a:xfrm>
          <a:custGeom>
            <a:avLst/>
            <a:gdLst>
              <a:gd name="T0" fmla="*/ 154 w 155"/>
              <a:gd name="T1" fmla="*/ 0 h 216"/>
              <a:gd name="T2" fmla="*/ 141 w 155"/>
              <a:gd name="T3" fmla="*/ 0 h 216"/>
              <a:gd name="T4" fmla="*/ 141 w 155"/>
              <a:gd name="T5" fmla="*/ 16 h 216"/>
              <a:gd name="T6" fmla="*/ 109 w 155"/>
              <a:gd name="T7" fmla="*/ 16 h 216"/>
              <a:gd name="T8" fmla="*/ 77 w 155"/>
              <a:gd name="T9" fmla="*/ 16 h 216"/>
              <a:gd name="T10" fmla="*/ 64 w 155"/>
              <a:gd name="T11" fmla="*/ 32 h 216"/>
              <a:gd name="T12" fmla="*/ 48 w 155"/>
              <a:gd name="T13" fmla="*/ 16 h 216"/>
              <a:gd name="T14" fmla="*/ 16 w 155"/>
              <a:gd name="T15" fmla="*/ 16 h 216"/>
              <a:gd name="T16" fmla="*/ 48 w 155"/>
              <a:gd name="T17" fmla="*/ 48 h 216"/>
              <a:gd name="T18" fmla="*/ 77 w 155"/>
              <a:gd name="T19" fmla="*/ 77 h 216"/>
              <a:gd name="T20" fmla="*/ 109 w 155"/>
              <a:gd name="T21" fmla="*/ 61 h 216"/>
              <a:gd name="T22" fmla="*/ 64 w 155"/>
              <a:gd name="T23" fmla="*/ 109 h 216"/>
              <a:gd name="T24" fmla="*/ 32 w 155"/>
              <a:gd name="T25" fmla="*/ 109 h 216"/>
              <a:gd name="T26" fmla="*/ 16 w 155"/>
              <a:gd name="T27" fmla="*/ 125 h 216"/>
              <a:gd name="T28" fmla="*/ 0 w 155"/>
              <a:gd name="T29" fmla="*/ 138 h 216"/>
              <a:gd name="T30" fmla="*/ 0 w 155"/>
              <a:gd name="T31" fmla="*/ 202 h 216"/>
              <a:gd name="T32" fmla="*/ 16 w 155"/>
              <a:gd name="T33" fmla="*/ 215 h 216"/>
              <a:gd name="T34" fmla="*/ 16 w 155"/>
              <a:gd name="T35" fmla="*/ 202 h 216"/>
              <a:gd name="T36" fmla="*/ 48 w 155"/>
              <a:gd name="T37" fmla="*/ 186 h 216"/>
              <a:gd name="T38" fmla="*/ 64 w 155"/>
              <a:gd name="T39" fmla="*/ 170 h 216"/>
              <a:gd name="T40" fmla="*/ 109 w 155"/>
              <a:gd name="T41" fmla="*/ 125 h 216"/>
              <a:gd name="T42" fmla="*/ 109 w 155"/>
              <a:gd name="T43" fmla="*/ 109 h 216"/>
              <a:gd name="T44" fmla="*/ 141 w 155"/>
              <a:gd name="T45" fmla="*/ 77 h 216"/>
              <a:gd name="T46" fmla="*/ 141 w 155"/>
              <a:gd name="T47" fmla="*/ 61 h 216"/>
              <a:gd name="T48" fmla="*/ 154 w 155"/>
              <a:gd name="T49" fmla="*/ 48 h 216"/>
              <a:gd name="T50" fmla="*/ 154 w 155"/>
              <a:gd name="T5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5" h="216">
                <a:moveTo>
                  <a:pt x="154" y="0"/>
                </a:moveTo>
                <a:lnTo>
                  <a:pt x="141" y="0"/>
                </a:lnTo>
                <a:lnTo>
                  <a:pt x="141" y="16"/>
                </a:lnTo>
                <a:lnTo>
                  <a:pt x="109" y="16"/>
                </a:lnTo>
                <a:lnTo>
                  <a:pt x="77" y="16"/>
                </a:lnTo>
                <a:lnTo>
                  <a:pt x="64" y="32"/>
                </a:lnTo>
                <a:lnTo>
                  <a:pt x="48" y="16"/>
                </a:lnTo>
                <a:lnTo>
                  <a:pt x="16" y="16"/>
                </a:lnTo>
                <a:lnTo>
                  <a:pt x="48" y="48"/>
                </a:lnTo>
                <a:lnTo>
                  <a:pt x="77" y="77"/>
                </a:lnTo>
                <a:lnTo>
                  <a:pt x="109" y="61"/>
                </a:lnTo>
                <a:lnTo>
                  <a:pt x="64" y="109"/>
                </a:lnTo>
                <a:lnTo>
                  <a:pt x="32" y="109"/>
                </a:lnTo>
                <a:lnTo>
                  <a:pt x="16" y="125"/>
                </a:lnTo>
                <a:lnTo>
                  <a:pt x="0" y="138"/>
                </a:lnTo>
                <a:lnTo>
                  <a:pt x="0" y="202"/>
                </a:lnTo>
                <a:lnTo>
                  <a:pt x="16" y="215"/>
                </a:lnTo>
                <a:lnTo>
                  <a:pt x="16" y="202"/>
                </a:lnTo>
                <a:lnTo>
                  <a:pt x="48" y="186"/>
                </a:lnTo>
                <a:lnTo>
                  <a:pt x="64" y="170"/>
                </a:lnTo>
                <a:lnTo>
                  <a:pt x="109" y="125"/>
                </a:lnTo>
                <a:lnTo>
                  <a:pt x="109" y="109"/>
                </a:lnTo>
                <a:lnTo>
                  <a:pt x="141" y="77"/>
                </a:lnTo>
                <a:lnTo>
                  <a:pt x="141" y="61"/>
                </a:lnTo>
                <a:lnTo>
                  <a:pt x="154" y="48"/>
                </a:lnTo>
                <a:lnTo>
                  <a:pt x="154" y="0"/>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8" name="Freeform 556"/>
          <p:cNvSpPr>
            <a:spLocks/>
          </p:cNvSpPr>
          <p:nvPr/>
        </p:nvSpPr>
        <p:spPr bwMode="auto">
          <a:xfrm>
            <a:off x="5335916" y="2572100"/>
            <a:ext cx="186069" cy="118681"/>
          </a:xfrm>
          <a:custGeom>
            <a:avLst/>
            <a:gdLst>
              <a:gd name="T0" fmla="*/ 77 w 94"/>
              <a:gd name="T1" fmla="*/ 0 h 62"/>
              <a:gd name="T2" fmla="*/ 93 w 94"/>
              <a:gd name="T3" fmla="*/ 16 h 62"/>
              <a:gd name="T4" fmla="*/ 93 w 94"/>
              <a:gd name="T5" fmla="*/ 32 h 62"/>
              <a:gd name="T6" fmla="*/ 93 w 94"/>
              <a:gd name="T7" fmla="*/ 48 h 62"/>
              <a:gd name="T8" fmla="*/ 77 w 94"/>
              <a:gd name="T9" fmla="*/ 48 h 62"/>
              <a:gd name="T10" fmla="*/ 48 w 94"/>
              <a:gd name="T11" fmla="*/ 48 h 62"/>
              <a:gd name="T12" fmla="*/ 32 w 94"/>
              <a:gd name="T13" fmla="*/ 48 h 62"/>
              <a:gd name="T14" fmla="*/ 16 w 94"/>
              <a:gd name="T15" fmla="*/ 61 h 62"/>
              <a:gd name="T16" fmla="*/ 0 w 94"/>
              <a:gd name="T17" fmla="*/ 32 h 62"/>
              <a:gd name="T18" fmla="*/ 32 w 94"/>
              <a:gd name="T19" fmla="*/ 16 h 62"/>
              <a:gd name="T20" fmla="*/ 48 w 94"/>
              <a:gd name="T21" fmla="*/ 16 h 62"/>
              <a:gd name="T22" fmla="*/ 77 w 94"/>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62">
                <a:moveTo>
                  <a:pt x="77" y="0"/>
                </a:moveTo>
                <a:lnTo>
                  <a:pt x="93" y="16"/>
                </a:lnTo>
                <a:lnTo>
                  <a:pt x="93" y="32"/>
                </a:lnTo>
                <a:lnTo>
                  <a:pt x="93" y="48"/>
                </a:lnTo>
                <a:lnTo>
                  <a:pt x="77" y="48"/>
                </a:lnTo>
                <a:lnTo>
                  <a:pt x="48" y="48"/>
                </a:lnTo>
                <a:lnTo>
                  <a:pt x="32" y="48"/>
                </a:lnTo>
                <a:lnTo>
                  <a:pt x="16" y="61"/>
                </a:lnTo>
                <a:lnTo>
                  <a:pt x="0" y="32"/>
                </a:lnTo>
                <a:lnTo>
                  <a:pt x="32" y="16"/>
                </a:lnTo>
                <a:lnTo>
                  <a:pt x="48" y="16"/>
                </a:lnTo>
                <a:lnTo>
                  <a:pt x="77"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19" name="Freeform 557"/>
          <p:cNvSpPr>
            <a:spLocks/>
          </p:cNvSpPr>
          <p:nvPr/>
        </p:nvSpPr>
        <p:spPr bwMode="auto">
          <a:xfrm>
            <a:off x="5335916" y="2719038"/>
            <a:ext cx="251740" cy="240188"/>
          </a:xfrm>
          <a:custGeom>
            <a:avLst/>
            <a:gdLst>
              <a:gd name="T0" fmla="*/ 93 w 126"/>
              <a:gd name="T1" fmla="*/ 0 h 126"/>
              <a:gd name="T2" fmla="*/ 109 w 126"/>
              <a:gd name="T3" fmla="*/ 16 h 126"/>
              <a:gd name="T4" fmla="*/ 109 w 126"/>
              <a:gd name="T5" fmla="*/ 32 h 126"/>
              <a:gd name="T6" fmla="*/ 125 w 126"/>
              <a:gd name="T7" fmla="*/ 48 h 126"/>
              <a:gd name="T8" fmla="*/ 125 w 126"/>
              <a:gd name="T9" fmla="*/ 61 h 126"/>
              <a:gd name="T10" fmla="*/ 109 w 126"/>
              <a:gd name="T11" fmla="*/ 77 h 126"/>
              <a:gd name="T12" fmla="*/ 109 w 126"/>
              <a:gd name="T13" fmla="*/ 93 h 126"/>
              <a:gd name="T14" fmla="*/ 93 w 126"/>
              <a:gd name="T15" fmla="*/ 93 h 126"/>
              <a:gd name="T16" fmla="*/ 77 w 126"/>
              <a:gd name="T17" fmla="*/ 109 h 126"/>
              <a:gd name="T18" fmla="*/ 64 w 126"/>
              <a:gd name="T19" fmla="*/ 125 h 126"/>
              <a:gd name="T20" fmla="*/ 48 w 126"/>
              <a:gd name="T21" fmla="*/ 109 h 126"/>
              <a:gd name="T22" fmla="*/ 16 w 126"/>
              <a:gd name="T23" fmla="*/ 109 h 126"/>
              <a:gd name="T24" fmla="*/ 16 w 126"/>
              <a:gd name="T25" fmla="*/ 77 h 126"/>
              <a:gd name="T26" fmla="*/ 16 w 126"/>
              <a:gd name="T27" fmla="*/ 61 h 126"/>
              <a:gd name="T28" fmla="*/ 0 w 126"/>
              <a:gd name="T29" fmla="*/ 32 h 126"/>
              <a:gd name="T30" fmla="*/ 16 w 126"/>
              <a:gd name="T31" fmla="*/ 61 h 126"/>
              <a:gd name="T32" fmla="*/ 32 w 126"/>
              <a:gd name="T33" fmla="*/ 61 h 126"/>
              <a:gd name="T34" fmla="*/ 48 w 126"/>
              <a:gd name="T35" fmla="*/ 48 h 126"/>
              <a:gd name="T36" fmla="*/ 64 w 126"/>
              <a:gd name="T37" fmla="*/ 32 h 126"/>
              <a:gd name="T38" fmla="*/ 77 w 126"/>
              <a:gd name="T39" fmla="*/ 16 h 126"/>
              <a:gd name="T40" fmla="*/ 93 w 126"/>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26">
                <a:moveTo>
                  <a:pt x="93" y="0"/>
                </a:moveTo>
                <a:lnTo>
                  <a:pt x="109" y="16"/>
                </a:lnTo>
                <a:lnTo>
                  <a:pt x="109" y="32"/>
                </a:lnTo>
                <a:lnTo>
                  <a:pt x="125" y="48"/>
                </a:lnTo>
                <a:lnTo>
                  <a:pt x="125" y="61"/>
                </a:lnTo>
                <a:lnTo>
                  <a:pt x="109" y="77"/>
                </a:lnTo>
                <a:lnTo>
                  <a:pt x="109" y="93"/>
                </a:lnTo>
                <a:lnTo>
                  <a:pt x="93" y="93"/>
                </a:lnTo>
                <a:lnTo>
                  <a:pt x="77" y="109"/>
                </a:lnTo>
                <a:lnTo>
                  <a:pt x="64" y="125"/>
                </a:lnTo>
                <a:lnTo>
                  <a:pt x="48" y="109"/>
                </a:lnTo>
                <a:lnTo>
                  <a:pt x="16" y="109"/>
                </a:lnTo>
                <a:lnTo>
                  <a:pt x="16" y="77"/>
                </a:lnTo>
                <a:lnTo>
                  <a:pt x="16" y="61"/>
                </a:lnTo>
                <a:lnTo>
                  <a:pt x="0" y="32"/>
                </a:lnTo>
                <a:lnTo>
                  <a:pt x="16" y="61"/>
                </a:lnTo>
                <a:lnTo>
                  <a:pt x="32" y="61"/>
                </a:lnTo>
                <a:lnTo>
                  <a:pt x="48" y="48"/>
                </a:lnTo>
                <a:lnTo>
                  <a:pt x="64" y="32"/>
                </a:lnTo>
                <a:lnTo>
                  <a:pt x="77" y="16"/>
                </a:lnTo>
                <a:lnTo>
                  <a:pt x="93"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0" name="Freeform 558"/>
          <p:cNvSpPr>
            <a:spLocks/>
          </p:cNvSpPr>
          <p:nvPr/>
        </p:nvSpPr>
        <p:spPr bwMode="auto">
          <a:xfrm>
            <a:off x="5158055" y="2959225"/>
            <a:ext cx="210698" cy="87600"/>
          </a:xfrm>
          <a:custGeom>
            <a:avLst/>
            <a:gdLst>
              <a:gd name="T0" fmla="*/ 0 w 107"/>
              <a:gd name="T1" fmla="*/ 13 h 46"/>
              <a:gd name="T2" fmla="*/ 13 w 107"/>
              <a:gd name="T3" fmla="*/ 13 h 46"/>
              <a:gd name="T4" fmla="*/ 29 w 107"/>
              <a:gd name="T5" fmla="*/ 0 h 46"/>
              <a:gd name="T6" fmla="*/ 61 w 107"/>
              <a:gd name="T7" fmla="*/ 13 h 46"/>
              <a:gd name="T8" fmla="*/ 77 w 107"/>
              <a:gd name="T9" fmla="*/ 13 h 46"/>
              <a:gd name="T10" fmla="*/ 106 w 107"/>
              <a:gd name="T11" fmla="*/ 29 h 46"/>
              <a:gd name="T12" fmla="*/ 90 w 107"/>
              <a:gd name="T13" fmla="*/ 45 h 46"/>
              <a:gd name="T14" fmla="*/ 77 w 107"/>
              <a:gd name="T15" fmla="*/ 29 h 46"/>
              <a:gd name="T16" fmla="*/ 61 w 107"/>
              <a:gd name="T17" fmla="*/ 45 h 46"/>
              <a:gd name="T18" fmla="*/ 45 w 107"/>
              <a:gd name="T19" fmla="*/ 45 h 46"/>
              <a:gd name="T20" fmla="*/ 29 w 107"/>
              <a:gd name="T21" fmla="*/ 45 h 46"/>
              <a:gd name="T22" fmla="*/ 13 w 107"/>
              <a:gd name="T23" fmla="*/ 29 h 46"/>
              <a:gd name="T24" fmla="*/ 0 w 107"/>
              <a:gd name="T25"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46">
                <a:moveTo>
                  <a:pt x="0" y="13"/>
                </a:moveTo>
                <a:lnTo>
                  <a:pt x="13" y="13"/>
                </a:lnTo>
                <a:lnTo>
                  <a:pt x="29" y="0"/>
                </a:lnTo>
                <a:lnTo>
                  <a:pt x="61" y="13"/>
                </a:lnTo>
                <a:lnTo>
                  <a:pt x="77" y="13"/>
                </a:lnTo>
                <a:lnTo>
                  <a:pt x="106" y="29"/>
                </a:lnTo>
                <a:lnTo>
                  <a:pt x="90" y="45"/>
                </a:lnTo>
                <a:lnTo>
                  <a:pt x="77" y="29"/>
                </a:lnTo>
                <a:lnTo>
                  <a:pt x="61" y="45"/>
                </a:lnTo>
                <a:lnTo>
                  <a:pt x="45" y="45"/>
                </a:lnTo>
                <a:lnTo>
                  <a:pt x="29" y="45"/>
                </a:lnTo>
                <a:lnTo>
                  <a:pt x="13" y="29"/>
                </a:lnTo>
                <a:lnTo>
                  <a:pt x="0" y="13"/>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1" name="Freeform 559"/>
          <p:cNvSpPr>
            <a:spLocks/>
          </p:cNvSpPr>
          <p:nvPr/>
        </p:nvSpPr>
        <p:spPr bwMode="auto">
          <a:xfrm>
            <a:off x="5215518" y="2131283"/>
            <a:ext cx="306467" cy="471899"/>
          </a:xfrm>
          <a:custGeom>
            <a:avLst/>
            <a:gdLst>
              <a:gd name="T0" fmla="*/ 61 w 155"/>
              <a:gd name="T1" fmla="*/ 109 h 248"/>
              <a:gd name="T2" fmla="*/ 77 w 155"/>
              <a:gd name="T3" fmla="*/ 125 h 248"/>
              <a:gd name="T4" fmla="*/ 32 w 155"/>
              <a:gd name="T5" fmla="*/ 186 h 248"/>
              <a:gd name="T6" fmla="*/ 32 w 155"/>
              <a:gd name="T7" fmla="*/ 215 h 248"/>
              <a:gd name="T8" fmla="*/ 61 w 155"/>
              <a:gd name="T9" fmla="*/ 247 h 248"/>
              <a:gd name="T10" fmla="*/ 125 w 155"/>
              <a:gd name="T11" fmla="*/ 231 h 248"/>
              <a:gd name="T12" fmla="*/ 154 w 155"/>
              <a:gd name="T13" fmla="*/ 170 h 248"/>
              <a:gd name="T14" fmla="*/ 138 w 155"/>
              <a:gd name="T15" fmla="*/ 138 h 248"/>
              <a:gd name="T16" fmla="*/ 125 w 155"/>
              <a:gd name="T17" fmla="*/ 109 h 248"/>
              <a:gd name="T18" fmla="*/ 125 w 155"/>
              <a:gd name="T19" fmla="*/ 93 h 248"/>
              <a:gd name="T20" fmla="*/ 125 w 155"/>
              <a:gd name="T21" fmla="*/ 61 h 248"/>
              <a:gd name="T22" fmla="*/ 109 w 155"/>
              <a:gd name="T23" fmla="*/ 48 h 248"/>
              <a:gd name="T24" fmla="*/ 109 w 155"/>
              <a:gd name="T25" fmla="*/ 16 h 248"/>
              <a:gd name="T26" fmla="*/ 93 w 155"/>
              <a:gd name="T27" fmla="*/ 0 h 248"/>
              <a:gd name="T28" fmla="*/ 61 w 155"/>
              <a:gd name="T29" fmla="*/ 16 h 248"/>
              <a:gd name="T30" fmla="*/ 61 w 155"/>
              <a:gd name="T31" fmla="*/ 32 h 248"/>
              <a:gd name="T32" fmla="*/ 48 w 155"/>
              <a:gd name="T33" fmla="*/ 32 h 248"/>
              <a:gd name="T34" fmla="*/ 16 w 155"/>
              <a:gd name="T35" fmla="*/ 16 h 248"/>
              <a:gd name="T36" fmla="*/ 0 w 155"/>
              <a:gd name="T37" fmla="*/ 32 h 248"/>
              <a:gd name="T38" fmla="*/ 32 w 155"/>
              <a:gd name="T39" fmla="*/ 48 h 248"/>
              <a:gd name="T40" fmla="*/ 48 w 155"/>
              <a:gd name="T41" fmla="*/ 77 h 248"/>
              <a:gd name="T42" fmla="*/ 61 w 155"/>
              <a:gd name="T43"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248">
                <a:moveTo>
                  <a:pt x="61" y="109"/>
                </a:moveTo>
                <a:lnTo>
                  <a:pt x="77" y="125"/>
                </a:lnTo>
                <a:lnTo>
                  <a:pt x="32" y="186"/>
                </a:lnTo>
                <a:lnTo>
                  <a:pt x="32" y="215"/>
                </a:lnTo>
                <a:lnTo>
                  <a:pt x="61" y="247"/>
                </a:lnTo>
                <a:lnTo>
                  <a:pt x="125" y="231"/>
                </a:lnTo>
                <a:lnTo>
                  <a:pt x="154" y="170"/>
                </a:lnTo>
                <a:lnTo>
                  <a:pt x="138" y="138"/>
                </a:lnTo>
                <a:lnTo>
                  <a:pt x="125" y="109"/>
                </a:lnTo>
                <a:lnTo>
                  <a:pt x="125" y="93"/>
                </a:lnTo>
                <a:lnTo>
                  <a:pt x="125" y="61"/>
                </a:lnTo>
                <a:lnTo>
                  <a:pt x="109" y="48"/>
                </a:lnTo>
                <a:lnTo>
                  <a:pt x="109" y="16"/>
                </a:lnTo>
                <a:lnTo>
                  <a:pt x="93" y="0"/>
                </a:lnTo>
                <a:lnTo>
                  <a:pt x="61" y="16"/>
                </a:lnTo>
                <a:lnTo>
                  <a:pt x="61" y="32"/>
                </a:lnTo>
                <a:lnTo>
                  <a:pt x="48" y="32"/>
                </a:lnTo>
                <a:lnTo>
                  <a:pt x="16" y="16"/>
                </a:lnTo>
                <a:lnTo>
                  <a:pt x="0" y="32"/>
                </a:lnTo>
                <a:lnTo>
                  <a:pt x="32" y="48"/>
                </a:lnTo>
                <a:lnTo>
                  <a:pt x="48" y="77"/>
                </a:lnTo>
                <a:lnTo>
                  <a:pt x="61" y="109"/>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2" name="Freeform 560"/>
          <p:cNvSpPr>
            <a:spLocks/>
          </p:cNvSpPr>
          <p:nvPr/>
        </p:nvSpPr>
        <p:spPr bwMode="auto">
          <a:xfrm>
            <a:off x="5182683" y="3029870"/>
            <a:ext cx="186069" cy="93249"/>
          </a:xfrm>
          <a:custGeom>
            <a:avLst/>
            <a:gdLst>
              <a:gd name="T0" fmla="*/ 77 w 94"/>
              <a:gd name="T1" fmla="*/ 16 h 49"/>
              <a:gd name="T2" fmla="*/ 64 w 94"/>
              <a:gd name="T3" fmla="*/ 0 h 49"/>
              <a:gd name="T4" fmla="*/ 48 w 94"/>
              <a:gd name="T5" fmla="*/ 16 h 49"/>
              <a:gd name="T6" fmla="*/ 32 w 94"/>
              <a:gd name="T7" fmla="*/ 16 h 49"/>
              <a:gd name="T8" fmla="*/ 16 w 94"/>
              <a:gd name="T9" fmla="*/ 16 h 49"/>
              <a:gd name="T10" fmla="*/ 0 w 94"/>
              <a:gd name="T11" fmla="*/ 48 h 49"/>
              <a:gd name="T12" fmla="*/ 32 w 94"/>
              <a:gd name="T13" fmla="*/ 48 h 49"/>
              <a:gd name="T14" fmla="*/ 48 w 94"/>
              <a:gd name="T15" fmla="*/ 48 h 49"/>
              <a:gd name="T16" fmla="*/ 64 w 94"/>
              <a:gd name="T17" fmla="*/ 48 h 49"/>
              <a:gd name="T18" fmla="*/ 77 w 94"/>
              <a:gd name="T19" fmla="*/ 32 h 49"/>
              <a:gd name="T20" fmla="*/ 93 w 94"/>
              <a:gd name="T21" fmla="*/ 16 h 49"/>
              <a:gd name="T22" fmla="*/ 77 w 94"/>
              <a:gd name="T23"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49">
                <a:moveTo>
                  <a:pt x="77" y="16"/>
                </a:moveTo>
                <a:lnTo>
                  <a:pt x="64" y="0"/>
                </a:lnTo>
                <a:lnTo>
                  <a:pt x="48" y="16"/>
                </a:lnTo>
                <a:lnTo>
                  <a:pt x="32" y="16"/>
                </a:lnTo>
                <a:lnTo>
                  <a:pt x="16" y="16"/>
                </a:lnTo>
                <a:lnTo>
                  <a:pt x="0" y="48"/>
                </a:lnTo>
                <a:lnTo>
                  <a:pt x="32" y="48"/>
                </a:lnTo>
                <a:lnTo>
                  <a:pt x="48" y="48"/>
                </a:lnTo>
                <a:lnTo>
                  <a:pt x="64" y="48"/>
                </a:lnTo>
                <a:lnTo>
                  <a:pt x="77" y="32"/>
                </a:lnTo>
                <a:lnTo>
                  <a:pt x="93" y="16"/>
                </a:lnTo>
                <a:lnTo>
                  <a:pt x="77"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3" name="Freeform 561"/>
          <p:cNvSpPr>
            <a:spLocks/>
          </p:cNvSpPr>
          <p:nvPr/>
        </p:nvSpPr>
        <p:spPr bwMode="auto">
          <a:xfrm>
            <a:off x="5311288" y="2662523"/>
            <a:ext cx="210698" cy="87597"/>
          </a:xfrm>
          <a:custGeom>
            <a:avLst/>
            <a:gdLst>
              <a:gd name="T0" fmla="*/ 0 w 107"/>
              <a:gd name="T1" fmla="*/ 29 h 46"/>
              <a:gd name="T2" fmla="*/ 0 w 107"/>
              <a:gd name="T3" fmla="*/ 13 h 46"/>
              <a:gd name="T4" fmla="*/ 13 w 107"/>
              <a:gd name="T5" fmla="*/ 29 h 46"/>
              <a:gd name="T6" fmla="*/ 45 w 107"/>
              <a:gd name="T7" fmla="*/ 29 h 46"/>
              <a:gd name="T8" fmla="*/ 61 w 107"/>
              <a:gd name="T9" fmla="*/ 29 h 46"/>
              <a:gd name="T10" fmla="*/ 90 w 107"/>
              <a:gd name="T11" fmla="*/ 45 h 46"/>
              <a:gd name="T12" fmla="*/ 106 w 107"/>
              <a:gd name="T13" fmla="*/ 29 h 46"/>
              <a:gd name="T14" fmla="*/ 106 w 107"/>
              <a:gd name="T15" fmla="*/ 13 h 46"/>
              <a:gd name="T16" fmla="*/ 106 w 107"/>
              <a:gd name="T17" fmla="*/ 0 h 46"/>
              <a:gd name="T18" fmla="*/ 90 w 107"/>
              <a:gd name="T19" fmla="*/ 0 h 46"/>
              <a:gd name="T20" fmla="*/ 61 w 107"/>
              <a:gd name="T21" fmla="*/ 0 h 46"/>
              <a:gd name="T22" fmla="*/ 45 w 107"/>
              <a:gd name="T23" fmla="*/ 0 h 46"/>
              <a:gd name="T24" fmla="*/ 29 w 107"/>
              <a:gd name="T25" fmla="*/ 13 h 46"/>
              <a:gd name="T26" fmla="*/ 13 w 107"/>
              <a:gd name="T27" fmla="*/ 13 h 46"/>
              <a:gd name="T28" fmla="*/ 0 w 107"/>
              <a:gd name="T29" fmla="*/ 13 h 46"/>
              <a:gd name="T30" fmla="*/ 0 w 107"/>
              <a:gd name="T31"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46">
                <a:moveTo>
                  <a:pt x="0" y="29"/>
                </a:moveTo>
                <a:lnTo>
                  <a:pt x="0" y="13"/>
                </a:lnTo>
                <a:lnTo>
                  <a:pt x="13" y="29"/>
                </a:lnTo>
                <a:lnTo>
                  <a:pt x="45" y="29"/>
                </a:lnTo>
                <a:lnTo>
                  <a:pt x="61" y="29"/>
                </a:lnTo>
                <a:lnTo>
                  <a:pt x="90" y="45"/>
                </a:lnTo>
                <a:lnTo>
                  <a:pt x="106" y="29"/>
                </a:lnTo>
                <a:lnTo>
                  <a:pt x="106" y="13"/>
                </a:lnTo>
                <a:lnTo>
                  <a:pt x="106" y="0"/>
                </a:lnTo>
                <a:lnTo>
                  <a:pt x="90" y="0"/>
                </a:lnTo>
                <a:lnTo>
                  <a:pt x="61" y="0"/>
                </a:lnTo>
                <a:lnTo>
                  <a:pt x="45" y="0"/>
                </a:lnTo>
                <a:lnTo>
                  <a:pt x="29" y="13"/>
                </a:lnTo>
                <a:lnTo>
                  <a:pt x="13" y="13"/>
                </a:lnTo>
                <a:lnTo>
                  <a:pt x="0" y="13"/>
                </a:lnTo>
                <a:lnTo>
                  <a:pt x="0" y="29"/>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4" name="Freeform 562"/>
          <p:cNvSpPr>
            <a:spLocks/>
          </p:cNvSpPr>
          <p:nvPr/>
        </p:nvSpPr>
        <p:spPr bwMode="auto">
          <a:xfrm>
            <a:off x="5311288" y="2687954"/>
            <a:ext cx="180597" cy="149765"/>
          </a:xfrm>
          <a:custGeom>
            <a:avLst/>
            <a:gdLst>
              <a:gd name="T0" fmla="*/ 0 w 91"/>
              <a:gd name="T1" fmla="*/ 0 h 78"/>
              <a:gd name="T2" fmla="*/ 0 w 91"/>
              <a:gd name="T3" fmla="*/ 16 h 78"/>
              <a:gd name="T4" fmla="*/ 0 w 91"/>
              <a:gd name="T5" fmla="*/ 32 h 78"/>
              <a:gd name="T6" fmla="*/ 13 w 91"/>
              <a:gd name="T7" fmla="*/ 48 h 78"/>
              <a:gd name="T8" fmla="*/ 29 w 91"/>
              <a:gd name="T9" fmla="*/ 77 h 78"/>
              <a:gd name="T10" fmla="*/ 45 w 91"/>
              <a:gd name="T11" fmla="*/ 77 h 78"/>
              <a:gd name="T12" fmla="*/ 61 w 91"/>
              <a:gd name="T13" fmla="*/ 64 h 78"/>
              <a:gd name="T14" fmla="*/ 77 w 91"/>
              <a:gd name="T15" fmla="*/ 48 h 78"/>
              <a:gd name="T16" fmla="*/ 90 w 91"/>
              <a:gd name="T17" fmla="*/ 32 h 78"/>
              <a:gd name="T18" fmla="*/ 61 w 91"/>
              <a:gd name="T19" fmla="*/ 16 h 78"/>
              <a:gd name="T20" fmla="*/ 45 w 91"/>
              <a:gd name="T21" fmla="*/ 16 h 78"/>
              <a:gd name="T22" fmla="*/ 13 w 91"/>
              <a:gd name="T23" fmla="*/ 16 h 78"/>
              <a:gd name="T24" fmla="*/ 0 w 91"/>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78">
                <a:moveTo>
                  <a:pt x="0" y="0"/>
                </a:moveTo>
                <a:lnTo>
                  <a:pt x="0" y="16"/>
                </a:lnTo>
                <a:lnTo>
                  <a:pt x="0" y="32"/>
                </a:lnTo>
                <a:lnTo>
                  <a:pt x="13" y="48"/>
                </a:lnTo>
                <a:lnTo>
                  <a:pt x="29" y="77"/>
                </a:lnTo>
                <a:lnTo>
                  <a:pt x="45" y="77"/>
                </a:lnTo>
                <a:lnTo>
                  <a:pt x="61" y="64"/>
                </a:lnTo>
                <a:lnTo>
                  <a:pt x="77" y="48"/>
                </a:lnTo>
                <a:lnTo>
                  <a:pt x="90" y="32"/>
                </a:lnTo>
                <a:lnTo>
                  <a:pt x="61" y="16"/>
                </a:lnTo>
                <a:lnTo>
                  <a:pt x="45" y="16"/>
                </a:lnTo>
                <a:lnTo>
                  <a:pt x="13" y="16"/>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5" name="Freeform 563"/>
          <p:cNvSpPr>
            <a:spLocks/>
          </p:cNvSpPr>
          <p:nvPr/>
        </p:nvSpPr>
        <p:spPr bwMode="auto">
          <a:xfrm>
            <a:off x="5464521" y="2981832"/>
            <a:ext cx="90300" cy="124333"/>
          </a:xfrm>
          <a:custGeom>
            <a:avLst/>
            <a:gdLst>
              <a:gd name="T0" fmla="*/ 0 w 46"/>
              <a:gd name="T1" fmla="*/ 32 h 65"/>
              <a:gd name="T2" fmla="*/ 13 w 46"/>
              <a:gd name="T3" fmla="*/ 16 h 65"/>
              <a:gd name="T4" fmla="*/ 13 w 46"/>
              <a:gd name="T5" fmla="*/ 0 h 65"/>
              <a:gd name="T6" fmla="*/ 29 w 46"/>
              <a:gd name="T7" fmla="*/ 0 h 65"/>
              <a:gd name="T8" fmla="*/ 29 w 46"/>
              <a:gd name="T9" fmla="*/ 16 h 65"/>
              <a:gd name="T10" fmla="*/ 45 w 46"/>
              <a:gd name="T11" fmla="*/ 32 h 65"/>
              <a:gd name="T12" fmla="*/ 45 w 46"/>
              <a:gd name="T13" fmla="*/ 48 h 65"/>
              <a:gd name="T14" fmla="*/ 45 w 46"/>
              <a:gd name="T15" fmla="*/ 64 h 65"/>
              <a:gd name="T16" fmla="*/ 29 w 46"/>
              <a:gd name="T17" fmla="*/ 64 h 65"/>
              <a:gd name="T18" fmla="*/ 29 w 46"/>
              <a:gd name="T19" fmla="*/ 48 h 65"/>
              <a:gd name="T20" fmla="*/ 0 w 46"/>
              <a:gd name="T21"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5">
                <a:moveTo>
                  <a:pt x="0" y="32"/>
                </a:moveTo>
                <a:lnTo>
                  <a:pt x="13" y="16"/>
                </a:lnTo>
                <a:lnTo>
                  <a:pt x="13" y="0"/>
                </a:lnTo>
                <a:lnTo>
                  <a:pt x="29" y="0"/>
                </a:lnTo>
                <a:lnTo>
                  <a:pt x="29" y="16"/>
                </a:lnTo>
                <a:lnTo>
                  <a:pt x="45" y="32"/>
                </a:lnTo>
                <a:lnTo>
                  <a:pt x="45" y="48"/>
                </a:lnTo>
                <a:lnTo>
                  <a:pt x="45" y="64"/>
                </a:lnTo>
                <a:lnTo>
                  <a:pt x="29" y="64"/>
                </a:lnTo>
                <a:lnTo>
                  <a:pt x="29" y="48"/>
                </a:lnTo>
                <a:lnTo>
                  <a:pt x="0" y="32"/>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26" name="Freeform 564"/>
          <p:cNvSpPr>
            <a:spLocks/>
          </p:cNvSpPr>
          <p:nvPr/>
        </p:nvSpPr>
        <p:spPr bwMode="auto">
          <a:xfrm>
            <a:off x="5311289" y="3043998"/>
            <a:ext cx="243533" cy="149765"/>
          </a:xfrm>
          <a:custGeom>
            <a:avLst/>
            <a:gdLst>
              <a:gd name="T0" fmla="*/ 29 w 123"/>
              <a:gd name="T1" fmla="*/ 0 h 78"/>
              <a:gd name="T2" fmla="*/ 13 w 123"/>
              <a:gd name="T3" fmla="*/ 16 h 78"/>
              <a:gd name="T4" fmla="*/ 0 w 123"/>
              <a:gd name="T5" fmla="*/ 32 h 78"/>
              <a:gd name="T6" fmla="*/ 13 w 123"/>
              <a:gd name="T7" fmla="*/ 45 h 78"/>
              <a:gd name="T8" fmla="*/ 29 w 123"/>
              <a:gd name="T9" fmla="*/ 61 h 78"/>
              <a:gd name="T10" fmla="*/ 45 w 123"/>
              <a:gd name="T11" fmla="*/ 77 h 78"/>
              <a:gd name="T12" fmla="*/ 77 w 123"/>
              <a:gd name="T13" fmla="*/ 77 h 78"/>
              <a:gd name="T14" fmla="*/ 90 w 123"/>
              <a:gd name="T15" fmla="*/ 77 h 78"/>
              <a:gd name="T16" fmla="*/ 106 w 123"/>
              <a:gd name="T17" fmla="*/ 77 h 78"/>
              <a:gd name="T18" fmla="*/ 106 w 123"/>
              <a:gd name="T19" fmla="*/ 61 h 78"/>
              <a:gd name="T20" fmla="*/ 122 w 123"/>
              <a:gd name="T21" fmla="*/ 45 h 78"/>
              <a:gd name="T22" fmla="*/ 106 w 123"/>
              <a:gd name="T23" fmla="*/ 32 h 78"/>
              <a:gd name="T24" fmla="*/ 106 w 123"/>
              <a:gd name="T25" fmla="*/ 16 h 78"/>
              <a:gd name="T26" fmla="*/ 77 w 123"/>
              <a:gd name="T27" fmla="*/ 0 h 78"/>
              <a:gd name="T28" fmla="*/ 61 w 123"/>
              <a:gd name="T29" fmla="*/ 0 h 78"/>
              <a:gd name="T30" fmla="*/ 29 w 123"/>
              <a:gd name="T3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78">
                <a:moveTo>
                  <a:pt x="29" y="0"/>
                </a:moveTo>
                <a:lnTo>
                  <a:pt x="13" y="16"/>
                </a:lnTo>
                <a:lnTo>
                  <a:pt x="0" y="32"/>
                </a:lnTo>
                <a:lnTo>
                  <a:pt x="13" y="45"/>
                </a:lnTo>
                <a:lnTo>
                  <a:pt x="29" y="61"/>
                </a:lnTo>
                <a:lnTo>
                  <a:pt x="45" y="77"/>
                </a:lnTo>
                <a:lnTo>
                  <a:pt x="77" y="77"/>
                </a:lnTo>
                <a:lnTo>
                  <a:pt x="90" y="77"/>
                </a:lnTo>
                <a:lnTo>
                  <a:pt x="106" y="77"/>
                </a:lnTo>
                <a:lnTo>
                  <a:pt x="106" y="61"/>
                </a:lnTo>
                <a:lnTo>
                  <a:pt x="122" y="45"/>
                </a:lnTo>
                <a:lnTo>
                  <a:pt x="106" y="32"/>
                </a:lnTo>
                <a:lnTo>
                  <a:pt x="106" y="16"/>
                </a:lnTo>
                <a:lnTo>
                  <a:pt x="77" y="0"/>
                </a:lnTo>
                <a:lnTo>
                  <a:pt x="61" y="0"/>
                </a:lnTo>
                <a:lnTo>
                  <a:pt x="29"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7" name="Freeform 565"/>
          <p:cNvSpPr>
            <a:spLocks/>
          </p:cNvSpPr>
          <p:nvPr/>
        </p:nvSpPr>
        <p:spPr bwMode="auto">
          <a:xfrm>
            <a:off x="5335916" y="2865977"/>
            <a:ext cx="462437" cy="296703"/>
          </a:xfrm>
          <a:custGeom>
            <a:avLst/>
            <a:gdLst>
              <a:gd name="T0" fmla="*/ 64 w 232"/>
              <a:gd name="T1" fmla="*/ 93 h 155"/>
              <a:gd name="T2" fmla="*/ 77 w 232"/>
              <a:gd name="T3" fmla="*/ 77 h 155"/>
              <a:gd name="T4" fmla="*/ 77 w 232"/>
              <a:gd name="T5" fmla="*/ 61 h 155"/>
              <a:gd name="T6" fmla="*/ 93 w 232"/>
              <a:gd name="T7" fmla="*/ 61 h 155"/>
              <a:gd name="T8" fmla="*/ 93 w 232"/>
              <a:gd name="T9" fmla="*/ 77 h 155"/>
              <a:gd name="T10" fmla="*/ 109 w 232"/>
              <a:gd name="T11" fmla="*/ 93 h 155"/>
              <a:gd name="T12" fmla="*/ 109 w 232"/>
              <a:gd name="T13" fmla="*/ 109 h 155"/>
              <a:gd name="T14" fmla="*/ 109 w 232"/>
              <a:gd name="T15" fmla="*/ 125 h 155"/>
              <a:gd name="T16" fmla="*/ 93 w 232"/>
              <a:gd name="T17" fmla="*/ 125 h 155"/>
              <a:gd name="T18" fmla="*/ 109 w 232"/>
              <a:gd name="T19" fmla="*/ 138 h 155"/>
              <a:gd name="T20" fmla="*/ 125 w 232"/>
              <a:gd name="T21" fmla="*/ 125 h 155"/>
              <a:gd name="T22" fmla="*/ 154 w 232"/>
              <a:gd name="T23" fmla="*/ 125 h 155"/>
              <a:gd name="T24" fmla="*/ 154 w 232"/>
              <a:gd name="T25" fmla="*/ 154 h 155"/>
              <a:gd name="T26" fmla="*/ 202 w 232"/>
              <a:gd name="T27" fmla="*/ 125 h 155"/>
              <a:gd name="T28" fmla="*/ 170 w 232"/>
              <a:gd name="T29" fmla="*/ 125 h 155"/>
              <a:gd name="T30" fmla="*/ 202 w 232"/>
              <a:gd name="T31" fmla="*/ 109 h 155"/>
              <a:gd name="T32" fmla="*/ 231 w 232"/>
              <a:gd name="T33" fmla="*/ 109 h 155"/>
              <a:gd name="T34" fmla="*/ 231 w 232"/>
              <a:gd name="T35" fmla="*/ 61 h 155"/>
              <a:gd name="T36" fmla="*/ 231 w 232"/>
              <a:gd name="T37" fmla="*/ 48 h 155"/>
              <a:gd name="T38" fmla="*/ 218 w 232"/>
              <a:gd name="T39" fmla="*/ 48 h 155"/>
              <a:gd name="T40" fmla="*/ 202 w 232"/>
              <a:gd name="T41" fmla="*/ 48 h 155"/>
              <a:gd name="T42" fmla="*/ 202 w 232"/>
              <a:gd name="T43" fmla="*/ 32 h 155"/>
              <a:gd name="T44" fmla="*/ 186 w 232"/>
              <a:gd name="T45" fmla="*/ 32 h 155"/>
              <a:gd name="T46" fmla="*/ 170 w 232"/>
              <a:gd name="T47" fmla="*/ 32 h 155"/>
              <a:gd name="T48" fmla="*/ 170 w 232"/>
              <a:gd name="T49" fmla="*/ 16 h 155"/>
              <a:gd name="T50" fmla="*/ 154 w 232"/>
              <a:gd name="T51" fmla="*/ 0 h 155"/>
              <a:gd name="T52" fmla="*/ 141 w 232"/>
              <a:gd name="T53" fmla="*/ 16 h 155"/>
              <a:gd name="T54" fmla="*/ 109 w 232"/>
              <a:gd name="T55" fmla="*/ 16 h 155"/>
              <a:gd name="T56" fmla="*/ 93 w 232"/>
              <a:gd name="T57" fmla="*/ 16 h 155"/>
              <a:gd name="T58" fmla="*/ 77 w 232"/>
              <a:gd name="T59" fmla="*/ 32 h 155"/>
              <a:gd name="T60" fmla="*/ 64 w 232"/>
              <a:gd name="T61" fmla="*/ 48 h 155"/>
              <a:gd name="T62" fmla="*/ 48 w 232"/>
              <a:gd name="T63" fmla="*/ 32 h 155"/>
              <a:gd name="T64" fmla="*/ 16 w 232"/>
              <a:gd name="T65" fmla="*/ 32 h 155"/>
              <a:gd name="T66" fmla="*/ 16 w 232"/>
              <a:gd name="T67" fmla="*/ 77 h 155"/>
              <a:gd name="T68" fmla="*/ 0 w 232"/>
              <a:gd name="T69" fmla="*/ 93 h 155"/>
              <a:gd name="T70" fmla="*/ 16 w 232"/>
              <a:gd name="T71" fmla="*/ 93 h 155"/>
              <a:gd name="T72" fmla="*/ 48 w 232"/>
              <a:gd name="T73" fmla="*/ 93 h 155"/>
              <a:gd name="T74" fmla="*/ 64 w 232"/>
              <a:gd name="T75" fmla="*/ 9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155">
                <a:moveTo>
                  <a:pt x="64" y="93"/>
                </a:moveTo>
                <a:lnTo>
                  <a:pt x="77" y="77"/>
                </a:lnTo>
                <a:lnTo>
                  <a:pt x="77" y="61"/>
                </a:lnTo>
                <a:lnTo>
                  <a:pt x="93" y="61"/>
                </a:lnTo>
                <a:lnTo>
                  <a:pt x="93" y="77"/>
                </a:lnTo>
                <a:lnTo>
                  <a:pt x="109" y="93"/>
                </a:lnTo>
                <a:lnTo>
                  <a:pt x="109" y="109"/>
                </a:lnTo>
                <a:lnTo>
                  <a:pt x="109" y="125"/>
                </a:lnTo>
                <a:lnTo>
                  <a:pt x="93" y="125"/>
                </a:lnTo>
                <a:lnTo>
                  <a:pt x="109" y="138"/>
                </a:lnTo>
                <a:lnTo>
                  <a:pt x="125" y="125"/>
                </a:lnTo>
                <a:lnTo>
                  <a:pt x="154" y="125"/>
                </a:lnTo>
                <a:lnTo>
                  <a:pt x="154" y="154"/>
                </a:lnTo>
                <a:lnTo>
                  <a:pt x="202" y="125"/>
                </a:lnTo>
                <a:lnTo>
                  <a:pt x="170" y="125"/>
                </a:lnTo>
                <a:lnTo>
                  <a:pt x="202" y="109"/>
                </a:lnTo>
                <a:lnTo>
                  <a:pt x="231" y="109"/>
                </a:lnTo>
                <a:lnTo>
                  <a:pt x="231" y="61"/>
                </a:lnTo>
                <a:lnTo>
                  <a:pt x="231" y="48"/>
                </a:lnTo>
                <a:lnTo>
                  <a:pt x="218" y="48"/>
                </a:lnTo>
                <a:lnTo>
                  <a:pt x="202" y="48"/>
                </a:lnTo>
                <a:lnTo>
                  <a:pt x="202" y="32"/>
                </a:lnTo>
                <a:lnTo>
                  <a:pt x="186" y="32"/>
                </a:lnTo>
                <a:lnTo>
                  <a:pt x="170" y="32"/>
                </a:lnTo>
                <a:lnTo>
                  <a:pt x="170" y="16"/>
                </a:lnTo>
                <a:lnTo>
                  <a:pt x="154" y="0"/>
                </a:lnTo>
                <a:lnTo>
                  <a:pt x="141" y="16"/>
                </a:lnTo>
                <a:lnTo>
                  <a:pt x="109" y="16"/>
                </a:lnTo>
                <a:lnTo>
                  <a:pt x="93" y="16"/>
                </a:lnTo>
                <a:lnTo>
                  <a:pt x="77" y="32"/>
                </a:lnTo>
                <a:lnTo>
                  <a:pt x="64" y="48"/>
                </a:lnTo>
                <a:lnTo>
                  <a:pt x="48" y="32"/>
                </a:lnTo>
                <a:lnTo>
                  <a:pt x="16" y="32"/>
                </a:lnTo>
                <a:lnTo>
                  <a:pt x="16" y="77"/>
                </a:lnTo>
                <a:lnTo>
                  <a:pt x="0" y="93"/>
                </a:lnTo>
                <a:lnTo>
                  <a:pt x="16" y="93"/>
                </a:lnTo>
                <a:lnTo>
                  <a:pt x="48" y="93"/>
                </a:lnTo>
                <a:lnTo>
                  <a:pt x="64" y="93"/>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28" name="Line 566"/>
          <p:cNvSpPr>
            <a:spLocks noChangeShapeType="1"/>
          </p:cNvSpPr>
          <p:nvPr/>
        </p:nvSpPr>
        <p:spPr bwMode="auto">
          <a:xfrm flipV="1">
            <a:off x="6132183" y="4044313"/>
            <a:ext cx="35573" cy="310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29" name="Line 567"/>
          <p:cNvSpPr>
            <a:spLocks noChangeShapeType="1"/>
          </p:cNvSpPr>
          <p:nvPr/>
        </p:nvSpPr>
        <p:spPr bwMode="auto">
          <a:xfrm>
            <a:off x="6351088" y="3928458"/>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0" name="Line 568"/>
          <p:cNvSpPr>
            <a:spLocks noChangeShapeType="1"/>
          </p:cNvSpPr>
          <p:nvPr/>
        </p:nvSpPr>
        <p:spPr bwMode="auto">
          <a:xfrm>
            <a:off x="6102084" y="4044313"/>
            <a:ext cx="30099" cy="310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1" name="Line 569"/>
          <p:cNvSpPr>
            <a:spLocks noChangeShapeType="1"/>
          </p:cNvSpPr>
          <p:nvPr/>
        </p:nvSpPr>
        <p:spPr bwMode="auto">
          <a:xfrm>
            <a:off x="6167755" y="4044312"/>
            <a:ext cx="3009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2" name="Line 570"/>
          <p:cNvSpPr>
            <a:spLocks noChangeShapeType="1"/>
          </p:cNvSpPr>
          <p:nvPr/>
        </p:nvSpPr>
        <p:spPr bwMode="auto">
          <a:xfrm>
            <a:off x="6230691" y="4021707"/>
            <a:ext cx="2462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3" name="Line 571"/>
          <p:cNvSpPr>
            <a:spLocks noChangeShapeType="1"/>
          </p:cNvSpPr>
          <p:nvPr/>
        </p:nvSpPr>
        <p:spPr bwMode="auto">
          <a:xfrm flipV="1">
            <a:off x="6255317" y="3990624"/>
            <a:ext cx="32836" cy="310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4" name="Line 572"/>
          <p:cNvSpPr>
            <a:spLocks noChangeShapeType="1"/>
          </p:cNvSpPr>
          <p:nvPr/>
        </p:nvSpPr>
        <p:spPr bwMode="auto">
          <a:xfrm flipV="1">
            <a:off x="6320989" y="3956715"/>
            <a:ext cx="0" cy="310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5" name="Line 573"/>
          <p:cNvSpPr>
            <a:spLocks noChangeShapeType="1"/>
          </p:cNvSpPr>
          <p:nvPr/>
        </p:nvSpPr>
        <p:spPr bwMode="auto">
          <a:xfrm>
            <a:off x="6320989" y="3956715"/>
            <a:ext cx="3009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6" name="Line 574"/>
          <p:cNvSpPr>
            <a:spLocks noChangeShapeType="1"/>
          </p:cNvSpPr>
          <p:nvPr/>
        </p:nvSpPr>
        <p:spPr bwMode="auto">
          <a:xfrm>
            <a:off x="6383923" y="3897374"/>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7" name="Line 575"/>
          <p:cNvSpPr>
            <a:spLocks noChangeShapeType="1"/>
          </p:cNvSpPr>
          <p:nvPr/>
        </p:nvSpPr>
        <p:spPr bwMode="auto">
          <a:xfrm>
            <a:off x="6288153" y="4021707"/>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8" name="Line 576"/>
          <p:cNvSpPr>
            <a:spLocks noChangeShapeType="1"/>
          </p:cNvSpPr>
          <p:nvPr/>
        </p:nvSpPr>
        <p:spPr bwMode="auto">
          <a:xfrm>
            <a:off x="6320989" y="4021707"/>
            <a:ext cx="0" cy="2260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39" name="Line 577"/>
          <p:cNvSpPr>
            <a:spLocks noChangeShapeType="1"/>
          </p:cNvSpPr>
          <p:nvPr/>
        </p:nvSpPr>
        <p:spPr bwMode="auto">
          <a:xfrm>
            <a:off x="6320989" y="4044312"/>
            <a:ext cx="3009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40" name="Freeform 578"/>
          <p:cNvSpPr>
            <a:spLocks/>
          </p:cNvSpPr>
          <p:nvPr/>
        </p:nvSpPr>
        <p:spPr bwMode="auto">
          <a:xfrm>
            <a:off x="5738154" y="3572414"/>
            <a:ext cx="648507" cy="502983"/>
          </a:xfrm>
          <a:custGeom>
            <a:avLst/>
            <a:gdLst>
              <a:gd name="T0" fmla="*/ 248 w 326"/>
              <a:gd name="T1" fmla="*/ 125 h 264"/>
              <a:gd name="T2" fmla="*/ 261 w 326"/>
              <a:gd name="T3" fmla="*/ 141 h 264"/>
              <a:gd name="T4" fmla="*/ 261 w 326"/>
              <a:gd name="T5" fmla="*/ 125 h 264"/>
              <a:gd name="T6" fmla="*/ 261 w 326"/>
              <a:gd name="T7" fmla="*/ 141 h 264"/>
              <a:gd name="T8" fmla="*/ 277 w 326"/>
              <a:gd name="T9" fmla="*/ 157 h 264"/>
              <a:gd name="T10" fmla="*/ 309 w 326"/>
              <a:gd name="T11" fmla="*/ 157 h 264"/>
              <a:gd name="T12" fmla="*/ 325 w 326"/>
              <a:gd name="T13" fmla="*/ 170 h 264"/>
              <a:gd name="T14" fmla="*/ 325 w 326"/>
              <a:gd name="T15" fmla="*/ 186 h 264"/>
              <a:gd name="T16" fmla="*/ 293 w 326"/>
              <a:gd name="T17" fmla="*/ 218 h 264"/>
              <a:gd name="T18" fmla="*/ 232 w 326"/>
              <a:gd name="T19" fmla="*/ 247 h 264"/>
              <a:gd name="T20" fmla="*/ 200 w 326"/>
              <a:gd name="T21" fmla="*/ 263 h 264"/>
              <a:gd name="T22" fmla="*/ 154 w 326"/>
              <a:gd name="T23" fmla="*/ 247 h 264"/>
              <a:gd name="T24" fmla="*/ 138 w 326"/>
              <a:gd name="T25" fmla="*/ 263 h 264"/>
              <a:gd name="T26" fmla="*/ 122 w 326"/>
              <a:gd name="T27" fmla="*/ 234 h 264"/>
              <a:gd name="T28" fmla="*/ 93 w 326"/>
              <a:gd name="T29" fmla="*/ 202 h 264"/>
              <a:gd name="T30" fmla="*/ 77 w 326"/>
              <a:gd name="T31" fmla="*/ 170 h 264"/>
              <a:gd name="T32" fmla="*/ 93 w 326"/>
              <a:gd name="T33" fmla="*/ 170 h 264"/>
              <a:gd name="T34" fmla="*/ 61 w 326"/>
              <a:gd name="T35" fmla="*/ 141 h 264"/>
              <a:gd name="T36" fmla="*/ 45 w 326"/>
              <a:gd name="T37" fmla="*/ 141 h 264"/>
              <a:gd name="T38" fmla="*/ 45 w 326"/>
              <a:gd name="T39" fmla="*/ 125 h 264"/>
              <a:gd name="T40" fmla="*/ 16 w 326"/>
              <a:gd name="T41" fmla="*/ 64 h 264"/>
              <a:gd name="T42" fmla="*/ 0 w 326"/>
              <a:gd name="T43" fmla="*/ 64 h 264"/>
              <a:gd name="T44" fmla="*/ 61 w 326"/>
              <a:gd name="T45" fmla="*/ 48 h 264"/>
              <a:gd name="T46" fmla="*/ 61 w 326"/>
              <a:gd name="T47" fmla="*/ 32 h 264"/>
              <a:gd name="T48" fmla="*/ 29 w 326"/>
              <a:gd name="T49" fmla="*/ 0 h 264"/>
              <a:gd name="T50" fmla="*/ 61 w 326"/>
              <a:gd name="T51" fmla="*/ 0 h 264"/>
              <a:gd name="T52" fmla="*/ 77 w 326"/>
              <a:gd name="T53" fmla="*/ 0 h 264"/>
              <a:gd name="T54" fmla="*/ 122 w 326"/>
              <a:gd name="T55" fmla="*/ 16 h 264"/>
              <a:gd name="T56" fmla="*/ 122 w 326"/>
              <a:gd name="T57" fmla="*/ 32 h 264"/>
              <a:gd name="T58" fmla="*/ 138 w 326"/>
              <a:gd name="T59" fmla="*/ 32 h 264"/>
              <a:gd name="T60" fmla="*/ 154 w 326"/>
              <a:gd name="T61" fmla="*/ 48 h 264"/>
              <a:gd name="T62" fmla="*/ 171 w 326"/>
              <a:gd name="T63" fmla="*/ 48 h 264"/>
              <a:gd name="T64" fmla="*/ 183 w 326"/>
              <a:gd name="T65" fmla="*/ 64 h 264"/>
              <a:gd name="T66" fmla="*/ 200 w 326"/>
              <a:gd name="T67" fmla="*/ 64 h 264"/>
              <a:gd name="T68" fmla="*/ 216 w 326"/>
              <a:gd name="T69" fmla="*/ 64 h 264"/>
              <a:gd name="T70" fmla="*/ 248 w 326"/>
              <a:gd name="T71" fmla="*/ 12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264">
                <a:moveTo>
                  <a:pt x="248" y="125"/>
                </a:moveTo>
                <a:lnTo>
                  <a:pt x="261" y="141"/>
                </a:lnTo>
                <a:lnTo>
                  <a:pt x="261" y="125"/>
                </a:lnTo>
                <a:lnTo>
                  <a:pt x="261" y="141"/>
                </a:lnTo>
                <a:lnTo>
                  <a:pt x="277" y="157"/>
                </a:lnTo>
                <a:lnTo>
                  <a:pt x="309" y="157"/>
                </a:lnTo>
                <a:lnTo>
                  <a:pt x="325" y="170"/>
                </a:lnTo>
                <a:lnTo>
                  <a:pt x="325" y="186"/>
                </a:lnTo>
                <a:lnTo>
                  <a:pt x="293" y="218"/>
                </a:lnTo>
                <a:lnTo>
                  <a:pt x="232" y="247"/>
                </a:lnTo>
                <a:lnTo>
                  <a:pt x="200" y="263"/>
                </a:lnTo>
                <a:lnTo>
                  <a:pt x="154" y="247"/>
                </a:lnTo>
                <a:lnTo>
                  <a:pt x="138" y="263"/>
                </a:lnTo>
                <a:lnTo>
                  <a:pt x="122" y="234"/>
                </a:lnTo>
                <a:lnTo>
                  <a:pt x="93" y="202"/>
                </a:lnTo>
                <a:lnTo>
                  <a:pt x="77" y="170"/>
                </a:lnTo>
                <a:lnTo>
                  <a:pt x="93" y="170"/>
                </a:lnTo>
                <a:lnTo>
                  <a:pt x="61" y="141"/>
                </a:lnTo>
                <a:lnTo>
                  <a:pt x="45" y="141"/>
                </a:lnTo>
                <a:lnTo>
                  <a:pt x="45" y="125"/>
                </a:lnTo>
                <a:lnTo>
                  <a:pt x="16" y="64"/>
                </a:lnTo>
                <a:lnTo>
                  <a:pt x="0" y="64"/>
                </a:lnTo>
                <a:lnTo>
                  <a:pt x="61" y="48"/>
                </a:lnTo>
                <a:lnTo>
                  <a:pt x="61" y="32"/>
                </a:lnTo>
                <a:lnTo>
                  <a:pt x="29" y="0"/>
                </a:lnTo>
                <a:lnTo>
                  <a:pt x="61" y="0"/>
                </a:lnTo>
                <a:lnTo>
                  <a:pt x="77" y="0"/>
                </a:lnTo>
                <a:lnTo>
                  <a:pt x="122" y="16"/>
                </a:lnTo>
                <a:lnTo>
                  <a:pt x="122" y="32"/>
                </a:lnTo>
                <a:lnTo>
                  <a:pt x="138" y="32"/>
                </a:lnTo>
                <a:lnTo>
                  <a:pt x="154" y="48"/>
                </a:lnTo>
                <a:lnTo>
                  <a:pt x="171" y="48"/>
                </a:lnTo>
                <a:lnTo>
                  <a:pt x="183" y="64"/>
                </a:lnTo>
                <a:lnTo>
                  <a:pt x="200" y="64"/>
                </a:lnTo>
                <a:lnTo>
                  <a:pt x="216" y="64"/>
                </a:lnTo>
                <a:lnTo>
                  <a:pt x="248" y="125"/>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41" name="Freeform 579"/>
          <p:cNvSpPr>
            <a:spLocks/>
          </p:cNvSpPr>
          <p:nvPr/>
        </p:nvSpPr>
        <p:spPr bwMode="auto">
          <a:xfrm>
            <a:off x="5828453" y="4044313"/>
            <a:ext cx="186069" cy="180847"/>
          </a:xfrm>
          <a:custGeom>
            <a:avLst/>
            <a:gdLst>
              <a:gd name="T0" fmla="*/ 0 w 94"/>
              <a:gd name="T1" fmla="*/ 78 h 95"/>
              <a:gd name="T2" fmla="*/ 0 w 94"/>
              <a:gd name="T3" fmla="*/ 65 h 95"/>
              <a:gd name="T4" fmla="*/ 16 w 94"/>
              <a:gd name="T5" fmla="*/ 65 h 95"/>
              <a:gd name="T6" fmla="*/ 32 w 94"/>
              <a:gd name="T7" fmla="*/ 78 h 95"/>
              <a:gd name="T8" fmla="*/ 61 w 94"/>
              <a:gd name="T9" fmla="*/ 78 h 95"/>
              <a:gd name="T10" fmla="*/ 77 w 94"/>
              <a:gd name="T11" fmla="*/ 94 h 95"/>
              <a:gd name="T12" fmla="*/ 93 w 94"/>
              <a:gd name="T13" fmla="*/ 94 h 95"/>
              <a:gd name="T14" fmla="*/ 61 w 94"/>
              <a:gd name="T15" fmla="*/ 49 h 95"/>
              <a:gd name="T16" fmla="*/ 48 w 94"/>
              <a:gd name="T17" fmla="*/ 49 h 95"/>
              <a:gd name="T18" fmla="*/ 32 w 94"/>
              <a:gd name="T19" fmla="*/ 0 h 95"/>
              <a:gd name="T20" fmla="*/ 0 w 94"/>
              <a:gd name="T21" fmla="*/ 16 h 95"/>
              <a:gd name="T22" fmla="*/ 0 w 94"/>
              <a:gd name="T23" fmla="*/ 32 h 95"/>
              <a:gd name="T24" fmla="*/ 0 w 94"/>
              <a:gd name="T25"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5">
                <a:moveTo>
                  <a:pt x="0" y="78"/>
                </a:moveTo>
                <a:lnTo>
                  <a:pt x="0" y="65"/>
                </a:lnTo>
                <a:lnTo>
                  <a:pt x="16" y="65"/>
                </a:lnTo>
                <a:lnTo>
                  <a:pt x="32" y="78"/>
                </a:lnTo>
                <a:lnTo>
                  <a:pt x="61" y="78"/>
                </a:lnTo>
                <a:lnTo>
                  <a:pt x="77" y="94"/>
                </a:lnTo>
                <a:lnTo>
                  <a:pt x="93" y="94"/>
                </a:lnTo>
                <a:lnTo>
                  <a:pt x="61" y="49"/>
                </a:lnTo>
                <a:lnTo>
                  <a:pt x="48" y="49"/>
                </a:lnTo>
                <a:lnTo>
                  <a:pt x="32" y="0"/>
                </a:lnTo>
                <a:lnTo>
                  <a:pt x="0" y="16"/>
                </a:lnTo>
                <a:lnTo>
                  <a:pt x="0" y="32"/>
                </a:lnTo>
                <a:lnTo>
                  <a:pt x="0" y="78"/>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42" name="Line 580"/>
          <p:cNvSpPr>
            <a:spLocks noChangeShapeType="1"/>
          </p:cNvSpPr>
          <p:nvPr/>
        </p:nvSpPr>
        <p:spPr bwMode="auto">
          <a:xfrm>
            <a:off x="6011784" y="4075396"/>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43" name="Freeform 581"/>
          <p:cNvSpPr>
            <a:spLocks/>
          </p:cNvSpPr>
          <p:nvPr/>
        </p:nvSpPr>
        <p:spPr bwMode="auto">
          <a:xfrm>
            <a:off x="6011785" y="3990624"/>
            <a:ext cx="309205" cy="203454"/>
          </a:xfrm>
          <a:custGeom>
            <a:avLst/>
            <a:gdLst>
              <a:gd name="T0" fmla="*/ 32 w 156"/>
              <a:gd name="T1" fmla="*/ 105 h 106"/>
              <a:gd name="T2" fmla="*/ 16 w 156"/>
              <a:gd name="T3" fmla="*/ 105 h 106"/>
              <a:gd name="T4" fmla="*/ 0 w 156"/>
              <a:gd name="T5" fmla="*/ 76 h 106"/>
              <a:gd name="T6" fmla="*/ 0 w 156"/>
              <a:gd name="T7" fmla="*/ 60 h 106"/>
              <a:gd name="T8" fmla="*/ 0 w 156"/>
              <a:gd name="T9" fmla="*/ 45 h 106"/>
              <a:gd name="T10" fmla="*/ 16 w 156"/>
              <a:gd name="T11" fmla="*/ 29 h 106"/>
              <a:gd name="T12" fmla="*/ 61 w 156"/>
              <a:gd name="T13" fmla="*/ 45 h 106"/>
              <a:gd name="T14" fmla="*/ 94 w 156"/>
              <a:gd name="T15" fmla="*/ 29 h 106"/>
              <a:gd name="T16" fmla="*/ 155 w 156"/>
              <a:gd name="T17" fmla="*/ 0 h 106"/>
              <a:gd name="T18" fmla="*/ 155 w 156"/>
              <a:gd name="T19" fmla="*/ 29 h 106"/>
              <a:gd name="T20" fmla="*/ 139 w 156"/>
              <a:gd name="T21" fmla="*/ 45 h 106"/>
              <a:gd name="T22" fmla="*/ 139 w 156"/>
              <a:gd name="T23" fmla="*/ 60 h 106"/>
              <a:gd name="T24" fmla="*/ 61 w 156"/>
              <a:gd name="T25" fmla="*/ 92 h 106"/>
              <a:gd name="T26" fmla="*/ 32 w 156"/>
              <a:gd name="T27"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106">
                <a:moveTo>
                  <a:pt x="32" y="105"/>
                </a:moveTo>
                <a:lnTo>
                  <a:pt x="16" y="105"/>
                </a:lnTo>
                <a:lnTo>
                  <a:pt x="0" y="76"/>
                </a:lnTo>
                <a:lnTo>
                  <a:pt x="0" y="60"/>
                </a:lnTo>
                <a:lnTo>
                  <a:pt x="0" y="45"/>
                </a:lnTo>
                <a:lnTo>
                  <a:pt x="16" y="29"/>
                </a:lnTo>
                <a:lnTo>
                  <a:pt x="61" y="45"/>
                </a:lnTo>
                <a:lnTo>
                  <a:pt x="94" y="29"/>
                </a:lnTo>
                <a:lnTo>
                  <a:pt x="155" y="0"/>
                </a:lnTo>
                <a:lnTo>
                  <a:pt x="155" y="29"/>
                </a:lnTo>
                <a:lnTo>
                  <a:pt x="139" y="45"/>
                </a:lnTo>
                <a:lnTo>
                  <a:pt x="139" y="60"/>
                </a:lnTo>
                <a:lnTo>
                  <a:pt x="61" y="92"/>
                </a:lnTo>
                <a:lnTo>
                  <a:pt x="32" y="105"/>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44" name="Freeform 582"/>
          <p:cNvSpPr>
            <a:spLocks/>
          </p:cNvSpPr>
          <p:nvPr/>
        </p:nvSpPr>
        <p:spPr bwMode="auto">
          <a:xfrm>
            <a:off x="5768254" y="3400043"/>
            <a:ext cx="183333" cy="172371"/>
          </a:xfrm>
          <a:custGeom>
            <a:avLst/>
            <a:gdLst>
              <a:gd name="T0" fmla="*/ 0 w 91"/>
              <a:gd name="T1" fmla="*/ 45 h 91"/>
              <a:gd name="T2" fmla="*/ 13 w 91"/>
              <a:gd name="T3" fmla="*/ 61 h 91"/>
              <a:gd name="T4" fmla="*/ 0 w 91"/>
              <a:gd name="T5" fmla="*/ 77 h 91"/>
              <a:gd name="T6" fmla="*/ 0 w 91"/>
              <a:gd name="T7" fmla="*/ 90 h 91"/>
              <a:gd name="T8" fmla="*/ 13 w 91"/>
              <a:gd name="T9" fmla="*/ 90 h 91"/>
              <a:gd name="T10" fmla="*/ 45 w 91"/>
              <a:gd name="T11" fmla="*/ 77 h 91"/>
              <a:gd name="T12" fmla="*/ 77 w 91"/>
              <a:gd name="T13" fmla="*/ 45 h 91"/>
              <a:gd name="T14" fmla="*/ 77 w 91"/>
              <a:gd name="T15" fmla="*/ 13 h 91"/>
              <a:gd name="T16" fmla="*/ 90 w 91"/>
              <a:gd name="T17" fmla="*/ 0 h 91"/>
              <a:gd name="T18" fmla="*/ 77 w 91"/>
              <a:gd name="T19" fmla="*/ 0 h 91"/>
              <a:gd name="T20" fmla="*/ 13 w 91"/>
              <a:gd name="T21" fmla="*/ 13 h 91"/>
              <a:gd name="T22" fmla="*/ 0 w 91"/>
              <a:gd name="T23" fmla="*/ 29 h 91"/>
              <a:gd name="T24" fmla="*/ 0 w 91"/>
              <a:gd name="T2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1">
                <a:moveTo>
                  <a:pt x="0" y="45"/>
                </a:moveTo>
                <a:lnTo>
                  <a:pt x="13" y="61"/>
                </a:lnTo>
                <a:lnTo>
                  <a:pt x="0" y="77"/>
                </a:lnTo>
                <a:lnTo>
                  <a:pt x="0" y="90"/>
                </a:lnTo>
                <a:lnTo>
                  <a:pt x="13" y="90"/>
                </a:lnTo>
                <a:lnTo>
                  <a:pt x="45" y="77"/>
                </a:lnTo>
                <a:lnTo>
                  <a:pt x="77" y="45"/>
                </a:lnTo>
                <a:lnTo>
                  <a:pt x="77" y="13"/>
                </a:lnTo>
                <a:lnTo>
                  <a:pt x="90" y="0"/>
                </a:lnTo>
                <a:lnTo>
                  <a:pt x="77" y="0"/>
                </a:lnTo>
                <a:lnTo>
                  <a:pt x="13" y="13"/>
                </a:lnTo>
                <a:lnTo>
                  <a:pt x="0" y="29"/>
                </a:lnTo>
                <a:lnTo>
                  <a:pt x="0" y="45"/>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45" name="Freeform 583"/>
          <p:cNvSpPr>
            <a:spLocks/>
          </p:cNvSpPr>
          <p:nvPr/>
        </p:nvSpPr>
        <p:spPr bwMode="auto">
          <a:xfrm>
            <a:off x="5978949" y="3306793"/>
            <a:ext cx="585571" cy="474726"/>
          </a:xfrm>
          <a:custGeom>
            <a:avLst/>
            <a:gdLst>
              <a:gd name="T0" fmla="*/ 16 w 294"/>
              <a:gd name="T1" fmla="*/ 0 h 248"/>
              <a:gd name="T2" fmla="*/ 0 w 294"/>
              <a:gd name="T3" fmla="*/ 16 h 248"/>
              <a:gd name="T4" fmla="*/ 16 w 294"/>
              <a:gd name="T5" fmla="*/ 48 h 248"/>
              <a:gd name="T6" fmla="*/ 48 w 294"/>
              <a:gd name="T7" fmla="*/ 61 h 248"/>
              <a:gd name="T8" fmla="*/ 32 w 294"/>
              <a:gd name="T9" fmla="*/ 77 h 248"/>
              <a:gd name="T10" fmla="*/ 48 w 294"/>
              <a:gd name="T11" fmla="*/ 109 h 248"/>
              <a:gd name="T12" fmla="*/ 61 w 294"/>
              <a:gd name="T13" fmla="*/ 125 h 248"/>
              <a:gd name="T14" fmla="*/ 93 w 294"/>
              <a:gd name="T15" fmla="*/ 170 h 248"/>
              <a:gd name="T16" fmla="*/ 109 w 294"/>
              <a:gd name="T17" fmla="*/ 170 h 248"/>
              <a:gd name="T18" fmla="*/ 138 w 294"/>
              <a:gd name="T19" fmla="*/ 202 h 248"/>
              <a:gd name="T20" fmla="*/ 187 w 294"/>
              <a:gd name="T21" fmla="*/ 215 h 248"/>
              <a:gd name="T22" fmla="*/ 203 w 294"/>
              <a:gd name="T23" fmla="*/ 215 h 248"/>
              <a:gd name="T24" fmla="*/ 216 w 294"/>
              <a:gd name="T25" fmla="*/ 215 h 248"/>
              <a:gd name="T26" fmla="*/ 216 w 294"/>
              <a:gd name="T27" fmla="*/ 231 h 248"/>
              <a:gd name="T28" fmla="*/ 280 w 294"/>
              <a:gd name="T29" fmla="*/ 247 h 248"/>
              <a:gd name="T30" fmla="*/ 293 w 294"/>
              <a:gd name="T31" fmla="*/ 231 h 248"/>
              <a:gd name="T32" fmla="*/ 293 w 294"/>
              <a:gd name="T33" fmla="*/ 215 h 248"/>
              <a:gd name="T34" fmla="*/ 293 w 294"/>
              <a:gd name="T35" fmla="*/ 202 h 248"/>
              <a:gd name="T36" fmla="*/ 280 w 294"/>
              <a:gd name="T37" fmla="*/ 170 h 248"/>
              <a:gd name="T38" fmla="*/ 264 w 294"/>
              <a:gd name="T39" fmla="*/ 154 h 248"/>
              <a:gd name="T40" fmla="*/ 280 w 294"/>
              <a:gd name="T41" fmla="*/ 138 h 248"/>
              <a:gd name="T42" fmla="*/ 280 w 294"/>
              <a:gd name="T43" fmla="*/ 125 h 248"/>
              <a:gd name="T44" fmla="*/ 264 w 294"/>
              <a:gd name="T45" fmla="*/ 125 h 248"/>
              <a:gd name="T46" fmla="*/ 264 w 294"/>
              <a:gd name="T47" fmla="*/ 93 h 248"/>
              <a:gd name="T48" fmla="*/ 248 w 294"/>
              <a:gd name="T49" fmla="*/ 77 h 248"/>
              <a:gd name="T50" fmla="*/ 248 w 294"/>
              <a:gd name="T51" fmla="*/ 61 h 248"/>
              <a:gd name="T52" fmla="*/ 248 w 294"/>
              <a:gd name="T53" fmla="*/ 32 h 248"/>
              <a:gd name="T54" fmla="*/ 171 w 294"/>
              <a:gd name="T55" fmla="*/ 16 h 248"/>
              <a:gd name="T56" fmla="*/ 155 w 294"/>
              <a:gd name="T57" fmla="*/ 16 h 248"/>
              <a:gd name="T58" fmla="*/ 155 w 294"/>
              <a:gd name="T59" fmla="*/ 32 h 248"/>
              <a:gd name="T60" fmla="*/ 138 w 294"/>
              <a:gd name="T61" fmla="*/ 48 h 248"/>
              <a:gd name="T62" fmla="*/ 126 w 294"/>
              <a:gd name="T63" fmla="*/ 48 h 248"/>
              <a:gd name="T64" fmla="*/ 109 w 294"/>
              <a:gd name="T65" fmla="*/ 48 h 248"/>
              <a:gd name="T66" fmla="*/ 77 w 294"/>
              <a:gd name="T67" fmla="*/ 16 h 248"/>
              <a:gd name="T68" fmla="*/ 61 w 294"/>
              <a:gd name="T69" fmla="*/ 0 h 248"/>
              <a:gd name="T70" fmla="*/ 32 w 294"/>
              <a:gd name="T71" fmla="*/ 16 h 248"/>
              <a:gd name="T72" fmla="*/ 16 w 294"/>
              <a:gd name="T7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4" h="248">
                <a:moveTo>
                  <a:pt x="16" y="0"/>
                </a:moveTo>
                <a:lnTo>
                  <a:pt x="0" y="16"/>
                </a:lnTo>
                <a:lnTo>
                  <a:pt x="16" y="48"/>
                </a:lnTo>
                <a:lnTo>
                  <a:pt x="48" y="61"/>
                </a:lnTo>
                <a:lnTo>
                  <a:pt x="32" y="77"/>
                </a:lnTo>
                <a:lnTo>
                  <a:pt x="48" y="109"/>
                </a:lnTo>
                <a:lnTo>
                  <a:pt x="61" y="125"/>
                </a:lnTo>
                <a:lnTo>
                  <a:pt x="93" y="170"/>
                </a:lnTo>
                <a:lnTo>
                  <a:pt x="109" y="170"/>
                </a:lnTo>
                <a:lnTo>
                  <a:pt x="138" y="202"/>
                </a:lnTo>
                <a:lnTo>
                  <a:pt x="187" y="215"/>
                </a:lnTo>
                <a:lnTo>
                  <a:pt x="203" y="215"/>
                </a:lnTo>
                <a:lnTo>
                  <a:pt x="216" y="215"/>
                </a:lnTo>
                <a:lnTo>
                  <a:pt x="216" y="231"/>
                </a:lnTo>
                <a:lnTo>
                  <a:pt x="280" y="247"/>
                </a:lnTo>
                <a:lnTo>
                  <a:pt x="293" y="231"/>
                </a:lnTo>
                <a:lnTo>
                  <a:pt x="293" y="215"/>
                </a:lnTo>
                <a:lnTo>
                  <a:pt x="293" y="202"/>
                </a:lnTo>
                <a:lnTo>
                  <a:pt x="280" y="170"/>
                </a:lnTo>
                <a:lnTo>
                  <a:pt x="264" y="154"/>
                </a:lnTo>
                <a:lnTo>
                  <a:pt x="280" y="138"/>
                </a:lnTo>
                <a:lnTo>
                  <a:pt x="280" y="125"/>
                </a:lnTo>
                <a:lnTo>
                  <a:pt x="264" y="125"/>
                </a:lnTo>
                <a:lnTo>
                  <a:pt x="264" y="93"/>
                </a:lnTo>
                <a:lnTo>
                  <a:pt x="248" y="77"/>
                </a:lnTo>
                <a:lnTo>
                  <a:pt x="248" y="61"/>
                </a:lnTo>
                <a:lnTo>
                  <a:pt x="248" y="32"/>
                </a:lnTo>
                <a:lnTo>
                  <a:pt x="171" y="16"/>
                </a:lnTo>
                <a:lnTo>
                  <a:pt x="155" y="16"/>
                </a:lnTo>
                <a:lnTo>
                  <a:pt x="155" y="32"/>
                </a:lnTo>
                <a:lnTo>
                  <a:pt x="138" y="48"/>
                </a:lnTo>
                <a:lnTo>
                  <a:pt x="126" y="48"/>
                </a:lnTo>
                <a:lnTo>
                  <a:pt x="109" y="48"/>
                </a:lnTo>
                <a:lnTo>
                  <a:pt x="77" y="16"/>
                </a:lnTo>
                <a:lnTo>
                  <a:pt x="61" y="0"/>
                </a:lnTo>
                <a:lnTo>
                  <a:pt x="32" y="16"/>
                </a:lnTo>
                <a:lnTo>
                  <a:pt x="16" y="0"/>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46" name="Freeform 584"/>
          <p:cNvSpPr>
            <a:spLocks/>
          </p:cNvSpPr>
          <p:nvPr/>
        </p:nvSpPr>
        <p:spPr bwMode="auto">
          <a:xfrm>
            <a:off x="5858551" y="3400043"/>
            <a:ext cx="311940" cy="265620"/>
          </a:xfrm>
          <a:custGeom>
            <a:avLst/>
            <a:gdLst>
              <a:gd name="T0" fmla="*/ 78 w 156"/>
              <a:gd name="T1" fmla="*/ 0 h 139"/>
              <a:gd name="T2" fmla="*/ 32 w 156"/>
              <a:gd name="T3" fmla="*/ 0 h 139"/>
              <a:gd name="T4" fmla="*/ 45 w 156"/>
              <a:gd name="T5" fmla="*/ 0 h 139"/>
              <a:gd name="T6" fmla="*/ 32 w 156"/>
              <a:gd name="T7" fmla="*/ 13 h 139"/>
              <a:gd name="T8" fmla="*/ 32 w 156"/>
              <a:gd name="T9" fmla="*/ 45 h 139"/>
              <a:gd name="T10" fmla="*/ 0 w 156"/>
              <a:gd name="T11" fmla="*/ 77 h 139"/>
              <a:gd name="T12" fmla="*/ 0 w 156"/>
              <a:gd name="T13" fmla="*/ 90 h 139"/>
              <a:gd name="T14" fmla="*/ 16 w 156"/>
              <a:gd name="T15" fmla="*/ 90 h 139"/>
              <a:gd name="T16" fmla="*/ 61 w 156"/>
              <a:gd name="T17" fmla="*/ 106 h 139"/>
              <a:gd name="T18" fmla="*/ 61 w 156"/>
              <a:gd name="T19" fmla="*/ 122 h 139"/>
              <a:gd name="T20" fmla="*/ 78 w 156"/>
              <a:gd name="T21" fmla="*/ 122 h 139"/>
              <a:gd name="T22" fmla="*/ 94 w 156"/>
              <a:gd name="T23" fmla="*/ 138 h 139"/>
              <a:gd name="T24" fmla="*/ 123 w 156"/>
              <a:gd name="T25" fmla="*/ 138 h 139"/>
              <a:gd name="T26" fmla="*/ 139 w 156"/>
              <a:gd name="T27" fmla="*/ 122 h 139"/>
              <a:gd name="T28" fmla="*/ 155 w 156"/>
              <a:gd name="T29" fmla="*/ 122 h 139"/>
              <a:gd name="T30" fmla="*/ 123 w 156"/>
              <a:gd name="T31" fmla="*/ 77 h 139"/>
              <a:gd name="T32" fmla="*/ 110 w 156"/>
              <a:gd name="T33" fmla="*/ 61 h 139"/>
              <a:gd name="T34" fmla="*/ 94 w 156"/>
              <a:gd name="T35" fmla="*/ 29 h 139"/>
              <a:gd name="T36" fmla="*/ 110 w 156"/>
              <a:gd name="T37" fmla="*/ 13 h 139"/>
              <a:gd name="T38" fmla="*/ 78 w 156"/>
              <a:gd name="T3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39">
                <a:moveTo>
                  <a:pt x="78" y="0"/>
                </a:moveTo>
                <a:lnTo>
                  <a:pt x="32" y="0"/>
                </a:lnTo>
                <a:lnTo>
                  <a:pt x="45" y="0"/>
                </a:lnTo>
                <a:lnTo>
                  <a:pt x="32" y="13"/>
                </a:lnTo>
                <a:lnTo>
                  <a:pt x="32" y="45"/>
                </a:lnTo>
                <a:lnTo>
                  <a:pt x="0" y="77"/>
                </a:lnTo>
                <a:lnTo>
                  <a:pt x="0" y="90"/>
                </a:lnTo>
                <a:lnTo>
                  <a:pt x="16" y="90"/>
                </a:lnTo>
                <a:lnTo>
                  <a:pt x="61" y="106"/>
                </a:lnTo>
                <a:lnTo>
                  <a:pt x="61" y="122"/>
                </a:lnTo>
                <a:lnTo>
                  <a:pt x="78" y="122"/>
                </a:lnTo>
                <a:lnTo>
                  <a:pt x="94" y="138"/>
                </a:lnTo>
                <a:lnTo>
                  <a:pt x="123" y="138"/>
                </a:lnTo>
                <a:lnTo>
                  <a:pt x="139" y="122"/>
                </a:lnTo>
                <a:lnTo>
                  <a:pt x="155" y="122"/>
                </a:lnTo>
                <a:lnTo>
                  <a:pt x="123" y="77"/>
                </a:lnTo>
                <a:lnTo>
                  <a:pt x="110" y="61"/>
                </a:lnTo>
                <a:lnTo>
                  <a:pt x="94" y="29"/>
                </a:lnTo>
                <a:lnTo>
                  <a:pt x="110" y="13"/>
                </a:lnTo>
                <a:lnTo>
                  <a:pt x="78" y="0"/>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47" name="Freeform 585"/>
          <p:cNvSpPr>
            <a:spLocks/>
          </p:cNvSpPr>
          <p:nvPr/>
        </p:nvSpPr>
        <p:spPr bwMode="auto">
          <a:xfrm>
            <a:off x="6044621" y="3662838"/>
            <a:ext cx="90300" cy="33909"/>
          </a:xfrm>
          <a:custGeom>
            <a:avLst/>
            <a:gdLst>
              <a:gd name="T0" fmla="*/ 44 w 45"/>
              <a:gd name="T1" fmla="*/ 16 h 17"/>
              <a:gd name="T2" fmla="*/ 28 w 45"/>
              <a:gd name="T3" fmla="*/ 16 h 17"/>
              <a:gd name="T4" fmla="*/ 16 w 45"/>
              <a:gd name="T5" fmla="*/ 0 h 17"/>
              <a:gd name="T6" fmla="*/ 0 w 45"/>
              <a:gd name="T7" fmla="*/ 0 h 17"/>
              <a:gd name="T8" fmla="*/ 28 w 45"/>
              <a:gd name="T9" fmla="*/ 0 h 17"/>
              <a:gd name="T10" fmla="*/ 44 w 45"/>
              <a:gd name="T11" fmla="*/ 16 h 17"/>
            </a:gdLst>
            <a:ahLst/>
            <a:cxnLst>
              <a:cxn ang="0">
                <a:pos x="T0" y="T1"/>
              </a:cxn>
              <a:cxn ang="0">
                <a:pos x="T2" y="T3"/>
              </a:cxn>
              <a:cxn ang="0">
                <a:pos x="T4" y="T5"/>
              </a:cxn>
              <a:cxn ang="0">
                <a:pos x="T6" y="T7"/>
              </a:cxn>
              <a:cxn ang="0">
                <a:pos x="T8" y="T9"/>
              </a:cxn>
              <a:cxn ang="0">
                <a:pos x="T10" y="T11"/>
              </a:cxn>
            </a:cxnLst>
            <a:rect l="0" t="0" r="r" b="b"/>
            <a:pathLst>
              <a:path w="45" h="17">
                <a:moveTo>
                  <a:pt x="44" y="16"/>
                </a:moveTo>
                <a:lnTo>
                  <a:pt x="28" y="16"/>
                </a:lnTo>
                <a:lnTo>
                  <a:pt x="16" y="0"/>
                </a:lnTo>
                <a:lnTo>
                  <a:pt x="0" y="0"/>
                </a:lnTo>
                <a:lnTo>
                  <a:pt x="28" y="0"/>
                </a:lnTo>
                <a:lnTo>
                  <a:pt x="44" y="16"/>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48" name="Freeform 586"/>
          <p:cNvSpPr>
            <a:spLocks/>
          </p:cNvSpPr>
          <p:nvPr/>
        </p:nvSpPr>
        <p:spPr bwMode="auto">
          <a:xfrm>
            <a:off x="5948850" y="3222022"/>
            <a:ext cx="155969" cy="118681"/>
          </a:xfrm>
          <a:custGeom>
            <a:avLst/>
            <a:gdLst>
              <a:gd name="T0" fmla="*/ 32 w 78"/>
              <a:gd name="T1" fmla="*/ 45 h 62"/>
              <a:gd name="T2" fmla="*/ 48 w 78"/>
              <a:gd name="T3" fmla="*/ 45 h 62"/>
              <a:gd name="T4" fmla="*/ 64 w 78"/>
              <a:gd name="T5" fmla="*/ 61 h 62"/>
              <a:gd name="T6" fmla="*/ 48 w 78"/>
              <a:gd name="T7" fmla="*/ 61 h 62"/>
              <a:gd name="T8" fmla="*/ 77 w 78"/>
              <a:gd name="T9" fmla="*/ 45 h 62"/>
              <a:gd name="T10" fmla="*/ 64 w 78"/>
              <a:gd name="T11" fmla="*/ 45 h 62"/>
              <a:gd name="T12" fmla="*/ 48 w 78"/>
              <a:gd name="T13" fmla="*/ 29 h 62"/>
              <a:gd name="T14" fmla="*/ 32 w 78"/>
              <a:gd name="T15" fmla="*/ 16 h 62"/>
              <a:gd name="T16" fmla="*/ 16 w 78"/>
              <a:gd name="T17" fmla="*/ 0 h 62"/>
              <a:gd name="T18" fmla="*/ 0 w 78"/>
              <a:gd name="T19" fmla="*/ 0 h 62"/>
              <a:gd name="T20" fmla="*/ 0 w 78"/>
              <a:gd name="T21" fmla="*/ 16 h 62"/>
              <a:gd name="T22" fmla="*/ 16 w 78"/>
              <a:gd name="T23" fmla="*/ 29 h 62"/>
              <a:gd name="T24" fmla="*/ 32 w 78"/>
              <a:gd name="T25"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2">
                <a:moveTo>
                  <a:pt x="32" y="45"/>
                </a:moveTo>
                <a:lnTo>
                  <a:pt x="48" y="45"/>
                </a:lnTo>
                <a:lnTo>
                  <a:pt x="64" y="61"/>
                </a:lnTo>
                <a:lnTo>
                  <a:pt x="48" y="61"/>
                </a:lnTo>
                <a:lnTo>
                  <a:pt x="77" y="45"/>
                </a:lnTo>
                <a:lnTo>
                  <a:pt x="64" y="45"/>
                </a:lnTo>
                <a:lnTo>
                  <a:pt x="48" y="29"/>
                </a:lnTo>
                <a:lnTo>
                  <a:pt x="32" y="16"/>
                </a:lnTo>
                <a:lnTo>
                  <a:pt x="16" y="0"/>
                </a:lnTo>
                <a:lnTo>
                  <a:pt x="0" y="0"/>
                </a:lnTo>
                <a:lnTo>
                  <a:pt x="0" y="16"/>
                </a:lnTo>
                <a:lnTo>
                  <a:pt x="16" y="29"/>
                </a:lnTo>
                <a:lnTo>
                  <a:pt x="32" y="45"/>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49" name="Freeform 587"/>
          <p:cNvSpPr>
            <a:spLocks/>
          </p:cNvSpPr>
          <p:nvPr/>
        </p:nvSpPr>
        <p:spPr bwMode="auto">
          <a:xfrm>
            <a:off x="5978949" y="3190937"/>
            <a:ext cx="155971" cy="149765"/>
          </a:xfrm>
          <a:custGeom>
            <a:avLst/>
            <a:gdLst>
              <a:gd name="T0" fmla="*/ 32 w 78"/>
              <a:gd name="T1" fmla="*/ 16 h 78"/>
              <a:gd name="T2" fmla="*/ 16 w 78"/>
              <a:gd name="T3" fmla="*/ 0 h 78"/>
              <a:gd name="T4" fmla="*/ 16 w 78"/>
              <a:gd name="T5" fmla="*/ 16 h 78"/>
              <a:gd name="T6" fmla="*/ 0 w 78"/>
              <a:gd name="T7" fmla="*/ 16 h 78"/>
              <a:gd name="T8" fmla="*/ 16 w 78"/>
              <a:gd name="T9" fmla="*/ 32 h 78"/>
              <a:gd name="T10" fmla="*/ 32 w 78"/>
              <a:gd name="T11" fmla="*/ 45 h 78"/>
              <a:gd name="T12" fmla="*/ 48 w 78"/>
              <a:gd name="T13" fmla="*/ 61 h 78"/>
              <a:gd name="T14" fmla="*/ 61 w 78"/>
              <a:gd name="T15" fmla="*/ 61 h 78"/>
              <a:gd name="T16" fmla="*/ 77 w 78"/>
              <a:gd name="T17" fmla="*/ 77 h 78"/>
              <a:gd name="T18" fmla="*/ 77 w 78"/>
              <a:gd name="T19" fmla="*/ 45 h 78"/>
              <a:gd name="T20" fmla="*/ 61 w 78"/>
              <a:gd name="T21" fmla="*/ 16 h 78"/>
              <a:gd name="T22" fmla="*/ 48 w 78"/>
              <a:gd name="T23" fmla="*/ 32 h 78"/>
              <a:gd name="T24" fmla="*/ 48 w 78"/>
              <a:gd name="T25" fmla="*/ 16 h 78"/>
              <a:gd name="T26" fmla="*/ 32 w 78"/>
              <a:gd name="T27"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8">
                <a:moveTo>
                  <a:pt x="32" y="16"/>
                </a:moveTo>
                <a:lnTo>
                  <a:pt x="16" y="0"/>
                </a:lnTo>
                <a:lnTo>
                  <a:pt x="16" y="16"/>
                </a:lnTo>
                <a:lnTo>
                  <a:pt x="0" y="16"/>
                </a:lnTo>
                <a:lnTo>
                  <a:pt x="16" y="32"/>
                </a:lnTo>
                <a:lnTo>
                  <a:pt x="32" y="45"/>
                </a:lnTo>
                <a:lnTo>
                  <a:pt x="48" y="61"/>
                </a:lnTo>
                <a:lnTo>
                  <a:pt x="61" y="61"/>
                </a:lnTo>
                <a:lnTo>
                  <a:pt x="77" y="77"/>
                </a:lnTo>
                <a:lnTo>
                  <a:pt x="77" y="45"/>
                </a:lnTo>
                <a:lnTo>
                  <a:pt x="61" y="16"/>
                </a:lnTo>
                <a:lnTo>
                  <a:pt x="48" y="32"/>
                </a:lnTo>
                <a:lnTo>
                  <a:pt x="48" y="16"/>
                </a:lnTo>
                <a:lnTo>
                  <a:pt x="32"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50" name="Freeform 588"/>
          <p:cNvSpPr>
            <a:spLocks/>
          </p:cNvSpPr>
          <p:nvPr/>
        </p:nvSpPr>
        <p:spPr bwMode="auto">
          <a:xfrm>
            <a:off x="6011785" y="3306794"/>
            <a:ext cx="68409" cy="33909"/>
          </a:xfrm>
          <a:custGeom>
            <a:avLst/>
            <a:gdLst>
              <a:gd name="T0" fmla="*/ 0 w 34"/>
              <a:gd name="T1" fmla="*/ 0 h 17"/>
              <a:gd name="T2" fmla="*/ 17 w 34"/>
              <a:gd name="T3" fmla="*/ 0 h 17"/>
              <a:gd name="T4" fmla="*/ 33 w 34"/>
              <a:gd name="T5" fmla="*/ 16 h 17"/>
              <a:gd name="T6" fmla="*/ 17 w 34"/>
              <a:gd name="T7" fmla="*/ 16 h 17"/>
              <a:gd name="T8" fmla="*/ 0 w 34"/>
              <a:gd name="T9" fmla="*/ 0 h 17"/>
            </a:gdLst>
            <a:ahLst/>
            <a:cxnLst>
              <a:cxn ang="0">
                <a:pos x="T0" y="T1"/>
              </a:cxn>
              <a:cxn ang="0">
                <a:pos x="T2" y="T3"/>
              </a:cxn>
              <a:cxn ang="0">
                <a:pos x="T4" y="T5"/>
              </a:cxn>
              <a:cxn ang="0">
                <a:pos x="T6" y="T7"/>
              </a:cxn>
              <a:cxn ang="0">
                <a:pos x="T8" y="T9"/>
              </a:cxn>
            </a:cxnLst>
            <a:rect l="0" t="0" r="r" b="b"/>
            <a:pathLst>
              <a:path w="34" h="17">
                <a:moveTo>
                  <a:pt x="0" y="0"/>
                </a:moveTo>
                <a:lnTo>
                  <a:pt x="17" y="0"/>
                </a:lnTo>
                <a:lnTo>
                  <a:pt x="33" y="16"/>
                </a:lnTo>
                <a:lnTo>
                  <a:pt x="17" y="16"/>
                </a:lnTo>
                <a:lnTo>
                  <a:pt x="0"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51" name="Freeform 589"/>
          <p:cNvSpPr>
            <a:spLocks/>
          </p:cNvSpPr>
          <p:nvPr/>
        </p:nvSpPr>
        <p:spPr bwMode="auto">
          <a:xfrm>
            <a:off x="5828453" y="3128771"/>
            <a:ext cx="218905" cy="124333"/>
          </a:xfrm>
          <a:custGeom>
            <a:avLst/>
            <a:gdLst>
              <a:gd name="T0" fmla="*/ 110 w 111"/>
              <a:gd name="T1" fmla="*/ 48 h 65"/>
              <a:gd name="T2" fmla="*/ 94 w 111"/>
              <a:gd name="T3" fmla="*/ 32 h 65"/>
              <a:gd name="T4" fmla="*/ 94 w 111"/>
              <a:gd name="T5" fmla="*/ 48 h 65"/>
              <a:gd name="T6" fmla="*/ 78 w 111"/>
              <a:gd name="T7" fmla="*/ 48 h 65"/>
              <a:gd name="T8" fmla="*/ 61 w 111"/>
              <a:gd name="T9" fmla="*/ 48 h 65"/>
              <a:gd name="T10" fmla="*/ 61 w 111"/>
              <a:gd name="T11" fmla="*/ 64 h 65"/>
              <a:gd name="T12" fmla="*/ 49 w 111"/>
              <a:gd name="T13" fmla="*/ 64 h 65"/>
              <a:gd name="T14" fmla="*/ 32 w 111"/>
              <a:gd name="T15" fmla="*/ 32 h 65"/>
              <a:gd name="T16" fmla="*/ 0 w 111"/>
              <a:gd name="T17" fmla="*/ 32 h 65"/>
              <a:gd name="T18" fmla="*/ 0 w 111"/>
              <a:gd name="T19" fmla="*/ 16 h 65"/>
              <a:gd name="T20" fmla="*/ 32 w 111"/>
              <a:gd name="T21" fmla="*/ 16 h 65"/>
              <a:gd name="T22" fmla="*/ 49 w 111"/>
              <a:gd name="T23" fmla="*/ 16 h 65"/>
              <a:gd name="T24" fmla="*/ 61 w 111"/>
              <a:gd name="T25" fmla="*/ 0 h 65"/>
              <a:gd name="T26" fmla="*/ 110 w 111"/>
              <a:gd name="T2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65">
                <a:moveTo>
                  <a:pt x="110" y="48"/>
                </a:moveTo>
                <a:lnTo>
                  <a:pt x="94" y="32"/>
                </a:lnTo>
                <a:lnTo>
                  <a:pt x="94" y="48"/>
                </a:lnTo>
                <a:lnTo>
                  <a:pt x="78" y="48"/>
                </a:lnTo>
                <a:lnTo>
                  <a:pt x="61" y="48"/>
                </a:lnTo>
                <a:lnTo>
                  <a:pt x="61" y="64"/>
                </a:lnTo>
                <a:lnTo>
                  <a:pt x="49" y="64"/>
                </a:lnTo>
                <a:lnTo>
                  <a:pt x="32" y="32"/>
                </a:lnTo>
                <a:lnTo>
                  <a:pt x="0" y="32"/>
                </a:lnTo>
                <a:lnTo>
                  <a:pt x="0" y="16"/>
                </a:lnTo>
                <a:lnTo>
                  <a:pt x="32" y="16"/>
                </a:lnTo>
                <a:lnTo>
                  <a:pt x="49" y="16"/>
                </a:lnTo>
                <a:lnTo>
                  <a:pt x="61" y="0"/>
                </a:lnTo>
                <a:lnTo>
                  <a:pt x="110" y="48"/>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52" name="Oval 590"/>
          <p:cNvSpPr>
            <a:spLocks noChangeArrowheads="1"/>
          </p:cNvSpPr>
          <p:nvPr/>
        </p:nvSpPr>
        <p:spPr bwMode="auto">
          <a:xfrm>
            <a:off x="6047358" y="4908991"/>
            <a:ext cx="13680" cy="0"/>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253" name="Freeform 591"/>
          <p:cNvSpPr>
            <a:spLocks/>
          </p:cNvSpPr>
          <p:nvPr/>
        </p:nvSpPr>
        <p:spPr bwMode="auto">
          <a:xfrm>
            <a:off x="6011784" y="4959855"/>
            <a:ext cx="221642" cy="412559"/>
          </a:xfrm>
          <a:custGeom>
            <a:avLst/>
            <a:gdLst>
              <a:gd name="T0" fmla="*/ 94 w 111"/>
              <a:gd name="T1" fmla="*/ 0 h 216"/>
              <a:gd name="T2" fmla="*/ 78 w 111"/>
              <a:gd name="T3" fmla="*/ 16 h 216"/>
              <a:gd name="T4" fmla="*/ 78 w 111"/>
              <a:gd name="T5" fmla="*/ 32 h 216"/>
              <a:gd name="T6" fmla="*/ 61 w 111"/>
              <a:gd name="T7" fmla="*/ 48 h 216"/>
              <a:gd name="T8" fmla="*/ 16 w 111"/>
              <a:gd name="T9" fmla="*/ 61 h 216"/>
              <a:gd name="T10" fmla="*/ 0 w 111"/>
              <a:gd name="T11" fmla="*/ 93 h 216"/>
              <a:gd name="T12" fmla="*/ 16 w 111"/>
              <a:gd name="T13" fmla="*/ 138 h 216"/>
              <a:gd name="T14" fmla="*/ 0 w 111"/>
              <a:gd name="T15" fmla="*/ 138 h 216"/>
              <a:gd name="T16" fmla="*/ 0 w 111"/>
              <a:gd name="T17" fmla="*/ 154 h 216"/>
              <a:gd name="T18" fmla="*/ 0 w 111"/>
              <a:gd name="T19" fmla="*/ 202 h 216"/>
              <a:gd name="T20" fmla="*/ 16 w 111"/>
              <a:gd name="T21" fmla="*/ 215 h 216"/>
              <a:gd name="T22" fmla="*/ 45 w 111"/>
              <a:gd name="T23" fmla="*/ 215 h 216"/>
              <a:gd name="T24" fmla="*/ 78 w 111"/>
              <a:gd name="T25" fmla="*/ 138 h 216"/>
              <a:gd name="T26" fmla="*/ 94 w 111"/>
              <a:gd name="T27" fmla="*/ 61 h 216"/>
              <a:gd name="T28" fmla="*/ 110 w 111"/>
              <a:gd name="T29" fmla="*/ 48 h 216"/>
              <a:gd name="T30" fmla="*/ 94 w 111"/>
              <a:gd name="T3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216">
                <a:moveTo>
                  <a:pt x="94" y="0"/>
                </a:moveTo>
                <a:lnTo>
                  <a:pt x="78" y="16"/>
                </a:lnTo>
                <a:lnTo>
                  <a:pt x="78" y="32"/>
                </a:lnTo>
                <a:lnTo>
                  <a:pt x="61" y="48"/>
                </a:lnTo>
                <a:lnTo>
                  <a:pt x="16" y="61"/>
                </a:lnTo>
                <a:lnTo>
                  <a:pt x="0" y="93"/>
                </a:lnTo>
                <a:lnTo>
                  <a:pt x="16" y="138"/>
                </a:lnTo>
                <a:lnTo>
                  <a:pt x="0" y="138"/>
                </a:lnTo>
                <a:lnTo>
                  <a:pt x="0" y="154"/>
                </a:lnTo>
                <a:lnTo>
                  <a:pt x="0" y="202"/>
                </a:lnTo>
                <a:lnTo>
                  <a:pt x="16" y="215"/>
                </a:lnTo>
                <a:lnTo>
                  <a:pt x="45" y="215"/>
                </a:lnTo>
                <a:lnTo>
                  <a:pt x="78" y="138"/>
                </a:lnTo>
                <a:lnTo>
                  <a:pt x="94" y="61"/>
                </a:lnTo>
                <a:lnTo>
                  <a:pt x="110" y="48"/>
                </a:lnTo>
                <a:lnTo>
                  <a:pt x="94" y="0"/>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54" name="Freeform 592"/>
          <p:cNvSpPr>
            <a:spLocks/>
          </p:cNvSpPr>
          <p:nvPr/>
        </p:nvSpPr>
        <p:spPr bwMode="auto">
          <a:xfrm>
            <a:off x="5705318" y="4872257"/>
            <a:ext cx="93035" cy="237363"/>
          </a:xfrm>
          <a:custGeom>
            <a:avLst/>
            <a:gdLst>
              <a:gd name="T0" fmla="*/ 0 w 46"/>
              <a:gd name="T1" fmla="*/ 0 h 123"/>
              <a:gd name="T2" fmla="*/ 0 w 46"/>
              <a:gd name="T3" fmla="*/ 16 h 123"/>
              <a:gd name="T4" fmla="*/ 0 w 46"/>
              <a:gd name="T5" fmla="*/ 45 h 123"/>
              <a:gd name="T6" fmla="*/ 0 w 46"/>
              <a:gd name="T7" fmla="*/ 77 h 123"/>
              <a:gd name="T8" fmla="*/ 16 w 46"/>
              <a:gd name="T9" fmla="*/ 77 h 123"/>
              <a:gd name="T10" fmla="*/ 16 w 46"/>
              <a:gd name="T11" fmla="*/ 106 h 123"/>
              <a:gd name="T12" fmla="*/ 32 w 46"/>
              <a:gd name="T13" fmla="*/ 122 h 123"/>
              <a:gd name="T14" fmla="*/ 45 w 46"/>
              <a:gd name="T15" fmla="*/ 106 h 123"/>
              <a:gd name="T16" fmla="*/ 32 w 46"/>
              <a:gd name="T17" fmla="*/ 77 h 123"/>
              <a:gd name="T18" fmla="*/ 32 w 46"/>
              <a:gd name="T19" fmla="*/ 61 h 123"/>
              <a:gd name="T20" fmla="*/ 32 w 46"/>
              <a:gd name="T21" fmla="*/ 77 h 123"/>
              <a:gd name="T22" fmla="*/ 16 w 46"/>
              <a:gd name="T23" fmla="*/ 45 h 123"/>
              <a:gd name="T24" fmla="*/ 16 w 46"/>
              <a:gd name="T25" fmla="*/ 29 h 123"/>
              <a:gd name="T26" fmla="*/ 16 w 46"/>
              <a:gd name="T27" fmla="*/ 0 h 123"/>
              <a:gd name="T28" fmla="*/ 0 w 46"/>
              <a:gd name="T2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23">
                <a:moveTo>
                  <a:pt x="0" y="0"/>
                </a:moveTo>
                <a:lnTo>
                  <a:pt x="0" y="16"/>
                </a:lnTo>
                <a:lnTo>
                  <a:pt x="0" y="45"/>
                </a:lnTo>
                <a:lnTo>
                  <a:pt x="0" y="77"/>
                </a:lnTo>
                <a:lnTo>
                  <a:pt x="16" y="77"/>
                </a:lnTo>
                <a:lnTo>
                  <a:pt x="16" y="106"/>
                </a:lnTo>
                <a:lnTo>
                  <a:pt x="32" y="122"/>
                </a:lnTo>
                <a:lnTo>
                  <a:pt x="45" y="106"/>
                </a:lnTo>
                <a:lnTo>
                  <a:pt x="32" y="77"/>
                </a:lnTo>
                <a:lnTo>
                  <a:pt x="32" y="61"/>
                </a:lnTo>
                <a:lnTo>
                  <a:pt x="32" y="77"/>
                </a:lnTo>
                <a:lnTo>
                  <a:pt x="16" y="45"/>
                </a:lnTo>
                <a:lnTo>
                  <a:pt x="16" y="29"/>
                </a:lnTo>
                <a:lnTo>
                  <a:pt x="16" y="0"/>
                </a:lnTo>
                <a:lnTo>
                  <a:pt x="0" y="0"/>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55" name="Oval 593" descr="Narrow vertical"/>
          <p:cNvSpPr>
            <a:spLocks noChangeArrowheads="1"/>
          </p:cNvSpPr>
          <p:nvPr/>
        </p:nvSpPr>
        <p:spPr bwMode="auto">
          <a:xfrm>
            <a:off x="6290888" y="5140702"/>
            <a:ext cx="0" cy="0"/>
          </a:xfrm>
          <a:prstGeom prst="ellipse">
            <a:avLst/>
          </a:prstGeom>
          <a:pattFill prst="narVert">
            <a:fgClr>
              <a:srgbClr val="0099FF"/>
            </a:fgClr>
            <a:bgClr>
              <a:schemeClr val="bg1"/>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256" name="Freeform 594"/>
          <p:cNvSpPr>
            <a:spLocks/>
          </p:cNvSpPr>
          <p:nvPr/>
        </p:nvSpPr>
        <p:spPr bwMode="auto">
          <a:xfrm>
            <a:off x="5576712" y="4894863"/>
            <a:ext cx="309202" cy="500156"/>
          </a:xfrm>
          <a:custGeom>
            <a:avLst/>
            <a:gdLst>
              <a:gd name="T0" fmla="*/ 155 w 156"/>
              <a:gd name="T1" fmla="*/ 0 h 261"/>
              <a:gd name="T2" fmla="*/ 90 w 156"/>
              <a:gd name="T3" fmla="*/ 13 h 261"/>
              <a:gd name="T4" fmla="*/ 78 w 156"/>
              <a:gd name="T5" fmla="*/ 13 h 261"/>
              <a:gd name="T6" fmla="*/ 78 w 156"/>
              <a:gd name="T7" fmla="*/ 29 h 261"/>
              <a:gd name="T8" fmla="*/ 78 w 156"/>
              <a:gd name="T9" fmla="*/ 45 h 261"/>
              <a:gd name="T10" fmla="*/ 78 w 156"/>
              <a:gd name="T11" fmla="*/ 61 h 261"/>
              <a:gd name="T12" fmla="*/ 90 w 156"/>
              <a:gd name="T13" fmla="*/ 90 h 261"/>
              <a:gd name="T14" fmla="*/ 78 w 156"/>
              <a:gd name="T15" fmla="*/ 106 h 261"/>
              <a:gd name="T16" fmla="*/ 61 w 156"/>
              <a:gd name="T17" fmla="*/ 90 h 261"/>
              <a:gd name="T18" fmla="*/ 61 w 156"/>
              <a:gd name="T19" fmla="*/ 61 h 261"/>
              <a:gd name="T20" fmla="*/ 45 w 156"/>
              <a:gd name="T21" fmla="*/ 61 h 261"/>
              <a:gd name="T22" fmla="*/ 0 w 156"/>
              <a:gd name="T23" fmla="*/ 77 h 261"/>
              <a:gd name="T24" fmla="*/ 13 w 156"/>
              <a:gd name="T25" fmla="*/ 90 h 261"/>
              <a:gd name="T26" fmla="*/ 29 w 156"/>
              <a:gd name="T27" fmla="*/ 106 h 261"/>
              <a:gd name="T28" fmla="*/ 29 w 156"/>
              <a:gd name="T29" fmla="*/ 154 h 261"/>
              <a:gd name="T30" fmla="*/ 29 w 156"/>
              <a:gd name="T31" fmla="*/ 167 h 261"/>
              <a:gd name="T32" fmla="*/ 13 w 156"/>
              <a:gd name="T33" fmla="*/ 199 h 261"/>
              <a:gd name="T34" fmla="*/ 13 w 156"/>
              <a:gd name="T35" fmla="*/ 215 h 261"/>
              <a:gd name="T36" fmla="*/ 13 w 156"/>
              <a:gd name="T37" fmla="*/ 244 h 261"/>
              <a:gd name="T38" fmla="*/ 13 w 156"/>
              <a:gd name="T39" fmla="*/ 260 h 261"/>
              <a:gd name="T40" fmla="*/ 29 w 156"/>
              <a:gd name="T41" fmla="*/ 260 h 261"/>
              <a:gd name="T42" fmla="*/ 29 w 156"/>
              <a:gd name="T43" fmla="*/ 244 h 261"/>
              <a:gd name="T44" fmla="*/ 61 w 156"/>
              <a:gd name="T45" fmla="*/ 231 h 261"/>
              <a:gd name="T46" fmla="*/ 78 w 156"/>
              <a:gd name="T47" fmla="*/ 215 h 261"/>
              <a:gd name="T48" fmla="*/ 78 w 156"/>
              <a:gd name="T49" fmla="*/ 183 h 261"/>
              <a:gd name="T50" fmla="*/ 61 w 156"/>
              <a:gd name="T51" fmla="*/ 154 h 261"/>
              <a:gd name="T52" fmla="*/ 123 w 156"/>
              <a:gd name="T53" fmla="*/ 106 h 261"/>
              <a:gd name="T54" fmla="*/ 139 w 156"/>
              <a:gd name="T55" fmla="*/ 106 h 261"/>
              <a:gd name="T56" fmla="*/ 155 w 156"/>
              <a:gd name="T5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261">
                <a:moveTo>
                  <a:pt x="155" y="0"/>
                </a:moveTo>
                <a:lnTo>
                  <a:pt x="90" y="13"/>
                </a:lnTo>
                <a:lnTo>
                  <a:pt x="78" y="13"/>
                </a:lnTo>
                <a:lnTo>
                  <a:pt x="78" y="29"/>
                </a:lnTo>
                <a:lnTo>
                  <a:pt x="78" y="45"/>
                </a:lnTo>
                <a:lnTo>
                  <a:pt x="78" y="61"/>
                </a:lnTo>
                <a:lnTo>
                  <a:pt x="90" y="90"/>
                </a:lnTo>
                <a:lnTo>
                  <a:pt x="78" y="106"/>
                </a:lnTo>
                <a:lnTo>
                  <a:pt x="61" y="90"/>
                </a:lnTo>
                <a:lnTo>
                  <a:pt x="61" y="61"/>
                </a:lnTo>
                <a:lnTo>
                  <a:pt x="45" y="61"/>
                </a:lnTo>
                <a:lnTo>
                  <a:pt x="0" y="77"/>
                </a:lnTo>
                <a:lnTo>
                  <a:pt x="13" y="90"/>
                </a:lnTo>
                <a:lnTo>
                  <a:pt x="29" y="106"/>
                </a:lnTo>
                <a:lnTo>
                  <a:pt x="29" y="154"/>
                </a:lnTo>
                <a:lnTo>
                  <a:pt x="29" y="167"/>
                </a:lnTo>
                <a:lnTo>
                  <a:pt x="13" y="199"/>
                </a:lnTo>
                <a:lnTo>
                  <a:pt x="13" y="215"/>
                </a:lnTo>
                <a:lnTo>
                  <a:pt x="13" y="244"/>
                </a:lnTo>
                <a:lnTo>
                  <a:pt x="13" y="260"/>
                </a:lnTo>
                <a:lnTo>
                  <a:pt x="29" y="260"/>
                </a:lnTo>
                <a:lnTo>
                  <a:pt x="29" y="244"/>
                </a:lnTo>
                <a:lnTo>
                  <a:pt x="61" y="231"/>
                </a:lnTo>
                <a:lnTo>
                  <a:pt x="78" y="215"/>
                </a:lnTo>
                <a:lnTo>
                  <a:pt x="78" y="183"/>
                </a:lnTo>
                <a:lnTo>
                  <a:pt x="61" y="154"/>
                </a:lnTo>
                <a:lnTo>
                  <a:pt x="123" y="106"/>
                </a:lnTo>
                <a:lnTo>
                  <a:pt x="139" y="106"/>
                </a:lnTo>
                <a:lnTo>
                  <a:pt x="155" y="0"/>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57" name="Oval 595"/>
          <p:cNvSpPr>
            <a:spLocks noChangeArrowheads="1"/>
          </p:cNvSpPr>
          <p:nvPr/>
        </p:nvSpPr>
        <p:spPr bwMode="auto">
          <a:xfrm>
            <a:off x="6258053" y="5171786"/>
            <a:ext cx="0" cy="11303"/>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258" name="Oval 596"/>
          <p:cNvSpPr>
            <a:spLocks noChangeArrowheads="1"/>
          </p:cNvSpPr>
          <p:nvPr/>
        </p:nvSpPr>
        <p:spPr bwMode="auto">
          <a:xfrm>
            <a:off x="6288153" y="4697060"/>
            <a:ext cx="5473" cy="565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259" name="Freeform 597"/>
          <p:cNvSpPr>
            <a:spLocks/>
          </p:cNvSpPr>
          <p:nvPr/>
        </p:nvSpPr>
        <p:spPr bwMode="auto">
          <a:xfrm>
            <a:off x="5617755" y="4609462"/>
            <a:ext cx="309205" cy="322135"/>
          </a:xfrm>
          <a:custGeom>
            <a:avLst/>
            <a:gdLst>
              <a:gd name="T0" fmla="*/ 139 w 156"/>
              <a:gd name="T1" fmla="*/ 61 h 168"/>
              <a:gd name="T2" fmla="*/ 123 w 156"/>
              <a:gd name="T3" fmla="*/ 45 h 168"/>
              <a:gd name="T4" fmla="*/ 123 w 156"/>
              <a:gd name="T5" fmla="*/ 29 h 168"/>
              <a:gd name="T6" fmla="*/ 78 w 156"/>
              <a:gd name="T7" fmla="*/ 0 h 168"/>
              <a:gd name="T8" fmla="*/ 61 w 156"/>
              <a:gd name="T9" fmla="*/ 13 h 168"/>
              <a:gd name="T10" fmla="*/ 61 w 156"/>
              <a:gd name="T11" fmla="*/ 29 h 168"/>
              <a:gd name="T12" fmla="*/ 29 w 156"/>
              <a:gd name="T13" fmla="*/ 29 h 168"/>
              <a:gd name="T14" fmla="*/ 29 w 156"/>
              <a:gd name="T15" fmla="*/ 0 h 168"/>
              <a:gd name="T16" fmla="*/ 13 w 156"/>
              <a:gd name="T17" fmla="*/ 0 h 168"/>
              <a:gd name="T18" fmla="*/ 13 w 156"/>
              <a:gd name="T19" fmla="*/ 29 h 168"/>
              <a:gd name="T20" fmla="*/ 13 w 156"/>
              <a:gd name="T21" fmla="*/ 45 h 168"/>
              <a:gd name="T22" fmla="*/ 0 w 156"/>
              <a:gd name="T23" fmla="*/ 45 h 168"/>
              <a:gd name="T24" fmla="*/ 0 w 156"/>
              <a:gd name="T25" fmla="*/ 77 h 168"/>
              <a:gd name="T26" fmla="*/ 0 w 156"/>
              <a:gd name="T27" fmla="*/ 90 h 168"/>
              <a:gd name="T28" fmla="*/ 13 w 156"/>
              <a:gd name="T29" fmla="*/ 90 h 168"/>
              <a:gd name="T30" fmla="*/ 13 w 156"/>
              <a:gd name="T31" fmla="*/ 106 h 168"/>
              <a:gd name="T32" fmla="*/ 45 w 156"/>
              <a:gd name="T33" fmla="*/ 138 h 168"/>
              <a:gd name="T34" fmla="*/ 61 w 156"/>
              <a:gd name="T35" fmla="*/ 138 h 168"/>
              <a:gd name="T36" fmla="*/ 78 w 156"/>
              <a:gd name="T37" fmla="*/ 167 h 168"/>
              <a:gd name="T38" fmla="*/ 90 w 156"/>
              <a:gd name="T39" fmla="*/ 167 h 168"/>
              <a:gd name="T40" fmla="*/ 155 w 156"/>
              <a:gd name="T41" fmla="*/ 154 h 168"/>
              <a:gd name="T42" fmla="*/ 155 w 156"/>
              <a:gd name="T43" fmla="*/ 138 h 168"/>
              <a:gd name="T44" fmla="*/ 139 w 156"/>
              <a:gd name="T45" fmla="*/ 122 h 168"/>
              <a:gd name="T46" fmla="*/ 155 w 156"/>
              <a:gd name="T47" fmla="*/ 90 h 168"/>
              <a:gd name="T48" fmla="*/ 139 w 156"/>
              <a:gd name="T49" fmla="*/ 90 h 168"/>
              <a:gd name="T50" fmla="*/ 139 w 156"/>
              <a:gd name="T51" fmla="*/ 6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68">
                <a:moveTo>
                  <a:pt x="139" y="61"/>
                </a:moveTo>
                <a:lnTo>
                  <a:pt x="123" y="45"/>
                </a:lnTo>
                <a:lnTo>
                  <a:pt x="123" y="29"/>
                </a:lnTo>
                <a:lnTo>
                  <a:pt x="78" y="0"/>
                </a:lnTo>
                <a:lnTo>
                  <a:pt x="61" y="13"/>
                </a:lnTo>
                <a:lnTo>
                  <a:pt x="61" y="29"/>
                </a:lnTo>
                <a:lnTo>
                  <a:pt x="29" y="29"/>
                </a:lnTo>
                <a:lnTo>
                  <a:pt x="29" y="0"/>
                </a:lnTo>
                <a:lnTo>
                  <a:pt x="13" y="0"/>
                </a:lnTo>
                <a:lnTo>
                  <a:pt x="13" y="29"/>
                </a:lnTo>
                <a:lnTo>
                  <a:pt x="13" y="45"/>
                </a:lnTo>
                <a:lnTo>
                  <a:pt x="0" y="45"/>
                </a:lnTo>
                <a:lnTo>
                  <a:pt x="0" y="77"/>
                </a:lnTo>
                <a:lnTo>
                  <a:pt x="0" y="90"/>
                </a:lnTo>
                <a:lnTo>
                  <a:pt x="13" y="90"/>
                </a:lnTo>
                <a:lnTo>
                  <a:pt x="13" y="106"/>
                </a:lnTo>
                <a:lnTo>
                  <a:pt x="45" y="138"/>
                </a:lnTo>
                <a:lnTo>
                  <a:pt x="61" y="138"/>
                </a:lnTo>
                <a:lnTo>
                  <a:pt x="78" y="167"/>
                </a:lnTo>
                <a:lnTo>
                  <a:pt x="90" y="167"/>
                </a:lnTo>
                <a:lnTo>
                  <a:pt x="155" y="154"/>
                </a:lnTo>
                <a:lnTo>
                  <a:pt x="155" y="138"/>
                </a:lnTo>
                <a:lnTo>
                  <a:pt x="139" y="122"/>
                </a:lnTo>
                <a:lnTo>
                  <a:pt x="155" y="90"/>
                </a:lnTo>
                <a:lnTo>
                  <a:pt x="139" y="90"/>
                </a:lnTo>
                <a:lnTo>
                  <a:pt x="139" y="61"/>
                </a:lnTo>
              </a:path>
            </a:pathLst>
          </a:custGeom>
          <a:solidFill>
            <a:schemeClr val="tx1">
              <a:lumMod val="65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60" name="Oval 598"/>
          <p:cNvSpPr>
            <a:spLocks noChangeArrowheads="1"/>
          </p:cNvSpPr>
          <p:nvPr/>
        </p:nvSpPr>
        <p:spPr bwMode="auto">
          <a:xfrm>
            <a:off x="6966759" y="4434265"/>
            <a:ext cx="0" cy="0"/>
          </a:xfrm>
          <a:prstGeom prst="ellipse">
            <a:avLst/>
          </a:prstGeom>
          <a:solidFill>
            <a:srgbClr val="66FF33"/>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261" name="Line 599"/>
          <p:cNvSpPr>
            <a:spLocks noChangeShapeType="1"/>
          </p:cNvSpPr>
          <p:nvPr/>
        </p:nvSpPr>
        <p:spPr bwMode="auto">
          <a:xfrm flipH="1" flipV="1">
            <a:off x="6252581" y="3838034"/>
            <a:ext cx="32836" cy="3390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2" name="Line 600"/>
          <p:cNvSpPr>
            <a:spLocks noChangeShapeType="1"/>
          </p:cNvSpPr>
          <p:nvPr/>
        </p:nvSpPr>
        <p:spPr bwMode="auto">
          <a:xfrm>
            <a:off x="6408551" y="3809776"/>
            <a:ext cx="32836" cy="0"/>
          </a:xfrm>
          <a:prstGeom prst="line">
            <a:avLst/>
          </a:prstGeom>
          <a:noFill/>
          <a:ln w="127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3" name="Line 601"/>
          <p:cNvSpPr>
            <a:spLocks noChangeShapeType="1"/>
          </p:cNvSpPr>
          <p:nvPr/>
        </p:nvSpPr>
        <p:spPr bwMode="auto">
          <a:xfrm>
            <a:off x="6383924" y="3750435"/>
            <a:ext cx="2462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4" name="Line 602"/>
          <p:cNvSpPr>
            <a:spLocks noChangeShapeType="1"/>
          </p:cNvSpPr>
          <p:nvPr/>
        </p:nvSpPr>
        <p:spPr bwMode="auto">
          <a:xfrm>
            <a:off x="6383924" y="3809776"/>
            <a:ext cx="24627" cy="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5" name="Line 603"/>
          <p:cNvSpPr>
            <a:spLocks noChangeShapeType="1"/>
          </p:cNvSpPr>
          <p:nvPr/>
        </p:nvSpPr>
        <p:spPr bwMode="auto">
          <a:xfrm>
            <a:off x="6351088" y="3874768"/>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6" name="Line 604"/>
          <p:cNvSpPr>
            <a:spLocks noChangeShapeType="1"/>
          </p:cNvSpPr>
          <p:nvPr/>
        </p:nvSpPr>
        <p:spPr bwMode="auto">
          <a:xfrm flipH="1">
            <a:off x="6320989" y="3874768"/>
            <a:ext cx="3009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7" name="Line 605"/>
          <p:cNvSpPr>
            <a:spLocks noChangeShapeType="1"/>
          </p:cNvSpPr>
          <p:nvPr/>
        </p:nvSpPr>
        <p:spPr bwMode="auto">
          <a:xfrm flipH="1">
            <a:off x="6288153" y="3874768"/>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8" name="Line 606"/>
          <p:cNvSpPr>
            <a:spLocks noChangeShapeType="1"/>
          </p:cNvSpPr>
          <p:nvPr/>
        </p:nvSpPr>
        <p:spPr bwMode="auto">
          <a:xfrm>
            <a:off x="6230691" y="3809777"/>
            <a:ext cx="24627" cy="310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69" name="Line 607"/>
          <p:cNvSpPr>
            <a:spLocks noChangeShapeType="1"/>
          </p:cNvSpPr>
          <p:nvPr/>
        </p:nvSpPr>
        <p:spPr bwMode="auto">
          <a:xfrm>
            <a:off x="6255317" y="3840858"/>
            <a:ext cx="3009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0" name="Line 608"/>
          <p:cNvSpPr>
            <a:spLocks noChangeShapeType="1"/>
          </p:cNvSpPr>
          <p:nvPr/>
        </p:nvSpPr>
        <p:spPr bwMode="auto">
          <a:xfrm flipV="1">
            <a:off x="6383924" y="3838034"/>
            <a:ext cx="0" cy="3390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1" name="Line 609"/>
          <p:cNvSpPr>
            <a:spLocks noChangeShapeType="1"/>
          </p:cNvSpPr>
          <p:nvPr/>
        </p:nvSpPr>
        <p:spPr bwMode="auto">
          <a:xfrm>
            <a:off x="6230690" y="3719352"/>
            <a:ext cx="0" cy="31082"/>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2" name="Freeform 610"/>
          <p:cNvSpPr>
            <a:spLocks/>
          </p:cNvSpPr>
          <p:nvPr/>
        </p:nvSpPr>
        <p:spPr bwMode="auto">
          <a:xfrm>
            <a:off x="6320989" y="3778693"/>
            <a:ext cx="186069" cy="268447"/>
          </a:xfrm>
          <a:custGeom>
            <a:avLst/>
            <a:gdLst>
              <a:gd name="T0" fmla="*/ 45 w 94"/>
              <a:gd name="T1" fmla="*/ 0 h 139"/>
              <a:gd name="T2" fmla="*/ 45 w 94"/>
              <a:gd name="T3" fmla="*/ 16 h 139"/>
              <a:gd name="T4" fmla="*/ 16 w 94"/>
              <a:gd name="T5" fmla="*/ 48 h 139"/>
              <a:gd name="T6" fmla="*/ 32 w 94"/>
              <a:gd name="T7" fmla="*/ 61 h 139"/>
              <a:gd name="T8" fmla="*/ 32 w 94"/>
              <a:gd name="T9" fmla="*/ 77 h 139"/>
              <a:gd name="T10" fmla="*/ 0 w 94"/>
              <a:gd name="T11" fmla="*/ 109 h 139"/>
              <a:gd name="T12" fmla="*/ 0 w 94"/>
              <a:gd name="T13" fmla="*/ 138 h 139"/>
              <a:gd name="T14" fmla="*/ 32 w 94"/>
              <a:gd name="T15" fmla="*/ 138 h 139"/>
              <a:gd name="T16" fmla="*/ 32 w 94"/>
              <a:gd name="T17" fmla="*/ 125 h 139"/>
              <a:gd name="T18" fmla="*/ 45 w 94"/>
              <a:gd name="T19" fmla="*/ 125 h 139"/>
              <a:gd name="T20" fmla="*/ 61 w 94"/>
              <a:gd name="T21" fmla="*/ 109 h 139"/>
              <a:gd name="T22" fmla="*/ 77 w 94"/>
              <a:gd name="T23" fmla="*/ 109 h 139"/>
              <a:gd name="T24" fmla="*/ 77 w 94"/>
              <a:gd name="T25" fmla="*/ 93 h 139"/>
              <a:gd name="T26" fmla="*/ 77 w 94"/>
              <a:gd name="T27" fmla="*/ 77 h 139"/>
              <a:gd name="T28" fmla="*/ 93 w 94"/>
              <a:gd name="T29" fmla="*/ 48 h 139"/>
              <a:gd name="T30" fmla="*/ 77 w 94"/>
              <a:gd name="T31" fmla="*/ 16 h 139"/>
              <a:gd name="T32" fmla="*/ 61 w 94"/>
              <a:gd name="T33" fmla="*/ 16 h 139"/>
              <a:gd name="T34" fmla="*/ 45 w 94"/>
              <a:gd name="T3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39">
                <a:moveTo>
                  <a:pt x="45" y="0"/>
                </a:moveTo>
                <a:lnTo>
                  <a:pt x="45" y="16"/>
                </a:lnTo>
                <a:lnTo>
                  <a:pt x="16" y="48"/>
                </a:lnTo>
                <a:lnTo>
                  <a:pt x="32" y="61"/>
                </a:lnTo>
                <a:lnTo>
                  <a:pt x="32" y="77"/>
                </a:lnTo>
                <a:lnTo>
                  <a:pt x="0" y="109"/>
                </a:lnTo>
                <a:lnTo>
                  <a:pt x="0" y="138"/>
                </a:lnTo>
                <a:lnTo>
                  <a:pt x="32" y="138"/>
                </a:lnTo>
                <a:lnTo>
                  <a:pt x="32" y="125"/>
                </a:lnTo>
                <a:lnTo>
                  <a:pt x="45" y="125"/>
                </a:lnTo>
                <a:lnTo>
                  <a:pt x="61" y="109"/>
                </a:lnTo>
                <a:lnTo>
                  <a:pt x="77" y="109"/>
                </a:lnTo>
                <a:lnTo>
                  <a:pt x="77" y="93"/>
                </a:lnTo>
                <a:lnTo>
                  <a:pt x="77" y="77"/>
                </a:lnTo>
                <a:lnTo>
                  <a:pt x="93" y="48"/>
                </a:lnTo>
                <a:lnTo>
                  <a:pt x="77" y="16"/>
                </a:lnTo>
                <a:lnTo>
                  <a:pt x="61" y="16"/>
                </a:lnTo>
                <a:lnTo>
                  <a:pt x="45" y="0"/>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73" name="Freeform 611"/>
          <p:cNvSpPr>
            <a:spLocks/>
          </p:cNvSpPr>
          <p:nvPr/>
        </p:nvSpPr>
        <p:spPr bwMode="auto">
          <a:xfrm>
            <a:off x="6230690" y="3750436"/>
            <a:ext cx="32836" cy="93250"/>
          </a:xfrm>
          <a:custGeom>
            <a:avLst/>
            <a:gdLst>
              <a:gd name="T0" fmla="*/ 0 w 17"/>
              <a:gd name="T1" fmla="*/ 32 h 49"/>
              <a:gd name="T2" fmla="*/ 16 w 17"/>
              <a:gd name="T3" fmla="*/ 48 h 49"/>
              <a:gd name="T4" fmla="*/ 16 w 17"/>
              <a:gd name="T5" fmla="*/ 16 h 49"/>
              <a:gd name="T6" fmla="*/ 16 w 17"/>
              <a:gd name="T7" fmla="*/ 0 h 49"/>
              <a:gd name="T8" fmla="*/ 0 w 17"/>
              <a:gd name="T9" fmla="*/ 16 h 49"/>
              <a:gd name="T10" fmla="*/ 0 w 17"/>
              <a:gd name="T11" fmla="*/ 32 h 49"/>
            </a:gdLst>
            <a:ahLst/>
            <a:cxnLst>
              <a:cxn ang="0">
                <a:pos x="T0" y="T1"/>
              </a:cxn>
              <a:cxn ang="0">
                <a:pos x="T2" y="T3"/>
              </a:cxn>
              <a:cxn ang="0">
                <a:pos x="T4" y="T5"/>
              </a:cxn>
              <a:cxn ang="0">
                <a:pos x="T6" y="T7"/>
              </a:cxn>
              <a:cxn ang="0">
                <a:pos x="T8" y="T9"/>
              </a:cxn>
              <a:cxn ang="0">
                <a:pos x="T10" y="T11"/>
              </a:cxn>
            </a:cxnLst>
            <a:rect l="0" t="0" r="r" b="b"/>
            <a:pathLst>
              <a:path w="17" h="49">
                <a:moveTo>
                  <a:pt x="0" y="32"/>
                </a:moveTo>
                <a:lnTo>
                  <a:pt x="16" y="48"/>
                </a:lnTo>
                <a:lnTo>
                  <a:pt x="16" y="16"/>
                </a:lnTo>
                <a:lnTo>
                  <a:pt x="16" y="0"/>
                </a:lnTo>
                <a:lnTo>
                  <a:pt x="0" y="16"/>
                </a:lnTo>
                <a:lnTo>
                  <a:pt x="0" y="32"/>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74" name="Freeform 612"/>
          <p:cNvSpPr>
            <a:spLocks/>
          </p:cNvSpPr>
          <p:nvPr/>
        </p:nvSpPr>
        <p:spPr bwMode="auto">
          <a:xfrm>
            <a:off x="6255317" y="3750436"/>
            <a:ext cx="155969" cy="124333"/>
          </a:xfrm>
          <a:custGeom>
            <a:avLst/>
            <a:gdLst>
              <a:gd name="T0" fmla="*/ 0 w 79"/>
              <a:gd name="T1" fmla="*/ 49 h 66"/>
              <a:gd name="T2" fmla="*/ 16 w 79"/>
              <a:gd name="T3" fmla="*/ 65 h 66"/>
              <a:gd name="T4" fmla="*/ 49 w 79"/>
              <a:gd name="T5" fmla="*/ 65 h 66"/>
              <a:gd name="T6" fmla="*/ 78 w 79"/>
              <a:gd name="T7" fmla="*/ 33 h 66"/>
              <a:gd name="T8" fmla="*/ 78 w 79"/>
              <a:gd name="T9" fmla="*/ 16 h 66"/>
              <a:gd name="T10" fmla="*/ 78 w 79"/>
              <a:gd name="T11" fmla="*/ 0 h 66"/>
              <a:gd name="T12" fmla="*/ 65 w 79"/>
              <a:gd name="T13" fmla="*/ 0 h 66"/>
              <a:gd name="T14" fmla="*/ 49 w 79"/>
              <a:gd name="T15" fmla="*/ 33 h 66"/>
              <a:gd name="T16" fmla="*/ 16 w 79"/>
              <a:gd name="T17" fmla="*/ 33 h 66"/>
              <a:gd name="T18" fmla="*/ 0 w 79"/>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66">
                <a:moveTo>
                  <a:pt x="0" y="49"/>
                </a:moveTo>
                <a:lnTo>
                  <a:pt x="16" y="65"/>
                </a:lnTo>
                <a:lnTo>
                  <a:pt x="49" y="65"/>
                </a:lnTo>
                <a:lnTo>
                  <a:pt x="78" y="33"/>
                </a:lnTo>
                <a:lnTo>
                  <a:pt x="78" y="16"/>
                </a:lnTo>
                <a:lnTo>
                  <a:pt x="78" y="0"/>
                </a:lnTo>
                <a:lnTo>
                  <a:pt x="65" y="0"/>
                </a:lnTo>
                <a:lnTo>
                  <a:pt x="49" y="33"/>
                </a:lnTo>
                <a:lnTo>
                  <a:pt x="16" y="33"/>
                </a:lnTo>
                <a:lnTo>
                  <a:pt x="0" y="49"/>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75" name="Freeform 613"/>
          <p:cNvSpPr>
            <a:spLocks/>
          </p:cNvSpPr>
          <p:nvPr/>
        </p:nvSpPr>
        <p:spPr bwMode="auto">
          <a:xfrm>
            <a:off x="6197855" y="3159855"/>
            <a:ext cx="366666" cy="265620"/>
          </a:xfrm>
          <a:custGeom>
            <a:avLst/>
            <a:gdLst>
              <a:gd name="T0" fmla="*/ 0 w 184"/>
              <a:gd name="T1" fmla="*/ 16 h 139"/>
              <a:gd name="T2" fmla="*/ 0 w 184"/>
              <a:gd name="T3" fmla="*/ 0 h 139"/>
              <a:gd name="T4" fmla="*/ 16 w 184"/>
              <a:gd name="T5" fmla="*/ 0 h 139"/>
              <a:gd name="T6" fmla="*/ 29 w 184"/>
              <a:gd name="T7" fmla="*/ 16 h 139"/>
              <a:gd name="T8" fmla="*/ 45 w 184"/>
              <a:gd name="T9" fmla="*/ 16 h 139"/>
              <a:gd name="T10" fmla="*/ 45 w 184"/>
              <a:gd name="T11" fmla="*/ 0 h 139"/>
              <a:gd name="T12" fmla="*/ 61 w 184"/>
              <a:gd name="T13" fmla="*/ 0 h 139"/>
              <a:gd name="T14" fmla="*/ 77 w 184"/>
              <a:gd name="T15" fmla="*/ 0 h 139"/>
              <a:gd name="T16" fmla="*/ 106 w 184"/>
              <a:gd name="T17" fmla="*/ 16 h 139"/>
              <a:gd name="T18" fmla="*/ 106 w 184"/>
              <a:gd name="T19" fmla="*/ 0 h 139"/>
              <a:gd name="T20" fmla="*/ 122 w 184"/>
              <a:gd name="T21" fmla="*/ 16 h 139"/>
              <a:gd name="T22" fmla="*/ 138 w 184"/>
              <a:gd name="T23" fmla="*/ 32 h 139"/>
              <a:gd name="T24" fmla="*/ 138 w 184"/>
              <a:gd name="T25" fmla="*/ 48 h 139"/>
              <a:gd name="T26" fmla="*/ 154 w 184"/>
              <a:gd name="T27" fmla="*/ 48 h 139"/>
              <a:gd name="T28" fmla="*/ 183 w 184"/>
              <a:gd name="T29" fmla="*/ 48 h 139"/>
              <a:gd name="T30" fmla="*/ 183 w 184"/>
              <a:gd name="T31" fmla="*/ 61 h 139"/>
              <a:gd name="T32" fmla="*/ 183 w 184"/>
              <a:gd name="T33" fmla="*/ 93 h 139"/>
              <a:gd name="T34" fmla="*/ 183 w 184"/>
              <a:gd name="T35" fmla="*/ 109 h 139"/>
              <a:gd name="T36" fmla="*/ 170 w 184"/>
              <a:gd name="T37" fmla="*/ 125 h 139"/>
              <a:gd name="T38" fmla="*/ 138 w 184"/>
              <a:gd name="T39" fmla="*/ 138 h 139"/>
              <a:gd name="T40" fmla="*/ 138 w 184"/>
              <a:gd name="T41" fmla="*/ 109 h 139"/>
              <a:gd name="T42" fmla="*/ 61 w 184"/>
              <a:gd name="T43" fmla="*/ 93 h 139"/>
              <a:gd name="T44" fmla="*/ 45 w 184"/>
              <a:gd name="T45" fmla="*/ 93 h 139"/>
              <a:gd name="T46" fmla="*/ 45 w 184"/>
              <a:gd name="T47" fmla="*/ 109 h 139"/>
              <a:gd name="T48" fmla="*/ 16 w 184"/>
              <a:gd name="T49" fmla="*/ 48 h 139"/>
              <a:gd name="T50" fmla="*/ 29 w 184"/>
              <a:gd name="T51" fmla="*/ 48 h 139"/>
              <a:gd name="T52" fmla="*/ 16 w 184"/>
              <a:gd name="T53" fmla="*/ 32 h 139"/>
              <a:gd name="T54" fmla="*/ 16 w 184"/>
              <a:gd name="T55" fmla="*/ 48 h 139"/>
              <a:gd name="T56" fmla="*/ 0 w 184"/>
              <a:gd name="T57"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4" h="139">
                <a:moveTo>
                  <a:pt x="0" y="16"/>
                </a:moveTo>
                <a:lnTo>
                  <a:pt x="0" y="0"/>
                </a:lnTo>
                <a:lnTo>
                  <a:pt x="16" y="0"/>
                </a:lnTo>
                <a:lnTo>
                  <a:pt x="29" y="16"/>
                </a:lnTo>
                <a:lnTo>
                  <a:pt x="45" y="16"/>
                </a:lnTo>
                <a:lnTo>
                  <a:pt x="45" y="0"/>
                </a:lnTo>
                <a:lnTo>
                  <a:pt x="61" y="0"/>
                </a:lnTo>
                <a:lnTo>
                  <a:pt x="77" y="0"/>
                </a:lnTo>
                <a:lnTo>
                  <a:pt x="106" y="16"/>
                </a:lnTo>
                <a:lnTo>
                  <a:pt x="106" y="0"/>
                </a:lnTo>
                <a:lnTo>
                  <a:pt x="122" y="16"/>
                </a:lnTo>
                <a:lnTo>
                  <a:pt x="138" y="32"/>
                </a:lnTo>
                <a:lnTo>
                  <a:pt x="138" y="48"/>
                </a:lnTo>
                <a:lnTo>
                  <a:pt x="154" y="48"/>
                </a:lnTo>
                <a:lnTo>
                  <a:pt x="183" y="48"/>
                </a:lnTo>
                <a:lnTo>
                  <a:pt x="183" y="61"/>
                </a:lnTo>
                <a:lnTo>
                  <a:pt x="183" y="93"/>
                </a:lnTo>
                <a:lnTo>
                  <a:pt x="183" y="109"/>
                </a:lnTo>
                <a:lnTo>
                  <a:pt x="170" y="125"/>
                </a:lnTo>
                <a:lnTo>
                  <a:pt x="138" y="138"/>
                </a:lnTo>
                <a:lnTo>
                  <a:pt x="138" y="109"/>
                </a:lnTo>
                <a:lnTo>
                  <a:pt x="61" y="93"/>
                </a:lnTo>
                <a:lnTo>
                  <a:pt x="45" y="93"/>
                </a:lnTo>
                <a:lnTo>
                  <a:pt x="45" y="109"/>
                </a:lnTo>
                <a:lnTo>
                  <a:pt x="16" y="48"/>
                </a:lnTo>
                <a:lnTo>
                  <a:pt x="29" y="48"/>
                </a:lnTo>
                <a:lnTo>
                  <a:pt x="16" y="32"/>
                </a:lnTo>
                <a:lnTo>
                  <a:pt x="16" y="48"/>
                </a:lnTo>
                <a:lnTo>
                  <a:pt x="0" y="1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76" name="Line 614"/>
          <p:cNvSpPr>
            <a:spLocks noChangeShapeType="1"/>
          </p:cNvSpPr>
          <p:nvPr/>
        </p:nvSpPr>
        <p:spPr bwMode="auto">
          <a:xfrm>
            <a:off x="6843625" y="3425475"/>
            <a:ext cx="301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7" name="Line 615"/>
          <p:cNvSpPr>
            <a:spLocks noChangeShapeType="1"/>
          </p:cNvSpPr>
          <p:nvPr/>
        </p:nvSpPr>
        <p:spPr bwMode="auto">
          <a:xfrm>
            <a:off x="6843624" y="3306794"/>
            <a:ext cx="0" cy="310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8" name="Line 616"/>
          <p:cNvSpPr>
            <a:spLocks noChangeShapeType="1"/>
          </p:cNvSpPr>
          <p:nvPr/>
        </p:nvSpPr>
        <p:spPr bwMode="auto">
          <a:xfrm flipH="1">
            <a:off x="6810788" y="3368959"/>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79" name="Line 617"/>
          <p:cNvSpPr>
            <a:spLocks noChangeShapeType="1"/>
          </p:cNvSpPr>
          <p:nvPr/>
        </p:nvSpPr>
        <p:spPr bwMode="auto">
          <a:xfrm>
            <a:off x="6810788" y="3400042"/>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0" name="Line 618"/>
          <p:cNvSpPr>
            <a:spLocks noChangeShapeType="1"/>
          </p:cNvSpPr>
          <p:nvPr/>
        </p:nvSpPr>
        <p:spPr bwMode="auto">
          <a:xfrm>
            <a:off x="6868252" y="3453732"/>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1" name="Line 619"/>
          <p:cNvSpPr>
            <a:spLocks noChangeShapeType="1"/>
          </p:cNvSpPr>
          <p:nvPr/>
        </p:nvSpPr>
        <p:spPr bwMode="auto">
          <a:xfrm flipV="1">
            <a:off x="6901088" y="3453733"/>
            <a:ext cx="0" cy="310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2" name="Line 620"/>
          <p:cNvSpPr>
            <a:spLocks noChangeShapeType="1"/>
          </p:cNvSpPr>
          <p:nvPr/>
        </p:nvSpPr>
        <p:spPr bwMode="auto">
          <a:xfrm>
            <a:off x="6901088" y="3425475"/>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3" name="Line 621"/>
          <p:cNvSpPr>
            <a:spLocks noChangeShapeType="1"/>
          </p:cNvSpPr>
          <p:nvPr/>
        </p:nvSpPr>
        <p:spPr bwMode="auto">
          <a:xfrm flipV="1">
            <a:off x="6901088" y="3397218"/>
            <a:ext cx="0" cy="254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4" name="Line 622"/>
          <p:cNvSpPr>
            <a:spLocks noChangeShapeType="1"/>
          </p:cNvSpPr>
          <p:nvPr/>
        </p:nvSpPr>
        <p:spPr bwMode="auto">
          <a:xfrm flipV="1">
            <a:off x="6901088" y="3368960"/>
            <a:ext cx="0" cy="310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5" name="Line 623"/>
          <p:cNvSpPr>
            <a:spLocks noChangeShapeType="1"/>
          </p:cNvSpPr>
          <p:nvPr/>
        </p:nvSpPr>
        <p:spPr bwMode="auto">
          <a:xfrm>
            <a:off x="6868252" y="3368959"/>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6" name="Line 624"/>
          <p:cNvSpPr>
            <a:spLocks noChangeShapeType="1"/>
          </p:cNvSpPr>
          <p:nvPr/>
        </p:nvSpPr>
        <p:spPr bwMode="auto">
          <a:xfrm flipV="1">
            <a:off x="6868252" y="3337876"/>
            <a:ext cx="0" cy="310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7" name="Line 625"/>
          <p:cNvSpPr>
            <a:spLocks noChangeShapeType="1"/>
          </p:cNvSpPr>
          <p:nvPr/>
        </p:nvSpPr>
        <p:spPr bwMode="auto">
          <a:xfrm>
            <a:off x="6868252" y="3337875"/>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8" name="Line 626"/>
          <p:cNvSpPr>
            <a:spLocks noChangeShapeType="1"/>
          </p:cNvSpPr>
          <p:nvPr/>
        </p:nvSpPr>
        <p:spPr bwMode="auto">
          <a:xfrm>
            <a:off x="6901088" y="3337876"/>
            <a:ext cx="0" cy="310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89" name="Freeform 627"/>
          <p:cNvSpPr>
            <a:spLocks/>
          </p:cNvSpPr>
          <p:nvPr/>
        </p:nvSpPr>
        <p:spPr bwMode="auto">
          <a:xfrm>
            <a:off x="6474222" y="3306793"/>
            <a:ext cx="372138" cy="327787"/>
          </a:xfrm>
          <a:custGeom>
            <a:avLst/>
            <a:gdLst>
              <a:gd name="T0" fmla="*/ 0 w 187"/>
              <a:gd name="T1" fmla="*/ 61 h 171"/>
              <a:gd name="T2" fmla="*/ 0 w 187"/>
              <a:gd name="T3" fmla="*/ 77 h 171"/>
              <a:gd name="T4" fmla="*/ 16 w 187"/>
              <a:gd name="T5" fmla="*/ 93 h 171"/>
              <a:gd name="T6" fmla="*/ 16 w 187"/>
              <a:gd name="T7" fmla="*/ 125 h 171"/>
              <a:gd name="T8" fmla="*/ 32 w 187"/>
              <a:gd name="T9" fmla="*/ 125 h 171"/>
              <a:gd name="T10" fmla="*/ 32 w 187"/>
              <a:gd name="T11" fmla="*/ 138 h 171"/>
              <a:gd name="T12" fmla="*/ 16 w 187"/>
              <a:gd name="T13" fmla="*/ 154 h 171"/>
              <a:gd name="T14" fmla="*/ 32 w 187"/>
              <a:gd name="T15" fmla="*/ 170 h 171"/>
              <a:gd name="T16" fmla="*/ 61 w 187"/>
              <a:gd name="T17" fmla="*/ 170 h 171"/>
              <a:gd name="T18" fmla="*/ 93 w 187"/>
              <a:gd name="T19" fmla="*/ 154 h 171"/>
              <a:gd name="T20" fmla="*/ 93 w 187"/>
              <a:gd name="T21" fmla="*/ 138 h 171"/>
              <a:gd name="T22" fmla="*/ 109 w 187"/>
              <a:gd name="T23" fmla="*/ 138 h 171"/>
              <a:gd name="T24" fmla="*/ 109 w 187"/>
              <a:gd name="T25" fmla="*/ 125 h 171"/>
              <a:gd name="T26" fmla="*/ 122 w 187"/>
              <a:gd name="T27" fmla="*/ 109 h 171"/>
              <a:gd name="T28" fmla="*/ 138 w 187"/>
              <a:gd name="T29" fmla="*/ 93 h 171"/>
              <a:gd name="T30" fmla="*/ 138 w 187"/>
              <a:gd name="T31" fmla="*/ 77 h 171"/>
              <a:gd name="T32" fmla="*/ 154 w 187"/>
              <a:gd name="T33" fmla="*/ 61 h 171"/>
              <a:gd name="T34" fmla="*/ 138 w 187"/>
              <a:gd name="T35" fmla="*/ 32 h 171"/>
              <a:gd name="T36" fmla="*/ 170 w 187"/>
              <a:gd name="T37" fmla="*/ 16 h 171"/>
              <a:gd name="T38" fmla="*/ 186 w 187"/>
              <a:gd name="T39" fmla="*/ 16 h 171"/>
              <a:gd name="T40" fmla="*/ 186 w 187"/>
              <a:gd name="T41" fmla="*/ 0 h 171"/>
              <a:gd name="T42" fmla="*/ 170 w 187"/>
              <a:gd name="T43" fmla="*/ 0 h 171"/>
              <a:gd name="T44" fmla="*/ 154 w 187"/>
              <a:gd name="T45" fmla="*/ 16 h 171"/>
              <a:gd name="T46" fmla="*/ 138 w 187"/>
              <a:gd name="T47" fmla="*/ 0 h 171"/>
              <a:gd name="T48" fmla="*/ 122 w 187"/>
              <a:gd name="T49" fmla="*/ 0 h 171"/>
              <a:gd name="T50" fmla="*/ 93 w 187"/>
              <a:gd name="T51" fmla="*/ 16 h 171"/>
              <a:gd name="T52" fmla="*/ 77 w 187"/>
              <a:gd name="T53" fmla="*/ 16 h 171"/>
              <a:gd name="T54" fmla="*/ 45 w 187"/>
              <a:gd name="T55" fmla="*/ 16 h 171"/>
              <a:gd name="T56" fmla="*/ 45 w 187"/>
              <a:gd name="T57" fmla="*/ 32 h 171"/>
              <a:gd name="T58" fmla="*/ 32 w 187"/>
              <a:gd name="T59" fmla="*/ 48 h 171"/>
              <a:gd name="T60" fmla="*/ 0 w 187"/>
              <a:gd name="T61"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171">
                <a:moveTo>
                  <a:pt x="0" y="61"/>
                </a:moveTo>
                <a:lnTo>
                  <a:pt x="0" y="77"/>
                </a:lnTo>
                <a:lnTo>
                  <a:pt x="16" y="93"/>
                </a:lnTo>
                <a:lnTo>
                  <a:pt x="16" y="125"/>
                </a:lnTo>
                <a:lnTo>
                  <a:pt x="32" y="125"/>
                </a:lnTo>
                <a:lnTo>
                  <a:pt x="32" y="138"/>
                </a:lnTo>
                <a:lnTo>
                  <a:pt x="16" y="154"/>
                </a:lnTo>
                <a:lnTo>
                  <a:pt x="32" y="170"/>
                </a:lnTo>
                <a:lnTo>
                  <a:pt x="61" y="170"/>
                </a:lnTo>
                <a:lnTo>
                  <a:pt x="93" y="154"/>
                </a:lnTo>
                <a:lnTo>
                  <a:pt x="93" y="138"/>
                </a:lnTo>
                <a:lnTo>
                  <a:pt x="109" y="138"/>
                </a:lnTo>
                <a:lnTo>
                  <a:pt x="109" y="125"/>
                </a:lnTo>
                <a:lnTo>
                  <a:pt x="122" y="109"/>
                </a:lnTo>
                <a:lnTo>
                  <a:pt x="138" y="93"/>
                </a:lnTo>
                <a:lnTo>
                  <a:pt x="138" y="77"/>
                </a:lnTo>
                <a:lnTo>
                  <a:pt x="154" y="61"/>
                </a:lnTo>
                <a:lnTo>
                  <a:pt x="138" y="32"/>
                </a:lnTo>
                <a:lnTo>
                  <a:pt x="170" y="16"/>
                </a:lnTo>
                <a:lnTo>
                  <a:pt x="186" y="16"/>
                </a:lnTo>
                <a:lnTo>
                  <a:pt x="186" y="0"/>
                </a:lnTo>
                <a:lnTo>
                  <a:pt x="170" y="0"/>
                </a:lnTo>
                <a:lnTo>
                  <a:pt x="154" y="16"/>
                </a:lnTo>
                <a:lnTo>
                  <a:pt x="138" y="0"/>
                </a:lnTo>
                <a:lnTo>
                  <a:pt x="122" y="0"/>
                </a:lnTo>
                <a:lnTo>
                  <a:pt x="93" y="16"/>
                </a:lnTo>
                <a:lnTo>
                  <a:pt x="77" y="16"/>
                </a:lnTo>
                <a:lnTo>
                  <a:pt x="45" y="16"/>
                </a:lnTo>
                <a:lnTo>
                  <a:pt x="45" y="32"/>
                </a:lnTo>
                <a:lnTo>
                  <a:pt x="32" y="48"/>
                </a:lnTo>
                <a:lnTo>
                  <a:pt x="0" y="61"/>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0" name="Freeform 628"/>
          <p:cNvSpPr>
            <a:spLocks/>
          </p:cNvSpPr>
          <p:nvPr/>
        </p:nvSpPr>
        <p:spPr bwMode="auto">
          <a:xfrm>
            <a:off x="6537157" y="3306794"/>
            <a:ext cx="396767" cy="505807"/>
          </a:xfrm>
          <a:custGeom>
            <a:avLst/>
            <a:gdLst>
              <a:gd name="T0" fmla="*/ 106 w 200"/>
              <a:gd name="T1" fmla="*/ 263 h 264"/>
              <a:gd name="T2" fmla="*/ 138 w 200"/>
              <a:gd name="T3" fmla="*/ 247 h 264"/>
              <a:gd name="T4" fmla="*/ 122 w 200"/>
              <a:gd name="T5" fmla="*/ 215 h 264"/>
              <a:gd name="T6" fmla="*/ 122 w 200"/>
              <a:gd name="T7" fmla="*/ 202 h 264"/>
              <a:gd name="T8" fmla="*/ 122 w 200"/>
              <a:gd name="T9" fmla="*/ 186 h 264"/>
              <a:gd name="T10" fmla="*/ 138 w 200"/>
              <a:gd name="T11" fmla="*/ 202 h 264"/>
              <a:gd name="T12" fmla="*/ 154 w 200"/>
              <a:gd name="T13" fmla="*/ 186 h 264"/>
              <a:gd name="T14" fmla="*/ 154 w 200"/>
              <a:gd name="T15" fmla="*/ 170 h 264"/>
              <a:gd name="T16" fmla="*/ 167 w 200"/>
              <a:gd name="T17" fmla="*/ 154 h 264"/>
              <a:gd name="T18" fmla="*/ 183 w 200"/>
              <a:gd name="T19" fmla="*/ 125 h 264"/>
              <a:gd name="T20" fmla="*/ 183 w 200"/>
              <a:gd name="T21" fmla="*/ 109 h 264"/>
              <a:gd name="T22" fmla="*/ 183 w 200"/>
              <a:gd name="T23" fmla="*/ 93 h 264"/>
              <a:gd name="T24" fmla="*/ 167 w 200"/>
              <a:gd name="T25" fmla="*/ 93 h 264"/>
              <a:gd name="T26" fmla="*/ 199 w 200"/>
              <a:gd name="T27" fmla="*/ 61 h 264"/>
              <a:gd name="T28" fmla="*/ 183 w 200"/>
              <a:gd name="T29" fmla="*/ 32 h 264"/>
              <a:gd name="T30" fmla="*/ 154 w 200"/>
              <a:gd name="T31" fmla="*/ 0 h 264"/>
              <a:gd name="T32" fmla="*/ 154 w 200"/>
              <a:gd name="T33" fmla="*/ 16 h 264"/>
              <a:gd name="T34" fmla="*/ 138 w 200"/>
              <a:gd name="T35" fmla="*/ 16 h 264"/>
              <a:gd name="T36" fmla="*/ 106 w 200"/>
              <a:gd name="T37" fmla="*/ 32 h 264"/>
              <a:gd name="T38" fmla="*/ 122 w 200"/>
              <a:gd name="T39" fmla="*/ 61 h 264"/>
              <a:gd name="T40" fmla="*/ 106 w 200"/>
              <a:gd name="T41" fmla="*/ 77 h 264"/>
              <a:gd name="T42" fmla="*/ 106 w 200"/>
              <a:gd name="T43" fmla="*/ 93 h 264"/>
              <a:gd name="T44" fmla="*/ 90 w 200"/>
              <a:gd name="T45" fmla="*/ 109 h 264"/>
              <a:gd name="T46" fmla="*/ 77 w 200"/>
              <a:gd name="T47" fmla="*/ 125 h 264"/>
              <a:gd name="T48" fmla="*/ 77 w 200"/>
              <a:gd name="T49" fmla="*/ 138 h 264"/>
              <a:gd name="T50" fmla="*/ 61 w 200"/>
              <a:gd name="T51" fmla="*/ 138 h 264"/>
              <a:gd name="T52" fmla="*/ 61 w 200"/>
              <a:gd name="T53" fmla="*/ 154 h 264"/>
              <a:gd name="T54" fmla="*/ 29 w 200"/>
              <a:gd name="T55" fmla="*/ 170 h 264"/>
              <a:gd name="T56" fmla="*/ 0 w 200"/>
              <a:gd name="T57" fmla="*/ 170 h 264"/>
              <a:gd name="T58" fmla="*/ 13 w 200"/>
              <a:gd name="T59" fmla="*/ 202 h 264"/>
              <a:gd name="T60" fmla="*/ 13 w 200"/>
              <a:gd name="T61" fmla="*/ 215 h 264"/>
              <a:gd name="T62" fmla="*/ 13 w 200"/>
              <a:gd name="T63" fmla="*/ 231 h 264"/>
              <a:gd name="T64" fmla="*/ 0 w 200"/>
              <a:gd name="T65" fmla="*/ 247 h 264"/>
              <a:gd name="T66" fmla="*/ 13 w 200"/>
              <a:gd name="T67" fmla="*/ 247 h 264"/>
              <a:gd name="T68" fmla="*/ 77 w 200"/>
              <a:gd name="T69" fmla="*/ 231 h 264"/>
              <a:gd name="T70" fmla="*/ 106 w 200"/>
              <a:gd name="T7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264">
                <a:moveTo>
                  <a:pt x="106" y="263"/>
                </a:moveTo>
                <a:lnTo>
                  <a:pt x="138" y="247"/>
                </a:lnTo>
                <a:lnTo>
                  <a:pt x="122" y="215"/>
                </a:lnTo>
                <a:lnTo>
                  <a:pt x="122" y="202"/>
                </a:lnTo>
                <a:lnTo>
                  <a:pt x="122" y="186"/>
                </a:lnTo>
                <a:lnTo>
                  <a:pt x="138" y="202"/>
                </a:lnTo>
                <a:lnTo>
                  <a:pt x="154" y="186"/>
                </a:lnTo>
                <a:lnTo>
                  <a:pt x="154" y="170"/>
                </a:lnTo>
                <a:lnTo>
                  <a:pt x="167" y="154"/>
                </a:lnTo>
                <a:lnTo>
                  <a:pt x="183" y="125"/>
                </a:lnTo>
                <a:lnTo>
                  <a:pt x="183" y="109"/>
                </a:lnTo>
                <a:lnTo>
                  <a:pt x="183" y="93"/>
                </a:lnTo>
                <a:lnTo>
                  <a:pt x="167" y="93"/>
                </a:lnTo>
                <a:lnTo>
                  <a:pt x="199" y="61"/>
                </a:lnTo>
                <a:lnTo>
                  <a:pt x="183" y="32"/>
                </a:lnTo>
                <a:lnTo>
                  <a:pt x="154" y="0"/>
                </a:lnTo>
                <a:lnTo>
                  <a:pt x="154" y="16"/>
                </a:lnTo>
                <a:lnTo>
                  <a:pt x="138" y="16"/>
                </a:lnTo>
                <a:lnTo>
                  <a:pt x="106" y="32"/>
                </a:lnTo>
                <a:lnTo>
                  <a:pt x="122" y="61"/>
                </a:lnTo>
                <a:lnTo>
                  <a:pt x="106" y="77"/>
                </a:lnTo>
                <a:lnTo>
                  <a:pt x="106" y="93"/>
                </a:lnTo>
                <a:lnTo>
                  <a:pt x="90" y="109"/>
                </a:lnTo>
                <a:lnTo>
                  <a:pt x="77" y="125"/>
                </a:lnTo>
                <a:lnTo>
                  <a:pt x="77" y="138"/>
                </a:lnTo>
                <a:lnTo>
                  <a:pt x="61" y="138"/>
                </a:lnTo>
                <a:lnTo>
                  <a:pt x="61" y="154"/>
                </a:lnTo>
                <a:lnTo>
                  <a:pt x="29" y="170"/>
                </a:lnTo>
                <a:lnTo>
                  <a:pt x="0" y="170"/>
                </a:lnTo>
                <a:lnTo>
                  <a:pt x="13" y="202"/>
                </a:lnTo>
                <a:lnTo>
                  <a:pt x="13" y="215"/>
                </a:lnTo>
                <a:lnTo>
                  <a:pt x="13" y="231"/>
                </a:lnTo>
                <a:lnTo>
                  <a:pt x="0" y="247"/>
                </a:lnTo>
                <a:lnTo>
                  <a:pt x="13" y="247"/>
                </a:lnTo>
                <a:lnTo>
                  <a:pt x="77" y="231"/>
                </a:lnTo>
                <a:lnTo>
                  <a:pt x="106" y="263"/>
                </a:lnTo>
              </a:path>
            </a:pathLst>
          </a:custGeom>
          <a:solidFill>
            <a:schemeClr val="accent1">
              <a:lumMod val="50000"/>
            </a:schemeClr>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1" name="Freeform 629"/>
          <p:cNvSpPr>
            <a:spLocks/>
          </p:cNvSpPr>
          <p:nvPr/>
        </p:nvSpPr>
        <p:spPr bwMode="auto">
          <a:xfrm>
            <a:off x="6627457" y="3190937"/>
            <a:ext cx="218905" cy="149765"/>
          </a:xfrm>
          <a:custGeom>
            <a:avLst/>
            <a:gdLst>
              <a:gd name="T0" fmla="*/ 16 w 110"/>
              <a:gd name="T1" fmla="*/ 0 h 78"/>
              <a:gd name="T2" fmla="*/ 16 w 110"/>
              <a:gd name="T3" fmla="*/ 16 h 78"/>
              <a:gd name="T4" fmla="*/ 32 w 110"/>
              <a:gd name="T5" fmla="*/ 16 h 78"/>
              <a:gd name="T6" fmla="*/ 45 w 110"/>
              <a:gd name="T7" fmla="*/ 16 h 78"/>
              <a:gd name="T8" fmla="*/ 61 w 110"/>
              <a:gd name="T9" fmla="*/ 16 h 78"/>
              <a:gd name="T10" fmla="*/ 77 w 110"/>
              <a:gd name="T11" fmla="*/ 32 h 78"/>
              <a:gd name="T12" fmla="*/ 93 w 110"/>
              <a:gd name="T13" fmla="*/ 32 h 78"/>
              <a:gd name="T14" fmla="*/ 109 w 110"/>
              <a:gd name="T15" fmla="*/ 32 h 78"/>
              <a:gd name="T16" fmla="*/ 109 w 110"/>
              <a:gd name="T17" fmla="*/ 61 h 78"/>
              <a:gd name="T18" fmla="*/ 93 w 110"/>
              <a:gd name="T19" fmla="*/ 61 h 78"/>
              <a:gd name="T20" fmla="*/ 77 w 110"/>
              <a:gd name="T21" fmla="*/ 77 h 78"/>
              <a:gd name="T22" fmla="*/ 61 w 110"/>
              <a:gd name="T23" fmla="*/ 61 h 78"/>
              <a:gd name="T24" fmla="*/ 45 w 110"/>
              <a:gd name="T25" fmla="*/ 61 h 78"/>
              <a:gd name="T26" fmla="*/ 16 w 110"/>
              <a:gd name="T27" fmla="*/ 77 h 78"/>
              <a:gd name="T28" fmla="*/ 0 w 110"/>
              <a:gd name="T29" fmla="*/ 77 h 78"/>
              <a:gd name="T30" fmla="*/ 0 w 110"/>
              <a:gd name="T31" fmla="*/ 32 h 78"/>
              <a:gd name="T32" fmla="*/ 0 w 110"/>
              <a:gd name="T33" fmla="*/ 16 h 78"/>
              <a:gd name="T34" fmla="*/ 0 w 110"/>
              <a:gd name="T35" fmla="*/ 0 h 78"/>
              <a:gd name="T36" fmla="*/ 16 w 110"/>
              <a:gd name="T3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78">
                <a:moveTo>
                  <a:pt x="16" y="0"/>
                </a:moveTo>
                <a:lnTo>
                  <a:pt x="16" y="16"/>
                </a:lnTo>
                <a:lnTo>
                  <a:pt x="32" y="16"/>
                </a:lnTo>
                <a:lnTo>
                  <a:pt x="45" y="16"/>
                </a:lnTo>
                <a:lnTo>
                  <a:pt x="61" y="16"/>
                </a:lnTo>
                <a:lnTo>
                  <a:pt x="77" y="32"/>
                </a:lnTo>
                <a:lnTo>
                  <a:pt x="93" y="32"/>
                </a:lnTo>
                <a:lnTo>
                  <a:pt x="109" y="32"/>
                </a:lnTo>
                <a:lnTo>
                  <a:pt x="109" y="61"/>
                </a:lnTo>
                <a:lnTo>
                  <a:pt x="93" y="61"/>
                </a:lnTo>
                <a:lnTo>
                  <a:pt x="77" y="77"/>
                </a:lnTo>
                <a:lnTo>
                  <a:pt x="61" y="61"/>
                </a:lnTo>
                <a:lnTo>
                  <a:pt x="45" y="61"/>
                </a:lnTo>
                <a:lnTo>
                  <a:pt x="16" y="77"/>
                </a:lnTo>
                <a:lnTo>
                  <a:pt x="0" y="77"/>
                </a:lnTo>
                <a:lnTo>
                  <a:pt x="0" y="32"/>
                </a:lnTo>
                <a:lnTo>
                  <a:pt x="0" y="16"/>
                </a:lnTo>
                <a:lnTo>
                  <a:pt x="0" y="0"/>
                </a:lnTo>
                <a:lnTo>
                  <a:pt x="16"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2" name="Freeform 630"/>
          <p:cNvSpPr>
            <a:spLocks/>
          </p:cNvSpPr>
          <p:nvPr/>
        </p:nvSpPr>
        <p:spPr bwMode="auto">
          <a:xfrm>
            <a:off x="6288154" y="3075083"/>
            <a:ext cx="404975" cy="265620"/>
          </a:xfrm>
          <a:custGeom>
            <a:avLst/>
            <a:gdLst>
              <a:gd name="T0" fmla="*/ 0 w 203"/>
              <a:gd name="T1" fmla="*/ 45 h 139"/>
              <a:gd name="T2" fmla="*/ 0 w 203"/>
              <a:gd name="T3" fmla="*/ 0 h 139"/>
              <a:gd name="T4" fmla="*/ 16 w 203"/>
              <a:gd name="T5" fmla="*/ 0 h 139"/>
              <a:gd name="T6" fmla="*/ 32 w 203"/>
              <a:gd name="T7" fmla="*/ 0 h 139"/>
              <a:gd name="T8" fmla="*/ 48 w 203"/>
              <a:gd name="T9" fmla="*/ 16 h 139"/>
              <a:gd name="T10" fmla="*/ 61 w 203"/>
              <a:gd name="T11" fmla="*/ 29 h 139"/>
              <a:gd name="T12" fmla="*/ 61 w 203"/>
              <a:gd name="T13" fmla="*/ 16 h 139"/>
              <a:gd name="T14" fmla="*/ 61 w 203"/>
              <a:gd name="T15" fmla="*/ 0 h 139"/>
              <a:gd name="T16" fmla="*/ 77 w 203"/>
              <a:gd name="T17" fmla="*/ 16 h 139"/>
              <a:gd name="T18" fmla="*/ 77 w 203"/>
              <a:gd name="T19" fmla="*/ 0 h 139"/>
              <a:gd name="T20" fmla="*/ 77 w 203"/>
              <a:gd name="T21" fmla="*/ 16 h 139"/>
              <a:gd name="T22" fmla="*/ 93 w 203"/>
              <a:gd name="T23" fmla="*/ 16 h 139"/>
              <a:gd name="T24" fmla="*/ 109 w 203"/>
              <a:gd name="T25" fmla="*/ 16 h 139"/>
              <a:gd name="T26" fmla="*/ 125 w 203"/>
              <a:gd name="T27" fmla="*/ 29 h 139"/>
              <a:gd name="T28" fmla="*/ 138 w 203"/>
              <a:gd name="T29" fmla="*/ 29 h 139"/>
              <a:gd name="T30" fmla="*/ 154 w 203"/>
              <a:gd name="T31" fmla="*/ 29 h 139"/>
              <a:gd name="T32" fmla="*/ 170 w 203"/>
              <a:gd name="T33" fmla="*/ 29 h 139"/>
              <a:gd name="T34" fmla="*/ 170 w 203"/>
              <a:gd name="T35" fmla="*/ 45 h 139"/>
              <a:gd name="T36" fmla="*/ 186 w 203"/>
              <a:gd name="T37" fmla="*/ 45 h 139"/>
              <a:gd name="T38" fmla="*/ 202 w 203"/>
              <a:gd name="T39" fmla="*/ 45 h 139"/>
              <a:gd name="T40" fmla="*/ 202 w 203"/>
              <a:gd name="T41" fmla="*/ 61 h 139"/>
              <a:gd name="T42" fmla="*/ 186 w 203"/>
              <a:gd name="T43" fmla="*/ 77 h 139"/>
              <a:gd name="T44" fmla="*/ 186 w 203"/>
              <a:gd name="T45" fmla="*/ 61 h 139"/>
              <a:gd name="T46" fmla="*/ 170 w 203"/>
              <a:gd name="T47" fmla="*/ 61 h 139"/>
              <a:gd name="T48" fmla="*/ 170 w 203"/>
              <a:gd name="T49" fmla="*/ 77 h 139"/>
              <a:gd name="T50" fmla="*/ 170 w 203"/>
              <a:gd name="T51" fmla="*/ 93 h 139"/>
              <a:gd name="T52" fmla="*/ 170 w 203"/>
              <a:gd name="T53" fmla="*/ 138 h 139"/>
              <a:gd name="T54" fmla="*/ 138 w 203"/>
              <a:gd name="T55" fmla="*/ 138 h 139"/>
              <a:gd name="T56" fmla="*/ 138 w 203"/>
              <a:gd name="T57" fmla="*/ 106 h 139"/>
              <a:gd name="T58" fmla="*/ 138 w 203"/>
              <a:gd name="T59" fmla="*/ 93 h 139"/>
              <a:gd name="T60" fmla="*/ 109 w 203"/>
              <a:gd name="T61" fmla="*/ 93 h 139"/>
              <a:gd name="T62" fmla="*/ 93 w 203"/>
              <a:gd name="T63" fmla="*/ 93 h 139"/>
              <a:gd name="T64" fmla="*/ 93 w 203"/>
              <a:gd name="T65" fmla="*/ 77 h 139"/>
              <a:gd name="T66" fmla="*/ 77 w 203"/>
              <a:gd name="T67" fmla="*/ 61 h 139"/>
              <a:gd name="T68" fmla="*/ 61 w 203"/>
              <a:gd name="T69" fmla="*/ 45 h 139"/>
              <a:gd name="T70" fmla="*/ 61 w 203"/>
              <a:gd name="T71" fmla="*/ 61 h 139"/>
              <a:gd name="T72" fmla="*/ 32 w 203"/>
              <a:gd name="T73" fmla="*/ 45 h 139"/>
              <a:gd name="T74" fmla="*/ 16 w 203"/>
              <a:gd name="T75" fmla="*/ 45 h 139"/>
              <a:gd name="T76" fmla="*/ 0 w 203"/>
              <a:gd name="T77" fmla="*/ 4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39">
                <a:moveTo>
                  <a:pt x="0" y="45"/>
                </a:moveTo>
                <a:lnTo>
                  <a:pt x="0" y="0"/>
                </a:lnTo>
                <a:lnTo>
                  <a:pt x="16" y="0"/>
                </a:lnTo>
                <a:lnTo>
                  <a:pt x="32" y="0"/>
                </a:lnTo>
                <a:lnTo>
                  <a:pt x="48" y="16"/>
                </a:lnTo>
                <a:lnTo>
                  <a:pt x="61" y="29"/>
                </a:lnTo>
                <a:lnTo>
                  <a:pt x="61" y="16"/>
                </a:lnTo>
                <a:lnTo>
                  <a:pt x="61" y="0"/>
                </a:lnTo>
                <a:lnTo>
                  <a:pt x="77" y="16"/>
                </a:lnTo>
                <a:lnTo>
                  <a:pt x="77" y="0"/>
                </a:lnTo>
                <a:lnTo>
                  <a:pt x="77" y="16"/>
                </a:lnTo>
                <a:lnTo>
                  <a:pt x="93" y="16"/>
                </a:lnTo>
                <a:lnTo>
                  <a:pt x="109" y="16"/>
                </a:lnTo>
                <a:lnTo>
                  <a:pt x="125" y="29"/>
                </a:lnTo>
                <a:lnTo>
                  <a:pt x="138" y="29"/>
                </a:lnTo>
                <a:lnTo>
                  <a:pt x="154" y="29"/>
                </a:lnTo>
                <a:lnTo>
                  <a:pt x="170" y="29"/>
                </a:lnTo>
                <a:lnTo>
                  <a:pt x="170" y="45"/>
                </a:lnTo>
                <a:lnTo>
                  <a:pt x="186" y="45"/>
                </a:lnTo>
                <a:lnTo>
                  <a:pt x="202" y="45"/>
                </a:lnTo>
                <a:lnTo>
                  <a:pt x="202" y="61"/>
                </a:lnTo>
                <a:lnTo>
                  <a:pt x="186" y="77"/>
                </a:lnTo>
                <a:lnTo>
                  <a:pt x="186" y="61"/>
                </a:lnTo>
                <a:lnTo>
                  <a:pt x="170" y="61"/>
                </a:lnTo>
                <a:lnTo>
                  <a:pt x="170" y="77"/>
                </a:lnTo>
                <a:lnTo>
                  <a:pt x="170" y="93"/>
                </a:lnTo>
                <a:lnTo>
                  <a:pt x="170" y="138"/>
                </a:lnTo>
                <a:lnTo>
                  <a:pt x="138" y="138"/>
                </a:lnTo>
                <a:lnTo>
                  <a:pt x="138" y="106"/>
                </a:lnTo>
                <a:lnTo>
                  <a:pt x="138" y="93"/>
                </a:lnTo>
                <a:lnTo>
                  <a:pt x="109" y="93"/>
                </a:lnTo>
                <a:lnTo>
                  <a:pt x="93" y="93"/>
                </a:lnTo>
                <a:lnTo>
                  <a:pt x="93" y="77"/>
                </a:lnTo>
                <a:lnTo>
                  <a:pt x="77" y="61"/>
                </a:lnTo>
                <a:lnTo>
                  <a:pt x="61" y="45"/>
                </a:lnTo>
                <a:lnTo>
                  <a:pt x="61" y="61"/>
                </a:lnTo>
                <a:lnTo>
                  <a:pt x="32" y="45"/>
                </a:lnTo>
                <a:lnTo>
                  <a:pt x="16" y="45"/>
                </a:lnTo>
                <a:lnTo>
                  <a:pt x="0" y="45"/>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3" name="Freeform 631"/>
          <p:cNvSpPr>
            <a:spLocks/>
          </p:cNvSpPr>
          <p:nvPr/>
        </p:nvSpPr>
        <p:spPr bwMode="auto">
          <a:xfrm>
            <a:off x="6077456" y="2541016"/>
            <a:ext cx="1009701" cy="652748"/>
          </a:xfrm>
          <a:custGeom>
            <a:avLst/>
            <a:gdLst>
              <a:gd name="T0" fmla="*/ 0 w 508"/>
              <a:gd name="T1" fmla="*/ 186 h 341"/>
              <a:gd name="T2" fmla="*/ 13 w 508"/>
              <a:gd name="T3" fmla="*/ 77 h 341"/>
              <a:gd name="T4" fmla="*/ 61 w 508"/>
              <a:gd name="T5" fmla="*/ 93 h 341"/>
              <a:gd name="T6" fmla="*/ 90 w 508"/>
              <a:gd name="T7" fmla="*/ 77 h 341"/>
              <a:gd name="T8" fmla="*/ 138 w 508"/>
              <a:gd name="T9" fmla="*/ 109 h 341"/>
              <a:gd name="T10" fmla="*/ 154 w 508"/>
              <a:gd name="T11" fmla="*/ 48 h 341"/>
              <a:gd name="T12" fmla="*/ 199 w 508"/>
              <a:gd name="T13" fmla="*/ 32 h 341"/>
              <a:gd name="T14" fmla="*/ 244 w 508"/>
              <a:gd name="T15" fmla="*/ 0 h 341"/>
              <a:gd name="T16" fmla="*/ 308 w 508"/>
              <a:gd name="T17" fmla="*/ 16 h 341"/>
              <a:gd name="T18" fmla="*/ 353 w 508"/>
              <a:gd name="T19" fmla="*/ 32 h 341"/>
              <a:gd name="T20" fmla="*/ 385 w 508"/>
              <a:gd name="T21" fmla="*/ 64 h 341"/>
              <a:gd name="T22" fmla="*/ 414 w 508"/>
              <a:gd name="T23" fmla="*/ 77 h 341"/>
              <a:gd name="T24" fmla="*/ 462 w 508"/>
              <a:gd name="T25" fmla="*/ 125 h 341"/>
              <a:gd name="T26" fmla="*/ 507 w 508"/>
              <a:gd name="T27" fmla="*/ 170 h 341"/>
              <a:gd name="T28" fmla="*/ 462 w 508"/>
              <a:gd name="T29" fmla="*/ 218 h 341"/>
              <a:gd name="T30" fmla="*/ 430 w 508"/>
              <a:gd name="T31" fmla="*/ 263 h 341"/>
              <a:gd name="T32" fmla="*/ 398 w 508"/>
              <a:gd name="T33" fmla="*/ 279 h 341"/>
              <a:gd name="T34" fmla="*/ 369 w 508"/>
              <a:gd name="T35" fmla="*/ 279 h 341"/>
              <a:gd name="T36" fmla="*/ 337 w 508"/>
              <a:gd name="T37" fmla="*/ 295 h 341"/>
              <a:gd name="T38" fmla="*/ 308 w 508"/>
              <a:gd name="T39" fmla="*/ 295 h 341"/>
              <a:gd name="T40" fmla="*/ 276 w 508"/>
              <a:gd name="T41" fmla="*/ 295 h 341"/>
              <a:gd name="T42" fmla="*/ 260 w 508"/>
              <a:gd name="T43" fmla="*/ 308 h 341"/>
              <a:gd name="T44" fmla="*/ 231 w 508"/>
              <a:gd name="T45" fmla="*/ 308 h 341"/>
              <a:gd name="T46" fmla="*/ 199 w 508"/>
              <a:gd name="T47" fmla="*/ 295 h 341"/>
              <a:gd name="T48" fmla="*/ 183 w 508"/>
              <a:gd name="T49" fmla="*/ 279 h 341"/>
              <a:gd name="T50" fmla="*/ 167 w 508"/>
              <a:gd name="T51" fmla="*/ 279 h 341"/>
              <a:gd name="T52" fmla="*/ 138 w 508"/>
              <a:gd name="T53" fmla="*/ 279 h 341"/>
              <a:gd name="T54" fmla="*/ 106 w 508"/>
              <a:gd name="T55" fmla="*/ 279 h 341"/>
              <a:gd name="T56" fmla="*/ 106 w 508"/>
              <a:gd name="T57" fmla="*/ 340 h 341"/>
              <a:gd name="T58" fmla="*/ 77 w 508"/>
              <a:gd name="T59" fmla="*/ 324 h 341"/>
              <a:gd name="T60" fmla="*/ 61 w 508"/>
              <a:gd name="T61" fmla="*/ 340 h 341"/>
              <a:gd name="T62" fmla="*/ 29 w 508"/>
              <a:gd name="T63" fmla="*/ 308 h 341"/>
              <a:gd name="T64" fmla="*/ 45 w 508"/>
              <a:gd name="T65" fmla="*/ 279 h 341"/>
              <a:gd name="T66" fmla="*/ 45 w 508"/>
              <a:gd name="T67" fmla="*/ 263 h 341"/>
              <a:gd name="T68" fmla="*/ 13 w 508"/>
              <a:gd name="T69" fmla="*/ 26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8" h="341">
                <a:moveTo>
                  <a:pt x="13" y="263"/>
                </a:moveTo>
                <a:lnTo>
                  <a:pt x="0" y="186"/>
                </a:lnTo>
                <a:lnTo>
                  <a:pt x="0" y="125"/>
                </a:lnTo>
                <a:lnTo>
                  <a:pt x="13" y="77"/>
                </a:lnTo>
                <a:lnTo>
                  <a:pt x="45" y="77"/>
                </a:lnTo>
                <a:lnTo>
                  <a:pt x="61" y="93"/>
                </a:lnTo>
                <a:lnTo>
                  <a:pt x="77" y="77"/>
                </a:lnTo>
                <a:lnTo>
                  <a:pt x="90" y="77"/>
                </a:lnTo>
                <a:lnTo>
                  <a:pt x="106" y="109"/>
                </a:lnTo>
                <a:lnTo>
                  <a:pt x="138" y="109"/>
                </a:lnTo>
                <a:lnTo>
                  <a:pt x="138" y="48"/>
                </a:lnTo>
                <a:lnTo>
                  <a:pt x="154" y="48"/>
                </a:lnTo>
                <a:lnTo>
                  <a:pt x="183" y="48"/>
                </a:lnTo>
                <a:lnTo>
                  <a:pt x="199" y="32"/>
                </a:lnTo>
                <a:lnTo>
                  <a:pt x="231" y="16"/>
                </a:lnTo>
                <a:lnTo>
                  <a:pt x="244" y="0"/>
                </a:lnTo>
                <a:lnTo>
                  <a:pt x="292" y="0"/>
                </a:lnTo>
                <a:lnTo>
                  <a:pt x="308" y="16"/>
                </a:lnTo>
                <a:lnTo>
                  <a:pt x="337" y="16"/>
                </a:lnTo>
                <a:lnTo>
                  <a:pt x="353" y="32"/>
                </a:lnTo>
                <a:lnTo>
                  <a:pt x="369" y="48"/>
                </a:lnTo>
                <a:lnTo>
                  <a:pt x="385" y="64"/>
                </a:lnTo>
                <a:lnTo>
                  <a:pt x="398" y="64"/>
                </a:lnTo>
                <a:lnTo>
                  <a:pt x="414" y="77"/>
                </a:lnTo>
                <a:lnTo>
                  <a:pt x="446" y="93"/>
                </a:lnTo>
                <a:lnTo>
                  <a:pt x="462" y="125"/>
                </a:lnTo>
                <a:lnTo>
                  <a:pt x="491" y="141"/>
                </a:lnTo>
                <a:lnTo>
                  <a:pt x="507" y="170"/>
                </a:lnTo>
                <a:lnTo>
                  <a:pt x="491" y="218"/>
                </a:lnTo>
                <a:lnTo>
                  <a:pt x="462" y="218"/>
                </a:lnTo>
                <a:lnTo>
                  <a:pt x="462" y="247"/>
                </a:lnTo>
                <a:lnTo>
                  <a:pt x="430" y="263"/>
                </a:lnTo>
                <a:lnTo>
                  <a:pt x="446" y="279"/>
                </a:lnTo>
                <a:lnTo>
                  <a:pt x="398" y="279"/>
                </a:lnTo>
                <a:lnTo>
                  <a:pt x="385" y="279"/>
                </a:lnTo>
                <a:lnTo>
                  <a:pt x="369" y="279"/>
                </a:lnTo>
                <a:lnTo>
                  <a:pt x="353" y="295"/>
                </a:lnTo>
                <a:lnTo>
                  <a:pt x="337" y="295"/>
                </a:lnTo>
                <a:lnTo>
                  <a:pt x="321" y="295"/>
                </a:lnTo>
                <a:lnTo>
                  <a:pt x="308" y="295"/>
                </a:lnTo>
                <a:lnTo>
                  <a:pt x="292" y="308"/>
                </a:lnTo>
                <a:lnTo>
                  <a:pt x="276" y="295"/>
                </a:lnTo>
                <a:lnTo>
                  <a:pt x="276" y="308"/>
                </a:lnTo>
                <a:lnTo>
                  <a:pt x="260" y="308"/>
                </a:lnTo>
                <a:lnTo>
                  <a:pt x="244" y="308"/>
                </a:lnTo>
                <a:lnTo>
                  <a:pt x="231" y="308"/>
                </a:lnTo>
                <a:lnTo>
                  <a:pt x="215" y="295"/>
                </a:lnTo>
                <a:lnTo>
                  <a:pt x="199" y="295"/>
                </a:lnTo>
                <a:lnTo>
                  <a:pt x="183" y="295"/>
                </a:lnTo>
                <a:lnTo>
                  <a:pt x="183" y="279"/>
                </a:lnTo>
                <a:lnTo>
                  <a:pt x="183" y="295"/>
                </a:lnTo>
                <a:lnTo>
                  <a:pt x="167" y="279"/>
                </a:lnTo>
                <a:lnTo>
                  <a:pt x="154" y="263"/>
                </a:lnTo>
                <a:lnTo>
                  <a:pt x="138" y="279"/>
                </a:lnTo>
                <a:lnTo>
                  <a:pt x="122" y="279"/>
                </a:lnTo>
                <a:lnTo>
                  <a:pt x="106" y="279"/>
                </a:lnTo>
                <a:lnTo>
                  <a:pt x="106" y="324"/>
                </a:lnTo>
                <a:lnTo>
                  <a:pt x="106" y="340"/>
                </a:lnTo>
                <a:lnTo>
                  <a:pt x="90" y="340"/>
                </a:lnTo>
                <a:lnTo>
                  <a:pt x="77" y="324"/>
                </a:lnTo>
                <a:lnTo>
                  <a:pt x="61" y="324"/>
                </a:lnTo>
                <a:lnTo>
                  <a:pt x="61" y="340"/>
                </a:lnTo>
                <a:lnTo>
                  <a:pt x="45" y="324"/>
                </a:lnTo>
                <a:lnTo>
                  <a:pt x="29" y="308"/>
                </a:lnTo>
                <a:lnTo>
                  <a:pt x="45" y="295"/>
                </a:lnTo>
                <a:lnTo>
                  <a:pt x="45" y="279"/>
                </a:lnTo>
                <a:lnTo>
                  <a:pt x="61" y="279"/>
                </a:lnTo>
                <a:lnTo>
                  <a:pt x="45" y="263"/>
                </a:lnTo>
                <a:lnTo>
                  <a:pt x="29" y="247"/>
                </a:lnTo>
                <a:lnTo>
                  <a:pt x="13" y="263"/>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4" name="Freeform 632"/>
          <p:cNvSpPr>
            <a:spLocks/>
          </p:cNvSpPr>
          <p:nvPr/>
        </p:nvSpPr>
        <p:spPr bwMode="auto">
          <a:xfrm>
            <a:off x="6594620" y="3075082"/>
            <a:ext cx="372138" cy="178022"/>
          </a:xfrm>
          <a:custGeom>
            <a:avLst/>
            <a:gdLst>
              <a:gd name="T0" fmla="*/ 32 w 187"/>
              <a:gd name="T1" fmla="*/ 61 h 94"/>
              <a:gd name="T2" fmla="*/ 32 w 187"/>
              <a:gd name="T3" fmla="*/ 77 h 94"/>
              <a:gd name="T4" fmla="*/ 48 w 187"/>
              <a:gd name="T5" fmla="*/ 77 h 94"/>
              <a:gd name="T6" fmla="*/ 61 w 187"/>
              <a:gd name="T7" fmla="*/ 77 h 94"/>
              <a:gd name="T8" fmla="*/ 77 w 187"/>
              <a:gd name="T9" fmla="*/ 77 h 94"/>
              <a:gd name="T10" fmla="*/ 93 w 187"/>
              <a:gd name="T11" fmla="*/ 93 h 94"/>
              <a:gd name="T12" fmla="*/ 109 w 187"/>
              <a:gd name="T13" fmla="*/ 93 h 94"/>
              <a:gd name="T14" fmla="*/ 125 w 187"/>
              <a:gd name="T15" fmla="*/ 61 h 94"/>
              <a:gd name="T16" fmla="*/ 138 w 187"/>
              <a:gd name="T17" fmla="*/ 77 h 94"/>
              <a:gd name="T18" fmla="*/ 186 w 187"/>
              <a:gd name="T19" fmla="*/ 45 h 94"/>
              <a:gd name="T20" fmla="*/ 186 w 187"/>
              <a:gd name="T21" fmla="*/ 0 h 94"/>
              <a:gd name="T22" fmla="*/ 138 w 187"/>
              <a:gd name="T23" fmla="*/ 0 h 94"/>
              <a:gd name="T24" fmla="*/ 125 w 187"/>
              <a:gd name="T25" fmla="*/ 0 h 94"/>
              <a:gd name="T26" fmla="*/ 109 w 187"/>
              <a:gd name="T27" fmla="*/ 0 h 94"/>
              <a:gd name="T28" fmla="*/ 93 w 187"/>
              <a:gd name="T29" fmla="*/ 16 h 94"/>
              <a:gd name="T30" fmla="*/ 77 w 187"/>
              <a:gd name="T31" fmla="*/ 16 h 94"/>
              <a:gd name="T32" fmla="*/ 61 w 187"/>
              <a:gd name="T33" fmla="*/ 16 h 94"/>
              <a:gd name="T34" fmla="*/ 48 w 187"/>
              <a:gd name="T35" fmla="*/ 16 h 94"/>
              <a:gd name="T36" fmla="*/ 32 w 187"/>
              <a:gd name="T37" fmla="*/ 29 h 94"/>
              <a:gd name="T38" fmla="*/ 16 w 187"/>
              <a:gd name="T39" fmla="*/ 16 h 94"/>
              <a:gd name="T40" fmla="*/ 16 w 187"/>
              <a:gd name="T41" fmla="*/ 29 h 94"/>
              <a:gd name="T42" fmla="*/ 0 w 187"/>
              <a:gd name="T43" fmla="*/ 29 h 94"/>
              <a:gd name="T44" fmla="*/ 16 w 187"/>
              <a:gd name="T45" fmla="*/ 29 h 94"/>
              <a:gd name="T46" fmla="*/ 16 w 187"/>
              <a:gd name="T47" fmla="*/ 45 h 94"/>
              <a:gd name="T48" fmla="*/ 32 w 187"/>
              <a:gd name="T49" fmla="*/ 45 h 94"/>
              <a:gd name="T50" fmla="*/ 48 w 187"/>
              <a:gd name="T51" fmla="*/ 45 h 94"/>
              <a:gd name="T52" fmla="*/ 48 w 187"/>
              <a:gd name="T53" fmla="*/ 61 h 94"/>
              <a:gd name="T54" fmla="*/ 32 w 187"/>
              <a:gd name="T55" fmla="*/ 77 h 94"/>
              <a:gd name="T56" fmla="*/ 32 w 187"/>
              <a:gd name="T57"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94">
                <a:moveTo>
                  <a:pt x="32" y="61"/>
                </a:moveTo>
                <a:lnTo>
                  <a:pt x="32" y="77"/>
                </a:lnTo>
                <a:lnTo>
                  <a:pt x="48" y="77"/>
                </a:lnTo>
                <a:lnTo>
                  <a:pt x="61" y="77"/>
                </a:lnTo>
                <a:lnTo>
                  <a:pt x="77" y="77"/>
                </a:lnTo>
                <a:lnTo>
                  <a:pt x="93" y="93"/>
                </a:lnTo>
                <a:lnTo>
                  <a:pt x="109" y="93"/>
                </a:lnTo>
                <a:lnTo>
                  <a:pt x="125" y="61"/>
                </a:lnTo>
                <a:lnTo>
                  <a:pt x="138" y="77"/>
                </a:lnTo>
                <a:lnTo>
                  <a:pt x="186" y="45"/>
                </a:lnTo>
                <a:lnTo>
                  <a:pt x="186" y="0"/>
                </a:lnTo>
                <a:lnTo>
                  <a:pt x="138" y="0"/>
                </a:lnTo>
                <a:lnTo>
                  <a:pt x="125" y="0"/>
                </a:lnTo>
                <a:lnTo>
                  <a:pt x="109" y="0"/>
                </a:lnTo>
                <a:lnTo>
                  <a:pt x="93" y="16"/>
                </a:lnTo>
                <a:lnTo>
                  <a:pt x="77" y="16"/>
                </a:lnTo>
                <a:lnTo>
                  <a:pt x="61" y="16"/>
                </a:lnTo>
                <a:lnTo>
                  <a:pt x="48" y="16"/>
                </a:lnTo>
                <a:lnTo>
                  <a:pt x="32" y="29"/>
                </a:lnTo>
                <a:lnTo>
                  <a:pt x="16" y="16"/>
                </a:lnTo>
                <a:lnTo>
                  <a:pt x="16" y="29"/>
                </a:lnTo>
                <a:lnTo>
                  <a:pt x="0" y="29"/>
                </a:lnTo>
                <a:lnTo>
                  <a:pt x="16" y="29"/>
                </a:lnTo>
                <a:lnTo>
                  <a:pt x="16" y="45"/>
                </a:lnTo>
                <a:lnTo>
                  <a:pt x="32" y="45"/>
                </a:lnTo>
                <a:lnTo>
                  <a:pt x="48" y="45"/>
                </a:lnTo>
                <a:lnTo>
                  <a:pt x="48" y="61"/>
                </a:lnTo>
                <a:lnTo>
                  <a:pt x="32" y="77"/>
                </a:lnTo>
                <a:lnTo>
                  <a:pt x="32" y="61"/>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5" name="Freeform 633"/>
          <p:cNvSpPr>
            <a:spLocks/>
          </p:cNvSpPr>
          <p:nvPr/>
        </p:nvSpPr>
        <p:spPr bwMode="auto">
          <a:xfrm>
            <a:off x="7117256" y="4253418"/>
            <a:ext cx="60199" cy="118681"/>
          </a:xfrm>
          <a:custGeom>
            <a:avLst/>
            <a:gdLst>
              <a:gd name="T0" fmla="*/ 16 w 30"/>
              <a:gd name="T1" fmla="*/ 0 h 62"/>
              <a:gd name="T2" fmla="*/ 0 w 30"/>
              <a:gd name="T3" fmla="*/ 32 h 62"/>
              <a:gd name="T4" fmla="*/ 0 w 30"/>
              <a:gd name="T5" fmla="*/ 61 h 62"/>
              <a:gd name="T6" fmla="*/ 16 w 30"/>
              <a:gd name="T7" fmla="*/ 61 h 62"/>
              <a:gd name="T8" fmla="*/ 29 w 30"/>
              <a:gd name="T9" fmla="*/ 61 h 62"/>
              <a:gd name="T10" fmla="*/ 29 w 30"/>
              <a:gd name="T11" fmla="*/ 45 h 62"/>
              <a:gd name="T12" fmla="*/ 16 w 30"/>
              <a:gd name="T13" fmla="*/ 32 h 62"/>
              <a:gd name="T14" fmla="*/ 16 w 3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2">
                <a:moveTo>
                  <a:pt x="16" y="0"/>
                </a:moveTo>
                <a:lnTo>
                  <a:pt x="0" y="32"/>
                </a:lnTo>
                <a:lnTo>
                  <a:pt x="0" y="61"/>
                </a:lnTo>
                <a:lnTo>
                  <a:pt x="16" y="61"/>
                </a:lnTo>
                <a:lnTo>
                  <a:pt x="29" y="61"/>
                </a:lnTo>
                <a:lnTo>
                  <a:pt x="29" y="45"/>
                </a:lnTo>
                <a:lnTo>
                  <a:pt x="16" y="32"/>
                </a:lnTo>
                <a:lnTo>
                  <a:pt x="16" y="0"/>
                </a:lnTo>
              </a:path>
            </a:pathLst>
          </a:custGeom>
          <a:solidFill>
            <a:schemeClr val="accent5">
              <a:lumMod val="5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6" name="Freeform 634"/>
          <p:cNvSpPr>
            <a:spLocks/>
          </p:cNvSpPr>
          <p:nvPr/>
        </p:nvSpPr>
        <p:spPr bwMode="auto">
          <a:xfrm>
            <a:off x="7084420" y="3572414"/>
            <a:ext cx="218905" cy="124333"/>
          </a:xfrm>
          <a:custGeom>
            <a:avLst/>
            <a:gdLst>
              <a:gd name="T0" fmla="*/ 16 w 110"/>
              <a:gd name="T1" fmla="*/ 0 h 65"/>
              <a:gd name="T2" fmla="*/ 0 w 110"/>
              <a:gd name="T3" fmla="*/ 0 h 65"/>
              <a:gd name="T4" fmla="*/ 0 w 110"/>
              <a:gd name="T5" fmla="*/ 32 h 65"/>
              <a:gd name="T6" fmla="*/ 32 w 110"/>
              <a:gd name="T7" fmla="*/ 48 h 65"/>
              <a:gd name="T8" fmla="*/ 61 w 110"/>
              <a:gd name="T9" fmla="*/ 64 h 65"/>
              <a:gd name="T10" fmla="*/ 109 w 110"/>
              <a:gd name="T11" fmla="*/ 48 h 65"/>
              <a:gd name="T12" fmla="*/ 109 w 110"/>
              <a:gd name="T13" fmla="*/ 32 h 65"/>
              <a:gd name="T14" fmla="*/ 77 w 110"/>
              <a:gd name="T15" fmla="*/ 32 h 65"/>
              <a:gd name="T16" fmla="*/ 32 w 110"/>
              <a:gd name="T17" fmla="*/ 16 h 65"/>
              <a:gd name="T18" fmla="*/ 16 w 110"/>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65">
                <a:moveTo>
                  <a:pt x="16" y="0"/>
                </a:moveTo>
                <a:lnTo>
                  <a:pt x="0" y="0"/>
                </a:lnTo>
                <a:lnTo>
                  <a:pt x="0" y="32"/>
                </a:lnTo>
                <a:lnTo>
                  <a:pt x="32" y="48"/>
                </a:lnTo>
                <a:lnTo>
                  <a:pt x="61" y="64"/>
                </a:lnTo>
                <a:lnTo>
                  <a:pt x="109" y="48"/>
                </a:lnTo>
                <a:lnTo>
                  <a:pt x="109" y="32"/>
                </a:lnTo>
                <a:lnTo>
                  <a:pt x="77" y="32"/>
                </a:lnTo>
                <a:lnTo>
                  <a:pt x="32" y="16"/>
                </a:lnTo>
                <a:lnTo>
                  <a:pt x="16" y="0"/>
                </a:lnTo>
              </a:path>
            </a:pathLst>
          </a:custGeom>
          <a:solidFill>
            <a:srgbClr val="FFA269"/>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297" name="Freeform 635"/>
          <p:cNvSpPr>
            <a:spLocks/>
          </p:cNvSpPr>
          <p:nvPr/>
        </p:nvSpPr>
        <p:spPr bwMode="auto">
          <a:xfrm>
            <a:off x="6747855" y="3306794"/>
            <a:ext cx="799004" cy="1011617"/>
          </a:xfrm>
          <a:custGeom>
            <a:avLst/>
            <a:gdLst>
              <a:gd name="T0" fmla="*/ 138 w 402"/>
              <a:gd name="T1" fmla="*/ 48 h 528"/>
              <a:gd name="T2" fmla="*/ 93 w 402"/>
              <a:gd name="T3" fmla="*/ 61 h 528"/>
              <a:gd name="T4" fmla="*/ 77 w 402"/>
              <a:gd name="T5" fmla="*/ 93 h 528"/>
              <a:gd name="T6" fmla="*/ 77 w 402"/>
              <a:gd name="T7" fmla="*/ 125 h 528"/>
              <a:gd name="T8" fmla="*/ 48 w 402"/>
              <a:gd name="T9" fmla="*/ 170 h 528"/>
              <a:gd name="T10" fmla="*/ 32 w 402"/>
              <a:gd name="T11" fmla="*/ 202 h 528"/>
              <a:gd name="T12" fmla="*/ 16 w 402"/>
              <a:gd name="T13" fmla="*/ 202 h 528"/>
              <a:gd name="T14" fmla="*/ 32 w 402"/>
              <a:gd name="T15" fmla="*/ 247 h 528"/>
              <a:gd name="T16" fmla="*/ 16 w 402"/>
              <a:gd name="T17" fmla="*/ 280 h 528"/>
              <a:gd name="T18" fmla="*/ 32 w 402"/>
              <a:gd name="T19" fmla="*/ 308 h 528"/>
              <a:gd name="T20" fmla="*/ 61 w 402"/>
              <a:gd name="T21" fmla="*/ 308 h 528"/>
              <a:gd name="T22" fmla="*/ 61 w 402"/>
              <a:gd name="T23" fmla="*/ 280 h 528"/>
              <a:gd name="T24" fmla="*/ 93 w 402"/>
              <a:gd name="T25" fmla="*/ 386 h 528"/>
              <a:gd name="T26" fmla="*/ 125 w 402"/>
              <a:gd name="T27" fmla="*/ 463 h 528"/>
              <a:gd name="T28" fmla="*/ 154 w 402"/>
              <a:gd name="T29" fmla="*/ 527 h 528"/>
              <a:gd name="T30" fmla="*/ 186 w 402"/>
              <a:gd name="T31" fmla="*/ 495 h 528"/>
              <a:gd name="T32" fmla="*/ 186 w 402"/>
              <a:gd name="T33" fmla="*/ 463 h 528"/>
              <a:gd name="T34" fmla="*/ 186 w 402"/>
              <a:gd name="T35" fmla="*/ 402 h 528"/>
              <a:gd name="T36" fmla="*/ 215 w 402"/>
              <a:gd name="T37" fmla="*/ 386 h 528"/>
              <a:gd name="T38" fmla="*/ 247 w 402"/>
              <a:gd name="T39" fmla="*/ 341 h 528"/>
              <a:gd name="T40" fmla="*/ 279 w 402"/>
              <a:gd name="T41" fmla="*/ 296 h 528"/>
              <a:gd name="T42" fmla="*/ 308 w 402"/>
              <a:gd name="T43" fmla="*/ 280 h 528"/>
              <a:gd name="T44" fmla="*/ 292 w 402"/>
              <a:gd name="T45" fmla="*/ 215 h 528"/>
              <a:gd name="T46" fmla="*/ 308 w 402"/>
              <a:gd name="T47" fmla="*/ 202 h 528"/>
              <a:gd name="T48" fmla="*/ 340 w 402"/>
              <a:gd name="T49" fmla="*/ 215 h 528"/>
              <a:gd name="T50" fmla="*/ 340 w 402"/>
              <a:gd name="T51" fmla="*/ 247 h 528"/>
              <a:gd name="T52" fmla="*/ 356 w 402"/>
              <a:gd name="T53" fmla="*/ 280 h 528"/>
              <a:gd name="T54" fmla="*/ 369 w 402"/>
              <a:gd name="T55" fmla="*/ 247 h 528"/>
              <a:gd name="T56" fmla="*/ 385 w 402"/>
              <a:gd name="T57" fmla="*/ 202 h 528"/>
              <a:gd name="T58" fmla="*/ 401 w 402"/>
              <a:gd name="T59" fmla="*/ 154 h 528"/>
              <a:gd name="T60" fmla="*/ 385 w 402"/>
              <a:gd name="T61" fmla="*/ 138 h 528"/>
              <a:gd name="T62" fmla="*/ 369 w 402"/>
              <a:gd name="T63" fmla="*/ 138 h 528"/>
              <a:gd name="T64" fmla="*/ 324 w 402"/>
              <a:gd name="T65" fmla="*/ 186 h 528"/>
              <a:gd name="T66" fmla="*/ 292 w 402"/>
              <a:gd name="T67" fmla="*/ 186 h 528"/>
              <a:gd name="T68" fmla="*/ 279 w 402"/>
              <a:gd name="T69" fmla="*/ 186 h 528"/>
              <a:gd name="T70" fmla="*/ 202 w 402"/>
              <a:gd name="T71" fmla="*/ 186 h 528"/>
              <a:gd name="T72" fmla="*/ 170 w 402"/>
              <a:gd name="T73" fmla="*/ 138 h 528"/>
              <a:gd name="T74" fmla="*/ 125 w 402"/>
              <a:gd name="T75" fmla="*/ 93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2" h="528">
                <a:moveTo>
                  <a:pt x="138" y="93"/>
                </a:moveTo>
                <a:lnTo>
                  <a:pt x="138" y="48"/>
                </a:lnTo>
                <a:lnTo>
                  <a:pt x="48" y="0"/>
                </a:lnTo>
                <a:lnTo>
                  <a:pt x="93" y="61"/>
                </a:lnTo>
                <a:lnTo>
                  <a:pt x="61" y="93"/>
                </a:lnTo>
                <a:lnTo>
                  <a:pt x="77" y="93"/>
                </a:lnTo>
                <a:lnTo>
                  <a:pt x="77" y="109"/>
                </a:lnTo>
                <a:lnTo>
                  <a:pt x="77" y="125"/>
                </a:lnTo>
                <a:lnTo>
                  <a:pt x="61" y="154"/>
                </a:lnTo>
                <a:lnTo>
                  <a:pt x="48" y="170"/>
                </a:lnTo>
                <a:lnTo>
                  <a:pt x="48" y="186"/>
                </a:lnTo>
                <a:lnTo>
                  <a:pt x="32" y="202"/>
                </a:lnTo>
                <a:lnTo>
                  <a:pt x="16" y="186"/>
                </a:lnTo>
                <a:lnTo>
                  <a:pt x="16" y="202"/>
                </a:lnTo>
                <a:lnTo>
                  <a:pt x="16" y="215"/>
                </a:lnTo>
                <a:lnTo>
                  <a:pt x="32" y="247"/>
                </a:lnTo>
                <a:lnTo>
                  <a:pt x="0" y="264"/>
                </a:lnTo>
                <a:lnTo>
                  <a:pt x="16" y="280"/>
                </a:lnTo>
                <a:lnTo>
                  <a:pt x="16" y="296"/>
                </a:lnTo>
                <a:lnTo>
                  <a:pt x="32" y="308"/>
                </a:lnTo>
                <a:lnTo>
                  <a:pt x="48" y="308"/>
                </a:lnTo>
                <a:lnTo>
                  <a:pt x="61" y="308"/>
                </a:lnTo>
                <a:lnTo>
                  <a:pt x="61" y="296"/>
                </a:lnTo>
                <a:lnTo>
                  <a:pt x="61" y="280"/>
                </a:lnTo>
                <a:lnTo>
                  <a:pt x="77" y="325"/>
                </a:lnTo>
                <a:lnTo>
                  <a:pt x="93" y="386"/>
                </a:lnTo>
                <a:lnTo>
                  <a:pt x="109" y="418"/>
                </a:lnTo>
                <a:lnTo>
                  <a:pt x="125" y="463"/>
                </a:lnTo>
                <a:lnTo>
                  <a:pt x="138" y="495"/>
                </a:lnTo>
                <a:lnTo>
                  <a:pt x="154" y="527"/>
                </a:lnTo>
                <a:lnTo>
                  <a:pt x="170" y="511"/>
                </a:lnTo>
                <a:lnTo>
                  <a:pt x="186" y="495"/>
                </a:lnTo>
                <a:lnTo>
                  <a:pt x="186" y="479"/>
                </a:lnTo>
                <a:lnTo>
                  <a:pt x="186" y="463"/>
                </a:lnTo>
                <a:lnTo>
                  <a:pt x="202" y="450"/>
                </a:lnTo>
                <a:lnTo>
                  <a:pt x="186" y="402"/>
                </a:lnTo>
                <a:lnTo>
                  <a:pt x="202" y="402"/>
                </a:lnTo>
                <a:lnTo>
                  <a:pt x="215" y="386"/>
                </a:lnTo>
                <a:lnTo>
                  <a:pt x="215" y="373"/>
                </a:lnTo>
                <a:lnTo>
                  <a:pt x="247" y="341"/>
                </a:lnTo>
                <a:lnTo>
                  <a:pt x="279" y="308"/>
                </a:lnTo>
                <a:lnTo>
                  <a:pt x="279" y="296"/>
                </a:lnTo>
                <a:lnTo>
                  <a:pt x="292" y="296"/>
                </a:lnTo>
                <a:lnTo>
                  <a:pt x="308" y="280"/>
                </a:lnTo>
                <a:lnTo>
                  <a:pt x="292" y="231"/>
                </a:lnTo>
                <a:lnTo>
                  <a:pt x="292" y="215"/>
                </a:lnTo>
                <a:lnTo>
                  <a:pt x="279" y="202"/>
                </a:lnTo>
                <a:lnTo>
                  <a:pt x="308" y="202"/>
                </a:lnTo>
                <a:lnTo>
                  <a:pt x="308" y="215"/>
                </a:lnTo>
                <a:lnTo>
                  <a:pt x="340" y="215"/>
                </a:lnTo>
                <a:lnTo>
                  <a:pt x="356" y="231"/>
                </a:lnTo>
                <a:lnTo>
                  <a:pt x="340" y="247"/>
                </a:lnTo>
                <a:lnTo>
                  <a:pt x="356" y="247"/>
                </a:lnTo>
                <a:lnTo>
                  <a:pt x="356" y="280"/>
                </a:lnTo>
                <a:lnTo>
                  <a:pt x="369" y="280"/>
                </a:lnTo>
                <a:lnTo>
                  <a:pt x="369" y="247"/>
                </a:lnTo>
                <a:lnTo>
                  <a:pt x="369" y="231"/>
                </a:lnTo>
                <a:lnTo>
                  <a:pt x="385" y="202"/>
                </a:lnTo>
                <a:lnTo>
                  <a:pt x="385" y="186"/>
                </a:lnTo>
                <a:lnTo>
                  <a:pt x="401" y="154"/>
                </a:lnTo>
                <a:lnTo>
                  <a:pt x="401" y="138"/>
                </a:lnTo>
                <a:lnTo>
                  <a:pt x="385" y="138"/>
                </a:lnTo>
                <a:lnTo>
                  <a:pt x="369" y="154"/>
                </a:lnTo>
                <a:lnTo>
                  <a:pt x="369" y="138"/>
                </a:lnTo>
                <a:lnTo>
                  <a:pt x="324" y="170"/>
                </a:lnTo>
                <a:lnTo>
                  <a:pt x="324" y="186"/>
                </a:lnTo>
                <a:lnTo>
                  <a:pt x="324" y="202"/>
                </a:lnTo>
                <a:lnTo>
                  <a:pt x="292" y="186"/>
                </a:lnTo>
                <a:lnTo>
                  <a:pt x="279" y="170"/>
                </a:lnTo>
                <a:lnTo>
                  <a:pt x="279" y="186"/>
                </a:lnTo>
                <a:lnTo>
                  <a:pt x="231" y="202"/>
                </a:lnTo>
                <a:lnTo>
                  <a:pt x="202" y="186"/>
                </a:lnTo>
                <a:lnTo>
                  <a:pt x="170" y="170"/>
                </a:lnTo>
                <a:lnTo>
                  <a:pt x="170" y="138"/>
                </a:lnTo>
                <a:lnTo>
                  <a:pt x="138" y="125"/>
                </a:lnTo>
                <a:lnTo>
                  <a:pt x="125" y="93"/>
                </a:lnTo>
                <a:lnTo>
                  <a:pt x="138" y="93"/>
                </a:lnTo>
              </a:path>
            </a:pathLst>
          </a:custGeom>
          <a:solidFill>
            <a:srgbClr val="FFA269"/>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98" name="Line 636"/>
          <p:cNvSpPr>
            <a:spLocks noChangeShapeType="1"/>
          </p:cNvSpPr>
          <p:nvPr/>
        </p:nvSpPr>
        <p:spPr bwMode="auto">
          <a:xfrm>
            <a:off x="6996858" y="3400042"/>
            <a:ext cx="301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299" name="Line 637"/>
          <p:cNvSpPr>
            <a:spLocks noChangeShapeType="1"/>
          </p:cNvSpPr>
          <p:nvPr/>
        </p:nvSpPr>
        <p:spPr bwMode="auto">
          <a:xfrm>
            <a:off x="6901088" y="3484815"/>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00" name="Line 638"/>
          <p:cNvSpPr>
            <a:spLocks noChangeShapeType="1"/>
          </p:cNvSpPr>
          <p:nvPr/>
        </p:nvSpPr>
        <p:spPr bwMode="auto">
          <a:xfrm>
            <a:off x="6996858" y="3484815"/>
            <a:ext cx="301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01" name="Line 639"/>
          <p:cNvSpPr>
            <a:spLocks noChangeShapeType="1"/>
          </p:cNvSpPr>
          <p:nvPr/>
        </p:nvSpPr>
        <p:spPr bwMode="auto">
          <a:xfrm>
            <a:off x="7456560" y="3603495"/>
            <a:ext cx="2462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02" name="Line 640"/>
          <p:cNvSpPr>
            <a:spLocks noChangeShapeType="1"/>
          </p:cNvSpPr>
          <p:nvPr/>
        </p:nvSpPr>
        <p:spPr bwMode="auto">
          <a:xfrm>
            <a:off x="7481186" y="3603495"/>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03" name="Freeform 641"/>
          <p:cNvSpPr>
            <a:spLocks/>
          </p:cNvSpPr>
          <p:nvPr/>
        </p:nvSpPr>
        <p:spPr bwMode="auto">
          <a:xfrm>
            <a:off x="7303326" y="3693920"/>
            <a:ext cx="153233" cy="180847"/>
          </a:xfrm>
          <a:custGeom>
            <a:avLst/>
            <a:gdLst>
              <a:gd name="T0" fmla="*/ 0 w 78"/>
              <a:gd name="T1" fmla="*/ 0 h 95"/>
              <a:gd name="T2" fmla="*/ 13 w 78"/>
              <a:gd name="T3" fmla="*/ 13 h 95"/>
              <a:gd name="T4" fmla="*/ 13 w 78"/>
              <a:gd name="T5" fmla="*/ 29 h 95"/>
              <a:gd name="T6" fmla="*/ 29 w 78"/>
              <a:gd name="T7" fmla="*/ 78 h 95"/>
              <a:gd name="T8" fmla="*/ 45 w 78"/>
              <a:gd name="T9" fmla="*/ 78 h 95"/>
              <a:gd name="T10" fmla="*/ 61 w 78"/>
              <a:gd name="T11" fmla="*/ 62 h 95"/>
              <a:gd name="T12" fmla="*/ 77 w 78"/>
              <a:gd name="T13" fmla="*/ 78 h 95"/>
              <a:gd name="T14" fmla="*/ 77 w 78"/>
              <a:gd name="T15" fmla="*/ 94 h 95"/>
              <a:gd name="T16" fmla="*/ 77 w 78"/>
              <a:gd name="T17" fmla="*/ 78 h 95"/>
              <a:gd name="T18" fmla="*/ 77 w 78"/>
              <a:gd name="T19" fmla="*/ 45 h 95"/>
              <a:gd name="T20" fmla="*/ 61 w 78"/>
              <a:gd name="T21" fmla="*/ 45 h 95"/>
              <a:gd name="T22" fmla="*/ 77 w 78"/>
              <a:gd name="T23" fmla="*/ 29 h 95"/>
              <a:gd name="T24" fmla="*/ 61 w 78"/>
              <a:gd name="T25" fmla="*/ 13 h 95"/>
              <a:gd name="T26" fmla="*/ 29 w 78"/>
              <a:gd name="T27" fmla="*/ 13 h 95"/>
              <a:gd name="T28" fmla="*/ 29 w 78"/>
              <a:gd name="T29" fmla="*/ 0 h 95"/>
              <a:gd name="T30" fmla="*/ 0 w 78"/>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5">
                <a:moveTo>
                  <a:pt x="0" y="0"/>
                </a:moveTo>
                <a:lnTo>
                  <a:pt x="13" y="13"/>
                </a:lnTo>
                <a:lnTo>
                  <a:pt x="13" y="29"/>
                </a:lnTo>
                <a:lnTo>
                  <a:pt x="29" y="78"/>
                </a:lnTo>
                <a:lnTo>
                  <a:pt x="45" y="78"/>
                </a:lnTo>
                <a:lnTo>
                  <a:pt x="61" y="62"/>
                </a:lnTo>
                <a:lnTo>
                  <a:pt x="77" y="78"/>
                </a:lnTo>
                <a:lnTo>
                  <a:pt x="77" y="94"/>
                </a:lnTo>
                <a:lnTo>
                  <a:pt x="77" y="78"/>
                </a:lnTo>
                <a:lnTo>
                  <a:pt x="77" y="45"/>
                </a:lnTo>
                <a:lnTo>
                  <a:pt x="61" y="45"/>
                </a:lnTo>
                <a:lnTo>
                  <a:pt x="77" y="29"/>
                </a:lnTo>
                <a:lnTo>
                  <a:pt x="61" y="13"/>
                </a:lnTo>
                <a:lnTo>
                  <a:pt x="29" y="13"/>
                </a:lnTo>
                <a:lnTo>
                  <a:pt x="29" y="0"/>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04" name="Freeform 642"/>
          <p:cNvSpPr>
            <a:spLocks/>
          </p:cNvSpPr>
          <p:nvPr/>
        </p:nvSpPr>
        <p:spPr bwMode="auto">
          <a:xfrm>
            <a:off x="5431687" y="1487012"/>
            <a:ext cx="3743278" cy="1766091"/>
          </a:xfrm>
          <a:custGeom>
            <a:avLst/>
            <a:gdLst>
              <a:gd name="T0" fmla="*/ 337 w 1883"/>
              <a:gd name="T1" fmla="*/ 629 h 925"/>
              <a:gd name="T2" fmla="*/ 414 w 1883"/>
              <a:gd name="T3" fmla="*/ 629 h 925"/>
              <a:gd name="T4" fmla="*/ 479 w 1883"/>
              <a:gd name="T5" fmla="*/ 600 h 925"/>
              <a:gd name="T6" fmla="*/ 568 w 1883"/>
              <a:gd name="T7" fmla="*/ 552 h 925"/>
              <a:gd name="T8" fmla="*/ 678 w 1883"/>
              <a:gd name="T9" fmla="*/ 584 h 925"/>
              <a:gd name="T10" fmla="*/ 739 w 1883"/>
              <a:gd name="T11" fmla="*/ 629 h 925"/>
              <a:gd name="T12" fmla="*/ 832 w 1883"/>
              <a:gd name="T13" fmla="*/ 722 h 925"/>
              <a:gd name="T14" fmla="*/ 954 w 1883"/>
              <a:gd name="T15" fmla="*/ 677 h 925"/>
              <a:gd name="T16" fmla="*/ 1018 w 1883"/>
              <a:gd name="T17" fmla="*/ 645 h 925"/>
              <a:gd name="T18" fmla="*/ 1172 w 1883"/>
              <a:gd name="T19" fmla="*/ 661 h 925"/>
              <a:gd name="T20" fmla="*/ 1249 w 1883"/>
              <a:gd name="T21" fmla="*/ 629 h 925"/>
              <a:gd name="T22" fmla="*/ 1249 w 1883"/>
              <a:gd name="T23" fmla="*/ 539 h 925"/>
              <a:gd name="T24" fmla="*/ 1371 w 1883"/>
              <a:gd name="T25" fmla="*/ 616 h 925"/>
              <a:gd name="T26" fmla="*/ 1481 w 1883"/>
              <a:gd name="T27" fmla="*/ 629 h 925"/>
              <a:gd name="T28" fmla="*/ 1526 w 1883"/>
              <a:gd name="T29" fmla="*/ 738 h 925"/>
              <a:gd name="T30" fmla="*/ 1493 w 1883"/>
              <a:gd name="T31" fmla="*/ 491 h 925"/>
              <a:gd name="T32" fmla="*/ 1403 w 1883"/>
              <a:gd name="T33" fmla="*/ 475 h 925"/>
              <a:gd name="T34" fmla="*/ 1509 w 1883"/>
              <a:gd name="T35" fmla="*/ 308 h 925"/>
              <a:gd name="T36" fmla="*/ 1603 w 1883"/>
              <a:gd name="T37" fmla="*/ 199 h 925"/>
              <a:gd name="T38" fmla="*/ 1635 w 1883"/>
              <a:gd name="T39" fmla="*/ 183 h 925"/>
              <a:gd name="T40" fmla="*/ 1635 w 1883"/>
              <a:gd name="T41" fmla="*/ 321 h 925"/>
              <a:gd name="T42" fmla="*/ 1741 w 1883"/>
              <a:gd name="T43" fmla="*/ 430 h 925"/>
              <a:gd name="T44" fmla="*/ 1741 w 1883"/>
              <a:gd name="T45" fmla="*/ 337 h 925"/>
              <a:gd name="T46" fmla="*/ 1696 w 1883"/>
              <a:gd name="T47" fmla="*/ 244 h 925"/>
              <a:gd name="T48" fmla="*/ 1773 w 1883"/>
              <a:gd name="T49" fmla="*/ 215 h 925"/>
              <a:gd name="T50" fmla="*/ 1882 w 1883"/>
              <a:gd name="T51" fmla="*/ 106 h 925"/>
              <a:gd name="T52" fmla="*/ 1805 w 1883"/>
              <a:gd name="T53" fmla="*/ 77 h 925"/>
              <a:gd name="T54" fmla="*/ 1789 w 1883"/>
              <a:gd name="T55" fmla="*/ 45 h 925"/>
              <a:gd name="T56" fmla="*/ 1635 w 1883"/>
              <a:gd name="T57" fmla="*/ 61 h 925"/>
              <a:gd name="T58" fmla="*/ 1387 w 1883"/>
              <a:gd name="T59" fmla="*/ 13 h 925"/>
              <a:gd name="T60" fmla="*/ 1172 w 1883"/>
              <a:gd name="T61" fmla="*/ 45 h 925"/>
              <a:gd name="T62" fmla="*/ 925 w 1883"/>
              <a:gd name="T63" fmla="*/ 77 h 925"/>
              <a:gd name="T64" fmla="*/ 816 w 1883"/>
              <a:gd name="T65" fmla="*/ 61 h 925"/>
              <a:gd name="T66" fmla="*/ 816 w 1883"/>
              <a:gd name="T67" fmla="*/ 0 h 925"/>
              <a:gd name="T68" fmla="*/ 723 w 1883"/>
              <a:gd name="T69" fmla="*/ 0 h 925"/>
              <a:gd name="T70" fmla="*/ 540 w 1883"/>
              <a:gd name="T71" fmla="*/ 122 h 925"/>
              <a:gd name="T72" fmla="*/ 556 w 1883"/>
              <a:gd name="T73" fmla="*/ 199 h 925"/>
              <a:gd name="T74" fmla="*/ 479 w 1883"/>
              <a:gd name="T75" fmla="*/ 215 h 925"/>
              <a:gd name="T76" fmla="*/ 540 w 1883"/>
              <a:gd name="T77" fmla="*/ 292 h 925"/>
              <a:gd name="T78" fmla="*/ 507 w 1883"/>
              <a:gd name="T79" fmla="*/ 337 h 925"/>
              <a:gd name="T80" fmla="*/ 507 w 1883"/>
              <a:gd name="T81" fmla="*/ 337 h 925"/>
              <a:gd name="T82" fmla="*/ 414 w 1883"/>
              <a:gd name="T83" fmla="*/ 199 h 925"/>
              <a:gd name="T84" fmla="*/ 430 w 1883"/>
              <a:gd name="T85" fmla="*/ 308 h 925"/>
              <a:gd name="T86" fmla="*/ 337 w 1883"/>
              <a:gd name="T87" fmla="*/ 321 h 925"/>
              <a:gd name="T88" fmla="*/ 276 w 1883"/>
              <a:gd name="T89" fmla="*/ 337 h 925"/>
              <a:gd name="T90" fmla="*/ 183 w 1883"/>
              <a:gd name="T91" fmla="*/ 369 h 925"/>
              <a:gd name="T92" fmla="*/ 183 w 1883"/>
              <a:gd name="T93" fmla="*/ 398 h 925"/>
              <a:gd name="T94" fmla="*/ 93 w 1883"/>
              <a:gd name="T95" fmla="*/ 446 h 925"/>
              <a:gd name="T96" fmla="*/ 45 w 1883"/>
              <a:gd name="T97" fmla="*/ 414 h 925"/>
              <a:gd name="T98" fmla="*/ 138 w 1883"/>
              <a:gd name="T99" fmla="*/ 385 h 925"/>
              <a:gd name="T100" fmla="*/ 0 w 1883"/>
              <a:gd name="T101" fmla="*/ 353 h 925"/>
              <a:gd name="T102" fmla="*/ 16 w 1883"/>
              <a:gd name="T103" fmla="*/ 446 h 925"/>
              <a:gd name="T104" fmla="*/ 29 w 1883"/>
              <a:gd name="T105" fmla="*/ 568 h 925"/>
              <a:gd name="T106" fmla="*/ 45 w 1883"/>
              <a:gd name="T107" fmla="*/ 629 h 925"/>
              <a:gd name="T108" fmla="*/ 77 w 1883"/>
              <a:gd name="T109" fmla="*/ 693 h 925"/>
              <a:gd name="T110" fmla="*/ 93 w 1883"/>
              <a:gd name="T111" fmla="*/ 738 h 925"/>
              <a:gd name="T112" fmla="*/ 138 w 1883"/>
              <a:gd name="T113" fmla="*/ 754 h 925"/>
              <a:gd name="T114" fmla="*/ 183 w 1883"/>
              <a:gd name="T115" fmla="*/ 770 h 925"/>
              <a:gd name="T116" fmla="*/ 199 w 1883"/>
              <a:gd name="T117" fmla="*/ 892 h 925"/>
              <a:gd name="T118" fmla="*/ 260 w 1883"/>
              <a:gd name="T119" fmla="*/ 860 h 925"/>
              <a:gd name="T120" fmla="*/ 337 w 1883"/>
              <a:gd name="T121" fmla="*/ 908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3" h="925">
                <a:moveTo>
                  <a:pt x="337" y="815"/>
                </a:moveTo>
                <a:lnTo>
                  <a:pt x="324" y="738"/>
                </a:lnTo>
                <a:lnTo>
                  <a:pt x="324" y="677"/>
                </a:lnTo>
                <a:lnTo>
                  <a:pt x="337" y="629"/>
                </a:lnTo>
                <a:lnTo>
                  <a:pt x="369" y="629"/>
                </a:lnTo>
                <a:lnTo>
                  <a:pt x="385" y="645"/>
                </a:lnTo>
                <a:lnTo>
                  <a:pt x="401" y="629"/>
                </a:lnTo>
                <a:lnTo>
                  <a:pt x="414" y="629"/>
                </a:lnTo>
                <a:lnTo>
                  <a:pt x="430" y="661"/>
                </a:lnTo>
                <a:lnTo>
                  <a:pt x="462" y="661"/>
                </a:lnTo>
                <a:lnTo>
                  <a:pt x="462" y="600"/>
                </a:lnTo>
                <a:lnTo>
                  <a:pt x="479" y="600"/>
                </a:lnTo>
                <a:lnTo>
                  <a:pt x="507" y="600"/>
                </a:lnTo>
                <a:lnTo>
                  <a:pt x="523" y="584"/>
                </a:lnTo>
                <a:lnTo>
                  <a:pt x="556" y="568"/>
                </a:lnTo>
                <a:lnTo>
                  <a:pt x="568" y="552"/>
                </a:lnTo>
                <a:lnTo>
                  <a:pt x="617" y="552"/>
                </a:lnTo>
                <a:lnTo>
                  <a:pt x="633" y="568"/>
                </a:lnTo>
                <a:lnTo>
                  <a:pt x="662" y="568"/>
                </a:lnTo>
                <a:lnTo>
                  <a:pt x="678" y="584"/>
                </a:lnTo>
                <a:lnTo>
                  <a:pt x="694" y="600"/>
                </a:lnTo>
                <a:lnTo>
                  <a:pt x="710" y="616"/>
                </a:lnTo>
                <a:lnTo>
                  <a:pt x="723" y="616"/>
                </a:lnTo>
                <a:lnTo>
                  <a:pt x="739" y="629"/>
                </a:lnTo>
                <a:lnTo>
                  <a:pt x="771" y="645"/>
                </a:lnTo>
                <a:lnTo>
                  <a:pt x="787" y="677"/>
                </a:lnTo>
                <a:lnTo>
                  <a:pt x="816" y="693"/>
                </a:lnTo>
                <a:lnTo>
                  <a:pt x="832" y="722"/>
                </a:lnTo>
                <a:lnTo>
                  <a:pt x="877" y="677"/>
                </a:lnTo>
                <a:lnTo>
                  <a:pt x="909" y="677"/>
                </a:lnTo>
                <a:lnTo>
                  <a:pt x="925" y="677"/>
                </a:lnTo>
                <a:lnTo>
                  <a:pt x="954" y="677"/>
                </a:lnTo>
                <a:lnTo>
                  <a:pt x="954" y="645"/>
                </a:lnTo>
                <a:lnTo>
                  <a:pt x="970" y="629"/>
                </a:lnTo>
                <a:lnTo>
                  <a:pt x="1018" y="629"/>
                </a:lnTo>
                <a:lnTo>
                  <a:pt x="1018" y="645"/>
                </a:lnTo>
                <a:lnTo>
                  <a:pt x="1063" y="645"/>
                </a:lnTo>
                <a:lnTo>
                  <a:pt x="1140" y="661"/>
                </a:lnTo>
                <a:lnTo>
                  <a:pt x="1140" y="645"/>
                </a:lnTo>
                <a:lnTo>
                  <a:pt x="1172" y="661"/>
                </a:lnTo>
                <a:lnTo>
                  <a:pt x="1172" y="629"/>
                </a:lnTo>
                <a:lnTo>
                  <a:pt x="1217" y="645"/>
                </a:lnTo>
                <a:lnTo>
                  <a:pt x="1233" y="645"/>
                </a:lnTo>
                <a:lnTo>
                  <a:pt x="1249" y="629"/>
                </a:lnTo>
                <a:lnTo>
                  <a:pt x="1249" y="600"/>
                </a:lnTo>
                <a:lnTo>
                  <a:pt x="1249" y="568"/>
                </a:lnTo>
                <a:lnTo>
                  <a:pt x="1233" y="568"/>
                </a:lnTo>
                <a:lnTo>
                  <a:pt x="1249" y="539"/>
                </a:lnTo>
                <a:lnTo>
                  <a:pt x="1278" y="523"/>
                </a:lnTo>
                <a:lnTo>
                  <a:pt x="1310" y="552"/>
                </a:lnTo>
                <a:lnTo>
                  <a:pt x="1355" y="600"/>
                </a:lnTo>
                <a:lnTo>
                  <a:pt x="1371" y="616"/>
                </a:lnTo>
                <a:lnTo>
                  <a:pt x="1416" y="645"/>
                </a:lnTo>
                <a:lnTo>
                  <a:pt x="1448" y="645"/>
                </a:lnTo>
                <a:lnTo>
                  <a:pt x="1448" y="629"/>
                </a:lnTo>
                <a:lnTo>
                  <a:pt x="1481" y="629"/>
                </a:lnTo>
                <a:lnTo>
                  <a:pt x="1481" y="693"/>
                </a:lnTo>
                <a:lnTo>
                  <a:pt x="1448" y="706"/>
                </a:lnTo>
                <a:lnTo>
                  <a:pt x="1481" y="754"/>
                </a:lnTo>
                <a:lnTo>
                  <a:pt x="1526" y="738"/>
                </a:lnTo>
                <a:lnTo>
                  <a:pt x="1542" y="616"/>
                </a:lnTo>
                <a:lnTo>
                  <a:pt x="1526" y="552"/>
                </a:lnTo>
                <a:lnTo>
                  <a:pt x="1509" y="491"/>
                </a:lnTo>
                <a:lnTo>
                  <a:pt x="1493" y="491"/>
                </a:lnTo>
                <a:lnTo>
                  <a:pt x="1481" y="475"/>
                </a:lnTo>
                <a:lnTo>
                  <a:pt x="1448" y="507"/>
                </a:lnTo>
                <a:lnTo>
                  <a:pt x="1448" y="475"/>
                </a:lnTo>
                <a:lnTo>
                  <a:pt x="1403" y="475"/>
                </a:lnTo>
                <a:lnTo>
                  <a:pt x="1416" y="446"/>
                </a:lnTo>
                <a:lnTo>
                  <a:pt x="1448" y="337"/>
                </a:lnTo>
                <a:lnTo>
                  <a:pt x="1509" y="321"/>
                </a:lnTo>
                <a:lnTo>
                  <a:pt x="1509" y="308"/>
                </a:lnTo>
                <a:lnTo>
                  <a:pt x="1558" y="321"/>
                </a:lnTo>
                <a:lnTo>
                  <a:pt x="1570" y="308"/>
                </a:lnTo>
                <a:lnTo>
                  <a:pt x="1570" y="244"/>
                </a:lnTo>
                <a:lnTo>
                  <a:pt x="1603" y="199"/>
                </a:lnTo>
                <a:lnTo>
                  <a:pt x="1619" y="231"/>
                </a:lnTo>
                <a:lnTo>
                  <a:pt x="1635" y="231"/>
                </a:lnTo>
                <a:lnTo>
                  <a:pt x="1648" y="199"/>
                </a:lnTo>
                <a:lnTo>
                  <a:pt x="1635" y="183"/>
                </a:lnTo>
                <a:lnTo>
                  <a:pt x="1648" y="167"/>
                </a:lnTo>
                <a:lnTo>
                  <a:pt x="1680" y="231"/>
                </a:lnTo>
                <a:lnTo>
                  <a:pt x="1648" y="321"/>
                </a:lnTo>
                <a:lnTo>
                  <a:pt x="1635" y="321"/>
                </a:lnTo>
                <a:lnTo>
                  <a:pt x="1648" y="369"/>
                </a:lnTo>
                <a:lnTo>
                  <a:pt x="1725" y="491"/>
                </a:lnTo>
                <a:lnTo>
                  <a:pt x="1725" y="430"/>
                </a:lnTo>
                <a:lnTo>
                  <a:pt x="1741" y="430"/>
                </a:lnTo>
                <a:lnTo>
                  <a:pt x="1741" y="385"/>
                </a:lnTo>
                <a:lnTo>
                  <a:pt x="1757" y="385"/>
                </a:lnTo>
                <a:lnTo>
                  <a:pt x="1741" y="369"/>
                </a:lnTo>
                <a:lnTo>
                  <a:pt x="1741" y="337"/>
                </a:lnTo>
                <a:lnTo>
                  <a:pt x="1725" y="321"/>
                </a:lnTo>
                <a:lnTo>
                  <a:pt x="1725" y="292"/>
                </a:lnTo>
                <a:lnTo>
                  <a:pt x="1696" y="292"/>
                </a:lnTo>
                <a:lnTo>
                  <a:pt x="1696" y="244"/>
                </a:lnTo>
                <a:lnTo>
                  <a:pt x="1712" y="215"/>
                </a:lnTo>
                <a:lnTo>
                  <a:pt x="1725" y="244"/>
                </a:lnTo>
                <a:lnTo>
                  <a:pt x="1741" y="215"/>
                </a:lnTo>
                <a:lnTo>
                  <a:pt x="1773" y="215"/>
                </a:lnTo>
                <a:lnTo>
                  <a:pt x="1805" y="215"/>
                </a:lnTo>
                <a:lnTo>
                  <a:pt x="1834" y="183"/>
                </a:lnTo>
                <a:lnTo>
                  <a:pt x="1882" y="138"/>
                </a:lnTo>
                <a:lnTo>
                  <a:pt x="1882" y="106"/>
                </a:lnTo>
                <a:lnTo>
                  <a:pt x="1866" y="106"/>
                </a:lnTo>
                <a:lnTo>
                  <a:pt x="1834" y="106"/>
                </a:lnTo>
                <a:lnTo>
                  <a:pt x="1805" y="90"/>
                </a:lnTo>
                <a:lnTo>
                  <a:pt x="1805" y="77"/>
                </a:lnTo>
                <a:lnTo>
                  <a:pt x="1866" y="77"/>
                </a:lnTo>
                <a:lnTo>
                  <a:pt x="1882" y="77"/>
                </a:lnTo>
                <a:lnTo>
                  <a:pt x="1866" y="29"/>
                </a:lnTo>
                <a:lnTo>
                  <a:pt x="1789" y="45"/>
                </a:lnTo>
                <a:lnTo>
                  <a:pt x="1725" y="13"/>
                </a:lnTo>
                <a:lnTo>
                  <a:pt x="1664" y="29"/>
                </a:lnTo>
                <a:lnTo>
                  <a:pt x="1664" y="61"/>
                </a:lnTo>
                <a:lnTo>
                  <a:pt x="1635" y="61"/>
                </a:lnTo>
                <a:lnTo>
                  <a:pt x="1635" y="45"/>
                </a:lnTo>
                <a:lnTo>
                  <a:pt x="1558" y="77"/>
                </a:lnTo>
                <a:lnTo>
                  <a:pt x="1481" y="29"/>
                </a:lnTo>
                <a:lnTo>
                  <a:pt x="1387" y="13"/>
                </a:lnTo>
                <a:lnTo>
                  <a:pt x="1326" y="45"/>
                </a:lnTo>
                <a:lnTo>
                  <a:pt x="1278" y="29"/>
                </a:lnTo>
                <a:lnTo>
                  <a:pt x="1217" y="29"/>
                </a:lnTo>
                <a:lnTo>
                  <a:pt x="1172" y="45"/>
                </a:lnTo>
                <a:lnTo>
                  <a:pt x="1156" y="77"/>
                </a:lnTo>
                <a:lnTo>
                  <a:pt x="1047" y="45"/>
                </a:lnTo>
                <a:lnTo>
                  <a:pt x="941" y="29"/>
                </a:lnTo>
                <a:lnTo>
                  <a:pt x="925" y="77"/>
                </a:lnTo>
                <a:lnTo>
                  <a:pt x="893" y="45"/>
                </a:lnTo>
                <a:lnTo>
                  <a:pt x="832" y="106"/>
                </a:lnTo>
                <a:lnTo>
                  <a:pt x="848" y="77"/>
                </a:lnTo>
                <a:lnTo>
                  <a:pt x="816" y="61"/>
                </a:lnTo>
                <a:lnTo>
                  <a:pt x="848" y="45"/>
                </a:lnTo>
                <a:lnTo>
                  <a:pt x="848" y="13"/>
                </a:lnTo>
                <a:lnTo>
                  <a:pt x="832" y="0"/>
                </a:lnTo>
                <a:lnTo>
                  <a:pt x="816" y="0"/>
                </a:lnTo>
                <a:lnTo>
                  <a:pt x="787" y="0"/>
                </a:lnTo>
                <a:lnTo>
                  <a:pt x="771" y="29"/>
                </a:lnTo>
                <a:lnTo>
                  <a:pt x="755" y="0"/>
                </a:lnTo>
                <a:lnTo>
                  <a:pt x="723" y="0"/>
                </a:lnTo>
                <a:lnTo>
                  <a:pt x="694" y="13"/>
                </a:lnTo>
                <a:lnTo>
                  <a:pt x="694" y="45"/>
                </a:lnTo>
                <a:lnTo>
                  <a:pt x="601" y="61"/>
                </a:lnTo>
                <a:lnTo>
                  <a:pt x="540" y="122"/>
                </a:lnTo>
                <a:lnTo>
                  <a:pt x="556" y="154"/>
                </a:lnTo>
                <a:lnTo>
                  <a:pt x="523" y="167"/>
                </a:lnTo>
                <a:lnTo>
                  <a:pt x="540" y="183"/>
                </a:lnTo>
                <a:lnTo>
                  <a:pt x="556" y="199"/>
                </a:lnTo>
                <a:lnTo>
                  <a:pt x="556" y="215"/>
                </a:lnTo>
                <a:lnTo>
                  <a:pt x="507" y="199"/>
                </a:lnTo>
                <a:lnTo>
                  <a:pt x="507" y="231"/>
                </a:lnTo>
                <a:lnTo>
                  <a:pt x="479" y="215"/>
                </a:lnTo>
                <a:lnTo>
                  <a:pt x="462" y="244"/>
                </a:lnTo>
                <a:lnTo>
                  <a:pt x="479" y="260"/>
                </a:lnTo>
                <a:lnTo>
                  <a:pt x="507" y="292"/>
                </a:lnTo>
                <a:lnTo>
                  <a:pt x="540" y="292"/>
                </a:lnTo>
                <a:lnTo>
                  <a:pt x="568" y="321"/>
                </a:lnTo>
                <a:lnTo>
                  <a:pt x="523" y="308"/>
                </a:lnTo>
                <a:lnTo>
                  <a:pt x="507" y="308"/>
                </a:lnTo>
                <a:lnTo>
                  <a:pt x="507" y="337"/>
                </a:lnTo>
                <a:lnTo>
                  <a:pt x="507" y="385"/>
                </a:lnTo>
                <a:lnTo>
                  <a:pt x="462" y="369"/>
                </a:lnTo>
                <a:lnTo>
                  <a:pt x="491" y="353"/>
                </a:lnTo>
                <a:lnTo>
                  <a:pt x="507" y="337"/>
                </a:lnTo>
                <a:lnTo>
                  <a:pt x="491" y="308"/>
                </a:lnTo>
                <a:lnTo>
                  <a:pt x="446" y="244"/>
                </a:lnTo>
                <a:lnTo>
                  <a:pt x="446" y="199"/>
                </a:lnTo>
                <a:lnTo>
                  <a:pt x="414" y="199"/>
                </a:lnTo>
                <a:lnTo>
                  <a:pt x="414" y="244"/>
                </a:lnTo>
                <a:lnTo>
                  <a:pt x="401" y="260"/>
                </a:lnTo>
                <a:lnTo>
                  <a:pt x="430" y="321"/>
                </a:lnTo>
                <a:lnTo>
                  <a:pt x="430" y="308"/>
                </a:lnTo>
                <a:lnTo>
                  <a:pt x="337" y="308"/>
                </a:lnTo>
                <a:lnTo>
                  <a:pt x="353" y="321"/>
                </a:lnTo>
                <a:lnTo>
                  <a:pt x="337" y="337"/>
                </a:lnTo>
                <a:lnTo>
                  <a:pt x="337" y="321"/>
                </a:lnTo>
                <a:lnTo>
                  <a:pt x="292" y="337"/>
                </a:lnTo>
                <a:lnTo>
                  <a:pt x="260" y="385"/>
                </a:lnTo>
                <a:lnTo>
                  <a:pt x="260" y="369"/>
                </a:lnTo>
                <a:lnTo>
                  <a:pt x="276" y="337"/>
                </a:lnTo>
                <a:lnTo>
                  <a:pt x="215" y="353"/>
                </a:lnTo>
                <a:lnTo>
                  <a:pt x="231" y="385"/>
                </a:lnTo>
                <a:lnTo>
                  <a:pt x="215" y="385"/>
                </a:lnTo>
                <a:lnTo>
                  <a:pt x="183" y="369"/>
                </a:lnTo>
                <a:lnTo>
                  <a:pt x="183" y="353"/>
                </a:lnTo>
                <a:lnTo>
                  <a:pt x="154" y="353"/>
                </a:lnTo>
                <a:lnTo>
                  <a:pt x="170" y="385"/>
                </a:lnTo>
                <a:lnTo>
                  <a:pt x="183" y="398"/>
                </a:lnTo>
                <a:lnTo>
                  <a:pt x="154" y="414"/>
                </a:lnTo>
                <a:lnTo>
                  <a:pt x="122" y="430"/>
                </a:lnTo>
                <a:lnTo>
                  <a:pt x="122" y="446"/>
                </a:lnTo>
                <a:lnTo>
                  <a:pt x="93" y="446"/>
                </a:lnTo>
                <a:lnTo>
                  <a:pt x="106" y="475"/>
                </a:lnTo>
                <a:lnTo>
                  <a:pt x="77" y="462"/>
                </a:lnTo>
                <a:lnTo>
                  <a:pt x="77" y="430"/>
                </a:lnTo>
                <a:lnTo>
                  <a:pt x="45" y="414"/>
                </a:lnTo>
                <a:lnTo>
                  <a:pt x="45" y="398"/>
                </a:lnTo>
                <a:lnTo>
                  <a:pt x="93" y="414"/>
                </a:lnTo>
                <a:lnTo>
                  <a:pt x="122" y="414"/>
                </a:lnTo>
                <a:lnTo>
                  <a:pt x="138" y="385"/>
                </a:lnTo>
                <a:lnTo>
                  <a:pt x="138" y="369"/>
                </a:lnTo>
                <a:lnTo>
                  <a:pt x="61" y="353"/>
                </a:lnTo>
                <a:lnTo>
                  <a:pt x="0" y="337"/>
                </a:lnTo>
                <a:lnTo>
                  <a:pt x="0" y="353"/>
                </a:lnTo>
                <a:lnTo>
                  <a:pt x="0" y="385"/>
                </a:lnTo>
                <a:lnTo>
                  <a:pt x="16" y="398"/>
                </a:lnTo>
                <a:lnTo>
                  <a:pt x="16" y="430"/>
                </a:lnTo>
                <a:lnTo>
                  <a:pt x="16" y="446"/>
                </a:lnTo>
                <a:lnTo>
                  <a:pt x="29" y="475"/>
                </a:lnTo>
                <a:lnTo>
                  <a:pt x="45" y="507"/>
                </a:lnTo>
                <a:lnTo>
                  <a:pt x="16" y="568"/>
                </a:lnTo>
                <a:lnTo>
                  <a:pt x="29" y="568"/>
                </a:lnTo>
                <a:lnTo>
                  <a:pt x="45" y="584"/>
                </a:lnTo>
                <a:lnTo>
                  <a:pt x="45" y="600"/>
                </a:lnTo>
                <a:lnTo>
                  <a:pt x="45" y="616"/>
                </a:lnTo>
                <a:lnTo>
                  <a:pt x="45" y="629"/>
                </a:lnTo>
                <a:lnTo>
                  <a:pt x="45" y="645"/>
                </a:lnTo>
                <a:lnTo>
                  <a:pt x="61" y="661"/>
                </a:lnTo>
                <a:lnTo>
                  <a:pt x="61" y="677"/>
                </a:lnTo>
                <a:lnTo>
                  <a:pt x="77" y="693"/>
                </a:lnTo>
                <a:lnTo>
                  <a:pt x="77" y="706"/>
                </a:lnTo>
                <a:lnTo>
                  <a:pt x="61" y="722"/>
                </a:lnTo>
                <a:lnTo>
                  <a:pt x="61" y="738"/>
                </a:lnTo>
                <a:lnTo>
                  <a:pt x="93" y="738"/>
                </a:lnTo>
                <a:lnTo>
                  <a:pt x="106" y="722"/>
                </a:lnTo>
                <a:lnTo>
                  <a:pt x="122" y="738"/>
                </a:lnTo>
                <a:lnTo>
                  <a:pt x="122" y="754"/>
                </a:lnTo>
                <a:lnTo>
                  <a:pt x="138" y="754"/>
                </a:lnTo>
                <a:lnTo>
                  <a:pt x="154" y="754"/>
                </a:lnTo>
                <a:lnTo>
                  <a:pt x="154" y="770"/>
                </a:lnTo>
                <a:lnTo>
                  <a:pt x="170" y="770"/>
                </a:lnTo>
                <a:lnTo>
                  <a:pt x="183" y="770"/>
                </a:lnTo>
                <a:lnTo>
                  <a:pt x="183" y="783"/>
                </a:lnTo>
                <a:lnTo>
                  <a:pt x="183" y="831"/>
                </a:lnTo>
                <a:lnTo>
                  <a:pt x="154" y="860"/>
                </a:lnTo>
                <a:lnTo>
                  <a:pt x="199" y="892"/>
                </a:lnTo>
                <a:lnTo>
                  <a:pt x="199" y="876"/>
                </a:lnTo>
                <a:lnTo>
                  <a:pt x="231" y="876"/>
                </a:lnTo>
                <a:lnTo>
                  <a:pt x="247" y="876"/>
                </a:lnTo>
                <a:lnTo>
                  <a:pt x="260" y="860"/>
                </a:lnTo>
                <a:lnTo>
                  <a:pt x="308" y="908"/>
                </a:lnTo>
                <a:lnTo>
                  <a:pt x="324" y="908"/>
                </a:lnTo>
                <a:lnTo>
                  <a:pt x="324" y="924"/>
                </a:lnTo>
                <a:lnTo>
                  <a:pt x="337" y="908"/>
                </a:lnTo>
                <a:lnTo>
                  <a:pt x="308" y="860"/>
                </a:lnTo>
                <a:lnTo>
                  <a:pt x="308" y="831"/>
                </a:lnTo>
                <a:lnTo>
                  <a:pt x="337" y="815"/>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05" name="Freeform 643"/>
          <p:cNvSpPr>
            <a:spLocks/>
          </p:cNvSpPr>
          <p:nvPr/>
        </p:nvSpPr>
        <p:spPr bwMode="auto">
          <a:xfrm>
            <a:off x="5924224" y="1656557"/>
            <a:ext cx="210698" cy="243014"/>
          </a:xfrm>
          <a:custGeom>
            <a:avLst/>
            <a:gdLst>
              <a:gd name="T0" fmla="*/ 13 w 106"/>
              <a:gd name="T1" fmla="*/ 126 h 127"/>
              <a:gd name="T2" fmla="*/ 13 w 106"/>
              <a:gd name="T3" fmla="*/ 110 h 127"/>
              <a:gd name="T4" fmla="*/ 45 w 106"/>
              <a:gd name="T5" fmla="*/ 78 h 127"/>
              <a:gd name="T6" fmla="*/ 89 w 106"/>
              <a:gd name="T7" fmla="*/ 48 h 127"/>
              <a:gd name="T8" fmla="*/ 105 w 106"/>
              <a:gd name="T9" fmla="*/ 32 h 127"/>
              <a:gd name="T10" fmla="*/ 105 w 106"/>
              <a:gd name="T11" fmla="*/ 0 h 127"/>
              <a:gd name="T12" fmla="*/ 89 w 106"/>
              <a:gd name="T13" fmla="*/ 0 h 127"/>
              <a:gd name="T14" fmla="*/ 76 w 106"/>
              <a:gd name="T15" fmla="*/ 16 h 127"/>
              <a:gd name="T16" fmla="*/ 60 w 106"/>
              <a:gd name="T17" fmla="*/ 32 h 127"/>
              <a:gd name="T18" fmla="*/ 29 w 106"/>
              <a:gd name="T19" fmla="*/ 65 h 127"/>
              <a:gd name="T20" fmla="*/ 0 w 106"/>
              <a:gd name="T21" fmla="*/ 94 h 127"/>
              <a:gd name="T22" fmla="*/ 0 w 106"/>
              <a:gd name="T23" fmla="*/ 126 h 127"/>
              <a:gd name="T24" fmla="*/ 13 w 106"/>
              <a:gd name="T25"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27">
                <a:moveTo>
                  <a:pt x="13" y="126"/>
                </a:moveTo>
                <a:lnTo>
                  <a:pt x="13" y="110"/>
                </a:lnTo>
                <a:lnTo>
                  <a:pt x="45" y="78"/>
                </a:lnTo>
                <a:lnTo>
                  <a:pt x="89" y="48"/>
                </a:lnTo>
                <a:lnTo>
                  <a:pt x="105" y="32"/>
                </a:lnTo>
                <a:lnTo>
                  <a:pt x="105" y="0"/>
                </a:lnTo>
                <a:lnTo>
                  <a:pt x="89" y="0"/>
                </a:lnTo>
                <a:lnTo>
                  <a:pt x="76" y="16"/>
                </a:lnTo>
                <a:lnTo>
                  <a:pt x="60" y="32"/>
                </a:lnTo>
                <a:lnTo>
                  <a:pt x="29" y="65"/>
                </a:lnTo>
                <a:lnTo>
                  <a:pt x="0" y="94"/>
                </a:lnTo>
                <a:lnTo>
                  <a:pt x="0" y="126"/>
                </a:lnTo>
                <a:lnTo>
                  <a:pt x="13" y="126"/>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06" name="Freeform 644"/>
          <p:cNvSpPr>
            <a:spLocks/>
          </p:cNvSpPr>
          <p:nvPr/>
        </p:nvSpPr>
        <p:spPr bwMode="auto">
          <a:xfrm>
            <a:off x="8430687" y="2368646"/>
            <a:ext cx="221642" cy="353217"/>
          </a:xfrm>
          <a:custGeom>
            <a:avLst/>
            <a:gdLst>
              <a:gd name="T0" fmla="*/ 0 w 111"/>
              <a:gd name="T1" fmla="*/ 0 h 184"/>
              <a:gd name="T2" fmla="*/ 16 w 111"/>
              <a:gd name="T3" fmla="*/ 45 h 184"/>
              <a:gd name="T4" fmla="*/ 32 w 111"/>
              <a:gd name="T5" fmla="*/ 61 h 184"/>
              <a:gd name="T6" fmla="*/ 49 w 111"/>
              <a:gd name="T7" fmla="*/ 122 h 184"/>
              <a:gd name="T8" fmla="*/ 61 w 111"/>
              <a:gd name="T9" fmla="*/ 138 h 184"/>
              <a:gd name="T10" fmla="*/ 61 w 111"/>
              <a:gd name="T11" fmla="*/ 154 h 184"/>
              <a:gd name="T12" fmla="*/ 78 w 111"/>
              <a:gd name="T13" fmla="*/ 183 h 184"/>
              <a:gd name="T14" fmla="*/ 78 w 111"/>
              <a:gd name="T15" fmla="*/ 167 h 184"/>
              <a:gd name="T16" fmla="*/ 110 w 111"/>
              <a:gd name="T17" fmla="*/ 183 h 184"/>
              <a:gd name="T18" fmla="*/ 110 w 111"/>
              <a:gd name="T19" fmla="*/ 167 h 184"/>
              <a:gd name="T20" fmla="*/ 78 w 111"/>
              <a:gd name="T21" fmla="*/ 154 h 184"/>
              <a:gd name="T22" fmla="*/ 61 w 111"/>
              <a:gd name="T23" fmla="*/ 106 h 184"/>
              <a:gd name="T24" fmla="*/ 78 w 111"/>
              <a:gd name="T25" fmla="*/ 122 h 184"/>
              <a:gd name="T26" fmla="*/ 61 w 111"/>
              <a:gd name="T27" fmla="*/ 90 h 184"/>
              <a:gd name="T28" fmla="*/ 32 w 111"/>
              <a:gd name="T29" fmla="*/ 45 h 184"/>
              <a:gd name="T30" fmla="*/ 0 w 111"/>
              <a:gd name="T3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84">
                <a:moveTo>
                  <a:pt x="0" y="0"/>
                </a:moveTo>
                <a:lnTo>
                  <a:pt x="16" y="45"/>
                </a:lnTo>
                <a:lnTo>
                  <a:pt x="32" y="61"/>
                </a:lnTo>
                <a:lnTo>
                  <a:pt x="49" y="122"/>
                </a:lnTo>
                <a:lnTo>
                  <a:pt x="61" y="138"/>
                </a:lnTo>
                <a:lnTo>
                  <a:pt x="61" y="154"/>
                </a:lnTo>
                <a:lnTo>
                  <a:pt x="78" y="183"/>
                </a:lnTo>
                <a:lnTo>
                  <a:pt x="78" y="167"/>
                </a:lnTo>
                <a:lnTo>
                  <a:pt x="110" y="183"/>
                </a:lnTo>
                <a:lnTo>
                  <a:pt x="110" y="167"/>
                </a:lnTo>
                <a:lnTo>
                  <a:pt x="78" y="154"/>
                </a:lnTo>
                <a:lnTo>
                  <a:pt x="61" y="106"/>
                </a:lnTo>
                <a:lnTo>
                  <a:pt x="78" y="122"/>
                </a:lnTo>
                <a:lnTo>
                  <a:pt x="61" y="90"/>
                </a:lnTo>
                <a:lnTo>
                  <a:pt x="32" y="45"/>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07" name="Freeform 645"/>
          <p:cNvSpPr>
            <a:spLocks/>
          </p:cNvSpPr>
          <p:nvPr/>
        </p:nvSpPr>
        <p:spPr bwMode="auto">
          <a:xfrm>
            <a:off x="6627457" y="1306165"/>
            <a:ext cx="123133" cy="149763"/>
          </a:xfrm>
          <a:custGeom>
            <a:avLst/>
            <a:gdLst>
              <a:gd name="T0" fmla="*/ 45 w 62"/>
              <a:gd name="T1" fmla="*/ 29 h 79"/>
              <a:gd name="T2" fmla="*/ 61 w 62"/>
              <a:gd name="T3" fmla="*/ 29 h 79"/>
              <a:gd name="T4" fmla="*/ 45 w 62"/>
              <a:gd name="T5" fmla="*/ 62 h 79"/>
              <a:gd name="T6" fmla="*/ 16 w 62"/>
              <a:gd name="T7" fmla="*/ 78 h 79"/>
              <a:gd name="T8" fmla="*/ 0 w 62"/>
              <a:gd name="T9" fmla="*/ 29 h 79"/>
              <a:gd name="T10" fmla="*/ 16 w 62"/>
              <a:gd name="T11" fmla="*/ 0 h 79"/>
              <a:gd name="T12" fmla="*/ 45 w 62"/>
              <a:gd name="T13" fmla="*/ 29 h 79"/>
            </a:gdLst>
            <a:ahLst/>
            <a:cxnLst>
              <a:cxn ang="0">
                <a:pos x="T0" y="T1"/>
              </a:cxn>
              <a:cxn ang="0">
                <a:pos x="T2" y="T3"/>
              </a:cxn>
              <a:cxn ang="0">
                <a:pos x="T4" y="T5"/>
              </a:cxn>
              <a:cxn ang="0">
                <a:pos x="T6" y="T7"/>
              </a:cxn>
              <a:cxn ang="0">
                <a:pos x="T8" y="T9"/>
              </a:cxn>
              <a:cxn ang="0">
                <a:pos x="T10" y="T11"/>
              </a:cxn>
              <a:cxn ang="0">
                <a:pos x="T12" y="T13"/>
              </a:cxn>
            </a:cxnLst>
            <a:rect l="0" t="0" r="r" b="b"/>
            <a:pathLst>
              <a:path w="62" h="79">
                <a:moveTo>
                  <a:pt x="45" y="29"/>
                </a:moveTo>
                <a:lnTo>
                  <a:pt x="61" y="29"/>
                </a:lnTo>
                <a:lnTo>
                  <a:pt x="45" y="62"/>
                </a:lnTo>
                <a:lnTo>
                  <a:pt x="16" y="78"/>
                </a:lnTo>
                <a:lnTo>
                  <a:pt x="0" y="29"/>
                </a:lnTo>
                <a:lnTo>
                  <a:pt x="16" y="0"/>
                </a:lnTo>
                <a:lnTo>
                  <a:pt x="45" y="29"/>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08" name="Freeform 646"/>
          <p:cNvSpPr>
            <a:spLocks/>
          </p:cNvSpPr>
          <p:nvPr/>
        </p:nvSpPr>
        <p:spPr bwMode="auto">
          <a:xfrm>
            <a:off x="5891387" y="1927830"/>
            <a:ext cx="123135" cy="118681"/>
          </a:xfrm>
          <a:custGeom>
            <a:avLst/>
            <a:gdLst>
              <a:gd name="T0" fmla="*/ 29 w 62"/>
              <a:gd name="T1" fmla="*/ 0 h 62"/>
              <a:gd name="T2" fmla="*/ 16 w 62"/>
              <a:gd name="T3" fmla="*/ 0 h 62"/>
              <a:gd name="T4" fmla="*/ 0 w 62"/>
              <a:gd name="T5" fmla="*/ 13 h 62"/>
              <a:gd name="T6" fmla="*/ 0 w 62"/>
              <a:gd name="T7" fmla="*/ 45 h 62"/>
              <a:gd name="T8" fmla="*/ 16 w 62"/>
              <a:gd name="T9" fmla="*/ 45 h 62"/>
              <a:gd name="T10" fmla="*/ 29 w 62"/>
              <a:gd name="T11" fmla="*/ 61 h 62"/>
              <a:gd name="T12" fmla="*/ 61 w 62"/>
              <a:gd name="T13" fmla="*/ 45 h 62"/>
              <a:gd name="T14" fmla="*/ 29 w 62"/>
              <a:gd name="T15" fmla="*/ 29 h 62"/>
              <a:gd name="T16" fmla="*/ 29 w 62"/>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29" y="0"/>
                </a:moveTo>
                <a:lnTo>
                  <a:pt x="16" y="0"/>
                </a:lnTo>
                <a:lnTo>
                  <a:pt x="0" y="13"/>
                </a:lnTo>
                <a:lnTo>
                  <a:pt x="0" y="45"/>
                </a:lnTo>
                <a:lnTo>
                  <a:pt x="16" y="45"/>
                </a:lnTo>
                <a:lnTo>
                  <a:pt x="29" y="61"/>
                </a:lnTo>
                <a:lnTo>
                  <a:pt x="61" y="45"/>
                </a:lnTo>
                <a:lnTo>
                  <a:pt x="29" y="29"/>
                </a:lnTo>
                <a:lnTo>
                  <a:pt x="29"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09" name="Freeform 647"/>
          <p:cNvSpPr>
            <a:spLocks/>
          </p:cNvSpPr>
          <p:nvPr/>
        </p:nvSpPr>
        <p:spPr bwMode="auto">
          <a:xfrm>
            <a:off x="6780690" y="1362680"/>
            <a:ext cx="65671" cy="93249"/>
          </a:xfrm>
          <a:custGeom>
            <a:avLst/>
            <a:gdLst>
              <a:gd name="T0" fmla="*/ 0 w 33"/>
              <a:gd name="T1" fmla="*/ 0 h 50"/>
              <a:gd name="T2" fmla="*/ 0 w 33"/>
              <a:gd name="T3" fmla="*/ 33 h 50"/>
              <a:gd name="T4" fmla="*/ 16 w 33"/>
              <a:gd name="T5" fmla="*/ 49 h 50"/>
              <a:gd name="T6" fmla="*/ 32 w 33"/>
              <a:gd name="T7" fmla="*/ 16 h 50"/>
              <a:gd name="T8" fmla="*/ 32 w 33"/>
              <a:gd name="T9" fmla="*/ 0 h 50"/>
              <a:gd name="T10" fmla="*/ 0 w 33"/>
              <a:gd name="T11" fmla="*/ 0 h 50"/>
            </a:gdLst>
            <a:ahLst/>
            <a:cxnLst>
              <a:cxn ang="0">
                <a:pos x="T0" y="T1"/>
              </a:cxn>
              <a:cxn ang="0">
                <a:pos x="T2" y="T3"/>
              </a:cxn>
              <a:cxn ang="0">
                <a:pos x="T4" y="T5"/>
              </a:cxn>
              <a:cxn ang="0">
                <a:pos x="T6" y="T7"/>
              </a:cxn>
              <a:cxn ang="0">
                <a:pos x="T8" y="T9"/>
              </a:cxn>
              <a:cxn ang="0">
                <a:pos x="T10" y="T11"/>
              </a:cxn>
            </a:cxnLst>
            <a:rect l="0" t="0" r="r" b="b"/>
            <a:pathLst>
              <a:path w="33" h="50">
                <a:moveTo>
                  <a:pt x="0" y="0"/>
                </a:moveTo>
                <a:lnTo>
                  <a:pt x="0" y="33"/>
                </a:lnTo>
                <a:lnTo>
                  <a:pt x="16" y="49"/>
                </a:lnTo>
                <a:lnTo>
                  <a:pt x="32" y="16"/>
                </a:lnTo>
                <a:lnTo>
                  <a:pt x="32" y="0"/>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0" name="Freeform 648"/>
          <p:cNvSpPr>
            <a:spLocks/>
          </p:cNvSpPr>
          <p:nvPr/>
        </p:nvSpPr>
        <p:spPr bwMode="auto">
          <a:xfrm>
            <a:off x="7787653" y="1390938"/>
            <a:ext cx="65671" cy="64992"/>
          </a:xfrm>
          <a:custGeom>
            <a:avLst/>
            <a:gdLst>
              <a:gd name="T0" fmla="*/ 0 w 33"/>
              <a:gd name="T1" fmla="*/ 0 h 34"/>
              <a:gd name="T2" fmla="*/ 0 w 33"/>
              <a:gd name="T3" fmla="*/ 17 h 34"/>
              <a:gd name="T4" fmla="*/ 16 w 33"/>
              <a:gd name="T5" fmla="*/ 33 h 34"/>
              <a:gd name="T6" fmla="*/ 32 w 33"/>
              <a:gd name="T7" fmla="*/ 17 h 34"/>
              <a:gd name="T8" fmla="*/ 0 w 33"/>
              <a:gd name="T9" fmla="*/ 0 h 34"/>
            </a:gdLst>
            <a:ahLst/>
            <a:cxnLst>
              <a:cxn ang="0">
                <a:pos x="T0" y="T1"/>
              </a:cxn>
              <a:cxn ang="0">
                <a:pos x="T2" y="T3"/>
              </a:cxn>
              <a:cxn ang="0">
                <a:pos x="T4" y="T5"/>
              </a:cxn>
              <a:cxn ang="0">
                <a:pos x="T6" y="T7"/>
              </a:cxn>
              <a:cxn ang="0">
                <a:pos x="T8" y="T9"/>
              </a:cxn>
            </a:cxnLst>
            <a:rect l="0" t="0" r="r" b="b"/>
            <a:pathLst>
              <a:path w="33" h="34">
                <a:moveTo>
                  <a:pt x="0" y="0"/>
                </a:moveTo>
                <a:lnTo>
                  <a:pt x="0" y="17"/>
                </a:lnTo>
                <a:lnTo>
                  <a:pt x="16" y="33"/>
                </a:lnTo>
                <a:lnTo>
                  <a:pt x="32" y="17"/>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1" name="Freeform 649"/>
          <p:cNvSpPr>
            <a:spLocks/>
          </p:cNvSpPr>
          <p:nvPr/>
        </p:nvSpPr>
        <p:spPr bwMode="auto">
          <a:xfrm>
            <a:off x="8737155" y="1422019"/>
            <a:ext cx="101245" cy="64993"/>
          </a:xfrm>
          <a:custGeom>
            <a:avLst/>
            <a:gdLst>
              <a:gd name="T0" fmla="*/ 0 w 50"/>
              <a:gd name="T1" fmla="*/ 0 h 34"/>
              <a:gd name="T2" fmla="*/ 0 w 50"/>
              <a:gd name="T3" fmla="*/ 33 h 34"/>
              <a:gd name="T4" fmla="*/ 33 w 50"/>
              <a:gd name="T5" fmla="*/ 17 h 34"/>
              <a:gd name="T6" fmla="*/ 49 w 50"/>
              <a:gd name="T7" fmla="*/ 0 h 34"/>
              <a:gd name="T8" fmla="*/ 0 w 50"/>
              <a:gd name="T9" fmla="*/ 0 h 34"/>
            </a:gdLst>
            <a:ahLst/>
            <a:cxnLst>
              <a:cxn ang="0">
                <a:pos x="T0" y="T1"/>
              </a:cxn>
              <a:cxn ang="0">
                <a:pos x="T2" y="T3"/>
              </a:cxn>
              <a:cxn ang="0">
                <a:pos x="T4" y="T5"/>
              </a:cxn>
              <a:cxn ang="0">
                <a:pos x="T6" y="T7"/>
              </a:cxn>
              <a:cxn ang="0">
                <a:pos x="T8" y="T9"/>
              </a:cxn>
            </a:cxnLst>
            <a:rect l="0" t="0" r="r" b="b"/>
            <a:pathLst>
              <a:path w="50" h="34">
                <a:moveTo>
                  <a:pt x="0" y="0"/>
                </a:moveTo>
                <a:lnTo>
                  <a:pt x="0" y="33"/>
                </a:lnTo>
                <a:lnTo>
                  <a:pt x="33" y="17"/>
                </a:lnTo>
                <a:lnTo>
                  <a:pt x="49" y="0"/>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2" name="Freeform 650"/>
          <p:cNvSpPr>
            <a:spLocks/>
          </p:cNvSpPr>
          <p:nvPr/>
        </p:nvSpPr>
        <p:spPr bwMode="auto">
          <a:xfrm>
            <a:off x="7667256" y="1390938"/>
            <a:ext cx="65671" cy="64992"/>
          </a:xfrm>
          <a:custGeom>
            <a:avLst/>
            <a:gdLst>
              <a:gd name="T0" fmla="*/ 0 w 33"/>
              <a:gd name="T1" fmla="*/ 0 h 34"/>
              <a:gd name="T2" fmla="*/ 0 w 33"/>
              <a:gd name="T3" fmla="*/ 33 h 34"/>
              <a:gd name="T4" fmla="*/ 32 w 33"/>
              <a:gd name="T5" fmla="*/ 33 h 34"/>
              <a:gd name="T6" fmla="*/ 32 w 33"/>
              <a:gd name="T7" fmla="*/ 17 h 34"/>
              <a:gd name="T8" fmla="*/ 0 w 33"/>
              <a:gd name="T9" fmla="*/ 0 h 34"/>
            </a:gdLst>
            <a:ahLst/>
            <a:cxnLst>
              <a:cxn ang="0">
                <a:pos x="T0" y="T1"/>
              </a:cxn>
              <a:cxn ang="0">
                <a:pos x="T2" y="T3"/>
              </a:cxn>
              <a:cxn ang="0">
                <a:pos x="T4" y="T5"/>
              </a:cxn>
              <a:cxn ang="0">
                <a:pos x="T6" y="T7"/>
              </a:cxn>
              <a:cxn ang="0">
                <a:pos x="T8" y="T9"/>
              </a:cxn>
            </a:cxnLst>
            <a:rect l="0" t="0" r="r" b="b"/>
            <a:pathLst>
              <a:path w="33" h="34">
                <a:moveTo>
                  <a:pt x="0" y="0"/>
                </a:moveTo>
                <a:lnTo>
                  <a:pt x="0" y="33"/>
                </a:lnTo>
                <a:lnTo>
                  <a:pt x="32" y="33"/>
                </a:lnTo>
                <a:lnTo>
                  <a:pt x="32" y="17"/>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3" name="Freeform 651"/>
          <p:cNvSpPr>
            <a:spLocks/>
          </p:cNvSpPr>
          <p:nvPr/>
        </p:nvSpPr>
        <p:spPr bwMode="auto">
          <a:xfrm>
            <a:off x="6044622" y="2012602"/>
            <a:ext cx="60199" cy="64992"/>
          </a:xfrm>
          <a:custGeom>
            <a:avLst/>
            <a:gdLst>
              <a:gd name="T0" fmla="*/ 0 w 29"/>
              <a:gd name="T1" fmla="*/ 0 h 33"/>
              <a:gd name="T2" fmla="*/ 0 w 29"/>
              <a:gd name="T3" fmla="*/ 32 h 33"/>
              <a:gd name="T4" fmla="*/ 16 w 29"/>
              <a:gd name="T5" fmla="*/ 32 h 33"/>
              <a:gd name="T6" fmla="*/ 28 w 29"/>
              <a:gd name="T7" fmla="*/ 16 h 33"/>
              <a:gd name="T8" fmla="*/ 0 w 29"/>
              <a:gd name="T9" fmla="*/ 0 h 33"/>
            </a:gdLst>
            <a:ahLst/>
            <a:cxnLst>
              <a:cxn ang="0">
                <a:pos x="T0" y="T1"/>
              </a:cxn>
              <a:cxn ang="0">
                <a:pos x="T2" y="T3"/>
              </a:cxn>
              <a:cxn ang="0">
                <a:pos x="T4" y="T5"/>
              </a:cxn>
              <a:cxn ang="0">
                <a:pos x="T6" y="T7"/>
              </a:cxn>
              <a:cxn ang="0">
                <a:pos x="T8" y="T9"/>
              </a:cxn>
            </a:cxnLst>
            <a:rect l="0" t="0" r="r" b="b"/>
            <a:pathLst>
              <a:path w="29" h="33">
                <a:moveTo>
                  <a:pt x="0" y="0"/>
                </a:moveTo>
                <a:lnTo>
                  <a:pt x="0" y="32"/>
                </a:lnTo>
                <a:lnTo>
                  <a:pt x="16" y="32"/>
                </a:lnTo>
                <a:lnTo>
                  <a:pt x="28" y="16"/>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4" name="Freeform 652"/>
          <p:cNvSpPr>
            <a:spLocks/>
          </p:cNvSpPr>
          <p:nvPr/>
        </p:nvSpPr>
        <p:spPr bwMode="auto">
          <a:xfrm>
            <a:off x="8988895" y="2159540"/>
            <a:ext cx="32836" cy="33909"/>
          </a:xfrm>
          <a:custGeom>
            <a:avLst/>
            <a:gdLst>
              <a:gd name="T0" fmla="*/ 0 w 17"/>
              <a:gd name="T1" fmla="*/ 0 h 17"/>
              <a:gd name="T2" fmla="*/ 0 w 17"/>
              <a:gd name="T3" fmla="*/ 16 h 17"/>
              <a:gd name="T4" fmla="*/ 16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0" y="16"/>
                </a:lnTo>
                <a:lnTo>
                  <a:pt x="16" y="16"/>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15" name="Freeform 653"/>
          <p:cNvSpPr>
            <a:spLocks/>
          </p:cNvSpPr>
          <p:nvPr/>
        </p:nvSpPr>
        <p:spPr bwMode="auto">
          <a:xfrm>
            <a:off x="5311289" y="2687954"/>
            <a:ext cx="57463" cy="149765"/>
          </a:xfrm>
          <a:custGeom>
            <a:avLst/>
            <a:gdLst>
              <a:gd name="T0" fmla="*/ 0 w 30"/>
              <a:gd name="T1" fmla="*/ 0 h 78"/>
              <a:gd name="T2" fmla="*/ 0 w 30"/>
              <a:gd name="T3" fmla="*/ 16 h 78"/>
              <a:gd name="T4" fmla="*/ 0 w 30"/>
              <a:gd name="T5" fmla="*/ 32 h 78"/>
              <a:gd name="T6" fmla="*/ 13 w 30"/>
              <a:gd name="T7" fmla="*/ 48 h 78"/>
              <a:gd name="T8" fmla="*/ 29 w 30"/>
              <a:gd name="T9" fmla="*/ 77 h 78"/>
              <a:gd name="T10" fmla="*/ 0 w 30"/>
              <a:gd name="T11" fmla="*/ 16 h 78"/>
              <a:gd name="T12" fmla="*/ 0 w 3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30" h="78">
                <a:moveTo>
                  <a:pt x="0" y="0"/>
                </a:moveTo>
                <a:lnTo>
                  <a:pt x="0" y="16"/>
                </a:lnTo>
                <a:lnTo>
                  <a:pt x="0" y="32"/>
                </a:lnTo>
                <a:lnTo>
                  <a:pt x="13" y="48"/>
                </a:lnTo>
                <a:lnTo>
                  <a:pt x="29" y="77"/>
                </a:lnTo>
                <a:lnTo>
                  <a:pt x="0" y="16"/>
                </a:lnTo>
                <a:lnTo>
                  <a:pt x="0" y="0"/>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6" name="Line 654"/>
          <p:cNvSpPr>
            <a:spLocks noChangeShapeType="1"/>
          </p:cNvSpPr>
          <p:nvPr/>
        </p:nvSpPr>
        <p:spPr bwMode="auto">
          <a:xfrm>
            <a:off x="9229691" y="2247138"/>
            <a:ext cx="0" cy="310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17" name="Freeform 655"/>
          <p:cNvSpPr>
            <a:spLocks/>
          </p:cNvSpPr>
          <p:nvPr/>
        </p:nvSpPr>
        <p:spPr bwMode="auto">
          <a:xfrm>
            <a:off x="8219991" y="2928144"/>
            <a:ext cx="155969" cy="234536"/>
          </a:xfrm>
          <a:custGeom>
            <a:avLst/>
            <a:gdLst>
              <a:gd name="T0" fmla="*/ 77 w 78"/>
              <a:gd name="T1" fmla="*/ 0 h 123"/>
              <a:gd name="T2" fmla="*/ 61 w 78"/>
              <a:gd name="T3" fmla="*/ 0 h 123"/>
              <a:gd name="T4" fmla="*/ 29 w 78"/>
              <a:gd name="T5" fmla="*/ 29 h 123"/>
              <a:gd name="T6" fmla="*/ 13 w 78"/>
              <a:gd name="T7" fmla="*/ 45 h 123"/>
              <a:gd name="T8" fmla="*/ 0 w 78"/>
              <a:gd name="T9" fmla="*/ 77 h 123"/>
              <a:gd name="T10" fmla="*/ 13 w 78"/>
              <a:gd name="T11" fmla="*/ 93 h 123"/>
              <a:gd name="T12" fmla="*/ 13 w 78"/>
              <a:gd name="T13" fmla="*/ 106 h 123"/>
              <a:gd name="T14" fmla="*/ 29 w 78"/>
              <a:gd name="T15" fmla="*/ 122 h 123"/>
              <a:gd name="T16" fmla="*/ 45 w 78"/>
              <a:gd name="T17" fmla="*/ 106 h 123"/>
              <a:gd name="T18" fmla="*/ 77 w 78"/>
              <a:gd name="T19" fmla="*/ 93 h 123"/>
              <a:gd name="T20" fmla="*/ 61 w 78"/>
              <a:gd name="T21" fmla="*/ 93 h 123"/>
              <a:gd name="T22" fmla="*/ 45 w 78"/>
              <a:gd name="T23" fmla="*/ 77 h 123"/>
              <a:gd name="T24" fmla="*/ 61 w 78"/>
              <a:gd name="T25" fmla="*/ 45 h 123"/>
              <a:gd name="T26" fmla="*/ 61 w 78"/>
              <a:gd name="T27" fmla="*/ 16 h 123"/>
              <a:gd name="T28" fmla="*/ 77 w 78"/>
              <a:gd name="T2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123">
                <a:moveTo>
                  <a:pt x="77" y="0"/>
                </a:moveTo>
                <a:lnTo>
                  <a:pt x="61" y="0"/>
                </a:lnTo>
                <a:lnTo>
                  <a:pt x="29" y="29"/>
                </a:lnTo>
                <a:lnTo>
                  <a:pt x="13" y="45"/>
                </a:lnTo>
                <a:lnTo>
                  <a:pt x="0" y="77"/>
                </a:lnTo>
                <a:lnTo>
                  <a:pt x="13" y="93"/>
                </a:lnTo>
                <a:lnTo>
                  <a:pt x="13" y="106"/>
                </a:lnTo>
                <a:lnTo>
                  <a:pt x="29" y="122"/>
                </a:lnTo>
                <a:lnTo>
                  <a:pt x="45" y="106"/>
                </a:lnTo>
                <a:lnTo>
                  <a:pt x="77" y="93"/>
                </a:lnTo>
                <a:lnTo>
                  <a:pt x="61" y="93"/>
                </a:lnTo>
                <a:lnTo>
                  <a:pt x="45" y="77"/>
                </a:lnTo>
                <a:lnTo>
                  <a:pt x="61" y="45"/>
                </a:lnTo>
                <a:lnTo>
                  <a:pt x="61" y="16"/>
                </a:lnTo>
                <a:lnTo>
                  <a:pt x="77" y="0"/>
                </a:lnTo>
              </a:path>
            </a:pathLst>
          </a:custGeom>
          <a:solidFill>
            <a:srgbClr val="FFA269"/>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8" name="Freeform 656"/>
          <p:cNvSpPr>
            <a:spLocks/>
          </p:cNvSpPr>
          <p:nvPr/>
        </p:nvSpPr>
        <p:spPr bwMode="auto">
          <a:xfrm>
            <a:off x="7084420" y="2687954"/>
            <a:ext cx="889303" cy="389953"/>
          </a:xfrm>
          <a:custGeom>
            <a:avLst/>
            <a:gdLst>
              <a:gd name="T0" fmla="*/ 385 w 447"/>
              <a:gd name="T1" fmla="*/ 16 h 203"/>
              <a:gd name="T2" fmla="*/ 340 w 447"/>
              <a:gd name="T3" fmla="*/ 0 h 203"/>
              <a:gd name="T4" fmla="*/ 340 w 447"/>
              <a:gd name="T5" fmla="*/ 32 h 203"/>
              <a:gd name="T6" fmla="*/ 308 w 447"/>
              <a:gd name="T7" fmla="*/ 16 h 203"/>
              <a:gd name="T8" fmla="*/ 308 w 447"/>
              <a:gd name="T9" fmla="*/ 32 h 203"/>
              <a:gd name="T10" fmla="*/ 231 w 447"/>
              <a:gd name="T11" fmla="*/ 16 h 203"/>
              <a:gd name="T12" fmla="*/ 186 w 447"/>
              <a:gd name="T13" fmla="*/ 16 h 203"/>
              <a:gd name="T14" fmla="*/ 186 w 447"/>
              <a:gd name="T15" fmla="*/ 0 h 203"/>
              <a:gd name="T16" fmla="*/ 138 w 447"/>
              <a:gd name="T17" fmla="*/ 0 h 203"/>
              <a:gd name="T18" fmla="*/ 122 w 447"/>
              <a:gd name="T19" fmla="*/ 16 h 203"/>
              <a:gd name="T20" fmla="*/ 122 w 447"/>
              <a:gd name="T21" fmla="*/ 48 h 203"/>
              <a:gd name="T22" fmla="*/ 93 w 447"/>
              <a:gd name="T23" fmla="*/ 48 h 203"/>
              <a:gd name="T24" fmla="*/ 77 w 447"/>
              <a:gd name="T25" fmla="*/ 48 h 203"/>
              <a:gd name="T26" fmla="*/ 45 w 447"/>
              <a:gd name="T27" fmla="*/ 48 h 203"/>
              <a:gd name="T28" fmla="*/ 0 w 447"/>
              <a:gd name="T29" fmla="*/ 93 h 203"/>
              <a:gd name="T30" fmla="*/ 32 w 447"/>
              <a:gd name="T31" fmla="*/ 109 h 203"/>
              <a:gd name="T32" fmla="*/ 45 w 447"/>
              <a:gd name="T33" fmla="*/ 109 h 203"/>
              <a:gd name="T34" fmla="*/ 61 w 447"/>
              <a:gd name="T35" fmla="*/ 141 h 203"/>
              <a:gd name="T36" fmla="*/ 61 w 447"/>
              <a:gd name="T37" fmla="*/ 154 h 203"/>
              <a:gd name="T38" fmla="*/ 138 w 447"/>
              <a:gd name="T39" fmla="*/ 170 h 203"/>
              <a:gd name="T40" fmla="*/ 154 w 447"/>
              <a:gd name="T41" fmla="*/ 202 h 203"/>
              <a:gd name="T42" fmla="*/ 215 w 447"/>
              <a:gd name="T43" fmla="*/ 186 h 203"/>
              <a:gd name="T44" fmla="*/ 231 w 447"/>
              <a:gd name="T45" fmla="*/ 186 h 203"/>
              <a:gd name="T46" fmla="*/ 231 w 447"/>
              <a:gd name="T47" fmla="*/ 202 h 203"/>
              <a:gd name="T48" fmla="*/ 292 w 447"/>
              <a:gd name="T49" fmla="*/ 202 h 203"/>
              <a:gd name="T50" fmla="*/ 308 w 447"/>
              <a:gd name="T51" fmla="*/ 186 h 203"/>
              <a:gd name="T52" fmla="*/ 340 w 447"/>
              <a:gd name="T53" fmla="*/ 186 h 203"/>
              <a:gd name="T54" fmla="*/ 353 w 447"/>
              <a:gd name="T55" fmla="*/ 154 h 203"/>
              <a:gd name="T56" fmla="*/ 353 w 447"/>
              <a:gd name="T57" fmla="*/ 141 h 203"/>
              <a:gd name="T58" fmla="*/ 369 w 447"/>
              <a:gd name="T59" fmla="*/ 125 h 203"/>
              <a:gd name="T60" fmla="*/ 385 w 447"/>
              <a:gd name="T61" fmla="*/ 125 h 203"/>
              <a:gd name="T62" fmla="*/ 401 w 447"/>
              <a:gd name="T63" fmla="*/ 109 h 203"/>
              <a:gd name="T64" fmla="*/ 417 w 447"/>
              <a:gd name="T65" fmla="*/ 77 h 203"/>
              <a:gd name="T66" fmla="*/ 446 w 447"/>
              <a:gd name="T67" fmla="*/ 64 h 203"/>
              <a:gd name="T68" fmla="*/ 417 w 447"/>
              <a:gd name="T69" fmla="*/ 48 h 203"/>
              <a:gd name="T70" fmla="*/ 385 w 447"/>
              <a:gd name="T71" fmla="*/ 48 h 203"/>
              <a:gd name="T72" fmla="*/ 385 w 447"/>
              <a:gd name="T73"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7" h="203">
                <a:moveTo>
                  <a:pt x="385" y="16"/>
                </a:moveTo>
                <a:lnTo>
                  <a:pt x="340" y="0"/>
                </a:lnTo>
                <a:lnTo>
                  <a:pt x="340" y="32"/>
                </a:lnTo>
                <a:lnTo>
                  <a:pt x="308" y="16"/>
                </a:lnTo>
                <a:lnTo>
                  <a:pt x="308" y="32"/>
                </a:lnTo>
                <a:lnTo>
                  <a:pt x="231" y="16"/>
                </a:lnTo>
                <a:lnTo>
                  <a:pt x="186" y="16"/>
                </a:lnTo>
                <a:lnTo>
                  <a:pt x="186" y="0"/>
                </a:lnTo>
                <a:lnTo>
                  <a:pt x="138" y="0"/>
                </a:lnTo>
                <a:lnTo>
                  <a:pt x="122" y="16"/>
                </a:lnTo>
                <a:lnTo>
                  <a:pt x="122" y="48"/>
                </a:lnTo>
                <a:lnTo>
                  <a:pt x="93" y="48"/>
                </a:lnTo>
                <a:lnTo>
                  <a:pt x="77" y="48"/>
                </a:lnTo>
                <a:lnTo>
                  <a:pt x="45" y="48"/>
                </a:lnTo>
                <a:lnTo>
                  <a:pt x="0" y="93"/>
                </a:lnTo>
                <a:lnTo>
                  <a:pt x="32" y="109"/>
                </a:lnTo>
                <a:lnTo>
                  <a:pt x="45" y="109"/>
                </a:lnTo>
                <a:lnTo>
                  <a:pt x="61" y="141"/>
                </a:lnTo>
                <a:lnTo>
                  <a:pt x="61" y="154"/>
                </a:lnTo>
                <a:lnTo>
                  <a:pt x="138" y="170"/>
                </a:lnTo>
                <a:lnTo>
                  <a:pt x="154" y="202"/>
                </a:lnTo>
                <a:lnTo>
                  <a:pt x="215" y="186"/>
                </a:lnTo>
                <a:lnTo>
                  <a:pt x="231" y="186"/>
                </a:lnTo>
                <a:lnTo>
                  <a:pt x="231" y="202"/>
                </a:lnTo>
                <a:lnTo>
                  <a:pt x="292" y="202"/>
                </a:lnTo>
                <a:lnTo>
                  <a:pt x="308" y="186"/>
                </a:lnTo>
                <a:lnTo>
                  <a:pt x="340" y="186"/>
                </a:lnTo>
                <a:lnTo>
                  <a:pt x="353" y="154"/>
                </a:lnTo>
                <a:lnTo>
                  <a:pt x="353" y="141"/>
                </a:lnTo>
                <a:lnTo>
                  <a:pt x="369" y="125"/>
                </a:lnTo>
                <a:lnTo>
                  <a:pt x="385" y="125"/>
                </a:lnTo>
                <a:lnTo>
                  <a:pt x="401" y="109"/>
                </a:lnTo>
                <a:lnTo>
                  <a:pt x="417" y="77"/>
                </a:lnTo>
                <a:lnTo>
                  <a:pt x="446" y="64"/>
                </a:lnTo>
                <a:lnTo>
                  <a:pt x="417" y="48"/>
                </a:lnTo>
                <a:lnTo>
                  <a:pt x="385" y="48"/>
                </a:lnTo>
                <a:lnTo>
                  <a:pt x="385" y="16"/>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19" name="Freeform 657"/>
          <p:cNvSpPr>
            <a:spLocks/>
          </p:cNvSpPr>
          <p:nvPr/>
        </p:nvSpPr>
        <p:spPr bwMode="auto">
          <a:xfrm>
            <a:off x="6715018" y="2928145"/>
            <a:ext cx="155969" cy="56515"/>
          </a:xfrm>
          <a:custGeom>
            <a:avLst/>
            <a:gdLst>
              <a:gd name="T0" fmla="*/ 32 w 78"/>
              <a:gd name="T1" fmla="*/ 29 h 30"/>
              <a:gd name="T2" fmla="*/ 0 w 78"/>
              <a:gd name="T3" fmla="*/ 29 h 30"/>
              <a:gd name="T4" fmla="*/ 16 w 78"/>
              <a:gd name="T5" fmla="*/ 0 h 30"/>
              <a:gd name="T6" fmla="*/ 77 w 78"/>
              <a:gd name="T7" fmla="*/ 0 h 30"/>
              <a:gd name="T8" fmla="*/ 77 w 78"/>
              <a:gd name="T9" fmla="*/ 16 h 30"/>
              <a:gd name="T10" fmla="*/ 48 w 78"/>
              <a:gd name="T11" fmla="*/ 16 h 30"/>
              <a:gd name="T12" fmla="*/ 32 w 78"/>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78" h="30">
                <a:moveTo>
                  <a:pt x="32" y="29"/>
                </a:moveTo>
                <a:lnTo>
                  <a:pt x="0" y="29"/>
                </a:lnTo>
                <a:lnTo>
                  <a:pt x="16" y="0"/>
                </a:lnTo>
                <a:lnTo>
                  <a:pt x="77" y="0"/>
                </a:lnTo>
                <a:lnTo>
                  <a:pt x="77" y="16"/>
                </a:lnTo>
                <a:lnTo>
                  <a:pt x="48" y="16"/>
                </a:lnTo>
                <a:lnTo>
                  <a:pt x="32" y="29"/>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20" name="Freeform 658"/>
          <p:cNvSpPr>
            <a:spLocks/>
          </p:cNvSpPr>
          <p:nvPr/>
        </p:nvSpPr>
        <p:spPr bwMode="auto">
          <a:xfrm>
            <a:off x="7481187" y="2484500"/>
            <a:ext cx="65671" cy="149765"/>
          </a:xfrm>
          <a:custGeom>
            <a:avLst/>
            <a:gdLst>
              <a:gd name="T0" fmla="*/ 0 w 33"/>
              <a:gd name="T1" fmla="*/ 0 h 78"/>
              <a:gd name="T2" fmla="*/ 0 w 33"/>
              <a:gd name="T3" fmla="*/ 45 h 78"/>
              <a:gd name="T4" fmla="*/ 0 w 33"/>
              <a:gd name="T5" fmla="*/ 77 h 78"/>
              <a:gd name="T6" fmla="*/ 16 w 33"/>
              <a:gd name="T7" fmla="*/ 77 h 78"/>
              <a:gd name="T8" fmla="*/ 32 w 33"/>
              <a:gd name="T9" fmla="*/ 45 h 78"/>
              <a:gd name="T10" fmla="*/ 0 w 33"/>
              <a:gd name="T11" fmla="*/ 0 h 78"/>
            </a:gdLst>
            <a:ahLst/>
            <a:cxnLst>
              <a:cxn ang="0">
                <a:pos x="T0" y="T1"/>
              </a:cxn>
              <a:cxn ang="0">
                <a:pos x="T2" y="T3"/>
              </a:cxn>
              <a:cxn ang="0">
                <a:pos x="T4" y="T5"/>
              </a:cxn>
              <a:cxn ang="0">
                <a:pos x="T6" y="T7"/>
              </a:cxn>
              <a:cxn ang="0">
                <a:pos x="T8" y="T9"/>
              </a:cxn>
              <a:cxn ang="0">
                <a:pos x="T10" y="T11"/>
              </a:cxn>
            </a:cxnLst>
            <a:rect l="0" t="0" r="r" b="b"/>
            <a:pathLst>
              <a:path w="33" h="78">
                <a:moveTo>
                  <a:pt x="0" y="0"/>
                </a:moveTo>
                <a:lnTo>
                  <a:pt x="0" y="45"/>
                </a:lnTo>
                <a:lnTo>
                  <a:pt x="0" y="77"/>
                </a:lnTo>
                <a:lnTo>
                  <a:pt x="16" y="77"/>
                </a:lnTo>
                <a:lnTo>
                  <a:pt x="32" y="45"/>
                </a:lnTo>
                <a:lnTo>
                  <a:pt x="0"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21" name="Line 659"/>
          <p:cNvSpPr>
            <a:spLocks noChangeShapeType="1"/>
          </p:cNvSpPr>
          <p:nvPr/>
        </p:nvSpPr>
        <p:spPr bwMode="auto">
          <a:xfrm>
            <a:off x="7544121" y="3603495"/>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22" name="Freeform 660"/>
          <p:cNvSpPr>
            <a:spLocks/>
          </p:cNvSpPr>
          <p:nvPr/>
        </p:nvSpPr>
        <p:spPr bwMode="auto">
          <a:xfrm>
            <a:off x="8247355" y="3662838"/>
            <a:ext cx="65671" cy="118681"/>
          </a:xfrm>
          <a:custGeom>
            <a:avLst/>
            <a:gdLst>
              <a:gd name="T0" fmla="*/ 16 w 33"/>
              <a:gd name="T1" fmla="*/ 0 h 62"/>
              <a:gd name="T2" fmla="*/ 0 w 33"/>
              <a:gd name="T3" fmla="*/ 16 h 62"/>
              <a:gd name="T4" fmla="*/ 16 w 33"/>
              <a:gd name="T5" fmla="*/ 45 h 62"/>
              <a:gd name="T6" fmla="*/ 16 w 33"/>
              <a:gd name="T7" fmla="*/ 61 h 62"/>
              <a:gd name="T8" fmla="*/ 32 w 33"/>
              <a:gd name="T9" fmla="*/ 45 h 62"/>
              <a:gd name="T10" fmla="*/ 32 w 33"/>
              <a:gd name="T11" fmla="*/ 0 h 62"/>
              <a:gd name="T12" fmla="*/ 16 w 33"/>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3" h="62">
                <a:moveTo>
                  <a:pt x="16" y="0"/>
                </a:moveTo>
                <a:lnTo>
                  <a:pt x="0" y="16"/>
                </a:lnTo>
                <a:lnTo>
                  <a:pt x="16" y="45"/>
                </a:lnTo>
                <a:lnTo>
                  <a:pt x="16" y="61"/>
                </a:lnTo>
                <a:lnTo>
                  <a:pt x="32" y="45"/>
                </a:lnTo>
                <a:lnTo>
                  <a:pt x="32" y="0"/>
                </a:lnTo>
                <a:lnTo>
                  <a:pt x="16"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23" name="Freeform 661"/>
          <p:cNvSpPr>
            <a:spLocks/>
          </p:cNvSpPr>
          <p:nvPr/>
        </p:nvSpPr>
        <p:spPr bwMode="auto">
          <a:xfrm>
            <a:off x="6816262" y="2484500"/>
            <a:ext cx="1565172" cy="1390267"/>
          </a:xfrm>
          <a:custGeom>
            <a:avLst/>
            <a:gdLst>
              <a:gd name="T0" fmla="*/ 555 w 787"/>
              <a:gd name="T1" fmla="*/ 183 h 727"/>
              <a:gd name="T2" fmla="*/ 523 w 787"/>
              <a:gd name="T3" fmla="*/ 231 h 727"/>
              <a:gd name="T4" fmla="*/ 491 w 787"/>
              <a:gd name="T5" fmla="*/ 247 h 727"/>
              <a:gd name="T6" fmla="*/ 478 w 787"/>
              <a:gd name="T7" fmla="*/ 292 h 727"/>
              <a:gd name="T8" fmla="*/ 430 w 787"/>
              <a:gd name="T9" fmla="*/ 308 h 727"/>
              <a:gd name="T10" fmla="*/ 369 w 787"/>
              <a:gd name="T11" fmla="*/ 292 h 727"/>
              <a:gd name="T12" fmla="*/ 292 w 787"/>
              <a:gd name="T13" fmla="*/ 308 h 727"/>
              <a:gd name="T14" fmla="*/ 199 w 787"/>
              <a:gd name="T15" fmla="*/ 260 h 727"/>
              <a:gd name="T16" fmla="*/ 183 w 787"/>
              <a:gd name="T17" fmla="*/ 215 h 727"/>
              <a:gd name="T18" fmla="*/ 138 w 787"/>
              <a:gd name="T19" fmla="*/ 199 h 727"/>
              <a:gd name="T20" fmla="*/ 93 w 787"/>
              <a:gd name="T21" fmla="*/ 247 h 727"/>
              <a:gd name="T22" fmla="*/ 61 w 787"/>
              <a:gd name="T23" fmla="*/ 292 h 727"/>
              <a:gd name="T24" fmla="*/ 77 w 787"/>
              <a:gd name="T25" fmla="*/ 353 h 727"/>
              <a:gd name="T26" fmla="*/ 16 w 787"/>
              <a:gd name="T27" fmla="*/ 369 h 727"/>
              <a:gd name="T28" fmla="*/ 16 w 787"/>
              <a:gd name="T29" fmla="*/ 402 h 727"/>
              <a:gd name="T30" fmla="*/ 61 w 787"/>
              <a:gd name="T31" fmla="*/ 447 h 727"/>
              <a:gd name="T32" fmla="*/ 106 w 787"/>
              <a:gd name="T33" fmla="*/ 524 h 727"/>
              <a:gd name="T34" fmla="*/ 106 w 787"/>
              <a:gd name="T35" fmla="*/ 556 h 727"/>
              <a:gd name="T36" fmla="*/ 154 w 787"/>
              <a:gd name="T37" fmla="*/ 569 h 727"/>
              <a:gd name="T38" fmla="*/ 215 w 787"/>
              <a:gd name="T39" fmla="*/ 601 h 727"/>
              <a:gd name="T40" fmla="*/ 260 w 787"/>
              <a:gd name="T41" fmla="*/ 617 h 727"/>
              <a:gd name="T42" fmla="*/ 292 w 787"/>
              <a:gd name="T43" fmla="*/ 601 h 727"/>
              <a:gd name="T44" fmla="*/ 337 w 787"/>
              <a:gd name="T45" fmla="*/ 585 h 727"/>
              <a:gd name="T46" fmla="*/ 369 w 787"/>
              <a:gd name="T47" fmla="*/ 569 h 727"/>
              <a:gd name="T48" fmla="*/ 385 w 787"/>
              <a:gd name="T49" fmla="*/ 585 h 727"/>
              <a:gd name="T50" fmla="*/ 401 w 787"/>
              <a:gd name="T51" fmla="*/ 633 h 727"/>
              <a:gd name="T52" fmla="*/ 401 w 787"/>
              <a:gd name="T53" fmla="*/ 662 h 727"/>
              <a:gd name="T54" fmla="*/ 414 w 787"/>
              <a:gd name="T55" fmla="*/ 710 h 727"/>
              <a:gd name="T56" fmla="*/ 462 w 787"/>
              <a:gd name="T57" fmla="*/ 710 h 727"/>
              <a:gd name="T58" fmla="*/ 478 w 787"/>
              <a:gd name="T59" fmla="*/ 694 h 727"/>
              <a:gd name="T60" fmla="*/ 523 w 787"/>
              <a:gd name="T61" fmla="*/ 678 h 727"/>
              <a:gd name="T62" fmla="*/ 555 w 787"/>
              <a:gd name="T63" fmla="*/ 710 h 727"/>
              <a:gd name="T64" fmla="*/ 584 w 787"/>
              <a:gd name="T65" fmla="*/ 710 h 727"/>
              <a:gd name="T66" fmla="*/ 600 w 787"/>
              <a:gd name="T67" fmla="*/ 710 h 727"/>
              <a:gd name="T68" fmla="*/ 632 w 787"/>
              <a:gd name="T69" fmla="*/ 678 h 727"/>
              <a:gd name="T70" fmla="*/ 645 w 787"/>
              <a:gd name="T71" fmla="*/ 662 h 727"/>
              <a:gd name="T72" fmla="*/ 709 w 787"/>
              <a:gd name="T73" fmla="*/ 617 h 727"/>
              <a:gd name="T74" fmla="*/ 722 w 787"/>
              <a:gd name="T75" fmla="*/ 508 h 727"/>
              <a:gd name="T76" fmla="*/ 722 w 787"/>
              <a:gd name="T77" fmla="*/ 491 h 727"/>
              <a:gd name="T78" fmla="*/ 722 w 787"/>
              <a:gd name="T79" fmla="*/ 479 h 727"/>
              <a:gd name="T80" fmla="*/ 677 w 787"/>
              <a:gd name="T81" fmla="*/ 430 h 727"/>
              <a:gd name="T82" fmla="*/ 693 w 787"/>
              <a:gd name="T83" fmla="*/ 385 h 727"/>
              <a:gd name="T84" fmla="*/ 693 w 787"/>
              <a:gd name="T85" fmla="*/ 369 h 727"/>
              <a:gd name="T86" fmla="*/ 661 w 787"/>
              <a:gd name="T87" fmla="*/ 385 h 727"/>
              <a:gd name="T88" fmla="*/ 632 w 787"/>
              <a:gd name="T89" fmla="*/ 337 h 727"/>
              <a:gd name="T90" fmla="*/ 677 w 787"/>
              <a:gd name="T91" fmla="*/ 308 h 727"/>
              <a:gd name="T92" fmla="*/ 677 w 787"/>
              <a:gd name="T93" fmla="*/ 337 h 727"/>
              <a:gd name="T94" fmla="*/ 709 w 787"/>
              <a:gd name="T95" fmla="*/ 308 h 727"/>
              <a:gd name="T96" fmla="*/ 738 w 787"/>
              <a:gd name="T97" fmla="*/ 260 h 727"/>
              <a:gd name="T98" fmla="*/ 786 w 787"/>
              <a:gd name="T99" fmla="*/ 231 h 727"/>
              <a:gd name="T100" fmla="*/ 786 w 787"/>
              <a:gd name="T101" fmla="*/ 170 h 727"/>
              <a:gd name="T102" fmla="*/ 754 w 787"/>
              <a:gd name="T103" fmla="*/ 106 h 727"/>
              <a:gd name="T104" fmla="*/ 722 w 787"/>
              <a:gd name="T105" fmla="*/ 122 h 727"/>
              <a:gd name="T106" fmla="*/ 661 w 787"/>
              <a:gd name="T107" fmla="*/ 77 h 727"/>
              <a:gd name="T108" fmla="*/ 584 w 787"/>
              <a:gd name="T109" fmla="*/ 0 h 727"/>
              <a:gd name="T110" fmla="*/ 539 w 787"/>
              <a:gd name="T111" fmla="*/ 45 h 727"/>
              <a:gd name="T112" fmla="*/ 555 w 787"/>
              <a:gd name="T113" fmla="*/ 77 h 727"/>
              <a:gd name="T114" fmla="*/ 539 w 787"/>
              <a:gd name="T115" fmla="*/ 122 h 727"/>
              <a:gd name="T116" fmla="*/ 523 w 787"/>
              <a:gd name="T117" fmla="*/ 154 h 727"/>
              <a:gd name="T118" fmla="*/ 584 w 787"/>
              <a:gd name="T119" fmla="*/ 17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7" h="727">
                <a:moveTo>
                  <a:pt x="584" y="170"/>
                </a:moveTo>
                <a:lnTo>
                  <a:pt x="555" y="183"/>
                </a:lnTo>
                <a:lnTo>
                  <a:pt x="539" y="215"/>
                </a:lnTo>
                <a:lnTo>
                  <a:pt x="523" y="231"/>
                </a:lnTo>
                <a:lnTo>
                  <a:pt x="507" y="231"/>
                </a:lnTo>
                <a:lnTo>
                  <a:pt x="491" y="247"/>
                </a:lnTo>
                <a:lnTo>
                  <a:pt x="491" y="260"/>
                </a:lnTo>
                <a:lnTo>
                  <a:pt x="478" y="292"/>
                </a:lnTo>
                <a:lnTo>
                  <a:pt x="446" y="292"/>
                </a:lnTo>
                <a:lnTo>
                  <a:pt x="430" y="308"/>
                </a:lnTo>
                <a:lnTo>
                  <a:pt x="369" y="308"/>
                </a:lnTo>
                <a:lnTo>
                  <a:pt x="369" y="292"/>
                </a:lnTo>
                <a:lnTo>
                  <a:pt x="353" y="292"/>
                </a:lnTo>
                <a:lnTo>
                  <a:pt x="292" y="308"/>
                </a:lnTo>
                <a:lnTo>
                  <a:pt x="276" y="276"/>
                </a:lnTo>
                <a:lnTo>
                  <a:pt x="199" y="260"/>
                </a:lnTo>
                <a:lnTo>
                  <a:pt x="199" y="247"/>
                </a:lnTo>
                <a:lnTo>
                  <a:pt x="183" y="215"/>
                </a:lnTo>
                <a:lnTo>
                  <a:pt x="170" y="215"/>
                </a:lnTo>
                <a:lnTo>
                  <a:pt x="138" y="199"/>
                </a:lnTo>
                <a:lnTo>
                  <a:pt x="122" y="247"/>
                </a:lnTo>
                <a:lnTo>
                  <a:pt x="93" y="247"/>
                </a:lnTo>
                <a:lnTo>
                  <a:pt x="93" y="276"/>
                </a:lnTo>
                <a:lnTo>
                  <a:pt x="61" y="292"/>
                </a:lnTo>
                <a:lnTo>
                  <a:pt x="77" y="308"/>
                </a:lnTo>
                <a:lnTo>
                  <a:pt x="77" y="353"/>
                </a:lnTo>
                <a:lnTo>
                  <a:pt x="29" y="385"/>
                </a:lnTo>
                <a:lnTo>
                  <a:pt x="16" y="369"/>
                </a:lnTo>
                <a:lnTo>
                  <a:pt x="0" y="402"/>
                </a:lnTo>
                <a:lnTo>
                  <a:pt x="16" y="402"/>
                </a:lnTo>
                <a:lnTo>
                  <a:pt x="16" y="430"/>
                </a:lnTo>
                <a:lnTo>
                  <a:pt x="61" y="447"/>
                </a:lnTo>
                <a:lnTo>
                  <a:pt x="106" y="479"/>
                </a:lnTo>
                <a:lnTo>
                  <a:pt x="106" y="524"/>
                </a:lnTo>
                <a:lnTo>
                  <a:pt x="93" y="524"/>
                </a:lnTo>
                <a:lnTo>
                  <a:pt x="106" y="556"/>
                </a:lnTo>
                <a:lnTo>
                  <a:pt x="138" y="569"/>
                </a:lnTo>
                <a:lnTo>
                  <a:pt x="154" y="569"/>
                </a:lnTo>
                <a:lnTo>
                  <a:pt x="170" y="585"/>
                </a:lnTo>
                <a:lnTo>
                  <a:pt x="215" y="601"/>
                </a:lnTo>
                <a:lnTo>
                  <a:pt x="247" y="601"/>
                </a:lnTo>
                <a:lnTo>
                  <a:pt x="260" y="617"/>
                </a:lnTo>
                <a:lnTo>
                  <a:pt x="260" y="601"/>
                </a:lnTo>
                <a:lnTo>
                  <a:pt x="292" y="601"/>
                </a:lnTo>
                <a:lnTo>
                  <a:pt x="337" y="569"/>
                </a:lnTo>
                <a:lnTo>
                  <a:pt x="337" y="585"/>
                </a:lnTo>
                <a:lnTo>
                  <a:pt x="353" y="569"/>
                </a:lnTo>
                <a:lnTo>
                  <a:pt x="369" y="569"/>
                </a:lnTo>
                <a:lnTo>
                  <a:pt x="369" y="585"/>
                </a:lnTo>
                <a:lnTo>
                  <a:pt x="385" y="585"/>
                </a:lnTo>
                <a:lnTo>
                  <a:pt x="401" y="601"/>
                </a:lnTo>
                <a:lnTo>
                  <a:pt x="401" y="633"/>
                </a:lnTo>
                <a:lnTo>
                  <a:pt x="401" y="646"/>
                </a:lnTo>
                <a:lnTo>
                  <a:pt x="401" y="662"/>
                </a:lnTo>
                <a:lnTo>
                  <a:pt x="414" y="662"/>
                </a:lnTo>
                <a:lnTo>
                  <a:pt x="414" y="710"/>
                </a:lnTo>
                <a:lnTo>
                  <a:pt x="446" y="710"/>
                </a:lnTo>
                <a:lnTo>
                  <a:pt x="462" y="710"/>
                </a:lnTo>
                <a:lnTo>
                  <a:pt x="462" y="694"/>
                </a:lnTo>
                <a:lnTo>
                  <a:pt x="478" y="694"/>
                </a:lnTo>
                <a:lnTo>
                  <a:pt x="491" y="678"/>
                </a:lnTo>
                <a:lnTo>
                  <a:pt x="523" y="678"/>
                </a:lnTo>
                <a:lnTo>
                  <a:pt x="539" y="694"/>
                </a:lnTo>
                <a:lnTo>
                  <a:pt x="555" y="710"/>
                </a:lnTo>
                <a:lnTo>
                  <a:pt x="584" y="694"/>
                </a:lnTo>
                <a:lnTo>
                  <a:pt x="584" y="710"/>
                </a:lnTo>
                <a:lnTo>
                  <a:pt x="584" y="726"/>
                </a:lnTo>
                <a:lnTo>
                  <a:pt x="600" y="710"/>
                </a:lnTo>
                <a:lnTo>
                  <a:pt x="600" y="694"/>
                </a:lnTo>
                <a:lnTo>
                  <a:pt x="632" y="678"/>
                </a:lnTo>
                <a:lnTo>
                  <a:pt x="645" y="678"/>
                </a:lnTo>
                <a:lnTo>
                  <a:pt x="645" y="662"/>
                </a:lnTo>
                <a:lnTo>
                  <a:pt x="677" y="678"/>
                </a:lnTo>
                <a:lnTo>
                  <a:pt x="709" y="617"/>
                </a:lnTo>
                <a:lnTo>
                  <a:pt x="738" y="540"/>
                </a:lnTo>
                <a:lnTo>
                  <a:pt x="722" y="508"/>
                </a:lnTo>
                <a:lnTo>
                  <a:pt x="709" y="508"/>
                </a:lnTo>
                <a:lnTo>
                  <a:pt x="722" y="491"/>
                </a:lnTo>
                <a:lnTo>
                  <a:pt x="709" y="479"/>
                </a:lnTo>
                <a:lnTo>
                  <a:pt x="722" y="479"/>
                </a:lnTo>
                <a:lnTo>
                  <a:pt x="693" y="447"/>
                </a:lnTo>
                <a:lnTo>
                  <a:pt x="677" y="430"/>
                </a:lnTo>
                <a:lnTo>
                  <a:pt x="661" y="414"/>
                </a:lnTo>
                <a:lnTo>
                  <a:pt x="693" y="385"/>
                </a:lnTo>
                <a:lnTo>
                  <a:pt x="709" y="385"/>
                </a:lnTo>
                <a:lnTo>
                  <a:pt x="693" y="369"/>
                </a:lnTo>
                <a:lnTo>
                  <a:pt x="661" y="369"/>
                </a:lnTo>
                <a:lnTo>
                  <a:pt x="661" y="385"/>
                </a:lnTo>
                <a:lnTo>
                  <a:pt x="616" y="353"/>
                </a:lnTo>
                <a:lnTo>
                  <a:pt x="632" y="337"/>
                </a:lnTo>
                <a:lnTo>
                  <a:pt x="661" y="292"/>
                </a:lnTo>
                <a:lnTo>
                  <a:pt x="677" y="308"/>
                </a:lnTo>
                <a:lnTo>
                  <a:pt x="661" y="324"/>
                </a:lnTo>
                <a:lnTo>
                  <a:pt x="677" y="337"/>
                </a:lnTo>
                <a:lnTo>
                  <a:pt x="693" y="324"/>
                </a:lnTo>
                <a:lnTo>
                  <a:pt x="709" y="308"/>
                </a:lnTo>
                <a:lnTo>
                  <a:pt x="722" y="276"/>
                </a:lnTo>
                <a:lnTo>
                  <a:pt x="738" y="260"/>
                </a:lnTo>
                <a:lnTo>
                  <a:pt x="770" y="231"/>
                </a:lnTo>
                <a:lnTo>
                  <a:pt x="786" y="231"/>
                </a:lnTo>
                <a:lnTo>
                  <a:pt x="754" y="183"/>
                </a:lnTo>
                <a:lnTo>
                  <a:pt x="786" y="170"/>
                </a:lnTo>
                <a:lnTo>
                  <a:pt x="786" y="106"/>
                </a:lnTo>
                <a:lnTo>
                  <a:pt x="754" y="106"/>
                </a:lnTo>
                <a:lnTo>
                  <a:pt x="754" y="122"/>
                </a:lnTo>
                <a:lnTo>
                  <a:pt x="722" y="122"/>
                </a:lnTo>
                <a:lnTo>
                  <a:pt x="677" y="93"/>
                </a:lnTo>
                <a:lnTo>
                  <a:pt x="661" y="77"/>
                </a:lnTo>
                <a:lnTo>
                  <a:pt x="616" y="29"/>
                </a:lnTo>
                <a:lnTo>
                  <a:pt x="584" y="0"/>
                </a:lnTo>
                <a:lnTo>
                  <a:pt x="555" y="16"/>
                </a:lnTo>
                <a:lnTo>
                  <a:pt x="539" y="45"/>
                </a:lnTo>
                <a:lnTo>
                  <a:pt x="555" y="45"/>
                </a:lnTo>
                <a:lnTo>
                  <a:pt x="555" y="77"/>
                </a:lnTo>
                <a:lnTo>
                  <a:pt x="555" y="106"/>
                </a:lnTo>
                <a:lnTo>
                  <a:pt x="539" y="122"/>
                </a:lnTo>
                <a:lnTo>
                  <a:pt x="523" y="122"/>
                </a:lnTo>
                <a:lnTo>
                  <a:pt x="523" y="154"/>
                </a:lnTo>
                <a:lnTo>
                  <a:pt x="555" y="154"/>
                </a:lnTo>
                <a:lnTo>
                  <a:pt x="584" y="170"/>
                </a:lnTo>
              </a:path>
            </a:pathLst>
          </a:custGeom>
          <a:solidFill>
            <a:srgbClr val="BC700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24" name="Freeform 662"/>
          <p:cNvSpPr>
            <a:spLocks/>
          </p:cNvSpPr>
          <p:nvPr/>
        </p:nvSpPr>
        <p:spPr bwMode="auto">
          <a:xfrm>
            <a:off x="7940888" y="3874768"/>
            <a:ext cx="65671" cy="53690"/>
          </a:xfrm>
          <a:custGeom>
            <a:avLst/>
            <a:gdLst>
              <a:gd name="T0" fmla="*/ 32 w 33"/>
              <a:gd name="T1" fmla="*/ 0 h 29"/>
              <a:gd name="T2" fmla="*/ 16 w 33"/>
              <a:gd name="T3" fmla="*/ 0 h 29"/>
              <a:gd name="T4" fmla="*/ 0 w 33"/>
              <a:gd name="T5" fmla="*/ 28 h 29"/>
              <a:gd name="T6" fmla="*/ 16 w 33"/>
              <a:gd name="T7" fmla="*/ 28 h 29"/>
              <a:gd name="T8" fmla="*/ 32 w 33"/>
              <a:gd name="T9" fmla="*/ 12 h 29"/>
              <a:gd name="T10" fmla="*/ 32 w 33"/>
              <a:gd name="T11" fmla="*/ 0 h 29"/>
            </a:gdLst>
            <a:ahLst/>
            <a:cxnLst>
              <a:cxn ang="0">
                <a:pos x="T0" y="T1"/>
              </a:cxn>
              <a:cxn ang="0">
                <a:pos x="T2" y="T3"/>
              </a:cxn>
              <a:cxn ang="0">
                <a:pos x="T4" y="T5"/>
              </a:cxn>
              <a:cxn ang="0">
                <a:pos x="T6" y="T7"/>
              </a:cxn>
              <a:cxn ang="0">
                <a:pos x="T8" y="T9"/>
              </a:cxn>
              <a:cxn ang="0">
                <a:pos x="T10" y="T11"/>
              </a:cxn>
            </a:cxnLst>
            <a:rect l="0" t="0" r="r" b="b"/>
            <a:pathLst>
              <a:path w="33" h="29">
                <a:moveTo>
                  <a:pt x="32" y="0"/>
                </a:moveTo>
                <a:lnTo>
                  <a:pt x="16" y="0"/>
                </a:lnTo>
                <a:lnTo>
                  <a:pt x="0" y="28"/>
                </a:lnTo>
                <a:lnTo>
                  <a:pt x="16" y="28"/>
                </a:lnTo>
                <a:lnTo>
                  <a:pt x="32" y="12"/>
                </a:lnTo>
                <a:lnTo>
                  <a:pt x="32"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25" name="Oval 663"/>
          <p:cNvSpPr>
            <a:spLocks noChangeArrowheads="1"/>
          </p:cNvSpPr>
          <p:nvPr/>
        </p:nvSpPr>
        <p:spPr bwMode="auto">
          <a:xfrm>
            <a:off x="8129692" y="3753261"/>
            <a:ext cx="19156"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26" name="Freeform 664"/>
          <p:cNvSpPr>
            <a:spLocks/>
          </p:cNvSpPr>
          <p:nvPr/>
        </p:nvSpPr>
        <p:spPr bwMode="auto">
          <a:xfrm>
            <a:off x="8463524" y="2959225"/>
            <a:ext cx="276369" cy="319311"/>
          </a:xfrm>
          <a:custGeom>
            <a:avLst/>
            <a:gdLst>
              <a:gd name="T0" fmla="*/ 109 w 139"/>
              <a:gd name="T1" fmla="*/ 0 h 168"/>
              <a:gd name="T2" fmla="*/ 93 w 139"/>
              <a:gd name="T3" fmla="*/ 0 h 168"/>
              <a:gd name="T4" fmla="*/ 93 w 139"/>
              <a:gd name="T5" fmla="*/ 29 h 168"/>
              <a:gd name="T6" fmla="*/ 93 w 139"/>
              <a:gd name="T7" fmla="*/ 77 h 168"/>
              <a:gd name="T8" fmla="*/ 77 w 139"/>
              <a:gd name="T9" fmla="*/ 90 h 168"/>
              <a:gd name="T10" fmla="*/ 61 w 139"/>
              <a:gd name="T11" fmla="*/ 122 h 168"/>
              <a:gd name="T12" fmla="*/ 45 w 139"/>
              <a:gd name="T13" fmla="*/ 122 h 168"/>
              <a:gd name="T14" fmla="*/ 32 w 139"/>
              <a:gd name="T15" fmla="*/ 122 h 168"/>
              <a:gd name="T16" fmla="*/ 0 w 139"/>
              <a:gd name="T17" fmla="*/ 167 h 168"/>
              <a:gd name="T18" fmla="*/ 16 w 139"/>
              <a:gd name="T19" fmla="*/ 167 h 168"/>
              <a:gd name="T20" fmla="*/ 32 w 139"/>
              <a:gd name="T21" fmla="*/ 154 h 168"/>
              <a:gd name="T22" fmla="*/ 61 w 139"/>
              <a:gd name="T23" fmla="*/ 138 h 168"/>
              <a:gd name="T24" fmla="*/ 77 w 139"/>
              <a:gd name="T25" fmla="*/ 167 h 168"/>
              <a:gd name="T26" fmla="*/ 93 w 139"/>
              <a:gd name="T27" fmla="*/ 154 h 168"/>
              <a:gd name="T28" fmla="*/ 93 w 139"/>
              <a:gd name="T29" fmla="*/ 138 h 168"/>
              <a:gd name="T30" fmla="*/ 109 w 139"/>
              <a:gd name="T31" fmla="*/ 138 h 168"/>
              <a:gd name="T32" fmla="*/ 138 w 139"/>
              <a:gd name="T33" fmla="*/ 122 h 168"/>
              <a:gd name="T34" fmla="*/ 122 w 139"/>
              <a:gd name="T35" fmla="*/ 61 h 168"/>
              <a:gd name="T36" fmla="*/ 138 w 139"/>
              <a:gd name="T37" fmla="*/ 61 h 168"/>
              <a:gd name="T38" fmla="*/ 122 w 139"/>
              <a:gd name="T39" fmla="*/ 13 h 168"/>
              <a:gd name="T40" fmla="*/ 109 w 139"/>
              <a:gd name="T4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68">
                <a:moveTo>
                  <a:pt x="109" y="0"/>
                </a:moveTo>
                <a:lnTo>
                  <a:pt x="93" y="0"/>
                </a:lnTo>
                <a:lnTo>
                  <a:pt x="93" y="29"/>
                </a:lnTo>
                <a:lnTo>
                  <a:pt x="93" y="77"/>
                </a:lnTo>
                <a:lnTo>
                  <a:pt x="77" y="90"/>
                </a:lnTo>
                <a:lnTo>
                  <a:pt x="61" y="122"/>
                </a:lnTo>
                <a:lnTo>
                  <a:pt x="45" y="122"/>
                </a:lnTo>
                <a:lnTo>
                  <a:pt x="32" y="122"/>
                </a:lnTo>
                <a:lnTo>
                  <a:pt x="0" y="167"/>
                </a:lnTo>
                <a:lnTo>
                  <a:pt x="16" y="167"/>
                </a:lnTo>
                <a:lnTo>
                  <a:pt x="32" y="154"/>
                </a:lnTo>
                <a:lnTo>
                  <a:pt x="61" y="138"/>
                </a:lnTo>
                <a:lnTo>
                  <a:pt x="77" y="167"/>
                </a:lnTo>
                <a:lnTo>
                  <a:pt x="93" y="154"/>
                </a:lnTo>
                <a:lnTo>
                  <a:pt x="93" y="138"/>
                </a:lnTo>
                <a:lnTo>
                  <a:pt x="109" y="138"/>
                </a:lnTo>
                <a:lnTo>
                  <a:pt x="138" y="122"/>
                </a:lnTo>
                <a:lnTo>
                  <a:pt x="122" y="61"/>
                </a:lnTo>
                <a:lnTo>
                  <a:pt x="138" y="61"/>
                </a:lnTo>
                <a:lnTo>
                  <a:pt x="122" y="13"/>
                </a:lnTo>
                <a:lnTo>
                  <a:pt x="109"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27" name="Freeform 665"/>
          <p:cNvSpPr>
            <a:spLocks/>
          </p:cNvSpPr>
          <p:nvPr/>
        </p:nvSpPr>
        <p:spPr bwMode="auto">
          <a:xfrm>
            <a:off x="8583921" y="2750120"/>
            <a:ext cx="155971" cy="209106"/>
          </a:xfrm>
          <a:custGeom>
            <a:avLst/>
            <a:gdLst>
              <a:gd name="T0" fmla="*/ 16 w 78"/>
              <a:gd name="T1" fmla="*/ 0 h 110"/>
              <a:gd name="T2" fmla="*/ 32 w 78"/>
              <a:gd name="T3" fmla="*/ 61 h 110"/>
              <a:gd name="T4" fmla="*/ 16 w 78"/>
              <a:gd name="T5" fmla="*/ 61 h 110"/>
              <a:gd name="T6" fmla="*/ 0 w 78"/>
              <a:gd name="T7" fmla="*/ 77 h 110"/>
              <a:gd name="T8" fmla="*/ 16 w 78"/>
              <a:gd name="T9" fmla="*/ 93 h 110"/>
              <a:gd name="T10" fmla="*/ 32 w 78"/>
              <a:gd name="T11" fmla="*/ 109 h 110"/>
              <a:gd name="T12" fmla="*/ 32 w 78"/>
              <a:gd name="T13" fmla="*/ 77 h 110"/>
              <a:gd name="T14" fmla="*/ 61 w 78"/>
              <a:gd name="T15" fmla="*/ 77 h 110"/>
              <a:gd name="T16" fmla="*/ 61 w 78"/>
              <a:gd name="T17" fmla="*/ 61 h 110"/>
              <a:gd name="T18" fmla="*/ 77 w 78"/>
              <a:gd name="T19" fmla="*/ 45 h 110"/>
              <a:gd name="T20" fmla="*/ 61 w 78"/>
              <a:gd name="T21" fmla="*/ 16 h 110"/>
              <a:gd name="T22" fmla="*/ 61 w 78"/>
              <a:gd name="T23" fmla="*/ 32 h 110"/>
              <a:gd name="T24" fmla="*/ 16 w 78"/>
              <a:gd name="T2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10">
                <a:moveTo>
                  <a:pt x="16" y="0"/>
                </a:moveTo>
                <a:lnTo>
                  <a:pt x="32" y="61"/>
                </a:lnTo>
                <a:lnTo>
                  <a:pt x="16" y="61"/>
                </a:lnTo>
                <a:lnTo>
                  <a:pt x="0" y="77"/>
                </a:lnTo>
                <a:lnTo>
                  <a:pt x="16" y="93"/>
                </a:lnTo>
                <a:lnTo>
                  <a:pt x="32" y="109"/>
                </a:lnTo>
                <a:lnTo>
                  <a:pt x="32" y="77"/>
                </a:lnTo>
                <a:lnTo>
                  <a:pt x="61" y="77"/>
                </a:lnTo>
                <a:lnTo>
                  <a:pt x="61" y="61"/>
                </a:lnTo>
                <a:lnTo>
                  <a:pt x="77" y="45"/>
                </a:lnTo>
                <a:lnTo>
                  <a:pt x="61" y="16"/>
                </a:lnTo>
                <a:lnTo>
                  <a:pt x="61" y="32"/>
                </a:lnTo>
                <a:lnTo>
                  <a:pt x="16"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28" name="Freeform 666"/>
          <p:cNvSpPr>
            <a:spLocks/>
          </p:cNvSpPr>
          <p:nvPr/>
        </p:nvSpPr>
        <p:spPr bwMode="auto">
          <a:xfrm>
            <a:off x="8463524" y="3278537"/>
            <a:ext cx="68409" cy="124333"/>
          </a:xfrm>
          <a:custGeom>
            <a:avLst/>
            <a:gdLst>
              <a:gd name="T0" fmla="*/ 0 w 34"/>
              <a:gd name="T1" fmla="*/ 16 h 65"/>
              <a:gd name="T2" fmla="*/ 0 w 34"/>
              <a:gd name="T3" fmla="*/ 32 h 65"/>
              <a:gd name="T4" fmla="*/ 17 w 34"/>
              <a:gd name="T5" fmla="*/ 16 h 65"/>
              <a:gd name="T6" fmla="*/ 17 w 34"/>
              <a:gd name="T7" fmla="*/ 64 h 65"/>
              <a:gd name="T8" fmla="*/ 33 w 34"/>
              <a:gd name="T9" fmla="*/ 64 h 65"/>
              <a:gd name="T10" fmla="*/ 33 w 34"/>
              <a:gd name="T11" fmla="*/ 16 h 65"/>
              <a:gd name="T12" fmla="*/ 17 w 34"/>
              <a:gd name="T13" fmla="*/ 0 h 65"/>
              <a:gd name="T14" fmla="*/ 0 w 34"/>
              <a:gd name="T15" fmla="*/ 1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5">
                <a:moveTo>
                  <a:pt x="0" y="16"/>
                </a:moveTo>
                <a:lnTo>
                  <a:pt x="0" y="32"/>
                </a:lnTo>
                <a:lnTo>
                  <a:pt x="17" y="16"/>
                </a:lnTo>
                <a:lnTo>
                  <a:pt x="17" y="64"/>
                </a:lnTo>
                <a:lnTo>
                  <a:pt x="33" y="64"/>
                </a:lnTo>
                <a:lnTo>
                  <a:pt x="33" y="16"/>
                </a:lnTo>
                <a:lnTo>
                  <a:pt x="17" y="0"/>
                </a:lnTo>
                <a:lnTo>
                  <a:pt x="0" y="16"/>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29" name="Freeform 667"/>
          <p:cNvSpPr>
            <a:spLocks/>
          </p:cNvSpPr>
          <p:nvPr/>
        </p:nvSpPr>
        <p:spPr bwMode="auto">
          <a:xfrm>
            <a:off x="8529195" y="3278537"/>
            <a:ext cx="57463" cy="31082"/>
          </a:xfrm>
          <a:custGeom>
            <a:avLst/>
            <a:gdLst>
              <a:gd name="T0" fmla="*/ 12 w 29"/>
              <a:gd name="T1" fmla="*/ 16 h 17"/>
              <a:gd name="T2" fmla="*/ 28 w 29"/>
              <a:gd name="T3" fmla="*/ 16 h 17"/>
              <a:gd name="T4" fmla="*/ 28 w 29"/>
              <a:gd name="T5" fmla="*/ 0 h 17"/>
              <a:gd name="T6" fmla="*/ 12 w 29"/>
              <a:gd name="T7" fmla="*/ 0 h 17"/>
              <a:gd name="T8" fmla="*/ 0 w 29"/>
              <a:gd name="T9" fmla="*/ 16 h 17"/>
              <a:gd name="T10" fmla="*/ 12 w 29"/>
              <a:gd name="T11" fmla="*/ 16 h 17"/>
            </a:gdLst>
            <a:ahLst/>
            <a:cxnLst>
              <a:cxn ang="0">
                <a:pos x="T0" y="T1"/>
              </a:cxn>
              <a:cxn ang="0">
                <a:pos x="T2" y="T3"/>
              </a:cxn>
              <a:cxn ang="0">
                <a:pos x="T4" y="T5"/>
              </a:cxn>
              <a:cxn ang="0">
                <a:pos x="T6" y="T7"/>
              </a:cxn>
              <a:cxn ang="0">
                <a:pos x="T8" y="T9"/>
              </a:cxn>
              <a:cxn ang="0">
                <a:pos x="T10" y="T11"/>
              </a:cxn>
            </a:cxnLst>
            <a:rect l="0" t="0" r="r" b="b"/>
            <a:pathLst>
              <a:path w="29" h="17">
                <a:moveTo>
                  <a:pt x="12" y="16"/>
                </a:moveTo>
                <a:lnTo>
                  <a:pt x="28" y="16"/>
                </a:lnTo>
                <a:lnTo>
                  <a:pt x="28" y="0"/>
                </a:lnTo>
                <a:lnTo>
                  <a:pt x="12" y="0"/>
                </a:lnTo>
                <a:lnTo>
                  <a:pt x="0" y="16"/>
                </a:lnTo>
                <a:lnTo>
                  <a:pt x="12" y="16"/>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30" name="Oval 668"/>
          <p:cNvSpPr>
            <a:spLocks noChangeArrowheads="1"/>
          </p:cNvSpPr>
          <p:nvPr/>
        </p:nvSpPr>
        <p:spPr bwMode="auto">
          <a:xfrm>
            <a:off x="8096857" y="3753261"/>
            <a:ext cx="0" cy="1978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31" name="Freeform 669"/>
          <p:cNvSpPr>
            <a:spLocks/>
          </p:cNvSpPr>
          <p:nvPr/>
        </p:nvSpPr>
        <p:spPr bwMode="auto">
          <a:xfrm>
            <a:off x="8310289" y="3106165"/>
            <a:ext cx="123135" cy="172371"/>
          </a:xfrm>
          <a:custGeom>
            <a:avLst/>
            <a:gdLst>
              <a:gd name="T0" fmla="*/ 32 w 62"/>
              <a:gd name="T1" fmla="*/ 0 h 91"/>
              <a:gd name="T2" fmla="*/ 0 w 62"/>
              <a:gd name="T3" fmla="*/ 13 h 91"/>
              <a:gd name="T4" fmla="*/ 16 w 62"/>
              <a:gd name="T5" fmla="*/ 29 h 91"/>
              <a:gd name="T6" fmla="*/ 0 w 62"/>
              <a:gd name="T7" fmla="*/ 45 h 91"/>
              <a:gd name="T8" fmla="*/ 16 w 62"/>
              <a:gd name="T9" fmla="*/ 45 h 91"/>
              <a:gd name="T10" fmla="*/ 16 w 62"/>
              <a:gd name="T11" fmla="*/ 90 h 91"/>
              <a:gd name="T12" fmla="*/ 61 w 62"/>
              <a:gd name="T13" fmla="*/ 77 h 91"/>
              <a:gd name="T14" fmla="*/ 45 w 62"/>
              <a:gd name="T15" fmla="*/ 45 h 91"/>
              <a:gd name="T16" fmla="*/ 45 w 62"/>
              <a:gd name="T17" fmla="*/ 29 h 91"/>
              <a:gd name="T18" fmla="*/ 32 w 6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1">
                <a:moveTo>
                  <a:pt x="32" y="0"/>
                </a:moveTo>
                <a:lnTo>
                  <a:pt x="0" y="13"/>
                </a:lnTo>
                <a:lnTo>
                  <a:pt x="16" y="29"/>
                </a:lnTo>
                <a:lnTo>
                  <a:pt x="0" y="45"/>
                </a:lnTo>
                <a:lnTo>
                  <a:pt x="16" y="45"/>
                </a:lnTo>
                <a:lnTo>
                  <a:pt x="16" y="90"/>
                </a:lnTo>
                <a:lnTo>
                  <a:pt x="61" y="77"/>
                </a:lnTo>
                <a:lnTo>
                  <a:pt x="45" y="45"/>
                </a:lnTo>
                <a:lnTo>
                  <a:pt x="45" y="29"/>
                </a:lnTo>
                <a:lnTo>
                  <a:pt x="32"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2" name="Freeform 670"/>
          <p:cNvSpPr>
            <a:spLocks/>
          </p:cNvSpPr>
          <p:nvPr/>
        </p:nvSpPr>
        <p:spPr bwMode="auto">
          <a:xfrm>
            <a:off x="7456560" y="3603495"/>
            <a:ext cx="243533" cy="621664"/>
          </a:xfrm>
          <a:custGeom>
            <a:avLst/>
            <a:gdLst>
              <a:gd name="T0" fmla="*/ 122 w 123"/>
              <a:gd name="T1" fmla="*/ 125 h 326"/>
              <a:gd name="T2" fmla="*/ 90 w 123"/>
              <a:gd name="T3" fmla="*/ 125 h 326"/>
              <a:gd name="T4" fmla="*/ 90 w 123"/>
              <a:gd name="T5" fmla="*/ 77 h 326"/>
              <a:gd name="T6" fmla="*/ 77 w 123"/>
              <a:gd name="T7" fmla="*/ 77 h 326"/>
              <a:gd name="T8" fmla="*/ 77 w 123"/>
              <a:gd name="T9" fmla="*/ 61 h 326"/>
              <a:gd name="T10" fmla="*/ 77 w 123"/>
              <a:gd name="T11" fmla="*/ 48 h 326"/>
              <a:gd name="T12" fmla="*/ 77 w 123"/>
              <a:gd name="T13" fmla="*/ 16 h 326"/>
              <a:gd name="T14" fmla="*/ 61 w 123"/>
              <a:gd name="T15" fmla="*/ 0 h 326"/>
              <a:gd name="T16" fmla="*/ 45 w 123"/>
              <a:gd name="T17" fmla="*/ 0 h 326"/>
              <a:gd name="T18" fmla="*/ 29 w 123"/>
              <a:gd name="T19" fmla="*/ 32 h 326"/>
              <a:gd name="T20" fmla="*/ 29 w 123"/>
              <a:gd name="T21" fmla="*/ 48 h 326"/>
              <a:gd name="T22" fmla="*/ 13 w 123"/>
              <a:gd name="T23" fmla="*/ 77 h 326"/>
              <a:gd name="T24" fmla="*/ 13 w 123"/>
              <a:gd name="T25" fmla="*/ 93 h 326"/>
              <a:gd name="T26" fmla="*/ 13 w 123"/>
              <a:gd name="T27" fmla="*/ 125 h 326"/>
              <a:gd name="T28" fmla="*/ 0 w 123"/>
              <a:gd name="T29" fmla="*/ 125 h 326"/>
              <a:gd name="T30" fmla="*/ 0 w 123"/>
              <a:gd name="T31" fmla="*/ 142 h 326"/>
              <a:gd name="T32" fmla="*/ 13 w 123"/>
              <a:gd name="T33" fmla="*/ 154 h 326"/>
              <a:gd name="T34" fmla="*/ 29 w 123"/>
              <a:gd name="T35" fmla="*/ 154 h 326"/>
              <a:gd name="T36" fmla="*/ 45 w 123"/>
              <a:gd name="T37" fmla="*/ 203 h 326"/>
              <a:gd name="T38" fmla="*/ 45 w 123"/>
              <a:gd name="T39" fmla="*/ 232 h 326"/>
              <a:gd name="T40" fmla="*/ 61 w 123"/>
              <a:gd name="T41" fmla="*/ 232 h 326"/>
              <a:gd name="T42" fmla="*/ 77 w 123"/>
              <a:gd name="T43" fmla="*/ 219 h 326"/>
              <a:gd name="T44" fmla="*/ 90 w 123"/>
              <a:gd name="T45" fmla="*/ 248 h 326"/>
              <a:gd name="T46" fmla="*/ 90 w 123"/>
              <a:gd name="T47" fmla="*/ 264 h 326"/>
              <a:gd name="T48" fmla="*/ 106 w 123"/>
              <a:gd name="T49" fmla="*/ 296 h 326"/>
              <a:gd name="T50" fmla="*/ 106 w 123"/>
              <a:gd name="T51" fmla="*/ 325 h 326"/>
              <a:gd name="T52" fmla="*/ 122 w 123"/>
              <a:gd name="T53" fmla="*/ 296 h 326"/>
              <a:gd name="T54" fmla="*/ 106 w 123"/>
              <a:gd name="T55" fmla="*/ 248 h 326"/>
              <a:gd name="T56" fmla="*/ 106 w 123"/>
              <a:gd name="T57" fmla="*/ 219 h 326"/>
              <a:gd name="T58" fmla="*/ 77 w 123"/>
              <a:gd name="T59" fmla="*/ 171 h 326"/>
              <a:gd name="T60" fmla="*/ 90 w 123"/>
              <a:gd name="T61" fmla="*/ 154 h 326"/>
              <a:gd name="T62" fmla="*/ 122 w 123"/>
              <a:gd name="T63" fmla="*/ 142 h 326"/>
              <a:gd name="T64" fmla="*/ 122 w 123"/>
              <a:gd name="T65" fmla="*/ 12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326">
                <a:moveTo>
                  <a:pt x="122" y="125"/>
                </a:moveTo>
                <a:lnTo>
                  <a:pt x="90" y="125"/>
                </a:lnTo>
                <a:lnTo>
                  <a:pt x="90" y="77"/>
                </a:lnTo>
                <a:lnTo>
                  <a:pt x="77" y="77"/>
                </a:lnTo>
                <a:lnTo>
                  <a:pt x="77" y="61"/>
                </a:lnTo>
                <a:lnTo>
                  <a:pt x="77" y="48"/>
                </a:lnTo>
                <a:lnTo>
                  <a:pt x="77" y="16"/>
                </a:lnTo>
                <a:lnTo>
                  <a:pt x="61" y="0"/>
                </a:lnTo>
                <a:lnTo>
                  <a:pt x="45" y="0"/>
                </a:lnTo>
                <a:lnTo>
                  <a:pt x="29" y="32"/>
                </a:lnTo>
                <a:lnTo>
                  <a:pt x="29" y="48"/>
                </a:lnTo>
                <a:lnTo>
                  <a:pt x="13" y="77"/>
                </a:lnTo>
                <a:lnTo>
                  <a:pt x="13" y="93"/>
                </a:lnTo>
                <a:lnTo>
                  <a:pt x="13" y="125"/>
                </a:lnTo>
                <a:lnTo>
                  <a:pt x="0" y="125"/>
                </a:lnTo>
                <a:lnTo>
                  <a:pt x="0" y="142"/>
                </a:lnTo>
                <a:lnTo>
                  <a:pt x="13" y="154"/>
                </a:lnTo>
                <a:lnTo>
                  <a:pt x="29" y="154"/>
                </a:lnTo>
                <a:lnTo>
                  <a:pt x="45" y="203"/>
                </a:lnTo>
                <a:lnTo>
                  <a:pt x="45" y="232"/>
                </a:lnTo>
                <a:lnTo>
                  <a:pt x="61" y="232"/>
                </a:lnTo>
                <a:lnTo>
                  <a:pt x="77" y="219"/>
                </a:lnTo>
                <a:lnTo>
                  <a:pt x="90" y="248"/>
                </a:lnTo>
                <a:lnTo>
                  <a:pt x="90" y="264"/>
                </a:lnTo>
                <a:lnTo>
                  <a:pt x="106" y="296"/>
                </a:lnTo>
                <a:lnTo>
                  <a:pt x="106" y="325"/>
                </a:lnTo>
                <a:lnTo>
                  <a:pt x="122" y="296"/>
                </a:lnTo>
                <a:lnTo>
                  <a:pt x="106" y="248"/>
                </a:lnTo>
                <a:lnTo>
                  <a:pt x="106" y="219"/>
                </a:lnTo>
                <a:lnTo>
                  <a:pt x="77" y="171"/>
                </a:lnTo>
                <a:lnTo>
                  <a:pt x="90" y="154"/>
                </a:lnTo>
                <a:lnTo>
                  <a:pt x="122" y="142"/>
                </a:lnTo>
                <a:lnTo>
                  <a:pt x="122" y="125"/>
                </a:lnTo>
              </a:path>
            </a:pathLst>
          </a:custGeom>
          <a:solidFill>
            <a:srgbClr val="FFA269"/>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3" name="Freeform 671"/>
          <p:cNvSpPr>
            <a:spLocks/>
          </p:cNvSpPr>
          <p:nvPr/>
        </p:nvSpPr>
        <p:spPr bwMode="auto">
          <a:xfrm>
            <a:off x="7609793" y="3874769"/>
            <a:ext cx="276369" cy="497331"/>
          </a:xfrm>
          <a:custGeom>
            <a:avLst/>
            <a:gdLst>
              <a:gd name="T0" fmla="*/ 45 w 139"/>
              <a:gd name="T1" fmla="*/ 0 h 261"/>
              <a:gd name="T2" fmla="*/ 13 w 139"/>
              <a:gd name="T3" fmla="*/ 13 h 261"/>
              <a:gd name="T4" fmla="*/ 0 w 139"/>
              <a:gd name="T5" fmla="*/ 29 h 261"/>
              <a:gd name="T6" fmla="*/ 29 w 139"/>
              <a:gd name="T7" fmla="*/ 77 h 261"/>
              <a:gd name="T8" fmla="*/ 29 w 139"/>
              <a:gd name="T9" fmla="*/ 106 h 261"/>
              <a:gd name="T10" fmla="*/ 45 w 139"/>
              <a:gd name="T11" fmla="*/ 154 h 261"/>
              <a:gd name="T12" fmla="*/ 29 w 139"/>
              <a:gd name="T13" fmla="*/ 183 h 261"/>
              <a:gd name="T14" fmla="*/ 29 w 139"/>
              <a:gd name="T15" fmla="*/ 215 h 261"/>
              <a:gd name="T16" fmla="*/ 45 w 139"/>
              <a:gd name="T17" fmla="*/ 231 h 261"/>
              <a:gd name="T18" fmla="*/ 61 w 139"/>
              <a:gd name="T19" fmla="*/ 244 h 261"/>
              <a:gd name="T20" fmla="*/ 77 w 139"/>
              <a:gd name="T21" fmla="*/ 260 h 261"/>
              <a:gd name="T22" fmla="*/ 90 w 139"/>
              <a:gd name="T23" fmla="*/ 260 h 261"/>
              <a:gd name="T24" fmla="*/ 90 w 139"/>
              <a:gd name="T25" fmla="*/ 244 h 261"/>
              <a:gd name="T26" fmla="*/ 61 w 139"/>
              <a:gd name="T27" fmla="*/ 231 h 261"/>
              <a:gd name="T28" fmla="*/ 45 w 139"/>
              <a:gd name="T29" fmla="*/ 199 h 261"/>
              <a:gd name="T30" fmla="*/ 61 w 139"/>
              <a:gd name="T31" fmla="*/ 154 h 261"/>
              <a:gd name="T32" fmla="*/ 45 w 139"/>
              <a:gd name="T33" fmla="*/ 122 h 261"/>
              <a:gd name="T34" fmla="*/ 61 w 139"/>
              <a:gd name="T35" fmla="*/ 122 h 261"/>
              <a:gd name="T36" fmla="*/ 61 w 139"/>
              <a:gd name="T37" fmla="*/ 138 h 261"/>
              <a:gd name="T38" fmla="*/ 90 w 139"/>
              <a:gd name="T39" fmla="*/ 154 h 261"/>
              <a:gd name="T40" fmla="*/ 90 w 139"/>
              <a:gd name="T41" fmla="*/ 122 h 261"/>
              <a:gd name="T42" fmla="*/ 106 w 139"/>
              <a:gd name="T43" fmla="*/ 106 h 261"/>
              <a:gd name="T44" fmla="*/ 122 w 139"/>
              <a:gd name="T45" fmla="*/ 106 h 261"/>
              <a:gd name="T46" fmla="*/ 138 w 139"/>
              <a:gd name="T47" fmla="*/ 106 h 261"/>
              <a:gd name="T48" fmla="*/ 138 w 139"/>
              <a:gd name="T49" fmla="*/ 90 h 261"/>
              <a:gd name="T50" fmla="*/ 122 w 139"/>
              <a:gd name="T51" fmla="*/ 61 h 261"/>
              <a:gd name="T52" fmla="*/ 106 w 139"/>
              <a:gd name="T53" fmla="*/ 61 h 261"/>
              <a:gd name="T54" fmla="*/ 90 w 139"/>
              <a:gd name="T55" fmla="*/ 45 h 261"/>
              <a:gd name="T56" fmla="*/ 77 w 139"/>
              <a:gd name="T57" fmla="*/ 61 h 261"/>
              <a:gd name="T58" fmla="*/ 77 w 139"/>
              <a:gd name="T59" fmla="*/ 45 h 261"/>
              <a:gd name="T60" fmla="*/ 61 w 139"/>
              <a:gd name="T61" fmla="*/ 29 h 261"/>
              <a:gd name="T62" fmla="*/ 45 w 139"/>
              <a:gd name="T63" fmla="*/ 13 h 261"/>
              <a:gd name="T64" fmla="*/ 45 w 139"/>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261">
                <a:moveTo>
                  <a:pt x="45" y="0"/>
                </a:moveTo>
                <a:lnTo>
                  <a:pt x="13" y="13"/>
                </a:lnTo>
                <a:lnTo>
                  <a:pt x="0" y="29"/>
                </a:lnTo>
                <a:lnTo>
                  <a:pt x="29" y="77"/>
                </a:lnTo>
                <a:lnTo>
                  <a:pt x="29" y="106"/>
                </a:lnTo>
                <a:lnTo>
                  <a:pt x="45" y="154"/>
                </a:lnTo>
                <a:lnTo>
                  <a:pt x="29" y="183"/>
                </a:lnTo>
                <a:lnTo>
                  <a:pt x="29" y="215"/>
                </a:lnTo>
                <a:lnTo>
                  <a:pt x="45" y="231"/>
                </a:lnTo>
                <a:lnTo>
                  <a:pt x="61" y="244"/>
                </a:lnTo>
                <a:lnTo>
                  <a:pt x="77" y="260"/>
                </a:lnTo>
                <a:lnTo>
                  <a:pt x="90" y="260"/>
                </a:lnTo>
                <a:lnTo>
                  <a:pt x="90" y="244"/>
                </a:lnTo>
                <a:lnTo>
                  <a:pt x="61" y="231"/>
                </a:lnTo>
                <a:lnTo>
                  <a:pt x="45" y="199"/>
                </a:lnTo>
                <a:lnTo>
                  <a:pt x="61" y="154"/>
                </a:lnTo>
                <a:lnTo>
                  <a:pt x="45" y="122"/>
                </a:lnTo>
                <a:lnTo>
                  <a:pt x="61" y="122"/>
                </a:lnTo>
                <a:lnTo>
                  <a:pt x="61" y="138"/>
                </a:lnTo>
                <a:lnTo>
                  <a:pt x="90" y="154"/>
                </a:lnTo>
                <a:lnTo>
                  <a:pt x="90" y="122"/>
                </a:lnTo>
                <a:lnTo>
                  <a:pt x="106" y="106"/>
                </a:lnTo>
                <a:lnTo>
                  <a:pt x="122" y="106"/>
                </a:lnTo>
                <a:lnTo>
                  <a:pt x="138" y="106"/>
                </a:lnTo>
                <a:lnTo>
                  <a:pt x="138" y="90"/>
                </a:lnTo>
                <a:lnTo>
                  <a:pt x="122" y="61"/>
                </a:lnTo>
                <a:lnTo>
                  <a:pt x="106" y="61"/>
                </a:lnTo>
                <a:lnTo>
                  <a:pt x="90" y="45"/>
                </a:lnTo>
                <a:lnTo>
                  <a:pt x="77" y="61"/>
                </a:lnTo>
                <a:lnTo>
                  <a:pt x="77" y="45"/>
                </a:lnTo>
                <a:lnTo>
                  <a:pt x="61" y="29"/>
                </a:lnTo>
                <a:lnTo>
                  <a:pt x="45" y="13"/>
                </a:lnTo>
                <a:lnTo>
                  <a:pt x="45" y="0"/>
                </a:lnTo>
              </a:path>
            </a:pathLst>
          </a:custGeom>
          <a:solidFill>
            <a:srgbClr val="FFA269"/>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4" name="Freeform 672"/>
          <p:cNvSpPr>
            <a:spLocks/>
          </p:cNvSpPr>
          <p:nvPr/>
        </p:nvSpPr>
        <p:spPr bwMode="auto">
          <a:xfrm>
            <a:off x="7787653" y="4075396"/>
            <a:ext cx="128606" cy="149763"/>
          </a:xfrm>
          <a:custGeom>
            <a:avLst/>
            <a:gdLst>
              <a:gd name="T0" fmla="*/ 0 w 65"/>
              <a:gd name="T1" fmla="*/ 49 h 79"/>
              <a:gd name="T2" fmla="*/ 16 w 65"/>
              <a:gd name="T3" fmla="*/ 49 h 79"/>
              <a:gd name="T4" fmla="*/ 16 w 65"/>
              <a:gd name="T5" fmla="*/ 62 h 79"/>
              <a:gd name="T6" fmla="*/ 32 w 65"/>
              <a:gd name="T7" fmla="*/ 78 h 79"/>
              <a:gd name="T8" fmla="*/ 48 w 65"/>
              <a:gd name="T9" fmla="*/ 49 h 79"/>
              <a:gd name="T10" fmla="*/ 64 w 65"/>
              <a:gd name="T11" fmla="*/ 49 h 79"/>
              <a:gd name="T12" fmla="*/ 64 w 65"/>
              <a:gd name="T13" fmla="*/ 0 h 79"/>
              <a:gd name="T14" fmla="*/ 48 w 65"/>
              <a:gd name="T15" fmla="*/ 0 h 79"/>
              <a:gd name="T16" fmla="*/ 32 w 65"/>
              <a:gd name="T17" fmla="*/ 0 h 79"/>
              <a:gd name="T18" fmla="*/ 16 w 65"/>
              <a:gd name="T19" fmla="*/ 0 h 79"/>
              <a:gd name="T20" fmla="*/ 0 w 65"/>
              <a:gd name="T21" fmla="*/ 16 h 79"/>
              <a:gd name="T22" fmla="*/ 0 w 65"/>
              <a:gd name="T2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79">
                <a:moveTo>
                  <a:pt x="0" y="49"/>
                </a:moveTo>
                <a:lnTo>
                  <a:pt x="16" y="49"/>
                </a:lnTo>
                <a:lnTo>
                  <a:pt x="16" y="62"/>
                </a:lnTo>
                <a:lnTo>
                  <a:pt x="32" y="78"/>
                </a:lnTo>
                <a:lnTo>
                  <a:pt x="48" y="49"/>
                </a:lnTo>
                <a:lnTo>
                  <a:pt x="64" y="49"/>
                </a:lnTo>
                <a:lnTo>
                  <a:pt x="64" y="0"/>
                </a:lnTo>
                <a:lnTo>
                  <a:pt x="48" y="0"/>
                </a:lnTo>
                <a:lnTo>
                  <a:pt x="32" y="0"/>
                </a:lnTo>
                <a:lnTo>
                  <a:pt x="16" y="0"/>
                </a:lnTo>
                <a:lnTo>
                  <a:pt x="0" y="16"/>
                </a:lnTo>
                <a:lnTo>
                  <a:pt x="0" y="49"/>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5" name="Freeform 673"/>
          <p:cNvSpPr>
            <a:spLocks/>
          </p:cNvSpPr>
          <p:nvPr/>
        </p:nvSpPr>
        <p:spPr bwMode="auto">
          <a:xfrm>
            <a:off x="7697355" y="3809777"/>
            <a:ext cx="218905" cy="265620"/>
          </a:xfrm>
          <a:custGeom>
            <a:avLst/>
            <a:gdLst>
              <a:gd name="T0" fmla="*/ 0 w 110"/>
              <a:gd name="T1" fmla="*/ 16 h 139"/>
              <a:gd name="T2" fmla="*/ 0 w 110"/>
              <a:gd name="T3" fmla="*/ 32 h 139"/>
              <a:gd name="T4" fmla="*/ 0 w 110"/>
              <a:gd name="T5" fmla="*/ 45 h 139"/>
              <a:gd name="T6" fmla="*/ 16 w 110"/>
              <a:gd name="T7" fmla="*/ 61 h 139"/>
              <a:gd name="T8" fmla="*/ 32 w 110"/>
              <a:gd name="T9" fmla="*/ 77 h 139"/>
              <a:gd name="T10" fmla="*/ 32 w 110"/>
              <a:gd name="T11" fmla="*/ 93 h 139"/>
              <a:gd name="T12" fmla="*/ 45 w 110"/>
              <a:gd name="T13" fmla="*/ 77 h 139"/>
              <a:gd name="T14" fmla="*/ 61 w 110"/>
              <a:gd name="T15" fmla="*/ 93 h 139"/>
              <a:gd name="T16" fmla="*/ 77 w 110"/>
              <a:gd name="T17" fmla="*/ 93 h 139"/>
              <a:gd name="T18" fmla="*/ 93 w 110"/>
              <a:gd name="T19" fmla="*/ 122 h 139"/>
              <a:gd name="T20" fmla="*/ 93 w 110"/>
              <a:gd name="T21" fmla="*/ 138 h 139"/>
              <a:gd name="T22" fmla="*/ 109 w 110"/>
              <a:gd name="T23" fmla="*/ 138 h 139"/>
              <a:gd name="T24" fmla="*/ 109 w 110"/>
              <a:gd name="T25" fmla="*/ 109 h 139"/>
              <a:gd name="T26" fmla="*/ 109 w 110"/>
              <a:gd name="T27" fmla="*/ 93 h 139"/>
              <a:gd name="T28" fmla="*/ 77 w 110"/>
              <a:gd name="T29" fmla="*/ 61 h 139"/>
              <a:gd name="T30" fmla="*/ 61 w 110"/>
              <a:gd name="T31" fmla="*/ 45 h 139"/>
              <a:gd name="T32" fmla="*/ 61 w 110"/>
              <a:gd name="T33" fmla="*/ 32 h 139"/>
              <a:gd name="T34" fmla="*/ 61 w 110"/>
              <a:gd name="T35" fmla="*/ 16 h 139"/>
              <a:gd name="T36" fmla="*/ 45 w 110"/>
              <a:gd name="T37" fmla="*/ 16 h 139"/>
              <a:gd name="T38" fmla="*/ 32 w 110"/>
              <a:gd name="T39" fmla="*/ 0 h 139"/>
              <a:gd name="T40" fmla="*/ 16 w 110"/>
              <a:gd name="T41" fmla="*/ 0 h 139"/>
              <a:gd name="T42" fmla="*/ 16 w 110"/>
              <a:gd name="T43" fmla="*/ 16 h 139"/>
              <a:gd name="T44" fmla="*/ 0 w 110"/>
              <a:gd name="T45"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39">
                <a:moveTo>
                  <a:pt x="0" y="16"/>
                </a:moveTo>
                <a:lnTo>
                  <a:pt x="0" y="32"/>
                </a:lnTo>
                <a:lnTo>
                  <a:pt x="0" y="45"/>
                </a:lnTo>
                <a:lnTo>
                  <a:pt x="16" y="61"/>
                </a:lnTo>
                <a:lnTo>
                  <a:pt x="32" y="77"/>
                </a:lnTo>
                <a:lnTo>
                  <a:pt x="32" y="93"/>
                </a:lnTo>
                <a:lnTo>
                  <a:pt x="45" y="77"/>
                </a:lnTo>
                <a:lnTo>
                  <a:pt x="61" y="93"/>
                </a:lnTo>
                <a:lnTo>
                  <a:pt x="77" y="93"/>
                </a:lnTo>
                <a:lnTo>
                  <a:pt x="93" y="122"/>
                </a:lnTo>
                <a:lnTo>
                  <a:pt x="93" y="138"/>
                </a:lnTo>
                <a:lnTo>
                  <a:pt x="109" y="138"/>
                </a:lnTo>
                <a:lnTo>
                  <a:pt x="109" y="109"/>
                </a:lnTo>
                <a:lnTo>
                  <a:pt x="109" y="93"/>
                </a:lnTo>
                <a:lnTo>
                  <a:pt x="77" y="61"/>
                </a:lnTo>
                <a:lnTo>
                  <a:pt x="61" y="45"/>
                </a:lnTo>
                <a:lnTo>
                  <a:pt x="61" y="32"/>
                </a:lnTo>
                <a:lnTo>
                  <a:pt x="61" y="16"/>
                </a:lnTo>
                <a:lnTo>
                  <a:pt x="45" y="16"/>
                </a:lnTo>
                <a:lnTo>
                  <a:pt x="32" y="0"/>
                </a:lnTo>
                <a:lnTo>
                  <a:pt x="16" y="0"/>
                </a:lnTo>
                <a:lnTo>
                  <a:pt x="16" y="16"/>
                </a:lnTo>
                <a:lnTo>
                  <a:pt x="0" y="16"/>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6" name="Freeform 674"/>
          <p:cNvSpPr>
            <a:spLocks/>
          </p:cNvSpPr>
          <p:nvPr/>
        </p:nvSpPr>
        <p:spPr bwMode="auto">
          <a:xfrm>
            <a:off x="8310289" y="3897374"/>
            <a:ext cx="155971" cy="211931"/>
          </a:xfrm>
          <a:custGeom>
            <a:avLst/>
            <a:gdLst>
              <a:gd name="T0" fmla="*/ 32 w 78"/>
              <a:gd name="T1" fmla="*/ 0 h 111"/>
              <a:gd name="T2" fmla="*/ 16 w 78"/>
              <a:gd name="T3" fmla="*/ 0 h 111"/>
              <a:gd name="T4" fmla="*/ 0 w 78"/>
              <a:gd name="T5" fmla="*/ 32 h 111"/>
              <a:gd name="T6" fmla="*/ 0 w 78"/>
              <a:gd name="T7" fmla="*/ 49 h 111"/>
              <a:gd name="T8" fmla="*/ 0 w 78"/>
              <a:gd name="T9" fmla="*/ 65 h 111"/>
              <a:gd name="T10" fmla="*/ 0 w 78"/>
              <a:gd name="T11" fmla="*/ 78 h 111"/>
              <a:gd name="T12" fmla="*/ 32 w 78"/>
              <a:gd name="T13" fmla="*/ 78 h 111"/>
              <a:gd name="T14" fmla="*/ 32 w 78"/>
              <a:gd name="T15" fmla="*/ 94 h 111"/>
              <a:gd name="T16" fmla="*/ 45 w 78"/>
              <a:gd name="T17" fmla="*/ 94 h 111"/>
              <a:gd name="T18" fmla="*/ 61 w 78"/>
              <a:gd name="T19" fmla="*/ 110 h 111"/>
              <a:gd name="T20" fmla="*/ 77 w 78"/>
              <a:gd name="T21" fmla="*/ 110 h 111"/>
              <a:gd name="T22" fmla="*/ 61 w 78"/>
              <a:gd name="T23" fmla="*/ 94 h 111"/>
              <a:gd name="T24" fmla="*/ 45 w 78"/>
              <a:gd name="T25" fmla="*/ 78 h 111"/>
              <a:gd name="T26" fmla="*/ 32 w 78"/>
              <a:gd name="T27" fmla="*/ 49 h 111"/>
              <a:gd name="T28" fmla="*/ 45 w 78"/>
              <a:gd name="T29" fmla="*/ 32 h 111"/>
              <a:gd name="T30" fmla="*/ 32 w 78"/>
              <a:gd name="T31" fmla="*/ 16 h 111"/>
              <a:gd name="T32" fmla="*/ 32 w 78"/>
              <a:gd name="T3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111">
                <a:moveTo>
                  <a:pt x="32" y="0"/>
                </a:moveTo>
                <a:lnTo>
                  <a:pt x="16" y="0"/>
                </a:lnTo>
                <a:lnTo>
                  <a:pt x="0" y="32"/>
                </a:lnTo>
                <a:lnTo>
                  <a:pt x="0" y="49"/>
                </a:lnTo>
                <a:lnTo>
                  <a:pt x="0" y="65"/>
                </a:lnTo>
                <a:lnTo>
                  <a:pt x="0" y="78"/>
                </a:lnTo>
                <a:lnTo>
                  <a:pt x="32" y="78"/>
                </a:lnTo>
                <a:lnTo>
                  <a:pt x="32" y="94"/>
                </a:lnTo>
                <a:lnTo>
                  <a:pt x="45" y="94"/>
                </a:lnTo>
                <a:lnTo>
                  <a:pt x="61" y="110"/>
                </a:lnTo>
                <a:lnTo>
                  <a:pt x="77" y="110"/>
                </a:lnTo>
                <a:lnTo>
                  <a:pt x="61" y="94"/>
                </a:lnTo>
                <a:lnTo>
                  <a:pt x="45" y="78"/>
                </a:lnTo>
                <a:lnTo>
                  <a:pt x="32" y="49"/>
                </a:lnTo>
                <a:lnTo>
                  <a:pt x="45" y="32"/>
                </a:lnTo>
                <a:lnTo>
                  <a:pt x="32" y="16"/>
                </a:lnTo>
                <a:lnTo>
                  <a:pt x="32"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7" name="Freeform 675"/>
          <p:cNvSpPr>
            <a:spLocks/>
          </p:cNvSpPr>
          <p:nvPr/>
        </p:nvSpPr>
        <p:spPr bwMode="auto">
          <a:xfrm>
            <a:off x="8400589" y="4222335"/>
            <a:ext cx="153233" cy="118681"/>
          </a:xfrm>
          <a:custGeom>
            <a:avLst/>
            <a:gdLst>
              <a:gd name="T0" fmla="*/ 48 w 78"/>
              <a:gd name="T1" fmla="*/ 0 h 62"/>
              <a:gd name="T2" fmla="*/ 32 w 78"/>
              <a:gd name="T3" fmla="*/ 16 h 62"/>
              <a:gd name="T4" fmla="*/ 0 w 78"/>
              <a:gd name="T5" fmla="*/ 16 h 62"/>
              <a:gd name="T6" fmla="*/ 0 w 78"/>
              <a:gd name="T7" fmla="*/ 48 h 62"/>
              <a:gd name="T8" fmla="*/ 16 w 78"/>
              <a:gd name="T9" fmla="*/ 32 h 62"/>
              <a:gd name="T10" fmla="*/ 32 w 78"/>
              <a:gd name="T11" fmla="*/ 32 h 62"/>
              <a:gd name="T12" fmla="*/ 32 w 78"/>
              <a:gd name="T13" fmla="*/ 61 h 62"/>
              <a:gd name="T14" fmla="*/ 48 w 78"/>
              <a:gd name="T15" fmla="*/ 61 h 62"/>
              <a:gd name="T16" fmla="*/ 64 w 78"/>
              <a:gd name="T17" fmla="*/ 48 h 62"/>
              <a:gd name="T18" fmla="*/ 64 w 78"/>
              <a:gd name="T19" fmla="*/ 61 h 62"/>
              <a:gd name="T20" fmla="*/ 77 w 78"/>
              <a:gd name="T21" fmla="*/ 48 h 62"/>
              <a:gd name="T22" fmla="*/ 64 w 78"/>
              <a:gd name="T23" fmla="*/ 0 h 62"/>
              <a:gd name="T24" fmla="*/ 48 w 78"/>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2">
                <a:moveTo>
                  <a:pt x="48" y="0"/>
                </a:moveTo>
                <a:lnTo>
                  <a:pt x="32" y="16"/>
                </a:lnTo>
                <a:lnTo>
                  <a:pt x="0" y="16"/>
                </a:lnTo>
                <a:lnTo>
                  <a:pt x="0" y="48"/>
                </a:lnTo>
                <a:lnTo>
                  <a:pt x="16" y="32"/>
                </a:lnTo>
                <a:lnTo>
                  <a:pt x="32" y="32"/>
                </a:lnTo>
                <a:lnTo>
                  <a:pt x="32" y="61"/>
                </a:lnTo>
                <a:lnTo>
                  <a:pt x="48" y="61"/>
                </a:lnTo>
                <a:lnTo>
                  <a:pt x="64" y="48"/>
                </a:lnTo>
                <a:lnTo>
                  <a:pt x="64" y="61"/>
                </a:lnTo>
                <a:lnTo>
                  <a:pt x="77" y="48"/>
                </a:lnTo>
                <a:lnTo>
                  <a:pt x="64" y="0"/>
                </a:lnTo>
                <a:lnTo>
                  <a:pt x="48"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38" name="Freeform 676"/>
          <p:cNvSpPr>
            <a:spLocks/>
          </p:cNvSpPr>
          <p:nvPr/>
        </p:nvSpPr>
        <p:spPr bwMode="auto">
          <a:xfrm>
            <a:off x="8247355" y="4191251"/>
            <a:ext cx="65671" cy="96076"/>
          </a:xfrm>
          <a:custGeom>
            <a:avLst/>
            <a:gdLst>
              <a:gd name="T0" fmla="*/ 32 w 33"/>
              <a:gd name="T1" fmla="*/ 0 h 50"/>
              <a:gd name="T2" fmla="*/ 16 w 33"/>
              <a:gd name="T3" fmla="*/ 16 h 50"/>
              <a:gd name="T4" fmla="*/ 0 w 33"/>
              <a:gd name="T5" fmla="*/ 49 h 50"/>
              <a:gd name="T6" fmla="*/ 32 w 33"/>
              <a:gd name="T7" fmla="*/ 16 h 50"/>
              <a:gd name="T8" fmla="*/ 32 w 33"/>
              <a:gd name="T9" fmla="*/ 0 h 50"/>
            </a:gdLst>
            <a:ahLst/>
            <a:cxnLst>
              <a:cxn ang="0">
                <a:pos x="T0" y="T1"/>
              </a:cxn>
              <a:cxn ang="0">
                <a:pos x="T2" y="T3"/>
              </a:cxn>
              <a:cxn ang="0">
                <a:pos x="T4" y="T5"/>
              </a:cxn>
              <a:cxn ang="0">
                <a:pos x="T6" y="T7"/>
              </a:cxn>
              <a:cxn ang="0">
                <a:pos x="T8" y="T9"/>
              </a:cxn>
            </a:cxnLst>
            <a:rect l="0" t="0" r="r" b="b"/>
            <a:pathLst>
              <a:path w="33" h="50">
                <a:moveTo>
                  <a:pt x="32" y="0"/>
                </a:moveTo>
                <a:lnTo>
                  <a:pt x="16" y="16"/>
                </a:lnTo>
                <a:lnTo>
                  <a:pt x="0" y="49"/>
                </a:lnTo>
                <a:lnTo>
                  <a:pt x="32" y="16"/>
                </a:lnTo>
                <a:lnTo>
                  <a:pt x="32"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39" name="Freeform 677"/>
          <p:cNvSpPr>
            <a:spLocks/>
          </p:cNvSpPr>
          <p:nvPr/>
        </p:nvSpPr>
        <p:spPr bwMode="auto">
          <a:xfrm>
            <a:off x="8400588" y="4191251"/>
            <a:ext cx="32836" cy="33909"/>
          </a:xfrm>
          <a:custGeom>
            <a:avLst/>
            <a:gdLst>
              <a:gd name="T0" fmla="*/ 16 w 17"/>
              <a:gd name="T1" fmla="*/ 0 h 18"/>
              <a:gd name="T2" fmla="*/ 0 w 17"/>
              <a:gd name="T3" fmla="*/ 17 h 18"/>
              <a:gd name="T4" fmla="*/ 16 w 17"/>
              <a:gd name="T5" fmla="*/ 17 h 18"/>
              <a:gd name="T6" fmla="*/ 16 w 17"/>
              <a:gd name="T7" fmla="*/ 0 h 18"/>
            </a:gdLst>
            <a:ahLst/>
            <a:cxnLst>
              <a:cxn ang="0">
                <a:pos x="T0" y="T1"/>
              </a:cxn>
              <a:cxn ang="0">
                <a:pos x="T2" y="T3"/>
              </a:cxn>
              <a:cxn ang="0">
                <a:pos x="T4" y="T5"/>
              </a:cxn>
              <a:cxn ang="0">
                <a:pos x="T6" y="T7"/>
              </a:cxn>
            </a:cxnLst>
            <a:rect l="0" t="0" r="r" b="b"/>
            <a:pathLst>
              <a:path w="17" h="18">
                <a:moveTo>
                  <a:pt x="16" y="0"/>
                </a:moveTo>
                <a:lnTo>
                  <a:pt x="0" y="17"/>
                </a:lnTo>
                <a:lnTo>
                  <a:pt x="16" y="17"/>
                </a:lnTo>
                <a:lnTo>
                  <a:pt x="16"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40" name="Freeform 678"/>
          <p:cNvSpPr>
            <a:spLocks/>
          </p:cNvSpPr>
          <p:nvPr/>
        </p:nvSpPr>
        <p:spPr bwMode="auto">
          <a:xfrm>
            <a:off x="8463523" y="4106480"/>
            <a:ext cx="32836" cy="33909"/>
          </a:xfrm>
          <a:custGeom>
            <a:avLst/>
            <a:gdLst>
              <a:gd name="T0" fmla="*/ 16 w 17"/>
              <a:gd name="T1" fmla="*/ 0 h 17"/>
              <a:gd name="T2" fmla="*/ 0 w 17"/>
              <a:gd name="T3" fmla="*/ 0 h 17"/>
              <a:gd name="T4" fmla="*/ 16 w 17"/>
              <a:gd name="T5" fmla="*/ 16 h 17"/>
              <a:gd name="T6" fmla="*/ 16 w 17"/>
              <a:gd name="T7" fmla="*/ 0 h 17"/>
            </a:gdLst>
            <a:ahLst/>
            <a:cxnLst>
              <a:cxn ang="0">
                <a:pos x="T0" y="T1"/>
              </a:cxn>
              <a:cxn ang="0">
                <a:pos x="T2" y="T3"/>
              </a:cxn>
              <a:cxn ang="0">
                <a:pos x="T4" y="T5"/>
              </a:cxn>
              <a:cxn ang="0">
                <a:pos x="T6" y="T7"/>
              </a:cxn>
            </a:cxnLst>
            <a:rect l="0" t="0" r="r" b="b"/>
            <a:pathLst>
              <a:path w="17" h="17">
                <a:moveTo>
                  <a:pt x="16" y="0"/>
                </a:moveTo>
                <a:lnTo>
                  <a:pt x="0" y="0"/>
                </a:lnTo>
                <a:lnTo>
                  <a:pt x="16" y="16"/>
                </a:lnTo>
                <a:lnTo>
                  <a:pt x="16"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41" name="Line 679"/>
          <p:cNvSpPr>
            <a:spLocks noChangeShapeType="1"/>
          </p:cNvSpPr>
          <p:nvPr/>
        </p:nvSpPr>
        <p:spPr bwMode="auto">
          <a:xfrm flipV="1">
            <a:off x="8400588" y="4168645"/>
            <a:ext cx="0" cy="2260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42" name="Line 680"/>
          <p:cNvSpPr>
            <a:spLocks noChangeShapeType="1"/>
          </p:cNvSpPr>
          <p:nvPr/>
        </p:nvSpPr>
        <p:spPr bwMode="auto">
          <a:xfrm>
            <a:off x="8373226" y="4106480"/>
            <a:ext cx="0" cy="310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43" name="Freeform 681"/>
          <p:cNvSpPr>
            <a:spLocks/>
          </p:cNvSpPr>
          <p:nvPr/>
        </p:nvSpPr>
        <p:spPr bwMode="auto">
          <a:xfrm>
            <a:off x="7763027" y="3778693"/>
            <a:ext cx="243533" cy="508634"/>
          </a:xfrm>
          <a:custGeom>
            <a:avLst/>
            <a:gdLst>
              <a:gd name="T0" fmla="*/ 0 w 123"/>
              <a:gd name="T1" fmla="*/ 16 h 265"/>
              <a:gd name="T2" fmla="*/ 13 w 123"/>
              <a:gd name="T3" fmla="*/ 32 h 265"/>
              <a:gd name="T4" fmla="*/ 29 w 123"/>
              <a:gd name="T5" fmla="*/ 32 h 265"/>
              <a:gd name="T6" fmla="*/ 29 w 123"/>
              <a:gd name="T7" fmla="*/ 48 h 265"/>
              <a:gd name="T8" fmla="*/ 29 w 123"/>
              <a:gd name="T9" fmla="*/ 61 h 265"/>
              <a:gd name="T10" fmla="*/ 45 w 123"/>
              <a:gd name="T11" fmla="*/ 77 h 265"/>
              <a:gd name="T12" fmla="*/ 77 w 123"/>
              <a:gd name="T13" fmla="*/ 109 h 265"/>
              <a:gd name="T14" fmla="*/ 77 w 123"/>
              <a:gd name="T15" fmla="*/ 126 h 265"/>
              <a:gd name="T16" fmla="*/ 77 w 123"/>
              <a:gd name="T17" fmla="*/ 155 h 265"/>
              <a:gd name="T18" fmla="*/ 77 w 123"/>
              <a:gd name="T19" fmla="*/ 203 h 265"/>
              <a:gd name="T20" fmla="*/ 61 w 123"/>
              <a:gd name="T21" fmla="*/ 203 h 265"/>
              <a:gd name="T22" fmla="*/ 45 w 123"/>
              <a:gd name="T23" fmla="*/ 232 h 265"/>
              <a:gd name="T24" fmla="*/ 45 w 123"/>
              <a:gd name="T25" fmla="*/ 248 h 265"/>
              <a:gd name="T26" fmla="*/ 45 w 123"/>
              <a:gd name="T27" fmla="*/ 264 h 265"/>
              <a:gd name="T28" fmla="*/ 61 w 123"/>
              <a:gd name="T29" fmla="*/ 264 h 265"/>
              <a:gd name="T30" fmla="*/ 77 w 123"/>
              <a:gd name="T31" fmla="*/ 232 h 265"/>
              <a:gd name="T32" fmla="*/ 106 w 123"/>
              <a:gd name="T33" fmla="*/ 203 h 265"/>
              <a:gd name="T34" fmla="*/ 122 w 123"/>
              <a:gd name="T35" fmla="*/ 187 h 265"/>
              <a:gd name="T36" fmla="*/ 106 w 123"/>
              <a:gd name="T37" fmla="*/ 138 h 265"/>
              <a:gd name="T38" fmla="*/ 90 w 123"/>
              <a:gd name="T39" fmla="*/ 126 h 265"/>
              <a:gd name="T40" fmla="*/ 90 w 123"/>
              <a:gd name="T41" fmla="*/ 109 h 265"/>
              <a:gd name="T42" fmla="*/ 45 w 123"/>
              <a:gd name="T43" fmla="*/ 77 h 265"/>
              <a:gd name="T44" fmla="*/ 45 w 123"/>
              <a:gd name="T45" fmla="*/ 61 h 265"/>
              <a:gd name="T46" fmla="*/ 61 w 123"/>
              <a:gd name="T47" fmla="*/ 32 h 265"/>
              <a:gd name="T48" fmla="*/ 77 w 123"/>
              <a:gd name="T49" fmla="*/ 32 h 265"/>
              <a:gd name="T50" fmla="*/ 61 w 123"/>
              <a:gd name="T51" fmla="*/ 16 h 265"/>
              <a:gd name="T52" fmla="*/ 45 w 123"/>
              <a:gd name="T53" fmla="*/ 0 h 265"/>
              <a:gd name="T54" fmla="*/ 13 w 123"/>
              <a:gd name="T55" fmla="*/ 0 h 265"/>
              <a:gd name="T56" fmla="*/ 0 w 123"/>
              <a:gd name="T57" fmla="*/ 1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 h="265">
                <a:moveTo>
                  <a:pt x="0" y="16"/>
                </a:moveTo>
                <a:lnTo>
                  <a:pt x="13" y="32"/>
                </a:lnTo>
                <a:lnTo>
                  <a:pt x="29" y="32"/>
                </a:lnTo>
                <a:lnTo>
                  <a:pt x="29" y="48"/>
                </a:lnTo>
                <a:lnTo>
                  <a:pt x="29" y="61"/>
                </a:lnTo>
                <a:lnTo>
                  <a:pt x="45" y="77"/>
                </a:lnTo>
                <a:lnTo>
                  <a:pt x="77" y="109"/>
                </a:lnTo>
                <a:lnTo>
                  <a:pt x="77" y="126"/>
                </a:lnTo>
                <a:lnTo>
                  <a:pt x="77" y="155"/>
                </a:lnTo>
                <a:lnTo>
                  <a:pt x="77" y="203"/>
                </a:lnTo>
                <a:lnTo>
                  <a:pt x="61" y="203"/>
                </a:lnTo>
                <a:lnTo>
                  <a:pt x="45" y="232"/>
                </a:lnTo>
                <a:lnTo>
                  <a:pt x="45" y="248"/>
                </a:lnTo>
                <a:lnTo>
                  <a:pt x="45" y="264"/>
                </a:lnTo>
                <a:lnTo>
                  <a:pt x="61" y="264"/>
                </a:lnTo>
                <a:lnTo>
                  <a:pt x="77" y="232"/>
                </a:lnTo>
                <a:lnTo>
                  <a:pt x="106" y="203"/>
                </a:lnTo>
                <a:lnTo>
                  <a:pt x="122" y="187"/>
                </a:lnTo>
                <a:lnTo>
                  <a:pt x="106" y="138"/>
                </a:lnTo>
                <a:lnTo>
                  <a:pt x="90" y="126"/>
                </a:lnTo>
                <a:lnTo>
                  <a:pt x="90" y="109"/>
                </a:lnTo>
                <a:lnTo>
                  <a:pt x="45" y="77"/>
                </a:lnTo>
                <a:lnTo>
                  <a:pt x="45" y="61"/>
                </a:lnTo>
                <a:lnTo>
                  <a:pt x="61" y="32"/>
                </a:lnTo>
                <a:lnTo>
                  <a:pt x="77" y="32"/>
                </a:lnTo>
                <a:lnTo>
                  <a:pt x="61" y="16"/>
                </a:lnTo>
                <a:lnTo>
                  <a:pt x="45" y="0"/>
                </a:lnTo>
                <a:lnTo>
                  <a:pt x="13" y="0"/>
                </a:lnTo>
                <a:lnTo>
                  <a:pt x="0" y="16"/>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44" name="Freeform 682"/>
          <p:cNvSpPr>
            <a:spLocks/>
          </p:cNvSpPr>
          <p:nvPr/>
        </p:nvSpPr>
        <p:spPr bwMode="auto">
          <a:xfrm>
            <a:off x="7327953" y="3631754"/>
            <a:ext cx="65671" cy="64993"/>
          </a:xfrm>
          <a:custGeom>
            <a:avLst/>
            <a:gdLst>
              <a:gd name="T0" fmla="*/ 0 w 33"/>
              <a:gd name="T1" fmla="*/ 0 h 33"/>
              <a:gd name="T2" fmla="*/ 0 w 33"/>
              <a:gd name="T3" fmla="*/ 16 h 33"/>
              <a:gd name="T4" fmla="*/ 32 w 33"/>
              <a:gd name="T5" fmla="*/ 32 h 33"/>
              <a:gd name="T6" fmla="*/ 32 w 33"/>
              <a:gd name="T7" fmla="*/ 16 h 33"/>
              <a:gd name="T8" fmla="*/ 32 w 33"/>
              <a:gd name="T9" fmla="*/ 0 h 33"/>
              <a:gd name="T10" fmla="*/ 0 w 33"/>
              <a:gd name="T11" fmla="*/ 0 h 33"/>
            </a:gdLst>
            <a:ahLst/>
            <a:cxnLst>
              <a:cxn ang="0">
                <a:pos x="T0" y="T1"/>
              </a:cxn>
              <a:cxn ang="0">
                <a:pos x="T2" y="T3"/>
              </a:cxn>
              <a:cxn ang="0">
                <a:pos x="T4" y="T5"/>
              </a:cxn>
              <a:cxn ang="0">
                <a:pos x="T6" y="T7"/>
              </a:cxn>
              <a:cxn ang="0">
                <a:pos x="T8" y="T9"/>
              </a:cxn>
              <a:cxn ang="0">
                <a:pos x="T10" y="T11"/>
              </a:cxn>
            </a:cxnLst>
            <a:rect l="0" t="0" r="r" b="b"/>
            <a:pathLst>
              <a:path w="33" h="33">
                <a:moveTo>
                  <a:pt x="0" y="0"/>
                </a:moveTo>
                <a:lnTo>
                  <a:pt x="0" y="16"/>
                </a:lnTo>
                <a:lnTo>
                  <a:pt x="32" y="32"/>
                </a:lnTo>
                <a:lnTo>
                  <a:pt x="32" y="16"/>
                </a:lnTo>
                <a:lnTo>
                  <a:pt x="32" y="0"/>
                </a:lnTo>
                <a:lnTo>
                  <a:pt x="0"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45" name="Oval 683"/>
          <p:cNvSpPr>
            <a:spLocks noChangeArrowheads="1"/>
          </p:cNvSpPr>
          <p:nvPr/>
        </p:nvSpPr>
        <p:spPr bwMode="auto">
          <a:xfrm>
            <a:off x="8895861" y="3900200"/>
            <a:ext cx="0" cy="1978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46" name="Oval 684"/>
          <p:cNvSpPr>
            <a:spLocks noChangeArrowheads="1"/>
          </p:cNvSpPr>
          <p:nvPr/>
        </p:nvSpPr>
        <p:spPr bwMode="auto">
          <a:xfrm>
            <a:off x="8772727" y="3784344"/>
            <a:ext cx="0" cy="19781"/>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47" name="Freeform 685"/>
          <p:cNvSpPr>
            <a:spLocks/>
          </p:cNvSpPr>
          <p:nvPr/>
        </p:nvSpPr>
        <p:spPr bwMode="auto">
          <a:xfrm>
            <a:off x="8988896" y="4697060"/>
            <a:ext cx="276369" cy="293877"/>
          </a:xfrm>
          <a:custGeom>
            <a:avLst/>
            <a:gdLst>
              <a:gd name="T0" fmla="*/ 0 w 139"/>
              <a:gd name="T1" fmla="*/ 0 h 155"/>
              <a:gd name="T2" fmla="*/ 0 w 139"/>
              <a:gd name="T3" fmla="*/ 122 h 155"/>
              <a:gd name="T4" fmla="*/ 29 w 139"/>
              <a:gd name="T5" fmla="*/ 122 h 155"/>
              <a:gd name="T6" fmla="*/ 16 w 139"/>
              <a:gd name="T7" fmla="*/ 109 h 155"/>
              <a:gd name="T8" fmla="*/ 45 w 139"/>
              <a:gd name="T9" fmla="*/ 109 h 155"/>
              <a:gd name="T10" fmla="*/ 77 w 139"/>
              <a:gd name="T11" fmla="*/ 109 h 155"/>
              <a:gd name="T12" fmla="*/ 93 w 139"/>
              <a:gd name="T13" fmla="*/ 138 h 155"/>
              <a:gd name="T14" fmla="*/ 122 w 139"/>
              <a:gd name="T15" fmla="*/ 154 h 155"/>
              <a:gd name="T16" fmla="*/ 138 w 139"/>
              <a:gd name="T17" fmla="*/ 154 h 155"/>
              <a:gd name="T18" fmla="*/ 106 w 139"/>
              <a:gd name="T19" fmla="*/ 122 h 155"/>
              <a:gd name="T20" fmla="*/ 93 w 139"/>
              <a:gd name="T21" fmla="*/ 93 h 155"/>
              <a:gd name="T22" fmla="*/ 77 w 139"/>
              <a:gd name="T23" fmla="*/ 77 h 155"/>
              <a:gd name="T24" fmla="*/ 93 w 139"/>
              <a:gd name="T25" fmla="*/ 77 h 155"/>
              <a:gd name="T26" fmla="*/ 93 w 139"/>
              <a:gd name="T27" fmla="*/ 61 h 155"/>
              <a:gd name="T28" fmla="*/ 61 w 139"/>
              <a:gd name="T29" fmla="*/ 45 h 155"/>
              <a:gd name="T30" fmla="*/ 0 w 139"/>
              <a:gd name="T3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55">
                <a:moveTo>
                  <a:pt x="0" y="0"/>
                </a:moveTo>
                <a:lnTo>
                  <a:pt x="0" y="122"/>
                </a:lnTo>
                <a:lnTo>
                  <a:pt x="29" y="122"/>
                </a:lnTo>
                <a:lnTo>
                  <a:pt x="16" y="109"/>
                </a:lnTo>
                <a:lnTo>
                  <a:pt x="45" y="109"/>
                </a:lnTo>
                <a:lnTo>
                  <a:pt x="77" y="109"/>
                </a:lnTo>
                <a:lnTo>
                  <a:pt x="93" y="138"/>
                </a:lnTo>
                <a:lnTo>
                  <a:pt x="122" y="154"/>
                </a:lnTo>
                <a:lnTo>
                  <a:pt x="138" y="154"/>
                </a:lnTo>
                <a:lnTo>
                  <a:pt x="106" y="122"/>
                </a:lnTo>
                <a:lnTo>
                  <a:pt x="93" y="93"/>
                </a:lnTo>
                <a:lnTo>
                  <a:pt x="77" y="77"/>
                </a:lnTo>
                <a:lnTo>
                  <a:pt x="93" y="77"/>
                </a:lnTo>
                <a:lnTo>
                  <a:pt x="93" y="61"/>
                </a:lnTo>
                <a:lnTo>
                  <a:pt x="61" y="45"/>
                </a:lnTo>
                <a:lnTo>
                  <a:pt x="0"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48" name="Freeform 686"/>
          <p:cNvSpPr>
            <a:spLocks/>
          </p:cNvSpPr>
          <p:nvPr/>
        </p:nvSpPr>
        <p:spPr bwMode="auto">
          <a:xfrm>
            <a:off x="9199593" y="4756401"/>
            <a:ext cx="128606" cy="59341"/>
          </a:xfrm>
          <a:custGeom>
            <a:avLst/>
            <a:gdLst>
              <a:gd name="T0" fmla="*/ 0 w 65"/>
              <a:gd name="T1" fmla="*/ 29 h 30"/>
              <a:gd name="T2" fmla="*/ 16 w 65"/>
              <a:gd name="T3" fmla="*/ 29 h 30"/>
              <a:gd name="T4" fmla="*/ 32 w 65"/>
              <a:gd name="T5" fmla="*/ 29 h 30"/>
              <a:gd name="T6" fmla="*/ 48 w 65"/>
              <a:gd name="T7" fmla="*/ 29 h 30"/>
              <a:gd name="T8" fmla="*/ 64 w 65"/>
              <a:gd name="T9" fmla="*/ 13 h 30"/>
              <a:gd name="T10" fmla="*/ 48 w 65"/>
              <a:gd name="T11" fmla="*/ 0 h 30"/>
              <a:gd name="T12" fmla="*/ 48 w 65"/>
              <a:gd name="T13" fmla="*/ 13 h 30"/>
              <a:gd name="T14" fmla="*/ 32 w 65"/>
              <a:gd name="T15" fmla="*/ 13 h 30"/>
              <a:gd name="T16" fmla="*/ 0 w 65"/>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0">
                <a:moveTo>
                  <a:pt x="0" y="29"/>
                </a:moveTo>
                <a:lnTo>
                  <a:pt x="16" y="29"/>
                </a:lnTo>
                <a:lnTo>
                  <a:pt x="32" y="29"/>
                </a:lnTo>
                <a:lnTo>
                  <a:pt x="48" y="29"/>
                </a:lnTo>
                <a:lnTo>
                  <a:pt x="64" y="13"/>
                </a:lnTo>
                <a:lnTo>
                  <a:pt x="48" y="0"/>
                </a:lnTo>
                <a:lnTo>
                  <a:pt x="48" y="13"/>
                </a:lnTo>
                <a:lnTo>
                  <a:pt x="32" y="13"/>
                </a:lnTo>
                <a:lnTo>
                  <a:pt x="0" y="29"/>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49" name="Freeform 687"/>
          <p:cNvSpPr>
            <a:spLocks/>
          </p:cNvSpPr>
          <p:nvPr/>
        </p:nvSpPr>
        <p:spPr bwMode="auto">
          <a:xfrm>
            <a:off x="9295362" y="4697060"/>
            <a:ext cx="57463" cy="87597"/>
          </a:xfrm>
          <a:custGeom>
            <a:avLst/>
            <a:gdLst>
              <a:gd name="T0" fmla="*/ 0 w 30"/>
              <a:gd name="T1" fmla="*/ 0 h 46"/>
              <a:gd name="T2" fmla="*/ 0 w 30"/>
              <a:gd name="T3" fmla="*/ 16 h 46"/>
              <a:gd name="T4" fmla="*/ 16 w 30"/>
              <a:gd name="T5" fmla="*/ 16 h 46"/>
              <a:gd name="T6" fmla="*/ 16 w 30"/>
              <a:gd name="T7" fmla="*/ 32 h 46"/>
              <a:gd name="T8" fmla="*/ 29 w 30"/>
              <a:gd name="T9" fmla="*/ 45 h 46"/>
              <a:gd name="T10" fmla="*/ 29 w 30"/>
              <a:gd name="T11" fmla="*/ 32 h 46"/>
              <a:gd name="T12" fmla="*/ 16 w 30"/>
              <a:gd name="T13" fmla="*/ 16 h 46"/>
              <a:gd name="T14" fmla="*/ 0 w 30"/>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6">
                <a:moveTo>
                  <a:pt x="0" y="0"/>
                </a:moveTo>
                <a:lnTo>
                  <a:pt x="0" y="16"/>
                </a:lnTo>
                <a:lnTo>
                  <a:pt x="16" y="16"/>
                </a:lnTo>
                <a:lnTo>
                  <a:pt x="16" y="32"/>
                </a:lnTo>
                <a:lnTo>
                  <a:pt x="29" y="45"/>
                </a:lnTo>
                <a:lnTo>
                  <a:pt x="29" y="32"/>
                </a:lnTo>
                <a:lnTo>
                  <a:pt x="16" y="16"/>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50" name="Oval 688"/>
          <p:cNvSpPr>
            <a:spLocks noChangeArrowheads="1"/>
          </p:cNvSpPr>
          <p:nvPr/>
        </p:nvSpPr>
        <p:spPr bwMode="auto">
          <a:xfrm>
            <a:off x="8162528" y="4403183"/>
            <a:ext cx="19156"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51" name="Oval 689"/>
          <p:cNvSpPr>
            <a:spLocks noChangeArrowheads="1"/>
          </p:cNvSpPr>
          <p:nvPr/>
        </p:nvSpPr>
        <p:spPr bwMode="auto">
          <a:xfrm>
            <a:off x="9943870" y="4931597"/>
            <a:ext cx="0"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52" name="Freeform 690"/>
          <p:cNvSpPr>
            <a:spLocks/>
          </p:cNvSpPr>
          <p:nvPr/>
        </p:nvSpPr>
        <p:spPr bwMode="auto">
          <a:xfrm>
            <a:off x="8860289" y="4844000"/>
            <a:ext cx="65671" cy="62166"/>
          </a:xfrm>
          <a:custGeom>
            <a:avLst/>
            <a:gdLst>
              <a:gd name="T0" fmla="*/ 0 w 33"/>
              <a:gd name="T1" fmla="*/ 0 h 33"/>
              <a:gd name="T2" fmla="*/ 16 w 33"/>
              <a:gd name="T3" fmla="*/ 32 h 33"/>
              <a:gd name="T4" fmla="*/ 32 w 33"/>
              <a:gd name="T5" fmla="*/ 32 h 33"/>
              <a:gd name="T6" fmla="*/ 0 w 33"/>
              <a:gd name="T7" fmla="*/ 0 h 33"/>
            </a:gdLst>
            <a:ahLst/>
            <a:cxnLst>
              <a:cxn ang="0">
                <a:pos x="T0" y="T1"/>
              </a:cxn>
              <a:cxn ang="0">
                <a:pos x="T2" y="T3"/>
              </a:cxn>
              <a:cxn ang="0">
                <a:pos x="T4" y="T5"/>
              </a:cxn>
              <a:cxn ang="0">
                <a:pos x="T6" y="T7"/>
              </a:cxn>
            </a:cxnLst>
            <a:rect l="0" t="0" r="r" b="b"/>
            <a:pathLst>
              <a:path w="33" h="33">
                <a:moveTo>
                  <a:pt x="0" y="0"/>
                </a:moveTo>
                <a:lnTo>
                  <a:pt x="16" y="32"/>
                </a:lnTo>
                <a:lnTo>
                  <a:pt x="32" y="32"/>
                </a:lnTo>
                <a:lnTo>
                  <a:pt x="0" y="0"/>
                </a:lnTo>
              </a:path>
            </a:pathLst>
          </a:custGeom>
          <a:solidFill>
            <a:srgbClr val="96969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53" name="Oval 691"/>
          <p:cNvSpPr>
            <a:spLocks noChangeArrowheads="1"/>
          </p:cNvSpPr>
          <p:nvPr/>
        </p:nvSpPr>
        <p:spPr bwMode="auto">
          <a:xfrm>
            <a:off x="8685165" y="4287327"/>
            <a:ext cx="0" cy="14129"/>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54" name="Oval 692"/>
          <p:cNvSpPr>
            <a:spLocks noChangeArrowheads="1"/>
          </p:cNvSpPr>
          <p:nvPr/>
        </p:nvSpPr>
        <p:spPr bwMode="auto">
          <a:xfrm>
            <a:off x="9943870" y="4990938"/>
            <a:ext cx="0" cy="1978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55" name="Line 693"/>
          <p:cNvSpPr>
            <a:spLocks noChangeShapeType="1"/>
          </p:cNvSpPr>
          <p:nvPr/>
        </p:nvSpPr>
        <p:spPr bwMode="auto">
          <a:xfrm>
            <a:off x="8649592" y="4990939"/>
            <a:ext cx="328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56" name="Oval 694"/>
          <p:cNvSpPr>
            <a:spLocks noChangeArrowheads="1"/>
          </p:cNvSpPr>
          <p:nvPr/>
        </p:nvSpPr>
        <p:spPr bwMode="auto">
          <a:xfrm>
            <a:off x="9848097" y="5256559"/>
            <a:ext cx="0"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57" name="Oval 695"/>
          <p:cNvSpPr>
            <a:spLocks noChangeArrowheads="1"/>
          </p:cNvSpPr>
          <p:nvPr/>
        </p:nvSpPr>
        <p:spPr bwMode="auto">
          <a:xfrm>
            <a:off x="9757800" y="4519038"/>
            <a:ext cx="0" cy="19781"/>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grpSp>
        <p:nvGrpSpPr>
          <p:cNvPr id="1358" name="Group 696"/>
          <p:cNvGrpSpPr>
            <a:grpSpLocks/>
          </p:cNvGrpSpPr>
          <p:nvPr/>
        </p:nvGrpSpPr>
        <p:grpSpPr bwMode="auto">
          <a:xfrm>
            <a:off x="7620905" y="4350055"/>
            <a:ext cx="1381840" cy="565150"/>
            <a:chOff x="4094" y="2462"/>
            <a:chExt cx="695" cy="296"/>
          </a:xfrm>
          <a:solidFill>
            <a:schemeClr val="accent5">
              <a:lumMod val="75000"/>
            </a:schemeClr>
          </a:solidFill>
        </p:grpSpPr>
        <p:sp>
          <p:nvSpPr>
            <p:cNvPr id="1625" name="Freeform 697"/>
            <p:cNvSpPr>
              <a:spLocks/>
            </p:cNvSpPr>
            <p:nvPr/>
          </p:nvSpPr>
          <p:spPr bwMode="auto">
            <a:xfrm>
              <a:off x="4294" y="2495"/>
              <a:ext cx="154" cy="170"/>
            </a:xfrm>
            <a:custGeom>
              <a:avLst/>
              <a:gdLst>
                <a:gd name="T0" fmla="*/ 138 w 155"/>
                <a:gd name="T1" fmla="*/ 16 h 171"/>
                <a:gd name="T2" fmla="*/ 109 w 155"/>
                <a:gd name="T3" fmla="*/ 0 h 171"/>
                <a:gd name="T4" fmla="*/ 109 w 155"/>
                <a:gd name="T5" fmla="*/ 16 h 171"/>
                <a:gd name="T6" fmla="*/ 93 w 155"/>
                <a:gd name="T7" fmla="*/ 45 h 171"/>
                <a:gd name="T8" fmla="*/ 61 w 155"/>
                <a:gd name="T9" fmla="*/ 45 h 171"/>
                <a:gd name="T10" fmla="*/ 45 w 155"/>
                <a:gd name="T11" fmla="*/ 61 h 171"/>
                <a:gd name="T12" fmla="*/ 16 w 155"/>
                <a:gd name="T13" fmla="*/ 61 h 171"/>
                <a:gd name="T14" fmla="*/ 16 w 155"/>
                <a:gd name="T15" fmla="*/ 45 h 171"/>
                <a:gd name="T16" fmla="*/ 0 w 155"/>
                <a:gd name="T17" fmla="*/ 77 h 171"/>
                <a:gd name="T18" fmla="*/ 0 w 155"/>
                <a:gd name="T19" fmla="*/ 93 h 171"/>
                <a:gd name="T20" fmla="*/ 16 w 155"/>
                <a:gd name="T21" fmla="*/ 106 h 171"/>
                <a:gd name="T22" fmla="*/ 32 w 155"/>
                <a:gd name="T23" fmla="*/ 138 h 171"/>
                <a:gd name="T24" fmla="*/ 45 w 155"/>
                <a:gd name="T25" fmla="*/ 154 h 171"/>
                <a:gd name="T26" fmla="*/ 61 w 155"/>
                <a:gd name="T27" fmla="*/ 138 h 171"/>
                <a:gd name="T28" fmla="*/ 77 w 155"/>
                <a:gd name="T29" fmla="*/ 154 h 171"/>
                <a:gd name="T30" fmla="*/ 77 w 155"/>
                <a:gd name="T31" fmla="*/ 170 h 171"/>
                <a:gd name="T32" fmla="*/ 109 w 155"/>
                <a:gd name="T33" fmla="*/ 154 h 171"/>
                <a:gd name="T34" fmla="*/ 122 w 155"/>
                <a:gd name="T35" fmla="*/ 122 h 171"/>
                <a:gd name="T36" fmla="*/ 109 w 155"/>
                <a:gd name="T37" fmla="*/ 122 h 171"/>
                <a:gd name="T38" fmla="*/ 122 w 155"/>
                <a:gd name="T39" fmla="*/ 93 h 171"/>
                <a:gd name="T40" fmla="*/ 138 w 155"/>
                <a:gd name="T41" fmla="*/ 77 h 171"/>
                <a:gd name="T42" fmla="*/ 154 w 155"/>
                <a:gd name="T43" fmla="*/ 61 h 171"/>
                <a:gd name="T44" fmla="*/ 138 w 155"/>
                <a:gd name="T45" fmla="*/ 45 h 171"/>
                <a:gd name="T46" fmla="*/ 138 w 155"/>
                <a:gd name="T47" fmla="*/ 29 h 171"/>
                <a:gd name="T48" fmla="*/ 138 w 155"/>
                <a:gd name="T49" fmla="*/ 1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71">
                  <a:moveTo>
                    <a:pt x="138" y="16"/>
                  </a:moveTo>
                  <a:lnTo>
                    <a:pt x="109" y="0"/>
                  </a:lnTo>
                  <a:lnTo>
                    <a:pt x="109" y="16"/>
                  </a:lnTo>
                  <a:lnTo>
                    <a:pt x="93" y="45"/>
                  </a:lnTo>
                  <a:lnTo>
                    <a:pt x="61" y="45"/>
                  </a:lnTo>
                  <a:lnTo>
                    <a:pt x="45" y="61"/>
                  </a:lnTo>
                  <a:lnTo>
                    <a:pt x="16" y="61"/>
                  </a:lnTo>
                  <a:lnTo>
                    <a:pt x="16" y="45"/>
                  </a:lnTo>
                  <a:lnTo>
                    <a:pt x="0" y="77"/>
                  </a:lnTo>
                  <a:lnTo>
                    <a:pt x="0" y="93"/>
                  </a:lnTo>
                  <a:lnTo>
                    <a:pt x="16" y="106"/>
                  </a:lnTo>
                  <a:lnTo>
                    <a:pt x="32" y="138"/>
                  </a:lnTo>
                  <a:lnTo>
                    <a:pt x="45" y="154"/>
                  </a:lnTo>
                  <a:lnTo>
                    <a:pt x="61" y="138"/>
                  </a:lnTo>
                  <a:lnTo>
                    <a:pt x="77" y="154"/>
                  </a:lnTo>
                  <a:lnTo>
                    <a:pt x="77" y="170"/>
                  </a:lnTo>
                  <a:lnTo>
                    <a:pt x="109" y="154"/>
                  </a:lnTo>
                  <a:lnTo>
                    <a:pt x="122" y="122"/>
                  </a:lnTo>
                  <a:lnTo>
                    <a:pt x="109" y="122"/>
                  </a:lnTo>
                  <a:lnTo>
                    <a:pt x="122" y="93"/>
                  </a:lnTo>
                  <a:lnTo>
                    <a:pt x="138" y="77"/>
                  </a:lnTo>
                  <a:lnTo>
                    <a:pt x="154" y="61"/>
                  </a:lnTo>
                  <a:lnTo>
                    <a:pt x="138" y="45"/>
                  </a:lnTo>
                  <a:lnTo>
                    <a:pt x="138" y="29"/>
                  </a:lnTo>
                  <a:lnTo>
                    <a:pt x="138" y="16"/>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26" name="Freeform 698"/>
            <p:cNvSpPr>
              <a:spLocks/>
            </p:cNvSpPr>
            <p:nvPr/>
          </p:nvSpPr>
          <p:spPr bwMode="auto">
            <a:xfrm>
              <a:off x="4094" y="2462"/>
              <a:ext cx="156" cy="216"/>
            </a:xfrm>
            <a:custGeom>
              <a:avLst/>
              <a:gdLst>
                <a:gd name="T0" fmla="*/ 13 w 155"/>
                <a:gd name="T1" fmla="*/ 0 h 216"/>
                <a:gd name="T2" fmla="*/ 0 w 155"/>
                <a:gd name="T3" fmla="*/ 16 h 216"/>
                <a:gd name="T4" fmla="*/ 13 w 155"/>
                <a:gd name="T5" fmla="*/ 48 h 216"/>
                <a:gd name="T6" fmla="*/ 61 w 155"/>
                <a:gd name="T7" fmla="*/ 77 h 216"/>
                <a:gd name="T8" fmla="*/ 61 w 155"/>
                <a:gd name="T9" fmla="*/ 93 h 216"/>
                <a:gd name="T10" fmla="*/ 77 w 155"/>
                <a:gd name="T11" fmla="*/ 138 h 216"/>
                <a:gd name="T12" fmla="*/ 90 w 155"/>
                <a:gd name="T13" fmla="*/ 170 h 216"/>
                <a:gd name="T14" fmla="*/ 138 w 155"/>
                <a:gd name="T15" fmla="*/ 215 h 216"/>
                <a:gd name="T16" fmla="*/ 154 w 155"/>
                <a:gd name="T17" fmla="*/ 215 h 216"/>
                <a:gd name="T18" fmla="*/ 154 w 155"/>
                <a:gd name="T19" fmla="*/ 170 h 216"/>
                <a:gd name="T20" fmla="*/ 138 w 155"/>
                <a:gd name="T21" fmla="*/ 138 h 216"/>
                <a:gd name="T22" fmla="*/ 122 w 155"/>
                <a:gd name="T23" fmla="*/ 125 h 216"/>
                <a:gd name="T24" fmla="*/ 122 w 155"/>
                <a:gd name="T25" fmla="*/ 93 h 216"/>
                <a:gd name="T26" fmla="*/ 90 w 155"/>
                <a:gd name="T27" fmla="*/ 61 h 216"/>
                <a:gd name="T28" fmla="*/ 77 w 155"/>
                <a:gd name="T29" fmla="*/ 48 h 216"/>
                <a:gd name="T30" fmla="*/ 45 w 155"/>
                <a:gd name="T31" fmla="*/ 32 h 216"/>
                <a:gd name="T32" fmla="*/ 29 w 155"/>
                <a:gd name="T33" fmla="*/ 16 h 216"/>
                <a:gd name="T34" fmla="*/ 13 w 155"/>
                <a:gd name="T3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16">
                  <a:moveTo>
                    <a:pt x="13" y="0"/>
                  </a:moveTo>
                  <a:lnTo>
                    <a:pt x="0" y="16"/>
                  </a:lnTo>
                  <a:lnTo>
                    <a:pt x="13" y="48"/>
                  </a:lnTo>
                  <a:lnTo>
                    <a:pt x="61" y="77"/>
                  </a:lnTo>
                  <a:lnTo>
                    <a:pt x="61" y="93"/>
                  </a:lnTo>
                  <a:lnTo>
                    <a:pt x="77" y="138"/>
                  </a:lnTo>
                  <a:lnTo>
                    <a:pt x="90" y="170"/>
                  </a:lnTo>
                  <a:lnTo>
                    <a:pt x="138" y="215"/>
                  </a:lnTo>
                  <a:lnTo>
                    <a:pt x="154" y="215"/>
                  </a:lnTo>
                  <a:lnTo>
                    <a:pt x="154" y="170"/>
                  </a:lnTo>
                  <a:lnTo>
                    <a:pt x="138" y="138"/>
                  </a:lnTo>
                  <a:lnTo>
                    <a:pt x="122" y="125"/>
                  </a:lnTo>
                  <a:lnTo>
                    <a:pt x="122" y="93"/>
                  </a:lnTo>
                  <a:lnTo>
                    <a:pt x="90" y="61"/>
                  </a:lnTo>
                  <a:lnTo>
                    <a:pt x="77" y="48"/>
                  </a:lnTo>
                  <a:lnTo>
                    <a:pt x="45" y="32"/>
                  </a:lnTo>
                  <a:lnTo>
                    <a:pt x="29" y="16"/>
                  </a:lnTo>
                  <a:lnTo>
                    <a:pt x="13"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27" name="Freeform 699"/>
            <p:cNvSpPr>
              <a:spLocks/>
            </p:cNvSpPr>
            <p:nvPr/>
          </p:nvSpPr>
          <p:spPr bwMode="auto">
            <a:xfrm>
              <a:off x="4633" y="2586"/>
              <a:ext cx="156" cy="169"/>
            </a:xfrm>
            <a:custGeom>
              <a:avLst/>
              <a:gdLst>
                <a:gd name="T0" fmla="*/ 154 w 155"/>
                <a:gd name="T1" fmla="*/ 45 h 168"/>
                <a:gd name="T2" fmla="*/ 106 w 155"/>
                <a:gd name="T3" fmla="*/ 29 h 168"/>
                <a:gd name="T4" fmla="*/ 77 w 155"/>
                <a:gd name="T5" fmla="*/ 29 h 168"/>
                <a:gd name="T6" fmla="*/ 77 w 155"/>
                <a:gd name="T7" fmla="*/ 45 h 168"/>
                <a:gd name="T8" fmla="*/ 61 w 155"/>
                <a:gd name="T9" fmla="*/ 29 h 168"/>
                <a:gd name="T10" fmla="*/ 45 w 155"/>
                <a:gd name="T11" fmla="*/ 13 h 168"/>
                <a:gd name="T12" fmla="*/ 29 w 155"/>
                <a:gd name="T13" fmla="*/ 0 h 168"/>
                <a:gd name="T14" fmla="*/ 0 w 155"/>
                <a:gd name="T15" fmla="*/ 0 h 168"/>
                <a:gd name="T16" fmla="*/ 0 w 155"/>
                <a:gd name="T17" fmla="*/ 13 h 168"/>
                <a:gd name="T18" fmla="*/ 13 w 155"/>
                <a:gd name="T19" fmla="*/ 13 h 168"/>
                <a:gd name="T20" fmla="*/ 29 w 155"/>
                <a:gd name="T21" fmla="*/ 29 h 168"/>
                <a:gd name="T22" fmla="*/ 13 w 155"/>
                <a:gd name="T23" fmla="*/ 29 h 168"/>
                <a:gd name="T24" fmla="*/ 29 w 155"/>
                <a:gd name="T25" fmla="*/ 61 h 168"/>
                <a:gd name="T26" fmla="*/ 45 w 155"/>
                <a:gd name="T27" fmla="*/ 45 h 168"/>
                <a:gd name="T28" fmla="*/ 106 w 155"/>
                <a:gd name="T29" fmla="*/ 106 h 168"/>
                <a:gd name="T30" fmla="*/ 122 w 155"/>
                <a:gd name="T31" fmla="*/ 138 h 168"/>
                <a:gd name="T32" fmla="*/ 154 w 155"/>
                <a:gd name="T33" fmla="*/ 167 h 168"/>
                <a:gd name="T34" fmla="*/ 154 w 155"/>
                <a:gd name="T35" fmla="*/ 4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168">
                  <a:moveTo>
                    <a:pt x="154" y="45"/>
                  </a:moveTo>
                  <a:lnTo>
                    <a:pt x="106" y="29"/>
                  </a:lnTo>
                  <a:lnTo>
                    <a:pt x="77" y="29"/>
                  </a:lnTo>
                  <a:lnTo>
                    <a:pt x="77" y="45"/>
                  </a:lnTo>
                  <a:lnTo>
                    <a:pt x="61" y="29"/>
                  </a:lnTo>
                  <a:lnTo>
                    <a:pt x="45" y="13"/>
                  </a:lnTo>
                  <a:lnTo>
                    <a:pt x="29" y="0"/>
                  </a:lnTo>
                  <a:lnTo>
                    <a:pt x="0" y="0"/>
                  </a:lnTo>
                  <a:lnTo>
                    <a:pt x="0" y="13"/>
                  </a:lnTo>
                  <a:lnTo>
                    <a:pt x="13" y="13"/>
                  </a:lnTo>
                  <a:lnTo>
                    <a:pt x="29" y="29"/>
                  </a:lnTo>
                  <a:lnTo>
                    <a:pt x="13" y="29"/>
                  </a:lnTo>
                  <a:lnTo>
                    <a:pt x="29" y="61"/>
                  </a:lnTo>
                  <a:lnTo>
                    <a:pt x="45" y="45"/>
                  </a:lnTo>
                  <a:lnTo>
                    <a:pt x="106" y="106"/>
                  </a:lnTo>
                  <a:lnTo>
                    <a:pt x="122" y="138"/>
                  </a:lnTo>
                  <a:lnTo>
                    <a:pt x="154" y="167"/>
                  </a:lnTo>
                  <a:lnTo>
                    <a:pt x="154" y="45"/>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28" name="Freeform 700"/>
            <p:cNvSpPr>
              <a:spLocks/>
            </p:cNvSpPr>
            <p:nvPr/>
          </p:nvSpPr>
          <p:spPr bwMode="auto">
            <a:xfrm>
              <a:off x="4446" y="2539"/>
              <a:ext cx="95" cy="139"/>
            </a:xfrm>
            <a:custGeom>
              <a:avLst/>
              <a:gdLst>
                <a:gd name="T0" fmla="*/ 93 w 94"/>
                <a:gd name="T1" fmla="*/ 0 h 139"/>
                <a:gd name="T2" fmla="*/ 77 w 94"/>
                <a:gd name="T3" fmla="*/ 16 h 139"/>
                <a:gd name="T4" fmla="*/ 32 w 94"/>
                <a:gd name="T5" fmla="*/ 0 h 139"/>
                <a:gd name="T6" fmla="*/ 16 w 94"/>
                <a:gd name="T7" fmla="*/ 16 h 139"/>
                <a:gd name="T8" fmla="*/ 16 w 94"/>
                <a:gd name="T9" fmla="*/ 48 h 139"/>
                <a:gd name="T10" fmla="*/ 0 w 94"/>
                <a:gd name="T11" fmla="*/ 93 h 139"/>
                <a:gd name="T12" fmla="*/ 16 w 94"/>
                <a:gd name="T13" fmla="*/ 93 h 139"/>
                <a:gd name="T14" fmla="*/ 0 w 94"/>
                <a:gd name="T15" fmla="*/ 138 h 139"/>
                <a:gd name="T16" fmla="*/ 32 w 94"/>
                <a:gd name="T17" fmla="*/ 138 h 139"/>
                <a:gd name="T18" fmla="*/ 32 w 94"/>
                <a:gd name="T19" fmla="*/ 93 h 139"/>
                <a:gd name="T20" fmla="*/ 45 w 94"/>
                <a:gd name="T21" fmla="*/ 77 h 139"/>
                <a:gd name="T22" fmla="*/ 45 w 94"/>
                <a:gd name="T23" fmla="*/ 109 h 139"/>
                <a:gd name="T24" fmla="*/ 45 w 94"/>
                <a:gd name="T25" fmla="*/ 125 h 139"/>
                <a:gd name="T26" fmla="*/ 61 w 94"/>
                <a:gd name="T27" fmla="*/ 109 h 139"/>
                <a:gd name="T28" fmla="*/ 45 w 94"/>
                <a:gd name="T29" fmla="*/ 77 h 139"/>
                <a:gd name="T30" fmla="*/ 45 w 94"/>
                <a:gd name="T31" fmla="*/ 61 h 139"/>
                <a:gd name="T32" fmla="*/ 61 w 94"/>
                <a:gd name="T33" fmla="*/ 48 h 139"/>
                <a:gd name="T34" fmla="*/ 45 w 94"/>
                <a:gd name="T35" fmla="*/ 48 h 139"/>
                <a:gd name="T36" fmla="*/ 32 w 94"/>
                <a:gd name="T37" fmla="*/ 61 h 139"/>
                <a:gd name="T38" fmla="*/ 32 w 94"/>
                <a:gd name="T39" fmla="*/ 16 h 139"/>
                <a:gd name="T40" fmla="*/ 77 w 94"/>
                <a:gd name="T41" fmla="*/ 16 h 139"/>
                <a:gd name="T42" fmla="*/ 93 w 94"/>
                <a:gd name="T4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39">
                  <a:moveTo>
                    <a:pt x="93" y="0"/>
                  </a:moveTo>
                  <a:lnTo>
                    <a:pt x="77" y="16"/>
                  </a:lnTo>
                  <a:lnTo>
                    <a:pt x="32" y="0"/>
                  </a:lnTo>
                  <a:lnTo>
                    <a:pt x="16" y="16"/>
                  </a:lnTo>
                  <a:lnTo>
                    <a:pt x="16" y="48"/>
                  </a:lnTo>
                  <a:lnTo>
                    <a:pt x="0" y="93"/>
                  </a:lnTo>
                  <a:lnTo>
                    <a:pt x="16" y="93"/>
                  </a:lnTo>
                  <a:lnTo>
                    <a:pt x="0" y="138"/>
                  </a:lnTo>
                  <a:lnTo>
                    <a:pt x="32" y="138"/>
                  </a:lnTo>
                  <a:lnTo>
                    <a:pt x="32" y="93"/>
                  </a:lnTo>
                  <a:lnTo>
                    <a:pt x="45" y="77"/>
                  </a:lnTo>
                  <a:lnTo>
                    <a:pt x="45" y="109"/>
                  </a:lnTo>
                  <a:lnTo>
                    <a:pt x="45" y="125"/>
                  </a:lnTo>
                  <a:lnTo>
                    <a:pt x="61" y="109"/>
                  </a:lnTo>
                  <a:lnTo>
                    <a:pt x="45" y="77"/>
                  </a:lnTo>
                  <a:lnTo>
                    <a:pt x="45" y="61"/>
                  </a:lnTo>
                  <a:lnTo>
                    <a:pt x="61" y="48"/>
                  </a:lnTo>
                  <a:lnTo>
                    <a:pt x="45" y="48"/>
                  </a:lnTo>
                  <a:lnTo>
                    <a:pt x="32" y="61"/>
                  </a:lnTo>
                  <a:lnTo>
                    <a:pt x="32" y="16"/>
                  </a:lnTo>
                  <a:lnTo>
                    <a:pt x="77" y="16"/>
                  </a:lnTo>
                  <a:lnTo>
                    <a:pt x="93"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29" name="Freeform 701"/>
            <p:cNvSpPr>
              <a:spLocks/>
            </p:cNvSpPr>
            <p:nvPr/>
          </p:nvSpPr>
          <p:spPr bwMode="auto">
            <a:xfrm>
              <a:off x="4248" y="2677"/>
              <a:ext cx="122" cy="49"/>
            </a:xfrm>
            <a:custGeom>
              <a:avLst/>
              <a:gdLst>
                <a:gd name="T0" fmla="*/ 0 w 123"/>
                <a:gd name="T1" fmla="*/ 16 h 49"/>
                <a:gd name="T2" fmla="*/ 13 w 123"/>
                <a:gd name="T3" fmla="*/ 16 h 49"/>
                <a:gd name="T4" fmla="*/ 61 w 123"/>
                <a:gd name="T5" fmla="*/ 48 h 49"/>
                <a:gd name="T6" fmla="*/ 61 w 123"/>
                <a:gd name="T7" fmla="*/ 32 h 49"/>
                <a:gd name="T8" fmla="*/ 77 w 123"/>
                <a:gd name="T9" fmla="*/ 48 h 49"/>
                <a:gd name="T10" fmla="*/ 122 w 123"/>
                <a:gd name="T11" fmla="*/ 48 h 49"/>
                <a:gd name="T12" fmla="*/ 122 w 123"/>
                <a:gd name="T13" fmla="*/ 32 h 49"/>
                <a:gd name="T14" fmla="*/ 106 w 123"/>
                <a:gd name="T15" fmla="*/ 16 h 49"/>
                <a:gd name="T16" fmla="*/ 77 w 123"/>
                <a:gd name="T17" fmla="*/ 16 h 49"/>
                <a:gd name="T18" fmla="*/ 45 w 123"/>
                <a:gd name="T19" fmla="*/ 0 h 49"/>
                <a:gd name="T20" fmla="*/ 13 w 123"/>
                <a:gd name="T21" fmla="*/ 0 h 49"/>
                <a:gd name="T22" fmla="*/ 0 w 123"/>
                <a:gd name="T23"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49">
                  <a:moveTo>
                    <a:pt x="0" y="16"/>
                  </a:moveTo>
                  <a:lnTo>
                    <a:pt x="13" y="16"/>
                  </a:lnTo>
                  <a:lnTo>
                    <a:pt x="61" y="48"/>
                  </a:lnTo>
                  <a:lnTo>
                    <a:pt x="61" y="32"/>
                  </a:lnTo>
                  <a:lnTo>
                    <a:pt x="77" y="48"/>
                  </a:lnTo>
                  <a:lnTo>
                    <a:pt x="122" y="48"/>
                  </a:lnTo>
                  <a:lnTo>
                    <a:pt x="122" y="32"/>
                  </a:lnTo>
                  <a:lnTo>
                    <a:pt x="106" y="16"/>
                  </a:lnTo>
                  <a:lnTo>
                    <a:pt x="77" y="16"/>
                  </a:lnTo>
                  <a:lnTo>
                    <a:pt x="45" y="0"/>
                  </a:lnTo>
                  <a:lnTo>
                    <a:pt x="13" y="0"/>
                  </a:lnTo>
                  <a:lnTo>
                    <a:pt x="0" y="16"/>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0" name="Freeform 702"/>
            <p:cNvSpPr>
              <a:spLocks/>
            </p:cNvSpPr>
            <p:nvPr/>
          </p:nvSpPr>
          <p:spPr bwMode="auto">
            <a:xfrm>
              <a:off x="4569" y="2523"/>
              <a:ext cx="33" cy="65"/>
            </a:xfrm>
            <a:custGeom>
              <a:avLst/>
              <a:gdLst>
                <a:gd name="T0" fmla="*/ 16 w 33"/>
                <a:gd name="T1" fmla="*/ 64 h 65"/>
                <a:gd name="T2" fmla="*/ 32 w 33"/>
                <a:gd name="T3" fmla="*/ 64 h 65"/>
                <a:gd name="T4" fmla="*/ 0 w 33"/>
                <a:gd name="T5" fmla="*/ 0 h 65"/>
                <a:gd name="T6" fmla="*/ 0 w 33"/>
                <a:gd name="T7" fmla="*/ 16 h 65"/>
                <a:gd name="T8" fmla="*/ 16 w 33"/>
                <a:gd name="T9" fmla="*/ 64 h 65"/>
              </a:gdLst>
              <a:ahLst/>
              <a:cxnLst>
                <a:cxn ang="0">
                  <a:pos x="T0" y="T1"/>
                </a:cxn>
                <a:cxn ang="0">
                  <a:pos x="T2" y="T3"/>
                </a:cxn>
                <a:cxn ang="0">
                  <a:pos x="T4" y="T5"/>
                </a:cxn>
                <a:cxn ang="0">
                  <a:pos x="T6" y="T7"/>
                </a:cxn>
                <a:cxn ang="0">
                  <a:pos x="T8" y="T9"/>
                </a:cxn>
              </a:cxnLst>
              <a:rect l="0" t="0" r="r" b="b"/>
              <a:pathLst>
                <a:path w="33" h="65">
                  <a:moveTo>
                    <a:pt x="16" y="64"/>
                  </a:moveTo>
                  <a:lnTo>
                    <a:pt x="32" y="64"/>
                  </a:lnTo>
                  <a:lnTo>
                    <a:pt x="0" y="0"/>
                  </a:lnTo>
                  <a:lnTo>
                    <a:pt x="0" y="16"/>
                  </a:lnTo>
                  <a:lnTo>
                    <a:pt x="16" y="64"/>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1" name="Freeform 703"/>
            <p:cNvSpPr>
              <a:spLocks/>
            </p:cNvSpPr>
            <p:nvPr/>
          </p:nvSpPr>
          <p:spPr bwMode="auto">
            <a:xfrm>
              <a:off x="4463" y="2725"/>
              <a:ext cx="47" cy="16"/>
            </a:xfrm>
            <a:custGeom>
              <a:avLst/>
              <a:gdLst>
                <a:gd name="T0" fmla="*/ 0 w 46"/>
                <a:gd name="T1" fmla="*/ 0 h 17"/>
                <a:gd name="T2" fmla="*/ 0 w 46"/>
                <a:gd name="T3" fmla="*/ 16 h 17"/>
                <a:gd name="T4" fmla="*/ 45 w 46"/>
                <a:gd name="T5" fmla="*/ 0 h 17"/>
                <a:gd name="T6" fmla="*/ 0 w 46"/>
                <a:gd name="T7" fmla="*/ 0 h 17"/>
              </a:gdLst>
              <a:ahLst/>
              <a:cxnLst>
                <a:cxn ang="0">
                  <a:pos x="T0" y="T1"/>
                </a:cxn>
                <a:cxn ang="0">
                  <a:pos x="T2" y="T3"/>
                </a:cxn>
                <a:cxn ang="0">
                  <a:pos x="T4" y="T5"/>
                </a:cxn>
                <a:cxn ang="0">
                  <a:pos x="T6" y="T7"/>
                </a:cxn>
              </a:cxnLst>
              <a:rect l="0" t="0" r="r" b="b"/>
              <a:pathLst>
                <a:path w="46" h="17">
                  <a:moveTo>
                    <a:pt x="0" y="0"/>
                  </a:moveTo>
                  <a:lnTo>
                    <a:pt x="0" y="16"/>
                  </a:lnTo>
                  <a:lnTo>
                    <a:pt x="45" y="0"/>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2" name="Freeform 704"/>
            <p:cNvSpPr>
              <a:spLocks/>
            </p:cNvSpPr>
            <p:nvPr/>
          </p:nvSpPr>
          <p:spPr bwMode="auto">
            <a:xfrm>
              <a:off x="4508" y="2742"/>
              <a:ext cx="62" cy="16"/>
            </a:xfrm>
            <a:custGeom>
              <a:avLst/>
              <a:gdLst>
                <a:gd name="T0" fmla="*/ 0 w 62"/>
                <a:gd name="T1" fmla="*/ 16 h 17"/>
                <a:gd name="T2" fmla="*/ 32 w 62"/>
                <a:gd name="T3" fmla="*/ 16 h 17"/>
                <a:gd name="T4" fmla="*/ 61 w 62"/>
                <a:gd name="T5" fmla="*/ 0 h 17"/>
                <a:gd name="T6" fmla="*/ 16 w 62"/>
                <a:gd name="T7" fmla="*/ 0 h 17"/>
                <a:gd name="T8" fmla="*/ 16 w 62"/>
                <a:gd name="T9" fmla="*/ 16 h 17"/>
                <a:gd name="T10" fmla="*/ 0 w 62"/>
                <a:gd name="T11" fmla="*/ 16 h 17"/>
              </a:gdLst>
              <a:ahLst/>
              <a:cxnLst>
                <a:cxn ang="0">
                  <a:pos x="T0" y="T1"/>
                </a:cxn>
                <a:cxn ang="0">
                  <a:pos x="T2" y="T3"/>
                </a:cxn>
                <a:cxn ang="0">
                  <a:pos x="T4" y="T5"/>
                </a:cxn>
                <a:cxn ang="0">
                  <a:pos x="T6" y="T7"/>
                </a:cxn>
                <a:cxn ang="0">
                  <a:pos x="T8" y="T9"/>
                </a:cxn>
                <a:cxn ang="0">
                  <a:pos x="T10" y="T11"/>
                </a:cxn>
              </a:cxnLst>
              <a:rect l="0" t="0" r="r" b="b"/>
              <a:pathLst>
                <a:path w="62" h="17">
                  <a:moveTo>
                    <a:pt x="0" y="16"/>
                  </a:moveTo>
                  <a:lnTo>
                    <a:pt x="32" y="16"/>
                  </a:lnTo>
                  <a:lnTo>
                    <a:pt x="61" y="0"/>
                  </a:lnTo>
                  <a:lnTo>
                    <a:pt x="16" y="0"/>
                  </a:lnTo>
                  <a:lnTo>
                    <a:pt x="16" y="16"/>
                  </a:lnTo>
                  <a:lnTo>
                    <a:pt x="0" y="16"/>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3" name="Freeform 705"/>
            <p:cNvSpPr>
              <a:spLocks/>
            </p:cNvSpPr>
            <p:nvPr/>
          </p:nvSpPr>
          <p:spPr bwMode="auto">
            <a:xfrm>
              <a:off x="4585" y="2616"/>
              <a:ext cx="33" cy="33"/>
            </a:xfrm>
            <a:custGeom>
              <a:avLst/>
              <a:gdLst>
                <a:gd name="T0" fmla="*/ 0 w 34"/>
                <a:gd name="T1" fmla="*/ 16 h 33"/>
                <a:gd name="T2" fmla="*/ 0 w 34"/>
                <a:gd name="T3" fmla="*/ 32 h 33"/>
                <a:gd name="T4" fmla="*/ 17 w 34"/>
                <a:gd name="T5" fmla="*/ 16 h 33"/>
                <a:gd name="T6" fmla="*/ 33 w 34"/>
                <a:gd name="T7" fmla="*/ 16 h 33"/>
                <a:gd name="T8" fmla="*/ 33 w 34"/>
                <a:gd name="T9" fmla="*/ 0 h 33"/>
                <a:gd name="T10" fmla="*/ 0 w 34"/>
                <a:gd name="T11" fmla="*/ 16 h 33"/>
              </a:gdLst>
              <a:ahLst/>
              <a:cxnLst>
                <a:cxn ang="0">
                  <a:pos x="T0" y="T1"/>
                </a:cxn>
                <a:cxn ang="0">
                  <a:pos x="T2" y="T3"/>
                </a:cxn>
                <a:cxn ang="0">
                  <a:pos x="T4" y="T5"/>
                </a:cxn>
                <a:cxn ang="0">
                  <a:pos x="T6" y="T7"/>
                </a:cxn>
                <a:cxn ang="0">
                  <a:pos x="T8" y="T9"/>
                </a:cxn>
                <a:cxn ang="0">
                  <a:pos x="T10" y="T11"/>
                </a:cxn>
              </a:cxnLst>
              <a:rect l="0" t="0" r="r" b="b"/>
              <a:pathLst>
                <a:path w="34" h="33">
                  <a:moveTo>
                    <a:pt x="0" y="16"/>
                  </a:moveTo>
                  <a:lnTo>
                    <a:pt x="0" y="32"/>
                  </a:lnTo>
                  <a:lnTo>
                    <a:pt x="17" y="16"/>
                  </a:lnTo>
                  <a:lnTo>
                    <a:pt x="33" y="16"/>
                  </a:lnTo>
                  <a:lnTo>
                    <a:pt x="33" y="0"/>
                  </a:lnTo>
                  <a:lnTo>
                    <a:pt x="0" y="16"/>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4" name="Freeform 706"/>
            <p:cNvSpPr>
              <a:spLocks/>
            </p:cNvSpPr>
            <p:nvPr/>
          </p:nvSpPr>
          <p:spPr bwMode="auto">
            <a:xfrm>
              <a:off x="4402" y="2709"/>
              <a:ext cx="30" cy="33"/>
            </a:xfrm>
            <a:custGeom>
              <a:avLst/>
              <a:gdLst>
                <a:gd name="T0" fmla="*/ 0 w 30"/>
                <a:gd name="T1" fmla="*/ 0 h 33"/>
                <a:gd name="T2" fmla="*/ 0 w 30"/>
                <a:gd name="T3" fmla="*/ 32 h 33"/>
                <a:gd name="T4" fmla="*/ 29 w 30"/>
                <a:gd name="T5" fmla="*/ 16 h 33"/>
                <a:gd name="T6" fmla="*/ 0 w 30"/>
                <a:gd name="T7" fmla="*/ 0 h 33"/>
              </a:gdLst>
              <a:ahLst/>
              <a:cxnLst>
                <a:cxn ang="0">
                  <a:pos x="T0" y="T1"/>
                </a:cxn>
                <a:cxn ang="0">
                  <a:pos x="T2" y="T3"/>
                </a:cxn>
                <a:cxn ang="0">
                  <a:pos x="T4" y="T5"/>
                </a:cxn>
                <a:cxn ang="0">
                  <a:pos x="T6" y="T7"/>
                </a:cxn>
              </a:cxnLst>
              <a:rect l="0" t="0" r="r" b="b"/>
              <a:pathLst>
                <a:path w="30" h="33">
                  <a:moveTo>
                    <a:pt x="0" y="0"/>
                  </a:moveTo>
                  <a:lnTo>
                    <a:pt x="0" y="32"/>
                  </a:lnTo>
                  <a:lnTo>
                    <a:pt x="29" y="16"/>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5" name="Freeform 707"/>
            <p:cNvSpPr>
              <a:spLocks/>
            </p:cNvSpPr>
            <p:nvPr/>
          </p:nvSpPr>
          <p:spPr bwMode="auto">
            <a:xfrm>
              <a:off x="4446" y="2742"/>
              <a:ext cx="33" cy="16"/>
            </a:xfrm>
            <a:custGeom>
              <a:avLst/>
              <a:gdLst>
                <a:gd name="T0" fmla="*/ 0 w 33"/>
                <a:gd name="T1" fmla="*/ 0 h 17"/>
                <a:gd name="T2" fmla="*/ 32 w 33"/>
                <a:gd name="T3" fmla="*/ 0 h 17"/>
                <a:gd name="T4" fmla="*/ 32 w 33"/>
                <a:gd name="T5" fmla="*/ 16 h 17"/>
                <a:gd name="T6" fmla="*/ 0 w 33"/>
                <a:gd name="T7" fmla="*/ 0 h 17"/>
              </a:gdLst>
              <a:ahLst/>
              <a:cxnLst>
                <a:cxn ang="0">
                  <a:pos x="T0" y="T1"/>
                </a:cxn>
                <a:cxn ang="0">
                  <a:pos x="T2" y="T3"/>
                </a:cxn>
                <a:cxn ang="0">
                  <a:pos x="T4" y="T5"/>
                </a:cxn>
                <a:cxn ang="0">
                  <a:pos x="T6" y="T7"/>
                </a:cxn>
              </a:cxnLst>
              <a:rect l="0" t="0" r="r" b="b"/>
              <a:pathLst>
                <a:path w="33" h="17">
                  <a:moveTo>
                    <a:pt x="0" y="0"/>
                  </a:moveTo>
                  <a:lnTo>
                    <a:pt x="32" y="0"/>
                  </a:lnTo>
                  <a:lnTo>
                    <a:pt x="32" y="16"/>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6" name="Freeform 708"/>
            <p:cNvSpPr>
              <a:spLocks/>
            </p:cNvSpPr>
            <p:nvPr/>
          </p:nvSpPr>
          <p:spPr bwMode="auto">
            <a:xfrm>
              <a:off x="4540" y="2632"/>
              <a:ext cx="30" cy="16"/>
            </a:xfrm>
            <a:custGeom>
              <a:avLst/>
              <a:gdLst>
                <a:gd name="T0" fmla="*/ 0 w 30"/>
                <a:gd name="T1" fmla="*/ 0 h 17"/>
                <a:gd name="T2" fmla="*/ 0 w 30"/>
                <a:gd name="T3" fmla="*/ 16 h 17"/>
                <a:gd name="T4" fmla="*/ 29 w 30"/>
                <a:gd name="T5" fmla="*/ 0 h 17"/>
                <a:gd name="T6" fmla="*/ 0 w 30"/>
                <a:gd name="T7" fmla="*/ 0 h 17"/>
              </a:gdLst>
              <a:ahLst/>
              <a:cxnLst>
                <a:cxn ang="0">
                  <a:pos x="T0" y="T1"/>
                </a:cxn>
                <a:cxn ang="0">
                  <a:pos x="T2" y="T3"/>
                </a:cxn>
                <a:cxn ang="0">
                  <a:pos x="T4" y="T5"/>
                </a:cxn>
                <a:cxn ang="0">
                  <a:pos x="T6" y="T7"/>
                </a:cxn>
              </a:cxnLst>
              <a:rect l="0" t="0" r="r" b="b"/>
              <a:pathLst>
                <a:path w="30" h="17">
                  <a:moveTo>
                    <a:pt x="0" y="0"/>
                  </a:moveTo>
                  <a:lnTo>
                    <a:pt x="0" y="16"/>
                  </a:lnTo>
                  <a:lnTo>
                    <a:pt x="29" y="0"/>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637" name="Freeform 709"/>
            <p:cNvSpPr>
              <a:spLocks/>
            </p:cNvSpPr>
            <p:nvPr/>
          </p:nvSpPr>
          <p:spPr bwMode="auto">
            <a:xfrm>
              <a:off x="4248" y="2600"/>
              <a:ext cx="17" cy="18"/>
            </a:xfrm>
            <a:custGeom>
              <a:avLst/>
              <a:gdLst>
                <a:gd name="T0" fmla="*/ 0 w 17"/>
                <a:gd name="T1" fmla="*/ 0 h 17"/>
                <a:gd name="T2" fmla="*/ 16 w 17"/>
                <a:gd name="T3" fmla="*/ 16 h 17"/>
                <a:gd name="T4" fmla="*/ 16 w 17"/>
                <a:gd name="T5" fmla="*/ 0 h 17"/>
                <a:gd name="T6" fmla="*/ 0 w 17"/>
                <a:gd name="T7" fmla="*/ 0 h 17"/>
              </a:gdLst>
              <a:ahLst/>
              <a:cxnLst>
                <a:cxn ang="0">
                  <a:pos x="T0" y="T1"/>
                </a:cxn>
                <a:cxn ang="0">
                  <a:pos x="T2" y="T3"/>
                </a:cxn>
                <a:cxn ang="0">
                  <a:pos x="T4" y="T5"/>
                </a:cxn>
                <a:cxn ang="0">
                  <a:pos x="T6" y="T7"/>
                </a:cxn>
              </a:cxnLst>
              <a:rect l="0" t="0" r="r" b="b"/>
              <a:pathLst>
                <a:path w="17" h="17">
                  <a:moveTo>
                    <a:pt x="0" y="0"/>
                  </a:moveTo>
                  <a:lnTo>
                    <a:pt x="16" y="16"/>
                  </a:lnTo>
                  <a:lnTo>
                    <a:pt x="16" y="0"/>
                  </a:lnTo>
                  <a:lnTo>
                    <a:pt x="0" y="0"/>
                  </a:lnTo>
                </a:path>
              </a:pathLst>
            </a:custGeom>
            <a:solidFill>
              <a:srgbClr val="FFA269"/>
            </a:solidFill>
            <a:ln w="12700" cap="rnd" cmpd="sng">
              <a:solidFill>
                <a:srgbClr val="000000"/>
              </a:solidFill>
              <a:prstDash val="solid"/>
              <a:round/>
              <a:headEnd type="none" w="med" len="med"/>
              <a:tailEnd type="none" w="med" len="med"/>
            </a:ln>
            <a:effectLst/>
            <a:extLst/>
          </p:spPr>
          <p:txBody>
            <a:bodyP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grpSp>
      <p:sp>
        <p:nvSpPr>
          <p:cNvPr id="1359" name="Freeform 710"/>
          <p:cNvSpPr>
            <a:spLocks/>
          </p:cNvSpPr>
          <p:nvPr/>
        </p:nvSpPr>
        <p:spPr bwMode="auto">
          <a:xfrm>
            <a:off x="8036658" y="4341016"/>
            <a:ext cx="276369" cy="209106"/>
          </a:xfrm>
          <a:custGeom>
            <a:avLst/>
            <a:gdLst>
              <a:gd name="T0" fmla="*/ 0 w 139"/>
              <a:gd name="T1" fmla="*/ 93 h 110"/>
              <a:gd name="T2" fmla="*/ 0 w 139"/>
              <a:gd name="T3" fmla="*/ 109 h 110"/>
              <a:gd name="T4" fmla="*/ 29 w 139"/>
              <a:gd name="T5" fmla="*/ 109 h 110"/>
              <a:gd name="T6" fmla="*/ 45 w 139"/>
              <a:gd name="T7" fmla="*/ 93 h 110"/>
              <a:gd name="T8" fmla="*/ 77 w 139"/>
              <a:gd name="T9" fmla="*/ 93 h 110"/>
              <a:gd name="T10" fmla="*/ 93 w 139"/>
              <a:gd name="T11" fmla="*/ 64 h 110"/>
              <a:gd name="T12" fmla="*/ 93 w 139"/>
              <a:gd name="T13" fmla="*/ 48 h 110"/>
              <a:gd name="T14" fmla="*/ 122 w 139"/>
              <a:gd name="T15" fmla="*/ 64 h 110"/>
              <a:gd name="T16" fmla="*/ 122 w 139"/>
              <a:gd name="T17" fmla="*/ 32 h 110"/>
              <a:gd name="T18" fmla="*/ 138 w 139"/>
              <a:gd name="T19" fmla="*/ 32 h 110"/>
              <a:gd name="T20" fmla="*/ 106 w 139"/>
              <a:gd name="T21" fmla="*/ 16 h 110"/>
              <a:gd name="T22" fmla="*/ 106 w 139"/>
              <a:gd name="T23" fmla="*/ 0 h 110"/>
              <a:gd name="T24" fmla="*/ 93 w 139"/>
              <a:gd name="T25" fmla="*/ 0 h 110"/>
              <a:gd name="T26" fmla="*/ 77 w 139"/>
              <a:gd name="T27" fmla="*/ 32 h 110"/>
              <a:gd name="T28" fmla="*/ 93 w 139"/>
              <a:gd name="T29" fmla="*/ 48 h 110"/>
              <a:gd name="T30" fmla="*/ 77 w 139"/>
              <a:gd name="T31" fmla="*/ 48 h 110"/>
              <a:gd name="T32" fmla="*/ 61 w 139"/>
              <a:gd name="T33" fmla="*/ 48 h 110"/>
              <a:gd name="T34" fmla="*/ 45 w 139"/>
              <a:gd name="T35" fmla="*/ 77 h 110"/>
              <a:gd name="T36" fmla="*/ 16 w 139"/>
              <a:gd name="T37" fmla="*/ 77 h 110"/>
              <a:gd name="T38" fmla="*/ 16 w 139"/>
              <a:gd name="T39" fmla="*/ 93 h 110"/>
              <a:gd name="T40" fmla="*/ 0 w 139"/>
              <a:gd name="T41" fmla="*/ 9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10">
                <a:moveTo>
                  <a:pt x="0" y="93"/>
                </a:moveTo>
                <a:lnTo>
                  <a:pt x="0" y="109"/>
                </a:lnTo>
                <a:lnTo>
                  <a:pt x="29" y="109"/>
                </a:lnTo>
                <a:lnTo>
                  <a:pt x="45" y="93"/>
                </a:lnTo>
                <a:lnTo>
                  <a:pt x="77" y="93"/>
                </a:lnTo>
                <a:lnTo>
                  <a:pt x="93" y="64"/>
                </a:lnTo>
                <a:lnTo>
                  <a:pt x="93" y="48"/>
                </a:lnTo>
                <a:lnTo>
                  <a:pt x="122" y="64"/>
                </a:lnTo>
                <a:lnTo>
                  <a:pt x="122" y="32"/>
                </a:lnTo>
                <a:lnTo>
                  <a:pt x="138" y="32"/>
                </a:lnTo>
                <a:lnTo>
                  <a:pt x="106" y="16"/>
                </a:lnTo>
                <a:lnTo>
                  <a:pt x="106" y="0"/>
                </a:lnTo>
                <a:lnTo>
                  <a:pt x="93" y="0"/>
                </a:lnTo>
                <a:lnTo>
                  <a:pt x="77" y="32"/>
                </a:lnTo>
                <a:lnTo>
                  <a:pt x="93" y="48"/>
                </a:lnTo>
                <a:lnTo>
                  <a:pt x="77" y="48"/>
                </a:lnTo>
                <a:lnTo>
                  <a:pt x="61" y="48"/>
                </a:lnTo>
                <a:lnTo>
                  <a:pt x="45" y="77"/>
                </a:lnTo>
                <a:lnTo>
                  <a:pt x="16" y="77"/>
                </a:lnTo>
                <a:lnTo>
                  <a:pt x="16" y="93"/>
                </a:lnTo>
                <a:lnTo>
                  <a:pt x="0" y="93"/>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60" name="Freeform 711"/>
          <p:cNvSpPr>
            <a:spLocks/>
          </p:cNvSpPr>
          <p:nvPr/>
        </p:nvSpPr>
        <p:spPr bwMode="auto">
          <a:xfrm>
            <a:off x="7730190" y="4341016"/>
            <a:ext cx="155971" cy="178022"/>
          </a:xfrm>
          <a:custGeom>
            <a:avLst/>
            <a:gdLst>
              <a:gd name="T0" fmla="*/ 0 w 78"/>
              <a:gd name="T1" fmla="*/ 0 h 94"/>
              <a:gd name="T2" fmla="*/ 0 w 78"/>
              <a:gd name="T3" fmla="*/ 32 h 94"/>
              <a:gd name="T4" fmla="*/ 29 w 78"/>
              <a:gd name="T5" fmla="*/ 77 h 94"/>
              <a:gd name="T6" fmla="*/ 45 w 78"/>
              <a:gd name="T7" fmla="*/ 93 h 94"/>
              <a:gd name="T8" fmla="*/ 61 w 78"/>
              <a:gd name="T9" fmla="*/ 77 h 94"/>
              <a:gd name="T10" fmla="*/ 77 w 78"/>
              <a:gd name="T11" fmla="*/ 77 h 94"/>
              <a:gd name="T12" fmla="*/ 61 w 78"/>
              <a:gd name="T13" fmla="*/ 64 h 94"/>
              <a:gd name="T14" fmla="*/ 45 w 78"/>
              <a:gd name="T15" fmla="*/ 64 h 94"/>
              <a:gd name="T16" fmla="*/ 61 w 78"/>
              <a:gd name="T17" fmla="*/ 48 h 94"/>
              <a:gd name="T18" fmla="*/ 29 w 78"/>
              <a:gd name="T19" fmla="*/ 16 h 94"/>
              <a:gd name="T20" fmla="*/ 16 w 78"/>
              <a:gd name="T21" fmla="*/ 16 h 94"/>
              <a:gd name="T22" fmla="*/ 0 w 78"/>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4">
                <a:moveTo>
                  <a:pt x="0" y="0"/>
                </a:moveTo>
                <a:lnTo>
                  <a:pt x="0" y="32"/>
                </a:lnTo>
                <a:lnTo>
                  <a:pt x="29" y="77"/>
                </a:lnTo>
                <a:lnTo>
                  <a:pt x="45" y="93"/>
                </a:lnTo>
                <a:lnTo>
                  <a:pt x="61" y="77"/>
                </a:lnTo>
                <a:lnTo>
                  <a:pt x="77" y="77"/>
                </a:lnTo>
                <a:lnTo>
                  <a:pt x="61" y="64"/>
                </a:lnTo>
                <a:lnTo>
                  <a:pt x="45" y="64"/>
                </a:lnTo>
                <a:lnTo>
                  <a:pt x="61" y="48"/>
                </a:lnTo>
                <a:lnTo>
                  <a:pt x="29" y="16"/>
                </a:lnTo>
                <a:lnTo>
                  <a:pt x="16" y="16"/>
                </a:lnTo>
                <a:lnTo>
                  <a:pt x="0"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61" name="Oval 712"/>
          <p:cNvSpPr>
            <a:spLocks noChangeArrowheads="1"/>
          </p:cNvSpPr>
          <p:nvPr/>
        </p:nvSpPr>
        <p:spPr bwMode="auto">
          <a:xfrm>
            <a:off x="9659293" y="4318411"/>
            <a:ext cx="0" cy="11303"/>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62" name="Oval 713"/>
          <p:cNvSpPr>
            <a:spLocks noChangeArrowheads="1"/>
          </p:cNvSpPr>
          <p:nvPr/>
        </p:nvSpPr>
        <p:spPr bwMode="auto">
          <a:xfrm>
            <a:off x="9112031" y="4168646"/>
            <a:ext cx="19153" cy="14129"/>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63" name="Oval 714"/>
          <p:cNvSpPr>
            <a:spLocks noChangeArrowheads="1"/>
          </p:cNvSpPr>
          <p:nvPr/>
        </p:nvSpPr>
        <p:spPr bwMode="auto">
          <a:xfrm>
            <a:off x="9637403" y="4612289"/>
            <a:ext cx="10945"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64" name="Oval 715"/>
          <p:cNvSpPr>
            <a:spLocks noChangeArrowheads="1"/>
          </p:cNvSpPr>
          <p:nvPr/>
        </p:nvSpPr>
        <p:spPr bwMode="auto">
          <a:xfrm>
            <a:off x="7823225" y="4487956"/>
            <a:ext cx="19156"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65" name="Freeform 716"/>
          <p:cNvSpPr>
            <a:spLocks/>
          </p:cNvSpPr>
          <p:nvPr/>
        </p:nvSpPr>
        <p:spPr bwMode="auto">
          <a:xfrm>
            <a:off x="9506060" y="4844000"/>
            <a:ext cx="65671" cy="62166"/>
          </a:xfrm>
          <a:custGeom>
            <a:avLst/>
            <a:gdLst>
              <a:gd name="T0" fmla="*/ 0 w 33"/>
              <a:gd name="T1" fmla="*/ 16 h 33"/>
              <a:gd name="T2" fmla="*/ 16 w 33"/>
              <a:gd name="T3" fmla="*/ 0 h 33"/>
              <a:gd name="T4" fmla="*/ 32 w 33"/>
              <a:gd name="T5" fmla="*/ 16 h 33"/>
              <a:gd name="T6" fmla="*/ 32 w 33"/>
              <a:gd name="T7" fmla="*/ 32 h 33"/>
              <a:gd name="T8" fmla="*/ 16 w 33"/>
              <a:gd name="T9" fmla="*/ 32 h 33"/>
              <a:gd name="T10" fmla="*/ 0 w 33"/>
              <a:gd name="T11" fmla="*/ 32 h 33"/>
              <a:gd name="T12" fmla="*/ 0 w 33"/>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0" y="16"/>
                </a:moveTo>
                <a:lnTo>
                  <a:pt x="16" y="0"/>
                </a:lnTo>
                <a:lnTo>
                  <a:pt x="32" y="16"/>
                </a:lnTo>
                <a:lnTo>
                  <a:pt x="32" y="32"/>
                </a:lnTo>
                <a:lnTo>
                  <a:pt x="16" y="32"/>
                </a:lnTo>
                <a:lnTo>
                  <a:pt x="0" y="32"/>
                </a:lnTo>
                <a:lnTo>
                  <a:pt x="0" y="16"/>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66" name="Freeform 717"/>
          <p:cNvSpPr>
            <a:spLocks/>
          </p:cNvSpPr>
          <p:nvPr/>
        </p:nvSpPr>
        <p:spPr bwMode="auto">
          <a:xfrm>
            <a:off x="9478697" y="4812916"/>
            <a:ext cx="35571" cy="31084"/>
          </a:xfrm>
          <a:custGeom>
            <a:avLst/>
            <a:gdLst>
              <a:gd name="T0" fmla="*/ 0 w 17"/>
              <a:gd name="T1" fmla="*/ 0 h 17"/>
              <a:gd name="T2" fmla="*/ 16 w 17"/>
              <a:gd name="T3" fmla="*/ 16 h 17"/>
              <a:gd name="T4" fmla="*/ 16 w 17"/>
              <a:gd name="T5" fmla="*/ 0 h 17"/>
              <a:gd name="T6" fmla="*/ 0 w 17"/>
              <a:gd name="T7" fmla="*/ 0 h 17"/>
            </a:gdLst>
            <a:ahLst/>
            <a:cxnLst>
              <a:cxn ang="0">
                <a:pos x="T0" y="T1"/>
              </a:cxn>
              <a:cxn ang="0">
                <a:pos x="T2" y="T3"/>
              </a:cxn>
              <a:cxn ang="0">
                <a:pos x="T4" y="T5"/>
              </a:cxn>
              <a:cxn ang="0">
                <a:pos x="T6" y="T7"/>
              </a:cxn>
            </a:cxnLst>
            <a:rect l="0" t="0" r="r" b="b"/>
            <a:pathLst>
              <a:path w="17" h="17">
                <a:moveTo>
                  <a:pt x="0" y="0"/>
                </a:moveTo>
                <a:lnTo>
                  <a:pt x="16" y="16"/>
                </a:lnTo>
                <a:lnTo>
                  <a:pt x="16" y="0"/>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67" name="Freeform 718"/>
          <p:cNvSpPr>
            <a:spLocks/>
          </p:cNvSpPr>
          <p:nvPr/>
        </p:nvSpPr>
        <p:spPr bwMode="auto">
          <a:xfrm>
            <a:off x="9536159" y="4903339"/>
            <a:ext cx="35573" cy="33909"/>
          </a:xfrm>
          <a:custGeom>
            <a:avLst/>
            <a:gdLst>
              <a:gd name="T0" fmla="*/ 0 w 17"/>
              <a:gd name="T1" fmla="*/ 0 h 17"/>
              <a:gd name="T2" fmla="*/ 0 w 17"/>
              <a:gd name="T3" fmla="*/ 16 h 17"/>
              <a:gd name="T4" fmla="*/ 16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0" y="16"/>
                </a:lnTo>
                <a:lnTo>
                  <a:pt x="16" y="16"/>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68" name="Line 719"/>
          <p:cNvSpPr>
            <a:spLocks noChangeShapeType="1"/>
          </p:cNvSpPr>
          <p:nvPr/>
        </p:nvSpPr>
        <p:spPr bwMode="auto">
          <a:xfrm>
            <a:off x="9568994" y="4872258"/>
            <a:ext cx="0" cy="31082"/>
          </a:xfrm>
          <a:prstGeom prst="line">
            <a:avLst/>
          </a:pr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69" name="Line 720"/>
          <p:cNvSpPr>
            <a:spLocks noChangeShapeType="1"/>
          </p:cNvSpPr>
          <p:nvPr/>
        </p:nvSpPr>
        <p:spPr bwMode="auto">
          <a:xfrm>
            <a:off x="9601830" y="4928772"/>
            <a:ext cx="0" cy="310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70" name="Oval 721"/>
          <p:cNvSpPr>
            <a:spLocks noChangeArrowheads="1"/>
          </p:cNvSpPr>
          <p:nvPr/>
        </p:nvSpPr>
        <p:spPr bwMode="auto">
          <a:xfrm>
            <a:off x="9943870" y="4815742"/>
            <a:ext cx="0" cy="16955"/>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71" name="Oval 722"/>
          <p:cNvSpPr>
            <a:spLocks noChangeArrowheads="1"/>
          </p:cNvSpPr>
          <p:nvPr/>
        </p:nvSpPr>
        <p:spPr bwMode="auto">
          <a:xfrm>
            <a:off x="9790637" y="4784658"/>
            <a:ext cx="0" cy="16955"/>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72" name="Freeform 723"/>
          <p:cNvSpPr>
            <a:spLocks/>
          </p:cNvSpPr>
          <p:nvPr/>
        </p:nvSpPr>
        <p:spPr bwMode="auto">
          <a:xfrm>
            <a:off x="8036657" y="4990939"/>
            <a:ext cx="1195771" cy="1118995"/>
          </a:xfrm>
          <a:custGeom>
            <a:avLst/>
            <a:gdLst>
              <a:gd name="T0" fmla="*/ 463 w 602"/>
              <a:gd name="T1" fmla="*/ 93 h 585"/>
              <a:gd name="T2" fmla="*/ 402 w 602"/>
              <a:gd name="T3" fmla="*/ 93 h 585"/>
              <a:gd name="T4" fmla="*/ 386 w 602"/>
              <a:gd name="T5" fmla="*/ 45 h 585"/>
              <a:gd name="T6" fmla="*/ 402 w 602"/>
              <a:gd name="T7" fmla="*/ 16 h 585"/>
              <a:gd name="T8" fmla="*/ 354 w 602"/>
              <a:gd name="T9" fmla="*/ 16 h 585"/>
              <a:gd name="T10" fmla="*/ 325 w 602"/>
              <a:gd name="T11" fmla="*/ 16 h 585"/>
              <a:gd name="T12" fmla="*/ 276 w 602"/>
              <a:gd name="T13" fmla="*/ 61 h 585"/>
              <a:gd name="T14" fmla="*/ 260 w 602"/>
              <a:gd name="T15" fmla="*/ 45 h 585"/>
              <a:gd name="T16" fmla="*/ 199 w 602"/>
              <a:gd name="T17" fmla="*/ 93 h 585"/>
              <a:gd name="T18" fmla="*/ 183 w 602"/>
              <a:gd name="T19" fmla="*/ 93 h 585"/>
              <a:gd name="T20" fmla="*/ 170 w 602"/>
              <a:gd name="T21" fmla="*/ 122 h 585"/>
              <a:gd name="T22" fmla="*/ 154 w 602"/>
              <a:gd name="T23" fmla="*/ 138 h 585"/>
              <a:gd name="T24" fmla="*/ 122 w 602"/>
              <a:gd name="T25" fmla="*/ 154 h 585"/>
              <a:gd name="T26" fmla="*/ 16 w 602"/>
              <a:gd name="T27" fmla="*/ 276 h 585"/>
              <a:gd name="T28" fmla="*/ 29 w 602"/>
              <a:gd name="T29" fmla="*/ 369 h 585"/>
              <a:gd name="T30" fmla="*/ 0 w 602"/>
              <a:gd name="T31" fmla="*/ 417 h 585"/>
              <a:gd name="T32" fmla="*/ 45 w 602"/>
              <a:gd name="T33" fmla="*/ 446 h 585"/>
              <a:gd name="T34" fmla="*/ 138 w 602"/>
              <a:gd name="T35" fmla="*/ 430 h 585"/>
              <a:gd name="T36" fmla="*/ 231 w 602"/>
              <a:gd name="T37" fmla="*/ 401 h 585"/>
              <a:gd name="T38" fmla="*/ 292 w 602"/>
              <a:gd name="T39" fmla="*/ 478 h 585"/>
              <a:gd name="T40" fmla="*/ 309 w 602"/>
              <a:gd name="T41" fmla="*/ 478 h 585"/>
              <a:gd name="T42" fmla="*/ 337 w 602"/>
              <a:gd name="T43" fmla="*/ 523 h 585"/>
              <a:gd name="T44" fmla="*/ 402 w 602"/>
              <a:gd name="T45" fmla="*/ 571 h 585"/>
              <a:gd name="T46" fmla="*/ 447 w 602"/>
              <a:gd name="T47" fmla="*/ 571 h 585"/>
              <a:gd name="T48" fmla="*/ 479 w 602"/>
              <a:gd name="T49" fmla="*/ 555 h 585"/>
              <a:gd name="T50" fmla="*/ 540 w 602"/>
              <a:gd name="T51" fmla="*/ 478 h 585"/>
              <a:gd name="T52" fmla="*/ 585 w 602"/>
              <a:gd name="T53" fmla="*/ 369 h 585"/>
              <a:gd name="T54" fmla="*/ 601 w 602"/>
              <a:gd name="T55" fmla="*/ 324 h 585"/>
              <a:gd name="T56" fmla="*/ 572 w 602"/>
              <a:gd name="T57" fmla="*/ 247 h 585"/>
              <a:gd name="T58" fmla="*/ 556 w 602"/>
              <a:gd name="T59" fmla="*/ 199 h 585"/>
              <a:gd name="T60" fmla="*/ 524 w 602"/>
              <a:gd name="T61" fmla="*/ 93 h 585"/>
              <a:gd name="T62" fmla="*/ 479 w 602"/>
              <a:gd name="T6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585">
                <a:moveTo>
                  <a:pt x="479" y="0"/>
                </a:moveTo>
                <a:lnTo>
                  <a:pt x="463" y="93"/>
                </a:lnTo>
                <a:lnTo>
                  <a:pt x="431" y="138"/>
                </a:lnTo>
                <a:lnTo>
                  <a:pt x="402" y="93"/>
                </a:lnTo>
                <a:lnTo>
                  <a:pt x="386" y="77"/>
                </a:lnTo>
                <a:lnTo>
                  <a:pt x="386" y="45"/>
                </a:lnTo>
                <a:lnTo>
                  <a:pt x="402" y="32"/>
                </a:lnTo>
                <a:lnTo>
                  <a:pt x="402" y="16"/>
                </a:lnTo>
                <a:lnTo>
                  <a:pt x="402" y="32"/>
                </a:lnTo>
                <a:lnTo>
                  <a:pt x="354" y="16"/>
                </a:lnTo>
                <a:lnTo>
                  <a:pt x="337" y="16"/>
                </a:lnTo>
                <a:lnTo>
                  <a:pt x="325" y="16"/>
                </a:lnTo>
                <a:lnTo>
                  <a:pt x="292" y="61"/>
                </a:lnTo>
                <a:lnTo>
                  <a:pt x="276" y="61"/>
                </a:lnTo>
                <a:lnTo>
                  <a:pt x="260" y="77"/>
                </a:lnTo>
                <a:lnTo>
                  <a:pt x="260" y="45"/>
                </a:lnTo>
                <a:lnTo>
                  <a:pt x="231" y="61"/>
                </a:lnTo>
                <a:lnTo>
                  <a:pt x="199" y="93"/>
                </a:lnTo>
                <a:lnTo>
                  <a:pt x="183" y="109"/>
                </a:lnTo>
                <a:lnTo>
                  <a:pt x="183" y="93"/>
                </a:lnTo>
                <a:lnTo>
                  <a:pt x="170" y="109"/>
                </a:lnTo>
                <a:lnTo>
                  <a:pt x="170" y="122"/>
                </a:lnTo>
                <a:lnTo>
                  <a:pt x="154" y="122"/>
                </a:lnTo>
                <a:lnTo>
                  <a:pt x="154" y="138"/>
                </a:lnTo>
                <a:lnTo>
                  <a:pt x="138" y="154"/>
                </a:lnTo>
                <a:lnTo>
                  <a:pt x="122" y="154"/>
                </a:lnTo>
                <a:lnTo>
                  <a:pt x="29" y="186"/>
                </a:lnTo>
                <a:lnTo>
                  <a:pt x="16" y="276"/>
                </a:lnTo>
                <a:lnTo>
                  <a:pt x="29" y="324"/>
                </a:lnTo>
                <a:lnTo>
                  <a:pt x="29" y="369"/>
                </a:lnTo>
                <a:lnTo>
                  <a:pt x="16" y="417"/>
                </a:lnTo>
                <a:lnTo>
                  <a:pt x="0" y="417"/>
                </a:lnTo>
                <a:lnTo>
                  <a:pt x="16" y="446"/>
                </a:lnTo>
                <a:lnTo>
                  <a:pt x="45" y="446"/>
                </a:lnTo>
                <a:lnTo>
                  <a:pt x="77" y="430"/>
                </a:lnTo>
                <a:lnTo>
                  <a:pt x="138" y="430"/>
                </a:lnTo>
                <a:lnTo>
                  <a:pt x="138" y="417"/>
                </a:lnTo>
                <a:lnTo>
                  <a:pt x="231" y="401"/>
                </a:lnTo>
                <a:lnTo>
                  <a:pt x="276" y="417"/>
                </a:lnTo>
                <a:lnTo>
                  <a:pt x="292" y="478"/>
                </a:lnTo>
                <a:lnTo>
                  <a:pt x="337" y="446"/>
                </a:lnTo>
                <a:lnTo>
                  <a:pt x="309" y="478"/>
                </a:lnTo>
                <a:lnTo>
                  <a:pt x="325" y="478"/>
                </a:lnTo>
                <a:lnTo>
                  <a:pt x="337" y="523"/>
                </a:lnTo>
                <a:lnTo>
                  <a:pt x="370" y="571"/>
                </a:lnTo>
                <a:lnTo>
                  <a:pt x="402" y="571"/>
                </a:lnTo>
                <a:lnTo>
                  <a:pt x="415" y="584"/>
                </a:lnTo>
                <a:lnTo>
                  <a:pt x="447" y="571"/>
                </a:lnTo>
                <a:lnTo>
                  <a:pt x="463" y="571"/>
                </a:lnTo>
                <a:lnTo>
                  <a:pt x="479" y="555"/>
                </a:lnTo>
                <a:lnTo>
                  <a:pt x="524" y="478"/>
                </a:lnTo>
                <a:lnTo>
                  <a:pt x="540" y="478"/>
                </a:lnTo>
                <a:lnTo>
                  <a:pt x="572" y="430"/>
                </a:lnTo>
                <a:lnTo>
                  <a:pt x="585" y="369"/>
                </a:lnTo>
                <a:lnTo>
                  <a:pt x="585" y="353"/>
                </a:lnTo>
                <a:lnTo>
                  <a:pt x="601" y="324"/>
                </a:lnTo>
                <a:lnTo>
                  <a:pt x="572" y="276"/>
                </a:lnTo>
                <a:lnTo>
                  <a:pt x="572" y="247"/>
                </a:lnTo>
                <a:lnTo>
                  <a:pt x="556" y="247"/>
                </a:lnTo>
                <a:lnTo>
                  <a:pt x="556" y="199"/>
                </a:lnTo>
                <a:lnTo>
                  <a:pt x="524" y="170"/>
                </a:lnTo>
                <a:lnTo>
                  <a:pt x="524" y="93"/>
                </a:lnTo>
                <a:lnTo>
                  <a:pt x="508" y="61"/>
                </a:lnTo>
                <a:lnTo>
                  <a:pt x="479" y="0"/>
                </a:lnTo>
              </a:path>
            </a:pathLst>
          </a:custGeom>
          <a:solidFill>
            <a:srgbClr val="BC700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73" name="Freeform 724"/>
          <p:cNvSpPr>
            <a:spLocks/>
          </p:cNvSpPr>
          <p:nvPr/>
        </p:nvSpPr>
        <p:spPr bwMode="auto">
          <a:xfrm>
            <a:off x="8772727" y="6197532"/>
            <a:ext cx="90297" cy="118681"/>
          </a:xfrm>
          <a:custGeom>
            <a:avLst/>
            <a:gdLst>
              <a:gd name="T0" fmla="*/ 0 w 46"/>
              <a:gd name="T1" fmla="*/ 0 h 62"/>
              <a:gd name="T2" fmla="*/ 0 w 46"/>
              <a:gd name="T3" fmla="*/ 29 h 62"/>
              <a:gd name="T4" fmla="*/ 0 w 46"/>
              <a:gd name="T5" fmla="*/ 61 h 62"/>
              <a:gd name="T6" fmla="*/ 32 w 46"/>
              <a:gd name="T7" fmla="*/ 61 h 62"/>
              <a:gd name="T8" fmla="*/ 45 w 46"/>
              <a:gd name="T9" fmla="*/ 16 h 62"/>
              <a:gd name="T10" fmla="*/ 45 w 46"/>
              <a:gd name="T11" fmla="*/ 0 h 62"/>
              <a:gd name="T12" fmla="*/ 32 w 46"/>
              <a:gd name="T13" fmla="*/ 16 h 62"/>
              <a:gd name="T14" fmla="*/ 0 w 46"/>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2">
                <a:moveTo>
                  <a:pt x="0" y="0"/>
                </a:moveTo>
                <a:lnTo>
                  <a:pt x="0" y="29"/>
                </a:lnTo>
                <a:lnTo>
                  <a:pt x="0" y="61"/>
                </a:lnTo>
                <a:lnTo>
                  <a:pt x="32" y="61"/>
                </a:lnTo>
                <a:lnTo>
                  <a:pt x="45" y="16"/>
                </a:lnTo>
                <a:lnTo>
                  <a:pt x="45" y="0"/>
                </a:lnTo>
                <a:lnTo>
                  <a:pt x="32" y="16"/>
                </a:lnTo>
                <a:lnTo>
                  <a:pt x="0" y="0"/>
                </a:lnTo>
              </a:path>
            </a:pathLst>
          </a:custGeom>
          <a:solidFill>
            <a:schemeClr val="accent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74" name="Freeform 725"/>
          <p:cNvSpPr>
            <a:spLocks/>
          </p:cNvSpPr>
          <p:nvPr/>
        </p:nvSpPr>
        <p:spPr bwMode="auto">
          <a:xfrm>
            <a:off x="9601831" y="5493921"/>
            <a:ext cx="57463" cy="87597"/>
          </a:xfrm>
          <a:custGeom>
            <a:avLst/>
            <a:gdLst>
              <a:gd name="T0" fmla="*/ 0 w 30"/>
              <a:gd name="T1" fmla="*/ 13 h 46"/>
              <a:gd name="T2" fmla="*/ 16 w 30"/>
              <a:gd name="T3" fmla="*/ 13 h 46"/>
              <a:gd name="T4" fmla="*/ 16 w 30"/>
              <a:gd name="T5" fmla="*/ 0 h 46"/>
              <a:gd name="T6" fmla="*/ 16 w 30"/>
              <a:gd name="T7" fmla="*/ 13 h 46"/>
              <a:gd name="T8" fmla="*/ 29 w 30"/>
              <a:gd name="T9" fmla="*/ 13 h 46"/>
              <a:gd name="T10" fmla="*/ 29 w 30"/>
              <a:gd name="T11" fmla="*/ 29 h 46"/>
              <a:gd name="T12" fmla="*/ 16 w 30"/>
              <a:gd name="T13" fmla="*/ 45 h 46"/>
              <a:gd name="T14" fmla="*/ 16 w 30"/>
              <a:gd name="T15" fmla="*/ 29 h 46"/>
              <a:gd name="T16" fmla="*/ 0 w 30"/>
              <a:gd name="T17" fmla="*/ 29 h 46"/>
              <a:gd name="T18" fmla="*/ 0 w 30"/>
              <a:gd name="T19" fmla="*/ 13 h 46"/>
              <a:gd name="T20" fmla="*/ 0 w 30"/>
              <a:gd name="T21" fmla="*/ 0 h 46"/>
              <a:gd name="T22" fmla="*/ 0 w 30"/>
              <a:gd name="T23"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6">
                <a:moveTo>
                  <a:pt x="0" y="13"/>
                </a:moveTo>
                <a:lnTo>
                  <a:pt x="16" y="13"/>
                </a:lnTo>
                <a:lnTo>
                  <a:pt x="16" y="0"/>
                </a:lnTo>
                <a:lnTo>
                  <a:pt x="16" y="13"/>
                </a:lnTo>
                <a:lnTo>
                  <a:pt x="29" y="13"/>
                </a:lnTo>
                <a:lnTo>
                  <a:pt x="29" y="29"/>
                </a:lnTo>
                <a:lnTo>
                  <a:pt x="16" y="45"/>
                </a:lnTo>
                <a:lnTo>
                  <a:pt x="16" y="29"/>
                </a:lnTo>
                <a:lnTo>
                  <a:pt x="0" y="29"/>
                </a:lnTo>
                <a:lnTo>
                  <a:pt x="0" y="13"/>
                </a:lnTo>
                <a:lnTo>
                  <a:pt x="0" y="0"/>
                </a:lnTo>
                <a:lnTo>
                  <a:pt x="0" y="13"/>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75" name="Freeform 726"/>
          <p:cNvSpPr>
            <a:spLocks/>
          </p:cNvSpPr>
          <p:nvPr/>
        </p:nvSpPr>
        <p:spPr bwMode="auto">
          <a:xfrm>
            <a:off x="9295362" y="6344470"/>
            <a:ext cx="306467" cy="265620"/>
          </a:xfrm>
          <a:custGeom>
            <a:avLst/>
            <a:gdLst>
              <a:gd name="T0" fmla="*/ 16 w 155"/>
              <a:gd name="T1" fmla="*/ 138 h 139"/>
              <a:gd name="T2" fmla="*/ 29 w 155"/>
              <a:gd name="T3" fmla="*/ 122 h 139"/>
              <a:gd name="T4" fmla="*/ 45 w 155"/>
              <a:gd name="T5" fmla="*/ 122 h 139"/>
              <a:gd name="T6" fmla="*/ 77 w 155"/>
              <a:gd name="T7" fmla="*/ 77 h 139"/>
              <a:gd name="T8" fmla="*/ 106 w 155"/>
              <a:gd name="T9" fmla="*/ 77 h 139"/>
              <a:gd name="T10" fmla="*/ 106 w 155"/>
              <a:gd name="T11" fmla="*/ 61 h 139"/>
              <a:gd name="T12" fmla="*/ 154 w 155"/>
              <a:gd name="T13" fmla="*/ 16 h 139"/>
              <a:gd name="T14" fmla="*/ 138 w 155"/>
              <a:gd name="T15" fmla="*/ 16 h 139"/>
              <a:gd name="T16" fmla="*/ 138 w 155"/>
              <a:gd name="T17" fmla="*/ 0 h 139"/>
              <a:gd name="T18" fmla="*/ 122 w 155"/>
              <a:gd name="T19" fmla="*/ 0 h 139"/>
              <a:gd name="T20" fmla="*/ 93 w 155"/>
              <a:gd name="T21" fmla="*/ 29 h 139"/>
              <a:gd name="T22" fmla="*/ 61 w 155"/>
              <a:gd name="T23" fmla="*/ 45 h 139"/>
              <a:gd name="T24" fmla="*/ 45 w 155"/>
              <a:gd name="T25" fmla="*/ 45 h 139"/>
              <a:gd name="T26" fmla="*/ 16 w 155"/>
              <a:gd name="T27" fmla="*/ 77 h 139"/>
              <a:gd name="T28" fmla="*/ 0 w 155"/>
              <a:gd name="T29" fmla="*/ 93 h 139"/>
              <a:gd name="T30" fmla="*/ 16 w 155"/>
              <a:gd name="T31" fmla="*/ 106 h 139"/>
              <a:gd name="T32" fmla="*/ 16 w 155"/>
              <a:gd name="T33"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39">
                <a:moveTo>
                  <a:pt x="16" y="138"/>
                </a:moveTo>
                <a:lnTo>
                  <a:pt x="29" y="122"/>
                </a:lnTo>
                <a:lnTo>
                  <a:pt x="45" y="122"/>
                </a:lnTo>
                <a:lnTo>
                  <a:pt x="77" y="77"/>
                </a:lnTo>
                <a:lnTo>
                  <a:pt x="106" y="77"/>
                </a:lnTo>
                <a:lnTo>
                  <a:pt x="106" y="61"/>
                </a:lnTo>
                <a:lnTo>
                  <a:pt x="154" y="16"/>
                </a:lnTo>
                <a:lnTo>
                  <a:pt x="138" y="16"/>
                </a:lnTo>
                <a:lnTo>
                  <a:pt x="138" y="0"/>
                </a:lnTo>
                <a:lnTo>
                  <a:pt x="122" y="0"/>
                </a:lnTo>
                <a:lnTo>
                  <a:pt x="93" y="29"/>
                </a:lnTo>
                <a:lnTo>
                  <a:pt x="61" y="45"/>
                </a:lnTo>
                <a:lnTo>
                  <a:pt x="45" y="45"/>
                </a:lnTo>
                <a:lnTo>
                  <a:pt x="16" y="77"/>
                </a:lnTo>
                <a:lnTo>
                  <a:pt x="0" y="93"/>
                </a:lnTo>
                <a:lnTo>
                  <a:pt x="16" y="106"/>
                </a:lnTo>
                <a:lnTo>
                  <a:pt x="16" y="138"/>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76" name="Freeform 727"/>
          <p:cNvSpPr>
            <a:spLocks/>
          </p:cNvSpPr>
          <p:nvPr/>
        </p:nvSpPr>
        <p:spPr bwMode="auto">
          <a:xfrm>
            <a:off x="9601831" y="6050593"/>
            <a:ext cx="186069" cy="353219"/>
          </a:xfrm>
          <a:custGeom>
            <a:avLst/>
            <a:gdLst>
              <a:gd name="T0" fmla="*/ 45 w 94"/>
              <a:gd name="T1" fmla="*/ 0 h 184"/>
              <a:gd name="T2" fmla="*/ 29 w 94"/>
              <a:gd name="T3" fmla="*/ 16 h 184"/>
              <a:gd name="T4" fmla="*/ 45 w 94"/>
              <a:gd name="T5" fmla="*/ 61 h 184"/>
              <a:gd name="T6" fmla="*/ 29 w 94"/>
              <a:gd name="T7" fmla="*/ 106 h 184"/>
              <a:gd name="T8" fmla="*/ 0 w 94"/>
              <a:gd name="T9" fmla="*/ 122 h 184"/>
              <a:gd name="T10" fmla="*/ 16 w 94"/>
              <a:gd name="T11" fmla="*/ 154 h 184"/>
              <a:gd name="T12" fmla="*/ 0 w 94"/>
              <a:gd name="T13" fmla="*/ 170 h 184"/>
              <a:gd name="T14" fmla="*/ 16 w 94"/>
              <a:gd name="T15" fmla="*/ 183 h 184"/>
              <a:gd name="T16" fmla="*/ 61 w 94"/>
              <a:gd name="T17" fmla="*/ 138 h 184"/>
              <a:gd name="T18" fmla="*/ 61 w 94"/>
              <a:gd name="T19" fmla="*/ 122 h 184"/>
              <a:gd name="T20" fmla="*/ 77 w 94"/>
              <a:gd name="T21" fmla="*/ 122 h 184"/>
              <a:gd name="T22" fmla="*/ 93 w 94"/>
              <a:gd name="T23" fmla="*/ 93 h 184"/>
              <a:gd name="T24" fmla="*/ 61 w 94"/>
              <a:gd name="T25" fmla="*/ 77 h 184"/>
              <a:gd name="T26" fmla="*/ 61 w 94"/>
              <a:gd name="T27" fmla="*/ 61 h 184"/>
              <a:gd name="T28" fmla="*/ 61 w 94"/>
              <a:gd name="T29" fmla="*/ 45 h 184"/>
              <a:gd name="T30" fmla="*/ 45 w 94"/>
              <a:gd name="T3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84">
                <a:moveTo>
                  <a:pt x="45" y="0"/>
                </a:moveTo>
                <a:lnTo>
                  <a:pt x="29" y="16"/>
                </a:lnTo>
                <a:lnTo>
                  <a:pt x="45" y="61"/>
                </a:lnTo>
                <a:lnTo>
                  <a:pt x="29" y="106"/>
                </a:lnTo>
                <a:lnTo>
                  <a:pt x="0" y="122"/>
                </a:lnTo>
                <a:lnTo>
                  <a:pt x="16" y="154"/>
                </a:lnTo>
                <a:lnTo>
                  <a:pt x="0" y="170"/>
                </a:lnTo>
                <a:lnTo>
                  <a:pt x="16" y="183"/>
                </a:lnTo>
                <a:lnTo>
                  <a:pt x="61" y="138"/>
                </a:lnTo>
                <a:lnTo>
                  <a:pt x="61" y="122"/>
                </a:lnTo>
                <a:lnTo>
                  <a:pt x="77" y="122"/>
                </a:lnTo>
                <a:lnTo>
                  <a:pt x="93" y="93"/>
                </a:lnTo>
                <a:lnTo>
                  <a:pt x="61" y="77"/>
                </a:lnTo>
                <a:lnTo>
                  <a:pt x="61" y="61"/>
                </a:lnTo>
                <a:lnTo>
                  <a:pt x="61" y="45"/>
                </a:lnTo>
                <a:lnTo>
                  <a:pt x="45" y="0"/>
                </a:lnTo>
              </a:path>
            </a:pathLst>
          </a:custGeom>
          <a:solidFill>
            <a:schemeClr val="accent1">
              <a:lumMod val="75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377" name="Oval 728"/>
          <p:cNvSpPr>
            <a:spLocks noChangeArrowheads="1"/>
          </p:cNvSpPr>
          <p:nvPr/>
        </p:nvSpPr>
        <p:spPr bwMode="auto">
          <a:xfrm>
            <a:off x="9943870" y="5375240"/>
            <a:ext cx="0" cy="16955"/>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78" name="Oval 729"/>
          <p:cNvSpPr>
            <a:spLocks noChangeArrowheads="1"/>
          </p:cNvSpPr>
          <p:nvPr/>
        </p:nvSpPr>
        <p:spPr bwMode="auto">
          <a:xfrm>
            <a:off x="9943870" y="5349807"/>
            <a:ext cx="0" cy="0"/>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79" name="Oval 730"/>
          <p:cNvSpPr>
            <a:spLocks noChangeArrowheads="1"/>
          </p:cNvSpPr>
          <p:nvPr/>
        </p:nvSpPr>
        <p:spPr bwMode="auto">
          <a:xfrm>
            <a:off x="9724964" y="5140702"/>
            <a:ext cx="0" cy="16955"/>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80" name="Oval 731"/>
          <p:cNvSpPr>
            <a:spLocks noChangeArrowheads="1"/>
          </p:cNvSpPr>
          <p:nvPr/>
        </p:nvSpPr>
        <p:spPr bwMode="auto">
          <a:xfrm>
            <a:off x="9943870" y="5055929"/>
            <a:ext cx="0" cy="11303"/>
          </a:xfrm>
          <a:prstGeom prst="ellipse">
            <a:avLst/>
          </a:prstGeom>
          <a:solidFill>
            <a:srgbClr val="96969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20" tIns="50704" rIns="103220" bIns="50704" anchor="ctr"/>
          <a:lstStyle/>
          <a:p>
            <a:pPr eaLnBrk="0" hangingPunct="0">
              <a:spcBef>
                <a:spcPct val="50000"/>
              </a:spcBef>
            </a:pPr>
            <a:endParaRPr lang="en-GB" sz="2700" b="0" dirty="0">
              <a:solidFill>
                <a:srgbClr val="FFFFFF"/>
              </a:solidFill>
              <a:latin typeface="Times New Roman" pitchFamily="18" charset="0"/>
            </a:endParaRPr>
          </a:p>
        </p:txBody>
      </p:sp>
      <p:sp>
        <p:nvSpPr>
          <p:cNvPr id="1381" name="Oval 732"/>
          <p:cNvSpPr>
            <a:spLocks noChangeArrowheads="1"/>
          </p:cNvSpPr>
          <p:nvPr/>
        </p:nvSpPr>
        <p:spPr bwMode="auto">
          <a:xfrm>
            <a:off x="5576711" y="3518725"/>
            <a:ext cx="27363" cy="2543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2" name="Oval 733"/>
          <p:cNvSpPr>
            <a:spLocks noChangeArrowheads="1"/>
          </p:cNvSpPr>
          <p:nvPr/>
        </p:nvSpPr>
        <p:spPr bwMode="auto">
          <a:xfrm>
            <a:off x="4525967" y="4343843"/>
            <a:ext cx="95770" cy="93250"/>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3" name="Oval 734"/>
          <p:cNvSpPr>
            <a:spLocks noChangeArrowheads="1"/>
          </p:cNvSpPr>
          <p:nvPr/>
        </p:nvSpPr>
        <p:spPr bwMode="auto">
          <a:xfrm>
            <a:off x="5535666" y="5112445"/>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4" name="Oval 735"/>
          <p:cNvSpPr>
            <a:spLocks noChangeArrowheads="1"/>
          </p:cNvSpPr>
          <p:nvPr/>
        </p:nvSpPr>
        <p:spPr bwMode="auto">
          <a:xfrm>
            <a:off x="5448104" y="4996590"/>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5" name="Oval 736"/>
          <p:cNvSpPr>
            <a:spLocks noChangeArrowheads="1"/>
          </p:cNvSpPr>
          <p:nvPr/>
        </p:nvSpPr>
        <p:spPr bwMode="auto">
          <a:xfrm>
            <a:off x="4241390" y="4069745"/>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6" name="Oval 737"/>
          <p:cNvSpPr>
            <a:spLocks noChangeArrowheads="1"/>
          </p:cNvSpPr>
          <p:nvPr/>
        </p:nvSpPr>
        <p:spPr bwMode="auto">
          <a:xfrm>
            <a:off x="5768253" y="4527516"/>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7" name="Oval 738"/>
          <p:cNvSpPr>
            <a:spLocks noChangeArrowheads="1"/>
          </p:cNvSpPr>
          <p:nvPr/>
        </p:nvSpPr>
        <p:spPr bwMode="auto">
          <a:xfrm>
            <a:off x="5864024" y="4253418"/>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8" name="Oval 739"/>
          <p:cNvSpPr>
            <a:spLocks noChangeArrowheads="1"/>
          </p:cNvSpPr>
          <p:nvPr/>
        </p:nvSpPr>
        <p:spPr bwMode="auto">
          <a:xfrm>
            <a:off x="5957059" y="3702398"/>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89" name="Oval 740"/>
          <p:cNvSpPr>
            <a:spLocks noChangeArrowheads="1"/>
          </p:cNvSpPr>
          <p:nvPr/>
        </p:nvSpPr>
        <p:spPr bwMode="auto">
          <a:xfrm>
            <a:off x="6435915" y="3792821"/>
            <a:ext cx="95770" cy="93249"/>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0" name="Oval 741"/>
          <p:cNvSpPr>
            <a:spLocks noChangeArrowheads="1"/>
          </p:cNvSpPr>
          <p:nvPr/>
        </p:nvSpPr>
        <p:spPr bwMode="auto">
          <a:xfrm>
            <a:off x="6244373" y="3425475"/>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1" name="Oval 742"/>
          <p:cNvSpPr>
            <a:spLocks noChangeArrowheads="1"/>
          </p:cNvSpPr>
          <p:nvPr/>
        </p:nvSpPr>
        <p:spPr bwMode="auto">
          <a:xfrm>
            <a:off x="5576711" y="5352634"/>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2" name="Oval 743"/>
          <p:cNvSpPr>
            <a:spLocks noChangeArrowheads="1"/>
          </p:cNvSpPr>
          <p:nvPr/>
        </p:nvSpPr>
        <p:spPr bwMode="auto">
          <a:xfrm>
            <a:off x="7962778" y="4818567"/>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3" name="Oval 744"/>
          <p:cNvSpPr>
            <a:spLocks noChangeArrowheads="1"/>
          </p:cNvSpPr>
          <p:nvPr/>
        </p:nvSpPr>
        <p:spPr bwMode="auto">
          <a:xfrm>
            <a:off x="6244373" y="3702398"/>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4" name="Oval 745"/>
          <p:cNvSpPr>
            <a:spLocks noChangeArrowheads="1"/>
          </p:cNvSpPr>
          <p:nvPr/>
        </p:nvSpPr>
        <p:spPr bwMode="auto">
          <a:xfrm>
            <a:off x="5576711" y="4617939"/>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5" name="Oval 746"/>
          <p:cNvSpPr>
            <a:spLocks noChangeArrowheads="1"/>
          </p:cNvSpPr>
          <p:nvPr/>
        </p:nvSpPr>
        <p:spPr bwMode="auto">
          <a:xfrm>
            <a:off x="5672482" y="3518724"/>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6" name="Oval 747"/>
          <p:cNvSpPr>
            <a:spLocks noChangeArrowheads="1"/>
          </p:cNvSpPr>
          <p:nvPr/>
        </p:nvSpPr>
        <p:spPr bwMode="auto">
          <a:xfrm>
            <a:off x="5768253" y="3425475"/>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7" name="Oval 748"/>
          <p:cNvSpPr>
            <a:spLocks noChangeArrowheads="1"/>
          </p:cNvSpPr>
          <p:nvPr/>
        </p:nvSpPr>
        <p:spPr bwMode="auto">
          <a:xfrm>
            <a:off x="5672482" y="4527516"/>
            <a:ext cx="95772" cy="9042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8" name="Oval 749"/>
          <p:cNvSpPr>
            <a:spLocks noChangeArrowheads="1"/>
          </p:cNvSpPr>
          <p:nvPr/>
        </p:nvSpPr>
        <p:spPr bwMode="auto">
          <a:xfrm>
            <a:off x="9434915" y="6432069"/>
            <a:ext cx="95770" cy="90424"/>
          </a:xfrm>
          <a:prstGeom prst="ellipse">
            <a:avLst/>
          </a:prstGeom>
          <a:solidFill>
            <a:schemeClr val="accent2"/>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399" name="Oval 750"/>
          <p:cNvSpPr>
            <a:spLocks noChangeArrowheads="1"/>
          </p:cNvSpPr>
          <p:nvPr/>
        </p:nvSpPr>
        <p:spPr bwMode="auto">
          <a:xfrm>
            <a:off x="8343126" y="3976495"/>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gn="ctr" eaLnBrk="0" hangingPunct="0"/>
            <a:endParaRPr lang="en-GB" sz="2700" b="0" dirty="0">
              <a:solidFill>
                <a:srgbClr val="FFFFFF"/>
              </a:solidFill>
              <a:latin typeface="Times New Roman" pitchFamily="18" charset="0"/>
            </a:endParaRPr>
          </a:p>
        </p:txBody>
      </p:sp>
      <p:sp>
        <p:nvSpPr>
          <p:cNvPr id="1400" name="Oval 751"/>
          <p:cNvSpPr>
            <a:spLocks noChangeArrowheads="1"/>
          </p:cNvSpPr>
          <p:nvPr/>
        </p:nvSpPr>
        <p:spPr bwMode="auto">
          <a:xfrm>
            <a:off x="2903331" y="4160169"/>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1" name="Oval 752"/>
          <p:cNvSpPr>
            <a:spLocks noChangeArrowheads="1"/>
          </p:cNvSpPr>
          <p:nvPr/>
        </p:nvSpPr>
        <p:spPr bwMode="auto">
          <a:xfrm>
            <a:off x="2714526" y="4253418"/>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2" name="Oval 753"/>
          <p:cNvSpPr>
            <a:spLocks noChangeArrowheads="1"/>
          </p:cNvSpPr>
          <p:nvPr/>
        </p:nvSpPr>
        <p:spPr bwMode="auto">
          <a:xfrm>
            <a:off x="2293133" y="4259069"/>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3" name="Oval 754"/>
          <p:cNvSpPr>
            <a:spLocks noChangeArrowheads="1"/>
          </p:cNvSpPr>
          <p:nvPr/>
        </p:nvSpPr>
        <p:spPr bwMode="auto">
          <a:xfrm>
            <a:off x="2427213" y="4343843"/>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4" name="Oval 755"/>
          <p:cNvSpPr>
            <a:spLocks noChangeArrowheads="1"/>
          </p:cNvSpPr>
          <p:nvPr/>
        </p:nvSpPr>
        <p:spPr bwMode="auto">
          <a:xfrm>
            <a:off x="3248107" y="5321551"/>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5" name="Oval 756"/>
          <p:cNvSpPr>
            <a:spLocks noChangeArrowheads="1"/>
          </p:cNvSpPr>
          <p:nvPr/>
        </p:nvSpPr>
        <p:spPr bwMode="auto">
          <a:xfrm>
            <a:off x="1759552" y="3792821"/>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6" name="Oval 757"/>
          <p:cNvSpPr>
            <a:spLocks noChangeArrowheads="1"/>
          </p:cNvSpPr>
          <p:nvPr/>
        </p:nvSpPr>
        <p:spPr bwMode="auto">
          <a:xfrm>
            <a:off x="6244373" y="3792821"/>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7" name="Oval 758"/>
          <p:cNvSpPr>
            <a:spLocks noChangeArrowheads="1"/>
          </p:cNvSpPr>
          <p:nvPr/>
        </p:nvSpPr>
        <p:spPr bwMode="auto">
          <a:xfrm>
            <a:off x="5480940" y="5352634"/>
            <a:ext cx="95772" cy="93249"/>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8" name="Oval 759"/>
          <p:cNvSpPr>
            <a:spLocks noChangeArrowheads="1"/>
          </p:cNvSpPr>
          <p:nvPr/>
        </p:nvSpPr>
        <p:spPr bwMode="auto">
          <a:xfrm>
            <a:off x="3382187" y="5168960"/>
            <a:ext cx="95770" cy="93250"/>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09" name="Oval 760"/>
          <p:cNvSpPr>
            <a:spLocks noChangeArrowheads="1"/>
          </p:cNvSpPr>
          <p:nvPr/>
        </p:nvSpPr>
        <p:spPr bwMode="auto">
          <a:xfrm flipH="1">
            <a:off x="2618755" y="5719981"/>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0" name="Oval 761"/>
          <p:cNvSpPr>
            <a:spLocks noChangeArrowheads="1"/>
          </p:cNvSpPr>
          <p:nvPr/>
        </p:nvSpPr>
        <p:spPr bwMode="auto">
          <a:xfrm>
            <a:off x="4657310" y="2857500"/>
            <a:ext cx="95770" cy="93250"/>
          </a:xfrm>
          <a:prstGeom prst="ellipse">
            <a:avLst/>
          </a:prstGeom>
          <a:solidFill>
            <a:srgbClr val="FF3300"/>
          </a:solidFill>
          <a:ln w="12700" cap="rnd">
            <a:solidFill>
              <a:schemeClr val="accent4">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411" name="Oval 762"/>
          <p:cNvSpPr>
            <a:spLocks noChangeArrowheads="1"/>
          </p:cNvSpPr>
          <p:nvPr/>
        </p:nvSpPr>
        <p:spPr bwMode="auto">
          <a:xfrm>
            <a:off x="6052831" y="3609148"/>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3" name="Oval 764"/>
          <p:cNvSpPr>
            <a:spLocks noChangeArrowheads="1"/>
          </p:cNvSpPr>
          <p:nvPr/>
        </p:nvSpPr>
        <p:spPr bwMode="auto">
          <a:xfrm>
            <a:off x="5117011" y="4849651"/>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5" name="Oval 766"/>
          <p:cNvSpPr>
            <a:spLocks noChangeArrowheads="1"/>
          </p:cNvSpPr>
          <p:nvPr/>
        </p:nvSpPr>
        <p:spPr bwMode="auto">
          <a:xfrm>
            <a:off x="6340142" y="3792821"/>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6" name="Oval 767"/>
          <p:cNvSpPr>
            <a:spLocks noChangeArrowheads="1"/>
          </p:cNvSpPr>
          <p:nvPr/>
        </p:nvSpPr>
        <p:spPr bwMode="auto">
          <a:xfrm>
            <a:off x="7103575" y="4253418"/>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7" name="Oval 768"/>
          <p:cNvSpPr>
            <a:spLocks noChangeArrowheads="1"/>
          </p:cNvSpPr>
          <p:nvPr/>
        </p:nvSpPr>
        <p:spPr bwMode="auto">
          <a:xfrm>
            <a:off x="8821982" y="5996904"/>
            <a:ext cx="95770" cy="9042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8" name="Oval 769"/>
          <p:cNvSpPr>
            <a:spLocks noChangeArrowheads="1"/>
          </p:cNvSpPr>
          <p:nvPr/>
        </p:nvSpPr>
        <p:spPr bwMode="auto">
          <a:xfrm>
            <a:off x="2139900" y="3335051"/>
            <a:ext cx="95770" cy="90424"/>
          </a:xfrm>
          <a:prstGeom prst="ellipse">
            <a:avLst/>
          </a:prstGeom>
          <a:solidFill>
            <a:srgbClr val="FF3300"/>
          </a:solidFill>
          <a:ln w="12700" cap="rnd">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9" name="Oval 770"/>
          <p:cNvSpPr>
            <a:spLocks noChangeArrowheads="1"/>
          </p:cNvSpPr>
          <p:nvPr/>
        </p:nvSpPr>
        <p:spPr bwMode="auto">
          <a:xfrm>
            <a:off x="2022238" y="2656871"/>
            <a:ext cx="95772" cy="9042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0" name="Oval 771"/>
          <p:cNvSpPr>
            <a:spLocks noChangeArrowheads="1"/>
          </p:cNvSpPr>
          <p:nvPr/>
        </p:nvSpPr>
        <p:spPr bwMode="auto">
          <a:xfrm>
            <a:off x="8630439" y="3151376"/>
            <a:ext cx="95770" cy="90424"/>
          </a:xfrm>
          <a:prstGeom prst="ellipse">
            <a:avLst/>
          </a:prstGeom>
          <a:solidFill>
            <a:srgbClr val="FF330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1" name="Oval 772"/>
          <p:cNvSpPr>
            <a:spLocks noChangeArrowheads="1"/>
          </p:cNvSpPr>
          <p:nvPr/>
        </p:nvSpPr>
        <p:spPr bwMode="auto">
          <a:xfrm>
            <a:off x="7804071" y="4103655"/>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2" name="Oval 773"/>
          <p:cNvSpPr>
            <a:spLocks noChangeArrowheads="1"/>
          </p:cNvSpPr>
          <p:nvPr/>
        </p:nvSpPr>
        <p:spPr bwMode="auto">
          <a:xfrm>
            <a:off x="7752082" y="3891722"/>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3" name="Oval 774"/>
          <p:cNvSpPr>
            <a:spLocks noChangeArrowheads="1"/>
          </p:cNvSpPr>
          <p:nvPr/>
        </p:nvSpPr>
        <p:spPr bwMode="auto">
          <a:xfrm>
            <a:off x="7867006" y="4160169"/>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4" name="Oval 775"/>
          <p:cNvSpPr>
            <a:spLocks noChangeArrowheads="1"/>
          </p:cNvSpPr>
          <p:nvPr/>
        </p:nvSpPr>
        <p:spPr bwMode="auto">
          <a:xfrm>
            <a:off x="5480940" y="5445882"/>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5" name="Oval 776"/>
          <p:cNvSpPr>
            <a:spLocks noChangeArrowheads="1"/>
          </p:cNvSpPr>
          <p:nvPr/>
        </p:nvSpPr>
        <p:spPr bwMode="auto">
          <a:xfrm>
            <a:off x="9894616" y="5341331"/>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6" name="Oval 777"/>
          <p:cNvSpPr>
            <a:spLocks noChangeArrowheads="1"/>
          </p:cNvSpPr>
          <p:nvPr/>
        </p:nvSpPr>
        <p:spPr bwMode="auto">
          <a:xfrm>
            <a:off x="9585413" y="5536307"/>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7" name="Oval 778"/>
          <p:cNvSpPr>
            <a:spLocks noChangeArrowheads="1"/>
          </p:cNvSpPr>
          <p:nvPr/>
        </p:nvSpPr>
        <p:spPr bwMode="auto">
          <a:xfrm>
            <a:off x="7771236" y="3792821"/>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8" name="Oval 779"/>
          <p:cNvSpPr>
            <a:spLocks noChangeArrowheads="1"/>
          </p:cNvSpPr>
          <p:nvPr/>
        </p:nvSpPr>
        <p:spPr bwMode="auto">
          <a:xfrm>
            <a:off x="5768253" y="4711188"/>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29" name="Oval 780"/>
          <p:cNvSpPr>
            <a:spLocks noChangeArrowheads="1"/>
          </p:cNvSpPr>
          <p:nvPr/>
        </p:nvSpPr>
        <p:spPr bwMode="auto">
          <a:xfrm>
            <a:off x="5385169" y="5262210"/>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0" name="Oval 781"/>
          <p:cNvSpPr>
            <a:spLocks noChangeArrowheads="1"/>
          </p:cNvSpPr>
          <p:nvPr/>
        </p:nvSpPr>
        <p:spPr bwMode="auto">
          <a:xfrm>
            <a:off x="5576711" y="4711188"/>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1" name="Oval 782"/>
          <p:cNvSpPr>
            <a:spLocks noChangeArrowheads="1"/>
          </p:cNvSpPr>
          <p:nvPr/>
        </p:nvSpPr>
        <p:spPr bwMode="auto">
          <a:xfrm>
            <a:off x="5672482" y="4894863"/>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432" name="Oval 783"/>
          <p:cNvSpPr>
            <a:spLocks noChangeArrowheads="1"/>
          </p:cNvSpPr>
          <p:nvPr/>
        </p:nvSpPr>
        <p:spPr bwMode="auto">
          <a:xfrm>
            <a:off x="5768253" y="3518724"/>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3" name="Oval 784"/>
          <p:cNvSpPr>
            <a:spLocks noChangeArrowheads="1"/>
          </p:cNvSpPr>
          <p:nvPr/>
        </p:nvSpPr>
        <p:spPr bwMode="auto">
          <a:xfrm>
            <a:off x="4525967" y="3518724"/>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4" name="Oval 785"/>
          <p:cNvSpPr>
            <a:spLocks noChangeArrowheads="1"/>
          </p:cNvSpPr>
          <p:nvPr/>
        </p:nvSpPr>
        <p:spPr bwMode="auto">
          <a:xfrm>
            <a:off x="5426213" y="3077907"/>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5" name="Oval 786"/>
          <p:cNvSpPr>
            <a:spLocks noChangeArrowheads="1"/>
          </p:cNvSpPr>
          <p:nvPr/>
        </p:nvSpPr>
        <p:spPr bwMode="auto">
          <a:xfrm>
            <a:off x="4969250" y="2702083"/>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6" name="Oval 787"/>
          <p:cNvSpPr>
            <a:spLocks noChangeArrowheads="1"/>
          </p:cNvSpPr>
          <p:nvPr/>
        </p:nvSpPr>
        <p:spPr bwMode="auto">
          <a:xfrm>
            <a:off x="5100593" y="3058127"/>
            <a:ext cx="93035"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7" name="Oval 788"/>
          <p:cNvSpPr>
            <a:spLocks noChangeArrowheads="1"/>
          </p:cNvSpPr>
          <p:nvPr/>
        </p:nvSpPr>
        <p:spPr bwMode="auto">
          <a:xfrm>
            <a:off x="5193628" y="2874454"/>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8" name="Oval 789"/>
          <p:cNvSpPr>
            <a:spLocks noChangeArrowheads="1"/>
          </p:cNvSpPr>
          <p:nvPr/>
        </p:nvSpPr>
        <p:spPr bwMode="auto">
          <a:xfrm>
            <a:off x="4802334" y="4131912"/>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39" name="Oval 790"/>
          <p:cNvSpPr>
            <a:spLocks noChangeArrowheads="1"/>
          </p:cNvSpPr>
          <p:nvPr/>
        </p:nvSpPr>
        <p:spPr bwMode="auto">
          <a:xfrm>
            <a:off x="4430195" y="4160169"/>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0" name="Oval 791"/>
          <p:cNvSpPr>
            <a:spLocks noChangeArrowheads="1"/>
          </p:cNvSpPr>
          <p:nvPr/>
        </p:nvSpPr>
        <p:spPr bwMode="auto">
          <a:xfrm>
            <a:off x="5065020" y="4394705"/>
            <a:ext cx="93035"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1" name="Oval 792"/>
          <p:cNvSpPr>
            <a:spLocks noChangeArrowheads="1"/>
          </p:cNvSpPr>
          <p:nvPr/>
        </p:nvSpPr>
        <p:spPr bwMode="auto">
          <a:xfrm>
            <a:off x="4621737" y="4160169"/>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2" name="Oval 793"/>
          <p:cNvSpPr>
            <a:spLocks noChangeArrowheads="1"/>
          </p:cNvSpPr>
          <p:nvPr/>
        </p:nvSpPr>
        <p:spPr bwMode="auto">
          <a:xfrm>
            <a:off x="5598602" y="3674140"/>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3" name="Oval 794"/>
          <p:cNvSpPr>
            <a:spLocks noChangeArrowheads="1"/>
          </p:cNvSpPr>
          <p:nvPr/>
        </p:nvSpPr>
        <p:spPr bwMode="auto">
          <a:xfrm>
            <a:off x="5459049" y="3496118"/>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4" name="Oval 795"/>
          <p:cNvSpPr>
            <a:spLocks noChangeArrowheads="1"/>
          </p:cNvSpPr>
          <p:nvPr/>
        </p:nvSpPr>
        <p:spPr bwMode="auto">
          <a:xfrm>
            <a:off x="2427213" y="4894863"/>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5" name="Oval 796"/>
          <p:cNvSpPr>
            <a:spLocks noChangeArrowheads="1"/>
          </p:cNvSpPr>
          <p:nvPr/>
        </p:nvSpPr>
        <p:spPr bwMode="auto">
          <a:xfrm>
            <a:off x="2810297" y="5078536"/>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6" name="Oval 797"/>
          <p:cNvSpPr>
            <a:spLocks noChangeArrowheads="1"/>
          </p:cNvSpPr>
          <p:nvPr/>
        </p:nvSpPr>
        <p:spPr bwMode="auto">
          <a:xfrm>
            <a:off x="2903331" y="5903655"/>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7" name="Oval 798"/>
          <p:cNvSpPr>
            <a:spLocks noChangeArrowheads="1"/>
          </p:cNvSpPr>
          <p:nvPr/>
        </p:nvSpPr>
        <p:spPr bwMode="auto">
          <a:xfrm>
            <a:off x="2331442" y="4527516"/>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8" name="Oval 799"/>
          <p:cNvSpPr>
            <a:spLocks noChangeArrowheads="1"/>
          </p:cNvSpPr>
          <p:nvPr/>
        </p:nvSpPr>
        <p:spPr bwMode="auto">
          <a:xfrm>
            <a:off x="2999104" y="5262210"/>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49" name="Oval 800"/>
          <p:cNvSpPr>
            <a:spLocks noChangeArrowheads="1"/>
          </p:cNvSpPr>
          <p:nvPr/>
        </p:nvSpPr>
        <p:spPr bwMode="auto">
          <a:xfrm>
            <a:off x="3094873" y="5629558"/>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0" name="Oval 801"/>
          <p:cNvSpPr>
            <a:spLocks noChangeArrowheads="1"/>
          </p:cNvSpPr>
          <p:nvPr/>
        </p:nvSpPr>
        <p:spPr bwMode="auto">
          <a:xfrm>
            <a:off x="8058549" y="4801613"/>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1" name="Oval 802"/>
          <p:cNvSpPr>
            <a:spLocks noChangeArrowheads="1"/>
          </p:cNvSpPr>
          <p:nvPr/>
        </p:nvSpPr>
        <p:spPr bwMode="auto">
          <a:xfrm>
            <a:off x="5864024" y="4083873"/>
            <a:ext cx="93035"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2" name="Oval 803"/>
          <p:cNvSpPr>
            <a:spLocks noChangeArrowheads="1"/>
          </p:cNvSpPr>
          <p:nvPr/>
        </p:nvSpPr>
        <p:spPr bwMode="auto">
          <a:xfrm>
            <a:off x="5606811" y="4160169"/>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3" name="Oval 804"/>
          <p:cNvSpPr>
            <a:spLocks noChangeArrowheads="1"/>
          </p:cNvSpPr>
          <p:nvPr/>
        </p:nvSpPr>
        <p:spPr bwMode="auto">
          <a:xfrm>
            <a:off x="6052831" y="4069745"/>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4" name="Oval 805"/>
          <p:cNvSpPr>
            <a:spLocks noChangeArrowheads="1"/>
          </p:cNvSpPr>
          <p:nvPr/>
        </p:nvSpPr>
        <p:spPr bwMode="auto">
          <a:xfrm>
            <a:off x="7103575" y="3609148"/>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5" name="Oval 806"/>
          <p:cNvSpPr>
            <a:spLocks noChangeArrowheads="1"/>
          </p:cNvSpPr>
          <p:nvPr/>
        </p:nvSpPr>
        <p:spPr bwMode="auto">
          <a:xfrm>
            <a:off x="7486660" y="3792821"/>
            <a:ext cx="93035"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6" name="Oval 807"/>
          <p:cNvSpPr>
            <a:spLocks noChangeArrowheads="1"/>
          </p:cNvSpPr>
          <p:nvPr/>
        </p:nvSpPr>
        <p:spPr bwMode="auto">
          <a:xfrm>
            <a:off x="5147109" y="5200043"/>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7" name="Oval 808"/>
          <p:cNvSpPr>
            <a:spLocks noChangeArrowheads="1"/>
          </p:cNvSpPr>
          <p:nvPr/>
        </p:nvSpPr>
        <p:spPr bwMode="auto">
          <a:xfrm>
            <a:off x="4709299" y="4335366"/>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8" name="Oval 809"/>
          <p:cNvSpPr>
            <a:spLocks noChangeArrowheads="1"/>
          </p:cNvSpPr>
          <p:nvPr/>
        </p:nvSpPr>
        <p:spPr bwMode="auto">
          <a:xfrm>
            <a:off x="4742135" y="4312759"/>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59" name="Oval 810"/>
          <p:cNvSpPr>
            <a:spLocks noChangeArrowheads="1"/>
          </p:cNvSpPr>
          <p:nvPr/>
        </p:nvSpPr>
        <p:spPr bwMode="auto">
          <a:xfrm>
            <a:off x="7486660" y="2914014"/>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0" name="Oval 811"/>
          <p:cNvSpPr>
            <a:spLocks noChangeArrowheads="1"/>
          </p:cNvSpPr>
          <p:nvPr/>
        </p:nvSpPr>
        <p:spPr bwMode="auto">
          <a:xfrm>
            <a:off x="7913524" y="4756401"/>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1" name="Oval 812"/>
          <p:cNvSpPr>
            <a:spLocks noChangeArrowheads="1"/>
          </p:cNvSpPr>
          <p:nvPr/>
        </p:nvSpPr>
        <p:spPr bwMode="auto">
          <a:xfrm>
            <a:off x="7303326" y="3614799"/>
            <a:ext cx="95772"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2" name="Oval 813"/>
          <p:cNvSpPr>
            <a:spLocks noChangeArrowheads="1"/>
          </p:cNvSpPr>
          <p:nvPr/>
        </p:nvSpPr>
        <p:spPr bwMode="auto">
          <a:xfrm>
            <a:off x="8009295" y="4787485"/>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3" name="Oval 814"/>
          <p:cNvSpPr>
            <a:spLocks noChangeArrowheads="1"/>
          </p:cNvSpPr>
          <p:nvPr/>
        </p:nvSpPr>
        <p:spPr bwMode="auto">
          <a:xfrm>
            <a:off x="6912033" y="4343843"/>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5" name="Oval 817"/>
          <p:cNvSpPr>
            <a:spLocks noChangeArrowheads="1"/>
          </p:cNvSpPr>
          <p:nvPr/>
        </p:nvSpPr>
        <p:spPr bwMode="auto">
          <a:xfrm>
            <a:off x="5768253" y="2509933"/>
            <a:ext cx="95770" cy="9042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6" name="Oval 818"/>
          <p:cNvSpPr>
            <a:spLocks noChangeArrowheads="1"/>
          </p:cNvSpPr>
          <p:nvPr/>
        </p:nvSpPr>
        <p:spPr bwMode="auto">
          <a:xfrm>
            <a:off x="4889896" y="2956401"/>
            <a:ext cx="93035" cy="9042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7" name="Oval 819"/>
          <p:cNvSpPr>
            <a:spLocks noChangeArrowheads="1"/>
          </p:cNvSpPr>
          <p:nvPr/>
        </p:nvSpPr>
        <p:spPr bwMode="auto">
          <a:xfrm>
            <a:off x="4999349" y="2871628"/>
            <a:ext cx="95772" cy="93249"/>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8" name="Oval 820"/>
          <p:cNvSpPr>
            <a:spLocks noChangeArrowheads="1"/>
          </p:cNvSpPr>
          <p:nvPr/>
        </p:nvSpPr>
        <p:spPr bwMode="auto">
          <a:xfrm>
            <a:off x="4985668" y="3479163"/>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69" name="Oval 821"/>
          <p:cNvSpPr>
            <a:spLocks noChangeArrowheads="1"/>
          </p:cNvSpPr>
          <p:nvPr/>
        </p:nvSpPr>
        <p:spPr bwMode="auto">
          <a:xfrm>
            <a:off x="5004822" y="3425475"/>
            <a:ext cx="95772" cy="93249"/>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0" name="Oval 822"/>
          <p:cNvSpPr>
            <a:spLocks noChangeArrowheads="1"/>
          </p:cNvSpPr>
          <p:nvPr/>
        </p:nvSpPr>
        <p:spPr bwMode="auto">
          <a:xfrm>
            <a:off x="4640893" y="4343843"/>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1" name="Oval 823"/>
          <p:cNvSpPr>
            <a:spLocks noChangeArrowheads="1"/>
          </p:cNvSpPr>
          <p:nvPr/>
        </p:nvSpPr>
        <p:spPr bwMode="auto">
          <a:xfrm>
            <a:off x="4222235" y="4126260"/>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2" name="Oval 824"/>
          <p:cNvSpPr>
            <a:spLocks noChangeArrowheads="1"/>
          </p:cNvSpPr>
          <p:nvPr/>
        </p:nvSpPr>
        <p:spPr bwMode="auto">
          <a:xfrm>
            <a:off x="4515022" y="2806636"/>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3" name="Oval 825"/>
          <p:cNvSpPr>
            <a:spLocks noChangeArrowheads="1"/>
          </p:cNvSpPr>
          <p:nvPr/>
        </p:nvSpPr>
        <p:spPr bwMode="auto">
          <a:xfrm>
            <a:off x="4791054" y="3038411"/>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4" name="Oval 826"/>
          <p:cNvSpPr>
            <a:spLocks noChangeArrowheads="1"/>
          </p:cNvSpPr>
          <p:nvPr/>
        </p:nvSpPr>
        <p:spPr bwMode="auto">
          <a:xfrm>
            <a:off x="4846115" y="2834893"/>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5" name="Oval 827"/>
          <p:cNvSpPr>
            <a:spLocks noChangeArrowheads="1"/>
          </p:cNvSpPr>
          <p:nvPr/>
        </p:nvSpPr>
        <p:spPr bwMode="auto">
          <a:xfrm>
            <a:off x="5043129" y="3176809"/>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6" name="Oval 828"/>
          <p:cNvSpPr>
            <a:spLocks noChangeArrowheads="1"/>
          </p:cNvSpPr>
          <p:nvPr/>
        </p:nvSpPr>
        <p:spPr bwMode="auto">
          <a:xfrm>
            <a:off x="5100593" y="2967704"/>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7" name="Oval 829"/>
          <p:cNvSpPr>
            <a:spLocks noChangeArrowheads="1"/>
          </p:cNvSpPr>
          <p:nvPr/>
        </p:nvSpPr>
        <p:spPr bwMode="auto">
          <a:xfrm>
            <a:off x="4602584" y="3289839"/>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8" name="Oval 830"/>
          <p:cNvSpPr>
            <a:spLocks noChangeArrowheads="1"/>
          </p:cNvSpPr>
          <p:nvPr/>
        </p:nvSpPr>
        <p:spPr bwMode="auto">
          <a:xfrm>
            <a:off x="4463031" y="3301142"/>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79" name="Oval 831"/>
          <p:cNvSpPr>
            <a:spLocks noChangeArrowheads="1"/>
          </p:cNvSpPr>
          <p:nvPr/>
        </p:nvSpPr>
        <p:spPr bwMode="auto">
          <a:xfrm>
            <a:off x="5565766" y="3487641"/>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0" name="Oval 832"/>
          <p:cNvSpPr>
            <a:spLocks noChangeArrowheads="1"/>
          </p:cNvSpPr>
          <p:nvPr/>
        </p:nvSpPr>
        <p:spPr bwMode="auto">
          <a:xfrm>
            <a:off x="5108802" y="2535364"/>
            <a:ext cx="93035"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1" name="Oval 833"/>
          <p:cNvSpPr>
            <a:spLocks noChangeArrowheads="1"/>
          </p:cNvSpPr>
          <p:nvPr/>
        </p:nvSpPr>
        <p:spPr bwMode="auto">
          <a:xfrm>
            <a:off x="4952831" y="2543841"/>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2" name="Oval 834"/>
          <p:cNvSpPr>
            <a:spLocks noChangeArrowheads="1"/>
          </p:cNvSpPr>
          <p:nvPr/>
        </p:nvSpPr>
        <p:spPr bwMode="auto">
          <a:xfrm>
            <a:off x="5357806" y="2509933"/>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3" name="Oval 835"/>
          <p:cNvSpPr>
            <a:spLocks noChangeArrowheads="1"/>
          </p:cNvSpPr>
          <p:nvPr/>
        </p:nvSpPr>
        <p:spPr bwMode="auto">
          <a:xfrm>
            <a:off x="5385169" y="2580577"/>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4" name="Oval 836"/>
          <p:cNvSpPr>
            <a:spLocks noChangeArrowheads="1"/>
          </p:cNvSpPr>
          <p:nvPr/>
        </p:nvSpPr>
        <p:spPr bwMode="auto">
          <a:xfrm>
            <a:off x="5324971" y="2656871"/>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5" name="Oval 837"/>
          <p:cNvSpPr>
            <a:spLocks noChangeArrowheads="1"/>
          </p:cNvSpPr>
          <p:nvPr/>
        </p:nvSpPr>
        <p:spPr bwMode="auto">
          <a:xfrm>
            <a:off x="5385169" y="2730341"/>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6" name="Oval 838"/>
          <p:cNvSpPr>
            <a:spLocks noChangeArrowheads="1"/>
          </p:cNvSpPr>
          <p:nvPr/>
        </p:nvSpPr>
        <p:spPr bwMode="auto">
          <a:xfrm>
            <a:off x="5448104" y="2806636"/>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7" name="Oval 839"/>
          <p:cNvSpPr>
            <a:spLocks noChangeArrowheads="1"/>
          </p:cNvSpPr>
          <p:nvPr/>
        </p:nvSpPr>
        <p:spPr bwMode="auto">
          <a:xfrm>
            <a:off x="5521986" y="2905537"/>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0" name="Oval 842"/>
          <p:cNvSpPr>
            <a:spLocks noChangeArrowheads="1"/>
          </p:cNvSpPr>
          <p:nvPr/>
        </p:nvSpPr>
        <p:spPr bwMode="auto">
          <a:xfrm>
            <a:off x="6315517" y="3253103"/>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1" name="Oval 843"/>
          <p:cNvSpPr>
            <a:spLocks noChangeArrowheads="1"/>
          </p:cNvSpPr>
          <p:nvPr/>
        </p:nvSpPr>
        <p:spPr bwMode="auto">
          <a:xfrm>
            <a:off x="6435915" y="3151376"/>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2" name="Oval 844"/>
          <p:cNvSpPr>
            <a:spLocks noChangeArrowheads="1"/>
          </p:cNvSpPr>
          <p:nvPr/>
        </p:nvSpPr>
        <p:spPr bwMode="auto">
          <a:xfrm>
            <a:off x="6816262" y="2990310"/>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3" name="Oval 845"/>
          <p:cNvSpPr>
            <a:spLocks noChangeArrowheads="1"/>
          </p:cNvSpPr>
          <p:nvPr/>
        </p:nvSpPr>
        <p:spPr bwMode="auto">
          <a:xfrm>
            <a:off x="6753327" y="3069431"/>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4" name="Oval 846"/>
          <p:cNvSpPr>
            <a:spLocks noChangeArrowheads="1"/>
          </p:cNvSpPr>
          <p:nvPr/>
        </p:nvSpPr>
        <p:spPr bwMode="auto">
          <a:xfrm>
            <a:off x="6613775" y="3241801"/>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5" name="Oval 847"/>
          <p:cNvSpPr>
            <a:spLocks noChangeArrowheads="1"/>
          </p:cNvSpPr>
          <p:nvPr/>
        </p:nvSpPr>
        <p:spPr bwMode="auto">
          <a:xfrm>
            <a:off x="5916015" y="3151376"/>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6" name="Oval 848"/>
          <p:cNvSpPr>
            <a:spLocks noChangeArrowheads="1"/>
          </p:cNvSpPr>
          <p:nvPr/>
        </p:nvSpPr>
        <p:spPr bwMode="auto">
          <a:xfrm>
            <a:off x="6069249" y="3241801"/>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7" name="Oval 849"/>
          <p:cNvSpPr>
            <a:spLocks noChangeArrowheads="1"/>
          </p:cNvSpPr>
          <p:nvPr/>
        </p:nvSpPr>
        <p:spPr bwMode="auto">
          <a:xfrm>
            <a:off x="5957059" y="3238976"/>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8" name="Oval 850"/>
          <p:cNvSpPr>
            <a:spLocks noChangeArrowheads="1"/>
          </p:cNvSpPr>
          <p:nvPr/>
        </p:nvSpPr>
        <p:spPr bwMode="auto">
          <a:xfrm>
            <a:off x="5338651" y="3343527"/>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99" name="Oval 851"/>
          <p:cNvSpPr>
            <a:spLocks noChangeArrowheads="1"/>
          </p:cNvSpPr>
          <p:nvPr/>
        </p:nvSpPr>
        <p:spPr bwMode="auto">
          <a:xfrm>
            <a:off x="5188156" y="3140073"/>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0" name="Oval 852"/>
          <p:cNvSpPr>
            <a:spLocks noChangeArrowheads="1"/>
          </p:cNvSpPr>
          <p:nvPr/>
        </p:nvSpPr>
        <p:spPr bwMode="auto">
          <a:xfrm>
            <a:off x="5281189" y="3151376"/>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1" name="Oval 853"/>
          <p:cNvSpPr>
            <a:spLocks noChangeArrowheads="1"/>
          </p:cNvSpPr>
          <p:nvPr/>
        </p:nvSpPr>
        <p:spPr bwMode="auto">
          <a:xfrm>
            <a:off x="5218253" y="3052476"/>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2" name="Oval 854"/>
          <p:cNvSpPr>
            <a:spLocks noChangeArrowheads="1"/>
          </p:cNvSpPr>
          <p:nvPr/>
        </p:nvSpPr>
        <p:spPr bwMode="auto">
          <a:xfrm>
            <a:off x="5201835" y="2967704"/>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3" name="Oval 855"/>
          <p:cNvSpPr>
            <a:spLocks noChangeArrowheads="1"/>
          </p:cNvSpPr>
          <p:nvPr/>
        </p:nvSpPr>
        <p:spPr bwMode="auto">
          <a:xfrm>
            <a:off x="5305815" y="3238976"/>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4" name="Oval 856"/>
          <p:cNvSpPr>
            <a:spLocks noChangeArrowheads="1"/>
          </p:cNvSpPr>
          <p:nvPr/>
        </p:nvSpPr>
        <p:spPr bwMode="auto">
          <a:xfrm>
            <a:off x="5023976" y="3001613"/>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5" name="Oval 857"/>
          <p:cNvSpPr>
            <a:spLocks noChangeArrowheads="1"/>
          </p:cNvSpPr>
          <p:nvPr/>
        </p:nvSpPr>
        <p:spPr bwMode="auto">
          <a:xfrm>
            <a:off x="5231936" y="3193764"/>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6" name="Oval 858"/>
          <p:cNvSpPr>
            <a:spLocks noChangeArrowheads="1"/>
          </p:cNvSpPr>
          <p:nvPr/>
        </p:nvSpPr>
        <p:spPr bwMode="auto">
          <a:xfrm>
            <a:off x="5385169" y="3176809"/>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7" name="Oval 859"/>
          <p:cNvSpPr>
            <a:spLocks noChangeArrowheads="1"/>
          </p:cNvSpPr>
          <p:nvPr/>
        </p:nvSpPr>
        <p:spPr bwMode="auto">
          <a:xfrm>
            <a:off x="5401587" y="3250278"/>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8" name="Oval 860"/>
          <p:cNvSpPr>
            <a:spLocks noChangeArrowheads="1"/>
          </p:cNvSpPr>
          <p:nvPr/>
        </p:nvSpPr>
        <p:spPr bwMode="auto">
          <a:xfrm>
            <a:off x="4208555" y="2354516"/>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09" name="Oval 861"/>
          <p:cNvSpPr>
            <a:spLocks noChangeArrowheads="1"/>
          </p:cNvSpPr>
          <p:nvPr/>
        </p:nvSpPr>
        <p:spPr bwMode="auto">
          <a:xfrm>
            <a:off x="5675219" y="3578065"/>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0" name="AutoShape 862"/>
          <p:cNvSpPr>
            <a:spLocks/>
          </p:cNvSpPr>
          <p:nvPr/>
        </p:nvSpPr>
        <p:spPr bwMode="auto">
          <a:xfrm rot="19875405">
            <a:off x="1641891" y="3360482"/>
            <a:ext cx="440546" cy="3436108"/>
          </a:xfrm>
          <a:prstGeom prst="leftBrace">
            <a:avLst>
              <a:gd name="adj1" fmla="val 62940"/>
              <a:gd name="adj2" fmla="val 50694"/>
            </a:avLst>
          </a:prstGeom>
          <a:noFill/>
          <a:ln w="28575" cap="rnd">
            <a:solidFill>
              <a:srgbClr val="000000"/>
            </a:solidFill>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1" name="AutoShape 863"/>
          <p:cNvSpPr>
            <a:spLocks/>
          </p:cNvSpPr>
          <p:nvPr/>
        </p:nvSpPr>
        <p:spPr bwMode="auto">
          <a:xfrm>
            <a:off x="8638647" y="3233324"/>
            <a:ext cx="191542" cy="551020"/>
          </a:xfrm>
          <a:prstGeom prst="leftBrace">
            <a:avLst>
              <a:gd name="adj1" fmla="val 23214"/>
              <a:gd name="adj2" fmla="val 50000"/>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2" name="Line 864"/>
          <p:cNvSpPr>
            <a:spLocks noChangeShapeType="1"/>
          </p:cNvSpPr>
          <p:nvPr/>
        </p:nvSpPr>
        <p:spPr bwMode="auto">
          <a:xfrm flipH="1">
            <a:off x="8329444" y="3507421"/>
            <a:ext cx="28457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3" name="Oval 865"/>
          <p:cNvSpPr>
            <a:spLocks noChangeArrowheads="1"/>
          </p:cNvSpPr>
          <p:nvPr/>
        </p:nvSpPr>
        <p:spPr bwMode="auto">
          <a:xfrm>
            <a:off x="5943378" y="3479163"/>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4" name="Oval 866"/>
          <p:cNvSpPr>
            <a:spLocks noChangeArrowheads="1"/>
          </p:cNvSpPr>
          <p:nvPr/>
        </p:nvSpPr>
        <p:spPr bwMode="auto">
          <a:xfrm>
            <a:off x="5193628" y="4654675"/>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5" name="Oval 867"/>
          <p:cNvSpPr>
            <a:spLocks noChangeArrowheads="1"/>
          </p:cNvSpPr>
          <p:nvPr/>
        </p:nvSpPr>
        <p:spPr bwMode="auto">
          <a:xfrm>
            <a:off x="5305815" y="4349493"/>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6" name="Oval 868"/>
          <p:cNvSpPr>
            <a:spLocks noChangeArrowheads="1"/>
          </p:cNvSpPr>
          <p:nvPr/>
        </p:nvSpPr>
        <p:spPr bwMode="auto">
          <a:xfrm>
            <a:off x="9092876" y="4824218"/>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7" name="Oval 869"/>
          <p:cNvSpPr>
            <a:spLocks noChangeArrowheads="1"/>
          </p:cNvSpPr>
          <p:nvPr/>
        </p:nvSpPr>
        <p:spPr bwMode="auto">
          <a:xfrm>
            <a:off x="8121484" y="4425789"/>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8" name="Oval 870"/>
          <p:cNvSpPr>
            <a:spLocks noChangeArrowheads="1"/>
          </p:cNvSpPr>
          <p:nvPr/>
        </p:nvSpPr>
        <p:spPr bwMode="auto">
          <a:xfrm>
            <a:off x="8069493" y="3733481"/>
            <a:ext cx="95772" cy="93250"/>
          </a:xfrm>
          <a:prstGeom prst="ellipse">
            <a:avLst/>
          </a:prstGeom>
          <a:solidFill>
            <a:schemeClr val="tx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19" name="Oval 871"/>
          <p:cNvSpPr>
            <a:spLocks noChangeArrowheads="1"/>
          </p:cNvSpPr>
          <p:nvPr/>
        </p:nvSpPr>
        <p:spPr bwMode="auto">
          <a:xfrm>
            <a:off x="8307553" y="3117468"/>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0" name="Oval 872"/>
          <p:cNvSpPr>
            <a:spLocks noChangeArrowheads="1"/>
          </p:cNvSpPr>
          <p:nvPr/>
        </p:nvSpPr>
        <p:spPr bwMode="auto">
          <a:xfrm>
            <a:off x="7798600" y="4459698"/>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1" name="Oval 873"/>
          <p:cNvSpPr>
            <a:spLocks noChangeArrowheads="1"/>
          </p:cNvSpPr>
          <p:nvPr/>
        </p:nvSpPr>
        <p:spPr bwMode="auto">
          <a:xfrm>
            <a:off x="8006560" y="3719352"/>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2" name="Oval 874"/>
          <p:cNvSpPr>
            <a:spLocks noChangeArrowheads="1"/>
          </p:cNvSpPr>
          <p:nvPr/>
        </p:nvSpPr>
        <p:spPr bwMode="auto">
          <a:xfrm>
            <a:off x="7741136" y="4372100"/>
            <a:ext cx="93035"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3" name="Oval 875"/>
          <p:cNvSpPr>
            <a:spLocks noChangeArrowheads="1"/>
          </p:cNvSpPr>
          <p:nvPr/>
        </p:nvSpPr>
        <p:spPr bwMode="auto">
          <a:xfrm>
            <a:off x="7913524" y="3111816"/>
            <a:ext cx="95770" cy="9042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4" name="Oval 876"/>
          <p:cNvSpPr>
            <a:spLocks noChangeArrowheads="1"/>
          </p:cNvSpPr>
          <p:nvPr/>
        </p:nvSpPr>
        <p:spPr bwMode="auto">
          <a:xfrm>
            <a:off x="7341633" y="3753261"/>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5" name="Oval 877"/>
          <p:cNvSpPr>
            <a:spLocks noChangeArrowheads="1"/>
          </p:cNvSpPr>
          <p:nvPr/>
        </p:nvSpPr>
        <p:spPr bwMode="auto">
          <a:xfrm>
            <a:off x="6630193" y="3416996"/>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6" name="Oval 878"/>
          <p:cNvSpPr>
            <a:spLocks noChangeArrowheads="1"/>
          </p:cNvSpPr>
          <p:nvPr/>
        </p:nvSpPr>
        <p:spPr bwMode="auto">
          <a:xfrm>
            <a:off x="4257809" y="3962366"/>
            <a:ext cx="93035"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7" name="Oval 879"/>
          <p:cNvSpPr>
            <a:spLocks noChangeArrowheads="1"/>
          </p:cNvSpPr>
          <p:nvPr/>
        </p:nvSpPr>
        <p:spPr bwMode="auto">
          <a:xfrm>
            <a:off x="5188156" y="3643056"/>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8" name="Oval 880"/>
          <p:cNvSpPr>
            <a:spLocks noChangeArrowheads="1"/>
          </p:cNvSpPr>
          <p:nvPr/>
        </p:nvSpPr>
        <p:spPr bwMode="auto">
          <a:xfrm>
            <a:off x="5179946" y="4146040"/>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29" name="Oval 881"/>
          <p:cNvSpPr>
            <a:spLocks noChangeArrowheads="1"/>
          </p:cNvSpPr>
          <p:nvPr/>
        </p:nvSpPr>
        <p:spPr bwMode="auto">
          <a:xfrm>
            <a:off x="4266016" y="4230812"/>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0" name="Oval 882"/>
          <p:cNvSpPr>
            <a:spLocks noChangeArrowheads="1"/>
          </p:cNvSpPr>
          <p:nvPr/>
        </p:nvSpPr>
        <p:spPr bwMode="auto">
          <a:xfrm>
            <a:off x="2164526" y="4219509"/>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1" name="Oval 883"/>
          <p:cNvSpPr>
            <a:spLocks noChangeArrowheads="1"/>
          </p:cNvSpPr>
          <p:nvPr/>
        </p:nvSpPr>
        <p:spPr bwMode="auto">
          <a:xfrm>
            <a:off x="2268506" y="3787171"/>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2" name="Oval 884"/>
          <p:cNvSpPr>
            <a:spLocks noChangeArrowheads="1"/>
          </p:cNvSpPr>
          <p:nvPr/>
        </p:nvSpPr>
        <p:spPr bwMode="auto">
          <a:xfrm>
            <a:off x="2613282" y="3956715"/>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3" name="Oval 885"/>
          <p:cNvSpPr>
            <a:spLocks noChangeArrowheads="1"/>
          </p:cNvSpPr>
          <p:nvPr/>
        </p:nvSpPr>
        <p:spPr bwMode="auto">
          <a:xfrm>
            <a:off x="2030448" y="4103654"/>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4" name="Oval 886"/>
          <p:cNvSpPr>
            <a:spLocks noChangeArrowheads="1"/>
          </p:cNvSpPr>
          <p:nvPr/>
        </p:nvSpPr>
        <p:spPr bwMode="auto">
          <a:xfrm>
            <a:off x="1981193" y="4035836"/>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5" name="Oval 887"/>
          <p:cNvSpPr>
            <a:spLocks noChangeArrowheads="1"/>
          </p:cNvSpPr>
          <p:nvPr/>
        </p:nvSpPr>
        <p:spPr bwMode="auto">
          <a:xfrm>
            <a:off x="2506566" y="3968018"/>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6" name="Oval 888"/>
          <p:cNvSpPr>
            <a:spLocks noChangeArrowheads="1"/>
          </p:cNvSpPr>
          <p:nvPr/>
        </p:nvSpPr>
        <p:spPr bwMode="auto">
          <a:xfrm>
            <a:off x="2126218" y="4058442"/>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37" name="Oval 889"/>
          <p:cNvSpPr>
            <a:spLocks noChangeArrowheads="1"/>
          </p:cNvSpPr>
          <p:nvPr/>
        </p:nvSpPr>
        <p:spPr bwMode="auto">
          <a:xfrm>
            <a:off x="2126218" y="4151690"/>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nvGrpSpPr>
          <p:cNvPr id="1538" name="Group 890"/>
          <p:cNvGrpSpPr>
            <a:grpSpLocks/>
          </p:cNvGrpSpPr>
          <p:nvPr/>
        </p:nvGrpSpPr>
        <p:grpSpPr bwMode="auto">
          <a:xfrm>
            <a:off x="7087158" y="2775552"/>
            <a:ext cx="1212186" cy="1172684"/>
            <a:chOff x="3840" y="1632"/>
            <a:chExt cx="610" cy="614"/>
          </a:xfrm>
        </p:grpSpPr>
        <p:grpSp>
          <p:nvGrpSpPr>
            <p:cNvPr id="1592" name="Group 891"/>
            <p:cNvGrpSpPr>
              <a:grpSpLocks/>
            </p:cNvGrpSpPr>
            <p:nvPr/>
          </p:nvGrpSpPr>
          <p:grpSpPr bwMode="auto">
            <a:xfrm>
              <a:off x="3840" y="1632"/>
              <a:ext cx="606" cy="614"/>
              <a:chOff x="3840" y="1632"/>
              <a:chExt cx="606" cy="614"/>
            </a:xfrm>
          </p:grpSpPr>
          <p:grpSp>
            <p:nvGrpSpPr>
              <p:cNvPr id="1596" name="Group 892"/>
              <p:cNvGrpSpPr>
                <a:grpSpLocks/>
              </p:cNvGrpSpPr>
              <p:nvPr/>
            </p:nvGrpSpPr>
            <p:grpSpPr bwMode="auto">
              <a:xfrm>
                <a:off x="3840" y="1728"/>
                <a:ext cx="594" cy="518"/>
                <a:chOff x="3840" y="1728"/>
                <a:chExt cx="594" cy="518"/>
              </a:xfrm>
            </p:grpSpPr>
            <p:sp>
              <p:nvSpPr>
                <p:cNvPr id="1598" name="Oval 893"/>
                <p:cNvSpPr>
                  <a:spLocks noChangeArrowheads="1"/>
                </p:cNvSpPr>
                <p:nvPr/>
              </p:nvSpPr>
              <p:spPr bwMode="auto">
                <a:xfrm>
                  <a:off x="3840" y="1946"/>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99" name="Oval 894"/>
                <p:cNvSpPr>
                  <a:spLocks noChangeArrowheads="1"/>
                </p:cNvSpPr>
                <p:nvPr/>
              </p:nvSpPr>
              <p:spPr bwMode="auto">
                <a:xfrm>
                  <a:off x="3840" y="1776"/>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0" name="Oval 895"/>
                <p:cNvSpPr>
                  <a:spLocks noChangeArrowheads="1"/>
                </p:cNvSpPr>
                <p:nvPr/>
              </p:nvSpPr>
              <p:spPr bwMode="auto">
                <a:xfrm>
                  <a:off x="3983" y="1824"/>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1" name="Oval 896"/>
                <p:cNvSpPr>
                  <a:spLocks noChangeArrowheads="1"/>
                </p:cNvSpPr>
                <p:nvPr/>
              </p:nvSpPr>
              <p:spPr bwMode="auto">
                <a:xfrm>
                  <a:off x="3954" y="1910"/>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2" name="Oval 897"/>
                <p:cNvSpPr>
                  <a:spLocks noChangeArrowheads="1"/>
                </p:cNvSpPr>
                <p:nvPr/>
              </p:nvSpPr>
              <p:spPr bwMode="auto">
                <a:xfrm>
                  <a:off x="4136" y="1801"/>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3" name="Oval 898"/>
                <p:cNvSpPr>
                  <a:spLocks noChangeArrowheads="1"/>
                </p:cNvSpPr>
                <p:nvPr/>
              </p:nvSpPr>
              <p:spPr bwMode="auto">
                <a:xfrm>
                  <a:off x="4367" y="1728"/>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4" name="Oval 899"/>
                <p:cNvSpPr>
                  <a:spLocks noChangeArrowheads="1"/>
                </p:cNvSpPr>
                <p:nvPr/>
              </p:nvSpPr>
              <p:spPr bwMode="auto">
                <a:xfrm>
                  <a:off x="4304" y="1764"/>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5" name="Oval 900"/>
                <p:cNvSpPr>
                  <a:spLocks noChangeArrowheads="1"/>
                </p:cNvSpPr>
                <p:nvPr/>
              </p:nvSpPr>
              <p:spPr bwMode="auto">
                <a:xfrm>
                  <a:off x="4231" y="1855"/>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6" name="Oval 901"/>
                <p:cNvSpPr>
                  <a:spLocks noChangeArrowheads="1"/>
                </p:cNvSpPr>
                <p:nvPr/>
              </p:nvSpPr>
              <p:spPr bwMode="auto">
                <a:xfrm>
                  <a:off x="4176" y="1882"/>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7" name="Oval 902"/>
                <p:cNvSpPr>
                  <a:spLocks noChangeArrowheads="1"/>
                </p:cNvSpPr>
                <p:nvPr/>
              </p:nvSpPr>
              <p:spPr bwMode="auto">
                <a:xfrm>
                  <a:off x="4053" y="1892"/>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8" name="Oval 903"/>
                <p:cNvSpPr>
                  <a:spLocks noChangeArrowheads="1"/>
                </p:cNvSpPr>
                <p:nvPr/>
              </p:nvSpPr>
              <p:spPr bwMode="auto">
                <a:xfrm>
                  <a:off x="4080" y="1968"/>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09" name="Oval 904"/>
                <p:cNvSpPr>
                  <a:spLocks noChangeArrowheads="1"/>
                </p:cNvSpPr>
                <p:nvPr/>
              </p:nvSpPr>
              <p:spPr bwMode="auto">
                <a:xfrm>
                  <a:off x="4128" y="2111"/>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0" name="Oval 905"/>
                <p:cNvSpPr>
                  <a:spLocks noChangeArrowheads="1"/>
                </p:cNvSpPr>
                <p:nvPr/>
              </p:nvSpPr>
              <p:spPr bwMode="auto">
                <a:xfrm>
                  <a:off x="4224" y="2111"/>
                  <a:ext cx="47"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1" name="Oval 906"/>
                <p:cNvSpPr>
                  <a:spLocks noChangeArrowheads="1"/>
                </p:cNvSpPr>
                <p:nvPr/>
              </p:nvSpPr>
              <p:spPr bwMode="auto">
                <a:xfrm>
                  <a:off x="4176" y="2064"/>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2" name="Oval 907"/>
                <p:cNvSpPr>
                  <a:spLocks noChangeArrowheads="1"/>
                </p:cNvSpPr>
                <p:nvPr/>
              </p:nvSpPr>
              <p:spPr bwMode="auto">
                <a:xfrm>
                  <a:off x="4150" y="1989"/>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3" name="Oval 908"/>
                <p:cNvSpPr>
                  <a:spLocks noChangeArrowheads="1"/>
                </p:cNvSpPr>
                <p:nvPr/>
              </p:nvSpPr>
              <p:spPr bwMode="auto">
                <a:xfrm>
                  <a:off x="4260" y="2137"/>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4" name="Oval 909"/>
                <p:cNvSpPr>
                  <a:spLocks noChangeArrowheads="1"/>
                </p:cNvSpPr>
                <p:nvPr/>
              </p:nvSpPr>
              <p:spPr bwMode="auto">
                <a:xfrm>
                  <a:off x="4319" y="2080"/>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5" name="Oval 910"/>
                <p:cNvSpPr>
                  <a:spLocks noChangeArrowheads="1"/>
                </p:cNvSpPr>
                <p:nvPr/>
              </p:nvSpPr>
              <p:spPr bwMode="auto">
                <a:xfrm>
                  <a:off x="4367" y="2042"/>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6" name="Oval 911"/>
                <p:cNvSpPr>
                  <a:spLocks noChangeArrowheads="1"/>
                </p:cNvSpPr>
                <p:nvPr/>
              </p:nvSpPr>
              <p:spPr bwMode="auto">
                <a:xfrm>
                  <a:off x="4224" y="2017"/>
                  <a:ext cx="47"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7" name="Oval 912"/>
                <p:cNvSpPr>
                  <a:spLocks noChangeArrowheads="1"/>
                </p:cNvSpPr>
                <p:nvPr/>
              </p:nvSpPr>
              <p:spPr bwMode="auto">
                <a:xfrm>
                  <a:off x="4224" y="1955"/>
                  <a:ext cx="47"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8" name="Oval 913"/>
                <p:cNvSpPr>
                  <a:spLocks noChangeArrowheads="1"/>
                </p:cNvSpPr>
                <p:nvPr/>
              </p:nvSpPr>
              <p:spPr bwMode="auto">
                <a:xfrm>
                  <a:off x="4319" y="1872"/>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19" name="Oval 914"/>
                <p:cNvSpPr>
                  <a:spLocks noChangeArrowheads="1"/>
                </p:cNvSpPr>
                <p:nvPr/>
              </p:nvSpPr>
              <p:spPr bwMode="auto">
                <a:xfrm>
                  <a:off x="4271" y="1921"/>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20" name="Oval 915"/>
                <p:cNvSpPr>
                  <a:spLocks noChangeArrowheads="1"/>
                </p:cNvSpPr>
                <p:nvPr/>
              </p:nvSpPr>
              <p:spPr bwMode="auto">
                <a:xfrm>
                  <a:off x="4367" y="1921"/>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21" name="Oval 916"/>
                <p:cNvSpPr>
                  <a:spLocks noChangeArrowheads="1"/>
                </p:cNvSpPr>
                <p:nvPr/>
              </p:nvSpPr>
              <p:spPr bwMode="auto">
                <a:xfrm>
                  <a:off x="4319" y="1968"/>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22" name="Oval 917"/>
                <p:cNvSpPr>
                  <a:spLocks noChangeArrowheads="1"/>
                </p:cNvSpPr>
                <p:nvPr/>
              </p:nvSpPr>
              <p:spPr bwMode="auto">
                <a:xfrm>
                  <a:off x="4385" y="1996"/>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23" name="Oval 918"/>
                <p:cNvSpPr>
                  <a:spLocks noChangeArrowheads="1"/>
                </p:cNvSpPr>
                <p:nvPr/>
              </p:nvSpPr>
              <p:spPr bwMode="auto">
                <a:xfrm>
                  <a:off x="4278" y="2034"/>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24" name="Oval 919"/>
                <p:cNvSpPr>
                  <a:spLocks noChangeArrowheads="1"/>
                </p:cNvSpPr>
                <p:nvPr/>
              </p:nvSpPr>
              <p:spPr bwMode="auto">
                <a:xfrm>
                  <a:off x="4265" y="2199"/>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sp>
            <p:nvSpPr>
              <p:cNvPr id="1597" name="Oval 920"/>
              <p:cNvSpPr>
                <a:spLocks noChangeArrowheads="1"/>
              </p:cNvSpPr>
              <p:nvPr/>
            </p:nvSpPr>
            <p:spPr bwMode="auto">
              <a:xfrm>
                <a:off x="4398" y="1632"/>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sp>
          <p:nvSpPr>
            <p:cNvPr id="1593" name="Oval 921"/>
            <p:cNvSpPr>
              <a:spLocks noChangeArrowheads="1"/>
            </p:cNvSpPr>
            <p:nvPr/>
          </p:nvSpPr>
          <p:spPr bwMode="auto">
            <a:xfrm>
              <a:off x="4056" y="1838"/>
              <a:ext cx="48" cy="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94" name="Oval 922"/>
            <p:cNvSpPr>
              <a:spLocks noChangeArrowheads="1"/>
            </p:cNvSpPr>
            <p:nvPr/>
          </p:nvSpPr>
          <p:spPr bwMode="auto">
            <a:xfrm>
              <a:off x="4402" y="1960"/>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95" name="Oval 923"/>
            <p:cNvSpPr>
              <a:spLocks noChangeArrowheads="1"/>
            </p:cNvSpPr>
            <p:nvPr/>
          </p:nvSpPr>
          <p:spPr bwMode="auto">
            <a:xfrm>
              <a:off x="4128" y="1921"/>
              <a:ext cx="48" cy="47"/>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sp>
        <p:nvSpPr>
          <p:cNvPr id="1539" name="Oval 924"/>
          <p:cNvSpPr>
            <a:spLocks noChangeArrowheads="1"/>
          </p:cNvSpPr>
          <p:nvPr/>
        </p:nvSpPr>
        <p:spPr bwMode="auto">
          <a:xfrm>
            <a:off x="8830189" y="3284187"/>
            <a:ext cx="95772" cy="93249"/>
          </a:xfrm>
          <a:prstGeom prst="ellipse">
            <a:avLst/>
          </a:prstGeom>
          <a:solidFill>
            <a:srgbClr val="D60093"/>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0" name="Oval 925"/>
          <p:cNvSpPr>
            <a:spLocks noChangeArrowheads="1"/>
          </p:cNvSpPr>
          <p:nvPr/>
        </p:nvSpPr>
        <p:spPr bwMode="auto">
          <a:xfrm>
            <a:off x="9057305" y="4129085"/>
            <a:ext cx="93035"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1" name="Oval 926"/>
          <p:cNvSpPr>
            <a:spLocks noChangeArrowheads="1"/>
          </p:cNvSpPr>
          <p:nvPr/>
        </p:nvSpPr>
        <p:spPr bwMode="auto">
          <a:xfrm>
            <a:off x="328460" y="5361111"/>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2" name="Oval 927"/>
          <p:cNvSpPr>
            <a:spLocks noChangeArrowheads="1"/>
          </p:cNvSpPr>
          <p:nvPr/>
        </p:nvSpPr>
        <p:spPr bwMode="auto">
          <a:xfrm>
            <a:off x="8241883" y="3004438"/>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3" name="Oval 928"/>
          <p:cNvSpPr>
            <a:spLocks noChangeArrowheads="1"/>
          </p:cNvSpPr>
          <p:nvPr/>
        </p:nvSpPr>
        <p:spPr bwMode="auto">
          <a:xfrm>
            <a:off x="6058303" y="4253418"/>
            <a:ext cx="95770" cy="90424"/>
          </a:xfrm>
          <a:prstGeom prst="ellipse">
            <a:avLst/>
          </a:prstGeom>
          <a:solidFill>
            <a:schemeClr val="accent2"/>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4" name="Oval 929"/>
          <p:cNvSpPr>
            <a:spLocks noChangeArrowheads="1"/>
          </p:cNvSpPr>
          <p:nvPr/>
        </p:nvSpPr>
        <p:spPr bwMode="auto">
          <a:xfrm>
            <a:off x="5965269" y="4199729"/>
            <a:ext cx="95770" cy="90424"/>
          </a:xfrm>
          <a:prstGeom prst="ellipse">
            <a:avLst/>
          </a:prstGeom>
          <a:solidFill>
            <a:schemeClr val="accent2"/>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nvGrpSpPr>
          <p:cNvPr id="1545" name="Group 930"/>
          <p:cNvGrpSpPr>
            <a:grpSpLocks/>
          </p:cNvGrpSpPr>
          <p:nvPr/>
        </p:nvGrpSpPr>
        <p:grpSpPr bwMode="auto">
          <a:xfrm>
            <a:off x="5472731" y="2354516"/>
            <a:ext cx="2971638" cy="740346"/>
            <a:chOff x="3028" y="1413"/>
            <a:chExt cx="1494" cy="387"/>
          </a:xfrm>
        </p:grpSpPr>
        <p:sp>
          <p:nvSpPr>
            <p:cNvPr id="1580" name="Oval 931"/>
            <p:cNvSpPr>
              <a:spLocks noChangeArrowheads="1"/>
            </p:cNvSpPr>
            <p:nvPr/>
          </p:nvSpPr>
          <p:spPr bwMode="auto">
            <a:xfrm>
              <a:off x="3177" y="1493"/>
              <a:ext cx="47" cy="49"/>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1" name="Oval 932"/>
            <p:cNvSpPr>
              <a:spLocks noChangeArrowheads="1"/>
            </p:cNvSpPr>
            <p:nvPr/>
          </p:nvSpPr>
          <p:spPr bwMode="auto">
            <a:xfrm>
              <a:off x="3028" y="1491"/>
              <a:ext cx="48" cy="49"/>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2" name="Oval 933"/>
            <p:cNvSpPr>
              <a:spLocks noChangeArrowheads="1"/>
            </p:cNvSpPr>
            <p:nvPr/>
          </p:nvSpPr>
          <p:spPr bwMode="auto">
            <a:xfrm>
              <a:off x="3164" y="1516"/>
              <a:ext cx="48" cy="49"/>
            </a:xfrm>
            <a:prstGeom prst="ellipse">
              <a:avLst/>
            </a:prstGeom>
            <a:solidFill>
              <a:schemeClr val="tx1"/>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3" name="Oval 934"/>
            <p:cNvSpPr>
              <a:spLocks noChangeArrowheads="1"/>
            </p:cNvSpPr>
            <p:nvPr/>
          </p:nvSpPr>
          <p:spPr bwMode="auto">
            <a:xfrm>
              <a:off x="3152" y="1525"/>
              <a:ext cx="48" cy="47"/>
            </a:xfrm>
            <a:prstGeom prst="ellipse">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8575" cap="rnd">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4" name="Oval 935"/>
            <p:cNvSpPr>
              <a:spLocks noChangeArrowheads="1"/>
            </p:cNvSpPr>
            <p:nvPr/>
          </p:nvSpPr>
          <p:spPr bwMode="auto">
            <a:xfrm>
              <a:off x="3199" y="1753"/>
              <a:ext cx="47" cy="47"/>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5" name="Oval 936"/>
            <p:cNvSpPr>
              <a:spLocks noChangeArrowheads="1"/>
            </p:cNvSpPr>
            <p:nvPr/>
          </p:nvSpPr>
          <p:spPr bwMode="auto">
            <a:xfrm>
              <a:off x="3243" y="1525"/>
              <a:ext cx="48" cy="47"/>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6" name="Oval 937"/>
            <p:cNvSpPr>
              <a:spLocks noChangeArrowheads="1"/>
            </p:cNvSpPr>
            <p:nvPr/>
          </p:nvSpPr>
          <p:spPr bwMode="auto">
            <a:xfrm>
              <a:off x="3397" y="1488"/>
              <a:ext cx="48" cy="49"/>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7" name="Oval 938"/>
            <p:cNvSpPr>
              <a:spLocks noChangeArrowheads="1"/>
            </p:cNvSpPr>
            <p:nvPr/>
          </p:nvSpPr>
          <p:spPr bwMode="auto">
            <a:xfrm>
              <a:off x="3391" y="1413"/>
              <a:ext cx="48" cy="47"/>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8" name="Oval 939"/>
            <p:cNvSpPr>
              <a:spLocks noChangeArrowheads="1"/>
            </p:cNvSpPr>
            <p:nvPr/>
          </p:nvSpPr>
          <p:spPr bwMode="auto">
            <a:xfrm>
              <a:off x="3760" y="1485"/>
              <a:ext cx="48" cy="49"/>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89" name="Oval 940"/>
            <p:cNvSpPr>
              <a:spLocks noChangeArrowheads="1"/>
            </p:cNvSpPr>
            <p:nvPr/>
          </p:nvSpPr>
          <p:spPr bwMode="auto">
            <a:xfrm>
              <a:off x="3897" y="1447"/>
              <a:ext cx="48" cy="49"/>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90" name="Oval 941"/>
            <p:cNvSpPr>
              <a:spLocks noChangeArrowheads="1"/>
            </p:cNvSpPr>
            <p:nvPr/>
          </p:nvSpPr>
          <p:spPr bwMode="auto">
            <a:xfrm>
              <a:off x="4353" y="1513"/>
              <a:ext cx="48" cy="47"/>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91" name="Oval 942"/>
            <p:cNvSpPr>
              <a:spLocks noChangeArrowheads="1"/>
            </p:cNvSpPr>
            <p:nvPr/>
          </p:nvSpPr>
          <p:spPr bwMode="auto">
            <a:xfrm>
              <a:off x="4474" y="1658"/>
              <a:ext cx="48" cy="47"/>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grpSp>
      <p:sp>
        <p:nvSpPr>
          <p:cNvPr id="1546" name="Oval 943"/>
          <p:cNvSpPr>
            <a:spLocks noChangeArrowheads="1"/>
          </p:cNvSpPr>
          <p:nvPr/>
        </p:nvSpPr>
        <p:spPr bwMode="auto">
          <a:xfrm>
            <a:off x="5727208" y="2583402"/>
            <a:ext cx="95772" cy="90424"/>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8" name="Oval 945"/>
          <p:cNvSpPr>
            <a:spLocks noChangeArrowheads="1"/>
          </p:cNvSpPr>
          <p:nvPr/>
        </p:nvSpPr>
        <p:spPr bwMode="auto">
          <a:xfrm>
            <a:off x="6061039" y="5126574"/>
            <a:ext cx="93035"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49" name="Oval 946"/>
          <p:cNvSpPr>
            <a:spLocks noChangeArrowheads="1"/>
          </p:cNvSpPr>
          <p:nvPr/>
        </p:nvSpPr>
        <p:spPr bwMode="auto">
          <a:xfrm>
            <a:off x="8463524" y="4855302"/>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0" name="Oval 947"/>
          <p:cNvSpPr>
            <a:spLocks noChangeArrowheads="1"/>
          </p:cNvSpPr>
          <p:nvPr/>
        </p:nvSpPr>
        <p:spPr bwMode="auto">
          <a:xfrm>
            <a:off x="5108801" y="4629243"/>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1" name="Oval 948"/>
          <p:cNvSpPr>
            <a:spLocks noChangeArrowheads="1"/>
          </p:cNvSpPr>
          <p:nvPr/>
        </p:nvSpPr>
        <p:spPr bwMode="auto">
          <a:xfrm>
            <a:off x="4999349" y="4216684"/>
            <a:ext cx="93035"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2" name="Oval 949"/>
          <p:cNvSpPr>
            <a:spLocks noChangeArrowheads="1"/>
          </p:cNvSpPr>
          <p:nvPr/>
        </p:nvSpPr>
        <p:spPr bwMode="auto">
          <a:xfrm>
            <a:off x="4903578" y="4287327"/>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3" name="Oval 950"/>
          <p:cNvSpPr>
            <a:spLocks noChangeArrowheads="1"/>
          </p:cNvSpPr>
          <p:nvPr/>
        </p:nvSpPr>
        <p:spPr bwMode="auto">
          <a:xfrm>
            <a:off x="4824224" y="4352320"/>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4" name="Oval 951"/>
          <p:cNvSpPr>
            <a:spLocks noChangeArrowheads="1"/>
          </p:cNvSpPr>
          <p:nvPr/>
        </p:nvSpPr>
        <p:spPr bwMode="auto">
          <a:xfrm>
            <a:off x="4873478" y="4216684"/>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5" name="Oval 952"/>
          <p:cNvSpPr>
            <a:spLocks noChangeArrowheads="1"/>
          </p:cNvSpPr>
          <p:nvPr/>
        </p:nvSpPr>
        <p:spPr bwMode="auto">
          <a:xfrm>
            <a:off x="5647856" y="5166134"/>
            <a:ext cx="95770"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6" name="Oval 953"/>
          <p:cNvSpPr>
            <a:spLocks noChangeArrowheads="1"/>
          </p:cNvSpPr>
          <p:nvPr/>
        </p:nvSpPr>
        <p:spPr bwMode="auto">
          <a:xfrm>
            <a:off x="4783180" y="2942271"/>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7" name="Oval 954"/>
          <p:cNvSpPr>
            <a:spLocks noChangeArrowheads="1"/>
          </p:cNvSpPr>
          <p:nvPr/>
        </p:nvSpPr>
        <p:spPr bwMode="auto">
          <a:xfrm>
            <a:off x="7005068" y="4001927"/>
            <a:ext cx="95770" cy="90424"/>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8" name="Oval 955"/>
          <p:cNvSpPr>
            <a:spLocks noChangeArrowheads="1"/>
          </p:cNvSpPr>
          <p:nvPr/>
        </p:nvSpPr>
        <p:spPr bwMode="auto">
          <a:xfrm>
            <a:off x="4813279" y="2891408"/>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59" name="Oval 956"/>
          <p:cNvSpPr>
            <a:spLocks noChangeArrowheads="1"/>
          </p:cNvSpPr>
          <p:nvPr/>
        </p:nvSpPr>
        <p:spPr bwMode="auto">
          <a:xfrm>
            <a:off x="5158055" y="3467861"/>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0" name="Freeform 957"/>
          <p:cNvSpPr>
            <a:spLocks/>
          </p:cNvSpPr>
          <p:nvPr/>
        </p:nvSpPr>
        <p:spPr bwMode="auto">
          <a:xfrm>
            <a:off x="5117011" y="3394392"/>
            <a:ext cx="76617" cy="42387"/>
          </a:xfrm>
          <a:custGeom>
            <a:avLst/>
            <a:gdLst>
              <a:gd name="T0" fmla="*/ 9 w 39"/>
              <a:gd name="T1" fmla="*/ 18 h 22"/>
              <a:gd name="T2" fmla="*/ 28 w 39"/>
              <a:gd name="T3" fmla="*/ 22 h 22"/>
              <a:gd name="T4" fmla="*/ 39 w 39"/>
              <a:gd name="T5" fmla="*/ 12 h 22"/>
              <a:gd name="T6" fmla="*/ 29 w 39"/>
              <a:gd name="T7" fmla="*/ 0 h 22"/>
              <a:gd name="T8" fmla="*/ 0 w 39"/>
              <a:gd name="T9" fmla="*/ 8 h 22"/>
              <a:gd name="T10" fmla="*/ 9 w 39"/>
              <a:gd name="T11" fmla="*/ 18 h 22"/>
            </a:gdLst>
            <a:ahLst/>
            <a:cxnLst>
              <a:cxn ang="0">
                <a:pos x="T0" y="T1"/>
              </a:cxn>
              <a:cxn ang="0">
                <a:pos x="T2" y="T3"/>
              </a:cxn>
              <a:cxn ang="0">
                <a:pos x="T4" y="T5"/>
              </a:cxn>
              <a:cxn ang="0">
                <a:pos x="T6" y="T7"/>
              </a:cxn>
              <a:cxn ang="0">
                <a:pos x="T8" y="T9"/>
              </a:cxn>
              <a:cxn ang="0">
                <a:pos x="T10" y="T11"/>
              </a:cxn>
            </a:cxnLst>
            <a:rect l="0" t="0" r="r" b="b"/>
            <a:pathLst>
              <a:path w="39" h="22">
                <a:moveTo>
                  <a:pt x="9" y="18"/>
                </a:moveTo>
                <a:lnTo>
                  <a:pt x="28" y="22"/>
                </a:lnTo>
                <a:lnTo>
                  <a:pt x="39" y="12"/>
                </a:lnTo>
                <a:lnTo>
                  <a:pt x="29" y="0"/>
                </a:lnTo>
                <a:lnTo>
                  <a:pt x="0" y="8"/>
                </a:lnTo>
                <a:lnTo>
                  <a:pt x="9" y="18"/>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561" name="Freeform 958"/>
          <p:cNvSpPr>
            <a:spLocks/>
          </p:cNvSpPr>
          <p:nvPr/>
        </p:nvSpPr>
        <p:spPr bwMode="auto">
          <a:xfrm>
            <a:off x="4980196" y="3301142"/>
            <a:ext cx="43780" cy="50864"/>
          </a:xfrm>
          <a:custGeom>
            <a:avLst/>
            <a:gdLst>
              <a:gd name="T0" fmla="*/ 7 w 22"/>
              <a:gd name="T1" fmla="*/ 27 h 27"/>
              <a:gd name="T2" fmla="*/ 22 w 22"/>
              <a:gd name="T3" fmla="*/ 22 h 27"/>
              <a:gd name="T4" fmla="*/ 18 w 22"/>
              <a:gd name="T5" fmla="*/ 8 h 27"/>
              <a:gd name="T6" fmla="*/ 0 w 22"/>
              <a:gd name="T7" fmla="*/ 0 h 27"/>
              <a:gd name="T8" fmla="*/ 2 w 22"/>
              <a:gd name="T9" fmla="*/ 13 h 27"/>
              <a:gd name="T10" fmla="*/ 7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7" y="27"/>
                </a:moveTo>
                <a:lnTo>
                  <a:pt x="22" y="22"/>
                </a:lnTo>
                <a:lnTo>
                  <a:pt x="18" y="8"/>
                </a:lnTo>
                <a:lnTo>
                  <a:pt x="0" y="0"/>
                </a:lnTo>
                <a:lnTo>
                  <a:pt x="2" y="13"/>
                </a:lnTo>
                <a:lnTo>
                  <a:pt x="7" y="27"/>
                </a:lnTo>
              </a:path>
            </a:pathLst>
          </a:custGeom>
          <a:solidFill>
            <a:schemeClr val="accent1">
              <a:lumMod val="40000"/>
              <a:lumOff val="60000"/>
            </a:schemeClr>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562" name="Oval 959"/>
          <p:cNvSpPr>
            <a:spLocks noChangeArrowheads="1"/>
          </p:cNvSpPr>
          <p:nvPr/>
        </p:nvSpPr>
        <p:spPr bwMode="auto">
          <a:xfrm>
            <a:off x="4961039" y="3250279"/>
            <a:ext cx="32836" cy="28257"/>
          </a:xfrm>
          <a:prstGeom prst="ellipse">
            <a:avLst/>
          </a:prstGeom>
          <a:solidFill>
            <a:schemeClr val="accent1"/>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3" name="Freeform 960"/>
          <p:cNvSpPr>
            <a:spLocks/>
          </p:cNvSpPr>
          <p:nvPr/>
        </p:nvSpPr>
        <p:spPr bwMode="auto">
          <a:xfrm>
            <a:off x="2336916" y="6660953"/>
            <a:ext cx="87562" cy="79121"/>
          </a:xfrm>
          <a:custGeom>
            <a:avLst/>
            <a:gdLst>
              <a:gd name="T0" fmla="*/ 0 w 49"/>
              <a:gd name="T1" fmla="*/ 0 h 46"/>
              <a:gd name="T2" fmla="*/ 16 w 49"/>
              <a:gd name="T3" fmla="*/ 45 h 46"/>
              <a:gd name="T4" fmla="*/ 32 w 49"/>
              <a:gd name="T5" fmla="*/ 45 h 46"/>
              <a:gd name="T6" fmla="*/ 48 w 49"/>
              <a:gd name="T7" fmla="*/ 45 h 46"/>
              <a:gd name="T8" fmla="*/ 32 w 49"/>
              <a:gd name="T9" fmla="*/ 29 h 46"/>
              <a:gd name="T10" fmla="*/ 0 w 49"/>
              <a:gd name="T11" fmla="*/ 0 h 46"/>
            </a:gdLst>
            <a:ahLst/>
            <a:cxnLst>
              <a:cxn ang="0">
                <a:pos x="T0" y="T1"/>
              </a:cxn>
              <a:cxn ang="0">
                <a:pos x="T2" y="T3"/>
              </a:cxn>
              <a:cxn ang="0">
                <a:pos x="T4" y="T5"/>
              </a:cxn>
              <a:cxn ang="0">
                <a:pos x="T6" y="T7"/>
              </a:cxn>
              <a:cxn ang="0">
                <a:pos x="T8" y="T9"/>
              </a:cxn>
              <a:cxn ang="0">
                <a:pos x="T10" y="T11"/>
              </a:cxn>
            </a:cxnLst>
            <a:rect l="0" t="0" r="r" b="b"/>
            <a:pathLst>
              <a:path w="49" h="46">
                <a:moveTo>
                  <a:pt x="0" y="0"/>
                </a:moveTo>
                <a:lnTo>
                  <a:pt x="16" y="45"/>
                </a:lnTo>
                <a:lnTo>
                  <a:pt x="32" y="45"/>
                </a:lnTo>
                <a:lnTo>
                  <a:pt x="48" y="45"/>
                </a:lnTo>
                <a:lnTo>
                  <a:pt x="32" y="29"/>
                </a:lnTo>
                <a:lnTo>
                  <a:pt x="0"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4" name="Freeform 961"/>
          <p:cNvSpPr>
            <a:spLocks/>
          </p:cNvSpPr>
          <p:nvPr/>
        </p:nvSpPr>
        <p:spPr bwMode="auto">
          <a:xfrm>
            <a:off x="2309551" y="6660953"/>
            <a:ext cx="57462" cy="79121"/>
          </a:xfrm>
          <a:custGeom>
            <a:avLst/>
            <a:gdLst>
              <a:gd name="T0" fmla="*/ 16 w 33"/>
              <a:gd name="T1" fmla="*/ 0 h 46"/>
              <a:gd name="T2" fmla="*/ 0 w 33"/>
              <a:gd name="T3" fmla="*/ 0 h 46"/>
              <a:gd name="T4" fmla="*/ 0 w 33"/>
              <a:gd name="T5" fmla="*/ 13 h 46"/>
              <a:gd name="T6" fmla="*/ 0 w 33"/>
              <a:gd name="T7" fmla="*/ 29 h 46"/>
              <a:gd name="T8" fmla="*/ 0 w 33"/>
              <a:gd name="T9" fmla="*/ 45 h 46"/>
              <a:gd name="T10" fmla="*/ 32 w 33"/>
              <a:gd name="T11" fmla="*/ 45 h 46"/>
              <a:gd name="T12" fmla="*/ 16 w 33"/>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16" y="0"/>
                </a:moveTo>
                <a:lnTo>
                  <a:pt x="0" y="0"/>
                </a:lnTo>
                <a:lnTo>
                  <a:pt x="0" y="13"/>
                </a:lnTo>
                <a:lnTo>
                  <a:pt x="0" y="29"/>
                </a:lnTo>
                <a:lnTo>
                  <a:pt x="0" y="45"/>
                </a:lnTo>
                <a:lnTo>
                  <a:pt x="32" y="45"/>
                </a:lnTo>
                <a:lnTo>
                  <a:pt x="16" y="0"/>
                </a:lnTo>
              </a:path>
            </a:pathLst>
          </a:custGeom>
          <a:solidFill>
            <a:srgbClr val="92D050"/>
          </a:solidFill>
          <a:ln w="12700" cap="rnd" cmpd="sng">
            <a:solidFill>
              <a:srgbClr val="000000"/>
            </a:solidFill>
            <a:prstDash val="solid"/>
            <a:round/>
            <a:headEnd type="none" w="med" len="med"/>
            <a:tailEnd type="none" w="med" len="med"/>
          </a:ln>
          <a:effectLst/>
          <a:extLst/>
        </p:spPr>
        <p:txBody>
          <a:bodyPr lIns="104306" tIns="52153" rIns="104306" bIns="52153"/>
          <a:lstStyle/>
          <a:p>
            <a:pPr>
              <a:lnSpc>
                <a:spcPct val="80000"/>
              </a:lnSpc>
              <a:spcBef>
                <a:spcPct val="50000"/>
              </a:spcBef>
              <a:buClr>
                <a:srgbClr val="FFFFFF"/>
              </a:buClr>
            </a:pPr>
            <a:endParaRPr lang="en-US" dirty="0">
              <a:solidFill>
                <a:srgbClr val="FFFF00"/>
              </a:solidFill>
              <a:effectLst>
                <a:outerShdw blurRad="38100" dist="38100" dir="2700000" algn="tl">
                  <a:srgbClr val="000000">
                    <a:alpha val="43137"/>
                  </a:srgbClr>
                </a:outerShdw>
              </a:effectLst>
              <a:cs typeface="Arial"/>
            </a:endParaRPr>
          </a:p>
        </p:txBody>
      </p:sp>
      <p:sp>
        <p:nvSpPr>
          <p:cNvPr id="1565" name="Freeform 962"/>
          <p:cNvSpPr>
            <a:spLocks/>
          </p:cNvSpPr>
          <p:nvPr/>
        </p:nvSpPr>
        <p:spPr bwMode="auto">
          <a:xfrm>
            <a:off x="2257561" y="6711818"/>
            <a:ext cx="51991" cy="56515"/>
          </a:xfrm>
          <a:custGeom>
            <a:avLst/>
            <a:gdLst>
              <a:gd name="T0" fmla="*/ 16 w 30"/>
              <a:gd name="T1" fmla="*/ 0 h 33"/>
              <a:gd name="T2" fmla="*/ 0 w 30"/>
              <a:gd name="T3" fmla="*/ 0 h 33"/>
              <a:gd name="T4" fmla="*/ 16 w 30"/>
              <a:gd name="T5" fmla="*/ 32 h 33"/>
              <a:gd name="T6" fmla="*/ 29 w 30"/>
              <a:gd name="T7" fmla="*/ 32 h 33"/>
              <a:gd name="T8" fmla="*/ 16 w 30"/>
              <a:gd name="T9" fmla="*/ 16 h 33"/>
              <a:gd name="T10" fmla="*/ 16 w 30"/>
              <a:gd name="T11" fmla="*/ 0 h 33"/>
            </a:gdLst>
            <a:ahLst/>
            <a:cxnLst>
              <a:cxn ang="0">
                <a:pos x="T0" y="T1"/>
              </a:cxn>
              <a:cxn ang="0">
                <a:pos x="T2" y="T3"/>
              </a:cxn>
              <a:cxn ang="0">
                <a:pos x="T4" y="T5"/>
              </a:cxn>
              <a:cxn ang="0">
                <a:pos x="T6" y="T7"/>
              </a:cxn>
              <a:cxn ang="0">
                <a:pos x="T8" y="T9"/>
              </a:cxn>
              <a:cxn ang="0">
                <a:pos x="T10" y="T11"/>
              </a:cxn>
            </a:cxnLst>
            <a:rect l="0" t="0" r="r" b="b"/>
            <a:pathLst>
              <a:path w="30" h="33">
                <a:moveTo>
                  <a:pt x="16" y="0"/>
                </a:moveTo>
                <a:lnTo>
                  <a:pt x="0" y="0"/>
                </a:lnTo>
                <a:lnTo>
                  <a:pt x="16" y="32"/>
                </a:lnTo>
                <a:lnTo>
                  <a:pt x="29" y="32"/>
                </a:lnTo>
                <a:lnTo>
                  <a:pt x="16" y="16"/>
                </a:lnTo>
                <a:lnTo>
                  <a:pt x="16" y="0"/>
                </a:lnTo>
              </a:path>
            </a:pathLst>
          </a:custGeom>
          <a:solidFill>
            <a:srgbClr val="92D050"/>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6" name="Freeform 963"/>
          <p:cNvSpPr>
            <a:spLocks/>
          </p:cNvSpPr>
          <p:nvPr/>
        </p:nvSpPr>
        <p:spPr bwMode="auto">
          <a:xfrm>
            <a:off x="2172735" y="6660954"/>
            <a:ext cx="30099" cy="31084"/>
          </a:xfrm>
          <a:custGeom>
            <a:avLst/>
            <a:gdLst>
              <a:gd name="T0" fmla="*/ 0 w 17"/>
              <a:gd name="T1" fmla="*/ 0 h 17"/>
              <a:gd name="T2" fmla="*/ 16 w 17"/>
              <a:gd name="T3" fmla="*/ 16 h 17"/>
              <a:gd name="T4" fmla="*/ 16 w 17"/>
              <a:gd name="T5" fmla="*/ 0 h 17"/>
              <a:gd name="T6" fmla="*/ 0 w 17"/>
              <a:gd name="T7" fmla="*/ 0 h 17"/>
            </a:gdLst>
            <a:ahLst/>
            <a:cxnLst>
              <a:cxn ang="0">
                <a:pos x="T0" y="T1"/>
              </a:cxn>
              <a:cxn ang="0">
                <a:pos x="T2" y="T3"/>
              </a:cxn>
              <a:cxn ang="0">
                <a:pos x="T4" y="T5"/>
              </a:cxn>
              <a:cxn ang="0">
                <a:pos x="T6" y="T7"/>
              </a:cxn>
            </a:cxnLst>
            <a:rect l="0" t="0" r="r" b="b"/>
            <a:pathLst>
              <a:path w="17" h="17">
                <a:moveTo>
                  <a:pt x="0" y="0"/>
                </a:moveTo>
                <a:lnTo>
                  <a:pt x="16" y="16"/>
                </a:lnTo>
                <a:lnTo>
                  <a:pt x="16" y="0"/>
                </a:lnTo>
                <a:lnTo>
                  <a:pt x="0" y="0"/>
                </a:lnTo>
              </a:path>
            </a:pathLst>
          </a:custGeom>
          <a:solidFill>
            <a:srgbClr val="92D050"/>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7" name="Line 964"/>
          <p:cNvSpPr>
            <a:spLocks noChangeShapeType="1"/>
          </p:cNvSpPr>
          <p:nvPr/>
        </p:nvSpPr>
        <p:spPr bwMode="auto">
          <a:xfrm>
            <a:off x="2336915" y="6765507"/>
            <a:ext cx="273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8" name="Freeform 965"/>
          <p:cNvSpPr>
            <a:spLocks/>
          </p:cNvSpPr>
          <p:nvPr/>
        </p:nvSpPr>
        <p:spPr bwMode="auto">
          <a:xfrm>
            <a:off x="2528457" y="6579008"/>
            <a:ext cx="30099" cy="28257"/>
          </a:xfrm>
          <a:custGeom>
            <a:avLst/>
            <a:gdLst>
              <a:gd name="T0" fmla="*/ 16 w 17"/>
              <a:gd name="T1" fmla="*/ 0 h 17"/>
              <a:gd name="T2" fmla="*/ 0 w 17"/>
              <a:gd name="T3" fmla="*/ 0 h 17"/>
              <a:gd name="T4" fmla="*/ 0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0" y="16"/>
                </a:lnTo>
                <a:lnTo>
                  <a:pt x="16" y="16"/>
                </a:lnTo>
                <a:lnTo>
                  <a:pt x="16" y="0"/>
                </a:lnTo>
              </a:path>
            </a:pathLst>
          </a:custGeom>
          <a:solidFill>
            <a:srgbClr val="92D050"/>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69" name="Freeform 966"/>
          <p:cNvSpPr>
            <a:spLocks/>
          </p:cNvSpPr>
          <p:nvPr/>
        </p:nvSpPr>
        <p:spPr bwMode="auto">
          <a:xfrm>
            <a:off x="2501093" y="6579008"/>
            <a:ext cx="30099" cy="28257"/>
          </a:xfrm>
          <a:custGeom>
            <a:avLst/>
            <a:gdLst>
              <a:gd name="T0" fmla="*/ 16 w 17"/>
              <a:gd name="T1" fmla="*/ 0 h 17"/>
              <a:gd name="T2" fmla="*/ 0 w 17"/>
              <a:gd name="T3" fmla="*/ 0 h 17"/>
              <a:gd name="T4" fmla="*/ 0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0" y="16"/>
                </a:lnTo>
                <a:lnTo>
                  <a:pt x="16" y="16"/>
                </a:lnTo>
                <a:lnTo>
                  <a:pt x="16" y="0"/>
                </a:lnTo>
              </a:path>
            </a:pathLst>
          </a:custGeom>
          <a:solidFill>
            <a:srgbClr val="92D050"/>
          </a:solidFill>
          <a:ln w="12700" cap="rnd" cmpd="sng">
            <a:solidFill>
              <a:srgbClr val="000000"/>
            </a:solidFill>
            <a:prstDash val="solid"/>
            <a:round/>
            <a:headEnd/>
            <a:tailEnd/>
          </a:ln>
          <a:effectLst/>
          <a:extLst/>
        </p:spPr>
        <p:txBody>
          <a:bodyPr lIns="104306" tIns="52153" rIns="104306" bIns="52153"/>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0" name="Text Box 989"/>
          <p:cNvSpPr txBox="1">
            <a:spLocks noChangeArrowheads="1"/>
          </p:cNvSpPr>
          <p:nvPr/>
        </p:nvSpPr>
        <p:spPr bwMode="auto">
          <a:xfrm>
            <a:off x="8812460" y="3187500"/>
            <a:ext cx="1074668" cy="25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spAutoFit/>
          </a:bodyPr>
          <a:lstStyle>
            <a:lvl1pPr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1pPr>
            <a:lvl2pPr marL="742950" indent="-28575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2pPr>
            <a:lvl3pPr marL="11430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3pPr>
            <a:lvl4pPr marL="16002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4pPr>
            <a:lvl5pPr marL="2057400" indent="-228600" eaLnBrk="0" hangingPunct="0">
              <a:lnSpc>
                <a:spcPct val="80000"/>
              </a:lnSpc>
              <a:spcBef>
                <a:spcPct val="50000"/>
              </a:spcBef>
              <a:buClr>
                <a:schemeClr val="tx1"/>
              </a:buClr>
              <a:defRPr sz="1000" b="1" u="sng">
                <a:solidFill>
                  <a:schemeClr val="tx2"/>
                </a:solidFill>
                <a:latin typeface="Arial Rounded MT Bold" pitchFamily="34" charset="0"/>
                <a:cs typeface="Arial" pitchFamily="34" charset="0"/>
              </a:defRPr>
            </a:lvl5pPr>
            <a:lvl6pPr marL="25146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6pPr>
            <a:lvl7pPr marL="29718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7pPr>
            <a:lvl8pPr marL="34290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8pPr>
            <a:lvl9pPr marL="3886200" indent="-228600" eaLnBrk="0" fontAlgn="base" hangingPunct="0">
              <a:lnSpc>
                <a:spcPct val="80000"/>
              </a:lnSpc>
              <a:spcBef>
                <a:spcPct val="50000"/>
              </a:spcBef>
              <a:spcAft>
                <a:spcPct val="0"/>
              </a:spcAft>
              <a:buClr>
                <a:schemeClr val="tx1"/>
              </a:buClr>
              <a:defRPr sz="1000" b="1" u="sng">
                <a:solidFill>
                  <a:schemeClr val="tx2"/>
                </a:solidFill>
                <a:latin typeface="Arial Rounded MT Bold" pitchFamily="34" charset="0"/>
                <a:cs typeface="Arial" pitchFamily="34" charset="0"/>
              </a:defRPr>
            </a:lvl9pPr>
          </a:lstStyle>
          <a:p>
            <a:pPr eaLnBrk="1" hangingPunct="1">
              <a:lnSpc>
                <a:spcPct val="100000"/>
              </a:lnSpc>
              <a:spcBef>
                <a:spcPct val="0"/>
              </a:spcBef>
              <a:buClrTx/>
            </a:pPr>
            <a:r>
              <a:rPr lang="en-GB" u="none" dirty="0">
                <a:solidFill>
                  <a:srgbClr val="000000"/>
                </a:solidFill>
                <a:latin typeface="Arial" pitchFamily="34" charset="0"/>
              </a:rPr>
              <a:t> 31 Prov. Labs</a:t>
            </a:r>
            <a:endParaRPr lang="en-US" u="none" dirty="0">
              <a:solidFill>
                <a:srgbClr val="000000"/>
              </a:solidFill>
              <a:latin typeface="Arial" pitchFamily="34" charset="0"/>
            </a:endParaRPr>
          </a:p>
        </p:txBody>
      </p:sp>
      <p:sp>
        <p:nvSpPr>
          <p:cNvPr id="1573" name="Oval 805"/>
          <p:cNvSpPr>
            <a:spLocks noChangeArrowheads="1"/>
          </p:cNvSpPr>
          <p:nvPr/>
        </p:nvSpPr>
        <p:spPr bwMode="auto">
          <a:xfrm>
            <a:off x="7016013" y="3784344"/>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4" name="Oval 805"/>
          <p:cNvSpPr>
            <a:spLocks noChangeArrowheads="1"/>
          </p:cNvSpPr>
          <p:nvPr/>
        </p:nvSpPr>
        <p:spPr bwMode="auto">
          <a:xfrm>
            <a:off x="7267755" y="3829556"/>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5" name="Oval 805"/>
          <p:cNvSpPr>
            <a:spLocks noChangeArrowheads="1"/>
          </p:cNvSpPr>
          <p:nvPr/>
        </p:nvSpPr>
        <p:spPr bwMode="auto">
          <a:xfrm>
            <a:off x="6925715" y="3640231"/>
            <a:ext cx="95772" cy="93249"/>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6" name="Oval 805"/>
          <p:cNvSpPr>
            <a:spLocks noChangeArrowheads="1"/>
          </p:cNvSpPr>
          <p:nvPr/>
        </p:nvSpPr>
        <p:spPr bwMode="auto">
          <a:xfrm>
            <a:off x="6810789" y="3741959"/>
            <a:ext cx="95772" cy="93249"/>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7" name="Oval 805"/>
          <p:cNvSpPr>
            <a:spLocks noChangeArrowheads="1"/>
          </p:cNvSpPr>
          <p:nvPr/>
        </p:nvSpPr>
        <p:spPr bwMode="auto">
          <a:xfrm>
            <a:off x="7147356" y="3716527"/>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8" name="Oval 805"/>
          <p:cNvSpPr>
            <a:spLocks noChangeArrowheads="1"/>
          </p:cNvSpPr>
          <p:nvPr/>
        </p:nvSpPr>
        <p:spPr bwMode="auto">
          <a:xfrm>
            <a:off x="6983178" y="4134737"/>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579" name="Oval 805"/>
          <p:cNvSpPr>
            <a:spLocks noChangeArrowheads="1"/>
          </p:cNvSpPr>
          <p:nvPr/>
        </p:nvSpPr>
        <p:spPr bwMode="auto">
          <a:xfrm>
            <a:off x="4791389" y="3484816"/>
            <a:ext cx="95772"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648" name="Oval 814"/>
          <p:cNvSpPr>
            <a:spLocks noChangeArrowheads="1"/>
          </p:cNvSpPr>
          <p:nvPr/>
        </p:nvSpPr>
        <p:spPr bwMode="auto">
          <a:xfrm>
            <a:off x="6767120" y="3453827"/>
            <a:ext cx="95770" cy="93250"/>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3" name="Title 2"/>
          <p:cNvSpPr>
            <a:spLocks noGrp="1"/>
          </p:cNvSpPr>
          <p:nvPr>
            <p:ph type="title"/>
          </p:nvPr>
        </p:nvSpPr>
        <p:spPr/>
        <p:txBody>
          <a:bodyPr/>
          <a:lstStyle/>
          <a:p>
            <a:r>
              <a:rPr lang="en-US" dirty="0"/>
              <a:t>WHO Global Measles and Rubella Laboratory Network: 2016</a:t>
            </a:r>
            <a:endParaRPr lang="en-GB" dirty="0"/>
          </a:p>
        </p:txBody>
      </p:sp>
      <p:sp>
        <p:nvSpPr>
          <p:cNvPr id="2" name="Rectangle 1"/>
          <p:cNvSpPr/>
          <p:nvPr/>
        </p:nvSpPr>
        <p:spPr bwMode="auto">
          <a:xfrm>
            <a:off x="5480050" y="4333875"/>
            <a:ext cx="327025" cy="1841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
        <p:nvSpPr>
          <p:cNvPr id="656" name="Oval 803"/>
          <p:cNvSpPr>
            <a:spLocks noChangeArrowheads="1"/>
          </p:cNvSpPr>
          <p:nvPr/>
        </p:nvSpPr>
        <p:spPr bwMode="auto">
          <a:xfrm>
            <a:off x="5613161" y="4372894"/>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57" name="Oval 805"/>
          <p:cNvSpPr>
            <a:spLocks noChangeArrowheads="1"/>
          </p:cNvSpPr>
          <p:nvPr/>
        </p:nvSpPr>
        <p:spPr bwMode="auto">
          <a:xfrm>
            <a:off x="6902864" y="3894359"/>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58" name="Oval 805"/>
          <p:cNvSpPr>
            <a:spLocks noChangeArrowheads="1"/>
          </p:cNvSpPr>
          <p:nvPr/>
        </p:nvSpPr>
        <p:spPr bwMode="auto">
          <a:xfrm>
            <a:off x="7083839" y="4081684"/>
            <a:ext cx="95772"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59" name="Oval 805"/>
          <p:cNvSpPr>
            <a:spLocks noChangeArrowheads="1"/>
          </p:cNvSpPr>
          <p:nvPr/>
        </p:nvSpPr>
        <p:spPr bwMode="auto">
          <a:xfrm>
            <a:off x="5897328" y="4353812"/>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60" name="Oval 805"/>
          <p:cNvSpPr>
            <a:spLocks noChangeArrowheads="1"/>
          </p:cNvSpPr>
          <p:nvPr/>
        </p:nvSpPr>
        <p:spPr bwMode="auto">
          <a:xfrm>
            <a:off x="5779853" y="4210937"/>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61" name="Oval 805"/>
          <p:cNvSpPr>
            <a:spLocks noChangeArrowheads="1"/>
          </p:cNvSpPr>
          <p:nvPr/>
        </p:nvSpPr>
        <p:spPr bwMode="auto">
          <a:xfrm>
            <a:off x="7843603" y="4617337"/>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62" name="Oval 805"/>
          <p:cNvSpPr>
            <a:spLocks noChangeArrowheads="1"/>
          </p:cNvSpPr>
          <p:nvPr/>
        </p:nvSpPr>
        <p:spPr bwMode="auto">
          <a:xfrm>
            <a:off x="8307153" y="4677662"/>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63" name="Oval 805"/>
          <p:cNvSpPr>
            <a:spLocks noChangeArrowheads="1"/>
          </p:cNvSpPr>
          <p:nvPr/>
        </p:nvSpPr>
        <p:spPr bwMode="auto">
          <a:xfrm>
            <a:off x="7634053" y="3922012"/>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64" name="Oval 805"/>
          <p:cNvSpPr>
            <a:spLocks noChangeArrowheads="1"/>
          </p:cNvSpPr>
          <p:nvPr/>
        </p:nvSpPr>
        <p:spPr bwMode="auto">
          <a:xfrm>
            <a:off x="7786453" y="4074412"/>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65" name="Oval 805"/>
          <p:cNvSpPr>
            <a:spLocks noChangeArrowheads="1"/>
          </p:cNvSpPr>
          <p:nvPr/>
        </p:nvSpPr>
        <p:spPr bwMode="auto">
          <a:xfrm>
            <a:off x="7795978" y="4001387"/>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66" name="Oval 805"/>
          <p:cNvSpPr>
            <a:spLocks noChangeArrowheads="1"/>
          </p:cNvSpPr>
          <p:nvPr/>
        </p:nvSpPr>
        <p:spPr bwMode="auto">
          <a:xfrm>
            <a:off x="7675328" y="4245862"/>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67" name="Oval 805"/>
          <p:cNvSpPr>
            <a:spLocks noChangeArrowheads="1"/>
          </p:cNvSpPr>
          <p:nvPr/>
        </p:nvSpPr>
        <p:spPr bwMode="auto">
          <a:xfrm>
            <a:off x="7713428" y="3969637"/>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68" name="Oval 805"/>
          <p:cNvSpPr>
            <a:spLocks noChangeArrowheads="1"/>
          </p:cNvSpPr>
          <p:nvPr/>
        </p:nvSpPr>
        <p:spPr bwMode="auto">
          <a:xfrm>
            <a:off x="7646753" y="4176012"/>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69" name="Oval 805"/>
          <p:cNvSpPr>
            <a:spLocks noChangeArrowheads="1"/>
          </p:cNvSpPr>
          <p:nvPr/>
        </p:nvSpPr>
        <p:spPr bwMode="auto">
          <a:xfrm>
            <a:off x="7646753" y="3991862"/>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70" name="Oval 805"/>
          <p:cNvSpPr>
            <a:spLocks noChangeArrowheads="1"/>
          </p:cNvSpPr>
          <p:nvPr/>
        </p:nvSpPr>
        <p:spPr bwMode="auto">
          <a:xfrm>
            <a:off x="7799153" y="4137912"/>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71" name="Oval 805"/>
          <p:cNvSpPr>
            <a:spLocks noChangeArrowheads="1"/>
          </p:cNvSpPr>
          <p:nvPr/>
        </p:nvSpPr>
        <p:spPr bwMode="auto">
          <a:xfrm>
            <a:off x="7675328" y="4125212"/>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72" name="Oval 805"/>
          <p:cNvSpPr>
            <a:spLocks noChangeArrowheads="1"/>
          </p:cNvSpPr>
          <p:nvPr/>
        </p:nvSpPr>
        <p:spPr bwMode="auto">
          <a:xfrm>
            <a:off x="7621353" y="3871212"/>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73" name="Oval 805"/>
          <p:cNvSpPr>
            <a:spLocks noChangeArrowheads="1"/>
          </p:cNvSpPr>
          <p:nvPr/>
        </p:nvSpPr>
        <p:spPr bwMode="auto">
          <a:xfrm>
            <a:off x="7767403" y="4045837"/>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74" name="Oval 805"/>
          <p:cNvSpPr>
            <a:spLocks noChangeArrowheads="1"/>
          </p:cNvSpPr>
          <p:nvPr/>
        </p:nvSpPr>
        <p:spPr bwMode="auto">
          <a:xfrm>
            <a:off x="7707078" y="3925187"/>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14" name="Oval 765"/>
          <p:cNvSpPr>
            <a:spLocks noChangeArrowheads="1"/>
          </p:cNvSpPr>
          <p:nvPr/>
        </p:nvSpPr>
        <p:spPr bwMode="auto">
          <a:xfrm>
            <a:off x="7675464" y="4065395"/>
            <a:ext cx="95772" cy="93250"/>
          </a:xfrm>
          <a:prstGeom prst="ellipse">
            <a:avLst/>
          </a:prstGeom>
          <a:solidFill>
            <a:srgbClr val="FFFF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75" name="Oval 805"/>
          <p:cNvSpPr>
            <a:spLocks noChangeArrowheads="1"/>
          </p:cNvSpPr>
          <p:nvPr/>
        </p:nvSpPr>
        <p:spPr bwMode="auto">
          <a:xfrm>
            <a:off x="6894278" y="3509262"/>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76" name="Oval 805"/>
          <p:cNvSpPr>
            <a:spLocks noChangeArrowheads="1"/>
          </p:cNvSpPr>
          <p:nvPr/>
        </p:nvSpPr>
        <p:spPr bwMode="auto">
          <a:xfrm>
            <a:off x="7110178" y="3861687"/>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77" name="Oval 935"/>
          <p:cNvSpPr>
            <a:spLocks noChangeArrowheads="1"/>
          </p:cNvSpPr>
          <p:nvPr/>
        </p:nvSpPr>
        <p:spPr bwMode="auto">
          <a:xfrm>
            <a:off x="5666808" y="3020824"/>
            <a:ext cx="93485" cy="89913"/>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78" name="Oval 935"/>
          <p:cNvSpPr>
            <a:spLocks noChangeArrowheads="1"/>
          </p:cNvSpPr>
          <p:nvPr/>
        </p:nvSpPr>
        <p:spPr bwMode="auto">
          <a:xfrm>
            <a:off x="5539808" y="3027174"/>
            <a:ext cx="93485" cy="89913"/>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8" name="Oval 840"/>
          <p:cNvSpPr>
            <a:spLocks noChangeArrowheads="1"/>
          </p:cNvSpPr>
          <p:nvPr/>
        </p:nvSpPr>
        <p:spPr bwMode="auto">
          <a:xfrm>
            <a:off x="5472731" y="3012915"/>
            <a:ext cx="95770" cy="93249"/>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79" name="Oval 935"/>
          <p:cNvSpPr>
            <a:spLocks noChangeArrowheads="1"/>
          </p:cNvSpPr>
          <p:nvPr/>
        </p:nvSpPr>
        <p:spPr bwMode="auto">
          <a:xfrm>
            <a:off x="5498533" y="3290699"/>
            <a:ext cx="93485" cy="89913"/>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80" name="Oval 935"/>
          <p:cNvSpPr>
            <a:spLocks noChangeArrowheads="1"/>
          </p:cNvSpPr>
          <p:nvPr/>
        </p:nvSpPr>
        <p:spPr bwMode="auto">
          <a:xfrm>
            <a:off x="5600133" y="3236724"/>
            <a:ext cx="93485" cy="89913"/>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81" name="Oval 935"/>
          <p:cNvSpPr>
            <a:spLocks noChangeArrowheads="1"/>
          </p:cNvSpPr>
          <p:nvPr/>
        </p:nvSpPr>
        <p:spPr bwMode="auto">
          <a:xfrm>
            <a:off x="5885883" y="3309749"/>
            <a:ext cx="93485" cy="89913"/>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82" name="Oval 935"/>
          <p:cNvSpPr>
            <a:spLocks noChangeArrowheads="1"/>
          </p:cNvSpPr>
          <p:nvPr/>
        </p:nvSpPr>
        <p:spPr bwMode="auto">
          <a:xfrm>
            <a:off x="5847783" y="3243074"/>
            <a:ext cx="93485" cy="89913"/>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83" name="Oval 935"/>
          <p:cNvSpPr>
            <a:spLocks noChangeArrowheads="1"/>
          </p:cNvSpPr>
          <p:nvPr/>
        </p:nvSpPr>
        <p:spPr bwMode="auto">
          <a:xfrm>
            <a:off x="5565208" y="3379599"/>
            <a:ext cx="93485" cy="89913"/>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84" name="Oval 935"/>
          <p:cNvSpPr>
            <a:spLocks noChangeArrowheads="1"/>
          </p:cNvSpPr>
          <p:nvPr/>
        </p:nvSpPr>
        <p:spPr bwMode="auto">
          <a:xfrm>
            <a:off x="5730308" y="3360549"/>
            <a:ext cx="93485" cy="89913"/>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85" name="Oval 935"/>
          <p:cNvSpPr>
            <a:spLocks noChangeArrowheads="1"/>
          </p:cNvSpPr>
          <p:nvPr/>
        </p:nvSpPr>
        <p:spPr bwMode="auto">
          <a:xfrm>
            <a:off x="5765233" y="3233549"/>
            <a:ext cx="93485" cy="89913"/>
          </a:xfrm>
          <a:prstGeom prst="ellipse">
            <a:avLst/>
          </a:prstGeom>
          <a:solidFill>
            <a:srgbClr val="FFFFFF"/>
          </a:solidFill>
          <a:ln w="12700" cap="rnd" cmpd="sng">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1489" name="Oval 841"/>
          <p:cNvSpPr>
            <a:spLocks noChangeArrowheads="1"/>
          </p:cNvSpPr>
          <p:nvPr/>
        </p:nvSpPr>
        <p:spPr bwMode="auto">
          <a:xfrm>
            <a:off x="5672482" y="3278536"/>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89" name="Oval 805"/>
          <p:cNvSpPr>
            <a:spLocks noChangeArrowheads="1"/>
          </p:cNvSpPr>
          <p:nvPr/>
        </p:nvSpPr>
        <p:spPr bwMode="auto">
          <a:xfrm>
            <a:off x="7966372" y="4735873"/>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87" name="Oval 805"/>
          <p:cNvSpPr>
            <a:spLocks noChangeArrowheads="1"/>
          </p:cNvSpPr>
          <p:nvPr/>
        </p:nvSpPr>
        <p:spPr bwMode="auto">
          <a:xfrm>
            <a:off x="7515603" y="3682854"/>
            <a:ext cx="95770" cy="93250"/>
          </a:xfrm>
          <a:prstGeom prst="ellipse">
            <a:avLst/>
          </a:prstGeom>
          <a:solidFill>
            <a:schemeClr val="bg1"/>
          </a:solidFill>
          <a:ln w="12700" cap="rnd">
            <a:solidFill>
              <a:srgbClr val="FF0000"/>
            </a:solidFill>
            <a:round/>
            <a:headEnd/>
            <a:tailEnd/>
          </a:ln>
          <a:effectLs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
        <p:nvSpPr>
          <p:cNvPr id="688" name="Oval 876"/>
          <p:cNvSpPr>
            <a:spLocks noChangeArrowheads="1"/>
          </p:cNvSpPr>
          <p:nvPr/>
        </p:nvSpPr>
        <p:spPr bwMode="auto">
          <a:xfrm>
            <a:off x="7210400" y="3605094"/>
            <a:ext cx="95772" cy="90424"/>
          </a:xfrm>
          <a:prstGeom prst="ellipse">
            <a:avLst/>
          </a:prstGeom>
          <a:solidFill>
            <a:schemeClr val="accent2"/>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pPr>
              <a:lnSpc>
                <a:spcPct val="80000"/>
              </a:lnSpc>
              <a:spcBef>
                <a:spcPct val="50000"/>
              </a:spcBef>
              <a:buClr>
                <a:srgbClr val="FFFFFF"/>
              </a:buClr>
              <a:defRPr/>
            </a:pPr>
            <a:endParaRPr lang="en-US" dirty="0">
              <a:solidFill>
                <a:srgbClr val="FFFF00"/>
              </a:solidFill>
              <a:effectLst>
                <a:outerShdw blurRad="38100" dist="38100" dir="2700000" algn="tl">
                  <a:srgbClr val="000000">
                    <a:alpha val="43137"/>
                  </a:srgbClr>
                </a:outerShdw>
              </a:effectLst>
              <a:cs typeface="Arial"/>
            </a:endParaRPr>
          </a:p>
        </p:txBody>
      </p:sp>
    </p:spTree>
    <p:extLst>
      <p:ext uri="{BB962C8B-B14F-4D97-AF65-F5344CB8AC3E}">
        <p14:creationId xmlns:p14="http://schemas.microsoft.com/office/powerpoint/2010/main" val="257593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Tasks: GMRLN</a:t>
            </a:r>
          </a:p>
        </p:txBody>
      </p:sp>
      <p:sp>
        <p:nvSpPr>
          <p:cNvPr id="3" name="Content Placeholder 2"/>
          <p:cNvSpPr>
            <a:spLocks noGrp="1"/>
          </p:cNvSpPr>
          <p:nvPr>
            <p:ph idx="1"/>
          </p:nvPr>
        </p:nvSpPr>
        <p:spPr/>
        <p:txBody>
          <a:bodyPr/>
          <a:lstStyle/>
          <a:p>
            <a:r>
              <a:rPr lang="en-US" dirty="0"/>
              <a:t>Case confirmation</a:t>
            </a:r>
          </a:p>
          <a:p>
            <a:r>
              <a:rPr lang="en-US" dirty="0"/>
              <a:t>Monitoring genetic characteristics if circulating strains</a:t>
            </a:r>
          </a:p>
          <a:p>
            <a:r>
              <a:rPr lang="en-US" dirty="0"/>
              <a:t>Provide evidence for verification of elimination</a:t>
            </a:r>
          </a:p>
          <a:p>
            <a:r>
              <a:rPr lang="en-US" dirty="0"/>
              <a:t>Capacity building, training</a:t>
            </a:r>
          </a:p>
          <a:p>
            <a:r>
              <a:rPr lang="en-US" dirty="0"/>
              <a:t>Establishing and monitoring laboratory performance</a:t>
            </a:r>
          </a:p>
          <a:p>
            <a:r>
              <a:rPr lang="en-US" dirty="0"/>
              <a:t>Support studies of population immunity</a:t>
            </a:r>
          </a:p>
        </p:txBody>
      </p:sp>
    </p:spTree>
    <p:extLst>
      <p:ext uri="{BB962C8B-B14F-4D97-AF65-F5344CB8AC3E}">
        <p14:creationId xmlns:p14="http://schemas.microsoft.com/office/powerpoint/2010/main" val="271770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Monitoring Laboratory Performance</a:t>
            </a:r>
          </a:p>
        </p:txBody>
      </p:sp>
      <p:sp>
        <p:nvSpPr>
          <p:cNvPr id="3" name="Content Placeholder 2"/>
          <p:cNvSpPr>
            <a:spLocks noGrp="1"/>
          </p:cNvSpPr>
          <p:nvPr>
            <p:ph idx="1"/>
          </p:nvPr>
        </p:nvSpPr>
        <p:spPr/>
        <p:txBody>
          <a:bodyPr/>
          <a:lstStyle/>
          <a:p>
            <a:r>
              <a:rPr lang="en-US" dirty="0"/>
              <a:t>Timely and complete reporting</a:t>
            </a:r>
          </a:p>
          <a:p>
            <a:r>
              <a:rPr lang="en-US" dirty="0"/>
              <a:t>Quality assurance</a:t>
            </a:r>
          </a:p>
          <a:p>
            <a:pPr lvl="1"/>
            <a:r>
              <a:rPr lang="en-US" dirty="0"/>
              <a:t>Proficiency testing serologic and molecular</a:t>
            </a:r>
          </a:p>
          <a:p>
            <a:r>
              <a:rPr lang="en-US" dirty="0"/>
              <a:t>Quality control</a:t>
            </a:r>
          </a:p>
          <a:p>
            <a:pPr lvl="1"/>
            <a:r>
              <a:rPr lang="en-US" dirty="0"/>
              <a:t>Confirmatory testing by supervisory laboratory </a:t>
            </a:r>
          </a:p>
          <a:p>
            <a:r>
              <a:rPr lang="en-US" dirty="0"/>
              <a:t>Accreditation</a:t>
            </a:r>
          </a:p>
          <a:p>
            <a:pPr lvl="1"/>
            <a:r>
              <a:rPr lang="en-US" dirty="0"/>
              <a:t>Ensure WHO performance indicators are met</a:t>
            </a:r>
          </a:p>
          <a:p>
            <a:endParaRPr lang="en-GB" dirty="0"/>
          </a:p>
        </p:txBody>
      </p:sp>
    </p:spTree>
    <p:extLst>
      <p:ext uri="{BB962C8B-B14F-4D97-AF65-F5344CB8AC3E}">
        <p14:creationId xmlns:p14="http://schemas.microsoft.com/office/powerpoint/2010/main" val="316623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Workload: Specimens tested for measles IgM</a:t>
            </a:r>
          </a:p>
        </p:txBody>
      </p:sp>
      <p:sp>
        <p:nvSpPr>
          <p:cNvPr id="4" name="DataSource"/>
          <p:cNvSpPr txBox="1">
            <a:spLocks noChangeArrowheads="1"/>
          </p:cNvSpPr>
          <p:nvPr/>
        </p:nvSpPr>
        <p:spPr bwMode="auto">
          <a:xfrm>
            <a:off x="3625446" y="6818642"/>
            <a:ext cx="2970389" cy="41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fr-FR" sz="1000" b="0" i="1" dirty="0">
                <a:solidFill>
                  <a:schemeClr val="bg1"/>
                </a:solidFill>
                <a:latin typeface="Arial" charset="0"/>
              </a:rPr>
              <a:t>Data source: surveillance DEF file</a:t>
            </a:r>
          </a:p>
          <a:p>
            <a:pPr eaLnBrk="1" hangingPunct="1"/>
            <a:r>
              <a:rPr lang="fr-FR" sz="1000" b="0" i="1" dirty="0">
                <a:solidFill>
                  <a:schemeClr val="bg1"/>
                </a:solidFill>
                <a:latin typeface="Arial" charset="0"/>
              </a:rPr>
              <a:t>China </a:t>
            </a:r>
            <a:r>
              <a:rPr lang="fr-FR" sz="1000" b="0" i="1" dirty="0" err="1">
                <a:solidFill>
                  <a:schemeClr val="bg1"/>
                </a:solidFill>
                <a:latin typeface="Arial" charset="0"/>
              </a:rPr>
              <a:t>is</a:t>
            </a:r>
            <a:r>
              <a:rPr lang="fr-FR" sz="1000" b="0" i="1" dirty="0">
                <a:solidFill>
                  <a:schemeClr val="bg1"/>
                </a:solidFill>
                <a:latin typeface="Arial" charset="0"/>
              </a:rPr>
              <a:t> not </a:t>
            </a:r>
            <a:r>
              <a:rPr lang="fr-FR" sz="1000" b="0" i="1" dirty="0" err="1">
                <a:solidFill>
                  <a:schemeClr val="bg1"/>
                </a:solidFill>
                <a:latin typeface="Arial" charset="0"/>
              </a:rPr>
              <a:t>reporting</a:t>
            </a:r>
            <a:r>
              <a:rPr lang="fr-FR" sz="1000" b="0" i="1" dirty="0">
                <a:solidFill>
                  <a:schemeClr val="bg1"/>
                </a:solidFill>
                <a:latin typeface="Arial" charset="0"/>
              </a:rPr>
              <a:t> </a:t>
            </a:r>
            <a:r>
              <a:rPr lang="fr-FR" sz="1000" b="0" i="1" dirty="0" err="1">
                <a:solidFill>
                  <a:schemeClr val="bg1"/>
                </a:solidFill>
                <a:latin typeface="Arial" charset="0"/>
              </a:rPr>
              <a:t>monthly</a:t>
            </a:r>
            <a:r>
              <a:rPr lang="fr-FR" sz="1000" b="0" i="1" dirty="0">
                <a:solidFill>
                  <a:schemeClr val="bg1"/>
                </a:solidFill>
                <a:latin typeface="Arial" charset="0"/>
              </a:rPr>
              <a:t> data</a:t>
            </a:r>
          </a:p>
        </p:txBody>
      </p:sp>
      <p:sp>
        <p:nvSpPr>
          <p:cNvPr id="6" name="Timestamp"/>
          <p:cNvSpPr txBox="1">
            <a:spLocks noChangeArrowheads="1"/>
          </p:cNvSpPr>
          <p:nvPr/>
        </p:nvSpPr>
        <p:spPr bwMode="auto">
          <a:xfrm>
            <a:off x="3625446" y="7135526"/>
            <a:ext cx="2970389" cy="2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rtl="0" eaLnBrk="1" hangingPunct="1"/>
            <a:r>
              <a:rPr lang="en-US" sz="1000" b="0" i="1" dirty="0">
                <a:solidFill>
                  <a:schemeClr val="bg1"/>
                </a:solidFill>
                <a:latin typeface="Arial" charset="0"/>
              </a:rPr>
              <a:t>Data in HQ as of 13 June 2016</a:t>
            </a:r>
            <a:endParaRPr lang="en-GB" sz="1000" b="0" i="1" dirty="0">
              <a:solidFill>
                <a:schemeClr val="bg1"/>
              </a:solidFill>
              <a:latin typeface="Arial"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3717499"/>
              </p:ext>
            </p:extLst>
          </p:nvPr>
        </p:nvGraphicFramePr>
        <p:xfrm>
          <a:off x="517525" y="1551054"/>
          <a:ext cx="9696450" cy="5084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701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Workload: Specimens tested for rubella IgM</a:t>
            </a:r>
          </a:p>
        </p:txBody>
      </p:sp>
      <p:sp>
        <p:nvSpPr>
          <p:cNvPr id="4" name="DataSource"/>
          <p:cNvSpPr txBox="1">
            <a:spLocks noChangeArrowheads="1"/>
          </p:cNvSpPr>
          <p:nvPr/>
        </p:nvSpPr>
        <p:spPr bwMode="auto">
          <a:xfrm>
            <a:off x="3625446" y="6818642"/>
            <a:ext cx="2970389" cy="41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fr-FR" sz="1000" b="0" i="1" dirty="0">
                <a:solidFill>
                  <a:schemeClr val="bg1"/>
                </a:solidFill>
                <a:latin typeface="Arial" charset="0"/>
              </a:rPr>
              <a:t>Data source: surveillance DEF file</a:t>
            </a:r>
          </a:p>
          <a:p>
            <a:pPr eaLnBrk="1" hangingPunct="1"/>
            <a:r>
              <a:rPr lang="fr-FR" sz="1000" b="0" i="1" dirty="0">
                <a:solidFill>
                  <a:schemeClr val="bg1"/>
                </a:solidFill>
                <a:latin typeface="Arial" charset="0"/>
              </a:rPr>
              <a:t>China </a:t>
            </a:r>
            <a:r>
              <a:rPr lang="fr-FR" sz="1000" b="0" i="1" dirty="0" err="1">
                <a:solidFill>
                  <a:schemeClr val="bg1"/>
                </a:solidFill>
                <a:latin typeface="Arial" charset="0"/>
              </a:rPr>
              <a:t>is</a:t>
            </a:r>
            <a:r>
              <a:rPr lang="fr-FR" sz="1000" b="0" i="1" dirty="0">
                <a:solidFill>
                  <a:schemeClr val="bg1"/>
                </a:solidFill>
                <a:latin typeface="Arial" charset="0"/>
              </a:rPr>
              <a:t> not </a:t>
            </a:r>
            <a:r>
              <a:rPr lang="fr-FR" sz="1000" b="0" i="1" dirty="0" err="1">
                <a:solidFill>
                  <a:schemeClr val="bg1"/>
                </a:solidFill>
                <a:latin typeface="Arial" charset="0"/>
              </a:rPr>
              <a:t>reporting</a:t>
            </a:r>
            <a:r>
              <a:rPr lang="fr-FR" sz="1000" b="0" i="1" dirty="0">
                <a:solidFill>
                  <a:schemeClr val="bg1"/>
                </a:solidFill>
                <a:latin typeface="Arial" charset="0"/>
              </a:rPr>
              <a:t> </a:t>
            </a:r>
            <a:r>
              <a:rPr lang="fr-FR" sz="1000" b="0" i="1" dirty="0" err="1">
                <a:solidFill>
                  <a:schemeClr val="bg1"/>
                </a:solidFill>
                <a:latin typeface="Arial" charset="0"/>
              </a:rPr>
              <a:t>monthly</a:t>
            </a:r>
            <a:r>
              <a:rPr lang="fr-FR" sz="1000" b="0" i="1" dirty="0">
                <a:solidFill>
                  <a:schemeClr val="bg1"/>
                </a:solidFill>
                <a:latin typeface="Arial" charset="0"/>
              </a:rPr>
              <a:t> data</a:t>
            </a:r>
          </a:p>
        </p:txBody>
      </p:sp>
      <p:sp>
        <p:nvSpPr>
          <p:cNvPr id="6" name="Timestamp"/>
          <p:cNvSpPr txBox="1">
            <a:spLocks noChangeArrowheads="1"/>
          </p:cNvSpPr>
          <p:nvPr/>
        </p:nvSpPr>
        <p:spPr bwMode="auto">
          <a:xfrm>
            <a:off x="3625446" y="7135526"/>
            <a:ext cx="2970389" cy="2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rtl="0" eaLnBrk="1" hangingPunct="1"/>
            <a:r>
              <a:rPr lang="en-US" sz="1000" b="0" i="1" dirty="0">
                <a:solidFill>
                  <a:schemeClr val="bg1"/>
                </a:solidFill>
                <a:latin typeface="Arial" charset="0"/>
              </a:rPr>
              <a:t>Data in HQ as of 13 June 2016</a:t>
            </a:r>
            <a:endParaRPr lang="en-GB" sz="1000" b="0" i="1" dirty="0">
              <a:solidFill>
                <a:schemeClr val="bg1"/>
              </a:solidFill>
              <a:latin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21714353"/>
              </p:ext>
            </p:extLst>
          </p:nvPr>
        </p:nvGraphicFramePr>
        <p:xfrm>
          <a:off x="517525" y="1522413"/>
          <a:ext cx="9696450" cy="5084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182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Annual EQA for Serologic Tests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0085983"/>
              </p:ext>
            </p:extLst>
          </p:nvPr>
        </p:nvGraphicFramePr>
        <p:xfrm>
          <a:off x="517525" y="1522413"/>
          <a:ext cx="9696450" cy="5084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9254574"/>
      </p:ext>
    </p:extLst>
  </p:cSld>
  <p:clrMapOvr>
    <a:masterClrMapping/>
  </p:clrMapOvr>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1816</TotalTime>
  <Words>983</Words>
  <Application>Microsoft Office PowerPoint</Application>
  <PresentationFormat>Custom</PresentationFormat>
  <Paragraphs>258</Paragraphs>
  <Slides>25</Slides>
  <Notes>5</Notes>
  <HiddenSlides>5</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master</vt:lpstr>
      <vt:lpstr>PowerPoint Presentation</vt:lpstr>
      <vt:lpstr>The Role of the Laboratory is Critical</vt:lpstr>
      <vt:lpstr>GMRLN – The Network</vt:lpstr>
      <vt:lpstr>WHO Global Measles and Rubella Laboratory Network: 2016</vt:lpstr>
      <vt:lpstr>Main Tasks: GMRLN</vt:lpstr>
      <vt:lpstr>Monitoring Laboratory Performance</vt:lpstr>
      <vt:lpstr>Workload: Specimens tested for measles IgM</vt:lpstr>
      <vt:lpstr>Workload: Specimens tested for rubella IgM</vt:lpstr>
      <vt:lpstr>Annual EQA for Serologic Tests</vt:lpstr>
      <vt:lpstr>How did the laboratories perform in 2015? (measles serologic panel 01502)</vt:lpstr>
      <vt:lpstr>Sequences submitted to MeaNS and RubeNS</vt:lpstr>
      <vt:lpstr>Global Distribution of Measles Genotypes: 2010-2015</vt:lpstr>
      <vt:lpstr>Mapping Transmission Pathways Following the Outbreak in the Philippines in 2014: Tracking Genotype B3 “Harare”</vt:lpstr>
      <vt:lpstr>11 Wild-type Genotypes Detected Since 2005: 6 Still Circulating</vt:lpstr>
      <vt:lpstr>Global Distribution of Rubella Genotypes: 2010-2015</vt:lpstr>
      <vt:lpstr>Achievements</vt:lpstr>
      <vt:lpstr>Challenges</vt:lpstr>
      <vt:lpstr>Challenges: Securing Investment in Building GMRLN</vt:lpstr>
      <vt:lpstr>What is a future without GRMLN?</vt:lpstr>
      <vt:lpstr>Acknowledgements</vt:lpstr>
      <vt:lpstr>Disclaimer</vt:lpstr>
      <vt:lpstr>Global distribution measles genotypes 2015 overlay measles incidence 2015</vt:lpstr>
      <vt:lpstr>Global distribution rubella genotypes 2015 overlay rubella incidence 2015</vt:lpstr>
      <vt:lpstr>Global distribution of measles genotypes May 2015 – Apr 2016</vt:lpstr>
      <vt:lpstr>Global distribution of rubella genotypes May 2015 – April 2016</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MULDERS, Miguel Norman</cp:lastModifiedBy>
  <cp:revision>126</cp:revision>
  <dcterms:created xsi:type="dcterms:W3CDTF">2005-03-01T08:26:43Z</dcterms:created>
  <dcterms:modified xsi:type="dcterms:W3CDTF">2016-06-22T18:13:32Z</dcterms:modified>
  <cp:category>Guidelines</cp:category>
</cp:coreProperties>
</file>