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7"/>
  </p:notesMasterIdLst>
  <p:handoutMasterIdLst>
    <p:handoutMasterId r:id="rId28"/>
  </p:handoutMasterIdLst>
  <p:sldIdLst>
    <p:sldId id="257" r:id="rId4"/>
    <p:sldId id="330" r:id="rId5"/>
    <p:sldId id="392" r:id="rId6"/>
    <p:sldId id="402" r:id="rId7"/>
    <p:sldId id="398" r:id="rId8"/>
    <p:sldId id="409" r:id="rId9"/>
    <p:sldId id="410" r:id="rId10"/>
    <p:sldId id="429" r:id="rId11"/>
    <p:sldId id="433" r:id="rId12"/>
    <p:sldId id="417" r:id="rId13"/>
    <p:sldId id="424" r:id="rId14"/>
    <p:sldId id="431" r:id="rId15"/>
    <p:sldId id="419" r:id="rId16"/>
    <p:sldId id="441" r:id="rId17"/>
    <p:sldId id="442" r:id="rId18"/>
    <p:sldId id="439" r:id="rId19"/>
    <p:sldId id="436" r:id="rId20"/>
    <p:sldId id="437" r:id="rId21"/>
    <p:sldId id="404" r:id="rId22"/>
    <p:sldId id="434" r:id="rId23"/>
    <p:sldId id="435" r:id="rId24"/>
    <p:sldId id="394" r:id="rId25"/>
    <p:sldId id="438"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86443" autoAdjust="0"/>
  </p:normalViewPr>
  <p:slideViewPr>
    <p:cSldViewPr>
      <p:cViewPr varScale="1">
        <p:scale>
          <a:sx n="74" d="100"/>
          <a:sy n="74" d="100"/>
        </p:scale>
        <p:origin x="-1470" y="-90"/>
      </p:cViewPr>
      <p:guideLst>
        <p:guide orient="horz" pos="2160"/>
        <p:guide pos="2880"/>
      </p:guideLst>
    </p:cSldViewPr>
  </p:slideViewPr>
  <p:outlineViewPr>
    <p:cViewPr>
      <p:scale>
        <a:sx n="33" d="100"/>
        <a:sy n="33" d="100"/>
      </p:scale>
      <p:origin x="0" y="8261"/>
    </p:cViewPr>
  </p:outlineViewPr>
  <p:notesTextViewPr>
    <p:cViewPr>
      <p:scale>
        <a:sx n="1" d="1"/>
        <a:sy n="1" d="1"/>
      </p:scale>
      <p:origin x="0" y="0"/>
    </p:cViewPr>
  </p:notesTextViewPr>
  <p:sorterViewPr>
    <p:cViewPr>
      <p:scale>
        <a:sx n="100" d="100"/>
        <a:sy n="100" d="100"/>
      </p:scale>
      <p:origin x="0" y="2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NY\Desktop\Wakhande\MR%20TAG%20meeting%20Nairobi%202_3%20June%202015\SIAs%20coverage%202013%20and%20201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 (2)'!$E$4</c:f>
              <c:strCache>
                <c:ptCount val="1"/>
                <c:pt idx="0">
                  <c:v>Adm coverage</c:v>
                </c:pt>
              </c:strCache>
            </c:strRef>
          </c:tx>
          <c:invertIfNegative val="0"/>
          <c:cat>
            <c:strRef>
              <c:f>'Sheet1 (2)'!$D$5:$D$33</c:f>
              <c:strCache>
                <c:ptCount val="29"/>
                <c:pt idx="0">
                  <c:v>ANG</c:v>
                </c:pt>
                <c:pt idx="1">
                  <c:v>BEN</c:v>
                </c:pt>
                <c:pt idx="2">
                  <c:v>BOT</c:v>
                </c:pt>
                <c:pt idx="3">
                  <c:v>BFA</c:v>
                </c:pt>
                <c:pt idx="4">
                  <c:v>CAV</c:v>
                </c:pt>
                <c:pt idx="5">
                  <c:v>CHA</c:v>
                </c:pt>
                <c:pt idx="6">
                  <c:v>COM</c:v>
                </c:pt>
                <c:pt idx="7">
                  <c:v>CON</c:v>
                </c:pt>
                <c:pt idx="8">
                  <c:v>DRC</c:v>
                </c:pt>
                <c:pt idx="9">
                  <c:v>DRC</c:v>
                </c:pt>
                <c:pt idx="10">
                  <c:v>CIV</c:v>
                </c:pt>
                <c:pt idx="11">
                  <c:v>Eth</c:v>
                </c:pt>
                <c:pt idx="12">
                  <c:v>GHA</c:v>
                </c:pt>
                <c:pt idx="13">
                  <c:v>LES</c:v>
                </c:pt>
                <c:pt idx="14">
                  <c:v>MAD</c:v>
                </c:pt>
                <c:pt idx="15">
                  <c:v>MAL</c:v>
                </c:pt>
                <c:pt idx="16">
                  <c:v>MAI</c:v>
                </c:pt>
                <c:pt idx="17">
                  <c:v>MAU</c:v>
                </c:pt>
                <c:pt idx="18">
                  <c:v>MOZ</c:v>
                </c:pt>
                <c:pt idx="19">
                  <c:v>NIE</c:v>
                </c:pt>
                <c:pt idx="20">
                  <c:v>RWA</c:v>
                </c:pt>
                <c:pt idx="21">
                  <c:v>SEN</c:v>
                </c:pt>
                <c:pt idx="22">
                  <c:v>SOA</c:v>
                </c:pt>
                <c:pt idx="23">
                  <c:v>SSD</c:v>
                </c:pt>
                <c:pt idx="24">
                  <c:v>SSD</c:v>
                </c:pt>
                <c:pt idx="25">
                  <c:v>SWZ</c:v>
                </c:pt>
                <c:pt idx="26">
                  <c:v>TAN</c:v>
                </c:pt>
                <c:pt idx="27">
                  <c:v>TOG</c:v>
                </c:pt>
                <c:pt idx="28">
                  <c:v>TOG</c:v>
                </c:pt>
              </c:strCache>
            </c:strRef>
          </c:cat>
          <c:val>
            <c:numRef>
              <c:f>'Sheet1 (2)'!$E$5:$E$33</c:f>
              <c:numCache>
                <c:formatCode>0.0%</c:formatCode>
                <c:ptCount val="29"/>
                <c:pt idx="0" formatCode="0%">
                  <c:v>1.1710606977831248</c:v>
                </c:pt>
                <c:pt idx="1">
                  <c:v>1.0068917277667844</c:v>
                </c:pt>
                <c:pt idx="2" formatCode="0%">
                  <c:v>0.94499999999999995</c:v>
                </c:pt>
                <c:pt idx="3">
                  <c:v>1.0680000000000001</c:v>
                </c:pt>
                <c:pt idx="4" formatCode="0%">
                  <c:v>0.95399999999999996</c:v>
                </c:pt>
                <c:pt idx="5" formatCode="0%">
                  <c:v>1.0337905765319675</c:v>
                </c:pt>
                <c:pt idx="6">
                  <c:v>0.85778306563553441</c:v>
                </c:pt>
                <c:pt idx="7">
                  <c:v>0.91500000000000004</c:v>
                </c:pt>
                <c:pt idx="8">
                  <c:v>1.0038820869494558</c:v>
                </c:pt>
                <c:pt idx="9">
                  <c:v>1.0100688725875429</c:v>
                </c:pt>
                <c:pt idx="10" formatCode="0%">
                  <c:v>0.92058715062278618</c:v>
                </c:pt>
                <c:pt idx="11" formatCode="0%">
                  <c:v>0.99047585160793172</c:v>
                </c:pt>
                <c:pt idx="12">
                  <c:v>0.99042468738912381</c:v>
                </c:pt>
                <c:pt idx="13">
                  <c:v>0.72699999999999998</c:v>
                </c:pt>
                <c:pt idx="14">
                  <c:v>0.91864226033269025</c:v>
                </c:pt>
                <c:pt idx="15">
                  <c:v>1.0468160376331965</c:v>
                </c:pt>
                <c:pt idx="16">
                  <c:v>1.1228908611055111</c:v>
                </c:pt>
                <c:pt idx="17">
                  <c:v>1.0506246349947947</c:v>
                </c:pt>
                <c:pt idx="18" formatCode="0%">
                  <c:v>1.0206692021755528</c:v>
                </c:pt>
                <c:pt idx="19">
                  <c:v>1.030429335194641</c:v>
                </c:pt>
                <c:pt idx="20" formatCode="0%">
                  <c:v>1.0263064773679171</c:v>
                </c:pt>
                <c:pt idx="21">
                  <c:v>1.0138555629274522</c:v>
                </c:pt>
                <c:pt idx="22">
                  <c:v>0.99721502414789176</c:v>
                </c:pt>
                <c:pt idx="23">
                  <c:v>1.2226199870405656</c:v>
                </c:pt>
                <c:pt idx="24">
                  <c:v>0.3957467912022859</c:v>
                </c:pt>
                <c:pt idx="25">
                  <c:v>0.97364294231994386</c:v>
                </c:pt>
                <c:pt idx="26" formatCode="0%">
                  <c:v>0.97024920211747834</c:v>
                </c:pt>
                <c:pt idx="27">
                  <c:v>0.96291032502223051</c:v>
                </c:pt>
                <c:pt idx="28">
                  <c:v>0.98579117692652485</c:v>
                </c:pt>
              </c:numCache>
            </c:numRef>
          </c:val>
        </c:ser>
        <c:ser>
          <c:idx val="1"/>
          <c:order val="1"/>
          <c:tx>
            <c:strRef>
              <c:f>'Sheet1 (2)'!$F$4</c:f>
              <c:strCache>
                <c:ptCount val="1"/>
                <c:pt idx="0">
                  <c:v> Survey coverage</c:v>
                </c:pt>
              </c:strCache>
            </c:strRef>
          </c:tx>
          <c:invertIfNegative val="0"/>
          <c:cat>
            <c:strRef>
              <c:f>'Sheet1 (2)'!$D$5:$D$33</c:f>
              <c:strCache>
                <c:ptCount val="29"/>
                <c:pt idx="0">
                  <c:v>ANG</c:v>
                </c:pt>
                <c:pt idx="1">
                  <c:v>BEN</c:v>
                </c:pt>
                <c:pt idx="2">
                  <c:v>BOT</c:v>
                </c:pt>
                <c:pt idx="3">
                  <c:v>BFA</c:v>
                </c:pt>
                <c:pt idx="4">
                  <c:v>CAV</c:v>
                </c:pt>
                <c:pt idx="5">
                  <c:v>CHA</c:v>
                </c:pt>
                <c:pt idx="6">
                  <c:v>COM</c:v>
                </c:pt>
                <c:pt idx="7">
                  <c:v>CON</c:v>
                </c:pt>
                <c:pt idx="8">
                  <c:v>DRC</c:v>
                </c:pt>
                <c:pt idx="9">
                  <c:v>DRC</c:v>
                </c:pt>
                <c:pt idx="10">
                  <c:v>CIV</c:v>
                </c:pt>
                <c:pt idx="11">
                  <c:v>Eth</c:v>
                </c:pt>
                <c:pt idx="12">
                  <c:v>GHA</c:v>
                </c:pt>
                <c:pt idx="13">
                  <c:v>LES</c:v>
                </c:pt>
                <c:pt idx="14">
                  <c:v>MAD</c:v>
                </c:pt>
                <c:pt idx="15">
                  <c:v>MAL</c:v>
                </c:pt>
                <c:pt idx="16">
                  <c:v>MAI</c:v>
                </c:pt>
                <c:pt idx="17">
                  <c:v>MAU</c:v>
                </c:pt>
                <c:pt idx="18">
                  <c:v>MOZ</c:v>
                </c:pt>
                <c:pt idx="19">
                  <c:v>NIE</c:v>
                </c:pt>
                <c:pt idx="20">
                  <c:v>RWA</c:v>
                </c:pt>
                <c:pt idx="21">
                  <c:v>SEN</c:v>
                </c:pt>
                <c:pt idx="22">
                  <c:v>SOA</c:v>
                </c:pt>
                <c:pt idx="23">
                  <c:v>SSD</c:v>
                </c:pt>
                <c:pt idx="24">
                  <c:v>SSD</c:v>
                </c:pt>
                <c:pt idx="25">
                  <c:v>SWZ</c:v>
                </c:pt>
                <c:pt idx="26">
                  <c:v>TAN</c:v>
                </c:pt>
                <c:pt idx="27">
                  <c:v>TOG</c:v>
                </c:pt>
                <c:pt idx="28">
                  <c:v>TOG</c:v>
                </c:pt>
              </c:strCache>
            </c:strRef>
          </c:cat>
          <c:val>
            <c:numRef>
              <c:f>'Sheet1 (2)'!$F$5:$F$33</c:f>
              <c:numCache>
                <c:formatCode>0%</c:formatCode>
                <c:ptCount val="29"/>
                <c:pt idx="0">
                  <c:v>0.97199999999999998</c:v>
                </c:pt>
                <c:pt idx="1">
                  <c:v>0.96499999999999997</c:v>
                </c:pt>
                <c:pt idx="5">
                  <c:v>0</c:v>
                </c:pt>
                <c:pt idx="6">
                  <c:v>0.93</c:v>
                </c:pt>
                <c:pt idx="7">
                  <c:v>0.86</c:v>
                </c:pt>
                <c:pt idx="8">
                  <c:v>0</c:v>
                </c:pt>
                <c:pt idx="10">
                  <c:v>0.94699999999999995</c:v>
                </c:pt>
                <c:pt idx="11">
                  <c:v>0.90900000000000003</c:v>
                </c:pt>
                <c:pt idx="12">
                  <c:v>0.95699999999999996</c:v>
                </c:pt>
                <c:pt idx="13">
                  <c:v>0.92</c:v>
                </c:pt>
                <c:pt idx="14">
                  <c:v>0</c:v>
                </c:pt>
                <c:pt idx="15">
                  <c:v>0.96</c:v>
                </c:pt>
                <c:pt idx="18">
                  <c:v>0.81399999999999995</c:v>
                </c:pt>
                <c:pt idx="20">
                  <c:v>0.98</c:v>
                </c:pt>
                <c:pt idx="21">
                  <c:v>0.97</c:v>
                </c:pt>
                <c:pt idx="25">
                  <c:v>0.90500000000000003</c:v>
                </c:pt>
                <c:pt idx="26">
                  <c:v>0.89</c:v>
                </c:pt>
              </c:numCache>
            </c:numRef>
          </c:val>
        </c:ser>
        <c:dLbls>
          <c:showLegendKey val="0"/>
          <c:showVal val="0"/>
          <c:showCatName val="0"/>
          <c:showSerName val="0"/>
          <c:showPercent val="0"/>
          <c:showBubbleSize val="0"/>
        </c:dLbls>
        <c:gapWidth val="150"/>
        <c:axId val="75510528"/>
        <c:axId val="75512064"/>
      </c:barChart>
      <c:catAx>
        <c:axId val="75510528"/>
        <c:scaling>
          <c:orientation val="minMax"/>
        </c:scaling>
        <c:delete val="0"/>
        <c:axPos val="b"/>
        <c:numFmt formatCode="General" sourceLinked="0"/>
        <c:majorTickMark val="out"/>
        <c:minorTickMark val="none"/>
        <c:tickLblPos val="nextTo"/>
        <c:crossAx val="75512064"/>
        <c:crosses val="autoZero"/>
        <c:auto val="1"/>
        <c:lblAlgn val="ctr"/>
        <c:lblOffset val="100"/>
        <c:noMultiLvlLbl val="0"/>
      </c:catAx>
      <c:valAx>
        <c:axId val="75512064"/>
        <c:scaling>
          <c:orientation val="minMax"/>
        </c:scaling>
        <c:delete val="0"/>
        <c:axPos val="l"/>
        <c:majorGridlines/>
        <c:numFmt formatCode="0%" sourceLinked="1"/>
        <c:majorTickMark val="out"/>
        <c:minorTickMark val="none"/>
        <c:tickLblPos val="nextTo"/>
        <c:crossAx val="755105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075880439621301E-2"/>
          <c:y val="2.65208305002529E-2"/>
          <c:w val="0.94108581227872801"/>
          <c:h val="0.756486743252472"/>
        </c:manualLayout>
      </c:layout>
      <c:barChart>
        <c:barDir val="col"/>
        <c:grouping val="clustered"/>
        <c:varyColors val="0"/>
        <c:ser>
          <c:idx val="0"/>
          <c:order val="0"/>
          <c:tx>
            <c:strRef>
              <c:f>Sheet1!$B$1</c:f>
              <c:strCache>
                <c:ptCount val="1"/>
                <c:pt idx="0">
                  <c:v>admin coverage</c:v>
                </c:pt>
              </c:strCache>
            </c:strRef>
          </c:tx>
          <c:invertIfNegative val="0"/>
          <c:cat>
            <c:strRef>
              <c:f>Sheet1!$A$2:$A$39</c:f>
              <c:strCache>
                <c:ptCount val="38"/>
                <c:pt idx="0">
                  <c:v>Benin</c:v>
                </c:pt>
                <c:pt idx="1">
                  <c:v>Côte d'Ivoire</c:v>
                </c:pt>
                <c:pt idx="2">
                  <c:v>Ethiopia</c:v>
                </c:pt>
                <c:pt idx="3">
                  <c:v>Gambia</c:v>
                </c:pt>
                <c:pt idx="4">
                  <c:v>Liberia</c:v>
                </c:pt>
                <c:pt idx="5">
                  <c:v>Mauritania</c:v>
                </c:pt>
                <c:pt idx="6">
                  <c:v>Mozambique</c:v>
                </c:pt>
                <c:pt idx="7">
                  <c:v>Nigeria</c:v>
                </c:pt>
                <c:pt idx="8">
                  <c:v>Tanzania</c:v>
                </c:pt>
                <c:pt idx="9">
                  <c:v>Cameroon</c:v>
                </c:pt>
                <c:pt idx="10">
                  <c:v>Eritrea</c:v>
                </c:pt>
                <c:pt idx="11">
                  <c:v>Guinea</c:v>
                </c:pt>
                <c:pt idx="12">
                  <c:v>Guinea-Bissau</c:v>
                </c:pt>
                <c:pt idx="13">
                  <c:v>Kenya</c:v>
                </c:pt>
                <c:pt idx="14">
                  <c:v>Namibia</c:v>
                </c:pt>
                <c:pt idx="15">
                  <c:v>Niger</c:v>
                </c:pt>
                <c:pt idx="16">
                  <c:v>Sierra Leone</c:v>
                </c:pt>
                <c:pt idx="17">
                  <c:v>Uganda</c:v>
                </c:pt>
                <c:pt idx="18">
                  <c:v>Zambia</c:v>
                </c:pt>
                <c:pt idx="19">
                  <c:v>Zimbabwe</c:v>
                </c:pt>
                <c:pt idx="20">
                  <c:v>Botswana</c:v>
                </c:pt>
                <c:pt idx="21">
                  <c:v>Cape Verde</c:v>
                </c:pt>
                <c:pt idx="22">
                  <c:v>Comoros</c:v>
                </c:pt>
                <c:pt idx="23">
                  <c:v>Congo Rep</c:v>
                </c:pt>
                <c:pt idx="24">
                  <c:v>Dem Rep Congo - Equateur</c:v>
                </c:pt>
                <c:pt idx="25">
                  <c:v>Dem Rep Congo - Pr Orientale</c:v>
                </c:pt>
                <c:pt idx="26">
                  <c:v>Dem Rep Congo - N Kivu</c:v>
                </c:pt>
                <c:pt idx="27">
                  <c:v>Dem Rep Congo - S Kivu</c:v>
                </c:pt>
                <c:pt idx="28">
                  <c:v>Ethiopia</c:v>
                </c:pt>
                <c:pt idx="29">
                  <c:v>Ghana</c:v>
                </c:pt>
                <c:pt idx="30">
                  <c:v>Lesotho</c:v>
                </c:pt>
                <c:pt idx="31">
                  <c:v>Madagascar</c:v>
                </c:pt>
                <c:pt idx="32">
                  <c:v>Malawi</c:v>
                </c:pt>
                <c:pt idx="33">
                  <c:v>Mozambique</c:v>
                </c:pt>
                <c:pt idx="34">
                  <c:v>Nigeria</c:v>
                </c:pt>
                <c:pt idx="35">
                  <c:v>Rwanda</c:v>
                </c:pt>
                <c:pt idx="36">
                  <c:v>Senegal</c:v>
                </c:pt>
                <c:pt idx="37">
                  <c:v>Swaziland</c:v>
                </c:pt>
              </c:strCache>
            </c:strRef>
          </c:cat>
          <c:val>
            <c:numRef>
              <c:f>Sheet1!$B$2:$B$39</c:f>
              <c:numCache>
                <c:formatCode>General</c:formatCode>
                <c:ptCount val="38"/>
                <c:pt idx="0">
                  <c:v>104</c:v>
                </c:pt>
                <c:pt idx="1">
                  <c:v>95</c:v>
                </c:pt>
                <c:pt idx="2">
                  <c:v>98</c:v>
                </c:pt>
                <c:pt idx="3">
                  <c:v>95</c:v>
                </c:pt>
                <c:pt idx="4">
                  <c:v>103</c:v>
                </c:pt>
                <c:pt idx="5">
                  <c:v>96</c:v>
                </c:pt>
                <c:pt idx="6">
                  <c:v>104</c:v>
                </c:pt>
                <c:pt idx="7">
                  <c:v>100</c:v>
                </c:pt>
                <c:pt idx="8">
                  <c:v>97</c:v>
                </c:pt>
                <c:pt idx="9">
                  <c:v>102</c:v>
                </c:pt>
                <c:pt idx="10">
                  <c:v>74</c:v>
                </c:pt>
                <c:pt idx="11">
                  <c:v>103</c:v>
                </c:pt>
                <c:pt idx="12">
                  <c:v>89</c:v>
                </c:pt>
                <c:pt idx="13">
                  <c:v>92</c:v>
                </c:pt>
                <c:pt idx="14">
                  <c:v>91</c:v>
                </c:pt>
                <c:pt idx="15">
                  <c:v>100</c:v>
                </c:pt>
                <c:pt idx="16">
                  <c:v>102</c:v>
                </c:pt>
                <c:pt idx="17">
                  <c:v>100</c:v>
                </c:pt>
                <c:pt idx="18">
                  <c:v>116</c:v>
                </c:pt>
                <c:pt idx="19">
                  <c:v>103</c:v>
                </c:pt>
                <c:pt idx="20">
                  <c:v>94</c:v>
                </c:pt>
                <c:pt idx="21">
                  <c:v>95</c:v>
                </c:pt>
                <c:pt idx="22">
                  <c:v>86</c:v>
                </c:pt>
                <c:pt idx="23">
                  <c:v>92</c:v>
                </c:pt>
                <c:pt idx="24">
                  <c:v>99.7</c:v>
                </c:pt>
                <c:pt idx="25">
                  <c:v>100.9</c:v>
                </c:pt>
                <c:pt idx="26">
                  <c:v>104.3</c:v>
                </c:pt>
                <c:pt idx="27">
                  <c:v>103.3</c:v>
                </c:pt>
                <c:pt idx="28">
                  <c:v>98</c:v>
                </c:pt>
                <c:pt idx="29">
                  <c:v>99</c:v>
                </c:pt>
                <c:pt idx="30">
                  <c:v>72</c:v>
                </c:pt>
                <c:pt idx="31">
                  <c:v>92</c:v>
                </c:pt>
                <c:pt idx="32">
                  <c:v>105</c:v>
                </c:pt>
                <c:pt idx="33">
                  <c:v>102</c:v>
                </c:pt>
                <c:pt idx="34">
                  <c:v>94</c:v>
                </c:pt>
                <c:pt idx="35">
                  <c:v>103</c:v>
                </c:pt>
                <c:pt idx="36">
                  <c:v>101</c:v>
                </c:pt>
                <c:pt idx="37">
                  <c:v>97</c:v>
                </c:pt>
              </c:numCache>
            </c:numRef>
          </c:val>
        </c:ser>
        <c:ser>
          <c:idx val="1"/>
          <c:order val="1"/>
          <c:tx>
            <c:strRef>
              <c:f>Sheet1!$C$1</c:f>
              <c:strCache>
                <c:ptCount val="1"/>
                <c:pt idx="0">
                  <c:v>survey coverage</c:v>
                </c:pt>
              </c:strCache>
            </c:strRef>
          </c:tx>
          <c:invertIfNegative val="0"/>
          <c:cat>
            <c:strRef>
              <c:f>Sheet1!$A$2:$A$39</c:f>
              <c:strCache>
                <c:ptCount val="38"/>
                <c:pt idx="0">
                  <c:v>Benin</c:v>
                </c:pt>
                <c:pt idx="1">
                  <c:v>Côte d'Ivoire</c:v>
                </c:pt>
                <c:pt idx="2">
                  <c:v>Ethiopia</c:v>
                </c:pt>
                <c:pt idx="3">
                  <c:v>Gambia</c:v>
                </c:pt>
                <c:pt idx="4">
                  <c:v>Liberia</c:v>
                </c:pt>
                <c:pt idx="5">
                  <c:v>Mauritania</c:v>
                </c:pt>
                <c:pt idx="6">
                  <c:v>Mozambique</c:v>
                </c:pt>
                <c:pt idx="7">
                  <c:v>Nigeria</c:v>
                </c:pt>
                <c:pt idx="8">
                  <c:v>Tanzania</c:v>
                </c:pt>
                <c:pt idx="9">
                  <c:v>Cameroon</c:v>
                </c:pt>
                <c:pt idx="10">
                  <c:v>Eritrea</c:v>
                </c:pt>
                <c:pt idx="11">
                  <c:v>Guinea</c:v>
                </c:pt>
                <c:pt idx="12">
                  <c:v>Guinea-Bissau</c:v>
                </c:pt>
                <c:pt idx="13">
                  <c:v>Kenya</c:v>
                </c:pt>
                <c:pt idx="14">
                  <c:v>Namibia</c:v>
                </c:pt>
                <c:pt idx="15">
                  <c:v>Niger</c:v>
                </c:pt>
                <c:pt idx="16">
                  <c:v>Sierra Leone</c:v>
                </c:pt>
                <c:pt idx="17">
                  <c:v>Uganda</c:v>
                </c:pt>
                <c:pt idx="18">
                  <c:v>Zambia</c:v>
                </c:pt>
                <c:pt idx="19">
                  <c:v>Zimbabwe</c:v>
                </c:pt>
                <c:pt idx="20">
                  <c:v>Botswana</c:v>
                </c:pt>
                <c:pt idx="21">
                  <c:v>Cape Verde</c:v>
                </c:pt>
                <c:pt idx="22">
                  <c:v>Comoros</c:v>
                </c:pt>
                <c:pt idx="23">
                  <c:v>Congo Rep</c:v>
                </c:pt>
                <c:pt idx="24">
                  <c:v>Dem Rep Congo - Equateur</c:v>
                </c:pt>
                <c:pt idx="25">
                  <c:v>Dem Rep Congo - Pr Orientale</c:v>
                </c:pt>
                <c:pt idx="26">
                  <c:v>Dem Rep Congo - N Kivu</c:v>
                </c:pt>
                <c:pt idx="27">
                  <c:v>Dem Rep Congo - S Kivu</c:v>
                </c:pt>
                <c:pt idx="28">
                  <c:v>Ethiopia</c:v>
                </c:pt>
                <c:pt idx="29">
                  <c:v>Ghana</c:v>
                </c:pt>
                <c:pt idx="30">
                  <c:v>Lesotho</c:v>
                </c:pt>
                <c:pt idx="31">
                  <c:v>Madagascar</c:v>
                </c:pt>
                <c:pt idx="32">
                  <c:v>Malawi</c:v>
                </c:pt>
                <c:pt idx="33">
                  <c:v>Mozambique</c:v>
                </c:pt>
                <c:pt idx="34">
                  <c:v>Nigeria</c:v>
                </c:pt>
                <c:pt idx="35">
                  <c:v>Rwanda</c:v>
                </c:pt>
                <c:pt idx="36">
                  <c:v>Senegal</c:v>
                </c:pt>
                <c:pt idx="37">
                  <c:v>Swaziland</c:v>
                </c:pt>
              </c:strCache>
            </c:strRef>
          </c:cat>
          <c:val>
            <c:numRef>
              <c:f>Sheet1!$C$2:$C$39</c:f>
              <c:numCache>
                <c:formatCode>General</c:formatCode>
                <c:ptCount val="38"/>
                <c:pt idx="0">
                  <c:v>83</c:v>
                </c:pt>
                <c:pt idx="1">
                  <c:v>91</c:v>
                </c:pt>
                <c:pt idx="2">
                  <c:v>88</c:v>
                </c:pt>
                <c:pt idx="3">
                  <c:v>93</c:v>
                </c:pt>
                <c:pt idx="4">
                  <c:v>99</c:v>
                </c:pt>
                <c:pt idx="5">
                  <c:v>90</c:v>
                </c:pt>
                <c:pt idx="6">
                  <c:v>81</c:v>
                </c:pt>
                <c:pt idx="7">
                  <c:v>94</c:v>
                </c:pt>
                <c:pt idx="8">
                  <c:v>92</c:v>
                </c:pt>
                <c:pt idx="9">
                  <c:v>78</c:v>
                </c:pt>
                <c:pt idx="10">
                  <c:v>96</c:v>
                </c:pt>
                <c:pt idx="11">
                  <c:v>91</c:v>
                </c:pt>
                <c:pt idx="12">
                  <c:v>68</c:v>
                </c:pt>
                <c:pt idx="13">
                  <c:v>88</c:v>
                </c:pt>
                <c:pt idx="14">
                  <c:v>89</c:v>
                </c:pt>
                <c:pt idx="15">
                  <c:v>97</c:v>
                </c:pt>
                <c:pt idx="16">
                  <c:v>96</c:v>
                </c:pt>
                <c:pt idx="17">
                  <c:v>95</c:v>
                </c:pt>
                <c:pt idx="18">
                  <c:v>96</c:v>
                </c:pt>
                <c:pt idx="19">
                  <c:v>95</c:v>
                </c:pt>
                <c:pt idx="20">
                  <c:v>95.7</c:v>
                </c:pt>
                <c:pt idx="21">
                  <c:v>98.5</c:v>
                </c:pt>
                <c:pt idx="22">
                  <c:v>92.8</c:v>
                </c:pt>
                <c:pt idx="23">
                  <c:v>86</c:v>
                </c:pt>
                <c:pt idx="24">
                  <c:v>95.9</c:v>
                </c:pt>
                <c:pt idx="25">
                  <c:v>95.7</c:v>
                </c:pt>
                <c:pt idx="26">
                  <c:v>93.6</c:v>
                </c:pt>
                <c:pt idx="27">
                  <c:v>94.5</c:v>
                </c:pt>
                <c:pt idx="28">
                  <c:v>90.7</c:v>
                </c:pt>
                <c:pt idx="29">
                  <c:v>95.7</c:v>
                </c:pt>
                <c:pt idx="30">
                  <c:v>85.2</c:v>
                </c:pt>
                <c:pt idx="31">
                  <c:v>84</c:v>
                </c:pt>
                <c:pt idx="32">
                  <c:v>96</c:v>
                </c:pt>
                <c:pt idx="33">
                  <c:v>81.400000000000006</c:v>
                </c:pt>
                <c:pt idx="34">
                  <c:v>75</c:v>
                </c:pt>
                <c:pt idx="35">
                  <c:v>97.5</c:v>
                </c:pt>
                <c:pt idx="36">
                  <c:v>97</c:v>
                </c:pt>
                <c:pt idx="37">
                  <c:v>90.5</c:v>
                </c:pt>
              </c:numCache>
            </c:numRef>
          </c:val>
        </c:ser>
        <c:dLbls>
          <c:showLegendKey val="0"/>
          <c:showVal val="0"/>
          <c:showCatName val="0"/>
          <c:showSerName val="0"/>
          <c:showPercent val="0"/>
          <c:showBubbleSize val="0"/>
        </c:dLbls>
        <c:gapWidth val="150"/>
        <c:axId val="93149440"/>
        <c:axId val="93178496"/>
      </c:barChart>
      <c:catAx>
        <c:axId val="93149440"/>
        <c:scaling>
          <c:orientation val="minMax"/>
        </c:scaling>
        <c:delete val="0"/>
        <c:axPos val="b"/>
        <c:numFmt formatCode="General" sourceLinked="1"/>
        <c:majorTickMark val="out"/>
        <c:minorTickMark val="none"/>
        <c:tickLblPos val="nextTo"/>
        <c:txPr>
          <a:bodyPr/>
          <a:lstStyle/>
          <a:p>
            <a:pPr>
              <a:defRPr sz="1200" b="1" i="0" baseline="0"/>
            </a:pPr>
            <a:endParaRPr lang="en-US"/>
          </a:p>
        </c:txPr>
        <c:crossAx val="93178496"/>
        <c:crosses val="autoZero"/>
        <c:auto val="1"/>
        <c:lblAlgn val="ctr"/>
        <c:lblOffset val="100"/>
        <c:noMultiLvlLbl val="0"/>
      </c:catAx>
      <c:valAx>
        <c:axId val="93178496"/>
        <c:scaling>
          <c:orientation val="minMax"/>
          <c:max val="120"/>
          <c:min val="60"/>
        </c:scaling>
        <c:delete val="0"/>
        <c:axPos val="l"/>
        <c:majorGridlines/>
        <c:numFmt formatCode="General" sourceLinked="1"/>
        <c:majorTickMark val="out"/>
        <c:minorTickMark val="none"/>
        <c:tickLblPos val="nextTo"/>
        <c:txPr>
          <a:bodyPr/>
          <a:lstStyle/>
          <a:p>
            <a:pPr>
              <a:defRPr sz="1590" b="1" i="0" baseline="0"/>
            </a:pPr>
            <a:endParaRPr lang="en-US"/>
          </a:p>
        </c:txPr>
        <c:crossAx val="93149440"/>
        <c:crosses val="autoZero"/>
        <c:crossBetween val="between"/>
        <c:minorUnit val="10"/>
      </c:valAx>
      <c:spPr>
        <a:noFill/>
        <a:ln w="25403">
          <a:noFill/>
        </a:ln>
      </c:spPr>
    </c:plotArea>
    <c:legend>
      <c:legendPos val="b"/>
      <c:layout/>
      <c:overlay val="0"/>
      <c:txPr>
        <a:bodyPr/>
        <a:lstStyle/>
        <a:p>
          <a:pPr>
            <a:defRPr sz="1500" b="1" i="0" baseline="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DB91C-08E9-46C7-89C9-1F79B7FA115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GB"/>
        </a:p>
      </dgm:t>
    </dgm:pt>
    <dgm:pt modelId="{E5B0C16F-22FE-41E0-BF7C-FCF4F7579DB0}">
      <dgm:prSet phldrT="[Text]"/>
      <dgm:spPr>
        <a:solidFill>
          <a:srgbClr val="0070C0"/>
        </a:solidFill>
      </dgm:spPr>
      <dgm:t>
        <a:bodyPr/>
        <a:lstStyle/>
        <a:p>
          <a:r>
            <a:rPr lang="fr-CH" dirty="0" smtClean="0"/>
            <a:t>CAPACITY BUILDING</a:t>
          </a:r>
          <a:endParaRPr lang="en-GB" dirty="0"/>
        </a:p>
      </dgm:t>
    </dgm:pt>
    <dgm:pt modelId="{DBA0FF2F-2B07-4F82-9A0A-3101BDF528C2}" type="parTrans" cxnId="{96563133-BEAA-4BB1-A1A3-5A95CD4DB27B}">
      <dgm:prSet/>
      <dgm:spPr/>
      <dgm:t>
        <a:bodyPr/>
        <a:lstStyle/>
        <a:p>
          <a:endParaRPr lang="en-GB"/>
        </a:p>
      </dgm:t>
    </dgm:pt>
    <dgm:pt modelId="{46D1319A-643A-4DEF-964B-F5DC8B061A94}" type="sibTrans" cxnId="{96563133-BEAA-4BB1-A1A3-5A95CD4DB27B}">
      <dgm:prSet/>
      <dgm:spPr/>
      <dgm:t>
        <a:bodyPr/>
        <a:lstStyle/>
        <a:p>
          <a:endParaRPr lang="en-GB"/>
        </a:p>
      </dgm:t>
    </dgm:pt>
    <dgm:pt modelId="{026648EE-ACF4-4640-B365-D576934C4540}">
      <dgm:prSet phldrT="[Text]"/>
      <dgm:spPr>
        <a:solidFill>
          <a:srgbClr val="0070C0"/>
        </a:solidFill>
      </dgm:spPr>
      <dgm:t>
        <a:bodyPr/>
        <a:lstStyle/>
        <a:p>
          <a:r>
            <a:rPr lang="fr-CH" dirty="0" smtClean="0"/>
            <a:t>Consultants Training</a:t>
          </a:r>
          <a:endParaRPr lang="en-GB" dirty="0"/>
        </a:p>
      </dgm:t>
    </dgm:pt>
    <dgm:pt modelId="{0A35F142-05D8-43FD-8C24-BE37AF989B21}" type="parTrans" cxnId="{3253C95A-8853-48FC-A2C0-99955FBECDC1}">
      <dgm:prSet/>
      <dgm:spPr>
        <a:solidFill>
          <a:srgbClr val="0070C0"/>
        </a:solidFill>
      </dgm:spPr>
      <dgm:t>
        <a:bodyPr/>
        <a:lstStyle/>
        <a:p>
          <a:endParaRPr lang="en-GB"/>
        </a:p>
      </dgm:t>
    </dgm:pt>
    <dgm:pt modelId="{02097FA6-1D3E-49FF-81ED-A352BBE181E7}" type="sibTrans" cxnId="{3253C95A-8853-48FC-A2C0-99955FBECDC1}">
      <dgm:prSet/>
      <dgm:spPr/>
      <dgm:t>
        <a:bodyPr/>
        <a:lstStyle/>
        <a:p>
          <a:endParaRPr lang="en-GB"/>
        </a:p>
      </dgm:t>
    </dgm:pt>
    <dgm:pt modelId="{96172C4F-12CA-4930-B383-1A035681139D}">
      <dgm:prSet phldrT="[Text]"/>
      <dgm:spPr/>
      <dgm:t>
        <a:bodyPr/>
        <a:lstStyle/>
        <a:p>
          <a:endParaRPr lang="en-GB" dirty="0"/>
        </a:p>
      </dgm:t>
    </dgm:pt>
    <dgm:pt modelId="{318CAF37-3BA8-4A0B-919C-1D26030F7AAF}" type="parTrans" cxnId="{8381D252-7CB2-40C2-960A-5B7B0B80F6ED}">
      <dgm:prSet/>
      <dgm:spPr/>
      <dgm:t>
        <a:bodyPr/>
        <a:lstStyle/>
        <a:p>
          <a:endParaRPr lang="en-GB"/>
        </a:p>
      </dgm:t>
    </dgm:pt>
    <dgm:pt modelId="{888E68CE-1E63-4E9D-A7A9-7E054D7E68AC}" type="sibTrans" cxnId="{8381D252-7CB2-40C2-960A-5B7B0B80F6ED}">
      <dgm:prSet/>
      <dgm:spPr/>
      <dgm:t>
        <a:bodyPr/>
        <a:lstStyle/>
        <a:p>
          <a:endParaRPr lang="en-GB"/>
        </a:p>
      </dgm:t>
    </dgm:pt>
    <dgm:pt modelId="{011B2F9D-01EE-48C9-BDB2-52C436AF217F}">
      <dgm:prSet/>
      <dgm:spPr>
        <a:solidFill>
          <a:srgbClr val="0070C0"/>
        </a:solidFill>
      </dgm:spPr>
      <dgm:t>
        <a:bodyPr/>
        <a:lstStyle/>
        <a:p>
          <a:r>
            <a:rPr lang="fr-CH" b="1" dirty="0" smtClean="0">
              <a:solidFill>
                <a:srgbClr val="FFFF00"/>
              </a:solidFill>
            </a:rPr>
            <a:t>E-Learning</a:t>
          </a:r>
          <a:endParaRPr lang="en-GB" b="1" dirty="0">
            <a:solidFill>
              <a:srgbClr val="FFFF00"/>
            </a:solidFill>
          </a:endParaRPr>
        </a:p>
      </dgm:t>
    </dgm:pt>
    <dgm:pt modelId="{9307F06F-2E34-453F-B29E-9D4DED89E7AE}" type="parTrans" cxnId="{2C34C964-4937-4218-932E-F1903936DB4F}">
      <dgm:prSet/>
      <dgm:spPr>
        <a:solidFill>
          <a:srgbClr val="0070C0"/>
        </a:solidFill>
      </dgm:spPr>
      <dgm:t>
        <a:bodyPr/>
        <a:lstStyle/>
        <a:p>
          <a:endParaRPr lang="en-GB"/>
        </a:p>
      </dgm:t>
    </dgm:pt>
    <dgm:pt modelId="{70870C6F-BDDA-4234-83D1-64B2D689931F}" type="sibTrans" cxnId="{2C34C964-4937-4218-932E-F1903936DB4F}">
      <dgm:prSet/>
      <dgm:spPr/>
      <dgm:t>
        <a:bodyPr/>
        <a:lstStyle/>
        <a:p>
          <a:endParaRPr lang="en-GB"/>
        </a:p>
      </dgm:t>
    </dgm:pt>
    <dgm:pt modelId="{C672C0B3-9E1D-4FE7-8D83-E475FEDECE1D}">
      <dgm:prSet/>
      <dgm:spPr>
        <a:solidFill>
          <a:srgbClr val="0070C0"/>
        </a:solidFill>
      </dgm:spPr>
      <dgm:t>
        <a:bodyPr/>
        <a:lstStyle/>
        <a:p>
          <a:r>
            <a:rPr lang="fr-CH" dirty="0" smtClean="0"/>
            <a:t>FETP</a:t>
          </a:r>
          <a:endParaRPr lang="en-GB" dirty="0"/>
        </a:p>
      </dgm:t>
    </dgm:pt>
    <dgm:pt modelId="{962D4A0E-E657-4AC1-BDD3-FB71C72B6451}" type="parTrans" cxnId="{3F72A8A9-997B-4D50-ADF2-8207132A2D10}">
      <dgm:prSet/>
      <dgm:spPr>
        <a:solidFill>
          <a:srgbClr val="0070C0"/>
        </a:solidFill>
      </dgm:spPr>
      <dgm:t>
        <a:bodyPr/>
        <a:lstStyle/>
        <a:p>
          <a:endParaRPr lang="en-GB"/>
        </a:p>
      </dgm:t>
    </dgm:pt>
    <dgm:pt modelId="{C25C351A-1407-4BC5-8F49-8079D6220BEB}" type="sibTrans" cxnId="{3F72A8A9-997B-4D50-ADF2-8207132A2D10}">
      <dgm:prSet/>
      <dgm:spPr/>
      <dgm:t>
        <a:bodyPr/>
        <a:lstStyle/>
        <a:p>
          <a:endParaRPr lang="en-GB"/>
        </a:p>
      </dgm:t>
    </dgm:pt>
    <dgm:pt modelId="{644E3C6C-2C5D-4219-AB45-E002FD199554}">
      <dgm:prSet/>
      <dgm:spPr>
        <a:solidFill>
          <a:srgbClr val="0070C0"/>
        </a:solidFill>
      </dgm:spPr>
      <dgm:t>
        <a:bodyPr/>
        <a:lstStyle/>
        <a:p>
          <a:r>
            <a:rPr lang="fr-CH" dirty="0" err="1" smtClean="0"/>
            <a:t>Measles</a:t>
          </a:r>
          <a:r>
            <a:rPr lang="fr-CH" dirty="0" smtClean="0"/>
            <a:t> STOP</a:t>
          </a:r>
          <a:endParaRPr lang="en-GB" dirty="0"/>
        </a:p>
      </dgm:t>
    </dgm:pt>
    <dgm:pt modelId="{1B101A2D-2D13-4B4D-9B98-E4D4B7B1D718}" type="parTrans" cxnId="{9BFE0CDF-88F1-41AF-84D4-CC98F9680AF1}">
      <dgm:prSet/>
      <dgm:spPr>
        <a:solidFill>
          <a:srgbClr val="0070C0"/>
        </a:solidFill>
      </dgm:spPr>
      <dgm:t>
        <a:bodyPr/>
        <a:lstStyle/>
        <a:p>
          <a:endParaRPr lang="en-GB"/>
        </a:p>
      </dgm:t>
    </dgm:pt>
    <dgm:pt modelId="{B4834267-9270-4EC1-8B81-89BC5123F2BC}" type="sibTrans" cxnId="{9BFE0CDF-88F1-41AF-84D4-CC98F9680AF1}">
      <dgm:prSet/>
      <dgm:spPr/>
      <dgm:t>
        <a:bodyPr/>
        <a:lstStyle/>
        <a:p>
          <a:endParaRPr lang="en-GB"/>
        </a:p>
      </dgm:t>
    </dgm:pt>
    <dgm:pt modelId="{8590D867-5BF9-4207-A6A9-A9EE0673E280}">
      <dgm:prSet/>
      <dgm:spPr>
        <a:solidFill>
          <a:srgbClr val="0070C0"/>
        </a:solidFill>
      </dgm:spPr>
      <dgm:t>
        <a:bodyPr/>
        <a:lstStyle/>
        <a:p>
          <a:r>
            <a:rPr lang="fr-CH" dirty="0" err="1" smtClean="0"/>
            <a:t>Regional</a:t>
          </a:r>
          <a:r>
            <a:rPr lang="fr-CH" dirty="0" smtClean="0"/>
            <a:t> workshops</a:t>
          </a:r>
          <a:endParaRPr lang="en-GB" dirty="0"/>
        </a:p>
      </dgm:t>
    </dgm:pt>
    <dgm:pt modelId="{D462E500-E804-493F-8F89-6B5B11FF895B}" type="parTrans" cxnId="{B4FBE7EB-D2D4-47E0-BE36-60BAE58E242A}">
      <dgm:prSet/>
      <dgm:spPr>
        <a:solidFill>
          <a:srgbClr val="0070C0"/>
        </a:solidFill>
      </dgm:spPr>
      <dgm:t>
        <a:bodyPr/>
        <a:lstStyle/>
        <a:p>
          <a:endParaRPr lang="en-GB"/>
        </a:p>
      </dgm:t>
    </dgm:pt>
    <dgm:pt modelId="{E2F1D1B8-0E36-4583-836A-91A644318152}" type="sibTrans" cxnId="{B4FBE7EB-D2D4-47E0-BE36-60BAE58E242A}">
      <dgm:prSet/>
      <dgm:spPr/>
      <dgm:t>
        <a:bodyPr/>
        <a:lstStyle/>
        <a:p>
          <a:endParaRPr lang="en-GB"/>
        </a:p>
      </dgm:t>
    </dgm:pt>
    <dgm:pt modelId="{7594F6F4-259E-4F86-BE1F-F597A9A58758}">
      <dgm:prSet/>
      <dgm:spPr>
        <a:solidFill>
          <a:srgbClr val="0070C0"/>
        </a:solidFill>
      </dgm:spPr>
      <dgm:t>
        <a:bodyPr/>
        <a:lstStyle/>
        <a:p>
          <a:r>
            <a:rPr lang="fr-CH" dirty="0" smtClean="0"/>
            <a:t>Training Modules</a:t>
          </a:r>
          <a:endParaRPr lang="en-GB" dirty="0"/>
        </a:p>
      </dgm:t>
    </dgm:pt>
    <dgm:pt modelId="{EC8AC9B9-E864-4245-AB6B-F8A5B593724F}" type="parTrans" cxnId="{465922E1-F3BA-4810-B793-FA78109A696E}">
      <dgm:prSet/>
      <dgm:spPr>
        <a:solidFill>
          <a:srgbClr val="0070C0"/>
        </a:solidFill>
      </dgm:spPr>
      <dgm:t>
        <a:bodyPr/>
        <a:lstStyle/>
        <a:p>
          <a:endParaRPr lang="en-GB"/>
        </a:p>
      </dgm:t>
    </dgm:pt>
    <dgm:pt modelId="{BED27212-CCFF-48FF-9CB5-37316EE7188C}" type="sibTrans" cxnId="{465922E1-F3BA-4810-B793-FA78109A696E}">
      <dgm:prSet/>
      <dgm:spPr/>
      <dgm:t>
        <a:bodyPr/>
        <a:lstStyle/>
        <a:p>
          <a:endParaRPr lang="en-GB"/>
        </a:p>
      </dgm:t>
    </dgm:pt>
    <dgm:pt modelId="{568316EF-DBE2-4E3B-AB94-3AF24DF260A8}">
      <dgm:prSet/>
      <dgm:spPr>
        <a:solidFill>
          <a:srgbClr val="0070C0"/>
        </a:solidFill>
      </dgm:spPr>
      <dgm:t>
        <a:bodyPr/>
        <a:lstStyle/>
        <a:p>
          <a:r>
            <a:rPr lang="fr-CH" b="1" dirty="0" smtClean="0">
              <a:solidFill>
                <a:srgbClr val="FFFF00"/>
              </a:solidFill>
            </a:rPr>
            <a:t>Long </a:t>
          </a:r>
          <a:r>
            <a:rPr lang="fr-CH" b="1" dirty="0" err="1" smtClean="0">
              <a:solidFill>
                <a:srgbClr val="FFFF00"/>
              </a:solidFill>
            </a:rPr>
            <a:t>term</a:t>
          </a:r>
          <a:r>
            <a:rPr lang="fr-CH" b="1" dirty="0" smtClean="0">
              <a:solidFill>
                <a:srgbClr val="FFFF00"/>
              </a:solidFill>
            </a:rPr>
            <a:t> TA</a:t>
          </a:r>
          <a:endParaRPr lang="en-GB" b="1" dirty="0">
            <a:solidFill>
              <a:srgbClr val="FFFF00"/>
            </a:solidFill>
          </a:endParaRPr>
        </a:p>
      </dgm:t>
    </dgm:pt>
    <dgm:pt modelId="{78BA7C16-3DBF-49CB-8112-0C032B04C8E4}" type="parTrans" cxnId="{D986870F-F805-40F7-BC30-AA5EDA69AB68}">
      <dgm:prSet/>
      <dgm:spPr>
        <a:solidFill>
          <a:srgbClr val="0070C0"/>
        </a:solidFill>
      </dgm:spPr>
      <dgm:t>
        <a:bodyPr/>
        <a:lstStyle/>
        <a:p>
          <a:endParaRPr lang="en-GB"/>
        </a:p>
      </dgm:t>
    </dgm:pt>
    <dgm:pt modelId="{768456EE-6FA3-41CB-B6AC-DA34C61A93D7}" type="sibTrans" cxnId="{D986870F-F805-40F7-BC30-AA5EDA69AB68}">
      <dgm:prSet/>
      <dgm:spPr/>
      <dgm:t>
        <a:bodyPr/>
        <a:lstStyle/>
        <a:p>
          <a:endParaRPr lang="en-GB"/>
        </a:p>
      </dgm:t>
    </dgm:pt>
    <dgm:pt modelId="{12EA22DE-7965-4183-BAE3-0D2C3CB5AD19}" type="pres">
      <dgm:prSet presAssocID="{54FDB91C-08E9-46C7-89C9-1F79B7FA115F}" presName="cycle" presStyleCnt="0">
        <dgm:presLayoutVars>
          <dgm:chMax val="1"/>
          <dgm:dir/>
          <dgm:animLvl val="ctr"/>
          <dgm:resizeHandles val="exact"/>
        </dgm:presLayoutVars>
      </dgm:prSet>
      <dgm:spPr/>
      <dgm:t>
        <a:bodyPr/>
        <a:lstStyle/>
        <a:p>
          <a:endParaRPr lang="en-GB"/>
        </a:p>
      </dgm:t>
    </dgm:pt>
    <dgm:pt modelId="{D9E037F0-6054-4F66-ADC7-E4C92496002D}" type="pres">
      <dgm:prSet presAssocID="{E5B0C16F-22FE-41E0-BF7C-FCF4F7579DB0}" presName="centerShape" presStyleLbl="node0" presStyleIdx="0" presStyleCnt="1"/>
      <dgm:spPr/>
      <dgm:t>
        <a:bodyPr/>
        <a:lstStyle/>
        <a:p>
          <a:endParaRPr lang="en-GB"/>
        </a:p>
      </dgm:t>
    </dgm:pt>
    <dgm:pt modelId="{73F55CC6-371F-489B-B9A9-0878A5B92302}" type="pres">
      <dgm:prSet presAssocID="{0A35F142-05D8-43FD-8C24-BE37AF989B21}" presName="parTrans" presStyleLbl="bgSibTrans2D1" presStyleIdx="0" presStyleCnt="7"/>
      <dgm:spPr/>
      <dgm:t>
        <a:bodyPr/>
        <a:lstStyle/>
        <a:p>
          <a:endParaRPr lang="en-GB"/>
        </a:p>
      </dgm:t>
    </dgm:pt>
    <dgm:pt modelId="{C10577D1-CD4B-4F4A-96D0-E413F79EBF97}" type="pres">
      <dgm:prSet presAssocID="{026648EE-ACF4-4640-B365-D576934C4540}" presName="node" presStyleLbl="node1" presStyleIdx="0" presStyleCnt="7">
        <dgm:presLayoutVars>
          <dgm:bulletEnabled val="1"/>
        </dgm:presLayoutVars>
      </dgm:prSet>
      <dgm:spPr/>
      <dgm:t>
        <a:bodyPr/>
        <a:lstStyle/>
        <a:p>
          <a:endParaRPr lang="en-GB"/>
        </a:p>
      </dgm:t>
    </dgm:pt>
    <dgm:pt modelId="{EC228AAC-5714-453D-8D83-46DDE430BBCC}" type="pres">
      <dgm:prSet presAssocID="{9307F06F-2E34-453F-B29E-9D4DED89E7AE}" presName="parTrans" presStyleLbl="bgSibTrans2D1" presStyleIdx="1" presStyleCnt="7"/>
      <dgm:spPr/>
      <dgm:t>
        <a:bodyPr/>
        <a:lstStyle/>
        <a:p>
          <a:endParaRPr lang="en-GB"/>
        </a:p>
      </dgm:t>
    </dgm:pt>
    <dgm:pt modelId="{9EED45F0-3EFF-4612-8C17-E263FDB0DB57}" type="pres">
      <dgm:prSet presAssocID="{011B2F9D-01EE-48C9-BDB2-52C436AF217F}" presName="node" presStyleLbl="node1" presStyleIdx="1" presStyleCnt="7">
        <dgm:presLayoutVars>
          <dgm:bulletEnabled val="1"/>
        </dgm:presLayoutVars>
      </dgm:prSet>
      <dgm:spPr/>
      <dgm:t>
        <a:bodyPr/>
        <a:lstStyle/>
        <a:p>
          <a:endParaRPr lang="en-GB"/>
        </a:p>
      </dgm:t>
    </dgm:pt>
    <dgm:pt modelId="{D703F448-0E6B-4644-A88E-20F655ECBDB5}" type="pres">
      <dgm:prSet presAssocID="{EC8AC9B9-E864-4245-AB6B-F8A5B593724F}" presName="parTrans" presStyleLbl="bgSibTrans2D1" presStyleIdx="2" presStyleCnt="7"/>
      <dgm:spPr/>
      <dgm:t>
        <a:bodyPr/>
        <a:lstStyle/>
        <a:p>
          <a:endParaRPr lang="en-GB"/>
        </a:p>
      </dgm:t>
    </dgm:pt>
    <dgm:pt modelId="{610D0052-4999-416E-8122-A09887A784E0}" type="pres">
      <dgm:prSet presAssocID="{7594F6F4-259E-4F86-BE1F-F597A9A58758}" presName="node" presStyleLbl="node1" presStyleIdx="2" presStyleCnt="7">
        <dgm:presLayoutVars>
          <dgm:bulletEnabled val="1"/>
        </dgm:presLayoutVars>
      </dgm:prSet>
      <dgm:spPr/>
      <dgm:t>
        <a:bodyPr/>
        <a:lstStyle/>
        <a:p>
          <a:endParaRPr lang="en-GB"/>
        </a:p>
      </dgm:t>
    </dgm:pt>
    <dgm:pt modelId="{9EDD8C9E-6F81-4033-A697-902B02848757}" type="pres">
      <dgm:prSet presAssocID="{78BA7C16-3DBF-49CB-8112-0C032B04C8E4}" presName="parTrans" presStyleLbl="bgSibTrans2D1" presStyleIdx="3" presStyleCnt="7"/>
      <dgm:spPr/>
      <dgm:t>
        <a:bodyPr/>
        <a:lstStyle/>
        <a:p>
          <a:endParaRPr lang="en-GB"/>
        </a:p>
      </dgm:t>
    </dgm:pt>
    <dgm:pt modelId="{C13383CA-88EF-4C8D-BD30-4631E28FEC62}" type="pres">
      <dgm:prSet presAssocID="{568316EF-DBE2-4E3B-AB94-3AF24DF260A8}" presName="node" presStyleLbl="node1" presStyleIdx="3" presStyleCnt="7">
        <dgm:presLayoutVars>
          <dgm:bulletEnabled val="1"/>
        </dgm:presLayoutVars>
      </dgm:prSet>
      <dgm:spPr/>
      <dgm:t>
        <a:bodyPr/>
        <a:lstStyle/>
        <a:p>
          <a:endParaRPr lang="en-GB"/>
        </a:p>
      </dgm:t>
    </dgm:pt>
    <dgm:pt modelId="{F360E708-83AF-4170-B0FB-5630DF092392}" type="pres">
      <dgm:prSet presAssocID="{1B101A2D-2D13-4B4D-9B98-E4D4B7B1D718}" presName="parTrans" presStyleLbl="bgSibTrans2D1" presStyleIdx="4" presStyleCnt="7"/>
      <dgm:spPr/>
      <dgm:t>
        <a:bodyPr/>
        <a:lstStyle/>
        <a:p>
          <a:endParaRPr lang="en-GB"/>
        </a:p>
      </dgm:t>
    </dgm:pt>
    <dgm:pt modelId="{B90E417F-5660-43F3-B718-0C8EAFE76781}" type="pres">
      <dgm:prSet presAssocID="{644E3C6C-2C5D-4219-AB45-E002FD199554}" presName="node" presStyleLbl="node1" presStyleIdx="4" presStyleCnt="7">
        <dgm:presLayoutVars>
          <dgm:bulletEnabled val="1"/>
        </dgm:presLayoutVars>
      </dgm:prSet>
      <dgm:spPr/>
      <dgm:t>
        <a:bodyPr/>
        <a:lstStyle/>
        <a:p>
          <a:endParaRPr lang="en-GB"/>
        </a:p>
      </dgm:t>
    </dgm:pt>
    <dgm:pt modelId="{CC827E7B-27BF-4C56-B499-3D7163A144EB}" type="pres">
      <dgm:prSet presAssocID="{D462E500-E804-493F-8F89-6B5B11FF895B}" presName="parTrans" presStyleLbl="bgSibTrans2D1" presStyleIdx="5" presStyleCnt="7"/>
      <dgm:spPr/>
      <dgm:t>
        <a:bodyPr/>
        <a:lstStyle/>
        <a:p>
          <a:endParaRPr lang="en-GB"/>
        </a:p>
      </dgm:t>
    </dgm:pt>
    <dgm:pt modelId="{73D7D188-F950-4368-BFEF-8E5800645415}" type="pres">
      <dgm:prSet presAssocID="{8590D867-5BF9-4207-A6A9-A9EE0673E280}" presName="node" presStyleLbl="node1" presStyleIdx="5" presStyleCnt="7">
        <dgm:presLayoutVars>
          <dgm:bulletEnabled val="1"/>
        </dgm:presLayoutVars>
      </dgm:prSet>
      <dgm:spPr/>
      <dgm:t>
        <a:bodyPr/>
        <a:lstStyle/>
        <a:p>
          <a:endParaRPr lang="en-GB"/>
        </a:p>
      </dgm:t>
    </dgm:pt>
    <dgm:pt modelId="{F1CF87CF-43E9-4BF7-ADD8-98846B1A1909}" type="pres">
      <dgm:prSet presAssocID="{962D4A0E-E657-4AC1-BDD3-FB71C72B6451}" presName="parTrans" presStyleLbl="bgSibTrans2D1" presStyleIdx="6" presStyleCnt="7"/>
      <dgm:spPr/>
      <dgm:t>
        <a:bodyPr/>
        <a:lstStyle/>
        <a:p>
          <a:endParaRPr lang="en-GB"/>
        </a:p>
      </dgm:t>
    </dgm:pt>
    <dgm:pt modelId="{873AA9B0-38DB-4AD3-A95B-49B5025F9EA4}" type="pres">
      <dgm:prSet presAssocID="{C672C0B3-9E1D-4FE7-8D83-E475FEDECE1D}" presName="node" presStyleLbl="node1" presStyleIdx="6" presStyleCnt="7">
        <dgm:presLayoutVars>
          <dgm:bulletEnabled val="1"/>
        </dgm:presLayoutVars>
      </dgm:prSet>
      <dgm:spPr/>
      <dgm:t>
        <a:bodyPr/>
        <a:lstStyle/>
        <a:p>
          <a:endParaRPr lang="en-GB"/>
        </a:p>
      </dgm:t>
    </dgm:pt>
  </dgm:ptLst>
  <dgm:cxnLst>
    <dgm:cxn modelId="{3F72A8A9-997B-4D50-ADF2-8207132A2D10}" srcId="{E5B0C16F-22FE-41E0-BF7C-FCF4F7579DB0}" destId="{C672C0B3-9E1D-4FE7-8D83-E475FEDECE1D}" srcOrd="6" destOrd="0" parTransId="{962D4A0E-E657-4AC1-BDD3-FB71C72B6451}" sibTransId="{C25C351A-1407-4BC5-8F49-8079D6220BEB}"/>
    <dgm:cxn modelId="{96563133-BEAA-4BB1-A1A3-5A95CD4DB27B}" srcId="{54FDB91C-08E9-46C7-89C9-1F79B7FA115F}" destId="{E5B0C16F-22FE-41E0-BF7C-FCF4F7579DB0}" srcOrd="0" destOrd="0" parTransId="{DBA0FF2F-2B07-4F82-9A0A-3101BDF528C2}" sibTransId="{46D1319A-643A-4DEF-964B-F5DC8B061A94}"/>
    <dgm:cxn modelId="{14A2C4A4-464A-4586-86F2-63165AEBA4E0}" type="presOf" srcId="{C672C0B3-9E1D-4FE7-8D83-E475FEDECE1D}" destId="{873AA9B0-38DB-4AD3-A95B-49B5025F9EA4}" srcOrd="0" destOrd="0" presId="urn:microsoft.com/office/officeart/2005/8/layout/radial4"/>
    <dgm:cxn modelId="{28B8C6C5-95E4-49EA-BD72-F9FF791C6F2F}" type="presOf" srcId="{E5B0C16F-22FE-41E0-BF7C-FCF4F7579DB0}" destId="{D9E037F0-6054-4F66-ADC7-E4C92496002D}" srcOrd="0" destOrd="0" presId="urn:microsoft.com/office/officeart/2005/8/layout/radial4"/>
    <dgm:cxn modelId="{BBABC385-9F18-4FC2-9279-A4210BE533CA}" type="presOf" srcId="{78BA7C16-3DBF-49CB-8112-0C032B04C8E4}" destId="{9EDD8C9E-6F81-4033-A697-902B02848757}" srcOrd="0" destOrd="0" presId="urn:microsoft.com/office/officeart/2005/8/layout/radial4"/>
    <dgm:cxn modelId="{D986870F-F805-40F7-BC30-AA5EDA69AB68}" srcId="{E5B0C16F-22FE-41E0-BF7C-FCF4F7579DB0}" destId="{568316EF-DBE2-4E3B-AB94-3AF24DF260A8}" srcOrd="3" destOrd="0" parTransId="{78BA7C16-3DBF-49CB-8112-0C032B04C8E4}" sibTransId="{768456EE-6FA3-41CB-B6AC-DA34C61A93D7}"/>
    <dgm:cxn modelId="{3253C95A-8853-48FC-A2C0-99955FBECDC1}" srcId="{E5B0C16F-22FE-41E0-BF7C-FCF4F7579DB0}" destId="{026648EE-ACF4-4640-B365-D576934C4540}" srcOrd="0" destOrd="0" parTransId="{0A35F142-05D8-43FD-8C24-BE37AF989B21}" sibTransId="{02097FA6-1D3E-49FF-81ED-A352BBE181E7}"/>
    <dgm:cxn modelId="{7EA23685-F065-4E64-88CC-93DAC678266E}" type="presOf" srcId="{9307F06F-2E34-453F-B29E-9D4DED89E7AE}" destId="{EC228AAC-5714-453D-8D83-46DDE430BBCC}" srcOrd="0" destOrd="0" presId="urn:microsoft.com/office/officeart/2005/8/layout/radial4"/>
    <dgm:cxn modelId="{DE68DC85-D837-46F3-A323-196A52931893}" type="presOf" srcId="{54FDB91C-08E9-46C7-89C9-1F79B7FA115F}" destId="{12EA22DE-7965-4183-BAE3-0D2C3CB5AD19}" srcOrd="0" destOrd="0" presId="urn:microsoft.com/office/officeart/2005/8/layout/radial4"/>
    <dgm:cxn modelId="{986B3BEA-F53A-49E6-8991-44F9040ACC5C}" type="presOf" srcId="{026648EE-ACF4-4640-B365-D576934C4540}" destId="{C10577D1-CD4B-4F4A-96D0-E413F79EBF97}" srcOrd="0" destOrd="0" presId="urn:microsoft.com/office/officeart/2005/8/layout/radial4"/>
    <dgm:cxn modelId="{92E66321-0CFB-4F75-9D6D-7AAA7EA2C1B0}" type="presOf" srcId="{644E3C6C-2C5D-4219-AB45-E002FD199554}" destId="{B90E417F-5660-43F3-B718-0C8EAFE76781}" srcOrd="0" destOrd="0" presId="urn:microsoft.com/office/officeart/2005/8/layout/radial4"/>
    <dgm:cxn modelId="{C0614D9F-1567-4E53-A0A0-2F3C4086DB3F}" type="presOf" srcId="{962D4A0E-E657-4AC1-BDD3-FB71C72B6451}" destId="{F1CF87CF-43E9-4BF7-ADD8-98846B1A1909}" srcOrd="0" destOrd="0" presId="urn:microsoft.com/office/officeart/2005/8/layout/radial4"/>
    <dgm:cxn modelId="{9BFE0CDF-88F1-41AF-84D4-CC98F9680AF1}" srcId="{E5B0C16F-22FE-41E0-BF7C-FCF4F7579DB0}" destId="{644E3C6C-2C5D-4219-AB45-E002FD199554}" srcOrd="4" destOrd="0" parTransId="{1B101A2D-2D13-4B4D-9B98-E4D4B7B1D718}" sibTransId="{B4834267-9270-4EC1-8B81-89BC5123F2BC}"/>
    <dgm:cxn modelId="{C0487F67-8CE5-4E6E-948B-5A750AC83A8C}" type="presOf" srcId="{7594F6F4-259E-4F86-BE1F-F597A9A58758}" destId="{610D0052-4999-416E-8122-A09887A784E0}" srcOrd="0" destOrd="0" presId="urn:microsoft.com/office/officeart/2005/8/layout/radial4"/>
    <dgm:cxn modelId="{DCE54EFA-E388-4FB3-9C0D-874B7943C5EE}" type="presOf" srcId="{011B2F9D-01EE-48C9-BDB2-52C436AF217F}" destId="{9EED45F0-3EFF-4612-8C17-E263FDB0DB57}" srcOrd="0" destOrd="0" presId="urn:microsoft.com/office/officeart/2005/8/layout/radial4"/>
    <dgm:cxn modelId="{98C2FF9D-790E-46B6-B5EC-92B2E3DB801B}" type="presOf" srcId="{8590D867-5BF9-4207-A6A9-A9EE0673E280}" destId="{73D7D188-F950-4368-BFEF-8E5800645415}" srcOrd="0" destOrd="0" presId="urn:microsoft.com/office/officeart/2005/8/layout/radial4"/>
    <dgm:cxn modelId="{B4FBE7EB-D2D4-47E0-BE36-60BAE58E242A}" srcId="{E5B0C16F-22FE-41E0-BF7C-FCF4F7579DB0}" destId="{8590D867-5BF9-4207-A6A9-A9EE0673E280}" srcOrd="5" destOrd="0" parTransId="{D462E500-E804-493F-8F89-6B5B11FF895B}" sibTransId="{E2F1D1B8-0E36-4583-836A-91A644318152}"/>
    <dgm:cxn modelId="{2C34C964-4937-4218-932E-F1903936DB4F}" srcId="{E5B0C16F-22FE-41E0-BF7C-FCF4F7579DB0}" destId="{011B2F9D-01EE-48C9-BDB2-52C436AF217F}" srcOrd="1" destOrd="0" parTransId="{9307F06F-2E34-453F-B29E-9D4DED89E7AE}" sibTransId="{70870C6F-BDDA-4234-83D1-64B2D689931F}"/>
    <dgm:cxn modelId="{A0633676-B7CA-4E9E-BA3F-66E3740727A5}" type="presOf" srcId="{EC8AC9B9-E864-4245-AB6B-F8A5B593724F}" destId="{D703F448-0E6B-4644-A88E-20F655ECBDB5}" srcOrd="0" destOrd="0" presId="urn:microsoft.com/office/officeart/2005/8/layout/radial4"/>
    <dgm:cxn modelId="{3F4BDBF2-D4EB-46C9-84FB-E5327B13491B}" type="presOf" srcId="{1B101A2D-2D13-4B4D-9B98-E4D4B7B1D718}" destId="{F360E708-83AF-4170-B0FB-5630DF092392}" srcOrd="0" destOrd="0" presId="urn:microsoft.com/office/officeart/2005/8/layout/radial4"/>
    <dgm:cxn modelId="{8381D252-7CB2-40C2-960A-5B7B0B80F6ED}" srcId="{54FDB91C-08E9-46C7-89C9-1F79B7FA115F}" destId="{96172C4F-12CA-4930-B383-1A035681139D}" srcOrd="1" destOrd="0" parTransId="{318CAF37-3BA8-4A0B-919C-1D26030F7AAF}" sibTransId="{888E68CE-1E63-4E9D-A7A9-7E054D7E68AC}"/>
    <dgm:cxn modelId="{EADC350F-55B4-4EFE-9304-B7ECDFA1FD45}" type="presOf" srcId="{568316EF-DBE2-4E3B-AB94-3AF24DF260A8}" destId="{C13383CA-88EF-4C8D-BD30-4631E28FEC62}" srcOrd="0" destOrd="0" presId="urn:microsoft.com/office/officeart/2005/8/layout/radial4"/>
    <dgm:cxn modelId="{A5D3E61C-0A8A-4F41-97C6-88CE3496A5C8}" type="presOf" srcId="{0A35F142-05D8-43FD-8C24-BE37AF989B21}" destId="{73F55CC6-371F-489B-B9A9-0878A5B92302}" srcOrd="0" destOrd="0" presId="urn:microsoft.com/office/officeart/2005/8/layout/radial4"/>
    <dgm:cxn modelId="{465922E1-F3BA-4810-B793-FA78109A696E}" srcId="{E5B0C16F-22FE-41E0-BF7C-FCF4F7579DB0}" destId="{7594F6F4-259E-4F86-BE1F-F597A9A58758}" srcOrd="2" destOrd="0" parTransId="{EC8AC9B9-E864-4245-AB6B-F8A5B593724F}" sibTransId="{BED27212-CCFF-48FF-9CB5-37316EE7188C}"/>
    <dgm:cxn modelId="{753353CF-35EE-4B22-AFE4-CD7D6F8AE1AC}" type="presOf" srcId="{D462E500-E804-493F-8F89-6B5B11FF895B}" destId="{CC827E7B-27BF-4C56-B499-3D7163A144EB}" srcOrd="0" destOrd="0" presId="urn:microsoft.com/office/officeart/2005/8/layout/radial4"/>
    <dgm:cxn modelId="{81A1862A-8DA5-4656-B83E-A108B298BA52}" type="presParOf" srcId="{12EA22DE-7965-4183-BAE3-0D2C3CB5AD19}" destId="{D9E037F0-6054-4F66-ADC7-E4C92496002D}" srcOrd="0" destOrd="0" presId="urn:microsoft.com/office/officeart/2005/8/layout/radial4"/>
    <dgm:cxn modelId="{72D4DA43-FF5A-4D58-8950-E360B80AE520}" type="presParOf" srcId="{12EA22DE-7965-4183-BAE3-0D2C3CB5AD19}" destId="{73F55CC6-371F-489B-B9A9-0878A5B92302}" srcOrd="1" destOrd="0" presId="urn:microsoft.com/office/officeart/2005/8/layout/radial4"/>
    <dgm:cxn modelId="{481B368F-A2FB-4F83-BB50-2DEF93AFC029}" type="presParOf" srcId="{12EA22DE-7965-4183-BAE3-0D2C3CB5AD19}" destId="{C10577D1-CD4B-4F4A-96D0-E413F79EBF97}" srcOrd="2" destOrd="0" presId="urn:microsoft.com/office/officeart/2005/8/layout/radial4"/>
    <dgm:cxn modelId="{4BBEBE91-8C4A-4215-87CE-21FCDCACDA19}" type="presParOf" srcId="{12EA22DE-7965-4183-BAE3-0D2C3CB5AD19}" destId="{EC228AAC-5714-453D-8D83-46DDE430BBCC}" srcOrd="3" destOrd="0" presId="urn:microsoft.com/office/officeart/2005/8/layout/radial4"/>
    <dgm:cxn modelId="{61415BAD-FB0A-4BD7-86FA-7FE16168A148}" type="presParOf" srcId="{12EA22DE-7965-4183-BAE3-0D2C3CB5AD19}" destId="{9EED45F0-3EFF-4612-8C17-E263FDB0DB57}" srcOrd="4" destOrd="0" presId="urn:microsoft.com/office/officeart/2005/8/layout/radial4"/>
    <dgm:cxn modelId="{9D7E8D19-E904-453B-9631-B2D24C2F8A22}" type="presParOf" srcId="{12EA22DE-7965-4183-BAE3-0D2C3CB5AD19}" destId="{D703F448-0E6B-4644-A88E-20F655ECBDB5}" srcOrd="5" destOrd="0" presId="urn:microsoft.com/office/officeart/2005/8/layout/radial4"/>
    <dgm:cxn modelId="{5F970299-EAF4-4E2E-AD8A-BDAE7090E92E}" type="presParOf" srcId="{12EA22DE-7965-4183-BAE3-0D2C3CB5AD19}" destId="{610D0052-4999-416E-8122-A09887A784E0}" srcOrd="6" destOrd="0" presId="urn:microsoft.com/office/officeart/2005/8/layout/radial4"/>
    <dgm:cxn modelId="{CD7EA1BD-6F76-478A-94A0-8D3577E3C391}" type="presParOf" srcId="{12EA22DE-7965-4183-BAE3-0D2C3CB5AD19}" destId="{9EDD8C9E-6F81-4033-A697-902B02848757}" srcOrd="7" destOrd="0" presId="urn:microsoft.com/office/officeart/2005/8/layout/radial4"/>
    <dgm:cxn modelId="{7FA8BA54-CC05-4116-9F1A-48A23A57F185}" type="presParOf" srcId="{12EA22DE-7965-4183-BAE3-0D2C3CB5AD19}" destId="{C13383CA-88EF-4C8D-BD30-4631E28FEC62}" srcOrd="8" destOrd="0" presId="urn:microsoft.com/office/officeart/2005/8/layout/radial4"/>
    <dgm:cxn modelId="{0A12362D-D1D2-486E-8863-EBC3FAEA0835}" type="presParOf" srcId="{12EA22DE-7965-4183-BAE3-0D2C3CB5AD19}" destId="{F360E708-83AF-4170-B0FB-5630DF092392}" srcOrd="9" destOrd="0" presId="urn:microsoft.com/office/officeart/2005/8/layout/radial4"/>
    <dgm:cxn modelId="{C9BC8569-B4DF-4B2A-A09B-151D7F06D849}" type="presParOf" srcId="{12EA22DE-7965-4183-BAE3-0D2C3CB5AD19}" destId="{B90E417F-5660-43F3-B718-0C8EAFE76781}" srcOrd="10" destOrd="0" presId="urn:microsoft.com/office/officeart/2005/8/layout/radial4"/>
    <dgm:cxn modelId="{77933E24-622D-419F-958F-A6B9FA81FD08}" type="presParOf" srcId="{12EA22DE-7965-4183-BAE3-0D2C3CB5AD19}" destId="{CC827E7B-27BF-4C56-B499-3D7163A144EB}" srcOrd="11" destOrd="0" presId="urn:microsoft.com/office/officeart/2005/8/layout/radial4"/>
    <dgm:cxn modelId="{77081708-D2A0-4526-9A2D-D1864672A09B}" type="presParOf" srcId="{12EA22DE-7965-4183-BAE3-0D2C3CB5AD19}" destId="{73D7D188-F950-4368-BFEF-8E5800645415}" srcOrd="12" destOrd="0" presId="urn:microsoft.com/office/officeart/2005/8/layout/radial4"/>
    <dgm:cxn modelId="{B7D7BA63-8137-4BE6-8CA4-7647D28FDD25}" type="presParOf" srcId="{12EA22DE-7965-4183-BAE3-0D2C3CB5AD19}" destId="{F1CF87CF-43E9-4BF7-ADD8-98846B1A1909}" srcOrd="13" destOrd="0" presId="urn:microsoft.com/office/officeart/2005/8/layout/radial4"/>
    <dgm:cxn modelId="{945A1642-0477-4BD6-917D-F7A22F695A7C}" type="presParOf" srcId="{12EA22DE-7965-4183-BAE3-0D2C3CB5AD19}" destId="{873AA9B0-38DB-4AD3-A95B-49B5025F9EA4}"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037F0-6054-4F66-ADC7-E4C92496002D}">
      <dsp:nvSpPr>
        <dsp:cNvPr id="0" name=""/>
        <dsp:cNvSpPr/>
      </dsp:nvSpPr>
      <dsp:spPr>
        <a:xfrm>
          <a:off x="1651901" y="2398570"/>
          <a:ext cx="1088685" cy="1088685"/>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CH" sz="1400" kern="1200" dirty="0" smtClean="0"/>
            <a:t>CAPACITY BUILDING</a:t>
          </a:r>
          <a:endParaRPr lang="en-GB" sz="1400" kern="1200" dirty="0"/>
        </a:p>
      </dsp:txBody>
      <dsp:txXfrm>
        <a:off x="1811335" y="2558004"/>
        <a:ext cx="769817" cy="769817"/>
      </dsp:txXfrm>
    </dsp:sp>
    <dsp:sp modelId="{73F55CC6-371F-489B-B9A9-0878A5B92302}">
      <dsp:nvSpPr>
        <dsp:cNvPr id="0" name=""/>
        <dsp:cNvSpPr/>
      </dsp:nvSpPr>
      <dsp:spPr>
        <a:xfrm rot="10800000">
          <a:off x="382236" y="2787774"/>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C10577D1-CD4B-4F4A-96D0-E413F79EBF97}">
      <dsp:nvSpPr>
        <dsp:cNvPr id="0" name=""/>
        <dsp:cNvSpPr/>
      </dsp:nvSpPr>
      <dsp:spPr>
        <a:xfrm>
          <a:off x="1196" y="2638080"/>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smtClean="0"/>
            <a:t>Consultants Training</a:t>
          </a:r>
          <a:endParaRPr lang="en-GB" sz="1100" kern="1200" dirty="0"/>
        </a:p>
      </dsp:txBody>
      <dsp:txXfrm>
        <a:off x="19052" y="2655936"/>
        <a:ext cx="726367" cy="573951"/>
      </dsp:txXfrm>
    </dsp:sp>
    <dsp:sp modelId="{EC228AAC-5714-453D-8D83-46DDE430BBCC}">
      <dsp:nvSpPr>
        <dsp:cNvPr id="0" name=""/>
        <dsp:cNvSpPr/>
      </dsp:nvSpPr>
      <dsp:spPr>
        <a:xfrm rot="12600000">
          <a:off x="544893" y="2180729"/>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9EED45F0-3EFF-4612-8C17-E263FDB0DB57}">
      <dsp:nvSpPr>
        <dsp:cNvPr id="0" name=""/>
        <dsp:cNvSpPr/>
      </dsp:nvSpPr>
      <dsp:spPr>
        <a:xfrm>
          <a:off x="244227" y="1731076"/>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b="1" kern="1200" dirty="0" smtClean="0">
              <a:solidFill>
                <a:srgbClr val="FFFF00"/>
              </a:solidFill>
            </a:rPr>
            <a:t>E-Learning</a:t>
          </a:r>
          <a:endParaRPr lang="en-GB" sz="1100" b="1" kern="1200" dirty="0">
            <a:solidFill>
              <a:srgbClr val="FFFF00"/>
            </a:solidFill>
          </a:endParaRPr>
        </a:p>
      </dsp:txBody>
      <dsp:txXfrm>
        <a:off x="262083" y="1748932"/>
        <a:ext cx="726367" cy="573951"/>
      </dsp:txXfrm>
    </dsp:sp>
    <dsp:sp modelId="{D703F448-0E6B-4644-A88E-20F655ECBDB5}">
      <dsp:nvSpPr>
        <dsp:cNvPr id="0" name=""/>
        <dsp:cNvSpPr/>
      </dsp:nvSpPr>
      <dsp:spPr>
        <a:xfrm rot="14400000">
          <a:off x="989281" y="1736341"/>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610D0052-4999-416E-8122-A09887A784E0}">
      <dsp:nvSpPr>
        <dsp:cNvPr id="0" name=""/>
        <dsp:cNvSpPr/>
      </dsp:nvSpPr>
      <dsp:spPr>
        <a:xfrm>
          <a:off x="908200" y="1067103"/>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smtClean="0"/>
            <a:t>Training Modules</a:t>
          </a:r>
          <a:endParaRPr lang="en-GB" sz="1100" kern="1200" dirty="0"/>
        </a:p>
      </dsp:txBody>
      <dsp:txXfrm>
        <a:off x="926056" y="1084959"/>
        <a:ext cx="726367" cy="573951"/>
      </dsp:txXfrm>
    </dsp:sp>
    <dsp:sp modelId="{9EDD8C9E-6F81-4033-A697-902B02848757}">
      <dsp:nvSpPr>
        <dsp:cNvPr id="0" name=""/>
        <dsp:cNvSpPr/>
      </dsp:nvSpPr>
      <dsp:spPr>
        <a:xfrm rot="16200000">
          <a:off x="1596327" y="1573683"/>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C13383CA-88EF-4C8D-BD30-4631E28FEC62}">
      <dsp:nvSpPr>
        <dsp:cNvPr id="0" name=""/>
        <dsp:cNvSpPr/>
      </dsp:nvSpPr>
      <dsp:spPr>
        <a:xfrm>
          <a:off x="1815204" y="824072"/>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b="1" kern="1200" dirty="0" smtClean="0">
              <a:solidFill>
                <a:srgbClr val="FFFF00"/>
              </a:solidFill>
            </a:rPr>
            <a:t>Long </a:t>
          </a:r>
          <a:r>
            <a:rPr lang="fr-CH" sz="1100" b="1" kern="1200" dirty="0" err="1" smtClean="0">
              <a:solidFill>
                <a:srgbClr val="FFFF00"/>
              </a:solidFill>
            </a:rPr>
            <a:t>term</a:t>
          </a:r>
          <a:r>
            <a:rPr lang="fr-CH" sz="1100" b="1" kern="1200" dirty="0" smtClean="0">
              <a:solidFill>
                <a:srgbClr val="FFFF00"/>
              </a:solidFill>
            </a:rPr>
            <a:t> TA</a:t>
          </a:r>
          <a:endParaRPr lang="en-GB" sz="1100" b="1" kern="1200" dirty="0">
            <a:solidFill>
              <a:srgbClr val="FFFF00"/>
            </a:solidFill>
          </a:endParaRPr>
        </a:p>
      </dsp:txBody>
      <dsp:txXfrm>
        <a:off x="1833060" y="841928"/>
        <a:ext cx="726367" cy="573951"/>
      </dsp:txXfrm>
    </dsp:sp>
    <dsp:sp modelId="{F360E708-83AF-4170-B0FB-5630DF092392}">
      <dsp:nvSpPr>
        <dsp:cNvPr id="0" name=""/>
        <dsp:cNvSpPr/>
      </dsp:nvSpPr>
      <dsp:spPr>
        <a:xfrm rot="18000000">
          <a:off x="2203372" y="1736341"/>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B90E417F-5660-43F3-B718-0C8EAFE76781}">
      <dsp:nvSpPr>
        <dsp:cNvPr id="0" name=""/>
        <dsp:cNvSpPr/>
      </dsp:nvSpPr>
      <dsp:spPr>
        <a:xfrm>
          <a:off x="2722208" y="1067103"/>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err="1" smtClean="0"/>
            <a:t>Measles</a:t>
          </a:r>
          <a:r>
            <a:rPr lang="fr-CH" sz="1100" kern="1200" dirty="0" smtClean="0"/>
            <a:t> STOP</a:t>
          </a:r>
          <a:endParaRPr lang="en-GB" sz="1100" kern="1200" dirty="0"/>
        </a:p>
      </dsp:txBody>
      <dsp:txXfrm>
        <a:off x="2740064" y="1084959"/>
        <a:ext cx="726367" cy="573951"/>
      </dsp:txXfrm>
    </dsp:sp>
    <dsp:sp modelId="{CC827E7B-27BF-4C56-B499-3D7163A144EB}">
      <dsp:nvSpPr>
        <dsp:cNvPr id="0" name=""/>
        <dsp:cNvSpPr/>
      </dsp:nvSpPr>
      <dsp:spPr>
        <a:xfrm rot="19800000">
          <a:off x="2647760" y="2180729"/>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73D7D188-F950-4368-BFEF-8E5800645415}">
      <dsp:nvSpPr>
        <dsp:cNvPr id="0" name=""/>
        <dsp:cNvSpPr/>
      </dsp:nvSpPr>
      <dsp:spPr>
        <a:xfrm>
          <a:off x="3386181" y="1731076"/>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err="1" smtClean="0"/>
            <a:t>Regional</a:t>
          </a:r>
          <a:r>
            <a:rPr lang="fr-CH" sz="1100" kern="1200" dirty="0" smtClean="0"/>
            <a:t> workshops</a:t>
          </a:r>
          <a:endParaRPr lang="en-GB" sz="1100" kern="1200" dirty="0"/>
        </a:p>
      </dsp:txBody>
      <dsp:txXfrm>
        <a:off x="3404037" y="1748932"/>
        <a:ext cx="726367" cy="573951"/>
      </dsp:txXfrm>
    </dsp:sp>
    <dsp:sp modelId="{F1CF87CF-43E9-4BF7-ADD8-98846B1A1909}">
      <dsp:nvSpPr>
        <dsp:cNvPr id="0" name=""/>
        <dsp:cNvSpPr/>
      </dsp:nvSpPr>
      <dsp:spPr>
        <a:xfrm>
          <a:off x="2810418" y="2787774"/>
          <a:ext cx="1199833" cy="310275"/>
        </a:xfrm>
        <a:prstGeom prst="lef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873AA9B0-38DB-4AD3-A95B-49B5025F9EA4}">
      <dsp:nvSpPr>
        <dsp:cNvPr id="0" name=""/>
        <dsp:cNvSpPr/>
      </dsp:nvSpPr>
      <dsp:spPr>
        <a:xfrm>
          <a:off x="3629211" y="2638080"/>
          <a:ext cx="762079" cy="60966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smtClean="0"/>
            <a:t>FETP</a:t>
          </a:r>
          <a:endParaRPr lang="en-GB" sz="1100" kern="1200" dirty="0"/>
        </a:p>
      </dsp:txBody>
      <dsp:txXfrm>
        <a:off x="3647067" y="2655936"/>
        <a:ext cx="726367" cy="57395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0.04022</cdr:x>
      <cdr:y>0.33048</cdr:y>
    </cdr:from>
    <cdr:to>
      <cdr:x>1</cdr:x>
      <cdr:y>0.33867</cdr:y>
    </cdr:to>
    <cdr:cxnSp macro="">
      <cdr:nvCxnSpPr>
        <cdr:cNvPr id="11" name="Straight Connector 10"/>
        <cdr:cNvCxnSpPr/>
      </cdr:nvCxnSpPr>
      <cdr:spPr>
        <a:xfrm xmlns:a="http://schemas.openxmlformats.org/drawingml/2006/main" flipV="1">
          <a:off x="363991" y="1757023"/>
          <a:ext cx="8686800" cy="43543"/>
        </a:xfrm>
        <a:prstGeom xmlns:a="http://schemas.openxmlformats.org/drawingml/2006/main" prst="line">
          <a:avLst/>
        </a:prstGeom>
        <a:ln xmlns:a="http://schemas.openxmlformats.org/drawingml/2006/main" w="22225">
          <a:solidFill>
            <a:srgbClr val="FF00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0.04022</cdr:x>
      <cdr:y>0.02938</cdr:y>
    </cdr:from>
    <cdr:to>
      <cdr:x>0.45507</cdr:x>
      <cdr:y>0.17021</cdr:y>
    </cdr:to>
    <cdr:sp macro="" textlink="">
      <cdr:nvSpPr>
        <cdr:cNvPr id="8" name="TextBox 4"/>
        <cdr:cNvSpPr txBox="1"/>
      </cdr:nvSpPr>
      <cdr:spPr>
        <a:xfrm xmlns:a="http://schemas.openxmlformats.org/drawingml/2006/main">
          <a:off x="364324" y="156433"/>
          <a:ext cx="3757825" cy="749821"/>
        </a:xfrm>
        <a:prstGeom xmlns:a="http://schemas.openxmlformats.org/drawingml/2006/main" prst="rect">
          <a:avLst/>
        </a:prstGeom>
        <a:solidFill xmlns:a="http://schemas.openxmlformats.org/drawingml/2006/main">
          <a:srgbClr val="FFC000"/>
        </a:solidFill>
        <a:ln xmlns:a="http://schemas.openxmlformats.org/drawingml/2006/main" w="28575">
          <a:solidFill>
            <a:srgbClr val="FFC000"/>
          </a:solidFill>
        </a:ln>
      </cdr:spPr>
      <cdr:txBody>
        <a:bodyPr xmlns:a="http://schemas.openxmlformats.org/drawingml/2006/main" wrap="square" rtlCol="0">
          <a:spAutoFit/>
        </a:bodyPr>
        <a:lstStyle xmlns:a="http://schemas.openxmlformats.org/drawingml/2006/main">
          <a:defPPr>
            <a:defRPr lang="en-US"/>
          </a:defPPr>
          <a:lvl1pPr marL="0" algn="l" defTabSz="456710" rtl="0" eaLnBrk="1" latinLnBrk="0" hangingPunct="1">
            <a:defRPr sz="1800" kern="1200">
              <a:solidFill>
                <a:schemeClr val="tx1"/>
              </a:solidFill>
              <a:latin typeface="+mn-lt"/>
              <a:ea typeface="+mn-ea"/>
              <a:cs typeface="+mn-cs"/>
            </a:defRPr>
          </a:lvl1pPr>
          <a:lvl2pPr marL="456710" algn="l" defTabSz="456710" rtl="0" eaLnBrk="1" latinLnBrk="0" hangingPunct="1">
            <a:defRPr sz="1800" kern="1200">
              <a:solidFill>
                <a:schemeClr val="tx1"/>
              </a:solidFill>
              <a:latin typeface="+mn-lt"/>
              <a:ea typeface="+mn-ea"/>
              <a:cs typeface="+mn-cs"/>
            </a:defRPr>
          </a:lvl2pPr>
          <a:lvl3pPr marL="913425" algn="l" defTabSz="456710" rtl="0" eaLnBrk="1" latinLnBrk="0" hangingPunct="1">
            <a:defRPr sz="1800" kern="1200">
              <a:solidFill>
                <a:schemeClr val="tx1"/>
              </a:solidFill>
              <a:latin typeface="+mn-lt"/>
              <a:ea typeface="+mn-ea"/>
              <a:cs typeface="+mn-cs"/>
            </a:defRPr>
          </a:lvl3pPr>
          <a:lvl4pPr marL="1370136" algn="l" defTabSz="456710" rtl="0" eaLnBrk="1" latinLnBrk="0" hangingPunct="1">
            <a:defRPr sz="1800" kern="1200">
              <a:solidFill>
                <a:schemeClr val="tx1"/>
              </a:solidFill>
              <a:latin typeface="+mn-lt"/>
              <a:ea typeface="+mn-ea"/>
              <a:cs typeface="+mn-cs"/>
            </a:defRPr>
          </a:lvl4pPr>
          <a:lvl5pPr marL="1826848" algn="l" defTabSz="456710" rtl="0" eaLnBrk="1" latinLnBrk="0" hangingPunct="1">
            <a:defRPr sz="1800" kern="1200">
              <a:solidFill>
                <a:schemeClr val="tx1"/>
              </a:solidFill>
              <a:latin typeface="+mn-lt"/>
              <a:ea typeface="+mn-ea"/>
              <a:cs typeface="+mn-cs"/>
            </a:defRPr>
          </a:lvl5pPr>
          <a:lvl6pPr marL="2283559" algn="l" defTabSz="456710" rtl="0" eaLnBrk="1" latinLnBrk="0" hangingPunct="1">
            <a:defRPr sz="1800" kern="1200">
              <a:solidFill>
                <a:schemeClr val="tx1"/>
              </a:solidFill>
              <a:latin typeface="+mn-lt"/>
              <a:ea typeface="+mn-ea"/>
              <a:cs typeface="+mn-cs"/>
            </a:defRPr>
          </a:lvl6pPr>
          <a:lvl7pPr marL="2740275" algn="l" defTabSz="456710" rtl="0" eaLnBrk="1" latinLnBrk="0" hangingPunct="1">
            <a:defRPr sz="1800" kern="1200">
              <a:solidFill>
                <a:schemeClr val="tx1"/>
              </a:solidFill>
              <a:latin typeface="+mn-lt"/>
              <a:ea typeface="+mn-ea"/>
              <a:cs typeface="+mn-cs"/>
            </a:defRPr>
          </a:lvl7pPr>
          <a:lvl8pPr marL="3196984" algn="l" defTabSz="456710" rtl="0" eaLnBrk="1" latinLnBrk="0" hangingPunct="1">
            <a:defRPr sz="1800" kern="1200">
              <a:solidFill>
                <a:schemeClr val="tx1"/>
              </a:solidFill>
              <a:latin typeface="+mn-lt"/>
              <a:ea typeface="+mn-ea"/>
              <a:cs typeface="+mn-cs"/>
            </a:defRPr>
          </a:lvl8pPr>
          <a:lvl9pPr marL="3653696" algn="l" defTabSz="456710" rtl="0" eaLnBrk="1" latinLnBrk="0" hangingPunct="1">
            <a:defRPr sz="1800" kern="1200">
              <a:solidFill>
                <a:schemeClr val="tx1"/>
              </a:solidFill>
              <a:latin typeface="+mn-lt"/>
              <a:ea typeface="+mn-ea"/>
              <a:cs typeface="+mn-cs"/>
            </a:defRPr>
          </a:lvl9pPr>
        </a:lstStyle>
        <a:p xmlns:a="http://schemas.openxmlformats.org/drawingml/2006/main">
          <a:r>
            <a:rPr lang="fr-CH" sz="1400" b="1" dirty="0" smtClean="0"/>
            <a:t>-- 25/50 (50%) SIAs &gt;95% national </a:t>
          </a:r>
          <a:r>
            <a:rPr lang="fr-CH" sz="1400" b="1" dirty="0" err="1" smtClean="0"/>
            <a:t>admin</a:t>
          </a:r>
          <a:r>
            <a:rPr lang="fr-CH" sz="1400" b="1" dirty="0" smtClean="0"/>
            <a:t> </a:t>
          </a:r>
          <a:r>
            <a:rPr lang="fr-CH" sz="1400" b="1" dirty="0" err="1" smtClean="0"/>
            <a:t>cov</a:t>
          </a:r>
          <a:r>
            <a:rPr lang="fr-CH" sz="1400" b="1" dirty="0" smtClean="0"/>
            <a:t>.</a:t>
          </a:r>
        </a:p>
        <a:p xmlns:a="http://schemas.openxmlformats.org/drawingml/2006/main">
          <a:r>
            <a:rPr lang="fr-CH" sz="1400" b="1" dirty="0" smtClean="0"/>
            <a:t>-- 13/50 (26%) </a:t>
          </a:r>
          <a:r>
            <a:rPr lang="fr-CH" sz="1400" b="1" dirty="0"/>
            <a:t>SIAs &gt;95% </a:t>
          </a:r>
          <a:r>
            <a:rPr lang="fr-CH" sz="1400" b="1" dirty="0" smtClean="0"/>
            <a:t>by Survey</a:t>
          </a:r>
        </a:p>
        <a:p xmlns:a="http://schemas.openxmlformats.org/drawingml/2006/main">
          <a:r>
            <a:rPr lang="fr-CH" sz="1400" b="1" dirty="0" smtClean="0"/>
            <a:t>-- 8% of all SIAs &gt;95% in all districts </a:t>
          </a:r>
          <a:endParaRPr lang="en-GB"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B24C47-28ED-4641-99CD-9FA4C5474752}" type="datetimeFigureOut">
              <a:rPr lang="en-US" smtClean="0"/>
              <a:t>6/3/2015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9B74D6F-576E-4E5A-8A8B-AA53F7B638FE}" type="slidenum">
              <a:rPr lang="en-US" smtClean="0"/>
              <a:t>‹#›</a:t>
            </a:fld>
            <a:endParaRPr lang="en-US"/>
          </a:p>
        </p:txBody>
      </p:sp>
    </p:spTree>
    <p:extLst>
      <p:ext uri="{BB962C8B-B14F-4D97-AF65-F5344CB8AC3E}">
        <p14:creationId xmlns:p14="http://schemas.microsoft.com/office/powerpoint/2010/main" val="3062551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ZW"/>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D64185-05FB-48CB-B181-CC3F43BA045E}" type="datetimeFigureOut">
              <a:rPr lang="en-ZW" smtClean="0"/>
              <a:t>6/3/2015</a:t>
            </a:fld>
            <a:endParaRPr lang="en-ZW"/>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ZW"/>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ZW"/>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F73CA5-A7EE-4227-B14D-C2ED88275426}" type="slidenum">
              <a:rPr lang="en-ZW" smtClean="0"/>
              <a:t>‹#›</a:t>
            </a:fld>
            <a:endParaRPr lang="en-ZW"/>
          </a:p>
        </p:txBody>
      </p:sp>
    </p:spTree>
    <p:extLst>
      <p:ext uri="{BB962C8B-B14F-4D97-AF65-F5344CB8AC3E}">
        <p14:creationId xmlns:p14="http://schemas.microsoft.com/office/powerpoint/2010/main" val="128562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spcBef>
                <a:spcPct val="30000"/>
              </a:spcBef>
              <a:defRPr sz="1200">
                <a:solidFill>
                  <a:schemeClr val="tx1"/>
                </a:solidFill>
                <a:latin typeface="Arial" panose="020B0604020202020204" pitchFamily="34" charset="0"/>
                <a:cs typeface="Arial" panose="020B0604020202020204" pitchFamily="34" charset="0"/>
              </a:defRPr>
            </a:lvl1pPr>
            <a:lvl2pPr marL="758684" indent="-291179" defTabSz="944715">
              <a:spcBef>
                <a:spcPct val="30000"/>
              </a:spcBef>
              <a:defRPr sz="1200">
                <a:solidFill>
                  <a:schemeClr val="tx1"/>
                </a:solidFill>
                <a:latin typeface="Arial" panose="020B0604020202020204" pitchFamily="34" charset="0"/>
                <a:cs typeface="Arial" panose="020B0604020202020204" pitchFamily="34" charset="0"/>
              </a:defRPr>
            </a:lvl2pPr>
            <a:lvl3pPr marL="1166335" indent="-232943" defTabSz="944715">
              <a:spcBef>
                <a:spcPct val="30000"/>
              </a:spcBef>
              <a:defRPr sz="1200">
                <a:solidFill>
                  <a:schemeClr val="tx1"/>
                </a:solidFill>
                <a:latin typeface="Arial" panose="020B0604020202020204" pitchFamily="34" charset="0"/>
                <a:cs typeface="Arial" panose="020B0604020202020204" pitchFamily="34" charset="0"/>
              </a:defRPr>
            </a:lvl3pPr>
            <a:lvl4pPr marL="1633839" indent="-232943" defTabSz="944715">
              <a:spcBef>
                <a:spcPct val="30000"/>
              </a:spcBef>
              <a:defRPr sz="1200">
                <a:solidFill>
                  <a:schemeClr val="tx1"/>
                </a:solidFill>
                <a:latin typeface="Arial" panose="020B0604020202020204" pitchFamily="34" charset="0"/>
                <a:cs typeface="Arial" panose="020B0604020202020204" pitchFamily="34" charset="0"/>
              </a:defRPr>
            </a:lvl4pPr>
            <a:lvl5pPr marL="2101344" indent="-232943" defTabSz="944715">
              <a:spcBef>
                <a:spcPct val="30000"/>
              </a:spcBef>
              <a:defRPr sz="1200">
                <a:solidFill>
                  <a:schemeClr val="tx1"/>
                </a:solidFill>
                <a:latin typeface="Arial" panose="020B0604020202020204" pitchFamily="34" charset="0"/>
                <a:cs typeface="Arial" panose="020B0604020202020204" pitchFamily="34" charset="0"/>
              </a:defRPr>
            </a:lvl5pPr>
            <a:lvl6pPr marL="256723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118"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04"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489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4500E4C-064A-4CBE-9A76-FBA3022BC0D3}" type="slidenum">
              <a:rPr lang="en-US" altLang="fr-FR"/>
              <a:pPr>
                <a:spcBef>
                  <a:spcPct val="0"/>
                </a:spcBef>
              </a:pPr>
              <a:t>5</a:t>
            </a:fld>
            <a:endParaRPr lang="en-US" altLang="fr-FR"/>
          </a:p>
        </p:txBody>
      </p:sp>
      <p:sp>
        <p:nvSpPr>
          <p:cNvPr id="16387" name="Rectangle 2"/>
          <p:cNvSpPr>
            <a:spLocks noGrp="1" noRot="1" noChangeAspect="1" noChangeArrowheads="1" noTextEdit="1"/>
          </p:cNvSpPr>
          <p:nvPr>
            <p:ph type="sldImg"/>
          </p:nvPr>
        </p:nvSpPr>
        <p:spPr>
          <a:xfrm>
            <a:off x="954088" y="758825"/>
            <a:ext cx="5049837" cy="3787775"/>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70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approach being taken to improve</a:t>
            </a:r>
            <a:r>
              <a:rPr lang="en-GB" baseline="0" dirty="0" smtClean="0"/>
              <a:t> the quality of SIAs is to strengthen country capacity to plan, implement and monitor their SIA performance. The chart on the rights shows the activities that are being implemented to build country capacity. These include …  </a:t>
            </a:r>
          </a:p>
          <a:p>
            <a:r>
              <a:rPr lang="en-GB" baseline="0" dirty="0" smtClean="0"/>
              <a:t>New global tools and guidelines are being developed be used by Regions and countries. These include a Programme Risk Assessment tool (based on measles data). Global Guidelines for SIAs using injectable vaccines (MR vaccine) with sections on pre-campaign readiness assessment, intra-campaign supervision and monitoring, as well as new methods for conducting post-SIA coverage surveys. These activities are being supported by a grant from the Gates Foundation for $18 million dollars over 4 years as well as Gavi funds for TA through the Gavi Business Plan</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959416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xfrm>
            <a:off x="954088" y="758825"/>
            <a:ext cx="5049837" cy="3787775"/>
          </a:xfrm>
          <a:ln/>
        </p:spPr>
      </p:sp>
      <p:sp>
        <p:nvSpPr>
          <p:cNvPr id="3174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
        <p:nvSpPr>
          <p:cNvPr id="3174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spcBef>
                <a:spcPct val="30000"/>
              </a:spcBef>
              <a:defRPr sz="1200">
                <a:solidFill>
                  <a:schemeClr val="tx1"/>
                </a:solidFill>
                <a:latin typeface="Arial" panose="020B0604020202020204" pitchFamily="34" charset="0"/>
                <a:cs typeface="Arial" panose="020B0604020202020204" pitchFamily="34" charset="0"/>
              </a:defRPr>
            </a:lvl1pPr>
            <a:lvl2pPr marL="758684" indent="-291179" defTabSz="944715">
              <a:spcBef>
                <a:spcPct val="30000"/>
              </a:spcBef>
              <a:defRPr sz="1200">
                <a:solidFill>
                  <a:schemeClr val="tx1"/>
                </a:solidFill>
                <a:latin typeface="Arial" panose="020B0604020202020204" pitchFamily="34" charset="0"/>
                <a:cs typeface="Arial" panose="020B0604020202020204" pitchFamily="34" charset="0"/>
              </a:defRPr>
            </a:lvl2pPr>
            <a:lvl3pPr marL="1166335" indent="-232943" defTabSz="944715">
              <a:spcBef>
                <a:spcPct val="30000"/>
              </a:spcBef>
              <a:defRPr sz="1200">
                <a:solidFill>
                  <a:schemeClr val="tx1"/>
                </a:solidFill>
                <a:latin typeface="Arial" panose="020B0604020202020204" pitchFamily="34" charset="0"/>
                <a:cs typeface="Arial" panose="020B0604020202020204" pitchFamily="34" charset="0"/>
              </a:defRPr>
            </a:lvl3pPr>
            <a:lvl4pPr marL="1633839" indent="-232943" defTabSz="944715">
              <a:spcBef>
                <a:spcPct val="30000"/>
              </a:spcBef>
              <a:defRPr sz="1200">
                <a:solidFill>
                  <a:schemeClr val="tx1"/>
                </a:solidFill>
                <a:latin typeface="Arial" panose="020B0604020202020204" pitchFamily="34" charset="0"/>
                <a:cs typeface="Arial" panose="020B0604020202020204" pitchFamily="34" charset="0"/>
              </a:defRPr>
            </a:lvl4pPr>
            <a:lvl5pPr marL="2101344" indent="-232943" defTabSz="944715">
              <a:spcBef>
                <a:spcPct val="30000"/>
              </a:spcBef>
              <a:defRPr sz="1200">
                <a:solidFill>
                  <a:schemeClr val="tx1"/>
                </a:solidFill>
                <a:latin typeface="Arial" panose="020B0604020202020204" pitchFamily="34" charset="0"/>
                <a:cs typeface="Arial" panose="020B0604020202020204" pitchFamily="34" charset="0"/>
              </a:defRPr>
            </a:lvl5pPr>
            <a:lvl6pPr marL="256723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118"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04"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489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FA2FEF-7411-4F43-88EC-2632FACE1249}" type="slidenum">
              <a:rPr lang="en-US" altLang="fr-FR"/>
              <a:pPr>
                <a:spcBef>
                  <a:spcPct val="0"/>
                </a:spcBef>
              </a:pPr>
              <a:t>22</a:t>
            </a:fld>
            <a:endParaRPr lang="en-US" altLang="fr-FR"/>
          </a:p>
        </p:txBody>
      </p:sp>
    </p:spTree>
    <p:extLst>
      <p:ext uri="{BB962C8B-B14F-4D97-AF65-F5344CB8AC3E}">
        <p14:creationId xmlns:p14="http://schemas.microsoft.com/office/powerpoint/2010/main" val="869330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C90083-F367-4065-A9F8-68C88263B83F}" type="slidenum">
              <a:rPr lang="en-US" smtClean="0"/>
              <a:pPr/>
              <a:t>23</a:t>
            </a:fld>
            <a:endParaRPr lang="en-US" dirty="0"/>
          </a:p>
        </p:txBody>
      </p:sp>
    </p:spTree>
    <p:extLst>
      <p:ext uri="{BB962C8B-B14F-4D97-AF65-F5344CB8AC3E}">
        <p14:creationId xmlns:p14="http://schemas.microsoft.com/office/powerpoint/2010/main" val="395581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020DE23-4F30-45E4-B008-3A4136C3ADE3}"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396590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954088" y="758825"/>
            <a:ext cx="5049837" cy="3787775"/>
          </a:xfrm>
          <a:ln/>
        </p:spPr>
      </p:sp>
      <p:sp>
        <p:nvSpPr>
          <p:cNvPr id="204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spcBef>
                <a:spcPct val="30000"/>
              </a:spcBef>
              <a:defRPr sz="1200">
                <a:solidFill>
                  <a:schemeClr val="tx1"/>
                </a:solidFill>
                <a:latin typeface="Arial" panose="020B0604020202020204" pitchFamily="34" charset="0"/>
                <a:cs typeface="Arial" panose="020B0604020202020204" pitchFamily="34" charset="0"/>
              </a:defRPr>
            </a:lvl1pPr>
            <a:lvl2pPr marL="758684" indent="-291179" defTabSz="944715">
              <a:spcBef>
                <a:spcPct val="30000"/>
              </a:spcBef>
              <a:defRPr sz="1200">
                <a:solidFill>
                  <a:schemeClr val="tx1"/>
                </a:solidFill>
                <a:latin typeface="Arial" panose="020B0604020202020204" pitchFamily="34" charset="0"/>
                <a:cs typeface="Arial" panose="020B0604020202020204" pitchFamily="34" charset="0"/>
              </a:defRPr>
            </a:lvl2pPr>
            <a:lvl3pPr marL="1166335" indent="-232943" defTabSz="944715">
              <a:spcBef>
                <a:spcPct val="30000"/>
              </a:spcBef>
              <a:defRPr sz="1200">
                <a:solidFill>
                  <a:schemeClr val="tx1"/>
                </a:solidFill>
                <a:latin typeface="Arial" panose="020B0604020202020204" pitchFamily="34" charset="0"/>
                <a:cs typeface="Arial" panose="020B0604020202020204" pitchFamily="34" charset="0"/>
              </a:defRPr>
            </a:lvl3pPr>
            <a:lvl4pPr marL="1633839" indent="-232943" defTabSz="944715">
              <a:spcBef>
                <a:spcPct val="30000"/>
              </a:spcBef>
              <a:defRPr sz="1200">
                <a:solidFill>
                  <a:schemeClr val="tx1"/>
                </a:solidFill>
                <a:latin typeface="Arial" panose="020B0604020202020204" pitchFamily="34" charset="0"/>
                <a:cs typeface="Arial" panose="020B0604020202020204" pitchFamily="34" charset="0"/>
              </a:defRPr>
            </a:lvl4pPr>
            <a:lvl5pPr marL="2101344" indent="-232943" defTabSz="944715">
              <a:spcBef>
                <a:spcPct val="30000"/>
              </a:spcBef>
              <a:defRPr sz="1200">
                <a:solidFill>
                  <a:schemeClr val="tx1"/>
                </a:solidFill>
                <a:latin typeface="Arial" panose="020B0604020202020204" pitchFamily="34" charset="0"/>
                <a:cs typeface="Arial" panose="020B0604020202020204" pitchFamily="34" charset="0"/>
              </a:defRPr>
            </a:lvl5pPr>
            <a:lvl6pPr marL="256723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118"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04"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489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617757-9316-4C03-9BAF-B651785CA506}" type="slidenum">
              <a:rPr lang="fr-FR" altLang="fr-FR"/>
              <a:pPr>
                <a:spcBef>
                  <a:spcPct val="0"/>
                </a:spcBef>
              </a:pPr>
              <a:t>9</a:t>
            </a:fld>
            <a:endParaRPr lang="en-GB" altLang="fr-FR"/>
          </a:p>
        </p:txBody>
      </p:sp>
    </p:spTree>
    <p:extLst>
      <p:ext uri="{BB962C8B-B14F-4D97-AF65-F5344CB8AC3E}">
        <p14:creationId xmlns:p14="http://schemas.microsoft.com/office/powerpoint/2010/main" val="206848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954088" y="758825"/>
            <a:ext cx="5049837" cy="3787775"/>
          </a:xfrm>
          <a:ln/>
        </p:spPr>
      </p:sp>
      <p:sp>
        <p:nvSpPr>
          <p:cNvPr id="204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spcBef>
                <a:spcPct val="30000"/>
              </a:spcBef>
              <a:defRPr sz="1200">
                <a:solidFill>
                  <a:schemeClr val="tx1"/>
                </a:solidFill>
                <a:latin typeface="Arial" panose="020B0604020202020204" pitchFamily="34" charset="0"/>
                <a:cs typeface="Arial" panose="020B0604020202020204" pitchFamily="34" charset="0"/>
              </a:defRPr>
            </a:lvl1pPr>
            <a:lvl2pPr marL="758684" indent="-291179" defTabSz="944715">
              <a:spcBef>
                <a:spcPct val="30000"/>
              </a:spcBef>
              <a:defRPr sz="1200">
                <a:solidFill>
                  <a:schemeClr val="tx1"/>
                </a:solidFill>
                <a:latin typeface="Arial" panose="020B0604020202020204" pitchFamily="34" charset="0"/>
                <a:cs typeface="Arial" panose="020B0604020202020204" pitchFamily="34" charset="0"/>
              </a:defRPr>
            </a:lvl2pPr>
            <a:lvl3pPr marL="1166335" indent="-232943" defTabSz="944715">
              <a:spcBef>
                <a:spcPct val="30000"/>
              </a:spcBef>
              <a:defRPr sz="1200">
                <a:solidFill>
                  <a:schemeClr val="tx1"/>
                </a:solidFill>
                <a:latin typeface="Arial" panose="020B0604020202020204" pitchFamily="34" charset="0"/>
                <a:cs typeface="Arial" panose="020B0604020202020204" pitchFamily="34" charset="0"/>
              </a:defRPr>
            </a:lvl3pPr>
            <a:lvl4pPr marL="1633839" indent="-232943" defTabSz="944715">
              <a:spcBef>
                <a:spcPct val="30000"/>
              </a:spcBef>
              <a:defRPr sz="1200">
                <a:solidFill>
                  <a:schemeClr val="tx1"/>
                </a:solidFill>
                <a:latin typeface="Arial" panose="020B0604020202020204" pitchFamily="34" charset="0"/>
                <a:cs typeface="Arial" panose="020B0604020202020204" pitchFamily="34" charset="0"/>
              </a:defRPr>
            </a:lvl4pPr>
            <a:lvl5pPr marL="2101344" indent="-232943" defTabSz="944715">
              <a:spcBef>
                <a:spcPct val="30000"/>
              </a:spcBef>
              <a:defRPr sz="1200">
                <a:solidFill>
                  <a:schemeClr val="tx1"/>
                </a:solidFill>
                <a:latin typeface="Arial" panose="020B0604020202020204" pitchFamily="34" charset="0"/>
                <a:cs typeface="Arial" panose="020B0604020202020204" pitchFamily="34" charset="0"/>
              </a:defRPr>
            </a:lvl5pPr>
            <a:lvl6pPr marL="256723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118"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04"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489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617757-9316-4C03-9BAF-B651785CA506}" type="slidenum">
              <a:rPr lang="fr-FR" altLang="fr-FR"/>
              <a:pPr>
                <a:spcBef>
                  <a:spcPct val="0"/>
                </a:spcBef>
              </a:pPr>
              <a:t>10</a:t>
            </a:fld>
            <a:endParaRPr lang="en-GB" altLang="fr-FR"/>
          </a:p>
        </p:txBody>
      </p:sp>
    </p:spTree>
    <p:extLst>
      <p:ext uri="{BB962C8B-B14F-4D97-AF65-F5344CB8AC3E}">
        <p14:creationId xmlns:p14="http://schemas.microsoft.com/office/powerpoint/2010/main" val="296868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An example of limited impact of SIAs is shown on this chart from Ethiopia. </a:t>
            </a:r>
            <a:r>
              <a:rPr lang="en-GB" baseline="0" dirty="0" err="1" smtClean="0"/>
              <a:t>Iy</a:t>
            </a:r>
            <a:r>
              <a:rPr lang="en-GB" baseline="0" dirty="0" smtClean="0"/>
              <a:t> shows the weekly number of confirmed measles cases in Ethiopia for 2006-2014. Blue arrows show follow-up campaigns, all split in 2-5 different phases and targeting children &lt;5y (except &lt;4y in 2010-11). Despite these SIAs, large seasonal peaks continued in 2011/12 and 2013/14 (13,301 cases in 2014). The age distribution of cases is also shifting to &gt;60% older than 5 y of age. Clearly the SIAs in 2010/11 and 2013 were not sufficient to prevent these outbreaks</a:t>
            </a:r>
          </a:p>
          <a:p>
            <a:r>
              <a:rPr lang="en-GB" sz="1200" kern="1200" dirty="0" smtClean="0">
                <a:solidFill>
                  <a:schemeClr val="tx1"/>
                </a:solidFill>
                <a:effectLst/>
                <a:latin typeface="+mn-lt"/>
                <a:ea typeface="+mn-ea"/>
                <a:cs typeface="+mn-cs"/>
              </a:rPr>
              <a:t>1st follow-up targeted 6-59m</a:t>
            </a:r>
          </a:p>
          <a:p>
            <a:r>
              <a:rPr lang="en-GB" sz="1200" kern="1200" dirty="0" smtClean="0">
                <a:solidFill>
                  <a:schemeClr val="tx1"/>
                </a:solidFill>
                <a:effectLst/>
                <a:latin typeface="+mn-lt"/>
                <a:ea typeface="+mn-ea"/>
                <a:cs typeface="+mn-cs"/>
              </a:rPr>
              <a:t>2005	97%</a:t>
            </a:r>
          </a:p>
          <a:p>
            <a:r>
              <a:rPr lang="en-GB" sz="1200" kern="1200" dirty="0" smtClean="0">
                <a:solidFill>
                  <a:schemeClr val="tx1"/>
                </a:solidFill>
                <a:effectLst/>
                <a:latin typeface="+mn-lt"/>
                <a:ea typeface="+mn-ea"/>
                <a:cs typeface="+mn-cs"/>
              </a:rPr>
              <a:t>2006	87%	</a:t>
            </a:r>
          </a:p>
          <a:p>
            <a:r>
              <a:rPr lang="en-GB" sz="1200" kern="1200" dirty="0" smtClean="0">
                <a:solidFill>
                  <a:schemeClr val="tx1"/>
                </a:solidFill>
                <a:effectLst/>
                <a:latin typeface="+mn-lt"/>
                <a:ea typeface="+mn-ea"/>
                <a:cs typeface="+mn-cs"/>
              </a:rPr>
              <a:t>Overall coverage 88%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2nd follow-up 6-59m </a:t>
            </a:r>
          </a:p>
          <a:p>
            <a:r>
              <a:rPr lang="en-GB" sz="1200" kern="1200" dirty="0" smtClean="0">
                <a:solidFill>
                  <a:schemeClr val="tx1"/>
                </a:solidFill>
                <a:effectLst/>
                <a:latin typeface="+mn-lt"/>
                <a:ea typeface="+mn-ea"/>
                <a:cs typeface="+mn-cs"/>
              </a:rPr>
              <a:t>2007	98%</a:t>
            </a:r>
          </a:p>
          <a:p>
            <a:r>
              <a:rPr lang="en-GB" sz="1200" kern="1200" dirty="0" smtClean="0">
                <a:solidFill>
                  <a:schemeClr val="tx1"/>
                </a:solidFill>
                <a:effectLst/>
                <a:latin typeface="+mn-lt"/>
                <a:ea typeface="+mn-ea"/>
                <a:cs typeface="+mn-cs"/>
              </a:rPr>
              <a:t>2008	92%	</a:t>
            </a:r>
          </a:p>
          <a:p>
            <a:r>
              <a:rPr lang="en-GB" sz="1200" kern="1200" dirty="0" smtClean="0">
                <a:solidFill>
                  <a:schemeClr val="tx1"/>
                </a:solidFill>
                <a:effectLst/>
                <a:latin typeface="+mn-lt"/>
                <a:ea typeface="+mn-ea"/>
                <a:cs typeface="+mn-cs"/>
              </a:rPr>
              <a:t>Overall 92%</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follow-up 6-47m</a:t>
            </a:r>
          </a:p>
          <a:p>
            <a:r>
              <a:rPr lang="en-GB" sz="1200" kern="1200" dirty="0" smtClean="0">
                <a:solidFill>
                  <a:schemeClr val="tx1"/>
                </a:solidFill>
                <a:effectLst/>
                <a:latin typeface="+mn-lt"/>
                <a:ea typeface="+mn-ea"/>
                <a:cs typeface="+mn-cs"/>
              </a:rPr>
              <a:t>Phase 1	107%</a:t>
            </a:r>
          </a:p>
          <a:p>
            <a:r>
              <a:rPr lang="en-GB" sz="1200" kern="1200" dirty="0" smtClean="0">
                <a:solidFill>
                  <a:schemeClr val="tx1"/>
                </a:solidFill>
                <a:effectLst/>
                <a:latin typeface="+mn-lt"/>
                <a:ea typeface="+mn-ea"/>
                <a:cs typeface="+mn-cs"/>
              </a:rPr>
              <a:t>Phase 2	97%</a:t>
            </a:r>
          </a:p>
          <a:p>
            <a:r>
              <a:rPr lang="en-GB" sz="1200" kern="1200" dirty="0" smtClean="0">
                <a:solidFill>
                  <a:schemeClr val="tx1"/>
                </a:solidFill>
                <a:effectLst/>
                <a:latin typeface="+mn-lt"/>
                <a:ea typeface="+mn-ea"/>
                <a:cs typeface="+mn-cs"/>
              </a:rPr>
              <a:t>Total	106% admin; survey estimate was 88%</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4</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follow-up 9 – 59m</a:t>
            </a:r>
          </a:p>
          <a:p>
            <a:r>
              <a:rPr lang="en-GB" sz="1200" kern="1200" dirty="0" smtClean="0">
                <a:solidFill>
                  <a:schemeClr val="tx1"/>
                </a:solidFill>
                <a:effectLst/>
                <a:latin typeface="+mn-lt"/>
                <a:ea typeface="+mn-ea"/>
                <a:cs typeface="+mn-cs"/>
              </a:rPr>
              <a:t>Admin coverage was 98%, &gt;95% for 66% of zones = 68 / 103 zones</a:t>
            </a:r>
          </a:p>
          <a:p>
            <a:r>
              <a:rPr lang="en-GB" sz="1200" kern="1200" dirty="0" smtClean="0">
                <a:solidFill>
                  <a:schemeClr val="tx1"/>
                </a:solidFill>
                <a:effectLst/>
                <a:latin typeface="+mn-lt"/>
                <a:ea typeface="+mn-ea"/>
                <a:cs typeface="+mn-cs"/>
              </a:rPr>
              <a:t>Survey coverage was 90.7%, &gt;92% for 55% of zones (technically, 55% of zones “passed” the LQAS, meaning that the confidence limits indicated the zones had a high probability of having coverage &gt;85%).</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987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xfrm>
            <a:off x="954088" y="758825"/>
            <a:ext cx="5049837" cy="3787775"/>
          </a:xfrm>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
        <p:nvSpPr>
          <p:cNvPr id="225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spcBef>
                <a:spcPct val="30000"/>
              </a:spcBef>
              <a:defRPr sz="1200">
                <a:solidFill>
                  <a:schemeClr val="tx1"/>
                </a:solidFill>
                <a:latin typeface="Arial" panose="020B0604020202020204" pitchFamily="34" charset="0"/>
                <a:cs typeface="Arial" panose="020B0604020202020204" pitchFamily="34" charset="0"/>
              </a:defRPr>
            </a:lvl1pPr>
            <a:lvl2pPr marL="758684" indent="-291179" defTabSz="944715">
              <a:spcBef>
                <a:spcPct val="30000"/>
              </a:spcBef>
              <a:defRPr sz="1200">
                <a:solidFill>
                  <a:schemeClr val="tx1"/>
                </a:solidFill>
                <a:latin typeface="Arial" panose="020B0604020202020204" pitchFamily="34" charset="0"/>
                <a:cs typeface="Arial" panose="020B0604020202020204" pitchFamily="34" charset="0"/>
              </a:defRPr>
            </a:lvl2pPr>
            <a:lvl3pPr marL="1166335" indent="-232943" defTabSz="944715">
              <a:spcBef>
                <a:spcPct val="30000"/>
              </a:spcBef>
              <a:defRPr sz="1200">
                <a:solidFill>
                  <a:schemeClr val="tx1"/>
                </a:solidFill>
                <a:latin typeface="Arial" panose="020B0604020202020204" pitchFamily="34" charset="0"/>
                <a:cs typeface="Arial" panose="020B0604020202020204" pitchFamily="34" charset="0"/>
              </a:defRPr>
            </a:lvl3pPr>
            <a:lvl4pPr marL="1633839" indent="-232943" defTabSz="944715">
              <a:spcBef>
                <a:spcPct val="30000"/>
              </a:spcBef>
              <a:defRPr sz="1200">
                <a:solidFill>
                  <a:schemeClr val="tx1"/>
                </a:solidFill>
                <a:latin typeface="Arial" panose="020B0604020202020204" pitchFamily="34" charset="0"/>
                <a:cs typeface="Arial" panose="020B0604020202020204" pitchFamily="34" charset="0"/>
              </a:defRPr>
            </a:lvl4pPr>
            <a:lvl5pPr marL="2101344" indent="-232943" defTabSz="944715">
              <a:spcBef>
                <a:spcPct val="30000"/>
              </a:spcBef>
              <a:defRPr sz="1200">
                <a:solidFill>
                  <a:schemeClr val="tx1"/>
                </a:solidFill>
                <a:latin typeface="Arial" panose="020B0604020202020204" pitchFamily="34" charset="0"/>
                <a:cs typeface="Arial" panose="020B0604020202020204" pitchFamily="34" charset="0"/>
              </a:defRPr>
            </a:lvl5pPr>
            <a:lvl6pPr marL="256723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118"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04"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489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D5DDC1-CB1C-487E-B9F9-FBE33A304D1A}" type="slidenum">
              <a:rPr lang="en-US" altLang="fr-FR"/>
              <a:pPr>
                <a:spcBef>
                  <a:spcPct val="0"/>
                </a:spcBef>
              </a:pPr>
              <a:t>14</a:t>
            </a:fld>
            <a:endParaRPr lang="en-US" altLang="fr-FR"/>
          </a:p>
        </p:txBody>
      </p:sp>
    </p:spTree>
    <p:extLst>
      <p:ext uri="{BB962C8B-B14F-4D97-AF65-F5344CB8AC3E}">
        <p14:creationId xmlns:p14="http://schemas.microsoft.com/office/powerpoint/2010/main" val="298954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xfrm>
            <a:off x="954088" y="758825"/>
            <a:ext cx="5049837" cy="3787775"/>
          </a:xfrm>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
        <p:nvSpPr>
          <p:cNvPr id="225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715">
              <a:spcBef>
                <a:spcPct val="30000"/>
              </a:spcBef>
              <a:defRPr sz="1200">
                <a:solidFill>
                  <a:schemeClr val="tx1"/>
                </a:solidFill>
                <a:latin typeface="Arial" panose="020B0604020202020204" pitchFamily="34" charset="0"/>
                <a:cs typeface="Arial" panose="020B0604020202020204" pitchFamily="34" charset="0"/>
              </a:defRPr>
            </a:lvl1pPr>
            <a:lvl2pPr marL="758684" indent="-291179" defTabSz="944715">
              <a:spcBef>
                <a:spcPct val="30000"/>
              </a:spcBef>
              <a:defRPr sz="1200">
                <a:solidFill>
                  <a:schemeClr val="tx1"/>
                </a:solidFill>
                <a:latin typeface="Arial" panose="020B0604020202020204" pitchFamily="34" charset="0"/>
                <a:cs typeface="Arial" panose="020B0604020202020204" pitchFamily="34" charset="0"/>
              </a:defRPr>
            </a:lvl2pPr>
            <a:lvl3pPr marL="1166335" indent="-232943" defTabSz="944715">
              <a:spcBef>
                <a:spcPct val="30000"/>
              </a:spcBef>
              <a:defRPr sz="1200">
                <a:solidFill>
                  <a:schemeClr val="tx1"/>
                </a:solidFill>
                <a:latin typeface="Arial" panose="020B0604020202020204" pitchFamily="34" charset="0"/>
                <a:cs typeface="Arial" panose="020B0604020202020204" pitchFamily="34" charset="0"/>
              </a:defRPr>
            </a:lvl3pPr>
            <a:lvl4pPr marL="1633839" indent="-232943" defTabSz="944715">
              <a:spcBef>
                <a:spcPct val="30000"/>
              </a:spcBef>
              <a:defRPr sz="1200">
                <a:solidFill>
                  <a:schemeClr val="tx1"/>
                </a:solidFill>
                <a:latin typeface="Arial" panose="020B0604020202020204" pitchFamily="34" charset="0"/>
                <a:cs typeface="Arial" panose="020B0604020202020204" pitchFamily="34" charset="0"/>
              </a:defRPr>
            </a:lvl4pPr>
            <a:lvl5pPr marL="2101344" indent="-232943" defTabSz="944715">
              <a:spcBef>
                <a:spcPct val="30000"/>
              </a:spcBef>
              <a:defRPr sz="1200">
                <a:solidFill>
                  <a:schemeClr val="tx1"/>
                </a:solidFill>
                <a:latin typeface="Arial" panose="020B0604020202020204" pitchFamily="34" charset="0"/>
                <a:cs typeface="Arial" panose="020B0604020202020204" pitchFamily="34" charset="0"/>
              </a:defRPr>
            </a:lvl5pPr>
            <a:lvl6pPr marL="256723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118"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004"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4891" indent="-232943" defTabSz="944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ED5DDC1-CB1C-487E-B9F9-FBE33A304D1A}" type="slidenum">
              <a:rPr lang="en-US" altLang="fr-FR"/>
              <a:pPr>
                <a:spcBef>
                  <a:spcPct val="0"/>
                </a:spcBef>
              </a:pPr>
              <a:t>15</a:t>
            </a:fld>
            <a:endParaRPr lang="en-US" altLang="fr-FR"/>
          </a:p>
        </p:txBody>
      </p:sp>
    </p:spTree>
    <p:extLst>
      <p:ext uri="{BB962C8B-B14F-4D97-AF65-F5344CB8AC3E}">
        <p14:creationId xmlns:p14="http://schemas.microsoft.com/office/powerpoint/2010/main" val="294085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This figure shows a comparison</a:t>
            </a:r>
            <a:r>
              <a:rPr lang="en-US" baseline="0" dirty="0" smtClean="0"/>
              <a:t> of measles SIA administrative coverage vs. survey coverage for 20 countries in the African Region in 2011-</a:t>
            </a:r>
            <a:r>
              <a:rPr lang="en-US" dirty="0" smtClean="0"/>
              <a:t>2012. The dotted line shows the</a:t>
            </a:r>
            <a:r>
              <a:rPr lang="en-US" baseline="0" dirty="0" smtClean="0"/>
              <a:t> target of 95% coverage and you can see that whereas three quarters of the countries report achieving the target (blue bars), by survey only ONE quarter did (red bars). This has led to a false sense of security and unexpectedly large measles outbreaks following SIAs</a:t>
            </a:r>
            <a:endParaRPr lang="en-US" dirty="0" smtClean="0"/>
          </a:p>
          <a:p>
            <a:pPr>
              <a:defRPr/>
            </a:pPr>
            <a:endParaRPr lang="en-US" dirty="0" smtClean="0"/>
          </a:p>
          <a:p>
            <a:pPr>
              <a:defRPr/>
            </a:pPr>
            <a:endParaRPr lang="en-US" dirty="0" smtClean="0"/>
          </a:p>
          <a:p>
            <a:pPr>
              <a:defRPr/>
            </a:pPr>
            <a:endParaRPr lang="en-GB"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44" eaLnBrk="0" hangingPunct="0">
              <a:defRPr sz="2400">
                <a:solidFill>
                  <a:schemeClr val="tx1"/>
                </a:solidFill>
                <a:latin typeface="Tahoma" pitchFamily="34" charset="0"/>
              </a:defRPr>
            </a:lvl1pPr>
            <a:lvl2pPr marL="757066" indent="-291179" defTabSz="938244" eaLnBrk="0" hangingPunct="0">
              <a:defRPr sz="2400">
                <a:solidFill>
                  <a:schemeClr val="tx1"/>
                </a:solidFill>
                <a:latin typeface="Tahoma" pitchFamily="34" charset="0"/>
              </a:defRPr>
            </a:lvl2pPr>
            <a:lvl3pPr marL="1164717" indent="-232943" defTabSz="938244" eaLnBrk="0" hangingPunct="0">
              <a:defRPr sz="2400">
                <a:solidFill>
                  <a:schemeClr val="tx1"/>
                </a:solidFill>
                <a:latin typeface="Tahoma" pitchFamily="34" charset="0"/>
              </a:defRPr>
            </a:lvl3pPr>
            <a:lvl4pPr marL="1630604" indent="-232943" defTabSz="938244" eaLnBrk="0" hangingPunct="0">
              <a:defRPr sz="2400">
                <a:solidFill>
                  <a:schemeClr val="tx1"/>
                </a:solidFill>
                <a:latin typeface="Tahoma" pitchFamily="34" charset="0"/>
              </a:defRPr>
            </a:lvl4pPr>
            <a:lvl5pPr marL="2096491" indent="-232943" defTabSz="938244" eaLnBrk="0" hangingPunct="0">
              <a:defRPr sz="2400">
                <a:solidFill>
                  <a:schemeClr val="tx1"/>
                </a:solidFill>
                <a:latin typeface="Tahoma" pitchFamily="34" charset="0"/>
              </a:defRPr>
            </a:lvl5pPr>
            <a:lvl6pPr marL="2562377" indent="-232943" defTabSz="938244" eaLnBrk="0" fontAlgn="base" hangingPunct="0">
              <a:spcBef>
                <a:spcPct val="0"/>
              </a:spcBef>
              <a:spcAft>
                <a:spcPct val="0"/>
              </a:spcAft>
              <a:defRPr sz="2400">
                <a:solidFill>
                  <a:schemeClr val="tx1"/>
                </a:solidFill>
                <a:latin typeface="Tahoma" pitchFamily="34" charset="0"/>
              </a:defRPr>
            </a:lvl6pPr>
            <a:lvl7pPr marL="3028264" indent="-232943" defTabSz="938244" eaLnBrk="0" fontAlgn="base" hangingPunct="0">
              <a:spcBef>
                <a:spcPct val="0"/>
              </a:spcBef>
              <a:spcAft>
                <a:spcPct val="0"/>
              </a:spcAft>
              <a:defRPr sz="2400">
                <a:solidFill>
                  <a:schemeClr val="tx1"/>
                </a:solidFill>
                <a:latin typeface="Tahoma" pitchFamily="34" charset="0"/>
              </a:defRPr>
            </a:lvl7pPr>
            <a:lvl8pPr marL="3494151" indent="-232943" defTabSz="938244" eaLnBrk="0" fontAlgn="base" hangingPunct="0">
              <a:spcBef>
                <a:spcPct val="0"/>
              </a:spcBef>
              <a:spcAft>
                <a:spcPct val="0"/>
              </a:spcAft>
              <a:defRPr sz="2400">
                <a:solidFill>
                  <a:schemeClr val="tx1"/>
                </a:solidFill>
                <a:latin typeface="Tahoma" pitchFamily="34" charset="0"/>
              </a:defRPr>
            </a:lvl8pPr>
            <a:lvl9pPr marL="3960038" indent="-232943" defTabSz="938244" eaLnBrk="0" fontAlgn="base" hangingPunct="0">
              <a:spcBef>
                <a:spcPct val="0"/>
              </a:spcBef>
              <a:spcAft>
                <a:spcPct val="0"/>
              </a:spcAft>
              <a:defRPr sz="2400">
                <a:solidFill>
                  <a:schemeClr val="tx1"/>
                </a:solidFill>
                <a:latin typeface="Tahoma" pitchFamily="34" charset="0"/>
              </a:defRPr>
            </a:lvl9pPr>
          </a:lstStyle>
          <a:p>
            <a:pPr eaLnBrk="1" hangingPunct="1"/>
            <a:fld id="{A650D654-7925-4B15-BB6D-F8A24386D587}" type="slidenum">
              <a:rPr lang="fr-CH" sz="1200">
                <a:solidFill>
                  <a:srgbClr val="000000"/>
                </a:solidFill>
                <a:latin typeface="Times New Roman" pitchFamily="18" charset="0"/>
              </a:rPr>
              <a:pPr eaLnBrk="1" hangingPunct="1"/>
              <a:t>17</a:t>
            </a:fld>
            <a:endParaRPr lang="fr-CH" sz="1200">
              <a:solidFill>
                <a:srgbClr val="000000"/>
              </a:solidFill>
              <a:latin typeface="Times New Roman" pitchFamily="18" charset="0"/>
            </a:endParaRPr>
          </a:p>
        </p:txBody>
      </p:sp>
    </p:spTree>
    <p:extLst>
      <p:ext uri="{BB962C8B-B14F-4D97-AF65-F5344CB8AC3E}">
        <p14:creationId xmlns:p14="http://schemas.microsoft.com/office/powerpoint/2010/main" val="27000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This figure shows a comparison</a:t>
            </a:r>
            <a:r>
              <a:rPr lang="en-US" baseline="0" dirty="0" smtClean="0"/>
              <a:t> of measles SIA administrative coverage vs. survey coverage for 20 countries in the African Region in 2011-</a:t>
            </a:r>
            <a:r>
              <a:rPr lang="en-US" dirty="0" smtClean="0"/>
              <a:t>2012. The dotted line shows the</a:t>
            </a:r>
            <a:r>
              <a:rPr lang="en-US" baseline="0" dirty="0" smtClean="0"/>
              <a:t> target of 95% coverage and you can see that whereas three quarters of the countries report achieving the target (blue bars), by survey only ONE quarter did (red bars). This has led to a false sense of security and unexpectedly large measles outbreaks following SIAs</a:t>
            </a:r>
            <a:endParaRPr lang="en-US" dirty="0" smtClean="0"/>
          </a:p>
          <a:p>
            <a:pPr>
              <a:defRPr/>
            </a:pPr>
            <a:endParaRPr lang="en-US" dirty="0" smtClean="0"/>
          </a:p>
          <a:p>
            <a:pPr>
              <a:defRPr/>
            </a:pPr>
            <a:endParaRPr lang="en-US" dirty="0" smtClean="0"/>
          </a:p>
          <a:p>
            <a:pPr>
              <a:defRPr/>
            </a:pPr>
            <a:endParaRPr lang="en-GB"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Tahoma" pitchFamily="34" charset="0"/>
              </a:defRPr>
            </a:lvl1pPr>
            <a:lvl2pPr marL="742950" indent="-285750" defTabSz="920750" eaLnBrk="0" hangingPunct="0">
              <a:defRPr sz="2400">
                <a:solidFill>
                  <a:schemeClr val="tx1"/>
                </a:solidFill>
                <a:latin typeface="Tahoma" pitchFamily="34" charset="0"/>
              </a:defRPr>
            </a:lvl2pPr>
            <a:lvl3pPr marL="1143000" indent="-228600" defTabSz="920750" eaLnBrk="0" hangingPunct="0">
              <a:defRPr sz="2400">
                <a:solidFill>
                  <a:schemeClr val="tx1"/>
                </a:solidFill>
                <a:latin typeface="Tahoma" pitchFamily="34" charset="0"/>
              </a:defRPr>
            </a:lvl3pPr>
            <a:lvl4pPr marL="1600200" indent="-228600" defTabSz="920750" eaLnBrk="0" hangingPunct="0">
              <a:defRPr sz="2400">
                <a:solidFill>
                  <a:schemeClr val="tx1"/>
                </a:solidFill>
                <a:latin typeface="Tahoma" pitchFamily="34" charset="0"/>
              </a:defRPr>
            </a:lvl4pPr>
            <a:lvl5pPr marL="2057400" indent="-228600" defTabSz="920750" eaLnBrk="0" hangingPunct="0">
              <a:defRPr sz="2400">
                <a:solidFill>
                  <a:schemeClr val="tx1"/>
                </a:solidFill>
                <a:latin typeface="Tahoma" pitchFamily="34" charset="0"/>
              </a:defRPr>
            </a:lvl5pPr>
            <a:lvl6pPr marL="2514600" indent="-228600" defTabSz="920750" eaLnBrk="0" fontAlgn="base" hangingPunct="0">
              <a:spcBef>
                <a:spcPct val="0"/>
              </a:spcBef>
              <a:spcAft>
                <a:spcPct val="0"/>
              </a:spcAft>
              <a:defRPr sz="2400">
                <a:solidFill>
                  <a:schemeClr val="tx1"/>
                </a:solidFill>
                <a:latin typeface="Tahoma" pitchFamily="34" charset="0"/>
              </a:defRPr>
            </a:lvl6pPr>
            <a:lvl7pPr marL="2971800" indent="-228600" defTabSz="920750" eaLnBrk="0" fontAlgn="base" hangingPunct="0">
              <a:spcBef>
                <a:spcPct val="0"/>
              </a:spcBef>
              <a:spcAft>
                <a:spcPct val="0"/>
              </a:spcAft>
              <a:defRPr sz="2400">
                <a:solidFill>
                  <a:schemeClr val="tx1"/>
                </a:solidFill>
                <a:latin typeface="Tahoma" pitchFamily="34" charset="0"/>
              </a:defRPr>
            </a:lvl7pPr>
            <a:lvl8pPr marL="3429000" indent="-228600" defTabSz="920750" eaLnBrk="0" fontAlgn="base" hangingPunct="0">
              <a:spcBef>
                <a:spcPct val="0"/>
              </a:spcBef>
              <a:spcAft>
                <a:spcPct val="0"/>
              </a:spcAft>
              <a:defRPr sz="2400">
                <a:solidFill>
                  <a:schemeClr val="tx1"/>
                </a:solidFill>
                <a:latin typeface="Tahoma" pitchFamily="34" charset="0"/>
              </a:defRPr>
            </a:lvl8pPr>
            <a:lvl9pPr marL="3886200" indent="-228600" defTabSz="920750" eaLnBrk="0" fontAlgn="base" hangingPunct="0">
              <a:spcBef>
                <a:spcPct val="0"/>
              </a:spcBef>
              <a:spcAft>
                <a:spcPct val="0"/>
              </a:spcAft>
              <a:defRPr sz="2400">
                <a:solidFill>
                  <a:schemeClr val="tx1"/>
                </a:solidFill>
                <a:latin typeface="Tahoma" pitchFamily="34" charset="0"/>
              </a:defRPr>
            </a:lvl9pPr>
          </a:lstStyle>
          <a:p>
            <a:pPr eaLnBrk="1" hangingPunct="1"/>
            <a:fld id="{A650D654-7925-4B15-BB6D-F8A24386D587}" type="slidenum">
              <a:rPr lang="fr-CH" sz="1200">
                <a:solidFill>
                  <a:srgbClr val="000000"/>
                </a:solidFill>
                <a:latin typeface="Times New Roman" pitchFamily="18" charset="0"/>
              </a:rPr>
              <a:pPr eaLnBrk="1" hangingPunct="1"/>
              <a:t>18</a:t>
            </a:fld>
            <a:endParaRPr lang="fr-CH" sz="1200">
              <a:solidFill>
                <a:srgbClr val="000000"/>
              </a:solidFill>
              <a:latin typeface="Times New Roman" pitchFamily="18" charset="0"/>
            </a:endParaRPr>
          </a:p>
        </p:txBody>
      </p:sp>
    </p:spTree>
    <p:extLst>
      <p:ext uri="{BB962C8B-B14F-4D97-AF65-F5344CB8AC3E}">
        <p14:creationId xmlns:p14="http://schemas.microsoft.com/office/powerpoint/2010/main" val="259060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9EC32D25-A839-4C91-90B9-0FC0A5D2E5B6}" type="datetimeFigureOut">
              <a:rPr lang="en-ZW" smtClean="0"/>
              <a:t>6/3/2015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300885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9EC32D25-A839-4C91-90B9-0FC0A5D2E5B6}" type="datetimeFigureOut">
              <a:rPr lang="en-ZW" smtClean="0"/>
              <a:t>6/3/2015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251331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9EC32D25-A839-4C91-90B9-0FC0A5D2E5B6}" type="datetimeFigureOut">
              <a:rPr lang="en-ZW" smtClean="0"/>
              <a:t>6/3/2015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7923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6294438"/>
            <a:ext cx="576262"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058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0" y="6265863"/>
            <a:ext cx="5873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984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06006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6" y="1541463"/>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8712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5193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6265863"/>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989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94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394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9EC32D25-A839-4C91-90B9-0FC0A5D2E5B6}" type="datetimeFigureOut">
              <a:rPr lang="en-ZW" smtClean="0"/>
              <a:t>6/3/2015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209676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3568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1131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7184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08724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6294438"/>
            <a:ext cx="576262"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783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01750" y="6265863"/>
            <a:ext cx="58737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953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076195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6" y="1541463"/>
            <a:ext cx="4070350"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186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743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013" y="6265863"/>
            <a:ext cx="5603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891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32D25-A839-4C91-90B9-0FC0A5D2E5B6}" type="datetimeFigureOut">
              <a:rPr lang="en-ZW" smtClean="0"/>
              <a:t>6/3/2015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4113220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373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1923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4667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57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4914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241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9EC32D25-A839-4C91-90B9-0FC0A5D2E5B6}" type="datetimeFigureOut">
              <a:rPr lang="en-ZW" smtClean="0"/>
              <a:t>6/3/2015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69672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9EC32D25-A839-4C91-90B9-0FC0A5D2E5B6}" type="datetimeFigureOut">
              <a:rPr lang="en-ZW" smtClean="0"/>
              <a:t>6/3/2015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158364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9EC32D25-A839-4C91-90B9-0FC0A5D2E5B6}" type="datetimeFigureOut">
              <a:rPr lang="en-ZW" smtClean="0"/>
              <a:t>6/3/2015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286394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32D25-A839-4C91-90B9-0FC0A5D2E5B6}" type="datetimeFigureOut">
              <a:rPr lang="en-ZW" smtClean="0"/>
              <a:t>6/3/2015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32995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32D25-A839-4C91-90B9-0FC0A5D2E5B6}" type="datetimeFigureOut">
              <a:rPr lang="en-ZW" smtClean="0"/>
              <a:t>6/3/2015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39777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32D25-A839-4C91-90B9-0FC0A5D2E5B6}" type="datetimeFigureOut">
              <a:rPr lang="en-ZW" smtClean="0"/>
              <a:t>6/3/2015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CC0194CC-B2B7-4A0F-AE33-F858DB884636}" type="slidenum">
              <a:rPr lang="en-ZW" smtClean="0"/>
              <a:t>‹#›</a:t>
            </a:fld>
            <a:endParaRPr lang="en-ZW"/>
          </a:p>
        </p:txBody>
      </p:sp>
    </p:spTree>
    <p:extLst>
      <p:ext uri="{BB962C8B-B14F-4D97-AF65-F5344CB8AC3E}">
        <p14:creationId xmlns:p14="http://schemas.microsoft.com/office/powerpoint/2010/main" val="8200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2D25-A839-4C91-90B9-0FC0A5D2E5B6}" type="datetimeFigureOut">
              <a:rPr lang="en-ZW" smtClean="0"/>
              <a:t>6/3/2015</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194CC-B2B7-4A0F-AE33-F858DB884636}" type="slidenum">
              <a:rPr lang="en-ZW" smtClean="0"/>
              <a:t>‹#›</a:t>
            </a:fld>
            <a:endParaRPr lang="en-ZW"/>
          </a:p>
        </p:txBody>
      </p:sp>
    </p:spTree>
    <p:extLst>
      <p:ext uri="{BB962C8B-B14F-4D97-AF65-F5344CB8AC3E}">
        <p14:creationId xmlns:p14="http://schemas.microsoft.com/office/powerpoint/2010/main" val="4068781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42913" y="1541463"/>
            <a:ext cx="8291512"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028"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1029" name="Rectangle 5"/>
          <p:cNvSpPr>
            <a:spLocks noChangeArrowheads="1"/>
          </p:cNvSpPr>
          <p:nvPr/>
        </p:nvSpPr>
        <p:spPr bwMode="auto">
          <a:xfrm>
            <a:off x="14288" y="6237288"/>
            <a:ext cx="9124950" cy="6080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150" name="Rectangle 6"/>
          <p:cNvSpPr>
            <a:spLocks noChangeArrowheads="1"/>
          </p:cNvSpPr>
          <p:nvPr/>
        </p:nvSpPr>
        <p:spPr bwMode="auto">
          <a:xfrm>
            <a:off x="360363" y="6372225"/>
            <a:ext cx="35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455613">
              <a:defRPr>
                <a:solidFill>
                  <a:schemeClr val="tx1"/>
                </a:solidFill>
                <a:latin typeface="Arial" charset="0"/>
                <a:cs typeface="Arial" charset="0"/>
              </a:defRPr>
            </a:lvl2pPr>
            <a:lvl3pPr>
              <a:defRPr>
                <a:solidFill>
                  <a:schemeClr val="tx1"/>
                </a:solidFill>
                <a:latin typeface="Arial" charset="0"/>
                <a:cs typeface="Arial" charset="0"/>
              </a:defRPr>
            </a:lvl3pPr>
            <a:lvl4pPr marL="1368425">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r" fontAlgn="base">
              <a:spcBef>
                <a:spcPct val="0"/>
              </a:spcBef>
              <a:spcAft>
                <a:spcPct val="0"/>
              </a:spcAft>
              <a:defRPr/>
            </a:pPr>
            <a:fld id="{6374B163-2E3C-4705-ACA9-E94FEA0B094C}" type="slidenum">
              <a:rPr lang="ar-SA" altLang="en-US" sz="1500" b="1" smtClean="0">
                <a:solidFill>
                  <a:srgbClr val="72BBE8"/>
                </a:solidFill>
                <a:latin typeface="Arial Narrow" pitchFamily="34" charset="0"/>
              </a:rPr>
              <a:pPr algn="r" fontAlgn="base">
                <a:spcBef>
                  <a:spcPct val="0"/>
                </a:spcBef>
                <a:spcAft>
                  <a:spcPct val="0"/>
                </a:spcAft>
                <a:defRPr/>
              </a:pPr>
              <a:t>‹#›</a:t>
            </a:fld>
            <a:r>
              <a:rPr lang="en-GB" altLang="en-US" sz="1500" b="1" smtClean="0">
                <a:solidFill>
                  <a:srgbClr val="72BBE8"/>
                </a:solidFill>
                <a:latin typeface="Arial Narrow" pitchFamily="34" charset="0"/>
              </a:rPr>
              <a:t> </a:t>
            </a:r>
            <a:r>
              <a:rPr lang="en-GB" altLang="en-US" sz="2100" b="1" baseline="14000" smtClean="0">
                <a:solidFill>
                  <a:srgbClr val="FFFFFF"/>
                </a:solidFill>
                <a:latin typeface="Arial Narrow" pitchFamily="34" charset="0"/>
              </a:rPr>
              <a:t>|</a:t>
            </a:r>
          </a:p>
        </p:txBody>
      </p:sp>
      <p:pic>
        <p:nvPicPr>
          <p:cNvPr id="1031" name="Picture 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9563" y="6237288"/>
            <a:ext cx="19446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360863" y="6381750"/>
            <a:ext cx="15065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cdclogo_ag_solidpm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00338" y="6359525"/>
            <a:ext cx="6477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034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42913" y="1541463"/>
            <a:ext cx="8291512"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028" name="Line 4"/>
          <p:cNvSpPr>
            <a:spLocks noChangeShapeType="1"/>
          </p:cNvSpPr>
          <p:nvPr/>
        </p:nvSpPr>
        <p:spPr bwMode="auto">
          <a:xfrm>
            <a:off x="0" y="1277938"/>
            <a:ext cx="9144000" cy="0"/>
          </a:xfrm>
          <a:prstGeom prst="line">
            <a:avLst/>
          </a:prstGeom>
          <a:noFill/>
          <a:ln w="38100">
            <a:solidFill>
              <a:srgbClr val="1E7FB8"/>
            </a:solidFill>
            <a:round/>
            <a:headEnd/>
            <a:tailEnd/>
          </a:ln>
          <a:effectLst>
            <a:outerShdw dist="28398" dir="1593903"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a:solidFill>
                <a:srgbClr val="000000"/>
              </a:solidFill>
            </a:endParaRPr>
          </a:p>
        </p:txBody>
      </p:sp>
      <p:sp>
        <p:nvSpPr>
          <p:cNvPr id="1029" name="Rectangle 5"/>
          <p:cNvSpPr>
            <a:spLocks noChangeArrowheads="1"/>
          </p:cNvSpPr>
          <p:nvPr/>
        </p:nvSpPr>
        <p:spPr bwMode="auto">
          <a:xfrm>
            <a:off x="14288" y="6237288"/>
            <a:ext cx="9124950" cy="6080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smtClean="0">
              <a:solidFill>
                <a:srgbClr val="000000"/>
              </a:solidFill>
            </a:endParaRPr>
          </a:p>
        </p:txBody>
      </p:sp>
      <p:sp>
        <p:nvSpPr>
          <p:cNvPr id="6150" name="Rectangle 6"/>
          <p:cNvSpPr>
            <a:spLocks noChangeArrowheads="1"/>
          </p:cNvSpPr>
          <p:nvPr/>
        </p:nvSpPr>
        <p:spPr bwMode="auto">
          <a:xfrm>
            <a:off x="360363" y="6372225"/>
            <a:ext cx="355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455613">
              <a:defRPr>
                <a:solidFill>
                  <a:schemeClr val="tx1"/>
                </a:solidFill>
                <a:latin typeface="Arial" charset="0"/>
                <a:cs typeface="Arial" charset="0"/>
              </a:defRPr>
            </a:lvl2pPr>
            <a:lvl3pPr>
              <a:defRPr>
                <a:solidFill>
                  <a:schemeClr val="tx1"/>
                </a:solidFill>
                <a:latin typeface="Arial" charset="0"/>
                <a:cs typeface="Arial" charset="0"/>
              </a:defRPr>
            </a:lvl3pPr>
            <a:lvl4pPr marL="1368425">
              <a:defRPr>
                <a:solidFill>
                  <a:schemeClr val="tx1"/>
                </a:solidFill>
                <a:latin typeface="Arial" charset="0"/>
                <a:cs typeface="Arial" charset="0"/>
              </a:defRPr>
            </a:lvl4pPr>
            <a:lvl5pPr>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r" fontAlgn="base">
              <a:spcBef>
                <a:spcPct val="0"/>
              </a:spcBef>
              <a:spcAft>
                <a:spcPct val="0"/>
              </a:spcAft>
              <a:defRPr/>
            </a:pPr>
            <a:fld id="{6374B163-2E3C-4705-ACA9-E94FEA0B094C}" type="slidenum">
              <a:rPr lang="ar-SA" altLang="en-US" sz="1500" b="1" smtClean="0">
                <a:solidFill>
                  <a:srgbClr val="72BBE8"/>
                </a:solidFill>
                <a:latin typeface="Arial Narrow" pitchFamily="34" charset="0"/>
              </a:rPr>
              <a:pPr algn="r" fontAlgn="base">
                <a:spcBef>
                  <a:spcPct val="0"/>
                </a:spcBef>
                <a:spcAft>
                  <a:spcPct val="0"/>
                </a:spcAft>
                <a:defRPr/>
              </a:pPr>
              <a:t>‹#›</a:t>
            </a:fld>
            <a:r>
              <a:rPr lang="en-GB" altLang="en-US" sz="1500" b="1" smtClean="0">
                <a:solidFill>
                  <a:srgbClr val="72BBE8"/>
                </a:solidFill>
                <a:latin typeface="Arial Narrow" pitchFamily="34" charset="0"/>
              </a:rPr>
              <a:t> </a:t>
            </a:r>
            <a:r>
              <a:rPr lang="en-GB" altLang="en-US" sz="2100" b="1" baseline="14000" smtClean="0">
                <a:solidFill>
                  <a:srgbClr val="FFFFFF"/>
                </a:solidFill>
                <a:latin typeface="Arial Narrow" pitchFamily="34" charset="0"/>
              </a:rPr>
              <a:t>|</a:t>
            </a:r>
          </a:p>
        </p:txBody>
      </p:sp>
      <p:pic>
        <p:nvPicPr>
          <p:cNvPr id="1031" name="Picture 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59563" y="6237288"/>
            <a:ext cx="19446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360863" y="6381750"/>
            <a:ext cx="15065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cdclogo_ag_solidpms"/>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00338" y="6359525"/>
            <a:ext cx="6477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961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500" b="1">
          <a:solidFill>
            <a:srgbClr val="000066"/>
          </a:solidFill>
          <a:latin typeface="+mj-lt"/>
          <a:ea typeface="+mj-ea"/>
          <a:cs typeface="+mj-cs"/>
        </a:defRPr>
      </a:lvl1pPr>
      <a:lvl2pPr algn="ctr" rtl="0" eaLnBrk="0" fontAlgn="base" hangingPunct="0">
        <a:spcBef>
          <a:spcPct val="0"/>
        </a:spcBef>
        <a:spcAft>
          <a:spcPct val="0"/>
        </a:spcAft>
        <a:defRPr sz="3500" b="1">
          <a:solidFill>
            <a:srgbClr val="000066"/>
          </a:solidFill>
          <a:latin typeface="Arial" charset="0"/>
          <a:cs typeface="Arial" charset="0"/>
        </a:defRPr>
      </a:lvl2pPr>
      <a:lvl3pPr algn="ctr" rtl="0" eaLnBrk="0" fontAlgn="base" hangingPunct="0">
        <a:spcBef>
          <a:spcPct val="0"/>
        </a:spcBef>
        <a:spcAft>
          <a:spcPct val="0"/>
        </a:spcAft>
        <a:defRPr sz="3500" b="1">
          <a:solidFill>
            <a:srgbClr val="000066"/>
          </a:solidFill>
          <a:latin typeface="Arial" charset="0"/>
          <a:cs typeface="Arial" charset="0"/>
        </a:defRPr>
      </a:lvl3pPr>
      <a:lvl4pPr algn="ctr" rtl="0" eaLnBrk="0" fontAlgn="base" hangingPunct="0">
        <a:spcBef>
          <a:spcPct val="0"/>
        </a:spcBef>
        <a:spcAft>
          <a:spcPct val="0"/>
        </a:spcAft>
        <a:defRPr sz="3500" b="1">
          <a:solidFill>
            <a:srgbClr val="000066"/>
          </a:solidFill>
          <a:latin typeface="Arial" charset="0"/>
          <a:cs typeface="Arial" charset="0"/>
        </a:defRPr>
      </a:lvl4pPr>
      <a:lvl5pPr algn="ctr" rtl="0" eaLnBrk="0" fontAlgn="base" hangingPunct="0">
        <a:spcBef>
          <a:spcPct val="0"/>
        </a:spcBef>
        <a:spcAft>
          <a:spcPct val="0"/>
        </a:spcAft>
        <a:defRPr sz="3500" b="1">
          <a:solidFill>
            <a:srgbClr val="000066"/>
          </a:solidFill>
          <a:latin typeface="Arial" charset="0"/>
          <a:cs typeface="Arial" charset="0"/>
        </a:defRPr>
      </a:lvl5pPr>
      <a:lvl6pPr marL="457200" algn="ctr" rtl="0" fontAlgn="base">
        <a:spcBef>
          <a:spcPct val="0"/>
        </a:spcBef>
        <a:spcAft>
          <a:spcPct val="0"/>
        </a:spcAft>
        <a:defRPr sz="3500" b="1">
          <a:solidFill>
            <a:srgbClr val="000066"/>
          </a:solidFill>
          <a:latin typeface="Arial" charset="0"/>
          <a:cs typeface="Arial" charset="0"/>
        </a:defRPr>
      </a:lvl6pPr>
      <a:lvl7pPr marL="914400" algn="ctr" rtl="0" fontAlgn="base">
        <a:spcBef>
          <a:spcPct val="0"/>
        </a:spcBef>
        <a:spcAft>
          <a:spcPct val="0"/>
        </a:spcAft>
        <a:defRPr sz="3500" b="1">
          <a:solidFill>
            <a:srgbClr val="000066"/>
          </a:solidFill>
          <a:latin typeface="Arial" charset="0"/>
          <a:cs typeface="Arial" charset="0"/>
        </a:defRPr>
      </a:lvl7pPr>
      <a:lvl8pPr marL="1371600" algn="ctr" rtl="0" fontAlgn="base">
        <a:spcBef>
          <a:spcPct val="0"/>
        </a:spcBef>
        <a:spcAft>
          <a:spcPct val="0"/>
        </a:spcAft>
        <a:defRPr sz="3500" b="1">
          <a:solidFill>
            <a:srgbClr val="000066"/>
          </a:solidFill>
          <a:latin typeface="Arial" charset="0"/>
          <a:cs typeface="Arial" charset="0"/>
        </a:defRPr>
      </a:lvl8pPr>
      <a:lvl9pPr marL="1828800" algn="ctr" rtl="0" fontAlgn="base">
        <a:spcBef>
          <a:spcPct val="0"/>
        </a:spcBef>
        <a:spcAft>
          <a:spcPct val="0"/>
        </a:spcAft>
        <a:defRPr sz="3500" b="1">
          <a:solidFill>
            <a:srgbClr val="000066"/>
          </a:solidFill>
          <a:latin typeface="Arial" charset="0"/>
          <a:cs typeface="Arial" charset="0"/>
        </a:defRPr>
      </a:lvl9pPr>
    </p:titleStyle>
    <p:bodyStyle>
      <a:lvl1pPr marL="342900" indent="-342900" algn="l"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804863" indent="-280988" algn="l" rtl="0" eaLnBrk="0" fontAlgn="base" hangingPunct="0">
        <a:spcBef>
          <a:spcPct val="20000"/>
        </a:spcBef>
        <a:spcAft>
          <a:spcPct val="0"/>
        </a:spcAft>
        <a:buClr>
          <a:srgbClr val="1E7FB8"/>
        </a:buClr>
        <a:buFont typeface="Arial" charset="0"/>
        <a:buChar char="–"/>
        <a:defRPr sz="2100">
          <a:solidFill>
            <a:srgbClr val="000066"/>
          </a:solidFill>
          <a:latin typeface="+mn-lt"/>
          <a:cs typeface="+mn-cs"/>
        </a:defRPr>
      </a:lvl2pPr>
      <a:lvl3pPr marL="1255713" indent="-26987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62113" indent="-225425" algn="l"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89138" indent="-147638" algn="r" rtl="1" eaLnBrk="0" fontAlgn="base" hangingPunct="0">
        <a:spcBef>
          <a:spcPct val="20000"/>
        </a:spcBef>
        <a:spcAft>
          <a:spcPct val="0"/>
        </a:spcAft>
        <a:buChar char="»"/>
        <a:defRPr sz="2000">
          <a:solidFill>
            <a:srgbClr val="000066"/>
          </a:solidFill>
          <a:latin typeface="+mn-lt"/>
          <a:cs typeface="+mn-cs"/>
        </a:defRPr>
      </a:lvl5pPr>
      <a:lvl6pPr marL="2446338" indent="-147638" algn="r" rtl="1" fontAlgn="base">
        <a:spcBef>
          <a:spcPct val="20000"/>
        </a:spcBef>
        <a:spcAft>
          <a:spcPct val="0"/>
        </a:spcAft>
        <a:buChar char="»"/>
        <a:defRPr sz="2000">
          <a:solidFill>
            <a:srgbClr val="000066"/>
          </a:solidFill>
          <a:latin typeface="+mn-lt"/>
          <a:cs typeface="+mn-cs"/>
        </a:defRPr>
      </a:lvl6pPr>
      <a:lvl7pPr marL="2903538" indent="-147638" algn="r" rtl="1" fontAlgn="base">
        <a:spcBef>
          <a:spcPct val="20000"/>
        </a:spcBef>
        <a:spcAft>
          <a:spcPct val="0"/>
        </a:spcAft>
        <a:buChar char="»"/>
        <a:defRPr sz="2000">
          <a:solidFill>
            <a:srgbClr val="000066"/>
          </a:solidFill>
          <a:latin typeface="+mn-lt"/>
          <a:cs typeface="+mn-cs"/>
        </a:defRPr>
      </a:lvl7pPr>
      <a:lvl8pPr marL="3360738" indent="-147638" algn="r" rtl="1" fontAlgn="base">
        <a:spcBef>
          <a:spcPct val="20000"/>
        </a:spcBef>
        <a:spcAft>
          <a:spcPct val="0"/>
        </a:spcAft>
        <a:buChar char="»"/>
        <a:defRPr sz="2000">
          <a:solidFill>
            <a:srgbClr val="000066"/>
          </a:solidFill>
          <a:latin typeface="+mn-lt"/>
          <a:cs typeface="+mn-cs"/>
        </a:defRPr>
      </a:lvl8pPr>
      <a:lvl9pPr marL="3817938" indent="-147638" algn="r"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hyperlink" Target="http://images.google.com/imgres?imgurl=http://www.pocketpicks.co.uk/latest/wp-content/uploads/2007/06/209-OFF-Vodafone_Square.jpg&amp;imgrefurl=http://current.com/items/88984110_vodafone_acquisice_la_tedesca_arcor&amp;h=599&amp;w=599&amp;sz=24&amp;hl=en&amp;start=1&amp;um=1&amp;usg=___Sw1t5IT2GPV0ccwXD874ZRUAe4=&amp;tbnid=_6On9wU7tqXqyM:&amp;tbnh=135&amp;tbnw=135&amp;prev=/images?q=vodafone&amp;um=1&amp;hl=en&amp;sa=X" TargetMode="External"/><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jpeg"/><Relationship Id="rId2" Type="http://schemas.openxmlformats.org/officeDocument/2006/relationships/notesSlide" Target="../notesSlides/notesSlide12.xml"/><Relationship Id="rId16" Type="http://schemas.openxmlformats.org/officeDocument/2006/relationships/image" Target="../media/image27.jpe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png"/><Relationship Id="rId2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27383"/>
            <a:ext cx="9144000" cy="1224135"/>
          </a:xfrm>
          <a:solidFill>
            <a:srgbClr val="0070C0"/>
          </a:solidFill>
        </p:spPr>
        <p:txBody>
          <a:bodyPr>
            <a:normAutofit fontScale="90000"/>
          </a:bodyPr>
          <a:lstStyle/>
          <a:p>
            <a:pPr>
              <a:defRPr/>
            </a:pPr>
            <a:r>
              <a:rPr lang="en-US" sz="4000" b="1" dirty="0" smtClean="0">
                <a:solidFill>
                  <a:schemeClr val="bg1"/>
                </a:solidFill>
                <a:effectLst>
                  <a:outerShdw blurRad="38100" dist="38100" dir="2700000" algn="tl">
                    <a:srgbClr val="000000">
                      <a:alpha val="43137"/>
                    </a:srgbClr>
                  </a:outerShdw>
                </a:effectLst>
                <a:latin typeface="Calibri" pitchFamily="34" charset="0"/>
              </a:rPr>
              <a:t>Measles/ MR Supplemental </a:t>
            </a:r>
            <a:r>
              <a:rPr lang="en-US" sz="4000" b="1" dirty="0" err="1" smtClean="0">
                <a:solidFill>
                  <a:schemeClr val="bg1"/>
                </a:solidFill>
                <a:effectLst>
                  <a:outerShdw blurRad="38100" dist="38100" dir="2700000" algn="tl">
                    <a:srgbClr val="000000">
                      <a:alpha val="43137"/>
                    </a:srgbClr>
                  </a:outerShdw>
                </a:effectLst>
                <a:latin typeface="Calibri" pitchFamily="34" charset="0"/>
              </a:rPr>
              <a:t>Immunisation</a:t>
            </a:r>
            <a:r>
              <a:rPr lang="en-US" sz="4000" b="1" dirty="0" smtClean="0">
                <a:solidFill>
                  <a:schemeClr val="bg1"/>
                </a:solidFill>
                <a:effectLst>
                  <a:outerShdw blurRad="38100" dist="38100" dir="2700000" algn="tl">
                    <a:srgbClr val="000000">
                      <a:alpha val="43137"/>
                    </a:srgbClr>
                  </a:outerShdw>
                </a:effectLst>
                <a:latin typeface="Calibri" pitchFamily="34" charset="0"/>
              </a:rPr>
              <a:t> Activities </a:t>
            </a:r>
            <a:r>
              <a:rPr lang="en-US" sz="4000" b="1" dirty="0">
                <a:solidFill>
                  <a:schemeClr val="bg1"/>
                </a:solidFill>
                <a:effectLst>
                  <a:outerShdw blurRad="38100" dist="38100" dir="2700000" algn="tl">
                    <a:srgbClr val="000000">
                      <a:alpha val="43137"/>
                    </a:srgbClr>
                  </a:outerShdw>
                </a:effectLst>
                <a:latin typeface="Calibri" pitchFamily="34" charset="0"/>
              </a:rPr>
              <a:t>Quality </a:t>
            </a:r>
            <a:endParaRPr lang="en-US" sz="4000" b="1"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3075" name="Rectangle 3"/>
          <p:cNvSpPr>
            <a:spLocks noGrp="1" noChangeArrowheads="1"/>
          </p:cNvSpPr>
          <p:nvPr>
            <p:ph type="subTitle" idx="1"/>
          </p:nvPr>
        </p:nvSpPr>
        <p:spPr>
          <a:xfrm>
            <a:off x="0" y="6172386"/>
            <a:ext cx="9144000" cy="712998"/>
          </a:xfrm>
          <a:solidFill>
            <a:srgbClr val="0070C0"/>
          </a:solidFill>
        </p:spPr>
        <p:txBody>
          <a:bodyPr>
            <a:normAutofit/>
          </a:bodyPr>
          <a:lstStyle/>
          <a:p>
            <a:pPr eaLnBrk="1" hangingPunct="1">
              <a:lnSpc>
                <a:spcPct val="80000"/>
              </a:lnSpc>
            </a:pPr>
            <a:r>
              <a:rPr lang="en-US" sz="1800" b="1" dirty="0" smtClean="0">
                <a:solidFill>
                  <a:schemeClr val="bg1"/>
                </a:solidFill>
              </a:rPr>
              <a:t>5</a:t>
            </a:r>
            <a:r>
              <a:rPr lang="en-US" sz="1800" b="1" baseline="30000" dirty="0" smtClean="0">
                <a:solidFill>
                  <a:schemeClr val="bg1"/>
                </a:solidFill>
              </a:rPr>
              <a:t>th</a:t>
            </a:r>
            <a:r>
              <a:rPr lang="en-US" sz="1800" b="1" dirty="0" smtClean="0">
                <a:solidFill>
                  <a:schemeClr val="bg1"/>
                </a:solidFill>
              </a:rPr>
              <a:t> African Measles and Rubella TAG Meeting</a:t>
            </a:r>
          </a:p>
          <a:p>
            <a:pPr eaLnBrk="1" hangingPunct="1">
              <a:lnSpc>
                <a:spcPct val="80000"/>
              </a:lnSpc>
            </a:pPr>
            <a:r>
              <a:rPr lang="en-US" sz="1800" b="1" dirty="0" smtClean="0">
                <a:solidFill>
                  <a:schemeClr val="bg1"/>
                </a:solidFill>
              </a:rPr>
              <a:t>Nairobi, Kenya, 2-3 June 2015</a:t>
            </a:r>
          </a:p>
        </p:txBody>
      </p:sp>
      <p:pic>
        <p:nvPicPr>
          <p:cNvPr id="3076" name="Picture 6" descr="http://www.msf.org/msf/fms/article-images/2010-00/549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6634179" cy="49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643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1"/>
            <a:ext cx="9144000" cy="1124744"/>
          </a:xfrm>
          <a:solidFill>
            <a:srgbClr val="0070C0"/>
          </a:solidFill>
        </p:spPr>
        <p:txBody>
          <a:bodyPr>
            <a:normAutofit/>
          </a:bodyPr>
          <a:lstStyle/>
          <a:p>
            <a:pPr defTabSz="912787" rtl="1">
              <a:defRPr/>
            </a:pPr>
            <a:r>
              <a:rPr lang="en-US" sz="3900" kern="1200" dirty="0">
                <a:solidFill>
                  <a:schemeClr val="bg1"/>
                </a:solidFill>
                <a:latin typeface="Arial Narrow" pitchFamily="34" charset="0"/>
                <a:ea typeface="+mn-ea"/>
              </a:rPr>
              <a:t>Major gaps documented with SIAs </a:t>
            </a:r>
            <a:r>
              <a:rPr lang="en-US" sz="3900" kern="1200" dirty="0" smtClean="0">
                <a:solidFill>
                  <a:schemeClr val="bg1"/>
                </a:solidFill>
                <a:latin typeface="Arial Narrow" pitchFamily="34" charset="0"/>
                <a:ea typeface="+mn-ea"/>
              </a:rPr>
              <a:t>Quality (2)</a:t>
            </a:r>
            <a:endParaRPr lang="en-US" sz="3900" b="1" i="1" kern="1200" dirty="0">
              <a:solidFill>
                <a:schemeClr val="bg1"/>
              </a:solidFill>
              <a:latin typeface="Arial Narrow" pitchFamily="34" charset="0"/>
              <a:ea typeface="+mn-ea"/>
            </a:endParaRPr>
          </a:p>
        </p:txBody>
      </p:sp>
      <p:sp>
        <p:nvSpPr>
          <p:cNvPr id="19459" name="Rectangle 3"/>
          <p:cNvSpPr>
            <a:spLocks noGrp="1" noChangeArrowheads="1"/>
          </p:cNvSpPr>
          <p:nvPr>
            <p:ph type="body" idx="1"/>
          </p:nvPr>
        </p:nvSpPr>
        <p:spPr>
          <a:xfrm>
            <a:off x="76200" y="1124745"/>
            <a:ext cx="9067800" cy="5733255"/>
          </a:xfrm>
        </p:spPr>
        <p:txBody>
          <a:bodyPr>
            <a:normAutofit/>
          </a:bodyPr>
          <a:lstStyle/>
          <a:p>
            <a:r>
              <a:rPr lang="en-US" altLang="fr-FR" dirty="0" smtClean="0">
                <a:solidFill>
                  <a:srgbClr val="002060"/>
                </a:solidFill>
                <a:latin typeface="Calibri" panose="020F0502020204030204" pitchFamily="34" charset="0"/>
              </a:rPr>
              <a:t>Delayed in ordering vaccine and devices </a:t>
            </a:r>
          </a:p>
          <a:p>
            <a:pPr marL="0" indent="0">
              <a:buNone/>
            </a:pPr>
            <a:endParaRPr lang="en-US" altLang="fr-FR" sz="1000" dirty="0" smtClean="0">
              <a:solidFill>
                <a:srgbClr val="002060"/>
              </a:solidFill>
              <a:latin typeface="Calibri" panose="020F0502020204030204" pitchFamily="34" charset="0"/>
            </a:endParaRPr>
          </a:p>
          <a:p>
            <a:r>
              <a:rPr lang="en-US" dirty="0">
                <a:solidFill>
                  <a:srgbClr val="002060"/>
                </a:solidFill>
              </a:rPr>
              <a:t>Delay in clearance of injection materials and safety boxes - postponement of the campaign  </a:t>
            </a:r>
            <a:r>
              <a:rPr lang="en-US" dirty="0" err="1">
                <a:solidFill>
                  <a:srgbClr val="002060"/>
                </a:solidFill>
              </a:rPr>
              <a:t>eg</a:t>
            </a:r>
            <a:r>
              <a:rPr lang="en-US" dirty="0">
                <a:solidFill>
                  <a:srgbClr val="002060"/>
                </a:solidFill>
              </a:rPr>
              <a:t>. </a:t>
            </a:r>
            <a:r>
              <a:rPr lang="en-US" dirty="0" smtClean="0">
                <a:solidFill>
                  <a:srgbClr val="002060"/>
                </a:solidFill>
              </a:rPr>
              <a:t>TAN</a:t>
            </a:r>
          </a:p>
          <a:p>
            <a:pPr marL="0" indent="0">
              <a:buNone/>
            </a:pPr>
            <a:endParaRPr lang="en-US" sz="1000" dirty="0">
              <a:solidFill>
                <a:srgbClr val="002060"/>
              </a:solidFill>
            </a:endParaRPr>
          </a:p>
          <a:p>
            <a:r>
              <a:rPr lang="en-US" altLang="fr-FR" dirty="0" smtClean="0">
                <a:solidFill>
                  <a:srgbClr val="002060"/>
                </a:solidFill>
              </a:rPr>
              <a:t>Inadequate </a:t>
            </a:r>
            <a:r>
              <a:rPr lang="en-US" altLang="fr-FR" dirty="0">
                <a:solidFill>
                  <a:srgbClr val="002060"/>
                </a:solidFill>
              </a:rPr>
              <a:t>logistics management: </a:t>
            </a:r>
            <a:r>
              <a:rPr lang="en-US" altLang="fr-FR" dirty="0" smtClean="0">
                <a:solidFill>
                  <a:srgbClr val="002060"/>
                </a:solidFill>
              </a:rPr>
              <a:t>poor </a:t>
            </a:r>
            <a:r>
              <a:rPr lang="en-US" altLang="fr-FR" dirty="0">
                <a:solidFill>
                  <a:srgbClr val="002060"/>
                </a:solidFill>
              </a:rPr>
              <a:t>distribution/ stock-outs </a:t>
            </a:r>
            <a:endParaRPr lang="en-US" altLang="fr-FR" dirty="0" smtClean="0">
              <a:solidFill>
                <a:srgbClr val="002060"/>
              </a:solidFill>
            </a:endParaRPr>
          </a:p>
          <a:p>
            <a:pPr marL="0" indent="0">
              <a:buNone/>
            </a:pPr>
            <a:endParaRPr lang="en-US" altLang="fr-FR" sz="1000" dirty="0">
              <a:solidFill>
                <a:srgbClr val="002060"/>
              </a:solidFill>
            </a:endParaRPr>
          </a:p>
          <a:p>
            <a:r>
              <a:rPr lang="en-ZW" dirty="0" smtClean="0">
                <a:solidFill>
                  <a:srgbClr val="002060"/>
                </a:solidFill>
              </a:rPr>
              <a:t>Failure in addressing </a:t>
            </a:r>
            <a:r>
              <a:rPr lang="en-ZW" dirty="0">
                <a:solidFill>
                  <a:srgbClr val="002060"/>
                </a:solidFill>
              </a:rPr>
              <a:t>Epidemiological shift of the susceptible pool to older age groups- for SIAs target age groups due to resource </a:t>
            </a:r>
            <a:r>
              <a:rPr lang="en-ZW" dirty="0" smtClean="0">
                <a:solidFill>
                  <a:srgbClr val="002060"/>
                </a:solidFill>
              </a:rPr>
              <a:t>gap</a:t>
            </a:r>
            <a:r>
              <a:rPr lang="en-ZW" b="1" dirty="0" smtClean="0">
                <a:solidFill>
                  <a:srgbClr val="002060"/>
                </a:solidFill>
              </a:rPr>
              <a:t>, Eth, NIG</a:t>
            </a:r>
            <a:endParaRPr lang="en-ZW" b="1" dirty="0">
              <a:solidFill>
                <a:srgbClr val="002060"/>
              </a:solidFill>
            </a:endParaRPr>
          </a:p>
          <a:p>
            <a:pPr marL="0" indent="0">
              <a:buNone/>
            </a:pPr>
            <a:endParaRPr lang="en-US" altLang="fr-FR" dirty="0" smtClean="0">
              <a:solidFill>
                <a:schemeClr val="accent1">
                  <a:lumMod val="50000"/>
                </a:schemeClr>
              </a:solidFill>
              <a:latin typeface="Calibri" panose="020F0502020204030204" pitchFamily="34" charset="0"/>
            </a:endParaRPr>
          </a:p>
          <a:p>
            <a:pPr marL="0" indent="0">
              <a:buNone/>
            </a:pPr>
            <a:endParaRPr lang="en-US" altLang="fr-FR" dirty="0" smtClean="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124746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4" y="44624"/>
            <a:ext cx="9122505" cy="1215008"/>
          </a:xfrm>
        </p:spPr>
        <p:txBody>
          <a:bodyPr>
            <a:noAutofit/>
          </a:bodyPr>
          <a:lstStyle/>
          <a:p>
            <a:r>
              <a:rPr lang="en-US" b="1" dirty="0" smtClean="0">
                <a:solidFill>
                  <a:schemeClr val="tx2">
                    <a:lumMod val="50000"/>
                  </a:schemeClr>
                </a:solidFill>
              </a:rPr>
              <a:t>Age Distribution of Measles Cases, Ethiopia 2006- 2015*</a:t>
            </a:r>
            <a:endParaRPr lang="en-US" b="1" dirty="0">
              <a:solidFill>
                <a:schemeClr val="tx2">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28352" y="1340769"/>
            <a:ext cx="9144000" cy="5517231"/>
          </a:xfrm>
          <a:prstGeom prst="rect">
            <a:avLst/>
          </a:prstGeom>
        </p:spPr>
      </p:pic>
    </p:spTree>
    <p:extLst>
      <p:ext uri="{BB962C8B-B14F-4D97-AF65-F5344CB8AC3E}">
        <p14:creationId xmlns:p14="http://schemas.microsoft.com/office/powerpoint/2010/main" val="4026075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Confirmed Measles Cases , Ethiopia 2006–2014</a:t>
            </a:r>
            <a:endParaRPr lang="en-GB" dirty="0"/>
          </a:p>
        </p:txBody>
      </p:sp>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89" y="1948713"/>
            <a:ext cx="8999621" cy="4000567"/>
          </a:xfrm>
          <a:prstGeom prst="rect">
            <a:avLst/>
          </a:prstGeom>
        </p:spPr>
      </p:pic>
      <p:sp>
        <p:nvSpPr>
          <p:cNvPr id="27" name="Down Arrow 26"/>
          <p:cNvSpPr/>
          <p:nvPr/>
        </p:nvSpPr>
        <p:spPr>
          <a:xfrm>
            <a:off x="734870" y="2140687"/>
            <a:ext cx="108012"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28" name="Down Arrow 27"/>
          <p:cNvSpPr/>
          <p:nvPr/>
        </p:nvSpPr>
        <p:spPr>
          <a:xfrm>
            <a:off x="3059832"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29" name="Down Arrow 28"/>
          <p:cNvSpPr/>
          <p:nvPr/>
        </p:nvSpPr>
        <p:spPr>
          <a:xfrm>
            <a:off x="5040064"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0" name="Down Arrow 29"/>
          <p:cNvSpPr/>
          <p:nvPr/>
        </p:nvSpPr>
        <p:spPr>
          <a:xfrm>
            <a:off x="7236296" y="2140687"/>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1" name="Down Arrow 30"/>
          <p:cNvSpPr/>
          <p:nvPr/>
        </p:nvSpPr>
        <p:spPr>
          <a:xfrm>
            <a:off x="1547664"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2" name="Down Arrow 31"/>
          <p:cNvSpPr/>
          <p:nvPr/>
        </p:nvSpPr>
        <p:spPr>
          <a:xfrm>
            <a:off x="1259632" y="2140687"/>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3" name="Down Arrow 32"/>
          <p:cNvSpPr/>
          <p:nvPr/>
        </p:nvSpPr>
        <p:spPr>
          <a:xfrm>
            <a:off x="1943720"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4" name="Down Arrow 33"/>
          <p:cNvSpPr/>
          <p:nvPr/>
        </p:nvSpPr>
        <p:spPr>
          <a:xfrm>
            <a:off x="5256088"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5" name="Down Arrow 34"/>
          <p:cNvSpPr/>
          <p:nvPr/>
        </p:nvSpPr>
        <p:spPr>
          <a:xfrm>
            <a:off x="2483768"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6" name="Down Arrow 35"/>
          <p:cNvSpPr/>
          <p:nvPr/>
        </p:nvSpPr>
        <p:spPr>
          <a:xfrm>
            <a:off x="2699792"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7" name="Down Arrow 36"/>
          <p:cNvSpPr/>
          <p:nvPr/>
        </p:nvSpPr>
        <p:spPr>
          <a:xfrm>
            <a:off x="3212232"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38" name="Rectangle 37"/>
          <p:cNvSpPr/>
          <p:nvPr/>
        </p:nvSpPr>
        <p:spPr>
          <a:xfrm>
            <a:off x="323528" y="1772816"/>
            <a:ext cx="1728192"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rPr>
              <a:t>1</a:t>
            </a:r>
            <a:r>
              <a:rPr kumimoji="0" lang="en-GB" sz="1600" b="0" i="0" u="none" strike="noStrike" kern="0" cap="none" spc="0" normalizeH="0" baseline="30000" noProof="0" dirty="0" smtClean="0">
                <a:ln>
                  <a:noFill/>
                </a:ln>
                <a:solidFill>
                  <a:sysClr val="window" lastClr="FFFFFF"/>
                </a:solidFill>
                <a:effectLst/>
                <a:uLnTx/>
                <a:uFillTx/>
                <a:latin typeface="Calibri"/>
              </a:rPr>
              <a:t>st</a:t>
            </a:r>
            <a:r>
              <a:rPr kumimoji="0" lang="en-GB" sz="1600" b="0" i="0" u="none" strike="noStrike" kern="0" cap="none" spc="0" normalizeH="0" baseline="0" noProof="0" dirty="0" smtClean="0">
                <a:ln>
                  <a:noFill/>
                </a:ln>
                <a:solidFill>
                  <a:sysClr val="window" lastClr="FFFFFF"/>
                </a:solidFill>
                <a:effectLst/>
                <a:uLnTx/>
                <a:uFillTx/>
                <a:latin typeface="Calibri"/>
              </a:rPr>
              <a:t> Follow-up</a:t>
            </a:r>
            <a:endParaRPr kumimoji="0" lang="en-GB" sz="1600" b="0" i="0" u="none" strike="noStrike" kern="0" cap="none" spc="0" normalizeH="0" baseline="0" noProof="0" dirty="0">
              <a:ln>
                <a:noFill/>
              </a:ln>
              <a:solidFill>
                <a:sysClr val="window" lastClr="FFFFFF"/>
              </a:solidFill>
              <a:effectLst/>
              <a:uLnTx/>
              <a:uFillTx/>
              <a:latin typeface="Calibri"/>
            </a:endParaRPr>
          </a:p>
        </p:txBody>
      </p:sp>
      <p:sp>
        <p:nvSpPr>
          <p:cNvPr id="39" name="Rectangle 38"/>
          <p:cNvSpPr/>
          <p:nvPr/>
        </p:nvSpPr>
        <p:spPr>
          <a:xfrm>
            <a:off x="2319046" y="1772816"/>
            <a:ext cx="1316850"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rPr>
              <a:t>2</a:t>
            </a:r>
            <a:r>
              <a:rPr kumimoji="0" lang="en-GB" sz="1600" b="0" i="0" u="none" strike="noStrike" kern="0" cap="none" spc="0" normalizeH="0" baseline="30000" noProof="0" dirty="0" smtClean="0">
                <a:ln>
                  <a:noFill/>
                </a:ln>
                <a:solidFill>
                  <a:sysClr val="window" lastClr="FFFFFF"/>
                </a:solidFill>
                <a:effectLst/>
                <a:uLnTx/>
                <a:uFillTx/>
                <a:latin typeface="Calibri"/>
              </a:rPr>
              <a:t>nd</a:t>
            </a:r>
            <a:r>
              <a:rPr kumimoji="0" lang="en-GB" sz="1600" b="0" i="0" u="none" strike="noStrike" kern="0" cap="none" spc="0" normalizeH="0" baseline="0" noProof="0" dirty="0" smtClean="0">
                <a:ln>
                  <a:noFill/>
                </a:ln>
                <a:solidFill>
                  <a:sysClr val="window" lastClr="FFFFFF"/>
                </a:solidFill>
                <a:effectLst/>
                <a:uLnTx/>
                <a:uFillTx/>
                <a:latin typeface="Calibri"/>
              </a:rPr>
              <a:t> Follow-up</a:t>
            </a:r>
            <a:endParaRPr kumimoji="0" lang="en-GB" sz="1600" b="0" i="0" u="none" strike="noStrike" kern="0" cap="none" spc="0" normalizeH="0" baseline="0" noProof="0" dirty="0">
              <a:ln>
                <a:noFill/>
              </a:ln>
              <a:solidFill>
                <a:sysClr val="window" lastClr="FFFFFF"/>
              </a:solidFill>
              <a:effectLst/>
              <a:uLnTx/>
              <a:uFillTx/>
              <a:latin typeface="Calibri"/>
            </a:endParaRPr>
          </a:p>
        </p:txBody>
      </p:sp>
      <p:sp>
        <p:nvSpPr>
          <p:cNvPr id="40" name="Down Arrow 39"/>
          <p:cNvSpPr/>
          <p:nvPr/>
        </p:nvSpPr>
        <p:spPr>
          <a:xfrm>
            <a:off x="3347864"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41" name="Rectangle 40"/>
          <p:cNvSpPr/>
          <p:nvPr/>
        </p:nvSpPr>
        <p:spPr>
          <a:xfrm>
            <a:off x="4571999" y="1781200"/>
            <a:ext cx="1316850"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rPr>
              <a:t>3</a:t>
            </a:r>
            <a:r>
              <a:rPr kumimoji="0" lang="en-GB" sz="1600" b="0" i="0" u="none" strike="noStrike" kern="0" cap="none" spc="0" normalizeH="0" baseline="30000" noProof="0" dirty="0" smtClean="0">
                <a:ln>
                  <a:noFill/>
                </a:ln>
                <a:solidFill>
                  <a:sysClr val="window" lastClr="FFFFFF"/>
                </a:solidFill>
                <a:effectLst/>
                <a:uLnTx/>
                <a:uFillTx/>
                <a:latin typeface="Calibri"/>
              </a:rPr>
              <a:t>rd</a:t>
            </a:r>
            <a:r>
              <a:rPr kumimoji="0" lang="en-GB" sz="1600" b="0" i="0" u="none" strike="noStrike" kern="0" cap="none" spc="0" normalizeH="0" baseline="0" noProof="0" dirty="0" smtClean="0">
                <a:ln>
                  <a:noFill/>
                </a:ln>
                <a:solidFill>
                  <a:sysClr val="window" lastClr="FFFFFF"/>
                </a:solidFill>
                <a:effectLst/>
                <a:uLnTx/>
                <a:uFillTx/>
                <a:latin typeface="Calibri"/>
              </a:rPr>
              <a:t> Follow-up</a:t>
            </a:r>
            <a:endParaRPr kumimoji="0" lang="en-GB" sz="1600" b="0" i="0" u="none" strike="noStrike" kern="0" cap="none" spc="0" normalizeH="0" baseline="0" noProof="0" dirty="0">
              <a:ln>
                <a:noFill/>
              </a:ln>
              <a:solidFill>
                <a:sysClr val="window" lastClr="FFFFFF"/>
              </a:solidFill>
              <a:effectLst/>
              <a:uLnTx/>
              <a:uFillTx/>
              <a:latin typeface="Calibri"/>
            </a:endParaRPr>
          </a:p>
        </p:txBody>
      </p:sp>
      <p:sp>
        <p:nvSpPr>
          <p:cNvPr id="42" name="Rectangle 41"/>
          <p:cNvSpPr/>
          <p:nvPr/>
        </p:nvSpPr>
        <p:spPr>
          <a:xfrm>
            <a:off x="6613863" y="1781200"/>
            <a:ext cx="1316850"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 lastClr="FFFFFF"/>
                </a:solidFill>
                <a:effectLst/>
                <a:uLnTx/>
                <a:uFillTx/>
                <a:latin typeface="Calibri"/>
              </a:rPr>
              <a:t>4</a:t>
            </a:r>
            <a:r>
              <a:rPr kumimoji="0" lang="en-GB" sz="1600" b="0" i="0" u="none" strike="noStrike" kern="0" cap="none" spc="0" normalizeH="0" baseline="30000" noProof="0" dirty="0" smtClean="0">
                <a:ln>
                  <a:noFill/>
                </a:ln>
                <a:solidFill>
                  <a:sysClr val="window" lastClr="FFFFFF"/>
                </a:solidFill>
                <a:effectLst/>
                <a:uLnTx/>
                <a:uFillTx/>
                <a:latin typeface="Calibri"/>
              </a:rPr>
              <a:t>th</a:t>
            </a:r>
            <a:r>
              <a:rPr kumimoji="0" lang="en-GB" sz="1600" b="0" i="0" u="none" strike="noStrike" kern="0" cap="none" spc="0" normalizeH="0" baseline="0" noProof="0" dirty="0" smtClean="0">
                <a:ln>
                  <a:noFill/>
                </a:ln>
                <a:solidFill>
                  <a:sysClr val="window" lastClr="FFFFFF"/>
                </a:solidFill>
                <a:effectLst/>
                <a:uLnTx/>
                <a:uFillTx/>
                <a:latin typeface="Calibri"/>
              </a:rPr>
              <a:t> Follow-up</a:t>
            </a:r>
            <a:endParaRPr kumimoji="0" lang="en-GB" sz="1600" b="0" i="0" u="none" strike="noStrike" kern="0" cap="none" spc="0" normalizeH="0" baseline="0" noProof="0" dirty="0">
              <a:ln>
                <a:noFill/>
              </a:ln>
              <a:solidFill>
                <a:sysClr val="window" lastClr="FFFFFF"/>
              </a:solidFill>
              <a:effectLst/>
              <a:uLnTx/>
              <a:uFillTx/>
              <a:latin typeface="Calibri"/>
            </a:endParaRPr>
          </a:p>
        </p:txBody>
      </p:sp>
      <p:sp>
        <p:nvSpPr>
          <p:cNvPr id="43" name="Down Arrow 42"/>
          <p:cNvSpPr/>
          <p:nvPr/>
        </p:nvSpPr>
        <p:spPr>
          <a:xfrm>
            <a:off x="7416328" y="2132856"/>
            <a:ext cx="108000"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
        <p:nvSpPr>
          <p:cNvPr id="44" name="Down Arrow 43"/>
          <p:cNvSpPr/>
          <p:nvPr/>
        </p:nvSpPr>
        <p:spPr>
          <a:xfrm>
            <a:off x="323528" y="2132856"/>
            <a:ext cx="108012" cy="1512168"/>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ndParaRPr>
          </a:p>
        </p:txBody>
      </p:sp>
    </p:spTree>
    <p:extLst>
      <p:ext uri="{BB962C8B-B14F-4D97-AF65-F5344CB8AC3E}">
        <p14:creationId xmlns:p14="http://schemas.microsoft.com/office/powerpoint/2010/main" val="248239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836712"/>
          </a:xfrm>
        </p:spPr>
        <p:txBody>
          <a:bodyPr/>
          <a:lstStyle/>
          <a:p>
            <a:r>
              <a:rPr lang="en-US" sz="2200" b="1" dirty="0" smtClean="0">
                <a:solidFill>
                  <a:srgbClr val="0000FF"/>
                </a:solidFill>
              </a:rPr>
              <a:t>Distribution of Confirmed Measles Cases (Lab + Epi-link + Clinical) by Age,</a:t>
            </a:r>
            <a:r>
              <a:rPr lang="en-US" sz="2200" b="1" smtClean="0">
                <a:solidFill>
                  <a:srgbClr val="0000FF"/>
                </a:solidFill>
              </a:rPr>
              <a:t/>
            </a:r>
            <a:br>
              <a:rPr lang="en-US" sz="2200" b="1" smtClean="0">
                <a:solidFill>
                  <a:srgbClr val="0000FF"/>
                </a:solidFill>
              </a:rPr>
            </a:br>
            <a:r>
              <a:rPr lang="en-US" sz="2200" b="1" smtClean="0">
                <a:solidFill>
                  <a:srgbClr val="0000FF"/>
                </a:solidFill>
              </a:rPr>
              <a:t>Nigeria (Week01-20, 2015)</a:t>
            </a:r>
            <a:endParaRPr lang="en-GB" sz="2200"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346153"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389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3175"/>
            <a:ext cx="9144000" cy="1271588"/>
          </a:xfrm>
          <a:solidFill>
            <a:srgbClr val="0070C0"/>
          </a:solidFill>
        </p:spPr>
        <p:txBody>
          <a:bodyPr/>
          <a:lstStyle/>
          <a:p>
            <a:pPr defTabSz="912787" rtl="1">
              <a:defRPr/>
            </a:pPr>
            <a:r>
              <a:rPr lang="en-US" sz="3900" b="1" kern="1200" dirty="0">
                <a:solidFill>
                  <a:schemeClr val="bg1"/>
                </a:solidFill>
                <a:latin typeface="Arial Narrow" pitchFamily="34" charset="0"/>
                <a:ea typeface="+mn-ea"/>
              </a:rPr>
              <a:t>Major </a:t>
            </a:r>
            <a:r>
              <a:rPr lang="en-US" sz="3900" b="1" kern="1200" dirty="0" smtClean="0">
                <a:solidFill>
                  <a:schemeClr val="bg1"/>
                </a:solidFill>
                <a:latin typeface="Arial Narrow" pitchFamily="34" charset="0"/>
                <a:ea typeface="+mn-ea"/>
              </a:rPr>
              <a:t>gaps </a:t>
            </a:r>
            <a:r>
              <a:rPr lang="en-US" sz="3900" b="1" kern="1200" dirty="0">
                <a:solidFill>
                  <a:schemeClr val="bg1"/>
                </a:solidFill>
                <a:latin typeface="Arial Narrow" pitchFamily="34" charset="0"/>
                <a:ea typeface="+mn-ea"/>
              </a:rPr>
              <a:t>documented with SIAs Quality </a:t>
            </a:r>
            <a:r>
              <a:rPr lang="en-US" sz="3900" b="1" kern="1200" dirty="0" smtClean="0">
                <a:solidFill>
                  <a:schemeClr val="bg1"/>
                </a:solidFill>
                <a:latin typeface="Arial Narrow" pitchFamily="34" charset="0"/>
                <a:ea typeface="+mn-ea"/>
              </a:rPr>
              <a:t>(3)</a:t>
            </a:r>
            <a:endParaRPr lang="en-US" sz="3900" b="1" kern="1200" dirty="0">
              <a:solidFill>
                <a:schemeClr val="bg1"/>
              </a:solidFill>
              <a:latin typeface="Arial Narrow" pitchFamily="34" charset="0"/>
              <a:ea typeface="+mn-ea"/>
            </a:endParaRPr>
          </a:p>
        </p:txBody>
      </p:sp>
      <p:sp>
        <p:nvSpPr>
          <p:cNvPr id="21507" name="Rectangle 3"/>
          <p:cNvSpPr>
            <a:spLocks noGrp="1" noChangeArrowheads="1"/>
          </p:cNvSpPr>
          <p:nvPr>
            <p:ph type="body" idx="1"/>
          </p:nvPr>
        </p:nvSpPr>
        <p:spPr>
          <a:xfrm>
            <a:off x="0" y="1268413"/>
            <a:ext cx="9144000" cy="5472955"/>
          </a:xfrm>
        </p:spPr>
        <p:txBody>
          <a:bodyPr>
            <a:noAutofit/>
          </a:bodyPr>
          <a:lstStyle/>
          <a:p>
            <a:r>
              <a:rPr lang="en-US" altLang="fr-FR" sz="2800" dirty="0" smtClean="0">
                <a:solidFill>
                  <a:srgbClr val="002060"/>
                </a:solidFill>
              </a:rPr>
              <a:t>Insufficient monitoring and </a:t>
            </a:r>
            <a:r>
              <a:rPr lang="en-GB" altLang="fr-FR" sz="2800" dirty="0" smtClean="0">
                <a:solidFill>
                  <a:srgbClr val="002060"/>
                </a:solidFill>
              </a:rPr>
              <a:t>supervision</a:t>
            </a:r>
          </a:p>
          <a:p>
            <a:pPr marL="0" indent="0">
              <a:buNone/>
            </a:pPr>
            <a:endParaRPr lang="en-GB" altLang="fr-FR" sz="1100" dirty="0" smtClean="0">
              <a:solidFill>
                <a:srgbClr val="002060"/>
              </a:solidFill>
            </a:endParaRPr>
          </a:p>
          <a:p>
            <a:r>
              <a:rPr lang="en-US" altLang="fr-FR" sz="2800" dirty="0">
                <a:solidFill>
                  <a:srgbClr val="002060"/>
                </a:solidFill>
                <a:latin typeface="Calibri" panose="020F0502020204030204" pitchFamily="34" charset="0"/>
              </a:rPr>
              <a:t>Wrong numerator and/denominator </a:t>
            </a:r>
            <a:r>
              <a:rPr lang="en-US" altLang="fr-FR" sz="2800" b="1" dirty="0">
                <a:solidFill>
                  <a:srgbClr val="002060"/>
                </a:solidFill>
                <a:latin typeface="Calibri" panose="020F0502020204030204" pitchFamily="34" charset="0"/>
              </a:rPr>
              <a:t>(population data and reporting issue</a:t>
            </a:r>
            <a:r>
              <a:rPr lang="en-US" altLang="fr-FR" sz="2800" b="1" dirty="0" smtClean="0">
                <a:solidFill>
                  <a:srgbClr val="002060"/>
                </a:solidFill>
                <a:latin typeface="Calibri" panose="020F0502020204030204" pitchFamily="34" charset="0"/>
              </a:rPr>
              <a:t>?)</a:t>
            </a:r>
          </a:p>
          <a:p>
            <a:pPr marL="0" indent="0">
              <a:buNone/>
            </a:pPr>
            <a:endParaRPr lang="en-US" altLang="fr-FR" sz="1000" b="1" dirty="0">
              <a:solidFill>
                <a:srgbClr val="002060"/>
              </a:solidFill>
              <a:latin typeface="Calibri" panose="020F0502020204030204" pitchFamily="34" charset="0"/>
            </a:endParaRPr>
          </a:p>
          <a:p>
            <a:r>
              <a:rPr lang="en-US" altLang="fr-FR" sz="2800" dirty="0" smtClean="0">
                <a:solidFill>
                  <a:srgbClr val="002060"/>
                </a:solidFill>
              </a:rPr>
              <a:t>Provisions not done systematically during planning for mop-up in districts with low coverage</a:t>
            </a:r>
          </a:p>
          <a:p>
            <a:pPr marL="0" indent="0">
              <a:buNone/>
            </a:pPr>
            <a:endParaRPr lang="en-US" altLang="fr-FR" sz="1000" dirty="0" smtClean="0">
              <a:solidFill>
                <a:srgbClr val="002060"/>
              </a:solidFill>
            </a:endParaRPr>
          </a:p>
          <a:p>
            <a:r>
              <a:rPr lang="en-US" altLang="fr-FR" sz="2800" dirty="0" smtClean="0">
                <a:solidFill>
                  <a:srgbClr val="002060"/>
                </a:solidFill>
              </a:rPr>
              <a:t>Post SIAs Coverage validation not systematic and sometimes conducted very late</a:t>
            </a:r>
          </a:p>
          <a:p>
            <a:pPr marL="0" indent="0">
              <a:buNone/>
            </a:pPr>
            <a:endParaRPr lang="en-US" altLang="fr-FR" sz="1000" dirty="0" smtClean="0">
              <a:solidFill>
                <a:srgbClr val="002060"/>
              </a:solidFill>
            </a:endParaRPr>
          </a:p>
          <a:p>
            <a:r>
              <a:rPr lang="en-US" altLang="fr-FR" sz="2800" dirty="0" smtClean="0">
                <a:solidFill>
                  <a:srgbClr val="002060"/>
                </a:solidFill>
                <a:latin typeface="Calibri" panose="020F0502020204030204" pitchFamily="34" charset="0"/>
              </a:rPr>
              <a:t>Sub-optimal </a:t>
            </a:r>
            <a:r>
              <a:rPr lang="en-US" altLang="fr-FR" sz="2800" b="1" dirty="0">
                <a:solidFill>
                  <a:srgbClr val="002060"/>
                </a:solidFill>
                <a:latin typeface="Calibri" panose="020F0502020204030204" pitchFamily="34" charset="0"/>
              </a:rPr>
              <a:t>quality</a:t>
            </a:r>
            <a:r>
              <a:rPr lang="en-US" altLang="fr-FR" sz="2800" dirty="0">
                <a:solidFill>
                  <a:srgbClr val="002060"/>
                </a:solidFill>
                <a:latin typeface="Calibri" panose="020F0502020204030204" pitchFamily="34" charset="0"/>
              </a:rPr>
              <a:t> of SIAs, </a:t>
            </a:r>
            <a:r>
              <a:rPr lang="en-ZW" sz="2800" dirty="0">
                <a:solidFill>
                  <a:srgbClr val="002060"/>
                </a:solidFill>
              </a:rPr>
              <a:t>Inadequate preparations and resource </a:t>
            </a:r>
            <a:r>
              <a:rPr lang="en-ZW" sz="2800" dirty="0" smtClean="0">
                <a:solidFill>
                  <a:srgbClr val="002060"/>
                </a:solidFill>
              </a:rPr>
              <a:t>mobilisation</a:t>
            </a:r>
            <a:endParaRPr lang="en-ZW" sz="2400" b="1" i="1" dirty="0">
              <a:solidFill>
                <a:srgbClr val="002060"/>
              </a:solidFill>
            </a:endParaRPr>
          </a:p>
        </p:txBody>
      </p:sp>
    </p:spTree>
    <p:extLst>
      <p:ext uri="{BB962C8B-B14F-4D97-AF65-F5344CB8AC3E}">
        <p14:creationId xmlns:p14="http://schemas.microsoft.com/office/powerpoint/2010/main" val="2077080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3175"/>
            <a:ext cx="9144000" cy="1271588"/>
          </a:xfrm>
          <a:solidFill>
            <a:srgbClr val="0070C0"/>
          </a:solidFill>
        </p:spPr>
        <p:txBody>
          <a:bodyPr>
            <a:normAutofit/>
          </a:bodyPr>
          <a:lstStyle/>
          <a:p>
            <a:pPr defTabSz="912787" rtl="1">
              <a:defRPr/>
            </a:pPr>
            <a:r>
              <a:rPr lang="en-US" sz="4000" b="1" i="1" dirty="0">
                <a:solidFill>
                  <a:schemeClr val="bg1"/>
                </a:solidFill>
                <a:latin typeface="Arial Narrow" pitchFamily="34" charset="0"/>
              </a:rPr>
              <a:t>Delays </a:t>
            </a:r>
            <a:r>
              <a:rPr lang="en-US" sz="4000" b="1" i="1" dirty="0" smtClean="0">
                <a:solidFill>
                  <a:schemeClr val="bg1"/>
                </a:solidFill>
                <a:latin typeface="Arial Narrow" pitchFamily="34" charset="0"/>
              </a:rPr>
              <a:t>in availability of funds: </a:t>
            </a:r>
            <a:r>
              <a:rPr lang="en-US" sz="4000" b="1" i="1" dirty="0">
                <a:solidFill>
                  <a:schemeClr val="bg1"/>
                </a:solidFill>
                <a:latin typeface="Arial Narrow" pitchFamily="34" charset="0"/>
              </a:rPr>
              <a:t>critical dates</a:t>
            </a:r>
            <a:endParaRPr lang="en-US" sz="3900" b="1" kern="1200" dirty="0">
              <a:solidFill>
                <a:schemeClr val="bg1"/>
              </a:solidFill>
              <a:latin typeface="Arial Narrow" pitchFamily="34" charset="0"/>
              <a:ea typeface="+mn-ea"/>
            </a:endParaRPr>
          </a:p>
        </p:txBody>
      </p:sp>
      <p:sp>
        <p:nvSpPr>
          <p:cNvPr id="21507" name="Rectangle 3"/>
          <p:cNvSpPr>
            <a:spLocks noGrp="1" noChangeArrowheads="1"/>
          </p:cNvSpPr>
          <p:nvPr>
            <p:ph type="body" idx="1"/>
          </p:nvPr>
        </p:nvSpPr>
        <p:spPr>
          <a:xfrm>
            <a:off x="0" y="1268413"/>
            <a:ext cx="9144000" cy="5589587"/>
          </a:xfrm>
        </p:spPr>
        <p:txBody>
          <a:bodyPr>
            <a:normAutofit/>
          </a:bodyPr>
          <a:lstStyle/>
          <a:p>
            <a:pPr marL="0" indent="0">
              <a:buNone/>
            </a:pPr>
            <a:r>
              <a:rPr lang="en-US" altLang="fr-FR" b="1" dirty="0" smtClean="0"/>
              <a:t>Late fund disbursement by external (</a:t>
            </a:r>
            <a:r>
              <a:rPr lang="en-US" altLang="fr-FR" b="1" dirty="0" err="1" smtClean="0"/>
              <a:t>Gavi</a:t>
            </a:r>
            <a:r>
              <a:rPr lang="en-US" altLang="fr-FR" b="1" dirty="0" smtClean="0"/>
              <a:t>, M&amp;RI) and local ( </a:t>
            </a:r>
            <a:r>
              <a:rPr lang="en-US" altLang="fr-FR" b="1" dirty="0" err="1" smtClean="0"/>
              <a:t>gov</a:t>
            </a:r>
            <a:r>
              <a:rPr lang="en-US" altLang="fr-FR" b="1" dirty="0" smtClean="0"/>
              <a:t> &amp; local partners)</a:t>
            </a:r>
          </a:p>
          <a:p>
            <a:pPr marL="0" indent="0">
              <a:buNone/>
            </a:pPr>
            <a:endParaRPr lang="en-US" altLang="fr-FR" b="1" dirty="0"/>
          </a:p>
          <a:p>
            <a:r>
              <a:rPr lang="en-US" altLang="fr-FR" sz="2800" dirty="0" smtClean="0">
                <a:solidFill>
                  <a:schemeClr val="accent1">
                    <a:lumMod val="50000"/>
                  </a:schemeClr>
                </a:solidFill>
              </a:rPr>
              <a:t>M&amp;RI Late fund disbursement, UNF proposal submission process and fund transfer to WHO &amp; UNICEF delays fund transfer to countries in the first quarter of each year </a:t>
            </a:r>
          </a:p>
          <a:p>
            <a:pPr marL="0" indent="0">
              <a:buNone/>
            </a:pPr>
            <a:endParaRPr lang="en-US" altLang="fr-FR" sz="2800" dirty="0" smtClean="0">
              <a:solidFill>
                <a:schemeClr val="accent1">
                  <a:lumMod val="50000"/>
                </a:schemeClr>
              </a:solidFill>
              <a:latin typeface="Calibri" panose="020F0502020204030204" pitchFamily="34" charset="0"/>
            </a:endParaRPr>
          </a:p>
          <a:p>
            <a:r>
              <a:rPr lang="en-US" altLang="fr-FR" sz="2800" dirty="0" smtClean="0">
                <a:solidFill>
                  <a:schemeClr val="accent1">
                    <a:lumMod val="50000"/>
                  </a:schemeClr>
                </a:solidFill>
                <a:latin typeface="Calibri" panose="020F0502020204030204" pitchFamily="34" charset="0"/>
              </a:rPr>
              <a:t>Inadequate </a:t>
            </a:r>
            <a:r>
              <a:rPr lang="en-US" altLang="fr-FR" sz="2800" dirty="0">
                <a:solidFill>
                  <a:schemeClr val="accent1">
                    <a:lumMod val="50000"/>
                  </a:schemeClr>
                </a:solidFill>
                <a:latin typeface="Calibri" panose="020F0502020204030204" pitchFamily="34" charset="0"/>
              </a:rPr>
              <a:t>or missing financial support from government and local partners </a:t>
            </a:r>
            <a:r>
              <a:rPr lang="en-US" altLang="fr-FR" sz="2800" dirty="0" err="1">
                <a:solidFill>
                  <a:schemeClr val="accent1">
                    <a:lumMod val="50000"/>
                  </a:schemeClr>
                </a:solidFill>
                <a:latin typeface="Calibri" panose="020F0502020204030204" pitchFamily="34" charset="0"/>
              </a:rPr>
              <a:t>eg</a:t>
            </a:r>
            <a:r>
              <a:rPr lang="en-US" altLang="fr-FR" sz="2800" dirty="0">
                <a:solidFill>
                  <a:schemeClr val="accent1">
                    <a:lumMod val="50000"/>
                  </a:schemeClr>
                </a:solidFill>
                <a:latin typeface="Calibri" panose="020F0502020204030204" pitchFamily="34" charset="0"/>
              </a:rPr>
              <a:t>. </a:t>
            </a:r>
            <a:r>
              <a:rPr lang="en-US" altLang="fr-FR" sz="2800" b="1" dirty="0">
                <a:solidFill>
                  <a:schemeClr val="accent1">
                    <a:lumMod val="50000"/>
                  </a:schemeClr>
                </a:solidFill>
                <a:latin typeface="Calibri" panose="020F0502020204030204" pitchFamily="34" charset="0"/>
              </a:rPr>
              <a:t>Uganda</a:t>
            </a:r>
            <a:r>
              <a:rPr lang="en-US" altLang="fr-FR" sz="2800" dirty="0">
                <a:solidFill>
                  <a:schemeClr val="accent1">
                    <a:lumMod val="50000"/>
                  </a:schemeClr>
                </a:solidFill>
                <a:latin typeface="Calibri" panose="020F0502020204030204" pitchFamily="34" charset="0"/>
              </a:rPr>
              <a:t> there is $3.2 million funding </a:t>
            </a:r>
            <a:r>
              <a:rPr lang="en-US" altLang="fr-FR" sz="2800" dirty="0" smtClean="0">
                <a:solidFill>
                  <a:schemeClr val="accent1">
                    <a:lumMod val="50000"/>
                  </a:schemeClr>
                </a:solidFill>
                <a:latin typeface="Calibri" panose="020F0502020204030204" pitchFamily="34" charset="0"/>
              </a:rPr>
              <a:t>gap- campaign is scheduled in Sept, 2015. </a:t>
            </a:r>
            <a:endParaRPr lang="en-US" altLang="fr-FR" sz="2800" dirty="0">
              <a:solidFill>
                <a:schemeClr val="accent1">
                  <a:lumMod val="50000"/>
                </a:schemeClr>
              </a:solidFill>
              <a:latin typeface="Calibri" panose="020F0502020204030204" pitchFamily="34" charset="0"/>
            </a:endParaRPr>
          </a:p>
          <a:p>
            <a:pPr marL="0" indent="0">
              <a:buNone/>
            </a:pPr>
            <a:endParaRPr lang="en-US" altLang="fr-FR" b="1" i="1" dirty="0" smtClean="0"/>
          </a:p>
        </p:txBody>
      </p:sp>
    </p:spTree>
    <p:extLst>
      <p:ext uri="{BB962C8B-B14F-4D97-AF65-F5344CB8AC3E}">
        <p14:creationId xmlns:p14="http://schemas.microsoft.com/office/powerpoint/2010/main" val="2830405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50000"/>
            </a:schemeClr>
          </a:solidFill>
        </p:spPr>
        <p:txBody>
          <a:bodyPr>
            <a:normAutofit/>
          </a:bodyPr>
          <a:lstStyle/>
          <a:p>
            <a:r>
              <a:rPr lang="en-US" sz="3200" b="1" i="1" dirty="0">
                <a:solidFill>
                  <a:schemeClr val="bg1"/>
                </a:solidFill>
                <a:latin typeface="Arial Narrow" pitchFamily="34" charset="0"/>
              </a:rPr>
              <a:t>Delays for making funds available: critical </a:t>
            </a:r>
            <a:r>
              <a:rPr lang="en-US" sz="3200" b="1" i="1" dirty="0" smtClean="0">
                <a:solidFill>
                  <a:schemeClr val="bg1"/>
                </a:solidFill>
                <a:latin typeface="Arial Narrow" pitchFamily="34" charset="0"/>
              </a:rPr>
              <a:t>dates (2)</a:t>
            </a:r>
            <a:endParaRPr lang="en-US" sz="3200" dirty="0"/>
          </a:p>
        </p:txBody>
      </p:sp>
      <p:sp>
        <p:nvSpPr>
          <p:cNvPr id="3" name="Content Placeholder 2"/>
          <p:cNvSpPr>
            <a:spLocks noGrp="1"/>
          </p:cNvSpPr>
          <p:nvPr>
            <p:ph idx="1"/>
          </p:nvPr>
        </p:nvSpPr>
        <p:spPr>
          <a:xfrm>
            <a:off x="0" y="1600200"/>
            <a:ext cx="8495928" cy="5257800"/>
          </a:xfrm>
        </p:spPr>
        <p:txBody>
          <a:bodyPr/>
          <a:lstStyle/>
          <a:p>
            <a:pPr marL="0" indent="0">
              <a:buNone/>
            </a:pPr>
            <a:r>
              <a:rPr lang="en-US" altLang="fr-FR" b="1" dirty="0" err="1">
                <a:solidFill>
                  <a:schemeClr val="accent1">
                    <a:lumMod val="50000"/>
                  </a:schemeClr>
                </a:solidFill>
              </a:rPr>
              <a:t>Gavi</a:t>
            </a:r>
            <a:r>
              <a:rPr lang="en-US" altLang="fr-FR" b="1" dirty="0">
                <a:solidFill>
                  <a:schemeClr val="accent1">
                    <a:lumMod val="50000"/>
                  </a:schemeClr>
                </a:solidFill>
              </a:rPr>
              <a:t> application/ approval/ Fund disbursement process takes </a:t>
            </a:r>
            <a:r>
              <a:rPr lang="en-US" altLang="fr-FR" b="1" dirty="0" smtClean="0">
                <a:solidFill>
                  <a:schemeClr val="accent1">
                    <a:lumMod val="50000"/>
                  </a:schemeClr>
                </a:solidFill>
              </a:rPr>
              <a:t>at </a:t>
            </a:r>
            <a:r>
              <a:rPr lang="en-US" altLang="fr-FR" b="1" dirty="0">
                <a:solidFill>
                  <a:schemeClr val="accent1">
                    <a:lumMod val="50000"/>
                  </a:schemeClr>
                </a:solidFill>
              </a:rPr>
              <a:t>least 6-7 months </a:t>
            </a:r>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549870"/>
              </p:ext>
            </p:extLst>
          </p:nvPr>
        </p:nvGraphicFramePr>
        <p:xfrm>
          <a:off x="-1" y="2780928"/>
          <a:ext cx="9144000" cy="4077072"/>
        </p:xfrm>
        <a:graphic>
          <a:graphicData uri="http://schemas.openxmlformats.org/drawingml/2006/table">
            <a:tbl>
              <a:tblPr firstRow="1" bandRow="1">
                <a:tableStyleId>{5C22544A-7EE6-4342-B048-85BDC9FD1C3A}</a:tableStyleId>
              </a:tblPr>
              <a:tblGrid>
                <a:gridCol w="1404564"/>
                <a:gridCol w="1547887"/>
                <a:gridCol w="1289906"/>
                <a:gridCol w="1676878"/>
                <a:gridCol w="1676878"/>
                <a:gridCol w="1547887"/>
              </a:tblGrid>
              <a:tr h="2185434">
                <a:tc>
                  <a:txBody>
                    <a:bodyPr/>
                    <a:lstStyle/>
                    <a:p>
                      <a:pPr marL="0" marR="0">
                        <a:lnSpc>
                          <a:spcPct val="107000"/>
                        </a:lnSpc>
                        <a:spcBef>
                          <a:spcPts val="0"/>
                        </a:spcBef>
                        <a:spcAft>
                          <a:spcPts val="800"/>
                        </a:spcAft>
                      </a:pPr>
                      <a:r>
                        <a:rPr lang="fr-FR" sz="2400" dirty="0">
                          <a:effectLst/>
                        </a:rPr>
                        <a:t>Countries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SIAs Plan approved by ICC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fr-FR" sz="2400" dirty="0" err="1">
                          <a:effectLst/>
                        </a:rPr>
                        <a:t>Decision</a:t>
                      </a:r>
                      <a:r>
                        <a:rPr lang="fr-FR" sz="2400" dirty="0">
                          <a:effectLst/>
                        </a:rPr>
                        <a:t> </a:t>
                      </a:r>
                      <a:r>
                        <a:rPr lang="fr-FR" sz="2400" dirty="0" err="1">
                          <a:effectLst/>
                        </a:rPr>
                        <a:t>letter</a:t>
                      </a:r>
                      <a:r>
                        <a:rPr lang="fr-FR" sz="2400" dirty="0">
                          <a:effectLst/>
                        </a:rPr>
                        <a:t> </a:t>
                      </a:r>
                      <a:r>
                        <a:rPr lang="fr-FR" sz="2400" dirty="0" err="1">
                          <a:effectLst/>
                        </a:rPr>
                        <a:t>received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External funds received in country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en-US" sz="2400" dirty="0">
                          <a:effectLst/>
                        </a:rPr>
                        <a:t>Funds at  provincial/ district level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a:lnSpc>
                          <a:spcPct val="107000"/>
                        </a:lnSpc>
                        <a:spcBef>
                          <a:spcPts val="0"/>
                        </a:spcBef>
                        <a:spcAft>
                          <a:spcPts val="800"/>
                        </a:spcAft>
                      </a:pPr>
                      <a:r>
                        <a:rPr lang="fr-FR" sz="2400" dirty="0">
                          <a:effectLst/>
                        </a:rPr>
                        <a:t>Champaign 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r>
              <a:tr h="945819">
                <a:tc>
                  <a:txBody>
                    <a:bodyPr/>
                    <a:lstStyle/>
                    <a:p>
                      <a:pPr marL="0" marR="0">
                        <a:lnSpc>
                          <a:spcPct val="107000"/>
                        </a:lnSpc>
                        <a:spcBef>
                          <a:spcPts val="0"/>
                        </a:spcBef>
                        <a:spcAft>
                          <a:spcPts val="800"/>
                        </a:spcAft>
                      </a:pPr>
                      <a:r>
                        <a:rPr lang="fr-FR" sz="2400">
                          <a:effectLst/>
                        </a:rPr>
                        <a:t>BFA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a:effectLst/>
                        </a:rPr>
                        <a:t>Sept 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dirty="0" smtClean="0">
                          <a:effectLst/>
                        </a:rPr>
                        <a:t>Mar 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dirty="0" smtClean="0">
                          <a:effectLst/>
                        </a:rPr>
                        <a:t>July 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pPr>
                      <a:r>
                        <a:rPr lang="en-US" sz="2400" dirty="0" smtClean="0">
                          <a:effectLst/>
                          <a:latin typeface="Calibri" panose="020F0502020204030204" pitchFamily="34" charset="0"/>
                        </a:rPr>
                        <a:t>Aug 14</a:t>
                      </a:r>
                      <a:endParaRPr lang="en-US" sz="2400" dirty="0">
                        <a:effectLst/>
                        <a:latin typeface="Calibri" panose="020F0502020204030204" pitchFamily="34" charset="0"/>
                      </a:endParaRPr>
                    </a:p>
                  </a:txBody>
                  <a:tcPr/>
                </a:tc>
                <a:tc>
                  <a:txBody>
                    <a:bodyPr/>
                    <a:lstStyle/>
                    <a:p>
                      <a:pPr marL="0" marR="0">
                        <a:lnSpc>
                          <a:spcPct val="107000"/>
                        </a:lnSpc>
                        <a:spcBef>
                          <a:spcPts val="0"/>
                        </a:spcBef>
                        <a:spcAft>
                          <a:spcPts val="800"/>
                        </a:spcAft>
                      </a:pPr>
                      <a:r>
                        <a:rPr lang="fr-FR" sz="2400" dirty="0" err="1" smtClean="0">
                          <a:effectLst/>
                        </a:rPr>
                        <a:t>Oct</a:t>
                      </a:r>
                      <a:r>
                        <a:rPr lang="fr-FR" sz="2400" smtClean="0">
                          <a:effectLst/>
                        </a:rPr>
                        <a:t> 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r>
              <a:tr h="945819">
                <a:tc>
                  <a:txBody>
                    <a:bodyPr/>
                    <a:lstStyle/>
                    <a:p>
                      <a:pPr marL="0" marR="0">
                        <a:lnSpc>
                          <a:spcPct val="107000"/>
                        </a:lnSpc>
                        <a:spcBef>
                          <a:spcPts val="0"/>
                        </a:spcBef>
                        <a:spcAft>
                          <a:spcPts val="800"/>
                        </a:spcAft>
                      </a:pPr>
                      <a:r>
                        <a:rPr lang="fr-FR" sz="2400">
                          <a:effectLst/>
                        </a:rPr>
                        <a:t>SEN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dirty="0" err="1" smtClean="0">
                          <a:effectLst/>
                        </a:rPr>
                        <a:t>Aug</a:t>
                      </a:r>
                      <a:r>
                        <a:rPr lang="fr-FR" sz="2400" dirty="0" smtClean="0">
                          <a:effectLst/>
                        </a:rPr>
                        <a:t> 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dirty="0" smtClean="0">
                          <a:effectLst/>
                        </a:rPr>
                        <a:t>May 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dirty="0" err="1">
                          <a:effectLst/>
                        </a:rPr>
                        <a:t>Jul</a:t>
                      </a:r>
                      <a:r>
                        <a:rPr lang="fr-FR" sz="2400" dirty="0">
                          <a:effectLst/>
                        </a:rPr>
                        <a:t> 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a:lnSpc>
                          <a:spcPct val="107000"/>
                        </a:lnSpc>
                        <a:spcBef>
                          <a:spcPts val="0"/>
                        </a:spcBef>
                        <a:spcAft>
                          <a:spcPts val="800"/>
                        </a:spcAft>
                      </a:pPr>
                      <a:r>
                        <a:rPr lang="fr-FR" sz="2400" dirty="0" err="1" smtClean="0">
                          <a:effectLst/>
                        </a:rPr>
                        <a:t>Oct</a:t>
                      </a:r>
                      <a:r>
                        <a:rPr lang="fr-FR" sz="2400" dirty="0" smtClean="0">
                          <a:effectLst/>
                        </a:rPr>
                        <a:t> 13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nSpc>
                          <a:spcPct val="107000"/>
                        </a:lnSpc>
                      </a:pPr>
                      <a:r>
                        <a:rPr lang="en-US" sz="2400" dirty="0" smtClean="0">
                          <a:effectLst/>
                          <a:latin typeface="Calibri" panose="020F0502020204030204" pitchFamily="34" charset="0"/>
                        </a:rPr>
                        <a:t>Nov 13</a:t>
                      </a:r>
                      <a:endParaRPr lang="en-US" sz="2400" dirty="0">
                        <a:effectLst/>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008072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a:solidFill>
            <a:schemeClr val="tx2">
              <a:lumMod val="60000"/>
              <a:lumOff val="40000"/>
            </a:schemeClr>
          </a:solidFill>
        </p:spPr>
        <p:txBody>
          <a:bodyPr rtlCol="0">
            <a:noAutofit/>
          </a:bodyPr>
          <a:lstStyle/>
          <a:p>
            <a:pPr defTabSz="914077" fontAlgn="auto">
              <a:spcAft>
                <a:spcPts val="0"/>
              </a:spcAft>
              <a:defRPr/>
            </a:pPr>
            <a:r>
              <a:rPr lang="en-US" sz="3200" dirty="0" smtClean="0"/>
              <a:t>Comparison of Measles SIA Administrative vs. Survey Coverage, African Region, 2014-2015 </a:t>
            </a:r>
            <a:endParaRPr lang="en-GB" sz="3200" dirty="0"/>
          </a:p>
        </p:txBody>
      </p:sp>
      <p:graphicFrame>
        <p:nvGraphicFramePr>
          <p:cNvPr id="5" name="Graphique 4"/>
          <p:cNvGraphicFramePr>
            <a:graphicFrameLocks/>
          </p:cNvGraphicFramePr>
          <p:nvPr>
            <p:extLst/>
          </p:nvPr>
        </p:nvGraphicFramePr>
        <p:xfrm>
          <a:off x="0" y="1115616"/>
          <a:ext cx="9144000" cy="5742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4"/>
          <p:cNvSpPr txBox="1"/>
          <p:nvPr/>
        </p:nvSpPr>
        <p:spPr>
          <a:xfrm>
            <a:off x="2694734" y="1528144"/>
            <a:ext cx="3754532" cy="748728"/>
          </a:xfrm>
          <a:prstGeom prst="rect">
            <a:avLst/>
          </a:prstGeom>
          <a:solidFill>
            <a:srgbClr val="FFC000"/>
          </a:solidFill>
          <a:ln w="28575">
            <a:solidFill>
              <a:srgbClr val="FFC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H" sz="1400" b="1" dirty="0" smtClean="0"/>
              <a:t>-- 22/29 (76%) SIAs &gt;95% national </a:t>
            </a:r>
            <a:r>
              <a:rPr lang="fr-CH" sz="1400" b="1" dirty="0" err="1" smtClean="0"/>
              <a:t>admin</a:t>
            </a:r>
            <a:r>
              <a:rPr lang="fr-CH" sz="1400" b="1" dirty="0" smtClean="0"/>
              <a:t> </a:t>
            </a:r>
            <a:r>
              <a:rPr lang="fr-CH" sz="1400" b="1" dirty="0" err="1" smtClean="0"/>
              <a:t>cov</a:t>
            </a:r>
            <a:r>
              <a:rPr lang="fr-CH" sz="1400" b="1" dirty="0" smtClean="0"/>
              <a:t>.</a:t>
            </a:r>
          </a:p>
          <a:p>
            <a:r>
              <a:rPr lang="fr-CH" sz="1400" b="1" dirty="0" smtClean="0"/>
              <a:t>-- 6/14 (43%) </a:t>
            </a:r>
            <a:r>
              <a:rPr lang="fr-CH" sz="1400" b="1" dirty="0"/>
              <a:t>SIAs &gt;95% </a:t>
            </a:r>
            <a:r>
              <a:rPr lang="fr-CH" sz="1400" b="1" dirty="0" smtClean="0"/>
              <a:t>by Survey</a:t>
            </a:r>
          </a:p>
          <a:p>
            <a:r>
              <a:rPr lang="fr-CH" sz="1400" b="1" dirty="0" smtClean="0"/>
              <a:t>-- 10% of all SIAs &gt;95% in all districts </a:t>
            </a:r>
            <a:endParaRPr lang="en-GB" sz="1400" b="1" dirty="0"/>
          </a:p>
        </p:txBody>
      </p:sp>
    </p:spTree>
    <p:extLst>
      <p:ext uri="{BB962C8B-B14F-4D97-AF65-F5344CB8AC3E}">
        <p14:creationId xmlns:p14="http://schemas.microsoft.com/office/powerpoint/2010/main" val="845611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defTabSz="914077" fontAlgn="auto">
              <a:spcAft>
                <a:spcPts val="0"/>
              </a:spcAft>
              <a:defRPr/>
            </a:pPr>
            <a:r>
              <a:rPr lang="en-US" sz="3200" dirty="0" smtClean="0"/>
              <a:t>Comparison of Measles SIA Administrative vs. Survey Coverage, African Region, 2011-2013 </a:t>
            </a:r>
            <a:endParaRPr lang="en-GB" sz="3200" dirty="0"/>
          </a:p>
        </p:txBody>
      </p:sp>
      <p:graphicFrame>
        <p:nvGraphicFramePr>
          <p:cNvPr id="3" name="Chart 2"/>
          <p:cNvGraphicFramePr>
            <a:graphicFrameLocks/>
          </p:cNvGraphicFramePr>
          <p:nvPr>
            <p:extLst/>
          </p:nvPr>
        </p:nvGraphicFramePr>
        <p:xfrm>
          <a:off x="93663" y="1541463"/>
          <a:ext cx="9050337" cy="5316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974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4737" cy="1124744"/>
          </a:xfrm>
          <a:solidFill>
            <a:srgbClr val="0070C0"/>
          </a:solidFill>
          <a:ln>
            <a:noFill/>
          </a:ln>
          <a:effectLst>
            <a:outerShdw dist="17961" dir="2700000" algn="ctr" rotWithShape="0">
              <a:srgbClr val="96CCEE"/>
            </a:outerShdw>
          </a:effectLst>
        </p:spPr>
        <p:txBody>
          <a:bodyPr lIns="0" tIns="0" rIns="0" bIns="0" anchor="ctr">
            <a:normAutofit/>
          </a:bodyPr>
          <a:lstStyle/>
          <a:p>
            <a:pPr defTabSz="914179"/>
            <a:r>
              <a:rPr lang="en-US" sz="4000" b="1" dirty="0" smtClean="0">
                <a:solidFill>
                  <a:schemeClr val="bg1"/>
                </a:solidFill>
              </a:rPr>
              <a:t>Future plans </a:t>
            </a:r>
            <a:r>
              <a:rPr lang="en-ZW" sz="4000" b="1" dirty="0" smtClean="0">
                <a:solidFill>
                  <a:schemeClr val="bg1"/>
                </a:solidFill>
              </a:rPr>
              <a:t>to </a:t>
            </a:r>
            <a:r>
              <a:rPr lang="en-ZW" sz="4000" b="1" dirty="0">
                <a:solidFill>
                  <a:schemeClr val="bg1"/>
                </a:solidFill>
              </a:rPr>
              <a:t>Improve Quality of SIAs </a:t>
            </a:r>
            <a:endParaRPr lang="en-US" sz="4000" b="1" dirty="0">
              <a:solidFill>
                <a:schemeClr val="bg1"/>
              </a:solidFill>
            </a:endParaRPr>
          </a:p>
        </p:txBody>
      </p:sp>
      <p:sp>
        <p:nvSpPr>
          <p:cNvPr id="3" name="Content Placeholder 2"/>
          <p:cNvSpPr>
            <a:spLocks noGrp="1"/>
          </p:cNvSpPr>
          <p:nvPr>
            <p:ph idx="1"/>
          </p:nvPr>
        </p:nvSpPr>
        <p:spPr>
          <a:xfrm>
            <a:off x="0" y="1124744"/>
            <a:ext cx="9134737" cy="5645224"/>
          </a:xfrm>
        </p:spPr>
        <p:txBody>
          <a:bodyPr>
            <a:normAutofit fontScale="92500" lnSpcReduction="10000"/>
          </a:bodyPr>
          <a:lstStyle/>
          <a:p>
            <a:pPr lvl="1">
              <a:buFont typeface="Wingdings" panose="05000000000000000000" pitchFamily="2" charset="2"/>
              <a:buChar char="§"/>
            </a:pPr>
            <a:r>
              <a:rPr lang="en-ZW" sz="3200" dirty="0" smtClean="0">
                <a:solidFill>
                  <a:srgbClr val="002060"/>
                </a:solidFill>
                <a:latin typeface="Calibri" pitchFamily="34" charset="0"/>
              </a:rPr>
              <a:t>Providing long term technical support </a:t>
            </a:r>
            <a:r>
              <a:rPr lang="en-ZW" sz="3200" dirty="0">
                <a:solidFill>
                  <a:srgbClr val="002060"/>
                </a:solidFill>
                <a:latin typeface="Calibri" pitchFamily="34" charset="0"/>
              </a:rPr>
              <a:t>2-4 </a:t>
            </a:r>
            <a:r>
              <a:rPr lang="en-ZW" sz="3200" dirty="0" smtClean="0">
                <a:solidFill>
                  <a:srgbClr val="002060"/>
                </a:solidFill>
                <a:latin typeface="Calibri" pitchFamily="34" charset="0"/>
              </a:rPr>
              <a:t>months- availability of global/regional pool of MR consultants</a:t>
            </a:r>
          </a:p>
          <a:p>
            <a:pPr marL="457200" lvl="1" indent="0">
              <a:buNone/>
            </a:pPr>
            <a:r>
              <a:rPr lang="en-ZW" sz="3200" dirty="0" smtClean="0">
                <a:solidFill>
                  <a:srgbClr val="002060"/>
                </a:solidFill>
                <a:latin typeface="Calibri" pitchFamily="34" charset="0"/>
              </a:rPr>
              <a:t> </a:t>
            </a:r>
            <a:endParaRPr lang="en-ZW" sz="3200" dirty="0">
              <a:solidFill>
                <a:srgbClr val="002060"/>
              </a:solidFill>
              <a:latin typeface="Calibri" pitchFamily="34" charset="0"/>
            </a:endParaRPr>
          </a:p>
          <a:p>
            <a:pPr lvl="1">
              <a:buFont typeface="Wingdings" panose="05000000000000000000" pitchFamily="2" charset="2"/>
              <a:buChar char="§"/>
            </a:pPr>
            <a:r>
              <a:rPr lang="en-ZW" sz="3200" dirty="0" smtClean="0">
                <a:solidFill>
                  <a:srgbClr val="002060"/>
                </a:solidFill>
                <a:latin typeface="Calibri" pitchFamily="34" charset="0"/>
              </a:rPr>
              <a:t>Use of SIAs </a:t>
            </a:r>
            <a:r>
              <a:rPr lang="en-ZW" sz="3200" dirty="0">
                <a:solidFill>
                  <a:srgbClr val="002060"/>
                </a:solidFill>
                <a:latin typeface="Calibri" pitchFamily="34" charset="0"/>
              </a:rPr>
              <a:t>readiness assessment tool </a:t>
            </a:r>
            <a:r>
              <a:rPr lang="en-ZW" sz="3200" dirty="0" smtClean="0">
                <a:solidFill>
                  <a:srgbClr val="002060"/>
                </a:solidFill>
                <a:latin typeface="Calibri" pitchFamily="34" charset="0"/>
              </a:rPr>
              <a:t>in order to identify gaps and take appropriate action on time</a:t>
            </a:r>
          </a:p>
          <a:p>
            <a:pPr marL="457200" lvl="1" indent="0">
              <a:buNone/>
            </a:pPr>
            <a:endParaRPr lang="en-ZW" sz="3200" b="1" dirty="0" smtClean="0">
              <a:solidFill>
                <a:srgbClr val="002060"/>
              </a:solidFill>
              <a:latin typeface="Calibri" pitchFamily="34" charset="0"/>
            </a:endParaRPr>
          </a:p>
          <a:p>
            <a:pPr lvl="1">
              <a:buFont typeface="Wingdings" panose="05000000000000000000" pitchFamily="2" charset="2"/>
              <a:buChar char="§"/>
            </a:pPr>
            <a:r>
              <a:rPr lang="en-ZW" sz="3200" dirty="0" smtClean="0">
                <a:solidFill>
                  <a:srgbClr val="002060"/>
                </a:solidFill>
                <a:latin typeface="Calibri" pitchFamily="34" charset="0"/>
              </a:rPr>
              <a:t>Quality </a:t>
            </a:r>
            <a:r>
              <a:rPr lang="en-ZW" sz="3200" dirty="0">
                <a:solidFill>
                  <a:srgbClr val="002060"/>
                </a:solidFill>
                <a:latin typeface="Calibri" pitchFamily="34" charset="0"/>
              </a:rPr>
              <a:t>SIAs peer review workshop to improve preparation using monitoring for </a:t>
            </a:r>
            <a:r>
              <a:rPr lang="en-ZW" sz="3200" dirty="0" smtClean="0">
                <a:solidFill>
                  <a:srgbClr val="002060"/>
                </a:solidFill>
                <a:latin typeface="Calibri" pitchFamily="34" charset="0"/>
              </a:rPr>
              <a:t>action</a:t>
            </a:r>
          </a:p>
          <a:p>
            <a:pPr marL="457200" lvl="1" indent="0">
              <a:buNone/>
            </a:pPr>
            <a:endParaRPr lang="en-ZW" sz="3200" dirty="0">
              <a:solidFill>
                <a:srgbClr val="002060"/>
              </a:solidFill>
              <a:latin typeface="Calibri" pitchFamily="34" charset="0"/>
            </a:endParaRPr>
          </a:p>
          <a:p>
            <a:pPr lvl="1">
              <a:buFont typeface="Wingdings" panose="05000000000000000000" pitchFamily="2" charset="2"/>
              <a:buChar char="§"/>
            </a:pPr>
            <a:r>
              <a:rPr lang="en-ZW" sz="3200" dirty="0" smtClean="0">
                <a:solidFill>
                  <a:srgbClr val="002060"/>
                </a:solidFill>
                <a:latin typeface="Calibri" pitchFamily="34" charset="0"/>
              </a:rPr>
              <a:t>Technical </a:t>
            </a:r>
            <a:r>
              <a:rPr lang="en-ZW" sz="3200" dirty="0">
                <a:solidFill>
                  <a:srgbClr val="002060"/>
                </a:solidFill>
                <a:latin typeface="Calibri" pitchFamily="34" charset="0"/>
              </a:rPr>
              <a:t>&amp; financial support </a:t>
            </a:r>
            <a:r>
              <a:rPr lang="en-ZW" sz="3200" dirty="0" smtClean="0">
                <a:solidFill>
                  <a:srgbClr val="002060"/>
                </a:solidFill>
                <a:latin typeface="Calibri" pitchFamily="34" charset="0"/>
              </a:rPr>
              <a:t>for Post </a:t>
            </a:r>
            <a:r>
              <a:rPr lang="en-ZW" sz="3200" dirty="0">
                <a:solidFill>
                  <a:srgbClr val="002060"/>
                </a:solidFill>
                <a:latin typeface="Calibri" pitchFamily="34" charset="0"/>
              </a:rPr>
              <a:t>SIAs coverage </a:t>
            </a:r>
            <a:r>
              <a:rPr lang="en-ZW" sz="3200" dirty="0" smtClean="0">
                <a:solidFill>
                  <a:srgbClr val="002060"/>
                </a:solidFill>
                <a:latin typeface="Calibri" pitchFamily="34" charset="0"/>
              </a:rPr>
              <a:t>survey</a:t>
            </a:r>
            <a:endParaRPr lang="en-ZW" sz="3200" dirty="0">
              <a:solidFill>
                <a:srgbClr val="002060"/>
              </a:solidFill>
              <a:latin typeface="Calibri" pitchFamily="34" charset="0"/>
            </a:endParaRPr>
          </a:p>
        </p:txBody>
      </p:sp>
    </p:spTree>
    <p:extLst>
      <p:ext uri="{BB962C8B-B14F-4D97-AF65-F5344CB8AC3E}">
        <p14:creationId xmlns:p14="http://schemas.microsoft.com/office/powerpoint/2010/main" val="369987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lstStyle/>
          <a:p>
            <a:r>
              <a:rPr lang="en-ZW" b="1" dirty="0" smtClean="0">
                <a:solidFill>
                  <a:srgbClr val="0070C0"/>
                </a:solidFill>
              </a:rPr>
              <a:t>Outline </a:t>
            </a:r>
            <a:endParaRPr lang="en-ZW" b="1" dirty="0">
              <a:solidFill>
                <a:srgbClr val="0070C0"/>
              </a:solidFill>
            </a:endParaRPr>
          </a:p>
        </p:txBody>
      </p:sp>
      <p:sp>
        <p:nvSpPr>
          <p:cNvPr id="3" name="Content Placeholder 2"/>
          <p:cNvSpPr>
            <a:spLocks noGrp="1"/>
          </p:cNvSpPr>
          <p:nvPr>
            <p:ph idx="1"/>
          </p:nvPr>
        </p:nvSpPr>
        <p:spPr>
          <a:xfrm>
            <a:off x="0" y="1268760"/>
            <a:ext cx="9144000" cy="5472608"/>
          </a:xfrm>
        </p:spPr>
        <p:txBody>
          <a:bodyPr/>
          <a:lstStyle/>
          <a:p>
            <a:endParaRPr lang="en-US" altLang="fr-FR" b="1" dirty="0" smtClean="0">
              <a:solidFill>
                <a:srgbClr val="0070C0"/>
              </a:solidFill>
              <a:latin typeface="Calibri" panose="020F0502020204030204" pitchFamily="34" charset="0"/>
            </a:endParaRPr>
          </a:p>
          <a:p>
            <a:r>
              <a:rPr lang="en-US" altLang="fr-FR" b="1" dirty="0" smtClean="0">
                <a:solidFill>
                  <a:srgbClr val="0070C0"/>
                </a:solidFill>
                <a:latin typeface="Calibri" panose="020F0502020204030204" pitchFamily="34" charset="0"/>
              </a:rPr>
              <a:t>Targets for measles elimination in AFR</a:t>
            </a:r>
          </a:p>
          <a:p>
            <a:r>
              <a:rPr lang="en-US" altLang="fr-FR" b="1" dirty="0" smtClean="0">
                <a:solidFill>
                  <a:srgbClr val="0070C0"/>
                </a:solidFill>
                <a:latin typeface="Calibri" panose="020F0502020204030204" pitchFamily="34" charset="0"/>
              </a:rPr>
              <a:t>M </a:t>
            </a:r>
            <a:r>
              <a:rPr lang="en-US" altLang="fr-FR" b="1" dirty="0">
                <a:solidFill>
                  <a:srgbClr val="0070C0"/>
                </a:solidFill>
                <a:latin typeface="Calibri" panose="020F0502020204030204" pitchFamily="34" charset="0"/>
              </a:rPr>
              <a:t>&amp; MR SIAs achievement </a:t>
            </a:r>
          </a:p>
          <a:p>
            <a:r>
              <a:rPr lang="en-US" altLang="fr-FR" b="1" dirty="0">
                <a:solidFill>
                  <a:srgbClr val="0070C0"/>
                </a:solidFill>
                <a:latin typeface="Calibri" panose="020F0502020204030204" pitchFamily="34" charset="0"/>
              </a:rPr>
              <a:t>Gaps and Challenges</a:t>
            </a:r>
          </a:p>
          <a:p>
            <a:r>
              <a:rPr lang="en-US" altLang="fr-FR" b="1" dirty="0">
                <a:solidFill>
                  <a:srgbClr val="0070C0"/>
                </a:solidFill>
                <a:latin typeface="Calibri" panose="020F0502020204030204" pitchFamily="34" charset="0"/>
              </a:rPr>
              <a:t>Future plans to improve Quality of SIAs</a:t>
            </a:r>
          </a:p>
          <a:p>
            <a:r>
              <a:rPr lang="en-US" altLang="fr-FR" b="1" dirty="0">
                <a:solidFill>
                  <a:srgbClr val="0070C0"/>
                </a:solidFill>
                <a:latin typeface="Calibri" panose="020F0502020204030204" pitchFamily="34" charset="0"/>
              </a:rPr>
              <a:t>Questions for TAG</a:t>
            </a:r>
          </a:p>
        </p:txBody>
      </p:sp>
    </p:spTree>
    <p:extLst>
      <p:ext uri="{BB962C8B-B14F-4D97-AF65-F5344CB8AC3E}">
        <p14:creationId xmlns:p14="http://schemas.microsoft.com/office/powerpoint/2010/main" val="3208221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lumMod val="75000"/>
            </a:schemeClr>
          </a:solidFill>
        </p:spPr>
        <p:txBody>
          <a:bodyPr>
            <a:normAutofit fontScale="90000"/>
          </a:bodyPr>
          <a:lstStyle/>
          <a:p>
            <a:r>
              <a:rPr lang="en-US" b="1" dirty="0">
                <a:solidFill>
                  <a:schemeClr val="bg1"/>
                </a:solidFill>
              </a:rPr>
              <a:t>Future plans </a:t>
            </a:r>
            <a:r>
              <a:rPr lang="en-ZW" b="1" dirty="0" smtClean="0">
                <a:solidFill>
                  <a:schemeClr val="bg1"/>
                </a:solidFill>
              </a:rPr>
              <a:t>to </a:t>
            </a:r>
            <a:r>
              <a:rPr lang="en-ZW" b="1" dirty="0">
                <a:solidFill>
                  <a:schemeClr val="bg1"/>
                </a:solidFill>
              </a:rPr>
              <a:t>Improve Quality of </a:t>
            </a:r>
            <a:r>
              <a:rPr lang="en-ZW" b="1" dirty="0" smtClean="0">
                <a:solidFill>
                  <a:schemeClr val="bg1"/>
                </a:solidFill>
              </a:rPr>
              <a:t>SIAs </a:t>
            </a:r>
            <a:r>
              <a:rPr lang="en-ZW" dirty="0" smtClean="0">
                <a:solidFill>
                  <a:schemeClr val="bg1"/>
                </a:solidFill>
              </a:rPr>
              <a:t>(2)</a:t>
            </a:r>
            <a:endParaRPr lang="en-US" dirty="0"/>
          </a:p>
        </p:txBody>
      </p:sp>
      <p:sp>
        <p:nvSpPr>
          <p:cNvPr id="3" name="Content Placeholder 2"/>
          <p:cNvSpPr>
            <a:spLocks noGrp="1"/>
          </p:cNvSpPr>
          <p:nvPr>
            <p:ph idx="1"/>
          </p:nvPr>
        </p:nvSpPr>
        <p:spPr>
          <a:xfrm>
            <a:off x="0" y="1268760"/>
            <a:ext cx="9189076" cy="5589240"/>
          </a:xfrm>
        </p:spPr>
        <p:txBody>
          <a:bodyPr>
            <a:normAutofit/>
          </a:bodyPr>
          <a:lstStyle/>
          <a:p>
            <a:pPr lvl="1">
              <a:buFont typeface="Wingdings" panose="05000000000000000000" pitchFamily="2" charset="2"/>
              <a:buChar char="§"/>
            </a:pPr>
            <a:r>
              <a:rPr lang="en-US" altLang="fr-FR" sz="3600" dirty="0">
                <a:solidFill>
                  <a:srgbClr val="002060"/>
                </a:solidFill>
              </a:rPr>
              <a:t>Document and disseminate “Best practices” in conducting measles SIAs, and using SIAs to strengthen routine </a:t>
            </a:r>
            <a:r>
              <a:rPr lang="en-US" altLang="fr-FR" sz="3600" dirty="0" smtClean="0">
                <a:solidFill>
                  <a:srgbClr val="002060"/>
                </a:solidFill>
              </a:rPr>
              <a:t>EPI</a:t>
            </a:r>
          </a:p>
          <a:p>
            <a:pPr marL="457200" lvl="1" indent="0">
              <a:buNone/>
            </a:pPr>
            <a:endParaRPr lang="en-US" altLang="fr-FR" sz="3600" dirty="0" smtClean="0">
              <a:solidFill>
                <a:srgbClr val="002060"/>
              </a:solidFill>
            </a:endParaRPr>
          </a:p>
          <a:p>
            <a:pPr lvl="1">
              <a:buFont typeface="Wingdings" panose="05000000000000000000" pitchFamily="2" charset="2"/>
              <a:buChar char="§"/>
            </a:pPr>
            <a:r>
              <a:rPr lang="en-US" altLang="fr-FR" sz="3600" dirty="0" smtClean="0">
                <a:solidFill>
                  <a:srgbClr val="002060"/>
                </a:solidFill>
              </a:rPr>
              <a:t>Ensure </a:t>
            </a:r>
            <a:r>
              <a:rPr lang="en-US" altLang="fr-FR" sz="3600" dirty="0">
                <a:solidFill>
                  <a:srgbClr val="002060"/>
                </a:solidFill>
              </a:rPr>
              <a:t>systematic calculation and use of adapted SIAs Quality </a:t>
            </a:r>
            <a:r>
              <a:rPr lang="en-US" altLang="fr-FR" sz="3600" dirty="0" smtClean="0">
                <a:solidFill>
                  <a:srgbClr val="002060"/>
                </a:solidFill>
              </a:rPr>
              <a:t>indicators</a:t>
            </a:r>
          </a:p>
          <a:p>
            <a:pPr marL="457200" lvl="1" indent="0">
              <a:buNone/>
            </a:pPr>
            <a:endParaRPr lang="en-US" altLang="fr-FR" sz="3600" dirty="0">
              <a:solidFill>
                <a:srgbClr val="002060"/>
              </a:solidFill>
            </a:endParaRPr>
          </a:p>
          <a:p>
            <a:pPr lvl="1">
              <a:buFont typeface="Wingdings" panose="05000000000000000000" pitchFamily="2" charset="2"/>
              <a:buChar char="§"/>
            </a:pPr>
            <a:r>
              <a:rPr lang="en-US" altLang="fr-FR" sz="3600" dirty="0">
                <a:solidFill>
                  <a:srgbClr val="002060"/>
                </a:solidFill>
              </a:rPr>
              <a:t>Continue promoting local resource mobilization</a:t>
            </a:r>
          </a:p>
          <a:p>
            <a:pPr lvl="1">
              <a:buFont typeface="Wingdings" panose="05000000000000000000" pitchFamily="2" charset="2"/>
              <a:buChar char="§"/>
            </a:pPr>
            <a:endParaRPr lang="en-US" altLang="fr-FR" sz="3600" dirty="0">
              <a:solidFill>
                <a:srgbClr val="002060"/>
              </a:solidFill>
            </a:endParaRPr>
          </a:p>
          <a:p>
            <a:endParaRPr lang="en-US" sz="3600" dirty="0"/>
          </a:p>
        </p:txBody>
      </p:sp>
    </p:spTree>
    <p:extLst>
      <p:ext uri="{BB962C8B-B14F-4D97-AF65-F5344CB8AC3E}">
        <p14:creationId xmlns:p14="http://schemas.microsoft.com/office/powerpoint/2010/main" val="3418096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036496" cy="1547664"/>
          </a:xfrm>
          <a:solidFill>
            <a:srgbClr val="0070C0"/>
          </a:solidFill>
        </p:spPr>
        <p:txBody>
          <a:bodyPr vert="horz" lIns="91440" tIns="45720" rIns="91440" bIns="45720" rtlCol="0" anchor="ctr">
            <a:normAutofit/>
          </a:bodyPr>
          <a:lstStyle/>
          <a:p>
            <a:r>
              <a:rPr lang="en-GB" dirty="0">
                <a:solidFill>
                  <a:schemeClr val="bg1"/>
                </a:solidFill>
              </a:rPr>
              <a:t>Improving Quality of SIAs</a:t>
            </a:r>
          </a:p>
        </p:txBody>
      </p:sp>
      <p:sp>
        <p:nvSpPr>
          <p:cNvPr id="5" name="Text Placeholder 4"/>
          <p:cNvSpPr>
            <a:spLocks noGrp="1"/>
          </p:cNvSpPr>
          <p:nvPr>
            <p:ph type="body" idx="1"/>
          </p:nvPr>
        </p:nvSpPr>
        <p:spPr>
          <a:xfrm>
            <a:off x="457200" y="1832297"/>
            <a:ext cx="4040188" cy="639762"/>
          </a:xfrm>
        </p:spPr>
        <p:txBody>
          <a:bodyPr/>
          <a:lstStyle/>
          <a:p>
            <a:r>
              <a:rPr lang="en-GB" dirty="0" smtClean="0">
                <a:solidFill>
                  <a:srgbClr val="000000"/>
                </a:solidFill>
              </a:rPr>
              <a:t>Technical &amp; Financial Support </a:t>
            </a:r>
            <a:endParaRPr lang="en-GB" dirty="0">
              <a:solidFill>
                <a:srgbClr val="000000"/>
              </a:solidFill>
            </a:endParaRPr>
          </a:p>
        </p:txBody>
      </p:sp>
      <p:sp>
        <p:nvSpPr>
          <p:cNvPr id="8" name="Content Placeholder 7"/>
          <p:cNvSpPr>
            <a:spLocks noGrp="1"/>
          </p:cNvSpPr>
          <p:nvPr>
            <p:ph sz="quarter" idx="4"/>
          </p:nvPr>
        </p:nvSpPr>
        <p:spPr>
          <a:xfrm>
            <a:off x="395536" y="2492896"/>
            <a:ext cx="4041775" cy="3951288"/>
          </a:xfrm>
        </p:spPr>
        <p:txBody>
          <a:bodyPr>
            <a:normAutofit/>
          </a:bodyPr>
          <a:lstStyle/>
          <a:p>
            <a:pPr lvl="0"/>
            <a:r>
              <a:rPr lang="en-GB" sz="2000" dirty="0">
                <a:solidFill>
                  <a:srgbClr val="000000"/>
                </a:solidFill>
              </a:rPr>
              <a:t>Programme risk assessment </a:t>
            </a:r>
          </a:p>
          <a:p>
            <a:r>
              <a:rPr lang="en-GB" sz="2000" dirty="0" smtClean="0">
                <a:solidFill>
                  <a:srgbClr val="000000"/>
                </a:solidFill>
              </a:rPr>
              <a:t>Global SIA Guidelines </a:t>
            </a:r>
          </a:p>
          <a:p>
            <a:pPr lvl="1"/>
            <a:r>
              <a:rPr lang="en-GB" sz="1800" dirty="0" smtClean="0">
                <a:solidFill>
                  <a:srgbClr val="000000"/>
                </a:solidFill>
              </a:rPr>
              <a:t>Pre-SIA readiness assessment</a:t>
            </a:r>
          </a:p>
          <a:p>
            <a:pPr lvl="1"/>
            <a:r>
              <a:rPr lang="en-GB" sz="1800" dirty="0" smtClean="0">
                <a:solidFill>
                  <a:srgbClr val="000000"/>
                </a:solidFill>
              </a:rPr>
              <a:t>Intra-SIA monitoring</a:t>
            </a:r>
          </a:p>
          <a:p>
            <a:pPr lvl="1"/>
            <a:r>
              <a:rPr lang="en-GB" sz="1800" dirty="0" smtClean="0">
                <a:solidFill>
                  <a:srgbClr val="000000"/>
                </a:solidFill>
              </a:rPr>
              <a:t>Post-SIA coverage survey</a:t>
            </a:r>
          </a:p>
          <a:p>
            <a:r>
              <a:rPr lang="en-GB" sz="2000" dirty="0" smtClean="0">
                <a:solidFill>
                  <a:srgbClr val="000000"/>
                </a:solidFill>
              </a:rPr>
              <a:t>New seroprevalence survey methods </a:t>
            </a:r>
          </a:p>
          <a:p>
            <a:r>
              <a:rPr lang="en-GB" sz="2000" dirty="0" smtClean="0">
                <a:solidFill>
                  <a:srgbClr val="000000"/>
                </a:solidFill>
              </a:rPr>
              <a:t>Funding:</a:t>
            </a:r>
          </a:p>
          <a:p>
            <a:pPr lvl="1"/>
            <a:r>
              <a:rPr lang="en-GB" sz="1800" dirty="0" smtClean="0">
                <a:solidFill>
                  <a:srgbClr val="000000"/>
                </a:solidFill>
              </a:rPr>
              <a:t>BMGF grant $18M </a:t>
            </a:r>
          </a:p>
          <a:p>
            <a:pPr lvl="1"/>
            <a:r>
              <a:rPr lang="en-GB" sz="1800" dirty="0" smtClean="0">
                <a:solidFill>
                  <a:srgbClr val="000000"/>
                </a:solidFill>
              </a:rPr>
              <a:t>GAVI Business Plan $2M/</a:t>
            </a:r>
            <a:r>
              <a:rPr lang="en-GB" sz="1800" dirty="0" err="1" smtClean="0">
                <a:solidFill>
                  <a:srgbClr val="000000"/>
                </a:solidFill>
              </a:rPr>
              <a:t>yr</a:t>
            </a:r>
            <a:endParaRPr lang="en-GB" sz="1800" dirty="0" smtClean="0">
              <a:solidFill>
                <a:srgbClr val="000000"/>
              </a:solidFill>
            </a:endParaRPr>
          </a:p>
          <a:p>
            <a:pPr marL="0" indent="0">
              <a:buNone/>
            </a:pPr>
            <a:endParaRPr lang="en-GB" dirty="0" smtClean="0"/>
          </a:p>
        </p:txBody>
      </p:sp>
      <p:graphicFrame>
        <p:nvGraphicFramePr>
          <p:cNvPr id="7" name="Content Placeholder 8"/>
          <p:cNvGraphicFramePr>
            <a:graphicFrameLocks/>
          </p:cNvGraphicFramePr>
          <p:nvPr>
            <p:extLst/>
          </p:nvPr>
        </p:nvGraphicFramePr>
        <p:xfrm>
          <a:off x="4499992" y="1772816"/>
          <a:ext cx="4392488" cy="431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939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1143000"/>
          </a:xfrm>
          <a:solidFill>
            <a:srgbClr val="0070C0"/>
          </a:solidFill>
        </p:spPr>
        <p:txBody>
          <a:bodyPr/>
          <a:lstStyle/>
          <a:p>
            <a:pPr defTabSz="912787" rtl="1">
              <a:defRPr/>
            </a:pPr>
            <a:r>
              <a:rPr lang="en-US" sz="3900" kern="1200" smtClean="0">
                <a:solidFill>
                  <a:schemeClr val="bg1"/>
                </a:solidFill>
                <a:latin typeface="Arial Narrow" pitchFamily="34" charset="0"/>
                <a:ea typeface="+mn-ea"/>
              </a:rPr>
              <a:t>Qs for TAG</a:t>
            </a:r>
            <a:endParaRPr lang="en-US" sz="3900" kern="1200" dirty="0">
              <a:solidFill>
                <a:schemeClr val="bg1"/>
              </a:solidFill>
              <a:latin typeface="Arial Narrow" pitchFamily="34" charset="0"/>
              <a:ea typeface="+mn-ea"/>
            </a:endParaRPr>
          </a:p>
        </p:txBody>
      </p:sp>
      <p:sp>
        <p:nvSpPr>
          <p:cNvPr id="27651" name="Rectangle 3"/>
          <p:cNvSpPr>
            <a:spLocks noGrp="1" noChangeArrowheads="1"/>
          </p:cNvSpPr>
          <p:nvPr>
            <p:ph type="body" idx="1"/>
          </p:nvPr>
        </p:nvSpPr>
        <p:spPr>
          <a:xfrm>
            <a:off x="61913" y="1143000"/>
            <a:ext cx="9036050" cy="5714999"/>
          </a:xfrm>
        </p:spPr>
        <p:txBody>
          <a:bodyPr/>
          <a:lstStyle/>
          <a:p>
            <a:pPr eaLnBrk="1" hangingPunct="1"/>
            <a:r>
              <a:rPr lang="en-US" altLang="fr-FR" sz="2800" dirty="0" smtClean="0">
                <a:solidFill>
                  <a:srgbClr val="333399"/>
                </a:solidFill>
              </a:rPr>
              <a:t>What are the best approaches to ensure </a:t>
            </a:r>
            <a:r>
              <a:rPr lang="en-US" altLang="fr-FR" sz="2800" b="1" dirty="0" smtClean="0">
                <a:solidFill>
                  <a:srgbClr val="333399"/>
                </a:solidFill>
              </a:rPr>
              <a:t>timely availability of resources and plans </a:t>
            </a:r>
            <a:r>
              <a:rPr lang="en-US" altLang="fr-FR" sz="2800" dirty="0" smtClean="0">
                <a:solidFill>
                  <a:srgbClr val="333399"/>
                </a:solidFill>
              </a:rPr>
              <a:t>to guarantee implementation of high quality M/MR SIAs? </a:t>
            </a:r>
          </a:p>
          <a:p>
            <a:pPr lvl="1"/>
            <a:r>
              <a:rPr lang="en-US" altLang="fr-FR" sz="2400" dirty="0" smtClean="0">
                <a:solidFill>
                  <a:srgbClr val="333399"/>
                </a:solidFill>
              </a:rPr>
              <a:t>Have a cut-off point for submission of final POAs?</a:t>
            </a:r>
          </a:p>
          <a:p>
            <a:pPr lvl="1"/>
            <a:r>
              <a:rPr lang="en-US" altLang="fr-FR" sz="2400" i="1" dirty="0" smtClean="0">
                <a:solidFill>
                  <a:srgbClr val="333399"/>
                </a:solidFill>
              </a:rPr>
              <a:t>Advocate and assess country ownership?</a:t>
            </a:r>
          </a:p>
          <a:p>
            <a:pPr marL="457200" lvl="1" indent="0">
              <a:buNone/>
            </a:pPr>
            <a:endParaRPr lang="en-US" altLang="fr-FR" sz="2400" i="1" dirty="0" smtClean="0">
              <a:solidFill>
                <a:srgbClr val="333399"/>
              </a:solidFill>
            </a:endParaRPr>
          </a:p>
          <a:p>
            <a:pPr eaLnBrk="1" hangingPunct="1"/>
            <a:r>
              <a:rPr lang="en-US" altLang="fr-FR" sz="2800" dirty="0" smtClean="0">
                <a:solidFill>
                  <a:srgbClr val="333399"/>
                </a:solidFill>
              </a:rPr>
              <a:t>What can be done to ensure early submission of </a:t>
            </a:r>
            <a:r>
              <a:rPr lang="en-US" altLang="fr-FR" sz="2800" dirty="0" err="1" smtClean="0">
                <a:solidFill>
                  <a:srgbClr val="333399"/>
                </a:solidFill>
              </a:rPr>
              <a:t>Gavi</a:t>
            </a:r>
            <a:r>
              <a:rPr lang="en-US" altLang="fr-FR" sz="2800" dirty="0" smtClean="0">
                <a:solidFill>
                  <a:srgbClr val="333399"/>
                </a:solidFill>
              </a:rPr>
              <a:t> application and timely approval for countries supported by </a:t>
            </a:r>
            <a:r>
              <a:rPr lang="en-US" altLang="fr-FR" sz="2800" dirty="0" err="1" smtClean="0">
                <a:solidFill>
                  <a:srgbClr val="333399"/>
                </a:solidFill>
              </a:rPr>
              <a:t>Gavi</a:t>
            </a:r>
            <a:r>
              <a:rPr lang="en-US" altLang="fr-FR" sz="2800" dirty="0" smtClean="0">
                <a:solidFill>
                  <a:srgbClr val="333399"/>
                </a:solidFill>
              </a:rPr>
              <a:t> for the introduction of MR &amp; SIAs support ( Eth, Nigeria, DRC…)</a:t>
            </a:r>
            <a:endParaRPr lang="en-US" altLang="fr-FR" sz="2800" b="1" i="1" dirty="0" smtClean="0">
              <a:solidFill>
                <a:srgbClr val="333399"/>
              </a:solidFill>
            </a:endParaRPr>
          </a:p>
        </p:txBody>
      </p:sp>
    </p:spTree>
    <p:extLst>
      <p:ext uri="{BB962C8B-B14F-4D97-AF65-F5344CB8AC3E}">
        <p14:creationId xmlns:p14="http://schemas.microsoft.com/office/powerpoint/2010/main" val="352944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ox(in)">
                                      <p:cBhvr>
                                        <p:cTn id="7" dur="500"/>
                                        <p:tgtEl>
                                          <p:spTgt spid="2765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ox(in)">
                                      <p:cBhvr>
                                        <p:cTn id="10" dur="500"/>
                                        <p:tgtEl>
                                          <p:spTgt spid="27651">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box(in)">
                                      <p:cBhvr>
                                        <p:cTn id="13" dur="500"/>
                                        <p:tgtEl>
                                          <p:spTgt spid="276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7651">
                                            <p:txEl>
                                              <p:pRg st="4" end="4"/>
                                            </p:txEl>
                                          </p:spTgt>
                                        </p:tgtEl>
                                        <p:attrNameLst>
                                          <p:attrName>style.visibility</p:attrName>
                                        </p:attrNameLst>
                                      </p:cBhvr>
                                      <p:to>
                                        <p:strVal val="visible"/>
                                      </p:to>
                                    </p:set>
                                    <p:animEffect transition="in" filter="box(in)">
                                      <p:cBhvr>
                                        <p:cTn id="18"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
          <p:cNvGrpSpPr>
            <a:grpSpLocks/>
          </p:cNvGrpSpPr>
          <p:nvPr/>
        </p:nvGrpSpPr>
        <p:grpSpPr bwMode="auto">
          <a:xfrm>
            <a:off x="320675" y="363538"/>
            <a:ext cx="8383588" cy="5630862"/>
            <a:chOff x="240" y="852"/>
            <a:chExt cx="6175" cy="3911"/>
          </a:xfrm>
        </p:grpSpPr>
        <p:pic>
          <p:nvPicPr>
            <p:cNvPr id="45067" name="Picture 14" descr="209-OFF-Vodafone_Square">
              <a:hlinkClick r:id="rId3"/>
            </p:cNvPr>
            <p:cNvPicPr>
              <a:picLocks noChangeAspect="1" noChangeArrowheads="1"/>
            </p:cNvPicPr>
            <p:nvPr/>
          </p:nvPicPr>
          <p:blipFill>
            <a:blip r:embed="rId4" cstate="print"/>
            <a:srcRect/>
            <a:stretch>
              <a:fillRect/>
            </a:stretch>
          </p:blipFill>
          <p:spPr bwMode="auto">
            <a:xfrm>
              <a:off x="503" y="3636"/>
              <a:ext cx="1002" cy="1127"/>
            </a:xfrm>
            <a:prstGeom prst="rect">
              <a:avLst/>
            </a:prstGeom>
            <a:noFill/>
            <a:ln w="9525">
              <a:noFill/>
              <a:miter lim="800000"/>
              <a:headEnd/>
              <a:tailEnd/>
            </a:ln>
          </p:spPr>
        </p:pic>
        <p:sp>
          <p:nvSpPr>
            <p:cNvPr id="876551" name="Text Box 7"/>
            <p:cNvSpPr txBox="1">
              <a:spLocks noChangeArrowheads="1"/>
            </p:cNvSpPr>
            <p:nvPr/>
          </p:nvSpPr>
          <p:spPr bwMode="auto">
            <a:xfrm>
              <a:off x="562" y="1323"/>
              <a:ext cx="3536" cy="460"/>
            </a:xfrm>
            <a:prstGeom prst="rect">
              <a:avLst/>
            </a:prstGeom>
            <a:noFill/>
            <a:ln w="9525" algn="ctr">
              <a:noFill/>
              <a:miter lim="800000"/>
              <a:headEnd/>
              <a:tailEnd/>
            </a:ln>
            <a:effectLst/>
          </p:spPr>
          <p:txBody>
            <a:bodyPr lIns="104105" tIns="52052" rIns="104105" bIns="52052">
              <a:spAutoFit/>
            </a:bodyPr>
            <a:lstStyle/>
            <a:p>
              <a:pPr algn="ctr" defTabSz="914179" eaLnBrk="0" hangingPunct="0">
                <a:spcBef>
                  <a:spcPct val="50000"/>
                </a:spcBef>
                <a:defRPr/>
              </a:pPr>
              <a:endParaRPr lang="en-US" sz="3600" dirty="0">
                <a:effectLst>
                  <a:outerShdw blurRad="38100" dist="38100" dir="2700000" algn="tl">
                    <a:srgbClr val="C0C0C0"/>
                  </a:outerShdw>
                </a:effectLst>
                <a:latin typeface="Arial" pitchFamily="34" charset="0"/>
                <a:ea typeface="+mn-ea"/>
                <a:cs typeface="Arial" pitchFamily="34" charset="0"/>
              </a:endParaRPr>
            </a:p>
          </p:txBody>
        </p:sp>
        <p:pic>
          <p:nvPicPr>
            <p:cNvPr id="45069" name="Picture 9"/>
            <p:cNvPicPr>
              <a:picLocks noChangeAspect="1" noChangeArrowheads="1"/>
            </p:cNvPicPr>
            <p:nvPr/>
          </p:nvPicPr>
          <p:blipFill>
            <a:blip r:embed="rId5" cstate="print"/>
            <a:srcRect/>
            <a:stretch>
              <a:fillRect/>
            </a:stretch>
          </p:blipFill>
          <p:spPr bwMode="auto">
            <a:xfrm>
              <a:off x="558" y="983"/>
              <a:ext cx="5775" cy="2763"/>
            </a:xfrm>
            <a:prstGeom prst="rect">
              <a:avLst/>
            </a:prstGeom>
            <a:noFill/>
            <a:ln w="9525">
              <a:noFill/>
              <a:miter lim="800000"/>
              <a:headEnd/>
              <a:tailEnd/>
            </a:ln>
          </p:spPr>
        </p:pic>
        <p:pic>
          <p:nvPicPr>
            <p:cNvPr id="45070" name="Picture 11" descr="Merck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3" y="1987"/>
              <a:ext cx="849" cy="955"/>
            </a:xfrm>
            <a:prstGeom prst="rect">
              <a:avLst/>
            </a:prstGeom>
            <a:noFill/>
            <a:ln w="9525">
              <a:noFill/>
              <a:miter lim="800000"/>
              <a:headEnd/>
              <a:tailEnd/>
            </a:ln>
          </p:spPr>
        </p:pic>
        <p:sp>
          <p:nvSpPr>
            <p:cNvPr id="45071" name="Rectangle 17"/>
            <p:cNvSpPr>
              <a:spLocks noChangeArrowheads="1"/>
            </p:cNvSpPr>
            <p:nvPr/>
          </p:nvSpPr>
          <p:spPr bwMode="auto">
            <a:xfrm>
              <a:off x="240" y="1296"/>
              <a:ext cx="660" cy="104"/>
            </a:xfrm>
            <a:prstGeom prst="rect">
              <a:avLst/>
            </a:prstGeom>
            <a:solidFill>
              <a:schemeClr val="bg1"/>
            </a:solidFill>
            <a:ln w="9525">
              <a:noFill/>
              <a:miter lim="800000"/>
              <a:headEnd/>
              <a:tailEnd/>
            </a:ln>
          </p:spPr>
          <p:txBody>
            <a:bodyPr wrap="none" anchor="ctr"/>
            <a:lstStyle/>
            <a:p>
              <a:endParaRPr lang="en-US" dirty="0"/>
            </a:p>
          </p:txBody>
        </p:sp>
        <p:sp>
          <p:nvSpPr>
            <p:cNvPr id="45072" name="Rectangle 18"/>
            <p:cNvSpPr>
              <a:spLocks noChangeArrowheads="1"/>
            </p:cNvSpPr>
            <p:nvPr/>
          </p:nvSpPr>
          <p:spPr bwMode="auto">
            <a:xfrm>
              <a:off x="616" y="1312"/>
              <a:ext cx="660" cy="104"/>
            </a:xfrm>
            <a:prstGeom prst="rect">
              <a:avLst/>
            </a:prstGeom>
            <a:solidFill>
              <a:schemeClr val="bg1"/>
            </a:solidFill>
            <a:ln w="9525">
              <a:noFill/>
              <a:miter lim="800000"/>
              <a:headEnd/>
              <a:tailEnd/>
            </a:ln>
          </p:spPr>
          <p:txBody>
            <a:bodyPr wrap="none" anchor="ctr"/>
            <a:lstStyle/>
            <a:p>
              <a:endParaRPr lang="en-US" dirty="0"/>
            </a:p>
          </p:txBody>
        </p:sp>
        <p:pic>
          <p:nvPicPr>
            <p:cNvPr id="45073" name="Picture 19" descr="foote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6" y="852"/>
              <a:ext cx="6099" cy="648"/>
            </a:xfrm>
            <a:prstGeom prst="rect">
              <a:avLst/>
            </a:prstGeom>
            <a:noFill/>
            <a:ln w="9525">
              <a:noFill/>
              <a:miter lim="800000"/>
              <a:headEnd/>
              <a:tailEnd/>
            </a:ln>
          </p:spPr>
        </p:pic>
        <p:pic>
          <p:nvPicPr>
            <p:cNvPr id="45074" name="Picture 12" descr="LCIF 2 color log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04" y="3741"/>
              <a:ext cx="1523" cy="444"/>
            </a:xfrm>
            <a:prstGeom prst="rect">
              <a:avLst/>
            </a:prstGeom>
            <a:noFill/>
            <a:ln w="9525">
              <a:noFill/>
              <a:miter lim="800000"/>
              <a:headEnd/>
              <a:tailEnd/>
            </a:ln>
          </p:spPr>
        </p:pic>
        <p:sp>
          <p:nvSpPr>
            <p:cNvPr id="45075" name="Rectangle 13"/>
            <p:cNvSpPr>
              <a:spLocks noChangeArrowheads="1"/>
            </p:cNvSpPr>
            <p:nvPr/>
          </p:nvSpPr>
          <p:spPr bwMode="auto">
            <a:xfrm>
              <a:off x="3348" y="2208"/>
              <a:ext cx="912" cy="1332"/>
            </a:xfrm>
            <a:prstGeom prst="rect">
              <a:avLst/>
            </a:prstGeom>
            <a:solidFill>
              <a:schemeClr val="bg1"/>
            </a:solidFill>
            <a:ln w="9525">
              <a:noFill/>
              <a:miter lim="800000"/>
              <a:headEnd/>
              <a:tailEnd/>
            </a:ln>
          </p:spPr>
          <p:txBody>
            <a:bodyPr/>
            <a:lstStyle/>
            <a:p>
              <a:pPr defTabSz="912813"/>
              <a:endParaRPr lang="en-US" dirty="0"/>
            </a:p>
          </p:txBody>
        </p:sp>
        <p:pic>
          <p:nvPicPr>
            <p:cNvPr id="45076" name="Picture 13" descr="iffim3"/>
            <p:cNvPicPr>
              <a:picLocks noChangeAspect="1" noChangeArrowheads="1"/>
            </p:cNvPicPr>
            <p:nvPr/>
          </p:nvPicPr>
          <p:blipFill>
            <a:blip r:embed="rId9" cstate="print"/>
            <a:srcRect/>
            <a:stretch>
              <a:fillRect/>
            </a:stretch>
          </p:blipFill>
          <p:spPr bwMode="auto">
            <a:xfrm>
              <a:off x="3446" y="2248"/>
              <a:ext cx="836" cy="397"/>
            </a:xfrm>
            <a:prstGeom prst="rect">
              <a:avLst/>
            </a:prstGeom>
            <a:noFill/>
            <a:ln w="9525">
              <a:noFill/>
              <a:miter lim="800000"/>
              <a:headEnd/>
              <a:tailEnd/>
            </a:ln>
          </p:spPr>
        </p:pic>
        <p:pic>
          <p:nvPicPr>
            <p:cNvPr id="45077" name="Picture 14" descr="JICAlogo.gif"/>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34" y="4029"/>
              <a:ext cx="2100" cy="312"/>
            </a:xfrm>
            <a:prstGeom prst="rect">
              <a:avLst/>
            </a:prstGeom>
            <a:noFill/>
            <a:ln w="9525">
              <a:noFill/>
              <a:miter lim="800000"/>
              <a:headEnd/>
              <a:tailEnd/>
            </a:ln>
          </p:spPr>
        </p:pic>
        <p:pic>
          <p:nvPicPr>
            <p:cNvPr id="45078" name="Picture 16" descr="UNIVERSAL A_logo_cl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166" y="3035"/>
              <a:ext cx="500" cy="516"/>
            </a:xfrm>
            <a:prstGeom prst="rect">
              <a:avLst/>
            </a:prstGeom>
            <a:noFill/>
            <a:ln w="9525">
              <a:noFill/>
              <a:miter lim="800000"/>
              <a:headEnd/>
              <a:tailEnd/>
            </a:ln>
          </p:spPr>
        </p:pic>
        <p:sp>
          <p:nvSpPr>
            <p:cNvPr id="45079" name="Rectangle 17"/>
            <p:cNvSpPr>
              <a:spLocks noChangeArrowheads="1"/>
            </p:cNvSpPr>
            <p:nvPr/>
          </p:nvSpPr>
          <p:spPr bwMode="auto">
            <a:xfrm>
              <a:off x="3096" y="3516"/>
              <a:ext cx="1956" cy="193"/>
            </a:xfrm>
            <a:prstGeom prst="rect">
              <a:avLst/>
            </a:prstGeom>
            <a:noFill/>
            <a:ln w="9525">
              <a:noFill/>
              <a:miter lim="800000"/>
              <a:headEnd/>
              <a:tailEnd/>
            </a:ln>
          </p:spPr>
          <p:txBody>
            <a:bodyPr>
              <a:spAutoFit/>
            </a:bodyPr>
            <a:lstStyle/>
            <a:p>
              <a:r>
                <a:rPr lang="en-US" sz="1200" dirty="0">
                  <a:solidFill>
                    <a:srgbClr val="C00000"/>
                  </a:solidFill>
                </a:rPr>
                <a:t>Anne Ray Charitable Trust</a:t>
              </a:r>
            </a:p>
          </p:txBody>
        </p:sp>
        <p:pic>
          <p:nvPicPr>
            <p:cNvPr id="45080" name="Picture 16" descr="Norway UD logo engelsk 2CE0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844" y="2942"/>
              <a:ext cx="1182" cy="618"/>
            </a:xfrm>
            <a:prstGeom prst="rect">
              <a:avLst/>
            </a:prstGeom>
            <a:noFill/>
            <a:ln w="9525">
              <a:noFill/>
              <a:miter lim="800000"/>
              <a:headEnd/>
              <a:tailEnd/>
            </a:ln>
          </p:spPr>
        </p:pic>
        <p:sp>
          <p:nvSpPr>
            <p:cNvPr id="45081" name="Rectangle 17"/>
            <p:cNvSpPr>
              <a:spLocks noChangeArrowheads="1"/>
            </p:cNvSpPr>
            <p:nvPr/>
          </p:nvSpPr>
          <p:spPr bwMode="auto">
            <a:xfrm>
              <a:off x="2819" y="1067"/>
              <a:ext cx="906" cy="207"/>
            </a:xfrm>
            <a:prstGeom prst="rect">
              <a:avLst/>
            </a:prstGeom>
            <a:solidFill>
              <a:schemeClr val="bg1"/>
            </a:solidFill>
            <a:ln w="9525">
              <a:noFill/>
              <a:miter lim="800000"/>
              <a:headEnd/>
              <a:tailEnd/>
            </a:ln>
          </p:spPr>
          <p:txBody>
            <a:bodyPr wrap="none" anchor="ctr"/>
            <a:lstStyle/>
            <a:p>
              <a:endParaRPr lang="en-US" dirty="0"/>
            </a:p>
          </p:txBody>
        </p:sp>
        <p:pic>
          <p:nvPicPr>
            <p:cNvPr id="45082" name="Picture 18" descr="unicef logo_blu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873" y="1069"/>
              <a:ext cx="771" cy="187"/>
            </a:xfrm>
            <a:prstGeom prst="rect">
              <a:avLst/>
            </a:prstGeom>
            <a:noFill/>
            <a:ln w="9525">
              <a:noFill/>
              <a:miter lim="800000"/>
              <a:headEnd/>
              <a:tailEnd/>
            </a:ln>
          </p:spPr>
        </p:pic>
        <p:sp>
          <p:nvSpPr>
            <p:cNvPr id="45083" name="Rectangle 19"/>
            <p:cNvSpPr>
              <a:spLocks noChangeArrowheads="1"/>
            </p:cNvSpPr>
            <p:nvPr/>
          </p:nvSpPr>
          <p:spPr bwMode="auto">
            <a:xfrm>
              <a:off x="1505" y="1651"/>
              <a:ext cx="2320" cy="461"/>
            </a:xfrm>
            <a:prstGeom prst="rect">
              <a:avLst/>
            </a:prstGeom>
            <a:solidFill>
              <a:schemeClr val="bg1"/>
            </a:solidFill>
            <a:ln w="9525">
              <a:noFill/>
              <a:miter lim="800000"/>
              <a:headEnd/>
              <a:tailEnd/>
            </a:ln>
          </p:spPr>
          <p:txBody>
            <a:bodyPr wrap="none" anchor="ctr"/>
            <a:lstStyle/>
            <a:p>
              <a:endParaRPr lang="en-US" dirty="0"/>
            </a:p>
          </p:txBody>
        </p:sp>
        <p:pic>
          <p:nvPicPr>
            <p:cNvPr id="45084" name="Picture 12" descr="Gates_foundation"/>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034" y="1651"/>
              <a:ext cx="1610" cy="340"/>
            </a:xfrm>
            <a:prstGeom prst="rect">
              <a:avLst/>
            </a:prstGeom>
            <a:noFill/>
            <a:ln w="9525">
              <a:noFill/>
              <a:miter lim="800000"/>
              <a:headEnd/>
              <a:tailEnd/>
            </a:ln>
          </p:spPr>
        </p:pic>
      </p:grpSp>
      <p:sp>
        <p:nvSpPr>
          <p:cNvPr id="45058" name="Rectangle 23"/>
          <p:cNvSpPr>
            <a:spLocks noChangeArrowheads="1"/>
          </p:cNvSpPr>
          <p:nvPr/>
        </p:nvSpPr>
        <p:spPr bwMode="auto">
          <a:xfrm>
            <a:off x="473075" y="1365250"/>
            <a:ext cx="1384300" cy="690563"/>
          </a:xfrm>
          <a:prstGeom prst="rect">
            <a:avLst/>
          </a:prstGeom>
          <a:solidFill>
            <a:schemeClr val="bg1"/>
          </a:solidFill>
          <a:ln w="9525">
            <a:solidFill>
              <a:schemeClr val="bg1"/>
            </a:solidFill>
            <a:miter lim="800000"/>
            <a:headEnd/>
            <a:tailEnd/>
          </a:ln>
        </p:spPr>
        <p:txBody>
          <a:bodyPr wrap="none" lIns="80147" tIns="40074" rIns="80147" bIns="40074" anchor="ctr"/>
          <a:lstStyle/>
          <a:p>
            <a:endParaRPr lang="en-US" dirty="0"/>
          </a:p>
        </p:txBody>
      </p:sp>
      <p:pic>
        <p:nvPicPr>
          <p:cNvPr id="45059" name="Picture 24" descr="ARC_Logo_Bttn_HorizStkd_RGB"/>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133350" y="366713"/>
            <a:ext cx="1930400" cy="930275"/>
          </a:xfrm>
          <a:prstGeom prst="rect">
            <a:avLst/>
          </a:prstGeom>
          <a:solidFill>
            <a:schemeClr val="bg1"/>
          </a:solidFill>
          <a:ln w="9525">
            <a:noFill/>
            <a:miter lim="800000"/>
            <a:headEnd/>
            <a:tailEnd/>
          </a:ln>
        </p:spPr>
      </p:pic>
      <p:sp>
        <p:nvSpPr>
          <p:cNvPr id="45060" name="Slide Number Placeholder 24"/>
          <p:cNvSpPr>
            <a:spLocks noGrp="1"/>
          </p:cNvSpPr>
          <p:nvPr>
            <p:ph type="sldNum" sz="quarter" idx="11"/>
          </p:nvPr>
        </p:nvSpPr>
        <p:spPr bwMode="auto">
          <a:xfrm>
            <a:off x="6553200" y="6245225"/>
            <a:ext cx="2133600" cy="47625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1BBBD18-8E21-49A4-83F0-BF6954A97D28}" type="slidenum">
              <a:rPr lang="en-US" sz="1400" smtClean="0">
                <a:solidFill>
                  <a:schemeClr val="tx1"/>
                </a:solidFill>
                <a:latin typeface="Arial" charset="0"/>
                <a:ea typeface="ＭＳ Ｐゴシック"/>
                <a:cs typeface="ＭＳ Ｐゴシック"/>
              </a:rPr>
              <a:pPr fontAlgn="base">
                <a:spcBef>
                  <a:spcPct val="0"/>
                </a:spcBef>
                <a:spcAft>
                  <a:spcPct val="0"/>
                </a:spcAft>
              </a:pPr>
              <a:t>23</a:t>
            </a:fld>
            <a:endParaRPr lang="en-US" sz="1400" dirty="0" smtClean="0">
              <a:solidFill>
                <a:schemeClr val="tx1"/>
              </a:solidFill>
              <a:latin typeface="Arial" charset="0"/>
              <a:ea typeface="ＭＳ Ｐゴシック"/>
              <a:cs typeface="ＭＳ Ｐゴシック"/>
            </a:endParaRPr>
          </a:p>
        </p:txBody>
      </p:sp>
      <p:pic>
        <p:nvPicPr>
          <p:cNvPr id="45061" name="Picture 1" descr="ECDC.jpe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663825" y="5410200"/>
            <a:ext cx="1042988" cy="927100"/>
          </a:xfrm>
          <a:prstGeom prst="rect">
            <a:avLst/>
          </a:prstGeom>
          <a:noFill/>
          <a:ln w="9525">
            <a:noFill/>
            <a:miter lim="800000"/>
            <a:headEnd/>
            <a:tailEnd/>
          </a:ln>
        </p:spPr>
      </p:pic>
      <p:pic>
        <p:nvPicPr>
          <p:cNvPr id="45062" name="Picture 2" descr="sabinlogo.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143375" y="5549900"/>
            <a:ext cx="1562100" cy="444500"/>
          </a:xfrm>
          <a:prstGeom prst="rect">
            <a:avLst/>
          </a:prstGeom>
          <a:noFill/>
          <a:ln w="9525">
            <a:noFill/>
            <a:miter lim="800000"/>
            <a:headEnd/>
            <a:tailEnd/>
          </a:ln>
        </p:spPr>
      </p:pic>
      <p:pic>
        <p:nvPicPr>
          <p:cNvPr id="45063" name="Picture 3" descr="1LineAAPLogoPos_1.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070600" y="5549900"/>
            <a:ext cx="2924175" cy="444500"/>
          </a:xfrm>
          <a:prstGeom prst="rect">
            <a:avLst/>
          </a:prstGeom>
          <a:noFill/>
          <a:ln w="9525">
            <a:noFill/>
            <a:miter lim="800000"/>
            <a:headEnd/>
            <a:tailEnd/>
          </a:ln>
        </p:spPr>
      </p:pic>
      <p:pic>
        <p:nvPicPr>
          <p:cNvPr id="45064" name="Picture 4" descr="IPA logo.tiff"/>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269038" y="4476750"/>
            <a:ext cx="2435225" cy="539750"/>
          </a:xfrm>
          <a:prstGeom prst="rect">
            <a:avLst/>
          </a:prstGeom>
          <a:noFill/>
          <a:ln w="9525">
            <a:noFill/>
            <a:miter lim="800000"/>
            <a:headEnd/>
            <a:tailEnd/>
          </a:ln>
        </p:spPr>
      </p:pic>
      <p:pic>
        <p:nvPicPr>
          <p:cNvPr id="45065" name="Picture 5"/>
          <p:cNvPicPr>
            <a:picLocks noChangeAspect="1"/>
          </p:cNvPicPr>
          <p:nvPr/>
        </p:nvPicPr>
        <p:blipFill>
          <a:blip r:embed="rId20" cstate="print"/>
          <a:srcRect/>
          <a:stretch>
            <a:fillRect/>
          </a:stretch>
        </p:blipFill>
        <p:spPr bwMode="auto">
          <a:xfrm>
            <a:off x="677863" y="1512888"/>
            <a:ext cx="1519237" cy="712787"/>
          </a:xfrm>
          <a:prstGeom prst="rect">
            <a:avLst/>
          </a:prstGeom>
          <a:noFill/>
          <a:ln w="9525">
            <a:noFill/>
            <a:miter lim="800000"/>
            <a:headEnd/>
            <a:tailEnd/>
          </a:ln>
        </p:spPr>
      </p:pic>
      <p:pic>
        <p:nvPicPr>
          <p:cNvPr id="45066" name="Picture 6"/>
          <p:cNvPicPr>
            <a:picLocks noChangeAspect="1"/>
          </p:cNvPicPr>
          <p:nvPr/>
        </p:nvPicPr>
        <p:blipFill>
          <a:blip r:embed="rId21" cstate="print"/>
          <a:srcRect/>
          <a:stretch>
            <a:fillRect/>
          </a:stretch>
        </p:blipFill>
        <p:spPr bwMode="auto">
          <a:xfrm>
            <a:off x="2789238" y="1057275"/>
            <a:ext cx="2032000" cy="1089025"/>
          </a:xfrm>
          <a:prstGeom prst="rect">
            <a:avLst/>
          </a:prstGeom>
          <a:noFill/>
          <a:ln w="9525">
            <a:noFill/>
            <a:miter lim="800000"/>
            <a:headEnd/>
            <a:tailEnd/>
          </a:ln>
        </p:spPr>
      </p:pic>
      <p:pic>
        <p:nvPicPr>
          <p:cNvPr id="1026" name="Picture 2" descr="d:\rperry\Desktop\TFGH-C.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9975" y="5827431"/>
            <a:ext cx="1318424" cy="68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19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413"/>
          </a:xfrm>
          <a:solidFill>
            <a:srgbClr val="1E7FB8"/>
          </a:solidFill>
          <a:ln>
            <a:miter lim="800000"/>
            <a:headEnd/>
            <a:tailEnd/>
          </a:ln>
        </p:spPr>
        <p:txBody>
          <a:bodyPr rtlCol="0">
            <a:noAutofit/>
          </a:bodyPr>
          <a:lstStyle/>
          <a:p>
            <a:pPr>
              <a:defRPr/>
            </a:pPr>
            <a:r>
              <a:rPr lang="en-ZW" sz="3600" dirty="0" smtClean="0">
                <a:solidFill>
                  <a:schemeClr val="bg1"/>
                </a:solidFill>
                <a:effectLst>
                  <a:outerShdw blurRad="38100" dist="38100" dir="2700000" algn="tl">
                    <a:srgbClr val="000000">
                      <a:alpha val="43137"/>
                    </a:srgbClr>
                  </a:outerShdw>
                </a:effectLst>
              </a:rPr>
              <a:t>African Region </a:t>
            </a:r>
            <a:r>
              <a:rPr lang="en-ZW" sz="3600" dirty="0">
                <a:solidFill>
                  <a:schemeClr val="bg1"/>
                </a:solidFill>
                <a:effectLst>
                  <a:outerShdw blurRad="38100" dist="38100" dir="2700000" algn="tl">
                    <a:srgbClr val="000000">
                      <a:alpha val="43137"/>
                    </a:srgbClr>
                  </a:outerShdw>
                </a:effectLst>
              </a:rPr>
              <a:t>Strategic plan for measles elimination: Targets for 2020</a:t>
            </a:r>
          </a:p>
        </p:txBody>
      </p:sp>
      <p:sp>
        <p:nvSpPr>
          <p:cNvPr id="3" name="Content Placeholder 2"/>
          <p:cNvSpPr>
            <a:spLocks noGrp="1"/>
          </p:cNvSpPr>
          <p:nvPr>
            <p:ph idx="1"/>
          </p:nvPr>
        </p:nvSpPr>
        <p:spPr>
          <a:xfrm>
            <a:off x="76200" y="1511424"/>
            <a:ext cx="8959850" cy="5229944"/>
          </a:xfrm>
        </p:spPr>
        <p:txBody>
          <a:bodyPr>
            <a:noAutofit/>
          </a:bodyPr>
          <a:lstStyle/>
          <a:p>
            <a:pPr marL="0" indent="0">
              <a:lnSpc>
                <a:spcPct val="150000"/>
              </a:lnSpc>
              <a:buFont typeface="Wingdings" panose="05000000000000000000" pitchFamily="2" charset="2"/>
              <a:buNone/>
              <a:defRPr/>
            </a:pPr>
            <a:r>
              <a:rPr lang="en-ZW" sz="2200" b="1" dirty="0" smtClean="0">
                <a:solidFill>
                  <a:schemeClr val="tx2"/>
                </a:solidFill>
              </a:rPr>
              <a:t>All </a:t>
            </a:r>
            <a:r>
              <a:rPr lang="en-ZW" sz="2200" b="1" dirty="0">
                <a:solidFill>
                  <a:schemeClr val="tx2"/>
                </a:solidFill>
              </a:rPr>
              <a:t>countries in the African Region will achieve and maintain:</a:t>
            </a:r>
          </a:p>
          <a:p>
            <a:pPr>
              <a:lnSpc>
                <a:spcPct val="150000"/>
              </a:lnSpc>
              <a:defRPr/>
            </a:pPr>
            <a:r>
              <a:rPr lang="en-ZW" sz="2200" u="sng" dirty="0">
                <a:solidFill>
                  <a:srgbClr val="FF0000"/>
                </a:solidFill>
              </a:rPr>
              <a:t>&gt; </a:t>
            </a:r>
            <a:r>
              <a:rPr lang="en-ZW" sz="2200" dirty="0">
                <a:solidFill>
                  <a:srgbClr val="FF0000"/>
                </a:solidFill>
              </a:rPr>
              <a:t>95% </a:t>
            </a:r>
            <a:r>
              <a:rPr lang="en-ZW" sz="2200" b="1" dirty="0">
                <a:solidFill>
                  <a:srgbClr val="FF0000"/>
                </a:solidFill>
              </a:rPr>
              <a:t>measles immunization coverage </a:t>
            </a:r>
            <a:r>
              <a:rPr lang="en-ZW" sz="2200" dirty="0">
                <a:solidFill>
                  <a:srgbClr val="FF0000"/>
                </a:solidFill>
              </a:rPr>
              <a:t>at national level and in all districts</a:t>
            </a:r>
            <a:r>
              <a:rPr lang="en-ZW" sz="2200" dirty="0">
                <a:solidFill>
                  <a:schemeClr val="tx2"/>
                </a:solidFill>
              </a:rPr>
              <a:t>;</a:t>
            </a:r>
          </a:p>
          <a:p>
            <a:pPr>
              <a:lnSpc>
                <a:spcPct val="150000"/>
              </a:lnSpc>
              <a:defRPr/>
            </a:pPr>
            <a:r>
              <a:rPr lang="en-ZW" sz="2200" i="1" u="sng" dirty="0">
                <a:solidFill>
                  <a:srgbClr val="FF0000"/>
                </a:solidFill>
              </a:rPr>
              <a:t>&gt; 95% </a:t>
            </a:r>
            <a:r>
              <a:rPr lang="en-ZW" sz="2200" b="1" i="1" u="sng" dirty="0">
                <a:solidFill>
                  <a:srgbClr val="FF0000"/>
                </a:solidFill>
              </a:rPr>
              <a:t>SIAs coverage </a:t>
            </a:r>
            <a:r>
              <a:rPr lang="en-ZW" sz="2200" i="1" u="sng" dirty="0">
                <a:solidFill>
                  <a:srgbClr val="FF0000"/>
                </a:solidFill>
              </a:rPr>
              <a:t>in all scheduled measles SIAs, and in outbreak response immunization activities;</a:t>
            </a:r>
          </a:p>
          <a:p>
            <a:pPr>
              <a:lnSpc>
                <a:spcPct val="150000"/>
              </a:lnSpc>
              <a:defRPr/>
            </a:pPr>
            <a:r>
              <a:rPr lang="en-ZW" sz="2200" dirty="0">
                <a:solidFill>
                  <a:schemeClr val="tx2"/>
                </a:solidFill>
              </a:rPr>
              <a:t>M</a:t>
            </a:r>
            <a:r>
              <a:rPr lang="en-ZW" sz="2200" dirty="0" smtClean="0">
                <a:solidFill>
                  <a:schemeClr val="tx2"/>
                </a:solidFill>
              </a:rPr>
              <a:t>easles </a:t>
            </a:r>
            <a:r>
              <a:rPr lang="en-ZW" sz="2200" b="1" dirty="0">
                <a:solidFill>
                  <a:schemeClr val="tx2"/>
                </a:solidFill>
              </a:rPr>
              <a:t>incidence</a:t>
            </a:r>
            <a:r>
              <a:rPr lang="en-ZW" sz="2200" dirty="0">
                <a:solidFill>
                  <a:schemeClr val="tx2"/>
                </a:solidFill>
              </a:rPr>
              <a:t> of </a:t>
            </a:r>
            <a:r>
              <a:rPr lang="en-ZW" sz="2200" dirty="0" smtClean="0">
                <a:solidFill>
                  <a:schemeClr val="tx2"/>
                </a:solidFill>
              </a:rPr>
              <a:t>&lt;1: 1,000,000 population </a:t>
            </a:r>
            <a:r>
              <a:rPr lang="en-ZW" sz="2200" dirty="0">
                <a:solidFill>
                  <a:schemeClr val="tx2"/>
                </a:solidFill>
              </a:rPr>
              <a:t>at national level;</a:t>
            </a:r>
          </a:p>
          <a:p>
            <a:pPr>
              <a:lnSpc>
                <a:spcPct val="150000"/>
              </a:lnSpc>
              <a:defRPr/>
            </a:pPr>
            <a:r>
              <a:rPr lang="en-ZW" sz="2200" u="sng" dirty="0" smtClean="0">
                <a:solidFill>
                  <a:schemeClr val="tx2"/>
                </a:solidFill>
              </a:rPr>
              <a:t>≥</a:t>
            </a:r>
            <a:r>
              <a:rPr lang="en-ZW" sz="2200" dirty="0" smtClean="0">
                <a:solidFill>
                  <a:schemeClr val="tx2"/>
                </a:solidFill>
              </a:rPr>
              <a:t> 80</a:t>
            </a:r>
            <a:r>
              <a:rPr lang="en-ZW" sz="2200" dirty="0">
                <a:solidFill>
                  <a:schemeClr val="tx2"/>
                </a:solidFill>
              </a:rPr>
              <a:t>% of districts investigating </a:t>
            </a:r>
            <a:r>
              <a:rPr lang="en-ZW" sz="2200" dirty="0" smtClean="0">
                <a:solidFill>
                  <a:schemeClr val="tx2"/>
                </a:solidFill>
              </a:rPr>
              <a:t>≥ 1 suspected </a:t>
            </a:r>
            <a:r>
              <a:rPr lang="en-ZW" sz="2200" dirty="0">
                <a:solidFill>
                  <a:schemeClr val="tx2"/>
                </a:solidFill>
              </a:rPr>
              <a:t>measles cases within </a:t>
            </a:r>
            <a:r>
              <a:rPr lang="en-ZW" sz="2200" dirty="0" smtClean="0">
                <a:solidFill>
                  <a:schemeClr val="tx2"/>
                </a:solidFill>
              </a:rPr>
              <a:t>a year</a:t>
            </a:r>
          </a:p>
          <a:p>
            <a:pPr>
              <a:lnSpc>
                <a:spcPct val="150000"/>
              </a:lnSpc>
              <a:defRPr/>
            </a:pPr>
            <a:r>
              <a:rPr lang="en-ZW" sz="2200" dirty="0" smtClean="0">
                <a:solidFill>
                  <a:schemeClr val="tx2"/>
                </a:solidFill>
              </a:rPr>
              <a:t>Non </a:t>
            </a:r>
            <a:r>
              <a:rPr lang="en-ZW" sz="2200" dirty="0">
                <a:solidFill>
                  <a:schemeClr val="tx2"/>
                </a:solidFill>
              </a:rPr>
              <a:t>measles febrile rash illness rate </a:t>
            </a:r>
            <a:r>
              <a:rPr lang="en-ZW" sz="2200" dirty="0" smtClean="0">
                <a:solidFill>
                  <a:schemeClr val="tx2"/>
                </a:solidFill>
              </a:rPr>
              <a:t>≥ 2/100,000 pop. at national </a:t>
            </a:r>
            <a:r>
              <a:rPr lang="en-ZW" sz="2200" dirty="0">
                <a:solidFill>
                  <a:schemeClr val="tx2"/>
                </a:solidFill>
              </a:rPr>
              <a:t>level.</a:t>
            </a:r>
          </a:p>
        </p:txBody>
      </p:sp>
    </p:spTree>
    <p:extLst>
      <p:ext uri="{BB962C8B-B14F-4D97-AF65-F5344CB8AC3E}">
        <p14:creationId xmlns:p14="http://schemas.microsoft.com/office/powerpoint/2010/main" val="3342449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0"/>
            <a:ext cx="9144000" cy="914400"/>
          </a:xfrm>
          <a:solidFill>
            <a:srgbClr val="0070C0"/>
          </a:solidFill>
        </p:spPr>
        <p:txBody>
          <a:bodyPr>
            <a:normAutofit fontScale="90000"/>
          </a:bodyPr>
          <a:lstStyle/>
          <a:p>
            <a:pPr eaLnBrk="1" hangingPunct="1"/>
            <a:r>
              <a:rPr lang="en-US" sz="3600" b="1" dirty="0" smtClean="0">
                <a:solidFill>
                  <a:schemeClr val="bg1"/>
                </a:solidFill>
                <a:latin typeface="Calibri" pitchFamily="34" charset="0"/>
                <a:cs typeface="Arial" charset="0"/>
              </a:rPr>
              <a:t>TIMING - Building up to Quality and effective  SIAs</a:t>
            </a:r>
          </a:p>
        </p:txBody>
      </p:sp>
      <p:sp>
        <p:nvSpPr>
          <p:cNvPr id="15363" name="Line 3"/>
          <p:cNvSpPr>
            <a:spLocks noChangeShapeType="1"/>
          </p:cNvSpPr>
          <p:nvPr/>
        </p:nvSpPr>
        <p:spPr bwMode="auto">
          <a:xfrm>
            <a:off x="76200" y="6173788"/>
            <a:ext cx="85947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15364" name="Text Box 4"/>
          <p:cNvSpPr txBox="1">
            <a:spLocks noChangeArrowheads="1"/>
          </p:cNvSpPr>
          <p:nvPr/>
        </p:nvSpPr>
        <p:spPr bwMode="auto">
          <a:xfrm>
            <a:off x="609600" y="6392863"/>
            <a:ext cx="457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r-FR" sz="2200">
              <a:latin typeface="Calibri" pitchFamily="34" charset="0"/>
            </a:endParaRPr>
          </a:p>
        </p:txBody>
      </p:sp>
      <p:sp>
        <p:nvSpPr>
          <p:cNvPr id="15365" name="Text Box 5"/>
          <p:cNvSpPr txBox="1">
            <a:spLocks noChangeArrowheads="1"/>
          </p:cNvSpPr>
          <p:nvPr/>
        </p:nvSpPr>
        <p:spPr bwMode="auto">
          <a:xfrm>
            <a:off x="2133600" y="6324600"/>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-7</a:t>
            </a:r>
          </a:p>
        </p:txBody>
      </p:sp>
      <p:sp>
        <p:nvSpPr>
          <p:cNvPr id="15366" name="Text Box 6"/>
          <p:cNvSpPr txBox="1">
            <a:spLocks noChangeArrowheads="1"/>
          </p:cNvSpPr>
          <p:nvPr/>
        </p:nvSpPr>
        <p:spPr bwMode="auto">
          <a:xfrm>
            <a:off x="2743200" y="6308725"/>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-6</a:t>
            </a:r>
          </a:p>
        </p:txBody>
      </p:sp>
      <p:sp>
        <p:nvSpPr>
          <p:cNvPr id="15367" name="Text Box 7"/>
          <p:cNvSpPr txBox="1">
            <a:spLocks noChangeArrowheads="1"/>
          </p:cNvSpPr>
          <p:nvPr/>
        </p:nvSpPr>
        <p:spPr bwMode="auto">
          <a:xfrm>
            <a:off x="4114800" y="6324600"/>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-4</a:t>
            </a:r>
          </a:p>
        </p:txBody>
      </p:sp>
      <p:sp>
        <p:nvSpPr>
          <p:cNvPr id="15368" name="Text Box 8"/>
          <p:cNvSpPr txBox="1">
            <a:spLocks noChangeArrowheads="1"/>
          </p:cNvSpPr>
          <p:nvPr/>
        </p:nvSpPr>
        <p:spPr bwMode="auto">
          <a:xfrm>
            <a:off x="4724400" y="6324600"/>
            <a:ext cx="685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-3</a:t>
            </a:r>
          </a:p>
        </p:txBody>
      </p:sp>
      <p:sp>
        <p:nvSpPr>
          <p:cNvPr id="15369" name="Text Box 9"/>
          <p:cNvSpPr txBox="1">
            <a:spLocks noChangeArrowheads="1"/>
          </p:cNvSpPr>
          <p:nvPr/>
        </p:nvSpPr>
        <p:spPr bwMode="auto">
          <a:xfrm>
            <a:off x="5410200" y="6324600"/>
            <a:ext cx="685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-2</a:t>
            </a:r>
          </a:p>
        </p:txBody>
      </p:sp>
      <p:sp>
        <p:nvSpPr>
          <p:cNvPr id="15370" name="Text Box 10"/>
          <p:cNvSpPr txBox="1">
            <a:spLocks noChangeArrowheads="1"/>
          </p:cNvSpPr>
          <p:nvPr/>
        </p:nvSpPr>
        <p:spPr bwMode="auto">
          <a:xfrm>
            <a:off x="6096000" y="6324600"/>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-1</a:t>
            </a:r>
          </a:p>
        </p:txBody>
      </p:sp>
      <p:sp>
        <p:nvSpPr>
          <p:cNvPr id="15371" name="Text Box 11"/>
          <p:cNvSpPr txBox="1">
            <a:spLocks noChangeArrowheads="1"/>
          </p:cNvSpPr>
          <p:nvPr/>
        </p:nvSpPr>
        <p:spPr bwMode="auto">
          <a:xfrm>
            <a:off x="6781800" y="6324600"/>
            <a:ext cx="838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2200">
                <a:latin typeface="Calibri" pitchFamily="34" charset="0"/>
              </a:rPr>
              <a:t>0</a:t>
            </a:r>
          </a:p>
        </p:txBody>
      </p:sp>
      <p:sp>
        <p:nvSpPr>
          <p:cNvPr id="15372" name="Text Box 12"/>
          <p:cNvSpPr txBox="1">
            <a:spLocks noChangeArrowheads="1"/>
          </p:cNvSpPr>
          <p:nvPr/>
        </p:nvSpPr>
        <p:spPr bwMode="auto">
          <a:xfrm>
            <a:off x="7696200" y="6324600"/>
            <a:ext cx="91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+1</a:t>
            </a:r>
          </a:p>
        </p:txBody>
      </p:sp>
      <p:sp>
        <p:nvSpPr>
          <p:cNvPr id="15373" name="Text Box 13"/>
          <p:cNvSpPr txBox="1">
            <a:spLocks noChangeArrowheads="1"/>
          </p:cNvSpPr>
          <p:nvPr/>
        </p:nvSpPr>
        <p:spPr bwMode="auto">
          <a:xfrm>
            <a:off x="7391400" y="5513388"/>
            <a:ext cx="1752600" cy="430212"/>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Char char="§"/>
            </a:pPr>
            <a:r>
              <a:rPr lang="fr-FR" sz="2200" dirty="0">
                <a:latin typeface="Calibri" pitchFamily="34" charset="0"/>
              </a:rPr>
              <a:t>Evaluation</a:t>
            </a:r>
          </a:p>
        </p:txBody>
      </p:sp>
      <p:sp>
        <p:nvSpPr>
          <p:cNvPr id="15374" name="Text Box 14"/>
          <p:cNvSpPr txBox="1">
            <a:spLocks noChangeArrowheads="1"/>
          </p:cNvSpPr>
          <p:nvPr/>
        </p:nvSpPr>
        <p:spPr bwMode="auto">
          <a:xfrm>
            <a:off x="1260474" y="1910854"/>
            <a:ext cx="7848030" cy="4308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dirty="0">
                <a:latin typeface="Calibri" pitchFamily="34" charset="0"/>
              </a:rPr>
              <a:t> </a:t>
            </a:r>
            <a:r>
              <a:rPr lang="en-US" sz="2200" dirty="0" smtClean="0">
                <a:latin typeface="Calibri" pitchFamily="34" charset="0"/>
              </a:rPr>
              <a:t>POA finalized and National coordinating body established </a:t>
            </a:r>
            <a:endParaRPr lang="en-US" sz="2200" dirty="0">
              <a:latin typeface="Calibri" pitchFamily="34" charset="0"/>
            </a:endParaRPr>
          </a:p>
        </p:txBody>
      </p:sp>
      <p:sp>
        <p:nvSpPr>
          <p:cNvPr id="15375" name="Text Box 15"/>
          <p:cNvSpPr txBox="1">
            <a:spLocks noChangeArrowheads="1"/>
          </p:cNvSpPr>
          <p:nvPr/>
        </p:nvSpPr>
        <p:spPr bwMode="auto">
          <a:xfrm>
            <a:off x="3048000" y="3001906"/>
            <a:ext cx="5105400" cy="4308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dirty="0">
                <a:latin typeface="Calibri" pitchFamily="34" charset="0"/>
              </a:rPr>
              <a:t>Ordering vaccine &amp; devices </a:t>
            </a:r>
          </a:p>
        </p:txBody>
      </p:sp>
      <p:sp>
        <p:nvSpPr>
          <p:cNvPr id="15376" name="Line 16"/>
          <p:cNvSpPr>
            <a:spLocks noChangeShapeType="1"/>
          </p:cNvSpPr>
          <p:nvPr/>
        </p:nvSpPr>
        <p:spPr bwMode="auto">
          <a:xfrm>
            <a:off x="1447799" y="2351807"/>
            <a:ext cx="76201" cy="3820393"/>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77" name="Text Box 17"/>
          <p:cNvSpPr txBox="1">
            <a:spLocks noChangeArrowheads="1"/>
          </p:cNvSpPr>
          <p:nvPr/>
        </p:nvSpPr>
        <p:spPr bwMode="auto">
          <a:xfrm>
            <a:off x="4343400" y="3657600"/>
            <a:ext cx="3810000" cy="4308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dirty="0" smtClean="0">
                <a:latin typeface="Calibri" pitchFamily="34" charset="0"/>
              </a:rPr>
              <a:t>Micro-planning &amp; </a:t>
            </a:r>
            <a:r>
              <a:rPr lang="en-US" sz="2200" dirty="0" err="1" smtClean="0">
                <a:latin typeface="Calibri" pitchFamily="34" charset="0"/>
              </a:rPr>
              <a:t>soc.</a:t>
            </a:r>
            <a:r>
              <a:rPr lang="en-US" sz="2200" dirty="0" smtClean="0">
                <a:latin typeface="Calibri" pitchFamily="34" charset="0"/>
              </a:rPr>
              <a:t> mob</a:t>
            </a:r>
            <a:endParaRPr lang="en-US" sz="2200" dirty="0">
              <a:latin typeface="Calibri" pitchFamily="34" charset="0"/>
            </a:endParaRPr>
          </a:p>
        </p:txBody>
      </p:sp>
      <p:sp>
        <p:nvSpPr>
          <p:cNvPr id="15378" name="Line 18"/>
          <p:cNvSpPr>
            <a:spLocks noChangeShapeType="1"/>
          </p:cNvSpPr>
          <p:nvPr/>
        </p:nvSpPr>
        <p:spPr bwMode="auto">
          <a:xfrm>
            <a:off x="3048000" y="3432793"/>
            <a:ext cx="0" cy="2739407"/>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79" name="Line 19"/>
          <p:cNvSpPr>
            <a:spLocks noChangeShapeType="1"/>
          </p:cNvSpPr>
          <p:nvPr/>
        </p:nvSpPr>
        <p:spPr bwMode="auto">
          <a:xfrm>
            <a:off x="4343400" y="4114800"/>
            <a:ext cx="0" cy="2058988"/>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80" name="Text Box 20"/>
          <p:cNvSpPr txBox="1">
            <a:spLocks noChangeArrowheads="1"/>
          </p:cNvSpPr>
          <p:nvPr/>
        </p:nvSpPr>
        <p:spPr bwMode="auto">
          <a:xfrm>
            <a:off x="4953000" y="4114800"/>
            <a:ext cx="4191000" cy="4302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dirty="0">
                <a:latin typeface="Calibri" pitchFamily="34" charset="0"/>
                <a:cs typeface="Shruti" pitchFamily="34" charset="0"/>
              </a:rPr>
              <a:t> Training of personnel</a:t>
            </a:r>
          </a:p>
        </p:txBody>
      </p:sp>
      <p:sp>
        <p:nvSpPr>
          <p:cNvPr id="15381" name="Text Box 21"/>
          <p:cNvSpPr txBox="1">
            <a:spLocks noChangeArrowheads="1"/>
          </p:cNvSpPr>
          <p:nvPr/>
        </p:nvSpPr>
        <p:spPr bwMode="auto">
          <a:xfrm>
            <a:off x="4953000" y="4495800"/>
            <a:ext cx="4191000" cy="4302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dirty="0">
                <a:latin typeface="Calibri" pitchFamily="34" charset="0"/>
              </a:rPr>
              <a:t> Distribution of vaccine &amp; </a:t>
            </a:r>
            <a:r>
              <a:rPr lang="en-US" sz="2200" dirty="0" err="1">
                <a:latin typeface="Calibri" pitchFamily="34" charset="0"/>
              </a:rPr>
              <a:t>mat’ls</a:t>
            </a:r>
            <a:endParaRPr lang="en-US" sz="2200" dirty="0">
              <a:latin typeface="Calibri" pitchFamily="34" charset="0"/>
            </a:endParaRPr>
          </a:p>
        </p:txBody>
      </p:sp>
      <p:sp>
        <p:nvSpPr>
          <p:cNvPr id="15382" name="Line 23"/>
          <p:cNvSpPr>
            <a:spLocks noChangeShapeType="1"/>
          </p:cNvSpPr>
          <p:nvPr/>
        </p:nvSpPr>
        <p:spPr bwMode="auto">
          <a:xfrm>
            <a:off x="6248400" y="4953000"/>
            <a:ext cx="0" cy="12192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6408" name="Text Box 24"/>
          <p:cNvSpPr txBox="1">
            <a:spLocks noChangeArrowheads="1"/>
          </p:cNvSpPr>
          <p:nvPr/>
        </p:nvSpPr>
        <p:spPr bwMode="auto">
          <a:xfrm>
            <a:off x="6746304" y="4953000"/>
            <a:ext cx="2362200" cy="523875"/>
          </a:xfrm>
          <a:prstGeom prst="rect">
            <a:avLst/>
          </a:prstGeom>
          <a:solidFill>
            <a:srgbClr val="002060"/>
          </a:solidFill>
          <a:ln w="9525">
            <a:noFill/>
            <a:miter lim="800000"/>
            <a:headEnd/>
            <a:tailEnd/>
          </a:ln>
          <a:effectLst/>
        </p:spPr>
        <p:txBody>
          <a:bodyPr>
            <a:spAutoFit/>
          </a:bodyPr>
          <a:lstStyle/>
          <a:p>
            <a:pPr marL="457200" indent="-457200">
              <a:spcBef>
                <a:spcPct val="50000"/>
              </a:spcBef>
              <a:buFont typeface="Arial" pitchFamily="34" charset="0"/>
              <a:buChar char="•"/>
              <a:defRPr/>
            </a:pPr>
            <a:r>
              <a:rPr lang="en-US" sz="2800" dirty="0">
                <a:solidFill>
                  <a:schemeClr val="bg1"/>
                </a:solidFill>
                <a:effectLst>
                  <a:outerShdw blurRad="38100" dist="38100" dir="2700000" algn="tl">
                    <a:srgbClr val="FFFFFF"/>
                  </a:outerShdw>
                </a:effectLst>
                <a:latin typeface="Calibri" pitchFamily="34" charset="0"/>
              </a:rPr>
              <a:t>SIAs</a:t>
            </a:r>
          </a:p>
        </p:txBody>
      </p:sp>
      <p:sp>
        <p:nvSpPr>
          <p:cNvPr id="15384" name="Line 25"/>
          <p:cNvSpPr>
            <a:spLocks noChangeShapeType="1"/>
          </p:cNvSpPr>
          <p:nvPr/>
        </p:nvSpPr>
        <p:spPr bwMode="auto">
          <a:xfrm>
            <a:off x="7086600" y="5467350"/>
            <a:ext cx="0" cy="70485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85" name="Line 26"/>
          <p:cNvSpPr>
            <a:spLocks noChangeShapeType="1"/>
          </p:cNvSpPr>
          <p:nvPr/>
        </p:nvSpPr>
        <p:spPr bwMode="auto">
          <a:xfrm>
            <a:off x="8001000" y="5867400"/>
            <a:ext cx="0" cy="30480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86" name="Text Box 27"/>
          <p:cNvSpPr txBox="1">
            <a:spLocks noChangeArrowheads="1"/>
          </p:cNvSpPr>
          <p:nvPr/>
        </p:nvSpPr>
        <p:spPr bwMode="auto">
          <a:xfrm>
            <a:off x="3429000" y="6308725"/>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-5</a:t>
            </a:r>
          </a:p>
        </p:txBody>
      </p:sp>
      <p:sp>
        <p:nvSpPr>
          <p:cNvPr id="15387" name="Text Box 28"/>
          <p:cNvSpPr txBox="1">
            <a:spLocks noChangeArrowheads="1"/>
          </p:cNvSpPr>
          <p:nvPr/>
        </p:nvSpPr>
        <p:spPr bwMode="auto">
          <a:xfrm>
            <a:off x="1600200" y="6308725"/>
            <a:ext cx="76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-8</a:t>
            </a:r>
          </a:p>
        </p:txBody>
      </p:sp>
      <p:sp>
        <p:nvSpPr>
          <p:cNvPr id="15388" name="Text Box 14"/>
          <p:cNvSpPr txBox="1">
            <a:spLocks noChangeArrowheads="1"/>
          </p:cNvSpPr>
          <p:nvPr/>
        </p:nvSpPr>
        <p:spPr bwMode="auto">
          <a:xfrm>
            <a:off x="609600" y="1417660"/>
            <a:ext cx="8436868" cy="4308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200" dirty="0">
                <a:latin typeface="Calibri" pitchFamily="34" charset="0"/>
                <a:cs typeface="Arial" charset="0"/>
              </a:rPr>
              <a:t> Agreement by </a:t>
            </a:r>
            <a:r>
              <a:rPr lang="en-US" sz="2200" dirty="0" err="1" smtClean="0">
                <a:latin typeface="Calibri" pitchFamily="34" charset="0"/>
                <a:cs typeface="Arial" charset="0"/>
              </a:rPr>
              <a:t>MoF</a:t>
            </a:r>
            <a:r>
              <a:rPr lang="en-US" sz="2200" dirty="0" smtClean="0">
                <a:latin typeface="Calibri" pitchFamily="34" charset="0"/>
                <a:cs typeface="Arial" charset="0"/>
              </a:rPr>
              <a:t> ; </a:t>
            </a:r>
            <a:r>
              <a:rPr lang="en-US" sz="2200" dirty="0" smtClean="0">
                <a:solidFill>
                  <a:schemeClr val="bg2">
                    <a:lumMod val="10000"/>
                  </a:schemeClr>
                </a:solidFill>
                <a:latin typeface="Calibri" pitchFamily="34" charset="0"/>
                <a:cs typeface="Arial" charset="0"/>
              </a:rPr>
              <a:t>Commitment </a:t>
            </a:r>
            <a:r>
              <a:rPr lang="en-US" sz="2200" dirty="0" smtClean="0">
                <a:latin typeface="Calibri" pitchFamily="34" charset="0"/>
                <a:cs typeface="Arial" charset="0"/>
              </a:rPr>
              <a:t>Measles &amp; Rubella Initiative, </a:t>
            </a:r>
            <a:r>
              <a:rPr lang="en-US" sz="2200" dirty="0" err="1" smtClean="0">
                <a:latin typeface="Calibri" pitchFamily="34" charset="0"/>
                <a:cs typeface="Arial" charset="0"/>
              </a:rPr>
              <a:t>Gavi</a:t>
            </a:r>
            <a:r>
              <a:rPr lang="en-US" sz="2200" dirty="0" smtClean="0">
                <a:latin typeface="Calibri" pitchFamily="34" charset="0"/>
                <a:cs typeface="Arial" charset="0"/>
              </a:rPr>
              <a:t>  </a:t>
            </a:r>
            <a:endParaRPr lang="en-US" sz="2200" dirty="0">
              <a:latin typeface="Calibri" pitchFamily="34" charset="0"/>
              <a:cs typeface="Arial" charset="0"/>
            </a:endParaRPr>
          </a:p>
        </p:txBody>
      </p:sp>
      <p:sp>
        <p:nvSpPr>
          <p:cNvPr id="15389" name="Rectangle 2"/>
          <p:cNvSpPr>
            <a:spLocks noChangeArrowheads="1"/>
          </p:cNvSpPr>
          <p:nvPr/>
        </p:nvSpPr>
        <p:spPr bwMode="auto">
          <a:xfrm rot="10800000" flipV="1">
            <a:off x="3048000" y="2534505"/>
            <a:ext cx="5105400" cy="4308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Tx/>
              <a:buChar char="•"/>
            </a:pPr>
            <a:r>
              <a:rPr lang="en-US" sz="2200" dirty="0">
                <a:latin typeface="Calibri" pitchFamily="34" charset="0"/>
              </a:rPr>
              <a:t> </a:t>
            </a:r>
            <a:r>
              <a:rPr lang="en-US" sz="2200" dirty="0" smtClean="0">
                <a:latin typeface="Calibri" pitchFamily="34" charset="0"/>
              </a:rPr>
              <a:t>Guidelines, Logistic &amp; com. plans</a:t>
            </a:r>
            <a:endParaRPr lang="en-US" sz="2200" dirty="0">
              <a:latin typeface="Calibri" pitchFamily="34" charset="0"/>
            </a:endParaRPr>
          </a:p>
        </p:txBody>
      </p:sp>
      <p:sp>
        <p:nvSpPr>
          <p:cNvPr id="15390" name="Text Box 14"/>
          <p:cNvSpPr txBox="1">
            <a:spLocks noChangeArrowheads="1"/>
          </p:cNvSpPr>
          <p:nvPr/>
        </p:nvSpPr>
        <p:spPr bwMode="auto">
          <a:xfrm>
            <a:off x="117475" y="887235"/>
            <a:ext cx="8928992" cy="46166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dirty="0">
                <a:latin typeface="+mj-lt"/>
                <a:cs typeface="Arial" charset="0"/>
              </a:rPr>
              <a:t>Prepare budget and request funding from </a:t>
            </a:r>
            <a:r>
              <a:rPr lang="en-US" sz="2400" dirty="0" err="1">
                <a:latin typeface="+mj-lt"/>
                <a:cs typeface="Arial" charset="0"/>
              </a:rPr>
              <a:t>MoF</a:t>
            </a:r>
            <a:r>
              <a:rPr lang="en-US" sz="2400" dirty="0">
                <a:latin typeface="+mj-lt"/>
                <a:cs typeface="Arial" charset="0"/>
              </a:rPr>
              <a:t> (&amp; </a:t>
            </a:r>
            <a:r>
              <a:rPr lang="en-US" sz="2400" dirty="0" smtClean="0">
                <a:latin typeface="+mj-lt"/>
                <a:cs typeface="Arial" charset="0"/>
              </a:rPr>
              <a:t>donors</a:t>
            </a:r>
            <a:r>
              <a:rPr lang="en-US" sz="2400" dirty="0" smtClean="0">
                <a:cs typeface="Arial" charset="0"/>
              </a:rPr>
              <a:t>)</a:t>
            </a:r>
            <a:endParaRPr lang="en-US" sz="2400" dirty="0">
              <a:cs typeface="Arial" charset="0"/>
            </a:endParaRPr>
          </a:p>
        </p:txBody>
      </p:sp>
      <p:sp>
        <p:nvSpPr>
          <p:cNvPr id="15391" name="Line 16"/>
          <p:cNvSpPr>
            <a:spLocks noChangeShapeType="1"/>
          </p:cNvSpPr>
          <p:nvPr/>
        </p:nvSpPr>
        <p:spPr bwMode="auto">
          <a:xfrm>
            <a:off x="685800" y="1881885"/>
            <a:ext cx="6350" cy="4290315"/>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92" name="Line 16"/>
          <p:cNvSpPr>
            <a:spLocks noChangeShapeType="1"/>
          </p:cNvSpPr>
          <p:nvPr/>
        </p:nvSpPr>
        <p:spPr bwMode="auto">
          <a:xfrm>
            <a:off x="117475" y="1417660"/>
            <a:ext cx="0" cy="475454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ZW"/>
          </a:p>
        </p:txBody>
      </p:sp>
      <p:sp>
        <p:nvSpPr>
          <p:cNvPr id="15393" name="Text Box 28"/>
          <p:cNvSpPr txBox="1">
            <a:spLocks noChangeArrowheads="1"/>
          </p:cNvSpPr>
          <p:nvPr/>
        </p:nvSpPr>
        <p:spPr bwMode="auto">
          <a:xfrm>
            <a:off x="609600" y="6357938"/>
            <a:ext cx="762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a:latin typeface="Calibri" pitchFamily="34" charset="0"/>
              </a:rPr>
              <a:t>-12</a:t>
            </a:r>
          </a:p>
        </p:txBody>
      </p:sp>
      <p:sp>
        <p:nvSpPr>
          <p:cNvPr id="15394" name="Text Box 28"/>
          <p:cNvSpPr txBox="1">
            <a:spLocks noChangeArrowheads="1"/>
          </p:cNvSpPr>
          <p:nvPr/>
        </p:nvSpPr>
        <p:spPr bwMode="auto">
          <a:xfrm>
            <a:off x="-69850" y="6357938"/>
            <a:ext cx="762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2200" dirty="0">
                <a:latin typeface="Calibri" pitchFamily="34" charset="0"/>
              </a:rPr>
              <a:t>-18</a:t>
            </a:r>
          </a:p>
        </p:txBody>
      </p:sp>
      <p:cxnSp>
        <p:nvCxnSpPr>
          <p:cNvPr id="5" name="Straight Connector 4"/>
          <p:cNvCxnSpPr/>
          <p:nvPr/>
        </p:nvCxnSpPr>
        <p:spPr>
          <a:xfrm flipH="1">
            <a:off x="990600" y="5943600"/>
            <a:ext cx="76200" cy="381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066800" y="5943600"/>
            <a:ext cx="76200" cy="381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22263" y="5943600"/>
            <a:ext cx="76200" cy="381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98463" y="5943600"/>
            <a:ext cx="76200" cy="381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8095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6513" y="-171400"/>
            <a:ext cx="9144001" cy="1439813"/>
          </a:xfrm>
          <a:solidFill>
            <a:srgbClr val="0070C0"/>
          </a:solidFill>
        </p:spPr>
        <p:txBody>
          <a:bodyPr/>
          <a:lstStyle/>
          <a:p>
            <a:pPr defTabSz="912787" rtl="1">
              <a:defRPr/>
            </a:pPr>
            <a:r>
              <a:rPr lang="en-US" sz="3900" kern="1200" dirty="0" smtClean="0">
                <a:solidFill>
                  <a:schemeClr val="bg1"/>
                </a:solidFill>
                <a:latin typeface="Arial Narrow" pitchFamily="34" charset="0"/>
                <a:ea typeface="+mn-ea"/>
              </a:rPr>
              <a:t>Measles/MR </a:t>
            </a:r>
            <a:r>
              <a:rPr lang="en-US" sz="3900" kern="1200" dirty="0">
                <a:solidFill>
                  <a:schemeClr val="bg1"/>
                </a:solidFill>
                <a:latin typeface="Arial Narrow" pitchFamily="34" charset="0"/>
                <a:ea typeface="+mn-ea"/>
              </a:rPr>
              <a:t>SIAs  AFR </a:t>
            </a:r>
            <a:r>
              <a:rPr lang="en-US" sz="3900" kern="1200" dirty="0" smtClean="0">
                <a:solidFill>
                  <a:schemeClr val="bg1"/>
                </a:solidFill>
                <a:latin typeface="Arial Narrow" pitchFamily="34" charset="0"/>
                <a:ea typeface="+mn-ea"/>
              </a:rPr>
              <a:t>2013- 2014</a:t>
            </a:r>
            <a:r>
              <a:rPr lang="en-US" sz="3900" kern="1200" dirty="0" smtClean="0">
                <a:solidFill>
                  <a:schemeClr val="bg1"/>
                </a:solidFill>
                <a:latin typeface="Arial Narrow" pitchFamily="34" charset="0"/>
              </a:rPr>
              <a:t>: </a:t>
            </a:r>
            <a:br>
              <a:rPr lang="en-US" sz="3900" kern="1200" dirty="0" smtClean="0">
                <a:solidFill>
                  <a:schemeClr val="bg1"/>
                </a:solidFill>
                <a:latin typeface="Arial Narrow" pitchFamily="34" charset="0"/>
              </a:rPr>
            </a:br>
            <a:r>
              <a:rPr lang="en-US" sz="3900" kern="1200" dirty="0" smtClean="0">
                <a:solidFill>
                  <a:schemeClr val="bg1"/>
                </a:solidFill>
                <a:latin typeface="Arial Narrow" pitchFamily="34" charset="0"/>
              </a:rPr>
              <a:t>Main Achievements</a:t>
            </a:r>
            <a:endParaRPr lang="en-US" sz="3900" kern="1200" dirty="0">
              <a:solidFill>
                <a:srgbClr val="FFFF00"/>
              </a:solidFill>
              <a:latin typeface="Arial Narrow" pitchFamily="34" charset="0"/>
              <a:ea typeface="+mn-ea"/>
            </a:endParaRPr>
          </a:p>
        </p:txBody>
      </p:sp>
      <p:sp>
        <p:nvSpPr>
          <p:cNvPr id="10243" name="Rectangle 3"/>
          <p:cNvSpPr>
            <a:spLocks noGrp="1" noChangeArrowheads="1"/>
          </p:cNvSpPr>
          <p:nvPr>
            <p:ph type="body" idx="1"/>
          </p:nvPr>
        </p:nvSpPr>
        <p:spPr>
          <a:xfrm>
            <a:off x="34925" y="1268413"/>
            <a:ext cx="9109075" cy="5328939"/>
          </a:xfrm>
        </p:spPr>
        <p:txBody>
          <a:bodyPr>
            <a:normAutofit/>
          </a:bodyPr>
          <a:lstStyle/>
          <a:p>
            <a:pPr marL="455003" indent="-455003" eaLnBrk="1" hangingPunct="1">
              <a:defRPr/>
            </a:pPr>
            <a:r>
              <a:rPr lang="en-GB" sz="2600" dirty="0" smtClean="0">
                <a:solidFill>
                  <a:schemeClr val="accent1">
                    <a:lumMod val="50000"/>
                  </a:schemeClr>
                </a:solidFill>
                <a:latin typeface="Calibri" pitchFamily="34" charset="0"/>
                <a:cs typeface="Calibri" pitchFamily="34" charset="0"/>
              </a:rPr>
              <a:t>High political commitment and engagement of leadership, </a:t>
            </a:r>
            <a:r>
              <a:rPr lang="en-GB" sz="2600" b="1" dirty="0" smtClean="0">
                <a:solidFill>
                  <a:schemeClr val="accent1">
                    <a:lumMod val="50000"/>
                  </a:schemeClr>
                </a:solidFill>
                <a:latin typeface="Calibri" pitchFamily="34" charset="0"/>
                <a:cs typeface="Calibri" pitchFamily="34" charset="0"/>
              </a:rPr>
              <a:t>Rwanda, Ghana </a:t>
            </a:r>
          </a:p>
          <a:p>
            <a:pPr marL="455003" indent="-455003" eaLnBrk="1" hangingPunct="1">
              <a:defRPr/>
            </a:pPr>
            <a:r>
              <a:rPr lang="en-GB" sz="2600" dirty="0" smtClean="0">
                <a:solidFill>
                  <a:schemeClr val="accent1">
                    <a:lumMod val="50000"/>
                  </a:schemeClr>
                </a:solidFill>
                <a:latin typeface="Calibri" pitchFamily="34" charset="0"/>
                <a:cs typeface="Calibri" pitchFamily="34" charset="0"/>
              </a:rPr>
              <a:t>Involvement of other sectors and partners agencies’ </a:t>
            </a:r>
            <a:r>
              <a:rPr lang="en-GB" sz="2600" b="1" dirty="0" smtClean="0">
                <a:solidFill>
                  <a:schemeClr val="accent1">
                    <a:lumMod val="50000"/>
                  </a:schemeClr>
                </a:solidFill>
                <a:latin typeface="Calibri" pitchFamily="34" charset="0"/>
                <a:cs typeface="Calibri" pitchFamily="34" charset="0"/>
              </a:rPr>
              <a:t>RWA </a:t>
            </a:r>
            <a:r>
              <a:rPr lang="en-GB" sz="2600" b="1" dirty="0" err="1" smtClean="0">
                <a:solidFill>
                  <a:schemeClr val="accent1">
                    <a:lumMod val="50000"/>
                  </a:schemeClr>
                </a:solidFill>
                <a:latin typeface="Calibri" pitchFamily="34" charset="0"/>
                <a:cs typeface="Calibri" pitchFamily="34" charset="0"/>
              </a:rPr>
              <a:t>MoH</a:t>
            </a:r>
            <a:r>
              <a:rPr lang="en-GB" sz="2600" b="1" dirty="0" smtClean="0">
                <a:solidFill>
                  <a:schemeClr val="accent1">
                    <a:lumMod val="50000"/>
                  </a:schemeClr>
                </a:solidFill>
                <a:latin typeface="Calibri" pitchFamily="34" charset="0"/>
                <a:cs typeface="Calibri" pitchFamily="34" charset="0"/>
              </a:rPr>
              <a:t> worked closely with MOE</a:t>
            </a:r>
          </a:p>
          <a:p>
            <a:pPr marL="455003" indent="-455003">
              <a:defRPr/>
            </a:pPr>
            <a:r>
              <a:rPr lang="en-GB" sz="2600" dirty="0" smtClean="0">
                <a:solidFill>
                  <a:schemeClr val="accent1">
                    <a:lumMod val="50000"/>
                  </a:schemeClr>
                </a:solidFill>
                <a:latin typeface="Calibri" pitchFamily="34" charset="0"/>
                <a:cs typeface="Calibri" pitchFamily="34" charset="0"/>
              </a:rPr>
              <a:t>Command </a:t>
            </a:r>
            <a:r>
              <a:rPr lang="en-GB" sz="2600" dirty="0">
                <a:solidFill>
                  <a:schemeClr val="accent1">
                    <a:lumMod val="50000"/>
                  </a:schemeClr>
                </a:solidFill>
                <a:latin typeface="Calibri" pitchFamily="34" charset="0"/>
                <a:cs typeface="Calibri" pitchFamily="34" charset="0"/>
              </a:rPr>
              <a:t>centre and daily review meetings at all </a:t>
            </a:r>
            <a:r>
              <a:rPr lang="en-GB" sz="2600" dirty="0" smtClean="0">
                <a:solidFill>
                  <a:schemeClr val="accent1">
                    <a:lumMod val="50000"/>
                  </a:schemeClr>
                </a:solidFill>
                <a:latin typeface="Calibri" pitchFamily="34" charset="0"/>
                <a:cs typeface="Calibri" pitchFamily="34" charset="0"/>
              </a:rPr>
              <a:t>levels </a:t>
            </a:r>
            <a:r>
              <a:rPr lang="en-GB" sz="2600" b="1" dirty="0" smtClean="0">
                <a:solidFill>
                  <a:schemeClr val="accent1">
                    <a:lumMod val="50000"/>
                  </a:schemeClr>
                </a:solidFill>
                <a:latin typeface="Calibri" pitchFamily="34" charset="0"/>
                <a:cs typeface="Calibri" pitchFamily="34" charset="0"/>
              </a:rPr>
              <a:t>GHA, RWN</a:t>
            </a:r>
          </a:p>
          <a:p>
            <a:pPr marL="455003" indent="-455003" eaLnBrk="1" hangingPunct="1">
              <a:defRPr/>
            </a:pPr>
            <a:r>
              <a:rPr lang="en-US" sz="2600" dirty="0" smtClean="0">
                <a:solidFill>
                  <a:schemeClr val="accent1">
                    <a:lumMod val="50000"/>
                  </a:schemeClr>
                </a:solidFill>
              </a:rPr>
              <a:t>Involvement  of local partners and  </a:t>
            </a:r>
            <a:r>
              <a:rPr lang="en-US" sz="2600" dirty="0">
                <a:solidFill>
                  <a:schemeClr val="accent1">
                    <a:lumMod val="50000"/>
                  </a:schemeClr>
                </a:solidFill>
              </a:rPr>
              <a:t>NGOs  in </a:t>
            </a:r>
            <a:r>
              <a:rPr lang="en-US" sz="2600" dirty="0" smtClean="0">
                <a:solidFill>
                  <a:schemeClr val="accent1">
                    <a:lumMod val="50000"/>
                  </a:schemeClr>
                </a:solidFill>
              </a:rPr>
              <a:t>Health </a:t>
            </a:r>
          </a:p>
          <a:p>
            <a:pPr marL="455003" indent="-455003" eaLnBrk="1" hangingPunct="1">
              <a:defRPr/>
            </a:pPr>
            <a:r>
              <a:rPr lang="en-US" sz="2600" dirty="0" smtClean="0">
                <a:solidFill>
                  <a:schemeClr val="accent1">
                    <a:lumMod val="50000"/>
                  </a:schemeClr>
                </a:solidFill>
              </a:rPr>
              <a:t>Utilization </a:t>
            </a:r>
            <a:r>
              <a:rPr lang="en-US" sz="2600" dirty="0">
                <a:solidFill>
                  <a:schemeClr val="accent1">
                    <a:lumMod val="50000"/>
                  </a:schemeClr>
                </a:solidFill>
              </a:rPr>
              <a:t>of multiple channels of communication  for  mobilization</a:t>
            </a:r>
            <a:endParaRPr lang="en-GB" sz="2600" dirty="0" smtClean="0">
              <a:solidFill>
                <a:schemeClr val="accent1">
                  <a:lumMod val="50000"/>
                </a:schemeClr>
              </a:solidFill>
              <a:latin typeface="Calibri" pitchFamily="34" charset="0"/>
              <a:cs typeface="Calibri" pitchFamily="34" charset="0"/>
            </a:endParaRPr>
          </a:p>
          <a:p>
            <a:pPr marL="455003" indent="-455003" eaLnBrk="1" hangingPunct="1">
              <a:defRPr/>
            </a:pPr>
            <a:r>
              <a:rPr lang="en-GB" sz="2600" dirty="0" smtClean="0">
                <a:solidFill>
                  <a:schemeClr val="accent1">
                    <a:lumMod val="50000"/>
                  </a:schemeClr>
                </a:solidFill>
                <a:latin typeface="Calibri" panose="020F0502020204030204" pitchFamily="34" charset="0"/>
              </a:rPr>
              <a:t>Timely implementation of SIAs readiness assessment, ERT, TAN</a:t>
            </a:r>
          </a:p>
          <a:p>
            <a:pPr marL="455003" indent="-455003" eaLnBrk="1" hangingPunct="1">
              <a:defRPr/>
            </a:pPr>
            <a:r>
              <a:rPr lang="en-GB" sz="2600" dirty="0" smtClean="0">
                <a:solidFill>
                  <a:schemeClr val="accent1">
                    <a:lumMod val="50000"/>
                  </a:schemeClr>
                </a:solidFill>
                <a:latin typeface="Calibri" panose="020F0502020204030204" pitchFamily="34" charset="0"/>
              </a:rPr>
              <a:t>Conducting best practice workshop, </a:t>
            </a:r>
            <a:r>
              <a:rPr lang="en-GB" sz="2600" b="1" dirty="0" smtClean="0">
                <a:solidFill>
                  <a:schemeClr val="accent1">
                    <a:lumMod val="50000"/>
                  </a:schemeClr>
                </a:solidFill>
                <a:latin typeface="Calibri" panose="020F0502020204030204" pitchFamily="34" charset="0"/>
              </a:rPr>
              <a:t>DRC </a:t>
            </a:r>
          </a:p>
          <a:p>
            <a:pPr marL="455003" indent="-455003" eaLnBrk="1" hangingPunct="1">
              <a:defRPr/>
            </a:pPr>
            <a:endParaRPr lang="en-ZW" sz="3200" dirty="0">
              <a:solidFill>
                <a:schemeClr val="accent1">
                  <a:lumMod val="50000"/>
                </a:schemeClr>
              </a:solidFill>
              <a:latin typeface="Calibri" panose="020F0502020204030204" pitchFamily="34" charset="0"/>
            </a:endParaRPr>
          </a:p>
          <a:p>
            <a:pPr marL="455003" indent="-455003" eaLnBrk="1" hangingPunct="1">
              <a:defRPr/>
            </a:pPr>
            <a:endParaRPr lang="en-US" sz="3600" dirty="0" smtClean="0">
              <a:latin typeface="Calibri" pitchFamily="34" charset="0"/>
              <a:cs typeface="Calibri" pitchFamily="34" charset="0"/>
            </a:endParaRPr>
          </a:p>
          <a:p>
            <a:pPr>
              <a:buFont typeface="Courier New" pitchFamily="49" charset="0"/>
              <a:buChar char="o"/>
              <a:defRPr/>
            </a:pP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56445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24528" cy="881336"/>
          </a:xfrm>
        </p:spPr>
        <p:txBody>
          <a:bodyPr>
            <a:noAutofit/>
          </a:bodyPr>
          <a:lstStyle/>
          <a:p>
            <a:r>
              <a:rPr lang="en-GB" sz="3200" b="1" dirty="0" smtClean="0">
                <a:solidFill>
                  <a:schemeClr val="accent1">
                    <a:lumMod val="50000"/>
                  </a:schemeClr>
                </a:solidFill>
              </a:rPr>
              <a:t>Ghana: Engaging the media to send messages Press briefing of MR Vaccination Campaign</a:t>
            </a:r>
            <a:endParaRPr lang="en-GB" sz="3200" b="1" dirty="0">
              <a:solidFill>
                <a:schemeClr val="accent1">
                  <a:lumMod val="50000"/>
                </a:schemeClr>
              </a:solidFill>
            </a:endParaRP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080124"/>
            <a:ext cx="2880320" cy="29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196752"/>
            <a:ext cx="2559508" cy="246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062596"/>
            <a:ext cx="2952328" cy="279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3952665"/>
            <a:ext cx="2962672" cy="290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678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half" idx="2"/>
          </p:nvPr>
        </p:nvSpPr>
        <p:spPr>
          <a:xfrm>
            <a:off x="3491881" y="908720"/>
            <a:ext cx="5652119" cy="5949280"/>
          </a:xfrm>
        </p:spPr>
        <p:txBody>
          <a:bodyPr rtlCol="0">
            <a:noAutofit/>
          </a:bodyPr>
          <a:lstStyle/>
          <a:p>
            <a:pPr eaLnBrk="1" fontAlgn="auto" hangingPunct="1">
              <a:spcBef>
                <a:spcPct val="0"/>
              </a:spcBef>
              <a:spcAft>
                <a:spcPts val="600"/>
              </a:spcAft>
              <a:buClr>
                <a:srgbClr val="000099"/>
              </a:buClr>
              <a:buFont typeface="Arial" pitchFamily="34" charset="0"/>
              <a:buChar char="•"/>
              <a:defRPr/>
            </a:pPr>
            <a:r>
              <a:rPr lang="en-US" sz="2800" dirty="0" smtClean="0"/>
              <a:t>Supervisors at all levels - team, district, regional and national supervisors</a:t>
            </a:r>
          </a:p>
          <a:p>
            <a:pPr eaLnBrk="1" fontAlgn="auto" hangingPunct="1">
              <a:spcBef>
                <a:spcPct val="0"/>
              </a:spcBef>
              <a:spcAft>
                <a:spcPts val="600"/>
              </a:spcAft>
              <a:buClr>
                <a:srgbClr val="000099"/>
              </a:buClr>
              <a:buFont typeface="Arial" pitchFamily="34" charset="0"/>
              <a:buChar char="•"/>
              <a:defRPr/>
            </a:pPr>
            <a:endParaRPr lang="en-US" sz="2800" dirty="0" smtClean="0"/>
          </a:p>
          <a:p>
            <a:pPr eaLnBrk="1" fontAlgn="auto" hangingPunct="1">
              <a:spcBef>
                <a:spcPct val="0"/>
              </a:spcBef>
              <a:spcAft>
                <a:spcPts val="600"/>
              </a:spcAft>
              <a:buClr>
                <a:srgbClr val="000099"/>
              </a:buClr>
              <a:buFont typeface="Arial" pitchFamily="34" charset="0"/>
              <a:buChar char="•"/>
              <a:defRPr/>
            </a:pPr>
            <a:r>
              <a:rPr lang="en-US" sz="2800" dirty="0" smtClean="0"/>
              <a:t>Coordinators – national, regional, district and sub-district</a:t>
            </a:r>
          </a:p>
          <a:p>
            <a:pPr eaLnBrk="1" fontAlgn="auto" hangingPunct="1">
              <a:spcBef>
                <a:spcPct val="0"/>
              </a:spcBef>
              <a:spcAft>
                <a:spcPts val="600"/>
              </a:spcAft>
              <a:buClr>
                <a:srgbClr val="000099"/>
              </a:buClr>
              <a:buFont typeface="Arial" pitchFamily="34" charset="0"/>
              <a:buChar char="•"/>
              <a:defRPr/>
            </a:pPr>
            <a:endParaRPr lang="en-US" sz="2800" dirty="0" smtClean="0"/>
          </a:p>
          <a:p>
            <a:pPr eaLnBrk="1" fontAlgn="auto" hangingPunct="1">
              <a:spcBef>
                <a:spcPct val="0"/>
              </a:spcBef>
              <a:spcAft>
                <a:spcPts val="600"/>
              </a:spcAft>
              <a:buClr>
                <a:srgbClr val="000099"/>
              </a:buClr>
              <a:buFont typeface="Arial" pitchFamily="34" charset="0"/>
              <a:buChar char="•"/>
              <a:defRPr/>
            </a:pPr>
            <a:r>
              <a:rPr lang="en-US" sz="2800" dirty="0" smtClean="0"/>
              <a:t>Command centers at all levels </a:t>
            </a:r>
          </a:p>
          <a:p>
            <a:pPr lvl="1">
              <a:spcBef>
                <a:spcPct val="0"/>
              </a:spcBef>
              <a:spcAft>
                <a:spcPts val="600"/>
              </a:spcAft>
              <a:buClr>
                <a:srgbClr val="000099"/>
              </a:buClr>
              <a:buFont typeface="Arial" pitchFamily="34" charset="0"/>
              <a:buChar char="•"/>
              <a:defRPr/>
            </a:pPr>
            <a:r>
              <a:rPr lang="en-US" dirty="0" smtClean="0"/>
              <a:t>Daily monitoring of performance through review meetings at all levels </a:t>
            </a:r>
          </a:p>
          <a:p>
            <a:pPr lvl="1">
              <a:spcBef>
                <a:spcPct val="0"/>
              </a:spcBef>
              <a:spcAft>
                <a:spcPts val="600"/>
              </a:spcAft>
              <a:buClr>
                <a:srgbClr val="000099"/>
              </a:buClr>
              <a:buFont typeface="Arial" pitchFamily="34" charset="0"/>
              <a:buChar char="•"/>
              <a:defRPr/>
            </a:pPr>
            <a:r>
              <a:rPr lang="en-US" dirty="0" smtClean="0"/>
              <a:t>Daily Reporting to the regional and national level through emails, phone calls and SMS text messaging</a:t>
            </a:r>
          </a:p>
          <a:p>
            <a:pPr eaLnBrk="1" fontAlgn="auto" hangingPunct="1">
              <a:spcBef>
                <a:spcPct val="0"/>
              </a:spcBef>
              <a:spcAft>
                <a:spcPts val="600"/>
              </a:spcAft>
              <a:buClr>
                <a:srgbClr val="000099"/>
              </a:buClr>
              <a:buFont typeface="Arial" pitchFamily="34" charset="0"/>
              <a:buChar char="•"/>
              <a:defRPr/>
            </a:pPr>
            <a:r>
              <a:rPr lang="en-US" sz="2800" dirty="0" smtClean="0"/>
              <a:t>AEFI Monitoring</a:t>
            </a:r>
          </a:p>
          <a:p>
            <a:pPr eaLnBrk="1" fontAlgn="auto" hangingPunct="1">
              <a:spcBef>
                <a:spcPct val="0"/>
              </a:spcBef>
              <a:spcAft>
                <a:spcPts val="600"/>
              </a:spcAft>
              <a:buClr>
                <a:srgbClr val="000099"/>
              </a:buClr>
              <a:buFont typeface="Arial" pitchFamily="34" charset="0"/>
              <a:buChar char="•"/>
              <a:defRPr/>
            </a:pPr>
            <a:endParaRPr lang="en-US" dirty="0" smtClean="0"/>
          </a:p>
        </p:txBody>
      </p:sp>
      <p:sp>
        <p:nvSpPr>
          <p:cNvPr id="8" name="Title 1"/>
          <p:cNvSpPr>
            <a:spLocks noGrp="1"/>
          </p:cNvSpPr>
          <p:nvPr>
            <p:ph type="title" idx="4294967295"/>
          </p:nvPr>
        </p:nvSpPr>
        <p:spPr>
          <a:xfrm>
            <a:off x="0" y="-27384"/>
            <a:ext cx="9144000" cy="792088"/>
          </a:xfrm>
          <a:noFill/>
          <a:effectLst>
            <a:outerShdw dist="17961" dir="2700000" algn="ctr" rotWithShape="0">
              <a:srgbClr val="96CCEE"/>
            </a:outerShdw>
          </a:effectLst>
          <a:extLst/>
        </p:spPr>
        <p:txBody>
          <a:bodyPr lIns="0" tIns="0" rIns="0" bIns="0" rtlCol="0">
            <a:normAutofit/>
          </a:bodyPr>
          <a:lstStyle/>
          <a:p>
            <a:pPr eaLnBrk="1" fontAlgn="auto" hangingPunct="1">
              <a:spcAft>
                <a:spcPts val="0"/>
              </a:spcAft>
              <a:defRPr/>
            </a:pPr>
            <a:r>
              <a:rPr lang="en-US" b="1" dirty="0" smtClean="0">
                <a:latin typeface="Arial" pitchFamily="34" charset="0"/>
                <a:cs typeface="Arial" pitchFamily="34" charset="0"/>
              </a:rPr>
              <a:t>Implementation- High turn out</a:t>
            </a:r>
          </a:p>
        </p:txBody>
      </p:sp>
      <p:pic>
        <p:nvPicPr>
          <p:cNvPr id="6" name="Picture 5" descr="C:\Users\USER\Desktop\MR Campaign pics and reports NSD\MR PICTURES\MR vaccination\20130913_105429.jpg"/>
          <p:cNvPicPr>
            <a:picLocks noChangeAspect="1" noChangeArrowheads="1"/>
          </p:cNvPicPr>
          <p:nvPr/>
        </p:nvPicPr>
        <p:blipFill>
          <a:blip r:embed="rId3" cstate="print"/>
          <a:srcRect/>
          <a:stretch>
            <a:fillRect/>
          </a:stretch>
        </p:blipFill>
        <p:spPr bwMode="auto">
          <a:xfrm>
            <a:off x="110786" y="1124744"/>
            <a:ext cx="3381095" cy="2016224"/>
          </a:xfrm>
          <a:prstGeom prst="rect">
            <a:avLst/>
          </a:prstGeom>
          <a:noFill/>
        </p:spPr>
      </p:pic>
      <p:pic>
        <p:nvPicPr>
          <p:cNvPr id="1027" name="Picture 3" descr="I:\DCIM\100GEDSC\GEDC2756.JPG"/>
          <p:cNvPicPr>
            <a:picLocks noChangeAspect="1" noChangeArrowheads="1"/>
          </p:cNvPicPr>
          <p:nvPr/>
        </p:nvPicPr>
        <p:blipFill>
          <a:blip r:embed="rId4" cstate="print"/>
          <a:srcRect/>
          <a:stretch>
            <a:fillRect/>
          </a:stretch>
        </p:blipFill>
        <p:spPr bwMode="auto">
          <a:xfrm>
            <a:off x="55393" y="3573016"/>
            <a:ext cx="3436488" cy="2744924"/>
          </a:xfrm>
          <a:prstGeom prst="rect">
            <a:avLst/>
          </a:prstGeom>
          <a:noFill/>
        </p:spPr>
      </p:pic>
      <p:sp>
        <p:nvSpPr>
          <p:cNvPr id="2" name="Explosion 2 1"/>
          <p:cNvSpPr/>
          <p:nvPr/>
        </p:nvSpPr>
        <p:spPr>
          <a:xfrm>
            <a:off x="683568" y="512676"/>
            <a:ext cx="8208912" cy="61206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95.7% National coverage achieved </a:t>
            </a:r>
            <a:r>
              <a:rPr lang="en-US" sz="2400" dirty="0" smtClean="0"/>
              <a:t>( </a:t>
            </a:r>
            <a:r>
              <a:rPr lang="en-US" sz="2400" dirty="0" err="1" smtClean="0"/>
              <a:t>Cov</a:t>
            </a:r>
            <a:r>
              <a:rPr lang="en-US" sz="2400" dirty="0" smtClean="0"/>
              <a:t>. Survey)</a:t>
            </a:r>
            <a:endParaRPr lang="en-US" sz="2400" dirty="0"/>
          </a:p>
        </p:txBody>
      </p:sp>
    </p:spTree>
    <p:extLst>
      <p:ext uri="{BB962C8B-B14F-4D97-AF65-F5344CB8AC3E}">
        <p14:creationId xmlns:p14="http://schemas.microsoft.com/office/powerpoint/2010/main" val="39694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a:solidFill>
            <a:srgbClr val="0070C0"/>
          </a:solidFill>
        </p:spPr>
        <p:txBody>
          <a:bodyPr vert="horz" lIns="91440" tIns="45720" rIns="91440" bIns="45720" rtlCol="0" anchor="ctr">
            <a:noAutofit/>
          </a:bodyPr>
          <a:lstStyle/>
          <a:p>
            <a:pPr defTabSz="912787" rtl="1"/>
            <a:r>
              <a:rPr lang="en-ZW" sz="3200" b="1" dirty="0" smtClean="0">
                <a:solidFill>
                  <a:schemeClr val="bg1"/>
                </a:solidFill>
                <a:latin typeface="+mn-lt"/>
                <a:ea typeface="+mn-ea"/>
              </a:rPr>
              <a:t> Use of surveillance data to determine the target age group for SIAs, 2013</a:t>
            </a:r>
            <a:r>
              <a:rPr lang="en-ZW" sz="3200" b="1" dirty="0">
                <a:solidFill>
                  <a:schemeClr val="bg1"/>
                </a:solidFill>
                <a:latin typeface="+mn-lt"/>
                <a:ea typeface="+mn-ea"/>
              </a:rPr>
              <a:t>/ 2014</a:t>
            </a:r>
          </a:p>
        </p:txBody>
      </p:sp>
      <p:sp>
        <p:nvSpPr>
          <p:cNvPr id="3" name="Content Placeholder 2"/>
          <p:cNvSpPr>
            <a:spLocks noGrp="1"/>
          </p:cNvSpPr>
          <p:nvPr>
            <p:ph idx="1"/>
          </p:nvPr>
        </p:nvSpPr>
        <p:spPr>
          <a:xfrm>
            <a:off x="76200" y="1259632"/>
            <a:ext cx="9067800" cy="5598367"/>
          </a:xfrm>
        </p:spPr>
        <p:txBody>
          <a:bodyPr>
            <a:noAutofit/>
          </a:bodyPr>
          <a:lstStyle/>
          <a:p>
            <a:pPr>
              <a:buFont typeface="Wingdings" panose="05000000000000000000" pitchFamily="2" charset="2"/>
              <a:buChar char="§"/>
            </a:pPr>
            <a:r>
              <a:rPr lang="en-ZW" sz="2800" dirty="0" smtClean="0">
                <a:solidFill>
                  <a:schemeClr val="tx2">
                    <a:lumMod val="75000"/>
                  </a:schemeClr>
                </a:solidFill>
              </a:rPr>
              <a:t>M&amp;RI support received for wider-age group SIAs – up to 10yrs based on local epidemiology</a:t>
            </a:r>
          </a:p>
          <a:p>
            <a:pPr lvl="3"/>
            <a:r>
              <a:rPr lang="en-ZW" sz="2400" dirty="0" smtClean="0">
                <a:solidFill>
                  <a:schemeClr val="tx2">
                    <a:lumMod val="75000"/>
                  </a:schemeClr>
                </a:solidFill>
              </a:rPr>
              <a:t> </a:t>
            </a:r>
            <a:r>
              <a:rPr lang="en-ZW" sz="2400" b="1" i="1" dirty="0">
                <a:solidFill>
                  <a:schemeClr val="tx2">
                    <a:lumMod val="75000"/>
                  </a:schemeClr>
                </a:solidFill>
              </a:rPr>
              <a:t>DRC , Chad  in 2013/ 2014 </a:t>
            </a:r>
            <a:r>
              <a:rPr lang="en-ZW" sz="2400" b="1" i="1" dirty="0" smtClean="0">
                <a:solidFill>
                  <a:schemeClr val="tx2">
                    <a:lumMod val="75000"/>
                  </a:schemeClr>
                </a:solidFill>
              </a:rPr>
              <a:t> ( </a:t>
            </a:r>
            <a:r>
              <a:rPr lang="en-ZW" sz="2400" b="1" i="1" dirty="0" err="1" smtClean="0">
                <a:solidFill>
                  <a:schemeClr val="tx2">
                    <a:lumMod val="75000"/>
                  </a:schemeClr>
                </a:solidFill>
              </a:rPr>
              <a:t>Gavi</a:t>
            </a:r>
            <a:r>
              <a:rPr lang="en-ZW" sz="2400" b="1" i="1" dirty="0" smtClean="0">
                <a:solidFill>
                  <a:schemeClr val="tx2">
                    <a:lumMod val="75000"/>
                  </a:schemeClr>
                </a:solidFill>
              </a:rPr>
              <a:t>+ M&amp;RI OBF)</a:t>
            </a:r>
            <a:endParaRPr lang="en-ZW" sz="2400" b="1" i="1" dirty="0">
              <a:solidFill>
                <a:schemeClr val="tx2">
                  <a:lumMod val="75000"/>
                </a:schemeClr>
              </a:solidFill>
            </a:endParaRPr>
          </a:p>
          <a:p>
            <a:pPr lvl="3"/>
            <a:r>
              <a:rPr lang="en-ZW" sz="2400" b="1" i="1" dirty="0">
                <a:solidFill>
                  <a:schemeClr val="tx2">
                    <a:lumMod val="75000"/>
                  </a:schemeClr>
                </a:solidFill>
              </a:rPr>
              <a:t>Togo, Benin, Mauritania, Cote d’Ivoire in 2014</a:t>
            </a:r>
          </a:p>
          <a:p>
            <a:pPr lvl="3"/>
            <a:r>
              <a:rPr lang="en-ZW" sz="2400" b="1" i="1" dirty="0">
                <a:solidFill>
                  <a:schemeClr val="tx2">
                    <a:lumMod val="75000"/>
                  </a:schemeClr>
                </a:solidFill>
              </a:rPr>
              <a:t>Mali  in </a:t>
            </a:r>
            <a:r>
              <a:rPr lang="en-ZW" sz="2400" b="1" i="1" dirty="0" smtClean="0">
                <a:solidFill>
                  <a:schemeClr val="tx2">
                    <a:lumMod val="75000"/>
                  </a:schemeClr>
                </a:solidFill>
              </a:rPr>
              <a:t>2015</a:t>
            </a:r>
          </a:p>
          <a:p>
            <a:pPr marL="1371600" lvl="3" indent="0">
              <a:buNone/>
            </a:pPr>
            <a:endParaRPr lang="en-ZW" sz="1100" dirty="0">
              <a:solidFill>
                <a:schemeClr val="tx2">
                  <a:lumMod val="75000"/>
                </a:schemeClr>
              </a:solidFill>
            </a:endParaRPr>
          </a:p>
          <a:p>
            <a:pPr marL="342900" lvl="3" indent="-342900">
              <a:buFont typeface="Wingdings" panose="05000000000000000000" pitchFamily="2" charset="2"/>
              <a:buChar char="§"/>
            </a:pPr>
            <a:r>
              <a:rPr lang="en-ZW" sz="3200" dirty="0" smtClean="0">
                <a:solidFill>
                  <a:schemeClr val="tx2">
                    <a:lumMod val="75000"/>
                  </a:schemeClr>
                </a:solidFill>
              </a:rPr>
              <a:t>M&amp;RI </a:t>
            </a:r>
            <a:r>
              <a:rPr lang="en-ZW" sz="3200" dirty="0">
                <a:solidFill>
                  <a:schemeClr val="tx2">
                    <a:lumMod val="75000"/>
                  </a:schemeClr>
                </a:solidFill>
              </a:rPr>
              <a:t>and local funding for MR SIAs mobilized </a:t>
            </a:r>
            <a:endParaRPr lang="en-ZW" sz="3200" dirty="0" smtClean="0">
              <a:solidFill>
                <a:schemeClr val="tx2">
                  <a:lumMod val="75000"/>
                </a:schemeClr>
              </a:solidFill>
            </a:endParaRPr>
          </a:p>
          <a:p>
            <a:pPr marL="1371600" lvl="6" indent="0">
              <a:buNone/>
            </a:pPr>
            <a:r>
              <a:rPr lang="en-ZW" dirty="0" smtClean="0">
                <a:solidFill>
                  <a:schemeClr val="tx2">
                    <a:lumMod val="75000"/>
                  </a:schemeClr>
                </a:solidFill>
              </a:rPr>
              <a:t> -  </a:t>
            </a:r>
            <a:r>
              <a:rPr lang="en-ZW" sz="2400" b="1" i="1" dirty="0" smtClean="0">
                <a:solidFill>
                  <a:schemeClr val="tx2">
                    <a:lumMod val="75000"/>
                  </a:schemeClr>
                </a:solidFill>
              </a:rPr>
              <a:t>Cape Verde: up to 24 years age</a:t>
            </a:r>
          </a:p>
          <a:p>
            <a:pPr marL="1371600" lvl="6" indent="0">
              <a:buNone/>
            </a:pPr>
            <a:endParaRPr lang="en-ZW" sz="1100" b="1" i="1" dirty="0" smtClean="0">
              <a:solidFill>
                <a:schemeClr val="tx2">
                  <a:lumMod val="75000"/>
                </a:schemeClr>
              </a:solidFill>
            </a:endParaRPr>
          </a:p>
          <a:p>
            <a:pPr marL="342900" lvl="3" indent="-342900">
              <a:buFont typeface="Wingdings" panose="05000000000000000000" pitchFamily="2" charset="2"/>
              <a:buChar char="§"/>
            </a:pPr>
            <a:r>
              <a:rPr lang="en-ZW" sz="3200" dirty="0" smtClean="0">
                <a:solidFill>
                  <a:schemeClr val="tx2">
                    <a:lumMod val="75000"/>
                  </a:schemeClr>
                </a:solidFill>
              </a:rPr>
              <a:t>Self financing</a:t>
            </a:r>
          </a:p>
          <a:p>
            <a:pPr marL="914400" lvl="5" indent="0">
              <a:buNone/>
            </a:pPr>
            <a:r>
              <a:rPr lang="en-ZW" dirty="0" smtClean="0">
                <a:solidFill>
                  <a:schemeClr val="tx2">
                    <a:lumMod val="75000"/>
                  </a:schemeClr>
                </a:solidFill>
              </a:rPr>
              <a:t>       </a:t>
            </a:r>
            <a:r>
              <a:rPr lang="en-ZW" sz="2400" dirty="0" smtClean="0">
                <a:solidFill>
                  <a:schemeClr val="tx2">
                    <a:lumMod val="75000"/>
                  </a:schemeClr>
                </a:solidFill>
              </a:rPr>
              <a:t>-  </a:t>
            </a:r>
            <a:r>
              <a:rPr lang="en-ZW" sz="2400" b="1" i="1" dirty="0" smtClean="0">
                <a:solidFill>
                  <a:schemeClr val="tx2">
                    <a:lumMod val="75000"/>
                  </a:schemeClr>
                </a:solidFill>
              </a:rPr>
              <a:t>Angola </a:t>
            </a:r>
            <a:r>
              <a:rPr lang="en-ZW" sz="2400" b="1" i="1" dirty="0">
                <a:solidFill>
                  <a:schemeClr val="tx2">
                    <a:lumMod val="75000"/>
                  </a:schemeClr>
                </a:solidFill>
              </a:rPr>
              <a:t>in 2014</a:t>
            </a:r>
          </a:p>
          <a:p>
            <a:pPr marL="342900" lvl="3" indent="-342900">
              <a:buFont typeface="Wingdings" panose="05000000000000000000" pitchFamily="2" charset="2"/>
              <a:buChar char="§"/>
            </a:pPr>
            <a:endParaRPr lang="en-ZW" dirty="0">
              <a:solidFill>
                <a:schemeClr val="tx2">
                  <a:lumMod val="75000"/>
                </a:schemeClr>
              </a:solidFill>
            </a:endParaRPr>
          </a:p>
          <a:p>
            <a:pPr>
              <a:buFont typeface="Wingdings" panose="05000000000000000000" pitchFamily="2" charset="2"/>
              <a:buChar char="§"/>
            </a:pPr>
            <a:endParaRPr lang="en-ZW" sz="2800" dirty="0" smtClean="0">
              <a:solidFill>
                <a:schemeClr val="tx2">
                  <a:lumMod val="75000"/>
                </a:schemeClr>
              </a:solidFill>
            </a:endParaRPr>
          </a:p>
          <a:p>
            <a:pPr lvl="3"/>
            <a:endParaRPr lang="en-ZW" dirty="0">
              <a:solidFill>
                <a:schemeClr val="tx2">
                  <a:lumMod val="75000"/>
                </a:schemeClr>
              </a:solidFill>
            </a:endParaRPr>
          </a:p>
          <a:p>
            <a:pPr lvl="2"/>
            <a:r>
              <a:rPr lang="en-ZW" sz="2800" dirty="0" smtClean="0">
                <a:solidFill>
                  <a:schemeClr val="tx2">
                    <a:lumMod val="75000"/>
                  </a:schemeClr>
                </a:solidFill>
              </a:rPr>
              <a:t>Cape Verde: up to 24 years age</a:t>
            </a:r>
          </a:p>
          <a:p>
            <a:pPr marL="457200" lvl="1" indent="0">
              <a:buNone/>
            </a:pPr>
            <a:endParaRPr lang="en-ZW" sz="2400" dirty="0" smtClean="0">
              <a:solidFill>
                <a:schemeClr val="tx2">
                  <a:lumMod val="75000"/>
                </a:schemeClr>
              </a:solidFill>
            </a:endParaRPr>
          </a:p>
        </p:txBody>
      </p:sp>
    </p:spTree>
    <p:extLst>
      <p:ext uri="{BB962C8B-B14F-4D97-AF65-F5344CB8AC3E}">
        <p14:creationId xmlns:p14="http://schemas.microsoft.com/office/powerpoint/2010/main" val="389376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1"/>
            <a:ext cx="9144000" cy="1124744"/>
          </a:xfrm>
          <a:solidFill>
            <a:srgbClr val="0070C0"/>
          </a:solidFill>
        </p:spPr>
        <p:txBody>
          <a:bodyPr>
            <a:normAutofit/>
          </a:bodyPr>
          <a:lstStyle/>
          <a:p>
            <a:pPr defTabSz="912787" rtl="1">
              <a:defRPr/>
            </a:pPr>
            <a:r>
              <a:rPr lang="en-US" sz="3900" b="1" kern="1200" dirty="0">
                <a:solidFill>
                  <a:schemeClr val="bg1"/>
                </a:solidFill>
                <a:latin typeface="Arial Narrow" pitchFamily="34" charset="0"/>
                <a:ea typeface="+mn-ea"/>
              </a:rPr>
              <a:t>Major gaps documented with SIAs </a:t>
            </a:r>
            <a:r>
              <a:rPr lang="en-US" sz="3900" b="1" kern="1200" dirty="0" smtClean="0">
                <a:solidFill>
                  <a:schemeClr val="bg1"/>
                </a:solidFill>
                <a:latin typeface="Arial Narrow" pitchFamily="34" charset="0"/>
                <a:ea typeface="+mn-ea"/>
              </a:rPr>
              <a:t>Quality</a:t>
            </a:r>
            <a:endParaRPr lang="en-US" sz="3900" b="1" i="1" kern="1200" dirty="0">
              <a:solidFill>
                <a:schemeClr val="bg1"/>
              </a:solidFill>
              <a:latin typeface="Arial Narrow" pitchFamily="34" charset="0"/>
              <a:ea typeface="+mn-ea"/>
            </a:endParaRPr>
          </a:p>
        </p:txBody>
      </p:sp>
      <p:sp>
        <p:nvSpPr>
          <p:cNvPr id="19459" name="Rectangle 3"/>
          <p:cNvSpPr>
            <a:spLocks noGrp="1" noChangeArrowheads="1"/>
          </p:cNvSpPr>
          <p:nvPr>
            <p:ph type="body" idx="1"/>
          </p:nvPr>
        </p:nvSpPr>
        <p:spPr>
          <a:xfrm>
            <a:off x="76200" y="1124745"/>
            <a:ext cx="9067800" cy="5733255"/>
          </a:xfrm>
        </p:spPr>
        <p:txBody>
          <a:bodyPr>
            <a:normAutofit/>
          </a:bodyPr>
          <a:lstStyle/>
          <a:p>
            <a:r>
              <a:rPr lang="en-ZW" sz="2800" dirty="0" smtClean="0">
                <a:solidFill>
                  <a:srgbClr val="002060"/>
                </a:solidFill>
                <a:latin typeface="Calibri" pitchFamily="34" charset="0"/>
              </a:rPr>
              <a:t>Delay </a:t>
            </a:r>
            <a:r>
              <a:rPr lang="en-ZW" sz="2800" dirty="0">
                <a:solidFill>
                  <a:srgbClr val="002060"/>
                </a:solidFill>
                <a:latin typeface="Calibri" pitchFamily="34" charset="0"/>
              </a:rPr>
              <a:t>in preparing plan &amp; getting ICC endorsed plan for partners </a:t>
            </a:r>
            <a:r>
              <a:rPr lang="en-ZW" sz="2800" dirty="0" smtClean="0">
                <a:solidFill>
                  <a:srgbClr val="002060"/>
                </a:solidFill>
                <a:latin typeface="Calibri" pitchFamily="34" charset="0"/>
              </a:rPr>
              <a:t>support </a:t>
            </a:r>
            <a:r>
              <a:rPr lang="en-ZW" sz="2800" dirty="0" err="1" smtClean="0">
                <a:solidFill>
                  <a:srgbClr val="002060"/>
                </a:solidFill>
                <a:latin typeface="Calibri" pitchFamily="34" charset="0"/>
              </a:rPr>
              <a:t>eg</a:t>
            </a:r>
            <a:r>
              <a:rPr lang="en-ZW" sz="2800" dirty="0" smtClean="0">
                <a:solidFill>
                  <a:srgbClr val="002060"/>
                </a:solidFill>
                <a:latin typeface="Calibri" pitchFamily="34" charset="0"/>
              </a:rPr>
              <a:t>. </a:t>
            </a:r>
            <a:r>
              <a:rPr lang="en-ZW" sz="2800" b="1" dirty="0" smtClean="0">
                <a:solidFill>
                  <a:srgbClr val="002060"/>
                </a:solidFill>
                <a:latin typeface="Calibri" pitchFamily="34" charset="0"/>
              </a:rPr>
              <a:t>POAs not received- Niger, CAR..</a:t>
            </a:r>
          </a:p>
          <a:p>
            <a:pPr marL="0" indent="0">
              <a:buNone/>
            </a:pPr>
            <a:endParaRPr lang="en-ZW" sz="1100" b="1" dirty="0" smtClean="0">
              <a:solidFill>
                <a:srgbClr val="002060"/>
              </a:solidFill>
              <a:latin typeface="Calibri" pitchFamily="34" charset="0"/>
            </a:endParaRPr>
          </a:p>
          <a:p>
            <a:r>
              <a:rPr lang="en-US" altLang="fr-FR" sz="2800" dirty="0" smtClean="0">
                <a:solidFill>
                  <a:srgbClr val="002060"/>
                </a:solidFill>
                <a:latin typeface="Calibri" panose="020F0502020204030204" pitchFamily="34" charset="0"/>
              </a:rPr>
              <a:t>Late and inadequate preparation &amp; weak coordination</a:t>
            </a:r>
          </a:p>
          <a:p>
            <a:pPr marL="0" indent="0">
              <a:buNone/>
            </a:pPr>
            <a:endParaRPr lang="en-US" altLang="fr-FR" sz="1100" dirty="0" smtClean="0">
              <a:solidFill>
                <a:srgbClr val="002060"/>
              </a:solidFill>
              <a:latin typeface="Calibri" panose="020F0502020204030204" pitchFamily="34" charset="0"/>
            </a:endParaRPr>
          </a:p>
          <a:p>
            <a:r>
              <a:rPr lang="en-US" altLang="fr-FR" sz="2800" dirty="0" smtClean="0">
                <a:solidFill>
                  <a:srgbClr val="002060"/>
                </a:solidFill>
                <a:latin typeface="Calibri" panose="020F0502020204030204" pitchFamily="34" charset="0"/>
              </a:rPr>
              <a:t>Late  and/or poor quality micro-planning missing hard to reach population/areas repeatedly. </a:t>
            </a:r>
          </a:p>
          <a:p>
            <a:pPr marL="0" indent="0">
              <a:buNone/>
            </a:pPr>
            <a:endParaRPr lang="en-US" altLang="fr-FR" sz="1100" dirty="0" smtClean="0">
              <a:solidFill>
                <a:srgbClr val="002060"/>
              </a:solidFill>
              <a:latin typeface="Calibri" panose="020F0502020204030204" pitchFamily="34" charset="0"/>
            </a:endParaRPr>
          </a:p>
          <a:p>
            <a:r>
              <a:rPr lang="en-US" altLang="fr-FR" sz="2800" dirty="0" smtClean="0">
                <a:solidFill>
                  <a:srgbClr val="002060"/>
                </a:solidFill>
                <a:latin typeface="Calibri" panose="020F0502020204030204" pitchFamily="34" charset="0"/>
              </a:rPr>
              <a:t>Lesson learnt from previous SIAs are not used systematically during planning and implementation  </a:t>
            </a:r>
          </a:p>
          <a:p>
            <a:pPr marL="0" indent="0">
              <a:buNone/>
            </a:pPr>
            <a:endParaRPr lang="en-US" altLang="fr-FR" sz="1100" dirty="0" smtClean="0">
              <a:solidFill>
                <a:srgbClr val="002060"/>
              </a:solidFill>
              <a:latin typeface="Calibri" panose="020F0502020204030204" pitchFamily="34" charset="0"/>
            </a:endParaRPr>
          </a:p>
          <a:p>
            <a:r>
              <a:rPr lang="en-US" altLang="fr-FR" sz="2800" dirty="0" smtClean="0">
                <a:solidFill>
                  <a:srgbClr val="002060"/>
                </a:solidFill>
                <a:latin typeface="Calibri" panose="020F0502020204030204" pitchFamily="34" charset="0"/>
              </a:rPr>
              <a:t>Failure to use  </a:t>
            </a:r>
            <a:r>
              <a:rPr lang="en-US" altLang="en-US" sz="2800" dirty="0" smtClean="0">
                <a:solidFill>
                  <a:srgbClr val="002060"/>
                </a:solidFill>
                <a:effectLst>
                  <a:outerShdw blurRad="38100" dist="38100" dir="2700000" algn="tl">
                    <a:srgbClr val="C0C0C0"/>
                  </a:outerShdw>
                </a:effectLst>
                <a:latin typeface="+mj-lt"/>
                <a:cs typeface="Arial" panose="020B0604020202020204" pitchFamily="34" charset="0"/>
              </a:rPr>
              <a:t>evidence-based </a:t>
            </a:r>
            <a:r>
              <a:rPr lang="en-US" altLang="en-US" sz="2800" dirty="0">
                <a:solidFill>
                  <a:srgbClr val="002060"/>
                </a:solidFill>
                <a:effectLst>
                  <a:outerShdw blurRad="38100" dist="38100" dir="2700000" algn="tl">
                    <a:srgbClr val="C0C0C0"/>
                  </a:outerShdw>
                </a:effectLst>
                <a:latin typeface="+mj-lt"/>
                <a:cs typeface="Arial" panose="020B0604020202020204" pitchFamily="34" charset="0"/>
              </a:rPr>
              <a:t>approach </a:t>
            </a:r>
            <a:r>
              <a:rPr lang="en-US" altLang="en-US" sz="2800" dirty="0" smtClean="0">
                <a:solidFill>
                  <a:srgbClr val="002060"/>
                </a:solidFill>
                <a:effectLst>
                  <a:outerShdw blurRad="38100" dist="38100" dir="2700000" algn="tl">
                    <a:srgbClr val="C0C0C0"/>
                  </a:outerShdw>
                </a:effectLst>
                <a:latin typeface="+mj-lt"/>
                <a:cs typeface="Arial" panose="020B0604020202020204" pitchFamily="34" charset="0"/>
              </a:rPr>
              <a:t>for communication and social mobilization </a:t>
            </a:r>
            <a:endParaRPr lang="en-US" altLang="en-US" sz="2800" dirty="0">
              <a:solidFill>
                <a:srgbClr val="002060"/>
              </a:solidFill>
              <a:effectLst>
                <a:outerShdw blurRad="38100" dist="38100" dir="2700000" algn="tl">
                  <a:srgbClr val="C0C0C0"/>
                </a:outerShdw>
              </a:effectLst>
              <a:latin typeface="+mj-lt"/>
              <a:cs typeface="Arial" panose="020B0604020202020204" pitchFamily="34" charset="0"/>
            </a:endParaRPr>
          </a:p>
          <a:p>
            <a:pPr>
              <a:lnSpc>
                <a:spcPct val="80000"/>
              </a:lnSpc>
              <a:buClr>
                <a:schemeClr val="bg1"/>
              </a:buClr>
            </a:pPr>
            <a:endParaRPr lang="en-US" altLang="en-US" sz="2800" dirty="0">
              <a:solidFill>
                <a:srgbClr val="C00000"/>
              </a:solidFill>
              <a:effectLst>
                <a:outerShdw blurRad="38100" dist="38100" dir="2700000" algn="tl">
                  <a:srgbClr val="C0C0C0"/>
                </a:outerShdw>
              </a:effectLst>
              <a:latin typeface="Arial" panose="020B0604020202020204" pitchFamily="34" charset="0"/>
              <a:cs typeface="Arial" panose="020B0604020202020204" pitchFamily="34" charset="0"/>
            </a:endParaRPr>
          </a:p>
          <a:p>
            <a:endParaRPr lang="en-US" altLang="fr-FR" sz="2800"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2905715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esentation (2)">
  <a:themeElements>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resentation (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2264</TotalTime>
  <Words>1617</Words>
  <Application>Microsoft Office PowerPoint</Application>
  <PresentationFormat>On-screen Show (4:3)</PresentationFormat>
  <Paragraphs>224</Paragraphs>
  <Slides>23</Slides>
  <Notes>12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Presentation (2)</vt:lpstr>
      <vt:lpstr>1_Presentation (2)</vt:lpstr>
      <vt:lpstr>Measles/ MR Supplemental Immunisation Activities Quality </vt:lpstr>
      <vt:lpstr>Outline </vt:lpstr>
      <vt:lpstr>African Region Strategic plan for measles elimination: Targets for 2020</vt:lpstr>
      <vt:lpstr>TIMING - Building up to Quality and effective  SIAs</vt:lpstr>
      <vt:lpstr>Measles/MR SIAs  AFR 2013- 2014:  Main Achievements</vt:lpstr>
      <vt:lpstr>Ghana: Engaging the media to send messages Press briefing of MR Vaccination Campaign</vt:lpstr>
      <vt:lpstr>Implementation- High turn out</vt:lpstr>
      <vt:lpstr> Use of surveillance data to determine the target age group for SIAs, 2013/ 2014</vt:lpstr>
      <vt:lpstr>Major gaps documented with SIAs Quality</vt:lpstr>
      <vt:lpstr>Major gaps documented with SIAs Quality (2)</vt:lpstr>
      <vt:lpstr>Age Distribution of Measles Cases, Ethiopia 2006- 2015*</vt:lpstr>
      <vt:lpstr>Confirmed Measles Cases , Ethiopia 2006–2014</vt:lpstr>
      <vt:lpstr>Distribution of Confirmed Measles Cases (Lab + Epi-link + Clinical) by Age, Nigeria (Week01-20, 2015)</vt:lpstr>
      <vt:lpstr>Major gaps documented with SIAs Quality (3)</vt:lpstr>
      <vt:lpstr>Delays in availability of funds: critical dates</vt:lpstr>
      <vt:lpstr>Delays for making funds available: critical dates (2)</vt:lpstr>
      <vt:lpstr>Comparison of Measles SIA Administrative vs. Survey Coverage, African Region, 2014-2015 </vt:lpstr>
      <vt:lpstr>Comparison of Measles SIA Administrative vs. Survey Coverage, African Region, 2011-2013 </vt:lpstr>
      <vt:lpstr>Future plans to Improve Quality of SIAs </vt:lpstr>
      <vt:lpstr>Future plans to Improve Quality of SIAs (2)</vt:lpstr>
      <vt:lpstr>Improving Quality of SIAs</vt:lpstr>
      <vt:lpstr>Qs for TAG</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 Good Quality Supplemental Immunisation Activities</dc:title>
  <dc:creator>Eshetu, Dr. Messeret - zw</dc:creator>
  <cp:lastModifiedBy>Katsande, Mr. Regis - zw</cp:lastModifiedBy>
  <cp:revision>158</cp:revision>
  <cp:lastPrinted>2015-05-28T16:53:36Z</cp:lastPrinted>
  <dcterms:created xsi:type="dcterms:W3CDTF">2012-12-09T14:37:40Z</dcterms:created>
  <dcterms:modified xsi:type="dcterms:W3CDTF">2015-06-03T07:12:01Z</dcterms:modified>
</cp:coreProperties>
</file>