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308" r:id="rId4"/>
    <p:sldId id="314" r:id="rId5"/>
    <p:sldId id="258" r:id="rId6"/>
    <p:sldId id="289" r:id="rId7"/>
    <p:sldId id="273" r:id="rId8"/>
    <p:sldId id="333" r:id="rId9"/>
    <p:sldId id="327" r:id="rId10"/>
    <p:sldId id="323" r:id="rId11"/>
    <p:sldId id="334" r:id="rId12"/>
    <p:sldId id="262" r:id="rId13"/>
    <p:sldId id="332" r:id="rId14"/>
    <p:sldId id="274" r:id="rId15"/>
    <p:sldId id="331" r:id="rId16"/>
    <p:sldId id="317" r:id="rId17"/>
    <p:sldId id="336" r:id="rId18"/>
    <p:sldId id="338" r:id="rId19"/>
    <p:sldId id="326" r:id="rId20"/>
    <p:sldId id="263" r:id="rId21"/>
    <p:sldId id="339" r:id="rId22"/>
    <p:sldId id="306" r:id="rId23"/>
    <p:sldId id="307" r:id="rId24"/>
    <p:sldId id="325" r:id="rId25"/>
    <p:sldId id="324" r:id="rId26"/>
    <p:sldId id="31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F3F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39964" autoAdjust="0"/>
  </p:normalViewPr>
  <p:slideViewPr>
    <p:cSldViewPr>
      <p:cViewPr varScale="1">
        <p:scale>
          <a:sx n="74" d="100"/>
          <a:sy n="74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8" d="100"/>
        <a:sy n="138" d="100"/>
      </p:scale>
      <p:origin x="0" y="103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2FFC3-4F36-4878-94ED-D16D2C74FB44}" type="datetimeFigureOut">
              <a:rPr lang="en-ZW" smtClean="0"/>
              <a:t>6/2/2015</a:t>
            </a:fld>
            <a:endParaRPr lang="en-Z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9BBBD-5DA7-4993-A9C8-04D67D2A0656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27017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C5A61-318D-48C9-BF76-BA22DD39CFA9}" type="datetimeFigureOut">
              <a:rPr lang="en-ZW" smtClean="0"/>
              <a:t>6/2/2015</a:t>
            </a:fld>
            <a:endParaRPr lang="en-Z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EB4AD-68FC-4C86-B47A-86C53E53CA0B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579617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EA32-293D-4E18-921A-E3305C35CDDA}" type="datetimeFigureOut">
              <a:rPr lang="en-ZW" smtClean="0"/>
              <a:t>6/2/2015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5485-A189-441B-8633-DB953A69610B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968733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EA32-293D-4E18-921A-E3305C35CDDA}" type="datetimeFigureOut">
              <a:rPr lang="en-ZW" smtClean="0"/>
              <a:t>6/2/2015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5485-A189-441B-8633-DB953A69610B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965969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EA32-293D-4E18-921A-E3305C35CDDA}" type="datetimeFigureOut">
              <a:rPr lang="en-ZW" smtClean="0"/>
              <a:t>6/2/2015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5485-A189-441B-8633-DB953A69610B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471832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EA32-293D-4E18-921A-E3305C35CDDA}" type="datetimeFigureOut">
              <a:rPr lang="en-ZW" smtClean="0"/>
              <a:t>6/2/2015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5485-A189-441B-8633-DB953A69610B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572082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EA32-293D-4E18-921A-E3305C35CDDA}" type="datetimeFigureOut">
              <a:rPr lang="en-ZW" smtClean="0"/>
              <a:t>6/2/2015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5485-A189-441B-8633-DB953A69610B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939877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EA32-293D-4E18-921A-E3305C35CDDA}" type="datetimeFigureOut">
              <a:rPr lang="en-ZW" smtClean="0"/>
              <a:t>6/2/2015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5485-A189-441B-8633-DB953A69610B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49762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EA32-293D-4E18-921A-E3305C35CDDA}" type="datetimeFigureOut">
              <a:rPr lang="en-ZW" smtClean="0"/>
              <a:t>6/2/2015</a:t>
            </a:fld>
            <a:endParaRPr lang="en-Z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5485-A189-441B-8633-DB953A69610B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808251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EA32-293D-4E18-921A-E3305C35CDDA}" type="datetimeFigureOut">
              <a:rPr lang="en-ZW" smtClean="0"/>
              <a:t>6/2/2015</a:t>
            </a:fld>
            <a:endParaRPr lang="en-Z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5485-A189-441B-8633-DB953A69610B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203526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EA32-293D-4E18-921A-E3305C35CDDA}" type="datetimeFigureOut">
              <a:rPr lang="en-ZW" smtClean="0"/>
              <a:t>6/2/2015</a:t>
            </a:fld>
            <a:endParaRPr lang="en-Z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5485-A189-441B-8633-DB953A69610B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167254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EA32-293D-4E18-921A-E3305C35CDDA}" type="datetimeFigureOut">
              <a:rPr lang="en-ZW" smtClean="0"/>
              <a:t>6/2/2015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5485-A189-441B-8633-DB953A69610B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200038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EA32-293D-4E18-921A-E3305C35CDDA}" type="datetimeFigureOut">
              <a:rPr lang="en-ZW" smtClean="0"/>
              <a:t>6/2/2015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5485-A189-441B-8633-DB953A69610B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886208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BEA32-293D-4E18-921A-E3305C35CDDA}" type="datetimeFigureOut">
              <a:rPr lang="en-ZW" smtClean="0"/>
              <a:t>6/2/2015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85485-A189-441B-8633-DB953A69610B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030609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96975"/>
            <a:ext cx="7772400" cy="147002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ZW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 measles elimination program updates</a:t>
            </a:r>
            <a:endParaRPr lang="en-ZW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733800"/>
            <a:ext cx="6400800" cy="1752600"/>
          </a:xfrm>
        </p:spPr>
        <p:txBody>
          <a:bodyPr>
            <a:noAutofit/>
          </a:bodyPr>
          <a:lstStyle/>
          <a:p>
            <a:r>
              <a:rPr lang="en-ZW" sz="2800" dirty="0" smtClean="0">
                <a:solidFill>
                  <a:schemeClr val="tx2">
                    <a:lumMod val="75000"/>
                  </a:schemeClr>
                </a:solidFill>
              </a:rPr>
              <a:t>B </a:t>
            </a:r>
            <a:r>
              <a:rPr lang="en-ZW" sz="2800" dirty="0" err="1" smtClean="0">
                <a:solidFill>
                  <a:schemeClr val="tx2">
                    <a:lumMod val="75000"/>
                  </a:schemeClr>
                </a:solidFill>
              </a:rPr>
              <a:t>Masresha</a:t>
            </a:r>
            <a:endParaRPr lang="en-ZW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ZW" sz="2800" dirty="0" smtClean="0">
                <a:solidFill>
                  <a:schemeClr val="tx2">
                    <a:lumMod val="75000"/>
                  </a:schemeClr>
                </a:solidFill>
              </a:rPr>
              <a:t>WHO AFRO</a:t>
            </a:r>
          </a:p>
          <a:p>
            <a:endParaRPr lang="en-ZW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ZW" sz="2800" dirty="0" smtClean="0">
                <a:solidFill>
                  <a:schemeClr val="tx2">
                    <a:lumMod val="75000"/>
                  </a:schemeClr>
                </a:solidFill>
              </a:rPr>
              <a:t>AFR MR TAG Meeting</a:t>
            </a:r>
          </a:p>
          <a:p>
            <a:r>
              <a:rPr lang="en-ZW" sz="2800" dirty="0" smtClean="0">
                <a:solidFill>
                  <a:schemeClr val="tx2">
                    <a:lumMod val="75000"/>
                  </a:schemeClr>
                </a:solidFill>
              </a:rPr>
              <a:t>Nairobi, June 2015</a:t>
            </a:r>
            <a:endParaRPr lang="en-ZW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01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ZW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Funding for SIAs in 2014 - 2015</a:t>
            </a:r>
            <a:endParaRPr lang="en-ZW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6062592"/>
              </p:ext>
            </p:extLst>
          </p:nvPr>
        </p:nvGraphicFramePr>
        <p:xfrm>
          <a:off x="228600" y="838204"/>
          <a:ext cx="8686800" cy="6019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107141"/>
                <a:gridCol w="1178859"/>
                <a:gridCol w="1219200"/>
                <a:gridCol w="1981840"/>
                <a:gridCol w="1751960"/>
              </a:tblGrid>
              <a:tr h="10308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800" b="1" dirty="0" smtClean="0">
                          <a:effectLst/>
                        </a:rPr>
                        <a:t>Country </a:t>
                      </a:r>
                      <a:endParaRPr lang="en-ZW" sz="2400" b="1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800" b="1" dirty="0" smtClean="0">
                          <a:effectLst/>
                        </a:rPr>
                        <a:t>Age target </a:t>
                      </a:r>
                      <a:endParaRPr lang="en-ZW" sz="2400" b="1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800" b="1" dirty="0" smtClean="0">
                          <a:effectLst/>
                        </a:rPr>
                        <a:t>Source of funding</a:t>
                      </a:r>
                      <a:endParaRPr lang="en-ZW" sz="2400" b="1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800" b="1" dirty="0" smtClean="0">
                          <a:effectLst/>
                        </a:rPr>
                        <a:t>GAVI funding</a:t>
                      </a:r>
                      <a:endParaRPr lang="en-ZW" sz="2400" b="1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800" b="1" dirty="0" smtClean="0">
                          <a:effectLst/>
                        </a:rPr>
                        <a:t>MRI funding for ops thru WHO  (</a:t>
                      </a:r>
                      <a:r>
                        <a:rPr lang="en-ZW" sz="1800" b="1" dirty="0" err="1" smtClean="0">
                          <a:effectLst/>
                        </a:rPr>
                        <a:t>incl</a:t>
                      </a:r>
                      <a:r>
                        <a:rPr lang="en-ZW" sz="1800" b="1" dirty="0" smtClean="0">
                          <a:effectLst/>
                        </a:rPr>
                        <a:t> GPEI)</a:t>
                      </a:r>
                      <a:endParaRPr lang="en-ZW" sz="2400" b="1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800" b="1" dirty="0" smtClean="0">
                          <a:effectLst/>
                        </a:rPr>
                        <a:t>Local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800" b="1" dirty="0" smtClean="0">
                          <a:effectLst/>
                        </a:rPr>
                        <a:t>contributions </a:t>
                      </a:r>
                      <a:endParaRPr lang="en-ZW" sz="2400" b="1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21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800" b="1" dirty="0" smtClean="0">
                          <a:effectLst/>
                        </a:rPr>
                        <a:t>Angola</a:t>
                      </a:r>
                      <a:endParaRPr lang="en-ZW" sz="2400" b="1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600" dirty="0" smtClean="0">
                          <a:effectLst/>
                        </a:rPr>
                        <a:t>9 M - 9 Y</a:t>
                      </a:r>
                      <a:endParaRPr lang="en-ZW" sz="20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600" smtClean="0">
                          <a:effectLst/>
                        </a:rPr>
                        <a:t>Self</a:t>
                      </a:r>
                      <a:endParaRPr lang="en-ZW" sz="20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600" dirty="0" smtClean="0">
                          <a:effectLst/>
                        </a:rPr>
                        <a:t> </a:t>
                      </a:r>
                      <a:endParaRPr lang="en-ZW" sz="20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600" dirty="0" smtClean="0">
                          <a:effectLst/>
                        </a:rPr>
                        <a:t>$245,687</a:t>
                      </a:r>
                      <a:endParaRPr lang="en-ZW" sz="20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600" dirty="0" smtClean="0">
                          <a:effectLst/>
                        </a:rPr>
                        <a:t>$14,856,335</a:t>
                      </a:r>
                      <a:endParaRPr lang="en-ZW" sz="20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21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800" b="1" dirty="0" smtClean="0">
                          <a:effectLst/>
                        </a:rPr>
                        <a:t>Benin</a:t>
                      </a:r>
                      <a:endParaRPr lang="en-ZW" sz="2400" b="1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600" smtClean="0">
                          <a:effectLst/>
                        </a:rPr>
                        <a:t>9 - 59 M</a:t>
                      </a:r>
                      <a:endParaRPr lang="en-ZW" sz="20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600" smtClean="0">
                          <a:effectLst/>
                        </a:rPr>
                        <a:t>MRI</a:t>
                      </a:r>
                      <a:endParaRPr lang="en-ZW" sz="20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600" smtClean="0">
                          <a:effectLst/>
                        </a:rPr>
                        <a:t> </a:t>
                      </a:r>
                      <a:endParaRPr lang="en-ZW" sz="20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600" dirty="0" smtClean="0">
                          <a:effectLst/>
                        </a:rPr>
                        <a:t>$409,834</a:t>
                      </a:r>
                      <a:endParaRPr lang="en-ZW" sz="20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600" smtClean="0">
                          <a:effectLst/>
                        </a:rPr>
                        <a:t>$183,472</a:t>
                      </a:r>
                      <a:endParaRPr lang="en-ZW" sz="20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21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800" b="1" dirty="0" smtClean="0">
                          <a:effectLst/>
                        </a:rPr>
                        <a:t>BFA</a:t>
                      </a:r>
                      <a:endParaRPr lang="en-ZW" sz="2400" b="1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600" dirty="0" smtClean="0">
                          <a:effectLst/>
                        </a:rPr>
                        <a:t>9 M - 14 Y</a:t>
                      </a:r>
                      <a:endParaRPr lang="en-ZW" sz="20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600" smtClean="0">
                          <a:effectLst/>
                        </a:rPr>
                        <a:t>GAVI</a:t>
                      </a:r>
                      <a:endParaRPr lang="en-ZW" sz="20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CH" sz="1600" dirty="0" smtClean="0">
                          <a:effectLst/>
                        </a:rPr>
                        <a:t>$11,574,660</a:t>
                      </a:r>
                      <a:endParaRPr lang="en-ZW" sz="20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600" dirty="0" smtClean="0">
                          <a:effectLst/>
                        </a:rPr>
                        <a:t>$0</a:t>
                      </a:r>
                      <a:endParaRPr lang="en-ZW" sz="20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600" smtClean="0">
                          <a:effectLst/>
                        </a:rPr>
                        <a:t>$30,000</a:t>
                      </a:r>
                      <a:endParaRPr lang="en-ZW" sz="20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21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800" b="1" dirty="0" smtClean="0">
                          <a:effectLst/>
                        </a:rPr>
                        <a:t>Chad</a:t>
                      </a:r>
                      <a:endParaRPr lang="en-ZW" sz="2400" b="1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600" smtClean="0">
                          <a:effectLst/>
                        </a:rPr>
                        <a:t>9 - 59 M</a:t>
                      </a:r>
                      <a:endParaRPr lang="en-ZW" sz="20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600" dirty="0" smtClean="0">
                          <a:effectLst/>
                        </a:rPr>
                        <a:t>GAVI / MRI</a:t>
                      </a:r>
                      <a:endParaRPr lang="en-ZW" sz="20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600" dirty="0" smtClean="0">
                          <a:effectLst/>
                        </a:rPr>
                        <a:t>$2,134,652</a:t>
                      </a:r>
                      <a:endParaRPr lang="en-ZW" sz="20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600" smtClean="0">
                          <a:effectLst/>
                        </a:rPr>
                        <a:t>$2,470,183</a:t>
                      </a:r>
                      <a:endParaRPr lang="en-ZW" sz="20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600" smtClean="0">
                          <a:effectLst/>
                        </a:rPr>
                        <a:t>$697,247</a:t>
                      </a:r>
                      <a:endParaRPr lang="en-ZW" sz="20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21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800" b="1" dirty="0" smtClean="0">
                          <a:effectLst/>
                        </a:rPr>
                        <a:t>CIV</a:t>
                      </a:r>
                      <a:endParaRPr lang="en-ZW" sz="2400" b="1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600" smtClean="0">
                          <a:effectLst/>
                        </a:rPr>
                        <a:t>9 M - 14 Y</a:t>
                      </a:r>
                      <a:endParaRPr lang="en-ZW" sz="20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600" dirty="0" smtClean="0">
                          <a:effectLst/>
                        </a:rPr>
                        <a:t>MRI</a:t>
                      </a:r>
                      <a:endParaRPr lang="en-ZW" sz="20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600" dirty="0" smtClean="0">
                          <a:effectLst/>
                        </a:rPr>
                        <a:t> </a:t>
                      </a:r>
                      <a:endParaRPr lang="en-ZW" sz="20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600" smtClean="0">
                          <a:effectLst/>
                        </a:rPr>
                        <a:t>$2,869,333</a:t>
                      </a:r>
                      <a:endParaRPr lang="en-ZW" sz="20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600" smtClean="0">
                          <a:effectLst/>
                        </a:rPr>
                        <a:t> </a:t>
                      </a:r>
                      <a:endParaRPr lang="en-ZW" sz="20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21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800" b="1" dirty="0" smtClean="0">
                          <a:effectLst/>
                        </a:rPr>
                        <a:t>DRC (Feb)</a:t>
                      </a:r>
                      <a:endParaRPr lang="en-ZW" sz="2400" b="1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600" smtClean="0">
                          <a:effectLst/>
                        </a:rPr>
                        <a:t>9 M - 9 Y</a:t>
                      </a:r>
                      <a:endParaRPr lang="en-ZW" sz="20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600" dirty="0" smtClean="0">
                          <a:effectLst/>
                        </a:rPr>
                        <a:t>GAVI / MRI</a:t>
                      </a:r>
                      <a:endParaRPr lang="en-ZW" sz="20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600" smtClean="0">
                          <a:effectLst/>
                        </a:rPr>
                        <a:t> </a:t>
                      </a:r>
                      <a:endParaRPr lang="en-ZW" sz="20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600" dirty="0" smtClean="0">
                          <a:effectLst/>
                        </a:rPr>
                        <a:t>$1,408,052</a:t>
                      </a:r>
                      <a:endParaRPr lang="en-ZW" sz="20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600" dirty="0" smtClean="0">
                          <a:effectLst/>
                        </a:rPr>
                        <a:t> </a:t>
                      </a:r>
                      <a:endParaRPr lang="en-ZW" sz="20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21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800" b="1" dirty="0" smtClean="0">
                          <a:effectLst/>
                        </a:rPr>
                        <a:t>DRC (April)</a:t>
                      </a:r>
                      <a:endParaRPr lang="en-ZW" sz="2400" b="1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600" smtClean="0">
                          <a:effectLst/>
                        </a:rPr>
                        <a:t>9 M- 9 Y</a:t>
                      </a:r>
                      <a:endParaRPr lang="en-ZW" sz="20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600" dirty="0" smtClean="0">
                          <a:effectLst/>
                        </a:rPr>
                        <a:t>GAVI / MRI</a:t>
                      </a:r>
                      <a:endParaRPr lang="en-ZW" sz="20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600" dirty="0" smtClean="0">
                          <a:effectLst/>
                        </a:rPr>
                        <a:t> </a:t>
                      </a:r>
                      <a:endParaRPr lang="en-ZW" sz="20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600" dirty="0" smtClean="0">
                          <a:effectLst/>
                        </a:rPr>
                        <a:t>$850,066</a:t>
                      </a:r>
                      <a:endParaRPr lang="en-ZW" sz="20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600" dirty="0" smtClean="0">
                          <a:effectLst/>
                        </a:rPr>
                        <a:t>$288,506</a:t>
                      </a:r>
                      <a:endParaRPr lang="en-ZW" sz="20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21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800" b="1" dirty="0" smtClean="0">
                          <a:effectLst/>
                        </a:rPr>
                        <a:t>DRC (July)</a:t>
                      </a:r>
                      <a:endParaRPr lang="en-ZW" sz="2400" b="1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600" smtClean="0">
                          <a:effectLst/>
                        </a:rPr>
                        <a:t>9 M - 9 Y</a:t>
                      </a:r>
                      <a:endParaRPr lang="en-ZW" sz="20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600" dirty="0" smtClean="0">
                          <a:effectLst/>
                        </a:rPr>
                        <a:t>GAVI / MRI</a:t>
                      </a:r>
                      <a:endParaRPr lang="en-ZW" sz="20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600" dirty="0" smtClean="0">
                          <a:effectLst/>
                        </a:rPr>
                        <a:t> </a:t>
                      </a:r>
                      <a:endParaRPr lang="en-ZW" sz="20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600" dirty="0" smtClean="0">
                          <a:effectLst/>
                        </a:rPr>
                        <a:t>$1,529,676</a:t>
                      </a:r>
                      <a:endParaRPr lang="en-ZW" sz="20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600" dirty="0" smtClean="0">
                          <a:effectLst/>
                        </a:rPr>
                        <a:t> </a:t>
                      </a:r>
                      <a:endParaRPr lang="en-ZW" sz="20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21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800" b="1" dirty="0" smtClean="0">
                          <a:effectLst/>
                        </a:rPr>
                        <a:t>Liberia</a:t>
                      </a:r>
                      <a:endParaRPr lang="en-ZW" sz="2400" b="1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600" smtClean="0">
                          <a:effectLst/>
                        </a:rPr>
                        <a:t>9 M - 9 Y</a:t>
                      </a:r>
                      <a:endParaRPr lang="en-ZW" sz="20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600" smtClean="0">
                          <a:effectLst/>
                        </a:rPr>
                        <a:t>MRI</a:t>
                      </a:r>
                      <a:endParaRPr lang="en-ZW" sz="20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600" dirty="0" smtClean="0">
                          <a:effectLst/>
                        </a:rPr>
                        <a:t> </a:t>
                      </a:r>
                      <a:endParaRPr lang="en-ZW" sz="20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600" dirty="0" smtClean="0">
                          <a:effectLst/>
                        </a:rPr>
                        <a:t>$158,793</a:t>
                      </a:r>
                      <a:endParaRPr lang="en-ZW" sz="20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600" dirty="0" smtClean="0">
                          <a:effectLst/>
                        </a:rPr>
                        <a:t> </a:t>
                      </a:r>
                      <a:endParaRPr lang="en-ZW" sz="20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21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800" b="1" dirty="0" smtClean="0">
                          <a:effectLst/>
                        </a:rPr>
                        <a:t>Mali</a:t>
                      </a:r>
                      <a:endParaRPr lang="en-ZW" sz="2400" b="1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600" smtClean="0">
                          <a:effectLst/>
                        </a:rPr>
                        <a:t>9 M - 14 Y</a:t>
                      </a:r>
                      <a:endParaRPr lang="en-ZW" sz="20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600" smtClean="0">
                          <a:effectLst/>
                        </a:rPr>
                        <a:t>MRI</a:t>
                      </a:r>
                      <a:endParaRPr lang="en-ZW" sz="20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600" dirty="0" smtClean="0">
                          <a:effectLst/>
                        </a:rPr>
                        <a:t> </a:t>
                      </a:r>
                      <a:endParaRPr lang="en-ZW" sz="20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600" dirty="0" smtClean="0">
                          <a:effectLst/>
                        </a:rPr>
                        <a:t>$2,394,890</a:t>
                      </a:r>
                      <a:endParaRPr lang="en-ZW" sz="20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600" dirty="0" smtClean="0">
                          <a:effectLst/>
                        </a:rPr>
                        <a:t>$1,112,894 </a:t>
                      </a:r>
                      <a:endParaRPr lang="en-ZW" sz="20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21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800" b="1" dirty="0" smtClean="0">
                          <a:effectLst/>
                        </a:rPr>
                        <a:t>Mauritania</a:t>
                      </a:r>
                      <a:endParaRPr lang="en-ZW" sz="2400" b="1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600" smtClean="0">
                          <a:effectLst/>
                        </a:rPr>
                        <a:t>9 - 59 M</a:t>
                      </a:r>
                      <a:endParaRPr lang="en-ZW" sz="20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600" smtClean="0">
                          <a:effectLst/>
                        </a:rPr>
                        <a:t>MRI</a:t>
                      </a:r>
                      <a:endParaRPr lang="en-ZW" sz="20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600" dirty="0" smtClean="0">
                          <a:effectLst/>
                        </a:rPr>
                        <a:t> </a:t>
                      </a:r>
                      <a:endParaRPr lang="en-ZW" sz="20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600" smtClean="0">
                          <a:effectLst/>
                        </a:rPr>
                        <a:t>$223,333</a:t>
                      </a:r>
                      <a:endParaRPr lang="en-ZW" sz="20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600" smtClean="0">
                          <a:effectLst/>
                        </a:rPr>
                        <a:t>$200,000</a:t>
                      </a:r>
                      <a:endParaRPr lang="en-ZW" sz="20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21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800" b="1" dirty="0" smtClean="0">
                          <a:effectLst/>
                        </a:rPr>
                        <a:t>S Sudan</a:t>
                      </a:r>
                      <a:endParaRPr lang="en-ZW" sz="2400" b="1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600" smtClean="0">
                          <a:effectLst/>
                        </a:rPr>
                        <a:t>9 - 59 M</a:t>
                      </a:r>
                      <a:endParaRPr lang="en-ZW" sz="20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600" smtClean="0">
                          <a:effectLst/>
                        </a:rPr>
                        <a:t>MRI</a:t>
                      </a:r>
                      <a:endParaRPr lang="en-ZW" sz="20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600" dirty="0" smtClean="0">
                          <a:effectLst/>
                        </a:rPr>
                        <a:t> </a:t>
                      </a:r>
                      <a:endParaRPr lang="en-ZW" sz="20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$2,610,653</a:t>
                      </a:r>
                      <a:endParaRPr lang="en-ZW" sz="20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600" dirty="0" smtClean="0">
                          <a:effectLst/>
                        </a:rPr>
                        <a:t> </a:t>
                      </a:r>
                      <a:endParaRPr lang="en-ZW" sz="20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21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800" b="1" dirty="0" smtClean="0">
                          <a:effectLst/>
                        </a:rPr>
                        <a:t>Tanzania</a:t>
                      </a:r>
                      <a:endParaRPr lang="en-ZW" sz="2400" b="1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600" smtClean="0">
                          <a:effectLst/>
                        </a:rPr>
                        <a:t>9 M - 14 Y</a:t>
                      </a:r>
                      <a:endParaRPr lang="en-ZW" sz="20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600" smtClean="0">
                          <a:effectLst/>
                        </a:rPr>
                        <a:t>GAVI</a:t>
                      </a:r>
                      <a:endParaRPr lang="en-ZW" sz="20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600" dirty="0" smtClean="0">
                          <a:effectLst/>
                        </a:rPr>
                        <a:t>$28,826,693</a:t>
                      </a:r>
                      <a:endParaRPr lang="en-ZW" sz="20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600" smtClean="0">
                          <a:effectLst/>
                        </a:rPr>
                        <a:t>$120,000</a:t>
                      </a:r>
                      <a:endParaRPr lang="en-ZW" sz="20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600" dirty="0" smtClean="0">
                          <a:effectLst/>
                        </a:rPr>
                        <a:t>$346,867</a:t>
                      </a:r>
                      <a:endParaRPr lang="en-ZW" sz="20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21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800" b="1" dirty="0" smtClean="0">
                          <a:effectLst/>
                        </a:rPr>
                        <a:t>Togo</a:t>
                      </a:r>
                      <a:endParaRPr lang="en-ZW" sz="2400" b="1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600" smtClean="0">
                          <a:effectLst/>
                        </a:rPr>
                        <a:t>9 M - 9 Y</a:t>
                      </a:r>
                      <a:endParaRPr lang="en-ZW" sz="20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600" smtClean="0">
                          <a:effectLst/>
                        </a:rPr>
                        <a:t>MRI</a:t>
                      </a:r>
                      <a:endParaRPr lang="en-ZW" sz="20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600" dirty="0" smtClean="0">
                          <a:effectLst/>
                        </a:rPr>
                        <a:t> </a:t>
                      </a:r>
                      <a:endParaRPr lang="en-ZW" sz="20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600" smtClean="0">
                          <a:effectLst/>
                        </a:rPr>
                        <a:t>$184,000</a:t>
                      </a:r>
                      <a:endParaRPr lang="en-ZW" sz="20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600" dirty="0" smtClean="0">
                          <a:effectLst/>
                        </a:rPr>
                        <a:t>$50,916</a:t>
                      </a:r>
                      <a:endParaRPr lang="en-ZW" sz="20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8639">
                <a:tc>
                  <a:txBody>
                    <a:bodyPr/>
                    <a:lstStyle/>
                    <a:p>
                      <a:endParaRPr lang="en-ZW" sz="2000" dirty="0">
                        <a:solidFill>
                          <a:srgbClr val="5F497A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ZW" sz="2000">
                        <a:solidFill>
                          <a:srgbClr val="5F497A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ZW" sz="2000">
                        <a:solidFill>
                          <a:srgbClr val="5F497A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ZW" sz="2000">
                        <a:solidFill>
                          <a:srgbClr val="5F497A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800" b="1" dirty="0" smtClean="0">
                          <a:effectLst/>
                        </a:rPr>
                        <a:t>$15,290,501</a:t>
                      </a:r>
                      <a:endParaRPr lang="en-ZW" sz="2400" b="1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W" sz="1800" b="1" dirty="0" smtClean="0">
                          <a:effectLst/>
                        </a:rPr>
                        <a:t>$17,766,237</a:t>
                      </a:r>
                      <a:endParaRPr lang="en-ZW" sz="2400" b="1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520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ZW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resources for measles SIAs per child targeted. 2014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5444"/>
            <a:ext cx="7848600" cy="518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048000" y="5770808"/>
            <a:ext cx="2971800" cy="934792"/>
            <a:chOff x="3048000" y="5770808"/>
            <a:chExt cx="2971800" cy="934792"/>
          </a:xfrm>
        </p:grpSpPr>
        <p:sp>
          <p:nvSpPr>
            <p:cNvPr id="3" name="Rectangle 2"/>
            <p:cNvSpPr/>
            <p:nvPr/>
          </p:nvSpPr>
          <p:spPr>
            <a:xfrm>
              <a:off x="3048000" y="5791200"/>
              <a:ext cx="381000" cy="914400"/>
            </a:xfrm>
            <a:prstGeom prst="rect">
              <a:avLst/>
            </a:prstGeom>
            <a:solidFill>
              <a:srgbClr val="FFFF00">
                <a:alpha val="53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W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638800" y="5770808"/>
              <a:ext cx="381000" cy="914400"/>
            </a:xfrm>
            <a:prstGeom prst="rect">
              <a:avLst/>
            </a:prstGeom>
            <a:solidFill>
              <a:srgbClr val="FFFF00">
                <a:alpha val="53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W"/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381000" y="5029200"/>
            <a:ext cx="8534400" cy="76200"/>
          </a:xfrm>
          <a:prstGeom prst="line">
            <a:avLst/>
          </a:prstGeom>
          <a:ln w="254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50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5344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Measles Surveillance Performance Indicators, African Region 2011 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end April 2015.</a:t>
            </a:r>
            <a:endParaRPr lang="en-ZW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182892"/>
              </p:ext>
            </p:extLst>
          </p:nvPr>
        </p:nvGraphicFramePr>
        <p:xfrm>
          <a:off x="152400" y="1371600"/>
          <a:ext cx="8686801" cy="502919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913633"/>
                <a:gridCol w="877824"/>
                <a:gridCol w="877824"/>
                <a:gridCol w="1005840"/>
                <a:gridCol w="1005840"/>
                <a:gridCol w="1005840"/>
              </a:tblGrid>
              <a:tr h="3923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effectLst/>
                          <a:latin typeface="Calibri" pitchFamily="34" charset="0"/>
                        </a:rPr>
                        <a:t>PERFORMANCE INDICATORS</a:t>
                      </a:r>
                      <a:endParaRPr lang="en-ZW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F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effectLst/>
                          <a:latin typeface="Calibri" pitchFamily="34" charset="0"/>
                        </a:rPr>
                        <a:t>2011</a:t>
                      </a:r>
                      <a:endParaRPr lang="en-ZW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F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effectLst/>
                          <a:latin typeface="Calibri" pitchFamily="34" charset="0"/>
                        </a:rPr>
                        <a:t>2012</a:t>
                      </a:r>
                      <a:endParaRPr lang="en-ZW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F7F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1" u="none" strike="noStrike" kern="1200" dirty="0" smtClean="0">
                          <a:effectLst/>
                          <a:latin typeface="Calibri" pitchFamily="34" charset="0"/>
                        </a:rPr>
                        <a:t>2013</a:t>
                      </a:r>
                      <a:endParaRPr lang="en-ZW" sz="2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F7F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ZW" sz="2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2014</a:t>
                      </a:r>
                      <a:endParaRPr lang="en-ZW" sz="2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F7F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ZW" sz="2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2015*</a:t>
                      </a:r>
                      <a:endParaRPr lang="en-ZW" sz="2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F7FC"/>
                    </a:solidFill>
                  </a:tcPr>
                </a:tc>
              </a:tr>
              <a:tr h="392349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b="1" u="none" strike="noStrike" dirty="0">
                          <a:effectLst/>
                          <a:latin typeface="Calibri" pitchFamily="34" charset="0"/>
                        </a:rPr>
                        <a:t>Number of reporting countries</a:t>
                      </a:r>
                      <a:endParaRPr lang="en-ZW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F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Calibri" pitchFamily="34" charset="0"/>
                        </a:rPr>
                        <a:t>43</a:t>
                      </a:r>
                      <a:endParaRPr lang="en-ZW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>
                          <a:effectLst/>
                          <a:latin typeface="Calibri" pitchFamily="34" charset="0"/>
                        </a:rPr>
                        <a:t>43</a:t>
                      </a:r>
                      <a:endParaRPr lang="en-ZW" sz="18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>
                          <a:effectLst/>
                          <a:latin typeface="Calibri" pitchFamily="34" charset="0"/>
                        </a:rPr>
                        <a:t>43</a:t>
                      </a:r>
                      <a:endParaRPr lang="en-ZW" sz="18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44</a:t>
                      </a:r>
                      <a:endParaRPr lang="en-ZW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44</a:t>
                      </a:r>
                      <a:endParaRPr lang="en-ZW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72808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b="1" u="none" strike="noStrike" dirty="0">
                          <a:effectLst/>
                          <a:latin typeface="Calibri" pitchFamily="34" charset="0"/>
                        </a:rPr>
                        <a:t>Number of suspected measles cases reported</a:t>
                      </a:r>
                      <a:endParaRPr lang="en-ZW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F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Calibri" pitchFamily="34" charset="0"/>
                        </a:rPr>
                        <a:t>74,896</a:t>
                      </a:r>
                      <a:endParaRPr lang="en-ZW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Calibri" pitchFamily="34" charset="0"/>
                        </a:rPr>
                        <a:t>55,717</a:t>
                      </a:r>
                      <a:endParaRPr lang="en-ZW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101,196</a:t>
                      </a:r>
                      <a:endParaRPr lang="en-ZW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67,002</a:t>
                      </a:r>
                      <a:endParaRPr lang="en-ZW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27,085</a:t>
                      </a:r>
                      <a:endParaRPr lang="en-ZW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72808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b="1" u="none" strike="noStrike" dirty="0">
                          <a:effectLst/>
                          <a:latin typeface="Calibri" pitchFamily="34" charset="0"/>
                        </a:rPr>
                        <a:t>Number of confirmed measles cases</a:t>
                      </a:r>
                      <a:endParaRPr lang="en-ZW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F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Calibri" pitchFamily="34" charset="0"/>
                        </a:rPr>
                        <a:t>32,323</a:t>
                      </a:r>
                      <a:endParaRPr lang="en-ZW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Calibri" pitchFamily="34" charset="0"/>
                        </a:rPr>
                        <a:t>20,935</a:t>
                      </a:r>
                      <a:endParaRPr lang="en-ZW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69,910</a:t>
                      </a:r>
                      <a:endParaRPr lang="en-ZW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37,394</a:t>
                      </a:r>
                      <a:endParaRPr lang="en-ZW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11,355</a:t>
                      </a:r>
                      <a:endParaRPr lang="en-ZW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72808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b="1" u="none" strike="noStrike" dirty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Non-measles febrile rash </a:t>
                      </a:r>
                      <a:r>
                        <a:rPr lang="en-US" sz="20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illness</a:t>
                      </a:r>
                    </a:p>
                    <a:p>
                      <a:pPr algn="just" fontAlgn="ctr"/>
                      <a:r>
                        <a:rPr lang="en-US" sz="20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(target </a:t>
                      </a:r>
                      <a:r>
                        <a:rPr lang="en-US" sz="2000" b="1" u="none" strike="noStrike" dirty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&gt;2/ 100,000 population )</a:t>
                      </a:r>
                      <a:endParaRPr lang="en-ZW" sz="2000" b="1" i="0" u="none" strike="noStrike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F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Calibri" pitchFamily="34" charset="0"/>
                        </a:rPr>
                        <a:t>4.4</a:t>
                      </a:r>
                      <a:endParaRPr lang="en-ZW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Calibri" pitchFamily="34" charset="0"/>
                        </a:rPr>
                        <a:t>3.7</a:t>
                      </a:r>
                      <a:endParaRPr lang="en-ZW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2.9</a:t>
                      </a:r>
                      <a:endParaRPr lang="en-ZW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2.6</a:t>
                      </a:r>
                      <a:endParaRPr lang="en-ZW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2.6</a:t>
                      </a:r>
                      <a:endParaRPr lang="en-ZW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53268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b="1" u="none" strike="noStrike" dirty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% districts reporting at least 1 case with blood sample (target &gt;80%)</a:t>
                      </a:r>
                      <a:endParaRPr lang="en-ZW" sz="2000" b="1" i="0" u="none" strike="noStrike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F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Calibri" pitchFamily="34" charset="0"/>
                        </a:rPr>
                        <a:t>81%</a:t>
                      </a:r>
                      <a:endParaRPr lang="en-ZW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Calibri" pitchFamily="34" charset="0"/>
                        </a:rPr>
                        <a:t>84%</a:t>
                      </a:r>
                      <a:endParaRPr lang="en-ZW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78%</a:t>
                      </a:r>
                      <a:endParaRPr lang="en-ZW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77%</a:t>
                      </a:r>
                      <a:endParaRPr lang="en-ZW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56%</a:t>
                      </a:r>
                      <a:endParaRPr lang="en-ZW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772808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b="1" u="none" strike="noStrike" dirty="0">
                          <a:effectLst/>
                          <a:latin typeface="Calibri" pitchFamily="34" charset="0"/>
                        </a:rPr>
                        <a:t>Incidence of confirmed measles per </a:t>
                      </a:r>
                      <a:r>
                        <a:rPr lang="en-US" sz="2000" b="1" u="none" strike="noStrike" dirty="0" smtClean="0">
                          <a:effectLst/>
                          <a:latin typeface="Calibri" pitchFamily="34" charset="0"/>
                        </a:rPr>
                        <a:t>million </a:t>
                      </a:r>
                      <a:r>
                        <a:rPr lang="en-US" sz="2000" b="1" u="none" strike="noStrike" dirty="0">
                          <a:effectLst/>
                          <a:latin typeface="Calibri" pitchFamily="34" charset="0"/>
                        </a:rPr>
                        <a:t>population</a:t>
                      </a:r>
                      <a:endParaRPr lang="en-ZW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F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 smtClean="0">
                          <a:effectLst/>
                          <a:latin typeface="Calibri" pitchFamily="34" charset="0"/>
                        </a:rPr>
                        <a:t>42</a:t>
                      </a:r>
                      <a:endParaRPr lang="en-ZW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 smtClean="0">
                          <a:effectLst/>
                          <a:latin typeface="Calibri" pitchFamily="34" charset="0"/>
                        </a:rPr>
                        <a:t>27</a:t>
                      </a:r>
                      <a:endParaRPr lang="en-ZW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76.9</a:t>
                      </a:r>
                      <a:endParaRPr lang="en-ZW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39.5</a:t>
                      </a:r>
                      <a:endParaRPr lang="en-ZW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11.8</a:t>
                      </a:r>
                      <a:endParaRPr lang="en-ZW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" y="3810000"/>
            <a:ext cx="8686800" cy="1752600"/>
          </a:xfrm>
          <a:prstGeom prst="rect">
            <a:avLst/>
          </a:prstGeom>
          <a:solidFill>
            <a:schemeClr val="accent6">
              <a:lumMod val="20000"/>
              <a:lumOff val="80000"/>
              <a:alpha val="18000"/>
            </a:schemeClr>
          </a:solidFill>
          <a:ln w="38100">
            <a:solidFill>
              <a:srgbClr val="C0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/>
          </a:p>
        </p:txBody>
      </p:sp>
      <p:sp>
        <p:nvSpPr>
          <p:cNvPr id="4" name="TextBox 3"/>
          <p:cNvSpPr txBox="1"/>
          <p:nvPr/>
        </p:nvSpPr>
        <p:spPr>
          <a:xfrm>
            <a:off x="533400" y="6477000"/>
            <a:ext cx="264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W" dirty="0" smtClean="0"/>
              <a:t>* Info as of end April 2015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243547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ZW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Scatter plot of surveillance performance according to the two principal indicators. 2014</a:t>
            </a:r>
            <a:endParaRPr lang="en-ZW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00" y="1600200"/>
            <a:ext cx="85557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1676400"/>
            <a:ext cx="9144000" cy="4648200"/>
            <a:chOff x="0" y="1676400"/>
            <a:chExt cx="9144000" cy="464820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981200" y="1676400"/>
              <a:ext cx="0" cy="4648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2590800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1981200" y="1828800"/>
              <a:ext cx="6781800" cy="762000"/>
            </a:xfrm>
            <a:prstGeom prst="rect">
              <a:avLst/>
            </a:prstGeom>
            <a:solidFill>
              <a:srgbClr val="99FF66">
                <a:alpha val="6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W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81100" y="2590800"/>
              <a:ext cx="800100" cy="3200400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W"/>
            </a:p>
          </p:txBody>
        </p:sp>
      </p:grpSp>
    </p:spTree>
    <p:extLst>
      <p:ext uri="{BB962C8B-B14F-4D97-AF65-F5344CB8AC3E}">
        <p14:creationId xmlns:p14="http://schemas.microsoft.com/office/powerpoint/2010/main" val="352800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69"/>
          <a:stretch/>
        </p:blipFill>
        <p:spPr bwMode="auto">
          <a:xfrm>
            <a:off x="152400" y="1295400"/>
            <a:ext cx="4648200" cy="453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W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Incidence of confirmed measles in AFR. Case based surveillance data. 2014. </a:t>
            </a:r>
            <a:endParaRPr lang="en-ZW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6019800"/>
            <a:ext cx="90678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W" sz="2400" dirty="0" smtClean="0">
                <a:solidFill>
                  <a:schemeClr val="tx2">
                    <a:lumMod val="75000"/>
                  </a:schemeClr>
                </a:solidFill>
              </a:rPr>
              <a:t>22 of 44 countries met the targets for both of the main surveillance performance indicators in 2014.</a:t>
            </a:r>
            <a:endParaRPr lang="en-ZW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88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05" name="Group 8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5948916"/>
              </p:ext>
            </p:extLst>
          </p:nvPr>
        </p:nvGraphicFramePr>
        <p:xfrm>
          <a:off x="179387" y="1539041"/>
          <a:ext cx="8785226" cy="5136078"/>
        </p:xfrm>
        <a:graphic>
          <a:graphicData uri="http://schemas.openxmlformats.org/drawingml/2006/table">
            <a:tbl>
              <a:tblPr/>
              <a:tblGrid>
                <a:gridCol w="2835248"/>
                <a:gridCol w="1946552"/>
                <a:gridCol w="2001713"/>
                <a:gridCol w="2001713"/>
              </a:tblGrid>
              <a:tr h="11430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Incidence per million population</a:t>
                      </a:r>
                      <a:endParaRPr kumimoji="0" lang="fr-FR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# (%) of countries</a:t>
                      </a:r>
                      <a:endParaRPr kumimoji="0" lang="fr-FR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Population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% of total regional population</a:t>
                      </a:r>
                      <a:endParaRPr kumimoji="0" lang="fr-FR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1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&lt;1</a:t>
                      </a:r>
                      <a:endParaRPr kumimoji="0" lang="fr-FR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12 (27%)</a:t>
                      </a:r>
                      <a:endParaRPr kumimoji="0" lang="fr-FR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112.2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12%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  <a:tr h="667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1.0 – 4.9</a:t>
                      </a:r>
                      <a:endParaRPr kumimoji="0" lang="fr-FR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9 (20%)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196.9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21%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7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5 – 9.9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6 (14%)</a:t>
                      </a:r>
                      <a:endParaRPr kumimoji="0" lang="fr-FR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137.8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15%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6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10 – 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5 (11%)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128.5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14%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6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20 – 99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9 (20%)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258.3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27%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6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100 and </a:t>
                      </a:r>
                      <a:r>
                        <a:rPr kumimoji="0" lang="fr-FR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above</a:t>
                      </a:r>
                      <a:endParaRPr kumimoji="0" lang="fr-FR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3 (7%)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113.2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12%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6695" name="Rectangle 71"/>
          <p:cNvSpPr>
            <a:spLocks noChangeArrowheads="1"/>
          </p:cNvSpPr>
          <p:nvPr/>
        </p:nvSpPr>
        <p:spPr bwMode="auto">
          <a:xfrm>
            <a:off x="457200" y="1158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Measles </a:t>
            </a:r>
            <a:r>
              <a:rPr lang="en-US" alt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incidence. AFR. 2014</a:t>
            </a:r>
            <a:endParaRPr lang="fr-FR" alt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1962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ZW" sz="3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MCV1 coverage (WHO UNICEF estimates) and official case reports (JRF). AFR. 2001 - 2013</a:t>
            </a:r>
            <a:endParaRPr lang="en-ZW" sz="3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229600" cy="4369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63500" y="5562600"/>
            <a:ext cx="7175500" cy="132343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ZW" sz="2000" b="1" dirty="0">
                <a:solidFill>
                  <a:srgbClr val="002060"/>
                </a:solidFill>
              </a:rPr>
              <a:t>64% of case reports in 2010 = from Malawi</a:t>
            </a:r>
          </a:p>
          <a:p>
            <a:pPr eaLnBrk="1" hangingPunct="1">
              <a:buFont typeface="Arial" charset="0"/>
              <a:buChar char="•"/>
            </a:pPr>
            <a:r>
              <a:rPr lang="en-ZW" sz="2000" b="1" dirty="0">
                <a:solidFill>
                  <a:srgbClr val="002060"/>
                </a:solidFill>
              </a:rPr>
              <a:t>69% </a:t>
            </a:r>
            <a:r>
              <a:rPr lang="en-ZW" sz="2000" b="1" dirty="0" smtClean="0">
                <a:solidFill>
                  <a:srgbClr val="002060"/>
                </a:solidFill>
              </a:rPr>
              <a:t>and 68% of </a:t>
            </a:r>
            <a:r>
              <a:rPr lang="en-ZW" sz="2000" b="1" dirty="0">
                <a:solidFill>
                  <a:srgbClr val="002060"/>
                </a:solidFill>
              </a:rPr>
              <a:t>case reports in </a:t>
            </a:r>
            <a:r>
              <a:rPr lang="en-ZW" sz="2000" b="1" dirty="0" smtClean="0">
                <a:solidFill>
                  <a:srgbClr val="002060"/>
                </a:solidFill>
              </a:rPr>
              <a:t>2011 and 2012= </a:t>
            </a:r>
            <a:r>
              <a:rPr lang="en-ZW" sz="2000" b="1" dirty="0">
                <a:solidFill>
                  <a:srgbClr val="002060"/>
                </a:solidFill>
              </a:rPr>
              <a:t>from DR </a:t>
            </a:r>
            <a:r>
              <a:rPr lang="en-ZW" sz="2000" b="1" dirty="0" smtClean="0">
                <a:solidFill>
                  <a:srgbClr val="002060"/>
                </a:solidFill>
              </a:rPr>
              <a:t>Congo</a:t>
            </a:r>
          </a:p>
          <a:p>
            <a:pPr eaLnBrk="1" hangingPunct="1">
              <a:buFont typeface="Arial" charset="0"/>
              <a:buChar char="•"/>
            </a:pPr>
            <a:r>
              <a:rPr lang="en-ZW" sz="2000" b="1" dirty="0" smtClean="0">
                <a:solidFill>
                  <a:srgbClr val="002060"/>
                </a:solidFill>
              </a:rPr>
              <a:t>63% cases in 2013 = Nigeria</a:t>
            </a:r>
          </a:p>
          <a:p>
            <a:pPr eaLnBrk="1" hangingPunct="1">
              <a:buFont typeface="Arial" charset="0"/>
              <a:buChar char="•"/>
            </a:pPr>
            <a:r>
              <a:rPr lang="en-ZW" sz="2000" b="1" dirty="0" smtClean="0">
                <a:solidFill>
                  <a:srgbClr val="002060"/>
                </a:solidFill>
              </a:rPr>
              <a:t>89% cases in 2013 = 4 countries ( NIE, ANG, ETH, UGA)</a:t>
            </a:r>
            <a:endParaRPr lang="en-ZW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62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ZW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 pattern of confirmed measles </a:t>
            </a:r>
            <a:r>
              <a:rPr lang="en-ZW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the example from Ethiopia. 2015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7493000" cy="427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6248400"/>
            <a:ext cx="4851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W" b="1" dirty="0" smtClean="0"/>
              <a:t>N= 6955 confirmed cases as of epi week 18, 2015</a:t>
            </a:r>
            <a:endParaRPr lang="en-ZW" b="1" dirty="0"/>
          </a:p>
        </p:txBody>
      </p:sp>
    </p:spTree>
    <p:extLst>
      <p:ext uri="{BB962C8B-B14F-4D97-AF65-F5344CB8AC3E}">
        <p14:creationId xmlns:p14="http://schemas.microsoft.com/office/powerpoint/2010/main" val="192118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27187"/>
            <a:ext cx="7010400" cy="4621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6412468"/>
            <a:ext cx="4851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W" b="1" dirty="0" smtClean="0"/>
              <a:t>N= 1253 confirmed cases as of epi week 18, 2015</a:t>
            </a:r>
            <a:endParaRPr lang="en-ZW" b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ZW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 pattern of confirmed measles </a:t>
            </a:r>
            <a:r>
              <a:rPr lang="en-ZW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the example from Nigeria. 2015</a:t>
            </a:r>
          </a:p>
        </p:txBody>
      </p:sp>
    </p:spTree>
    <p:extLst>
      <p:ext uri="{BB962C8B-B14F-4D97-AF65-F5344CB8AC3E}">
        <p14:creationId xmlns:p14="http://schemas.microsoft.com/office/powerpoint/2010/main" val="24811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W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Introducing </a:t>
            </a:r>
            <a:r>
              <a:rPr lang="en-ZW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measles – rubella elimination standard surveillance</a:t>
            </a:r>
            <a:endParaRPr lang="en-ZW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74837"/>
            <a:ext cx="8229600" cy="4525963"/>
          </a:xfrm>
        </p:spPr>
        <p:txBody>
          <a:bodyPr/>
          <a:lstStyle/>
          <a:p>
            <a:r>
              <a:rPr lang="en-ZW" dirty="0" smtClean="0">
                <a:solidFill>
                  <a:schemeClr val="tx2"/>
                </a:solidFill>
              </a:rPr>
              <a:t>Guidelines finalised along with specific indicators</a:t>
            </a:r>
          </a:p>
          <a:p>
            <a:endParaRPr lang="en-ZW" dirty="0" smtClean="0">
              <a:solidFill>
                <a:schemeClr val="tx2"/>
              </a:solidFill>
            </a:endParaRPr>
          </a:p>
          <a:p>
            <a:r>
              <a:rPr lang="en-ZW" dirty="0" smtClean="0">
                <a:solidFill>
                  <a:schemeClr val="tx2"/>
                </a:solidFill>
              </a:rPr>
              <a:t>Training done in Rwanda, Botswana, Swaziland</a:t>
            </a:r>
          </a:p>
          <a:p>
            <a:r>
              <a:rPr lang="en-ZW" dirty="0" smtClean="0">
                <a:solidFill>
                  <a:schemeClr val="tx2"/>
                </a:solidFill>
              </a:rPr>
              <a:t>Consensus built in Seychelles</a:t>
            </a:r>
          </a:p>
          <a:p>
            <a:endParaRPr lang="en-ZW" dirty="0" smtClean="0">
              <a:solidFill>
                <a:schemeClr val="tx2"/>
              </a:solidFill>
            </a:endParaRPr>
          </a:p>
          <a:p>
            <a:r>
              <a:rPr lang="en-ZW" dirty="0" smtClean="0">
                <a:solidFill>
                  <a:schemeClr val="tx2"/>
                </a:solidFill>
              </a:rPr>
              <a:t>Next in Eritrea, Ghana, Gambia, Mauritius, Cape </a:t>
            </a:r>
            <a:r>
              <a:rPr lang="en-ZW" dirty="0" err="1" smtClean="0">
                <a:solidFill>
                  <a:schemeClr val="tx2"/>
                </a:solidFill>
              </a:rPr>
              <a:t>verde</a:t>
            </a:r>
            <a:r>
              <a:rPr lang="en-ZW" dirty="0" smtClean="0">
                <a:solidFill>
                  <a:schemeClr val="tx2"/>
                </a:solidFill>
              </a:rPr>
              <a:t>, Algeria</a:t>
            </a:r>
            <a:endParaRPr lang="en-ZW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8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ZW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ZW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ZW" sz="2800" dirty="0" smtClean="0">
                <a:solidFill>
                  <a:schemeClr val="tx2">
                    <a:lumMod val="75000"/>
                  </a:schemeClr>
                </a:solidFill>
              </a:rPr>
              <a:t>Measles elimination targets</a:t>
            </a:r>
          </a:p>
          <a:p>
            <a:pPr>
              <a:lnSpc>
                <a:spcPct val="150000"/>
              </a:lnSpc>
            </a:pPr>
            <a:r>
              <a:rPr lang="en-ZW" sz="2800" dirty="0" smtClean="0">
                <a:solidFill>
                  <a:schemeClr val="tx2">
                    <a:lumMod val="75000"/>
                  </a:schemeClr>
                </a:solidFill>
              </a:rPr>
              <a:t>Routine immunisation coverage</a:t>
            </a:r>
          </a:p>
          <a:p>
            <a:pPr lvl="1">
              <a:lnSpc>
                <a:spcPct val="150000"/>
              </a:lnSpc>
            </a:pPr>
            <a:r>
              <a:rPr lang="en-ZW" sz="2400" dirty="0" smtClean="0">
                <a:solidFill>
                  <a:schemeClr val="tx2">
                    <a:lumMod val="75000"/>
                  </a:schemeClr>
                </a:solidFill>
              </a:rPr>
              <a:t>MCV2 introduction</a:t>
            </a:r>
          </a:p>
          <a:p>
            <a:pPr lvl="1">
              <a:lnSpc>
                <a:spcPct val="150000"/>
              </a:lnSpc>
            </a:pPr>
            <a:r>
              <a:rPr lang="en-ZW" sz="2400" dirty="0" smtClean="0">
                <a:solidFill>
                  <a:schemeClr val="tx2">
                    <a:lumMod val="75000"/>
                  </a:schemeClr>
                </a:solidFill>
              </a:rPr>
              <a:t>MR introduction</a:t>
            </a:r>
          </a:p>
          <a:p>
            <a:pPr>
              <a:lnSpc>
                <a:spcPct val="150000"/>
              </a:lnSpc>
            </a:pPr>
            <a:r>
              <a:rPr lang="en-ZW" sz="2800" dirty="0" smtClean="0">
                <a:solidFill>
                  <a:schemeClr val="tx2">
                    <a:lumMod val="75000"/>
                  </a:schemeClr>
                </a:solidFill>
              </a:rPr>
              <a:t>SIAs quality and financing</a:t>
            </a:r>
          </a:p>
          <a:p>
            <a:pPr>
              <a:lnSpc>
                <a:spcPct val="150000"/>
              </a:lnSpc>
            </a:pPr>
            <a:r>
              <a:rPr lang="en-ZW" sz="2800" dirty="0" smtClean="0">
                <a:solidFill>
                  <a:schemeClr val="tx2">
                    <a:lumMod val="75000"/>
                  </a:schemeClr>
                </a:solidFill>
              </a:rPr>
              <a:t>Surveillance performance</a:t>
            </a:r>
          </a:p>
          <a:p>
            <a:pPr>
              <a:lnSpc>
                <a:spcPct val="150000"/>
              </a:lnSpc>
            </a:pPr>
            <a:r>
              <a:rPr lang="en-ZW" sz="2800" dirty="0" smtClean="0">
                <a:solidFill>
                  <a:schemeClr val="tx2">
                    <a:lumMod val="75000"/>
                  </a:schemeClr>
                </a:solidFill>
              </a:rPr>
              <a:t>Overall progress towards Regional measles elimination</a:t>
            </a:r>
            <a:endParaRPr lang="en-ZW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ZW" sz="2800" dirty="0" smtClean="0">
                <a:solidFill>
                  <a:schemeClr val="tx2">
                    <a:lumMod val="75000"/>
                  </a:schemeClr>
                </a:solidFill>
              </a:rPr>
              <a:t>Next </a:t>
            </a:r>
            <a:r>
              <a:rPr lang="en-ZW" sz="2800" dirty="0" smtClean="0">
                <a:solidFill>
                  <a:schemeClr val="tx2">
                    <a:lumMod val="75000"/>
                  </a:schemeClr>
                </a:solidFill>
              </a:rPr>
              <a:t>steps</a:t>
            </a:r>
            <a:endParaRPr lang="en-ZW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03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Font typeface="Arial" panose="020B0604020202020204" pitchFamily="34" charset="0"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Reduction in estimated measles deaths by WHO Region. 2000 - 2013</a:t>
            </a:r>
            <a:endParaRPr lang="en-ZW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2188"/>
            <a:ext cx="9067800" cy="51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207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ZW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 towards Regional measles elimination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93837"/>
            <a:ext cx="8915400" cy="4525963"/>
          </a:xfrm>
        </p:spPr>
        <p:txBody>
          <a:bodyPr>
            <a:noAutofit/>
          </a:bodyPr>
          <a:lstStyle/>
          <a:p>
            <a:r>
              <a:rPr lang="en-ZW" sz="2800" u="sng" dirty="0">
                <a:solidFill>
                  <a:srgbClr val="003399"/>
                </a:solidFill>
              </a:rPr>
              <a:t>&gt;</a:t>
            </a:r>
            <a:r>
              <a:rPr lang="en-ZW" sz="2800" dirty="0">
                <a:solidFill>
                  <a:srgbClr val="003399"/>
                </a:solidFill>
              </a:rPr>
              <a:t>95% MCV1 coverage at national and district </a:t>
            </a:r>
            <a:r>
              <a:rPr lang="en-ZW" sz="2800" dirty="0" smtClean="0">
                <a:solidFill>
                  <a:srgbClr val="003399"/>
                </a:solidFill>
              </a:rPr>
              <a:t>level:               </a:t>
            </a:r>
            <a:r>
              <a:rPr lang="en-ZW" sz="2800" b="1" dirty="0" smtClean="0">
                <a:solidFill>
                  <a:srgbClr val="FF0000"/>
                </a:solidFill>
              </a:rPr>
              <a:t>8 of 47 countries in 2013 (WUENIC)</a:t>
            </a:r>
            <a:endParaRPr lang="en-ZW" sz="2800" b="1" dirty="0">
              <a:solidFill>
                <a:srgbClr val="FF0000"/>
              </a:solidFill>
            </a:endParaRPr>
          </a:p>
          <a:p>
            <a:endParaRPr lang="en-GB" sz="2000" u="sng" dirty="0">
              <a:solidFill>
                <a:srgbClr val="003399"/>
              </a:solidFill>
            </a:endParaRPr>
          </a:p>
          <a:p>
            <a:r>
              <a:rPr lang="en-GB" sz="2800" u="sng" dirty="0">
                <a:solidFill>
                  <a:srgbClr val="003399"/>
                </a:solidFill>
              </a:rPr>
              <a:t>&gt;</a:t>
            </a:r>
            <a:r>
              <a:rPr lang="en-GB" sz="2800" dirty="0">
                <a:solidFill>
                  <a:srgbClr val="003399"/>
                </a:solidFill>
              </a:rPr>
              <a:t> 95% SIAs coverage in all </a:t>
            </a:r>
            <a:r>
              <a:rPr lang="en-GB" sz="2800" dirty="0" smtClean="0">
                <a:solidFill>
                  <a:srgbClr val="003399"/>
                </a:solidFill>
              </a:rPr>
              <a:t>districts:                                            </a:t>
            </a:r>
            <a:r>
              <a:rPr lang="en-GB" sz="2800" b="1" dirty="0" smtClean="0">
                <a:solidFill>
                  <a:srgbClr val="FF0000"/>
                </a:solidFill>
              </a:rPr>
              <a:t>7 of 26 countries </a:t>
            </a:r>
            <a:r>
              <a:rPr lang="en-GB" sz="2800" b="1" dirty="0">
                <a:solidFill>
                  <a:srgbClr val="FF0000"/>
                </a:solidFill>
              </a:rPr>
              <a:t>in 2013 - 2014</a:t>
            </a:r>
            <a:endParaRPr lang="en-GB" sz="2800" b="1" dirty="0">
              <a:solidFill>
                <a:srgbClr val="FF0000"/>
              </a:solidFill>
            </a:endParaRPr>
          </a:p>
          <a:p>
            <a:endParaRPr lang="en-ZW" sz="1800" dirty="0">
              <a:solidFill>
                <a:srgbClr val="003399"/>
              </a:solidFill>
            </a:endParaRPr>
          </a:p>
          <a:p>
            <a:r>
              <a:rPr lang="en-GB" sz="2800" dirty="0">
                <a:solidFill>
                  <a:srgbClr val="003399"/>
                </a:solidFill>
              </a:rPr>
              <a:t>incidence of &lt; 1 case / 10</a:t>
            </a:r>
            <a:r>
              <a:rPr lang="en-GB" sz="2800" baseline="30000" dirty="0">
                <a:solidFill>
                  <a:srgbClr val="003399"/>
                </a:solidFill>
              </a:rPr>
              <a:t>6</a:t>
            </a:r>
            <a:r>
              <a:rPr lang="en-GB" sz="2800" dirty="0">
                <a:solidFill>
                  <a:srgbClr val="003399"/>
                </a:solidFill>
              </a:rPr>
              <a:t> population /</a:t>
            </a:r>
            <a:r>
              <a:rPr lang="en-GB" sz="2800" dirty="0" smtClean="0">
                <a:solidFill>
                  <a:srgbClr val="003399"/>
                </a:solidFill>
              </a:rPr>
              <a:t>year:                                                                                  </a:t>
            </a:r>
            <a:r>
              <a:rPr lang="en-GB" sz="2800" b="1" dirty="0" smtClean="0">
                <a:solidFill>
                  <a:srgbClr val="FF0000"/>
                </a:solidFill>
              </a:rPr>
              <a:t>12 of 44 countries </a:t>
            </a:r>
            <a:r>
              <a:rPr lang="en-GB" sz="2800" b="1" dirty="0">
                <a:solidFill>
                  <a:srgbClr val="FF0000"/>
                </a:solidFill>
              </a:rPr>
              <a:t>in 2014</a:t>
            </a:r>
            <a:endParaRPr lang="en-ZW" sz="2800" b="1" dirty="0">
              <a:solidFill>
                <a:srgbClr val="FF0000"/>
              </a:solidFill>
            </a:endParaRPr>
          </a:p>
          <a:p>
            <a:endParaRPr lang="en-GB" sz="1800" dirty="0">
              <a:solidFill>
                <a:srgbClr val="003399"/>
              </a:solidFill>
            </a:endParaRPr>
          </a:p>
          <a:p>
            <a:r>
              <a:rPr lang="en-GB" sz="2800" dirty="0">
                <a:solidFill>
                  <a:srgbClr val="003399"/>
                </a:solidFill>
              </a:rPr>
              <a:t>Achieve the surveillance performance </a:t>
            </a:r>
            <a:r>
              <a:rPr lang="en-GB" sz="2800" dirty="0" smtClean="0">
                <a:solidFill>
                  <a:srgbClr val="003399"/>
                </a:solidFill>
              </a:rPr>
              <a:t>targets:                             </a:t>
            </a:r>
            <a:r>
              <a:rPr lang="en-GB" sz="2800" b="1" dirty="0" smtClean="0">
                <a:solidFill>
                  <a:srgbClr val="FF0000"/>
                </a:solidFill>
              </a:rPr>
              <a:t>22 of 44 countries </a:t>
            </a:r>
            <a:r>
              <a:rPr lang="en-GB" sz="2800" b="1" dirty="0">
                <a:solidFill>
                  <a:srgbClr val="FF0000"/>
                </a:solidFill>
              </a:rPr>
              <a:t>in 2014</a:t>
            </a:r>
            <a:endParaRPr lang="en-ZW" sz="2800" b="1" dirty="0">
              <a:solidFill>
                <a:srgbClr val="FF0000"/>
              </a:solidFill>
            </a:endParaRPr>
          </a:p>
          <a:p>
            <a:endParaRPr lang="en-ZW" sz="2800" dirty="0">
              <a:solidFill>
                <a:srgbClr val="003399"/>
              </a:solidFill>
            </a:endParaRPr>
          </a:p>
          <a:p>
            <a:endParaRPr lang="en-ZW" sz="2800" dirty="0"/>
          </a:p>
        </p:txBody>
      </p:sp>
    </p:spTree>
    <p:extLst>
      <p:ext uri="{BB962C8B-B14F-4D97-AF65-F5344CB8AC3E}">
        <p14:creationId xmlns:p14="http://schemas.microsoft.com/office/powerpoint/2010/main" val="269711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ZW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Categorising countries according to levels of program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98637"/>
            <a:ext cx="8991600" cy="45259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ZW" sz="2400" dirty="0" smtClean="0">
                <a:solidFill>
                  <a:schemeClr val="tx2">
                    <a:lumMod val="75000"/>
                  </a:schemeClr>
                </a:solidFill>
              </a:rPr>
              <a:t>Strong program, very low incidence sustained, nearing elimination (ALG, BFA, CAV, RWA, ERI, GAM, GHA, MAS, SEN, SEY, STP, ZIM) – 12 countries</a:t>
            </a:r>
          </a:p>
          <a:p>
            <a:pPr lvl="1">
              <a:lnSpc>
                <a:spcPct val="120000"/>
              </a:lnSpc>
            </a:pPr>
            <a:r>
              <a:rPr lang="en-ZW" sz="2000" b="1" dirty="0" smtClean="0">
                <a:solidFill>
                  <a:srgbClr val="FF0000"/>
                </a:solidFill>
              </a:rPr>
              <a:t>Increase MCV2 coverage, MR intro, elimination-standard MR surveillance, space SIAs wider, start work on national verification of </a:t>
            </a:r>
            <a:r>
              <a:rPr lang="en-ZW" sz="2000" b="1" dirty="0" err="1" smtClean="0">
                <a:solidFill>
                  <a:srgbClr val="FF0000"/>
                </a:solidFill>
              </a:rPr>
              <a:t>elim’n</a:t>
            </a:r>
            <a:r>
              <a:rPr lang="en-ZW" sz="2000" b="1" dirty="0" smtClean="0">
                <a:solidFill>
                  <a:srgbClr val="FF0000"/>
                </a:solidFill>
              </a:rPr>
              <a:t>, advocate for regional leadership of measles elimination</a:t>
            </a:r>
          </a:p>
          <a:p>
            <a:pPr>
              <a:lnSpc>
                <a:spcPct val="120000"/>
              </a:lnSpc>
            </a:pPr>
            <a:endParaRPr lang="en-ZW" sz="2400" dirty="0" smtClean="0"/>
          </a:p>
          <a:p>
            <a:pPr>
              <a:lnSpc>
                <a:spcPct val="120000"/>
              </a:lnSpc>
            </a:pPr>
            <a:r>
              <a:rPr lang="en-ZW" sz="2400" dirty="0" smtClean="0">
                <a:solidFill>
                  <a:schemeClr val="tx2">
                    <a:lumMod val="75000"/>
                  </a:schemeClr>
                </a:solidFill>
              </a:rPr>
              <a:t>Coverage or surveillance gaps, on track for elimination, </a:t>
            </a:r>
            <a:r>
              <a:rPr lang="en-ZW" sz="2400" dirty="0" smtClean="0">
                <a:solidFill>
                  <a:schemeClr val="tx2">
                    <a:lumMod val="75000"/>
                  </a:schemeClr>
                </a:solidFill>
              </a:rPr>
              <a:t>(BEN</a:t>
            </a:r>
            <a:r>
              <a:rPr lang="en-ZW" sz="2400" dirty="0" smtClean="0">
                <a:solidFill>
                  <a:schemeClr val="tx2">
                    <a:lumMod val="75000"/>
                  </a:schemeClr>
                </a:solidFill>
              </a:rPr>
              <a:t>, BUR, BOT</a:t>
            </a:r>
            <a:r>
              <a:rPr lang="en-ZW" sz="2400" dirty="0">
                <a:solidFill>
                  <a:schemeClr val="tx2">
                    <a:lumMod val="75000"/>
                  </a:schemeClr>
                </a:solidFill>
              </a:rPr>
              <a:t>, CAE</a:t>
            </a:r>
            <a:r>
              <a:rPr lang="en-ZW" sz="2400" dirty="0" smtClean="0">
                <a:solidFill>
                  <a:schemeClr val="tx2">
                    <a:lumMod val="75000"/>
                  </a:schemeClr>
                </a:solidFill>
              </a:rPr>
              <a:t>, CIV, COM, CON, </a:t>
            </a:r>
            <a:r>
              <a:rPr lang="en-ZW" sz="2400" dirty="0">
                <a:solidFill>
                  <a:schemeClr val="tx2">
                    <a:lumMod val="75000"/>
                  </a:schemeClr>
                </a:solidFill>
              </a:rPr>
              <a:t>LES, </a:t>
            </a:r>
            <a:r>
              <a:rPr lang="en-ZW" sz="2400" dirty="0" smtClean="0">
                <a:solidFill>
                  <a:schemeClr val="tx2">
                    <a:lumMod val="75000"/>
                  </a:schemeClr>
                </a:solidFill>
              </a:rPr>
              <a:t>MAD</a:t>
            </a:r>
            <a:r>
              <a:rPr lang="en-ZW" sz="2400" dirty="0">
                <a:solidFill>
                  <a:schemeClr val="tx2">
                    <a:lumMod val="75000"/>
                  </a:schemeClr>
                </a:solidFill>
              </a:rPr>
              <a:t>, MAL, MAU, </a:t>
            </a:r>
            <a:r>
              <a:rPr lang="en-ZW" sz="2400" dirty="0" smtClean="0">
                <a:solidFill>
                  <a:schemeClr val="tx2">
                    <a:lumMod val="75000"/>
                  </a:schemeClr>
                </a:solidFill>
              </a:rPr>
              <a:t>MOZ, SWZ, </a:t>
            </a:r>
            <a:r>
              <a:rPr lang="en-ZW" sz="2400" dirty="0">
                <a:solidFill>
                  <a:schemeClr val="tx2">
                    <a:lumMod val="75000"/>
                  </a:schemeClr>
                </a:solidFill>
              </a:rPr>
              <a:t>TAN, </a:t>
            </a:r>
            <a:r>
              <a:rPr lang="en-ZW" sz="2400" dirty="0" smtClean="0">
                <a:solidFill>
                  <a:schemeClr val="tx2">
                    <a:lumMod val="75000"/>
                  </a:schemeClr>
                </a:solidFill>
              </a:rPr>
              <a:t>UGA, ZAM) </a:t>
            </a:r>
            <a:r>
              <a:rPr lang="en-ZW" sz="2400" dirty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en-ZW" sz="2400" dirty="0" smtClean="0">
                <a:solidFill>
                  <a:schemeClr val="tx2">
                    <a:lumMod val="75000"/>
                  </a:schemeClr>
                </a:solidFill>
              </a:rPr>
              <a:t>16 countries</a:t>
            </a:r>
          </a:p>
          <a:p>
            <a:pPr lvl="1">
              <a:lnSpc>
                <a:spcPct val="120000"/>
              </a:lnSpc>
            </a:pPr>
            <a:r>
              <a:rPr lang="en-ZW" sz="2000" b="1" dirty="0" smtClean="0">
                <a:solidFill>
                  <a:srgbClr val="FF0000"/>
                </a:solidFill>
              </a:rPr>
              <a:t>Wide age-range SIAs, MCV2 intro, address surveillance gaps</a:t>
            </a:r>
          </a:p>
        </p:txBody>
      </p:sp>
    </p:spTree>
    <p:extLst>
      <p:ext uri="{BB962C8B-B14F-4D97-AF65-F5344CB8AC3E}">
        <p14:creationId xmlns:p14="http://schemas.microsoft.com/office/powerpoint/2010/main" val="92866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22437"/>
            <a:ext cx="8686800" cy="4525963"/>
          </a:xfrm>
        </p:spPr>
        <p:txBody>
          <a:bodyPr>
            <a:noAutofit/>
          </a:bodyPr>
          <a:lstStyle/>
          <a:p>
            <a:r>
              <a:rPr lang="en-ZW" sz="2800" dirty="0" smtClean="0">
                <a:solidFill>
                  <a:schemeClr val="tx2">
                    <a:lumMod val="75000"/>
                  </a:schemeClr>
                </a:solidFill>
              </a:rPr>
              <a:t>Larger </a:t>
            </a:r>
            <a:r>
              <a:rPr lang="en-ZW" sz="2800" dirty="0">
                <a:solidFill>
                  <a:schemeClr val="tx2">
                    <a:lumMod val="75000"/>
                  </a:schemeClr>
                </a:solidFill>
              </a:rPr>
              <a:t>countries, </a:t>
            </a:r>
            <a:r>
              <a:rPr lang="en-ZW" sz="2800" dirty="0" smtClean="0">
                <a:solidFill>
                  <a:schemeClr val="tx2">
                    <a:lumMod val="75000"/>
                  </a:schemeClr>
                </a:solidFill>
              </a:rPr>
              <a:t>various forms of program </a:t>
            </a:r>
            <a:r>
              <a:rPr lang="en-ZW" sz="2800" dirty="0">
                <a:solidFill>
                  <a:schemeClr val="tx2">
                    <a:lumMod val="75000"/>
                  </a:schemeClr>
                </a:solidFill>
              </a:rPr>
              <a:t>gaps. (GUI, </a:t>
            </a:r>
            <a:r>
              <a:rPr lang="en-ZW" sz="2800" dirty="0" smtClean="0">
                <a:solidFill>
                  <a:schemeClr val="tx2">
                    <a:lumMod val="75000"/>
                  </a:schemeClr>
                </a:solidFill>
              </a:rPr>
              <a:t>KEN</a:t>
            </a:r>
            <a:r>
              <a:rPr lang="en-ZW" sz="28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ZW" sz="2800" dirty="0" smtClean="0">
                <a:solidFill>
                  <a:schemeClr val="tx2">
                    <a:lumMod val="75000"/>
                  </a:schemeClr>
                </a:solidFill>
              </a:rPr>
              <a:t>MAI, NAM, </a:t>
            </a:r>
            <a:r>
              <a:rPr lang="en-ZW" sz="2800" dirty="0">
                <a:solidFill>
                  <a:schemeClr val="tx2">
                    <a:lumMod val="75000"/>
                  </a:schemeClr>
                </a:solidFill>
              </a:rPr>
              <a:t>SOA,TOG, </a:t>
            </a:r>
            <a:r>
              <a:rPr lang="en-ZW" sz="2800" dirty="0" smtClean="0">
                <a:solidFill>
                  <a:schemeClr val="tx2">
                    <a:lumMod val="75000"/>
                  </a:schemeClr>
                </a:solidFill>
              </a:rPr>
              <a:t>LIB, SIL) – 8 countries</a:t>
            </a:r>
            <a:endParaRPr lang="en-ZW" sz="2800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20000"/>
              </a:lnSpc>
            </a:pPr>
            <a:r>
              <a:rPr lang="en-ZW" sz="2400" b="1" dirty="0">
                <a:solidFill>
                  <a:srgbClr val="FF0000"/>
                </a:solidFill>
              </a:rPr>
              <a:t>Improve quality of SIAs, Wide </a:t>
            </a:r>
            <a:r>
              <a:rPr lang="en-ZW" sz="2400" b="1" dirty="0" smtClean="0">
                <a:solidFill>
                  <a:srgbClr val="FF0000"/>
                </a:solidFill>
              </a:rPr>
              <a:t>age-range </a:t>
            </a:r>
            <a:r>
              <a:rPr lang="en-ZW" sz="2400" b="1" dirty="0">
                <a:solidFill>
                  <a:srgbClr val="FF0000"/>
                </a:solidFill>
              </a:rPr>
              <a:t>SIAs</a:t>
            </a:r>
            <a:r>
              <a:rPr lang="en-ZW" sz="2400" b="1" dirty="0" smtClean="0">
                <a:solidFill>
                  <a:srgbClr val="FF0000"/>
                </a:solidFill>
              </a:rPr>
              <a:t>, MCV2 intro</a:t>
            </a:r>
          </a:p>
          <a:p>
            <a:pPr lvl="1">
              <a:lnSpc>
                <a:spcPct val="120000"/>
              </a:lnSpc>
            </a:pPr>
            <a:endParaRPr lang="en-ZW" sz="2400" dirty="0"/>
          </a:p>
          <a:p>
            <a:pPr>
              <a:lnSpc>
                <a:spcPct val="120000"/>
              </a:lnSpc>
            </a:pPr>
            <a:r>
              <a:rPr lang="en-ZW" sz="2800" dirty="0">
                <a:solidFill>
                  <a:schemeClr val="tx2">
                    <a:lumMod val="75000"/>
                  </a:schemeClr>
                </a:solidFill>
              </a:rPr>
              <a:t>Very challenging countries, insecurity, high incidence and frequent large outbreaks, leadership gaps. </a:t>
            </a:r>
            <a:r>
              <a:rPr lang="en-ZW" sz="2800" dirty="0" smtClean="0">
                <a:solidFill>
                  <a:schemeClr val="tx2">
                    <a:lumMod val="75000"/>
                  </a:schemeClr>
                </a:solidFill>
              </a:rPr>
              <a:t>(ANG</a:t>
            </a:r>
            <a:r>
              <a:rPr lang="en-ZW" sz="28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ZW" sz="2800" dirty="0" smtClean="0">
                <a:solidFill>
                  <a:schemeClr val="tx2">
                    <a:lumMod val="75000"/>
                  </a:schemeClr>
                </a:solidFill>
              </a:rPr>
              <a:t>CAR</a:t>
            </a:r>
            <a:r>
              <a:rPr lang="en-ZW" sz="2800" dirty="0">
                <a:solidFill>
                  <a:schemeClr val="tx2">
                    <a:lumMod val="75000"/>
                  </a:schemeClr>
                </a:solidFill>
              </a:rPr>
              <a:t>, CHA, </a:t>
            </a:r>
            <a:r>
              <a:rPr lang="en-ZW" sz="2800" dirty="0" smtClean="0">
                <a:solidFill>
                  <a:schemeClr val="tx2">
                    <a:lumMod val="75000"/>
                  </a:schemeClr>
                </a:solidFill>
              </a:rPr>
              <a:t>DRC</a:t>
            </a:r>
            <a:r>
              <a:rPr lang="en-ZW" sz="28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ZW" sz="2800" dirty="0" smtClean="0">
                <a:solidFill>
                  <a:schemeClr val="tx2">
                    <a:lumMod val="75000"/>
                  </a:schemeClr>
                </a:solidFill>
              </a:rPr>
              <a:t>EQG, </a:t>
            </a:r>
            <a:r>
              <a:rPr lang="en-ZW" sz="2800" dirty="0">
                <a:solidFill>
                  <a:schemeClr val="tx2">
                    <a:lumMod val="75000"/>
                  </a:schemeClr>
                </a:solidFill>
              </a:rPr>
              <a:t>ETH, </a:t>
            </a:r>
            <a:r>
              <a:rPr lang="en-ZW" sz="2800" dirty="0" smtClean="0">
                <a:solidFill>
                  <a:schemeClr val="tx2">
                    <a:lumMod val="75000"/>
                  </a:schemeClr>
                </a:solidFill>
              </a:rPr>
              <a:t>GAB</a:t>
            </a:r>
            <a:r>
              <a:rPr lang="en-ZW" sz="28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ZW" sz="2800" dirty="0" smtClean="0">
                <a:solidFill>
                  <a:schemeClr val="tx2">
                    <a:lumMod val="75000"/>
                  </a:schemeClr>
                </a:solidFill>
              </a:rPr>
              <a:t>GUB</a:t>
            </a:r>
            <a:r>
              <a:rPr lang="en-ZW" sz="28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ZW" sz="2800" dirty="0" smtClean="0">
                <a:solidFill>
                  <a:schemeClr val="tx2">
                    <a:lumMod val="75000"/>
                  </a:schemeClr>
                </a:solidFill>
              </a:rPr>
              <a:t>NIE</a:t>
            </a:r>
            <a:r>
              <a:rPr lang="en-ZW" sz="2800" dirty="0">
                <a:solidFill>
                  <a:schemeClr val="tx2">
                    <a:lumMod val="75000"/>
                  </a:schemeClr>
                </a:solidFill>
              </a:rPr>
              <a:t>, NIG, </a:t>
            </a:r>
            <a:r>
              <a:rPr lang="en-ZW" sz="2800" dirty="0" smtClean="0">
                <a:solidFill>
                  <a:schemeClr val="tx2">
                    <a:lumMod val="75000"/>
                  </a:schemeClr>
                </a:solidFill>
              </a:rPr>
              <a:t>SSD) – 11 countries</a:t>
            </a:r>
            <a:endParaRPr lang="en-ZW" sz="2800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20000"/>
              </a:lnSpc>
            </a:pPr>
            <a:r>
              <a:rPr lang="en-ZW" sz="2400" b="1" dirty="0">
                <a:solidFill>
                  <a:srgbClr val="FF0000"/>
                </a:solidFill>
              </a:rPr>
              <a:t>Advocate for better </a:t>
            </a:r>
            <a:r>
              <a:rPr lang="en-ZW" sz="2400" b="1" dirty="0" err="1">
                <a:solidFill>
                  <a:srgbClr val="FF0000"/>
                </a:solidFill>
              </a:rPr>
              <a:t>pgm</a:t>
            </a:r>
            <a:r>
              <a:rPr lang="en-ZW" sz="2400" b="1" dirty="0">
                <a:solidFill>
                  <a:srgbClr val="FF0000"/>
                </a:solidFill>
              </a:rPr>
              <a:t> ownership, </a:t>
            </a:r>
            <a:r>
              <a:rPr lang="en-ZW" sz="2400" b="1" dirty="0" smtClean="0">
                <a:solidFill>
                  <a:srgbClr val="FF0000"/>
                </a:solidFill>
              </a:rPr>
              <a:t>RI strengthening, regular </a:t>
            </a:r>
            <a:r>
              <a:rPr lang="en-ZW" sz="2400" b="1" dirty="0">
                <a:solidFill>
                  <a:srgbClr val="FF0000"/>
                </a:solidFill>
              </a:rPr>
              <a:t>high quality </a:t>
            </a:r>
            <a:r>
              <a:rPr lang="en-ZW" sz="2400" b="1" dirty="0" smtClean="0">
                <a:solidFill>
                  <a:srgbClr val="FF0000"/>
                </a:solidFill>
              </a:rPr>
              <a:t>SIAs targeting wider age </a:t>
            </a:r>
            <a:r>
              <a:rPr lang="en-ZW" sz="2400" b="1" dirty="0" err="1" smtClean="0">
                <a:solidFill>
                  <a:srgbClr val="FF0000"/>
                </a:solidFill>
              </a:rPr>
              <a:t>gp</a:t>
            </a:r>
            <a:r>
              <a:rPr lang="en-ZW" sz="2400" b="1" dirty="0" smtClean="0">
                <a:solidFill>
                  <a:srgbClr val="FF0000"/>
                </a:solidFill>
              </a:rPr>
              <a:t>, ..</a:t>
            </a:r>
            <a:endParaRPr lang="en-ZW" sz="2400" b="1" dirty="0">
              <a:solidFill>
                <a:srgbClr val="FF0000"/>
              </a:solidFill>
            </a:endParaRPr>
          </a:p>
          <a:p>
            <a:endParaRPr lang="en-ZW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ZW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Categorising countries according to levels of program implementation (2)</a:t>
            </a:r>
          </a:p>
        </p:txBody>
      </p:sp>
    </p:spTree>
    <p:extLst>
      <p:ext uri="{BB962C8B-B14F-4D97-AF65-F5344CB8AC3E}">
        <p14:creationId xmlns:p14="http://schemas.microsoft.com/office/powerpoint/2010/main" val="105071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ZW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challenges</a:t>
            </a:r>
            <a:endParaRPr lang="en-ZW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93837"/>
            <a:ext cx="8686800" cy="4525963"/>
          </a:xfrm>
        </p:spPr>
        <p:txBody>
          <a:bodyPr>
            <a:noAutofit/>
          </a:bodyPr>
          <a:lstStyle/>
          <a:p>
            <a:r>
              <a:rPr lang="en-ZW" sz="2800" dirty="0" smtClean="0">
                <a:solidFill>
                  <a:schemeClr val="tx2"/>
                </a:solidFill>
              </a:rPr>
              <a:t>Routine coverage not improving in countries with large populations</a:t>
            </a:r>
          </a:p>
          <a:p>
            <a:r>
              <a:rPr lang="en-ZW" sz="2800" dirty="0" smtClean="0">
                <a:solidFill>
                  <a:schemeClr val="tx2"/>
                </a:solidFill>
              </a:rPr>
              <a:t>Measles elimination not yet a national priority in many countries  </a:t>
            </a:r>
          </a:p>
          <a:p>
            <a:r>
              <a:rPr lang="en-ZW" sz="2800" dirty="0" smtClean="0">
                <a:solidFill>
                  <a:schemeClr val="tx2"/>
                </a:solidFill>
              </a:rPr>
              <a:t>Lack of timely funding for [wide-age range] SIAs  </a:t>
            </a:r>
          </a:p>
          <a:p>
            <a:r>
              <a:rPr lang="en-ZW" sz="2800" dirty="0" smtClean="0">
                <a:solidFill>
                  <a:schemeClr val="tx2"/>
                </a:solidFill>
              </a:rPr>
              <a:t>Limited funding for measles-rubella surveillance and lab activities, </a:t>
            </a:r>
            <a:r>
              <a:rPr lang="en-ZW" sz="2800" dirty="0" err="1" smtClean="0">
                <a:solidFill>
                  <a:schemeClr val="tx2"/>
                </a:solidFill>
              </a:rPr>
              <a:t>esp</a:t>
            </a:r>
            <a:r>
              <a:rPr lang="en-ZW" sz="2800" dirty="0" smtClean="0">
                <a:solidFill>
                  <a:schemeClr val="tx2"/>
                </a:solidFill>
              </a:rPr>
              <a:t> as AFR </a:t>
            </a:r>
            <a:r>
              <a:rPr lang="en-ZW" sz="2800" dirty="0" smtClean="0">
                <a:solidFill>
                  <a:schemeClr val="tx2"/>
                </a:solidFill>
              </a:rPr>
              <a:t>scales-up </a:t>
            </a:r>
            <a:r>
              <a:rPr lang="en-ZW" sz="2800" dirty="0" smtClean="0">
                <a:solidFill>
                  <a:schemeClr val="tx2"/>
                </a:solidFill>
              </a:rPr>
              <a:t>to elimination mode surveillance</a:t>
            </a:r>
          </a:p>
          <a:p>
            <a:r>
              <a:rPr lang="en-ZW" sz="2800" dirty="0" smtClean="0">
                <a:solidFill>
                  <a:schemeClr val="tx2"/>
                </a:solidFill>
              </a:rPr>
              <a:t>Weak quality investigation/ documentation of outbreaks </a:t>
            </a:r>
          </a:p>
        </p:txBody>
      </p:sp>
    </p:spTree>
    <p:extLst>
      <p:ext uri="{BB962C8B-B14F-4D97-AF65-F5344CB8AC3E}">
        <p14:creationId xmlns:p14="http://schemas.microsoft.com/office/powerpoint/2010/main" val="250783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ZW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7244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ZW" sz="2800" dirty="0" smtClean="0">
                <a:solidFill>
                  <a:schemeClr val="tx2"/>
                </a:solidFill>
              </a:rPr>
              <a:t>Big advocacy drive needed using the opportunity of</a:t>
            </a:r>
          </a:p>
          <a:p>
            <a:pPr lvl="1">
              <a:lnSpc>
                <a:spcPct val="110000"/>
              </a:lnSpc>
            </a:pPr>
            <a:r>
              <a:rPr lang="en-ZW" sz="2400" dirty="0" smtClean="0">
                <a:solidFill>
                  <a:schemeClr val="tx2"/>
                </a:solidFill>
              </a:rPr>
              <a:t>the momentum and excitement of interruption of WPV transmission</a:t>
            </a:r>
          </a:p>
          <a:p>
            <a:pPr lvl="1">
              <a:lnSpc>
                <a:spcPct val="110000"/>
              </a:lnSpc>
            </a:pPr>
            <a:r>
              <a:rPr lang="en-ZW" sz="2400" dirty="0" smtClean="0">
                <a:solidFill>
                  <a:schemeClr val="tx2"/>
                </a:solidFill>
              </a:rPr>
              <a:t>the Ministerial level RVAP </a:t>
            </a:r>
            <a:r>
              <a:rPr lang="en-ZW" sz="2400" dirty="0">
                <a:solidFill>
                  <a:schemeClr val="tx2"/>
                </a:solidFill>
              </a:rPr>
              <a:t>meeting in Nov  2015</a:t>
            </a:r>
          </a:p>
          <a:p>
            <a:pPr lvl="1">
              <a:lnSpc>
                <a:spcPct val="110000"/>
              </a:lnSpc>
            </a:pPr>
            <a:r>
              <a:rPr lang="en-ZW" sz="2400" dirty="0" smtClean="0">
                <a:solidFill>
                  <a:schemeClr val="tx2"/>
                </a:solidFill>
              </a:rPr>
              <a:t>Next RC meeting</a:t>
            </a:r>
            <a:endParaRPr lang="en-ZW" sz="24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</a:pPr>
            <a:r>
              <a:rPr lang="en-ZW" sz="2800" dirty="0" smtClean="0">
                <a:solidFill>
                  <a:schemeClr val="tx2"/>
                </a:solidFill>
              </a:rPr>
              <a:t>Scale up MR elimination-standard surveillance</a:t>
            </a:r>
          </a:p>
          <a:p>
            <a:pPr>
              <a:lnSpc>
                <a:spcPct val="110000"/>
              </a:lnSpc>
            </a:pPr>
            <a:r>
              <a:rPr lang="en-ZW" sz="2800" dirty="0" smtClean="0">
                <a:solidFill>
                  <a:schemeClr val="tx2"/>
                </a:solidFill>
              </a:rPr>
              <a:t>Ensure policies are updated and align with implementation guidelines</a:t>
            </a:r>
          </a:p>
          <a:p>
            <a:pPr>
              <a:lnSpc>
                <a:spcPct val="110000"/>
              </a:lnSpc>
            </a:pPr>
            <a:r>
              <a:rPr lang="en-ZW" sz="2800" dirty="0" smtClean="0">
                <a:solidFill>
                  <a:schemeClr val="tx2"/>
                </a:solidFill>
              </a:rPr>
              <a:t>Initiate developing the guidelines and structures for national verification of elimination</a:t>
            </a:r>
          </a:p>
          <a:p>
            <a:pPr>
              <a:lnSpc>
                <a:spcPct val="110000"/>
              </a:lnSpc>
            </a:pPr>
            <a:endParaRPr lang="en-ZW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81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38400"/>
            <a:ext cx="8229600" cy="1143000"/>
          </a:xfrm>
        </p:spPr>
        <p:txBody>
          <a:bodyPr>
            <a:normAutofit/>
          </a:bodyPr>
          <a:lstStyle/>
          <a:p>
            <a:r>
              <a:rPr lang="en-ZW" sz="6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ZW" sz="6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925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800" y="381000"/>
            <a:ext cx="7851775" cy="63976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ZW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African Regional goal to achieve measles elimination by 2020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0" y="1839912"/>
            <a:ext cx="4572000" cy="3951288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ZW" u="sng" dirty="0" smtClean="0">
                <a:solidFill>
                  <a:srgbClr val="003399"/>
                </a:solidFill>
              </a:rPr>
              <a:t>&gt;</a:t>
            </a:r>
            <a:r>
              <a:rPr lang="en-ZW" dirty="0" smtClean="0">
                <a:solidFill>
                  <a:srgbClr val="003399"/>
                </a:solidFill>
              </a:rPr>
              <a:t>95% </a:t>
            </a:r>
            <a:r>
              <a:rPr lang="en-ZW" dirty="0">
                <a:solidFill>
                  <a:srgbClr val="003399"/>
                </a:solidFill>
              </a:rPr>
              <a:t>MCV1 coverage at national </a:t>
            </a:r>
            <a:r>
              <a:rPr lang="en-ZW" dirty="0" smtClean="0">
                <a:solidFill>
                  <a:srgbClr val="003399"/>
                </a:solidFill>
              </a:rPr>
              <a:t>and district level</a:t>
            </a:r>
            <a:endParaRPr lang="en-ZW" dirty="0">
              <a:solidFill>
                <a:srgbClr val="003399"/>
              </a:solidFill>
            </a:endParaRPr>
          </a:p>
          <a:p>
            <a:endParaRPr lang="en-GB" u="sng" dirty="0" smtClean="0">
              <a:solidFill>
                <a:srgbClr val="003399"/>
              </a:solidFill>
            </a:endParaRPr>
          </a:p>
          <a:p>
            <a:r>
              <a:rPr lang="en-GB" u="sng" dirty="0" smtClean="0">
                <a:solidFill>
                  <a:srgbClr val="003399"/>
                </a:solidFill>
              </a:rPr>
              <a:t>&gt;</a:t>
            </a:r>
            <a:r>
              <a:rPr lang="en-GB" dirty="0" smtClean="0">
                <a:solidFill>
                  <a:srgbClr val="003399"/>
                </a:solidFill>
              </a:rPr>
              <a:t> 95% SIAs coverage in all districts.</a:t>
            </a:r>
          </a:p>
          <a:p>
            <a:endParaRPr lang="en-ZW" dirty="0" smtClean="0">
              <a:solidFill>
                <a:srgbClr val="003399"/>
              </a:solidFill>
            </a:endParaRPr>
          </a:p>
          <a:p>
            <a:r>
              <a:rPr lang="en-GB" dirty="0" smtClean="0">
                <a:solidFill>
                  <a:srgbClr val="003399"/>
                </a:solidFill>
              </a:rPr>
              <a:t>incidence </a:t>
            </a:r>
            <a:r>
              <a:rPr lang="en-GB" dirty="0">
                <a:solidFill>
                  <a:srgbClr val="003399"/>
                </a:solidFill>
              </a:rPr>
              <a:t>of &lt; 1 </a:t>
            </a:r>
            <a:r>
              <a:rPr lang="en-GB" dirty="0" smtClean="0">
                <a:solidFill>
                  <a:srgbClr val="003399"/>
                </a:solidFill>
              </a:rPr>
              <a:t>case / 10</a:t>
            </a:r>
            <a:r>
              <a:rPr lang="en-GB" baseline="30000" dirty="0" smtClean="0">
                <a:solidFill>
                  <a:srgbClr val="003399"/>
                </a:solidFill>
              </a:rPr>
              <a:t>6</a:t>
            </a:r>
            <a:r>
              <a:rPr lang="en-GB" dirty="0" smtClean="0">
                <a:solidFill>
                  <a:srgbClr val="003399"/>
                </a:solidFill>
              </a:rPr>
              <a:t> population /year </a:t>
            </a:r>
            <a:r>
              <a:rPr lang="en-GB" dirty="0">
                <a:solidFill>
                  <a:srgbClr val="003399"/>
                </a:solidFill>
              </a:rPr>
              <a:t>(excluding imported cases).</a:t>
            </a:r>
            <a:endParaRPr lang="en-ZW" dirty="0">
              <a:solidFill>
                <a:srgbClr val="003399"/>
              </a:solidFill>
            </a:endParaRPr>
          </a:p>
          <a:p>
            <a:endParaRPr lang="en-GB" dirty="0" smtClean="0">
              <a:solidFill>
                <a:srgbClr val="003399"/>
              </a:solidFill>
            </a:endParaRPr>
          </a:p>
          <a:p>
            <a:r>
              <a:rPr lang="en-GB" dirty="0" smtClean="0">
                <a:solidFill>
                  <a:srgbClr val="003399"/>
                </a:solidFill>
              </a:rPr>
              <a:t>Achieve </a:t>
            </a:r>
            <a:r>
              <a:rPr lang="en-GB" dirty="0">
                <a:solidFill>
                  <a:srgbClr val="003399"/>
                </a:solidFill>
              </a:rPr>
              <a:t>the surveillance performance </a:t>
            </a:r>
            <a:r>
              <a:rPr lang="en-GB" dirty="0" smtClean="0">
                <a:solidFill>
                  <a:srgbClr val="003399"/>
                </a:solidFill>
              </a:rPr>
              <a:t>targets</a:t>
            </a:r>
            <a:endParaRPr lang="en-ZW" dirty="0">
              <a:solidFill>
                <a:srgbClr val="003399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78429"/>
            <a:ext cx="4630731" cy="5127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23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1228998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Font typeface="Arial" panose="020B0604020202020204" pitchFamily="34" charset="0"/>
            </a:pPr>
            <a:r>
              <a:rPr lang="en-ZW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MCV1 coverage WHO UNICEF estimates, and number of countries reaching &gt; 90% coverage. 2000 – 2013. (N=47)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44009"/>
            <a:ext cx="8784976" cy="5125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24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69"/>
          <a:stretch/>
        </p:blipFill>
        <p:spPr bwMode="auto">
          <a:xfrm>
            <a:off x="152400" y="1989719"/>
            <a:ext cx="4953000" cy="448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ZW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of MCV2 introduction in AFR. </a:t>
            </a:r>
            <a:r>
              <a:rPr lang="en-ZW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2015</a:t>
            </a:r>
            <a:endParaRPr lang="en-ZW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874837"/>
            <a:ext cx="4038600" cy="4525963"/>
          </a:xfrm>
        </p:spPr>
        <p:txBody>
          <a:bodyPr/>
          <a:lstStyle/>
          <a:p>
            <a:r>
              <a:rPr lang="en-ZW" dirty="0" smtClean="0">
                <a:solidFill>
                  <a:schemeClr val="tx2">
                    <a:lumMod val="75000"/>
                  </a:schemeClr>
                </a:solidFill>
              </a:rPr>
              <a:t>19 countries with MCV2</a:t>
            </a:r>
          </a:p>
          <a:p>
            <a:endParaRPr lang="en-ZW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ZW" dirty="0" smtClean="0">
                <a:solidFill>
                  <a:schemeClr val="tx2">
                    <a:lumMod val="75000"/>
                  </a:schemeClr>
                </a:solidFill>
              </a:rPr>
              <a:t>3 countries approved / pending approval by GAVI and introducing in 2015</a:t>
            </a:r>
            <a:endParaRPr lang="en-ZW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99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1"/>
            <a:ext cx="8610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ZW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MCV1 and MCV2 reported </a:t>
            </a:r>
            <a:r>
              <a:rPr lang="en-ZW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 coverage</a:t>
            </a:r>
            <a:r>
              <a:rPr lang="en-ZW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ZW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</a:t>
            </a:r>
            <a:endParaRPr lang="en-ZW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2765" y="6430879"/>
            <a:ext cx="71886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W" sz="2000" dirty="0" smtClean="0">
                <a:solidFill>
                  <a:srgbClr val="C00000"/>
                </a:solidFill>
              </a:rPr>
              <a:t>Eritrea and Kenya did not report MCV2 coverage in JRF in 2014!</a:t>
            </a:r>
            <a:endParaRPr lang="en-ZW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25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ZW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of MR introduction in AFR. </a:t>
            </a:r>
            <a:br>
              <a:rPr lang="en-ZW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ZW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</a:t>
            </a:r>
            <a:r>
              <a:rPr lang="en-ZW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76200" y="1874837"/>
            <a:ext cx="4038600" cy="4525963"/>
          </a:xfrm>
        </p:spPr>
        <p:txBody>
          <a:bodyPr/>
          <a:lstStyle/>
          <a:p>
            <a:r>
              <a:rPr lang="en-ZW" dirty="0" smtClean="0">
                <a:solidFill>
                  <a:schemeClr val="tx2">
                    <a:lumMod val="75000"/>
                  </a:schemeClr>
                </a:solidFill>
              </a:rPr>
              <a:t>7 countries with MR in routine EPI</a:t>
            </a:r>
          </a:p>
          <a:p>
            <a:endParaRPr lang="en-ZW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ZW" dirty="0" smtClean="0">
                <a:solidFill>
                  <a:schemeClr val="tx2">
                    <a:lumMod val="75000"/>
                  </a:schemeClr>
                </a:solidFill>
              </a:rPr>
              <a:t>BFA did MR SIAs, and will introduce MR in EPI in 2015</a:t>
            </a:r>
          </a:p>
          <a:p>
            <a:endParaRPr lang="en-ZW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ZW" dirty="0" smtClean="0">
                <a:solidFill>
                  <a:schemeClr val="tx2">
                    <a:lumMod val="75000"/>
                  </a:schemeClr>
                </a:solidFill>
              </a:rPr>
              <a:t>MR SIAs in 2015 in CAE, </a:t>
            </a:r>
            <a:r>
              <a:rPr lang="en-ZW" dirty="0" smtClean="0">
                <a:solidFill>
                  <a:schemeClr val="tx2">
                    <a:lumMod val="75000"/>
                  </a:schemeClr>
                </a:solidFill>
              </a:rPr>
              <a:t>GAM, KEN</a:t>
            </a:r>
            <a:r>
              <a:rPr lang="en-ZW" dirty="0" smtClean="0">
                <a:solidFill>
                  <a:schemeClr val="tx2">
                    <a:lumMod val="75000"/>
                  </a:schemeClr>
                </a:solidFill>
              </a:rPr>
              <a:t>, NAM, ZIM</a:t>
            </a:r>
            <a:endParaRPr lang="en-ZW" dirty="0">
              <a:solidFill>
                <a:schemeClr val="tx2">
                  <a:lumMod val="75000"/>
                </a:schemeClr>
              </a:solidFill>
            </a:endParaRPr>
          </a:p>
          <a:p>
            <a:endParaRPr lang="en-ZW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ZW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72"/>
          <a:stretch/>
        </p:blipFill>
        <p:spPr bwMode="auto">
          <a:xfrm>
            <a:off x="3906538" y="1828800"/>
            <a:ext cx="508506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3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" y="1066800"/>
            <a:ext cx="8488363" cy="517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ZW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Measles SIAs in AFR. 2001 - 2014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6320135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W" sz="2400" dirty="0" smtClean="0">
                <a:solidFill>
                  <a:srgbClr val="C00000"/>
                </a:solidFill>
              </a:rPr>
              <a:t>A total of 774 million reached in SIAs since 2001.</a:t>
            </a:r>
            <a:endParaRPr lang="en-ZW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37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ZW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 of SIAs - district coverage</a:t>
            </a:r>
            <a:endParaRPr lang="en-ZW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9002121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609600" y="2362200"/>
            <a:ext cx="8534400" cy="0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8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25452</TotalTime>
  <Words>1259</Words>
  <Application>Microsoft Office PowerPoint</Application>
  <PresentationFormat>On-screen Show (4:3)</PresentationFormat>
  <Paragraphs>263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Regional measles elimination program updates</vt:lpstr>
      <vt:lpstr>Outline</vt:lpstr>
      <vt:lpstr>PowerPoint Presentation</vt:lpstr>
      <vt:lpstr>MCV1 coverage WHO UNICEF estimates, and number of countries reaching &gt; 90% coverage. 2000 – 2013. (N=47)</vt:lpstr>
      <vt:lpstr>Status of MCV2 introduction in AFR. May 2015</vt:lpstr>
      <vt:lpstr>MCV1 and MCV2 reported admin coverage. 2014</vt:lpstr>
      <vt:lpstr>Status of MR introduction in AFR.  May 2015.</vt:lpstr>
      <vt:lpstr>Measles SIAs in AFR. 2001 - 2014</vt:lpstr>
      <vt:lpstr>Quality of SIAs - district coverage</vt:lpstr>
      <vt:lpstr>Funding for SIAs in 2014 - 2015</vt:lpstr>
      <vt:lpstr>Local resources for measles SIAs per child targeted. 2014</vt:lpstr>
      <vt:lpstr>Key Measles Surveillance Performance Indicators, African Region 2011 – end April 2015.</vt:lpstr>
      <vt:lpstr>Scatter plot of surveillance performance according to the two principal indicators. 2014</vt:lpstr>
      <vt:lpstr>Incidence of confirmed measles in AFR. Case based surveillance data. 2014. </vt:lpstr>
      <vt:lpstr>PowerPoint Presentation</vt:lpstr>
      <vt:lpstr>MCV1 coverage (WHO UNICEF estimates) and official case reports (JRF). AFR. 2001 - 2013</vt:lpstr>
      <vt:lpstr>Age pattern of confirmed measles – the example from Ethiopia. 2015</vt:lpstr>
      <vt:lpstr>Age pattern of confirmed measles – the example from Nigeria. 2015</vt:lpstr>
      <vt:lpstr>Introducing measles – rubella elimination standard surveillance</vt:lpstr>
      <vt:lpstr>Reduction in estimated measles deaths by WHO Region. 2000 - 2013</vt:lpstr>
      <vt:lpstr>Progress towards Regional measles elimination</vt:lpstr>
      <vt:lpstr>Categorising countries according to levels of program implementation</vt:lpstr>
      <vt:lpstr>Categorising countries according to levels of program implementation (2)</vt:lpstr>
      <vt:lpstr>Major challenges</vt:lpstr>
      <vt:lpstr>Next steps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Masresha, Dr.Balcha - zw</dc:creator>
  <cp:lastModifiedBy>Masresha, Dr.Balcha - zw</cp:lastModifiedBy>
  <cp:revision>162</cp:revision>
  <cp:lastPrinted>2015-05-29T14:04:54Z</cp:lastPrinted>
  <dcterms:created xsi:type="dcterms:W3CDTF">2015-02-25T06:57:50Z</dcterms:created>
  <dcterms:modified xsi:type="dcterms:W3CDTF">2015-06-02T08:27:48Z</dcterms:modified>
</cp:coreProperties>
</file>