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9" r:id="rId2"/>
    <p:sldMasterId id="2147483701" r:id="rId3"/>
    <p:sldMasterId id="2147483713" r:id="rId4"/>
    <p:sldMasterId id="2147483725" r:id="rId5"/>
    <p:sldMasterId id="2147483737" r:id="rId6"/>
    <p:sldMasterId id="2147483749" r:id="rId7"/>
    <p:sldMasterId id="2147483761" r:id="rId8"/>
    <p:sldMasterId id="2147483773" r:id="rId9"/>
    <p:sldMasterId id="2147483785" r:id="rId10"/>
    <p:sldMasterId id="2147483797" r:id="rId11"/>
    <p:sldMasterId id="2147483809" r:id="rId12"/>
    <p:sldMasterId id="2147483821" r:id="rId13"/>
    <p:sldMasterId id="2147483833" r:id="rId14"/>
    <p:sldMasterId id="2147483845" r:id="rId15"/>
  </p:sldMasterIdLst>
  <p:notesMasterIdLst>
    <p:notesMasterId r:id="rId45"/>
  </p:notesMasterIdLst>
  <p:handoutMasterIdLst>
    <p:handoutMasterId r:id="rId46"/>
  </p:handoutMasterIdLst>
  <p:sldIdLst>
    <p:sldId id="309" r:id="rId16"/>
    <p:sldId id="320" r:id="rId17"/>
    <p:sldId id="357" r:id="rId18"/>
    <p:sldId id="330" r:id="rId19"/>
    <p:sldId id="336" r:id="rId20"/>
    <p:sldId id="353" r:id="rId21"/>
    <p:sldId id="364" r:id="rId22"/>
    <p:sldId id="365" r:id="rId23"/>
    <p:sldId id="339" r:id="rId24"/>
    <p:sldId id="343" r:id="rId25"/>
    <p:sldId id="354" r:id="rId26"/>
    <p:sldId id="337" r:id="rId27"/>
    <p:sldId id="332" r:id="rId28"/>
    <p:sldId id="324" r:id="rId29"/>
    <p:sldId id="325" r:id="rId30"/>
    <p:sldId id="356" r:id="rId31"/>
    <p:sldId id="334" r:id="rId32"/>
    <p:sldId id="329" r:id="rId33"/>
    <p:sldId id="347" r:id="rId34"/>
    <p:sldId id="363" r:id="rId35"/>
    <p:sldId id="351" r:id="rId36"/>
    <p:sldId id="367" r:id="rId37"/>
    <p:sldId id="368" r:id="rId38"/>
    <p:sldId id="359" r:id="rId39"/>
    <p:sldId id="360" r:id="rId40"/>
    <p:sldId id="335" r:id="rId41"/>
    <p:sldId id="326" r:id="rId42"/>
    <p:sldId id="358" r:id="rId43"/>
    <p:sldId id="312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96"/>
    <a:srgbClr val="66CCFF"/>
    <a:srgbClr val="99FF33"/>
    <a:srgbClr val="66FF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74" autoAdjust="0"/>
  </p:normalViewPr>
  <p:slideViewPr>
    <p:cSldViewPr>
      <p:cViewPr>
        <p:scale>
          <a:sx n="60" d="100"/>
          <a:sy n="60" d="100"/>
        </p:scale>
        <p:origin x="-1656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6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9" Type="http://schemas.openxmlformats.org/officeDocument/2006/relationships/slide" Target="slides/slide2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slide" Target="slides/slide19.xml"/><Relationship Id="rId42" Type="http://schemas.openxmlformats.org/officeDocument/2006/relationships/slide" Target="slides/slide27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slide" Target="slides/slide23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41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slide" Target="slides/slide22.xml"/><Relationship Id="rId40" Type="http://schemas.openxmlformats.org/officeDocument/2006/relationships/slide" Target="slides/slide2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slide" Target="slides/slide21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4" Type="http://schemas.openxmlformats.org/officeDocument/2006/relationships/slide" Target="slides/slide2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slide" Target="slides/slide20.xml"/><Relationship Id="rId43" Type="http://schemas.openxmlformats.org/officeDocument/2006/relationships/slide" Target="slides/slide28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wnload\1Surveillance\SitRep%20Rougeole\ANALYSE%20DE%20DONNEES%20ROUGEOLE%20IDS%202013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ID%20Docs\Missions\TAG%20MR%2006.2015\Rubella%20Cases%202003_201528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PIDEMIOLOGY\Documents\Rubella%20outbreak\Rubella%20Outbreak%20in%20Gochas%202014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Measles_Casebased</c:v>
                </c:pt>
              </c:strCache>
            </c:strRef>
          </c:tx>
          <c:invertIfNegative val="0"/>
          <c:cat>
            <c:strRef>
              <c:f>Sheet1!$B$1:$M$1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17310</c:v>
                </c:pt>
                <c:pt idx="1">
                  <c:v>12615</c:v>
                </c:pt>
                <c:pt idx="2">
                  <c:v>10564</c:v>
                </c:pt>
                <c:pt idx="3">
                  <c:v>19707</c:v>
                </c:pt>
                <c:pt idx="4">
                  <c:v>24644</c:v>
                </c:pt>
                <c:pt idx="5">
                  <c:v>37209</c:v>
                </c:pt>
                <c:pt idx="6">
                  <c:v>39288</c:v>
                </c:pt>
                <c:pt idx="7">
                  <c:v>148819</c:v>
                </c:pt>
                <c:pt idx="8">
                  <c:v>75999</c:v>
                </c:pt>
                <c:pt idx="9">
                  <c:v>56529</c:v>
                </c:pt>
                <c:pt idx="10">
                  <c:v>101196</c:v>
                </c:pt>
                <c:pt idx="11">
                  <c:v>71566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Measles_IDSR</c:v>
                </c:pt>
              </c:strCache>
            </c:strRef>
          </c:tx>
          <c:invertIfNegative val="0"/>
          <c:cat>
            <c:strRef>
              <c:f>Sheet1!$B$1:$M$1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Sheet1!$B$4:$M$4</c:f>
              <c:numCache>
                <c:formatCode>General</c:formatCode>
                <c:ptCount val="12"/>
                <c:pt idx="0">
                  <c:v>403016</c:v>
                </c:pt>
                <c:pt idx="1">
                  <c:v>220180</c:v>
                </c:pt>
                <c:pt idx="2">
                  <c:v>316219</c:v>
                </c:pt>
                <c:pt idx="3">
                  <c:v>99420</c:v>
                </c:pt>
                <c:pt idx="4">
                  <c:v>76410</c:v>
                </c:pt>
                <c:pt idx="5">
                  <c:v>37012</c:v>
                </c:pt>
                <c:pt idx="6">
                  <c:v>83479</c:v>
                </c:pt>
                <c:pt idx="7">
                  <c:v>199174</c:v>
                </c:pt>
                <c:pt idx="8">
                  <c:v>195620</c:v>
                </c:pt>
                <c:pt idx="9">
                  <c:v>108004</c:v>
                </c:pt>
                <c:pt idx="10">
                  <c:v>145000</c:v>
                </c:pt>
                <c:pt idx="11">
                  <c:v>99546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342784"/>
        <c:axId val="143655296"/>
      </c:barChar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% MCV1</c:v>
                </c:pt>
              </c:strCache>
            </c:strRef>
          </c:tx>
          <c:cat>
            <c:strRef>
              <c:f>Sheet1!$B$1:$M$1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Sheet1!$B$2:$L$2</c:f>
              <c:numCache>
                <c:formatCode>0</c:formatCode>
                <c:ptCount val="11"/>
                <c:pt idx="0">
                  <c:v>57</c:v>
                </c:pt>
                <c:pt idx="1">
                  <c:v>59</c:v>
                </c:pt>
                <c:pt idx="2">
                  <c:v>61</c:v>
                </c:pt>
                <c:pt idx="3">
                  <c:v>64</c:v>
                </c:pt>
                <c:pt idx="4">
                  <c:v>66</c:v>
                </c:pt>
                <c:pt idx="5">
                  <c:v>69</c:v>
                </c:pt>
                <c:pt idx="6">
                  <c:v>73</c:v>
                </c:pt>
                <c:pt idx="7">
                  <c:v>75</c:v>
                </c:pt>
                <c:pt idx="8">
                  <c:v>75</c:v>
                </c:pt>
                <c:pt idx="9">
                  <c:v>72</c:v>
                </c:pt>
                <c:pt idx="10">
                  <c:v>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663488"/>
        <c:axId val="143657216"/>
      </c:lineChart>
      <c:catAx>
        <c:axId val="142342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43655296"/>
        <c:crosses val="autoZero"/>
        <c:auto val="1"/>
        <c:lblAlgn val="ctr"/>
        <c:lblOffset val="100"/>
        <c:noMultiLvlLbl val="0"/>
      </c:catAx>
      <c:valAx>
        <c:axId val="1436552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reported measles cases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2342784"/>
        <c:crosses val="autoZero"/>
        <c:crossBetween val="between"/>
      </c:valAx>
      <c:valAx>
        <c:axId val="143657216"/>
        <c:scaling>
          <c:orientation val="minMax"/>
          <c:max val="10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Administrative MCV1 coverage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43663488"/>
        <c:crosses val="max"/>
        <c:crossBetween val="between"/>
      </c:valAx>
      <c:catAx>
        <c:axId val="143663488"/>
        <c:scaling>
          <c:orientation val="minMax"/>
        </c:scaling>
        <c:delete val="1"/>
        <c:axPos val="b"/>
        <c:majorTickMark val="out"/>
        <c:minorTickMark val="none"/>
        <c:tickLblPos val="nextTo"/>
        <c:crossAx val="14365721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fr-F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Feuil2!$F$3:$F$7</c:f>
              <c:strCache>
                <c:ptCount val="5"/>
                <c:pt idx="0">
                  <c:v>&lt; 1 year</c:v>
                </c:pt>
                <c:pt idx="1">
                  <c:v>≥ 1 - 4 years</c:v>
                </c:pt>
                <c:pt idx="2">
                  <c:v>5-9 years</c:v>
                </c:pt>
                <c:pt idx="3">
                  <c:v>10-14 years</c:v>
                </c:pt>
                <c:pt idx="4">
                  <c:v>≥ 15 years</c:v>
                </c:pt>
              </c:strCache>
            </c:strRef>
          </c:cat>
          <c:val>
            <c:numRef>
              <c:f>Feuil2!$G$3:$G$7</c:f>
              <c:numCache>
                <c:formatCode>General</c:formatCode>
                <c:ptCount val="5"/>
                <c:pt idx="0">
                  <c:v>174</c:v>
                </c:pt>
                <c:pt idx="1">
                  <c:v>332</c:v>
                </c:pt>
                <c:pt idx="2">
                  <c:v>85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860288"/>
        <c:axId val="142862208"/>
      </c:barChart>
      <c:lineChart>
        <c:grouping val="standard"/>
        <c:varyColors val="0"/>
        <c:ser>
          <c:idx val="1"/>
          <c:order val="1"/>
          <c:tx>
            <c:strRef>
              <c:f>Feuil2!$I$2</c:f>
              <c:strCache>
                <c:ptCount val="1"/>
                <c:pt idx="0">
                  <c:v>cumulative %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Pt>
            <c:idx val="1"/>
            <c:bubble3D val="0"/>
            <c:spPr>
              <a:ln w="57150">
                <a:solidFill>
                  <a:srgbClr val="C00000"/>
                </a:solidFill>
              </a:ln>
            </c:spPr>
          </c:dPt>
          <c:dLbls>
            <c:dLbl>
              <c:idx val="0"/>
              <c:layout>
                <c:manualLayout>
                  <c:x val="2.6666666666666668E-2"/>
                  <c:y val="-2.3916298604403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82051282051282E-2"/>
                  <c:y val="2.9895373255504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Feuil2!$I$3:$I$6</c:f>
              <c:numCache>
                <c:formatCode>0%</c:formatCode>
                <c:ptCount val="4"/>
                <c:pt idx="0">
                  <c:v>0.29096989966555181</c:v>
                </c:pt>
                <c:pt idx="1">
                  <c:v>0.84615384615384603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874496"/>
        <c:axId val="142872576"/>
      </c:lineChart>
      <c:catAx>
        <c:axId val="142860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group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42862208"/>
        <c:crosses val="autoZero"/>
        <c:auto val="1"/>
        <c:lblAlgn val="ctr"/>
        <c:lblOffset val="100"/>
        <c:noMultiLvlLbl val="0"/>
      </c:catAx>
      <c:valAx>
        <c:axId val="1428622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confirmed cases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2860288"/>
        <c:crosses val="autoZero"/>
        <c:crossBetween val="between"/>
      </c:valAx>
      <c:valAx>
        <c:axId val="142872576"/>
        <c:scaling>
          <c:orientation val="minMax"/>
          <c:max val="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Cumulative percentage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42874496"/>
        <c:crosses val="max"/>
        <c:crossBetween val="between"/>
      </c:valAx>
      <c:catAx>
        <c:axId val="142874496"/>
        <c:scaling>
          <c:orientation val="minMax"/>
        </c:scaling>
        <c:delete val="1"/>
        <c:axPos val="b"/>
        <c:majorTickMark val="out"/>
        <c:minorTickMark val="none"/>
        <c:tickLblPos val="nextTo"/>
        <c:crossAx val="1428725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2000"/>
      </a:pPr>
      <a:endParaRPr lang="fr-F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Feuil2!$E$15:$E$22</c:f>
              <c:strCache>
                <c:ptCount val="8"/>
                <c:pt idx="0">
                  <c:v>&lt; 1 year</c:v>
                </c:pt>
                <c:pt idx="1">
                  <c:v>1 - 5 years</c:v>
                </c:pt>
                <c:pt idx="2">
                  <c:v>6-10 years</c:v>
                </c:pt>
                <c:pt idx="3">
                  <c:v>11-15 year</c:v>
                </c:pt>
                <c:pt idx="4">
                  <c:v>16-20 years</c:v>
                </c:pt>
                <c:pt idx="5">
                  <c:v>21-25 years</c:v>
                </c:pt>
                <c:pt idx="6">
                  <c:v>28-30 years</c:v>
                </c:pt>
                <c:pt idx="7">
                  <c:v>31+</c:v>
                </c:pt>
              </c:strCache>
            </c:strRef>
          </c:cat>
          <c:val>
            <c:numRef>
              <c:f>Feuil2!$F$15:$F$22</c:f>
              <c:numCache>
                <c:formatCode>General</c:formatCode>
                <c:ptCount val="8"/>
                <c:pt idx="0">
                  <c:v>22</c:v>
                </c:pt>
                <c:pt idx="1">
                  <c:v>131</c:v>
                </c:pt>
                <c:pt idx="2">
                  <c:v>74</c:v>
                </c:pt>
                <c:pt idx="3">
                  <c:v>45</c:v>
                </c:pt>
                <c:pt idx="4">
                  <c:v>42</c:v>
                </c:pt>
                <c:pt idx="5">
                  <c:v>28</c:v>
                </c:pt>
                <c:pt idx="6">
                  <c:v>25</c:v>
                </c:pt>
                <c:pt idx="7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63456"/>
        <c:axId val="142965376"/>
      </c:barChart>
      <c:lineChart>
        <c:grouping val="standard"/>
        <c:varyColors val="0"/>
        <c:ser>
          <c:idx val="1"/>
          <c:order val="1"/>
          <c:tx>
            <c:strRef>
              <c:f>Feuil2!$H$14</c:f>
              <c:strCache>
                <c:ptCount val="1"/>
                <c:pt idx="0">
                  <c:v>cumulative %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1.3043478260869565E-2"/>
                  <c:y val="2.74160383824537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9420289855072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840579710144929E-2"/>
                  <c:y val="8.2248115147361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043478260869565E-2"/>
                  <c:y val="2.4674434544208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492753623188406E-2"/>
                  <c:y val="5.4832076764907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6956521739130436E-3"/>
                  <c:y val="2.467443454420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1594202898550725E-2"/>
                  <c:y val="2.1932830705962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Feuil2!$H$15:$H$22</c:f>
              <c:numCache>
                <c:formatCode>0%</c:formatCode>
                <c:ptCount val="8"/>
                <c:pt idx="0">
                  <c:v>5.8510638297872342E-2</c:v>
                </c:pt>
                <c:pt idx="1">
                  <c:v>0.40691489361702127</c:v>
                </c:pt>
                <c:pt idx="2">
                  <c:v>0.60372340425531912</c:v>
                </c:pt>
                <c:pt idx="3">
                  <c:v>0.72340425531914887</c:v>
                </c:pt>
                <c:pt idx="4">
                  <c:v>0.83510638297872331</c:v>
                </c:pt>
                <c:pt idx="5">
                  <c:v>0.90957446808510634</c:v>
                </c:pt>
                <c:pt idx="6">
                  <c:v>0.97606382978723394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981760"/>
        <c:axId val="142979840"/>
      </c:lineChart>
      <c:catAx>
        <c:axId val="142963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group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142965376"/>
        <c:crosses val="autoZero"/>
        <c:auto val="1"/>
        <c:lblAlgn val="ctr"/>
        <c:lblOffset val="100"/>
        <c:noMultiLvlLbl val="0"/>
      </c:catAx>
      <c:valAx>
        <c:axId val="1429653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confirmed cases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2963456"/>
        <c:crosses val="autoZero"/>
        <c:crossBetween val="between"/>
      </c:valAx>
      <c:valAx>
        <c:axId val="142979840"/>
        <c:scaling>
          <c:orientation val="minMax"/>
          <c:max val="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Cumulative percentage of cases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42981760"/>
        <c:crosses val="max"/>
        <c:crossBetween val="between"/>
      </c:valAx>
      <c:catAx>
        <c:axId val="142981760"/>
        <c:scaling>
          <c:orientation val="minMax"/>
        </c:scaling>
        <c:delete val="1"/>
        <c:axPos val="b"/>
        <c:majorTickMark val="out"/>
        <c:minorTickMark val="none"/>
        <c:tickLblPos val="nextTo"/>
        <c:crossAx val="14297984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367904258755291E-2"/>
          <c:y val="2.5274741457734961E-2"/>
          <c:w val="0.94287502808115664"/>
          <c:h val="0.871119639456832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'Cas IDS 2010 2013'!$A$3</c:f>
              <c:strCache>
                <c:ptCount val="1"/>
                <c:pt idx="0">
                  <c:v>BANDUNDU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2013'!$BB$3:$HA$3</c:f>
              <c:numCache>
                <c:formatCode>General</c:formatCode>
                <c:ptCount val="156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8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10</c:v>
                </c:pt>
                <c:pt idx="30">
                  <c:v>0</c:v>
                </c:pt>
                <c:pt idx="31">
                  <c:v>7</c:v>
                </c:pt>
                <c:pt idx="32">
                  <c:v>3</c:v>
                </c:pt>
                <c:pt idx="33">
                  <c:v>4</c:v>
                </c:pt>
                <c:pt idx="34">
                  <c:v>18</c:v>
                </c:pt>
                <c:pt idx="35">
                  <c:v>8</c:v>
                </c:pt>
                <c:pt idx="36">
                  <c:v>23</c:v>
                </c:pt>
                <c:pt idx="37">
                  <c:v>28</c:v>
                </c:pt>
                <c:pt idx="38">
                  <c:v>21</c:v>
                </c:pt>
                <c:pt idx="39">
                  <c:v>34</c:v>
                </c:pt>
                <c:pt idx="40">
                  <c:v>41</c:v>
                </c:pt>
                <c:pt idx="41">
                  <c:v>22</c:v>
                </c:pt>
                <c:pt idx="42">
                  <c:v>17</c:v>
                </c:pt>
                <c:pt idx="43">
                  <c:v>26</c:v>
                </c:pt>
                <c:pt idx="44">
                  <c:v>37</c:v>
                </c:pt>
                <c:pt idx="45">
                  <c:v>27</c:v>
                </c:pt>
                <c:pt idx="46">
                  <c:v>45</c:v>
                </c:pt>
                <c:pt idx="47">
                  <c:v>67</c:v>
                </c:pt>
                <c:pt idx="48">
                  <c:v>69</c:v>
                </c:pt>
                <c:pt idx="49">
                  <c:v>74</c:v>
                </c:pt>
                <c:pt idx="50">
                  <c:v>45</c:v>
                </c:pt>
                <c:pt idx="51">
                  <c:v>1</c:v>
                </c:pt>
                <c:pt idx="52">
                  <c:v>52</c:v>
                </c:pt>
                <c:pt idx="53">
                  <c:v>16</c:v>
                </c:pt>
                <c:pt idx="54">
                  <c:v>68</c:v>
                </c:pt>
                <c:pt idx="55">
                  <c:v>145</c:v>
                </c:pt>
                <c:pt idx="56">
                  <c:v>139</c:v>
                </c:pt>
                <c:pt idx="57">
                  <c:v>148</c:v>
                </c:pt>
                <c:pt idx="58">
                  <c:v>98</c:v>
                </c:pt>
                <c:pt idx="59">
                  <c:v>115</c:v>
                </c:pt>
                <c:pt idx="60">
                  <c:v>109</c:v>
                </c:pt>
                <c:pt idx="61">
                  <c:v>44</c:v>
                </c:pt>
                <c:pt idx="62">
                  <c:v>58</c:v>
                </c:pt>
                <c:pt idx="63">
                  <c:v>64</c:v>
                </c:pt>
                <c:pt idx="64">
                  <c:v>150</c:v>
                </c:pt>
                <c:pt idx="65">
                  <c:v>112</c:v>
                </c:pt>
                <c:pt idx="66">
                  <c:v>69</c:v>
                </c:pt>
                <c:pt idx="67">
                  <c:v>101</c:v>
                </c:pt>
                <c:pt idx="68">
                  <c:v>117</c:v>
                </c:pt>
                <c:pt idx="69">
                  <c:v>110</c:v>
                </c:pt>
                <c:pt idx="70">
                  <c:v>115</c:v>
                </c:pt>
                <c:pt idx="71">
                  <c:v>92</c:v>
                </c:pt>
                <c:pt idx="72">
                  <c:v>63</c:v>
                </c:pt>
                <c:pt idx="73">
                  <c:v>140</c:v>
                </c:pt>
                <c:pt idx="74">
                  <c:v>154</c:v>
                </c:pt>
                <c:pt idx="75">
                  <c:v>90</c:v>
                </c:pt>
                <c:pt idx="76">
                  <c:v>112</c:v>
                </c:pt>
                <c:pt idx="77">
                  <c:v>83</c:v>
                </c:pt>
                <c:pt idx="78">
                  <c:v>52</c:v>
                </c:pt>
                <c:pt idx="79">
                  <c:v>69</c:v>
                </c:pt>
                <c:pt idx="80">
                  <c:v>85</c:v>
                </c:pt>
                <c:pt idx="81">
                  <c:v>76</c:v>
                </c:pt>
                <c:pt idx="82">
                  <c:v>98</c:v>
                </c:pt>
                <c:pt idx="83">
                  <c:v>159</c:v>
                </c:pt>
                <c:pt idx="84">
                  <c:v>176</c:v>
                </c:pt>
                <c:pt idx="85">
                  <c:v>184</c:v>
                </c:pt>
                <c:pt idx="86">
                  <c:v>201</c:v>
                </c:pt>
                <c:pt idx="87">
                  <c:v>173</c:v>
                </c:pt>
                <c:pt idx="88">
                  <c:v>241</c:v>
                </c:pt>
                <c:pt idx="89">
                  <c:v>198</c:v>
                </c:pt>
                <c:pt idx="90">
                  <c:v>265</c:v>
                </c:pt>
                <c:pt idx="91">
                  <c:v>288</c:v>
                </c:pt>
                <c:pt idx="92">
                  <c:v>272</c:v>
                </c:pt>
                <c:pt idx="93">
                  <c:v>230</c:v>
                </c:pt>
                <c:pt idx="94">
                  <c:v>195</c:v>
                </c:pt>
                <c:pt idx="95">
                  <c:v>268</c:v>
                </c:pt>
                <c:pt idx="96">
                  <c:v>271</c:v>
                </c:pt>
                <c:pt idx="97">
                  <c:v>209</c:v>
                </c:pt>
                <c:pt idx="98">
                  <c:v>135</c:v>
                </c:pt>
                <c:pt idx="99">
                  <c:v>87</c:v>
                </c:pt>
                <c:pt idx="100">
                  <c:v>91</c:v>
                </c:pt>
                <c:pt idx="101">
                  <c:v>115</c:v>
                </c:pt>
                <c:pt idx="102">
                  <c:v>76</c:v>
                </c:pt>
                <c:pt idx="103">
                  <c:v>42</c:v>
                </c:pt>
                <c:pt idx="104">
                  <c:v>104</c:v>
                </c:pt>
                <c:pt idx="105">
                  <c:v>68</c:v>
                </c:pt>
                <c:pt idx="106">
                  <c:v>94</c:v>
                </c:pt>
                <c:pt idx="107">
                  <c:v>77</c:v>
                </c:pt>
                <c:pt idx="108">
                  <c:v>140</c:v>
                </c:pt>
                <c:pt idx="109">
                  <c:v>177</c:v>
                </c:pt>
                <c:pt idx="110">
                  <c:v>125</c:v>
                </c:pt>
                <c:pt idx="111">
                  <c:v>123</c:v>
                </c:pt>
                <c:pt idx="112">
                  <c:v>146</c:v>
                </c:pt>
                <c:pt idx="113">
                  <c:v>154</c:v>
                </c:pt>
                <c:pt idx="114">
                  <c:v>198</c:v>
                </c:pt>
                <c:pt idx="115">
                  <c:v>187</c:v>
                </c:pt>
                <c:pt idx="116">
                  <c:v>199</c:v>
                </c:pt>
                <c:pt idx="117">
                  <c:v>91</c:v>
                </c:pt>
                <c:pt idx="118">
                  <c:v>88</c:v>
                </c:pt>
                <c:pt idx="119">
                  <c:v>65</c:v>
                </c:pt>
                <c:pt idx="120">
                  <c:v>82</c:v>
                </c:pt>
                <c:pt idx="121">
                  <c:v>59</c:v>
                </c:pt>
                <c:pt idx="122">
                  <c:v>52</c:v>
                </c:pt>
                <c:pt idx="123">
                  <c:v>99</c:v>
                </c:pt>
                <c:pt idx="124">
                  <c:v>265</c:v>
                </c:pt>
                <c:pt idx="125">
                  <c:v>124</c:v>
                </c:pt>
                <c:pt idx="126">
                  <c:v>72</c:v>
                </c:pt>
                <c:pt idx="127">
                  <c:v>155</c:v>
                </c:pt>
                <c:pt idx="128">
                  <c:v>176</c:v>
                </c:pt>
                <c:pt idx="129">
                  <c:v>130</c:v>
                </c:pt>
                <c:pt idx="130">
                  <c:v>124</c:v>
                </c:pt>
                <c:pt idx="131">
                  <c:v>97</c:v>
                </c:pt>
                <c:pt idx="132">
                  <c:v>108</c:v>
                </c:pt>
                <c:pt idx="133">
                  <c:v>150</c:v>
                </c:pt>
                <c:pt idx="134">
                  <c:v>88</c:v>
                </c:pt>
                <c:pt idx="135">
                  <c:v>98</c:v>
                </c:pt>
                <c:pt idx="136">
                  <c:v>204</c:v>
                </c:pt>
                <c:pt idx="137">
                  <c:v>176</c:v>
                </c:pt>
                <c:pt idx="138">
                  <c:v>267</c:v>
                </c:pt>
                <c:pt idx="139">
                  <c:v>120</c:v>
                </c:pt>
                <c:pt idx="140">
                  <c:v>220</c:v>
                </c:pt>
                <c:pt idx="141">
                  <c:v>220</c:v>
                </c:pt>
                <c:pt idx="142">
                  <c:v>246</c:v>
                </c:pt>
                <c:pt idx="143">
                  <c:v>93</c:v>
                </c:pt>
                <c:pt idx="144">
                  <c:v>54</c:v>
                </c:pt>
                <c:pt idx="145">
                  <c:v>86</c:v>
                </c:pt>
                <c:pt idx="146">
                  <c:v>5</c:v>
                </c:pt>
                <c:pt idx="147">
                  <c:v>18</c:v>
                </c:pt>
                <c:pt idx="148">
                  <c:v>83</c:v>
                </c:pt>
                <c:pt idx="149">
                  <c:v>119</c:v>
                </c:pt>
                <c:pt idx="150">
                  <c:v>148</c:v>
                </c:pt>
                <c:pt idx="151">
                  <c:v>73</c:v>
                </c:pt>
                <c:pt idx="152">
                  <c:v>59</c:v>
                </c:pt>
                <c:pt idx="153">
                  <c:v>63</c:v>
                </c:pt>
                <c:pt idx="154">
                  <c:v>49</c:v>
                </c:pt>
                <c:pt idx="155">
                  <c:v>21</c:v>
                </c:pt>
              </c:numCache>
            </c:numRef>
          </c:val>
        </c:ser>
        <c:ser>
          <c:idx val="1"/>
          <c:order val="1"/>
          <c:tx>
            <c:strRef>
              <c:f>'Cas IDS 2010 2013'!$A$4</c:f>
              <c:strCache>
                <c:ptCount val="1"/>
                <c:pt idx="0">
                  <c:v>BAS CONGO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2013'!$BB$4:$HA$4</c:f>
              <c:numCache>
                <c:formatCode>General</c:formatCode>
                <c:ptCount val="1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4</c:v>
                </c:pt>
                <c:pt idx="16">
                  <c:v>7</c:v>
                </c:pt>
                <c:pt idx="17">
                  <c:v>1</c:v>
                </c:pt>
                <c:pt idx="18">
                  <c:v>2</c:v>
                </c:pt>
                <c:pt idx="19">
                  <c:v>3</c:v>
                </c:pt>
                <c:pt idx="20">
                  <c:v>0</c:v>
                </c:pt>
                <c:pt idx="21">
                  <c:v>2</c:v>
                </c:pt>
                <c:pt idx="22">
                  <c:v>4</c:v>
                </c:pt>
                <c:pt idx="23">
                  <c:v>3</c:v>
                </c:pt>
                <c:pt idx="24">
                  <c:v>5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5</c:v>
                </c:pt>
                <c:pt idx="29">
                  <c:v>6</c:v>
                </c:pt>
                <c:pt idx="30">
                  <c:v>8</c:v>
                </c:pt>
                <c:pt idx="31">
                  <c:v>14</c:v>
                </c:pt>
                <c:pt idx="32">
                  <c:v>18</c:v>
                </c:pt>
                <c:pt idx="33">
                  <c:v>13</c:v>
                </c:pt>
                <c:pt idx="34">
                  <c:v>11</c:v>
                </c:pt>
                <c:pt idx="35">
                  <c:v>37</c:v>
                </c:pt>
                <c:pt idx="36">
                  <c:v>14</c:v>
                </c:pt>
                <c:pt idx="37">
                  <c:v>25</c:v>
                </c:pt>
                <c:pt idx="38">
                  <c:v>21</c:v>
                </c:pt>
                <c:pt idx="39">
                  <c:v>22</c:v>
                </c:pt>
                <c:pt idx="40">
                  <c:v>15</c:v>
                </c:pt>
                <c:pt idx="41">
                  <c:v>25</c:v>
                </c:pt>
                <c:pt idx="42">
                  <c:v>25</c:v>
                </c:pt>
                <c:pt idx="43">
                  <c:v>25</c:v>
                </c:pt>
                <c:pt idx="44">
                  <c:v>36</c:v>
                </c:pt>
                <c:pt idx="45">
                  <c:v>35</c:v>
                </c:pt>
                <c:pt idx="46">
                  <c:v>40</c:v>
                </c:pt>
                <c:pt idx="47">
                  <c:v>32</c:v>
                </c:pt>
                <c:pt idx="48">
                  <c:v>56</c:v>
                </c:pt>
                <c:pt idx="49">
                  <c:v>49</c:v>
                </c:pt>
                <c:pt idx="50">
                  <c:v>39</c:v>
                </c:pt>
                <c:pt idx="51">
                  <c:v>52</c:v>
                </c:pt>
                <c:pt idx="52">
                  <c:v>60</c:v>
                </c:pt>
                <c:pt idx="53">
                  <c:v>29</c:v>
                </c:pt>
                <c:pt idx="54">
                  <c:v>34</c:v>
                </c:pt>
                <c:pt idx="55">
                  <c:v>63</c:v>
                </c:pt>
                <c:pt idx="56">
                  <c:v>45</c:v>
                </c:pt>
                <c:pt idx="57">
                  <c:v>50</c:v>
                </c:pt>
                <c:pt idx="58">
                  <c:v>25</c:v>
                </c:pt>
                <c:pt idx="59">
                  <c:v>41</c:v>
                </c:pt>
                <c:pt idx="60">
                  <c:v>37</c:v>
                </c:pt>
                <c:pt idx="61">
                  <c:v>38</c:v>
                </c:pt>
                <c:pt idx="62">
                  <c:v>39</c:v>
                </c:pt>
                <c:pt idx="63">
                  <c:v>27</c:v>
                </c:pt>
                <c:pt idx="64">
                  <c:v>27</c:v>
                </c:pt>
                <c:pt idx="65">
                  <c:v>12</c:v>
                </c:pt>
                <c:pt idx="66">
                  <c:v>14</c:v>
                </c:pt>
                <c:pt idx="67">
                  <c:v>11</c:v>
                </c:pt>
                <c:pt idx="68">
                  <c:v>16</c:v>
                </c:pt>
                <c:pt idx="69">
                  <c:v>27</c:v>
                </c:pt>
                <c:pt idx="70">
                  <c:v>4</c:v>
                </c:pt>
                <c:pt idx="71">
                  <c:v>3</c:v>
                </c:pt>
                <c:pt idx="72">
                  <c:v>5</c:v>
                </c:pt>
                <c:pt idx="73">
                  <c:v>2</c:v>
                </c:pt>
                <c:pt idx="74">
                  <c:v>10</c:v>
                </c:pt>
                <c:pt idx="75">
                  <c:v>5</c:v>
                </c:pt>
                <c:pt idx="76">
                  <c:v>2</c:v>
                </c:pt>
                <c:pt idx="77">
                  <c:v>1</c:v>
                </c:pt>
                <c:pt idx="78">
                  <c:v>8</c:v>
                </c:pt>
                <c:pt idx="79">
                  <c:v>4</c:v>
                </c:pt>
                <c:pt idx="80">
                  <c:v>6</c:v>
                </c:pt>
                <c:pt idx="81">
                  <c:v>12</c:v>
                </c:pt>
                <c:pt idx="82">
                  <c:v>6</c:v>
                </c:pt>
                <c:pt idx="83">
                  <c:v>14</c:v>
                </c:pt>
                <c:pt idx="84">
                  <c:v>1</c:v>
                </c:pt>
                <c:pt idx="85">
                  <c:v>17</c:v>
                </c:pt>
                <c:pt idx="86">
                  <c:v>10</c:v>
                </c:pt>
                <c:pt idx="87">
                  <c:v>5</c:v>
                </c:pt>
                <c:pt idx="88">
                  <c:v>18</c:v>
                </c:pt>
                <c:pt idx="89">
                  <c:v>5</c:v>
                </c:pt>
                <c:pt idx="90">
                  <c:v>3</c:v>
                </c:pt>
                <c:pt idx="91">
                  <c:v>9</c:v>
                </c:pt>
                <c:pt idx="92">
                  <c:v>12</c:v>
                </c:pt>
                <c:pt idx="93">
                  <c:v>21</c:v>
                </c:pt>
                <c:pt idx="94">
                  <c:v>9</c:v>
                </c:pt>
                <c:pt idx="95">
                  <c:v>5</c:v>
                </c:pt>
                <c:pt idx="96">
                  <c:v>11</c:v>
                </c:pt>
                <c:pt idx="97">
                  <c:v>23</c:v>
                </c:pt>
                <c:pt idx="98">
                  <c:v>8</c:v>
                </c:pt>
                <c:pt idx="99">
                  <c:v>14</c:v>
                </c:pt>
                <c:pt idx="100">
                  <c:v>9</c:v>
                </c:pt>
                <c:pt idx="101">
                  <c:v>15</c:v>
                </c:pt>
                <c:pt idx="102">
                  <c:v>11</c:v>
                </c:pt>
                <c:pt idx="103">
                  <c:v>1</c:v>
                </c:pt>
                <c:pt idx="104">
                  <c:v>8</c:v>
                </c:pt>
                <c:pt idx="105">
                  <c:v>12</c:v>
                </c:pt>
                <c:pt idx="106">
                  <c:v>7</c:v>
                </c:pt>
                <c:pt idx="107">
                  <c:v>3</c:v>
                </c:pt>
                <c:pt idx="108">
                  <c:v>4</c:v>
                </c:pt>
                <c:pt idx="109">
                  <c:v>2</c:v>
                </c:pt>
                <c:pt idx="110">
                  <c:v>3</c:v>
                </c:pt>
                <c:pt idx="111">
                  <c:v>4</c:v>
                </c:pt>
                <c:pt idx="112">
                  <c:v>8</c:v>
                </c:pt>
                <c:pt idx="113">
                  <c:v>7</c:v>
                </c:pt>
                <c:pt idx="114">
                  <c:v>5</c:v>
                </c:pt>
                <c:pt idx="115">
                  <c:v>5</c:v>
                </c:pt>
                <c:pt idx="116">
                  <c:v>8</c:v>
                </c:pt>
                <c:pt idx="117">
                  <c:v>7</c:v>
                </c:pt>
                <c:pt idx="118">
                  <c:v>15</c:v>
                </c:pt>
                <c:pt idx="119">
                  <c:v>14</c:v>
                </c:pt>
                <c:pt idx="120">
                  <c:v>13</c:v>
                </c:pt>
                <c:pt idx="121">
                  <c:v>12</c:v>
                </c:pt>
                <c:pt idx="122">
                  <c:v>14</c:v>
                </c:pt>
                <c:pt idx="123">
                  <c:v>11</c:v>
                </c:pt>
                <c:pt idx="124">
                  <c:v>9</c:v>
                </c:pt>
                <c:pt idx="125">
                  <c:v>22</c:v>
                </c:pt>
                <c:pt idx="126">
                  <c:v>11</c:v>
                </c:pt>
                <c:pt idx="127">
                  <c:v>8</c:v>
                </c:pt>
                <c:pt idx="128">
                  <c:v>8</c:v>
                </c:pt>
                <c:pt idx="129">
                  <c:v>4</c:v>
                </c:pt>
                <c:pt idx="130">
                  <c:v>3</c:v>
                </c:pt>
                <c:pt idx="131">
                  <c:v>15</c:v>
                </c:pt>
                <c:pt idx="132">
                  <c:v>6</c:v>
                </c:pt>
                <c:pt idx="133">
                  <c:v>8</c:v>
                </c:pt>
                <c:pt idx="134">
                  <c:v>18</c:v>
                </c:pt>
                <c:pt idx="135">
                  <c:v>8</c:v>
                </c:pt>
                <c:pt idx="136">
                  <c:v>12</c:v>
                </c:pt>
                <c:pt idx="137">
                  <c:v>12</c:v>
                </c:pt>
                <c:pt idx="138">
                  <c:v>3</c:v>
                </c:pt>
                <c:pt idx="139">
                  <c:v>16</c:v>
                </c:pt>
                <c:pt idx="140">
                  <c:v>30</c:v>
                </c:pt>
                <c:pt idx="141">
                  <c:v>11</c:v>
                </c:pt>
                <c:pt idx="142">
                  <c:v>10</c:v>
                </c:pt>
                <c:pt idx="143">
                  <c:v>9</c:v>
                </c:pt>
                <c:pt idx="144">
                  <c:v>27</c:v>
                </c:pt>
                <c:pt idx="145">
                  <c:v>20</c:v>
                </c:pt>
                <c:pt idx="146">
                  <c:v>25</c:v>
                </c:pt>
                <c:pt idx="147">
                  <c:v>51</c:v>
                </c:pt>
                <c:pt idx="148">
                  <c:v>46</c:v>
                </c:pt>
                <c:pt idx="149">
                  <c:v>73</c:v>
                </c:pt>
                <c:pt idx="150">
                  <c:v>51</c:v>
                </c:pt>
                <c:pt idx="151">
                  <c:v>32</c:v>
                </c:pt>
                <c:pt idx="152">
                  <c:v>39</c:v>
                </c:pt>
                <c:pt idx="153">
                  <c:v>28</c:v>
                </c:pt>
                <c:pt idx="154">
                  <c:v>22</c:v>
                </c:pt>
                <c:pt idx="155">
                  <c:v>15</c:v>
                </c:pt>
              </c:numCache>
            </c:numRef>
          </c:val>
        </c:ser>
        <c:ser>
          <c:idx val="2"/>
          <c:order val="2"/>
          <c:tx>
            <c:strRef>
              <c:f>'Cas IDS 2010 2013'!$A$5</c:f>
              <c:strCache>
                <c:ptCount val="1"/>
                <c:pt idx="0">
                  <c:v>EQUATEUR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2013'!$BB$5:$IW$5</c:f>
              <c:numCache>
                <c:formatCode>General</c:formatCode>
                <c:ptCount val="204"/>
                <c:pt idx="0">
                  <c:v>8</c:v>
                </c:pt>
                <c:pt idx="1">
                  <c:v>23</c:v>
                </c:pt>
                <c:pt idx="2">
                  <c:v>15</c:v>
                </c:pt>
                <c:pt idx="3">
                  <c:v>29</c:v>
                </c:pt>
                <c:pt idx="4">
                  <c:v>20</c:v>
                </c:pt>
                <c:pt idx="5">
                  <c:v>6</c:v>
                </c:pt>
                <c:pt idx="6">
                  <c:v>6</c:v>
                </c:pt>
                <c:pt idx="7">
                  <c:v>9</c:v>
                </c:pt>
                <c:pt idx="8">
                  <c:v>3</c:v>
                </c:pt>
                <c:pt idx="9">
                  <c:v>4</c:v>
                </c:pt>
                <c:pt idx="10">
                  <c:v>1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4</c:v>
                </c:pt>
                <c:pt idx="15">
                  <c:v>2</c:v>
                </c:pt>
                <c:pt idx="16">
                  <c:v>2</c:v>
                </c:pt>
                <c:pt idx="17">
                  <c:v>0</c:v>
                </c:pt>
                <c:pt idx="18">
                  <c:v>2</c:v>
                </c:pt>
                <c:pt idx="19">
                  <c:v>1</c:v>
                </c:pt>
                <c:pt idx="20">
                  <c:v>9</c:v>
                </c:pt>
                <c:pt idx="21">
                  <c:v>8</c:v>
                </c:pt>
                <c:pt idx="22">
                  <c:v>2</c:v>
                </c:pt>
                <c:pt idx="23">
                  <c:v>0</c:v>
                </c:pt>
                <c:pt idx="24">
                  <c:v>4</c:v>
                </c:pt>
                <c:pt idx="25">
                  <c:v>0</c:v>
                </c:pt>
                <c:pt idx="26">
                  <c:v>1</c:v>
                </c:pt>
                <c:pt idx="27">
                  <c:v>192</c:v>
                </c:pt>
                <c:pt idx="28">
                  <c:v>2</c:v>
                </c:pt>
                <c:pt idx="29">
                  <c:v>1</c:v>
                </c:pt>
                <c:pt idx="30">
                  <c:v>0</c:v>
                </c:pt>
                <c:pt idx="31">
                  <c:v>4</c:v>
                </c:pt>
                <c:pt idx="32">
                  <c:v>1</c:v>
                </c:pt>
                <c:pt idx="33">
                  <c:v>1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3</c:v>
                </c:pt>
                <c:pt idx="38">
                  <c:v>0</c:v>
                </c:pt>
                <c:pt idx="39">
                  <c:v>2</c:v>
                </c:pt>
                <c:pt idx="40">
                  <c:v>3</c:v>
                </c:pt>
                <c:pt idx="41">
                  <c:v>1</c:v>
                </c:pt>
                <c:pt idx="42">
                  <c:v>7</c:v>
                </c:pt>
                <c:pt idx="43">
                  <c:v>3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</c:v>
                </c:pt>
                <c:pt idx="49">
                  <c:v>1</c:v>
                </c:pt>
                <c:pt idx="50">
                  <c:v>5</c:v>
                </c:pt>
                <c:pt idx="51">
                  <c:v>3</c:v>
                </c:pt>
                <c:pt idx="52">
                  <c:v>7</c:v>
                </c:pt>
                <c:pt idx="53">
                  <c:v>1</c:v>
                </c:pt>
                <c:pt idx="54">
                  <c:v>37</c:v>
                </c:pt>
                <c:pt idx="55">
                  <c:v>391</c:v>
                </c:pt>
                <c:pt idx="56">
                  <c:v>166</c:v>
                </c:pt>
                <c:pt idx="57">
                  <c:v>9</c:v>
                </c:pt>
                <c:pt idx="58">
                  <c:v>38</c:v>
                </c:pt>
                <c:pt idx="59">
                  <c:v>29</c:v>
                </c:pt>
                <c:pt idx="60">
                  <c:v>195</c:v>
                </c:pt>
                <c:pt idx="61">
                  <c:v>132</c:v>
                </c:pt>
                <c:pt idx="62">
                  <c:v>129</c:v>
                </c:pt>
                <c:pt idx="63">
                  <c:v>96</c:v>
                </c:pt>
                <c:pt idx="64">
                  <c:v>109</c:v>
                </c:pt>
                <c:pt idx="65">
                  <c:v>26</c:v>
                </c:pt>
                <c:pt idx="66">
                  <c:v>168</c:v>
                </c:pt>
                <c:pt idx="67">
                  <c:v>434</c:v>
                </c:pt>
                <c:pt idx="68">
                  <c:v>32</c:v>
                </c:pt>
                <c:pt idx="69">
                  <c:v>26</c:v>
                </c:pt>
                <c:pt idx="70">
                  <c:v>47</c:v>
                </c:pt>
                <c:pt idx="71">
                  <c:v>107</c:v>
                </c:pt>
                <c:pt idx="72">
                  <c:v>34</c:v>
                </c:pt>
                <c:pt idx="73">
                  <c:v>29</c:v>
                </c:pt>
                <c:pt idx="74">
                  <c:v>62</c:v>
                </c:pt>
                <c:pt idx="75">
                  <c:v>43</c:v>
                </c:pt>
                <c:pt idx="76">
                  <c:v>124</c:v>
                </c:pt>
                <c:pt idx="77">
                  <c:v>82</c:v>
                </c:pt>
                <c:pt idx="78">
                  <c:v>110</c:v>
                </c:pt>
                <c:pt idx="79">
                  <c:v>110</c:v>
                </c:pt>
                <c:pt idx="80">
                  <c:v>242</c:v>
                </c:pt>
                <c:pt idx="81">
                  <c:v>96</c:v>
                </c:pt>
                <c:pt idx="82">
                  <c:v>174</c:v>
                </c:pt>
                <c:pt idx="83">
                  <c:v>239</c:v>
                </c:pt>
                <c:pt idx="84">
                  <c:v>236</c:v>
                </c:pt>
                <c:pt idx="85">
                  <c:v>340</c:v>
                </c:pt>
                <c:pt idx="86">
                  <c:v>329</c:v>
                </c:pt>
                <c:pt idx="87">
                  <c:v>351</c:v>
                </c:pt>
                <c:pt idx="88">
                  <c:v>314</c:v>
                </c:pt>
                <c:pt idx="89">
                  <c:v>306</c:v>
                </c:pt>
                <c:pt idx="90">
                  <c:v>210</c:v>
                </c:pt>
                <c:pt idx="91">
                  <c:v>148</c:v>
                </c:pt>
                <c:pt idx="92">
                  <c:v>383</c:v>
                </c:pt>
                <c:pt idx="93">
                  <c:v>353</c:v>
                </c:pt>
                <c:pt idx="94">
                  <c:v>498</c:v>
                </c:pt>
                <c:pt idx="95">
                  <c:v>216</c:v>
                </c:pt>
                <c:pt idx="96">
                  <c:v>552</c:v>
                </c:pt>
                <c:pt idx="97">
                  <c:v>375</c:v>
                </c:pt>
                <c:pt idx="98">
                  <c:v>187</c:v>
                </c:pt>
                <c:pt idx="99">
                  <c:v>668</c:v>
                </c:pt>
                <c:pt idx="100">
                  <c:v>452</c:v>
                </c:pt>
                <c:pt idx="101">
                  <c:v>85</c:v>
                </c:pt>
                <c:pt idx="102">
                  <c:v>159</c:v>
                </c:pt>
                <c:pt idx="103">
                  <c:v>73</c:v>
                </c:pt>
                <c:pt idx="104">
                  <c:v>335</c:v>
                </c:pt>
                <c:pt idx="105">
                  <c:v>425</c:v>
                </c:pt>
                <c:pt idx="106">
                  <c:v>366</c:v>
                </c:pt>
                <c:pt idx="107">
                  <c:v>641</c:v>
                </c:pt>
                <c:pt idx="108">
                  <c:v>489</c:v>
                </c:pt>
                <c:pt idx="109">
                  <c:v>936</c:v>
                </c:pt>
                <c:pt idx="110">
                  <c:v>1281</c:v>
                </c:pt>
                <c:pt idx="111">
                  <c:v>1416</c:v>
                </c:pt>
                <c:pt idx="112">
                  <c:v>1436</c:v>
                </c:pt>
                <c:pt idx="113">
                  <c:v>1461</c:v>
                </c:pt>
                <c:pt idx="114">
                  <c:v>1570</c:v>
                </c:pt>
                <c:pt idx="115">
                  <c:v>2023</c:v>
                </c:pt>
                <c:pt idx="116">
                  <c:v>1896</c:v>
                </c:pt>
                <c:pt idx="117">
                  <c:v>1266</c:v>
                </c:pt>
                <c:pt idx="118">
                  <c:v>2013</c:v>
                </c:pt>
                <c:pt idx="119">
                  <c:v>757</c:v>
                </c:pt>
                <c:pt idx="120">
                  <c:v>945</c:v>
                </c:pt>
                <c:pt idx="121">
                  <c:v>803</c:v>
                </c:pt>
                <c:pt idx="122">
                  <c:v>648</c:v>
                </c:pt>
                <c:pt idx="123">
                  <c:v>569</c:v>
                </c:pt>
                <c:pt idx="124">
                  <c:v>555</c:v>
                </c:pt>
                <c:pt idx="125">
                  <c:v>286</c:v>
                </c:pt>
                <c:pt idx="126">
                  <c:v>236</c:v>
                </c:pt>
                <c:pt idx="127">
                  <c:v>177</c:v>
                </c:pt>
                <c:pt idx="128">
                  <c:v>62</c:v>
                </c:pt>
                <c:pt idx="129">
                  <c:v>46</c:v>
                </c:pt>
                <c:pt idx="130">
                  <c:v>42</c:v>
                </c:pt>
                <c:pt idx="131">
                  <c:v>84</c:v>
                </c:pt>
                <c:pt idx="132">
                  <c:v>24</c:v>
                </c:pt>
                <c:pt idx="133">
                  <c:v>78</c:v>
                </c:pt>
                <c:pt idx="134">
                  <c:v>156</c:v>
                </c:pt>
                <c:pt idx="135">
                  <c:v>52</c:v>
                </c:pt>
                <c:pt idx="136">
                  <c:v>161</c:v>
                </c:pt>
                <c:pt idx="137">
                  <c:v>64</c:v>
                </c:pt>
                <c:pt idx="138">
                  <c:v>108</c:v>
                </c:pt>
                <c:pt idx="139">
                  <c:v>168</c:v>
                </c:pt>
                <c:pt idx="140">
                  <c:v>117</c:v>
                </c:pt>
                <c:pt idx="141">
                  <c:v>66</c:v>
                </c:pt>
                <c:pt idx="142">
                  <c:v>71</c:v>
                </c:pt>
                <c:pt idx="143">
                  <c:v>32</c:v>
                </c:pt>
                <c:pt idx="144">
                  <c:v>16</c:v>
                </c:pt>
                <c:pt idx="145">
                  <c:v>49</c:v>
                </c:pt>
                <c:pt idx="146">
                  <c:v>71</c:v>
                </c:pt>
                <c:pt idx="147">
                  <c:v>29</c:v>
                </c:pt>
                <c:pt idx="148">
                  <c:v>29</c:v>
                </c:pt>
                <c:pt idx="149">
                  <c:v>24</c:v>
                </c:pt>
                <c:pt idx="150">
                  <c:v>37</c:v>
                </c:pt>
                <c:pt idx="151">
                  <c:v>47</c:v>
                </c:pt>
                <c:pt idx="152">
                  <c:v>36</c:v>
                </c:pt>
                <c:pt idx="153">
                  <c:v>42</c:v>
                </c:pt>
                <c:pt idx="154">
                  <c:v>20</c:v>
                </c:pt>
                <c:pt idx="155">
                  <c:v>23</c:v>
                </c:pt>
                <c:pt idx="156">
                  <c:v>44</c:v>
                </c:pt>
                <c:pt idx="157">
                  <c:v>93</c:v>
                </c:pt>
                <c:pt idx="158">
                  <c:v>96</c:v>
                </c:pt>
                <c:pt idx="159">
                  <c:v>95</c:v>
                </c:pt>
                <c:pt idx="160">
                  <c:v>121</c:v>
                </c:pt>
                <c:pt idx="161">
                  <c:v>75</c:v>
                </c:pt>
                <c:pt idx="162">
                  <c:v>90</c:v>
                </c:pt>
                <c:pt idx="163">
                  <c:v>111</c:v>
                </c:pt>
                <c:pt idx="164">
                  <c:v>95</c:v>
                </c:pt>
                <c:pt idx="165">
                  <c:v>100</c:v>
                </c:pt>
                <c:pt idx="166">
                  <c:v>72</c:v>
                </c:pt>
                <c:pt idx="167">
                  <c:v>127</c:v>
                </c:pt>
                <c:pt idx="168">
                  <c:v>135</c:v>
                </c:pt>
                <c:pt idx="169">
                  <c:v>54</c:v>
                </c:pt>
                <c:pt idx="170">
                  <c:v>65</c:v>
                </c:pt>
                <c:pt idx="171">
                  <c:v>58</c:v>
                </c:pt>
                <c:pt idx="172">
                  <c:v>61</c:v>
                </c:pt>
                <c:pt idx="173">
                  <c:v>39</c:v>
                </c:pt>
                <c:pt idx="174">
                  <c:v>33</c:v>
                </c:pt>
                <c:pt idx="175">
                  <c:v>73</c:v>
                </c:pt>
                <c:pt idx="176">
                  <c:v>61</c:v>
                </c:pt>
                <c:pt idx="177">
                  <c:v>51</c:v>
                </c:pt>
                <c:pt idx="178">
                  <c:v>31</c:v>
                </c:pt>
                <c:pt idx="179">
                  <c:v>28</c:v>
                </c:pt>
                <c:pt idx="180">
                  <c:v>58</c:v>
                </c:pt>
                <c:pt idx="181">
                  <c:v>44</c:v>
                </c:pt>
                <c:pt idx="182">
                  <c:v>35</c:v>
                </c:pt>
                <c:pt idx="183">
                  <c:v>22</c:v>
                </c:pt>
                <c:pt idx="184">
                  <c:v>36</c:v>
                </c:pt>
                <c:pt idx="185">
                  <c:v>43</c:v>
                </c:pt>
                <c:pt idx="186">
                  <c:v>40</c:v>
                </c:pt>
                <c:pt idx="187">
                  <c:v>38</c:v>
                </c:pt>
                <c:pt idx="188">
                  <c:v>47</c:v>
                </c:pt>
                <c:pt idx="189">
                  <c:v>49</c:v>
                </c:pt>
                <c:pt idx="190">
                  <c:v>22</c:v>
                </c:pt>
                <c:pt idx="191">
                  <c:v>37</c:v>
                </c:pt>
                <c:pt idx="192">
                  <c:v>15</c:v>
                </c:pt>
                <c:pt idx="193">
                  <c:v>16</c:v>
                </c:pt>
                <c:pt idx="194">
                  <c:v>12</c:v>
                </c:pt>
                <c:pt idx="195">
                  <c:v>6</c:v>
                </c:pt>
                <c:pt idx="196">
                  <c:v>19</c:v>
                </c:pt>
                <c:pt idx="197">
                  <c:v>16</c:v>
                </c:pt>
                <c:pt idx="198">
                  <c:v>12</c:v>
                </c:pt>
                <c:pt idx="199">
                  <c:v>9</c:v>
                </c:pt>
                <c:pt idx="200">
                  <c:v>5</c:v>
                </c:pt>
                <c:pt idx="201">
                  <c:v>5</c:v>
                </c:pt>
                <c:pt idx="202">
                  <c:v>0</c:v>
                </c:pt>
                <c:pt idx="203">
                  <c:v>0</c:v>
                </c:pt>
              </c:numCache>
            </c:numRef>
          </c:val>
        </c:ser>
        <c:ser>
          <c:idx val="3"/>
          <c:order val="3"/>
          <c:tx>
            <c:strRef>
              <c:f>'Cas IDS 2010 2013'!$A$6</c:f>
              <c:strCache>
                <c:ptCount val="1"/>
                <c:pt idx="0">
                  <c:v>KASAI OCCIDENT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2013'!$BB$6:$IW$6</c:f>
              <c:numCache>
                <c:formatCode>General</c:formatCode>
                <c:ptCount val="20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16</c:v>
                </c:pt>
                <c:pt idx="5">
                  <c:v>27</c:v>
                </c:pt>
                <c:pt idx="6">
                  <c:v>17</c:v>
                </c:pt>
                <c:pt idx="7">
                  <c:v>22</c:v>
                </c:pt>
                <c:pt idx="8">
                  <c:v>14</c:v>
                </c:pt>
                <c:pt idx="9">
                  <c:v>28</c:v>
                </c:pt>
                <c:pt idx="10">
                  <c:v>44</c:v>
                </c:pt>
                <c:pt idx="11">
                  <c:v>26</c:v>
                </c:pt>
                <c:pt idx="12">
                  <c:v>41</c:v>
                </c:pt>
                <c:pt idx="13">
                  <c:v>43</c:v>
                </c:pt>
                <c:pt idx="14">
                  <c:v>34</c:v>
                </c:pt>
                <c:pt idx="15">
                  <c:v>35</c:v>
                </c:pt>
                <c:pt idx="16">
                  <c:v>6</c:v>
                </c:pt>
                <c:pt idx="17">
                  <c:v>5</c:v>
                </c:pt>
                <c:pt idx="18">
                  <c:v>21</c:v>
                </c:pt>
                <c:pt idx="19">
                  <c:v>12</c:v>
                </c:pt>
                <c:pt idx="20">
                  <c:v>26</c:v>
                </c:pt>
                <c:pt idx="21">
                  <c:v>20</c:v>
                </c:pt>
                <c:pt idx="22">
                  <c:v>22</c:v>
                </c:pt>
                <c:pt idx="23">
                  <c:v>9</c:v>
                </c:pt>
                <c:pt idx="24">
                  <c:v>44</c:v>
                </c:pt>
                <c:pt idx="25">
                  <c:v>95</c:v>
                </c:pt>
                <c:pt idx="26">
                  <c:v>66</c:v>
                </c:pt>
                <c:pt idx="27">
                  <c:v>75</c:v>
                </c:pt>
                <c:pt idx="28">
                  <c:v>88</c:v>
                </c:pt>
                <c:pt idx="29">
                  <c:v>38</c:v>
                </c:pt>
                <c:pt idx="30">
                  <c:v>25</c:v>
                </c:pt>
                <c:pt idx="31">
                  <c:v>20</c:v>
                </c:pt>
                <c:pt idx="32">
                  <c:v>50</c:v>
                </c:pt>
                <c:pt idx="33">
                  <c:v>15</c:v>
                </c:pt>
                <c:pt idx="34">
                  <c:v>36</c:v>
                </c:pt>
                <c:pt idx="35">
                  <c:v>2</c:v>
                </c:pt>
                <c:pt idx="36">
                  <c:v>5</c:v>
                </c:pt>
                <c:pt idx="37">
                  <c:v>0</c:v>
                </c:pt>
                <c:pt idx="38">
                  <c:v>5</c:v>
                </c:pt>
                <c:pt idx="39">
                  <c:v>0</c:v>
                </c:pt>
                <c:pt idx="40">
                  <c:v>4</c:v>
                </c:pt>
                <c:pt idx="41">
                  <c:v>2</c:v>
                </c:pt>
                <c:pt idx="42">
                  <c:v>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4</c:v>
                </c:pt>
                <c:pt idx="47">
                  <c:v>0</c:v>
                </c:pt>
                <c:pt idx="48">
                  <c:v>1</c:v>
                </c:pt>
                <c:pt idx="49">
                  <c:v>1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1</c:v>
                </c:pt>
                <c:pt idx="55">
                  <c:v>0</c:v>
                </c:pt>
                <c:pt idx="56">
                  <c:v>0</c:v>
                </c:pt>
                <c:pt idx="57">
                  <c:v>10</c:v>
                </c:pt>
                <c:pt idx="58">
                  <c:v>110</c:v>
                </c:pt>
                <c:pt idx="59">
                  <c:v>169</c:v>
                </c:pt>
                <c:pt idx="60">
                  <c:v>83</c:v>
                </c:pt>
                <c:pt idx="61">
                  <c:v>42</c:v>
                </c:pt>
                <c:pt idx="62">
                  <c:v>39</c:v>
                </c:pt>
                <c:pt idx="63">
                  <c:v>67</c:v>
                </c:pt>
                <c:pt idx="64">
                  <c:v>69</c:v>
                </c:pt>
                <c:pt idx="65">
                  <c:v>40</c:v>
                </c:pt>
                <c:pt idx="66">
                  <c:v>15</c:v>
                </c:pt>
                <c:pt idx="67">
                  <c:v>75</c:v>
                </c:pt>
                <c:pt idx="68">
                  <c:v>54</c:v>
                </c:pt>
                <c:pt idx="69">
                  <c:v>49</c:v>
                </c:pt>
                <c:pt idx="70">
                  <c:v>41</c:v>
                </c:pt>
                <c:pt idx="71">
                  <c:v>22</c:v>
                </c:pt>
                <c:pt idx="72">
                  <c:v>38</c:v>
                </c:pt>
                <c:pt idx="73">
                  <c:v>35</c:v>
                </c:pt>
                <c:pt idx="74">
                  <c:v>162</c:v>
                </c:pt>
                <c:pt idx="75">
                  <c:v>90</c:v>
                </c:pt>
                <c:pt idx="76">
                  <c:v>46</c:v>
                </c:pt>
                <c:pt idx="77">
                  <c:v>171</c:v>
                </c:pt>
                <c:pt idx="78">
                  <c:v>160</c:v>
                </c:pt>
                <c:pt idx="79">
                  <c:v>198</c:v>
                </c:pt>
                <c:pt idx="80">
                  <c:v>135</c:v>
                </c:pt>
                <c:pt idx="81">
                  <c:v>145</c:v>
                </c:pt>
                <c:pt idx="82">
                  <c:v>99</c:v>
                </c:pt>
                <c:pt idx="83">
                  <c:v>96</c:v>
                </c:pt>
                <c:pt idx="84">
                  <c:v>20</c:v>
                </c:pt>
                <c:pt idx="85">
                  <c:v>35</c:v>
                </c:pt>
                <c:pt idx="86">
                  <c:v>38</c:v>
                </c:pt>
                <c:pt idx="87">
                  <c:v>37</c:v>
                </c:pt>
                <c:pt idx="88">
                  <c:v>33</c:v>
                </c:pt>
                <c:pt idx="89">
                  <c:v>15</c:v>
                </c:pt>
                <c:pt idx="90">
                  <c:v>46</c:v>
                </c:pt>
                <c:pt idx="91">
                  <c:v>41</c:v>
                </c:pt>
                <c:pt idx="92">
                  <c:v>77</c:v>
                </c:pt>
                <c:pt idx="93">
                  <c:v>84</c:v>
                </c:pt>
                <c:pt idx="94">
                  <c:v>87</c:v>
                </c:pt>
                <c:pt idx="95">
                  <c:v>226</c:v>
                </c:pt>
                <c:pt idx="96">
                  <c:v>93</c:v>
                </c:pt>
                <c:pt idx="97">
                  <c:v>115</c:v>
                </c:pt>
                <c:pt idx="98">
                  <c:v>130</c:v>
                </c:pt>
                <c:pt idx="99">
                  <c:v>127</c:v>
                </c:pt>
                <c:pt idx="100">
                  <c:v>83</c:v>
                </c:pt>
                <c:pt idx="101">
                  <c:v>138</c:v>
                </c:pt>
                <c:pt idx="102">
                  <c:v>121</c:v>
                </c:pt>
                <c:pt idx="103">
                  <c:v>150</c:v>
                </c:pt>
                <c:pt idx="104">
                  <c:v>192</c:v>
                </c:pt>
                <c:pt idx="105">
                  <c:v>23</c:v>
                </c:pt>
                <c:pt idx="106">
                  <c:v>331</c:v>
                </c:pt>
                <c:pt idx="107">
                  <c:v>239</c:v>
                </c:pt>
                <c:pt idx="108">
                  <c:v>267</c:v>
                </c:pt>
                <c:pt idx="109">
                  <c:v>248</c:v>
                </c:pt>
                <c:pt idx="110">
                  <c:v>279</c:v>
                </c:pt>
                <c:pt idx="111">
                  <c:v>252</c:v>
                </c:pt>
                <c:pt idx="112">
                  <c:v>238</c:v>
                </c:pt>
                <c:pt idx="113">
                  <c:v>82</c:v>
                </c:pt>
                <c:pt idx="114">
                  <c:v>212</c:v>
                </c:pt>
                <c:pt idx="115">
                  <c:v>374</c:v>
                </c:pt>
                <c:pt idx="116">
                  <c:v>304</c:v>
                </c:pt>
                <c:pt idx="117">
                  <c:v>210</c:v>
                </c:pt>
                <c:pt idx="118">
                  <c:v>149</c:v>
                </c:pt>
                <c:pt idx="119">
                  <c:v>112</c:v>
                </c:pt>
                <c:pt idx="120">
                  <c:v>146</c:v>
                </c:pt>
                <c:pt idx="121">
                  <c:v>123</c:v>
                </c:pt>
                <c:pt idx="122">
                  <c:v>120</c:v>
                </c:pt>
                <c:pt idx="123">
                  <c:v>123</c:v>
                </c:pt>
                <c:pt idx="124">
                  <c:v>146</c:v>
                </c:pt>
                <c:pt idx="125">
                  <c:v>84</c:v>
                </c:pt>
                <c:pt idx="126">
                  <c:v>166</c:v>
                </c:pt>
                <c:pt idx="127">
                  <c:v>140</c:v>
                </c:pt>
                <c:pt idx="128">
                  <c:v>222</c:v>
                </c:pt>
                <c:pt idx="129">
                  <c:v>243</c:v>
                </c:pt>
                <c:pt idx="130">
                  <c:v>138</c:v>
                </c:pt>
                <c:pt idx="131">
                  <c:v>588</c:v>
                </c:pt>
                <c:pt idx="132">
                  <c:v>444</c:v>
                </c:pt>
                <c:pt idx="133">
                  <c:v>425</c:v>
                </c:pt>
                <c:pt idx="134">
                  <c:v>293</c:v>
                </c:pt>
                <c:pt idx="135">
                  <c:v>232</c:v>
                </c:pt>
                <c:pt idx="136">
                  <c:v>399</c:v>
                </c:pt>
                <c:pt idx="137">
                  <c:v>439</c:v>
                </c:pt>
                <c:pt idx="138">
                  <c:v>469</c:v>
                </c:pt>
                <c:pt idx="139">
                  <c:v>438</c:v>
                </c:pt>
                <c:pt idx="140">
                  <c:v>342</c:v>
                </c:pt>
                <c:pt idx="141">
                  <c:v>343</c:v>
                </c:pt>
                <c:pt idx="142">
                  <c:v>318</c:v>
                </c:pt>
                <c:pt idx="143">
                  <c:v>332</c:v>
                </c:pt>
                <c:pt idx="144">
                  <c:v>428</c:v>
                </c:pt>
                <c:pt idx="145">
                  <c:v>246</c:v>
                </c:pt>
                <c:pt idx="146">
                  <c:v>251</c:v>
                </c:pt>
                <c:pt idx="147">
                  <c:v>326</c:v>
                </c:pt>
                <c:pt idx="148">
                  <c:v>86</c:v>
                </c:pt>
                <c:pt idx="149">
                  <c:v>141</c:v>
                </c:pt>
                <c:pt idx="150">
                  <c:v>84</c:v>
                </c:pt>
                <c:pt idx="151">
                  <c:v>133</c:v>
                </c:pt>
                <c:pt idx="152">
                  <c:v>63</c:v>
                </c:pt>
                <c:pt idx="153">
                  <c:v>51</c:v>
                </c:pt>
                <c:pt idx="154">
                  <c:v>38</c:v>
                </c:pt>
                <c:pt idx="155">
                  <c:v>43</c:v>
                </c:pt>
                <c:pt idx="156">
                  <c:v>19</c:v>
                </c:pt>
                <c:pt idx="157">
                  <c:v>18</c:v>
                </c:pt>
                <c:pt idx="158">
                  <c:v>19</c:v>
                </c:pt>
                <c:pt idx="159">
                  <c:v>26</c:v>
                </c:pt>
                <c:pt idx="160">
                  <c:v>49</c:v>
                </c:pt>
                <c:pt idx="161">
                  <c:v>34</c:v>
                </c:pt>
                <c:pt idx="162">
                  <c:v>67</c:v>
                </c:pt>
                <c:pt idx="163">
                  <c:v>35</c:v>
                </c:pt>
                <c:pt idx="164">
                  <c:v>88</c:v>
                </c:pt>
                <c:pt idx="165">
                  <c:v>66</c:v>
                </c:pt>
                <c:pt idx="166">
                  <c:v>106</c:v>
                </c:pt>
                <c:pt idx="167">
                  <c:v>133</c:v>
                </c:pt>
                <c:pt idx="168">
                  <c:v>119</c:v>
                </c:pt>
                <c:pt idx="169">
                  <c:v>102</c:v>
                </c:pt>
                <c:pt idx="170">
                  <c:v>58</c:v>
                </c:pt>
                <c:pt idx="171">
                  <c:v>89</c:v>
                </c:pt>
                <c:pt idx="172">
                  <c:v>80</c:v>
                </c:pt>
                <c:pt idx="173">
                  <c:v>49</c:v>
                </c:pt>
                <c:pt idx="174">
                  <c:v>61</c:v>
                </c:pt>
                <c:pt idx="175">
                  <c:v>48</c:v>
                </c:pt>
                <c:pt idx="176">
                  <c:v>37</c:v>
                </c:pt>
                <c:pt idx="177">
                  <c:v>51</c:v>
                </c:pt>
                <c:pt idx="178">
                  <c:v>15</c:v>
                </c:pt>
                <c:pt idx="179">
                  <c:v>23</c:v>
                </c:pt>
                <c:pt idx="180">
                  <c:v>4</c:v>
                </c:pt>
                <c:pt idx="181">
                  <c:v>6</c:v>
                </c:pt>
                <c:pt idx="182">
                  <c:v>0</c:v>
                </c:pt>
                <c:pt idx="183">
                  <c:v>1</c:v>
                </c:pt>
                <c:pt idx="184">
                  <c:v>2</c:v>
                </c:pt>
                <c:pt idx="185">
                  <c:v>2</c:v>
                </c:pt>
                <c:pt idx="186">
                  <c:v>4</c:v>
                </c:pt>
                <c:pt idx="187">
                  <c:v>24</c:v>
                </c:pt>
                <c:pt idx="188">
                  <c:v>3</c:v>
                </c:pt>
                <c:pt idx="189">
                  <c:v>7</c:v>
                </c:pt>
                <c:pt idx="190">
                  <c:v>7</c:v>
                </c:pt>
                <c:pt idx="191">
                  <c:v>7</c:v>
                </c:pt>
                <c:pt idx="192">
                  <c:v>2</c:v>
                </c:pt>
                <c:pt idx="193">
                  <c:v>12</c:v>
                </c:pt>
                <c:pt idx="194">
                  <c:v>4</c:v>
                </c:pt>
                <c:pt idx="195">
                  <c:v>4</c:v>
                </c:pt>
                <c:pt idx="196">
                  <c:v>2</c:v>
                </c:pt>
                <c:pt idx="197">
                  <c:v>1</c:v>
                </c:pt>
                <c:pt idx="198">
                  <c:v>0</c:v>
                </c:pt>
                <c:pt idx="199">
                  <c:v>0</c:v>
                </c:pt>
                <c:pt idx="200">
                  <c:v>4</c:v>
                </c:pt>
                <c:pt idx="201">
                  <c:v>2</c:v>
                </c:pt>
                <c:pt idx="202">
                  <c:v>0</c:v>
                </c:pt>
                <c:pt idx="203">
                  <c:v>1</c:v>
                </c:pt>
              </c:numCache>
            </c:numRef>
          </c:val>
        </c:ser>
        <c:ser>
          <c:idx val="4"/>
          <c:order val="4"/>
          <c:tx>
            <c:strRef>
              <c:f>'Cas IDS 2010 2013'!$A$7</c:f>
              <c:strCache>
                <c:ptCount val="1"/>
                <c:pt idx="0">
                  <c:v>KASAI ORIENTAL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2013'!$BB$7:$IW$7</c:f>
              <c:numCache>
                <c:formatCode>General</c:formatCode>
                <c:ptCount val="204"/>
                <c:pt idx="0">
                  <c:v>0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10</c:v>
                </c:pt>
                <c:pt idx="6">
                  <c:v>2</c:v>
                </c:pt>
                <c:pt idx="7">
                  <c:v>42</c:v>
                </c:pt>
                <c:pt idx="8">
                  <c:v>89</c:v>
                </c:pt>
                <c:pt idx="9">
                  <c:v>200</c:v>
                </c:pt>
                <c:pt idx="10">
                  <c:v>323</c:v>
                </c:pt>
                <c:pt idx="11">
                  <c:v>362</c:v>
                </c:pt>
                <c:pt idx="12">
                  <c:v>551</c:v>
                </c:pt>
                <c:pt idx="13">
                  <c:v>494</c:v>
                </c:pt>
                <c:pt idx="14">
                  <c:v>674</c:v>
                </c:pt>
                <c:pt idx="15">
                  <c:v>817</c:v>
                </c:pt>
                <c:pt idx="16">
                  <c:v>602</c:v>
                </c:pt>
                <c:pt idx="17">
                  <c:v>724</c:v>
                </c:pt>
                <c:pt idx="18">
                  <c:v>686</c:v>
                </c:pt>
                <c:pt idx="19">
                  <c:v>473</c:v>
                </c:pt>
                <c:pt idx="20">
                  <c:v>983</c:v>
                </c:pt>
                <c:pt idx="21">
                  <c:v>1187</c:v>
                </c:pt>
                <c:pt idx="22">
                  <c:v>1544</c:v>
                </c:pt>
                <c:pt idx="23">
                  <c:v>2032</c:v>
                </c:pt>
                <c:pt idx="24">
                  <c:v>4094</c:v>
                </c:pt>
                <c:pt idx="25">
                  <c:v>2742</c:v>
                </c:pt>
                <c:pt idx="26">
                  <c:v>1831</c:v>
                </c:pt>
                <c:pt idx="27">
                  <c:v>2113</c:v>
                </c:pt>
                <c:pt idx="28">
                  <c:v>1763</c:v>
                </c:pt>
                <c:pt idx="29">
                  <c:v>2506</c:v>
                </c:pt>
                <c:pt idx="30">
                  <c:v>2261</c:v>
                </c:pt>
                <c:pt idx="31">
                  <c:v>1557</c:v>
                </c:pt>
                <c:pt idx="32">
                  <c:v>1178</c:v>
                </c:pt>
                <c:pt idx="33">
                  <c:v>826</c:v>
                </c:pt>
                <c:pt idx="34">
                  <c:v>570</c:v>
                </c:pt>
                <c:pt idx="35">
                  <c:v>452</c:v>
                </c:pt>
                <c:pt idx="36">
                  <c:v>454</c:v>
                </c:pt>
                <c:pt idx="37">
                  <c:v>316</c:v>
                </c:pt>
                <c:pt idx="38">
                  <c:v>268</c:v>
                </c:pt>
                <c:pt idx="39">
                  <c:v>124</c:v>
                </c:pt>
                <c:pt idx="40">
                  <c:v>158</c:v>
                </c:pt>
                <c:pt idx="41">
                  <c:v>397</c:v>
                </c:pt>
                <c:pt idx="42">
                  <c:v>261</c:v>
                </c:pt>
                <c:pt idx="43">
                  <c:v>222</c:v>
                </c:pt>
                <c:pt idx="44">
                  <c:v>511</c:v>
                </c:pt>
                <c:pt idx="45">
                  <c:v>851</c:v>
                </c:pt>
                <c:pt idx="46">
                  <c:v>595</c:v>
                </c:pt>
                <c:pt idx="47">
                  <c:v>513</c:v>
                </c:pt>
                <c:pt idx="48">
                  <c:v>427</c:v>
                </c:pt>
                <c:pt idx="49">
                  <c:v>354</c:v>
                </c:pt>
                <c:pt idx="50">
                  <c:v>184</c:v>
                </c:pt>
                <c:pt idx="51">
                  <c:v>247</c:v>
                </c:pt>
                <c:pt idx="52">
                  <c:v>304</c:v>
                </c:pt>
                <c:pt idx="53">
                  <c:v>224</c:v>
                </c:pt>
                <c:pt idx="54">
                  <c:v>455</c:v>
                </c:pt>
                <c:pt idx="55">
                  <c:v>291</c:v>
                </c:pt>
                <c:pt idx="56">
                  <c:v>310</c:v>
                </c:pt>
                <c:pt idx="57">
                  <c:v>364</c:v>
                </c:pt>
                <c:pt idx="58">
                  <c:v>295</c:v>
                </c:pt>
                <c:pt idx="59">
                  <c:v>179</c:v>
                </c:pt>
                <c:pt idx="60">
                  <c:v>300</c:v>
                </c:pt>
                <c:pt idx="61">
                  <c:v>371</c:v>
                </c:pt>
                <c:pt idx="62">
                  <c:v>223</c:v>
                </c:pt>
                <c:pt idx="63">
                  <c:v>404</c:v>
                </c:pt>
                <c:pt idx="64">
                  <c:v>300</c:v>
                </c:pt>
                <c:pt idx="65">
                  <c:v>201</c:v>
                </c:pt>
                <c:pt idx="66">
                  <c:v>214</c:v>
                </c:pt>
                <c:pt idx="67">
                  <c:v>139</c:v>
                </c:pt>
                <c:pt idx="68">
                  <c:v>8</c:v>
                </c:pt>
                <c:pt idx="69">
                  <c:v>118</c:v>
                </c:pt>
                <c:pt idx="70">
                  <c:v>220</c:v>
                </c:pt>
                <c:pt idx="71">
                  <c:v>52</c:v>
                </c:pt>
                <c:pt idx="72">
                  <c:v>96</c:v>
                </c:pt>
                <c:pt idx="73">
                  <c:v>86</c:v>
                </c:pt>
                <c:pt idx="74">
                  <c:v>187</c:v>
                </c:pt>
                <c:pt idx="75">
                  <c:v>96</c:v>
                </c:pt>
                <c:pt idx="76">
                  <c:v>84</c:v>
                </c:pt>
                <c:pt idx="77">
                  <c:v>31</c:v>
                </c:pt>
                <c:pt idx="78">
                  <c:v>80</c:v>
                </c:pt>
                <c:pt idx="79">
                  <c:v>68</c:v>
                </c:pt>
                <c:pt idx="80">
                  <c:v>85</c:v>
                </c:pt>
                <c:pt idx="81">
                  <c:v>70</c:v>
                </c:pt>
                <c:pt idx="82">
                  <c:v>107</c:v>
                </c:pt>
                <c:pt idx="83">
                  <c:v>65</c:v>
                </c:pt>
                <c:pt idx="84">
                  <c:v>87</c:v>
                </c:pt>
                <c:pt idx="85">
                  <c:v>70</c:v>
                </c:pt>
                <c:pt idx="86">
                  <c:v>67</c:v>
                </c:pt>
                <c:pt idx="87">
                  <c:v>60</c:v>
                </c:pt>
                <c:pt idx="88">
                  <c:v>45</c:v>
                </c:pt>
                <c:pt idx="89">
                  <c:v>70</c:v>
                </c:pt>
                <c:pt idx="90">
                  <c:v>73</c:v>
                </c:pt>
                <c:pt idx="91">
                  <c:v>32</c:v>
                </c:pt>
                <c:pt idx="92">
                  <c:v>49</c:v>
                </c:pt>
                <c:pt idx="93">
                  <c:v>18</c:v>
                </c:pt>
                <c:pt idx="94">
                  <c:v>35</c:v>
                </c:pt>
                <c:pt idx="95">
                  <c:v>69</c:v>
                </c:pt>
                <c:pt idx="96">
                  <c:v>85</c:v>
                </c:pt>
                <c:pt idx="97">
                  <c:v>83</c:v>
                </c:pt>
                <c:pt idx="98">
                  <c:v>56</c:v>
                </c:pt>
                <c:pt idx="99">
                  <c:v>52</c:v>
                </c:pt>
                <c:pt idx="100">
                  <c:v>35</c:v>
                </c:pt>
                <c:pt idx="101">
                  <c:v>85</c:v>
                </c:pt>
                <c:pt idx="102">
                  <c:v>9</c:v>
                </c:pt>
                <c:pt idx="103">
                  <c:v>11</c:v>
                </c:pt>
                <c:pt idx="104">
                  <c:v>13</c:v>
                </c:pt>
                <c:pt idx="105">
                  <c:v>22</c:v>
                </c:pt>
                <c:pt idx="106">
                  <c:v>20</c:v>
                </c:pt>
                <c:pt idx="107">
                  <c:v>10</c:v>
                </c:pt>
                <c:pt idx="108">
                  <c:v>15</c:v>
                </c:pt>
                <c:pt idx="109">
                  <c:v>29</c:v>
                </c:pt>
                <c:pt idx="110">
                  <c:v>18</c:v>
                </c:pt>
                <c:pt idx="111">
                  <c:v>24</c:v>
                </c:pt>
                <c:pt idx="112">
                  <c:v>56</c:v>
                </c:pt>
                <c:pt idx="113">
                  <c:v>5</c:v>
                </c:pt>
                <c:pt idx="114">
                  <c:v>82</c:v>
                </c:pt>
                <c:pt idx="115">
                  <c:v>77</c:v>
                </c:pt>
                <c:pt idx="116">
                  <c:v>16</c:v>
                </c:pt>
                <c:pt idx="117">
                  <c:v>20</c:v>
                </c:pt>
                <c:pt idx="118">
                  <c:v>31</c:v>
                </c:pt>
                <c:pt idx="119">
                  <c:v>12</c:v>
                </c:pt>
                <c:pt idx="120">
                  <c:v>26</c:v>
                </c:pt>
                <c:pt idx="121">
                  <c:v>23</c:v>
                </c:pt>
                <c:pt idx="122">
                  <c:v>10</c:v>
                </c:pt>
                <c:pt idx="123">
                  <c:v>5</c:v>
                </c:pt>
                <c:pt idx="124">
                  <c:v>11</c:v>
                </c:pt>
                <c:pt idx="125">
                  <c:v>8</c:v>
                </c:pt>
                <c:pt idx="126">
                  <c:v>34</c:v>
                </c:pt>
                <c:pt idx="127">
                  <c:v>43</c:v>
                </c:pt>
                <c:pt idx="128">
                  <c:v>5</c:v>
                </c:pt>
                <c:pt idx="129">
                  <c:v>12</c:v>
                </c:pt>
                <c:pt idx="130">
                  <c:v>19</c:v>
                </c:pt>
                <c:pt idx="131">
                  <c:v>64</c:v>
                </c:pt>
                <c:pt idx="132">
                  <c:v>54</c:v>
                </c:pt>
                <c:pt idx="133">
                  <c:v>20</c:v>
                </c:pt>
                <c:pt idx="134">
                  <c:v>19</c:v>
                </c:pt>
                <c:pt idx="135">
                  <c:v>17</c:v>
                </c:pt>
                <c:pt idx="136">
                  <c:v>23</c:v>
                </c:pt>
                <c:pt idx="137">
                  <c:v>23</c:v>
                </c:pt>
                <c:pt idx="138">
                  <c:v>6</c:v>
                </c:pt>
                <c:pt idx="139">
                  <c:v>37</c:v>
                </c:pt>
                <c:pt idx="140">
                  <c:v>23</c:v>
                </c:pt>
                <c:pt idx="141">
                  <c:v>20</c:v>
                </c:pt>
                <c:pt idx="142">
                  <c:v>14</c:v>
                </c:pt>
                <c:pt idx="143">
                  <c:v>10</c:v>
                </c:pt>
                <c:pt idx="144">
                  <c:v>12</c:v>
                </c:pt>
                <c:pt idx="145">
                  <c:v>15</c:v>
                </c:pt>
                <c:pt idx="146">
                  <c:v>15</c:v>
                </c:pt>
                <c:pt idx="147">
                  <c:v>11</c:v>
                </c:pt>
                <c:pt idx="148">
                  <c:v>12</c:v>
                </c:pt>
                <c:pt idx="149">
                  <c:v>16</c:v>
                </c:pt>
                <c:pt idx="150">
                  <c:v>21</c:v>
                </c:pt>
                <c:pt idx="151">
                  <c:v>5</c:v>
                </c:pt>
                <c:pt idx="152">
                  <c:v>26</c:v>
                </c:pt>
                <c:pt idx="153">
                  <c:v>12</c:v>
                </c:pt>
                <c:pt idx="154">
                  <c:v>8</c:v>
                </c:pt>
                <c:pt idx="155">
                  <c:v>9</c:v>
                </c:pt>
                <c:pt idx="156">
                  <c:v>15</c:v>
                </c:pt>
                <c:pt idx="157">
                  <c:v>20</c:v>
                </c:pt>
                <c:pt idx="158">
                  <c:v>20</c:v>
                </c:pt>
                <c:pt idx="159">
                  <c:v>17</c:v>
                </c:pt>
                <c:pt idx="160">
                  <c:v>24</c:v>
                </c:pt>
                <c:pt idx="161">
                  <c:v>35</c:v>
                </c:pt>
                <c:pt idx="162">
                  <c:v>45</c:v>
                </c:pt>
                <c:pt idx="163">
                  <c:v>69</c:v>
                </c:pt>
                <c:pt idx="164">
                  <c:v>98</c:v>
                </c:pt>
                <c:pt idx="165">
                  <c:v>88</c:v>
                </c:pt>
                <c:pt idx="166">
                  <c:v>128</c:v>
                </c:pt>
                <c:pt idx="167">
                  <c:v>198</c:v>
                </c:pt>
                <c:pt idx="168">
                  <c:v>231</c:v>
                </c:pt>
                <c:pt idx="169">
                  <c:v>173</c:v>
                </c:pt>
                <c:pt idx="170">
                  <c:v>285</c:v>
                </c:pt>
                <c:pt idx="171">
                  <c:v>201</c:v>
                </c:pt>
                <c:pt idx="172">
                  <c:v>186</c:v>
                </c:pt>
                <c:pt idx="173">
                  <c:v>187</c:v>
                </c:pt>
                <c:pt idx="174">
                  <c:v>186</c:v>
                </c:pt>
                <c:pt idx="175">
                  <c:v>208</c:v>
                </c:pt>
                <c:pt idx="176">
                  <c:v>145</c:v>
                </c:pt>
                <c:pt idx="177">
                  <c:v>221</c:v>
                </c:pt>
                <c:pt idx="178">
                  <c:v>186</c:v>
                </c:pt>
                <c:pt idx="179">
                  <c:v>85</c:v>
                </c:pt>
                <c:pt idx="180">
                  <c:v>90</c:v>
                </c:pt>
                <c:pt idx="181">
                  <c:v>50</c:v>
                </c:pt>
                <c:pt idx="182">
                  <c:v>72</c:v>
                </c:pt>
                <c:pt idx="183">
                  <c:v>61</c:v>
                </c:pt>
                <c:pt idx="184">
                  <c:v>81</c:v>
                </c:pt>
                <c:pt idx="185">
                  <c:v>74</c:v>
                </c:pt>
                <c:pt idx="186">
                  <c:v>60</c:v>
                </c:pt>
                <c:pt idx="187">
                  <c:v>43</c:v>
                </c:pt>
                <c:pt idx="188">
                  <c:v>61</c:v>
                </c:pt>
                <c:pt idx="189">
                  <c:v>89</c:v>
                </c:pt>
                <c:pt idx="190">
                  <c:v>62</c:v>
                </c:pt>
                <c:pt idx="191">
                  <c:v>26</c:v>
                </c:pt>
                <c:pt idx="192">
                  <c:v>20</c:v>
                </c:pt>
                <c:pt idx="193">
                  <c:v>29</c:v>
                </c:pt>
                <c:pt idx="194">
                  <c:v>10</c:v>
                </c:pt>
                <c:pt idx="195">
                  <c:v>21</c:v>
                </c:pt>
                <c:pt idx="196">
                  <c:v>27</c:v>
                </c:pt>
                <c:pt idx="197">
                  <c:v>17</c:v>
                </c:pt>
                <c:pt idx="198">
                  <c:v>11</c:v>
                </c:pt>
                <c:pt idx="199">
                  <c:v>4</c:v>
                </c:pt>
                <c:pt idx="200">
                  <c:v>4</c:v>
                </c:pt>
                <c:pt idx="201">
                  <c:v>16</c:v>
                </c:pt>
                <c:pt idx="202">
                  <c:v>26</c:v>
                </c:pt>
                <c:pt idx="203">
                  <c:v>31</c:v>
                </c:pt>
              </c:numCache>
            </c:numRef>
          </c:val>
        </c:ser>
        <c:ser>
          <c:idx val="5"/>
          <c:order val="5"/>
          <c:tx>
            <c:strRef>
              <c:f>'Cas IDS 2010 2013'!$A$8</c:f>
              <c:strCache>
                <c:ptCount val="1"/>
                <c:pt idx="0">
                  <c:v>KATANGA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2013'!$BB$8:$IW$8</c:f>
              <c:numCache>
                <c:formatCode>General</c:formatCode>
                <c:ptCount val="204"/>
                <c:pt idx="0">
                  <c:v>678</c:v>
                </c:pt>
                <c:pt idx="1">
                  <c:v>954</c:v>
                </c:pt>
                <c:pt idx="2">
                  <c:v>1285</c:v>
                </c:pt>
                <c:pt idx="3">
                  <c:v>1793</c:v>
                </c:pt>
                <c:pt idx="4">
                  <c:v>2005</c:v>
                </c:pt>
                <c:pt idx="5">
                  <c:v>1836</c:v>
                </c:pt>
                <c:pt idx="6">
                  <c:v>1988</c:v>
                </c:pt>
                <c:pt idx="7">
                  <c:v>2185</c:v>
                </c:pt>
                <c:pt idx="8">
                  <c:v>2403</c:v>
                </c:pt>
                <c:pt idx="9">
                  <c:v>2906</c:v>
                </c:pt>
                <c:pt idx="10">
                  <c:v>3318</c:v>
                </c:pt>
                <c:pt idx="11">
                  <c:v>3691</c:v>
                </c:pt>
                <c:pt idx="12">
                  <c:v>3787</c:v>
                </c:pt>
                <c:pt idx="13">
                  <c:v>4003</c:v>
                </c:pt>
                <c:pt idx="14">
                  <c:v>2855</c:v>
                </c:pt>
                <c:pt idx="15">
                  <c:v>2624</c:v>
                </c:pt>
                <c:pt idx="16">
                  <c:v>2104</c:v>
                </c:pt>
                <c:pt idx="17">
                  <c:v>1570</c:v>
                </c:pt>
                <c:pt idx="18">
                  <c:v>1281</c:v>
                </c:pt>
                <c:pt idx="19">
                  <c:v>1224</c:v>
                </c:pt>
                <c:pt idx="20">
                  <c:v>984</c:v>
                </c:pt>
                <c:pt idx="21">
                  <c:v>579</c:v>
                </c:pt>
                <c:pt idx="22">
                  <c:v>1252</c:v>
                </c:pt>
                <c:pt idx="23">
                  <c:v>1086</c:v>
                </c:pt>
                <c:pt idx="24">
                  <c:v>1232</c:v>
                </c:pt>
                <c:pt idx="25">
                  <c:v>1495</c:v>
                </c:pt>
                <c:pt idx="26">
                  <c:v>1765</c:v>
                </c:pt>
                <c:pt idx="27">
                  <c:v>2352</c:v>
                </c:pt>
                <c:pt idx="28">
                  <c:v>2560</c:v>
                </c:pt>
                <c:pt idx="29">
                  <c:v>2332</c:v>
                </c:pt>
                <c:pt idx="30">
                  <c:v>2133</c:v>
                </c:pt>
                <c:pt idx="31">
                  <c:v>1907</c:v>
                </c:pt>
                <c:pt idx="32">
                  <c:v>1397</c:v>
                </c:pt>
                <c:pt idx="33">
                  <c:v>871</c:v>
                </c:pt>
                <c:pt idx="34">
                  <c:v>639</c:v>
                </c:pt>
                <c:pt idx="35">
                  <c:v>1187</c:v>
                </c:pt>
                <c:pt idx="36">
                  <c:v>916</c:v>
                </c:pt>
                <c:pt idx="37">
                  <c:v>685</c:v>
                </c:pt>
                <c:pt idx="38">
                  <c:v>449</c:v>
                </c:pt>
                <c:pt idx="39">
                  <c:v>482</c:v>
                </c:pt>
                <c:pt idx="40">
                  <c:v>449</c:v>
                </c:pt>
                <c:pt idx="41">
                  <c:v>676</c:v>
                </c:pt>
                <c:pt idx="42">
                  <c:v>417</c:v>
                </c:pt>
                <c:pt idx="43">
                  <c:v>315</c:v>
                </c:pt>
                <c:pt idx="44">
                  <c:v>341</c:v>
                </c:pt>
                <c:pt idx="45">
                  <c:v>335</c:v>
                </c:pt>
                <c:pt idx="46">
                  <c:v>181</c:v>
                </c:pt>
                <c:pt idx="47">
                  <c:v>134</c:v>
                </c:pt>
                <c:pt idx="48">
                  <c:v>141</c:v>
                </c:pt>
                <c:pt idx="49">
                  <c:v>73</c:v>
                </c:pt>
                <c:pt idx="50">
                  <c:v>249</c:v>
                </c:pt>
                <c:pt idx="51">
                  <c:v>184</c:v>
                </c:pt>
                <c:pt idx="52">
                  <c:v>173</c:v>
                </c:pt>
                <c:pt idx="53">
                  <c:v>159</c:v>
                </c:pt>
                <c:pt idx="54">
                  <c:v>262</c:v>
                </c:pt>
                <c:pt idx="55">
                  <c:v>158</c:v>
                </c:pt>
                <c:pt idx="56">
                  <c:v>162</c:v>
                </c:pt>
                <c:pt idx="57">
                  <c:v>146</c:v>
                </c:pt>
                <c:pt idx="58">
                  <c:v>203</c:v>
                </c:pt>
                <c:pt idx="59">
                  <c:v>152</c:v>
                </c:pt>
                <c:pt idx="60">
                  <c:v>232</c:v>
                </c:pt>
                <c:pt idx="61">
                  <c:v>160</c:v>
                </c:pt>
                <c:pt idx="62">
                  <c:v>164</c:v>
                </c:pt>
                <c:pt idx="63">
                  <c:v>176</c:v>
                </c:pt>
                <c:pt idx="64">
                  <c:v>350</c:v>
                </c:pt>
                <c:pt idx="65">
                  <c:v>108</c:v>
                </c:pt>
                <c:pt idx="66">
                  <c:v>159</c:v>
                </c:pt>
                <c:pt idx="67">
                  <c:v>224</c:v>
                </c:pt>
                <c:pt idx="68">
                  <c:v>175</c:v>
                </c:pt>
                <c:pt idx="69">
                  <c:v>177</c:v>
                </c:pt>
                <c:pt idx="70">
                  <c:v>127</c:v>
                </c:pt>
                <c:pt idx="71">
                  <c:v>116</c:v>
                </c:pt>
                <c:pt idx="72">
                  <c:v>173</c:v>
                </c:pt>
                <c:pt idx="73">
                  <c:v>138</c:v>
                </c:pt>
                <c:pt idx="74">
                  <c:v>212</c:v>
                </c:pt>
                <c:pt idx="75">
                  <c:v>143</c:v>
                </c:pt>
                <c:pt idx="76">
                  <c:v>139</c:v>
                </c:pt>
                <c:pt idx="77">
                  <c:v>159</c:v>
                </c:pt>
                <c:pt idx="78">
                  <c:v>141</c:v>
                </c:pt>
                <c:pt idx="79">
                  <c:v>213</c:v>
                </c:pt>
                <c:pt idx="80">
                  <c:v>169</c:v>
                </c:pt>
                <c:pt idx="81">
                  <c:v>270</c:v>
                </c:pt>
                <c:pt idx="82">
                  <c:v>218</c:v>
                </c:pt>
                <c:pt idx="83">
                  <c:v>341</c:v>
                </c:pt>
                <c:pt idx="84">
                  <c:v>338</c:v>
                </c:pt>
                <c:pt idx="85">
                  <c:v>364</c:v>
                </c:pt>
                <c:pt idx="86">
                  <c:v>339</c:v>
                </c:pt>
                <c:pt idx="87">
                  <c:v>203</c:v>
                </c:pt>
                <c:pt idx="88">
                  <c:v>229</c:v>
                </c:pt>
                <c:pt idx="89">
                  <c:v>234</c:v>
                </c:pt>
                <c:pt idx="90">
                  <c:v>157</c:v>
                </c:pt>
                <c:pt idx="91">
                  <c:v>114</c:v>
                </c:pt>
                <c:pt idx="92">
                  <c:v>57</c:v>
                </c:pt>
                <c:pt idx="93">
                  <c:v>130</c:v>
                </c:pt>
                <c:pt idx="94">
                  <c:v>155</c:v>
                </c:pt>
                <c:pt idx="95">
                  <c:v>100</c:v>
                </c:pt>
                <c:pt idx="96">
                  <c:v>112</c:v>
                </c:pt>
                <c:pt idx="97">
                  <c:v>114</c:v>
                </c:pt>
                <c:pt idx="98">
                  <c:v>106</c:v>
                </c:pt>
                <c:pt idx="99">
                  <c:v>269</c:v>
                </c:pt>
                <c:pt idx="100">
                  <c:v>78</c:v>
                </c:pt>
                <c:pt idx="101">
                  <c:v>111</c:v>
                </c:pt>
                <c:pt idx="102">
                  <c:v>179</c:v>
                </c:pt>
                <c:pt idx="103">
                  <c:v>24</c:v>
                </c:pt>
                <c:pt idx="104">
                  <c:v>103</c:v>
                </c:pt>
                <c:pt idx="105">
                  <c:v>142</c:v>
                </c:pt>
                <c:pt idx="106">
                  <c:v>150</c:v>
                </c:pt>
                <c:pt idx="107">
                  <c:v>175</c:v>
                </c:pt>
                <c:pt idx="108">
                  <c:v>160</c:v>
                </c:pt>
                <c:pt idx="109">
                  <c:v>98</c:v>
                </c:pt>
                <c:pt idx="110">
                  <c:v>130</c:v>
                </c:pt>
                <c:pt idx="111">
                  <c:v>165</c:v>
                </c:pt>
                <c:pt idx="112">
                  <c:v>123</c:v>
                </c:pt>
                <c:pt idx="113">
                  <c:v>92</c:v>
                </c:pt>
                <c:pt idx="114">
                  <c:v>138</c:v>
                </c:pt>
                <c:pt idx="115">
                  <c:v>162</c:v>
                </c:pt>
                <c:pt idx="116">
                  <c:v>156</c:v>
                </c:pt>
                <c:pt idx="117">
                  <c:v>76</c:v>
                </c:pt>
                <c:pt idx="118">
                  <c:v>129</c:v>
                </c:pt>
                <c:pt idx="119">
                  <c:v>140</c:v>
                </c:pt>
                <c:pt idx="120">
                  <c:v>176</c:v>
                </c:pt>
                <c:pt idx="121">
                  <c:v>153</c:v>
                </c:pt>
                <c:pt idx="122">
                  <c:v>144</c:v>
                </c:pt>
                <c:pt idx="123">
                  <c:v>113</c:v>
                </c:pt>
                <c:pt idx="124">
                  <c:v>164</c:v>
                </c:pt>
                <c:pt idx="125">
                  <c:v>168</c:v>
                </c:pt>
                <c:pt idx="126">
                  <c:v>163</c:v>
                </c:pt>
                <c:pt idx="127">
                  <c:v>153</c:v>
                </c:pt>
                <c:pt idx="128">
                  <c:v>143</c:v>
                </c:pt>
                <c:pt idx="129">
                  <c:v>134</c:v>
                </c:pt>
                <c:pt idx="130">
                  <c:v>116</c:v>
                </c:pt>
                <c:pt idx="131">
                  <c:v>216</c:v>
                </c:pt>
                <c:pt idx="132">
                  <c:v>156</c:v>
                </c:pt>
                <c:pt idx="133">
                  <c:v>129</c:v>
                </c:pt>
                <c:pt idx="134">
                  <c:v>135</c:v>
                </c:pt>
                <c:pt idx="135">
                  <c:v>164</c:v>
                </c:pt>
                <c:pt idx="136">
                  <c:v>218</c:v>
                </c:pt>
                <c:pt idx="137">
                  <c:v>182</c:v>
                </c:pt>
                <c:pt idx="138">
                  <c:v>152</c:v>
                </c:pt>
                <c:pt idx="139">
                  <c:v>134</c:v>
                </c:pt>
                <c:pt idx="140">
                  <c:v>221</c:v>
                </c:pt>
                <c:pt idx="141">
                  <c:v>216</c:v>
                </c:pt>
                <c:pt idx="142">
                  <c:v>228</c:v>
                </c:pt>
                <c:pt idx="143">
                  <c:v>230</c:v>
                </c:pt>
                <c:pt idx="144">
                  <c:v>187</c:v>
                </c:pt>
                <c:pt idx="145">
                  <c:v>329</c:v>
                </c:pt>
                <c:pt idx="146">
                  <c:v>281</c:v>
                </c:pt>
                <c:pt idx="147">
                  <c:v>505</c:v>
                </c:pt>
                <c:pt idx="148">
                  <c:v>331</c:v>
                </c:pt>
                <c:pt idx="149">
                  <c:v>260</c:v>
                </c:pt>
                <c:pt idx="150">
                  <c:v>344</c:v>
                </c:pt>
                <c:pt idx="151">
                  <c:v>244</c:v>
                </c:pt>
                <c:pt idx="152">
                  <c:v>160</c:v>
                </c:pt>
                <c:pt idx="153">
                  <c:v>204</c:v>
                </c:pt>
                <c:pt idx="154">
                  <c:v>224</c:v>
                </c:pt>
                <c:pt idx="155">
                  <c:v>153</c:v>
                </c:pt>
                <c:pt idx="156">
                  <c:v>209</c:v>
                </c:pt>
                <c:pt idx="157">
                  <c:v>242</c:v>
                </c:pt>
                <c:pt idx="158">
                  <c:v>296</c:v>
                </c:pt>
                <c:pt idx="159">
                  <c:v>259</c:v>
                </c:pt>
                <c:pt idx="160">
                  <c:v>304</c:v>
                </c:pt>
                <c:pt idx="161">
                  <c:v>378</c:v>
                </c:pt>
                <c:pt idx="162">
                  <c:v>436</c:v>
                </c:pt>
                <c:pt idx="163">
                  <c:v>711</c:v>
                </c:pt>
                <c:pt idx="164">
                  <c:v>659</c:v>
                </c:pt>
                <c:pt idx="165">
                  <c:v>714</c:v>
                </c:pt>
                <c:pt idx="166">
                  <c:v>613</c:v>
                </c:pt>
                <c:pt idx="167">
                  <c:v>739</c:v>
                </c:pt>
                <c:pt idx="168">
                  <c:v>631</c:v>
                </c:pt>
                <c:pt idx="169">
                  <c:v>514</c:v>
                </c:pt>
                <c:pt idx="170">
                  <c:v>432</c:v>
                </c:pt>
                <c:pt idx="171">
                  <c:v>285</c:v>
                </c:pt>
                <c:pt idx="172">
                  <c:v>203</c:v>
                </c:pt>
                <c:pt idx="173">
                  <c:v>131</c:v>
                </c:pt>
                <c:pt idx="174">
                  <c:v>79</c:v>
                </c:pt>
                <c:pt idx="175">
                  <c:v>79</c:v>
                </c:pt>
                <c:pt idx="176">
                  <c:v>96</c:v>
                </c:pt>
                <c:pt idx="177">
                  <c:v>62</c:v>
                </c:pt>
                <c:pt idx="178">
                  <c:v>48</c:v>
                </c:pt>
                <c:pt idx="179">
                  <c:v>72</c:v>
                </c:pt>
                <c:pt idx="180">
                  <c:v>87</c:v>
                </c:pt>
                <c:pt idx="181">
                  <c:v>91</c:v>
                </c:pt>
                <c:pt idx="182">
                  <c:v>86</c:v>
                </c:pt>
                <c:pt idx="183">
                  <c:v>119</c:v>
                </c:pt>
                <c:pt idx="184">
                  <c:v>137</c:v>
                </c:pt>
                <c:pt idx="185">
                  <c:v>171</c:v>
                </c:pt>
                <c:pt idx="186">
                  <c:v>179</c:v>
                </c:pt>
                <c:pt idx="187">
                  <c:v>114</c:v>
                </c:pt>
                <c:pt idx="188">
                  <c:v>238</c:v>
                </c:pt>
                <c:pt idx="189">
                  <c:v>226</c:v>
                </c:pt>
                <c:pt idx="190">
                  <c:v>271</c:v>
                </c:pt>
                <c:pt idx="191">
                  <c:v>274</c:v>
                </c:pt>
                <c:pt idx="192">
                  <c:v>203</c:v>
                </c:pt>
                <c:pt idx="193">
                  <c:v>334</c:v>
                </c:pt>
                <c:pt idx="194">
                  <c:v>128</c:v>
                </c:pt>
                <c:pt idx="195">
                  <c:v>126</c:v>
                </c:pt>
                <c:pt idx="196">
                  <c:v>146</c:v>
                </c:pt>
                <c:pt idx="197">
                  <c:v>170</c:v>
                </c:pt>
                <c:pt idx="198">
                  <c:v>151</c:v>
                </c:pt>
                <c:pt idx="199">
                  <c:v>151</c:v>
                </c:pt>
                <c:pt idx="200">
                  <c:v>118</c:v>
                </c:pt>
                <c:pt idx="201">
                  <c:v>120</c:v>
                </c:pt>
                <c:pt idx="202">
                  <c:v>146</c:v>
                </c:pt>
                <c:pt idx="203">
                  <c:v>124</c:v>
                </c:pt>
              </c:numCache>
            </c:numRef>
          </c:val>
        </c:ser>
        <c:ser>
          <c:idx val="6"/>
          <c:order val="6"/>
          <c:tx>
            <c:strRef>
              <c:f>'Cas IDS 2010 2013'!$A$9</c:f>
              <c:strCache>
                <c:ptCount val="1"/>
                <c:pt idx="0">
                  <c:v>KINSHASA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2013'!$BB$9:$HA$9</c:f>
              <c:numCache>
                <c:formatCode>General</c:formatCode>
                <c:ptCount val="15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5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1</c:v>
                </c:pt>
                <c:pt idx="15">
                  <c:v>3</c:v>
                </c:pt>
                <c:pt idx="16">
                  <c:v>4</c:v>
                </c:pt>
                <c:pt idx="17">
                  <c:v>2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5</c:v>
                </c:pt>
                <c:pt idx="25">
                  <c:v>12</c:v>
                </c:pt>
                <c:pt idx="26">
                  <c:v>6</c:v>
                </c:pt>
                <c:pt idx="27">
                  <c:v>4</c:v>
                </c:pt>
                <c:pt idx="28">
                  <c:v>2</c:v>
                </c:pt>
                <c:pt idx="29">
                  <c:v>1</c:v>
                </c:pt>
                <c:pt idx="30">
                  <c:v>8</c:v>
                </c:pt>
                <c:pt idx="31">
                  <c:v>7</c:v>
                </c:pt>
                <c:pt idx="32">
                  <c:v>5</c:v>
                </c:pt>
                <c:pt idx="33">
                  <c:v>13</c:v>
                </c:pt>
                <c:pt idx="34">
                  <c:v>5</c:v>
                </c:pt>
                <c:pt idx="35">
                  <c:v>21</c:v>
                </c:pt>
                <c:pt idx="36">
                  <c:v>2</c:v>
                </c:pt>
                <c:pt idx="37">
                  <c:v>12</c:v>
                </c:pt>
                <c:pt idx="38">
                  <c:v>5</c:v>
                </c:pt>
                <c:pt idx="39">
                  <c:v>11</c:v>
                </c:pt>
                <c:pt idx="40">
                  <c:v>4</c:v>
                </c:pt>
                <c:pt idx="41">
                  <c:v>17</c:v>
                </c:pt>
                <c:pt idx="42">
                  <c:v>18</c:v>
                </c:pt>
                <c:pt idx="43">
                  <c:v>13</c:v>
                </c:pt>
                <c:pt idx="44">
                  <c:v>22</c:v>
                </c:pt>
                <c:pt idx="45">
                  <c:v>25</c:v>
                </c:pt>
                <c:pt idx="46">
                  <c:v>21</c:v>
                </c:pt>
                <c:pt idx="47">
                  <c:v>23</c:v>
                </c:pt>
                <c:pt idx="48">
                  <c:v>18</c:v>
                </c:pt>
                <c:pt idx="49">
                  <c:v>21</c:v>
                </c:pt>
                <c:pt idx="50">
                  <c:v>94</c:v>
                </c:pt>
                <c:pt idx="51">
                  <c:v>28</c:v>
                </c:pt>
                <c:pt idx="52">
                  <c:v>6</c:v>
                </c:pt>
                <c:pt idx="53">
                  <c:v>14</c:v>
                </c:pt>
                <c:pt idx="54">
                  <c:v>21</c:v>
                </c:pt>
                <c:pt idx="55">
                  <c:v>12</c:v>
                </c:pt>
                <c:pt idx="56">
                  <c:v>11</c:v>
                </c:pt>
                <c:pt idx="57">
                  <c:v>22</c:v>
                </c:pt>
                <c:pt idx="58">
                  <c:v>24</c:v>
                </c:pt>
                <c:pt idx="59">
                  <c:v>6</c:v>
                </c:pt>
                <c:pt idx="60">
                  <c:v>17</c:v>
                </c:pt>
                <c:pt idx="61">
                  <c:v>27</c:v>
                </c:pt>
                <c:pt idx="62">
                  <c:v>9</c:v>
                </c:pt>
                <c:pt idx="63">
                  <c:v>7</c:v>
                </c:pt>
                <c:pt idx="64">
                  <c:v>19</c:v>
                </c:pt>
                <c:pt idx="65">
                  <c:v>12</c:v>
                </c:pt>
                <c:pt idx="66">
                  <c:v>17</c:v>
                </c:pt>
                <c:pt idx="67">
                  <c:v>8</c:v>
                </c:pt>
                <c:pt idx="68">
                  <c:v>30</c:v>
                </c:pt>
                <c:pt idx="69">
                  <c:v>20</c:v>
                </c:pt>
                <c:pt idx="70">
                  <c:v>7</c:v>
                </c:pt>
                <c:pt idx="71">
                  <c:v>11</c:v>
                </c:pt>
                <c:pt idx="72">
                  <c:v>7</c:v>
                </c:pt>
                <c:pt idx="73">
                  <c:v>14</c:v>
                </c:pt>
                <c:pt idx="74">
                  <c:v>42</c:v>
                </c:pt>
                <c:pt idx="75">
                  <c:v>20</c:v>
                </c:pt>
                <c:pt idx="76">
                  <c:v>16</c:v>
                </c:pt>
                <c:pt idx="77">
                  <c:v>19</c:v>
                </c:pt>
                <c:pt idx="78">
                  <c:v>13</c:v>
                </c:pt>
                <c:pt idx="79">
                  <c:v>12</c:v>
                </c:pt>
                <c:pt idx="80">
                  <c:v>19</c:v>
                </c:pt>
                <c:pt idx="81">
                  <c:v>7</c:v>
                </c:pt>
                <c:pt idx="82">
                  <c:v>12</c:v>
                </c:pt>
                <c:pt idx="83">
                  <c:v>20</c:v>
                </c:pt>
                <c:pt idx="84">
                  <c:v>16</c:v>
                </c:pt>
                <c:pt idx="85">
                  <c:v>8</c:v>
                </c:pt>
                <c:pt idx="86">
                  <c:v>27</c:v>
                </c:pt>
                <c:pt idx="87">
                  <c:v>19</c:v>
                </c:pt>
                <c:pt idx="88">
                  <c:v>22</c:v>
                </c:pt>
                <c:pt idx="89">
                  <c:v>8</c:v>
                </c:pt>
                <c:pt idx="90">
                  <c:v>44</c:v>
                </c:pt>
                <c:pt idx="91">
                  <c:v>40</c:v>
                </c:pt>
                <c:pt idx="92">
                  <c:v>24</c:v>
                </c:pt>
                <c:pt idx="93">
                  <c:v>63</c:v>
                </c:pt>
                <c:pt idx="94">
                  <c:v>76</c:v>
                </c:pt>
                <c:pt idx="95">
                  <c:v>63</c:v>
                </c:pt>
                <c:pt idx="96">
                  <c:v>72</c:v>
                </c:pt>
                <c:pt idx="97">
                  <c:v>82</c:v>
                </c:pt>
                <c:pt idx="98">
                  <c:v>84</c:v>
                </c:pt>
                <c:pt idx="99">
                  <c:v>76</c:v>
                </c:pt>
                <c:pt idx="100">
                  <c:v>41</c:v>
                </c:pt>
                <c:pt idx="101">
                  <c:v>45</c:v>
                </c:pt>
                <c:pt idx="102">
                  <c:v>26</c:v>
                </c:pt>
                <c:pt idx="103">
                  <c:v>9</c:v>
                </c:pt>
                <c:pt idx="104">
                  <c:v>26</c:v>
                </c:pt>
                <c:pt idx="105">
                  <c:v>40</c:v>
                </c:pt>
                <c:pt idx="106">
                  <c:v>11</c:v>
                </c:pt>
                <c:pt idx="107">
                  <c:v>16</c:v>
                </c:pt>
                <c:pt idx="108">
                  <c:v>6</c:v>
                </c:pt>
                <c:pt idx="109">
                  <c:v>28</c:v>
                </c:pt>
                <c:pt idx="110">
                  <c:v>38</c:v>
                </c:pt>
                <c:pt idx="111">
                  <c:v>22</c:v>
                </c:pt>
                <c:pt idx="112">
                  <c:v>15</c:v>
                </c:pt>
                <c:pt idx="113">
                  <c:v>13</c:v>
                </c:pt>
                <c:pt idx="114">
                  <c:v>14</c:v>
                </c:pt>
                <c:pt idx="115">
                  <c:v>7</c:v>
                </c:pt>
                <c:pt idx="116">
                  <c:v>16</c:v>
                </c:pt>
                <c:pt idx="117">
                  <c:v>13</c:v>
                </c:pt>
                <c:pt idx="118">
                  <c:v>4</c:v>
                </c:pt>
                <c:pt idx="119">
                  <c:v>3</c:v>
                </c:pt>
                <c:pt idx="120">
                  <c:v>8</c:v>
                </c:pt>
                <c:pt idx="121">
                  <c:v>2</c:v>
                </c:pt>
                <c:pt idx="122">
                  <c:v>7</c:v>
                </c:pt>
                <c:pt idx="123">
                  <c:v>5</c:v>
                </c:pt>
                <c:pt idx="124">
                  <c:v>3</c:v>
                </c:pt>
                <c:pt idx="125">
                  <c:v>6</c:v>
                </c:pt>
                <c:pt idx="126">
                  <c:v>8</c:v>
                </c:pt>
                <c:pt idx="127">
                  <c:v>2</c:v>
                </c:pt>
                <c:pt idx="128">
                  <c:v>3</c:v>
                </c:pt>
                <c:pt idx="129">
                  <c:v>10</c:v>
                </c:pt>
                <c:pt idx="130">
                  <c:v>7</c:v>
                </c:pt>
                <c:pt idx="131">
                  <c:v>41</c:v>
                </c:pt>
                <c:pt idx="132">
                  <c:v>5</c:v>
                </c:pt>
                <c:pt idx="133">
                  <c:v>19</c:v>
                </c:pt>
                <c:pt idx="134">
                  <c:v>8</c:v>
                </c:pt>
                <c:pt idx="135">
                  <c:v>5</c:v>
                </c:pt>
                <c:pt idx="136">
                  <c:v>36</c:v>
                </c:pt>
                <c:pt idx="137">
                  <c:v>17</c:v>
                </c:pt>
                <c:pt idx="138">
                  <c:v>23</c:v>
                </c:pt>
                <c:pt idx="139">
                  <c:v>16</c:v>
                </c:pt>
                <c:pt idx="140">
                  <c:v>7</c:v>
                </c:pt>
                <c:pt idx="141">
                  <c:v>21</c:v>
                </c:pt>
                <c:pt idx="142">
                  <c:v>24</c:v>
                </c:pt>
                <c:pt idx="143">
                  <c:v>5</c:v>
                </c:pt>
                <c:pt idx="144">
                  <c:v>9</c:v>
                </c:pt>
                <c:pt idx="145">
                  <c:v>7</c:v>
                </c:pt>
                <c:pt idx="146">
                  <c:v>15</c:v>
                </c:pt>
                <c:pt idx="147">
                  <c:v>29</c:v>
                </c:pt>
                <c:pt idx="148">
                  <c:v>11</c:v>
                </c:pt>
                <c:pt idx="149">
                  <c:v>8</c:v>
                </c:pt>
                <c:pt idx="150">
                  <c:v>18</c:v>
                </c:pt>
                <c:pt idx="151">
                  <c:v>7</c:v>
                </c:pt>
                <c:pt idx="152">
                  <c:v>5</c:v>
                </c:pt>
                <c:pt idx="153">
                  <c:v>12</c:v>
                </c:pt>
                <c:pt idx="154">
                  <c:v>1</c:v>
                </c:pt>
                <c:pt idx="155">
                  <c:v>2</c:v>
                </c:pt>
              </c:numCache>
            </c:numRef>
          </c:val>
        </c:ser>
        <c:ser>
          <c:idx val="7"/>
          <c:order val="7"/>
          <c:tx>
            <c:strRef>
              <c:f>'Cas IDS 2010 2013'!$A$10</c:f>
              <c:strCache>
                <c:ptCount val="1"/>
                <c:pt idx="0">
                  <c:v>MANIEMA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2013'!$BB$10:$IW$10</c:f>
              <c:numCache>
                <c:formatCode>General</c:formatCode>
                <c:ptCount val="204"/>
                <c:pt idx="0">
                  <c:v>1</c:v>
                </c:pt>
                <c:pt idx="1">
                  <c:v>1</c:v>
                </c:pt>
                <c:pt idx="2">
                  <c:v>6</c:v>
                </c:pt>
                <c:pt idx="3">
                  <c:v>4</c:v>
                </c:pt>
                <c:pt idx="4">
                  <c:v>5</c:v>
                </c:pt>
                <c:pt idx="5">
                  <c:v>4</c:v>
                </c:pt>
                <c:pt idx="6">
                  <c:v>25</c:v>
                </c:pt>
                <c:pt idx="7">
                  <c:v>41</c:v>
                </c:pt>
                <c:pt idx="8">
                  <c:v>28</c:v>
                </c:pt>
                <c:pt idx="9">
                  <c:v>28</c:v>
                </c:pt>
                <c:pt idx="10">
                  <c:v>128</c:v>
                </c:pt>
                <c:pt idx="11">
                  <c:v>227</c:v>
                </c:pt>
                <c:pt idx="12">
                  <c:v>120</c:v>
                </c:pt>
                <c:pt idx="13">
                  <c:v>369</c:v>
                </c:pt>
                <c:pt idx="14">
                  <c:v>580</c:v>
                </c:pt>
                <c:pt idx="15">
                  <c:v>604</c:v>
                </c:pt>
                <c:pt idx="16">
                  <c:v>1114</c:v>
                </c:pt>
                <c:pt idx="17">
                  <c:v>866</c:v>
                </c:pt>
                <c:pt idx="18">
                  <c:v>938</c:v>
                </c:pt>
                <c:pt idx="19">
                  <c:v>990</c:v>
                </c:pt>
                <c:pt idx="20">
                  <c:v>1007</c:v>
                </c:pt>
                <c:pt idx="21">
                  <c:v>598</c:v>
                </c:pt>
                <c:pt idx="22">
                  <c:v>286</c:v>
                </c:pt>
                <c:pt idx="23">
                  <c:v>203</c:v>
                </c:pt>
                <c:pt idx="24">
                  <c:v>107</c:v>
                </c:pt>
                <c:pt idx="25">
                  <c:v>105</c:v>
                </c:pt>
                <c:pt idx="26">
                  <c:v>96</c:v>
                </c:pt>
                <c:pt idx="27">
                  <c:v>91</c:v>
                </c:pt>
                <c:pt idx="28">
                  <c:v>36</c:v>
                </c:pt>
                <c:pt idx="29">
                  <c:v>106</c:v>
                </c:pt>
                <c:pt idx="30">
                  <c:v>52</c:v>
                </c:pt>
                <c:pt idx="31">
                  <c:v>46</c:v>
                </c:pt>
                <c:pt idx="32">
                  <c:v>49</c:v>
                </c:pt>
                <c:pt idx="33">
                  <c:v>57</c:v>
                </c:pt>
                <c:pt idx="34">
                  <c:v>51</c:v>
                </c:pt>
                <c:pt idx="35">
                  <c:v>23</c:v>
                </c:pt>
                <c:pt idx="36">
                  <c:v>3</c:v>
                </c:pt>
                <c:pt idx="37">
                  <c:v>24</c:v>
                </c:pt>
                <c:pt idx="38">
                  <c:v>34</c:v>
                </c:pt>
                <c:pt idx="39">
                  <c:v>4</c:v>
                </c:pt>
                <c:pt idx="40">
                  <c:v>31</c:v>
                </c:pt>
                <c:pt idx="41">
                  <c:v>37</c:v>
                </c:pt>
                <c:pt idx="42">
                  <c:v>37</c:v>
                </c:pt>
                <c:pt idx="43">
                  <c:v>46</c:v>
                </c:pt>
                <c:pt idx="44">
                  <c:v>53</c:v>
                </c:pt>
                <c:pt idx="45">
                  <c:v>43</c:v>
                </c:pt>
                <c:pt idx="46">
                  <c:v>44</c:v>
                </c:pt>
                <c:pt idx="47">
                  <c:v>29</c:v>
                </c:pt>
                <c:pt idx="48">
                  <c:v>10</c:v>
                </c:pt>
                <c:pt idx="49">
                  <c:v>7</c:v>
                </c:pt>
                <c:pt idx="50">
                  <c:v>11</c:v>
                </c:pt>
                <c:pt idx="51">
                  <c:v>11</c:v>
                </c:pt>
                <c:pt idx="52">
                  <c:v>54</c:v>
                </c:pt>
                <c:pt idx="53">
                  <c:v>61</c:v>
                </c:pt>
                <c:pt idx="54">
                  <c:v>25</c:v>
                </c:pt>
                <c:pt idx="55">
                  <c:v>43</c:v>
                </c:pt>
                <c:pt idx="56">
                  <c:v>63</c:v>
                </c:pt>
                <c:pt idx="57">
                  <c:v>68</c:v>
                </c:pt>
                <c:pt idx="58">
                  <c:v>46</c:v>
                </c:pt>
                <c:pt idx="59">
                  <c:v>26</c:v>
                </c:pt>
                <c:pt idx="60">
                  <c:v>44</c:v>
                </c:pt>
                <c:pt idx="61">
                  <c:v>42</c:v>
                </c:pt>
                <c:pt idx="62">
                  <c:v>57</c:v>
                </c:pt>
                <c:pt idx="63">
                  <c:v>58</c:v>
                </c:pt>
                <c:pt idx="64">
                  <c:v>32</c:v>
                </c:pt>
                <c:pt idx="65">
                  <c:v>38</c:v>
                </c:pt>
                <c:pt idx="66">
                  <c:v>59</c:v>
                </c:pt>
                <c:pt idx="67">
                  <c:v>61</c:v>
                </c:pt>
                <c:pt idx="68">
                  <c:v>42</c:v>
                </c:pt>
                <c:pt idx="69">
                  <c:v>40</c:v>
                </c:pt>
                <c:pt idx="70">
                  <c:v>30</c:v>
                </c:pt>
                <c:pt idx="71">
                  <c:v>21</c:v>
                </c:pt>
                <c:pt idx="72">
                  <c:v>44</c:v>
                </c:pt>
                <c:pt idx="73">
                  <c:v>23</c:v>
                </c:pt>
                <c:pt idx="74">
                  <c:v>18</c:v>
                </c:pt>
                <c:pt idx="75">
                  <c:v>48</c:v>
                </c:pt>
                <c:pt idx="76">
                  <c:v>26</c:v>
                </c:pt>
                <c:pt idx="77">
                  <c:v>14</c:v>
                </c:pt>
                <c:pt idx="78">
                  <c:v>21</c:v>
                </c:pt>
                <c:pt idx="79">
                  <c:v>22</c:v>
                </c:pt>
                <c:pt idx="80">
                  <c:v>15</c:v>
                </c:pt>
                <c:pt idx="81">
                  <c:v>20</c:v>
                </c:pt>
                <c:pt idx="82">
                  <c:v>12</c:v>
                </c:pt>
                <c:pt idx="83">
                  <c:v>38</c:v>
                </c:pt>
                <c:pt idx="84">
                  <c:v>42</c:v>
                </c:pt>
                <c:pt idx="85">
                  <c:v>18</c:v>
                </c:pt>
                <c:pt idx="86">
                  <c:v>15</c:v>
                </c:pt>
                <c:pt idx="87">
                  <c:v>23</c:v>
                </c:pt>
                <c:pt idx="88">
                  <c:v>17</c:v>
                </c:pt>
                <c:pt idx="89">
                  <c:v>17</c:v>
                </c:pt>
                <c:pt idx="90">
                  <c:v>16</c:v>
                </c:pt>
                <c:pt idx="91">
                  <c:v>17</c:v>
                </c:pt>
                <c:pt idx="92">
                  <c:v>13</c:v>
                </c:pt>
                <c:pt idx="93">
                  <c:v>20</c:v>
                </c:pt>
                <c:pt idx="94">
                  <c:v>53</c:v>
                </c:pt>
                <c:pt idx="95">
                  <c:v>52</c:v>
                </c:pt>
                <c:pt idx="96">
                  <c:v>27</c:v>
                </c:pt>
                <c:pt idx="97">
                  <c:v>46</c:v>
                </c:pt>
                <c:pt idx="98">
                  <c:v>26</c:v>
                </c:pt>
                <c:pt idx="99">
                  <c:v>18</c:v>
                </c:pt>
                <c:pt idx="100">
                  <c:v>35</c:v>
                </c:pt>
                <c:pt idx="101">
                  <c:v>13</c:v>
                </c:pt>
                <c:pt idx="102">
                  <c:v>5</c:v>
                </c:pt>
                <c:pt idx="103">
                  <c:v>7</c:v>
                </c:pt>
                <c:pt idx="104">
                  <c:v>45</c:v>
                </c:pt>
                <c:pt idx="105">
                  <c:v>46</c:v>
                </c:pt>
                <c:pt idx="106">
                  <c:v>88</c:v>
                </c:pt>
                <c:pt idx="107">
                  <c:v>138</c:v>
                </c:pt>
                <c:pt idx="108">
                  <c:v>91</c:v>
                </c:pt>
                <c:pt idx="109">
                  <c:v>117</c:v>
                </c:pt>
                <c:pt idx="110">
                  <c:v>70</c:v>
                </c:pt>
                <c:pt idx="111">
                  <c:v>94</c:v>
                </c:pt>
                <c:pt idx="112">
                  <c:v>90</c:v>
                </c:pt>
                <c:pt idx="113">
                  <c:v>46</c:v>
                </c:pt>
                <c:pt idx="114">
                  <c:v>44</c:v>
                </c:pt>
                <c:pt idx="115">
                  <c:v>17</c:v>
                </c:pt>
                <c:pt idx="116">
                  <c:v>15</c:v>
                </c:pt>
                <c:pt idx="117">
                  <c:v>12</c:v>
                </c:pt>
                <c:pt idx="118">
                  <c:v>6</c:v>
                </c:pt>
                <c:pt idx="119">
                  <c:v>28</c:v>
                </c:pt>
                <c:pt idx="120">
                  <c:v>5</c:v>
                </c:pt>
                <c:pt idx="121">
                  <c:v>11</c:v>
                </c:pt>
                <c:pt idx="122">
                  <c:v>48</c:v>
                </c:pt>
                <c:pt idx="123">
                  <c:v>44</c:v>
                </c:pt>
                <c:pt idx="124">
                  <c:v>49</c:v>
                </c:pt>
                <c:pt idx="125">
                  <c:v>25</c:v>
                </c:pt>
                <c:pt idx="126">
                  <c:v>11</c:v>
                </c:pt>
                <c:pt idx="127">
                  <c:v>17</c:v>
                </c:pt>
                <c:pt idx="128">
                  <c:v>19</c:v>
                </c:pt>
                <c:pt idx="129">
                  <c:v>42</c:v>
                </c:pt>
                <c:pt idx="130">
                  <c:v>43</c:v>
                </c:pt>
                <c:pt idx="131">
                  <c:v>33</c:v>
                </c:pt>
                <c:pt idx="132">
                  <c:v>23</c:v>
                </c:pt>
                <c:pt idx="133">
                  <c:v>58</c:v>
                </c:pt>
                <c:pt idx="134">
                  <c:v>21</c:v>
                </c:pt>
                <c:pt idx="135">
                  <c:v>37</c:v>
                </c:pt>
                <c:pt idx="136">
                  <c:v>47</c:v>
                </c:pt>
                <c:pt idx="137">
                  <c:v>13</c:v>
                </c:pt>
                <c:pt idx="138">
                  <c:v>23</c:v>
                </c:pt>
                <c:pt idx="139">
                  <c:v>4</c:v>
                </c:pt>
                <c:pt idx="140">
                  <c:v>14</c:v>
                </c:pt>
                <c:pt idx="141">
                  <c:v>20</c:v>
                </c:pt>
                <c:pt idx="142">
                  <c:v>5</c:v>
                </c:pt>
                <c:pt idx="143">
                  <c:v>9</c:v>
                </c:pt>
                <c:pt idx="144">
                  <c:v>13</c:v>
                </c:pt>
                <c:pt idx="145">
                  <c:v>32</c:v>
                </c:pt>
                <c:pt idx="146">
                  <c:v>12</c:v>
                </c:pt>
                <c:pt idx="147">
                  <c:v>21</c:v>
                </c:pt>
                <c:pt idx="148">
                  <c:v>6</c:v>
                </c:pt>
                <c:pt idx="149">
                  <c:v>19</c:v>
                </c:pt>
                <c:pt idx="150">
                  <c:v>34</c:v>
                </c:pt>
                <c:pt idx="151">
                  <c:v>17</c:v>
                </c:pt>
                <c:pt idx="152">
                  <c:v>14</c:v>
                </c:pt>
                <c:pt idx="153">
                  <c:v>17</c:v>
                </c:pt>
                <c:pt idx="154">
                  <c:v>14</c:v>
                </c:pt>
                <c:pt idx="155">
                  <c:v>4</c:v>
                </c:pt>
                <c:pt idx="156">
                  <c:v>34</c:v>
                </c:pt>
                <c:pt idx="157">
                  <c:v>16</c:v>
                </c:pt>
                <c:pt idx="158">
                  <c:v>18</c:v>
                </c:pt>
                <c:pt idx="159">
                  <c:v>36</c:v>
                </c:pt>
                <c:pt idx="160">
                  <c:v>11</c:v>
                </c:pt>
                <c:pt idx="161">
                  <c:v>63</c:v>
                </c:pt>
                <c:pt idx="162">
                  <c:v>40</c:v>
                </c:pt>
                <c:pt idx="163">
                  <c:v>43</c:v>
                </c:pt>
                <c:pt idx="164">
                  <c:v>61</c:v>
                </c:pt>
                <c:pt idx="165">
                  <c:v>70</c:v>
                </c:pt>
                <c:pt idx="166">
                  <c:v>93</c:v>
                </c:pt>
                <c:pt idx="167">
                  <c:v>37</c:v>
                </c:pt>
                <c:pt idx="168">
                  <c:v>35</c:v>
                </c:pt>
                <c:pt idx="169">
                  <c:v>15</c:v>
                </c:pt>
                <c:pt idx="170">
                  <c:v>2</c:v>
                </c:pt>
                <c:pt idx="171">
                  <c:v>4</c:v>
                </c:pt>
                <c:pt idx="172">
                  <c:v>6</c:v>
                </c:pt>
                <c:pt idx="173">
                  <c:v>13</c:v>
                </c:pt>
                <c:pt idx="174">
                  <c:v>1</c:v>
                </c:pt>
                <c:pt idx="175">
                  <c:v>13</c:v>
                </c:pt>
                <c:pt idx="176">
                  <c:v>10</c:v>
                </c:pt>
                <c:pt idx="177">
                  <c:v>6</c:v>
                </c:pt>
                <c:pt idx="178">
                  <c:v>1</c:v>
                </c:pt>
                <c:pt idx="179">
                  <c:v>7</c:v>
                </c:pt>
                <c:pt idx="180">
                  <c:v>1</c:v>
                </c:pt>
                <c:pt idx="181">
                  <c:v>1</c:v>
                </c:pt>
                <c:pt idx="182">
                  <c:v>1</c:v>
                </c:pt>
                <c:pt idx="183">
                  <c:v>6</c:v>
                </c:pt>
                <c:pt idx="184">
                  <c:v>4</c:v>
                </c:pt>
                <c:pt idx="185">
                  <c:v>49</c:v>
                </c:pt>
                <c:pt idx="186">
                  <c:v>38</c:v>
                </c:pt>
                <c:pt idx="187">
                  <c:v>27</c:v>
                </c:pt>
                <c:pt idx="188">
                  <c:v>47</c:v>
                </c:pt>
                <c:pt idx="189">
                  <c:v>33</c:v>
                </c:pt>
                <c:pt idx="190">
                  <c:v>28</c:v>
                </c:pt>
                <c:pt idx="191">
                  <c:v>29</c:v>
                </c:pt>
                <c:pt idx="192">
                  <c:v>21</c:v>
                </c:pt>
                <c:pt idx="193">
                  <c:v>30</c:v>
                </c:pt>
                <c:pt idx="194">
                  <c:v>11</c:v>
                </c:pt>
                <c:pt idx="195">
                  <c:v>7</c:v>
                </c:pt>
                <c:pt idx="196">
                  <c:v>22</c:v>
                </c:pt>
                <c:pt idx="197">
                  <c:v>10</c:v>
                </c:pt>
                <c:pt idx="198">
                  <c:v>4</c:v>
                </c:pt>
                <c:pt idx="199">
                  <c:v>43</c:v>
                </c:pt>
                <c:pt idx="200">
                  <c:v>48</c:v>
                </c:pt>
                <c:pt idx="201">
                  <c:v>37</c:v>
                </c:pt>
                <c:pt idx="202">
                  <c:v>14</c:v>
                </c:pt>
                <c:pt idx="203">
                  <c:v>14</c:v>
                </c:pt>
              </c:numCache>
            </c:numRef>
          </c:val>
        </c:ser>
        <c:ser>
          <c:idx val="8"/>
          <c:order val="8"/>
          <c:tx>
            <c:strRef>
              <c:f>'Cas IDS 2010 2013'!$A$11</c:f>
              <c:strCache>
                <c:ptCount val="1"/>
                <c:pt idx="0">
                  <c:v>NORD-KIVU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2013'!$BB$11:$HA$11</c:f>
              <c:numCache>
                <c:formatCode>General</c:formatCode>
                <c:ptCount val="15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5</c:v>
                </c:pt>
                <c:pt idx="13">
                  <c:v>0</c:v>
                </c:pt>
                <c:pt idx="14">
                  <c:v>4</c:v>
                </c:pt>
                <c:pt idx="15">
                  <c:v>2</c:v>
                </c:pt>
                <c:pt idx="16">
                  <c:v>3</c:v>
                </c:pt>
                <c:pt idx="17">
                  <c:v>2</c:v>
                </c:pt>
                <c:pt idx="18">
                  <c:v>6</c:v>
                </c:pt>
                <c:pt idx="19">
                  <c:v>5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5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0</c:v>
                </c:pt>
                <c:pt idx="33">
                  <c:v>3</c:v>
                </c:pt>
                <c:pt idx="34">
                  <c:v>0</c:v>
                </c:pt>
                <c:pt idx="35">
                  <c:v>0</c:v>
                </c:pt>
                <c:pt idx="36">
                  <c:v>3</c:v>
                </c:pt>
                <c:pt idx="37">
                  <c:v>0</c:v>
                </c:pt>
                <c:pt idx="38">
                  <c:v>1</c:v>
                </c:pt>
                <c:pt idx="39">
                  <c:v>2</c:v>
                </c:pt>
                <c:pt idx="40">
                  <c:v>1</c:v>
                </c:pt>
                <c:pt idx="41">
                  <c:v>9</c:v>
                </c:pt>
                <c:pt idx="42">
                  <c:v>12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1</c:v>
                </c:pt>
                <c:pt idx="47">
                  <c:v>0</c:v>
                </c:pt>
                <c:pt idx="48">
                  <c:v>2</c:v>
                </c:pt>
                <c:pt idx="49">
                  <c:v>11</c:v>
                </c:pt>
                <c:pt idx="50">
                  <c:v>13</c:v>
                </c:pt>
                <c:pt idx="51">
                  <c:v>1</c:v>
                </c:pt>
                <c:pt idx="52">
                  <c:v>36</c:v>
                </c:pt>
                <c:pt idx="53">
                  <c:v>26</c:v>
                </c:pt>
                <c:pt idx="54">
                  <c:v>28</c:v>
                </c:pt>
                <c:pt idx="55">
                  <c:v>28</c:v>
                </c:pt>
                <c:pt idx="56">
                  <c:v>23</c:v>
                </c:pt>
                <c:pt idx="57">
                  <c:v>21</c:v>
                </c:pt>
                <c:pt idx="58">
                  <c:v>14</c:v>
                </c:pt>
                <c:pt idx="59">
                  <c:v>23</c:v>
                </c:pt>
                <c:pt idx="60">
                  <c:v>14</c:v>
                </c:pt>
                <c:pt idx="61">
                  <c:v>15</c:v>
                </c:pt>
                <c:pt idx="62">
                  <c:v>14</c:v>
                </c:pt>
                <c:pt idx="63">
                  <c:v>10</c:v>
                </c:pt>
                <c:pt idx="64">
                  <c:v>8</c:v>
                </c:pt>
                <c:pt idx="65">
                  <c:v>10</c:v>
                </c:pt>
                <c:pt idx="66">
                  <c:v>7</c:v>
                </c:pt>
                <c:pt idx="67">
                  <c:v>9</c:v>
                </c:pt>
                <c:pt idx="68">
                  <c:v>17</c:v>
                </c:pt>
                <c:pt idx="69">
                  <c:v>5</c:v>
                </c:pt>
                <c:pt idx="70">
                  <c:v>8</c:v>
                </c:pt>
                <c:pt idx="71">
                  <c:v>7</c:v>
                </c:pt>
                <c:pt idx="72">
                  <c:v>3</c:v>
                </c:pt>
                <c:pt idx="73">
                  <c:v>0</c:v>
                </c:pt>
                <c:pt idx="74">
                  <c:v>17</c:v>
                </c:pt>
                <c:pt idx="75">
                  <c:v>5</c:v>
                </c:pt>
                <c:pt idx="76">
                  <c:v>3</c:v>
                </c:pt>
                <c:pt idx="77">
                  <c:v>5</c:v>
                </c:pt>
                <c:pt idx="78">
                  <c:v>5</c:v>
                </c:pt>
                <c:pt idx="79">
                  <c:v>13</c:v>
                </c:pt>
                <c:pt idx="80">
                  <c:v>19</c:v>
                </c:pt>
                <c:pt idx="81">
                  <c:v>15</c:v>
                </c:pt>
                <c:pt idx="82">
                  <c:v>9</c:v>
                </c:pt>
                <c:pt idx="83">
                  <c:v>17</c:v>
                </c:pt>
                <c:pt idx="84">
                  <c:v>14</c:v>
                </c:pt>
                <c:pt idx="85">
                  <c:v>16</c:v>
                </c:pt>
                <c:pt idx="86">
                  <c:v>15</c:v>
                </c:pt>
                <c:pt idx="87">
                  <c:v>17</c:v>
                </c:pt>
                <c:pt idx="88">
                  <c:v>9</c:v>
                </c:pt>
                <c:pt idx="89">
                  <c:v>21</c:v>
                </c:pt>
                <c:pt idx="90">
                  <c:v>6</c:v>
                </c:pt>
                <c:pt idx="91">
                  <c:v>15</c:v>
                </c:pt>
                <c:pt idx="92">
                  <c:v>7</c:v>
                </c:pt>
                <c:pt idx="93">
                  <c:v>4</c:v>
                </c:pt>
                <c:pt idx="94">
                  <c:v>6</c:v>
                </c:pt>
                <c:pt idx="95">
                  <c:v>4</c:v>
                </c:pt>
                <c:pt idx="96">
                  <c:v>5</c:v>
                </c:pt>
                <c:pt idx="97">
                  <c:v>6</c:v>
                </c:pt>
                <c:pt idx="98">
                  <c:v>54</c:v>
                </c:pt>
                <c:pt idx="99">
                  <c:v>10</c:v>
                </c:pt>
                <c:pt idx="100">
                  <c:v>19</c:v>
                </c:pt>
                <c:pt idx="101">
                  <c:v>22</c:v>
                </c:pt>
                <c:pt idx="102">
                  <c:v>12</c:v>
                </c:pt>
                <c:pt idx="103">
                  <c:v>12</c:v>
                </c:pt>
                <c:pt idx="104">
                  <c:v>11</c:v>
                </c:pt>
                <c:pt idx="105">
                  <c:v>10</c:v>
                </c:pt>
                <c:pt idx="106">
                  <c:v>21</c:v>
                </c:pt>
                <c:pt idx="107">
                  <c:v>21</c:v>
                </c:pt>
                <c:pt idx="108">
                  <c:v>22</c:v>
                </c:pt>
                <c:pt idx="109">
                  <c:v>49</c:v>
                </c:pt>
                <c:pt idx="110">
                  <c:v>21</c:v>
                </c:pt>
                <c:pt idx="111">
                  <c:v>45</c:v>
                </c:pt>
                <c:pt idx="112">
                  <c:v>34</c:v>
                </c:pt>
                <c:pt idx="113">
                  <c:v>34</c:v>
                </c:pt>
                <c:pt idx="114">
                  <c:v>10</c:v>
                </c:pt>
                <c:pt idx="115">
                  <c:v>23</c:v>
                </c:pt>
                <c:pt idx="116">
                  <c:v>9</c:v>
                </c:pt>
                <c:pt idx="117">
                  <c:v>15</c:v>
                </c:pt>
                <c:pt idx="118">
                  <c:v>15</c:v>
                </c:pt>
                <c:pt idx="119">
                  <c:v>21</c:v>
                </c:pt>
                <c:pt idx="120">
                  <c:v>17</c:v>
                </c:pt>
                <c:pt idx="121">
                  <c:v>14</c:v>
                </c:pt>
                <c:pt idx="122">
                  <c:v>16</c:v>
                </c:pt>
                <c:pt idx="123">
                  <c:v>28</c:v>
                </c:pt>
                <c:pt idx="124">
                  <c:v>19</c:v>
                </c:pt>
                <c:pt idx="125">
                  <c:v>19</c:v>
                </c:pt>
                <c:pt idx="126">
                  <c:v>5</c:v>
                </c:pt>
                <c:pt idx="127">
                  <c:v>18</c:v>
                </c:pt>
                <c:pt idx="128">
                  <c:v>31</c:v>
                </c:pt>
                <c:pt idx="129">
                  <c:v>26</c:v>
                </c:pt>
                <c:pt idx="130">
                  <c:v>23</c:v>
                </c:pt>
                <c:pt idx="131">
                  <c:v>44</c:v>
                </c:pt>
                <c:pt idx="132">
                  <c:v>34</c:v>
                </c:pt>
                <c:pt idx="133">
                  <c:v>28</c:v>
                </c:pt>
                <c:pt idx="134">
                  <c:v>45</c:v>
                </c:pt>
                <c:pt idx="135">
                  <c:v>41</c:v>
                </c:pt>
                <c:pt idx="136">
                  <c:v>39</c:v>
                </c:pt>
                <c:pt idx="137">
                  <c:v>52</c:v>
                </c:pt>
                <c:pt idx="138">
                  <c:v>58</c:v>
                </c:pt>
                <c:pt idx="139">
                  <c:v>57</c:v>
                </c:pt>
                <c:pt idx="140">
                  <c:v>43</c:v>
                </c:pt>
                <c:pt idx="141">
                  <c:v>38</c:v>
                </c:pt>
                <c:pt idx="142">
                  <c:v>53</c:v>
                </c:pt>
                <c:pt idx="143">
                  <c:v>36</c:v>
                </c:pt>
                <c:pt idx="144">
                  <c:v>37</c:v>
                </c:pt>
                <c:pt idx="145">
                  <c:v>27</c:v>
                </c:pt>
                <c:pt idx="146">
                  <c:v>40</c:v>
                </c:pt>
                <c:pt idx="147">
                  <c:v>39</c:v>
                </c:pt>
                <c:pt idx="148">
                  <c:v>42</c:v>
                </c:pt>
                <c:pt idx="149">
                  <c:v>35</c:v>
                </c:pt>
                <c:pt idx="150">
                  <c:v>37</c:v>
                </c:pt>
                <c:pt idx="151">
                  <c:v>41</c:v>
                </c:pt>
                <c:pt idx="152">
                  <c:v>21</c:v>
                </c:pt>
                <c:pt idx="153">
                  <c:v>41</c:v>
                </c:pt>
                <c:pt idx="154">
                  <c:v>23</c:v>
                </c:pt>
                <c:pt idx="155">
                  <c:v>8</c:v>
                </c:pt>
              </c:numCache>
            </c:numRef>
          </c:val>
        </c:ser>
        <c:ser>
          <c:idx val="9"/>
          <c:order val="9"/>
          <c:tx>
            <c:strRef>
              <c:f>'Cas IDS 2010 2013'!$A$12</c:f>
              <c:strCache>
                <c:ptCount val="1"/>
                <c:pt idx="0">
                  <c:v>ORIENTALE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2013'!$BB$12:$IW$12</c:f>
              <c:numCache>
                <c:formatCode>General</c:formatCode>
                <c:ptCount val="204"/>
                <c:pt idx="0">
                  <c:v>12</c:v>
                </c:pt>
                <c:pt idx="1">
                  <c:v>9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8</c:v>
                </c:pt>
                <c:pt idx="6">
                  <c:v>7</c:v>
                </c:pt>
                <c:pt idx="7">
                  <c:v>19</c:v>
                </c:pt>
                <c:pt idx="8">
                  <c:v>9</c:v>
                </c:pt>
                <c:pt idx="9">
                  <c:v>55</c:v>
                </c:pt>
                <c:pt idx="10">
                  <c:v>2</c:v>
                </c:pt>
                <c:pt idx="11">
                  <c:v>2</c:v>
                </c:pt>
                <c:pt idx="12">
                  <c:v>11</c:v>
                </c:pt>
                <c:pt idx="13">
                  <c:v>13</c:v>
                </c:pt>
                <c:pt idx="14">
                  <c:v>1</c:v>
                </c:pt>
                <c:pt idx="15">
                  <c:v>8</c:v>
                </c:pt>
                <c:pt idx="16">
                  <c:v>2</c:v>
                </c:pt>
                <c:pt idx="17">
                  <c:v>3</c:v>
                </c:pt>
                <c:pt idx="18">
                  <c:v>12</c:v>
                </c:pt>
                <c:pt idx="19">
                  <c:v>5</c:v>
                </c:pt>
                <c:pt idx="20">
                  <c:v>11</c:v>
                </c:pt>
                <c:pt idx="21">
                  <c:v>12</c:v>
                </c:pt>
                <c:pt idx="22">
                  <c:v>13</c:v>
                </c:pt>
                <c:pt idx="23">
                  <c:v>20</c:v>
                </c:pt>
                <c:pt idx="24">
                  <c:v>13</c:v>
                </c:pt>
                <c:pt idx="25">
                  <c:v>39</c:v>
                </c:pt>
                <c:pt idx="26">
                  <c:v>46</c:v>
                </c:pt>
                <c:pt idx="27">
                  <c:v>61</c:v>
                </c:pt>
                <c:pt idx="28">
                  <c:v>80</c:v>
                </c:pt>
                <c:pt idx="29">
                  <c:v>256</c:v>
                </c:pt>
                <c:pt idx="30">
                  <c:v>96</c:v>
                </c:pt>
                <c:pt idx="31">
                  <c:v>139</c:v>
                </c:pt>
                <c:pt idx="32">
                  <c:v>159</c:v>
                </c:pt>
                <c:pt idx="33">
                  <c:v>130</c:v>
                </c:pt>
                <c:pt idx="34">
                  <c:v>148</c:v>
                </c:pt>
                <c:pt idx="35">
                  <c:v>84</c:v>
                </c:pt>
                <c:pt idx="36">
                  <c:v>181</c:v>
                </c:pt>
                <c:pt idx="37">
                  <c:v>249</c:v>
                </c:pt>
                <c:pt idx="38">
                  <c:v>287</c:v>
                </c:pt>
                <c:pt idx="39">
                  <c:v>346</c:v>
                </c:pt>
                <c:pt idx="40">
                  <c:v>153</c:v>
                </c:pt>
                <c:pt idx="41">
                  <c:v>24</c:v>
                </c:pt>
                <c:pt idx="42">
                  <c:v>54</c:v>
                </c:pt>
                <c:pt idx="43">
                  <c:v>85</c:v>
                </c:pt>
                <c:pt idx="44">
                  <c:v>31</c:v>
                </c:pt>
                <c:pt idx="45">
                  <c:v>110</c:v>
                </c:pt>
                <c:pt idx="46">
                  <c:v>127</c:v>
                </c:pt>
                <c:pt idx="47">
                  <c:v>146</c:v>
                </c:pt>
                <c:pt idx="48">
                  <c:v>107</c:v>
                </c:pt>
                <c:pt idx="49">
                  <c:v>64</c:v>
                </c:pt>
                <c:pt idx="50">
                  <c:v>110</c:v>
                </c:pt>
                <c:pt idx="51">
                  <c:v>55</c:v>
                </c:pt>
                <c:pt idx="52">
                  <c:v>113</c:v>
                </c:pt>
                <c:pt idx="53">
                  <c:v>126</c:v>
                </c:pt>
                <c:pt idx="54">
                  <c:v>82</c:v>
                </c:pt>
                <c:pt idx="55">
                  <c:v>80</c:v>
                </c:pt>
                <c:pt idx="56">
                  <c:v>84</c:v>
                </c:pt>
                <c:pt idx="57">
                  <c:v>118</c:v>
                </c:pt>
                <c:pt idx="58">
                  <c:v>171</c:v>
                </c:pt>
                <c:pt idx="59">
                  <c:v>171</c:v>
                </c:pt>
                <c:pt idx="60">
                  <c:v>127</c:v>
                </c:pt>
                <c:pt idx="61">
                  <c:v>114</c:v>
                </c:pt>
                <c:pt idx="62">
                  <c:v>145</c:v>
                </c:pt>
                <c:pt idx="63">
                  <c:v>100</c:v>
                </c:pt>
                <c:pt idx="64">
                  <c:v>150</c:v>
                </c:pt>
                <c:pt idx="65">
                  <c:v>128</c:v>
                </c:pt>
                <c:pt idx="66">
                  <c:v>124</c:v>
                </c:pt>
                <c:pt idx="67">
                  <c:v>130</c:v>
                </c:pt>
                <c:pt idx="68">
                  <c:v>100</c:v>
                </c:pt>
                <c:pt idx="69">
                  <c:v>219</c:v>
                </c:pt>
                <c:pt idx="70">
                  <c:v>116</c:v>
                </c:pt>
                <c:pt idx="71">
                  <c:v>196</c:v>
                </c:pt>
                <c:pt idx="72">
                  <c:v>308</c:v>
                </c:pt>
                <c:pt idx="73">
                  <c:v>213</c:v>
                </c:pt>
                <c:pt idx="74">
                  <c:v>386</c:v>
                </c:pt>
                <c:pt idx="75">
                  <c:v>383</c:v>
                </c:pt>
                <c:pt idx="76">
                  <c:v>605</c:v>
                </c:pt>
                <c:pt idx="77">
                  <c:v>673</c:v>
                </c:pt>
                <c:pt idx="78">
                  <c:v>393</c:v>
                </c:pt>
                <c:pt idx="79">
                  <c:v>616</c:v>
                </c:pt>
                <c:pt idx="80">
                  <c:v>648</c:v>
                </c:pt>
                <c:pt idx="81">
                  <c:v>598</c:v>
                </c:pt>
                <c:pt idx="82">
                  <c:v>416</c:v>
                </c:pt>
                <c:pt idx="83">
                  <c:v>860</c:v>
                </c:pt>
                <c:pt idx="84">
                  <c:v>881</c:v>
                </c:pt>
                <c:pt idx="85">
                  <c:v>631</c:v>
                </c:pt>
                <c:pt idx="86">
                  <c:v>718</c:v>
                </c:pt>
                <c:pt idx="87">
                  <c:v>633</c:v>
                </c:pt>
                <c:pt idx="88">
                  <c:v>559</c:v>
                </c:pt>
                <c:pt idx="89">
                  <c:v>562</c:v>
                </c:pt>
                <c:pt idx="90">
                  <c:v>569</c:v>
                </c:pt>
                <c:pt idx="91">
                  <c:v>1018</c:v>
                </c:pt>
                <c:pt idx="92">
                  <c:v>1429</c:v>
                </c:pt>
                <c:pt idx="93">
                  <c:v>2199</c:v>
                </c:pt>
                <c:pt idx="94">
                  <c:v>1766</c:v>
                </c:pt>
                <c:pt idx="95">
                  <c:v>1287</c:v>
                </c:pt>
                <c:pt idx="96">
                  <c:v>1322</c:v>
                </c:pt>
                <c:pt idx="97">
                  <c:v>1648</c:v>
                </c:pt>
                <c:pt idx="98">
                  <c:v>550</c:v>
                </c:pt>
                <c:pt idx="99">
                  <c:v>2343</c:v>
                </c:pt>
                <c:pt idx="100">
                  <c:v>1383</c:v>
                </c:pt>
                <c:pt idx="101">
                  <c:v>1180</c:v>
                </c:pt>
                <c:pt idx="102">
                  <c:v>1014</c:v>
                </c:pt>
                <c:pt idx="103">
                  <c:v>1132</c:v>
                </c:pt>
                <c:pt idx="104">
                  <c:v>897</c:v>
                </c:pt>
                <c:pt idx="105">
                  <c:v>1069</c:v>
                </c:pt>
                <c:pt idx="106">
                  <c:v>1313</c:v>
                </c:pt>
                <c:pt idx="107">
                  <c:v>1239</c:v>
                </c:pt>
                <c:pt idx="108">
                  <c:v>1435</c:v>
                </c:pt>
                <c:pt idx="109">
                  <c:v>1144</c:v>
                </c:pt>
                <c:pt idx="110">
                  <c:v>1141</c:v>
                </c:pt>
                <c:pt idx="111">
                  <c:v>1275</c:v>
                </c:pt>
                <c:pt idx="112">
                  <c:v>1700</c:v>
                </c:pt>
                <c:pt idx="113">
                  <c:v>957</c:v>
                </c:pt>
                <c:pt idx="114">
                  <c:v>1208</c:v>
                </c:pt>
                <c:pt idx="115">
                  <c:v>1387</c:v>
                </c:pt>
                <c:pt idx="116">
                  <c:v>866</c:v>
                </c:pt>
                <c:pt idx="117">
                  <c:v>660</c:v>
                </c:pt>
                <c:pt idx="118">
                  <c:v>773</c:v>
                </c:pt>
                <c:pt idx="119">
                  <c:v>638</c:v>
                </c:pt>
                <c:pt idx="120">
                  <c:v>587</c:v>
                </c:pt>
                <c:pt idx="121">
                  <c:v>512</c:v>
                </c:pt>
                <c:pt idx="122">
                  <c:v>441</c:v>
                </c:pt>
                <c:pt idx="123">
                  <c:v>409</c:v>
                </c:pt>
                <c:pt idx="124">
                  <c:v>348</c:v>
                </c:pt>
                <c:pt idx="125">
                  <c:v>439</c:v>
                </c:pt>
                <c:pt idx="126">
                  <c:v>468</c:v>
                </c:pt>
                <c:pt idx="127">
                  <c:v>443</c:v>
                </c:pt>
                <c:pt idx="128">
                  <c:v>413</c:v>
                </c:pt>
                <c:pt idx="129">
                  <c:v>267</c:v>
                </c:pt>
                <c:pt idx="130">
                  <c:v>233</c:v>
                </c:pt>
                <c:pt idx="131">
                  <c:v>420</c:v>
                </c:pt>
                <c:pt idx="132">
                  <c:v>509</c:v>
                </c:pt>
                <c:pt idx="133">
                  <c:v>602</c:v>
                </c:pt>
                <c:pt idx="134">
                  <c:v>626</c:v>
                </c:pt>
                <c:pt idx="135">
                  <c:v>588</c:v>
                </c:pt>
                <c:pt idx="136">
                  <c:v>733</c:v>
                </c:pt>
                <c:pt idx="137">
                  <c:v>193</c:v>
                </c:pt>
                <c:pt idx="138">
                  <c:v>444</c:v>
                </c:pt>
                <c:pt idx="139">
                  <c:v>358</c:v>
                </c:pt>
                <c:pt idx="140">
                  <c:v>405</c:v>
                </c:pt>
                <c:pt idx="141">
                  <c:v>374</c:v>
                </c:pt>
                <c:pt idx="142">
                  <c:v>463</c:v>
                </c:pt>
                <c:pt idx="143">
                  <c:v>337</c:v>
                </c:pt>
                <c:pt idx="144">
                  <c:v>289</c:v>
                </c:pt>
                <c:pt idx="145">
                  <c:v>218</c:v>
                </c:pt>
                <c:pt idx="146">
                  <c:v>92</c:v>
                </c:pt>
                <c:pt idx="147">
                  <c:v>87</c:v>
                </c:pt>
                <c:pt idx="148">
                  <c:v>72</c:v>
                </c:pt>
                <c:pt idx="149">
                  <c:v>64</c:v>
                </c:pt>
                <c:pt idx="150">
                  <c:v>72</c:v>
                </c:pt>
                <c:pt idx="151">
                  <c:v>81</c:v>
                </c:pt>
                <c:pt idx="152">
                  <c:v>41</c:v>
                </c:pt>
                <c:pt idx="153">
                  <c:v>124</c:v>
                </c:pt>
                <c:pt idx="154">
                  <c:v>89</c:v>
                </c:pt>
                <c:pt idx="155">
                  <c:v>51</c:v>
                </c:pt>
                <c:pt idx="156">
                  <c:v>67</c:v>
                </c:pt>
                <c:pt idx="157">
                  <c:v>27</c:v>
                </c:pt>
                <c:pt idx="158">
                  <c:v>53</c:v>
                </c:pt>
                <c:pt idx="159">
                  <c:v>79</c:v>
                </c:pt>
                <c:pt idx="160">
                  <c:v>60</c:v>
                </c:pt>
                <c:pt idx="161">
                  <c:v>42</c:v>
                </c:pt>
                <c:pt idx="162">
                  <c:v>42</c:v>
                </c:pt>
                <c:pt idx="163">
                  <c:v>78</c:v>
                </c:pt>
                <c:pt idx="164">
                  <c:v>76</c:v>
                </c:pt>
                <c:pt idx="165">
                  <c:v>83</c:v>
                </c:pt>
                <c:pt idx="166">
                  <c:v>83</c:v>
                </c:pt>
                <c:pt idx="167">
                  <c:v>98</c:v>
                </c:pt>
                <c:pt idx="168">
                  <c:v>65</c:v>
                </c:pt>
                <c:pt idx="169">
                  <c:v>78</c:v>
                </c:pt>
                <c:pt idx="170">
                  <c:v>41</c:v>
                </c:pt>
                <c:pt idx="171">
                  <c:v>62</c:v>
                </c:pt>
                <c:pt idx="172">
                  <c:v>139</c:v>
                </c:pt>
                <c:pt idx="173">
                  <c:v>38</c:v>
                </c:pt>
                <c:pt idx="174">
                  <c:v>66</c:v>
                </c:pt>
                <c:pt idx="175">
                  <c:v>56</c:v>
                </c:pt>
                <c:pt idx="176">
                  <c:v>53</c:v>
                </c:pt>
                <c:pt idx="177">
                  <c:v>39</c:v>
                </c:pt>
                <c:pt idx="178">
                  <c:v>40</c:v>
                </c:pt>
                <c:pt idx="179">
                  <c:v>40</c:v>
                </c:pt>
                <c:pt idx="180">
                  <c:v>22</c:v>
                </c:pt>
                <c:pt idx="181">
                  <c:v>44</c:v>
                </c:pt>
                <c:pt idx="182">
                  <c:v>18</c:v>
                </c:pt>
                <c:pt idx="183">
                  <c:v>18</c:v>
                </c:pt>
                <c:pt idx="184">
                  <c:v>8</c:v>
                </c:pt>
                <c:pt idx="185">
                  <c:v>19</c:v>
                </c:pt>
                <c:pt idx="186">
                  <c:v>25</c:v>
                </c:pt>
                <c:pt idx="187">
                  <c:v>6</c:v>
                </c:pt>
                <c:pt idx="188">
                  <c:v>32</c:v>
                </c:pt>
                <c:pt idx="189">
                  <c:v>54</c:v>
                </c:pt>
                <c:pt idx="190">
                  <c:v>22</c:v>
                </c:pt>
                <c:pt idx="191">
                  <c:v>17</c:v>
                </c:pt>
                <c:pt idx="192">
                  <c:v>14</c:v>
                </c:pt>
                <c:pt idx="193">
                  <c:v>19</c:v>
                </c:pt>
                <c:pt idx="194">
                  <c:v>73</c:v>
                </c:pt>
                <c:pt idx="195">
                  <c:v>13</c:v>
                </c:pt>
                <c:pt idx="196">
                  <c:v>76</c:v>
                </c:pt>
                <c:pt idx="197">
                  <c:v>116</c:v>
                </c:pt>
                <c:pt idx="198">
                  <c:v>90</c:v>
                </c:pt>
                <c:pt idx="199">
                  <c:v>65</c:v>
                </c:pt>
                <c:pt idx="200">
                  <c:v>7</c:v>
                </c:pt>
                <c:pt idx="201">
                  <c:v>9</c:v>
                </c:pt>
                <c:pt idx="202">
                  <c:v>18</c:v>
                </c:pt>
                <c:pt idx="203">
                  <c:v>18</c:v>
                </c:pt>
              </c:numCache>
            </c:numRef>
          </c:val>
        </c:ser>
        <c:ser>
          <c:idx val="10"/>
          <c:order val="10"/>
          <c:tx>
            <c:strRef>
              <c:f>'Cas IDS 2010 2013'!$A$13</c:f>
              <c:strCache>
                <c:ptCount val="1"/>
                <c:pt idx="0">
                  <c:v>SUD-KIVU</c:v>
                </c:pt>
              </c:strCache>
            </c:strRef>
          </c:tx>
          <c:invertIfNegative val="0"/>
          <c:cat>
            <c:multiLvlStrRef>
              <c:f>'Cas IDS 2010 2013'!$BB$1:$IW$2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</c:lvl>
              </c:multiLvlStrCache>
            </c:multiLvlStrRef>
          </c:cat>
          <c:val>
            <c:numRef>
              <c:f>'Cas IDS 2010 2013'!$BB$13:$IW$13</c:f>
              <c:numCache>
                <c:formatCode>General</c:formatCode>
                <c:ptCount val="204"/>
                <c:pt idx="0">
                  <c:v>145</c:v>
                </c:pt>
                <c:pt idx="1">
                  <c:v>233</c:v>
                </c:pt>
                <c:pt idx="2">
                  <c:v>147</c:v>
                </c:pt>
                <c:pt idx="3">
                  <c:v>145</c:v>
                </c:pt>
                <c:pt idx="4">
                  <c:v>133</c:v>
                </c:pt>
                <c:pt idx="5">
                  <c:v>138</c:v>
                </c:pt>
                <c:pt idx="6">
                  <c:v>46</c:v>
                </c:pt>
                <c:pt idx="7">
                  <c:v>153</c:v>
                </c:pt>
                <c:pt idx="8">
                  <c:v>220</c:v>
                </c:pt>
                <c:pt idx="9">
                  <c:v>295</c:v>
                </c:pt>
                <c:pt idx="10">
                  <c:v>551</c:v>
                </c:pt>
                <c:pt idx="11">
                  <c:v>260</c:v>
                </c:pt>
                <c:pt idx="12">
                  <c:v>182</c:v>
                </c:pt>
                <c:pt idx="13">
                  <c:v>75</c:v>
                </c:pt>
                <c:pt idx="14">
                  <c:v>64</c:v>
                </c:pt>
                <c:pt idx="15">
                  <c:v>69</c:v>
                </c:pt>
                <c:pt idx="16">
                  <c:v>74</c:v>
                </c:pt>
                <c:pt idx="17">
                  <c:v>58</c:v>
                </c:pt>
                <c:pt idx="18">
                  <c:v>84</c:v>
                </c:pt>
                <c:pt idx="19">
                  <c:v>145</c:v>
                </c:pt>
                <c:pt idx="20">
                  <c:v>110</c:v>
                </c:pt>
                <c:pt idx="21">
                  <c:v>67</c:v>
                </c:pt>
                <c:pt idx="22">
                  <c:v>25</c:v>
                </c:pt>
                <c:pt idx="23">
                  <c:v>27</c:v>
                </c:pt>
                <c:pt idx="24">
                  <c:v>34</c:v>
                </c:pt>
                <c:pt idx="25">
                  <c:v>19</c:v>
                </c:pt>
                <c:pt idx="26">
                  <c:v>36</c:v>
                </c:pt>
                <c:pt idx="27">
                  <c:v>23</c:v>
                </c:pt>
                <c:pt idx="28">
                  <c:v>19</c:v>
                </c:pt>
                <c:pt idx="29">
                  <c:v>13</c:v>
                </c:pt>
                <c:pt idx="30">
                  <c:v>28</c:v>
                </c:pt>
                <c:pt idx="31">
                  <c:v>6</c:v>
                </c:pt>
                <c:pt idx="32">
                  <c:v>17</c:v>
                </c:pt>
                <c:pt idx="33">
                  <c:v>25</c:v>
                </c:pt>
                <c:pt idx="34">
                  <c:v>14</c:v>
                </c:pt>
                <c:pt idx="35">
                  <c:v>6</c:v>
                </c:pt>
                <c:pt idx="36">
                  <c:v>4</c:v>
                </c:pt>
                <c:pt idx="37">
                  <c:v>6</c:v>
                </c:pt>
                <c:pt idx="38">
                  <c:v>8</c:v>
                </c:pt>
                <c:pt idx="39">
                  <c:v>2</c:v>
                </c:pt>
                <c:pt idx="40">
                  <c:v>7</c:v>
                </c:pt>
                <c:pt idx="41">
                  <c:v>8</c:v>
                </c:pt>
                <c:pt idx="42">
                  <c:v>6</c:v>
                </c:pt>
                <c:pt idx="43">
                  <c:v>1</c:v>
                </c:pt>
                <c:pt idx="44">
                  <c:v>3</c:v>
                </c:pt>
                <c:pt idx="45">
                  <c:v>0</c:v>
                </c:pt>
                <c:pt idx="46">
                  <c:v>3</c:v>
                </c:pt>
                <c:pt idx="47">
                  <c:v>4</c:v>
                </c:pt>
                <c:pt idx="48">
                  <c:v>4</c:v>
                </c:pt>
                <c:pt idx="49">
                  <c:v>3</c:v>
                </c:pt>
                <c:pt idx="50">
                  <c:v>4</c:v>
                </c:pt>
                <c:pt idx="51">
                  <c:v>1</c:v>
                </c:pt>
                <c:pt idx="52">
                  <c:v>4</c:v>
                </c:pt>
                <c:pt idx="53">
                  <c:v>3</c:v>
                </c:pt>
                <c:pt idx="54">
                  <c:v>1</c:v>
                </c:pt>
                <c:pt idx="55">
                  <c:v>3</c:v>
                </c:pt>
                <c:pt idx="56">
                  <c:v>0</c:v>
                </c:pt>
                <c:pt idx="57">
                  <c:v>5</c:v>
                </c:pt>
                <c:pt idx="58">
                  <c:v>3</c:v>
                </c:pt>
                <c:pt idx="59">
                  <c:v>1</c:v>
                </c:pt>
                <c:pt idx="60">
                  <c:v>0</c:v>
                </c:pt>
                <c:pt idx="61">
                  <c:v>1</c:v>
                </c:pt>
                <c:pt idx="62">
                  <c:v>0</c:v>
                </c:pt>
                <c:pt idx="63">
                  <c:v>2</c:v>
                </c:pt>
                <c:pt idx="64">
                  <c:v>3</c:v>
                </c:pt>
                <c:pt idx="65">
                  <c:v>3</c:v>
                </c:pt>
                <c:pt idx="66">
                  <c:v>3</c:v>
                </c:pt>
                <c:pt idx="67">
                  <c:v>0</c:v>
                </c:pt>
                <c:pt idx="68">
                  <c:v>2</c:v>
                </c:pt>
                <c:pt idx="69">
                  <c:v>13</c:v>
                </c:pt>
                <c:pt idx="70">
                  <c:v>0</c:v>
                </c:pt>
                <c:pt idx="71">
                  <c:v>5</c:v>
                </c:pt>
                <c:pt idx="72">
                  <c:v>5</c:v>
                </c:pt>
                <c:pt idx="73">
                  <c:v>3</c:v>
                </c:pt>
                <c:pt idx="74">
                  <c:v>2</c:v>
                </c:pt>
                <c:pt idx="75">
                  <c:v>2</c:v>
                </c:pt>
                <c:pt idx="76">
                  <c:v>4</c:v>
                </c:pt>
                <c:pt idx="77">
                  <c:v>7</c:v>
                </c:pt>
                <c:pt idx="78">
                  <c:v>2</c:v>
                </c:pt>
                <c:pt idx="79">
                  <c:v>10</c:v>
                </c:pt>
                <c:pt idx="80">
                  <c:v>4</c:v>
                </c:pt>
                <c:pt idx="81">
                  <c:v>8</c:v>
                </c:pt>
                <c:pt idx="82">
                  <c:v>3</c:v>
                </c:pt>
                <c:pt idx="83">
                  <c:v>7</c:v>
                </c:pt>
                <c:pt idx="84">
                  <c:v>5</c:v>
                </c:pt>
                <c:pt idx="85">
                  <c:v>6</c:v>
                </c:pt>
                <c:pt idx="86">
                  <c:v>3</c:v>
                </c:pt>
                <c:pt idx="87">
                  <c:v>4</c:v>
                </c:pt>
                <c:pt idx="88">
                  <c:v>11</c:v>
                </c:pt>
                <c:pt idx="89">
                  <c:v>3</c:v>
                </c:pt>
                <c:pt idx="90">
                  <c:v>6</c:v>
                </c:pt>
                <c:pt idx="91">
                  <c:v>4</c:v>
                </c:pt>
                <c:pt idx="92">
                  <c:v>0</c:v>
                </c:pt>
                <c:pt idx="93">
                  <c:v>7</c:v>
                </c:pt>
                <c:pt idx="94">
                  <c:v>4</c:v>
                </c:pt>
                <c:pt idx="95">
                  <c:v>51</c:v>
                </c:pt>
                <c:pt idx="96">
                  <c:v>94</c:v>
                </c:pt>
                <c:pt idx="97">
                  <c:v>66</c:v>
                </c:pt>
                <c:pt idx="98">
                  <c:v>54</c:v>
                </c:pt>
                <c:pt idx="99">
                  <c:v>56</c:v>
                </c:pt>
                <c:pt idx="100">
                  <c:v>91</c:v>
                </c:pt>
                <c:pt idx="101">
                  <c:v>15</c:v>
                </c:pt>
                <c:pt idx="102">
                  <c:v>67</c:v>
                </c:pt>
                <c:pt idx="103">
                  <c:v>26</c:v>
                </c:pt>
                <c:pt idx="104">
                  <c:v>22</c:v>
                </c:pt>
                <c:pt idx="105">
                  <c:v>4</c:v>
                </c:pt>
                <c:pt idx="106">
                  <c:v>42</c:v>
                </c:pt>
                <c:pt idx="107">
                  <c:v>50</c:v>
                </c:pt>
                <c:pt idx="108">
                  <c:v>25</c:v>
                </c:pt>
                <c:pt idx="109">
                  <c:v>21</c:v>
                </c:pt>
                <c:pt idx="110">
                  <c:v>15</c:v>
                </c:pt>
                <c:pt idx="111">
                  <c:v>23</c:v>
                </c:pt>
                <c:pt idx="112">
                  <c:v>7</c:v>
                </c:pt>
                <c:pt idx="113">
                  <c:v>17</c:v>
                </c:pt>
                <c:pt idx="114">
                  <c:v>9</c:v>
                </c:pt>
                <c:pt idx="115">
                  <c:v>19</c:v>
                </c:pt>
                <c:pt idx="116">
                  <c:v>16</c:v>
                </c:pt>
                <c:pt idx="117">
                  <c:v>31</c:v>
                </c:pt>
                <c:pt idx="118">
                  <c:v>25</c:v>
                </c:pt>
                <c:pt idx="119">
                  <c:v>17</c:v>
                </c:pt>
                <c:pt idx="120">
                  <c:v>2</c:v>
                </c:pt>
                <c:pt idx="121">
                  <c:v>17</c:v>
                </c:pt>
                <c:pt idx="122">
                  <c:v>23</c:v>
                </c:pt>
                <c:pt idx="123">
                  <c:v>10</c:v>
                </c:pt>
                <c:pt idx="124">
                  <c:v>12</c:v>
                </c:pt>
                <c:pt idx="125">
                  <c:v>14</c:v>
                </c:pt>
                <c:pt idx="126">
                  <c:v>3</c:v>
                </c:pt>
                <c:pt idx="127">
                  <c:v>11</c:v>
                </c:pt>
                <c:pt idx="128">
                  <c:v>17</c:v>
                </c:pt>
                <c:pt idx="129">
                  <c:v>15</c:v>
                </c:pt>
                <c:pt idx="130">
                  <c:v>20</c:v>
                </c:pt>
                <c:pt idx="131">
                  <c:v>10</c:v>
                </c:pt>
                <c:pt idx="132">
                  <c:v>22</c:v>
                </c:pt>
                <c:pt idx="133">
                  <c:v>22</c:v>
                </c:pt>
                <c:pt idx="134">
                  <c:v>24</c:v>
                </c:pt>
                <c:pt idx="135">
                  <c:v>16</c:v>
                </c:pt>
                <c:pt idx="136">
                  <c:v>17</c:v>
                </c:pt>
                <c:pt idx="137">
                  <c:v>10</c:v>
                </c:pt>
                <c:pt idx="138">
                  <c:v>12</c:v>
                </c:pt>
                <c:pt idx="139">
                  <c:v>48</c:v>
                </c:pt>
                <c:pt idx="140">
                  <c:v>9</c:v>
                </c:pt>
                <c:pt idx="141">
                  <c:v>41</c:v>
                </c:pt>
                <c:pt idx="142">
                  <c:v>56</c:v>
                </c:pt>
                <c:pt idx="143">
                  <c:v>67</c:v>
                </c:pt>
                <c:pt idx="144">
                  <c:v>42</c:v>
                </c:pt>
                <c:pt idx="145">
                  <c:v>24</c:v>
                </c:pt>
                <c:pt idx="146">
                  <c:v>33</c:v>
                </c:pt>
                <c:pt idx="147">
                  <c:v>52</c:v>
                </c:pt>
                <c:pt idx="148">
                  <c:v>107</c:v>
                </c:pt>
                <c:pt idx="149">
                  <c:v>128</c:v>
                </c:pt>
                <c:pt idx="150">
                  <c:v>102</c:v>
                </c:pt>
                <c:pt idx="151">
                  <c:v>68</c:v>
                </c:pt>
                <c:pt idx="152">
                  <c:v>53</c:v>
                </c:pt>
                <c:pt idx="153">
                  <c:v>29</c:v>
                </c:pt>
                <c:pt idx="154">
                  <c:v>51</c:v>
                </c:pt>
                <c:pt idx="155">
                  <c:v>34</c:v>
                </c:pt>
                <c:pt idx="156">
                  <c:v>21</c:v>
                </c:pt>
                <c:pt idx="157">
                  <c:v>30</c:v>
                </c:pt>
                <c:pt idx="158">
                  <c:v>9</c:v>
                </c:pt>
                <c:pt idx="159">
                  <c:v>15</c:v>
                </c:pt>
                <c:pt idx="160">
                  <c:v>1</c:v>
                </c:pt>
                <c:pt idx="161">
                  <c:v>12</c:v>
                </c:pt>
                <c:pt idx="162">
                  <c:v>31</c:v>
                </c:pt>
                <c:pt idx="163">
                  <c:v>23</c:v>
                </c:pt>
                <c:pt idx="164">
                  <c:v>26</c:v>
                </c:pt>
                <c:pt idx="165">
                  <c:v>29</c:v>
                </c:pt>
                <c:pt idx="166">
                  <c:v>29</c:v>
                </c:pt>
                <c:pt idx="167">
                  <c:v>21</c:v>
                </c:pt>
                <c:pt idx="168">
                  <c:v>46</c:v>
                </c:pt>
                <c:pt idx="169">
                  <c:v>48</c:v>
                </c:pt>
                <c:pt idx="170">
                  <c:v>22</c:v>
                </c:pt>
                <c:pt idx="171">
                  <c:v>50</c:v>
                </c:pt>
                <c:pt idx="172">
                  <c:v>51</c:v>
                </c:pt>
                <c:pt idx="173">
                  <c:v>31</c:v>
                </c:pt>
                <c:pt idx="174">
                  <c:v>66</c:v>
                </c:pt>
                <c:pt idx="175">
                  <c:v>26</c:v>
                </c:pt>
                <c:pt idx="176">
                  <c:v>107</c:v>
                </c:pt>
                <c:pt idx="177">
                  <c:v>75</c:v>
                </c:pt>
                <c:pt idx="178">
                  <c:v>43</c:v>
                </c:pt>
                <c:pt idx="179">
                  <c:v>135</c:v>
                </c:pt>
                <c:pt idx="180">
                  <c:v>87</c:v>
                </c:pt>
                <c:pt idx="181">
                  <c:v>16</c:v>
                </c:pt>
                <c:pt idx="182">
                  <c:v>143</c:v>
                </c:pt>
                <c:pt idx="183">
                  <c:v>46</c:v>
                </c:pt>
                <c:pt idx="184">
                  <c:v>113</c:v>
                </c:pt>
                <c:pt idx="185">
                  <c:v>188</c:v>
                </c:pt>
                <c:pt idx="186">
                  <c:v>69</c:v>
                </c:pt>
                <c:pt idx="187">
                  <c:v>59</c:v>
                </c:pt>
                <c:pt idx="188">
                  <c:v>66</c:v>
                </c:pt>
                <c:pt idx="189">
                  <c:v>25</c:v>
                </c:pt>
                <c:pt idx="190">
                  <c:v>89</c:v>
                </c:pt>
                <c:pt idx="191">
                  <c:v>0</c:v>
                </c:pt>
                <c:pt idx="192">
                  <c:v>31</c:v>
                </c:pt>
                <c:pt idx="193">
                  <c:v>40</c:v>
                </c:pt>
                <c:pt idx="194">
                  <c:v>74</c:v>
                </c:pt>
                <c:pt idx="195">
                  <c:v>34</c:v>
                </c:pt>
                <c:pt idx="196">
                  <c:v>57</c:v>
                </c:pt>
                <c:pt idx="197">
                  <c:v>42</c:v>
                </c:pt>
                <c:pt idx="198">
                  <c:v>50</c:v>
                </c:pt>
                <c:pt idx="199">
                  <c:v>54</c:v>
                </c:pt>
                <c:pt idx="200">
                  <c:v>69</c:v>
                </c:pt>
                <c:pt idx="201">
                  <c:v>73</c:v>
                </c:pt>
                <c:pt idx="202">
                  <c:v>99</c:v>
                </c:pt>
                <c:pt idx="203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42786560"/>
        <c:axId val="142788096"/>
      </c:barChart>
      <c:catAx>
        <c:axId val="14278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42788096"/>
        <c:crosses val="autoZero"/>
        <c:auto val="1"/>
        <c:lblAlgn val="ctr"/>
        <c:lblOffset val="100"/>
        <c:noMultiLvlLbl val="0"/>
      </c:catAx>
      <c:valAx>
        <c:axId val="142788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42786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642548977327173"/>
          <c:y val="2.5771990246697737E-3"/>
          <c:w val="0.18679705142330813"/>
          <c:h val="0.52325570063365279"/>
        </c:manualLayout>
      </c:layout>
      <c:overlay val="1"/>
      <c:txPr>
        <a:bodyPr/>
        <a:lstStyle/>
        <a:p>
          <a:pPr>
            <a:defRPr sz="10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AFROBY_AGEGROUPRubella!$K$2</c:f>
              <c:strCache>
                <c:ptCount val="1"/>
                <c:pt idx="0">
                  <c:v> &lt; 1 year</c:v>
                </c:pt>
              </c:strCache>
            </c:strRef>
          </c:tx>
          <c:invertIfNegative val="0"/>
          <c:cat>
            <c:strRef>
              <c:f>AFROBY_AGEGROUPRubella!$J$3:$J$15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AFROBY_AGEGROUPRubella!$K$3:$K$15</c:f>
              <c:numCache>
                <c:formatCode>General</c:formatCode>
                <c:ptCount val="13"/>
                <c:pt idx="0">
                  <c:v>43</c:v>
                </c:pt>
                <c:pt idx="1">
                  <c:v>25</c:v>
                </c:pt>
                <c:pt idx="2">
                  <c:v>27</c:v>
                </c:pt>
                <c:pt idx="3">
                  <c:v>41</c:v>
                </c:pt>
                <c:pt idx="4">
                  <c:v>64</c:v>
                </c:pt>
                <c:pt idx="5">
                  <c:v>186</c:v>
                </c:pt>
                <c:pt idx="6">
                  <c:v>93</c:v>
                </c:pt>
                <c:pt idx="7">
                  <c:v>154</c:v>
                </c:pt>
                <c:pt idx="8">
                  <c:v>381</c:v>
                </c:pt>
                <c:pt idx="9">
                  <c:v>385</c:v>
                </c:pt>
                <c:pt idx="10">
                  <c:v>456</c:v>
                </c:pt>
                <c:pt idx="11">
                  <c:v>379</c:v>
                </c:pt>
                <c:pt idx="12">
                  <c:v>39</c:v>
                </c:pt>
              </c:numCache>
            </c:numRef>
          </c:val>
        </c:ser>
        <c:ser>
          <c:idx val="1"/>
          <c:order val="1"/>
          <c:tx>
            <c:strRef>
              <c:f>AFROBY_AGEGROUPRubella!$L$2</c:f>
              <c:strCache>
                <c:ptCount val="1"/>
                <c:pt idx="0">
                  <c:v> 1 - 4 yrs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strRef>
              <c:f>AFROBY_AGEGROUPRubella!$J$3:$J$15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AFROBY_AGEGROUPRubella!$L$3:$L$15</c:f>
              <c:numCache>
                <c:formatCode>General</c:formatCode>
                <c:ptCount val="13"/>
                <c:pt idx="0">
                  <c:v>812</c:v>
                </c:pt>
                <c:pt idx="1">
                  <c:v>630</c:v>
                </c:pt>
                <c:pt idx="2">
                  <c:v>471</c:v>
                </c:pt>
                <c:pt idx="3">
                  <c:v>646</c:v>
                </c:pt>
                <c:pt idx="4">
                  <c:v>823</c:v>
                </c:pt>
                <c:pt idx="5">
                  <c:v>1158</c:v>
                </c:pt>
                <c:pt idx="6">
                  <c:v>654</c:v>
                </c:pt>
                <c:pt idx="7">
                  <c:v>663</c:v>
                </c:pt>
                <c:pt idx="8">
                  <c:v>2082</c:v>
                </c:pt>
                <c:pt idx="9">
                  <c:v>1890</c:v>
                </c:pt>
                <c:pt idx="10">
                  <c:v>973</c:v>
                </c:pt>
                <c:pt idx="11">
                  <c:v>1704</c:v>
                </c:pt>
                <c:pt idx="12">
                  <c:v>617</c:v>
                </c:pt>
              </c:numCache>
            </c:numRef>
          </c:val>
        </c:ser>
        <c:ser>
          <c:idx val="2"/>
          <c:order val="2"/>
          <c:tx>
            <c:strRef>
              <c:f>AFROBY_AGEGROUPRubella!$M$2</c:f>
              <c:strCache>
                <c:ptCount val="1"/>
                <c:pt idx="0">
                  <c:v> 5 - 9 yr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AFROBY_AGEGROUPRubella!$J$3:$J$15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AFROBY_AGEGROUPRubella!$M$3:$M$15</c:f>
              <c:numCache>
                <c:formatCode>General</c:formatCode>
                <c:ptCount val="13"/>
                <c:pt idx="0">
                  <c:v>1713</c:v>
                </c:pt>
                <c:pt idx="1">
                  <c:v>1221</c:v>
                </c:pt>
                <c:pt idx="2">
                  <c:v>778</c:v>
                </c:pt>
                <c:pt idx="3">
                  <c:v>1198</c:v>
                </c:pt>
                <c:pt idx="4">
                  <c:v>1189</c:v>
                </c:pt>
                <c:pt idx="5">
                  <c:v>1657</c:v>
                </c:pt>
                <c:pt idx="6">
                  <c:v>1085</c:v>
                </c:pt>
                <c:pt idx="7">
                  <c:v>1077</c:v>
                </c:pt>
                <c:pt idx="8">
                  <c:v>3537</c:v>
                </c:pt>
                <c:pt idx="9">
                  <c:v>2992</c:v>
                </c:pt>
                <c:pt idx="10">
                  <c:v>1505</c:v>
                </c:pt>
                <c:pt idx="11">
                  <c:v>2465</c:v>
                </c:pt>
                <c:pt idx="12">
                  <c:v>640</c:v>
                </c:pt>
              </c:numCache>
            </c:numRef>
          </c:val>
        </c:ser>
        <c:ser>
          <c:idx val="3"/>
          <c:order val="3"/>
          <c:tx>
            <c:strRef>
              <c:f>AFROBY_AGEGROUPRubella!$N$2</c:f>
              <c:strCache>
                <c:ptCount val="1"/>
                <c:pt idx="0">
                  <c:v> 10 - 14 yrs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AFROBY_AGEGROUPRubella!$J$3:$J$15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AFROBY_AGEGROUPRubella!$N$3:$N$15</c:f>
              <c:numCache>
                <c:formatCode>General</c:formatCode>
                <c:ptCount val="13"/>
                <c:pt idx="0">
                  <c:v>492</c:v>
                </c:pt>
                <c:pt idx="1">
                  <c:v>479</c:v>
                </c:pt>
                <c:pt idx="2">
                  <c:v>293</c:v>
                </c:pt>
                <c:pt idx="3">
                  <c:v>372</c:v>
                </c:pt>
                <c:pt idx="4">
                  <c:v>437</c:v>
                </c:pt>
                <c:pt idx="5">
                  <c:v>605</c:v>
                </c:pt>
                <c:pt idx="6">
                  <c:v>376</c:v>
                </c:pt>
                <c:pt idx="7">
                  <c:v>438</c:v>
                </c:pt>
                <c:pt idx="8">
                  <c:v>1281</c:v>
                </c:pt>
                <c:pt idx="9">
                  <c:v>984</c:v>
                </c:pt>
                <c:pt idx="10">
                  <c:v>599</c:v>
                </c:pt>
                <c:pt idx="11">
                  <c:v>992</c:v>
                </c:pt>
                <c:pt idx="12">
                  <c:v>211</c:v>
                </c:pt>
              </c:numCache>
            </c:numRef>
          </c:val>
        </c:ser>
        <c:ser>
          <c:idx val="4"/>
          <c:order val="4"/>
          <c:tx>
            <c:strRef>
              <c:f>AFROBY_AGEGROUPRubella!$O$2</c:f>
              <c:strCache>
                <c:ptCount val="1"/>
                <c:pt idx="0">
                  <c:v> ≥ 15 yrs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AFROBY_AGEGROUPRubella!$J$3:$J$15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AFROBY_AGEGROUPRubella!$O$3:$O$15</c:f>
              <c:numCache>
                <c:formatCode>General</c:formatCode>
                <c:ptCount val="13"/>
                <c:pt idx="0">
                  <c:v>188</c:v>
                </c:pt>
                <c:pt idx="1">
                  <c:v>132</c:v>
                </c:pt>
                <c:pt idx="2">
                  <c:v>69</c:v>
                </c:pt>
                <c:pt idx="3">
                  <c:v>97</c:v>
                </c:pt>
                <c:pt idx="4">
                  <c:v>138</c:v>
                </c:pt>
                <c:pt idx="5">
                  <c:v>203</c:v>
                </c:pt>
                <c:pt idx="6">
                  <c:v>136</c:v>
                </c:pt>
                <c:pt idx="7">
                  <c:v>148</c:v>
                </c:pt>
                <c:pt idx="8">
                  <c:v>423</c:v>
                </c:pt>
                <c:pt idx="9">
                  <c:v>344</c:v>
                </c:pt>
                <c:pt idx="10">
                  <c:v>217</c:v>
                </c:pt>
                <c:pt idx="11">
                  <c:v>313</c:v>
                </c:pt>
                <c:pt idx="12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1979008"/>
        <c:axId val="141993088"/>
      </c:barChart>
      <c:catAx>
        <c:axId val="141979008"/>
        <c:scaling>
          <c:orientation val="minMax"/>
        </c:scaling>
        <c:delete val="0"/>
        <c:axPos val="b"/>
        <c:majorTickMark val="out"/>
        <c:minorTickMark val="none"/>
        <c:tickLblPos val="nextTo"/>
        <c:crossAx val="141993088"/>
        <c:crosses val="autoZero"/>
        <c:auto val="1"/>
        <c:lblAlgn val="ctr"/>
        <c:lblOffset val="100"/>
        <c:noMultiLvlLbl val="0"/>
      </c:catAx>
      <c:valAx>
        <c:axId val="1419930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419790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'[Rubella Cases 2003_201528.xlsx]AFROBY_AGEGROUPRubella'!$K$16</c:f>
              <c:strCache>
                <c:ptCount val="1"/>
                <c:pt idx="0">
                  <c:v> &lt; 1 year</c:v>
                </c:pt>
              </c:strCache>
            </c:strRef>
          </c:tx>
          <c:invertIfNegative val="0"/>
          <c:cat>
            <c:strRef>
              <c:f>'[Rubella Cases 2003_201528.xlsx]AFROBY_AGEGROUPRubella'!$J$17:$J$25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'[Rubella Cases 2003_201528.xlsx]AFROBY_AGEGROUPRubella'!$K$17:$K$25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ser>
          <c:idx val="1"/>
          <c:order val="1"/>
          <c:tx>
            <c:strRef>
              <c:f>'[Rubella Cases 2003_201528.xlsx]AFROBY_AGEGROUPRubella'!$L$16</c:f>
              <c:strCache>
                <c:ptCount val="1"/>
                <c:pt idx="0">
                  <c:v> 1 &lt;5 yrs</c:v>
                </c:pt>
              </c:strCache>
            </c:strRef>
          </c:tx>
          <c:invertIfNegative val="0"/>
          <c:cat>
            <c:strRef>
              <c:f>'[Rubella Cases 2003_201528.xlsx]AFROBY_AGEGROUPRubella'!$J$17:$J$25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'[Rubella Cases 2003_201528.xlsx]AFROBY_AGEGROUPRubella'!$L$17:$L$25</c:f>
              <c:numCache>
                <c:formatCode>General</c:formatCode>
                <c:ptCount val="9"/>
                <c:pt idx="0">
                  <c:v>37</c:v>
                </c:pt>
                <c:pt idx="1">
                  <c:v>5</c:v>
                </c:pt>
                <c:pt idx="2">
                  <c:v>64</c:v>
                </c:pt>
                <c:pt idx="3">
                  <c:v>14</c:v>
                </c:pt>
                <c:pt idx="4">
                  <c:v>6</c:v>
                </c:pt>
                <c:pt idx="5">
                  <c:v>6</c:v>
                </c:pt>
                <c:pt idx="6">
                  <c:v>14</c:v>
                </c:pt>
                <c:pt idx="7">
                  <c:v>2</c:v>
                </c:pt>
                <c:pt idx="8">
                  <c:v>29</c:v>
                </c:pt>
              </c:numCache>
            </c:numRef>
          </c:val>
        </c:ser>
        <c:ser>
          <c:idx val="2"/>
          <c:order val="2"/>
          <c:tx>
            <c:strRef>
              <c:f>'[Rubella Cases 2003_201528.xlsx]AFROBY_AGEGROUPRubella'!$M$16</c:f>
              <c:strCache>
                <c:ptCount val="1"/>
                <c:pt idx="0">
                  <c:v> 5 to &lt; 10 yr</c:v>
                </c:pt>
              </c:strCache>
            </c:strRef>
          </c:tx>
          <c:invertIfNegative val="0"/>
          <c:cat>
            <c:strRef>
              <c:f>'[Rubella Cases 2003_201528.xlsx]AFROBY_AGEGROUPRubella'!$J$17:$J$25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'[Rubella Cases 2003_201528.xlsx]AFROBY_AGEGROUPRubella'!$M$17:$M$25</c:f>
              <c:numCache>
                <c:formatCode>General</c:formatCode>
                <c:ptCount val="9"/>
                <c:pt idx="0">
                  <c:v>58</c:v>
                </c:pt>
                <c:pt idx="1">
                  <c:v>14</c:v>
                </c:pt>
                <c:pt idx="2">
                  <c:v>115</c:v>
                </c:pt>
                <c:pt idx="3">
                  <c:v>18</c:v>
                </c:pt>
                <c:pt idx="4">
                  <c:v>11</c:v>
                </c:pt>
                <c:pt idx="5">
                  <c:v>11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</c:numCache>
            </c:numRef>
          </c:val>
        </c:ser>
        <c:ser>
          <c:idx val="3"/>
          <c:order val="3"/>
          <c:tx>
            <c:strRef>
              <c:f>'[Rubella Cases 2003_201528.xlsx]AFROBY_AGEGROUPRubella'!$N$16</c:f>
              <c:strCache>
                <c:ptCount val="1"/>
                <c:pt idx="0">
                  <c:v> 10 to &lt; 15 yrs</c:v>
                </c:pt>
              </c:strCache>
            </c:strRef>
          </c:tx>
          <c:invertIfNegative val="0"/>
          <c:cat>
            <c:strRef>
              <c:f>'[Rubella Cases 2003_201528.xlsx]AFROBY_AGEGROUPRubella'!$J$17:$J$25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'[Rubella Cases 2003_201528.xlsx]AFROBY_AGEGROUPRubella'!$N$17:$N$25</c:f>
              <c:numCache>
                <c:formatCode>General</c:formatCode>
                <c:ptCount val="9"/>
                <c:pt idx="0">
                  <c:v>29</c:v>
                </c:pt>
                <c:pt idx="1">
                  <c:v>7</c:v>
                </c:pt>
                <c:pt idx="2">
                  <c:v>58</c:v>
                </c:pt>
                <c:pt idx="3">
                  <c:v>12</c:v>
                </c:pt>
                <c:pt idx="4">
                  <c:v>8</c:v>
                </c:pt>
                <c:pt idx="5">
                  <c:v>8</c:v>
                </c:pt>
                <c:pt idx="6">
                  <c:v>19</c:v>
                </c:pt>
                <c:pt idx="7">
                  <c:v>16</c:v>
                </c:pt>
                <c:pt idx="8">
                  <c:v>24</c:v>
                </c:pt>
              </c:numCache>
            </c:numRef>
          </c:val>
        </c:ser>
        <c:ser>
          <c:idx val="4"/>
          <c:order val="4"/>
          <c:tx>
            <c:strRef>
              <c:f>'[Rubella Cases 2003_201528.xlsx]AFROBY_AGEGROUPRubella'!$O$16</c:f>
              <c:strCache>
                <c:ptCount val="1"/>
                <c:pt idx="0">
                  <c:v> 15+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'[Rubella Cases 2003_201528.xlsx]AFROBY_AGEGROUPRubella'!$J$17:$J$25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'[Rubella Cases 2003_201528.xlsx]AFROBY_AGEGROUPRubella'!$O$17:$O$25</c:f>
              <c:numCache>
                <c:formatCode>General</c:formatCode>
                <c:ptCount val="9"/>
                <c:pt idx="0">
                  <c:v>9</c:v>
                </c:pt>
                <c:pt idx="1">
                  <c:v>2</c:v>
                </c:pt>
                <c:pt idx="2">
                  <c:v>15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17</c:v>
                </c:pt>
                <c:pt idx="7">
                  <c:v>14</c:v>
                </c:pt>
                <c:pt idx="8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9810304"/>
        <c:axId val="140956800"/>
      </c:barChart>
      <c:catAx>
        <c:axId val="139810304"/>
        <c:scaling>
          <c:orientation val="minMax"/>
        </c:scaling>
        <c:delete val="0"/>
        <c:axPos val="b"/>
        <c:majorTickMark val="out"/>
        <c:minorTickMark val="none"/>
        <c:tickLblPos val="nextTo"/>
        <c:crossAx val="140956800"/>
        <c:crosses val="autoZero"/>
        <c:auto val="1"/>
        <c:lblAlgn val="ctr"/>
        <c:lblOffset val="100"/>
        <c:noMultiLvlLbl val="0"/>
      </c:catAx>
      <c:valAx>
        <c:axId val="1409568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98103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fr-FR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'[Copy of Rubella Cases 2003_201528June2.xlsx]Sheet1'!$C$82</c:f>
              <c:strCache>
                <c:ptCount val="1"/>
                <c:pt idx="0">
                  <c:v> &lt; 1 year</c:v>
                </c:pt>
              </c:strCache>
            </c:strRef>
          </c:tx>
          <c:invertIfNegative val="0"/>
          <c:cat>
            <c:strRef>
              <c:f>'[Copy of Rubella Cases 2003_201528June2.xlsx]Sheet1'!$B$83:$B$94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'[Copy of Rubella Cases 2003_201528June2.xlsx]Sheet1'!$C$83:$C$94</c:f>
              <c:numCache>
                <c:formatCode>General</c:formatCode>
                <c:ptCount val="12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4</c:v>
                </c:pt>
                <c:pt idx="7">
                  <c:v>2</c:v>
                </c:pt>
                <c:pt idx="8">
                  <c:v>8</c:v>
                </c:pt>
                <c:pt idx="9">
                  <c:v>0</c:v>
                </c:pt>
                <c:pt idx="10">
                  <c:v>3</c:v>
                </c:pt>
                <c:pt idx="11">
                  <c:v>6</c:v>
                </c:pt>
              </c:numCache>
            </c:numRef>
          </c:val>
        </c:ser>
        <c:ser>
          <c:idx val="1"/>
          <c:order val="1"/>
          <c:tx>
            <c:strRef>
              <c:f>'[Copy of Rubella Cases 2003_201528June2.xlsx]Sheet1'!$D$82</c:f>
              <c:strCache>
                <c:ptCount val="1"/>
                <c:pt idx="0">
                  <c:v> 1 &lt;5 yrs</c:v>
                </c:pt>
              </c:strCache>
            </c:strRef>
          </c:tx>
          <c:invertIfNegative val="0"/>
          <c:cat>
            <c:strRef>
              <c:f>'[Copy of Rubella Cases 2003_201528June2.xlsx]Sheet1'!$B$83:$B$94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'[Copy of Rubella Cases 2003_201528June2.xlsx]Sheet1'!$D$83:$D$94</c:f>
              <c:numCache>
                <c:formatCode>General</c:formatCode>
                <c:ptCount val="12"/>
                <c:pt idx="0">
                  <c:v>206</c:v>
                </c:pt>
                <c:pt idx="1">
                  <c:v>276</c:v>
                </c:pt>
                <c:pt idx="2">
                  <c:v>86</c:v>
                </c:pt>
                <c:pt idx="3">
                  <c:v>146</c:v>
                </c:pt>
                <c:pt idx="4">
                  <c:v>93</c:v>
                </c:pt>
                <c:pt idx="5">
                  <c:v>161</c:v>
                </c:pt>
                <c:pt idx="6">
                  <c:v>154</c:v>
                </c:pt>
                <c:pt idx="7">
                  <c:v>122</c:v>
                </c:pt>
                <c:pt idx="8">
                  <c:v>190</c:v>
                </c:pt>
                <c:pt idx="9">
                  <c:v>115</c:v>
                </c:pt>
                <c:pt idx="10">
                  <c:v>60</c:v>
                </c:pt>
                <c:pt idx="11">
                  <c:v>161</c:v>
                </c:pt>
              </c:numCache>
            </c:numRef>
          </c:val>
        </c:ser>
        <c:ser>
          <c:idx val="2"/>
          <c:order val="2"/>
          <c:tx>
            <c:strRef>
              <c:f>'[Copy of Rubella Cases 2003_201528June2.xlsx]Sheet1'!$E$82</c:f>
              <c:strCache>
                <c:ptCount val="1"/>
                <c:pt idx="0">
                  <c:v> 5 to &lt; 10 yr</c:v>
                </c:pt>
              </c:strCache>
            </c:strRef>
          </c:tx>
          <c:invertIfNegative val="0"/>
          <c:cat>
            <c:strRef>
              <c:f>'[Copy of Rubella Cases 2003_201528June2.xlsx]Sheet1'!$B$83:$B$94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'[Copy of Rubella Cases 2003_201528June2.xlsx]Sheet1'!$E$83:$E$94</c:f>
              <c:numCache>
                <c:formatCode>General</c:formatCode>
                <c:ptCount val="12"/>
                <c:pt idx="0">
                  <c:v>373</c:v>
                </c:pt>
                <c:pt idx="1">
                  <c:v>522</c:v>
                </c:pt>
                <c:pt idx="2">
                  <c:v>168</c:v>
                </c:pt>
                <c:pt idx="3">
                  <c:v>255</c:v>
                </c:pt>
                <c:pt idx="4">
                  <c:v>191</c:v>
                </c:pt>
                <c:pt idx="5">
                  <c:v>182</c:v>
                </c:pt>
                <c:pt idx="6">
                  <c:v>184</c:v>
                </c:pt>
                <c:pt idx="7">
                  <c:v>229</c:v>
                </c:pt>
                <c:pt idx="8">
                  <c:v>274</c:v>
                </c:pt>
                <c:pt idx="9">
                  <c:v>127</c:v>
                </c:pt>
                <c:pt idx="10">
                  <c:v>74</c:v>
                </c:pt>
                <c:pt idx="11">
                  <c:v>255</c:v>
                </c:pt>
              </c:numCache>
            </c:numRef>
          </c:val>
        </c:ser>
        <c:ser>
          <c:idx val="3"/>
          <c:order val="3"/>
          <c:tx>
            <c:strRef>
              <c:f>'[Copy of Rubella Cases 2003_201528June2.xlsx]Sheet1'!$F$82</c:f>
              <c:strCache>
                <c:ptCount val="1"/>
                <c:pt idx="0">
                  <c:v> 10 to &lt; 15 yrs</c:v>
                </c:pt>
              </c:strCache>
            </c:strRef>
          </c:tx>
          <c:invertIfNegative val="0"/>
          <c:cat>
            <c:strRef>
              <c:f>'[Copy of Rubella Cases 2003_201528June2.xlsx]Sheet1'!$B$83:$B$94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'[Copy of Rubella Cases 2003_201528June2.xlsx]Sheet1'!$F$83:$F$94</c:f>
              <c:numCache>
                <c:formatCode>General</c:formatCode>
                <c:ptCount val="12"/>
                <c:pt idx="0">
                  <c:v>128</c:v>
                </c:pt>
                <c:pt idx="1">
                  <c:v>174</c:v>
                </c:pt>
                <c:pt idx="2">
                  <c:v>47</c:v>
                </c:pt>
                <c:pt idx="3">
                  <c:v>70</c:v>
                </c:pt>
                <c:pt idx="4">
                  <c:v>61</c:v>
                </c:pt>
                <c:pt idx="5">
                  <c:v>58</c:v>
                </c:pt>
                <c:pt idx="6">
                  <c:v>50</c:v>
                </c:pt>
                <c:pt idx="7">
                  <c:v>76</c:v>
                </c:pt>
                <c:pt idx="8">
                  <c:v>89</c:v>
                </c:pt>
                <c:pt idx="9">
                  <c:v>37</c:v>
                </c:pt>
                <c:pt idx="10">
                  <c:v>20</c:v>
                </c:pt>
                <c:pt idx="11">
                  <c:v>113</c:v>
                </c:pt>
              </c:numCache>
            </c:numRef>
          </c:val>
        </c:ser>
        <c:ser>
          <c:idx val="4"/>
          <c:order val="4"/>
          <c:tx>
            <c:strRef>
              <c:f>'[Copy of Rubella Cases 2003_201528June2.xlsx]Sheet1'!$G$82</c:f>
              <c:strCache>
                <c:ptCount val="1"/>
                <c:pt idx="0">
                  <c:v> 15+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'[Copy of Rubella Cases 2003_201528June2.xlsx]Sheet1'!$B$83:$B$94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'[Copy of Rubella Cases 2003_201528June2.xlsx]Sheet1'!$G$83:$G$94</c:f>
              <c:numCache>
                <c:formatCode>General</c:formatCode>
                <c:ptCount val="12"/>
                <c:pt idx="0">
                  <c:v>21</c:v>
                </c:pt>
                <c:pt idx="1">
                  <c:v>49</c:v>
                </c:pt>
                <c:pt idx="2">
                  <c:v>10</c:v>
                </c:pt>
                <c:pt idx="3">
                  <c:v>23</c:v>
                </c:pt>
                <c:pt idx="4">
                  <c:v>15</c:v>
                </c:pt>
                <c:pt idx="5">
                  <c:v>18</c:v>
                </c:pt>
                <c:pt idx="6">
                  <c:v>8</c:v>
                </c:pt>
                <c:pt idx="7">
                  <c:v>15</c:v>
                </c:pt>
                <c:pt idx="8">
                  <c:v>26</c:v>
                </c:pt>
                <c:pt idx="9">
                  <c:v>10</c:v>
                </c:pt>
                <c:pt idx="10">
                  <c:v>6</c:v>
                </c:pt>
                <c:pt idx="1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2776064"/>
        <c:axId val="192795008"/>
      </c:barChart>
      <c:catAx>
        <c:axId val="192776064"/>
        <c:scaling>
          <c:orientation val="minMax"/>
        </c:scaling>
        <c:delete val="0"/>
        <c:axPos val="b"/>
        <c:majorTickMark val="out"/>
        <c:minorTickMark val="none"/>
        <c:tickLblPos val="nextTo"/>
        <c:crossAx val="192795008"/>
        <c:crosses val="autoZero"/>
        <c:auto val="1"/>
        <c:lblAlgn val="ctr"/>
        <c:lblOffset val="100"/>
        <c:noMultiLvlLbl val="0"/>
      </c:catAx>
      <c:valAx>
        <c:axId val="1927950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927760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 b="1"/>
      </a:pPr>
      <a:endParaRPr lang="fr-FR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Analysis!$A$43:$A$67</c:f>
              <c:strCache>
                <c:ptCount val="25"/>
                <c:pt idx="0">
                  <c:v>WK37 (07-14 Sep 14)</c:v>
                </c:pt>
                <c:pt idx="1">
                  <c:v>WK38 (15-21 Sep 14)</c:v>
                </c:pt>
                <c:pt idx="2">
                  <c:v>WK39 (22-28 Sep 14)</c:v>
                </c:pt>
                <c:pt idx="3">
                  <c:v>WK40 (29 Sep - 5 Oct 14)</c:v>
                </c:pt>
                <c:pt idx="4">
                  <c:v>WK41 (06-12 Oct 14)</c:v>
                </c:pt>
                <c:pt idx="5">
                  <c:v>WK 42 (13-19 Oct 14)</c:v>
                </c:pt>
                <c:pt idx="6">
                  <c:v>WK43 (20-26 Oct 14)</c:v>
                </c:pt>
                <c:pt idx="7">
                  <c:v>WK44 (27 Oct-2 Nov 14)</c:v>
                </c:pt>
                <c:pt idx="8">
                  <c:v>WK45 (03-09 Nov 14)</c:v>
                </c:pt>
                <c:pt idx="9">
                  <c:v>WK46 (10-16 Nov 14)</c:v>
                </c:pt>
                <c:pt idx="10">
                  <c:v>WK47 (17-23 Nov 14)</c:v>
                </c:pt>
                <c:pt idx="11">
                  <c:v>WK48 (24-30 Nov 14)</c:v>
                </c:pt>
                <c:pt idx="12">
                  <c:v>WK49 (01-07 Dec 14)</c:v>
                </c:pt>
                <c:pt idx="13">
                  <c:v>WK50 (08-14 Dec 14)</c:v>
                </c:pt>
                <c:pt idx="14">
                  <c:v>WK51 (15-21 Dec 14)</c:v>
                </c:pt>
                <c:pt idx="15">
                  <c:v>WK52 (22-28 Dec 14)</c:v>
                </c:pt>
                <c:pt idx="16">
                  <c:v>WK1 (29-04 Jan 15)</c:v>
                </c:pt>
                <c:pt idx="17">
                  <c:v>WK2 (05-11 Jan 15)</c:v>
                </c:pt>
                <c:pt idx="18">
                  <c:v>WK3 (12-18 Jan 15)</c:v>
                </c:pt>
                <c:pt idx="19">
                  <c:v>WK4 (19-25 Jan 15)</c:v>
                </c:pt>
                <c:pt idx="20">
                  <c:v>WK5 (26 Jan-01 Feb 15)</c:v>
                </c:pt>
                <c:pt idx="21">
                  <c:v>WK6 (02-08 Feb 15)</c:v>
                </c:pt>
                <c:pt idx="22">
                  <c:v>WK7 (09-15 Feb 15)</c:v>
                </c:pt>
                <c:pt idx="23">
                  <c:v>WK8 (16-22 Feb 15)</c:v>
                </c:pt>
                <c:pt idx="24">
                  <c:v>WK9 (23 Feb-01 March 15)</c:v>
                </c:pt>
              </c:strCache>
            </c:strRef>
          </c:cat>
          <c:val>
            <c:numRef>
              <c:f>Analysis!$B$43:$B$67</c:f>
              <c:numCache>
                <c:formatCode>General</c:formatCode>
                <c:ptCount val="25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10</c:v>
                </c:pt>
                <c:pt idx="6">
                  <c:v>9</c:v>
                </c:pt>
                <c:pt idx="7">
                  <c:v>16</c:v>
                </c:pt>
                <c:pt idx="8">
                  <c:v>8</c:v>
                </c:pt>
                <c:pt idx="9">
                  <c:v>12</c:v>
                </c:pt>
                <c:pt idx="10">
                  <c:v>26</c:v>
                </c:pt>
                <c:pt idx="11">
                  <c:v>17</c:v>
                </c:pt>
                <c:pt idx="12">
                  <c:v>17</c:v>
                </c:pt>
                <c:pt idx="13">
                  <c:v>8</c:v>
                </c:pt>
                <c:pt idx="14">
                  <c:v>11</c:v>
                </c:pt>
                <c:pt idx="15">
                  <c:v>11</c:v>
                </c:pt>
                <c:pt idx="16">
                  <c:v>2</c:v>
                </c:pt>
                <c:pt idx="17">
                  <c:v>2</c:v>
                </c:pt>
                <c:pt idx="18">
                  <c:v>4</c:v>
                </c:pt>
                <c:pt idx="19">
                  <c:v>1</c:v>
                </c:pt>
                <c:pt idx="20">
                  <c:v>2</c:v>
                </c:pt>
                <c:pt idx="21">
                  <c:v>4</c:v>
                </c:pt>
                <c:pt idx="22">
                  <c:v>0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42019200"/>
        <c:axId val="142041856"/>
      </c:barChart>
      <c:catAx>
        <c:axId val="14201920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ZA" sz="1800" baseline="0" dirty="0" smtClean="0"/>
                  <a:t> week 37 2014 to week 9 2015 </a:t>
                </a:r>
                <a:endParaRPr lang="en-ZA" sz="1800" dirty="0"/>
              </a:p>
            </c:rich>
          </c:tx>
          <c:layout>
            <c:manualLayout>
              <c:xMode val="edge"/>
              <c:yMode val="edge"/>
              <c:x val="0.25156680610236221"/>
              <c:y val="0.9059016583022101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42041856"/>
        <c:crosses val="autoZero"/>
        <c:auto val="1"/>
        <c:lblAlgn val="ctr"/>
        <c:lblOffset val="100"/>
        <c:noMultiLvlLbl val="0"/>
      </c:catAx>
      <c:valAx>
        <c:axId val="1420418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Number of Cases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fr-FR"/>
          </a:p>
        </c:txPr>
        <c:crossAx val="142019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cases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Under 1</c:v>
                </c:pt>
                <c:pt idx="1">
                  <c:v>1-4 years</c:v>
                </c:pt>
                <c:pt idx="2">
                  <c:v>5 -9 years</c:v>
                </c:pt>
                <c:pt idx="3">
                  <c:v>10-14 years</c:v>
                </c:pt>
                <c:pt idx="4">
                  <c:v>15 years and older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35</c:v>
                </c:pt>
                <c:pt idx="2">
                  <c:v>94</c:v>
                </c:pt>
                <c:pt idx="3">
                  <c:v>28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0"/>
        <c:axId val="155835392"/>
        <c:axId val="155919488"/>
      </c:barChart>
      <c:catAx>
        <c:axId val="155835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ZA" dirty="0" smtClean="0"/>
                  <a:t>Age groups</a:t>
                </a:r>
                <a:endParaRPr lang="en-ZA" dirty="0"/>
              </a:p>
            </c:rich>
          </c:tx>
          <c:layout/>
          <c:overlay val="0"/>
        </c:title>
        <c:majorTickMark val="none"/>
        <c:minorTickMark val="none"/>
        <c:tickLblPos val="nextTo"/>
        <c:crossAx val="155919488"/>
        <c:crosses val="autoZero"/>
        <c:auto val="1"/>
        <c:lblAlgn val="ctr"/>
        <c:lblOffset val="100"/>
        <c:noMultiLvlLbl val="0"/>
      </c:catAx>
      <c:valAx>
        <c:axId val="15591948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ZA" dirty="0" smtClean="0"/>
                  <a:t>Number of cases</a:t>
                </a:r>
                <a:endParaRPr lang="en-ZA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5835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9DA46-5F3B-41E9-80C5-235502E24F4F}" type="datetimeFigureOut">
              <a:rPr lang="fr-FR" smtClean="0"/>
              <a:t>03/06/2015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B1610-698D-4CA3-B5A0-C7E2056DFD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3493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E89A4-9485-44BB-B4D8-B71E8FBB4B6C}" type="datetimeFigureOut">
              <a:rPr lang="en-ZW" smtClean="0"/>
              <a:t>6/3/2015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3D60C-F12A-4985-8E9E-203857484D38}" type="slidenum">
              <a:rPr lang="en-ZW" smtClean="0"/>
              <a:t>‹N°›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417190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2A417B0-D0F9-4704-9254-13D7C41FF2B2}" type="datetime3">
              <a:rPr lang="en-GB" smtClean="0"/>
              <a:pPr/>
              <a:t>3 June, 2015</a:t>
            </a:fld>
            <a:endParaRPr lang="en-GB" smtClean="0"/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8C38-6DA1-4B11-BF56-7B3F62C7BB3D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199" y="4341936"/>
            <a:ext cx="5489605" cy="4116265"/>
          </a:xfrm>
          <a:noFill/>
          <a:ln/>
        </p:spPr>
        <p:txBody>
          <a:bodyPr/>
          <a:lstStyle/>
          <a:p>
            <a:pPr eaLnBrk="1" hangingPunct="1"/>
            <a:r>
              <a:rPr lang="fr-CH" smtClean="0"/>
              <a:t>T</a:t>
            </a: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23950" y="698500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5362" y="4343507"/>
            <a:ext cx="5487277" cy="411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946293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defTabSz="923925" rtl="1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defTabSz="923925" rtl="1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defTabSz="923925" rtl="1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defTabSz="923925" rtl="1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defTabSz="923925" rtl="1">
              <a:spcBef>
                <a:spcPct val="30000"/>
              </a:spcBef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defTabSz="923925" rtl="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defTabSz="923925" rtl="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defTabSz="923925" rtl="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defTabSz="923925" rtl="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5C380AE3-E5E0-4642-A742-0C524C441364}" type="slidenum">
              <a:rPr lang="en-GB" altLang="fr-FR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GB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3673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224100"/>
      </p:ext>
    </p:extLst>
  </p:cSld>
  <p:clrMapOvr>
    <a:masterClrMapping/>
  </p:clrMapOvr>
  <p:hf hdr="0" ftr="0" dt="0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106898"/>
      </p:ext>
    </p:extLst>
  </p:cSld>
  <p:clrMapOvr>
    <a:masterClrMapping/>
  </p:clrMapOvr>
  <p:transition spd="med">
    <p:pull dir="rd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2113" y="287338"/>
            <a:ext cx="2149475" cy="61817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92100" y="287338"/>
            <a:ext cx="6297613" cy="61817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208161"/>
      </p:ext>
    </p:extLst>
  </p:cSld>
  <p:clrMapOvr>
    <a:masterClrMapping/>
  </p:clrMapOvr>
  <p:transition spd="med">
    <p:pull dir="rd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916469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27115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912422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36319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45812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9149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427023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1350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626816"/>
      </p:ext>
    </p:extLst>
  </p:cSld>
  <p:clrMapOvr>
    <a:masterClrMapping/>
  </p:clrMapOvr>
  <p:hf hdr="0" ftr="0" dt="0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7891710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79966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96232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153229"/>
      </p:ext>
    </p:extLst>
  </p:cSld>
  <p:clrMapOvr>
    <a:masterClrMapping/>
  </p:clrMapOvr>
  <p:transition>
    <p:zoom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214483"/>
      </p:ext>
    </p:extLst>
  </p:cSld>
  <p:clrMapOvr>
    <a:masterClrMapping/>
  </p:clrMapOvr>
  <p:transition>
    <p:zoom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66726273"/>
      </p:ext>
    </p:extLst>
  </p:cSld>
  <p:clrMapOvr>
    <a:masterClrMapping/>
  </p:clrMapOvr>
  <p:transition>
    <p:zoom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500188"/>
            <a:ext cx="3997325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8038" y="1500188"/>
            <a:ext cx="3998912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177312"/>
      </p:ext>
    </p:extLst>
  </p:cSld>
  <p:clrMapOvr>
    <a:masterClrMapping/>
  </p:clrMapOvr>
  <p:transition>
    <p:zoom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542678"/>
      </p:ext>
    </p:extLst>
  </p:cSld>
  <p:clrMapOvr>
    <a:masterClrMapping/>
  </p:clrMapOvr>
  <p:transition>
    <p:zoom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835626"/>
      </p:ext>
    </p:extLst>
  </p:cSld>
  <p:clrMapOvr>
    <a:masterClrMapping/>
  </p:clrMapOvr>
  <p:transition>
    <p:zoom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7248480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re. Image de la bibliothèqu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'image de la bibliothèque 2"/>
          <p:cNvSpPr>
            <a:spLocks noGrp="1"/>
          </p:cNvSpPr>
          <p:nvPr>
            <p:ph type="clipArt"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 de la bibliothèque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929912"/>
      </p:ext>
    </p:extLst>
  </p:cSld>
  <p:clrMapOvr>
    <a:masterClrMapping/>
  </p:clrMapOvr>
  <p:hf hdr="0" ftr="0" dt="0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13201839"/>
      </p:ext>
    </p:extLst>
  </p:cSld>
  <p:clrMapOvr>
    <a:masterClrMapping/>
  </p:clrMapOvr>
  <p:transition>
    <p:zoom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46727044"/>
      </p:ext>
    </p:extLst>
  </p:cSld>
  <p:clrMapOvr>
    <a:masterClrMapping/>
  </p:clrMapOvr>
  <p:transition>
    <p:zoom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746927"/>
      </p:ext>
    </p:extLst>
  </p:cSld>
  <p:clrMapOvr>
    <a:masterClrMapping/>
  </p:clrMapOvr>
  <p:transition>
    <p:zoom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263565"/>
      </p:ext>
    </p:extLst>
  </p:cSld>
  <p:clrMapOvr>
    <a:masterClrMapping/>
  </p:clrMapOvr>
  <p:transition>
    <p:zoom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385522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40143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3180999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41802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35890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902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967391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76695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4175006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5151575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6278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26656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982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83880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8869847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6670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0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751164"/>
      </p:ext>
    </p:extLst>
  </p:cSld>
  <p:clrMapOvr>
    <a:masterClrMapping/>
  </p:clrMapOvr>
  <p:transition>
    <p:zoom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23991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796495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3935700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37986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07948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52532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62704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466238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5280977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663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96E05-EADD-4D21-B8DA-9396031F06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015814"/>
      </p:ext>
    </p:extLst>
  </p:cSld>
  <p:clrMapOvr>
    <a:masterClrMapping/>
  </p:clrMapOvr>
  <p:transition>
    <p:zoom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98716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36451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06733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1194001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48137089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57820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97059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406820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28761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715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6A0F-823A-4928-B6C4-553A5DFD83A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294160"/>
      </p:ext>
    </p:extLst>
  </p:cSld>
  <p:clrMapOvr>
    <a:masterClrMapping/>
  </p:clrMapOvr>
  <p:transition>
    <p:zoom/>
  </p:transition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205093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86900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095922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293801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3601530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654442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68977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980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500188"/>
            <a:ext cx="3997325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8038" y="1500188"/>
            <a:ext cx="3998912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46A7E-D186-4611-B6E7-9A487876051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97864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850E7-11EE-49D8-AF0E-773968C7149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552441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E88-32E3-4E46-B869-A55CA2B4229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8646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507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49978-F5B2-44E6-A6E6-A0EF5FA67EE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967533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2272-7A6F-48DD-8D6E-D5304881D44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560046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0F721-21CE-42C9-B77D-49D3EA9189F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21187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74746-CD46-4955-8383-D01EBF2394D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827505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84631-4392-430B-BA28-FC3F7914500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722384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360D9-04F1-4A06-B41D-6139F4313A2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214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6E726-D51A-45E6-ABF4-DB11BAB81E1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7522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D9D0A-23A8-45DE-9B4B-82283E1C744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3464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E3CF2-59D0-49F3-ADF7-99C13659D2E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4234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FD831-CB65-4C34-BAF0-B71553437C01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18144945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FFE9D-07F4-4486-A0D0-91F17348AA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4528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F0847-FCC2-427E-AE82-D40DE0C1547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9604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2698B-13CA-4279-94AB-6A826F8E811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5022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0F246-22F6-4622-A6F3-8582E5D7093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062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1C779-8BFB-4525-AC89-FD00291054E1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24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A494A-FAA7-496C-A7CE-B192A67C47D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698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12133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888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72912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06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14811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6731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1683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4924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138665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8578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6481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3519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2CEBE-1FAA-40E0-88F7-871FF804DDE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1695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9E37-DCF8-47EA-B8DE-EFAF5FE2064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913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55F3A-FAB0-42D3-B22D-C205E50749B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31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23117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0BB5F-D64F-4C95-9AF5-76B8749C81C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1512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3B564-05D3-4AD2-875A-151BA85C342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63634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1F7BC-010D-41C7-B899-0CD5B733D65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0374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A1772-1195-40AB-88DB-861AD5E3F28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3290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50D14-84B6-43EA-965A-41F10FDA1A1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2119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7017A-B07F-45C7-853A-71E08FA5900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1818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933D3-3A4E-4675-AF05-D1B9B82FDAA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3891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D052A-A721-4ED9-9925-39D92E23D1A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5235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24747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59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0912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6499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4058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2367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05154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3051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080431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3345139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34940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67953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265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437582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07902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8313979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0310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15146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2419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059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3239328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5533966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94381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8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845492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6832"/>
      </p:ext>
    </p:extLst>
  </p:cSld>
  <p:clrMapOvr>
    <a:masterClrMapping/>
  </p:clrMapOvr>
  <p:transition spd="med">
    <p:pull dir="rd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896143"/>
      </p:ext>
    </p:extLst>
  </p:cSld>
  <p:clrMapOvr>
    <a:masterClrMapping/>
  </p:clrMapOvr>
  <p:transition spd="med">
    <p:pull dir="rd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10508242"/>
      </p:ext>
    </p:extLst>
  </p:cSld>
  <p:clrMapOvr>
    <a:masterClrMapping/>
  </p:clrMapOvr>
  <p:transition spd="med">
    <p:pull dir="rd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92100" y="1612900"/>
            <a:ext cx="4222750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7250" y="1612900"/>
            <a:ext cx="4224338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828132"/>
      </p:ext>
    </p:extLst>
  </p:cSld>
  <p:clrMapOvr>
    <a:masterClrMapping/>
  </p:clrMapOvr>
  <p:transition spd="med">
    <p:pull dir="rd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233468"/>
      </p:ext>
    </p:extLst>
  </p:cSld>
  <p:clrMapOvr>
    <a:masterClrMapping/>
  </p:clrMapOvr>
  <p:transition spd="med">
    <p:pull dir="rd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314905"/>
      </p:ext>
    </p:extLst>
  </p:cSld>
  <p:clrMapOvr>
    <a:masterClrMapping/>
  </p:clrMapOvr>
  <p:transition spd="med">
    <p:pull dir="rd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34082"/>
      </p:ext>
    </p:extLst>
  </p:cSld>
  <p:clrMapOvr>
    <a:masterClrMapping/>
  </p:clrMapOvr>
  <p:transition spd="med">
    <p:pull dir="rd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76044284"/>
      </p:ext>
    </p:extLst>
  </p:cSld>
  <p:clrMapOvr>
    <a:masterClrMapping/>
  </p:clrMapOvr>
  <p:transition spd="med">
    <p:pull dir="rd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92631731"/>
      </p:ext>
    </p:extLst>
  </p:cSld>
  <p:clrMapOvr>
    <a:masterClrMapping/>
  </p:clrMapOvr>
  <p:transition spd="med">
    <p:pull dir="rd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057217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3569407"/>
      </p:ext>
    </p:extLst>
  </p:cSld>
  <p:clrMapOvr>
    <a:masterClrMapping/>
  </p:clrMapOvr>
  <p:hf hdr="0" ft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2113" y="287338"/>
            <a:ext cx="2149475" cy="61817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92100" y="287338"/>
            <a:ext cx="6297613" cy="61817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440838"/>
      </p:ext>
    </p:extLst>
  </p:cSld>
  <p:clrMapOvr>
    <a:masterClrMapping/>
  </p:clrMapOvr>
  <p:transition spd="med">
    <p:pull dir="rd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990090"/>
      </p:ext>
    </p:extLst>
  </p:cSld>
  <p:clrMapOvr>
    <a:masterClrMapping/>
  </p:clrMapOvr>
  <p:transition spd="med">
    <p:pull dir="rd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488702"/>
      </p:ext>
    </p:extLst>
  </p:cSld>
  <p:clrMapOvr>
    <a:masterClrMapping/>
  </p:clrMapOvr>
  <p:transition spd="med">
    <p:pull dir="rd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25420937"/>
      </p:ext>
    </p:extLst>
  </p:cSld>
  <p:clrMapOvr>
    <a:masterClrMapping/>
  </p:clrMapOvr>
  <p:transition spd="med">
    <p:pull dir="rd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92100" y="1612900"/>
            <a:ext cx="4222750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7250" y="1612900"/>
            <a:ext cx="4224338" cy="4856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391805"/>
      </p:ext>
    </p:extLst>
  </p:cSld>
  <p:clrMapOvr>
    <a:masterClrMapping/>
  </p:clrMapOvr>
  <p:transition spd="med">
    <p:pull dir="rd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352408"/>
      </p:ext>
    </p:extLst>
  </p:cSld>
  <p:clrMapOvr>
    <a:masterClrMapping/>
  </p:clrMapOvr>
  <p:transition spd="med">
    <p:pull dir="rd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656948"/>
      </p:ext>
    </p:extLst>
  </p:cSld>
  <p:clrMapOvr>
    <a:masterClrMapping/>
  </p:clrMapOvr>
  <p:transition spd="med">
    <p:pull dir="rd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540158"/>
      </p:ext>
    </p:extLst>
  </p:cSld>
  <p:clrMapOvr>
    <a:masterClrMapping/>
  </p:clrMapOvr>
  <p:transition spd="med">
    <p:pull dir="rd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00375639"/>
      </p:ext>
    </p:extLst>
  </p:cSld>
  <p:clrMapOvr>
    <a:masterClrMapping/>
  </p:clrMapOvr>
  <p:transition spd="med">
    <p:pull dir="rd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10739222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6.emf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image" Target="../media/image7.emf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image" Target="../media/image4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0" y="981075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88" y="6092825"/>
            <a:ext cx="9144000" cy="765175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2" algn="l"/>
            <a:r>
              <a:rPr lang="fr-FR" sz="1200" b="1" dirty="0" smtClean="0">
                <a:solidFill>
                  <a:schemeClr val="bg1"/>
                </a:solidFill>
                <a:cs typeface="Arial" pitchFamily="34" charset="0"/>
              </a:rPr>
              <a:t>5th </a:t>
            </a:r>
            <a:r>
              <a:rPr lang="fr-FR" sz="1200" b="1" dirty="0" err="1" smtClean="0">
                <a:solidFill>
                  <a:schemeClr val="bg1"/>
                </a:solidFill>
                <a:cs typeface="Arial" pitchFamily="34" charset="0"/>
              </a:rPr>
              <a:t>African</a:t>
            </a:r>
            <a:r>
              <a:rPr lang="fr-F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fr-FR" sz="1200" b="1" dirty="0" err="1" smtClean="0">
                <a:solidFill>
                  <a:schemeClr val="bg1"/>
                </a:solidFill>
                <a:cs typeface="Arial" pitchFamily="34" charset="0"/>
              </a:rPr>
              <a:t>Measles</a:t>
            </a:r>
            <a:r>
              <a:rPr lang="fr-FR" sz="1200" b="1" dirty="0" smtClean="0">
                <a:solidFill>
                  <a:schemeClr val="bg1"/>
                </a:solidFill>
                <a:cs typeface="Arial" pitchFamily="34" charset="0"/>
              </a:rPr>
              <a:t>/</a:t>
            </a:r>
            <a:r>
              <a:rPr lang="fr-FR" sz="1200" b="1" dirty="0" err="1" smtClean="0">
                <a:solidFill>
                  <a:schemeClr val="bg1"/>
                </a:solidFill>
                <a:cs typeface="Arial" pitchFamily="34" charset="0"/>
              </a:rPr>
              <a:t>Rubella</a:t>
            </a:r>
            <a:r>
              <a:rPr lang="fr-FR" sz="1200" b="1" baseline="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fr-FR" sz="1200" b="1" baseline="0" dirty="0" err="1" smtClean="0">
                <a:solidFill>
                  <a:schemeClr val="bg1"/>
                </a:solidFill>
                <a:cs typeface="Arial" pitchFamily="34" charset="0"/>
              </a:rPr>
              <a:t>Technical</a:t>
            </a:r>
            <a:r>
              <a:rPr lang="fr-FR" sz="1200" b="1" baseline="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fr-FR" sz="1200" b="1" baseline="0" dirty="0" err="1" smtClean="0">
                <a:solidFill>
                  <a:schemeClr val="bg1"/>
                </a:solidFill>
                <a:cs typeface="Arial" pitchFamily="34" charset="0"/>
              </a:rPr>
              <a:t>Advisory</a:t>
            </a:r>
            <a:r>
              <a:rPr lang="fr-FR" sz="1200" b="1" baseline="0" dirty="0" smtClean="0">
                <a:solidFill>
                  <a:schemeClr val="bg1"/>
                </a:solidFill>
                <a:cs typeface="Arial" pitchFamily="34" charset="0"/>
              </a:rPr>
              <a:t> Group Meeting, Nairobi</a:t>
            </a:r>
            <a:r>
              <a:rPr lang="fr-F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60363" y="6372225"/>
            <a:ext cx="355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84AD1D0E-D4A5-4893-AA5C-15DEE77BFBCC}" type="slidenum">
              <a:rPr lang="ar-SA" sz="1500" b="1" u="none">
                <a:solidFill>
                  <a:srgbClr val="72BBE8"/>
                </a:solidFill>
                <a:latin typeface="Arial Narrow" pitchFamily="34" charset="0"/>
              </a:rPr>
              <a:pPr algn="r"/>
              <a:t>‹N°›</a:t>
            </a:fld>
            <a:r>
              <a:rPr lang="en-GB" sz="1500" b="1" u="none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100" b="1" u="none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031" name="Picture 1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6091238"/>
            <a:ext cx="17272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E7FB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00188"/>
            <a:ext cx="8148637" cy="435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1588" y="6237288"/>
            <a:ext cx="9144000" cy="620712"/>
            <a:chOff x="1" y="3929"/>
            <a:chExt cx="5760" cy="391"/>
          </a:xfrm>
        </p:grpSpPr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1" y="3929"/>
              <a:ext cx="5760" cy="391"/>
            </a:xfrm>
            <a:prstGeom prst="rect">
              <a:avLst/>
            </a:prstGeom>
            <a:solidFill>
              <a:srgbClr val="1E7F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272" name="Rectangle 7"/>
            <p:cNvSpPr>
              <a:spLocks noChangeArrowheads="1"/>
            </p:cNvSpPr>
            <p:nvPr/>
          </p:nvSpPr>
          <p:spPr bwMode="auto">
            <a:xfrm>
              <a:off x="249" y="4070"/>
              <a:ext cx="2450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en-GB" sz="1400" b="1" u="none">
                  <a:solidFill>
                    <a:schemeClr val="bg1"/>
                  </a:solidFill>
                  <a:latin typeface="Arial Narrow" pitchFamily="34" charset="0"/>
                </a:rPr>
                <a:t>WHO Vaccine Preventable Disease Lab Network</a:t>
              </a:r>
            </a:p>
          </p:txBody>
        </p:sp>
      </p:grpSp>
      <p:pic>
        <p:nvPicPr>
          <p:cNvPr id="11270" name="Picture 8" descr="WHO-EN-BW-H"/>
          <p:cNvPicPr>
            <a:picLocks noChangeAspect="1" noChangeArrowheads="1"/>
          </p:cNvPicPr>
          <p:nvPr/>
        </p:nvPicPr>
        <p:blipFill>
          <a:blip r:embed="rId13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6261100"/>
            <a:ext cx="1657350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927100" y="6426200"/>
            <a:ext cx="424815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 sz="1200" b="1" u="none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60363" y="6399213"/>
            <a:ext cx="3556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D14F7188-01B9-4B35-A2B5-2C48678AEF20}" type="slidenum">
              <a:rPr lang="ar-SA" sz="1500" b="1" u="none">
                <a:solidFill>
                  <a:srgbClr val="72BBE8"/>
                </a:solidFill>
                <a:latin typeface="Arial Narrow" pitchFamily="34" charset="0"/>
              </a:rPr>
              <a:pPr algn="r"/>
              <a:t>‹N°›</a:t>
            </a:fld>
            <a:r>
              <a:rPr lang="en-US" sz="1500" b="1" u="none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="1" u="none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2296" name="Picture 8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6040438"/>
            <a:ext cx="2208212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 anchor="ctr"/>
          <a:lstStyle/>
          <a:p>
            <a:pPr defTabSz="801688" rtl="1"/>
            <a:endParaRPr lang="en-US" sz="3400" b="1" u="none">
              <a:solidFill>
                <a:srgbClr val="000066"/>
              </a:solidFill>
            </a:endParaRPr>
          </a:p>
        </p:txBody>
      </p:sp>
      <p:sp>
        <p:nvSpPr>
          <p:cNvPr id="13318" name="Rectangle 14"/>
          <p:cNvSpPr>
            <a:spLocks noChangeArrowheads="1"/>
          </p:cNvSpPr>
          <p:nvPr/>
        </p:nvSpPr>
        <p:spPr bwMode="auto">
          <a:xfrm>
            <a:off x="360363" y="6372225"/>
            <a:ext cx="3556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fld id="{F646B407-6B10-4AA4-B6D7-696D175F4A94}" type="slidenum">
              <a:rPr lang="ar-SA" sz="1500" b="1" u="none">
                <a:solidFill>
                  <a:srgbClr val="72BBE8"/>
                </a:solidFill>
                <a:latin typeface="Arial Narrow" pitchFamily="34" charset="0"/>
              </a:rPr>
              <a:pPr algn="r"/>
              <a:t>‹N°›</a:t>
            </a:fld>
            <a:r>
              <a:rPr lang="en-GB" sz="1500" b="1" u="none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100" b="1" u="none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3319" name="Picture 1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6040438"/>
            <a:ext cx="2208212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60363" y="6372225"/>
            <a:ext cx="355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7737D50A-E9F1-405E-807E-977CB31C64CD}" type="slidenum">
              <a:rPr lang="ar-SA" sz="1500" b="1" u="none">
                <a:solidFill>
                  <a:srgbClr val="72BBE8"/>
                </a:solidFill>
                <a:latin typeface="Arial Narrow" pitchFamily="34" charset="0"/>
              </a:rPr>
              <a:pPr algn="r"/>
              <a:t>‹N°›</a:t>
            </a:fld>
            <a:r>
              <a:rPr lang="en-GB" sz="1500" b="1" u="none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100" b="1" u="none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5366" name="Picture 1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6015038"/>
            <a:ext cx="2082800" cy="842962"/>
          </a:xfrm>
          <a:prstGeom prst="rect">
            <a:avLst/>
          </a:prstGeom>
          <a:solidFill>
            <a:srgbClr val="2E9FD2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Modifiez le style du titre</a:t>
            </a:r>
            <a:endParaRPr lang="en-GB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00188"/>
            <a:ext cx="8148637" cy="435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2053" name="Picture 8" descr="WHO-EN-BW-H"/>
          <p:cNvPicPr>
            <a:picLocks noChangeAspect="1" noChangeArrowheads="1"/>
          </p:cNvPicPr>
          <p:nvPr/>
        </p:nvPicPr>
        <p:blipFill>
          <a:blip r:embed="rId13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6261100"/>
            <a:ext cx="1657350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78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880E17-54B2-4EC7-A5BC-BA56F9F0630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smtClean="0"/>
          </a:p>
        </p:txBody>
      </p:sp>
      <p:sp>
        <p:nvSpPr>
          <p:cNvPr id="458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8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 algn="ctr"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 dirty="0" smtClean="0">
                <a:solidFill>
                  <a:srgbClr val="002060"/>
                </a:solidFill>
                <a:cs typeface="Arial" pitchFamily="34" charset="0"/>
              </a:rPr>
              <a:t>Réunion annuelle des gestionnaires des Programmes nationaux de vaccination</a:t>
            </a:r>
            <a:endParaRPr lang="en-GB" dirty="0"/>
          </a:p>
        </p:txBody>
      </p:sp>
      <p:sp>
        <p:nvSpPr>
          <p:cNvPr id="458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6FB8AB-9D1E-4E60-A92F-ACD1162F1B9D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4102" name="Picture 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6040438"/>
            <a:ext cx="2208212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smtClean="0"/>
          </a:p>
        </p:txBody>
      </p:sp>
      <p:sp>
        <p:nvSpPr>
          <p:cNvPr id="459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 algn="ctr"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9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6" tIns="45648" rIns="91296" bIns="45648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34B3DE5-B003-4789-99B2-1949CC247D9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6150" name="Picture 6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6040438"/>
            <a:ext cx="2208212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65850"/>
            <a:ext cx="19431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GB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541463"/>
            <a:ext cx="8291512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0" y="12779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60363" y="6372225"/>
            <a:ext cx="355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7293BF92-63CB-433E-8330-13C78E91165E}" type="slidenum">
              <a:rPr lang="ar-SA" sz="1500" b="1" u="none">
                <a:solidFill>
                  <a:srgbClr val="72BBE8"/>
                </a:solidFill>
                <a:latin typeface="Arial Narrow" pitchFamily="34" charset="0"/>
              </a:rPr>
              <a:pPr algn="r"/>
              <a:t>‹N°›</a:t>
            </a:fld>
            <a:r>
              <a:rPr lang="en-GB" sz="1500" b="1" u="none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100" b="1" u="none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7175" name="Picture 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6040438"/>
            <a:ext cx="2208212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2113" indent="-225425" algn="l" rtl="0" eaLnBrk="1" fontAlgn="base" hangingPunct="1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7638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2100" y="287338"/>
            <a:ext cx="859472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8" tIns="45664" rIns="91328" bIns="456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2100" y="1612900"/>
            <a:ext cx="8599488" cy="485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8" tIns="45664" rIns="91328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434388" y="6215063"/>
            <a:ext cx="46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8" tIns="45664" rIns="91328" bIns="45664">
            <a:spAutoFit/>
          </a:bodyPr>
          <a:lstStyle/>
          <a:p>
            <a:pPr algn="ctr"/>
            <a:fld id="{E2BF3F20-CFC1-4A26-9EFD-BBFF547F258F}" type="slidenum">
              <a:rPr lang="en-US" sz="1600" u="none"/>
              <a:pPr algn="ctr"/>
              <a:t>‹N°›</a:t>
            </a:fld>
            <a:endParaRPr lang="en-US" sz="1600" u="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spd="med">
    <p:pull dir="r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F1B29"/>
        </a:buClr>
        <a:buFont typeface="Wingdings" pitchFamily="2" charset="2"/>
        <a:buChar char="§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5AF7D"/>
        </a:buClr>
        <a:buFont typeface="Arial" charset="0"/>
        <a:buChar char="›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2100" y="287338"/>
            <a:ext cx="859472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4" tIns="45672" rIns="91344" bIns="456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2100" y="1612900"/>
            <a:ext cx="8599488" cy="485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4" tIns="45672" rIns="91344" bIns="45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434388" y="6215063"/>
            <a:ext cx="46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44" tIns="45672" rIns="91344" bIns="45672">
            <a:spAutoFit/>
          </a:bodyPr>
          <a:lstStyle/>
          <a:p>
            <a:pPr algn="ctr"/>
            <a:fld id="{A1C5D235-7B52-4BE1-AE31-2CCA2471C52C}" type="slidenum">
              <a:rPr lang="en-US" sz="1600" u="none"/>
              <a:pPr algn="ctr"/>
              <a:t>‹N°›</a:t>
            </a:fld>
            <a:endParaRPr lang="en-US" sz="1600" u="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ransition spd="med">
    <p:pull dir="r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C5AF7D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F1B29"/>
        </a:buClr>
        <a:buFont typeface="Wingdings" pitchFamily="2" charset="2"/>
        <a:buChar char="§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5AF7D"/>
        </a:buClr>
        <a:buFont typeface="Arial" charset="0"/>
        <a:buChar char="›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1519"/>
            <a:ext cx="9144000" cy="6858000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</p:spPr>
        <p:txBody>
          <a:bodyPr wrap="none" lIns="80147" tIns="40074" rIns="80147" bIns="40074" anchor="ctr"/>
          <a:lstStyle/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algn="ctr">
              <a:defRPr/>
            </a:pPr>
            <a:endParaRPr lang="fr-CH" sz="35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07940" name="Text Box 4"/>
          <p:cNvSpPr txBox="1">
            <a:spLocks noChangeArrowheads="1"/>
          </p:cNvSpPr>
          <p:nvPr/>
        </p:nvSpPr>
        <p:spPr bwMode="auto">
          <a:xfrm>
            <a:off x="304800" y="254523"/>
            <a:ext cx="8448969" cy="703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63" tIns="40032" rIns="80063" bIns="40032">
            <a:spAutoFit/>
          </a:bodyPr>
          <a:lstStyle/>
          <a:p>
            <a:pPr algn="ctr" defTabSz="914179">
              <a:defRPr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defTabSz="914179"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 on measles &amp; rubella surveillance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WHO African Region – progress and challenges</a:t>
            </a:r>
            <a:endParaRPr lang="pt-PT" sz="2000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defTabSz="914179">
              <a:defRPr/>
            </a:pPr>
            <a:endParaRPr lang="pt-PT" sz="28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defTabSz="914179">
              <a:defRPr/>
            </a:pPr>
            <a:endParaRPr lang="pt-PT" sz="28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 defTabSz="914179">
              <a:defRPr/>
            </a:pPr>
            <a:endParaRPr lang="pt-PT" sz="28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0"/>
              </a:spcBef>
            </a:pPr>
            <a:endParaRPr lang="en-ZW" sz="28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spcBef>
                <a:spcPct val="0"/>
              </a:spcBef>
            </a:pPr>
            <a:endParaRPr lang="en-ZW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spcBef>
                <a:spcPct val="0"/>
              </a:spcBef>
            </a:pPr>
            <a:endParaRPr lang="en-ZW" sz="28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ZW" sz="2800" b="1" dirty="0" smtClean="0">
                <a:solidFill>
                  <a:schemeClr val="bg1"/>
                </a:solidFill>
                <a:latin typeface="Calibri" pitchFamily="34" charset="0"/>
              </a:rPr>
              <a:t>Dr Richard Luce WHO/IST-Central</a:t>
            </a:r>
            <a:endParaRPr lang="en-ZW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th African Measles/Rubella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Technical Advisory Group 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Meeting</a:t>
            </a:r>
            <a:endParaRPr lang="en-U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defTabSz="914179">
              <a:defRPr/>
            </a:pPr>
            <a:r>
              <a:rPr lang="en-ZW" sz="2800" b="1" dirty="0" smtClean="0">
                <a:solidFill>
                  <a:schemeClr val="bg1"/>
                </a:solidFill>
                <a:latin typeface="Calibri" pitchFamily="34" charset="0"/>
              </a:rPr>
              <a:t>June 2-3, 2015</a:t>
            </a:r>
            <a:endParaRPr lang="en-ZW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defTabSz="914179">
              <a:defRPr/>
            </a:pPr>
            <a:endParaRPr lang="pt-PT" sz="28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172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9514" y="3188950"/>
            <a:ext cx="2944972" cy="13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6214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Liberia measles outbreaks in 2015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72487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9 of 15 counties reported confirmed cases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563 suspected measles cases (518 confirmed)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800" dirty="0">
                <a:ea typeface="+mn-ea"/>
              </a:rPr>
              <a:t>64.5% are children 9 - 59 months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800" dirty="0">
                <a:ea typeface="+mn-ea"/>
              </a:rPr>
              <a:t>72% had not received MCV or  had vaccination status unknown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ZW" sz="2800" dirty="0">
                <a:ea typeface="+mn-ea"/>
              </a:rPr>
              <a:t>Limited specimen collection &amp; testing over the last year (EVD)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Outbreak response activities done at various times locally in 6 counties since February 2015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Nationwide Measles SIAs May 2015, targeting 551,364 children aged 9-59 months; 99% coverage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ZW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80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4"/>
          <p:cNvSpPr txBox="1">
            <a:spLocks noChangeArrowheads="1"/>
          </p:cNvSpPr>
          <p:nvPr/>
        </p:nvSpPr>
        <p:spPr bwMode="auto">
          <a:xfrm>
            <a:off x="10510" y="5867400"/>
            <a:ext cx="11874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  <a:defRPr sz="25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1E7FB8"/>
              </a:buClr>
              <a:buFont typeface="Arial" charset="0"/>
              <a:buChar char="–"/>
              <a:defRPr sz="21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1E7FB8"/>
              </a:buClr>
              <a:buChar char="•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1E7FB8"/>
              </a:buClr>
              <a:buChar char="–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4pPr>
            <a:lvl5pPr marL="2057400" indent="-228600" algn="r" rtl="1" eaLnBrk="0" hangingPunct="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fr-FR" sz="1200" dirty="0">
                <a:solidFill>
                  <a:srgbClr val="000000"/>
                </a:solidFill>
                <a:latin typeface="Calibri" pitchFamily="34" charset="0"/>
              </a:rPr>
              <a:t>Source: DLM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570928"/>
              </p:ext>
            </p:extLst>
          </p:nvPr>
        </p:nvGraphicFramePr>
        <p:xfrm>
          <a:off x="179512" y="1196752"/>
          <a:ext cx="8880895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Flèche vers le bas 1"/>
          <p:cNvSpPr/>
          <p:nvPr/>
        </p:nvSpPr>
        <p:spPr bwMode="auto">
          <a:xfrm>
            <a:off x="6324600" y="3200400"/>
            <a:ext cx="381000" cy="11430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096000" y="2286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Start of national </a:t>
            </a:r>
            <a:r>
              <a:rPr lang="fr-FR" dirty="0" err="1" smtClean="0"/>
              <a:t>SIAs</a:t>
            </a:r>
            <a:r>
              <a:rPr lang="fr-FR" dirty="0" smtClean="0"/>
              <a:t> Sept 2013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Weekly reports of </a:t>
            </a:r>
            <a:r>
              <a:rPr lang="fr-FR" sz="3200" dirty="0" err="1" smtClean="0"/>
              <a:t>suspected</a:t>
            </a:r>
            <a:r>
              <a:rPr lang="fr-FR" sz="3200" dirty="0" smtClean="0"/>
              <a:t> </a:t>
            </a:r>
            <a:r>
              <a:rPr lang="fr-FR" sz="3200" dirty="0" err="1" smtClean="0"/>
              <a:t>measles</a:t>
            </a:r>
            <a:r>
              <a:rPr lang="fr-FR" sz="3200" dirty="0" smtClean="0"/>
              <a:t> cases by province, DRC, </a:t>
            </a:r>
            <a:r>
              <a:rPr lang="fr-FR" sz="3200" dirty="0"/>
              <a:t>2011-2014</a:t>
            </a:r>
          </a:p>
        </p:txBody>
      </p:sp>
    </p:spTree>
    <p:extLst>
      <p:ext uri="{BB962C8B-B14F-4D97-AF65-F5344CB8AC3E}">
        <p14:creationId xmlns:p14="http://schemas.microsoft.com/office/powerpoint/2010/main" val="711126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5344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dirty="0"/>
              <a:t>Key Measles Surveillance Performance Indicators, African Region 2011 – end April 2015</a:t>
            </a:r>
            <a:r>
              <a:rPr lang="en-US" sz="2800" b="1" dirty="0" smtClean="0">
                <a:solidFill>
                  <a:schemeClr val="tx2"/>
                </a:solidFill>
              </a:rPr>
              <a:t>.</a:t>
            </a:r>
            <a:endParaRPr lang="en-ZW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379726"/>
              </p:ext>
            </p:extLst>
          </p:nvPr>
        </p:nvGraphicFramePr>
        <p:xfrm>
          <a:off x="148987" y="1143000"/>
          <a:ext cx="8686801" cy="502919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913633"/>
                <a:gridCol w="877824"/>
                <a:gridCol w="877824"/>
                <a:gridCol w="1005840"/>
                <a:gridCol w="1005840"/>
                <a:gridCol w="1005840"/>
              </a:tblGrid>
              <a:tr h="3923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smtClean="0">
                          <a:effectLst/>
                          <a:latin typeface="Calibri" pitchFamily="34" charset="0"/>
                        </a:rPr>
                        <a:t>PERFORMANCE INDICATORS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smtClean="0">
                          <a:effectLst/>
                          <a:latin typeface="Calibri" pitchFamily="34" charset="0"/>
                        </a:rPr>
                        <a:t>2011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smtClean="0">
                          <a:effectLst/>
                          <a:latin typeface="Calibri" pitchFamily="34" charset="0"/>
                        </a:rPr>
                        <a:t>2012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400" b="1" u="none" strike="noStrike" kern="1200" dirty="0" smtClean="0">
                          <a:effectLst/>
                          <a:latin typeface="Calibri" pitchFamily="34" charset="0"/>
                        </a:rPr>
                        <a:t>2013</a:t>
                      </a:r>
                      <a:endParaRPr lang="en-ZW" sz="2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ZW" sz="2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2014</a:t>
                      </a:r>
                      <a:endParaRPr lang="en-ZW" sz="2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ZW" sz="2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2015*</a:t>
                      </a:r>
                      <a:endParaRPr lang="en-ZW" sz="2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</a:tr>
              <a:tr h="392349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effectLst/>
                          <a:latin typeface="Calibri" pitchFamily="34" charset="0"/>
                        </a:rPr>
                        <a:t>Number of reporting countries</a:t>
                      </a:r>
                      <a:endParaRPr lang="en-ZW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43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>
                          <a:effectLst/>
                          <a:latin typeface="Calibri" pitchFamily="34" charset="0"/>
                        </a:rPr>
                        <a:t>43</a:t>
                      </a:r>
                      <a:endParaRPr lang="en-ZW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>
                          <a:effectLst/>
                          <a:latin typeface="Calibri" pitchFamily="34" charset="0"/>
                        </a:rPr>
                        <a:t>43</a:t>
                      </a:r>
                      <a:endParaRPr lang="en-ZW" sz="1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44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44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7280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effectLst/>
                          <a:latin typeface="Calibri" pitchFamily="34" charset="0"/>
                        </a:rPr>
                        <a:t>Number of suspected measles cases reported</a:t>
                      </a:r>
                      <a:endParaRPr lang="en-ZW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74,896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55,717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101,196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67,002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27,085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7280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effectLst/>
                          <a:latin typeface="Calibri" pitchFamily="34" charset="0"/>
                        </a:rPr>
                        <a:t>Number of confirmed measles cases</a:t>
                      </a:r>
                      <a:endParaRPr lang="en-ZW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32,323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20,935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69,910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37,847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11,355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7280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Non-measles febrile rash </a:t>
                      </a:r>
                      <a:r>
                        <a:rPr lang="en-US" sz="20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illness</a:t>
                      </a:r>
                    </a:p>
                    <a:p>
                      <a:pPr algn="just" fontAlgn="ctr"/>
                      <a:r>
                        <a:rPr lang="en-US" sz="20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(target </a:t>
                      </a:r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&gt;2/ 100,000 population )</a:t>
                      </a:r>
                      <a:endParaRPr lang="en-ZW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4.4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3.7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2.9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2.6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2.6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5326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% districts reporting at least 1 case with blood sample (target &gt;80%)</a:t>
                      </a:r>
                      <a:endParaRPr lang="en-ZW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81%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effectLst/>
                          <a:latin typeface="Calibri" pitchFamily="34" charset="0"/>
                        </a:rPr>
                        <a:t>84%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78%</a:t>
                      </a:r>
                      <a:endParaRPr lang="en-ZW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77%</a:t>
                      </a:r>
                      <a:endParaRPr lang="en-ZW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56%</a:t>
                      </a:r>
                      <a:endParaRPr lang="en-ZW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77280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2000" b="1" u="none" strike="noStrike" dirty="0">
                          <a:effectLst/>
                          <a:latin typeface="Calibri" pitchFamily="34" charset="0"/>
                        </a:rPr>
                        <a:t>Incidence of confirmed measles per </a:t>
                      </a:r>
                      <a:r>
                        <a:rPr lang="en-US" sz="2000" b="1" u="none" strike="noStrike" dirty="0" smtClean="0">
                          <a:effectLst/>
                          <a:latin typeface="Calibri" pitchFamily="34" charset="0"/>
                        </a:rPr>
                        <a:t>million </a:t>
                      </a:r>
                      <a:r>
                        <a:rPr lang="en-US" sz="2000" b="1" u="none" strike="noStrike" dirty="0">
                          <a:effectLst/>
                          <a:latin typeface="Calibri" pitchFamily="34" charset="0"/>
                        </a:rPr>
                        <a:t>population</a:t>
                      </a:r>
                      <a:endParaRPr lang="en-ZW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7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 smtClean="0">
                          <a:effectLst/>
                          <a:latin typeface="Calibri" pitchFamily="34" charset="0"/>
                        </a:rPr>
                        <a:t>42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 smtClean="0">
                          <a:effectLst/>
                          <a:latin typeface="Calibri" pitchFamily="34" charset="0"/>
                        </a:rPr>
                        <a:t>27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76.9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39.5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11.8</a:t>
                      </a:r>
                      <a:endParaRPr lang="en-ZW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52400" y="3505200"/>
            <a:ext cx="8686800" cy="1752600"/>
          </a:xfrm>
          <a:prstGeom prst="rect">
            <a:avLst/>
          </a:prstGeom>
          <a:solidFill>
            <a:schemeClr val="accent6">
              <a:lumMod val="20000"/>
              <a:lumOff val="80000"/>
              <a:alpha val="18000"/>
            </a:schemeClr>
          </a:solidFill>
          <a:ln w="38100"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79627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Evolution of </a:t>
            </a:r>
            <a:r>
              <a:rPr lang="fr-FR" sz="3200" dirty="0" err="1" smtClean="0"/>
              <a:t>measles</a:t>
            </a:r>
            <a:r>
              <a:rPr lang="fr-FR" sz="3200" dirty="0" smtClean="0"/>
              <a:t> surveillance performance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98007"/>
              </p:ext>
            </p:extLst>
          </p:nvPr>
        </p:nvGraphicFramePr>
        <p:xfrm>
          <a:off x="304800" y="1083086"/>
          <a:ext cx="8534400" cy="463191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05169"/>
                <a:gridCol w="1962031"/>
                <a:gridCol w="2133600"/>
                <a:gridCol w="2133600"/>
              </a:tblGrid>
              <a:tr h="1036733">
                <a:tc>
                  <a:txBody>
                    <a:bodyPr/>
                    <a:lstStyle/>
                    <a:p>
                      <a:pPr algn="ctr"/>
                      <a:endParaRPr lang="fr-FR" sz="20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Surveillance </a:t>
                      </a:r>
                      <a:r>
                        <a:rPr lang="fr-FR" sz="2000" dirty="0" err="1" smtClean="0">
                          <a:solidFill>
                            <a:sysClr val="windowText" lastClr="000000"/>
                          </a:solidFill>
                        </a:rPr>
                        <a:t>indicator</a:t>
                      </a:r>
                      <a:endParaRPr lang="fr-FR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err="1" smtClean="0">
                          <a:solidFill>
                            <a:sysClr val="windowText" lastClr="000000"/>
                          </a:solidFill>
                        </a:rPr>
                        <a:t>Number</a:t>
                      </a:r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 (%) of countries 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(2008, n=40)</a:t>
                      </a:r>
                      <a:endParaRPr lang="fr-FR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err="1" smtClean="0">
                          <a:solidFill>
                            <a:sysClr val="windowText" lastClr="000000"/>
                          </a:solidFill>
                        </a:rPr>
                        <a:t>Number</a:t>
                      </a:r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 (%) of countries 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(2012, n=43)</a:t>
                      </a:r>
                      <a:endParaRPr lang="fr-FR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err="1" smtClean="0">
                          <a:solidFill>
                            <a:sysClr val="windowText" lastClr="000000"/>
                          </a:solidFill>
                        </a:rPr>
                        <a:t>Number</a:t>
                      </a:r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 (%) of countries 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ysClr val="windowText" lastClr="000000"/>
                          </a:solidFill>
                        </a:rPr>
                        <a:t>(2014, n=44)</a:t>
                      </a:r>
                      <a:endParaRPr lang="fr-FR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NMFRI &gt; 2/10</a:t>
                      </a:r>
                      <a:r>
                        <a:rPr lang="fr-FR" sz="2000" baseline="30000" dirty="0" smtClean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 (60%)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29 (67%)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26 (59%)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2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&gt; 80% of districts </a:t>
                      </a:r>
                      <a:r>
                        <a:rPr lang="fr-FR" sz="2000" dirty="0" err="1" smtClean="0"/>
                        <a:t>with</a:t>
                      </a:r>
                      <a:r>
                        <a:rPr lang="fr-FR" sz="2000" baseline="0" dirty="0" smtClean="0"/>
                        <a:t> </a:t>
                      </a:r>
                      <a:r>
                        <a:rPr lang="fr-FR" sz="2000" baseline="0" dirty="0" err="1" smtClean="0"/>
                        <a:t>blood</a:t>
                      </a:r>
                      <a:r>
                        <a:rPr lang="fr-FR" sz="2000" baseline="0" dirty="0" smtClean="0"/>
                        <a:t> </a:t>
                      </a:r>
                      <a:r>
                        <a:rPr lang="fr-FR" sz="2000" baseline="0" dirty="0" err="1" smtClean="0"/>
                        <a:t>specimen</a:t>
                      </a:r>
                      <a:endParaRPr lang="fr-FR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/>
                    </a:p>
                    <a:p>
                      <a:pPr algn="ctr"/>
                      <a:r>
                        <a:rPr lang="en-US" sz="2000" dirty="0" smtClean="0"/>
                        <a:t>21 (53%)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2000" dirty="0" smtClean="0"/>
                        <a:t>26 (60%)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2000" dirty="0" smtClean="0"/>
                        <a:t>29 (66%)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821"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Both</a:t>
                      </a:r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indicators</a:t>
                      </a:r>
                      <a:endParaRPr lang="fr-FR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 (40%) 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22 (51%)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22 (50%)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6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Countries </a:t>
                      </a:r>
                      <a:r>
                        <a:rPr lang="fr-FR" sz="2000" dirty="0" err="1" smtClean="0"/>
                        <a:t>with</a:t>
                      </a:r>
                      <a:r>
                        <a:rPr lang="fr-FR" sz="2000" baseline="0" dirty="0" smtClean="0"/>
                        <a:t> ≥1 district </a:t>
                      </a:r>
                      <a:r>
                        <a:rPr lang="fr-FR" sz="2000" dirty="0" err="1" smtClean="0"/>
                        <a:t>outbreaks</a:t>
                      </a:r>
                      <a:endParaRPr lang="fr-FR" sz="2000" baseline="300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29 (67%)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26 (59%)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2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Incidence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(&lt; 5</a:t>
                      </a:r>
                      <a:r>
                        <a:rPr lang="fr-FR" sz="2000" baseline="0" dirty="0" smtClean="0"/>
                        <a:t> cases / </a:t>
                      </a:r>
                      <a:r>
                        <a:rPr lang="fr-FR" sz="2000" dirty="0" smtClean="0"/>
                        <a:t>10</a:t>
                      </a:r>
                      <a:r>
                        <a:rPr lang="fr-FR" sz="2000" baseline="30000" dirty="0" smtClean="0"/>
                        <a:t>5</a:t>
                      </a:r>
                      <a:r>
                        <a:rPr lang="fr-FR" sz="2000" baseline="0" dirty="0" smtClean="0"/>
                        <a:t>)</a:t>
                      </a:r>
                      <a:endParaRPr lang="fr-FR" sz="20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2000" dirty="0" smtClean="0"/>
                        <a:t>10 (25%)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(42%)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r>
                        <a:rPr lang="fr-FR" sz="2000" baseline="30000" dirty="0" smtClean="0"/>
                        <a:t>‡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(48%)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858000" y="574957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aseline="30000" dirty="0"/>
              <a:t>‡</a:t>
            </a:r>
            <a:r>
              <a:rPr lang="fr-FR" dirty="0" smtClean="0"/>
              <a:t>14  &lt; 1 case </a:t>
            </a:r>
            <a:r>
              <a:rPr lang="fr-FR" dirty="0"/>
              <a:t>/ </a:t>
            </a:r>
            <a:r>
              <a:rPr lang="fr-FR" dirty="0" smtClean="0"/>
              <a:t>10</a:t>
            </a:r>
            <a:r>
              <a:rPr lang="fr-FR" baseline="30000" dirty="0" smtClean="0"/>
              <a:t>6</a:t>
            </a:r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147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 smtClean="0"/>
              <a:t>Comparison</a:t>
            </a:r>
            <a:r>
              <a:rPr lang="fr-FR" sz="3200" dirty="0" smtClean="0"/>
              <a:t> of polio &amp; </a:t>
            </a:r>
            <a:r>
              <a:rPr lang="fr-FR" sz="3200" dirty="0" err="1" smtClean="0"/>
              <a:t>measles</a:t>
            </a:r>
            <a:r>
              <a:rPr lang="fr-FR" sz="3200" dirty="0" smtClean="0"/>
              <a:t> surveillance performance, 2014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219439"/>
              </p:ext>
            </p:extLst>
          </p:nvPr>
        </p:nvGraphicFramePr>
        <p:xfrm>
          <a:off x="228600" y="1143000"/>
          <a:ext cx="8763000" cy="474488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24000"/>
                <a:gridCol w="1981200"/>
                <a:gridCol w="1905000"/>
                <a:gridCol w="1600200"/>
                <a:gridCol w="1752600"/>
              </a:tblGrid>
              <a:tr h="543642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Polio</a:t>
                      </a: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b="1" dirty="0" err="1" smtClean="0">
                          <a:solidFill>
                            <a:sysClr val="windowText" lastClr="000000"/>
                          </a:solidFill>
                        </a:rPr>
                        <a:t>Measles</a:t>
                      </a: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59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Country</a:t>
                      </a: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AFP &gt; 2/10</a:t>
                      </a:r>
                      <a:r>
                        <a:rPr kumimoji="0" lang="fr-FR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per population</a:t>
                      </a:r>
                      <a:r>
                        <a:rPr lang="fr-FR" sz="2000" b="1" baseline="0" dirty="0" smtClean="0">
                          <a:solidFill>
                            <a:sysClr val="windowText" lastClr="000000"/>
                          </a:solidFill>
                        </a:rPr>
                        <a:t> &lt; 15 </a:t>
                      </a:r>
                      <a:r>
                        <a:rPr lang="fr-FR" sz="2000" b="1" baseline="0" dirty="0" err="1" smtClean="0">
                          <a:solidFill>
                            <a:sysClr val="windowText" lastClr="000000"/>
                          </a:solidFill>
                        </a:rPr>
                        <a:t>years</a:t>
                      </a:r>
                      <a:r>
                        <a:rPr lang="fr-FR" sz="2000" b="1" baseline="0" dirty="0" smtClean="0">
                          <a:solidFill>
                            <a:sysClr val="windowText" lastClr="000000"/>
                          </a:solidFill>
                        </a:rPr>
                        <a:t> of </a:t>
                      </a:r>
                      <a:r>
                        <a:rPr lang="fr-FR" sz="2000" b="1" baseline="0" dirty="0" err="1" smtClean="0">
                          <a:solidFill>
                            <a:sysClr val="windowText" lastClr="000000"/>
                          </a:solidFill>
                        </a:rPr>
                        <a:t>age</a:t>
                      </a: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% of cases </a:t>
                      </a:r>
                      <a:r>
                        <a:rPr lang="fr-FR" sz="2000" b="1" dirty="0" err="1" smtClean="0">
                          <a:solidFill>
                            <a:sysClr val="windowText" lastClr="000000"/>
                          </a:solidFill>
                        </a:rPr>
                        <a:t>with</a:t>
                      </a: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 2 </a:t>
                      </a:r>
                      <a:r>
                        <a:rPr lang="fr-FR" sz="2000" b="1" dirty="0" err="1" smtClean="0">
                          <a:solidFill>
                            <a:sysClr val="windowText" lastClr="000000"/>
                          </a:solidFill>
                        </a:rPr>
                        <a:t>samples</a:t>
                      </a: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fr-FR" sz="2000" b="1" dirty="0" err="1" smtClean="0">
                          <a:solidFill>
                            <a:sysClr val="windowText" lastClr="000000"/>
                          </a:solidFill>
                        </a:rPr>
                        <a:t>collected</a:t>
                      </a: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 in 14 </a:t>
                      </a:r>
                      <a:r>
                        <a:rPr lang="fr-FR" sz="2000" b="1" dirty="0" err="1" smtClean="0">
                          <a:solidFill>
                            <a:sysClr val="windowText" lastClr="000000"/>
                          </a:solidFill>
                        </a:rPr>
                        <a:t>days</a:t>
                      </a:r>
                      <a:r>
                        <a:rPr lang="fr-FR" sz="2000" b="1" dirty="0" smtClean="0">
                          <a:solidFill>
                            <a:sysClr val="windowText" lastClr="000000"/>
                          </a:solidFill>
                        </a:rPr>
                        <a:t> (80%)</a:t>
                      </a:r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NMFRI &gt; 2/10</a:t>
                      </a:r>
                      <a:r>
                        <a:rPr kumimoji="0" lang="fr-FR" sz="2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</a:p>
                    <a:p>
                      <a:pPr algn="ctr"/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&gt; 80% of districts </a:t>
                      </a:r>
                      <a:r>
                        <a:rPr kumimoji="0" lang="fr-FR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blood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≥ 1 </a:t>
                      </a:r>
                      <a:r>
                        <a:rPr kumimoji="0" lang="fr-FR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specimen</a:t>
                      </a:r>
                      <a:endParaRPr kumimoji="0" lang="fr-FR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9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Angola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2,9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1,4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861934">
                <a:tc>
                  <a:txBody>
                    <a:bodyPr/>
                    <a:lstStyle/>
                    <a:p>
                      <a:pPr algn="ctr"/>
                      <a:endParaRPr lang="fr-FR" sz="20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0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Congo</a:t>
                      </a:r>
                      <a:endParaRPr lang="fr-FR" sz="20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 smtClean="0"/>
                    </a:p>
                    <a:p>
                      <a:pPr algn="ctr"/>
                      <a:r>
                        <a:rPr lang="en-US" sz="2000" b="1" dirty="0" smtClean="0"/>
                        <a:t>5,3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3,6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/>
                    </a:p>
                    <a:p>
                      <a:pPr algn="ctr"/>
                      <a:r>
                        <a:rPr lang="fr-FR" sz="2000" b="1" dirty="0" smtClean="0"/>
                        <a:t>97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  <a:tr h="861934">
                <a:tc>
                  <a:txBody>
                    <a:bodyPr/>
                    <a:lstStyle/>
                    <a:p>
                      <a:pPr algn="ctr"/>
                      <a:endParaRPr lang="fr-FR" sz="2000" b="1" dirty="0"/>
                    </a:p>
                    <a:p>
                      <a:pPr algn="ctr"/>
                      <a:r>
                        <a:rPr lang="fr-FR" sz="2000" b="1" dirty="0" smtClean="0"/>
                        <a:t>Tchad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0,4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90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smtClean="0"/>
              <a:t>Surveillance </a:t>
            </a:r>
            <a:r>
              <a:rPr lang="fr-FR" dirty="0" err="1" smtClean="0"/>
              <a:t>reviews</a:t>
            </a:r>
            <a:r>
              <a:rPr lang="fr-FR" dirty="0" smtClean="0"/>
              <a:t> 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199" cy="487679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800" dirty="0" err="1" smtClean="0"/>
              <a:t>Zambia</a:t>
            </a:r>
            <a:endParaRPr lang="fr-FR" sz="28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Case </a:t>
            </a:r>
            <a:r>
              <a:rPr lang="fr-FR" sz="2400" dirty="0" err="1" smtClean="0"/>
              <a:t>definitions</a:t>
            </a:r>
            <a:r>
              <a:rPr lang="fr-FR" sz="2400" dirty="0" smtClean="0"/>
              <a:t> </a:t>
            </a:r>
            <a:r>
              <a:rPr lang="fr-FR" sz="2400" dirty="0" err="1" smtClean="0"/>
              <a:t>were</a:t>
            </a:r>
            <a:r>
              <a:rPr lang="fr-FR" sz="2400" dirty="0" smtClean="0"/>
              <a:t> </a:t>
            </a:r>
            <a:r>
              <a:rPr lang="fr-FR" sz="2400" dirty="0" err="1" smtClean="0"/>
              <a:t>correctly</a:t>
            </a:r>
            <a:r>
              <a:rPr lang="fr-FR" sz="2400" dirty="0" smtClean="0"/>
              <a:t> </a:t>
            </a:r>
            <a:r>
              <a:rPr lang="fr-FR" sz="2400" dirty="0" err="1" smtClean="0"/>
              <a:t>given</a:t>
            </a:r>
            <a:r>
              <a:rPr lang="fr-FR" sz="2400" dirty="0" smtClean="0"/>
              <a:t> by staff in &lt; 50% of </a:t>
            </a:r>
            <a:r>
              <a:rPr lang="fr-FR" sz="2400" dirty="0" err="1" smtClean="0"/>
              <a:t>health</a:t>
            </a:r>
            <a:r>
              <a:rPr lang="fr-FR" sz="2400" dirty="0" smtClean="0"/>
              <a:t> </a:t>
            </a:r>
            <a:r>
              <a:rPr lang="fr-FR" sz="2400" dirty="0" err="1" smtClean="0"/>
              <a:t>facilities</a:t>
            </a:r>
            <a:endParaRPr lang="fr-FR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Polio surveillance performance </a:t>
            </a:r>
            <a:r>
              <a:rPr lang="fr-FR" sz="2400" dirty="0" err="1" smtClean="0"/>
              <a:t>indicators</a:t>
            </a:r>
            <a:r>
              <a:rPr lang="fr-FR" sz="2400" dirty="0" smtClean="0"/>
              <a:t> </a:t>
            </a:r>
            <a:r>
              <a:rPr lang="fr-FR" sz="2400" dirty="0" err="1" smtClean="0"/>
              <a:t>achieved</a:t>
            </a:r>
            <a:endParaRPr lang="fr-FR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/>
              <a:t>Measles</a:t>
            </a:r>
            <a:r>
              <a:rPr lang="fr-FR" sz="2400" dirty="0"/>
              <a:t> surveillance performance </a:t>
            </a:r>
            <a:r>
              <a:rPr lang="fr-FR" sz="2400" dirty="0" err="1"/>
              <a:t>indicators</a:t>
            </a:r>
            <a:r>
              <a:rPr lang="fr-FR" sz="2400" dirty="0"/>
              <a:t> not </a:t>
            </a:r>
            <a:r>
              <a:rPr lang="fr-FR" sz="2400" dirty="0" err="1"/>
              <a:t>achieved</a:t>
            </a:r>
            <a:endParaRPr lang="fr-FR" sz="2400" dirty="0"/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800" dirty="0"/>
              <a:t>Uganda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/>
              <a:t>Active surveillance not </a:t>
            </a:r>
            <a:r>
              <a:rPr lang="fr-FR" sz="2400" dirty="0" err="1"/>
              <a:t>systematically</a:t>
            </a:r>
            <a:r>
              <a:rPr lang="fr-FR" sz="2400" dirty="0"/>
              <a:t> </a:t>
            </a:r>
            <a:r>
              <a:rPr lang="fr-FR" sz="2400" dirty="0" err="1"/>
              <a:t>implmented</a:t>
            </a:r>
            <a:endParaRPr lang="fr-FR" sz="2400" dirty="0"/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/>
              <a:t>Lack</a:t>
            </a:r>
            <a:r>
              <a:rPr lang="fr-FR" sz="2400" dirty="0"/>
              <a:t> of documentation and </a:t>
            </a:r>
            <a:r>
              <a:rPr lang="fr-FR" sz="2400" dirty="0" err="1"/>
              <a:t>refresher</a:t>
            </a:r>
            <a:r>
              <a:rPr lang="fr-FR" sz="2400" dirty="0"/>
              <a:t> training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/>
              <a:t>Lack</a:t>
            </a:r>
            <a:r>
              <a:rPr lang="fr-FR" sz="2400" dirty="0"/>
              <a:t> of </a:t>
            </a:r>
            <a:r>
              <a:rPr lang="fr-FR" sz="2400" dirty="0" err="1"/>
              <a:t>connection</a:t>
            </a:r>
            <a:r>
              <a:rPr lang="fr-FR" sz="2400" dirty="0"/>
              <a:t> </a:t>
            </a:r>
            <a:r>
              <a:rPr lang="fr-FR" sz="2400" dirty="0" err="1"/>
              <a:t>between</a:t>
            </a:r>
            <a:r>
              <a:rPr lang="fr-FR" sz="2400" dirty="0"/>
              <a:t> </a:t>
            </a:r>
            <a:r>
              <a:rPr lang="fr-FR" sz="2400" dirty="0" err="1"/>
              <a:t>community</a:t>
            </a:r>
            <a:r>
              <a:rPr lang="fr-FR" sz="2400" dirty="0"/>
              <a:t> surveillance and </a:t>
            </a:r>
            <a:r>
              <a:rPr lang="fr-FR" sz="2400" dirty="0" err="1"/>
              <a:t>health</a:t>
            </a:r>
            <a:r>
              <a:rPr lang="fr-FR" sz="2400" dirty="0"/>
              <a:t> </a:t>
            </a:r>
            <a:r>
              <a:rPr lang="fr-FR" sz="2400" dirty="0" err="1"/>
              <a:t>facility</a:t>
            </a:r>
            <a:r>
              <a:rPr lang="fr-FR" sz="2400" dirty="0"/>
              <a:t> for </a:t>
            </a:r>
            <a:r>
              <a:rPr lang="fr-FR" sz="2400" dirty="0" err="1"/>
              <a:t>reporting</a:t>
            </a:r>
            <a:endParaRPr lang="fr-FR" sz="2400" dirty="0"/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/>
              <a:t>No </a:t>
            </a:r>
            <a:r>
              <a:rPr lang="fr-FR" sz="2400" dirty="0" err="1"/>
              <a:t>designated</a:t>
            </a:r>
            <a:r>
              <a:rPr lang="fr-FR" sz="2400" dirty="0"/>
              <a:t> surveillance focal </a:t>
            </a:r>
            <a:r>
              <a:rPr lang="fr-FR" sz="2400" dirty="0" err="1"/>
              <a:t>person</a:t>
            </a:r>
            <a:r>
              <a:rPr lang="fr-FR" sz="2400" dirty="0"/>
              <a:t> in districts </a:t>
            </a:r>
            <a:r>
              <a:rPr lang="fr-FR" sz="2400" dirty="0" err="1"/>
              <a:t>visited</a:t>
            </a:r>
            <a:endParaRPr lang="fr-FR" sz="24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fr-F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1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Changes in </a:t>
            </a:r>
            <a:r>
              <a:rPr lang="fr-FR" dirty="0" err="1" smtClean="0"/>
              <a:t>elimination</a:t>
            </a:r>
            <a:r>
              <a:rPr lang="fr-FR" dirty="0" smtClean="0"/>
              <a:t> mode surveillance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913" y="1143000"/>
            <a:ext cx="8291512" cy="43100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“Suspected measles/ rubella”: </a:t>
            </a:r>
            <a:endParaRPr lang="en-US" dirty="0" smtClean="0"/>
          </a:p>
          <a:p>
            <a:pPr lvl="1"/>
            <a:r>
              <a:rPr lang="en-US" dirty="0" smtClean="0"/>
              <a:t>Fever </a:t>
            </a:r>
            <a:r>
              <a:rPr lang="en-US" dirty="0"/>
              <a:t>+ </a:t>
            </a:r>
            <a:r>
              <a:rPr lang="en-US" dirty="0" err="1"/>
              <a:t>generalised</a:t>
            </a:r>
            <a:r>
              <a:rPr lang="en-US" dirty="0"/>
              <a:t> </a:t>
            </a:r>
            <a:r>
              <a:rPr lang="en-US" dirty="0" err="1"/>
              <a:t>maculopapular</a:t>
            </a:r>
            <a:r>
              <a:rPr lang="en-US" dirty="0"/>
              <a:t> rash 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/>
              <a:t>Clinician diagnosed measles/ </a:t>
            </a:r>
            <a:r>
              <a:rPr lang="en-US" dirty="0" smtClean="0"/>
              <a:t>rubella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Measles epidemiological linkage: suspected case meets </a:t>
            </a:r>
            <a:r>
              <a:rPr lang="en-US" dirty="0" err="1"/>
              <a:t>surv</a:t>
            </a:r>
            <a:r>
              <a:rPr lang="en-US" dirty="0"/>
              <a:t>. case definition, is directly linked / contact established to a lab confirmed measles case with dates of rash onset occurring 7 – 21 days </a:t>
            </a:r>
            <a:r>
              <a:rPr lang="en-US" dirty="0" smtClean="0"/>
              <a:t>apart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An </a:t>
            </a:r>
            <a:r>
              <a:rPr lang="en-US" dirty="0"/>
              <a:t>imported measles case is a confirmed case of measles which, as supported by epidemiological and/or </a:t>
            </a:r>
            <a:r>
              <a:rPr lang="en-US" dirty="0" err="1"/>
              <a:t>virologic</a:t>
            </a:r>
            <a:r>
              <a:rPr lang="en-US" dirty="0"/>
              <a:t> evidence, was exposed outside of the country during the 7–21 days prior to rash onset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459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err="1" smtClean="0"/>
              <a:t>Implementation</a:t>
            </a:r>
            <a:r>
              <a:rPr lang="fr-FR" dirty="0" smtClean="0"/>
              <a:t> of </a:t>
            </a:r>
            <a:r>
              <a:rPr lang="fr-FR" dirty="0" err="1" smtClean="0"/>
              <a:t>elimination</a:t>
            </a:r>
            <a:r>
              <a:rPr lang="fr-FR" dirty="0" smtClean="0"/>
              <a:t> mode </a:t>
            </a:r>
            <a:r>
              <a:rPr lang="fr-FR" dirty="0"/>
              <a:t>surveillance (Seychelles)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480059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800" dirty="0"/>
              <a:t>Planning mission </a:t>
            </a:r>
            <a:r>
              <a:rPr lang="fr-FR" sz="2800" dirty="0" err="1"/>
              <a:t>conducted</a:t>
            </a:r>
            <a:r>
              <a:rPr lang="fr-FR" sz="2800" dirty="0"/>
              <a:t> May </a:t>
            </a:r>
            <a:r>
              <a:rPr lang="fr-FR" sz="2800" dirty="0" smtClean="0"/>
              <a:t>2015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&gt; </a:t>
            </a:r>
            <a:r>
              <a:rPr lang="en-US" sz="2800" dirty="0"/>
              <a:t>95% coverage with MMR1 and MMR2 </a:t>
            </a:r>
            <a:r>
              <a:rPr lang="en-US" sz="2800" dirty="0" smtClean="0"/>
              <a:t>for </a:t>
            </a:r>
            <a:r>
              <a:rPr lang="en-US" sz="2800" dirty="0"/>
              <a:t>more than a </a:t>
            </a:r>
            <a:r>
              <a:rPr lang="en-US" sz="2800" dirty="0" smtClean="0"/>
              <a:t>decade</a:t>
            </a:r>
          </a:p>
          <a:p>
            <a:pPr lvl="1"/>
            <a:r>
              <a:rPr lang="en-ZW" sz="2400" dirty="0" smtClean="0"/>
              <a:t>Web </a:t>
            </a:r>
            <a:r>
              <a:rPr lang="en-ZW" sz="2400" dirty="0"/>
              <a:t> based IDSR system in </a:t>
            </a:r>
            <a:r>
              <a:rPr lang="en-ZW" sz="2400" dirty="0" smtClean="0"/>
              <a:t>place (</a:t>
            </a:r>
            <a:r>
              <a:rPr lang="en-US" sz="2400" dirty="0"/>
              <a:t>l</a:t>
            </a:r>
            <a:r>
              <a:rPr lang="en-US" sz="2400" dirty="0" smtClean="0"/>
              <a:t>ast </a:t>
            </a:r>
            <a:r>
              <a:rPr lang="en-US" sz="2400" dirty="0"/>
              <a:t>outbreak of 1</a:t>
            </a:r>
            <a:r>
              <a:rPr lang="fr-FR" sz="2400" dirty="0"/>
              <a:t>0 cases in </a:t>
            </a:r>
            <a:r>
              <a:rPr lang="fr-FR" sz="2400" dirty="0" smtClean="0"/>
              <a:t>2006)</a:t>
            </a:r>
            <a:endParaRPr lang="fr-FR" sz="2400" dirty="0"/>
          </a:p>
          <a:p>
            <a:pPr lvl="1"/>
            <a:r>
              <a:rPr lang="en-ZW" sz="2400" dirty="0" smtClean="0"/>
              <a:t>Will include </a:t>
            </a:r>
            <a:r>
              <a:rPr lang="en-ZW" sz="2400" dirty="0"/>
              <a:t>key variables into the e IDSR system to </a:t>
            </a:r>
            <a:r>
              <a:rPr lang="en-ZW" sz="2400" dirty="0" smtClean="0"/>
              <a:t>generate </a:t>
            </a:r>
            <a:r>
              <a:rPr lang="en-ZW" sz="2400" dirty="0"/>
              <a:t>the necessary </a:t>
            </a:r>
            <a:r>
              <a:rPr lang="en-ZW" sz="2400" dirty="0" smtClean="0"/>
              <a:t>indicators</a:t>
            </a:r>
            <a:endParaRPr lang="fr-FR" sz="2400" dirty="0" smtClean="0"/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800" dirty="0" err="1" smtClean="0"/>
              <a:t>Next</a:t>
            </a:r>
            <a:r>
              <a:rPr lang="fr-FR" sz="2800" dirty="0" smtClean="0"/>
              <a:t> </a:t>
            </a:r>
            <a:r>
              <a:rPr lang="fr-FR" sz="2800" dirty="0" err="1" smtClean="0"/>
              <a:t>steps</a:t>
            </a:r>
            <a:r>
              <a:rPr lang="fr-FR" sz="2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400" dirty="0"/>
              <a:t>E</a:t>
            </a:r>
            <a:r>
              <a:rPr lang="en-US" sz="2400" dirty="0" smtClean="0"/>
              <a:t>stablish </a:t>
            </a:r>
            <a:r>
              <a:rPr lang="en-US" sz="2400" dirty="0"/>
              <a:t>lab </a:t>
            </a:r>
            <a:r>
              <a:rPr lang="en-US" sz="2400" dirty="0" smtClean="0"/>
              <a:t>confirmation of M/R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400" dirty="0" smtClean="0"/>
              <a:t>Provide necessary training for lab and epi staff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400" dirty="0" smtClean="0"/>
              <a:t>Establish regular data sharing</a:t>
            </a:r>
          </a:p>
        </p:txBody>
      </p:sp>
    </p:spTree>
    <p:extLst>
      <p:ext uri="{BB962C8B-B14F-4D97-AF65-F5344CB8AC3E}">
        <p14:creationId xmlns:p14="http://schemas.microsoft.com/office/powerpoint/2010/main" val="274763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err="1" smtClean="0"/>
              <a:t>Implementation</a:t>
            </a:r>
            <a:r>
              <a:rPr lang="fr-FR" dirty="0" smtClean="0"/>
              <a:t> of </a:t>
            </a:r>
            <a:r>
              <a:rPr lang="fr-FR" dirty="0" err="1" smtClean="0"/>
              <a:t>elimination</a:t>
            </a:r>
            <a:r>
              <a:rPr lang="fr-FR" dirty="0" smtClean="0"/>
              <a:t> mode surveillance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913" y="1418431"/>
            <a:ext cx="4068762" cy="431006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3200" dirty="0"/>
              <a:t>Training </a:t>
            </a:r>
            <a:r>
              <a:rPr lang="fr-FR" sz="3200" dirty="0" err="1"/>
              <a:t>conducted</a:t>
            </a:r>
            <a:endParaRPr lang="fr-FR" sz="3200" dirty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dirty="0"/>
              <a:t>Botswana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dirty="0"/>
              <a:t>Swaziland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dirty="0"/>
              <a:t>Rwanda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4075" y="1418431"/>
            <a:ext cx="4070350" cy="431006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3200" dirty="0" err="1"/>
              <a:t>Next</a:t>
            </a:r>
            <a:r>
              <a:rPr lang="fr-FR" sz="3200" dirty="0"/>
              <a:t> countries</a:t>
            </a:r>
            <a:r>
              <a:rPr lang="fr-FR" sz="3200" dirty="0" smtClean="0"/>
              <a:t>:</a:t>
            </a:r>
            <a:endParaRPr lang="it-IT" sz="3200" dirty="0" smtClean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/>
              <a:t>Gambia</a:t>
            </a:r>
            <a:endParaRPr lang="it-IT" dirty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/>
              <a:t>Mauritius</a:t>
            </a:r>
            <a:endParaRPr lang="it-IT" dirty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/>
              <a:t>Cape Verde</a:t>
            </a:r>
            <a:endParaRPr lang="it-IT" dirty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/>
              <a:t>Algeria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/>
              <a:t>Senegal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dirty="0" err="1"/>
              <a:t>Eritrea</a:t>
            </a:r>
            <a:endParaRPr lang="fr-FR" dirty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ZW" dirty="0"/>
              <a:t>Ghana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it-IT" dirty="0"/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6346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1166813"/>
            <a:ext cx="5919787" cy="5726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24" tIns="45712" rIns="91424" bIns="45712" rtlCol="0" anchor="ctr">
            <a:noAutofit/>
          </a:bodyPr>
          <a:lstStyle/>
          <a:p>
            <a:r>
              <a:rPr lang="en-ZW" sz="3900" dirty="0" smtClean="0">
                <a:latin typeface="Calibri" pitchFamily="34" charset="0"/>
              </a:rPr>
              <a:t> </a:t>
            </a:r>
            <a:r>
              <a:rPr lang="en-ZW" dirty="0"/>
              <a:t>IgM+ rubella cases, 2014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28296" y="4009688"/>
            <a:ext cx="3305504" cy="2775371"/>
            <a:chOff x="428296" y="4009688"/>
            <a:chExt cx="3305504" cy="2775371"/>
          </a:xfrm>
        </p:grpSpPr>
        <p:sp>
          <p:nvSpPr>
            <p:cNvPr id="4" name="Rectangle 3"/>
            <p:cNvSpPr/>
            <p:nvPr/>
          </p:nvSpPr>
          <p:spPr bwMode="auto">
            <a:xfrm>
              <a:off x="428296" y="4399034"/>
              <a:ext cx="533400" cy="276983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97846" y="4009688"/>
              <a:ext cx="2046088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0 confirmed cases</a:t>
              </a:r>
              <a:endParaRPr lang="en-US" sz="1600" b="1" dirty="0"/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28296" y="4816820"/>
              <a:ext cx="533400" cy="276983"/>
            </a:xfrm>
            <a:prstGeom prst="rect">
              <a:avLst/>
            </a:prstGeom>
            <a:solidFill>
              <a:srgbClr val="66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28296" y="5240948"/>
              <a:ext cx="533400" cy="276983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28296" y="5610983"/>
              <a:ext cx="533400" cy="27698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28296" y="6066642"/>
              <a:ext cx="533400" cy="276983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28296" y="6508076"/>
              <a:ext cx="533400" cy="276983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3" name="TextBox 10"/>
            <p:cNvSpPr txBox="1"/>
            <p:nvPr/>
          </p:nvSpPr>
          <p:spPr>
            <a:xfrm>
              <a:off x="997846" y="6035864"/>
              <a:ext cx="2462685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&gt; 200 confirmed cases</a:t>
              </a:r>
              <a:endParaRPr lang="en-US" sz="1600" b="1" dirty="0"/>
            </a:p>
          </p:txBody>
        </p:sp>
        <p:sp>
          <p:nvSpPr>
            <p:cNvPr id="24" name="TextBox 10"/>
            <p:cNvSpPr txBox="1"/>
            <p:nvPr/>
          </p:nvSpPr>
          <p:spPr>
            <a:xfrm>
              <a:off x="997846" y="5605062"/>
              <a:ext cx="2596692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101-200 confirmed cases</a:t>
              </a:r>
              <a:endParaRPr lang="en-US" sz="1600" b="1" dirty="0"/>
            </a:p>
          </p:txBody>
        </p:sp>
        <p:sp>
          <p:nvSpPr>
            <p:cNvPr id="25" name="TextBox 10"/>
            <p:cNvSpPr txBox="1"/>
            <p:nvPr/>
          </p:nvSpPr>
          <p:spPr>
            <a:xfrm>
              <a:off x="997846" y="5210170"/>
              <a:ext cx="27359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51-100 confirmed cases</a:t>
              </a:r>
              <a:endParaRPr lang="en-US" sz="1600" b="1" dirty="0"/>
            </a:p>
          </p:txBody>
        </p:sp>
        <p:sp>
          <p:nvSpPr>
            <p:cNvPr id="26" name="TextBox 10"/>
            <p:cNvSpPr txBox="1"/>
            <p:nvPr/>
          </p:nvSpPr>
          <p:spPr>
            <a:xfrm>
              <a:off x="997846" y="4816820"/>
              <a:ext cx="24311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11-50 confirmed cases</a:t>
              </a:r>
              <a:endParaRPr lang="en-US" sz="1600" b="1" dirty="0"/>
            </a:p>
          </p:txBody>
        </p:sp>
        <p:sp>
          <p:nvSpPr>
            <p:cNvPr id="27" name="TextBox 10"/>
            <p:cNvSpPr txBox="1"/>
            <p:nvPr/>
          </p:nvSpPr>
          <p:spPr>
            <a:xfrm>
              <a:off x="997846" y="4399034"/>
              <a:ext cx="24311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0-10 confirmed cases</a:t>
              </a:r>
              <a:endParaRPr lang="en-US" sz="1600" b="1" dirty="0"/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28296" y="4009688"/>
              <a:ext cx="533400" cy="27698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9" name="TextBox 10"/>
            <p:cNvSpPr txBox="1"/>
            <p:nvPr/>
          </p:nvSpPr>
          <p:spPr>
            <a:xfrm>
              <a:off x="997846" y="6446521"/>
              <a:ext cx="2596692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EMRO countries</a:t>
              </a:r>
              <a:endParaRPr 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401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66800"/>
            <a:ext cx="7543800" cy="431006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3200" dirty="0" err="1" smtClean="0">
                <a:solidFill>
                  <a:schemeClr val="tx1"/>
                </a:solidFill>
                <a:latin typeface="Calibri" pitchFamily="34" charset="0"/>
              </a:rPr>
              <a:t>Measles</a:t>
            </a:r>
            <a:r>
              <a:rPr lang="fr-FR" sz="3200" dirty="0" smtClean="0">
                <a:solidFill>
                  <a:schemeClr val="tx1"/>
                </a:solidFill>
                <a:latin typeface="Calibri" pitchFamily="34" charset="0"/>
              </a:rPr>
              <a:t> surveillance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Regional</a:t>
            </a: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overview</a:t>
            </a:r>
            <a:endParaRPr lang="fr-FR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Country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examples</a:t>
            </a:r>
            <a:endParaRPr lang="fr-FR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Implementation</a:t>
            </a: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 of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elimination</a:t>
            </a: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 mode surveillance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Surveillance system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reviews</a:t>
            </a:r>
            <a:endParaRPr lang="fr-FR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3200" dirty="0" err="1" smtClean="0">
                <a:solidFill>
                  <a:schemeClr val="tx1"/>
                </a:solidFill>
                <a:latin typeface="Calibri" pitchFamily="34" charset="0"/>
              </a:rPr>
              <a:t>Rubella</a:t>
            </a:r>
            <a:r>
              <a:rPr lang="fr-FR" sz="3200" dirty="0" smtClean="0">
                <a:solidFill>
                  <a:schemeClr val="tx1"/>
                </a:solidFill>
                <a:latin typeface="Calibri" pitchFamily="34" charset="0"/>
              </a:rPr>
              <a:t> surveillance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Regional</a:t>
            </a: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overview</a:t>
            </a:r>
            <a:endParaRPr lang="fr-FR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</a:rPr>
              <a:t>Country </a:t>
            </a:r>
            <a:r>
              <a:rPr lang="fr-FR" sz="2400" dirty="0" err="1" smtClean="0">
                <a:solidFill>
                  <a:schemeClr val="tx1"/>
                </a:solidFill>
                <a:latin typeface="Calibri" pitchFamily="34" charset="0"/>
              </a:rPr>
              <a:t>example</a:t>
            </a:r>
            <a:endParaRPr lang="fr-FR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3200" dirty="0" smtClean="0">
                <a:solidFill>
                  <a:schemeClr val="tx1"/>
                </a:solidFill>
                <a:latin typeface="Calibri" pitchFamily="34" charset="0"/>
              </a:rPr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245554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IgM</a:t>
            </a:r>
            <a:r>
              <a:rPr lang="fr-FR" dirty="0" smtClean="0"/>
              <a:t>+ </a:t>
            </a:r>
            <a:r>
              <a:rPr lang="fr-FR" dirty="0" err="1" smtClean="0"/>
              <a:t>rubella</a:t>
            </a:r>
            <a:r>
              <a:rPr lang="fr-FR" dirty="0" smtClean="0"/>
              <a:t> incidence per million, 2014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1209674"/>
            <a:ext cx="5681662" cy="5414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e 18"/>
          <p:cNvGrpSpPr/>
          <p:nvPr/>
        </p:nvGrpSpPr>
        <p:grpSpPr>
          <a:xfrm>
            <a:off x="454572" y="3276600"/>
            <a:ext cx="3308132" cy="3276600"/>
            <a:chOff x="454572" y="3276600"/>
            <a:chExt cx="3308132" cy="3276600"/>
          </a:xfrm>
        </p:grpSpPr>
        <p:grpSp>
          <p:nvGrpSpPr>
            <p:cNvPr id="3" name="Groupe 2"/>
            <p:cNvGrpSpPr/>
            <p:nvPr/>
          </p:nvGrpSpPr>
          <p:grpSpPr>
            <a:xfrm>
              <a:off x="457200" y="3696540"/>
              <a:ext cx="3305504" cy="2856660"/>
              <a:chOff x="457200" y="3620340"/>
              <a:chExt cx="3305504" cy="2856660"/>
            </a:xfrm>
          </p:grpSpPr>
          <p:grpSp>
            <p:nvGrpSpPr>
              <p:cNvPr id="4" name="Groupe 3"/>
              <p:cNvGrpSpPr/>
              <p:nvPr/>
            </p:nvGrpSpPr>
            <p:grpSpPr>
              <a:xfrm>
                <a:off x="457200" y="3620340"/>
                <a:ext cx="3305504" cy="2856660"/>
                <a:chOff x="0" y="0"/>
                <a:chExt cx="3305504" cy="2856660"/>
              </a:xfrm>
            </p:grpSpPr>
            <p:sp>
              <p:nvSpPr>
                <p:cNvPr id="5" name="Rectangle 4"/>
                <p:cNvSpPr/>
                <p:nvPr/>
              </p:nvSpPr>
              <p:spPr bwMode="auto">
                <a:xfrm>
                  <a:off x="0" y="0"/>
                  <a:ext cx="533400" cy="276983"/>
                </a:xfrm>
                <a:prstGeom prst="rect">
                  <a:avLst/>
                </a:prstGeom>
                <a:solidFill>
                  <a:srgbClr val="99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 bwMode="auto">
                <a:xfrm>
                  <a:off x="0" y="417786"/>
                  <a:ext cx="533400" cy="276983"/>
                </a:xfrm>
                <a:prstGeom prst="rect">
                  <a:avLst/>
                </a:prstGeom>
                <a:solidFill>
                  <a:srgbClr val="66CC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7" name="Rectangle 6"/>
                <p:cNvSpPr/>
                <p:nvPr/>
              </p:nvSpPr>
              <p:spPr bwMode="auto">
                <a:xfrm>
                  <a:off x="0" y="841914"/>
                  <a:ext cx="533400" cy="276983"/>
                </a:xfrm>
                <a:prstGeom prst="rect">
                  <a:avLst/>
                </a:prstGeom>
                <a:solidFill>
                  <a:srgbClr val="0070C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 bwMode="auto">
                <a:xfrm>
                  <a:off x="0" y="1211949"/>
                  <a:ext cx="533400" cy="276983"/>
                </a:xfrm>
                <a:prstGeom prst="rect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 bwMode="auto">
                <a:xfrm>
                  <a:off x="0" y="1667608"/>
                  <a:ext cx="533400" cy="276983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0" name="TextBox 10"/>
                <p:cNvSpPr txBox="1"/>
                <p:nvPr/>
              </p:nvSpPr>
              <p:spPr>
                <a:xfrm>
                  <a:off x="569550" y="1636830"/>
                  <a:ext cx="2462685" cy="342770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/>
                    <a:t>≥ 30 and &lt; 50 cases</a:t>
                  </a: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69550" y="1206028"/>
                  <a:ext cx="2596692" cy="342770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/>
                    <a:t>≥ 10 and &lt; 30 cases</a:t>
                  </a:r>
                </a:p>
              </p:txBody>
            </p:sp>
            <p:sp>
              <p:nvSpPr>
                <p:cNvPr id="12" name="TextBox 10"/>
                <p:cNvSpPr txBox="1"/>
                <p:nvPr/>
              </p:nvSpPr>
              <p:spPr>
                <a:xfrm>
                  <a:off x="569550" y="811136"/>
                  <a:ext cx="2735954" cy="338538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/>
                    <a:t>≥ 5 and &lt; 10 cases</a:t>
                  </a:r>
                </a:p>
              </p:txBody>
            </p:sp>
            <p:sp>
              <p:nvSpPr>
                <p:cNvPr id="13" name="TextBox 10"/>
                <p:cNvSpPr txBox="1"/>
                <p:nvPr/>
              </p:nvSpPr>
              <p:spPr>
                <a:xfrm>
                  <a:off x="569550" y="417786"/>
                  <a:ext cx="2431154" cy="342770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/>
                    <a:t>≥ 1 and &lt; 5 cases</a:t>
                  </a:r>
                </a:p>
              </p:txBody>
            </p:sp>
            <p:sp>
              <p:nvSpPr>
                <p:cNvPr id="14" name="TextBox 10"/>
                <p:cNvSpPr txBox="1"/>
                <p:nvPr/>
              </p:nvSpPr>
              <p:spPr>
                <a:xfrm>
                  <a:off x="569550" y="0"/>
                  <a:ext cx="2431154" cy="338538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 dirty="0"/>
                    <a:t>&lt; 1 case</a:t>
                  </a:r>
                </a:p>
              </p:txBody>
            </p:sp>
            <p:sp>
              <p:nvSpPr>
                <p:cNvPr id="15" name="Rectangle 14"/>
                <p:cNvSpPr/>
                <p:nvPr/>
              </p:nvSpPr>
              <p:spPr bwMode="auto">
                <a:xfrm>
                  <a:off x="0" y="2503477"/>
                  <a:ext cx="533400" cy="276983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800" b="0" i="0" u="sng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6" name="TextBox 10"/>
                <p:cNvSpPr txBox="1"/>
                <p:nvPr/>
              </p:nvSpPr>
              <p:spPr>
                <a:xfrm>
                  <a:off x="533400" y="2518122"/>
                  <a:ext cx="2596692" cy="338538"/>
                </a:xfrm>
                <a:prstGeom prst="rect">
                  <a:avLst/>
                </a:prstGeom>
                <a:noFill/>
              </p:spPr>
              <p:txBody>
                <a:bodyPr wrap="square" lIns="91424" tIns="45712" rIns="91424" bIns="45712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600" b="1" dirty="0"/>
                    <a:t>EMRO countries</a:t>
                  </a:r>
                </a:p>
              </p:txBody>
            </p:sp>
          </p:grpSp>
          <p:sp>
            <p:nvSpPr>
              <p:cNvPr id="17" name="Rectangle 16"/>
              <p:cNvSpPr/>
              <p:nvPr/>
            </p:nvSpPr>
            <p:spPr bwMode="auto">
              <a:xfrm>
                <a:off x="464774" y="5753478"/>
                <a:ext cx="533400" cy="276983"/>
              </a:xfrm>
              <a:prstGeom prst="rect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sng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TextBox 10"/>
              <p:cNvSpPr txBox="1"/>
              <p:nvPr/>
            </p:nvSpPr>
            <p:spPr>
              <a:xfrm>
                <a:off x="1026749" y="5734428"/>
                <a:ext cx="2462685" cy="342770"/>
              </a:xfrm>
              <a:prstGeom prst="rect">
                <a:avLst/>
              </a:prstGeom>
              <a:noFill/>
            </p:spPr>
            <p:txBody>
              <a:bodyPr wrap="square" lIns="91424" tIns="45712" rIns="91424" bIns="45712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600" b="1" dirty="0"/>
                  <a:t>≥ </a:t>
                </a:r>
                <a:r>
                  <a:rPr lang="en-US" sz="1600" b="1" dirty="0" smtClean="0"/>
                  <a:t>50 cases</a:t>
                </a:r>
                <a:endParaRPr lang="en-US" sz="1600" b="1" dirty="0"/>
              </a:p>
            </p:txBody>
          </p:sp>
        </p:grpSp>
        <p:sp>
          <p:nvSpPr>
            <p:cNvPr id="20" name="Rectangle 19"/>
            <p:cNvSpPr/>
            <p:nvPr/>
          </p:nvSpPr>
          <p:spPr bwMode="auto">
            <a:xfrm>
              <a:off x="454572" y="3276600"/>
              <a:ext cx="533400" cy="27698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1" name="TextBox 10"/>
            <p:cNvSpPr txBox="1"/>
            <p:nvPr/>
          </p:nvSpPr>
          <p:spPr>
            <a:xfrm>
              <a:off x="1066164" y="3276600"/>
              <a:ext cx="24311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0 case</a:t>
              </a:r>
              <a:endParaRPr 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0879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vert="horz" lIns="91424" tIns="45712" rIns="91424" bIns="45712" rtlCol="0" anchor="ctr">
            <a:noAutofit/>
          </a:bodyPr>
          <a:lstStyle/>
          <a:p>
            <a:r>
              <a:rPr lang="en-ZW" sz="3200" dirty="0"/>
              <a:t>Lab confirmed rubella cases by age group, AFR, </a:t>
            </a:r>
            <a:r>
              <a:rPr lang="en-ZW" sz="3200" dirty="0" smtClean="0"/>
              <a:t>2003 </a:t>
            </a:r>
            <a:r>
              <a:rPr lang="en-ZW" sz="3200" dirty="0"/>
              <a:t>– 2015* (N= </a:t>
            </a:r>
            <a:r>
              <a:rPr lang="en-ZW" sz="3200" dirty="0" smtClean="0"/>
              <a:t>46,908)</a:t>
            </a:r>
            <a:endParaRPr lang="en-ZW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74524" y="1124606"/>
            <a:ext cx="744676" cy="33853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en-ZW" sz="1600" dirty="0"/>
              <a:t>N =</a:t>
            </a: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936117"/>
              </p:ext>
            </p:extLst>
          </p:nvPr>
        </p:nvGraphicFramePr>
        <p:xfrm>
          <a:off x="76200" y="1293875"/>
          <a:ext cx="8807669" cy="472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468980"/>
              </p:ext>
            </p:extLst>
          </p:nvPr>
        </p:nvGraphicFramePr>
        <p:xfrm>
          <a:off x="838200" y="1168853"/>
          <a:ext cx="7924800" cy="238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 dirty="0">
                          <a:effectLst/>
                        </a:rPr>
                        <a:t>3462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2699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1638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2354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 dirty="0">
                          <a:effectLst/>
                        </a:rPr>
                        <a:t>2651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3809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2344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2480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7704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6595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3750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>
                          <a:effectLst/>
                        </a:rPr>
                        <a:t>5853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500" u="none" strike="noStrike" dirty="0">
                          <a:effectLst/>
                        </a:rPr>
                        <a:t>1599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08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vert="horz" lIns="91424" tIns="45712" rIns="91424" bIns="45712" rtlCol="0" anchor="ctr">
            <a:noAutofit/>
          </a:bodyPr>
          <a:lstStyle/>
          <a:p>
            <a:r>
              <a:rPr lang="en-ZW" sz="3200" dirty="0"/>
              <a:t>C</a:t>
            </a:r>
            <a:r>
              <a:rPr lang="en-ZW" sz="3200" dirty="0" smtClean="0"/>
              <a:t>onfirmed </a:t>
            </a:r>
            <a:r>
              <a:rPr lang="en-ZW" sz="3200" dirty="0"/>
              <a:t>rubella cases </a:t>
            </a:r>
            <a:r>
              <a:rPr lang="en-ZW" sz="3200" dirty="0" smtClean="0"/>
              <a:t>age </a:t>
            </a:r>
            <a:r>
              <a:rPr lang="en-ZW" sz="3200" dirty="0"/>
              <a:t>group </a:t>
            </a:r>
            <a:r>
              <a:rPr lang="en-ZW" sz="3200" dirty="0" smtClean="0"/>
              <a:t>2006-2014, Zambia </a:t>
            </a:r>
            <a:endParaRPr lang="en-ZW" sz="32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9705107"/>
              </p:ext>
            </p:extLst>
          </p:nvPr>
        </p:nvGraphicFramePr>
        <p:xfrm>
          <a:off x="228600" y="1143000"/>
          <a:ext cx="8534400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2"/>
          <p:cNvSpPr txBox="1"/>
          <p:nvPr/>
        </p:nvSpPr>
        <p:spPr>
          <a:xfrm>
            <a:off x="102186" y="5638800"/>
            <a:ext cx="1117014" cy="36931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en-ZW" b="1" dirty="0"/>
              <a:t>N </a:t>
            </a:r>
            <a:r>
              <a:rPr lang="en-ZW" b="1" dirty="0" smtClean="0"/>
              <a:t>= 872</a:t>
            </a:r>
            <a:endParaRPr lang="en-ZW" b="1" dirty="0"/>
          </a:p>
        </p:txBody>
      </p:sp>
    </p:spTree>
    <p:extLst>
      <p:ext uri="{BB962C8B-B14F-4D97-AF65-F5344CB8AC3E}">
        <p14:creationId xmlns:p14="http://schemas.microsoft.com/office/powerpoint/2010/main" val="313004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vert="horz" lIns="91424" tIns="45712" rIns="91424" bIns="45712" rtlCol="0" anchor="ctr">
            <a:noAutofit/>
          </a:bodyPr>
          <a:lstStyle/>
          <a:p>
            <a:r>
              <a:rPr lang="en-ZW" sz="3200" dirty="0"/>
              <a:t>C</a:t>
            </a:r>
            <a:r>
              <a:rPr lang="en-ZW" sz="3200" dirty="0" smtClean="0"/>
              <a:t>onfirmed </a:t>
            </a:r>
            <a:r>
              <a:rPr lang="en-ZW" sz="3200" dirty="0"/>
              <a:t>rubella cases </a:t>
            </a:r>
            <a:r>
              <a:rPr lang="en-ZW" sz="3200" dirty="0" smtClean="0"/>
              <a:t>age </a:t>
            </a:r>
            <a:r>
              <a:rPr lang="en-ZW" sz="3200" dirty="0"/>
              <a:t>group </a:t>
            </a:r>
            <a:r>
              <a:rPr lang="en-ZW" sz="3200" dirty="0" smtClean="0"/>
              <a:t>2003-2014, Kenya </a:t>
            </a:r>
            <a:endParaRPr lang="en-ZW" sz="32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091039"/>
              </p:ext>
            </p:extLst>
          </p:nvPr>
        </p:nvGraphicFramePr>
        <p:xfrm>
          <a:off x="457200" y="1066800"/>
          <a:ext cx="85344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2"/>
          <p:cNvSpPr txBox="1"/>
          <p:nvPr/>
        </p:nvSpPr>
        <p:spPr>
          <a:xfrm>
            <a:off x="102186" y="5638800"/>
            <a:ext cx="1117014" cy="36931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en-ZW" b="1" dirty="0"/>
              <a:t>N </a:t>
            </a:r>
            <a:r>
              <a:rPr lang="en-ZW" b="1" dirty="0" smtClean="0"/>
              <a:t>= 6173</a:t>
            </a:r>
            <a:endParaRPr lang="en-ZW" b="1" dirty="0"/>
          </a:p>
        </p:txBody>
      </p:sp>
    </p:spTree>
    <p:extLst>
      <p:ext uri="{BB962C8B-B14F-4D97-AF65-F5344CB8AC3E}">
        <p14:creationId xmlns:p14="http://schemas.microsoft.com/office/powerpoint/2010/main" val="24369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200" b="1" dirty="0" smtClean="0"/>
              <a:t>Rubella outbreak in </a:t>
            </a:r>
            <a:r>
              <a:rPr lang="en-ZA" sz="3200" b="1" dirty="0" err="1" smtClean="0"/>
              <a:t>Gochas</a:t>
            </a:r>
            <a:r>
              <a:rPr lang="en-ZA" sz="3200" b="1" dirty="0" smtClean="0"/>
              <a:t> district of  </a:t>
            </a:r>
            <a:br>
              <a:rPr lang="en-ZA" sz="3200" b="1" dirty="0" smtClean="0"/>
            </a:br>
            <a:r>
              <a:rPr lang="en-ZA" sz="3200" b="1" dirty="0" err="1" smtClean="0"/>
              <a:t>Hardap</a:t>
            </a:r>
            <a:r>
              <a:rPr lang="en-ZA" sz="3200" b="1" dirty="0" smtClean="0"/>
              <a:t> Region , Namibia </a:t>
            </a:r>
            <a:r>
              <a:rPr lang="en-ZA" sz="3200" dirty="0"/>
              <a:t>(</a:t>
            </a:r>
            <a:r>
              <a:rPr lang="en-ZA" sz="3200" b="1" dirty="0" smtClean="0"/>
              <a:t>N=165)</a:t>
            </a:r>
            <a:endParaRPr lang="en-Z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14400"/>
            <a:ext cx="4514820" cy="5424502"/>
          </a:xfrm>
        </p:spPr>
        <p:txBody>
          <a:bodyPr>
            <a:normAutofit fontScale="25000" lnSpcReduction="20000"/>
          </a:bodyPr>
          <a:lstStyle/>
          <a:p>
            <a:endParaRPr lang="en-ZA" sz="45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 smtClean="0"/>
              <a:t>1</a:t>
            </a:r>
            <a:r>
              <a:rPr lang="en-ZA" sz="9600" baseline="30000" dirty="0" smtClean="0"/>
              <a:t>st</a:t>
            </a:r>
            <a:r>
              <a:rPr lang="en-ZA" sz="9600" dirty="0" smtClean="0"/>
              <a:t> confirmed case presented on 3 Sept 2014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 smtClean="0"/>
              <a:t>Last confirmed case was seen on 7 March 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 smtClean="0"/>
              <a:t>April 15 end of outbreak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 smtClean="0"/>
              <a:t>Out of those, 78 are males and 87 females (1 pregnant woman)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 smtClean="0"/>
              <a:t>No serious complications were reported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9600" dirty="0"/>
              <a:t>No deaths were reported</a:t>
            </a:r>
          </a:p>
          <a:p>
            <a:endParaRPr lang="en-ZA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7860550"/>
              </p:ext>
            </p:extLst>
          </p:nvPr>
        </p:nvGraphicFramePr>
        <p:xfrm>
          <a:off x="4267200" y="1143000"/>
          <a:ext cx="4876800" cy="473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295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165"/>
            <a:ext cx="9144000" cy="1143000"/>
          </a:xfrm>
        </p:spPr>
        <p:txBody>
          <a:bodyPr>
            <a:noAutofit/>
          </a:bodyPr>
          <a:lstStyle/>
          <a:p>
            <a:r>
              <a:rPr lang="en-ZA" sz="2800" b="1" dirty="0" smtClean="0"/>
              <a:t>Age distribution of lab confirmed rubella cases in </a:t>
            </a:r>
            <a:r>
              <a:rPr lang="en-ZA" sz="2800" b="1" dirty="0" err="1" smtClean="0"/>
              <a:t>Gochas</a:t>
            </a:r>
            <a:r>
              <a:rPr lang="en-ZA" sz="2800" b="1" dirty="0" smtClean="0"/>
              <a:t> (N=165), Sept 2014- March 17, 2015</a:t>
            </a:r>
            <a:endParaRPr lang="en-ZA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34938"/>
              </p:ext>
            </p:extLst>
          </p:nvPr>
        </p:nvGraphicFramePr>
        <p:xfrm>
          <a:off x="152400" y="1143000"/>
          <a:ext cx="8643998" cy="4883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7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Surveillance challenges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913" y="1219200"/>
            <a:ext cx="8291512" cy="4632325"/>
          </a:xfrm>
        </p:spPr>
        <p:txBody>
          <a:bodyPr/>
          <a:lstStyle/>
          <a:p>
            <a:r>
              <a:rPr lang="fr-FR" sz="2800" dirty="0" err="1" smtClean="0"/>
              <a:t>Discrepancy</a:t>
            </a:r>
            <a:r>
              <a:rPr lang="fr-FR" sz="2800" dirty="0" smtClean="0"/>
              <a:t> in IDSR and case </a:t>
            </a:r>
            <a:r>
              <a:rPr lang="fr-FR" sz="2800" dirty="0" err="1" smtClean="0"/>
              <a:t>based</a:t>
            </a:r>
            <a:r>
              <a:rPr lang="fr-FR" sz="2800" dirty="0" smtClean="0"/>
              <a:t> </a:t>
            </a:r>
            <a:r>
              <a:rPr lang="fr-FR" sz="2800" dirty="0" err="1" smtClean="0"/>
              <a:t>reporting</a:t>
            </a:r>
            <a:endParaRPr lang="fr-FR" sz="2800" dirty="0" smtClean="0"/>
          </a:p>
          <a:p>
            <a:pPr lvl="1"/>
            <a:r>
              <a:rPr lang="fr-FR" sz="2400" dirty="0" smtClean="0"/>
              <a:t>DR Congo</a:t>
            </a:r>
          </a:p>
          <a:p>
            <a:r>
              <a:rPr lang="fr-FR" sz="2800" dirty="0" err="1"/>
              <a:t>Resources</a:t>
            </a:r>
            <a:r>
              <a:rPr lang="fr-FR" sz="2800" dirty="0"/>
              <a:t> for </a:t>
            </a:r>
            <a:r>
              <a:rPr lang="fr-FR" sz="2800" dirty="0" err="1"/>
              <a:t>scaling</a:t>
            </a:r>
            <a:r>
              <a:rPr lang="fr-FR" sz="2800" dirty="0"/>
              <a:t> up </a:t>
            </a:r>
            <a:r>
              <a:rPr lang="fr-FR" sz="2800" dirty="0" err="1"/>
              <a:t>elimination</a:t>
            </a:r>
            <a:r>
              <a:rPr lang="fr-FR" sz="2800" dirty="0"/>
              <a:t> mode surveillance</a:t>
            </a:r>
          </a:p>
          <a:p>
            <a:r>
              <a:rPr lang="fr-FR" sz="2800" dirty="0" err="1"/>
              <a:t>Ensuring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measles</a:t>
            </a:r>
            <a:r>
              <a:rPr lang="fr-FR" sz="2800" dirty="0"/>
              <a:t> surveillance </a:t>
            </a:r>
            <a:r>
              <a:rPr lang="fr-FR" sz="2800" dirty="0" err="1"/>
              <a:t>is</a:t>
            </a:r>
            <a:r>
              <a:rPr lang="fr-FR" sz="2800" dirty="0"/>
              <a:t> active and </a:t>
            </a:r>
            <a:r>
              <a:rPr lang="fr-FR" sz="2800" dirty="0" err="1"/>
              <a:t>integrated</a:t>
            </a:r>
            <a:r>
              <a:rPr lang="fr-FR" sz="2800" dirty="0"/>
              <a:t> </a:t>
            </a:r>
            <a:r>
              <a:rPr lang="fr-FR" sz="2800" dirty="0" err="1"/>
              <a:t>with</a:t>
            </a:r>
            <a:r>
              <a:rPr lang="fr-FR" sz="2800" dirty="0"/>
              <a:t> AFP</a:t>
            </a:r>
          </a:p>
          <a:p>
            <a:pPr lvl="1"/>
            <a:r>
              <a:rPr lang="fr-FR" sz="2400" dirty="0"/>
              <a:t>Performance </a:t>
            </a:r>
            <a:r>
              <a:rPr lang="fr-FR" sz="2400" dirty="0" err="1"/>
              <a:t>adequately</a:t>
            </a:r>
            <a:r>
              <a:rPr lang="fr-FR" sz="2400" dirty="0"/>
              <a:t> </a:t>
            </a:r>
            <a:r>
              <a:rPr lang="fr-FR" sz="2400" dirty="0" err="1"/>
              <a:t>monitored</a:t>
            </a:r>
            <a:endParaRPr lang="fr-FR" sz="2400" dirty="0"/>
          </a:p>
          <a:p>
            <a:pPr lvl="1"/>
            <a:r>
              <a:rPr lang="fr-FR" sz="2400" dirty="0"/>
              <a:t>Data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utilized</a:t>
            </a:r>
            <a:r>
              <a:rPr lang="fr-FR" sz="2400" dirty="0"/>
              <a:t> for program action</a:t>
            </a:r>
          </a:p>
          <a:p>
            <a:pPr lv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389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16743" y="1252030"/>
            <a:ext cx="8928161" cy="408197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47" tIns="40074" rIns="80147" bIns="40074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800" dirty="0"/>
              <a:t>Limited/variable </a:t>
            </a:r>
            <a:r>
              <a:rPr lang="fr-FR" sz="2800" dirty="0" err="1"/>
              <a:t>availability</a:t>
            </a:r>
            <a:r>
              <a:rPr lang="fr-FR" sz="2800" dirty="0"/>
              <a:t> and timing of </a:t>
            </a:r>
            <a:r>
              <a:rPr lang="fr-FR" sz="2800" dirty="0" err="1"/>
              <a:t>financial</a:t>
            </a:r>
            <a:r>
              <a:rPr lang="fr-FR" sz="2800" dirty="0"/>
              <a:t> </a:t>
            </a:r>
            <a:r>
              <a:rPr lang="fr-FR" sz="2800" dirty="0" err="1"/>
              <a:t>resources</a:t>
            </a:r>
            <a:r>
              <a:rPr lang="fr-FR" sz="2800" dirty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altLang="en-US" sz="2800" dirty="0" smtClean="0"/>
              <a:t>Performance gaps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fr-FR" altLang="en-US" sz="2800" dirty="0" err="1">
                <a:ea typeface="+mn-ea"/>
              </a:rPr>
              <a:t>Documenting</a:t>
            </a:r>
            <a:r>
              <a:rPr lang="fr-FR" altLang="en-US" sz="2800" dirty="0">
                <a:ea typeface="+mn-ea"/>
              </a:rPr>
              <a:t> the investigation of </a:t>
            </a:r>
            <a:r>
              <a:rPr lang="fr-FR" altLang="en-US" sz="2800" dirty="0" err="1">
                <a:ea typeface="+mn-ea"/>
              </a:rPr>
              <a:t>outbreaks</a:t>
            </a:r>
            <a:endParaRPr lang="fr-FR" altLang="en-US" sz="2800" dirty="0">
              <a:ea typeface="+mn-ea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</a:pPr>
            <a:r>
              <a:rPr lang="fr-FR" altLang="en-US" sz="2800" dirty="0">
                <a:ea typeface="+mn-ea"/>
              </a:rPr>
              <a:t>Use of line </a:t>
            </a:r>
            <a:r>
              <a:rPr lang="fr-FR" altLang="en-US" sz="2800" dirty="0" err="1" smtClean="0">
                <a:ea typeface="+mn-ea"/>
              </a:rPr>
              <a:t>lists</a:t>
            </a:r>
            <a:endParaRPr lang="fr-FR" altLang="en-US" sz="2800" dirty="0" smtClean="0">
              <a:ea typeface="+mn-ea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</a:pPr>
            <a:r>
              <a:rPr lang="fr-FR" altLang="en-US" sz="2800" dirty="0" err="1" smtClean="0">
                <a:ea typeface="+mn-ea"/>
              </a:rPr>
              <a:t>Capturing</a:t>
            </a:r>
            <a:r>
              <a:rPr lang="fr-FR" altLang="en-US" sz="2800" dirty="0" smtClean="0">
                <a:ea typeface="+mn-ea"/>
              </a:rPr>
              <a:t> </a:t>
            </a:r>
            <a:r>
              <a:rPr lang="fr-FR" altLang="en-US" sz="2800" dirty="0">
                <a:ea typeface="+mn-ea"/>
              </a:rPr>
              <a:t>the information </a:t>
            </a:r>
            <a:r>
              <a:rPr lang="fr-FR" altLang="en-US" sz="2800" dirty="0" err="1">
                <a:ea typeface="+mn-ea"/>
              </a:rPr>
              <a:t>regarding</a:t>
            </a:r>
            <a:r>
              <a:rPr lang="fr-FR" altLang="en-US" sz="2800" dirty="0">
                <a:ea typeface="+mn-ea"/>
              </a:rPr>
              <a:t> </a:t>
            </a:r>
            <a:r>
              <a:rPr lang="fr-FR" altLang="en-US" sz="2800" dirty="0" err="1">
                <a:ea typeface="+mn-ea"/>
              </a:rPr>
              <a:t>any</a:t>
            </a:r>
            <a:r>
              <a:rPr lang="fr-FR" altLang="en-US" sz="2800" dirty="0">
                <a:ea typeface="+mn-ea"/>
              </a:rPr>
              <a:t> vaccination </a:t>
            </a:r>
            <a:r>
              <a:rPr lang="fr-FR" altLang="en-US" sz="2800" dirty="0" err="1">
                <a:ea typeface="+mn-ea"/>
              </a:rPr>
              <a:t>response</a:t>
            </a:r>
            <a:r>
              <a:rPr lang="fr-FR" altLang="en-US" sz="2800" dirty="0">
                <a:ea typeface="+mn-ea"/>
              </a:rPr>
              <a:t> </a:t>
            </a:r>
            <a:r>
              <a:rPr lang="fr-FR" altLang="en-US" sz="2800" dirty="0" err="1" smtClean="0">
                <a:ea typeface="+mn-ea"/>
              </a:rPr>
              <a:t>activities</a:t>
            </a:r>
            <a:endParaRPr lang="fr-FR" altLang="en-US" sz="2800" dirty="0" smtClean="0">
              <a:ea typeface="+mn-ea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</a:pPr>
            <a:r>
              <a:rPr lang="fr-FR" altLang="en-US" sz="2800" dirty="0" smtClean="0">
                <a:ea typeface="+mn-ea"/>
              </a:rPr>
              <a:t>Data </a:t>
            </a:r>
            <a:r>
              <a:rPr lang="fr-FR" altLang="en-US" sz="2800" dirty="0">
                <a:ea typeface="+mn-ea"/>
              </a:rPr>
              <a:t>use for action at country </a:t>
            </a:r>
            <a:r>
              <a:rPr lang="fr-FR" altLang="en-US" sz="2800" dirty="0" err="1">
                <a:ea typeface="+mn-ea"/>
              </a:rPr>
              <a:t>level</a:t>
            </a:r>
            <a:endParaRPr lang="fr-FR" altLang="en-US" sz="2800" dirty="0">
              <a:ea typeface="+mn-ea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</a:pPr>
            <a:endParaRPr lang="fr-FR" altLang="en-US" sz="2800" dirty="0">
              <a:ea typeface="+mn-ea"/>
            </a:endParaRPr>
          </a:p>
          <a:p>
            <a:pPr>
              <a:lnSpc>
                <a:spcPts val="2454"/>
              </a:lnSpc>
              <a:spcAft>
                <a:spcPts val="600"/>
              </a:spcAft>
            </a:pPr>
            <a:endParaRPr lang="fr-FR" altLang="en-US" sz="3600" dirty="0">
              <a:ea typeface="+mn-ea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0"/>
            <a:ext cx="9144000" cy="13030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algn="ctr" defTabSz="912787">
              <a:defRPr/>
            </a:pPr>
            <a:r>
              <a:rPr lang="fr-FR" sz="3500" b="1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Surveillance challenges</a:t>
            </a:r>
            <a:endParaRPr lang="fr-FR" altLang="fr-FR" sz="3500" b="1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56256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 to the TAG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How to </a:t>
            </a:r>
            <a:r>
              <a:rPr lang="fr-FR" sz="2800" dirty="0" err="1" smtClean="0"/>
              <a:t>secure</a:t>
            </a:r>
            <a:r>
              <a:rPr lang="fr-FR" sz="2800" dirty="0" smtClean="0"/>
              <a:t> </a:t>
            </a:r>
            <a:r>
              <a:rPr lang="fr-FR" sz="2800" dirty="0" err="1" smtClean="0"/>
              <a:t>resources</a:t>
            </a:r>
            <a:r>
              <a:rPr lang="fr-FR" sz="2800" dirty="0" smtClean="0"/>
              <a:t> </a:t>
            </a:r>
            <a:r>
              <a:rPr lang="fr-FR" sz="2800" dirty="0" err="1" smtClean="0"/>
              <a:t>required</a:t>
            </a:r>
            <a:r>
              <a:rPr lang="fr-FR" sz="2800" dirty="0" smtClean="0"/>
              <a:t> to </a:t>
            </a:r>
            <a:r>
              <a:rPr lang="fr-FR" sz="2800" dirty="0" err="1" smtClean="0"/>
              <a:t>scale</a:t>
            </a:r>
            <a:r>
              <a:rPr lang="fr-FR" sz="2800" dirty="0" smtClean="0"/>
              <a:t> up to </a:t>
            </a:r>
            <a:r>
              <a:rPr lang="fr-FR" sz="2800" dirty="0" err="1" smtClean="0"/>
              <a:t>elimination</a:t>
            </a:r>
            <a:r>
              <a:rPr lang="fr-FR" sz="2800" dirty="0" smtClean="0"/>
              <a:t> mode surveillance, to </a:t>
            </a:r>
            <a:r>
              <a:rPr lang="fr-FR" sz="2800" dirty="0" err="1" smtClean="0"/>
              <a:t>attain</a:t>
            </a:r>
            <a:r>
              <a:rPr lang="fr-FR" sz="2800" dirty="0" smtClean="0"/>
              <a:t> and </a:t>
            </a:r>
            <a:r>
              <a:rPr lang="fr-FR" sz="2800" dirty="0" err="1" smtClean="0"/>
              <a:t>verify</a:t>
            </a:r>
            <a:r>
              <a:rPr lang="fr-FR" sz="2800" dirty="0" smtClean="0"/>
              <a:t> </a:t>
            </a:r>
            <a:r>
              <a:rPr lang="fr-FR" sz="2800" dirty="0" err="1" smtClean="0"/>
              <a:t>elimination</a:t>
            </a:r>
            <a:r>
              <a:rPr lang="fr-FR" sz="2800" dirty="0" smtClean="0"/>
              <a:t> objectives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How to </a:t>
            </a:r>
            <a:r>
              <a:rPr lang="fr-FR" sz="2800" dirty="0" err="1" smtClean="0"/>
              <a:t>link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regional</a:t>
            </a:r>
            <a:r>
              <a:rPr lang="fr-FR" sz="2800" dirty="0" smtClean="0"/>
              <a:t> initiatives to </a:t>
            </a:r>
            <a:r>
              <a:rPr lang="fr-FR" sz="2800" dirty="0" err="1" smtClean="0"/>
              <a:t>benefit</a:t>
            </a:r>
            <a:r>
              <a:rPr lang="fr-FR" sz="2800" dirty="0" smtClean="0"/>
              <a:t> </a:t>
            </a:r>
            <a:r>
              <a:rPr lang="fr-FR" sz="2800" dirty="0" err="1" smtClean="0"/>
              <a:t>measles</a:t>
            </a:r>
            <a:r>
              <a:rPr lang="fr-FR" sz="2800" dirty="0" smtClean="0"/>
              <a:t> surveillance</a:t>
            </a:r>
          </a:p>
          <a:p>
            <a:pPr lvl="1"/>
            <a:r>
              <a:rPr lang="fr-FR" sz="2400" dirty="0" smtClean="0"/>
              <a:t>Field </a:t>
            </a:r>
            <a:r>
              <a:rPr lang="fr-FR" sz="2400" dirty="0" err="1" smtClean="0"/>
              <a:t>epidemiology</a:t>
            </a:r>
            <a:r>
              <a:rPr lang="fr-FR" sz="2400" dirty="0" smtClean="0"/>
              <a:t> training programs</a:t>
            </a:r>
          </a:p>
          <a:p>
            <a:pPr lvl="1"/>
            <a:r>
              <a:rPr lang="fr-FR" sz="2400" dirty="0" err="1" smtClean="0"/>
              <a:t>Africa</a:t>
            </a:r>
            <a:r>
              <a:rPr lang="fr-FR" sz="2400" dirty="0" smtClean="0"/>
              <a:t> CDC</a:t>
            </a:r>
          </a:p>
          <a:p>
            <a:pPr lvl="1"/>
            <a:r>
              <a:rPr lang="fr-FR" sz="2400" dirty="0" err="1" smtClean="0"/>
              <a:t>Emphasis</a:t>
            </a:r>
            <a:r>
              <a:rPr lang="fr-FR" sz="2400" dirty="0" smtClean="0"/>
              <a:t> on public </a:t>
            </a:r>
            <a:r>
              <a:rPr lang="fr-FR" sz="2400" dirty="0" err="1" smtClean="0"/>
              <a:t>health</a:t>
            </a:r>
            <a:r>
              <a:rPr lang="fr-FR" sz="2400" dirty="0" smtClean="0"/>
              <a:t> </a:t>
            </a:r>
            <a:r>
              <a:rPr lang="fr-FR" sz="2400" dirty="0" err="1" smtClean="0"/>
              <a:t>response</a:t>
            </a:r>
            <a:r>
              <a:rPr lang="fr-FR" sz="2400" dirty="0" smtClean="0"/>
              <a:t> in post-EVD </a:t>
            </a:r>
            <a:r>
              <a:rPr lang="fr-FR" sz="2400" dirty="0" err="1" smtClean="0"/>
              <a:t>context</a:t>
            </a:r>
            <a:endParaRPr lang="fr-FR" sz="2400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129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/>
          <a:lstStyle/>
          <a:p>
            <a:r>
              <a:rPr lang="fr-FR" sz="4400" dirty="0" err="1" smtClean="0">
                <a:solidFill>
                  <a:schemeClr val="tx1"/>
                </a:solidFill>
              </a:rPr>
              <a:t>Thank</a:t>
            </a:r>
            <a:r>
              <a:rPr lang="fr-FR" sz="4400" dirty="0" smtClean="0">
                <a:solidFill>
                  <a:schemeClr val="tx1"/>
                </a:solidFill>
              </a:rPr>
              <a:t> </a:t>
            </a:r>
            <a:r>
              <a:rPr lang="fr-FR" sz="4400" dirty="0" err="1" smtClean="0">
                <a:solidFill>
                  <a:schemeClr val="tx1"/>
                </a:solidFill>
              </a:rPr>
              <a:t>you</a:t>
            </a:r>
            <a:endParaRPr lang="fr-FR" sz="4400" dirty="0">
              <a:solidFill>
                <a:schemeClr val="tx1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6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Measles</a:t>
            </a:r>
            <a:r>
              <a:rPr lang="fr-FR" dirty="0" smtClean="0"/>
              <a:t>/</a:t>
            </a:r>
            <a:r>
              <a:rPr lang="fr-FR" dirty="0" err="1" smtClean="0"/>
              <a:t>rubella</a:t>
            </a:r>
            <a:r>
              <a:rPr lang="fr-FR" dirty="0" smtClean="0"/>
              <a:t> surveillance guide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42913" y="1219200"/>
            <a:ext cx="4068762" cy="43100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 err="1" smtClean="0"/>
              <a:t>Previous</a:t>
            </a:r>
            <a:r>
              <a:rPr lang="fr-FR" dirty="0" smtClean="0"/>
              <a:t> version </a:t>
            </a:r>
            <a:r>
              <a:rPr lang="fr-FR" dirty="0" err="1" smtClean="0"/>
              <a:t>from</a:t>
            </a:r>
            <a:r>
              <a:rPr lang="fr-FR" dirty="0" smtClean="0"/>
              <a:t> 2011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err="1" smtClean="0"/>
              <a:t>Updated</a:t>
            </a:r>
            <a:r>
              <a:rPr lang="fr-FR" dirty="0" smtClean="0"/>
              <a:t> version April 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New guidance 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Investigation of </a:t>
            </a:r>
            <a:r>
              <a:rPr lang="fr-FR" dirty="0" err="1" smtClean="0"/>
              <a:t>rubella</a:t>
            </a:r>
            <a:r>
              <a:rPr lang="fr-FR" dirty="0" smtClean="0"/>
              <a:t> </a:t>
            </a:r>
            <a:r>
              <a:rPr lang="fr-FR" dirty="0" err="1" smtClean="0"/>
              <a:t>outbreaks</a:t>
            </a:r>
            <a:endParaRPr lang="fr-FR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Elimination mode surveillance for </a:t>
            </a:r>
            <a:r>
              <a:rPr lang="fr-FR" dirty="0" err="1" smtClean="0"/>
              <a:t>measles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454" y="1172331"/>
            <a:ext cx="3353546" cy="484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2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fr-FR" sz="2400" dirty="0" err="1"/>
              <a:t>S</a:t>
            </a:r>
            <a:r>
              <a:rPr lang="fr-FR" sz="2400" dirty="0" err="1" smtClean="0"/>
              <a:t>uspected</a:t>
            </a:r>
            <a:r>
              <a:rPr lang="fr-FR" sz="2400" dirty="0" smtClean="0"/>
              <a:t> </a:t>
            </a:r>
            <a:r>
              <a:rPr lang="fr-FR" sz="2400" dirty="0" err="1" smtClean="0"/>
              <a:t>measles</a:t>
            </a:r>
            <a:r>
              <a:rPr lang="fr-FR" sz="2400" dirty="0" smtClean="0"/>
              <a:t> cases </a:t>
            </a:r>
            <a:r>
              <a:rPr lang="fr-FR" sz="2400" dirty="0"/>
              <a:t>(</a:t>
            </a:r>
            <a:r>
              <a:rPr lang="fr-FR" sz="2400" dirty="0" smtClean="0"/>
              <a:t>IDSR and case-</a:t>
            </a:r>
            <a:r>
              <a:rPr lang="fr-FR" sz="2400" dirty="0" err="1" smtClean="0"/>
              <a:t>based</a:t>
            </a:r>
            <a:r>
              <a:rPr lang="fr-FR" sz="2400" dirty="0" smtClean="0"/>
              <a:t> surveillance data bases) </a:t>
            </a:r>
            <a:r>
              <a:rPr lang="fr-FR" sz="2400" dirty="0" err="1" smtClean="0"/>
              <a:t>with</a:t>
            </a:r>
            <a:r>
              <a:rPr lang="fr-FR" sz="2400" dirty="0" smtClean="0"/>
              <a:t> MCV1 </a:t>
            </a:r>
            <a:r>
              <a:rPr lang="fr-FR" sz="2400" dirty="0" err="1" smtClean="0"/>
              <a:t>coverage</a:t>
            </a:r>
            <a:r>
              <a:rPr lang="fr-FR" sz="2400" dirty="0" smtClean="0"/>
              <a:t>, WHO-AFRO, 2003-2014</a:t>
            </a:r>
            <a:endParaRPr lang="fr-FR" sz="2400" dirty="0"/>
          </a:p>
        </p:txBody>
      </p:sp>
      <p:graphicFrame>
        <p:nvGraphicFramePr>
          <p:cNvPr id="5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402943"/>
              </p:ext>
            </p:extLst>
          </p:nvPr>
        </p:nvGraphicFramePr>
        <p:xfrm>
          <a:off x="152400" y="1143000"/>
          <a:ext cx="862965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32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066800"/>
            <a:ext cx="7689854" cy="5040661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Confirmed</a:t>
            </a:r>
            <a:r>
              <a:rPr lang="fr-FR" dirty="0"/>
              <a:t> </a:t>
            </a:r>
            <a:r>
              <a:rPr lang="fr-FR" dirty="0" err="1" smtClean="0"/>
              <a:t>measles</a:t>
            </a:r>
            <a:r>
              <a:rPr lang="fr-FR" dirty="0" smtClean="0"/>
              <a:t> incidence per million, 2014</a:t>
            </a:r>
            <a:endParaRPr lang="fr-FR" dirty="0"/>
          </a:p>
        </p:txBody>
      </p:sp>
      <p:grpSp>
        <p:nvGrpSpPr>
          <p:cNvPr id="23" name="Groupe 22"/>
          <p:cNvGrpSpPr/>
          <p:nvPr/>
        </p:nvGrpSpPr>
        <p:grpSpPr>
          <a:xfrm>
            <a:off x="289034" y="3276600"/>
            <a:ext cx="3305504" cy="2819400"/>
            <a:chOff x="289034" y="3276600"/>
            <a:chExt cx="3305504" cy="2819400"/>
          </a:xfrm>
        </p:grpSpPr>
        <p:sp>
          <p:nvSpPr>
            <p:cNvPr id="7" name="Rectangle 6"/>
            <p:cNvSpPr/>
            <p:nvPr/>
          </p:nvSpPr>
          <p:spPr bwMode="auto">
            <a:xfrm>
              <a:off x="289034" y="3276600"/>
              <a:ext cx="533400" cy="276983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9034" y="3694386"/>
              <a:ext cx="533400" cy="276983"/>
            </a:xfrm>
            <a:prstGeom prst="rect">
              <a:avLst/>
            </a:prstGeom>
            <a:solidFill>
              <a:srgbClr val="66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9034" y="4118514"/>
              <a:ext cx="533400" cy="276983"/>
            </a:xfrm>
            <a:prstGeom prst="rect">
              <a:avLst/>
            </a:prstGeom>
            <a:solidFill>
              <a:srgbClr val="00329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9034" y="4488549"/>
              <a:ext cx="533400" cy="276983"/>
            </a:xfrm>
            <a:prstGeom prst="rect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9034" y="4944208"/>
              <a:ext cx="533400" cy="276983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TextBox 10"/>
            <p:cNvSpPr txBox="1"/>
            <p:nvPr/>
          </p:nvSpPr>
          <p:spPr>
            <a:xfrm>
              <a:off x="858584" y="4913430"/>
              <a:ext cx="2462685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≥ 50 and &lt; 100 cases</a:t>
              </a:r>
              <a:endParaRPr lang="en-US" sz="1600" b="1" dirty="0"/>
            </a:p>
          </p:txBody>
        </p:sp>
        <p:sp>
          <p:nvSpPr>
            <p:cNvPr id="15" name="TextBox 10"/>
            <p:cNvSpPr txBox="1"/>
            <p:nvPr/>
          </p:nvSpPr>
          <p:spPr>
            <a:xfrm>
              <a:off x="858584" y="4482628"/>
              <a:ext cx="2596692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≥ 10 and &lt; 50 cases</a:t>
              </a:r>
              <a:endParaRPr lang="en-US" sz="1600" b="1" dirty="0"/>
            </a:p>
          </p:txBody>
        </p:sp>
        <p:sp>
          <p:nvSpPr>
            <p:cNvPr id="16" name="TextBox 10"/>
            <p:cNvSpPr txBox="1"/>
            <p:nvPr/>
          </p:nvSpPr>
          <p:spPr>
            <a:xfrm>
              <a:off x="858584" y="4087736"/>
              <a:ext cx="27359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≥ 5 and &lt; 10 cases</a:t>
              </a:r>
              <a:endParaRPr lang="en-US" sz="1600" b="1" dirty="0"/>
            </a:p>
          </p:txBody>
        </p:sp>
        <p:sp>
          <p:nvSpPr>
            <p:cNvPr id="17" name="TextBox 10"/>
            <p:cNvSpPr txBox="1"/>
            <p:nvPr/>
          </p:nvSpPr>
          <p:spPr>
            <a:xfrm>
              <a:off x="858584" y="3694386"/>
              <a:ext cx="24311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/>
                <a:t>≥</a:t>
              </a:r>
              <a:r>
                <a:rPr lang="en-US" sz="1600" b="1" dirty="0" smtClean="0"/>
                <a:t> 1 and &lt; 5 cases</a:t>
              </a:r>
              <a:endParaRPr lang="en-US" sz="1600" b="1" dirty="0"/>
            </a:p>
          </p:txBody>
        </p:sp>
        <p:sp>
          <p:nvSpPr>
            <p:cNvPr id="18" name="TextBox 10"/>
            <p:cNvSpPr txBox="1"/>
            <p:nvPr/>
          </p:nvSpPr>
          <p:spPr>
            <a:xfrm>
              <a:off x="858584" y="3276600"/>
              <a:ext cx="2431154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&lt; 1 case</a:t>
              </a:r>
              <a:endParaRPr lang="en-US" sz="1600" b="1" dirty="0"/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89034" y="5742817"/>
              <a:ext cx="533400" cy="27698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0" name="TextBox 10"/>
            <p:cNvSpPr txBox="1"/>
            <p:nvPr/>
          </p:nvSpPr>
          <p:spPr>
            <a:xfrm>
              <a:off x="822434" y="5757462"/>
              <a:ext cx="2596692" cy="33853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en-US" sz="1600" b="1" dirty="0" smtClean="0"/>
                <a:t>EMRO countries</a:t>
              </a:r>
              <a:endParaRPr lang="en-US" sz="1600" b="1" dirty="0"/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289034" y="5334000"/>
            <a:ext cx="533400" cy="276983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TextBox 10"/>
          <p:cNvSpPr txBox="1"/>
          <p:nvPr/>
        </p:nvSpPr>
        <p:spPr>
          <a:xfrm>
            <a:off x="858584" y="5300262"/>
            <a:ext cx="2462685" cy="33853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en-US" sz="1600" b="1" dirty="0" smtClean="0"/>
              <a:t>≥ 100 cases</a:t>
            </a:r>
            <a:endParaRPr lang="en-US" sz="1600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7086600" y="5511976"/>
            <a:ext cx="1539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N = 37 847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23212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err="1" smtClean="0"/>
              <a:t>Measles</a:t>
            </a:r>
            <a:r>
              <a:rPr lang="fr-FR" dirty="0" smtClean="0"/>
              <a:t> </a:t>
            </a:r>
            <a:r>
              <a:rPr lang="fr-FR" dirty="0"/>
              <a:t>surveillance </a:t>
            </a:r>
            <a:r>
              <a:rPr lang="fr-FR" dirty="0" smtClean="0"/>
              <a:t>performance by </a:t>
            </a:r>
            <a:r>
              <a:rPr lang="fr-FR" dirty="0" err="1" smtClean="0"/>
              <a:t>principle</a:t>
            </a:r>
            <a:r>
              <a:rPr lang="fr-FR" dirty="0" smtClean="0"/>
              <a:t> </a:t>
            </a:r>
            <a:r>
              <a:rPr lang="fr-FR" dirty="0" err="1" smtClean="0"/>
              <a:t>indicators</a:t>
            </a:r>
            <a:r>
              <a:rPr lang="fr-FR" dirty="0" smtClean="0"/>
              <a:t>, </a:t>
            </a:r>
            <a:r>
              <a:rPr lang="fr-FR" dirty="0"/>
              <a:t>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267200"/>
            <a:ext cx="2240279" cy="1600200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76952"/>
            <a:ext cx="7543687" cy="480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smtClean="0"/>
              <a:t>Age distribution of </a:t>
            </a:r>
            <a:r>
              <a:rPr lang="fr-FR" dirty="0" err="1" smtClean="0"/>
              <a:t>measles</a:t>
            </a:r>
            <a:r>
              <a:rPr lang="fr-FR" dirty="0" smtClean="0"/>
              <a:t> cases, Equatoriale </a:t>
            </a:r>
            <a:r>
              <a:rPr lang="fr-FR" dirty="0" err="1" smtClean="0"/>
              <a:t>Guinea</a:t>
            </a:r>
            <a:r>
              <a:rPr lang="fr-FR" dirty="0" smtClean="0"/>
              <a:t>, 2015</a:t>
            </a:r>
            <a:endParaRPr lang="fr-FR" dirty="0"/>
          </a:p>
        </p:txBody>
      </p:sp>
      <p:graphicFrame>
        <p:nvGraphicFramePr>
          <p:cNvPr id="5" name="EQG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77088"/>
              </p:ext>
            </p:extLst>
          </p:nvPr>
        </p:nvGraphicFramePr>
        <p:xfrm>
          <a:off x="152400" y="1143000"/>
          <a:ext cx="8839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304800" y="57266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N= 598; W1-21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185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066800"/>
          </a:xfrm>
        </p:spPr>
        <p:txBody>
          <a:bodyPr/>
          <a:lstStyle/>
          <a:p>
            <a:r>
              <a:rPr lang="fr-FR" dirty="0" smtClean="0"/>
              <a:t>Age distribution of </a:t>
            </a:r>
            <a:r>
              <a:rPr lang="fr-FR" dirty="0" err="1" smtClean="0"/>
              <a:t>measles</a:t>
            </a:r>
            <a:r>
              <a:rPr lang="fr-FR" dirty="0" smtClean="0"/>
              <a:t> cases, Chad, 2015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04800" y="57266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N= 376; W1-21</a:t>
            </a:r>
            <a:endParaRPr lang="fr-FR" b="1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110678"/>
              </p:ext>
            </p:extLst>
          </p:nvPr>
        </p:nvGraphicFramePr>
        <p:xfrm>
          <a:off x="152400" y="1219200"/>
          <a:ext cx="87630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521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Nigeria measles outbreaks in 2015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4953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As of week 18, a total of 3,454 suspected measles cases reported from 37 states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ZW" sz="2800" dirty="0"/>
              <a:t>1,350 confirmed cases by lab + epi link + clinical criteria (16 deaths)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en-ZW" sz="2800" dirty="0">
                <a:ea typeface="+mn-ea"/>
              </a:rPr>
              <a:t>65% are &lt; 5 </a:t>
            </a:r>
            <a:r>
              <a:rPr lang="en-ZW" sz="2800" dirty="0" err="1">
                <a:ea typeface="+mn-ea"/>
              </a:rPr>
              <a:t>yrs</a:t>
            </a:r>
            <a:r>
              <a:rPr lang="en-ZW" sz="2800" dirty="0">
                <a:ea typeface="+mn-ea"/>
              </a:rPr>
              <a:t> old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ZW" sz="2800" dirty="0">
                <a:ea typeface="+mn-ea"/>
              </a:rPr>
              <a:t>77.5% are unvaccinated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ZW" sz="2800" dirty="0">
                <a:ea typeface="+mn-ea"/>
              </a:rPr>
              <a:t>86.5% come from the three Northern zones (NW, NC, NE)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ZW" sz="15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05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(2)">
  <a:themeElements>
    <a:clrScheme name="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5_Presentation (2)">
  <a:themeElements>
    <a:clrScheme name="5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5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5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VisID">
  <a:themeElements>
    <a:clrScheme name="VisID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Vis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is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3_Presentation (2)">
  <a:themeElements>
    <a:clrScheme name="3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3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6_Presentation (2)">
  <a:themeElements>
    <a:clrScheme name="6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6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6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7_Presentation (2)">
  <a:themeElements>
    <a:clrScheme name="7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7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7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8_Presentation (2)">
  <a:themeElements>
    <a:clrScheme name="8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8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8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VisID">
  <a:themeElements>
    <a:clrScheme name="2_VisID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2_Vis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Vis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is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is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is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is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is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is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Presentation (2)">
  <a:themeElements>
    <a:clrScheme name="1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1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Presentation (2)">
  <a:themeElements>
    <a:clrScheme name="2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2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Presentation (2)">
  <a:themeElements>
    <a:clrScheme name="4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4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4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Custom Design">
  <a:themeElements>
    <a:clrScheme name="2_Custom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F1B29"/>
      </a:accent1>
      <a:accent2>
        <a:srgbClr val="C5AF7D"/>
      </a:accent2>
      <a:accent3>
        <a:srgbClr val="FFFFFF"/>
      </a:accent3>
      <a:accent4>
        <a:srgbClr val="000000"/>
      </a:accent4>
      <a:accent5>
        <a:srgbClr val="CDABAC"/>
      </a:accent5>
      <a:accent6>
        <a:srgbClr val="B29E71"/>
      </a:accent6>
      <a:hlink>
        <a:srgbClr val="999966"/>
      </a:hlink>
      <a:folHlink>
        <a:srgbClr val="336699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F1B29"/>
        </a:accent1>
        <a:accent2>
          <a:srgbClr val="C5AF7D"/>
        </a:accent2>
        <a:accent3>
          <a:srgbClr val="FFFFFF"/>
        </a:accent3>
        <a:accent4>
          <a:srgbClr val="000000"/>
        </a:accent4>
        <a:accent5>
          <a:srgbClr val="CDABAC"/>
        </a:accent5>
        <a:accent6>
          <a:srgbClr val="B29E71"/>
        </a:accent6>
        <a:hlink>
          <a:srgbClr val="999966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F1B29"/>
        </a:accent1>
        <a:accent2>
          <a:srgbClr val="C5AF7D"/>
        </a:accent2>
        <a:accent3>
          <a:srgbClr val="FFFFFF"/>
        </a:accent3>
        <a:accent4>
          <a:srgbClr val="000000"/>
        </a:accent4>
        <a:accent5>
          <a:srgbClr val="CDABAC"/>
        </a:accent5>
        <a:accent6>
          <a:srgbClr val="B29E71"/>
        </a:accent6>
        <a:hlink>
          <a:srgbClr val="999966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_Custom Design">
  <a:themeElements>
    <a:clrScheme name="3_Custom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F1B29"/>
      </a:accent1>
      <a:accent2>
        <a:srgbClr val="C5AF7D"/>
      </a:accent2>
      <a:accent3>
        <a:srgbClr val="FFFFFF"/>
      </a:accent3>
      <a:accent4>
        <a:srgbClr val="000000"/>
      </a:accent4>
      <a:accent5>
        <a:srgbClr val="CDABAC"/>
      </a:accent5>
      <a:accent6>
        <a:srgbClr val="B29E71"/>
      </a:accent6>
      <a:hlink>
        <a:srgbClr val="999966"/>
      </a:hlink>
      <a:folHlink>
        <a:srgbClr val="336699"/>
      </a:folHlink>
    </a:clrScheme>
    <a:fontScheme name="3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F1B29"/>
        </a:accent1>
        <a:accent2>
          <a:srgbClr val="C5AF7D"/>
        </a:accent2>
        <a:accent3>
          <a:srgbClr val="FFFFFF"/>
        </a:accent3>
        <a:accent4>
          <a:srgbClr val="000000"/>
        </a:accent4>
        <a:accent5>
          <a:srgbClr val="CDABAC"/>
        </a:accent5>
        <a:accent6>
          <a:srgbClr val="B29E71"/>
        </a:accent6>
        <a:hlink>
          <a:srgbClr val="999966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F1B29"/>
        </a:accent1>
        <a:accent2>
          <a:srgbClr val="C5AF7D"/>
        </a:accent2>
        <a:accent3>
          <a:srgbClr val="FFFFFF"/>
        </a:accent3>
        <a:accent4>
          <a:srgbClr val="000000"/>
        </a:accent4>
        <a:accent5>
          <a:srgbClr val="CDABAC"/>
        </a:accent5>
        <a:accent6>
          <a:srgbClr val="B29E71"/>
        </a:accent6>
        <a:hlink>
          <a:srgbClr val="999966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resentation (2) 2">
    <a:dk1>
      <a:srgbClr val="000000"/>
    </a:dk1>
    <a:lt1>
      <a:srgbClr val="FFFFFF"/>
    </a:lt1>
    <a:dk2>
      <a:srgbClr val="000000"/>
    </a:dk2>
    <a:lt2>
      <a:srgbClr val="969696"/>
    </a:lt2>
    <a:accent1>
      <a:srgbClr val="FBDF53"/>
    </a:accent1>
    <a:accent2>
      <a:srgbClr val="FF9966"/>
    </a:accent2>
    <a:accent3>
      <a:srgbClr val="FFFFFF"/>
    </a:accent3>
    <a:accent4>
      <a:srgbClr val="000000"/>
    </a:accent4>
    <a:accent5>
      <a:srgbClr val="FDECB3"/>
    </a:accent5>
    <a:accent6>
      <a:srgbClr val="E78A5C"/>
    </a:accent6>
    <a:hlink>
      <a:srgbClr val="CC3300"/>
    </a:hlink>
    <a:folHlink>
      <a:srgbClr val="99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Indicateurs surveillance rougeole DM 11.2013</Template>
  <TotalTime>13745</TotalTime>
  <Words>1212</Words>
  <Application>Microsoft Office PowerPoint</Application>
  <PresentationFormat>Affichage à l'écran (4:3)</PresentationFormat>
  <Paragraphs>320</Paragraphs>
  <Slides>29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15</vt:i4>
      </vt:variant>
      <vt:variant>
        <vt:lpstr>Titres des diapositives</vt:lpstr>
      </vt:variant>
      <vt:variant>
        <vt:i4>29</vt:i4>
      </vt:variant>
    </vt:vector>
  </HeadingPairs>
  <TitlesOfParts>
    <vt:vector size="44" baseType="lpstr">
      <vt:lpstr>Presentation (2)</vt:lpstr>
      <vt:lpstr>2_VisID</vt:lpstr>
      <vt:lpstr>Custom Design</vt:lpstr>
      <vt:lpstr>1_Presentation (2)</vt:lpstr>
      <vt:lpstr>1_Custom Design</vt:lpstr>
      <vt:lpstr>2_Presentation (2)</vt:lpstr>
      <vt:lpstr>4_Presentation (2)</vt:lpstr>
      <vt:lpstr>2_Custom Design</vt:lpstr>
      <vt:lpstr>3_Custom Design</vt:lpstr>
      <vt:lpstr>5_Presentation (2)</vt:lpstr>
      <vt:lpstr>VisID</vt:lpstr>
      <vt:lpstr>3_Presentation (2)</vt:lpstr>
      <vt:lpstr>6_Presentation (2)</vt:lpstr>
      <vt:lpstr>7_Presentation (2)</vt:lpstr>
      <vt:lpstr>8_Presentation (2)</vt:lpstr>
      <vt:lpstr>Présentation PowerPoint</vt:lpstr>
      <vt:lpstr>Outline</vt:lpstr>
      <vt:lpstr>Measles/rubella surveillance guide</vt:lpstr>
      <vt:lpstr>Suspected measles cases (IDSR and case-based surveillance data bases) with MCV1 coverage, WHO-AFRO, 2003-2014</vt:lpstr>
      <vt:lpstr>Confirmed measles incidence per million, 2014</vt:lpstr>
      <vt:lpstr>Measles surveillance performance by principle indicators, 2014</vt:lpstr>
      <vt:lpstr>Age distribution of measles cases, Equatoriale Guinea, 2015</vt:lpstr>
      <vt:lpstr>Age distribution of measles cases, Chad, 2015</vt:lpstr>
      <vt:lpstr>Nigeria measles outbreaks in 2015</vt:lpstr>
      <vt:lpstr>Liberia measles outbreaks in 2015</vt:lpstr>
      <vt:lpstr>Weekly reports of suspected measles cases by province, DRC, 2011-2014</vt:lpstr>
      <vt:lpstr>Key Measles Surveillance Performance Indicators, African Region 2011 – end April 2015.</vt:lpstr>
      <vt:lpstr>Evolution of measles surveillance performance</vt:lpstr>
      <vt:lpstr>Comparison of polio &amp; measles surveillance performance, 2014</vt:lpstr>
      <vt:lpstr>Surveillance reviews 2014</vt:lpstr>
      <vt:lpstr>Changes in elimination mode surveillance</vt:lpstr>
      <vt:lpstr>Implementation of elimination mode surveillance (Seychelles)</vt:lpstr>
      <vt:lpstr>Implementation of elimination mode surveillance</vt:lpstr>
      <vt:lpstr> IgM+ rubella cases, 2014</vt:lpstr>
      <vt:lpstr>IgM+ rubella incidence per million, 2014</vt:lpstr>
      <vt:lpstr>Lab confirmed rubella cases by age group, AFR, 2003 – 2015* (N= 46,908)</vt:lpstr>
      <vt:lpstr>Confirmed rubella cases age group 2006-2014, Zambia </vt:lpstr>
      <vt:lpstr>Confirmed rubella cases age group 2003-2014, Kenya </vt:lpstr>
      <vt:lpstr>Rubella outbreak in Gochas district of   Hardap Region , Namibia (N=165)</vt:lpstr>
      <vt:lpstr>Age distribution of lab confirmed rubella cases in Gochas (N=165), Sept 2014- March 17, 2015</vt:lpstr>
      <vt:lpstr>Surveillance challenges</vt:lpstr>
      <vt:lpstr>Présentation PowerPoint</vt:lpstr>
      <vt:lpstr>Questions to the TAG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progress towards elimination: disease surveillance</dc:title>
  <dc:creator>lucejrr@who.int</dc:creator>
  <cp:lastModifiedBy>Luce, Dr. Richard - ga</cp:lastModifiedBy>
  <cp:revision>238</cp:revision>
  <dcterms:created xsi:type="dcterms:W3CDTF">2013-06-30T20:27:29Z</dcterms:created>
  <dcterms:modified xsi:type="dcterms:W3CDTF">2015-06-03T06:41:41Z</dcterms:modified>
</cp:coreProperties>
</file>