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4"/>
  </p:handoutMasterIdLst>
  <p:sldIdLst>
    <p:sldId id="256" r:id="rId2"/>
    <p:sldId id="279" r:id="rId3"/>
    <p:sldId id="260" r:id="rId4"/>
    <p:sldId id="261" r:id="rId5"/>
    <p:sldId id="262" r:id="rId6"/>
    <p:sldId id="264" r:id="rId7"/>
    <p:sldId id="257" r:id="rId8"/>
    <p:sldId id="258" r:id="rId9"/>
    <p:sldId id="259" r:id="rId10"/>
    <p:sldId id="267" r:id="rId11"/>
    <p:sldId id="268" r:id="rId12"/>
    <p:sldId id="269" r:id="rId13"/>
    <p:sldId id="270" r:id="rId14"/>
    <p:sldId id="265" r:id="rId15"/>
    <p:sldId id="271" r:id="rId16"/>
    <p:sldId id="273" r:id="rId17"/>
    <p:sldId id="272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0C15E7-9FEC-4156-AEBF-8626A6DCD2E4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B198DB-71E8-4C5C-B342-A160786B3877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4706742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6762807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596098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9358487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227372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633334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4000541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370205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819142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62958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109091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ZW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W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1827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ZW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ZW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87FA95-44B2-4434-97D3-6276972273C6}" type="datetimeFigureOut">
              <a:rPr lang="en-ZW" smtClean="0"/>
              <a:t>6/2/2015</a:t>
            </a:fld>
            <a:endParaRPr lang="en-Z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FD2E7-CB74-4A76-8CD7-FADC697A63C8}" type="slidenum">
              <a:rPr lang="en-ZW" smtClean="0"/>
              <a:t>‹#›</a:t>
            </a:fld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85036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219200"/>
            <a:ext cx="7772400" cy="1470025"/>
          </a:xfrm>
          <a:solidFill>
            <a:schemeClr val="accent5">
              <a:lumMod val="20000"/>
              <a:lumOff val="8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Invalid MCV1 doses – how big a problem?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10000"/>
            <a:ext cx="6400800" cy="1752600"/>
          </a:xfrm>
        </p:spPr>
        <p:txBody>
          <a:bodyPr>
            <a:noAutofit/>
          </a:bodyPr>
          <a:lstStyle/>
          <a:p>
            <a:r>
              <a:rPr lang="en-ZW" sz="2800" dirty="0" smtClean="0">
                <a:solidFill>
                  <a:schemeClr val="tx2"/>
                </a:solidFill>
              </a:rPr>
              <a:t>B </a:t>
            </a:r>
            <a:r>
              <a:rPr lang="en-ZW" sz="2800" dirty="0" err="1" smtClean="0">
                <a:solidFill>
                  <a:schemeClr val="tx2"/>
                </a:solidFill>
              </a:rPr>
              <a:t>Masresha</a:t>
            </a:r>
            <a:endParaRPr lang="en-ZW" sz="2800" dirty="0" smtClean="0">
              <a:solidFill>
                <a:schemeClr val="tx2"/>
              </a:solidFill>
            </a:endParaRPr>
          </a:p>
          <a:p>
            <a:r>
              <a:rPr lang="en-ZW" sz="2800" dirty="0" smtClean="0">
                <a:solidFill>
                  <a:schemeClr val="tx2"/>
                </a:solidFill>
              </a:rPr>
              <a:t>WHO AFRO</a:t>
            </a:r>
          </a:p>
          <a:p>
            <a:endParaRPr lang="en-ZW" sz="2800" dirty="0" smtClean="0">
              <a:solidFill>
                <a:schemeClr val="tx2"/>
              </a:solidFill>
            </a:endParaRPr>
          </a:p>
          <a:p>
            <a:r>
              <a:rPr lang="en-ZW" sz="2800" dirty="0" smtClean="0">
                <a:solidFill>
                  <a:schemeClr val="tx2"/>
                </a:solidFill>
              </a:rPr>
              <a:t>AFR MR TAG Meeting</a:t>
            </a:r>
          </a:p>
          <a:p>
            <a:r>
              <a:rPr lang="en-ZW" sz="2800" dirty="0" smtClean="0">
                <a:solidFill>
                  <a:schemeClr val="tx2"/>
                </a:solidFill>
              </a:rPr>
              <a:t>Nairobi, June 2015</a:t>
            </a:r>
            <a:endParaRPr lang="en-ZW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70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DHS data analysis: </a:t>
            </a:r>
            <a:b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Ethiopia 2011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524000"/>
            <a:ext cx="7467600" cy="42671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61440" y="6019800"/>
            <a:ext cx="827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dirty="0" smtClean="0"/>
              <a:t>Ethiopia: 26.3 %  (331 of  1260  with health cards with dates of MCV1 administration) doses received before the recommended age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743207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DHS data analysis: </a:t>
            </a:r>
            <a:b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Senegal 2014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730057"/>
            <a:ext cx="7086600" cy="42135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61440" y="6059269"/>
            <a:ext cx="827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dirty="0" smtClean="0"/>
              <a:t>Senegal: 16.6 %  (345 of  2081 with health cards with dates of MCV1 administration) doses received before the recommended age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939747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DHS data analysis: </a:t>
            </a:r>
            <a:b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Uganda 2011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8695" y="1728787"/>
            <a:ext cx="7164705" cy="429101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61440" y="6059269"/>
            <a:ext cx="827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dirty="0" smtClean="0"/>
              <a:t>Uganda: 14.9 %  (104 of  696 with health cards with dates of MCV1 administration) doses received before the recommended age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6447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Additional DHS data analysis: </a:t>
            </a:r>
            <a:b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ZW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Tanzania 2010</a:t>
            </a:r>
          </a:p>
        </p:txBody>
      </p:sp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524000"/>
            <a:ext cx="7086600" cy="44421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561440" y="6059269"/>
            <a:ext cx="8277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dirty="0" smtClean="0"/>
              <a:t>Tanzania: 10.1 %  (393 of  3909 with health cards with dates of MCV1 administration) doses received before the recommended age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2678215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Conclusion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>
                <a:solidFill>
                  <a:schemeClr val="tx2"/>
                </a:solidFill>
              </a:rPr>
              <a:t>5 – 25% of measles doses may be given too early!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More than half of the countries have at least 10% invalid MCV1 doses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Most invalid MCV1 doses are given between 6 – 8 doses.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97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National immunisation policy; </a:t>
            </a:r>
            <a:b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AFR desk reviews </a:t>
            </a:r>
            <a:r>
              <a:rPr lang="en-ZW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– May </a:t>
            </a:r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2015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4800600"/>
          </a:xfrm>
        </p:spPr>
        <p:txBody>
          <a:bodyPr>
            <a:normAutofit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Compiled all available national immunisation policy documents from Member States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17 (36% of the Member States) national policy documents retrieved and reviewed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Some still </a:t>
            </a:r>
            <a:r>
              <a:rPr lang="en-ZW" dirty="0">
                <a:solidFill>
                  <a:schemeClr val="tx2"/>
                </a:solidFill>
              </a:rPr>
              <a:t>in draft </a:t>
            </a:r>
            <a:r>
              <a:rPr lang="en-ZW" dirty="0" smtClean="0">
                <a:solidFill>
                  <a:schemeClr val="tx2"/>
                </a:solidFill>
              </a:rPr>
              <a:t>form, and dated 2003 - 2013, few undated!!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r>
              <a:rPr lang="en-ZW" dirty="0" smtClean="0">
                <a:solidFill>
                  <a:schemeClr val="tx2"/>
                </a:solidFill>
              </a:rPr>
              <a:t>Lack of info from remaining countries!!!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endParaRPr lang="en-ZW" dirty="0">
              <a:solidFill>
                <a:schemeClr val="tx2"/>
              </a:solidFill>
            </a:endParaRP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766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Desk review of national immunisation policies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0856055"/>
              </p:ext>
            </p:extLst>
          </p:nvPr>
        </p:nvGraphicFramePr>
        <p:xfrm>
          <a:off x="381000" y="1335376"/>
          <a:ext cx="8382000" cy="544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95500"/>
                <a:gridCol w="2095500"/>
                <a:gridCol w="2095500"/>
                <a:gridCol w="2095500"/>
              </a:tblGrid>
              <a:tr h="862717">
                <a:tc gridSpan="4">
                  <a:txBody>
                    <a:bodyPr/>
                    <a:lstStyle/>
                    <a:p>
                      <a:pPr algn="ctr"/>
                      <a:r>
                        <a:rPr lang="en-ZW" sz="2400" dirty="0" smtClean="0"/>
                        <a:t>DATES OF NATIONAL IMMUNISATION POLICY DOCUMENTS</a:t>
                      </a:r>
                      <a:endParaRPr lang="en-ZW" sz="24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ZW" dirty="0"/>
                    </a:p>
                  </a:txBody>
                  <a:tcPr/>
                </a:tc>
              </a:tr>
              <a:tr h="585083">
                <a:tc>
                  <a:txBody>
                    <a:bodyPr/>
                    <a:lstStyle/>
                    <a:p>
                      <a:pPr algn="ctr"/>
                      <a:r>
                        <a:rPr lang="en-ZW" sz="2400" b="1" dirty="0" smtClean="0">
                          <a:solidFill>
                            <a:schemeClr val="bg1"/>
                          </a:solidFill>
                        </a:rPr>
                        <a:t>Undated</a:t>
                      </a:r>
                      <a:endParaRPr lang="en-ZW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2400" b="1" dirty="0" smtClean="0">
                          <a:solidFill>
                            <a:schemeClr val="bg1"/>
                          </a:solidFill>
                        </a:rPr>
                        <a:t>&lt; 2005</a:t>
                      </a:r>
                      <a:endParaRPr lang="en-ZW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2400" b="1" dirty="0" smtClean="0">
                          <a:solidFill>
                            <a:schemeClr val="bg1"/>
                          </a:solidFill>
                        </a:rPr>
                        <a:t>2006 - 2010</a:t>
                      </a:r>
                      <a:endParaRPr lang="en-ZW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sz="2400" b="1" dirty="0" smtClean="0">
                          <a:solidFill>
                            <a:schemeClr val="bg1"/>
                          </a:solidFill>
                        </a:rPr>
                        <a:t>2011 – to date</a:t>
                      </a:r>
                      <a:endParaRPr lang="en-ZW" sz="24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DR Congo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Ghana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Eritrea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Ethiopia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The Gambia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Togo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Namibia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Kenya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Madagascar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Nigeria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Malawi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Liberia</a:t>
                      </a:r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err="1" smtClean="0"/>
                        <a:t>Saotome</a:t>
                      </a:r>
                      <a:r>
                        <a:rPr lang="en-ZW" b="1" baseline="0" dirty="0" smtClean="0"/>
                        <a:t> &amp; Principe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Sierra Leone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Swaziland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Uganda</a:t>
                      </a:r>
                      <a:endParaRPr lang="en-ZW" b="1" dirty="0"/>
                    </a:p>
                  </a:txBody>
                  <a:tcPr/>
                </a:tc>
              </a:tr>
              <a:tr h="499828"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ZW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ZW" b="1" dirty="0" smtClean="0"/>
                        <a:t>Zimbabwe</a:t>
                      </a:r>
                      <a:endParaRPr lang="en-ZW" b="1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9101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ZW" dirty="0">
                <a:solidFill>
                  <a:schemeClr val="tx2"/>
                </a:solidFill>
              </a:rPr>
              <a:t>Minimum age of MCV1 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at 9 </a:t>
            </a:r>
            <a:r>
              <a:rPr lang="en-ZW" dirty="0" smtClean="0">
                <a:solidFill>
                  <a:schemeClr val="tx2"/>
                </a:solidFill>
              </a:rPr>
              <a:t>months in 15 of 17 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at 6 </a:t>
            </a:r>
            <a:r>
              <a:rPr lang="en-ZW" dirty="0">
                <a:solidFill>
                  <a:schemeClr val="tx2"/>
                </a:solidFill>
              </a:rPr>
              <a:t>months in </a:t>
            </a:r>
            <a:r>
              <a:rPr lang="en-ZW" dirty="0" smtClean="0">
                <a:solidFill>
                  <a:schemeClr val="tx2"/>
                </a:solidFill>
              </a:rPr>
              <a:t>outbreaks in 4 </a:t>
            </a:r>
            <a:r>
              <a:rPr lang="en-ZW" dirty="0">
                <a:solidFill>
                  <a:schemeClr val="tx2"/>
                </a:solidFill>
              </a:rPr>
              <a:t>of </a:t>
            </a:r>
            <a:r>
              <a:rPr lang="en-ZW" dirty="0" smtClean="0">
                <a:solidFill>
                  <a:schemeClr val="tx2"/>
                </a:solidFill>
              </a:rPr>
              <a:t>17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“younger </a:t>
            </a:r>
            <a:r>
              <a:rPr lang="en-ZW" dirty="0">
                <a:solidFill>
                  <a:schemeClr val="tx2"/>
                </a:solidFill>
              </a:rPr>
              <a:t>than 9 months in outbreaks</a:t>
            </a:r>
            <a:r>
              <a:rPr lang="en-ZW" dirty="0" smtClean="0">
                <a:solidFill>
                  <a:schemeClr val="tx2"/>
                </a:solidFill>
              </a:rPr>
              <a:t>” in 1 country</a:t>
            </a:r>
          </a:p>
          <a:p>
            <a:pPr lvl="1"/>
            <a:endParaRPr lang="en-ZW" dirty="0">
              <a:solidFill>
                <a:schemeClr val="tx2"/>
              </a:solidFill>
            </a:endParaRPr>
          </a:p>
          <a:p>
            <a:r>
              <a:rPr lang="en-ZW" dirty="0">
                <a:solidFill>
                  <a:schemeClr val="tx2"/>
                </a:solidFill>
              </a:rPr>
              <a:t>Maximum age for MCV1 (or </a:t>
            </a:r>
            <a:r>
              <a:rPr lang="en-ZW" dirty="0" smtClean="0">
                <a:solidFill>
                  <a:schemeClr val="tx2"/>
                </a:solidFill>
              </a:rPr>
              <a:t>“target </a:t>
            </a:r>
            <a:r>
              <a:rPr lang="en-ZW" dirty="0">
                <a:solidFill>
                  <a:schemeClr val="tx2"/>
                </a:solidFill>
              </a:rPr>
              <a:t>age for </a:t>
            </a:r>
            <a:r>
              <a:rPr lang="en-ZW" dirty="0" smtClean="0">
                <a:solidFill>
                  <a:schemeClr val="tx2"/>
                </a:solidFill>
              </a:rPr>
              <a:t>EPI”): </a:t>
            </a:r>
            <a:endParaRPr lang="en-ZW" dirty="0">
              <a:solidFill>
                <a:schemeClr val="tx2"/>
              </a:solidFill>
            </a:endParaRPr>
          </a:p>
          <a:p>
            <a:pPr lvl="1"/>
            <a:r>
              <a:rPr lang="en-ZW" dirty="0">
                <a:solidFill>
                  <a:schemeClr val="tx2"/>
                </a:solidFill>
              </a:rPr>
              <a:t>11 months </a:t>
            </a:r>
            <a:r>
              <a:rPr lang="en-ZW" dirty="0" smtClean="0">
                <a:solidFill>
                  <a:schemeClr val="tx2"/>
                </a:solidFill>
              </a:rPr>
              <a:t> = 4 </a:t>
            </a:r>
            <a:r>
              <a:rPr lang="en-ZW" dirty="0">
                <a:solidFill>
                  <a:schemeClr val="tx2"/>
                </a:solidFill>
              </a:rPr>
              <a:t>countries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23 months </a:t>
            </a:r>
            <a:r>
              <a:rPr lang="en-ZW" dirty="0" smtClean="0">
                <a:solidFill>
                  <a:schemeClr val="tx2"/>
                </a:solidFill>
              </a:rPr>
              <a:t> = 2 </a:t>
            </a:r>
            <a:r>
              <a:rPr lang="en-ZW" dirty="0">
                <a:solidFill>
                  <a:schemeClr val="tx2"/>
                </a:solidFill>
              </a:rPr>
              <a:t>countries 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5 years </a:t>
            </a:r>
            <a:r>
              <a:rPr lang="en-ZW" dirty="0" smtClean="0">
                <a:solidFill>
                  <a:schemeClr val="tx2"/>
                </a:solidFill>
              </a:rPr>
              <a:t> = 3 </a:t>
            </a:r>
            <a:r>
              <a:rPr lang="en-ZW" dirty="0">
                <a:solidFill>
                  <a:schemeClr val="tx2"/>
                </a:solidFill>
              </a:rPr>
              <a:t>countries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Desk review of national immunisation policies (2)</a:t>
            </a:r>
          </a:p>
        </p:txBody>
      </p:sp>
    </p:spTree>
    <p:extLst>
      <p:ext uri="{BB962C8B-B14F-4D97-AF65-F5344CB8AC3E}">
        <p14:creationId xmlns:p14="http://schemas.microsoft.com/office/powerpoint/2010/main" val="41940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382000" cy="4724400"/>
          </a:xfrm>
        </p:spPr>
        <p:txBody>
          <a:bodyPr>
            <a:normAutofit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Policy on the # needed to open a measles vial;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The Gambia and Kenya: “1 child”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Malawi: “Even small numbers”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Frequency of vaccination sessions at fixed sites: </a:t>
            </a:r>
            <a:r>
              <a:rPr lang="en-ZW" b="1" dirty="0" smtClean="0">
                <a:solidFill>
                  <a:schemeClr val="tx2"/>
                </a:solidFill>
              </a:rPr>
              <a:t>daily</a:t>
            </a:r>
            <a:r>
              <a:rPr lang="en-ZW" dirty="0" smtClean="0">
                <a:solidFill>
                  <a:schemeClr val="tx2"/>
                </a:solidFill>
              </a:rPr>
              <a:t> in 9 of 17 countries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Policy to check the immunisation status of infants and children coming for any health facility visits = policy exists in 8 of 17 countries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Desk review of national immunisation policies (3)</a:t>
            </a:r>
          </a:p>
        </p:txBody>
      </p:sp>
    </p:spTree>
    <p:extLst>
      <p:ext uri="{BB962C8B-B14F-4D97-AF65-F5344CB8AC3E}">
        <p14:creationId xmlns:p14="http://schemas.microsoft.com/office/powerpoint/2010/main" val="214908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Invalid doses: none of the countries referred to “doses provided before recommended age”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Many references to doses provided at less than 4 weeks interval being “invalid”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Multi-dose vial policy in all countries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“Missed opportunities” referred in many policy documents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None in the context of opening vials against the # of attendants at the vaccination session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Desk review of national immunisation policies (4)</a:t>
            </a:r>
          </a:p>
        </p:txBody>
      </p:sp>
    </p:spTree>
    <p:extLst>
      <p:ext uri="{BB962C8B-B14F-4D97-AF65-F5344CB8AC3E}">
        <p14:creationId xmlns:p14="http://schemas.microsoft.com/office/powerpoint/2010/main" val="3060053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smtClean="0">
                <a:solidFill>
                  <a:schemeClr val="tx2"/>
                </a:solidFill>
              </a:rPr>
              <a:t>Age of MCV1 administration – analysis of DHS data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Country examples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Desk review of national immunisation policies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Conclusion 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Way forward</a:t>
            </a:r>
          </a:p>
          <a:p>
            <a:r>
              <a:rPr lang="en-ZW" dirty="0" smtClean="0">
                <a:solidFill>
                  <a:schemeClr val="tx2"/>
                </a:solidFill>
              </a:rPr>
              <a:t>Questions to the TAG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9083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Conclusions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ZW" dirty="0">
                <a:solidFill>
                  <a:schemeClr val="tx2"/>
                </a:solidFill>
              </a:rPr>
              <a:t>Need to update national immunisation policies to reflect 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latest programmatic norms from the global and regional levels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latest schedules, new vaccines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Need to extend services to all</a:t>
            </a:r>
          </a:p>
          <a:p>
            <a:pPr lvl="1"/>
            <a:r>
              <a:rPr lang="en-ZW" dirty="0">
                <a:solidFill>
                  <a:schemeClr val="tx2"/>
                </a:solidFill>
              </a:rPr>
              <a:t>Need for timely administration of </a:t>
            </a:r>
            <a:r>
              <a:rPr lang="en-ZW" dirty="0" smtClean="0">
                <a:solidFill>
                  <a:schemeClr val="tx2"/>
                </a:solidFill>
              </a:rPr>
              <a:t>vaccines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939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Way forward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610600" cy="4724400"/>
          </a:xfrm>
        </p:spPr>
        <p:txBody>
          <a:bodyPr>
            <a:normAutofit lnSpcReduction="10000"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Countries, with the help of WHO,  to review their immunisation policies and national guidelines/ manuals with a view to clearly address the issue of invalid doses, and assure room for complete vaccination even beyond 1 or 2 years of age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r>
              <a:rPr lang="en-ZW" dirty="0" smtClean="0">
                <a:solidFill>
                  <a:schemeClr val="tx2"/>
                </a:solidFill>
              </a:rPr>
              <a:t>Ensure that health workers understand the concept of invalid /late doses and strive to provide doses timely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573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Questions to the 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Are invalid doses a major problem, enough to warrant programmatic focus?</a:t>
            </a:r>
          </a:p>
          <a:p>
            <a:endParaRPr lang="en-ZW" dirty="0" smtClean="0">
              <a:solidFill>
                <a:schemeClr val="tx2"/>
              </a:solidFill>
            </a:endParaRPr>
          </a:p>
          <a:p>
            <a:r>
              <a:rPr lang="en-ZW" dirty="0" smtClean="0">
                <a:solidFill>
                  <a:schemeClr val="tx2"/>
                </a:solidFill>
              </a:rPr>
              <a:t>Is </a:t>
            </a:r>
            <a:r>
              <a:rPr lang="en-ZW" dirty="0">
                <a:solidFill>
                  <a:schemeClr val="tx2"/>
                </a:solidFill>
              </a:rPr>
              <a:t>the information available on the invalid doses and policy gaps adequate to request a through revision of policies?</a:t>
            </a:r>
          </a:p>
          <a:p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08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Policies for MCV1 </a:t>
            </a:r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administration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722437"/>
            <a:ext cx="8610600" cy="4906963"/>
          </a:xfrm>
        </p:spPr>
        <p:txBody>
          <a:bodyPr>
            <a:normAutofit fontScale="92500" lnSpcReduction="10000"/>
          </a:bodyPr>
          <a:lstStyle/>
          <a:p>
            <a:r>
              <a:rPr lang="en-ZW" dirty="0" smtClean="0">
                <a:solidFill>
                  <a:schemeClr val="tx2"/>
                </a:solidFill>
              </a:rPr>
              <a:t>Recommended age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At 9 months of age in all but 2 member States (MAS, SEY)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Starting at 6 months in outbreaks, but not to be recorded as “MCV1”</a:t>
            </a:r>
          </a:p>
          <a:p>
            <a:pPr lvl="1"/>
            <a:endParaRPr lang="en-ZW" dirty="0" smtClean="0">
              <a:solidFill>
                <a:schemeClr val="tx2"/>
              </a:solidFill>
            </a:endParaRPr>
          </a:p>
          <a:p>
            <a:r>
              <a:rPr lang="en-ZW" dirty="0" smtClean="0">
                <a:solidFill>
                  <a:schemeClr val="tx2"/>
                </a:solidFill>
              </a:rPr>
              <a:t>“invalid dose” which may result in a suboptimal vaccine response, if </a:t>
            </a: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premature </a:t>
            </a:r>
            <a:r>
              <a:rPr lang="en-ZW" dirty="0">
                <a:solidFill>
                  <a:schemeClr val="tx2"/>
                </a:solidFill>
              </a:rPr>
              <a:t>vaccinations, i.e. </a:t>
            </a:r>
            <a:r>
              <a:rPr lang="en-ZW" dirty="0" smtClean="0">
                <a:solidFill>
                  <a:schemeClr val="tx2"/>
                </a:solidFill>
              </a:rPr>
              <a:t>vaccinations </a:t>
            </a:r>
            <a:r>
              <a:rPr lang="en-ZW" dirty="0">
                <a:solidFill>
                  <a:schemeClr val="tx2"/>
                </a:solidFill>
              </a:rPr>
              <a:t>administered earlier than recommended and </a:t>
            </a:r>
            <a:endParaRPr lang="en-ZW" dirty="0" smtClean="0">
              <a:solidFill>
                <a:schemeClr val="tx2"/>
              </a:solidFill>
            </a:endParaRP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Vaccinations administered </a:t>
            </a:r>
            <a:r>
              <a:rPr lang="en-ZW" dirty="0">
                <a:solidFill>
                  <a:schemeClr val="tx2"/>
                </a:solidFill>
              </a:rPr>
              <a:t>with inappropriately short intervals between </a:t>
            </a:r>
            <a:r>
              <a:rPr lang="en-ZW" dirty="0" smtClean="0">
                <a:solidFill>
                  <a:schemeClr val="tx2"/>
                </a:solidFill>
              </a:rPr>
              <a:t>vaccine doses</a:t>
            </a:r>
            <a:r>
              <a:rPr lang="en-ZW" dirty="0">
                <a:solidFill>
                  <a:schemeClr val="tx2"/>
                </a:solidFill>
              </a:rPr>
              <a:t>. </a:t>
            </a:r>
            <a:endParaRPr lang="en-ZW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974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346"/>
          <a:stretch>
            <a:fillRect/>
          </a:stretch>
        </p:blipFill>
        <p:spPr bwMode="auto">
          <a:xfrm>
            <a:off x="0" y="1125538"/>
            <a:ext cx="9144000" cy="5732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348" name="Line 12"/>
          <p:cNvSpPr>
            <a:spLocks noChangeShapeType="1"/>
          </p:cNvSpPr>
          <p:nvPr/>
        </p:nvSpPr>
        <p:spPr bwMode="auto">
          <a:xfrm>
            <a:off x="0" y="4508500"/>
            <a:ext cx="9144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lg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ZW"/>
          </a:p>
        </p:txBody>
      </p:sp>
      <p:sp>
        <p:nvSpPr>
          <p:cNvPr id="14350" name="Rectangle 14"/>
          <p:cNvSpPr>
            <a:spLocks noGrp="1" noChangeArrowheads="1"/>
          </p:cNvSpPr>
          <p:nvPr>
            <p:ph type="title"/>
          </p:nvPr>
        </p:nvSpPr>
        <p:spPr>
          <a:xfrm>
            <a:off x="250825" y="44450"/>
            <a:ext cx="86868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US" altLang="en-US" sz="40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Median ages and percentile distribution of age at MCV1 in AFR. DHS data 1996 – 2004.</a:t>
            </a:r>
            <a:endParaRPr lang="fr-FR" altLang="en-US" sz="4000" b="1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93189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r>
              <a:rPr lang="en-US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Findings from analysis of </a:t>
            </a:r>
            <a:r>
              <a:rPr lang="en-US" altLang="en-US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1996 – 2004 DHS </a:t>
            </a:r>
            <a:r>
              <a:rPr lang="en-US" altLang="en-US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data</a:t>
            </a:r>
            <a:endParaRPr lang="fr-FR" altLang="en-US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513" y="1646237"/>
            <a:ext cx="9072562" cy="4525963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30000"/>
              </a:lnSpc>
            </a:pPr>
            <a:r>
              <a:rPr lang="en-GB" altLang="en-US" sz="2800" b="1" dirty="0" smtClean="0">
                <a:solidFill>
                  <a:schemeClr val="tx2"/>
                </a:solidFill>
              </a:rPr>
              <a:t>Average </a:t>
            </a:r>
            <a:r>
              <a:rPr lang="en-GB" altLang="en-US" sz="2800" b="1" dirty="0">
                <a:solidFill>
                  <a:schemeClr val="tx2"/>
                </a:solidFill>
              </a:rPr>
              <a:t>median age </a:t>
            </a:r>
            <a:r>
              <a:rPr lang="en-GB" altLang="en-US" sz="2800" dirty="0">
                <a:solidFill>
                  <a:schemeClr val="tx2"/>
                </a:solidFill>
              </a:rPr>
              <a:t>at MCV1 vaccination is </a:t>
            </a:r>
            <a:r>
              <a:rPr lang="en-GB" altLang="en-US" sz="2800" b="1" dirty="0">
                <a:solidFill>
                  <a:schemeClr val="tx2"/>
                </a:solidFill>
              </a:rPr>
              <a:t>41.6 weeks (2.6 weeks delayed)</a:t>
            </a:r>
            <a:r>
              <a:rPr lang="en-GB" altLang="en-US" sz="2800" dirty="0">
                <a:solidFill>
                  <a:schemeClr val="tx2"/>
                </a:solidFill>
              </a:rPr>
              <a:t>, [range: 1 - 5 weeks]</a:t>
            </a:r>
          </a:p>
          <a:p>
            <a:pPr>
              <a:lnSpc>
                <a:spcPct val="130000"/>
              </a:lnSpc>
            </a:pPr>
            <a:r>
              <a:rPr lang="en-GB" altLang="en-US" sz="2800" b="1" dirty="0">
                <a:solidFill>
                  <a:schemeClr val="tx2"/>
                </a:solidFill>
              </a:rPr>
              <a:t>75</a:t>
            </a:r>
            <a:r>
              <a:rPr lang="en-GB" altLang="en-US" sz="2800" b="1" baseline="30000" dirty="0">
                <a:solidFill>
                  <a:schemeClr val="tx2"/>
                </a:solidFill>
              </a:rPr>
              <a:t>th</a:t>
            </a:r>
            <a:r>
              <a:rPr lang="en-GB" altLang="en-US" sz="2800" b="1" dirty="0">
                <a:solidFill>
                  <a:schemeClr val="tx2"/>
                </a:solidFill>
              </a:rPr>
              <a:t> percentile delays; median at 8.4 weeks </a:t>
            </a:r>
            <a:r>
              <a:rPr lang="en-GB" altLang="en-US" sz="2800" dirty="0">
                <a:solidFill>
                  <a:schemeClr val="tx2"/>
                </a:solidFill>
              </a:rPr>
              <a:t>[range 4.4 - 22.4 weeks after the schedule]</a:t>
            </a:r>
          </a:p>
          <a:p>
            <a:pPr>
              <a:lnSpc>
                <a:spcPct val="130000"/>
              </a:lnSpc>
            </a:pPr>
            <a:r>
              <a:rPr lang="en-US" altLang="en-US" sz="2800" dirty="0">
                <a:solidFill>
                  <a:schemeClr val="tx2"/>
                </a:solidFill>
              </a:rPr>
              <a:t>75</a:t>
            </a:r>
            <a:r>
              <a:rPr lang="en-US" altLang="en-US" sz="2800" baseline="30000" dirty="0">
                <a:solidFill>
                  <a:schemeClr val="tx2"/>
                </a:solidFill>
              </a:rPr>
              <a:t>th</a:t>
            </a:r>
            <a:r>
              <a:rPr lang="en-US" altLang="en-US" sz="2800" dirty="0">
                <a:solidFill>
                  <a:schemeClr val="tx2"/>
                </a:solidFill>
              </a:rPr>
              <a:t> percentile of distribution of age of MCV1 &gt;/= 45 weeks of age in 19 of 26 </a:t>
            </a:r>
            <a:r>
              <a:rPr lang="en-US" altLang="en-US" sz="2800" dirty="0" smtClean="0">
                <a:solidFill>
                  <a:schemeClr val="tx2"/>
                </a:solidFill>
              </a:rPr>
              <a:t>countries</a:t>
            </a:r>
          </a:p>
          <a:p>
            <a:pPr>
              <a:lnSpc>
                <a:spcPct val="130000"/>
              </a:lnSpc>
            </a:pPr>
            <a:r>
              <a:rPr lang="en-GB" altLang="en-US" sz="2800" dirty="0" smtClean="0">
                <a:solidFill>
                  <a:schemeClr val="tx2"/>
                </a:solidFill>
              </a:rPr>
              <a:t>Large majority of children are not vaccinated on schedule.</a:t>
            </a:r>
          </a:p>
          <a:p>
            <a:pPr>
              <a:lnSpc>
                <a:spcPct val="130000"/>
              </a:lnSpc>
            </a:pPr>
            <a:r>
              <a:rPr lang="en-GB" altLang="en-US" sz="2800" dirty="0" smtClean="0">
                <a:solidFill>
                  <a:schemeClr val="tx2"/>
                </a:solidFill>
              </a:rPr>
              <a:t>A large proportion of children will be significantly  delayed in being vaccinated </a:t>
            </a:r>
            <a:r>
              <a:rPr lang="en-GB" altLang="en-US" sz="2800" b="1" dirty="0" smtClean="0">
                <a:solidFill>
                  <a:schemeClr val="tx2"/>
                </a:solidFill>
              </a:rPr>
              <a:t>(25% measles vaccines &gt;2 months late)</a:t>
            </a:r>
            <a:r>
              <a:rPr lang="en-GB" altLang="en-US" sz="2800" dirty="0" smtClean="0">
                <a:solidFill>
                  <a:schemeClr val="tx2"/>
                </a:solidFill>
              </a:rPr>
              <a:t>.</a:t>
            </a:r>
          </a:p>
          <a:p>
            <a:pPr>
              <a:lnSpc>
                <a:spcPct val="130000"/>
              </a:lnSpc>
            </a:pPr>
            <a:endParaRPr lang="fr-FR" altLang="en-US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53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ZW" sz="4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Analysis using recent DHS data</a:t>
            </a:r>
            <a:endParaRPr lang="en-ZW" sz="4000" b="1" dirty="0">
              <a:solidFill>
                <a:schemeClr val="tx2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ZW" dirty="0" err="1" smtClean="0">
                <a:solidFill>
                  <a:schemeClr val="tx2"/>
                </a:solidFill>
              </a:rPr>
              <a:t>Manas</a:t>
            </a:r>
            <a:r>
              <a:rPr lang="en-ZW" dirty="0" smtClean="0">
                <a:solidFill>
                  <a:schemeClr val="tx2"/>
                </a:solidFill>
              </a:rPr>
              <a:t> K. </a:t>
            </a:r>
            <a:r>
              <a:rPr lang="en-ZW" dirty="0" err="1" smtClean="0">
                <a:solidFill>
                  <a:schemeClr val="tx2"/>
                </a:solidFill>
              </a:rPr>
              <a:t>Akmatov</a:t>
            </a:r>
            <a:r>
              <a:rPr lang="en-ZW" dirty="0">
                <a:solidFill>
                  <a:schemeClr val="tx2"/>
                </a:solidFill>
              </a:rPr>
              <a:t> </a:t>
            </a:r>
            <a:r>
              <a:rPr lang="en-ZW" dirty="0" smtClean="0">
                <a:solidFill>
                  <a:schemeClr val="tx2"/>
                </a:solidFill>
              </a:rPr>
              <a:t>et al</a:t>
            </a:r>
            <a:r>
              <a:rPr lang="en-ZW" i="1" dirty="0" smtClean="0">
                <a:solidFill>
                  <a:schemeClr val="tx2"/>
                </a:solidFill>
              </a:rPr>
              <a:t>.  “Evaluation </a:t>
            </a:r>
            <a:r>
              <a:rPr lang="en-ZW" i="1" dirty="0">
                <a:solidFill>
                  <a:schemeClr val="tx2"/>
                </a:solidFill>
              </a:rPr>
              <a:t>of invalid vaccine doses in 31 countries of </a:t>
            </a:r>
            <a:r>
              <a:rPr lang="en-ZW" i="1" dirty="0" smtClean="0">
                <a:solidFill>
                  <a:schemeClr val="tx2"/>
                </a:solidFill>
              </a:rPr>
              <a:t>the WHO </a:t>
            </a:r>
            <a:r>
              <a:rPr lang="en-ZW" i="1" dirty="0">
                <a:solidFill>
                  <a:schemeClr val="tx2"/>
                </a:solidFill>
              </a:rPr>
              <a:t>African </a:t>
            </a:r>
            <a:r>
              <a:rPr lang="en-ZW" i="1" dirty="0" smtClean="0">
                <a:solidFill>
                  <a:schemeClr val="tx2"/>
                </a:solidFill>
              </a:rPr>
              <a:t>Region”.</a:t>
            </a:r>
            <a:r>
              <a:rPr lang="en-ZW" dirty="0" smtClean="0">
                <a:solidFill>
                  <a:schemeClr val="tx2"/>
                </a:solidFill>
              </a:rPr>
              <a:t> Vaccine </a:t>
            </a:r>
            <a:r>
              <a:rPr lang="en-ZW" dirty="0">
                <a:solidFill>
                  <a:schemeClr val="tx2"/>
                </a:solidFill>
              </a:rPr>
              <a:t>33 (2015) 892–901 </a:t>
            </a:r>
            <a:endParaRPr lang="en-ZW" dirty="0" smtClean="0">
              <a:solidFill>
                <a:schemeClr val="tx2"/>
              </a:solidFill>
            </a:endParaRPr>
          </a:p>
          <a:p>
            <a:endParaRPr lang="en-ZW" dirty="0" smtClean="0">
              <a:solidFill>
                <a:schemeClr val="tx2"/>
              </a:solidFill>
            </a:endParaRPr>
          </a:p>
          <a:p>
            <a:pPr lvl="1"/>
            <a:r>
              <a:rPr lang="en-ZW" dirty="0" smtClean="0">
                <a:solidFill>
                  <a:schemeClr val="tx2"/>
                </a:solidFill>
              </a:rPr>
              <a:t>DHS data from 31 countries in AFR, (2003 – 2013)</a:t>
            </a:r>
          </a:p>
          <a:p>
            <a:pPr lvl="2"/>
            <a:r>
              <a:rPr lang="en-ZW" dirty="0" smtClean="0">
                <a:solidFill>
                  <a:schemeClr val="tx2"/>
                </a:solidFill>
              </a:rPr>
              <a:t>Review of records of 134,442 children with vaccination cards</a:t>
            </a:r>
            <a:endParaRPr lang="en-ZW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879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Number of countries and the proportion of invalid MCV1 doses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051050"/>
            <a:ext cx="8224720" cy="4425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3361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noFill/>
          <a:ln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>
            <a:normAutofit fontScale="90000"/>
          </a:bodyPr>
          <a:lstStyle/>
          <a:p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Proportion of  invalid MCV1 doses and 95% confidence intervals by country. AFR. </a:t>
            </a:r>
            <a:b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r>
              <a:rPr lang="en-ZW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DHS 2003 - 2013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2120900"/>
            <a:ext cx="8858250" cy="412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59909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ZW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Proportion of age-invalid MCV1 doses</a:t>
            </a:r>
            <a:endParaRPr lang="en-ZW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371600"/>
            <a:ext cx="8755046" cy="4584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09600" y="6324600"/>
            <a:ext cx="66478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ZW" dirty="0" smtClean="0"/>
              <a:t>NB: Vast majority of invalid doses given between 6 – 8 months of age.</a:t>
            </a:r>
            <a:endParaRPr lang="en-ZW" dirty="0"/>
          </a:p>
        </p:txBody>
      </p:sp>
    </p:spTree>
    <p:extLst>
      <p:ext uri="{BB962C8B-B14F-4D97-AF65-F5344CB8AC3E}">
        <p14:creationId xmlns:p14="http://schemas.microsoft.com/office/powerpoint/2010/main" val="3557031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17346</TotalTime>
  <Words>932</Words>
  <Application>Microsoft Office PowerPoint</Application>
  <PresentationFormat>On-screen Show (4:3)</PresentationFormat>
  <Paragraphs>115</Paragraphs>
  <Slides>22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3" baseType="lpstr">
      <vt:lpstr>Office Theme</vt:lpstr>
      <vt:lpstr>Invalid MCV1 doses – how big a problem?</vt:lpstr>
      <vt:lpstr>Outline</vt:lpstr>
      <vt:lpstr>Policies for MCV1 administration </vt:lpstr>
      <vt:lpstr>Median ages and percentile distribution of age at MCV1 in AFR. DHS data 1996 – 2004.</vt:lpstr>
      <vt:lpstr>Findings from analysis of 1996 – 2004 DHS data</vt:lpstr>
      <vt:lpstr>Analysis using recent DHS data</vt:lpstr>
      <vt:lpstr>Number of countries and the proportion of invalid MCV1 doses</vt:lpstr>
      <vt:lpstr>Proportion of  invalid MCV1 doses and 95% confidence intervals by country. AFR.  DHS 2003 - 2013</vt:lpstr>
      <vt:lpstr>Proportion of age-invalid MCV1 doses</vt:lpstr>
      <vt:lpstr>Additional DHS data analysis:  Ethiopia 2011</vt:lpstr>
      <vt:lpstr>Additional DHS data analysis:  Senegal 2014</vt:lpstr>
      <vt:lpstr>Additional DHS data analysis:  Uganda 2011</vt:lpstr>
      <vt:lpstr>Additional DHS data analysis:  Tanzania 2010</vt:lpstr>
      <vt:lpstr>Conclusion </vt:lpstr>
      <vt:lpstr>National immunisation policy;  AFR desk reviews – May 2015</vt:lpstr>
      <vt:lpstr>Desk review of national immunisation policies</vt:lpstr>
      <vt:lpstr>Desk review of national immunisation policies (2)</vt:lpstr>
      <vt:lpstr>Desk review of national immunisation policies (3)</vt:lpstr>
      <vt:lpstr>Desk review of national immunisation policies (4)</vt:lpstr>
      <vt:lpstr>Conclusions</vt:lpstr>
      <vt:lpstr>Way forward</vt:lpstr>
      <vt:lpstr>Questions to the TAG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Masresha, Dr.Balcha - zw</dc:creator>
  <cp:lastModifiedBy>Masresha, Dr.Balcha - zw</cp:lastModifiedBy>
  <cp:revision>28</cp:revision>
  <cp:lastPrinted>2015-05-29T14:04:43Z</cp:lastPrinted>
  <dcterms:created xsi:type="dcterms:W3CDTF">2015-05-20T19:16:54Z</dcterms:created>
  <dcterms:modified xsi:type="dcterms:W3CDTF">2015-06-02T08:44:09Z</dcterms:modified>
</cp:coreProperties>
</file>