
<file path=[Content_Types].xml><?xml version="1.0" encoding="utf-8"?>
<Types xmlns="http://schemas.openxmlformats.org/package/2006/content-types">
  <Default Extension="png" ContentType="image/png"/>
  <Default Extension="emf" ContentType="image/x-e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rts/chart2.xml" ContentType="application/vnd.openxmlformats-officedocument.drawingml.chart+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256" r:id="rId2"/>
    <p:sldId id="283" r:id="rId3"/>
    <p:sldId id="259" r:id="rId4"/>
    <p:sldId id="257" r:id="rId5"/>
    <p:sldId id="260" r:id="rId6"/>
    <p:sldId id="288" r:id="rId7"/>
    <p:sldId id="261" r:id="rId8"/>
    <p:sldId id="262" r:id="rId9"/>
    <p:sldId id="273" r:id="rId10"/>
    <p:sldId id="289" r:id="rId11"/>
    <p:sldId id="297" r:id="rId12"/>
    <p:sldId id="299" r:id="rId13"/>
    <p:sldId id="266" r:id="rId14"/>
    <p:sldId id="301" r:id="rId15"/>
    <p:sldId id="290" r:id="rId16"/>
    <p:sldId id="291" r:id="rId17"/>
    <p:sldId id="292" r:id="rId18"/>
    <p:sldId id="319" r:id="rId19"/>
    <p:sldId id="317" r:id="rId20"/>
    <p:sldId id="327" r:id="rId21"/>
    <p:sldId id="293" r:id="rId22"/>
    <p:sldId id="296" r:id="rId23"/>
    <p:sldId id="294" r:id="rId24"/>
    <p:sldId id="315" r:id="rId25"/>
    <p:sldId id="302" r:id="rId26"/>
    <p:sldId id="303" r:id="rId27"/>
    <p:sldId id="322" r:id="rId28"/>
    <p:sldId id="304" r:id="rId29"/>
    <p:sldId id="311" r:id="rId30"/>
    <p:sldId id="305" r:id="rId31"/>
    <p:sldId id="323" r:id="rId32"/>
    <p:sldId id="332" r:id="rId33"/>
    <p:sldId id="333" r:id="rId34"/>
    <p:sldId id="334" r:id="rId35"/>
    <p:sldId id="335" r:id="rId36"/>
    <p:sldId id="336" r:id="rId37"/>
    <p:sldId id="337" r:id="rId38"/>
    <p:sldId id="338" r:id="rId39"/>
    <p:sldId id="339" r:id="rId40"/>
    <p:sldId id="340" r:id="rId41"/>
    <p:sldId id="341" r:id="rId42"/>
    <p:sldId id="342" r:id="rId43"/>
    <p:sldId id="343" r:id="rId44"/>
    <p:sldId id="344" r:id="rId45"/>
    <p:sldId id="345" r:id="rId46"/>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TREBEL, Peter Michau" initials="strebelp" lastIdx="6" clrIdx="0"/>
  <p:cmAuthor id="1" name="Orenstein, Walter" initials="OW" lastIdx="30" clrIdx="1">
    <p:extLst/>
  </p:cmAuthor>
  <p:cmAuthor id="2" name="Columbia University" initials="CU" lastIdx="5"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0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vertBarState="minimized">
    <p:restoredLeft sz="14993" autoAdjust="0"/>
    <p:restoredTop sz="85613" autoAdjust="0"/>
  </p:normalViewPr>
  <p:slideViewPr>
    <p:cSldViewPr>
      <p:cViewPr>
        <p:scale>
          <a:sx n="71" d="100"/>
          <a:sy n="71" d="100"/>
        </p:scale>
        <p:origin x="-1992" y="-72"/>
      </p:cViewPr>
      <p:guideLst>
        <p:guide orient="horz" pos="2160"/>
        <p:guide pos="2880"/>
      </p:guideLst>
    </p:cSldViewPr>
  </p:slideViewPr>
  <p:notesTextViewPr>
    <p:cViewPr>
      <p:scale>
        <a:sx n="1" d="1"/>
        <a:sy n="1" d="1"/>
      </p:scale>
      <p:origin x="0" y="0"/>
    </p:cViewPr>
  </p:notesTextViewPr>
  <p:sorterViewPr>
    <p:cViewPr>
      <p:scale>
        <a:sx n="100" d="100"/>
        <a:sy n="100" d="100"/>
      </p:scale>
      <p:origin x="0" y="9648"/>
    </p:cViewPr>
  </p:sorterViewPr>
  <p:notesViewPr>
    <p:cSldViewPr>
      <p:cViewPr varScale="1">
        <p:scale>
          <a:sx n="64" d="100"/>
          <a:sy n="64" d="100"/>
        </p:scale>
        <p:origin x="-2549" y="-77"/>
      </p:cViewPr>
      <p:guideLst>
        <p:guide orient="horz" pos="2957"/>
        <p:guide pos="223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percentStacked"/>
        <c:varyColors val="0"/>
        <c:ser>
          <c:idx val="0"/>
          <c:order val="0"/>
          <c:tx>
            <c:strRef>
              <c:f>Sheet1!$B$1</c:f>
              <c:strCache>
                <c:ptCount val="1"/>
                <c:pt idx="0">
                  <c:v>Achieved</c:v>
                </c:pt>
              </c:strCache>
            </c:strRef>
          </c:tx>
          <c:invertIfNegative val="0"/>
          <c:cat>
            <c:strRef>
              <c:f>Sheet1!$A$2:$A$4</c:f>
              <c:strCache>
                <c:ptCount val="3"/>
                <c:pt idx="0">
                  <c:v>3. Measles mortality reduction</c:v>
                </c:pt>
                <c:pt idx="1">
                  <c:v>2. Countries with measles incidence &lt;5 per million</c:v>
                </c:pt>
                <c:pt idx="2">
                  <c:v>1. Countries with MCV1&gt;90%</c:v>
                </c:pt>
              </c:strCache>
            </c:strRef>
          </c:cat>
          <c:val>
            <c:numRef>
              <c:f>Sheet1!$B$2:$B$4</c:f>
              <c:numCache>
                <c:formatCode>0%</c:formatCode>
                <c:ptCount val="3"/>
                <c:pt idx="0">
                  <c:v>0.75</c:v>
                </c:pt>
                <c:pt idx="1">
                  <c:v>0.49</c:v>
                </c:pt>
                <c:pt idx="2">
                  <c:v>0.63</c:v>
                </c:pt>
              </c:numCache>
            </c:numRef>
          </c:val>
        </c:ser>
        <c:ser>
          <c:idx val="1"/>
          <c:order val="1"/>
          <c:tx>
            <c:strRef>
              <c:f>Sheet1!$C$1</c:f>
              <c:strCache>
                <c:ptCount val="1"/>
                <c:pt idx="0">
                  <c:v>Remaining</c:v>
                </c:pt>
              </c:strCache>
            </c:strRef>
          </c:tx>
          <c:invertIfNegative val="0"/>
          <c:cat>
            <c:strRef>
              <c:f>Sheet1!$A$2:$A$4</c:f>
              <c:strCache>
                <c:ptCount val="3"/>
                <c:pt idx="0">
                  <c:v>3. Measles mortality reduction</c:v>
                </c:pt>
                <c:pt idx="1">
                  <c:v>2. Countries with measles incidence &lt;5 per million</c:v>
                </c:pt>
                <c:pt idx="2">
                  <c:v>1. Countries with MCV1&gt;90%</c:v>
                </c:pt>
              </c:strCache>
            </c:strRef>
          </c:cat>
          <c:val>
            <c:numRef>
              <c:f>Sheet1!$C$2:$C$4</c:f>
              <c:numCache>
                <c:formatCode>0%</c:formatCode>
                <c:ptCount val="3"/>
                <c:pt idx="0">
                  <c:v>0.25</c:v>
                </c:pt>
                <c:pt idx="1">
                  <c:v>0.51</c:v>
                </c:pt>
                <c:pt idx="2">
                  <c:v>0.37</c:v>
                </c:pt>
              </c:numCache>
            </c:numRef>
          </c:val>
        </c:ser>
        <c:dLbls>
          <c:showLegendKey val="0"/>
          <c:showVal val="0"/>
          <c:showCatName val="0"/>
          <c:showSerName val="0"/>
          <c:showPercent val="0"/>
          <c:showBubbleSize val="0"/>
        </c:dLbls>
        <c:gapWidth val="150"/>
        <c:overlap val="100"/>
        <c:axId val="11272960"/>
        <c:axId val="11274496"/>
      </c:barChart>
      <c:catAx>
        <c:axId val="11272960"/>
        <c:scaling>
          <c:orientation val="minMax"/>
        </c:scaling>
        <c:delete val="0"/>
        <c:axPos val="l"/>
        <c:numFmt formatCode="General" sourceLinked="0"/>
        <c:majorTickMark val="out"/>
        <c:minorTickMark val="none"/>
        <c:tickLblPos val="nextTo"/>
        <c:crossAx val="11274496"/>
        <c:crosses val="autoZero"/>
        <c:auto val="1"/>
        <c:lblAlgn val="ctr"/>
        <c:lblOffset val="100"/>
        <c:noMultiLvlLbl val="0"/>
      </c:catAx>
      <c:valAx>
        <c:axId val="11274496"/>
        <c:scaling>
          <c:orientation val="minMax"/>
        </c:scaling>
        <c:delete val="0"/>
        <c:axPos val="b"/>
        <c:majorGridlines/>
        <c:numFmt formatCode="0%" sourceLinked="1"/>
        <c:majorTickMark val="out"/>
        <c:minorTickMark val="none"/>
        <c:tickLblPos val="nextTo"/>
        <c:crossAx val="11272960"/>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v>M&amp;RI expenditures</c:v>
          </c:tx>
          <c:spPr>
            <a:solidFill>
              <a:schemeClr val="accent1"/>
            </a:solidFill>
            <a:ln>
              <a:noFill/>
            </a:ln>
            <a:effectLst/>
          </c:spPr>
          <c:invertIfNegative val="0"/>
          <c:cat>
            <c:numRef>
              <c:f>Sheet1!$A$2:$A$17</c:f>
              <c:numCache>
                <c:formatCode>General</c:formatCode>
                <c:ptCount val="16"/>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numCache>
            </c:numRef>
          </c:cat>
          <c:val>
            <c:numRef>
              <c:f>Sheet1!$U$2:$U$17</c:f>
              <c:numCache>
                <c:formatCode>General</c:formatCode>
                <c:ptCount val="16"/>
                <c:pt idx="0">
                  <c:v>28.4</c:v>
                </c:pt>
                <c:pt idx="1">
                  <c:v>43.6</c:v>
                </c:pt>
                <c:pt idx="2">
                  <c:v>65.7</c:v>
                </c:pt>
                <c:pt idx="3">
                  <c:v>72.8</c:v>
                </c:pt>
                <c:pt idx="4">
                  <c:v>143.80000000000001</c:v>
                </c:pt>
                <c:pt idx="5">
                  <c:v>68.8</c:v>
                </c:pt>
                <c:pt idx="6">
                  <c:v>40.9</c:v>
                </c:pt>
                <c:pt idx="7">
                  <c:v>46.6</c:v>
                </c:pt>
                <c:pt idx="8">
                  <c:v>64.5</c:v>
                </c:pt>
                <c:pt idx="9">
                  <c:v>63.3</c:v>
                </c:pt>
                <c:pt idx="10">
                  <c:v>81.7</c:v>
                </c:pt>
                <c:pt idx="11">
                  <c:v>68.2</c:v>
                </c:pt>
                <c:pt idx="12">
                  <c:v>66.7</c:v>
                </c:pt>
                <c:pt idx="13">
                  <c:v>51.3</c:v>
                </c:pt>
                <c:pt idx="14">
                  <c:v>41.6</c:v>
                </c:pt>
                <c:pt idx="15">
                  <c:v>39.200000000000003</c:v>
                </c:pt>
              </c:numCache>
            </c:numRef>
          </c:val>
        </c:ser>
        <c:ser>
          <c:idx val="1"/>
          <c:order val="1"/>
          <c:tx>
            <c:v>Gavi expenditures</c:v>
          </c:tx>
          <c:spPr>
            <a:solidFill>
              <a:schemeClr val="accent2"/>
            </a:solidFill>
            <a:ln>
              <a:noFill/>
            </a:ln>
            <a:effectLst/>
          </c:spPr>
          <c:invertIfNegative val="0"/>
          <c:cat>
            <c:numRef>
              <c:f>Sheet1!$A$2:$A$17</c:f>
              <c:numCache>
                <c:formatCode>General</c:formatCode>
                <c:ptCount val="16"/>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numCache>
            </c:numRef>
          </c:cat>
          <c:val>
            <c:numRef>
              <c:f>Sheet1!$X$2:$X$17</c:f>
              <c:numCache>
                <c:formatCode>General</c:formatCode>
                <c:ptCount val="16"/>
                <c:pt idx="0">
                  <c:v>0</c:v>
                </c:pt>
                <c:pt idx="1">
                  <c:v>0</c:v>
                </c:pt>
                <c:pt idx="2">
                  <c:v>0</c:v>
                </c:pt>
                <c:pt idx="3">
                  <c:v>0</c:v>
                </c:pt>
                <c:pt idx="4">
                  <c:v>12.5</c:v>
                </c:pt>
                <c:pt idx="5">
                  <c:v>17.600000000000001</c:v>
                </c:pt>
                <c:pt idx="6">
                  <c:v>146.69999999999999</c:v>
                </c:pt>
                <c:pt idx="7">
                  <c:v>1</c:v>
                </c:pt>
                <c:pt idx="8">
                  <c:v>0.9</c:v>
                </c:pt>
                <c:pt idx="9">
                  <c:v>0.9</c:v>
                </c:pt>
                <c:pt idx="10">
                  <c:v>0.9</c:v>
                </c:pt>
                <c:pt idx="11">
                  <c:v>5.9</c:v>
                </c:pt>
                <c:pt idx="12">
                  <c:v>248.5</c:v>
                </c:pt>
                <c:pt idx="13">
                  <c:v>70.400000000000006</c:v>
                </c:pt>
                <c:pt idx="14">
                  <c:v>108.9</c:v>
                </c:pt>
                <c:pt idx="15">
                  <c:v>10</c:v>
                </c:pt>
              </c:numCache>
            </c:numRef>
          </c:val>
        </c:ser>
        <c:dLbls>
          <c:showLegendKey val="0"/>
          <c:showVal val="0"/>
          <c:showCatName val="0"/>
          <c:showSerName val="0"/>
          <c:showPercent val="0"/>
          <c:showBubbleSize val="0"/>
        </c:dLbls>
        <c:gapWidth val="40"/>
        <c:overlap val="100"/>
        <c:axId val="129302528"/>
        <c:axId val="129304448"/>
      </c:barChart>
      <c:catAx>
        <c:axId val="12930252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smtClean="0"/>
                  <a:t>Year</a:t>
                </a:r>
                <a:endParaRPr lang="en-US" dirty="0"/>
              </a:p>
            </c:rich>
          </c:tx>
          <c:layout/>
          <c:overlay val="0"/>
          <c:spPr>
            <a:noFill/>
            <a:ln>
              <a:noFill/>
            </a:ln>
            <a:effectLst/>
          </c:sp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9304448"/>
        <c:crosses val="autoZero"/>
        <c:auto val="1"/>
        <c:lblAlgn val="ctr"/>
        <c:lblOffset val="100"/>
        <c:noMultiLvlLbl val="0"/>
      </c:catAx>
      <c:valAx>
        <c:axId val="12930444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000" b="1" i="0" u="none" strike="noStrike" baseline="0" dirty="0" smtClean="0">
                    <a:effectLst/>
                  </a:rPr>
                  <a:t>$US Millions</a:t>
                </a:r>
                <a:endParaRPr lang="en-US" dirty="0"/>
              </a:p>
            </c:rich>
          </c:tx>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930252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drawings/drawing1.xml><?xml version="1.0" encoding="utf-8"?>
<c:userShapes xmlns:c="http://schemas.openxmlformats.org/drawingml/2006/chart">
  <cdr:relSizeAnchor xmlns:cdr="http://schemas.openxmlformats.org/drawingml/2006/chartDrawing">
    <cdr:from>
      <cdr:x>0.67164</cdr:x>
      <cdr:y>0</cdr:y>
    </cdr:from>
    <cdr:to>
      <cdr:x>0.75914</cdr:x>
      <cdr:y>0.0816</cdr:y>
    </cdr:to>
    <cdr:sp macro="" textlink="">
      <cdr:nvSpPr>
        <cdr:cNvPr id="2" name="TextBox 10"/>
        <cdr:cNvSpPr txBox="1"/>
      </cdr:nvSpPr>
      <cdr:spPr>
        <a:xfrm xmlns:a="http://schemas.openxmlformats.org/drawingml/2006/main">
          <a:off x="5527340" y="-1600200"/>
          <a:ext cx="720080" cy="3901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GB" b="1" dirty="0" smtClean="0"/>
            <a:t>63%</a:t>
          </a:r>
          <a:endParaRPr lang="en-GB" b="1" dirty="0"/>
        </a:p>
      </cdr:txBody>
    </cdr:sp>
  </cdr:relSizeAnchor>
  <cdr:relSizeAnchor xmlns:cdr="http://schemas.openxmlformats.org/drawingml/2006/chartDrawing">
    <cdr:from>
      <cdr:x>0.67164</cdr:x>
      <cdr:y>0.56867</cdr:y>
    </cdr:from>
    <cdr:to>
      <cdr:x>0.75914</cdr:x>
      <cdr:y>0.66523</cdr:y>
    </cdr:to>
    <cdr:sp macro="" textlink="">
      <cdr:nvSpPr>
        <cdr:cNvPr id="3" name="TextBox 9"/>
        <cdr:cNvSpPr txBox="1"/>
      </cdr:nvSpPr>
      <cdr:spPr>
        <a:xfrm xmlns:a="http://schemas.openxmlformats.org/drawingml/2006/main">
          <a:off x="5527340" y="2718891"/>
          <a:ext cx="720080" cy="461665"/>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GB" sz="2400" b="1" dirty="0" smtClean="0"/>
            <a:t>20%</a:t>
          </a:r>
          <a:endParaRPr lang="en-GB" sz="2400" b="1" dirty="0"/>
        </a:p>
      </cdr:txBody>
    </cdr:sp>
  </cdr:relSizeAnchor>
  <cdr:relSizeAnchor xmlns:cdr="http://schemas.openxmlformats.org/drawingml/2006/chartDrawing">
    <cdr:from>
      <cdr:x>0.66423</cdr:x>
      <cdr:y>0.28904</cdr:y>
    </cdr:from>
    <cdr:to>
      <cdr:x>0.75173</cdr:x>
      <cdr:y>0.3856</cdr:y>
    </cdr:to>
    <cdr:sp macro="" textlink="">
      <cdr:nvSpPr>
        <cdr:cNvPr id="5" name="TextBox 9"/>
        <cdr:cNvSpPr txBox="1"/>
      </cdr:nvSpPr>
      <cdr:spPr>
        <a:xfrm xmlns:a="http://schemas.openxmlformats.org/drawingml/2006/main">
          <a:off x="5466357" y="1381943"/>
          <a:ext cx="720080" cy="461665"/>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2400" b="1" dirty="0" smtClean="0"/>
            <a:t>51%</a:t>
          </a:r>
          <a:endParaRPr lang="en-GB" sz="2400" b="1" dirty="0"/>
        </a:p>
      </cdr:txBody>
    </cdr:sp>
  </cdr:relSizeAnchor>
  <cdr:relSizeAnchor xmlns:cdr="http://schemas.openxmlformats.org/drawingml/2006/chartDrawing">
    <cdr:from>
      <cdr:x>0.67781</cdr:x>
      <cdr:y>0.5793</cdr:y>
    </cdr:from>
    <cdr:to>
      <cdr:x>0.76531</cdr:x>
      <cdr:y>0.67586</cdr:y>
    </cdr:to>
    <cdr:sp macro="" textlink="">
      <cdr:nvSpPr>
        <cdr:cNvPr id="6" name="TextBox 9"/>
        <cdr:cNvSpPr txBox="1"/>
      </cdr:nvSpPr>
      <cdr:spPr>
        <a:xfrm xmlns:a="http://schemas.openxmlformats.org/drawingml/2006/main">
          <a:off x="5578140" y="2769691"/>
          <a:ext cx="720080" cy="461665"/>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2400" b="1" dirty="0" smtClean="0"/>
            <a:t>20%</a:t>
          </a:r>
          <a:endParaRPr lang="en-GB" sz="2400" b="1" dirty="0"/>
        </a:p>
      </cdr:txBody>
    </cdr:sp>
  </cdr:relSizeAnchor>
  <cdr:relSizeAnchor xmlns:cdr="http://schemas.openxmlformats.org/drawingml/2006/chartDrawing">
    <cdr:from>
      <cdr:x>0.6704</cdr:x>
      <cdr:y>0.29967</cdr:y>
    </cdr:from>
    <cdr:to>
      <cdr:x>0.7579</cdr:x>
      <cdr:y>0.39623</cdr:y>
    </cdr:to>
    <cdr:sp macro="" textlink="">
      <cdr:nvSpPr>
        <cdr:cNvPr id="7" name="TextBox 9"/>
        <cdr:cNvSpPr txBox="1"/>
      </cdr:nvSpPr>
      <cdr:spPr>
        <a:xfrm xmlns:a="http://schemas.openxmlformats.org/drawingml/2006/main">
          <a:off x="5517157" y="1432743"/>
          <a:ext cx="720080" cy="461665"/>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2400" b="1" dirty="0" smtClean="0"/>
            <a:t>51%</a:t>
          </a:r>
          <a:endParaRPr lang="en-GB" sz="2400" b="1" dirty="0"/>
        </a:p>
      </cdr:txBody>
    </cdr:sp>
  </cdr:relSizeAnchor>
  <cdr:relSizeAnchor xmlns:cdr="http://schemas.openxmlformats.org/drawingml/2006/chartDrawing">
    <cdr:from>
      <cdr:x>0.66423</cdr:x>
      <cdr:y>0.00019</cdr:y>
    </cdr:from>
    <cdr:to>
      <cdr:x>0.75173</cdr:x>
      <cdr:y>0.09675</cdr:y>
    </cdr:to>
    <cdr:sp macro="" textlink="">
      <cdr:nvSpPr>
        <cdr:cNvPr id="8" name="TextBox 9"/>
        <cdr:cNvSpPr txBox="1"/>
      </cdr:nvSpPr>
      <cdr:spPr>
        <a:xfrm xmlns:a="http://schemas.openxmlformats.org/drawingml/2006/main">
          <a:off x="5466357" y="893"/>
          <a:ext cx="720080" cy="461665"/>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2400" b="1" dirty="0" smtClean="0"/>
            <a:t>37%</a:t>
          </a:r>
          <a:endParaRPr lang="en-GB" sz="2400" b="1"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71B2D202-23F9-4C4A-86DB-D577B8DFE67A}" type="datetimeFigureOut">
              <a:rPr lang="en-US" smtClean="0"/>
              <a:t>6/23/2016</a:t>
            </a:fld>
            <a:endParaRPr lang="en-US" dirty="0"/>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9613" y="4459288"/>
            <a:ext cx="5683250" cy="422433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6988"/>
            <a:ext cx="3078163" cy="4699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2725" y="8916988"/>
            <a:ext cx="3078163" cy="469900"/>
          </a:xfrm>
          <a:prstGeom prst="rect">
            <a:avLst/>
          </a:prstGeom>
        </p:spPr>
        <p:txBody>
          <a:bodyPr vert="horz" lIns="91440" tIns="45720" rIns="91440" bIns="45720" rtlCol="0" anchor="b"/>
          <a:lstStyle>
            <a:lvl1pPr algn="r">
              <a:defRPr sz="1200"/>
            </a:lvl1pPr>
          </a:lstStyle>
          <a:p>
            <a:fld id="{E0505F7F-AFF2-40C1-984F-7AF2CE414448}" type="slidenum">
              <a:rPr lang="en-US" smtClean="0"/>
              <a:t>‹#›</a:t>
            </a:fld>
            <a:endParaRPr lang="en-US" dirty="0"/>
          </a:p>
        </p:txBody>
      </p:sp>
    </p:spTree>
    <p:extLst>
      <p:ext uri="{BB962C8B-B14F-4D97-AF65-F5344CB8AC3E}">
        <p14:creationId xmlns:p14="http://schemas.microsoft.com/office/powerpoint/2010/main" val="925449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505F7F-AFF2-40C1-984F-7AF2CE414448}" type="slidenum">
              <a:rPr lang="en-US" smtClean="0"/>
              <a:t>1</a:t>
            </a:fld>
            <a:endParaRPr lang="en-US" dirty="0"/>
          </a:p>
        </p:txBody>
      </p:sp>
    </p:spTree>
    <p:extLst>
      <p:ext uri="{BB962C8B-B14F-4D97-AF65-F5344CB8AC3E}">
        <p14:creationId xmlns:p14="http://schemas.microsoft.com/office/powerpoint/2010/main" val="16234253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505F7F-AFF2-40C1-984F-7AF2CE414448}" type="slidenum">
              <a:rPr lang="en-US" smtClean="0"/>
              <a:t>10</a:t>
            </a:fld>
            <a:endParaRPr lang="en-US" dirty="0"/>
          </a:p>
        </p:txBody>
      </p:sp>
    </p:spTree>
    <p:extLst>
      <p:ext uri="{BB962C8B-B14F-4D97-AF65-F5344CB8AC3E}">
        <p14:creationId xmlns:p14="http://schemas.microsoft.com/office/powerpoint/2010/main" val="6907706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505F7F-AFF2-40C1-984F-7AF2CE414448}" type="slidenum">
              <a:rPr lang="en-US" smtClean="0"/>
              <a:t>11</a:t>
            </a:fld>
            <a:endParaRPr lang="en-US" dirty="0"/>
          </a:p>
        </p:txBody>
      </p:sp>
    </p:spTree>
    <p:extLst>
      <p:ext uri="{BB962C8B-B14F-4D97-AF65-F5344CB8AC3E}">
        <p14:creationId xmlns:p14="http://schemas.microsoft.com/office/powerpoint/2010/main" val="34776059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505F7F-AFF2-40C1-984F-7AF2CE414448}" type="slidenum">
              <a:rPr lang="en-US" smtClean="0"/>
              <a:t>12</a:t>
            </a:fld>
            <a:endParaRPr lang="en-US" dirty="0"/>
          </a:p>
        </p:txBody>
      </p:sp>
    </p:spTree>
    <p:extLst>
      <p:ext uri="{BB962C8B-B14F-4D97-AF65-F5344CB8AC3E}">
        <p14:creationId xmlns:p14="http://schemas.microsoft.com/office/powerpoint/2010/main" val="16684828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E0505F7F-AFF2-40C1-984F-7AF2CE414448}" type="slidenum">
              <a:rPr lang="en-US" smtClean="0"/>
              <a:t>13</a:t>
            </a:fld>
            <a:endParaRPr lang="en-US" dirty="0"/>
          </a:p>
        </p:txBody>
      </p:sp>
    </p:spTree>
    <p:extLst>
      <p:ext uri="{BB962C8B-B14F-4D97-AF65-F5344CB8AC3E}">
        <p14:creationId xmlns:p14="http://schemas.microsoft.com/office/powerpoint/2010/main" val="18046215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505F7F-AFF2-40C1-984F-7AF2CE414448}" type="slidenum">
              <a:rPr lang="en-US" smtClean="0"/>
              <a:t>14</a:t>
            </a:fld>
            <a:endParaRPr lang="en-US" dirty="0"/>
          </a:p>
        </p:txBody>
      </p:sp>
    </p:spTree>
    <p:extLst>
      <p:ext uri="{BB962C8B-B14F-4D97-AF65-F5344CB8AC3E}">
        <p14:creationId xmlns:p14="http://schemas.microsoft.com/office/powerpoint/2010/main" val="12873339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505F7F-AFF2-40C1-984F-7AF2CE414448}" type="slidenum">
              <a:rPr lang="en-US" smtClean="0"/>
              <a:t>18</a:t>
            </a:fld>
            <a:endParaRPr lang="en-US" dirty="0"/>
          </a:p>
        </p:txBody>
      </p:sp>
    </p:spTree>
    <p:extLst>
      <p:ext uri="{BB962C8B-B14F-4D97-AF65-F5344CB8AC3E}">
        <p14:creationId xmlns:p14="http://schemas.microsoft.com/office/powerpoint/2010/main" val="17971441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endParaRPr lang="en-GB" dirty="0"/>
          </a:p>
        </p:txBody>
      </p:sp>
      <p:sp>
        <p:nvSpPr>
          <p:cNvPr id="1034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8833" eaLnBrk="0" hangingPunct="0">
              <a:defRPr sz="2500">
                <a:solidFill>
                  <a:schemeClr val="tx1"/>
                </a:solidFill>
                <a:latin typeface="Tahoma" pitchFamily="34" charset="0"/>
              </a:defRPr>
            </a:lvl1pPr>
            <a:lvl2pPr marL="765610" indent="-294465" defTabSz="948833" eaLnBrk="0" hangingPunct="0">
              <a:defRPr sz="2500">
                <a:solidFill>
                  <a:schemeClr val="tx1"/>
                </a:solidFill>
                <a:latin typeface="Tahoma" pitchFamily="34" charset="0"/>
              </a:defRPr>
            </a:lvl2pPr>
            <a:lvl3pPr marL="1177862" indent="-235572" defTabSz="948833" eaLnBrk="0" hangingPunct="0">
              <a:defRPr sz="2500">
                <a:solidFill>
                  <a:schemeClr val="tx1"/>
                </a:solidFill>
                <a:latin typeface="Tahoma" pitchFamily="34" charset="0"/>
              </a:defRPr>
            </a:lvl3pPr>
            <a:lvl4pPr marL="1649006" indent="-235572" defTabSz="948833" eaLnBrk="0" hangingPunct="0">
              <a:defRPr sz="2500">
                <a:solidFill>
                  <a:schemeClr val="tx1"/>
                </a:solidFill>
                <a:latin typeface="Tahoma" pitchFamily="34" charset="0"/>
              </a:defRPr>
            </a:lvl4pPr>
            <a:lvl5pPr marL="2120151" indent="-235572" defTabSz="948833" eaLnBrk="0" hangingPunct="0">
              <a:defRPr sz="2500">
                <a:solidFill>
                  <a:schemeClr val="tx1"/>
                </a:solidFill>
                <a:latin typeface="Tahoma" pitchFamily="34" charset="0"/>
              </a:defRPr>
            </a:lvl5pPr>
            <a:lvl6pPr marL="2591295" indent="-235572" defTabSz="948833" eaLnBrk="0" fontAlgn="base" hangingPunct="0">
              <a:spcBef>
                <a:spcPct val="0"/>
              </a:spcBef>
              <a:spcAft>
                <a:spcPct val="0"/>
              </a:spcAft>
              <a:defRPr sz="2500">
                <a:solidFill>
                  <a:schemeClr val="tx1"/>
                </a:solidFill>
                <a:latin typeface="Tahoma" pitchFamily="34" charset="0"/>
              </a:defRPr>
            </a:lvl6pPr>
            <a:lvl7pPr marL="3062440" indent="-235572" defTabSz="948833" eaLnBrk="0" fontAlgn="base" hangingPunct="0">
              <a:spcBef>
                <a:spcPct val="0"/>
              </a:spcBef>
              <a:spcAft>
                <a:spcPct val="0"/>
              </a:spcAft>
              <a:defRPr sz="2500">
                <a:solidFill>
                  <a:schemeClr val="tx1"/>
                </a:solidFill>
                <a:latin typeface="Tahoma" pitchFamily="34" charset="0"/>
              </a:defRPr>
            </a:lvl7pPr>
            <a:lvl8pPr marL="3533585" indent="-235572" defTabSz="948833" eaLnBrk="0" fontAlgn="base" hangingPunct="0">
              <a:spcBef>
                <a:spcPct val="0"/>
              </a:spcBef>
              <a:spcAft>
                <a:spcPct val="0"/>
              </a:spcAft>
              <a:defRPr sz="2500">
                <a:solidFill>
                  <a:schemeClr val="tx1"/>
                </a:solidFill>
                <a:latin typeface="Tahoma" pitchFamily="34" charset="0"/>
              </a:defRPr>
            </a:lvl8pPr>
            <a:lvl9pPr marL="4004729" indent="-235572" defTabSz="948833" eaLnBrk="0" fontAlgn="base" hangingPunct="0">
              <a:spcBef>
                <a:spcPct val="0"/>
              </a:spcBef>
              <a:spcAft>
                <a:spcPct val="0"/>
              </a:spcAft>
              <a:defRPr sz="2500">
                <a:solidFill>
                  <a:schemeClr val="tx1"/>
                </a:solidFill>
                <a:latin typeface="Tahoma" pitchFamily="34" charset="0"/>
              </a:defRPr>
            </a:lvl9pPr>
          </a:lstStyle>
          <a:p>
            <a:pPr eaLnBrk="1" hangingPunct="1"/>
            <a:fld id="{A650D654-7925-4B15-BB6D-F8A24386D587}" type="slidenum">
              <a:rPr lang="fr-CH" sz="1200">
                <a:solidFill>
                  <a:srgbClr val="000000"/>
                </a:solidFill>
                <a:latin typeface="Times New Roman" pitchFamily="18" charset="0"/>
              </a:rPr>
              <a:pPr eaLnBrk="1" hangingPunct="1"/>
              <a:t>20</a:t>
            </a:fld>
            <a:endParaRPr lang="fr-CH" sz="1200" dirty="0">
              <a:solidFill>
                <a:srgbClr val="000000"/>
              </a:solidFill>
              <a:latin typeface="Times New Roman" pitchFamily="18" charset="0"/>
            </a:endParaRPr>
          </a:p>
        </p:txBody>
      </p:sp>
    </p:spTree>
    <p:extLst>
      <p:ext uri="{BB962C8B-B14F-4D97-AF65-F5344CB8AC3E}">
        <p14:creationId xmlns:p14="http://schemas.microsoft.com/office/powerpoint/2010/main" val="42769412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505F7F-AFF2-40C1-984F-7AF2CE414448}" type="slidenum">
              <a:rPr lang="en-US" smtClean="0"/>
              <a:t>23</a:t>
            </a:fld>
            <a:endParaRPr lang="en-US" dirty="0"/>
          </a:p>
        </p:txBody>
      </p:sp>
    </p:spTree>
    <p:extLst>
      <p:ext uri="{BB962C8B-B14F-4D97-AF65-F5344CB8AC3E}">
        <p14:creationId xmlns:p14="http://schemas.microsoft.com/office/powerpoint/2010/main" val="18090008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505F7F-AFF2-40C1-984F-7AF2CE414448}" type="slidenum">
              <a:rPr lang="en-US" smtClean="0"/>
              <a:t>24</a:t>
            </a:fld>
            <a:endParaRPr lang="en-US" dirty="0"/>
          </a:p>
        </p:txBody>
      </p:sp>
    </p:spTree>
    <p:extLst>
      <p:ext uri="{BB962C8B-B14F-4D97-AF65-F5344CB8AC3E}">
        <p14:creationId xmlns:p14="http://schemas.microsoft.com/office/powerpoint/2010/main" val="213499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505F7F-AFF2-40C1-984F-7AF2CE414448}" type="slidenum">
              <a:rPr lang="en-US" smtClean="0"/>
              <a:t>25</a:t>
            </a:fld>
            <a:endParaRPr lang="en-US" dirty="0"/>
          </a:p>
        </p:txBody>
      </p:sp>
    </p:spTree>
    <p:extLst>
      <p:ext uri="{BB962C8B-B14F-4D97-AF65-F5344CB8AC3E}">
        <p14:creationId xmlns:p14="http://schemas.microsoft.com/office/powerpoint/2010/main" val="2193866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505F7F-AFF2-40C1-984F-7AF2CE414448}" type="slidenum">
              <a:rPr lang="en-US" smtClean="0"/>
              <a:t>2</a:t>
            </a:fld>
            <a:endParaRPr lang="en-US" dirty="0"/>
          </a:p>
        </p:txBody>
      </p:sp>
    </p:spTree>
    <p:extLst>
      <p:ext uri="{BB962C8B-B14F-4D97-AF65-F5344CB8AC3E}">
        <p14:creationId xmlns:p14="http://schemas.microsoft.com/office/powerpoint/2010/main" val="17647356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505F7F-AFF2-40C1-984F-7AF2CE414448}" type="slidenum">
              <a:rPr lang="en-US" smtClean="0"/>
              <a:t>26</a:t>
            </a:fld>
            <a:endParaRPr lang="en-US" dirty="0"/>
          </a:p>
        </p:txBody>
      </p:sp>
    </p:spTree>
    <p:extLst>
      <p:ext uri="{BB962C8B-B14F-4D97-AF65-F5344CB8AC3E}">
        <p14:creationId xmlns:p14="http://schemas.microsoft.com/office/powerpoint/2010/main" val="14400996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505F7F-AFF2-40C1-984F-7AF2CE414448}" type="slidenum">
              <a:rPr lang="en-US" smtClean="0"/>
              <a:t>27</a:t>
            </a:fld>
            <a:endParaRPr lang="en-US" dirty="0"/>
          </a:p>
        </p:txBody>
      </p:sp>
    </p:spTree>
    <p:extLst>
      <p:ext uri="{BB962C8B-B14F-4D97-AF65-F5344CB8AC3E}">
        <p14:creationId xmlns:p14="http://schemas.microsoft.com/office/powerpoint/2010/main" val="17152916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505F7F-AFF2-40C1-984F-7AF2CE414448}" type="slidenum">
              <a:rPr lang="en-US" smtClean="0"/>
              <a:t>28</a:t>
            </a:fld>
            <a:endParaRPr lang="en-US" dirty="0"/>
          </a:p>
        </p:txBody>
      </p:sp>
    </p:spTree>
    <p:extLst>
      <p:ext uri="{BB962C8B-B14F-4D97-AF65-F5344CB8AC3E}">
        <p14:creationId xmlns:p14="http://schemas.microsoft.com/office/powerpoint/2010/main" val="3890730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E515A6-DB64-4D66-953C-7711FEDCAA60}" type="slidenum">
              <a:rPr lang="en-GB" smtClean="0"/>
              <a:t>32</a:t>
            </a:fld>
            <a:endParaRPr lang="en-GB"/>
          </a:p>
        </p:txBody>
      </p:sp>
    </p:spTree>
    <p:extLst>
      <p:ext uri="{BB962C8B-B14F-4D97-AF65-F5344CB8AC3E}">
        <p14:creationId xmlns:p14="http://schemas.microsoft.com/office/powerpoint/2010/main" val="19905690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E515A6-DB64-4D66-953C-7711FEDCAA60}" type="slidenum">
              <a:rPr lang="en-GB" smtClean="0"/>
              <a:t>33</a:t>
            </a:fld>
            <a:endParaRPr lang="en-GB"/>
          </a:p>
        </p:txBody>
      </p:sp>
    </p:spTree>
    <p:extLst>
      <p:ext uri="{BB962C8B-B14F-4D97-AF65-F5344CB8AC3E}">
        <p14:creationId xmlns:p14="http://schemas.microsoft.com/office/powerpoint/2010/main" val="5562167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E515A6-DB64-4D66-953C-7711FEDCAA60}" type="slidenum">
              <a:rPr lang="en-GB" smtClean="0"/>
              <a:t>34</a:t>
            </a:fld>
            <a:endParaRPr lang="en-GB"/>
          </a:p>
        </p:txBody>
      </p:sp>
    </p:spTree>
    <p:extLst>
      <p:ext uri="{BB962C8B-B14F-4D97-AF65-F5344CB8AC3E}">
        <p14:creationId xmlns:p14="http://schemas.microsoft.com/office/powerpoint/2010/main" val="40333624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E515A6-DB64-4D66-953C-7711FEDCAA60}" type="slidenum">
              <a:rPr lang="en-GB" smtClean="0"/>
              <a:t>35</a:t>
            </a:fld>
            <a:endParaRPr lang="en-GB"/>
          </a:p>
        </p:txBody>
      </p:sp>
    </p:spTree>
    <p:extLst>
      <p:ext uri="{BB962C8B-B14F-4D97-AF65-F5344CB8AC3E}">
        <p14:creationId xmlns:p14="http://schemas.microsoft.com/office/powerpoint/2010/main" val="31279794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E515A6-DB64-4D66-953C-7711FEDCAA60}" type="slidenum">
              <a:rPr lang="en-GB" smtClean="0"/>
              <a:t>36</a:t>
            </a:fld>
            <a:endParaRPr lang="en-GB"/>
          </a:p>
        </p:txBody>
      </p:sp>
    </p:spTree>
    <p:extLst>
      <p:ext uri="{BB962C8B-B14F-4D97-AF65-F5344CB8AC3E}">
        <p14:creationId xmlns:p14="http://schemas.microsoft.com/office/powerpoint/2010/main" val="32746293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E515A6-DB64-4D66-953C-7711FEDCAA60}" type="slidenum">
              <a:rPr lang="en-GB" smtClean="0"/>
              <a:t>37</a:t>
            </a:fld>
            <a:endParaRPr lang="en-GB"/>
          </a:p>
        </p:txBody>
      </p:sp>
    </p:spTree>
    <p:extLst>
      <p:ext uri="{BB962C8B-B14F-4D97-AF65-F5344CB8AC3E}">
        <p14:creationId xmlns:p14="http://schemas.microsoft.com/office/powerpoint/2010/main" val="6707302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E515A6-DB64-4D66-953C-7711FEDCAA60}" type="slidenum">
              <a:rPr lang="en-GB" smtClean="0"/>
              <a:t>38</a:t>
            </a:fld>
            <a:endParaRPr lang="en-GB"/>
          </a:p>
        </p:txBody>
      </p:sp>
    </p:spTree>
    <p:extLst>
      <p:ext uri="{BB962C8B-B14F-4D97-AF65-F5344CB8AC3E}">
        <p14:creationId xmlns:p14="http://schemas.microsoft.com/office/powerpoint/2010/main" val="280695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4913" y="742701"/>
            <a:ext cx="4692650" cy="35194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505F7F-AFF2-40C1-984F-7AF2CE414448}" type="slidenum">
              <a:rPr lang="en-US" smtClean="0"/>
              <a:t>3</a:t>
            </a:fld>
            <a:endParaRPr lang="en-US" dirty="0"/>
          </a:p>
        </p:txBody>
      </p:sp>
    </p:spTree>
    <p:extLst>
      <p:ext uri="{BB962C8B-B14F-4D97-AF65-F5344CB8AC3E}">
        <p14:creationId xmlns:p14="http://schemas.microsoft.com/office/powerpoint/2010/main" val="245571955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BE515A6-DB64-4D66-953C-7711FEDCAA60}" type="slidenum">
              <a:rPr lang="en-GB" smtClean="0"/>
              <a:t>39</a:t>
            </a:fld>
            <a:endParaRPr lang="en-GB"/>
          </a:p>
        </p:txBody>
      </p:sp>
    </p:spTree>
    <p:extLst>
      <p:ext uri="{BB962C8B-B14F-4D97-AF65-F5344CB8AC3E}">
        <p14:creationId xmlns:p14="http://schemas.microsoft.com/office/powerpoint/2010/main" val="348158706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BE515A6-DB64-4D66-953C-7711FEDCAA60}" type="slidenum">
              <a:rPr lang="en-GB" smtClean="0"/>
              <a:t>40</a:t>
            </a:fld>
            <a:endParaRPr lang="en-GB"/>
          </a:p>
        </p:txBody>
      </p:sp>
    </p:spTree>
    <p:extLst>
      <p:ext uri="{BB962C8B-B14F-4D97-AF65-F5344CB8AC3E}">
        <p14:creationId xmlns:p14="http://schemas.microsoft.com/office/powerpoint/2010/main" val="199980273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E515A6-DB64-4D66-953C-7711FEDCAA60}" type="slidenum">
              <a:rPr lang="en-GB" smtClean="0"/>
              <a:t>41</a:t>
            </a:fld>
            <a:endParaRPr lang="en-GB"/>
          </a:p>
        </p:txBody>
      </p:sp>
    </p:spTree>
    <p:extLst>
      <p:ext uri="{BB962C8B-B14F-4D97-AF65-F5344CB8AC3E}">
        <p14:creationId xmlns:p14="http://schemas.microsoft.com/office/powerpoint/2010/main" val="27294382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BE515A6-DB64-4D66-953C-7711FEDCAA60}" type="slidenum">
              <a:rPr lang="en-GB" smtClean="0"/>
              <a:t>42</a:t>
            </a:fld>
            <a:endParaRPr lang="en-GB"/>
          </a:p>
        </p:txBody>
      </p:sp>
    </p:spTree>
    <p:extLst>
      <p:ext uri="{BB962C8B-B14F-4D97-AF65-F5344CB8AC3E}">
        <p14:creationId xmlns:p14="http://schemas.microsoft.com/office/powerpoint/2010/main" val="297036473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BE515A6-DB64-4D66-953C-7711FEDCAA60}" type="slidenum">
              <a:rPr lang="en-GB" smtClean="0"/>
              <a:t>43</a:t>
            </a:fld>
            <a:endParaRPr lang="en-GB"/>
          </a:p>
        </p:txBody>
      </p:sp>
    </p:spTree>
    <p:extLst>
      <p:ext uri="{BB962C8B-B14F-4D97-AF65-F5344CB8AC3E}">
        <p14:creationId xmlns:p14="http://schemas.microsoft.com/office/powerpoint/2010/main" val="31201499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505F7F-AFF2-40C1-984F-7AF2CE414448}" type="slidenum">
              <a:rPr lang="en-US" smtClean="0"/>
              <a:t>4</a:t>
            </a:fld>
            <a:endParaRPr lang="en-US" dirty="0"/>
          </a:p>
        </p:txBody>
      </p:sp>
    </p:spTree>
    <p:extLst>
      <p:ext uri="{BB962C8B-B14F-4D97-AF65-F5344CB8AC3E}">
        <p14:creationId xmlns:p14="http://schemas.microsoft.com/office/powerpoint/2010/main" val="33568661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505F7F-AFF2-40C1-984F-7AF2CE414448}" type="slidenum">
              <a:rPr lang="en-US" smtClean="0"/>
              <a:t>5</a:t>
            </a:fld>
            <a:endParaRPr lang="en-US" dirty="0"/>
          </a:p>
        </p:txBody>
      </p:sp>
    </p:spTree>
    <p:extLst>
      <p:ext uri="{BB962C8B-B14F-4D97-AF65-F5344CB8AC3E}">
        <p14:creationId xmlns:p14="http://schemas.microsoft.com/office/powerpoint/2010/main" val="3698219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A2286F5-813B-4A26-9590-A2AE8058C681}" type="slidenum">
              <a:rPr lang="en-GB" smtClean="0"/>
              <a:t>6</a:t>
            </a:fld>
            <a:endParaRPr lang="en-GB" dirty="0"/>
          </a:p>
        </p:txBody>
      </p:sp>
    </p:spTree>
    <p:extLst>
      <p:ext uri="{BB962C8B-B14F-4D97-AF65-F5344CB8AC3E}">
        <p14:creationId xmlns:p14="http://schemas.microsoft.com/office/powerpoint/2010/main" val="23212341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505F7F-AFF2-40C1-984F-7AF2CE414448}" type="slidenum">
              <a:rPr lang="en-US" smtClean="0"/>
              <a:t>7</a:t>
            </a:fld>
            <a:endParaRPr lang="en-US" dirty="0"/>
          </a:p>
        </p:txBody>
      </p:sp>
    </p:spTree>
    <p:extLst>
      <p:ext uri="{BB962C8B-B14F-4D97-AF65-F5344CB8AC3E}">
        <p14:creationId xmlns:p14="http://schemas.microsoft.com/office/powerpoint/2010/main" val="7425468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505F7F-AFF2-40C1-984F-7AF2CE414448}" type="slidenum">
              <a:rPr lang="en-US" smtClean="0"/>
              <a:t>8</a:t>
            </a:fld>
            <a:endParaRPr lang="en-US" dirty="0"/>
          </a:p>
        </p:txBody>
      </p:sp>
    </p:spTree>
    <p:extLst>
      <p:ext uri="{BB962C8B-B14F-4D97-AF65-F5344CB8AC3E}">
        <p14:creationId xmlns:p14="http://schemas.microsoft.com/office/powerpoint/2010/main" val="15954534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505F7F-AFF2-40C1-984F-7AF2CE414448}" type="slidenum">
              <a:rPr lang="en-US" smtClean="0"/>
              <a:t>9</a:t>
            </a:fld>
            <a:endParaRPr lang="en-US" dirty="0"/>
          </a:p>
        </p:txBody>
      </p:sp>
    </p:spTree>
    <p:extLst>
      <p:ext uri="{BB962C8B-B14F-4D97-AF65-F5344CB8AC3E}">
        <p14:creationId xmlns:p14="http://schemas.microsoft.com/office/powerpoint/2010/main" val="3216640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6B81D9D-5653-4BA0-AC74-313C90BC6002}" type="datetimeFigureOut">
              <a:rPr lang="en-US" smtClean="0"/>
              <a:t>6/23/2016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334607-36B4-415A-AB02-2AA149A2C99A}" type="slidenum">
              <a:rPr lang="en-US" smtClean="0"/>
              <a:t>‹#›</a:t>
            </a:fld>
            <a:endParaRPr lang="en-US" dirty="0"/>
          </a:p>
        </p:txBody>
      </p:sp>
    </p:spTree>
    <p:extLst>
      <p:ext uri="{BB962C8B-B14F-4D97-AF65-F5344CB8AC3E}">
        <p14:creationId xmlns:p14="http://schemas.microsoft.com/office/powerpoint/2010/main" val="1213311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B81D9D-5653-4BA0-AC74-313C90BC6002}" type="datetimeFigureOut">
              <a:rPr lang="en-US" smtClean="0"/>
              <a:t>6/23/2016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334607-36B4-415A-AB02-2AA149A2C99A}" type="slidenum">
              <a:rPr lang="en-US" smtClean="0"/>
              <a:t>‹#›</a:t>
            </a:fld>
            <a:endParaRPr lang="en-US" dirty="0"/>
          </a:p>
        </p:txBody>
      </p:sp>
    </p:spTree>
    <p:extLst>
      <p:ext uri="{BB962C8B-B14F-4D97-AF65-F5344CB8AC3E}">
        <p14:creationId xmlns:p14="http://schemas.microsoft.com/office/powerpoint/2010/main" val="5024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B81D9D-5653-4BA0-AC74-313C90BC6002}" type="datetimeFigureOut">
              <a:rPr lang="en-US" smtClean="0"/>
              <a:t>6/23/2016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334607-36B4-415A-AB02-2AA149A2C99A}" type="slidenum">
              <a:rPr lang="en-US" smtClean="0"/>
              <a:t>‹#›</a:t>
            </a:fld>
            <a:endParaRPr lang="en-US" dirty="0"/>
          </a:p>
        </p:txBody>
      </p:sp>
    </p:spTree>
    <p:extLst>
      <p:ext uri="{BB962C8B-B14F-4D97-AF65-F5344CB8AC3E}">
        <p14:creationId xmlns:p14="http://schemas.microsoft.com/office/powerpoint/2010/main" val="3700640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B81D9D-5653-4BA0-AC74-313C90BC6002}" type="datetimeFigureOut">
              <a:rPr lang="en-US" smtClean="0"/>
              <a:t>6/23/2016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334607-36B4-415A-AB02-2AA149A2C99A}" type="slidenum">
              <a:rPr lang="en-US" smtClean="0"/>
              <a:t>‹#›</a:t>
            </a:fld>
            <a:endParaRPr lang="en-US" dirty="0"/>
          </a:p>
        </p:txBody>
      </p:sp>
    </p:spTree>
    <p:extLst>
      <p:ext uri="{BB962C8B-B14F-4D97-AF65-F5344CB8AC3E}">
        <p14:creationId xmlns:p14="http://schemas.microsoft.com/office/powerpoint/2010/main" val="277724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B81D9D-5653-4BA0-AC74-313C90BC6002}" type="datetimeFigureOut">
              <a:rPr lang="en-US" smtClean="0"/>
              <a:t>6/23/2016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334607-36B4-415A-AB02-2AA149A2C99A}" type="slidenum">
              <a:rPr lang="en-US" smtClean="0"/>
              <a:t>‹#›</a:t>
            </a:fld>
            <a:endParaRPr lang="en-US" dirty="0"/>
          </a:p>
        </p:txBody>
      </p:sp>
    </p:spTree>
    <p:extLst>
      <p:ext uri="{BB962C8B-B14F-4D97-AF65-F5344CB8AC3E}">
        <p14:creationId xmlns:p14="http://schemas.microsoft.com/office/powerpoint/2010/main" val="2147826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6B81D9D-5653-4BA0-AC74-313C90BC6002}" type="datetimeFigureOut">
              <a:rPr lang="en-US" smtClean="0"/>
              <a:t>6/23/2016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334607-36B4-415A-AB02-2AA149A2C99A}" type="slidenum">
              <a:rPr lang="en-US" smtClean="0"/>
              <a:t>‹#›</a:t>
            </a:fld>
            <a:endParaRPr lang="en-US" dirty="0"/>
          </a:p>
        </p:txBody>
      </p:sp>
    </p:spTree>
    <p:extLst>
      <p:ext uri="{BB962C8B-B14F-4D97-AF65-F5344CB8AC3E}">
        <p14:creationId xmlns:p14="http://schemas.microsoft.com/office/powerpoint/2010/main" val="2576809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6B81D9D-5653-4BA0-AC74-313C90BC6002}" type="datetimeFigureOut">
              <a:rPr lang="en-US" smtClean="0"/>
              <a:t>6/23/2016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334607-36B4-415A-AB02-2AA149A2C99A}" type="slidenum">
              <a:rPr lang="en-US" smtClean="0"/>
              <a:t>‹#›</a:t>
            </a:fld>
            <a:endParaRPr lang="en-US" dirty="0"/>
          </a:p>
        </p:txBody>
      </p:sp>
    </p:spTree>
    <p:extLst>
      <p:ext uri="{BB962C8B-B14F-4D97-AF65-F5344CB8AC3E}">
        <p14:creationId xmlns:p14="http://schemas.microsoft.com/office/powerpoint/2010/main" val="677465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6B81D9D-5653-4BA0-AC74-313C90BC6002}" type="datetimeFigureOut">
              <a:rPr lang="en-US" smtClean="0"/>
              <a:t>6/23/2016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334607-36B4-415A-AB02-2AA149A2C99A}" type="slidenum">
              <a:rPr lang="en-US" smtClean="0"/>
              <a:t>‹#›</a:t>
            </a:fld>
            <a:endParaRPr lang="en-US" dirty="0"/>
          </a:p>
        </p:txBody>
      </p:sp>
    </p:spTree>
    <p:extLst>
      <p:ext uri="{BB962C8B-B14F-4D97-AF65-F5344CB8AC3E}">
        <p14:creationId xmlns:p14="http://schemas.microsoft.com/office/powerpoint/2010/main" val="3726570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B81D9D-5653-4BA0-AC74-313C90BC6002}" type="datetimeFigureOut">
              <a:rPr lang="en-US" smtClean="0"/>
              <a:t>6/23/2016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334607-36B4-415A-AB02-2AA149A2C99A}" type="slidenum">
              <a:rPr lang="en-US" smtClean="0"/>
              <a:t>‹#›</a:t>
            </a:fld>
            <a:endParaRPr lang="en-US" dirty="0"/>
          </a:p>
        </p:txBody>
      </p:sp>
    </p:spTree>
    <p:extLst>
      <p:ext uri="{BB962C8B-B14F-4D97-AF65-F5344CB8AC3E}">
        <p14:creationId xmlns:p14="http://schemas.microsoft.com/office/powerpoint/2010/main" val="2681936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6B81D9D-5653-4BA0-AC74-313C90BC6002}" type="datetimeFigureOut">
              <a:rPr lang="en-US" smtClean="0"/>
              <a:t>6/23/2016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334607-36B4-415A-AB02-2AA149A2C99A}" type="slidenum">
              <a:rPr lang="en-US" smtClean="0"/>
              <a:t>‹#›</a:t>
            </a:fld>
            <a:endParaRPr lang="en-US" dirty="0"/>
          </a:p>
        </p:txBody>
      </p:sp>
    </p:spTree>
    <p:extLst>
      <p:ext uri="{BB962C8B-B14F-4D97-AF65-F5344CB8AC3E}">
        <p14:creationId xmlns:p14="http://schemas.microsoft.com/office/powerpoint/2010/main" val="1658076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6B81D9D-5653-4BA0-AC74-313C90BC6002}" type="datetimeFigureOut">
              <a:rPr lang="en-US" smtClean="0"/>
              <a:t>6/23/2016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334607-36B4-415A-AB02-2AA149A2C99A}" type="slidenum">
              <a:rPr lang="en-US" smtClean="0"/>
              <a:t>‹#›</a:t>
            </a:fld>
            <a:endParaRPr lang="en-US" dirty="0"/>
          </a:p>
        </p:txBody>
      </p:sp>
    </p:spTree>
    <p:extLst>
      <p:ext uri="{BB962C8B-B14F-4D97-AF65-F5344CB8AC3E}">
        <p14:creationId xmlns:p14="http://schemas.microsoft.com/office/powerpoint/2010/main" val="3522386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B81D9D-5653-4BA0-AC74-313C90BC6002}" type="datetimeFigureOut">
              <a:rPr lang="en-US" smtClean="0"/>
              <a:t>6/23/2016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334607-36B4-415A-AB02-2AA149A2C99A}" type="slidenum">
              <a:rPr lang="en-US" smtClean="0"/>
              <a:t>‹#›</a:t>
            </a:fld>
            <a:endParaRPr lang="en-US" dirty="0"/>
          </a:p>
        </p:txBody>
      </p:sp>
    </p:spTree>
    <p:extLst>
      <p:ext uri="{BB962C8B-B14F-4D97-AF65-F5344CB8AC3E}">
        <p14:creationId xmlns:p14="http://schemas.microsoft.com/office/powerpoint/2010/main" val="8444888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4.png"/><Relationship Id="rId4" Type="http://schemas.openxmlformats.org/officeDocument/2006/relationships/oleObject" Target="../embeddings/Microsoft_Excel_97-2003_Worksheet1.xls"/></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1540" y="1556792"/>
            <a:ext cx="8280920" cy="1974081"/>
          </a:xfrm>
        </p:spPr>
        <p:txBody>
          <a:bodyPr>
            <a:noAutofit/>
          </a:bodyPr>
          <a:lstStyle/>
          <a:p>
            <a:r>
              <a:rPr lang="en-GB" sz="5400" b="1" dirty="0">
                <a:solidFill>
                  <a:srgbClr val="0060A8"/>
                </a:solidFill>
              </a:rPr>
              <a:t>Midterm Review Update</a:t>
            </a:r>
            <a:br>
              <a:rPr lang="en-GB" sz="5400" b="1" dirty="0">
                <a:solidFill>
                  <a:srgbClr val="0060A8"/>
                </a:solidFill>
              </a:rPr>
            </a:br>
            <a:r>
              <a:rPr lang="en-GB" sz="5400" b="1" dirty="0">
                <a:solidFill>
                  <a:srgbClr val="0060A8"/>
                </a:solidFill>
              </a:rPr>
              <a:t>Global Measles and Rubella </a:t>
            </a:r>
            <a:r>
              <a:rPr lang="en-GB" sz="4800" b="1" dirty="0">
                <a:solidFill>
                  <a:srgbClr val="0060A8"/>
                </a:solidFill>
              </a:rPr>
              <a:t>Strategic Plan 2012 – 2020 </a:t>
            </a:r>
            <a:r>
              <a:rPr lang="en-GB" sz="5400" dirty="0">
                <a:solidFill>
                  <a:srgbClr val="0060A8"/>
                </a:solidFill>
              </a:rPr>
              <a:t/>
            </a:r>
            <a:br>
              <a:rPr lang="en-GB" sz="5400" dirty="0">
                <a:solidFill>
                  <a:srgbClr val="0060A8"/>
                </a:solidFill>
              </a:rPr>
            </a:br>
            <a:endParaRPr lang="en-US" sz="5400" dirty="0">
              <a:solidFill>
                <a:srgbClr val="0060A8"/>
              </a:solidFill>
            </a:endParaRPr>
          </a:p>
        </p:txBody>
      </p:sp>
      <p:sp>
        <p:nvSpPr>
          <p:cNvPr id="3" name="Subtitle 2"/>
          <p:cNvSpPr>
            <a:spLocks noGrp="1"/>
          </p:cNvSpPr>
          <p:nvPr>
            <p:ph type="subTitle" idx="1"/>
          </p:nvPr>
        </p:nvSpPr>
        <p:spPr>
          <a:xfrm>
            <a:off x="1371600" y="3886200"/>
            <a:ext cx="6400800" cy="1752600"/>
          </a:xfrm>
        </p:spPr>
        <p:txBody>
          <a:bodyPr>
            <a:normAutofit/>
          </a:bodyPr>
          <a:lstStyle/>
          <a:p>
            <a:r>
              <a:rPr lang="en-GB" sz="2400" dirty="0">
                <a:solidFill>
                  <a:schemeClr val="tx1"/>
                </a:solidFill>
              </a:rPr>
              <a:t>W. </a:t>
            </a:r>
            <a:r>
              <a:rPr lang="en-GB" sz="2400" dirty="0" smtClean="0">
                <a:solidFill>
                  <a:schemeClr val="tx1"/>
                </a:solidFill>
              </a:rPr>
              <a:t>A. </a:t>
            </a:r>
            <a:r>
              <a:rPr lang="en-GB" sz="2400" dirty="0">
                <a:solidFill>
                  <a:schemeClr val="tx1"/>
                </a:solidFill>
              </a:rPr>
              <a:t>Orenstein, </a:t>
            </a:r>
            <a:r>
              <a:rPr lang="en-GB" sz="2400" dirty="0" smtClean="0">
                <a:solidFill>
                  <a:schemeClr val="tx1"/>
                </a:solidFill>
              </a:rPr>
              <a:t>MD</a:t>
            </a:r>
          </a:p>
          <a:p>
            <a:r>
              <a:rPr lang="en-GB" sz="2400" dirty="0" smtClean="0">
                <a:solidFill>
                  <a:schemeClr val="tx1"/>
                </a:solidFill>
              </a:rPr>
              <a:t>Measles and Rubella Management Meeting,</a:t>
            </a:r>
          </a:p>
          <a:p>
            <a:r>
              <a:rPr lang="en-GB" sz="2400" dirty="0" smtClean="0">
                <a:solidFill>
                  <a:schemeClr val="tx1"/>
                </a:solidFill>
              </a:rPr>
              <a:t>Geneva, June 2016</a:t>
            </a:r>
            <a:endParaRPr lang="en-GB" sz="2400" dirty="0">
              <a:solidFill>
                <a:schemeClr val="tx1"/>
              </a:solidFill>
            </a:endParaRPr>
          </a:p>
        </p:txBody>
      </p:sp>
    </p:spTree>
    <p:extLst>
      <p:ext uri="{BB962C8B-B14F-4D97-AF65-F5344CB8AC3E}">
        <p14:creationId xmlns:p14="http://schemas.microsoft.com/office/powerpoint/2010/main" val="13393346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solidFill>
                  <a:srgbClr val="0060A8"/>
                </a:solidFill>
              </a:rPr>
              <a:t>Report: eight sections</a:t>
            </a:r>
            <a:endParaRPr lang="en-US" b="1" dirty="0">
              <a:solidFill>
                <a:srgbClr val="0060A8"/>
              </a:solidFill>
            </a:endParaRPr>
          </a:p>
        </p:txBody>
      </p:sp>
      <p:sp>
        <p:nvSpPr>
          <p:cNvPr id="3" name="Content Placeholder 2"/>
          <p:cNvSpPr>
            <a:spLocks noGrp="1"/>
          </p:cNvSpPr>
          <p:nvPr>
            <p:ph idx="1"/>
          </p:nvPr>
        </p:nvSpPr>
        <p:spPr/>
        <p:txBody>
          <a:bodyPr>
            <a:normAutofit fontScale="47500" lnSpcReduction="20000"/>
          </a:bodyPr>
          <a:lstStyle/>
          <a:p>
            <a:pPr marL="971550" lvl="1" indent="-514350">
              <a:buFont typeface="+mj-lt"/>
              <a:buAutoNum type="arabicPeriod"/>
            </a:pPr>
            <a:r>
              <a:rPr lang="en-GB" sz="4400" dirty="0" smtClean="0"/>
              <a:t>Monitor </a:t>
            </a:r>
            <a:r>
              <a:rPr lang="en-GB" sz="4400" dirty="0"/>
              <a:t>disease using effective surveillance, and evaluate programmatic </a:t>
            </a:r>
            <a:r>
              <a:rPr lang="en-GB" sz="4400" dirty="0" smtClean="0"/>
              <a:t>efforts</a:t>
            </a:r>
          </a:p>
          <a:p>
            <a:pPr marL="971550" lvl="1" indent="-514350">
              <a:buFont typeface="+mj-lt"/>
              <a:buAutoNum type="arabicPeriod"/>
            </a:pPr>
            <a:r>
              <a:rPr lang="en-GB" sz="4400" dirty="0"/>
              <a:t>Achieve and maintain high levels of population immunity by providing two doses of measles and rubella containing </a:t>
            </a:r>
            <a:r>
              <a:rPr lang="en-GB" sz="4400" dirty="0" smtClean="0"/>
              <a:t>vaccines</a:t>
            </a:r>
            <a:endParaRPr lang="en-GB" sz="4400" dirty="0"/>
          </a:p>
          <a:p>
            <a:pPr marL="971550" lvl="1" indent="-514350">
              <a:buFont typeface="+mj-lt"/>
              <a:buAutoNum type="arabicPeriod"/>
            </a:pPr>
            <a:r>
              <a:rPr lang="en-GB" sz="4400" dirty="0"/>
              <a:t>Develop and maintain outbreak preparedness, respond rapidly to outbreaks and manage cases</a:t>
            </a:r>
          </a:p>
          <a:p>
            <a:pPr marL="971550" lvl="1" indent="-514350">
              <a:buFont typeface="+mj-lt"/>
              <a:buAutoNum type="arabicPeriod"/>
            </a:pPr>
            <a:r>
              <a:rPr lang="en-GB" sz="4400" dirty="0"/>
              <a:t>Communicate and engage to build public confidence and demand for immunization</a:t>
            </a:r>
          </a:p>
          <a:p>
            <a:pPr marL="971550" lvl="1" indent="-514350">
              <a:buFont typeface="+mj-lt"/>
              <a:buAutoNum type="arabicPeriod"/>
            </a:pPr>
            <a:r>
              <a:rPr lang="en-GB" sz="4400" dirty="0"/>
              <a:t>Perform research and development to support cost-effective operations and improve vaccination and diagnostic </a:t>
            </a:r>
            <a:r>
              <a:rPr lang="en-GB" sz="4400" dirty="0" smtClean="0"/>
              <a:t>tools</a:t>
            </a:r>
          </a:p>
          <a:p>
            <a:pPr marL="971550" lvl="1" indent="-514350">
              <a:buFont typeface="+mj-lt"/>
              <a:buAutoNum type="arabicPeriod"/>
            </a:pPr>
            <a:r>
              <a:rPr lang="en-GB" sz="4400" dirty="0" smtClean="0"/>
              <a:t>Building on the polio transition</a:t>
            </a:r>
          </a:p>
          <a:p>
            <a:pPr marL="971550" lvl="1" indent="-514350">
              <a:buFont typeface="+mj-lt"/>
              <a:buAutoNum type="arabicPeriod"/>
            </a:pPr>
            <a:r>
              <a:rPr lang="en-GB" sz="4400" dirty="0" smtClean="0"/>
              <a:t>Governance</a:t>
            </a:r>
          </a:p>
          <a:p>
            <a:pPr marL="971550" lvl="1" indent="-514350">
              <a:buFont typeface="+mj-lt"/>
              <a:buAutoNum type="arabicPeriod"/>
            </a:pPr>
            <a:r>
              <a:rPr lang="en-GB" sz="4400" dirty="0" smtClean="0"/>
              <a:t>Resource mobilization and advocacy</a:t>
            </a:r>
            <a:endParaRPr lang="en-US" sz="4400" dirty="0"/>
          </a:p>
          <a:p>
            <a:endParaRPr lang="en-GB" dirty="0"/>
          </a:p>
        </p:txBody>
      </p:sp>
    </p:spTree>
    <p:extLst>
      <p:ext uri="{BB962C8B-B14F-4D97-AF65-F5344CB8AC3E}">
        <p14:creationId xmlns:p14="http://schemas.microsoft.com/office/powerpoint/2010/main" val="6429259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b="1" dirty="0" smtClean="0">
                <a:solidFill>
                  <a:srgbClr val="0060A8"/>
                </a:solidFill>
              </a:rPr>
              <a:t>Overarching conclusions (1)</a:t>
            </a:r>
            <a:endParaRPr lang="en-US" b="1" dirty="0">
              <a:solidFill>
                <a:srgbClr val="0060A8"/>
              </a:solidFill>
            </a:endParaRPr>
          </a:p>
        </p:txBody>
      </p:sp>
      <p:sp>
        <p:nvSpPr>
          <p:cNvPr id="3" name="Content Placeholder 2"/>
          <p:cNvSpPr>
            <a:spLocks noGrp="1"/>
          </p:cNvSpPr>
          <p:nvPr>
            <p:ph idx="1"/>
          </p:nvPr>
        </p:nvSpPr>
        <p:spPr>
          <a:xfrm>
            <a:off x="457200" y="1600200"/>
            <a:ext cx="8229600" cy="5141168"/>
          </a:xfrm>
        </p:spPr>
        <p:txBody>
          <a:bodyPr>
            <a:normAutofit lnSpcReduction="10000"/>
          </a:bodyPr>
          <a:lstStyle/>
          <a:p>
            <a:r>
              <a:rPr lang="en-US" dirty="0" smtClean="0"/>
              <a:t>Current trends indicate that the Strategic Plan goal of achieving measles and rubella elimination in at least 5 WHO regions by 2020 is not on track. </a:t>
            </a:r>
          </a:p>
          <a:p>
            <a:r>
              <a:rPr lang="en-US" dirty="0" smtClean="0"/>
              <a:t>Although all 6 regions have measles elimination goals and the ultimate vision is a world free of measles, it is premature to set </a:t>
            </a:r>
            <a:r>
              <a:rPr lang="en-US" dirty="0"/>
              <a:t>a timeframe for </a:t>
            </a:r>
            <a:r>
              <a:rPr lang="en-US" dirty="0" smtClean="0"/>
              <a:t>eradication at </a:t>
            </a:r>
            <a:r>
              <a:rPr lang="en-US" dirty="0"/>
              <a:t>this point.  </a:t>
            </a:r>
            <a:r>
              <a:rPr lang="en-US" dirty="0" smtClean="0"/>
              <a:t>A </a:t>
            </a:r>
            <a:r>
              <a:rPr lang="en-US" dirty="0"/>
              <a:t>review should be undertaken in 2020 </a:t>
            </a:r>
            <a:r>
              <a:rPr lang="en-US" dirty="0" smtClean="0"/>
              <a:t>to determine formal goals with timeframes for achievement.</a:t>
            </a:r>
            <a:endParaRPr lang="en-US" dirty="0"/>
          </a:p>
        </p:txBody>
      </p:sp>
    </p:spTree>
    <p:extLst>
      <p:ext uri="{BB962C8B-B14F-4D97-AF65-F5344CB8AC3E}">
        <p14:creationId xmlns:p14="http://schemas.microsoft.com/office/powerpoint/2010/main" val="1018804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b="1" dirty="0" smtClean="0">
                <a:solidFill>
                  <a:srgbClr val="0060A8"/>
                </a:solidFill>
              </a:rPr>
              <a:t>Overarching conclusions (2)</a:t>
            </a:r>
            <a:endParaRPr lang="en-US" b="1" dirty="0">
              <a:solidFill>
                <a:srgbClr val="0060A8"/>
              </a:solidFill>
            </a:endParaRPr>
          </a:p>
        </p:txBody>
      </p:sp>
      <p:sp>
        <p:nvSpPr>
          <p:cNvPr id="3" name="Content Placeholder 2"/>
          <p:cNvSpPr>
            <a:spLocks noGrp="1"/>
          </p:cNvSpPr>
          <p:nvPr>
            <p:ph idx="1"/>
          </p:nvPr>
        </p:nvSpPr>
        <p:spPr>
          <a:xfrm>
            <a:off x="457200" y="1600200"/>
            <a:ext cx="8229600" cy="5141168"/>
          </a:xfrm>
        </p:spPr>
        <p:txBody>
          <a:bodyPr>
            <a:normAutofit fontScale="85000" lnSpcReduction="20000"/>
          </a:bodyPr>
          <a:lstStyle/>
          <a:p>
            <a:pPr marL="0" indent="0">
              <a:buNone/>
            </a:pPr>
            <a:endParaRPr lang="en-US" dirty="0"/>
          </a:p>
          <a:p>
            <a:r>
              <a:rPr lang="en-US" dirty="0"/>
              <a:t>Strengthening of immunization systems is critical to achieving regional elimination </a:t>
            </a:r>
            <a:r>
              <a:rPr lang="en-US" dirty="0" smtClean="0"/>
              <a:t>goals. There must </a:t>
            </a:r>
            <a:r>
              <a:rPr lang="en-US" dirty="0"/>
              <a:t>be a focus on how working to achieve measles and rubella eradication can help strengthen health systems in general and </a:t>
            </a:r>
            <a:r>
              <a:rPr lang="en-US" dirty="0" smtClean="0"/>
              <a:t>immunization </a:t>
            </a:r>
            <a:r>
              <a:rPr lang="en-US" dirty="0"/>
              <a:t>systems in </a:t>
            </a:r>
            <a:r>
              <a:rPr lang="en-US" dirty="0" smtClean="0"/>
              <a:t>particular.</a:t>
            </a:r>
          </a:p>
          <a:p>
            <a:r>
              <a:rPr lang="en-GB" dirty="0" smtClean="0"/>
              <a:t>Measuring coverage with measles and rubella containing vaccines, while important, is not the best indicator of progress toward measles and rubella control/elimination.  Disease incidence is the most important indicator of progress. </a:t>
            </a:r>
            <a:endParaRPr lang="en-GB" dirty="0"/>
          </a:p>
          <a:p>
            <a:r>
              <a:rPr lang="en-GB" dirty="0" smtClean="0"/>
              <a:t>There is an urgent need to strengthen the collection and use of surveillance data to better guide program strategy and implementation</a:t>
            </a:r>
          </a:p>
          <a:p>
            <a:endParaRPr lang="en-US" dirty="0"/>
          </a:p>
          <a:p>
            <a:endParaRPr lang="en-US" dirty="0"/>
          </a:p>
          <a:p>
            <a:endParaRPr lang="en-US" dirty="0"/>
          </a:p>
        </p:txBody>
      </p:sp>
    </p:spTree>
    <p:extLst>
      <p:ext uri="{BB962C8B-B14F-4D97-AF65-F5344CB8AC3E}">
        <p14:creationId xmlns:p14="http://schemas.microsoft.com/office/powerpoint/2010/main" val="6027386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rgbClr val="0060A8"/>
                </a:solidFill>
              </a:rPr>
              <a:t>Surveillance --findings </a:t>
            </a:r>
            <a:r>
              <a:rPr lang="en-GB" dirty="0" smtClean="0">
                <a:solidFill>
                  <a:srgbClr val="0060A8"/>
                </a:solidFill>
              </a:rPr>
              <a:t/>
            </a:r>
            <a:br>
              <a:rPr lang="en-GB" dirty="0" smtClean="0">
                <a:solidFill>
                  <a:srgbClr val="0060A8"/>
                </a:solidFill>
              </a:rPr>
            </a:br>
            <a:endParaRPr lang="en-US" dirty="0">
              <a:solidFill>
                <a:srgbClr val="0060A8"/>
              </a:solidFill>
            </a:endParaRPr>
          </a:p>
        </p:txBody>
      </p:sp>
      <p:sp>
        <p:nvSpPr>
          <p:cNvPr id="3" name="Content Placeholder 2"/>
          <p:cNvSpPr>
            <a:spLocks noGrp="1"/>
          </p:cNvSpPr>
          <p:nvPr>
            <p:ph idx="1"/>
          </p:nvPr>
        </p:nvSpPr>
        <p:spPr>
          <a:xfrm>
            <a:off x="467544" y="1340768"/>
            <a:ext cx="8229600" cy="4525963"/>
          </a:xfrm>
        </p:spPr>
        <p:txBody>
          <a:bodyPr>
            <a:normAutofit fontScale="62500" lnSpcReduction="20000"/>
          </a:bodyPr>
          <a:lstStyle/>
          <a:p>
            <a:r>
              <a:rPr lang="en-GB" dirty="0" smtClean="0"/>
              <a:t>Successes</a:t>
            </a:r>
          </a:p>
          <a:p>
            <a:pPr lvl="1"/>
            <a:r>
              <a:rPr lang="en-GB" dirty="0" smtClean="0"/>
              <a:t>188/194 member states with case-based surveillance for measles</a:t>
            </a:r>
          </a:p>
          <a:p>
            <a:pPr lvl="1"/>
            <a:r>
              <a:rPr lang="en-GB" dirty="0" smtClean="0"/>
              <a:t>Global measles and rubella lab network</a:t>
            </a:r>
          </a:p>
          <a:p>
            <a:r>
              <a:rPr lang="en-GB" dirty="0" smtClean="0"/>
              <a:t>Challenges</a:t>
            </a:r>
          </a:p>
          <a:p>
            <a:pPr lvl="1"/>
            <a:r>
              <a:rPr lang="en-GB" dirty="0" smtClean="0"/>
              <a:t>Although 188 countries have measles case-based reporting, only 157 countries report to global level; at global level there is no reporting of rubella</a:t>
            </a:r>
          </a:p>
          <a:p>
            <a:pPr lvl="1"/>
            <a:r>
              <a:rPr lang="en-GB" dirty="0"/>
              <a:t>Frequency of in-country case reporting is variable</a:t>
            </a:r>
          </a:p>
          <a:p>
            <a:pPr lvl="1"/>
            <a:r>
              <a:rPr lang="en-GB" dirty="0"/>
              <a:t>Indicator of surveillance sensitivity (&gt;2/100,000 discards) requires further validation</a:t>
            </a:r>
          </a:p>
          <a:p>
            <a:pPr lvl="1"/>
            <a:r>
              <a:rPr lang="en-GB" dirty="0"/>
              <a:t>Within countries, quality of surveillance variable</a:t>
            </a:r>
          </a:p>
          <a:p>
            <a:pPr lvl="1"/>
            <a:r>
              <a:rPr lang="en-GB" dirty="0"/>
              <a:t>Case investigation data often incomplete</a:t>
            </a:r>
          </a:p>
          <a:p>
            <a:pPr lvl="2"/>
            <a:r>
              <a:rPr lang="en-GB" dirty="0"/>
              <a:t>No hospitalization, death, economic burden data requested, limiting the use of data for advocacy</a:t>
            </a:r>
          </a:p>
          <a:p>
            <a:pPr lvl="1"/>
            <a:r>
              <a:rPr lang="en-GB" dirty="0"/>
              <a:t>Global outbreak investigation protocol is basic</a:t>
            </a:r>
          </a:p>
          <a:p>
            <a:pPr lvl="2"/>
            <a:r>
              <a:rPr lang="en-GB" dirty="0"/>
              <a:t>Cannot determine who is giving disease to whom</a:t>
            </a:r>
          </a:p>
          <a:p>
            <a:pPr lvl="1"/>
            <a:r>
              <a:rPr lang="en-GB" dirty="0" smtClean="0"/>
              <a:t>Translation </a:t>
            </a:r>
            <a:r>
              <a:rPr lang="en-GB" dirty="0"/>
              <a:t>of data to programmatic change often weak</a:t>
            </a:r>
          </a:p>
          <a:p>
            <a:pPr lvl="1"/>
            <a:r>
              <a:rPr lang="en-GB" dirty="0"/>
              <a:t>Surveillance infrastructure under-resourced</a:t>
            </a:r>
          </a:p>
          <a:p>
            <a:pPr marL="457200" lvl="1" indent="0">
              <a:buNone/>
            </a:pPr>
            <a:endParaRPr lang="en-GB" dirty="0"/>
          </a:p>
          <a:p>
            <a:endParaRPr lang="en-GB" dirty="0" smtClean="0"/>
          </a:p>
        </p:txBody>
      </p:sp>
    </p:spTree>
    <p:extLst>
      <p:ext uri="{BB962C8B-B14F-4D97-AF65-F5344CB8AC3E}">
        <p14:creationId xmlns:p14="http://schemas.microsoft.com/office/powerpoint/2010/main" val="22174765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b="1" dirty="0" smtClean="0">
                <a:solidFill>
                  <a:schemeClr val="accent1"/>
                </a:solidFill>
              </a:rPr>
              <a:t>Power of surveillance</a:t>
            </a:r>
            <a:endParaRPr lang="en-US" b="1" dirty="0">
              <a:solidFill>
                <a:schemeClr val="accent1"/>
              </a:solidFill>
            </a:endParaRPr>
          </a:p>
        </p:txBody>
      </p:sp>
      <p:sp>
        <p:nvSpPr>
          <p:cNvPr id="5" name="Rectangle 4"/>
          <p:cNvSpPr/>
          <p:nvPr/>
        </p:nvSpPr>
        <p:spPr>
          <a:xfrm>
            <a:off x="274320" y="1383527"/>
            <a:ext cx="8869680" cy="646331"/>
          </a:xfrm>
          <a:prstGeom prst="rect">
            <a:avLst/>
          </a:prstGeom>
        </p:spPr>
        <p:txBody>
          <a:bodyPr wrap="square">
            <a:spAutoFit/>
          </a:bodyPr>
          <a:lstStyle/>
          <a:p>
            <a:pPr marL="285750" indent="-285750">
              <a:buFont typeface="Arial" panose="020B0604020202020204" pitchFamily="34" charset="0"/>
              <a:buChar char="•"/>
            </a:pPr>
            <a:endParaRPr lang="en-GB" dirty="0" smtClean="0">
              <a:effectLst/>
            </a:endParaRPr>
          </a:p>
          <a:p>
            <a:pPr marL="285750" indent="-285750">
              <a:buFont typeface="Arial" panose="020B0604020202020204" pitchFamily="34" charset="0"/>
              <a:buChar char="•"/>
            </a:pPr>
            <a:endParaRPr lang="en-US" dirty="0"/>
          </a:p>
        </p:txBody>
      </p:sp>
      <p:pic>
        <p:nvPicPr>
          <p:cNvPr id="4" name="Picture 3"/>
          <p:cNvPicPr>
            <a:picLocks noChangeAspect="1"/>
          </p:cNvPicPr>
          <p:nvPr/>
        </p:nvPicPr>
        <p:blipFill>
          <a:blip r:embed="rId3"/>
          <a:stretch>
            <a:fillRect/>
          </a:stretch>
        </p:blipFill>
        <p:spPr>
          <a:xfrm>
            <a:off x="177848" y="1585519"/>
            <a:ext cx="8674634" cy="5176007"/>
          </a:xfrm>
          <a:prstGeom prst="rect">
            <a:avLst/>
          </a:prstGeom>
        </p:spPr>
      </p:pic>
    </p:spTree>
    <p:extLst>
      <p:ext uri="{BB962C8B-B14F-4D97-AF65-F5344CB8AC3E}">
        <p14:creationId xmlns:p14="http://schemas.microsoft.com/office/powerpoint/2010/main" val="37707959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solidFill>
                  <a:srgbClr val="0060A8"/>
                </a:solidFill>
                <a:effectLst>
                  <a:outerShdw blurRad="38100" dist="38100" dir="2700000" algn="tl">
                    <a:srgbClr val="000000">
                      <a:alpha val="43137"/>
                    </a:srgbClr>
                  </a:outerShdw>
                </a:effectLst>
              </a:rPr>
              <a:t> </a:t>
            </a:r>
            <a:r>
              <a:rPr lang="en-GB" b="1" dirty="0" smtClean="0">
                <a:solidFill>
                  <a:srgbClr val="0060A8"/>
                </a:solidFill>
              </a:rPr>
              <a:t>Surveillance recommendations (1)</a:t>
            </a:r>
            <a:endParaRPr lang="en-US" b="1" dirty="0">
              <a:solidFill>
                <a:srgbClr val="0060A8"/>
              </a:solidFill>
            </a:endParaRPr>
          </a:p>
        </p:txBody>
      </p:sp>
      <p:sp>
        <p:nvSpPr>
          <p:cNvPr id="3" name="Content Placeholder 2"/>
          <p:cNvSpPr>
            <a:spLocks noGrp="1"/>
          </p:cNvSpPr>
          <p:nvPr>
            <p:ph idx="1"/>
          </p:nvPr>
        </p:nvSpPr>
        <p:spPr/>
        <p:txBody>
          <a:bodyPr>
            <a:noAutofit/>
          </a:bodyPr>
          <a:lstStyle/>
          <a:p>
            <a:pPr marL="285750" lvl="0" indent="-285750"/>
            <a:r>
              <a:rPr lang="en-GB" sz="2000" dirty="0"/>
              <a:t>A top priority for achieving the goals of the Measles Rubella Strategic Plan is to enhance case-based, laboratory-supported surveillance for measles and rubella </a:t>
            </a:r>
            <a:endParaRPr lang="en-US" sz="2000" dirty="0"/>
          </a:p>
          <a:p>
            <a:pPr marL="800100" lvl="1" indent="-342900">
              <a:buFont typeface="Arial" panose="020B0604020202020204" pitchFamily="34" charset="0"/>
              <a:buChar char="•"/>
            </a:pPr>
            <a:r>
              <a:rPr lang="en-GB" sz="2000" dirty="0"/>
              <a:t>	All countries must implement case-based surveillance for measles and rubella</a:t>
            </a:r>
            <a:endParaRPr lang="en-US" sz="2000" dirty="0"/>
          </a:p>
          <a:p>
            <a:pPr marL="800100" lvl="1" indent="-342900">
              <a:buFont typeface="Arial" panose="020B0604020202020204" pitchFamily="34" charset="0"/>
              <a:buChar char="•"/>
            </a:pPr>
            <a:r>
              <a:rPr lang="en-GB" sz="2000" dirty="0"/>
              <a:t>Cases should be reported weekly  from country to region </a:t>
            </a:r>
            <a:endParaRPr lang="en-GB" sz="2000" dirty="0" smtClean="0"/>
          </a:p>
          <a:p>
            <a:pPr marL="400050"/>
            <a:r>
              <a:rPr lang="en-GB" sz="2000" dirty="0" smtClean="0"/>
              <a:t>A working group on surveillance and outbreak investigation should be developed</a:t>
            </a:r>
            <a:endParaRPr lang="en-US" sz="2000" dirty="0"/>
          </a:p>
          <a:p>
            <a:pPr lvl="0"/>
            <a:r>
              <a:rPr lang="en-GB" sz="2000" dirty="0"/>
              <a:t>Protocols need to be developed to guide how to conduct,  interpret and disseminate data analysis results for policy</a:t>
            </a:r>
            <a:endParaRPr lang="en-US" sz="2000" dirty="0"/>
          </a:p>
          <a:p>
            <a:pPr lvl="1"/>
            <a:r>
              <a:rPr lang="en-GB" sz="2000" dirty="0"/>
              <a:t>E.g., who is transmitting to whom</a:t>
            </a:r>
            <a:endParaRPr lang="en-US" sz="2000" dirty="0"/>
          </a:p>
          <a:p>
            <a:pPr lvl="1"/>
            <a:r>
              <a:rPr lang="en-GB" sz="2000" dirty="0"/>
              <a:t>Exposure </a:t>
            </a:r>
            <a:r>
              <a:rPr lang="en-GB" sz="2000" dirty="0" smtClean="0"/>
              <a:t>settings</a:t>
            </a:r>
            <a:endParaRPr lang="en-US" sz="2000" dirty="0"/>
          </a:p>
        </p:txBody>
      </p:sp>
    </p:spTree>
    <p:extLst>
      <p:ext uri="{BB962C8B-B14F-4D97-AF65-F5344CB8AC3E}">
        <p14:creationId xmlns:p14="http://schemas.microsoft.com/office/powerpoint/2010/main" val="381866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solidFill>
                  <a:srgbClr val="0060A8"/>
                </a:solidFill>
                <a:effectLst>
                  <a:outerShdw blurRad="38100" dist="38100" dir="2700000" algn="tl">
                    <a:srgbClr val="000000">
                      <a:alpha val="43137"/>
                    </a:srgbClr>
                  </a:outerShdw>
                </a:effectLst>
              </a:rPr>
              <a:t> </a:t>
            </a:r>
            <a:r>
              <a:rPr lang="en-GB" b="1" dirty="0" smtClean="0">
                <a:solidFill>
                  <a:srgbClr val="0060A8"/>
                </a:solidFill>
              </a:rPr>
              <a:t>Surveillance recommendations (2)</a:t>
            </a:r>
            <a:endParaRPr lang="en-US" b="1" dirty="0">
              <a:solidFill>
                <a:srgbClr val="0060A8"/>
              </a:solidFill>
            </a:endParaRPr>
          </a:p>
        </p:txBody>
      </p:sp>
      <p:sp>
        <p:nvSpPr>
          <p:cNvPr id="3" name="Content Placeholder 2"/>
          <p:cNvSpPr>
            <a:spLocks noGrp="1"/>
          </p:cNvSpPr>
          <p:nvPr>
            <p:ph idx="1"/>
          </p:nvPr>
        </p:nvSpPr>
        <p:spPr/>
        <p:txBody>
          <a:bodyPr>
            <a:noAutofit/>
          </a:bodyPr>
          <a:lstStyle/>
          <a:p>
            <a:pPr lvl="0"/>
            <a:r>
              <a:rPr lang="en-GB" sz="2000" dirty="0" smtClean="0"/>
              <a:t>Sera collected to investigate cases of rash illness with fever to diagnose measles should be tested for rubella if found to be negative for measles, or tested for both at the same time</a:t>
            </a:r>
          </a:p>
          <a:p>
            <a:pPr lvl="0"/>
            <a:r>
              <a:rPr lang="en-GB" sz="2000" dirty="0" smtClean="0"/>
              <a:t>Training </a:t>
            </a:r>
            <a:r>
              <a:rPr lang="en-GB" sz="2000" dirty="0"/>
              <a:t>materials </a:t>
            </a:r>
            <a:r>
              <a:rPr lang="en-GB" sz="2000" dirty="0" smtClean="0"/>
              <a:t> should be developed  for use at </a:t>
            </a:r>
            <a:r>
              <a:rPr lang="en-GB" sz="2000" dirty="0"/>
              <a:t>global, regional and country </a:t>
            </a:r>
            <a:r>
              <a:rPr lang="en-GB" sz="2000" dirty="0" smtClean="0"/>
              <a:t>levels </a:t>
            </a:r>
            <a:r>
              <a:rPr lang="en-GB" sz="2000" dirty="0"/>
              <a:t>to </a:t>
            </a:r>
            <a:r>
              <a:rPr lang="en-GB" sz="2000" dirty="0" smtClean="0"/>
              <a:t>design and improve systems </a:t>
            </a:r>
            <a:r>
              <a:rPr lang="en-GB" sz="2000" dirty="0"/>
              <a:t>to collect both surveillance data and perform outbreak </a:t>
            </a:r>
            <a:r>
              <a:rPr lang="en-GB" sz="2000" dirty="0" smtClean="0"/>
              <a:t>investigations </a:t>
            </a:r>
            <a:r>
              <a:rPr lang="en-GB" sz="2000" dirty="0"/>
              <a:t>and </a:t>
            </a:r>
            <a:r>
              <a:rPr lang="en-GB" sz="2000" dirty="0" smtClean="0"/>
              <a:t>interpret data </a:t>
            </a:r>
            <a:r>
              <a:rPr lang="en-GB" sz="2000" dirty="0"/>
              <a:t>and </a:t>
            </a:r>
            <a:r>
              <a:rPr lang="en-GB" sz="2000" dirty="0" smtClean="0"/>
              <a:t>disseminate results </a:t>
            </a:r>
            <a:r>
              <a:rPr lang="en-GB" sz="2000" dirty="0"/>
              <a:t>to all levels of the </a:t>
            </a:r>
            <a:r>
              <a:rPr lang="en-GB" sz="2000" dirty="0" smtClean="0"/>
              <a:t>system</a:t>
            </a:r>
          </a:p>
          <a:p>
            <a:pPr lvl="0"/>
            <a:r>
              <a:rPr lang="en-GB" sz="2000" dirty="0" smtClean="0"/>
              <a:t>Countries </a:t>
            </a:r>
            <a:r>
              <a:rPr lang="en-GB" sz="2000" dirty="0"/>
              <a:t>need to dedicate </a:t>
            </a:r>
            <a:r>
              <a:rPr lang="en-GB" sz="2000" dirty="0" smtClean="0"/>
              <a:t>resources for surveillance </a:t>
            </a:r>
            <a:r>
              <a:rPr lang="en-GB" sz="2000" dirty="0"/>
              <a:t>and partners need to supplement </a:t>
            </a:r>
            <a:r>
              <a:rPr lang="en-GB" sz="2000" dirty="0" smtClean="0"/>
              <a:t>resources as needed, including resources for staffing</a:t>
            </a:r>
            <a:r>
              <a:rPr lang="en-GB" sz="2000" dirty="0"/>
              <a:t>, lab support, training, and other operational </a:t>
            </a:r>
            <a:r>
              <a:rPr lang="en-GB" sz="2000" dirty="0" smtClean="0"/>
              <a:t>costs.  Countries eligible for funding from Gavi should consider using HSIS funding to support the surveillance infrastructure</a:t>
            </a:r>
            <a:endParaRPr lang="en-US" sz="2000" dirty="0"/>
          </a:p>
          <a:p>
            <a:pPr lvl="0"/>
            <a:r>
              <a:rPr lang="en-GB" sz="2000" dirty="0"/>
              <a:t>It is critical in developing surveillance systems to include the private </a:t>
            </a:r>
            <a:r>
              <a:rPr lang="en-GB" sz="2000" dirty="0" smtClean="0"/>
              <a:t>sector</a:t>
            </a:r>
          </a:p>
          <a:p>
            <a:pPr marL="0" indent="0">
              <a:buNone/>
            </a:pPr>
            <a:endParaRPr lang="en-US" sz="2000" dirty="0"/>
          </a:p>
        </p:txBody>
      </p:sp>
    </p:spTree>
    <p:extLst>
      <p:ext uri="{BB962C8B-B14F-4D97-AF65-F5344CB8AC3E}">
        <p14:creationId xmlns:p14="http://schemas.microsoft.com/office/powerpoint/2010/main" val="4269954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solidFill>
                  <a:srgbClr val="0060A8"/>
                </a:solidFill>
              </a:rPr>
              <a:t>Surveillance recommendations (3)</a:t>
            </a:r>
            <a:endParaRPr lang="en-US" b="1" dirty="0">
              <a:solidFill>
                <a:srgbClr val="0060A8"/>
              </a:solidFill>
            </a:endParaRPr>
          </a:p>
        </p:txBody>
      </p:sp>
      <p:sp>
        <p:nvSpPr>
          <p:cNvPr id="3" name="Content Placeholder 2"/>
          <p:cNvSpPr>
            <a:spLocks noGrp="1"/>
          </p:cNvSpPr>
          <p:nvPr>
            <p:ph idx="1"/>
          </p:nvPr>
        </p:nvSpPr>
        <p:spPr/>
        <p:txBody>
          <a:bodyPr>
            <a:normAutofit/>
          </a:bodyPr>
          <a:lstStyle/>
          <a:p>
            <a:pPr lvl="0"/>
            <a:r>
              <a:rPr lang="en-US" sz="2000" dirty="0" smtClean="0"/>
              <a:t>CRS surveillance, either sentinel or national level, should be implemented, especially in countries using measles rubella vaccine </a:t>
            </a:r>
          </a:p>
          <a:p>
            <a:pPr lvl="0"/>
            <a:r>
              <a:rPr lang="en-GB" sz="2000" dirty="0" smtClean="0"/>
              <a:t>As the GPEI winds down, at a minimum the current level of measles and rubella surveillance should be maintained.  Wherever possible the transition should be capitalized on to further strengthen surveillance for measles and rubella and other vaccine preventable diseases</a:t>
            </a:r>
          </a:p>
          <a:p>
            <a:pPr lvl="0"/>
            <a:r>
              <a:rPr lang="en-GB" sz="2000" dirty="0" smtClean="0"/>
              <a:t>The current measures to evaluate the quality of surveillance systems should be reviewed.</a:t>
            </a:r>
          </a:p>
          <a:p>
            <a:pPr lvl="1"/>
            <a:r>
              <a:rPr lang="en-GB" sz="2000" dirty="0" smtClean="0"/>
              <a:t>Efforts should be made to determine if having 2 cases of rash illness with fever per 100,000 children per year shown not to be measles is adequate to say that measles would be detected if present</a:t>
            </a:r>
            <a:endParaRPr lang="en-US" sz="2000" dirty="0"/>
          </a:p>
        </p:txBody>
      </p:sp>
    </p:spTree>
    <p:extLst>
      <p:ext uri="{BB962C8B-B14F-4D97-AF65-F5344CB8AC3E}">
        <p14:creationId xmlns:p14="http://schemas.microsoft.com/office/powerpoint/2010/main" val="288706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accent1"/>
                </a:solidFill>
              </a:rPr>
              <a:t>Immunization delivery -- findings</a:t>
            </a:r>
            <a:endParaRPr lang="en-US" b="1" dirty="0">
              <a:solidFill>
                <a:schemeClr val="accent1"/>
              </a:solidFill>
            </a:endParaRPr>
          </a:p>
        </p:txBody>
      </p:sp>
      <p:sp>
        <p:nvSpPr>
          <p:cNvPr id="3" name="Content Placeholder 2"/>
          <p:cNvSpPr>
            <a:spLocks noGrp="1"/>
          </p:cNvSpPr>
          <p:nvPr>
            <p:ph idx="1"/>
          </p:nvPr>
        </p:nvSpPr>
        <p:spPr/>
        <p:txBody>
          <a:bodyPr>
            <a:normAutofit fontScale="85000" lnSpcReduction="20000"/>
          </a:bodyPr>
          <a:lstStyle/>
          <a:p>
            <a:r>
              <a:rPr lang="en-GB" dirty="0" smtClean="0"/>
              <a:t>Successes</a:t>
            </a:r>
          </a:p>
          <a:p>
            <a:pPr lvl="1"/>
            <a:r>
              <a:rPr lang="en-GB" dirty="0" smtClean="0"/>
              <a:t>Since 2012, 18 countries have introduced rubella containing vaccine.  </a:t>
            </a:r>
          </a:p>
          <a:p>
            <a:pPr lvl="1"/>
            <a:r>
              <a:rPr lang="en-GB" dirty="0" smtClean="0"/>
              <a:t>To date, 160 countries have introduced MCV2, up from 136 in 2010</a:t>
            </a:r>
          </a:p>
          <a:p>
            <a:r>
              <a:rPr lang="en-GB" dirty="0" smtClean="0"/>
              <a:t>Challenges</a:t>
            </a:r>
          </a:p>
          <a:p>
            <a:pPr lvl="1"/>
            <a:r>
              <a:rPr lang="en-GB" dirty="0" smtClean="0"/>
              <a:t>MCV1 coverage remains inadequate </a:t>
            </a:r>
          </a:p>
          <a:p>
            <a:pPr lvl="2"/>
            <a:r>
              <a:rPr lang="en-GB" dirty="0" smtClean="0"/>
              <a:t>2 regions have MCV1 coverage &lt; 80%</a:t>
            </a:r>
          </a:p>
          <a:p>
            <a:pPr lvl="1"/>
            <a:r>
              <a:rPr lang="en-GB" dirty="0" smtClean="0"/>
              <a:t>Quality of SIAs remains problematic</a:t>
            </a:r>
          </a:p>
          <a:p>
            <a:pPr lvl="2"/>
            <a:r>
              <a:rPr lang="en-GB" dirty="0" smtClean="0"/>
              <a:t>Among 34 countries conducting SIAs between 2012 – 2014 followed by coverage evaluation, only 16 had coverage &gt; 95%</a:t>
            </a:r>
            <a:endParaRPr lang="en-GB" dirty="0" smtClean="0">
              <a:solidFill>
                <a:srgbClr val="FF0000"/>
              </a:solidFill>
            </a:endParaRPr>
          </a:p>
          <a:p>
            <a:pPr lvl="2"/>
            <a:r>
              <a:rPr lang="en-GB" dirty="0" smtClean="0"/>
              <a:t>SIAs delayed due to funding gaps</a:t>
            </a:r>
          </a:p>
          <a:p>
            <a:pPr lvl="1"/>
            <a:r>
              <a:rPr lang="en-GB" dirty="0" smtClean="0"/>
              <a:t>Assessment of coverage remains unreliable</a:t>
            </a:r>
            <a:endParaRPr lang="en-US" dirty="0"/>
          </a:p>
        </p:txBody>
      </p:sp>
    </p:spTree>
    <p:extLst>
      <p:ext uri="{BB962C8B-B14F-4D97-AF65-F5344CB8AC3E}">
        <p14:creationId xmlns:p14="http://schemas.microsoft.com/office/powerpoint/2010/main" val="33346004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19"/>
          <p:cNvPicPr>
            <a:picLocks noChangeAspect="1" noChangeArrowheads="1"/>
          </p:cNvPicPr>
          <p:nvPr/>
        </p:nvPicPr>
        <p:blipFill>
          <a:blip r:embed="rId2">
            <a:extLst>
              <a:ext uri="{28A0092B-C50C-407E-A947-70E740481C1C}">
                <a14:useLocalDpi xmlns:a14="http://schemas.microsoft.com/office/drawing/2010/main" val="0"/>
              </a:ext>
            </a:extLst>
          </a:blip>
          <a:srcRect l="4134" t="21857" r="3142" b="20367"/>
          <a:stretch>
            <a:fillRect/>
          </a:stretch>
        </p:blipFill>
        <p:spPr bwMode="auto">
          <a:xfrm>
            <a:off x="-80092" y="1149000"/>
            <a:ext cx="9222735" cy="4306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47" name="Title"/>
          <p:cNvSpPr>
            <a:spLocks noGrp="1"/>
          </p:cNvSpPr>
          <p:nvPr>
            <p:ph type="title"/>
          </p:nvPr>
        </p:nvSpPr>
        <p:spPr>
          <a:xfrm>
            <a:off x="467544" y="116632"/>
            <a:ext cx="8229600" cy="1143000"/>
          </a:xfrm>
        </p:spPr>
        <p:txBody>
          <a:bodyPr/>
          <a:lstStyle/>
          <a:p>
            <a:pPr eaLnBrk="1" hangingPunct="1"/>
            <a:r>
              <a:rPr lang="en-US" altLang="en-US" sz="3200" b="1" dirty="0" smtClean="0">
                <a:solidFill>
                  <a:schemeClr val="accent1"/>
                </a:solidFill>
              </a:rPr>
              <a:t>Immunization coverage with 1</a:t>
            </a:r>
            <a:r>
              <a:rPr lang="en-US" altLang="en-US" sz="3200" b="1" baseline="30000" dirty="0" smtClean="0">
                <a:solidFill>
                  <a:schemeClr val="accent1"/>
                </a:solidFill>
              </a:rPr>
              <a:t>st</a:t>
            </a:r>
            <a:r>
              <a:rPr lang="en-US" altLang="en-US" sz="3200" b="1" dirty="0" smtClean="0">
                <a:solidFill>
                  <a:schemeClr val="accent1"/>
                </a:solidFill>
              </a:rPr>
              <a:t> dose of measles containing vaccines in infants, 2014</a:t>
            </a:r>
            <a:endParaRPr lang="en-GB" altLang="en-US" sz="3200" b="1" dirty="0">
              <a:solidFill>
                <a:schemeClr val="accent1"/>
              </a:solidFill>
            </a:endParaRPr>
          </a:p>
        </p:txBody>
      </p:sp>
      <p:sp>
        <p:nvSpPr>
          <p:cNvPr id="6148" name="DataSource"/>
          <p:cNvSpPr txBox="1">
            <a:spLocks noChangeArrowheads="1"/>
          </p:cNvSpPr>
          <p:nvPr/>
        </p:nvSpPr>
        <p:spPr bwMode="auto">
          <a:xfrm>
            <a:off x="0" y="5494463"/>
            <a:ext cx="3828100" cy="5860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80000"/>
              </a:spcBef>
              <a:buClr>
                <a:srgbClr val="1E7FB8"/>
              </a:buClr>
              <a:buFont typeface="Wingdings" pitchFamily="2" charset="2"/>
              <a:buChar char="l"/>
              <a:defRPr sz="2800">
                <a:solidFill>
                  <a:srgbClr val="000066"/>
                </a:solidFill>
                <a:latin typeface="Arial" charset="0"/>
                <a:cs typeface="Arial" charset="0"/>
              </a:defRPr>
            </a:lvl1pPr>
            <a:lvl2pPr marL="742950" indent="-285750" eaLnBrk="0" hangingPunct="0">
              <a:spcBef>
                <a:spcPct val="20000"/>
              </a:spcBef>
              <a:buClr>
                <a:srgbClr val="1E7FB8"/>
              </a:buClr>
              <a:buFont typeface="Arial" charset="0"/>
              <a:buChar char="–"/>
              <a:defRPr sz="2400">
                <a:solidFill>
                  <a:srgbClr val="000066"/>
                </a:solidFill>
                <a:latin typeface="Arial" charset="0"/>
                <a:cs typeface="Arial" charset="0"/>
              </a:defRPr>
            </a:lvl2pPr>
            <a:lvl3pPr marL="1143000" indent="-228600" eaLnBrk="0" hangingPunct="0">
              <a:spcBef>
                <a:spcPct val="20000"/>
              </a:spcBef>
              <a:buClr>
                <a:srgbClr val="1E7FB8"/>
              </a:buClr>
              <a:buChar char="•"/>
              <a:defRPr sz="2400">
                <a:solidFill>
                  <a:srgbClr val="000066"/>
                </a:solidFill>
                <a:latin typeface="Arial Narrow" pitchFamily="34" charset="0"/>
                <a:cs typeface="Arial" charset="0"/>
              </a:defRPr>
            </a:lvl3pPr>
            <a:lvl4pPr marL="1600200" indent="-228600" eaLnBrk="0" hangingPunct="0">
              <a:spcBef>
                <a:spcPct val="20000"/>
              </a:spcBef>
              <a:buClr>
                <a:srgbClr val="1E7FB8"/>
              </a:buClr>
              <a:buChar char="–"/>
              <a:defRPr sz="2400">
                <a:solidFill>
                  <a:srgbClr val="000066"/>
                </a:solidFill>
                <a:latin typeface="Arial Narrow" pitchFamily="34" charset="0"/>
                <a:cs typeface="Arial" charset="0"/>
              </a:defRPr>
            </a:lvl4pPr>
            <a:lvl5pPr marL="2057400" indent="-228600" algn="r" rtl="1" eaLnBrk="0" hangingPunct="0">
              <a:spcBef>
                <a:spcPct val="20000"/>
              </a:spcBef>
              <a:buChar char="»"/>
              <a:defRPr sz="2300">
                <a:solidFill>
                  <a:srgbClr val="000066"/>
                </a:solidFill>
                <a:latin typeface="Arial" charset="0"/>
                <a:cs typeface="Arial" charset="0"/>
              </a:defRPr>
            </a:lvl5pPr>
            <a:lvl6pPr marL="2514600" indent="-228600" algn="r" rtl="1" eaLnBrk="0" fontAlgn="base" hangingPunct="0">
              <a:spcBef>
                <a:spcPct val="20000"/>
              </a:spcBef>
              <a:spcAft>
                <a:spcPct val="0"/>
              </a:spcAft>
              <a:buChar char="»"/>
              <a:defRPr sz="2300">
                <a:solidFill>
                  <a:srgbClr val="000066"/>
                </a:solidFill>
                <a:latin typeface="Arial" charset="0"/>
                <a:cs typeface="Arial" charset="0"/>
              </a:defRPr>
            </a:lvl6pPr>
            <a:lvl7pPr marL="2971800" indent="-228600" algn="r" rtl="1" eaLnBrk="0" fontAlgn="base" hangingPunct="0">
              <a:spcBef>
                <a:spcPct val="20000"/>
              </a:spcBef>
              <a:spcAft>
                <a:spcPct val="0"/>
              </a:spcAft>
              <a:buChar char="»"/>
              <a:defRPr sz="2300">
                <a:solidFill>
                  <a:srgbClr val="000066"/>
                </a:solidFill>
                <a:latin typeface="Arial" charset="0"/>
                <a:cs typeface="Arial" charset="0"/>
              </a:defRPr>
            </a:lvl7pPr>
            <a:lvl8pPr marL="3429000" indent="-228600" algn="r" rtl="1" eaLnBrk="0" fontAlgn="base" hangingPunct="0">
              <a:spcBef>
                <a:spcPct val="20000"/>
              </a:spcBef>
              <a:spcAft>
                <a:spcPct val="0"/>
              </a:spcAft>
              <a:buChar char="»"/>
              <a:defRPr sz="2300">
                <a:solidFill>
                  <a:srgbClr val="000066"/>
                </a:solidFill>
                <a:latin typeface="Arial" charset="0"/>
                <a:cs typeface="Arial" charset="0"/>
              </a:defRPr>
            </a:lvl8pPr>
            <a:lvl9pPr marL="3886200" indent="-228600" algn="r" rtl="1" eaLnBrk="0" fontAlgn="base" hangingPunct="0">
              <a:spcBef>
                <a:spcPct val="20000"/>
              </a:spcBef>
              <a:spcAft>
                <a:spcPct val="0"/>
              </a:spcAft>
              <a:buChar char="»"/>
              <a:defRPr sz="2300">
                <a:solidFill>
                  <a:srgbClr val="000066"/>
                </a:solidFill>
                <a:latin typeface="Arial" charset="0"/>
                <a:cs typeface="Arial" charset="0"/>
              </a:defRPr>
            </a:lvl9pPr>
          </a:lstStyle>
          <a:p>
            <a:pPr rtl="1" eaLnBrk="1" hangingPunct="1">
              <a:spcBef>
                <a:spcPct val="0"/>
              </a:spcBef>
              <a:buClrTx/>
              <a:buFontTx/>
              <a:buNone/>
            </a:pPr>
            <a:r>
              <a:rPr lang="en-US" altLang="en-US" sz="800" dirty="0"/>
              <a:t>Source: </a:t>
            </a:r>
            <a:r>
              <a:rPr lang="en-GB" altLang="en-US" sz="800" dirty="0"/>
              <a:t>WHO/UNICEF coverage estimates 2014 revision. July 2015</a:t>
            </a:r>
            <a:r>
              <a:rPr lang="en-US" altLang="en-US" sz="800" dirty="0"/>
              <a:t>. Map production: Immunization Vaccines and Biologicals, (IVB). World Health Organization</a:t>
            </a:r>
          </a:p>
          <a:p>
            <a:pPr rtl="1" eaLnBrk="1" hangingPunct="1">
              <a:spcBef>
                <a:spcPct val="0"/>
              </a:spcBef>
              <a:buClrTx/>
              <a:buFontTx/>
              <a:buNone/>
            </a:pPr>
            <a:r>
              <a:rPr lang="en-US" altLang="en-US" sz="800" dirty="0"/>
              <a:t>Date of slide: 16 July 2015</a:t>
            </a:r>
            <a:endParaRPr lang="en-GB" altLang="en-US" sz="800" dirty="0"/>
          </a:p>
        </p:txBody>
      </p:sp>
      <p:sp>
        <p:nvSpPr>
          <p:cNvPr id="6149" name="Disclaimer"/>
          <p:cNvSpPr txBox="1">
            <a:spLocks noChangeArrowheads="1"/>
          </p:cNvSpPr>
          <p:nvPr/>
        </p:nvSpPr>
        <p:spPr bwMode="auto">
          <a:xfrm>
            <a:off x="6353017" y="5471426"/>
            <a:ext cx="2606366" cy="465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80000"/>
              </a:spcBef>
              <a:buClr>
                <a:srgbClr val="1E7FB8"/>
              </a:buClr>
              <a:buFont typeface="Wingdings" pitchFamily="2" charset="2"/>
              <a:buChar char="l"/>
              <a:defRPr sz="2800">
                <a:solidFill>
                  <a:srgbClr val="000066"/>
                </a:solidFill>
                <a:latin typeface="Arial" charset="0"/>
                <a:cs typeface="Arial" charset="0"/>
              </a:defRPr>
            </a:lvl1pPr>
            <a:lvl2pPr marL="742950" indent="-285750" eaLnBrk="0" hangingPunct="0">
              <a:spcBef>
                <a:spcPct val="20000"/>
              </a:spcBef>
              <a:buClr>
                <a:srgbClr val="1E7FB8"/>
              </a:buClr>
              <a:buFont typeface="Arial" charset="0"/>
              <a:buChar char="–"/>
              <a:defRPr sz="2400">
                <a:solidFill>
                  <a:srgbClr val="000066"/>
                </a:solidFill>
                <a:latin typeface="Arial" charset="0"/>
                <a:cs typeface="Arial" charset="0"/>
              </a:defRPr>
            </a:lvl2pPr>
            <a:lvl3pPr marL="1143000" indent="-228600" eaLnBrk="0" hangingPunct="0">
              <a:spcBef>
                <a:spcPct val="20000"/>
              </a:spcBef>
              <a:buClr>
                <a:srgbClr val="1E7FB8"/>
              </a:buClr>
              <a:buChar char="•"/>
              <a:defRPr sz="2400">
                <a:solidFill>
                  <a:srgbClr val="000066"/>
                </a:solidFill>
                <a:latin typeface="Arial Narrow" pitchFamily="34" charset="0"/>
                <a:cs typeface="Arial" charset="0"/>
              </a:defRPr>
            </a:lvl3pPr>
            <a:lvl4pPr marL="1600200" indent="-228600" eaLnBrk="0" hangingPunct="0">
              <a:spcBef>
                <a:spcPct val="20000"/>
              </a:spcBef>
              <a:buClr>
                <a:srgbClr val="1E7FB8"/>
              </a:buClr>
              <a:buChar char="–"/>
              <a:defRPr sz="2400">
                <a:solidFill>
                  <a:srgbClr val="000066"/>
                </a:solidFill>
                <a:latin typeface="Arial Narrow" pitchFamily="34" charset="0"/>
                <a:cs typeface="Arial" charset="0"/>
              </a:defRPr>
            </a:lvl4pPr>
            <a:lvl5pPr marL="2057400" indent="-228600" algn="r" rtl="1" eaLnBrk="0" hangingPunct="0">
              <a:spcBef>
                <a:spcPct val="20000"/>
              </a:spcBef>
              <a:buChar char="»"/>
              <a:defRPr sz="2300">
                <a:solidFill>
                  <a:srgbClr val="000066"/>
                </a:solidFill>
                <a:latin typeface="Arial" charset="0"/>
                <a:cs typeface="Arial" charset="0"/>
              </a:defRPr>
            </a:lvl5pPr>
            <a:lvl6pPr marL="2514600" indent="-228600" algn="r" rtl="1" eaLnBrk="0" fontAlgn="base" hangingPunct="0">
              <a:spcBef>
                <a:spcPct val="20000"/>
              </a:spcBef>
              <a:spcAft>
                <a:spcPct val="0"/>
              </a:spcAft>
              <a:buChar char="»"/>
              <a:defRPr sz="2300">
                <a:solidFill>
                  <a:srgbClr val="000066"/>
                </a:solidFill>
                <a:latin typeface="Arial" charset="0"/>
                <a:cs typeface="Arial" charset="0"/>
              </a:defRPr>
            </a:lvl6pPr>
            <a:lvl7pPr marL="2971800" indent="-228600" algn="r" rtl="1" eaLnBrk="0" fontAlgn="base" hangingPunct="0">
              <a:spcBef>
                <a:spcPct val="20000"/>
              </a:spcBef>
              <a:spcAft>
                <a:spcPct val="0"/>
              </a:spcAft>
              <a:buChar char="»"/>
              <a:defRPr sz="2300">
                <a:solidFill>
                  <a:srgbClr val="000066"/>
                </a:solidFill>
                <a:latin typeface="Arial" charset="0"/>
                <a:cs typeface="Arial" charset="0"/>
              </a:defRPr>
            </a:lvl7pPr>
            <a:lvl8pPr marL="3429000" indent="-228600" algn="r" rtl="1" eaLnBrk="0" fontAlgn="base" hangingPunct="0">
              <a:spcBef>
                <a:spcPct val="20000"/>
              </a:spcBef>
              <a:spcAft>
                <a:spcPct val="0"/>
              </a:spcAft>
              <a:buChar char="»"/>
              <a:defRPr sz="2300">
                <a:solidFill>
                  <a:srgbClr val="000066"/>
                </a:solidFill>
                <a:latin typeface="Arial" charset="0"/>
                <a:cs typeface="Arial" charset="0"/>
              </a:defRPr>
            </a:lvl8pPr>
            <a:lvl9pPr marL="3886200" indent="-228600" algn="r" rtl="1" eaLnBrk="0" fontAlgn="base" hangingPunct="0">
              <a:spcBef>
                <a:spcPct val="20000"/>
              </a:spcBef>
              <a:spcAft>
                <a:spcPct val="0"/>
              </a:spcAft>
              <a:buChar char="»"/>
              <a:defRPr sz="2300">
                <a:solidFill>
                  <a:srgbClr val="000066"/>
                </a:solidFill>
                <a:latin typeface="Arial" charset="0"/>
                <a:cs typeface="Arial" charset="0"/>
              </a:defRPr>
            </a:lvl9pPr>
          </a:lstStyle>
          <a:p>
            <a:pPr rtl="1" eaLnBrk="1" hangingPunct="1">
              <a:spcBef>
                <a:spcPct val="0"/>
              </a:spcBef>
              <a:buClrTx/>
              <a:buFontTx/>
              <a:buNone/>
            </a:pPr>
            <a:r>
              <a:rPr lang="en-US" altLang="en-US" sz="500" dirty="0">
                <a:latin typeface="Times New Roman" pitchFamily="18" charset="0"/>
                <a:cs typeface="Times New Roman" pitchFamily="18" charset="0"/>
                <a:sym typeface="Times New Roman" pitchFamily="18" charset="0"/>
              </a:rPr>
              <a:t>The boundaries and names shown and the designations used on this map do not imply the expression of any opinion whatsoever on the part of the World Health Organization concerning the legal status of any country, territory, city or area or of its authorities, or concerning the delimitation of its frontiers or boundaries.  Dotted lines on maps represent approximate border lines for which there may not yet be full agreement. © WHO 2015. All rights reserved</a:t>
            </a:r>
            <a:endParaRPr lang="en-GB" altLang="en-US" sz="500" dirty="0">
              <a:latin typeface="Times New Roman" pitchFamily="18" charset="0"/>
              <a:cs typeface="Times New Roman" pitchFamily="18" charset="0"/>
              <a:sym typeface="Times New Roman" pitchFamily="18" charset="0"/>
            </a:endParaRPr>
          </a:p>
        </p:txBody>
      </p:sp>
      <p:sp>
        <p:nvSpPr>
          <p:cNvPr id="6150" name="Box0"/>
          <p:cNvSpPr>
            <a:spLocks noChangeArrowheads="1"/>
          </p:cNvSpPr>
          <p:nvPr/>
        </p:nvSpPr>
        <p:spPr bwMode="auto">
          <a:xfrm>
            <a:off x="3876969" y="4862369"/>
            <a:ext cx="434394" cy="126707"/>
          </a:xfrm>
          <a:prstGeom prst="rect">
            <a:avLst/>
          </a:prstGeom>
          <a:solidFill>
            <a:srgbClr val="FF00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0147" tIns="40074" rIns="80147" bIns="40074"/>
          <a:lstStyle>
            <a:lvl1pPr defTabSz="1042988" eaLnBrk="0" hangingPunct="0">
              <a:spcBef>
                <a:spcPct val="80000"/>
              </a:spcBef>
              <a:buClr>
                <a:srgbClr val="1E7FB8"/>
              </a:buClr>
              <a:buFont typeface="Wingdings" pitchFamily="2" charset="2"/>
              <a:buChar char="l"/>
              <a:defRPr sz="2800">
                <a:solidFill>
                  <a:srgbClr val="000066"/>
                </a:solidFill>
                <a:latin typeface="Arial" charset="0"/>
                <a:cs typeface="Arial" charset="0"/>
              </a:defRPr>
            </a:lvl1pPr>
            <a:lvl2pPr marL="742950" indent="-285750" defTabSz="1042988" eaLnBrk="0" hangingPunct="0">
              <a:spcBef>
                <a:spcPct val="20000"/>
              </a:spcBef>
              <a:buClr>
                <a:srgbClr val="1E7FB8"/>
              </a:buClr>
              <a:buFont typeface="Arial" charset="0"/>
              <a:buChar char="–"/>
              <a:defRPr sz="2400">
                <a:solidFill>
                  <a:srgbClr val="000066"/>
                </a:solidFill>
                <a:latin typeface="Arial" charset="0"/>
                <a:cs typeface="Arial" charset="0"/>
              </a:defRPr>
            </a:lvl2pPr>
            <a:lvl3pPr marL="1143000" indent="-228600" defTabSz="1042988" eaLnBrk="0" hangingPunct="0">
              <a:spcBef>
                <a:spcPct val="20000"/>
              </a:spcBef>
              <a:buClr>
                <a:srgbClr val="1E7FB8"/>
              </a:buClr>
              <a:buChar char="•"/>
              <a:defRPr sz="2400">
                <a:solidFill>
                  <a:srgbClr val="000066"/>
                </a:solidFill>
                <a:latin typeface="Arial Narrow" pitchFamily="34" charset="0"/>
                <a:cs typeface="Arial" charset="0"/>
              </a:defRPr>
            </a:lvl3pPr>
            <a:lvl4pPr marL="1600200" indent="-228600" defTabSz="1042988" eaLnBrk="0" hangingPunct="0">
              <a:spcBef>
                <a:spcPct val="20000"/>
              </a:spcBef>
              <a:buClr>
                <a:srgbClr val="1E7FB8"/>
              </a:buClr>
              <a:buChar char="–"/>
              <a:defRPr sz="2400">
                <a:solidFill>
                  <a:srgbClr val="000066"/>
                </a:solidFill>
                <a:latin typeface="Arial Narrow" pitchFamily="34" charset="0"/>
                <a:cs typeface="Arial" charset="0"/>
              </a:defRPr>
            </a:lvl4pPr>
            <a:lvl5pPr marL="2057400" indent="-228600" algn="r" defTabSz="1042988" rtl="1" eaLnBrk="0" hangingPunct="0">
              <a:spcBef>
                <a:spcPct val="20000"/>
              </a:spcBef>
              <a:buChar char="»"/>
              <a:defRPr sz="2300">
                <a:solidFill>
                  <a:srgbClr val="000066"/>
                </a:solidFill>
                <a:latin typeface="Arial" charset="0"/>
                <a:cs typeface="Arial" charset="0"/>
              </a:defRPr>
            </a:lvl5pPr>
            <a:lvl6pPr marL="2514600" indent="-228600" algn="r" defTabSz="1042988" rtl="1" eaLnBrk="0" fontAlgn="base" hangingPunct="0">
              <a:spcBef>
                <a:spcPct val="20000"/>
              </a:spcBef>
              <a:spcAft>
                <a:spcPct val="0"/>
              </a:spcAft>
              <a:buChar char="»"/>
              <a:defRPr sz="2300">
                <a:solidFill>
                  <a:srgbClr val="000066"/>
                </a:solidFill>
                <a:latin typeface="Arial" charset="0"/>
                <a:cs typeface="Arial" charset="0"/>
              </a:defRPr>
            </a:lvl6pPr>
            <a:lvl7pPr marL="2971800" indent="-228600" algn="r" defTabSz="1042988" rtl="1" eaLnBrk="0" fontAlgn="base" hangingPunct="0">
              <a:spcBef>
                <a:spcPct val="20000"/>
              </a:spcBef>
              <a:spcAft>
                <a:spcPct val="0"/>
              </a:spcAft>
              <a:buChar char="»"/>
              <a:defRPr sz="2300">
                <a:solidFill>
                  <a:srgbClr val="000066"/>
                </a:solidFill>
                <a:latin typeface="Arial" charset="0"/>
                <a:cs typeface="Arial" charset="0"/>
              </a:defRPr>
            </a:lvl7pPr>
            <a:lvl8pPr marL="3429000" indent="-228600" algn="r" defTabSz="1042988" rtl="1" eaLnBrk="0" fontAlgn="base" hangingPunct="0">
              <a:spcBef>
                <a:spcPct val="20000"/>
              </a:spcBef>
              <a:spcAft>
                <a:spcPct val="0"/>
              </a:spcAft>
              <a:buChar char="»"/>
              <a:defRPr sz="2300">
                <a:solidFill>
                  <a:srgbClr val="000066"/>
                </a:solidFill>
                <a:latin typeface="Arial" charset="0"/>
                <a:cs typeface="Arial" charset="0"/>
              </a:defRPr>
            </a:lvl8pPr>
            <a:lvl9pPr marL="3886200" indent="-228600" algn="r" defTabSz="1042988" rtl="1" eaLnBrk="0" fontAlgn="base" hangingPunct="0">
              <a:spcBef>
                <a:spcPct val="20000"/>
              </a:spcBef>
              <a:spcAft>
                <a:spcPct val="0"/>
              </a:spcAft>
              <a:buChar char="»"/>
              <a:defRPr sz="2300">
                <a:solidFill>
                  <a:srgbClr val="000066"/>
                </a:solidFill>
                <a:latin typeface="Arial" charset="0"/>
                <a:cs typeface="Arial" charset="0"/>
              </a:defRPr>
            </a:lvl9pPr>
          </a:lstStyle>
          <a:p>
            <a:pPr rtl="1" eaLnBrk="1" hangingPunct="1">
              <a:spcBef>
                <a:spcPct val="0"/>
              </a:spcBef>
              <a:buClrTx/>
              <a:buFontTx/>
              <a:buNone/>
            </a:pPr>
            <a:endParaRPr lang="en-US" altLang="en-US" sz="3400" dirty="0"/>
          </a:p>
        </p:txBody>
      </p:sp>
      <p:sp>
        <p:nvSpPr>
          <p:cNvPr id="6151" name="Legend_0"/>
          <p:cNvSpPr txBox="1">
            <a:spLocks noChangeArrowheads="1"/>
          </p:cNvSpPr>
          <p:nvPr/>
        </p:nvSpPr>
        <p:spPr bwMode="auto">
          <a:xfrm>
            <a:off x="4343943" y="4642072"/>
            <a:ext cx="2736684" cy="208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80000"/>
              </a:spcBef>
              <a:buClr>
                <a:srgbClr val="1E7FB8"/>
              </a:buClr>
              <a:buFont typeface="Wingdings" pitchFamily="2" charset="2"/>
              <a:buChar char="l"/>
              <a:defRPr sz="2800">
                <a:solidFill>
                  <a:srgbClr val="000066"/>
                </a:solidFill>
                <a:latin typeface="Arial" charset="0"/>
                <a:cs typeface="Arial" charset="0"/>
              </a:defRPr>
            </a:lvl1pPr>
            <a:lvl2pPr marL="742950" indent="-285750" eaLnBrk="0" hangingPunct="0">
              <a:spcBef>
                <a:spcPct val="20000"/>
              </a:spcBef>
              <a:buClr>
                <a:srgbClr val="1E7FB8"/>
              </a:buClr>
              <a:buFont typeface="Arial" charset="0"/>
              <a:buChar char="–"/>
              <a:defRPr sz="2400">
                <a:solidFill>
                  <a:srgbClr val="000066"/>
                </a:solidFill>
                <a:latin typeface="Arial" charset="0"/>
                <a:cs typeface="Arial" charset="0"/>
              </a:defRPr>
            </a:lvl2pPr>
            <a:lvl3pPr marL="1143000" indent="-228600" eaLnBrk="0" hangingPunct="0">
              <a:spcBef>
                <a:spcPct val="20000"/>
              </a:spcBef>
              <a:buClr>
                <a:srgbClr val="1E7FB8"/>
              </a:buClr>
              <a:buChar char="•"/>
              <a:defRPr sz="2400">
                <a:solidFill>
                  <a:srgbClr val="000066"/>
                </a:solidFill>
                <a:latin typeface="Arial Narrow" pitchFamily="34" charset="0"/>
                <a:cs typeface="Arial" charset="0"/>
              </a:defRPr>
            </a:lvl3pPr>
            <a:lvl4pPr marL="1600200" indent="-228600" eaLnBrk="0" hangingPunct="0">
              <a:spcBef>
                <a:spcPct val="20000"/>
              </a:spcBef>
              <a:buClr>
                <a:srgbClr val="1E7FB8"/>
              </a:buClr>
              <a:buChar char="–"/>
              <a:defRPr sz="2400">
                <a:solidFill>
                  <a:srgbClr val="000066"/>
                </a:solidFill>
                <a:latin typeface="Arial Narrow" pitchFamily="34" charset="0"/>
                <a:cs typeface="Arial" charset="0"/>
              </a:defRPr>
            </a:lvl4pPr>
            <a:lvl5pPr marL="2057400" indent="-228600" algn="r" rtl="1" eaLnBrk="0" hangingPunct="0">
              <a:spcBef>
                <a:spcPct val="20000"/>
              </a:spcBef>
              <a:buChar char="»"/>
              <a:defRPr sz="2300">
                <a:solidFill>
                  <a:srgbClr val="000066"/>
                </a:solidFill>
                <a:latin typeface="Arial" charset="0"/>
                <a:cs typeface="Arial" charset="0"/>
              </a:defRPr>
            </a:lvl5pPr>
            <a:lvl6pPr marL="2514600" indent="-228600" algn="r" rtl="1" eaLnBrk="0" fontAlgn="base" hangingPunct="0">
              <a:spcBef>
                <a:spcPct val="20000"/>
              </a:spcBef>
              <a:spcAft>
                <a:spcPct val="0"/>
              </a:spcAft>
              <a:buChar char="»"/>
              <a:defRPr sz="2300">
                <a:solidFill>
                  <a:srgbClr val="000066"/>
                </a:solidFill>
                <a:latin typeface="Arial" charset="0"/>
                <a:cs typeface="Arial" charset="0"/>
              </a:defRPr>
            </a:lvl6pPr>
            <a:lvl7pPr marL="2971800" indent="-228600" algn="r" rtl="1" eaLnBrk="0" fontAlgn="base" hangingPunct="0">
              <a:spcBef>
                <a:spcPct val="20000"/>
              </a:spcBef>
              <a:spcAft>
                <a:spcPct val="0"/>
              </a:spcAft>
              <a:buChar char="»"/>
              <a:defRPr sz="2300">
                <a:solidFill>
                  <a:srgbClr val="000066"/>
                </a:solidFill>
                <a:latin typeface="Arial" charset="0"/>
                <a:cs typeface="Arial" charset="0"/>
              </a:defRPr>
            </a:lvl7pPr>
            <a:lvl8pPr marL="3429000" indent="-228600" algn="r" rtl="1" eaLnBrk="0" fontAlgn="base" hangingPunct="0">
              <a:spcBef>
                <a:spcPct val="20000"/>
              </a:spcBef>
              <a:spcAft>
                <a:spcPct val="0"/>
              </a:spcAft>
              <a:buChar char="»"/>
              <a:defRPr sz="2300">
                <a:solidFill>
                  <a:srgbClr val="000066"/>
                </a:solidFill>
                <a:latin typeface="Arial" charset="0"/>
                <a:cs typeface="Arial" charset="0"/>
              </a:defRPr>
            </a:lvl8pPr>
            <a:lvl9pPr marL="3886200" indent="-228600" algn="r" rtl="1" eaLnBrk="0" fontAlgn="base" hangingPunct="0">
              <a:spcBef>
                <a:spcPct val="20000"/>
              </a:spcBef>
              <a:spcAft>
                <a:spcPct val="0"/>
              </a:spcAft>
              <a:buChar char="»"/>
              <a:defRPr sz="2300">
                <a:solidFill>
                  <a:srgbClr val="000066"/>
                </a:solidFill>
                <a:latin typeface="Arial" charset="0"/>
                <a:cs typeface="Arial" charset="0"/>
              </a:defRPr>
            </a:lvl9pPr>
          </a:lstStyle>
          <a:p>
            <a:pPr rtl="1" eaLnBrk="1" hangingPunct="1">
              <a:spcBef>
                <a:spcPct val="0"/>
              </a:spcBef>
              <a:buClrTx/>
              <a:buFontTx/>
              <a:buNone/>
            </a:pPr>
            <a:r>
              <a:rPr lang="en-US" altLang="en-US" sz="800" dirty="0">
                <a:latin typeface="Times New Roman" pitchFamily="18" charset="0"/>
                <a:cs typeface="Times New Roman" pitchFamily="18" charset="0"/>
                <a:sym typeface="Times New Roman" pitchFamily="18" charset="0"/>
              </a:rPr>
              <a:t>&lt;50%  </a:t>
            </a:r>
            <a:r>
              <a:rPr lang="en-US" altLang="en-US" sz="800" i="1" dirty="0">
                <a:latin typeface="Times New Roman" pitchFamily="18" charset="0"/>
                <a:cs typeface="Times New Roman" pitchFamily="18" charset="0"/>
                <a:sym typeface="Times New Roman" pitchFamily="18" charset="0"/>
              </a:rPr>
              <a:t> (4 countries  or 2%)</a:t>
            </a:r>
            <a:endParaRPr lang="en-GB" altLang="en-US" sz="800" i="1" dirty="0">
              <a:latin typeface="Times New Roman" pitchFamily="18" charset="0"/>
              <a:cs typeface="Times New Roman" pitchFamily="18" charset="0"/>
              <a:sym typeface="Times New Roman" pitchFamily="18" charset="0"/>
            </a:endParaRPr>
          </a:p>
        </p:txBody>
      </p:sp>
      <p:sp>
        <p:nvSpPr>
          <p:cNvPr id="6152" name="Box1"/>
          <p:cNvSpPr>
            <a:spLocks noChangeArrowheads="1"/>
          </p:cNvSpPr>
          <p:nvPr/>
        </p:nvSpPr>
        <p:spPr bwMode="auto">
          <a:xfrm>
            <a:off x="3876969" y="5035151"/>
            <a:ext cx="434394" cy="126707"/>
          </a:xfrm>
          <a:prstGeom prst="rect">
            <a:avLst/>
          </a:prstGeom>
          <a:solidFill>
            <a:srgbClr val="FFBEBE"/>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0147" tIns="40074" rIns="80147" bIns="40074"/>
          <a:lstStyle>
            <a:lvl1pPr defTabSz="1042988" eaLnBrk="0" hangingPunct="0">
              <a:spcBef>
                <a:spcPct val="80000"/>
              </a:spcBef>
              <a:buClr>
                <a:srgbClr val="1E7FB8"/>
              </a:buClr>
              <a:buFont typeface="Wingdings" pitchFamily="2" charset="2"/>
              <a:buChar char="l"/>
              <a:defRPr sz="2800">
                <a:solidFill>
                  <a:srgbClr val="000066"/>
                </a:solidFill>
                <a:latin typeface="Arial" charset="0"/>
                <a:cs typeface="Arial" charset="0"/>
              </a:defRPr>
            </a:lvl1pPr>
            <a:lvl2pPr marL="742950" indent="-285750" defTabSz="1042988" eaLnBrk="0" hangingPunct="0">
              <a:spcBef>
                <a:spcPct val="20000"/>
              </a:spcBef>
              <a:buClr>
                <a:srgbClr val="1E7FB8"/>
              </a:buClr>
              <a:buFont typeface="Arial" charset="0"/>
              <a:buChar char="–"/>
              <a:defRPr sz="2400">
                <a:solidFill>
                  <a:srgbClr val="000066"/>
                </a:solidFill>
                <a:latin typeface="Arial" charset="0"/>
                <a:cs typeface="Arial" charset="0"/>
              </a:defRPr>
            </a:lvl2pPr>
            <a:lvl3pPr marL="1143000" indent="-228600" defTabSz="1042988" eaLnBrk="0" hangingPunct="0">
              <a:spcBef>
                <a:spcPct val="20000"/>
              </a:spcBef>
              <a:buClr>
                <a:srgbClr val="1E7FB8"/>
              </a:buClr>
              <a:buChar char="•"/>
              <a:defRPr sz="2400">
                <a:solidFill>
                  <a:srgbClr val="000066"/>
                </a:solidFill>
                <a:latin typeface="Arial Narrow" pitchFamily="34" charset="0"/>
                <a:cs typeface="Arial" charset="0"/>
              </a:defRPr>
            </a:lvl3pPr>
            <a:lvl4pPr marL="1600200" indent="-228600" defTabSz="1042988" eaLnBrk="0" hangingPunct="0">
              <a:spcBef>
                <a:spcPct val="20000"/>
              </a:spcBef>
              <a:buClr>
                <a:srgbClr val="1E7FB8"/>
              </a:buClr>
              <a:buChar char="–"/>
              <a:defRPr sz="2400">
                <a:solidFill>
                  <a:srgbClr val="000066"/>
                </a:solidFill>
                <a:latin typeface="Arial Narrow" pitchFamily="34" charset="0"/>
                <a:cs typeface="Arial" charset="0"/>
              </a:defRPr>
            </a:lvl4pPr>
            <a:lvl5pPr marL="2057400" indent="-228600" algn="r" defTabSz="1042988" rtl="1" eaLnBrk="0" hangingPunct="0">
              <a:spcBef>
                <a:spcPct val="20000"/>
              </a:spcBef>
              <a:buChar char="»"/>
              <a:defRPr sz="2300">
                <a:solidFill>
                  <a:srgbClr val="000066"/>
                </a:solidFill>
                <a:latin typeface="Arial" charset="0"/>
                <a:cs typeface="Arial" charset="0"/>
              </a:defRPr>
            </a:lvl5pPr>
            <a:lvl6pPr marL="2514600" indent="-228600" algn="r" defTabSz="1042988" rtl="1" eaLnBrk="0" fontAlgn="base" hangingPunct="0">
              <a:spcBef>
                <a:spcPct val="20000"/>
              </a:spcBef>
              <a:spcAft>
                <a:spcPct val="0"/>
              </a:spcAft>
              <a:buChar char="»"/>
              <a:defRPr sz="2300">
                <a:solidFill>
                  <a:srgbClr val="000066"/>
                </a:solidFill>
                <a:latin typeface="Arial" charset="0"/>
                <a:cs typeface="Arial" charset="0"/>
              </a:defRPr>
            </a:lvl6pPr>
            <a:lvl7pPr marL="2971800" indent="-228600" algn="r" defTabSz="1042988" rtl="1" eaLnBrk="0" fontAlgn="base" hangingPunct="0">
              <a:spcBef>
                <a:spcPct val="20000"/>
              </a:spcBef>
              <a:spcAft>
                <a:spcPct val="0"/>
              </a:spcAft>
              <a:buChar char="»"/>
              <a:defRPr sz="2300">
                <a:solidFill>
                  <a:srgbClr val="000066"/>
                </a:solidFill>
                <a:latin typeface="Arial" charset="0"/>
                <a:cs typeface="Arial" charset="0"/>
              </a:defRPr>
            </a:lvl7pPr>
            <a:lvl8pPr marL="3429000" indent="-228600" algn="r" defTabSz="1042988" rtl="1" eaLnBrk="0" fontAlgn="base" hangingPunct="0">
              <a:spcBef>
                <a:spcPct val="20000"/>
              </a:spcBef>
              <a:spcAft>
                <a:spcPct val="0"/>
              </a:spcAft>
              <a:buChar char="»"/>
              <a:defRPr sz="2300">
                <a:solidFill>
                  <a:srgbClr val="000066"/>
                </a:solidFill>
                <a:latin typeface="Arial" charset="0"/>
                <a:cs typeface="Arial" charset="0"/>
              </a:defRPr>
            </a:lvl8pPr>
            <a:lvl9pPr marL="3886200" indent="-228600" algn="r" defTabSz="1042988" rtl="1" eaLnBrk="0" fontAlgn="base" hangingPunct="0">
              <a:spcBef>
                <a:spcPct val="20000"/>
              </a:spcBef>
              <a:spcAft>
                <a:spcPct val="0"/>
              </a:spcAft>
              <a:buChar char="»"/>
              <a:defRPr sz="2300">
                <a:solidFill>
                  <a:srgbClr val="000066"/>
                </a:solidFill>
                <a:latin typeface="Arial" charset="0"/>
                <a:cs typeface="Arial" charset="0"/>
              </a:defRPr>
            </a:lvl9pPr>
          </a:lstStyle>
          <a:p>
            <a:pPr rtl="1" eaLnBrk="1" hangingPunct="1">
              <a:spcBef>
                <a:spcPct val="0"/>
              </a:spcBef>
              <a:buClrTx/>
              <a:buFontTx/>
              <a:buNone/>
            </a:pPr>
            <a:endParaRPr lang="en-US" altLang="en-US" sz="3400" dirty="0"/>
          </a:p>
        </p:txBody>
      </p:sp>
      <p:sp>
        <p:nvSpPr>
          <p:cNvPr id="6153" name="Legend_1"/>
          <p:cNvSpPr txBox="1">
            <a:spLocks noChangeArrowheads="1"/>
          </p:cNvSpPr>
          <p:nvPr/>
        </p:nvSpPr>
        <p:spPr bwMode="auto">
          <a:xfrm>
            <a:off x="4343943" y="4814854"/>
            <a:ext cx="2736684" cy="208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80000"/>
              </a:spcBef>
              <a:buClr>
                <a:srgbClr val="1E7FB8"/>
              </a:buClr>
              <a:buFont typeface="Wingdings" pitchFamily="2" charset="2"/>
              <a:buChar char="l"/>
              <a:defRPr sz="2800">
                <a:solidFill>
                  <a:srgbClr val="000066"/>
                </a:solidFill>
                <a:latin typeface="Arial" charset="0"/>
                <a:cs typeface="Arial" charset="0"/>
              </a:defRPr>
            </a:lvl1pPr>
            <a:lvl2pPr marL="742950" indent="-285750" eaLnBrk="0" hangingPunct="0">
              <a:spcBef>
                <a:spcPct val="20000"/>
              </a:spcBef>
              <a:buClr>
                <a:srgbClr val="1E7FB8"/>
              </a:buClr>
              <a:buFont typeface="Arial" charset="0"/>
              <a:buChar char="–"/>
              <a:defRPr sz="2400">
                <a:solidFill>
                  <a:srgbClr val="000066"/>
                </a:solidFill>
                <a:latin typeface="Arial" charset="0"/>
                <a:cs typeface="Arial" charset="0"/>
              </a:defRPr>
            </a:lvl2pPr>
            <a:lvl3pPr marL="1143000" indent="-228600" eaLnBrk="0" hangingPunct="0">
              <a:spcBef>
                <a:spcPct val="20000"/>
              </a:spcBef>
              <a:buClr>
                <a:srgbClr val="1E7FB8"/>
              </a:buClr>
              <a:buChar char="•"/>
              <a:defRPr sz="2400">
                <a:solidFill>
                  <a:srgbClr val="000066"/>
                </a:solidFill>
                <a:latin typeface="Arial Narrow" pitchFamily="34" charset="0"/>
                <a:cs typeface="Arial" charset="0"/>
              </a:defRPr>
            </a:lvl3pPr>
            <a:lvl4pPr marL="1600200" indent="-228600" eaLnBrk="0" hangingPunct="0">
              <a:spcBef>
                <a:spcPct val="20000"/>
              </a:spcBef>
              <a:buClr>
                <a:srgbClr val="1E7FB8"/>
              </a:buClr>
              <a:buChar char="–"/>
              <a:defRPr sz="2400">
                <a:solidFill>
                  <a:srgbClr val="000066"/>
                </a:solidFill>
                <a:latin typeface="Arial Narrow" pitchFamily="34" charset="0"/>
                <a:cs typeface="Arial" charset="0"/>
              </a:defRPr>
            </a:lvl4pPr>
            <a:lvl5pPr marL="2057400" indent="-228600" algn="r" rtl="1" eaLnBrk="0" hangingPunct="0">
              <a:spcBef>
                <a:spcPct val="20000"/>
              </a:spcBef>
              <a:buChar char="»"/>
              <a:defRPr sz="2300">
                <a:solidFill>
                  <a:srgbClr val="000066"/>
                </a:solidFill>
                <a:latin typeface="Arial" charset="0"/>
                <a:cs typeface="Arial" charset="0"/>
              </a:defRPr>
            </a:lvl5pPr>
            <a:lvl6pPr marL="2514600" indent="-228600" algn="r" rtl="1" eaLnBrk="0" fontAlgn="base" hangingPunct="0">
              <a:spcBef>
                <a:spcPct val="20000"/>
              </a:spcBef>
              <a:spcAft>
                <a:spcPct val="0"/>
              </a:spcAft>
              <a:buChar char="»"/>
              <a:defRPr sz="2300">
                <a:solidFill>
                  <a:srgbClr val="000066"/>
                </a:solidFill>
                <a:latin typeface="Arial" charset="0"/>
                <a:cs typeface="Arial" charset="0"/>
              </a:defRPr>
            </a:lvl6pPr>
            <a:lvl7pPr marL="2971800" indent="-228600" algn="r" rtl="1" eaLnBrk="0" fontAlgn="base" hangingPunct="0">
              <a:spcBef>
                <a:spcPct val="20000"/>
              </a:spcBef>
              <a:spcAft>
                <a:spcPct val="0"/>
              </a:spcAft>
              <a:buChar char="»"/>
              <a:defRPr sz="2300">
                <a:solidFill>
                  <a:srgbClr val="000066"/>
                </a:solidFill>
                <a:latin typeface="Arial" charset="0"/>
                <a:cs typeface="Arial" charset="0"/>
              </a:defRPr>
            </a:lvl7pPr>
            <a:lvl8pPr marL="3429000" indent="-228600" algn="r" rtl="1" eaLnBrk="0" fontAlgn="base" hangingPunct="0">
              <a:spcBef>
                <a:spcPct val="20000"/>
              </a:spcBef>
              <a:spcAft>
                <a:spcPct val="0"/>
              </a:spcAft>
              <a:buChar char="»"/>
              <a:defRPr sz="2300">
                <a:solidFill>
                  <a:srgbClr val="000066"/>
                </a:solidFill>
                <a:latin typeface="Arial" charset="0"/>
                <a:cs typeface="Arial" charset="0"/>
              </a:defRPr>
            </a:lvl8pPr>
            <a:lvl9pPr marL="3886200" indent="-228600" algn="r" rtl="1" eaLnBrk="0" fontAlgn="base" hangingPunct="0">
              <a:spcBef>
                <a:spcPct val="20000"/>
              </a:spcBef>
              <a:spcAft>
                <a:spcPct val="0"/>
              </a:spcAft>
              <a:buChar char="»"/>
              <a:defRPr sz="2300">
                <a:solidFill>
                  <a:srgbClr val="000066"/>
                </a:solidFill>
                <a:latin typeface="Arial" charset="0"/>
                <a:cs typeface="Arial" charset="0"/>
              </a:defRPr>
            </a:lvl9pPr>
          </a:lstStyle>
          <a:p>
            <a:pPr rtl="1" eaLnBrk="1" hangingPunct="1">
              <a:spcBef>
                <a:spcPct val="0"/>
              </a:spcBef>
              <a:buClrTx/>
              <a:buFontTx/>
              <a:buNone/>
            </a:pPr>
            <a:r>
              <a:rPr lang="en-US" altLang="en-US" sz="800" dirty="0">
                <a:latin typeface="Times New Roman" pitchFamily="18" charset="0"/>
                <a:cs typeface="Times New Roman" pitchFamily="18" charset="0"/>
                <a:sym typeface="Times New Roman" pitchFamily="18" charset="0"/>
              </a:rPr>
              <a:t>50-79%  </a:t>
            </a:r>
            <a:r>
              <a:rPr lang="en-US" altLang="en-US" sz="800" i="1" dirty="0">
                <a:latin typeface="Times New Roman" pitchFamily="18" charset="0"/>
                <a:cs typeface="Times New Roman" pitchFamily="18" charset="0"/>
                <a:sym typeface="Times New Roman" pitchFamily="18" charset="0"/>
              </a:rPr>
              <a:t> (33 countries  or 17%)</a:t>
            </a:r>
            <a:endParaRPr lang="en-GB" altLang="en-US" sz="800" i="1" dirty="0">
              <a:latin typeface="Times New Roman" pitchFamily="18" charset="0"/>
              <a:cs typeface="Times New Roman" pitchFamily="18" charset="0"/>
              <a:sym typeface="Times New Roman" pitchFamily="18" charset="0"/>
            </a:endParaRPr>
          </a:p>
        </p:txBody>
      </p:sp>
      <p:sp>
        <p:nvSpPr>
          <p:cNvPr id="6154" name="Box2"/>
          <p:cNvSpPr>
            <a:spLocks noChangeArrowheads="1"/>
          </p:cNvSpPr>
          <p:nvPr/>
        </p:nvSpPr>
        <p:spPr bwMode="auto">
          <a:xfrm>
            <a:off x="3876969" y="5207933"/>
            <a:ext cx="434394" cy="126707"/>
          </a:xfrm>
          <a:prstGeom prst="rect">
            <a:avLst/>
          </a:prstGeom>
          <a:solidFill>
            <a:srgbClr val="BEE8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0147" tIns="40074" rIns="80147" bIns="40074"/>
          <a:lstStyle>
            <a:lvl1pPr defTabSz="1042988" eaLnBrk="0" hangingPunct="0">
              <a:spcBef>
                <a:spcPct val="80000"/>
              </a:spcBef>
              <a:buClr>
                <a:srgbClr val="1E7FB8"/>
              </a:buClr>
              <a:buFont typeface="Wingdings" pitchFamily="2" charset="2"/>
              <a:buChar char="l"/>
              <a:defRPr sz="2800">
                <a:solidFill>
                  <a:srgbClr val="000066"/>
                </a:solidFill>
                <a:latin typeface="Arial" charset="0"/>
                <a:cs typeface="Arial" charset="0"/>
              </a:defRPr>
            </a:lvl1pPr>
            <a:lvl2pPr marL="742950" indent="-285750" defTabSz="1042988" eaLnBrk="0" hangingPunct="0">
              <a:spcBef>
                <a:spcPct val="20000"/>
              </a:spcBef>
              <a:buClr>
                <a:srgbClr val="1E7FB8"/>
              </a:buClr>
              <a:buFont typeface="Arial" charset="0"/>
              <a:buChar char="–"/>
              <a:defRPr sz="2400">
                <a:solidFill>
                  <a:srgbClr val="000066"/>
                </a:solidFill>
                <a:latin typeface="Arial" charset="0"/>
                <a:cs typeface="Arial" charset="0"/>
              </a:defRPr>
            </a:lvl2pPr>
            <a:lvl3pPr marL="1143000" indent="-228600" defTabSz="1042988" eaLnBrk="0" hangingPunct="0">
              <a:spcBef>
                <a:spcPct val="20000"/>
              </a:spcBef>
              <a:buClr>
                <a:srgbClr val="1E7FB8"/>
              </a:buClr>
              <a:buChar char="•"/>
              <a:defRPr sz="2400">
                <a:solidFill>
                  <a:srgbClr val="000066"/>
                </a:solidFill>
                <a:latin typeface="Arial Narrow" pitchFamily="34" charset="0"/>
                <a:cs typeface="Arial" charset="0"/>
              </a:defRPr>
            </a:lvl3pPr>
            <a:lvl4pPr marL="1600200" indent="-228600" defTabSz="1042988" eaLnBrk="0" hangingPunct="0">
              <a:spcBef>
                <a:spcPct val="20000"/>
              </a:spcBef>
              <a:buClr>
                <a:srgbClr val="1E7FB8"/>
              </a:buClr>
              <a:buChar char="–"/>
              <a:defRPr sz="2400">
                <a:solidFill>
                  <a:srgbClr val="000066"/>
                </a:solidFill>
                <a:latin typeface="Arial Narrow" pitchFamily="34" charset="0"/>
                <a:cs typeface="Arial" charset="0"/>
              </a:defRPr>
            </a:lvl4pPr>
            <a:lvl5pPr marL="2057400" indent="-228600" algn="r" defTabSz="1042988" rtl="1" eaLnBrk="0" hangingPunct="0">
              <a:spcBef>
                <a:spcPct val="20000"/>
              </a:spcBef>
              <a:buChar char="»"/>
              <a:defRPr sz="2300">
                <a:solidFill>
                  <a:srgbClr val="000066"/>
                </a:solidFill>
                <a:latin typeface="Arial" charset="0"/>
                <a:cs typeface="Arial" charset="0"/>
              </a:defRPr>
            </a:lvl5pPr>
            <a:lvl6pPr marL="2514600" indent="-228600" algn="r" defTabSz="1042988" rtl="1" eaLnBrk="0" fontAlgn="base" hangingPunct="0">
              <a:spcBef>
                <a:spcPct val="20000"/>
              </a:spcBef>
              <a:spcAft>
                <a:spcPct val="0"/>
              </a:spcAft>
              <a:buChar char="»"/>
              <a:defRPr sz="2300">
                <a:solidFill>
                  <a:srgbClr val="000066"/>
                </a:solidFill>
                <a:latin typeface="Arial" charset="0"/>
                <a:cs typeface="Arial" charset="0"/>
              </a:defRPr>
            </a:lvl6pPr>
            <a:lvl7pPr marL="2971800" indent="-228600" algn="r" defTabSz="1042988" rtl="1" eaLnBrk="0" fontAlgn="base" hangingPunct="0">
              <a:spcBef>
                <a:spcPct val="20000"/>
              </a:spcBef>
              <a:spcAft>
                <a:spcPct val="0"/>
              </a:spcAft>
              <a:buChar char="»"/>
              <a:defRPr sz="2300">
                <a:solidFill>
                  <a:srgbClr val="000066"/>
                </a:solidFill>
                <a:latin typeface="Arial" charset="0"/>
                <a:cs typeface="Arial" charset="0"/>
              </a:defRPr>
            </a:lvl7pPr>
            <a:lvl8pPr marL="3429000" indent="-228600" algn="r" defTabSz="1042988" rtl="1" eaLnBrk="0" fontAlgn="base" hangingPunct="0">
              <a:spcBef>
                <a:spcPct val="20000"/>
              </a:spcBef>
              <a:spcAft>
                <a:spcPct val="0"/>
              </a:spcAft>
              <a:buChar char="»"/>
              <a:defRPr sz="2300">
                <a:solidFill>
                  <a:srgbClr val="000066"/>
                </a:solidFill>
                <a:latin typeface="Arial" charset="0"/>
                <a:cs typeface="Arial" charset="0"/>
              </a:defRPr>
            </a:lvl8pPr>
            <a:lvl9pPr marL="3886200" indent="-228600" algn="r" defTabSz="1042988" rtl="1" eaLnBrk="0" fontAlgn="base" hangingPunct="0">
              <a:spcBef>
                <a:spcPct val="20000"/>
              </a:spcBef>
              <a:spcAft>
                <a:spcPct val="0"/>
              </a:spcAft>
              <a:buChar char="»"/>
              <a:defRPr sz="2300">
                <a:solidFill>
                  <a:srgbClr val="000066"/>
                </a:solidFill>
                <a:latin typeface="Arial" charset="0"/>
                <a:cs typeface="Arial" charset="0"/>
              </a:defRPr>
            </a:lvl9pPr>
          </a:lstStyle>
          <a:p>
            <a:pPr rtl="1" eaLnBrk="1" hangingPunct="1">
              <a:spcBef>
                <a:spcPct val="0"/>
              </a:spcBef>
              <a:buClrTx/>
              <a:buFontTx/>
              <a:buNone/>
            </a:pPr>
            <a:endParaRPr lang="en-US" altLang="en-US" sz="3400" dirty="0"/>
          </a:p>
        </p:txBody>
      </p:sp>
      <p:sp>
        <p:nvSpPr>
          <p:cNvPr id="6155" name="Legend_2"/>
          <p:cNvSpPr txBox="1">
            <a:spLocks noChangeArrowheads="1"/>
          </p:cNvSpPr>
          <p:nvPr/>
        </p:nvSpPr>
        <p:spPr bwMode="auto">
          <a:xfrm>
            <a:off x="4343943" y="4987636"/>
            <a:ext cx="2736684" cy="208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80000"/>
              </a:spcBef>
              <a:buClr>
                <a:srgbClr val="1E7FB8"/>
              </a:buClr>
              <a:buFont typeface="Wingdings" pitchFamily="2" charset="2"/>
              <a:buChar char="l"/>
              <a:defRPr sz="2800">
                <a:solidFill>
                  <a:srgbClr val="000066"/>
                </a:solidFill>
                <a:latin typeface="Arial" charset="0"/>
                <a:cs typeface="Arial" charset="0"/>
              </a:defRPr>
            </a:lvl1pPr>
            <a:lvl2pPr marL="742950" indent="-285750" eaLnBrk="0" hangingPunct="0">
              <a:spcBef>
                <a:spcPct val="20000"/>
              </a:spcBef>
              <a:buClr>
                <a:srgbClr val="1E7FB8"/>
              </a:buClr>
              <a:buFont typeface="Arial" charset="0"/>
              <a:buChar char="–"/>
              <a:defRPr sz="2400">
                <a:solidFill>
                  <a:srgbClr val="000066"/>
                </a:solidFill>
                <a:latin typeface="Arial" charset="0"/>
                <a:cs typeface="Arial" charset="0"/>
              </a:defRPr>
            </a:lvl2pPr>
            <a:lvl3pPr marL="1143000" indent="-228600" eaLnBrk="0" hangingPunct="0">
              <a:spcBef>
                <a:spcPct val="20000"/>
              </a:spcBef>
              <a:buClr>
                <a:srgbClr val="1E7FB8"/>
              </a:buClr>
              <a:buChar char="•"/>
              <a:defRPr sz="2400">
                <a:solidFill>
                  <a:srgbClr val="000066"/>
                </a:solidFill>
                <a:latin typeface="Arial Narrow" pitchFamily="34" charset="0"/>
                <a:cs typeface="Arial" charset="0"/>
              </a:defRPr>
            </a:lvl3pPr>
            <a:lvl4pPr marL="1600200" indent="-228600" eaLnBrk="0" hangingPunct="0">
              <a:spcBef>
                <a:spcPct val="20000"/>
              </a:spcBef>
              <a:buClr>
                <a:srgbClr val="1E7FB8"/>
              </a:buClr>
              <a:buChar char="–"/>
              <a:defRPr sz="2400">
                <a:solidFill>
                  <a:srgbClr val="000066"/>
                </a:solidFill>
                <a:latin typeface="Arial Narrow" pitchFamily="34" charset="0"/>
                <a:cs typeface="Arial" charset="0"/>
              </a:defRPr>
            </a:lvl4pPr>
            <a:lvl5pPr marL="2057400" indent="-228600" algn="r" rtl="1" eaLnBrk="0" hangingPunct="0">
              <a:spcBef>
                <a:spcPct val="20000"/>
              </a:spcBef>
              <a:buChar char="»"/>
              <a:defRPr sz="2300">
                <a:solidFill>
                  <a:srgbClr val="000066"/>
                </a:solidFill>
                <a:latin typeface="Arial" charset="0"/>
                <a:cs typeface="Arial" charset="0"/>
              </a:defRPr>
            </a:lvl5pPr>
            <a:lvl6pPr marL="2514600" indent="-228600" algn="r" rtl="1" eaLnBrk="0" fontAlgn="base" hangingPunct="0">
              <a:spcBef>
                <a:spcPct val="20000"/>
              </a:spcBef>
              <a:spcAft>
                <a:spcPct val="0"/>
              </a:spcAft>
              <a:buChar char="»"/>
              <a:defRPr sz="2300">
                <a:solidFill>
                  <a:srgbClr val="000066"/>
                </a:solidFill>
                <a:latin typeface="Arial" charset="0"/>
                <a:cs typeface="Arial" charset="0"/>
              </a:defRPr>
            </a:lvl6pPr>
            <a:lvl7pPr marL="2971800" indent="-228600" algn="r" rtl="1" eaLnBrk="0" fontAlgn="base" hangingPunct="0">
              <a:spcBef>
                <a:spcPct val="20000"/>
              </a:spcBef>
              <a:spcAft>
                <a:spcPct val="0"/>
              </a:spcAft>
              <a:buChar char="»"/>
              <a:defRPr sz="2300">
                <a:solidFill>
                  <a:srgbClr val="000066"/>
                </a:solidFill>
                <a:latin typeface="Arial" charset="0"/>
                <a:cs typeface="Arial" charset="0"/>
              </a:defRPr>
            </a:lvl7pPr>
            <a:lvl8pPr marL="3429000" indent="-228600" algn="r" rtl="1" eaLnBrk="0" fontAlgn="base" hangingPunct="0">
              <a:spcBef>
                <a:spcPct val="20000"/>
              </a:spcBef>
              <a:spcAft>
                <a:spcPct val="0"/>
              </a:spcAft>
              <a:buChar char="»"/>
              <a:defRPr sz="2300">
                <a:solidFill>
                  <a:srgbClr val="000066"/>
                </a:solidFill>
                <a:latin typeface="Arial" charset="0"/>
                <a:cs typeface="Arial" charset="0"/>
              </a:defRPr>
            </a:lvl8pPr>
            <a:lvl9pPr marL="3886200" indent="-228600" algn="r" rtl="1" eaLnBrk="0" fontAlgn="base" hangingPunct="0">
              <a:spcBef>
                <a:spcPct val="20000"/>
              </a:spcBef>
              <a:spcAft>
                <a:spcPct val="0"/>
              </a:spcAft>
              <a:buChar char="»"/>
              <a:defRPr sz="2300">
                <a:solidFill>
                  <a:srgbClr val="000066"/>
                </a:solidFill>
                <a:latin typeface="Arial" charset="0"/>
                <a:cs typeface="Arial" charset="0"/>
              </a:defRPr>
            </a:lvl9pPr>
          </a:lstStyle>
          <a:p>
            <a:pPr rtl="1" eaLnBrk="1" hangingPunct="1">
              <a:spcBef>
                <a:spcPct val="0"/>
              </a:spcBef>
              <a:buClrTx/>
              <a:buFontTx/>
              <a:buNone/>
            </a:pPr>
            <a:r>
              <a:rPr lang="en-US" altLang="en-US" sz="800" dirty="0">
                <a:latin typeface="Times New Roman" pitchFamily="18" charset="0"/>
                <a:cs typeface="Times New Roman" pitchFamily="18" charset="0"/>
                <a:sym typeface="Times New Roman" pitchFamily="18" charset="0"/>
              </a:rPr>
              <a:t>80-89%  </a:t>
            </a:r>
            <a:r>
              <a:rPr lang="en-US" altLang="en-US" sz="800" i="1" dirty="0">
                <a:latin typeface="Times New Roman" pitchFamily="18" charset="0"/>
                <a:cs typeface="Times New Roman" pitchFamily="18" charset="0"/>
                <a:sym typeface="Times New Roman" pitchFamily="18" charset="0"/>
              </a:rPr>
              <a:t> (35 countries  or 18%)</a:t>
            </a:r>
            <a:endParaRPr lang="en-GB" altLang="en-US" sz="800" i="1" dirty="0">
              <a:latin typeface="Times New Roman" pitchFamily="18" charset="0"/>
              <a:cs typeface="Times New Roman" pitchFamily="18" charset="0"/>
              <a:sym typeface="Times New Roman" pitchFamily="18" charset="0"/>
            </a:endParaRPr>
          </a:p>
        </p:txBody>
      </p:sp>
      <p:sp>
        <p:nvSpPr>
          <p:cNvPr id="6156" name="Box3"/>
          <p:cNvSpPr>
            <a:spLocks noChangeArrowheads="1"/>
          </p:cNvSpPr>
          <p:nvPr/>
        </p:nvSpPr>
        <p:spPr bwMode="auto">
          <a:xfrm>
            <a:off x="3876969" y="5380715"/>
            <a:ext cx="434394" cy="126707"/>
          </a:xfrm>
          <a:prstGeom prst="rect">
            <a:avLst/>
          </a:prstGeom>
          <a:solidFill>
            <a:srgbClr val="33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0147" tIns="40074" rIns="80147" bIns="40074"/>
          <a:lstStyle>
            <a:lvl1pPr defTabSz="1042988" eaLnBrk="0" hangingPunct="0">
              <a:spcBef>
                <a:spcPct val="80000"/>
              </a:spcBef>
              <a:buClr>
                <a:srgbClr val="1E7FB8"/>
              </a:buClr>
              <a:buFont typeface="Wingdings" pitchFamily="2" charset="2"/>
              <a:buChar char="l"/>
              <a:defRPr sz="2800">
                <a:solidFill>
                  <a:srgbClr val="000066"/>
                </a:solidFill>
                <a:latin typeface="Arial" charset="0"/>
                <a:cs typeface="Arial" charset="0"/>
              </a:defRPr>
            </a:lvl1pPr>
            <a:lvl2pPr marL="742950" indent="-285750" defTabSz="1042988" eaLnBrk="0" hangingPunct="0">
              <a:spcBef>
                <a:spcPct val="20000"/>
              </a:spcBef>
              <a:buClr>
                <a:srgbClr val="1E7FB8"/>
              </a:buClr>
              <a:buFont typeface="Arial" charset="0"/>
              <a:buChar char="–"/>
              <a:defRPr sz="2400">
                <a:solidFill>
                  <a:srgbClr val="000066"/>
                </a:solidFill>
                <a:latin typeface="Arial" charset="0"/>
                <a:cs typeface="Arial" charset="0"/>
              </a:defRPr>
            </a:lvl2pPr>
            <a:lvl3pPr marL="1143000" indent="-228600" defTabSz="1042988" eaLnBrk="0" hangingPunct="0">
              <a:spcBef>
                <a:spcPct val="20000"/>
              </a:spcBef>
              <a:buClr>
                <a:srgbClr val="1E7FB8"/>
              </a:buClr>
              <a:buChar char="•"/>
              <a:defRPr sz="2400">
                <a:solidFill>
                  <a:srgbClr val="000066"/>
                </a:solidFill>
                <a:latin typeface="Arial Narrow" pitchFamily="34" charset="0"/>
                <a:cs typeface="Arial" charset="0"/>
              </a:defRPr>
            </a:lvl3pPr>
            <a:lvl4pPr marL="1600200" indent="-228600" defTabSz="1042988" eaLnBrk="0" hangingPunct="0">
              <a:spcBef>
                <a:spcPct val="20000"/>
              </a:spcBef>
              <a:buClr>
                <a:srgbClr val="1E7FB8"/>
              </a:buClr>
              <a:buChar char="–"/>
              <a:defRPr sz="2400">
                <a:solidFill>
                  <a:srgbClr val="000066"/>
                </a:solidFill>
                <a:latin typeface="Arial Narrow" pitchFamily="34" charset="0"/>
                <a:cs typeface="Arial" charset="0"/>
              </a:defRPr>
            </a:lvl4pPr>
            <a:lvl5pPr marL="2057400" indent="-228600" algn="r" defTabSz="1042988" rtl="1" eaLnBrk="0" hangingPunct="0">
              <a:spcBef>
                <a:spcPct val="20000"/>
              </a:spcBef>
              <a:buChar char="»"/>
              <a:defRPr sz="2300">
                <a:solidFill>
                  <a:srgbClr val="000066"/>
                </a:solidFill>
                <a:latin typeface="Arial" charset="0"/>
                <a:cs typeface="Arial" charset="0"/>
              </a:defRPr>
            </a:lvl5pPr>
            <a:lvl6pPr marL="2514600" indent="-228600" algn="r" defTabSz="1042988" rtl="1" eaLnBrk="0" fontAlgn="base" hangingPunct="0">
              <a:spcBef>
                <a:spcPct val="20000"/>
              </a:spcBef>
              <a:spcAft>
                <a:spcPct val="0"/>
              </a:spcAft>
              <a:buChar char="»"/>
              <a:defRPr sz="2300">
                <a:solidFill>
                  <a:srgbClr val="000066"/>
                </a:solidFill>
                <a:latin typeface="Arial" charset="0"/>
                <a:cs typeface="Arial" charset="0"/>
              </a:defRPr>
            </a:lvl6pPr>
            <a:lvl7pPr marL="2971800" indent="-228600" algn="r" defTabSz="1042988" rtl="1" eaLnBrk="0" fontAlgn="base" hangingPunct="0">
              <a:spcBef>
                <a:spcPct val="20000"/>
              </a:spcBef>
              <a:spcAft>
                <a:spcPct val="0"/>
              </a:spcAft>
              <a:buChar char="»"/>
              <a:defRPr sz="2300">
                <a:solidFill>
                  <a:srgbClr val="000066"/>
                </a:solidFill>
                <a:latin typeface="Arial" charset="0"/>
                <a:cs typeface="Arial" charset="0"/>
              </a:defRPr>
            </a:lvl7pPr>
            <a:lvl8pPr marL="3429000" indent="-228600" algn="r" defTabSz="1042988" rtl="1" eaLnBrk="0" fontAlgn="base" hangingPunct="0">
              <a:spcBef>
                <a:spcPct val="20000"/>
              </a:spcBef>
              <a:spcAft>
                <a:spcPct val="0"/>
              </a:spcAft>
              <a:buChar char="»"/>
              <a:defRPr sz="2300">
                <a:solidFill>
                  <a:srgbClr val="000066"/>
                </a:solidFill>
                <a:latin typeface="Arial" charset="0"/>
                <a:cs typeface="Arial" charset="0"/>
              </a:defRPr>
            </a:lvl8pPr>
            <a:lvl9pPr marL="3886200" indent="-228600" algn="r" defTabSz="1042988" rtl="1" eaLnBrk="0" fontAlgn="base" hangingPunct="0">
              <a:spcBef>
                <a:spcPct val="20000"/>
              </a:spcBef>
              <a:spcAft>
                <a:spcPct val="0"/>
              </a:spcAft>
              <a:buChar char="»"/>
              <a:defRPr sz="2300">
                <a:solidFill>
                  <a:srgbClr val="000066"/>
                </a:solidFill>
                <a:latin typeface="Arial" charset="0"/>
                <a:cs typeface="Arial" charset="0"/>
              </a:defRPr>
            </a:lvl9pPr>
          </a:lstStyle>
          <a:p>
            <a:pPr rtl="1" eaLnBrk="1" hangingPunct="1">
              <a:spcBef>
                <a:spcPct val="0"/>
              </a:spcBef>
              <a:buClrTx/>
              <a:buFontTx/>
              <a:buNone/>
            </a:pPr>
            <a:endParaRPr lang="en-US" altLang="en-US" sz="3400" dirty="0"/>
          </a:p>
        </p:txBody>
      </p:sp>
      <p:sp>
        <p:nvSpPr>
          <p:cNvPr id="6157" name="Legend_3"/>
          <p:cNvSpPr txBox="1">
            <a:spLocks noChangeArrowheads="1"/>
          </p:cNvSpPr>
          <p:nvPr/>
        </p:nvSpPr>
        <p:spPr bwMode="auto">
          <a:xfrm>
            <a:off x="4343943" y="5160418"/>
            <a:ext cx="2736684" cy="208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80000"/>
              </a:spcBef>
              <a:buClr>
                <a:srgbClr val="1E7FB8"/>
              </a:buClr>
              <a:buFont typeface="Wingdings" pitchFamily="2" charset="2"/>
              <a:buChar char="l"/>
              <a:defRPr sz="2800">
                <a:solidFill>
                  <a:srgbClr val="000066"/>
                </a:solidFill>
                <a:latin typeface="Arial" charset="0"/>
                <a:cs typeface="Arial" charset="0"/>
              </a:defRPr>
            </a:lvl1pPr>
            <a:lvl2pPr marL="742950" indent="-285750" eaLnBrk="0" hangingPunct="0">
              <a:spcBef>
                <a:spcPct val="20000"/>
              </a:spcBef>
              <a:buClr>
                <a:srgbClr val="1E7FB8"/>
              </a:buClr>
              <a:buFont typeface="Arial" charset="0"/>
              <a:buChar char="–"/>
              <a:defRPr sz="2400">
                <a:solidFill>
                  <a:srgbClr val="000066"/>
                </a:solidFill>
                <a:latin typeface="Arial" charset="0"/>
                <a:cs typeface="Arial" charset="0"/>
              </a:defRPr>
            </a:lvl2pPr>
            <a:lvl3pPr marL="1143000" indent="-228600" eaLnBrk="0" hangingPunct="0">
              <a:spcBef>
                <a:spcPct val="20000"/>
              </a:spcBef>
              <a:buClr>
                <a:srgbClr val="1E7FB8"/>
              </a:buClr>
              <a:buChar char="•"/>
              <a:defRPr sz="2400">
                <a:solidFill>
                  <a:srgbClr val="000066"/>
                </a:solidFill>
                <a:latin typeface="Arial Narrow" pitchFamily="34" charset="0"/>
                <a:cs typeface="Arial" charset="0"/>
              </a:defRPr>
            </a:lvl3pPr>
            <a:lvl4pPr marL="1600200" indent="-228600" eaLnBrk="0" hangingPunct="0">
              <a:spcBef>
                <a:spcPct val="20000"/>
              </a:spcBef>
              <a:buClr>
                <a:srgbClr val="1E7FB8"/>
              </a:buClr>
              <a:buChar char="–"/>
              <a:defRPr sz="2400">
                <a:solidFill>
                  <a:srgbClr val="000066"/>
                </a:solidFill>
                <a:latin typeface="Arial Narrow" pitchFamily="34" charset="0"/>
                <a:cs typeface="Arial" charset="0"/>
              </a:defRPr>
            </a:lvl4pPr>
            <a:lvl5pPr marL="2057400" indent="-228600" algn="r" rtl="1" eaLnBrk="0" hangingPunct="0">
              <a:spcBef>
                <a:spcPct val="20000"/>
              </a:spcBef>
              <a:buChar char="»"/>
              <a:defRPr sz="2300">
                <a:solidFill>
                  <a:srgbClr val="000066"/>
                </a:solidFill>
                <a:latin typeface="Arial" charset="0"/>
                <a:cs typeface="Arial" charset="0"/>
              </a:defRPr>
            </a:lvl5pPr>
            <a:lvl6pPr marL="2514600" indent="-228600" algn="r" rtl="1" eaLnBrk="0" fontAlgn="base" hangingPunct="0">
              <a:spcBef>
                <a:spcPct val="20000"/>
              </a:spcBef>
              <a:spcAft>
                <a:spcPct val="0"/>
              </a:spcAft>
              <a:buChar char="»"/>
              <a:defRPr sz="2300">
                <a:solidFill>
                  <a:srgbClr val="000066"/>
                </a:solidFill>
                <a:latin typeface="Arial" charset="0"/>
                <a:cs typeface="Arial" charset="0"/>
              </a:defRPr>
            </a:lvl6pPr>
            <a:lvl7pPr marL="2971800" indent="-228600" algn="r" rtl="1" eaLnBrk="0" fontAlgn="base" hangingPunct="0">
              <a:spcBef>
                <a:spcPct val="20000"/>
              </a:spcBef>
              <a:spcAft>
                <a:spcPct val="0"/>
              </a:spcAft>
              <a:buChar char="»"/>
              <a:defRPr sz="2300">
                <a:solidFill>
                  <a:srgbClr val="000066"/>
                </a:solidFill>
                <a:latin typeface="Arial" charset="0"/>
                <a:cs typeface="Arial" charset="0"/>
              </a:defRPr>
            </a:lvl7pPr>
            <a:lvl8pPr marL="3429000" indent="-228600" algn="r" rtl="1" eaLnBrk="0" fontAlgn="base" hangingPunct="0">
              <a:spcBef>
                <a:spcPct val="20000"/>
              </a:spcBef>
              <a:spcAft>
                <a:spcPct val="0"/>
              </a:spcAft>
              <a:buChar char="»"/>
              <a:defRPr sz="2300">
                <a:solidFill>
                  <a:srgbClr val="000066"/>
                </a:solidFill>
                <a:latin typeface="Arial" charset="0"/>
                <a:cs typeface="Arial" charset="0"/>
              </a:defRPr>
            </a:lvl8pPr>
            <a:lvl9pPr marL="3886200" indent="-228600" algn="r" rtl="1" eaLnBrk="0" fontAlgn="base" hangingPunct="0">
              <a:spcBef>
                <a:spcPct val="20000"/>
              </a:spcBef>
              <a:spcAft>
                <a:spcPct val="0"/>
              </a:spcAft>
              <a:buChar char="»"/>
              <a:defRPr sz="2300">
                <a:solidFill>
                  <a:srgbClr val="000066"/>
                </a:solidFill>
                <a:latin typeface="Arial" charset="0"/>
                <a:cs typeface="Arial" charset="0"/>
              </a:defRPr>
            </a:lvl9pPr>
          </a:lstStyle>
          <a:p>
            <a:pPr rtl="1" eaLnBrk="1" hangingPunct="1">
              <a:spcBef>
                <a:spcPct val="0"/>
              </a:spcBef>
              <a:buClrTx/>
              <a:buFontTx/>
              <a:buNone/>
            </a:pPr>
            <a:r>
              <a:rPr lang="en-US" altLang="en-US" sz="800" dirty="0">
                <a:latin typeface="Times New Roman" pitchFamily="18" charset="0"/>
                <a:cs typeface="Times New Roman" pitchFamily="18" charset="0"/>
                <a:sym typeface="Times New Roman" pitchFamily="18" charset="0"/>
              </a:rPr>
              <a:t>90-94%  </a:t>
            </a:r>
            <a:r>
              <a:rPr lang="en-US" altLang="en-US" sz="800" i="1" dirty="0">
                <a:latin typeface="Times New Roman" pitchFamily="18" charset="0"/>
                <a:cs typeface="Times New Roman" pitchFamily="18" charset="0"/>
                <a:sym typeface="Times New Roman" pitchFamily="18" charset="0"/>
              </a:rPr>
              <a:t> (46 countries  or 24%)</a:t>
            </a:r>
            <a:endParaRPr lang="en-GB" altLang="en-US" sz="800" i="1" dirty="0">
              <a:latin typeface="Times New Roman" pitchFamily="18" charset="0"/>
              <a:cs typeface="Times New Roman" pitchFamily="18" charset="0"/>
              <a:sym typeface="Times New Roman" pitchFamily="18" charset="0"/>
            </a:endParaRPr>
          </a:p>
        </p:txBody>
      </p:sp>
      <p:sp>
        <p:nvSpPr>
          <p:cNvPr id="6158" name="Box4"/>
          <p:cNvSpPr>
            <a:spLocks noChangeArrowheads="1"/>
          </p:cNvSpPr>
          <p:nvPr/>
        </p:nvSpPr>
        <p:spPr bwMode="auto">
          <a:xfrm>
            <a:off x="3876969" y="5553497"/>
            <a:ext cx="434394" cy="126707"/>
          </a:xfrm>
          <a:prstGeom prst="rect">
            <a:avLst/>
          </a:prstGeom>
          <a:solidFill>
            <a:srgbClr val="F0F0F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0147" tIns="40074" rIns="80147" bIns="40074"/>
          <a:lstStyle>
            <a:lvl1pPr defTabSz="1042988" eaLnBrk="0" hangingPunct="0">
              <a:spcBef>
                <a:spcPct val="80000"/>
              </a:spcBef>
              <a:buClr>
                <a:srgbClr val="1E7FB8"/>
              </a:buClr>
              <a:buFont typeface="Wingdings" pitchFamily="2" charset="2"/>
              <a:buChar char="l"/>
              <a:defRPr sz="2800">
                <a:solidFill>
                  <a:srgbClr val="000066"/>
                </a:solidFill>
                <a:latin typeface="Arial" charset="0"/>
                <a:cs typeface="Arial" charset="0"/>
              </a:defRPr>
            </a:lvl1pPr>
            <a:lvl2pPr marL="742950" indent="-285750" defTabSz="1042988" eaLnBrk="0" hangingPunct="0">
              <a:spcBef>
                <a:spcPct val="20000"/>
              </a:spcBef>
              <a:buClr>
                <a:srgbClr val="1E7FB8"/>
              </a:buClr>
              <a:buFont typeface="Arial" charset="0"/>
              <a:buChar char="–"/>
              <a:defRPr sz="2400">
                <a:solidFill>
                  <a:srgbClr val="000066"/>
                </a:solidFill>
                <a:latin typeface="Arial" charset="0"/>
                <a:cs typeface="Arial" charset="0"/>
              </a:defRPr>
            </a:lvl2pPr>
            <a:lvl3pPr marL="1143000" indent="-228600" defTabSz="1042988" eaLnBrk="0" hangingPunct="0">
              <a:spcBef>
                <a:spcPct val="20000"/>
              </a:spcBef>
              <a:buClr>
                <a:srgbClr val="1E7FB8"/>
              </a:buClr>
              <a:buChar char="•"/>
              <a:defRPr sz="2400">
                <a:solidFill>
                  <a:srgbClr val="000066"/>
                </a:solidFill>
                <a:latin typeface="Arial Narrow" pitchFamily="34" charset="0"/>
                <a:cs typeface="Arial" charset="0"/>
              </a:defRPr>
            </a:lvl3pPr>
            <a:lvl4pPr marL="1600200" indent="-228600" defTabSz="1042988" eaLnBrk="0" hangingPunct="0">
              <a:spcBef>
                <a:spcPct val="20000"/>
              </a:spcBef>
              <a:buClr>
                <a:srgbClr val="1E7FB8"/>
              </a:buClr>
              <a:buChar char="–"/>
              <a:defRPr sz="2400">
                <a:solidFill>
                  <a:srgbClr val="000066"/>
                </a:solidFill>
                <a:latin typeface="Arial Narrow" pitchFamily="34" charset="0"/>
                <a:cs typeface="Arial" charset="0"/>
              </a:defRPr>
            </a:lvl4pPr>
            <a:lvl5pPr marL="2057400" indent="-228600" algn="r" defTabSz="1042988" rtl="1" eaLnBrk="0" hangingPunct="0">
              <a:spcBef>
                <a:spcPct val="20000"/>
              </a:spcBef>
              <a:buChar char="»"/>
              <a:defRPr sz="2300">
                <a:solidFill>
                  <a:srgbClr val="000066"/>
                </a:solidFill>
                <a:latin typeface="Arial" charset="0"/>
                <a:cs typeface="Arial" charset="0"/>
              </a:defRPr>
            </a:lvl5pPr>
            <a:lvl6pPr marL="2514600" indent="-228600" algn="r" defTabSz="1042988" rtl="1" eaLnBrk="0" fontAlgn="base" hangingPunct="0">
              <a:spcBef>
                <a:spcPct val="20000"/>
              </a:spcBef>
              <a:spcAft>
                <a:spcPct val="0"/>
              </a:spcAft>
              <a:buChar char="»"/>
              <a:defRPr sz="2300">
                <a:solidFill>
                  <a:srgbClr val="000066"/>
                </a:solidFill>
                <a:latin typeface="Arial" charset="0"/>
                <a:cs typeface="Arial" charset="0"/>
              </a:defRPr>
            </a:lvl6pPr>
            <a:lvl7pPr marL="2971800" indent="-228600" algn="r" defTabSz="1042988" rtl="1" eaLnBrk="0" fontAlgn="base" hangingPunct="0">
              <a:spcBef>
                <a:spcPct val="20000"/>
              </a:spcBef>
              <a:spcAft>
                <a:spcPct val="0"/>
              </a:spcAft>
              <a:buChar char="»"/>
              <a:defRPr sz="2300">
                <a:solidFill>
                  <a:srgbClr val="000066"/>
                </a:solidFill>
                <a:latin typeface="Arial" charset="0"/>
                <a:cs typeface="Arial" charset="0"/>
              </a:defRPr>
            </a:lvl7pPr>
            <a:lvl8pPr marL="3429000" indent="-228600" algn="r" defTabSz="1042988" rtl="1" eaLnBrk="0" fontAlgn="base" hangingPunct="0">
              <a:spcBef>
                <a:spcPct val="20000"/>
              </a:spcBef>
              <a:spcAft>
                <a:spcPct val="0"/>
              </a:spcAft>
              <a:buChar char="»"/>
              <a:defRPr sz="2300">
                <a:solidFill>
                  <a:srgbClr val="000066"/>
                </a:solidFill>
                <a:latin typeface="Arial" charset="0"/>
                <a:cs typeface="Arial" charset="0"/>
              </a:defRPr>
            </a:lvl8pPr>
            <a:lvl9pPr marL="3886200" indent="-228600" algn="r" defTabSz="1042988" rtl="1" eaLnBrk="0" fontAlgn="base" hangingPunct="0">
              <a:spcBef>
                <a:spcPct val="20000"/>
              </a:spcBef>
              <a:spcAft>
                <a:spcPct val="0"/>
              </a:spcAft>
              <a:buChar char="»"/>
              <a:defRPr sz="2300">
                <a:solidFill>
                  <a:srgbClr val="000066"/>
                </a:solidFill>
                <a:latin typeface="Arial" charset="0"/>
                <a:cs typeface="Arial" charset="0"/>
              </a:defRPr>
            </a:lvl9pPr>
          </a:lstStyle>
          <a:p>
            <a:pPr rtl="1" eaLnBrk="1" hangingPunct="1">
              <a:spcBef>
                <a:spcPct val="0"/>
              </a:spcBef>
              <a:buClrTx/>
              <a:buFontTx/>
              <a:buNone/>
            </a:pPr>
            <a:endParaRPr lang="en-US" altLang="en-US" sz="3400" dirty="0"/>
          </a:p>
        </p:txBody>
      </p:sp>
      <p:sp>
        <p:nvSpPr>
          <p:cNvPr id="6159" name="Legend_4"/>
          <p:cNvSpPr txBox="1">
            <a:spLocks noChangeArrowheads="1"/>
          </p:cNvSpPr>
          <p:nvPr/>
        </p:nvSpPr>
        <p:spPr bwMode="auto">
          <a:xfrm>
            <a:off x="4343943" y="5518941"/>
            <a:ext cx="2736684" cy="208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80000"/>
              </a:spcBef>
              <a:buClr>
                <a:srgbClr val="1E7FB8"/>
              </a:buClr>
              <a:buFont typeface="Wingdings" pitchFamily="2" charset="2"/>
              <a:buChar char="l"/>
              <a:defRPr sz="2800">
                <a:solidFill>
                  <a:srgbClr val="000066"/>
                </a:solidFill>
                <a:latin typeface="Arial" charset="0"/>
                <a:cs typeface="Arial" charset="0"/>
              </a:defRPr>
            </a:lvl1pPr>
            <a:lvl2pPr marL="742950" indent="-285750" eaLnBrk="0" hangingPunct="0">
              <a:spcBef>
                <a:spcPct val="20000"/>
              </a:spcBef>
              <a:buClr>
                <a:srgbClr val="1E7FB8"/>
              </a:buClr>
              <a:buFont typeface="Arial" charset="0"/>
              <a:buChar char="–"/>
              <a:defRPr sz="2400">
                <a:solidFill>
                  <a:srgbClr val="000066"/>
                </a:solidFill>
                <a:latin typeface="Arial" charset="0"/>
                <a:cs typeface="Arial" charset="0"/>
              </a:defRPr>
            </a:lvl2pPr>
            <a:lvl3pPr marL="1143000" indent="-228600" eaLnBrk="0" hangingPunct="0">
              <a:spcBef>
                <a:spcPct val="20000"/>
              </a:spcBef>
              <a:buClr>
                <a:srgbClr val="1E7FB8"/>
              </a:buClr>
              <a:buChar char="•"/>
              <a:defRPr sz="2400">
                <a:solidFill>
                  <a:srgbClr val="000066"/>
                </a:solidFill>
                <a:latin typeface="Arial Narrow" pitchFamily="34" charset="0"/>
                <a:cs typeface="Arial" charset="0"/>
              </a:defRPr>
            </a:lvl3pPr>
            <a:lvl4pPr marL="1600200" indent="-228600" eaLnBrk="0" hangingPunct="0">
              <a:spcBef>
                <a:spcPct val="20000"/>
              </a:spcBef>
              <a:buClr>
                <a:srgbClr val="1E7FB8"/>
              </a:buClr>
              <a:buChar char="–"/>
              <a:defRPr sz="2400">
                <a:solidFill>
                  <a:srgbClr val="000066"/>
                </a:solidFill>
                <a:latin typeface="Arial Narrow" pitchFamily="34" charset="0"/>
                <a:cs typeface="Arial" charset="0"/>
              </a:defRPr>
            </a:lvl4pPr>
            <a:lvl5pPr marL="2057400" indent="-228600" algn="r" rtl="1" eaLnBrk="0" hangingPunct="0">
              <a:spcBef>
                <a:spcPct val="20000"/>
              </a:spcBef>
              <a:buChar char="»"/>
              <a:defRPr sz="2300">
                <a:solidFill>
                  <a:srgbClr val="000066"/>
                </a:solidFill>
                <a:latin typeface="Arial" charset="0"/>
                <a:cs typeface="Arial" charset="0"/>
              </a:defRPr>
            </a:lvl5pPr>
            <a:lvl6pPr marL="2514600" indent="-228600" algn="r" rtl="1" eaLnBrk="0" fontAlgn="base" hangingPunct="0">
              <a:spcBef>
                <a:spcPct val="20000"/>
              </a:spcBef>
              <a:spcAft>
                <a:spcPct val="0"/>
              </a:spcAft>
              <a:buChar char="»"/>
              <a:defRPr sz="2300">
                <a:solidFill>
                  <a:srgbClr val="000066"/>
                </a:solidFill>
                <a:latin typeface="Arial" charset="0"/>
                <a:cs typeface="Arial" charset="0"/>
              </a:defRPr>
            </a:lvl6pPr>
            <a:lvl7pPr marL="2971800" indent="-228600" algn="r" rtl="1" eaLnBrk="0" fontAlgn="base" hangingPunct="0">
              <a:spcBef>
                <a:spcPct val="20000"/>
              </a:spcBef>
              <a:spcAft>
                <a:spcPct val="0"/>
              </a:spcAft>
              <a:buChar char="»"/>
              <a:defRPr sz="2300">
                <a:solidFill>
                  <a:srgbClr val="000066"/>
                </a:solidFill>
                <a:latin typeface="Arial" charset="0"/>
                <a:cs typeface="Arial" charset="0"/>
              </a:defRPr>
            </a:lvl7pPr>
            <a:lvl8pPr marL="3429000" indent="-228600" algn="r" rtl="1" eaLnBrk="0" fontAlgn="base" hangingPunct="0">
              <a:spcBef>
                <a:spcPct val="20000"/>
              </a:spcBef>
              <a:spcAft>
                <a:spcPct val="0"/>
              </a:spcAft>
              <a:buChar char="»"/>
              <a:defRPr sz="2300">
                <a:solidFill>
                  <a:srgbClr val="000066"/>
                </a:solidFill>
                <a:latin typeface="Arial" charset="0"/>
                <a:cs typeface="Arial" charset="0"/>
              </a:defRPr>
            </a:lvl8pPr>
            <a:lvl9pPr marL="3886200" indent="-228600" algn="r" rtl="1" eaLnBrk="0" fontAlgn="base" hangingPunct="0">
              <a:spcBef>
                <a:spcPct val="20000"/>
              </a:spcBef>
              <a:spcAft>
                <a:spcPct val="0"/>
              </a:spcAft>
              <a:buChar char="»"/>
              <a:defRPr sz="2300">
                <a:solidFill>
                  <a:srgbClr val="000066"/>
                </a:solidFill>
                <a:latin typeface="Arial" charset="0"/>
                <a:cs typeface="Arial" charset="0"/>
              </a:defRPr>
            </a:lvl9pPr>
          </a:lstStyle>
          <a:p>
            <a:pPr rtl="1" eaLnBrk="1" hangingPunct="1">
              <a:spcBef>
                <a:spcPct val="0"/>
              </a:spcBef>
              <a:buClrTx/>
              <a:buFontTx/>
              <a:buNone/>
            </a:pPr>
            <a:r>
              <a:rPr lang="en-US" altLang="en-US" sz="800" dirty="0">
                <a:latin typeface="Times New Roman" pitchFamily="18" charset="0"/>
                <a:cs typeface="Times New Roman" pitchFamily="18" charset="0"/>
                <a:sym typeface="Times New Roman" pitchFamily="18" charset="0"/>
              </a:rPr>
              <a:t>Not available</a:t>
            </a:r>
            <a:endParaRPr lang="en-GB" altLang="en-US" sz="800" i="1" dirty="0">
              <a:latin typeface="Times New Roman" pitchFamily="18" charset="0"/>
              <a:cs typeface="Times New Roman" pitchFamily="18" charset="0"/>
              <a:sym typeface="Times New Roman" pitchFamily="18" charset="0"/>
            </a:endParaRPr>
          </a:p>
        </p:txBody>
      </p:sp>
      <p:sp>
        <p:nvSpPr>
          <p:cNvPr id="6160" name="Box5"/>
          <p:cNvSpPr>
            <a:spLocks noChangeArrowheads="1"/>
          </p:cNvSpPr>
          <p:nvPr/>
        </p:nvSpPr>
        <p:spPr bwMode="auto">
          <a:xfrm>
            <a:off x="3876969" y="5726279"/>
            <a:ext cx="434394" cy="126707"/>
          </a:xfrm>
          <a:prstGeom prst="rect">
            <a:avLst/>
          </a:prstGeom>
          <a:solidFill>
            <a:srgbClr val="D2D2D2"/>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0147" tIns="40074" rIns="80147" bIns="40074"/>
          <a:lstStyle>
            <a:lvl1pPr defTabSz="1042988" eaLnBrk="0" hangingPunct="0">
              <a:spcBef>
                <a:spcPct val="80000"/>
              </a:spcBef>
              <a:buClr>
                <a:srgbClr val="1E7FB8"/>
              </a:buClr>
              <a:buFont typeface="Wingdings" pitchFamily="2" charset="2"/>
              <a:buChar char="l"/>
              <a:defRPr sz="2800">
                <a:solidFill>
                  <a:srgbClr val="000066"/>
                </a:solidFill>
                <a:latin typeface="Arial" charset="0"/>
                <a:cs typeface="Arial" charset="0"/>
              </a:defRPr>
            </a:lvl1pPr>
            <a:lvl2pPr marL="742950" indent="-285750" defTabSz="1042988" eaLnBrk="0" hangingPunct="0">
              <a:spcBef>
                <a:spcPct val="20000"/>
              </a:spcBef>
              <a:buClr>
                <a:srgbClr val="1E7FB8"/>
              </a:buClr>
              <a:buFont typeface="Arial" charset="0"/>
              <a:buChar char="–"/>
              <a:defRPr sz="2400">
                <a:solidFill>
                  <a:srgbClr val="000066"/>
                </a:solidFill>
                <a:latin typeface="Arial" charset="0"/>
                <a:cs typeface="Arial" charset="0"/>
              </a:defRPr>
            </a:lvl2pPr>
            <a:lvl3pPr marL="1143000" indent="-228600" defTabSz="1042988" eaLnBrk="0" hangingPunct="0">
              <a:spcBef>
                <a:spcPct val="20000"/>
              </a:spcBef>
              <a:buClr>
                <a:srgbClr val="1E7FB8"/>
              </a:buClr>
              <a:buChar char="•"/>
              <a:defRPr sz="2400">
                <a:solidFill>
                  <a:srgbClr val="000066"/>
                </a:solidFill>
                <a:latin typeface="Arial Narrow" pitchFamily="34" charset="0"/>
                <a:cs typeface="Arial" charset="0"/>
              </a:defRPr>
            </a:lvl3pPr>
            <a:lvl4pPr marL="1600200" indent="-228600" defTabSz="1042988" eaLnBrk="0" hangingPunct="0">
              <a:spcBef>
                <a:spcPct val="20000"/>
              </a:spcBef>
              <a:buClr>
                <a:srgbClr val="1E7FB8"/>
              </a:buClr>
              <a:buChar char="–"/>
              <a:defRPr sz="2400">
                <a:solidFill>
                  <a:srgbClr val="000066"/>
                </a:solidFill>
                <a:latin typeface="Arial Narrow" pitchFamily="34" charset="0"/>
                <a:cs typeface="Arial" charset="0"/>
              </a:defRPr>
            </a:lvl4pPr>
            <a:lvl5pPr marL="2057400" indent="-228600" algn="r" defTabSz="1042988" rtl="1" eaLnBrk="0" hangingPunct="0">
              <a:spcBef>
                <a:spcPct val="20000"/>
              </a:spcBef>
              <a:buChar char="»"/>
              <a:defRPr sz="2300">
                <a:solidFill>
                  <a:srgbClr val="000066"/>
                </a:solidFill>
                <a:latin typeface="Arial" charset="0"/>
                <a:cs typeface="Arial" charset="0"/>
              </a:defRPr>
            </a:lvl5pPr>
            <a:lvl6pPr marL="2514600" indent="-228600" algn="r" defTabSz="1042988" rtl="1" eaLnBrk="0" fontAlgn="base" hangingPunct="0">
              <a:spcBef>
                <a:spcPct val="20000"/>
              </a:spcBef>
              <a:spcAft>
                <a:spcPct val="0"/>
              </a:spcAft>
              <a:buChar char="»"/>
              <a:defRPr sz="2300">
                <a:solidFill>
                  <a:srgbClr val="000066"/>
                </a:solidFill>
                <a:latin typeface="Arial" charset="0"/>
                <a:cs typeface="Arial" charset="0"/>
              </a:defRPr>
            </a:lvl6pPr>
            <a:lvl7pPr marL="2971800" indent="-228600" algn="r" defTabSz="1042988" rtl="1" eaLnBrk="0" fontAlgn="base" hangingPunct="0">
              <a:spcBef>
                <a:spcPct val="20000"/>
              </a:spcBef>
              <a:spcAft>
                <a:spcPct val="0"/>
              </a:spcAft>
              <a:buChar char="»"/>
              <a:defRPr sz="2300">
                <a:solidFill>
                  <a:srgbClr val="000066"/>
                </a:solidFill>
                <a:latin typeface="Arial" charset="0"/>
                <a:cs typeface="Arial" charset="0"/>
              </a:defRPr>
            </a:lvl7pPr>
            <a:lvl8pPr marL="3429000" indent="-228600" algn="r" defTabSz="1042988" rtl="1" eaLnBrk="0" fontAlgn="base" hangingPunct="0">
              <a:spcBef>
                <a:spcPct val="20000"/>
              </a:spcBef>
              <a:spcAft>
                <a:spcPct val="0"/>
              </a:spcAft>
              <a:buChar char="»"/>
              <a:defRPr sz="2300">
                <a:solidFill>
                  <a:srgbClr val="000066"/>
                </a:solidFill>
                <a:latin typeface="Arial" charset="0"/>
                <a:cs typeface="Arial" charset="0"/>
              </a:defRPr>
            </a:lvl8pPr>
            <a:lvl9pPr marL="3886200" indent="-228600" algn="r" defTabSz="1042988" rtl="1" eaLnBrk="0" fontAlgn="base" hangingPunct="0">
              <a:spcBef>
                <a:spcPct val="20000"/>
              </a:spcBef>
              <a:spcAft>
                <a:spcPct val="0"/>
              </a:spcAft>
              <a:buChar char="»"/>
              <a:defRPr sz="2300">
                <a:solidFill>
                  <a:srgbClr val="000066"/>
                </a:solidFill>
                <a:latin typeface="Arial" charset="0"/>
                <a:cs typeface="Arial" charset="0"/>
              </a:defRPr>
            </a:lvl9pPr>
          </a:lstStyle>
          <a:p>
            <a:pPr rtl="1" eaLnBrk="1" hangingPunct="1">
              <a:spcBef>
                <a:spcPct val="0"/>
              </a:spcBef>
              <a:buClrTx/>
              <a:buFontTx/>
              <a:buNone/>
            </a:pPr>
            <a:endParaRPr lang="en-US" altLang="en-US" sz="3400" dirty="0"/>
          </a:p>
        </p:txBody>
      </p:sp>
      <p:sp>
        <p:nvSpPr>
          <p:cNvPr id="6161" name="Legend_5"/>
          <p:cNvSpPr txBox="1">
            <a:spLocks noChangeArrowheads="1"/>
          </p:cNvSpPr>
          <p:nvPr/>
        </p:nvSpPr>
        <p:spPr bwMode="auto">
          <a:xfrm>
            <a:off x="4319508" y="5681643"/>
            <a:ext cx="2736684" cy="208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80000"/>
              </a:spcBef>
              <a:buClr>
                <a:srgbClr val="1E7FB8"/>
              </a:buClr>
              <a:buFont typeface="Wingdings" pitchFamily="2" charset="2"/>
              <a:buChar char="l"/>
              <a:defRPr sz="2800">
                <a:solidFill>
                  <a:srgbClr val="000066"/>
                </a:solidFill>
                <a:latin typeface="Arial" charset="0"/>
                <a:cs typeface="Arial" charset="0"/>
              </a:defRPr>
            </a:lvl1pPr>
            <a:lvl2pPr marL="742950" indent="-285750" eaLnBrk="0" hangingPunct="0">
              <a:spcBef>
                <a:spcPct val="20000"/>
              </a:spcBef>
              <a:buClr>
                <a:srgbClr val="1E7FB8"/>
              </a:buClr>
              <a:buFont typeface="Arial" charset="0"/>
              <a:buChar char="–"/>
              <a:defRPr sz="2400">
                <a:solidFill>
                  <a:srgbClr val="000066"/>
                </a:solidFill>
                <a:latin typeface="Arial" charset="0"/>
                <a:cs typeface="Arial" charset="0"/>
              </a:defRPr>
            </a:lvl2pPr>
            <a:lvl3pPr marL="1143000" indent="-228600" eaLnBrk="0" hangingPunct="0">
              <a:spcBef>
                <a:spcPct val="20000"/>
              </a:spcBef>
              <a:buClr>
                <a:srgbClr val="1E7FB8"/>
              </a:buClr>
              <a:buChar char="•"/>
              <a:defRPr sz="2400">
                <a:solidFill>
                  <a:srgbClr val="000066"/>
                </a:solidFill>
                <a:latin typeface="Arial Narrow" pitchFamily="34" charset="0"/>
                <a:cs typeface="Arial" charset="0"/>
              </a:defRPr>
            </a:lvl3pPr>
            <a:lvl4pPr marL="1600200" indent="-228600" eaLnBrk="0" hangingPunct="0">
              <a:spcBef>
                <a:spcPct val="20000"/>
              </a:spcBef>
              <a:buClr>
                <a:srgbClr val="1E7FB8"/>
              </a:buClr>
              <a:buChar char="–"/>
              <a:defRPr sz="2400">
                <a:solidFill>
                  <a:srgbClr val="000066"/>
                </a:solidFill>
                <a:latin typeface="Arial Narrow" pitchFamily="34" charset="0"/>
                <a:cs typeface="Arial" charset="0"/>
              </a:defRPr>
            </a:lvl4pPr>
            <a:lvl5pPr marL="2057400" indent="-228600" algn="r" rtl="1" eaLnBrk="0" hangingPunct="0">
              <a:spcBef>
                <a:spcPct val="20000"/>
              </a:spcBef>
              <a:buChar char="»"/>
              <a:defRPr sz="2300">
                <a:solidFill>
                  <a:srgbClr val="000066"/>
                </a:solidFill>
                <a:latin typeface="Arial" charset="0"/>
                <a:cs typeface="Arial" charset="0"/>
              </a:defRPr>
            </a:lvl5pPr>
            <a:lvl6pPr marL="2514600" indent="-228600" algn="r" rtl="1" eaLnBrk="0" fontAlgn="base" hangingPunct="0">
              <a:spcBef>
                <a:spcPct val="20000"/>
              </a:spcBef>
              <a:spcAft>
                <a:spcPct val="0"/>
              </a:spcAft>
              <a:buChar char="»"/>
              <a:defRPr sz="2300">
                <a:solidFill>
                  <a:srgbClr val="000066"/>
                </a:solidFill>
                <a:latin typeface="Arial" charset="0"/>
                <a:cs typeface="Arial" charset="0"/>
              </a:defRPr>
            </a:lvl6pPr>
            <a:lvl7pPr marL="2971800" indent="-228600" algn="r" rtl="1" eaLnBrk="0" fontAlgn="base" hangingPunct="0">
              <a:spcBef>
                <a:spcPct val="20000"/>
              </a:spcBef>
              <a:spcAft>
                <a:spcPct val="0"/>
              </a:spcAft>
              <a:buChar char="»"/>
              <a:defRPr sz="2300">
                <a:solidFill>
                  <a:srgbClr val="000066"/>
                </a:solidFill>
                <a:latin typeface="Arial" charset="0"/>
                <a:cs typeface="Arial" charset="0"/>
              </a:defRPr>
            </a:lvl7pPr>
            <a:lvl8pPr marL="3429000" indent="-228600" algn="r" rtl="1" eaLnBrk="0" fontAlgn="base" hangingPunct="0">
              <a:spcBef>
                <a:spcPct val="20000"/>
              </a:spcBef>
              <a:spcAft>
                <a:spcPct val="0"/>
              </a:spcAft>
              <a:buChar char="»"/>
              <a:defRPr sz="2300">
                <a:solidFill>
                  <a:srgbClr val="000066"/>
                </a:solidFill>
                <a:latin typeface="Arial" charset="0"/>
                <a:cs typeface="Arial" charset="0"/>
              </a:defRPr>
            </a:lvl8pPr>
            <a:lvl9pPr marL="3886200" indent="-228600" algn="r" rtl="1" eaLnBrk="0" fontAlgn="base" hangingPunct="0">
              <a:spcBef>
                <a:spcPct val="20000"/>
              </a:spcBef>
              <a:spcAft>
                <a:spcPct val="0"/>
              </a:spcAft>
              <a:buChar char="»"/>
              <a:defRPr sz="2300">
                <a:solidFill>
                  <a:srgbClr val="000066"/>
                </a:solidFill>
                <a:latin typeface="Arial" charset="0"/>
                <a:cs typeface="Arial" charset="0"/>
              </a:defRPr>
            </a:lvl9pPr>
          </a:lstStyle>
          <a:p>
            <a:pPr rtl="1" eaLnBrk="1" hangingPunct="1">
              <a:spcBef>
                <a:spcPct val="0"/>
              </a:spcBef>
              <a:buClrTx/>
              <a:buFontTx/>
              <a:buNone/>
            </a:pPr>
            <a:r>
              <a:rPr lang="en-GB" altLang="en-US" sz="800" dirty="0">
                <a:latin typeface="Times New Roman" pitchFamily="18" charset="0"/>
                <a:cs typeface="Times New Roman" pitchFamily="18" charset="0"/>
                <a:sym typeface="Times New Roman" pitchFamily="18" charset="0"/>
              </a:rPr>
              <a:t> Not applicable</a:t>
            </a:r>
          </a:p>
        </p:txBody>
      </p:sp>
      <p:sp>
        <p:nvSpPr>
          <p:cNvPr id="6162" name="Box0"/>
          <p:cNvSpPr>
            <a:spLocks noChangeArrowheads="1"/>
          </p:cNvSpPr>
          <p:nvPr/>
        </p:nvSpPr>
        <p:spPr bwMode="auto">
          <a:xfrm>
            <a:off x="3876969" y="4688147"/>
            <a:ext cx="434394" cy="126707"/>
          </a:xfrm>
          <a:prstGeom prst="rect">
            <a:avLst/>
          </a:prstGeom>
          <a:solidFill>
            <a:srgbClr val="A83800"/>
          </a:solidFill>
          <a:ln w="9525" algn="ctr">
            <a:solidFill>
              <a:schemeClr val="tx1"/>
            </a:solidFill>
            <a:round/>
            <a:headEnd/>
            <a:tailEnd/>
          </a:ln>
        </p:spPr>
        <p:txBody>
          <a:bodyPr lIns="80147" tIns="40074" rIns="80147" bIns="40074"/>
          <a:lstStyle>
            <a:lvl1pPr defTabSz="1042988" eaLnBrk="0" hangingPunct="0">
              <a:spcBef>
                <a:spcPct val="80000"/>
              </a:spcBef>
              <a:buClr>
                <a:srgbClr val="1E7FB8"/>
              </a:buClr>
              <a:buFont typeface="Wingdings" pitchFamily="2" charset="2"/>
              <a:buChar char="l"/>
              <a:defRPr sz="2800">
                <a:solidFill>
                  <a:srgbClr val="000066"/>
                </a:solidFill>
                <a:latin typeface="Arial" charset="0"/>
                <a:cs typeface="Arial" charset="0"/>
              </a:defRPr>
            </a:lvl1pPr>
            <a:lvl2pPr marL="742950" indent="-285750" defTabSz="1042988" eaLnBrk="0" hangingPunct="0">
              <a:spcBef>
                <a:spcPct val="20000"/>
              </a:spcBef>
              <a:buClr>
                <a:srgbClr val="1E7FB8"/>
              </a:buClr>
              <a:buFont typeface="Arial" charset="0"/>
              <a:buChar char="–"/>
              <a:defRPr sz="2400">
                <a:solidFill>
                  <a:srgbClr val="000066"/>
                </a:solidFill>
                <a:latin typeface="Arial" charset="0"/>
                <a:cs typeface="Arial" charset="0"/>
              </a:defRPr>
            </a:lvl2pPr>
            <a:lvl3pPr marL="1143000" indent="-228600" defTabSz="1042988" eaLnBrk="0" hangingPunct="0">
              <a:spcBef>
                <a:spcPct val="20000"/>
              </a:spcBef>
              <a:buClr>
                <a:srgbClr val="1E7FB8"/>
              </a:buClr>
              <a:buChar char="•"/>
              <a:defRPr sz="2400">
                <a:solidFill>
                  <a:srgbClr val="000066"/>
                </a:solidFill>
                <a:latin typeface="Arial Narrow" pitchFamily="34" charset="0"/>
                <a:cs typeface="Arial" charset="0"/>
              </a:defRPr>
            </a:lvl3pPr>
            <a:lvl4pPr marL="1600200" indent="-228600" defTabSz="1042988" eaLnBrk="0" hangingPunct="0">
              <a:spcBef>
                <a:spcPct val="20000"/>
              </a:spcBef>
              <a:buClr>
                <a:srgbClr val="1E7FB8"/>
              </a:buClr>
              <a:buChar char="–"/>
              <a:defRPr sz="2400">
                <a:solidFill>
                  <a:srgbClr val="000066"/>
                </a:solidFill>
                <a:latin typeface="Arial Narrow" pitchFamily="34" charset="0"/>
                <a:cs typeface="Arial" charset="0"/>
              </a:defRPr>
            </a:lvl4pPr>
            <a:lvl5pPr marL="2057400" indent="-228600" algn="r" defTabSz="1042988" rtl="1" eaLnBrk="0" hangingPunct="0">
              <a:spcBef>
                <a:spcPct val="20000"/>
              </a:spcBef>
              <a:buChar char="»"/>
              <a:defRPr sz="2300">
                <a:solidFill>
                  <a:srgbClr val="000066"/>
                </a:solidFill>
                <a:latin typeface="Arial" charset="0"/>
                <a:cs typeface="Arial" charset="0"/>
              </a:defRPr>
            </a:lvl5pPr>
            <a:lvl6pPr marL="2514600" indent="-228600" algn="r" defTabSz="1042988" rtl="1" eaLnBrk="0" fontAlgn="base" hangingPunct="0">
              <a:spcBef>
                <a:spcPct val="20000"/>
              </a:spcBef>
              <a:spcAft>
                <a:spcPct val="0"/>
              </a:spcAft>
              <a:buChar char="»"/>
              <a:defRPr sz="2300">
                <a:solidFill>
                  <a:srgbClr val="000066"/>
                </a:solidFill>
                <a:latin typeface="Arial" charset="0"/>
                <a:cs typeface="Arial" charset="0"/>
              </a:defRPr>
            </a:lvl6pPr>
            <a:lvl7pPr marL="2971800" indent="-228600" algn="r" defTabSz="1042988" rtl="1" eaLnBrk="0" fontAlgn="base" hangingPunct="0">
              <a:spcBef>
                <a:spcPct val="20000"/>
              </a:spcBef>
              <a:spcAft>
                <a:spcPct val="0"/>
              </a:spcAft>
              <a:buChar char="»"/>
              <a:defRPr sz="2300">
                <a:solidFill>
                  <a:srgbClr val="000066"/>
                </a:solidFill>
                <a:latin typeface="Arial" charset="0"/>
                <a:cs typeface="Arial" charset="0"/>
              </a:defRPr>
            </a:lvl7pPr>
            <a:lvl8pPr marL="3429000" indent="-228600" algn="r" defTabSz="1042988" rtl="1" eaLnBrk="0" fontAlgn="base" hangingPunct="0">
              <a:spcBef>
                <a:spcPct val="20000"/>
              </a:spcBef>
              <a:spcAft>
                <a:spcPct val="0"/>
              </a:spcAft>
              <a:buChar char="»"/>
              <a:defRPr sz="2300">
                <a:solidFill>
                  <a:srgbClr val="000066"/>
                </a:solidFill>
                <a:latin typeface="Arial" charset="0"/>
                <a:cs typeface="Arial" charset="0"/>
              </a:defRPr>
            </a:lvl8pPr>
            <a:lvl9pPr marL="3886200" indent="-228600" algn="r" defTabSz="1042988" rtl="1" eaLnBrk="0" fontAlgn="base" hangingPunct="0">
              <a:spcBef>
                <a:spcPct val="20000"/>
              </a:spcBef>
              <a:spcAft>
                <a:spcPct val="0"/>
              </a:spcAft>
              <a:buChar char="»"/>
              <a:defRPr sz="2300">
                <a:solidFill>
                  <a:srgbClr val="000066"/>
                </a:solidFill>
                <a:latin typeface="Arial" charset="0"/>
                <a:cs typeface="Arial" charset="0"/>
              </a:defRPr>
            </a:lvl9pPr>
          </a:lstStyle>
          <a:p>
            <a:pPr rtl="1" eaLnBrk="1" hangingPunct="1">
              <a:spcBef>
                <a:spcPct val="0"/>
              </a:spcBef>
              <a:buClrTx/>
              <a:buFontTx/>
              <a:buNone/>
            </a:pPr>
            <a:endParaRPr lang="en-US" altLang="en-US" sz="3400" dirty="0"/>
          </a:p>
        </p:txBody>
      </p:sp>
      <p:sp>
        <p:nvSpPr>
          <p:cNvPr id="6163" name="Legend_3"/>
          <p:cNvSpPr txBox="1">
            <a:spLocks noChangeArrowheads="1"/>
          </p:cNvSpPr>
          <p:nvPr/>
        </p:nvSpPr>
        <p:spPr bwMode="auto">
          <a:xfrm>
            <a:off x="4349373" y="5341839"/>
            <a:ext cx="2736684" cy="208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0147" tIns="40074" rIns="80147" bIns="40074">
            <a:spAutoFit/>
          </a:bodyPr>
          <a:lstStyle>
            <a:lvl1pPr eaLnBrk="0" hangingPunct="0">
              <a:spcBef>
                <a:spcPct val="80000"/>
              </a:spcBef>
              <a:buClr>
                <a:srgbClr val="1E7FB8"/>
              </a:buClr>
              <a:buFont typeface="Wingdings" pitchFamily="2" charset="2"/>
              <a:buChar char="l"/>
              <a:defRPr sz="2800">
                <a:solidFill>
                  <a:srgbClr val="000066"/>
                </a:solidFill>
                <a:latin typeface="Arial" charset="0"/>
                <a:cs typeface="Arial" charset="0"/>
              </a:defRPr>
            </a:lvl1pPr>
            <a:lvl2pPr marL="742950" indent="-285750" eaLnBrk="0" hangingPunct="0">
              <a:spcBef>
                <a:spcPct val="20000"/>
              </a:spcBef>
              <a:buClr>
                <a:srgbClr val="1E7FB8"/>
              </a:buClr>
              <a:buFont typeface="Arial" charset="0"/>
              <a:buChar char="–"/>
              <a:defRPr sz="2400">
                <a:solidFill>
                  <a:srgbClr val="000066"/>
                </a:solidFill>
                <a:latin typeface="Arial" charset="0"/>
                <a:cs typeface="Arial" charset="0"/>
              </a:defRPr>
            </a:lvl2pPr>
            <a:lvl3pPr marL="1143000" indent="-228600" eaLnBrk="0" hangingPunct="0">
              <a:spcBef>
                <a:spcPct val="20000"/>
              </a:spcBef>
              <a:buClr>
                <a:srgbClr val="1E7FB8"/>
              </a:buClr>
              <a:buChar char="•"/>
              <a:defRPr sz="2400">
                <a:solidFill>
                  <a:srgbClr val="000066"/>
                </a:solidFill>
                <a:latin typeface="Arial Narrow" pitchFamily="34" charset="0"/>
                <a:cs typeface="Arial" charset="0"/>
              </a:defRPr>
            </a:lvl3pPr>
            <a:lvl4pPr marL="1600200" indent="-228600" eaLnBrk="0" hangingPunct="0">
              <a:spcBef>
                <a:spcPct val="20000"/>
              </a:spcBef>
              <a:buClr>
                <a:srgbClr val="1E7FB8"/>
              </a:buClr>
              <a:buChar char="–"/>
              <a:defRPr sz="2400">
                <a:solidFill>
                  <a:srgbClr val="000066"/>
                </a:solidFill>
                <a:latin typeface="Arial Narrow" pitchFamily="34" charset="0"/>
                <a:cs typeface="Arial" charset="0"/>
              </a:defRPr>
            </a:lvl4pPr>
            <a:lvl5pPr marL="2057400" indent="-228600" algn="r" rtl="1" eaLnBrk="0" hangingPunct="0">
              <a:spcBef>
                <a:spcPct val="20000"/>
              </a:spcBef>
              <a:buChar char="»"/>
              <a:defRPr sz="2300">
                <a:solidFill>
                  <a:srgbClr val="000066"/>
                </a:solidFill>
                <a:latin typeface="Arial" charset="0"/>
                <a:cs typeface="Arial" charset="0"/>
              </a:defRPr>
            </a:lvl5pPr>
            <a:lvl6pPr marL="2514600" indent="-228600" algn="r" rtl="1" eaLnBrk="0" fontAlgn="base" hangingPunct="0">
              <a:spcBef>
                <a:spcPct val="20000"/>
              </a:spcBef>
              <a:spcAft>
                <a:spcPct val="0"/>
              </a:spcAft>
              <a:buChar char="»"/>
              <a:defRPr sz="2300">
                <a:solidFill>
                  <a:srgbClr val="000066"/>
                </a:solidFill>
                <a:latin typeface="Arial" charset="0"/>
                <a:cs typeface="Arial" charset="0"/>
              </a:defRPr>
            </a:lvl6pPr>
            <a:lvl7pPr marL="2971800" indent="-228600" algn="r" rtl="1" eaLnBrk="0" fontAlgn="base" hangingPunct="0">
              <a:spcBef>
                <a:spcPct val="20000"/>
              </a:spcBef>
              <a:spcAft>
                <a:spcPct val="0"/>
              </a:spcAft>
              <a:buChar char="»"/>
              <a:defRPr sz="2300">
                <a:solidFill>
                  <a:srgbClr val="000066"/>
                </a:solidFill>
                <a:latin typeface="Arial" charset="0"/>
                <a:cs typeface="Arial" charset="0"/>
              </a:defRPr>
            </a:lvl7pPr>
            <a:lvl8pPr marL="3429000" indent="-228600" algn="r" rtl="1" eaLnBrk="0" fontAlgn="base" hangingPunct="0">
              <a:spcBef>
                <a:spcPct val="20000"/>
              </a:spcBef>
              <a:spcAft>
                <a:spcPct val="0"/>
              </a:spcAft>
              <a:buChar char="»"/>
              <a:defRPr sz="2300">
                <a:solidFill>
                  <a:srgbClr val="000066"/>
                </a:solidFill>
                <a:latin typeface="Arial" charset="0"/>
                <a:cs typeface="Arial" charset="0"/>
              </a:defRPr>
            </a:lvl8pPr>
            <a:lvl9pPr marL="3886200" indent="-228600" algn="r" rtl="1" eaLnBrk="0" fontAlgn="base" hangingPunct="0">
              <a:spcBef>
                <a:spcPct val="20000"/>
              </a:spcBef>
              <a:spcAft>
                <a:spcPct val="0"/>
              </a:spcAft>
              <a:buChar char="»"/>
              <a:defRPr sz="2300">
                <a:solidFill>
                  <a:srgbClr val="000066"/>
                </a:solidFill>
                <a:latin typeface="Arial" charset="0"/>
                <a:cs typeface="Arial" charset="0"/>
              </a:defRPr>
            </a:lvl9pPr>
          </a:lstStyle>
          <a:p>
            <a:pPr rtl="1" eaLnBrk="1" hangingPunct="1">
              <a:spcBef>
                <a:spcPct val="0"/>
              </a:spcBef>
              <a:buClrTx/>
              <a:buFontTx/>
              <a:buNone/>
            </a:pPr>
            <a:r>
              <a:rPr lang="en-US" altLang="en-US" sz="800" dirty="0">
                <a:latin typeface="Times New Roman" pitchFamily="18" charset="0"/>
                <a:cs typeface="Times New Roman" pitchFamily="18" charset="0"/>
                <a:sym typeface="Times New Roman" pitchFamily="18" charset="0"/>
              </a:rPr>
              <a:t>&gt;=95%  </a:t>
            </a:r>
            <a:r>
              <a:rPr lang="en-US" altLang="en-US" sz="800" i="1" dirty="0">
                <a:latin typeface="Times New Roman" pitchFamily="18" charset="0"/>
                <a:cs typeface="Times New Roman" pitchFamily="18" charset="0"/>
                <a:sym typeface="Times New Roman" pitchFamily="18" charset="0"/>
              </a:rPr>
              <a:t> (76 countries  or 39%)</a:t>
            </a:r>
            <a:endParaRPr lang="en-GB" altLang="en-US" sz="800" i="1" dirty="0">
              <a:latin typeface="Times New Roman" pitchFamily="18" charset="0"/>
              <a:cs typeface="Times New Roman" pitchFamily="18" charset="0"/>
              <a:sym typeface="Times New Roman" pitchFamily="18" charset="0"/>
            </a:endParaRPr>
          </a:p>
        </p:txBody>
      </p:sp>
    </p:spTree>
    <p:extLst>
      <p:ext uri="{BB962C8B-B14F-4D97-AF65-F5344CB8AC3E}">
        <p14:creationId xmlns:p14="http://schemas.microsoft.com/office/powerpoint/2010/main" val="12744985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188640"/>
            <a:ext cx="8229600" cy="8640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a:solidFill>
                  <a:srgbClr val="0060A8"/>
                </a:solidFill>
              </a:rPr>
              <a:t>Outline</a:t>
            </a:r>
          </a:p>
        </p:txBody>
      </p:sp>
      <p:sp>
        <p:nvSpPr>
          <p:cNvPr id="6" name="Content Placeholder 2"/>
          <p:cNvSpPr txBox="1">
            <a:spLocks/>
          </p:cNvSpPr>
          <p:nvPr/>
        </p:nvSpPr>
        <p:spPr>
          <a:xfrm>
            <a:off x="971600" y="1556792"/>
            <a:ext cx="7978080" cy="4752528"/>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sz="3600" dirty="0"/>
              <a:t>Strategic Plan </a:t>
            </a:r>
            <a:r>
              <a:rPr lang="en-GB" sz="3600" dirty="0" smtClean="0"/>
              <a:t>2012-2020</a:t>
            </a:r>
            <a:endParaRPr lang="en-GB" sz="3600" dirty="0"/>
          </a:p>
          <a:p>
            <a:pPr marL="342900" lvl="1" indent="-342900">
              <a:buFont typeface="Arial" panose="020B0604020202020204" pitchFamily="34" charset="0"/>
              <a:buChar char="•"/>
            </a:pPr>
            <a:r>
              <a:rPr lang="en-GB" sz="3600" dirty="0" smtClean="0"/>
              <a:t>Rationale and objective for Midterm Review</a:t>
            </a:r>
            <a:endParaRPr lang="en-GB" sz="3600" dirty="0"/>
          </a:p>
          <a:p>
            <a:pPr marL="342900" lvl="1" indent="-342900">
              <a:buFont typeface="Arial" panose="020B0604020202020204" pitchFamily="34" charset="0"/>
              <a:buChar char="•"/>
            </a:pPr>
            <a:r>
              <a:rPr lang="en-GB" sz="3600" dirty="0" smtClean="0"/>
              <a:t>Overarching conclusions</a:t>
            </a:r>
          </a:p>
          <a:p>
            <a:r>
              <a:rPr lang="en-GB" sz="3600" dirty="0" smtClean="0"/>
              <a:t>Five core strategies</a:t>
            </a:r>
          </a:p>
          <a:p>
            <a:r>
              <a:rPr lang="en-GB" sz="3600" dirty="0" smtClean="0"/>
              <a:t>Building on the polio transition</a:t>
            </a:r>
          </a:p>
          <a:p>
            <a:r>
              <a:rPr lang="en-GB" sz="3600" dirty="0" smtClean="0"/>
              <a:t>Governance</a:t>
            </a:r>
          </a:p>
          <a:p>
            <a:pPr marL="285750" lvl="1">
              <a:buFont typeface="Arial" panose="020B0604020202020204" pitchFamily="34" charset="0"/>
              <a:buChar char="•"/>
            </a:pPr>
            <a:r>
              <a:rPr lang="en-GB" sz="3600" dirty="0" smtClean="0"/>
              <a:t>Resource mobilization</a:t>
            </a:r>
            <a:br>
              <a:rPr lang="en-GB" sz="3600" dirty="0" smtClean="0"/>
            </a:br>
            <a:endParaRPr lang="en-GB" sz="3600" dirty="0" smtClean="0"/>
          </a:p>
          <a:p>
            <a:pPr lvl="1"/>
            <a:endParaRPr lang="en-GB" sz="5100" dirty="0" smtClean="0"/>
          </a:p>
          <a:p>
            <a:pPr marL="685800" lvl="2"/>
            <a:endParaRPr lang="en-GB" sz="3900" dirty="0"/>
          </a:p>
          <a:p>
            <a:pPr lvl="1"/>
            <a:endParaRPr lang="en-GB" sz="2400" dirty="0"/>
          </a:p>
          <a:p>
            <a:pPr lvl="1"/>
            <a:endParaRPr lang="en-GB" sz="3400" dirty="0"/>
          </a:p>
          <a:p>
            <a:pPr lvl="1"/>
            <a:endParaRPr lang="en-GB" sz="3400" dirty="0"/>
          </a:p>
          <a:p>
            <a:pPr lvl="1"/>
            <a:endParaRPr lang="en-GB" sz="3400" dirty="0"/>
          </a:p>
          <a:p>
            <a:pPr lvl="1"/>
            <a:endParaRPr lang="en-GB" sz="3300" dirty="0"/>
          </a:p>
          <a:p>
            <a:pPr marL="342900" lvl="1" indent="-342900">
              <a:buFont typeface="Arial" panose="020B0604020202020204" pitchFamily="34" charset="0"/>
              <a:buChar char="•"/>
            </a:pPr>
            <a:endParaRPr lang="en-GB" sz="3700" dirty="0"/>
          </a:p>
          <a:p>
            <a:pPr lvl="1"/>
            <a:endParaRPr lang="en-GB" sz="3200" dirty="0"/>
          </a:p>
        </p:txBody>
      </p:sp>
    </p:spTree>
    <p:extLst>
      <p:ext uri="{BB962C8B-B14F-4D97-AF65-F5344CB8AC3E}">
        <p14:creationId xmlns:p14="http://schemas.microsoft.com/office/powerpoint/2010/main" val="38886937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848" y="548680"/>
            <a:ext cx="8229600" cy="1143000"/>
          </a:xfrm>
        </p:spPr>
        <p:txBody>
          <a:bodyPr rtlCol="0">
            <a:noAutofit/>
          </a:bodyPr>
          <a:lstStyle/>
          <a:p>
            <a:pPr defTabSz="914077" fontAlgn="auto">
              <a:lnSpc>
                <a:spcPct val="150000"/>
              </a:lnSpc>
              <a:spcAft>
                <a:spcPts val="0"/>
              </a:spcAft>
              <a:defRPr/>
            </a:pPr>
            <a:r>
              <a:rPr lang="en-US" sz="1800" b="1" dirty="0" smtClean="0"/>
              <a:t> </a:t>
            </a:r>
            <a:r>
              <a:rPr lang="en-US" sz="3200" b="1" dirty="0" smtClean="0">
                <a:solidFill>
                  <a:schemeClr val="accent1"/>
                </a:solidFill>
              </a:rPr>
              <a:t>Challenge of SIA quality</a:t>
            </a:r>
            <a:r>
              <a:rPr lang="en-US" sz="1800" b="1" dirty="0"/>
              <a:t/>
            </a:r>
            <a:br>
              <a:rPr lang="en-US" sz="1800" b="1" dirty="0"/>
            </a:br>
            <a:r>
              <a:rPr lang="en-US" sz="1800" b="1" dirty="0"/>
              <a:t>Measles SIA Admin. vs. Survey Coverage, African Region, 2011-2012</a:t>
            </a:r>
            <a:endParaRPr lang="en-GB" sz="1800" b="1" dirty="0"/>
          </a:p>
        </p:txBody>
      </p:sp>
      <p:graphicFrame>
        <p:nvGraphicFramePr>
          <p:cNvPr id="76803" name="Chart 2"/>
          <p:cNvGraphicFramePr>
            <a:graphicFrameLocks/>
          </p:cNvGraphicFramePr>
          <p:nvPr>
            <p:extLst>
              <p:ext uri="{D42A27DB-BD31-4B8C-83A1-F6EECF244321}">
                <p14:modId xmlns:p14="http://schemas.microsoft.com/office/powerpoint/2010/main" val="2079389817"/>
              </p:ext>
            </p:extLst>
          </p:nvPr>
        </p:nvGraphicFramePr>
        <p:xfrm>
          <a:off x="42863" y="1490663"/>
          <a:ext cx="9151937" cy="4674641"/>
        </p:xfrm>
        <a:graphic>
          <a:graphicData uri="http://schemas.openxmlformats.org/presentationml/2006/ole">
            <mc:AlternateContent xmlns:mc="http://schemas.openxmlformats.org/markup-compatibility/2006">
              <mc:Choice xmlns:v="urn:schemas-microsoft-com:vml" Requires="v">
                <p:oleObj spid="_x0000_s1084" r:id="rId4" imgW="9150889" imgH="5413717" progId="Excel.Chart.8">
                  <p:embed/>
                </p:oleObj>
              </mc:Choice>
              <mc:Fallback>
                <p:oleObj r:id="rId4" imgW="9150889" imgH="5413717" progId="Excel.Chart.8">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863" y="1490663"/>
                        <a:ext cx="9151937" cy="4674641"/>
                      </a:xfrm>
                      <a:prstGeom prst="rect">
                        <a:avLst/>
                      </a:prstGeom>
                      <a:noFill/>
                      <a:extLst/>
                    </p:spPr>
                  </p:pic>
                </p:oleObj>
              </mc:Fallback>
            </mc:AlternateContent>
          </a:graphicData>
        </a:graphic>
      </p:graphicFrame>
    </p:spTree>
    <p:extLst>
      <p:ext uri="{BB962C8B-B14F-4D97-AF65-F5344CB8AC3E}">
        <p14:creationId xmlns:p14="http://schemas.microsoft.com/office/powerpoint/2010/main" val="36869573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rgbClr val="0060A8"/>
                </a:solidFill>
                <a:effectLst>
                  <a:outerShdw blurRad="38100" dist="38100" dir="2700000" algn="tl">
                    <a:srgbClr val="000000">
                      <a:alpha val="43137"/>
                    </a:srgbClr>
                  </a:outerShdw>
                </a:effectLst>
              </a:rPr>
              <a:t> </a:t>
            </a:r>
            <a:r>
              <a:rPr lang="en-GB" b="1" dirty="0" smtClean="0">
                <a:solidFill>
                  <a:srgbClr val="0060A8"/>
                </a:solidFill>
              </a:rPr>
              <a:t>Immunization delivery – recommendations  (1)</a:t>
            </a:r>
            <a:endParaRPr lang="en-US" b="1" dirty="0">
              <a:solidFill>
                <a:srgbClr val="0060A8"/>
              </a:solidFill>
            </a:endParaRPr>
          </a:p>
        </p:txBody>
      </p:sp>
      <p:sp>
        <p:nvSpPr>
          <p:cNvPr id="3" name="Content Placeholder 2"/>
          <p:cNvSpPr>
            <a:spLocks noGrp="1"/>
          </p:cNvSpPr>
          <p:nvPr>
            <p:ph idx="1"/>
          </p:nvPr>
        </p:nvSpPr>
        <p:spPr/>
        <p:txBody>
          <a:bodyPr>
            <a:normAutofit fontScale="85000" lnSpcReduction="20000"/>
          </a:bodyPr>
          <a:lstStyle/>
          <a:p>
            <a:r>
              <a:rPr lang="en-GB" dirty="0"/>
              <a:t>Measles and rubella control and </a:t>
            </a:r>
            <a:r>
              <a:rPr lang="en-GB" dirty="0" smtClean="0"/>
              <a:t>elimination </a:t>
            </a:r>
            <a:r>
              <a:rPr lang="en-GB" dirty="0"/>
              <a:t>activities at national level should be located within the overall immunization program.  </a:t>
            </a:r>
            <a:endParaRPr lang="en-GB" dirty="0" smtClean="0"/>
          </a:p>
          <a:p>
            <a:r>
              <a:rPr lang="en-GB" dirty="0" smtClean="0"/>
              <a:t>Efforts </a:t>
            </a:r>
            <a:r>
              <a:rPr lang="en-GB" dirty="0"/>
              <a:t>to enhance measles and rubella prevention should take into account the importance of strengthening the overall immunization delivery system.  For example, </a:t>
            </a:r>
            <a:endParaRPr lang="en-GB" dirty="0" smtClean="0"/>
          </a:p>
          <a:p>
            <a:pPr lvl="1"/>
            <a:r>
              <a:rPr lang="en-GB" dirty="0" smtClean="0"/>
              <a:t>Delivery of MCV2 can be used as a platform to deliver other health interventions</a:t>
            </a:r>
            <a:endParaRPr lang="en-GB" dirty="0"/>
          </a:p>
          <a:p>
            <a:pPr lvl="1"/>
            <a:r>
              <a:rPr lang="en-GB" dirty="0" smtClean="0"/>
              <a:t>In planning SIAs, the </a:t>
            </a:r>
            <a:r>
              <a:rPr lang="en-GB" dirty="0"/>
              <a:t>enumeration of high-risk communities can be focused to also develop delivery of routine immunization services to these same populations, as was done in India</a:t>
            </a:r>
            <a:r>
              <a:rPr lang="en-GB" dirty="0" smtClean="0"/>
              <a:t>.</a:t>
            </a:r>
            <a:endParaRPr lang="en-US" dirty="0"/>
          </a:p>
        </p:txBody>
      </p:sp>
    </p:spTree>
    <p:extLst>
      <p:ext uri="{BB962C8B-B14F-4D97-AF65-F5344CB8AC3E}">
        <p14:creationId xmlns:p14="http://schemas.microsoft.com/office/powerpoint/2010/main" val="23861852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rgbClr val="0060A8"/>
                </a:solidFill>
                <a:effectLst>
                  <a:outerShdw blurRad="38100" dist="38100" dir="2700000" algn="tl">
                    <a:srgbClr val="000000">
                      <a:alpha val="43137"/>
                    </a:srgbClr>
                  </a:outerShdw>
                </a:effectLst>
              </a:rPr>
              <a:t> </a:t>
            </a:r>
            <a:r>
              <a:rPr lang="en-GB" b="1" dirty="0" smtClean="0">
                <a:solidFill>
                  <a:srgbClr val="0060A8"/>
                </a:solidFill>
              </a:rPr>
              <a:t>Immunization delivery – recommendations (2)</a:t>
            </a:r>
            <a:endParaRPr lang="en-US" b="1" dirty="0">
              <a:solidFill>
                <a:srgbClr val="0060A8"/>
              </a:solidFill>
            </a:endParaRPr>
          </a:p>
        </p:txBody>
      </p:sp>
      <p:sp>
        <p:nvSpPr>
          <p:cNvPr id="3" name="Content Placeholder 2"/>
          <p:cNvSpPr>
            <a:spLocks noGrp="1"/>
          </p:cNvSpPr>
          <p:nvPr>
            <p:ph idx="1"/>
          </p:nvPr>
        </p:nvSpPr>
        <p:spPr/>
        <p:txBody>
          <a:bodyPr>
            <a:normAutofit fontScale="77500" lnSpcReduction="20000"/>
          </a:bodyPr>
          <a:lstStyle/>
          <a:p>
            <a:r>
              <a:rPr lang="en-GB" dirty="0" smtClean="0"/>
              <a:t>A standardized </a:t>
            </a:r>
            <a:r>
              <a:rPr lang="en-GB" dirty="0"/>
              <a:t>method to categorize countries based on their likelihood of achieving and sustaining achievement of measles and rubella </a:t>
            </a:r>
            <a:r>
              <a:rPr lang="en-GB" dirty="0" smtClean="0"/>
              <a:t>goals should be developed. Immunization  (and surveillance) strategies </a:t>
            </a:r>
            <a:r>
              <a:rPr lang="en-GB" dirty="0"/>
              <a:t>should be tailored to the country category.  </a:t>
            </a:r>
            <a:endParaRPr lang="en-GB" dirty="0" smtClean="0"/>
          </a:p>
          <a:p>
            <a:r>
              <a:rPr lang="en-GB" dirty="0" smtClean="0"/>
              <a:t>The current approach for determining the target age range for measles containing vaccine SIAs and measles and rubella containing vaccine SIAs should be re-evaluated, including the potential for developing new guidelines based on more detailed analysis of subnational data</a:t>
            </a:r>
          </a:p>
          <a:p>
            <a:r>
              <a:rPr lang="en-GB" dirty="0" smtClean="0"/>
              <a:t>Approval of financial support from international partners for preventive SIAs should be conditional on country commitment to meet minimum standards of readiness as articulated in the SIA readiness checklist</a:t>
            </a:r>
            <a:endParaRPr lang="en-US" dirty="0"/>
          </a:p>
        </p:txBody>
      </p:sp>
    </p:spTree>
    <p:extLst>
      <p:ext uri="{BB962C8B-B14F-4D97-AF65-F5344CB8AC3E}">
        <p14:creationId xmlns:p14="http://schemas.microsoft.com/office/powerpoint/2010/main" val="4742177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rgbClr val="0060A8"/>
                </a:solidFill>
              </a:rPr>
              <a:t>Immunization delivery -- recommendations (3)</a:t>
            </a:r>
            <a:endParaRPr lang="en-US" b="1" dirty="0">
              <a:solidFill>
                <a:srgbClr val="0060A8"/>
              </a:solidFill>
            </a:endParaRPr>
          </a:p>
        </p:txBody>
      </p:sp>
      <p:sp>
        <p:nvSpPr>
          <p:cNvPr id="3" name="Content Placeholder 2"/>
          <p:cNvSpPr>
            <a:spLocks noGrp="1"/>
          </p:cNvSpPr>
          <p:nvPr>
            <p:ph idx="1"/>
          </p:nvPr>
        </p:nvSpPr>
        <p:spPr/>
        <p:txBody>
          <a:bodyPr>
            <a:normAutofit lnSpcReduction="10000"/>
          </a:bodyPr>
          <a:lstStyle/>
          <a:p>
            <a:pPr lvl="0"/>
            <a:r>
              <a:rPr lang="en-GB" dirty="0" smtClean="0"/>
              <a:t>Efforts should be made to determine key reservoirs for measles and rubella that have proven to be exporting disease, and take remedial action to terminate transmission.</a:t>
            </a:r>
          </a:p>
          <a:p>
            <a:pPr lvl="0"/>
            <a:r>
              <a:rPr lang="en-GB" dirty="0" smtClean="0"/>
              <a:t>The accuracy, completeness and timeliness of administrative coverage data must be improved to increase their usefulness</a:t>
            </a:r>
          </a:p>
          <a:p>
            <a:pPr lvl="0"/>
            <a:r>
              <a:rPr lang="en-GB" dirty="0" smtClean="0"/>
              <a:t>Use of the district level program risk assessment tool should be considered.</a:t>
            </a:r>
          </a:p>
        </p:txBody>
      </p:sp>
    </p:spTree>
    <p:extLst>
      <p:ext uri="{BB962C8B-B14F-4D97-AF65-F5344CB8AC3E}">
        <p14:creationId xmlns:p14="http://schemas.microsoft.com/office/powerpoint/2010/main" val="6565246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chemeClr val="accent1"/>
                </a:solidFill>
              </a:rPr>
              <a:t>Outbreak preparedness and response – findings </a:t>
            </a:r>
            <a:endParaRPr lang="en-US" b="1" dirty="0">
              <a:solidFill>
                <a:schemeClr val="accent1"/>
              </a:solidFill>
            </a:endParaRPr>
          </a:p>
        </p:txBody>
      </p:sp>
      <p:sp>
        <p:nvSpPr>
          <p:cNvPr id="3" name="Content Placeholder 2"/>
          <p:cNvSpPr>
            <a:spLocks noGrp="1"/>
          </p:cNvSpPr>
          <p:nvPr>
            <p:ph idx="1"/>
          </p:nvPr>
        </p:nvSpPr>
        <p:spPr/>
        <p:txBody>
          <a:bodyPr>
            <a:normAutofit fontScale="92500" lnSpcReduction="20000"/>
          </a:bodyPr>
          <a:lstStyle/>
          <a:p>
            <a:r>
              <a:rPr lang="en-GB" dirty="0" smtClean="0"/>
              <a:t>Successes</a:t>
            </a:r>
          </a:p>
          <a:p>
            <a:pPr lvl="1"/>
            <a:r>
              <a:rPr lang="en-GB" dirty="0" smtClean="0"/>
              <a:t>Existence of USD 10 million annual fund for ORI in Gavi-eligible countries</a:t>
            </a:r>
          </a:p>
          <a:p>
            <a:r>
              <a:rPr lang="en-GB" dirty="0" smtClean="0"/>
              <a:t>Challenges</a:t>
            </a:r>
          </a:p>
          <a:p>
            <a:pPr lvl="1"/>
            <a:r>
              <a:rPr lang="en-GB" dirty="0" smtClean="0"/>
              <a:t>Outbreak investigations need to be expanded to understand why they occurred and serve as advocacy tools</a:t>
            </a:r>
          </a:p>
          <a:p>
            <a:pPr lvl="1"/>
            <a:r>
              <a:rPr lang="en-GB" dirty="0" smtClean="0"/>
              <a:t>Use of data from investigations needs to be improved to guide strategy and program</a:t>
            </a:r>
          </a:p>
          <a:p>
            <a:pPr lvl="1"/>
            <a:r>
              <a:rPr lang="en-GB" dirty="0" smtClean="0"/>
              <a:t>Funding for non-Gavi and Gavi-graduating countries is desperately needed</a:t>
            </a:r>
          </a:p>
        </p:txBody>
      </p:sp>
    </p:spTree>
    <p:extLst>
      <p:ext uri="{BB962C8B-B14F-4D97-AF65-F5344CB8AC3E}">
        <p14:creationId xmlns:p14="http://schemas.microsoft.com/office/powerpoint/2010/main" val="28814900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chemeClr val="accent1"/>
                </a:solidFill>
              </a:rPr>
              <a:t>Outbreak preparedness and response -- recommendations (1)</a:t>
            </a:r>
            <a:endParaRPr lang="en-US" b="1" dirty="0">
              <a:solidFill>
                <a:schemeClr val="accent1"/>
              </a:solidFill>
            </a:endParaRPr>
          </a:p>
        </p:txBody>
      </p:sp>
      <p:sp>
        <p:nvSpPr>
          <p:cNvPr id="3" name="Content Placeholder 2"/>
          <p:cNvSpPr>
            <a:spLocks noGrp="1"/>
          </p:cNvSpPr>
          <p:nvPr>
            <p:ph idx="1"/>
          </p:nvPr>
        </p:nvSpPr>
        <p:spPr/>
        <p:txBody>
          <a:bodyPr>
            <a:normAutofit fontScale="92500" lnSpcReduction="10000"/>
          </a:bodyPr>
          <a:lstStyle/>
          <a:p>
            <a:r>
              <a:rPr lang="en-GB" dirty="0" smtClean="0"/>
              <a:t>All measles outbreaks should be promptly investigated and used to develop a susceptibility profile of the population</a:t>
            </a:r>
          </a:p>
          <a:p>
            <a:r>
              <a:rPr lang="en-GB" dirty="0" smtClean="0"/>
              <a:t>A clear definition of what constitutes an outbreak is required</a:t>
            </a:r>
          </a:p>
          <a:p>
            <a:r>
              <a:rPr lang="en-GB" dirty="0" smtClean="0"/>
              <a:t>Training materials should be developed for use at global, regional and country levels to perform outbreak investigations, as well as to understand the underlying reasons that outbreaks are occurring and disseminate investigation results.</a:t>
            </a:r>
            <a:endParaRPr lang="en-US" dirty="0"/>
          </a:p>
        </p:txBody>
      </p:sp>
    </p:spTree>
    <p:extLst>
      <p:ext uri="{BB962C8B-B14F-4D97-AF65-F5344CB8AC3E}">
        <p14:creationId xmlns:p14="http://schemas.microsoft.com/office/powerpoint/2010/main" val="27576470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chemeClr val="accent1"/>
                </a:solidFill>
              </a:rPr>
              <a:t>Outbreak preparedness and response -- recommendations (2)</a:t>
            </a:r>
            <a:endParaRPr lang="en-US" b="1" dirty="0">
              <a:solidFill>
                <a:schemeClr val="accent1"/>
              </a:solidFill>
            </a:endParaRPr>
          </a:p>
        </p:txBody>
      </p:sp>
      <p:sp>
        <p:nvSpPr>
          <p:cNvPr id="3" name="Content Placeholder 2"/>
          <p:cNvSpPr>
            <a:spLocks noGrp="1"/>
          </p:cNvSpPr>
          <p:nvPr>
            <p:ph idx="1"/>
          </p:nvPr>
        </p:nvSpPr>
        <p:spPr/>
        <p:txBody>
          <a:bodyPr>
            <a:normAutofit fontScale="85000" lnSpcReduction="20000"/>
          </a:bodyPr>
          <a:lstStyle/>
          <a:p>
            <a:r>
              <a:rPr lang="en-GB" dirty="0" smtClean="0"/>
              <a:t>Guidance should be developed to allow countries to assess the economic burden of outbreaks.  Information on cost and disruptiveness of outbreaks should be used as an advocacy tool</a:t>
            </a:r>
          </a:p>
          <a:p>
            <a:r>
              <a:rPr lang="en-GB" dirty="0" smtClean="0"/>
              <a:t>There must be adequate financial, human and laboratory resources to conduct outbreak investigations</a:t>
            </a:r>
          </a:p>
          <a:p>
            <a:pPr lvl="1"/>
            <a:r>
              <a:rPr lang="en-GB" dirty="0" smtClean="0"/>
              <a:t>Gavi-eligible countries should consider HSIS funds</a:t>
            </a:r>
          </a:p>
          <a:p>
            <a:pPr lvl="1"/>
            <a:r>
              <a:rPr lang="en-GB" dirty="0" smtClean="0"/>
              <a:t>Resources are urgently needed for non-Gavi eligible countries</a:t>
            </a:r>
          </a:p>
          <a:p>
            <a:r>
              <a:rPr lang="en-GB" dirty="0" smtClean="0"/>
              <a:t>Countries should develop outbreak preparedness plans.  These should be assessed by RVCs.</a:t>
            </a:r>
            <a:endParaRPr lang="en-US" dirty="0"/>
          </a:p>
        </p:txBody>
      </p:sp>
    </p:spTree>
    <p:extLst>
      <p:ext uri="{BB962C8B-B14F-4D97-AF65-F5344CB8AC3E}">
        <p14:creationId xmlns:p14="http://schemas.microsoft.com/office/powerpoint/2010/main" val="183096794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solidFill>
                  <a:schemeClr val="accent1"/>
                </a:solidFill>
              </a:rPr>
              <a:t>Building public confidence and demand – </a:t>
            </a:r>
            <a:r>
              <a:rPr lang="en-GB" b="1" dirty="0" smtClean="0">
                <a:solidFill>
                  <a:schemeClr val="accent1"/>
                </a:solidFill>
              </a:rPr>
              <a:t>findings</a:t>
            </a:r>
            <a:endParaRPr lang="en-US" b="1" dirty="0">
              <a:solidFill>
                <a:schemeClr val="accent1"/>
              </a:solidFill>
            </a:endParaRPr>
          </a:p>
        </p:txBody>
      </p:sp>
      <p:sp>
        <p:nvSpPr>
          <p:cNvPr id="3" name="Content Placeholder 2"/>
          <p:cNvSpPr>
            <a:spLocks noGrp="1"/>
          </p:cNvSpPr>
          <p:nvPr>
            <p:ph idx="1"/>
          </p:nvPr>
        </p:nvSpPr>
        <p:spPr/>
        <p:txBody>
          <a:bodyPr>
            <a:normAutofit fontScale="92500" lnSpcReduction="10000"/>
          </a:bodyPr>
          <a:lstStyle/>
          <a:p>
            <a:r>
              <a:rPr lang="en-GB" dirty="0" smtClean="0"/>
              <a:t>Successes</a:t>
            </a:r>
          </a:p>
          <a:p>
            <a:pPr lvl="1"/>
            <a:r>
              <a:rPr lang="en-GB" dirty="0" smtClean="0"/>
              <a:t>Increased recognition of importance of communications with dedicated staff at UNICEF</a:t>
            </a:r>
          </a:p>
          <a:p>
            <a:r>
              <a:rPr lang="en-GB" dirty="0" smtClean="0"/>
              <a:t>Challenges</a:t>
            </a:r>
          </a:p>
          <a:p>
            <a:pPr lvl="1"/>
            <a:r>
              <a:rPr lang="en-GB" dirty="0" smtClean="0"/>
              <a:t>Inadequate long term investment in communications</a:t>
            </a:r>
          </a:p>
          <a:p>
            <a:pPr lvl="1"/>
            <a:r>
              <a:rPr lang="en-GB" dirty="0" smtClean="0"/>
              <a:t>Crafting, testing, delivering audience-specific messages</a:t>
            </a:r>
          </a:p>
          <a:p>
            <a:pPr lvl="2"/>
            <a:r>
              <a:rPr lang="en-GB" dirty="0" smtClean="0"/>
              <a:t>Inadequate rubella-specific messaging</a:t>
            </a:r>
          </a:p>
          <a:p>
            <a:pPr lvl="1"/>
            <a:r>
              <a:rPr lang="en-GB" dirty="0" smtClean="0"/>
              <a:t>Capitalizing on outbreaks to raise awareness of disease and need for prevention</a:t>
            </a:r>
          </a:p>
          <a:p>
            <a:pPr lvl="1"/>
            <a:endParaRPr lang="en-GB" dirty="0" smtClean="0"/>
          </a:p>
          <a:p>
            <a:pPr lvl="1"/>
            <a:endParaRPr lang="en-GB" dirty="0" smtClean="0"/>
          </a:p>
          <a:p>
            <a:endParaRPr lang="en-US" dirty="0"/>
          </a:p>
        </p:txBody>
      </p:sp>
    </p:spTree>
    <p:extLst>
      <p:ext uri="{BB962C8B-B14F-4D97-AF65-F5344CB8AC3E}">
        <p14:creationId xmlns:p14="http://schemas.microsoft.com/office/powerpoint/2010/main" val="285229596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chemeClr val="accent1"/>
                </a:solidFill>
              </a:rPr>
              <a:t>Building public confidence and demand – recommendations (1)</a:t>
            </a:r>
            <a:endParaRPr lang="en-US" b="1" dirty="0">
              <a:solidFill>
                <a:schemeClr val="accent1"/>
              </a:solidFill>
            </a:endParaRPr>
          </a:p>
        </p:txBody>
      </p:sp>
      <p:sp>
        <p:nvSpPr>
          <p:cNvPr id="3" name="Content Placeholder 2"/>
          <p:cNvSpPr>
            <a:spLocks noGrp="1"/>
          </p:cNvSpPr>
          <p:nvPr>
            <p:ph idx="1"/>
          </p:nvPr>
        </p:nvSpPr>
        <p:spPr/>
        <p:txBody>
          <a:bodyPr>
            <a:normAutofit fontScale="85000" lnSpcReduction="10000"/>
          </a:bodyPr>
          <a:lstStyle/>
          <a:p>
            <a:r>
              <a:rPr lang="en-GB" dirty="0" smtClean="0"/>
              <a:t>Increased resources are needed for communication to raise the visibility of vaccine preventable diseases with a focus on measles and rubella   </a:t>
            </a:r>
          </a:p>
          <a:p>
            <a:r>
              <a:rPr lang="en-GB" dirty="0" smtClean="0"/>
              <a:t>Creating and promoting demand for immunization requires a long term investment</a:t>
            </a:r>
          </a:p>
          <a:p>
            <a:r>
              <a:rPr lang="en-GB" dirty="0" smtClean="0"/>
              <a:t>Communication plans may target many different audiences (e.g., </a:t>
            </a:r>
            <a:r>
              <a:rPr lang="en-US" dirty="0"/>
              <a:t>p</a:t>
            </a:r>
            <a:r>
              <a:rPr lang="en-US" dirty="0" smtClean="0"/>
              <a:t>oliticians</a:t>
            </a:r>
            <a:r>
              <a:rPr lang="en-US" dirty="0"/>
              <a:t>, public health leaders and workers, healthcare providers, parents, etc</a:t>
            </a:r>
            <a:r>
              <a:rPr lang="en-US" dirty="0" smtClean="0"/>
              <a:t>.</a:t>
            </a:r>
            <a:r>
              <a:rPr lang="en-GB" dirty="0" smtClean="0"/>
              <a:t>).  Plans targeting each of these audiences should be developed and audience-specific messages developed and tested</a:t>
            </a:r>
            <a:endParaRPr lang="en-US" dirty="0">
              <a:solidFill>
                <a:schemeClr val="tx2"/>
              </a:solidFill>
            </a:endParaRPr>
          </a:p>
        </p:txBody>
      </p:sp>
    </p:spTree>
    <p:extLst>
      <p:ext uri="{BB962C8B-B14F-4D97-AF65-F5344CB8AC3E}">
        <p14:creationId xmlns:p14="http://schemas.microsoft.com/office/powerpoint/2010/main" val="251462838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chemeClr val="accent1"/>
                </a:solidFill>
              </a:rPr>
              <a:t>Building public confidence and demand -- recommendations (2)</a:t>
            </a:r>
            <a:endParaRPr lang="en-US" dirty="0"/>
          </a:p>
        </p:txBody>
      </p:sp>
      <p:sp>
        <p:nvSpPr>
          <p:cNvPr id="3" name="Content Placeholder 2"/>
          <p:cNvSpPr>
            <a:spLocks noGrp="1"/>
          </p:cNvSpPr>
          <p:nvPr>
            <p:ph idx="1"/>
          </p:nvPr>
        </p:nvSpPr>
        <p:spPr/>
        <p:txBody>
          <a:bodyPr/>
          <a:lstStyle/>
          <a:p>
            <a:r>
              <a:rPr lang="en-GB" dirty="0" smtClean="0"/>
              <a:t>Communication research science should be used to identify the most effective means of communication in order to inform communication strategies used.</a:t>
            </a:r>
          </a:p>
          <a:p>
            <a:r>
              <a:rPr lang="en-GB" dirty="0" smtClean="0"/>
              <a:t>Outbreaks of measles and rubella should be recognized as opportunities to promote the importance of vaccination, with emphasis on measles rubella containing vaccine</a:t>
            </a:r>
            <a:endParaRPr lang="en-GB" dirty="0"/>
          </a:p>
          <a:p>
            <a:endParaRPr lang="en-US" dirty="0"/>
          </a:p>
        </p:txBody>
      </p:sp>
    </p:spTree>
    <p:extLst>
      <p:ext uri="{BB962C8B-B14F-4D97-AF65-F5344CB8AC3E}">
        <p14:creationId xmlns:p14="http://schemas.microsoft.com/office/powerpoint/2010/main" val="28260685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b="1" dirty="0">
                <a:solidFill>
                  <a:srgbClr val="0060A8"/>
                </a:solidFill>
              </a:rPr>
              <a:t>Global Measles and Rubella</a:t>
            </a:r>
            <a:br>
              <a:rPr lang="en-GB" b="1" dirty="0">
                <a:solidFill>
                  <a:srgbClr val="0060A8"/>
                </a:solidFill>
              </a:rPr>
            </a:br>
            <a:r>
              <a:rPr lang="en-GB" b="1" dirty="0">
                <a:solidFill>
                  <a:srgbClr val="0060A8"/>
                </a:solidFill>
              </a:rPr>
              <a:t>Strategic Plan 2012 – 2020 (1)</a:t>
            </a:r>
            <a:endParaRPr lang="en-US" b="1" dirty="0">
              <a:solidFill>
                <a:srgbClr val="0060A8"/>
              </a:solidFill>
            </a:endParaRPr>
          </a:p>
        </p:txBody>
      </p:sp>
      <p:sp>
        <p:nvSpPr>
          <p:cNvPr id="3" name="Content Placeholder 2"/>
          <p:cNvSpPr>
            <a:spLocks noGrp="1"/>
          </p:cNvSpPr>
          <p:nvPr>
            <p:ph idx="1"/>
          </p:nvPr>
        </p:nvSpPr>
        <p:spPr>
          <a:xfrm>
            <a:off x="482352" y="1417638"/>
            <a:ext cx="8229600" cy="5141168"/>
          </a:xfrm>
        </p:spPr>
        <p:txBody>
          <a:bodyPr>
            <a:normAutofit/>
          </a:bodyPr>
          <a:lstStyle/>
          <a:p>
            <a:r>
              <a:rPr lang="en-GB" sz="3600" dirty="0"/>
              <a:t>Goals:</a:t>
            </a:r>
          </a:p>
          <a:p>
            <a:pPr marL="457200" lvl="1" indent="0">
              <a:buNone/>
            </a:pPr>
            <a:r>
              <a:rPr lang="en-GB" sz="3200" dirty="0"/>
              <a:t>- December 2015</a:t>
            </a:r>
          </a:p>
          <a:p>
            <a:pPr lvl="2"/>
            <a:r>
              <a:rPr lang="en-GB" sz="3200" dirty="0"/>
              <a:t>Reduce global measles mortality by at least </a:t>
            </a:r>
            <a:r>
              <a:rPr lang="en-GB" sz="3200" dirty="0" smtClean="0"/>
              <a:t>95</a:t>
            </a:r>
            <a:r>
              <a:rPr lang="en-GB" sz="3200" dirty="0"/>
              <a:t>% compared with 2000 estimates</a:t>
            </a:r>
          </a:p>
          <a:p>
            <a:pPr lvl="2"/>
            <a:r>
              <a:rPr lang="en-GB" sz="3200" dirty="0"/>
              <a:t>Achieve regional measles and rubella/CRS</a:t>
            </a:r>
            <a:br>
              <a:rPr lang="en-GB" sz="3200" dirty="0"/>
            </a:br>
            <a:r>
              <a:rPr lang="en-GB" sz="3200" dirty="0"/>
              <a:t>elimination goals</a:t>
            </a:r>
          </a:p>
          <a:p>
            <a:pPr marL="457200" lvl="1" indent="0">
              <a:buNone/>
            </a:pPr>
            <a:r>
              <a:rPr lang="en-GB" sz="3200" dirty="0"/>
              <a:t>- December 2020</a:t>
            </a:r>
          </a:p>
          <a:p>
            <a:pPr lvl="2"/>
            <a:r>
              <a:rPr lang="en-GB" sz="3200" dirty="0"/>
              <a:t>Achieve measles and rubella</a:t>
            </a:r>
            <a:br>
              <a:rPr lang="en-GB" sz="3200" dirty="0"/>
            </a:br>
            <a:r>
              <a:rPr lang="en-GB" sz="3200" dirty="0"/>
              <a:t>elimination in at least </a:t>
            </a:r>
            <a:r>
              <a:rPr lang="en-GB" sz="3200" dirty="0" smtClean="0"/>
              <a:t>5 WHO Regions</a:t>
            </a:r>
            <a:endParaRPr lang="en-US" sz="3200" dirty="0"/>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96336" y="4284970"/>
            <a:ext cx="1323426" cy="1664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9589489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chemeClr val="accent1"/>
                </a:solidFill>
              </a:rPr>
              <a:t>Building public confidence and demand -- recommendations (3)</a:t>
            </a:r>
            <a:endParaRPr lang="en-US" b="1" dirty="0">
              <a:solidFill>
                <a:schemeClr val="accent1"/>
              </a:solidFill>
            </a:endParaRPr>
          </a:p>
        </p:txBody>
      </p:sp>
      <p:sp>
        <p:nvSpPr>
          <p:cNvPr id="3" name="Content Placeholder 2"/>
          <p:cNvSpPr>
            <a:spLocks noGrp="1"/>
          </p:cNvSpPr>
          <p:nvPr>
            <p:ph idx="1"/>
          </p:nvPr>
        </p:nvSpPr>
        <p:spPr/>
        <p:txBody>
          <a:bodyPr>
            <a:normAutofit fontScale="85000" lnSpcReduction="10000"/>
          </a:bodyPr>
          <a:lstStyle/>
          <a:p>
            <a:r>
              <a:rPr lang="en-GB" dirty="0" smtClean="0"/>
              <a:t>Messages specific to rubella need to be developed, tested and used</a:t>
            </a:r>
          </a:p>
          <a:p>
            <a:r>
              <a:rPr lang="en-GB" dirty="0" smtClean="0"/>
              <a:t>Data on measles incidence, complications and deaths as well as stories of actual cases should be the focus of educating various audiences about the importance of preventing the illness.  Information on CRS can also be an advocacy tool.</a:t>
            </a:r>
          </a:p>
          <a:p>
            <a:r>
              <a:rPr lang="en-GB" dirty="0" smtClean="0"/>
              <a:t>In advocating for improved prevention of measles and rubella, it will be important to collect stories of how a focus on measles and rubella helped to enhance overall immunization and health systems</a:t>
            </a:r>
            <a:endParaRPr lang="en-US" dirty="0"/>
          </a:p>
        </p:txBody>
      </p:sp>
    </p:spTree>
    <p:extLst>
      <p:ext uri="{BB962C8B-B14F-4D97-AF65-F5344CB8AC3E}">
        <p14:creationId xmlns:p14="http://schemas.microsoft.com/office/powerpoint/2010/main" val="287679142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solidFill>
                  <a:schemeClr val="accent1"/>
                </a:solidFill>
              </a:rPr>
              <a:t>Research and development </a:t>
            </a:r>
            <a:r>
              <a:rPr lang="en-GB" b="1" dirty="0" smtClean="0">
                <a:solidFill>
                  <a:schemeClr val="accent1"/>
                </a:solidFill>
              </a:rPr>
              <a:t>--findings</a:t>
            </a:r>
            <a:endParaRPr lang="en-US" b="1" dirty="0">
              <a:solidFill>
                <a:schemeClr val="accent1"/>
              </a:solidFill>
            </a:endParaRPr>
          </a:p>
        </p:txBody>
      </p:sp>
      <p:sp>
        <p:nvSpPr>
          <p:cNvPr id="3" name="Content Placeholder 2"/>
          <p:cNvSpPr>
            <a:spLocks noGrp="1"/>
          </p:cNvSpPr>
          <p:nvPr>
            <p:ph idx="1"/>
          </p:nvPr>
        </p:nvSpPr>
        <p:spPr/>
        <p:txBody>
          <a:bodyPr>
            <a:normAutofit fontScale="92500" lnSpcReduction="10000"/>
          </a:bodyPr>
          <a:lstStyle/>
          <a:p>
            <a:r>
              <a:rPr lang="en-GB" dirty="0" smtClean="0"/>
              <a:t>Successes</a:t>
            </a:r>
          </a:p>
          <a:p>
            <a:pPr lvl="1"/>
            <a:r>
              <a:rPr lang="en-GB" dirty="0" smtClean="0"/>
              <a:t>In past decade, series of conferences focused on measles and rubella research, next scheduled for 2016</a:t>
            </a:r>
          </a:p>
          <a:p>
            <a:pPr lvl="1"/>
            <a:r>
              <a:rPr lang="en-GB" dirty="0" smtClean="0"/>
              <a:t>Existing research agenda</a:t>
            </a:r>
          </a:p>
          <a:p>
            <a:pPr lvl="1"/>
            <a:r>
              <a:rPr lang="en-GB" dirty="0" smtClean="0"/>
              <a:t>Some ‘game-changing’ technologies, e.g., microneedles in development</a:t>
            </a:r>
          </a:p>
          <a:p>
            <a:r>
              <a:rPr lang="en-GB" dirty="0" smtClean="0"/>
              <a:t>Challenges</a:t>
            </a:r>
          </a:p>
          <a:p>
            <a:pPr lvl="1"/>
            <a:r>
              <a:rPr lang="en-GB" dirty="0" smtClean="0"/>
              <a:t>Need to emphasize operations research as well as technologically-oriented research</a:t>
            </a:r>
          </a:p>
          <a:p>
            <a:pPr lvl="1"/>
            <a:r>
              <a:rPr lang="en-GB" dirty="0" smtClean="0"/>
              <a:t>Recurrent lack of adequate long term funding</a:t>
            </a:r>
            <a:endParaRPr lang="en-US" dirty="0"/>
          </a:p>
        </p:txBody>
      </p:sp>
    </p:spTree>
    <p:extLst>
      <p:ext uri="{BB962C8B-B14F-4D97-AF65-F5344CB8AC3E}">
        <p14:creationId xmlns:p14="http://schemas.microsoft.com/office/powerpoint/2010/main" val="29705332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chemeClr val="accent1"/>
                </a:solidFill>
              </a:rPr>
              <a:t>Research and development -- recommendations (1)</a:t>
            </a:r>
            <a:endParaRPr lang="en-US" b="1" dirty="0">
              <a:solidFill>
                <a:schemeClr val="accent1"/>
              </a:solidFill>
            </a:endParaRPr>
          </a:p>
        </p:txBody>
      </p:sp>
      <p:sp>
        <p:nvSpPr>
          <p:cNvPr id="3" name="Content Placeholder 2"/>
          <p:cNvSpPr>
            <a:spLocks noGrp="1"/>
          </p:cNvSpPr>
          <p:nvPr>
            <p:ph idx="1"/>
          </p:nvPr>
        </p:nvSpPr>
        <p:spPr/>
        <p:txBody>
          <a:bodyPr>
            <a:normAutofit fontScale="85000" lnSpcReduction="10000"/>
          </a:bodyPr>
          <a:lstStyle/>
          <a:p>
            <a:r>
              <a:rPr lang="en-GB" dirty="0" smtClean="0"/>
              <a:t>Operations research, in addition to technologically-oriented research, should be used to determine how best to terminate measles transmission including achieving optimal uptake of vaccination in populations, which populations should be targeted for special immunization efforts, how to optimize surveillance systems, and the economic impact of disease     </a:t>
            </a:r>
          </a:p>
          <a:p>
            <a:r>
              <a:rPr lang="en-GB" dirty="0" smtClean="0"/>
              <a:t>Sustained commitment to adequately funding measles and rubella research is required.  An advocacy plan to secure funding should be developed</a:t>
            </a:r>
            <a:endParaRPr lang="en-US" dirty="0"/>
          </a:p>
        </p:txBody>
      </p:sp>
    </p:spTree>
    <p:extLst>
      <p:ext uri="{BB962C8B-B14F-4D97-AF65-F5344CB8AC3E}">
        <p14:creationId xmlns:p14="http://schemas.microsoft.com/office/powerpoint/2010/main" val="75850740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chemeClr val="accent1"/>
                </a:solidFill>
              </a:rPr>
              <a:t>Research and development -- recommendations (2)</a:t>
            </a:r>
            <a:endParaRPr lang="en-US" b="1" dirty="0">
              <a:solidFill>
                <a:schemeClr val="accent1"/>
              </a:solidFill>
            </a:endParaRPr>
          </a:p>
        </p:txBody>
      </p:sp>
      <p:sp>
        <p:nvSpPr>
          <p:cNvPr id="3" name="Content Placeholder 2"/>
          <p:cNvSpPr>
            <a:spLocks noGrp="1"/>
          </p:cNvSpPr>
          <p:nvPr>
            <p:ph idx="1"/>
          </p:nvPr>
        </p:nvSpPr>
        <p:spPr/>
        <p:txBody>
          <a:bodyPr>
            <a:normAutofit lnSpcReduction="10000"/>
          </a:bodyPr>
          <a:lstStyle/>
          <a:p>
            <a:r>
              <a:rPr lang="en-GB" dirty="0" smtClean="0"/>
              <a:t>A working group focusing in a sustained fashion on advocating for, promoting and prioritizing measles and rubella research is critical.  The natural home for this group is WHO.</a:t>
            </a:r>
          </a:p>
          <a:p>
            <a:r>
              <a:rPr lang="en-GB" dirty="0" smtClean="0"/>
              <a:t>Research should be conducted to determine the impact at country level of measles and rubella control and elimination efforts on the immunization system</a:t>
            </a:r>
            <a:endParaRPr lang="en-US" dirty="0"/>
          </a:p>
        </p:txBody>
      </p:sp>
    </p:spTree>
    <p:extLst>
      <p:ext uri="{BB962C8B-B14F-4D97-AF65-F5344CB8AC3E}">
        <p14:creationId xmlns:p14="http://schemas.microsoft.com/office/powerpoint/2010/main" val="103577909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3449" y="132653"/>
            <a:ext cx="8000999" cy="1325563"/>
          </a:xfrm>
        </p:spPr>
        <p:txBody>
          <a:bodyPr>
            <a:normAutofit fontScale="90000"/>
          </a:bodyPr>
          <a:lstStyle/>
          <a:p>
            <a:r>
              <a:rPr lang="en-GB" sz="2800" dirty="0">
                <a:latin typeface="+mn-lt"/>
                <a:cs typeface="Arial" panose="020B0604020202020204" pitchFamily="34" charset="0"/>
              </a:rPr>
              <a:t/>
            </a:r>
            <a:br>
              <a:rPr lang="en-GB" sz="2800" dirty="0">
                <a:latin typeface="+mn-lt"/>
                <a:cs typeface="Arial" panose="020B0604020202020204" pitchFamily="34" charset="0"/>
              </a:rPr>
            </a:br>
            <a:r>
              <a:rPr lang="en-GB" sz="4900" b="1" dirty="0" smtClean="0">
                <a:solidFill>
                  <a:srgbClr val="0060A8"/>
                </a:solidFill>
              </a:rPr>
              <a:t>Polio legacy transition planning --</a:t>
            </a:r>
            <a:br>
              <a:rPr lang="en-GB" sz="4900" b="1" dirty="0" smtClean="0">
                <a:solidFill>
                  <a:srgbClr val="0060A8"/>
                </a:solidFill>
              </a:rPr>
            </a:br>
            <a:r>
              <a:rPr lang="en-GB" sz="4900" b="1" dirty="0" smtClean="0">
                <a:solidFill>
                  <a:srgbClr val="0060A8"/>
                </a:solidFill>
              </a:rPr>
              <a:t>three key components </a:t>
            </a:r>
            <a:r>
              <a:rPr lang="en-GB" sz="2800" dirty="0">
                <a:latin typeface="+mn-lt"/>
                <a:cs typeface="Arial" panose="020B0604020202020204" pitchFamily="34" charset="0"/>
              </a:rPr>
              <a:t/>
            </a:r>
            <a:br>
              <a:rPr lang="en-GB" sz="2800" dirty="0">
                <a:latin typeface="+mn-lt"/>
                <a:cs typeface="Arial" panose="020B0604020202020204" pitchFamily="34" charset="0"/>
              </a:rPr>
            </a:br>
            <a:endParaRPr lang="en-GB" sz="2800" dirty="0">
              <a:latin typeface="+mn-lt"/>
              <a:cs typeface="Arial" panose="020B0604020202020204" pitchFamily="34" charset="0"/>
            </a:endParaRPr>
          </a:p>
        </p:txBody>
      </p:sp>
      <p:sp>
        <p:nvSpPr>
          <p:cNvPr id="3" name="Content Placeholder 2"/>
          <p:cNvSpPr>
            <a:spLocks noGrp="1"/>
          </p:cNvSpPr>
          <p:nvPr>
            <p:ph idx="1"/>
          </p:nvPr>
        </p:nvSpPr>
        <p:spPr>
          <a:xfrm>
            <a:off x="827584" y="1815355"/>
            <a:ext cx="7776863" cy="4926013"/>
          </a:xfrm>
        </p:spPr>
        <p:txBody>
          <a:bodyPr>
            <a:normAutofit/>
          </a:bodyPr>
          <a:lstStyle/>
          <a:p>
            <a:pPr marL="457200" indent="-457200">
              <a:buFont typeface="+mj-lt"/>
              <a:buAutoNum type="arabicPeriod"/>
            </a:pPr>
            <a:r>
              <a:rPr lang="en-GB" sz="2800" dirty="0">
                <a:cs typeface="Arial" panose="020B0604020202020204" pitchFamily="34" charset="0"/>
              </a:rPr>
              <a:t>Maintaining and mainstreaming essential polio functions (e.g., immunization, surveillance) </a:t>
            </a:r>
          </a:p>
          <a:p>
            <a:pPr marL="457200" indent="-457200">
              <a:buFont typeface="+mj-lt"/>
              <a:buAutoNum type="arabicPeriod"/>
            </a:pPr>
            <a:endParaRPr lang="en-GB" sz="2800" dirty="0">
              <a:cs typeface="Arial" panose="020B0604020202020204" pitchFamily="34" charset="0"/>
            </a:endParaRPr>
          </a:p>
          <a:p>
            <a:pPr marL="457200" indent="-457200">
              <a:buFont typeface="+mj-lt"/>
              <a:buAutoNum type="arabicPeriod"/>
            </a:pPr>
            <a:r>
              <a:rPr lang="en-GB" sz="2800" dirty="0">
                <a:cs typeface="Arial" panose="020B0604020202020204" pitchFamily="34" charset="0"/>
              </a:rPr>
              <a:t>Sharing knowledge and lessons learned from GPEI to improve child health globally</a:t>
            </a:r>
          </a:p>
          <a:p>
            <a:pPr marL="457200" indent="-457200">
              <a:buFont typeface="+mj-lt"/>
              <a:buAutoNum type="arabicPeriod"/>
            </a:pPr>
            <a:endParaRPr lang="en-GB" sz="2800" dirty="0">
              <a:cs typeface="Arial" panose="020B0604020202020204" pitchFamily="34" charset="0"/>
            </a:endParaRPr>
          </a:p>
          <a:p>
            <a:pPr marL="457200" indent="-457200">
              <a:buFont typeface="+mj-lt"/>
              <a:buAutoNum type="arabicPeriod"/>
            </a:pPr>
            <a:r>
              <a:rPr lang="en-GB" sz="2800" dirty="0">
                <a:cs typeface="Arial" panose="020B0604020202020204" pitchFamily="34" charset="0"/>
              </a:rPr>
              <a:t>Transitioning polio capacities, infrastructure, and assets to support other public health priorities, where appropriate</a:t>
            </a:r>
            <a:endParaRPr lang="en-GB" sz="2800" dirty="0"/>
          </a:p>
        </p:txBody>
      </p:sp>
    </p:spTree>
    <p:extLst>
      <p:ext uri="{BB962C8B-B14F-4D97-AF65-F5344CB8AC3E}">
        <p14:creationId xmlns:p14="http://schemas.microsoft.com/office/powerpoint/2010/main" val="353897953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Temp\world_2013_gen.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3973" b="9813"/>
          <a:stretch/>
        </p:blipFill>
        <p:spPr bwMode="auto">
          <a:xfrm>
            <a:off x="755576" y="1196752"/>
            <a:ext cx="7725997" cy="55440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p:nvPr>
        </p:nvSpPr>
        <p:spPr>
          <a:xfrm>
            <a:off x="932000" y="548680"/>
            <a:ext cx="7373149" cy="547165"/>
          </a:xfrm>
        </p:spPr>
        <p:txBody>
          <a:bodyPr>
            <a:normAutofit fontScale="90000"/>
          </a:bodyPr>
          <a:lstStyle/>
          <a:p>
            <a:pPr lvl="1" algn="ctr" rtl="0">
              <a:buSzPct val="25000"/>
            </a:pPr>
            <a:r>
              <a:rPr lang="en-US" sz="4400" b="1" kern="1200" dirty="0" smtClean="0">
                <a:solidFill>
                  <a:srgbClr val="0060A8"/>
                </a:solidFill>
                <a:latin typeface="+mj-lt"/>
                <a:ea typeface="+mj-ea"/>
                <a:cs typeface="+mj-cs"/>
              </a:rPr>
              <a:t>16 priority countries for</a:t>
            </a:r>
            <a:br>
              <a:rPr lang="en-US" sz="4400" b="1" kern="1200" dirty="0" smtClean="0">
                <a:solidFill>
                  <a:srgbClr val="0060A8"/>
                </a:solidFill>
                <a:latin typeface="+mj-lt"/>
                <a:ea typeface="+mj-ea"/>
                <a:cs typeface="+mj-cs"/>
              </a:rPr>
            </a:br>
            <a:r>
              <a:rPr lang="en-US" sz="4400" b="1" kern="1200" dirty="0" smtClean="0">
                <a:solidFill>
                  <a:srgbClr val="0060A8"/>
                </a:solidFill>
                <a:latin typeface="+mj-lt"/>
                <a:ea typeface="+mj-ea"/>
                <a:cs typeface="+mj-cs"/>
              </a:rPr>
              <a:t>polio transition planning</a:t>
            </a:r>
            <a:r>
              <a:rPr lang="en-US" sz="2400" b="1" kern="1200" dirty="0" smtClean="0">
                <a:solidFill>
                  <a:srgbClr val="C00000"/>
                </a:solidFill>
                <a:latin typeface="Arial"/>
                <a:ea typeface="Arial"/>
                <a:cs typeface="Arial"/>
              </a:rPr>
              <a:t> </a:t>
            </a:r>
            <a:r>
              <a:rPr lang="en-US" sz="2400" b="1" kern="1200" dirty="0">
                <a:solidFill>
                  <a:srgbClr val="C00000"/>
                </a:solidFill>
                <a:latin typeface="Arial"/>
                <a:ea typeface="Arial"/>
                <a:cs typeface="Arial"/>
              </a:rPr>
              <a:t>	</a:t>
            </a:r>
            <a:r>
              <a:rPr lang="en-GB" sz="2400" dirty="0">
                <a:latin typeface="+mn-lt"/>
                <a:cs typeface="Arial" panose="020B0604020202020204" pitchFamily="34" charset="0"/>
              </a:rPr>
              <a:t/>
            </a:r>
            <a:br>
              <a:rPr lang="en-GB" sz="2400" dirty="0">
                <a:latin typeface="+mn-lt"/>
                <a:cs typeface="Arial" panose="020B0604020202020204" pitchFamily="34" charset="0"/>
              </a:rPr>
            </a:br>
            <a:endParaRPr lang="en-US" sz="2400" kern="1200" dirty="0">
              <a:solidFill>
                <a:schemeClr val="tx1"/>
              </a:solidFill>
              <a:latin typeface="+mn-lt"/>
              <a:ea typeface="Arial"/>
              <a:cs typeface="Arial"/>
            </a:endParaRPr>
          </a:p>
        </p:txBody>
      </p:sp>
    </p:spTree>
    <p:extLst>
      <p:ext uri="{BB962C8B-B14F-4D97-AF65-F5344CB8AC3E}">
        <p14:creationId xmlns:p14="http://schemas.microsoft.com/office/powerpoint/2010/main" val="401973211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211" y="332656"/>
            <a:ext cx="7886700" cy="1325563"/>
          </a:xfrm>
        </p:spPr>
        <p:txBody>
          <a:bodyPr>
            <a:normAutofit fontScale="90000"/>
          </a:bodyPr>
          <a:lstStyle/>
          <a:p>
            <a:r>
              <a:rPr lang="en-GB" sz="3200" dirty="0">
                <a:cs typeface="Arial" panose="020B0604020202020204" pitchFamily="34" charset="0"/>
              </a:rPr>
              <a:t/>
            </a:r>
            <a:br>
              <a:rPr lang="en-GB" sz="3200" dirty="0">
                <a:cs typeface="Arial" panose="020B0604020202020204" pitchFamily="34" charset="0"/>
              </a:rPr>
            </a:br>
            <a:r>
              <a:rPr lang="en-US" sz="4900" b="1" dirty="0" smtClean="0">
                <a:solidFill>
                  <a:srgbClr val="0060A8"/>
                </a:solidFill>
              </a:rPr>
              <a:t>Characteristics of the 16 priority</a:t>
            </a:r>
            <a:br>
              <a:rPr lang="en-US" sz="4900" b="1" dirty="0" smtClean="0">
                <a:solidFill>
                  <a:srgbClr val="0060A8"/>
                </a:solidFill>
              </a:rPr>
            </a:br>
            <a:r>
              <a:rPr lang="en-US" sz="4900" b="1" dirty="0" smtClean="0">
                <a:solidFill>
                  <a:srgbClr val="0060A8"/>
                </a:solidFill>
              </a:rPr>
              <a:t>“polio transition” countries</a:t>
            </a:r>
            <a:endParaRPr lang="en-US" sz="4900" b="1" dirty="0">
              <a:solidFill>
                <a:srgbClr val="0060A8"/>
              </a:solidFill>
            </a:endParaRPr>
          </a:p>
        </p:txBody>
      </p:sp>
      <p:sp>
        <p:nvSpPr>
          <p:cNvPr id="3" name="Content Placeholder 2"/>
          <p:cNvSpPr>
            <a:spLocks noGrp="1"/>
          </p:cNvSpPr>
          <p:nvPr>
            <p:ph idx="1"/>
          </p:nvPr>
        </p:nvSpPr>
        <p:spPr>
          <a:xfrm>
            <a:off x="323528" y="2060848"/>
            <a:ext cx="8515349" cy="4252288"/>
          </a:xfrm>
        </p:spPr>
        <p:txBody>
          <a:bodyPr>
            <a:noAutofit/>
          </a:bodyPr>
          <a:lstStyle/>
          <a:p>
            <a:r>
              <a:rPr lang="en-US" dirty="0">
                <a:cs typeface="Arial" panose="020B0604020202020204" pitchFamily="34" charset="0"/>
              </a:rPr>
              <a:t>Most of the world’s unvaccinated and under-vaccinated children</a:t>
            </a:r>
          </a:p>
          <a:p>
            <a:r>
              <a:rPr lang="en-US" dirty="0">
                <a:cs typeface="Arial" panose="020B0604020202020204" pitchFamily="34" charset="0"/>
              </a:rPr>
              <a:t>Most of the world’s measles cases and deaths</a:t>
            </a:r>
          </a:p>
          <a:p>
            <a:r>
              <a:rPr lang="en-US" dirty="0">
                <a:cs typeface="Arial" panose="020B0604020202020204" pitchFamily="34" charset="0"/>
              </a:rPr>
              <a:t>Most of the world’s rubella and </a:t>
            </a:r>
            <a:r>
              <a:rPr lang="en-US" dirty="0" smtClean="0">
                <a:cs typeface="Arial" panose="020B0604020202020204" pitchFamily="34" charset="0"/>
              </a:rPr>
              <a:t>CRS</a:t>
            </a:r>
            <a:br>
              <a:rPr lang="en-US" dirty="0" smtClean="0">
                <a:cs typeface="Arial" panose="020B0604020202020204" pitchFamily="34" charset="0"/>
              </a:rPr>
            </a:br>
            <a:endParaRPr lang="en-US" dirty="0">
              <a:cs typeface="Arial" panose="020B0604020202020204" pitchFamily="34" charset="0"/>
            </a:endParaRPr>
          </a:p>
          <a:p>
            <a:r>
              <a:rPr lang="en-US" dirty="0">
                <a:solidFill>
                  <a:schemeClr val="accent2"/>
                </a:solidFill>
                <a:cs typeface="Arial" panose="020B0604020202020204" pitchFamily="34" charset="0"/>
              </a:rPr>
              <a:t>If polio assets are lost,  EPI progress in these countries and globally may be reversed</a:t>
            </a:r>
          </a:p>
        </p:txBody>
      </p:sp>
    </p:spTree>
    <p:extLst>
      <p:ext uri="{BB962C8B-B14F-4D97-AF65-F5344CB8AC3E}">
        <p14:creationId xmlns:p14="http://schemas.microsoft.com/office/powerpoint/2010/main" val="979961895"/>
      </p:ext>
    </p:extLst>
  </p:cSld>
  <p:clrMapOvr>
    <a:masterClrMapping/>
  </p:clrMapOvr>
  <p:transition spd="slow"/>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b="1" dirty="0" smtClean="0">
                <a:solidFill>
                  <a:srgbClr val="0060A8"/>
                </a:solidFill>
              </a:rPr>
              <a:t>Polio transition</a:t>
            </a:r>
            <a:r>
              <a:rPr lang="en-GB" b="1" dirty="0">
                <a:solidFill>
                  <a:srgbClr val="0060A8"/>
                </a:solidFill>
              </a:rPr>
              <a:t/>
            </a:r>
            <a:br>
              <a:rPr lang="en-GB" b="1" dirty="0">
                <a:solidFill>
                  <a:srgbClr val="0060A8"/>
                </a:solidFill>
              </a:rPr>
            </a:br>
            <a:r>
              <a:rPr lang="en-GB" b="1" dirty="0" smtClean="0">
                <a:solidFill>
                  <a:srgbClr val="0060A8"/>
                </a:solidFill>
              </a:rPr>
              <a:t>recommendations (1)</a:t>
            </a:r>
            <a:endParaRPr lang="en-US" b="1" dirty="0">
              <a:solidFill>
                <a:srgbClr val="0060A8"/>
              </a:solidFill>
            </a:endParaRPr>
          </a:p>
        </p:txBody>
      </p:sp>
      <p:sp>
        <p:nvSpPr>
          <p:cNvPr id="3" name="Content Placeholder 2"/>
          <p:cNvSpPr>
            <a:spLocks noGrp="1"/>
          </p:cNvSpPr>
          <p:nvPr>
            <p:ph idx="1"/>
          </p:nvPr>
        </p:nvSpPr>
        <p:spPr/>
        <p:txBody>
          <a:bodyPr>
            <a:normAutofit fontScale="85000" lnSpcReduction="20000"/>
          </a:bodyPr>
          <a:lstStyle/>
          <a:p>
            <a:pPr lvl="0"/>
            <a:endParaRPr lang="en-GB" sz="2400" dirty="0"/>
          </a:p>
          <a:p>
            <a:pPr lvl="0"/>
            <a:r>
              <a:rPr lang="en-GB" sz="3000" dirty="0" smtClean="0"/>
              <a:t>All stakeholders involved in control and elimination of measles and rubella should engage in polio transition planning (at all levels) to make the most of the opportunity and avoid the risks of the end of GPEI</a:t>
            </a:r>
            <a:endParaRPr lang="en-GB" sz="3000" dirty="0"/>
          </a:p>
          <a:p>
            <a:pPr lvl="0"/>
            <a:r>
              <a:rPr lang="en-GB" sz="3000" dirty="0"/>
              <a:t>The strengthening of immunization systems and the control and </a:t>
            </a:r>
            <a:r>
              <a:rPr lang="en-GB" sz="3000" dirty="0" smtClean="0"/>
              <a:t>elimination of </a:t>
            </a:r>
            <a:r>
              <a:rPr lang="en-GB" sz="3000" dirty="0"/>
              <a:t>measles and rubella should be designated as high priorities for polio </a:t>
            </a:r>
            <a:r>
              <a:rPr lang="en-GB" sz="3000" dirty="0" smtClean="0"/>
              <a:t>transition planning and implementation</a:t>
            </a:r>
          </a:p>
          <a:p>
            <a:pPr lvl="0"/>
            <a:r>
              <a:rPr lang="en-GB" sz="3000" dirty="0" smtClean="0"/>
              <a:t>Polio assets should be re-purposed in such a way as to sustain essential polio functions, as well as the measles and rubella vaccination and other immunization functions that they have been supporting.  </a:t>
            </a:r>
          </a:p>
          <a:p>
            <a:pPr lvl="0"/>
            <a:endParaRPr lang="en-US" dirty="0"/>
          </a:p>
        </p:txBody>
      </p:sp>
    </p:spTree>
    <p:extLst>
      <p:ext uri="{BB962C8B-B14F-4D97-AF65-F5344CB8AC3E}">
        <p14:creationId xmlns:p14="http://schemas.microsoft.com/office/powerpoint/2010/main" val="285771280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b="1" dirty="0" smtClean="0">
                <a:solidFill>
                  <a:srgbClr val="0060A8"/>
                </a:solidFill>
              </a:rPr>
              <a:t>Polio transition -- </a:t>
            </a:r>
            <a:br>
              <a:rPr lang="en-GB" b="1" dirty="0" smtClean="0">
                <a:solidFill>
                  <a:srgbClr val="0060A8"/>
                </a:solidFill>
              </a:rPr>
            </a:br>
            <a:r>
              <a:rPr lang="en-GB" b="1" dirty="0" smtClean="0">
                <a:solidFill>
                  <a:srgbClr val="0060A8"/>
                </a:solidFill>
              </a:rPr>
              <a:t>recommendations (2)</a:t>
            </a:r>
            <a:endParaRPr lang="en-US" b="1" dirty="0">
              <a:solidFill>
                <a:srgbClr val="0060A8"/>
              </a:solidFill>
            </a:endParaRPr>
          </a:p>
        </p:txBody>
      </p:sp>
      <p:sp>
        <p:nvSpPr>
          <p:cNvPr id="3" name="Content Placeholder 2"/>
          <p:cNvSpPr>
            <a:spLocks noGrp="1"/>
          </p:cNvSpPr>
          <p:nvPr>
            <p:ph idx="1"/>
          </p:nvPr>
        </p:nvSpPr>
        <p:spPr>
          <a:xfrm>
            <a:off x="457200" y="1600200"/>
            <a:ext cx="8229600" cy="4925144"/>
          </a:xfrm>
        </p:spPr>
        <p:txBody>
          <a:bodyPr>
            <a:normAutofit/>
          </a:bodyPr>
          <a:lstStyle/>
          <a:p>
            <a:pPr lvl="0"/>
            <a:endParaRPr lang="en-GB" sz="2400" dirty="0"/>
          </a:p>
          <a:p>
            <a:r>
              <a:rPr lang="en-GB" sz="2400" dirty="0" smtClean="0"/>
              <a:t>As part of the country planning framework for immunization and in support of the Global Vaccine Action Plan goals, a concrete plan with an earmarked budget should be developed and implemented for transitioning essential polio assets to immunization system strengthening.  Under the leadership of the ministries of health, this plan should aim to include the participation of all partners with an interest in health system strengthening.</a:t>
            </a:r>
            <a:endParaRPr lang="en-US" sz="2400" dirty="0"/>
          </a:p>
        </p:txBody>
      </p:sp>
    </p:spTree>
    <p:extLst>
      <p:ext uri="{BB962C8B-B14F-4D97-AF65-F5344CB8AC3E}">
        <p14:creationId xmlns:p14="http://schemas.microsoft.com/office/powerpoint/2010/main" val="341380854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solidFill>
                  <a:srgbClr val="0060A8"/>
                </a:solidFill>
              </a:rPr>
              <a:t>Governance </a:t>
            </a:r>
            <a:br>
              <a:rPr lang="en-GB" b="1" dirty="0">
                <a:solidFill>
                  <a:srgbClr val="0060A8"/>
                </a:solidFill>
              </a:rPr>
            </a:br>
            <a:r>
              <a:rPr lang="en-GB" b="1" dirty="0" smtClean="0">
                <a:solidFill>
                  <a:srgbClr val="0060A8"/>
                </a:solidFill>
              </a:rPr>
              <a:t>recommendations (1)</a:t>
            </a:r>
            <a:endParaRPr lang="en-US" b="1" dirty="0">
              <a:solidFill>
                <a:srgbClr val="0060A8"/>
              </a:solidFill>
            </a:endParaRPr>
          </a:p>
        </p:txBody>
      </p:sp>
      <p:sp>
        <p:nvSpPr>
          <p:cNvPr id="3" name="Content Placeholder 2"/>
          <p:cNvSpPr>
            <a:spLocks noGrp="1"/>
          </p:cNvSpPr>
          <p:nvPr>
            <p:ph idx="1"/>
          </p:nvPr>
        </p:nvSpPr>
        <p:spPr/>
        <p:txBody>
          <a:bodyPr>
            <a:normAutofit fontScale="77500" lnSpcReduction="20000"/>
          </a:bodyPr>
          <a:lstStyle/>
          <a:p>
            <a:r>
              <a:rPr lang="en-GB" sz="3600" dirty="0" smtClean="0"/>
              <a:t>Efforts to control and eliminate measles and rubella should be integrated with the general immunization system and should be used to build and enhance the overall immunization system.</a:t>
            </a:r>
          </a:p>
          <a:p>
            <a:r>
              <a:rPr lang="en-GB" sz="3600" dirty="0" smtClean="0"/>
              <a:t>RVCs should be established in all regions where they do not exist, and their efforts strengthened in regions in which RVCs do exist.  RVCs should serve as independent reviewers of progress toward measles and rubella elimination, and make region and country-specific recommendations</a:t>
            </a:r>
          </a:p>
        </p:txBody>
      </p:sp>
    </p:spTree>
    <p:extLst>
      <p:ext uri="{BB962C8B-B14F-4D97-AF65-F5344CB8AC3E}">
        <p14:creationId xmlns:p14="http://schemas.microsoft.com/office/powerpoint/2010/main" val="30667084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436" y="116632"/>
            <a:ext cx="8229600" cy="1143000"/>
          </a:xfrm>
        </p:spPr>
        <p:txBody>
          <a:bodyPr>
            <a:noAutofit/>
          </a:bodyPr>
          <a:lstStyle/>
          <a:p>
            <a:r>
              <a:rPr lang="en-GB" b="1" dirty="0">
                <a:solidFill>
                  <a:srgbClr val="0060A8"/>
                </a:solidFill>
              </a:rPr>
              <a:t>Global Measles and Rubella Strategic Plan 2012 – 2020 </a:t>
            </a:r>
            <a:r>
              <a:rPr lang="en-GB" b="1" dirty="0" smtClean="0">
                <a:solidFill>
                  <a:srgbClr val="0060A8"/>
                </a:solidFill>
              </a:rPr>
              <a:t>(2)</a:t>
            </a:r>
            <a:endParaRPr lang="en-US" b="1" dirty="0">
              <a:solidFill>
                <a:srgbClr val="0060A8"/>
              </a:solidFill>
            </a:endParaRPr>
          </a:p>
        </p:txBody>
      </p:sp>
      <p:sp>
        <p:nvSpPr>
          <p:cNvPr id="3" name="Content Placeholder 2"/>
          <p:cNvSpPr>
            <a:spLocks noGrp="1"/>
          </p:cNvSpPr>
          <p:nvPr>
            <p:ph idx="1"/>
          </p:nvPr>
        </p:nvSpPr>
        <p:spPr>
          <a:xfrm>
            <a:off x="179512" y="1556792"/>
            <a:ext cx="8856984" cy="5301208"/>
          </a:xfrm>
        </p:spPr>
        <p:txBody>
          <a:bodyPr>
            <a:normAutofit fontScale="85000" lnSpcReduction="20000"/>
          </a:bodyPr>
          <a:lstStyle/>
          <a:p>
            <a:pPr marL="0" indent="0">
              <a:buNone/>
            </a:pPr>
            <a:r>
              <a:rPr lang="en-GB" sz="4200" dirty="0" smtClean="0"/>
              <a:t>Five core strategies:</a:t>
            </a:r>
            <a:endParaRPr lang="en-GB" sz="4200" dirty="0"/>
          </a:p>
          <a:p>
            <a:pPr marL="971550" lvl="1" indent="-514350">
              <a:buFont typeface="+mj-lt"/>
              <a:buAutoNum type="arabicPeriod"/>
            </a:pPr>
            <a:r>
              <a:rPr lang="en-GB" sz="3300" dirty="0"/>
              <a:t>Achieve and maintain high levels of population immunity by providing two doses of measles and rubella containing vaccines</a:t>
            </a:r>
          </a:p>
          <a:p>
            <a:pPr marL="971550" lvl="1" indent="-514350">
              <a:buFont typeface="+mj-lt"/>
              <a:buAutoNum type="arabicPeriod"/>
            </a:pPr>
            <a:r>
              <a:rPr lang="en-GB" sz="3300" dirty="0"/>
              <a:t>Monitor disease using effective surveillance, and evaluate programmatic efforts</a:t>
            </a:r>
          </a:p>
          <a:p>
            <a:pPr marL="971550" lvl="1" indent="-514350">
              <a:buFont typeface="+mj-lt"/>
              <a:buAutoNum type="arabicPeriod"/>
            </a:pPr>
            <a:r>
              <a:rPr lang="en-GB" sz="3300" dirty="0"/>
              <a:t>Develop and maintain outbreak preparedness, respond rapidly to outbreaks and manage cases</a:t>
            </a:r>
          </a:p>
          <a:p>
            <a:pPr marL="971550" lvl="1" indent="-514350">
              <a:buFont typeface="+mj-lt"/>
              <a:buAutoNum type="arabicPeriod"/>
            </a:pPr>
            <a:r>
              <a:rPr lang="en-GB" sz="3300" dirty="0"/>
              <a:t>Communicate and engage to build public confidence and demand for immunization</a:t>
            </a:r>
          </a:p>
          <a:p>
            <a:pPr marL="971550" lvl="1" indent="-514350">
              <a:buFont typeface="+mj-lt"/>
              <a:buAutoNum type="arabicPeriod"/>
            </a:pPr>
            <a:r>
              <a:rPr lang="en-GB" sz="3300" dirty="0"/>
              <a:t>Perform research and development to support cost-effective operations and improve vaccination and diagnostic </a:t>
            </a:r>
            <a:r>
              <a:rPr lang="en-GB" sz="3300" dirty="0" smtClean="0"/>
              <a:t>tools</a:t>
            </a:r>
            <a:endParaRPr lang="en-US" sz="3300" dirty="0"/>
          </a:p>
        </p:txBody>
      </p:sp>
    </p:spTree>
    <p:extLst>
      <p:ext uri="{BB962C8B-B14F-4D97-AF65-F5344CB8AC3E}">
        <p14:creationId xmlns:p14="http://schemas.microsoft.com/office/powerpoint/2010/main" val="368385317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rgbClr val="0060A8"/>
                </a:solidFill>
              </a:rPr>
              <a:t>Governance </a:t>
            </a:r>
            <a:br>
              <a:rPr lang="en-GB" b="1" dirty="0" smtClean="0">
                <a:solidFill>
                  <a:srgbClr val="0060A8"/>
                </a:solidFill>
              </a:rPr>
            </a:br>
            <a:r>
              <a:rPr lang="en-GB" b="1" dirty="0" smtClean="0">
                <a:solidFill>
                  <a:srgbClr val="0060A8"/>
                </a:solidFill>
              </a:rPr>
              <a:t>recommendations (2)</a:t>
            </a:r>
            <a:endParaRPr lang="en-US" b="1" dirty="0">
              <a:solidFill>
                <a:srgbClr val="0060A8"/>
              </a:solidFill>
            </a:endParaRPr>
          </a:p>
        </p:txBody>
      </p:sp>
      <p:sp>
        <p:nvSpPr>
          <p:cNvPr id="3" name="Content Placeholder 2"/>
          <p:cNvSpPr>
            <a:spLocks noGrp="1"/>
          </p:cNvSpPr>
          <p:nvPr>
            <p:ph idx="1"/>
          </p:nvPr>
        </p:nvSpPr>
        <p:spPr/>
        <p:txBody>
          <a:bodyPr>
            <a:normAutofit/>
          </a:bodyPr>
          <a:lstStyle/>
          <a:p>
            <a:r>
              <a:rPr lang="en-GB" sz="2000" dirty="0" smtClean="0"/>
              <a:t>M&amp;RI and Gavi have complementary roles and should coordinate their support to countries based on the principles of</a:t>
            </a:r>
          </a:p>
          <a:p>
            <a:pPr lvl="1"/>
            <a:r>
              <a:rPr lang="en-GB" sz="2000" dirty="0" smtClean="0"/>
              <a:t>Governments have primary responsibility</a:t>
            </a:r>
          </a:p>
          <a:p>
            <a:pPr lvl="1"/>
            <a:r>
              <a:rPr lang="en-GB" sz="2000" dirty="0" smtClean="0"/>
              <a:t>Coordination of financial, technical, communication and advocacy support</a:t>
            </a:r>
          </a:p>
          <a:p>
            <a:pPr lvl="1"/>
            <a:r>
              <a:rPr lang="en-GB" sz="2000" dirty="0" smtClean="0"/>
              <a:t>Collaboration on program evaluation</a:t>
            </a:r>
          </a:p>
          <a:p>
            <a:pPr lvl="1"/>
            <a:r>
              <a:rPr lang="en-GB" sz="2000" dirty="0" smtClean="0"/>
              <a:t>Accountability for achieving results</a:t>
            </a:r>
          </a:p>
          <a:p>
            <a:pPr lvl="1"/>
            <a:r>
              <a:rPr lang="en-GB" sz="2000" dirty="0" smtClean="0"/>
              <a:t>Leveraging existing initiatives, networks, working groups and agency capacity based on comparative advantage</a:t>
            </a:r>
          </a:p>
          <a:p>
            <a:r>
              <a:rPr lang="en-GB" sz="2000" dirty="0" smtClean="0"/>
              <a:t>Gavi and M&amp;RI should work together to optimize use of available resources and to bring to bear the different strengths of each organization</a:t>
            </a:r>
            <a:r>
              <a:rPr lang="en-GB" sz="2000" dirty="0" smtClean="0">
                <a:solidFill>
                  <a:schemeClr val="tx2"/>
                </a:solidFill>
              </a:rPr>
              <a:t>. </a:t>
            </a:r>
          </a:p>
        </p:txBody>
      </p:sp>
    </p:spTree>
    <p:extLst>
      <p:ext uri="{BB962C8B-B14F-4D97-AF65-F5344CB8AC3E}">
        <p14:creationId xmlns:p14="http://schemas.microsoft.com/office/powerpoint/2010/main" val="185575612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chemeClr val="accent1"/>
                </a:solidFill>
              </a:rPr>
              <a:t>Resource mobilization --</a:t>
            </a:r>
            <a:br>
              <a:rPr lang="en-GB" b="1" dirty="0" smtClean="0">
                <a:solidFill>
                  <a:schemeClr val="accent1"/>
                </a:solidFill>
              </a:rPr>
            </a:br>
            <a:r>
              <a:rPr lang="en-GB" b="1" dirty="0" smtClean="0">
                <a:solidFill>
                  <a:schemeClr val="accent1"/>
                </a:solidFill>
              </a:rPr>
              <a:t>findings</a:t>
            </a:r>
            <a:endParaRPr lang="en-US" b="1" dirty="0">
              <a:solidFill>
                <a:schemeClr val="accent1"/>
              </a:solidFill>
            </a:endParaRPr>
          </a:p>
        </p:txBody>
      </p:sp>
      <p:sp>
        <p:nvSpPr>
          <p:cNvPr id="3" name="Content Placeholder 2"/>
          <p:cNvSpPr>
            <a:spLocks noGrp="1"/>
          </p:cNvSpPr>
          <p:nvPr>
            <p:ph idx="1"/>
          </p:nvPr>
        </p:nvSpPr>
        <p:spPr/>
        <p:txBody>
          <a:bodyPr>
            <a:normAutofit fontScale="92500" lnSpcReduction="10000"/>
          </a:bodyPr>
          <a:lstStyle/>
          <a:p>
            <a:r>
              <a:rPr lang="en-GB" dirty="0" smtClean="0"/>
              <a:t>Successes</a:t>
            </a:r>
          </a:p>
          <a:p>
            <a:pPr lvl="1"/>
            <a:r>
              <a:rPr lang="en-GB" dirty="0" smtClean="0"/>
              <a:t>Major increase in funding commitment for Gavi has resulted in more funding for Gavi-eligible countries</a:t>
            </a:r>
          </a:p>
          <a:p>
            <a:r>
              <a:rPr lang="en-GB" dirty="0" smtClean="0"/>
              <a:t>Challenges</a:t>
            </a:r>
          </a:p>
          <a:p>
            <a:pPr lvl="1"/>
            <a:r>
              <a:rPr lang="en-GB" dirty="0" smtClean="0"/>
              <a:t>Funding for non-Gavi countries is increasingly limited</a:t>
            </a:r>
          </a:p>
          <a:p>
            <a:pPr lvl="1"/>
            <a:r>
              <a:rPr lang="en-GB" dirty="0"/>
              <a:t>L</a:t>
            </a:r>
            <a:r>
              <a:rPr lang="en-GB" dirty="0" smtClean="0"/>
              <a:t>ack of comprehensive, multi-year, Financial Resource Requirements (FRR) information</a:t>
            </a:r>
          </a:p>
          <a:p>
            <a:pPr lvl="1"/>
            <a:r>
              <a:rPr lang="en-GB" dirty="0" smtClean="0"/>
              <a:t>Lack of adequate data on how measles and rubella elimination can strengthen immunization and health systems</a:t>
            </a:r>
          </a:p>
          <a:p>
            <a:pPr lvl="1"/>
            <a:endParaRPr lang="en-GB" dirty="0" smtClean="0"/>
          </a:p>
          <a:p>
            <a:pPr lvl="1"/>
            <a:endParaRPr lang="en-US" dirty="0"/>
          </a:p>
        </p:txBody>
      </p:sp>
    </p:spTree>
    <p:extLst>
      <p:ext uri="{BB962C8B-B14F-4D97-AF65-F5344CB8AC3E}">
        <p14:creationId xmlns:p14="http://schemas.microsoft.com/office/powerpoint/2010/main" val="272334883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r>
              <a:rPr lang="en-GB" sz="2400" b="1" dirty="0">
                <a:solidFill>
                  <a:schemeClr val="accent1"/>
                </a:solidFill>
              </a:rPr>
              <a:t>Annual </a:t>
            </a:r>
            <a:r>
              <a:rPr lang="en-GB" sz="2400" b="1" dirty="0" smtClean="0">
                <a:solidFill>
                  <a:schemeClr val="accent1"/>
                </a:solidFill>
              </a:rPr>
              <a:t>M&amp;RI and </a:t>
            </a:r>
            <a:r>
              <a:rPr lang="en-GB" sz="2400" b="1" dirty="0" err="1">
                <a:solidFill>
                  <a:schemeClr val="accent1"/>
                </a:solidFill>
              </a:rPr>
              <a:t>Gavi</a:t>
            </a:r>
            <a:r>
              <a:rPr lang="en-GB" sz="2400" b="1" dirty="0">
                <a:solidFill>
                  <a:schemeClr val="accent1"/>
                </a:solidFill>
              </a:rPr>
              <a:t> e</a:t>
            </a:r>
            <a:r>
              <a:rPr lang="en-GB" sz="2400" b="1" dirty="0" smtClean="0">
                <a:solidFill>
                  <a:schemeClr val="accent1"/>
                </a:solidFill>
              </a:rPr>
              <a:t>xpenditures for measles and rubella </a:t>
            </a:r>
            <a:r>
              <a:rPr lang="en-GB" sz="2400" b="1" dirty="0">
                <a:solidFill>
                  <a:schemeClr val="accent1"/>
                </a:solidFill>
              </a:rPr>
              <a:t>c</a:t>
            </a:r>
            <a:r>
              <a:rPr lang="en-GB" sz="2400" b="1" dirty="0" smtClean="0">
                <a:solidFill>
                  <a:schemeClr val="accent1"/>
                </a:solidFill>
              </a:rPr>
              <a:t>ontrol and elimination </a:t>
            </a:r>
            <a:r>
              <a:rPr lang="en-GB" sz="2400" b="1" dirty="0">
                <a:solidFill>
                  <a:schemeClr val="accent1"/>
                </a:solidFill>
              </a:rPr>
              <a:t>a</a:t>
            </a:r>
            <a:r>
              <a:rPr lang="en-GB" sz="2400" b="1" dirty="0" smtClean="0">
                <a:solidFill>
                  <a:schemeClr val="accent1"/>
                </a:solidFill>
              </a:rPr>
              <a:t>ctivities, 2001-2016</a:t>
            </a:r>
            <a:endParaRPr lang="en-US" sz="2400" dirty="0">
              <a:solidFill>
                <a:schemeClr val="accent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11071872"/>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079515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chemeClr val="accent1"/>
                </a:solidFill>
              </a:rPr>
              <a:t>Resource mobilization</a:t>
            </a:r>
            <a:br>
              <a:rPr lang="en-GB" b="1" dirty="0" smtClean="0">
                <a:solidFill>
                  <a:schemeClr val="accent1"/>
                </a:solidFill>
              </a:rPr>
            </a:br>
            <a:r>
              <a:rPr lang="en-GB" b="1" dirty="0" smtClean="0">
                <a:solidFill>
                  <a:schemeClr val="accent1"/>
                </a:solidFill>
              </a:rPr>
              <a:t>recommendations (1)</a:t>
            </a:r>
            <a:endParaRPr lang="en-US" b="1" dirty="0">
              <a:solidFill>
                <a:schemeClr val="accent1"/>
              </a:solidFill>
            </a:endParaRPr>
          </a:p>
        </p:txBody>
      </p:sp>
      <p:sp>
        <p:nvSpPr>
          <p:cNvPr id="3" name="Content Placeholder 2"/>
          <p:cNvSpPr>
            <a:spLocks noGrp="1"/>
          </p:cNvSpPr>
          <p:nvPr>
            <p:ph idx="1"/>
          </p:nvPr>
        </p:nvSpPr>
        <p:spPr/>
        <p:txBody>
          <a:bodyPr>
            <a:normAutofit fontScale="85000" lnSpcReduction="20000"/>
          </a:bodyPr>
          <a:lstStyle/>
          <a:p>
            <a:r>
              <a:rPr lang="en-GB" dirty="0" smtClean="0"/>
              <a:t>A multi-year FRR document for measles and rubella vaccination in the context of overall immunization systems should be developed.  It should include demand-driven, country-driven projections of need, and reflect funding from Gavi, M&amp;RI, and other donors, and domestic financing.</a:t>
            </a:r>
          </a:p>
          <a:p>
            <a:r>
              <a:rPr lang="en-GB" dirty="0" smtClean="0"/>
              <a:t>The recent support from Gavi for measles and rubella vaccination activities provides a major step forward for achieving measles and rubella goals.  However, it is not itself sufficient to provide adequate assistance globally as many countries are not Gavi-eligible.  There is a need for additional funding.</a:t>
            </a:r>
            <a:endParaRPr lang="en-US" dirty="0"/>
          </a:p>
        </p:txBody>
      </p:sp>
    </p:spTree>
    <p:extLst>
      <p:ext uri="{BB962C8B-B14F-4D97-AF65-F5344CB8AC3E}">
        <p14:creationId xmlns:p14="http://schemas.microsoft.com/office/powerpoint/2010/main" val="407937976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chemeClr val="accent1"/>
                </a:solidFill>
              </a:rPr>
              <a:t>Resource mobilization</a:t>
            </a:r>
            <a:br>
              <a:rPr lang="en-GB" b="1" dirty="0" smtClean="0">
                <a:solidFill>
                  <a:schemeClr val="accent1"/>
                </a:solidFill>
              </a:rPr>
            </a:br>
            <a:r>
              <a:rPr lang="en-GB" b="1" dirty="0" smtClean="0">
                <a:solidFill>
                  <a:schemeClr val="accent1"/>
                </a:solidFill>
              </a:rPr>
              <a:t>recommendations (2)</a:t>
            </a:r>
            <a:endParaRPr lang="en-US" b="1" dirty="0">
              <a:solidFill>
                <a:schemeClr val="accent1"/>
              </a:solidFill>
            </a:endParaRPr>
          </a:p>
        </p:txBody>
      </p:sp>
      <p:sp>
        <p:nvSpPr>
          <p:cNvPr id="3" name="Content Placeholder 2"/>
          <p:cNvSpPr>
            <a:spLocks noGrp="1"/>
          </p:cNvSpPr>
          <p:nvPr>
            <p:ph idx="1"/>
          </p:nvPr>
        </p:nvSpPr>
        <p:spPr/>
        <p:txBody>
          <a:bodyPr>
            <a:normAutofit fontScale="85000" lnSpcReduction="10000"/>
          </a:bodyPr>
          <a:lstStyle/>
          <a:p>
            <a:r>
              <a:rPr lang="en-GB" dirty="0" smtClean="0"/>
              <a:t>The 5 M&amp;RI founding partners should have adequate staff capacity to identify and align the resources needed and mobilize additional donors and resources to fill the funding gap for immunizations overall and measles and rubella vaccination in particular</a:t>
            </a:r>
          </a:p>
          <a:p>
            <a:r>
              <a:rPr lang="en-GB" dirty="0" smtClean="0"/>
              <a:t>Country co-financing for measles and rubella vaccination activities should increase as countries move along the development continuum</a:t>
            </a:r>
          </a:p>
          <a:p>
            <a:r>
              <a:rPr lang="en-GB" dirty="0" smtClean="0"/>
              <a:t>Efforts should be made to identify examples of when a focus on measles and rubella elimination has led to building the overall immunization system</a:t>
            </a:r>
          </a:p>
        </p:txBody>
      </p:sp>
    </p:spTree>
    <p:extLst>
      <p:ext uri="{BB962C8B-B14F-4D97-AF65-F5344CB8AC3E}">
        <p14:creationId xmlns:p14="http://schemas.microsoft.com/office/powerpoint/2010/main" val="372618072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solidFill>
                  <a:srgbClr val="0060A8"/>
                </a:solidFill>
              </a:rPr>
              <a:t>Midterm review -- summary</a:t>
            </a:r>
            <a:endParaRPr lang="en-US" b="1" dirty="0">
              <a:solidFill>
                <a:srgbClr val="0060A8"/>
              </a:solidFill>
            </a:endParaRPr>
          </a:p>
        </p:txBody>
      </p:sp>
      <p:sp>
        <p:nvSpPr>
          <p:cNvPr id="3" name="Content Placeholder 2"/>
          <p:cNvSpPr>
            <a:spLocks noGrp="1"/>
          </p:cNvSpPr>
          <p:nvPr>
            <p:ph idx="1"/>
          </p:nvPr>
        </p:nvSpPr>
        <p:spPr/>
        <p:txBody>
          <a:bodyPr/>
          <a:lstStyle/>
          <a:p>
            <a:r>
              <a:rPr lang="en-GB" dirty="0"/>
              <a:t>Review at the strategic level of 2012 – 2020 Measles and Rubella Strategic Plan </a:t>
            </a:r>
          </a:p>
          <a:p>
            <a:r>
              <a:rPr lang="en-GB" dirty="0"/>
              <a:t>Evaluates </a:t>
            </a:r>
            <a:r>
              <a:rPr lang="en-GB" dirty="0" smtClean="0"/>
              <a:t>strategies, polio transition,</a:t>
            </a:r>
            <a:r>
              <a:rPr lang="en-GB" dirty="0"/>
              <a:t> </a:t>
            </a:r>
            <a:r>
              <a:rPr lang="en-GB" dirty="0" smtClean="0"/>
              <a:t>governance</a:t>
            </a:r>
            <a:r>
              <a:rPr lang="en-GB" dirty="0"/>
              <a:t>, </a:t>
            </a:r>
            <a:r>
              <a:rPr lang="en-GB" dirty="0" smtClean="0"/>
              <a:t>resource mobilization</a:t>
            </a:r>
          </a:p>
          <a:p>
            <a:r>
              <a:rPr lang="en-GB" dirty="0" smtClean="0"/>
              <a:t>Goal </a:t>
            </a:r>
            <a:r>
              <a:rPr lang="en-GB" dirty="0"/>
              <a:t>is document with </a:t>
            </a:r>
            <a:r>
              <a:rPr lang="en-GB" dirty="0" smtClean="0"/>
              <a:t>data-based, </a:t>
            </a:r>
            <a:r>
              <a:rPr lang="en-GB" dirty="0"/>
              <a:t>practical and realistic recommendations to guide activities 2016 </a:t>
            </a:r>
            <a:r>
              <a:rPr lang="en-GB" dirty="0" smtClean="0"/>
              <a:t>– 2020 and align partner efforts</a:t>
            </a:r>
            <a:endParaRPr lang="en-GB" dirty="0"/>
          </a:p>
          <a:p>
            <a:endParaRPr lang="en-US" dirty="0"/>
          </a:p>
        </p:txBody>
      </p:sp>
    </p:spTree>
    <p:extLst>
      <p:ext uri="{BB962C8B-B14F-4D97-AF65-F5344CB8AC3E}">
        <p14:creationId xmlns:p14="http://schemas.microsoft.com/office/powerpoint/2010/main" val="18309566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rgbClr val="0060A8"/>
                </a:solidFill>
              </a:rPr>
              <a:t>Milestones</a:t>
            </a:r>
            <a:br>
              <a:rPr lang="en-GB" b="1" dirty="0" smtClean="0">
                <a:solidFill>
                  <a:srgbClr val="0060A8"/>
                </a:solidFill>
              </a:rPr>
            </a:br>
            <a:r>
              <a:rPr lang="en-GB" b="1" dirty="0" smtClean="0">
                <a:solidFill>
                  <a:srgbClr val="0060A8"/>
                </a:solidFill>
              </a:rPr>
              <a:t>by end 2015</a:t>
            </a:r>
            <a:endParaRPr lang="en-US" b="1" dirty="0">
              <a:solidFill>
                <a:srgbClr val="0060A8"/>
              </a:solidFill>
            </a:endParaRPr>
          </a:p>
        </p:txBody>
      </p:sp>
      <p:sp>
        <p:nvSpPr>
          <p:cNvPr id="3" name="Content Placeholder 2"/>
          <p:cNvSpPr>
            <a:spLocks noGrp="1"/>
          </p:cNvSpPr>
          <p:nvPr>
            <p:ph idx="1"/>
          </p:nvPr>
        </p:nvSpPr>
        <p:spPr/>
        <p:txBody>
          <a:bodyPr>
            <a:normAutofit fontScale="77500" lnSpcReduction="20000"/>
          </a:bodyPr>
          <a:lstStyle/>
          <a:p>
            <a:r>
              <a:rPr lang="en-GB" sz="3600" dirty="0" smtClean="0"/>
              <a:t>Reduce annual measles incidence to &lt; 5/million, maintain level</a:t>
            </a:r>
          </a:p>
          <a:p>
            <a:r>
              <a:rPr lang="en-GB" sz="3600" dirty="0" smtClean="0"/>
              <a:t>Achieve </a:t>
            </a:r>
            <a:r>
              <a:rPr lang="en-GB" sz="3600" u="sng" dirty="0" smtClean="0"/>
              <a:t>&gt;</a:t>
            </a:r>
            <a:r>
              <a:rPr lang="en-GB" sz="3600" dirty="0" smtClean="0"/>
              <a:t> 95% reduction in estimated measles mortality compared with level in 2000 </a:t>
            </a:r>
          </a:p>
          <a:p>
            <a:r>
              <a:rPr lang="en-GB" sz="3600" dirty="0" smtClean="0"/>
              <a:t>Achieve </a:t>
            </a:r>
            <a:r>
              <a:rPr lang="en-GB" sz="3600" u="sng" dirty="0" smtClean="0"/>
              <a:t>&gt;</a:t>
            </a:r>
            <a:r>
              <a:rPr lang="en-GB" sz="3600" dirty="0" smtClean="0"/>
              <a:t> 90% coverage with MCV1 nationally, and &gt; 80% coverage in every district</a:t>
            </a:r>
          </a:p>
          <a:p>
            <a:r>
              <a:rPr lang="en-GB" sz="3600" dirty="0" smtClean="0"/>
              <a:t>Achieve </a:t>
            </a:r>
            <a:r>
              <a:rPr lang="en-GB" sz="3600" u="sng" dirty="0" smtClean="0"/>
              <a:t>&gt;</a:t>
            </a:r>
            <a:r>
              <a:rPr lang="en-GB" sz="3600" dirty="0" smtClean="0"/>
              <a:t> 95% coverage during SIAS in every district</a:t>
            </a:r>
          </a:p>
          <a:p>
            <a:r>
              <a:rPr lang="en-GB" sz="3600" dirty="0" smtClean="0"/>
              <a:t>Establish a rubella/CRS elimination goal in </a:t>
            </a:r>
            <a:r>
              <a:rPr lang="en-GB" sz="3600" u="sng" dirty="0" smtClean="0"/>
              <a:t>&gt; </a:t>
            </a:r>
            <a:r>
              <a:rPr lang="en-GB" sz="3600" dirty="0" smtClean="0"/>
              <a:t> 3 additional WHO regions</a:t>
            </a:r>
          </a:p>
          <a:p>
            <a:r>
              <a:rPr lang="en-GB" sz="3600" dirty="0" smtClean="0"/>
              <a:t>Establish a target date for measles eradication</a:t>
            </a:r>
            <a:endParaRPr lang="en-US" sz="3600" dirty="0"/>
          </a:p>
        </p:txBody>
      </p:sp>
    </p:spTree>
    <p:extLst>
      <p:ext uri="{BB962C8B-B14F-4D97-AF65-F5344CB8AC3E}">
        <p14:creationId xmlns:p14="http://schemas.microsoft.com/office/powerpoint/2010/main" val="27363120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b="1" dirty="0" smtClean="0">
                <a:solidFill>
                  <a:schemeClr val="accent1"/>
                </a:solidFill>
              </a:rPr>
              <a:t>Reaching the Global 2015 Milestones</a:t>
            </a:r>
            <a:br>
              <a:rPr lang="en-GB" sz="3200" b="1" dirty="0" smtClean="0">
                <a:solidFill>
                  <a:schemeClr val="accent1"/>
                </a:solidFill>
              </a:rPr>
            </a:br>
            <a:r>
              <a:rPr lang="en-GB" sz="3200" b="1" dirty="0" smtClean="0">
                <a:solidFill>
                  <a:schemeClr val="accent1"/>
                </a:solidFill>
              </a:rPr>
              <a:t>Based on 2014 Data</a:t>
            </a:r>
            <a:endParaRPr lang="en-GB" sz="3200" b="1" dirty="0">
              <a:solidFill>
                <a:schemeClr val="accent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10543473"/>
              </p:ext>
            </p:extLst>
          </p:nvPr>
        </p:nvGraphicFramePr>
        <p:xfrm>
          <a:off x="457200" y="1600200"/>
          <a:ext cx="8229600" cy="4781128"/>
        </p:xfrm>
        <a:graphic>
          <a:graphicData uri="http://schemas.openxmlformats.org/drawingml/2006/chart">
            <c:chart xmlns:c="http://schemas.openxmlformats.org/drawingml/2006/chart" xmlns:r="http://schemas.openxmlformats.org/officeDocument/2006/relationships" r:id="rId3"/>
          </a:graphicData>
        </a:graphic>
      </p:graphicFrame>
      <p:cxnSp>
        <p:nvCxnSpPr>
          <p:cNvPr id="5" name="Straight Arrow Connector 4"/>
          <p:cNvCxnSpPr/>
          <p:nvPr/>
        </p:nvCxnSpPr>
        <p:spPr>
          <a:xfrm>
            <a:off x="5724128" y="2060848"/>
            <a:ext cx="1240904" cy="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5244826" y="3429000"/>
            <a:ext cx="1720206" cy="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6104929" y="4797152"/>
            <a:ext cx="699319" cy="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617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solidFill>
                  <a:srgbClr val="0060A8"/>
                </a:solidFill>
              </a:rPr>
              <a:t>Rationale for Midterm Review</a:t>
            </a:r>
            <a:endParaRPr lang="en-US" b="1" dirty="0">
              <a:solidFill>
                <a:srgbClr val="0060A8"/>
              </a:solidFill>
            </a:endParaRPr>
          </a:p>
        </p:txBody>
      </p:sp>
      <p:sp>
        <p:nvSpPr>
          <p:cNvPr id="3" name="Content Placeholder 2"/>
          <p:cNvSpPr>
            <a:spLocks noGrp="1"/>
          </p:cNvSpPr>
          <p:nvPr>
            <p:ph idx="1"/>
          </p:nvPr>
        </p:nvSpPr>
        <p:spPr/>
        <p:txBody>
          <a:bodyPr>
            <a:normAutofit/>
          </a:bodyPr>
          <a:lstStyle/>
          <a:p>
            <a:r>
              <a:rPr lang="en-GB" sz="3600" dirty="0"/>
              <a:t>Progress toward global and regional goals has plateaued</a:t>
            </a:r>
            <a:br>
              <a:rPr lang="en-GB" sz="3600" dirty="0"/>
            </a:br>
            <a:endParaRPr lang="en-GB" sz="3600" dirty="0"/>
          </a:p>
          <a:p>
            <a:r>
              <a:rPr lang="en-GB" sz="3600" dirty="0"/>
              <a:t>No 2015 milestones have been met</a:t>
            </a:r>
            <a:br>
              <a:rPr lang="en-GB" sz="3600" dirty="0"/>
            </a:br>
            <a:endParaRPr lang="en-GB" sz="3600" dirty="0"/>
          </a:p>
          <a:p>
            <a:r>
              <a:rPr lang="en-GB" sz="3600" dirty="0"/>
              <a:t>Feasibility of measles and rubella elimination questioned</a:t>
            </a:r>
            <a:endParaRPr lang="en-US" sz="3600" dirty="0"/>
          </a:p>
        </p:txBody>
      </p:sp>
    </p:spTree>
    <p:extLst>
      <p:ext uri="{BB962C8B-B14F-4D97-AF65-F5344CB8AC3E}">
        <p14:creationId xmlns:p14="http://schemas.microsoft.com/office/powerpoint/2010/main" val="19361401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solidFill>
                  <a:srgbClr val="0060A8"/>
                </a:solidFill>
              </a:rPr>
              <a:t>Objectives </a:t>
            </a:r>
            <a:r>
              <a:rPr lang="en-GB" b="1" dirty="0">
                <a:solidFill>
                  <a:srgbClr val="0060A8"/>
                </a:solidFill>
              </a:rPr>
              <a:t>of Review</a:t>
            </a:r>
            <a:endParaRPr lang="en-US" b="1" dirty="0">
              <a:solidFill>
                <a:srgbClr val="0060A8"/>
              </a:solidFill>
            </a:endParaRPr>
          </a:p>
        </p:txBody>
      </p:sp>
      <p:sp>
        <p:nvSpPr>
          <p:cNvPr id="3" name="Content Placeholder 2"/>
          <p:cNvSpPr>
            <a:spLocks noGrp="1"/>
          </p:cNvSpPr>
          <p:nvPr>
            <p:ph idx="1"/>
          </p:nvPr>
        </p:nvSpPr>
        <p:spPr>
          <a:xfrm>
            <a:off x="323528" y="1556792"/>
            <a:ext cx="8640960" cy="4897760"/>
          </a:xfrm>
        </p:spPr>
        <p:txBody>
          <a:bodyPr>
            <a:noAutofit/>
          </a:bodyPr>
          <a:lstStyle/>
          <a:p>
            <a:r>
              <a:rPr lang="en-GB" dirty="0"/>
              <a:t>To provide a candid review of progress toward, and key reasons for not </a:t>
            </a:r>
            <a:r>
              <a:rPr lang="en-GB" dirty="0" smtClean="0"/>
              <a:t>attaining, </a:t>
            </a:r>
            <a:r>
              <a:rPr lang="en-GB" dirty="0"/>
              <a:t>2015 goals</a:t>
            </a:r>
          </a:p>
          <a:p>
            <a:r>
              <a:rPr lang="en-GB" dirty="0"/>
              <a:t>To assess the quality of implementation of strategies and principles, and recommend refinements</a:t>
            </a:r>
          </a:p>
          <a:p>
            <a:r>
              <a:rPr lang="en-GB" dirty="0" smtClean="0"/>
              <a:t>To </a:t>
            </a:r>
            <a:r>
              <a:rPr lang="en-GB" dirty="0"/>
              <a:t>formulate lessons learned and priorities for 2016 – </a:t>
            </a:r>
            <a:r>
              <a:rPr lang="en-GB" dirty="0" smtClean="0"/>
              <a:t>2020</a:t>
            </a:r>
            <a:endParaRPr lang="en-US" dirty="0"/>
          </a:p>
        </p:txBody>
      </p:sp>
    </p:spTree>
    <p:extLst>
      <p:ext uri="{BB962C8B-B14F-4D97-AF65-F5344CB8AC3E}">
        <p14:creationId xmlns:p14="http://schemas.microsoft.com/office/powerpoint/2010/main" val="15504398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143000"/>
          </a:xfrm>
        </p:spPr>
        <p:txBody>
          <a:bodyPr>
            <a:noAutofit/>
          </a:bodyPr>
          <a:lstStyle/>
          <a:p>
            <a:r>
              <a:rPr lang="en-GB" b="1" dirty="0" smtClean="0">
                <a:solidFill>
                  <a:srgbClr val="0060A8"/>
                </a:solidFill>
              </a:rPr>
              <a:t>Process, oversight and</a:t>
            </a:r>
            <a:br>
              <a:rPr lang="en-GB" b="1" dirty="0" smtClean="0">
                <a:solidFill>
                  <a:srgbClr val="0060A8"/>
                </a:solidFill>
              </a:rPr>
            </a:br>
            <a:r>
              <a:rPr lang="en-GB" b="1" dirty="0" smtClean="0">
                <a:solidFill>
                  <a:srgbClr val="0060A8"/>
                </a:solidFill>
              </a:rPr>
              <a:t>partner engagement</a:t>
            </a:r>
            <a:endParaRPr lang="en-GB" b="1" dirty="0">
              <a:solidFill>
                <a:srgbClr val="0060A8"/>
              </a:solidFill>
            </a:endParaRPr>
          </a:p>
        </p:txBody>
      </p:sp>
      <p:sp>
        <p:nvSpPr>
          <p:cNvPr id="3" name="Content Placeholder 2"/>
          <p:cNvSpPr>
            <a:spLocks noGrp="1"/>
          </p:cNvSpPr>
          <p:nvPr>
            <p:ph idx="1"/>
          </p:nvPr>
        </p:nvSpPr>
        <p:spPr>
          <a:xfrm>
            <a:off x="863080" y="1412776"/>
            <a:ext cx="7597352" cy="5257800"/>
          </a:xfrm>
        </p:spPr>
        <p:txBody>
          <a:bodyPr>
            <a:normAutofit fontScale="32500" lnSpcReduction="20000"/>
          </a:bodyPr>
          <a:lstStyle/>
          <a:p>
            <a:r>
              <a:rPr lang="en-GB" sz="8000" dirty="0"/>
              <a:t>Process</a:t>
            </a:r>
          </a:p>
          <a:p>
            <a:pPr lvl="1"/>
            <a:r>
              <a:rPr lang="en-GB" sz="7000" dirty="0"/>
              <a:t>5</a:t>
            </a:r>
            <a:r>
              <a:rPr lang="en-GB" sz="7000" dirty="0" smtClean="0"/>
              <a:t> </a:t>
            </a:r>
            <a:r>
              <a:rPr lang="en-GB" sz="7000" dirty="0"/>
              <a:t>external consultants  + secretariat </a:t>
            </a:r>
          </a:p>
          <a:p>
            <a:pPr lvl="1"/>
            <a:r>
              <a:rPr lang="en-US" sz="7000" dirty="0"/>
              <a:t>Global, regional and country level assessment </a:t>
            </a:r>
          </a:p>
          <a:p>
            <a:pPr lvl="2"/>
            <a:r>
              <a:rPr lang="en-US" sz="7000" dirty="0" smtClean="0"/>
              <a:t>1-2 </a:t>
            </a:r>
            <a:r>
              <a:rPr lang="en-US" sz="7000" dirty="0"/>
              <a:t>countries per Region </a:t>
            </a:r>
          </a:p>
          <a:p>
            <a:pPr lvl="1"/>
            <a:r>
              <a:rPr lang="en-US" sz="7000" dirty="0"/>
              <a:t>Focus on strategy</a:t>
            </a:r>
          </a:p>
          <a:p>
            <a:pPr lvl="1"/>
            <a:r>
              <a:rPr lang="en-GB" sz="7000" dirty="0"/>
              <a:t>Desk review; interviews with key informants </a:t>
            </a:r>
            <a:r>
              <a:rPr lang="en-GB" sz="4100" dirty="0"/>
              <a:t/>
            </a:r>
            <a:br>
              <a:rPr lang="en-GB" sz="4100" dirty="0"/>
            </a:br>
            <a:endParaRPr lang="en-GB" sz="4100" dirty="0"/>
          </a:p>
          <a:p>
            <a:r>
              <a:rPr lang="en-GB" sz="8000" dirty="0"/>
              <a:t>Oversight</a:t>
            </a:r>
          </a:p>
          <a:p>
            <a:pPr lvl="1"/>
            <a:r>
              <a:rPr lang="en-GB" sz="7000" dirty="0"/>
              <a:t>SAGE (Measles and Rubella Working Group) – 2016</a:t>
            </a:r>
          </a:p>
          <a:p>
            <a:pPr lvl="1"/>
            <a:r>
              <a:rPr lang="en-GB" sz="7000" dirty="0"/>
              <a:t>World Health Assembly – 2017 (as part of GVAP Report)</a:t>
            </a:r>
            <a:r>
              <a:rPr lang="en-GB" sz="5500" dirty="0"/>
              <a:t/>
            </a:r>
            <a:br>
              <a:rPr lang="en-GB" sz="5500" dirty="0"/>
            </a:br>
            <a:endParaRPr lang="en-GB" sz="5500" dirty="0"/>
          </a:p>
          <a:p>
            <a:r>
              <a:rPr lang="en-GB" sz="8000" dirty="0"/>
              <a:t>Partner Engagement</a:t>
            </a:r>
          </a:p>
          <a:p>
            <a:pPr lvl="1"/>
            <a:r>
              <a:rPr lang="en-GB" sz="7000" dirty="0" smtClean="0"/>
              <a:t>Partners participate in launch meeting, conference calls, and have the opportunity for input through this meeting and e-mail</a:t>
            </a:r>
          </a:p>
        </p:txBody>
      </p:sp>
    </p:spTree>
    <p:extLst>
      <p:ext uri="{BB962C8B-B14F-4D97-AF65-F5344CB8AC3E}">
        <p14:creationId xmlns:p14="http://schemas.microsoft.com/office/powerpoint/2010/main" val="33579517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3263</TotalTime>
  <Words>2936</Words>
  <Application>Microsoft Office PowerPoint</Application>
  <PresentationFormat>On-screen Show (4:3)</PresentationFormat>
  <Paragraphs>292</Paragraphs>
  <Slides>45</Slides>
  <Notes>34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45</vt:i4>
      </vt:variant>
    </vt:vector>
  </HeadingPairs>
  <TitlesOfParts>
    <vt:vector size="47" baseType="lpstr">
      <vt:lpstr>Office Theme</vt:lpstr>
      <vt:lpstr>Microsoft Excel Chart</vt:lpstr>
      <vt:lpstr>Midterm Review Update Global Measles and Rubella Strategic Plan 2012 – 2020  </vt:lpstr>
      <vt:lpstr>PowerPoint Presentation</vt:lpstr>
      <vt:lpstr>Global Measles and Rubella Strategic Plan 2012 – 2020 (1)</vt:lpstr>
      <vt:lpstr>Global Measles and Rubella Strategic Plan 2012 – 2020 (2)</vt:lpstr>
      <vt:lpstr>Milestones by end 2015</vt:lpstr>
      <vt:lpstr>Reaching the Global 2015 Milestones Based on 2014 Data</vt:lpstr>
      <vt:lpstr>Rationale for Midterm Review</vt:lpstr>
      <vt:lpstr>Objectives of Review</vt:lpstr>
      <vt:lpstr>Process, oversight and partner engagement</vt:lpstr>
      <vt:lpstr>Report: eight sections</vt:lpstr>
      <vt:lpstr>Overarching conclusions (1)</vt:lpstr>
      <vt:lpstr>Overarching conclusions (2)</vt:lpstr>
      <vt:lpstr>Surveillance --findings  </vt:lpstr>
      <vt:lpstr>Power of surveillance</vt:lpstr>
      <vt:lpstr> Surveillance recommendations (1)</vt:lpstr>
      <vt:lpstr> Surveillance recommendations (2)</vt:lpstr>
      <vt:lpstr>Surveillance recommendations (3)</vt:lpstr>
      <vt:lpstr>Immunization delivery -- findings</vt:lpstr>
      <vt:lpstr>Immunization coverage with 1st dose of measles containing vaccines in infants, 2014</vt:lpstr>
      <vt:lpstr> Challenge of SIA quality Measles SIA Admin. vs. Survey Coverage, African Region, 2011-2012</vt:lpstr>
      <vt:lpstr> Immunization delivery – recommendations  (1)</vt:lpstr>
      <vt:lpstr> Immunization delivery – recommendations (2)</vt:lpstr>
      <vt:lpstr>Immunization delivery -- recommendations (3)</vt:lpstr>
      <vt:lpstr>Outbreak preparedness and response – findings </vt:lpstr>
      <vt:lpstr>Outbreak preparedness and response -- recommendations (1)</vt:lpstr>
      <vt:lpstr>Outbreak preparedness and response -- recommendations (2)</vt:lpstr>
      <vt:lpstr>Building public confidence and demand – findings</vt:lpstr>
      <vt:lpstr>Building public confidence and demand – recommendations (1)</vt:lpstr>
      <vt:lpstr>Building public confidence and demand -- recommendations (2)</vt:lpstr>
      <vt:lpstr>Building public confidence and demand -- recommendations (3)</vt:lpstr>
      <vt:lpstr>Research and development --findings</vt:lpstr>
      <vt:lpstr>Research and development -- recommendations (1)</vt:lpstr>
      <vt:lpstr>Research and development -- recommendations (2)</vt:lpstr>
      <vt:lpstr> Polio legacy transition planning -- three key components  </vt:lpstr>
      <vt:lpstr>16 priority countries for polio transition planning   </vt:lpstr>
      <vt:lpstr> Characteristics of the 16 priority “polio transition” countries</vt:lpstr>
      <vt:lpstr>Polio transition recommendations (1)</vt:lpstr>
      <vt:lpstr>Polio transition --  recommendations (2)</vt:lpstr>
      <vt:lpstr>Governance  recommendations (1)</vt:lpstr>
      <vt:lpstr>Governance  recommendations (2)</vt:lpstr>
      <vt:lpstr>Resource mobilization -- findings</vt:lpstr>
      <vt:lpstr>Annual M&amp;RI and Gavi expenditures for measles and rubella control and elimination activities, 2001-2016</vt:lpstr>
      <vt:lpstr>Resource mobilization recommendations (1)</vt:lpstr>
      <vt:lpstr>Resource mobilization recommendations (2)</vt:lpstr>
      <vt:lpstr>Midterm review -- summary</vt:lpstr>
    </vt:vector>
  </TitlesOfParts>
  <Company>Columbia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Midterm Review Update Global Measles and Rubella Strategic Plan 2012 – 2020</dc:title>
  <dc:creator>Columbia University</dc:creator>
  <cp:lastModifiedBy>BANERJEE, Kaushik</cp:lastModifiedBy>
  <cp:revision>160</cp:revision>
  <cp:lastPrinted>2016-03-07T22:00:28Z</cp:lastPrinted>
  <dcterms:created xsi:type="dcterms:W3CDTF">2016-03-01T00:09:48Z</dcterms:created>
  <dcterms:modified xsi:type="dcterms:W3CDTF">2016-06-23T07:15:29Z</dcterms:modified>
</cp:coreProperties>
</file>