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70" r:id="rId7"/>
    <p:sldId id="264" r:id="rId8"/>
    <p:sldId id="267" r:id="rId9"/>
    <p:sldId id="263" r:id="rId10"/>
    <p:sldId id="266" r:id="rId11"/>
    <p:sldId id="268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71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Spent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7.28</c:v>
                </c:pt>
                <c:pt idx="1">
                  <c:v>7.34</c:v>
                </c:pt>
                <c:pt idx="2">
                  <c:v>15.63</c:v>
                </c:pt>
                <c:pt idx="3">
                  <c:v>2.0499999999999998</c:v>
                </c:pt>
                <c:pt idx="4">
                  <c:v>32.299999999999997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40448"/>
        <c:axId val="37650432"/>
      </c:barChart>
      <c:catAx>
        <c:axId val="37640448"/>
        <c:scaling>
          <c:orientation val="minMax"/>
        </c:scaling>
        <c:delete val="0"/>
        <c:axPos val="b"/>
        <c:majorTickMark val="out"/>
        <c:minorTickMark val="none"/>
        <c:tickLblPos val="nextTo"/>
        <c:crossAx val="37650432"/>
        <c:crosses val="autoZero"/>
        <c:auto val="1"/>
        <c:lblAlgn val="ctr"/>
        <c:lblOffset val="100"/>
        <c:noMultiLvlLbl val="0"/>
      </c:catAx>
      <c:valAx>
        <c:axId val="3765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64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8863109048724"/>
          <c:y val="0.21525423728813559"/>
          <c:w val="0.76682134570765659"/>
          <c:h val="0.587635367165007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measles cases</c:v>
                </c:pt>
              </c:strCache>
            </c:strRef>
          </c:tx>
          <c:spPr>
            <a:solidFill>
              <a:srgbClr val="FF0000"/>
            </a:solidFill>
            <a:ln w="1268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2013*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3415</c:v>
                </c:pt>
                <c:pt idx="4">
                  <c:v>7883</c:v>
                </c:pt>
                <c:pt idx="5">
                  <c:v>71</c:v>
                </c:pt>
                <c:pt idx="6">
                  <c:v>71</c:v>
                </c:pt>
                <c:pt idx="7">
                  <c:v>2</c:v>
                </c:pt>
                <c:pt idx="8">
                  <c:v>4</c:v>
                </c:pt>
                <c:pt idx="10">
                  <c:v>32647</c:v>
                </c:pt>
                <c:pt idx="11">
                  <c:v>23060</c:v>
                </c:pt>
                <c:pt idx="12">
                  <c:v>62</c:v>
                </c:pt>
                <c:pt idx="13">
                  <c:v>33</c:v>
                </c:pt>
                <c:pt idx="14">
                  <c:v>11</c:v>
                </c:pt>
                <c:pt idx="15">
                  <c:v>7</c:v>
                </c:pt>
                <c:pt idx="16">
                  <c:v>28</c:v>
                </c:pt>
                <c:pt idx="17">
                  <c:v>194</c:v>
                </c:pt>
                <c:pt idx="18">
                  <c:v>2</c:v>
                </c:pt>
                <c:pt idx="19">
                  <c:v>17</c:v>
                </c:pt>
                <c:pt idx="20">
                  <c:v>114</c:v>
                </c:pt>
                <c:pt idx="21">
                  <c:v>42</c:v>
                </c:pt>
                <c:pt idx="22">
                  <c:v>2</c:v>
                </c:pt>
                <c:pt idx="23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15136"/>
        <c:axId val="8951667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measles vaccination coverage</c:v>
                </c:pt>
              </c:strCache>
            </c:strRef>
          </c:tx>
          <c:spPr>
            <a:ln w="25361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2013*</c:v>
                </c:pt>
              </c:strCache>
            </c:strRef>
          </c:cat>
          <c:val>
            <c:numRef>
              <c:f>Sheet1!$B$3:$Y$3</c:f>
              <c:numCache>
                <c:formatCode>General</c:formatCode>
                <c:ptCount val="24"/>
                <c:pt idx="0">
                  <c:v>93</c:v>
                </c:pt>
                <c:pt idx="1">
                  <c:v>93</c:v>
                </c:pt>
                <c:pt idx="2">
                  <c:v>93</c:v>
                </c:pt>
                <c:pt idx="3">
                  <c:v>92</c:v>
                </c:pt>
                <c:pt idx="4">
                  <c:v>92</c:v>
                </c:pt>
                <c:pt idx="5">
                  <c:v>93</c:v>
                </c:pt>
                <c:pt idx="6">
                  <c:v>89</c:v>
                </c:pt>
                <c:pt idx="7">
                  <c:v>85</c:v>
                </c:pt>
                <c:pt idx="8">
                  <c:v>85</c:v>
                </c:pt>
                <c:pt idx="9">
                  <c:v>90</c:v>
                </c:pt>
                <c:pt idx="10">
                  <c:v>95</c:v>
                </c:pt>
                <c:pt idx="11">
                  <c:v>96</c:v>
                </c:pt>
                <c:pt idx="12">
                  <c:v>97</c:v>
                </c:pt>
                <c:pt idx="13">
                  <c:v>96</c:v>
                </c:pt>
                <c:pt idx="14">
                  <c:v>99</c:v>
                </c:pt>
                <c:pt idx="15">
                  <c:v>99</c:v>
                </c:pt>
                <c:pt idx="16">
                  <c:v>99</c:v>
                </c:pt>
                <c:pt idx="17">
                  <c:v>92</c:v>
                </c:pt>
                <c:pt idx="18">
                  <c:v>92</c:v>
                </c:pt>
                <c:pt idx="19">
                  <c:v>93</c:v>
                </c:pt>
                <c:pt idx="20">
                  <c:v>98</c:v>
                </c:pt>
                <c:pt idx="21">
                  <c:v>99</c:v>
                </c:pt>
                <c:pt idx="22">
                  <c:v>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measles vaccination coverage 2nd dose</c:v>
                </c:pt>
              </c:strCache>
            </c:strRef>
          </c:tx>
          <c:spPr>
            <a:ln w="25361">
              <a:solidFill>
                <a:srgbClr val="003366"/>
              </a:solidFill>
              <a:prstDash val="lgDash"/>
            </a:ln>
          </c:spPr>
          <c:marker>
            <c:symbol val="none"/>
          </c:marker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2013*</c:v>
                </c:pt>
              </c:strCache>
            </c:strRef>
          </c:cat>
          <c:val>
            <c:numRef>
              <c:f>Sheet1!$B$4:$Y$4</c:f>
              <c:numCache>
                <c:formatCode>General</c:formatCode>
                <c:ptCount val="24"/>
                <c:pt idx="10">
                  <c:v>39</c:v>
                </c:pt>
                <c:pt idx="12">
                  <c:v>95</c:v>
                </c:pt>
                <c:pt idx="13">
                  <c:v>95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98</c:v>
                </c:pt>
                <c:pt idx="21">
                  <c:v>98</c:v>
                </c:pt>
                <c:pt idx="22">
                  <c:v>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SIA 8-16 Y</c:v>
                </c:pt>
              </c:strCache>
            </c:strRef>
          </c:tx>
          <c:spPr>
            <a:ln w="12680">
              <a:solidFill>
                <a:srgbClr val="FFFFFF"/>
              </a:solidFill>
              <a:prstDash val="sysDash"/>
            </a:ln>
          </c:spPr>
          <c:marker>
            <c:symbol val="diamond"/>
            <c:size val="13"/>
            <c:spPr>
              <a:solidFill>
                <a:srgbClr val="333333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SIA </a:t>
                    </a:r>
                    <a:r>
                      <a:rPr lang="en-US" dirty="0"/>
                      <a:t>
2006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1"/>
              <c:showPercent val="0"/>
              <c:showBubbleSize val="0"/>
              <c:separator>
</c:separator>
            </c:dLbl>
            <c:dLbl>
              <c:idx val="17"/>
              <c:tx>
                <c:rich>
                  <a:bodyPr/>
                  <a:lstStyle/>
                  <a:p>
                    <a:r>
                      <a:rPr lang="en-US" smtClean="0"/>
                      <a:t>&lt; </a:t>
                    </a:r>
                    <a:r>
                      <a:rPr lang="en-US" dirty="0"/>
                      <a:t>15 Y
2007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1"/>
              <c:showPercent val="0"/>
              <c:showBubbleSize val="0"/>
              <c:separator>
</c:separator>
            </c:dLbl>
            <c:spPr>
              <a:noFill/>
              <a:ln w="25361">
                <a:noFill/>
              </a:ln>
            </c:spPr>
            <c:txPr>
              <a:bodyPr/>
              <a:lstStyle/>
              <a:p>
                <a:pPr>
                  <a:defRPr sz="799" b="1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2013*</c:v>
                </c:pt>
              </c:strCache>
            </c:strRef>
          </c:cat>
          <c:val>
            <c:numRef>
              <c:f>Sheet1!$B$5:$Y$5</c:f>
              <c:numCache>
                <c:formatCode>General</c:formatCode>
                <c:ptCount val="24"/>
                <c:pt idx="11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27040"/>
        <c:axId val="89528576"/>
      </c:lineChart>
      <c:catAx>
        <c:axId val="8951513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5166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5166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4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reported measles cases</a:t>
                </a:r>
              </a:p>
            </c:rich>
          </c:tx>
          <c:layout>
            <c:manualLayout>
              <c:xMode val="edge"/>
              <c:yMode val="edge"/>
              <c:x val="2.2041763341067284E-2"/>
              <c:y val="0.32881355932203388"/>
            </c:manualLayout>
          </c:layout>
          <c:overlay val="0"/>
          <c:spPr>
            <a:noFill/>
            <a:ln w="2536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515136"/>
        <c:crosses val="autoZero"/>
        <c:crossBetween val="between"/>
      </c:valAx>
      <c:catAx>
        <c:axId val="89527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528576"/>
        <c:crosses val="autoZero"/>
        <c:auto val="0"/>
        <c:lblAlgn val="ctr"/>
        <c:lblOffset val="100"/>
        <c:noMultiLvlLbl val="0"/>
      </c:catAx>
      <c:valAx>
        <c:axId val="89528576"/>
        <c:scaling>
          <c:orientation val="minMax"/>
          <c:max val="1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04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Measles vaccination coverage (%)</a:t>
                </a:r>
              </a:p>
            </c:rich>
          </c:tx>
          <c:layout>
            <c:manualLayout>
              <c:xMode val="edge"/>
              <c:yMode val="edge"/>
              <c:x val="0.91531322505800461"/>
              <c:y val="0.33220338983050846"/>
            </c:manualLayout>
          </c:layout>
          <c:overlay val="0"/>
          <c:spPr>
            <a:noFill/>
            <a:ln w="2536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527040"/>
        <c:crosses val="max"/>
        <c:crossBetween val="between"/>
      </c:valAx>
      <c:spPr>
        <a:noFill/>
        <a:ln w="25361">
          <a:noFill/>
        </a:ln>
      </c:spPr>
    </c:plotArea>
    <c:legend>
      <c:legendPos val="r"/>
      <c:layout>
        <c:manualLayout>
          <c:xMode val="edge"/>
          <c:yMode val="edge"/>
          <c:x val="1.1600928074245939E-3"/>
          <c:y val="0.88644067796610171"/>
          <c:w val="0.99883990719257543"/>
          <c:h val="0.11525423728813559"/>
        </c:manualLayout>
      </c:layout>
      <c:overlay val="0"/>
      <c:spPr>
        <a:solidFill>
          <a:schemeClr val="bg1"/>
        </a:solidFill>
        <a:ln w="25361">
          <a:noFill/>
        </a:ln>
      </c:spPr>
      <c:txPr>
        <a:bodyPr/>
        <a:lstStyle/>
        <a:p>
          <a:pPr>
            <a:defRPr sz="109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8863109048724"/>
          <c:y val="0.21525423728813559"/>
          <c:w val="0.76682134570765659"/>
          <c:h val="0.587635367165007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measles cases</c:v>
                </c:pt>
              </c:strCache>
            </c:strRef>
          </c:tx>
          <c:spPr>
            <a:solidFill>
              <a:srgbClr val="FF0000"/>
            </a:solidFill>
            <a:ln w="1268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2013*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3415</c:v>
                </c:pt>
                <c:pt idx="4">
                  <c:v>7883</c:v>
                </c:pt>
                <c:pt idx="5">
                  <c:v>71</c:v>
                </c:pt>
                <c:pt idx="6">
                  <c:v>71</c:v>
                </c:pt>
                <c:pt idx="7">
                  <c:v>2</c:v>
                </c:pt>
                <c:pt idx="8">
                  <c:v>4</c:v>
                </c:pt>
                <c:pt idx="10">
                  <c:v>32647</c:v>
                </c:pt>
                <c:pt idx="11">
                  <c:v>23060</c:v>
                </c:pt>
                <c:pt idx="12">
                  <c:v>62</c:v>
                </c:pt>
                <c:pt idx="13">
                  <c:v>33</c:v>
                </c:pt>
                <c:pt idx="14">
                  <c:v>11</c:v>
                </c:pt>
                <c:pt idx="15">
                  <c:v>7</c:v>
                </c:pt>
                <c:pt idx="16">
                  <c:v>28</c:v>
                </c:pt>
                <c:pt idx="17">
                  <c:v>194</c:v>
                </c:pt>
                <c:pt idx="18">
                  <c:v>2</c:v>
                </c:pt>
                <c:pt idx="19">
                  <c:v>17</c:v>
                </c:pt>
                <c:pt idx="20">
                  <c:v>114</c:v>
                </c:pt>
                <c:pt idx="21">
                  <c:v>42</c:v>
                </c:pt>
                <c:pt idx="22">
                  <c:v>2</c:v>
                </c:pt>
                <c:pt idx="23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01664"/>
        <c:axId val="14200320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measles vaccination coverage</c:v>
                </c:pt>
              </c:strCache>
            </c:strRef>
          </c:tx>
          <c:spPr>
            <a:ln w="25361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2013*</c:v>
                </c:pt>
              </c:strCache>
            </c:strRef>
          </c:cat>
          <c:val>
            <c:numRef>
              <c:f>Sheet1!$B$3:$Y$3</c:f>
              <c:numCache>
                <c:formatCode>General</c:formatCode>
                <c:ptCount val="24"/>
                <c:pt idx="0">
                  <c:v>93</c:v>
                </c:pt>
                <c:pt idx="1">
                  <c:v>93</c:v>
                </c:pt>
                <c:pt idx="2">
                  <c:v>93</c:v>
                </c:pt>
                <c:pt idx="3">
                  <c:v>92</c:v>
                </c:pt>
                <c:pt idx="4">
                  <c:v>92</c:v>
                </c:pt>
                <c:pt idx="5">
                  <c:v>93</c:v>
                </c:pt>
                <c:pt idx="6">
                  <c:v>89</c:v>
                </c:pt>
                <c:pt idx="7">
                  <c:v>85</c:v>
                </c:pt>
                <c:pt idx="8">
                  <c:v>85</c:v>
                </c:pt>
                <c:pt idx="9">
                  <c:v>90</c:v>
                </c:pt>
                <c:pt idx="10">
                  <c:v>95</c:v>
                </c:pt>
                <c:pt idx="11">
                  <c:v>96</c:v>
                </c:pt>
                <c:pt idx="12">
                  <c:v>97</c:v>
                </c:pt>
                <c:pt idx="13">
                  <c:v>96</c:v>
                </c:pt>
                <c:pt idx="14">
                  <c:v>99</c:v>
                </c:pt>
                <c:pt idx="15">
                  <c:v>99</c:v>
                </c:pt>
                <c:pt idx="16">
                  <c:v>99</c:v>
                </c:pt>
                <c:pt idx="17">
                  <c:v>92</c:v>
                </c:pt>
                <c:pt idx="18">
                  <c:v>92</c:v>
                </c:pt>
                <c:pt idx="19">
                  <c:v>93</c:v>
                </c:pt>
                <c:pt idx="20">
                  <c:v>98</c:v>
                </c:pt>
                <c:pt idx="21">
                  <c:v>99</c:v>
                </c:pt>
                <c:pt idx="22">
                  <c:v>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measles vaccination coverage 2nd dose</c:v>
                </c:pt>
              </c:strCache>
            </c:strRef>
          </c:tx>
          <c:spPr>
            <a:ln w="25361">
              <a:solidFill>
                <a:srgbClr val="003366"/>
              </a:solidFill>
              <a:prstDash val="lgDash"/>
            </a:ln>
          </c:spPr>
          <c:marker>
            <c:symbol val="none"/>
          </c:marker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2013*</c:v>
                </c:pt>
              </c:strCache>
            </c:strRef>
          </c:cat>
          <c:val>
            <c:numRef>
              <c:f>Sheet1!$B$4:$Y$4</c:f>
              <c:numCache>
                <c:formatCode>General</c:formatCode>
                <c:ptCount val="24"/>
                <c:pt idx="10">
                  <c:v>39</c:v>
                </c:pt>
                <c:pt idx="12">
                  <c:v>95</c:v>
                </c:pt>
                <c:pt idx="13">
                  <c:v>95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98</c:v>
                </c:pt>
                <c:pt idx="21">
                  <c:v>98</c:v>
                </c:pt>
                <c:pt idx="22">
                  <c:v>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SIA 8-16 Y</c:v>
                </c:pt>
              </c:strCache>
            </c:strRef>
          </c:tx>
          <c:spPr>
            <a:ln w="12680">
              <a:solidFill>
                <a:srgbClr val="FFFFFF"/>
              </a:solidFill>
              <a:prstDash val="sysDash"/>
            </a:ln>
          </c:spPr>
          <c:marker>
            <c:symbol val="diamond"/>
            <c:size val="13"/>
            <c:spPr>
              <a:solidFill>
                <a:srgbClr val="333333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SIA </a:t>
                    </a:r>
                    <a:r>
                      <a:rPr lang="en-US" dirty="0"/>
                      <a:t>
2006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1"/>
              <c:showPercent val="0"/>
              <c:showBubbleSize val="0"/>
              <c:separator>
</c:separator>
            </c:dLbl>
            <c:dLbl>
              <c:idx val="17"/>
              <c:tx>
                <c:rich>
                  <a:bodyPr/>
                  <a:lstStyle/>
                  <a:p>
                    <a:r>
                      <a:rPr lang="en-US" smtClean="0"/>
                      <a:t>&lt; </a:t>
                    </a:r>
                    <a:r>
                      <a:rPr lang="en-US" dirty="0"/>
                      <a:t>15 Y
2007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1"/>
              <c:showPercent val="0"/>
              <c:showBubbleSize val="0"/>
              <c:separator>
</c:separator>
            </c:dLbl>
            <c:spPr>
              <a:noFill/>
              <a:ln w="25361">
                <a:noFill/>
              </a:ln>
            </c:spPr>
            <c:txPr>
              <a:bodyPr/>
              <a:lstStyle/>
              <a:p>
                <a:pPr>
                  <a:defRPr sz="799" b="1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2013*</c:v>
                </c:pt>
              </c:strCache>
            </c:strRef>
          </c:cat>
          <c:val>
            <c:numRef>
              <c:f>Sheet1!$B$5:$Y$5</c:f>
              <c:numCache>
                <c:formatCode>General</c:formatCode>
                <c:ptCount val="24"/>
                <c:pt idx="11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50432"/>
        <c:axId val="142051968"/>
      </c:lineChart>
      <c:catAx>
        <c:axId val="1420016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0032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2003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4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reported measles cases</a:t>
                </a:r>
              </a:p>
            </c:rich>
          </c:tx>
          <c:layout>
            <c:manualLayout>
              <c:xMode val="edge"/>
              <c:yMode val="edge"/>
              <c:x val="2.2041763341067284E-2"/>
              <c:y val="0.32881355932203388"/>
            </c:manualLayout>
          </c:layout>
          <c:overlay val="0"/>
          <c:spPr>
            <a:noFill/>
            <a:ln w="2536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001664"/>
        <c:crosses val="autoZero"/>
        <c:crossBetween val="between"/>
      </c:valAx>
      <c:catAx>
        <c:axId val="142050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051968"/>
        <c:crosses val="autoZero"/>
        <c:auto val="0"/>
        <c:lblAlgn val="ctr"/>
        <c:lblOffset val="100"/>
        <c:noMultiLvlLbl val="0"/>
      </c:catAx>
      <c:valAx>
        <c:axId val="142051968"/>
        <c:scaling>
          <c:orientation val="minMax"/>
          <c:max val="1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04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Measles vaccination coverage (%)</a:t>
                </a:r>
              </a:p>
            </c:rich>
          </c:tx>
          <c:layout>
            <c:manualLayout>
              <c:xMode val="edge"/>
              <c:yMode val="edge"/>
              <c:x val="0.91531322505800461"/>
              <c:y val="0.33220338983050846"/>
            </c:manualLayout>
          </c:layout>
          <c:overlay val="0"/>
          <c:spPr>
            <a:noFill/>
            <a:ln w="2536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050432"/>
        <c:crosses val="max"/>
        <c:crossBetween val="between"/>
      </c:valAx>
      <c:spPr>
        <a:noFill/>
        <a:ln w="25361">
          <a:noFill/>
        </a:ln>
      </c:spPr>
    </c:plotArea>
    <c:legend>
      <c:legendPos val="r"/>
      <c:layout>
        <c:manualLayout>
          <c:xMode val="edge"/>
          <c:yMode val="edge"/>
          <c:x val="1.1600928074245939E-3"/>
          <c:y val="0.88644067796610171"/>
          <c:w val="0.99883990719257543"/>
          <c:h val="0.11525423728813559"/>
        </c:manualLayout>
      </c:layout>
      <c:overlay val="0"/>
      <c:spPr>
        <a:solidFill>
          <a:schemeClr val="bg1"/>
        </a:solidFill>
        <a:ln w="25361">
          <a:noFill/>
        </a:ln>
      </c:spPr>
      <c:txPr>
        <a:bodyPr/>
        <a:lstStyle/>
        <a:p>
          <a:pPr>
            <a:defRPr sz="109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0928074245939"/>
          <c:y val="0.2135593220338983"/>
          <c:w val="0.76218097447795818"/>
          <c:h val="0.613559322033898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measles cases</c:v>
                </c:pt>
              </c:strCache>
            </c:strRef>
          </c:tx>
          <c:spPr>
            <a:solidFill>
              <a:srgbClr val="FF0000"/>
            </a:solidFill>
            <a:ln w="1268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Sheet1!$C$1:$Y$1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</c:strCache>
            </c:strRef>
          </c:cat>
          <c:val>
            <c:numRef>
              <c:f>Sheet1!$C$2:$Y$2</c:f>
              <c:numCache>
                <c:formatCode>General</c:formatCode>
                <c:ptCount val="23"/>
                <c:pt idx="0">
                  <c:v>5730</c:v>
                </c:pt>
                <c:pt idx="1">
                  <c:v>32177</c:v>
                </c:pt>
                <c:pt idx="2">
                  <c:v>3614</c:v>
                </c:pt>
                <c:pt idx="3">
                  <c:v>2164</c:v>
                </c:pt>
                <c:pt idx="4">
                  <c:v>4218</c:v>
                </c:pt>
                <c:pt idx="5">
                  <c:v>9120</c:v>
                </c:pt>
                <c:pt idx="6">
                  <c:v>10845</c:v>
                </c:pt>
                <c:pt idx="7">
                  <c:v>3591</c:v>
                </c:pt>
                <c:pt idx="8">
                  <c:v>152</c:v>
                </c:pt>
                <c:pt idx="9">
                  <c:v>304</c:v>
                </c:pt>
                <c:pt idx="10">
                  <c:v>150</c:v>
                </c:pt>
                <c:pt idx="11">
                  <c:v>92</c:v>
                </c:pt>
                <c:pt idx="12">
                  <c:v>167</c:v>
                </c:pt>
                <c:pt idx="13">
                  <c:v>1116</c:v>
                </c:pt>
                <c:pt idx="14">
                  <c:v>184</c:v>
                </c:pt>
                <c:pt idx="15">
                  <c:v>1</c:v>
                </c:pt>
                <c:pt idx="16">
                  <c:v>143</c:v>
                </c:pt>
                <c:pt idx="17">
                  <c:v>20</c:v>
                </c:pt>
                <c:pt idx="18">
                  <c:v>21</c:v>
                </c:pt>
                <c:pt idx="19">
                  <c:v>118712</c:v>
                </c:pt>
                <c:pt idx="20">
                  <c:v>26</c:v>
                </c:pt>
                <c:pt idx="21">
                  <c:v>11</c:v>
                </c:pt>
                <c:pt idx="2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84096"/>
        <c:axId val="14328563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measles vaccination coverage</c:v>
                </c:pt>
              </c:strCache>
            </c:strRef>
          </c:tx>
          <c:spPr>
            <a:ln w="25361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Sheet1!$C$1:$Y$1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</c:strCache>
            </c:strRef>
          </c:cat>
          <c:val>
            <c:numRef>
              <c:f>Sheet1!$C$3:$Y$3</c:f>
              <c:numCache>
                <c:formatCode>General</c:formatCode>
                <c:ptCount val="23"/>
                <c:pt idx="0">
                  <c:v>85</c:v>
                </c:pt>
                <c:pt idx="1">
                  <c:v>91</c:v>
                </c:pt>
                <c:pt idx="2">
                  <c:v>87</c:v>
                </c:pt>
                <c:pt idx="3">
                  <c:v>83</c:v>
                </c:pt>
                <c:pt idx="4">
                  <c:v>90</c:v>
                </c:pt>
                <c:pt idx="5">
                  <c:v>90</c:v>
                </c:pt>
                <c:pt idx="6">
                  <c:v>87</c:v>
                </c:pt>
                <c:pt idx="7">
                  <c:v>90</c:v>
                </c:pt>
                <c:pt idx="8">
                  <c:v>82</c:v>
                </c:pt>
                <c:pt idx="9">
                  <c:v>73</c:v>
                </c:pt>
                <c:pt idx="10">
                  <c:v>81</c:v>
                </c:pt>
                <c:pt idx="11">
                  <c:v>69</c:v>
                </c:pt>
                <c:pt idx="12">
                  <c:v>77</c:v>
                </c:pt>
                <c:pt idx="13">
                  <c:v>80</c:v>
                </c:pt>
                <c:pt idx="14">
                  <c:v>82</c:v>
                </c:pt>
                <c:pt idx="15">
                  <c:v>85</c:v>
                </c:pt>
                <c:pt idx="16">
                  <c:v>83</c:v>
                </c:pt>
                <c:pt idx="17">
                  <c:v>88</c:v>
                </c:pt>
                <c:pt idx="18">
                  <c:v>92</c:v>
                </c:pt>
                <c:pt idx="19">
                  <c:v>93</c:v>
                </c:pt>
                <c:pt idx="20">
                  <c:v>96</c:v>
                </c:pt>
                <c:pt idx="21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SIA &lt; 15 Y</c:v>
                </c:pt>
              </c:strCache>
            </c:strRef>
          </c:tx>
          <c:spPr>
            <a:ln w="12680">
              <a:solidFill>
                <a:srgbClr val="FFFFFF"/>
              </a:solidFill>
              <a:prstDash val="sysDash"/>
            </a:ln>
          </c:spPr>
          <c:marker>
            <c:symbol val="diamond"/>
            <c:size val="13"/>
            <c:spPr>
              <a:solidFill>
                <a:srgbClr val="333333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14"/>
              <c:layout>
                <c:manualLayout>
                  <c:x val="1.2507721418543612E-2"/>
                  <c:y val="-4.8237885462555068E-3"/>
                </c:manualLayout>
              </c:layout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  <c:separator>
</c:separator>
            </c:dLbl>
            <c:dLbl>
              <c:idx val="19"/>
              <c:layout>
                <c:manualLayout>
                  <c:x val="1.0462064334981384E-4"/>
                  <c:y val="-4.4471365638766518E-2"/>
                </c:manualLayout>
              </c:layout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  <c:separator>
</c:separator>
            </c:dLbl>
            <c:spPr>
              <a:noFill/>
              <a:ln w="25361">
                <a:noFill/>
              </a:ln>
            </c:spPr>
            <c:txPr>
              <a:bodyPr/>
              <a:lstStyle/>
              <a:p>
                <a:pPr>
                  <a:defRPr sz="799" b="1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Sheet1!$C$1:$Y$1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</c:strCache>
            </c:strRef>
          </c:cat>
          <c:val>
            <c:numRef>
              <c:f>Sheet1!$C$4:$Y$4</c:f>
              <c:numCache>
                <c:formatCode>General</c:formatCode>
                <c:ptCount val="23"/>
                <c:pt idx="7">
                  <c:v>75</c:v>
                </c:pt>
                <c:pt idx="19">
                  <c:v>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SIA &lt; 5 Y</c:v>
                </c:pt>
              </c:strCache>
            </c:strRef>
          </c:tx>
          <c:spPr>
            <a:ln w="12680">
              <a:solidFill>
                <a:srgbClr val="FFFFFF"/>
              </a:solidFill>
              <a:prstDash val="sysDash"/>
            </a:ln>
          </c:spPr>
          <c:marker>
            <c:symbol val="diamond"/>
            <c:size val="13"/>
            <c:spPr>
              <a:solidFill>
                <a:srgbClr val="969696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spPr>
              <a:noFill/>
              <a:ln w="25361">
                <a:noFill/>
              </a:ln>
            </c:spPr>
            <c:txPr>
              <a:bodyPr/>
              <a:lstStyle/>
              <a:p>
                <a:pPr>
                  <a:defRPr sz="799" b="1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Sheet1!$C$1:$Y$1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</c:strCache>
            </c:strRef>
          </c:cat>
          <c:val>
            <c:numRef>
              <c:f>Sheet1!$C$5:$Y$5</c:f>
              <c:numCache>
                <c:formatCode>General</c:formatCode>
                <c:ptCount val="23"/>
                <c:pt idx="11">
                  <c:v>80</c:v>
                </c:pt>
                <c:pt idx="14">
                  <c:v>80</c:v>
                </c:pt>
                <c:pt idx="17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013632"/>
        <c:axId val="171015168"/>
      </c:lineChart>
      <c:catAx>
        <c:axId val="14328409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3285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3285632"/>
        <c:scaling>
          <c:orientation val="minMax"/>
          <c:max val="40000"/>
        </c:scaling>
        <c:delete val="0"/>
        <c:axPos val="l"/>
        <c:title>
          <c:tx>
            <c:rich>
              <a:bodyPr/>
              <a:lstStyle/>
              <a:p>
                <a:pPr>
                  <a:defRPr sz="97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reported measles cases</a:t>
                </a:r>
              </a:p>
            </c:rich>
          </c:tx>
          <c:layout>
            <c:manualLayout>
              <c:xMode val="edge"/>
              <c:yMode val="edge"/>
              <c:x val="2.3201856148491878E-2"/>
              <c:y val="0.34406779661016951"/>
            </c:manualLayout>
          </c:layout>
          <c:overlay val="0"/>
          <c:spPr>
            <a:noFill/>
            <a:ln w="2536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3284096"/>
        <c:crosses val="autoZero"/>
        <c:crossBetween val="between"/>
      </c:valAx>
      <c:catAx>
        <c:axId val="17101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015168"/>
        <c:crosses val="autoZero"/>
        <c:auto val="0"/>
        <c:lblAlgn val="ctr"/>
        <c:lblOffset val="100"/>
        <c:noMultiLvlLbl val="0"/>
      </c:catAx>
      <c:valAx>
        <c:axId val="171015168"/>
        <c:scaling>
          <c:orientation val="minMax"/>
          <c:max val="1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97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Measles vaccination coverage (%)</a:t>
                </a:r>
              </a:p>
            </c:rich>
          </c:tx>
          <c:layout>
            <c:manualLayout>
              <c:xMode val="edge"/>
              <c:yMode val="edge"/>
              <c:x val="0.91531322505800461"/>
              <c:y val="0.34915254237288135"/>
            </c:manualLayout>
          </c:layout>
          <c:overlay val="0"/>
          <c:spPr>
            <a:noFill/>
            <a:ln w="2536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1013632"/>
        <c:crosses val="max"/>
        <c:crossBetween val="between"/>
      </c:valAx>
      <c:spPr>
        <a:noFill/>
        <a:ln w="25361">
          <a:noFill/>
        </a:ln>
      </c:spPr>
    </c:plotArea>
    <c:legend>
      <c:legendPos val="b"/>
      <c:layout/>
      <c:overlay val="0"/>
      <c:spPr>
        <a:solidFill>
          <a:schemeClr val="bg1"/>
        </a:solidFill>
        <a:ln w="25361">
          <a:noFill/>
        </a:ln>
      </c:spPr>
      <c:txPr>
        <a:bodyPr/>
        <a:lstStyle/>
        <a:p>
          <a:pPr>
            <a:defRPr sz="109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2182852143481"/>
          <c:y val="3.9249326607398251E-2"/>
          <c:w val="0.85140286283658984"/>
          <c:h val="0.843173265004596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Feuil1!$A$2:$A$8</c:f>
              <c:strCache>
                <c:ptCount val="7"/>
                <c:pt idx="0">
                  <c:v>9–11 m</c:v>
                </c:pt>
                <c:pt idx="1">
                  <c:v>6-8 m</c:v>
                </c:pt>
                <c:pt idx="2">
                  <c:v>9–11 m</c:v>
                </c:pt>
                <c:pt idx="3">
                  <c:v>12–59 m</c:v>
                </c:pt>
                <c:pt idx="4">
                  <c:v>5–14 y</c:v>
                </c:pt>
                <c:pt idx="5">
                  <c:v>15–19 y</c:v>
                </c:pt>
                <c:pt idx="6">
                  <c:v>&gt;20 y</c:v>
                </c:pt>
              </c:strCache>
            </c:strRef>
          </c:cat>
          <c:val>
            <c:numRef>
              <c:f>Feuil1!$C$2:$C$8</c:f>
              <c:numCache>
                <c:formatCode>0%</c:formatCode>
                <c:ptCount val="7"/>
                <c:pt idx="0">
                  <c:v>0.06</c:v>
                </c:pt>
                <c:pt idx="1">
                  <c:v>0.08</c:v>
                </c:pt>
                <c:pt idx="2">
                  <c:v>0.06</c:v>
                </c:pt>
                <c:pt idx="3">
                  <c:v>0.22</c:v>
                </c:pt>
                <c:pt idx="4">
                  <c:v>0.3</c:v>
                </c:pt>
                <c:pt idx="5">
                  <c:v>0.1</c:v>
                </c:pt>
                <c:pt idx="6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41536"/>
        <c:axId val="171043072"/>
      </c:barChart>
      <c:catAx>
        <c:axId val="171041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71043072"/>
        <c:crosses val="autoZero"/>
        <c:auto val="1"/>
        <c:lblAlgn val="ctr"/>
        <c:lblOffset val="100"/>
        <c:noMultiLvlLbl val="0"/>
      </c:catAx>
      <c:valAx>
        <c:axId val="171043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noProof="0"/>
                </a:pPr>
                <a:r>
                  <a:rPr lang="en-US" noProof="0" smtClean="0"/>
                  <a:t>Proportion of cases per</a:t>
                </a:r>
                <a:r>
                  <a:rPr lang="en-US" baseline="0" noProof="0" smtClean="0"/>
                  <a:t> age group</a:t>
                </a:r>
                <a:endParaRPr lang="en-US" noProof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7104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0928074245939"/>
          <c:y val="0.2135593220338983"/>
          <c:w val="0.76218097447795818"/>
          <c:h val="0.613559322033898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measles cases</c:v>
                </c:pt>
              </c:strCache>
            </c:strRef>
          </c:tx>
          <c:spPr>
            <a:solidFill>
              <a:srgbClr val="FF0000"/>
            </a:solidFill>
            <a:ln w="1268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Sheet1!$C$1:$Y$1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</c:strCache>
            </c:strRef>
          </c:cat>
          <c:val>
            <c:numRef>
              <c:f>Sheet1!$C$2:$Y$2</c:f>
              <c:numCache>
                <c:formatCode>General</c:formatCode>
                <c:ptCount val="23"/>
                <c:pt idx="0">
                  <c:v>5730</c:v>
                </c:pt>
                <c:pt idx="1">
                  <c:v>32177</c:v>
                </c:pt>
                <c:pt idx="2">
                  <c:v>3614</c:v>
                </c:pt>
                <c:pt idx="3">
                  <c:v>2164</c:v>
                </c:pt>
                <c:pt idx="4">
                  <c:v>4218</c:v>
                </c:pt>
                <c:pt idx="5">
                  <c:v>9120</c:v>
                </c:pt>
                <c:pt idx="6">
                  <c:v>10845</c:v>
                </c:pt>
                <c:pt idx="7">
                  <c:v>3591</c:v>
                </c:pt>
                <c:pt idx="8">
                  <c:v>152</c:v>
                </c:pt>
                <c:pt idx="9">
                  <c:v>304</c:v>
                </c:pt>
                <c:pt idx="10">
                  <c:v>150</c:v>
                </c:pt>
                <c:pt idx="11">
                  <c:v>92</c:v>
                </c:pt>
                <c:pt idx="12">
                  <c:v>167</c:v>
                </c:pt>
                <c:pt idx="13">
                  <c:v>1116</c:v>
                </c:pt>
                <c:pt idx="14">
                  <c:v>184</c:v>
                </c:pt>
                <c:pt idx="15">
                  <c:v>1</c:v>
                </c:pt>
                <c:pt idx="16">
                  <c:v>143</c:v>
                </c:pt>
                <c:pt idx="17">
                  <c:v>20</c:v>
                </c:pt>
                <c:pt idx="18">
                  <c:v>21</c:v>
                </c:pt>
                <c:pt idx="19">
                  <c:v>118712</c:v>
                </c:pt>
                <c:pt idx="20">
                  <c:v>26</c:v>
                </c:pt>
                <c:pt idx="21">
                  <c:v>11</c:v>
                </c:pt>
                <c:pt idx="2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28704"/>
        <c:axId val="17113024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measles vaccination coverage</c:v>
                </c:pt>
              </c:strCache>
            </c:strRef>
          </c:tx>
          <c:spPr>
            <a:ln w="25361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Sheet1!$C$1:$Y$1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</c:strCache>
            </c:strRef>
          </c:cat>
          <c:val>
            <c:numRef>
              <c:f>Sheet1!$C$3:$Y$3</c:f>
              <c:numCache>
                <c:formatCode>General</c:formatCode>
                <c:ptCount val="23"/>
                <c:pt idx="0">
                  <c:v>85</c:v>
                </c:pt>
                <c:pt idx="1">
                  <c:v>91</c:v>
                </c:pt>
                <c:pt idx="2">
                  <c:v>87</c:v>
                </c:pt>
                <c:pt idx="3">
                  <c:v>83</c:v>
                </c:pt>
                <c:pt idx="4">
                  <c:v>90</c:v>
                </c:pt>
                <c:pt idx="5">
                  <c:v>90</c:v>
                </c:pt>
                <c:pt idx="6">
                  <c:v>87</c:v>
                </c:pt>
                <c:pt idx="7">
                  <c:v>90</c:v>
                </c:pt>
                <c:pt idx="8">
                  <c:v>82</c:v>
                </c:pt>
                <c:pt idx="9">
                  <c:v>73</c:v>
                </c:pt>
                <c:pt idx="10">
                  <c:v>81</c:v>
                </c:pt>
                <c:pt idx="11">
                  <c:v>69</c:v>
                </c:pt>
                <c:pt idx="12">
                  <c:v>77</c:v>
                </c:pt>
                <c:pt idx="13">
                  <c:v>80</c:v>
                </c:pt>
                <c:pt idx="14">
                  <c:v>82</c:v>
                </c:pt>
                <c:pt idx="15">
                  <c:v>85</c:v>
                </c:pt>
                <c:pt idx="16">
                  <c:v>83</c:v>
                </c:pt>
                <c:pt idx="17">
                  <c:v>88</c:v>
                </c:pt>
                <c:pt idx="18">
                  <c:v>92</c:v>
                </c:pt>
                <c:pt idx="19">
                  <c:v>93</c:v>
                </c:pt>
                <c:pt idx="20">
                  <c:v>96</c:v>
                </c:pt>
                <c:pt idx="21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SIA &lt; 15 Y</c:v>
                </c:pt>
              </c:strCache>
            </c:strRef>
          </c:tx>
          <c:spPr>
            <a:ln w="12680">
              <a:solidFill>
                <a:srgbClr val="FFFFFF"/>
              </a:solidFill>
              <a:prstDash val="sysDash"/>
            </a:ln>
          </c:spPr>
          <c:marker>
            <c:symbol val="diamond"/>
            <c:size val="13"/>
            <c:spPr>
              <a:solidFill>
                <a:srgbClr val="333333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14"/>
              <c:layout>
                <c:manualLayout>
                  <c:x val="1.2507721418543612E-2"/>
                  <c:y val="-4.8237885462555068E-3"/>
                </c:manualLayout>
              </c:layout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  <c:separator>
</c:separator>
            </c:dLbl>
            <c:dLbl>
              <c:idx val="19"/>
              <c:layout>
                <c:manualLayout>
                  <c:x val="1.0462064334981384E-4"/>
                  <c:y val="-4.4471365638766518E-2"/>
                </c:manualLayout>
              </c:layout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  <c:separator>
</c:separator>
            </c:dLbl>
            <c:spPr>
              <a:noFill/>
              <a:ln w="25361">
                <a:noFill/>
              </a:ln>
            </c:spPr>
            <c:txPr>
              <a:bodyPr/>
              <a:lstStyle/>
              <a:p>
                <a:pPr>
                  <a:defRPr sz="799" b="1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Sheet1!$C$1:$Y$1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</c:strCache>
            </c:strRef>
          </c:cat>
          <c:val>
            <c:numRef>
              <c:f>Sheet1!$C$4:$Y$4</c:f>
              <c:numCache>
                <c:formatCode>General</c:formatCode>
                <c:ptCount val="23"/>
                <c:pt idx="7">
                  <c:v>75</c:v>
                </c:pt>
                <c:pt idx="19">
                  <c:v>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SIA &lt; 5 Y</c:v>
                </c:pt>
              </c:strCache>
            </c:strRef>
          </c:tx>
          <c:spPr>
            <a:ln w="12680">
              <a:solidFill>
                <a:srgbClr val="FFFFFF"/>
              </a:solidFill>
              <a:prstDash val="sysDash"/>
            </a:ln>
          </c:spPr>
          <c:marker>
            <c:symbol val="diamond"/>
            <c:size val="13"/>
            <c:spPr>
              <a:solidFill>
                <a:srgbClr val="969696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spPr>
              <a:noFill/>
              <a:ln w="25361">
                <a:noFill/>
              </a:ln>
            </c:spPr>
            <c:txPr>
              <a:bodyPr/>
              <a:lstStyle/>
              <a:p>
                <a:pPr>
                  <a:defRPr sz="799" b="1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Sheet1!$C$1:$Y$1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</c:strCache>
            </c:strRef>
          </c:cat>
          <c:val>
            <c:numRef>
              <c:f>Sheet1!$C$5:$Y$5</c:f>
              <c:numCache>
                <c:formatCode>General</c:formatCode>
                <c:ptCount val="23"/>
                <c:pt idx="11">
                  <c:v>80</c:v>
                </c:pt>
                <c:pt idx="14">
                  <c:v>80</c:v>
                </c:pt>
                <c:pt idx="17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52896"/>
        <c:axId val="171154432"/>
      </c:lineChart>
      <c:catAx>
        <c:axId val="17112870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11302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130240"/>
        <c:scaling>
          <c:orientation val="minMax"/>
          <c:max val="40000"/>
        </c:scaling>
        <c:delete val="0"/>
        <c:axPos val="l"/>
        <c:title>
          <c:tx>
            <c:rich>
              <a:bodyPr/>
              <a:lstStyle/>
              <a:p>
                <a:pPr>
                  <a:defRPr sz="97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reported measles cases</a:t>
                </a:r>
              </a:p>
            </c:rich>
          </c:tx>
          <c:layout>
            <c:manualLayout>
              <c:xMode val="edge"/>
              <c:yMode val="edge"/>
              <c:x val="2.3201856148491878E-2"/>
              <c:y val="0.34406779661016951"/>
            </c:manualLayout>
          </c:layout>
          <c:overlay val="0"/>
          <c:spPr>
            <a:noFill/>
            <a:ln w="2536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1128704"/>
        <c:crosses val="autoZero"/>
        <c:crossBetween val="between"/>
      </c:valAx>
      <c:catAx>
        <c:axId val="171152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154432"/>
        <c:crosses val="autoZero"/>
        <c:auto val="0"/>
        <c:lblAlgn val="ctr"/>
        <c:lblOffset val="100"/>
        <c:noMultiLvlLbl val="0"/>
      </c:catAx>
      <c:valAx>
        <c:axId val="171154432"/>
        <c:scaling>
          <c:orientation val="minMax"/>
          <c:max val="1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97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Measles vaccination coverage (%)</a:t>
                </a:r>
              </a:p>
            </c:rich>
          </c:tx>
          <c:layout>
            <c:manualLayout>
              <c:xMode val="edge"/>
              <c:yMode val="edge"/>
              <c:x val="0.91531322505800461"/>
              <c:y val="0.34915254237288135"/>
            </c:manualLayout>
          </c:layout>
          <c:overlay val="0"/>
          <c:spPr>
            <a:noFill/>
            <a:ln w="2536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1152896"/>
        <c:crosses val="max"/>
        <c:crossBetween val="between"/>
      </c:valAx>
      <c:spPr>
        <a:noFill/>
        <a:ln w="25361">
          <a:noFill/>
        </a:ln>
      </c:spPr>
    </c:plotArea>
    <c:legend>
      <c:legendPos val="b"/>
      <c:layout/>
      <c:overlay val="0"/>
      <c:spPr>
        <a:solidFill>
          <a:schemeClr val="bg1"/>
        </a:solidFill>
        <a:ln w="25361">
          <a:noFill/>
        </a:ln>
      </c:spPr>
      <c:txPr>
        <a:bodyPr/>
        <a:lstStyle/>
        <a:p>
          <a:pPr>
            <a:defRPr sz="109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0.11709</cdr:x>
      <cdr:y>0.32809</cdr:y>
    </cdr:from>
    <cdr:to>
      <cdr:x>0.44234</cdr:x>
      <cdr:y>0.67777</cdr:y>
    </cdr:to>
    <cdr:sp macro="" textlink="">
      <cdr:nvSpPr>
        <cdr:cNvPr id="2" name="ZoneTexte 8"/>
        <cdr:cNvSpPr txBox="1"/>
      </cdr:nvSpPr>
      <cdr:spPr>
        <a:xfrm xmlns:a="http://schemas.openxmlformats.org/drawingml/2006/main">
          <a:off x="959148" y="1891680"/>
          <a:ext cx="2664296" cy="20162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Mean incidence since SIA: 1-4 / million</a:t>
          </a:r>
        </a:p>
        <a:p xmlns:a="http://schemas.openxmlformats.org/drawingml/2006/main">
          <a:endParaRPr lang="en-US" dirty="0" smtClean="0"/>
        </a:p>
        <a:p xmlns:a="http://schemas.openxmlformats.org/drawingml/2006/main">
          <a:r>
            <a:rPr lang="en-US" dirty="0" smtClean="0"/>
            <a:t>Small outbreaks since SIA, </a:t>
          </a:r>
          <a:r>
            <a:rPr lang="en-US" dirty="0"/>
            <a:t>some linked to importations; </a:t>
          </a:r>
          <a:r>
            <a:rPr lang="en-US" dirty="0" smtClean="0"/>
            <a:t>nosocomial </a:t>
          </a:r>
          <a:r>
            <a:rPr lang="en-US" dirty="0"/>
            <a:t>outbreak in 2007</a:t>
          </a:r>
        </a:p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0.43355</cdr:x>
      <cdr:y>0.41551</cdr:y>
    </cdr:from>
    <cdr:to>
      <cdr:x>0.73243</cdr:x>
      <cdr:y>0.76781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551436" y="2395736"/>
          <a:ext cx="2448272" cy="20313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noProof="0" dirty="0" smtClean="0"/>
            <a:t>Approach: MCV1+SIAs</a:t>
          </a:r>
        </a:p>
        <a:p xmlns:a="http://schemas.openxmlformats.org/drawingml/2006/main">
          <a:endParaRPr lang="en-US" noProof="0" dirty="0" smtClean="0"/>
        </a:p>
        <a:p xmlns:a="http://schemas.openxmlformats.org/drawingml/2006/main">
          <a:r>
            <a:rPr lang="en-US" dirty="0"/>
            <a:t>Birth rate: </a:t>
          </a:r>
          <a:r>
            <a:rPr lang="en-US" dirty="0" smtClean="0"/>
            <a:t>43-&gt;44/1000</a:t>
          </a:r>
          <a:endParaRPr lang="en-US" dirty="0"/>
        </a:p>
        <a:p xmlns:a="http://schemas.openxmlformats.org/drawingml/2006/main">
          <a:endParaRPr lang="en-US" noProof="0" dirty="0" smtClean="0"/>
        </a:p>
        <a:p xmlns:a="http://schemas.openxmlformats.org/drawingml/2006/main">
          <a:r>
            <a:rPr lang="en-US" noProof="0" dirty="0" smtClean="0"/>
            <a:t>Pop: 15,882,815</a:t>
          </a:r>
        </a:p>
        <a:p xmlns:a="http://schemas.openxmlformats.org/drawingml/2006/main">
          <a:endParaRPr lang="en-US" noProof="0" dirty="0" smtClean="0"/>
        </a:p>
        <a:p xmlns:a="http://schemas.openxmlformats.org/drawingml/2006/main">
          <a:r>
            <a:rPr lang="en-US" noProof="0" dirty="0" smtClean="0"/>
            <a:t>MCV1: 96%</a:t>
          </a:r>
        </a:p>
      </cdr:txBody>
    </cdr:sp>
  </cdr:relSizeAnchor>
  <cdr:relSizeAnchor xmlns:cdr="http://schemas.openxmlformats.org/drawingml/2006/chartDrawing">
    <cdr:from>
      <cdr:x>0.63573</cdr:x>
      <cdr:y>0.22818</cdr:y>
    </cdr:from>
    <cdr:to>
      <cdr:x>0.75001</cdr:x>
      <cdr:y>0.27813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207620" y="1315616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CH" sz="1100" dirty="0" smtClean="0"/>
            <a:t>99.8% </a:t>
          </a:r>
          <a:r>
            <a:rPr lang="fr-CH" sz="1100" dirty="0" err="1" smtClean="0"/>
            <a:t>admin</a:t>
          </a:r>
          <a:endParaRPr lang="fr-CH" sz="1100" dirty="0"/>
        </a:p>
      </cdr:txBody>
    </cdr:sp>
  </cdr:relSizeAnchor>
  <cdr:relSizeAnchor xmlns:cdr="http://schemas.openxmlformats.org/drawingml/2006/chartDrawing">
    <cdr:from>
      <cdr:x>0.30169</cdr:x>
      <cdr:y>0.36555</cdr:y>
    </cdr:from>
    <cdr:to>
      <cdr:x>0.41597</cdr:x>
      <cdr:y>0.41551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2471316" y="2107704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H" sz="1100" dirty="0" smtClean="0"/>
            <a:t>89% </a:t>
          </a:r>
          <a:r>
            <a:rPr lang="fr-CH" sz="1100" dirty="0" err="1" smtClean="0"/>
            <a:t>admin</a:t>
          </a:r>
          <a:endParaRPr lang="fr-CH" sz="1100" dirty="0"/>
        </a:p>
      </cdr:txBody>
    </cdr:sp>
  </cdr:relSizeAnchor>
  <cdr:relSizeAnchor xmlns:cdr="http://schemas.openxmlformats.org/drawingml/2006/chartDrawing">
    <cdr:from>
      <cdr:x>0.43355</cdr:x>
      <cdr:y>0.22818</cdr:y>
    </cdr:from>
    <cdr:to>
      <cdr:x>0.54783</cdr:x>
      <cdr:y>0.27813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551436" y="1315616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H" dirty="0" smtClean="0"/>
            <a:t>120</a:t>
          </a:r>
          <a:r>
            <a:rPr lang="fr-CH" sz="1100" dirty="0" smtClean="0"/>
            <a:t>% </a:t>
          </a:r>
          <a:r>
            <a:rPr lang="fr-CH" sz="1100" dirty="0" err="1" smtClean="0"/>
            <a:t>admin</a:t>
          </a:r>
          <a:endParaRPr lang="fr-CH" sz="1100" dirty="0"/>
        </a:p>
      </cdr:txBody>
    </cdr:sp>
  </cdr:relSizeAnchor>
  <cdr:relSizeAnchor xmlns:cdr="http://schemas.openxmlformats.org/drawingml/2006/chartDrawing">
    <cdr:from>
      <cdr:x>0.53904</cdr:x>
      <cdr:y>0.33519</cdr:y>
    </cdr:from>
    <cdr:to>
      <cdr:x>0.65332</cdr:x>
      <cdr:y>0.38515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4415532" y="1932659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H" dirty="0" smtClean="0"/>
            <a:t>115</a:t>
          </a:r>
          <a:r>
            <a:rPr lang="fr-CH" sz="1100" dirty="0" smtClean="0"/>
            <a:t>% </a:t>
          </a:r>
          <a:r>
            <a:rPr lang="fr-CH" sz="1100" dirty="0" err="1" smtClean="0"/>
            <a:t>admin</a:t>
          </a:r>
          <a:endParaRPr lang="fr-CH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0.71875</cdr:x>
      <cdr:y>0.02223</cdr:y>
    </cdr:from>
    <cdr:to>
      <cdr:x>1</cdr:x>
      <cdr:y>0.195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15000" y="100608"/>
          <a:ext cx="2314600" cy="781959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0.3896</cdr:x>
      <cdr:y>0.44049</cdr:y>
    </cdr:from>
    <cdr:to>
      <cdr:x>0.75001</cdr:x>
      <cdr:y>0.84084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191408" y="2539777"/>
          <a:ext cx="2952316" cy="23083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noProof="0" dirty="0" smtClean="0"/>
            <a:t>Outbreak in 2010 affected age groups born in years of low routine coverage (box)</a:t>
          </a:r>
        </a:p>
        <a:p xmlns:a="http://schemas.openxmlformats.org/drawingml/2006/main">
          <a:r>
            <a:rPr lang="en-US" dirty="0" smtClean="0"/>
            <a:t>(SIA coverage overestimated)</a:t>
          </a:r>
        </a:p>
        <a:p xmlns:a="http://schemas.openxmlformats.org/drawingml/2006/main">
          <a:r>
            <a:rPr lang="en-US" dirty="0" smtClean="0"/>
            <a:t>Gaps in immunity among Apostolic sects</a:t>
          </a:r>
        </a:p>
        <a:p xmlns:a="http://schemas.openxmlformats.org/drawingml/2006/main">
          <a:r>
            <a:rPr lang="en-US" noProof="0" dirty="0" smtClean="0"/>
            <a:t>Incidence since 2004 (excluding 2010) 4 / million</a:t>
          </a:r>
        </a:p>
      </cdr:txBody>
    </cdr:sp>
  </cdr:relSizeAnchor>
  <cdr:relSizeAnchor xmlns:cdr="http://schemas.openxmlformats.org/drawingml/2006/chartDrawing">
    <cdr:from>
      <cdr:x>0.63573</cdr:x>
      <cdr:y>0.22818</cdr:y>
    </cdr:from>
    <cdr:to>
      <cdr:x>0.75001</cdr:x>
      <cdr:y>0.27813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207620" y="1315616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CH" sz="1100" dirty="0" smtClean="0"/>
            <a:t>99.8% </a:t>
          </a:r>
          <a:r>
            <a:rPr lang="fr-CH" sz="1100" dirty="0" err="1" smtClean="0"/>
            <a:t>admin</a:t>
          </a:r>
          <a:endParaRPr lang="fr-CH" sz="1100" dirty="0"/>
        </a:p>
      </cdr:txBody>
    </cdr:sp>
  </cdr:relSizeAnchor>
  <cdr:relSizeAnchor xmlns:cdr="http://schemas.openxmlformats.org/drawingml/2006/chartDrawing">
    <cdr:from>
      <cdr:x>0.30169</cdr:x>
      <cdr:y>0.36555</cdr:y>
    </cdr:from>
    <cdr:to>
      <cdr:x>0.41597</cdr:x>
      <cdr:y>0.41551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2471316" y="2107704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H" sz="1100" dirty="0" smtClean="0"/>
            <a:t>89% </a:t>
          </a:r>
          <a:r>
            <a:rPr lang="fr-CH" sz="1100" dirty="0" err="1" smtClean="0"/>
            <a:t>admin</a:t>
          </a:r>
          <a:endParaRPr lang="fr-CH" sz="1100" dirty="0"/>
        </a:p>
      </cdr:txBody>
    </cdr:sp>
  </cdr:relSizeAnchor>
  <cdr:relSizeAnchor xmlns:cdr="http://schemas.openxmlformats.org/drawingml/2006/chartDrawing">
    <cdr:from>
      <cdr:x>0.43355</cdr:x>
      <cdr:y>0.22818</cdr:y>
    </cdr:from>
    <cdr:to>
      <cdr:x>0.54783</cdr:x>
      <cdr:y>0.27813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551436" y="1315616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H" dirty="0" smtClean="0"/>
            <a:t>120</a:t>
          </a:r>
          <a:r>
            <a:rPr lang="fr-CH" sz="1100" dirty="0" smtClean="0"/>
            <a:t>% </a:t>
          </a:r>
          <a:r>
            <a:rPr lang="fr-CH" sz="1100" dirty="0" err="1" smtClean="0"/>
            <a:t>admin</a:t>
          </a:r>
          <a:endParaRPr lang="fr-CH" sz="1100" dirty="0"/>
        </a:p>
      </cdr:txBody>
    </cdr:sp>
  </cdr:relSizeAnchor>
  <cdr:relSizeAnchor xmlns:cdr="http://schemas.openxmlformats.org/drawingml/2006/chartDrawing">
    <cdr:from>
      <cdr:x>0.53904</cdr:x>
      <cdr:y>0.33519</cdr:y>
    </cdr:from>
    <cdr:to>
      <cdr:x>0.65332</cdr:x>
      <cdr:y>0.38515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4415532" y="1932659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H" dirty="0" smtClean="0"/>
            <a:t>115</a:t>
          </a:r>
          <a:r>
            <a:rPr lang="fr-CH" sz="1100" dirty="0" smtClean="0"/>
            <a:t>% </a:t>
          </a:r>
          <a:r>
            <a:rPr lang="fr-CH" sz="1100" dirty="0" err="1" smtClean="0"/>
            <a:t>admin</a:t>
          </a:r>
          <a:endParaRPr lang="fr-CH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7AD29-4F46-4826-9DED-754E777E7E9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B5766-566B-4EA0-8816-6C6BE42F4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2000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serosurvey</a:t>
            </a:r>
            <a:endParaRPr lang="fr-CH" baseline="0" dirty="0" smtClean="0"/>
          </a:p>
          <a:p>
            <a:r>
              <a:rPr lang="fr-CH" dirty="0" smtClean="0"/>
              <a:t>N</a:t>
            </a:r>
            <a:r>
              <a:rPr lang="fr-CH" baseline="0" dirty="0" smtClean="0"/>
              <a:t> = 18,139</a:t>
            </a:r>
          </a:p>
          <a:p>
            <a:r>
              <a:rPr lang="fr-CH" baseline="0" dirty="0" err="1" smtClean="0"/>
              <a:t>Sample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age</a:t>
            </a:r>
            <a:r>
              <a:rPr lang="fr-CH" baseline="0" dirty="0" smtClean="0"/>
              <a:t> group (7-18y), </a:t>
            </a:r>
            <a:r>
              <a:rPr lang="fr-CH" baseline="0" dirty="0" err="1" smtClean="0"/>
              <a:t>region</a:t>
            </a:r>
            <a:endParaRPr lang="fr-CH" baseline="0" dirty="0" smtClean="0"/>
          </a:p>
          <a:p>
            <a:pPr algn="l"/>
            <a:r>
              <a:rPr lang="fr-CH" baseline="0" dirty="0" err="1" smtClean="0"/>
              <a:t>Residual</a:t>
            </a:r>
            <a:r>
              <a:rPr lang="fr-CH" baseline="0" dirty="0" smtClean="0"/>
              <a:t> sera </a:t>
            </a:r>
            <a:r>
              <a:rPr lang="fr-CH" baseline="0" dirty="0" err="1" smtClean="0"/>
              <a:t>from</a:t>
            </a:r>
            <a:r>
              <a:rPr lang="fr-CH" baseline="0" dirty="0" smtClean="0"/>
              <a:t> 36 </a:t>
            </a:r>
            <a:r>
              <a:rPr lang="fr-CH" baseline="0" dirty="0" err="1" smtClean="0"/>
              <a:t>hospital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laboratories</a:t>
            </a:r>
            <a:endParaRPr lang="fr-CH" baseline="0" dirty="0" smtClean="0"/>
          </a:p>
          <a:p>
            <a:pPr algn="l"/>
            <a:r>
              <a:rPr lang="fr-CH" baseline="0" dirty="0" err="1" smtClean="0"/>
              <a:t>Enzygnost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IgG</a:t>
            </a:r>
            <a:r>
              <a:rPr lang="fr-CH" baseline="0" dirty="0" smtClean="0"/>
              <a:t> ELISA </a:t>
            </a:r>
            <a:r>
              <a:rPr lang="fr-CH" baseline="0" dirty="0" err="1" smtClean="0"/>
              <a:t>measles</a:t>
            </a:r>
            <a:endParaRPr lang="fr-CH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AFBF-970C-46BA-B6C8-E706A5D36AFF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98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1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0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7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19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4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18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9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9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7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AAA0-D188-4836-9554-C0F6C8DA596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4AB7-044C-4259-A24B-1B07CCC4E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22871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Experience with the measles outbreak response fund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280920" cy="24482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Accelerating Progress towards Measles and Rubella Control/Elimination Goals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21 June 2016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Kaushik Banerjee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Immunization response</a:t>
            </a:r>
          </a:p>
          <a:p>
            <a:pPr lvl="1"/>
            <a:r>
              <a:rPr lang="en-GB" dirty="0" smtClean="0"/>
              <a:t>Too much, too late</a:t>
            </a:r>
          </a:p>
          <a:p>
            <a:pPr lvl="1"/>
            <a:r>
              <a:rPr lang="en-GB" dirty="0" smtClean="0"/>
              <a:t>Quality suffers</a:t>
            </a:r>
          </a:p>
          <a:p>
            <a:pPr lvl="2"/>
            <a:r>
              <a:rPr lang="en-GB" dirty="0" smtClean="0"/>
              <a:t>Cases continue after response</a:t>
            </a:r>
          </a:p>
          <a:p>
            <a:r>
              <a:rPr lang="en-GB" dirty="0" smtClean="0"/>
              <a:t>Investigation of outbreaks sub-optimal</a:t>
            </a:r>
          </a:p>
          <a:p>
            <a:r>
              <a:rPr lang="en-GB" dirty="0" smtClean="0"/>
              <a:t>Data not used to identify gaps in immunity</a:t>
            </a:r>
          </a:p>
          <a:p>
            <a:r>
              <a:rPr lang="en-GB" dirty="0" smtClean="0"/>
              <a:t>Basic issues need fixing</a:t>
            </a:r>
          </a:p>
          <a:p>
            <a:pPr lvl="1"/>
            <a:r>
              <a:rPr lang="en-GB" dirty="0" smtClean="0"/>
              <a:t>Surveillance, outbreak investigation</a:t>
            </a:r>
          </a:p>
          <a:p>
            <a:pPr lvl="1"/>
            <a:r>
              <a:rPr lang="en-GB" dirty="0" smtClean="0"/>
              <a:t>Immunization systems strengthening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</a:t>
            </a:r>
            <a:r>
              <a:rPr lang="en-GB" dirty="0" smtClean="0"/>
              <a:t>und cannot be used in n</a:t>
            </a:r>
            <a:r>
              <a:rPr lang="en-GB" dirty="0"/>
              <a:t>on-GAVI countries</a:t>
            </a:r>
            <a:endParaRPr lang="en-GB" dirty="0" smtClean="0"/>
          </a:p>
          <a:p>
            <a:pPr lvl="1"/>
            <a:r>
              <a:rPr lang="en-GB" dirty="0" smtClean="0"/>
              <a:t>We could not fund</a:t>
            </a:r>
          </a:p>
          <a:p>
            <a:pPr lvl="2"/>
            <a:r>
              <a:rPr lang="en-GB" dirty="0" smtClean="0"/>
              <a:t>Republic of Georgia</a:t>
            </a:r>
          </a:p>
          <a:p>
            <a:pPr lvl="2"/>
            <a:r>
              <a:rPr lang="en-GB" dirty="0" smtClean="0"/>
              <a:t>Syria</a:t>
            </a:r>
          </a:p>
          <a:p>
            <a:pPr lvl="2"/>
            <a:r>
              <a:rPr lang="en-GB" dirty="0" smtClean="0"/>
              <a:t>The Philippines</a:t>
            </a:r>
          </a:p>
          <a:p>
            <a:pPr lvl="2"/>
            <a:r>
              <a:rPr lang="en-GB" dirty="0" smtClean="0"/>
              <a:t>Mongolia</a:t>
            </a:r>
          </a:p>
          <a:p>
            <a:r>
              <a:rPr lang="en-GB" dirty="0"/>
              <a:t>C</a:t>
            </a:r>
            <a:r>
              <a:rPr lang="en-GB" dirty="0" smtClean="0"/>
              <a:t>ountries graduating out of GAVI support</a:t>
            </a:r>
          </a:p>
        </p:txBody>
      </p:sp>
    </p:spTree>
    <p:extLst>
      <p:ext uri="{BB962C8B-B14F-4D97-AF65-F5344CB8AC3E}">
        <p14:creationId xmlns:p14="http://schemas.microsoft.com/office/powerpoint/2010/main" val="35412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</a:t>
            </a:r>
            <a:r>
              <a:rPr lang="en-US" dirty="0" smtClean="0"/>
              <a:t>ountry </a:t>
            </a:r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routine with one SIA to fill immunity gap:</a:t>
            </a:r>
          </a:p>
          <a:p>
            <a:pPr lvl="1"/>
            <a:r>
              <a:rPr lang="en-US" dirty="0" smtClean="0"/>
              <a:t>Republic </a:t>
            </a:r>
            <a:r>
              <a:rPr lang="en-US" dirty="0" smtClean="0"/>
              <a:t>of </a:t>
            </a:r>
            <a:r>
              <a:rPr lang="en-US" dirty="0" smtClean="0"/>
              <a:t>Korea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Strong </a:t>
            </a:r>
            <a:r>
              <a:rPr lang="en-US" dirty="0" smtClean="0"/>
              <a:t>routine offering </a:t>
            </a:r>
            <a:r>
              <a:rPr lang="en-US" dirty="0" smtClean="0"/>
              <a:t>MCV1</a:t>
            </a:r>
            <a:r>
              <a:rPr lang="en-US" dirty="0" smtClean="0"/>
              <a:t> </a:t>
            </a:r>
            <a:r>
              <a:rPr lang="en-US" dirty="0" smtClean="0"/>
              <a:t>and</a:t>
            </a:r>
            <a:r>
              <a:rPr lang="en-US" dirty="0" smtClean="0"/>
              <a:t> SIAs:</a:t>
            </a:r>
            <a:endParaRPr lang="en-US" dirty="0" smtClean="0"/>
          </a:p>
          <a:p>
            <a:pPr lvl="1"/>
            <a:r>
              <a:rPr lang="en-US" dirty="0" smtClean="0"/>
              <a:t>Malawi</a:t>
            </a:r>
            <a:endParaRPr 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018D-FBB1-4EAC-8A09-A35A8399B7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708355"/>
              </p:ext>
            </p:extLst>
          </p:nvPr>
        </p:nvGraphicFramePr>
        <p:xfrm>
          <a:off x="444500" y="457200"/>
          <a:ext cx="8191500" cy="576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"/>
          <p:cNvSpPr txBox="1"/>
          <p:nvPr/>
        </p:nvSpPr>
        <p:spPr>
          <a:xfrm>
            <a:off x="0" y="765175"/>
            <a:ext cx="9144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sym typeface="Times New Roman"/>
              </a:rPr>
              <a:t>Reported measles cases and measles vaccination</a:t>
            </a:r>
          </a:p>
          <a:p>
            <a:pPr algn="ctr"/>
            <a:r>
              <a:rPr lang="en-US" sz="2400" dirty="0" smtClean="0">
                <a:latin typeface="Times New Roman"/>
                <a:sym typeface="Times New Roman"/>
              </a:rPr>
              <a:t>coverage, 1990-2013*, Republic of Korea</a:t>
            </a:r>
            <a:endParaRPr lang="en-US" sz="2400" dirty="0">
              <a:latin typeface="Times New Roman"/>
              <a:sym typeface="Times New Roman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018D-FBB1-4EAC-8A09-A35A8399B7BF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552909" y="60681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*2013 data through 20.08.2013</a:t>
            </a:r>
            <a:endParaRPr lang="en-US" dirty="0"/>
          </a:p>
        </p:txBody>
      </p:sp>
      <p:sp>
        <p:nvSpPr>
          <p:cNvPr id="11" name="ZoneTexte 8"/>
          <p:cNvSpPr txBox="1"/>
          <p:nvPr/>
        </p:nvSpPr>
        <p:spPr>
          <a:xfrm>
            <a:off x="4696937" y="1988834"/>
            <a:ext cx="2880295" cy="3096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Approach: MCV1+2+SIAx1</a:t>
            </a:r>
          </a:p>
          <a:p>
            <a:endParaRPr lang="en-US" sz="1800" dirty="0" smtClean="0"/>
          </a:p>
          <a:p>
            <a:r>
              <a:rPr lang="en-US" sz="1800" dirty="0"/>
              <a:t>Birth rate: </a:t>
            </a:r>
            <a:r>
              <a:rPr lang="en-US" sz="1800" dirty="0" smtClean="0"/>
              <a:t>&lt;11/1000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Pop: 48,391,343</a:t>
            </a:r>
          </a:p>
          <a:p>
            <a:endParaRPr lang="en-US" sz="1800" dirty="0" smtClean="0"/>
          </a:p>
          <a:p>
            <a:r>
              <a:rPr lang="en-US" sz="1800" dirty="0" smtClean="0"/>
              <a:t>MCV1: 99%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10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sz="3200" dirty="0"/>
              <a:t>Proportion of persons aged 7–18 </a:t>
            </a:r>
            <a:r>
              <a:rPr lang="en-US" sz="3200" dirty="0" err="1" smtClean="0"/>
              <a:t>yr</a:t>
            </a:r>
            <a:r>
              <a:rPr lang="en-US" sz="3200" dirty="0" smtClean="0"/>
              <a:t>* </a:t>
            </a:r>
            <a:r>
              <a:rPr lang="en-US" sz="3200" dirty="0"/>
              <a:t>with </a:t>
            </a:r>
            <a:r>
              <a:rPr lang="en-US" sz="3200" dirty="0" smtClean="0"/>
              <a:t>measles susceptibility,† </a:t>
            </a:r>
            <a:r>
              <a:rPr lang="en-US" sz="3200" dirty="0"/>
              <a:t>by </a:t>
            </a:r>
            <a:r>
              <a:rPr lang="en-US" sz="3200" dirty="0" smtClean="0"/>
              <a:t>age </a:t>
            </a:r>
            <a:r>
              <a:rPr lang="en-US" sz="3200" dirty="0"/>
              <a:t>— </a:t>
            </a:r>
            <a:r>
              <a:rPr lang="en-US" sz="3200" dirty="0" smtClean="0"/>
              <a:t>Republic of Korea</a:t>
            </a:r>
            <a:r>
              <a:rPr lang="en-US" sz="3200" dirty="0"/>
              <a:t>, 2000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10462"/>
            <a:ext cx="8229600" cy="430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021" y="558924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 = 18,139. </a:t>
            </a:r>
            <a:endParaRPr lang="en-US" dirty="0" smtClean="0"/>
          </a:p>
          <a:p>
            <a:r>
              <a:rPr lang="en-US" dirty="0" smtClean="0"/>
              <a:t>† </a:t>
            </a:r>
            <a:r>
              <a:rPr lang="en-US" dirty="0"/>
              <a:t>Defined as not having anti-measles immunoglobulin G antibody. </a:t>
            </a:r>
            <a:endParaRPr lang="en-US" dirty="0" smtClean="0"/>
          </a:p>
          <a:p>
            <a:r>
              <a:rPr lang="en-US" dirty="0" smtClean="0"/>
              <a:t>§ </a:t>
            </a:r>
            <a:r>
              <a:rPr lang="en-US" dirty="0"/>
              <a:t>95% confidence interval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Source: MMWR 2007; 56:304-307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018D-FBB1-4EAC-8A09-A35A8399B7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00200"/>
            <a:ext cx="7776864" cy="50270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sz="3600" dirty="0"/>
              <a:t>Incidence rate* of reported measles cases, by </a:t>
            </a:r>
            <a:r>
              <a:rPr lang="en-US" sz="3600" dirty="0" smtClean="0"/>
              <a:t>patient age </a:t>
            </a:r>
            <a:r>
              <a:rPr lang="en-US" sz="3600" dirty="0"/>
              <a:t>— </a:t>
            </a:r>
            <a:r>
              <a:rPr lang="en-US" sz="3600" dirty="0" smtClean="0"/>
              <a:t>Republic of Korea</a:t>
            </a:r>
            <a:r>
              <a:rPr lang="en-US" sz="3600" dirty="0"/>
              <a:t>, 2000–2001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609329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Per </a:t>
            </a:r>
            <a:r>
              <a:rPr lang="en-US" dirty="0"/>
              <a:t>100,000 </a:t>
            </a:r>
            <a:r>
              <a:rPr lang="en-US" dirty="0" smtClean="0"/>
              <a:t>population</a:t>
            </a:r>
          </a:p>
          <a:p>
            <a:r>
              <a:rPr lang="en-US" dirty="0"/>
              <a:t>Source: MMWR 2007; </a:t>
            </a:r>
            <a:r>
              <a:rPr lang="en-US" dirty="0" smtClean="0"/>
              <a:t>56:304-307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018D-FBB1-4EAC-8A09-A35A8399B7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935880"/>
              </p:ext>
            </p:extLst>
          </p:nvPr>
        </p:nvGraphicFramePr>
        <p:xfrm>
          <a:off x="444500" y="457200"/>
          <a:ext cx="8191500" cy="576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"/>
          <p:cNvSpPr txBox="1"/>
          <p:nvPr/>
        </p:nvSpPr>
        <p:spPr>
          <a:xfrm>
            <a:off x="0" y="765175"/>
            <a:ext cx="9144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sym typeface="Times New Roman"/>
              </a:rPr>
              <a:t>Reported measles cases and measles vaccination</a:t>
            </a:r>
          </a:p>
          <a:p>
            <a:pPr algn="ctr"/>
            <a:r>
              <a:rPr lang="en-US" sz="2400" dirty="0" smtClean="0">
                <a:latin typeface="Times New Roman"/>
                <a:sym typeface="Times New Roman"/>
              </a:rPr>
              <a:t>coverage, 1990-2013*, Republic of Korea</a:t>
            </a:r>
            <a:endParaRPr lang="en-US" sz="2400" dirty="0">
              <a:latin typeface="Times New Roman"/>
              <a:sym typeface="Times New Roman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SAGE MR WG 25/09/2013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018D-FBB1-4EAC-8A09-A35A8399B7BF}" type="slidenum">
              <a:rPr lang="en-US" smtClean="0"/>
              <a:t>16</a:t>
            </a:fld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A4AE-6FED-4F49-B8FE-36326C3B68F9}" type="datetime1">
              <a:rPr lang="fr-CH" smtClean="0"/>
              <a:t>20.06.2016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552909" y="60681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*2013 data through 20.08.2013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799544"/>
              </p:ext>
            </p:extLst>
          </p:nvPr>
        </p:nvGraphicFramePr>
        <p:xfrm>
          <a:off x="444500" y="457200"/>
          <a:ext cx="8191500" cy="576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"/>
          <p:cNvSpPr txBox="1"/>
          <p:nvPr/>
        </p:nvSpPr>
        <p:spPr>
          <a:xfrm>
            <a:off x="0" y="765175"/>
            <a:ext cx="9144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/>
                <a:sym typeface="Times New Roman"/>
              </a:rPr>
              <a:t>Reported measles cases and measles vaccination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/>
                <a:sym typeface="Times New Roman"/>
              </a:rPr>
              <a:t>coverage, 1996-2013*, Malawi</a:t>
            </a:r>
            <a:endParaRPr lang="en-US" sz="2400" dirty="0">
              <a:solidFill>
                <a:prstClr val="black"/>
              </a:solidFill>
              <a:latin typeface="Times New Roman"/>
              <a:sym typeface="Times New Roman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SAGE MR WG 25/09/2013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36F7-ECB2-4895-8EC2-3C54E83EA1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AF54-5401-4808-968E-59DD44F1002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20.06.2016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6136" y="60840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*2013 data through 10.09.2013</a:t>
            </a:r>
            <a:endParaRPr lang="en-US" dirty="0"/>
          </a:p>
        </p:txBody>
      </p:sp>
      <p:sp>
        <p:nvSpPr>
          <p:cNvPr id="11" name="ZoneTexte 1"/>
          <p:cNvSpPr txBox="1"/>
          <p:nvPr/>
        </p:nvSpPr>
        <p:spPr>
          <a:xfrm>
            <a:off x="6732240" y="2442628"/>
            <a:ext cx="93610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dirty="0" smtClean="0"/>
              <a:t>107</a:t>
            </a:r>
            <a:r>
              <a:rPr lang="fr-CH" sz="1100" dirty="0" smtClean="0"/>
              <a:t>% </a:t>
            </a:r>
            <a:r>
              <a:rPr lang="fr-CH" sz="1100" dirty="0" err="1" smtClean="0"/>
              <a:t>admin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34689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Measles cases by epidemiological </a:t>
            </a:r>
            <a:r>
              <a:rPr lang="en-US" dirty="0" smtClean="0"/>
              <a:t>week, Malawi, 2009 – 2010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36F7-ECB2-4895-8EC2-3C54E83EA1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9" y="1600200"/>
            <a:ext cx="7887581" cy="4525963"/>
          </a:xfrm>
        </p:spPr>
      </p:pic>
    </p:spTree>
    <p:extLst>
      <p:ext uri="{BB962C8B-B14F-4D97-AF65-F5344CB8AC3E}">
        <p14:creationId xmlns:p14="http://schemas.microsoft.com/office/powerpoint/2010/main" val="35784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Confirmed measles cases by age, Malawi, 2010</a:t>
            </a:r>
            <a:endParaRPr lang="en-US" sz="4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1242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0" y="605264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</a:t>
            </a:r>
            <a:r>
              <a:rPr lang="en-US" dirty="0" err="1" smtClean="0"/>
              <a:t>Minetti</a:t>
            </a:r>
            <a:r>
              <a:rPr lang="en-US" dirty="0" smtClean="0"/>
              <a:t>, </a:t>
            </a:r>
            <a:r>
              <a:rPr lang="en-US" dirty="0" err="1" smtClean="0"/>
              <a:t>Emerg</a:t>
            </a:r>
            <a:r>
              <a:rPr lang="en-US" dirty="0" smtClean="0"/>
              <a:t> Infect Dis 2013; 19(2):202-9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36F7-ECB2-4895-8EC2-3C54E83EA1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dirty="0"/>
              <a:t>it </a:t>
            </a:r>
            <a:r>
              <a:rPr lang="en-GB" dirty="0" smtClean="0"/>
              <a:t>has worked so far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Lessons </a:t>
            </a:r>
            <a:r>
              <a:rPr lang="en-GB" dirty="0" smtClean="0"/>
              <a:t>learned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2 country examples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Suggested </a:t>
            </a:r>
            <a:r>
              <a:rPr lang="en-GB" dirty="0" smtClean="0"/>
              <a:t>actions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6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05452"/>
              </p:ext>
            </p:extLst>
          </p:nvPr>
        </p:nvGraphicFramePr>
        <p:xfrm>
          <a:off x="444500" y="457200"/>
          <a:ext cx="8191500" cy="576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"/>
          <p:cNvSpPr txBox="1"/>
          <p:nvPr/>
        </p:nvSpPr>
        <p:spPr>
          <a:xfrm>
            <a:off x="0" y="765175"/>
            <a:ext cx="9144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/>
                <a:sym typeface="Times New Roman"/>
              </a:rPr>
              <a:t>Reported measles cases and measles vaccination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/>
                <a:sym typeface="Times New Roman"/>
              </a:rPr>
              <a:t>coverage, 1996-2013*, Malawi</a:t>
            </a:r>
            <a:endParaRPr lang="en-US" sz="2400" dirty="0">
              <a:solidFill>
                <a:prstClr val="black"/>
              </a:solidFill>
              <a:latin typeface="Times New Roman"/>
              <a:sym typeface="Times New Roman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36F7-ECB2-4895-8EC2-3C54E83EA1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6136" y="60840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*2013 data through 10.09.2013</a:t>
            </a:r>
            <a:endParaRPr lang="en-US" dirty="0"/>
          </a:p>
        </p:txBody>
      </p:sp>
      <p:sp>
        <p:nvSpPr>
          <p:cNvPr id="11" name="ZoneTexte 1"/>
          <p:cNvSpPr txBox="1"/>
          <p:nvPr/>
        </p:nvSpPr>
        <p:spPr>
          <a:xfrm>
            <a:off x="6732240" y="2442628"/>
            <a:ext cx="93610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dirty="0" smtClean="0"/>
              <a:t>107</a:t>
            </a:r>
            <a:r>
              <a:rPr lang="fr-CH" sz="1100" dirty="0" smtClean="0"/>
              <a:t>% </a:t>
            </a:r>
            <a:r>
              <a:rPr lang="fr-CH" sz="1100" dirty="0" err="1" smtClean="0"/>
              <a:t>admin</a:t>
            </a:r>
            <a:endParaRPr lang="fr-CH" sz="1100" dirty="0"/>
          </a:p>
        </p:txBody>
      </p:sp>
      <p:sp>
        <p:nvSpPr>
          <p:cNvPr id="3" name="Rectangle 2"/>
          <p:cNvSpPr/>
          <p:nvPr/>
        </p:nvSpPr>
        <p:spPr>
          <a:xfrm>
            <a:off x="2555776" y="1988840"/>
            <a:ext cx="2736304" cy="8640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67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experience shows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Rep of </a:t>
            </a:r>
            <a:r>
              <a:rPr lang="en-US" b="1" dirty="0" smtClean="0"/>
              <a:t>Korea:</a:t>
            </a:r>
            <a:r>
              <a:rPr lang="en-US" dirty="0" smtClean="0"/>
              <a:t> </a:t>
            </a:r>
            <a:r>
              <a:rPr lang="en-US" dirty="0" smtClean="0"/>
              <a:t>SIAs targeted age groups involved in </a:t>
            </a:r>
            <a:r>
              <a:rPr lang="en-US" dirty="0" smtClean="0"/>
              <a:t>the outbreak; very </a:t>
            </a:r>
            <a:r>
              <a:rPr lang="en-US" dirty="0" smtClean="0"/>
              <a:t>low incidence after SIA</a:t>
            </a:r>
          </a:p>
          <a:p>
            <a:r>
              <a:rPr lang="en-US" b="1" dirty="0" smtClean="0"/>
              <a:t>Malawi</a:t>
            </a:r>
            <a:r>
              <a:rPr lang="en-US" b="1" dirty="0" smtClean="0"/>
              <a:t>:</a:t>
            </a:r>
            <a:r>
              <a:rPr lang="en-US" dirty="0" smtClean="0"/>
              <a:t> gaps in routine not recognized; age range cases in 2010 </a:t>
            </a:r>
            <a:r>
              <a:rPr lang="en-US" dirty="0" smtClean="0"/>
              <a:t>matched the </a:t>
            </a:r>
            <a:r>
              <a:rPr lang="en-US" dirty="0" smtClean="0"/>
              <a:t>age groups covered in </a:t>
            </a:r>
            <a:r>
              <a:rPr lang="en-US" dirty="0" smtClean="0"/>
              <a:t>1998 </a:t>
            </a:r>
            <a:r>
              <a:rPr lang="en-US" dirty="0" smtClean="0"/>
              <a:t>SIA (&lt;90% </a:t>
            </a:r>
            <a:r>
              <a:rPr lang="en-US" dirty="0" smtClean="0"/>
              <a:t>coverage)</a:t>
            </a:r>
            <a:endParaRPr lang="en-US" dirty="0" smtClean="0"/>
          </a:p>
          <a:p>
            <a:pPr lvl="1"/>
            <a:r>
              <a:rPr lang="en-US" dirty="0" smtClean="0"/>
              <a:t>Initial outbreak </a:t>
            </a:r>
            <a:r>
              <a:rPr lang="en-US" dirty="0" smtClean="0"/>
              <a:t>responses </a:t>
            </a:r>
            <a:r>
              <a:rPr lang="en-US" dirty="0" smtClean="0"/>
              <a:t>with </a:t>
            </a:r>
            <a:r>
              <a:rPr lang="en-US" dirty="0" smtClean="0"/>
              <a:t>narrow </a:t>
            </a:r>
            <a:r>
              <a:rPr lang="en-US" dirty="0" smtClean="0"/>
              <a:t>age </a:t>
            </a:r>
            <a:r>
              <a:rPr lang="en-US" dirty="0" smtClean="0"/>
              <a:t>range, narrow </a:t>
            </a:r>
            <a:r>
              <a:rPr lang="en-US" dirty="0" smtClean="0"/>
              <a:t>geographic focus, </a:t>
            </a:r>
            <a:r>
              <a:rPr lang="en-US" dirty="0" smtClean="0"/>
              <a:t>worked locally</a:t>
            </a:r>
            <a:endParaRPr 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018D-FBB1-4EAC-8A09-A35A8399B7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</a:t>
            </a:r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Outbreaks </a:t>
            </a:r>
            <a:r>
              <a:rPr lang="en-GB" dirty="0"/>
              <a:t>should be </a:t>
            </a:r>
            <a:r>
              <a:rPr lang="en-GB" dirty="0" smtClean="0"/>
              <a:t>investigated to better define the susceptibility </a:t>
            </a:r>
            <a:r>
              <a:rPr lang="en-GB" dirty="0"/>
              <a:t>profile of the </a:t>
            </a:r>
            <a:r>
              <a:rPr lang="en-GB" dirty="0" smtClean="0"/>
              <a:t>population</a:t>
            </a:r>
            <a:endParaRPr lang="en-GB" dirty="0"/>
          </a:p>
          <a:p>
            <a:r>
              <a:rPr lang="en-GB" dirty="0" smtClean="0"/>
              <a:t>Outbreak </a:t>
            </a:r>
            <a:r>
              <a:rPr lang="en-GB" dirty="0"/>
              <a:t>investigations </a:t>
            </a:r>
            <a:r>
              <a:rPr lang="en-GB" dirty="0" smtClean="0"/>
              <a:t>should aim to uncover </a:t>
            </a:r>
            <a:r>
              <a:rPr lang="en-GB" dirty="0"/>
              <a:t>the underlying reasons </a:t>
            </a:r>
            <a:r>
              <a:rPr lang="en-GB" dirty="0" smtClean="0"/>
              <a:t>why </a:t>
            </a:r>
            <a:r>
              <a:rPr lang="en-GB" dirty="0"/>
              <a:t>outbreaks are occurring </a:t>
            </a:r>
            <a:r>
              <a:rPr lang="en-GB" dirty="0" smtClean="0"/>
              <a:t>(e.g. who </a:t>
            </a:r>
            <a:r>
              <a:rPr lang="en-GB" dirty="0"/>
              <a:t>is transmitting to whom; what are </a:t>
            </a:r>
            <a:r>
              <a:rPr lang="en-GB" dirty="0" smtClean="0"/>
              <a:t>the exposure settings</a:t>
            </a:r>
            <a:r>
              <a:rPr lang="en-GB" dirty="0" smtClean="0"/>
              <a:t>)</a:t>
            </a:r>
          </a:p>
          <a:p>
            <a:r>
              <a:rPr lang="en-GB" dirty="0"/>
              <a:t>Resources </a:t>
            </a:r>
            <a:r>
              <a:rPr lang="en-GB" dirty="0" smtClean="0"/>
              <a:t>to </a:t>
            </a:r>
            <a:r>
              <a:rPr lang="en-GB" dirty="0"/>
              <a:t>be mobilized for a similar fund in non-Gavi eligible </a:t>
            </a:r>
            <a:r>
              <a:rPr lang="en-GB" dirty="0" smtClean="0"/>
              <a:t>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8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3879304"/>
          </a:xfrm>
        </p:spPr>
        <p:txBody>
          <a:bodyPr>
            <a:normAutofit/>
          </a:bodyPr>
          <a:lstStyle/>
          <a:p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 err="1" smtClean="0"/>
              <a:t>Merci</a:t>
            </a:r>
            <a:r>
              <a:rPr lang="en-GB" smtClean="0"/>
              <a:t>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3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June 2012 – GAVI </a:t>
            </a:r>
            <a:r>
              <a:rPr lang="en-US" dirty="0"/>
              <a:t>Board </a:t>
            </a:r>
            <a:r>
              <a:rPr lang="en-US" dirty="0" smtClean="0"/>
              <a:t>approved USD 55m to </a:t>
            </a:r>
            <a:r>
              <a:rPr lang="en-US" dirty="0"/>
              <a:t>be managed by MRI</a:t>
            </a:r>
            <a:endParaRPr lang="en-GB" dirty="0"/>
          </a:p>
          <a:p>
            <a:pPr lvl="0"/>
            <a:r>
              <a:rPr lang="en-US" dirty="0" smtClean="0"/>
              <a:t>Feb 2013 – UN </a:t>
            </a:r>
            <a:r>
              <a:rPr lang="en-US" dirty="0"/>
              <a:t>Foundation </a:t>
            </a:r>
            <a:r>
              <a:rPr lang="en-US" dirty="0" smtClean="0"/>
              <a:t>concluded </a:t>
            </a:r>
            <a:r>
              <a:rPr lang="en-US" dirty="0"/>
              <a:t>the MOU with GAVI on behalf of the </a:t>
            </a:r>
            <a:r>
              <a:rPr lang="en-US" dirty="0" smtClean="0"/>
              <a:t>MRI</a:t>
            </a:r>
          </a:p>
          <a:p>
            <a:pPr lvl="0"/>
            <a:r>
              <a:rPr lang="en-US" dirty="0" smtClean="0"/>
              <a:t>Current funding goes up to 2017</a:t>
            </a:r>
            <a:endParaRPr lang="en-GB" dirty="0"/>
          </a:p>
          <a:p>
            <a:pPr marL="0" indent="0">
              <a:buNone/>
            </a:pPr>
            <a:r>
              <a:rPr lang="en-US" u="sng" dirty="0" smtClean="0"/>
              <a:t>Purpose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enable countries experiencing measles </a:t>
            </a:r>
            <a:r>
              <a:rPr lang="en-GB" dirty="0" smtClean="0"/>
              <a:t>or/and </a:t>
            </a:r>
            <a:r>
              <a:rPr lang="en-GB" dirty="0" smtClean="0"/>
              <a:t>rubella outbreaks </a:t>
            </a:r>
            <a:r>
              <a:rPr lang="en-GB" dirty="0"/>
              <a:t>to rapidly respond to these while they are still relatively small and </a:t>
            </a:r>
            <a:r>
              <a:rPr lang="en-GB" dirty="0" smtClean="0"/>
              <a:t>localized, </a:t>
            </a:r>
            <a:r>
              <a:rPr lang="en-GB" dirty="0"/>
              <a:t>to prevent them from developing into large and widespread outbreaks.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0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MR Initiative f</a:t>
            </a:r>
            <a:r>
              <a:rPr lang="en-US" dirty="0" smtClean="0"/>
              <a:t>ounding partners* are responsible </a:t>
            </a:r>
            <a:r>
              <a:rPr lang="en-US" dirty="0"/>
              <a:t>for </a:t>
            </a:r>
            <a:r>
              <a:rPr lang="en-US" dirty="0" smtClean="0"/>
              <a:t>decision on </a:t>
            </a:r>
            <a:r>
              <a:rPr lang="en-US" dirty="0"/>
              <a:t>allocation of the outbreak response </a:t>
            </a:r>
            <a:r>
              <a:rPr lang="en-US" dirty="0" smtClean="0"/>
              <a:t>funds</a:t>
            </a:r>
          </a:p>
          <a:p>
            <a:r>
              <a:rPr lang="en-US" dirty="0" smtClean="0"/>
              <a:t>The </a:t>
            </a:r>
            <a:r>
              <a:rPr lang="en-US" dirty="0"/>
              <a:t>WHO headquarters, Expanded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of Immunization functions as the secretariat for </a:t>
            </a:r>
            <a:r>
              <a:rPr lang="en-US" dirty="0"/>
              <a:t>management and reporting of the use of </a:t>
            </a:r>
            <a:r>
              <a:rPr lang="en-US" dirty="0" smtClean="0"/>
              <a:t>outbreak </a:t>
            </a:r>
            <a:r>
              <a:rPr lang="en-US" dirty="0"/>
              <a:t>response </a:t>
            </a:r>
            <a:r>
              <a:rPr lang="en-US" dirty="0" smtClean="0"/>
              <a:t>funds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063679"/>
            <a:ext cx="7934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MRI founding </a:t>
            </a:r>
            <a:r>
              <a:rPr lang="en-US" sz="2400" dirty="0"/>
              <a:t>partners are ARC, CDC, UNF, UNICEF and WHO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83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has it worked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</a:t>
            </a:r>
            <a:r>
              <a:rPr lang="en-GB" dirty="0" smtClean="0"/>
              <a:t>unded </a:t>
            </a:r>
          </a:p>
          <a:p>
            <a:pPr lvl="1"/>
            <a:r>
              <a:rPr lang="en-GB" dirty="0" smtClean="0"/>
              <a:t>4 countries in 2013, &gt;$ 7 million provided</a:t>
            </a:r>
          </a:p>
          <a:p>
            <a:pPr lvl="1"/>
            <a:r>
              <a:rPr lang="en-GB" dirty="0" smtClean="0"/>
              <a:t>5 countries in 2014, &gt;$ </a:t>
            </a:r>
            <a:r>
              <a:rPr lang="en-GB" dirty="0"/>
              <a:t>7 million </a:t>
            </a:r>
            <a:r>
              <a:rPr lang="en-GB" dirty="0" smtClean="0"/>
              <a:t>provided</a:t>
            </a:r>
          </a:p>
          <a:p>
            <a:pPr lvl="1"/>
            <a:r>
              <a:rPr lang="en-GB" dirty="0" smtClean="0"/>
              <a:t>8 countries in 2015, &gt;$15 million provided</a:t>
            </a:r>
          </a:p>
          <a:p>
            <a:pPr lvl="1"/>
            <a:r>
              <a:rPr lang="en-GB" dirty="0"/>
              <a:t>3</a:t>
            </a:r>
            <a:r>
              <a:rPr lang="en-GB" dirty="0" smtClean="0"/>
              <a:t> countries so far in 2016, $2.05 million provided</a:t>
            </a:r>
            <a:endParaRPr lang="en-GB" dirty="0"/>
          </a:p>
          <a:p>
            <a:r>
              <a:rPr lang="en-GB" dirty="0" smtClean="0"/>
              <a:t>Funded </a:t>
            </a:r>
          </a:p>
          <a:p>
            <a:pPr lvl="1"/>
            <a:r>
              <a:rPr lang="en-GB" dirty="0" smtClean="0"/>
              <a:t>outbreak responses</a:t>
            </a:r>
          </a:p>
          <a:p>
            <a:pPr lvl="1"/>
            <a:r>
              <a:rPr lang="en-GB" dirty="0" smtClean="0"/>
              <a:t>wide age group SIAs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0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Funds disbursed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8849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02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Response in DRC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" y="1415606"/>
            <a:ext cx="4787785" cy="25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1"/>
            <a:ext cx="429345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94" y="3933056"/>
            <a:ext cx="4404674" cy="27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4221088"/>
            <a:ext cx="2664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Age targeted 6m – 9y</a:t>
            </a:r>
          </a:p>
          <a:p>
            <a:r>
              <a:rPr lang="en-GB" sz="3200" dirty="0" smtClean="0"/>
              <a:t>Cost USD 6.1 million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058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 in Vietnam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415383" cy="263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83" y="4083546"/>
            <a:ext cx="30194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35" y="1556792"/>
            <a:ext cx="4140721" cy="254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0708" y="4725144"/>
            <a:ext cx="69268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436 villages in 4 districts and Lao </a:t>
            </a:r>
            <a:r>
              <a:rPr lang="en-GB" sz="3200" dirty="0" err="1" smtClean="0"/>
              <a:t>Cai</a:t>
            </a:r>
            <a:r>
              <a:rPr lang="en-GB" sz="3200" dirty="0" smtClean="0"/>
              <a:t> city</a:t>
            </a:r>
          </a:p>
          <a:p>
            <a:pPr algn="ctr"/>
            <a:r>
              <a:rPr lang="en-GB" sz="3200" dirty="0" smtClean="0"/>
              <a:t>Cost USD 39,000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727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Outbreaks reported late (surveillance issues)</a:t>
            </a:r>
          </a:p>
          <a:p>
            <a:r>
              <a:rPr lang="en-GB" dirty="0" smtClean="0"/>
              <a:t>Political considerations</a:t>
            </a:r>
          </a:p>
          <a:p>
            <a:pPr lvl="1"/>
            <a:r>
              <a:rPr lang="en-GB" dirty="0" smtClean="0"/>
              <a:t>Delays in labelling it as an outbreak</a:t>
            </a:r>
          </a:p>
          <a:p>
            <a:pPr lvl="1"/>
            <a:r>
              <a:rPr lang="en-GB" dirty="0" smtClean="0"/>
              <a:t>Inappropriate small scale responses</a:t>
            </a:r>
          </a:p>
          <a:p>
            <a:r>
              <a:rPr lang="en-GB" dirty="0" smtClean="0"/>
              <a:t>Proposal often lacking in details, coherence</a:t>
            </a:r>
          </a:p>
          <a:p>
            <a:r>
              <a:rPr lang="en-GB" dirty="0" smtClean="0"/>
              <a:t>Report</a:t>
            </a:r>
          </a:p>
          <a:p>
            <a:pPr lvl="1"/>
            <a:r>
              <a:rPr lang="en-GB" dirty="0" smtClean="0"/>
              <a:t>Often delayed</a:t>
            </a:r>
          </a:p>
          <a:p>
            <a:pPr lvl="1"/>
            <a:r>
              <a:rPr lang="en-GB" dirty="0" smtClean="0"/>
              <a:t>Short on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5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880</Words>
  <Application>Microsoft Office PowerPoint</Application>
  <PresentationFormat>On-screen Show (4:3)</PresentationFormat>
  <Paragraphs>169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Experience with the measles outbreak response fund</vt:lpstr>
      <vt:lpstr>In this presentation</vt:lpstr>
      <vt:lpstr>Background</vt:lpstr>
      <vt:lpstr>Management</vt:lpstr>
      <vt:lpstr>How has it worked so far</vt:lpstr>
      <vt:lpstr>Funds disbursed</vt:lpstr>
      <vt:lpstr>Response in DRC</vt:lpstr>
      <vt:lpstr>Response in Vietnam</vt:lpstr>
      <vt:lpstr>Lessons learned</vt:lpstr>
      <vt:lpstr>Lessons learned</vt:lpstr>
      <vt:lpstr>Constraints</vt:lpstr>
      <vt:lpstr>2 country examples</vt:lpstr>
      <vt:lpstr>PowerPoint Presentation</vt:lpstr>
      <vt:lpstr>Proportion of persons aged 7–18 yr* with measles susceptibility,† by age — Republic of Korea, 2000</vt:lpstr>
      <vt:lpstr>Incidence rate* of reported measles cases, by patient age — Republic of Korea, 2000–2001</vt:lpstr>
      <vt:lpstr>PowerPoint Presentation</vt:lpstr>
      <vt:lpstr>PowerPoint Presentation</vt:lpstr>
      <vt:lpstr>Measles cases by epidemiological week, Malawi, 2009 – 2010</vt:lpstr>
      <vt:lpstr>Confirmed measles cases by age, Malawi, 2010</vt:lpstr>
      <vt:lpstr>PowerPoint Presentation</vt:lpstr>
      <vt:lpstr>Country experience shows that…</vt:lpstr>
      <vt:lpstr>Suggested actions</vt:lpstr>
      <vt:lpstr>Thank you! Merci !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Measles outbreak response fund</dc:title>
  <dc:creator>BANERJEE, Kaushik</dc:creator>
  <cp:lastModifiedBy>BANERJEE, Kaushik</cp:lastModifiedBy>
  <cp:revision>24</cp:revision>
  <dcterms:created xsi:type="dcterms:W3CDTF">2016-05-25T10:20:52Z</dcterms:created>
  <dcterms:modified xsi:type="dcterms:W3CDTF">2016-06-20T21:02:41Z</dcterms:modified>
</cp:coreProperties>
</file>