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4"/>
  </p:notesMasterIdLst>
  <p:sldIdLst>
    <p:sldId id="256" r:id="rId3"/>
    <p:sldId id="257" r:id="rId4"/>
    <p:sldId id="274" r:id="rId5"/>
    <p:sldId id="313" r:id="rId6"/>
    <p:sldId id="314" r:id="rId7"/>
    <p:sldId id="316" r:id="rId8"/>
    <p:sldId id="297" r:id="rId9"/>
    <p:sldId id="324" r:id="rId10"/>
    <p:sldId id="301" r:id="rId11"/>
    <p:sldId id="317" r:id="rId12"/>
    <p:sldId id="322" r:id="rId13"/>
    <p:sldId id="278" r:id="rId14"/>
    <p:sldId id="319" r:id="rId15"/>
    <p:sldId id="326" r:id="rId16"/>
    <p:sldId id="320" r:id="rId17"/>
    <p:sldId id="325" r:id="rId18"/>
    <p:sldId id="277" r:id="rId19"/>
    <p:sldId id="318" r:id="rId20"/>
    <p:sldId id="276" r:id="rId21"/>
    <p:sldId id="267" r:id="rId22"/>
    <p:sldId id="268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389" autoAdjust="0"/>
  </p:normalViewPr>
  <p:slideViewPr>
    <p:cSldViewPr>
      <p:cViewPr varScale="1">
        <p:scale>
          <a:sx n="64" d="100"/>
          <a:sy n="64" d="100"/>
        </p:scale>
        <p:origin x="-156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40" d="100"/>
        <a:sy n="140" d="100"/>
      </p:scale>
      <p:origin x="0" y="534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D:\MR%20TAG\Rubella%20Cases%202003_2015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shetum.WHOAFROZW\Desktop\mrta\Measles%20and%20Rubella%20trends%202002%20-%202014r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Z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800" b="1">
                <a:solidFill>
                  <a:schemeClr val="bg1"/>
                </a:solidFill>
              </a:defRPr>
            </a:pPr>
            <a:r>
              <a:rPr lang="en-US" sz="2400" b="1" baseline="0" dirty="0" smtClean="0">
                <a:solidFill>
                  <a:schemeClr val="bg1"/>
                </a:solidFill>
              </a:rPr>
              <a:t>Distribution </a:t>
            </a:r>
            <a:r>
              <a:rPr lang="en-US" sz="2400" b="1" baseline="0" dirty="0">
                <a:solidFill>
                  <a:schemeClr val="bg1"/>
                </a:solidFill>
              </a:rPr>
              <a:t>of c</a:t>
            </a:r>
            <a:r>
              <a:rPr lang="en-US" sz="2400" b="1" dirty="0">
                <a:solidFill>
                  <a:schemeClr val="bg1"/>
                </a:solidFill>
              </a:rPr>
              <a:t>umulative</a:t>
            </a:r>
            <a:r>
              <a:rPr lang="en-US" sz="2400" b="1" baseline="0" dirty="0">
                <a:solidFill>
                  <a:schemeClr val="bg1"/>
                </a:solidFill>
              </a:rPr>
              <a:t> </a:t>
            </a:r>
            <a:r>
              <a:rPr lang="en-US" sz="2400" b="1" baseline="0" dirty="0" smtClean="0">
                <a:solidFill>
                  <a:schemeClr val="bg1"/>
                </a:solidFill>
              </a:rPr>
              <a:t>number </a:t>
            </a:r>
            <a:r>
              <a:rPr lang="en-US" sz="2400" b="1" baseline="0" dirty="0">
                <a:solidFill>
                  <a:schemeClr val="bg1"/>
                </a:solidFill>
              </a:rPr>
              <a:t>of </a:t>
            </a:r>
          </a:p>
          <a:p>
            <a:pPr>
              <a:defRPr sz="2800" b="1">
                <a:solidFill>
                  <a:schemeClr val="bg1"/>
                </a:solidFill>
              </a:defRPr>
            </a:pPr>
            <a:r>
              <a:rPr lang="en-US" sz="2400" b="1" baseline="0" dirty="0">
                <a:solidFill>
                  <a:schemeClr val="bg1"/>
                </a:solidFill>
              </a:rPr>
              <a:t>lab confirmed cases of Rubella 2003-2014 ; AFR </a:t>
            </a:r>
            <a:endParaRPr lang="en-US" sz="2400" b="1" dirty="0">
              <a:solidFill>
                <a:schemeClr val="bg1"/>
              </a:solidFill>
            </a:endParaRPr>
          </a:p>
        </c:rich>
      </c:tx>
      <c:layout>
        <c:manualLayout>
          <c:xMode val="edge"/>
          <c:yMode val="edge"/>
          <c:x val="0.18521993778555459"/>
          <c:y val="1.6040100250626566E-2"/>
        </c:manualLayout>
      </c:layout>
      <c:overlay val="0"/>
      <c:spPr>
        <a:solidFill>
          <a:srgbClr val="0070C0"/>
        </a:solidFill>
      </c:spPr>
    </c:title>
    <c:autoTitleDeleted val="0"/>
    <c:view3D>
      <c:rotX val="75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4.3605728631747116E-2"/>
          <c:y val="0.20558893296232708"/>
          <c:w val="0.90623998630605962"/>
          <c:h val="0.76845120675705014"/>
        </c:manualLayout>
      </c:layout>
      <c:pie3DChart>
        <c:varyColors val="1"/>
        <c:ser>
          <c:idx val="0"/>
          <c:order val="0"/>
          <c:tx>
            <c:strRef>
              <c:f>BY_AGEGROUP!$A$534</c:f>
              <c:strCache>
                <c:ptCount val="1"/>
                <c:pt idx="0">
                  <c:v>Total</c:v>
                </c:pt>
              </c:strCache>
            </c:strRef>
          </c:tx>
          <c:explosion val="25"/>
          <c:dPt>
            <c:idx val="0"/>
            <c:bubble3D val="0"/>
            <c:spPr>
              <a:solidFill>
                <a:srgbClr val="00B0F0"/>
              </a:solidFill>
            </c:spPr>
          </c:dPt>
          <c:dPt>
            <c:idx val="2"/>
            <c:bubble3D val="0"/>
            <c:explosion val="14"/>
            <c:spPr>
              <a:solidFill>
                <a:schemeClr val="tx2">
                  <a:lumMod val="50000"/>
                  <a:lumOff val="50000"/>
                </a:schemeClr>
              </a:solidFill>
            </c:spPr>
          </c:dPt>
          <c:dPt>
            <c:idx val="3"/>
            <c:bubble3D val="0"/>
            <c:spPr>
              <a:solidFill>
                <a:srgbClr val="00B050"/>
              </a:solidFill>
            </c:spPr>
          </c:dPt>
          <c:dPt>
            <c:idx val="4"/>
            <c:bubble3D val="0"/>
            <c:spPr>
              <a:solidFill>
                <a:srgbClr val="FF0000"/>
              </a:solidFill>
            </c:spPr>
          </c:dPt>
          <c:dLbls>
            <c:txPr>
              <a:bodyPr/>
              <a:lstStyle/>
              <a:p>
                <a:pPr>
                  <a:defRPr sz="1700" b="1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BY_AGEGROUP!$B$521:$F$521</c:f>
              <c:strCache>
                <c:ptCount val="5"/>
                <c:pt idx="0">
                  <c:v>&lt; 1 yr</c:v>
                </c:pt>
                <c:pt idx="1">
                  <c:v> 1 &lt; 4 yr</c:v>
                </c:pt>
                <c:pt idx="2">
                  <c:v> 5 to &lt; 9 yr</c:v>
                </c:pt>
                <c:pt idx="3">
                  <c:v>10 to &lt; 14 yr</c:v>
                </c:pt>
                <c:pt idx="4">
                  <c:v> 15 Yr+_</c:v>
                </c:pt>
              </c:strCache>
            </c:strRef>
          </c:cat>
          <c:val>
            <c:numRef>
              <c:f>BY_AGEGROUP!$B$534:$F$534</c:f>
              <c:numCache>
                <c:formatCode>General</c:formatCode>
                <c:ptCount val="5"/>
                <c:pt idx="0">
                  <c:v>2234</c:v>
                </c:pt>
                <c:pt idx="1">
                  <c:v>12506</c:v>
                </c:pt>
                <c:pt idx="2">
                  <c:v>20417</c:v>
                </c:pt>
                <c:pt idx="3">
                  <c:v>7348</c:v>
                </c:pt>
                <c:pt idx="4">
                  <c:v>2408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</c:plotArea>
    <c:plotVisOnly val="1"/>
    <c:dispBlanksAs val="gap"/>
    <c:showDLblsOverMax val="0"/>
  </c:chart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Z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'Measles results by year'!$L$2</c:f>
              <c:strCache>
                <c:ptCount val="1"/>
                <c:pt idx="0">
                  <c:v>Measles IgM+ve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'Measles results by year'!$K$4:$K$16</c:f>
              <c:strCache>
                <c:ptCount val="13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</c:strCache>
            </c:strRef>
          </c:cat>
          <c:val>
            <c:numRef>
              <c:f>'Measles results by year'!$L$4:$L$16</c:f>
              <c:numCache>
                <c:formatCode>General</c:formatCode>
                <c:ptCount val="13"/>
                <c:pt idx="0">
                  <c:v>14</c:v>
                </c:pt>
                <c:pt idx="1">
                  <c:v>505</c:v>
                </c:pt>
                <c:pt idx="2">
                  <c:v>178</c:v>
                </c:pt>
                <c:pt idx="3">
                  <c:v>333</c:v>
                </c:pt>
                <c:pt idx="4">
                  <c:v>3138</c:v>
                </c:pt>
                <c:pt idx="5">
                  <c:v>1810</c:v>
                </c:pt>
                <c:pt idx="6">
                  <c:v>1030</c:v>
                </c:pt>
                <c:pt idx="7">
                  <c:v>2672</c:v>
                </c:pt>
                <c:pt idx="8">
                  <c:v>5373</c:v>
                </c:pt>
                <c:pt idx="9">
                  <c:v>2318</c:v>
                </c:pt>
                <c:pt idx="10">
                  <c:v>3203</c:v>
                </c:pt>
                <c:pt idx="11">
                  <c:v>1959</c:v>
                </c:pt>
                <c:pt idx="12">
                  <c:v>3185</c:v>
                </c:pt>
              </c:numCache>
            </c:numRef>
          </c:val>
        </c:ser>
        <c:ser>
          <c:idx val="1"/>
          <c:order val="1"/>
          <c:tx>
            <c:strRef>
              <c:f>'Measles results by year'!$M$2</c:f>
              <c:strCache>
                <c:ptCount val="1"/>
                <c:pt idx="0">
                  <c:v>Rubella IgM+ve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'Measles results by year'!$K$4:$K$16</c:f>
              <c:strCache>
                <c:ptCount val="13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</c:strCache>
            </c:strRef>
          </c:cat>
          <c:val>
            <c:numRef>
              <c:f>'Measles results by year'!$M$4:$M$16</c:f>
              <c:numCache>
                <c:formatCode>General</c:formatCode>
                <c:ptCount val="13"/>
                <c:pt idx="0">
                  <c:v>2</c:v>
                </c:pt>
                <c:pt idx="1">
                  <c:v>1008</c:v>
                </c:pt>
                <c:pt idx="2">
                  <c:v>1933</c:v>
                </c:pt>
                <c:pt idx="3">
                  <c:v>1540</c:v>
                </c:pt>
                <c:pt idx="4">
                  <c:v>2439</c:v>
                </c:pt>
                <c:pt idx="5">
                  <c:v>1716</c:v>
                </c:pt>
                <c:pt idx="6">
                  <c:v>2411</c:v>
                </c:pt>
                <c:pt idx="7">
                  <c:v>1597</c:v>
                </c:pt>
                <c:pt idx="8">
                  <c:v>1614</c:v>
                </c:pt>
                <c:pt idx="9">
                  <c:v>2845</c:v>
                </c:pt>
                <c:pt idx="10">
                  <c:v>5040</c:v>
                </c:pt>
                <c:pt idx="11">
                  <c:v>2221</c:v>
                </c:pt>
                <c:pt idx="12">
                  <c:v>4106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83026304"/>
        <c:axId val="83027840"/>
      </c:barChart>
      <c:catAx>
        <c:axId val="83026304"/>
        <c:scaling>
          <c:orientation val="minMax"/>
        </c:scaling>
        <c:delete val="0"/>
        <c:axPos val="b"/>
        <c:majorTickMark val="out"/>
        <c:minorTickMark val="none"/>
        <c:tickLblPos val="nextTo"/>
        <c:crossAx val="83027840"/>
        <c:crosses val="autoZero"/>
        <c:auto val="1"/>
        <c:lblAlgn val="ctr"/>
        <c:lblOffset val="100"/>
        <c:noMultiLvlLbl val="0"/>
      </c:catAx>
      <c:valAx>
        <c:axId val="83027840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83026304"/>
        <c:crosses val="autoZero"/>
        <c:crossBetween val="between"/>
      </c:valAx>
    </c:plotArea>
    <c:legend>
      <c:legendPos val="t"/>
      <c:layout/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200" b="1"/>
      </a:pPr>
      <a:endParaRPr lang="en-US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0.67826</cdr:x>
      <cdr:y>0.69774</cdr:y>
    </cdr:from>
    <cdr:to>
      <cdr:x>1</cdr:x>
      <cdr:y>0.93835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202009" y="4419600"/>
          <a:ext cx="2941991" cy="152405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ZW" sz="1600" b="1" dirty="0" smtClean="0"/>
            <a:t>Data available indicates that Rubella is still  mainly a childhood disease in AFRO;</a:t>
          </a:r>
        </a:p>
        <a:p xmlns:a="http://schemas.openxmlformats.org/drawingml/2006/main">
          <a:r>
            <a:rPr lang="en-ZW" sz="1600" b="1" dirty="0" smtClean="0"/>
            <a:t>Females in the WCBA that are not immune to Rubella at risk  </a:t>
          </a:r>
          <a:endParaRPr lang="en-ZW" sz="1600" b="1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DD3893-B155-4B72-9FC0-B1E602286E36}" type="datetimeFigureOut">
              <a:rPr lang="en-ZW" smtClean="0"/>
              <a:t>6/2/2015</a:t>
            </a:fld>
            <a:endParaRPr lang="en-Z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Z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10ED9B-F1A0-4D72-B36F-7D2D3866B4B0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8991907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59E6AA6-55A5-4C76-9185-251FA5F6817B}" type="slidenum">
              <a:rPr lang="en-US" altLang="en-US">
                <a:solidFill>
                  <a:prstClr val="black"/>
                </a:solidFill>
              </a:rPr>
              <a:pPr/>
              <a:t>5</a:t>
            </a:fld>
            <a:endParaRPr lang="en-US" altLang="en-US" dirty="0">
              <a:solidFill>
                <a:prstClr val="black"/>
              </a:solidFill>
            </a:endParaRPr>
          </a:p>
        </p:txBody>
      </p:sp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US" alt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W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10ED9B-F1A0-4D72-B36F-7D2D3866B4B0}" type="slidenum">
              <a:rPr lang="en-ZW" smtClean="0"/>
              <a:t>12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34219912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A0E4A-0A93-4CA2-A931-BC1116F6F315}" type="datetimeFigureOut">
              <a:rPr lang="en-US" smtClean="0"/>
              <a:t>6/2/2015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B5E1-FA39-4077-A63C-8B19B294DF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877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A0E4A-0A93-4CA2-A931-BC1116F6F315}" type="datetimeFigureOut">
              <a:rPr lang="en-US" smtClean="0"/>
              <a:t>6/2/2015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B5E1-FA39-4077-A63C-8B19B294DF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1291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A0E4A-0A93-4CA2-A931-BC1116F6F315}" type="datetimeFigureOut">
              <a:rPr lang="en-US" smtClean="0"/>
              <a:t>6/2/2015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B5E1-FA39-4077-A63C-8B19B294DF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2558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1E7FB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97054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4513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232" y="4407429"/>
            <a:ext cx="7772943" cy="1362097"/>
          </a:xfrm>
        </p:spPr>
        <p:txBody>
          <a:bodyPr anchor="t"/>
          <a:lstStyle>
            <a:lvl1pPr algn="l">
              <a:defRPr sz="3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232" y="2907058"/>
            <a:ext cx="7772943" cy="1500322"/>
          </a:xfrm>
        </p:spPr>
        <p:txBody>
          <a:bodyPr anchor="b"/>
          <a:lstStyle>
            <a:lvl1pPr marL="0" indent="0">
              <a:buNone/>
              <a:defRPr sz="1800"/>
            </a:lvl1pPr>
            <a:lvl2pPr marL="397118" indent="0">
              <a:buNone/>
              <a:defRPr sz="1600"/>
            </a:lvl2pPr>
            <a:lvl3pPr marL="794280" indent="0">
              <a:buNone/>
              <a:defRPr sz="1400"/>
            </a:lvl3pPr>
            <a:lvl4pPr marL="1191434" indent="0">
              <a:buNone/>
              <a:defRPr sz="1200"/>
            </a:lvl4pPr>
            <a:lvl5pPr marL="1588582" indent="0">
              <a:buNone/>
              <a:defRPr sz="1200"/>
            </a:lvl5pPr>
            <a:lvl6pPr marL="1985729" indent="0">
              <a:buNone/>
              <a:defRPr sz="1200"/>
            </a:lvl6pPr>
            <a:lvl7pPr marL="2382875" indent="0">
              <a:buNone/>
              <a:defRPr sz="1200"/>
            </a:lvl7pPr>
            <a:lvl8pPr marL="2780020" indent="0">
              <a:buNone/>
              <a:defRPr sz="1200"/>
            </a:lvl8pPr>
            <a:lvl9pPr marL="3177167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475139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2542" y="1380815"/>
            <a:ext cx="4080591" cy="4611835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3450" y="1380815"/>
            <a:ext cx="4080591" cy="4611835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8881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523" y="275017"/>
            <a:ext cx="8229057" cy="114324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474" y="1534880"/>
            <a:ext cx="4039867" cy="639293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397118" indent="0">
              <a:buNone/>
              <a:defRPr sz="1800" b="1"/>
            </a:lvl2pPr>
            <a:lvl3pPr marL="794280" indent="0">
              <a:buNone/>
              <a:defRPr sz="1600" b="1"/>
            </a:lvl3pPr>
            <a:lvl4pPr marL="1191434" indent="0">
              <a:buNone/>
              <a:defRPr sz="1400" b="1"/>
            </a:lvl4pPr>
            <a:lvl5pPr marL="1588582" indent="0">
              <a:buNone/>
              <a:defRPr sz="1400" b="1"/>
            </a:lvl5pPr>
            <a:lvl6pPr marL="1985729" indent="0">
              <a:buNone/>
              <a:defRPr sz="1400" b="1"/>
            </a:lvl6pPr>
            <a:lvl7pPr marL="2382875" indent="0">
              <a:buNone/>
              <a:defRPr sz="1400" b="1"/>
            </a:lvl7pPr>
            <a:lvl8pPr marL="2780020" indent="0">
              <a:buNone/>
              <a:defRPr sz="1400" b="1"/>
            </a:lvl8pPr>
            <a:lvl9pPr marL="3177167" indent="0">
              <a:buNone/>
              <a:defRPr sz="1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474" y="2174174"/>
            <a:ext cx="4039867" cy="3952385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307" y="1534880"/>
            <a:ext cx="4041225" cy="639293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397118" indent="0">
              <a:buNone/>
              <a:defRPr sz="1800" b="1"/>
            </a:lvl2pPr>
            <a:lvl3pPr marL="794280" indent="0">
              <a:buNone/>
              <a:defRPr sz="1600" b="1"/>
            </a:lvl3pPr>
            <a:lvl4pPr marL="1191434" indent="0">
              <a:buNone/>
              <a:defRPr sz="1400" b="1"/>
            </a:lvl4pPr>
            <a:lvl5pPr marL="1588582" indent="0">
              <a:buNone/>
              <a:defRPr sz="1400" b="1"/>
            </a:lvl5pPr>
            <a:lvl6pPr marL="1985729" indent="0">
              <a:buNone/>
              <a:defRPr sz="1400" b="1"/>
            </a:lvl6pPr>
            <a:lvl7pPr marL="2382875" indent="0">
              <a:buNone/>
              <a:defRPr sz="1400" b="1"/>
            </a:lvl7pPr>
            <a:lvl8pPr marL="2780020" indent="0">
              <a:buNone/>
              <a:defRPr sz="1400" b="1"/>
            </a:lvl8pPr>
            <a:lvl9pPr marL="3177167" indent="0">
              <a:buNone/>
              <a:defRPr sz="1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307" y="2174174"/>
            <a:ext cx="4041225" cy="3952385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0128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1071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207074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523" y="273576"/>
            <a:ext cx="3008181" cy="1161958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611" y="273571"/>
            <a:ext cx="5110921" cy="5852986"/>
          </a:xfrm>
        </p:spPr>
        <p:txBody>
          <a:bodyPr/>
          <a:lstStyle>
            <a:lvl1pPr>
              <a:defRPr sz="2800"/>
            </a:lvl1pPr>
            <a:lvl2pPr>
              <a:defRPr sz="25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523" y="1435581"/>
            <a:ext cx="3008181" cy="4691027"/>
          </a:xfrm>
        </p:spPr>
        <p:txBody>
          <a:bodyPr/>
          <a:lstStyle>
            <a:lvl1pPr marL="0" indent="0">
              <a:buNone/>
              <a:defRPr sz="1200"/>
            </a:lvl1pPr>
            <a:lvl2pPr marL="397118" indent="0">
              <a:buNone/>
              <a:defRPr sz="1100"/>
            </a:lvl2pPr>
            <a:lvl3pPr marL="794280" indent="0">
              <a:buNone/>
              <a:defRPr sz="900"/>
            </a:lvl3pPr>
            <a:lvl4pPr marL="1191434" indent="0">
              <a:buNone/>
              <a:defRPr sz="800"/>
            </a:lvl4pPr>
            <a:lvl5pPr marL="1588582" indent="0">
              <a:buNone/>
              <a:defRPr sz="800"/>
            </a:lvl5pPr>
            <a:lvl6pPr marL="1985729" indent="0">
              <a:buNone/>
              <a:defRPr sz="800"/>
            </a:lvl6pPr>
            <a:lvl7pPr marL="2382875" indent="0">
              <a:buNone/>
              <a:defRPr sz="800"/>
            </a:lvl7pPr>
            <a:lvl8pPr marL="2780020" indent="0">
              <a:buNone/>
              <a:defRPr sz="800"/>
            </a:lvl8pPr>
            <a:lvl9pPr marL="3177167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064506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A0E4A-0A93-4CA2-A931-BC1116F6F315}" type="datetimeFigureOut">
              <a:rPr lang="en-US" smtClean="0"/>
              <a:t>6/2/2015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B5E1-FA39-4077-A63C-8B19B294DF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25827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1928" y="4800456"/>
            <a:ext cx="5486943" cy="567300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1928" y="613376"/>
            <a:ext cx="5486943" cy="4113648"/>
          </a:xfrm>
        </p:spPr>
        <p:txBody>
          <a:bodyPr/>
          <a:lstStyle>
            <a:lvl1pPr marL="0" indent="0">
              <a:buNone/>
              <a:defRPr sz="2800"/>
            </a:lvl1pPr>
            <a:lvl2pPr marL="397118" indent="0">
              <a:buNone/>
              <a:defRPr sz="2500"/>
            </a:lvl2pPr>
            <a:lvl3pPr marL="794280" indent="0">
              <a:buNone/>
              <a:defRPr sz="2100"/>
            </a:lvl3pPr>
            <a:lvl4pPr marL="1191434" indent="0">
              <a:buNone/>
              <a:defRPr sz="1800"/>
            </a:lvl4pPr>
            <a:lvl5pPr marL="1588582" indent="0">
              <a:buNone/>
              <a:defRPr sz="1800"/>
            </a:lvl5pPr>
            <a:lvl6pPr marL="1985729" indent="0">
              <a:buNone/>
              <a:defRPr sz="1800"/>
            </a:lvl6pPr>
            <a:lvl7pPr marL="2382875" indent="0">
              <a:buNone/>
              <a:defRPr sz="1800"/>
            </a:lvl7pPr>
            <a:lvl8pPr marL="2780020" indent="0">
              <a:buNone/>
              <a:defRPr sz="1800"/>
            </a:lvl8pPr>
            <a:lvl9pPr marL="3177167" indent="0">
              <a:buNone/>
              <a:defRPr sz="18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1928" y="5367757"/>
            <a:ext cx="5486943" cy="804876"/>
          </a:xfrm>
        </p:spPr>
        <p:txBody>
          <a:bodyPr/>
          <a:lstStyle>
            <a:lvl1pPr marL="0" indent="0">
              <a:buNone/>
              <a:defRPr sz="1200"/>
            </a:lvl1pPr>
            <a:lvl2pPr marL="397118" indent="0">
              <a:buNone/>
              <a:defRPr sz="1100"/>
            </a:lvl2pPr>
            <a:lvl3pPr marL="794280" indent="0">
              <a:buNone/>
              <a:defRPr sz="900"/>
            </a:lvl3pPr>
            <a:lvl4pPr marL="1191434" indent="0">
              <a:buNone/>
              <a:defRPr sz="800"/>
            </a:lvl4pPr>
            <a:lvl5pPr marL="1588582" indent="0">
              <a:buNone/>
              <a:defRPr sz="800"/>
            </a:lvl5pPr>
            <a:lvl6pPr marL="1985729" indent="0">
              <a:buNone/>
              <a:defRPr sz="800"/>
            </a:lvl6pPr>
            <a:lvl7pPr marL="2382875" indent="0">
              <a:buNone/>
              <a:defRPr sz="800"/>
            </a:lvl7pPr>
            <a:lvl8pPr marL="2780020" indent="0">
              <a:buNone/>
              <a:defRPr sz="800"/>
            </a:lvl8pPr>
            <a:lvl9pPr marL="3177167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903535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2686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1"/>
            <a:ext cx="2286000" cy="59926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1"/>
            <a:ext cx="6727682" cy="59926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0419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A0E4A-0A93-4CA2-A931-BC1116F6F315}" type="datetimeFigureOut">
              <a:rPr lang="en-US" smtClean="0"/>
              <a:t>6/2/2015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B5E1-FA39-4077-A63C-8B19B294DF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740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A0E4A-0A93-4CA2-A931-BC1116F6F315}" type="datetimeFigureOut">
              <a:rPr lang="en-US" smtClean="0"/>
              <a:t>6/2/2015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B5E1-FA39-4077-A63C-8B19B294DF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792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A0E4A-0A93-4CA2-A931-BC1116F6F315}" type="datetimeFigureOut">
              <a:rPr lang="en-US" smtClean="0"/>
              <a:t>6/2/2015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B5E1-FA39-4077-A63C-8B19B294DF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749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A0E4A-0A93-4CA2-A931-BC1116F6F315}" type="datetimeFigureOut">
              <a:rPr lang="en-US" smtClean="0"/>
              <a:t>6/2/2015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B5E1-FA39-4077-A63C-8B19B294DF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4893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A0E4A-0A93-4CA2-A931-BC1116F6F315}" type="datetimeFigureOut">
              <a:rPr lang="en-US" smtClean="0"/>
              <a:t>6/2/2015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B5E1-FA39-4077-A63C-8B19B294DF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514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A0E4A-0A93-4CA2-A931-BC1116F6F315}" type="datetimeFigureOut">
              <a:rPr lang="en-US" smtClean="0"/>
              <a:t>6/2/2015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B5E1-FA39-4077-A63C-8B19B294DF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9932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A0E4A-0A93-4CA2-A931-BC1116F6F315}" type="datetimeFigureOut">
              <a:rPr lang="en-US" smtClean="0"/>
              <a:t>6/2/2015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B5E1-FA39-4077-A63C-8B19B294DF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0919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2A0E4A-0A93-4CA2-A931-BC1116F6F315}" type="datetimeFigureOut">
              <a:rPr lang="en-US" smtClean="0"/>
              <a:t>6/2/2015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5DB5E1-FA39-4077-A63C-8B19B294DF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346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1238270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rgbClr val="96CCEE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42539" y="1380815"/>
            <a:ext cx="8291501" cy="46118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3076" name="Line 4"/>
          <p:cNvSpPr>
            <a:spLocks noChangeShapeType="1"/>
          </p:cNvSpPr>
          <p:nvPr/>
        </p:nvSpPr>
        <p:spPr bwMode="auto">
          <a:xfrm>
            <a:off x="0" y="1246909"/>
            <a:ext cx="9144000" cy="0"/>
          </a:xfrm>
          <a:prstGeom prst="line">
            <a:avLst/>
          </a:prstGeom>
          <a:noFill/>
          <a:ln w="38100">
            <a:solidFill>
              <a:srgbClr val="1E7FB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28398" dir="1593903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9432" tIns="39717" rIns="79432" bIns="39717"/>
          <a:lstStyle/>
          <a:p>
            <a:pPr rtl="1" fontAlgn="base">
              <a:spcBef>
                <a:spcPct val="0"/>
              </a:spcBef>
              <a:spcAft>
                <a:spcPct val="0"/>
              </a:spcAft>
            </a:pPr>
            <a:endParaRPr lang="en-US" sz="3400" b="1">
              <a:solidFill>
                <a:srgbClr val="000066"/>
              </a:solidFill>
            </a:endParaRP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1358" y="6015688"/>
            <a:ext cx="9144000" cy="842312"/>
          </a:xfrm>
          <a:prstGeom prst="rect">
            <a:avLst/>
          </a:prstGeom>
          <a:solidFill>
            <a:srgbClr val="1E7FB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79432" tIns="39717" rIns="79432" bIns="39717" anchor="ctr"/>
          <a:lstStyle/>
          <a:p>
            <a:pPr rtl="1" fontAlgn="base">
              <a:spcBef>
                <a:spcPct val="0"/>
              </a:spcBef>
              <a:spcAft>
                <a:spcPct val="0"/>
              </a:spcAft>
            </a:pPr>
            <a:endParaRPr lang="en-US" sz="3400" b="1">
              <a:solidFill>
                <a:srgbClr val="000066"/>
              </a:solidFill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359736" y="6398688"/>
            <a:ext cx="355660" cy="3326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r" defTabSz="905988" fontAlgn="base">
              <a:spcBef>
                <a:spcPct val="0"/>
              </a:spcBef>
              <a:spcAft>
                <a:spcPct val="0"/>
              </a:spcAft>
            </a:pPr>
            <a:fld id="{6207203D-0115-4F3C-B160-ECE038F1F26E}" type="slidenum">
              <a:rPr lang="ar-SA" sz="1500" b="1">
                <a:solidFill>
                  <a:srgbClr val="72BBE8"/>
                </a:solidFill>
                <a:latin typeface="Arial Narrow" pitchFamily="34" charset="0"/>
              </a:rPr>
              <a:pPr algn="r" defTabSz="905988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r>
              <a:rPr lang="en-US" sz="1500" b="1">
                <a:solidFill>
                  <a:srgbClr val="72BBE8"/>
                </a:solidFill>
                <a:latin typeface="Arial Narrow" pitchFamily="34" charset="0"/>
              </a:rPr>
              <a:t> </a:t>
            </a:r>
            <a:r>
              <a:rPr lang="en-US" sz="2100" b="1" baseline="14000">
                <a:solidFill>
                  <a:srgbClr val="FFFFFF"/>
                </a:solidFill>
                <a:latin typeface="Arial Narrow" pitchFamily="34" charset="0"/>
              </a:rPr>
              <a:t>|</a:t>
            </a:r>
          </a:p>
        </p:txBody>
      </p:sp>
      <p:pic>
        <p:nvPicPr>
          <p:cNvPr id="3080" name="Picture 8" descr="WHO-EN-white-H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1751" y="6040217"/>
            <a:ext cx="2207266" cy="7170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46510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defTabSz="905988" rtl="0" eaLnBrk="0" fontAlgn="base" hangingPunct="0">
        <a:spcBef>
          <a:spcPct val="0"/>
        </a:spcBef>
        <a:spcAft>
          <a:spcPct val="0"/>
        </a:spcAft>
        <a:defRPr sz="3500" b="1">
          <a:solidFill>
            <a:srgbClr val="000066"/>
          </a:solidFill>
          <a:latin typeface="+mj-lt"/>
          <a:ea typeface="+mj-ea"/>
          <a:cs typeface="+mj-cs"/>
        </a:defRPr>
      </a:lvl1pPr>
      <a:lvl2pPr algn="ctr" defTabSz="905988" rtl="0" eaLnBrk="0" fontAlgn="base" hangingPunct="0">
        <a:spcBef>
          <a:spcPct val="0"/>
        </a:spcBef>
        <a:spcAft>
          <a:spcPct val="0"/>
        </a:spcAft>
        <a:defRPr sz="3500" b="1">
          <a:solidFill>
            <a:srgbClr val="000066"/>
          </a:solidFill>
          <a:latin typeface="Arial" charset="0"/>
          <a:cs typeface="Arial" charset="0"/>
        </a:defRPr>
      </a:lvl2pPr>
      <a:lvl3pPr algn="ctr" defTabSz="905988" rtl="0" eaLnBrk="0" fontAlgn="base" hangingPunct="0">
        <a:spcBef>
          <a:spcPct val="0"/>
        </a:spcBef>
        <a:spcAft>
          <a:spcPct val="0"/>
        </a:spcAft>
        <a:defRPr sz="3500" b="1">
          <a:solidFill>
            <a:srgbClr val="000066"/>
          </a:solidFill>
          <a:latin typeface="Arial" charset="0"/>
          <a:cs typeface="Arial" charset="0"/>
        </a:defRPr>
      </a:lvl3pPr>
      <a:lvl4pPr algn="ctr" defTabSz="905988" rtl="0" eaLnBrk="0" fontAlgn="base" hangingPunct="0">
        <a:spcBef>
          <a:spcPct val="0"/>
        </a:spcBef>
        <a:spcAft>
          <a:spcPct val="0"/>
        </a:spcAft>
        <a:defRPr sz="3500" b="1">
          <a:solidFill>
            <a:srgbClr val="000066"/>
          </a:solidFill>
          <a:latin typeface="Arial" charset="0"/>
          <a:cs typeface="Arial" charset="0"/>
        </a:defRPr>
      </a:lvl4pPr>
      <a:lvl5pPr algn="ctr" defTabSz="905988" rtl="0" eaLnBrk="0" fontAlgn="base" hangingPunct="0">
        <a:spcBef>
          <a:spcPct val="0"/>
        </a:spcBef>
        <a:spcAft>
          <a:spcPct val="0"/>
        </a:spcAft>
        <a:defRPr sz="3500" b="1">
          <a:solidFill>
            <a:srgbClr val="000066"/>
          </a:solidFill>
          <a:latin typeface="Arial" charset="0"/>
          <a:cs typeface="Arial" charset="0"/>
        </a:defRPr>
      </a:lvl5pPr>
      <a:lvl6pPr marL="397118" algn="ctr" defTabSz="905988" rtl="0" fontAlgn="base">
        <a:spcBef>
          <a:spcPct val="0"/>
        </a:spcBef>
        <a:spcAft>
          <a:spcPct val="0"/>
        </a:spcAft>
        <a:defRPr sz="3500" b="1">
          <a:solidFill>
            <a:srgbClr val="000066"/>
          </a:solidFill>
          <a:latin typeface="Arial" charset="0"/>
          <a:cs typeface="Arial" charset="0"/>
        </a:defRPr>
      </a:lvl6pPr>
      <a:lvl7pPr marL="794280" algn="ctr" defTabSz="905988" rtl="0" fontAlgn="base">
        <a:spcBef>
          <a:spcPct val="0"/>
        </a:spcBef>
        <a:spcAft>
          <a:spcPct val="0"/>
        </a:spcAft>
        <a:defRPr sz="3500" b="1">
          <a:solidFill>
            <a:srgbClr val="000066"/>
          </a:solidFill>
          <a:latin typeface="Arial" charset="0"/>
          <a:cs typeface="Arial" charset="0"/>
        </a:defRPr>
      </a:lvl7pPr>
      <a:lvl8pPr marL="1191434" algn="ctr" defTabSz="905988" rtl="0" fontAlgn="base">
        <a:spcBef>
          <a:spcPct val="0"/>
        </a:spcBef>
        <a:spcAft>
          <a:spcPct val="0"/>
        </a:spcAft>
        <a:defRPr sz="3500" b="1">
          <a:solidFill>
            <a:srgbClr val="000066"/>
          </a:solidFill>
          <a:latin typeface="Arial" charset="0"/>
          <a:cs typeface="Arial" charset="0"/>
        </a:defRPr>
      </a:lvl8pPr>
      <a:lvl9pPr marL="1588582" algn="ctr" defTabSz="905988" rtl="0" fontAlgn="base">
        <a:spcBef>
          <a:spcPct val="0"/>
        </a:spcBef>
        <a:spcAft>
          <a:spcPct val="0"/>
        </a:spcAft>
        <a:defRPr sz="3500" b="1">
          <a:solidFill>
            <a:srgbClr val="000066"/>
          </a:solidFill>
          <a:latin typeface="Arial" charset="0"/>
          <a:cs typeface="Arial" charset="0"/>
        </a:defRPr>
      </a:lvl9pPr>
    </p:titleStyle>
    <p:bodyStyle>
      <a:lvl1pPr marL="339224" indent="-339224" algn="l" defTabSz="905988" rtl="0" eaLnBrk="0" fontAlgn="base" hangingPunct="0">
        <a:spcBef>
          <a:spcPct val="80000"/>
        </a:spcBef>
        <a:spcAft>
          <a:spcPct val="0"/>
        </a:spcAft>
        <a:buClr>
          <a:srgbClr val="1E7FB8"/>
        </a:buClr>
        <a:buFont typeface="Wingdings" pitchFamily="2" charset="2"/>
        <a:buChar char="l"/>
        <a:defRPr sz="2500">
          <a:solidFill>
            <a:srgbClr val="000066"/>
          </a:solidFill>
          <a:latin typeface="+mn-lt"/>
          <a:ea typeface="+mn-ea"/>
          <a:cs typeface="+mn-cs"/>
        </a:defRPr>
      </a:lvl1pPr>
      <a:lvl2pPr marL="798416" indent="-279930" algn="l" defTabSz="905988" rtl="0" eaLnBrk="0" fontAlgn="base" hangingPunct="0">
        <a:spcBef>
          <a:spcPct val="20000"/>
        </a:spcBef>
        <a:spcAft>
          <a:spcPct val="0"/>
        </a:spcAft>
        <a:buClr>
          <a:srgbClr val="1E7FB8"/>
        </a:buClr>
        <a:buFont typeface="Arial" charset="0"/>
        <a:buChar char="–"/>
        <a:defRPr sz="2100">
          <a:solidFill>
            <a:srgbClr val="000066"/>
          </a:solidFill>
          <a:latin typeface="+mn-lt"/>
          <a:cs typeface="+mn-cs"/>
        </a:defRPr>
      </a:lvl2pPr>
      <a:lvl3pPr marL="1245223" indent="-267522" algn="l" defTabSz="905988" rtl="0" eaLnBrk="0" fontAlgn="base" hangingPunct="0">
        <a:spcBef>
          <a:spcPct val="20000"/>
        </a:spcBef>
        <a:spcAft>
          <a:spcPct val="0"/>
        </a:spcAft>
        <a:buClr>
          <a:srgbClr val="1E7FB8"/>
        </a:buClr>
        <a:buChar char="•"/>
        <a:defRPr sz="2100">
          <a:solidFill>
            <a:srgbClr val="000066"/>
          </a:solidFill>
          <a:latin typeface="Arial Narrow" pitchFamily="34" charset="0"/>
          <a:cs typeface="+mn-cs"/>
        </a:defRPr>
      </a:lvl3pPr>
      <a:lvl4pPr marL="1649264" indent="-224772" algn="l" defTabSz="905988" rtl="0" eaLnBrk="0" fontAlgn="base" hangingPunct="0">
        <a:spcBef>
          <a:spcPct val="20000"/>
        </a:spcBef>
        <a:spcAft>
          <a:spcPct val="0"/>
        </a:spcAft>
        <a:buClr>
          <a:srgbClr val="1E7FB8"/>
        </a:buClr>
        <a:buChar char="–"/>
        <a:defRPr sz="2100">
          <a:solidFill>
            <a:srgbClr val="000066"/>
          </a:solidFill>
          <a:latin typeface="Arial Narrow" pitchFamily="34" charset="0"/>
          <a:cs typeface="+mn-cs"/>
        </a:defRPr>
      </a:lvl4pPr>
      <a:lvl5pPr marL="1970563" indent="-143416" algn="r" defTabSz="905988" rtl="1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  <a:cs typeface="+mn-cs"/>
        </a:defRPr>
      </a:lvl5pPr>
      <a:lvl6pPr marL="2367705" indent="-143416" algn="r" defTabSz="905988" rtl="1" fontAlgn="base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  <a:cs typeface="+mn-cs"/>
        </a:defRPr>
      </a:lvl6pPr>
      <a:lvl7pPr marL="2764852" indent="-143416" algn="r" defTabSz="905988" rtl="1" fontAlgn="base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  <a:cs typeface="+mn-cs"/>
        </a:defRPr>
      </a:lvl7pPr>
      <a:lvl8pPr marL="3161997" indent="-143416" algn="r" defTabSz="905988" rtl="1" fontAlgn="base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  <a:cs typeface="+mn-cs"/>
        </a:defRPr>
      </a:lvl8pPr>
      <a:lvl9pPr marL="3559146" indent="-143416" algn="r" defTabSz="905988" rtl="1" fontAlgn="base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79428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397118" algn="l" defTabSz="79428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94280" algn="l" defTabSz="79428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191434" algn="l" defTabSz="79428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88582" algn="l" defTabSz="79428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985729" algn="l" defTabSz="79428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82875" algn="l" defTabSz="79428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80020" algn="l" defTabSz="79428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77167" algn="l" defTabSz="79428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7.xml"/><Relationship Id="rId1" Type="http://schemas.openxmlformats.org/officeDocument/2006/relationships/themeOverride" Target="../theme/themeOverrid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slideLayout" Target="../slideLayouts/slideLayout17.xml"/><Relationship Id="rId1" Type="http://schemas.openxmlformats.org/officeDocument/2006/relationships/themeOverride" Target="../theme/themeOverrid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47850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MR introduction and rubella epidemiology in AFRO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 smtClean="0"/>
              <a:t>Regional MR TAG </a:t>
            </a:r>
          </a:p>
          <a:p>
            <a:r>
              <a:rPr lang="en-US" dirty="0" smtClean="0"/>
              <a:t>Nairobi, Kenya </a:t>
            </a:r>
          </a:p>
          <a:p>
            <a:r>
              <a:rPr lang="en-US" dirty="0" smtClean="0"/>
              <a:t>June 2-3 , 2015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6724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47800"/>
          </a:xfrm>
          <a:solidFill>
            <a:schemeClr val="bg2">
              <a:lumMod val="90000"/>
            </a:schemeClr>
          </a:solidFill>
        </p:spPr>
        <p:txBody>
          <a:bodyPr>
            <a:normAutofit/>
          </a:bodyPr>
          <a:lstStyle/>
          <a:p>
            <a:r>
              <a:rPr lang="en-ZW" sz="3200" b="1" dirty="0" smtClean="0"/>
              <a:t>Lab confirmed Measles </a:t>
            </a:r>
            <a:r>
              <a:rPr lang="en-ZW" sz="3200" b="1" dirty="0" err="1" smtClean="0"/>
              <a:t>Igm</a:t>
            </a:r>
            <a:r>
              <a:rPr lang="en-ZW" sz="3200" b="1" dirty="0" smtClean="0"/>
              <a:t>+ vs Rubella IgM+,</a:t>
            </a:r>
            <a:br>
              <a:rPr lang="en-ZW" sz="3200" b="1" dirty="0" smtClean="0"/>
            </a:br>
            <a:r>
              <a:rPr lang="en-ZW" sz="3200" b="1" dirty="0" smtClean="0"/>
              <a:t> e.g. ESA Countries </a:t>
            </a:r>
            <a:endParaRPr lang="en-ZW" sz="24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09619382"/>
              </p:ext>
            </p:extLst>
          </p:nvPr>
        </p:nvGraphicFramePr>
        <p:xfrm>
          <a:off x="0" y="1295400"/>
          <a:ext cx="8991600" cy="49694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0" y="6264841"/>
            <a:ext cx="899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ZW" sz="2000" dirty="0" smtClean="0"/>
              <a:t>SOA, not testing 2011 – 2015 April; Ethiopia outbreak of 2013 not included</a:t>
            </a:r>
            <a:endParaRPr lang="en-ZW" sz="2000" dirty="0"/>
          </a:p>
        </p:txBody>
      </p:sp>
    </p:spTree>
    <p:extLst>
      <p:ext uri="{BB962C8B-B14F-4D97-AF65-F5344CB8AC3E}">
        <p14:creationId xmlns:p14="http://schemas.microsoft.com/office/powerpoint/2010/main" val="3481649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09364" cy="1066800"/>
          </a:xfrm>
          <a:solidFill>
            <a:schemeClr val="bg2">
              <a:lumMod val="90000"/>
            </a:scheme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ZW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Status of MR introduction in AFR. </a:t>
            </a:r>
            <a:r>
              <a:rPr lang="en-ZW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May </a:t>
            </a:r>
            <a:r>
              <a:rPr lang="en-ZW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2015.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-76200" y="1066800"/>
            <a:ext cx="4267200" cy="5791199"/>
          </a:xfrm>
        </p:spPr>
        <p:txBody>
          <a:bodyPr>
            <a:normAutofit/>
          </a:bodyPr>
          <a:lstStyle/>
          <a:p>
            <a:r>
              <a:rPr lang="en-ZW" dirty="0" smtClean="0">
                <a:solidFill>
                  <a:schemeClr val="tx2">
                    <a:lumMod val="75000"/>
                  </a:schemeClr>
                </a:solidFill>
              </a:rPr>
              <a:t>7 countries with MR in routine EPI</a:t>
            </a:r>
          </a:p>
          <a:p>
            <a:endParaRPr lang="en-ZW" sz="1050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en-ZW" sz="1050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en-ZW" dirty="0" smtClean="0">
                <a:solidFill>
                  <a:schemeClr val="tx2">
                    <a:lumMod val="75000"/>
                  </a:schemeClr>
                </a:solidFill>
              </a:rPr>
              <a:t>BFA did MR SIAs, and will introduce MR in EPI in 2015</a:t>
            </a:r>
          </a:p>
          <a:p>
            <a:endParaRPr lang="en-ZW" sz="900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en-ZW" sz="900" dirty="0">
              <a:solidFill>
                <a:schemeClr val="tx2">
                  <a:lumMod val="75000"/>
                </a:schemeClr>
              </a:solidFill>
            </a:endParaRPr>
          </a:p>
          <a:p>
            <a:endParaRPr lang="en-ZW" sz="900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en-ZW" dirty="0" smtClean="0">
                <a:solidFill>
                  <a:schemeClr val="tx2">
                    <a:lumMod val="75000"/>
                  </a:schemeClr>
                </a:solidFill>
              </a:rPr>
              <a:t>MR SIAs in 2015 in Cam, GAM, KEN, NAM, ZIM</a:t>
            </a:r>
          </a:p>
          <a:p>
            <a:endParaRPr lang="en-ZW" sz="1200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en-ZW" dirty="0" smtClean="0">
                <a:solidFill>
                  <a:schemeClr val="tx2">
                    <a:lumMod val="75000"/>
                  </a:schemeClr>
                </a:solidFill>
              </a:rPr>
              <a:t>For 2016, expression of interest pending  from some </a:t>
            </a:r>
          </a:p>
          <a:p>
            <a:endParaRPr lang="en-ZW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0328" b="34426"/>
          <a:stretch/>
        </p:blipFill>
        <p:spPr bwMode="auto">
          <a:xfrm>
            <a:off x="4038600" y="1524000"/>
            <a:ext cx="5105400" cy="4805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21446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067800" cy="990600"/>
          </a:xfrm>
          <a:solidFill>
            <a:schemeClr val="bg2"/>
          </a:solidFill>
        </p:spPr>
        <p:txBody>
          <a:bodyPr>
            <a:noAutofit/>
          </a:bodyPr>
          <a:lstStyle/>
          <a:p>
            <a:r>
              <a:rPr lang="en-ZW" sz="3200" b="1" dirty="0" smtClean="0"/>
              <a:t>Experiences from countries that introduced MR  </a:t>
            </a:r>
            <a:endParaRPr lang="en-ZW" sz="32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01670686"/>
              </p:ext>
            </p:extLst>
          </p:nvPr>
        </p:nvGraphicFramePr>
        <p:xfrm>
          <a:off x="-1" y="990600"/>
          <a:ext cx="9144001" cy="6309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0573"/>
                <a:gridCol w="2177143"/>
                <a:gridCol w="1763485"/>
                <a:gridCol w="3352800"/>
              </a:tblGrid>
              <a:tr h="1087776">
                <a:tc>
                  <a:txBody>
                    <a:bodyPr/>
                    <a:lstStyle/>
                    <a:p>
                      <a:r>
                        <a:rPr lang="en-ZW" sz="2000" dirty="0" smtClean="0"/>
                        <a:t>Country </a:t>
                      </a:r>
                      <a:endParaRPr lang="en-ZW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W" sz="2000" dirty="0" smtClean="0"/>
                        <a:t>Date of introduction</a:t>
                      </a:r>
                      <a:r>
                        <a:rPr lang="en-ZW" sz="2000" baseline="0" dirty="0" smtClean="0"/>
                        <a:t> of MR</a:t>
                      </a:r>
                      <a:endParaRPr lang="en-ZW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W" sz="2000" dirty="0" smtClean="0"/>
                        <a:t>Introduction</a:t>
                      </a:r>
                      <a:r>
                        <a:rPr lang="en-ZW" sz="2000" baseline="0" dirty="0" smtClean="0"/>
                        <a:t> into RI </a:t>
                      </a:r>
                    </a:p>
                    <a:p>
                      <a:r>
                        <a:rPr lang="en-ZW" sz="2000" baseline="0" dirty="0" smtClean="0"/>
                        <a:t>(Interval) </a:t>
                      </a:r>
                      <a:endParaRPr lang="en-ZW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W" sz="2000" dirty="0" smtClean="0"/>
                        <a:t>Type</a:t>
                      </a:r>
                      <a:r>
                        <a:rPr lang="en-ZW" sz="2000" baseline="0" dirty="0" smtClean="0"/>
                        <a:t> of MCV2 vaccine </a:t>
                      </a:r>
                      <a:endParaRPr lang="en-ZW" sz="2000" dirty="0"/>
                    </a:p>
                  </a:txBody>
                  <a:tcPr/>
                </a:tc>
              </a:tr>
              <a:tr h="360024">
                <a:tc>
                  <a:txBody>
                    <a:bodyPr/>
                    <a:lstStyle/>
                    <a:p>
                      <a:r>
                        <a:rPr lang="en-ZW" sz="2000" dirty="0" smtClean="0"/>
                        <a:t>Cap Verde</a:t>
                      </a:r>
                      <a:endParaRPr lang="en-ZW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W" sz="2000" dirty="0" smtClean="0"/>
                        <a:t>Last quarter 2012?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W" sz="2000" baseline="0" dirty="0" smtClean="0"/>
                        <a:t>Since 2009 In RI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W" sz="2000" dirty="0" smtClean="0"/>
                        <a:t>MMR used </a:t>
                      </a:r>
                      <a:endParaRPr lang="en-ZW" sz="2000" dirty="0"/>
                    </a:p>
                  </a:txBody>
                  <a:tcPr/>
                </a:tc>
              </a:tr>
              <a:tr h="801984">
                <a:tc>
                  <a:txBody>
                    <a:bodyPr/>
                    <a:lstStyle/>
                    <a:p>
                      <a:r>
                        <a:rPr lang="en-ZW" sz="2000" dirty="0" smtClean="0"/>
                        <a:t>Ghana </a:t>
                      </a:r>
                      <a:endParaRPr lang="en-ZW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W" sz="2000" dirty="0" smtClean="0"/>
                        <a:t>September 11-20 , 2013 </a:t>
                      </a:r>
                      <a:endParaRPr lang="en-ZW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W" sz="2000" dirty="0" smtClean="0"/>
                        <a:t>Immediate</a:t>
                      </a:r>
                      <a:r>
                        <a:rPr lang="en-ZW" sz="2000" baseline="0" dirty="0" smtClean="0"/>
                        <a:t> with no delay </a:t>
                      </a:r>
                      <a:endParaRPr lang="en-ZW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W" sz="2000" dirty="0" smtClean="0"/>
                        <a:t>Monovalent for</a:t>
                      </a:r>
                      <a:r>
                        <a:rPr lang="en-ZW" sz="2000" baseline="0" dirty="0" smtClean="0"/>
                        <a:t> MCV2 </a:t>
                      </a:r>
                    </a:p>
                  </a:txBody>
                  <a:tcPr/>
                </a:tc>
              </a:tr>
              <a:tr h="723472">
                <a:tc>
                  <a:txBody>
                    <a:bodyPr/>
                    <a:lstStyle/>
                    <a:p>
                      <a:r>
                        <a:rPr lang="en-ZW" sz="2000" dirty="0" smtClean="0"/>
                        <a:t>Rwanda</a:t>
                      </a:r>
                      <a:endParaRPr lang="en-ZW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W" sz="2000" dirty="0" smtClean="0"/>
                        <a:t>April 2013 </a:t>
                      </a:r>
                      <a:endParaRPr lang="en-ZW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W" sz="2000" dirty="0" smtClean="0"/>
                        <a:t>Interval</a:t>
                      </a:r>
                      <a:r>
                        <a:rPr lang="en-ZW" sz="2000" baseline="0" dirty="0" smtClean="0"/>
                        <a:t> 6 months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W" sz="2000" baseline="0" dirty="0" smtClean="0"/>
                        <a:t>Monovalent for MCV2 July 2014 </a:t>
                      </a:r>
                      <a:r>
                        <a:rPr lang="en-ZW" sz="2000" baseline="0" dirty="0" smtClean="0"/>
                        <a:t>; planning to switch to MR2 August 2015</a:t>
                      </a:r>
                      <a:endParaRPr lang="en-ZW" sz="2000" dirty="0"/>
                    </a:p>
                  </a:txBody>
                  <a:tcPr/>
                </a:tc>
              </a:tr>
              <a:tr h="428518">
                <a:tc>
                  <a:txBody>
                    <a:bodyPr/>
                    <a:lstStyle/>
                    <a:p>
                      <a:r>
                        <a:rPr lang="en-ZW" sz="2000" dirty="0" smtClean="0"/>
                        <a:t>Senegal </a:t>
                      </a:r>
                      <a:endParaRPr lang="en-ZW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W" sz="2000" dirty="0" smtClean="0"/>
                        <a:t>Last quarter 2013</a:t>
                      </a:r>
                      <a:endParaRPr lang="en-ZW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W" sz="2000" baseline="0" dirty="0" smtClean="0"/>
                        <a:t>Immediate with no delay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W" sz="2000" dirty="0" smtClean="0"/>
                        <a:t>MR for MCV2 since early 2014</a:t>
                      </a:r>
                      <a:r>
                        <a:rPr lang="en-ZW" sz="2000" baseline="0" dirty="0" smtClean="0"/>
                        <a:t> </a:t>
                      </a:r>
                      <a:endParaRPr lang="en-ZW" sz="2000" dirty="0"/>
                    </a:p>
                  </a:txBody>
                  <a:tcPr/>
                </a:tc>
              </a:tr>
              <a:tr h="428518">
                <a:tc>
                  <a:txBody>
                    <a:bodyPr/>
                    <a:lstStyle/>
                    <a:p>
                      <a:r>
                        <a:rPr lang="en-ZW" sz="2000" dirty="0" smtClean="0"/>
                        <a:t>Tanzania </a:t>
                      </a:r>
                      <a:endParaRPr lang="en-ZW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W" sz="2000" dirty="0" smtClean="0"/>
                        <a:t>18-24, Oct 2014</a:t>
                      </a:r>
                      <a:endParaRPr lang="en-ZW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W" sz="2000" dirty="0" smtClean="0"/>
                        <a:t>October 2014 to</a:t>
                      </a:r>
                      <a:r>
                        <a:rPr lang="en-ZW" sz="2000" baseline="0" dirty="0" smtClean="0"/>
                        <a:t> March 2015 </a:t>
                      </a:r>
                    </a:p>
                    <a:p>
                      <a:r>
                        <a:rPr lang="en-ZW" sz="2000" baseline="0" dirty="0" smtClean="0"/>
                        <a:t>(5 </a:t>
                      </a:r>
                      <a:r>
                        <a:rPr lang="en-ZW" sz="2000" baseline="0" dirty="0" err="1" smtClean="0"/>
                        <a:t>mths</a:t>
                      </a:r>
                      <a:r>
                        <a:rPr lang="en-ZW" sz="2000" baseline="0" dirty="0" smtClean="0"/>
                        <a:t>) </a:t>
                      </a:r>
                      <a:endParaRPr lang="en-ZW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W" sz="2000" dirty="0" smtClean="0"/>
                        <a:t>MR for MCV2 </a:t>
                      </a:r>
                      <a:endParaRPr lang="en-ZW" sz="2000" dirty="0"/>
                    </a:p>
                  </a:txBody>
                  <a:tcPr/>
                </a:tc>
              </a:tr>
              <a:tr h="428518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ZW" sz="20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B.Faso</a:t>
                      </a:r>
                      <a:r>
                        <a:rPr lang="en-ZW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ZW" sz="2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ZW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Nov 2014 </a:t>
                      </a:r>
                      <a:endParaRPr lang="en-ZW" sz="2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ZW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May 2015 </a:t>
                      </a:r>
                      <a:endParaRPr lang="en-ZW" sz="2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ZW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MCV2 since Oct 2014 ;switched to MR2</a:t>
                      </a:r>
                      <a:r>
                        <a:rPr lang="en-ZW" sz="2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by </a:t>
                      </a:r>
                      <a:r>
                        <a:rPr lang="en-ZW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May 2015</a:t>
                      </a:r>
                      <a:endParaRPr lang="en-ZW" sz="2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45437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44562"/>
          </a:xfrm>
          <a:solidFill>
            <a:schemeClr val="bg2"/>
          </a:solidFill>
        </p:spPr>
        <p:txBody>
          <a:bodyPr>
            <a:noAutofit/>
          </a:bodyPr>
          <a:lstStyle/>
          <a:p>
            <a:r>
              <a:rPr lang="en-ZW" sz="3200" b="1" dirty="0" smtClean="0"/>
              <a:t>Noted Issues among planning countries to introduce MR in 2015 </a:t>
            </a:r>
            <a:endParaRPr lang="en-ZW" sz="32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20382508"/>
              </p:ext>
            </p:extLst>
          </p:nvPr>
        </p:nvGraphicFramePr>
        <p:xfrm>
          <a:off x="0" y="990600"/>
          <a:ext cx="9144000" cy="582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7800"/>
                <a:gridCol w="2870200"/>
                <a:gridCol w="2235200"/>
                <a:gridCol w="2590800"/>
              </a:tblGrid>
              <a:tr h="762000">
                <a:tc>
                  <a:txBody>
                    <a:bodyPr/>
                    <a:lstStyle/>
                    <a:p>
                      <a:r>
                        <a:rPr lang="en-ZW" sz="2000" b="1" dirty="0" smtClean="0"/>
                        <a:t>Country</a:t>
                      </a:r>
                      <a:endParaRPr lang="en-ZW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W" sz="2000" b="1" dirty="0" smtClean="0"/>
                        <a:t>Planned introduction of RCV </a:t>
                      </a:r>
                      <a:endParaRPr lang="en-ZW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W" sz="2000" b="1" dirty="0" smtClean="0"/>
                        <a:t>Intended timeline for RI introduction </a:t>
                      </a:r>
                      <a:endParaRPr lang="en-ZW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W" sz="2000" b="1" dirty="0" smtClean="0"/>
                        <a:t>ISSUES /Comments </a:t>
                      </a:r>
                      <a:endParaRPr lang="en-ZW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ZW" sz="2200" b="1" dirty="0" smtClean="0"/>
                        <a:t>Zimbabwe </a:t>
                      </a:r>
                      <a:endParaRPr lang="en-ZW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W" sz="2200" b="1" dirty="0" smtClean="0"/>
                        <a:t>2015 August shifted to September due to delay in supply </a:t>
                      </a:r>
                      <a:endParaRPr lang="en-ZW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W" sz="2200" b="1" dirty="0" smtClean="0"/>
                        <a:t>Within</a:t>
                      </a:r>
                      <a:r>
                        <a:rPr lang="en-ZW" sz="2200" b="1" baseline="0" dirty="0" smtClean="0"/>
                        <a:t> 1 month of MR SIAs to introduce in RI </a:t>
                      </a:r>
                      <a:endParaRPr lang="en-ZW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W" sz="2200" b="1" dirty="0" smtClean="0"/>
                        <a:t>Dates of SIAs repeatedly postponed due to</a:t>
                      </a:r>
                      <a:r>
                        <a:rPr lang="en-ZW" sz="2200" b="1" baseline="0" dirty="0" smtClean="0"/>
                        <a:t> supply assurance </a:t>
                      </a:r>
                      <a:endParaRPr lang="en-ZW" sz="2200" b="1" dirty="0"/>
                    </a:p>
                  </a:txBody>
                  <a:tcPr/>
                </a:tc>
              </a:tr>
              <a:tr h="1021080">
                <a:tc>
                  <a:txBody>
                    <a:bodyPr/>
                    <a:lstStyle/>
                    <a:p>
                      <a:r>
                        <a:rPr lang="en-ZW" sz="2200" b="1" dirty="0" smtClean="0"/>
                        <a:t>Kenya </a:t>
                      </a:r>
                      <a:endParaRPr lang="en-ZW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W" sz="2200" b="1" dirty="0" smtClean="0"/>
                        <a:t>2015 November for MR SIAs ( &lt;15</a:t>
                      </a:r>
                      <a:r>
                        <a:rPr lang="en-ZW" sz="2200" b="1" baseline="0" dirty="0" smtClean="0"/>
                        <a:t> years)</a:t>
                      </a:r>
                      <a:endParaRPr lang="en-ZW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W" sz="2200" b="1" dirty="0" smtClean="0"/>
                        <a:t>MR in RI</a:t>
                      </a:r>
                      <a:r>
                        <a:rPr lang="en-ZW" sz="2200" b="1" baseline="0" dirty="0" smtClean="0"/>
                        <a:t> planned for </a:t>
                      </a:r>
                      <a:r>
                        <a:rPr lang="en-ZW" sz="2200" b="1" dirty="0" smtClean="0"/>
                        <a:t>2017 </a:t>
                      </a:r>
                      <a:endParaRPr lang="en-ZW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W" sz="2200" b="1" dirty="0" smtClean="0"/>
                        <a:t>Cost of MR not supported</a:t>
                      </a:r>
                      <a:r>
                        <a:rPr lang="en-ZW" sz="2200" b="1" baseline="0" dirty="0" smtClean="0"/>
                        <a:t> by </a:t>
                      </a:r>
                      <a:r>
                        <a:rPr lang="en-ZW" sz="2200" b="1" baseline="0" dirty="0" err="1" smtClean="0"/>
                        <a:t>Gavi</a:t>
                      </a:r>
                      <a:r>
                        <a:rPr lang="en-ZW" sz="2200" b="1" baseline="0" dirty="0" smtClean="0"/>
                        <a:t>, Country considers cost implication </a:t>
                      </a:r>
                      <a:endParaRPr lang="en-ZW" sz="2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ZW" sz="2200" b="1" dirty="0" smtClean="0"/>
                        <a:t>Cameroun </a:t>
                      </a:r>
                      <a:endParaRPr lang="en-ZW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W" sz="2200" b="1" dirty="0" smtClean="0"/>
                        <a:t>Date of SIAs planned</a:t>
                      </a:r>
                      <a:r>
                        <a:rPr lang="en-ZW" sz="2200" b="1" baseline="0" dirty="0" smtClean="0"/>
                        <a:t> for April 2015 </a:t>
                      </a:r>
                      <a:endParaRPr lang="en-ZW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W" sz="2200" b="1" dirty="0" smtClean="0"/>
                        <a:t>Date plan for RI pending</a:t>
                      </a:r>
                      <a:r>
                        <a:rPr lang="en-ZW" sz="2200" b="1" baseline="0" dirty="0" smtClean="0"/>
                        <a:t> </a:t>
                      </a:r>
                      <a:endParaRPr lang="en-ZW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W" sz="2200" b="1" dirty="0" err="1" smtClean="0"/>
                        <a:t>Gavi</a:t>
                      </a:r>
                      <a:r>
                        <a:rPr lang="en-ZW" sz="2200" b="1" baseline="0" dirty="0" smtClean="0"/>
                        <a:t> approval only in May 2015, no date yet but Q4 2015</a:t>
                      </a:r>
                      <a:endParaRPr lang="en-ZW" sz="2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ZW" sz="2200" b="1" dirty="0" smtClean="0"/>
                        <a:t>Gambia </a:t>
                      </a:r>
                      <a:endParaRPr lang="en-ZW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W" sz="2200" b="1" dirty="0" smtClean="0"/>
                        <a:t>Oct</a:t>
                      </a:r>
                      <a:r>
                        <a:rPr lang="en-ZW" sz="2200" b="1" baseline="0" dirty="0" smtClean="0"/>
                        <a:t> </a:t>
                      </a:r>
                      <a:r>
                        <a:rPr lang="en-ZW" sz="2200" b="1" dirty="0" smtClean="0"/>
                        <a:t> 2015?</a:t>
                      </a:r>
                      <a:endParaRPr lang="en-ZW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W" sz="2200" b="1" dirty="0" smtClean="0"/>
                        <a:t>January</a:t>
                      </a:r>
                      <a:r>
                        <a:rPr lang="en-ZW" sz="2200" b="1" baseline="0" dirty="0" smtClean="0"/>
                        <a:t> 2016</a:t>
                      </a:r>
                      <a:endParaRPr lang="en-ZW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W" sz="2200" b="1" dirty="0" smtClean="0"/>
                        <a:t>Latte </a:t>
                      </a:r>
                      <a:r>
                        <a:rPr lang="en-ZW" sz="2200" b="1" dirty="0" err="1" smtClean="0"/>
                        <a:t>Gavi</a:t>
                      </a:r>
                      <a:r>
                        <a:rPr lang="en-ZW" sz="2200" b="1" dirty="0" smtClean="0"/>
                        <a:t> approval and release of funds</a:t>
                      </a:r>
                      <a:endParaRPr lang="en-ZW" sz="22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0810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W" dirty="0" smtClean="0"/>
              <a:t>Summary of issues / Comments </a:t>
            </a:r>
            <a:endParaRPr lang="en-ZW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ZW" b="1" dirty="0"/>
              <a:t>Enough stock of Measles </a:t>
            </a:r>
            <a:r>
              <a:rPr lang="en-ZW" b="1" dirty="0" smtClean="0"/>
              <a:t>so delay in the MR switch </a:t>
            </a:r>
            <a:endParaRPr lang="en-ZW" dirty="0"/>
          </a:p>
          <a:p>
            <a:r>
              <a:rPr lang="en-ZW" b="1" dirty="0"/>
              <a:t>GAVI does not support MR for MCV2 </a:t>
            </a:r>
            <a:endParaRPr lang="en-ZW" b="1" dirty="0" smtClean="0"/>
          </a:p>
          <a:p>
            <a:r>
              <a:rPr lang="en-ZW" dirty="0"/>
              <a:t>Long interval of MR into RI -&gt; needed catch up to be done </a:t>
            </a:r>
          </a:p>
          <a:p>
            <a:r>
              <a:rPr lang="en-ZW" b="1" dirty="0" smtClean="0"/>
              <a:t>Issues </a:t>
            </a:r>
            <a:r>
              <a:rPr lang="en-ZW" b="1" dirty="0"/>
              <a:t>of Co-payment so not thinking of </a:t>
            </a:r>
            <a:r>
              <a:rPr lang="en-ZW" b="1" dirty="0" smtClean="0"/>
              <a:t>WCBA</a:t>
            </a:r>
            <a:endParaRPr lang="en-ZW" dirty="0"/>
          </a:p>
          <a:p>
            <a:r>
              <a:rPr lang="en-ZW" b="1" dirty="0"/>
              <a:t>GAVI graduating country so cautious </a:t>
            </a:r>
            <a:endParaRPr lang="en-ZW" dirty="0"/>
          </a:p>
          <a:p>
            <a:pPr fontAlgn="t"/>
            <a:endParaRPr lang="en-ZW" dirty="0"/>
          </a:p>
          <a:p>
            <a:endParaRPr lang="en-ZW" dirty="0"/>
          </a:p>
        </p:txBody>
      </p:sp>
    </p:spTree>
    <p:extLst>
      <p:ext uri="{BB962C8B-B14F-4D97-AF65-F5344CB8AC3E}">
        <p14:creationId xmlns:p14="http://schemas.microsoft.com/office/powerpoint/2010/main" val="14883019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>
            <a:normAutofit/>
          </a:bodyPr>
          <a:lstStyle/>
          <a:p>
            <a:r>
              <a:rPr lang="en-ZW" dirty="0" smtClean="0"/>
              <a:t>Follow up SIAs to use MR </a:t>
            </a:r>
            <a:r>
              <a:rPr lang="en-ZW" dirty="0" smtClean="0"/>
              <a:t>-2017</a:t>
            </a:r>
            <a:endParaRPr lang="en-ZW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1"/>
            <a:ext cx="8229600" cy="1142999"/>
          </a:xfrm>
        </p:spPr>
        <p:txBody>
          <a:bodyPr>
            <a:normAutofit/>
          </a:bodyPr>
          <a:lstStyle/>
          <a:p>
            <a:r>
              <a:rPr lang="en-ZW" sz="3600" dirty="0" smtClean="0"/>
              <a:t>Ghana </a:t>
            </a:r>
            <a:r>
              <a:rPr lang="en-ZW" sz="3600" dirty="0" smtClean="0"/>
              <a:t>, Rwanda , Senegal , Tanzania </a:t>
            </a:r>
            <a:endParaRPr lang="en-ZW" sz="36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33400" y="3467100"/>
            <a:ext cx="8229600" cy="1143000"/>
          </a:xfrm>
          <a:prstGeom prst="rect">
            <a:avLst/>
          </a:prstGeom>
          <a:solidFill>
            <a:schemeClr val="bg2"/>
          </a:solidFill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ZW" dirty="0" smtClean="0"/>
              <a:t>Countries in pipeline to introduce MR in 2016 </a:t>
            </a:r>
            <a:endParaRPr lang="en-ZW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43525" y="4671310"/>
            <a:ext cx="8229600" cy="114299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ZW" sz="3600" dirty="0" smtClean="0"/>
              <a:t>Burundi, Zambia, Malawi, Lesotho, Comoros, Lesotho, Madagascar </a:t>
            </a:r>
            <a:endParaRPr lang="en-ZW" sz="3600" dirty="0"/>
          </a:p>
        </p:txBody>
      </p:sp>
    </p:spTree>
    <p:extLst>
      <p:ext uri="{BB962C8B-B14F-4D97-AF65-F5344CB8AC3E}">
        <p14:creationId xmlns:p14="http://schemas.microsoft.com/office/powerpoint/2010/main" val="2740881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7285094"/>
              </p:ext>
            </p:extLst>
          </p:nvPr>
        </p:nvGraphicFramePr>
        <p:xfrm>
          <a:off x="0" y="0"/>
          <a:ext cx="9144000" cy="71984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2305"/>
                <a:gridCol w="1239864"/>
                <a:gridCol w="3835831"/>
                <a:gridCol w="2286000"/>
              </a:tblGrid>
              <a:tr h="975178">
                <a:tc gridSpan="4">
                  <a:txBody>
                    <a:bodyPr/>
                    <a:lstStyle/>
                    <a:p>
                      <a:pPr algn="ctr"/>
                      <a:r>
                        <a:rPr lang="en-ZW" sz="2800" dirty="0" smtClean="0"/>
                        <a:t>Countries that are in</a:t>
                      </a:r>
                      <a:r>
                        <a:rPr lang="en-ZW" sz="2800" baseline="0" dirty="0" smtClean="0"/>
                        <a:t> the pipeline for  RCV introduction /comments </a:t>
                      </a:r>
                      <a:endParaRPr lang="en-ZW" sz="2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W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W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W" dirty="0"/>
                    </a:p>
                  </a:txBody>
                  <a:tcPr/>
                </a:tc>
              </a:tr>
              <a:tr h="849349">
                <a:tc>
                  <a:txBody>
                    <a:bodyPr/>
                    <a:lstStyle/>
                    <a:p>
                      <a:r>
                        <a:rPr lang="en-ZW" sz="2400" b="1" dirty="0" smtClean="0"/>
                        <a:t>Burundi </a:t>
                      </a:r>
                      <a:endParaRPr lang="en-ZW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W" sz="2400" b="1" dirty="0" smtClean="0"/>
                        <a:t>2016</a:t>
                      </a:r>
                      <a:endParaRPr lang="en-ZW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W" sz="2400" b="1" dirty="0" smtClean="0"/>
                        <a:t>Intending to</a:t>
                      </a:r>
                      <a:r>
                        <a:rPr lang="en-ZW" sz="2400" b="1" baseline="0" dirty="0" smtClean="0"/>
                        <a:t> apply for </a:t>
                      </a:r>
                      <a:r>
                        <a:rPr lang="en-ZW" sz="2400" b="1" baseline="0" dirty="0" err="1" smtClean="0"/>
                        <a:t>Gavi</a:t>
                      </a:r>
                      <a:r>
                        <a:rPr lang="en-ZW" sz="2400" b="1" baseline="0" dirty="0" smtClean="0"/>
                        <a:t> support </a:t>
                      </a:r>
                      <a:endParaRPr lang="en-ZW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W" sz="2400" b="1" dirty="0"/>
                    </a:p>
                  </a:txBody>
                  <a:tcPr/>
                </a:tc>
              </a:tr>
              <a:tr h="690073">
                <a:tc>
                  <a:txBody>
                    <a:bodyPr/>
                    <a:lstStyle/>
                    <a:p>
                      <a:r>
                        <a:rPr lang="en-ZW" sz="2400" b="1" dirty="0" smtClean="0"/>
                        <a:t>Zambia</a:t>
                      </a:r>
                      <a:r>
                        <a:rPr lang="en-ZW" sz="2400" b="1" baseline="0" dirty="0" smtClean="0"/>
                        <a:t> </a:t>
                      </a:r>
                      <a:endParaRPr lang="en-ZW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W" sz="2400" b="1" dirty="0" smtClean="0"/>
                        <a:t>2016</a:t>
                      </a:r>
                      <a:endParaRPr lang="en-ZW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W" sz="2400" b="1" dirty="0" smtClean="0"/>
                        <a:t>Submitted intent</a:t>
                      </a:r>
                      <a:r>
                        <a:rPr lang="en-ZW" sz="2400" b="1" baseline="0" dirty="0" smtClean="0"/>
                        <a:t> </a:t>
                      </a:r>
                      <a:endParaRPr lang="en-ZW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W" sz="2400" b="1" dirty="0"/>
                    </a:p>
                  </a:txBody>
                  <a:tcPr/>
                </a:tc>
              </a:tr>
              <a:tr h="1194253">
                <a:tc>
                  <a:txBody>
                    <a:bodyPr/>
                    <a:lstStyle/>
                    <a:p>
                      <a:r>
                        <a:rPr lang="en-ZW" sz="2400" b="1" dirty="0" smtClean="0"/>
                        <a:t>Malawi </a:t>
                      </a:r>
                      <a:endParaRPr lang="en-ZW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W" sz="2400" b="1" dirty="0" smtClean="0"/>
                        <a:t>2016 </a:t>
                      </a:r>
                      <a:endParaRPr lang="en-ZW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W" sz="2400" b="1" dirty="0" smtClean="0"/>
                        <a:t>Intending to submit EOI</a:t>
                      </a:r>
                      <a:r>
                        <a:rPr lang="en-ZW" sz="2400" b="1" baseline="0" dirty="0" smtClean="0"/>
                        <a:t> to </a:t>
                      </a:r>
                      <a:r>
                        <a:rPr lang="en-ZW" sz="2400" b="1" baseline="0" dirty="0" err="1" smtClean="0"/>
                        <a:t>Gavi</a:t>
                      </a:r>
                      <a:r>
                        <a:rPr lang="en-ZW" sz="2400" b="1" baseline="0" dirty="0" smtClean="0"/>
                        <a:t> in September </a:t>
                      </a:r>
                      <a:endParaRPr lang="en-ZW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W" sz="2400" b="1" dirty="0"/>
                    </a:p>
                  </a:txBody>
                  <a:tcPr/>
                </a:tc>
              </a:tr>
              <a:tr h="1306605">
                <a:tc>
                  <a:txBody>
                    <a:bodyPr/>
                    <a:lstStyle/>
                    <a:p>
                      <a:r>
                        <a:rPr lang="en-ZW" sz="2400" b="1" dirty="0" smtClean="0"/>
                        <a:t>Lesotho</a:t>
                      </a:r>
                      <a:endParaRPr lang="en-ZW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W" sz="2400" b="1" dirty="0" smtClean="0"/>
                        <a:t>2016</a:t>
                      </a:r>
                      <a:endParaRPr lang="en-ZW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W" sz="2400" b="1" dirty="0" smtClean="0"/>
                        <a:t>Intending to submit EOI</a:t>
                      </a:r>
                      <a:r>
                        <a:rPr lang="en-ZW" sz="2400" b="1" baseline="0" dirty="0" smtClean="0"/>
                        <a:t> to </a:t>
                      </a:r>
                      <a:r>
                        <a:rPr lang="en-ZW" sz="2400" b="1" baseline="0" dirty="0" err="1" smtClean="0"/>
                        <a:t>Gavi</a:t>
                      </a:r>
                      <a:r>
                        <a:rPr lang="en-ZW" sz="2400" b="1" baseline="0" dirty="0" smtClean="0"/>
                        <a:t> in September  </a:t>
                      </a:r>
                      <a:endParaRPr lang="en-ZW" sz="2400" b="1" dirty="0" smtClean="0"/>
                    </a:p>
                    <a:p>
                      <a:endParaRPr lang="en-ZW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W" sz="2400" b="1" baseline="0" dirty="0" smtClean="0"/>
                        <a:t>trying to approach GAVI</a:t>
                      </a:r>
                      <a:endParaRPr lang="en-ZW" sz="2400" b="1" dirty="0"/>
                    </a:p>
                  </a:txBody>
                  <a:tcPr/>
                </a:tc>
              </a:tr>
              <a:tr h="484336">
                <a:tc>
                  <a:txBody>
                    <a:bodyPr/>
                    <a:lstStyle/>
                    <a:p>
                      <a:r>
                        <a:rPr lang="en-ZW" sz="2400" b="1" dirty="0" smtClean="0"/>
                        <a:t>Madagascar</a:t>
                      </a:r>
                      <a:r>
                        <a:rPr lang="en-ZW" sz="2400" b="1" baseline="0" dirty="0" smtClean="0"/>
                        <a:t> </a:t>
                      </a:r>
                      <a:endParaRPr lang="en-ZW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W" sz="2400" b="1" dirty="0" smtClean="0"/>
                        <a:t>2016</a:t>
                      </a:r>
                      <a:endParaRPr lang="en-ZW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W" sz="2400" b="1" dirty="0" smtClean="0"/>
                        <a:t>Pending confirmation </a:t>
                      </a:r>
                      <a:endParaRPr lang="en-ZW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W" sz="2400" b="1" dirty="0"/>
                    </a:p>
                  </a:txBody>
                  <a:tcPr/>
                </a:tc>
              </a:tr>
              <a:tr h="849349">
                <a:tc>
                  <a:txBody>
                    <a:bodyPr/>
                    <a:lstStyle/>
                    <a:p>
                      <a:r>
                        <a:rPr lang="en-ZW" sz="2400" b="1" dirty="0" smtClean="0"/>
                        <a:t>Comoros </a:t>
                      </a:r>
                      <a:endParaRPr lang="en-ZW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W" sz="2400" b="1" dirty="0" smtClean="0"/>
                        <a:t>2016 </a:t>
                      </a:r>
                      <a:endParaRPr lang="en-ZW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W" sz="2400" b="1" dirty="0" smtClean="0"/>
                        <a:t>Pending confirmation </a:t>
                      </a:r>
                    </a:p>
                    <a:p>
                      <a:endParaRPr lang="en-ZW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W" sz="2400" b="1" dirty="0"/>
                    </a:p>
                  </a:txBody>
                  <a:tcPr/>
                </a:tc>
              </a:tr>
              <a:tr h="849349">
                <a:tc>
                  <a:txBody>
                    <a:bodyPr/>
                    <a:lstStyle/>
                    <a:p>
                      <a:r>
                        <a:rPr lang="en-ZW" sz="2400" b="1" dirty="0" smtClean="0"/>
                        <a:t>Ethiopia </a:t>
                      </a:r>
                      <a:endParaRPr lang="en-ZW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W" sz="2400" b="1" dirty="0" smtClean="0"/>
                        <a:t>2017</a:t>
                      </a:r>
                      <a:endParaRPr lang="en-ZW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W" sz="2400" b="1" dirty="0" smtClean="0"/>
                        <a:t>Pending confirmation </a:t>
                      </a:r>
                    </a:p>
                    <a:p>
                      <a:endParaRPr lang="en-ZW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W" sz="24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07956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709"/>
            <a:ext cx="9144000" cy="962892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n-US" b="1" dirty="0" smtClean="0"/>
              <a:t>Issues noted related to MR introduction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66800"/>
            <a:ext cx="8991600" cy="5715000"/>
          </a:xfrm>
        </p:spPr>
        <p:txBody>
          <a:bodyPr>
            <a:noAutofit/>
          </a:bodyPr>
          <a:lstStyle/>
          <a:p>
            <a:r>
              <a:rPr lang="en-US" sz="2800" dirty="0" smtClean="0"/>
              <a:t>Payment related</a:t>
            </a:r>
          </a:p>
          <a:p>
            <a:pPr lvl="1"/>
            <a:r>
              <a:rPr lang="en-US" sz="2400" dirty="0" smtClean="0"/>
              <a:t>Due to cost component of MR in routine introduction countries are not taking up MR for the RI on time </a:t>
            </a:r>
          </a:p>
          <a:p>
            <a:pPr lvl="1"/>
            <a:r>
              <a:rPr lang="en-US" sz="2400" dirty="0" smtClean="0"/>
              <a:t>cohort missing on the Rubella component if not high coverage in the countries </a:t>
            </a:r>
          </a:p>
          <a:p>
            <a:endParaRPr lang="en-US" sz="1600" dirty="0" smtClean="0"/>
          </a:p>
          <a:p>
            <a:r>
              <a:rPr lang="en-US" sz="2800" dirty="0" smtClean="0"/>
              <a:t>Stock related </a:t>
            </a:r>
          </a:p>
          <a:p>
            <a:pPr lvl="1"/>
            <a:r>
              <a:rPr lang="en-US" sz="2400" dirty="0"/>
              <a:t> </a:t>
            </a:r>
            <a:r>
              <a:rPr lang="en-US" sz="2400" dirty="0" smtClean="0"/>
              <a:t>Continued use of existing measles vials until  phased out with interval prior to switching to MR in RI </a:t>
            </a:r>
          </a:p>
          <a:p>
            <a:pPr lvl="1"/>
            <a:endParaRPr lang="en-US" sz="1400" dirty="0" smtClean="0"/>
          </a:p>
          <a:p>
            <a:pPr lvl="1"/>
            <a:r>
              <a:rPr lang="en-US" sz="2400" dirty="0" smtClean="0"/>
              <a:t>Supply </a:t>
            </a:r>
            <a:r>
              <a:rPr lang="en-US" sz="2400" dirty="0"/>
              <a:t>time line frequently changing for </a:t>
            </a:r>
            <a:r>
              <a:rPr lang="en-US" sz="2400" dirty="0" err="1"/>
              <a:t>Gavi</a:t>
            </a:r>
            <a:r>
              <a:rPr lang="en-US" sz="2400" dirty="0"/>
              <a:t> supported countries </a:t>
            </a:r>
            <a:endParaRPr lang="en-US" sz="2400" dirty="0" smtClean="0"/>
          </a:p>
          <a:p>
            <a:pPr lvl="2"/>
            <a:r>
              <a:rPr lang="en-US" sz="2000" dirty="0" smtClean="0"/>
              <a:t> implications on delayed preparation for SIAs </a:t>
            </a:r>
          </a:p>
          <a:p>
            <a:pPr lvl="1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773822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709"/>
            <a:ext cx="9144000" cy="962892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n-US" b="1" dirty="0" smtClean="0"/>
              <a:t>Issues noted related to MR introduction (1)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7" y="1184564"/>
            <a:ext cx="8686800" cy="5638800"/>
          </a:xfrm>
        </p:spPr>
        <p:txBody>
          <a:bodyPr>
            <a:noAutofit/>
          </a:bodyPr>
          <a:lstStyle/>
          <a:p>
            <a:r>
              <a:rPr lang="en-US" sz="2800" dirty="0"/>
              <a:t>Challenge of MR and MCV in same fridge </a:t>
            </a:r>
          </a:p>
          <a:p>
            <a:pPr lvl="1"/>
            <a:r>
              <a:rPr lang="en-US" sz="2400" dirty="0"/>
              <a:t> Storage volume </a:t>
            </a:r>
            <a:endParaRPr lang="en-US" sz="2400" dirty="0" smtClean="0"/>
          </a:p>
          <a:p>
            <a:pPr lvl="1"/>
            <a:r>
              <a:rPr lang="en-US" sz="2400" dirty="0" smtClean="0"/>
              <a:t>Wastage </a:t>
            </a:r>
          </a:p>
          <a:p>
            <a:pPr lvl="1"/>
            <a:r>
              <a:rPr lang="en-US" sz="2400" dirty="0" smtClean="0"/>
              <a:t> </a:t>
            </a:r>
            <a:r>
              <a:rPr lang="en-US" sz="2400" dirty="0"/>
              <a:t>Documentation of doses </a:t>
            </a:r>
            <a:r>
              <a:rPr lang="en-US" sz="2400" dirty="0" smtClean="0"/>
              <a:t> administered ( </a:t>
            </a:r>
            <a:r>
              <a:rPr lang="en-US" sz="2400" dirty="0"/>
              <a:t>MR or MCV), </a:t>
            </a:r>
            <a:endParaRPr lang="en-US" sz="2400" dirty="0" smtClean="0"/>
          </a:p>
          <a:p>
            <a:pPr lvl="1"/>
            <a:r>
              <a:rPr lang="en-US" sz="2400" dirty="0" smtClean="0"/>
              <a:t>Health </a:t>
            </a:r>
            <a:r>
              <a:rPr lang="en-US" sz="2400" dirty="0"/>
              <a:t>workers inconvenience </a:t>
            </a:r>
            <a:r>
              <a:rPr lang="en-US" sz="2400" dirty="0" smtClean="0"/>
              <a:t> (dose 1 and dose 2 , different formulations)</a:t>
            </a:r>
            <a:endParaRPr lang="en-US" sz="2400" dirty="0"/>
          </a:p>
          <a:p>
            <a:r>
              <a:rPr lang="en-US" sz="2800" dirty="0" smtClean="0"/>
              <a:t>Vaccine </a:t>
            </a:r>
            <a:r>
              <a:rPr lang="en-US" sz="2800" dirty="0"/>
              <a:t>formulation - Self financing vs GAVI supported countries </a:t>
            </a:r>
          </a:p>
          <a:p>
            <a:pPr lvl="1"/>
            <a:r>
              <a:rPr lang="en-US" sz="2400" dirty="0" smtClean="0"/>
              <a:t>Limited suppliers of MR for self financing countries limits their choice towards MMR</a:t>
            </a:r>
            <a:endParaRPr lang="en-US" sz="2400" dirty="0"/>
          </a:p>
          <a:p>
            <a:pPr lvl="1"/>
            <a:r>
              <a:rPr lang="en-US" sz="2400" dirty="0" smtClean="0"/>
              <a:t>Countries </a:t>
            </a:r>
            <a:r>
              <a:rPr lang="en-US" sz="2400" dirty="0"/>
              <a:t>are forced to introduce MMR instead of </a:t>
            </a:r>
            <a:r>
              <a:rPr lang="en-US" sz="2400" dirty="0" smtClean="0"/>
              <a:t>Needs </a:t>
            </a:r>
            <a:r>
              <a:rPr lang="en-US" sz="2400" dirty="0"/>
              <a:t>advocacy with manufacturers </a:t>
            </a:r>
          </a:p>
        </p:txBody>
      </p:sp>
    </p:spTree>
    <p:extLst>
      <p:ext uri="{BB962C8B-B14F-4D97-AF65-F5344CB8AC3E}">
        <p14:creationId xmlns:p14="http://schemas.microsoft.com/office/powerpoint/2010/main" val="1090776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tx2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b="1" dirty="0"/>
              <a:t>Issues noted related to MR </a:t>
            </a:r>
            <a:r>
              <a:rPr lang="en-US" b="1" dirty="0" smtClean="0"/>
              <a:t>introduction (2) </a:t>
            </a:r>
            <a:endParaRPr lang="en-ZW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19200"/>
            <a:ext cx="8763000" cy="5287963"/>
          </a:xfrm>
        </p:spPr>
        <p:txBody>
          <a:bodyPr>
            <a:normAutofit lnSpcReduction="10000"/>
          </a:bodyPr>
          <a:lstStyle/>
          <a:p>
            <a:r>
              <a:rPr lang="en-ZW" sz="2800" dirty="0" smtClean="0"/>
              <a:t>Postponement of  MR introduction with lack of epidemiological evidence, not perceived as public health problem</a:t>
            </a:r>
          </a:p>
          <a:p>
            <a:pPr lvl="1"/>
            <a:r>
              <a:rPr lang="en-ZW" sz="2400" dirty="0" smtClean="0"/>
              <a:t>Eritrea, Zambia, Ethiopia </a:t>
            </a:r>
          </a:p>
          <a:p>
            <a:r>
              <a:rPr lang="en-ZW" sz="2800" dirty="0" smtClean="0"/>
              <a:t>The vaccination of Health care workers against Rubella in time of outbreaks </a:t>
            </a:r>
          </a:p>
          <a:p>
            <a:pPr lvl="1"/>
            <a:r>
              <a:rPr lang="en-ZW" sz="2400" dirty="0" smtClean="0"/>
              <a:t>Namibia  to vaccinate female health workers against Rubella </a:t>
            </a:r>
          </a:p>
          <a:p>
            <a:pPr lvl="1"/>
            <a:endParaRPr lang="en-ZW" sz="2400" dirty="0" smtClean="0"/>
          </a:p>
          <a:p>
            <a:r>
              <a:rPr lang="en-ZW" sz="2800" dirty="0" smtClean="0"/>
              <a:t>MMR vs MR discussions to guide countries </a:t>
            </a:r>
          </a:p>
          <a:p>
            <a:pPr lvl="1"/>
            <a:r>
              <a:rPr lang="en-ZW" sz="2400" dirty="0" smtClean="0"/>
              <a:t>Dialogue with countries - with no disease burden disease burden documentation  for  mumps , and  or limited supplier for self financing  requests  with MR  (BOT</a:t>
            </a:r>
            <a:r>
              <a:rPr lang="en-ZW" sz="2400" dirty="0"/>
              <a:t>, NAM , SOA , </a:t>
            </a:r>
            <a:r>
              <a:rPr lang="en-ZW" sz="2400" dirty="0" smtClean="0"/>
              <a:t>LES)</a:t>
            </a:r>
          </a:p>
          <a:p>
            <a:pPr marL="457200" lvl="1" indent="0">
              <a:buNone/>
            </a:pPr>
            <a:endParaRPr lang="en-ZW" sz="2400" dirty="0"/>
          </a:p>
        </p:txBody>
      </p:sp>
    </p:spTree>
    <p:extLst>
      <p:ext uri="{BB962C8B-B14F-4D97-AF65-F5344CB8AC3E}">
        <p14:creationId xmlns:p14="http://schemas.microsoft.com/office/powerpoint/2010/main" val="1687898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6200"/>
            <a:ext cx="9144000" cy="762000"/>
          </a:xfrm>
          <a:solidFill>
            <a:schemeClr val="tx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n-US" dirty="0" smtClean="0"/>
              <a:t>Outline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/>
          </a:bodyPr>
          <a:lstStyle/>
          <a:p>
            <a:r>
              <a:rPr lang="en-US" sz="3600" dirty="0" smtClean="0"/>
              <a:t>Background </a:t>
            </a:r>
          </a:p>
          <a:p>
            <a:endParaRPr lang="en-US" sz="1200" dirty="0" smtClean="0"/>
          </a:p>
          <a:p>
            <a:r>
              <a:rPr lang="en-US" sz="3600" dirty="0" smtClean="0"/>
              <a:t>Epidemiology of Rubella </a:t>
            </a:r>
          </a:p>
          <a:p>
            <a:endParaRPr lang="en-US" sz="2000" dirty="0" smtClean="0"/>
          </a:p>
          <a:p>
            <a:r>
              <a:rPr lang="en-US" sz="3600" dirty="0" smtClean="0"/>
              <a:t>Strategic options for rubella control AFR </a:t>
            </a:r>
          </a:p>
          <a:p>
            <a:endParaRPr lang="en-US" sz="1100" dirty="0" smtClean="0"/>
          </a:p>
          <a:p>
            <a:r>
              <a:rPr lang="en-US" sz="3600" dirty="0" smtClean="0"/>
              <a:t>MR introduction progress noted issues related to MR introduction in AFR </a:t>
            </a:r>
          </a:p>
          <a:p>
            <a:endParaRPr lang="en-US" sz="1100" dirty="0" smtClean="0"/>
          </a:p>
          <a:p>
            <a:r>
              <a:rPr lang="en-US" sz="3600" dirty="0" smtClean="0"/>
              <a:t>Guidance requested from TAG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026325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76200"/>
            <a:ext cx="8991600" cy="762000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ZW" b="1" dirty="0" smtClean="0"/>
              <a:t>Summary</a:t>
            </a:r>
            <a:endParaRPr lang="en-ZW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14400"/>
            <a:ext cx="9144000" cy="6096000"/>
          </a:xfrm>
        </p:spPr>
        <p:txBody>
          <a:bodyPr>
            <a:noAutofit/>
          </a:bodyPr>
          <a:lstStyle/>
          <a:p>
            <a:r>
              <a:rPr lang="en-ZW" sz="2400" dirty="0" smtClean="0"/>
              <a:t>The existing rubella surveillance data being used to make decision of introduction in most countries </a:t>
            </a:r>
          </a:p>
          <a:p>
            <a:pPr lvl="1"/>
            <a:r>
              <a:rPr lang="en-ZW" sz="2000" dirty="0" smtClean="0"/>
              <a:t>Few countries have sentinel CRS and special studies </a:t>
            </a:r>
          </a:p>
          <a:p>
            <a:pPr lvl="1"/>
            <a:r>
              <a:rPr lang="en-ZW" sz="2000" dirty="0" smtClean="0"/>
              <a:t>Despite the limitations, the descriptive epidemiology in the region is indicative of Rubella being mainly childhood disease</a:t>
            </a:r>
          </a:p>
          <a:p>
            <a:endParaRPr lang="en-ZW" sz="1600" dirty="0" smtClean="0"/>
          </a:p>
          <a:p>
            <a:r>
              <a:rPr lang="en-ZW" sz="2400" dirty="0" smtClean="0"/>
              <a:t>With the current plan , the target of introduction with </a:t>
            </a:r>
            <a:r>
              <a:rPr lang="en-ZW" sz="2400" dirty="0" smtClean="0"/>
              <a:t>partners </a:t>
            </a:r>
            <a:r>
              <a:rPr lang="en-ZW" sz="2400" dirty="0" smtClean="0"/>
              <a:t>support </a:t>
            </a:r>
            <a:r>
              <a:rPr lang="en-ZW" sz="2400" dirty="0" smtClean="0"/>
              <a:t> and  Government commitment is </a:t>
            </a:r>
            <a:r>
              <a:rPr lang="en-ZW" sz="2400" dirty="0" smtClean="0"/>
              <a:t>likely to be met </a:t>
            </a:r>
          </a:p>
          <a:p>
            <a:endParaRPr lang="en-ZW" sz="2400" dirty="0" smtClean="0"/>
          </a:p>
          <a:p>
            <a:r>
              <a:rPr lang="en-ZW" sz="2400" dirty="0" smtClean="0"/>
              <a:t>The delay of switch </a:t>
            </a:r>
            <a:r>
              <a:rPr lang="en-ZW" sz="2400" dirty="0"/>
              <a:t>to MR into </a:t>
            </a:r>
            <a:r>
              <a:rPr lang="en-ZW" sz="2400" dirty="0" smtClean="0"/>
              <a:t>RI is </a:t>
            </a:r>
            <a:r>
              <a:rPr lang="en-ZW" sz="2400" dirty="0"/>
              <a:t>creating a gap following the </a:t>
            </a:r>
            <a:r>
              <a:rPr lang="en-ZW" sz="2400" dirty="0" smtClean="0"/>
              <a:t>catch </a:t>
            </a:r>
            <a:r>
              <a:rPr lang="en-ZW" sz="2400" dirty="0"/>
              <a:t>up SIAs in some countries  </a:t>
            </a:r>
            <a:r>
              <a:rPr lang="en-ZW" sz="2400" dirty="0" smtClean="0"/>
              <a:t>- </a:t>
            </a:r>
            <a:r>
              <a:rPr lang="en-ZW" sz="2000" dirty="0" smtClean="0"/>
              <a:t>Cost implication is limiting the uptake </a:t>
            </a:r>
            <a:endParaRPr lang="en-ZW" sz="2000" dirty="0"/>
          </a:p>
          <a:p>
            <a:endParaRPr lang="en-ZW" sz="2400" dirty="0" smtClean="0"/>
          </a:p>
          <a:p>
            <a:r>
              <a:rPr lang="en-ZW" sz="2400" dirty="0" smtClean="0"/>
              <a:t>For self financing countries  &amp; </a:t>
            </a:r>
            <a:r>
              <a:rPr lang="en-ZW" sz="2400" dirty="0" err="1" smtClean="0"/>
              <a:t>Gavi</a:t>
            </a:r>
            <a:r>
              <a:rPr lang="en-ZW" sz="2400" dirty="0" smtClean="0"/>
              <a:t> graduating countries with background of the  limited supplier is a rate limiting step to the uptake of RCV </a:t>
            </a:r>
          </a:p>
        </p:txBody>
      </p:sp>
    </p:spTree>
    <p:extLst>
      <p:ext uri="{BB962C8B-B14F-4D97-AF65-F5344CB8AC3E}">
        <p14:creationId xmlns:p14="http://schemas.microsoft.com/office/powerpoint/2010/main" val="2871212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ZW" sz="4000" dirty="0" smtClean="0"/>
              <a:t>Requested guidance from MR TAG </a:t>
            </a:r>
            <a:endParaRPr lang="en-ZW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46237"/>
            <a:ext cx="8229600" cy="4830763"/>
          </a:xfrm>
        </p:spPr>
        <p:txBody>
          <a:bodyPr>
            <a:normAutofit/>
          </a:bodyPr>
          <a:lstStyle/>
          <a:p>
            <a:r>
              <a:rPr lang="en-ZW" sz="2800" dirty="0" smtClean="0"/>
              <a:t>What will be the guidance for countries that have introduced MR …..considering the WCBA ?</a:t>
            </a:r>
          </a:p>
          <a:p>
            <a:endParaRPr lang="en-ZW" sz="2800" dirty="0"/>
          </a:p>
          <a:p>
            <a:r>
              <a:rPr lang="en-ZW" sz="2800" dirty="0" smtClean="0"/>
              <a:t>GAVI funding model for MR introduction to ensure that countries introduce in RI as early as possible after SIAs.</a:t>
            </a:r>
          </a:p>
          <a:p>
            <a:endParaRPr lang="en-ZW" sz="2800" dirty="0" smtClean="0"/>
          </a:p>
        </p:txBody>
      </p:sp>
    </p:spTree>
    <p:extLst>
      <p:ext uri="{BB962C8B-B14F-4D97-AF65-F5344CB8AC3E}">
        <p14:creationId xmlns:p14="http://schemas.microsoft.com/office/powerpoint/2010/main" val="510161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90600"/>
          </a:xfr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dist="17961" dir="2700000" algn="ctr" rotWithShape="0">
              <a:srgbClr val="96CCEE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defTabSz="905988" eaLnBrk="0" fontAlgn="base" hangingPunct="0">
              <a:spcAft>
                <a:spcPct val="0"/>
              </a:spcAft>
            </a:pPr>
            <a:r>
              <a:rPr lang="en-ZW" sz="3600" b="1" kern="0" dirty="0">
                <a:solidFill>
                  <a:srgbClr val="000066"/>
                </a:solidFill>
              </a:rPr>
              <a:t>Background (1)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066800"/>
            <a:ext cx="9067800" cy="5715000"/>
          </a:xfrm>
        </p:spPr>
        <p:txBody>
          <a:bodyPr>
            <a:normAutofit/>
          </a:bodyPr>
          <a:lstStyle/>
          <a:p>
            <a:r>
              <a:rPr lang="en-ZW" dirty="0" smtClean="0"/>
              <a:t>No Regional target  yet for Rubella elimination</a:t>
            </a:r>
            <a:endParaRPr lang="en-ZW" sz="1800" dirty="0" smtClean="0"/>
          </a:p>
          <a:p>
            <a:endParaRPr lang="en-ZW" dirty="0" smtClean="0"/>
          </a:p>
          <a:p>
            <a:r>
              <a:rPr lang="en-ZW" dirty="0" smtClean="0"/>
              <a:t>The Regional TAG guidance (2008) encouraging member states for uptake of RCV , that are able to achieve and sustain optimum coverage performance</a:t>
            </a:r>
          </a:p>
          <a:p>
            <a:endParaRPr lang="en-ZW" sz="1600" dirty="0" smtClean="0"/>
          </a:p>
          <a:p>
            <a:r>
              <a:rPr lang="en-ZW" dirty="0" smtClean="0"/>
              <a:t>The regional strategic plan encouraging member states to uptake Rubella containing vaccine </a:t>
            </a:r>
          </a:p>
        </p:txBody>
      </p:sp>
    </p:spTree>
    <p:extLst>
      <p:ext uri="{BB962C8B-B14F-4D97-AF65-F5344CB8AC3E}">
        <p14:creationId xmlns:p14="http://schemas.microsoft.com/office/powerpoint/2010/main" val="891970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  <a:ln>
            <a:noFill/>
          </a:ln>
          <a:effectLst>
            <a:outerShdw dist="17961" dir="2700000" algn="ctr" rotWithShape="0">
              <a:srgbClr val="96CCEE"/>
            </a:outerShdw>
          </a:effec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defTabSz="914400" eaLnBrk="1" hangingPunct="1"/>
            <a:r>
              <a:rPr lang="en-ZW" sz="3600" kern="1200" dirty="0">
                <a:solidFill>
                  <a:schemeClr val="tx1"/>
                </a:solidFill>
              </a:rPr>
              <a:t>Background on Rubella Surveillance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1"/>
            <a:ext cx="9143999" cy="4697250"/>
          </a:xfrm>
        </p:spPr>
        <p:txBody>
          <a:bodyPr/>
          <a:lstStyle/>
          <a:p>
            <a:r>
              <a:rPr lang="en-ZW" dirty="0">
                <a:solidFill>
                  <a:schemeClr val="tx1"/>
                </a:solidFill>
                <a:latin typeface="Calibri" panose="020F0502020204030204" pitchFamily="34" charset="0"/>
              </a:rPr>
              <a:t>The rubella disease burden documentation depends </a:t>
            </a:r>
            <a:r>
              <a:rPr lang="en-ZW" dirty="0" smtClean="0">
                <a:solidFill>
                  <a:schemeClr val="tx1"/>
                </a:solidFill>
                <a:latin typeface="Calibri" panose="020F0502020204030204" pitchFamily="34" charset="0"/>
              </a:rPr>
              <a:t>on </a:t>
            </a:r>
            <a:r>
              <a:rPr lang="en-ZW" dirty="0">
                <a:solidFill>
                  <a:schemeClr val="tx1"/>
                </a:solidFill>
                <a:latin typeface="Calibri" panose="020F0502020204030204" pitchFamily="34" charset="0"/>
              </a:rPr>
              <a:t>measles case based </a:t>
            </a:r>
            <a:r>
              <a:rPr lang="en-ZW" dirty="0" smtClean="0">
                <a:solidFill>
                  <a:schemeClr val="tx1"/>
                </a:solidFill>
                <a:latin typeface="Calibri" panose="020F0502020204030204" pitchFamily="34" charset="0"/>
              </a:rPr>
              <a:t>surveillance - only </a:t>
            </a:r>
            <a:r>
              <a:rPr lang="en-ZW" dirty="0">
                <a:solidFill>
                  <a:schemeClr val="tx1"/>
                </a:solidFill>
                <a:latin typeface="Calibri" panose="020F0502020204030204" pitchFamily="34" charset="0"/>
              </a:rPr>
              <a:t>negative measles cases </a:t>
            </a:r>
            <a:r>
              <a:rPr lang="en-ZW" dirty="0" smtClean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ZW" dirty="0">
                <a:solidFill>
                  <a:schemeClr val="tx1"/>
                </a:solidFill>
                <a:latin typeface="Calibri" panose="020F0502020204030204" pitchFamily="34" charset="0"/>
              </a:rPr>
              <a:t>tested for Rubella </a:t>
            </a:r>
          </a:p>
          <a:p>
            <a:pPr lvl="1"/>
            <a:r>
              <a:rPr lang="en-ZW" dirty="0">
                <a:solidFill>
                  <a:schemeClr val="tx1"/>
                </a:solidFill>
                <a:latin typeface="Calibri" panose="020F0502020204030204" pitchFamily="34" charset="0"/>
              </a:rPr>
              <a:t>Often reagents stock out may compromise testing for Rubella </a:t>
            </a:r>
          </a:p>
          <a:p>
            <a:pPr lvl="1"/>
            <a:r>
              <a:rPr lang="en-ZW" dirty="0">
                <a:solidFill>
                  <a:schemeClr val="tx1"/>
                </a:solidFill>
                <a:latin typeface="Calibri" panose="020F0502020204030204" pitchFamily="34" charset="0"/>
              </a:rPr>
              <a:t>Limitation of country outbreak documentation hence under estimation </a:t>
            </a:r>
          </a:p>
          <a:p>
            <a:pPr lvl="1"/>
            <a:r>
              <a:rPr lang="en-ZW" dirty="0">
                <a:solidFill>
                  <a:schemeClr val="tx1"/>
                </a:solidFill>
                <a:latin typeface="Calibri" panose="020F0502020204030204" pitchFamily="34" charset="0"/>
              </a:rPr>
              <a:t>E.g. </a:t>
            </a:r>
            <a:endParaRPr lang="en-ZW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lvl="2"/>
            <a:r>
              <a:rPr lang="en-ZW" dirty="0" smtClean="0">
                <a:solidFill>
                  <a:schemeClr val="tx1"/>
                </a:solidFill>
                <a:latin typeface="Calibri" panose="020F0502020204030204" pitchFamily="34" charset="0"/>
              </a:rPr>
              <a:t>Ethiopia </a:t>
            </a:r>
            <a:r>
              <a:rPr lang="en-ZW" dirty="0">
                <a:solidFill>
                  <a:schemeClr val="tx1"/>
                </a:solidFill>
                <a:latin typeface="Calibri" panose="020F0502020204030204" pitchFamily="34" charset="0"/>
              </a:rPr>
              <a:t>outbreak of 2013, over 7000 cases confirmed Rubella in one region not in </a:t>
            </a:r>
            <a:r>
              <a:rPr lang="en-ZW" dirty="0" smtClean="0">
                <a:solidFill>
                  <a:schemeClr val="tx1"/>
                </a:solidFill>
                <a:latin typeface="Calibri" panose="020F0502020204030204" pitchFamily="34" charset="0"/>
              </a:rPr>
              <a:t>data base</a:t>
            </a:r>
            <a:endParaRPr lang="en-ZW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lvl="2"/>
            <a:r>
              <a:rPr lang="en-ZW" dirty="0">
                <a:solidFill>
                  <a:schemeClr val="tx1"/>
                </a:solidFill>
                <a:latin typeface="Calibri" panose="020F0502020204030204" pitchFamily="34" charset="0"/>
              </a:rPr>
              <a:t>South Africa stopped testing for Rubella 2013 and 2014 and resuming mid year in 2015 </a:t>
            </a:r>
            <a:r>
              <a:rPr lang="en-ZW" dirty="0" smtClean="0">
                <a:solidFill>
                  <a:schemeClr val="tx1"/>
                </a:solidFill>
                <a:latin typeface="Calibri" panose="020F0502020204030204" pitchFamily="34" charset="0"/>
              </a:rPr>
              <a:t>;  6000+ </a:t>
            </a:r>
            <a:r>
              <a:rPr lang="en-ZW" dirty="0">
                <a:solidFill>
                  <a:schemeClr val="tx1"/>
                </a:solidFill>
                <a:latin typeface="Calibri" panose="020F0502020204030204" pitchFamily="34" charset="0"/>
              </a:rPr>
              <a:t>cases of suspected cases for measles only 28 tested for </a:t>
            </a:r>
            <a:r>
              <a:rPr lang="en-ZW" dirty="0" smtClean="0">
                <a:solidFill>
                  <a:schemeClr val="tx1"/>
                </a:solidFill>
                <a:latin typeface="Calibri" panose="020F0502020204030204" pitchFamily="34" charset="0"/>
              </a:rPr>
              <a:t>Rubella</a:t>
            </a:r>
            <a:endParaRPr lang="en-ZW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ZW" dirty="0"/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0" y="0"/>
            <a:ext cx="9144000" cy="12192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dist="17961" dir="2700000" algn="ctr" rotWithShape="0">
              <a:srgbClr val="96CCEE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ctr" defTabSz="905988" rtl="0" eaLnBrk="0" fontAlgn="base" hangingPunct="0">
              <a:spcBef>
                <a:spcPct val="0"/>
              </a:spcBef>
              <a:spcAft>
                <a:spcPct val="0"/>
              </a:spcAft>
              <a:defRPr sz="3500" b="1">
                <a:solidFill>
                  <a:srgbClr val="000066"/>
                </a:solidFill>
                <a:latin typeface="+mj-lt"/>
                <a:ea typeface="+mj-ea"/>
                <a:cs typeface="+mj-cs"/>
              </a:defRPr>
            </a:lvl1pPr>
            <a:lvl2pPr algn="ctr" defTabSz="905988" rtl="0" eaLnBrk="0" fontAlgn="base" hangingPunct="0">
              <a:spcBef>
                <a:spcPct val="0"/>
              </a:spcBef>
              <a:spcAft>
                <a:spcPct val="0"/>
              </a:spcAft>
              <a:defRPr sz="3500" b="1">
                <a:solidFill>
                  <a:srgbClr val="000066"/>
                </a:solidFill>
                <a:latin typeface="Arial" charset="0"/>
                <a:cs typeface="Arial" charset="0"/>
              </a:defRPr>
            </a:lvl2pPr>
            <a:lvl3pPr algn="ctr" defTabSz="905988" rtl="0" eaLnBrk="0" fontAlgn="base" hangingPunct="0">
              <a:spcBef>
                <a:spcPct val="0"/>
              </a:spcBef>
              <a:spcAft>
                <a:spcPct val="0"/>
              </a:spcAft>
              <a:defRPr sz="3500" b="1">
                <a:solidFill>
                  <a:srgbClr val="000066"/>
                </a:solidFill>
                <a:latin typeface="Arial" charset="0"/>
                <a:cs typeface="Arial" charset="0"/>
              </a:defRPr>
            </a:lvl3pPr>
            <a:lvl4pPr algn="ctr" defTabSz="905988" rtl="0" eaLnBrk="0" fontAlgn="base" hangingPunct="0">
              <a:spcBef>
                <a:spcPct val="0"/>
              </a:spcBef>
              <a:spcAft>
                <a:spcPct val="0"/>
              </a:spcAft>
              <a:defRPr sz="3500" b="1">
                <a:solidFill>
                  <a:srgbClr val="000066"/>
                </a:solidFill>
                <a:latin typeface="Arial" charset="0"/>
                <a:cs typeface="Arial" charset="0"/>
              </a:defRPr>
            </a:lvl4pPr>
            <a:lvl5pPr algn="ctr" defTabSz="905988" rtl="0" eaLnBrk="0" fontAlgn="base" hangingPunct="0">
              <a:spcBef>
                <a:spcPct val="0"/>
              </a:spcBef>
              <a:spcAft>
                <a:spcPct val="0"/>
              </a:spcAft>
              <a:defRPr sz="3500" b="1">
                <a:solidFill>
                  <a:srgbClr val="000066"/>
                </a:solidFill>
                <a:latin typeface="Arial" charset="0"/>
                <a:cs typeface="Arial" charset="0"/>
              </a:defRPr>
            </a:lvl5pPr>
            <a:lvl6pPr marL="397118" algn="ctr" defTabSz="905988" rtl="0" fontAlgn="base">
              <a:spcBef>
                <a:spcPct val="0"/>
              </a:spcBef>
              <a:spcAft>
                <a:spcPct val="0"/>
              </a:spcAft>
              <a:defRPr sz="3500" b="1">
                <a:solidFill>
                  <a:srgbClr val="000066"/>
                </a:solidFill>
                <a:latin typeface="Arial" charset="0"/>
                <a:cs typeface="Arial" charset="0"/>
              </a:defRPr>
            </a:lvl6pPr>
            <a:lvl7pPr marL="794280" algn="ctr" defTabSz="905988" rtl="0" fontAlgn="base">
              <a:spcBef>
                <a:spcPct val="0"/>
              </a:spcBef>
              <a:spcAft>
                <a:spcPct val="0"/>
              </a:spcAft>
              <a:defRPr sz="3500" b="1">
                <a:solidFill>
                  <a:srgbClr val="000066"/>
                </a:solidFill>
                <a:latin typeface="Arial" charset="0"/>
                <a:cs typeface="Arial" charset="0"/>
              </a:defRPr>
            </a:lvl7pPr>
            <a:lvl8pPr marL="1191434" algn="ctr" defTabSz="905988" rtl="0" fontAlgn="base">
              <a:spcBef>
                <a:spcPct val="0"/>
              </a:spcBef>
              <a:spcAft>
                <a:spcPct val="0"/>
              </a:spcAft>
              <a:defRPr sz="3500" b="1">
                <a:solidFill>
                  <a:srgbClr val="000066"/>
                </a:solidFill>
                <a:latin typeface="Arial" charset="0"/>
                <a:cs typeface="Arial" charset="0"/>
              </a:defRPr>
            </a:lvl8pPr>
            <a:lvl9pPr marL="1588582" algn="ctr" defTabSz="905988" rtl="0" fontAlgn="base">
              <a:spcBef>
                <a:spcPct val="0"/>
              </a:spcBef>
              <a:spcAft>
                <a:spcPct val="0"/>
              </a:spcAft>
              <a:defRPr sz="3500" b="1">
                <a:solidFill>
                  <a:srgbClr val="000066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ZW" sz="3600" kern="0" dirty="0" smtClean="0"/>
              <a:t>Background on Rubella Surveillance (2) </a:t>
            </a:r>
            <a:endParaRPr lang="en-ZW" sz="3600" kern="0" dirty="0"/>
          </a:p>
        </p:txBody>
      </p:sp>
    </p:spTree>
    <p:extLst>
      <p:ext uri="{BB962C8B-B14F-4D97-AF65-F5344CB8AC3E}">
        <p14:creationId xmlns:p14="http://schemas.microsoft.com/office/powerpoint/2010/main" val="490864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0"/>
            <a:ext cx="9144000" cy="1219200"/>
          </a:xfr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dist="17961" dir="2700000" algn="ctr" rotWithShape="0">
              <a:srgbClr val="96CCEE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90000"/>
          </a:bodyPr>
          <a:lstStyle/>
          <a:p>
            <a:pPr defTabSz="914400" eaLnBrk="1" hangingPunct="1"/>
            <a:r>
              <a:rPr lang="en-GB" altLang="en-US" sz="4000" kern="1200" dirty="0">
                <a:solidFill>
                  <a:srgbClr val="002060"/>
                </a:solidFill>
              </a:rPr>
              <a:t>WHO recommended steps leading to the introduction of a new vaccine</a:t>
            </a:r>
          </a:p>
        </p:txBody>
      </p:sp>
      <p:sp>
        <p:nvSpPr>
          <p:cNvPr id="80899" name="Line 3"/>
          <p:cNvSpPr>
            <a:spLocks noChangeShapeType="1"/>
          </p:cNvSpPr>
          <p:nvPr/>
        </p:nvSpPr>
        <p:spPr bwMode="auto">
          <a:xfrm flipV="1">
            <a:off x="1371600" y="5410200"/>
            <a:ext cx="0" cy="685800"/>
          </a:xfrm>
          <a:prstGeom prst="line">
            <a:avLst/>
          </a:prstGeom>
          <a:noFill/>
          <a:ln w="44450">
            <a:solidFill>
              <a:srgbClr val="00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W" dirty="0">
              <a:solidFill>
                <a:srgbClr val="000000"/>
              </a:solidFill>
            </a:endParaRPr>
          </a:p>
        </p:txBody>
      </p:sp>
      <p:sp>
        <p:nvSpPr>
          <p:cNvPr id="80900" name="Line 4"/>
          <p:cNvSpPr>
            <a:spLocks noChangeShapeType="1"/>
          </p:cNvSpPr>
          <p:nvPr/>
        </p:nvSpPr>
        <p:spPr bwMode="auto">
          <a:xfrm>
            <a:off x="1371600" y="5410200"/>
            <a:ext cx="914400" cy="0"/>
          </a:xfrm>
          <a:prstGeom prst="line">
            <a:avLst/>
          </a:prstGeom>
          <a:noFill/>
          <a:ln w="44450">
            <a:solidFill>
              <a:srgbClr val="00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W" dirty="0">
              <a:solidFill>
                <a:srgbClr val="000000"/>
              </a:solidFill>
            </a:endParaRPr>
          </a:p>
        </p:txBody>
      </p:sp>
      <p:sp>
        <p:nvSpPr>
          <p:cNvPr id="80901" name="Line 5"/>
          <p:cNvSpPr>
            <a:spLocks noChangeShapeType="1"/>
          </p:cNvSpPr>
          <p:nvPr/>
        </p:nvSpPr>
        <p:spPr bwMode="auto">
          <a:xfrm flipV="1">
            <a:off x="5029200" y="2667000"/>
            <a:ext cx="0" cy="685800"/>
          </a:xfrm>
          <a:prstGeom prst="line">
            <a:avLst/>
          </a:prstGeom>
          <a:noFill/>
          <a:ln w="44450">
            <a:solidFill>
              <a:srgbClr val="00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W" dirty="0">
              <a:solidFill>
                <a:srgbClr val="000000"/>
              </a:solidFill>
            </a:endParaRPr>
          </a:p>
        </p:txBody>
      </p:sp>
      <p:sp>
        <p:nvSpPr>
          <p:cNvPr id="80902" name="Line 6"/>
          <p:cNvSpPr>
            <a:spLocks noChangeShapeType="1"/>
          </p:cNvSpPr>
          <p:nvPr/>
        </p:nvSpPr>
        <p:spPr bwMode="auto">
          <a:xfrm>
            <a:off x="5029200" y="2667000"/>
            <a:ext cx="914400" cy="0"/>
          </a:xfrm>
          <a:prstGeom prst="line">
            <a:avLst/>
          </a:prstGeom>
          <a:noFill/>
          <a:ln w="44450">
            <a:solidFill>
              <a:srgbClr val="00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W" dirty="0">
              <a:solidFill>
                <a:srgbClr val="000000"/>
              </a:solidFill>
            </a:endParaRPr>
          </a:p>
        </p:txBody>
      </p:sp>
      <p:sp>
        <p:nvSpPr>
          <p:cNvPr id="80903" name="Line 7"/>
          <p:cNvSpPr>
            <a:spLocks noChangeShapeType="1"/>
          </p:cNvSpPr>
          <p:nvPr/>
        </p:nvSpPr>
        <p:spPr bwMode="auto">
          <a:xfrm flipV="1">
            <a:off x="4114800" y="3352800"/>
            <a:ext cx="0" cy="685800"/>
          </a:xfrm>
          <a:prstGeom prst="line">
            <a:avLst/>
          </a:prstGeom>
          <a:noFill/>
          <a:ln w="44450">
            <a:solidFill>
              <a:srgbClr val="00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W" dirty="0">
              <a:solidFill>
                <a:srgbClr val="000000"/>
              </a:solidFill>
            </a:endParaRPr>
          </a:p>
        </p:txBody>
      </p:sp>
      <p:sp>
        <p:nvSpPr>
          <p:cNvPr id="80904" name="Line 8"/>
          <p:cNvSpPr>
            <a:spLocks noChangeShapeType="1"/>
          </p:cNvSpPr>
          <p:nvPr/>
        </p:nvSpPr>
        <p:spPr bwMode="auto">
          <a:xfrm>
            <a:off x="4114800" y="3352800"/>
            <a:ext cx="914400" cy="0"/>
          </a:xfrm>
          <a:prstGeom prst="line">
            <a:avLst/>
          </a:prstGeom>
          <a:noFill/>
          <a:ln w="44450">
            <a:solidFill>
              <a:srgbClr val="00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W" dirty="0">
              <a:solidFill>
                <a:srgbClr val="000000"/>
              </a:solidFill>
            </a:endParaRPr>
          </a:p>
        </p:txBody>
      </p:sp>
      <p:sp>
        <p:nvSpPr>
          <p:cNvPr id="80905" name="Line 9"/>
          <p:cNvSpPr>
            <a:spLocks noChangeShapeType="1"/>
          </p:cNvSpPr>
          <p:nvPr/>
        </p:nvSpPr>
        <p:spPr bwMode="auto">
          <a:xfrm flipV="1">
            <a:off x="3200400" y="4038600"/>
            <a:ext cx="0" cy="685800"/>
          </a:xfrm>
          <a:prstGeom prst="line">
            <a:avLst/>
          </a:prstGeom>
          <a:noFill/>
          <a:ln w="44450">
            <a:solidFill>
              <a:srgbClr val="00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W" dirty="0">
              <a:solidFill>
                <a:srgbClr val="000000"/>
              </a:solidFill>
            </a:endParaRPr>
          </a:p>
        </p:txBody>
      </p:sp>
      <p:sp>
        <p:nvSpPr>
          <p:cNvPr id="80906" name="Line 10"/>
          <p:cNvSpPr>
            <a:spLocks noChangeShapeType="1"/>
          </p:cNvSpPr>
          <p:nvPr/>
        </p:nvSpPr>
        <p:spPr bwMode="auto">
          <a:xfrm>
            <a:off x="3200400" y="4038600"/>
            <a:ext cx="914400" cy="0"/>
          </a:xfrm>
          <a:prstGeom prst="line">
            <a:avLst/>
          </a:prstGeom>
          <a:noFill/>
          <a:ln w="44450">
            <a:solidFill>
              <a:srgbClr val="00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W" dirty="0">
              <a:solidFill>
                <a:srgbClr val="000000"/>
              </a:solidFill>
            </a:endParaRPr>
          </a:p>
        </p:txBody>
      </p:sp>
      <p:sp>
        <p:nvSpPr>
          <p:cNvPr id="80907" name="Line 11"/>
          <p:cNvSpPr>
            <a:spLocks noChangeShapeType="1"/>
          </p:cNvSpPr>
          <p:nvPr/>
        </p:nvSpPr>
        <p:spPr bwMode="auto">
          <a:xfrm flipV="1">
            <a:off x="2286000" y="4724400"/>
            <a:ext cx="0" cy="685800"/>
          </a:xfrm>
          <a:prstGeom prst="line">
            <a:avLst/>
          </a:prstGeom>
          <a:noFill/>
          <a:ln w="44450">
            <a:solidFill>
              <a:srgbClr val="00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W" dirty="0">
              <a:solidFill>
                <a:srgbClr val="000000"/>
              </a:solidFill>
            </a:endParaRPr>
          </a:p>
        </p:txBody>
      </p:sp>
      <p:sp>
        <p:nvSpPr>
          <p:cNvPr id="80908" name="Line 12"/>
          <p:cNvSpPr>
            <a:spLocks noChangeShapeType="1"/>
          </p:cNvSpPr>
          <p:nvPr/>
        </p:nvSpPr>
        <p:spPr bwMode="auto">
          <a:xfrm>
            <a:off x="2286000" y="4724400"/>
            <a:ext cx="914400" cy="0"/>
          </a:xfrm>
          <a:prstGeom prst="line">
            <a:avLst/>
          </a:prstGeom>
          <a:noFill/>
          <a:ln w="44450">
            <a:solidFill>
              <a:srgbClr val="00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W" dirty="0">
              <a:solidFill>
                <a:srgbClr val="000000"/>
              </a:solidFill>
            </a:endParaRPr>
          </a:p>
        </p:txBody>
      </p:sp>
      <p:sp>
        <p:nvSpPr>
          <p:cNvPr id="80909" name="Text Box 13"/>
          <p:cNvSpPr txBox="1">
            <a:spLocks noChangeArrowheads="1"/>
          </p:cNvSpPr>
          <p:nvPr/>
        </p:nvSpPr>
        <p:spPr bwMode="auto">
          <a:xfrm>
            <a:off x="1446213" y="5529591"/>
            <a:ext cx="27798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GB" altLang="en-US" sz="2800" dirty="0">
                <a:latin typeface="Calibri" panose="020F0502020204030204" pitchFamily="34" charset="0"/>
                <a:ea typeface="+mj-ea"/>
                <a:cs typeface="+mj-cs"/>
              </a:rPr>
              <a:t>Disease burden*?</a:t>
            </a:r>
          </a:p>
        </p:txBody>
      </p:sp>
      <p:sp>
        <p:nvSpPr>
          <p:cNvPr id="80910" name="Text Box 14"/>
          <p:cNvSpPr txBox="1">
            <a:spLocks noChangeArrowheads="1"/>
          </p:cNvSpPr>
          <p:nvPr/>
        </p:nvSpPr>
        <p:spPr bwMode="auto">
          <a:xfrm>
            <a:off x="2471738" y="4843790"/>
            <a:ext cx="349685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GB" altLang="en-US" sz="2800" dirty="0">
                <a:latin typeface="Calibri" panose="020F0502020204030204" pitchFamily="34" charset="0"/>
                <a:ea typeface="+mj-ea"/>
                <a:cs typeface="+mj-cs"/>
              </a:rPr>
              <a:t>Vaccine cost-effective?</a:t>
            </a:r>
          </a:p>
        </p:txBody>
      </p:sp>
      <p:sp>
        <p:nvSpPr>
          <p:cNvPr id="80911" name="Text Box 15"/>
          <p:cNvSpPr txBox="1">
            <a:spLocks noChangeArrowheads="1"/>
          </p:cNvSpPr>
          <p:nvPr/>
        </p:nvSpPr>
        <p:spPr bwMode="auto">
          <a:xfrm>
            <a:off x="3276600" y="4157990"/>
            <a:ext cx="339868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GB" altLang="en-US" sz="2800" dirty="0">
                <a:latin typeface="Calibri" panose="020F0502020204030204" pitchFamily="34" charset="0"/>
                <a:ea typeface="+mj-ea"/>
                <a:cs typeface="+mj-cs"/>
              </a:rPr>
              <a:t>Public health priority?</a:t>
            </a:r>
          </a:p>
        </p:txBody>
      </p:sp>
      <p:sp>
        <p:nvSpPr>
          <p:cNvPr id="80912" name="Text Box 16"/>
          <p:cNvSpPr txBox="1">
            <a:spLocks noChangeArrowheads="1"/>
          </p:cNvSpPr>
          <p:nvPr/>
        </p:nvSpPr>
        <p:spPr bwMode="auto">
          <a:xfrm>
            <a:off x="4183063" y="3471397"/>
            <a:ext cx="488383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GB" altLang="en-US" sz="2800" dirty="0">
                <a:latin typeface="Calibri" panose="020F0502020204030204" pitchFamily="34" charset="0"/>
                <a:ea typeface="+mj-ea"/>
                <a:cs typeface="+mj-cs"/>
              </a:rPr>
              <a:t>Financing available/sustainable</a:t>
            </a:r>
            <a:r>
              <a:rPr lang="en-GB" altLang="en-US" sz="2200" b="1" dirty="0">
                <a:solidFill>
                  <a:srgbClr val="000000"/>
                </a:solidFill>
              </a:rPr>
              <a:t>?</a:t>
            </a:r>
          </a:p>
        </p:txBody>
      </p:sp>
      <p:sp>
        <p:nvSpPr>
          <p:cNvPr id="80913" name="Text Box 17"/>
          <p:cNvSpPr txBox="1">
            <a:spLocks noChangeArrowheads="1"/>
          </p:cNvSpPr>
          <p:nvPr/>
        </p:nvSpPr>
        <p:spPr bwMode="auto">
          <a:xfrm>
            <a:off x="4816780" y="2748290"/>
            <a:ext cx="444006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defTabSz="905988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altLang="en-US" sz="2800" dirty="0">
                <a:latin typeface="Calibri" panose="020F0502020204030204" pitchFamily="34" charset="0"/>
                <a:ea typeface="+mj-ea"/>
                <a:cs typeface="+mj-cs"/>
              </a:rPr>
              <a:t>Cold chain/logistics capacity?</a:t>
            </a:r>
          </a:p>
        </p:txBody>
      </p:sp>
      <p:sp>
        <p:nvSpPr>
          <p:cNvPr id="80914" name="Line 18"/>
          <p:cNvSpPr>
            <a:spLocks noChangeShapeType="1"/>
          </p:cNvSpPr>
          <p:nvPr/>
        </p:nvSpPr>
        <p:spPr bwMode="auto">
          <a:xfrm flipV="1">
            <a:off x="5943600" y="1981200"/>
            <a:ext cx="0" cy="685800"/>
          </a:xfrm>
          <a:prstGeom prst="line">
            <a:avLst/>
          </a:prstGeom>
          <a:noFill/>
          <a:ln w="44450" cap="rnd">
            <a:solidFill>
              <a:srgbClr val="000066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W" dirty="0">
              <a:solidFill>
                <a:srgbClr val="000000"/>
              </a:solidFill>
            </a:endParaRPr>
          </a:p>
        </p:txBody>
      </p:sp>
      <p:sp>
        <p:nvSpPr>
          <p:cNvPr id="80915" name="Line 19"/>
          <p:cNvSpPr>
            <a:spLocks noChangeShapeType="1"/>
          </p:cNvSpPr>
          <p:nvPr/>
        </p:nvSpPr>
        <p:spPr bwMode="auto">
          <a:xfrm>
            <a:off x="5943600" y="1981200"/>
            <a:ext cx="2286000" cy="0"/>
          </a:xfrm>
          <a:prstGeom prst="line">
            <a:avLst/>
          </a:prstGeom>
          <a:noFill/>
          <a:ln w="44450" cap="rnd">
            <a:solidFill>
              <a:srgbClr val="000066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ZW" dirty="0">
              <a:solidFill>
                <a:srgbClr val="000000"/>
              </a:solidFill>
            </a:endParaRPr>
          </a:p>
        </p:txBody>
      </p:sp>
      <p:sp>
        <p:nvSpPr>
          <p:cNvPr id="80916" name="Text Box 20"/>
          <p:cNvSpPr txBox="1">
            <a:spLocks noChangeArrowheads="1"/>
          </p:cNvSpPr>
          <p:nvPr/>
        </p:nvSpPr>
        <p:spPr bwMode="auto">
          <a:xfrm>
            <a:off x="5825457" y="2101384"/>
            <a:ext cx="278422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defTabSz="905988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altLang="en-US" sz="2800" dirty="0">
                <a:latin typeface="Calibri" panose="020F0502020204030204" pitchFamily="34" charset="0"/>
                <a:ea typeface="+mj-ea"/>
                <a:cs typeface="+mj-cs"/>
              </a:rPr>
              <a:t>Political decision*</a:t>
            </a:r>
          </a:p>
        </p:txBody>
      </p:sp>
      <p:sp>
        <p:nvSpPr>
          <p:cNvPr id="80917" name="Text Box 21"/>
          <p:cNvSpPr txBox="1">
            <a:spLocks noChangeArrowheads="1"/>
          </p:cNvSpPr>
          <p:nvPr/>
        </p:nvSpPr>
        <p:spPr bwMode="auto">
          <a:xfrm>
            <a:off x="5765484" y="1384013"/>
            <a:ext cx="296132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defTabSz="905988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ZA" altLang="en-US" sz="3200" dirty="0" smtClean="0">
                <a:latin typeface="Calibri" panose="020F0502020204030204" pitchFamily="34" charset="0"/>
                <a:ea typeface="+mj-ea"/>
                <a:cs typeface="+mj-cs"/>
              </a:rPr>
              <a:t>Implementation </a:t>
            </a:r>
            <a:endParaRPr lang="en-GB" altLang="en-US" sz="3200" dirty="0">
              <a:latin typeface="Calibri" panose="020F0502020204030204" pitchFamily="34" charset="0"/>
              <a:ea typeface="+mj-ea"/>
              <a:cs typeface="+mj-c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03908" y="1363682"/>
            <a:ext cx="309649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W" sz="2000" dirty="0">
                <a:latin typeface="Calibri" panose="020F0502020204030204" pitchFamily="34" charset="0"/>
                <a:ea typeface="+mj-ea"/>
                <a:cs typeface="+mj-cs"/>
              </a:rPr>
              <a:t>*Most </a:t>
            </a:r>
            <a:r>
              <a:rPr lang="en-ZW" sz="2000" dirty="0" smtClean="0">
                <a:latin typeface="Calibri" panose="020F0502020204030204" pitchFamily="34" charset="0"/>
                <a:ea typeface="+mj-ea"/>
                <a:cs typeface="+mj-cs"/>
              </a:rPr>
              <a:t>use </a:t>
            </a:r>
            <a:r>
              <a:rPr lang="en-ZW" sz="2000" dirty="0">
                <a:latin typeface="Calibri" panose="020F0502020204030204" pitchFamily="34" charset="0"/>
                <a:ea typeface="+mj-ea"/>
                <a:cs typeface="+mj-cs"/>
              </a:rPr>
              <a:t>the existing </a:t>
            </a:r>
            <a:r>
              <a:rPr lang="en-ZW" sz="2000" dirty="0" smtClean="0">
                <a:latin typeface="Calibri" panose="020F0502020204030204" pitchFamily="34" charset="0"/>
                <a:ea typeface="+mj-ea"/>
                <a:cs typeface="+mj-cs"/>
              </a:rPr>
              <a:t>Rubella data  </a:t>
            </a:r>
            <a:r>
              <a:rPr lang="en-ZW" sz="2000" dirty="0">
                <a:latin typeface="Calibri" panose="020F0502020204030204" pitchFamily="34" charset="0"/>
                <a:ea typeface="+mj-ea"/>
                <a:cs typeface="+mj-cs"/>
              </a:rPr>
              <a:t>from </a:t>
            </a:r>
            <a:r>
              <a:rPr lang="en-ZW" sz="2000" dirty="0" smtClean="0">
                <a:latin typeface="Calibri" panose="020F0502020204030204" pitchFamily="34" charset="0"/>
                <a:ea typeface="+mj-ea"/>
                <a:cs typeface="+mj-cs"/>
              </a:rPr>
              <a:t>Measles surveillance to </a:t>
            </a:r>
            <a:r>
              <a:rPr lang="en-ZW" sz="2000" dirty="0">
                <a:latin typeface="Calibri" panose="020F0502020204030204" pitchFamily="34" charset="0"/>
                <a:ea typeface="+mj-ea"/>
                <a:cs typeface="+mj-cs"/>
              </a:rPr>
              <a:t>justify  introduction </a:t>
            </a:r>
            <a:r>
              <a:rPr lang="en-ZW" sz="2000" dirty="0" smtClean="0">
                <a:latin typeface="Calibri" panose="020F0502020204030204" pitchFamily="34" charset="0"/>
                <a:ea typeface="+mj-ea"/>
                <a:cs typeface="+mj-cs"/>
              </a:rPr>
              <a:t>RCV</a:t>
            </a:r>
            <a:endParaRPr lang="en-ZW" sz="2000" dirty="0">
              <a:latin typeface="Calibri" panose="020F0502020204030204" pitchFamily="34" charset="0"/>
              <a:ea typeface="+mj-ea"/>
              <a:cs typeface="+mj-cs"/>
            </a:endParaRPr>
          </a:p>
          <a:p>
            <a:r>
              <a:rPr lang="en-ZW" sz="2000" dirty="0">
                <a:latin typeface="Calibri" panose="020F0502020204030204" pitchFamily="34" charset="0"/>
                <a:ea typeface="+mj-ea"/>
                <a:cs typeface="+mj-cs"/>
              </a:rPr>
              <a:t>Few countries, had special studies or sentinel surveillance data  </a:t>
            </a:r>
          </a:p>
        </p:txBody>
      </p:sp>
    </p:spTree>
    <p:extLst>
      <p:ext uri="{BB962C8B-B14F-4D97-AF65-F5344CB8AC3E}">
        <p14:creationId xmlns:p14="http://schemas.microsoft.com/office/powerpoint/2010/main" val="15481746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82713705"/>
              </p:ext>
            </p:extLst>
          </p:nvPr>
        </p:nvGraphicFramePr>
        <p:xfrm>
          <a:off x="0" y="228600"/>
          <a:ext cx="9144000" cy="6334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919783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bg2">
              <a:lumMod val="60000"/>
              <a:lumOff val="40000"/>
            </a:schemeClr>
          </a:solidFill>
        </p:spPr>
        <p:txBody>
          <a:bodyPr/>
          <a:lstStyle/>
          <a:p>
            <a:r>
              <a:rPr lang="en-GB" sz="4000" dirty="0" smtClean="0">
                <a:solidFill>
                  <a:schemeClr val="tx1"/>
                </a:solidFill>
                <a:latin typeface="Calibri" panose="020F0502020204030204" pitchFamily="34" charset="0"/>
              </a:rPr>
              <a:t>Regional Strategic Plan 2014 - 2020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" y="1219201"/>
            <a:ext cx="9067799" cy="4773450"/>
          </a:xfrm>
        </p:spPr>
        <p:txBody>
          <a:bodyPr>
            <a:noAutofit/>
          </a:bodyPr>
          <a:lstStyle/>
          <a:p>
            <a:r>
              <a:rPr lang="en-ZW" sz="2400" dirty="0">
                <a:solidFill>
                  <a:schemeClr val="tx1"/>
                </a:solidFill>
                <a:latin typeface="Calibri" panose="020F0502020204030204" pitchFamily="34" charset="0"/>
              </a:rPr>
              <a:t>Aim of strategic plan is to ensure achievement of universal immunization coverage within the WHO African Region. </a:t>
            </a:r>
          </a:p>
          <a:p>
            <a:r>
              <a:rPr lang="en-ZW" sz="2400" dirty="0">
                <a:solidFill>
                  <a:schemeClr val="tx1"/>
                </a:solidFill>
                <a:latin typeface="Calibri" panose="020F0502020204030204" pitchFamily="34" charset="0"/>
              </a:rPr>
              <a:t>To accomplish that aim, the following </a:t>
            </a:r>
            <a:r>
              <a:rPr lang="en-US" sz="2400" dirty="0">
                <a:solidFill>
                  <a:schemeClr val="tx1"/>
                </a:solidFill>
                <a:latin typeface="Calibri" panose="020F0502020204030204" pitchFamily="34" charset="0"/>
              </a:rPr>
              <a:t>objectives have been defined</a:t>
            </a:r>
            <a:r>
              <a:rPr 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:</a:t>
            </a:r>
          </a:p>
          <a:p>
            <a:pPr lvl="1"/>
            <a:r>
              <a:rPr lang="en-ZW" sz="2400" dirty="0">
                <a:solidFill>
                  <a:schemeClr val="tx1"/>
                </a:solidFill>
                <a:latin typeface="Calibri" panose="020F0502020204030204" pitchFamily="34" charset="0"/>
              </a:rPr>
              <a:t>to improve immunization coverage beyond the </a:t>
            </a:r>
            <a:r>
              <a:rPr lang="en-US" sz="2400" dirty="0">
                <a:solidFill>
                  <a:schemeClr val="tx1"/>
                </a:solidFill>
                <a:latin typeface="Calibri" panose="020F0502020204030204" pitchFamily="34" charset="0"/>
              </a:rPr>
              <a:t>current levels</a:t>
            </a:r>
          </a:p>
          <a:p>
            <a:pPr lvl="1"/>
            <a:r>
              <a:rPr lang="en-ZW" sz="2400" dirty="0">
                <a:solidFill>
                  <a:schemeClr val="tx1"/>
                </a:solidFill>
                <a:latin typeface="Calibri" panose="020F0502020204030204" pitchFamily="34" charset="0"/>
              </a:rPr>
              <a:t>to complete interruption of poliovirus transmission </a:t>
            </a:r>
            <a:r>
              <a:rPr lang="en-US" sz="2400" dirty="0">
                <a:solidFill>
                  <a:schemeClr val="tx1"/>
                </a:solidFill>
                <a:latin typeface="Calibri" panose="020F0502020204030204" pitchFamily="34" charset="0"/>
              </a:rPr>
              <a:t>and ensure virus containment</a:t>
            </a:r>
          </a:p>
          <a:p>
            <a:pPr lvl="1"/>
            <a:r>
              <a:rPr lang="en-ZW" sz="2000" dirty="0">
                <a:solidFill>
                  <a:srgbClr val="FF0000"/>
                </a:solidFill>
                <a:latin typeface="Calibri" panose="020F0502020204030204" pitchFamily="34" charset="0"/>
              </a:rPr>
              <a:t>to attain elimination of measles and make progress in elimination of rubella and congenital rubella </a:t>
            </a:r>
            <a:r>
              <a:rPr lang="en-ZW" sz="2000" dirty="0" smtClean="0">
                <a:solidFill>
                  <a:srgbClr val="FF0000"/>
                </a:solidFill>
                <a:latin typeface="Calibri" panose="020F0502020204030204" pitchFamily="34" charset="0"/>
              </a:rPr>
              <a:t>syndrome</a:t>
            </a:r>
          </a:p>
          <a:p>
            <a:pPr lvl="2"/>
            <a:r>
              <a:rPr lang="en-ZW" sz="2000" dirty="0">
                <a:solidFill>
                  <a:srgbClr val="FF0000"/>
                </a:solidFill>
                <a:latin typeface="Calibri" panose="020F0502020204030204" pitchFamily="34" charset="0"/>
              </a:rPr>
              <a:t>Target: At least 25 countries to introduce rubella-containing </a:t>
            </a:r>
            <a:r>
              <a:rPr lang="en-US" sz="2000" dirty="0">
                <a:solidFill>
                  <a:srgbClr val="FF0000"/>
                </a:solidFill>
                <a:latin typeface="Calibri" panose="020F0502020204030204" pitchFamily="34" charset="0"/>
              </a:rPr>
              <a:t>vaccine by 2020 (10 </a:t>
            </a:r>
            <a:r>
              <a:rPr lang="en-ZW" sz="2000" dirty="0">
                <a:solidFill>
                  <a:srgbClr val="FF0000"/>
                </a:solidFill>
                <a:latin typeface="Calibri" panose="020F0502020204030204" pitchFamily="34" charset="0"/>
              </a:rPr>
              <a:t>countries </a:t>
            </a:r>
            <a:r>
              <a:rPr lang="en-US" sz="2000" dirty="0">
                <a:solidFill>
                  <a:srgbClr val="FF0000"/>
                </a:solidFill>
                <a:latin typeface="Calibri" panose="020F0502020204030204" pitchFamily="34" charset="0"/>
              </a:rPr>
              <a:t>by 2015, 15 </a:t>
            </a:r>
            <a:r>
              <a:rPr lang="en-ZW" sz="2000" dirty="0">
                <a:solidFill>
                  <a:srgbClr val="FF0000"/>
                </a:solidFill>
                <a:latin typeface="Calibri" panose="020F0502020204030204" pitchFamily="34" charset="0"/>
              </a:rPr>
              <a:t>countries </a:t>
            </a:r>
            <a:r>
              <a:rPr lang="en-US" sz="2000" dirty="0">
                <a:solidFill>
                  <a:srgbClr val="FF0000"/>
                </a:solidFill>
                <a:latin typeface="Calibri" panose="020F0502020204030204" pitchFamily="34" charset="0"/>
              </a:rPr>
              <a:t>by 2017)</a:t>
            </a:r>
            <a:endParaRPr lang="en-GB" sz="2000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lvl="1"/>
            <a:r>
              <a:rPr lang="en-ZW" sz="2000" dirty="0" smtClean="0">
                <a:latin typeface="Calibri" panose="020F0502020204030204" pitchFamily="34" charset="0"/>
              </a:rPr>
              <a:t>to </a:t>
            </a:r>
            <a:r>
              <a:rPr lang="en-ZW" sz="2000" dirty="0">
                <a:latin typeface="Calibri" panose="020F0502020204030204" pitchFamily="34" charset="0"/>
              </a:rPr>
              <a:t>attain and maintain elimination/control of other </a:t>
            </a:r>
            <a:r>
              <a:rPr lang="en-US" sz="2000" dirty="0">
                <a:latin typeface="Calibri" panose="020F0502020204030204" pitchFamily="34" charset="0"/>
              </a:rPr>
              <a:t>vaccine-preventable </a:t>
            </a:r>
            <a:r>
              <a:rPr lang="en-US" sz="2000" dirty="0" smtClean="0">
                <a:latin typeface="Calibri" panose="020F0502020204030204" pitchFamily="34" charset="0"/>
              </a:rPr>
              <a:t>diseases</a:t>
            </a:r>
          </a:p>
        </p:txBody>
      </p:sp>
    </p:spTree>
    <p:extLst>
      <p:ext uri="{BB962C8B-B14F-4D97-AF65-F5344CB8AC3E}">
        <p14:creationId xmlns:p14="http://schemas.microsoft.com/office/powerpoint/2010/main" val="105323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6800"/>
          </a:xfrm>
          <a:solidFill>
            <a:schemeClr val="bg2">
              <a:lumMod val="60000"/>
              <a:lumOff val="40000"/>
            </a:schemeClr>
          </a:solidFill>
          <a:ln>
            <a:noFill/>
          </a:ln>
          <a:effectLst>
            <a:outerShdw dist="17961" dir="2700000" algn="ctr" rotWithShape="0">
              <a:srgbClr val="96CCEE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r>
              <a:rPr lang="en-ZW" sz="4000" dirty="0">
                <a:solidFill>
                  <a:schemeClr val="tx1"/>
                </a:solidFill>
                <a:latin typeface="Calibri" panose="020F0502020204030204" pitchFamily="34" charset="0"/>
              </a:rPr>
              <a:t>Options of Rubella control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59694058"/>
              </p:ext>
            </p:extLst>
          </p:nvPr>
        </p:nvGraphicFramePr>
        <p:xfrm>
          <a:off x="-38101" y="838200"/>
          <a:ext cx="9067801" cy="6385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8602"/>
                <a:gridCol w="5029199"/>
              </a:tblGrid>
              <a:tr h="685800">
                <a:tc>
                  <a:txBody>
                    <a:bodyPr/>
                    <a:lstStyle/>
                    <a:p>
                      <a:r>
                        <a:rPr lang="en-GB" sz="2400" b="1" kern="1200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ea typeface="+mj-ea"/>
                          <a:cs typeface="+mj-cs"/>
                        </a:rPr>
                        <a:t>A</a:t>
                      </a:r>
                      <a:r>
                        <a:rPr lang="en-GB" sz="2400" b="1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ea typeface="+mj-ea"/>
                          <a:cs typeface="+mj-cs"/>
                        </a:rPr>
                        <a:t>pproach 1: CRS Reduction</a:t>
                      </a:r>
                      <a:endParaRPr lang="en-ZW" sz="18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itchFamily="34" charset="0"/>
                        </a:rPr>
                        <a:t>Approach 2: Rubella /CRS Elimination</a:t>
                      </a:r>
                      <a:r>
                        <a:rPr lang="en-GB" sz="2400" baseline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itchFamily="34" charset="0"/>
                        </a:rPr>
                        <a:t> </a:t>
                      </a:r>
                      <a:endParaRPr lang="en-ZW" sz="2400" b="1" kern="1200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ea typeface="+mj-ea"/>
                        <a:cs typeface="+mj-cs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</a:tr>
              <a:tr h="2468880">
                <a:tc>
                  <a:txBody>
                    <a:bodyPr/>
                    <a:lstStyle/>
                    <a:p>
                      <a:pPr marL="341872" indent="-341872" defTabSz="913051">
                        <a:buFont typeface="Arial" pitchFamily="34" charset="0"/>
                        <a:buChar char="•"/>
                        <a:defRPr/>
                      </a:pPr>
                      <a:r>
                        <a:rPr lang="en-US" sz="2800" dirty="0" smtClean="0">
                          <a:solidFill>
                            <a:schemeClr val="bg1"/>
                          </a:solidFill>
                          <a:latin typeface="Calibri" pitchFamily="34" charset="0"/>
                          <a:cs typeface="Calibri" pitchFamily="34" charset="0"/>
                        </a:rPr>
                        <a:t>Vaccination of </a:t>
                      </a:r>
                      <a:r>
                        <a:rPr lang="en-US" sz="2800" b="1" dirty="0" smtClean="0">
                          <a:solidFill>
                            <a:schemeClr val="bg1"/>
                          </a:solidFill>
                          <a:latin typeface="Calibri" pitchFamily="34" charset="0"/>
                          <a:cs typeface="Calibri" pitchFamily="34" charset="0"/>
                        </a:rPr>
                        <a:t>adolescent and adult females </a:t>
                      </a:r>
                      <a:r>
                        <a:rPr lang="en-US" sz="2800" dirty="0" smtClean="0">
                          <a:solidFill>
                            <a:schemeClr val="bg1"/>
                          </a:solidFill>
                          <a:latin typeface="Calibri" pitchFamily="34" charset="0"/>
                          <a:cs typeface="Calibri" pitchFamily="34" charset="0"/>
                        </a:rPr>
                        <a:t>only</a:t>
                      </a:r>
                    </a:p>
                    <a:p>
                      <a:pPr marL="804652" lvl="1" indent="-282116" defTabSz="913051">
                        <a:buFont typeface="Arial" pitchFamily="34" charset="0"/>
                        <a:buChar char="•"/>
                        <a:defRPr/>
                      </a:pPr>
                      <a:r>
                        <a:rPr lang="en-US" sz="2400" dirty="0" smtClean="0">
                          <a:solidFill>
                            <a:schemeClr val="bg1"/>
                          </a:solidFill>
                          <a:latin typeface="Calibri" pitchFamily="34" charset="0"/>
                          <a:cs typeface="Calibri" pitchFamily="34" charset="0"/>
                        </a:rPr>
                        <a:t>Through routine services or SIAs direct pro</a:t>
                      </a:r>
                      <a:r>
                        <a:rPr lang="en-US" sz="2800" dirty="0" smtClean="0">
                          <a:solidFill>
                            <a:schemeClr val="bg1"/>
                          </a:solidFill>
                          <a:latin typeface="Calibri" pitchFamily="34" charset="0"/>
                          <a:cs typeface="Calibri" pitchFamily="34" charset="0"/>
                        </a:rPr>
                        <a:t>tection </a:t>
                      </a:r>
                      <a:r>
                        <a:rPr lang="en-US" sz="2400" dirty="0" smtClean="0">
                          <a:solidFill>
                            <a:schemeClr val="bg1"/>
                          </a:solidFill>
                          <a:latin typeface="Calibri" pitchFamily="34" charset="0"/>
                          <a:cs typeface="Calibri" pitchFamily="34" charset="0"/>
                        </a:rPr>
                        <a:t>to WCBA</a:t>
                      </a:r>
                      <a:endParaRPr lang="en-US" sz="2800" dirty="0" smtClean="0">
                        <a:solidFill>
                          <a:schemeClr val="bg1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endParaRPr lang="en-ZW" sz="18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80000"/>
                        </a:lnSpc>
                        <a:buNone/>
                        <a:defRPr/>
                      </a:pPr>
                      <a:r>
                        <a:rPr lang="en-US" sz="2800" i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“The preferred approach</a:t>
                      </a:r>
                      <a:r>
                        <a:rPr lang="en-US" sz="3200" i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”</a:t>
                      </a:r>
                    </a:p>
                    <a:p>
                      <a:pPr lvl="1">
                        <a:buFont typeface="Arial" charset="0"/>
                        <a:buChar char="•"/>
                        <a:defRPr/>
                      </a:pPr>
                      <a:r>
                        <a:rPr lang="en-US" sz="2500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MR or MMR vaccine in a </a:t>
                      </a:r>
                      <a:r>
                        <a:rPr lang="en-US" sz="2500" b="1" i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wide-age range SIAs</a:t>
                      </a:r>
                    </a:p>
                    <a:p>
                      <a:pPr lvl="1">
                        <a:buFont typeface="Arial" charset="0"/>
                        <a:buChar char="•"/>
                        <a:defRPr/>
                      </a:pPr>
                      <a:r>
                        <a:rPr lang="en-US" sz="2500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followed immediately with introduction of MR or MMR vaccine </a:t>
                      </a:r>
                      <a:r>
                        <a:rPr lang="en-US" sz="2500" b="1" i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in the routine program</a:t>
                      </a:r>
                      <a:r>
                        <a:rPr lang="en-US" sz="2500" b="1" i="1" baseline="0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 </a:t>
                      </a:r>
                      <a:r>
                        <a:rPr lang="en-US" sz="2100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at 9 or 12 months of age </a:t>
                      </a:r>
                      <a:endParaRPr lang="en-ZW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</a:tr>
              <a:tr h="2270760">
                <a:tc>
                  <a:txBody>
                    <a:bodyPr/>
                    <a:lstStyle/>
                    <a:p>
                      <a:pPr marL="285750" marR="0" indent="-285750" algn="l" defTabSz="9130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2400" kern="1200" dirty="0" smtClean="0">
                          <a:solidFill>
                            <a:schemeClr val="bg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However,  in the absence of vaccination of infants and young children, rubella continues to circulate = ongoing exposure of pregnant women.</a:t>
                      </a:r>
                      <a:r>
                        <a:rPr lang="en-GB" sz="2400" kern="1200" dirty="0" smtClean="0">
                          <a:solidFill>
                            <a:schemeClr val="bg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</a:t>
                      </a:r>
                    </a:p>
                    <a:p>
                      <a:endParaRPr lang="en-ZW" sz="18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79428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All subsequent </a:t>
                      </a:r>
                      <a:r>
                        <a:rPr lang="en-US" sz="2500" b="1" i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follow-up SIAs </a:t>
                      </a:r>
                      <a:r>
                        <a:rPr lang="en-US" sz="2500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should use MR or MMR vaccine. </a:t>
                      </a:r>
                    </a:p>
                    <a:p>
                      <a:endParaRPr lang="en-ZW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</a:tr>
              <a:tr h="246308">
                <a:tc>
                  <a:txBody>
                    <a:bodyPr/>
                    <a:lstStyle/>
                    <a:p>
                      <a:endParaRPr lang="en-ZW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W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1"/>
          <p:cNvSpPr txBox="1">
            <a:spLocks noChangeArrowheads="1"/>
          </p:cNvSpPr>
          <p:nvPr/>
        </p:nvSpPr>
        <p:spPr bwMode="auto">
          <a:xfrm>
            <a:off x="-76200" y="6859329"/>
            <a:ext cx="9144000" cy="3579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 eaLnBrk="0" hangingPunct="0">
              <a:defRPr sz="4300" b="1">
                <a:solidFill>
                  <a:srgbClr val="000066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4300" b="1">
                <a:solidFill>
                  <a:srgbClr val="000066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4300" b="1">
                <a:solidFill>
                  <a:srgbClr val="000066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4300" b="1">
                <a:solidFill>
                  <a:srgbClr val="000066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4300" b="1">
                <a:solidFill>
                  <a:srgbClr val="000066"/>
                </a:solidFill>
                <a:latin typeface="Arial" charset="0"/>
                <a:cs typeface="Arial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4300" b="1">
                <a:solidFill>
                  <a:srgbClr val="000066"/>
                </a:solidFill>
                <a:latin typeface="Arial" charset="0"/>
                <a:cs typeface="Arial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4300" b="1">
                <a:solidFill>
                  <a:srgbClr val="000066"/>
                </a:solidFill>
                <a:latin typeface="Arial" charset="0"/>
                <a:cs typeface="Arial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4300" b="1">
                <a:solidFill>
                  <a:srgbClr val="000066"/>
                </a:solidFill>
                <a:latin typeface="Arial" charset="0"/>
                <a:cs typeface="Arial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4300" b="1">
                <a:solidFill>
                  <a:srgbClr val="000066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ZW" sz="1800" dirty="0" smtClean="0">
                <a:solidFill>
                  <a:schemeClr val="tx1"/>
                </a:solidFill>
              </a:rPr>
              <a:t>The </a:t>
            </a:r>
            <a:r>
              <a:rPr lang="en-ZW" sz="1800" dirty="0">
                <a:solidFill>
                  <a:schemeClr val="tx1"/>
                </a:solidFill>
              </a:rPr>
              <a:t>main goal of Rubella vaccination is prevention of CR </a:t>
            </a:r>
            <a:r>
              <a:rPr lang="en-ZW" sz="1800" dirty="0" smtClean="0">
                <a:solidFill>
                  <a:schemeClr val="tx1"/>
                </a:solidFill>
              </a:rPr>
              <a:t>Infection including </a:t>
            </a:r>
            <a:r>
              <a:rPr lang="en-ZW" sz="1800" dirty="0">
                <a:solidFill>
                  <a:schemeClr val="tx1"/>
                </a:solidFill>
              </a:rPr>
              <a:t>CRS </a:t>
            </a:r>
          </a:p>
        </p:txBody>
      </p:sp>
    </p:spTree>
    <p:extLst>
      <p:ext uri="{BB962C8B-B14F-4D97-AF65-F5344CB8AC3E}">
        <p14:creationId xmlns:p14="http://schemas.microsoft.com/office/powerpoint/2010/main" val="1764318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31458998"/>
              </p:ext>
            </p:extLst>
          </p:nvPr>
        </p:nvGraphicFramePr>
        <p:xfrm>
          <a:off x="-152399" y="990600"/>
          <a:ext cx="9296399" cy="6620641"/>
        </p:xfrm>
        <a:graphic>
          <a:graphicData uri="http://schemas.openxmlformats.org/drawingml/2006/table">
            <a:tbl>
              <a:tblPr/>
              <a:tblGrid>
                <a:gridCol w="1418094"/>
                <a:gridCol w="1024180"/>
                <a:gridCol w="1496484"/>
                <a:gridCol w="2521452"/>
                <a:gridCol w="2836189"/>
              </a:tblGrid>
              <a:tr h="467010">
                <a:tc rowSpan="2">
                  <a:txBody>
                    <a:bodyPr/>
                    <a:lstStyle/>
                    <a:p>
                      <a:pPr marL="0" marR="0" lvl="0" indent="0" algn="l" defTabSz="8001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ZW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l" defTabSz="8001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W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Cohorts </a:t>
                      </a:r>
                    </a:p>
                    <a:p>
                      <a:pPr marL="0" marR="0" lvl="0" indent="0" algn="l" defTabSz="8001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W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to vaccinate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8001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W" sz="2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GOAL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W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W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W"/>
                    </a:p>
                  </a:txBody>
                  <a:tcPr/>
                </a:tc>
              </a:tr>
              <a:tr h="1084668">
                <a:tc vMerge="1">
                  <a:txBody>
                    <a:bodyPr/>
                    <a:lstStyle/>
                    <a:p>
                      <a:endParaRPr lang="en-ZW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8001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Reduce CRS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001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W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Eliminate CRS in </a:t>
                      </a:r>
                    </a:p>
                    <a:p>
                      <a:pPr marL="0" marR="0" lvl="0" indent="0" algn="l" defTabSz="8001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W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20 – 30 </a:t>
                      </a:r>
                      <a:r>
                        <a:rPr kumimoji="0" lang="en-ZW" sz="2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yrs</a:t>
                      </a:r>
                      <a:endParaRPr kumimoji="0" lang="en-ZW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001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W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Eliminate  CRS in 10 – 20 </a:t>
                      </a:r>
                      <a:r>
                        <a:rPr kumimoji="0" lang="en-ZW" sz="2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yrs</a:t>
                      </a:r>
                      <a:endParaRPr kumimoji="0" lang="en-ZW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001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W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Eliminate CRS in &lt; 10 </a:t>
                      </a:r>
                      <a:r>
                        <a:rPr kumimoji="0" lang="en-ZW" sz="2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yrs</a:t>
                      </a:r>
                      <a:endParaRPr kumimoji="0" lang="en-ZW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</a:tr>
              <a:tr h="1416094">
                <a:tc>
                  <a:txBody>
                    <a:bodyPr/>
                    <a:lstStyle/>
                    <a:p>
                      <a:pPr marL="0" marR="0" lvl="0" indent="0" algn="l" defTabSz="8001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W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WCBA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001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W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RI or SIAs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001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W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RI or SIAs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001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W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RI or SIAs for females not targeted by previous SIAs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W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Speed-up SIAs (targets older children, adolescents, adults)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</a:tr>
              <a:tr h="2078946">
                <a:tc>
                  <a:txBody>
                    <a:bodyPr/>
                    <a:lstStyle/>
                    <a:p>
                      <a:pPr marL="0" marR="0" lvl="0" indent="0" algn="l" defTabSz="8001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W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1 – 4 yrs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001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ZW" sz="2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001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W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1 dose RI and regular follow up SIAs or 2 doses in RI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W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1 dose RI &amp; regular </a:t>
                      </a:r>
                      <a:r>
                        <a:rPr kumimoji="0" lang="en-ZW" sz="2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fup</a:t>
                      </a:r>
                      <a:r>
                        <a:rPr kumimoji="0" lang="en-ZW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 SIAs or 2 doses in RI after catch up SIAs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W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( 9 m – 14 </a:t>
                      </a:r>
                      <a:r>
                        <a:rPr kumimoji="0" lang="en-ZW" sz="2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yrs</a:t>
                      </a:r>
                      <a:r>
                        <a:rPr kumimoji="0" lang="en-ZW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001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W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1 dose RI and regular follow-up SIAs  OR 2 doses in RI after speed-up SIAs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</a:tr>
              <a:tr h="753241">
                <a:tc>
                  <a:txBody>
                    <a:bodyPr/>
                    <a:lstStyle/>
                    <a:p>
                      <a:pPr marL="0" marR="0" lvl="0" indent="0" algn="l" defTabSz="8001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W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5 – 14 yrs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001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ZW" sz="2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001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ZW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001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W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Catch up SIAs </a:t>
                      </a:r>
                    </a:p>
                    <a:p>
                      <a:pPr marL="0" marR="0" lvl="0" indent="0" algn="l" defTabSz="8001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W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( 9 m – 14 </a:t>
                      </a:r>
                      <a:r>
                        <a:rPr kumimoji="0" lang="en-ZW" sz="2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yrs</a:t>
                      </a:r>
                      <a:r>
                        <a:rPr kumimoji="0" lang="en-ZW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001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W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Speed up SIAs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</a:tr>
              <a:tr h="753241">
                <a:tc>
                  <a:txBody>
                    <a:bodyPr/>
                    <a:lstStyle/>
                    <a:p>
                      <a:pPr marL="0" marR="0" lvl="0" indent="0" algn="l" defTabSz="8001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W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15 – 39 yrs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001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ZW" sz="2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001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ZW" sz="2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001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ZW" sz="2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W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Speed up SIAs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</a:tr>
            </a:tbl>
          </a:graphicData>
        </a:graphic>
      </p:graphicFrame>
      <p:sp>
        <p:nvSpPr>
          <p:cNvPr id="2" name="Oval 1"/>
          <p:cNvSpPr/>
          <p:nvPr/>
        </p:nvSpPr>
        <p:spPr>
          <a:xfrm>
            <a:off x="3886200" y="1100781"/>
            <a:ext cx="2209800" cy="664902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ZW"/>
          </a:p>
        </p:txBody>
      </p:sp>
      <p:sp>
        <p:nvSpPr>
          <p:cNvPr id="58413" name="TextBox 2"/>
          <p:cNvSpPr txBox="1">
            <a:spLocks noChangeArrowheads="1"/>
          </p:cNvSpPr>
          <p:nvPr/>
        </p:nvSpPr>
        <p:spPr bwMode="auto">
          <a:xfrm>
            <a:off x="0" y="23563"/>
            <a:ext cx="9144000" cy="1077218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/>
            <a:r>
              <a:rPr lang="en-ZW" sz="3200" b="1" dirty="0" smtClean="0">
                <a:latin typeface="+mj-lt"/>
              </a:rPr>
              <a:t>Source </a:t>
            </a:r>
            <a:r>
              <a:rPr lang="en-ZW" sz="3200" b="1" dirty="0">
                <a:latin typeface="+mj-lt"/>
              </a:rPr>
              <a:t>- AFRO strategic options </a:t>
            </a:r>
            <a:r>
              <a:rPr lang="en-ZW" sz="3200" b="1" dirty="0" smtClean="0">
                <a:latin typeface="+mj-lt"/>
              </a:rPr>
              <a:t>document </a:t>
            </a:r>
          </a:p>
          <a:p>
            <a:pPr algn="ctr" eaLnBrk="1" hangingPunct="1"/>
            <a:endParaRPr lang="en-ZW" sz="32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796903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aster">
  <a:themeElements>
    <a:clrScheme name="master 2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FBDF53"/>
      </a:accent1>
      <a:accent2>
        <a:srgbClr val="FF9966"/>
      </a:accent2>
      <a:accent3>
        <a:srgbClr val="FFFFFF"/>
      </a:accent3>
      <a:accent4>
        <a:srgbClr val="000000"/>
      </a:accent4>
      <a:accent5>
        <a:srgbClr val="FDECB3"/>
      </a:accent5>
      <a:accent6>
        <a:srgbClr val="E78A5C"/>
      </a:accent6>
      <a:hlink>
        <a:srgbClr val="CC3300"/>
      </a:hlink>
      <a:folHlink>
        <a:srgbClr val="996600"/>
      </a:folHlink>
    </a:clrScheme>
    <a:fontScheme name="master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042988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3900" b="1" i="0" u="none" strike="noStrike" cap="none" normalizeH="0" baseline="0" smtClean="0">
            <a:ln>
              <a:noFill/>
            </a:ln>
            <a:solidFill>
              <a:srgbClr val="000066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042988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3900" b="1" i="0" u="none" strike="noStrike" cap="none" normalizeH="0" baseline="0" smtClean="0">
            <a:ln>
              <a:noFill/>
            </a:ln>
            <a:solidFill>
              <a:srgbClr val="000066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aster 2">
    <a:dk1>
      <a:srgbClr val="000000"/>
    </a:dk1>
    <a:lt1>
      <a:srgbClr val="FFFFFF"/>
    </a:lt1>
    <a:dk2>
      <a:srgbClr val="000000"/>
    </a:dk2>
    <a:lt2>
      <a:srgbClr val="969696"/>
    </a:lt2>
    <a:accent1>
      <a:srgbClr val="FBDF53"/>
    </a:accent1>
    <a:accent2>
      <a:srgbClr val="FF9966"/>
    </a:accent2>
    <a:accent3>
      <a:srgbClr val="FFFFFF"/>
    </a:accent3>
    <a:accent4>
      <a:srgbClr val="000000"/>
    </a:accent4>
    <a:accent5>
      <a:srgbClr val="FDECB3"/>
    </a:accent5>
    <a:accent6>
      <a:srgbClr val="E78A5C"/>
    </a:accent6>
    <a:hlink>
      <a:srgbClr val="CC3300"/>
    </a:hlink>
    <a:folHlink>
      <a:srgbClr val="996600"/>
    </a:folHlink>
  </a:clrScheme>
</a:themeOverride>
</file>

<file path=ppt/theme/themeOverride2.xml><?xml version="1.0" encoding="utf-8"?>
<a:themeOverride xmlns:a="http://schemas.openxmlformats.org/drawingml/2006/main">
  <a:clrScheme name="master 2">
    <a:dk1>
      <a:srgbClr val="000000"/>
    </a:dk1>
    <a:lt1>
      <a:srgbClr val="FFFFFF"/>
    </a:lt1>
    <a:dk2>
      <a:srgbClr val="000000"/>
    </a:dk2>
    <a:lt2>
      <a:srgbClr val="969696"/>
    </a:lt2>
    <a:accent1>
      <a:srgbClr val="FBDF53"/>
    </a:accent1>
    <a:accent2>
      <a:srgbClr val="FF9966"/>
    </a:accent2>
    <a:accent3>
      <a:srgbClr val="FFFFFF"/>
    </a:accent3>
    <a:accent4>
      <a:srgbClr val="000000"/>
    </a:accent4>
    <a:accent5>
      <a:srgbClr val="FDECB3"/>
    </a:accent5>
    <a:accent6>
      <a:srgbClr val="E78A5C"/>
    </a:accent6>
    <a:hlink>
      <a:srgbClr val="CC3300"/>
    </a:hlink>
    <a:folHlink>
      <a:srgbClr val="9966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3674</TotalTime>
  <Words>1484</Words>
  <Application>Microsoft Office PowerPoint</Application>
  <PresentationFormat>On-screen Show (4:3)</PresentationFormat>
  <Paragraphs>228</Paragraphs>
  <Slides>21</Slides>
  <Notes>2</Notes>
  <HiddenSlides>1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23" baseType="lpstr">
      <vt:lpstr>Office Theme</vt:lpstr>
      <vt:lpstr>master</vt:lpstr>
      <vt:lpstr> MR introduction and rubella epidemiology in AFRO </vt:lpstr>
      <vt:lpstr>Outline </vt:lpstr>
      <vt:lpstr>Background (1) </vt:lpstr>
      <vt:lpstr>Background on Rubella Surveillance </vt:lpstr>
      <vt:lpstr>WHO recommended steps leading to the introduction of a new vaccine</vt:lpstr>
      <vt:lpstr>PowerPoint Presentation</vt:lpstr>
      <vt:lpstr>Regional Strategic Plan 2014 - 2020</vt:lpstr>
      <vt:lpstr>Options of Rubella control</vt:lpstr>
      <vt:lpstr>PowerPoint Presentation</vt:lpstr>
      <vt:lpstr>Lab confirmed Measles Igm+ vs Rubella IgM+,  e.g. ESA Countries </vt:lpstr>
      <vt:lpstr>Status of MR introduction in AFR. May 2015.</vt:lpstr>
      <vt:lpstr>Experiences from countries that introduced MR  </vt:lpstr>
      <vt:lpstr>Noted Issues among planning countries to introduce MR in 2015 </vt:lpstr>
      <vt:lpstr>Summary of issues / Comments </vt:lpstr>
      <vt:lpstr>Follow up SIAs to use MR -2017</vt:lpstr>
      <vt:lpstr>PowerPoint Presentation</vt:lpstr>
      <vt:lpstr>Issues noted related to MR introduction </vt:lpstr>
      <vt:lpstr>Issues noted related to MR introduction (1) </vt:lpstr>
      <vt:lpstr>Issues noted related to MR introduction (2) </vt:lpstr>
      <vt:lpstr>Summary</vt:lpstr>
      <vt:lpstr>Requested guidance from MR TAG </vt:lpstr>
    </vt:vector>
  </TitlesOfParts>
  <Company>WHO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MR introduction and rubella epidemiology in AFRO</dc:title>
  <dc:creator>Eshetu, Dr. Messeret - zw</dc:creator>
  <cp:lastModifiedBy>Eshetu, Dr. Messeret - zw</cp:lastModifiedBy>
  <cp:revision>73</cp:revision>
  <cp:lastPrinted>2015-05-28T15:43:21Z</cp:lastPrinted>
  <dcterms:created xsi:type="dcterms:W3CDTF">2015-05-05T14:38:00Z</dcterms:created>
  <dcterms:modified xsi:type="dcterms:W3CDTF">2015-06-02T07:15:16Z</dcterms:modified>
</cp:coreProperties>
</file>