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79" r:id="rId3"/>
    <p:sldId id="261" r:id="rId4"/>
    <p:sldId id="280" r:id="rId5"/>
    <p:sldId id="283" r:id="rId6"/>
    <p:sldId id="288" r:id="rId7"/>
    <p:sldId id="281" r:id="rId8"/>
    <p:sldId id="291" r:id="rId9"/>
    <p:sldId id="297" r:id="rId10"/>
    <p:sldId id="290" r:id="rId11"/>
    <p:sldId id="292" r:id="rId12"/>
    <p:sldId id="293" r:id="rId13"/>
    <p:sldId id="282" r:id="rId14"/>
    <p:sldId id="294" r:id="rId15"/>
    <p:sldId id="277" r:id="rId16"/>
    <p:sldId id="295" r:id="rId17"/>
    <p:sldId id="296" r:id="rId18"/>
    <p:sldId id="301" r:id="rId19"/>
    <p:sldId id="263" r:id="rId20"/>
    <p:sldId id="302" r:id="rId21"/>
    <p:sldId id="304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7800" autoAdjust="0"/>
  </p:normalViewPr>
  <p:slideViewPr>
    <p:cSldViewPr>
      <p:cViewPr>
        <p:scale>
          <a:sx n="60" d="100"/>
          <a:sy n="60" d="100"/>
        </p:scale>
        <p:origin x="-165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b="0" noProof="0"/>
            </a:pPr>
            <a:r>
              <a:rPr lang="en-US" b="0" noProof="0" dirty="0" smtClean="0"/>
              <a:t>Geographical distribution of projects, 2013</a:t>
            </a:r>
            <a:endParaRPr lang="en-US" b="0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6732870596526124E-2"/>
                  <c:y val="-1.6430466059326743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93170060781752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940347392951237"/>
                  <c:y val="8.8319353405177201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4322736900691108"/>
                  <c:y val="3.7814201199866698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35224813410425004"/>
                  <c:y val="9.0887818020220015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'Projects and countries'!$V$11:$V$15</c:f>
              <c:strCache>
                <c:ptCount val="5"/>
                <c:pt idx="0">
                  <c:v>Africa</c:v>
                </c:pt>
                <c:pt idx="1">
                  <c:v>Americas</c:v>
                </c:pt>
                <c:pt idx="2">
                  <c:v>Asia</c:v>
                </c:pt>
                <c:pt idx="3">
                  <c:v>Europe</c:v>
                </c:pt>
                <c:pt idx="4">
                  <c:v>Pacific</c:v>
                </c:pt>
              </c:strCache>
            </c:strRef>
          </c:cat>
          <c:val>
            <c:numRef>
              <c:f>'Projects and countries'!$W$11:$W$15</c:f>
              <c:numCache>
                <c:formatCode>General</c:formatCode>
                <c:ptCount val="5"/>
                <c:pt idx="0">
                  <c:v>240</c:v>
                </c:pt>
                <c:pt idx="1">
                  <c:v>24</c:v>
                </c:pt>
                <c:pt idx="2">
                  <c:v>108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Supply of vaccine doses, 2008-2014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Supply!$R$24</c:f>
              <c:strCache>
                <c:ptCount val="1"/>
                <c:pt idx="0">
                  <c:v>MCV</c:v>
                </c:pt>
              </c:strCache>
            </c:strRef>
          </c:tx>
          <c:spPr>
            <a:solidFill>
              <a:srgbClr val="D60000"/>
            </a:solidFill>
          </c:spPr>
          <c:invertIfNegative val="0"/>
          <c:cat>
            <c:numRef>
              <c:f>Supply!$S$23:$Y$23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Supply!$S$24:$Y$24</c:f>
              <c:numCache>
                <c:formatCode>#,##0</c:formatCode>
                <c:ptCount val="7"/>
                <c:pt idx="0">
                  <c:v>2707200</c:v>
                </c:pt>
                <c:pt idx="1">
                  <c:v>2105550</c:v>
                </c:pt>
                <c:pt idx="2">
                  <c:v>6283400</c:v>
                </c:pt>
                <c:pt idx="3">
                  <c:v>4642150</c:v>
                </c:pt>
                <c:pt idx="4">
                  <c:v>1151900</c:v>
                </c:pt>
                <c:pt idx="5">
                  <c:v>2277760</c:v>
                </c:pt>
                <c:pt idx="6">
                  <c:v>1656350</c:v>
                </c:pt>
              </c:numCache>
            </c:numRef>
          </c:val>
        </c:ser>
        <c:ser>
          <c:idx val="1"/>
          <c:order val="1"/>
          <c:tx>
            <c:strRef>
              <c:f>Supply!$R$25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Supply!$S$23:$Y$23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Supply!$S$25:$Y$25</c:f>
              <c:numCache>
                <c:formatCode>#,##0</c:formatCode>
                <c:ptCount val="7"/>
                <c:pt idx="0">
                  <c:v>1363285</c:v>
                </c:pt>
                <c:pt idx="1">
                  <c:v>4422273</c:v>
                </c:pt>
                <c:pt idx="2">
                  <c:v>3389919</c:v>
                </c:pt>
                <c:pt idx="3">
                  <c:v>1283319</c:v>
                </c:pt>
                <c:pt idx="4">
                  <c:v>2329734</c:v>
                </c:pt>
                <c:pt idx="5">
                  <c:v>1590947</c:v>
                </c:pt>
                <c:pt idx="6">
                  <c:v>1602360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17408"/>
        <c:axId val="35218944"/>
      </c:barChart>
      <c:catAx>
        <c:axId val="3521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18944"/>
        <c:crosses val="autoZero"/>
        <c:auto val="1"/>
        <c:lblAlgn val="ctr"/>
        <c:lblOffset val="100"/>
        <c:noMultiLvlLbl val="0"/>
      </c:catAx>
      <c:valAx>
        <c:axId val="35218944"/>
        <c:scaling>
          <c:orientation val="minMax"/>
          <c:max val="10000000"/>
        </c:scaling>
        <c:delete val="0"/>
        <c:axPos val="l"/>
        <c:numFmt formatCode="#,##0" sourceLinked="1"/>
        <c:majorTickMark val="out"/>
        <c:minorTickMark val="out"/>
        <c:tickLblPos val="nextTo"/>
        <c:crossAx val="35217408"/>
        <c:crosses val="autoZero"/>
        <c:crossBetween val="between"/>
        <c:majorUnit val="200000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fr-FR" sz="1400" b="1"/>
              <a:t>MSF reactive vaccination campaigns, 2008-2014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campaign!$A$5</c:f>
              <c:strCache>
                <c:ptCount val="1"/>
                <c:pt idx="0">
                  <c:v>Meningitis</c:v>
                </c:pt>
              </c:strCache>
            </c:strRef>
          </c:tx>
          <c:invertIfNegative val="0"/>
          <c:cat>
            <c:numRef>
              <c:f>campaign!$B$4:$H$4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campaign!$B$5:$H$5</c:f>
              <c:numCache>
                <c:formatCode>General</c:formatCode>
                <c:ptCount val="7"/>
                <c:pt idx="0">
                  <c:v>293121</c:v>
                </c:pt>
                <c:pt idx="1">
                  <c:v>7932403</c:v>
                </c:pt>
                <c:pt idx="2">
                  <c:v>739059</c:v>
                </c:pt>
                <c:pt idx="3">
                  <c:v>845727</c:v>
                </c:pt>
                <c:pt idx="4">
                  <c:v>675273</c:v>
                </c:pt>
                <c:pt idx="5">
                  <c:v>113633</c:v>
                </c:pt>
              </c:numCache>
            </c:numRef>
          </c:val>
        </c:ser>
        <c:ser>
          <c:idx val="1"/>
          <c:order val="1"/>
          <c:tx>
            <c:strRef>
              <c:f>campaign!$A$6</c:f>
              <c:strCache>
                <c:ptCount val="1"/>
                <c:pt idx="0">
                  <c:v>Measles</c:v>
                </c:pt>
              </c:strCache>
            </c:strRef>
          </c:tx>
          <c:invertIfNegative val="0"/>
          <c:cat>
            <c:numRef>
              <c:f>campaign!$B$4:$H$4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campaign!$B$6:$H$6</c:f>
              <c:numCache>
                <c:formatCode>General</c:formatCode>
                <c:ptCount val="7"/>
                <c:pt idx="0">
                  <c:v>1523696</c:v>
                </c:pt>
                <c:pt idx="1">
                  <c:v>1422597</c:v>
                </c:pt>
                <c:pt idx="2">
                  <c:v>4831446</c:v>
                </c:pt>
                <c:pt idx="3">
                  <c:v>5024061</c:v>
                </c:pt>
                <c:pt idx="4">
                  <c:v>675520</c:v>
                </c:pt>
                <c:pt idx="5">
                  <c:v>3056686</c:v>
                </c:pt>
                <c:pt idx="6">
                  <c:v>1151184</c:v>
                </c:pt>
              </c:numCache>
            </c:numRef>
          </c:val>
        </c:ser>
        <c:ser>
          <c:idx val="2"/>
          <c:order val="2"/>
          <c:tx>
            <c:strRef>
              <c:f>campaign!$A$7</c:f>
              <c:strCache>
                <c:ptCount val="1"/>
                <c:pt idx="0">
                  <c:v>Yellow fever</c:v>
                </c:pt>
              </c:strCache>
            </c:strRef>
          </c:tx>
          <c:invertIfNegative val="0"/>
          <c:cat>
            <c:numRef>
              <c:f>campaign!$B$4:$H$4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campaign!$B$7:$H$7</c:f>
              <c:numCache>
                <c:formatCode>General</c:formatCode>
                <c:ptCount val="7"/>
                <c:pt idx="0">
                  <c:v>1140</c:v>
                </c:pt>
                <c:pt idx="1">
                  <c:v>444025</c:v>
                </c:pt>
                <c:pt idx="2">
                  <c:v>64934</c:v>
                </c:pt>
                <c:pt idx="3">
                  <c:v>311</c:v>
                </c:pt>
                <c:pt idx="4">
                  <c:v>755161</c:v>
                </c:pt>
                <c:pt idx="5">
                  <c:v>715932</c:v>
                </c:pt>
              </c:numCache>
            </c:numRef>
          </c:val>
        </c:ser>
        <c:ser>
          <c:idx val="3"/>
          <c:order val="3"/>
          <c:tx>
            <c:strRef>
              <c:f>campaign!$A$8</c:f>
              <c:strCache>
                <c:ptCount val="1"/>
                <c:pt idx="0">
                  <c:v>Penta</c:v>
                </c:pt>
              </c:strCache>
            </c:strRef>
          </c:tx>
          <c:invertIfNegative val="0"/>
          <c:cat>
            <c:numRef>
              <c:f>campaign!$B$4:$H$4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campaign!$B$8:$H$8</c:f>
              <c:numCache>
                <c:formatCode>General</c:formatCode>
                <c:ptCount val="7"/>
                <c:pt idx="3">
                  <c:v>1904</c:v>
                </c:pt>
                <c:pt idx="4">
                  <c:v>2831</c:v>
                </c:pt>
                <c:pt idx="5">
                  <c:v>17587</c:v>
                </c:pt>
              </c:numCache>
            </c:numRef>
          </c:val>
        </c:ser>
        <c:ser>
          <c:idx val="4"/>
          <c:order val="4"/>
          <c:tx>
            <c:strRef>
              <c:f>campaign!$A$9</c:f>
              <c:strCache>
                <c:ptCount val="1"/>
                <c:pt idx="0">
                  <c:v>Polio</c:v>
                </c:pt>
              </c:strCache>
            </c:strRef>
          </c:tx>
          <c:invertIfNegative val="0"/>
          <c:cat>
            <c:numRef>
              <c:f>campaign!$B$4:$H$4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campaign!$B$9:$H$9</c:f>
              <c:numCache>
                <c:formatCode>General</c:formatCode>
                <c:ptCount val="7"/>
                <c:pt idx="2">
                  <c:v>231148</c:v>
                </c:pt>
                <c:pt idx="5">
                  <c:v>24241</c:v>
                </c:pt>
                <c:pt idx="6">
                  <c:v>13880</c:v>
                </c:pt>
              </c:numCache>
            </c:numRef>
          </c:val>
        </c:ser>
        <c:ser>
          <c:idx val="5"/>
          <c:order val="5"/>
          <c:tx>
            <c:strRef>
              <c:f>campaign!$A$10</c:f>
              <c:strCache>
                <c:ptCount val="1"/>
                <c:pt idx="0">
                  <c:v>Cholera</c:v>
                </c:pt>
              </c:strCache>
            </c:strRef>
          </c:tx>
          <c:invertIfNegative val="0"/>
          <c:cat>
            <c:numRef>
              <c:f>campaign!$B$4:$H$4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campaign!$B$10:$H$10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260054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769344"/>
        <c:axId val="84419328"/>
      </c:barChart>
      <c:catAx>
        <c:axId val="3576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419328"/>
        <c:crosses val="autoZero"/>
        <c:auto val="1"/>
        <c:lblAlgn val="ctr"/>
        <c:lblOffset val="100"/>
        <c:noMultiLvlLbl val="0"/>
      </c:catAx>
      <c:valAx>
        <c:axId val="84419328"/>
        <c:scaling>
          <c:orientation val="minMax"/>
          <c:max val="10000000"/>
        </c:scaling>
        <c:delete val="0"/>
        <c:axPos val="l"/>
        <c:numFmt formatCode="#,##0" sourceLinked="0"/>
        <c:majorTickMark val="out"/>
        <c:minorTickMark val="out"/>
        <c:tickLblPos val="nextTo"/>
        <c:crossAx val="35769344"/>
        <c:crosses val="autoZero"/>
        <c:crossBetween val="between"/>
        <c:majorUnit val="2000000"/>
        <c:minorUnit val="100000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Measles doses in response to outbreaks, 2014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campaign!$S$4</c:f>
              <c:strCache>
                <c:ptCount val="1"/>
                <c:pt idx="0">
                  <c:v>Total doses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campaign!$R$5:$R$12</c:f>
              <c:strCache>
                <c:ptCount val="8"/>
                <c:pt idx="0">
                  <c:v>Sudan</c:v>
                </c:pt>
                <c:pt idx="1">
                  <c:v>CAR</c:v>
                </c:pt>
                <c:pt idx="2">
                  <c:v>Syria</c:v>
                </c:pt>
                <c:pt idx="3">
                  <c:v>RCA</c:v>
                </c:pt>
                <c:pt idx="4">
                  <c:v>South Sudan</c:v>
                </c:pt>
                <c:pt idx="5">
                  <c:v>Chad</c:v>
                </c:pt>
                <c:pt idx="6">
                  <c:v>Guinea</c:v>
                </c:pt>
                <c:pt idx="7">
                  <c:v>DRC</c:v>
                </c:pt>
              </c:strCache>
            </c:strRef>
          </c:cat>
          <c:val>
            <c:numRef>
              <c:f>campaign!$S$5:$S$12</c:f>
              <c:numCache>
                <c:formatCode>#,##0</c:formatCode>
                <c:ptCount val="8"/>
                <c:pt idx="0">
                  <c:v>18736</c:v>
                </c:pt>
                <c:pt idx="1">
                  <c:v>21992</c:v>
                </c:pt>
                <c:pt idx="2">
                  <c:v>23871</c:v>
                </c:pt>
                <c:pt idx="3">
                  <c:v>52634</c:v>
                </c:pt>
                <c:pt idx="4">
                  <c:v>116256</c:v>
                </c:pt>
                <c:pt idx="5">
                  <c:v>133055</c:v>
                </c:pt>
                <c:pt idx="6">
                  <c:v>370158</c:v>
                </c:pt>
                <c:pt idx="7">
                  <c:v>414482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180800"/>
        <c:axId val="87359872"/>
      </c:barChart>
      <c:catAx>
        <c:axId val="87180800"/>
        <c:scaling>
          <c:orientation val="minMax"/>
        </c:scaling>
        <c:delete val="0"/>
        <c:axPos val="l"/>
        <c:majorTickMark val="out"/>
        <c:minorTickMark val="none"/>
        <c:tickLblPos val="nextTo"/>
        <c:crossAx val="87359872"/>
        <c:crosses val="autoZero"/>
        <c:auto val="1"/>
        <c:lblAlgn val="ctr"/>
        <c:lblOffset val="100"/>
        <c:noMultiLvlLbl val="0"/>
      </c:catAx>
      <c:valAx>
        <c:axId val="87359872"/>
        <c:scaling>
          <c:orientation val="minMax"/>
          <c:max val="450000"/>
          <c:min val="0"/>
        </c:scaling>
        <c:delete val="0"/>
        <c:axPos val="b"/>
        <c:numFmt formatCode="#,##0" sourceLinked="0"/>
        <c:majorTickMark val="out"/>
        <c:minorTickMark val="out"/>
        <c:tickLblPos val="nextTo"/>
        <c:crossAx val="87180800"/>
        <c:crosses val="autoZero"/>
        <c:crossBetween val="between"/>
        <c:majorUnit val="100000"/>
        <c:minorUnit val="5000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01771653543309"/>
          <c:y val="0.17592592592592593"/>
          <c:w val="0.6078156167979003"/>
          <c:h val="0.642895523476232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campaign!$L$67</c:f>
              <c:strCache>
                <c:ptCount val="1"/>
                <c:pt idx="0">
                  <c:v>MCV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(campaign!$L$68:$L$69;campaign!$L$72;campaign!$L$74:$L$76)</c:f>
              <c:numCache>
                <c:formatCode>General</c:formatCode>
                <c:ptCount val="6"/>
                <c:pt idx="0">
                  <c:v>13667</c:v>
                </c:pt>
                <c:pt idx="1">
                  <c:v>19244</c:v>
                </c:pt>
                <c:pt idx="3">
                  <c:v>45065</c:v>
                </c:pt>
              </c:numCache>
            </c:numRef>
          </c:val>
        </c:ser>
        <c:ser>
          <c:idx val="1"/>
          <c:order val="1"/>
          <c:tx>
            <c:strRef>
              <c:f>campaign!$M$67</c:f>
              <c:strCache>
                <c:ptCount val="1"/>
                <c:pt idx="0">
                  <c:v>Polio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(campaign!$M$68:$M$69;campaign!$M$72;campaign!$M$74:$M$76)</c:f>
              <c:numCache>
                <c:formatCode>General</c:formatCode>
                <c:ptCount val="6"/>
                <c:pt idx="1">
                  <c:v>7422</c:v>
                </c:pt>
                <c:pt idx="3">
                  <c:v>61440</c:v>
                </c:pt>
                <c:pt idx="4">
                  <c:v>15350</c:v>
                </c:pt>
                <c:pt idx="5">
                  <c:v>27081</c:v>
                </c:pt>
              </c:numCache>
            </c:numRef>
          </c:val>
        </c:ser>
        <c:ser>
          <c:idx val="2"/>
          <c:order val="2"/>
          <c:tx>
            <c:strRef>
              <c:f>campaign!$N$67</c:f>
              <c:strCache>
                <c:ptCount val="1"/>
                <c:pt idx="0">
                  <c:v>YF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(campaign!$N$68:$N$69;campaign!$N$72;campaign!$N$74:$N$76)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campaign!$O$67</c:f>
              <c:strCache>
                <c:ptCount val="1"/>
                <c:pt idx="0">
                  <c:v>TT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(campaign!$O$68:$O$69;campaign!$O$72;campaign!$O$74:$O$76)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campaign!$P$67</c:f>
              <c:strCache>
                <c:ptCount val="1"/>
                <c:pt idx="0">
                  <c:v>DTP-HepB-Hib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(campaign!$P$68:$P$69;campaign!$P$72;campaign!$P$74:$P$76)</c:f>
              <c:numCache>
                <c:formatCode>General</c:formatCode>
                <c:ptCount val="6"/>
                <c:pt idx="1">
                  <c:v>8357</c:v>
                </c:pt>
                <c:pt idx="2">
                  <c:v>6491</c:v>
                </c:pt>
                <c:pt idx="5">
                  <c:v>2435</c:v>
                </c:pt>
              </c:numCache>
            </c:numRef>
          </c:val>
        </c:ser>
        <c:ser>
          <c:idx val="5"/>
          <c:order val="5"/>
          <c:tx>
            <c:strRef>
              <c:f>campaign!$Q$67</c:f>
              <c:strCache>
                <c:ptCount val="1"/>
                <c:pt idx="0">
                  <c:v>MenA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(campaign!$Q$68:$Q$69;campaign!$Q$72;campaign!$Q$74:$Q$76)</c:f>
              <c:numCache>
                <c:formatCode>General</c:formatCode>
                <c:ptCount val="6"/>
                <c:pt idx="1">
                  <c:v>42244</c:v>
                </c:pt>
                <c:pt idx="3">
                  <c:v>32681</c:v>
                </c:pt>
              </c:numCache>
            </c:numRef>
          </c:val>
        </c:ser>
        <c:ser>
          <c:idx val="6"/>
          <c:order val="6"/>
          <c:tx>
            <c:strRef>
              <c:f>campaign!$R$67</c:f>
              <c:strCache>
                <c:ptCount val="1"/>
                <c:pt idx="0">
                  <c:v>Cholera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(campaign!$R$68:$R$69;campaign!$R$72;campaign!$R$74:$R$76)</c:f>
              <c:numCache>
                <c:formatCode>General</c:formatCode>
                <c:ptCount val="6"/>
                <c:pt idx="2">
                  <c:v>264187</c:v>
                </c:pt>
                <c:pt idx="3">
                  <c:v>80405</c:v>
                </c:pt>
              </c:numCache>
            </c:numRef>
          </c:val>
        </c:ser>
        <c:ser>
          <c:idx val="7"/>
          <c:order val="7"/>
          <c:tx>
            <c:strRef>
              <c:f>campaign!$S$67</c:f>
              <c:strCache>
                <c:ptCount val="1"/>
                <c:pt idx="0">
                  <c:v>PCV</c:v>
                </c:pt>
              </c:strCache>
            </c:strRef>
          </c:tx>
          <c:invertIfNegative val="0"/>
          <c:cat>
            <c:strRef>
              <c:f>(campaign!$K$68:$K$69;campaign!$K$72;campaign!$K$74:$K$76)</c:f>
              <c:strCache>
                <c:ptCount val="6"/>
                <c:pt idx="0">
                  <c:v>CAR</c:v>
                </c:pt>
                <c:pt idx="1">
                  <c:v>Chad, Bitoye, Sido, Gore</c:v>
                </c:pt>
                <c:pt idx="2">
                  <c:v>Ethiopia, Gambella</c:v>
                </c:pt>
                <c:pt idx="3">
                  <c:v>South Sudan, Mingkaman</c:v>
                </c:pt>
                <c:pt idx="4">
                  <c:v>Syria</c:v>
                </c:pt>
                <c:pt idx="5">
                  <c:v>Uganda, Adjumani</c:v>
                </c:pt>
              </c:strCache>
            </c:strRef>
          </c:cat>
          <c:val>
            <c:numRef>
              <c:f>(campaign!$S$68:$S$69;campaign!$S$72;campaign!$S$74:$S$76)</c:f>
              <c:numCache>
                <c:formatCode>General</c:formatCode>
                <c:ptCount val="6"/>
                <c:pt idx="2">
                  <c:v>23064</c:v>
                </c:pt>
                <c:pt idx="5">
                  <c:v>10644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95040"/>
        <c:axId val="34696576"/>
      </c:barChart>
      <c:catAx>
        <c:axId val="34695040"/>
        <c:scaling>
          <c:orientation val="minMax"/>
        </c:scaling>
        <c:delete val="0"/>
        <c:axPos val="l"/>
        <c:majorTickMark val="out"/>
        <c:minorTickMark val="none"/>
        <c:tickLblPos val="nextTo"/>
        <c:crossAx val="34696576"/>
        <c:crosses val="autoZero"/>
        <c:auto val="1"/>
        <c:lblAlgn val="ctr"/>
        <c:lblOffset val="100"/>
        <c:noMultiLvlLbl val="0"/>
      </c:catAx>
      <c:valAx>
        <c:axId val="34696576"/>
        <c:scaling>
          <c:orientation val="minMax"/>
          <c:max val="300000"/>
        </c:scaling>
        <c:delete val="0"/>
        <c:axPos val="b"/>
        <c:numFmt formatCode="#,##0" sourceLinked="0"/>
        <c:majorTickMark val="out"/>
        <c:minorTickMark val="out"/>
        <c:tickLblPos val="nextTo"/>
        <c:crossAx val="34695040"/>
        <c:crosses val="autoZero"/>
        <c:crossBetween val="between"/>
        <c:majorUnit val="100000"/>
        <c:minorUnit val="50000"/>
      </c:valAx>
    </c:plotArea>
    <c:legend>
      <c:legendPos val="b"/>
      <c:layout>
        <c:manualLayout>
          <c:xMode val="edge"/>
          <c:yMode val="edge"/>
          <c:x val="4.3701162833759209E-2"/>
          <c:y val="0.90853560051056736"/>
          <c:w val="0.89999986773956331"/>
          <c:h val="9.146439948943262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0.14479</cdr:x>
      <cdr:y>0.03472</cdr:y>
    </cdr:from>
    <cdr:to>
      <cdr:x>0.95104</cdr:x>
      <cdr:y>0.13542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61987" y="95250"/>
          <a:ext cx="36861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MSF</a:t>
          </a:r>
          <a:r>
            <a:rPr lang="en-US" sz="1800" b="1" baseline="0" dirty="0" smtClean="0"/>
            <a:t> preventive vaccination in </a:t>
          </a:r>
          <a:r>
            <a:rPr lang="en-US" sz="1600" b="1" baseline="0" dirty="0" smtClean="0"/>
            <a:t>emergencies</a:t>
          </a:r>
          <a:r>
            <a:rPr lang="en-US" sz="1800" b="1" baseline="0" dirty="0" smtClean="0"/>
            <a:t>, 2014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75143-9B83-45FC-AEF1-7D328142C699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2432-754E-4566-93B9-0E09A2E277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62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9C4027-B41D-4E80-9114-7165EE4736A9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5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6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9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en-US" altLang="fr-FR" sz="1100" noProof="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AC3E557-6FD2-483E-BA4E-8F2740F2A6F3}" type="slidenum">
              <a:rPr lang="fr-FR" altLang="fr-FR" sz="1200" smtClean="0"/>
              <a:pPr eaLnBrk="1" hangingPunct="1">
                <a:defRPr/>
              </a:pPr>
              <a:t>13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61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77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6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hangingPunct="0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8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5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35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7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048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1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56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fr-FR" sz="1100" dirty="0" smtClean="0">
              <a:solidFill>
                <a:srgbClr val="FF000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70DE3B3-9385-4598-9C53-778C1DC921E1}" type="slidenum">
              <a:rPr lang="fr-FR" altLang="fr-FR" sz="1200" smtClean="0"/>
              <a:pPr eaLnBrk="1" hangingPunct="1">
                <a:defRPr/>
              </a:pPr>
              <a:t>4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6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3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baseline="0" noProof="0" dirty="0" smtClean="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49AA235-D836-4CBF-99A6-073020DC41D0}" type="slidenum">
              <a:rPr lang="fr-FR" altLang="fr-FR" sz="1200" smtClean="0"/>
              <a:pPr eaLnBrk="1" hangingPunct="1">
                <a:defRPr/>
              </a:pPr>
              <a:t>7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4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E2432-754E-4566-93B9-0E09A2E2771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03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75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8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83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3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3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5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5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48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7C7E-5C20-4B11-B84D-D787FA601BCC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0BE4-6267-4521-AC55-C59DF163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4870" y="692697"/>
            <a:ext cx="9168870" cy="186522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Measles </a:t>
            </a:r>
            <a:r>
              <a:rPr lang="en-GB" b="1" dirty="0"/>
              <a:t>vaccination in MSF  </a:t>
            </a:r>
            <a:r>
              <a:rPr lang="en-GB" b="1" dirty="0" smtClean="0"/>
              <a:t>context: </a:t>
            </a:r>
            <a:r>
              <a:rPr lang="en-GB" altLang="fr-FR" b="1" dirty="0" smtClean="0">
                <a:cs typeface="Arial" pitchFamily="34" charset="0"/>
              </a:rPr>
              <a:t>priorities, results and challenges/concerns</a:t>
            </a:r>
            <a:br>
              <a:rPr lang="en-GB" altLang="fr-FR" b="1" dirty="0" smtClean="0">
                <a:cs typeface="Arial" pitchFamily="34" charset="0"/>
              </a:rPr>
            </a:br>
            <a:endParaRPr lang="en-GB" altLang="fr-FR" b="1" dirty="0" smtClean="0">
              <a:cs typeface="Arial" pitchFamily="34" charset="0"/>
            </a:endParaRPr>
          </a:p>
        </p:txBody>
      </p:sp>
      <p:pic>
        <p:nvPicPr>
          <p:cNvPr id="3076" name="Picture 1" descr="header-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sellaDiTesto 1"/>
          <p:cNvSpPr txBox="1">
            <a:spLocks noChangeArrowheads="1"/>
          </p:cNvSpPr>
          <p:nvPr/>
        </p:nvSpPr>
        <p:spPr bwMode="auto">
          <a:xfrm>
            <a:off x="1623848" y="4725144"/>
            <a:ext cx="5868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AFRICAN REGIONAL MEASLES-RUBELLA TAG MEETING Nairobi, June 2nd-3rd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Florence Fermon &amp; Aitana Juan</a:t>
            </a:r>
          </a:p>
        </p:txBody>
      </p:sp>
      <p:pic>
        <p:nvPicPr>
          <p:cNvPr id="7" name="Picture 2" descr="D:\A-JUAN\International Working Group\photos DRC\sans-titre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7824"/>
            <a:ext cx="2828160" cy="187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18" y="3704753"/>
            <a:ext cx="235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D:\A-JUAN\International Working Group\photos DRC\sans-titre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40" y="2462178"/>
            <a:ext cx="2854960" cy="189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D:\A-JUAN\International Working Group\photos DRC\sans-titre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88" y="2462178"/>
            <a:ext cx="2850515" cy="189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6410474" y="4372331"/>
            <a:ext cx="2600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Photographs by Phil Moore, DRC, 2014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7992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08" y="1844824"/>
            <a:ext cx="4038600" cy="40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540" y="1340768"/>
            <a:ext cx="45465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May 2015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11,657 </a:t>
            </a:r>
            <a:r>
              <a:rPr lang="en-US" dirty="0"/>
              <a:t>measles cases </a:t>
            </a:r>
            <a:r>
              <a:rPr lang="en-US" dirty="0" smtClean="0"/>
              <a:t>reported</a:t>
            </a:r>
          </a:p>
          <a:p>
            <a:pPr lvl="1"/>
            <a:r>
              <a:rPr lang="en-US" dirty="0" smtClean="0"/>
              <a:t>134 </a:t>
            </a:r>
            <a:r>
              <a:rPr lang="en-US" dirty="0"/>
              <a:t>measles deaths </a:t>
            </a:r>
            <a:r>
              <a:rPr lang="en-US" dirty="0" smtClean="0"/>
              <a:t>reported </a:t>
            </a:r>
          </a:p>
          <a:p>
            <a:pPr lvl="1"/>
            <a:r>
              <a:rPr lang="en-US" dirty="0" smtClean="0"/>
              <a:t>19 zones </a:t>
            </a:r>
            <a:r>
              <a:rPr lang="en-US" dirty="0"/>
              <a:t>de </a:t>
            </a:r>
            <a:r>
              <a:rPr lang="en-US" dirty="0" smtClean="0"/>
              <a:t>santé affected </a:t>
            </a:r>
            <a:r>
              <a:rPr lang="en-US" dirty="0"/>
              <a:t>with 261 </a:t>
            </a:r>
            <a:r>
              <a:rPr lang="en-US" dirty="0" smtClean="0"/>
              <a:t>districts</a:t>
            </a:r>
          </a:p>
          <a:p>
            <a:r>
              <a:rPr lang="en-US" dirty="0" smtClean="0"/>
              <a:t>Mid June </a:t>
            </a:r>
          </a:p>
          <a:p>
            <a:pPr lvl="1"/>
            <a:r>
              <a:rPr lang="en-US" dirty="0" smtClean="0"/>
              <a:t>Extension to other areas</a:t>
            </a:r>
            <a:endParaRPr lang="en-US" dirty="0"/>
          </a:p>
          <a:p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723" y="332656"/>
            <a:ext cx="8964488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Measles outbreak in DRC: a repetitive situation?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3352" y="5964605"/>
            <a:ext cx="447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WHO AFR Measles weekly partner updates. May,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51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How could the quality of vaccination activities be improved? </a:t>
            </a:r>
          </a:p>
          <a:p>
            <a:r>
              <a:rPr lang="en-US" sz="2600" dirty="0" smtClean="0"/>
              <a:t>Are age group tailored to the specific context? </a:t>
            </a:r>
          </a:p>
          <a:p>
            <a:r>
              <a:rPr lang="en-US" sz="2600" dirty="0" smtClean="0"/>
              <a:t>Is EPI able to ensure a basic protection? </a:t>
            </a:r>
          </a:p>
          <a:p>
            <a:pPr lvl="1"/>
            <a:r>
              <a:rPr lang="en-US" sz="2000" dirty="0" smtClean="0"/>
              <a:t>Limited window to vaccinate: 9-11 months</a:t>
            </a:r>
          </a:p>
          <a:p>
            <a:pPr lvl="1"/>
            <a:r>
              <a:rPr lang="en-US" sz="2000" dirty="0" smtClean="0"/>
              <a:t>Catch-up not clearly mentioned in EPI policy </a:t>
            </a:r>
          </a:p>
          <a:p>
            <a:r>
              <a:rPr lang="en-US" sz="2600" dirty="0"/>
              <a:t>Are intervals between campaigns adapted following a systematic risk analysis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Is there enough flexibility to implement context-specific strategies? </a:t>
            </a:r>
          </a:p>
          <a:p>
            <a:r>
              <a:rPr lang="en-US" sz="2600" dirty="0" smtClean="0"/>
              <a:t>Are decisions possible at district level? </a:t>
            </a:r>
          </a:p>
          <a:p>
            <a:r>
              <a:rPr lang="en-US" sz="2600" dirty="0" smtClean="0"/>
              <a:t>Is </a:t>
            </a:r>
            <a:r>
              <a:rPr lang="en-US" sz="2600" dirty="0"/>
              <a:t>MRI fund for ORI </a:t>
            </a:r>
            <a:r>
              <a:rPr lang="en-US" sz="2600" dirty="0" smtClean="0"/>
              <a:t>known </a:t>
            </a:r>
            <a:r>
              <a:rPr lang="en-US" sz="2600" dirty="0"/>
              <a:t>and used as required?</a:t>
            </a:r>
          </a:p>
          <a:p>
            <a:endParaRPr lang="en-US" sz="30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188640"/>
            <a:ext cx="8856984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Why measles outbreaks remain so frequent in some countries?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11560" y="1062241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Preventive vaccination in humanitarian emergencies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704856" cy="223224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Measles vaccination is one of first 10 priorities in emergency situations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New WHO recommendations for extended vaccination package according to risk evaluation</a:t>
            </a:r>
          </a:p>
          <a:p>
            <a:pPr algn="l"/>
            <a:endParaRPr lang="en-US" dirty="0"/>
          </a:p>
        </p:txBody>
      </p:sp>
      <p:pic>
        <p:nvPicPr>
          <p:cNvPr id="4" name="Picture 1" descr="header-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30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07504" y="188640"/>
            <a:ext cx="8856984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Preventive vaccination in emergencies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75556" y="836712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 title="MSF preventive vaccination in emergencies, 20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408066"/>
              </p:ext>
            </p:extLst>
          </p:nvPr>
        </p:nvGraphicFramePr>
        <p:xfrm>
          <a:off x="4253" y="1005681"/>
          <a:ext cx="6048672" cy="31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D:\A-JUAN\International Working Group\Field visits\Ethiopia_Gambella\pictures vacci OCV_Ethiopia\IMG_20140728_120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15" y="1005681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8893" y="4437112"/>
            <a:ext cx="8669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Measles </a:t>
            </a:r>
            <a:r>
              <a:rPr lang="en-US" sz="2000" dirty="0"/>
              <a:t>quickly implemented, but insufficient follow-up over time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Lack of awareness of new WHO recommendations leading to long negotiations and delay in implementation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Cost and availability of some vaccines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There is need of appropriation and support from HQ and regional offices of UN agencies and partners</a:t>
            </a:r>
          </a:p>
        </p:txBody>
      </p:sp>
    </p:spTree>
    <p:extLst>
      <p:ext uri="{BB962C8B-B14F-4D97-AF65-F5344CB8AC3E}">
        <p14:creationId xmlns:p14="http://schemas.microsoft.com/office/powerpoint/2010/main" val="17310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Measles vaccination in Ebola affected countries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challenge</a:t>
            </a:r>
          </a:p>
          <a:p>
            <a:endParaRPr lang="en-US" dirty="0"/>
          </a:p>
        </p:txBody>
      </p:sp>
      <p:pic>
        <p:nvPicPr>
          <p:cNvPr id="4" name="Picture 1" descr="header-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30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96" y="119675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sz="2600" dirty="0" smtClean="0"/>
              <a:t>2 countries: Liberia and Sierra Leone</a:t>
            </a:r>
          </a:p>
          <a:p>
            <a:pPr lvl="0"/>
            <a:r>
              <a:rPr lang="en-GB" sz="2600" dirty="0" smtClean="0"/>
              <a:t>Pilot innovative </a:t>
            </a:r>
            <a:r>
              <a:rPr lang="en-GB" sz="2600" dirty="0"/>
              <a:t>and context adapted vaccination campaign for measles</a:t>
            </a:r>
            <a:endParaRPr lang="en-US" sz="2600" dirty="0"/>
          </a:p>
          <a:p>
            <a:pPr lvl="0" fontAlgn="base" hangingPunct="0"/>
            <a:r>
              <a:rPr lang="en-GB" sz="2600" dirty="0" smtClean="0"/>
              <a:t>Test strategies: door to door and fixed sites, </a:t>
            </a:r>
            <a:r>
              <a:rPr lang="en-GB" sz="2600" dirty="0"/>
              <a:t>in rural and urban </a:t>
            </a:r>
            <a:r>
              <a:rPr lang="en-GB" sz="2600" dirty="0" smtClean="0"/>
              <a:t>setting</a:t>
            </a:r>
            <a:endParaRPr lang="en-US" sz="2600" dirty="0"/>
          </a:p>
          <a:p>
            <a:pPr lvl="0" fontAlgn="base" hangingPunct="0"/>
            <a:r>
              <a:rPr lang="en-GB" sz="2600" dirty="0"/>
              <a:t>Analyse the outcomes </a:t>
            </a:r>
            <a:r>
              <a:rPr lang="en-GB" sz="2600" dirty="0" smtClean="0"/>
              <a:t>and share/discuss results on the </a:t>
            </a:r>
            <a:r>
              <a:rPr lang="en-GB" sz="2600" dirty="0"/>
              <a:t>feasibility of mass vaccination in an </a:t>
            </a:r>
            <a:r>
              <a:rPr lang="en-GB" sz="2600" dirty="0" smtClean="0"/>
              <a:t>EVD </a:t>
            </a:r>
            <a:r>
              <a:rPr lang="en-GB" sz="2600" dirty="0"/>
              <a:t>context with possibly different </a:t>
            </a:r>
            <a:r>
              <a:rPr lang="en-GB" sz="2600" dirty="0" smtClean="0"/>
              <a:t>approaches</a:t>
            </a:r>
            <a:endParaRPr lang="en-US" sz="2600" dirty="0"/>
          </a:p>
          <a:p>
            <a:pPr lvl="0" fontAlgn="base" hangingPunct="0"/>
            <a:r>
              <a:rPr lang="en-GB" sz="2600" dirty="0"/>
              <a:t>Collaborate with </a:t>
            </a:r>
            <a:r>
              <a:rPr lang="en-GB" sz="2600" dirty="0" err="1"/>
              <a:t>MoHS</a:t>
            </a:r>
            <a:r>
              <a:rPr lang="en-GB" sz="2600" dirty="0"/>
              <a:t> and </a:t>
            </a:r>
            <a:r>
              <a:rPr lang="en-GB" sz="2600" dirty="0" smtClean="0"/>
              <a:t>partners</a:t>
            </a:r>
            <a:endParaRPr lang="en-US" sz="26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MSF operational proposals in Ebola affected countries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5556" y="836712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 anchor="t"/>
          <a:lstStyle/>
          <a:p>
            <a:r>
              <a:rPr lang="en-US" sz="4000" b="1" dirty="0">
                <a:solidFill>
                  <a:srgbClr val="FF0000"/>
                </a:solidFill>
              </a:rPr>
              <a:t>Main strategic 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534" y="1124744"/>
            <a:ext cx="8316923" cy="53285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Training of staff</a:t>
            </a:r>
          </a:p>
          <a:p>
            <a:r>
              <a:rPr lang="en-GB" dirty="0"/>
              <a:t>Strong </a:t>
            </a:r>
            <a:r>
              <a:rPr lang="en-GB" dirty="0" smtClean="0"/>
              <a:t>supervision</a:t>
            </a:r>
          </a:p>
          <a:p>
            <a:pPr lvl="0"/>
            <a:r>
              <a:rPr lang="en-GB" dirty="0" smtClean="0"/>
              <a:t>Specific Ebola triage </a:t>
            </a:r>
            <a:endParaRPr lang="en-GB" dirty="0"/>
          </a:p>
          <a:p>
            <a:pPr lvl="0"/>
            <a:r>
              <a:rPr lang="en-GB" dirty="0" smtClean="0"/>
              <a:t>Adapted IPC measures </a:t>
            </a:r>
            <a:endParaRPr lang="en-GB" dirty="0"/>
          </a:p>
          <a:p>
            <a:pPr lvl="0"/>
            <a:r>
              <a:rPr lang="en-GB" dirty="0" smtClean="0"/>
              <a:t>Use </a:t>
            </a:r>
            <a:r>
              <a:rPr lang="en-GB" dirty="0"/>
              <a:t>of </a:t>
            </a:r>
            <a:r>
              <a:rPr lang="en-GB" dirty="0" smtClean="0"/>
              <a:t>retractable needles + safety container</a:t>
            </a:r>
            <a:endParaRPr lang="en-GB" dirty="0"/>
          </a:p>
          <a:p>
            <a:pPr lvl="0"/>
            <a:r>
              <a:rPr lang="en-GB" dirty="0" smtClean="0"/>
              <a:t>Complete micro-planning with specific attention to “at risk and hard to reach populations”</a:t>
            </a:r>
          </a:p>
          <a:p>
            <a:pPr lvl="0"/>
            <a:r>
              <a:rPr lang="en-GB" dirty="0" smtClean="0"/>
              <a:t>Vaccination </a:t>
            </a:r>
            <a:r>
              <a:rPr lang="en-GB" dirty="0"/>
              <a:t>teams </a:t>
            </a:r>
            <a:r>
              <a:rPr lang="en-GB" dirty="0" smtClean="0"/>
              <a:t>performance expected 150-200  </a:t>
            </a:r>
            <a:r>
              <a:rPr lang="en-GB" dirty="0"/>
              <a:t>children per </a:t>
            </a:r>
            <a:r>
              <a:rPr lang="en-GB" dirty="0" smtClean="0"/>
              <a:t>day per fixed-site team</a:t>
            </a:r>
          </a:p>
          <a:p>
            <a:r>
              <a:rPr lang="en-GB" dirty="0"/>
              <a:t>Follow up of post-vaccination fever </a:t>
            </a:r>
            <a:endParaRPr lang="en-US" dirty="0"/>
          </a:p>
          <a:p>
            <a:pPr lvl="0"/>
            <a:r>
              <a:rPr lang="en-GB" dirty="0"/>
              <a:t>Health Promotion and advocacy </a:t>
            </a:r>
            <a:r>
              <a:rPr lang="en-GB" dirty="0" smtClean="0"/>
              <a:t>activities, important </a:t>
            </a:r>
            <a:r>
              <a:rPr lang="en-GB" dirty="0"/>
              <a:t>component of the </a:t>
            </a:r>
            <a:r>
              <a:rPr lang="en-GB" dirty="0" smtClean="0"/>
              <a:t>project (pre and post-vaccination)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575556" y="836712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/>
          <a:lstStyle/>
          <a:p>
            <a:r>
              <a:rPr lang="en-US" sz="4000" b="1" dirty="0">
                <a:solidFill>
                  <a:srgbClr val="FF0000"/>
                </a:solidFill>
              </a:rPr>
              <a:t>IPC</a:t>
            </a:r>
            <a:r>
              <a:rPr lang="en-US" b="1" dirty="0" smtClean="0"/>
              <a:t> </a:t>
            </a:r>
            <a:r>
              <a:rPr lang="en-US" sz="4000" b="1" dirty="0">
                <a:solidFill>
                  <a:srgbClr val="FF0000"/>
                </a:solidFill>
              </a:rPr>
              <a:t>measures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806879"/>
            <a:ext cx="9097508" cy="2051122"/>
          </a:xfrm>
        </p:spPr>
        <p:txBody>
          <a:bodyPr>
            <a:normAutofit/>
          </a:bodyPr>
          <a:lstStyle/>
          <a:p>
            <a:pPr lvl="0" fontAlgn="base" hangingPunct="0"/>
            <a:r>
              <a:rPr lang="en-GB" sz="2600" dirty="0" smtClean="0"/>
              <a:t>Don’t touch policy</a:t>
            </a:r>
            <a:endParaRPr lang="en-US" sz="2600" dirty="0" smtClean="0"/>
          </a:p>
          <a:p>
            <a:pPr lvl="0" fontAlgn="base" hangingPunct="0"/>
            <a:r>
              <a:rPr lang="en-GB" sz="2600" dirty="0" smtClean="0"/>
              <a:t>Hand washing points 0.05% chorine (staff, parents and children)</a:t>
            </a:r>
          </a:p>
          <a:p>
            <a:pPr lvl="0" fontAlgn="base" hangingPunct="0"/>
            <a:r>
              <a:rPr lang="en-GB" sz="2600" dirty="0" smtClean="0"/>
              <a:t>Accidental exposure protocol in place and known by staff</a:t>
            </a:r>
          </a:p>
          <a:p>
            <a:pPr lvl="0" fontAlgn="base" hangingPunct="0"/>
            <a:r>
              <a:rPr lang="en-GB" sz="2600" dirty="0" smtClean="0"/>
              <a:t>Waste management: secure collection and burning </a:t>
            </a:r>
          </a:p>
          <a:p>
            <a:pPr marL="0" lvl="0" indent="0" fontAlgn="base" hangingPunct="0">
              <a:buNone/>
            </a:pPr>
            <a:endParaRPr lang="en-GB" sz="2600" dirty="0"/>
          </a:p>
        </p:txBody>
      </p:sp>
      <p:pic>
        <p:nvPicPr>
          <p:cNvPr id="4" name="Picture 2" descr="C:\Users\A-JUAN\Desktop\MEASLES\OCP\ebola measles\Photo\IMGP2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1" y="1087025"/>
            <a:ext cx="2758681" cy="19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75556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635896" y="1206397"/>
            <a:ext cx="55081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Triage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Case investigation area, holding area and referral system</a:t>
            </a:r>
          </a:p>
          <a:p>
            <a:endParaRPr lang="en-US" dirty="0" smtClean="0"/>
          </a:p>
        </p:txBody>
      </p:sp>
      <p:pic>
        <p:nvPicPr>
          <p:cNvPr id="7" name="Picture 2" descr="C:\Users\A-JUAN\Desktop\MEASLES\OCP\ebola measles\Photo\P3180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98" y="2564904"/>
            <a:ext cx="40074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3082834"/>
            <a:ext cx="53640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en-GB" sz="2800" dirty="0"/>
              <a:t>Efficient crowd control measures and strict flow circuit:</a:t>
            </a:r>
          </a:p>
          <a:p>
            <a:pPr marL="742950" lvl="1" indent="-285750" fontAlgn="base" hangingPunct="0">
              <a:buFontTx/>
              <a:buChar char="-"/>
            </a:pPr>
            <a:r>
              <a:rPr lang="en-GB" sz="2400" dirty="0"/>
              <a:t>≤</a:t>
            </a:r>
            <a:r>
              <a:rPr lang="en-GB" sz="2400" dirty="0" smtClean="0"/>
              <a:t> </a:t>
            </a:r>
            <a:r>
              <a:rPr lang="en-GB" sz="2400" dirty="0"/>
              <a:t>10 children in the waiting area </a:t>
            </a:r>
          </a:p>
          <a:p>
            <a:pPr marL="742950" lvl="1" indent="-285750" fontAlgn="base" hangingPunct="0">
              <a:buFontTx/>
              <a:buChar char="-"/>
            </a:pPr>
            <a:r>
              <a:rPr lang="en-GB" sz="2400" dirty="0" smtClean="0"/>
              <a:t>≤ 3 people inside the </a:t>
            </a:r>
            <a:r>
              <a:rPr lang="en-GB" sz="2400" dirty="0" err="1" smtClean="0"/>
              <a:t>vacci</a:t>
            </a:r>
            <a:r>
              <a:rPr lang="en-GB" sz="2400" dirty="0" smtClean="0"/>
              <a:t>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7"/>
            <a:ext cx="8219256" cy="1728191"/>
          </a:xfrm>
        </p:spPr>
        <p:txBody>
          <a:bodyPr>
            <a:normAutofit fontScale="92500" lnSpcReduction="20000"/>
          </a:bodyPr>
          <a:lstStyle/>
          <a:p>
            <a:pPr lvl="0" fontAlgn="base" hangingPunct="0"/>
            <a:r>
              <a:rPr lang="en-GB" dirty="0"/>
              <a:t>Personal protective equipment </a:t>
            </a:r>
            <a:r>
              <a:rPr lang="en-GB" dirty="0" smtClean="0"/>
              <a:t>(PPE):</a:t>
            </a:r>
          </a:p>
          <a:p>
            <a:pPr lvl="1" fontAlgn="base" hangingPunct="0"/>
            <a:r>
              <a:rPr lang="en-GB" dirty="0" smtClean="0"/>
              <a:t>Triage/case investigation: scrubs/boots + face protection + gown + gloves</a:t>
            </a:r>
          </a:p>
          <a:p>
            <a:pPr lvl="1" fontAlgn="base" hangingPunct="0"/>
            <a:r>
              <a:rPr lang="en-GB" dirty="0" smtClean="0"/>
              <a:t>Vaccinators: scrubs/boots + gloves</a:t>
            </a:r>
            <a:endParaRPr lang="en-GB" dirty="0"/>
          </a:p>
          <a:p>
            <a:pPr lvl="1" fontAlgn="base" hangingPunct="0"/>
            <a:endParaRPr lang="en-GB" dirty="0" smtClean="0"/>
          </a:p>
          <a:p>
            <a:pPr lvl="1" fontAlgn="base" hangingPunct="0"/>
            <a:endParaRPr lang="en-US" dirty="0"/>
          </a:p>
          <a:p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/>
          <a:lstStyle/>
          <a:p>
            <a:r>
              <a:rPr lang="en-US" sz="4000" b="1" dirty="0">
                <a:solidFill>
                  <a:srgbClr val="FF0000"/>
                </a:solidFill>
              </a:rPr>
              <a:t>IPC</a:t>
            </a:r>
            <a:r>
              <a:rPr lang="en-US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measures (2)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75556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-JUAN\Desktop\MEASLES\OCP\ebola measles\Photo\P318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25" y="3527587"/>
            <a:ext cx="3841742" cy="2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-JUAN\Desktop\MEASLES\OCP\ebola measles\Photo\IMG_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501008"/>
            <a:ext cx="3670742" cy="27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252561"/>
            <a:ext cx="8784976" cy="7221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Challenges vaccination in Ebola context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5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Ebola uncertain evolution </a:t>
            </a:r>
          </a:p>
          <a:p>
            <a:pPr lvl="0"/>
            <a:r>
              <a:rPr lang="en-GB" dirty="0" smtClean="0"/>
              <a:t>EPI should be re-established as soon as possible after the start of an epidemic, when training and specific procedures can be implemented</a:t>
            </a:r>
          </a:p>
          <a:p>
            <a:r>
              <a:rPr lang="en-GB" dirty="0"/>
              <a:t>Lack of expertise </a:t>
            </a:r>
            <a:endParaRPr lang="en-GB" dirty="0" smtClean="0"/>
          </a:p>
          <a:p>
            <a:r>
              <a:rPr lang="en-GB" dirty="0" smtClean="0"/>
              <a:t>Lack of specific recommendations on best approaches</a:t>
            </a:r>
          </a:p>
          <a:p>
            <a:r>
              <a:rPr lang="en-GB" dirty="0" smtClean="0"/>
              <a:t>Importance </a:t>
            </a:r>
            <a:r>
              <a:rPr lang="en-GB" dirty="0"/>
              <a:t>of implementing pilot projects (innovative, context adapted vaccination activities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Need of involvement of a multidisciplinary team, with advice from infection-control specialists</a:t>
            </a:r>
          </a:p>
        </p:txBody>
      </p:sp>
    </p:spTree>
    <p:extLst>
      <p:ext uri="{BB962C8B-B14F-4D97-AF65-F5344CB8AC3E}">
        <p14:creationId xmlns:p14="http://schemas.microsoft.com/office/powerpoint/2010/main" val="31525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fr-FR" sz="3600" dirty="0" smtClean="0">
                <a:cs typeface="Arial" pitchFamily="34" charset="0"/>
              </a:rPr>
              <a:t>Outline MSF vaccination activities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3600" dirty="0" smtClean="0">
                <a:cs typeface="Arial" pitchFamily="34" charset="0"/>
              </a:rPr>
              <a:t>Measles outbreak response activities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3600" dirty="0" smtClean="0">
                <a:cs typeface="Arial" pitchFamily="34" charset="0"/>
              </a:rPr>
              <a:t>Vaccination in humanitarian emergencies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3600" dirty="0" smtClean="0">
                <a:cs typeface="Arial" pitchFamily="34" charset="0"/>
              </a:rPr>
              <a:t>Vaccination in Ebola affected countries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2840" y="18864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FF0000"/>
                </a:solidFill>
              </a:rPr>
              <a:t>Overview</a:t>
            </a:r>
            <a:r>
              <a:rPr lang="fr-FR" b="1" dirty="0" smtClean="0">
                <a:solidFill>
                  <a:srgbClr val="FF0000"/>
                </a:solidFill>
              </a:rPr>
              <a:t> of the </a:t>
            </a:r>
            <a:r>
              <a:rPr lang="fr-FR" b="1" dirty="0" err="1" smtClean="0">
                <a:solidFill>
                  <a:srgbClr val="FF0000"/>
                </a:solidFill>
              </a:rPr>
              <a:t>presentation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5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eader-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30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MSF main concerns on measles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360" y="1196752"/>
            <a:ext cx="843528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EPI is the base to guaranty and maintain efficient measles coverage but: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requires clear written MCV1 policy to catch-up children &gt;12 months if required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trong ownership of UN agencies to support/implement flexibility out of the traditional target age group </a:t>
            </a:r>
          </a:p>
          <a:p>
            <a:r>
              <a:rPr lang="en-US" dirty="0" smtClean="0"/>
              <a:t>There is a need of better tailored, quality and evaluated SIAs </a:t>
            </a:r>
          </a:p>
          <a:p>
            <a:r>
              <a:rPr lang="en-US" dirty="0" smtClean="0"/>
              <a:t>Ebola situation highlight the need to: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 long break in EPI 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safety protection measures for patients and staff</a:t>
            </a:r>
          </a:p>
          <a:p>
            <a:pPr lvl="1"/>
            <a:r>
              <a:rPr lang="en-US" dirty="0" smtClean="0"/>
              <a:t>Communication and social mobilization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1" descr="header-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30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85010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MSF and vaccination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42493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MSF projects in 2013: </a:t>
            </a:r>
          </a:p>
          <a:p>
            <a:r>
              <a:rPr lang="en-US" sz="2400" dirty="0" smtClean="0"/>
              <a:t>66 countries, 387 projects,</a:t>
            </a:r>
          </a:p>
          <a:p>
            <a:pPr marL="0" indent="0">
              <a:buNone/>
            </a:pPr>
            <a:r>
              <a:rPr lang="en-US" sz="2400" dirty="0" smtClean="0"/>
              <a:t>215 (55%) in unstable contexts</a:t>
            </a:r>
          </a:p>
          <a:p>
            <a:r>
              <a:rPr lang="en-US" sz="2400" dirty="0" smtClean="0"/>
              <a:t>Expenses: </a:t>
            </a:r>
            <a:r>
              <a:rPr lang="en-US" sz="2400" dirty="0"/>
              <a:t>€</a:t>
            </a:r>
            <a:r>
              <a:rPr lang="en-US" sz="2400" dirty="0" smtClean="0"/>
              <a:t>612 M </a:t>
            </a:r>
          </a:p>
          <a:p>
            <a:pPr marL="0" indent="0">
              <a:buNone/>
            </a:pPr>
            <a:r>
              <a:rPr lang="en-US" sz="1800" dirty="0" smtClean="0"/>
              <a:t>(± 90% funding private, non-governmental sources)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Vaccination policy clearly established in 2007</a:t>
            </a:r>
          </a:p>
          <a:p>
            <a:r>
              <a:rPr lang="en-US" sz="2600" dirty="0"/>
              <a:t>Priority countries to strengthen </a:t>
            </a:r>
            <a:r>
              <a:rPr lang="en-US" sz="2600" dirty="0" smtClean="0"/>
              <a:t>routine immunization  </a:t>
            </a:r>
            <a:endParaRPr lang="en-US" sz="2600" dirty="0"/>
          </a:p>
          <a:p>
            <a:r>
              <a:rPr lang="en-US" sz="2600" dirty="0" smtClean="0"/>
              <a:t>Outbreak response </a:t>
            </a:r>
          </a:p>
          <a:p>
            <a:r>
              <a:rPr lang="en-US" sz="2600" dirty="0" smtClean="0"/>
              <a:t>Preventive vaccination campaigns:</a:t>
            </a:r>
          </a:p>
          <a:p>
            <a:pPr lvl="1"/>
            <a:r>
              <a:rPr lang="en-US" sz="2200" dirty="0" smtClean="0"/>
              <a:t>Reduce risk of outbreaks in high risk areas </a:t>
            </a:r>
          </a:p>
          <a:p>
            <a:pPr lvl="1"/>
            <a:r>
              <a:rPr lang="en-US" sz="2200" dirty="0" smtClean="0"/>
              <a:t>Preventive vaccination in emergencies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928736563"/>
              </p:ext>
            </p:extLst>
          </p:nvPr>
        </p:nvGraphicFramePr>
        <p:xfrm>
          <a:off x="5148064" y="1196752"/>
          <a:ext cx="38519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1520" y="639633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 smtClean="0"/>
              <a:t>1</a:t>
            </a:r>
            <a:r>
              <a:rPr lang="fr-FR" sz="1200" dirty="0" smtClean="0"/>
              <a:t> </a:t>
            </a:r>
            <a:r>
              <a:rPr lang="en-US" sz="1200" dirty="0" smtClean="0"/>
              <a:t>SAGE Working Group on Vaccination in Humanitarian Emergencies. Vaccination in acute humanitarian emergencies: a framework for decision making. IVB WHO, October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61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27795"/>
              </p:ext>
            </p:extLst>
          </p:nvPr>
        </p:nvGraphicFramePr>
        <p:xfrm>
          <a:off x="53753" y="2564904"/>
          <a:ext cx="9036494" cy="2841083"/>
        </p:xfrm>
        <a:graphic>
          <a:graphicData uri="http://schemas.openxmlformats.org/drawingml/2006/table">
            <a:tbl>
              <a:tblPr/>
              <a:tblGrid>
                <a:gridCol w="2836711"/>
                <a:gridCol w="892637"/>
                <a:gridCol w="932337"/>
                <a:gridCol w="860618"/>
                <a:gridCol w="932337"/>
                <a:gridCol w="860618"/>
                <a:gridCol w="860618"/>
                <a:gridCol w="860618"/>
              </a:tblGrid>
              <a:tr h="480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0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Doses routine vaccination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1 229 897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1 200 894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1 206 712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1 595 883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1 707 794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2 264 553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1 801 </a:t>
                      </a:r>
                      <a:r>
                        <a:rPr kumimoji="0" lang="fr-FR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550*</a:t>
                      </a:r>
                      <a:endParaRPr kumimoji="0" lang="fr-F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473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Doses in response to epidemics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1 817 957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9 530 871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5 630 285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4 970 623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2 368 839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3 928 079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1 165 064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</a:tr>
              <a:tr h="473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Doses </a:t>
                      </a:r>
                      <a:r>
                        <a:rPr kumimoji="0" lang="en-US" alt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preventive</a:t>
                      </a:r>
                      <a:r>
                        <a:rPr kumimoji="0" lang="en-US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campaigns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76 064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79 838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455 037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863 733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</a:tr>
              <a:tr h="4735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Doses </a:t>
                      </a:r>
                      <a:r>
                        <a:rPr kumimoji="0" lang="en-US" alt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post-exposure</a:t>
                      </a:r>
                      <a:r>
                        <a:rPr kumimoji="0" lang="en-US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prophylaxis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18 240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31 688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50 248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66 466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61 413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77 285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69 169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0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Total doses administered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3 066 094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10 763 453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6 887 245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6 709 036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4 217 884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6 724 954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3 899 516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264" name="Rettangolo 5"/>
          <p:cNvSpPr>
            <a:spLocks noChangeArrowheads="1"/>
          </p:cNvSpPr>
          <p:nvPr/>
        </p:nvSpPr>
        <p:spPr bwMode="auto">
          <a:xfrm>
            <a:off x="1315338" y="1988840"/>
            <a:ext cx="6441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 smtClean="0">
                <a:latin typeface="+mn-lt"/>
              </a:rPr>
              <a:t>Evolution of MSF vaccination activities, 2008-2014</a:t>
            </a:r>
            <a:endParaRPr lang="en-US" altLang="fr-FR" sz="2400" dirty="0">
              <a:latin typeface="+mn-lt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>
          <a:xfrm>
            <a:off x="107504" y="188640"/>
            <a:ext cx="8856984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Overview of MSF vaccination activities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20" y="5500763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 </a:t>
            </a:r>
            <a:r>
              <a:rPr lang="en-US" sz="1400" dirty="0" smtClean="0"/>
              <a:t>Incomplete reporting routine vaccination for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3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07504" y="188640"/>
            <a:ext cx="8856984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MSF supply of vaccines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567072"/>
              </p:ext>
            </p:extLst>
          </p:nvPr>
        </p:nvGraphicFramePr>
        <p:xfrm>
          <a:off x="3538035" y="2060848"/>
          <a:ext cx="5605965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5269"/>
            <a:ext cx="2848839" cy="19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92088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Despite routine and SIAs activities, we are facing an excessive number of outbreaks</a:t>
            </a:r>
          </a:p>
          <a:p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1628800"/>
            <a:ext cx="8856984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MSF measles outbreak responses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5486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7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07504" y="188640"/>
            <a:ext cx="8856984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</a:rPr>
              <a:t>utbreak responses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33322"/>
              </p:ext>
            </p:extLst>
          </p:nvPr>
        </p:nvGraphicFramePr>
        <p:xfrm>
          <a:off x="93501" y="1196752"/>
          <a:ext cx="511252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48" y="1412776"/>
            <a:ext cx="3772940" cy="25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81303572"/>
              </p:ext>
            </p:extLst>
          </p:nvPr>
        </p:nvGraphicFramePr>
        <p:xfrm>
          <a:off x="4415878" y="4246923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16876" y="56612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2015: 20 measles outbreak response interventions + other going 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Sudan, DRC, CAR, Chad</a:t>
            </a:r>
          </a:p>
        </p:txBody>
      </p:sp>
    </p:spTree>
    <p:extLst>
      <p:ext uri="{BB962C8B-B14F-4D97-AF65-F5344CB8AC3E}">
        <p14:creationId xmlns:p14="http://schemas.microsoft.com/office/powerpoint/2010/main" val="38671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6094" y="1166708"/>
            <a:ext cx="4326632" cy="19442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Outbreak in 11 districts</a:t>
            </a:r>
          </a:p>
          <a:p>
            <a:r>
              <a:rPr lang="en-US" sz="2000" dirty="0" smtClean="0"/>
              <a:t>Response campaigns:</a:t>
            </a:r>
          </a:p>
          <a:p>
            <a:pPr lvl="1"/>
            <a:r>
              <a:rPr lang="en-US" sz="2000" dirty="0" smtClean="0"/>
              <a:t>conducted </a:t>
            </a:r>
            <a:r>
              <a:rPr lang="en-US" sz="2000" dirty="0"/>
              <a:t>in 6 of 11 districts in </a:t>
            </a:r>
            <a:r>
              <a:rPr lang="en-US" sz="2000" dirty="0" smtClean="0"/>
              <a:t>outbreak </a:t>
            </a:r>
          </a:p>
          <a:p>
            <a:pPr lvl="1"/>
            <a:r>
              <a:rPr lang="en-US" sz="2000" dirty="0" smtClean="0"/>
              <a:t>targeting </a:t>
            </a:r>
            <a:r>
              <a:rPr lang="en-US" sz="2000" dirty="0"/>
              <a:t>different age groups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931790" cy="36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004048" y="1196752"/>
            <a:ext cx="4038600" cy="298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41276" y="1184252"/>
            <a:ext cx="4038600" cy="2983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SIAs conducted in 2012 and October 2014</a:t>
            </a:r>
          </a:p>
          <a:p>
            <a:r>
              <a:rPr lang="en-US" sz="2400" dirty="0" smtClean="0"/>
              <a:t>April 2015</a:t>
            </a:r>
          </a:p>
          <a:p>
            <a:pPr lvl="1"/>
            <a:r>
              <a:rPr lang="en-US" dirty="0" smtClean="0"/>
              <a:t>637 suspected measles cases reported</a:t>
            </a:r>
          </a:p>
          <a:p>
            <a:pPr lvl="1"/>
            <a:r>
              <a:rPr lang="en-US" dirty="0" smtClean="0"/>
              <a:t>15 deaths reported </a:t>
            </a:r>
          </a:p>
          <a:p>
            <a:pPr lvl="1"/>
            <a:r>
              <a:rPr lang="en-US" dirty="0" smtClean="0"/>
              <a:t>52% of confirmed cases &gt;15 years of age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Measles outbreak in Chad: an unexpected situation?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" y="3987713"/>
            <a:ext cx="4994820" cy="284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0" y="6525344"/>
            <a:ext cx="447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WHO AFR Measles weekly partner updates. May,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84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269302"/>
            <a:ext cx="5148358" cy="305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744416" cy="4741987"/>
          </a:xfrm>
        </p:spPr>
        <p:txBody>
          <a:bodyPr/>
          <a:lstStyle/>
          <a:p>
            <a:r>
              <a:rPr lang="en-US" dirty="0" smtClean="0"/>
              <a:t>2010-2013: </a:t>
            </a:r>
          </a:p>
          <a:p>
            <a:pPr lvl="1"/>
            <a:r>
              <a:rPr lang="en-US" dirty="0" smtClean="0"/>
              <a:t>increase in the number of cases from south to north </a:t>
            </a:r>
          </a:p>
          <a:p>
            <a:pPr lvl="1"/>
            <a:r>
              <a:rPr lang="en-US" dirty="0" smtClean="0"/>
              <a:t>Several ORI conducted by MSF and </a:t>
            </a:r>
            <a:r>
              <a:rPr lang="en-US" dirty="0" err="1" smtClean="0"/>
              <a:t>MoH</a:t>
            </a:r>
            <a:endParaRPr lang="en-US" dirty="0" smtClean="0"/>
          </a:p>
          <a:p>
            <a:r>
              <a:rPr lang="en-US" dirty="0" smtClean="0"/>
              <a:t>SIAs conducted in 2014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905516" cy="17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Measles outbreak in DRC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11560" y="980728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060243" y="6426286"/>
            <a:ext cx="490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Mancini et al. Description of a large measles epidemic in Democratic Republic of Congo, 2010-2013. </a:t>
            </a:r>
            <a:r>
              <a:rPr lang="en-US" sz="1200" i="1" dirty="0" smtClean="0"/>
              <a:t>Conflict and Health </a:t>
            </a:r>
            <a:r>
              <a:rPr lang="en-US" sz="1200" dirty="0" smtClean="0"/>
              <a:t>2014, 8:9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68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1116</Words>
  <Application>Microsoft Office PowerPoint</Application>
  <PresentationFormat>Affichage à l'écran (4:3)</PresentationFormat>
  <Paragraphs>209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Measles vaccination in MSF  context: priorities, results and challenges/concerns </vt:lpstr>
      <vt:lpstr>Présentation PowerPoint</vt:lpstr>
      <vt:lpstr>MSF and vaccination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Measles outbreak in DRC </vt:lpstr>
      <vt:lpstr>Présentation PowerPoint</vt:lpstr>
      <vt:lpstr>Présentation PowerPoint</vt:lpstr>
      <vt:lpstr>Preventive vaccination in humanitarian emergencies</vt:lpstr>
      <vt:lpstr>Présentation PowerPoint</vt:lpstr>
      <vt:lpstr>Measles vaccination in Ebola affected countries</vt:lpstr>
      <vt:lpstr>Présentation PowerPoint</vt:lpstr>
      <vt:lpstr>Main strategic points</vt:lpstr>
      <vt:lpstr>IPC measures</vt:lpstr>
      <vt:lpstr>IPC measures (2)</vt:lpstr>
      <vt:lpstr>Challenges vaccination in Ebola context</vt:lpstr>
      <vt:lpstr>MSF main concerns on measles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Aitana</dc:creator>
  <cp:lastModifiedBy>Aitana</cp:lastModifiedBy>
  <cp:revision>238</cp:revision>
  <cp:lastPrinted>2015-05-31T16:00:29Z</cp:lastPrinted>
  <dcterms:created xsi:type="dcterms:W3CDTF">2015-05-07T10:07:57Z</dcterms:created>
  <dcterms:modified xsi:type="dcterms:W3CDTF">2015-06-03T06:22:12Z</dcterms:modified>
</cp:coreProperties>
</file>