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8" r:id="rId3"/>
    <p:sldId id="285" r:id="rId4"/>
    <p:sldId id="271" r:id="rId5"/>
    <p:sldId id="300" r:id="rId6"/>
    <p:sldId id="261" r:id="rId7"/>
    <p:sldId id="292" r:id="rId8"/>
    <p:sldId id="294" r:id="rId9"/>
    <p:sldId id="293" r:id="rId10"/>
    <p:sldId id="299" r:id="rId11"/>
    <p:sldId id="295" r:id="rId12"/>
    <p:sldId id="258" r:id="rId13"/>
    <p:sldId id="259" r:id="rId14"/>
    <p:sldId id="289" r:id="rId15"/>
    <p:sldId id="265" r:id="rId16"/>
    <p:sldId id="284" r:id="rId17"/>
    <p:sldId id="296" r:id="rId18"/>
    <p:sldId id="275" r:id="rId19"/>
    <p:sldId id="280" r:id="rId20"/>
    <p:sldId id="279" r:id="rId21"/>
    <p:sldId id="281" r:id="rId22"/>
    <p:sldId id="282" r:id="rId23"/>
    <p:sldId id="276" r:id="rId24"/>
    <p:sldId id="283" r:id="rId25"/>
    <p:sldId id="290" r:id="rId26"/>
    <p:sldId id="269" r:id="rId27"/>
    <p:sldId id="297" r:id="rId28"/>
    <p:sldId id="298" r:id="rId29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0039" autoAdjust="0"/>
    <p:restoredTop sz="88988" autoAdjust="0"/>
  </p:normalViewPr>
  <p:slideViewPr>
    <p:cSldViewPr>
      <p:cViewPr>
        <p:scale>
          <a:sx n="50" d="100"/>
          <a:sy n="50" d="100"/>
        </p:scale>
        <p:origin x="-2592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ettelsd\Desktop\Mid%20Term%20Review%20MR\Mid%20term%20review%20dat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ettelsd\Desktop\Mid%20Term%20Review%20MR\Mid%20term%20review%20data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bettelsd\Desktop\Qatar_Pakistan_Egypt_Measles_Situation30%2005%202016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'egypt detail'!$B$26</c:f>
              <c:strCache>
                <c:ptCount val="1"/>
                <c:pt idx="0">
                  <c:v>Reported Measles cases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'egypt detail'!$C$23:$R$23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'egypt detail'!$C$26:$R$26</c:f>
              <c:numCache>
                <c:formatCode>General</c:formatCode>
                <c:ptCount val="16"/>
                <c:pt idx="0">
                  <c:v>2633</c:v>
                </c:pt>
                <c:pt idx="1">
                  <c:v>2150</c:v>
                </c:pt>
                <c:pt idx="2">
                  <c:v>653</c:v>
                </c:pt>
                <c:pt idx="3">
                  <c:v>164</c:v>
                </c:pt>
                <c:pt idx="4">
                  <c:v>80</c:v>
                </c:pt>
                <c:pt idx="5">
                  <c:v>77</c:v>
                </c:pt>
                <c:pt idx="6">
                  <c:v>953</c:v>
                </c:pt>
                <c:pt idx="7">
                  <c:v>1684</c:v>
                </c:pt>
                <c:pt idx="8">
                  <c:v>668</c:v>
                </c:pt>
                <c:pt idx="9">
                  <c:v>608</c:v>
                </c:pt>
                <c:pt idx="10">
                  <c:v>16</c:v>
                </c:pt>
                <c:pt idx="11">
                  <c:v>26</c:v>
                </c:pt>
                <c:pt idx="12">
                  <c:v>245</c:v>
                </c:pt>
                <c:pt idx="13">
                  <c:v>405</c:v>
                </c:pt>
                <c:pt idx="14">
                  <c:v>1314</c:v>
                </c:pt>
                <c:pt idx="15">
                  <c:v>5431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415680"/>
        <c:axId val="91417216"/>
      </c:barChart>
      <c:lineChart>
        <c:grouping val="standard"/>
        <c:varyColors val="0"/>
        <c:ser>
          <c:idx val="0"/>
          <c:order val="0"/>
          <c:tx>
            <c:strRef>
              <c:f>'egypt detail'!$B$24</c:f>
              <c:strCache>
                <c:ptCount val="1"/>
                <c:pt idx="0">
                  <c:v>MCV1 coverage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'egypt detail'!$C$23:$R$23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'egypt detail'!$C$24:$R$24</c:f>
              <c:numCache>
                <c:formatCode>General</c:formatCode>
                <c:ptCount val="16"/>
                <c:pt idx="0">
                  <c:v>98</c:v>
                </c:pt>
                <c:pt idx="1">
                  <c:v>97</c:v>
                </c:pt>
                <c:pt idx="2">
                  <c:v>97</c:v>
                </c:pt>
                <c:pt idx="3">
                  <c:v>98</c:v>
                </c:pt>
                <c:pt idx="4">
                  <c:v>97</c:v>
                </c:pt>
                <c:pt idx="5">
                  <c:v>98</c:v>
                </c:pt>
                <c:pt idx="6">
                  <c:v>98</c:v>
                </c:pt>
                <c:pt idx="7">
                  <c:v>97</c:v>
                </c:pt>
                <c:pt idx="8">
                  <c:v>92</c:v>
                </c:pt>
                <c:pt idx="9">
                  <c:v>95</c:v>
                </c:pt>
                <c:pt idx="10">
                  <c:v>96</c:v>
                </c:pt>
                <c:pt idx="11">
                  <c:v>96</c:v>
                </c:pt>
                <c:pt idx="12">
                  <c:v>93</c:v>
                </c:pt>
                <c:pt idx="13">
                  <c:v>96</c:v>
                </c:pt>
                <c:pt idx="14">
                  <c:v>93</c:v>
                </c:pt>
                <c:pt idx="15">
                  <c:v>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'egypt detail'!$B$25</c:f>
              <c:strCache>
                <c:ptCount val="1"/>
                <c:pt idx="0">
                  <c:v>MCV2 coverage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'egypt detail'!$C$23:$R$23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'egypt detail'!$C$25:$R$25</c:f>
              <c:numCache>
                <c:formatCode>General</c:formatCode>
                <c:ptCount val="16"/>
                <c:pt idx="0">
                  <c:v>97</c:v>
                </c:pt>
                <c:pt idx="1">
                  <c:v>99</c:v>
                </c:pt>
                <c:pt idx="2">
                  <c:v>96</c:v>
                </c:pt>
                <c:pt idx="3">
                  <c:v>97</c:v>
                </c:pt>
                <c:pt idx="4">
                  <c:v>96</c:v>
                </c:pt>
                <c:pt idx="5">
                  <c:v>97</c:v>
                </c:pt>
                <c:pt idx="6">
                  <c:v>97</c:v>
                </c:pt>
                <c:pt idx="7">
                  <c:v>97</c:v>
                </c:pt>
                <c:pt idx="8">
                  <c:v>96</c:v>
                </c:pt>
                <c:pt idx="9">
                  <c:v>96</c:v>
                </c:pt>
                <c:pt idx="10">
                  <c:v>97</c:v>
                </c:pt>
                <c:pt idx="11">
                  <c:v>97</c:v>
                </c:pt>
                <c:pt idx="12">
                  <c:v>92</c:v>
                </c:pt>
                <c:pt idx="13">
                  <c:v>96</c:v>
                </c:pt>
                <c:pt idx="14">
                  <c:v>93</c:v>
                </c:pt>
                <c:pt idx="15">
                  <c:v>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501504"/>
        <c:axId val="94499584"/>
      </c:lineChart>
      <c:catAx>
        <c:axId val="91415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800"/>
            </a:pPr>
            <a:endParaRPr lang="en-US"/>
          </a:p>
        </c:txPr>
        <c:crossAx val="91417216"/>
        <c:crosses val="autoZero"/>
        <c:auto val="1"/>
        <c:lblAlgn val="ctr"/>
        <c:lblOffset val="100"/>
        <c:noMultiLvlLbl val="0"/>
      </c:catAx>
      <c:valAx>
        <c:axId val="91417216"/>
        <c:scaling>
          <c:orientation val="minMax"/>
          <c:max val="55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91415680"/>
        <c:crosses val="autoZero"/>
        <c:crossBetween val="between"/>
      </c:valAx>
      <c:valAx>
        <c:axId val="94499584"/>
        <c:scaling>
          <c:orientation val="minMax"/>
          <c:max val="1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94501504"/>
        <c:crosses val="max"/>
        <c:crossBetween val="between"/>
      </c:valAx>
      <c:catAx>
        <c:axId val="94501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449958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spPr>
        <a:ln>
          <a:solidFill>
            <a:schemeClr val="tx2"/>
          </a:solidFill>
        </a:ln>
      </c:spPr>
      <c:txPr>
        <a:bodyPr/>
        <a:lstStyle/>
        <a:p>
          <a:pPr>
            <a:defRPr lang="en-US"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675468019945782E-2"/>
          <c:y val="5.4301504565450472E-2"/>
          <c:w val="0.91428809923383969"/>
          <c:h val="0.7175331780710506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multiLvlStrRef>
              <c:f>'egypt epi curve'!$C$1:$DR$2</c:f>
              <c:multiLvlStrCache>
                <c:ptCount val="120"/>
                <c:lvl>
                  <c:pt idx="0">
                    <c:v>Jan-06</c:v>
                  </c:pt>
                  <c:pt idx="1">
                    <c:v>Feb-06</c:v>
                  </c:pt>
                  <c:pt idx="2">
                    <c:v>Mar-06</c:v>
                  </c:pt>
                  <c:pt idx="3">
                    <c:v>Apr-06</c:v>
                  </c:pt>
                  <c:pt idx="4">
                    <c:v>May-06</c:v>
                  </c:pt>
                  <c:pt idx="5">
                    <c:v>Jun-06</c:v>
                  </c:pt>
                  <c:pt idx="6">
                    <c:v>Jul-06</c:v>
                  </c:pt>
                  <c:pt idx="7">
                    <c:v>Aug-06</c:v>
                  </c:pt>
                  <c:pt idx="8">
                    <c:v>Sep-06</c:v>
                  </c:pt>
                  <c:pt idx="9">
                    <c:v>Oct-06</c:v>
                  </c:pt>
                  <c:pt idx="10">
                    <c:v>Nov-06</c:v>
                  </c:pt>
                  <c:pt idx="11">
                    <c:v>Dec-06</c:v>
                  </c:pt>
                  <c:pt idx="12">
                    <c:v>Jan-07</c:v>
                  </c:pt>
                  <c:pt idx="13">
                    <c:v>Feb-07</c:v>
                  </c:pt>
                  <c:pt idx="14">
                    <c:v>Mar-07</c:v>
                  </c:pt>
                  <c:pt idx="15">
                    <c:v>Apr-07</c:v>
                  </c:pt>
                  <c:pt idx="16">
                    <c:v>May-07</c:v>
                  </c:pt>
                  <c:pt idx="17">
                    <c:v>Jun-07</c:v>
                  </c:pt>
                  <c:pt idx="18">
                    <c:v>Jul-07</c:v>
                  </c:pt>
                  <c:pt idx="19">
                    <c:v>Aug-07</c:v>
                  </c:pt>
                  <c:pt idx="20">
                    <c:v>Sep-07</c:v>
                  </c:pt>
                  <c:pt idx="21">
                    <c:v>Oct-07</c:v>
                  </c:pt>
                  <c:pt idx="22">
                    <c:v>Nov-07</c:v>
                  </c:pt>
                  <c:pt idx="23">
                    <c:v>Dec-07</c:v>
                  </c:pt>
                  <c:pt idx="24">
                    <c:v>Jan-08</c:v>
                  </c:pt>
                  <c:pt idx="25">
                    <c:v>Feb-08</c:v>
                  </c:pt>
                  <c:pt idx="26">
                    <c:v>Mar-08</c:v>
                  </c:pt>
                  <c:pt idx="27">
                    <c:v>Apr-08</c:v>
                  </c:pt>
                  <c:pt idx="28">
                    <c:v>May-08</c:v>
                  </c:pt>
                  <c:pt idx="29">
                    <c:v>Jun-08</c:v>
                  </c:pt>
                  <c:pt idx="30">
                    <c:v>Jul-08</c:v>
                  </c:pt>
                  <c:pt idx="31">
                    <c:v>Aug-08</c:v>
                  </c:pt>
                  <c:pt idx="32">
                    <c:v>Sep-08</c:v>
                  </c:pt>
                  <c:pt idx="33">
                    <c:v>Oct-08</c:v>
                  </c:pt>
                  <c:pt idx="34">
                    <c:v>Nov-08</c:v>
                  </c:pt>
                  <c:pt idx="35">
                    <c:v>Dec-08</c:v>
                  </c:pt>
                  <c:pt idx="36">
                    <c:v>Jan-09</c:v>
                  </c:pt>
                  <c:pt idx="37">
                    <c:v>Feb-09</c:v>
                  </c:pt>
                  <c:pt idx="38">
                    <c:v>Mar-09</c:v>
                  </c:pt>
                  <c:pt idx="39">
                    <c:v>Apr-09</c:v>
                  </c:pt>
                  <c:pt idx="40">
                    <c:v>May-09</c:v>
                  </c:pt>
                  <c:pt idx="41">
                    <c:v>Jun-09</c:v>
                  </c:pt>
                  <c:pt idx="42">
                    <c:v>Jul-09</c:v>
                  </c:pt>
                  <c:pt idx="43">
                    <c:v>Aug-09</c:v>
                  </c:pt>
                  <c:pt idx="44">
                    <c:v>Sep-09</c:v>
                  </c:pt>
                  <c:pt idx="45">
                    <c:v>Oct-09</c:v>
                  </c:pt>
                  <c:pt idx="46">
                    <c:v>Nov-09</c:v>
                  </c:pt>
                  <c:pt idx="47">
                    <c:v>Dec-09</c:v>
                  </c:pt>
                  <c:pt idx="48">
                    <c:v>Jan-10</c:v>
                  </c:pt>
                  <c:pt idx="49">
                    <c:v>Feb-10</c:v>
                  </c:pt>
                  <c:pt idx="50">
                    <c:v>Mar-10</c:v>
                  </c:pt>
                  <c:pt idx="51">
                    <c:v>Apr-10</c:v>
                  </c:pt>
                  <c:pt idx="52">
                    <c:v>May-10</c:v>
                  </c:pt>
                  <c:pt idx="53">
                    <c:v>Jun-10</c:v>
                  </c:pt>
                  <c:pt idx="54">
                    <c:v>Jul-10</c:v>
                  </c:pt>
                  <c:pt idx="55">
                    <c:v>Aug-10</c:v>
                  </c:pt>
                  <c:pt idx="56">
                    <c:v>Sep-10</c:v>
                  </c:pt>
                  <c:pt idx="57">
                    <c:v>Oct-10</c:v>
                  </c:pt>
                  <c:pt idx="58">
                    <c:v>Nov-10</c:v>
                  </c:pt>
                  <c:pt idx="59">
                    <c:v>Dec-10</c:v>
                  </c:pt>
                  <c:pt idx="60">
                    <c:v>Jan-11</c:v>
                  </c:pt>
                  <c:pt idx="61">
                    <c:v>Feb-11</c:v>
                  </c:pt>
                  <c:pt idx="62">
                    <c:v>Mar-11</c:v>
                  </c:pt>
                  <c:pt idx="63">
                    <c:v>Apr-11</c:v>
                  </c:pt>
                  <c:pt idx="64">
                    <c:v>May-11</c:v>
                  </c:pt>
                  <c:pt idx="65">
                    <c:v>Jun-11</c:v>
                  </c:pt>
                  <c:pt idx="66">
                    <c:v>Jul-11</c:v>
                  </c:pt>
                  <c:pt idx="67">
                    <c:v>Aug-11</c:v>
                  </c:pt>
                  <c:pt idx="68">
                    <c:v>Sep-11</c:v>
                  </c:pt>
                  <c:pt idx="69">
                    <c:v>Oct-11</c:v>
                  </c:pt>
                  <c:pt idx="70">
                    <c:v>Nov-11</c:v>
                  </c:pt>
                  <c:pt idx="71">
                    <c:v>Dec-11</c:v>
                  </c:pt>
                  <c:pt idx="72">
                    <c:v>Jan-12</c:v>
                  </c:pt>
                  <c:pt idx="73">
                    <c:v>Feb-12</c:v>
                  </c:pt>
                  <c:pt idx="74">
                    <c:v>Mar-12</c:v>
                  </c:pt>
                  <c:pt idx="75">
                    <c:v>Apr-12</c:v>
                  </c:pt>
                  <c:pt idx="76">
                    <c:v>May-12</c:v>
                  </c:pt>
                  <c:pt idx="77">
                    <c:v>Jun-12</c:v>
                  </c:pt>
                  <c:pt idx="78">
                    <c:v>Jul-12</c:v>
                  </c:pt>
                  <c:pt idx="79">
                    <c:v>Aug-12</c:v>
                  </c:pt>
                  <c:pt idx="80">
                    <c:v>Sep-12</c:v>
                  </c:pt>
                  <c:pt idx="81">
                    <c:v>Oct-12</c:v>
                  </c:pt>
                  <c:pt idx="82">
                    <c:v>Nov-12</c:v>
                  </c:pt>
                  <c:pt idx="83">
                    <c:v>Dec-12</c:v>
                  </c:pt>
                  <c:pt idx="84">
                    <c:v>Jan-13</c:v>
                  </c:pt>
                  <c:pt idx="85">
                    <c:v>Feb-13</c:v>
                  </c:pt>
                  <c:pt idx="86">
                    <c:v>Mar-13</c:v>
                  </c:pt>
                  <c:pt idx="87">
                    <c:v>Apr-13</c:v>
                  </c:pt>
                  <c:pt idx="88">
                    <c:v>May-13</c:v>
                  </c:pt>
                  <c:pt idx="89">
                    <c:v>Jun-13</c:v>
                  </c:pt>
                  <c:pt idx="90">
                    <c:v>Jul-13</c:v>
                  </c:pt>
                  <c:pt idx="91">
                    <c:v>Aug-13</c:v>
                  </c:pt>
                  <c:pt idx="92">
                    <c:v>Sep-13</c:v>
                  </c:pt>
                  <c:pt idx="93">
                    <c:v>Oct-13</c:v>
                  </c:pt>
                  <c:pt idx="94">
                    <c:v>Nov-13</c:v>
                  </c:pt>
                  <c:pt idx="95">
                    <c:v>Dec-13</c:v>
                  </c:pt>
                  <c:pt idx="96">
                    <c:v>Jan-14</c:v>
                  </c:pt>
                  <c:pt idx="97">
                    <c:v>Feb-14</c:v>
                  </c:pt>
                  <c:pt idx="98">
                    <c:v>Mar-14</c:v>
                  </c:pt>
                  <c:pt idx="99">
                    <c:v>Apr-14</c:v>
                  </c:pt>
                  <c:pt idx="100">
                    <c:v>May-14</c:v>
                  </c:pt>
                  <c:pt idx="101">
                    <c:v>Jun-14</c:v>
                  </c:pt>
                  <c:pt idx="102">
                    <c:v>Jul-14</c:v>
                  </c:pt>
                  <c:pt idx="103">
                    <c:v>Aug-14</c:v>
                  </c:pt>
                  <c:pt idx="104">
                    <c:v>Sep-14</c:v>
                  </c:pt>
                  <c:pt idx="105">
                    <c:v>Oct-14</c:v>
                  </c:pt>
                  <c:pt idx="106">
                    <c:v>Nov-14</c:v>
                  </c:pt>
                  <c:pt idx="107">
                    <c:v>Dec-14</c:v>
                  </c:pt>
                  <c:pt idx="108">
                    <c:v>Jan-15</c:v>
                  </c:pt>
                  <c:pt idx="109">
                    <c:v>Feb-15</c:v>
                  </c:pt>
                  <c:pt idx="110">
                    <c:v>Mar-15</c:v>
                  </c:pt>
                  <c:pt idx="111">
                    <c:v>Apr-15</c:v>
                  </c:pt>
                  <c:pt idx="112">
                    <c:v>May-15</c:v>
                  </c:pt>
                  <c:pt idx="113">
                    <c:v>Jun-15</c:v>
                  </c:pt>
                  <c:pt idx="114">
                    <c:v>Jul-15</c:v>
                  </c:pt>
                  <c:pt idx="115">
                    <c:v>Aug-15</c:v>
                  </c:pt>
                  <c:pt idx="116">
                    <c:v>Sep-15</c:v>
                  </c:pt>
                  <c:pt idx="117">
                    <c:v>Oct-15</c:v>
                  </c:pt>
                  <c:pt idx="118">
                    <c:v>Nov-15</c:v>
                  </c:pt>
                  <c:pt idx="119">
                    <c:v>Dec-15</c:v>
                  </c:pt>
                </c:lvl>
                <c:lvl>
                  <c:pt idx="0">
                    <c:v>2006</c:v>
                  </c:pt>
                  <c:pt idx="12">
                    <c:v>2007</c:v>
                  </c:pt>
                  <c:pt idx="24">
                    <c:v>2008</c:v>
                  </c:pt>
                  <c:pt idx="36">
                    <c:v>2009</c:v>
                  </c:pt>
                  <c:pt idx="48">
                    <c:v>2010</c:v>
                  </c:pt>
                  <c:pt idx="60">
                    <c:v>2011</c:v>
                  </c:pt>
                  <c:pt idx="72">
                    <c:v>2012</c:v>
                  </c:pt>
                  <c:pt idx="84">
                    <c:v>2013</c:v>
                  </c:pt>
                  <c:pt idx="96">
                    <c:v>2014</c:v>
                  </c:pt>
                  <c:pt idx="108">
                    <c:v>2015</c:v>
                  </c:pt>
                </c:lvl>
              </c:multiLvlStrCache>
            </c:multiLvlStrRef>
          </c:cat>
          <c:val>
            <c:numRef>
              <c:f>'egypt epi curve'!$C$3:$DR$3</c:f>
              <c:numCache>
                <c:formatCode>General</c:formatCode>
                <c:ptCount val="120"/>
                <c:pt idx="0">
                  <c:v>5</c:v>
                </c:pt>
                <c:pt idx="1">
                  <c:v>0</c:v>
                </c:pt>
                <c:pt idx="2">
                  <c:v>12</c:v>
                </c:pt>
                <c:pt idx="3">
                  <c:v>36</c:v>
                </c:pt>
                <c:pt idx="4">
                  <c:v>160</c:v>
                </c:pt>
                <c:pt idx="5">
                  <c:v>79</c:v>
                </c:pt>
                <c:pt idx="6">
                  <c:v>66</c:v>
                </c:pt>
                <c:pt idx="7">
                  <c:v>47</c:v>
                </c:pt>
                <c:pt idx="8">
                  <c:v>65</c:v>
                </c:pt>
                <c:pt idx="9">
                  <c:v>145</c:v>
                </c:pt>
                <c:pt idx="10">
                  <c:v>120</c:v>
                </c:pt>
                <c:pt idx="11">
                  <c:v>111</c:v>
                </c:pt>
                <c:pt idx="12">
                  <c:v>130</c:v>
                </c:pt>
                <c:pt idx="13">
                  <c:v>173</c:v>
                </c:pt>
                <c:pt idx="14">
                  <c:v>221</c:v>
                </c:pt>
                <c:pt idx="15">
                  <c:v>271</c:v>
                </c:pt>
                <c:pt idx="16">
                  <c:v>291</c:v>
                </c:pt>
                <c:pt idx="17">
                  <c:v>118</c:v>
                </c:pt>
                <c:pt idx="18">
                  <c:v>70</c:v>
                </c:pt>
                <c:pt idx="19">
                  <c:v>21</c:v>
                </c:pt>
                <c:pt idx="20">
                  <c:v>46</c:v>
                </c:pt>
                <c:pt idx="21">
                  <c:v>24</c:v>
                </c:pt>
                <c:pt idx="22">
                  <c:v>3</c:v>
                </c:pt>
                <c:pt idx="23">
                  <c:v>27</c:v>
                </c:pt>
                <c:pt idx="24">
                  <c:v>12</c:v>
                </c:pt>
                <c:pt idx="25">
                  <c:v>39</c:v>
                </c:pt>
                <c:pt idx="26">
                  <c:v>103</c:v>
                </c:pt>
                <c:pt idx="27">
                  <c:v>72</c:v>
                </c:pt>
                <c:pt idx="28">
                  <c:v>53</c:v>
                </c:pt>
                <c:pt idx="29">
                  <c:v>81</c:v>
                </c:pt>
                <c:pt idx="30">
                  <c:v>37</c:v>
                </c:pt>
                <c:pt idx="31">
                  <c:v>76</c:v>
                </c:pt>
                <c:pt idx="32">
                  <c:v>45</c:v>
                </c:pt>
                <c:pt idx="33">
                  <c:v>36</c:v>
                </c:pt>
                <c:pt idx="34">
                  <c:v>37</c:v>
                </c:pt>
                <c:pt idx="35">
                  <c:v>39</c:v>
                </c:pt>
                <c:pt idx="36">
                  <c:v>17</c:v>
                </c:pt>
                <c:pt idx="37">
                  <c:v>11</c:v>
                </c:pt>
                <c:pt idx="38">
                  <c:v>28</c:v>
                </c:pt>
                <c:pt idx="39">
                  <c:v>35</c:v>
                </c:pt>
                <c:pt idx="40">
                  <c:v>42</c:v>
                </c:pt>
                <c:pt idx="41">
                  <c:v>90</c:v>
                </c:pt>
                <c:pt idx="42">
                  <c:v>17</c:v>
                </c:pt>
                <c:pt idx="43">
                  <c:v>4</c:v>
                </c:pt>
                <c:pt idx="44">
                  <c:v>6</c:v>
                </c:pt>
                <c:pt idx="45">
                  <c:v>2</c:v>
                </c:pt>
                <c:pt idx="46">
                  <c:v>0</c:v>
                </c:pt>
                <c:pt idx="47">
                  <c:v>2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2</c:v>
                </c:pt>
                <c:pt idx="53">
                  <c:v>4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1</c:v>
                </c:pt>
                <c:pt idx="58">
                  <c:v>0</c:v>
                </c:pt>
                <c:pt idx="59">
                  <c:v>5</c:v>
                </c:pt>
                <c:pt idx="60">
                  <c:v>6</c:v>
                </c:pt>
                <c:pt idx="61">
                  <c:v>1</c:v>
                </c:pt>
                <c:pt idx="62">
                  <c:v>6</c:v>
                </c:pt>
                <c:pt idx="63">
                  <c:v>1</c:v>
                </c:pt>
                <c:pt idx="64">
                  <c:v>6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0</c:v>
                </c:pt>
                <c:pt idx="69">
                  <c:v>2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20</c:v>
                </c:pt>
                <c:pt idx="74">
                  <c:v>32</c:v>
                </c:pt>
                <c:pt idx="75">
                  <c:v>138</c:v>
                </c:pt>
                <c:pt idx="76">
                  <c:v>30</c:v>
                </c:pt>
                <c:pt idx="77">
                  <c:v>6</c:v>
                </c:pt>
                <c:pt idx="78">
                  <c:v>6</c:v>
                </c:pt>
                <c:pt idx="79">
                  <c:v>4</c:v>
                </c:pt>
                <c:pt idx="80">
                  <c:v>4</c:v>
                </c:pt>
                <c:pt idx="81">
                  <c:v>2</c:v>
                </c:pt>
                <c:pt idx="82">
                  <c:v>1</c:v>
                </c:pt>
                <c:pt idx="83">
                  <c:v>2</c:v>
                </c:pt>
                <c:pt idx="84">
                  <c:v>3</c:v>
                </c:pt>
                <c:pt idx="85">
                  <c:v>13</c:v>
                </c:pt>
                <c:pt idx="86">
                  <c:v>4</c:v>
                </c:pt>
                <c:pt idx="87">
                  <c:v>21</c:v>
                </c:pt>
                <c:pt idx="88">
                  <c:v>30</c:v>
                </c:pt>
                <c:pt idx="89">
                  <c:v>24</c:v>
                </c:pt>
                <c:pt idx="90">
                  <c:v>14</c:v>
                </c:pt>
                <c:pt idx="91">
                  <c:v>61</c:v>
                </c:pt>
                <c:pt idx="92">
                  <c:v>82</c:v>
                </c:pt>
                <c:pt idx="93">
                  <c:v>56</c:v>
                </c:pt>
                <c:pt idx="94">
                  <c:v>37</c:v>
                </c:pt>
                <c:pt idx="95">
                  <c:v>67</c:v>
                </c:pt>
                <c:pt idx="96">
                  <c:v>52</c:v>
                </c:pt>
                <c:pt idx="97">
                  <c:v>66</c:v>
                </c:pt>
                <c:pt idx="98">
                  <c:v>151</c:v>
                </c:pt>
                <c:pt idx="99">
                  <c:v>216</c:v>
                </c:pt>
                <c:pt idx="100">
                  <c:v>225</c:v>
                </c:pt>
                <c:pt idx="101">
                  <c:v>209</c:v>
                </c:pt>
                <c:pt idx="102">
                  <c:v>85</c:v>
                </c:pt>
                <c:pt idx="103">
                  <c:v>152</c:v>
                </c:pt>
                <c:pt idx="104">
                  <c:v>109</c:v>
                </c:pt>
                <c:pt idx="105">
                  <c:v>96</c:v>
                </c:pt>
                <c:pt idx="106">
                  <c:v>132</c:v>
                </c:pt>
                <c:pt idx="107">
                  <c:v>173</c:v>
                </c:pt>
                <c:pt idx="108">
                  <c:v>587</c:v>
                </c:pt>
                <c:pt idx="109">
                  <c:v>597</c:v>
                </c:pt>
                <c:pt idx="110">
                  <c:v>879</c:v>
                </c:pt>
                <c:pt idx="111">
                  <c:v>969</c:v>
                </c:pt>
                <c:pt idx="112">
                  <c:v>894</c:v>
                </c:pt>
                <c:pt idx="113">
                  <c:v>550</c:v>
                </c:pt>
                <c:pt idx="114">
                  <c:v>362</c:v>
                </c:pt>
                <c:pt idx="115">
                  <c:v>228</c:v>
                </c:pt>
                <c:pt idx="116">
                  <c:v>142</c:v>
                </c:pt>
                <c:pt idx="117">
                  <c:v>118</c:v>
                </c:pt>
                <c:pt idx="118">
                  <c:v>80</c:v>
                </c:pt>
                <c:pt idx="119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155264"/>
        <c:axId val="150157568"/>
      </c:barChart>
      <c:catAx>
        <c:axId val="150155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150157568"/>
        <c:crosses val="autoZero"/>
        <c:auto val="1"/>
        <c:lblAlgn val="ctr"/>
        <c:lblOffset val="100"/>
        <c:noMultiLvlLbl val="0"/>
      </c:catAx>
      <c:valAx>
        <c:axId val="150157568"/>
        <c:scaling>
          <c:orientation val="minMax"/>
          <c:max val="10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0155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Sheet3!$E$50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numRef>
              <c:f>Sheet3!$F$49:$I$49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Sheet3!$F$50:$I$50</c:f>
              <c:numCache>
                <c:formatCode>General</c:formatCode>
                <c:ptCount val="4"/>
                <c:pt idx="0">
                  <c:v>99</c:v>
                </c:pt>
                <c:pt idx="1">
                  <c:v>209</c:v>
                </c:pt>
                <c:pt idx="2">
                  <c:v>1134</c:v>
                </c:pt>
                <c:pt idx="3">
                  <c:v>2768</c:v>
                </c:pt>
              </c:numCache>
            </c:numRef>
          </c:val>
        </c:ser>
        <c:ser>
          <c:idx val="1"/>
          <c:order val="1"/>
          <c:tx>
            <c:strRef>
              <c:f>Sheet3!$E$51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Sheet3!$F$49:$I$49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Sheet3!$F$51:$I$51</c:f>
              <c:numCache>
                <c:formatCode>General</c:formatCode>
                <c:ptCount val="4"/>
                <c:pt idx="0">
                  <c:v>142</c:v>
                </c:pt>
                <c:pt idx="1">
                  <c:v>203</c:v>
                </c:pt>
                <c:pt idx="2">
                  <c:v>1140</c:v>
                </c:pt>
                <c:pt idx="3">
                  <c:v>2663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694784"/>
        <c:axId val="150926464"/>
      </c:barChart>
      <c:catAx>
        <c:axId val="5069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0926464"/>
        <c:crosses val="autoZero"/>
        <c:auto val="1"/>
        <c:lblAlgn val="ctr"/>
        <c:lblOffset val="100"/>
        <c:noMultiLvlLbl val="0"/>
      </c:catAx>
      <c:valAx>
        <c:axId val="150926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06947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0.56481</cdr:x>
      <cdr:y>0.69028</cdr:y>
    </cdr:from>
    <cdr:to>
      <cdr:x>0.63889</cdr:x>
      <cdr:y>0.74079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48200" y="3124200"/>
          <a:ext cx="609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50%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0.36111</cdr:x>
      <cdr:y>0.88618</cdr:y>
    </cdr:from>
    <cdr:to>
      <cdr:x>0.47222</cdr:x>
      <cdr:y>0.95966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71800" y="4010799"/>
          <a:ext cx="914400" cy="332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51%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0.36111</cdr:x>
      <cdr:y>0.85865</cdr:y>
    </cdr:from>
    <cdr:to>
      <cdr:x>0.47222</cdr:x>
      <cdr:y>0.90915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71800" y="3886200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49%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0.57407</cdr:x>
      <cdr:y>0.79797</cdr:y>
    </cdr:from>
    <cdr:to>
      <cdr:x>0.68519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724400" y="3733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50%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0.12963</cdr:x>
      <cdr:y>0.88618</cdr:y>
    </cdr:from>
    <cdr:to>
      <cdr:x>0.24074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66800" y="4010800"/>
          <a:ext cx="914400" cy="515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41%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fld id="{966A5783-309E-49D7-90FB-D6187B8DA551}" type="datetimeFigureOut">
              <a:rPr lang="en-US" altLang="en-US"/>
              <a:pPr/>
              <a:t>6/21/2016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fld id="{B2D4150D-1BE2-49DE-96A2-356FDA862DF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024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5AB1C7-B617-472F-8194-7555805AF240}" type="slidenum">
              <a:rPr lang="ar-SA" altLang="ar-EG">
                <a:latin typeface="Calibri" pitchFamily="34" charset="0"/>
              </a:rPr>
              <a:pPr eaLnBrk="1" hangingPunct="1"/>
              <a:t>2</a:t>
            </a:fld>
            <a:endParaRPr lang="ar-EG" altLang="ar-EG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92352B-5CEA-408A-83DA-B219037E2FAA}" type="slidenum">
              <a:rPr lang="ar-SA" altLang="en-US">
                <a:latin typeface="Calibri" pitchFamily="34" charset="0"/>
              </a:rPr>
              <a:pPr eaLnBrk="1" hangingPunct="1"/>
              <a:t>10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D89147-A894-4811-86B0-724D9D9644FF}" type="slidenum">
              <a:rPr lang="ar-SA" altLang="en-US">
                <a:latin typeface="Calibri" pitchFamily="34" charset="0"/>
              </a:rPr>
              <a:pPr eaLnBrk="1" hangingPunct="1"/>
              <a:t>26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6E0BF-5FD6-4941-8589-97DFA5CC1B73}" type="datetimeFigureOut">
              <a:rPr lang="en-US" altLang="en-US"/>
              <a:pPr/>
              <a:t>6/21/2016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B2582-6551-4231-B617-D238253F654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87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9AF1D0-D1A1-4BF6-8157-15D8C17D7E6C}" type="datetimeFigureOut">
              <a:rPr lang="en-US" altLang="en-US"/>
              <a:pPr/>
              <a:t>6/21/2016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86210-68D9-47E2-94EF-46722F55D99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44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74878B-3C0F-4959-A50F-1B17FAF8BE91}" type="datetimeFigureOut">
              <a:rPr lang="en-US" altLang="en-US"/>
              <a:pPr/>
              <a:t>6/21/2016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2D6F5-1B70-4C8C-8FBD-F0376AFA6F8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08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E983B8-2E2D-4B19-BD7C-7404D0232D30}" type="datetimeFigureOut">
              <a:rPr lang="en-US" altLang="en-US"/>
              <a:pPr/>
              <a:t>6/21/2016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47A09-254C-4672-926D-42E75D7B012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11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667BC7-2C57-4644-9E3F-F2ECFB1B54BD}" type="datetimeFigureOut">
              <a:rPr lang="en-US" altLang="en-US"/>
              <a:pPr/>
              <a:t>6/21/2016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A68FC-340D-4CDC-9DE9-A9D665C629E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45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1E4B9B-C31F-4201-8199-D8E75F62CE5A}" type="datetimeFigureOut">
              <a:rPr lang="en-US" altLang="en-US"/>
              <a:pPr/>
              <a:t>6/21/2016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B509E-C526-4D55-8221-868228D186D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68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732D44-AFC8-426C-8B8C-CCD8D7A54D6D}" type="datetimeFigureOut">
              <a:rPr lang="en-US" altLang="en-US"/>
              <a:pPr/>
              <a:t>6/21/2016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3717D-6EA7-48DD-9399-9205CD9FBE9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32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53827B-D9F7-41BE-96C5-0F84362F4D4D}" type="datetimeFigureOut">
              <a:rPr lang="en-US" altLang="en-US"/>
              <a:pPr/>
              <a:t>6/21/2016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53BFE-7CBB-4304-A86C-9324302E550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20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FD993C-79F1-451E-B0EB-EB4A9D614F38}" type="datetimeFigureOut">
              <a:rPr lang="en-US" altLang="en-US"/>
              <a:pPr/>
              <a:t>6/21/2016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FB0AB-3ED6-4CA4-ACD0-2A9126012F4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91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158FB7-1354-49BE-B1AE-541A9F354C8C}" type="datetimeFigureOut">
              <a:rPr lang="en-US" altLang="en-US"/>
              <a:pPr/>
              <a:t>6/21/2016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CABBF-C63B-4643-BFA6-6B82710E707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0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E540BA-FC38-47C3-8369-10FD5CAEDB90}" type="datetimeFigureOut">
              <a:rPr lang="en-US" altLang="en-US"/>
              <a:pPr/>
              <a:t>6/21/2016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42166-24A2-43E3-B375-F79FECDB4B1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01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14E8CCE-7910-469F-9A7D-CCE2203F803A}" type="datetimeFigureOut">
              <a:rPr lang="en-US" altLang="en-US"/>
              <a:pPr/>
              <a:t>6/21/2016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DD2A4E3-4D9F-4981-A15F-095A87E71A67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Microsoft_Excel_Chart1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8000" b="1" smtClean="0">
                <a:solidFill>
                  <a:srgbClr val="C00000"/>
                </a:solidFill>
                <a:latin typeface="Gill Sans MT" pitchFamily="34" charset="0"/>
              </a:rPr>
              <a:t>Egypt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smtClean="0">
                <a:solidFill>
                  <a:schemeClr val="tx2"/>
                </a:solidFill>
                <a:latin typeface="Gill Sans MT" pitchFamily="34" charset="0"/>
              </a:rPr>
              <a:t>Accelerating Progress Towards Measles and Rubella Elimination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tx2"/>
                </a:solidFill>
                <a:latin typeface="Gill Sans MT" pitchFamily="34" charset="0"/>
              </a:rPr>
              <a:t>Geneva, Switzerland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tx2"/>
                </a:solidFill>
                <a:latin typeface="Gill Sans MT" pitchFamily="34" charset="0"/>
              </a:rPr>
              <a:t>21 – 23 June, 2016</a:t>
            </a:r>
          </a:p>
        </p:txBody>
      </p:sp>
      <p:pic>
        <p:nvPicPr>
          <p:cNvPr id="2052" name="Picture 2" descr="http://www.svu.edu.eg/faculties/ph-edu-ar/mas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2400"/>
            <a:ext cx="29432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http://upload.wikimedia.org/wikipedia/ar/2/29/%D8%B4%D8%B9%D8%A7%D8%B1_%D9%88%D8%B2%D8%A7%D8%B1%D8%A9_%D8%A7%D9%84%D8%B5%D8%AD%D8%A9_%D9%88%D8%A7%D9%84%D8%B3%D9%83%D8%A7%D9%8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7526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1981200" y="5570538"/>
            <a:ext cx="510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en-US" altLang="en-US" sz="2400" b="1">
                <a:solidFill>
                  <a:srgbClr val="002060"/>
                </a:solidFill>
                <a:latin typeface="Calibri" pitchFamily="34" charset="0"/>
              </a:rPr>
              <a:t>Presented by </a:t>
            </a:r>
          </a:p>
          <a:p>
            <a:pPr algn="ctr" rtl="0" eaLnBrk="1" hangingPunct="1"/>
            <a:r>
              <a:rPr lang="en-US" altLang="en-US" sz="2400" b="1">
                <a:solidFill>
                  <a:srgbClr val="002060"/>
                </a:solidFill>
                <a:latin typeface="Calibri" pitchFamily="34" charset="0"/>
              </a:rPr>
              <a:t>Dr. Munir  Abdullah – EPI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C00000"/>
                </a:solidFill>
                <a:latin typeface="Gill Sans MT" pitchFamily="34" charset="0"/>
              </a:rPr>
              <a:t>Age distribution of confirmed measles cases Egypt 2015</a:t>
            </a: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3124200" y="6096000"/>
            <a:ext cx="236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en-US" altLang="en-US" sz="1600">
                <a:latin typeface="Calibri" pitchFamily="34" charset="0"/>
              </a:rPr>
              <a:t>Age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 rot="-5400000">
            <a:off x="-802481" y="3051969"/>
            <a:ext cx="2359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en-US">
                <a:latin typeface="Calibri" pitchFamily="34" charset="0"/>
              </a:rPr>
              <a:t>Number of cases</a:t>
            </a:r>
          </a:p>
        </p:txBody>
      </p:sp>
      <p:pic>
        <p:nvPicPr>
          <p:cNvPr id="1126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387475"/>
            <a:ext cx="8278813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>
                <a:solidFill>
                  <a:srgbClr val="C00000"/>
                </a:solidFill>
                <a:latin typeface="Gill Sans MT" pitchFamily="34" charset="0"/>
              </a:rPr>
              <a:t>Distribution of confirmed measles cases by month in Egypt 200</a:t>
            </a:r>
            <a:r>
              <a:rPr lang="en-US" altLang="en-US" sz="2800" smtClean="0">
                <a:solidFill>
                  <a:srgbClr val="C00000"/>
                </a:solidFill>
                <a:latin typeface="Gill Sans MT" pitchFamily="34" charset="0"/>
              </a:rPr>
              <a:t>6</a:t>
            </a:r>
            <a:r>
              <a:rPr lang="en-GB" altLang="en-US" sz="2800" smtClean="0">
                <a:solidFill>
                  <a:srgbClr val="C00000"/>
                </a:solidFill>
                <a:latin typeface="Gill Sans MT" pitchFamily="34" charset="0"/>
              </a:rPr>
              <a:t>-2015</a:t>
            </a:r>
            <a:r>
              <a:rPr lang="en-US" altLang="en-US" sz="2400" smtClean="0">
                <a:latin typeface="Gill Sans MT" pitchFamily="34" charset="0"/>
              </a:rPr>
              <a:t/>
            </a:r>
            <a:br>
              <a:rPr lang="en-US" altLang="en-US" sz="2400" smtClean="0">
                <a:latin typeface="Gill Sans MT" pitchFamily="34" charset="0"/>
              </a:rPr>
            </a:br>
            <a:endParaRPr lang="en-US" altLang="en-US" sz="2400" smtClean="0">
              <a:latin typeface="Gill Sans MT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2" name="TextBox 4"/>
          <p:cNvSpPr txBox="1">
            <a:spLocks noChangeArrowheads="1"/>
          </p:cNvSpPr>
          <p:nvPr/>
        </p:nvSpPr>
        <p:spPr bwMode="auto">
          <a:xfrm rot="-5400000">
            <a:off x="-1163637" y="3348037"/>
            <a:ext cx="33162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en-US" sz="1200">
                <a:latin typeface="Calibri" pitchFamily="34" charset="0"/>
              </a:rPr>
              <a:t>Number of confirmed measles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C00000"/>
                </a:solidFill>
                <a:latin typeface="Gill Sans MT" pitchFamily="34" charset="0"/>
              </a:rPr>
              <a:t>Number of confirmed measles cases by age group in Egypt 2010-2015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77975"/>
          <a:ext cx="8229600" cy="4826000"/>
        </p:xfrm>
        <a:graphic>
          <a:graphicData uri="http://schemas.openxmlformats.org/drawingml/2006/table">
            <a:tbl>
              <a:tblPr/>
              <a:tblGrid>
                <a:gridCol w="1176338"/>
                <a:gridCol w="1174750"/>
                <a:gridCol w="1176337"/>
                <a:gridCol w="1174750"/>
                <a:gridCol w="1176338"/>
                <a:gridCol w="1174750"/>
                <a:gridCol w="1176337"/>
              </a:tblGrid>
              <a:tr h="644525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4525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 1 year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1226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44525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1-5 yr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971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2039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44525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6-10 yr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795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44525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11-15 yr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44525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&gt; 15 yr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387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1146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58850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Total confirmed cases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412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2274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5431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C00000"/>
                </a:solidFill>
                <a:latin typeface="Gill Sans MT" pitchFamily="34" charset="0"/>
              </a:rPr>
              <a:t>Distribution of confirmed measles cases by sex</a:t>
            </a:r>
            <a:br>
              <a:rPr lang="en-US" altLang="en-US" sz="2800" smtClean="0">
                <a:solidFill>
                  <a:srgbClr val="C00000"/>
                </a:solidFill>
                <a:latin typeface="Gill Sans MT" pitchFamily="34" charset="0"/>
              </a:rPr>
            </a:br>
            <a:r>
              <a:rPr lang="en-US" altLang="en-US" sz="2800" smtClean="0">
                <a:solidFill>
                  <a:srgbClr val="C00000"/>
                </a:solidFill>
                <a:latin typeface="Gill Sans MT" pitchFamily="34" charset="0"/>
              </a:rPr>
              <a:t> Egypt 2012-2015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40" name="TextBox 4"/>
          <p:cNvSpPr txBox="1">
            <a:spLocks noChangeArrowheads="1"/>
          </p:cNvSpPr>
          <p:nvPr/>
        </p:nvSpPr>
        <p:spPr bwMode="auto">
          <a:xfrm rot="-5400000">
            <a:off x="-1429544" y="3166269"/>
            <a:ext cx="3470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en-US" sz="1600">
                <a:latin typeface="Calibri" pitchFamily="34" charset="0"/>
              </a:rPr>
              <a:t>Number of confirmed measles cases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6858000" y="33528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en-US" sz="1600">
                <a:latin typeface="Calibri" pitchFamily="34" charset="0"/>
              </a:rPr>
              <a:t>49%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1676400" y="5334000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en-US" sz="1200">
                <a:latin typeface="Calibri" pitchFamily="34" charset="0"/>
              </a:rPr>
              <a:t>59%</a:t>
            </a: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6858000" y="44196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en-US" sz="1600">
                <a:latin typeface="Calibri" pitchFamily="34" charset="0"/>
              </a:rPr>
              <a:t>51%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C00000"/>
                </a:solidFill>
                <a:latin typeface="Gill Sans MT" pitchFamily="34" charset="0"/>
              </a:rPr>
              <a:t>Vaccination status of confirmed measles cases by age group  Egypt 2015</a:t>
            </a:r>
          </a:p>
        </p:txBody>
      </p:sp>
      <p:graphicFrame>
        <p:nvGraphicFramePr>
          <p:cNvPr id="15363" name="Chart 5"/>
          <p:cNvGraphicFramePr>
            <a:graphicFrameLocks/>
          </p:cNvGraphicFramePr>
          <p:nvPr/>
        </p:nvGraphicFramePr>
        <p:xfrm>
          <a:off x="-187325" y="1152525"/>
          <a:ext cx="9245600" cy="552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r:id="rId4" imgW="9248434" imgH="5529551" progId="Excel.Chart.8">
                  <p:embed/>
                </p:oleObj>
              </mc:Choice>
              <mc:Fallback>
                <p:oleObj r:id="rId4" imgW="9248434" imgH="5529551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7325" y="1152525"/>
                        <a:ext cx="9245600" cy="552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Gill Sans MT" pitchFamily="34" charset="0"/>
              </a:rPr>
              <a:t>Distribution of confirmed measles cases by Governorate of residence Egypt 2015</a:t>
            </a: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7638"/>
            <a:ext cx="8610600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Gill Sans MT" pitchFamily="34" charset="0"/>
              </a:rPr>
              <a:t>Distribution of confirmed measles ( Incidence Rate / 1,000,000 ) by Governorate of residence Egypt 2015</a:t>
            </a: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828800"/>
            <a:ext cx="869315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C00000"/>
                </a:solidFill>
                <a:latin typeface="Gill Sans MT" pitchFamily="34" charset="0"/>
              </a:rPr>
              <a:t>History of Measles SIAs implemented in Egypt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803275"/>
          <a:ext cx="8610600" cy="5830894"/>
        </p:xfrm>
        <a:graphic>
          <a:graphicData uri="http://schemas.openxmlformats.org/drawingml/2006/table">
            <a:tbl>
              <a:tblPr/>
              <a:tblGrid>
                <a:gridCol w="2743200"/>
                <a:gridCol w="2286000"/>
                <a:gridCol w="1981200"/>
                <a:gridCol w="1600200"/>
              </a:tblGrid>
              <a:tr h="658813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Year SIA conducted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Target age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Target population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Administrative coverage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Measles antigen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2000-2001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 y - 11 years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7,386,000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96%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2002-2003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 – 16 years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6,670,000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96%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MMR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2001-2002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 years cohort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1,683,000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96%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2002-2003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 years cohort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1,526,000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95%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4663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2003-2004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 years cohort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1,569,000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97%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Dec 2014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 m – 7 years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106,395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101%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 – 20 years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18,397,660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99.8%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2 – 11 years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17,200,000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104%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Nov 2015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 m0 – 10 years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23,000,205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102%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C00000"/>
                </a:solidFill>
                <a:latin typeface="Gill Sans MT" pitchFamily="34" charset="0"/>
              </a:rPr>
              <a:t>Outbreak Response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6783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ar-EG" b="1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NITAG meeting at 22 Dec 2014 recommended implementation of NIDs using MR vaccine to children from 9 months to 10 years during 2015 .</a:t>
            </a:r>
            <a:r>
              <a:rPr lang="en-US" altLang="ar-EG" smtClean="0">
                <a:solidFill>
                  <a:srgbClr val="254061"/>
                </a:solidFill>
              </a:rPr>
              <a:t>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altLang="ar-EG" smtClean="0">
              <a:solidFill>
                <a:srgbClr val="254061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ar-EG" altLang="ar-EG" smtClean="0">
              <a:solidFill>
                <a:srgbClr val="2540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323850" y="333375"/>
            <a:ext cx="7981950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dirty="0" smtClean="0">
                <a:solidFill>
                  <a:srgbClr val="C00000"/>
                </a:solidFill>
                <a:latin typeface="Gill Sans MT" panose="020B0502020104020203" pitchFamily="34" charset="0"/>
                <a:ea typeface="+mj-ea"/>
                <a:cs typeface="+mj-cs"/>
              </a:rPr>
              <a:t>Chains </a:t>
            </a:r>
            <a:r>
              <a:rPr lang="en-US" altLang="en-US" sz="3600" dirty="0">
                <a:solidFill>
                  <a:srgbClr val="C00000"/>
                </a:solidFill>
                <a:latin typeface="Gill Sans MT" panose="020B0502020104020203" pitchFamily="34" charset="0"/>
                <a:ea typeface="+mj-ea"/>
                <a:cs typeface="+mj-cs"/>
              </a:rPr>
              <a:t>of </a:t>
            </a:r>
            <a:r>
              <a:rPr lang="en-US" altLang="en-US" sz="3600" dirty="0" smtClean="0">
                <a:solidFill>
                  <a:srgbClr val="C00000"/>
                </a:solidFill>
                <a:latin typeface="Gill Sans MT" panose="020B0502020104020203" pitchFamily="34" charset="0"/>
                <a:ea typeface="+mj-ea"/>
                <a:cs typeface="+mj-cs"/>
              </a:rPr>
              <a:t>Command</a:t>
            </a:r>
            <a:endParaRPr lang="en-US" altLang="en-US" sz="3600" dirty="0">
              <a:solidFill>
                <a:srgbClr val="C00000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213" y="1639888"/>
            <a:ext cx="8688387" cy="38465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buFont typeface="Arial" charset="0"/>
              <a:buChar char="•"/>
            </a:pPr>
            <a:r>
              <a:rPr lang="en-US" altLang="en-US" sz="2800" u="sng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EPI manager</a:t>
            </a:r>
            <a:r>
              <a:rPr lang="en-US" altLang="en-US" sz="28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: Dr. Munir Abd-Allah</a:t>
            </a:r>
          </a:p>
          <a:p>
            <a:pPr algn="l" rtl="0" eaLnBrk="1" hangingPunct="1">
              <a:buFont typeface="Arial" charset="0"/>
              <a:buChar char="•"/>
            </a:pPr>
            <a:endParaRPr lang="en-US" altLang="en-US" sz="280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Arial" charset="0"/>
              <a:buChar char="•"/>
            </a:pPr>
            <a:r>
              <a:rPr lang="en-US" altLang="en-US" sz="2800" u="sng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CDC General Manager</a:t>
            </a:r>
            <a:r>
              <a:rPr lang="en-US" altLang="en-US" sz="28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: Dr. Mohamed Genedy</a:t>
            </a:r>
          </a:p>
          <a:p>
            <a:pPr algn="l" rtl="0" eaLnBrk="1" hangingPunct="1">
              <a:buFont typeface="Arial" charset="0"/>
              <a:buChar char="•"/>
            </a:pPr>
            <a:endParaRPr lang="en-US" altLang="en-US" sz="280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Arial" charset="0"/>
              <a:buChar char="•"/>
            </a:pPr>
            <a:r>
              <a:rPr lang="en-US" altLang="en-US" sz="2800" u="sng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Head of Central Department for Preventive Medicine</a:t>
            </a:r>
            <a:r>
              <a:rPr lang="en-US" altLang="en-US" sz="28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: Dr. Alaa Eid</a:t>
            </a:r>
            <a:endParaRPr lang="ar-EG" altLang="en-US" sz="280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Arial" charset="0"/>
              <a:buChar char="•"/>
            </a:pPr>
            <a:endParaRPr lang="en-US" altLang="en-US" sz="280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Arial" charset="0"/>
              <a:buChar char="•"/>
            </a:pPr>
            <a:r>
              <a:rPr lang="en-US" altLang="en-US" sz="2800" u="sng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Head of Preventive Medicine Sector</a:t>
            </a:r>
            <a:r>
              <a:rPr lang="en-US" altLang="en-US" sz="28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: Dr Amr Kandil</a:t>
            </a:r>
          </a:p>
          <a:p>
            <a:pPr algn="l" rtl="0" eaLnBrk="1" hangingPunct="1">
              <a:buFont typeface="Arial" charset="0"/>
              <a:buChar char="•"/>
            </a:pPr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00000"/>
                </a:solidFill>
                <a:latin typeface="Gill Sans MT" pitchFamily="34" charset="0"/>
              </a:rPr>
              <a:t>Introduction</a:t>
            </a:r>
            <a:endParaRPr lang="ar-EG" altLang="en-US" smtClean="0">
              <a:solidFill>
                <a:srgbClr val="C00000"/>
              </a:solidFill>
              <a:latin typeface="Gill Sans MT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254061"/>
                </a:solidFill>
                <a:latin typeface="Gill Sans MT" pitchFamily="34" charset="0"/>
                <a:cs typeface="Times New Roman" pitchFamily="18" charset="0"/>
              </a:rPr>
              <a:t>Egypt is a highly populated country, about 90 millions </a:t>
            </a:r>
          </a:p>
          <a:p>
            <a:pPr eaLnBrk="1" hangingPunct="1"/>
            <a:r>
              <a:rPr lang="en-US" altLang="en-US" smtClean="0">
                <a:solidFill>
                  <a:srgbClr val="254061"/>
                </a:solidFill>
                <a:latin typeface="Gill Sans MT" pitchFamily="34" charset="0"/>
                <a:cs typeface="Times New Roman" pitchFamily="18" charset="0"/>
              </a:rPr>
              <a:t>Distributed in 27 governorates, including 281 districts</a:t>
            </a:r>
          </a:p>
          <a:p>
            <a:pPr eaLnBrk="1" hangingPunct="1"/>
            <a:r>
              <a:rPr lang="en-US" altLang="en-US" smtClean="0">
                <a:solidFill>
                  <a:srgbClr val="254061"/>
                </a:solidFill>
                <a:latin typeface="Gill Sans MT" pitchFamily="34" charset="0"/>
                <a:cs typeface="Times New Roman" pitchFamily="18" charset="0"/>
              </a:rPr>
              <a:t>Our health system includes more than 5,000 health centers and units </a:t>
            </a:r>
          </a:p>
          <a:p>
            <a:pPr eaLnBrk="1" hangingPunct="1"/>
            <a:r>
              <a:rPr lang="en-US" altLang="en-US" smtClean="0">
                <a:solidFill>
                  <a:srgbClr val="254061"/>
                </a:solidFill>
                <a:latin typeface="Gill Sans MT" pitchFamily="34" charset="0"/>
                <a:cs typeface="Times New Roman" pitchFamily="18" charset="0"/>
              </a:rPr>
              <a:t>Birth cohort 2.7 millions</a:t>
            </a:r>
            <a:endParaRPr lang="ar-EG" altLang="en-US" smtClean="0">
              <a:solidFill>
                <a:srgbClr val="254061"/>
              </a:solidFill>
              <a:latin typeface="Gill Sans M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12059671_1109616725716924_1898387721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0350"/>
            <a:ext cx="6324600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ar-EG" smtClean="0">
                <a:solidFill>
                  <a:srgbClr val="C00000"/>
                </a:solidFill>
                <a:latin typeface="Gill Sans MT" pitchFamily="34" charset="0"/>
              </a:rPr>
              <a:t>Strategy</a:t>
            </a:r>
            <a:endParaRPr lang="ar-EG" altLang="ar-EG" smtClean="0">
              <a:solidFill>
                <a:srgbClr val="C00000"/>
              </a:solidFill>
              <a:latin typeface="Gill Sans MT" pitchFamily="34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19200"/>
            <a:ext cx="8763000" cy="487362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EG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Three weeks campaign </a:t>
            </a:r>
            <a:endParaRPr lang="en-US" altLang="ar-EG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EG" sz="2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Vaccination </a:t>
            </a:r>
            <a:r>
              <a:rPr lang="en-US" altLang="ar-EG" sz="2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all children from </a:t>
            </a:r>
            <a:r>
              <a:rPr lang="en-US" altLang="ar-EG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ar-EG" sz="2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 to </a:t>
            </a:r>
            <a:r>
              <a:rPr lang="en-US" altLang="ar-EG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ar-EG" sz="2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 old (Egyptian and Non Egyptian).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EG" sz="2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Use of safe and effective MR vaccine.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EG" sz="2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Application </a:t>
            </a:r>
            <a:r>
              <a:rPr lang="en-US" altLang="ar-EG" sz="2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safe injection and safe disposable of waste</a:t>
            </a:r>
            <a:r>
              <a:rPr lang="en-US" altLang="ar-EG" sz="2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ar-EG" sz="29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936625"/>
          </a:xfrm>
        </p:spPr>
        <p:txBody>
          <a:bodyPr/>
          <a:lstStyle/>
          <a:p>
            <a:pPr eaLnBrk="1" hangingPunct="1"/>
            <a:r>
              <a:rPr lang="en-US" altLang="ar-EG" smtClean="0">
                <a:solidFill>
                  <a:srgbClr val="C00000"/>
                </a:solidFill>
                <a:latin typeface="Gill Sans MT" pitchFamily="34" charset="0"/>
              </a:rPr>
              <a:t>Strategy (cont.)</a:t>
            </a:r>
            <a:endParaRPr lang="ar-EG" altLang="ar-EG" smtClean="0">
              <a:solidFill>
                <a:srgbClr val="C00000"/>
              </a:solidFill>
              <a:latin typeface="Gill Sans MT" pitchFamily="34" charset="0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4294967295"/>
          </p:nvPr>
        </p:nvSpPr>
        <p:spPr>
          <a:xfrm>
            <a:off x="152400" y="1095375"/>
            <a:ext cx="8839200" cy="545782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EG" sz="2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Vaccination in the presence of physician trained </a:t>
            </a:r>
            <a:r>
              <a:rPr lang="en-US" altLang="ar-EG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deal </a:t>
            </a:r>
            <a:r>
              <a:rPr lang="en-US" altLang="ar-EG" sz="2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adverse events specially anaphylactic shock.</a:t>
            </a:r>
          </a:p>
          <a:p>
            <a:pPr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EG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Vaccination </a:t>
            </a:r>
            <a:r>
              <a:rPr lang="en-US" altLang="ar-EG" sz="2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through fixed teams at health care </a:t>
            </a:r>
            <a:r>
              <a:rPr lang="en-US" altLang="ar-EG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facilities, schools, </a:t>
            </a:r>
            <a:r>
              <a:rPr lang="en-US" altLang="ar-EG" sz="2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Nurseries, </a:t>
            </a:r>
            <a:r>
              <a:rPr lang="en-US" altLang="ar-EG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fixed posts in hard </a:t>
            </a:r>
            <a:r>
              <a:rPr lang="en-US" altLang="ar-EG" sz="2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reach areas and satellite villages.</a:t>
            </a:r>
          </a:p>
          <a:p>
            <a:pPr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EG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MOHP supervision with external intra and post </a:t>
            </a:r>
            <a:r>
              <a:rPr lang="en-US" altLang="ar-EG" sz="2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campaign monitoring by </a:t>
            </a:r>
            <a:r>
              <a:rPr lang="en-US" altLang="ar-EG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WHO, </a:t>
            </a:r>
            <a:r>
              <a:rPr lang="en-US" altLang="ar-EG" sz="2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UNICEF and CDC staff.</a:t>
            </a:r>
          </a:p>
          <a:p>
            <a:pPr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EG" sz="2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Strong system of AEFI reporting.</a:t>
            </a:r>
          </a:p>
          <a:p>
            <a:pPr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EG" sz="2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Waste disposal according to National policy.</a:t>
            </a:r>
            <a:r>
              <a:rPr lang="en-US" altLang="ar-EG" sz="26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536575" y="247650"/>
            <a:ext cx="8229600" cy="649288"/>
          </a:xfrm>
        </p:spPr>
        <p:txBody>
          <a:bodyPr/>
          <a:lstStyle/>
          <a:p>
            <a:pPr eaLnBrk="1" hangingPunct="1"/>
            <a:r>
              <a:rPr lang="en-US" altLang="ar-EG" sz="3600" b="1" smtClean="0">
                <a:solidFill>
                  <a:srgbClr val="C00000"/>
                </a:solidFill>
              </a:rPr>
              <a:t>MR Campaign: Supplies and Manpower</a:t>
            </a:r>
            <a:endParaRPr lang="ar-EG" altLang="ar-EG" sz="3600" b="1" smtClean="0">
              <a:solidFill>
                <a:srgbClr val="C00000"/>
              </a:solidFill>
            </a:endParaRPr>
          </a:p>
        </p:txBody>
      </p:sp>
      <p:graphicFrame>
        <p:nvGraphicFramePr>
          <p:cNvPr id="32803" name="Group 35"/>
          <p:cNvGraphicFramePr>
            <a:graphicFrameLocks noGrp="1"/>
          </p:cNvGraphicFramePr>
          <p:nvPr>
            <p:ph idx="4294967295"/>
          </p:nvPr>
        </p:nvGraphicFramePr>
        <p:xfrm>
          <a:off x="428625" y="885825"/>
          <a:ext cx="8258175" cy="5699122"/>
        </p:xfrm>
        <a:graphic>
          <a:graphicData uri="http://schemas.openxmlformats.org/drawingml/2006/table">
            <a:tbl>
              <a:tblPr rtl="1"/>
              <a:tblGrid>
                <a:gridCol w="4245078"/>
                <a:gridCol w="4013097"/>
              </a:tblGrid>
              <a:tr h="518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ar-EG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million</a:t>
                      </a:r>
                      <a:endParaRPr kumimoji="0" lang="ar-EG" altLang="ar-EG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ar-EG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Target </a:t>
                      </a:r>
                      <a:endParaRPr kumimoji="0" lang="ar-EG" altLang="ar-EG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ar-EG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12,085,005</a:t>
                      </a:r>
                      <a:endParaRPr kumimoji="0" lang="ar-EG" altLang="ar-EG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ar-EG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School age target</a:t>
                      </a:r>
                      <a:endParaRPr kumimoji="0" lang="ar-EG" altLang="ar-EG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ar-EG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10,914,995</a:t>
                      </a:r>
                      <a:endParaRPr kumimoji="0" lang="ar-EG" altLang="ar-EG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ar-EG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Non-School age target</a:t>
                      </a:r>
                      <a:endParaRPr kumimoji="0" lang="ar-EG" altLang="ar-EG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ar-EG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15,224</a:t>
                      </a:r>
                      <a:endParaRPr kumimoji="0" lang="ar-EG" altLang="ar-EG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ar-EG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teams</a:t>
                      </a:r>
                      <a:endParaRPr kumimoji="0" lang="ar-EG" altLang="ar-EG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ar-EG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763</a:t>
                      </a:r>
                      <a:endParaRPr kumimoji="0" lang="ar-EG" altLang="ar-EG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ar-EG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Governorate supervisor</a:t>
                      </a:r>
                      <a:endParaRPr kumimoji="0" lang="ar-EG" altLang="ar-EG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ar-EG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2,780</a:t>
                      </a:r>
                      <a:endParaRPr kumimoji="0" lang="ar-EG" altLang="ar-EG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ar-EG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District supervisor</a:t>
                      </a:r>
                      <a:endParaRPr kumimoji="0" lang="ar-EG" altLang="ar-EG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ar-EG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9,843</a:t>
                      </a:r>
                      <a:endParaRPr kumimoji="0" lang="ar-EG" altLang="ar-EG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ar-EG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Physicians </a:t>
                      </a:r>
                      <a:endParaRPr kumimoji="0" lang="ar-EG" altLang="ar-EG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ar-EG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29,194</a:t>
                      </a:r>
                      <a:endParaRPr kumimoji="0" lang="ar-EG" altLang="ar-EG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ar-EG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Nurses</a:t>
                      </a:r>
                      <a:endParaRPr kumimoji="0" lang="ar-EG" altLang="ar-EG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ar-EG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6,493</a:t>
                      </a:r>
                      <a:endParaRPr kumimoji="0" lang="ar-EG" altLang="ar-EG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ar-EG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Sanitarians </a:t>
                      </a:r>
                      <a:endParaRPr kumimoji="0" lang="ar-EG" altLang="ar-EG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ar-EG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33,196</a:t>
                      </a:r>
                      <a:endParaRPr kumimoji="0" lang="ar-EG" altLang="ar-EG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ar-EG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Site coordinator</a:t>
                      </a:r>
                      <a:endParaRPr kumimoji="0" lang="ar-EG" altLang="ar-EG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ar-EG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53,294</a:t>
                      </a:r>
                      <a:endParaRPr kumimoji="0" lang="ar-EG" altLang="ar-EG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ar-EG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Vaccination sites</a:t>
                      </a:r>
                      <a:endParaRPr kumimoji="0" lang="ar-EG" altLang="ar-EG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ar-EG" b="1" smtClean="0">
                <a:solidFill>
                  <a:srgbClr val="C00000"/>
                </a:solidFill>
              </a:rPr>
              <a:t>Final report </a:t>
            </a:r>
            <a:endParaRPr lang="ar-EG" altLang="ar-EG" b="1" smtClean="0">
              <a:solidFill>
                <a:srgbClr val="C00000"/>
              </a:solidFill>
            </a:endParaRPr>
          </a:p>
        </p:txBody>
      </p:sp>
      <p:graphicFrame>
        <p:nvGraphicFramePr>
          <p:cNvPr id="24613" name="Group 37"/>
          <p:cNvGraphicFramePr>
            <a:graphicFrameLocks noGrp="1"/>
          </p:cNvGraphicFramePr>
          <p:nvPr/>
        </p:nvGraphicFramePr>
        <p:xfrm>
          <a:off x="179388" y="1547813"/>
          <a:ext cx="8856662" cy="3875087"/>
        </p:xfrm>
        <a:graphic>
          <a:graphicData uri="http://schemas.openxmlformats.org/drawingml/2006/table">
            <a:tbl>
              <a:tblPr rtl="1"/>
              <a:tblGrid>
                <a:gridCol w="1108075"/>
                <a:gridCol w="1104900"/>
                <a:gridCol w="1108075"/>
                <a:gridCol w="1106487"/>
                <a:gridCol w="1108075"/>
                <a:gridCol w="1106488"/>
                <a:gridCol w="1138237"/>
                <a:gridCol w="1076325"/>
              </a:tblGrid>
              <a:tr h="1211263">
                <a:tc rowSpan="2"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EG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altLang="ar-EG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EG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Number Vaccinated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EG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Vaccination Non Egyptian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EG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Vaccinated Egyptian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EG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Target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9810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E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5-10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E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Years</a:t>
                      </a:r>
                      <a:r>
                        <a:rPr kumimoji="0" lang="en-US" altLang="ar-EG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ar-E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E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Months to &lt;5 Years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E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5-10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E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Years Old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E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Months to &lt;5 years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E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5-10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E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years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E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Months to &lt;5 years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82750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ar-EG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E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23318455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E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(101.5%)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ar-EG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E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12093387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ar-EG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E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11225058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ar-EG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E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16772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ar-EG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E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8305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ar-EG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E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12076615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ar-EG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E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11216753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ar-EG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ar-EG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ar-EG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ar-EG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E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million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04800" y="255588"/>
            <a:ext cx="8686800" cy="703262"/>
          </a:xfrm>
        </p:spPr>
        <p:txBody>
          <a:bodyPr/>
          <a:lstStyle/>
          <a:p>
            <a:pPr eaLnBrk="1" hangingPunct="1"/>
            <a:r>
              <a:rPr lang="en-US" altLang="en-US" sz="2900" smtClean="0">
                <a:solidFill>
                  <a:srgbClr val="C00000"/>
                </a:solidFill>
              </a:rPr>
              <a:t>Preliminary results of the Coverage Evaluation  Survey (PCM) of Egypt 2015 MR SIA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020763"/>
          <a:ext cx="8229600" cy="5578475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96875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Goveronate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Coverage  (%)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Goveronate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Coverage (%)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Cairo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99.2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Damietta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99.2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Alexandria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99.2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Dakahlia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99.6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Port-Saed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93.3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Sharkia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97.5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Suez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98.3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Kalubia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98.3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Giza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99.6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Kafr El-Sheikh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99.6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Beni Suef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Gharbeya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97.5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Fayoum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Menoufia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97.9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Minya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98.8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Behira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98.8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Assuit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96.7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Ismailia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95.8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Souhag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Red Sea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98.8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Qena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93.8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New Valley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98.3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Aswan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96.7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Matrouh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97.9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Luxor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98.8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South Sinai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99.6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6875">
                <a:tc gridSpan="2"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Overall National Coverage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rtl="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rtl="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rtl="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98.2% (95% CI:  97.87%  -  98.53%)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707" name="Oval 83"/>
          <p:cNvSpPr>
            <a:spLocks noChangeArrowheads="1"/>
          </p:cNvSpPr>
          <p:nvPr/>
        </p:nvSpPr>
        <p:spPr bwMode="auto">
          <a:xfrm>
            <a:off x="2987675" y="2205038"/>
            <a:ext cx="863600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93.3</a:t>
            </a:r>
          </a:p>
        </p:txBody>
      </p:sp>
      <p:sp>
        <p:nvSpPr>
          <p:cNvPr id="26708" name="Oval 84"/>
          <p:cNvSpPr>
            <a:spLocks noChangeArrowheads="1"/>
          </p:cNvSpPr>
          <p:nvPr/>
        </p:nvSpPr>
        <p:spPr bwMode="auto">
          <a:xfrm>
            <a:off x="3059113" y="5157788"/>
            <a:ext cx="865187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93.8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C00000"/>
                </a:solidFill>
                <a:latin typeface="Gill Sans MT" pitchFamily="34" charset="0"/>
              </a:rPr>
              <a:t>Lessons Learnt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867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800" smtClean="0">
                <a:solidFill>
                  <a:srgbClr val="002060"/>
                </a:solidFill>
                <a:latin typeface="Gill Sans MT" pitchFamily="34" charset="0"/>
              </a:rPr>
              <a:t>Adequate planning ahead of time leads to ease of implementation,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ar-EG" sz="2800" smtClean="0">
                <a:solidFill>
                  <a:srgbClr val="002060"/>
                </a:solidFill>
                <a:latin typeface="Gill Sans MT" pitchFamily="34" charset="0"/>
              </a:rPr>
              <a:t>Training and supportive supervision are essential for a successful campaign,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ar-EG" sz="2800" smtClean="0">
                <a:solidFill>
                  <a:srgbClr val="002060"/>
                </a:solidFill>
                <a:latin typeface="Gill Sans MT" pitchFamily="34" charset="0"/>
              </a:rPr>
              <a:t>Advocacy of pediatricians, private sector is essential,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800" smtClean="0">
                <a:solidFill>
                  <a:srgbClr val="002060"/>
                </a:solidFill>
                <a:latin typeface="Gill Sans MT" pitchFamily="34" charset="0"/>
              </a:rPr>
              <a:t>Dealing with Vaccine Hesitancy: </a:t>
            </a:r>
            <a:r>
              <a:rPr lang="en-US" altLang="ar-EG" sz="2800" smtClean="0">
                <a:solidFill>
                  <a:srgbClr val="002060"/>
                </a:solidFill>
                <a:latin typeface="Gill Sans MT" pitchFamily="34" charset="0"/>
              </a:rPr>
              <a:t>The best tool to overcome rumors is the same tool used to spread rumors (the use of Facebook to overcome social media rumors),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ar-EG" sz="2800" smtClean="0">
                <a:solidFill>
                  <a:srgbClr val="002060"/>
                </a:solidFill>
                <a:latin typeface="Gill Sans MT" pitchFamily="34" charset="0"/>
              </a:rPr>
              <a:t>Daily announcement in media and available free hot line to answer all question related to NID and MR vaccine.</a:t>
            </a:r>
            <a:endParaRPr lang="en-US" altLang="en-US" sz="2800" smtClean="0">
              <a:solidFill>
                <a:srgbClr val="00206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C00000"/>
                </a:solidFill>
                <a:latin typeface="Gill Sans MT" pitchFamily="34" charset="0"/>
              </a:rPr>
              <a:t>Way Forward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8674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altLang="en-US" sz="2800" smtClean="0">
                <a:solidFill>
                  <a:srgbClr val="002060"/>
                </a:solidFill>
                <a:latin typeface="Gill Sans MT" pitchFamily="34" charset="0"/>
              </a:rPr>
              <a:t>Strengthen outbreak investigation, coordination of teams, surveillance and reporting,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altLang="en-US" sz="2800" smtClean="0">
                <a:solidFill>
                  <a:srgbClr val="002060"/>
                </a:solidFill>
                <a:latin typeface="Gill Sans MT" pitchFamily="34" charset="0"/>
              </a:rPr>
              <a:t>Regular meetings of lab and surveillance officers,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altLang="en-US" sz="2800" smtClean="0">
                <a:solidFill>
                  <a:srgbClr val="002060"/>
                </a:solidFill>
                <a:latin typeface="Gill Sans MT" pitchFamily="34" charset="0"/>
              </a:rPr>
              <a:t>Ensuring adequate supply of lab reagents,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400"/>
              </a:spcAft>
            </a:pPr>
            <a:r>
              <a:rPr lang="en-GB" altLang="en-US" sz="2800" smtClean="0">
                <a:solidFill>
                  <a:srgbClr val="002060"/>
                </a:solidFill>
                <a:latin typeface="Gill Sans MT" pitchFamily="34" charset="0"/>
              </a:rPr>
              <a:t>Strengthen RI activities and outreach activities to bridge the immunization gap and </a:t>
            </a:r>
            <a:r>
              <a:rPr lang="en-US" altLang="en-US" sz="2800" smtClean="0">
                <a:solidFill>
                  <a:srgbClr val="002060"/>
                </a:solidFill>
                <a:latin typeface="Gill Sans MT" pitchFamily="34" charset="0"/>
              </a:rPr>
              <a:t>vaccinate defaulters,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altLang="en-US" sz="2800" smtClean="0">
                <a:solidFill>
                  <a:srgbClr val="002060"/>
                </a:solidFill>
                <a:latin typeface="Gill Sans MT" pitchFamily="34" charset="0"/>
              </a:rPr>
              <a:t>Updating special plan for high risk population (Groups)</a:t>
            </a:r>
          </a:p>
          <a:p>
            <a:pPr marL="342900" lvl="1" indent="-342900" eaLnBrk="1" hangingPunct="1">
              <a:lnSpc>
                <a:spcPct val="130000"/>
              </a:lnSpc>
              <a:spcBef>
                <a:spcPct val="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GB" altLang="en-US" smtClean="0">
                <a:solidFill>
                  <a:srgbClr val="002060"/>
                </a:solidFill>
                <a:latin typeface="Gill Sans MT" pitchFamily="34" charset="0"/>
              </a:rPr>
              <a:t>Continuous communication and social mobilization to improve population demand to vaccination, specially in hard to reach and slum areas.</a:t>
            </a:r>
            <a:endParaRPr lang="en-US" altLang="en-US" smtClean="0">
              <a:solidFill>
                <a:srgbClr val="00206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Thank-You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25538"/>
            <a:ext cx="6029325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EPI-Egypt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828800"/>
          <a:ext cx="8501063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031"/>
                <a:gridCol w="2148166"/>
                <a:gridCol w="2155200"/>
                <a:gridCol w="2394666"/>
              </a:tblGrid>
              <a:tr h="1547734"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Vaccine</a:t>
                      </a:r>
                    </a:p>
                  </a:txBody>
                  <a:tcPr marL="83131" marR="83131" marT="40337" marB="40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Age at vaccination  </a:t>
                      </a:r>
                    </a:p>
                  </a:txBody>
                  <a:tcPr marL="83131" marR="83131" marT="40337" marB="40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Type of Vaccine</a:t>
                      </a:r>
                    </a:p>
                  </a:txBody>
                  <a:tcPr marL="83131" marR="83131" marT="40337" marB="40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Year introduced in RI</a:t>
                      </a:r>
                    </a:p>
                  </a:txBody>
                  <a:tcPr marL="83131" marR="83131" marT="40337" marB="40337" anchor="ctr" horzOverflow="overflow"/>
                </a:tc>
              </a:tr>
              <a:tr h="529716">
                <a:tc rowSpan="2"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MCV1</a:t>
                      </a:r>
                    </a:p>
                  </a:txBody>
                  <a:tcPr marL="83131" marR="83131" marT="40337" marB="40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9 months</a:t>
                      </a:r>
                    </a:p>
                  </a:txBody>
                  <a:tcPr marL="83131" marR="83131" marT="40337" marB="40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M</a:t>
                      </a:r>
                    </a:p>
                  </a:txBody>
                  <a:tcPr marL="83131" marR="83131" marT="40337" marB="40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1977</a:t>
                      </a:r>
                    </a:p>
                  </a:txBody>
                  <a:tcPr marL="83131" marR="83131" marT="40337" marB="40337" anchor="ctr" horzOverflow="overflow"/>
                </a:tc>
              </a:tr>
              <a:tr h="528850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12 months</a:t>
                      </a:r>
                    </a:p>
                  </a:txBody>
                  <a:tcPr marL="83131" marR="83131" marT="40337" marB="40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MMR</a:t>
                      </a:r>
                    </a:p>
                  </a:txBody>
                  <a:tcPr marL="83131" marR="83131" marT="40337" marB="40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(August)2008</a:t>
                      </a:r>
                    </a:p>
                  </a:txBody>
                  <a:tcPr marL="83131" marR="83131" marT="40337" marB="40337" anchor="ctr" horzOverflow="overflow"/>
                </a:tc>
              </a:tr>
              <a:tr h="898900"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MCV2</a:t>
                      </a:r>
                    </a:p>
                  </a:txBody>
                  <a:tcPr marL="83131" marR="83131" marT="40337" marB="40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18 months</a:t>
                      </a:r>
                    </a:p>
                  </a:txBody>
                  <a:tcPr marL="83131" marR="83131" marT="40337" marB="40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MMR</a:t>
                      </a:r>
                    </a:p>
                  </a:txBody>
                  <a:tcPr marL="83131" marR="83131" marT="40337" marB="403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1999</a:t>
                      </a:r>
                    </a:p>
                  </a:txBody>
                  <a:tcPr marL="83131" marR="83131" marT="40337" marB="40337" anchor="ctr" horzOverflow="overflow"/>
                </a:tc>
              </a:tr>
            </a:tbl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5756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latin typeface="Gill Sans MT" panose="020B0502020104020203" pitchFamily="34" charset="0"/>
                <a:ea typeface="+mj-ea"/>
                <a:cs typeface="+mj-cs"/>
              </a:rPr>
              <a:t>History of Routine Measles Vaccination in Egypt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229600" cy="639763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C00000"/>
                </a:solidFill>
                <a:latin typeface="Gill Sans MT" pitchFamily="34" charset="0"/>
              </a:rPr>
              <a:t>Measles Outbreak in Egypt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04800" y="852488"/>
            <a:ext cx="8610600" cy="5700712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Egypt faced an importation of measles virus in </a:t>
            </a:r>
            <a:r>
              <a:rPr lang="en-US" altLang="en-US" sz="2400" dirty="0" smtClean="0">
                <a:solidFill>
                  <a:srgbClr val="FF0000"/>
                </a:solidFill>
                <a:latin typeface="Gill Sans MT" panose="020B0502020104020203" pitchFamily="34" charset="0"/>
                <a:cs typeface="Times New Roman" pitchFamily="18" charset="0"/>
              </a:rPr>
              <a:t>2012</a:t>
            </a:r>
            <a:r>
              <a:rPr lang="en-US" altLang="en-US" sz="2400" dirty="0" smtClean="0"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from Sudan to the governorates of Red Sea and Aswan that spread to the rest of the provinces in the following years. Number of cases in 2012 was </a:t>
            </a:r>
            <a:r>
              <a:rPr lang="en-US" altLang="en-US" sz="2400" dirty="0" smtClean="0">
                <a:solidFill>
                  <a:srgbClr val="FF0000"/>
                </a:solidFill>
                <a:latin typeface="Gill Sans MT" panose="020B0502020104020203" pitchFamily="34" charset="0"/>
                <a:cs typeface="Times New Roman" pitchFamily="18" charset="0"/>
              </a:rPr>
              <a:t>245 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confirmed measles cases (</a:t>
            </a:r>
            <a:r>
              <a:rPr lang="en-US" altLang="en-US" sz="2400" dirty="0" smtClean="0">
                <a:solidFill>
                  <a:srgbClr val="FF0000"/>
                </a:solidFill>
                <a:latin typeface="Gill Sans MT" panose="020B0502020104020203" pitchFamily="34" charset="0"/>
                <a:cs typeface="Times New Roman" pitchFamily="18" charset="0"/>
              </a:rPr>
              <a:t>Incidence Rate = 2.8 / 1,000,000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)</a:t>
            </a: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EG" sz="24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In 2013 the number reported was </a:t>
            </a:r>
            <a:r>
              <a:rPr lang="en-US" altLang="ar-EG" sz="2400" dirty="0" smtClean="0">
                <a:solidFill>
                  <a:srgbClr val="FF0000"/>
                </a:solidFill>
                <a:latin typeface="Gill Sans MT" panose="020B0502020104020203" pitchFamily="34" charset="0"/>
                <a:cs typeface="Times New Roman" pitchFamily="18" charset="0"/>
              </a:rPr>
              <a:t>270 </a:t>
            </a:r>
            <a:r>
              <a:rPr lang="en-US" altLang="ar-EG" sz="24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cases (</a:t>
            </a:r>
            <a:r>
              <a:rPr lang="en-US" altLang="ar-EG" sz="2400" dirty="0" smtClean="0">
                <a:solidFill>
                  <a:srgbClr val="FF0000"/>
                </a:solidFill>
                <a:latin typeface="Gill Sans MT" panose="020B0502020104020203" pitchFamily="34" charset="0"/>
                <a:cs typeface="Times New Roman" pitchFamily="18" charset="0"/>
              </a:rPr>
              <a:t>3.17</a:t>
            </a:r>
            <a:r>
              <a:rPr lang="en-US" altLang="ar-EG" sz="24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)</a:t>
            </a:r>
          </a:p>
          <a:p>
            <a:pPr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EG" sz="24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There were </a:t>
            </a:r>
            <a:r>
              <a:rPr lang="en-US" altLang="ar-EG" sz="2400" dirty="0" smtClean="0">
                <a:solidFill>
                  <a:srgbClr val="FF0000"/>
                </a:solidFill>
                <a:latin typeface="Gill Sans MT" panose="020B0502020104020203" pitchFamily="34" charset="0"/>
                <a:cs typeface="Times New Roman" pitchFamily="18" charset="0"/>
              </a:rPr>
              <a:t>2,284</a:t>
            </a:r>
            <a:r>
              <a:rPr lang="en-US" altLang="ar-EG" sz="2400" dirty="0" smtClean="0"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ar-EG" sz="24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confirmed measles cases reported during 2014 (</a:t>
            </a:r>
            <a:r>
              <a:rPr lang="en-US" altLang="ar-EG" sz="2400" dirty="0" smtClean="0">
                <a:solidFill>
                  <a:srgbClr val="FF0000"/>
                </a:solidFill>
                <a:latin typeface="Gill Sans MT" panose="020B0502020104020203" pitchFamily="34" charset="0"/>
                <a:cs typeface="Times New Roman" pitchFamily="18" charset="0"/>
              </a:rPr>
              <a:t>26</a:t>
            </a:r>
            <a:r>
              <a:rPr lang="en-US" altLang="ar-EG" sz="24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)</a:t>
            </a:r>
          </a:p>
          <a:p>
            <a:pPr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EG" sz="24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8 governorates suffered from measles outbreak during 2014.</a:t>
            </a:r>
          </a:p>
          <a:p>
            <a:pPr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ar-EG" sz="24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Matrouh suffered the most with </a:t>
            </a:r>
            <a:r>
              <a:rPr lang="en-US" altLang="ar-EG" sz="2400" dirty="0" smtClean="0">
                <a:solidFill>
                  <a:srgbClr val="FF0000"/>
                </a:solidFill>
                <a:latin typeface="Gill Sans MT" panose="020B0502020104020203" pitchFamily="34" charset="0"/>
                <a:cs typeface="Times New Roman" pitchFamily="18" charset="0"/>
              </a:rPr>
              <a:t>6</a:t>
            </a:r>
            <a:r>
              <a:rPr lang="en-US" altLang="ar-EG" sz="2400" dirty="0" smtClean="0"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ar-EG" sz="24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deaths. Outbreak started on July 2014 and there was a gradual increase in the reported cases of measles until it reached its peak in November, 2014</a:t>
            </a:r>
            <a:r>
              <a:rPr lang="en-US" altLang="ar-EG" sz="2400" dirty="0" smtClean="0">
                <a:solidFill>
                  <a:schemeClr val="tx2"/>
                </a:solidFill>
                <a:latin typeface="Gill Sans MT" panose="020B0502020104020203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0"/>
            <a:ext cx="91440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latin typeface="+mn-lt"/>
                <a:cs typeface="+mj-cs"/>
              </a:rPr>
              <a:t>Onset of the disease in –</a:t>
            </a:r>
            <a:r>
              <a:rPr lang="en-US" sz="2400" b="1" dirty="0">
                <a:solidFill>
                  <a:srgbClr val="002060"/>
                </a:solidFill>
                <a:latin typeface="+mn-lt"/>
                <a:cs typeface="+mn-cs"/>
              </a:rPr>
              <a:t>Shalateen-</a:t>
            </a:r>
            <a:r>
              <a:rPr lang="en-US" sz="2400" b="1" dirty="0">
                <a:solidFill>
                  <a:srgbClr val="002060"/>
                </a:solidFill>
                <a:latin typeface="+mn-lt"/>
                <a:cs typeface="+mj-cs"/>
              </a:rPr>
              <a:t> Red Sea in April 2012</a:t>
            </a:r>
            <a:endParaRPr lang="ar-EG" sz="2400" b="1" dirty="0">
              <a:solidFill>
                <a:srgbClr val="002060"/>
              </a:solidFill>
              <a:latin typeface="+mn-lt"/>
              <a:cs typeface="+mj-cs"/>
            </a:endParaRPr>
          </a:p>
          <a:p>
            <a:pPr marL="285750" indent="-28575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latin typeface="+mn-lt"/>
                <a:cs typeface="+mj-cs"/>
              </a:rPr>
              <a:t>Laboratory diagnosis has been confirmed by the central laboratory of the Ministry of Health</a:t>
            </a:r>
            <a:endParaRPr lang="ar-EG" sz="2400" b="1" dirty="0">
              <a:solidFill>
                <a:srgbClr val="002060"/>
              </a:solidFill>
              <a:latin typeface="+mn-lt"/>
              <a:cs typeface="+mj-cs"/>
            </a:endParaRPr>
          </a:p>
          <a:p>
            <a:pPr marL="285750" indent="-28575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latin typeface="+mn-lt"/>
                <a:cs typeface="+mj-cs"/>
              </a:rPr>
              <a:t>Genotype “B3” from Sudan ( It was “D4” in 2007-2008)</a:t>
            </a:r>
            <a:endParaRPr lang="ar-EG" sz="2400" b="1" dirty="0">
              <a:solidFill>
                <a:srgbClr val="002060"/>
              </a:solidFill>
              <a:latin typeface="+mn-lt"/>
              <a:cs typeface="+mj-cs"/>
            </a:endParaRPr>
          </a:p>
          <a:p>
            <a:pPr marL="285750" indent="-28575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latin typeface="+mn-lt"/>
                <a:cs typeface="+mj-cs"/>
              </a:rPr>
              <a:t>The disease spread from the Red Sea to Aswan and then from there to 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cs typeface="+mj-cs"/>
              </a:rPr>
              <a:t>Sharkia</a:t>
            </a:r>
            <a:r>
              <a:rPr lang="en-US" sz="2400" b="1" dirty="0">
                <a:solidFill>
                  <a:srgbClr val="002060"/>
                </a:solidFill>
                <a:latin typeface="+mn-lt"/>
                <a:cs typeface="+mj-cs"/>
              </a:rPr>
              <a:t> - Giza - Cairo - Alexandria (El-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cs typeface="+mj-cs"/>
              </a:rPr>
              <a:t>Amriyah</a:t>
            </a:r>
            <a:r>
              <a:rPr lang="en-US" sz="2400" b="1" dirty="0">
                <a:solidFill>
                  <a:srgbClr val="002060"/>
                </a:solidFill>
                <a:latin typeface="+mn-lt"/>
                <a:cs typeface="+mj-cs"/>
              </a:rPr>
              <a:t>) -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cs typeface="+mj-cs"/>
              </a:rPr>
              <a:t>Matrouh</a:t>
            </a:r>
            <a:r>
              <a:rPr lang="en-US" sz="2400" b="1" dirty="0">
                <a:solidFill>
                  <a:srgbClr val="002060"/>
                </a:solidFill>
                <a:latin typeface="+mn-lt"/>
                <a:cs typeface="+mj-cs"/>
              </a:rPr>
              <a:t> -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cs typeface="+mj-cs"/>
              </a:rPr>
              <a:t>Beni</a:t>
            </a:r>
            <a:r>
              <a:rPr lang="en-US" sz="2400" b="1" dirty="0">
                <a:solidFill>
                  <a:srgbClr val="002060"/>
                </a:solidFill>
                <a:latin typeface="+mn-lt"/>
                <a:cs typeface="+mj-cs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cs typeface="+mj-cs"/>
              </a:rPr>
              <a:t>Suef</a:t>
            </a:r>
            <a:r>
              <a:rPr lang="en-US" sz="2400" b="1" dirty="0">
                <a:solidFill>
                  <a:srgbClr val="002060"/>
                </a:solidFill>
                <a:latin typeface="+mn-lt"/>
                <a:cs typeface="+mj-cs"/>
              </a:rPr>
              <a:t> – Suhag –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cs typeface="+mj-cs"/>
              </a:rPr>
              <a:t>Menia</a:t>
            </a:r>
            <a:r>
              <a:rPr lang="en-US" sz="2400" b="1" dirty="0">
                <a:solidFill>
                  <a:srgbClr val="002060"/>
                </a:solidFill>
                <a:latin typeface="+mn-lt"/>
                <a:cs typeface="+mj-cs"/>
              </a:rPr>
              <a:t> </a:t>
            </a:r>
            <a:endParaRPr lang="ar-EG" sz="2400" b="1" dirty="0">
              <a:solidFill>
                <a:srgbClr val="002060"/>
              </a:solidFill>
              <a:latin typeface="+mn-lt"/>
              <a:cs typeface="+mj-cs"/>
            </a:endParaRPr>
          </a:p>
          <a:p>
            <a:pPr marL="285750" indent="-28575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latin typeface="+mn-lt"/>
                <a:cs typeface="+mj-cs"/>
              </a:rPr>
              <a:t>Cases appeared in low-lying areas of health education - tribes and nomads and itinerant - places difficult to reach it (such as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cs typeface="+mj-cs"/>
              </a:rPr>
              <a:t>Siwa</a:t>
            </a:r>
            <a:r>
              <a:rPr lang="en-US" sz="2400" b="1" dirty="0">
                <a:solidFill>
                  <a:srgbClr val="002060"/>
                </a:solidFill>
                <a:latin typeface="+mn-lt"/>
                <a:cs typeface="+mj-cs"/>
              </a:rPr>
              <a:t> and Shalateen)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C00000"/>
                </a:solidFill>
                <a:latin typeface="Gill Sans MT" pitchFamily="34" charset="0"/>
              </a:rPr>
              <a:t>Number of confirmed measles cases and MCV1/MCV2 coverage in Egypt 2000-2015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399" y="1371600"/>
          <a:ext cx="825413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2" name="TextBox 4"/>
          <p:cNvSpPr txBox="1">
            <a:spLocks noChangeArrowheads="1"/>
          </p:cNvSpPr>
          <p:nvPr/>
        </p:nvSpPr>
        <p:spPr bwMode="auto">
          <a:xfrm rot="-5400000">
            <a:off x="-746125" y="3252788"/>
            <a:ext cx="2151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en-US">
                <a:latin typeface="Calibri" pitchFamily="34" charset="0"/>
              </a:rPr>
              <a:t>Number of cases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 rot="5400000">
            <a:off x="7939088" y="3305175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en-US" sz="2000">
                <a:latin typeface="Calibri" pitchFamily="34" charset="0"/>
              </a:rPr>
              <a:t>Coverage</a:t>
            </a:r>
          </a:p>
        </p:txBody>
      </p:sp>
      <p:sp>
        <p:nvSpPr>
          <p:cNvPr id="3" name="Down Arrow 2"/>
          <p:cNvSpPr/>
          <p:nvPr/>
        </p:nvSpPr>
        <p:spPr>
          <a:xfrm>
            <a:off x="4481513" y="2362200"/>
            <a:ext cx="838200" cy="1295400"/>
          </a:xfrm>
          <a:prstGeom prst="downArrow">
            <a:avLst>
              <a:gd name="adj1" fmla="val 6090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/>
              <a:t>10 y-20y</a:t>
            </a:r>
          </a:p>
        </p:txBody>
      </p:sp>
      <p:sp>
        <p:nvSpPr>
          <p:cNvPr id="7" name="Down Arrow 6"/>
          <p:cNvSpPr/>
          <p:nvPr/>
        </p:nvSpPr>
        <p:spPr>
          <a:xfrm>
            <a:off x="4979988" y="3314700"/>
            <a:ext cx="838200" cy="1295400"/>
          </a:xfrm>
          <a:prstGeom prst="downArrow">
            <a:avLst>
              <a:gd name="adj1" fmla="val 6090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/>
              <a:t>2y-11y</a:t>
            </a:r>
            <a:endParaRPr lang="en-US" sz="1100" b="1" dirty="0"/>
          </a:p>
        </p:txBody>
      </p:sp>
      <p:sp>
        <p:nvSpPr>
          <p:cNvPr id="8" name="Down Arrow 7"/>
          <p:cNvSpPr/>
          <p:nvPr/>
        </p:nvSpPr>
        <p:spPr>
          <a:xfrm>
            <a:off x="7527925" y="2662238"/>
            <a:ext cx="838200" cy="1295400"/>
          </a:xfrm>
          <a:prstGeom prst="downArrow">
            <a:avLst>
              <a:gd name="adj1" fmla="val 6090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/>
              <a:t>9m-10y</a:t>
            </a:r>
          </a:p>
        </p:txBody>
      </p:sp>
      <p:sp>
        <p:nvSpPr>
          <p:cNvPr id="9" name="Oval 8"/>
          <p:cNvSpPr/>
          <p:nvPr/>
        </p:nvSpPr>
        <p:spPr>
          <a:xfrm>
            <a:off x="4143375" y="2070100"/>
            <a:ext cx="757238" cy="609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/>
                </a:solidFill>
              </a:rPr>
              <a:t>99.8%</a:t>
            </a:r>
          </a:p>
        </p:txBody>
      </p:sp>
      <p:sp>
        <p:nvSpPr>
          <p:cNvPr id="10" name="Oval 9"/>
          <p:cNvSpPr/>
          <p:nvPr/>
        </p:nvSpPr>
        <p:spPr>
          <a:xfrm>
            <a:off x="5499100" y="2974975"/>
            <a:ext cx="749300" cy="609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/>
                </a:solidFill>
              </a:rPr>
              <a:t>104%</a:t>
            </a:r>
          </a:p>
        </p:txBody>
      </p:sp>
      <p:sp>
        <p:nvSpPr>
          <p:cNvPr id="11" name="Oval 10"/>
          <p:cNvSpPr/>
          <p:nvPr/>
        </p:nvSpPr>
        <p:spPr>
          <a:xfrm>
            <a:off x="7086600" y="2309813"/>
            <a:ext cx="760413" cy="609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/>
                </a:solidFill>
              </a:rPr>
              <a:t>101.5%</a:t>
            </a:r>
          </a:p>
        </p:txBody>
      </p:sp>
      <p:sp>
        <p:nvSpPr>
          <p:cNvPr id="12" name="Oval 11"/>
          <p:cNvSpPr/>
          <p:nvPr/>
        </p:nvSpPr>
        <p:spPr>
          <a:xfrm>
            <a:off x="254000" y="6048375"/>
            <a:ext cx="657225" cy="609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NIDs coverage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8210550" y="5900738"/>
            <a:ext cx="709613" cy="904875"/>
          </a:xfrm>
          <a:prstGeom prst="downArrow">
            <a:avLst>
              <a:gd name="adj1" fmla="val 6090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</a:rPr>
              <a:t>NIDs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4294967295"/>
          </p:nvPr>
        </p:nvSpPr>
        <p:spPr>
          <a:xfrm>
            <a:off x="0" y="914400"/>
            <a:ext cx="9144000" cy="4714875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altLang="ar-EG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root cause of the outbreak is accumulation of susceptible and immunity gaps in some risky areas.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ar-EG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73% of reported cases at 2014 were at  age  less than 10 years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ar-EG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62% of confirmed measles cases at 2015 were at age group from </a:t>
            </a:r>
            <a:r>
              <a:rPr lang="en-US" altLang="ar-EG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ar-EG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EG" sz="2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ar-EG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altLang="ar-EG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ar-EG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EG" sz="2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ar-EG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smtClean="0">
                <a:solidFill>
                  <a:srgbClr val="C00000"/>
                </a:solidFill>
                <a:latin typeface="Gill Sans MT" pitchFamily="34" charset="0"/>
              </a:rPr>
              <a:t>In 2015</a:t>
            </a:r>
            <a:endParaRPr lang="en-US" altLang="en-US" sz="4000" smtClean="0"/>
          </a:p>
        </p:txBody>
      </p:sp>
      <p:pic>
        <p:nvPicPr>
          <p:cNvPr id="9219" name="Picture 3" descr="C:\Users\abdelhair\Desktop\Cap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917575"/>
            <a:ext cx="89916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727075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C00000"/>
                </a:solidFill>
                <a:latin typeface="Gill Sans MT" pitchFamily="34" charset="0"/>
              </a:rPr>
              <a:t>Most Affected Governorates in 2015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990600"/>
          <a:ext cx="8077200" cy="4876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Governorates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Cases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IR /</a:t>
                      </a:r>
                      <a:r>
                        <a:rPr lang="en-US" sz="2400" b="1" baseline="0" dirty="0" smtClean="0"/>
                        <a:t> 1,000,000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Bani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Sweif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742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266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Giza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1488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197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Aswan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224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161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Cairo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1012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103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Alexandria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307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65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Suhag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169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37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Menia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186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35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Matrouh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381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879</a:t>
                      </a:r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1215</Words>
  <Application>Microsoft Office PowerPoint</Application>
  <PresentationFormat>On-screen Show (4:3)</PresentationFormat>
  <Paragraphs>347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Gill Sans MT</vt:lpstr>
      <vt:lpstr>Times New Roman</vt:lpstr>
      <vt:lpstr>Wingdings</vt:lpstr>
      <vt:lpstr>Office Theme</vt:lpstr>
      <vt:lpstr>Microsoft Excel Chart</vt:lpstr>
      <vt:lpstr>Egypt</vt:lpstr>
      <vt:lpstr>Introduction</vt:lpstr>
      <vt:lpstr>PowerPoint Presentation</vt:lpstr>
      <vt:lpstr>Measles Outbreak in Egypt</vt:lpstr>
      <vt:lpstr>PowerPoint Presentation</vt:lpstr>
      <vt:lpstr>Number of confirmed measles cases and MCV1/MCV2 coverage in Egypt 2000-2015</vt:lpstr>
      <vt:lpstr>PowerPoint Presentation</vt:lpstr>
      <vt:lpstr>In 2015</vt:lpstr>
      <vt:lpstr>Most Affected Governorates in 2015</vt:lpstr>
      <vt:lpstr>Age distribution of confirmed measles cases Egypt 2015</vt:lpstr>
      <vt:lpstr>Distribution of confirmed measles cases by month in Egypt 2006-2015 </vt:lpstr>
      <vt:lpstr>Number of confirmed measles cases by age group in Egypt 2010-2015</vt:lpstr>
      <vt:lpstr>Distribution of confirmed measles cases by sex  Egypt 2012-2015</vt:lpstr>
      <vt:lpstr>Vaccination status of confirmed measles cases by age group  Egypt 2015</vt:lpstr>
      <vt:lpstr>Distribution of confirmed measles cases by Governorate of residence Egypt 2015</vt:lpstr>
      <vt:lpstr>Distribution of confirmed measles ( Incidence Rate / 1,000,000 ) by Governorate of residence Egypt 2015</vt:lpstr>
      <vt:lpstr>History of Measles SIAs implemented in Egypt</vt:lpstr>
      <vt:lpstr>Outbreak Response</vt:lpstr>
      <vt:lpstr>PowerPoint Presentation</vt:lpstr>
      <vt:lpstr>PowerPoint Presentation</vt:lpstr>
      <vt:lpstr>Strategy</vt:lpstr>
      <vt:lpstr>Strategy (cont.)</vt:lpstr>
      <vt:lpstr>MR Campaign: Supplies and Manpower</vt:lpstr>
      <vt:lpstr>Final report </vt:lpstr>
      <vt:lpstr>Preliminary results of the Coverage Evaluation  Survey (PCM) of Egypt 2015 MR SIA</vt:lpstr>
      <vt:lpstr>Lessons Learnt</vt:lpstr>
      <vt:lpstr>Way Forward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</dc:title>
  <dc:creator>BETTELS, Deborah</dc:creator>
  <cp:lastModifiedBy>BANERJEE, Kaushik</cp:lastModifiedBy>
  <cp:revision>99</cp:revision>
  <dcterms:created xsi:type="dcterms:W3CDTF">2016-06-01T07:12:37Z</dcterms:created>
  <dcterms:modified xsi:type="dcterms:W3CDTF">2016-06-21T11:54:33Z</dcterms:modified>
</cp:coreProperties>
</file>