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62" r:id="rId4"/>
    <p:sldId id="258" r:id="rId5"/>
    <p:sldId id="263" r:id="rId6"/>
    <p:sldId id="259" r:id="rId7"/>
    <p:sldId id="260" r:id="rId8"/>
    <p:sldId id="261"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20"/>
    <p:restoredTop sz="94660"/>
  </p:normalViewPr>
  <p:slideViewPr>
    <p:cSldViewPr>
      <p:cViewPr varScale="1">
        <p:scale>
          <a:sx n="69" d="100"/>
          <a:sy n="69" d="100"/>
        </p:scale>
        <p:origin x="-2052" y="-9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88228D-52A4-4F9C-848D-6662238F84BE}" type="datetimeFigureOut">
              <a:rPr lang="en-GB" smtClean="0"/>
              <a:t>20/06/2016</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F752E92-7085-4569-B98F-50FC5B730CB1}" type="slidenum">
              <a:rPr lang="en-GB" smtClean="0"/>
              <a:t>‹#›</a:t>
            </a:fld>
            <a:endParaRPr lang="en-GB"/>
          </a:p>
        </p:txBody>
      </p:sp>
    </p:spTree>
    <p:extLst>
      <p:ext uri="{BB962C8B-B14F-4D97-AF65-F5344CB8AC3E}">
        <p14:creationId xmlns:p14="http://schemas.microsoft.com/office/powerpoint/2010/main" val="39284547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Bullet one: Theoretically the fund could be used for investigation, but in practice it always ends up being used for outbreak response.   </a:t>
            </a:r>
            <a:endParaRPr lang="en-US" dirty="0"/>
          </a:p>
        </p:txBody>
      </p:sp>
      <p:sp>
        <p:nvSpPr>
          <p:cNvPr id="4" name="Slide Number Placeholder 3"/>
          <p:cNvSpPr>
            <a:spLocks noGrp="1"/>
          </p:cNvSpPr>
          <p:nvPr>
            <p:ph type="sldNum" sz="quarter" idx="10"/>
          </p:nvPr>
        </p:nvSpPr>
        <p:spPr/>
        <p:txBody>
          <a:bodyPr/>
          <a:lstStyle/>
          <a:p>
            <a:fld id="{E0505F7F-AFF2-40C1-984F-7AF2CE414448}" type="slidenum">
              <a:rPr lang="en-US" smtClean="0"/>
              <a:t>6</a:t>
            </a:fld>
            <a:endParaRPr lang="en-US" dirty="0"/>
          </a:p>
        </p:txBody>
      </p:sp>
    </p:spTree>
    <p:extLst>
      <p:ext uri="{BB962C8B-B14F-4D97-AF65-F5344CB8AC3E}">
        <p14:creationId xmlns:p14="http://schemas.microsoft.com/office/powerpoint/2010/main" val="213499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Second bullet:  Regions have definitions of outbreaks, but these vary by region.  The regional definition varies depending on the level of control in the region.  </a:t>
            </a:r>
            <a:endParaRPr lang="en-US" dirty="0"/>
          </a:p>
        </p:txBody>
      </p:sp>
      <p:sp>
        <p:nvSpPr>
          <p:cNvPr id="4" name="Slide Number Placeholder 3"/>
          <p:cNvSpPr>
            <a:spLocks noGrp="1"/>
          </p:cNvSpPr>
          <p:nvPr>
            <p:ph type="sldNum" sz="quarter" idx="10"/>
          </p:nvPr>
        </p:nvSpPr>
        <p:spPr/>
        <p:txBody>
          <a:bodyPr/>
          <a:lstStyle/>
          <a:p>
            <a:fld id="{E0505F7F-AFF2-40C1-984F-7AF2CE414448}" type="slidenum">
              <a:rPr lang="en-US" smtClean="0"/>
              <a:t>7</a:t>
            </a:fld>
            <a:endParaRPr lang="en-US" dirty="0"/>
          </a:p>
        </p:txBody>
      </p:sp>
    </p:spTree>
    <p:extLst>
      <p:ext uri="{BB962C8B-B14F-4D97-AF65-F5344CB8AC3E}">
        <p14:creationId xmlns:p14="http://schemas.microsoft.com/office/powerpoint/2010/main" val="21938666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505F7F-AFF2-40C1-984F-7AF2CE414448}" type="slidenum">
              <a:rPr lang="en-US" smtClean="0"/>
              <a:t>8</a:t>
            </a:fld>
            <a:endParaRPr lang="en-US" dirty="0"/>
          </a:p>
        </p:txBody>
      </p:sp>
    </p:spTree>
    <p:extLst>
      <p:ext uri="{BB962C8B-B14F-4D97-AF65-F5344CB8AC3E}">
        <p14:creationId xmlns:p14="http://schemas.microsoft.com/office/powerpoint/2010/main" val="14400996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3710EACB-0FF3-496F-B006-361CA4ECA098}" type="datetimeFigureOut">
              <a:rPr lang="en-GB" smtClean="0"/>
              <a:t>20/06/2016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5F28368-A0CF-455C-A84D-7C9327E6DAA6}" type="slidenum">
              <a:rPr lang="en-GB" smtClean="0"/>
              <a:t>‹#›</a:t>
            </a:fld>
            <a:endParaRPr lang="en-GB"/>
          </a:p>
        </p:txBody>
      </p:sp>
    </p:spTree>
    <p:extLst>
      <p:ext uri="{BB962C8B-B14F-4D97-AF65-F5344CB8AC3E}">
        <p14:creationId xmlns:p14="http://schemas.microsoft.com/office/powerpoint/2010/main" val="4254029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710EACB-0FF3-496F-B006-361CA4ECA098}" type="datetimeFigureOut">
              <a:rPr lang="en-GB" smtClean="0"/>
              <a:t>20/06/2016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5F28368-A0CF-455C-A84D-7C9327E6DAA6}" type="slidenum">
              <a:rPr lang="en-GB" smtClean="0"/>
              <a:t>‹#›</a:t>
            </a:fld>
            <a:endParaRPr lang="en-GB"/>
          </a:p>
        </p:txBody>
      </p:sp>
    </p:spTree>
    <p:extLst>
      <p:ext uri="{BB962C8B-B14F-4D97-AF65-F5344CB8AC3E}">
        <p14:creationId xmlns:p14="http://schemas.microsoft.com/office/powerpoint/2010/main" val="36291480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710EACB-0FF3-496F-B006-361CA4ECA098}" type="datetimeFigureOut">
              <a:rPr lang="en-GB" smtClean="0"/>
              <a:t>20/06/2016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5F28368-A0CF-455C-A84D-7C9327E6DAA6}" type="slidenum">
              <a:rPr lang="en-GB" smtClean="0"/>
              <a:t>‹#›</a:t>
            </a:fld>
            <a:endParaRPr lang="en-GB"/>
          </a:p>
        </p:txBody>
      </p:sp>
    </p:spTree>
    <p:extLst>
      <p:ext uri="{BB962C8B-B14F-4D97-AF65-F5344CB8AC3E}">
        <p14:creationId xmlns:p14="http://schemas.microsoft.com/office/powerpoint/2010/main" val="64749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710EACB-0FF3-496F-B006-361CA4ECA098}" type="datetimeFigureOut">
              <a:rPr lang="en-GB" smtClean="0"/>
              <a:t>20/06/2016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5F28368-A0CF-455C-A84D-7C9327E6DAA6}" type="slidenum">
              <a:rPr lang="en-GB" smtClean="0"/>
              <a:t>‹#›</a:t>
            </a:fld>
            <a:endParaRPr lang="en-GB"/>
          </a:p>
        </p:txBody>
      </p:sp>
    </p:spTree>
    <p:extLst>
      <p:ext uri="{BB962C8B-B14F-4D97-AF65-F5344CB8AC3E}">
        <p14:creationId xmlns:p14="http://schemas.microsoft.com/office/powerpoint/2010/main" val="3524454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710EACB-0FF3-496F-B006-361CA4ECA098}" type="datetimeFigureOut">
              <a:rPr lang="en-GB" smtClean="0"/>
              <a:t>20/06/2016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5F28368-A0CF-455C-A84D-7C9327E6DAA6}" type="slidenum">
              <a:rPr lang="en-GB" smtClean="0"/>
              <a:t>‹#›</a:t>
            </a:fld>
            <a:endParaRPr lang="en-GB"/>
          </a:p>
        </p:txBody>
      </p:sp>
    </p:spTree>
    <p:extLst>
      <p:ext uri="{BB962C8B-B14F-4D97-AF65-F5344CB8AC3E}">
        <p14:creationId xmlns:p14="http://schemas.microsoft.com/office/powerpoint/2010/main" val="1819573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3710EACB-0FF3-496F-B006-361CA4ECA098}" type="datetimeFigureOut">
              <a:rPr lang="en-GB" smtClean="0"/>
              <a:t>20/06/2016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5F28368-A0CF-455C-A84D-7C9327E6DAA6}" type="slidenum">
              <a:rPr lang="en-GB" smtClean="0"/>
              <a:t>‹#›</a:t>
            </a:fld>
            <a:endParaRPr lang="en-GB"/>
          </a:p>
        </p:txBody>
      </p:sp>
    </p:spTree>
    <p:extLst>
      <p:ext uri="{BB962C8B-B14F-4D97-AF65-F5344CB8AC3E}">
        <p14:creationId xmlns:p14="http://schemas.microsoft.com/office/powerpoint/2010/main" val="13747934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3710EACB-0FF3-496F-B006-361CA4ECA098}" type="datetimeFigureOut">
              <a:rPr lang="en-GB" smtClean="0"/>
              <a:t>20/06/2016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5F28368-A0CF-455C-A84D-7C9327E6DAA6}" type="slidenum">
              <a:rPr lang="en-GB" smtClean="0"/>
              <a:t>‹#›</a:t>
            </a:fld>
            <a:endParaRPr lang="en-GB"/>
          </a:p>
        </p:txBody>
      </p:sp>
    </p:spTree>
    <p:extLst>
      <p:ext uri="{BB962C8B-B14F-4D97-AF65-F5344CB8AC3E}">
        <p14:creationId xmlns:p14="http://schemas.microsoft.com/office/powerpoint/2010/main" val="27443215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3710EACB-0FF3-496F-B006-361CA4ECA098}" type="datetimeFigureOut">
              <a:rPr lang="en-GB" smtClean="0"/>
              <a:t>20/06/2016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5F28368-A0CF-455C-A84D-7C9327E6DAA6}" type="slidenum">
              <a:rPr lang="en-GB" smtClean="0"/>
              <a:t>‹#›</a:t>
            </a:fld>
            <a:endParaRPr lang="en-GB"/>
          </a:p>
        </p:txBody>
      </p:sp>
    </p:spTree>
    <p:extLst>
      <p:ext uri="{BB962C8B-B14F-4D97-AF65-F5344CB8AC3E}">
        <p14:creationId xmlns:p14="http://schemas.microsoft.com/office/powerpoint/2010/main" val="158922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10EACB-0FF3-496F-B006-361CA4ECA098}" type="datetimeFigureOut">
              <a:rPr lang="en-GB" smtClean="0"/>
              <a:t>20/06/2016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5F28368-A0CF-455C-A84D-7C9327E6DAA6}" type="slidenum">
              <a:rPr lang="en-GB" smtClean="0"/>
              <a:t>‹#›</a:t>
            </a:fld>
            <a:endParaRPr lang="en-GB"/>
          </a:p>
        </p:txBody>
      </p:sp>
    </p:spTree>
    <p:extLst>
      <p:ext uri="{BB962C8B-B14F-4D97-AF65-F5344CB8AC3E}">
        <p14:creationId xmlns:p14="http://schemas.microsoft.com/office/powerpoint/2010/main" val="25414348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710EACB-0FF3-496F-B006-361CA4ECA098}" type="datetimeFigureOut">
              <a:rPr lang="en-GB" smtClean="0"/>
              <a:t>20/06/2016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5F28368-A0CF-455C-A84D-7C9327E6DAA6}" type="slidenum">
              <a:rPr lang="en-GB" smtClean="0"/>
              <a:t>‹#›</a:t>
            </a:fld>
            <a:endParaRPr lang="en-GB"/>
          </a:p>
        </p:txBody>
      </p:sp>
    </p:spTree>
    <p:extLst>
      <p:ext uri="{BB962C8B-B14F-4D97-AF65-F5344CB8AC3E}">
        <p14:creationId xmlns:p14="http://schemas.microsoft.com/office/powerpoint/2010/main" val="34168067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710EACB-0FF3-496F-B006-361CA4ECA098}" type="datetimeFigureOut">
              <a:rPr lang="en-GB" smtClean="0"/>
              <a:t>20/06/2016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5F28368-A0CF-455C-A84D-7C9327E6DAA6}" type="slidenum">
              <a:rPr lang="en-GB" smtClean="0"/>
              <a:t>‹#›</a:t>
            </a:fld>
            <a:endParaRPr lang="en-GB"/>
          </a:p>
        </p:txBody>
      </p:sp>
    </p:spTree>
    <p:extLst>
      <p:ext uri="{BB962C8B-B14F-4D97-AF65-F5344CB8AC3E}">
        <p14:creationId xmlns:p14="http://schemas.microsoft.com/office/powerpoint/2010/main" val="31812785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10EACB-0FF3-496F-B006-361CA4ECA098}" type="datetimeFigureOut">
              <a:rPr lang="en-GB" smtClean="0"/>
              <a:t>20/06/2016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F28368-A0CF-455C-A84D-7C9327E6DAA6}" type="slidenum">
              <a:rPr lang="en-GB" smtClean="0"/>
              <a:t>‹#›</a:t>
            </a:fld>
            <a:endParaRPr lang="en-GB"/>
          </a:p>
        </p:txBody>
      </p:sp>
    </p:spTree>
    <p:extLst>
      <p:ext uri="{BB962C8B-B14F-4D97-AF65-F5344CB8AC3E}">
        <p14:creationId xmlns:p14="http://schemas.microsoft.com/office/powerpoint/2010/main" val="37237793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52736"/>
            <a:ext cx="7772400" cy="1470025"/>
          </a:xfrm>
        </p:spPr>
        <p:txBody>
          <a:bodyPr/>
          <a:lstStyle/>
          <a:p>
            <a:r>
              <a:rPr lang="en-GB" dirty="0" smtClean="0"/>
              <a:t>Recap of the Midterm Review Recommendations</a:t>
            </a:r>
            <a:endParaRPr lang="en-GB" dirty="0"/>
          </a:p>
        </p:txBody>
      </p:sp>
      <p:sp>
        <p:nvSpPr>
          <p:cNvPr id="3" name="Subtitle 2"/>
          <p:cNvSpPr>
            <a:spLocks noGrp="1"/>
          </p:cNvSpPr>
          <p:nvPr>
            <p:ph type="subTitle" idx="1"/>
          </p:nvPr>
        </p:nvSpPr>
        <p:spPr>
          <a:xfrm>
            <a:off x="683568" y="3140968"/>
            <a:ext cx="7920880" cy="2664296"/>
          </a:xfrm>
        </p:spPr>
        <p:txBody>
          <a:bodyPr>
            <a:normAutofit fontScale="92500" lnSpcReduction="20000"/>
          </a:bodyPr>
          <a:lstStyle/>
          <a:p>
            <a:r>
              <a:rPr lang="en-US" dirty="0" smtClean="0">
                <a:solidFill>
                  <a:srgbClr val="002060"/>
                </a:solidFill>
              </a:rPr>
              <a:t>Accelerating Progress towards Measles and Rubella Control/Elimination Goals</a:t>
            </a:r>
          </a:p>
          <a:p>
            <a:endParaRPr lang="en-US" dirty="0" smtClean="0">
              <a:solidFill>
                <a:srgbClr val="002060"/>
              </a:solidFill>
            </a:endParaRPr>
          </a:p>
          <a:p>
            <a:r>
              <a:rPr lang="en-US" dirty="0" smtClean="0">
                <a:solidFill>
                  <a:srgbClr val="002060"/>
                </a:solidFill>
              </a:rPr>
              <a:t>21 June 2016</a:t>
            </a:r>
          </a:p>
          <a:p>
            <a:endParaRPr lang="en-US" dirty="0" smtClean="0">
              <a:solidFill>
                <a:srgbClr val="002060"/>
              </a:solidFill>
            </a:endParaRPr>
          </a:p>
          <a:p>
            <a:r>
              <a:rPr lang="en-US" dirty="0" smtClean="0">
                <a:solidFill>
                  <a:srgbClr val="002060"/>
                </a:solidFill>
              </a:rPr>
              <a:t>Kaushik Banerjee</a:t>
            </a:r>
            <a:endParaRPr lang="en-GB" dirty="0" smtClean="0">
              <a:solidFill>
                <a:srgbClr val="002060"/>
              </a:solidFill>
            </a:endParaRPr>
          </a:p>
          <a:p>
            <a:endParaRPr lang="en-GB" dirty="0"/>
          </a:p>
        </p:txBody>
      </p:sp>
    </p:spTree>
    <p:extLst>
      <p:ext uri="{BB962C8B-B14F-4D97-AF65-F5344CB8AC3E}">
        <p14:creationId xmlns:p14="http://schemas.microsoft.com/office/powerpoint/2010/main" val="38737356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5400" dirty="0" smtClean="0"/>
              <a:t>Overarching conclusion</a:t>
            </a:r>
            <a:endParaRPr lang="en-GB" sz="5400" dirty="0"/>
          </a:p>
        </p:txBody>
      </p:sp>
      <p:sp>
        <p:nvSpPr>
          <p:cNvPr id="3" name="Content Placeholder 2"/>
          <p:cNvSpPr>
            <a:spLocks noGrp="1"/>
          </p:cNvSpPr>
          <p:nvPr>
            <p:ph idx="1"/>
          </p:nvPr>
        </p:nvSpPr>
        <p:spPr>
          <a:xfrm>
            <a:off x="457200" y="1916832"/>
            <a:ext cx="8229600" cy="4525963"/>
          </a:xfrm>
        </p:spPr>
        <p:txBody>
          <a:bodyPr>
            <a:normAutofit/>
          </a:bodyPr>
          <a:lstStyle/>
          <a:p>
            <a:pPr marL="0" indent="0">
              <a:buNone/>
            </a:pPr>
            <a:r>
              <a:rPr lang="en-GB" sz="4800" dirty="0" smtClean="0"/>
              <a:t>There is an urgent need to strengthen the collection and use of surveillance data to better guide program strategy and implementation</a:t>
            </a:r>
          </a:p>
        </p:txBody>
      </p:sp>
    </p:spTree>
    <p:extLst>
      <p:ext uri="{BB962C8B-B14F-4D97-AF65-F5344CB8AC3E}">
        <p14:creationId xmlns:p14="http://schemas.microsoft.com/office/powerpoint/2010/main" val="1998652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Surveillance - challenges</a:t>
            </a:r>
            <a:endParaRPr lang="en-GB" dirty="0"/>
          </a:p>
        </p:txBody>
      </p:sp>
      <p:sp>
        <p:nvSpPr>
          <p:cNvPr id="3" name="Content Placeholder 2"/>
          <p:cNvSpPr>
            <a:spLocks noGrp="1"/>
          </p:cNvSpPr>
          <p:nvPr>
            <p:ph idx="1"/>
          </p:nvPr>
        </p:nvSpPr>
        <p:spPr>
          <a:xfrm>
            <a:off x="457200" y="1412776"/>
            <a:ext cx="8229600" cy="4525963"/>
          </a:xfrm>
        </p:spPr>
        <p:txBody>
          <a:bodyPr>
            <a:noAutofit/>
          </a:bodyPr>
          <a:lstStyle/>
          <a:p>
            <a:r>
              <a:rPr lang="en-GB" dirty="0" smtClean="0"/>
              <a:t>Case investigation data often incomplete</a:t>
            </a:r>
          </a:p>
          <a:p>
            <a:pPr lvl="1"/>
            <a:r>
              <a:rPr lang="en-GB" sz="3200" dirty="0" smtClean="0"/>
              <a:t>No hospitalization, death, economic burden data requested, limiting the use of data for advocacy</a:t>
            </a:r>
          </a:p>
          <a:p>
            <a:r>
              <a:rPr lang="en-GB" dirty="0" smtClean="0"/>
              <a:t>Global outbreak investigation protocol is basic</a:t>
            </a:r>
          </a:p>
          <a:p>
            <a:pPr lvl="1"/>
            <a:r>
              <a:rPr lang="en-GB" sz="3200" dirty="0" smtClean="0"/>
              <a:t>Cannot determine who is giving disease to whom</a:t>
            </a:r>
          </a:p>
          <a:p>
            <a:r>
              <a:rPr lang="en-GB" dirty="0" smtClean="0"/>
              <a:t>Translation of data to programmatic change often weak</a:t>
            </a:r>
          </a:p>
          <a:p>
            <a:endParaRPr lang="en-GB" dirty="0"/>
          </a:p>
        </p:txBody>
      </p:sp>
    </p:spTree>
    <p:extLst>
      <p:ext uri="{BB962C8B-B14F-4D97-AF65-F5344CB8AC3E}">
        <p14:creationId xmlns:p14="http://schemas.microsoft.com/office/powerpoint/2010/main" val="14841102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Surveillance recommendations</a:t>
            </a:r>
            <a:r>
              <a:rPr lang="en-GB" dirty="0" smtClean="0"/>
              <a:t> ….</a:t>
            </a:r>
            <a:r>
              <a:rPr lang="en-GB" sz="2700" dirty="0" smtClean="0"/>
              <a:t>(1)</a:t>
            </a:r>
            <a:endParaRPr lang="en-GB" dirty="0"/>
          </a:p>
        </p:txBody>
      </p:sp>
      <p:sp>
        <p:nvSpPr>
          <p:cNvPr id="3" name="Content Placeholder 2"/>
          <p:cNvSpPr>
            <a:spLocks noGrp="1"/>
          </p:cNvSpPr>
          <p:nvPr>
            <p:ph idx="1"/>
          </p:nvPr>
        </p:nvSpPr>
        <p:spPr>
          <a:xfrm>
            <a:off x="457200" y="1999381"/>
            <a:ext cx="8229600" cy="4525963"/>
          </a:xfrm>
        </p:spPr>
        <p:txBody>
          <a:bodyPr>
            <a:normAutofit/>
          </a:bodyPr>
          <a:lstStyle/>
          <a:p>
            <a:pPr marL="400050"/>
            <a:r>
              <a:rPr lang="en-GB" dirty="0" smtClean="0"/>
              <a:t>A working group on surveillance and outbreak investigation should be developed</a:t>
            </a:r>
            <a:endParaRPr lang="en-US" dirty="0" smtClean="0"/>
          </a:p>
          <a:p>
            <a:pPr lvl="0"/>
            <a:r>
              <a:rPr lang="en-GB" dirty="0" smtClean="0"/>
              <a:t>Protocols need to be developed to guide how to conduct,  interpret and disseminate data analysis results for policy</a:t>
            </a:r>
            <a:endParaRPr lang="en-US" dirty="0" smtClean="0"/>
          </a:p>
          <a:p>
            <a:pPr lvl="1"/>
            <a:r>
              <a:rPr lang="en-GB" sz="3200" dirty="0" smtClean="0"/>
              <a:t>For example: who is transmitting to whom</a:t>
            </a:r>
            <a:endParaRPr lang="en-US" sz="3200" dirty="0" smtClean="0"/>
          </a:p>
          <a:p>
            <a:pPr lvl="1"/>
            <a:r>
              <a:rPr lang="en-GB" sz="3200" dirty="0" smtClean="0"/>
              <a:t>Exposure settings</a:t>
            </a:r>
            <a:endParaRPr lang="en-US" sz="3200" dirty="0" smtClean="0"/>
          </a:p>
          <a:p>
            <a:endParaRPr lang="en-GB" dirty="0"/>
          </a:p>
        </p:txBody>
      </p:sp>
    </p:spTree>
    <p:extLst>
      <p:ext uri="{BB962C8B-B14F-4D97-AF65-F5344CB8AC3E}">
        <p14:creationId xmlns:p14="http://schemas.microsoft.com/office/powerpoint/2010/main" val="11361975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Surveillance recommendations….</a:t>
            </a:r>
            <a:r>
              <a:rPr lang="en-GB" sz="2700" dirty="0" smtClean="0"/>
              <a:t>(2)</a:t>
            </a:r>
            <a:endParaRPr lang="en-GB" sz="2700" dirty="0"/>
          </a:p>
        </p:txBody>
      </p:sp>
      <p:sp>
        <p:nvSpPr>
          <p:cNvPr id="3" name="Content Placeholder 2"/>
          <p:cNvSpPr>
            <a:spLocks noGrp="1"/>
          </p:cNvSpPr>
          <p:nvPr>
            <p:ph idx="1"/>
          </p:nvPr>
        </p:nvSpPr>
        <p:spPr/>
        <p:txBody>
          <a:bodyPr>
            <a:normAutofit fontScale="92500" lnSpcReduction="10000"/>
          </a:bodyPr>
          <a:lstStyle/>
          <a:p>
            <a:pPr lvl="0"/>
            <a:r>
              <a:rPr lang="en-GB" dirty="0" smtClean="0"/>
              <a:t>Sera collected to investigate cases of rash illness with fever to diagnose measles should be tested for rubella if found to be negative for measles, or tested for both at the same time</a:t>
            </a:r>
          </a:p>
          <a:p>
            <a:pPr lvl="0"/>
            <a:r>
              <a:rPr lang="en-GB" dirty="0" smtClean="0"/>
              <a:t>Training materials  should be developed  for use at global, regional and country levels to design and improve systems to collect both surveillance data and perform outbreak investigations and interpret data and disseminate results to all levels of the system</a:t>
            </a:r>
            <a:endParaRPr lang="en-GB" dirty="0" smtClean="0"/>
          </a:p>
        </p:txBody>
      </p:sp>
    </p:spTree>
    <p:extLst>
      <p:ext uri="{BB962C8B-B14F-4D97-AF65-F5344CB8AC3E}">
        <p14:creationId xmlns:p14="http://schemas.microsoft.com/office/powerpoint/2010/main" val="29122914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4900" dirty="0"/>
              <a:t>Outbreak preparedness and response – findings</a:t>
            </a:r>
            <a:r>
              <a:rPr lang="en-GB" b="1" dirty="0" smtClean="0">
                <a:solidFill>
                  <a:schemeClr val="accent1"/>
                </a:solidFill>
              </a:rPr>
              <a:t> </a:t>
            </a:r>
            <a:endParaRPr lang="en-US" b="1" dirty="0">
              <a:solidFill>
                <a:schemeClr val="accent1"/>
              </a:solidFill>
            </a:endParaRPr>
          </a:p>
        </p:txBody>
      </p:sp>
      <p:sp>
        <p:nvSpPr>
          <p:cNvPr id="3" name="Content Placeholder 2"/>
          <p:cNvSpPr>
            <a:spLocks noGrp="1"/>
          </p:cNvSpPr>
          <p:nvPr>
            <p:ph idx="1"/>
          </p:nvPr>
        </p:nvSpPr>
        <p:spPr/>
        <p:txBody>
          <a:bodyPr>
            <a:normAutofit fontScale="92500" lnSpcReduction="20000"/>
          </a:bodyPr>
          <a:lstStyle/>
          <a:p>
            <a:r>
              <a:rPr lang="en-GB" dirty="0" smtClean="0"/>
              <a:t>Successes</a:t>
            </a:r>
          </a:p>
          <a:p>
            <a:pPr lvl="1"/>
            <a:r>
              <a:rPr lang="en-GB" dirty="0" smtClean="0"/>
              <a:t>Existence of USD 10 million annual fund for ORI in Gavi-eligible countries</a:t>
            </a:r>
          </a:p>
          <a:p>
            <a:r>
              <a:rPr lang="en-GB" dirty="0" smtClean="0"/>
              <a:t>Challenges</a:t>
            </a:r>
          </a:p>
          <a:p>
            <a:pPr lvl="1"/>
            <a:r>
              <a:rPr lang="en-GB" dirty="0" smtClean="0"/>
              <a:t>Outbreak investigations need to be expanded to understand why they occurred and serve as advocacy tools</a:t>
            </a:r>
          </a:p>
          <a:p>
            <a:pPr lvl="1"/>
            <a:r>
              <a:rPr lang="en-GB" dirty="0" smtClean="0"/>
              <a:t>Use of data from investigations needs to be improved to guide strategy and program</a:t>
            </a:r>
          </a:p>
          <a:p>
            <a:pPr lvl="1"/>
            <a:r>
              <a:rPr lang="en-GB" dirty="0" smtClean="0"/>
              <a:t>Funding for non-Gavi and Gavi-graduating countries is desperately needed</a:t>
            </a:r>
          </a:p>
        </p:txBody>
      </p:sp>
    </p:spTree>
    <p:extLst>
      <p:ext uri="{BB962C8B-B14F-4D97-AF65-F5344CB8AC3E}">
        <p14:creationId xmlns:p14="http://schemas.microsoft.com/office/powerpoint/2010/main" val="31193584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dirty="0"/>
              <a:t>Outbreak preparedness and </a:t>
            </a:r>
            <a:r>
              <a:rPr lang="en-GB" dirty="0" smtClean="0"/>
              <a:t>response – recommendations</a:t>
            </a:r>
            <a:r>
              <a:rPr lang="en-GB" dirty="0" smtClean="0"/>
              <a:t> ….</a:t>
            </a:r>
            <a:r>
              <a:rPr lang="en-GB" sz="2700" dirty="0" smtClean="0"/>
              <a:t>(1)</a:t>
            </a:r>
            <a:endParaRPr lang="en-US" dirty="0"/>
          </a:p>
        </p:txBody>
      </p:sp>
      <p:sp>
        <p:nvSpPr>
          <p:cNvPr id="3" name="Content Placeholder 2"/>
          <p:cNvSpPr>
            <a:spLocks noGrp="1"/>
          </p:cNvSpPr>
          <p:nvPr>
            <p:ph idx="1"/>
          </p:nvPr>
        </p:nvSpPr>
        <p:spPr>
          <a:xfrm>
            <a:off x="457200" y="1855365"/>
            <a:ext cx="8229600" cy="4525963"/>
          </a:xfrm>
        </p:spPr>
        <p:txBody>
          <a:bodyPr>
            <a:normAutofit fontScale="92500" lnSpcReduction="10000"/>
          </a:bodyPr>
          <a:lstStyle/>
          <a:p>
            <a:r>
              <a:rPr lang="en-GB" dirty="0" smtClean="0"/>
              <a:t>All measles outbreaks should be promptly investigated and used to develop a susceptibility profile of the population</a:t>
            </a:r>
          </a:p>
          <a:p>
            <a:r>
              <a:rPr lang="en-GB" dirty="0" smtClean="0"/>
              <a:t>A clear definition of what constitutes an outbreak is required</a:t>
            </a:r>
          </a:p>
          <a:p>
            <a:r>
              <a:rPr lang="en-GB" dirty="0" smtClean="0"/>
              <a:t>Training materials should be developed for use at global, regional and country levels to perform outbreak investigations, as well as to understand the underlying reasons that outbreaks are occurring and disseminate investigation results.</a:t>
            </a:r>
            <a:endParaRPr lang="en-US" dirty="0"/>
          </a:p>
        </p:txBody>
      </p:sp>
    </p:spTree>
    <p:extLst>
      <p:ext uri="{BB962C8B-B14F-4D97-AF65-F5344CB8AC3E}">
        <p14:creationId xmlns:p14="http://schemas.microsoft.com/office/powerpoint/2010/main" val="38035245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dirty="0"/>
              <a:t>Outbreak preparedness and </a:t>
            </a:r>
            <a:r>
              <a:rPr lang="en-GB" dirty="0" smtClean="0"/>
              <a:t>response – recommendations</a:t>
            </a:r>
            <a:r>
              <a:rPr lang="en-GB" dirty="0" smtClean="0"/>
              <a:t> ….</a:t>
            </a:r>
            <a:r>
              <a:rPr lang="en-GB" sz="2700" dirty="0" smtClean="0"/>
              <a:t>(2)</a:t>
            </a:r>
            <a:endParaRPr lang="en-US" dirty="0"/>
          </a:p>
        </p:txBody>
      </p:sp>
      <p:sp>
        <p:nvSpPr>
          <p:cNvPr id="3" name="Content Placeholder 2"/>
          <p:cNvSpPr>
            <a:spLocks noGrp="1"/>
          </p:cNvSpPr>
          <p:nvPr>
            <p:ph idx="1"/>
          </p:nvPr>
        </p:nvSpPr>
        <p:spPr>
          <a:xfrm>
            <a:off x="457200" y="1783357"/>
            <a:ext cx="8229600" cy="4525963"/>
          </a:xfrm>
        </p:spPr>
        <p:txBody>
          <a:bodyPr>
            <a:normAutofit fontScale="85000" lnSpcReduction="20000"/>
          </a:bodyPr>
          <a:lstStyle/>
          <a:p>
            <a:r>
              <a:rPr lang="en-GB" dirty="0" smtClean="0"/>
              <a:t>Guidance should be developed to allow countries to assess the economic burden of outbreaks.  Information on cost and disruptiveness of outbreaks should be used as an advocacy tool</a:t>
            </a:r>
          </a:p>
          <a:p>
            <a:r>
              <a:rPr lang="en-GB" dirty="0" smtClean="0"/>
              <a:t>There must be adequate financial, human and laboratory resources to conduct outbreak investigations</a:t>
            </a:r>
          </a:p>
          <a:p>
            <a:pPr lvl="1"/>
            <a:r>
              <a:rPr lang="en-GB" dirty="0" smtClean="0"/>
              <a:t>Gavi-eligible countries should consider HSIS funds</a:t>
            </a:r>
          </a:p>
          <a:p>
            <a:pPr lvl="1"/>
            <a:r>
              <a:rPr lang="en-GB" dirty="0" smtClean="0"/>
              <a:t>Resources are urgently needed for non-Gavi eligible countries</a:t>
            </a:r>
          </a:p>
          <a:p>
            <a:r>
              <a:rPr lang="en-GB" dirty="0" smtClean="0"/>
              <a:t>Countries should develop outbreak preparedness plans.  These should be assessed by RVCs.</a:t>
            </a:r>
            <a:endParaRPr lang="en-US" dirty="0"/>
          </a:p>
        </p:txBody>
      </p:sp>
    </p:spTree>
    <p:extLst>
      <p:ext uri="{BB962C8B-B14F-4D97-AF65-F5344CB8AC3E}">
        <p14:creationId xmlns:p14="http://schemas.microsoft.com/office/powerpoint/2010/main" val="25205251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46040"/>
            <a:ext cx="8229600" cy="1143000"/>
          </a:xfrm>
        </p:spPr>
        <p:txBody>
          <a:bodyPr>
            <a:noAutofit/>
          </a:bodyPr>
          <a:lstStyle/>
          <a:p>
            <a:r>
              <a:rPr lang="en-GB" sz="9600" dirty="0" smtClean="0"/>
              <a:t>Discussion</a:t>
            </a:r>
            <a:endParaRPr lang="en-GB" sz="9600" dirty="0"/>
          </a:p>
        </p:txBody>
      </p:sp>
    </p:spTree>
    <p:extLst>
      <p:ext uri="{BB962C8B-B14F-4D97-AF65-F5344CB8AC3E}">
        <p14:creationId xmlns:p14="http://schemas.microsoft.com/office/powerpoint/2010/main" val="26005129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TotalTime>
  <Words>482</Words>
  <Application>Microsoft Office PowerPoint</Application>
  <PresentationFormat>On-screen Show (4:3)</PresentationFormat>
  <Paragraphs>45</Paragraphs>
  <Slides>9</Slides>
  <Notes>3</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Recap of the Midterm Review Recommendations</vt:lpstr>
      <vt:lpstr>Overarching conclusion</vt:lpstr>
      <vt:lpstr>Surveillance - challenges</vt:lpstr>
      <vt:lpstr>Surveillance recommendations ….(1)</vt:lpstr>
      <vt:lpstr>Surveillance recommendations….(2)</vt:lpstr>
      <vt:lpstr>Outbreak preparedness and response – findings </vt:lpstr>
      <vt:lpstr>Outbreak preparedness and response – recommendations ….(1)</vt:lpstr>
      <vt:lpstr>Outbreak preparedness and response – recommendations ….(2)</vt:lpstr>
      <vt:lpstr>Discussion</vt:lpstr>
    </vt:vector>
  </TitlesOfParts>
  <Company>WHO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Recap of the Midterm Review Recommendations</dc:title>
  <dc:creator>BANERJEE, Kaushik</dc:creator>
  <cp:lastModifiedBy>BANERJEE, Kaushik</cp:lastModifiedBy>
  <cp:revision>6</cp:revision>
  <dcterms:created xsi:type="dcterms:W3CDTF">2016-06-20T21:44:11Z</dcterms:created>
  <dcterms:modified xsi:type="dcterms:W3CDTF">2016-06-20T22:18:07Z</dcterms:modified>
</cp:coreProperties>
</file>