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57" r:id="rId3"/>
    <p:sldId id="266" r:id="rId4"/>
    <p:sldId id="277" r:id="rId5"/>
    <p:sldId id="278" r:id="rId6"/>
    <p:sldId id="279" r:id="rId7"/>
    <p:sldId id="280" r:id="rId8"/>
    <p:sldId id="272" r:id="rId9"/>
    <p:sldId id="281" r:id="rId10"/>
    <p:sldId id="282" r:id="rId11"/>
    <p:sldId id="283" r:id="rId12"/>
    <p:sldId id="261" r:id="rId13"/>
    <p:sldId id="275" r:id="rId14"/>
    <p:sldId id="260" r:id="rId15"/>
    <p:sldId id="274" r:id="rId16"/>
    <p:sldId id="273" r:id="rId17"/>
    <p:sldId id="259" r:id="rId18"/>
    <p:sldId id="264" r:id="rId19"/>
    <p:sldId id="258" r:id="rId20"/>
    <p:sldId id="267" r:id="rId21"/>
    <p:sldId id="268" r:id="rId22"/>
    <p:sldId id="285" r:id="rId23"/>
    <p:sldId id="286" r:id="rId24"/>
    <p:sldId id="287" r:id="rId25"/>
    <p:sldId id="270" r:id="rId26"/>
    <p:sldId id="271" r:id="rId27"/>
    <p:sldId id="263" r:id="rId28"/>
    <p:sldId id="265" r:id="rId29"/>
    <p:sldId id="262"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6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7805D5A-7883-4047-890A-E19F94549FDE}" type="datetimeFigureOut">
              <a:rPr lang="en-US" smtClean="0"/>
              <a:t>9/9/2019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F523A3E-8B7D-48DB-B631-AA470B68896A}" type="slidenum">
              <a:rPr lang="en-US" smtClean="0"/>
              <a:t>‹#›</a:t>
            </a:fld>
            <a:endParaRPr lang="en-US"/>
          </a:p>
        </p:txBody>
      </p:sp>
    </p:spTree>
    <p:extLst>
      <p:ext uri="{BB962C8B-B14F-4D97-AF65-F5344CB8AC3E}">
        <p14:creationId xmlns:p14="http://schemas.microsoft.com/office/powerpoint/2010/main" val="37812731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BBFF7A-5394-42B9-AD41-7C18D5D87FC0}"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272409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BFF7A-5394-42B9-AD41-7C18D5D87FC0}"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164478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BFF7A-5394-42B9-AD41-7C18D5D87FC0}"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219063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BFF7A-5394-42B9-AD41-7C18D5D87FC0}"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26612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BBFF7A-5394-42B9-AD41-7C18D5D87FC0}"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267105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BFF7A-5394-42B9-AD41-7C18D5D87FC0}"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75894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BFF7A-5394-42B9-AD41-7C18D5D87FC0}"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352335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BBFF7A-5394-42B9-AD41-7C18D5D87FC0}"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397279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BFF7A-5394-42B9-AD41-7C18D5D87FC0}"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40743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BBFF7A-5394-42B9-AD41-7C18D5D87FC0}"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123637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BBFF7A-5394-42B9-AD41-7C18D5D87FC0}"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01FDC-5EA6-4514-B3E5-1A8BA0597F49}" type="slidenum">
              <a:rPr lang="en-US" smtClean="0"/>
              <a:t>‹#›</a:t>
            </a:fld>
            <a:endParaRPr lang="en-US"/>
          </a:p>
        </p:txBody>
      </p:sp>
    </p:spTree>
    <p:extLst>
      <p:ext uri="{BB962C8B-B14F-4D97-AF65-F5344CB8AC3E}">
        <p14:creationId xmlns:p14="http://schemas.microsoft.com/office/powerpoint/2010/main" val="127714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BFF7A-5394-42B9-AD41-7C18D5D87FC0}" type="datetimeFigureOut">
              <a:rPr lang="en-US" smtClean="0"/>
              <a:t>9/9/2019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01FDC-5EA6-4514-B3E5-1A8BA0597F49}" type="slidenum">
              <a:rPr lang="en-US" smtClean="0"/>
              <a:t>‹#›</a:t>
            </a:fld>
            <a:endParaRPr lang="en-US"/>
          </a:p>
        </p:txBody>
      </p:sp>
    </p:spTree>
    <p:extLst>
      <p:ext uri="{BB962C8B-B14F-4D97-AF65-F5344CB8AC3E}">
        <p14:creationId xmlns:p14="http://schemas.microsoft.com/office/powerpoint/2010/main" val="3089746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7251" y="2178714"/>
            <a:ext cx="9144000" cy="2387600"/>
          </a:xfrm>
        </p:spPr>
        <p:txBody>
          <a:bodyPr>
            <a:normAutofit fontScale="90000"/>
          </a:bodyPr>
          <a:lstStyle/>
          <a:p>
            <a:r>
              <a:rPr lang="en-US" b="1" dirty="0" smtClean="0"/>
              <a:t>A Public Health Career Built on a Framework of Vaccines and Vaccinations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a:xfrm>
            <a:off x="1440872" y="4566314"/>
            <a:ext cx="9144000" cy="1655762"/>
          </a:xfrm>
        </p:spPr>
        <p:txBody>
          <a:bodyPr>
            <a:normAutofit fontScale="70000" lnSpcReduction="20000"/>
          </a:bodyPr>
          <a:lstStyle/>
          <a:p>
            <a:r>
              <a:rPr lang="en-US" sz="3400" dirty="0" smtClean="0"/>
              <a:t>Jeffrey P. </a:t>
            </a:r>
            <a:r>
              <a:rPr lang="en-US" sz="3400" dirty="0" err="1" smtClean="0"/>
              <a:t>Koplan</a:t>
            </a:r>
            <a:r>
              <a:rPr lang="en-US" sz="3400" dirty="0" smtClean="0"/>
              <a:t>, MD, MPH</a:t>
            </a:r>
          </a:p>
          <a:p>
            <a:r>
              <a:rPr lang="en-US" sz="3400" dirty="0" smtClean="0"/>
              <a:t>Emory Global Health Institute</a:t>
            </a:r>
          </a:p>
          <a:p>
            <a:endParaRPr lang="en-US" dirty="0"/>
          </a:p>
          <a:p>
            <a:r>
              <a:rPr lang="en-US" dirty="0" smtClean="0"/>
              <a:t>American  Red Cross- Measles &amp; Rubella Initiative</a:t>
            </a:r>
          </a:p>
          <a:p>
            <a:r>
              <a:rPr lang="en-US" dirty="0" smtClean="0"/>
              <a:t>11 September 2019</a:t>
            </a:r>
            <a:endParaRPr lang="en-US" dirty="0"/>
          </a:p>
        </p:txBody>
      </p:sp>
    </p:spTree>
    <p:extLst>
      <p:ext uri="{BB962C8B-B14F-4D97-AF65-F5344CB8AC3E}">
        <p14:creationId xmlns:p14="http://schemas.microsoft.com/office/powerpoint/2010/main" val="288593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Historical Amnesia </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428315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Parental Liberty</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
        <p:nvSpPr>
          <p:cNvPr id="3" name="Rectangle 2"/>
          <p:cNvSpPr/>
          <p:nvPr/>
        </p:nvSpPr>
        <p:spPr>
          <a:xfrm>
            <a:off x="2298172" y="1723531"/>
            <a:ext cx="7826731" cy="4247317"/>
          </a:xfrm>
          <a:prstGeom prst="rect">
            <a:avLst/>
          </a:prstGeom>
        </p:spPr>
        <p:txBody>
          <a:bodyPr wrap="square">
            <a:spAutoFit/>
          </a:bodyPr>
          <a:lstStyle/>
          <a:p>
            <a:endParaRPr lang="en-US" dirty="0">
              <a:latin typeface="Lato" panose="020F0502020204030203" pitchFamily="34" charset="0"/>
            </a:endParaRPr>
          </a:p>
          <a:p>
            <a:endParaRPr lang="en-US" sz="2400" dirty="0">
              <a:latin typeface="Lato" panose="020F0502020204030203" pitchFamily="34" charset="0"/>
            </a:endParaRPr>
          </a:p>
          <a:p>
            <a:r>
              <a:rPr lang="en-US" sz="4400" dirty="0" smtClean="0"/>
              <a:t>“Parental liberty is not absolute but constrained by the duty to protect children.”</a:t>
            </a:r>
            <a:endParaRPr lang="en-US" sz="4400" dirty="0"/>
          </a:p>
          <a:p>
            <a:endParaRPr lang="en-US" sz="2400" dirty="0"/>
          </a:p>
          <a:p>
            <a:r>
              <a:rPr lang="en-US" sz="2400" dirty="0"/>
              <a:t> </a:t>
            </a:r>
          </a:p>
          <a:p>
            <a:endParaRPr lang="en-US" sz="2400" dirty="0"/>
          </a:p>
          <a:p>
            <a:pPr algn="r"/>
            <a:r>
              <a:rPr lang="en-US" sz="2400" dirty="0" smtClean="0"/>
              <a:t>- Davis and Shah, JAMA, July 2, 2019</a:t>
            </a:r>
            <a:endParaRPr lang="en-US" sz="2400" dirty="0"/>
          </a:p>
        </p:txBody>
      </p:sp>
    </p:spTree>
    <p:extLst>
      <p:ext uri="{BB962C8B-B14F-4D97-AF65-F5344CB8AC3E}">
        <p14:creationId xmlns:p14="http://schemas.microsoft.com/office/powerpoint/2010/main" val="30894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640" y="814136"/>
            <a:ext cx="5795637" cy="5392758"/>
          </a:xfrm>
          <a:prstGeom prst="rect">
            <a:avLst/>
          </a:prstGeom>
        </p:spPr>
      </p:pic>
      <p:sp>
        <p:nvSpPr>
          <p:cNvPr id="6" name="TextBox 5"/>
          <p:cNvSpPr txBox="1"/>
          <p:nvPr/>
        </p:nvSpPr>
        <p:spPr>
          <a:xfrm>
            <a:off x="440193" y="900115"/>
            <a:ext cx="5004643" cy="5409430"/>
          </a:xfrm>
          <a:prstGeom prst="rect">
            <a:avLst/>
          </a:prstGeom>
          <a:noFill/>
        </p:spPr>
        <p:txBody>
          <a:bodyPr wrap="square" rtlCol="0">
            <a:spAutoFit/>
          </a:bodyPr>
          <a:lstStyle/>
          <a:p>
            <a:pPr>
              <a:lnSpc>
                <a:spcPct val="150000"/>
              </a:lnSpc>
            </a:pPr>
            <a:r>
              <a:rPr lang="en-US" sz="3200" dirty="0" smtClean="0">
                <a:latin typeface="Calibri" panose="020F0502020204030204" pitchFamily="34" charset="0"/>
                <a:cs typeface="Calibri" panose="020F0502020204030204" pitchFamily="34" charset="0"/>
              </a:rPr>
              <a:t>“Public health is purchasable. Within a few natural and important limitations any community can determine its own health.” </a:t>
            </a:r>
          </a:p>
          <a:p>
            <a:pPr algn="r">
              <a:lnSpc>
                <a:spcPct val="150000"/>
              </a:lnSpc>
            </a:pPr>
            <a:r>
              <a:rPr lang="en-US" sz="2400" dirty="0" smtClean="0">
                <a:latin typeface="Calibri" panose="020F0502020204030204" pitchFamily="34" charset="0"/>
                <a:cs typeface="Calibri" panose="020F0502020204030204" pitchFamily="34" charset="0"/>
              </a:rPr>
              <a:t>― Hermann M. Biggs, MD</a:t>
            </a:r>
          </a:p>
          <a:p>
            <a:pPr algn="r">
              <a:lnSpc>
                <a:spcPct val="150000"/>
              </a:lnSpc>
            </a:pPr>
            <a:r>
              <a:rPr lang="en-US" sz="1600" i="1" dirty="0" smtClean="0">
                <a:latin typeface="Calibri" panose="020F0502020204030204" pitchFamily="34" charset="0"/>
                <a:cs typeface="Calibri" panose="020F0502020204030204" pitchFamily="34" charset="0"/>
              </a:rPr>
              <a:t>Commissioner of Health, New York City and State </a:t>
            </a:r>
            <a:r>
              <a:rPr lang="en-US" sz="1600" dirty="0" smtClean="0">
                <a:latin typeface="Calibri" panose="020F0502020204030204" pitchFamily="34" charset="0"/>
                <a:cs typeface="Calibri" panose="020F0502020204030204" pitchFamily="34" charset="0"/>
              </a:rPr>
              <a:t>(1911)</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6552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749" y="139585"/>
            <a:ext cx="8321213" cy="6629156"/>
          </a:xfrm>
          <a:prstGeom prst="rect">
            <a:avLst/>
          </a:prstGeom>
        </p:spPr>
      </p:pic>
    </p:spTree>
    <p:extLst>
      <p:ext uri="{BB962C8B-B14F-4D97-AF65-F5344CB8AC3E}">
        <p14:creationId xmlns:p14="http://schemas.microsoft.com/office/powerpoint/2010/main" val="3059321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7203864" y="590492"/>
            <a:ext cx="4330931" cy="5644342"/>
            <a:chOff x="706582" y="457200"/>
            <a:chExt cx="4330931" cy="5644342"/>
          </a:xfrm>
        </p:grpSpPr>
        <p:sp>
          <p:nvSpPr>
            <p:cNvPr id="6" name="Rectangle 5"/>
            <p:cNvSpPr/>
            <p:nvPr/>
          </p:nvSpPr>
          <p:spPr>
            <a:xfrm>
              <a:off x="706582" y="457200"/>
              <a:ext cx="4330931" cy="56443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flat earth socie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168" y="613583"/>
              <a:ext cx="4101758" cy="5331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40079" y="1891431"/>
            <a:ext cx="5815057" cy="3470277"/>
            <a:chOff x="5968537" y="1895298"/>
            <a:chExt cx="4638502" cy="2768139"/>
          </a:xfrm>
        </p:grpSpPr>
        <p:grpSp>
          <p:nvGrpSpPr>
            <p:cNvPr id="9" name="Group 8"/>
            <p:cNvGrpSpPr/>
            <p:nvPr/>
          </p:nvGrpSpPr>
          <p:grpSpPr>
            <a:xfrm>
              <a:off x="5968537" y="1895298"/>
              <a:ext cx="4638502" cy="2768139"/>
              <a:chOff x="6209606" y="1895298"/>
              <a:chExt cx="4638502" cy="2768139"/>
            </a:xfrm>
          </p:grpSpPr>
          <p:pic>
            <p:nvPicPr>
              <p:cNvPr id="1030" name="Picture 6" descr="Image result for flat earth society funny"/>
              <p:cNvPicPr>
                <a:picLocks noChangeAspect="1" noChangeArrowheads="1"/>
              </p:cNvPicPr>
              <p:nvPr/>
            </p:nvPicPr>
            <p:blipFill rotWithShape="1">
              <a:blip r:embed="rId3">
                <a:extLst>
                  <a:ext uri="{28A0092B-C50C-407E-A947-70E740481C1C}">
                    <a14:useLocalDpi xmlns:a14="http://schemas.microsoft.com/office/drawing/2010/main" val="0"/>
                  </a:ext>
                </a:extLst>
              </a:blip>
              <a:srcRect l="1019" t="13543" r="4238" b="23824"/>
              <a:stretch/>
            </p:blipFill>
            <p:spPr bwMode="auto">
              <a:xfrm>
                <a:off x="6209606" y="1895298"/>
                <a:ext cx="4638502" cy="27681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570422" y="4472247"/>
                <a:ext cx="432262" cy="191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grpSp>
        <p:sp>
          <p:nvSpPr>
            <p:cNvPr id="10" name="Rectangle 9"/>
            <p:cNvSpPr/>
            <p:nvPr/>
          </p:nvSpPr>
          <p:spPr>
            <a:xfrm>
              <a:off x="7764087" y="4222865"/>
              <a:ext cx="1379913" cy="249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Distrust of Science</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cxnSp>
        <p:nvCxnSpPr>
          <p:cNvPr id="3" name="Straight Arrow Connector 2"/>
          <p:cNvCxnSpPr/>
          <p:nvPr/>
        </p:nvCxnSpPr>
        <p:spPr>
          <a:xfrm flipH="1" flipV="1">
            <a:off x="4345580" y="5241865"/>
            <a:ext cx="1544281" cy="8365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481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55119" y="1394044"/>
            <a:ext cx="8669483" cy="5201690"/>
          </a:xfrm>
          <a:prstGeom prst="rect">
            <a:avLst/>
          </a:prstGeom>
        </p:spPr>
      </p:pic>
      <p:sp>
        <p:nvSpPr>
          <p:cNvPr id="5" name="Rectangle 4"/>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Lato" panose="020F0502020204030203" pitchFamily="34" charset="0"/>
              </a:rPr>
              <a:t>Distrust of Institutions</a:t>
            </a:r>
            <a:endParaRPr lang="en-US" sz="4000" dirty="0">
              <a:latin typeface="Lato" panose="020F0502020204030203"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332923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Growth of Internet</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
        <p:nvSpPr>
          <p:cNvPr id="5" name="Rectangle 4"/>
          <p:cNvSpPr/>
          <p:nvPr/>
        </p:nvSpPr>
        <p:spPr>
          <a:xfrm>
            <a:off x="3339782" y="2248879"/>
            <a:ext cx="5100157"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3600" dirty="0" smtClean="0"/>
              <a:t>Facilitates fake science!</a:t>
            </a:r>
            <a:endParaRPr lang="en-US" sz="3600" dirty="0"/>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4154870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652" y="1402733"/>
            <a:ext cx="9307693" cy="5192046"/>
          </a:xfrm>
          <a:prstGeom prst="rect">
            <a:avLst/>
          </a:prstGeom>
        </p:spPr>
      </p:pic>
      <p:sp>
        <p:nvSpPr>
          <p:cNvPr id="3" name="Rectangle 2"/>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Charlatans</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301709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3965121" y="6429471"/>
            <a:ext cx="8226879" cy="369332"/>
          </a:xfrm>
          <a:prstGeom prst="rect">
            <a:avLst/>
          </a:prstGeom>
        </p:spPr>
        <p:txBody>
          <a:bodyPr wrap="square">
            <a:spAutoFit/>
          </a:bodyPr>
          <a:lstStyle/>
          <a:p>
            <a:pPr algn="ctr"/>
            <a:r>
              <a:rPr lang="en-US" u="sng" dirty="0" smtClean="0">
                <a:latin typeface="Calibri" panose="020F0502020204030204" pitchFamily="34" charset="0"/>
              </a:rPr>
              <a:t>www.thegospelcoalition.org/article/what-christians-should-know-vaccines</a:t>
            </a:r>
            <a:r>
              <a:rPr lang="en-US" u="sng" dirty="0">
                <a:latin typeface="Calibri" panose="020F0502020204030204" pitchFamily="34" charset="0"/>
              </a:rPr>
              <a:t>/</a:t>
            </a:r>
            <a:endParaRPr lang="en-US" dirty="0"/>
          </a:p>
        </p:txBody>
      </p:sp>
      <p:sp>
        <p:nvSpPr>
          <p:cNvPr id="3" name="Rectangle 2"/>
          <p:cNvSpPr/>
          <p:nvPr/>
        </p:nvSpPr>
        <p:spPr>
          <a:xfrm>
            <a:off x="4450701" y="5668430"/>
            <a:ext cx="7420169" cy="830997"/>
          </a:xfrm>
          <a:prstGeom prst="rect">
            <a:avLst/>
          </a:prstGeom>
        </p:spPr>
        <p:txBody>
          <a:bodyPr wrap="square">
            <a:spAutoFit/>
          </a:bodyPr>
          <a:lstStyle/>
          <a:p>
            <a:r>
              <a:rPr lang="en-US" dirty="0">
                <a:solidFill>
                  <a:schemeClr val="bg1"/>
                </a:solidFill>
                <a:latin typeface="Calibri" panose="020F0502020204030204" pitchFamily="34" charset="0"/>
              </a:rPr>
              <a:t> </a:t>
            </a:r>
            <a:r>
              <a:rPr lang="en-US" dirty="0" smtClean="0">
                <a:latin typeface="Calibri" panose="020F0502020204030204" pitchFamily="34" charset="0"/>
              </a:rPr>
              <a:t>-</a:t>
            </a:r>
            <a:r>
              <a:rPr lang="en-US" dirty="0" smtClean="0">
                <a:solidFill>
                  <a:schemeClr val="bg1"/>
                </a:solidFill>
                <a:latin typeface="Calibri" panose="020F0502020204030204" pitchFamily="34" charset="0"/>
              </a:rPr>
              <a:t> </a:t>
            </a:r>
            <a:r>
              <a:rPr lang="en-US" sz="2400" dirty="0" smtClean="0">
                <a:latin typeface="Calibri" panose="020F0502020204030204" pitchFamily="34" charset="0"/>
              </a:rPr>
              <a:t>Joe Carter, editor </a:t>
            </a:r>
            <a:r>
              <a:rPr lang="en-US" sz="2400" dirty="0">
                <a:latin typeface="Calibri" panose="020F0502020204030204" pitchFamily="34" charset="0"/>
              </a:rPr>
              <a:t>for The Gospel </a:t>
            </a:r>
            <a:r>
              <a:rPr lang="en-US" sz="2400" dirty="0" smtClean="0">
                <a:latin typeface="Calibri" panose="020F0502020204030204" pitchFamily="34" charset="0"/>
              </a:rPr>
              <a:t>Coalition &amp;  author </a:t>
            </a:r>
            <a:r>
              <a:rPr lang="en-US" sz="2400" dirty="0">
                <a:latin typeface="Calibri" panose="020F0502020204030204" pitchFamily="34" charset="0"/>
              </a:rPr>
              <a:t>of The Life and Faith Field Guide for Parents</a:t>
            </a:r>
            <a:endParaRPr lang="en-US" dirty="0"/>
          </a:p>
        </p:txBody>
      </p:sp>
      <p:pic>
        <p:nvPicPr>
          <p:cNvPr id="1026" name="Picture 2" descr="Image result for the gospel coal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234" y="167728"/>
            <a:ext cx="2975152" cy="1700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6658" y="1990931"/>
            <a:ext cx="11213778" cy="3662541"/>
          </a:xfrm>
          <a:prstGeom prst="rect">
            <a:avLst/>
          </a:prstGeom>
          <a:noFill/>
        </p:spPr>
        <p:txBody>
          <a:bodyPr wrap="square" rtlCol="0">
            <a:spAutoFit/>
          </a:bodyPr>
          <a:lstStyle/>
          <a:p>
            <a:r>
              <a:rPr lang="en-US" sz="2400" dirty="0">
                <a:latin typeface="Lato" panose="020F0502020204030203" pitchFamily="34" charset="0"/>
              </a:rPr>
              <a:t>Four factors Christians should consider regarding vaccinations:</a:t>
            </a:r>
          </a:p>
          <a:p>
            <a:endParaRPr lang="en-US" sz="2400" dirty="0">
              <a:latin typeface="Lato" panose="020F0502020204030203" pitchFamily="34" charset="0"/>
            </a:endParaRPr>
          </a:p>
          <a:p>
            <a:r>
              <a:rPr lang="en-US" sz="2400" dirty="0">
                <a:latin typeface="Lato" panose="020F0502020204030203" pitchFamily="34" charset="0"/>
              </a:rPr>
              <a:t>1.       “as we who have the mind of </a:t>
            </a:r>
            <a:r>
              <a:rPr lang="en-US" sz="2400" dirty="0" smtClean="0">
                <a:latin typeface="Lato" panose="020F0502020204030203" pitchFamily="34" charset="0"/>
              </a:rPr>
              <a:t>Christ…we </a:t>
            </a:r>
            <a:r>
              <a:rPr lang="en-US" sz="2400" dirty="0">
                <a:latin typeface="Lato" panose="020F0502020204030203" pitchFamily="34" charset="0"/>
              </a:rPr>
              <a:t>should strive to honor him with how we use that mind. </a:t>
            </a:r>
            <a:r>
              <a:rPr lang="en-US" sz="2400" dirty="0" smtClean="0">
                <a:latin typeface="Lato" panose="020F0502020204030203" pitchFamily="34" charset="0"/>
              </a:rPr>
              <a:t>“We </a:t>
            </a:r>
            <a:r>
              <a:rPr lang="en-US" sz="2400" dirty="0">
                <a:latin typeface="Lato" panose="020F0502020204030203" pitchFamily="34" charset="0"/>
              </a:rPr>
              <a:t>should use the b</a:t>
            </a:r>
            <a:r>
              <a:rPr lang="en-US" sz="2400" dirty="0" smtClean="0">
                <a:latin typeface="Lato" panose="020F0502020204030203" pitchFamily="34" charset="0"/>
              </a:rPr>
              <a:t>est </a:t>
            </a:r>
            <a:r>
              <a:rPr lang="en-US" sz="2400" dirty="0">
                <a:latin typeface="Lato" panose="020F0502020204030203" pitchFamily="34" charset="0"/>
              </a:rPr>
              <a:t>available empirical evidence and not </a:t>
            </a:r>
            <a:r>
              <a:rPr lang="en-US" sz="2400" dirty="0" smtClean="0">
                <a:latin typeface="Lato" panose="020F0502020204030203" pitchFamily="34" charset="0"/>
              </a:rPr>
              <a:t>anti-science propaganda, anecdotes, celebrity </a:t>
            </a:r>
            <a:r>
              <a:rPr lang="en-US" sz="2400" dirty="0">
                <a:latin typeface="Lato" panose="020F0502020204030203" pitchFamily="34" charset="0"/>
              </a:rPr>
              <a:t>non-endorsements, or unwarranted skepticism of government institutions such as the National Institutes of Health (NIH) and the Center for Disease Control and Prevention (CDC). “</a:t>
            </a:r>
          </a:p>
          <a:p>
            <a:endParaRPr lang="en-US" sz="2400" dirty="0">
              <a:latin typeface="Lato" panose="020F0502020204030203" pitchFamily="34" charset="0"/>
            </a:endParaRPr>
          </a:p>
          <a:p>
            <a:r>
              <a:rPr lang="en-US" sz="2400" dirty="0">
                <a:latin typeface="Lato" panose="020F0502020204030203" pitchFamily="34" charset="0"/>
              </a:rPr>
              <a:t>2.       “We should strive to seek the common good.”</a:t>
            </a:r>
          </a:p>
          <a:p>
            <a:endParaRPr lang="en-US" sz="1600" dirty="0">
              <a:solidFill>
                <a:schemeClr val="bg1"/>
              </a:solidFill>
              <a:latin typeface="Lato" panose="020F0502020204030203" pitchFamily="34" charset="0"/>
            </a:endParaRPr>
          </a:p>
        </p:txBody>
      </p:sp>
      <p:sp>
        <p:nvSpPr>
          <p:cNvPr id="7" name="Rectangle 6"/>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Religious Concerns</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230021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555172" y="2560001"/>
            <a:ext cx="11274878" cy="1938992"/>
          </a:xfrm>
          <a:prstGeom prst="rect">
            <a:avLst/>
          </a:prstGeom>
        </p:spPr>
        <p:txBody>
          <a:bodyPr wrap="square">
            <a:spAutoFit/>
          </a:bodyPr>
          <a:lstStyle/>
          <a:p>
            <a:r>
              <a:rPr lang="en-US" sz="2400" dirty="0">
                <a:latin typeface="Lato" panose="020F0502020204030203" pitchFamily="34" charset="0"/>
              </a:rPr>
              <a:t>3.       “Remember that rather than using our liberty to avoid vaccinations, evangelicals have historically been at the vanguard of promoting vaccinations.”</a:t>
            </a:r>
          </a:p>
          <a:p>
            <a:endParaRPr lang="en-US" sz="2400" dirty="0">
              <a:latin typeface="Lato" panose="020F0502020204030203" pitchFamily="34" charset="0"/>
            </a:endParaRPr>
          </a:p>
          <a:p>
            <a:r>
              <a:rPr lang="en-US" sz="2400" dirty="0">
                <a:latin typeface="Lato" panose="020F0502020204030203" pitchFamily="34" charset="0"/>
              </a:rPr>
              <a:t>4.       “ A parent who refuses to have their child vaccinated is morally responsible for the outcome of that choice.</a:t>
            </a:r>
          </a:p>
        </p:txBody>
      </p:sp>
      <p:sp>
        <p:nvSpPr>
          <p:cNvPr id="5" name="Rectangle 4"/>
          <p:cNvSpPr/>
          <p:nvPr/>
        </p:nvSpPr>
        <p:spPr>
          <a:xfrm>
            <a:off x="4237264" y="5035719"/>
            <a:ext cx="7478487" cy="830997"/>
          </a:xfrm>
          <a:prstGeom prst="rect">
            <a:avLst/>
          </a:prstGeom>
        </p:spPr>
        <p:txBody>
          <a:bodyPr wrap="square">
            <a:spAutoFit/>
          </a:bodyPr>
          <a:lstStyle/>
          <a:p>
            <a:r>
              <a:rPr lang="en-US" sz="2400" dirty="0" smtClean="0">
                <a:latin typeface="Calibri" panose="020F0502020204030204" pitchFamily="34" charset="0"/>
              </a:rPr>
              <a:t>- Joe Carter, editor </a:t>
            </a:r>
            <a:r>
              <a:rPr lang="en-US" sz="2400" dirty="0">
                <a:latin typeface="Calibri" panose="020F0502020204030204" pitchFamily="34" charset="0"/>
              </a:rPr>
              <a:t>for The Gospel </a:t>
            </a:r>
            <a:r>
              <a:rPr lang="en-US" sz="2400" dirty="0" smtClean="0">
                <a:latin typeface="Calibri" panose="020F0502020204030204" pitchFamily="34" charset="0"/>
              </a:rPr>
              <a:t>Coalition &amp; author </a:t>
            </a:r>
            <a:r>
              <a:rPr lang="en-US" sz="2400" dirty="0">
                <a:latin typeface="Calibri" panose="020F0502020204030204" pitchFamily="34" charset="0"/>
              </a:rPr>
              <a:t>of The Life and Faith Field Guide for Parents</a:t>
            </a:r>
            <a:endParaRPr lang="en-US" sz="2400" dirty="0"/>
          </a:p>
        </p:txBody>
      </p:sp>
      <p:sp>
        <p:nvSpPr>
          <p:cNvPr id="6" name="Rectangle 5"/>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Religious Concerns</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pic>
        <p:nvPicPr>
          <p:cNvPr id="7" name="Picture 2" descr="Image result for the gospel coal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234" y="167728"/>
            <a:ext cx="2975152" cy="170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3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87523" y="1067365"/>
            <a:ext cx="6286017" cy="4714513"/>
          </a:xfrm>
          <a:prstGeom prst="rect">
            <a:avLst/>
          </a:prstGeom>
        </p:spPr>
      </p:pic>
    </p:spTree>
    <p:extLst>
      <p:ext uri="{BB962C8B-B14F-4D97-AF65-F5344CB8AC3E}">
        <p14:creationId xmlns:p14="http://schemas.microsoft.com/office/powerpoint/2010/main" val="128359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971548" y="184192"/>
            <a:ext cx="10482943" cy="5970865"/>
          </a:xfrm>
          <a:prstGeom prst="rect">
            <a:avLst/>
          </a:prstGeom>
        </p:spPr>
        <p:txBody>
          <a:bodyPr wrap="square">
            <a:spAutoFit/>
          </a:bodyPr>
          <a:lstStyle/>
          <a:p>
            <a:endParaRPr lang="en-US" sz="2400" dirty="0">
              <a:solidFill>
                <a:schemeClr val="bg1"/>
              </a:solidFill>
              <a:latin typeface="Lato" panose="020F0502020204030203" pitchFamily="34" charset="0"/>
            </a:endParaRPr>
          </a:p>
          <a:p>
            <a:r>
              <a:rPr lang="en-US" sz="2800" dirty="0">
                <a:latin typeface="Calibri" panose="020F0502020204030204" pitchFamily="34" charset="0"/>
                <a:cs typeface="Calibri" panose="020F0502020204030204" pitchFamily="34" charset="0"/>
              </a:rPr>
              <a:t>“Guarding your own health doesn’t only make sense, it’s actually a mitzvah.  That means that even if you don’t want to do it, for whatever reason, you are still obligated to do so.  The Torah is teaching us that our body is a gift from G-d and we are therefore not the owners of it and we can’t cause it any damage..  It is not enough to deal with health issues as they arise; we  must take precautions to avoid danger.”</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“Obviously, as in all cases, especially in regard to the health of children, one should consult one’s personal physician, a licensed medical doctor</a:t>
            </a:r>
            <a:r>
              <a:rPr lang="en-US" sz="2400" dirty="0">
                <a:latin typeface="Calibri" panose="020F0502020204030204" pitchFamily="34" charset="0"/>
                <a:cs typeface="Calibri" panose="020F0502020204030204" pitchFamily="34" charset="0"/>
              </a:rPr>
              <a:t>.”</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pPr algn="r"/>
            <a:r>
              <a:rPr lang="en-US" sz="2400" dirty="0" smtClean="0">
                <a:latin typeface="Calibri" panose="020F0502020204030204" pitchFamily="34" charset="0"/>
                <a:cs typeface="Calibri" panose="020F0502020204030204" pitchFamily="34" charset="0"/>
              </a:rPr>
              <a:t>- Rabbi </a:t>
            </a:r>
            <a:r>
              <a:rPr lang="en-US" sz="2400" dirty="0">
                <a:latin typeface="Calibri" panose="020F0502020204030204" pitchFamily="34" charset="0"/>
                <a:cs typeface="Calibri" panose="020F0502020204030204" pitchFamily="34" charset="0"/>
              </a:rPr>
              <a:t>Yehuda </a:t>
            </a:r>
            <a:r>
              <a:rPr lang="en-US" sz="2400" dirty="0" err="1">
                <a:latin typeface="Calibri" panose="020F0502020204030204" pitchFamily="34" charset="0"/>
                <a:cs typeface="Calibri" panose="020F0502020204030204" pitchFamily="34" charset="0"/>
              </a:rPr>
              <a:t>Shurpin</a:t>
            </a:r>
            <a:r>
              <a:rPr lang="en-US" sz="2400" dirty="0">
                <a:latin typeface="Calibri" panose="020F0502020204030204" pitchFamily="34" charset="0"/>
                <a:cs typeface="Calibri" panose="020F0502020204030204" pitchFamily="34" charset="0"/>
              </a:rPr>
              <a:t>, Content  Editor of Chabad.org</a:t>
            </a:r>
          </a:p>
        </p:txBody>
      </p:sp>
    </p:spTree>
    <p:extLst>
      <p:ext uri="{BB962C8B-B14F-4D97-AF65-F5344CB8AC3E}">
        <p14:creationId xmlns:p14="http://schemas.microsoft.com/office/powerpoint/2010/main" val="92663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702126" y="559750"/>
            <a:ext cx="10907484" cy="5170646"/>
          </a:xfrm>
          <a:prstGeom prst="rect">
            <a:avLst/>
          </a:prstGeom>
        </p:spPr>
        <p:txBody>
          <a:bodyPr wrap="square">
            <a:spAutoFit/>
          </a:bodyPr>
          <a:lstStyle/>
          <a:p>
            <a:endParaRPr lang="en-US" dirty="0">
              <a:latin typeface="Lato" panose="020F0502020204030203" pitchFamily="34" charset="0"/>
            </a:endParaRPr>
          </a:p>
          <a:p>
            <a:endParaRPr lang="en-US" sz="2400" dirty="0">
              <a:latin typeface="Lato" panose="020F0502020204030203" pitchFamily="34" charset="0"/>
            </a:endParaRPr>
          </a:p>
          <a:p>
            <a:r>
              <a:rPr lang="en-US" sz="3200" dirty="0"/>
              <a:t>“In reply to your letter in which you ask my opinion about the injections that are commonly given to young children:  It is with regard to matters such as these that the axiom “Do not set yourself apart from the community” applies.  You should act according to that which is done by [the parents of] the majority of children who are in your children’s classes…”</a:t>
            </a:r>
          </a:p>
          <a:p>
            <a:endParaRPr lang="en-US" sz="2400" dirty="0"/>
          </a:p>
          <a:p>
            <a:r>
              <a:rPr lang="en-US" sz="2400" dirty="0"/>
              <a:t> </a:t>
            </a:r>
          </a:p>
          <a:p>
            <a:endParaRPr lang="en-US" sz="2400" dirty="0"/>
          </a:p>
          <a:p>
            <a:pPr algn="r"/>
            <a:r>
              <a:rPr lang="en-US" sz="2400" dirty="0" smtClean="0"/>
              <a:t>- The </a:t>
            </a:r>
            <a:r>
              <a:rPr lang="en-US" sz="2400" dirty="0" err="1"/>
              <a:t>Lubavitcher</a:t>
            </a:r>
            <a:r>
              <a:rPr lang="en-US" sz="2400" dirty="0"/>
              <a:t> </a:t>
            </a:r>
            <a:r>
              <a:rPr lang="en-US" sz="2400" dirty="0" err="1"/>
              <a:t>Rebbe</a:t>
            </a:r>
            <a:r>
              <a:rPr lang="en-US" sz="2400" dirty="0"/>
              <a:t>, Rabbi Menachem M. </a:t>
            </a:r>
            <a:r>
              <a:rPr lang="en-US" sz="2400" dirty="0" err="1"/>
              <a:t>Schneerson</a:t>
            </a:r>
            <a:r>
              <a:rPr lang="en-US" sz="2400" dirty="0"/>
              <a:t>, of Righteous Memory</a:t>
            </a:r>
          </a:p>
        </p:txBody>
      </p:sp>
      <p:sp>
        <p:nvSpPr>
          <p:cNvPr id="3" name="TextBox 2"/>
          <p:cNvSpPr txBox="1"/>
          <p:nvPr/>
        </p:nvSpPr>
        <p:spPr>
          <a:xfrm>
            <a:off x="702126" y="6368143"/>
            <a:ext cx="10923814" cy="261610"/>
          </a:xfrm>
          <a:prstGeom prst="rect">
            <a:avLst/>
          </a:prstGeom>
          <a:noFill/>
        </p:spPr>
        <p:txBody>
          <a:bodyPr wrap="square" rtlCol="0">
            <a:spAutoFit/>
          </a:bodyPr>
          <a:lstStyle/>
          <a:p>
            <a:pPr algn="r"/>
            <a:r>
              <a:rPr lang="en-US" sz="1100" i="1" dirty="0"/>
              <a:t>https://www.chabad.org/library/article_cdo/aid/2870103/jewish/What-Does-Jewish-Law-Say-About-Vaccination</a:t>
            </a:r>
          </a:p>
        </p:txBody>
      </p:sp>
    </p:spTree>
    <p:extLst>
      <p:ext uri="{BB962C8B-B14F-4D97-AF65-F5344CB8AC3E}">
        <p14:creationId xmlns:p14="http://schemas.microsoft.com/office/powerpoint/2010/main" val="106517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t>Alternative Medicine</a:t>
            </a:r>
            <a:endParaRPr lang="en-US" sz="4000" dirty="0"/>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
        <p:nvSpPr>
          <p:cNvPr id="5" name="Rectangle 4"/>
          <p:cNvSpPr/>
          <p:nvPr/>
        </p:nvSpPr>
        <p:spPr>
          <a:xfrm>
            <a:off x="3339782" y="2248879"/>
            <a:ext cx="5100157"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3600" dirty="0" smtClean="0"/>
              <a:t>Effective vs. Ineffective?</a:t>
            </a:r>
            <a:endParaRPr lang="en-US" sz="3600" dirty="0"/>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2216073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t>Legal Concerns</a:t>
            </a:r>
            <a:endParaRPr lang="en-US" sz="4000" dirty="0"/>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
        <p:nvSpPr>
          <p:cNvPr id="5" name="Rectangle 4"/>
          <p:cNvSpPr/>
          <p:nvPr/>
        </p:nvSpPr>
        <p:spPr>
          <a:xfrm>
            <a:off x="1828801" y="1982871"/>
            <a:ext cx="9035933" cy="4247317"/>
          </a:xfrm>
          <a:prstGeom prst="rect">
            <a:avLst/>
          </a:prstGeom>
        </p:spPr>
        <p:txBody>
          <a:bodyPr wrap="square">
            <a:spAutoFit/>
          </a:bodyPr>
          <a:lstStyle/>
          <a:p>
            <a:endParaRPr lang="en-US"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rPr>
              <a:t>“The right to practice religion freely does not include liberty to expose the community or the child to ill health or death.”</a:t>
            </a:r>
          </a:p>
          <a:p>
            <a:pPr algn="r"/>
            <a:endParaRPr lang="en-US" sz="2400" dirty="0" smtClean="0">
              <a:latin typeface="Calibri" panose="020F0502020204030204" pitchFamily="34" charset="0"/>
              <a:cs typeface="Calibri" panose="020F0502020204030204" pitchFamily="34" charset="0"/>
            </a:endParaRPr>
          </a:p>
          <a:p>
            <a:pPr algn="r"/>
            <a:r>
              <a:rPr lang="en-US" sz="2400" dirty="0" smtClean="0">
                <a:latin typeface="Calibri" panose="020F0502020204030204" pitchFamily="34" charset="0"/>
                <a:cs typeface="Calibri" panose="020F0502020204030204" pitchFamily="34" charset="0"/>
              </a:rPr>
              <a:t>- Prince v Massachusetts, 321 US 158, 166-167 (1944</a:t>
            </a:r>
            <a:r>
              <a:rPr lang="en-US" sz="2400" dirty="0" smtClean="0">
                <a:latin typeface="Lato" panose="020F0502020204030203" pitchFamily="34" charset="0"/>
              </a:rPr>
              <a:t>)</a:t>
            </a:r>
            <a:endParaRPr lang="en-US" sz="3600" dirty="0">
              <a:latin typeface="Lato" panose="020F0502020204030203"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832589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Solutions</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
        <p:nvSpPr>
          <p:cNvPr id="5" name="Rectangle 4"/>
          <p:cNvSpPr/>
          <p:nvPr/>
        </p:nvSpPr>
        <p:spPr>
          <a:xfrm>
            <a:off x="1620982" y="2365255"/>
            <a:ext cx="9035933" cy="2831544"/>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pPr algn="ctr"/>
            <a:r>
              <a:rPr lang="en-US" sz="3200" b="1" u="sng" dirty="0" smtClean="0">
                <a:latin typeface="Calibri" panose="020F0502020204030204" pitchFamily="34" charset="0"/>
                <a:cs typeface="Calibri" panose="020F0502020204030204" pitchFamily="34" charset="0"/>
              </a:rPr>
              <a:t>Coercive</a:t>
            </a:r>
            <a:r>
              <a:rPr lang="en-US" sz="3200" b="1" dirty="0" smtClean="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and </a:t>
            </a:r>
            <a:r>
              <a:rPr lang="en-US" sz="3200" b="1" u="sng" dirty="0" smtClean="0">
                <a:latin typeface="Calibri" panose="020F0502020204030204" pitchFamily="34" charset="0"/>
                <a:cs typeface="Calibri" panose="020F0502020204030204" pitchFamily="34" charset="0"/>
              </a:rPr>
              <a:t>persuasive</a:t>
            </a:r>
            <a:r>
              <a:rPr lang="en-US" sz="3200" dirty="0" smtClean="0">
                <a:latin typeface="Calibri" panose="020F0502020204030204" pitchFamily="34" charset="0"/>
                <a:cs typeface="Calibri" panose="020F0502020204030204" pitchFamily="34" charset="0"/>
              </a:rPr>
              <a:t> approaches are most effective when used together. </a:t>
            </a:r>
            <a:endParaRPr lang="en-US" sz="32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96165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57942" y="6303315"/>
            <a:ext cx="12067309" cy="677108"/>
          </a:xfrm>
          <a:prstGeom prst="rect">
            <a:avLst/>
          </a:prstGeom>
          <a:noFill/>
        </p:spPr>
        <p:txBody>
          <a:bodyPr wrap="square" rtlCol="0">
            <a:spAutoFit/>
          </a:bodyPr>
          <a:lstStyle/>
          <a:p>
            <a:pPr algn="r" fontAlgn="base"/>
            <a:r>
              <a:rPr lang="en-US" sz="1000" dirty="0"/>
              <a:t>Countering Vaccine </a:t>
            </a:r>
            <a:r>
              <a:rPr lang="en-US" sz="1000" dirty="0" smtClean="0"/>
              <a:t>Hesitancy. Kathryn </a:t>
            </a:r>
            <a:r>
              <a:rPr lang="en-US" sz="1000" dirty="0"/>
              <a:t>M. Edwards, Jesse M. </a:t>
            </a:r>
            <a:r>
              <a:rPr lang="en-US" sz="1000" dirty="0" err="1"/>
              <a:t>Hackell</a:t>
            </a:r>
            <a:r>
              <a:rPr lang="en-US" sz="1000" dirty="0"/>
              <a:t>, THE COMMITTEE ON INFECTIOUS DISEASES, THE COMMITTEE ON PRACTICE AND AMBULATORY </a:t>
            </a:r>
            <a:r>
              <a:rPr lang="en-US" sz="1000" dirty="0" smtClean="0"/>
              <a:t>MEDICINE. Pediatrics</a:t>
            </a:r>
            <a:r>
              <a:rPr lang="en-US" sz="1000" dirty="0"/>
              <a:t> </a:t>
            </a:r>
            <a:r>
              <a:rPr lang="en-US" sz="1000" dirty="0" smtClean="0"/>
              <a:t>Sep 2016</a:t>
            </a:r>
            <a:r>
              <a:rPr lang="en-US" sz="1000" dirty="0"/>
              <a:t>, 138 (3) e20162146; </a:t>
            </a:r>
            <a:r>
              <a:rPr lang="en-US" sz="1000" b="1" dirty="0"/>
              <a:t>DOI:</a:t>
            </a:r>
            <a:r>
              <a:rPr lang="en-US" sz="1000" dirty="0"/>
              <a:t> 10.1542/peds.2016-2146</a:t>
            </a:r>
          </a:p>
          <a:p>
            <a:endParaRPr lang="en-US" dirty="0"/>
          </a:p>
        </p:txBody>
      </p:sp>
      <p:pic>
        <p:nvPicPr>
          <p:cNvPr id="4" name="Picture 3"/>
          <p:cNvPicPr>
            <a:picLocks noChangeAspect="1"/>
          </p:cNvPicPr>
          <p:nvPr/>
        </p:nvPicPr>
        <p:blipFill rotWithShape="1">
          <a:blip r:embed="rId2"/>
          <a:srcRect l="15736" t="14533" r="66169" b="23383"/>
          <a:stretch/>
        </p:blipFill>
        <p:spPr>
          <a:xfrm>
            <a:off x="2830059" y="167485"/>
            <a:ext cx="6091305" cy="5878135"/>
          </a:xfrm>
          <a:prstGeom prst="rect">
            <a:avLst/>
          </a:prstGeom>
        </p:spPr>
      </p:pic>
    </p:spTree>
    <p:extLst>
      <p:ext uri="{BB962C8B-B14F-4D97-AF65-F5344CB8AC3E}">
        <p14:creationId xmlns:p14="http://schemas.microsoft.com/office/powerpoint/2010/main" val="360734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635624" y="-130206"/>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Conclusion</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
        <p:nvSpPr>
          <p:cNvPr id="3" name="Rectangle 2"/>
          <p:cNvSpPr/>
          <p:nvPr/>
        </p:nvSpPr>
        <p:spPr>
          <a:xfrm>
            <a:off x="1571399" y="2564760"/>
            <a:ext cx="9035933" cy="2831544"/>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pPr algn="ctr"/>
            <a:r>
              <a:rPr lang="en-US" sz="3200" b="1" dirty="0" smtClean="0">
                <a:latin typeface="Calibri" panose="020F0502020204030204" pitchFamily="34" charset="0"/>
                <a:cs typeface="Calibri" panose="020F0502020204030204" pitchFamily="34" charset="0"/>
              </a:rPr>
              <a:t>Vaccinations are arguably the greatest contribution to human health. </a:t>
            </a:r>
            <a:endParaRPr lang="en-US" sz="3200" dirty="0">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219339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761" y="306723"/>
            <a:ext cx="4060066" cy="6231224"/>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7840" y="1150543"/>
            <a:ext cx="6010102" cy="4543583"/>
          </a:xfrm>
          <a:prstGeom prst="rect">
            <a:avLst/>
          </a:prstGeom>
        </p:spPr>
      </p:pic>
    </p:spTree>
    <p:extLst>
      <p:ext uri="{BB962C8B-B14F-4D97-AF65-F5344CB8AC3E}">
        <p14:creationId xmlns:p14="http://schemas.microsoft.com/office/powerpoint/2010/main" val="174442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288" y="272384"/>
            <a:ext cx="8713308" cy="6358842"/>
          </a:xfrm>
          <a:prstGeom prst="rect">
            <a:avLst/>
          </a:prstGeom>
        </p:spPr>
      </p:pic>
    </p:spTree>
    <p:extLst>
      <p:ext uri="{BB962C8B-B14F-4D97-AF65-F5344CB8AC3E}">
        <p14:creationId xmlns:p14="http://schemas.microsoft.com/office/powerpoint/2010/main" val="385444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696" y="320444"/>
            <a:ext cx="5430416" cy="6296134"/>
          </a:xfrm>
          <a:prstGeom prst="rect">
            <a:avLst/>
          </a:prstGeom>
        </p:spPr>
      </p:pic>
    </p:spTree>
    <p:extLst>
      <p:ext uri="{BB962C8B-B14F-4D97-AF65-F5344CB8AC3E}">
        <p14:creationId xmlns:p14="http://schemas.microsoft.com/office/powerpoint/2010/main" val="157317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527" y="399007"/>
            <a:ext cx="4028601" cy="6187271"/>
          </a:xfrm>
          <a:prstGeom prst="rect">
            <a:avLst/>
          </a:prstGeom>
        </p:spPr>
      </p:pic>
      <p:sp>
        <p:nvSpPr>
          <p:cNvPr id="7" name="TextBox 6"/>
          <p:cNvSpPr txBox="1"/>
          <p:nvPr/>
        </p:nvSpPr>
        <p:spPr>
          <a:xfrm>
            <a:off x="5172278" y="930402"/>
            <a:ext cx="6409112" cy="5262979"/>
          </a:xfrm>
          <a:prstGeom prst="rect">
            <a:avLst/>
          </a:prstGeom>
          <a:noFill/>
        </p:spPr>
        <p:txBody>
          <a:bodyPr wrap="square" rtlCol="0">
            <a:spAutoFit/>
          </a:bodyPr>
          <a:lstStyle/>
          <a:p>
            <a:pPr>
              <a:lnSpc>
                <a:spcPct val="150000"/>
              </a:lnSpc>
            </a:pPr>
            <a:r>
              <a:rPr lang="en-US" sz="2800"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It was impossible to believe that Alan was lying in that pale, plain pine box merely from having caught a summertime disease. That box from which you cannot force your way out. That box in which a twelve-year-old was twelve years old forever. The rest of us live and grow older by the day, but he remains twelve. Millions of years go by, and he is still twelve</a:t>
            </a:r>
            <a:r>
              <a:rPr lang="en-US" sz="2800" dirty="0" smtClean="0">
                <a:latin typeface="Calibri" panose="020F0502020204030204" pitchFamily="34" charset="0"/>
                <a:cs typeface="Calibri" panose="020F0502020204030204" pitchFamily="34" charset="0"/>
              </a:rPr>
              <a:t>.” </a:t>
            </a:r>
          </a:p>
          <a:p>
            <a:pPr algn="r">
              <a:lnSpc>
                <a:spcPct val="150000"/>
              </a:lnSpc>
            </a:pPr>
            <a:r>
              <a:rPr lang="en-US" sz="2400" dirty="0" smtClean="0">
                <a:latin typeface="Calibri" panose="020F0502020204030204" pitchFamily="34" charset="0"/>
                <a:cs typeface="Calibri" panose="020F0502020204030204" pitchFamily="34" charset="0"/>
              </a:rPr>
              <a:t>― Philip Roth, Nemesis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3196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8640" y="2527069"/>
            <a:ext cx="5846995" cy="4131457"/>
          </a:xfrm>
          <a:prstGeom prst="rect">
            <a:avLst/>
          </a:prstGeom>
        </p:spPr>
      </p:pic>
      <p:pic>
        <p:nvPicPr>
          <p:cNvPr id="8" name="Picture 4" descr="sp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0822" y="340820"/>
            <a:ext cx="5386649" cy="40399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383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7" descr="box2#4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795189" y="1255221"/>
            <a:ext cx="6423624" cy="5395945"/>
          </a:xfrm>
          <a:prstGeom prst="rect">
            <a:avLst/>
          </a:prstGeom>
        </p:spPr>
      </p:pic>
      <p:sp>
        <p:nvSpPr>
          <p:cNvPr id="6" name="Rectangle 5"/>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smtClean="0">
              <a:solidFill>
                <a:schemeClr val="bg1"/>
              </a:solidFill>
              <a:latin typeface="Lato" panose="020F0502020204030203" pitchFamily="34" charset="0"/>
            </a:endParaRPr>
          </a:p>
          <a:p>
            <a:r>
              <a:rPr lang="en-US" sz="4000" dirty="0" smtClean="0">
                <a:latin typeface="Lato" panose="020F0502020204030203" pitchFamily="34" charset="0"/>
              </a:rPr>
              <a:t>The Smallpox Virus</a:t>
            </a: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1768346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8611" y="199505"/>
            <a:ext cx="9700938" cy="6434956"/>
          </a:xfrm>
          <a:prstGeom prst="rect">
            <a:avLst/>
          </a:prstGeom>
        </p:spPr>
      </p:pic>
    </p:spTree>
    <p:extLst>
      <p:ext uri="{BB962C8B-B14F-4D97-AF65-F5344CB8AC3E}">
        <p14:creationId xmlns:p14="http://schemas.microsoft.com/office/powerpoint/2010/main" val="348217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5388" y="660092"/>
            <a:ext cx="11190733" cy="5672667"/>
          </a:xfrm>
          <a:prstGeom prst="rect">
            <a:avLst/>
          </a:prstGeom>
        </p:spPr>
      </p:pic>
    </p:spTree>
    <p:extLst>
      <p:ext uri="{BB962C8B-B14F-4D97-AF65-F5344CB8AC3E}">
        <p14:creationId xmlns:p14="http://schemas.microsoft.com/office/powerpoint/2010/main" val="2456627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Parental Concerns About Vaccines</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
        <p:nvSpPr>
          <p:cNvPr id="3" name="TextBox 2"/>
          <p:cNvSpPr txBox="1"/>
          <p:nvPr/>
        </p:nvSpPr>
        <p:spPr>
          <a:xfrm>
            <a:off x="3644832" y="1872494"/>
            <a:ext cx="6234546" cy="3477875"/>
          </a:xfrm>
          <a:prstGeom prst="rect">
            <a:avLst/>
          </a:prstGeom>
          <a:noFill/>
        </p:spPr>
        <p:txBody>
          <a:bodyPr wrap="square" rtlCol="0">
            <a:spAutoFit/>
          </a:bodyPr>
          <a:lstStyle/>
          <a:p>
            <a:r>
              <a:rPr lang="en-US" sz="4400" b="1" dirty="0" smtClean="0"/>
              <a:t>Vaccine Safety</a:t>
            </a:r>
          </a:p>
          <a:p>
            <a:r>
              <a:rPr lang="en-US" sz="1600" dirty="0"/>
              <a:t>	</a:t>
            </a:r>
            <a:endParaRPr lang="en-US" sz="1600" b="1" dirty="0" smtClean="0"/>
          </a:p>
          <a:p>
            <a:endParaRPr lang="en-US" b="1" dirty="0"/>
          </a:p>
          <a:p>
            <a:r>
              <a:rPr lang="en-US" sz="4400" b="1" dirty="0" smtClean="0"/>
              <a:t>Necessity of vaccines</a:t>
            </a:r>
          </a:p>
          <a:p>
            <a:endParaRPr lang="en-US" b="1" dirty="0" smtClean="0"/>
          </a:p>
          <a:p>
            <a:endParaRPr lang="en-US" sz="1600" b="1" dirty="0"/>
          </a:p>
          <a:p>
            <a:r>
              <a:rPr lang="en-US" sz="4400" b="1" dirty="0" smtClean="0"/>
              <a:t>Freedom of choice</a:t>
            </a:r>
          </a:p>
          <a:p>
            <a:r>
              <a:rPr lang="en-US" sz="1600" dirty="0"/>
              <a:t>	</a:t>
            </a:r>
            <a:endParaRPr lang="en-US" sz="1600" dirty="0" smtClean="0"/>
          </a:p>
        </p:txBody>
      </p:sp>
      <p:sp>
        <p:nvSpPr>
          <p:cNvPr id="5" name="TextBox 4"/>
          <p:cNvSpPr txBox="1"/>
          <p:nvPr/>
        </p:nvSpPr>
        <p:spPr>
          <a:xfrm>
            <a:off x="5020888" y="6328254"/>
            <a:ext cx="6932814" cy="677108"/>
          </a:xfrm>
          <a:prstGeom prst="rect">
            <a:avLst/>
          </a:prstGeom>
          <a:noFill/>
        </p:spPr>
        <p:txBody>
          <a:bodyPr wrap="square" rtlCol="0">
            <a:spAutoFit/>
          </a:bodyPr>
          <a:lstStyle/>
          <a:p>
            <a:pPr fontAlgn="base"/>
            <a:r>
              <a:rPr lang="en-US" sz="1000" dirty="0"/>
              <a:t>Countering Vaccine </a:t>
            </a:r>
            <a:r>
              <a:rPr lang="en-US" sz="1000" dirty="0" smtClean="0"/>
              <a:t>Hesitancy. Kathryn </a:t>
            </a:r>
            <a:r>
              <a:rPr lang="en-US" sz="1000" dirty="0"/>
              <a:t>M. Edwards, Jesse M. </a:t>
            </a:r>
            <a:r>
              <a:rPr lang="en-US" sz="1000" dirty="0" err="1"/>
              <a:t>Hackell</a:t>
            </a:r>
            <a:r>
              <a:rPr lang="en-US" sz="1000" dirty="0"/>
              <a:t>, THE COMMITTEE ON INFECTIOUS DISEASES, THE COMMITTEE ON PRACTICE AND AMBULATORY </a:t>
            </a:r>
            <a:r>
              <a:rPr lang="en-US" sz="1000" dirty="0" smtClean="0"/>
              <a:t>MEDICINE. Pediatrics</a:t>
            </a:r>
            <a:r>
              <a:rPr lang="en-US" sz="1000" dirty="0"/>
              <a:t> </a:t>
            </a:r>
            <a:r>
              <a:rPr lang="en-US" sz="1000" dirty="0" smtClean="0"/>
              <a:t>Sep 2016</a:t>
            </a:r>
            <a:r>
              <a:rPr lang="en-US" sz="1000" dirty="0"/>
              <a:t>, 138 (3) e20162146; </a:t>
            </a:r>
            <a:r>
              <a:rPr lang="en-US" sz="1000" b="1" dirty="0"/>
              <a:t>DOI:</a:t>
            </a:r>
            <a:r>
              <a:rPr lang="en-US" sz="1000" dirty="0"/>
              <a:t> 10.1542/peds.2016-2146</a:t>
            </a:r>
          </a:p>
          <a:p>
            <a:endParaRPr lang="en-US" dirty="0"/>
          </a:p>
        </p:txBody>
      </p:sp>
    </p:spTree>
    <p:extLst>
      <p:ext uri="{BB962C8B-B14F-4D97-AF65-F5344CB8AC3E}">
        <p14:creationId xmlns:p14="http://schemas.microsoft.com/office/powerpoint/2010/main" val="23484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8" name="Picture 4" descr="https://www.healthychildren.org/SiteCollectionImagesArticleImages/well_child_visit_high_f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917" y="1942668"/>
            <a:ext cx="7253566" cy="41006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6119" y="-213334"/>
            <a:ext cx="10907484" cy="2462213"/>
          </a:xfrm>
          <a:prstGeom prst="rect">
            <a:avLst/>
          </a:prstGeom>
        </p:spPr>
        <p:txBody>
          <a:bodyPr wrap="square">
            <a:spAutoFit/>
          </a:bodyPr>
          <a:lstStyle/>
          <a:p>
            <a:endParaRPr lang="en-US" dirty="0">
              <a:solidFill>
                <a:schemeClr val="bg1"/>
              </a:solidFill>
              <a:latin typeface="Lato" panose="020F0502020204030203" pitchFamily="34" charset="0"/>
            </a:endParaRPr>
          </a:p>
          <a:p>
            <a:endParaRPr lang="en-US" sz="2400" dirty="0">
              <a:solidFill>
                <a:schemeClr val="bg1"/>
              </a:solidFill>
              <a:latin typeface="Lato" panose="020F0502020204030203" pitchFamily="34" charset="0"/>
            </a:endParaRPr>
          </a:p>
          <a:p>
            <a:r>
              <a:rPr lang="en-US" sz="4000" dirty="0" smtClean="0">
                <a:latin typeface="Calibri" panose="020F0502020204030204" pitchFamily="34" charset="0"/>
                <a:cs typeface="Calibri" panose="020F0502020204030204" pitchFamily="34" charset="0"/>
              </a:rPr>
              <a:t>Absence of Disease</a:t>
            </a:r>
            <a:endParaRPr lang="en-US" sz="4000" dirty="0">
              <a:latin typeface="Calibri" panose="020F0502020204030204" pitchFamily="34" charset="0"/>
              <a:cs typeface="Calibri" panose="020F0502020204030204" pitchFamily="34" charset="0"/>
            </a:endParaRPr>
          </a:p>
          <a:p>
            <a:endParaRPr lang="en-US" sz="2400" dirty="0">
              <a:solidFill>
                <a:schemeClr val="bg1"/>
              </a:solidFill>
              <a:latin typeface="Lato" panose="020F0502020204030203" pitchFamily="34" charset="0"/>
            </a:endParaRPr>
          </a:p>
          <a:p>
            <a:r>
              <a:rPr lang="en-US" sz="2400" dirty="0">
                <a:solidFill>
                  <a:schemeClr val="bg1"/>
                </a:solidFill>
                <a:latin typeface="Lato" panose="020F0502020204030203" pitchFamily="34" charset="0"/>
              </a:rPr>
              <a:t> </a:t>
            </a:r>
          </a:p>
          <a:p>
            <a:endParaRPr lang="en-US" sz="2400" dirty="0">
              <a:solidFill>
                <a:schemeClr val="bg1"/>
              </a:solidFill>
              <a:latin typeface="Lato" panose="020F0502020204030203" pitchFamily="34" charset="0"/>
            </a:endParaRPr>
          </a:p>
        </p:txBody>
      </p:sp>
    </p:spTree>
    <p:extLst>
      <p:ext uri="{BB962C8B-B14F-4D97-AF65-F5344CB8AC3E}">
        <p14:creationId xmlns:p14="http://schemas.microsoft.com/office/powerpoint/2010/main" val="4009235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700</Words>
  <Application>Microsoft Office PowerPoint</Application>
  <PresentationFormat>Widescreen</PresentationFormat>
  <Paragraphs>158</Paragraphs>
  <Slides>29</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Lato</vt:lpstr>
      <vt:lpstr>Office Theme</vt:lpstr>
      <vt:lpstr>A Public Health Career Built on a Framework of Vaccines and Vaccinations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 Britton</dc:creator>
  <cp:lastModifiedBy>Koplan, Jeffrey</cp:lastModifiedBy>
  <cp:revision>28</cp:revision>
  <cp:lastPrinted>2019-09-09T15:50:06Z</cp:lastPrinted>
  <dcterms:created xsi:type="dcterms:W3CDTF">2019-09-04T14:34:30Z</dcterms:created>
  <dcterms:modified xsi:type="dcterms:W3CDTF">2019-09-09T20:56:10Z</dcterms:modified>
</cp:coreProperties>
</file>