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83" r:id="rId4"/>
    <p:sldId id="287" r:id="rId5"/>
    <p:sldId id="284" r:id="rId6"/>
    <p:sldId id="285" r:id="rId7"/>
    <p:sldId id="295" r:id="rId8"/>
    <p:sldId id="266" r:id="rId9"/>
    <p:sldId id="289" r:id="rId10"/>
    <p:sldId id="290" r:id="rId11"/>
    <p:sldId id="291" r:id="rId12"/>
    <p:sldId id="292" r:id="rId13"/>
    <p:sldId id="293" r:id="rId14"/>
    <p:sldId id="296" r:id="rId15"/>
    <p:sldId id="294" r:id="rId16"/>
    <p:sldId id="265" r:id="rId17"/>
    <p:sldId id="286" r:id="rId18"/>
    <p:sldId id="267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FF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ZS%20en%20&#233;pid&#233;mie%20s1%20s30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'Cas IDS 2010 2012'!$A$14</c:f>
              <c:strCache>
                <c:ptCount val="1"/>
                <c:pt idx="0">
                  <c:v>TOTAL</c:v>
                </c:pt>
              </c:strCache>
            </c:strRef>
          </c:tx>
          <c:trendline>
            <c:trendlineType val="movingAvg"/>
            <c:period val="2"/>
          </c:trendline>
          <c:cat>
            <c:multiLvlStrRef>
              <c:f>'Cas IDS 2010 2012'!$B$1:$EF$2</c:f>
              <c:multiLvlStrCache>
                <c:ptCount val="135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5</c:v>
                  </c:pt>
                  <c:pt idx="57">
                    <c:v>6</c:v>
                  </c:pt>
                  <c:pt idx="58">
                    <c:v>7</c:v>
                  </c:pt>
                  <c:pt idx="59">
                    <c:v>8</c:v>
                  </c:pt>
                  <c:pt idx="60">
                    <c:v>9</c:v>
                  </c:pt>
                  <c:pt idx="61">
                    <c:v>10</c:v>
                  </c:pt>
                  <c:pt idx="62">
                    <c:v>11</c:v>
                  </c:pt>
                  <c:pt idx="63">
                    <c:v>12</c:v>
                  </c:pt>
                  <c:pt idx="64">
                    <c:v>13</c:v>
                  </c:pt>
                  <c:pt idx="65">
                    <c:v>14</c:v>
                  </c:pt>
                  <c:pt idx="66">
                    <c:v>15</c:v>
                  </c:pt>
                  <c:pt idx="67">
                    <c:v>16</c:v>
                  </c:pt>
                  <c:pt idx="68">
                    <c:v>17</c:v>
                  </c:pt>
                  <c:pt idx="69">
                    <c:v>18</c:v>
                  </c:pt>
                  <c:pt idx="70">
                    <c:v>19</c:v>
                  </c:pt>
                  <c:pt idx="71">
                    <c:v>20</c:v>
                  </c:pt>
                  <c:pt idx="72">
                    <c:v>21</c:v>
                  </c:pt>
                  <c:pt idx="73">
                    <c:v>22</c:v>
                  </c:pt>
                  <c:pt idx="74">
                    <c:v>23</c:v>
                  </c:pt>
                  <c:pt idx="75">
                    <c:v>24</c:v>
                  </c:pt>
                  <c:pt idx="76">
                    <c:v>25</c:v>
                  </c:pt>
                  <c:pt idx="77">
                    <c:v>26</c:v>
                  </c:pt>
                  <c:pt idx="78">
                    <c:v>27</c:v>
                  </c:pt>
                  <c:pt idx="79">
                    <c:v>28</c:v>
                  </c:pt>
                  <c:pt idx="80">
                    <c:v>29</c:v>
                  </c:pt>
                  <c:pt idx="81">
                    <c:v>30</c:v>
                  </c:pt>
                  <c:pt idx="82">
                    <c:v>31</c:v>
                  </c:pt>
                  <c:pt idx="83">
                    <c:v>32</c:v>
                  </c:pt>
                  <c:pt idx="84">
                    <c:v>33</c:v>
                  </c:pt>
                  <c:pt idx="85">
                    <c:v>34</c:v>
                  </c:pt>
                  <c:pt idx="86">
                    <c:v>35</c:v>
                  </c:pt>
                  <c:pt idx="87">
                    <c:v>36</c:v>
                  </c:pt>
                  <c:pt idx="88">
                    <c:v>37</c:v>
                  </c:pt>
                  <c:pt idx="89">
                    <c:v>38</c:v>
                  </c:pt>
                  <c:pt idx="90">
                    <c:v>39</c:v>
                  </c:pt>
                  <c:pt idx="91">
                    <c:v>40</c:v>
                  </c:pt>
                  <c:pt idx="92">
                    <c:v>41</c:v>
                  </c:pt>
                  <c:pt idx="93">
                    <c:v>42</c:v>
                  </c:pt>
                  <c:pt idx="94">
                    <c:v>43</c:v>
                  </c:pt>
                  <c:pt idx="95">
                    <c:v>44</c:v>
                  </c:pt>
                  <c:pt idx="96">
                    <c:v>45</c:v>
                  </c:pt>
                  <c:pt idx="97">
                    <c:v>46</c:v>
                  </c:pt>
                  <c:pt idx="98">
                    <c:v>47</c:v>
                  </c:pt>
                  <c:pt idx="99">
                    <c:v>48</c:v>
                  </c:pt>
                  <c:pt idx="100">
                    <c:v>49</c:v>
                  </c:pt>
                  <c:pt idx="101">
                    <c:v>50</c:v>
                  </c:pt>
                  <c:pt idx="102">
                    <c:v>51</c:v>
                  </c:pt>
                  <c:pt idx="103">
                    <c:v>52</c:v>
                  </c:pt>
                  <c:pt idx="104">
                    <c:v>1</c:v>
                  </c:pt>
                  <c:pt idx="105">
                    <c:v>2</c:v>
                  </c:pt>
                  <c:pt idx="106">
                    <c:v>3</c:v>
                  </c:pt>
                  <c:pt idx="107">
                    <c:v>4</c:v>
                  </c:pt>
                  <c:pt idx="108">
                    <c:v>5</c:v>
                  </c:pt>
                  <c:pt idx="109">
                    <c:v>6</c:v>
                  </c:pt>
                  <c:pt idx="110">
                    <c:v>7</c:v>
                  </c:pt>
                  <c:pt idx="111">
                    <c:v>8</c:v>
                  </c:pt>
                  <c:pt idx="112">
                    <c:v>9</c:v>
                  </c:pt>
                  <c:pt idx="113">
                    <c:v>10</c:v>
                  </c:pt>
                  <c:pt idx="114">
                    <c:v>11</c:v>
                  </c:pt>
                  <c:pt idx="115">
                    <c:v>12</c:v>
                  </c:pt>
                  <c:pt idx="116">
                    <c:v>13</c:v>
                  </c:pt>
                  <c:pt idx="117">
                    <c:v>14</c:v>
                  </c:pt>
                  <c:pt idx="118">
                    <c:v>15</c:v>
                  </c:pt>
                  <c:pt idx="119">
                    <c:v>16</c:v>
                  </c:pt>
                  <c:pt idx="120">
                    <c:v>17</c:v>
                  </c:pt>
                  <c:pt idx="121">
                    <c:v>18</c:v>
                  </c:pt>
                  <c:pt idx="122">
                    <c:v>19</c:v>
                  </c:pt>
                  <c:pt idx="123">
                    <c:v>20</c:v>
                  </c:pt>
                  <c:pt idx="124">
                    <c:v>21</c:v>
                  </c:pt>
                  <c:pt idx="125">
                    <c:v>22</c:v>
                  </c:pt>
                  <c:pt idx="126">
                    <c:v>23</c:v>
                  </c:pt>
                  <c:pt idx="127">
                    <c:v>24</c:v>
                  </c:pt>
                  <c:pt idx="128">
                    <c:v>25</c:v>
                  </c:pt>
                  <c:pt idx="129">
                    <c:v>26</c:v>
                  </c:pt>
                  <c:pt idx="130">
                    <c:v>27</c:v>
                  </c:pt>
                  <c:pt idx="131">
                    <c:v>28</c:v>
                  </c:pt>
                  <c:pt idx="132">
                    <c:v>29</c:v>
                  </c:pt>
                  <c:pt idx="133">
                    <c:v>30</c:v>
                  </c:pt>
                  <c:pt idx="134">
                    <c:v>31</c:v>
                  </c:pt>
                </c:lvl>
                <c:lvl>
                  <c:pt idx="0">
                    <c:v>2010</c:v>
                  </c:pt>
                  <c:pt idx="52">
                    <c:v>2011</c:v>
                  </c:pt>
                  <c:pt idx="104">
                    <c:v>2012</c:v>
                  </c:pt>
                </c:lvl>
              </c:multiLvlStrCache>
            </c:multiLvlStrRef>
          </c:cat>
          <c:val>
            <c:numRef>
              <c:f>'Cas IDS 2010 2012'!$B$14:$EF$14</c:f>
              <c:numCache>
                <c:formatCode>General</c:formatCode>
                <c:ptCount val="135"/>
                <c:pt idx="0">
                  <c:v>20</c:v>
                </c:pt>
                <c:pt idx="1">
                  <c:v>47</c:v>
                </c:pt>
                <c:pt idx="2">
                  <c:v>31</c:v>
                </c:pt>
                <c:pt idx="3">
                  <c:v>42</c:v>
                </c:pt>
                <c:pt idx="4">
                  <c:v>17</c:v>
                </c:pt>
                <c:pt idx="5">
                  <c:v>48</c:v>
                </c:pt>
                <c:pt idx="6">
                  <c:v>44</c:v>
                </c:pt>
                <c:pt idx="7">
                  <c:v>22</c:v>
                </c:pt>
                <c:pt idx="8">
                  <c:v>23</c:v>
                </c:pt>
                <c:pt idx="9">
                  <c:v>39</c:v>
                </c:pt>
                <c:pt idx="10">
                  <c:v>34</c:v>
                </c:pt>
                <c:pt idx="11">
                  <c:v>24</c:v>
                </c:pt>
                <c:pt idx="12">
                  <c:v>51</c:v>
                </c:pt>
                <c:pt idx="13">
                  <c:v>130</c:v>
                </c:pt>
                <c:pt idx="14">
                  <c:v>55</c:v>
                </c:pt>
                <c:pt idx="15">
                  <c:v>65</c:v>
                </c:pt>
                <c:pt idx="16">
                  <c:v>44</c:v>
                </c:pt>
                <c:pt idx="17">
                  <c:v>37</c:v>
                </c:pt>
                <c:pt idx="18">
                  <c:v>58</c:v>
                </c:pt>
                <c:pt idx="19">
                  <c:v>32</c:v>
                </c:pt>
                <c:pt idx="20">
                  <c:v>33</c:v>
                </c:pt>
                <c:pt idx="21">
                  <c:v>42</c:v>
                </c:pt>
                <c:pt idx="22">
                  <c:v>65</c:v>
                </c:pt>
                <c:pt idx="23">
                  <c:v>29</c:v>
                </c:pt>
                <c:pt idx="24">
                  <c:v>31</c:v>
                </c:pt>
                <c:pt idx="25">
                  <c:v>18</c:v>
                </c:pt>
                <c:pt idx="26">
                  <c:v>18</c:v>
                </c:pt>
                <c:pt idx="27">
                  <c:v>24</c:v>
                </c:pt>
                <c:pt idx="28">
                  <c:v>25</c:v>
                </c:pt>
                <c:pt idx="29">
                  <c:v>49</c:v>
                </c:pt>
                <c:pt idx="30">
                  <c:v>40</c:v>
                </c:pt>
                <c:pt idx="31">
                  <c:v>56</c:v>
                </c:pt>
                <c:pt idx="32">
                  <c:v>49</c:v>
                </c:pt>
                <c:pt idx="33">
                  <c:v>46</c:v>
                </c:pt>
                <c:pt idx="34">
                  <c:v>56</c:v>
                </c:pt>
                <c:pt idx="35">
                  <c:v>72</c:v>
                </c:pt>
                <c:pt idx="36">
                  <c:v>51</c:v>
                </c:pt>
                <c:pt idx="37">
                  <c:v>163</c:v>
                </c:pt>
                <c:pt idx="38">
                  <c:v>108</c:v>
                </c:pt>
                <c:pt idx="39">
                  <c:v>69</c:v>
                </c:pt>
                <c:pt idx="40">
                  <c:v>73</c:v>
                </c:pt>
                <c:pt idx="41">
                  <c:v>145</c:v>
                </c:pt>
                <c:pt idx="42">
                  <c:v>142</c:v>
                </c:pt>
                <c:pt idx="43">
                  <c:v>134</c:v>
                </c:pt>
                <c:pt idx="44">
                  <c:v>206</c:v>
                </c:pt>
                <c:pt idx="45">
                  <c:v>199</c:v>
                </c:pt>
                <c:pt idx="46">
                  <c:v>287</c:v>
                </c:pt>
                <c:pt idx="47">
                  <c:v>165</c:v>
                </c:pt>
                <c:pt idx="48">
                  <c:v>503</c:v>
                </c:pt>
                <c:pt idx="49">
                  <c:v>681</c:v>
                </c:pt>
                <c:pt idx="50">
                  <c:v>177</c:v>
                </c:pt>
                <c:pt idx="51">
                  <c:v>788</c:v>
                </c:pt>
                <c:pt idx="52">
                  <c:v>848</c:v>
                </c:pt>
                <c:pt idx="53">
                  <c:v>1229</c:v>
                </c:pt>
                <c:pt idx="54">
                  <c:v>1468</c:v>
                </c:pt>
                <c:pt idx="55">
                  <c:v>1984</c:v>
                </c:pt>
                <c:pt idx="56">
                  <c:v>2195</c:v>
                </c:pt>
                <c:pt idx="57">
                  <c:v>2032</c:v>
                </c:pt>
                <c:pt idx="58">
                  <c:v>2101</c:v>
                </c:pt>
                <c:pt idx="59">
                  <c:v>2473</c:v>
                </c:pt>
                <c:pt idx="60">
                  <c:v>2768</c:v>
                </c:pt>
                <c:pt idx="61">
                  <c:v>3521</c:v>
                </c:pt>
                <c:pt idx="62">
                  <c:v>4377</c:v>
                </c:pt>
                <c:pt idx="63">
                  <c:v>4576</c:v>
                </c:pt>
                <c:pt idx="64">
                  <c:v>4704</c:v>
                </c:pt>
                <c:pt idx="65">
                  <c:v>5003</c:v>
                </c:pt>
                <c:pt idx="66">
                  <c:v>4227</c:v>
                </c:pt>
                <c:pt idx="67">
                  <c:v>4175</c:v>
                </c:pt>
                <c:pt idx="68">
                  <c:v>3920</c:v>
                </c:pt>
                <c:pt idx="69">
                  <c:v>3233</c:v>
                </c:pt>
                <c:pt idx="70">
                  <c:v>3033</c:v>
                </c:pt>
                <c:pt idx="71">
                  <c:v>2861</c:v>
                </c:pt>
                <c:pt idx="72">
                  <c:v>3134</c:v>
                </c:pt>
                <c:pt idx="73">
                  <c:v>2475</c:v>
                </c:pt>
                <c:pt idx="74">
                  <c:v>3148</c:v>
                </c:pt>
                <c:pt idx="75">
                  <c:v>3382</c:v>
                </c:pt>
                <c:pt idx="76">
                  <c:v>5544</c:v>
                </c:pt>
                <c:pt idx="77">
                  <c:v>4511</c:v>
                </c:pt>
                <c:pt idx="78">
                  <c:v>3849</c:v>
                </c:pt>
                <c:pt idx="79">
                  <c:v>4913</c:v>
                </c:pt>
                <c:pt idx="80">
                  <c:v>4558</c:v>
                </c:pt>
                <c:pt idx="81">
                  <c:v>5270</c:v>
                </c:pt>
                <c:pt idx="82">
                  <c:v>4612</c:v>
                </c:pt>
                <c:pt idx="83">
                  <c:v>3707</c:v>
                </c:pt>
                <c:pt idx="84">
                  <c:v>2877</c:v>
                </c:pt>
                <c:pt idx="85">
                  <c:v>1958</c:v>
                </c:pt>
                <c:pt idx="86">
                  <c:v>1494</c:v>
                </c:pt>
                <c:pt idx="87">
                  <c:v>1822</c:v>
                </c:pt>
                <c:pt idx="88">
                  <c:v>1606</c:v>
                </c:pt>
                <c:pt idx="89">
                  <c:v>1348</c:v>
                </c:pt>
                <c:pt idx="90">
                  <c:v>1099</c:v>
                </c:pt>
                <c:pt idx="91">
                  <c:v>1029</c:v>
                </c:pt>
                <c:pt idx="92">
                  <c:v>866</c:v>
                </c:pt>
                <c:pt idx="93">
                  <c:v>1218</c:v>
                </c:pt>
                <c:pt idx="94">
                  <c:v>856</c:v>
                </c:pt>
                <c:pt idx="95">
                  <c:v>736</c:v>
                </c:pt>
                <c:pt idx="96">
                  <c:v>1034</c:v>
                </c:pt>
                <c:pt idx="97">
                  <c:v>1426</c:v>
                </c:pt>
                <c:pt idx="98">
                  <c:v>1061</c:v>
                </c:pt>
                <c:pt idx="99">
                  <c:v>948</c:v>
                </c:pt>
                <c:pt idx="100">
                  <c:v>837</c:v>
                </c:pt>
                <c:pt idx="101">
                  <c:v>658</c:v>
                </c:pt>
                <c:pt idx="102">
                  <c:v>754</c:v>
                </c:pt>
                <c:pt idx="103">
                  <c:v>583</c:v>
                </c:pt>
                <c:pt idx="104">
                  <c:v>924</c:v>
                </c:pt>
                <c:pt idx="105">
                  <c:v>777</c:v>
                </c:pt>
                <c:pt idx="106">
                  <c:v>1209</c:v>
                </c:pt>
                <c:pt idx="107">
                  <c:v>1284</c:v>
                </c:pt>
                <c:pt idx="108">
                  <c:v>1101</c:v>
                </c:pt>
                <c:pt idx="109">
                  <c:v>1055</c:v>
                </c:pt>
                <c:pt idx="110">
                  <c:v>1208</c:v>
                </c:pt>
                <c:pt idx="111">
                  <c:v>972</c:v>
                </c:pt>
                <c:pt idx="112">
                  <c:v>1304</c:v>
                </c:pt>
                <c:pt idx="113">
                  <c:v>1072</c:v>
                </c:pt>
                <c:pt idx="114">
                  <c:v>979</c:v>
                </c:pt>
                <c:pt idx="115">
                  <c:v>1115</c:v>
                </c:pt>
                <c:pt idx="116">
                  <c:v>1207</c:v>
                </c:pt>
                <c:pt idx="117">
                  <c:v>740</c:v>
                </c:pt>
                <c:pt idx="118">
                  <c:v>883</c:v>
                </c:pt>
                <c:pt idx="119">
                  <c:v>1324</c:v>
                </c:pt>
                <c:pt idx="120">
                  <c:v>737</c:v>
                </c:pt>
                <c:pt idx="121">
                  <c:v>874</c:v>
                </c:pt>
                <c:pt idx="122">
                  <c:v>772</c:v>
                </c:pt>
                <c:pt idx="123">
                  <c:v>621</c:v>
                </c:pt>
                <c:pt idx="124">
                  <c:v>849</c:v>
                </c:pt>
                <c:pt idx="125">
                  <c:v>714</c:v>
                </c:pt>
                <c:pt idx="126">
                  <c:v>1312</c:v>
                </c:pt>
                <c:pt idx="127">
                  <c:v>967</c:v>
                </c:pt>
                <c:pt idx="128">
                  <c:v>1283</c:v>
                </c:pt>
                <c:pt idx="129">
                  <c:v>1380</c:v>
                </c:pt>
                <c:pt idx="130">
                  <c:v>1094</c:v>
                </c:pt>
                <c:pt idx="131">
                  <c:v>1448</c:v>
                </c:pt>
                <c:pt idx="132">
                  <c:v>1404</c:v>
                </c:pt>
                <c:pt idx="133">
                  <c:v>1314</c:v>
                </c:pt>
                <c:pt idx="134">
                  <c:v>1113</c:v>
                </c:pt>
              </c:numCache>
            </c:numRef>
          </c:val>
        </c:ser>
        <c:gapWidth val="0"/>
        <c:axId val="37397632"/>
        <c:axId val="37399168"/>
      </c:barChart>
      <c:catAx>
        <c:axId val="37397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/>
          <a:lstStyle/>
          <a:p>
            <a:pPr>
              <a:defRPr/>
            </a:pPr>
            <a:endParaRPr lang="en-US"/>
          </a:p>
        </c:txPr>
        <c:crossAx val="37399168"/>
        <c:crosses val="autoZero"/>
        <c:auto val="1"/>
        <c:lblAlgn val="ctr"/>
        <c:lblOffset val="100"/>
      </c:catAx>
      <c:valAx>
        <c:axId val="37399168"/>
        <c:scaling>
          <c:orientation val="minMax"/>
        </c:scaling>
        <c:axPos val="l"/>
        <c:majorGridlines/>
        <c:numFmt formatCode="General" sourceLinked="1"/>
        <c:tickLblPos val="nextTo"/>
        <c:crossAx val="37397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en-US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B0BF0-3C0D-4D3A-B5E4-557DBCEDFDDA}" type="doc">
      <dgm:prSet loTypeId="urn:microsoft.com/office/officeart/2005/8/layout/vList2" loCatId="list" qsTypeId="urn:microsoft.com/office/officeart/2005/8/quickstyle/simple1#1" qsCatId="simple" csTypeId="urn:microsoft.com/office/officeart/2005/8/colors/colorful5" csCatId="colorful"/>
      <dgm:spPr/>
      <dgm:t>
        <a:bodyPr/>
        <a:lstStyle/>
        <a:p>
          <a:endParaRPr lang="en-ZW"/>
        </a:p>
      </dgm:t>
    </dgm:pt>
    <dgm:pt modelId="{0E0D5FE8-3CBF-432B-AE1C-432EB77A002A}">
      <dgm:prSet/>
      <dgm:spPr/>
      <dgm:t>
        <a:bodyPr/>
        <a:lstStyle/>
        <a:p>
          <a:pPr rtl="0"/>
          <a:r>
            <a:rPr lang="en-ZW" b="1" dirty="0" smtClean="0"/>
            <a:t>NB: A total of USD 18 million </a:t>
          </a:r>
          <a:r>
            <a:rPr lang="en-ZW" b="1" u="sng" dirty="0" smtClean="0"/>
            <a:t>PLUS</a:t>
          </a:r>
          <a:r>
            <a:rPr lang="en-ZW" b="1" dirty="0" smtClean="0"/>
            <a:t> raised locally by these countries in 2011 - 2012</a:t>
          </a:r>
          <a:endParaRPr lang="en-ZW" b="1" dirty="0"/>
        </a:p>
      </dgm:t>
    </dgm:pt>
    <dgm:pt modelId="{0016E5C3-34A2-4FA1-ACDA-60E9790C3A09}" type="parTrans" cxnId="{5E5778A6-F012-437F-A11F-0B4AC50A32B4}">
      <dgm:prSet/>
      <dgm:spPr/>
      <dgm:t>
        <a:bodyPr/>
        <a:lstStyle/>
        <a:p>
          <a:endParaRPr lang="en-ZW"/>
        </a:p>
      </dgm:t>
    </dgm:pt>
    <dgm:pt modelId="{EEB6EBA2-B68F-49D7-B71B-FE0C8D0C96D2}" type="sibTrans" cxnId="{5E5778A6-F012-437F-A11F-0B4AC50A32B4}">
      <dgm:prSet/>
      <dgm:spPr/>
      <dgm:t>
        <a:bodyPr/>
        <a:lstStyle/>
        <a:p>
          <a:endParaRPr lang="en-ZW"/>
        </a:p>
      </dgm:t>
    </dgm:pt>
    <dgm:pt modelId="{539644D0-7A89-4F91-AC40-E49D3A718F3B}" type="pres">
      <dgm:prSet presAssocID="{B6FB0BF0-3C0D-4D3A-B5E4-557DBCEDFD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296CD9-6B2F-41AD-B13E-E2B829AF5D27}" type="pres">
      <dgm:prSet presAssocID="{0E0D5FE8-3CBF-432B-AE1C-432EB77A00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4A2BF5-87E6-4699-AD51-A05FC8D0BB66}" type="presOf" srcId="{B6FB0BF0-3C0D-4D3A-B5E4-557DBCEDFDDA}" destId="{539644D0-7A89-4F91-AC40-E49D3A718F3B}" srcOrd="0" destOrd="0" presId="urn:microsoft.com/office/officeart/2005/8/layout/vList2"/>
    <dgm:cxn modelId="{5E5778A6-F012-437F-A11F-0B4AC50A32B4}" srcId="{B6FB0BF0-3C0D-4D3A-B5E4-557DBCEDFDDA}" destId="{0E0D5FE8-3CBF-432B-AE1C-432EB77A002A}" srcOrd="0" destOrd="0" parTransId="{0016E5C3-34A2-4FA1-ACDA-60E9790C3A09}" sibTransId="{EEB6EBA2-B68F-49D7-B71B-FE0C8D0C96D2}"/>
    <dgm:cxn modelId="{6DA08FAE-CFB6-4EEC-9F4B-1D30BD608721}" type="presOf" srcId="{0E0D5FE8-3CBF-432B-AE1C-432EB77A002A}" destId="{6F296CD9-6B2F-41AD-B13E-E2B829AF5D27}" srcOrd="0" destOrd="0" presId="urn:microsoft.com/office/officeart/2005/8/layout/vList2"/>
    <dgm:cxn modelId="{81D2FC81-3471-4718-9FB6-01AF9DFF9ACD}" type="presParOf" srcId="{539644D0-7A89-4F91-AC40-E49D3A718F3B}" destId="{6F296CD9-6B2F-41AD-B13E-E2B829AF5D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9C38DF-149D-4C6E-A61F-F26D772FF538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F84617-5A23-4991-A23C-412E496E9361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D0615FC-8919-46A2-A420-4C75F978D3B0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W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162089-1EC2-4287-BAEA-C4D898E84C1E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W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E9128-1974-4EB6-8BAA-CF5C892EA0B8}" type="slidenum">
              <a:rPr lang="en-ZW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Z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W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2227C-0A41-42B2-8BA5-9EFD1168CB40}" type="slidenum">
              <a:rPr lang="en-ZW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Z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W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0BCD9-8F55-4553-ACEB-ACE31E96E2E2}" type="slidenum">
              <a:rPr lang="en-ZW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Z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D17C-C6FC-4FC4-869D-1317054FA3C1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E408-46FA-40B3-80EA-EC49F5F4F171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0170-1CD6-40D5-A02B-B3C29FEEACC6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193D-5D60-4A38-8D01-C5F6D4E420E4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DE276-E10F-4729-B7E4-29660E7691CC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E37-425E-4E6D-9730-546EF81E5230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CD11-438B-47AD-9A0C-A52C4FC9263C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CE18-98CF-4AB4-8AB0-791D1DE1C52D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D7F7-1152-4E8D-80AF-13FFE5985B59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7C15-3CAA-426A-807D-7B54B853D0E1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7D1F-23FF-4C16-890A-45C02624903B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51F5-51CC-402F-90D5-5A8694C39B38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7348-DCF1-413A-B4E5-80F53ED93F8E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3AB9-8CD6-4245-861F-9EFE99F9C5D3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F523-49CE-427C-8082-52D78BA19B63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7BB4D-C792-4536-B0C8-C3DAE702FDBE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E1696-DAB1-408E-8C9A-EBEEEE5182A2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F70D-9063-4BBE-A1AA-0DCF09EAE2F6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D04B-1B79-406A-B918-DBB7CAF8A0B3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E1F8-1D2A-4874-86A9-09C861A27D98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25CE-B339-493C-8897-CB039971364C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07CF-4FDF-4055-A8A7-90C53B2FD111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E3376-CB40-4A52-AEE9-58D09786B4B7}" type="datetimeFigureOut">
              <a:rPr lang="en-ZW"/>
              <a:pPr>
                <a:defRPr/>
              </a:pPr>
              <a:t>9/17/2012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54C8B0-3403-4834-AFF4-EB6F28E7F8B5}" type="slidenum">
              <a:rPr lang="en-ZW"/>
              <a:pPr>
                <a:defRPr/>
              </a:pPr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tif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hyperlink" Target="http://images.google.com/imgres?imgurl=http://www.pocketpicks.co.uk/latest/wp-content/uploads/2007/06/209-OFF-Vodafone_Square.jpg&amp;imgrefurl=http://current.com/items/88984110_vodafone_acquisice_la_tedesca_arcor&amp;h=599&amp;w=599&amp;sz=24&amp;hl=en&amp;start=1&amp;um=1&amp;usg=___Sw1t5IT2GPV0ccwXD874ZRUAe4=&amp;tbnid=_6On9wU7tqXqyM:&amp;tbnh=135&amp;tbnw=135&amp;prev=/images?q=vodafone&amp;um=1&amp;hl=en&amp;sa=X" TargetMode="External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6375"/>
            <a:ext cx="8382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Region- priorities to reach the 2020 measles elimination goal. 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ZW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W" b="1" dirty="0" smtClean="0">
                <a:solidFill>
                  <a:schemeClr val="tx2"/>
                </a:solidFill>
              </a:rPr>
              <a:t>Dr Balcha Masresha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W" b="1" dirty="0" smtClean="0">
                <a:solidFill>
                  <a:schemeClr val="tx2"/>
                </a:solidFill>
              </a:rPr>
              <a:t>WHO Regional office for Africa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ZW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ZW" b="1" dirty="0" smtClean="0">
                <a:solidFill>
                  <a:schemeClr val="tx2"/>
                </a:solidFill>
              </a:rPr>
              <a:t>Sept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ZW" b="1" dirty="0">
              <a:solidFill>
                <a:schemeClr val="tx2"/>
              </a:solidFill>
            </a:endParaRPr>
          </a:p>
        </p:txBody>
      </p:sp>
      <p:pic>
        <p:nvPicPr>
          <p:cNvPr id="4" name="e007b15f-f2d0-4669-8671-3459cfc9157c" descr="9BF5CF9E-F2E7-4014-953E-46037F28C5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 r="31920"/>
          <a:stretch>
            <a:fillRect/>
          </a:stretch>
        </p:blipFill>
        <p:spPr bwMode="auto">
          <a:xfrm>
            <a:off x="3124200" y="2057400"/>
            <a:ext cx="287446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case reports and MCV1 coverage (WHO UNICEF estimates). </a:t>
            </a:r>
            <a:r>
              <a:rPr lang="en-ZW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Kenya</a:t>
            </a: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2000 - 2011</a:t>
            </a:r>
            <a:endParaRPr lang="en-Z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52563"/>
            <a:ext cx="83534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60538"/>
            <a:ext cx="8904288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case reports and MCV1 coverage (WHO UNICEF estimates). </a:t>
            </a:r>
            <a:r>
              <a:rPr lang="en-ZW" sz="32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</a:t>
            </a: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2000 - 2011</a:t>
            </a:r>
            <a:endParaRPr lang="en-Z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28750"/>
            <a:ext cx="8839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case reports and MCV1 coverage (WHO UNICEF estimates). </a:t>
            </a:r>
            <a:r>
              <a:rPr lang="en-ZW" sz="32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Congo.</a:t>
            </a: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2000 - 2011</a:t>
            </a:r>
            <a:endParaRPr lang="en-Z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857250"/>
          </a:xfrm>
          <a:solidFill>
            <a:schemeClr val="accent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</a:rPr>
              <a:t>Trends in </a:t>
            </a:r>
            <a:r>
              <a:rPr lang="fr-FR" sz="3200" b="1" dirty="0" err="1" smtClean="0">
                <a:solidFill>
                  <a:schemeClr val="bg1"/>
                </a:solidFill>
              </a:rPr>
              <a:t>weekly</a:t>
            </a:r>
            <a:r>
              <a:rPr lang="fr-FR" sz="3200" b="1" dirty="0" smtClean="0">
                <a:solidFill>
                  <a:schemeClr val="bg1"/>
                </a:solidFill>
              </a:rPr>
              <a:t> </a:t>
            </a:r>
            <a:r>
              <a:rPr lang="fr-FR" sz="3200" b="1" dirty="0" err="1" smtClean="0">
                <a:solidFill>
                  <a:schemeClr val="bg1"/>
                </a:solidFill>
              </a:rPr>
              <a:t>measles</a:t>
            </a:r>
            <a:r>
              <a:rPr lang="fr-FR" sz="3200" b="1" dirty="0" smtClean="0">
                <a:solidFill>
                  <a:schemeClr val="bg1"/>
                </a:solidFill>
              </a:rPr>
              <a:t> case </a:t>
            </a:r>
            <a:r>
              <a:rPr lang="fr-FR" sz="3200" b="1" dirty="0" err="1" smtClean="0">
                <a:solidFill>
                  <a:schemeClr val="bg1"/>
                </a:solidFill>
              </a:rPr>
              <a:t>reporting</a:t>
            </a:r>
            <a:r>
              <a:rPr lang="fr-FR" sz="3200" b="1" dirty="0" smtClean="0">
                <a:solidFill>
                  <a:schemeClr val="bg1"/>
                </a:solidFill>
              </a:rPr>
              <a:t>. DR Congo, </a:t>
            </a:r>
            <a:r>
              <a:rPr lang="fr-FR" sz="2400" b="1" dirty="0" smtClean="0">
                <a:solidFill>
                  <a:schemeClr val="bg1"/>
                </a:solidFill>
              </a:rPr>
              <a:t/>
            </a:r>
            <a:br>
              <a:rPr lang="fr-FR" sz="2400" b="1" dirty="0" smtClean="0">
                <a:solidFill>
                  <a:schemeClr val="bg1"/>
                </a:solidFill>
              </a:rPr>
            </a:br>
            <a:r>
              <a:rPr lang="fr-FR" sz="3200" b="1" dirty="0" smtClean="0">
                <a:solidFill>
                  <a:schemeClr val="bg1"/>
                </a:solidFill>
              </a:rPr>
              <a:t>2010 – </a:t>
            </a:r>
            <a:r>
              <a:rPr lang="fr-FR" sz="3200" b="1" dirty="0" err="1" smtClean="0">
                <a:solidFill>
                  <a:schemeClr val="bg1"/>
                </a:solidFill>
              </a:rPr>
              <a:t>week</a:t>
            </a:r>
            <a:r>
              <a:rPr lang="fr-FR" sz="3200" b="1" dirty="0" smtClean="0">
                <a:solidFill>
                  <a:schemeClr val="bg1"/>
                </a:solidFill>
              </a:rPr>
              <a:t> 33, 2012</a:t>
            </a:r>
          </a:p>
        </p:txBody>
      </p:sp>
      <p:sp>
        <p:nvSpPr>
          <p:cNvPr id="28674" name="ZoneTexte 4"/>
          <p:cNvSpPr txBox="1">
            <a:spLocks noChangeArrowheads="1"/>
          </p:cNvSpPr>
          <p:nvPr/>
        </p:nvSpPr>
        <p:spPr bwMode="auto">
          <a:xfrm>
            <a:off x="0" y="6581775"/>
            <a:ext cx="1403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Source: DLM</a:t>
            </a:r>
          </a:p>
        </p:txBody>
      </p:sp>
      <p:sp>
        <p:nvSpPr>
          <p:cNvPr id="13316" name="Espace réservé de la date 5"/>
          <p:cNvSpPr txBox="1">
            <a:spLocks noChangeArrowheads="1"/>
          </p:cNvSpPr>
          <p:nvPr/>
        </p:nvSpPr>
        <p:spPr bwMode="auto">
          <a:xfrm>
            <a:off x="3492500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1A1CE77-F101-4D68-8FB8-99440753D8A9}" type="datetime2">
              <a: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lundi 17 septembre 2012</a:t>
            </a:fld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79512" y="1052736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00800" y="1187985"/>
            <a:ext cx="2605088" cy="2246729"/>
            <a:chOff x="250825" y="1916113"/>
            <a:chExt cx="5810546" cy="4493457"/>
          </a:xfrm>
          <a:solidFill>
            <a:schemeClr val="bg1"/>
          </a:solidFill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/>
              </a:extLst>
            </a:blip>
            <a:srcRect l="10667" t="10707" r="11607" b="3658"/>
            <a:stretch>
              <a:fillRect/>
            </a:stretch>
          </p:blipFill>
          <p:spPr bwMode="auto">
            <a:xfrm>
              <a:off x="998538" y="1916113"/>
              <a:ext cx="5062833" cy="4465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771775" y="5876925"/>
              <a:ext cx="503238" cy="2159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71775" y="5516563"/>
              <a:ext cx="503238" cy="2159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"/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250825" y="5732462"/>
              <a:ext cx="2376489" cy="67710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800"/>
                <a:t>ZS en épidémie (80)</a:t>
              </a: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250825" y="5373688"/>
              <a:ext cx="2089150" cy="430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800"/>
                <a:t>ZS en alerte (5)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surveillance performance. </a:t>
            </a: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</a:t>
            </a:r>
            <a:r>
              <a:rPr lang="en-Z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2012. AFR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474788"/>
          <a:ext cx="8915400" cy="509111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267199"/>
                <a:gridCol w="1524000"/>
                <a:gridCol w="1371600"/>
                <a:gridCol w="1752600"/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Performance </a:t>
                      </a:r>
                      <a:r>
                        <a:rPr lang="en-US" sz="2000" b="1" dirty="0" smtClean="0">
                          <a:effectLst/>
                        </a:rPr>
                        <a:t>indicators/ parameters</a:t>
                      </a:r>
                      <a:endParaRPr lang="en-ZW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2010</a:t>
                      </a:r>
                      <a:endParaRPr lang="en-ZW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2011</a:t>
                      </a:r>
                      <a:endParaRPr lang="en-ZW" sz="20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(Jan 1 - Aug 10)</a:t>
                      </a:r>
                      <a:endParaRPr lang="en-ZW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71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reporting countries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43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ZW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28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suspected measles cases reported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163,575</a:t>
                      </a:r>
                      <a:endParaRPr lang="en-ZW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74,896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32,449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2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Number of confirmed measles cases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127,422</a:t>
                      </a:r>
                      <a:endParaRPr lang="en-ZW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32,323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12,964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2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Non-measles febrile rash illness (target &gt;2/ 100,000 population )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</a:t>
                      </a:r>
                      <a:endParaRPr lang="en-ZW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2.9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3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</a:rPr>
                        <a:t>% countries meeting target for NMFRI rate</a:t>
                      </a:r>
                      <a:endParaRPr lang="en-ZW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25/42</a:t>
                      </a:r>
                      <a:r>
                        <a:rPr lang="en-ZW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(60%)</a:t>
                      </a:r>
                      <a:endParaRPr lang="en-ZW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22/42 </a:t>
                      </a:r>
                      <a:r>
                        <a:rPr lang="en-ZW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(51%)</a:t>
                      </a:r>
                      <a:endParaRPr lang="en-ZW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25/43</a:t>
                      </a:r>
                      <a:r>
                        <a:rPr lang="en-ZW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(58%)</a:t>
                      </a:r>
                      <a:endParaRPr lang="en-ZW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23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districts reporting </a:t>
                      </a:r>
                      <a:r>
                        <a:rPr lang="en-US" sz="1800" u="sng" dirty="0" smtClean="0">
                          <a:effectLst/>
                        </a:rPr>
                        <a:t>&gt; </a:t>
                      </a:r>
                      <a:r>
                        <a:rPr lang="en-US" sz="1800" dirty="0" smtClean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case with blood sample (target &gt;80%)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84%</a:t>
                      </a:r>
                      <a:endParaRPr lang="en-ZW" sz="180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81%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76%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82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% countries meeting target for district reporting</a:t>
                      </a:r>
                      <a:endParaRPr lang="en-ZW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W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29/42</a:t>
                      </a:r>
                      <a:r>
                        <a:rPr lang="en-ZW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(69%)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W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23/43</a:t>
                      </a:r>
                      <a:r>
                        <a:rPr lang="en-ZW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(53%)</a:t>
                      </a:r>
                      <a:endParaRPr lang="en-ZW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1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19/43</a:t>
                      </a:r>
                      <a:r>
                        <a:rPr lang="en-ZW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 (44%)</a:t>
                      </a:r>
                      <a:endParaRPr lang="en-ZW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85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Incidence of confirmed measles per 100,000 population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16.5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1.5</a:t>
                      </a:r>
                      <a:endParaRPr lang="en-ZW" sz="1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600200"/>
          <a:ext cx="8686800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0314"/>
                <a:gridCol w="1956486"/>
              </a:tblGrid>
              <a:tr h="740229">
                <a:tc>
                  <a:txBody>
                    <a:bodyPr/>
                    <a:lstStyle/>
                    <a:p>
                      <a:pPr algn="ctr" fontAlgn="b"/>
                      <a:r>
                        <a:rPr lang="en-ZW" sz="2800" b="1" u="none" strike="noStrike" dirty="0">
                          <a:effectLst/>
                        </a:rPr>
                        <a:t>Indicator</a:t>
                      </a:r>
                      <a:endParaRPr lang="en-ZW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800" b="1" u="none" strike="noStrike" dirty="0">
                          <a:effectLst/>
                        </a:rPr>
                        <a:t>Proportion</a:t>
                      </a:r>
                      <a:endParaRPr lang="en-ZW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022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ZW" sz="2000" b="0" u="none" strike="noStrike" dirty="0" smtClean="0">
                          <a:effectLst/>
                        </a:rPr>
                        <a:t>Countries </a:t>
                      </a:r>
                      <a:r>
                        <a:rPr lang="en-ZW" sz="2000" b="0" u="none" strike="noStrike" dirty="0">
                          <a:effectLst/>
                        </a:rPr>
                        <a:t>with </a:t>
                      </a:r>
                      <a:r>
                        <a:rPr lang="en-ZW" sz="2000" b="1" u="none" strike="noStrike" dirty="0">
                          <a:effectLst/>
                        </a:rPr>
                        <a:t>MCV1</a:t>
                      </a:r>
                      <a:r>
                        <a:rPr lang="en-ZW" sz="2000" b="0" u="none" strike="noStrike" dirty="0">
                          <a:effectLst/>
                        </a:rPr>
                        <a:t> coverage in 2010 (WHO UNICEF estimates) of 90% or more 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35%</a:t>
                      </a:r>
                      <a:endParaRPr lang="en-ZW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22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ZW" sz="2000" b="0" u="none" strike="noStrike" dirty="0" smtClean="0">
                          <a:effectLst/>
                        </a:rPr>
                        <a:t>Countries </a:t>
                      </a:r>
                      <a:r>
                        <a:rPr lang="en-ZW" sz="2000" b="0" u="none" strike="noStrike" dirty="0">
                          <a:effectLst/>
                        </a:rPr>
                        <a:t>with at least 80% </a:t>
                      </a:r>
                      <a:r>
                        <a:rPr lang="en-ZW" sz="2000" b="1" u="none" strike="noStrike" dirty="0">
                          <a:effectLst/>
                        </a:rPr>
                        <a:t>districts reporting MCV1 </a:t>
                      </a:r>
                      <a:r>
                        <a:rPr lang="en-ZW" sz="2000" b="0" u="none" strike="noStrike" dirty="0">
                          <a:effectLst/>
                        </a:rPr>
                        <a:t>coverage of 80% or more in 2010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7%</a:t>
                      </a:r>
                      <a:endParaRPr lang="en-ZW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22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ZW" sz="2000" b="0" u="none" strike="noStrike" dirty="0" smtClean="0">
                          <a:effectLst/>
                        </a:rPr>
                        <a:t>Countries </a:t>
                      </a:r>
                      <a:r>
                        <a:rPr lang="en-ZW" sz="2000" b="0" u="none" strike="noStrike" dirty="0">
                          <a:effectLst/>
                        </a:rPr>
                        <a:t>with at least 90% districts reporting 95% or more </a:t>
                      </a:r>
                      <a:r>
                        <a:rPr lang="en-ZW" sz="2000" b="1" u="none" strike="noStrike" dirty="0">
                          <a:effectLst/>
                        </a:rPr>
                        <a:t>SIAs coverage </a:t>
                      </a:r>
                      <a:r>
                        <a:rPr lang="en-ZW" sz="2000" b="0" u="none" strike="noStrike" dirty="0">
                          <a:effectLst/>
                        </a:rPr>
                        <a:t>in 2009 -2011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23%</a:t>
                      </a:r>
                      <a:endParaRPr lang="en-ZW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22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ZW" sz="2000" b="0" u="none" strike="noStrike" dirty="0" smtClean="0">
                          <a:effectLst/>
                        </a:rPr>
                        <a:t>Countries </a:t>
                      </a:r>
                      <a:r>
                        <a:rPr lang="en-ZW" sz="2000" b="0" u="none" strike="noStrike" dirty="0">
                          <a:effectLst/>
                        </a:rPr>
                        <a:t>with at least 80% </a:t>
                      </a:r>
                      <a:r>
                        <a:rPr lang="en-ZW" sz="2000" b="1" u="none" strike="noStrike" dirty="0">
                          <a:effectLst/>
                        </a:rPr>
                        <a:t>districts reporting suspected measles cases </a:t>
                      </a:r>
                      <a:r>
                        <a:rPr lang="en-ZW" sz="2000" b="0" u="none" strike="noStrike" dirty="0">
                          <a:effectLst/>
                        </a:rPr>
                        <a:t>in 2011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53%</a:t>
                      </a:r>
                      <a:endParaRPr lang="en-ZW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22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ZW" sz="2000" b="0" u="none" strike="noStrike" dirty="0" smtClean="0">
                          <a:effectLst/>
                        </a:rPr>
                        <a:t>Countries </a:t>
                      </a:r>
                      <a:r>
                        <a:rPr lang="en-ZW" sz="2000" b="0" u="none" strike="noStrike" dirty="0">
                          <a:effectLst/>
                        </a:rPr>
                        <a:t>with a </a:t>
                      </a:r>
                      <a:r>
                        <a:rPr lang="en-ZW" sz="2000" b="1" u="none" strike="noStrike" dirty="0">
                          <a:effectLst/>
                        </a:rPr>
                        <a:t>NMFRI</a:t>
                      </a:r>
                      <a:r>
                        <a:rPr lang="en-ZW" sz="2000" b="0" u="none" strike="noStrike" dirty="0">
                          <a:effectLst/>
                        </a:rPr>
                        <a:t> rate of at least 2 per 100,000 </a:t>
                      </a:r>
                      <a:r>
                        <a:rPr lang="en-ZW" sz="2000" b="0" u="none" strike="noStrike" dirty="0" smtClean="0">
                          <a:effectLst/>
                        </a:rPr>
                        <a:t>population </a:t>
                      </a:r>
                      <a:r>
                        <a:rPr lang="en-ZW" sz="2000" b="0" u="none" strike="noStrike" dirty="0">
                          <a:effectLst/>
                        </a:rPr>
                        <a:t>in 2011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51%</a:t>
                      </a:r>
                      <a:endParaRPr lang="en-ZW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022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itchFamily="34" charset="0"/>
                        <a:buChar char="•"/>
                      </a:pPr>
                      <a:r>
                        <a:rPr lang="en-ZW" sz="2000" b="0" u="none" strike="noStrike" dirty="0" smtClean="0">
                          <a:effectLst/>
                        </a:rPr>
                        <a:t>Countries </a:t>
                      </a:r>
                      <a:r>
                        <a:rPr lang="en-ZW" sz="2000" b="0" u="none" strike="noStrike" dirty="0">
                          <a:effectLst/>
                        </a:rPr>
                        <a:t>with </a:t>
                      </a:r>
                      <a:r>
                        <a:rPr lang="en-ZW" sz="2000" b="1" u="none" strike="noStrike" dirty="0">
                          <a:effectLst/>
                        </a:rPr>
                        <a:t>incidence</a:t>
                      </a:r>
                      <a:r>
                        <a:rPr lang="en-ZW" sz="2000" b="0" u="none" strike="noStrike" dirty="0">
                          <a:effectLst/>
                        </a:rPr>
                        <a:t> of confirmed measles of less than 5 cases per million population in 2011</a:t>
                      </a:r>
                      <a:endParaRPr lang="en-ZW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2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56%</a:t>
                      </a:r>
                      <a:endParaRPr lang="en-ZW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</a:t>
            </a:r>
            <a:r>
              <a:rPr lang="en-ZW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</a:t>
            </a:r>
            <a:r>
              <a:rPr lang="en-Z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-a-</a:t>
            </a:r>
            <a:r>
              <a:rPr lang="en-ZW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</a:t>
            </a:r>
            <a:r>
              <a:rPr lang="en-ZW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 pre-elimination targets (as of end 2011)</a:t>
            </a:r>
            <a:endParaRPr lang="en-ZW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066800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 </a:t>
            </a:r>
            <a:r>
              <a:rPr lang="en-ZW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Challenges  </a:t>
            </a:r>
            <a:endParaRPr lang="en-ZW" sz="48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038"/>
            <a:ext cx="8686800" cy="46021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dirty="0" smtClean="0">
                <a:solidFill>
                  <a:schemeClr val="accent1">
                    <a:lumMod val="75000"/>
                  </a:schemeClr>
                </a:solidFill>
              </a:rPr>
              <a:t>Measles outbreaks in the face of: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accent1">
                    <a:lumMod val="75000"/>
                  </a:schemeClr>
                </a:solidFill>
              </a:rPr>
              <a:t>gaps in immunisation systems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accent1">
                    <a:lumMod val="75000"/>
                  </a:schemeClr>
                </a:solidFill>
              </a:rPr>
              <a:t>Shifting epidemiological susceptibility towards older age groups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dirty="0" smtClean="0">
                <a:solidFill>
                  <a:schemeClr val="accent1">
                    <a:lumMod val="75000"/>
                  </a:schemeClr>
                </a:solidFill>
              </a:rPr>
              <a:t>Gaps in local and partner resource mobilisation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dirty="0">
                <a:solidFill>
                  <a:schemeClr val="accent1">
                    <a:lumMod val="75000"/>
                  </a:schemeClr>
                </a:solidFill>
              </a:rPr>
              <a:t>Multiple social and health sector priorities </a:t>
            </a:r>
            <a:r>
              <a:rPr lang="en-ZW" dirty="0" smtClean="0">
                <a:solidFill>
                  <a:schemeClr val="accent1">
                    <a:lumMod val="75000"/>
                  </a:schemeClr>
                </a:solidFill>
              </a:rPr>
              <a:t>at country level</a:t>
            </a:r>
            <a:endParaRPr lang="en-ZW" dirty="0">
              <a:solidFill>
                <a:schemeClr val="accent1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accent1">
                    <a:lumMod val="75000"/>
                  </a:schemeClr>
                </a:solidFill>
              </a:rPr>
              <a:t>Polio eradication, HIV-AIDS, epidemics, health worker attrition, NUVI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ZW" dirty="0">
              <a:solidFill>
                <a:schemeClr val="accent1">
                  <a:lumMod val="7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ZW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Priorities for the Region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/>
          <a:lstStyle/>
          <a:p>
            <a:r>
              <a:rPr lang="en-ZW" smtClean="0">
                <a:solidFill>
                  <a:schemeClr val="tx2"/>
                </a:solidFill>
              </a:rPr>
              <a:t>Strengthening routine immunisation systems</a:t>
            </a:r>
          </a:p>
          <a:p>
            <a:r>
              <a:rPr lang="en-ZW" smtClean="0">
                <a:solidFill>
                  <a:schemeClr val="tx2"/>
                </a:solidFill>
              </a:rPr>
              <a:t>SIAs targeting susceptible population groups</a:t>
            </a:r>
          </a:p>
          <a:p>
            <a:pPr lvl="1"/>
            <a:r>
              <a:rPr lang="en-ZW" smtClean="0">
                <a:solidFill>
                  <a:schemeClr val="tx2"/>
                </a:solidFill>
              </a:rPr>
              <a:t>Resource implications</a:t>
            </a:r>
          </a:p>
          <a:p>
            <a:r>
              <a:rPr lang="en-ZW" smtClean="0">
                <a:solidFill>
                  <a:schemeClr val="tx2"/>
                </a:solidFill>
              </a:rPr>
              <a:t>Strong advocacy at regional and global level</a:t>
            </a:r>
          </a:p>
          <a:p>
            <a:endParaRPr lang="en-ZW" smtClean="0">
              <a:solidFill>
                <a:schemeClr val="tx2"/>
              </a:solidFill>
            </a:endParaRPr>
          </a:p>
          <a:p>
            <a:endParaRPr lang="en-ZW" smtClean="0">
              <a:solidFill>
                <a:schemeClr val="tx2"/>
              </a:solidFill>
            </a:endParaRPr>
          </a:p>
          <a:p>
            <a:r>
              <a:rPr lang="en-ZW" smtClean="0">
                <a:solidFill>
                  <a:schemeClr val="tx2"/>
                </a:solidFill>
              </a:rPr>
              <a:t>Introducing rubella vaccines</a:t>
            </a:r>
          </a:p>
          <a:p>
            <a:endParaRPr lang="en-ZW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 ahead for measles elimination in AFR</a:t>
            </a:r>
            <a:endParaRPr lang="en-Z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98638"/>
            <a:ext cx="8610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dirty="0" smtClean="0">
                <a:solidFill>
                  <a:schemeClr val="tx2"/>
                </a:solidFill>
              </a:rPr>
              <a:t>Efforts </a:t>
            </a:r>
            <a:r>
              <a:rPr lang="en-ZW" dirty="0">
                <a:solidFill>
                  <a:schemeClr val="tx2"/>
                </a:solidFill>
              </a:rPr>
              <a:t>to </a:t>
            </a:r>
            <a:r>
              <a:rPr lang="en-ZW" dirty="0" smtClean="0">
                <a:solidFill>
                  <a:schemeClr val="tx2"/>
                </a:solidFill>
              </a:rPr>
              <a:t>reprogram/ </a:t>
            </a:r>
            <a:r>
              <a:rPr lang="en-ZW" dirty="0">
                <a:solidFill>
                  <a:schemeClr val="tx2"/>
                </a:solidFill>
              </a:rPr>
              <a:t>realign </a:t>
            </a:r>
            <a:r>
              <a:rPr lang="en-ZW" dirty="0" smtClean="0">
                <a:solidFill>
                  <a:schemeClr val="tx2"/>
                </a:solidFill>
              </a:rPr>
              <a:t>HSS support to immunisation program outcomes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tx2"/>
                </a:solidFill>
              </a:rPr>
              <a:t>Focus on CAR</a:t>
            </a:r>
            <a:r>
              <a:rPr lang="en-ZW" dirty="0">
                <a:solidFill>
                  <a:schemeClr val="tx2"/>
                </a:solidFill>
              </a:rPr>
              <a:t>, CHA, DRC</a:t>
            </a:r>
            <a:r>
              <a:rPr lang="en-ZW" dirty="0" smtClean="0">
                <a:solidFill>
                  <a:schemeClr val="tx2"/>
                </a:solidFill>
              </a:rPr>
              <a:t>, ETH</a:t>
            </a:r>
            <a:r>
              <a:rPr lang="en-ZW" dirty="0">
                <a:solidFill>
                  <a:schemeClr val="tx2"/>
                </a:solidFill>
              </a:rPr>
              <a:t>, GUB, GUI, </a:t>
            </a:r>
            <a:r>
              <a:rPr lang="en-ZW" dirty="0" smtClean="0">
                <a:solidFill>
                  <a:schemeClr val="tx2"/>
                </a:solidFill>
              </a:rPr>
              <a:t>NIE</a:t>
            </a:r>
            <a:r>
              <a:rPr lang="en-ZW" dirty="0">
                <a:solidFill>
                  <a:schemeClr val="tx2"/>
                </a:solidFill>
              </a:rPr>
              <a:t>, NIG, </a:t>
            </a:r>
            <a:r>
              <a:rPr lang="en-ZW" dirty="0" smtClean="0">
                <a:solidFill>
                  <a:schemeClr val="tx2"/>
                </a:solidFill>
              </a:rPr>
              <a:t>UGA, ZAM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ZW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dirty="0" smtClean="0">
                <a:solidFill>
                  <a:schemeClr val="tx2"/>
                </a:solidFill>
              </a:rPr>
              <a:t>GAVI support: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tx2"/>
                </a:solidFill>
              </a:rPr>
              <a:t>for SIAs in selected countries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ZW" dirty="0" smtClean="0">
                <a:solidFill>
                  <a:schemeClr val="tx2"/>
                </a:solidFill>
              </a:rPr>
              <a:t>ETH, NIE, DRC in 2013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tx2"/>
                </a:solidFill>
              </a:rPr>
              <a:t>for wide age group MR SIAs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ZW" dirty="0" smtClean="0">
                <a:solidFill>
                  <a:schemeClr val="tx2"/>
                </a:solidFill>
              </a:rPr>
              <a:t>for outbreak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320675" y="381000"/>
            <a:ext cx="8383588" cy="5630863"/>
            <a:chOff x="240" y="852"/>
            <a:chExt cx="6175" cy="3911"/>
          </a:xfrm>
        </p:grpSpPr>
        <p:pic>
          <p:nvPicPr>
            <p:cNvPr id="36875" name="Picture 14" descr="209-OFF-Vodafone_Squar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" y="3636"/>
              <a:ext cx="1002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6551" name="Text Box 7"/>
            <p:cNvSpPr txBox="1">
              <a:spLocks noChangeArrowheads="1"/>
            </p:cNvSpPr>
            <p:nvPr/>
          </p:nvSpPr>
          <p:spPr bwMode="auto">
            <a:xfrm>
              <a:off x="562" y="1323"/>
              <a:ext cx="3536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04105" tIns="52052" rIns="104105" bIns="52052">
              <a:spAutoFit/>
            </a:bodyPr>
            <a:lstStyle/>
            <a:p>
              <a:pPr algn="ctr" defTabSz="914179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877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8" y="983"/>
              <a:ext cx="5775" cy="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8" name="Picture 11" descr="Merck ima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83" y="1987"/>
              <a:ext cx="849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9" name="Rectangle 17"/>
            <p:cNvSpPr>
              <a:spLocks noChangeArrowheads="1"/>
            </p:cNvSpPr>
            <p:nvPr/>
          </p:nvSpPr>
          <p:spPr bwMode="auto">
            <a:xfrm>
              <a:off x="240" y="1296"/>
              <a:ext cx="660" cy="1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880" name="Rectangle 18"/>
            <p:cNvSpPr>
              <a:spLocks noChangeArrowheads="1"/>
            </p:cNvSpPr>
            <p:nvPr/>
          </p:nvSpPr>
          <p:spPr bwMode="auto">
            <a:xfrm>
              <a:off x="616" y="1312"/>
              <a:ext cx="660" cy="1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36881" name="Picture 19" descr="footer.jpg"/>
            <p:cNvPicPr>
              <a:picLocks noChangeAspect="1" noChangeArrowheads="1"/>
            </p:cNvPicPr>
            <p:nvPr/>
          </p:nvPicPr>
          <p:blipFill>
            <a:blip r:embed="rId6"/>
            <a:srcRect l="1639" b="7272"/>
            <a:stretch>
              <a:fillRect/>
            </a:stretch>
          </p:blipFill>
          <p:spPr bwMode="auto">
            <a:xfrm>
              <a:off x="316" y="852"/>
              <a:ext cx="6099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12" descr="LCIF 2 color logo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4" y="3741"/>
              <a:ext cx="15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3" name="Rectangle 13"/>
            <p:cNvSpPr>
              <a:spLocks noChangeArrowheads="1"/>
            </p:cNvSpPr>
            <p:nvPr/>
          </p:nvSpPr>
          <p:spPr bwMode="auto">
            <a:xfrm>
              <a:off x="3348" y="2208"/>
              <a:ext cx="912" cy="1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912813"/>
              <a:endParaRPr lang="en-US">
                <a:latin typeface="Calibri" pitchFamily="34" charset="0"/>
              </a:endParaRPr>
            </a:p>
          </p:txBody>
        </p:sp>
        <p:pic>
          <p:nvPicPr>
            <p:cNvPr id="36884" name="Picture 13" descr="iffim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46" y="2248"/>
              <a:ext cx="836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14" descr="JICAlogo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34" y="4029"/>
              <a:ext cx="2100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6" name="Picture 16" descr="UNIVERSAL A_logo_cl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166" y="3035"/>
              <a:ext cx="50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7" name="Rectangle 17"/>
            <p:cNvSpPr>
              <a:spLocks noChangeArrowheads="1"/>
            </p:cNvSpPr>
            <p:nvPr/>
          </p:nvSpPr>
          <p:spPr bwMode="auto">
            <a:xfrm>
              <a:off x="3096" y="3516"/>
              <a:ext cx="195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  <a:latin typeface="Calibri" pitchFamily="34" charset="0"/>
                </a:rPr>
                <a:t>Anne Ray Charitable Trust</a:t>
              </a:r>
            </a:p>
          </p:txBody>
        </p:sp>
        <p:pic>
          <p:nvPicPr>
            <p:cNvPr id="36888" name="Picture 16" descr="Norway UD logo engelsk 2CE0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44" y="2942"/>
              <a:ext cx="1182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9" name="Rectangle 17"/>
            <p:cNvSpPr>
              <a:spLocks noChangeArrowheads="1"/>
            </p:cNvSpPr>
            <p:nvPr/>
          </p:nvSpPr>
          <p:spPr bwMode="auto">
            <a:xfrm>
              <a:off x="2819" y="1067"/>
              <a:ext cx="906" cy="2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36890" name="Picture 18" descr="unicef logo_blu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873" y="1069"/>
              <a:ext cx="77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1" name="Rectangle 19"/>
            <p:cNvSpPr>
              <a:spLocks noChangeArrowheads="1"/>
            </p:cNvSpPr>
            <p:nvPr/>
          </p:nvSpPr>
          <p:spPr bwMode="auto">
            <a:xfrm>
              <a:off x="1505" y="1651"/>
              <a:ext cx="2320" cy="4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36892" name="Picture 12" descr="Gates_foundation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034" y="1651"/>
              <a:ext cx="1610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6" name="Rectangle 23"/>
          <p:cNvSpPr>
            <a:spLocks noChangeArrowheads="1"/>
          </p:cNvSpPr>
          <p:nvPr/>
        </p:nvSpPr>
        <p:spPr bwMode="auto">
          <a:xfrm>
            <a:off x="473075" y="1365250"/>
            <a:ext cx="1384300" cy="690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0147" tIns="40074" rIns="80147" bIns="40074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6867" name="Picture 24" descr="ARC_Logo_Bttn_HorizStkd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3350" y="366713"/>
            <a:ext cx="1930400" cy="930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868" name="Slide Number Placeholder 2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5E68D7-5787-4D4D-9F8C-DC221C8685A5}" type="slidenum">
              <a:rPr lang="en-US" sz="14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4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36869" name="Picture 1" descr="ECDC.jpe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63825" y="5410200"/>
            <a:ext cx="10429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sabinlogo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143375" y="5549900"/>
            <a:ext cx="15621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3" descr="1LineAAPLogoPos_1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70600" y="5549900"/>
            <a:ext cx="29241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4" descr="IPA logo.tif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69038" y="4476750"/>
            <a:ext cx="2435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7863" y="1512888"/>
            <a:ext cx="15192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6"/>
          <p:cNvPicPr>
            <a:picLocks noChangeAspect="1"/>
          </p:cNvPicPr>
          <p:nvPr/>
        </p:nvPicPr>
        <p:blipFill>
          <a:blip r:embed="rId20"/>
          <a:srcRect b="23473"/>
          <a:stretch>
            <a:fillRect/>
          </a:stretch>
        </p:blipFill>
        <p:spPr bwMode="auto">
          <a:xfrm>
            <a:off x="2789238" y="1057275"/>
            <a:ext cx="203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1143000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Regional Committee resolution on Measles Elimination. Sept 2011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19200"/>
            <a:ext cx="4213225" cy="55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304800" y="6149975"/>
            <a:ext cx="518318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ZW" sz="2000" b="1">
                <a:solidFill>
                  <a:srgbClr val="002060"/>
                </a:solidFill>
                <a:latin typeface="Calibri" pitchFamily="34" charset="0"/>
              </a:rPr>
              <a:t>64% of case reports in 2010 = from Malawi</a:t>
            </a:r>
          </a:p>
          <a:p>
            <a:pPr marL="285750" indent="-285750">
              <a:buFont typeface="Arial" charset="0"/>
              <a:buChar char="•"/>
            </a:pPr>
            <a:r>
              <a:rPr lang="en-ZW" sz="2000" b="1">
                <a:solidFill>
                  <a:srgbClr val="002060"/>
                </a:solidFill>
                <a:latin typeface="Calibri" pitchFamily="34" charset="0"/>
              </a:rPr>
              <a:t>69% of case reports in 2011= from DR Congo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08100"/>
            <a:ext cx="89916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791200" y="2514600"/>
            <a:ext cx="1143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400800" y="2133600"/>
            <a:ext cx="15240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5750" y="2514600"/>
            <a:ext cx="1644650" cy="400050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W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Catch up  SIAs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657350"/>
            <a:ext cx="1803400" cy="40005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W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Follow up SIAs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-65088"/>
            <a:ext cx="9144000" cy="1171576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Measles case reports &amp; MCV1 coverage (WHO-UNICEF estimates). AFR. 1980 - </a:t>
            </a:r>
            <a:r>
              <a:rPr lang="en-Z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2011</a:t>
            </a:r>
            <a:endParaRPr lang="en-ZW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countries according to MCV1 coverage category. </a:t>
            </a: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</a:t>
            </a:r>
            <a:r>
              <a:rPr lang="en-Z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- 2011. </a:t>
            </a: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(WHO </a:t>
            </a:r>
            <a:r>
              <a:rPr lang="en-Z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UNICEF coverage </a:t>
            </a: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estimates)</a:t>
            </a:r>
            <a:endParaRPr lang="en-Z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905000"/>
          <a:ext cx="8153400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581"/>
                <a:gridCol w="1721273"/>
                <a:gridCol w="1630680"/>
                <a:gridCol w="1811868"/>
              </a:tblGrid>
              <a:tr h="65483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MCV1 coverage category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Number of countries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</a:tr>
              <a:tr h="71918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2009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2010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 smtClean="0">
                          <a:effectLst/>
                        </a:rPr>
                        <a:t>2011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u="sng" dirty="0">
                          <a:effectLst/>
                        </a:rPr>
                        <a:t>&gt;</a:t>
                      </a:r>
                      <a:r>
                        <a:rPr lang="en-ZW" sz="2400" dirty="0">
                          <a:effectLst/>
                        </a:rPr>
                        <a:t>90% 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16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16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16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80 – 89 %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4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7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7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70 – 79%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11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8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10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60 – 69%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9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10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5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8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&lt;60%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>
                          <a:effectLst/>
                        </a:rPr>
                        <a:t>6</a:t>
                      </a:r>
                      <a:endParaRPr lang="en-ZW" sz="2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5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W" sz="2400" dirty="0">
                          <a:effectLst/>
                        </a:rPr>
                        <a:t>8</a:t>
                      </a:r>
                      <a:endParaRPr lang="en-ZW" sz="2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 rot="21384883">
            <a:off x="5427663" y="5675313"/>
            <a:ext cx="3649662" cy="1069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MCV2 introduction in </a:t>
            </a:r>
            <a:r>
              <a:rPr lang="en-ZW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AFR. August </a:t>
            </a:r>
            <a:r>
              <a:rPr lang="en-ZW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2012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95388"/>
            <a:ext cx="480060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55650" y="6305550"/>
            <a:ext cx="7473950" cy="400050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ZW" sz="2000" b="1">
                <a:latin typeface="Calibri" pitchFamily="34" charset="0"/>
              </a:rPr>
              <a:t>A total 30 countries are expected to introduce MCV2 by end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dist="17961" dir="2700000" algn="ctr" rotWithShape="0">
              <a:srgbClr val="96CCEE"/>
            </a:outerShdw>
          </a:effectLst>
        </p:spPr>
        <p:txBody>
          <a:bodyPr lIns="91424" tIns="45712" rIns="91424" bIns="45712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Measles SIAs. AFR. 2012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r>
              <a:rPr lang="en-ZW" smtClean="0">
                <a:solidFill>
                  <a:schemeClr val="tx2"/>
                </a:solidFill>
              </a:rPr>
              <a:t>SIAs reached 17 million children (Jan - Aug 2012) in 10 countries</a:t>
            </a:r>
          </a:p>
          <a:p>
            <a:pPr lvl="1"/>
            <a:r>
              <a:rPr lang="en-ZW" smtClean="0">
                <a:solidFill>
                  <a:schemeClr val="tx2"/>
                </a:solidFill>
              </a:rPr>
              <a:t>Additional 22.3 million to be reached by the end of 2012 in 5 more countries</a:t>
            </a:r>
          </a:p>
          <a:p>
            <a:pPr lvl="1"/>
            <a:r>
              <a:rPr lang="en-ZW" smtClean="0">
                <a:solidFill>
                  <a:schemeClr val="tx2"/>
                </a:solidFill>
              </a:rPr>
              <a:t>Including wide age group SIAs in 3 countries</a:t>
            </a:r>
          </a:p>
          <a:p>
            <a:endParaRPr lang="en-Z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SIAs admin coverage against 95% coverage target (</a:t>
            </a:r>
            <a:r>
              <a:rPr lang="en-ZW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2011 - 2012) </a:t>
            </a:r>
          </a:p>
        </p:txBody>
      </p:sp>
      <p:grpSp>
        <p:nvGrpSpPr>
          <p:cNvPr id="22530" name="Group 4"/>
          <p:cNvGrpSpPr>
            <a:grpSpLocks/>
          </p:cNvGrpSpPr>
          <p:nvPr/>
        </p:nvGrpSpPr>
        <p:grpSpPr bwMode="auto">
          <a:xfrm>
            <a:off x="152400" y="1931988"/>
            <a:ext cx="8991600" cy="4514850"/>
            <a:chOff x="152400" y="1932709"/>
            <a:chExt cx="8991600" cy="4513551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932709"/>
              <a:ext cx="8991600" cy="451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3"/>
            <p:cNvCxnSpPr/>
            <p:nvPr/>
          </p:nvCxnSpPr>
          <p:spPr>
            <a:xfrm>
              <a:off x="152400" y="3124578"/>
              <a:ext cx="89916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3429000" cy="14478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funding for measles SIAs, </a:t>
            </a:r>
            <a:b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W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2011 - 2012</a:t>
            </a:r>
            <a:endParaRPr lang="en-ZW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-15875"/>
            <a:ext cx="57912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52401" y="3928408"/>
          <a:ext cx="3047999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92250"/>
            <a:ext cx="87312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Measles case reports and MCV1 coverage (WHO UNICEF estimates). </a:t>
            </a:r>
            <a:r>
              <a:rPr lang="en-ZW" sz="32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Ghana</a:t>
            </a:r>
            <a:r>
              <a:rPr lang="en-Z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2000 - 2011</a:t>
            </a:r>
            <a:endParaRPr lang="en-Z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16307</TotalTime>
  <Words>572</Words>
  <Application>Microsoft Office PowerPoint</Application>
  <PresentationFormat>On-screen Show (4:3)</PresentationFormat>
  <Paragraphs>135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Times New Roman</vt:lpstr>
      <vt:lpstr>ＭＳ Ｐゴシック</vt:lpstr>
      <vt:lpstr>Office Theme</vt:lpstr>
      <vt:lpstr>African Region- priorities to reach the 2020 measles elimination goal. </vt:lpstr>
      <vt:lpstr>Regional Committee resolution on Measles Elimination. Sept 2011</vt:lpstr>
      <vt:lpstr>Measles case reports &amp; MCV1 coverage (WHO-UNICEF estimates). AFR. 1980 - 2011</vt:lpstr>
      <vt:lpstr>Number of countries according to MCV1 coverage category. 2009 - 2011. (WHO UNICEF coverage estimates)</vt:lpstr>
      <vt:lpstr>MCV2 introduction in AFR. August 2012</vt:lpstr>
      <vt:lpstr>Measles SIAs. AFR. 2012</vt:lpstr>
      <vt:lpstr>SIAs admin coverage against 95% coverage target (in 2011 - 2012) </vt:lpstr>
      <vt:lpstr>Local funding for measles SIAs,  2011 - 2012</vt:lpstr>
      <vt:lpstr>Measles case reports and MCV1 coverage (WHO UNICEF estimates). Ghana. 2000 - 2011</vt:lpstr>
      <vt:lpstr>Measles case reports and MCV1 coverage (WHO UNICEF estimates). Kenya. 2000 - 2011</vt:lpstr>
      <vt:lpstr>Measles case reports and MCV1 coverage (WHO UNICEF estimates). Nigeria. 2000 - 2011</vt:lpstr>
      <vt:lpstr>Measles case reports and MCV1 coverage (WHO UNICEF estimates). DR Congo. 2000 - 2011</vt:lpstr>
      <vt:lpstr>Trends in weekly measles case reporting. DR Congo,  2010 – week 33, 2012</vt:lpstr>
      <vt:lpstr>Measles surveillance performance.  2010 – 2012. AFR</vt:lpstr>
      <vt:lpstr>Status vis-a-vis 2012 pre-elimination targets (as of end 2011)</vt:lpstr>
      <vt:lpstr>Main Challenges  </vt:lpstr>
      <vt:lpstr>Priorities for the Region</vt:lpstr>
      <vt:lpstr>Opportunities ahead for measles elimination in AFR</vt:lpstr>
      <vt:lpstr>Slide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Masresha, Dr.Balcha - zw</dc:creator>
  <cp:lastModifiedBy>AlldayM</cp:lastModifiedBy>
  <cp:revision>43</cp:revision>
  <cp:lastPrinted>2012-09-14T09:52:07Z</cp:lastPrinted>
  <dcterms:created xsi:type="dcterms:W3CDTF">2012-08-28T07:42:37Z</dcterms:created>
  <dcterms:modified xsi:type="dcterms:W3CDTF">2012-09-17T18:34:33Z</dcterms:modified>
</cp:coreProperties>
</file>