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  <p:sldMasterId id="2147483660" r:id="rId5"/>
    <p:sldMasterId id="2147484061" r:id="rId6"/>
  </p:sldMasterIdLst>
  <p:notesMasterIdLst>
    <p:notesMasterId r:id="rId38"/>
  </p:notesMasterIdLst>
  <p:handoutMasterIdLst>
    <p:handoutMasterId r:id="rId39"/>
  </p:handoutMasterIdLst>
  <p:sldIdLst>
    <p:sldId id="258" r:id="rId7"/>
    <p:sldId id="323" r:id="rId8"/>
    <p:sldId id="349" r:id="rId9"/>
    <p:sldId id="350" r:id="rId10"/>
    <p:sldId id="351" r:id="rId11"/>
    <p:sldId id="352" r:id="rId12"/>
    <p:sldId id="347" r:id="rId13"/>
    <p:sldId id="356" r:id="rId14"/>
    <p:sldId id="353" r:id="rId15"/>
    <p:sldId id="355" r:id="rId16"/>
    <p:sldId id="361" r:id="rId17"/>
    <p:sldId id="354" r:id="rId18"/>
    <p:sldId id="357" r:id="rId19"/>
    <p:sldId id="358" r:id="rId20"/>
    <p:sldId id="359" r:id="rId21"/>
    <p:sldId id="360" r:id="rId22"/>
    <p:sldId id="362" r:id="rId23"/>
    <p:sldId id="363" r:id="rId24"/>
    <p:sldId id="364" r:id="rId25"/>
    <p:sldId id="365" r:id="rId26"/>
    <p:sldId id="367" r:id="rId27"/>
    <p:sldId id="326" r:id="rId28"/>
    <p:sldId id="369" r:id="rId29"/>
    <p:sldId id="335" r:id="rId30"/>
    <p:sldId id="337" r:id="rId31"/>
    <p:sldId id="336" r:id="rId32"/>
    <p:sldId id="338" r:id="rId33"/>
    <p:sldId id="327" r:id="rId34"/>
    <p:sldId id="342" r:id="rId35"/>
    <p:sldId id="339" r:id="rId36"/>
    <p:sldId id="340" r:id="rId37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i="1" kern="1200">
        <a:solidFill>
          <a:srgbClr val="0D1F74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i="1" kern="1200">
        <a:solidFill>
          <a:srgbClr val="0D1F74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i="1" kern="1200">
        <a:solidFill>
          <a:srgbClr val="0D1F74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i="1" kern="1200">
        <a:solidFill>
          <a:srgbClr val="0D1F74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C7DC"/>
    <a:srgbClr val="182075"/>
    <a:srgbClr val="0C2074"/>
    <a:srgbClr val="8BCFF4"/>
    <a:srgbClr val="336600"/>
    <a:srgbClr val="008000"/>
    <a:srgbClr val="006600"/>
    <a:srgbClr val="6CC7F2"/>
    <a:srgbClr val="7ECFE2"/>
    <a:srgbClr val="0D1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5"/>
    <p:restoredTop sz="94595"/>
  </p:normalViewPr>
  <p:slideViewPr>
    <p:cSldViewPr snapToGrid="0" snapToObjects="1">
      <p:cViewPr varScale="1">
        <p:scale>
          <a:sx n="65" d="100"/>
          <a:sy n="65" d="100"/>
        </p:scale>
        <p:origin x="930" y="48"/>
      </p:cViewPr>
      <p:guideLst>
        <p:guide orient="horz"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B0F5C1B-0ADA-BA4A-96F2-60D49070A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55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3000" y="4343400"/>
            <a:ext cx="45704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Click to edit Master text styles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i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C754162-85C3-B347-9D6E-6DDC38ABF7A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95966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54162-85C3-B347-9D6E-6DDC38ABF7AC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6998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54162-85C3-B347-9D6E-6DDC38ABF7AC}" type="slidenum">
              <a:rPr lang="nl-NL" smtClean="0"/>
              <a:pPr>
                <a:defRPr/>
              </a:pPr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068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754162-85C3-B347-9D6E-6DDC38ABF7AC}" type="slidenum">
              <a:rPr lang="nl-NL" smtClean="0"/>
              <a:pPr>
                <a:defRPr/>
              </a:pPr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058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viroscience_powerpoint_intro-08.jpg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147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viroscience_powerpoint_intro-08.jpg">
            <a:extLst>
              <a:ext uri="{FF2B5EF4-FFF2-40B4-BE49-F238E27FC236}">
                <a16:creationId xmlns:a16="http://schemas.microsoft.com/office/drawing/2014/main" id="{A184E591-DCD9-7948-828B-46364B8217C3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51881"/>
            <a:ext cx="9144000" cy="460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viroscience_powerpoint_intro-08.jpg">
            <a:extLst>
              <a:ext uri="{FF2B5EF4-FFF2-40B4-BE49-F238E27FC236}">
                <a16:creationId xmlns:a16="http://schemas.microsoft.com/office/drawing/2014/main" id="{03E55F1B-7E9E-4149-9A01-F75919A7184D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38030" y="0"/>
            <a:ext cx="4753970" cy="225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48" name="Rectangle 68"/>
          <p:cNvSpPr>
            <a:spLocks noGrp="1" noChangeArrowheads="1"/>
          </p:cNvSpPr>
          <p:nvPr>
            <p:ph type="ctrTitle"/>
          </p:nvPr>
        </p:nvSpPr>
        <p:spPr>
          <a:xfrm>
            <a:off x="914400" y="4635500"/>
            <a:ext cx="103632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title style</a:t>
            </a:r>
          </a:p>
        </p:txBody>
      </p:sp>
      <p:pic>
        <p:nvPicPr>
          <p:cNvPr id="8" name="Picture 7" descr="viroscience_powerpoint_intro-08.jpg">
            <a:extLst>
              <a:ext uri="{FF2B5EF4-FFF2-40B4-BE49-F238E27FC236}">
                <a16:creationId xmlns:a16="http://schemas.microsoft.com/office/drawing/2014/main" id="{9382C2E4-02A9-824B-B579-B671F1AEC30D}"/>
              </a:ext>
            </a:extLst>
          </p:cNvPr>
          <p:cNvPicPr>
            <a:picLocks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0" y="2251881"/>
            <a:ext cx="3057096" cy="460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viroscience_powerpoint_intro-08.jpg">
            <a:extLst>
              <a:ext uri="{FF2B5EF4-FFF2-40B4-BE49-F238E27FC236}">
                <a16:creationId xmlns:a16="http://schemas.microsoft.com/office/drawing/2014/main" id="{E80BB250-302E-DA4B-B22A-4B140F8CD6AF}"/>
              </a:ext>
            </a:extLst>
          </p:cNvPr>
          <p:cNvPicPr>
            <a:picLocks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9144000" y="2343955"/>
            <a:ext cx="3057096" cy="225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19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11C4A-44E4-7245-BAD3-93F827EC4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0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304800"/>
            <a:ext cx="2844800" cy="6096000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331200" cy="6096000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ADA0B-F49F-794A-A982-D20DCF10E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0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viroscience_powerpoint_intro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8"/>
          <p:cNvSpPr>
            <a:spLocks noGrp="1" noChangeArrowheads="1"/>
          </p:cNvSpPr>
          <p:nvPr>
            <p:ph type="ctrTitle"/>
          </p:nvPr>
        </p:nvSpPr>
        <p:spPr>
          <a:xfrm>
            <a:off x="914400" y="4635500"/>
            <a:ext cx="10363200" cy="1143000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9284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1379200" cy="405130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6D64B-2F70-9449-B469-B32768A78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26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19637-1407-6840-A857-22E3AC5DB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16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46614-F308-864A-999C-03DFF7933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68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8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14AB3-162F-2F49-B02D-099A7713E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89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4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06D17-D3E4-F945-A888-D8521557A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63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3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2D07-41C4-1048-A23E-2DC45C51A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02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0B7D9-E1CA-684B-A18D-7E83DB00D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68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1379200" cy="405130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20DB-83EB-1C4C-B8E8-C8ABEEFD0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08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56AB2-2DFA-4241-907F-A0ACFBA5E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3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1774D-E347-F847-BE78-136859B2D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25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304800"/>
            <a:ext cx="2844800" cy="6096000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331200" cy="6096000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C7C52-2EDE-C842-BFAF-36C4C073E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26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viroscience_powerpoint_intro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8"/>
          <p:cNvSpPr>
            <a:spLocks noGrp="1" noChangeArrowheads="1"/>
          </p:cNvSpPr>
          <p:nvPr>
            <p:ph type="ctrTitle"/>
          </p:nvPr>
        </p:nvSpPr>
        <p:spPr>
          <a:xfrm>
            <a:off x="914400" y="4635500"/>
            <a:ext cx="10363200" cy="1143000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1266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1379200" cy="405130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6D64B-2F70-9449-B469-B32768A7828C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38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19637-1407-6840-A857-22E3AC5DB103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64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46614-F308-864A-999C-03DFF7933F68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43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8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14AB3-162F-2F49-B02D-099A7713E727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83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4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06D17-D3E4-F945-A888-D8521557AD75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86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3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2D07-41C4-1048-A23E-2DC45C51AE35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4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C221B-1936-694A-ABEA-FEF390F8D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23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0B7D9-E1CA-684B-A18D-7E83DB00D293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41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56AB2-2DFA-4241-907F-A0ACFBA5E6DA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55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1774D-E347-F847-BE78-136859B2D72E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07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304800"/>
            <a:ext cx="2844800" cy="6096000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331200" cy="6096000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5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C7C52-2EDE-C842-BFAF-36C4C073EF0A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27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2" y="304800"/>
            <a:ext cx="9620249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19200"/>
            <a:ext cx="5588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588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B648F-708D-7541-A2DC-1F308FF96DE2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30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2" y="304800"/>
            <a:ext cx="9620249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19200"/>
            <a:ext cx="5588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219200"/>
            <a:ext cx="5588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886200"/>
            <a:ext cx="5588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7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AFFEF-9EFC-A540-B997-2F61FE653E17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11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38152" y="304800"/>
            <a:ext cx="9620249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219200"/>
            <a:ext cx="5588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219200"/>
            <a:ext cx="5588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3886200"/>
            <a:ext cx="5588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886200"/>
            <a:ext cx="55880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855200" y="6400800"/>
            <a:ext cx="2032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36000" y="6400800"/>
            <a:ext cx="162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108DF-52E4-B845-98FE-D0CB19388A6A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0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588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AB756-580C-E84B-A899-C2F62C9FF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72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8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15EE7-5EC6-DA4E-BF6C-10E7D1F5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4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49E41-7349-7F4D-BB74-6E5352D4D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7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3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B95F9-DCBB-5A48-A449-46017E357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8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D116F-17F2-A045-BA93-F3A88D765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72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Rectangle 5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6" name="Rectangle 50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20363-32B8-C441-A0F6-87F52518A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1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viroscience_powerpoint_backgroundgeneral-0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9" name="Rectangle 50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400800"/>
            <a:ext cx="20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1530" name="Rectangle 50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1200" y="6400800"/>
            <a:ext cx="162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6D90BAE-7FBD-4D46-87EF-79E22A8B6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07"/>
          <p:cNvSpPr>
            <a:spLocks noChangeArrowheads="1"/>
          </p:cNvSpPr>
          <p:nvPr/>
        </p:nvSpPr>
        <p:spPr bwMode="auto">
          <a:xfrm>
            <a:off x="2235200" y="6400800"/>
            <a:ext cx="772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 i="0">
              <a:solidFill>
                <a:schemeClr val="tx1"/>
              </a:solidFill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44500"/>
            <a:ext cx="11347451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943100"/>
            <a:ext cx="113792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BCFF4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BCFF4"/>
          </a:solidFill>
          <a:latin typeface="Arial" charset="0"/>
          <a:ea typeface="ＭＳ Ｐゴシック" pitchFamily="1" charset="-128"/>
          <a:cs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BCFF4"/>
          </a:solidFill>
          <a:latin typeface="Arial" charset="0"/>
          <a:ea typeface="ＭＳ Ｐゴシック" pitchFamily="1" charset="-128"/>
          <a:cs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BCFF4"/>
          </a:solidFill>
          <a:latin typeface="Arial" charset="0"/>
          <a:ea typeface="ＭＳ Ｐゴシック" pitchFamily="1" charset="-128"/>
          <a:cs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BCFF4"/>
          </a:solidFill>
          <a:latin typeface="Arial" charset="0"/>
          <a:ea typeface="ＭＳ Ｐゴシック" pitchFamily="1" charset="-128"/>
          <a:cs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82575" indent="-28257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6CC7F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65175" indent="-1905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6CC7F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39825" indent="-1841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6CC7F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519238" indent="-1841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6CC7F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909763" indent="-195263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6CC7F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366963" indent="-195263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824163" indent="-195263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281363" indent="-195263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738563" indent="-195263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viroscience_powerpoint_background-02.jpg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1958" y="757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9" name="Rectangle 50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400800"/>
            <a:ext cx="20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16-10-2001</a:t>
            </a:r>
          </a:p>
        </p:txBody>
      </p:sp>
      <p:sp>
        <p:nvSpPr>
          <p:cNvPr id="1530" name="Rectangle 50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51600"/>
            <a:ext cx="162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564D9B6-39C6-BC4C-B90B-67BB92F31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317" name="Rectangle 507"/>
          <p:cNvSpPr>
            <a:spLocks noChangeArrowheads="1"/>
          </p:cNvSpPr>
          <p:nvPr/>
        </p:nvSpPr>
        <p:spPr bwMode="auto">
          <a:xfrm>
            <a:off x="2235200" y="6400800"/>
            <a:ext cx="772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 i="0">
              <a:solidFill>
                <a:schemeClr val="tx1"/>
              </a:solidFill>
            </a:endParaRPr>
          </a:p>
        </p:txBody>
      </p:sp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52" y="444500"/>
            <a:ext cx="1134744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133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65300"/>
            <a:ext cx="113792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pic>
        <p:nvPicPr>
          <p:cNvPr id="8" name="Picture 7" descr="viroscience_powerpoint_background-02.jpg">
            <a:extLst>
              <a:ext uri="{FF2B5EF4-FFF2-40B4-BE49-F238E27FC236}">
                <a16:creationId xmlns:a16="http://schemas.microsoft.com/office/drawing/2014/main" id="{D6D13BBE-760E-C24C-8937-7084040A4132}"/>
              </a:ext>
            </a:extLst>
          </p:cNvPr>
          <p:cNvPicPr>
            <a:picLocks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24"/>
          <a:stretch/>
        </p:blipFill>
        <p:spPr bwMode="auto">
          <a:xfrm>
            <a:off x="84221" y="6497944"/>
            <a:ext cx="5301916" cy="39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viroscience_powerpoint_background-02.jpg">
            <a:extLst>
              <a:ext uri="{FF2B5EF4-FFF2-40B4-BE49-F238E27FC236}">
                <a16:creationId xmlns:a16="http://schemas.microsoft.com/office/drawing/2014/main" id="{B3F839F7-F083-4A43-9A36-0D5D771E29B8}"/>
              </a:ext>
            </a:extLst>
          </p:cNvPr>
          <p:cNvPicPr>
            <a:picLocks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573"/>
            <a:ext cx="5943600" cy="172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82575" indent="-28257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7ECFE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65175" indent="-1905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7ECFE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39825" indent="-1841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7ECFE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519238" indent="-1841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7ECFE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909763" indent="-195263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7ECFE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366963" indent="-195263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824163" indent="-195263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281363" indent="-195263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738563" indent="-195263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viroscience_powerpoint_background-02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9" name="Rectangle 50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400800"/>
            <a:ext cx="20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C2074"/>
                </a:solidFill>
              </a:rPr>
              <a:t>16-10-2001</a:t>
            </a:r>
          </a:p>
        </p:txBody>
      </p:sp>
      <p:sp>
        <p:nvSpPr>
          <p:cNvPr id="1530" name="Rectangle 50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1200" y="6400800"/>
            <a:ext cx="162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564D9B6-39C6-BC4C-B90B-67BB92F31604}" type="slidenum">
              <a:rPr lang="en-US">
                <a:solidFill>
                  <a:srgbClr val="0C207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2074"/>
              </a:solidFill>
            </a:endParaRPr>
          </a:p>
        </p:txBody>
      </p:sp>
      <p:sp>
        <p:nvSpPr>
          <p:cNvPr id="13317" name="Rectangle 507"/>
          <p:cNvSpPr>
            <a:spLocks noChangeArrowheads="1"/>
          </p:cNvSpPr>
          <p:nvPr/>
        </p:nvSpPr>
        <p:spPr bwMode="auto">
          <a:xfrm>
            <a:off x="2235200" y="6400800"/>
            <a:ext cx="772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 i="0">
              <a:solidFill>
                <a:srgbClr val="0C2074"/>
              </a:solidFill>
            </a:endParaRPr>
          </a:p>
        </p:txBody>
      </p:sp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52" y="444500"/>
            <a:ext cx="1134744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133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65300"/>
            <a:ext cx="113792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36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  <p:sldLayoutId id="2147484075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82575" indent="-28257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7ECFE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65175" indent="-1905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7ECFE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39825" indent="-1841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7ECFE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519238" indent="-1841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7ECFE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909763" indent="-195263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7ECFE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366963" indent="-195263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824163" indent="-195263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281363" indent="-195263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738563" indent="-195263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hyperlink" Target="https://www.google.nl/url?sa=i&amp;rct=j&amp;q=&amp;esrc=s&amp;source=images&amp;cd=&amp;cad=rja&amp;uact=8&amp;ved=2ahUKEwjhnqX6wvLfAhURKuwKHc0_DTQQjRx6BAgBEAU&amp;url=https://measlesrubellainitiative.org/&amp;psig=AOvVaw2z49MktanHNW2_SA_3nemX&amp;ust=1547735680971024" TargetMode="Externa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7" Type="http://schemas.openxmlformats.org/officeDocument/2006/relationships/image" Target="../media/image5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tiff"/><Relationship Id="rId5" Type="http://schemas.openxmlformats.org/officeDocument/2006/relationships/image" Target="../media/image12.jpeg"/><Relationship Id="rId4" Type="http://schemas.openxmlformats.org/officeDocument/2006/relationships/image" Target="../media/image57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3" Type="http://schemas.openxmlformats.org/officeDocument/2006/relationships/image" Target="../media/image61.tiff"/><Relationship Id="rId7" Type="http://schemas.openxmlformats.org/officeDocument/2006/relationships/image" Target="../media/image65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hyperlink" Target="https://www.google.nl/url?sa=i&amp;rct=j&amp;q=&amp;esrc=s&amp;source=images&amp;cd=&amp;cad=rja&amp;uact=8&amp;ved=2ahUKEwjhnqX6wvLfAhURKuwKHc0_DTQQjRx6BAgBEAU&amp;url=https://measlesrubellainitiative.org/&amp;psig=AOvVaw2z49MktanHNW2_SA_3nemX&amp;ust=1547735680971024" TargetMode="Externa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jpeg"/><Relationship Id="rId5" Type="http://schemas.openxmlformats.org/officeDocument/2006/relationships/hyperlink" Target="https://www.google.nl/url?sa=i&amp;rct=j&amp;q=&amp;esrc=s&amp;source=images&amp;cd=&amp;cad=rja&amp;uact=8&amp;ved=2ahUKEwiXlrKv4fLfAhURzqQKHTtrAXAQjRx6BAgBEAU&amp;url=https://triblive.com/news/healthnow/13473143-74/pitt-announces-new-director-of-its-center-for-vaccine-research&amp;psig=AOvVaw0giJetUlCr1xLIwb90S8el&amp;ust=1547743860226992" TargetMode="External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81C4EB-8021-1847-8399-2782DA945ED1}"/>
              </a:ext>
            </a:extLst>
          </p:cNvPr>
          <p:cNvSpPr/>
          <p:nvPr/>
        </p:nvSpPr>
        <p:spPr bwMode="auto">
          <a:xfrm>
            <a:off x="0" y="4604084"/>
            <a:ext cx="12192000" cy="1239279"/>
          </a:xfrm>
          <a:prstGeom prst="rect">
            <a:avLst/>
          </a:prstGeom>
          <a:solidFill>
            <a:srgbClr val="8BCFF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30722" name="Title 4"/>
          <p:cNvSpPr>
            <a:spLocks/>
          </p:cNvSpPr>
          <p:nvPr/>
        </p:nvSpPr>
        <p:spPr bwMode="auto">
          <a:xfrm>
            <a:off x="822954" y="4699962"/>
            <a:ext cx="10310268" cy="108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3600" b="1" i="0" dirty="0">
                <a:solidFill>
                  <a:schemeClr val="tx1"/>
                </a:solidFill>
              </a:rPr>
              <a:t>Measles immune amnesia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822954" y="5843363"/>
            <a:ext cx="77136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0" dirty="0">
                <a:solidFill>
                  <a:schemeClr val="tx1"/>
                </a:solidFill>
              </a:rPr>
              <a:t>Rik de Swart</a:t>
            </a:r>
            <a:endParaRPr lang="en-US" b="1" i="0" baseline="30000" dirty="0">
              <a:solidFill>
                <a:schemeClr val="tx1"/>
              </a:solidFill>
            </a:endParaRPr>
          </a:p>
          <a:p>
            <a:endParaRPr lang="en-US" sz="1200" b="1" i="0" dirty="0">
              <a:solidFill>
                <a:schemeClr val="tx1"/>
              </a:solidFill>
            </a:endParaRPr>
          </a:p>
          <a:p>
            <a:r>
              <a:rPr lang="en-US" sz="1600" i="0" dirty="0">
                <a:solidFill>
                  <a:schemeClr val="tx1"/>
                </a:solidFill>
              </a:rPr>
              <a:t>Department of Viroscience, Erasmus MC, Rotterdam, the Netherlands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 txBox="1">
            <a:spLocks/>
          </p:cNvSpPr>
          <p:nvPr/>
        </p:nvSpPr>
        <p:spPr>
          <a:xfrm>
            <a:off x="0" y="6451600"/>
            <a:ext cx="304800" cy="4572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rgbClr val="0D1F74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rgbClr val="0D1F74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rgbClr val="0D1F74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rgbClr val="0D1F74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rgbClr val="0D1F74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i="1" kern="1200">
                <a:solidFill>
                  <a:srgbClr val="0D1F74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i="1" kern="1200">
                <a:solidFill>
                  <a:srgbClr val="0D1F74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i="1" kern="1200">
                <a:solidFill>
                  <a:srgbClr val="0D1F74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i="1" kern="1200">
                <a:solidFill>
                  <a:srgbClr val="0D1F74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FCAE2D07-41C4-1048-A23E-2DC45C51AE35}" type="slidenum">
              <a:rPr lang="en-US" sz="1400" i="0" smtClean="0"/>
              <a:pPr>
                <a:defRPr/>
              </a:pPr>
              <a:t>1</a:t>
            </a:fld>
            <a:endParaRPr lang="en-US" sz="1400" i="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840109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MV infects CD150</a:t>
            </a:r>
            <a:r>
              <a:rPr lang="en-GB" sz="2800" baseline="30000" dirty="0">
                <a:cs typeface="+mj-cs"/>
              </a:rPr>
              <a:t>+</a:t>
            </a:r>
            <a:r>
              <a:rPr lang="en-GB" sz="2800" dirty="0">
                <a:cs typeface="+mj-cs"/>
              </a:rPr>
              <a:t> memory lymphocytes</a:t>
            </a:r>
            <a:endParaRPr lang="en-US" sz="2800" dirty="0"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07D11-9225-3846-A20D-6D5FBA4B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00" y="1700318"/>
            <a:ext cx="9224211" cy="406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Clr>
                <a:schemeClr val="tx1"/>
              </a:buClr>
              <a:defRPr/>
            </a:pPr>
            <a:endParaRPr lang="en-GB" sz="16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</a:rPr>
              <a:t>Cell-associated viremia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22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</a:rPr>
              <a:t>High infection levels in lymphoid tissues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22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</a:rPr>
              <a:t>T-lymphocytes: preferential infection of memory cells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22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</a:rPr>
              <a:t>B-lymphocytes: infection of both naive and memory cells</a:t>
            </a:r>
            <a:endParaRPr lang="en-GB" sz="1400" i="0" kern="0" dirty="0"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51600"/>
            <a:ext cx="389965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9E401-47AB-B34C-A397-4A93BDA4FD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769428"/>
            <a:ext cx="7523746" cy="122163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639AA80-CC12-8C4C-81BB-E24D0E941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4605" y="5356922"/>
            <a:ext cx="167491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FD14342-99A0-154E-B322-D978A611CBB0}"/>
              </a:ext>
            </a:extLst>
          </p:cNvPr>
          <p:cNvSpPr/>
          <p:nvPr/>
        </p:nvSpPr>
        <p:spPr bwMode="auto">
          <a:xfrm>
            <a:off x="9133293" y="5755537"/>
            <a:ext cx="2962453" cy="9246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45E2C2-6C03-944F-A71D-9E6E42396C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255" y="4795667"/>
            <a:ext cx="1533964" cy="18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47AE77-FE3E-5442-A19C-6611366724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597" y="4794467"/>
            <a:ext cx="957600" cy="1801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6ADC0D-7430-A446-93DF-7E0A1117CD91}"/>
              </a:ext>
            </a:extLst>
          </p:cNvPr>
          <p:cNvSpPr txBox="1"/>
          <p:nvPr/>
        </p:nvSpPr>
        <p:spPr>
          <a:xfrm>
            <a:off x="599488" y="6342313"/>
            <a:ext cx="3179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kern="0" dirty="0" err="1"/>
              <a:t>PLoS</a:t>
            </a:r>
            <a:r>
              <a:rPr lang="en-GB" sz="1400" kern="0" dirty="0"/>
              <a:t> </a:t>
            </a:r>
            <a:r>
              <a:rPr lang="en-GB" sz="1400" kern="0" dirty="0" err="1"/>
              <a:t>Pathog</a:t>
            </a:r>
            <a:r>
              <a:rPr lang="en-GB" sz="1400" kern="0" dirty="0"/>
              <a:t> 2007, 2011, 2012, 2014</a:t>
            </a:r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7809374" y="3169806"/>
            <a:ext cx="4198546" cy="1088096"/>
            <a:chOff x="7809374" y="3169806"/>
            <a:chExt cx="4198546" cy="1088096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1EE5207C-370E-3F41-A3DC-C63C9A03A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851" y="3177902"/>
              <a:ext cx="1304251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9374" y="3177902"/>
              <a:ext cx="1292618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3183" y="3169806"/>
              <a:ext cx="1404737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9550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840109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MV infects CD150</a:t>
            </a:r>
            <a:r>
              <a:rPr lang="en-GB" sz="2800" baseline="30000" dirty="0">
                <a:cs typeface="+mj-cs"/>
              </a:rPr>
              <a:t>+</a:t>
            </a:r>
            <a:r>
              <a:rPr lang="en-GB" sz="2800" dirty="0">
                <a:cs typeface="+mj-cs"/>
              </a:rPr>
              <a:t> memory lymphocytes</a:t>
            </a:r>
            <a:endParaRPr lang="en-US" sz="2800" dirty="0"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07D11-9225-3846-A20D-6D5FBA4B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00" y="1700318"/>
            <a:ext cx="9224211" cy="406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Clr>
                <a:schemeClr val="tx1"/>
              </a:buClr>
              <a:defRPr/>
            </a:pPr>
            <a:endParaRPr lang="en-GB" sz="1600" i="0" kern="0" dirty="0">
              <a:cs typeface="+mn-cs"/>
            </a:endParaRP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Cell-associated viremia</a:t>
            </a: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endParaRPr lang="en-GB" sz="2200" i="0" kern="0" dirty="0">
              <a:solidFill>
                <a:srgbClr val="C1C7DC"/>
              </a:solidFill>
              <a:cs typeface="+mn-cs"/>
            </a:endParaRP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High infection levels in lymphoid tissues</a:t>
            </a: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endParaRPr lang="en-GB" sz="2200" i="0" kern="0" dirty="0">
              <a:cs typeface="+mn-cs"/>
            </a:endParaRP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T-lymphocytes: preferential infection of </a:t>
            </a:r>
            <a:r>
              <a:rPr lang="en-GB" sz="2200" b="1" i="0" u="sng" kern="0" dirty="0">
                <a:cs typeface="+mn-cs"/>
              </a:rPr>
              <a:t>memory cells</a:t>
            </a: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endParaRPr lang="en-GB" sz="2200" i="0" kern="0" dirty="0">
              <a:cs typeface="+mn-cs"/>
            </a:endParaRP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B-lymphocytes: infection of both naive and </a:t>
            </a:r>
            <a:r>
              <a:rPr lang="en-GB" sz="2200" b="1" i="0" u="sng" kern="0" dirty="0">
                <a:cs typeface="+mn-cs"/>
              </a:rPr>
              <a:t>memory cells</a:t>
            </a:r>
            <a:endParaRPr lang="en-GB" sz="1400" b="1" i="0" u="sng" kern="0" dirty="0"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51600"/>
            <a:ext cx="389965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9E401-47AB-B34C-A397-4A93BDA4FD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769428"/>
            <a:ext cx="7523746" cy="122163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639AA80-CC12-8C4C-81BB-E24D0E941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4605" y="5356922"/>
            <a:ext cx="167491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FD14342-99A0-154E-B322-D978A611CBB0}"/>
              </a:ext>
            </a:extLst>
          </p:cNvPr>
          <p:cNvSpPr/>
          <p:nvPr/>
        </p:nvSpPr>
        <p:spPr bwMode="auto">
          <a:xfrm>
            <a:off x="9133293" y="5755537"/>
            <a:ext cx="2962453" cy="9246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45E2C2-6C03-944F-A71D-9E6E42396C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255" y="4795667"/>
            <a:ext cx="1533964" cy="18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47AE77-FE3E-5442-A19C-6611366724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597" y="4794467"/>
            <a:ext cx="957600" cy="1801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6ADC0D-7430-A446-93DF-7E0A1117CD91}"/>
              </a:ext>
            </a:extLst>
          </p:cNvPr>
          <p:cNvSpPr txBox="1"/>
          <p:nvPr/>
        </p:nvSpPr>
        <p:spPr>
          <a:xfrm>
            <a:off x="599488" y="6342313"/>
            <a:ext cx="3179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kern="0" dirty="0" err="1">
                <a:solidFill>
                  <a:srgbClr val="C1C7DC"/>
                </a:solidFill>
              </a:rPr>
              <a:t>PLoS</a:t>
            </a:r>
            <a:r>
              <a:rPr lang="en-GB" sz="1400" kern="0" dirty="0">
                <a:solidFill>
                  <a:srgbClr val="C1C7DC"/>
                </a:solidFill>
              </a:rPr>
              <a:t> </a:t>
            </a:r>
            <a:r>
              <a:rPr lang="en-GB" sz="1400" kern="0" dirty="0" err="1">
                <a:solidFill>
                  <a:srgbClr val="C1C7DC"/>
                </a:solidFill>
              </a:rPr>
              <a:t>Pathog</a:t>
            </a:r>
            <a:r>
              <a:rPr lang="en-GB" sz="1400" kern="0" dirty="0">
                <a:solidFill>
                  <a:srgbClr val="C1C7DC"/>
                </a:solidFill>
              </a:rPr>
              <a:t> 2007, 2011, 2012, 2014</a:t>
            </a:r>
            <a:endParaRPr lang="en-US" sz="1400" dirty="0">
              <a:solidFill>
                <a:srgbClr val="C1C7DC"/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EE5207C-370E-3F41-A3DC-C63C9A03A8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4851" y="3177902"/>
            <a:ext cx="1304251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7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9374" y="3177902"/>
            <a:ext cx="129261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8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3183" y="3169806"/>
            <a:ext cx="1404737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0876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840109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Memory</a:t>
            </a:r>
            <a:endParaRPr lang="en-US" sz="2800" dirty="0"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07D11-9225-3846-A20D-6D5FBA4B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01" y="1700318"/>
            <a:ext cx="3832552" cy="406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Clr>
                <a:schemeClr val="tx1"/>
              </a:buClr>
              <a:defRPr/>
            </a:pPr>
            <a:endParaRPr lang="en-GB" sz="1600" i="0" kern="0" dirty="0">
              <a:cs typeface="+mn-cs"/>
            </a:endParaRPr>
          </a:p>
          <a:p>
            <a:pPr marL="0" indent="0" eaLnBrk="1" hangingPunct="1">
              <a:buClr>
                <a:schemeClr val="tx1"/>
              </a:buClr>
              <a:buNone/>
              <a:defRPr/>
            </a:pPr>
            <a:r>
              <a:rPr lang="en-GB" sz="2200" i="0" kern="0" dirty="0">
                <a:cs typeface="+mn-cs"/>
              </a:rPr>
              <a:t>Your 2018 summer vacation:</a:t>
            </a:r>
          </a:p>
          <a:p>
            <a:pPr marL="0" indent="0" algn="ctr" eaLnBrk="1" hangingPunct="1">
              <a:buClr>
                <a:schemeClr val="tx1"/>
              </a:buClr>
              <a:buNone/>
              <a:defRPr/>
            </a:pPr>
            <a:r>
              <a:rPr lang="en-GB" sz="2200" i="0" kern="0" dirty="0">
                <a:cs typeface="+mn-cs"/>
              </a:rPr>
              <a:t>‘regular’ memory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30306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D14342-99A0-154E-B322-D978A611CBB0}"/>
              </a:ext>
            </a:extLst>
          </p:cNvPr>
          <p:cNvSpPr/>
          <p:nvPr/>
        </p:nvSpPr>
        <p:spPr bwMode="auto">
          <a:xfrm>
            <a:off x="9133293" y="5755537"/>
            <a:ext cx="2962453" cy="9246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FDF48EE-6D97-0644-85ED-92F6456D7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035" y="1700318"/>
            <a:ext cx="4074459" cy="406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Clr>
                <a:schemeClr val="tx1"/>
              </a:buClr>
              <a:defRPr/>
            </a:pPr>
            <a:endParaRPr lang="en-GB" sz="1600" i="0" kern="0" dirty="0">
              <a:cs typeface="+mn-cs"/>
            </a:endParaRPr>
          </a:p>
          <a:p>
            <a:pPr marL="0" indent="0" eaLnBrk="1" hangingPunct="1">
              <a:buClr>
                <a:schemeClr val="tx1"/>
              </a:buClr>
              <a:buNone/>
              <a:defRPr/>
            </a:pPr>
            <a:r>
              <a:rPr lang="en-GB" sz="2200" i="0" kern="0" dirty="0">
                <a:cs typeface="+mn-cs"/>
              </a:rPr>
              <a:t>The infections you have had:</a:t>
            </a:r>
          </a:p>
          <a:p>
            <a:pPr marL="0" indent="0" algn="ctr" eaLnBrk="1" hangingPunct="1">
              <a:buClr>
                <a:schemeClr val="tx1"/>
              </a:buClr>
              <a:buNone/>
              <a:defRPr/>
            </a:pPr>
            <a:r>
              <a:rPr lang="en-GB" sz="2200" i="0" kern="0" dirty="0">
                <a:cs typeface="+mn-cs"/>
              </a:rPr>
              <a:t>‘immune memory’</a:t>
            </a:r>
            <a:endParaRPr lang="en-GB" sz="1400" i="0" kern="0" dirty="0"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4742BD-BC98-CA4A-B92D-D4B4DA5C0E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77" y="3314897"/>
            <a:ext cx="2880000" cy="28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3D0E76-1E7C-054A-97D1-A51E5E1E3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064" y="3314897"/>
            <a:ext cx="3038400" cy="288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3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840109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Immune memory: basis for vaccination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51600"/>
            <a:ext cx="389965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D14342-99A0-154E-B322-D978A611CBB0}"/>
              </a:ext>
            </a:extLst>
          </p:cNvPr>
          <p:cNvSpPr/>
          <p:nvPr/>
        </p:nvSpPr>
        <p:spPr bwMode="auto">
          <a:xfrm>
            <a:off x="9133293" y="5755537"/>
            <a:ext cx="2962453" cy="9246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pic>
        <p:nvPicPr>
          <p:cNvPr id="9" name="Picture 5" descr="Roitt 02-12">
            <a:extLst>
              <a:ext uri="{FF2B5EF4-FFF2-40B4-BE49-F238E27FC236}">
                <a16:creationId xmlns:a16="http://schemas.microsoft.com/office/drawing/2014/main" id="{90F58353-BFB9-294F-A259-FD7F230C4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3710" y="2891998"/>
            <a:ext cx="4518134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Roitt 02-14">
            <a:extLst>
              <a:ext uri="{FF2B5EF4-FFF2-40B4-BE49-F238E27FC236}">
                <a16:creationId xmlns:a16="http://schemas.microsoft.com/office/drawing/2014/main" id="{BB676F56-95B4-9E44-98D9-5D1F2D947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3786" y="1907595"/>
            <a:ext cx="4510018" cy="440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E55CE0-1BE9-5840-BA55-37DE889E21A5}"/>
              </a:ext>
            </a:extLst>
          </p:cNvPr>
          <p:cNvSpPr txBox="1"/>
          <p:nvPr/>
        </p:nvSpPr>
        <p:spPr>
          <a:xfrm>
            <a:off x="4265673" y="4480975"/>
            <a:ext cx="1253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0" dirty="0"/>
              <a:t>Faster</a:t>
            </a:r>
          </a:p>
          <a:p>
            <a:pPr algn="ctr"/>
            <a:r>
              <a:rPr lang="en-US" b="1" i="0" dirty="0"/>
              <a:t>+</a:t>
            </a:r>
          </a:p>
          <a:p>
            <a:pPr algn="ctr"/>
            <a:r>
              <a:rPr lang="en-US" b="1" i="0" dirty="0"/>
              <a:t>Stronger</a:t>
            </a:r>
          </a:p>
        </p:txBody>
      </p:sp>
    </p:spTree>
    <p:extLst>
      <p:ext uri="{BB962C8B-B14F-4D97-AF65-F5344CB8AC3E}">
        <p14:creationId xmlns:p14="http://schemas.microsoft.com/office/powerpoint/2010/main" val="2386045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840109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Immune memory: basis for vaccination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51600"/>
            <a:ext cx="389965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D14342-99A0-154E-B322-D978A611CBB0}"/>
              </a:ext>
            </a:extLst>
          </p:cNvPr>
          <p:cNvSpPr/>
          <p:nvPr/>
        </p:nvSpPr>
        <p:spPr bwMode="auto">
          <a:xfrm>
            <a:off x="9133293" y="5755537"/>
            <a:ext cx="2962453" cy="9246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pic>
        <p:nvPicPr>
          <p:cNvPr id="10" name="Picture 4" descr="Roitt 02-14">
            <a:extLst>
              <a:ext uri="{FF2B5EF4-FFF2-40B4-BE49-F238E27FC236}">
                <a16:creationId xmlns:a16="http://schemas.microsoft.com/office/drawing/2014/main" id="{BB676F56-95B4-9E44-98D9-5D1F2D947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3786" y="1907595"/>
            <a:ext cx="4510018" cy="440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7513723-F880-5C4C-83FA-246B50363813}"/>
              </a:ext>
            </a:extLst>
          </p:cNvPr>
          <p:cNvSpPr txBox="1">
            <a:spLocks noChangeArrowheads="1"/>
          </p:cNvSpPr>
          <p:nvPr/>
        </p:nvSpPr>
        <p:spPr>
          <a:xfrm>
            <a:off x="1071612" y="1631950"/>
            <a:ext cx="4159624" cy="4845050"/>
          </a:xfrm>
          <a:prstGeom prst="rect">
            <a:avLst/>
          </a:prstGeom>
        </p:spPr>
        <p:txBody>
          <a:bodyPr/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Clr>
                <a:schemeClr val="tx1"/>
              </a:buClr>
            </a:pPr>
            <a:endParaRPr lang="en-GB" sz="1600" i="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Clr>
                <a:schemeClr val="bg1"/>
              </a:buClr>
              <a:buFontTx/>
              <a:buChar char="•"/>
            </a:pPr>
            <a:r>
              <a:rPr lang="en-GB" sz="2200" i="0" kern="0" dirty="0">
                <a:latin typeface="Arial" charset="0"/>
                <a:ea typeface="ＭＳ Ｐゴシック" charset="0"/>
                <a:cs typeface="ＭＳ Ｐゴシック" charset="0"/>
              </a:rPr>
              <a:t>Jenner 1796: </a:t>
            </a:r>
            <a:r>
              <a:rPr lang="en-GB" sz="2200" i="0" kern="0" dirty="0" err="1">
                <a:latin typeface="Arial" charset="0"/>
                <a:ea typeface="ＭＳ Ｐゴシック" charset="0"/>
                <a:cs typeface="ＭＳ Ｐゴシック" charset="0"/>
              </a:rPr>
              <a:t>cowpoxvirus</a:t>
            </a:r>
            <a:r>
              <a:rPr lang="en-GB" sz="2200" i="0" kern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buClr>
                <a:schemeClr val="bg1"/>
              </a:buClr>
              <a:buFontTx/>
              <a:buChar char="•"/>
            </a:pPr>
            <a:r>
              <a:rPr lang="en-GB" sz="2200" i="0" kern="0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GB" sz="2200" i="0" kern="0" dirty="0" err="1">
                <a:latin typeface="Arial" charset="0"/>
                <a:ea typeface="ＭＳ Ｐゴシック" charset="0"/>
                <a:cs typeface="ＭＳ Ｐゴシック" charset="0"/>
              </a:rPr>
              <a:t>vacca</a:t>
            </a:r>
            <a:r>
              <a:rPr lang="en-GB" sz="2200" i="0" kern="0" dirty="0">
                <a:latin typeface="Arial" charset="0"/>
                <a:ea typeface="ＭＳ Ｐゴシック" charset="0"/>
                <a:cs typeface="ＭＳ Ｐゴシック" charset="0"/>
              </a:rPr>
              <a:t> = cow)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3934518A-B39C-CB47-BBC7-AB09BBE37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129" y="3321423"/>
            <a:ext cx="2453100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52396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840109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But: immune memory cells express CD150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51600"/>
            <a:ext cx="389965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4EC78-BDB4-8F4E-8F8D-0B0C1C43C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4599"/>
            <a:ext cx="4860000" cy="1723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320524-0EDF-5448-B9DB-F141C9AF6BC3}"/>
              </a:ext>
            </a:extLst>
          </p:cNvPr>
          <p:cNvSpPr txBox="1"/>
          <p:nvPr/>
        </p:nvSpPr>
        <p:spPr>
          <a:xfrm>
            <a:off x="599488" y="6395723"/>
            <a:ext cx="2483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/>
              <a:t>Cartoons by </a:t>
            </a:r>
            <a:r>
              <a:rPr lang="en-US" sz="1400" i="0" dirty="0" err="1"/>
              <a:t>Brigitta</a:t>
            </a:r>
            <a:r>
              <a:rPr lang="en-US" sz="1400" i="0" dirty="0"/>
              <a:t> </a:t>
            </a:r>
            <a:r>
              <a:rPr lang="en-US" sz="1400" i="0" dirty="0" err="1"/>
              <a:t>Laksono</a:t>
            </a:r>
            <a:endParaRPr lang="en-US" sz="1400" i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7243CD-6D8B-FA46-B369-F753422DF1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001" y="2553140"/>
            <a:ext cx="8676000" cy="1687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91DD95-C4B7-7842-878C-37BA3700BF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174" y="4167329"/>
            <a:ext cx="4284000" cy="204098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966BF4C-34C8-7449-8353-3F80202091F0}"/>
              </a:ext>
            </a:extLst>
          </p:cNvPr>
          <p:cNvSpPr/>
          <p:nvPr/>
        </p:nvSpPr>
        <p:spPr bwMode="auto">
          <a:xfrm>
            <a:off x="1573306" y="4103743"/>
            <a:ext cx="2229635" cy="1624704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526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840109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Measles causes immune amnesia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51600"/>
            <a:ext cx="389965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20524-0EDF-5448-B9DB-F141C9AF6BC3}"/>
              </a:ext>
            </a:extLst>
          </p:cNvPr>
          <p:cNvSpPr txBox="1"/>
          <p:nvPr/>
        </p:nvSpPr>
        <p:spPr>
          <a:xfrm>
            <a:off x="599488" y="6395723"/>
            <a:ext cx="2483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/>
              <a:t>Cartoons by </a:t>
            </a:r>
            <a:r>
              <a:rPr lang="en-US" sz="1400" i="0" dirty="0" err="1"/>
              <a:t>Brigitta</a:t>
            </a:r>
            <a:r>
              <a:rPr lang="en-US" sz="1400" i="0" dirty="0"/>
              <a:t> </a:t>
            </a:r>
            <a:r>
              <a:rPr lang="en-US" sz="1400" i="0" dirty="0" err="1"/>
              <a:t>Laksono</a:t>
            </a:r>
            <a:endParaRPr lang="en-US" sz="1400" i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1864-D15A-6D40-A2EB-DB86818634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46" y="1749182"/>
            <a:ext cx="4363572" cy="2107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5E7F5-A5A4-024A-A38B-A8AAEF30FE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542" y="4018519"/>
            <a:ext cx="6876000" cy="2270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5C31C-4727-6F46-9C72-5F8AE2509B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1209" y="2183529"/>
            <a:ext cx="3852000" cy="237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60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Measles incubation period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3960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29DD3-D842-1545-81A8-D8C621B81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88" y="2682439"/>
            <a:ext cx="4050418" cy="259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1F233-B551-6742-BECD-B46B63D2B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960" y="2151184"/>
            <a:ext cx="2161998" cy="32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E410BC-C6B1-7546-94B2-77E824F2309B}"/>
              </a:ext>
            </a:extLst>
          </p:cNvPr>
          <p:cNvSpPr txBox="1"/>
          <p:nvPr/>
        </p:nvSpPr>
        <p:spPr>
          <a:xfrm>
            <a:off x="2622176" y="2151184"/>
            <a:ext cx="6784784" cy="324000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4000" b="1" i="0" dirty="0">
              <a:solidFill>
                <a:schemeClr val="bg1"/>
              </a:solidFill>
            </a:endParaRPr>
          </a:p>
          <a:p>
            <a:pPr algn="ctr"/>
            <a:endParaRPr lang="en-US" sz="4000" b="1" i="0" dirty="0">
              <a:solidFill>
                <a:schemeClr val="bg1"/>
              </a:solidFill>
            </a:endParaRPr>
          </a:p>
          <a:p>
            <a:pPr algn="ctr"/>
            <a:r>
              <a:rPr lang="en-US" sz="3200" b="1" i="0" dirty="0">
                <a:solidFill>
                  <a:schemeClr val="bg1"/>
                </a:solidFill>
              </a:rPr>
              <a:t>Black Box</a:t>
            </a:r>
          </a:p>
        </p:txBody>
      </p:sp>
    </p:spTree>
    <p:extLst>
      <p:ext uri="{BB962C8B-B14F-4D97-AF65-F5344CB8AC3E}">
        <p14:creationId xmlns:p14="http://schemas.microsoft.com/office/powerpoint/2010/main" val="71778264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Measles incubation phase: infection of immune cells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3960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29DD3-D842-1545-81A8-D8C621B81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88" y="2682439"/>
            <a:ext cx="4050418" cy="259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1F233-B551-6742-BECD-B46B63D2B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960" y="2151184"/>
            <a:ext cx="2161998" cy="32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7A3047-ABC8-6E46-BBB0-4350BC7AC9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902" y="1975572"/>
            <a:ext cx="5446058" cy="458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1975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Remaining questions</a:t>
            </a:r>
            <a:endParaRPr lang="en-US" sz="2800" dirty="0"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07D11-9225-3846-A20D-6D5FBA4B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1" y="1725956"/>
            <a:ext cx="10744905" cy="482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Clr>
                <a:schemeClr val="tx1"/>
              </a:buClr>
              <a:defRPr/>
            </a:pPr>
            <a:endParaRPr lang="en-GB" sz="16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  <a:sym typeface="CommonBullets" charset="0"/>
              </a:rPr>
              <a:t>Observations from experimental MV infections in the monkey model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2200" i="0" kern="0" dirty="0">
              <a:cs typeface="+mn-cs"/>
              <a:sym typeface="CommonBullets" charset="0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  <a:sym typeface="CommonBullets" charset="0"/>
              </a:rPr>
              <a:t>How about natural measles in unvaccinated children?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2200" i="0" kern="0" dirty="0">
              <a:cs typeface="+mn-cs"/>
              <a:sym typeface="CommonBullets" charset="0"/>
            </a:endParaRPr>
          </a:p>
          <a:p>
            <a:pPr marL="939800" lvl="1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GB" sz="2200" i="0" kern="0" dirty="0">
                <a:cs typeface="+mn-cs"/>
                <a:sym typeface="CommonBullets" charset="0"/>
              </a:rPr>
              <a:t>Evidence for long duration of measles immune suppression in humans?</a:t>
            </a:r>
          </a:p>
          <a:p>
            <a:pPr marL="939800" lvl="1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endParaRPr lang="en-GB" sz="1000" i="0" kern="0" dirty="0">
              <a:cs typeface="+mn-cs"/>
              <a:sym typeface="CommonBullets" charset="0"/>
            </a:endParaRPr>
          </a:p>
          <a:p>
            <a:pPr marL="939800" lvl="1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GB" sz="2200" i="0" kern="0" dirty="0">
                <a:cs typeface="+mn-cs"/>
                <a:sym typeface="CommonBullets" charset="0"/>
              </a:rPr>
              <a:t>Evidence for infection of memory lymphocytes in humans?</a:t>
            </a:r>
          </a:p>
          <a:p>
            <a:pPr marL="939800" lvl="1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endParaRPr lang="en-GB" sz="1000" i="0" kern="0" dirty="0">
              <a:cs typeface="+mn-cs"/>
              <a:sym typeface="CommonBullets" charset="0"/>
            </a:endParaRPr>
          </a:p>
          <a:p>
            <a:pPr marL="939800" lvl="1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GB" sz="2200" i="0" kern="0" dirty="0">
                <a:cs typeface="+mn-cs"/>
                <a:sym typeface="CommonBullets" charset="0"/>
              </a:rPr>
              <a:t>Evidence for depletion of lymphocyte subsets in humans?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320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7178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Measles: the disease</a:t>
            </a:r>
            <a:endParaRPr lang="en-US" sz="2800" dirty="0"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07D11-9225-3846-A20D-6D5FBA4B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2" y="1725956"/>
            <a:ext cx="7565870" cy="482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Clr>
                <a:schemeClr val="tx1"/>
              </a:buClr>
              <a:defRPr/>
            </a:pPr>
            <a:endParaRPr lang="en-GB" sz="16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</a:rPr>
              <a:t>Highly infectious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0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</a:rPr>
              <a:t>Long incubation time (9-19 days)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0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</a:rPr>
              <a:t>Rash, fever, cough, conjunctivitis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0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</a:rPr>
              <a:t>Immunosuppression: opportunistic infections</a:t>
            </a:r>
          </a:p>
          <a:p>
            <a:pPr marL="574675" lvl="1" indent="0" eaLnBrk="1" hangingPunct="1">
              <a:buClr>
                <a:schemeClr val="tx1"/>
              </a:buClr>
              <a:buNone/>
              <a:defRPr/>
            </a:pPr>
            <a:r>
              <a:rPr lang="en-GB" sz="1600" i="0" kern="0" dirty="0">
                <a:cs typeface="+mn-cs"/>
              </a:rPr>
              <a:t>e.g. pneumonia, gastrointestinal disease, otitis media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0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</a:rPr>
              <a:t>Rare but severe neurological complications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0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</a:rPr>
              <a:t>Estimated global mortality: 109,638 (2017)</a:t>
            </a:r>
            <a:endParaRPr lang="en-GB" sz="2200" i="0" kern="0" dirty="0">
              <a:cs typeface="+mn-cs"/>
              <a:sym typeface="CommonBullets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3048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" name="Picture 5" descr="wewanttobealive">
            <a:extLst>
              <a:ext uri="{FF2B5EF4-FFF2-40B4-BE49-F238E27FC236}">
                <a16:creationId xmlns:a16="http://schemas.microsoft.com/office/drawing/2014/main" id="{2EA5468C-434E-7943-878F-1674CB3A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6315" y="4425696"/>
            <a:ext cx="2002340" cy="141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ECA4365-F8E1-B34E-B78B-2F19CC71A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9880" y="1862889"/>
            <a:ext cx="162877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Sudan2 lr">
            <a:extLst>
              <a:ext uri="{FF2B5EF4-FFF2-40B4-BE49-F238E27FC236}">
                <a16:creationId xmlns:a16="http://schemas.microsoft.com/office/drawing/2014/main" id="{420945DA-1865-3C42-AEFE-D5B58904D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151" y="1862889"/>
            <a:ext cx="1671407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Afbeeldingsresultaat voor measles rubella initiative">
            <a:hlinkClick r:id="rId5"/>
            <a:extLst>
              <a:ext uri="{FF2B5EF4-FFF2-40B4-BE49-F238E27FC236}">
                <a16:creationId xmlns:a16="http://schemas.microsoft.com/office/drawing/2014/main" id="{E8BB9167-6599-004C-A883-6C9B8DF3C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970" y="1889686"/>
            <a:ext cx="3513276" cy="896244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1FAAA9-8047-8B4B-93D3-04A3B1C9F200}"/>
              </a:ext>
            </a:extLst>
          </p:cNvPr>
          <p:cNvSpPr txBox="1"/>
          <p:nvPr/>
        </p:nvSpPr>
        <p:spPr>
          <a:xfrm>
            <a:off x="5208885" y="2847388"/>
            <a:ext cx="3331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solidFill>
                  <a:schemeClr val="bg2"/>
                </a:solidFill>
              </a:rPr>
              <a:t>https://measlesrubellainitiative.org/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545148"/>
            <a:ext cx="9426827" cy="924726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sym typeface="CommonBullets" charset="0"/>
              </a:rPr>
              <a:t>Duration of measles immune suppression in humans</a:t>
            </a:r>
            <a:br>
              <a:rPr lang="en-GB" sz="2800" dirty="0">
                <a:sym typeface="CommonBullets" charset="0"/>
              </a:rPr>
            </a:br>
            <a:r>
              <a:rPr lang="en-GB" sz="1400" dirty="0">
                <a:sym typeface="CommonBullets" charset="0"/>
              </a:rPr>
              <a:t>Ecological study (2015)</a:t>
            </a:r>
            <a:endParaRPr lang="en-US" sz="14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2729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>
                <a:solidFill>
                  <a:srgbClr val="0C2074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C2074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88" y="2069199"/>
            <a:ext cx="6038966" cy="28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88" y="5157566"/>
            <a:ext cx="7496547" cy="70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07C148-5929-B64C-B5D2-C56BA6CAF439}"/>
              </a:ext>
            </a:extLst>
          </p:cNvPr>
          <p:cNvSpPr txBox="1"/>
          <p:nvPr/>
        </p:nvSpPr>
        <p:spPr>
          <a:xfrm>
            <a:off x="456020" y="6358957"/>
            <a:ext cx="33217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Mina et al., Science 348:694-9, 2015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0BFCD9-3A9C-DE4D-9D64-7E827C7DDAEC}"/>
              </a:ext>
            </a:extLst>
          </p:cNvPr>
          <p:cNvSpPr/>
          <p:nvPr/>
        </p:nvSpPr>
        <p:spPr bwMode="auto">
          <a:xfrm>
            <a:off x="1041141" y="5610845"/>
            <a:ext cx="7054893" cy="24778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154" y="2554345"/>
            <a:ext cx="4065350" cy="237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328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510963"/>
            <a:ext cx="9426827" cy="958909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sym typeface="CommonBullets" charset="0"/>
              </a:rPr>
              <a:t>Duration of measles immune suppression in humans</a:t>
            </a:r>
            <a:br>
              <a:rPr lang="en-GB" sz="2800" dirty="0">
                <a:sym typeface="CommonBullets" charset="0"/>
              </a:rPr>
            </a:br>
            <a:r>
              <a:rPr lang="en-GB" sz="1400" dirty="0">
                <a:sym typeface="CommonBullets" charset="0"/>
              </a:rPr>
              <a:t>Case-based study (2018)</a:t>
            </a:r>
            <a:endParaRPr lang="en-US" sz="14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2729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>
                <a:solidFill>
                  <a:srgbClr val="0C2074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C2074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4A7E67-B4F9-C545-9871-312540826B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3001" y="1791045"/>
            <a:ext cx="1759352" cy="745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EF82F-5CBD-644A-AD56-9C733EA253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04" y="1811375"/>
            <a:ext cx="9144000" cy="3890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7359C5-D778-5048-90D4-76B761DF3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95" y="6409633"/>
            <a:ext cx="5486400" cy="25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5001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Measles outbreak 2013 / 2014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2729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3C32A-6168-DB45-A1B5-9CF5B442C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2" y="1721390"/>
            <a:ext cx="9144000" cy="3755869"/>
          </a:xfrm>
          <a:prstGeom prst="rect">
            <a:avLst/>
          </a:prstGeom>
        </p:spPr>
      </p:pic>
      <p:sp>
        <p:nvSpPr>
          <p:cNvPr id="6" name="Text Box 1035">
            <a:extLst>
              <a:ext uri="{FF2B5EF4-FFF2-40B4-BE49-F238E27FC236}">
                <a16:creationId xmlns:a16="http://schemas.microsoft.com/office/drawing/2014/main" id="{148728A0-997F-B44B-85BC-86218080B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6" y="5861683"/>
            <a:ext cx="480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0" dirty="0">
                <a:solidFill>
                  <a:schemeClr val="tx1"/>
                </a:solidFill>
                <a:cs typeface="+mn-cs"/>
              </a:rPr>
              <a:t>March 2014: &gt;2600 reported cases</a:t>
            </a:r>
          </a:p>
          <a:p>
            <a:pPr>
              <a:defRPr/>
            </a:pPr>
            <a:r>
              <a:rPr lang="en-US" sz="1800" i="0" dirty="0">
                <a:solidFill>
                  <a:schemeClr val="tx1"/>
                </a:solidFill>
                <a:cs typeface="+mn-cs"/>
              </a:rPr>
              <a:t> </a:t>
            </a:r>
            <a:endParaRPr lang="en-GB" sz="1800" i="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7" name="Picture 6" descr="Biblebelt 2013.gif">
            <a:extLst>
              <a:ext uri="{FF2B5EF4-FFF2-40B4-BE49-F238E27FC236}">
                <a16:creationId xmlns:a16="http://schemas.microsoft.com/office/drawing/2014/main" id="{DBD12623-6804-AF40-9249-60FE81BF40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3" b="727"/>
          <a:stretch/>
        </p:blipFill>
        <p:spPr>
          <a:xfrm>
            <a:off x="9805763" y="2246939"/>
            <a:ext cx="2221907" cy="23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926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Measles outbreak 2013 / 2014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2729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3C32A-6168-DB45-A1B5-9CF5B442C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2" y="1721390"/>
            <a:ext cx="9144000" cy="3755869"/>
          </a:xfrm>
          <a:prstGeom prst="rect">
            <a:avLst/>
          </a:prstGeom>
        </p:spPr>
      </p:pic>
      <p:sp>
        <p:nvSpPr>
          <p:cNvPr id="6" name="Text Box 1035">
            <a:extLst>
              <a:ext uri="{FF2B5EF4-FFF2-40B4-BE49-F238E27FC236}">
                <a16:creationId xmlns:a16="http://schemas.microsoft.com/office/drawing/2014/main" id="{148728A0-997F-B44B-85BC-86218080B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6" y="5861683"/>
            <a:ext cx="480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0" dirty="0">
                <a:solidFill>
                  <a:schemeClr val="tx1"/>
                </a:solidFill>
                <a:cs typeface="+mn-cs"/>
              </a:rPr>
              <a:t>March 2014: &gt;2600 reported cases</a:t>
            </a:r>
          </a:p>
          <a:p>
            <a:pPr>
              <a:defRPr/>
            </a:pPr>
            <a:r>
              <a:rPr lang="en-US" sz="1800" i="0" dirty="0">
                <a:solidFill>
                  <a:schemeClr val="tx1"/>
                </a:solidFill>
                <a:cs typeface="+mn-cs"/>
              </a:rPr>
              <a:t>Estimated real number: &gt;30,000 cases</a:t>
            </a:r>
            <a:endParaRPr lang="en-GB" sz="1800" i="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7" name="Picture 6" descr="Biblebelt 2013.gif">
            <a:extLst>
              <a:ext uri="{FF2B5EF4-FFF2-40B4-BE49-F238E27FC236}">
                <a16:creationId xmlns:a16="http://schemas.microsoft.com/office/drawing/2014/main" id="{DBD12623-6804-AF40-9249-60FE81BF40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3" b="727"/>
          <a:stretch/>
        </p:blipFill>
        <p:spPr>
          <a:xfrm>
            <a:off x="9805763" y="2246939"/>
            <a:ext cx="2221907" cy="2358639"/>
          </a:xfrm>
          <a:prstGeom prst="rect">
            <a:avLst/>
          </a:prstGeom>
        </p:spPr>
      </p:pic>
      <p:pic>
        <p:nvPicPr>
          <p:cNvPr id="8" name="Picture 7" descr="woudenberg 2017.jpeg">
            <a:extLst>
              <a:ext uri="{FF2B5EF4-FFF2-40B4-BE49-F238E27FC236}">
                <a16:creationId xmlns:a16="http://schemas.microsoft.com/office/drawing/2014/main" id="{51FAB747-08AF-B74F-AFEE-1BBF32B7D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19" y="1828921"/>
            <a:ext cx="8949783" cy="38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29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Clinical study in unvaccinated children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320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Picture 6" descr="Biblebelt 2013.gif">
            <a:extLst>
              <a:ext uri="{FF2B5EF4-FFF2-40B4-BE49-F238E27FC236}">
                <a16:creationId xmlns:a16="http://schemas.microsoft.com/office/drawing/2014/main" id="{DBD12623-6804-AF40-9249-60FE81BF40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3" b="727"/>
          <a:stretch/>
        </p:blipFill>
        <p:spPr>
          <a:xfrm>
            <a:off x="9805763" y="2246939"/>
            <a:ext cx="2221907" cy="235863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78D6D98-9847-FE43-8103-8DB045A1D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647992"/>
            <a:ext cx="9240253" cy="411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chemeClr val="tx1"/>
              </a:buClr>
              <a:buFont typeface="Wingdings" charset="0"/>
              <a:buNone/>
              <a:defRPr/>
            </a:pPr>
            <a:endParaRPr lang="en-GB" sz="1800" i="0" kern="0" dirty="0"/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b="1" i="0" kern="0" dirty="0"/>
              <a:t>Title:</a:t>
            </a:r>
            <a:r>
              <a:rPr lang="en-GB" sz="2200" i="0" kern="0" dirty="0"/>
              <a:t> Studies into the mechanism of measles-associated immune suppression during an outbreak of measles in The Netherlands (NL45323.078.13)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200" i="0" kern="0" dirty="0"/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b="1" i="0" kern="0" dirty="0"/>
              <a:t>Objective:</a:t>
            </a:r>
            <a:r>
              <a:rPr lang="en-GB" sz="2200" i="0" kern="0" dirty="0"/>
              <a:t> validate immune suppression model in measles patients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200" i="0" kern="0" dirty="0">
              <a:cs typeface="+mn-cs"/>
            </a:endParaRPr>
          </a:p>
          <a:p>
            <a:pPr>
              <a:buClrTx/>
              <a:buFont typeface="Arial"/>
              <a:buChar char="•"/>
              <a:defRPr/>
            </a:pPr>
            <a:r>
              <a:rPr lang="en-GB" sz="2200" b="1" i="0" kern="0" dirty="0"/>
              <a:t>Study design:</a:t>
            </a:r>
            <a:r>
              <a:rPr lang="en-GB" sz="2200" i="0" kern="0" dirty="0"/>
              <a:t> Observational cohort study</a:t>
            </a:r>
          </a:p>
          <a:p>
            <a:pPr>
              <a:buClrTx/>
              <a:buFont typeface="Arial"/>
              <a:buChar char="•"/>
              <a:defRPr/>
            </a:pPr>
            <a:endParaRPr lang="en-US" sz="1200" i="0" kern="0" dirty="0"/>
          </a:p>
          <a:p>
            <a:pPr>
              <a:buClrTx/>
              <a:buFont typeface="Arial"/>
              <a:buChar char="•"/>
              <a:defRPr/>
            </a:pPr>
            <a:r>
              <a:rPr lang="en-GB" sz="2200" b="1" i="0" kern="0" dirty="0"/>
              <a:t>Study population:</a:t>
            </a:r>
            <a:r>
              <a:rPr lang="en-GB" sz="2200" i="0" kern="0" dirty="0"/>
              <a:t> Unvaccinated children in orthodox protestant families, 4-17 years of age. </a:t>
            </a:r>
            <a:endParaRPr lang="en-GB" sz="2200" i="0" kern="0" dirty="0"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28EB2-D634-AB4B-BBA9-88B7C59508FE}"/>
              </a:ext>
            </a:extLst>
          </p:cNvPr>
          <p:cNvSpPr txBox="1"/>
          <p:nvPr/>
        </p:nvSpPr>
        <p:spPr>
          <a:xfrm>
            <a:off x="888120" y="6358957"/>
            <a:ext cx="32351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Laksono et al., Nat </a:t>
            </a:r>
            <a:r>
              <a:rPr lang="en-US" sz="1500" dirty="0" err="1"/>
              <a:t>Commun</a:t>
            </a:r>
            <a:r>
              <a:rPr lang="en-US" sz="1500" dirty="0"/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275629673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/>
              <a:t>Clinical study in unvaccinated children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320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Picture 6" descr="Biblebelt 2013.gif">
            <a:extLst>
              <a:ext uri="{FF2B5EF4-FFF2-40B4-BE49-F238E27FC236}">
                <a16:creationId xmlns:a16="http://schemas.microsoft.com/office/drawing/2014/main" id="{DBD12623-6804-AF40-9249-60FE81BF40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3" b="727"/>
          <a:stretch/>
        </p:blipFill>
        <p:spPr>
          <a:xfrm>
            <a:off x="9805763" y="2246939"/>
            <a:ext cx="2221907" cy="235863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78D6D98-9847-FE43-8103-8DB045A1D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647991"/>
            <a:ext cx="9240253" cy="497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chemeClr val="tx1"/>
              </a:buClr>
              <a:buFont typeface="Wingdings" charset="0"/>
              <a:buNone/>
              <a:defRPr/>
            </a:pPr>
            <a:endParaRPr lang="en-GB" sz="2200" i="0" kern="0" dirty="0"/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b="1" i="0" kern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Title:</a:t>
            </a:r>
            <a:r>
              <a:rPr lang="en-GB" sz="2200" i="0" kern="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Studies into the mechanism of measles-associated immune suppression during an outbreak of measles in The Netherlands (NL45323.078.13)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200" i="0" kern="0" dirty="0"/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b="1" i="0" dirty="0"/>
              <a:t>Ethical approval:</a:t>
            </a:r>
            <a:r>
              <a:rPr lang="en-GB" sz="2200" i="0" dirty="0"/>
              <a:t> July 2013 (MEC-2013-302)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200" i="0" dirty="0"/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b="1" i="0" dirty="0"/>
              <a:t>Cohort A:</a:t>
            </a:r>
            <a:r>
              <a:rPr lang="en-GB" sz="2200" i="0" dirty="0"/>
              <a:t> acute measles cases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200" i="0" dirty="0"/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b="1" i="0" dirty="0"/>
              <a:t>Cohort B:</a:t>
            </a:r>
            <a:r>
              <a:rPr lang="en-GB" sz="2200" i="0" dirty="0"/>
              <a:t> paired samples pre- and post measles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9F4AE5-59F3-0E42-A26B-4569F671EF91}"/>
              </a:ext>
            </a:extLst>
          </p:cNvPr>
          <p:cNvCxnSpPr/>
          <p:nvPr/>
        </p:nvCxnSpPr>
        <p:spPr bwMode="auto">
          <a:xfrm flipV="1">
            <a:off x="10398418" y="3650905"/>
            <a:ext cx="828942" cy="1102408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EB19D09-50A2-254C-8DB4-1881205D4CAC}"/>
              </a:ext>
            </a:extLst>
          </p:cNvPr>
          <p:cNvSpPr txBox="1"/>
          <p:nvPr/>
        </p:nvSpPr>
        <p:spPr>
          <a:xfrm>
            <a:off x="8712433" y="4753313"/>
            <a:ext cx="24673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sz="1200" dirty="0" err="1"/>
              <a:t>Eben-Haëzerschool</a:t>
            </a:r>
            <a:r>
              <a:rPr lang="nl-NL" sz="1200" dirty="0"/>
              <a:t> (</a:t>
            </a:r>
            <a:r>
              <a:rPr lang="nl-NL" sz="1200" dirty="0" err="1"/>
              <a:t>Opheusden</a:t>
            </a:r>
            <a:r>
              <a:rPr lang="nl-NL" sz="1200" dirty="0"/>
              <a:t>)</a:t>
            </a:r>
          </a:p>
          <a:p>
            <a:pPr algn="ctr"/>
            <a:r>
              <a:rPr lang="nl-NL" sz="1200" dirty="0" err="1"/>
              <a:t>Rehobothschool</a:t>
            </a:r>
            <a:r>
              <a:rPr lang="nl-NL" sz="1200" dirty="0"/>
              <a:t> (</a:t>
            </a:r>
            <a:r>
              <a:rPr lang="nl-NL" sz="1200" dirty="0" err="1"/>
              <a:t>Opheusden</a:t>
            </a:r>
            <a:r>
              <a:rPr lang="nl-NL" sz="1200" dirty="0"/>
              <a:t>)</a:t>
            </a:r>
          </a:p>
          <a:p>
            <a:pPr algn="ctr"/>
            <a:r>
              <a:rPr lang="nl-NL" sz="1200" dirty="0" err="1"/>
              <a:t>Sebaschool</a:t>
            </a:r>
            <a:r>
              <a:rPr lang="nl-NL" sz="1200" dirty="0"/>
              <a:t> (</a:t>
            </a:r>
            <a:r>
              <a:rPr lang="nl-NL" sz="1200" dirty="0" err="1"/>
              <a:t>Ochten</a:t>
            </a:r>
            <a:r>
              <a:rPr lang="nl-NL" sz="1200" dirty="0"/>
              <a:t>)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4FCD89-21ED-844F-923D-5CB4FBD38746}"/>
              </a:ext>
            </a:extLst>
          </p:cNvPr>
          <p:cNvSpPr txBox="1"/>
          <p:nvPr/>
        </p:nvSpPr>
        <p:spPr>
          <a:xfrm>
            <a:off x="888120" y="6358957"/>
            <a:ext cx="32351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Laksono et al., Nat </a:t>
            </a:r>
            <a:r>
              <a:rPr lang="en-US" sz="1500" dirty="0" err="1"/>
              <a:t>Commun</a:t>
            </a:r>
            <a:r>
              <a:rPr lang="en-US" sz="1500" dirty="0"/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216056283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Cohort A: early acute measles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320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43953-2639-9045-89B3-167BCB24B0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136" y="2010041"/>
            <a:ext cx="2520000" cy="1815882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D51746-6AAB-6A4E-A7CA-AB49642FD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72" y="3995711"/>
            <a:ext cx="3239902" cy="2210400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B89EF5F-95D4-1E44-9D3A-7B5F5971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9880" y="1862889"/>
            <a:ext cx="162877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7927524-F38F-AD46-A27E-112C7A046E87}"/>
              </a:ext>
            </a:extLst>
          </p:cNvPr>
          <p:cNvGrpSpPr/>
          <p:nvPr/>
        </p:nvGrpSpPr>
        <p:grpSpPr>
          <a:xfrm>
            <a:off x="5331759" y="4266612"/>
            <a:ext cx="3183448" cy="2269448"/>
            <a:chOff x="5331759" y="4380916"/>
            <a:chExt cx="3183448" cy="22694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C0FEB6-61D6-1647-9173-8CCCBF23E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41"/>
            <a:stretch/>
          </p:blipFill>
          <p:spPr>
            <a:xfrm>
              <a:off x="5331759" y="4380916"/>
              <a:ext cx="3183448" cy="2269448"/>
            </a:xfrm>
            <a:prstGeom prst="rect">
              <a:avLst/>
            </a:prstGeom>
          </p:spPr>
        </p:pic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8F066DFB-1016-3445-B6A6-97310D548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3517" y="4419016"/>
              <a:ext cx="297691" cy="301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C19488-896E-4244-891E-75A70DF89E0E}"/>
                </a:ext>
              </a:extLst>
            </p:cNvPr>
            <p:cNvCxnSpPr/>
            <p:nvPr/>
          </p:nvCxnSpPr>
          <p:spPr bwMode="auto">
            <a:xfrm flipV="1">
              <a:off x="7541559" y="4468120"/>
              <a:ext cx="0" cy="1848971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EFB2A1-7951-6B4E-AE2A-61DD1B2A61DE}"/>
              </a:ext>
            </a:extLst>
          </p:cNvPr>
          <p:cNvGrpSpPr/>
          <p:nvPr/>
        </p:nvGrpSpPr>
        <p:grpSpPr>
          <a:xfrm>
            <a:off x="5275207" y="1811515"/>
            <a:ext cx="3240000" cy="2269448"/>
            <a:chOff x="5275207" y="1882955"/>
            <a:chExt cx="3240000" cy="22694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2F28C-6032-BC48-87FC-CA05CC0B5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77" r="-113"/>
            <a:stretch/>
          </p:blipFill>
          <p:spPr>
            <a:xfrm>
              <a:off x="5275207" y="1882955"/>
              <a:ext cx="3240000" cy="2269448"/>
            </a:xfrm>
            <a:prstGeom prst="rect">
              <a:avLst/>
            </a:prstGeom>
          </p:spPr>
        </p:pic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D711920D-8AA0-9C47-8A31-80971A850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7080" y="2010041"/>
              <a:ext cx="297691" cy="301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5A0233-A5A6-D148-B5C2-267A2882C5EB}"/>
                </a:ext>
              </a:extLst>
            </p:cNvPr>
            <p:cNvCxnSpPr/>
            <p:nvPr/>
          </p:nvCxnSpPr>
          <p:spPr bwMode="auto">
            <a:xfrm flipV="1">
              <a:off x="7541559" y="2061882"/>
              <a:ext cx="0" cy="1848971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1A9B82B-C54D-B84E-99DD-0F12ABEF1348}"/>
              </a:ext>
            </a:extLst>
          </p:cNvPr>
          <p:cNvSpPr txBox="1"/>
          <p:nvPr/>
        </p:nvSpPr>
        <p:spPr>
          <a:xfrm>
            <a:off x="5876051" y="6421967"/>
            <a:ext cx="2552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>
                <a:solidFill>
                  <a:schemeClr val="bg2"/>
                </a:solidFill>
              </a:rPr>
              <a:t>Days relative to onset of rash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91BB5E-CF33-514E-8874-CDA8E7CBF1D8}"/>
              </a:ext>
            </a:extLst>
          </p:cNvPr>
          <p:cNvSpPr txBox="1"/>
          <p:nvPr/>
        </p:nvSpPr>
        <p:spPr>
          <a:xfrm>
            <a:off x="888120" y="6358957"/>
            <a:ext cx="32351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Laksono et al., Nat </a:t>
            </a:r>
            <a:r>
              <a:rPr lang="en-US" sz="1500" dirty="0" err="1"/>
              <a:t>Commun</a:t>
            </a:r>
            <a:r>
              <a:rPr lang="en-US" sz="1500" dirty="0"/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736799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F295F47-D389-0146-9276-529A2479BD53}"/>
              </a:ext>
            </a:extLst>
          </p:cNvPr>
          <p:cNvSpPr/>
          <p:nvPr/>
        </p:nvSpPr>
        <p:spPr bwMode="auto">
          <a:xfrm>
            <a:off x="9133293" y="5755537"/>
            <a:ext cx="2962453" cy="9246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Cohort A: early acute measles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191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CC058-0617-6443-93DB-C4579D456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6925" y="4148472"/>
            <a:ext cx="2814358" cy="2146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CD047E-9723-B14D-BF99-73EB28F7A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095" y="4116884"/>
            <a:ext cx="239381" cy="2171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4E7748E-1B64-FB48-A088-6668736B0771}"/>
              </a:ext>
            </a:extLst>
          </p:cNvPr>
          <p:cNvSpPr txBox="1"/>
          <p:nvPr/>
        </p:nvSpPr>
        <p:spPr>
          <a:xfrm>
            <a:off x="1834207" y="4118808"/>
            <a:ext cx="225561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0" dirty="0"/>
              <a:t>Memory CD4</a:t>
            </a:r>
            <a:r>
              <a:rPr lang="en-US" sz="1600" b="1" i="0" baseline="30000" dirty="0"/>
              <a:t>+</a:t>
            </a:r>
            <a:r>
              <a:rPr lang="en-US" sz="1600" b="1" i="0" dirty="0"/>
              <a:t> T-cells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84D6A3-293C-B84A-85D5-F2320768C663}"/>
              </a:ext>
            </a:extLst>
          </p:cNvPr>
          <p:cNvSpPr txBox="1"/>
          <p:nvPr/>
        </p:nvSpPr>
        <p:spPr>
          <a:xfrm>
            <a:off x="4875920" y="6307663"/>
            <a:ext cx="2970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solidFill>
                  <a:schemeClr val="bg2"/>
                </a:solidFill>
              </a:rPr>
              <a:t>Days relative to onset of rash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9E80250-6C83-4944-95BA-94B1A8893189}"/>
              </a:ext>
            </a:extLst>
          </p:cNvPr>
          <p:cNvCxnSpPr>
            <a:endCxn id="23" idx="3"/>
          </p:cNvCxnSpPr>
          <p:nvPr/>
        </p:nvCxnSpPr>
        <p:spPr bwMode="auto">
          <a:xfrm flipV="1">
            <a:off x="7644520" y="6476940"/>
            <a:ext cx="202085" cy="852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996845B-0987-DB41-8227-ED7DA5BFFDAE}"/>
              </a:ext>
            </a:extLst>
          </p:cNvPr>
          <p:cNvCxnSpPr/>
          <p:nvPr/>
        </p:nvCxnSpPr>
        <p:spPr bwMode="auto">
          <a:xfrm>
            <a:off x="7655647" y="6510863"/>
            <a:ext cx="609961" cy="0"/>
          </a:xfrm>
          <a:prstGeom prst="straightConnector1">
            <a:avLst/>
          </a:prstGeom>
          <a:noFill/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8776A98-5F78-7840-945F-4780DBB8AA0E}"/>
              </a:ext>
            </a:extLst>
          </p:cNvPr>
          <p:cNvSpPr txBox="1"/>
          <p:nvPr/>
        </p:nvSpPr>
        <p:spPr>
          <a:xfrm rot="16200000">
            <a:off x="-825156" y="3761372"/>
            <a:ext cx="4212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solidFill>
                  <a:schemeClr val="bg2"/>
                </a:solidFill>
              </a:rPr>
              <a:t>Percentage MV-infected cells (out of subset)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74D4A9-A26E-3D44-A535-43256E748E20}"/>
              </a:ext>
            </a:extLst>
          </p:cNvPr>
          <p:cNvGrpSpPr/>
          <p:nvPr/>
        </p:nvGrpSpPr>
        <p:grpSpPr>
          <a:xfrm>
            <a:off x="1612900" y="1828800"/>
            <a:ext cx="2910888" cy="2171700"/>
            <a:chOff x="1612900" y="1828800"/>
            <a:chExt cx="2910888" cy="2171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72B7C8-0ACA-A54A-9B19-CF32C1730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12900" y="1828800"/>
              <a:ext cx="2910888" cy="21717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AE49C9-1924-D140-9766-BB8EBCB1E271}"/>
                </a:ext>
              </a:extLst>
            </p:cNvPr>
            <p:cNvSpPr txBox="1"/>
            <p:nvPr/>
          </p:nvSpPr>
          <p:spPr>
            <a:xfrm>
              <a:off x="1834207" y="1837154"/>
              <a:ext cx="201516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i="0" dirty="0"/>
                <a:t>Naive CD4</a:t>
              </a:r>
              <a:r>
                <a:rPr lang="en-US" sz="1600" b="1" i="0" baseline="30000" dirty="0"/>
                <a:t>+</a:t>
              </a:r>
              <a:r>
                <a:rPr lang="en-US" sz="1600" b="1" i="0" dirty="0"/>
                <a:t> T-cells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1E93F5B-94D2-7040-A286-CA4B52499C51}"/>
                </a:ext>
              </a:extLst>
            </p:cNvPr>
            <p:cNvCxnSpPr/>
            <p:nvPr/>
          </p:nvCxnSpPr>
          <p:spPr bwMode="auto">
            <a:xfrm flipV="1">
              <a:off x="4004872" y="2008929"/>
              <a:ext cx="0" cy="167365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DCDED0-E5EB-5941-A6C0-8856FA3A5B76}"/>
              </a:ext>
            </a:extLst>
          </p:cNvPr>
          <p:cNvGrpSpPr/>
          <p:nvPr/>
        </p:nvGrpSpPr>
        <p:grpSpPr>
          <a:xfrm>
            <a:off x="4889662" y="1828800"/>
            <a:ext cx="2781300" cy="2209800"/>
            <a:chOff x="4889662" y="1828800"/>
            <a:chExt cx="2781300" cy="2209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CF9FDED-9FBC-FF42-9F5A-764662CEA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9662" y="1828800"/>
              <a:ext cx="2781300" cy="22098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4E92AF-9DB9-5745-A766-4BB435E98797}"/>
                </a:ext>
              </a:extLst>
            </p:cNvPr>
            <p:cNvSpPr txBox="1"/>
            <p:nvPr/>
          </p:nvSpPr>
          <p:spPr>
            <a:xfrm>
              <a:off x="4992388" y="1837154"/>
              <a:ext cx="197509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i="0" dirty="0"/>
                <a:t>Naive CD8</a:t>
              </a:r>
              <a:r>
                <a:rPr lang="en-US" sz="1600" b="1" i="0" baseline="30000" dirty="0"/>
                <a:t>+</a:t>
              </a:r>
              <a:r>
                <a:rPr lang="en-US" sz="1600" b="1" i="0" dirty="0"/>
                <a:t> T-cells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77CF22B-5352-EE48-AFB8-7AC58373A09A}"/>
                </a:ext>
              </a:extLst>
            </p:cNvPr>
            <p:cNvCxnSpPr/>
            <p:nvPr/>
          </p:nvCxnSpPr>
          <p:spPr bwMode="auto">
            <a:xfrm flipV="1">
              <a:off x="7132820" y="2008929"/>
              <a:ext cx="0" cy="167365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5F4020-337E-7146-8836-8E303C778F30}"/>
              </a:ext>
            </a:extLst>
          </p:cNvPr>
          <p:cNvGrpSpPr/>
          <p:nvPr/>
        </p:nvGrpSpPr>
        <p:grpSpPr>
          <a:xfrm>
            <a:off x="8036836" y="1828800"/>
            <a:ext cx="2806700" cy="2146300"/>
            <a:chOff x="8036836" y="1828800"/>
            <a:chExt cx="2806700" cy="21463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26026B-F75C-CB46-8DBD-F14177947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36836" y="1828800"/>
              <a:ext cx="2806700" cy="21463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FCD4C2-6A09-FB4B-86F8-414B0507A947}"/>
                </a:ext>
              </a:extLst>
            </p:cNvPr>
            <p:cNvSpPr txBox="1"/>
            <p:nvPr/>
          </p:nvSpPr>
          <p:spPr>
            <a:xfrm>
              <a:off x="8168443" y="1837154"/>
              <a:ext cx="14622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i="0" dirty="0"/>
                <a:t>Naive B-cells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553E6BA-226B-8444-A1F0-F784030634D3}"/>
                </a:ext>
              </a:extLst>
            </p:cNvPr>
            <p:cNvCxnSpPr/>
            <p:nvPr/>
          </p:nvCxnSpPr>
          <p:spPr bwMode="auto">
            <a:xfrm flipV="1">
              <a:off x="10283253" y="2008929"/>
              <a:ext cx="0" cy="167365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D942EE6-BDFE-4949-B53D-F6BF9CE9A5E2}"/>
              </a:ext>
            </a:extLst>
          </p:cNvPr>
          <p:cNvCxnSpPr/>
          <p:nvPr/>
        </p:nvCxnSpPr>
        <p:spPr bwMode="auto">
          <a:xfrm flipV="1">
            <a:off x="4004872" y="4320910"/>
            <a:ext cx="0" cy="167365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DF754F0-E3B1-3C44-A9F8-89ADB33E5EB1}"/>
              </a:ext>
            </a:extLst>
          </p:cNvPr>
          <p:cNvGrpSpPr/>
          <p:nvPr/>
        </p:nvGrpSpPr>
        <p:grpSpPr>
          <a:xfrm>
            <a:off x="4883217" y="4118808"/>
            <a:ext cx="2794190" cy="2157360"/>
            <a:chOff x="4883217" y="4118808"/>
            <a:chExt cx="2794190" cy="215736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A4DFAE8-C3D9-9F43-A7F4-4FA1C078C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3217" y="4129868"/>
              <a:ext cx="2794190" cy="21463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5748FA-7C16-A745-999E-D66C82C41DE1}"/>
                </a:ext>
              </a:extLst>
            </p:cNvPr>
            <p:cNvSpPr txBox="1"/>
            <p:nvPr/>
          </p:nvSpPr>
          <p:spPr>
            <a:xfrm>
              <a:off x="4992388" y="4118808"/>
              <a:ext cx="221554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i="0" dirty="0"/>
                <a:t>Memory CD8</a:t>
              </a:r>
              <a:r>
                <a:rPr lang="en-US" sz="1600" b="1" i="0" baseline="30000" dirty="0"/>
                <a:t>+</a:t>
              </a:r>
              <a:r>
                <a:rPr lang="en-US" sz="1600" b="1" i="0" dirty="0"/>
                <a:t> T-cells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48F3969-15C0-8046-91E3-F4ACE50B4A26}"/>
                </a:ext>
              </a:extLst>
            </p:cNvPr>
            <p:cNvCxnSpPr/>
            <p:nvPr/>
          </p:nvCxnSpPr>
          <p:spPr bwMode="auto">
            <a:xfrm flipV="1">
              <a:off x="7132820" y="4264206"/>
              <a:ext cx="0" cy="167365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B3B0A86-98A9-1D4E-9AD3-1AE2E4D8E6CF}"/>
              </a:ext>
            </a:extLst>
          </p:cNvPr>
          <p:cNvGrpSpPr/>
          <p:nvPr/>
        </p:nvGrpSpPr>
        <p:grpSpPr>
          <a:xfrm>
            <a:off x="8022084" y="4118808"/>
            <a:ext cx="2800376" cy="2185712"/>
            <a:chOff x="8022084" y="4118808"/>
            <a:chExt cx="2800376" cy="218571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93FF56B-E253-CB41-B037-4CA2F0B6E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22084" y="4158220"/>
              <a:ext cx="2800376" cy="21463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714D83-9974-9246-86C5-B151E806EB02}"/>
                </a:ext>
              </a:extLst>
            </p:cNvPr>
            <p:cNvSpPr txBox="1"/>
            <p:nvPr/>
          </p:nvSpPr>
          <p:spPr>
            <a:xfrm>
              <a:off x="8168443" y="4118808"/>
              <a:ext cx="17027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i="0" dirty="0"/>
                <a:t>Memory B-cells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1AC59E3-01B6-E14D-8EE0-6328F629BB4D}"/>
                </a:ext>
              </a:extLst>
            </p:cNvPr>
            <p:cNvCxnSpPr/>
            <p:nvPr/>
          </p:nvCxnSpPr>
          <p:spPr bwMode="auto">
            <a:xfrm flipV="1">
              <a:off x="10283253" y="4292558"/>
              <a:ext cx="0" cy="167365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D1D830B-6AEF-564D-82BF-FE8DBE6F2120}"/>
              </a:ext>
            </a:extLst>
          </p:cNvPr>
          <p:cNvSpPr txBox="1"/>
          <p:nvPr/>
        </p:nvSpPr>
        <p:spPr>
          <a:xfrm>
            <a:off x="888120" y="6358957"/>
            <a:ext cx="32351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Laksono et al., Nat </a:t>
            </a:r>
            <a:r>
              <a:rPr lang="en-US" sz="1500" dirty="0" err="1"/>
              <a:t>Commun</a:t>
            </a:r>
            <a:r>
              <a:rPr lang="en-US" sz="1500" dirty="0"/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1678415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Cohort B: paired PBMC before and after measles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318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F129D-234F-3648-AECA-E90B933086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276" y="1816100"/>
            <a:ext cx="8101600" cy="45204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4D496C-8B61-1A4F-9050-1E1CB4CC352A}"/>
              </a:ext>
            </a:extLst>
          </p:cNvPr>
          <p:cNvSpPr/>
          <p:nvPr/>
        </p:nvSpPr>
        <p:spPr bwMode="auto">
          <a:xfrm>
            <a:off x="1314450" y="1816100"/>
            <a:ext cx="357188" cy="3841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768E01-88BA-5749-A055-0CEF3DB80354}"/>
              </a:ext>
            </a:extLst>
          </p:cNvPr>
          <p:cNvSpPr/>
          <p:nvPr/>
        </p:nvSpPr>
        <p:spPr bwMode="auto">
          <a:xfrm>
            <a:off x="6510334" y="1816099"/>
            <a:ext cx="357188" cy="3841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5BAD2-BE6B-CE42-BEB9-A5582ED07BFD}"/>
              </a:ext>
            </a:extLst>
          </p:cNvPr>
          <p:cNvSpPr/>
          <p:nvPr/>
        </p:nvSpPr>
        <p:spPr bwMode="auto">
          <a:xfrm>
            <a:off x="6510333" y="4076328"/>
            <a:ext cx="357188" cy="3841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AAAFC6-FAE3-8642-B6D7-5F2CC0F1D5F4}"/>
              </a:ext>
            </a:extLst>
          </p:cNvPr>
          <p:cNvSpPr/>
          <p:nvPr/>
        </p:nvSpPr>
        <p:spPr bwMode="auto">
          <a:xfrm>
            <a:off x="5886452" y="1816099"/>
            <a:ext cx="3614738" cy="46355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74CD1-2A88-0442-AE74-93264DB579D1}"/>
              </a:ext>
            </a:extLst>
          </p:cNvPr>
          <p:cNvSpPr txBox="1"/>
          <p:nvPr/>
        </p:nvSpPr>
        <p:spPr>
          <a:xfrm>
            <a:off x="888120" y="6358957"/>
            <a:ext cx="32351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Laksono et al., Nat </a:t>
            </a:r>
            <a:r>
              <a:rPr lang="en-US" sz="1500" dirty="0" err="1"/>
              <a:t>Commun</a:t>
            </a:r>
            <a:r>
              <a:rPr lang="en-US" sz="1500" dirty="0"/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2858106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Cohort B: paired PBMC before and after measles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318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B7D09F-FE38-AE41-A4E5-239A6ABF2B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391"/>
          <a:stretch/>
        </p:blipFill>
        <p:spPr>
          <a:xfrm>
            <a:off x="1080000" y="2044168"/>
            <a:ext cx="8056800" cy="4285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4E58D6-B4D6-7846-A43D-49A83988C025}"/>
              </a:ext>
            </a:extLst>
          </p:cNvPr>
          <p:cNvSpPr/>
          <p:nvPr/>
        </p:nvSpPr>
        <p:spPr bwMode="auto">
          <a:xfrm>
            <a:off x="1187116" y="2044168"/>
            <a:ext cx="497305" cy="458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23939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Measles: the disease</a:t>
            </a:r>
            <a:endParaRPr lang="en-US" sz="2800" dirty="0"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07D11-9225-3846-A20D-6D5FBA4B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2" y="1725956"/>
            <a:ext cx="7565870" cy="482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Clr>
                <a:schemeClr val="tx1"/>
              </a:buClr>
              <a:defRPr/>
            </a:pPr>
            <a:endParaRPr lang="en-GB" sz="16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Highly infectious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0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b="1" i="0" kern="0" dirty="0">
                <a:cs typeface="+mn-cs"/>
              </a:rPr>
              <a:t>Long incubation time</a:t>
            </a:r>
            <a:r>
              <a:rPr lang="en-GB" sz="2200" i="0" kern="0" dirty="0">
                <a:cs typeface="+mn-cs"/>
              </a:rPr>
              <a:t> </a:t>
            </a: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(9-19 days)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0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Rash, fever, cough, conjunctivitis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0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b="1" i="0" kern="0" dirty="0">
                <a:cs typeface="+mn-cs"/>
              </a:rPr>
              <a:t>Immunosuppression</a:t>
            </a: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: opportunistic infections!</a:t>
            </a:r>
          </a:p>
          <a:p>
            <a:pPr marL="574675" lvl="1" indent="0" eaLnBrk="1" hangingPunct="1">
              <a:buClr>
                <a:schemeClr val="tx1"/>
              </a:buClr>
              <a:buNone/>
              <a:defRPr/>
            </a:pPr>
            <a:r>
              <a:rPr lang="en-GB" sz="1600" i="0" kern="0" dirty="0">
                <a:solidFill>
                  <a:srgbClr val="C1C7DC"/>
                </a:solidFill>
                <a:cs typeface="+mn-cs"/>
              </a:rPr>
              <a:t>e.g. pneumonia, gastrointestinal disease, otitis media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0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Rare but severe neurological complications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000" i="0" kern="0" dirty="0">
              <a:solidFill>
                <a:srgbClr val="C1C7DC"/>
              </a:solidFill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Estimated global mortality: 109,638 (2017)</a:t>
            </a:r>
            <a:endParaRPr lang="en-GB" sz="2200" i="0" kern="0" dirty="0">
              <a:solidFill>
                <a:srgbClr val="C1C7DC"/>
              </a:solidFill>
              <a:cs typeface="+mn-cs"/>
              <a:sym typeface="CommonBullets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3048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5" descr="wewanttobealive">
            <a:extLst>
              <a:ext uri="{FF2B5EF4-FFF2-40B4-BE49-F238E27FC236}">
                <a16:creationId xmlns:a16="http://schemas.microsoft.com/office/drawing/2014/main" id="{1F000769-DBB5-8248-9CF5-5EF1AD27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6315" y="4425696"/>
            <a:ext cx="2002340" cy="141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8F268FC-01C1-DF48-A972-D323B97A9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9880" y="1862889"/>
            <a:ext cx="162877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udan2 lr">
            <a:extLst>
              <a:ext uri="{FF2B5EF4-FFF2-40B4-BE49-F238E27FC236}">
                <a16:creationId xmlns:a16="http://schemas.microsoft.com/office/drawing/2014/main" id="{C433CF5C-0E21-DA4D-9A41-1BFA90A32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151" y="1862889"/>
            <a:ext cx="1671407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Afbeeldingsresultaat voor measles rubella initiative">
            <a:hlinkClick r:id="rId5"/>
            <a:extLst>
              <a:ext uri="{FF2B5EF4-FFF2-40B4-BE49-F238E27FC236}">
                <a16:creationId xmlns:a16="http://schemas.microsoft.com/office/drawing/2014/main" id="{E57BA7C6-EA23-5243-8A3D-69D76B237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970" y="1889686"/>
            <a:ext cx="3513276" cy="896244"/>
          </a:xfrm>
          <a:prstGeom prst="rect">
            <a:avLst/>
          </a:prstGeom>
          <a:noFill/>
          <a:ln>
            <a:solidFill>
              <a:srgbClr val="C1C7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8141CC-5C6D-E74E-B780-01B298F8D09A}"/>
              </a:ext>
            </a:extLst>
          </p:cNvPr>
          <p:cNvSpPr txBox="1"/>
          <p:nvPr/>
        </p:nvSpPr>
        <p:spPr>
          <a:xfrm>
            <a:off x="5208885" y="2847388"/>
            <a:ext cx="3331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solidFill>
                  <a:srgbClr val="C1C7DC"/>
                </a:solidFill>
              </a:rPr>
              <a:t>https://measlesrubellainitiative.org/</a:t>
            </a:r>
          </a:p>
        </p:txBody>
      </p:sp>
    </p:spTree>
    <p:extLst>
      <p:ext uri="{BB962C8B-B14F-4D97-AF65-F5344CB8AC3E}">
        <p14:creationId xmlns:p14="http://schemas.microsoft.com/office/powerpoint/2010/main" val="353164647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Conclusions</a:t>
            </a:r>
            <a:endParaRPr lang="en-US" sz="2800" dirty="0"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07D11-9225-3846-A20D-6D5FBA4B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909010"/>
            <a:ext cx="11470106" cy="431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Clr>
                <a:schemeClr val="tx1"/>
              </a:buClr>
              <a:defRPr/>
            </a:pPr>
            <a:endParaRPr lang="en-GB" sz="16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</a:rPr>
              <a:t>Measles viremia is associated with infection of memory T- and B-lymphocytes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22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</a:rPr>
              <a:t>Measles has a lasting impact on circulating lymphocyte subsets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22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GB" sz="2200" i="0" kern="0" dirty="0">
                <a:cs typeface="+mn-cs"/>
              </a:rPr>
              <a:t>These results support the immune amnesia model</a:t>
            </a:r>
          </a:p>
          <a:p>
            <a:pPr marL="0" indent="0" eaLnBrk="1" hangingPunct="1">
              <a:buClr>
                <a:schemeClr val="tx1"/>
              </a:buClr>
              <a:buNone/>
              <a:defRPr/>
            </a:pPr>
            <a:endParaRPr lang="en-GB" sz="22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22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22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1200" i="0" kern="0" dirty="0">
              <a:cs typeface="+mn-cs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2200" b="1" i="0" kern="0" dirty="0">
              <a:cs typeface="+mn-cs"/>
              <a:sym typeface="CommonBullets" charset="0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endParaRPr lang="en-GB" sz="2200" i="0" kern="0" dirty="0">
              <a:cs typeface="+mn-cs"/>
              <a:sym typeface="CommonBullets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318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A7D10D7-A5B0-0E40-AB00-D8EEF559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0405" y="0"/>
            <a:ext cx="4361595" cy="213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B0A7FE-89F0-2E41-BBE7-4A1F0B91CE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942" y="5007036"/>
            <a:ext cx="4373819" cy="1444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076E00-F7F0-CB43-B410-DCE9E95B7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835" y="3540369"/>
            <a:ext cx="2711986" cy="228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3192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Acknowledgements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4318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ED3C98-408C-8B4E-AB30-A860B7649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9626" y="1688045"/>
            <a:ext cx="4671681" cy="320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2575" indent="-282575" eaLnBrk="0" hangingPunct="0"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nl-NL" sz="1600" b="1" i="0" dirty="0">
                <a:solidFill>
                  <a:schemeClr val="tx1"/>
                </a:solidFill>
                <a:latin typeface="Calibri" charset="0"/>
              </a:rPr>
              <a:t>Erasmus MC </a:t>
            </a:r>
            <a:r>
              <a:rPr lang="nl-NL" sz="1600" b="1" i="0" dirty="0" err="1">
                <a:solidFill>
                  <a:schemeClr val="tx1"/>
                </a:solidFill>
                <a:latin typeface="Calibri" charset="0"/>
              </a:rPr>
              <a:t>department</a:t>
            </a:r>
            <a:r>
              <a:rPr lang="nl-NL" sz="1600" b="1" i="0" dirty="0">
                <a:solidFill>
                  <a:schemeClr val="tx1"/>
                </a:solidFill>
                <a:latin typeface="Calibri" charset="0"/>
              </a:rPr>
              <a:t> of General </a:t>
            </a:r>
            <a:r>
              <a:rPr lang="nl-NL" sz="1600" b="1" i="0" dirty="0" err="1">
                <a:solidFill>
                  <a:schemeClr val="tx1"/>
                </a:solidFill>
                <a:latin typeface="Calibri" charset="0"/>
              </a:rPr>
              <a:t>Practice</a:t>
            </a:r>
            <a:endParaRPr lang="en-US" sz="1600" b="1" i="0" dirty="0">
              <a:solidFill>
                <a:schemeClr val="tx1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nl-NL" sz="1600" i="0" dirty="0">
                <a:solidFill>
                  <a:schemeClr val="tx1"/>
                </a:solidFill>
                <a:latin typeface="Calibri" charset="0"/>
              </a:rPr>
              <a:t>Arthur </a:t>
            </a:r>
            <a:r>
              <a:rPr lang="nl-NL" sz="1600" i="0" dirty="0" err="1">
                <a:solidFill>
                  <a:schemeClr val="tx1"/>
                </a:solidFill>
                <a:latin typeface="Calibri" charset="0"/>
              </a:rPr>
              <a:t>Bohnen</a:t>
            </a:r>
            <a:endParaRPr lang="nl-NL" sz="1600" i="0" dirty="0">
              <a:solidFill>
                <a:schemeClr val="tx1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endParaRPr lang="en-US" sz="1000" i="0" dirty="0">
              <a:solidFill>
                <a:schemeClr val="tx1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nl-NL" sz="1600" b="1" i="0" dirty="0">
                <a:solidFill>
                  <a:schemeClr val="tx1"/>
                </a:solidFill>
                <a:latin typeface="Calibri" charset="0"/>
              </a:rPr>
              <a:t>Erasmus MC </a:t>
            </a:r>
            <a:r>
              <a:rPr lang="nl-NL" sz="1600" b="1" i="0" dirty="0" err="1">
                <a:solidFill>
                  <a:schemeClr val="tx1"/>
                </a:solidFill>
                <a:latin typeface="Calibri" charset="0"/>
              </a:rPr>
              <a:t>department</a:t>
            </a:r>
            <a:r>
              <a:rPr lang="nl-NL" sz="1600" b="1" i="0" dirty="0">
                <a:solidFill>
                  <a:schemeClr val="tx1"/>
                </a:solidFill>
                <a:latin typeface="Calibri" charset="0"/>
              </a:rPr>
              <a:t> of </a:t>
            </a:r>
            <a:r>
              <a:rPr lang="nl-NL" sz="1600" b="1" i="0" dirty="0" err="1">
                <a:solidFill>
                  <a:schemeClr val="tx1"/>
                </a:solidFill>
                <a:latin typeface="Calibri" charset="0"/>
              </a:rPr>
              <a:t>Medical</a:t>
            </a:r>
            <a:r>
              <a:rPr lang="nl-NL" sz="1600" b="1" i="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nl-NL" sz="1600" b="1" i="0" dirty="0" err="1">
                <a:solidFill>
                  <a:schemeClr val="tx1"/>
                </a:solidFill>
                <a:latin typeface="Calibri" charset="0"/>
              </a:rPr>
              <a:t>Informatics</a:t>
            </a:r>
            <a:endParaRPr lang="nl-NL" sz="1600" b="1" i="0" dirty="0">
              <a:solidFill>
                <a:schemeClr val="tx1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nl-NL" sz="1600" i="0" dirty="0" err="1">
                <a:solidFill>
                  <a:schemeClr val="tx1"/>
                </a:solidFill>
                <a:latin typeface="Calibri" charset="0"/>
              </a:rPr>
              <a:t>Kartini</a:t>
            </a:r>
            <a:r>
              <a:rPr lang="nl-NL" sz="1600" i="0" dirty="0">
                <a:solidFill>
                  <a:schemeClr val="tx1"/>
                </a:solidFill>
                <a:latin typeface="Calibri" charset="0"/>
              </a:rPr>
              <a:t> Gadroen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nl-NL" sz="1600" i="0" dirty="0">
                <a:solidFill>
                  <a:schemeClr val="tx1"/>
                </a:solidFill>
                <a:latin typeface="Calibri" charset="0"/>
              </a:rPr>
              <a:t>Caitlin Dodd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nl-NL" sz="1600" i="0" dirty="0">
                <a:solidFill>
                  <a:schemeClr val="tx1"/>
                </a:solidFill>
                <a:latin typeface="Calibri" charset="0"/>
              </a:rPr>
              <a:t>Mirjam Sturkenboom</a:t>
            </a:r>
            <a:endParaRPr lang="en-US" sz="1600" i="0" dirty="0">
              <a:solidFill>
                <a:schemeClr val="tx1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endParaRPr lang="en-US" sz="1000" b="1" i="0" dirty="0">
              <a:solidFill>
                <a:schemeClr val="tx1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en-US" sz="1600" b="1" i="0" dirty="0">
                <a:solidFill>
                  <a:schemeClr val="tx1"/>
                </a:solidFill>
                <a:latin typeface="Calibri" charset="0"/>
              </a:rPr>
              <a:t>RIVM </a:t>
            </a:r>
            <a:r>
              <a:rPr lang="en-US" sz="1600" b="1" i="0" dirty="0" err="1">
                <a:solidFill>
                  <a:schemeClr val="tx1"/>
                </a:solidFill>
                <a:latin typeface="Calibri" charset="0"/>
              </a:rPr>
              <a:t>Bilthoven</a:t>
            </a:r>
            <a:r>
              <a:rPr lang="en-US" sz="1600" b="1" i="0" dirty="0">
                <a:solidFill>
                  <a:schemeClr val="tx1"/>
                </a:solidFill>
                <a:latin typeface="Calibri" charset="0"/>
              </a:rPr>
              <a:t> / GGD Gelderland Zuid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en-US" sz="1600" i="0" dirty="0" err="1">
                <a:solidFill>
                  <a:schemeClr val="tx1"/>
                </a:solidFill>
                <a:latin typeface="Calibri" charset="0"/>
              </a:rPr>
              <a:t>Helma</a:t>
            </a:r>
            <a:r>
              <a:rPr lang="en-US" sz="1600" i="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1600" i="0" dirty="0" err="1">
                <a:solidFill>
                  <a:schemeClr val="tx1"/>
                </a:solidFill>
                <a:latin typeface="Calibri" charset="0"/>
              </a:rPr>
              <a:t>Ruijs</a:t>
            </a:r>
            <a:endParaRPr lang="en-US" sz="1600" i="0" dirty="0">
              <a:solidFill>
                <a:schemeClr val="tx1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endParaRPr lang="nl-NL" sz="1000" i="0" dirty="0">
              <a:solidFill>
                <a:schemeClr val="tx1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endParaRPr lang="en-US" sz="1400" i="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627C779-D073-CF4F-9E12-3C524481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3" y="1722229"/>
            <a:ext cx="4646141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1600" b="1" i="0" kern="0" dirty="0">
                <a:latin typeface="Calibri" charset="0"/>
                <a:cs typeface="+mn-cs"/>
              </a:rPr>
              <a:t>Erasmus MC department </a:t>
            </a:r>
            <a:r>
              <a:rPr lang="en-US" sz="1600" b="1" i="0" kern="0" dirty="0" err="1">
                <a:latin typeface="Calibri" charset="0"/>
                <a:cs typeface="+mn-cs"/>
              </a:rPr>
              <a:t>Viroscience</a:t>
            </a:r>
            <a:endParaRPr lang="en-US" sz="1600" i="0" kern="0" dirty="0">
              <a:latin typeface="Calibri" charset="0"/>
              <a:cs typeface="+mn-cs"/>
            </a:endParaRP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1600" i="0" kern="0" dirty="0" err="1">
                <a:latin typeface="Calibri" charset="0"/>
                <a:cs typeface="+mn-cs"/>
              </a:rPr>
              <a:t>Brigitta</a:t>
            </a:r>
            <a:r>
              <a:rPr lang="en-US" sz="1600" i="0" kern="0" dirty="0">
                <a:latin typeface="Calibri" charset="0"/>
                <a:cs typeface="+mn-cs"/>
              </a:rPr>
              <a:t> </a:t>
            </a:r>
            <a:r>
              <a:rPr lang="en-US" sz="1600" i="0" kern="0" dirty="0" err="1">
                <a:latin typeface="Calibri" charset="0"/>
                <a:cs typeface="+mn-cs"/>
              </a:rPr>
              <a:t>Laksono</a:t>
            </a:r>
            <a:endParaRPr lang="en-US" sz="1600" i="0" kern="0" dirty="0">
              <a:latin typeface="Calibri" charset="0"/>
              <a:cs typeface="+mn-cs"/>
            </a:endParaRP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1600" i="0" kern="0" dirty="0">
                <a:latin typeface="Calibri" charset="0"/>
                <a:cs typeface="+mn-cs"/>
              </a:rPr>
              <a:t>Rory de Vries</a:t>
            </a: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1600" i="0" kern="0" dirty="0">
                <a:latin typeface="Calibri" charset="0"/>
                <a:cs typeface="+mn-cs"/>
              </a:rPr>
              <a:t>Joyce </a:t>
            </a:r>
            <a:r>
              <a:rPr lang="en-US" sz="1600" i="0" kern="0" dirty="0" err="1">
                <a:latin typeface="Calibri" charset="0"/>
                <a:cs typeface="+mn-cs"/>
              </a:rPr>
              <a:t>Verburgh</a:t>
            </a:r>
            <a:endParaRPr lang="en-US" sz="1600" i="0" kern="0" dirty="0">
              <a:latin typeface="Calibri" charset="0"/>
              <a:cs typeface="+mn-cs"/>
            </a:endParaRP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1600" i="0" kern="0" dirty="0">
                <a:latin typeface="Calibri" charset="0"/>
                <a:cs typeface="+mn-cs"/>
              </a:rPr>
              <a:t>Albert Osterhaus</a:t>
            </a: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nl-NL" sz="1600" i="0" kern="0" dirty="0">
                <a:latin typeface="Calibri" charset="0"/>
                <a:cs typeface="+mn-cs"/>
              </a:rPr>
              <a:t>David van de Vijver</a:t>
            </a:r>
            <a:endParaRPr lang="en-US" sz="1600" i="0" kern="0" dirty="0">
              <a:latin typeface="Calibri" charset="0"/>
              <a:cs typeface="+mn-cs"/>
            </a:endParaRP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nl-NL" sz="1600" i="0" kern="0" dirty="0">
                <a:latin typeface="Calibri" charset="0"/>
              </a:rPr>
              <a:t>Marion Koopmans</a:t>
            </a:r>
            <a:endParaRPr lang="en-US" sz="1600" i="0" kern="0" dirty="0">
              <a:latin typeface="Calibri" charset="0"/>
              <a:cs typeface="+mn-cs"/>
            </a:endParaRP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endParaRPr lang="en-US" sz="1000" b="1" i="0" kern="0" dirty="0">
              <a:solidFill>
                <a:srgbClr val="0C2074"/>
              </a:solidFill>
              <a:latin typeface="Calibri" charset="0"/>
              <a:cs typeface="+mn-cs"/>
            </a:endParaRP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1600" b="1" i="0" kern="0" dirty="0">
                <a:solidFill>
                  <a:srgbClr val="0C2074"/>
                </a:solidFill>
                <a:latin typeface="Calibri" charset="0"/>
                <a:cs typeface="+mn-cs"/>
              </a:rPr>
              <a:t>Erasmus MC department Pediatrics</a:t>
            </a: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1600" i="0" kern="0" dirty="0">
                <a:latin typeface="Calibri" charset="0"/>
                <a:cs typeface="+mn-cs"/>
              </a:rPr>
              <a:t>Eline </a:t>
            </a:r>
            <a:r>
              <a:rPr lang="en-US" sz="1600" i="0" kern="0" dirty="0" err="1">
                <a:latin typeface="Calibri" charset="0"/>
                <a:cs typeface="+mn-cs"/>
              </a:rPr>
              <a:t>Visser</a:t>
            </a:r>
            <a:endParaRPr lang="en-US" sz="1600" i="0" kern="0" dirty="0">
              <a:latin typeface="Calibri" charset="0"/>
              <a:cs typeface="+mn-cs"/>
            </a:endParaRP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nl-NL" sz="1600" i="0" kern="0" dirty="0">
                <a:latin typeface="Calibri" charset="0"/>
                <a:cs typeface="+mn-cs"/>
              </a:rPr>
              <a:t>Pieter </a:t>
            </a:r>
            <a:r>
              <a:rPr lang="nl-NL" sz="1600" i="0" kern="0" dirty="0" err="1">
                <a:latin typeface="Calibri" charset="0"/>
                <a:cs typeface="+mn-cs"/>
              </a:rPr>
              <a:t>Fraaij</a:t>
            </a:r>
            <a:endParaRPr lang="nl-NL" sz="1600" i="0" kern="0" dirty="0">
              <a:latin typeface="Calibri" charset="0"/>
              <a:cs typeface="+mn-cs"/>
            </a:endParaRP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nl-NL" sz="1600" i="0" kern="0" dirty="0">
                <a:latin typeface="Calibri" charset="0"/>
                <a:cs typeface="+mn-cs"/>
              </a:rPr>
              <a:t>Annemarie van Rossum </a:t>
            </a:r>
            <a:endParaRPr lang="en-US" sz="1600" i="0" kern="0" dirty="0">
              <a:latin typeface="Calibri" charset="0"/>
              <a:cs typeface="+mn-cs"/>
            </a:endParaRP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endParaRPr lang="en-US" sz="1000" i="0" kern="0" dirty="0">
              <a:latin typeface="Calibri" charset="0"/>
              <a:cs typeface="+mn-cs"/>
            </a:endParaRPr>
          </a:p>
          <a:p>
            <a:pPr eaLnBrk="1" hangingPunct="1">
              <a:lnSpc>
                <a:spcPct val="100000"/>
              </a:lnSpc>
              <a:buFont typeface="Wingdings" charset="0"/>
              <a:buNone/>
              <a:defRPr/>
            </a:pPr>
            <a:r>
              <a:rPr lang="nl-NL" sz="1600" b="1" i="0" kern="0" dirty="0">
                <a:latin typeface="Calibri" charset="0"/>
              </a:rPr>
              <a:t>Erasmus MC </a:t>
            </a:r>
            <a:r>
              <a:rPr lang="nl-NL" sz="1600" b="1" i="0" kern="0" dirty="0" err="1">
                <a:latin typeface="Calibri" charset="0"/>
              </a:rPr>
              <a:t>department</a:t>
            </a:r>
            <a:r>
              <a:rPr lang="nl-NL" sz="1600" b="1" i="0" kern="0" dirty="0">
                <a:latin typeface="Calibri" charset="0"/>
              </a:rPr>
              <a:t> </a:t>
            </a:r>
            <a:r>
              <a:rPr lang="nl-NL" sz="1600" b="1" i="0" kern="0" dirty="0" err="1">
                <a:latin typeface="Calibri" charset="0"/>
              </a:rPr>
              <a:t>Immunology</a:t>
            </a:r>
            <a:endParaRPr lang="nl-NL" sz="1600" b="1" i="0" kern="0" dirty="0">
              <a:latin typeface="Calibri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nl-NL" sz="1600" i="0" kern="0" dirty="0">
                <a:latin typeface="Calibri" charset="0"/>
                <a:cs typeface="+mn-cs"/>
              </a:rPr>
              <a:t>Diana van den Heuvel</a:t>
            </a: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nl-NL" sz="1600" i="0" kern="0" dirty="0">
                <a:latin typeface="Calibri" charset="0"/>
                <a:cs typeface="+mn-cs"/>
              </a:rPr>
              <a:t>Menno van </a:t>
            </a:r>
            <a:r>
              <a:rPr lang="nl-NL" sz="1600" i="0" kern="0" dirty="0" err="1">
                <a:latin typeface="Calibri" charset="0"/>
                <a:cs typeface="+mn-cs"/>
              </a:rPr>
              <a:t>Zelm</a:t>
            </a:r>
            <a:endParaRPr lang="en-US" sz="1600" i="0" kern="0" dirty="0">
              <a:latin typeface="Calibri" charset="0"/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nl-NL" sz="1600" i="0" kern="0" dirty="0">
              <a:latin typeface="Calibri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DD3F2-9D99-A34C-A78C-4633AF1984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832947" y="4876801"/>
            <a:ext cx="6229699" cy="1010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5B84D4-8326-2749-B2D9-8C593B499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516" y="5780145"/>
            <a:ext cx="2074857" cy="732302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8CED3C98-408C-8B4E-AB30-A860B7649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4918" y="1688046"/>
            <a:ext cx="3011390" cy="226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2575" indent="-282575" eaLnBrk="0" hangingPunct="0"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rgbClr val="0D1F74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nl-NL" sz="1600" b="1" i="0" dirty="0">
                <a:solidFill>
                  <a:schemeClr val="tx1"/>
                </a:solidFill>
                <a:latin typeface="Calibri" charset="0"/>
              </a:rPr>
              <a:t>Princeton University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nl-NL" sz="1600" i="0" dirty="0">
                <a:solidFill>
                  <a:schemeClr val="tx1"/>
                </a:solidFill>
                <a:latin typeface="Calibri" charset="0"/>
              </a:rPr>
              <a:t>Michael Mina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nl-NL" sz="1600" i="0" dirty="0">
                <a:solidFill>
                  <a:schemeClr val="tx1"/>
                </a:solidFill>
                <a:latin typeface="Calibri" charset="0"/>
              </a:rPr>
              <a:t>Bryan </a:t>
            </a:r>
            <a:r>
              <a:rPr lang="nl-NL" sz="1600" i="0" dirty="0" err="1">
                <a:solidFill>
                  <a:schemeClr val="tx1"/>
                </a:solidFill>
                <a:latin typeface="Calibri" charset="0"/>
              </a:rPr>
              <a:t>Grenfell</a:t>
            </a:r>
            <a:endParaRPr lang="nl-NL" sz="1600" i="0" dirty="0">
              <a:solidFill>
                <a:schemeClr val="tx1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endParaRPr lang="nl-NL" sz="1600" i="0" dirty="0">
              <a:solidFill>
                <a:schemeClr val="tx1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nl-NL" sz="1600" b="1" i="0" dirty="0">
                <a:solidFill>
                  <a:schemeClr val="tx1"/>
                </a:solidFill>
                <a:latin typeface="Calibri" charset="0"/>
              </a:rPr>
              <a:t>University of Pittsburgh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r>
              <a:rPr lang="nl-NL" sz="1600" i="0" dirty="0">
                <a:solidFill>
                  <a:schemeClr val="tx1"/>
                </a:solidFill>
                <a:latin typeface="Calibri" charset="0"/>
              </a:rPr>
              <a:t>Paul </a:t>
            </a:r>
            <a:r>
              <a:rPr lang="nl-NL" sz="1600" i="0" dirty="0" err="1">
                <a:solidFill>
                  <a:schemeClr val="tx1"/>
                </a:solidFill>
                <a:latin typeface="Calibri" charset="0"/>
              </a:rPr>
              <a:t>Duprex</a:t>
            </a:r>
            <a:endParaRPr lang="nl-NL" sz="1600" i="0" dirty="0">
              <a:solidFill>
                <a:schemeClr val="tx1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endParaRPr lang="nl-NL" sz="1400" i="0" dirty="0">
              <a:solidFill>
                <a:schemeClr val="tx1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</a:pPr>
            <a:endParaRPr lang="en-US" sz="1400" i="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7170" name="Picture 2" descr="Afbeeldingsresultaat voor paul duprex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8177" y="3807863"/>
            <a:ext cx="2002235" cy="110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ministries-logo-e1449971841214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180" y="2072558"/>
            <a:ext cx="1239143" cy="620775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189" y="2762552"/>
            <a:ext cx="863136" cy="1228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2" descr="logo ZonMw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2274" y="5336725"/>
            <a:ext cx="18097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logo MRC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2274" y="5887323"/>
            <a:ext cx="18097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15393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Measles incubation period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3048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29DD3-D842-1545-81A8-D8C621B81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88" y="2682439"/>
            <a:ext cx="4050418" cy="259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1F233-B551-6742-BECD-B46B63D2B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960" y="2151184"/>
            <a:ext cx="2161998" cy="32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3BA72D-96CD-3B49-A230-D47FB1195C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8782" y="2151184"/>
            <a:ext cx="2337995" cy="324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F6BA9F-FFD0-234D-A919-DBA4A0848AA5}"/>
              </a:ext>
            </a:extLst>
          </p:cNvPr>
          <p:cNvCxnSpPr>
            <a:cxnSpLocks/>
          </p:cNvCxnSpPr>
          <p:nvPr/>
        </p:nvCxnSpPr>
        <p:spPr bwMode="auto">
          <a:xfrm>
            <a:off x="4827494" y="3978911"/>
            <a:ext cx="1855694" cy="0"/>
          </a:xfrm>
          <a:prstGeom prst="line">
            <a:avLst/>
          </a:prstGeom>
          <a:noFill/>
          <a:ln w="1270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2BE18A-AAE6-1543-93A6-ED05208DF34C}"/>
              </a:ext>
            </a:extLst>
          </p:cNvPr>
          <p:cNvSpPr txBox="1"/>
          <p:nvPr/>
        </p:nvSpPr>
        <p:spPr>
          <a:xfrm>
            <a:off x="5056094" y="3442447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/>
              <a:t>2 weeks</a:t>
            </a:r>
          </a:p>
        </p:txBody>
      </p:sp>
    </p:spTree>
    <p:extLst>
      <p:ext uri="{BB962C8B-B14F-4D97-AF65-F5344CB8AC3E}">
        <p14:creationId xmlns:p14="http://schemas.microsoft.com/office/powerpoint/2010/main" val="3902577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Measles incubation period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3048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29DD3-D842-1545-81A8-D8C621B81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88" y="2682439"/>
            <a:ext cx="4050418" cy="259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1F233-B551-6742-BECD-B46B63D2B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960" y="2151184"/>
            <a:ext cx="2161998" cy="32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E410BC-C6B1-7546-94B2-77E824F2309B}"/>
              </a:ext>
            </a:extLst>
          </p:cNvPr>
          <p:cNvSpPr txBox="1"/>
          <p:nvPr/>
        </p:nvSpPr>
        <p:spPr>
          <a:xfrm>
            <a:off x="2622176" y="2151184"/>
            <a:ext cx="6784784" cy="324000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4000" b="1" i="0" dirty="0">
              <a:solidFill>
                <a:schemeClr val="bg1"/>
              </a:solidFill>
            </a:endParaRPr>
          </a:p>
          <a:p>
            <a:pPr algn="ctr"/>
            <a:endParaRPr lang="en-US" sz="4000" b="1" i="0" dirty="0">
              <a:solidFill>
                <a:schemeClr val="bg1"/>
              </a:solidFill>
            </a:endParaRPr>
          </a:p>
          <a:p>
            <a:pPr algn="ctr"/>
            <a:r>
              <a:rPr lang="en-US" sz="3200" b="1" i="0" dirty="0">
                <a:solidFill>
                  <a:schemeClr val="bg1"/>
                </a:solidFill>
              </a:rPr>
              <a:t>Black Box</a:t>
            </a:r>
          </a:p>
        </p:txBody>
      </p:sp>
    </p:spTree>
    <p:extLst>
      <p:ext uri="{BB962C8B-B14F-4D97-AF65-F5344CB8AC3E}">
        <p14:creationId xmlns:p14="http://schemas.microsoft.com/office/powerpoint/2010/main" val="262595970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Measles incubation period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3048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29DD3-D842-1545-81A8-D8C621B81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88" y="2682439"/>
            <a:ext cx="4050418" cy="259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1F233-B551-6742-BECD-B46B63D2B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960" y="2151184"/>
            <a:ext cx="2161998" cy="32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E410BC-C6B1-7546-94B2-77E824F2309B}"/>
              </a:ext>
            </a:extLst>
          </p:cNvPr>
          <p:cNvSpPr txBox="1"/>
          <p:nvPr/>
        </p:nvSpPr>
        <p:spPr>
          <a:xfrm>
            <a:off x="2622176" y="2151184"/>
            <a:ext cx="6784784" cy="324000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4000" b="1" i="0" dirty="0">
              <a:solidFill>
                <a:schemeClr val="bg1"/>
              </a:solidFill>
            </a:endParaRPr>
          </a:p>
          <a:p>
            <a:pPr algn="ctr"/>
            <a:endParaRPr lang="en-US" sz="4000" b="1" i="0" dirty="0">
              <a:solidFill>
                <a:schemeClr val="bg1"/>
              </a:solidFill>
            </a:endParaRPr>
          </a:p>
          <a:p>
            <a:pPr algn="ctr"/>
            <a:r>
              <a:rPr lang="en-US" sz="3200" b="1" i="0" dirty="0">
                <a:solidFill>
                  <a:schemeClr val="bg1"/>
                </a:solidFill>
              </a:rPr>
              <a:t>Playground for virologists!</a:t>
            </a:r>
          </a:p>
        </p:txBody>
      </p:sp>
    </p:spTree>
    <p:extLst>
      <p:ext uri="{BB962C8B-B14F-4D97-AF65-F5344CB8AC3E}">
        <p14:creationId xmlns:p14="http://schemas.microsoft.com/office/powerpoint/2010/main" val="156872446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Measles virus</a:t>
            </a:r>
            <a:endParaRPr lang="en-US" sz="2800" dirty="0"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07D11-9225-3846-A20D-6D5FBA4B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2" y="1725956"/>
            <a:ext cx="7565870" cy="482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Clr>
                <a:srgbClr val="0C2074"/>
              </a:buClr>
              <a:defRPr/>
            </a:pPr>
            <a:endParaRPr lang="en-GB" sz="1600" i="0" kern="0" dirty="0">
              <a:solidFill>
                <a:srgbClr val="0C2074"/>
              </a:solidFill>
              <a:cs typeface="+mn-cs"/>
            </a:endParaRP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0C2074"/>
                </a:solidFill>
                <a:cs typeface="+mn-cs"/>
              </a:rPr>
              <a:t>Enveloped virus</a:t>
            </a: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endParaRPr lang="en-GB" sz="2200" i="0" kern="0" dirty="0">
              <a:solidFill>
                <a:srgbClr val="0C2074"/>
              </a:solidFill>
              <a:cs typeface="+mn-cs"/>
            </a:endParaRP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0C2074"/>
                </a:solidFill>
                <a:cs typeface="+mn-cs"/>
              </a:rPr>
              <a:t>Obligate intracellular parasite</a:t>
            </a: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endParaRPr lang="en-GB" sz="2200" i="0" kern="0" dirty="0">
              <a:solidFill>
                <a:srgbClr val="0C2074"/>
              </a:solidFill>
              <a:cs typeface="+mn-cs"/>
            </a:endParaRP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0C2074"/>
                </a:solidFill>
                <a:cs typeface="+mn-cs"/>
              </a:rPr>
              <a:t>Cellular receptors determine which cells can get infected</a:t>
            </a: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endParaRPr lang="en-GB" sz="2200" i="0" kern="0" dirty="0">
              <a:solidFill>
                <a:srgbClr val="0C2074"/>
              </a:solidFill>
              <a:cs typeface="+mn-cs"/>
            </a:endParaRP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0C2074"/>
                </a:solidFill>
                <a:cs typeface="+mn-cs"/>
              </a:rPr>
              <a:t>Cellular receptors measles virus:</a:t>
            </a:r>
          </a:p>
          <a:p>
            <a:pPr lvl="1" eaLnBrk="1" hangingPunct="1">
              <a:buClr>
                <a:srgbClr val="0C2074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0C2074"/>
                </a:solidFill>
                <a:cs typeface="+mn-cs"/>
              </a:rPr>
              <a:t>CD150 (immune cells)</a:t>
            </a:r>
          </a:p>
          <a:p>
            <a:pPr lvl="1" eaLnBrk="1" hangingPunct="1">
              <a:buClr>
                <a:srgbClr val="0C2074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0C2074"/>
                </a:solidFill>
                <a:cs typeface="+mn-cs"/>
              </a:rPr>
              <a:t>Nectin-4 (respiratory epithelial cells)</a:t>
            </a: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endParaRPr lang="en-GB" sz="1000" i="0" kern="0" dirty="0">
              <a:solidFill>
                <a:srgbClr val="0C2074"/>
              </a:solidFill>
              <a:cs typeface="+mn-cs"/>
            </a:endParaRP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endParaRPr lang="en-GB" sz="1000" i="0" kern="0" dirty="0">
              <a:solidFill>
                <a:srgbClr val="0C2074"/>
              </a:solidFill>
              <a:cs typeface="+mn-cs"/>
            </a:endParaRP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endParaRPr lang="en-GB" sz="2200" i="0" kern="0" dirty="0">
              <a:solidFill>
                <a:srgbClr val="0C2074"/>
              </a:solidFill>
              <a:cs typeface="+mn-cs"/>
              <a:sym typeface="CommonBullets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3048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>
                <a:solidFill>
                  <a:srgbClr val="0C2074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C2074"/>
              </a:solidFill>
            </a:endParaRPr>
          </a:p>
        </p:txBody>
      </p:sp>
      <p:pic>
        <p:nvPicPr>
          <p:cNvPr id="9" name="Picture 1029" descr="para-4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669" y="1827281"/>
            <a:ext cx="1236204" cy="11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32">
            <a:extLst>
              <a:ext uri="{FF2B5EF4-FFF2-40B4-BE49-F238E27FC236}">
                <a16:creationId xmlns:a16="http://schemas.microsoft.com/office/drawing/2014/main" id="{A1C862A6-2649-1D4F-8398-8C592A8F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392" y="1827282"/>
            <a:ext cx="3555202" cy="207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15BD61-9A21-3D4F-BD80-124F122A26D8}"/>
              </a:ext>
            </a:extLst>
          </p:cNvPr>
          <p:cNvGrpSpPr/>
          <p:nvPr/>
        </p:nvGrpSpPr>
        <p:grpSpPr>
          <a:xfrm>
            <a:off x="8845695" y="4140290"/>
            <a:ext cx="3131899" cy="1440000"/>
            <a:chOff x="324247" y="4295451"/>
            <a:chExt cx="3131899" cy="1440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B0EC054-107F-D44A-9925-B8617A914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247" y="4295451"/>
              <a:ext cx="1555072" cy="144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4A3B36-97AD-4342-B59E-64066EE37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5961" y="4295451"/>
              <a:ext cx="1430185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680676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Measles virus</a:t>
            </a:r>
            <a:endParaRPr lang="en-US" sz="2800" dirty="0"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07D11-9225-3846-A20D-6D5FBA4B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2" y="1725956"/>
            <a:ext cx="7565870" cy="482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Clr>
                <a:srgbClr val="0C2074"/>
              </a:buClr>
              <a:defRPr/>
            </a:pPr>
            <a:endParaRPr lang="en-GB" sz="1600" i="0" kern="0" dirty="0">
              <a:solidFill>
                <a:srgbClr val="0C2074"/>
              </a:solidFill>
              <a:cs typeface="+mn-cs"/>
            </a:endParaRP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Enveloped virus</a:t>
            </a: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endParaRPr lang="en-GB" sz="2200" i="0" kern="0" dirty="0">
              <a:solidFill>
                <a:srgbClr val="C1C7DC"/>
              </a:solidFill>
              <a:cs typeface="+mn-cs"/>
            </a:endParaRP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Obligate intracellular parasite</a:t>
            </a: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endParaRPr lang="en-GB" sz="2200" i="0" kern="0" dirty="0">
              <a:solidFill>
                <a:srgbClr val="C1C7DC"/>
              </a:solidFill>
              <a:cs typeface="+mn-cs"/>
            </a:endParaRP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Cellular receptors determine which cells can get infected</a:t>
            </a: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endParaRPr lang="en-GB" sz="2200" i="0" kern="0" dirty="0">
              <a:solidFill>
                <a:srgbClr val="0C2074"/>
              </a:solidFill>
              <a:cs typeface="+mn-cs"/>
            </a:endParaRPr>
          </a:p>
          <a:p>
            <a:pPr eaLnBrk="1" hangingPunct="1">
              <a:buClr>
                <a:srgbClr val="C1C7DC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Cellular receptors measles virus:</a:t>
            </a:r>
          </a:p>
          <a:p>
            <a:pPr lvl="1" eaLnBrk="1" hangingPunct="1">
              <a:buClr>
                <a:srgbClr val="0C2074"/>
              </a:buClr>
              <a:buFontTx/>
              <a:buChar char="•"/>
              <a:defRPr/>
            </a:pPr>
            <a:r>
              <a:rPr lang="en-GB" sz="2200" b="1" i="0" kern="0" dirty="0">
                <a:solidFill>
                  <a:srgbClr val="0C2074"/>
                </a:solidFill>
                <a:cs typeface="+mn-cs"/>
              </a:rPr>
              <a:t>CD150 (immune cells)</a:t>
            </a:r>
          </a:p>
          <a:p>
            <a:pPr lvl="1" eaLnBrk="1" hangingPunct="1">
              <a:buClr>
                <a:srgbClr val="C1C7DC"/>
              </a:buClr>
              <a:buFontTx/>
              <a:buChar char="•"/>
              <a:defRPr/>
            </a:pPr>
            <a:r>
              <a:rPr lang="en-GB" sz="2200" i="0" kern="0" dirty="0">
                <a:solidFill>
                  <a:srgbClr val="C1C7DC"/>
                </a:solidFill>
                <a:cs typeface="+mn-cs"/>
              </a:rPr>
              <a:t>Nectin-4 (respiratory epithelial cells)</a:t>
            </a: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endParaRPr lang="en-GB" sz="1000" i="0" kern="0" dirty="0">
              <a:solidFill>
                <a:srgbClr val="0C2074"/>
              </a:solidFill>
              <a:cs typeface="+mn-cs"/>
            </a:endParaRP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endParaRPr lang="en-GB" sz="1000" i="0" kern="0" dirty="0">
              <a:solidFill>
                <a:srgbClr val="0C2074"/>
              </a:solidFill>
              <a:cs typeface="+mn-cs"/>
            </a:endParaRP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endParaRPr lang="en-GB" sz="2200" i="0" kern="0" dirty="0">
              <a:solidFill>
                <a:srgbClr val="0C2074"/>
              </a:solidFill>
              <a:cs typeface="+mn-cs"/>
              <a:sym typeface="CommonBullets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3048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>
                <a:solidFill>
                  <a:srgbClr val="0C2074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C2074"/>
              </a:solidFill>
            </a:endParaRPr>
          </a:p>
        </p:txBody>
      </p:sp>
      <p:pic>
        <p:nvPicPr>
          <p:cNvPr id="11" name="Picture 1032">
            <a:extLst>
              <a:ext uri="{FF2B5EF4-FFF2-40B4-BE49-F238E27FC236}">
                <a16:creationId xmlns:a16="http://schemas.microsoft.com/office/drawing/2014/main" id="{A1C862A6-2649-1D4F-8398-8C592A8F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2392" y="1827282"/>
            <a:ext cx="3555202" cy="207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0EC054-107F-D44A-9925-B8617A914C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95" y="4140290"/>
            <a:ext cx="1555072" cy="14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4A3B36-97AD-4342-B59E-64066EE377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09" y="4140290"/>
            <a:ext cx="1430185" cy="1440000"/>
          </a:xfrm>
          <a:prstGeom prst="rect">
            <a:avLst/>
          </a:prstGeom>
        </p:spPr>
      </p:pic>
      <p:pic>
        <p:nvPicPr>
          <p:cNvPr id="10" name="Picture 1029" descr="para-4a">
            <a:extLst>
              <a:ext uri="{FF2B5EF4-FFF2-40B4-BE49-F238E27FC236}">
                <a16:creationId xmlns:a16="http://schemas.microsoft.com/office/drawing/2014/main" id="{5337B4A9-9670-B242-889A-1B502116C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669" y="1827281"/>
            <a:ext cx="1236204" cy="11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32986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488" y="647700"/>
            <a:ext cx="9426827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cs typeface="+mj-cs"/>
              </a:rPr>
              <a:t>Recombinant measles virus</a:t>
            </a:r>
            <a:endParaRPr lang="en-US" sz="2800" dirty="0"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130D1-0A19-1D43-A7C2-FFB3D26E6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304800" cy="457200"/>
          </a:xfrm>
        </p:spPr>
        <p:txBody>
          <a:bodyPr/>
          <a:lstStyle/>
          <a:p>
            <a:pPr>
              <a:defRPr/>
            </a:pPr>
            <a:fld id="{FCAE2D07-41C4-1048-A23E-2DC45C51AE35}" type="slidenum">
              <a:rPr lang="en-US" smtClean="0">
                <a:solidFill>
                  <a:srgbClr val="0C2074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C2074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6579626-0465-AB43-9B53-6B11109D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3974" y="1827730"/>
            <a:ext cx="8640000" cy="44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9D07562-848F-4041-B14D-1024B8B91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0087" y="2510945"/>
            <a:ext cx="8653887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7DB2556-C2C8-7042-8F0D-3931FBF35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2933809"/>
            <a:ext cx="2330824" cy="171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62A2639-8C54-6D43-8D62-DF4371569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7570" y="4777106"/>
            <a:ext cx="2208054" cy="171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8C3F0484-CB28-FA48-AB42-69A96AD14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480" y="3307730"/>
            <a:ext cx="5131250" cy="6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  <a:lvl2pPr marL="765175" indent="-1905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9825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19238" indent="-1841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09763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7ECFE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C2074"/>
              </a:buClr>
              <a:buNone/>
              <a:defRPr/>
            </a:pPr>
            <a:r>
              <a:rPr lang="en-GB" sz="2200" i="0" kern="0" dirty="0">
                <a:solidFill>
                  <a:srgbClr val="0C2074"/>
                </a:solidFill>
                <a:cs typeface="+mn-cs"/>
              </a:rPr>
              <a:t>Non-human primate model for measles</a:t>
            </a: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endParaRPr lang="en-GB" sz="1000" i="0" kern="0" dirty="0">
              <a:solidFill>
                <a:srgbClr val="0C2074"/>
              </a:solidFill>
              <a:cs typeface="+mn-cs"/>
            </a:endParaRP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endParaRPr lang="en-GB" sz="1000" i="0" kern="0" dirty="0">
              <a:solidFill>
                <a:srgbClr val="0C2074"/>
              </a:solidFill>
              <a:cs typeface="+mn-cs"/>
            </a:endParaRPr>
          </a:p>
          <a:p>
            <a:pPr eaLnBrk="1" hangingPunct="1">
              <a:buClr>
                <a:srgbClr val="0C2074"/>
              </a:buClr>
              <a:buFontTx/>
              <a:buChar char="•"/>
              <a:defRPr/>
            </a:pPr>
            <a:endParaRPr lang="en-GB" sz="2200" i="0" kern="0" dirty="0">
              <a:solidFill>
                <a:srgbClr val="0C2074"/>
              </a:solidFill>
              <a:cs typeface="+mn-cs"/>
              <a:sym typeface="CommonBullets" charset="0"/>
            </a:endParaRPr>
          </a:p>
        </p:txBody>
      </p:sp>
      <p:pic>
        <p:nvPicPr>
          <p:cNvPr id="17" name="Afbeelding 2" descr="DSC_2616.JPG">
            <a:extLst>
              <a:ext uri="{FF2B5EF4-FFF2-40B4-BE49-F238E27FC236}">
                <a16:creationId xmlns:a16="http://schemas.microsoft.com/office/drawing/2014/main" id="{F512879C-3E27-8D41-BE4F-EDAE0BAF3E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7020" y="3790512"/>
            <a:ext cx="20351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Afbeelding 3" descr="DSC_2617.JPG">
            <a:extLst>
              <a:ext uri="{FF2B5EF4-FFF2-40B4-BE49-F238E27FC236}">
                <a16:creationId xmlns:a16="http://schemas.microsoft.com/office/drawing/2014/main" id="{1B988962-453A-1649-9CC2-85B361F5CF5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3975" y="3790512"/>
            <a:ext cx="2423475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6213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mID_1636_cID_601_wit_logo_klein_rechtsonder_engels">
  <a:themeElements>
    <a:clrScheme name="Custom 2">
      <a:dk1>
        <a:srgbClr val="0C2074"/>
      </a:dk1>
      <a:lt1>
        <a:srgbClr val="FFFFFF"/>
      </a:lt1>
      <a:dk2>
        <a:srgbClr val="7DCFE2"/>
      </a:dk2>
      <a:lt2>
        <a:srgbClr val="000000"/>
      </a:lt2>
      <a:accent1>
        <a:srgbClr val="4B78B5"/>
      </a:accent1>
      <a:accent2>
        <a:srgbClr val="E0DC24"/>
      </a:accent2>
      <a:accent3>
        <a:srgbClr val="FFFFFF"/>
      </a:accent3>
      <a:accent4>
        <a:srgbClr val="091A62"/>
      </a:accent4>
      <a:accent5>
        <a:srgbClr val="B1BED7"/>
      </a:accent5>
      <a:accent6>
        <a:srgbClr val="CBC720"/>
      </a:accent6>
      <a:hlink>
        <a:srgbClr val="86C7D9"/>
      </a:hlink>
      <a:folHlink>
        <a:srgbClr val="DC2424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ID_1636_cID_601_wit_logo_klein_rechtsonder_engels">
  <a:themeElements>
    <a:clrScheme name="Custom 2">
      <a:dk1>
        <a:srgbClr val="0C2074"/>
      </a:dk1>
      <a:lt1>
        <a:srgbClr val="FFFFFF"/>
      </a:lt1>
      <a:dk2>
        <a:srgbClr val="7DCFE2"/>
      </a:dk2>
      <a:lt2>
        <a:srgbClr val="000000"/>
      </a:lt2>
      <a:accent1>
        <a:srgbClr val="4B78B5"/>
      </a:accent1>
      <a:accent2>
        <a:srgbClr val="E0DC24"/>
      </a:accent2>
      <a:accent3>
        <a:srgbClr val="FFFFFF"/>
      </a:accent3>
      <a:accent4>
        <a:srgbClr val="091A62"/>
      </a:accent4>
      <a:accent5>
        <a:srgbClr val="B1BED7"/>
      </a:accent5>
      <a:accent6>
        <a:srgbClr val="CBC720"/>
      </a:accent6>
      <a:hlink>
        <a:srgbClr val="86C7D9"/>
      </a:hlink>
      <a:folHlink>
        <a:srgbClr val="DC2424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ID_1636_cID_601_wit_logo_klein_rechtsonder_engels">
  <a:themeElements>
    <a:clrScheme name="Custom 2">
      <a:dk1>
        <a:srgbClr val="0C2074"/>
      </a:dk1>
      <a:lt1>
        <a:srgbClr val="FFFFFF"/>
      </a:lt1>
      <a:dk2>
        <a:srgbClr val="7DCFE2"/>
      </a:dk2>
      <a:lt2>
        <a:srgbClr val="000000"/>
      </a:lt2>
      <a:accent1>
        <a:srgbClr val="4B78B5"/>
      </a:accent1>
      <a:accent2>
        <a:srgbClr val="E0DC24"/>
      </a:accent2>
      <a:accent3>
        <a:srgbClr val="FFFFFF"/>
      </a:accent3>
      <a:accent4>
        <a:srgbClr val="091A62"/>
      </a:accent4>
      <a:accent5>
        <a:srgbClr val="B1BED7"/>
      </a:accent5>
      <a:accent6>
        <a:srgbClr val="CBC720"/>
      </a:accent6>
      <a:hlink>
        <a:srgbClr val="86C7D9"/>
      </a:hlink>
      <a:folHlink>
        <a:srgbClr val="DC2424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000" b="0" i="1" u="none" strike="noStrike" cap="none" normalizeH="0" baseline="0">
            <a:ln>
              <a:noFill/>
            </a:ln>
            <a:solidFill>
              <a:srgbClr val="0D1F74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C8A0817BF47A4C9B3693B9F801C8E9" ma:contentTypeVersion="15" ma:contentTypeDescription="Create a new document." ma:contentTypeScope="" ma:versionID="4e8525a16cf546c90074c377c8a5fda7">
  <xsd:schema xmlns:xsd="http://www.w3.org/2001/XMLSchema" xmlns:xs="http://www.w3.org/2001/XMLSchema" xmlns:p="http://schemas.microsoft.com/office/2006/metadata/properties" xmlns:ns1="http://schemas.microsoft.com/sharepoint/v3" xmlns:ns3="6f329935-24d6-4e28-bfda-e173fb04e241" xmlns:ns4="9ecd693c-fdf0-4e8d-9ad6-21311f242c16" targetNamespace="http://schemas.microsoft.com/office/2006/metadata/properties" ma:root="true" ma:fieldsID="fb56e27536c8a1819f6c38658ecdcee0" ns1:_="" ns3:_="" ns4:_="">
    <xsd:import namespace="http://schemas.microsoft.com/sharepoint/v3"/>
    <xsd:import namespace="6f329935-24d6-4e28-bfda-e173fb04e241"/>
    <xsd:import namespace="9ecd693c-fdf0-4e8d-9ad6-21311f242c16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29935-24d6-4e28-bfda-e173fb04e2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d693c-fdf0-4e8d-9ad6-21311f242c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C092B76-96F8-4A10-9E52-F4B4A5AD5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f329935-24d6-4e28-bfda-e173fb04e241"/>
    <ds:schemaRef ds:uri="9ecd693c-fdf0-4e8d-9ad6-21311f242c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9DA799-D8CA-4DDD-BFAF-6253166E4C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2CEED5-53BF-4529-8E7A-6DE64477BFFF}">
  <ds:schemaRefs>
    <ds:schemaRef ds:uri="http://purl.org/dc/terms/"/>
    <ds:schemaRef ds:uri="http://purl.org/dc/elements/1.1/"/>
    <ds:schemaRef ds:uri="http://purl.org/dc/dcmitype/"/>
    <ds:schemaRef ds:uri="6f329935-24d6-4e28-bfda-e173fb04e241"/>
    <ds:schemaRef ds:uri="http://schemas.microsoft.com/office/2006/documentManagement/types"/>
    <ds:schemaRef ds:uri="http://schemas.microsoft.com/office/2006/metadata/properties"/>
    <ds:schemaRef ds:uri="9ecd693c-fdf0-4e8d-9ad6-21311f242c16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mID_1636_cID_601_wit_logo_klein_rechtsonder_engels.pot</Template>
  <TotalTime>5548</TotalTime>
  <Words>844</Words>
  <Application>Microsoft Office PowerPoint</Application>
  <PresentationFormat>Widescreen</PresentationFormat>
  <Paragraphs>252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ＭＳ Ｐゴシック</vt:lpstr>
      <vt:lpstr>Arial</vt:lpstr>
      <vt:lpstr>Calibri</vt:lpstr>
      <vt:lpstr>CommonBullets</vt:lpstr>
      <vt:lpstr>Wingdings</vt:lpstr>
      <vt:lpstr>mID_1636_cID_601_wit_logo_klein_rechtsonder_engels</vt:lpstr>
      <vt:lpstr>1_mID_1636_cID_601_wit_logo_klein_rechtsonder_engels</vt:lpstr>
      <vt:lpstr>2_mID_1636_cID_601_wit_logo_klein_rechtsonder_engels</vt:lpstr>
      <vt:lpstr>PowerPoint Presentation</vt:lpstr>
      <vt:lpstr>Measles: the disease</vt:lpstr>
      <vt:lpstr>Measles: the disease</vt:lpstr>
      <vt:lpstr>Measles incubation period</vt:lpstr>
      <vt:lpstr>Measles incubation period</vt:lpstr>
      <vt:lpstr>Measles incubation period</vt:lpstr>
      <vt:lpstr>Measles virus</vt:lpstr>
      <vt:lpstr>Measles virus</vt:lpstr>
      <vt:lpstr>Recombinant measles virus</vt:lpstr>
      <vt:lpstr>MV infects CD150+ memory lymphocytes</vt:lpstr>
      <vt:lpstr>MV infects CD150+ memory lymphocytes</vt:lpstr>
      <vt:lpstr>Memory</vt:lpstr>
      <vt:lpstr>Immune memory: basis for vaccination</vt:lpstr>
      <vt:lpstr>Immune memory: basis for vaccination</vt:lpstr>
      <vt:lpstr>But: immune memory cells express CD150</vt:lpstr>
      <vt:lpstr>Measles causes immune amnesia</vt:lpstr>
      <vt:lpstr>Measles incubation period</vt:lpstr>
      <vt:lpstr>Measles incubation phase: infection of immune cells</vt:lpstr>
      <vt:lpstr>Remaining questions</vt:lpstr>
      <vt:lpstr>Duration of measles immune suppression in humans Ecological study (2015)</vt:lpstr>
      <vt:lpstr>Duration of measles immune suppression in humans Case-based study (2018)</vt:lpstr>
      <vt:lpstr>Measles outbreak 2013 / 2014</vt:lpstr>
      <vt:lpstr>Measles outbreak 2013 / 2014</vt:lpstr>
      <vt:lpstr>Clinical study in unvaccinated children</vt:lpstr>
      <vt:lpstr>Clinical study in unvaccinated children</vt:lpstr>
      <vt:lpstr>Cohort A: early acute measles</vt:lpstr>
      <vt:lpstr>Cohort A: early acute measles</vt:lpstr>
      <vt:lpstr>Cohort B: paired PBMC before and after measles</vt:lpstr>
      <vt:lpstr>Cohort B: paired PBMC before and after measles</vt:lpstr>
      <vt:lpstr>Conclusions</vt:lpstr>
      <vt:lpstr>Acknowledgements</vt:lpstr>
    </vt:vector>
  </TitlesOfParts>
  <Company>Zeppo bvba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 Adriaensen</dc:creator>
  <cp:lastModifiedBy>Noe, James</cp:lastModifiedBy>
  <cp:revision>299</cp:revision>
  <dcterms:created xsi:type="dcterms:W3CDTF">2012-05-02T14:13:30Z</dcterms:created>
  <dcterms:modified xsi:type="dcterms:W3CDTF">2019-09-05T17:26:34Z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0x010100E9C8A0817BF47A4C9B3693B9F801C8E9</vt:lpwstr>
  </property>
</Properties>
</file>