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1" r:id="rId4"/>
    <p:sldId id="260" r:id="rId5"/>
    <p:sldId id="312" r:id="rId6"/>
    <p:sldId id="326" r:id="rId7"/>
    <p:sldId id="272" r:id="rId8"/>
    <p:sldId id="309" r:id="rId9"/>
    <p:sldId id="306" r:id="rId10"/>
    <p:sldId id="307" r:id="rId11"/>
    <p:sldId id="324" r:id="rId12"/>
    <p:sldId id="325" r:id="rId13"/>
    <p:sldId id="293" r:id="rId14"/>
    <p:sldId id="292" r:id="rId15"/>
    <p:sldId id="288" r:id="rId16"/>
    <p:sldId id="284" r:id="rId17"/>
    <p:sldId id="315" r:id="rId18"/>
    <p:sldId id="316" r:id="rId19"/>
    <p:sldId id="323" r:id="rId20"/>
    <p:sldId id="287" r:id="rId21"/>
    <p:sldId id="319" r:id="rId22"/>
    <p:sldId id="300" r:id="rId23"/>
    <p:sldId id="322" r:id="rId24"/>
    <p:sldId id="318" r:id="rId25"/>
    <p:sldId id="321" r:id="rId26"/>
    <p:sldId id="320" r:id="rId27"/>
    <p:sldId id="297" r:id="rId28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reshab.WHOAFROZW\Documents\MP%20meeting%202011\monthly%20trends%20in%20confirmed%20measles%20cases%20southern%20seven%20and%20zamb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multiLvlStrRef>
              <c:f>Sheet1!$B$20:$Y$21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2009</c:v>
                  </c:pt>
                  <c:pt idx="12">
                    <c:v>2010</c:v>
                  </c:pt>
                </c:lvl>
              </c:multiLvlStrCache>
            </c:multiLvlStrRef>
          </c:cat>
          <c:val>
            <c:numRef>
              <c:f>Sheet1!$B$22:$Y$22</c:f>
              <c:numCache>
                <c:formatCode>General</c:formatCode>
                <c:ptCount val="24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40</c:v>
                </c:pt>
                <c:pt idx="8">
                  <c:v>211</c:v>
                </c:pt>
                <c:pt idx="9">
                  <c:v>837</c:v>
                </c:pt>
                <c:pt idx="10">
                  <c:v>355</c:v>
                </c:pt>
                <c:pt idx="11">
                  <c:v>0</c:v>
                </c:pt>
                <c:pt idx="12">
                  <c:v>461</c:v>
                </c:pt>
                <c:pt idx="13">
                  <c:v>152</c:v>
                </c:pt>
                <c:pt idx="14">
                  <c:v>96</c:v>
                </c:pt>
                <c:pt idx="15">
                  <c:v>79</c:v>
                </c:pt>
                <c:pt idx="16">
                  <c:v>38</c:v>
                </c:pt>
                <c:pt idx="17">
                  <c:v>32</c:v>
                </c:pt>
                <c:pt idx="18">
                  <c:v>64</c:v>
                </c:pt>
                <c:pt idx="19">
                  <c:v>142</c:v>
                </c:pt>
                <c:pt idx="20">
                  <c:v>170</c:v>
                </c:pt>
                <c:pt idx="21">
                  <c:v>134</c:v>
                </c:pt>
                <c:pt idx="22">
                  <c:v>33</c:v>
                </c:pt>
                <c:pt idx="2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54304"/>
        <c:axId val="167879808"/>
      </c:barChart>
      <c:catAx>
        <c:axId val="115154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67879808"/>
        <c:crosses val="autoZero"/>
        <c:auto val="1"/>
        <c:lblAlgn val="ctr"/>
        <c:lblOffset val="100"/>
        <c:noMultiLvlLbl val="0"/>
      </c:catAx>
      <c:valAx>
        <c:axId val="16787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15430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75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multiLvlStrRef>
              <c:f>Sheet1!$B$23:$Y$24</c:f>
              <c:multiLvlStrCache>
                <c:ptCount val="2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</c:lvl>
                <c:lvl>
                  <c:pt idx="0">
                    <c:v>2009</c:v>
                  </c:pt>
                  <c:pt idx="12">
                    <c:v>2010</c:v>
                  </c:pt>
                </c:lvl>
              </c:multiLvlStrCache>
            </c:multiLvlStrRef>
          </c:cat>
          <c:val>
            <c:numRef>
              <c:f>Sheet1!$B$25:$Y$25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</c:v>
                </c:pt>
                <c:pt idx="9">
                  <c:v>31</c:v>
                </c:pt>
                <c:pt idx="10">
                  <c:v>38</c:v>
                </c:pt>
                <c:pt idx="11">
                  <c:v>46</c:v>
                </c:pt>
                <c:pt idx="12">
                  <c:v>731</c:v>
                </c:pt>
                <c:pt idx="13">
                  <c:v>1364</c:v>
                </c:pt>
                <c:pt idx="14">
                  <c:v>1350</c:v>
                </c:pt>
                <c:pt idx="15">
                  <c:v>2169</c:v>
                </c:pt>
                <c:pt idx="16">
                  <c:v>1691</c:v>
                </c:pt>
                <c:pt idx="17">
                  <c:v>680</c:v>
                </c:pt>
                <c:pt idx="18">
                  <c:v>377</c:v>
                </c:pt>
                <c:pt idx="19">
                  <c:v>160</c:v>
                </c:pt>
                <c:pt idx="20">
                  <c:v>121</c:v>
                </c:pt>
                <c:pt idx="21">
                  <c:v>275</c:v>
                </c:pt>
                <c:pt idx="22">
                  <c:v>109</c:v>
                </c:pt>
                <c:pt idx="2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624640"/>
        <c:axId val="118627328"/>
      </c:barChart>
      <c:catAx>
        <c:axId val="118624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18627328"/>
        <c:crosses val="autoZero"/>
        <c:auto val="1"/>
        <c:lblAlgn val="ctr"/>
        <c:lblOffset val="100"/>
        <c:noMultiLvlLbl val="0"/>
      </c:catAx>
      <c:valAx>
        <c:axId val="11862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624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Sheet2!$C$43</c:f>
              <c:strCache>
                <c:ptCount val="1"/>
                <c:pt idx="0">
                  <c:v>Zambia</c:v>
                </c:pt>
              </c:strCache>
            </c:strRef>
          </c:tx>
          <c:marker>
            <c:symbol val="none"/>
          </c:marker>
          <c:cat>
            <c:multiLvlStrRef>
              <c:f>Sheet2!$D$41:$W$42</c:f>
              <c:multiLvlStrCache>
                <c:ptCount val="20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</c:lvl>
              </c:multiLvlStrCache>
            </c:multiLvlStrRef>
          </c:cat>
          <c:val>
            <c:numRef>
              <c:f>Sheet2!$D$43:$W$43</c:f>
              <c:numCache>
                <c:formatCode>General</c:formatCode>
                <c:ptCount val="20"/>
                <c:pt idx="0">
                  <c:v>38</c:v>
                </c:pt>
                <c:pt idx="1">
                  <c:v>44</c:v>
                </c:pt>
                <c:pt idx="2">
                  <c:v>114</c:v>
                </c:pt>
                <c:pt idx="3">
                  <c:v>355</c:v>
                </c:pt>
                <c:pt idx="4">
                  <c:v>1053</c:v>
                </c:pt>
                <c:pt idx="5">
                  <c:v>2230</c:v>
                </c:pt>
                <c:pt idx="6">
                  <c:v>3256</c:v>
                </c:pt>
                <c:pt idx="7">
                  <c:v>2792</c:v>
                </c:pt>
                <c:pt idx="8">
                  <c:v>2173</c:v>
                </c:pt>
                <c:pt idx="9">
                  <c:v>1641</c:v>
                </c:pt>
                <c:pt idx="10">
                  <c:v>394</c:v>
                </c:pt>
                <c:pt idx="11">
                  <c:v>55</c:v>
                </c:pt>
                <c:pt idx="12">
                  <c:v>1818</c:v>
                </c:pt>
                <c:pt idx="13">
                  <c:v>1185</c:v>
                </c:pt>
                <c:pt idx="14">
                  <c:v>1289</c:v>
                </c:pt>
                <c:pt idx="15">
                  <c:v>858</c:v>
                </c:pt>
                <c:pt idx="16">
                  <c:v>210</c:v>
                </c:pt>
                <c:pt idx="17">
                  <c:v>23</c:v>
                </c:pt>
                <c:pt idx="18">
                  <c:v>10</c:v>
                </c:pt>
                <c:pt idx="1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41728"/>
        <c:axId val="29243264"/>
      </c:lineChart>
      <c:catAx>
        <c:axId val="29241728"/>
        <c:scaling>
          <c:orientation val="minMax"/>
        </c:scaling>
        <c:delete val="0"/>
        <c:axPos val="b"/>
        <c:majorTickMark val="out"/>
        <c:minorTickMark val="none"/>
        <c:tickLblPos val="nextTo"/>
        <c:crossAx val="29243264"/>
        <c:crosses val="autoZero"/>
        <c:auto val="1"/>
        <c:lblAlgn val="ctr"/>
        <c:lblOffset val="100"/>
        <c:noMultiLvlLbl val="0"/>
      </c:catAx>
      <c:valAx>
        <c:axId val="2924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24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EAE28-3C80-4D81-9249-7E70AB124735}" type="datetimeFigureOut">
              <a:rPr lang="en-ZW" smtClean="0"/>
              <a:t>9/13/2011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F39B2-3D1C-4CDF-B164-41D4D05509B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38939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C29A2-7D31-4BE3-8635-745F6E0C74E4}" type="datetimeFigureOut">
              <a:rPr lang="en-ZW" smtClean="0"/>
              <a:t>9/13/2011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E8E52-11F9-4B71-8A04-34731DD68BBD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9109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5700" cy="3724275"/>
          </a:xfrm>
          <a:ln/>
        </p:spPr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5700" cy="3724275"/>
          </a:xfrm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923F-7A10-4E34-B1FF-A16452A06F42}" type="datetimeFigureOut">
              <a:rPr lang="en-ZW" smtClean="0"/>
              <a:t>9/13/2011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17B4-5E4F-4CC0-9EDA-A28CFDEE8B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78280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923F-7A10-4E34-B1FF-A16452A06F42}" type="datetimeFigureOut">
              <a:rPr lang="en-ZW" smtClean="0"/>
              <a:t>9/13/2011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17B4-5E4F-4CC0-9EDA-A28CFDEE8B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11000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923F-7A10-4E34-B1FF-A16452A06F42}" type="datetimeFigureOut">
              <a:rPr lang="en-ZW" smtClean="0"/>
              <a:t>9/13/2011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17B4-5E4F-4CC0-9EDA-A28CFDEE8B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090257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0" y="0"/>
            <a:ext cx="9144000" cy="585154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07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923F-7A10-4E34-B1FF-A16452A06F42}" type="datetimeFigureOut">
              <a:rPr lang="en-ZW" smtClean="0"/>
              <a:t>9/13/2011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17B4-5E4F-4CC0-9EDA-A28CFDEE8B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42268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923F-7A10-4E34-B1FF-A16452A06F42}" type="datetimeFigureOut">
              <a:rPr lang="en-ZW" smtClean="0"/>
              <a:t>9/13/2011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17B4-5E4F-4CC0-9EDA-A28CFDEE8B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18041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923F-7A10-4E34-B1FF-A16452A06F42}" type="datetimeFigureOut">
              <a:rPr lang="en-ZW" smtClean="0"/>
              <a:t>9/13/2011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17B4-5E4F-4CC0-9EDA-A28CFDEE8B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429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923F-7A10-4E34-B1FF-A16452A06F42}" type="datetimeFigureOut">
              <a:rPr lang="en-ZW" smtClean="0"/>
              <a:t>9/13/2011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17B4-5E4F-4CC0-9EDA-A28CFDEE8B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9560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923F-7A10-4E34-B1FF-A16452A06F42}" type="datetimeFigureOut">
              <a:rPr lang="en-ZW" smtClean="0"/>
              <a:t>9/13/2011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17B4-5E4F-4CC0-9EDA-A28CFDEE8B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17530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923F-7A10-4E34-B1FF-A16452A06F42}" type="datetimeFigureOut">
              <a:rPr lang="en-ZW" smtClean="0"/>
              <a:t>9/13/2011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17B4-5E4F-4CC0-9EDA-A28CFDEE8B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84529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923F-7A10-4E34-B1FF-A16452A06F42}" type="datetimeFigureOut">
              <a:rPr lang="en-ZW" smtClean="0"/>
              <a:t>9/13/2011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17B4-5E4F-4CC0-9EDA-A28CFDEE8B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3850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923F-7A10-4E34-B1FF-A16452A06F42}" type="datetimeFigureOut">
              <a:rPr lang="en-ZW" smtClean="0"/>
              <a:t>9/13/2011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17B4-5E4F-4CC0-9EDA-A28CFDEE8B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7336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923F-7A10-4E34-B1FF-A16452A06F42}" type="datetimeFigureOut">
              <a:rPr lang="en-ZW" smtClean="0"/>
              <a:t>9/13/2011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F17B4-5E4F-4CC0-9EDA-A28CFDEE8BC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73992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97-2003_Worksheet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Microsoft_Excel_97-2003_Worksheet3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Measles Outbreaks in Southern Africa in 2010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962400"/>
            <a:ext cx="6934200" cy="22098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Z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Presentation to the MI </a:t>
            </a: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10</a:t>
            </a:r>
            <a:r>
              <a:rPr lang="en-ZW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th</a:t>
            </a: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 annual meeting</a:t>
            </a:r>
          </a:p>
          <a:p>
            <a:pPr>
              <a:spcBef>
                <a:spcPct val="0"/>
              </a:spcBef>
            </a:pP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Sept 2011</a:t>
            </a:r>
            <a:endParaRPr lang="en-ZW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ZW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B Masresha</a:t>
            </a:r>
          </a:p>
          <a:p>
            <a:pPr>
              <a:spcBef>
                <a:spcPct val="0"/>
              </a:spcBef>
            </a:pP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WHO </a:t>
            </a:r>
            <a:r>
              <a:rPr lang="en-Z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AFRO</a:t>
            </a:r>
          </a:p>
        </p:txBody>
      </p:sp>
    </p:spTree>
    <p:extLst>
      <p:ext uri="{BB962C8B-B14F-4D97-AF65-F5344CB8AC3E}">
        <p14:creationId xmlns:p14="http://schemas.microsoft.com/office/powerpoint/2010/main" val="27172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1E7FB8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Incidence of confirmed measles per 100,000 population. AFR. 2010</a:t>
            </a:r>
          </a:p>
        </p:txBody>
      </p:sp>
      <p:pic>
        <p:nvPicPr>
          <p:cNvPr id="120320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" y="1371600"/>
            <a:ext cx="5273411" cy="5385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32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557484"/>
            <a:ext cx="3878417" cy="46147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fr-CH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CH" dirty="0" err="1" smtClean="0">
                <a:solidFill>
                  <a:schemeClr val="tx2"/>
                </a:solidFill>
                <a:latin typeface="Calibri" pitchFamily="34" charset="0"/>
              </a:rPr>
              <a:t>Regional</a:t>
            </a:r>
            <a:r>
              <a:rPr lang="fr-CH" dirty="0" smtClean="0">
                <a:solidFill>
                  <a:schemeClr val="tx2"/>
                </a:solidFill>
                <a:latin typeface="Calibri" pitchFamily="34" charset="0"/>
              </a:rPr>
              <a:t> incidence: 17.4 per 100,000 population</a:t>
            </a:r>
          </a:p>
          <a:p>
            <a:pPr>
              <a:buFont typeface="Wingdings" pitchFamily="2" charset="2"/>
              <a:buChar char="ü"/>
            </a:pPr>
            <a:endParaRPr lang="fr-CH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CH" dirty="0" smtClean="0">
                <a:solidFill>
                  <a:schemeClr val="tx2"/>
                </a:solidFill>
                <a:latin typeface="Calibri" pitchFamily="34" charset="0"/>
              </a:rPr>
              <a:t>10 countries (112.6 million total population) have </a:t>
            </a:r>
            <a:r>
              <a:rPr lang="fr-CH" dirty="0" err="1" smtClean="0">
                <a:solidFill>
                  <a:schemeClr val="tx2"/>
                </a:solidFill>
                <a:latin typeface="Calibri" pitchFamily="34" charset="0"/>
              </a:rPr>
              <a:t>measles</a:t>
            </a:r>
            <a:r>
              <a:rPr lang="fr-CH" dirty="0" smtClean="0">
                <a:solidFill>
                  <a:schemeClr val="tx2"/>
                </a:solidFill>
                <a:latin typeface="Calibri" pitchFamily="34" charset="0"/>
              </a:rPr>
              <a:t> incidence of &gt;10 cases per 100,000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593"/>
            <a:ext cx="80168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Monthly trends in confirmed measles cases. Southern 7 and Zambia. 2008 - 2011</a:t>
            </a:r>
          </a:p>
        </p:txBody>
      </p:sp>
    </p:spTree>
    <p:extLst>
      <p:ext uri="{BB962C8B-B14F-4D97-AF65-F5344CB8AC3E}">
        <p14:creationId xmlns:p14="http://schemas.microsoft.com/office/powerpoint/2010/main" val="30476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4601"/>
            <a:ext cx="80168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Monthly trends in confirmed measles cases. 2008 – 2011.</a:t>
            </a:r>
            <a:endParaRPr lang="en-Z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1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355295"/>
              </p:ext>
            </p:extLst>
          </p:nvPr>
        </p:nvGraphicFramePr>
        <p:xfrm>
          <a:off x="57150" y="1124744"/>
          <a:ext cx="8958263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r:id="rId3" imgW="8961897" imgH="4712616" progId="Excel.Chart.8">
                  <p:embed/>
                </p:oleObj>
              </mc:Choice>
              <mc:Fallback>
                <p:oleObj r:id="rId3" imgW="8961897" imgH="471261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124744"/>
                        <a:ext cx="8958263" cy="25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496" name="Straight Arrow Connector 8"/>
          <p:cNvCxnSpPr>
            <a:cxnSpLocks noChangeShapeType="1"/>
          </p:cNvCxnSpPr>
          <p:nvPr/>
        </p:nvCxnSpPr>
        <p:spPr bwMode="auto">
          <a:xfrm>
            <a:off x="8316913" y="1341438"/>
            <a:ext cx="0" cy="287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own Arrow 1"/>
          <p:cNvSpPr/>
          <p:nvPr/>
        </p:nvSpPr>
        <p:spPr>
          <a:xfrm>
            <a:off x="4211960" y="2348880"/>
            <a:ext cx="288032" cy="287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1" name="Down Arrow 10"/>
          <p:cNvSpPr/>
          <p:nvPr/>
        </p:nvSpPr>
        <p:spPr>
          <a:xfrm>
            <a:off x="5723384" y="2348954"/>
            <a:ext cx="288032" cy="287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2" name="Down Arrow 11"/>
          <p:cNvSpPr/>
          <p:nvPr/>
        </p:nvSpPr>
        <p:spPr>
          <a:xfrm>
            <a:off x="7164834" y="2348954"/>
            <a:ext cx="288032" cy="287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008112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Malawi measles </a:t>
            </a:r>
            <a:r>
              <a:rPr lang="en-Z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cases and </a:t>
            </a: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coverage </a:t>
            </a:r>
            <a:r>
              <a:rPr lang="en-Z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(1995-2010) </a:t>
            </a: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&amp; monthly </a:t>
            </a:r>
            <a:r>
              <a:rPr lang="en-Z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case reports (</a:t>
            </a: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2008 </a:t>
            </a:r>
            <a:r>
              <a:rPr lang="en-Z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– 2011)</a:t>
            </a:r>
          </a:p>
        </p:txBody>
      </p:sp>
      <p:pic>
        <p:nvPicPr>
          <p:cNvPr id="8334" name="Picture 1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3460"/>
            <a:ext cx="8461301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7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444357"/>
              </p:ext>
            </p:extLst>
          </p:nvPr>
        </p:nvGraphicFramePr>
        <p:xfrm>
          <a:off x="233659" y="4437112"/>
          <a:ext cx="8782050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656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030505"/>
              </p:ext>
            </p:extLst>
          </p:nvPr>
        </p:nvGraphicFramePr>
        <p:xfrm>
          <a:off x="200025" y="980728"/>
          <a:ext cx="8815388" cy="322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" r:id="rId4" imgW="8815580" imgH="2847079" progId="Excel.Chart.8">
                  <p:embed/>
                </p:oleObj>
              </mc:Choice>
              <mc:Fallback>
                <p:oleObj r:id="rId4" imgW="8815580" imgH="284707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980728"/>
                        <a:ext cx="8815388" cy="3226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4624684" y="2925142"/>
            <a:ext cx="288032" cy="287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0" name="Down Arrow 9"/>
          <p:cNvSpPr/>
          <p:nvPr/>
        </p:nvSpPr>
        <p:spPr>
          <a:xfrm>
            <a:off x="7596634" y="2590865"/>
            <a:ext cx="288032" cy="287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1" name="Down Arrow 10"/>
          <p:cNvSpPr/>
          <p:nvPr/>
        </p:nvSpPr>
        <p:spPr>
          <a:xfrm>
            <a:off x="6156176" y="2883643"/>
            <a:ext cx="288032" cy="287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008112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Namibia measles </a:t>
            </a:r>
            <a:r>
              <a:rPr lang="en-Z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cases and </a:t>
            </a: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coverage </a:t>
            </a:r>
            <a:r>
              <a:rPr lang="en-Z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(1995-2010) </a:t>
            </a: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&amp; monthly </a:t>
            </a:r>
            <a:r>
              <a:rPr lang="en-Z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case reports (</a:t>
            </a: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2008 </a:t>
            </a:r>
            <a:r>
              <a:rPr lang="en-Z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– 2011)</a:t>
            </a:r>
          </a:p>
        </p:txBody>
      </p:sp>
      <p:sp>
        <p:nvSpPr>
          <p:cNvPr id="8" name="Down Arrow 7"/>
          <p:cNvSpPr/>
          <p:nvPr/>
        </p:nvSpPr>
        <p:spPr>
          <a:xfrm>
            <a:off x="2339752" y="4869160"/>
            <a:ext cx="288032" cy="287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521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824622"/>
              </p:ext>
            </p:extLst>
          </p:nvPr>
        </p:nvGraphicFramePr>
        <p:xfrm>
          <a:off x="80566" y="4406489"/>
          <a:ext cx="8874224" cy="2424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008112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Zimbabwe measles cases and </a:t>
            </a: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coverage </a:t>
            </a:r>
            <a:r>
              <a:rPr lang="en-Z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(1995-2010) </a:t>
            </a: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&amp; monthly </a:t>
            </a:r>
            <a:r>
              <a:rPr lang="en-Z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case reports (</a:t>
            </a:r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2008 </a:t>
            </a:r>
            <a:r>
              <a:rPr lang="en-Z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– 2011)</a:t>
            </a:r>
          </a:p>
        </p:txBody>
      </p:sp>
      <p:graphicFrame>
        <p:nvGraphicFramePr>
          <p:cNvPr id="7475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530751"/>
              </p:ext>
            </p:extLst>
          </p:nvPr>
        </p:nvGraphicFramePr>
        <p:xfrm>
          <a:off x="128588" y="1362074"/>
          <a:ext cx="8815387" cy="2642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" r:id="rId4" imgW="8815580" imgH="4639458" progId="Excel.Chart.8">
                  <p:embed/>
                </p:oleObj>
              </mc:Choice>
              <mc:Fallback>
                <p:oleObj r:id="rId4" imgW="8815580" imgH="463945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362074"/>
                        <a:ext cx="8815387" cy="2642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>
            <a:off x="3096072" y="2348396"/>
            <a:ext cx="288032" cy="287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1" name="Down Arrow 10"/>
          <p:cNvSpPr/>
          <p:nvPr/>
        </p:nvSpPr>
        <p:spPr>
          <a:xfrm>
            <a:off x="5940872" y="2348396"/>
            <a:ext cx="288032" cy="287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2" name="Down Arrow 11"/>
          <p:cNvSpPr/>
          <p:nvPr/>
        </p:nvSpPr>
        <p:spPr>
          <a:xfrm>
            <a:off x="7452172" y="2348954"/>
            <a:ext cx="288032" cy="287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4" name="Down Arrow 13"/>
          <p:cNvSpPr/>
          <p:nvPr/>
        </p:nvSpPr>
        <p:spPr>
          <a:xfrm>
            <a:off x="4517678" y="2360807"/>
            <a:ext cx="288032" cy="287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5" name="Down Arrow 14"/>
          <p:cNvSpPr/>
          <p:nvPr/>
        </p:nvSpPr>
        <p:spPr>
          <a:xfrm>
            <a:off x="2540386" y="4797189"/>
            <a:ext cx="288032" cy="28795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6" name="Down Arrow 15"/>
          <p:cNvSpPr/>
          <p:nvPr/>
        </p:nvSpPr>
        <p:spPr>
          <a:xfrm>
            <a:off x="4391883" y="4797189"/>
            <a:ext cx="288032" cy="287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7" name="Down Arrow 16"/>
          <p:cNvSpPr/>
          <p:nvPr/>
        </p:nvSpPr>
        <p:spPr>
          <a:xfrm>
            <a:off x="6084888" y="4797189"/>
            <a:ext cx="288032" cy="28795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845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79512" y="115888"/>
            <a:ext cx="8893175" cy="1081087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Age group of confirmed </a:t>
            </a:r>
            <a:r>
              <a:rPr lang="en-Z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measles cases by </a:t>
            </a:r>
            <a:r>
              <a:rPr lang="en-Z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country. Southern Africa. 2010</a:t>
            </a:r>
            <a:endParaRPr lang="en-Z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905328" cy="524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1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474"/>
            <a:ext cx="9144000" cy="1143240"/>
          </a:xfrm>
          <a:solidFill>
            <a:srgbClr val="1E7FB8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Confirmed measles cases by age category and vaccination status.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Zimbabwe. 2010 (N=7,870)</a:t>
            </a:r>
          </a:p>
        </p:txBody>
      </p:sp>
      <p:pic>
        <p:nvPicPr>
          <p:cNvPr id="129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45" y="1095725"/>
            <a:ext cx="9306899" cy="571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98436" name="Group 4"/>
          <p:cNvGrpSpPr>
            <a:grpSpLocks/>
          </p:cNvGrpSpPr>
          <p:nvPr/>
        </p:nvGrpSpPr>
        <p:grpSpPr bwMode="auto">
          <a:xfrm>
            <a:off x="5435359" y="3017923"/>
            <a:ext cx="3529454" cy="1347698"/>
            <a:chOff x="4218" y="1901"/>
            <a:chExt cx="1429" cy="849"/>
          </a:xfrm>
        </p:grpSpPr>
        <p:sp>
          <p:nvSpPr>
            <p:cNvPr id="1298437" name="AutoShape 5"/>
            <p:cNvSpPr>
              <a:spLocks/>
            </p:cNvSpPr>
            <p:nvPr/>
          </p:nvSpPr>
          <p:spPr bwMode="auto">
            <a:xfrm rot="16200000" flipH="1">
              <a:off x="4683" y="1786"/>
              <a:ext cx="499" cy="1429"/>
            </a:xfrm>
            <a:prstGeom prst="leftBrace">
              <a:avLst>
                <a:gd name="adj1" fmla="val 23864"/>
                <a:gd name="adj2" fmla="val 48898"/>
              </a:avLst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104306" tIns="52153" rIns="104306" bIns="52153" anchor="ctr"/>
            <a:lstStyle/>
            <a:p>
              <a:pPr algn="ctr" defTabSz="914179"/>
              <a:endParaRPr lang="en-US"/>
            </a:p>
          </p:txBody>
        </p:sp>
        <p:sp>
          <p:nvSpPr>
            <p:cNvPr id="1298438" name="Text Box 6"/>
            <p:cNvSpPr txBox="1">
              <a:spLocks noChangeArrowheads="1"/>
            </p:cNvSpPr>
            <p:nvPr/>
          </p:nvSpPr>
          <p:spPr bwMode="auto">
            <a:xfrm>
              <a:off x="4728" y="1901"/>
              <a:ext cx="27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306" tIns="52153" rIns="104306" bIns="52153">
              <a:spAutoFit/>
            </a:bodyPr>
            <a:lstStyle>
              <a:lvl1pPr algn="l" defTabSz="1042988" eaLnBrk="0" hangingPunct="0"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1pPr>
              <a:lvl2pPr marL="522288" algn="l" defTabSz="1042988" eaLnBrk="0" hangingPunct="0"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2pPr>
              <a:lvl3pPr marL="1042988" algn="l" defTabSz="1042988" eaLnBrk="0" hangingPunct="0"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3pPr>
              <a:lvl4pPr marL="1565275" algn="l" defTabSz="1042988" eaLnBrk="0" hangingPunct="0"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4pPr>
              <a:lvl5pPr marL="2085975" algn="l" defTabSz="1042988" eaLnBrk="0" hangingPunct="0"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5pPr>
              <a:lvl6pPr marL="2543175" defTabSz="1042988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6pPr>
              <a:lvl7pPr marL="3000375" defTabSz="1042988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7pPr>
              <a:lvl8pPr marL="3457575" defTabSz="1042988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8pPr>
              <a:lvl9pPr marL="3914775" defTabSz="1042988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47%</a:t>
              </a:r>
            </a:p>
          </p:txBody>
        </p:sp>
      </p:grpSp>
      <p:sp>
        <p:nvSpPr>
          <p:cNvPr id="1298439" name="Text Box 7"/>
          <p:cNvSpPr txBox="1">
            <a:spLocks noChangeArrowheads="1"/>
          </p:cNvSpPr>
          <p:nvPr/>
        </p:nvSpPr>
        <p:spPr bwMode="auto">
          <a:xfrm>
            <a:off x="5146216" y="3114394"/>
            <a:ext cx="3851177" cy="3187825"/>
          </a:xfrm>
          <a:prstGeom prst="rect">
            <a:avLst/>
          </a:prstGeom>
          <a:solidFill>
            <a:srgbClr val="CCFFFF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algn="l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522288" algn="l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042988" algn="l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565275" algn="l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85975" algn="l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43175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3000375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57575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914775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  <a:p>
            <a:pPr algn="ctr" rtl="0" eaLnBrk="1" hangingPunct="1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  <a:p>
            <a:pPr algn="ctr" rtl="0" eaLnBrk="1" hangingPunct="1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Not targeted by follow up SIAs or child health days</a:t>
            </a:r>
          </a:p>
          <a:p>
            <a:pPr algn="ctr" rtl="0" eaLnBrk="1" hangingPunct="1">
              <a:spcBef>
                <a:spcPct val="50000"/>
              </a:spcBef>
            </a:pPr>
            <a:endParaRPr lang="en-US" sz="240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 rtl="0" eaLnBrk="1" hangingPunct="1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  <a:p>
            <a:pPr algn="ctr" rtl="0" eaLnBrk="1" hangingPunct="1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9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9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4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4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57" y="1140361"/>
            <a:ext cx="9308256" cy="571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4467" name="Rectangle 3"/>
          <p:cNvSpPr>
            <a:spLocks noGrp="1" noChangeArrowheads="1"/>
          </p:cNvSpPr>
          <p:nvPr>
            <p:ph type="title"/>
          </p:nvPr>
        </p:nvSpPr>
        <p:spPr>
          <a:xfrm>
            <a:off x="12218" y="47516"/>
            <a:ext cx="9131782" cy="1143240"/>
          </a:xfrm>
          <a:solidFill>
            <a:srgbClr val="1E7FB8"/>
          </a:solidFill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Confirmed measles cases by age category and vaccination status.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Malawi. 2010 (N=72,566)</a:t>
            </a:r>
          </a:p>
        </p:txBody>
      </p:sp>
      <p:grpSp>
        <p:nvGrpSpPr>
          <p:cNvPr id="1214468" name="Group 4"/>
          <p:cNvGrpSpPr>
            <a:grpSpLocks/>
          </p:cNvGrpSpPr>
          <p:nvPr/>
        </p:nvGrpSpPr>
        <p:grpSpPr bwMode="auto">
          <a:xfrm>
            <a:off x="4643947" y="1792612"/>
            <a:ext cx="4068374" cy="1421130"/>
            <a:chOff x="4059" y="1129"/>
            <a:chExt cx="1429" cy="895"/>
          </a:xfrm>
        </p:grpSpPr>
        <p:sp>
          <p:nvSpPr>
            <p:cNvPr id="1214469" name="AutoShape 5"/>
            <p:cNvSpPr>
              <a:spLocks/>
            </p:cNvSpPr>
            <p:nvPr/>
          </p:nvSpPr>
          <p:spPr bwMode="auto">
            <a:xfrm rot="16200000" flipH="1">
              <a:off x="4524" y="1060"/>
              <a:ext cx="499" cy="1429"/>
            </a:xfrm>
            <a:prstGeom prst="leftBrace">
              <a:avLst>
                <a:gd name="adj1" fmla="val 23864"/>
                <a:gd name="adj2" fmla="val 48898"/>
              </a:avLst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104306" tIns="52153" rIns="104306" bIns="52153" anchor="ctr"/>
            <a:lstStyle/>
            <a:p>
              <a:pPr algn="ctr" defTabSz="914179"/>
              <a:endParaRPr lang="en-US"/>
            </a:p>
          </p:txBody>
        </p:sp>
        <p:sp>
          <p:nvSpPr>
            <p:cNvPr id="1214470" name="Text Box 6"/>
            <p:cNvSpPr txBox="1">
              <a:spLocks noChangeArrowheads="1"/>
            </p:cNvSpPr>
            <p:nvPr/>
          </p:nvSpPr>
          <p:spPr bwMode="auto">
            <a:xfrm>
              <a:off x="4560" y="1129"/>
              <a:ext cx="291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306" tIns="52153" rIns="104306" bIns="52153">
              <a:spAutoFit/>
            </a:bodyPr>
            <a:lstStyle>
              <a:lvl1pPr algn="l" defTabSz="1042988" eaLnBrk="0" hangingPunct="0"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1pPr>
              <a:lvl2pPr marL="522288" algn="l" defTabSz="1042988" eaLnBrk="0" hangingPunct="0"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2pPr>
              <a:lvl3pPr marL="1042988" algn="l" defTabSz="1042988" eaLnBrk="0" hangingPunct="0"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3pPr>
              <a:lvl4pPr marL="1565275" algn="l" defTabSz="1042988" eaLnBrk="0" hangingPunct="0"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4pPr>
              <a:lvl5pPr marL="2085975" algn="l" defTabSz="1042988" eaLnBrk="0" hangingPunct="0"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5pPr>
              <a:lvl6pPr marL="2543175" defTabSz="1042988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6pPr>
              <a:lvl7pPr marL="3000375" defTabSz="1042988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7pPr>
              <a:lvl8pPr marL="3457575" defTabSz="1042988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8pPr>
              <a:lvl9pPr marL="3914775" defTabSz="1042988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59%</a:t>
              </a:r>
            </a:p>
          </p:txBody>
        </p:sp>
      </p:grpSp>
      <p:sp>
        <p:nvSpPr>
          <p:cNvPr id="1214471" name="AutoShape 7"/>
          <p:cNvSpPr>
            <a:spLocks noChangeArrowheads="1"/>
          </p:cNvSpPr>
          <p:nvPr/>
        </p:nvSpPr>
        <p:spPr bwMode="auto">
          <a:xfrm>
            <a:off x="973315" y="1557916"/>
            <a:ext cx="1942557" cy="1583834"/>
          </a:xfrm>
          <a:prstGeom prst="downArrowCallout">
            <a:avLst>
              <a:gd name="adj1" fmla="val 32523"/>
              <a:gd name="adj2" fmla="val 32523"/>
              <a:gd name="adj3" fmla="val 16667"/>
              <a:gd name="adj4" fmla="val 6666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algn="ctr" defTabSz="914179"/>
            <a:r>
              <a:rPr lang="en-US">
                <a:solidFill>
                  <a:srgbClr val="FFFF00"/>
                </a:solidFill>
              </a:rPr>
              <a:t>73% cases aged </a:t>
            </a:r>
          </a:p>
          <a:p>
            <a:pPr algn="ctr" defTabSz="914179"/>
            <a:r>
              <a:rPr lang="en-US">
                <a:solidFill>
                  <a:srgbClr val="FFFF00"/>
                </a:solidFill>
              </a:rPr>
              <a:t>6 – 11 months</a:t>
            </a:r>
          </a:p>
        </p:txBody>
      </p:sp>
      <p:sp>
        <p:nvSpPr>
          <p:cNvPr id="1214472" name="Text Box 8"/>
          <p:cNvSpPr txBox="1">
            <a:spLocks noChangeArrowheads="1"/>
          </p:cNvSpPr>
          <p:nvPr/>
        </p:nvSpPr>
        <p:spPr bwMode="auto">
          <a:xfrm>
            <a:off x="4542136" y="2286000"/>
            <a:ext cx="4210910" cy="3785636"/>
          </a:xfrm>
          <a:prstGeom prst="rect">
            <a:avLst/>
          </a:prstGeom>
          <a:solidFill>
            <a:srgbClr val="CCFFFF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algn="l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522288" algn="l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042988" algn="l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565275" algn="l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85975" algn="l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43175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3000375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57575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914775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endParaRPr lang="en-US" sz="1800" b="0" dirty="0">
              <a:solidFill>
                <a:schemeClr val="tx1"/>
              </a:solidFill>
              <a:latin typeface="Calibri" pitchFamily="34" charset="0"/>
            </a:endParaRPr>
          </a:p>
          <a:p>
            <a:pPr algn="ctr" rtl="0" eaLnBrk="1" hangingPunct="1">
              <a:spcBef>
                <a:spcPct val="50000"/>
              </a:spcBef>
            </a:pPr>
            <a:endParaRPr lang="en-US" sz="1800" b="0" dirty="0">
              <a:solidFill>
                <a:schemeClr val="tx1"/>
              </a:solidFill>
              <a:latin typeface="Calibri" pitchFamily="34" charset="0"/>
            </a:endParaRPr>
          </a:p>
          <a:p>
            <a:pPr algn="ctr" rtl="0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Not originally scheduled to be targeted by follow up SIAs  </a:t>
            </a:r>
          </a:p>
          <a:p>
            <a:pPr algn="ctr" rtl="0" eaLnBrk="1" hangingPunct="1">
              <a:spcBef>
                <a:spcPct val="50000"/>
              </a:spcBef>
            </a:pPr>
            <a:endParaRPr lang="fr-CH" sz="1800" b="0" dirty="0">
              <a:solidFill>
                <a:schemeClr val="tx1"/>
              </a:solidFill>
              <a:latin typeface="Calibri" pitchFamily="34" charset="0"/>
            </a:endParaRPr>
          </a:p>
          <a:p>
            <a:pPr algn="ctr" rtl="0" eaLnBrk="1" hangingPunct="1">
              <a:spcBef>
                <a:spcPct val="50000"/>
              </a:spcBef>
            </a:pPr>
            <a:endParaRPr lang="fr-CH" sz="1800" b="0" dirty="0">
              <a:solidFill>
                <a:schemeClr val="tx1"/>
              </a:solidFill>
              <a:latin typeface="Calibri" pitchFamily="34" charset="0"/>
            </a:endParaRPr>
          </a:p>
          <a:p>
            <a:pPr algn="ctr" rtl="0" eaLnBrk="1" hangingPunct="1">
              <a:spcBef>
                <a:spcPct val="50000"/>
              </a:spcBef>
            </a:pPr>
            <a:endParaRPr lang="fr-CH" sz="1800" b="0" dirty="0">
              <a:solidFill>
                <a:schemeClr val="tx1"/>
              </a:solidFill>
              <a:latin typeface="Calibri" pitchFamily="34" charset="0"/>
            </a:endParaRPr>
          </a:p>
          <a:p>
            <a:pPr algn="ctr" rtl="0" eaLnBrk="1" hangingPunct="1">
              <a:spcBef>
                <a:spcPct val="50000"/>
              </a:spcBef>
            </a:pPr>
            <a:endParaRPr lang="en-US" sz="1800" b="0" dirty="0">
              <a:solidFill>
                <a:schemeClr val="tx1"/>
              </a:solidFill>
              <a:latin typeface="Calibri" pitchFamily="34" charset="0"/>
            </a:endParaRPr>
          </a:p>
          <a:p>
            <a:pPr algn="ctr" rtl="0" eaLnBrk="1" hangingPunct="1">
              <a:spcBef>
                <a:spcPct val="50000"/>
              </a:spcBef>
            </a:pPr>
            <a:endParaRPr lang="en-US" sz="1800" b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7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1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71" grpId="0" animBg="1"/>
      <p:bldP spid="12144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Measles outbreaks in Zambia. 2010 </a:t>
            </a:r>
            <a:r>
              <a:rPr lang="en-Z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– July 2011</a:t>
            </a:r>
            <a:endParaRPr lang="en-Z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18694"/>
            <a:ext cx="3600400" cy="276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63442"/>
            <a:ext cx="3672408" cy="281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576856"/>
              </p:ext>
            </p:extLst>
          </p:nvPr>
        </p:nvGraphicFramePr>
        <p:xfrm>
          <a:off x="539552" y="1210196"/>
          <a:ext cx="8136904" cy="228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6453336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sz="2000" b="1" dirty="0" smtClean="0"/>
              <a:t>N= 14,145</a:t>
            </a:r>
            <a:endParaRPr lang="en-ZW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19055" y="6453336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ZW" sz="2000" b="1" dirty="0">
                <a:solidFill>
                  <a:schemeClr val="tx1"/>
                </a:solidFill>
              </a:rPr>
              <a:t>N= </a:t>
            </a:r>
            <a:r>
              <a:rPr lang="en-ZW" sz="2000" b="1" dirty="0" smtClean="0">
                <a:solidFill>
                  <a:schemeClr val="tx1"/>
                </a:solidFill>
              </a:rPr>
              <a:t>5,393</a:t>
            </a:r>
            <a:endParaRPr lang="en-ZW" sz="20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11760" y="1619508"/>
            <a:ext cx="3508909" cy="873314"/>
            <a:chOff x="2411760" y="1619508"/>
            <a:chExt cx="3508909" cy="873314"/>
          </a:xfrm>
        </p:grpSpPr>
        <p:sp>
          <p:nvSpPr>
            <p:cNvPr id="8" name="Down Arrow 7"/>
            <p:cNvSpPr/>
            <p:nvPr/>
          </p:nvSpPr>
          <p:spPr>
            <a:xfrm>
              <a:off x="3419872" y="1988840"/>
              <a:ext cx="288032" cy="50398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411760" y="1619508"/>
              <a:ext cx="3508909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6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Z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Follow </a:t>
              </a:r>
              <a:r>
                <a:rPr lang="en-Z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up/ outbreak response </a:t>
              </a:r>
              <a:r>
                <a:rPr lang="en-Z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SIAs</a:t>
              </a:r>
              <a:endParaRPr lang="en-Z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2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Outline</a:t>
            </a:r>
            <a:endParaRPr lang="en-ZW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>
            <a:normAutofit/>
          </a:bodyPr>
          <a:lstStyle/>
          <a:p>
            <a:r>
              <a:rPr lang="en-ZW" dirty="0" smtClean="0"/>
              <a:t>Routine </a:t>
            </a:r>
            <a:r>
              <a:rPr lang="en-ZW" dirty="0" smtClean="0"/>
              <a:t>immunisation and SIAs </a:t>
            </a:r>
            <a:r>
              <a:rPr lang="en-ZW" dirty="0" smtClean="0"/>
              <a:t>in </a:t>
            </a:r>
            <a:r>
              <a:rPr lang="en-ZW" dirty="0" smtClean="0"/>
              <a:t>Southern Africa</a:t>
            </a:r>
          </a:p>
          <a:p>
            <a:r>
              <a:rPr lang="en-ZW" dirty="0" smtClean="0"/>
              <a:t>Measles case </a:t>
            </a:r>
            <a:r>
              <a:rPr lang="en-ZW" dirty="0" smtClean="0"/>
              <a:t>reporting and epidemiological characteristics. 2010</a:t>
            </a:r>
          </a:p>
          <a:p>
            <a:r>
              <a:rPr lang="en-ZW" dirty="0" smtClean="0"/>
              <a:t>Role of vaccination refusals in propagating the outbreak</a:t>
            </a:r>
          </a:p>
          <a:p>
            <a:r>
              <a:rPr lang="en-ZW" dirty="0" smtClean="0"/>
              <a:t>Experience with outbreak response</a:t>
            </a:r>
          </a:p>
          <a:p>
            <a:r>
              <a:rPr lang="en-ZW" dirty="0" smtClean="0"/>
              <a:t>Lessons learnt and way forward</a:t>
            </a:r>
          </a:p>
          <a:p>
            <a:endParaRPr lang="en-ZW" dirty="0" smtClean="0"/>
          </a:p>
          <a:p>
            <a:pPr lvl="1"/>
            <a:endParaRPr lang="en-ZW" dirty="0" smtClean="0"/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9930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58"/>
          <p:cNvGrpSpPr>
            <a:grpSpLocks/>
          </p:cNvGrpSpPr>
          <p:nvPr/>
        </p:nvGrpSpPr>
        <p:grpSpPr bwMode="auto">
          <a:xfrm>
            <a:off x="6084168" y="2519708"/>
            <a:ext cx="2994025" cy="3719512"/>
            <a:chOff x="0" y="0"/>
            <a:chExt cx="4137" cy="4131"/>
          </a:xfrm>
        </p:grpSpPr>
        <p:graphicFrame>
          <p:nvGraphicFramePr>
            <p:cNvPr id="75821" name="Object 4"/>
            <p:cNvGraphicFramePr>
              <a:graphicFrameLocks noChangeAspect="1"/>
            </p:cNvGraphicFramePr>
            <p:nvPr/>
          </p:nvGraphicFramePr>
          <p:xfrm>
            <a:off x="0" y="0"/>
            <a:ext cx="4137" cy="4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8" name="Photo House" r:id="rId4" imgW="6819048" imgH="6961905" progId="">
                    <p:embed/>
                  </p:oleObj>
                </mc:Choice>
                <mc:Fallback>
                  <p:oleObj name="Photo House" r:id="rId4" imgW="6819048" imgH="6961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137" cy="4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822" name="Oval 24"/>
            <p:cNvSpPr>
              <a:spLocks noChangeArrowheads="1"/>
            </p:cNvSpPr>
            <p:nvPr/>
          </p:nvSpPr>
          <p:spPr bwMode="auto">
            <a:xfrm>
              <a:off x="1081" y="1702"/>
              <a:ext cx="132" cy="1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23" name="Oval 26"/>
            <p:cNvSpPr>
              <a:spLocks noChangeArrowheads="1"/>
            </p:cNvSpPr>
            <p:nvPr/>
          </p:nvSpPr>
          <p:spPr bwMode="auto">
            <a:xfrm>
              <a:off x="1152" y="1494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24" name="Oval 27"/>
            <p:cNvSpPr>
              <a:spLocks noChangeArrowheads="1"/>
            </p:cNvSpPr>
            <p:nvPr/>
          </p:nvSpPr>
          <p:spPr bwMode="auto">
            <a:xfrm>
              <a:off x="1574" y="1107"/>
              <a:ext cx="131" cy="1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25" name="Oval 29"/>
            <p:cNvSpPr>
              <a:spLocks noChangeArrowheads="1"/>
            </p:cNvSpPr>
            <p:nvPr/>
          </p:nvSpPr>
          <p:spPr bwMode="auto">
            <a:xfrm>
              <a:off x="664" y="1660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 rtl="1"/>
              <a:endParaRPr lang="en-US"/>
            </a:p>
          </p:txBody>
        </p:sp>
        <p:sp>
          <p:nvSpPr>
            <p:cNvPr id="75826" name="Oval 27"/>
            <p:cNvSpPr>
              <a:spLocks noChangeArrowheads="1"/>
            </p:cNvSpPr>
            <p:nvPr/>
          </p:nvSpPr>
          <p:spPr bwMode="auto">
            <a:xfrm>
              <a:off x="877" y="1417"/>
              <a:ext cx="132" cy="1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27" name="Oval 29"/>
            <p:cNvSpPr>
              <a:spLocks noChangeArrowheads="1"/>
            </p:cNvSpPr>
            <p:nvPr/>
          </p:nvSpPr>
          <p:spPr bwMode="auto">
            <a:xfrm>
              <a:off x="296" y="1544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 rtl="1"/>
              <a:endParaRPr lang="en-US"/>
            </a:p>
          </p:txBody>
        </p:sp>
        <p:sp>
          <p:nvSpPr>
            <p:cNvPr id="75828" name="Oval 29"/>
            <p:cNvSpPr>
              <a:spLocks noChangeArrowheads="1"/>
            </p:cNvSpPr>
            <p:nvPr/>
          </p:nvSpPr>
          <p:spPr bwMode="auto">
            <a:xfrm>
              <a:off x="432" y="1728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 rtl="1"/>
              <a:endParaRPr lang="en-US"/>
            </a:p>
          </p:txBody>
        </p:sp>
        <p:sp>
          <p:nvSpPr>
            <p:cNvPr id="75829" name="Oval 29"/>
            <p:cNvSpPr>
              <a:spLocks noChangeArrowheads="1"/>
            </p:cNvSpPr>
            <p:nvPr/>
          </p:nvSpPr>
          <p:spPr bwMode="auto">
            <a:xfrm>
              <a:off x="1732" y="1756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 rtl="1"/>
              <a:endParaRPr lang="en-US"/>
            </a:p>
          </p:txBody>
        </p:sp>
        <p:sp>
          <p:nvSpPr>
            <p:cNvPr id="75830" name="Oval 29"/>
            <p:cNvSpPr>
              <a:spLocks noChangeArrowheads="1"/>
            </p:cNvSpPr>
            <p:nvPr/>
          </p:nvSpPr>
          <p:spPr bwMode="auto">
            <a:xfrm>
              <a:off x="1472" y="1532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 rtl="1"/>
              <a:endParaRPr lang="en-US"/>
            </a:p>
          </p:txBody>
        </p:sp>
        <p:sp>
          <p:nvSpPr>
            <p:cNvPr id="75831" name="Oval 29"/>
            <p:cNvSpPr>
              <a:spLocks noChangeArrowheads="1"/>
            </p:cNvSpPr>
            <p:nvPr/>
          </p:nvSpPr>
          <p:spPr bwMode="auto">
            <a:xfrm>
              <a:off x="840" y="1056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 rtl="1"/>
              <a:endParaRPr lang="en-US"/>
            </a:p>
          </p:txBody>
        </p:sp>
        <p:sp>
          <p:nvSpPr>
            <p:cNvPr id="75832" name="Oval 29"/>
            <p:cNvSpPr>
              <a:spLocks noChangeArrowheads="1"/>
            </p:cNvSpPr>
            <p:nvPr/>
          </p:nvSpPr>
          <p:spPr bwMode="auto">
            <a:xfrm>
              <a:off x="376" y="1012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 rtl="1"/>
              <a:endParaRPr lang="en-US"/>
            </a:p>
          </p:txBody>
        </p:sp>
        <p:sp>
          <p:nvSpPr>
            <p:cNvPr id="75833" name="Oval 29"/>
            <p:cNvSpPr>
              <a:spLocks noChangeArrowheads="1"/>
            </p:cNvSpPr>
            <p:nvPr/>
          </p:nvSpPr>
          <p:spPr bwMode="auto">
            <a:xfrm>
              <a:off x="2624" y="3716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 rtl="1"/>
              <a:endParaRPr lang="en-US"/>
            </a:p>
          </p:txBody>
        </p:sp>
        <p:sp>
          <p:nvSpPr>
            <p:cNvPr id="75834" name="Oval 29"/>
            <p:cNvSpPr>
              <a:spLocks noChangeArrowheads="1"/>
            </p:cNvSpPr>
            <p:nvPr/>
          </p:nvSpPr>
          <p:spPr bwMode="auto">
            <a:xfrm>
              <a:off x="3012" y="2784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 rtl="1"/>
              <a:endParaRPr lang="en-US"/>
            </a:p>
          </p:txBody>
        </p:sp>
        <p:sp>
          <p:nvSpPr>
            <p:cNvPr id="75835" name="Oval 6"/>
            <p:cNvSpPr>
              <a:spLocks noChangeArrowheads="1"/>
            </p:cNvSpPr>
            <p:nvPr/>
          </p:nvSpPr>
          <p:spPr bwMode="auto">
            <a:xfrm>
              <a:off x="2008" y="3271"/>
              <a:ext cx="131" cy="127"/>
            </a:xfrm>
            <a:prstGeom prst="ellipse">
              <a:avLst/>
            </a:prstGeom>
            <a:solidFill>
              <a:srgbClr val="BAFCA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36" name="Oval 12"/>
            <p:cNvSpPr>
              <a:spLocks noChangeArrowheads="1"/>
            </p:cNvSpPr>
            <p:nvPr/>
          </p:nvSpPr>
          <p:spPr bwMode="auto">
            <a:xfrm>
              <a:off x="2274" y="3799"/>
              <a:ext cx="131" cy="127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</p:grpSp>
      <p:grpSp>
        <p:nvGrpSpPr>
          <p:cNvPr id="75779" name="Group 59"/>
          <p:cNvGrpSpPr>
            <a:grpSpLocks/>
          </p:cNvGrpSpPr>
          <p:nvPr/>
        </p:nvGrpSpPr>
        <p:grpSpPr bwMode="auto">
          <a:xfrm>
            <a:off x="3065313" y="1922115"/>
            <a:ext cx="3090863" cy="3667125"/>
            <a:chOff x="0" y="0"/>
            <a:chExt cx="4137" cy="4131"/>
          </a:xfrm>
        </p:grpSpPr>
        <p:graphicFrame>
          <p:nvGraphicFramePr>
            <p:cNvPr id="75808" name="Object 3"/>
            <p:cNvGraphicFramePr>
              <a:graphicFrameLocks noChangeAspect="1"/>
            </p:cNvGraphicFramePr>
            <p:nvPr/>
          </p:nvGraphicFramePr>
          <p:xfrm>
            <a:off x="0" y="0"/>
            <a:ext cx="4137" cy="4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9" name="Photo House" r:id="rId6" imgW="6819048" imgH="6961905" progId="">
                    <p:embed/>
                  </p:oleObj>
                </mc:Choice>
                <mc:Fallback>
                  <p:oleObj name="Photo House" r:id="rId6" imgW="6819048" imgH="6961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137" cy="4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809" name="Oval 24"/>
            <p:cNvSpPr>
              <a:spLocks noChangeArrowheads="1"/>
            </p:cNvSpPr>
            <p:nvPr/>
          </p:nvSpPr>
          <p:spPr bwMode="auto">
            <a:xfrm>
              <a:off x="1081" y="1702"/>
              <a:ext cx="132" cy="1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10" name="Oval 25"/>
            <p:cNvSpPr>
              <a:spLocks noChangeArrowheads="1"/>
            </p:cNvSpPr>
            <p:nvPr/>
          </p:nvSpPr>
          <p:spPr bwMode="auto">
            <a:xfrm>
              <a:off x="1691" y="1818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11" name="Oval 26"/>
            <p:cNvSpPr>
              <a:spLocks noChangeArrowheads="1"/>
            </p:cNvSpPr>
            <p:nvPr/>
          </p:nvSpPr>
          <p:spPr bwMode="auto">
            <a:xfrm>
              <a:off x="1152" y="1494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12" name="Oval 27"/>
            <p:cNvSpPr>
              <a:spLocks noChangeArrowheads="1"/>
            </p:cNvSpPr>
            <p:nvPr/>
          </p:nvSpPr>
          <p:spPr bwMode="auto">
            <a:xfrm>
              <a:off x="1574" y="1107"/>
              <a:ext cx="131" cy="1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13" name="Oval 29"/>
            <p:cNvSpPr>
              <a:spLocks noChangeArrowheads="1"/>
            </p:cNvSpPr>
            <p:nvPr/>
          </p:nvSpPr>
          <p:spPr bwMode="auto">
            <a:xfrm>
              <a:off x="2908" y="2008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 rtl="1"/>
              <a:endParaRPr lang="en-US"/>
            </a:p>
          </p:txBody>
        </p:sp>
        <p:sp>
          <p:nvSpPr>
            <p:cNvPr id="75814" name="Oval 27"/>
            <p:cNvSpPr>
              <a:spLocks noChangeArrowheads="1"/>
            </p:cNvSpPr>
            <p:nvPr/>
          </p:nvSpPr>
          <p:spPr bwMode="auto">
            <a:xfrm>
              <a:off x="877" y="1417"/>
              <a:ext cx="132" cy="1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15" name="Oval 27"/>
            <p:cNvSpPr>
              <a:spLocks noChangeArrowheads="1"/>
            </p:cNvSpPr>
            <p:nvPr/>
          </p:nvSpPr>
          <p:spPr bwMode="auto">
            <a:xfrm>
              <a:off x="1446" y="1603"/>
              <a:ext cx="131" cy="1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16" name="Oval 27"/>
            <p:cNvSpPr>
              <a:spLocks noChangeArrowheads="1"/>
            </p:cNvSpPr>
            <p:nvPr/>
          </p:nvSpPr>
          <p:spPr bwMode="auto">
            <a:xfrm>
              <a:off x="858" y="1063"/>
              <a:ext cx="131" cy="1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17" name="Oval 29"/>
            <p:cNvSpPr>
              <a:spLocks noChangeArrowheads="1"/>
            </p:cNvSpPr>
            <p:nvPr/>
          </p:nvSpPr>
          <p:spPr bwMode="auto">
            <a:xfrm>
              <a:off x="2312" y="3800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 rtl="1"/>
              <a:endParaRPr lang="en-US"/>
            </a:p>
          </p:txBody>
        </p:sp>
        <p:sp>
          <p:nvSpPr>
            <p:cNvPr id="75818" name="Oval 29"/>
            <p:cNvSpPr>
              <a:spLocks noChangeArrowheads="1"/>
            </p:cNvSpPr>
            <p:nvPr/>
          </p:nvSpPr>
          <p:spPr bwMode="auto">
            <a:xfrm>
              <a:off x="2700" y="3156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 rtl="1"/>
              <a:endParaRPr lang="en-US"/>
            </a:p>
          </p:txBody>
        </p:sp>
        <p:sp>
          <p:nvSpPr>
            <p:cNvPr id="75819" name="Oval 29"/>
            <p:cNvSpPr>
              <a:spLocks noChangeArrowheads="1"/>
            </p:cNvSpPr>
            <p:nvPr/>
          </p:nvSpPr>
          <p:spPr bwMode="auto">
            <a:xfrm>
              <a:off x="2756" y="2324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 rtl="1"/>
              <a:endParaRPr lang="en-US"/>
            </a:p>
          </p:txBody>
        </p:sp>
        <p:sp>
          <p:nvSpPr>
            <p:cNvPr id="75820" name="Oval 27"/>
            <p:cNvSpPr>
              <a:spLocks noChangeArrowheads="1"/>
            </p:cNvSpPr>
            <p:nvPr/>
          </p:nvSpPr>
          <p:spPr bwMode="auto">
            <a:xfrm>
              <a:off x="689" y="1673"/>
              <a:ext cx="132" cy="1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</p:grpSp>
      <p:grpSp>
        <p:nvGrpSpPr>
          <p:cNvPr id="75780" name="Group 73"/>
          <p:cNvGrpSpPr>
            <a:grpSpLocks/>
          </p:cNvGrpSpPr>
          <p:nvPr/>
        </p:nvGrpSpPr>
        <p:grpSpPr bwMode="auto">
          <a:xfrm>
            <a:off x="99144" y="1196752"/>
            <a:ext cx="2960688" cy="3511550"/>
            <a:chOff x="0" y="0"/>
            <a:chExt cx="4137" cy="4131"/>
          </a:xfrm>
        </p:grpSpPr>
        <p:graphicFrame>
          <p:nvGraphicFramePr>
            <p:cNvPr id="75798" name="Object 3"/>
            <p:cNvGraphicFramePr>
              <a:graphicFrameLocks noChangeAspect="1"/>
            </p:cNvGraphicFramePr>
            <p:nvPr/>
          </p:nvGraphicFramePr>
          <p:xfrm>
            <a:off x="0" y="0"/>
            <a:ext cx="4137" cy="4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30" name="Photo House" r:id="rId7" imgW="6819048" imgH="6961905" progId="">
                    <p:embed/>
                  </p:oleObj>
                </mc:Choice>
                <mc:Fallback>
                  <p:oleObj name="Photo House" r:id="rId7" imgW="6819048" imgH="6961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4137" cy="4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99" name="Oval 24"/>
            <p:cNvSpPr>
              <a:spLocks noChangeArrowheads="1"/>
            </p:cNvSpPr>
            <p:nvPr/>
          </p:nvSpPr>
          <p:spPr bwMode="auto">
            <a:xfrm>
              <a:off x="1081" y="1702"/>
              <a:ext cx="132" cy="1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00" name="Oval 25"/>
            <p:cNvSpPr>
              <a:spLocks noChangeArrowheads="1"/>
            </p:cNvSpPr>
            <p:nvPr/>
          </p:nvSpPr>
          <p:spPr bwMode="auto">
            <a:xfrm>
              <a:off x="1691" y="1818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01" name="Oval 26"/>
            <p:cNvSpPr>
              <a:spLocks noChangeArrowheads="1"/>
            </p:cNvSpPr>
            <p:nvPr/>
          </p:nvSpPr>
          <p:spPr bwMode="auto">
            <a:xfrm>
              <a:off x="1152" y="1494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02" name="Oval 27"/>
            <p:cNvSpPr>
              <a:spLocks noChangeArrowheads="1"/>
            </p:cNvSpPr>
            <p:nvPr/>
          </p:nvSpPr>
          <p:spPr bwMode="auto">
            <a:xfrm>
              <a:off x="1574" y="1107"/>
              <a:ext cx="131" cy="1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03" name="Oval 29"/>
            <p:cNvSpPr>
              <a:spLocks noChangeArrowheads="1"/>
            </p:cNvSpPr>
            <p:nvPr/>
          </p:nvSpPr>
          <p:spPr bwMode="auto">
            <a:xfrm>
              <a:off x="3292" y="1636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 rtl="1"/>
              <a:endParaRPr lang="en-US"/>
            </a:p>
          </p:txBody>
        </p:sp>
        <p:sp>
          <p:nvSpPr>
            <p:cNvPr id="75804" name="Oval 34"/>
            <p:cNvSpPr>
              <a:spLocks noChangeArrowheads="1"/>
            </p:cNvSpPr>
            <p:nvPr/>
          </p:nvSpPr>
          <p:spPr bwMode="auto">
            <a:xfrm>
              <a:off x="2327" y="3812"/>
              <a:ext cx="131" cy="12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05" name="Oval 27"/>
            <p:cNvSpPr>
              <a:spLocks noChangeArrowheads="1"/>
            </p:cNvSpPr>
            <p:nvPr/>
          </p:nvSpPr>
          <p:spPr bwMode="auto">
            <a:xfrm>
              <a:off x="877" y="1417"/>
              <a:ext cx="132" cy="1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06" name="Oval 25"/>
            <p:cNvSpPr>
              <a:spLocks noChangeArrowheads="1"/>
            </p:cNvSpPr>
            <p:nvPr/>
          </p:nvSpPr>
          <p:spPr bwMode="auto">
            <a:xfrm>
              <a:off x="1642" y="1987"/>
              <a:ext cx="131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fr-FR"/>
            </a:p>
          </p:txBody>
        </p:sp>
        <p:sp>
          <p:nvSpPr>
            <p:cNvPr id="75807" name="Oval 29"/>
            <p:cNvSpPr>
              <a:spLocks noChangeArrowheads="1"/>
            </p:cNvSpPr>
            <p:nvPr/>
          </p:nvSpPr>
          <p:spPr bwMode="auto">
            <a:xfrm>
              <a:off x="2489" y="2041"/>
              <a:ext cx="130" cy="1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 rtl="1"/>
              <a:endParaRPr lang="en-US"/>
            </a:p>
          </p:txBody>
        </p:sp>
      </p:grpSp>
      <p:sp>
        <p:nvSpPr>
          <p:cNvPr id="75781" name="Text Box 84"/>
          <p:cNvSpPr txBox="1">
            <a:spLocks noChangeArrowheads="1"/>
          </p:cNvSpPr>
          <p:nvPr/>
        </p:nvSpPr>
        <p:spPr bwMode="auto">
          <a:xfrm>
            <a:off x="7584799" y="2144889"/>
            <a:ext cx="8159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defTabSz="104298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/>
            <a:r>
              <a:rPr lang="fr-FR" sz="2800" b="1" u="none" dirty="0">
                <a:solidFill>
                  <a:srgbClr val="000066"/>
                </a:solidFill>
                <a:latin typeface="Arial Narrow" pitchFamily="34" charset="0"/>
              </a:rPr>
              <a:t>2010</a:t>
            </a:r>
          </a:p>
        </p:txBody>
      </p:sp>
      <p:sp>
        <p:nvSpPr>
          <p:cNvPr id="75782" name="Text Box 85"/>
          <p:cNvSpPr txBox="1">
            <a:spLocks noChangeArrowheads="1"/>
          </p:cNvSpPr>
          <p:nvPr/>
        </p:nvSpPr>
        <p:spPr bwMode="auto">
          <a:xfrm>
            <a:off x="4538165" y="1619048"/>
            <a:ext cx="8143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defTabSz="104298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/>
            <a:r>
              <a:rPr lang="fr-FR" sz="2800" b="1" u="none" dirty="0">
                <a:solidFill>
                  <a:srgbClr val="000066"/>
                </a:solidFill>
                <a:latin typeface="Arial Narrow" pitchFamily="34" charset="0"/>
              </a:rPr>
              <a:t>2009</a:t>
            </a:r>
          </a:p>
        </p:txBody>
      </p:sp>
      <p:sp>
        <p:nvSpPr>
          <p:cNvPr id="75783" name="Text Box 86"/>
          <p:cNvSpPr txBox="1">
            <a:spLocks noChangeArrowheads="1"/>
          </p:cNvSpPr>
          <p:nvPr/>
        </p:nvSpPr>
        <p:spPr bwMode="auto">
          <a:xfrm>
            <a:off x="1639061" y="913562"/>
            <a:ext cx="8159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 defTabSz="104298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/>
            <a:r>
              <a:rPr lang="fr-FR" sz="2800" b="1" u="none">
                <a:solidFill>
                  <a:srgbClr val="000066"/>
                </a:solidFill>
                <a:latin typeface="Arial Narrow" pitchFamily="34" charset="0"/>
              </a:rPr>
              <a:t>2008</a:t>
            </a:r>
          </a:p>
        </p:txBody>
      </p:sp>
      <p:sp>
        <p:nvSpPr>
          <p:cNvPr id="1298471" name="Text Box 39"/>
          <p:cNvSpPr txBox="1">
            <a:spLocks noChangeArrowheads="1"/>
          </p:cNvSpPr>
          <p:nvPr/>
        </p:nvSpPr>
        <p:spPr bwMode="auto">
          <a:xfrm>
            <a:off x="543890" y="116632"/>
            <a:ext cx="7988550" cy="759935"/>
          </a:xfrm>
          <a:prstGeom prst="rect">
            <a:avLst/>
          </a:prstGeo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sz="3600" smtClean="0"/>
              <a:t>Circulating measles virus genotypes </a:t>
            </a:r>
            <a:endParaRPr lang="en-US" sz="360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490898" y="6054640"/>
            <a:ext cx="1239007" cy="470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84168" y="6381328"/>
            <a:ext cx="529312" cy="46166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ZW" dirty="0"/>
              <a:t>D4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880423" y="4544243"/>
            <a:ext cx="621194" cy="539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501617" y="5110742"/>
            <a:ext cx="529312" cy="46166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ZW" dirty="0"/>
              <a:t>D8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54037" y="5522059"/>
            <a:ext cx="506870" cy="46166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Z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B2</a:t>
            </a:r>
            <a:endParaRPr lang="en-ZW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306344" y="5579234"/>
            <a:ext cx="1151752" cy="98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496" y="6237312"/>
            <a:ext cx="5486245" cy="40011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ZW" sz="2000" b="1" dirty="0" smtClean="0">
                <a:solidFill>
                  <a:schemeClr val="tx2">
                    <a:lumMod val="75000"/>
                  </a:schemeClr>
                </a:solidFill>
              </a:rPr>
              <a:t>Still predominantly B3  (     ) with few exceptions.</a:t>
            </a:r>
            <a:endParaRPr lang="en-ZW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680133" y="6340678"/>
            <a:ext cx="172279" cy="1846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6458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Apostolic religious groups in Zimbabwe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496" y="1772816"/>
            <a:ext cx="3456384" cy="3960440"/>
          </a:xfrm>
        </p:spPr>
        <p:txBody>
          <a:bodyPr>
            <a:normAutofit/>
          </a:bodyPr>
          <a:lstStyle/>
          <a:p>
            <a:r>
              <a:rPr lang="en-ZW" sz="2400" dirty="0" smtClean="0"/>
              <a:t>~ one </a:t>
            </a:r>
            <a:r>
              <a:rPr lang="en-ZW" sz="2400" dirty="0"/>
              <a:t>third of </a:t>
            </a:r>
            <a:r>
              <a:rPr lang="en-ZW" sz="2400" dirty="0" smtClean="0"/>
              <a:t>the population in Zimbabwe</a:t>
            </a:r>
          </a:p>
          <a:p>
            <a:endParaRPr lang="en-ZW" sz="2400" dirty="0" smtClean="0"/>
          </a:p>
          <a:p>
            <a:r>
              <a:rPr lang="en-ZW" sz="2400" dirty="0" smtClean="0"/>
              <a:t>the </a:t>
            </a:r>
            <a:r>
              <a:rPr lang="en-ZW" sz="2400" dirty="0"/>
              <a:t>lowest </a:t>
            </a:r>
            <a:r>
              <a:rPr lang="en-ZW" sz="2400" dirty="0" smtClean="0"/>
              <a:t>usage rate </a:t>
            </a:r>
            <a:r>
              <a:rPr lang="en-ZW" sz="2400" dirty="0"/>
              <a:t>of health services in terms </a:t>
            </a:r>
            <a:r>
              <a:rPr lang="en-ZW" sz="2400" dirty="0" smtClean="0"/>
              <a:t>of immunisation </a:t>
            </a:r>
            <a:r>
              <a:rPr lang="en-ZW" sz="2400" dirty="0"/>
              <a:t>and maternal </a:t>
            </a:r>
            <a:r>
              <a:rPr lang="en-ZW" sz="2400" dirty="0" smtClean="0"/>
              <a:t>health services.</a:t>
            </a:r>
          </a:p>
          <a:p>
            <a:endParaRPr lang="en-ZW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482" y="1772816"/>
            <a:ext cx="5344786" cy="3816424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8" y="5661248"/>
            <a:ext cx="5154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Coverage Of Health Services </a:t>
            </a:r>
            <a:r>
              <a:rPr lang="en-US" sz="1600" b="1" dirty="0" smtClean="0"/>
              <a:t> By </a:t>
            </a:r>
            <a:r>
              <a:rPr lang="en-US" sz="1600" b="1" dirty="0"/>
              <a:t>Religious Affiliation, Zimbabwe </a:t>
            </a:r>
            <a:r>
              <a:rPr lang="en-US" sz="1600" b="1" dirty="0" smtClean="0"/>
              <a:t>2009. Courtesy of UNICEF Zimbabwe.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14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Handling religious resistance to vaccination among followers of Apostolic faith in Zimbabwe</a:t>
            </a:r>
            <a:endParaRPr lang="en-ZW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12776"/>
            <a:ext cx="5112568" cy="5040560"/>
          </a:xfrm>
        </p:spPr>
        <p:txBody>
          <a:bodyPr>
            <a:noAutofit/>
          </a:bodyPr>
          <a:lstStyle/>
          <a:p>
            <a:r>
              <a:rPr lang="en-ZW" sz="2300" dirty="0" smtClean="0"/>
              <a:t>FGD conducted in </a:t>
            </a:r>
            <a:r>
              <a:rPr lang="en-ZW" sz="2300" dirty="0" smtClean="0"/>
              <a:t>two </a:t>
            </a:r>
            <a:r>
              <a:rPr lang="en-ZW" sz="2300" dirty="0" smtClean="0"/>
              <a:t>provinces.</a:t>
            </a:r>
          </a:p>
          <a:p>
            <a:r>
              <a:rPr lang="en-ZW" sz="2300" dirty="0" smtClean="0"/>
              <a:t>In </a:t>
            </a:r>
            <a:r>
              <a:rPr lang="en-ZW" sz="2300" dirty="0" err="1" smtClean="0"/>
              <a:t>Manicaland</a:t>
            </a:r>
            <a:r>
              <a:rPr lang="en-ZW" sz="2300" dirty="0" smtClean="0"/>
              <a:t>, some </a:t>
            </a:r>
            <a:r>
              <a:rPr lang="en-ZW" sz="2300" dirty="0"/>
              <a:t>districts </a:t>
            </a:r>
            <a:r>
              <a:rPr lang="en-ZW" sz="2300" dirty="0" smtClean="0"/>
              <a:t>set </a:t>
            </a:r>
            <a:r>
              <a:rPr lang="en-ZW" sz="2300" dirty="0"/>
              <a:t>up outreach points </a:t>
            </a:r>
            <a:r>
              <a:rPr lang="en-ZW" sz="2300" dirty="0" err="1" smtClean="0"/>
              <a:t>esp</a:t>
            </a:r>
            <a:r>
              <a:rPr lang="en-ZW" sz="2300" dirty="0" smtClean="0"/>
              <a:t> </a:t>
            </a:r>
            <a:r>
              <a:rPr lang="en-ZW" sz="2300" dirty="0"/>
              <a:t>for the </a:t>
            </a:r>
            <a:r>
              <a:rPr lang="en-ZW" sz="2300" dirty="0" err="1" smtClean="0"/>
              <a:t>Apostolics</a:t>
            </a:r>
            <a:r>
              <a:rPr lang="en-ZW" sz="2300" dirty="0" smtClean="0"/>
              <a:t>, with early morning and late evening  service delivery. </a:t>
            </a:r>
            <a:endParaRPr lang="en-ZW" sz="2300" dirty="0"/>
          </a:p>
          <a:p>
            <a:r>
              <a:rPr lang="en-ZW" sz="2300" dirty="0" smtClean="0"/>
              <a:t>IEC – radio and TV spots, </a:t>
            </a:r>
            <a:r>
              <a:rPr lang="en-ZW" sz="2300" dirty="0" err="1" smtClean="0"/>
              <a:t>sms</a:t>
            </a:r>
            <a:r>
              <a:rPr lang="en-ZW" sz="2300" dirty="0" smtClean="0"/>
              <a:t> messages</a:t>
            </a:r>
          </a:p>
          <a:p>
            <a:r>
              <a:rPr lang="en-ZW" sz="2300" dirty="0" smtClean="0"/>
              <a:t>PM </a:t>
            </a:r>
            <a:r>
              <a:rPr lang="en-ZW" sz="2300" dirty="0"/>
              <a:t>met with of the Apostolic </a:t>
            </a:r>
            <a:r>
              <a:rPr lang="en-ZW" sz="2300" dirty="0" smtClean="0"/>
              <a:t>sect leaders, traditional chiefs etc.</a:t>
            </a:r>
            <a:endParaRPr lang="en-ZW" sz="2300" dirty="0"/>
          </a:p>
          <a:p>
            <a:r>
              <a:rPr lang="en-ZW" sz="2300" dirty="0" smtClean="0"/>
              <a:t>Parliamentary </a:t>
            </a:r>
            <a:r>
              <a:rPr lang="en-ZW" sz="2300" dirty="0"/>
              <a:t>committee on Health mobilised  communities.</a:t>
            </a:r>
          </a:p>
          <a:p>
            <a:r>
              <a:rPr lang="en-ZW" sz="2300" dirty="0" smtClean="0"/>
              <a:t>The </a:t>
            </a:r>
            <a:r>
              <a:rPr lang="en-ZW" sz="2300" dirty="0" err="1" smtClean="0"/>
              <a:t>MoH</a:t>
            </a:r>
            <a:r>
              <a:rPr lang="en-ZW" sz="2300" dirty="0" smtClean="0"/>
              <a:t> and </a:t>
            </a:r>
            <a:r>
              <a:rPr lang="en-ZW" sz="2300" dirty="0"/>
              <a:t>partners </a:t>
            </a:r>
            <a:r>
              <a:rPr lang="en-ZW" sz="2300" dirty="0" smtClean="0"/>
              <a:t>considering a review </a:t>
            </a:r>
            <a:r>
              <a:rPr lang="en-ZW" sz="2300" dirty="0"/>
              <a:t>of the Child protection act to include </a:t>
            </a:r>
            <a:r>
              <a:rPr lang="en-ZW" sz="2300" dirty="0" smtClean="0"/>
              <a:t>immunization as </a:t>
            </a:r>
            <a:r>
              <a:rPr lang="en-ZW" sz="2300" dirty="0"/>
              <a:t>a child right</a:t>
            </a:r>
            <a:r>
              <a:rPr lang="en-ZW" sz="2300" dirty="0" smtClean="0"/>
              <a:t>. </a:t>
            </a:r>
            <a:endParaRPr lang="en-ZW" sz="2300" dirty="0"/>
          </a:p>
          <a:p>
            <a:endParaRPr lang="en-ZW" sz="2300" dirty="0" smtClean="0"/>
          </a:p>
          <a:p>
            <a:pPr lvl="1"/>
            <a:endParaRPr lang="en-ZW" sz="2300" dirty="0"/>
          </a:p>
        </p:txBody>
      </p:sp>
      <p:pic>
        <p:nvPicPr>
          <p:cNvPr id="5" name="Picture 4" descr="http://www.zimeye.org/wp-content/live_images/2010/04/morgan-mapostor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40" y="1772816"/>
            <a:ext cx="4067944" cy="3295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0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“Promoting child well being for the benefit of children, families and communities”</a:t>
            </a:r>
          </a:p>
        </p:txBody>
      </p:sp>
      <p:pic>
        <p:nvPicPr>
          <p:cNvPr id="3" name="Picture 2" descr="C:\Users\MACHEK~1\AppData\Local\Temp\Rar$DI44.036\2670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5000"/>
                    </a14:imgEffect>
                    <a14:imgEffect>
                      <a14:brightnessContrast bright="33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38" r="8661" b="5319"/>
          <a:stretch/>
        </p:blipFill>
        <p:spPr bwMode="auto">
          <a:xfrm>
            <a:off x="683568" y="1484784"/>
            <a:ext cx="7560840" cy="532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19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Factors that contributed to the measles </a:t>
            </a:r>
            <a:r>
              <a:rPr lang="en-Z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outbreaks in Southern </a:t>
            </a:r>
            <a:r>
              <a:rPr lang="en-ZW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Africa in 2010.</a:t>
            </a:r>
            <a:endParaRPr lang="en-ZW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4539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ZW" sz="2800" dirty="0"/>
              <a:t>Epidemiological shift to older age groups (all)</a:t>
            </a:r>
          </a:p>
          <a:p>
            <a:pPr>
              <a:lnSpc>
                <a:spcPct val="150000"/>
              </a:lnSpc>
            </a:pPr>
            <a:r>
              <a:rPr lang="en-ZW" sz="2800" dirty="0"/>
              <a:t>Gaps in routine immunisation (all)</a:t>
            </a:r>
          </a:p>
          <a:p>
            <a:pPr>
              <a:lnSpc>
                <a:spcPct val="150000"/>
              </a:lnSpc>
            </a:pPr>
            <a:r>
              <a:rPr lang="en-ZW" sz="2800" dirty="0"/>
              <a:t>Gaps in SIAs coverage (NAM, BOT, ZIM)</a:t>
            </a:r>
          </a:p>
          <a:p>
            <a:pPr>
              <a:lnSpc>
                <a:spcPct val="150000"/>
              </a:lnSpc>
            </a:pPr>
            <a:r>
              <a:rPr lang="en-ZW" sz="2800" dirty="0" smtClean="0"/>
              <a:t>Resistance to vaccination from apostolic religious groups (ZIM, MAL, ZAM)</a:t>
            </a:r>
          </a:p>
          <a:p>
            <a:pPr>
              <a:lnSpc>
                <a:spcPct val="150000"/>
              </a:lnSpc>
            </a:pPr>
            <a:r>
              <a:rPr lang="en-ZW" sz="2800" dirty="0" smtClean="0"/>
              <a:t>Postponement of scheduled SIAs (BOT)</a:t>
            </a:r>
          </a:p>
          <a:p>
            <a:pPr>
              <a:lnSpc>
                <a:spcPct val="150000"/>
              </a:lnSpc>
            </a:pPr>
            <a:r>
              <a:rPr lang="en-ZW" sz="2800" dirty="0" smtClean="0"/>
              <a:t>Long inter-campaign interval (LES, ZAM)</a:t>
            </a:r>
          </a:p>
          <a:p>
            <a:pPr>
              <a:lnSpc>
                <a:spcPct val="150000"/>
              </a:lnSpc>
            </a:pPr>
            <a:endParaRPr lang="en-ZW" sz="2800" dirty="0"/>
          </a:p>
        </p:txBody>
      </p:sp>
    </p:spTree>
    <p:extLst>
      <p:ext uri="{BB962C8B-B14F-4D97-AF65-F5344CB8AC3E}">
        <p14:creationId xmlns:p14="http://schemas.microsoft.com/office/powerpoint/2010/main" val="16677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Extent of ultimate mass vaccination outbreak response in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6- 14 years in all countries except Zambia</a:t>
            </a:r>
          </a:p>
          <a:p>
            <a:r>
              <a:rPr lang="en-ZW" dirty="0" smtClean="0"/>
              <a:t>Zambia : </a:t>
            </a:r>
          </a:p>
          <a:p>
            <a:pPr lvl="1"/>
            <a:r>
              <a:rPr lang="en-ZW" dirty="0" smtClean="0"/>
              <a:t>6 – 14 years in Lusaka</a:t>
            </a:r>
          </a:p>
          <a:p>
            <a:pPr lvl="1"/>
            <a:r>
              <a:rPr lang="en-ZW" dirty="0" smtClean="0"/>
              <a:t>6 – 59 months in all other provinces</a:t>
            </a:r>
          </a:p>
          <a:p>
            <a:pPr lvl="1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2722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Experiences with measles outbreak management in Southern Africa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016" y="1556792"/>
            <a:ext cx="8892480" cy="4536504"/>
          </a:xfrm>
        </p:spPr>
        <p:txBody>
          <a:bodyPr>
            <a:noAutofit/>
          </a:bodyPr>
          <a:lstStyle/>
          <a:p>
            <a:r>
              <a:rPr lang="en-ZW" sz="2800" dirty="0" smtClean="0"/>
              <a:t>Weak capacity to conduct timely and quality outbreak investigations</a:t>
            </a:r>
          </a:p>
          <a:p>
            <a:r>
              <a:rPr lang="en-ZW" sz="2800" dirty="0" smtClean="0"/>
              <a:t>Risk assessment for outbreaks focused on children &lt; 5 </a:t>
            </a:r>
            <a:r>
              <a:rPr lang="en-ZW" sz="2800" dirty="0" err="1" smtClean="0"/>
              <a:t>yrs</a:t>
            </a:r>
            <a:endParaRPr lang="en-ZW" sz="2800" dirty="0" smtClean="0"/>
          </a:p>
          <a:p>
            <a:r>
              <a:rPr lang="en-ZW" sz="2800" dirty="0" smtClean="0"/>
              <a:t>Resistance to vaccination not addressed timely</a:t>
            </a:r>
          </a:p>
          <a:p>
            <a:r>
              <a:rPr lang="en-ZW" sz="2800" dirty="0" smtClean="0"/>
              <a:t>Lack of resources that could be mobilised readily</a:t>
            </a:r>
          </a:p>
          <a:p>
            <a:r>
              <a:rPr lang="en-ZW" sz="2800" dirty="0" smtClean="0"/>
              <a:t>Patchy response approach: age group, geographic extent, strategies applied</a:t>
            </a:r>
          </a:p>
          <a:p>
            <a:pPr lvl="1"/>
            <a:r>
              <a:rPr lang="en-ZW" sz="2400" dirty="0" smtClean="0"/>
              <a:t>Too much focus on doing non-selective mass vaccination</a:t>
            </a:r>
          </a:p>
          <a:p>
            <a:r>
              <a:rPr lang="en-ZW" sz="2800" dirty="0" smtClean="0"/>
              <a:t>Funding </a:t>
            </a:r>
          </a:p>
          <a:p>
            <a:pPr lvl="1"/>
            <a:r>
              <a:rPr lang="en-ZW" sz="2400" dirty="0" smtClean="0"/>
              <a:t>from within countries: Malawi, SOA, Zambia, Namibia</a:t>
            </a:r>
          </a:p>
          <a:p>
            <a:pPr lvl="1"/>
            <a:r>
              <a:rPr lang="en-ZW" sz="2400" dirty="0" smtClean="0"/>
              <a:t>CERF: Lesotho, Zimbabwe</a:t>
            </a:r>
          </a:p>
          <a:p>
            <a:endParaRPr lang="en-ZW" sz="2800" dirty="0"/>
          </a:p>
        </p:txBody>
      </p:sp>
    </p:spTree>
    <p:extLst>
      <p:ext uri="{BB962C8B-B14F-4D97-AF65-F5344CB8AC3E}">
        <p14:creationId xmlns:p14="http://schemas.microsoft.com/office/powerpoint/2010/main" val="11576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720080" y="188640"/>
            <a:ext cx="7812360" cy="836712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Lessons learnt and way forward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968552"/>
          </a:xfrm>
        </p:spPr>
        <p:txBody>
          <a:bodyPr>
            <a:noAutofit/>
          </a:bodyPr>
          <a:lstStyle/>
          <a:p>
            <a:r>
              <a:rPr lang="en-ZW" dirty="0" smtClean="0"/>
              <a:t>Immunity gaps: </a:t>
            </a:r>
          </a:p>
          <a:p>
            <a:pPr lvl="1"/>
            <a:r>
              <a:rPr lang="en-ZW" sz="2400" dirty="0" smtClean="0"/>
              <a:t>Timely conduct of follow up SIAs</a:t>
            </a:r>
          </a:p>
          <a:p>
            <a:pPr lvl="1"/>
            <a:r>
              <a:rPr lang="en-ZW" sz="2400" dirty="0" smtClean="0"/>
              <a:t>Ensure adequate vaccination coverage in all districts</a:t>
            </a:r>
          </a:p>
          <a:p>
            <a:pPr lvl="1"/>
            <a:r>
              <a:rPr lang="en-ZW" sz="2400" dirty="0" smtClean="0"/>
              <a:t>Engage religious refusals</a:t>
            </a:r>
          </a:p>
          <a:p>
            <a:r>
              <a:rPr lang="en-ZW" dirty="0" smtClean="0"/>
              <a:t>Surveillance </a:t>
            </a:r>
          </a:p>
          <a:p>
            <a:pPr lvl="1"/>
            <a:r>
              <a:rPr lang="en-ZW" sz="2400" dirty="0" smtClean="0"/>
              <a:t>Capacity building for outbreak investigation</a:t>
            </a:r>
          </a:p>
          <a:p>
            <a:r>
              <a:rPr lang="en-ZW" sz="2800" dirty="0" smtClean="0"/>
              <a:t>SIAs: </a:t>
            </a:r>
          </a:p>
          <a:p>
            <a:pPr lvl="1"/>
            <a:r>
              <a:rPr lang="en-ZW" sz="2400" dirty="0" smtClean="0"/>
              <a:t>Local financing and timely implementation</a:t>
            </a:r>
          </a:p>
          <a:p>
            <a:pPr lvl="1"/>
            <a:r>
              <a:rPr lang="en-ZW" sz="2400" dirty="0"/>
              <a:t> Acknowledge the epidemiological shift to older age groups and amend </a:t>
            </a:r>
            <a:r>
              <a:rPr lang="en-ZW" sz="2400" dirty="0" smtClean="0"/>
              <a:t>target age group for SIAs accordingly </a:t>
            </a:r>
            <a:endParaRPr lang="en-ZW" sz="2400" dirty="0"/>
          </a:p>
          <a:p>
            <a:pPr lvl="1"/>
            <a:endParaRPr lang="en-ZW" sz="2400" dirty="0" smtClean="0"/>
          </a:p>
        </p:txBody>
      </p:sp>
    </p:spTree>
    <p:extLst>
      <p:ext uri="{BB962C8B-B14F-4D97-AF65-F5344CB8AC3E}">
        <p14:creationId xmlns:p14="http://schemas.microsoft.com/office/powerpoint/2010/main" val="23396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Routine immunization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and SIAs coverage in Southern Africa</a:t>
            </a:r>
          </a:p>
        </p:txBody>
      </p:sp>
    </p:spTree>
    <p:extLst>
      <p:ext uri="{BB962C8B-B14F-4D97-AF65-F5344CB8AC3E}">
        <p14:creationId xmlns:p14="http://schemas.microsoft.com/office/powerpoint/2010/main" val="3013893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66"/>
          <a:stretch/>
        </p:blipFill>
        <p:spPr bwMode="auto">
          <a:xfrm>
            <a:off x="3275856" y="2060848"/>
            <a:ext cx="3056339" cy="446266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1"/>
          <a:stretch/>
        </p:blipFill>
        <p:spPr bwMode="auto">
          <a:xfrm>
            <a:off x="6156176" y="2998601"/>
            <a:ext cx="2992333" cy="388678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MCV-1 Coverage.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WHO/UNICEF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estimates.  2008 - 2010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2699628"/>
            <a:ext cx="12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0512" y="2053383"/>
            <a:ext cx="12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"/>
          <a:stretch/>
        </p:blipFill>
        <p:spPr bwMode="auto">
          <a:xfrm>
            <a:off x="35496" y="1296679"/>
            <a:ext cx="3024336" cy="393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5177" y="1450115"/>
            <a:ext cx="12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2008</a:t>
            </a:r>
            <a:endParaRPr lang="en-GB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57613"/>
            <a:ext cx="2232248" cy="16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07504" y="2930460"/>
            <a:ext cx="1800200" cy="229874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341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Measles SIAs </a:t>
            </a:r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Southern Africa. </a:t>
            </a:r>
            <a:r>
              <a:rPr lang="en-Z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/>
            </a:r>
            <a:br>
              <a:rPr lang="en-Z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en-Z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2001 </a:t>
            </a:r>
            <a:r>
              <a:rPr lang="en-Z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- 2009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312098"/>
              </p:ext>
            </p:extLst>
          </p:nvPr>
        </p:nvGraphicFramePr>
        <p:xfrm>
          <a:off x="251520" y="1268760"/>
          <a:ext cx="8352938" cy="497737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59358"/>
                <a:gridCol w="759358"/>
                <a:gridCol w="759358"/>
                <a:gridCol w="759358"/>
                <a:gridCol w="759358"/>
                <a:gridCol w="759358"/>
                <a:gridCol w="759358"/>
                <a:gridCol w="759358"/>
                <a:gridCol w="759358"/>
                <a:gridCol w="759358"/>
                <a:gridCol w="759358"/>
              </a:tblGrid>
              <a:tr h="512057">
                <a:tc>
                  <a:txBody>
                    <a:bodyPr/>
                    <a:lstStyle/>
                    <a:p>
                      <a:pPr algn="ctr" fontAlgn="b"/>
                      <a:r>
                        <a:rPr lang="en-Z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Catch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</a:t>
                      </a:r>
                      <a:r>
                        <a:rPr lang="en-ZW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</a:t>
                      </a:r>
                      <a:endParaRPr lang="en-Z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6351711"/>
            <a:ext cx="820250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ZW" sz="2400" dirty="0" smtClean="0"/>
              <a:t>27.7 million vaccinated across the 8 countries from 2001 – 2009.</a:t>
            </a: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7001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064896" cy="1238250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Measles SIAs results. Southern Africa. 2007 - 2009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66731"/>
              </p:ext>
            </p:extLst>
          </p:nvPr>
        </p:nvGraphicFramePr>
        <p:xfrm>
          <a:off x="323529" y="1340768"/>
          <a:ext cx="8568951" cy="5407353"/>
        </p:xfrm>
        <a:graphic>
          <a:graphicData uri="http://schemas.openxmlformats.org/drawingml/2006/table">
            <a:tbl>
              <a:tblPr rtl="1"/>
              <a:tblGrid>
                <a:gridCol w="2684765"/>
                <a:gridCol w="2888715"/>
                <a:gridCol w="2995471"/>
              </a:tblGrid>
              <a:tr h="1051517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 districts  with &gt;95% coverage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Administrative  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coverage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Country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AF4"/>
                    </a:solidFill>
                  </a:tcPr>
                </a:tc>
              </a:tr>
              <a:tr h="518130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8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charset="0"/>
                        </a:rPr>
                        <a:t>100%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8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114%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Botswana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(2009)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0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8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70%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8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92%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Lesotho           (2007)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263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8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75%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8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100%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Malawi            (2009)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86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8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Z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82%</a:t>
                      </a:r>
                      <a:endParaRPr kumimoji="0" lang="en-Z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8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Z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104%</a:t>
                      </a:r>
                      <a:endParaRPr kumimoji="0" lang="en-Z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Namibia          (2009)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86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8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38%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8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87%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South Africa   (2007)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663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8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8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96%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Swaziland       (2009)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663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8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91%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8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110%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Zambia            (2007)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263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8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50%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8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92%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Zimbabwe      (2009)</a:t>
                      </a:r>
                    </a:p>
                  </a:txBody>
                  <a:tcPr marL="80138" marR="80138" marT="40086" marB="400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2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675"/>
          </a:xfrm>
          <a:solidFill>
            <a:srgbClr val="1E7FB8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Measles surveillance and case reporting</a:t>
            </a:r>
            <a:endParaRPr lang="en-Z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8394"/>
            <a:ext cx="8568952" cy="546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solidFill>
            <a:srgbClr val="1E7FB8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Confirmed measles. Case based surveillance data.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AFR.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2003 – July 2011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5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rgbClr val="1E7FB8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Proportion of confirmed measles cases by country. </a:t>
            </a: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2010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 AFR</a:t>
            </a:r>
          </a:p>
        </p:txBody>
      </p:sp>
      <p:sp>
        <p:nvSpPr>
          <p:cNvPr id="1258502" name="Text Box 6"/>
          <p:cNvSpPr txBox="1">
            <a:spLocks noChangeArrowheads="1"/>
          </p:cNvSpPr>
          <p:nvPr/>
        </p:nvSpPr>
        <p:spPr bwMode="auto">
          <a:xfrm>
            <a:off x="2668398" y="6084824"/>
            <a:ext cx="6399401" cy="327152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>
                  <a:alpha val="84100"/>
                </a:srgbClr>
              </a:gs>
              <a:gs pos="83000">
                <a:srgbClr val="D4DEFF">
                  <a:alpha val="75100"/>
                </a:srgbClr>
              </a:gs>
              <a:gs pos="100000">
                <a:srgbClr val="96AB94">
                  <a:alpha val="7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>
            <a:spAutoFit/>
          </a:bodyPr>
          <a:lstStyle>
            <a:lvl1pPr algn="l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algn="l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l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l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l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CH" sz="1600" dirty="0">
                <a:latin typeface="Calibri" pitchFamily="34" charset="0"/>
              </a:rPr>
              <a:t>Malawi, Swaziland, Lesotho, Botswana, </a:t>
            </a:r>
            <a:r>
              <a:rPr lang="fr-CH" sz="1600" dirty="0" err="1">
                <a:latin typeface="Calibri" pitchFamily="34" charset="0"/>
              </a:rPr>
              <a:t>Namibia</a:t>
            </a:r>
            <a:r>
              <a:rPr lang="fr-CH" sz="1600" dirty="0">
                <a:latin typeface="Calibri" pitchFamily="34" charset="0"/>
              </a:rPr>
              <a:t>, Zimbabwe, South </a:t>
            </a:r>
            <a:r>
              <a:rPr lang="fr-CH" sz="1600" dirty="0" err="1">
                <a:latin typeface="Calibri" pitchFamily="34" charset="0"/>
              </a:rPr>
              <a:t>Africa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3054" r="1565" b="10068"/>
          <a:stretch/>
        </p:blipFill>
        <p:spPr bwMode="auto">
          <a:xfrm>
            <a:off x="818193" y="1477175"/>
            <a:ext cx="7786255" cy="418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229200"/>
            <a:ext cx="237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sz="3200" b="1" dirty="0" smtClean="0"/>
              <a:t>[N= 133,412]</a:t>
            </a:r>
            <a:endParaRPr lang="en-ZW" sz="3200" b="1" dirty="0"/>
          </a:p>
        </p:txBody>
      </p:sp>
    </p:spTree>
    <p:extLst>
      <p:ext uri="{BB962C8B-B14F-4D97-AF65-F5344CB8AC3E}">
        <p14:creationId xmlns:p14="http://schemas.microsoft.com/office/powerpoint/2010/main" val="13160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5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50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5044</TotalTime>
  <Words>850</Words>
  <Application>Microsoft Office PowerPoint</Application>
  <PresentationFormat>On-screen Show (4:3)</PresentationFormat>
  <Paragraphs>236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Microsoft Excel Chart</vt:lpstr>
      <vt:lpstr>Photo House</vt:lpstr>
      <vt:lpstr>Measles Outbreaks in Southern Africa in 2010</vt:lpstr>
      <vt:lpstr>Outline</vt:lpstr>
      <vt:lpstr>Routine immunization and SIAs coverage in Southern Africa</vt:lpstr>
      <vt:lpstr>MCV-1 Coverage. WHO/UNICEF estimates.  2008 - 2010</vt:lpstr>
      <vt:lpstr>Measles SIAs in Southern Africa.  2001 - 2009</vt:lpstr>
      <vt:lpstr>Measles SIAs results. Southern Africa. 2007 - 2009 </vt:lpstr>
      <vt:lpstr>Measles surveillance and case reporting</vt:lpstr>
      <vt:lpstr>Confirmed measles. Case based surveillance data. AFR. 2003 – July 2011</vt:lpstr>
      <vt:lpstr>Proportion of confirmed measles cases by country.  2010. AFR</vt:lpstr>
      <vt:lpstr>Incidence of confirmed measles per 100,000 population. AFR. 2010</vt:lpstr>
      <vt:lpstr>Monthly trends in confirmed measles cases. Southern 7 and Zambia. 2008 - 2011</vt:lpstr>
      <vt:lpstr>Monthly trends in confirmed measles cases. 2008 – 2011.</vt:lpstr>
      <vt:lpstr>Malawi measles cases and coverage (1995-2010) &amp; monthly case reports (2008 – 2011)</vt:lpstr>
      <vt:lpstr>Namibia measles cases and coverage (1995-2010) &amp; monthly case reports (2008 – 2011)</vt:lpstr>
      <vt:lpstr>Zimbabwe measles cases and coverage (1995-2010) &amp; monthly case reports (2008 – 2011)</vt:lpstr>
      <vt:lpstr>Age group of confirmed measles cases by country. Southern Africa. 2010</vt:lpstr>
      <vt:lpstr>Confirmed measles cases by age category and vaccination status. Zimbabwe. 2010 (N=7,870)</vt:lpstr>
      <vt:lpstr>Confirmed measles cases by age category and vaccination status. Malawi. 2010 (N=72,566)</vt:lpstr>
      <vt:lpstr>Measles outbreaks in Zambia. 2010 – July 2011</vt:lpstr>
      <vt:lpstr>PowerPoint Presentation</vt:lpstr>
      <vt:lpstr>Apostolic religious groups in Zimbabwe</vt:lpstr>
      <vt:lpstr>Handling religious resistance to vaccination among followers of Apostolic faith in Zimbabwe</vt:lpstr>
      <vt:lpstr>“Promoting child well being for the benefit of children, families and communities”</vt:lpstr>
      <vt:lpstr>Factors that contributed to the measles outbreaks in Southern Africa in 2010.</vt:lpstr>
      <vt:lpstr>Extent of ultimate mass vaccination outbreak response in 2010</vt:lpstr>
      <vt:lpstr>Experiences with measles outbreak management in Southern Africa</vt:lpstr>
      <vt:lpstr>Lessons learnt and way forward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Measels Outbreaks in East and Southern Africa</dc:title>
  <dc:creator>Eshetu, Dr. Messeret - zw</dc:creator>
  <cp:lastModifiedBy>Masresha, Dr.Balcha - zw</cp:lastModifiedBy>
  <cp:revision>71</cp:revision>
  <cp:lastPrinted>2011-09-08T15:40:16Z</cp:lastPrinted>
  <dcterms:created xsi:type="dcterms:W3CDTF">2011-08-24T10:13:10Z</dcterms:created>
  <dcterms:modified xsi:type="dcterms:W3CDTF">2011-09-13T01:04:08Z</dcterms:modified>
</cp:coreProperties>
</file>