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10" r:id="rId3"/>
  </p:sldMasterIdLst>
  <p:notesMasterIdLst>
    <p:notesMasterId r:id="rId34"/>
  </p:notesMasterIdLst>
  <p:sldIdLst>
    <p:sldId id="256" r:id="rId4"/>
    <p:sldId id="323" r:id="rId5"/>
    <p:sldId id="330" r:id="rId6"/>
    <p:sldId id="309" r:id="rId7"/>
    <p:sldId id="318" r:id="rId8"/>
    <p:sldId id="335" r:id="rId9"/>
    <p:sldId id="331" r:id="rId10"/>
    <p:sldId id="332" r:id="rId11"/>
    <p:sldId id="333" r:id="rId12"/>
    <p:sldId id="346" r:id="rId13"/>
    <p:sldId id="334" r:id="rId14"/>
    <p:sldId id="339" r:id="rId15"/>
    <p:sldId id="341" r:id="rId16"/>
    <p:sldId id="340" r:id="rId17"/>
    <p:sldId id="336" r:id="rId18"/>
    <p:sldId id="338" r:id="rId19"/>
    <p:sldId id="337" r:id="rId20"/>
    <p:sldId id="354" r:id="rId21"/>
    <p:sldId id="347" r:id="rId22"/>
    <p:sldId id="352" r:id="rId23"/>
    <p:sldId id="313" r:id="rId24"/>
    <p:sldId id="322" r:id="rId25"/>
    <p:sldId id="342" r:id="rId26"/>
    <p:sldId id="353" r:id="rId27"/>
    <p:sldId id="314" r:id="rId28"/>
    <p:sldId id="355" r:id="rId29"/>
    <p:sldId id="348" r:id="rId30"/>
    <p:sldId id="356" r:id="rId31"/>
    <p:sldId id="345" r:id="rId32"/>
    <p:sldId id="349" r:id="rId3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RRY, Robert Tyrrell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9EDF4"/>
    <a:srgbClr val="33CC33"/>
    <a:srgbClr val="0033CC"/>
    <a:srgbClr val="FF66CC"/>
    <a:srgbClr val="33CCFF"/>
    <a:srgbClr val="00FFFF"/>
    <a:srgbClr val="CCFF66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69" autoAdjust="0"/>
  </p:normalViewPr>
  <p:slideViewPr>
    <p:cSldViewPr>
      <p:cViewPr>
        <p:scale>
          <a:sx n="75" d="100"/>
          <a:sy n="75" d="100"/>
        </p:scale>
        <p:origin x="-182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marianok\Documents\2013\SchluterW\09-02%20Measles%20slide%20update\00.%20Regional%20measles_June%20201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marianok\Documents\2013\Measles\Epicurves\Epicurve_byMonth_ALLcountri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marianok\Documents\2013\Measles\Epicurves\VaxstatbyAgegrp_ALLcountries_20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marianok\Documents\2013\Measles\Epicurves\Epicurve_byMonth_ALLcountri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marianok\Documents\2013\Measles\Epicurves\VaxstatbyAgegrp_ALLcountries_2013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034783703994597E-2"/>
          <c:y val="2.314983099688717E-2"/>
          <c:w val="0.88895111626125922"/>
          <c:h val="0.845476145146037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Data!$C$1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multiLvlStrRef>
              <c:f>Data!$A$14:$B$80</c:f>
              <c:multiLvlStrCache>
                <c:ptCount val="67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  <c:pt idx="24">
                    <c:v>2010</c:v>
                  </c:pt>
                  <c:pt idx="36">
                    <c:v>2011</c:v>
                  </c:pt>
                  <c:pt idx="48">
                    <c:v>2012</c:v>
                  </c:pt>
                  <c:pt idx="60">
                    <c:v>2013</c:v>
                  </c:pt>
                </c:lvl>
              </c:multiLvlStrCache>
            </c:multiLvlStrRef>
          </c:cat>
          <c:val>
            <c:numRef>
              <c:f>Data!$C$14:$C$80</c:f>
              <c:numCache>
                <c:formatCode>#,##0</c:formatCode>
                <c:ptCount val="67"/>
                <c:pt idx="0">
                  <c:v>12053</c:v>
                </c:pt>
                <c:pt idx="1">
                  <c:v>14631</c:v>
                </c:pt>
                <c:pt idx="2">
                  <c:v>20373</c:v>
                </c:pt>
                <c:pt idx="3">
                  <c:v>23559</c:v>
                </c:pt>
                <c:pt idx="4">
                  <c:v>27252</c:v>
                </c:pt>
                <c:pt idx="5">
                  <c:v>16841</c:v>
                </c:pt>
                <c:pt idx="6">
                  <c:v>9494</c:v>
                </c:pt>
                <c:pt idx="7">
                  <c:v>4992</c:v>
                </c:pt>
                <c:pt idx="8">
                  <c:v>2661</c:v>
                </c:pt>
                <c:pt idx="9">
                  <c:v>2472</c:v>
                </c:pt>
                <c:pt idx="10">
                  <c:v>3422</c:v>
                </c:pt>
                <c:pt idx="11">
                  <c:v>6471</c:v>
                </c:pt>
                <c:pt idx="12">
                  <c:v>4483</c:v>
                </c:pt>
                <c:pt idx="13">
                  <c:v>5426</c:v>
                </c:pt>
                <c:pt idx="14">
                  <c:v>8838</c:v>
                </c:pt>
                <c:pt idx="15">
                  <c:v>13189</c:v>
                </c:pt>
                <c:pt idx="16">
                  <c:v>9806</c:v>
                </c:pt>
                <c:pt idx="17">
                  <c:v>5056</c:v>
                </c:pt>
                <c:pt idx="18">
                  <c:v>2520</c:v>
                </c:pt>
                <c:pt idx="19">
                  <c:v>1059</c:v>
                </c:pt>
                <c:pt idx="20">
                  <c:v>633</c:v>
                </c:pt>
                <c:pt idx="21">
                  <c:v>429</c:v>
                </c:pt>
                <c:pt idx="22">
                  <c:v>366</c:v>
                </c:pt>
                <c:pt idx="23">
                  <c:v>656</c:v>
                </c:pt>
                <c:pt idx="24">
                  <c:v>1494</c:v>
                </c:pt>
                <c:pt idx="25">
                  <c:v>2791</c:v>
                </c:pt>
                <c:pt idx="26">
                  <c:v>5382</c:v>
                </c:pt>
                <c:pt idx="27">
                  <c:v>9131</c:v>
                </c:pt>
                <c:pt idx="28">
                  <c:v>13318</c:v>
                </c:pt>
                <c:pt idx="29">
                  <c:v>5815</c:v>
                </c:pt>
                <c:pt idx="30">
                  <c:v>2267</c:v>
                </c:pt>
                <c:pt idx="31">
                  <c:v>1476</c:v>
                </c:pt>
                <c:pt idx="32">
                  <c:v>1085</c:v>
                </c:pt>
                <c:pt idx="33">
                  <c:v>576</c:v>
                </c:pt>
                <c:pt idx="34">
                  <c:v>653</c:v>
                </c:pt>
                <c:pt idx="35">
                  <c:v>609</c:v>
                </c:pt>
                <c:pt idx="36">
                  <c:v>562</c:v>
                </c:pt>
                <c:pt idx="37">
                  <c:v>944</c:v>
                </c:pt>
                <c:pt idx="38">
                  <c:v>1470</c:v>
                </c:pt>
                <c:pt idx="39">
                  <c:v>2186</c:v>
                </c:pt>
                <c:pt idx="40">
                  <c:v>1954</c:v>
                </c:pt>
                <c:pt idx="41">
                  <c:v>1131</c:v>
                </c:pt>
                <c:pt idx="42">
                  <c:v>564</c:v>
                </c:pt>
                <c:pt idx="43">
                  <c:v>321</c:v>
                </c:pt>
                <c:pt idx="44">
                  <c:v>217</c:v>
                </c:pt>
                <c:pt idx="45">
                  <c:v>167</c:v>
                </c:pt>
                <c:pt idx="46">
                  <c:v>143</c:v>
                </c:pt>
                <c:pt idx="47">
                  <c:v>284</c:v>
                </c:pt>
                <c:pt idx="48">
                  <c:v>283</c:v>
                </c:pt>
                <c:pt idx="49">
                  <c:v>202</c:v>
                </c:pt>
                <c:pt idx="50">
                  <c:v>346</c:v>
                </c:pt>
                <c:pt idx="51">
                  <c:v>566</c:v>
                </c:pt>
                <c:pt idx="52" formatCode="General">
                  <c:v>689</c:v>
                </c:pt>
                <c:pt idx="53" formatCode="General">
                  <c:v>703</c:v>
                </c:pt>
                <c:pt idx="54">
                  <c:v>650</c:v>
                </c:pt>
                <c:pt idx="55">
                  <c:v>568</c:v>
                </c:pt>
                <c:pt idx="56">
                  <c:v>337</c:v>
                </c:pt>
                <c:pt idx="57">
                  <c:v>468</c:v>
                </c:pt>
                <c:pt idx="58">
                  <c:v>536</c:v>
                </c:pt>
                <c:pt idx="59">
                  <c:v>743</c:v>
                </c:pt>
                <c:pt idx="60">
                  <c:v>1561</c:v>
                </c:pt>
                <c:pt idx="61">
                  <c:v>2458</c:v>
                </c:pt>
                <c:pt idx="62" formatCode="General">
                  <c:v>3955</c:v>
                </c:pt>
                <c:pt idx="63" formatCode="General">
                  <c:v>4746</c:v>
                </c:pt>
                <c:pt idx="64" formatCode="General">
                  <c:v>4631</c:v>
                </c:pt>
                <c:pt idx="65" formatCode="General">
                  <c:v>2760</c:v>
                </c:pt>
                <c:pt idx="66" formatCode="General">
                  <c:v>2284</c:v>
                </c:pt>
              </c:numCache>
            </c:numRef>
          </c:val>
        </c:ser>
        <c:ser>
          <c:idx val="1"/>
          <c:order val="1"/>
          <c:tx>
            <c:strRef>
              <c:f>Data!$D$1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multiLvlStrRef>
              <c:f>Data!$A$14:$B$80</c:f>
              <c:multiLvlStrCache>
                <c:ptCount val="67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  <c:pt idx="24">
                    <c:v>2010</c:v>
                  </c:pt>
                  <c:pt idx="36">
                    <c:v>2011</c:v>
                  </c:pt>
                  <c:pt idx="48">
                    <c:v>2012</c:v>
                  </c:pt>
                  <c:pt idx="60">
                    <c:v>2013</c:v>
                  </c:pt>
                </c:lvl>
              </c:multiLvlStrCache>
            </c:multiLvlStrRef>
          </c:cat>
          <c:val>
            <c:numRef>
              <c:f>Data!$D$14:$D$78</c:f>
              <c:numCache>
                <c:formatCode>#,##0</c:formatCode>
                <c:ptCount val="65"/>
                <c:pt idx="0">
                  <c:v>1352</c:v>
                </c:pt>
                <c:pt idx="1">
                  <c:v>2160</c:v>
                </c:pt>
                <c:pt idx="2">
                  <c:v>1959</c:v>
                </c:pt>
                <c:pt idx="3">
                  <c:v>1895</c:v>
                </c:pt>
                <c:pt idx="4">
                  <c:v>1627</c:v>
                </c:pt>
                <c:pt idx="5">
                  <c:v>1046</c:v>
                </c:pt>
                <c:pt idx="6" formatCode="General">
                  <c:v>479</c:v>
                </c:pt>
                <c:pt idx="7" formatCode="General">
                  <c:v>149</c:v>
                </c:pt>
                <c:pt idx="8" formatCode="General">
                  <c:v>79</c:v>
                </c:pt>
                <c:pt idx="9" formatCode="General">
                  <c:v>71</c:v>
                </c:pt>
                <c:pt idx="10" formatCode="General">
                  <c:v>59</c:v>
                </c:pt>
                <c:pt idx="11" formatCode="General">
                  <c:v>63</c:v>
                </c:pt>
                <c:pt idx="12" formatCode="General">
                  <c:v>72</c:v>
                </c:pt>
                <c:pt idx="13" formatCode="General">
                  <c:v>50</c:v>
                </c:pt>
                <c:pt idx="14" formatCode="General">
                  <c:v>65</c:v>
                </c:pt>
                <c:pt idx="15" formatCode="General">
                  <c:v>97</c:v>
                </c:pt>
                <c:pt idx="16" formatCode="General">
                  <c:v>79</c:v>
                </c:pt>
                <c:pt idx="17" formatCode="General">
                  <c:v>64</c:v>
                </c:pt>
                <c:pt idx="18" formatCode="General">
                  <c:v>82</c:v>
                </c:pt>
                <c:pt idx="19" formatCode="General">
                  <c:v>65</c:v>
                </c:pt>
                <c:pt idx="20" formatCode="General">
                  <c:v>46</c:v>
                </c:pt>
                <c:pt idx="21" formatCode="General">
                  <c:v>36</c:v>
                </c:pt>
                <c:pt idx="22" formatCode="General">
                  <c:v>24</c:v>
                </c:pt>
                <c:pt idx="23" formatCode="General">
                  <c:v>25</c:v>
                </c:pt>
                <c:pt idx="24" formatCode="General">
                  <c:v>37</c:v>
                </c:pt>
                <c:pt idx="25" formatCode="General">
                  <c:v>31</c:v>
                </c:pt>
                <c:pt idx="26" formatCode="General">
                  <c:v>44</c:v>
                </c:pt>
                <c:pt idx="27" formatCode="General">
                  <c:v>55</c:v>
                </c:pt>
                <c:pt idx="28" formatCode="General">
                  <c:v>48</c:v>
                </c:pt>
                <c:pt idx="29" formatCode="General">
                  <c:v>55</c:v>
                </c:pt>
                <c:pt idx="30" formatCode="General">
                  <c:v>45</c:v>
                </c:pt>
                <c:pt idx="31" formatCode="General">
                  <c:v>34</c:v>
                </c:pt>
                <c:pt idx="32" formatCode="General">
                  <c:v>20</c:v>
                </c:pt>
                <c:pt idx="33" formatCode="General">
                  <c:v>15</c:v>
                </c:pt>
                <c:pt idx="34" formatCode="General">
                  <c:v>18</c:v>
                </c:pt>
                <c:pt idx="35" formatCode="General">
                  <c:v>30</c:v>
                </c:pt>
                <c:pt idx="36" formatCode="General">
                  <c:v>38</c:v>
                </c:pt>
                <c:pt idx="37" formatCode="General">
                  <c:v>27</c:v>
                </c:pt>
                <c:pt idx="38" formatCode="General">
                  <c:v>19</c:v>
                </c:pt>
                <c:pt idx="39" formatCode="General">
                  <c:v>96</c:v>
                </c:pt>
                <c:pt idx="40" formatCode="General">
                  <c:v>89</c:v>
                </c:pt>
                <c:pt idx="41" formatCode="General">
                  <c:v>51</c:v>
                </c:pt>
                <c:pt idx="42" formatCode="General">
                  <c:v>25</c:v>
                </c:pt>
                <c:pt idx="43" formatCode="General">
                  <c:v>20</c:v>
                </c:pt>
                <c:pt idx="44" formatCode="General">
                  <c:v>14</c:v>
                </c:pt>
                <c:pt idx="45" formatCode="General">
                  <c:v>10</c:v>
                </c:pt>
                <c:pt idx="46" formatCode="General">
                  <c:v>15</c:v>
                </c:pt>
                <c:pt idx="47" formatCode="General">
                  <c:v>6</c:v>
                </c:pt>
                <c:pt idx="48" formatCode="General">
                  <c:v>28</c:v>
                </c:pt>
                <c:pt idx="49" formatCode="General">
                  <c:v>26</c:v>
                </c:pt>
                <c:pt idx="50" formatCode="General">
                  <c:v>21</c:v>
                </c:pt>
                <c:pt idx="51" formatCode="General">
                  <c:v>9</c:v>
                </c:pt>
                <c:pt idx="52" formatCode="General">
                  <c:v>19</c:v>
                </c:pt>
                <c:pt idx="53">
                  <c:v>29</c:v>
                </c:pt>
                <c:pt idx="54">
                  <c:v>27</c:v>
                </c:pt>
                <c:pt idx="55">
                  <c:v>24</c:v>
                </c:pt>
                <c:pt idx="56">
                  <c:v>18</c:v>
                </c:pt>
                <c:pt idx="57">
                  <c:v>6</c:v>
                </c:pt>
                <c:pt idx="58">
                  <c:v>11</c:v>
                </c:pt>
                <c:pt idx="59" formatCode="General">
                  <c:v>10</c:v>
                </c:pt>
                <c:pt idx="60" formatCode="General">
                  <c:v>10</c:v>
                </c:pt>
                <c:pt idx="61" formatCode="General">
                  <c:v>15</c:v>
                </c:pt>
                <c:pt idx="62" formatCode="General">
                  <c:v>24</c:v>
                </c:pt>
                <c:pt idx="63" formatCode="General">
                  <c:v>18</c:v>
                </c:pt>
                <c:pt idx="64" formatCode="General">
                  <c:v>8</c:v>
                </c:pt>
              </c:numCache>
            </c:numRef>
          </c:val>
        </c:ser>
        <c:ser>
          <c:idx val="2"/>
          <c:order val="2"/>
          <c:tx>
            <c:strRef>
              <c:f>Data!$E$1</c:f>
              <c:strCache>
                <c:ptCount val="1"/>
                <c:pt idx="0">
                  <c:v>Philippines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multiLvlStrRef>
              <c:f>Data!$A$14:$B$80</c:f>
              <c:multiLvlStrCache>
                <c:ptCount val="67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  <c:pt idx="24">
                    <c:v>2010</c:v>
                  </c:pt>
                  <c:pt idx="36">
                    <c:v>2011</c:v>
                  </c:pt>
                  <c:pt idx="48">
                    <c:v>2012</c:v>
                  </c:pt>
                  <c:pt idx="60">
                    <c:v>2013</c:v>
                  </c:pt>
                </c:lvl>
              </c:multiLvlStrCache>
            </c:multiLvlStrRef>
          </c:cat>
          <c:val>
            <c:numRef>
              <c:f>Data!$E$14:$E$78</c:f>
              <c:numCache>
                <c:formatCode>General</c:formatCode>
                <c:ptCount val="65"/>
                <c:pt idx="0">
                  <c:v>76</c:v>
                </c:pt>
                <c:pt idx="1">
                  <c:v>82</c:v>
                </c:pt>
                <c:pt idx="2">
                  <c:v>81</c:v>
                </c:pt>
                <c:pt idx="3">
                  <c:v>54</c:v>
                </c:pt>
                <c:pt idx="4">
                  <c:v>33</c:v>
                </c:pt>
                <c:pt idx="5">
                  <c:v>62</c:v>
                </c:pt>
                <c:pt idx="6">
                  <c:v>45</c:v>
                </c:pt>
                <c:pt idx="7">
                  <c:v>112</c:v>
                </c:pt>
                <c:pt idx="8">
                  <c:v>163</c:v>
                </c:pt>
                <c:pt idx="9">
                  <c:v>55</c:v>
                </c:pt>
                <c:pt idx="10">
                  <c:v>50</c:v>
                </c:pt>
                <c:pt idx="11">
                  <c:v>25</c:v>
                </c:pt>
                <c:pt idx="12">
                  <c:v>115</c:v>
                </c:pt>
                <c:pt idx="13">
                  <c:v>95</c:v>
                </c:pt>
                <c:pt idx="14">
                  <c:v>127</c:v>
                </c:pt>
                <c:pt idx="15">
                  <c:v>69</c:v>
                </c:pt>
                <c:pt idx="16">
                  <c:v>73</c:v>
                </c:pt>
                <c:pt idx="17">
                  <c:v>71</c:v>
                </c:pt>
                <c:pt idx="18">
                  <c:v>127</c:v>
                </c:pt>
                <c:pt idx="19">
                  <c:v>111</c:v>
                </c:pt>
                <c:pt idx="20">
                  <c:v>126</c:v>
                </c:pt>
                <c:pt idx="21">
                  <c:v>141</c:v>
                </c:pt>
                <c:pt idx="22">
                  <c:v>174</c:v>
                </c:pt>
                <c:pt idx="23">
                  <c:v>122</c:v>
                </c:pt>
                <c:pt idx="24">
                  <c:v>621</c:v>
                </c:pt>
                <c:pt idx="25" formatCode="#,##0">
                  <c:v>1276</c:v>
                </c:pt>
                <c:pt idx="26" formatCode="#,##0">
                  <c:v>1325</c:v>
                </c:pt>
                <c:pt idx="27">
                  <c:v>483</c:v>
                </c:pt>
                <c:pt idx="28">
                  <c:v>334</c:v>
                </c:pt>
                <c:pt idx="29">
                  <c:v>233</c:v>
                </c:pt>
                <c:pt idx="30">
                  <c:v>316</c:v>
                </c:pt>
                <c:pt idx="31">
                  <c:v>431</c:v>
                </c:pt>
                <c:pt idx="32">
                  <c:v>399</c:v>
                </c:pt>
                <c:pt idx="33">
                  <c:v>261</c:v>
                </c:pt>
                <c:pt idx="34">
                  <c:v>280</c:v>
                </c:pt>
                <c:pt idx="35">
                  <c:v>404</c:v>
                </c:pt>
                <c:pt idx="36" formatCode="#,##0">
                  <c:v>1276</c:v>
                </c:pt>
                <c:pt idx="37" formatCode="#,##0">
                  <c:v>1633</c:v>
                </c:pt>
                <c:pt idx="38" formatCode="#,##0">
                  <c:v>1370</c:v>
                </c:pt>
                <c:pt idx="39">
                  <c:v>905</c:v>
                </c:pt>
                <c:pt idx="40">
                  <c:v>350</c:v>
                </c:pt>
                <c:pt idx="41">
                  <c:v>224</c:v>
                </c:pt>
                <c:pt idx="42">
                  <c:v>202</c:v>
                </c:pt>
                <c:pt idx="43">
                  <c:v>157</c:v>
                </c:pt>
                <c:pt idx="44">
                  <c:v>180</c:v>
                </c:pt>
                <c:pt idx="45">
                  <c:v>109</c:v>
                </c:pt>
                <c:pt idx="46">
                  <c:v>69</c:v>
                </c:pt>
                <c:pt idx="47">
                  <c:v>44</c:v>
                </c:pt>
                <c:pt idx="48">
                  <c:v>148</c:v>
                </c:pt>
                <c:pt idx="49">
                  <c:v>157</c:v>
                </c:pt>
                <c:pt idx="50">
                  <c:v>131</c:v>
                </c:pt>
                <c:pt idx="51">
                  <c:v>153</c:v>
                </c:pt>
                <c:pt idx="52">
                  <c:v>173</c:v>
                </c:pt>
                <c:pt idx="53">
                  <c:v>212</c:v>
                </c:pt>
                <c:pt idx="54">
                  <c:v>148</c:v>
                </c:pt>
                <c:pt idx="55">
                  <c:v>144</c:v>
                </c:pt>
                <c:pt idx="56">
                  <c:v>67</c:v>
                </c:pt>
                <c:pt idx="57">
                  <c:v>62</c:v>
                </c:pt>
                <c:pt idx="58">
                  <c:v>42</c:v>
                </c:pt>
                <c:pt idx="59">
                  <c:v>36</c:v>
                </c:pt>
                <c:pt idx="60">
                  <c:v>8</c:v>
                </c:pt>
                <c:pt idx="61">
                  <c:v>19</c:v>
                </c:pt>
                <c:pt idx="62">
                  <c:v>36</c:v>
                </c:pt>
                <c:pt idx="63">
                  <c:v>88</c:v>
                </c:pt>
                <c:pt idx="64">
                  <c:v>114</c:v>
                </c:pt>
              </c:numCache>
            </c:numRef>
          </c:val>
        </c:ser>
        <c:ser>
          <c:idx val="3"/>
          <c:order val="3"/>
          <c:tx>
            <c:strRef>
              <c:f>Data!$F$1</c:f>
              <c:strCache>
                <c:ptCount val="1"/>
                <c:pt idx="0">
                  <c:v>Viet Nam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multiLvlStrRef>
              <c:f>Data!$A$14:$B$80</c:f>
              <c:multiLvlStrCache>
                <c:ptCount val="67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  <c:pt idx="24">
                    <c:v>2010</c:v>
                  </c:pt>
                  <c:pt idx="36">
                    <c:v>2011</c:v>
                  </c:pt>
                  <c:pt idx="48">
                    <c:v>2012</c:v>
                  </c:pt>
                  <c:pt idx="60">
                    <c:v>2013</c:v>
                  </c:pt>
                </c:lvl>
              </c:multiLvlStrCache>
            </c:multiLvlStrRef>
          </c:cat>
          <c:val>
            <c:numRef>
              <c:f>Data!$F$14:$F$78</c:f>
              <c:numCache>
                <c:formatCode>General</c:formatCode>
                <c:ptCount val="65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87</c:v>
                </c:pt>
                <c:pt idx="5">
                  <c:v>14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12</c:v>
                </c:pt>
                <c:pt idx="10">
                  <c:v>49</c:v>
                </c:pt>
                <c:pt idx="11">
                  <c:v>83</c:v>
                </c:pt>
                <c:pt idx="12">
                  <c:v>363</c:v>
                </c:pt>
                <c:pt idx="13">
                  <c:v>1963</c:v>
                </c:pt>
                <c:pt idx="14" formatCode="#,##0">
                  <c:v>1146</c:v>
                </c:pt>
                <c:pt idx="15" formatCode="#,##0">
                  <c:v>488</c:v>
                </c:pt>
                <c:pt idx="16">
                  <c:v>215</c:v>
                </c:pt>
                <c:pt idx="17">
                  <c:v>192</c:v>
                </c:pt>
                <c:pt idx="18">
                  <c:v>136</c:v>
                </c:pt>
                <c:pt idx="19">
                  <c:v>194</c:v>
                </c:pt>
                <c:pt idx="20">
                  <c:v>327</c:v>
                </c:pt>
                <c:pt idx="21">
                  <c:v>146</c:v>
                </c:pt>
                <c:pt idx="22">
                  <c:v>45</c:v>
                </c:pt>
                <c:pt idx="23">
                  <c:v>3</c:v>
                </c:pt>
                <c:pt idx="24">
                  <c:v>358</c:v>
                </c:pt>
                <c:pt idx="25">
                  <c:v>249</c:v>
                </c:pt>
                <c:pt idx="26">
                  <c:v>494</c:v>
                </c:pt>
                <c:pt idx="27">
                  <c:v>359</c:v>
                </c:pt>
                <c:pt idx="28">
                  <c:v>154</c:v>
                </c:pt>
                <c:pt idx="29">
                  <c:v>57</c:v>
                </c:pt>
                <c:pt idx="30">
                  <c:v>48</c:v>
                </c:pt>
                <c:pt idx="31">
                  <c:v>43</c:v>
                </c:pt>
                <c:pt idx="32">
                  <c:v>26</c:v>
                </c:pt>
                <c:pt idx="33">
                  <c:v>21</c:v>
                </c:pt>
                <c:pt idx="34">
                  <c:v>6</c:v>
                </c:pt>
                <c:pt idx="35">
                  <c:v>11</c:v>
                </c:pt>
                <c:pt idx="36">
                  <c:v>104</c:v>
                </c:pt>
                <c:pt idx="37">
                  <c:v>54</c:v>
                </c:pt>
                <c:pt idx="38">
                  <c:v>226</c:v>
                </c:pt>
                <c:pt idx="39">
                  <c:v>167</c:v>
                </c:pt>
                <c:pt idx="40">
                  <c:v>99</c:v>
                </c:pt>
                <c:pt idx="41">
                  <c:v>28</c:v>
                </c:pt>
                <c:pt idx="42">
                  <c:v>24</c:v>
                </c:pt>
                <c:pt idx="43">
                  <c:v>15</c:v>
                </c:pt>
                <c:pt idx="44">
                  <c:v>15</c:v>
                </c:pt>
                <c:pt idx="45">
                  <c:v>3</c:v>
                </c:pt>
                <c:pt idx="46">
                  <c:v>10</c:v>
                </c:pt>
                <c:pt idx="48">
                  <c:v>50</c:v>
                </c:pt>
                <c:pt idx="49">
                  <c:v>74</c:v>
                </c:pt>
                <c:pt idx="50">
                  <c:v>90</c:v>
                </c:pt>
                <c:pt idx="51">
                  <c:v>72</c:v>
                </c:pt>
                <c:pt idx="52">
                  <c:v>80</c:v>
                </c:pt>
                <c:pt idx="53">
                  <c:v>47</c:v>
                </c:pt>
                <c:pt idx="54">
                  <c:v>35</c:v>
                </c:pt>
                <c:pt idx="55">
                  <c:v>20</c:v>
                </c:pt>
                <c:pt idx="56">
                  <c:v>30</c:v>
                </c:pt>
                <c:pt idx="57">
                  <c:v>26</c:v>
                </c:pt>
                <c:pt idx="58">
                  <c:v>15</c:v>
                </c:pt>
                <c:pt idx="59">
                  <c:v>12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6</c:v>
                </c:pt>
                <c:pt idx="64">
                  <c:v>21</c:v>
                </c:pt>
              </c:numCache>
            </c:numRef>
          </c:val>
        </c:ser>
        <c:ser>
          <c:idx val="4"/>
          <c:order val="4"/>
          <c:tx>
            <c:strRef>
              <c:f>Data!$G$1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3333CC"/>
            </a:solidFill>
          </c:spPr>
          <c:invertIfNegative val="0"/>
          <c:cat>
            <c:multiLvlStrRef>
              <c:f>Data!$A$14:$B$80</c:f>
              <c:multiLvlStrCache>
                <c:ptCount val="67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  <c:pt idx="24">
                    <c:v>2010</c:v>
                  </c:pt>
                  <c:pt idx="36">
                    <c:v>2011</c:v>
                  </c:pt>
                  <c:pt idx="48">
                    <c:v>2012</c:v>
                  </c:pt>
                  <c:pt idx="60">
                    <c:v>2013</c:v>
                  </c:pt>
                </c:lvl>
              </c:multiLvlStrCache>
            </c:multiLvlStrRef>
          </c:cat>
          <c:val>
            <c:numRef>
              <c:f>Data!$G$14:$G$78</c:f>
              <c:numCache>
                <c:formatCode>General</c:formatCode>
                <c:ptCount val="65"/>
                <c:pt idx="0">
                  <c:v>95</c:v>
                </c:pt>
                <c:pt idx="1">
                  <c:v>174</c:v>
                </c:pt>
                <c:pt idx="2">
                  <c:v>416</c:v>
                </c:pt>
                <c:pt idx="3">
                  <c:v>449</c:v>
                </c:pt>
                <c:pt idx="4">
                  <c:v>350</c:v>
                </c:pt>
                <c:pt idx="5">
                  <c:v>248</c:v>
                </c:pt>
                <c:pt idx="6">
                  <c:v>102</c:v>
                </c:pt>
                <c:pt idx="7">
                  <c:v>216</c:v>
                </c:pt>
                <c:pt idx="8">
                  <c:v>132</c:v>
                </c:pt>
                <c:pt idx="9">
                  <c:v>150</c:v>
                </c:pt>
                <c:pt idx="10">
                  <c:v>51</c:v>
                </c:pt>
                <c:pt idx="11">
                  <c:v>39</c:v>
                </c:pt>
                <c:pt idx="12">
                  <c:v>82</c:v>
                </c:pt>
                <c:pt idx="13">
                  <c:v>98</c:v>
                </c:pt>
                <c:pt idx="14">
                  <c:v>236</c:v>
                </c:pt>
                <c:pt idx="15">
                  <c:v>168</c:v>
                </c:pt>
                <c:pt idx="16">
                  <c:v>114</c:v>
                </c:pt>
                <c:pt idx="17">
                  <c:v>67</c:v>
                </c:pt>
                <c:pt idx="18">
                  <c:v>178</c:v>
                </c:pt>
                <c:pt idx="19">
                  <c:v>173</c:v>
                </c:pt>
                <c:pt idx="20">
                  <c:v>80</c:v>
                </c:pt>
                <c:pt idx="21">
                  <c:v>40</c:v>
                </c:pt>
                <c:pt idx="22">
                  <c:v>86</c:v>
                </c:pt>
                <c:pt idx="23">
                  <c:v>97</c:v>
                </c:pt>
                <c:pt idx="24">
                  <c:v>82</c:v>
                </c:pt>
                <c:pt idx="25">
                  <c:v>149</c:v>
                </c:pt>
                <c:pt idx="26">
                  <c:v>322</c:v>
                </c:pt>
                <c:pt idx="27">
                  <c:v>236</c:v>
                </c:pt>
                <c:pt idx="28">
                  <c:v>146</c:v>
                </c:pt>
                <c:pt idx="29">
                  <c:v>206</c:v>
                </c:pt>
                <c:pt idx="30">
                  <c:v>122</c:v>
                </c:pt>
                <c:pt idx="31">
                  <c:v>111</c:v>
                </c:pt>
                <c:pt idx="32">
                  <c:v>46</c:v>
                </c:pt>
                <c:pt idx="33">
                  <c:v>39</c:v>
                </c:pt>
                <c:pt idx="34">
                  <c:v>59</c:v>
                </c:pt>
                <c:pt idx="35">
                  <c:v>167</c:v>
                </c:pt>
                <c:pt idx="36">
                  <c:v>90</c:v>
                </c:pt>
                <c:pt idx="37">
                  <c:v>304</c:v>
                </c:pt>
                <c:pt idx="38">
                  <c:v>282</c:v>
                </c:pt>
                <c:pt idx="39">
                  <c:v>153</c:v>
                </c:pt>
                <c:pt idx="40">
                  <c:v>302</c:v>
                </c:pt>
                <c:pt idx="41">
                  <c:v>355</c:v>
                </c:pt>
                <c:pt idx="42">
                  <c:v>321</c:v>
                </c:pt>
                <c:pt idx="43">
                  <c:v>294</c:v>
                </c:pt>
                <c:pt idx="44">
                  <c:v>328</c:v>
                </c:pt>
                <c:pt idx="45">
                  <c:v>333</c:v>
                </c:pt>
                <c:pt idx="46">
                  <c:v>378</c:v>
                </c:pt>
                <c:pt idx="47">
                  <c:v>262</c:v>
                </c:pt>
                <c:pt idx="48">
                  <c:v>254</c:v>
                </c:pt>
                <c:pt idx="49">
                  <c:v>253</c:v>
                </c:pt>
                <c:pt idx="50" formatCode="#,##0">
                  <c:v>265</c:v>
                </c:pt>
                <c:pt idx="51" formatCode="#,##0">
                  <c:v>304</c:v>
                </c:pt>
                <c:pt idx="52" formatCode="#,##0">
                  <c:v>270</c:v>
                </c:pt>
                <c:pt idx="53" formatCode="#,##0">
                  <c:v>305</c:v>
                </c:pt>
                <c:pt idx="54" formatCode="#,##0">
                  <c:v>241</c:v>
                </c:pt>
                <c:pt idx="55" formatCode="#,##0">
                  <c:v>139</c:v>
                </c:pt>
                <c:pt idx="56" formatCode="#,##0">
                  <c:v>150</c:v>
                </c:pt>
                <c:pt idx="57" formatCode="#,##0">
                  <c:v>110</c:v>
                </c:pt>
                <c:pt idx="58" formatCode="#,##0">
                  <c:v>103</c:v>
                </c:pt>
                <c:pt idx="59" formatCode="#,##0">
                  <c:v>60</c:v>
                </c:pt>
                <c:pt idx="60">
                  <c:v>59</c:v>
                </c:pt>
                <c:pt idx="61">
                  <c:v>68</c:v>
                </c:pt>
                <c:pt idx="62">
                  <c:v>33</c:v>
                </c:pt>
                <c:pt idx="63">
                  <c:v>50</c:v>
                </c:pt>
                <c:pt idx="64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70619520"/>
        <c:axId val="70621056"/>
      </c:barChart>
      <c:catAx>
        <c:axId val="7061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75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70621056"/>
        <c:crosses val="autoZero"/>
        <c:auto val="1"/>
        <c:lblAlgn val="ctr"/>
        <c:lblOffset val="100"/>
        <c:noMultiLvlLbl val="0"/>
      </c:catAx>
      <c:valAx>
        <c:axId val="70621056"/>
        <c:scaling>
          <c:orientation val="minMax"/>
          <c:max val="30000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GB" dirty="0"/>
                  <a:t>Number of measles cases</a:t>
                </a:r>
              </a:p>
            </c:rich>
          </c:tx>
          <c:layout>
            <c:manualLayout>
              <c:xMode val="edge"/>
              <c:yMode val="edge"/>
              <c:x val="8.1895091098616209E-3"/>
              <c:y val="0.15926295192761949"/>
            </c:manualLayout>
          </c:layout>
          <c:overlay val="0"/>
        </c:title>
        <c:numFmt formatCode="#\ ##0;\-#\ 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70619520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16099596897745166"/>
          <c:y val="0.95479246950892915"/>
          <c:w val="0.76809266225357464"/>
          <c:h val="3.8938099987378849E-2"/>
        </c:manualLayout>
      </c:layout>
      <c:overlay val="0"/>
      <c:spPr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96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5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Sheet1!$A$2:$A$18</c:f>
              <c:strCache>
                <c:ptCount val="17"/>
                <c:pt idx="0">
                  <c:v>BRN</c:v>
                </c:pt>
                <c:pt idx="1">
                  <c:v>KHM</c:v>
                </c:pt>
                <c:pt idx="2">
                  <c:v>MNG</c:v>
                </c:pt>
                <c:pt idx="3">
                  <c:v>PNG</c:v>
                </c:pt>
                <c:pt idx="4">
                  <c:v>PIC</c:v>
                </c:pt>
                <c:pt idx="5">
                  <c:v>NEZ</c:v>
                </c:pt>
                <c:pt idx="6">
                  <c:v>JPN</c:v>
                </c:pt>
                <c:pt idx="7">
                  <c:v>VNM</c:v>
                </c:pt>
                <c:pt idx="8">
                  <c:v>AUS</c:v>
                </c:pt>
                <c:pt idx="9">
                  <c:v>KOR</c:v>
                </c:pt>
                <c:pt idx="10">
                  <c:v>HOK</c:v>
                </c:pt>
                <c:pt idx="11">
                  <c:v>SGP</c:v>
                </c:pt>
                <c:pt idx="12">
                  <c:v>MAC</c:v>
                </c:pt>
                <c:pt idx="13">
                  <c:v>PHL</c:v>
                </c:pt>
                <c:pt idx="14">
                  <c:v>MYS</c:v>
                </c:pt>
                <c:pt idx="15">
                  <c:v>LAO</c:v>
                </c:pt>
                <c:pt idx="16">
                  <c:v>CHN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0.4</c:v>
                </c:pt>
                <c:pt idx="6">
                  <c:v>1.4</c:v>
                </c:pt>
                <c:pt idx="7">
                  <c:v>1.7</c:v>
                </c:pt>
                <c:pt idx="8">
                  <c:v>2.1</c:v>
                </c:pt>
                <c:pt idx="9">
                  <c:v>2.9</c:v>
                </c:pt>
                <c:pt idx="10">
                  <c:v>3.1</c:v>
                </c:pt>
                <c:pt idx="11">
                  <c:v>3.6</c:v>
                </c:pt>
                <c:pt idx="12">
                  <c:v>5.9</c:v>
                </c:pt>
                <c:pt idx="13">
                  <c:v>7.2</c:v>
                </c:pt>
                <c:pt idx="14">
                  <c:v>8.1</c:v>
                </c:pt>
                <c:pt idx="15">
                  <c:v>18</c:v>
                </c:pt>
                <c:pt idx="16">
                  <c:v>28.1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611776"/>
        <c:axId val="99613312"/>
      </c:barChart>
      <c:catAx>
        <c:axId val="99611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99613312"/>
        <c:crosses val="autoZero"/>
        <c:auto val="1"/>
        <c:lblAlgn val="ctr"/>
        <c:lblOffset val="100"/>
        <c:noMultiLvlLbl val="0"/>
      </c:catAx>
      <c:valAx>
        <c:axId val="99613312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GB" sz="1600" dirty="0"/>
                  <a:t>Incidence rate</a:t>
                </a:r>
              </a:p>
            </c:rich>
          </c:tx>
          <c:layout>
            <c:manualLayout>
              <c:xMode val="edge"/>
              <c:yMode val="edge"/>
              <c:x val="2.7307805194288584E-3"/>
              <c:y val="0.3801098292851227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9611776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PHL!$C$1</c:f>
              <c:strCache>
                <c:ptCount val="1"/>
                <c:pt idx="0">
                  <c:v>Laboratory</c:v>
                </c:pt>
              </c:strCache>
            </c:strRef>
          </c:tx>
          <c:spPr>
            <a:solidFill>
              <a:srgbClr val="B400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multiLvlStrRef>
              <c:f>PHL!$A$14:$B$68</c:f>
              <c:multiLvlStrCache>
                <c:ptCount val="5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</c:lvl>
                <c:lvl>
                  <c:pt idx="0">
                    <c:v>2009 (N=1490)
Lab &amp; Epi=668
Clinically=822</c:v>
                  </c:pt>
                  <c:pt idx="12">
                    <c:v>2010 (N=6388)
Lab &amp; Epi=3020
Clinically=3368</c:v>
                  </c:pt>
                  <c:pt idx="24">
                    <c:v>2011 (N=6555)
Lab &amp; Epi=3411
Clinically=3144</c:v>
                  </c:pt>
                  <c:pt idx="36">
                    <c:v>2012 (N=1441)
Lab &amp; Epi=601
Clinically=840</c:v>
                  </c:pt>
                  <c:pt idx="48">
                    <c:v>2013 (N=410)
Lab &amp; Epi=410</c:v>
                  </c:pt>
                </c:lvl>
              </c:multiLvlStrCache>
            </c:multiLvlStrRef>
          </c:cat>
          <c:val>
            <c:numRef>
              <c:f>PHL!$C$14:$C$68</c:f>
              <c:numCache>
                <c:formatCode>General</c:formatCode>
                <c:ptCount val="55"/>
                <c:pt idx="0">
                  <c:v>124</c:v>
                </c:pt>
                <c:pt idx="1">
                  <c:v>36</c:v>
                </c:pt>
                <c:pt idx="2">
                  <c:v>48</c:v>
                </c:pt>
                <c:pt idx="3">
                  <c:v>28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45</c:v>
                </c:pt>
                <c:pt idx="8">
                  <c:v>73</c:v>
                </c:pt>
                <c:pt idx="9">
                  <c:v>69</c:v>
                </c:pt>
                <c:pt idx="10">
                  <c:v>81</c:v>
                </c:pt>
                <c:pt idx="11">
                  <c:v>87</c:v>
                </c:pt>
                <c:pt idx="12">
                  <c:v>380</c:v>
                </c:pt>
                <c:pt idx="13">
                  <c:v>657</c:v>
                </c:pt>
                <c:pt idx="14">
                  <c:v>514</c:v>
                </c:pt>
                <c:pt idx="15">
                  <c:v>223</c:v>
                </c:pt>
                <c:pt idx="16">
                  <c:v>133</c:v>
                </c:pt>
                <c:pt idx="17">
                  <c:v>99</c:v>
                </c:pt>
                <c:pt idx="18">
                  <c:v>92</c:v>
                </c:pt>
                <c:pt idx="19">
                  <c:v>120</c:v>
                </c:pt>
                <c:pt idx="20">
                  <c:v>152</c:v>
                </c:pt>
                <c:pt idx="21">
                  <c:v>116</c:v>
                </c:pt>
                <c:pt idx="22">
                  <c:v>167</c:v>
                </c:pt>
                <c:pt idx="23">
                  <c:v>230</c:v>
                </c:pt>
                <c:pt idx="24">
                  <c:v>669</c:v>
                </c:pt>
                <c:pt idx="25">
                  <c:v>875</c:v>
                </c:pt>
                <c:pt idx="26">
                  <c:v>668</c:v>
                </c:pt>
                <c:pt idx="27">
                  <c:v>465</c:v>
                </c:pt>
                <c:pt idx="28">
                  <c:v>154</c:v>
                </c:pt>
                <c:pt idx="29">
                  <c:v>96</c:v>
                </c:pt>
                <c:pt idx="30">
                  <c:v>73</c:v>
                </c:pt>
                <c:pt idx="31">
                  <c:v>72</c:v>
                </c:pt>
                <c:pt idx="32">
                  <c:v>87</c:v>
                </c:pt>
                <c:pt idx="33">
                  <c:v>34</c:v>
                </c:pt>
                <c:pt idx="34">
                  <c:v>29</c:v>
                </c:pt>
                <c:pt idx="35">
                  <c:v>18</c:v>
                </c:pt>
                <c:pt idx="36">
                  <c:v>72</c:v>
                </c:pt>
                <c:pt idx="37">
                  <c:v>89</c:v>
                </c:pt>
                <c:pt idx="38">
                  <c:v>73</c:v>
                </c:pt>
                <c:pt idx="39">
                  <c:v>62</c:v>
                </c:pt>
                <c:pt idx="40">
                  <c:v>58</c:v>
                </c:pt>
                <c:pt idx="41">
                  <c:v>74</c:v>
                </c:pt>
                <c:pt idx="42">
                  <c:v>70</c:v>
                </c:pt>
                <c:pt idx="43">
                  <c:v>63</c:v>
                </c:pt>
                <c:pt idx="44">
                  <c:v>21</c:v>
                </c:pt>
                <c:pt idx="45">
                  <c:v>8</c:v>
                </c:pt>
                <c:pt idx="46">
                  <c:v>5</c:v>
                </c:pt>
                <c:pt idx="47">
                  <c:v>1</c:v>
                </c:pt>
                <c:pt idx="48">
                  <c:v>5</c:v>
                </c:pt>
                <c:pt idx="49">
                  <c:v>12</c:v>
                </c:pt>
                <c:pt idx="50">
                  <c:v>26</c:v>
                </c:pt>
                <c:pt idx="51">
                  <c:v>72</c:v>
                </c:pt>
                <c:pt idx="52">
                  <c:v>91</c:v>
                </c:pt>
                <c:pt idx="53">
                  <c:v>78</c:v>
                </c:pt>
                <c:pt idx="54">
                  <c:v>57</c:v>
                </c:pt>
              </c:numCache>
            </c:numRef>
          </c:val>
        </c:ser>
        <c:ser>
          <c:idx val="1"/>
          <c:order val="1"/>
          <c:tx>
            <c:strRef>
              <c:f>PHL!$D$1</c:f>
              <c:strCache>
                <c:ptCount val="1"/>
                <c:pt idx="0">
                  <c:v>Epi-Linked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multiLvlStrRef>
              <c:f>PHL!$A$14:$B$68</c:f>
              <c:multiLvlStrCache>
                <c:ptCount val="5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</c:lvl>
                <c:lvl>
                  <c:pt idx="0">
                    <c:v>2009 (N=1490)
Lab &amp; Epi=668
Clinically=822</c:v>
                  </c:pt>
                  <c:pt idx="12">
                    <c:v>2010 (N=6388)
Lab &amp; Epi=3020
Clinically=3368</c:v>
                  </c:pt>
                  <c:pt idx="24">
                    <c:v>2011 (N=6555)
Lab &amp; Epi=3411
Clinically=3144</c:v>
                  </c:pt>
                  <c:pt idx="36">
                    <c:v>2012 (N=1441)
Lab &amp; Epi=601
Clinically=840</c:v>
                  </c:pt>
                  <c:pt idx="48">
                    <c:v>2013 (N=410)
Lab &amp; Epi=410</c:v>
                  </c:pt>
                </c:lvl>
              </c:multiLvlStrCache>
            </c:multiLvlStrRef>
          </c:cat>
          <c:val>
            <c:numRef>
              <c:f>PHL!$D$14:$D$68</c:f>
              <c:numCache>
                <c:formatCode>General</c:formatCode>
                <c:ptCount val="5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12</c:v>
                </c:pt>
                <c:pt idx="13">
                  <c:v>51</c:v>
                </c:pt>
                <c:pt idx="14">
                  <c:v>24</c:v>
                </c:pt>
                <c:pt idx="15">
                  <c:v>11</c:v>
                </c:pt>
                <c:pt idx="16">
                  <c:v>9</c:v>
                </c:pt>
                <c:pt idx="17">
                  <c:v>7</c:v>
                </c:pt>
                <c:pt idx="18">
                  <c:v>2</c:v>
                </c:pt>
                <c:pt idx="19">
                  <c:v>10</c:v>
                </c:pt>
                <c:pt idx="20">
                  <c:v>10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48</c:v>
                </c:pt>
                <c:pt idx="25">
                  <c:v>14</c:v>
                </c:pt>
                <c:pt idx="26">
                  <c:v>17</c:v>
                </c:pt>
                <c:pt idx="27">
                  <c:v>47</c:v>
                </c:pt>
                <c:pt idx="28">
                  <c:v>15</c:v>
                </c:pt>
                <c:pt idx="29">
                  <c:v>11</c:v>
                </c:pt>
                <c:pt idx="30">
                  <c:v>5</c:v>
                </c:pt>
                <c:pt idx="31">
                  <c:v>1</c:v>
                </c:pt>
                <c:pt idx="32">
                  <c:v>4</c:v>
                </c:pt>
                <c:pt idx="33">
                  <c:v>3</c:v>
                </c:pt>
                <c:pt idx="34">
                  <c:v>4</c:v>
                </c:pt>
                <c:pt idx="35">
                  <c:v>2</c:v>
                </c:pt>
                <c:pt idx="36">
                  <c:v>2</c:v>
                </c:pt>
                <c:pt idx="38">
                  <c:v>1</c:v>
                </c:pt>
                <c:pt idx="39">
                  <c:v>1</c:v>
                </c:pt>
                <c:pt idx="41">
                  <c:v>1</c:v>
                </c:pt>
                <c:pt idx="48">
                  <c:v>3</c:v>
                </c:pt>
                <c:pt idx="49">
                  <c:v>7</c:v>
                </c:pt>
                <c:pt idx="50">
                  <c:v>10</c:v>
                </c:pt>
                <c:pt idx="51">
                  <c:v>16</c:v>
                </c:pt>
                <c:pt idx="52">
                  <c:v>23</c:v>
                </c:pt>
                <c:pt idx="53">
                  <c:v>9</c:v>
                </c:pt>
                <c:pt idx="54">
                  <c:v>1</c:v>
                </c:pt>
              </c:numCache>
            </c:numRef>
          </c:val>
        </c:ser>
        <c:ser>
          <c:idx val="2"/>
          <c:order val="2"/>
          <c:tx>
            <c:strRef>
              <c:f>PHL!$E$1</c:f>
              <c:strCache>
                <c:ptCount val="1"/>
                <c:pt idx="0">
                  <c:v>Clinically</c:v>
                </c:pt>
              </c:strCache>
            </c:strRef>
          </c:tx>
          <c:spPr>
            <a:solidFill>
              <a:srgbClr val="3333CC"/>
            </a:solidFill>
            <a:ln>
              <a:solidFill>
                <a:schemeClr val="tx1"/>
              </a:solidFill>
            </a:ln>
          </c:spPr>
          <c:invertIfNegative val="0"/>
          <c:cat>
            <c:multiLvlStrRef>
              <c:f>PHL!$A$14:$B$68</c:f>
              <c:multiLvlStrCache>
                <c:ptCount val="5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</c:lvl>
                <c:lvl>
                  <c:pt idx="0">
                    <c:v>2009 (N=1490)
Lab &amp; Epi=668
Clinically=822</c:v>
                  </c:pt>
                  <c:pt idx="12">
                    <c:v>2010 (N=6388)
Lab &amp; Epi=3020
Clinically=3368</c:v>
                  </c:pt>
                  <c:pt idx="24">
                    <c:v>2011 (N=6555)
Lab &amp; Epi=3411
Clinically=3144</c:v>
                  </c:pt>
                  <c:pt idx="36">
                    <c:v>2012 (N=1441)
Lab &amp; Epi=601
Clinically=840</c:v>
                  </c:pt>
                  <c:pt idx="48">
                    <c:v>2013 (N=410)
Lab &amp; Epi=410</c:v>
                  </c:pt>
                </c:lvl>
              </c:multiLvlStrCache>
            </c:multiLvlStrRef>
          </c:cat>
          <c:val>
            <c:numRef>
              <c:f>PHL!$E$14:$E$68</c:f>
              <c:numCache>
                <c:formatCode>General</c:formatCode>
                <c:ptCount val="55"/>
                <c:pt idx="0">
                  <c:v>129</c:v>
                </c:pt>
                <c:pt idx="1">
                  <c:v>58</c:v>
                </c:pt>
                <c:pt idx="2">
                  <c:v>78</c:v>
                </c:pt>
                <c:pt idx="3">
                  <c:v>41</c:v>
                </c:pt>
                <c:pt idx="4">
                  <c:v>49</c:v>
                </c:pt>
                <c:pt idx="5">
                  <c:v>48</c:v>
                </c:pt>
                <c:pt idx="6">
                  <c:v>103</c:v>
                </c:pt>
                <c:pt idx="7">
                  <c:v>66</c:v>
                </c:pt>
                <c:pt idx="8">
                  <c:v>53</c:v>
                </c:pt>
                <c:pt idx="9">
                  <c:v>72</c:v>
                </c:pt>
                <c:pt idx="10">
                  <c:v>92</c:v>
                </c:pt>
                <c:pt idx="11">
                  <c:v>33</c:v>
                </c:pt>
                <c:pt idx="12">
                  <c:v>254</c:v>
                </c:pt>
                <c:pt idx="13">
                  <c:v>568</c:v>
                </c:pt>
                <c:pt idx="14">
                  <c:v>787</c:v>
                </c:pt>
                <c:pt idx="15">
                  <c:v>249</c:v>
                </c:pt>
                <c:pt idx="16">
                  <c:v>192</c:v>
                </c:pt>
                <c:pt idx="17">
                  <c:v>127</c:v>
                </c:pt>
                <c:pt idx="18">
                  <c:v>222</c:v>
                </c:pt>
                <c:pt idx="19">
                  <c:v>301</c:v>
                </c:pt>
                <c:pt idx="20">
                  <c:v>237</c:v>
                </c:pt>
                <c:pt idx="21">
                  <c:v>144</c:v>
                </c:pt>
                <c:pt idx="22">
                  <c:v>113</c:v>
                </c:pt>
                <c:pt idx="23">
                  <c:v>174</c:v>
                </c:pt>
                <c:pt idx="24" formatCode="#,##0">
                  <c:v>595</c:v>
                </c:pt>
                <c:pt idx="25">
                  <c:v>744</c:v>
                </c:pt>
                <c:pt idx="26">
                  <c:v>685</c:v>
                </c:pt>
                <c:pt idx="27">
                  <c:v>393</c:v>
                </c:pt>
                <c:pt idx="28">
                  <c:v>181</c:v>
                </c:pt>
                <c:pt idx="29">
                  <c:v>117</c:v>
                </c:pt>
                <c:pt idx="30">
                  <c:v>124</c:v>
                </c:pt>
                <c:pt idx="31">
                  <c:v>84</c:v>
                </c:pt>
                <c:pt idx="32">
                  <c:v>89</c:v>
                </c:pt>
                <c:pt idx="33">
                  <c:v>72</c:v>
                </c:pt>
                <c:pt idx="34">
                  <c:v>36</c:v>
                </c:pt>
                <c:pt idx="35">
                  <c:v>24</c:v>
                </c:pt>
                <c:pt idx="36">
                  <c:v>73</c:v>
                </c:pt>
                <c:pt idx="37">
                  <c:v>68</c:v>
                </c:pt>
                <c:pt idx="38" formatCode="#,##0">
                  <c:v>59</c:v>
                </c:pt>
                <c:pt idx="39">
                  <c:v>82</c:v>
                </c:pt>
                <c:pt idx="40">
                  <c:v>103</c:v>
                </c:pt>
                <c:pt idx="41">
                  <c:v>127</c:v>
                </c:pt>
                <c:pt idx="42">
                  <c:v>74</c:v>
                </c:pt>
                <c:pt idx="43">
                  <c:v>76</c:v>
                </c:pt>
                <c:pt idx="44">
                  <c:v>48</c:v>
                </c:pt>
                <c:pt idx="45">
                  <c:v>55</c:v>
                </c:pt>
                <c:pt idx="46">
                  <c:v>38</c:v>
                </c:pt>
                <c:pt idx="47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100771712"/>
        <c:axId val="100773248"/>
      </c:barChart>
      <c:catAx>
        <c:axId val="100771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00773248"/>
        <c:crosses val="autoZero"/>
        <c:auto val="1"/>
        <c:lblAlgn val="ctr"/>
        <c:lblOffset val="100"/>
        <c:noMultiLvlLbl val="0"/>
      </c:catAx>
      <c:valAx>
        <c:axId val="10077324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r>
                  <a:rPr lang="en-GB" sz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Number of </a:t>
                </a:r>
                <a:r>
                  <a:rPr lang="en-GB" sz="1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measles </a:t>
                </a:r>
                <a:r>
                  <a:rPr lang="en-GB" sz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cases</a:t>
                </a:r>
              </a:p>
            </c:rich>
          </c:tx>
          <c:layout>
            <c:manualLayout>
              <c:xMode val="edge"/>
              <c:yMode val="edge"/>
              <c:x val="5.9900563023377613E-3"/>
              <c:y val="0.231853742249395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00771712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834823297369351"/>
          <c:y val="0.9467024358794407"/>
          <c:w val="0.50947075888483817"/>
          <c:h val="4.2848513281072718E-2"/>
        </c:manualLayout>
      </c:layout>
      <c:overlay val="0"/>
      <c:spPr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200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PHL!$A$3</c:f>
              <c:strCache>
                <c:ptCount val="1"/>
                <c:pt idx="0">
                  <c:v>0 dose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PHL!$B$2:$H$2</c:f>
              <c:strCache>
                <c:ptCount val="7"/>
                <c:pt idx="0">
                  <c:v>&lt;1 yr</c:v>
                </c:pt>
                <c:pt idx="1">
                  <c:v>1-4 yrs</c:v>
                </c:pt>
                <c:pt idx="2">
                  <c:v>5-9 yrs</c:v>
                </c:pt>
                <c:pt idx="3">
                  <c:v>10-14 yrs</c:v>
                </c:pt>
                <c:pt idx="4">
                  <c:v>15-24 yrs</c:v>
                </c:pt>
                <c:pt idx="5">
                  <c:v>25-39 yrs</c:v>
                </c:pt>
                <c:pt idx="6">
                  <c:v>≥40 yrs</c:v>
                </c:pt>
              </c:strCache>
            </c:strRef>
          </c:cat>
          <c:val>
            <c:numRef>
              <c:f>PHL!$B$3:$H$3</c:f>
              <c:numCache>
                <c:formatCode>General</c:formatCode>
                <c:ptCount val="7"/>
                <c:pt idx="0">
                  <c:v>118</c:v>
                </c:pt>
                <c:pt idx="1">
                  <c:v>42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12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PHL!$A$4</c:f>
              <c:strCache>
                <c:ptCount val="1"/>
                <c:pt idx="0">
                  <c:v>1 dose</c:v>
                </c:pt>
              </c:strCache>
            </c:strRef>
          </c:tx>
          <c:spPr>
            <a:solidFill>
              <a:srgbClr val="FEF8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PHL!$B$2:$H$2</c:f>
              <c:strCache>
                <c:ptCount val="7"/>
                <c:pt idx="0">
                  <c:v>&lt;1 yr</c:v>
                </c:pt>
                <c:pt idx="1">
                  <c:v>1-4 yrs</c:v>
                </c:pt>
                <c:pt idx="2">
                  <c:v>5-9 yrs</c:v>
                </c:pt>
                <c:pt idx="3">
                  <c:v>10-14 yrs</c:v>
                </c:pt>
                <c:pt idx="4">
                  <c:v>15-24 yrs</c:v>
                </c:pt>
                <c:pt idx="5">
                  <c:v>25-39 yrs</c:v>
                </c:pt>
                <c:pt idx="6">
                  <c:v>≥40 yrs</c:v>
                </c:pt>
              </c:strCache>
            </c:strRef>
          </c:cat>
          <c:val>
            <c:numRef>
              <c:f>PHL!$B$4:$H$4</c:f>
              <c:numCache>
                <c:formatCode>General</c:formatCode>
                <c:ptCount val="7"/>
                <c:pt idx="0">
                  <c:v>44</c:v>
                </c:pt>
                <c:pt idx="1">
                  <c:v>9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PHL!$A$5</c:f>
              <c:strCache>
                <c:ptCount val="1"/>
                <c:pt idx="0">
                  <c:v>≥2 doses</c:v>
                </c:pt>
              </c:strCache>
            </c:strRef>
          </c:tx>
          <c:spPr>
            <a:solidFill>
              <a:srgbClr val="008200"/>
            </a:solidFill>
            <a:ln>
              <a:solidFill>
                <a:srgbClr val="008200"/>
              </a:solidFill>
            </a:ln>
          </c:spPr>
          <c:invertIfNegative val="0"/>
          <c:cat>
            <c:strRef>
              <c:f>PHL!$B$2:$H$2</c:f>
              <c:strCache>
                <c:ptCount val="7"/>
                <c:pt idx="0">
                  <c:v>&lt;1 yr</c:v>
                </c:pt>
                <c:pt idx="1">
                  <c:v>1-4 yrs</c:v>
                </c:pt>
                <c:pt idx="2">
                  <c:v>5-9 yrs</c:v>
                </c:pt>
                <c:pt idx="3">
                  <c:v>10-14 yrs</c:v>
                </c:pt>
                <c:pt idx="4">
                  <c:v>15-24 yrs</c:v>
                </c:pt>
                <c:pt idx="5">
                  <c:v>25-39 yrs</c:v>
                </c:pt>
                <c:pt idx="6">
                  <c:v>≥40 yrs</c:v>
                </c:pt>
              </c:strCache>
            </c:strRef>
          </c:cat>
          <c:val>
            <c:numRef>
              <c:f>PHL!$B$5:$H$5</c:f>
              <c:numCache>
                <c:formatCode>General</c:formatCode>
                <c:ptCount val="7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PHL!$A$6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PHL!$B$2:$H$2</c:f>
              <c:strCache>
                <c:ptCount val="7"/>
                <c:pt idx="0">
                  <c:v>&lt;1 yr</c:v>
                </c:pt>
                <c:pt idx="1">
                  <c:v>1-4 yrs</c:v>
                </c:pt>
                <c:pt idx="2">
                  <c:v>5-9 yrs</c:v>
                </c:pt>
                <c:pt idx="3">
                  <c:v>10-14 yrs</c:v>
                </c:pt>
                <c:pt idx="4">
                  <c:v>15-24 yrs</c:v>
                </c:pt>
                <c:pt idx="5">
                  <c:v>25-39 yrs</c:v>
                </c:pt>
                <c:pt idx="6">
                  <c:v>≥40 yrs</c:v>
                </c:pt>
              </c:strCache>
            </c:strRef>
          </c:cat>
          <c:val>
            <c:numRef>
              <c:f>PHL!$B$6:$H$6</c:f>
              <c:numCache>
                <c:formatCode>General</c:formatCode>
                <c:ptCount val="7"/>
                <c:pt idx="0">
                  <c:v>57</c:v>
                </c:pt>
                <c:pt idx="1">
                  <c:v>16</c:v>
                </c:pt>
                <c:pt idx="2">
                  <c:v>7</c:v>
                </c:pt>
                <c:pt idx="3">
                  <c:v>9</c:v>
                </c:pt>
                <c:pt idx="4">
                  <c:v>29</c:v>
                </c:pt>
                <c:pt idx="5">
                  <c:v>22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7371520"/>
        <c:axId val="107381504"/>
      </c:barChart>
      <c:catAx>
        <c:axId val="107371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07381504"/>
        <c:crosses val="autoZero"/>
        <c:auto val="1"/>
        <c:lblAlgn val="ctr"/>
        <c:lblOffset val="100"/>
        <c:noMultiLvlLbl val="0"/>
      </c:catAx>
      <c:valAx>
        <c:axId val="107381504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200" dirty="0"/>
                  <a:t>Measles</a:t>
                </a:r>
                <a:r>
                  <a:rPr lang="en-GB" sz="1200" baseline="0" dirty="0"/>
                  <a:t> cases</a:t>
                </a:r>
                <a:endParaRPr lang="en-GB" sz="1200" dirty="0"/>
              </a:p>
            </c:rich>
          </c:tx>
          <c:layout>
            <c:manualLayout>
              <c:xMode val="edge"/>
              <c:yMode val="edge"/>
              <c:x val="1.3937282229965157E-2"/>
              <c:y val="0.284733713018779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07371520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29088282907874846"/>
          <c:y val="0.94669924062491551"/>
          <c:w val="0.52805106678738334"/>
          <c:h val="4.2964445391953446E-2"/>
        </c:manualLayout>
      </c:layout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010036770036107E-2"/>
          <c:y val="2.3844734015708462E-2"/>
          <c:w val="0.91716537230507922"/>
          <c:h val="0.783090210522868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MAA!$C$1</c:f>
              <c:strCache>
                <c:ptCount val="1"/>
                <c:pt idx="0">
                  <c:v>Laboratory</c:v>
                </c:pt>
              </c:strCache>
            </c:strRef>
          </c:tx>
          <c:spPr>
            <a:solidFill>
              <a:srgbClr val="B400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multiLvlStrRef>
              <c:f>MAA!$A$14:$B$68</c:f>
              <c:multiLvlStrCache>
                <c:ptCount val="5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</c:lvl>
                <c:lvl>
                  <c:pt idx="0">
                    <c:v>2009 (N=56)
Lab &amp; Epi=55
Clinically=1</c:v>
                  </c:pt>
                  <c:pt idx="12">
                    <c:v>2010 (N=74)
Lab &amp; Epi=70
Clinically=4</c:v>
                  </c:pt>
                  <c:pt idx="24">
                    <c:v>2011 (N=1603)
Lab &amp; Epi=1556
Clinically=47</c:v>
                  </c:pt>
                  <c:pt idx="36">
                    <c:v>2012 (N=1868)
Lab &amp; Epi=1712
Clinically=156</c:v>
                  </c:pt>
                  <c:pt idx="48">
                    <c:v>2013 (N=140)
Lab &amp; Epi=140</c:v>
                  </c:pt>
                </c:lvl>
              </c:multiLvlStrCache>
            </c:multiLvlStrRef>
          </c:cat>
          <c:val>
            <c:numRef>
              <c:f>MAA!$C$14:$C$68</c:f>
              <c:numCache>
                <c:formatCode>General</c:formatCode>
                <c:ptCount val="55"/>
                <c:pt idx="0">
                  <c:v>13</c:v>
                </c:pt>
                <c:pt idx="1">
                  <c:v>17</c:v>
                </c:pt>
                <c:pt idx="2">
                  <c:v>7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  <c:pt idx="7">
                  <c:v>4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  <c:pt idx="13">
                  <c:v>11</c:v>
                </c:pt>
                <c:pt idx="14">
                  <c:v>10</c:v>
                </c:pt>
                <c:pt idx="15">
                  <c:v>12</c:v>
                </c:pt>
                <c:pt idx="16">
                  <c:v>2</c:v>
                </c:pt>
                <c:pt idx="17">
                  <c:v>3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6</c:v>
                </c:pt>
                <c:pt idx="22">
                  <c:v>7</c:v>
                </c:pt>
                <c:pt idx="23">
                  <c:v>8</c:v>
                </c:pt>
                <c:pt idx="24">
                  <c:v>13</c:v>
                </c:pt>
                <c:pt idx="25">
                  <c:v>18</c:v>
                </c:pt>
                <c:pt idx="26">
                  <c:v>60</c:v>
                </c:pt>
                <c:pt idx="27">
                  <c:v>81</c:v>
                </c:pt>
                <c:pt idx="28">
                  <c:v>117</c:v>
                </c:pt>
                <c:pt idx="29">
                  <c:v>142</c:v>
                </c:pt>
                <c:pt idx="30">
                  <c:v>185</c:v>
                </c:pt>
                <c:pt idx="31">
                  <c:v>198</c:v>
                </c:pt>
                <c:pt idx="32">
                  <c:v>183</c:v>
                </c:pt>
                <c:pt idx="33">
                  <c:v>202</c:v>
                </c:pt>
                <c:pt idx="34">
                  <c:v>125</c:v>
                </c:pt>
                <c:pt idx="35">
                  <c:v>148</c:v>
                </c:pt>
                <c:pt idx="36">
                  <c:v>179</c:v>
                </c:pt>
                <c:pt idx="37">
                  <c:v>169</c:v>
                </c:pt>
                <c:pt idx="38">
                  <c:v>204</c:v>
                </c:pt>
                <c:pt idx="39">
                  <c:v>237</c:v>
                </c:pt>
                <c:pt idx="40">
                  <c:v>209</c:v>
                </c:pt>
                <c:pt idx="41">
                  <c:v>228</c:v>
                </c:pt>
                <c:pt idx="42">
                  <c:v>163</c:v>
                </c:pt>
                <c:pt idx="43">
                  <c:v>65</c:v>
                </c:pt>
                <c:pt idx="44">
                  <c:v>63</c:v>
                </c:pt>
                <c:pt idx="45">
                  <c:v>55</c:v>
                </c:pt>
                <c:pt idx="46">
                  <c:v>57</c:v>
                </c:pt>
                <c:pt idx="47">
                  <c:v>26</c:v>
                </c:pt>
                <c:pt idx="48">
                  <c:v>26</c:v>
                </c:pt>
                <c:pt idx="49">
                  <c:v>23</c:v>
                </c:pt>
                <c:pt idx="50">
                  <c:v>24</c:v>
                </c:pt>
                <c:pt idx="51">
                  <c:v>25</c:v>
                </c:pt>
                <c:pt idx="52">
                  <c:v>22</c:v>
                </c:pt>
                <c:pt idx="53">
                  <c:v>10</c:v>
                </c:pt>
                <c:pt idx="54">
                  <c:v>7</c:v>
                </c:pt>
              </c:numCache>
            </c:numRef>
          </c:val>
        </c:ser>
        <c:ser>
          <c:idx val="1"/>
          <c:order val="1"/>
          <c:tx>
            <c:strRef>
              <c:f>MAA!$D$1</c:f>
              <c:strCache>
                <c:ptCount val="1"/>
                <c:pt idx="0">
                  <c:v>Epi-Linked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multiLvlStrRef>
              <c:f>MAA!$A$14:$B$68</c:f>
              <c:multiLvlStrCache>
                <c:ptCount val="5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</c:lvl>
                <c:lvl>
                  <c:pt idx="0">
                    <c:v>2009 (N=56)
Lab &amp; Epi=55
Clinically=1</c:v>
                  </c:pt>
                  <c:pt idx="12">
                    <c:v>2010 (N=74)
Lab &amp; Epi=70
Clinically=4</c:v>
                  </c:pt>
                  <c:pt idx="24">
                    <c:v>2011 (N=1603)
Lab &amp; Epi=1556
Clinically=47</c:v>
                  </c:pt>
                  <c:pt idx="36">
                    <c:v>2012 (N=1868)
Lab &amp; Epi=1712
Clinically=156</c:v>
                  </c:pt>
                  <c:pt idx="48">
                    <c:v>2013 (N=140)
Lab &amp; Epi=140</c:v>
                  </c:pt>
                </c:lvl>
              </c:multiLvlStrCache>
            </c:multiLvlStrRef>
          </c:cat>
          <c:val>
            <c:numRef>
              <c:f>MAA!$D$14:$D$68</c:f>
              <c:numCache>
                <c:formatCode>General</c:formatCode>
                <c:ptCount val="5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10</c:v>
                </c:pt>
                <c:pt idx="26">
                  <c:v>19</c:v>
                </c:pt>
                <c:pt idx="27">
                  <c:v>2</c:v>
                </c:pt>
                <c:pt idx="28">
                  <c:v>11</c:v>
                </c:pt>
                <c:pt idx="29">
                  <c:v>7</c:v>
                </c:pt>
                <c:pt idx="30">
                  <c:v>2</c:v>
                </c:pt>
                <c:pt idx="31">
                  <c:v>2</c:v>
                </c:pt>
                <c:pt idx="32">
                  <c:v>6</c:v>
                </c:pt>
                <c:pt idx="33">
                  <c:v>9</c:v>
                </c:pt>
                <c:pt idx="34">
                  <c:v>13</c:v>
                </c:pt>
                <c:pt idx="35">
                  <c:v>3</c:v>
                </c:pt>
                <c:pt idx="36">
                  <c:v>19</c:v>
                </c:pt>
                <c:pt idx="37">
                  <c:v>18</c:v>
                </c:pt>
                <c:pt idx="38">
                  <c:v>1</c:v>
                </c:pt>
                <c:pt idx="39">
                  <c:v>2</c:v>
                </c:pt>
                <c:pt idx="40">
                  <c:v>1</c:v>
                </c:pt>
                <c:pt idx="41">
                  <c:v>4</c:v>
                </c:pt>
                <c:pt idx="42">
                  <c:v>2</c:v>
                </c:pt>
                <c:pt idx="43">
                  <c:v>1</c:v>
                </c:pt>
                <c:pt idx="45">
                  <c:v>3</c:v>
                </c:pt>
                <c:pt idx="46">
                  <c:v>6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</c:numCache>
            </c:numRef>
          </c:val>
        </c:ser>
        <c:ser>
          <c:idx val="2"/>
          <c:order val="2"/>
          <c:tx>
            <c:strRef>
              <c:f>MAA!$E$1</c:f>
              <c:strCache>
                <c:ptCount val="1"/>
                <c:pt idx="0">
                  <c:v>Clinically</c:v>
                </c:pt>
              </c:strCache>
            </c:strRef>
          </c:tx>
          <c:spPr>
            <a:solidFill>
              <a:srgbClr val="3333CC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multiLvlStrRef>
              <c:f>MAA!$A$14:$B$68</c:f>
              <c:multiLvlStrCache>
                <c:ptCount val="5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</c:lvl>
                <c:lvl>
                  <c:pt idx="0">
                    <c:v>2009 (N=56)
Lab &amp; Epi=55
Clinically=1</c:v>
                  </c:pt>
                  <c:pt idx="12">
                    <c:v>2010 (N=74)
Lab &amp; Epi=70
Clinically=4</c:v>
                  </c:pt>
                  <c:pt idx="24">
                    <c:v>2011 (N=1603)
Lab &amp; Epi=1556
Clinically=47</c:v>
                  </c:pt>
                  <c:pt idx="36">
                    <c:v>2012 (N=1868)
Lab &amp; Epi=1712
Clinically=156</c:v>
                  </c:pt>
                  <c:pt idx="48">
                    <c:v>2013 (N=140)
Lab &amp; Epi=140</c:v>
                  </c:pt>
                </c:lvl>
              </c:multiLvlStrCache>
            </c:multiLvlStrRef>
          </c:cat>
          <c:val>
            <c:numRef>
              <c:f>MAA!$E$14:$E$68</c:f>
              <c:numCache>
                <c:formatCode>General</c:formatCode>
                <c:ptCount val="5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4</c:v>
                </c:pt>
                <c:pt idx="30">
                  <c:v>4</c:v>
                </c:pt>
                <c:pt idx="31">
                  <c:v>3</c:v>
                </c:pt>
                <c:pt idx="32">
                  <c:v>9</c:v>
                </c:pt>
                <c:pt idx="33">
                  <c:v>4</c:v>
                </c:pt>
                <c:pt idx="34">
                  <c:v>9</c:v>
                </c:pt>
                <c:pt idx="35">
                  <c:v>8</c:v>
                </c:pt>
                <c:pt idx="36">
                  <c:v>4</c:v>
                </c:pt>
                <c:pt idx="37">
                  <c:v>16</c:v>
                </c:pt>
                <c:pt idx="38">
                  <c:v>25</c:v>
                </c:pt>
                <c:pt idx="39">
                  <c:v>17</c:v>
                </c:pt>
                <c:pt idx="40">
                  <c:v>14</c:v>
                </c:pt>
                <c:pt idx="41">
                  <c:v>18</c:v>
                </c:pt>
                <c:pt idx="42">
                  <c:v>19</c:v>
                </c:pt>
                <c:pt idx="43">
                  <c:v>11</c:v>
                </c:pt>
                <c:pt idx="44">
                  <c:v>5</c:v>
                </c:pt>
                <c:pt idx="45">
                  <c:v>13</c:v>
                </c:pt>
                <c:pt idx="46">
                  <c:v>10</c:v>
                </c:pt>
                <c:pt idx="4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107412864"/>
        <c:axId val="107689088"/>
      </c:barChart>
      <c:catAx>
        <c:axId val="107412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07689088"/>
        <c:crosses val="autoZero"/>
        <c:auto val="1"/>
        <c:lblAlgn val="ctr"/>
        <c:lblOffset val="100"/>
        <c:noMultiLvlLbl val="0"/>
      </c:catAx>
      <c:valAx>
        <c:axId val="10768908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r>
                  <a:rPr lang="en-GB" sz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Number of measles cases</a:t>
                </a:r>
              </a:p>
            </c:rich>
          </c:tx>
          <c:layout>
            <c:manualLayout>
              <c:xMode val="edge"/>
              <c:yMode val="edge"/>
              <c:x val="3.8472422257968034E-3"/>
              <c:y val="0.230072137943268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07412864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2605259104998426"/>
          <c:y val="0.94892684956838835"/>
          <c:w val="0.61152209098862642"/>
          <c:h val="4.480371992791965E-2"/>
        </c:manualLayout>
      </c:layout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200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MAA!$A$3</c:f>
              <c:strCache>
                <c:ptCount val="1"/>
                <c:pt idx="0">
                  <c:v>0 dose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MAA!$B$2:$H$2</c:f>
              <c:strCache>
                <c:ptCount val="7"/>
                <c:pt idx="0">
                  <c:v>&lt;1 yr</c:v>
                </c:pt>
                <c:pt idx="1">
                  <c:v>1-4 yrs</c:v>
                </c:pt>
                <c:pt idx="2">
                  <c:v>5-9 yrs</c:v>
                </c:pt>
                <c:pt idx="3">
                  <c:v>10-14 yrs</c:v>
                </c:pt>
                <c:pt idx="4">
                  <c:v>15-24 yrs</c:v>
                </c:pt>
                <c:pt idx="5">
                  <c:v>25-39 yrs</c:v>
                </c:pt>
                <c:pt idx="6">
                  <c:v>≥40 yrs</c:v>
                </c:pt>
              </c:strCache>
            </c:strRef>
          </c:cat>
          <c:val>
            <c:numRef>
              <c:f>MAA!$B$3:$H$3</c:f>
              <c:numCache>
                <c:formatCode>General</c:formatCode>
                <c:ptCount val="7"/>
                <c:pt idx="0">
                  <c:v>48</c:v>
                </c:pt>
                <c:pt idx="1">
                  <c:v>19</c:v>
                </c:pt>
                <c:pt idx="2">
                  <c:v>7</c:v>
                </c:pt>
                <c:pt idx="3">
                  <c:v>2</c:v>
                </c:pt>
                <c:pt idx="4">
                  <c:v>4</c:v>
                </c:pt>
                <c:pt idx="5">
                  <c:v>9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MAA!$A$4</c:f>
              <c:strCache>
                <c:ptCount val="1"/>
                <c:pt idx="0">
                  <c:v>1 dose</c:v>
                </c:pt>
              </c:strCache>
            </c:strRef>
          </c:tx>
          <c:spPr>
            <a:solidFill>
              <a:srgbClr val="FEF8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MAA!$B$2:$H$2</c:f>
              <c:strCache>
                <c:ptCount val="7"/>
                <c:pt idx="0">
                  <c:v>&lt;1 yr</c:v>
                </c:pt>
                <c:pt idx="1">
                  <c:v>1-4 yrs</c:v>
                </c:pt>
                <c:pt idx="2">
                  <c:v>5-9 yrs</c:v>
                </c:pt>
                <c:pt idx="3">
                  <c:v>10-14 yrs</c:v>
                </c:pt>
                <c:pt idx="4">
                  <c:v>15-24 yrs</c:v>
                </c:pt>
                <c:pt idx="5">
                  <c:v>25-39 yrs</c:v>
                </c:pt>
                <c:pt idx="6">
                  <c:v>≥40 yrs</c:v>
                </c:pt>
              </c:strCache>
            </c:strRef>
          </c:cat>
          <c:val>
            <c:numRef>
              <c:f>MAA!$B$4:$H$4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MAA!$A$5</c:f>
              <c:strCache>
                <c:ptCount val="1"/>
                <c:pt idx="0">
                  <c:v>≥2 doses</c:v>
                </c:pt>
              </c:strCache>
            </c:strRef>
          </c:tx>
          <c:spPr>
            <a:solidFill>
              <a:srgbClr val="0082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MAA!$B$2:$H$2</c:f>
              <c:strCache>
                <c:ptCount val="7"/>
                <c:pt idx="0">
                  <c:v>&lt;1 yr</c:v>
                </c:pt>
                <c:pt idx="1">
                  <c:v>1-4 yrs</c:v>
                </c:pt>
                <c:pt idx="2">
                  <c:v>5-9 yrs</c:v>
                </c:pt>
                <c:pt idx="3">
                  <c:v>10-14 yrs</c:v>
                </c:pt>
                <c:pt idx="4">
                  <c:v>15-24 yrs</c:v>
                </c:pt>
                <c:pt idx="5">
                  <c:v>25-39 yrs</c:v>
                </c:pt>
                <c:pt idx="6">
                  <c:v>≥40 yrs</c:v>
                </c:pt>
              </c:strCache>
            </c:strRef>
          </c:cat>
          <c:val>
            <c:numRef>
              <c:f>MAA!$B$5:$H$5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MAA!$A$6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MAA!$B$2:$H$2</c:f>
              <c:strCache>
                <c:ptCount val="7"/>
                <c:pt idx="0">
                  <c:v>&lt;1 yr</c:v>
                </c:pt>
                <c:pt idx="1">
                  <c:v>1-4 yrs</c:v>
                </c:pt>
                <c:pt idx="2">
                  <c:v>5-9 yrs</c:v>
                </c:pt>
                <c:pt idx="3">
                  <c:v>10-14 yrs</c:v>
                </c:pt>
                <c:pt idx="4">
                  <c:v>15-24 yrs</c:v>
                </c:pt>
                <c:pt idx="5">
                  <c:v>25-39 yrs</c:v>
                </c:pt>
                <c:pt idx="6">
                  <c:v>≥40 yrs</c:v>
                </c:pt>
              </c:strCache>
            </c:strRef>
          </c:cat>
          <c:val>
            <c:numRef>
              <c:f>MAA!$B$6:$H$6</c:f>
              <c:numCache>
                <c:formatCode>General</c:formatCode>
                <c:ptCount val="7"/>
                <c:pt idx="0">
                  <c:v>1</c:v>
                </c:pt>
                <c:pt idx="1">
                  <c:v>12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  <c:pt idx="5">
                  <c:v>11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7733760"/>
        <c:axId val="107735296"/>
      </c:barChart>
      <c:catAx>
        <c:axId val="107733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07735296"/>
        <c:crosses val="autoZero"/>
        <c:auto val="1"/>
        <c:lblAlgn val="ctr"/>
        <c:lblOffset val="100"/>
        <c:noMultiLvlLbl val="0"/>
      </c:catAx>
      <c:valAx>
        <c:axId val="10773529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dirty="0"/>
                  <a:t>Measles</a:t>
                </a:r>
                <a:r>
                  <a:rPr lang="en-GB" sz="1200" baseline="0" dirty="0"/>
                  <a:t> cases</a:t>
                </a:r>
                <a:endParaRPr lang="en-GB" sz="1200" dirty="0"/>
              </a:p>
            </c:rich>
          </c:tx>
          <c:layout>
            <c:manualLayout>
              <c:xMode val="edge"/>
              <c:yMode val="edge"/>
              <c:x val="9.2432136980060125E-3"/>
              <c:y val="0.293449780896351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07733760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161687450227286"/>
          <c:y val="0.94578071572294431"/>
          <c:w val="0.52175630521819438"/>
          <c:h val="4.1971416756162887E-2"/>
        </c:manualLayout>
      </c:layout>
      <c:overlay val="0"/>
      <c:spPr>
        <a:ln w="9525"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20</c:v>
                </c:pt>
                <c:pt idx="1">
                  <c:v>19</c:v>
                </c:pt>
                <c:pt idx="2">
                  <c:v>21</c:v>
                </c:pt>
                <c:pt idx="3">
                  <c:v>23</c:v>
                </c:pt>
                <c:pt idx="4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1060352"/>
        <c:axId val="121800192"/>
      </c:barChart>
      <c:catAx>
        <c:axId val="121060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1800192"/>
        <c:crosses val="autoZero"/>
        <c:auto val="1"/>
        <c:lblAlgn val="ctr"/>
        <c:lblOffset val="100"/>
        <c:noMultiLvlLbl val="0"/>
      </c:catAx>
      <c:valAx>
        <c:axId val="121800192"/>
        <c:scaling>
          <c:orientation val="minMax"/>
          <c:max val="36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Number </a:t>
                </a:r>
                <a:r>
                  <a:rPr lang="en-GB" baseline="0" dirty="0"/>
                  <a:t>of countries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8.1923415582865755E-3"/>
              <c:y val="0.302302105376568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106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95F944-FAE7-4B5D-AF6A-6FE5928E3C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070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fld id="{6E41D4A9-ABAF-47E0-B7C9-BF39E35B80AA}" type="slidenum">
              <a:rPr lang="en-GB" altLang="zh-CN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</a:t>
            </a:fld>
            <a:endParaRPr lang="en-GB" altLang="zh-CN" sz="12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CN" sz="10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ZW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0045AC-347D-412E-A3CE-677E4E160387}" type="slidenum">
              <a:rPr lang="en-ZW" smtClean="0">
                <a:solidFill>
                  <a:prstClr val="black"/>
                </a:solidFill>
              </a:rPr>
              <a:pPr/>
              <a:t>17</a:t>
            </a:fld>
            <a:endParaRPr lang="en-ZW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A2E75-BF7A-4DAD-B5B6-0B236D9B3A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9760F-B91A-4522-BFD7-3E12F3F16F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59441-E6C9-4EA5-8669-44E73F9EEC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451B9956-DC84-4EEF-B1EA-6E2C99BA97C5}" type="slidenum">
              <a:rPr lang="en-GB" altLang="zh-CN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139344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8B74F5AB-B089-42FB-9AC2-0A056CADE701}" type="slidenum">
              <a:rPr lang="en-GB" altLang="zh-CN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605956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BD161280-5CD0-4AED-8B00-F870ED899D0A}" type="slidenum">
              <a:rPr lang="en-GB" altLang="zh-CN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1943082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AFE329D8-867F-4F4A-8680-47DB6AA6174B}" type="slidenum">
              <a:rPr lang="en-GB" altLang="zh-CN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1619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34638516-4093-409B-9232-F08E4D619EA8}" type="slidenum">
              <a:rPr lang="en-GB" altLang="zh-CN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3795871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5195BBC1-D1F9-462A-A4AB-696971EB41A6}" type="slidenum">
              <a:rPr lang="en-GB" altLang="zh-CN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847691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4B229B7F-538A-4601-881F-8B4992388D4A}" type="slidenum">
              <a:rPr lang="en-GB" altLang="zh-CN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62496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0A986397-3E6F-445A-978C-99F239630E48}" type="slidenum">
              <a:rPr lang="en-GB" altLang="zh-CN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307730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C0C76-E76A-4EC1-9C67-9C9F1FA615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CC546EFB-0875-4DD2-990E-067DF4C83674}" type="slidenum">
              <a:rPr lang="en-GB" altLang="zh-CN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971576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BE082C85-DCCA-42B6-889A-6B45A9243882}" type="slidenum">
              <a:rPr lang="en-GB" altLang="zh-CN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4006256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617844AC-4AB7-4AC4-A1CB-BE20F03DAF39}" type="slidenum">
              <a:rPr lang="en-GB" altLang="zh-CN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3584873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221BE28A-E0C6-4F2D-8853-07BE2C576BDF}" type="slidenum">
              <a:rPr lang="en-GB" altLang="zh-CN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4239711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3C754925-8745-4B4D-B74E-D70442D7697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40214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A2E75-BF7A-4DAD-B5B6-0B236D9B3AA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56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C0C76-E76A-4EC1-9C67-9C9F1FA615F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05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39D2B-F2F7-45F8-B9C6-2052B44BC91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91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FD99-2B04-48A3-B3DD-A4878890082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F3DA7-1CA5-47A8-8DE3-A743E616143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2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39D2B-F2F7-45F8-B9C6-2052B44BC9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08EE6-818E-457F-A271-97DB4BB45AD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77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20579-3AAF-4052-9E40-2A3CE12A5AC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08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CE6E-F15A-4ACB-A210-184A2EF9AA6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62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A033-644E-417D-BA4F-882E49F2F39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29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9760F-B91A-4522-BFD7-3E12F3F16F1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15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59441-E6C9-4EA5-8669-44E73F9EEC3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0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FD99-2B04-48A3-B3DD-A487889008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F3DA7-1CA5-47A8-8DE3-A743E61614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08EE6-818E-457F-A271-97DB4BB45A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20579-3AAF-4052-9E40-2A3CE12A5AC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CE6E-F15A-4ACB-A210-184A2EF9AA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A033-644E-417D-BA4F-882E49F2F3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6C5ACD-9D07-493A-9935-F4EF8FADD1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GB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499227F7-7013-4466-ABFE-7C7B07DD8889}" type="slidenum">
              <a:rPr lang="en-GB" altLang="zh-CN"/>
              <a:pPr>
                <a:defRPr/>
              </a:pPr>
              <a:t>‹#›</a:t>
            </a:fld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1087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6C5ACD-9D07-493A-9935-F4EF8FADD1F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772400" cy="1470025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>12</a:t>
            </a:r>
            <a:r>
              <a:rPr lang="en-GB" sz="4000" b="1" baseline="30000" dirty="0" smtClean="0"/>
              <a:t>th</a:t>
            </a:r>
            <a:r>
              <a:rPr lang="en-GB" sz="4000" b="1" dirty="0" smtClean="0"/>
              <a:t> Annual Meeting</a:t>
            </a:r>
            <a:br>
              <a:rPr lang="en-GB" sz="4000" b="1" dirty="0" smtClean="0"/>
            </a:br>
            <a:r>
              <a:rPr lang="en-GB" sz="4000" b="1" dirty="0" smtClean="0"/>
              <a:t>The Measles &amp; Rubella Initiative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2276475"/>
            <a:ext cx="7704856" cy="1752600"/>
          </a:xfrm>
          <a:ln w="28575">
            <a:solidFill>
              <a:schemeClr val="tx2"/>
            </a:solidFill>
          </a:ln>
        </p:spPr>
        <p:txBody>
          <a:bodyPr anchor="ctr"/>
          <a:lstStyle/>
          <a:p>
            <a:pPr eaLnBrk="1" hangingPunct="1"/>
            <a:r>
              <a:rPr lang="en-GB" sz="4000" b="1" dirty="0" smtClean="0">
                <a:solidFill>
                  <a:srgbClr val="0033CC"/>
                </a:solidFill>
                <a:latin typeface="+mj-lt"/>
              </a:rPr>
              <a:t>Western Pacific Regional Update:  </a:t>
            </a:r>
          </a:p>
          <a:p>
            <a:pPr eaLnBrk="1" hangingPunct="1"/>
            <a:r>
              <a:rPr lang="en-GB" sz="4000" b="1" dirty="0" smtClean="0">
                <a:solidFill>
                  <a:srgbClr val="0033CC"/>
                </a:solidFill>
                <a:latin typeface="+mj-lt"/>
              </a:rPr>
              <a:t>The Final Push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A6A470-1AEB-4E8C-B68B-055CC476AACF}" type="slidenum">
              <a:rPr lang="en-GB" smtClean="0">
                <a:solidFill>
                  <a:schemeClr val="tx1"/>
                </a:solidFill>
              </a:rPr>
              <a:pPr/>
              <a:t>1</a:t>
            </a:fld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9512" y="4869160"/>
            <a:ext cx="43818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+mn-lt"/>
              </a:rPr>
              <a:t>10-11 September 2013</a:t>
            </a:r>
          </a:p>
          <a:p>
            <a:r>
              <a:rPr lang="en-GB" sz="2400" dirty="0" smtClean="0">
                <a:latin typeface="+mn-lt"/>
              </a:rPr>
              <a:t>American Red Cross </a:t>
            </a:r>
          </a:p>
          <a:p>
            <a:r>
              <a:rPr lang="en-GB" sz="2400" dirty="0" smtClean="0">
                <a:latin typeface="+mn-lt"/>
              </a:rPr>
              <a:t>National Headquarters</a:t>
            </a:r>
            <a:endParaRPr lang="en-GB" sz="2400" dirty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Washington, DC</a:t>
            </a:r>
            <a:endParaRPr lang="en-GB" sz="2400" dirty="0">
              <a:latin typeface="+mn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34" y="4476006"/>
            <a:ext cx="4475162" cy="22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0000FF"/>
                </a:solidFill>
              </a:rPr>
              <a:t>Select Recommendations from National / International Consultation on Measles, China, June 2013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dirty="0" smtClean="0"/>
              <a:t>Provincial (or smaller) SIAs needed to fill immunity gap</a:t>
            </a:r>
          </a:p>
          <a:p>
            <a:r>
              <a:rPr lang="en-GB" dirty="0" smtClean="0"/>
              <a:t>Survey population coverage among young children at national and subnational levels</a:t>
            </a:r>
          </a:p>
          <a:p>
            <a:r>
              <a:rPr lang="en-GB" dirty="0" smtClean="0"/>
              <a:t>Develop stronger immunization practice standards to reduce missed opportunities</a:t>
            </a:r>
          </a:p>
          <a:p>
            <a:r>
              <a:rPr lang="en-GB" dirty="0" smtClean="0"/>
              <a:t>Reduce nosocomial transmission of measles by reducing admissions, isolating cases, and vaccinating health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20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D:\Users\marianok\Documents\2013\Measles\Mekong Map\MekongCHN_04Sep2013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5" y="4165600"/>
            <a:ext cx="3635896" cy="2731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21"/>
          <p:cNvSpPr txBox="1">
            <a:spLocks noChangeArrowheads="1"/>
          </p:cNvSpPr>
          <p:nvPr/>
        </p:nvSpPr>
        <p:spPr bwMode="auto">
          <a:xfrm>
            <a:off x="4788024" y="6639163"/>
            <a:ext cx="4373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1000" dirty="0">
                <a:solidFill>
                  <a:schemeClr val="tx1"/>
                </a:solidFill>
                <a:latin typeface="Tahoma" pitchFamily="34" charset="0"/>
              </a:rPr>
              <a:t>Source: National measles and rubella report as of </a:t>
            </a:r>
            <a:r>
              <a:rPr lang="en-GB" sz="1000" dirty="0" smtClean="0">
                <a:solidFill>
                  <a:schemeClr val="tx1"/>
                </a:solidFill>
                <a:latin typeface="Tahoma" pitchFamily="34" charset="0"/>
              </a:rPr>
              <a:t>20 August 2013</a:t>
            </a:r>
            <a:endParaRPr lang="en-GB" sz="10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3756" y="5877272"/>
            <a:ext cx="431800" cy="2873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6633" name="TextBox 13"/>
          <p:cNvSpPr txBox="1">
            <a:spLocks noChangeArrowheads="1"/>
          </p:cNvSpPr>
          <p:nvPr/>
        </p:nvSpPr>
        <p:spPr bwMode="auto">
          <a:xfrm>
            <a:off x="2711450" y="3933825"/>
            <a:ext cx="1049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1200" i="1" dirty="0"/>
              <a:t>1 dot = 1 case</a:t>
            </a:r>
          </a:p>
        </p:txBody>
      </p:sp>
      <p:sp>
        <p:nvSpPr>
          <p:cNvPr id="12" name="Oval 11"/>
          <p:cNvSpPr/>
          <p:nvPr/>
        </p:nvSpPr>
        <p:spPr>
          <a:xfrm>
            <a:off x="169863" y="2490788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176502" y="2779713"/>
            <a:ext cx="142875" cy="14287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6636" name="TextBox 17"/>
          <p:cNvSpPr txBox="1">
            <a:spLocks noChangeArrowheads="1"/>
          </p:cNvSpPr>
          <p:nvPr/>
        </p:nvSpPr>
        <p:spPr bwMode="auto">
          <a:xfrm>
            <a:off x="327025" y="2728913"/>
            <a:ext cx="1500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1000" dirty="0"/>
              <a:t>Cases with onset in 2012</a:t>
            </a:r>
          </a:p>
        </p:txBody>
      </p:sp>
      <p:sp>
        <p:nvSpPr>
          <p:cNvPr id="26637" name="TextBox 18"/>
          <p:cNvSpPr txBox="1">
            <a:spLocks noChangeArrowheads="1"/>
          </p:cNvSpPr>
          <p:nvPr/>
        </p:nvSpPr>
        <p:spPr bwMode="auto">
          <a:xfrm>
            <a:off x="314325" y="2468563"/>
            <a:ext cx="14747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1000" dirty="0"/>
              <a:t>Cases with onset in 2013</a:t>
            </a:r>
          </a:p>
        </p:txBody>
      </p:sp>
      <p:sp>
        <p:nvSpPr>
          <p:cNvPr id="26638" name="TextBox 19"/>
          <p:cNvSpPr txBox="1">
            <a:spLocks noChangeArrowheads="1"/>
          </p:cNvSpPr>
          <p:nvPr/>
        </p:nvSpPr>
        <p:spPr bwMode="auto">
          <a:xfrm>
            <a:off x="73025" y="2222500"/>
            <a:ext cx="596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1000" dirty="0"/>
              <a:t>Legend:</a:t>
            </a:r>
          </a:p>
        </p:txBody>
      </p:sp>
      <p:pic>
        <p:nvPicPr>
          <p:cNvPr id="23554" name="Picture 2" descr="D:\Users\marianok\Documents\2013\Measles\Mekong Map\MekongCHN_04Sep2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4"/>
          <a:stretch/>
        </p:blipFill>
        <p:spPr bwMode="auto">
          <a:xfrm>
            <a:off x="2510582" y="-1"/>
            <a:ext cx="6633418" cy="48667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513756" y="-1"/>
            <a:ext cx="996826" cy="5877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945556" y="4866773"/>
            <a:ext cx="1661505" cy="1010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513756" y="4866773"/>
            <a:ext cx="996826" cy="1297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45556" y="4866773"/>
            <a:ext cx="7198444" cy="1297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0" name="Rectangle 5"/>
          <p:cNvSpPr>
            <a:spLocks noGrp="1"/>
          </p:cNvSpPr>
          <p:nvPr>
            <p:ph type="ctrTitle"/>
          </p:nvPr>
        </p:nvSpPr>
        <p:spPr>
          <a:xfrm>
            <a:off x="0" y="0"/>
            <a:ext cx="9178925" cy="549275"/>
          </a:xfrm>
        </p:spPr>
        <p:txBody>
          <a:bodyPr/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Confirmed Measles Cases, Lao PDR and Viet Nam, 2013</a:t>
            </a:r>
          </a:p>
        </p:txBody>
      </p:sp>
    </p:spTree>
    <p:extLst>
      <p:ext uri="{BB962C8B-B14F-4D97-AF65-F5344CB8AC3E}">
        <p14:creationId xmlns:p14="http://schemas.microsoft.com/office/powerpoint/2010/main" val="3818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2400" dirty="0">
                <a:solidFill>
                  <a:srgbClr val="0000FF"/>
                </a:solidFill>
                <a:latin typeface="Calibri" pitchFamily="34" charset="0"/>
              </a:rPr>
              <a:t>Confirmed measles cases by month of rash onset, Philippines, </a:t>
            </a:r>
            <a:r>
              <a:rPr lang="en-GB" sz="2400" dirty="0" smtClean="0">
                <a:solidFill>
                  <a:srgbClr val="0000FF"/>
                </a:solidFill>
                <a:latin typeface="Calibri" pitchFamily="34" charset="0"/>
              </a:rPr>
              <a:t>2013</a:t>
            </a:r>
            <a:endParaRPr lang="en-GB" sz="2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6597650"/>
            <a:ext cx="53641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*National measles and rubella monthly reports </a:t>
            </a:r>
            <a:r>
              <a:rPr lang="en-GB" sz="1000" dirty="0" smtClean="0">
                <a:solidFill>
                  <a:prstClr val="black"/>
                </a:solidFill>
                <a:latin typeface="Calibri" pitchFamily="34" charset="0"/>
              </a:rPr>
              <a:t>as of 20 August 2013</a:t>
            </a:r>
            <a:endParaRPr lang="en-GB" sz="1000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310564"/>
              </p:ext>
            </p:extLst>
          </p:nvPr>
        </p:nvGraphicFramePr>
        <p:xfrm>
          <a:off x="16758" y="548680"/>
          <a:ext cx="9091746" cy="6048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7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Users\marianok\Documents\2013\Measles\PHL slides\09-03 PHL spot map\PHL2013_4Sep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0" r="26261"/>
          <a:stretch/>
        </p:blipFill>
        <p:spPr bwMode="auto">
          <a:xfrm>
            <a:off x="5364088" y="631210"/>
            <a:ext cx="3547281" cy="58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D:\Users\marianok\Documents\2013\Measles\PHL slides\09-03 PHL spot map\PHL2012_LabEp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214"/>
            <a:ext cx="3888432" cy="589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4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Laboratory and epi-linked confirmed measles cases by province, </a:t>
            </a:r>
            <a:br>
              <a:rPr lang="en-GB" sz="2400" b="1" dirty="0" smtClean="0">
                <a:solidFill>
                  <a:srgbClr val="0000FF"/>
                </a:solidFill>
              </a:rPr>
            </a:br>
            <a:r>
              <a:rPr lang="en-GB" sz="2400" b="1" dirty="0" smtClean="0">
                <a:solidFill>
                  <a:srgbClr val="0000FF"/>
                </a:solidFill>
              </a:rPr>
              <a:t>Philippines, 2012 and 2013</a:t>
            </a:r>
            <a:r>
              <a:rPr lang="en-GB" sz="2400" b="1" baseline="30000" dirty="0" smtClean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5300" name="Rectangle 5"/>
          <p:cNvSpPr>
            <a:spLocks noGrp="1"/>
          </p:cNvSpPr>
          <p:nvPr>
            <p:ph type="subTitle" idx="4294967295"/>
          </p:nvPr>
        </p:nvSpPr>
        <p:spPr>
          <a:xfrm>
            <a:off x="0" y="6597650"/>
            <a:ext cx="5364163" cy="2603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sz="1000" baseline="30000" dirty="0" smtClean="0"/>
              <a:t>1</a:t>
            </a:r>
            <a:r>
              <a:rPr lang="en-GB" sz="1000" dirty="0" smtClean="0"/>
              <a:t>National measles and rubella monthly reports from January to July 2013</a:t>
            </a: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4211638" y="6092825"/>
            <a:ext cx="14398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1200" b="1" i="1" dirty="0">
                <a:solidFill>
                  <a:prstClr val="black"/>
                </a:solidFill>
                <a:latin typeface="Calibri" pitchFamily="34" charset="0"/>
              </a:rPr>
              <a:t>1 dot = 1 case</a:t>
            </a:r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5486400" y="6453188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000" dirty="0">
                <a:solidFill>
                  <a:prstClr val="black"/>
                </a:solidFill>
              </a:rPr>
              <a:t>Dots are placed at random within the corresponding </a:t>
            </a:r>
          </a:p>
          <a:p>
            <a:pPr algn="r"/>
            <a:r>
              <a:rPr lang="en-GB" sz="1000" dirty="0">
                <a:solidFill>
                  <a:prstClr val="black"/>
                </a:solidFill>
              </a:rPr>
              <a:t>province, and might not reflect the exact location of the case.</a:t>
            </a:r>
          </a:p>
          <a:p>
            <a:pPr algn="r"/>
            <a:r>
              <a:rPr lang="en-GB" sz="10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827088" y="1557338"/>
            <a:ext cx="647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1200" b="1" i="1" dirty="0" smtClean="0">
                <a:solidFill>
                  <a:prstClr val="black"/>
                </a:solidFill>
                <a:latin typeface="Calibri" pitchFamily="34" charset="0"/>
              </a:rPr>
              <a:t>2012</a:t>
            </a:r>
            <a:endParaRPr lang="en-GB" sz="1200" b="1" i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5651500" y="1628775"/>
            <a:ext cx="647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1200" b="1" i="1" dirty="0" smtClean="0">
                <a:solidFill>
                  <a:prstClr val="black"/>
                </a:solidFill>
                <a:latin typeface="Calibri" pitchFamily="34" charset="0"/>
              </a:rPr>
              <a:t>2013</a:t>
            </a:r>
            <a:endParaRPr lang="en-GB" sz="1200" b="1" i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2400" b="1" dirty="0">
                <a:solidFill>
                  <a:srgbClr val="0000FF"/>
                </a:solidFill>
                <a:latin typeface="Calibri" pitchFamily="34" charset="0"/>
              </a:rPr>
              <a:t>Laboratory and epi-linked confirmed measles cases by age group and vaccination status, Philippines, </a:t>
            </a:r>
            <a:r>
              <a:rPr lang="en-GB" sz="2400" b="1" dirty="0" smtClean="0">
                <a:solidFill>
                  <a:srgbClr val="0000FF"/>
                </a:solidFill>
                <a:latin typeface="Calibri" pitchFamily="34" charset="0"/>
              </a:rPr>
              <a:t>2013 (N=410)</a:t>
            </a:r>
            <a:endParaRPr lang="en-GB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597650"/>
            <a:ext cx="53641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*National measles and rubella monthly reports </a:t>
            </a:r>
            <a:r>
              <a:rPr lang="en-GB" sz="1000" dirty="0" smtClean="0">
                <a:solidFill>
                  <a:prstClr val="black"/>
                </a:solidFill>
                <a:latin typeface="Calibri" pitchFamily="34" charset="0"/>
              </a:rPr>
              <a:t>as of 20 August 2013</a:t>
            </a:r>
            <a:endParaRPr lang="en-GB" sz="1000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699912"/>
              </p:ext>
            </p:extLst>
          </p:nvPr>
        </p:nvGraphicFramePr>
        <p:xfrm>
          <a:off x="179512" y="980728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15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50800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Confirmed measles cases by month of onset,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Malaysia,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</a:rPr>
              <a:t>2008–2013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 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19232"/>
              </p:ext>
            </p:extLst>
          </p:nvPr>
        </p:nvGraphicFramePr>
        <p:xfrm>
          <a:off x="0" y="882649"/>
          <a:ext cx="9144000" cy="553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597650"/>
            <a:ext cx="53641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*National measles and rubella monthly reports </a:t>
            </a:r>
            <a:r>
              <a:rPr lang="en-GB" sz="1000" dirty="0" smtClean="0">
                <a:solidFill>
                  <a:prstClr val="black"/>
                </a:solidFill>
                <a:latin typeface="Calibri" pitchFamily="34" charset="0"/>
              </a:rPr>
              <a:t>as of 20 August 2013</a:t>
            </a:r>
            <a:endParaRPr lang="en-GB" sz="1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14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50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</a:rPr>
              <a:t>Laboratory and epi-linked confirmed measles cases,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</a:rPr>
              <a:t>Malaysia,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2012–2013</a:t>
            </a:r>
            <a:r>
              <a:rPr lang="en-US" sz="2400" baseline="30000" dirty="0" smtClean="0">
                <a:solidFill>
                  <a:srgbClr val="0000FF"/>
                </a:solidFill>
                <a:latin typeface="+mj-lt"/>
              </a:rPr>
              <a:t>1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1507" name="Picture 3" descr="D:\Users\marianok\Documents\2013\Measles\PHL slides\09-03 PHL spot map\MYS2012_LabE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56692"/>
            <a:ext cx="7047020" cy="24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38100" y="6418263"/>
            <a:ext cx="3382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Source: National measles and rubella monthly country reports</a:t>
            </a:r>
            <a:endParaRPr lang="en-US" sz="1000" baseline="30000" dirty="0">
              <a:solidFill>
                <a:prstClr val="black"/>
              </a:solidFill>
              <a:latin typeface="Calibri" pitchFamily="34" charset="0"/>
            </a:endParaRPr>
          </a:p>
          <a:p>
            <a:r>
              <a:rPr lang="en-US" sz="1000" baseline="30000" dirty="0">
                <a:solidFill>
                  <a:prstClr val="black"/>
                </a:solidFill>
                <a:latin typeface="Calibri" pitchFamily="34" charset="0"/>
              </a:rPr>
              <a:t>1 </a:t>
            </a: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Reports received for January to </a:t>
            </a:r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</a:rPr>
              <a:t>July 2013</a:t>
            </a:r>
            <a:endParaRPr lang="en-US" sz="1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4192588" y="6427788"/>
            <a:ext cx="49514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r"/>
            <a:r>
              <a:rPr lang="en-GB" sz="1000" dirty="0">
                <a:solidFill>
                  <a:srgbClr val="000000"/>
                </a:solidFill>
                <a:latin typeface="Calibri" pitchFamily="34" charset="0"/>
              </a:rPr>
              <a:t>*Dots are placed at random within the country, </a:t>
            </a:r>
          </a:p>
          <a:p>
            <a:pPr algn="r"/>
            <a:r>
              <a:rPr lang="en-GB" sz="1000" dirty="0">
                <a:solidFill>
                  <a:srgbClr val="000000"/>
                </a:solidFill>
                <a:latin typeface="Calibri" pitchFamily="34" charset="0"/>
              </a:rPr>
              <a:t>and might not reflect the exact location of the case.</a:t>
            </a:r>
            <a:endParaRPr lang="en-US" sz="10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1508" name="Picture 4" descr="D:\Users\marianok\Documents\2013\Measles\PHL slides\09-03 PHL spot map\MYS2013_4Sep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9" b="28461"/>
          <a:stretch/>
        </p:blipFill>
        <p:spPr bwMode="auto">
          <a:xfrm>
            <a:off x="703517" y="3730754"/>
            <a:ext cx="7891556" cy="269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7300913" y="2819400"/>
            <a:ext cx="128428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Tahoma" charset="0"/>
              </a:rPr>
              <a:t>1 dot = 1 case</a:t>
            </a:r>
          </a:p>
          <a:p>
            <a:pPr algn="ctr"/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50183" name="Text Box 4"/>
          <p:cNvSpPr txBox="1">
            <a:spLocks noChangeArrowheads="1"/>
          </p:cNvSpPr>
          <p:nvPr/>
        </p:nvSpPr>
        <p:spPr bwMode="auto">
          <a:xfrm>
            <a:off x="933681" y="863600"/>
            <a:ext cx="575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0000"/>
                </a:solidFill>
                <a:latin typeface="Tahoma" charset="0"/>
              </a:rPr>
              <a:t>2012</a:t>
            </a:r>
            <a:endParaRPr lang="en-GB" sz="1200" b="1" dirty="0">
              <a:solidFill>
                <a:srgbClr val="000000"/>
              </a:solidFill>
              <a:latin typeface="Tahoma" charset="0"/>
            </a:endParaRPr>
          </a:p>
          <a:p>
            <a:pPr algn="ctr"/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50184" name="Text Box 4"/>
          <p:cNvSpPr txBox="1">
            <a:spLocks noChangeArrowheads="1"/>
          </p:cNvSpPr>
          <p:nvPr/>
        </p:nvSpPr>
        <p:spPr bwMode="auto">
          <a:xfrm>
            <a:off x="933681" y="3568700"/>
            <a:ext cx="575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0000"/>
                </a:solidFill>
                <a:latin typeface="Tahoma" charset="0"/>
              </a:rPr>
              <a:t>2013</a:t>
            </a:r>
            <a:endParaRPr lang="en-GB" sz="1200" b="1" dirty="0">
              <a:solidFill>
                <a:srgbClr val="000000"/>
              </a:solidFill>
              <a:latin typeface="Tahoma" charset="0"/>
            </a:endParaRPr>
          </a:p>
          <a:p>
            <a:pPr algn="ctr"/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81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effectLst>
            <a:outerShdw dist="17961" dir="2700000" algn="ctr" rotWithShape="0">
              <a:srgbClr val="96CCEE"/>
            </a:outerShdw>
          </a:effectLst>
        </p:spPr>
        <p:txBody>
          <a:bodyPr lIns="91424" tIns="45712" rIns="91424" bIns="45712">
            <a:noAutofit/>
          </a:bodyPr>
          <a:lstStyle/>
          <a:p>
            <a:pPr eaLnBrk="1" hangingPunct="1">
              <a:defRPr/>
            </a:pPr>
            <a:r>
              <a:rPr lang="en-GB" sz="2800" dirty="0">
                <a:solidFill>
                  <a:srgbClr val="0000FF"/>
                </a:solidFill>
              </a:rPr>
              <a:t>Laboratory and epi-linked confirmed measles cases by age group and vaccination status</a:t>
            </a:r>
            <a:r>
              <a:rPr lang="en-ZW" sz="2800" dirty="0" smtClean="0">
                <a:solidFill>
                  <a:srgbClr val="0000FF"/>
                </a:solidFill>
              </a:rPr>
              <a:t>, Malaysia, 2013 (N=140)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934932"/>
              </p:ext>
            </p:extLst>
          </p:nvPr>
        </p:nvGraphicFramePr>
        <p:xfrm>
          <a:off x="179512" y="1124744"/>
          <a:ext cx="85689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597650"/>
            <a:ext cx="53641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*National measles and rubella monthly reports </a:t>
            </a:r>
            <a:r>
              <a:rPr lang="en-GB" sz="1000" dirty="0" smtClean="0">
                <a:solidFill>
                  <a:prstClr val="black"/>
                </a:solidFill>
                <a:latin typeface="Calibri" pitchFamily="34" charset="0"/>
              </a:rPr>
              <a:t>as of 20 August 2013</a:t>
            </a:r>
            <a:endParaRPr lang="en-GB" sz="1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Verification of Measles Elimination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dirty="0" smtClean="0"/>
              <a:t>Guidelines for verification finalized in March 2013</a:t>
            </a:r>
          </a:p>
          <a:p>
            <a:r>
              <a:rPr lang="en-GB" dirty="0" smtClean="0"/>
              <a:t>First annual progress reports due 1 October 2013</a:t>
            </a:r>
          </a:p>
          <a:p>
            <a:pPr lvl="1"/>
            <a:r>
              <a:rPr lang="en-GB" dirty="0" smtClean="0"/>
              <a:t>5/16 National Verification Committees may request verification of elimination:  Australia, Japan, Korea, Macao, Mongolia</a:t>
            </a:r>
          </a:p>
          <a:p>
            <a:r>
              <a:rPr lang="en-GB" dirty="0" smtClean="0"/>
              <a:t>Training for the Subregional Verification Committee for the Pacific islands in September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C0C76-E76A-4EC1-9C67-9C9F1FA615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00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06090"/>
          </a:xfrm>
        </p:spPr>
        <p:txBody>
          <a:bodyPr/>
          <a:lstStyle/>
          <a:p>
            <a:r>
              <a:rPr lang="en-GB" sz="2800" dirty="0" smtClean="0">
                <a:solidFill>
                  <a:srgbClr val="0000FF"/>
                </a:solidFill>
              </a:rPr>
              <a:t>World Immunization Week:  </a:t>
            </a:r>
            <a:r>
              <a:rPr lang="en-GB" sz="2800" b="1" dirty="0" smtClean="0">
                <a:solidFill>
                  <a:srgbClr val="0000FF"/>
                </a:solidFill>
              </a:rPr>
              <a:t>No more measles, for anyone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728"/>
            <a:ext cx="5816836" cy="38778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C0C76-E76A-4EC1-9C67-9C9F1FA615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 t="11482" r="28334" b="10185"/>
          <a:stretch/>
        </p:blipFill>
        <p:spPr>
          <a:xfrm rot="5400000">
            <a:off x="5460087" y="3022431"/>
            <a:ext cx="3133328" cy="4234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5085184"/>
            <a:ext cx="4801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WIW launching at Western Pacific Regional Office by the Regional Director, Dr Shin Young-soo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270892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WIW launching in Brunei Darussalam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94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980728"/>
            <a:ext cx="8856984" cy="5543897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GB" dirty="0" smtClean="0"/>
              <a:t>2003:  Measles elimination to be used to strengthen routine immunization  </a:t>
            </a:r>
          </a:p>
          <a:p>
            <a:pPr>
              <a:spcBef>
                <a:spcPct val="60000"/>
              </a:spcBef>
            </a:pPr>
            <a:r>
              <a:rPr lang="en-GB" dirty="0" smtClean="0"/>
              <a:t>Sept 2005:  By 2012, the Region should aim to eliminate measles;</a:t>
            </a:r>
          </a:p>
          <a:p>
            <a:pPr>
              <a:spcBef>
                <a:spcPct val="60000"/>
              </a:spcBef>
            </a:pPr>
            <a:r>
              <a:rPr lang="en-GB" dirty="0" smtClean="0"/>
              <a:t>Oct 2010:  Reaffirms the 2012 measles elimination goal and calls to accelerate control of rubella and the prevention of congenital rubella syndrome;</a:t>
            </a:r>
          </a:p>
          <a:p>
            <a:pPr>
              <a:spcBef>
                <a:spcPct val="60000"/>
              </a:spcBef>
            </a:pPr>
            <a:r>
              <a:rPr lang="en-GB" dirty="0" smtClean="0"/>
              <a:t>Sept 2012:  Reaffirms the commitment to eliminate measles and accelerate rubella control;  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008286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0000FF"/>
                </a:solidFill>
              </a:rPr>
              <a:t>Regional Measles and Rubella Goals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3" y="836712"/>
            <a:ext cx="826497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498" y="1"/>
            <a:ext cx="9173498" cy="836711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National MCV1 coverage and percentage of district with &gt;=80% MCV1 coverage in non-pacific countries</a:t>
            </a:r>
            <a:r>
              <a:rPr lang="en-US" sz="2400" b="1" dirty="0" smtClean="0">
                <a:solidFill>
                  <a:srgbClr val="0000FF"/>
                </a:solidFill>
              </a:rPr>
              <a:t>, WPR 2012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97352"/>
            <a:ext cx="2771800" cy="260648"/>
          </a:xfrm>
        </p:spPr>
        <p:txBody>
          <a:bodyPr>
            <a:normAutofit fontScale="92500"/>
          </a:bodyPr>
          <a:lstStyle/>
          <a:p>
            <a:pPr algn="l"/>
            <a:r>
              <a:rPr lang="en-GB" sz="1200" dirty="0" smtClean="0"/>
              <a:t>Source: WHO-UNICEF Joint reporting Forms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17214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Users\marianok\Documents\2013\Measles\Regional maps\MCV2_Int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30" b="25650"/>
          <a:stretch/>
        </p:blipFill>
        <p:spPr bwMode="auto">
          <a:xfrm>
            <a:off x="-17883" y="-9252"/>
            <a:ext cx="8982496" cy="689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7756"/>
            <a:ext cx="8991600" cy="576262"/>
          </a:xfrm>
          <a:effectLst>
            <a:outerShdw dist="17961" dir="2700000" algn="ctr" rotWithShape="0">
              <a:srgbClr val="96CCEE"/>
            </a:outerShdw>
          </a:effectLst>
        </p:spPr>
        <p:txBody>
          <a:bodyPr lIns="91424" tIns="45712" rIns="91424" bIns="45712">
            <a:noAutofit/>
          </a:bodyPr>
          <a:lstStyle/>
          <a:p>
            <a:pPr algn="r" eaLnBrk="1" hangingPunct="1">
              <a:defRPr/>
            </a:pPr>
            <a:r>
              <a:rPr lang="en-ZW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MCV2 introduction into routine EPI in (region) 2013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851920" y="1628800"/>
            <a:ext cx="5184898" cy="2031325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W" b="1" dirty="0">
                <a:latin typeface="Calibri" pitchFamily="34" charset="0"/>
              </a:rPr>
              <a:t>Only </a:t>
            </a:r>
            <a:r>
              <a:rPr lang="en-ZW" b="1" dirty="0" smtClean="0">
                <a:latin typeface="Calibri" pitchFamily="34" charset="0"/>
              </a:rPr>
              <a:t>5 </a:t>
            </a:r>
            <a:r>
              <a:rPr lang="en-ZW" b="1" dirty="0">
                <a:latin typeface="Calibri" pitchFamily="34" charset="0"/>
              </a:rPr>
              <a:t>countries or </a:t>
            </a:r>
            <a:r>
              <a:rPr lang="en-ZW" b="1" dirty="0" smtClean="0">
                <a:latin typeface="Calibri" pitchFamily="34" charset="0"/>
              </a:rPr>
              <a:t>areas have </a:t>
            </a:r>
            <a:r>
              <a:rPr lang="en-ZW" b="1" dirty="0">
                <a:latin typeface="Calibri" pitchFamily="34" charset="0"/>
              </a:rPr>
              <a:t>not yet introduced </a:t>
            </a:r>
            <a:r>
              <a:rPr lang="en-ZW" b="1" dirty="0" smtClean="0">
                <a:latin typeface="Calibri" pitchFamily="34" charset="0"/>
              </a:rPr>
              <a:t>MCV2: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ZW" b="1" dirty="0" smtClean="0">
                <a:latin typeface="Calibri" pitchFamily="34" charset="0"/>
              </a:rPr>
              <a:t>Kiribati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ZW" b="1" dirty="0" smtClean="0">
                <a:latin typeface="Calibri" pitchFamily="34" charset="0"/>
              </a:rPr>
              <a:t>Lao People’s Democratic Republic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ZW" b="1" dirty="0" smtClean="0">
                <a:latin typeface="Calibri" pitchFamily="34" charset="0"/>
              </a:rPr>
              <a:t>Papua </a:t>
            </a:r>
            <a:r>
              <a:rPr lang="en-ZW" b="1" dirty="0">
                <a:latin typeface="Calibri" pitchFamily="34" charset="0"/>
              </a:rPr>
              <a:t>New </a:t>
            </a:r>
            <a:r>
              <a:rPr lang="en-ZW" b="1" dirty="0" smtClean="0">
                <a:latin typeface="Calibri" pitchFamily="34" charset="0"/>
              </a:rPr>
              <a:t>Guinea:  </a:t>
            </a:r>
            <a:r>
              <a:rPr lang="en-ZW" b="1" dirty="0" smtClean="0">
                <a:solidFill>
                  <a:srgbClr val="0000FF"/>
                </a:solidFill>
                <a:latin typeface="Calibri" pitchFamily="34" charset="0"/>
              </a:rPr>
              <a:t>2013 GAVI application</a:t>
            </a:r>
            <a:r>
              <a:rPr lang="en-ZW" b="1" dirty="0" smtClean="0">
                <a:latin typeface="Calibri" pitchFamily="34" charset="0"/>
              </a:rPr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ZW" b="1" dirty="0" smtClean="0">
                <a:latin typeface="Calibri" pitchFamily="34" charset="0"/>
              </a:rPr>
              <a:t>Solomon Islands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ZW" b="1" dirty="0" smtClean="0">
                <a:latin typeface="Calibri" pitchFamily="34" charset="0"/>
              </a:rPr>
              <a:t>Vanuatu</a:t>
            </a:r>
            <a:endParaRPr lang="en-ZW" b="1" dirty="0">
              <a:latin typeface="Calibri" pitchFamily="34" charset="0"/>
            </a:endParaRP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755650" y="5030788"/>
            <a:ext cx="288925" cy="2159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1044575" y="5013325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/>
              <a:t>With MCV2</a:t>
            </a: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755650" y="5319713"/>
            <a:ext cx="288925" cy="2159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1044575" y="5302250"/>
            <a:ext cx="1328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/>
              <a:t>With no MCV2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Users\marianok\Documents\2013\Measles\Regional maps\SIA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26" b="30484"/>
          <a:stretch/>
        </p:blipFill>
        <p:spPr bwMode="auto">
          <a:xfrm>
            <a:off x="1" y="0"/>
            <a:ext cx="9136534" cy="618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395288" y="5157788"/>
            <a:ext cx="1146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latin typeface="Calibri" pitchFamily="34" charset="0"/>
              </a:rPr>
              <a:t>LEGEND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66724" y="5589588"/>
            <a:ext cx="33851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latin typeface="Calibri" pitchFamily="34" charset="0"/>
              </a:rPr>
              <a:t> </a:t>
            </a:r>
            <a:r>
              <a:rPr lang="en-GB" sz="1400" b="1" dirty="0" smtClean="0">
                <a:latin typeface="Calibri" pitchFamily="34" charset="0"/>
              </a:rPr>
              <a:t>2013 (KHM, FSM (Chuuk State)  &amp; VUT)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250825" y="5673725"/>
            <a:ext cx="144463" cy="160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9" name="Text Box 18"/>
          <p:cNvSpPr txBox="1">
            <a:spLocks noChangeArrowheads="1"/>
          </p:cNvSpPr>
          <p:nvPr/>
        </p:nvSpPr>
        <p:spPr bwMode="auto">
          <a:xfrm>
            <a:off x="4212274" y="0"/>
            <a:ext cx="49589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Measles SIAs in </a:t>
            </a:r>
            <a:r>
              <a:rPr lang="en-GB" sz="3200" b="1" dirty="0" smtClean="0">
                <a:solidFill>
                  <a:srgbClr val="0000FF"/>
                </a:solidFill>
              </a:rPr>
              <a:t>2013,</a:t>
            </a:r>
            <a:endParaRPr lang="en-GB" sz="3200" b="1" dirty="0">
              <a:solidFill>
                <a:srgbClr val="0000FF"/>
              </a:solidFill>
            </a:endParaRPr>
          </a:p>
          <a:p>
            <a:pPr algn="ctr"/>
            <a:r>
              <a:rPr lang="en-GB" sz="3200" b="1" dirty="0">
                <a:solidFill>
                  <a:srgbClr val="0000FF"/>
                </a:solidFill>
              </a:rPr>
              <a:t> Western Pacific Region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0000FF"/>
                </a:solidFill>
              </a:rPr>
              <a:t>2013-2015 SIA plans and budget</a:t>
            </a:r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DB08BA-F4F5-464D-8A8C-BDC5C2711F7E}" type="slidenum">
              <a:rPr lang="en-GB" smtClean="0">
                <a:solidFill>
                  <a:schemeClr val="tx1"/>
                </a:solidFill>
              </a:rPr>
              <a:pPr/>
              <a:t>23</a:t>
            </a:fld>
            <a:endParaRPr lang="en-GB" dirty="0" smtClean="0">
              <a:solidFill>
                <a:schemeClr val="tx1"/>
              </a:solidFill>
            </a:endParaRPr>
          </a:p>
        </p:txBody>
      </p:sp>
      <p:graphicFrame>
        <p:nvGraphicFramePr>
          <p:cNvPr id="60526" name="Group 1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340787"/>
              </p:ext>
            </p:extLst>
          </p:nvPr>
        </p:nvGraphicFramePr>
        <p:xfrm>
          <a:off x="250825" y="1600200"/>
          <a:ext cx="8713788" cy="4236720"/>
        </p:xfrm>
        <a:graphic>
          <a:graphicData uri="http://schemas.openxmlformats.org/drawingml/2006/table">
            <a:tbl>
              <a:tblPr/>
              <a:tblGrid>
                <a:gridCol w="1289050"/>
                <a:gridCol w="1028700"/>
                <a:gridCol w="890588"/>
                <a:gridCol w="831850"/>
                <a:gridCol w="1557337"/>
                <a:gridCol w="1558925"/>
                <a:gridCol w="15573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Vaccine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Target 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Geographic Extent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Other intervention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Funding source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Micronesia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9-59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Jul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Chuuk State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CDC/MoH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Vanuatu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9-59m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Aug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Nationwide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MRI/MoH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Cambodia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9m-15y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Q4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Nationwide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OPV,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GAVI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Viet Nam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9m-15y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Q2 2014-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Q4 2014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Nationwide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GAVI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Philippines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9-59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Aug 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Nationwide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Lao PDR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9-59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Q4 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Nationwide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MRI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602128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2014:  FSM (Pohnpei State); Vanuatu (5-15 years);</a:t>
            </a:r>
          </a:p>
          <a:p>
            <a:r>
              <a:rPr lang="en-GB" dirty="0" smtClean="0"/>
              <a:t>2015:  Papua New Guinea; Solomon Islands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700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37597"/>
              </p:ext>
            </p:extLst>
          </p:nvPr>
        </p:nvGraphicFramePr>
        <p:xfrm>
          <a:off x="252413" y="1234852"/>
          <a:ext cx="8640764" cy="5164629"/>
        </p:xfrm>
        <a:graphic>
          <a:graphicData uri="http://schemas.openxmlformats.org/drawingml/2006/table">
            <a:tbl>
              <a:tblPr/>
              <a:tblGrid>
                <a:gridCol w="3117146"/>
                <a:gridCol w="849343"/>
                <a:gridCol w="778564"/>
                <a:gridCol w="778564"/>
                <a:gridCol w="849343"/>
                <a:gridCol w="780009"/>
                <a:gridCol w="709231"/>
                <a:gridCol w="778564"/>
              </a:tblGrid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Category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Target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2340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 measles incidence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Incidence (% countries &lt; 5 per million population)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71%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59%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41%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6189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Incidence of confirmed measles per million population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34.0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81.6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quality surveillance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National reporting of discarded measles cases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 2 per 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100,000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4.3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2.8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2.8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% of 2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admin units reporting 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2/100 000 discarded measles cases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80%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% of suspected cases with adequate blood specimens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80%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96%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91%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73%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70%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71%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80%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population immunity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% countries with MCV1 ≥90%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76%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70%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66%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71%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% countries with MCV1 ≥80% in all dist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63%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6715" name="Rectangle 108"/>
          <p:cNvSpPr>
            <a:spLocks noChangeArrowheads="1"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altLang="zh-CN" sz="2800" dirty="0">
                <a:solidFill>
                  <a:srgbClr val="000066"/>
                </a:solidFill>
              </a:rPr>
              <a:t>Indicators of Progress Towards Measles Elimination and Rubella Control, Western Pacific Region </a:t>
            </a:r>
            <a:r>
              <a:rPr lang="en-GB" altLang="zh-CN" sz="2800" dirty="0" smtClean="0">
                <a:solidFill>
                  <a:srgbClr val="000066"/>
                </a:solidFill>
              </a:rPr>
              <a:t>2008-2013¹</a:t>
            </a:r>
            <a:r>
              <a:rPr lang="en-US" altLang="zh-CN" sz="2800" dirty="0" smtClean="0">
                <a:solidFill>
                  <a:srgbClr val="000066"/>
                </a:solidFill>
              </a:rPr>
              <a:t> </a:t>
            </a:r>
            <a:endParaRPr lang="en-US" altLang="zh-CN" sz="2800" dirty="0">
              <a:solidFill>
                <a:srgbClr val="000066"/>
              </a:solidFill>
            </a:endParaRPr>
          </a:p>
        </p:txBody>
      </p:sp>
      <p:sp>
        <p:nvSpPr>
          <p:cNvPr id="26716" name="Text Box 109"/>
          <p:cNvSpPr txBox="1">
            <a:spLocks noChangeArrowheads="1"/>
          </p:cNvSpPr>
          <p:nvPr/>
        </p:nvSpPr>
        <p:spPr bwMode="auto">
          <a:xfrm>
            <a:off x="5327650" y="6613525"/>
            <a:ext cx="3816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dirty="0"/>
              <a:t>Source: WPRO surveillance </a:t>
            </a:r>
            <a:r>
              <a:rPr lang="en-US" sz="1000" dirty="0" smtClean="0"/>
              <a:t>database and WHO-UNICEF JRF</a:t>
            </a:r>
            <a:endParaRPr lang="en-US" sz="1000" dirty="0"/>
          </a:p>
        </p:txBody>
      </p:sp>
      <p:sp>
        <p:nvSpPr>
          <p:cNvPr id="26717" name="Text Box 110"/>
          <p:cNvSpPr txBox="1">
            <a:spLocks noChangeArrowheads="1"/>
          </p:cNvSpPr>
          <p:nvPr/>
        </p:nvSpPr>
        <p:spPr bwMode="auto">
          <a:xfrm>
            <a:off x="11336" y="6467415"/>
            <a:ext cx="3419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000" dirty="0"/>
              <a:t>¹ Data as of </a:t>
            </a:r>
            <a:r>
              <a:rPr lang="en-GB" sz="1000" dirty="0" smtClean="0"/>
              <a:t>August 2013</a:t>
            </a:r>
          </a:p>
          <a:p>
            <a:r>
              <a:rPr lang="en-GB" sz="1000" baseline="30000" dirty="0" smtClean="0"/>
              <a:t>2</a:t>
            </a:r>
            <a:r>
              <a:rPr lang="en-GB" sz="1000" dirty="0" smtClean="0"/>
              <a:t> Only lab and epi linked cases for 2013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696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Users\marianok\Documents\2013\Measles\Regional maps\RCV_Int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 b="26967"/>
          <a:stretch/>
        </p:blipFill>
        <p:spPr bwMode="auto">
          <a:xfrm>
            <a:off x="-14288" y="7764"/>
            <a:ext cx="8327819" cy="685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988" y="7764"/>
            <a:ext cx="9170987" cy="566737"/>
          </a:xfrm>
          <a:effectLst>
            <a:outerShdw dist="17961" dir="2700000" algn="ctr" rotWithShape="0">
              <a:srgbClr val="96CCEE"/>
            </a:outerShdw>
          </a:effectLst>
        </p:spPr>
        <p:txBody>
          <a:bodyPr lIns="91424" tIns="45712" rIns="91424" bIns="45712">
            <a:noAutofit/>
          </a:bodyPr>
          <a:lstStyle/>
          <a:p>
            <a:pPr algn="r" eaLnBrk="1" hangingPunct="1">
              <a:defRPr/>
            </a:pPr>
            <a:r>
              <a:rPr lang="en-ZW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Rubella-containing vaccine introduction in (region) 2013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924300" y="1760538"/>
            <a:ext cx="5040313" cy="1754326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W" b="1" dirty="0" smtClean="0">
                <a:latin typeface="Calibri" pitchFamily="34" charset="0"/>
              </a:rPr>
              <a:t>Only 4 countries and areas have not introduced </a:t>
            </a:r>
            <a:r>
              <a:rPr lang="en-ZW" b="1" dirty="0">
                <a:latin typeface="Calibri" pitchFamily="34" charset="0"/>
              </a:rPr>
              <a:t>RCV in RI in 2013:  </a:t>
            </a:r>
            <a:endParaRPr lang="en-ZW" b="1" dirty="0" smtClean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ZW" b="1" dirty="0" smtClean="0">
                <a:latin typeface="Calibri" pitchFamily="34" charset="0"/>
              </a:rPr>
              <a:t>Cambodia:  2013 MR SIA (9 mos to &lt;15 years)</a:t>
            </a:r>
          </a:p>
          <a:p>
            <a:pPr marL="285750" indent="-285750">
              <a:buFont typeface="Arial" charset="0"/>
              <a:buChar char="•"/>
            </a:pPr>
            <a:r>
              <a:rPr lang="en-ZW" b="1" dirty="0" smtClean="0">
                <a:latin typeface="Calibri" pitchFamily="34" charset="0"/>
              </a:rPr>
              <a:t>Papua New Guinea:  2013 GAVI application</a:t>
            </a:r>
          </a:p>
          <a:p>
            <a:pPr marL="285750" indent="-285750">
              <a:buFont typeface="Arial" charset="0"/>
              <a:buChar char="•"/>
            </a:pPr>
            <a:r>
              <a:rPr lang="en-ZW" b="1" dirty="0" smtClean="0">
                <a:latin typeface="Calibri" pitchFamily="34" charset="0"/>
              </a:rPr>
              <a:t>Vanuatu:  2013 MR SIA (9 to 59 months)</a:t>
            </a:r>
          </a:p>
          <a:p>
            <a:pPr marL="285750" indent="-285750">
              <a:buFont typeface="Arial" charset="0"/>
              <a:buChar char="•"/>
            </a:pPr>
            <a:r>
              <a:rPr lang="en-ZW" b="1" dirty="0" smtClean="0">
                <a:latin typeface="Calibri" pitchFamily="34" charset="0"/>
              </a:rPr>
              <a:t>Viet Nam:  2014 MR SIA</a:t>
            </a:r>
            <a:endParaRPr lang="en-ZW" b="1" dirty="0">
              <a:latin typeface="Calibri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695325" y="5084763"/>
            <a:ext cx="288925" cy="215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984250" y="5067300"/>
            <a:ext cx="96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/>
              <a:t>With RCV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695325" y="5373688"/>
            <a:ext cx="288925" cy="2159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984250" y="5356225"/>
            <a:ext cx="1211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/>
              <a:t>With no RCV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08EE6-818E-457F-A271-97DB4BB45ADD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pic>
        <p:nvPicPr>
          <p:cNvPr id="17410" name="Picture 2" descr="A0327081737DF44EA38932D75B388326@c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16"/>
            <a:ext cx="9083606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158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MRI Support Needed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4525963"/>
          </a:xfrm>
        </p:spPr>
        <p:txBody>
          <a:bodyPr/>
          <a:lstStyle/>
          <a:p>
            <a:r>
              <a:rPr lang="en-GB" dirty="0" smtClean="0"/>
              <a:t>Achieving measles elimination goal</a:t>
            </a:r>
          </a:p>
          <a:p>
            <a:pPr lvl="1"/>
            <a:r>
              <a:rPr lang="en-GB" dirty="0" smtClean="0"/>
              <a:t>China, Malaysia, Philippines</a:t>
            </a:r>
          </a:p>
          <a:p>
            <a:r>
              <a:rPr lang="en-GB" dirty="0" smtClean="0"/>
              <a:t>Regional rubella elimination goal</a:t>
            </a:r>
          </a:p>
          <a:p>
            <a:r>
              <a:rPr lang="en-GB" dirty="0" smtClean="0"/>
              <a:t>SIAs</a:t>
            </a:r>
          </a:p>
          <a:p>
            <a:pPr lvl="1"/>
            <a:r>
              <a:rPr lang="en-GB" dirty="0" smtClean="0"/>
              <a:t>Lao follow up campaign</a:t>
            </a:r>
          </a:p>
          <a:p>
            <a:pPr lvl="1"/>
            <a:r>
              <a:rPr lang="en-GB" dirty="0" smtClean="0"/>
              <a:t>Vanuatu (6-15 years) </a:t>
            </a:r>
          </a:p>
          <a:p>
            <a:pPr lvl="1"/>
            <a:r>
              <a:rPr lang="en-GB" dirty="0" smtClean="0"/>
              <a:t>Kiribati, Samoa, Tuvalu</a:t>
            </a:r>
          </a:p>
          <a:p>
            <a:r>
              <a:rPr lang="en-GB" dirty="0" smtClean="0"/>
              <a:t>Surveillance sensitivity</a:t>
            </a:r>
          </a:p>
          <a:p>
            <a:pPr lvl="1"/>
            <a:r>
              <a:rPr lang="en-GB" dirty="0" smtClean="0"/>
              <a:t>Pacific islands countries, Papua New Guinea, Viet Nam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C0C76-E76A-4EC1-9C67-9C9F1FA615F1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083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Acknowledgements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China CDC (slides 7-9)</a:t>
            </a:r>
          </a:p>
          <a:p>
            <a:r>
              <a:rPr lang="en-GB" dirty="0" smtClean="0"/>
              <a:t>NIID, Japan (slide 26)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C0C76-E76A-4EC1-9C67-9C9F1FA615F1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800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C0C76-E76A-4EC1-9C67-9C9F1FA615F1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748426" y="2967335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464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GB" dirty="0" smtClean="0"/>
              <a:t>Measles</a:t>
            </a:r>
          </a:p>
          <a:p>
            <a:pPr lvl="1"/>
            <a:r>
              <a:rPr lang="en-US" sz="2400" dirty="0"/>
              <a:t>The TAG urges countries to make </a:t>
            </a:r>
            <a:r>
              <a:rPr lang="en-US" sz="2400" dirty="0" smtClean="0"/>
              <a:t>intensified </a:t>
            </a:r>
            <a:r>
              <a:rPr lang="en-US" sz="2400" dirty="0"/>
              <a:t>efforts to accelerate progress towards achieving and sustaining measles </a:t>
            </a:r>
            <a:r>
              <a:rPr lang="en-US" sz="2400" dirty="0" smtClean="0"/>
              <a:t>elimination. </a:t>
            </a:r>
            <a:r>
              <a:rPr lang="en-US" sz="2400" b="1" dirty="0"/>
              <a:t> 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spcBef>
                <a:spcPct val="60000"/>
              </a:spcBef>
            </a:pPr>
            <a:r>
              <a:rPr lang="en-GB" dirty="0" smtClean="0"/>
              <a:t>Rubella</a:t>
            </a:r>
          </a:p>
          <a:p>
            <a:pPr lvl="1">
              <a:spcBef>
                <a:spcPct val="60000"/>
              </a:spcBef>
            </a:pPr>
            <a:r>
              <a:rPr lang="en-US" sz="2400" dirty="0"/>
              <a:t>The TAG recommends establishing a regional goal of eliminating rubella, with a target date to be determined</a:t>
            </a:r>
            <a:endParaRPr lang="en-GB" sz="2400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marL="342900" lvl="0" indent="-342900">
              <a:spcBef>
                <a:spcPct val="60000"/>
              </a:spcBef>
            </a:pPr>
            <a:r>
              <a:rPr lang="en-GB" sz="3600" dirty="0">
                <a:solidFill>
                  <a:srgbClr val="0000FF"/>
                </a:solidFill>
              </a:rPr>
              <a:t>Technical Advisory Group on Immunization Recommendations, June 2013</a:t>
            </a:r>
          </a:p>
        </p:txBody>
      </p:sp>
    </p:spTree>
    <p:extLst>
      <p:ext uri="{BB962C8B-B14F-4D97-AF65-F5344CB8AC3E}">
        <p14:creationId xmlns:p14="http://schemas.microsoft.com/office/powerpoint/2010/main" val="529238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498" y="1"/>
            <a:ext cx="9173498" cy="1052736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0000FF"/>
                </a:solidFill>
              </a:rPr>
              <a:t>Number of countries with MCV1 coverage of at least 90%, WPR, 2008-2012</a:t>
            </a:r>
            <a:endParaRPr lang="en-GB" sz="32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97352"/>
            <a:ext cx="2771800" cy="260648"/>
          </a:xfrm>
        </p:spPr>
        <p:txBody>
          <a:bodyPr>
            <a:normAutofit fontScale="92500"/>
          </a:bodyPr>
          <a:lstStyle/>
          <a:p>
            <a:pPr algn="l"/>
            <a:r>
              <a:rPr lang="en-GB" sz="1200" dirty="0" smtClean="0"/>
              <a:t>Source: WHO-UNICEF Joint reporting Forms</a:t>
            </a:r>
            <a:endParaRPr lang="en-GB" sz="12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347797"/>
              </p:ext>
            </p:extLst>
          </p:nvPr>
        </p:nvGraphicFramePr>
        <p:xfrm>
          <a:off x="467544" y="980728"/>
          <a:ext cx="8107069" cy="526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091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00FF"/>
                </a:solidFill>
              </a:rPr>
              <a:t>Measles and rubella reported cases and coverage of MCV1 and MCV2, 1980-2012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05F48-ADC9-43A4-AE52-DE4AB2DC4388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410524"/>
              </p:ext>
            </p:extLst>
          </p:nvPr>
        </p:nvGraphicFramePr>
        <p:xfrm>
          <a:off x="0" y="1268413"/>
          <a:ext cx="9199563" cy="499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Chart" r:id="rId3" imgW="7115057" imgH="3857670" progId="Excel.Chart.8">
                  <p:embed/>
                </p:oleObj>
              </mc:Choice>
              <mc:Fallback>
                <p:oleObj name="Chart" r:id="rId3" imgW="7115057" imgH="3857670" progId="Excel.Char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99563" cy="499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2970" y="6607105"/>
            <a:ext cx="35926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Source: WHO-UNICEF Joint Reporting Form (data for 2012)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026"/>
          <p:cNvSpPr>
            <a:spLocks noChangeArrowheads="1"/>
          </p:cNvSpPr>
          <p:nvPr/>
        </p:nvSpPr>
        <p:spPr bwMode="auto">
          <a:xfrm>
            <a:off x="-4931" y="-12577"/>
            <a:ext cx="9144000" cy="70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+mj-lt"/>
              </a:rPr>
              <a:t>Measles Cases by Month and Year, Region, 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2008-Jul 2013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7419" name="Text Box 22"/>
          <p:cNvSpPr txBox="1">
            <a:spLocks noChangeArrowheads="1"/>
          </p:cNvSpPr>
          <p:nvPr/>
        </p:nvSpPr>
        <p:spPr bwMode="auto">
          <a:xfrm>
            <a:off x="7375381" y="6627168"/>
            <a:ext cx="17636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25000"/>
              </a:spcBef>
            </a:pPr>
            <a:r>
              <a:rPr lang="en-US" sz="900" dirty="0"/>
              <a:t>Data as of </a:t>
            </a:r>
            <a:r>
              <a:rPr lang="en-US" sz="900" dirty="0" smtClean="0"/>
              <a:t>20 August 2013 </a:t>
            </a:r>
            <a:endParaRPr lang="en-US" sz="900" dirty="0"/>
          </a:p>
        </p:txBody>
      </p:sp>
      <p:sp>
        <p:nvSpPr>
          <p:cNvPr id="17422" name="Text Box 22"/>
          <p:cNvSpPr txBox="1">
            <a:spLocks noChangeArrowheads="1"/>
          </p:cNvSpPr>
          <p:nvPr/>
        </p:nvSpPr>
        <p:spPr bwMode="auto">
          <a:xfrm>
            <a:off x="0" y="6641700"/>
            <a:ext cx="34198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</a:pPr>
            <a:r>
              <a:rPr lang="en-US" sz="1000" dirty="0"/>
              <a:t>Source: </a:t>
            </a:r>
            <a:r>
              <a:rPr lang="en-US" sz="1000" dirty="0" smtClean="0"/>
              <a:t>National </a:t>
            </a:r>
            <a:r>
              <a:rPr lang="en-US" sz="1000" dirty="0"/>
              <a:t>measles and rubella monthly report</a:t>
            </a: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934901"/>
              </p:ext>
            </p:extLst>
          </p:nvPr>
        </p:nvGraphicFramePr>
        <p:xfrm>
          <a:off x="0" y="658410"/>
          <a:ext cx="9144000" cy="573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96"/>
            <a:ext cx="91440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00FF"/>
                </a:solidFill>
              </a:rPr>
              <a:t>Measles </a:t>
            </a:r>
            <a:r>
              <a:rPr lang="en-GB" sz="3200" b="1" dirty="0">
                <a:solidFill>
                  <a:srgbClr val="0000FF"/>
                </a:solidFill>
              </a:rPr>
              <a:t>incidence per million population by </a:t>
            </a:r>
            <a:r>
              <a:rPr lang="en-GB" sz="3200" b="1" dirty="0" smtClean="0">
                <a:solidFill>
                  <a:srgbClr val="0000FF"/>
                </a:solidFill>
              </a:rPr>
              <a:t>country/area, WPR, 2013*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20579-3AAF-4052-9E40-2A3CE12A5ACC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784344"/>
              </p:ext>
            </p:extLst>
          </p:nvPr>
        </p:nvGraphicFramePr>
        <p:xfrm>
          <a:off x="0" y="1052736"/>
          <a:ext cx="9036496" cy="519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74006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Source: National measles and rubella month reports as of 20 August 2013</a:t>
            </a:r>
            <a:endParaRPr lang="en-GB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622707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*Annualized as of July 2013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018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ea typeface="宋体" pitchFamily="2" charset="-122"/>
              </a:rPr>
              <a:t>2013</a:t>
            </a:r>
            <a:r>
              <a:rPr lang="zh-CN" altLang="en-US" sz="4000" smtClean="0">
                <a:ea typeface="宋体" pitchFamily="2" charset="-122"/>
              </a:rPr>
              <a:t>年麻疹疫情回升</a:t>
            </a:r>
            <a:r>
              <a:rPr lang="en-US" altLang="zh-CN" sz="3600" dirty="0" smtClean="0">
                <a:ea typeface="宋体" pitchFamily="2" charset="-122"/>
              </a:rPr>
              <a:t/>
            </a:r>
            <a:br>
              <a:rPr lang="en-US" altLang="zh-CN" sz="3600" dirty="0" smtClean="0">
                <a:ea typeface="宋体" pitchFamily="2" charset="-122"/>
              </a:rPr>
            </a:br>
            <a:r>
              <a:rPr lang="en-US" altLang="zh-CN" sz="3200" dirty="0" smtClean="0">
                <a:solidFill>
                  <a:schemeClr val="accent2"/>
                </a:solidFill>
                <a:ea typeface="宋体" pitchFamily="2" charset="-122"/>
              </a:rPr>
              <a:t>The resurgence of measles in 2013</a:t>
            </a:r>
            <a:endParaRPr lang="zh-CN" altLang="en-US" sz="3600" smtClean="0">
              <a:solidFill>
                <a:schemeClr val="accent2"/>
              </a:solidFill>
              <a:ea typeface="宋体" pitchFamily="2" charset="-122"/>
            </a:endParaRPr>
          </a:p>
        </p:txBody>
      </p:sp>
      <p:pic>
        <p:nvPicPr>
          <p:cNvPr id="2355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84248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9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zh-CN" sz="2800" dirty="0" smtClean="0">
                <a:solidFill>
                  <a:srgbClr val="333399"/>
                </a:solidFill>
                <a:latin typeface="Arial" charset="0"/>
                <a:ea typeface="宋体" pitchFamily="2" charset="-122"/>
              </a:rPr>
              <a:t>Reported incidence and confirmed Measles Cases, by Province,  China, 2013*</a:t>
            </a: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4572000" y="4941888"/>
            <a:ext cx="43561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sz="1400" b="0" dirty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2013</a:t>
            </a:r>
            <a:r>
              <a:rPr lang="zh-CN" altLang="zh-CN" sz="1400" b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年</a:t>
            </a:r>
            <a:r>
              <a:rPr lang="en-US" altLang="zh-CN" sz="1400" b="0" dirty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1</a:t>
            </a:r>
            <a:r>
              <a:rPr lang="zh-CN" altLang="zh-CN" sz="1400" b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～</a:t>
            </a:r>
            <a:r>
              <a:rPr lang="en-US" altLang="zh-CN" sz="1400" b="0" dirty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5</a:t>
            </a:r>
            <a:r>
              <a:rPr lang="zh-CN" altLang="zh-CN" sz="1400" b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月全国麻疹病例按区县分布（</a:t>
            </a:r>
            <a:r>
              <a:rPr lang="en-US" altLang="zh-CN" sz="1400" b="0" dirty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1</a:t>
            </a:r>
            <a:r>
              <a:rPr lang="zh-CN" altLang="zh-CN" sz="1400" b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点</a:t>
            </a:r>
            <a:r>
              <a:rPr lang="en-US" altLang="zh-CN" sz="1400" b="0" dirty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=1</a:t>
            </a:r>
            <a:r>
              <a:rPr lang="zh-CN" altLang="zh-CN" sz="1400" b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病例）</a:t>
            </a:r>
          </a:p>
          <a:p>
            <a:pPr eaLnBrk="1" hangingPunct="1"/>
            <a:r>
              <a:rPr lang="en-US" altLang="zh-CN" sz="1400" b="0" dirty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measles distribution by county in 2013 from JAN to MAY (1dot equals 1case)</a:t>
            </a:r>
            <a:endParaRPr lang="en-GB" altLang="zh-CN" sz="1400" b="0" dirty="0" smtClean="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0" y="6286500"/>
            <a:ext cx="5651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zh-CN" sz="1200" b="0" dirty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* Source: National N</a:t>
            </a:r>
            <a:r>
              <a:rPr lang="en-US" altLang="zh-CN" sz="1200" b="0" dirty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otifiable Disease Reporting System </a:t>
            </a:r>
            <a:r>
              <a:rPr lang="en-GB" altLang="zh-CN" sz="1200" b="0" dirty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, data through </a:t>
            </a:r>
            <a:r>
              <a:rPr lang="en-US" altLang="zh-CN" sz="1200" b="0" dirty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May</a:t>
            </a:r>
            <a:endParaRPr lang="en-GB" altLang="zh-CN" sz="1200" b="0" dirty="0" smtClean="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24581" name="图片 13" descr="全国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42481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403225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1"/>
          <p:cNvSpPr>
            <a:spLocks noChangeArrowheads="1"/>
          </p:cNvSpPr>
          <p:nvPr/>
        </p:nvSpPr>
        <p:spPr bwMode="auto">
          <a:xfrm>
            <a:off x="179388" y="5097463"/>
            <a:ext cx="38877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2013</a:t>
            </a:r>
            <a:r>
              <a:rPr lang="zh-CN" altLang="en-US" sz="1200" smtClean="0">
                <a:solidFill>
                  <a:srgbClr val="000000"/>
                </a:solidFill>
                <a:latin typeface="Tahoma" pitchFamily="34" charset="0"/>
                <a:ea typeface="宋体" pitchFamily="2" charset="-122"/>
                <a:cs typeface="Tahoma" pitchFamily="34" charset="0"/>
              </a:rPr>
              <a:t>年</a:t>
            </a:r>
            <a:r>
              <a:rPr lang="en-US" altLang="zh-CN" sz="1200" dirty="0" smtClean="0">
                <a:solidFill>
                  <a:srgbClr val="000000"/>
                </a:solidFill>
                <a:latin typeface="Tahoma" pitchFamily="34" charset="0"/>
                <a:ea typeface="宋体" pitchFamily="2" charset="-122"/>
                <a:cs typeface="Tahoma" pitchFamily="34" charset="0"/>
              </a:rPr>
              <a:t>1</a:t>
            </a:r>
            <a:r>
              <a:rPr lang="zh-CN" altLang="en-US" sz="12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ahoma" pitchFamily="34" charset="0"/>
              </a:rPr>
              <a:t>～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ahoma" pitchFamily="34" charset="0"/>
              </a:rPr>
              <a:t>5</a:t>
            </a:r>
            <a:r>
              <a:rPr lang="zh-CN" altLang="en-US" sz="12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ahoma" pitchFamily="34" charset="0"/>
              </a:rPr>
              <a:t>月</a:t>
            </a:r>
            <a:r>
              <a:rPr lang="zh-CN" altLang="en-US" sz="1200" smtClean="0">
                <a:solidFill>
                  <a:srgbClr val="000000"/>
                </a:solidFill>
                <a:latin typeface="Tahoma" pitchFamily="34" charset="0"/>
                <a:ea typeface="宋体" pitchFamily="2" charset="-122"/>
                <a:cs typeface="Tahoma" pitchFamily="34" charset="0"/>
              </a:rPr>
              <a:t>全国各省麻疹发病率</a:t>
            </a:r>
            <a:endParaRPr lang="zh-CN" altLang="en-US" sz="1100" smtClean="0">
              <a:solidFill>
                <a:srgbClr val="000000"/>
              </a:solidFill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eaLnBrk="0" hangingPunct="0"/>
            <a:r>
              <a:rPr lang="en-US" altLang="zh-CN" sz="11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measles incidence by province in 2013 from JAN to MAY</a:t>
            </a: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宋体" pitchFamily="2" charset="-122"/>
              </a:rPr>
              <a:t> </a:t>
            </a:r>
            <a:endParaRPr lang="en-US" altLang="zh-CN" sz="2800" dirty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6897688" y="6516688"/>
            <a:ext cx="2211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zh-CN" altLang="en-US" sz="1800" b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数据截至</a:t>
            </a:r>
            <a:r>
              <a:rPr lang="en-US" altLang="zh-CN" sz="1800" b="0" dirty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2013</a:t>
            </a:r>
            <a:r>
              <a:rPr lang="zh-CN" altLang="en-US" sz="1800" b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年</a:t>
            </a:r>
            <a:r>
              <a:rPr lang="en-US" altLang="zh-CN" sz="1800" b="0" dirty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5</a:t>
            </a:r>
            <a:r>
              <a:rPr lang="zh-CN" altLang="en-US" sz="1800" b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26643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856663" cy="1143000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solidFill>
                  <a:schemeClr val="accent2"/>
                </a:solidFill>
                <a:ea typeface="宋体" pitchFamily="2" charset="-122"/>
              </a:rPr>
              <a:t>Measles</a:t>
            </a:r>
            <a:r>
              <a:rPr lang="en-GB" altLang="zh-CN" sz="2800" dirty="0" smtClean="0">
                <a:solidFill>
                  <a:schemeClr val="accent2"/>
                </a:solidFill>
                <a:ea typeface="宋体" pitchFamily="2" charset="-122"/>
              </a:rPr>
              <a:t> cases by age group and vaccination status, China, January - </a:t>
            </a:r>
            <a:r>
              <a:rPr lang="en-US" altLang="zh-CN" sz="2800" dirty="0" smtClean="0">
                <a:solidFill>
                  <a:schemeClr val="accent2"/>
                </a:solidFill>
                <a:ea typeface="宋体" pitchFamily="2" charset="-122"/>
              </a:rPr>
              <a:t>May</a:t>
            </a:r>
            <a:r>
              <a:rPr lang="en-GB" altLang="zh-CN" sz="2800" dirty="0" smtClean="0">
                <a:solidFill>
                  <a:schemeClr val="accent2"/>
                </a:solidFill>
                <a:ea typeface="宋体" pitchFamily="2" charset="-122"/>
              </a:rPr>
              <a:t> 2013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875" y="6524625"/>
            <a:ext cx="3108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zh-CN" sz="1000" b="0" dirty="0" smtClean="0">
                <a:solidFill>
                  <a:srgbClr val="000000"/>
                </a:solidFill>
                <a:latin typeface="Tahoma" pitchFamily="34" charset="0"/>
                <a:ea typeface="宋体" pitchFamily="2" charset="-122"/>
              </a:rPr>
              <a:t>Source: National surveillance report as of </a:t>
            </a:r>
            <a:r>
              <a:rPr lang="en-US" altLang="zh-CN" sz="1000" b="0" dirty="0" smtClean="0">
                <a:solidFill>
                  <a:srgbClr val="000000"/>
                </a:solidFill>
                <a:latin typeface="Tahoma" pitchFamily="34" charset="0"/>
                <a:ea typeface="宋体" pitchFamily="2" charset="-122"/>
              </a:rPr>
              <a:t>May</a:t>
            </a:r>
            <a:r>
              <a:rPr lang="en-GB" altLang="zh-CN" sz="1000" b="0" dirty="0" smtClean="0">
                <a:solidFill>
                  <a:srgbClr val="000000"/>
                </a:solidFill>
                <a:latin typeface="Tahoma" pitchFamily="34" charset="0"/>
                <a:ea typeface="宋体" pitchFamily="2" charset="-122"/>
              </a:rPr>
              <a:t> 2013</a:t>
            </a:r>
          </a:p>
        </p:txBody>
      </p:sp>
      <p:pic>
        <p:nvPicPr>
          <p:cNvPr id="25604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734536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33877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7019925" y="6443663"/>
            <a:ext cx="221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32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zh-CN" altLang="en-US" sz="1800" b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数据截至</a:t>
            </a:r>
            <a:r>
              <a:rPr lang="en-US" altLang="zh-CN" sz="1800" b="0" dirty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2013</a:t>
            </a:r>
            <a:r>
              <a:rPr lang="zh-CN" altLang="en-US" sz="1800" b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年</a:t>
            </a:r>
            <a:r>
              <a:rPr lang="en-US" altLang="zh-CN" sz="1800" b="0" dirty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5</a:t>
            </a:r>
            <a:r>
              <a:rPr lang="zh-CN" altLang="en-US" sz="1800" b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6474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</TotalTime>
  <Words>1272</Words>
  <Application>Microsoft Office PowerPoint</Application>
  <PresentationFormat>On-screen Show (4:3)</PresentationFormat>
  <Paragraphs>256</Paragraphs>
  <Slides>30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Default Design</vt:lpstr>
      <vt:lpstr>1_Office Theme</vt:lpstr>
      <vt:lpstr>Chart</vt:lpstr>
      <vt:lpstr>12th Annual Meeting The Measles &amp; Rubella Initiative</vt:lpstr>
      <vt:lpstr>Regional Measles and Rubella Goals</vt:lpstr>
      <vt:lpstr>Technical Advisory Group on Immunization Recommendations, June 2013</vt:lpstr>
      <vt:lpstr>Measles and rubella reported cases and coverage of MCV1 and MCV2, 1980-2012</vt:lpstr>
      <vt:lpstr>PowerPoint Presentation</vt:lpstr>
      <vt:lpstr>Measles incidence per million population by country/area, WPR, 2013*</vt:lpstr>
      <vt:lpstr>2013年麻疹疫情回升 The resurgence of measles in 2013</vt:lpstr>
      <vt:lpstr>PowerPoint Presentation</vt:lpstr>
      <vt:lpstr>Measles cases by age group and vaccination status, China, January - May 2013</vt:lpstr>
      <vt:lpstr>Select Recommendations from National / International Consultation on Measles, China, June 2013</vt:lpstr>
      <vt:lpstr>Confirmed Measles Cases, Lao PDR and Viet Nam, 2013</vt:lpstr>
      <vt:lpstr>PowerPoint Presentation</vt:lpstr>
      <vt:lpstr>Laboratory and epi-linked confirmed measles cases by province,  Philippines, 2012 and 20131</vt:lpstr>
      <vt:lpstr>PowerPoint Presentation</vt:lpstr>
      <vt:lpstr>PowerPoint Presentation</vt:lpstr>
      <vt:lpstr>PowerPoint Presentation</vt:lpstr>
      <vt:lpstr>Laboratory and epi-linked confirmed measles cases by age group and vaccination status, Malaysia, 2013 (N=140)</vt:lpstr>
      <vt:lpstr>Verification of Measles Elimination</vt:lpstr>
      <vt:lpstr>World Immunization Week:  No more measles, for anyone</vt:lpstr>
      <vt:lpstr>National MCV1 coverage and percentage of district with &gt;=80% MCV1 coverage in non-pacific countries, WPR 2012</vt:lpstr>
      <vt:lpstr>MCV2 introduction into routine EPI in (region) 2013</vt:lpstr>
      <vt:lpstr>PowerPoint Presentation</vt:lpstr>
      <vt:lpstr>2013-2015 SIA plans and budget</vt:lpstr>
      <vt:lpstr>PowerPoint Presentation</vt:lpstr>
      <vt:lpstr>Rubella-containing vaccine introduction in (region) 2013</vt:lpstr>
      <vt:lpstr>PowerPoint Presentation</vt:lpstr>
      <vt:lpstr>MRI Support Needed</vt:lpstr>
      <vt:lpstr>Acknowledgements</vt:lpstr>
      <vt:lpstr>PowerPoint Presentation</vt:lpstr>
      <vt:lpstr>Number of countries with MCV1 coverage of at least 90%, WPR, 2008-2012</vt:lpstr>
    </vt:vector>
  </TitlesOfParts>
  <Company>World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 Regional Workshop – Coordinated approaches to pneumonia and diarrhoea control in countries</dc:title>
  <dc:creator>GoodmanT</dc:creator>
  <cp:lastModifiedBy>wprouser</cp:lastModifiedBy>
  <cp:revision>122</cp:revision>
  <dcterms:created xsi:type="dcterms:W3CDTF">2010-12-15T12:40:53Z</dcterms:created>
  <dcterms:modified xsi:type="dcterms:W3CDTF">2013-09-11T10:08:54Z</dcterms:modified>
</cp:coreProperties>
</file>