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9"/>
  </p:notesMasterIdLst>
  <p:sldIdLst>
    <p:sldId id="261" r:id="rId3"/>
    <p:sldId id="264" r:id="rId4"/>
    <p:sldId id="259" r:id="rId5"/>
    <p:sldId id="262" r:id="rId6"/>
    <p:sldId id="263" r:id="rId7"/>
    <p:sldId id="265"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6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85D210C-A051-4D88-9756-F984C0BC129A}" type="datetimeFigureOut">
              <a:rPr lang="en-US"/>
              <a:pPr>
                <a:defRPr/>
              </a:pPr>
              <a:t>9/19/2012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F2AE108-FDFE-4D21-A2F8-D694901CB94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662D15-D8B6-440E-B6CC-3318B5177467}" type="slidenum">
              <a:rPr lang="en-US">
                <a:solidFill>
                  <a:srgbClr val="000000"/>
                </a:solidFill>
                <a:cs typeface="Arial" charset="0"/>
              </a:rPr>
              <a:pPr fontAlgn="base">
                <a:spcBef>
                  <a:spcPct val="0"/>
                </a:spcBef>
                <a:spcAft>
                  <a:spcPct val="0"/>
                </a:spcAft>
              </a:pPr>
              <a:t>2</a:t>
            </a:fld>
            <a:endParaRPr lang="en-US">
              <a:solidFill>
                <a:srgbClr val="000000"/>
              </a:solidFill>
              <a:cs typeface="Arial" charset="0"/>
            </a:endParaRPr>
          </a:p>
        </p:txBody>
      </p:sp>
      <p:sp>
        <p:nvSpPr>
          <p:cNvPr id="30722" name="Rectangle 2"/>
          <p:cNvSpPr>
            <a:spLocks noGrp="1" noRot="1" noChangeAspect="1" noChangeArrowheads="1" noTextEdit="1"/>
          </p:cNvSpPr>
          <p:nvPr>
            <p:ph type="sldImg"/>
          </p:nvPr>
        </p:nvSpPr>
        <p:spPr bwMode="auto">
          <a:xfrm>
            <a:off x="1755775" y="695325"/>
            <a:ext cx="3690938" cy="2768600"/>
          </a:xfrm>
          <a:noFill/>
          <a:ln cap="flat">
            <a:solidFill>
              <a:schemeClr val="tx1"/>
            </a:solidFill>
            <a:miter lim="800000"/>
            <a:headEnd/>
            <a:tailEnd/>
          </a:ln>
        </p:spPr>
      </p:sp>
      <p:sp>
        <p:nvSpPr>
          <p:cNvPr id="30723" name="Rectangle 3"/>
          <p:cNvSpPr>
            <a:spLocks noGrp="1" noChangeArrowheads="1"/>
          </p:cNvSpPr>
          <p:nvPr>
            <p:ph type="body" idx="1"/>
          </p:nvPr>
        </p:nvSpPr>
        <p:spPr bwMode="auto">
          <a:xfrm>
            <a:off x="914400" y="4340225"/>
            <a:ext cx="5026025" cy="3606800"/>
          </a:xfrm>
          <a:noFill/>
        </p:spPr>
        <p:txBody>
          <a:bodyPr wrap="square" lIns="95422" tIns="47711" rIns="95422" bIns="47711" numCol="1" anchor="t" anchorCtr="0" compatLnSpc="1">
            <a:prstTxWarp prst="textNoShape">
              <a:avLst/>
            </a:prstTxWarp>
          </a:bodyPr>
          <a:lstStyle/>
          <a:p>
            <a:pPr>
              <a:spcBef>
                <a:spcPct val="0"/>
              </a:spcBef>
            </a:pPr>
            <a:r>
              <a:rPr lang="en-GB" smtClean="0"/>
              <a:t>The Global Measles and Rubella Laboratory Network was fully established in 2000 and has grown from 80 national and reference labs in 2001 to 172 labs serving 159 countries in 2010. Some large countries have a large number of subnational laboratories including China (331), the Americas (124) and Russia (10) making a total number of 679 labs.  All labs follow the same standardized procedures and a strong quality assurance programme with annual proficiency testing and regular accreditation assessments in place.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149C8A1-6854-4831-A9A5-91EBF556982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42267C4-30A2-4C46-97D3-0EA13DE1103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CFAA136-F10E-43CF-A87D-F89591F4D0C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C64DBAC7-4305-44A0-9D0E-466AAE11AEBC}"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71EF7FAD-970F-4FC8-98B3-4D5D91FBAB23}"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2433C21-4B98-4ABD-8514-2206AB831D25}"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FD4F401-9C8E-4828-AF3C-DA56374DE1B0}"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918D994-1E8A-444D-9030-C3ABEDA816C2}"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DD7C642-7605-47D5-ACCC-08BCE3E60514}"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FC9E59F3-21ED-4466-9A29-CEE6A34CE720}"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4337DDAA-CA2C-4F74-AC7B-0033B31332B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B5EEACE-6C41-4286-A553-5C6CB0A496B8}"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E300E01A-A10B-49F0-B86E-F5B9DEE18339}"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02B1DDF-68AD-4E09-BDF6-AE8FAE61FB68}"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71351CE2-B881-4F5C-BFDF-748140BC6B90}"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C77B715-3EAF-4165-A919-9BB6B666976C}"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E79130A-BAC7-48C0-9B66-D12CD7D8A216}"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0F2CD76-6D47-4F99-9451-242E04C5BE5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BD38B60-641E-43D6-AF88-837A02A4622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7153E048-4FDF-41F4-B03A-51FF563C37F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15613F44-E987-495F-A1A1-BBD5C7F03BA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9D1721C1-AD89-4FBA-B3BD-9486436D4C5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272D7AA-8001-4883-8686-8A738D85534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6DC0ABE-B53A-472C-A459-227F2D33A03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cs typeface="+mn-cs"/>
              </a:defRPr>
            </a:lvl1pPr>
          </a:lstStyle>
          <a:p>
            <a:pPr>
              <a:defRPr/>
            </a:pPr>
            <a:endParaRPr lang="en-GB"/>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cs typeface="+mn-cs"/>
              </a:defRPr>
            </a:lvl1pPr>
          </a:lstStyle>
          <a:p>
            <a:pPr>
              <a:defRPr/>
            </a:pPr>
            <a:endParaRPr lang="en-GB"/>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cs typeface="+mn-cs"/>
              </a:defRPr>
            </a:lvl1pPr>
          </a:lstStyle>
          <a:p>
            <a:pPr>
              <a:defRPr/>
            </a:pPr>
            <a:fld id="{A4E0123C-AA22-4715-A9BE-4220825C5EE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400" smtClean="0">
                <a:solidFill>
                  <a:srgbClr val="FFFFFF"/>
                </a:solidFill>
                <a:latin typeface="+mn-lt"/>
                <a:cs typeface="+mn-cs"/>
              </a:defRPr>
            </a:lvl1pPr>
          </a:lstStyle>
          <a:p>
            <a:pPr>
              <a:defRPr/>
            </a:pPr>
            <a:endParaRPr lang="en-US"/>
          </a:p>
        </p:txBody>
      </p:sp>
      <p:sp>
        <p:nvSpPr>
          <p:cNvPr id="389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0" hangingPunct="0">
              <a:defRPr sz="1400" smtClean="0">
                <a:solidFill>
                  <a:srgbClr val="FFFFFF"/>
                </a:solidFill>
                <a:latin typeface="+mn-lt"/>
                <a:cs typeface="+mn-cs"/>
              </a:defRPr>
            </a:lvl1pPr>
          </a:lstStyle>
          <a:p>
            <a:pPr>
              <a:defRPr/>
            </a:pPr>
            <a:endParaRPr lang="en-US"/>
          </a:p>
        </p:txBody>
      </p:sp>
      <p:sp>
        <p:nvSpPr>
          <p:cNvPr id="389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400" smtClean="0">
                <a:solidFill>
                  <a:srgbClr val="FFFFFF"/>
                </a:solidFill>
                <a:latin typeface="+mn-lt"/>
                <a:cs typeface="+mn-cs"/>
              </a:defRPr>
            </a:lvl1pPr>
          </a:lstStyle>
          <a:p>
            <a:pPr>
              <a:defRPr/>
            </a:pPr>
            <a:fld id="{55F0E944-249A-43E5-91BA-0850594529F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5800" y="260350"/>
            <a:ext cx="7772400" cy="1143000"/>
          </a:xfrm>
        </p:spPr>
        <p:txBody>
          <a:bodyPr/>
          <a:lstStyle/>
          <a:p>
            <a:pPr eaLnBrk="1" hangingPunct="1"/>
            <a:r>
              <a:rPr lang="en-US" sz="3200" smtClean="0">
                <a:latin typeface="Arial" charset="0"/>
              </a:rPr>
              <a:t>Hong Kong Training Workshop, 2010 </a:t>
            </a:r>
          </a:p>
        </p:txBody>
      </p:sp>
      <p:sp>
        <p:nvSpPr>
          <p:cNvPr id="28674" name="Content Placeholder 2"/>
          <p:cNvSpPr>
            <a:spLocks noGrp="1"/>
          </p:cNvSpPr>
          <p:nvPr>
            <p:ph idx="1"/>
          </p:nvPr>
        </p:nvSpPr>
        <p:spPr/>
        <p:txBody>
          <a:bodyPr/>
          <a:lstStyle/>
          <a:p>
            <a:pPr eaLnBrk="1" hangingPunct="1"/>
            <a:endParaRPr lang="en-US" smtClean="0"/>
          </a:p>
        </p:txBody>
      </p:sp>
      <p:pic>
        <p:nvPicPr>
          <p:cNvPr id="28675" name="Picture 2"/>
          <p:cNvPicPr>
            <a:picLocks noChangeAspect="1" noChangeArrowheads="1"/>
          </p:cNvPicPr>
          <p:nvPr/>
        </p:nvPicPr>
        <p:blipFill>
          <a:blip r:embed="rId2"/>
          <a:srcRect/>
          <a:stretch>
            <a:fillRect/>
          </a:stretch>
        </p:blipFill>
        <p:spPr bwMode="auto">
          <a:xfrm>
            <a:off x="762000" y="1268413"/>
            <a:ext cx="7620000" cy="5715000"/>
          </a:xfrm>
          <a:prstGeom prst="rect">
            <a:avLst/>
          </a:prstGeom>
          <a:noFill/>
          <a:ln w="9525">
            <a:noFill/>
            <a:miter lim="800000"/>
            <a:headEnd/>
            <a:tailEnd/>
          </a:ln>
        </p:spPr>
      </p:pic>
      <p:sp>
        <p:nvSpPr>
          <p:cNvPr id="28676" name="Oval 3"/>
          <p:cNvSpPr>
            <a:spLocks noChangeArrowheads="1"/>
          </p:cNvSpPr>
          <p:nvPr/>
        </p:nvSpPr>
        <p:spPr bwMode="auto">
          <a:xfrm>
            <a:off x="3851275" y="2565400"/>
            <a:ext cx="1635125" cy="1633538"/>
          </a:xfrm>
          <a:prstGeom prst="ellipse">
            <a:avLst/>
          </a:prstGeom>
          <a:noFill/>
          <a:ln w="9525">
            <a:noFill/>
            <a:round/>
            <a:headEnd/>
            <a:tailEnd/>
          </a:ln>
        </p:spPr>
        <p:txBody>
          <a:bodyPr lIns="0" tIns="0" rIns="0" bIns="0">
            <a:spAutoFit/>
          </a:bodyPr>
          <a:lstStyle/>
          <a:p>
            <a:endParaRPr lang="en-US">
              <a:latin typeface="StempelGaramond Roman"/>
            </a:endParaRPr>
          </a:p>
        </p:txBody>
      </p:sp>
      <p:sp>
        <p:nvSpPr>
          <p:cNvPr id="5" name="Oval 4"/>
          <p:cNvSpPr>
            <a:spLocks noChangeArrowheads="1"/>
          </p:cNvSpPr>
          <p:nvPr/>
        </p:nvSpPr>
        <p:spPr bwMode="auto">
          <a:xfrm>
            <a:off x="4043363" y="2636838"/>
            <a:ext cx="1249362" cy="1201737"/>
          </a:xfrm>
          <a:prstGeom prst="ellipse">
            <a:avLst/>
          </a:prstGeom>
          <a:noFill/>
          <a:ln w="38100">
            <a:solidFill>
              <a:srgbClr val="C00000"/>
            </a:solidFill>
            <a:round/>
            <a:headEnd/>
            <a:tailEnd/>
          </a:ln>
        </p:spPr>
        <p:txBody>
          <a:bodyPr lIns="0" tIns="0" rIns="0" bIns="0">
            <a:spAutoFit/>
          </a:bodyPr>
          <a:lstStyle/>
          <a:p>
            <a:endParaRPr lang="en-US">
              <a:latin typeface="StempelGaramond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sp>
        <p:nvSpPr>
          <p:cNvPr id="29698" name="Line 2"/>
          <p:cNvSpPr>
            <a:spLocks noChangeShapeType="1"/>
          </p:cNvSpPr>
          <p:nvPr/>
        </p:nvSpPr>
        <p:spPr bwMode="auto">
          <a:xfrm>
            <a:off x="827088" y="3068638"/>
            <a:ext cx="3097212" cy="3168650"/>
          </a:xfrm>
          <a:prstGeom prst="line">
            <a:avLst/>
          </a:prstGeom>
          <a:noFill/>
          <a:ln w="28575" cap="rnd">
            <a:solidFill>
              <a:schemeClr val="folHlink"/>
            </a:solidFill>
            <a:round/>
            <a:headEnd/>
            <a:tailEnd/>
          </a:ln>
        </p:spPr>
        <p:txBody>
          <a:bodyPr wrap="none" anchor="ctr"/>
          <a:lstStyle/>
          <a:p>
            <a:endParaRPr lang="en-US"/>
          </a:p>
        </p:txBody>
      </p:sp>
      <p:sp>
        <p:nvSpPr>
          <p:cNvPr id="29699" name="Rectangle 3"/>
          <p:cNvSpPr>
            <a:spLocks noChangeArrowheads="1"/>
          </p:cNvSpPr>
          <p:nvPr/>
        </p:nvSpPr>
        <p:spPr bwMode="auto">
          <a:xfrm>
            <a:off x="685800" y="6248400"/>
            <a:ext cx="1905000" cy="457200"/>
          </a:xfrm>
          <a:prstGeom prst="rect">
            <a:avLst/>
          </a:prstGeom>
          <a:noFill/>
          <a:ln w="9525">
            <a:noFill/>
            <a:miter lim="800000"/>
            <a:headEnd/>
            <a:tailEnd/>
          </a:ln>
        </p:spPr>
        <p:txBody>
          <a:bodyPr wrap="none" lIns="92075" tIns="46038" rIns="92075" bIns="46038" anchor="ctr"/>
          <a:lstStyle/>
          <a:p>
            <a:pPr eaLnBrk="0" hangingPunct="0"/>
            <a:endParaRPr lang="en-GB" sz="2400">
              <a:solidFill>
                <a:srgbClr val="FFFFFF"/>
              </a:solidFill>
              <a:latin typeface="Times New Roman" pitchFamily="18" charset="0"/>
            </a:endParaRPr>
          </a:p>
        </p:txBody>
      </p:sp>
      <p:sp>
        <p:nvSpPr>
          <p:cNvPr id="29700" name="Rectangle 4"/>
          <p:cNvSpPr>
            <a:spLocks noChangeArrowheads="1"/>
          </p:cNvSpPr>
          <p:nvPr/>
        </p:nvSpPr>
        <p:spPr bwMode="auto">
          <a:xfrm>
            <a:off x="1588" y="0"/>
            <a:ext cx="9142412" cy="1058863"/>
          </a:xfrm>
          <a:prstGeom prst="rect">
            <a:avLst/>
          </a:prstGeom>
          <a:noFill/>
          <a:ln w="9525">
            <a:noFill/>
            <a:miter lim="800000"/>
            <a:headEnd/>
            <a:tailEnd/>
          </a:ln>
        </p:spPr>
        <p:txBody>
          <a:bodyPr lIns="92075" tIns="46038" rIns="92075" bIns="46038" anchor="ctr"/>
          <a:lstStyle/>
          <a:p>
            <a:pPr algn="ctr" eaLnBrk="0" hangingPunct="0"/>
            <a:r>
              <a:rPr lang="en-US" sz="2800">
                <a:solidFill>
                  <a:srgbClr val="000000"/>
                </a:solidFill>
                <a:latin typeface="Arial Rounded MT Bold" pitchFamily="34" charset="0"/>
              </a:rPr>
              <a:t>WHO Global Measles and Rubella Laboratory Network: 2001-2010</a:t>
            </a:r>
          </a:p>
        </p:txBody>
      </p:sp>
      <p:grpSp>
        <p:nvGrpSpPr>
          <p:cNvPr id="29701" name="Group 5"/>
          <p:cNvGrpSpPr>
            <a:grpSpLocks/>
          </p:cNvGrpSpPr>
          <p:nvPr/>
        </p:nvGrpSpPr>
        <p:grpSpPr bwMode="auto">
          <a:xfrm>
            <a:off x="-1765300" y="981075"/>
            <a:ext cx="5111750" cy="2478088"/>
            <a:chOff x="-1296" y="624"/>
            <a:chExt cx="3814" cy="1920"/>
          </a:xfrm>
        </p:grpSpPr>
        <p:sp>
          <p:nvSpPr>
            <p:cNvPr id="30359" name="Freeform 6"/>
            <p:cNvSpPr>
              <a:spLocks/>
            </p:cNvSpPr>
            <p:nvPr/>
          </p:nvSpPr>
          <p:spPr bwMode="auto">
            <a:xfrm>
              <a:off x="694" y="624"/>
              <a:ext cx="1475" cy="662"/>
            </a:xfrm>
            <a:custGeom>
              <a:avLst/>
              <a:gdLst>
                <a:gd name="T0" fmla="*/ 264 w 1883"/>
                <a:gd name="T1" fmla="*/ 450 h 925"/>
                <a:gd name="T2" fmla="*/ 324 w 1883"/>
                <a:gd name="T3" fmla="*/ 450 h 925"/>
                <a:gd name="T4" fmla="*/ 375 w 1883"/>
                <a:gd name="T5" fmla="*/ 429 h 925"/>
                <a:gd name="T6" fmla="*/ 445 w 1883"/>
                <a:gd name="T7" fmla="*/ 395 h 925"/>
                <a:gd name="T8" fmla="*/ 531 w 1883"/>
                <a:gd name="T9" fmla="*/ 418 h 925"/>
                <a:gd name="T10" fmla="*/ 579 w 1883"/>
                <a:gd name="T11" fmla="*/ 450 h 925"/>
                <a:gd name="T12" fmla="*/ 652 w 1883"/>
                <a:gd name="T13" fmla="*/ 517 h 925"/>
                <a:gd name="T14" fmla="*/ 747 w 1883"/>
                <a:gd name="T15" fmla="*/ 485 h 925"/>
                <a:gd name="T16" fmla="*/ 797 w 1883"/>
                <a:gd name="T17" fmla="*/ 462 h 925"/>
                <a:gd name="T18" fmla="*/ 918 w 1883"/>
                <a:gd name="T19" fmla="*/ 473 h 925"/>
                <a:gd name="T20" fmla="*/ 978 w 1883"/>
                <a:gd name="T21" fmla="*/ 450 h 925"/>
                <a:gd name="T22" fmla="*/ 978 w 1883"/>
                <a:gd name="T23" fmla="*/ 386 h 925"/>
                <a:gd name="T24" fmla="*/ 1074 w 1883"/>
                <a:gd name="T25" fmla="*/ 441 h 925"/>
                <a:gd name="T26" fmla="*/ 1160 w 1883"/>
                <a:gd name="T27" fmla="*/ 450 h 925"/>
                <a:gd name="T28" fmla="*/ 1195 w 1883"/>
                <a:gd name="T29" fmla="*/ 528 h 925"/>
                <a:gd name="T30" fmla="*/ 1170 w 1883"/>
                <a:gd name="T31" fmla="*/ 351 h 925"/>
                <a:gd name="T32" fmla="*/ 1099 w 1883"/>
                <a:gd name="T33" fmla="*/ 340 h 925"/>
                <a:gd name="T34" fmla="*/ 1182 w 1883"/>
                <a:gd name="T35" fmla="*/ 220 h 925"/>
                <a:gd name="T36" fmla="*/ 1256 w 1883"/>
                <a:gd name="T37" fmla="*/ 142 h 925"/>
                <a:gd name="T38" fmla="*/ 1281 w 1883"/>
                <a:gd name="T39" fmla="*/ 131 h 925"/>
                <a:gd name="T40" fmla="*/ 1281 w 1883"/>
                <a:gd name="T41" fmla="*/ 230 h 925"/>
                <a:gd name="T42" fmla="*/ 1364 w 1883"/>
                <a:gd name="T43" fmla="*/ 308 h 925"/>
                <a:gd name="T44" fmla="*/ 1364 w 1883"/>
                <a:gd name="T45" fmla="*/ 241 h 925"/>
                <a:gd name="T46" fmla="*/ 1329 w 1883"/>
                <a:gd name="T47" fmla="*/ 175 h 925"/>
                <a:gd name="T48" fmla="*/ 1389 w 1883"/>
                <a:gd name="T49" fmla="*/ 154 h 925"/>
                <a:gd name="T50" fmla="*/ 1474 w 1883"/>
                <a:gd name="T51" fmla="*/ 76 h 925"/>
                <a:gd name="T52" fmla="*/ 1414 w 1883"/>
                <a:gd name="T53" fmla="*/ 55 h 925"/>
                <a:gd name="T54" fmla="*/ 1401 w 1883"/>
                <a:gd name="T55" fmla="*/ 32 h 925"/>
                <a:gd name="T56" fmla="*/ 1281 w 1883"/>
                <a:gd name="T57" fmla="*/ 44 h 925"/>
                <a:gd name="T58" fmla="*/ 1086 w 1883"/>
                <a:gd name="T59" fmla="*/ 9 h 925"/>
                <a:gd name="T60" fmla="*/ 918 w 1883"/>
                <a:gd name="T61" fmla="*/ 32 h 925"/>
                <a:gd name="T62" fmla="*/ 725 w 1883"/>
                <a:gd name="T63" fmla="*/ 55 h 925"/>
                <a:gd name="T64" fmla="*/ 639 w 1883"/>
                <a:gd name="T65" fmla="*/ 44 h 925"/>
                <a:gd name="T66" fmla="*/ 639 w 1883"/>
                <a:gd name="T67" fmla="*/ 0 h 925"/>
                <a:gd name="T68" fmla="*/ 566 w 1883"/>
                <a:gd name="T69" fmla="*/ 0 h 925"/>
                <a:gd name="T70" fmla="*/ 423 w 1883"/>
                <a:gd name="T71" fmla="*/ 87 h 925"/>
                <a:gd name="T72" fmla="*/ 436 w 1883"/>
                <a:gd name="T73" fmla="*/ 142 h 925"/>
                <a:gd name="T74" fmla="*/ 375 w 1883"/>
                <a:gd name="T75" fmla="*/ 154 h 925"/>
                <a:gd name="T76" fmla="*/ 423 w 1883"/>
                <a:gd name="T77" fmla="*/ 209 h 925"/>
                <a:gd name="T78" fmla="*/ 397 w 1883"/>
                <a:gd name="T79" fmla="*/ 241 h 925"/>
                <a:gd name="T80" fmla="*/ 397 w 1883"/>
                <a:gd name="T81" fmla="*/ 241 h 925"/>
                <a:gd name="T82" fmla="*/ 324 w 1883"/>
                <a:gd name="T83" fmla="*/ 142 h 925"/>
                <a:gd name="T84" fmla="*/ 337 w 1883"/>
                <a:gd name="T85" fmla="*/ 220 h 925"/>
                <a:gd name="T86" fmla="*/ 264 w 1883"/>
                <a:gd name="T87" fmla="*/ 230 h 925"/>
                <a:gd name="T88" fmla="*/ 216 w 1883"/>
                <a:gd name="T89" fmla="*/ 241 h 925"/>
                <a:gd name="T90" fmla="*/ 143 w 1883"/>
                <a:gd name="T91" fmla="*/ 264 h 925"/>
                <a:gd name="T92" fmla="*/ 143 w 1883"/>
                <a:gd name="T93" fmla="*/ 285 h 925"/>
                <a:gd name="T94" fmla="*/ 73 w 1883"/>
                <a:gd name="T95" fmla="*/ 319 h 925"/>
                <a:gd name="T96" fmla="*/ 35 w 1883"/>
                <a:gd name="T97" fmla="*/ 296 h 925"/>
                <a:gd name="T98" fmla="*/ 108 w 1883"/>
                <a:gd name="T99" fmla="*/ 276 h 925"/>
                <a:gd name="T100" fmla="*/ 0 w 1883"/>
                <a:gd name="T101" fmla="*/ 253 h 925"/>
                <a:gd name="T102" fmla="*/ 13 w 1883"/>
                <a:gd name="T103" fmla="*/ 319 h 925"/>
                <a:gd name="T104" fmla="*/ 23 w 1883"/>
                <a:gd name="T105" fmla="*/ 407 h 925"/>
                <a:gd name="T106" fmla="*/ 35 w 1883"/>
                <a:gd name="T107" fmla="*/ 450 h 925"/>
                <a:gd name="T108" fmla="*/ 60 w 1883"/>
                <a:gd name="T109" fmla="*/ 496 h 925"/>
                <a:gd name="T110" fmla="*/ 73 w 1883"/>
                <a:gd name="T111" fmla="*/ 528 h 925"/>
                <a:gd name="T112" fmla="*/ 108 w 1883"/>
                <a:gd name="T113" fmla="*/ 540 h 925"/>
                <a:gd name="T114" fmla="*/ 143 w 1883"/>
                <a:gd name="T115" fmla="*/ 551 h 925"/>
                <a:gd name="T116" fmla="*/ 156 w 1883"/>
                <a:gd name="T117" fmla="*/ 638 h 925"/>
                <a:gd name="T118" fmla="*/ 204 w 1883"/>
                <a:gd name="T119" fmla="*/ 615 h 925"/>
                <a:gd name="T120" fmla="*/ 264 w 1883"/>
                <a:gd name="T121" fmla="*/ 650 h 9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3"/>
                <a:gd name="T184" fmla="*/ 0 h 925"/>
                <a:gd name="T185" fmla="*/ 1883 w 1883"/>
                <a:gd name="T186" fmla="*/ 925 h 9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3" h="925">
                  <a:moveTo>
                    <a:pt x="337" y="815"/>
                  </a:moveTo>
                  <a:lnTo>
                    <a:pt x="324" y="738"/>
                  </a:lnTo>
                  <a:lnTo>
                    <a:pt x="324" y="677"/>
                  </a:lnTo>
                  <a:lnTo>
                    <a:pt x="337" y="629"/>
                  </a:lnTo>
                  <a:lnTo>
                    <a:pt x="369" y="629"/>
                  </a:lnTo>
                  <a:lnTo>
                    <a:pt x="385" y="645"/>
                  </a:lnTo>
                  <a:lnTo>
                    <a:pt x="401" y="629"/>
                  </a:lnTo>
                  <a:lnTo>
                    <a:pt x="414" y="629"/>
                  </a:lnTo>
                  <a:lnTo>
                    <a:pt x="430" y="661"/>
                  </a:lnTo>
                  <a:lnTo>
                    <a:pt x="462" y="661"/>
                  </a:lnTo>
                  <a:lnTo>
                    <a:pt x="462" y="600"/>
                  </a:lnTo>
                  <a:lnTo>
                    <a:pt x="479" y="600"/>
                  </a:lnTo>
                  <a:lnTo>
                    <a:pt x="507" y="600"/>
                  </a:lnTo>
                  <a:lnTo>
                    <a:pt x="523" y="584"/>
                  </a:lnTo>
                  <a:lnTo>
                    <a:pt x="556" y="568"/>
                  </a:lnTo>
                  <a:lnTo>
                    <a:pt x="568" y="552"/>
                  </a:lnTo>
                  <a:lnTo>
                    <a:pt x="617" y="552"/>
                  </a:lnTo>
                  <a:lnTo>
                    <a:pt x="633" y="568"/>
                  </a:lnTo>
                  <a:lnTo>
                    <a:pt x="662" y="568"/>
                  </a:lnTo>
                  <a:lnTo>
                    <a:pt x="678" y="584"/>
                  </a:lnTo>
                  <a:lnTo>
                    <a:pt x="694" y="600"/>
                  </a:lnTo>
                  <a:lnTo>
                    <a:pt x="710" y="616"/>
                  </a:lnTo>
                  <a:lnTo>
                    <a:pt x="723" y="616"/>
                  </a:lnTo>
                  <a:lnTo>
                    <a:pt x="739" y="629"/>
                  </a:lnTo>
                  <a:lnTo>
                    <a:pt x="771" y="645"/>
                  </a:lnTo>
                  <a:lnTo>
                    <a:pt x="787" y="677"/>
                  </a:lnTo>
                  <a:lnTo>
                    <a:pt x="816" y="693"/>
                  </a:lnTo>
                  <a:lnTo>
                    <a:pt x="832" y="722"/>
                  </a:lnTo>
                  <a:lnTo>
                    <a:pt x="877" y="677"/>
                  </a:lnTo>
                  <a:lnTo>
                    <a:pt x="909" y="677"/>
                  </a:lnTo>
                  <a:lnTo>
                    <a:pt x="925" y="677"/>
                  </a:lnTo>
                  <a:lnTo>
                    <a:pt x="954" y="677"/>
                  </a:lnTo>
                  <a:lnTo>
                    <a:pt x="954" y="645"/>
                  </a:lnTo>
                  <a:lnTo>
                    <a:pt x="970" y="629"/>
                  </a:lnTo>
                  <a:lnTo>
                    <a:pt x="1018" y="629"/>
                  </a:lnTo>
                  <a:lnTo>
                    <a:pt x="1018" y="645"/>
                  </a:lnTo>
                  <a:lnTo>
                    <a:pt x="1063" y="645"/>
                  </a:lnTo>
                  <a:lnTo>
                    <a:pt x="1140" y="661"/>
                  </a:lnTo>
                  <a:lnTo>
                    <a:pt x="1140" y="645"/>
                  </a:lnTo>
                  <a:lnTo>
                    <a:pt x="1172" y="661"/>
                  </a:lnTo>
                  <a:lnTo>
                    <a:pt x="1172" y="629"/>
                  </a:lnTo>
                  <a:lnTo>
                    <a:pt x="1217" y="645"/>
                  </a:lnTo>
                  <a:lnTo>
                    <a:pt x="1233" y="645"/>
                  </a:lnTo>
                  <a:lnTo>
                    <a:pt x="1249" y="629"/>
                  </a:lnTo>
                  <a:lnTo>
                    <a:pt x="1249" y="600"/>
                  </a:lnTo>
                  <a:lnTo>
                    <a:pt x="1249" y="568"/>
                  </a:lnTo>
                  <a:lnTo>
                    <a:pt x="1233" y="568"/>
                  </a:lnTo>
                  <a:lnTo>
                    <a:pt x="1249" y="539"/>
                  </a:lnTo>
                  <a:lnTo>
                    <a:pt x="1278" y="523"/>
                  </a:lnTo>
                  <a:lnTo>
                    <a:pt x="1310" y="552"/>
                  </a:lnTo>
                  <a:lnTo>
                    <a:pt x="1355" y="600"/>
                  </a:lnTo>
                  <a:lnTo>
                    <a:pt x="1371" y="616"/>
                  </a:lnTo>
                  <a:lnTo>
                    <a:pt x="1416" y="645"/>
                  </a:lnTo>
                  <a:lnTo>
                    <a:pt x="1448" y="645"/>
                  </a:lnTo>
                  <a:lnTo>
                    <a:pt x="1448" y="629"/>
                  </a:lnTo>
                  <a:lnTo>
                    <a:pt x="1481" y="629"/>
                  </a:lnTo>
                  <a:lnTo>
                    <a:pt x="1481" y="693"/>
                  </a:lnTo>
                  <a:lnTo>
                    <a:pt x="1448" y="706"/>
                  </a:lnTo>
                  <a:lnTo>
                    <a:pt x="1481" y="754"/>
                  </a:lnTo>
                  <a:lnTo>
                    <a:pt x="1526" y="738"/>
                  </a:lnTo>
                  <a:lnTo>
                    <a:pt x="1542" y="616"/>
                  </a:lnTo>
                  <a:lnTo>
                    <a:pt x="1526" y="552"/>
                  </a:lnTo>
                  <a:lnTo>
                    <a:pt x="1509" y="491"/>
                  </a:lnTo>
                  <a:lnTo>
                    <a:pt x="1493" y="491"/>
                  </a:lnTo>
                  <a:lnTo>
                    <a:pt x="1481" y="475"/>
                  </a:lnTo>
                  <a:lnTo>
                    <a:pt x="1448" y="507"/>
                  </a:lnTo>
                  <a:lnTo>
                    <a:pt x="1448" y="475"/>
                  </a:lnTo>
                  <a:lnTo>
                    <a:pt x="1403" y="475"/>
                  </a:lnTo>
                  <a:lnTo>
                    <a:pt x="1416" y="446"/>
                  </a:lnTo>
                  <a:lnTo>
                    <a:pt x="1448" y="337"/>
                  </a:lnTo>
                  <a:lnTo>
                    <a:pt x="1509" y="321"/>
                  </a:lnTo>
                  <a:lnTo>
                    <a:pt x="1509" y="308"/>
                  </a:lnTo>
                  <a:lnTo>
                    <a:pt x="1558" y="321"/>
                  </a:lnTo>
                  <a:lnTo>
                    <a:pt x="1570" y="308"/>
                  </a:lnTo>
                  <a:lnTo>
                    <a:pt x="1570" y="244"/>
                  </a:lnTo>
                  <a:lnTo>
                    <a:pt x="1603" y="199"/>
                  </a:lnTo>
                  <a:lnTo>
                    <a:pt x="1619" y="231"/>
                  </a:lnTo>
                  <a:lnTo>
                    <a:pt x="1635" y="231"/>
                  </a:lnTo>
                  <a:lnTo>
                    <a:pt x="1648" y="199"/>
                  </a:lnTo>
                  <a:lnTo>
                    <a:pt x="1635" y="183"/>
                  </a:lnTo>
                  <a:lnTo>
                    <a:pt x="1648" y="167"/>
                  </a:lnTo>
                  <a:lnTo>
                    <a:pt x="1680" y="231"/>
                  </a:lnTo>
                  <a:lnTo>
                    <a:pt x="1648" y="321"/>
                  </a:lnTo>
                  <a:lnTo>
                    <a:pt x="1635" y="321"/>
                  </a:lnTo>
                  <a:lnTo>
                    <a:pt x="1648" y="369"/>
                  </a:lnTo>
                  <a:lnTo>
                    <a:pt x="1725" y="491"/>
                  </a:lnTo>
                  <a:lnTo>
                    <a:pt x="1725" y="430"/>
                  </a:lnTo>
                  <a:lnTo>
                    <a:pt x="1741" y="430"/>
                  </a:lnTo>
                  <a:lnTo>
                    <a:pt x="1741" y="385"/>
                  </a:lnTo>
                  <a:lnTo>
                    <a:pt x="1757" y="385"/>
                  </a:lnTo>
                  <a:lnTo>
                    <a:pt x="1741" y="369"/>
                  </a:lnTo>
                  <a:lnTo>
                    <a:pt x="1741" y="337"/>
                  </a:lnTo>
                  <a:lnTo>
                    <a:pt x="1725" y="321"/>
                  </a:lnTo>
                  <a:lnTo>
                    <a:pt x="1725" y="292"/>
                  </a:lnTo>
                  <a:lnTo>
                    <a:pt x="1696" y="292"/>
                  </a:lnTo>
                  <a:lnTo>
                    <a:pt x="1696" y="244"/>
                  </a:lnTo>
                  <a:lnTo>
                    <a:pt x="1712" y="215"/>
                  </a:lnTo>
                  <a:lnTo>
                    <a:pt x="1725" y="244"/>
                  </a:lnTo>
                  <a:lnTo>
                    <a:pt x="1741" y="215"/>
                  </a:lnTo>
                  <a:lnTo>
                    <a:pt x="1773" y="215"/>
                  </a:lnTo>
                  <a:lnTo>
                    <a:pt x="1805" y="215"/>
                  </a:lnTo>
                  <a:lnTo>
                    <a:pt x="1834" y="183"/>
                  </a:lnTo>
                  <a:lnTo>
                    <a:pt x="1882" y="138"/>
                  </a:lnTo>
                  <a:lnTo>
                    <a:pt x="1882" y="106"/>
                  </a:lnTo>
                  <a:lnTo>
                    <a:pt x="1866" y="106"/>
                  </a:lnTo>
                  <a:lnTo>
                    <a:pt x="1834" y="106"/>
                  </a:lnTo>
                  <a:lnTo>
                    <a:pt x="1805" y="90"/>
                  </a:lnTo>
                  <a:lnTo>
                    <a:pt x="1805" y="77"/>
                  </a:lnTo>
                  <a:lnTo>
                    <a:pt x="1866" y="77"/>
                  </a:lnTo>
                  <a:lnTo>
                    <a:pt x="1882" y="77"/>
                  </a:lnTo>
                  <a:lnTo>
                    <a:pt x="1866" y="29"/>
                  </a:lnTo>
                  <a:lnTo>
                    <a:pt x="1789" y="45"/>
                  </a:lnTo>
                  <a:lnTo>
                    <a:pt x="1725" y="13"/>
                  </a:lnTo>
                  <a:lnTo>
                    <a:pt x="1664" y="29"/>
                  </a:lnTo>
                  <a:lnTo>
                    <a:pt x="1664" y="61"/>
                  </a:lnTo>
                  <a:lnTo>
                    <a:pt x="1635" y="61"/>
                  </a:lnTo>
                  <a:lnTo>
                    <a:pt x="1635" y="45"/>
                  </a:lnTo>
                  <a:lnTo>
                    <a:pt x="1558" y="77"/>
                  </a:lnTo>
                  <a:lnTo>
                    <a:pt x="1481" y="29"/>
                  </a:lnTo>
                  <a:lnTo>
                    <a:pt x="1387" y="13"/>
                  </a:lnTo>
                  <a:lnTo>
                    <a:pt x="1326" y="45"/>
                  </a:lnTo>
                  <a:lnTo>
                    <a:pt x="1278" y="29"/>
                  </a:lnTo>
                  <a:lnTo>
                    <a:pt x="1217" y="29"/>
                  </a:lnTo>
                  <a:lnTo>
                    <a:pt x="1172" y="45"/>
                  </a:lnTo>
                  <a:lnTo>
                    <a:pt x="1156" y="77"/>
                  </a:lnTo>
                  <a:lnTo>
                    <a:pt x="1047" y="45"/>
                  </a:lnTo>
                  <a:lnTo>
                    <a:pt x="941" y="29"/>
                  </a:lnTo>
                  <a:lnTo>
                    <a:pt x="925" y="77"/>
                  </a:lnTo>
                  <a:lnTo>
                    <a:pt x="893" y="45"/>
                  </a:lnTo>
                  <a:lnTo>
                    <a:pt x="832" y="106"/>
                  </a:lnTo>
                  <a:lnTo>
                    <a:pt x="848" y="77"/>
                  </a:lnTo>
                  <a:lnTo>
                    <a:pt x="816" y="61"/>
                  </a:lnTo>
                  <a:lnTo>
                    <a:pt x="848" y="45"/>
                  </a:lnTo>
                  <a:lnTo>
                    <a:pt x="848" y="13"/>
                  </a:lnTo>
                  <a:lnTo>
                    <a:pt x="832" y="0"/>
                  </a:lnTo>
                  <a:lnTo>
                    <a:pt x="816" y="0"/>
                  </a:lnTo>
                  <a:lnTo>
                    <a:pt x="787" y="0"/>
                  </a:lnTo>
                  <a:lnTo>
                    <a:pt x="771" y="29"/>
                  </a:lnTo>
                  <a:lnTo>
                    <a:pt x="755" y="0"/>
                  </a:lnTo>
                  <a:lnTo>
                    <a:pt x="723" y="0"/>
                  </a:lnTo>
                  <a:lnTo>
                    <a:pt x="694" y="13"/>
                  </a:lnTo>
                  <a:lnTo>
                    <a:pt x="694" y="45"/>
                  </a:lnTo>
                  <a:lnTo>
                    <a:pt x="601" y="61"/>
                  </a:lnTo>
                  <a:lnTo>
                    <a:pt x="540" y="122"/>
                  </a:lnTo>
                  <a:lnTo>
                    <a:pt x="556" y="154"/>
                  </a:lnTo>
                  <a:lnTo>
                    <a:pt x="523" y="167"/>
                  </a:lnTo>
                  <a:lnTo>
                    <a:pt x="540" y="183"/>
                  </a:lnTo>
                  <a:lnTo>
                    <a:pt x="556" y="199"/>
                  </a:lnTo>
                  <a:lnTo>
                    <a:pt x="556" y="215"/>
                  </a:lnTo>
                  <a:lnTo>
                    <a:pt x="507" y="199"/>
                  </a:lnTo>
                  <a:lnTo>
                    <a:pt x="507" y="231"/>
                  </a:lnTo>
                  <a:lnTo>
                    <a:pt x="479" y="215"/>
                  </a:lnTo>
                  <a:lnTo>
                    <a:pt x="462" y="244"/>
                  </a:lnTo>
                  <a:lnTo>
                    <a:pt x="479" y="260"/>
                  </a:lnTo>
                  <a:lnTo>
                    <a:pt x="507" y="292"/>
                  </a:lnTo>
                  <a:lnTo>
                    <a:pt x="540" y="292"/>
                  </a:lnTo>
                  <a:lnTo>
                    <a:pt x="568" y="321"/>
                  </a:lnTo>
                  <a:lnTo>
                    <a:pt x="523" y="308"/>
                  </a:lnTo>
                  <a:lnTo>
                    <a:pt x="507" y="308"/>
                  </a:lnTo>
                  <a:lnTo>
                    <a:pt x="507" y="337"/>
                  </a:lnTo>
                  <a:lnTo>
                    <a:pt x="507" y="385"/>
                  </a:lnTo>
                  <a:lnTo>
                    <a:pt x="462" y="369"/>
                  </a:lnTo>
                  <a:lnTo>
                    <a:pt x="491" y="353"/>
                  </a:lnTo>
                  <a:lnTo>
                    <a:pt x="507" y="337"/>
                  </a:lnTo>
                  <a:lnTo>
                    <a:pt x="491" y="308"/>
                  </a:lnTo>
                  <a:lnTo>
                    <a:pt x="446" y="244"/>
                  </a:lnTo>
                  <a:lnTo>
                    <a:pt x="446" y="199"/>
                  </a:lnTo>
                  <a:lnTo>
                    <a:pt x="414" y="199"/>
                  </a:lnTo>
                  <a:lnTo>
                    <a:pt x="414" y="244"/>
                  </a:lnTo>
                  <a:lnTo>
                    <a:pt x="401" y="260"/>
                  </a:lnTo>
                  <a:lnTo>
                    <a:pt x="430" y="321"/>
                  </a:lnTo>
                  <a:lnTo>
                    <a:pt x="430" y="308"/>
                  </a:lnTo>
                  <a:lnTo>
                    <a:pt x="337" y="308"/>
                  </a:lnTo>
                  <a:lnTo>
                    <a:pt x="353" y="321"/>
                  </a:lnTo>
                  <a:lnTo>
                    <a:pt x="337" y="337"/>
                  </a:lnTo>
                  <a:lnTo>
                    <a:pt x="337" y="321"/>
                  </a:lnTo>
                  <a:lnTo>
                    <a:pt x="292" y="337"/>
                  </a:lnTo>
                  <a:lnTo>
                    <a:pt x="260" y="385"/>
                  </a:lnTo>
                  <a:lnTo>
                    <a:pt x="260" y="369"/>
                  </a:lnTo>
                  <a:lnTo>
                    <a:pt x="276" y="337"/>
                  </a:lnTo>
                  <a:lnTo>
                    <a:pt x="215" y="353"/>
                  </a:lnTo>
                  <a:lnTo>
                    <a:pt x="231" y="385"/>
                  </a:lnTo>
                  <a:lnTo>
                    <a:pt x="215" y="385"/>
                  </a:lnTo>
                  <a:lnTo>
                    <a:pt x="183" y="369"/>
                  </a:lnTo>
                  <a:lnTo>
                    <a:pt x="183" y="353"/>
                  </a:lnTo>
                  <a:lnTo>
                    <a:pt x="154" y="353"/>
                  </a:lnTo>
                  <a:lnTo>
                    <a:pt x="170" y="385"/>
                  </a:lnTo>
                  <a:lnTo>
                    <a:pt x="183" y="398"/>
                  </a:lnTo>
                  <a:lnTo>
                    <a:pt x="154" y="414"/>
                  </a:lnTo>
                  <a:lnTo>
                    <a:pt x="122" y="430"/>
                  </a:lnTo>
                  <a:lnTo>
                    <a:pt x="122" y="446"/>
                  </a:lnTo>
                  <a:lnTo>
                    <a:pt x="93" y="446"/>
                  </a:lnTo>
                  <a:lnTo>
                    <a:pt x="106" y="475"/>
                  </a:lnTo>
                  <a:lnTo>
                    <a:pt x="77" y="462"/>
                  </a:lnTo>
                  <a:lnTo>
                    <a:pt x="77" y="430"/>
                  </a:lnTo>
                  <a:lnTo>
                    <a:pt x="45" y="414"/>
                  </a:lnTo>
                  <a:lnTo>
                    <a:pt x="45" y="398"/>
                  </a:lnTo>
                  <a:lnTo>
                    <a:pt x="93" y="414"/>
                  </a:lnTo>
                  <a:lnTo>
                    <a:pt x="122" y="414"/>
                  </a:lnTo>
                  <a:lnTo>
                    <a:pt x="138" y="385"/>
                  </a:lnTo>
                  <a:lnTo>
                    <a:pt x="138" y="369"/>
                  </a:lnTo>
                  <a:lnTo>
                    <a:pt x="61" y="353"/>
                  </a:lnTo>
                  <a:lnTo>
                    <a:pt x="0" y="337"/>
                  </a:lnTo>
                  <a:lnTo>
                    <a:pt x="0" y="353"/>
                  </a:lnTo>
                  <a:lnTo>
                    <a:pt x="0" y="385"/>
                  </a:lnTo>
                  <a:lnTo>
                    <a:pt x="16" y="398"/>
                  </a:lnTo>
                  <a:lnTo>
                    <a:pt x="16" y="430"/>
                  </a:lnTo>
                  <a:lnTo>
                    <a:pt x="16" y="446"/>
                  </a:lnTo>
                  <a:lnTo>
                    <a:pt x="29" y="475"/>
                  </a:lnTo>
                  <a:lnTo>
                    <a:pt x="45" y="507"/>
                  </a:lnTo>
                  <a:lnTo>
                    <a:pt x="16" y="568"/>
                  </a:lnTo>
                  <a:lnTo>
                    <a:pt x="29" y="568"/>
                  </a:lnTo>
                  <a:lnTo>
                    <a:pt x="45" y="584"/>
                  </a:lnTo>
                  <a:lnTo>
                    <a:pt x="45" y="600"/>
                  </a:lnTo>
                  <a:lnTo>
                    <a:pt x="45" y="616"/>
                  </a:lnTo>
                  <a:lnTo>
                    <a:pt x="45" y="629"/>
                  </a:lnTo>
                  <a:lnTo>
                    <a:pt x="45" y="645"/>
                  </a:lnTo>
                  <a:lnTo>
                    <a:pt x="61" y="661"/>
                  </a:lnTo>
                  <a:lnTo>
                    <a:pt x="61" y="677"/>
                  </a:lnTo>
                  <a:lnTo>
                    <a:pt x="77" y="693"/>
                  </a:lnTo>
                  <a:lnTo>
                    <a:pt x="77" y="706"/>
                  </a:lnTo>
                  <a:lnTo>
                    <a:pt x="61" y="722"/>
                  </a:lnTo>
                  <a:lnTo>
                    <a:pt x="61" y="738"/>
                  </a:lnTo>
                  <a:lnTo>
                    <a:pt x="93" y="738"/>
                  </a:lnTo>
                  <a:lnTo>
                    <a:pt x="106" y="722"/>
                  </a:lnTo>
                  <a:lnTo>
                    <a:pt x="122" y="738"/>
                  </a:lnTo>
                  <a:lnTo>
                    <a:pt x="122" y="754"/>
                  </a:lnTo>
                  <a:lnTo>
                    <a:pt x="138" y="754"/>
                  </a:lnTo>
                  <a:lnTo>
                    <a:pt x="154" y="754"/>
                  </a:lnTo>
                  <a:lnTo>
                    <a:pt x="154" y="770"/>
                  </a:lnTo>
                  <a:lnTo>
                    <a:pt x="170" y="770"/>
                  </a:lnTo>
                  <a:lnTo>
                    <a:pt x="183" y="770"/>
                  </a:lnTo>
                  <a:lnTo>
                    <a:pt x="183" y="783"/>
                  </a:lnTo>
                  <a:lnTo>
                    <a:pt x="183" y="831"/>
                  </a:lnTo>
                  <a:lnTo>
                    <a:pt x="154" y="860"/>
                  </a:lnTo>
                  <a:lnTo>
                    <a:pt x="199" y="892"/>
                  </a:lnTo>
                  <a:lnTo>
                    <a:pt x="199" y="876"/>
                  </a:lnTo>
                  <a:lnTo>
                    <a:pt x="231" y="876"/>
                  </a:lnTo>
                  <a:lnTo>
                    <a:pt x="247" y="876"/>
                  </a:lnTo>
                  <a:lnTo>
                    <a:pt x="260" y="860"/>
                  </a:lnTo>
                  <a:lnTo>
                    <a:pt x="308" y="908"/>
                  </a:lnTo>
                  <a:lnTo>
                    <a:pt x="324" y="908"/>
                  </a:lnTo>
                  <a:lnTo>
                    <a:pt x="324" y="924"/>
                  </a:lnTo>
                  <a:lnTo>
                    <a:pt x="337" y="908"/>
                  </a:lnTo>
                  <a:lnTo>
                    <a:pt x="308" y="860"/>
                  </a:lnTo>
                  <a:lnTo>
                    <a:pt x="308" y="831"/>
                  </a:lnTo>
                  <a:lnTo>
                    <a:pt x="337" y="81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grpSp>
          <p:nvGrpSpPr>
            <p:cNvPr id="30360" name="Group 7"/>
            <p:cNvGrpSpPr>
              <a:grpSpLocks/>
            </p:cNvGrpSpPr>
            <p:nvPr/>
          </p:nvGrpSpPr>
          <p:grpSpPr bwMode="auto">
            <a:xfrm>
              <a:off x="-1296" y="845"/>
              <a:ext cx="3814" cy="1699"/>
              <a:chOff x="458" y="1261"/>
              <a:chExt cx="4870" cy="2373"/>
            </a:xfrm>
          </p:grpSpPr>
          <p:sp>
            <p:nvSpPr>
              <p:cNvPr id="30361" name="Oval 8"/>
              <p:cNvSpPr>
                <a:spLocks noChangeArrowheads="1"/>
              </p:cNvSpPr>
              <p:nvPr/>
            </p:nvSpPr>
            <p:spPr bwMode="auto">
              <a:xfrm>
                <a:off x="458" y="3064"/>
                <a:ext cx="0" cy="0"/>
              </a:xfrm>
              <a:prstGeom prst="ellipse">
                <a:avLst/>
              </a:prstGeom>
              <a:solidFill>
                <a:schemeClr val="bg2"/>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362" name="Oval 9"/>
              <p:cNvSpPr>
                <a:spLocks noChangeArrowheads="1"/>
              </p:cNvSpPr>
              <p:nvPr/>
            </p:nvSpPr>
            <p:spPr bwMode="auto">
              <a:xfrm>
                <a:off x="458" y="3003"/>
                <a:ext cx="0" cy="9"/>
              </a:xfrm>
              <a:prstGeom prst="ellipse">
                <a:avLst/>
              </a:prstGeom>
              <a:solidFill>
                <a:schemeClr val="bg2"/>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363" name="Oval 10"/>
              <p:cNvSpPr>
                <a:spLocks noChangeArrowheads="1"/>
              </p:cNvSpPr>
              <p:nvPr/>
            </p:nvSpPr>
            <p:spPr bwMode="auto">
              <a:xfrm>
                <a:off x="458" y="3035"/>
                <a:ext cx="0" cy="6"/>
              </a:xfrm>
              <a:prstGeom prst="ellipse">
                <a:avLst/>
              </a:prstGeom>
              <a:solidFill>
                <a:schemeClr val="bg2"/>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364" name="Freeform 11"/>
              <p:cNvSpPr>
                <a:spLocks/>
              </p:cNvSpPr>
              <p:nvPr/>
            </p:nvSpPr>
            <p:spPr bwMode="auto">
              <a:xfrm>
                <a:off x="2768" y="1598"/>
                <a:ext cx="30" cy="49"/>
              </a:xfrm>
              <a:custGeom>
                <a:avLst/>
                <a:gdLst>
                  <a:gd name="T0" fmla="*/ 0 w 30"/>
                  <a:gd name="T1" fmla="*/ 48 h 49"/>
                  <a:gd name="T2" fmla="*/ 16 w 30"/>
                  <a:gd name="T3" fmla="*/ 48 h 49"/>
                  <a:gd name="T4" fmla="*/ 16 w 30"/>
                  <a:gd name="T5" fmla="*/ 16 h 49"/>
                  <a:gd name="T6" fmla="*/ 29 w 30"/>
                  <a:gd name="T7" fmla="*/ 0 h 49"/>
                  <a:gd name="T8" fmla="*/ 16 w 30"/>
                  <a:gd name="T9" fmla="*/ 0 h 49"/>
                  <a:gd name="T10" fmla="*/ 0 w 30"/>
                  <a:gd name="T11" fmla="*/ 0 h 49"/>
                  <a:gd name="T12" fmla="*/ 0 w 30"/>
                  <a:gd name="T13" fmla="*/ 32 h 49"/>
                  <a:gd name="T14" fmla="*/ 0 w 30"/>
                  <a:gd name="T15" fmla="*/ 48 h 4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9"/>
                  <a:gd name="T26" fmla="*/ 30 w 30"/>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9">
                    <a:moveTo>
                      <a:pt x="0" y="48"/>
                    </a:moveTo>
                    <a:lnTo>
                      <a:pt x="16" y="48"/>
                    </a:lnTo>
                    <a:lnTo>
                      <a:pt x="16" y="16"/>
                    </a:lnTo>
                    <a:lnTo>
                      <a:pt x="29" y="0"/>
                    </a:lnTo>
                    <a:lnTo>
                      <a:pt x="16" y="0"/>
                    </a:lnTo>
                    <a:lnTo>
                      <a:pt x="0" y="0"/>
                    </a:lnTo>
                    <a:lnTo>
                      <a:pt x="0" y="32"/>
                    </a:lnTo>
                    <a:lnTo>
                      <a:pt x="0" y="48"/>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365" name="Freeform 12"/>
              <p:cNvSpPr>
                <a:spLocks/>
              </p:cNvSpPr>
              <p:nvPr/>
            </p:nvSpPr>
            <p:spPr bwMode="auto">
              <a:xfrm>
                <a:off x="2768" y="1582"/>
                <a:ext cx="30" cy="17"/>
              </a:xfrm>
              <a:custGeom>
                <a:avLst/>
                <a:gdLst>
                  <a:gd name="T0" fmla="*/ 0 w 30"/>
                  <a:gd name="T1" fmla="*/ 16 h 17"/>
                  <a:gd name="T2" fmla="*/ 29 w 30"/>
                  <a:gd name="T3" fmla="*/ 0 h 17"/>
                  <a:gd name="T4" fmla="*/ 16 w 30"/>
                  <a:gd name="T5" fmla="*/ 0 h 17"/>
                  <a:gd name="T6" fmla="*/ 0 w 30"/>
                  <a:gd name="T7" fmla="*/ 16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0" y="16"/>
                    </a:moveTo>
                    <a:lnTo>
                      <a:pt x="29" y="0"/>
                    </a:lnTo>
                    <a:lnTo>
                      <a:pt x="16" y="0"/>
                    </a:lnTo>
                    <a:lnTo>
                      <a:pt x="0" y="16"/>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30366" name="Line 13"/>
              <p:cNvSpPr>
                <a:spLocks noChangeShapeType="1"/>
              </p:cNvSpPr>
              <p:nvPr/>
            </p:nvSpPr>
            <p:spPr bwMode="auto">
              <a:xfrm>
                <a:off x="2813" y="1614"/>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367" name="Line 14"/>
              <p:cNvSpPr>
                <a:spLocks noChangeShapeType="1"/>
              </p:cNvSpPr>
              <p:nvPr/>
            </p:nvSpPr>
            <p:spPr bwMode="auto">
              <a:xfrm flipV="1">
                <a:off x="2797" y="1614"/>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368" name="Freeform 15"/>
              <p:cNvSpPr>
                <a:spLocks/>
              </p:cNvSpPr>
              <p:nvPr/>
            </p:nvSpPr>
            <p:spPr bwMode="auto">
              <a:xfrm>
                <a:off x="2521" y="2401"/>
                <a:ext cx="94" cy="110"/>
              </a:xfrm>
              <a:custGeom>
                <a:avLst/>
                <a:gdLst>
                  <a:gd name="T0" fmla="*/ 77 w 94"/>
                  <a:gd name="T1" fmla="*/ 93 h 110"/>
                  <a:gd name="T2" fmla="*/ 77 w 94"/>
                  <a:gd name="T3" fmla="*/ 77 h 110"/>
                  <a:gd name="T4" fmla="*/ 93 w 94"/>
                  <a:gd name="T5" fmla="*/ 32 h 110"/>
                  <a:gd name="T6" fmla="*/ 61 w 94"/>
                  <a:gd name="T7" fmla="*/ 32 h 110"/>
                  <a:gd name="T8" fmla="*/ 45 w 94"/>
                  <a:gd name="T9" fmla="*/ 0 h 110"/>
                  <a:gd name="T10" fmla="*/ 32 w 94"/>
                  <a:gd name="T11" fmla="*/ 0 h 110"/>
                  <a:gd name="T12" fmla="*/ 0 w 94"/>
                  <a:gd name="T13" fmla="*/ 16 h 110"/>
                  <a:gd name="T14" fmla="*/ 16 w 94"/>
                  <a:gd name="T15" fmla="*/ 45 h 110"/>
                  <a:gd name="T16" fmla="*/ 0 w 94"/>
                  <a:gd name="T17" fmla="*/ 45 h 110"/>
                  <a:gd name="T18" fmla="*/ 0 w 94"/>
                  <a:gd name="T19" fmla="*/ 77 h 110"/>
                  <a:gd name="T20" fmla="*/ 16 w 94"/>
                  <a:gd name="T21" fmla="*/ 77 h 110"/>
                  <a:gd name="T22" fmla="*/ 16 w 94"/>
                  <a:gd name="T23" fmla="*/ 109 h 110"/>
                  <a:gd name="T24" fmla="*/ 61 w 94"/>
                  <a:gd name="T25" fmla="*/ 93 h 110"/>
                  <a:gd name="T26" fmla="*/ 77 w 94"/>
                  <a:gd name="T27" fmla="*/ 93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10"/>
                  <a:gd name="T44" fmla="*/ 94 w 94"/>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10">
                    <a:moveTo>
                      <a:pt x="77" y="93"/>
                    </a:moveTo>
                    <a:lnTo>
                      <a:pt x="77" y="77"/>
                    </a:lnTo>
                    <a:lnTo>
                      <a:pt x="93" y="32"/>
                    </a:lnTo>
                    <a:lnTo>
                      <a:pt x="61" y="32"/>
                    </a:lnTo>
                    <a:lnTo>
                      <a:pt x="45" y="0"/>
                    </a:lnTo>
                    <a:lnTo>
                      <a:pt x="32" y="0"/>
                    </a:lnTo>
                    <a:lnTo>
                      <a:pt x="0" y="16"/>
                    </a:lnTo>
                    <a:lnTo>
                      <a:pt x="16" y="45"/>
                    </a:lnTo>
                    <a:lnTo>
                      <a:pt x="0" y="45"/>
                    </a:lnTo>
                    <a:lnTo>
                      <a:pt x="0" y="77"/>
                    </a:lnTo>
                    <a:lnTo>
                      <a:pt x="16" y="77"/>
                    </a:lnTo>
                    <a:lnTo>
                      <a:pt x="16" y="109"/>
                    </a:lnTo>
                    <a:lnTo>
                      <a:pt x="61" y="93"/>
                    </a:lnTo>
                    <a:lnTo>
                      <a:pt x="77" y="93"/>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369" name="Freeform 16"/>
              <p:cNvSpPr>
                <a:spLocks/>
              </p:cNvSpPr>
              <p:nvPr/>
            </p:nvSpPr>
            <p:spPr bwMode="auto">
              <a:xfrm>
                <a:off x="2399" y="2356"/>
                <a:ext cx="30" cy="17"/>
              </a:xfrm>
              <a:custGeom>
                <a:avLst/>
                <a:gdLst>
                  <a:gd name="T0" fmla="*/ 0 w 30"/>
                  <a:gd name="T1" fmla="*/ 0 h 17"/>
                  <a:gd name="T2" fmla="*/ 0 w 30"/>
                  <a:gd name="T3" fmla="*/ 16 h 17"/>
                  <a:gd name="T4" fmla="*/ 29 w 30"/>
                  <a:gd name="T5" fmla="*/ 0 h 17"/>
                  <a:gd name="T6" fmla="*/ 13 w 30"/>
                  <a:gd name="T7" fmla="*/ 0 h 17"/>
                  <a:gd name="T8" fmla="*/ 0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0"/>
                    </a:moveTo>
                    <a:lnTo>
                      <a:pt x="0" y="16"/>
                    </a:lnTo>
                    <a:lnTo>
                      <a:pt x="29" y="0"/>
                    </a:lnTo>
                    <a:lnTo>
                      <a:pt x="13" y="0"/>
                    </a:lnTo>
                    <a:lnTo>
                      <a:pt x="0" y="0"/>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30370" name="Freeform 17"/>
              <p:cNvSpPr>
                <a:spLocks/>
              </p:cNvSpPr>
              <p:nvPr/>
            </p:nvSpPr>
            <p:spPr bwMode="auto">
              <a:xfrm>
                <a:off x="2412" y="2368"/>
                <a:ext cx="126" cy="95"/>
              </a:xfrm>
              <a:custGeom>
                <a:avLst/>
                <a:gdLst>
                  <a:gd name="T0" fmla="*/ 32 w 126"/>
                  <a:gd name="T1" fmla="*/ 65 h 95"/>
                  <a:gd name="T2" fmla="*/ 48 w 126"/>
                  <a:gd name="T3" fmla="*/ 49 h 95"/>
                  <a:gd name="T4" fmla="*/ 64 w 126"/>
                  <a:gd name="T5" fmla="*/ 49 h 95"/>
                  <a:gd name="T6" fmla="*/ 77 w 126"/>
                  <a:gd name="T7" fmla="*/ 78 h 95"/>
                  <a:gd name="T8" fmla="*/ 93 w 126"/>
                  <a:gd name="T9" fmla="*/ 78 h 95"/>
                  <a:gd name="T10" fmla="*/ 93 w 126"/>
                  <a:gd name="T11" fmla="*/ 94 h 95"/>
                  <a:gd name="T12" fmla="*/ 109 w 126"/>
                  <a:gd name="T13" fmla="*/ 78 h 95"/>
                  <a:gd name="T14" fmla="*/ 125 w 126"/>
                  <a:gd name="T15" fmla="*/ 78 h 95"/>
                  <a:gd name="T16" fmla="*/ 109 w 126"/>
                  <a:gd name="T17" fmla="*/ 49 h 95"/>
                  <a:gd name="T18" fmla="*/ 93 w 126"/>
                  <a:gd name="T19" fmla="*/ 16 h 95"/>
                  <a:gd name="T20" fmla="*/ 64 w 126"/>
                  <a:gd name="T21" fmla="*/ 16 h 95"/>
                  <a:gd name="T22" fmla="*/ 32 w 126"/>
                  <a:gd name="T23" fmla="*/ 0 h 95"/>
                  <a:gd name="T24" fmla="*/ 32 w 126"/>
                  <a:gd name="T25" fmla="*/ 16 h 95"/>
                  <a:gd name="T26" fmla="*/ 0 w 126"/>
                  <a:gd name="T27" fmla="*/ 32 h 95"/>
                  <a:gd name="T28" fmla="*/ 32 w 126"/>
                  <a:gd name="T29" fmla="*/ 65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95"/>
                  <a:gd name="T47" fmla="*/ 126 w 126"/>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95">
                    <a:moveTo>
                      <a:pt x="32" y="65"/>
                    </a:moveTo>
                    <a:lnTo>
                      <a:pt x="48" y="49"/>
                    </a:lnTo>
                    <a:lnTo>
                      <a:pt x="64" y="49"/>
                    </a:lnTo>
                    <a:lnTo>
                      <a:pt x="77" y="78"/>
                    </a:lnTo>
                    <a:lnTo>
                      <a:pt x="93" y="78"/>
                    </a:lnTo>
                    <a:lnTo>
                      <a:pt x="93" y="94"/>
                    </a:lnTo>
                    <a:lnTo>
                      <a:pt x="109" y="78"/>
                    </a:lnTo>
                    <a:lnTo>
                      <a:pt x="125" y="78"/>
                    </a:lnTo>
                    <a:lnTo>
                      <a:pt x="109" y="49"/>
                    </a:lnTo>
                    <a:lnTo>
                      <a:pt x="93" y="16"/>
                    </a:lnTo>
                    <a:lnTo>
                      <a:pt x="64" y="16"/>
                    </a:lnTo>
                    <a:lnTo>
                      <a:pt x="32" y="0"/>
                    </a:lnTo>
                    <a:lnTo>
                      <a:pt x="32" y="16"/>
                    </a:lnTo>
                    <a:lnTo>
                      <a:pt x="0" y="32"/>
                    </a:lnTo>
                    <a:lnTo>
                      <a:pt x="32" y="6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71" name="Freeform 18"/>
              <p:cNvSpPr>
                <a:spLocks/>
              </p:cNvSpPr>
              <p:nvPr/>
            </p:nvSpPr>
            <p:spPr bwMode="auto">
              <a:xfrm>
                <a:off x="2399" y="2368"/>
                <a:ext cx="46" cy="34"/>
              </a:xfrm>
              <a:custGeom>
                <a:avLst/>
                <a:gdLst>
                  <a:gd name="T0" fmla="*/ 13 w 46"/>
                  <a:gd name="T1" fmla="*/ 33 h 34"/>
                  <a:gd name="T2" fmla="*/ 45 w 46"/>
                  <a:gd name="T3" fmla="*/ 17 h 34"/>
                  <a:gd name="T4" fmla="*/ 45 w 46"/>
                  <a:gd name="T5" fmla="*/ 0 h 34"/>
                  <a:gd name="T6" fmla="*/ 13 w 46"/>
                  <a:gd name="T7" fmla="*/ 0 h 34"/>
                  <a:gd name="T8" fmla="*/ 0 w 46"/>
                  <a:gd name="T9" fmla="*/ 0 h 34"/>
                  <a:gd name="T10" fmla="*/ 0 w 46"/>
                  <a:gd name="T11" fmla="*/ 17 h 34"/>
                  <a:gd name="T12" fmla="*/ 13 w 46"/>
                  <a:gd name="T13" fmla="*/ 33 h 34"/>
                  <a:gd name="T14" fmla="*/ 0 60000 65536"/>
                  <a:gd name="T15" fmla="*/ 0 60000 65536"/>
                  <a:gd name="T16" fmla="*/ 0 60000 65536"/>
                  <a:gd name="T17" fmla="*/ 0 60000 65536"/>
                  <a:gd name="T18" fmla="*/ 0 60000 65536"/>
                  <a:gd name="T19" fmla="*/ 0 60000 65536"/>
                  <a:gd name="T20" fmla="*/ 0 60000 65536"/>
                  <a:gd name="T21" fmla="*/ 0 w 46"/>
                  <a:gd name="T22" fmla="*/ 0 h 34"/>
                  <a:gd name="T23" fmla="*/ 46 w 4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4">
                    <a:moveTo>
                      <a:pt x="13" y="33"/>
                    </a:moveTo>
                    <a:lnTo>
                      <a:pt x="45" y="17"/>
                    </a:lnTo>
                    <a:lnTo>
                      <a:pt x="45" y="0"/>
                    </a:lnTo>
                    <a:lnTo>
                      <a:pt x="13" y="0"/>
                    </a:lnTo>
                    <a:lnTo>
                      <a:pt x="0" y="0"/>
                    </a:lnTo>
                    <a:lnTo>
                      <a:pt x="0" y="17"/>
                    </a:lnTo>
                    <a:lnTo>
                      <a:pt x="13" y="33"/>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372" name="Freeform 19"/>
              <p:cNvSpPr>
                <a:spLocks/>
              </p:cNvSpPr>
              <p:nvPr/>
            </p:nvSpPr>
            <p:spPr bwMode="auto">
              <a:xfrm>
                <a:off x="2476" y="2446"/>
                <a:ext cx="62" cy="65"/>
              </a:xfrm>
              <a:custGeom>
                <a:avLst/>
                <a:gdLst>
                  <a:gd name="T0" fmla="*/ 61 w 62"/>
                  <a:gd name="T1" fmla="*/ 64 h 65"/>
                  <a:gd name="T2" fmla="*/ 61 w 62"/>
                  <a:gd name="T3" fmla="*/ 32 h 65"/>
                  <a:gd name="T4" fmla="*/ 45 w 62"/>
                  <a:gd name="T5" fmla="*/ 32 h 65"/>
                  <a:gd name="T6" fmla="*/ 45 w 62"/>
                  <a:gd name="T7" fmla="*/ 0 h 65"/>
                  <a:gd name="T8" fmla="*/ 29 w 62"/>
                  <a:gd name="T9" fmla="*/ 16 h 65"/>
                  <a:gd name="T10" fmla="*/ 29 w 62"/>
                  <a:gd name="T11" fmla="*/ 0 h 65"/>
                  <a:gd name="T12" fmla="*/ 13 w 62"/>
                  <a:gd name="T13" fmla="*/ 0 h 65"/>
                  <a:gd name="T14" fmla="*/ 0 w 62"/>
                  <a:gd name="T15" fmla="*/ 32 h 65"/>
                  <a:gd name="T16" fmla="*/ 45 w 62"/>
                  <a:gd name="T17" fmla="*/ 64 h 65"/>
                  <a:gd name="T18" fmla="*/ 61 w 62"/>
                  <a:gd name="T19" fmla="*/ 64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65"/>
                  <a:gd name="T32" fmla="*/ 62 w 62"/>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65">
                    <a:moveTo>
                      <a:pt x="61" y="64"/>
                    </a:moveTo>
                    <a:lnTo>
                      <a:pt x="61" y="32"/>
                    </a:lnTo>
                    <a:lnTo>
                      <a:pt x="45" y="32"/>
                    </a:lnTo>
                    <a:lnTo>
                      <a:pt x="45" y="0"/>
                    </a:lnTo>
                    <a:lnTo>
                      <a:pt x="29" y="16"/>
                    </a:lnTo>
                    <a:lnTo>
                      <a:pt x="29" y="0"/>
                    </a:lnTo>
                    <a:lnTo>
                      <a:pt x="13" y="0"/>
                    </a:lnTo>
                    <a:lnTo>
                      <a:pt x="0" y="32"/>
                    </a:lnTo>
                    <a:lnTo>
                      <a:pt x="45" y="64"/>
                    </a:lnTo>
                    <a:lnTo>
                      <a:pt x="61" y="64"/>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73" name="Freeform 20"/>
              <p:cNvSpPr>
                <a:spLocks/>
              </p:cNvSpPr>
              <p:nvPr/>
            </p:nvSpPr>
            <p:spPr bwMode="auto">
              <a:xfrm>
                <a:off x="2399" y="2137"/>
                <a:ext cx="168" cy="204"/>
              </a:xfrm>
              <a:custGeom>
                <a:avLst/>
                <a:gdLst>
                  <a:gd name="T0" fmla="*/ 0 w 168"/>
                  <a:gd name="T1" fmla="*/ 187 h 204"/>
                  <a:gd name="T2" fmla="*/ 29 w 168"/>
                  <a:gd name="T3" fmla="*/ 171 h 204"/>
                  <a:gd name="T4" fmla="*/ 45 w 168"/>
                  <a:gd name="T5" fmla="*/ 187 h 204"/>
                  <a:gd name="T6" fmla="*/ 61 w 168"/>
                  <a:gd name="T7" fmla="*/ 203 h 204"/>
                  <a:gd name="T8" fmla="*/ 90 w 168"/>
                  <a:gd name="T9" fmla="*/ 187 h 204"/>
                  <a:gd name="T10" fmla="*/ 122 w 168"/>
                  <a:gd name="T11" fmla="*/ 187 h 204"/>
                  <a:gd name="T12" fmla="*/ 154 w 168"/>
                  <a:gd name="T13" fmla="*/ 187 h 204"/>
                  <a:gd name="T14" fmla="*/ 167 w 168"/>
                  <a:gd name="T15" fmla="*/ 171 h 204"/>
                  <a:gd name="T16" fmla="*/ 167 w 168"/>
                  <a:gd name="T17" fmla="*/ 77 h 204"/>
                  <a:gd name="T18" fmla="*/ 154 w 168"/>
                  <a:gd name="T19" fmla="*/ 77 h 204"/>
                  <a:gd name="T20" fmla="*/ 154 w 168"/>
                  <a:gd name="T21" fmla="*/ 32 h 204"/>
                  <a:gd name="T22" fmla="*/ 167 w 168"/>
                  <a:gd name="T23" fmla="*/ 48 h 204"/>
                  <a:gd name="T24" fmla="*/ 122 w 168"/>
                  <a:gd name="T25" fmla="*/ 0 h 204"/>
                  <a:gd name="T26" fmla="*/ 122 w 168"/>
                  <a:gd name="T27" fmla="*/ 32 h 204"/>
                  <a:gd name="T28" fmla="*/ 77 w 168"/>
                  <a:gd name="T29" fmla="*/ 32 h 204"/>
                  <a:gd name="T30" fmla="*/ 77 w 168"/>
                  <a:gd name="T31" fmla="*/ 64 h 204"/>
                  <a:gd name="T32" fmla="*/ 61 w 168"/>
                  <a:gd name="T33" fmla="*/ 64 h 204"/>
                  <a:gd name="T34" fmla="*/ 61 w 168"/>
                  <a:gd name="T35" fmla="*/ 93 h 204"/>
                  <a:gd name="T36" fmla="*/ 0 w 168"/>
                  <a:gd name="T37" fmla="*/ 93 h 204"/>
                  <a:gd name="T38" fmla="*/ 13 w 168"/>
                  <a:gd name="T39" fmla="*/ 110 h 204"/>
                  <a:gd name="T40" fmla="*/ 13 w 168"/>
                  <a:gd name="T41" fmla="*/ 171 h 204"/>
                  <a:gd name="T42" fmla="*/ 0 w 168"/>
                  <a:gd name="T43" fmla="*/ 187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204"/>
                  <a:gd name="T68" fmla="*/ 168 w 168"/>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204">
                    <a:moveTo>
                      <a:pt x="0" y="187"/>
                    </a:moveTo>
                    <a:lnTo>
                      <a:pt x="29" y="171"/>
                    </a:lnTo>
                    <a:lnTo>
                      <a:pt x="45" y="187"/>
                    </a:lnTo>
                    <a:lnTo>
                      <a:pt x="61" y="203"/>
                    </a:lnTo>
                    <a:lnTo>
                      <a:pt x="90" y="187"/>
                    </a:lnTo>
                    <a:lnTo>
                      <a:pt x="122" y="187"/>
                    </a:lnTo>
                    <a:lnTo>
                      <a:pt x="154" y="187"/>
                    </a:lnTo>
                    <a:lnTo>
                      <a:pt x="167" y="171"/>
                    </a:lnTo>
                    <a:lnTo>
                      <a:pt x="167" y="77"/>
                    </a:lnTo>
                    <a:lnTo>
                      <a:pt x="154" y="77"/>
                    </a:lnTo>
                    <a:lnTo>
                      <a:pt x="154" y="32"/>
                    </a:lnTo>
                    <a:lnTo>
                      <a:pt x="167" y="48"/>
                    </a:lnTo>
                    <a:lnTo>
                      <a:pt x="122" y="0"/>
                    </a:lnTo>
                    <a:lnTo>
                      <a:pt x="122" y="32"/>
                    </a:lnTo>
                    <a:lnTo>
                      <a:pt x="77" y="32"/>
                    </a:lnTo>
                    <a:lnTo>
                      <a:pt x="77" y="64"/>
                    </a:lnTo>
                    <a:lnTo>
                      <a:pt x="61" y="64"/>
                    </a:lnTo>
                    <a:lnTo>
                      <a:pt x="61" y="93"/>
                    </a:lnTo>
                    <a:lnTo>
                      <a:pt x="0" y="93"/>
                    </a:lnTo>
                    <a:lnTo>
                      <a:pt x="13" y="110"/>
                    </a:lnTo>
                    <a:lnTo>
                      <a:pt x="13" y="171"/>
                    </a:lnTo>
                    <a:lnTo>
                      <a:pt x="0" y="187"/>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74" name="Freeform 21"/>
              <p:cNvSpPr>
                <a:spLocks/>
              </p:cNvSpPr>
              <p:nvPr/>
            </p:nvSpPr>
            <p:spPr bwMode="auto">
              <a:xfrm>
                <a:off x="2383" y="2307"/>
                <a:ext cx="94" cy="79"/>
              </a:xfrm>
              <a:custGeom>
                <a:avLst/>
                <a:gdLst>
                  <a:gd name="T0" fmla="*/ 16 w 94"/>
                  <a:gd name="T1" fmla="*/ 49 h 79"/>
                  <a:gd name="T2" fmla="*/ 29 w 94"/>
                  <a:gd name="T3" fmla="*/ 49 h 79"/>
                  <a:gd name="T4" fmla="*/ 45 w 94"/>
                  <a:gd name="T5" fmla="*/ 49 h 79"/>
                  <a:gd name="T6" fmla="*/ 16 w 94"/>
                  <a:gd name="T7" fmla="*/ 62 h 79"/>
                  <a:gd name="T8" fmla="*/ 29 w 94"/>
                  <a:gd name="T9" fmla="*/ 62 h 79"/>
                  <a:gd name="T10" fmla="*/ 61 w 94"/>
                  <a:gd name="T11" fmla="*/ 62 h 79"/>
                  <a:gd name="T12" fmla="*/ 93 w 94"/>
                  <a:gd name="T13" fmla="*/ 78 h 79"/>
                  <a:gd name="T14" fmla="*/ 77 w 94"/>
                  <a:gd name="T15" fmla="*/ 33 h 79"/>
                  <a:gd name="T16" fmla="*/ 61 w 94"/>
                  <a:gd name="T17" fmla="*/ 16 h 79"/>
                  <a:gd name="T18" fmla="*/ 45 w 94"/>
                  <a:gd name="T19" fmla="*/ 0 h 79"/>
                  <a:gd name="T20" fmla="*/ 16 w 94"/>
                  <a:gd name="T21" fmla="*/ 16 h 79"/>
                  <a:gd name="T22" fmla="*/ 0 w 94"/>
                  <a:gd name="T23" fmla="*/ 33 h 79"/>
                  <a:gd name="T24" fmla="*/ 16 w 94"/>
                  <a:gd name="T25" fmla="*/ 49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79"/>
                  <a:gd name="T41" fmla="*/ 94 w 94"/>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79">
                    <a:moveTo>
                      <a:pt x="16" y="49"/>
                    </a:moveTo>
                    <a:lnTo>
                      <a:pt x="29" y="49"/>
                    </a:lnTo>
                    <a:lnTo>
                      <a:pt x="45" y="49"/>
                    </a:lnTo>
                    <a:lnTo>
                      <a:pt x="16" y="62"/>
                    </a:lnTo>
                    <a:lnTo>
                      <a:pt x="29" y="62"/>
                    </a:lnTo>
                    <a:lnTo>
                      <a:pt x="61" y="62"/>
                    </a:lnTo>
                    <a:lnTo>
                      <a:pt x="93" y="78"/>
                    </a:lnTo>
                    <a:lnTo>
                      <a:pt x="77" y="33"/>
                    </a:lnTo>
                    <a:lnTo>
                      <a:pt x="61" y="16"/>
                    </a:lnTo>
                    <a:lnTo>
                      <a:pt x="45" y="0"/>
                    </a:lnTo>
                    <a:lnTo>
                      <a:pt x="16" y="16"/>
                    </a:lnTo>
                    <a:lnTo>
                      <a:pt x="0" y="33"/>
                    </a:lnTo>
                    <a:lnTo>
                      <a:pt x="16" y="49"/>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375" name="Freeform 22"/>
              <p:cNvSpPr>
                <a:spLocks/>
              </p:cNvSpPr>
              <p:nvPr/>
            </p:nvSpPr>
            <p:spPr bwMode="auto">
              <a:xfrm>
                <a:off x="2444" y="2417"/>
                <a:ext cx="46" cy="62"/>
              </a:xfrm>
              <a:custGeom>
                <a:avLst/>
                <a:gdLst>
                  <a:gd name="T0" fmla="*/ 32 w 46"/>
                  <a:gd name="T1" fmla="*/ 61 h 62"/>
                  <a:gd name="T2" fmla="*/ 45 w 46"/>
                  <a:gd name="T3" fmla="*/ 29 h 62"/>
                  <a:gd name="T4" fmla="*/ 32 w 46"/>
                  <a:gd name="T5" fmla="*/ 0 h 62"/>
                  <a:gd name="T6" fmla="*/ 16 w 46"/>
                  <a:gd name="T7" fmla="*/ 0 h 62"/>
                  <a:gd name="T8" fmla="*/ 0 w 46"/>
                  <a:gd name="T9" fmla="*/ 16 h 62"/>
                  <a:gd name="T10" fmla="*/ 16 w 46"/>
                  <a:gd name="T11" fmla="*/ 45 h 62"/>
                  <a:gd name="T12" fmla="*/ 32 w 46"/>
                  <a:gd name="T13" fmla="*/ 61 h 62"/>
                  <a:gd name="T14" fmla="*/ 0 60000 65536"/>
                  <a:gd name="T15" fmla="*/ 0 60000 65536"/>
                  <a:gd name="T16" fmla="*/ 0 60000 65536"/>
                  <a:gd name="T17" fmla="*/ 0 60000 65536"/>
                  <a:gd name="T18" fmla="*/ 0 60000 65536"/>
                  <a:gd name="T19" fmla="*/ 0 60000 65536"/>
                  <a:gd name="T20" fmla="*/ 0 60000 65536"/>
                  <a:gd name="T21" fmla="*/ 0 w 46"/>
                  <a:gd name="T22" fmla="*/ 0 h 62"/>
                  <a:gd name="T23" fmla="*/ 46 w 46"/>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62">
                    <a:moveTo>
                      <a:pt x="32" y="61"/>
                    </a:moveTo>
                    <a:lnTo>
                      <a:pt x="45" y="29"/>
                    </a:lnTo>
                    <a:lnTo>
                      <a:pt x="32" y="0"/>
                    </a:lnTo>
                    <a:lnTo>
                      <a:pt x="16" y="0"/>
                    </a:lnTo>
                    <a:lnTo>
                      <a:pt x="0" y="16"/>
                    </a:lnTo>
                    <a:lnTo>
                      <a:pt x="16" y="45"/>
                    </a:lnTo>
                    <a:lnTo>
                      <a:pt x="32"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76" name="Freeform 23"/>
              <p:cNvSpPr>
                <a:spLocks/>
              </p:cNvSpPr>
              <p:nvPr/>
            </p:nvSpPr>
            <p:spPr bwMode="auto">
              <a:xfrm>
                <a:off x="2691" y="1707"/>
                <a:ext cx="46" cy="30"/>
              </a:xfrm>
              <a:custGeom>
                <a:avLst/>
                <a:gdLst>
                  <a:gd name="T0" fmla="*/ 45 w 46"/>
                  <a:gd name="T1" fmla="*/ 29 h 30"/>
                  <a:gd name="T2" fmla="*/ 16 w 46"/>
                  <a:gd name="T3" fmla="*/ 29 h 30"/>
                  <a:gd name="T4" fmla="*/ 16 w 46"/>
                  <a:gd name="T5" fmla="*/ 16 h 30"/>
                  <a:gd name="T6" fmla="*/ 0 w 46"/>
                  <a:gd name="T7" fmla="*/ 16 h 30"/>
                  <a:gd name="T8" fmla="*/ 16 w 46"/>
                  <a:gd name="T9" fmla="*/ 0 h 30"/>
                  <a:gd name="T10" fmla="*/ 29 w 46"/>
                  <a:gd name="T11" fmla="*/ 0 h 30"/>
                  <a:gd name="T12" fmla="*/ 45 w 46"/>
                  <a:gd name="T13" fmla="*/ 0 h 30"/>
                  <a:gd name="T14" fmla="*/ 45 w 46"/>
                  <a:gd name="T15" fmla="*/ 16 h 30"/>
                  <a:gd name="T16" fmla="*/ 45 w 46"/>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0"/>
                  <a:gd name="T29" fmla="*/ 46 w 4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0">
                    <a:moveTo>
                      <a:pt x="45" y="29"/>
                    </a:moveTo>
                    <a:lnTo>
                      <a:pt x="16" y="29"/>
                    </a:lnTo>
                    <a:lnTo>
                      <a:pt x="16" y="16"/>
                    </a:lnTo>
                    <a:lnTo>
                      <a:pt x="0" y="16"/>
                    </a:lnTo>
                    <a:lnTo>
                      <a:pt x="16" y="0"/>
                    </a:lnTo>
                    <a:lnTo>
                      <a:pt x="29" y="0"/>
                    </a:lnTo>
                    <a:lnTo>
                      <a:pt x="45" y="0"/>
                    </a:lnTo>
                    <a:lnTo>
                      <a:pt x="45" y="16"/>
                    </a:lnTo>
                    <a:lnTo>
                      <a:pt x="45" y="2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77" name="Freeform 24"/>
              <p:cNvSpPr>
                <a:spLocks/>
              </p:cNvSpPr>
              <p:nvPr/>
            </p:nvSpPr>
            <p:spPr bwMode="auto">
              <a:xfrm>
                <a:off x="2598" y="1723"/>
                <a:ext cx="171" cy="155"/>
              </a:xfrm>
              <a:custGeom>
                <a:avLst/>
                <a:gdLst>
                  <a:gd name="T0" fmla="*/ 45 w 171"/>
                  <a:gd name="T1" fmla="*/ 122 h 155"/>
                  <a:gd name="T2" fmla="*/ 45 w 171"/>
                  <a:gd name="T3" fmla="*/ 138 h 155"/>
                  <a:gd name="T4" fmla="*/ 61 w 171"/>
                  <a:gd name="T5" fmla="*/ 138 h 155"/>
                  <a:gd name="T6" fmla="*/ 77 w 171"/>
                  <a:gd name="T7" fmla="*/ 138 h 155"/>
                  <a:gd name="T8" fmla="*/ 109 w 171"/>
                  <a:gd name="T9" fmla="*/ 154 h 155"/>
                  <a:gd name="T10" fmla="*/ 109 w 171"/>
                  <a:gd name="T11" fmla="*/ 138 h 155"/>
                  <a:gd name="T12" fmla="*/ 154 w 171"/>
                  <a:gd name="T13" fmla="*/ 138 h 155"/>
                  <a:gd name="T14" fmla="*/ 170 w 171"/>
                  <a:gd name="T15" fmla="*/ 122 h 155"/>
                  <a:gd name="T16" fmla="*/ 154 w 171"/>
                  <a:gd name="T17" fmla="*/ 90 h 155"/>
                  <a:gd name="T18" fmla="*/ 154 w 171"/>
                  <a:gd name="T19" fmla="*/ 77 h 155"/>
                  <a:gd name="T20" fmla="*/ 138 w 171"/>
                  <a:gd name="T21" fmla="*/ 90 h 155"/>
                  <a:gd name="T22" fmla="*/ 154 w 171"/>
                  <a:gd name="T23" fmla="*/ 77 h 155"/>
                  <a:gd name="T24" fmla="*/ 154 w 171"/>
                  <a:gd name="T25" fmla="*/ 45 h 155"/>
                  <a:gd name="T26" fmla="*/ 170 w 171"/>
                  <a:gd name="T27" fmla="*/ 29 h 155"/>
                  <a:gd name="T28" fmla="*/ 138 w 171"/>
                  <a:gd name="T29" fmla="*/ 13 h 155"/>
                  <a:gd name="T30" fmla="*/ 109 w 171"/>
                  <a:gd name="T31" fmla="*/ 13 h 155"/>
                  <a:gd name="T32" fmla="*/ 109 w 171"/>
                  <a:gd name="T33" fmla="*/ 0 h 155"/>
                  <a:gd name="T34" fmla="*/ 93 w 171"/>
                  <a:gd name="T35" fmla="*/ 0 h 155"/>
                  <a:gd name="T36" fmla="*/ 77 w 171"/>
                  <a:gd name="T37" fmla="*/ 0 h 155"/>
                  <a:gd name="T38" fmla="*/ 77 w 171"/>
                  <a:gd name="T39" fmla="*/ 13 h 155"/>
                  <a:gd name="T40" fmla="*/ 45 w 171"/>
                  <a:gd name="T41" fmla="*/ 29 h 155"/>
                  <a:gd name="T42" fmla="*/ 32 w 171"/>
                  <a:gd name="T43" fmla="*/ 29 h 155"/>
                  <a:gd name="T44" fmla="*/ 32 w 171"/>
                  <a:gd name="T45" fmla="*/ 45 h 155"/>
                  <a:gd name="T46" fmla="*/ 16 w 171"/>
                  <a:gd name="T47" fmla="*/ 45 h 155"/>
                  <a:gd name="T48" fmla="*/ 0 w 171"/>
                  <a:gd name="T49" fmla="*/ 45 h 155"/>
                  <a:gd name="T50" fmla="*/ 32 w 171"/>
                  <a:gd name="T51" fmla="*/ 61 h 155"/>
                  <a:gd name="T52" fmla="*/ 45 w 171"/>
                  <a:gd name="T53" fmla="*/ 90 h 155"/>
                  <a:gd name="T54" fmla="*/ 45 w 171"/>
                  <a:gd name="T55" fmla="*/ 122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1"/>
                  <a:gd name="T85" fmla="*/ 0 h 155"/>
                  <a:gd name="T86" fmla="*/ 171 w 171"/>
                  <a:gd name="T87" fmla="*/ 155 h 1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1" h="155">
                    <a:moveTo>
                      <a:pt x="45" y="122"/>
                    </a:moveTo>
                    <a:lnTo>
                      <a:pt x="45" y="138"/>
                    </a:lnTo>
                    <a:lnTo>
                      <a:pt x="61" y="138"/>
                    </a:lnTo>
                    <a:lnTo>
                      <a:pt x="77" y="138"/>
                    </a:lnTo>
                    <a:lnTo>
                      <a:pt x="109" y="154"/>
                    </a:lnTo>
                    <a:lnTo>
                      <a:pt x="109" y="138"/>
                    </a:lnTo>
                    <a:lnTo>
                      <a:pt x="154" y="138"/>
                    </a:lnTo>
                    <a:lnTo>
                      <a:pt x="170" y="122"/>
                    </a:lnTo>
                    <a:lnTo>
                      <a:pt x="154" y="90"/>
                    </a:lnTo>
                    <a:lnTo>
                      <a:pt x="154" y="77"/>
                    </a:lnTo>
                    <a:lnTo>
                      <a:pt x="138" y="90"/>
                    </a:lnTo>
                    <a:lnTo>
                      <a:pt x="154" y="77"/>
                    </a:lnTo>
                    <a:lnTo>
                      <a:pt x="154" y="45"/>
                    </a:lnTo>
                    <a:lnTo>
                      <a:pt x="170" y="29"/>
                    </a:lnTo>
                    <a:lnTo>
                      <a:pt x="138" y="13"/>
                    </a:lnTo>
                    <a:lnTo>
                      <a:pt x="109" y="13"/>
                    </a:lnTo>
                    <a:lnTo>
                      <a:pt x="109" y="0"/>
                    </a:lnTo>
                    <a:lnTo>
                      <a:pt x="93" y="0"/>
                    </a:lnTo>
                    <a:lnTo>
                      <a:pt x="77" y="0"/>
                    </a:lnTo>
                    <a:lnTo>
                      <a:pt x="77" y="13"/>
                    </a:lnTo>
                    <a:lnTo>
                      <a:pt x="45" y="29"/>
                    </a:lnTo>
                    <a:lnTo>
                      <a:pt x="32" y="29"/>
                    </a:lnTo>
                    <a:lnTo>
                      <a:pt x="32" y="45"/>
                    </a:lnTo>
                    <a:lnTo>
                      <a:pt x="16" y="45"/>
                    </a:lnTo>
                    <a:lnTo>
                      <a:pt x="0" y="45"/>
                    </a:lnTo>
                    <a:lnTo>
                      <a:pt x="32" y="61"/>
                    </a:lnTo>
                    <a:lnTo>
                      <a:pt x="45" y="90"/>
                    </a:lnTo>
                    <a:lnTo>
                      <a:pt x="45" y="122"/>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78" name="Freeform 25"/>
              <p:cNvSpPr>
                <a:spLocks/>
              </p:cNvSpPr>
              <p:nvPr/>
            </p:nvSpPr>
            <p:spPr bwMode="auto">
              <a:xfrm>
                <a:off x="2521" y="1630"/>
                <a:ext cx="62" cy="78"/>
              </a:xfrm>
              <a:custGeom>
                <a:avLst/>
                <a:gdLst>
                  <a:gd name="T0" fmla="*/ 61 w 62"/>
                  <a:gd name="T1" fmla="*/ 29 h 78"/>
                  <a:gd name="T2" fmla="*/ 45 w 62"/>
                  <a:gd name="T3" fmla="*/ 29 h 78"/>
                  <a:gd name="T4" fmla="*/ 32 w 62"/>
                  <a:gd name="T5" fmla="*/ 16 h 78"/>
                  <a:gd name="T6" fmla="*/ 45 w 62"/>
                  <a:gd name="T7" fmla="*/ 0 h 78"/>
                  <a:gd name="T8" fmla="*/ 32 w 62"/>
                  <a:gd name="T9" fmla="*/ 0 h 78"/>
                  <a:gd name="T10" fmla="*/ 16 w 62"/>
                  <a:gd name="T11" fmla="*/ 16 h 78"/>
                  <a:gd name="T12" fmla="*/ 0 w 62"/>
                  <a:gd name="T13" fmla="*/ 16 h 78"/>
                  <a:gd name="T14" fmla="*/ 0 w 62"/>
                  <a:gd name="T15" fmla="*/ 45 h 78"/>
                  <a:gd name="T16" fmla="*/ 16 w 62"/>
                  <a:gd name="T17" fmla="*/ 45 h 78"/>
                  <a:gd name="T18" fmla="*/ 16 w 62"/>
                  <a:gd name="T19" fmla="*/ 61 h 78"/>
                  <a:gd name="T20" fmla="*/ 0 w 62"/>
                  <a:gd name="T21" fmla="*/ 61 h 78"/>
                  <a:gd name="T22" fmla="*/ 0 w 62"/>
                  <a:gd name="T23" fmla="*/ 77 h 78"/>
                  <a:gd name="T24" fmla="*/ 32 w 62"/>
                  <a:gd name="T25" fmla="*/ 77 h 78"/>
                  <a:gd name="T26" fmla="*/ 45 w 62"/>
                  <a:gd name="T27" fmla="*/ 61 h 78"/>
                  <a:gd name="T28" fmla="*/ 61 w 62"/>
                  <a:gd name="T29" fmla="*/ 45 h 78"/>
                  <a:gd name="T30" fmla="*/ 61 w 62"/>
                  <a:gd name="T31" fmla="*/ 29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78"/>
                  <a:gd name="T50" fmla="*/ 62 w 62"/>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78">
                    <a:moveTo>
                      <a:pt x="61" y="29"/>
                    </a:moveTo>
                    <a:lnTo>
                      <a:pt x="45" y="29"/>
                    </a:lnTo>
                    <a:lnTo>
                      <a:pt x="32" y="16"/>
                    </a:lnTo>
                    <a:lnTo>
                      <a:pt x="45" y="0"/>
                    </a:lnTo>
                    <a:lnTo>
                      <a:pt x="32" y="0"/>
                    </a:lnTo>
                    <a:lnTo>
                      <a:pt x="16" y="16"/>
                    </a:lnTo>
                    <a:lnTo>
                      <a:pt x="0" y="16"/>
                    </a:lnTo>
                    <a:lnTo>
                      <a:pt x="0" y="45"/>
                    </a:lnTo>
                    <a:lnTo>
                      <a:pt x="16" y="45"/>
                    </a:lnTo>
                    <a:lnTo>
                      <a:pt x="16" y="61"/>
                    </a:lnTo>
                    <a:lnTo>
                      <a:pt x="0" y="61"/>
                    </a:lnTo>
                    <a:lnTo>
                      <a:pt x="0" y="77"/>
                    </a:lnTo>
                    <a:lnTo>
                      <a:pt x="32" y="77"/>
                    </a:lnTo>
                    <a:lnTo>
                      <a:pt x="45" y="61"/>
                    </a:lnTo>
                    <a:lnTo>
                      <a:pt x="61" y="45"/>
                    </a:lnTo>
                    <a:lnTo>
                      <a:pt x="61" y="2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79" name="Freeform 26"/>
              <p:cNvSpPr>
                <a:spLocks/>
              </p:cNvSpPr>
              <p:nvPr/>
            </p:nvSpPr>
            <p:spPr bwMode="auto">
              <a:xfrm>
                <a:off x="2707" y="1659"/>
                <a:ext cx="46" cy="49"/>
              </a:xfrm>
              <a:custGeom>
                <a:avLst/>
                <a:gdLst>
                  <a:gd name="T0" fmla="*/ 0 w 46"/>
                  <a:gd name="T1" fmla="*/ 48 h 49"/>
                  <a:gd name="T2" fmla="*/ 13 w 46"/>
                  <a:gd name="T3" fmla="*/ 48 h 49"/>
                  <a:gd name="T4" fmla="*/ 29 w 46"/>
                  <a:gd name="T5" fmla="*/ 48 h 49"/>
                  <a:gd name="T6" fmla="*/ 45 w 46"/>
                  <a:gd name="T7" fmla="*/ 32 h 49"/>
                  <a:gd name="T8" fmla="*/ 45 w 46"/>
                  <a:gd name="T9" fmla="*/ 0 h 49"/>
                  <a:gd name="T10" fmla="*/ 29 w 46"/>
                  <a:gd name="T11" fmla="*/ 0 h 49"/>
                  <a:gd name="T12" fmla="*/ 13 w 46"/>
                  <a:gd name="T13" fmla="*/ 16 h 49"/>
                  <a:gd name="T14" fmla="*/ 0 w 46"/>
                  <a:gd name="T15" fmla="*/ 32 h 49"/>
                  <a:gd name="T16" fmla="*/ 0 w 46"/>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9"/>
                  <a:gd name="T29" fmla="*/ 46 w 4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9">
                    <a:moveTo>
                      <a:pt x="0" y="48"/>
                    </a:moveTo>
                    <a:lnTo>
                      <a:pt x="13" y="48"/>
                    </a:lnTo>
                    <a:lnTo>
                      <a:pt x="29" y="48"/>
                    </a:lnTo>
                    <a:lnTo>
                      <a:pt x="45" y="32"/>
                    </a:lnTo>
                    <a:lnTo>
                      <a:pt x="45" y="0"/>
                    </a:lnTo>
                    <a:lnTo>
                      <a:pt x="29" y="0"/>
                    </a:lnTo>
                    <a:lnTo>
                      <a:pt x="13" y="16"/>
                    </a:lnTo>
                    <a:lnTo>
                      <a:pt x="0" y="32"/>
                    </a:lnTo>
                    <a:lnTo>
                      <a:pt x="0" y="4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80" name="Freeform 27"/>
              <p:cNvSpPr>
                <a:spLocks/>
              </p:cNvSpPr>
              <p:nvPr/>
            </p:nvSpPr>
            <p:spPr bwMode="auto">
              <a:xfrm>
                <a:off x="2582" y="1569"/>
                <a:ext cx="94" cy="168"/>
              </a:xfrm>
              <a:custGeom>
                <a:avLst/>
                <a:gdLst>
                  <a:gd name="T0" fmla="*/ 32 w 94"/>
                  <a:gd name="T1" fmla="*/ 0 h 168"/>
                  <a:gd name="T2" fmla="*/ 16 w 94"/>
                  <a:gd name="T3" fmla="*/ 0 h 168"/>
                  <a:gd name="T4" fmla="*/ 0 w 94"/>
                  <a:gd name="T5" fmla="*/ 13 h 168"/>
                  <a:gd name="T6" fmla="*/ 0 w 94"/>
                  <a:gd name="T7" fmla="*/ 45 h 168"/>
                  <a:gd name="T8" fmla="*/ 16 w 94"/>
                  <a:gd name="T9" fmla="*/ 61 h 168"/>
                  <a:gd name="T10" fmla="*/ 0 w 94"/>
                  <a:gd name="T11" fmla="*/ 77 h 168"/>
                  <a:gd name="T12" fmla="*/ 16 w 94"/>
                  <a:gd name="T13" fmla="*/ 77 h 168"/>
                  <a:gd name="T14" fmla="*/ 32 w 94"/>
                  <a:gd name="T15" fmla="*/ 77 h 168"/>
                  <a:gd name="T16" fmla="*/ 32 w 94"/>
                  <a:gd name="T17" fmla="*/ 90 h 168"/>
                  <a:gd name="T18" fmla="*/ 16 w 94"/>
                  <a:gd name="T19" fmla="*/ 90 h 168"/>
                  <a:gd name="T20" fmla="*/ 16 w 94"/>
                  <a:gd name="T21" fmla="*/ 122 h 168"/>
                  <a:gd name="T22" fmla="*/ 16 w 94"/>
                  <a:gd name="T23" fmla="*/ 138 h 168"/>
                  <a:gd name="T24" fmla="*/ 32 w 94"/>
                  <a:gd name="T25" fmla="*/ 138 h 168"/>
                  <a:gd name="T26" fmla="*/ 16 w 94"/>
                  <a:gd name="T27" fmla="*/ 138 h 168"/>
                  <a:gd name="T28" fmla="*/ 0 w 94"/>
                  <a:gd name="T29" fmla="*/ 167 h 168"/>
                  <a:gd name="T30" fmla="*/ 32 w 94"/>
                  <a:gd name="T31" fmla="*/ 154 h 168"/>
                  <a:gd name="T32" fmla="*/ 48 w 94"/>
                  <a:gd name="T33" fmla="*/ 154 h 168"/>
                  <a:gd name="T34" fmla="*/ 77 w 94"/>
                  <a:gd name="T35" fmla="*/ 154 h 168"/>
                  <a:gd name="T36" fmla="*/ 93 w 94"/>
                  <a:gd name="T37" fmla="*/ 138 h 168"/>
                  <a:gd name="T38" fmla="*/ 93 w 94"/>
                  <a:gd name="T39" fmla="*/ 122 h 168"/>
                  <a:gd name="T40" fmla="*/ 93 w 94"/>
                  <a:gd name="T41" fmla="*/ 106 h 168"/>
                  <a:gd name="T42" fmla="*/ 77 w 94"/>
                  <a:gd name="T43" fmla="*/ 106 h 168"/>
                  <a:gd name="T44" fmla="*/ 48 w 94"/>
                  <a:gd name="T45" fmla="*/ 45 h 168"/>
                  <a:gd name="T46" fmla="*/ 32 w 94"/>
                  <a:gd name="T47" fmla="*/ 45 h 168"/>
                  <a:gd name="T48" fmla="*/ 48 w 94"/>
                  <a:gd name="T49" fmla="*/ 13 h 168"/>
                  <a:gd name="T50" fmla="*/ 16 w 94"/>
                  <a:gd name="T51" fmla="*/ 13 h 168"/>
                  <a:gd name="T52" fmla="*/ 32 w 94"/>
                  <a:gd name="T53" fmla="*/ 0 h 1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168"/>
                  <a:gd name="T83" fmla="*/ 94 w 94"/>
                  <a:gd name="T84" fmla="*/ 168 h 1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168">
                    <a:moveTo>
                      <a:pt x="32" y="0"/>
                    </a:moveTo>
                    <a:lnTo>
                      <a:pt x="16" y="0"/>
                    </a:lnTo>
                    <a:lnTo>
                      <a:pt x="0" y="13"/>
                    </a:lnTo>
                    <a:lnTo>
                      <a:pt x="0" y="45"/>
                    </a:lnTo>
                    <a:lnTo>
                      <a:pt x="16" y="61"/>
                    </a:lnTo>
                    <a:lnTo>
                      <a:pt x="0" y="77"/>
                    </a:lnTo>
                    <a:lnTo>
                      <a:pt x="16" y="77"/>
                    </a:lnTo>
                    <a:lnTo>
                      <a:pt x="32" y="77"/>
                    </a:lnTo>
                    <a:lnTo>
                      <a:pt x="32" y="90"/>
                    </a:lnTo>
                    <a:lnTo>
                      <a:pt x="16" y="90"/>
                    </a:lnTo>
                    <a:lnTo>
                      <a:pt x="16" y="122"/>
                    </a:lnTo>
                    <a:lnTo>
                      <a:pt x="16" y="138"/>
                    </a:lnTo>
                    <a:lnTo>
                      <a:pt x="32" y="138"/>
                    </a:lnTo>
                    <a:lnTo>
                      <a:pt x="16" y="138"/>
                    </a:lnTo>
                    <a:lnTo>
                      <a:pt x="0" y="167"/>
                    </a:lnTo>
                    <a:lnTo>
                      <a:pt x="32" y="154"/>
                    </a:lnTo>
                    <a:lnTo>
                      <a:pt x="48" y="154"/>
                    </a:lnTo>
                    <a:lnTo>
                      <a:pt x="77" y="154"/>
                    </a:lnTo>
                    <a:lnTo>
                      <a:pt x="93" y="138"/>
                    </a:lnTo>
                    <a:lnTo>
                      <a:pt x="93" y="122"/>
                    </a:lnTo>
                    <a:lnTo>
                      <a:pt x="93" y="106"/>
                    </a:lnTo>
                    <a:lnTo>
                      <a:pt x="77" y="106"/>
                    </a:lnTo>
                    <a:lnTo>
                      <a:pt x="48" y="45"/>
                    </a:lnTo>
                    <a:lnTo>
                      <a:pt x="32" y="45"/>
                    </a:lnTo>
                    <a:lnTo>
                      <a:pt x="48" y="13"/>
                    </a:lnTo>
                    <a:lnTo>
                      <a:pt x="16" y="13"/>
                    </a:lnTo>
                    <a:lnTo>
                      <a:pt x="32"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81" name="Freeform 28"/>
              <p:cNvSpPr>
                <a:spLocks/>
              </p:cNvSpPr>
              <p:nvPr/>
            </p:nvSpPr>
            <p:spPr bwMode="auto">
              <a:xfrm>
                <a:off x="2553" y="1630"/>
                <a:ext cx="30" cy="30"/>
              </a:xfrm>
              <a:custGeom>
                <a:avLst/>
                <a:gdLst>
                  <a:gd name="T0" fmla="*/ 13 w 30"/>
                  <a:gd name="T1" fmla="*/ 0 h 30"/>
                  <a:gd name="T2" fmla="*/ 0 w 30"/>
                  <a:gd name="T3" fmla="*/ 16 h 30"/>
                  <a:gd name="T4" fmla="*/ 13 w 30"/>
                  <a:gd name="T5" fmla="*/ 29 h 30"/>
                  <a:gd name="T6" fmla="*/ 29 w 30"/>
                  <a:gd name="T7" fmla="*/ 29 h 30"/>
                  <a:gd name="T8" fmla="*/ 29 w 30"/>
                  <a:gd name="T9" fmla="*/ 16 h 30"/>
                  <a:gd name="T10" fmla="*/ 13 w 30"/>
                  <a:gd name="T11" fmla="*/ 0 h 30"/>
                  <a:gd name="T12" fmla="*/ 0 60000 65536"/>
                  <a:gd name="T13" fmla="*/ 0 60000 65536"/>
                  <a:gd name="T14" fmla="*/ 0 60000 65536"/>
                  <a:gd name="T15" fmla="*/ 0 60000 65536"/>
                  <a:gd name="T16" fmla="*/ 0 60000 65536"/>
                  <a:gd name="T17" fmla="*/ 0 60000 65536"/>
                  <a:gd name="T18" fmla="*/ 0 w 30"/>
                  <a:gd name="T19" fmla="*/ 0 h 30"/>
                  <a:gd name="T20" fmla="*/ 30 w 3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0" h="30">
                    <a:moveTo>
                      <a:pt x="13" y="0"/>
                    </a:moveTo>
                    <a:lnTo>
                      <a:pt x="0" y="16"/>
                    </a:lnTo>
                    <a:lnTo>
                      <a:pt x="13" y="29"/>
                    </a:lnTo>
                    <a:lnTo>
                      <a:pt x="29" y="29"/>
                    </a:lnTo>
                    <a:lnTo>
                      <a:pt x="29" y="16"/>
                    </a:lnTo>
                    <a:lnTo>
                      <a:pt x="13"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82" name="Freeform 29"/>
              <p:cNvSpPr>
                <a:spLocks/>
              </p:cNvSpPr>
              <p:nvPr/>
            </p:nvSpPr>
            <p:spPr bwMode="auto">
              <a:xfrm>
                <a:off x="2566" y="1553"/>
                <a:ext cx="1" cy="30"/>
              </a:xfrm>
              <a:custGeom>
                <a:avLst/>
                <a:gdLst>
                  <a:gd name="T0" fmla="*/ 0 w 1"/>
                  <a:gd name="T1" fmla="*/ 29 h 30"/>
                  <a:gd name="T2" fmla="*/ 0 w 1"/>
                  <a:gd name="T3" fmla="*/ 16 h 30"/>
                  <a:gd name="T4" fmla="*/ 0 w 1"/>
                  <a:gd name="T5" fmla="*/ 0 h 30"/>
                  <a:gd name="T6" fmla="*/ 0 w 1"/>
                  <a:gd name="T7" fmla="*/ 16 h 30"/>
                  <a:gd name="T8" fmla="*/ 0 w 1"/>
                  <a:gd name="T9" fmla="*/ 29 h 30"/>
                  <a:gd name="T10" fmla="*/ 0 60000 65536"/>
                  <a:gd name="T11" fmla="*/ 0 60000 65536"/>
                  <a:gd name="T12" fmla="*/ 0 60000 65536"/>
                  <a:gd name="T13" fmla="*/ 0 60000 65536"/>
                  <a:gd name="T14" fmla="*/ 0 60000 65536"/>
                  <a:gd name="T15" fmla="*/ 0 w 1"/>
                  <a:gd name="T16" fmla="*/ 0 h 30"/>
                  <a:gd name="T17" fmla="*/ 1 w 1"/>
                  <a:gd name="T18" fmla="*/ 30 h 30"/>
                </a:gdLst>
                <a:ahLst/>
                <a:cxnLst>
                  <a:cxn ang="T10">
                    <a:pos x="T0" y="T1"/>
                  </a:cxn>
                  <a:cxn ang="T11">
                    <a:pos x="T2" y="T3"/>
                  </a:cxn>
                  <a:cxn ang="T12">
                    <a:pos x="T4" y="T5"/>
                  </a:cxn>
                  <a:cxn ang="T13">
                    <a:pos x="T6" y="T7"/>
                  </a:cxn>
                  <a:cxn ang="T14">
                    <a:pos x="T8" y="T9"/>
                  </a:cxn>
                </a:cxnLst>
                <a:rect l="T15" t="T16" r="T17" b="T18"/>
                <a:pathLst>
                  <a:path w="1" h="30">
                    <a:moveTo>
                      <a:pt x="0" y="29"/>
                    </a:moveTo>
                    <a:lnTo>
                      <a:pt x="0" y="16"/>
                    </a:lnTo>
                    <a:lnTo>
                      <a:pt x="0" y="0"/>
                    </a:lnTo>
                    <a:lnTo>
                      <a:pt x="0" y="16"/>
                    </a:lnTo>
                    <a:lnTo>
                      <a:pt x="0" y="29"/>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30383" name="Freeform 30"/>
              <p:cNvSpPr>
                <a:spLocks/>
              </p:cNvSpPr>
              <p:nvPr/>
            </p:nvSpPr>
            <p:spPr bwMode="auto">
              <a:xfrm>
                <a:off x="2659" y="2214"/>
                <a:ext cx="216" cy="172"/>
              </a:xfrm>
              <a:custGeom>
                <a:avLst/>
                <a:gdLst>
                  <a:gd name="T0" fmla="*/ 186 w 216"/>
                  <a:gd name="T1" fmla="*/ 0 h 172"/>
                  <a:gd name="T2" fmla="*/ 93 w 216"/>
                  <a:gd name="T3" fmla="*/ 32 h 172"/>
                  <a:gd name="T4" fmla="*/ 77 w 216"/>
                  <a:gd name="T5" fmla="*/ 48 h 172"/>
                  <a:gd name="T6" fmla="*/ 61 w 216"/>
                  <a:gd name="T7" fmla="*/ 65 h 172"/>
                  <a:gd name="T8" fmla="*/ 48 w 216"/>
                  <a:gd name="T9" fmla="*/ 110 h 172"/>
                  <a:gd name="T10" fmla="*/ 48 w 216"/>
                  <a:gd name="T11" fmla="*/ 126 h 172"/>
                  <a:gd name="T12" fmla="*/ 0 w 216"/>
                  <a:gd name="T13" fmla="*/ 126 h 172"/>
                  <a:gd name="T14" fmla="*/ 16 w 216"/>
                  <a:gd name="T15" fmla="*/ 155 h 172"/>
                  <a:gd name="T16" fmla="*/ 16 w 216"/>
                  <a:gd name="T17" fmla="*/ 171 h 172"/>
                  <a:gd name="T18" fmla="*/ 48 w 216"/>
                  <a:gd name="T19" fmla="*/ 171 h 172"/>
                  <a:gd name="T20" fmla="*/ 48 w 216"/>
                  <a:gd name="T21" fmla="*/ 155 h 172"/>
                  <a:gd name="T22" fmla="*/ 109 w 216"/>
                  <a:gd name="T23" fmla="*/ 155 h 172"/>
                  <a:gd name="T24" fmla="*/ 138 w 216"/>
                  <a:gd name="T25" fmla="*/ 142 h 172"/>
                  <a:gd name="T26" fmla="*/ 186 w 216"/>
                  <a:gd name="T27" fmla="*/ 155 h 172"/>
                  <a:gd name="T28" fmla="*/ 202 w 216"/>
                  <a:gd name="T29" fmla="*/ 142 h 172"/>
                  <a:gd name="T30" fmla="*/ 202 w 216"/>
                  <a:gd name="T31" fmla="*/ 126 h 172"/>
                  <a:gd name="T32" fmla="*/ 215 w 216"/>
                  <a:gd name="T33" fmla="*/ 110 h 172"/>
                  <a:gd name="T34" fmla="*/ 215 w 216"/>
                  <a:gd name="T35" fmla="*/ 48 h 172"/>
                  <a:gd name="T36" fmla="*/ 202 w 216"/>
                  <a:gd name="T37" fmla="*/ 32 h 172"/>
                  <a:gd name="T38" fmla="*/ 202 w 216"/>
                  <a:gd name="T39" fmla="*/ 0 h 172"/>
                  <a:gd name="T40" fmla="*/ 186 w 216"/>
                  <a:gd name="T41" fmla="*/ 0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6"/>
                  <a:gd name="T64" fmla="*/ 0 h 172"/>
                  <a:gd name="T65" fmla="*/ 216 w 216"/>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6" h="172">
                    <a:moveTo>
                      <a:pt x="186" y="0"/>
                    </a:moveTo>
                    <a:lnTo>
                      <a:pt x="93" y="32"/>
                    </a:lnTo>
                    <a:lnTo>
                      <a:pt x="77" y="48"/>
                    </a:lnTo>
                    <a:lnTo>
                      <a:pt x="61" y="65"/>
                    </a:lnTo>
                    <a:lnTo>
                      <a:pt x="48" y="110"/>
                    </a:lnTo>
                    <a:lnTo>
                      <a:pt x="48" y="126"/>
                    </a:lnTo>
                    <a:lnTo>
                      <a:pt x="0" y="126"/>
                    </a:lnTo>
                    <a:lnTo>
                      <a:pt x="16" y="155"/>
                    </a:lnTo>
                    <a:lnTo>
                      <a:pt x="16" y="171"/>
                    </a:lnTo>
                    <a:lnTo>
                      <a:pt x="48" y="171"/>
                    </a:lnTo>
                    <a:lnTo>
                      <a:pt x="48" y="155"/>
                    </a:lnTo>
                    <a:lnTo>
                      <a:pt x="109" y="155"/>
                    </a:lnTo>
                    <a:lnTo>
                      <a:pt x="138" y="142"/>
                    </a:lnTo>
                    <a:lnTo>
                      <a:pt x="186" y="155"/>
                    </a:lnTo>
                    <a:lnTo>
                      <a:pt x="202" y="142"/>
                    </a:lnTo>
                    <a:lnTo>
                      <a:pt x="202" y="126"/>
                    </a:lnTo>
                    <a:lnTo>
                      <a:pt x="215" y="110"/>
                    </a:lnTo>
                    <a:lnTo>
                      <a:pt x="215" y="48"/>
                    </a:lnTo>
                    <a:lnTo>
                      <a:pt x="202" y="32"/>
                    </a:lnTo>
                    <a:lnTo>
                      <a:pt x="202" y="0"/>
                    </a:lnTo>
                    <a:lnTo>
                      <a:pt x="18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84" name="Freeform 31"/>
              <p:cNvSpPr>
                <a:spLocks/>
              </p:cNvSpPr>
              <p:nvPr/>
            </p:nvSpPr>
            <p:spPr bwMode="auto">
              <a:xfrm>
                <a:off x="2521" y="1983"/>
                <a:ext cx="325" cy="297"/>
              </a:xfrm>
              <a:custGeom>
                <a:avLst/>
                <a:gdLst>
                  <a:gd name="T0" fmla="*/ 109 w 325"/>
                  <a:gd name="T1" fmla="*/ 16 h 297"/>
                  <a:gd name="T2" fmla="*/ 109 w 325"/>
                  <a:gd name="T3" fmla="*/ 48 h 297"/>
                  <a:gd name="T4" fmla="*/ 109 w 325"/>
                  <a:gd name="T5" fmla="*/ 61 h 297"/>
                  <a:gd name="T6" fmla="*/ 109 w 325"/>
                  <a:gd name="T7" fmla="*/ 77 h 297"/>
                  <a:gd name="T8" fmla="*/ 77 w 325"/>
                  <a:gd name="T9" fmla="*/ 77 h 297"/>
                  <a:gd name="T10" fmla="*/ 77 w 325"/>
                  <a:gd name="T11" fmla="*/ 93 h 297"/>
                  <a:gd name="T12" fmla="*/ 0 w 325"/>
                  <a:gd name="T13" fmla="*/ 138 h 297"/>
                  <a:gd name="T14" fmla="*/ 0 w 325"/>
                  <a:gd name="T15" fmla="*/ 154 h 297"/>
                  <a:gd name="T16" fmla="*/ 45 w 325"/>
                  <a:gd name="T17" fmla="*/ 203 h 297"/>
                  <a:gd name="T18" fmla="*/ 170 w 325"/>
                  <a:gd name="T19" fmla="*/ 280 h 297"/>
                  <a:gd name="T20" fmla="*/ 170 w 325"/>
                  <a:gd name="T21" fmla="*/ 296 h 297"/>
                  <a:gd name="T22" fmla="*/ 199 w 325"/>
                  <a:gd name="T23" fmla="*/ 296 h 297"/>
                  <a:gd name="T24" fmla="*/ 215 w 325"/>
                  <a:gd name="T25" fmla="*/ 280 h 297"/>
                  <a:gd name="T26" fmla="*/ 231 w 325"/>
                  <a:gd name="T27" fmla="*/ 264 h 297"/>
                  <a:gd name="T28" fmla="*/ 324 w 325"/>
                  <a:gd name="T29" fmla="*/ 232 h 297"/>
                  <a:gd name="T30" fmla="*/ 276 w 325"/>
                  <a:gd name="T31" fmla="*/ 203 h 297"/>
                  <a:gd name="T32" fmla="*/ 263 w 325"/>
                  <a:gd name="T33" fmla="*/ 171 h 297"/>
                  <a:gd name="T34" fmla="*/ 276 w 325"/>
                  <a:gd name="T35" fmla="*/ 138 h 297"/>
                  <a:gd name="T36" fmla="*/ 263 w 325"/>
                  <a:gd name="T37" fmla="*/ 138 h 297"/>
                  <a:gd name="T38" fmla="*/ 263 w 325"/>
                  <a:gd name="T39" fmla="*/ 109 h 297"/>
                  <a:gd name="T40" fmla="*/ 263 w 325"/>
                  <a:gd name="T41" fmla="*/ 77 h 297"/>
                  <a:gd name="T42" fmla="*/ 247 w 325"/>
                  <a:gd name="T43" fmla="*/ 61 h 297"/>
                  <a:gd name="T44" fmla="*/ 247 w 325"/>
                  <a:gd name="T45" fmla="*/ 32 h 297"/>
                  <a:gd name="T46" fmla="*/ 263 w 325"/>
                  <a:gd name="T47" fmla="*/ 16 h 297"/>
                  <a:gd name="T48" fmla="*/ 247 w 325"/>
                  <a:gd name="T49" fmla="*/ 0 h 297"/>
                  <a:gd name="T50" fmla="*/ 215 w 325"/>
                  <a:gd name="T51" fmla="*/ 0 h 297"/>
                  <a:gd name="T52" fmla="*/ 199 w 325"/>
                  <a:gd name="T53" fmla="*/ 0 h 297"/>
                  <a:gd name="T54" fmla="*/ 109 w 325"/>
                  <a:gd name="T55" fmla="*/ 16 h 2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5"/>
                  <a:gd name="T85" fmla="*/ 0 h 297"/>
                  <a:gd name="T86" fmla="*/ 325 w 325"/>
                  <a:gd name="T87" fmla="*/ 297 h 2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5" h="297">
                    <a:moveTo>
                      <a:pt x="109" y="16"/>
                    </a:moveTo>
                    <a:lnTo>
                      <a:pt x="109" y="48"/>
                    </a:lnTo>
                    <a:lnTo>
                      <a:pt x="109" y="61"/>
                    </a:lnTo>
                    <a:lnTo>
                      <a:pt x="109" y="77"/>
                    </a:lnTo>
                    <a:lnTo>
                      <a:pt x="77" y="77"/>
                    </a:lnTo>
                    <a:lnTo>
                      <a:pt x="77" y="93"/>
                    </a:lnTo>
                    <a:lnTo>
                      <a:pt x="0" y="138"/>
                    </a:lnTo>
                    <a:lnTo>
                      <a:pt x="0" y="154"/>
                    </a:lnTo>
                    <a:lnTo>
                      <a:pt x="45" y="203"/>
                    </a:lnTo>
                    <a:lnTo>
                      <a:pt x="170" y="280"/>
                    </a:lnTo>
                    <a:lnTo>
                      <a:pt x="170" y="296"/>
                    </a:lnTo>
                    <a:lnTo>
                      <a:pt x="199" y="296"/>
                    </a:lnTo>
                    <a:lnTo>
                      <a:pt x="215" y="280"/>
                    </a:lnTo>
                    <a:lnTo>
                      <a:pt x="231" y="264"/>
                    </a:lnTo>
                    <a:lnTo>
                      <a:pt x="324" y="232"/>
                    </a:lnTo>
                    <a:lnTo>
                      <a:pt x="276" y="203"/>
                    </a:lnTo>
                    <a:lnTo>
                      <a:pt x="263" y="171"/>
                    </a:lnTo>
                    <a:lnTo>
                      <a:pt x="276" y="138"/>
                    </a:lnTo>
                    <a:lnTo>
                      <a:pt x="263" y="138"/>
                    </a:lnTo>
                    <a:lnTo>
                      <a:pt x="263" y="109"/>
                    </a:lnTo>
                    <a:lnTo>
                      <a:pt x="263" y="77"/>
                    </a:lnTo>
                    <a:lnTo>
                      <a:pt x="247" y="61"/>
                    </a:lnTo>
                    <a:lnTo>
                      <a:pt x="247" y="32"/>
                    </a:lnTo>
                    <a:lnTo>
                      <a:pt x="263" y="16"/>
                    </a:lnTo>
                    <a:lnTo>
                      <a:pt x="247" y="0"/>
                    </a:lnTo>
                    <a:lnTo>
                      <a:pt x="215" y="0"/>
                    </a:lnTo>
                    <a:lnTo>
                      <a:pt x="199" y="0"/>
                    </a:lnTo>
                    <a:lnTo>
                      <a:pt x="109"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85" name="Freeform 32"/>
              <p:cNvSpPr>
                <a:spLocks/>
              </p:cNvSpPr>
              <p:nvPr/>
            </p:nvSpPr>
            <p:spPr bwMode="auto">
              <a:xfrm>
                <a:off x="2659" y="2385"/>
                <a:ext cx="49" cy="94"/>
              </a:xfrm>
              <a:custGeom>
                <a:avLst/>
                <a:gdLst>
                  <a:gd name="T0" fmla="*/ 32 w 49"/>
                  <a:gd name="T1" fmla="*/ 93 h 94"/>
                  <a:gd name="T2" fmla="*/ 32 w 49"/>
                  <a:gd name="T3" fmla="*/ 48 h 94"/>
                  <a:gd name="T4" fmla="*/ 48 w 49"/>
                  <a:gd name="T5" fmla="*/ 32 h 94"/>
                  <a:gd name="T6" fmla="*/ 48 w 49"/>
                  <a:gd name="T7" fmla="*/ 0 h 94"/>
                  <a:gd name="T8" fmla="*/ 16 w 49"/>
                  <a:gd name="T9" fmla="*/ 0 h 94"/>
                  <a:gd name="T10" fmla="*/ 16 w 49"/>
                  <a:gd name="T11" fmla="*/ 16 h 94"/>
                  <a:gd name="T12" fmla="*/ 0 w 49"/>
                  <a:gd name="T13" fmla="*/ 16 h 94"/>
                  <a:gd name="T14" fmla="*/ 16 w 49"/>
                  <a:gd name="T15" fmla="*/ 93 h 94"/>
                  <a:gd name="T16" fmla="*/ 32 w 49"/>
                  <a:gd name="T17" fmla="*/ 93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94"/>
                  <a:gd name="T29" fmla="*/ 49 w 49"/>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94">
                    <a:moveTo>
                      <a:pt x="32" y="93"/>
                    </a:moveTo>
                    <a:lnTo>
                      <a:pt x="32" y="48"/>
                    </a:lnTo>
                    <a:lnTo>
                      <a:pt x="48" y="32"/>
                    </a:lnTo>
                    <a:lnTo>
                      <a:pt x="48" y="0"/>
                    </a:lnTo>
                    <a:lnTo>
                      <a:pt x="16" y="0"/>
                    </a:lnTo>
                    <a:lnTo>
                      <a:pt x="16" y="16"/>
                    </a:lnTo>
                    <a:lnTo>
                      <a:pt x="0" y="16"/>
                    </a:lnTo>
                    <a:lnTo>
                      <a:pt x="16" y="93"/>
                    </a:lnTo>
                    <a:lnTo>
                      <a:pt x="32" y="9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86" name="Freeform 33"/>
              <p:cNvSpPr>
                <a:spLocks/>
              </p:cNvSpPr>
              <p:nvPr/>
            </p:nvSpPr>
            <p:spPr bwMode="auto">
              <a:xfrm>
                <a:off x="2566" y="2340"/>
                <a:ext cx="110" cy="94"/>
              </a:xfrm>
              <a:custGeom>
                <a:avLst/>
                <a:gdLst>
                  <a:gd name="T0" fmla="*/ 93 w 110"/>
                  <a:gd name="T1" fmla="*/ 0 h 94"/>
                  <a:gd name="T2" fmla="*/ 48 w 110"/>
                  <a:gd name="T3" fmla="*/ 16 h 94"/>
                  <a:gd name="T4" fmla="*/ 48 w 110"/>
                  <a:gd name="T5" fmla="*/ 29 h 94"/>
                  <a:gd name="T6" fmla="*/ 16 w 110"/>
                  <a:gd name="T7" fmla="*/ 29 h 94"/>
                  <a:gd name="T8" fmla="*/ 0 w 110"/>
                  <a:gd name="T9" fmla="*/ 61 h 94"/>
                  <a:gd name="T10" fmla="*/ 16 w 110"/>
                  <a:gd name="T11" fmla="*/ 93 h 94"/>
                  <a:gd name="T12" fmla="*/ 48 w 110"/>
                  <a:gd name="T13" fmla="*/ 93 h 94"/>
                  <a:gd name="T14" fmla="*/ 48 w 110"/>
                  <a:gd name="T15" fmla="*/ 61 h 94"/>
                  <a:gd name="T16" fmla="*/ 93 w 110"/>
                  <a:gd name="T17" fmla="*/ 61 h 94"/>
                  <a:gd name="T18" fmla="*/ 109 w 110"/>
                  <a:gd name="T19" fmla="*/ 61 h 94"/>
                  <a:gd name="T20" fmla="*/ 109 w 110"/>
                  <a:gd name="T21" fmla="*/ 45 h 94"/>
                  <a:gd name="T22" fmla="*/ 109 w 110"/>
                  <a:gd name="T23" fmla="*/ 29 h 94"/>
                  <a:gd name="T24" fmla="*/ 93 w 110"/>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94"/>
                  <a:gd name="T41" fmla="*/ 110 w 110"/>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94">
                    <a:moveTo>
                      <a:pt x="93" y="0"/>
                    </a:moveTo>
                    <a:lnTo>
                      <a:pt x="48" y="16"/>
                    </a:lnTo>
                    <a:lnTo>
                      <a:pt x="48" y="29"/>
                    </a:lnTo>
                    <a:lnTo>
                      <a:pt x="16" y="29"/>
                    </a:lnTo>
                    <a:lnTo>
                      <a:pt x="0" y="61"/>
                    </a:lnTo>
                    <a:lnTo>
                      <a:pt x="16" y="93"/>
                    </a:lnTo>
                    <a:lnTo>
                      <a:pt x="48" y="93"/>
                    </a:lnTo>
                    <a:lnTo>
                      <a:pt x="48" y="61"/>
                    </a:lnTo>
                    <a:lnTo>
                      <a:pt x="93" y="61"/>
                    </a:lnTo>
                    <a:lnTo>
                      <a:pt x="109" y="61"/>
                    </a:lnTo>
                    <a:lnTo>
                      <a:pt x="109" y="45"/>
                    </a:lnTo>
                    <a:lnTo>
                      <a:pt x="109" y="29"/>
                    </a:lnTo>
                    <a:lnTo>
                      <a:pt x="93"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387" name="Freeform 34"/>
              <p:cNvSpPr>
                <a:spLocks/>
              </p:cNvSpPr>
              <p:nvPr/>
            </p:nvSpPr>
            <p:spPr bwMode="auto">
              <a:xfrm>
                <a:off x="2598" y="2401"/>
                <a:ext cx="62" cy="94"/>
              </a:xfrm>
              <a:custGeom>
                <a:avLst/>
                <a:gdLst>
                  <a:gd name="T0" fmla="*/ 61 w 62"/>
                  <a:gd name="T1" fmla="*/ 77 h 94"/>
                  <a:gd name="T2" fmla="*/ 61 w 62"/>
                  <a:gd name="T3" fmla="*/ 0 h 94"/>
                  <a:gd name="T4" fmla="*/ 16 w 62"/>
                  <a:gd name="T5" fmla="*/ 0 h 94"/>
                  <a:gd name="T6" fmla="*/ 16 w 62"/>
                  <a:gd name="T7" fmla="*/ 32 h 94"/>
                  <a:gd name="T8" fmla="*/ 0 w 62"/>
                  <a:gd name="T9" fmla="*/ 77 h 94"/>
                  <a:gd name="T10" fmla="*/ 0 w 62"/>
                  <a:gd name="T11" fmla="*/ 93 h 94"/>
                  <a:gd name="T12" fmla="*/ 32 w 62"/>
                  <a:gd name="T13" fmla="*/ 93 h 94"/>
                  <a:gd name="T14" fmla="*/ 61 w 62"/>
                  <a:gd name="T15" fmla="*/ 77 h 94"/>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94"/>
                  <a:gd name="T26" fmla="*/ 62 w 62"/>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94">
                    <a:moveTo>
                      <a:pt x="61" y="77"/>
                    </a:moveTo>
                    <a:lnTo>
                      <a:pt x="61" y="0"/>
                    </a:lnTo>
                    <a:lnTo>
                      <a:pt x="16" y="0"/>
                    </a:lnTo>
                    <a:lnTo>
                      <a:pt x="16" y="32"/>
                    </a:lnTo>
                    <a:lnTo>
                      <a:pt x="0" y="77"/>
                    </a:lnTo>
                    <a:lnTo>
                      <a:pt x="0" y="93"/>
                    </a:lnTo>
                    <a:lnTo>
                      <a:pt x="32" y="93"/>
                    </a:lnTo>
                    <a:lnTo>
                      <a:pt x="61" y="77"/>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388" name="Freeform 35"/>
              <p:cNvSpPr>
                <a:spLocks/>
              </p:cNvSpPr>
              <p:nvPr/>
            </p:nvSpPr>
            <p:spPr bwMode="auto">
              <a:xfrm>
                <a:off x="2460" y="2169"/>
                <a:ext cx="261" cy="249"/>
              </a:xfrm>
              <a:custGeom>
                <a:avLst/>
                <a:gdLst>
                  <a:gd name="T0" fmla="*/ 106 w 261"/>
                  <a:gd name="T1" fmla="*/ 45 h 249"/>
                  <a:gd name="T2" fmla="*/ 106 w 261"/>
                  <a:gd name="T3" fmla="*/ 138 h 249"/>
                  <a:gd name="T4" fmla="*/ 93 w 261"/>
                  <a:gd name="T5" fmla="*/ 155 h 249"/>
                  <a:gd name="T6" fmla="*/ 61 w 261"/>
                  <a:gd name="T7" fmla="*/ 155 h 249"/>
                  <a:gd name="T8" fmla="*/ 29 w 261"/>
                  <a:gd name="T9" fmla="*/ 155 h 249"/>
                  <a:gd name="T10" fmla="*/ 0 w 261"/>
                  <a:gd name="T11" fmla="*/ 171 h 249"/>
                  <a:gd name="T12" fmla="*/ 16 w 261"/>
                  <a:gd name="T13" fmla="*/ 216 h 249"/>
                  <a:gd name="T14" fmla="*/ 45 w 261"/>
                  <a:gd name="T15" fmla="*/ 216 h 249"/>
                  <a:gd name="T16" fmla="*/ 61 w 261"/>
                  <a:gd name="T17" fmla="*/ 248 h 249"/>
                  <a:gd name="T18" fmla="*/ 93 w 261"/>
                  <a:gd name="T19" fmla="*/ 232 h 249"/>
                  <a:gd name="T20" fmla="*/ 106 w 261"/>
                  <a:gd name="T21" fmla="*/ 232 h 249"/>
                  <a:gd name="T22" fmla="*/ 122 w 261"/>
                  <a:gd name="T23" fmla="*/ 200 h 249"/>
                  <a:gd name="T24" fmla="*/ 154 w 261"/>
                  <a:gd name="T25" fmla="*/ 200 h 249"/>
                  <a:gd name="T26" fmla="*/ 154 w 261"/>
                  <a:gd name="T27" fmla="*/ 187 h 249"/>
                  <a:gd name="T28" fmla="*/ 199 w 261"/>
                  <a:gd name="T29" fmla="*/ 171 h 249"/>
                  <a:gd name="T30" fmla="*/ 247 w 261"/>
                  <a:gd name="T31" fmla="*/ 171 h 249"/>
                  <a:gd name="T32" fmla="*/ 247 w 261"/>
                  <a:gd name="T33" fmla="*/ 155 h 249"/>
                  <a:gd name="T34" fmla="*/ 260 w 261"/>
                  <a:gd name="T35" fmla="*/ 110 h 249"/>
                  <a:gd name="T36" fmla="*/ 231 w 261"/>
                  <a:gd name="T37" fmla="*/ 110 h 249"/>
                  <a:gd name="T38" fmla="*/ 231 w 261"/>
                  <a:gd name="T39" fmla="*/ 93 h 249"/>
                  <a:gd name="T40" fmla="*/ 106 w 261"/>
                  <a:gd name="T41" fmla="*/ 16 h 249"/>
                  <a:gd name="T42" fmla="*/ 93 w 261"/>
                  <a:gd name="T43" fmla="*/ 0 h 249"/>
                  <a:gd name="T44" fmla="*/ 93 w 261"/>
                  <a:gd name="T45" fmla="*/ 45 h 249"/>
                  <a:gd name="T46" fmla="*/ 106 w 261"/>
                  <a:gd name="T47" fmla="*/ 45 h 2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249"/>
                  <a:gd name="T74" fmla="*/ 261 w 261"/>
                  <a:gd name="T75" fmla="*/ 249 h 2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249">
                    <a:moveTo>
                      <a:pt x="106" y="45"/>
                    </a:moveTo>
                    <a:lnTo>
                      <a:pt x="106" y="138"/>
                    </a:lnTo>
                    <a:lnTo>
                      <a:pt x="93" y="155"/>
                    </a:lnTo>
                    <a:lnTo>
                      <a:pt x="61" y="155"/>
                    </a:lnTo>
                    <a:lnTo>
                      <a:pt x="29" y="155"/>
                    </a:lnTo>
                    <a:lnTo>
                      <a:pt x="0" y="171"/>
                    </a:lnTo>
                    <a:lnTo>
                      <a:pt x="16" y="216"/>
                    </a:lnTo>
                    <a:lnTo>
                      <a:pt x="45" y="216"/>
                    </a:lnTo>
                    <a:lnTo>
                      <a:pt x="61" y="248"/>
                    </a:lnTo>
                    <a:lnTo>
                      <a:pt x="93" y="232"/>
                    </a:lnTo>
                    <a:lnTo>
                      <a:pt x="106" y="232"/>
                    </a:lnTo>
                    <a:lnTo>
                      <a:pt x="122" y="200"/>
                    </a:lnTo>
                    <a:lnTo>
                      <a:pt x="154" y="200"/>
                    </a:lnTo>
                    <a:lnTo>
                      <a:pt x="154" y="187"/>
                    </a:lnTo>
                    <a:lnTo>
                      <a:pt x="199" y="171"/>
                    </a:lnTo>
                    <a:lnTo>
                      <a:pt x="247" y="171"/>
                    </a:lnTo>
                    <a:lnTo>
                      <a:pt x="247" y="155"/>
                    </a:lnTo>
                    <a:lnTo>
                      <a:pt x="260" y="110"/>
                    </a:lnTo>
                    <a:lnTo>
                      <a:pt x="231" y="110"/>
                    </a:lnTo>
                    <a:lnTo>
                      <a:pt x="231" y="93"/>
                    </a:lnTo>
                    <a:lnTo>
                      <a:pt x="106" y="16"/>
                    </a:lnTo>
                    <a:lnTo>
                      <a:pt x="93" y="0"/>
                    </a:lnTo>
                    <a:lnTo>
                      <a:pt x="93" y="45"/>
                    </a:lnTo>
                    <a:lnTo>
                      <a:pt x="106" y="4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89" name="Freeform 36"/>
              <p:cNvSpPr>
                <a:spLocks/>
              </p:cNvSpPr>
              <p:nvPr/>
            </p:nvSpPr>
            <p:spPr bwMode="auto">
              <a:xfrm>
                <a:off x="2691" y="2356"/>
                <a:ext cx="171" cy="155"/>
              </a:xfrm>
              <a:custGeom>
                <a:avLst/>
                <a:gdLst>
                  <a:gd name="T0" fmla="*/ 77 w 171"/>
                  <a:gd name="T1" fmla="*/ 154 h 155"/>
                  <a:gd name="T2" fmla="*/ 93 w 171"/>
                  <a:gd name="T3" fmla="*/ 138 h 155"/>
                  <a:gd name="T4" fmla="*/ 106 w 171"/>
                  <a:gd name="T5" fmla="*/ 106 h 155"/>
                  <a:gd name="T6" fmla="*/ 122 w 171"/>
                  <a:gd name="T7" fmla="*/ 122 h 155"/>
                  <a:gd name="T8" fmla="*/ 154 w 171"/>
                  <a:gd name="T9" fmla="*/ 77 h 155"/>
                  <a:gd name="T10" fmla="*/ 170 w 171"/>
                  <a:gd name="T11" fmla="*/ 45 h 155"/>
                  <a:gd name="T12" fmla="*/ 170 w 171"/>
                  <a:gd name="T13" fmla="*/ 13 h 155"/>
                  <a:gd name="T14" fmla="*/ 154 w 171"/>
                  <a:gd name="T15" fmla="*/ 13 h 155"/>
                  <a:gd name="T16" fmla="*/ 106 w 171"/>
                  <a:gd name="T17" fmla="*/ 0 h 155"/>
                  <a:gd name="T18" fmla="*/ 77 w 171"/>
                  <a:gd name="T19" fmla="*/ 13 h 155"/>
                  <a:gd name="T20" fmla="*/ 16 w 171"/>
                  <a:gd name="T21" fmla="*/ 13 h 155"/>
                  <a:gd name="T22" fmla="*/ 16 w 171"/>
                  <a:gd name="T23" fmla="*/ 29 h 155"/>
                  <a:gd name="T24" fmla="*/ 16 w 171"/>
                  <a:gd name="T25" fmla="*/ 61 h 155"/>
                  <a:gd name="T26" fmla="*/ 0 w 171"/>
                  <a:gd name="T27" fmla="*/ 77 h 155"/>
                  <a:gd name="T28" fmla="*/ 0 w 171"/>
                  <a:gd name="T29" fmla="*/ 122 h 155"/>
                  <a:gd name="T30" fmla="*/ 16 w 171"/>
                  <a:gd name="T31" fmla="*/ 122 h 155"/>
                  <a:gd name="T32" fmla="*/ 45 w 171"/>
                  <a:gd name="T33" fmla="*/ 154 h 155"/>
                  <a:gd name="T34" fmla="*/ 61 w 171"/>
                  <a:gd name="T35" fmla="*/ 154 h 155"/>
                  <a:gd name="T36" fmla="*/ 77 w 171"/>
                  <a:gd name="T37" fmla="*/ 154 h 1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55"/>
                  <a:gd name="T59" fmla="*/ 171 w 171"/>
                  <a:gd name="T60" fmla="*/ 155 h 1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55">
                    <a:moveTo>
                      <a:pt x="77" y="154"/>
                    </a:moveTo>
                    <a:lnTo>
                      <a:pt x="93" y="138"/>
                    </a:lnTo>
                    <a:lnTo>
                      <a:pt x="106" y="106"/>
                    </a:lnTo>
                    <a:lnTo>
                      <a:pt x="122" y="122"/>
                    </a:lnTo>
                    <a:lnTo>
                      <a:pt x="154" y="77"/>
                    </a:lnTo>
                    <a:lnTo>
                      <a:pt x="170" y="45"/>
                    </a:lnTo>
                    <a:lnTo>
                      <a:pt x="170" y="13"/>
                    </a:lnTo>
                    <a:lnTo>
                      <a:pt x="154" y="13"/>
                    </a:lnTo>
                    <a:lnTo>
                      <a:pt x="106" y="0"/>
                    </a:lnTo>
                    <a:lnTo>
                      <a:pt x="77" y="13"/>
                    </a:lnTo>
                    <a:lnTo>
                      <a:pt x="16" y="13"/>
                    </a:lnTo>
                    <a:lnTo>
                      <a:pt x="16" y="29"/>
                    </a:lnTo>
                    <a:lnTo>
                      <a:pt x="16" y="61"/>
                    </a:lnTo>
                    <a:lnTo>
                      <a:pt x="0" y="77"/>
                    </a:lnTo>
                    <a:lnTo>
                      <a:pt x="0" y="122"/>
                    </a:lnTo>
                    <a:lnTo>
                      <a:pt x="16" y="122"/>
                    </a:lnTo>
                    <a:lnTo>
                      <a:pt x="45" y="154"/>
                    </a:lnTo>
                    <a:lnTo>
                      <a:pt x="61" y="154"/>
                    </a:lnTo>
                    <a:lnTo>
                      <a:pt x="77" y="154"/>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390" name="Freeform 37"/>
              <p:cNvSpPr>
                <a:spLocks/>
              </p:cNvSpPr>
              <p:nvPr/>
            </p:nvSpPr>
            <p:spPr bwMode="auto">
              <a:xfrm>
                <a:off x="2659" y="2401"/>
                <a:ext cx="17" cy="78"/>
              </a:xfrm>
              <a:custGeom>
                <a:avLst/>
                <a:gdLst>
                  <a:gd name="T0" fmla="*/ 16 w 17"/>
                  <a:gd name="T1" fmla="*/ 77 h 78"/>
                  <a:gd name="T2" fmla="*/ 0 w 17"/>
                  <a:gd name="T3" fmla="*/ 0 h 78"/>
                  <a:gd name="T4" fmla="*/ 0 w 17"/>
                  <a:gd name="T5" fmla="*/ 77 h 78"/>
                  <a:gd name="T6" fmla="*/ 16 w 17"/>
                  <a:gd name="T7" fmla="*/ 77 h 78"/>
                  <a:gd name="T8" fmla="*/ 0 60000 65536"/>
                  <a:gd name="T9" fmla="*/ 0 60000 65536"/>
                  <a:gd name="T10" fmla="*/ 0 60000 65536"/>
                  <a:gd name="T11" fmla="*/ 0 60000 65536"/>
                  <a:gd name="T12" fmla="*/ 0 w 17"/>
                  <a:gd name="T13" fmla="*/ 0 h 78"/>
                  <a:gd name="T14" fmla="*/ 17 w 17"/>
                  <a:gd name="T15" fmla="*/ 78 h 78"/>
                </a:gdLst>
                <a:ahLst/>
                <a:cxnLst>
                  <a:cxn ang="T8">
                    <a:pos x="T0" y="T1"/>
                  </a:cxn>
                  <a:cxn ang="T9">
                    <a:pos x="T2" y="T3"/>
                  </a:cxn>
                  <a:cxn ang="T10">
                    <a:pos x="T4" y="T5"/>
                  </a:cxn>
                  <a:cxn ang="T11">
                    <a:pos x="T6" y="T7"/>
                  </a:cxn>
                </a:cxnLst>
                <a:rect l="T12" t="T13" r="T14" b="T15"/>
                <a:pathLst>
                  <a:path w="17" h="78">
                    <a:moveTo>
                      <a:pt x="16" y="77"/>
                    </a:moveTo>
                    <a:lnTo>
                      <a:pt x="0" y="0"/>
                    </a:lnTo>
                    <a:lnTo>
                      <a:pt x="0" y="77"/>
                    </a:lnTo>
                    <a:lnTo>
                      <a:pt x="16" y="77"/>
                    </a:lnTo>
                  </a:path>
                </a:pathLst>
              </a:custGeom>
              <a:solidFill>
                <a:srgbClr val="C0C0C0"/>
              </a:solidFill>
              <a:ln w="12700" cap="rnd" cmpd="sng">
                <a:solidFill>
                  <a:srgbClr val="000000"/>
                </a:solidFill>
                <a:prstDash val="solid"/>
                <a:round/>
                <a:headEnd/>
                <a:tailEnd/>
              </a:ln>
            </p:spPr>
            <p:txBody>
              <a:bodyPr/>
              <a:lstStyle/>
              <a:p>
                <a:endParaRPr lang="en-US"/>
              </a:p>
            </p:txBody>
          </p:sp>
          <p:grpSp>
            <p:nvGrpSpPr>
              <p:cNvPr id="30391" name="Group 38"/>
              <p:cNvGrpSpPr>
                <a:grpSpLocks/>
              </p:cNvGrpSpPr>
              <p:nvPr/>
            </p:nvGrpSpPr>
            <p:grpSpPr bwMode="auto">
              <a:xfrm>
                <a:off x="2399" y="1999"/>
                <a:ext cx="232" cy="232"/>
                <a:chOff x="2399" y="1999"/>
                <a:chExt cx="232" cy="232"/>
              </a:xfrm>
            </p:grpSpPr>
            <p:sp>
              <p:nvSpPr>
                <p:cNvPr id="30698" name="Freeform 39"/>
                <p:cNvSpPr>
                  <a:spLocks/>
                </p:cNvSpPr>
                <p:nvPr/>
              </p:nvSpPr>
              <p:spPr bwMode="auto">
                <a:xfrm>
                  <a:off x="2399" y="2137"/>
                  <a:ext cx="123" cy="94"/>
                </a:xfrm>
                <a:custGeom>
                  <a:avLst/>
                  <a:gdLst>
                    <a:gd name="T0" fmla="*/ 0 w 123"/>
                    <a:gd name="T1" fmla="*/ 93 h 94"/>
                    <a:gd name="T2" fmla="*/ 61 w 123"/>
                    <a:gd name="T3" fmla="*/ 93 h 94"/>
                    <a:gd name="T4" fmla="*/ 61 w 123"/>
                    <a:gd name="T5" fmla="*/ 64 h 94"/>
                    <a:gd name="T6" fmla="*/ 77 w 123"/>
                    <a:gd name="T7" fmla="*/ 64 h 94"/>
                    <a:gd name="T8" fmla="*/ 77 w 123"/>
                    <a:gd name="T9" fmla="*/ 32 h 94"/>
                    <a:gd name="T10" fmla="*/ 122 w 123"/>
                    <a:gd name="T11" fmla="*/ 32 h 94"/>
                    <a:gd name="T12" fmla="*/ 122 w 123"/>
                    <a:gd name="T13" fmla="*/ 0 h 94"/>
                    <a:gd name="T14" fmla="*/ 61 w 123"/>
                    <a:gd name="T15" fmla="*/ 0 h 94"/>
                    <a:gd name="T16" fmla="*/ 45 w 123"/>
                    <a:gd name="T17" fmla="*/ 16 h 94"/>
                    <a:gd name="T18" fmla="*/ 0 w 123"/>
                    <a:gd name="T19" fmla="*/ 93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94"/>
                    <a:gd name="T32" fmla="*/ 123 w 12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94">
                      <a:moveTo>
                        <a:pt x="0" y="93"/>
                      </a:moveTo>
                      <a:lnTo>
                        <a:pt x="61" y="93"/>
                      </a:lnTo>
                      <a:lnTo>
                        <a:pt x="61" y="64"/>
                      </a:lnTo>
                      <a:lnTo>
                        <a:pt x="77" y="64"/>
                      </a:lnTo>
                      <a:lnTo>
                        <a:pt x="77" y="32"/>
                      </a:lnTo>
                      <a:lnTo>
                        <a:pt x="122" y="32"/>
                      </a:lnTo>
                      <a:lnTo>
                        <a:pt x="122" y="0"/>
                      </a:lnTo>
                      <a:lnTo>
                        <a:pt x="61" y="0"/>
                      </a:lnTo>
                      <a:lnTo>
                        <a:pt x="45" y="16"/>
                      </a:lnTo>
                      <a:lnTo>
                        <a:pt x="0" y="9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99" name="Freeform 40"/>
                <p:cNvSpPr>
                  <a:spLocks/>
                </p:cNvSpPr>
                <p:nvPr/>
              </p:nvSpPr>
              <p:spPr bwMode="auto">
                <a:xfrm>
                  <a:off x="2460" y="1999"/>
                  <a:ext cx="171" cy="139"/>
                </a:xfrm>
                <a:custGeom>
                  <a:avLst/>
                  <a:gdLst>
                    <a:gd name="T0" fmla="*/ 0 w 171"/>
                    <a:gd name="T1" fmla="*/ 138 h 139"/>
                    <a:gd name="T2" fmla="*/ 61 w 171"/>
                    <a:gd name="T3" fmla="*/ 138 h 139"/>
                    <a:gd name="T4" fmla="*/ 61 w 171"/>
                    <a:gd name="T5" fmla="*/ 122 h 139"/>
                    <a:gd name="T6" fmla="*/ 138 w 171"/>
                    <a:gd name="T7" fmla="*/ 77 h 139"/>
                    <a:gd name="T8" fmla="*/ 138 w 171"/>
                    <a:gd name="T9" fmla="*/ 61 h 139"/>
                    <a:gd name="T10" fmla="*/ 170 w 171"/>
                    <a:gd name="T11" fmla="*/ 61 h 139"/>
                    <a:gd name="T12" fmla="*/ 170 w 171"/>
                    <a:gd name="T13" fmla="*/ 45 h 139"/>
                    <a:gd name="T14" fmla="*/ 170 w 171"/>
                    <a:gd name="T15" fmla="*/ 32 h 139"/>
                    <a:gd name="T16" fmla="*/ 170 w 171"/>
                    <a:gd name="T17" fmla="*/ 0 h 139"/>
                    <a:gd name="T18" fmla="*/ 138 w 171"/>
                    <a:gd name="T19" fmla="*/ 0 h 139"/>
                    <a:gd name="T20" fmla="*/ 122 w 171"/>
                    <a:gd name="T21" fmla="*/ 0 h 139"/>
                    <a:gd name="T22" fmla="*/ 106 w 171"/>
                    <a:gd name="T23" fmla="*/ 0 h 139"/>
                    <a:gd name="T24" fmla="*/ 93 w 171"/>
                    <a:gd name="T25" fmla="*/ 16 h 139"/>
                    <a:gd name="T26" fmla="*/ 77 w 171"/>
                    <a:gd name="T27" fmla="*/ 32 h 139"/>
                    <a:gd name="T28" fmla="*/ 45 w 171"/>
                    <a:gd name="T29" fmla="*/ 93 h 139"/>
                    <a:gd name="T30" fmla="*/ 0 w 171"/>
                    <a:gd name="T31" fmla="*/ 138 h 1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1"/>
                    <a:gd name="T49" fmla="*/ 0 h 139"/>
                    <a:gd name="T50" fmla="*/ 171 w 171"/>
                    <a:gd name="T51" fmla="*/ 139 h 1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1" h="139">
                      <a:moveTo>
                        <a:pt x="0" y="138"/>
                      </a:moveTo>
                      <a:lnTo>
                        <a:pt x="61" y="138"/>
                      </a:lnTo>
                      <a:lnTo>
                        <a:pt x="61" y="122"/>
                      </a:lnTo>
                      <a:lnTo>
                        <a:pt x="138" y="77"/>
                      </a:lnTo>
                      <a:lnTo>
                        <a:pt x="138" y="61"/>
                      </a:lnTo>
                      <a:lnTo>
                        <a:pt x="170" y="61"/>
                      </a:lnTo>
                      <a:lnTo>
                        <a:pt x="170" y="45"/>
                      </a:lnTo>
                      <a:lnTo>
                        <a:pt x="170" y="32"/>
                      </a:lnTo>
                      <a:lnTo>
                        <a:pt x="170" y="0"/>
                      </a:lnTo>
                      <a:lnTo>
                        <a:pt x="138" y="0"/>
                      </a:lnTo>
                      <a:lnTo>
                        <a:pt x="122" y="0"/>
                      </a:lnTo>
                      <a:lnTo>
                        <a:pt x="106" y="0"/>
                      </a:lnTo>
                      <a:lnTo>
                        <a:pt x="93" y="16"/>
                      </a:lnTo>
                      <a:lnTo>
                        <a:pt x="77" y="32"/>
                      </a:lnTo>
                      <a:lnTo>
                        <a:pt x="45" y="93"/>
                      </a:lnTo>
                      <a:lnTo>
                        <a:pt x="0" y="13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grpSp>
          <p:sp>
            <p:nvSpPr>
              <p:cNvPr id="30392" name="Freeform 41"/>
              <p:cNvSpPr>
                <a:spLocks/>
              </p:cNvSpPr>
              <p:nvPr/>
            </p:nvSpPr>
            <p:spPr bwMode="auto">
              <a:xfrm>
                <a:off x="2768" y="1983"/>
                <a:ext cx="62" cy="110"/>
              </a:xfrm>
              <a:custGeom>
                <a:avLst/>
                <a:gdLst>
                  <a:gd name="T0" fmla="*/ 0 w 62"/>
                  <a:gd name="T1" fmla="*/ 0 h 110"/>
                  <a:gd name="T2" fmla="*/ 16 w 62"/>
                  <a:gd name="T3" fmla="*/ 16 h 110"/>
                  <a:gd name="T4" fmla="*/ 0 w 62"/>
                  <a:gd name="T5" fmla="*/ 32 h 110"/>
                  <a:gd name="T6" fmla="*/ 0 w 62"/>
                  <a:gd name="T7" fmla="*/ 61 h 110"/>
                  <a:gd name="T8" fmla="*/ 16 w 62"/>
                  <a:gd name="T9" fmla="*/ 77 h 110"/>
                  <a:gd name="T10" fmla="*/ 16 w 62"/>
                  <a:gd name="T11" fmla="*/ 109 h 110"/>
                  <a:gd name="T12" fmla="*/ 29 w 62"/>
                  <a:gd name="T13" fmla="*/ 93 h 110"/>
                  <a:gd name="T14" fmla="*/ 29 w 62"/>
                  <a:gd name="T15" fmla="*/ 77 h 110"/>
                  <a:gd name="T16" fmla="*/ 45 w 62"/>
                  <a:gd name="T17" fmla="*/ 61 h 110"/>
                  <a:gd name="T18" fmla="*/ 61 w 62"/>
                  <a:gd name="T19" fmla="*/ 61 h 110"/>
                  <a:gd name="T20" fmla="*/ 29 w 62"/>
                  <a:gd name="T21" fmla="*/ 48 h 110"/>
                  <a:gd name="T22" fmla="*/ 45 w 62"/>
                  <a:gd name="T23" fmla="*/ 0 h 110"/>
                  <a:gd name="T24" fmla="*/ 29 w 62"/>
                  <a:gd name="T25" fmla="*/ 0 h 110"/>
                  <a:gd name="T26" fmla="*/ 0 w 62"/>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10"/>
                  <a:gd name="T44" fmla="*/ 62 w 62"/>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10">
                    <a:moveTo>
                      <a:pt x="0" y="0"/>
                    </a:moveTo>
                    <a:lnTo>
                      <a:pt x="16" y="16"/>
                    </a:lnTo>
                    <a:lnTo>
                      <a:pt x="0" y="32"/>
                    </a:lnTo>
                    <a:lnTo>
                      <a:pt x="0" y="61"/>
                    </a:lnTo>
                    <a:lnTo>
                      <a:pt x="16" y="77"/>
                    </a:lnTo>
                    <a:lnTo>
                      <a:pt x="16" y="109"/>
                    </a:lnTo>
                    <a:lnTo>
                      <a:pt x="29" y="93"/>
                    </a:lnTo>
                    <a:lnTo>
                      <a:pt x="29" y="77"/>
                    </a:lnTo>
                    <a:lnTo>
                      <a:pt x="45" y="61"/>
                    </a:lnTo>
                    <a:lnTo>
                      <a:pt x="61" y="61"/>
                    </a:lnTo>
                    <a:lnTo>
                      <a:pt x="29" y="48"/>
                    </a:lnTo>
                    <a:lnTo>
                      <a:pt x="45" y="0"/>
                    </a:lnTo>
                    <a:lnTo>
                      <a:pt x="29"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93" name="Freeform 42"/>
              <p:cNvSpPr>
                <a:spLocks/>
              </p:cNvSpPr>
              <p:nvPr/>
            </p:nvSpPr>
            <p:spPr bwMode="auto">
              <a:xfrm>
                <a:off x="2521" y="1890"/>
                <a:ext cx="46" cy="78"/>
              </a:xfrm>
              <a:custGeom>
                <a:avLst/>
                <a:gdLst>
                  <a:gd name="T0" fmla="*/ 16 w 46"/>
                  <a:gd name="T1" fmla="*/ 0 h 78"/>
                  <a:gd name="T2" fmla="*/ 0 w 46"/>
                  <a:gd name="T3" fmla="*/ 48 h 78"/>
                  <a:gd name="T4" fmla="*/ 16 w 46"/>
                  <a:gd name="T5" fmla="*/ 48 h 78"/>
                  <a:gd name="T6" fmla="*/ 0 w 46"/>
                  <a:gd name="T7" fmla="*/ 77 h 78"/>
                  <a:gd name="T8" fmla="*/ 32 w 46"/>
                  <a:gd name="T9" fmla="*/ 77 h 78"/>
                  <a:gd name="T10" fmla="*/ 32 w 46"/>
                  <a:gd name="T11" fmla="*/ 64 h 78"/>
                  <a:gd name="T12" fmla="*/ 32 w 46"/>
                  <a:gd name="T13" fmla="*/ 32 h 78"/>
                  <a:gd name="T14" fmla="*/ 45 w 46"/>
                  <a:gd name="T15" fmla="*/ 0 h 78"/>
                  <a:gd name="T16" fmla="*/ 16 w 46"/>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78"/>
                  <a:gd name="T29" fmla="*/ 46 w 46"/>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78">
                    <a:moveTo>
                      <a:pt x="16" y="0"/>
                    </a:moveTo>
                    <a:lnTo>
                      <a:pt x="0" y="48"/>
                    </a:lnTo>
                    <a:lnTo>
                      <a:pt x="16" y="48"/>
                    </a:lnTo>
                    <a:lnTo>
                      <a:pt x="0" y="77"/>
                    </a:lnTo>
                    <a:lnTo>
                      <a:pt x="32" y="77"/>
                    </a:lnTo>
                    <a:lnTo>
                      <a:pt x="32" y="64"/>
                    </a:lnTo>
                    <a:lnTo>
                      <a:pt x="32" y="32"/>
                    </a:lnTo>
                    <a:lnTo>
                      <a:pt x="45" y="0"/>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94" name="Freeform 43"/>
              <p:cNvSpPr>
                <a:spLocks/>
              </p:cNvSpPr>
              <p:nvPr/>
            </p:nvSpPr>
            <p:spPr bwMode="auto">
              <a:xfrm>
                <a:off x="2521" y="1845"/>
                <a:ext cx="187" cy="139"/>
              </a:xfrm>
              <a:custGeom>
                <a:avLst/>
                <a:gdLst>
                  <a:gd name="T0" fmla="*/ 45 w 187"/>
                  <a:gd name="T1" fmla="*/ 138 h 139"/>
                  <a:gd name="T2" fmla="*/ 77 w 187"/>
                  <a:gd name="T3" fmla="*/ 122 h 139"/>
                  <a:gd name="T4" fmla="*/ 93 w 187"/>
                  <a:gd name="T5" fmla="*/ 122 h 139"/>
                  <a:gd name="T6" fmla="*/ 109 w 187"/>
                  <a:gd name="T7" fmla="*/ 122 h 139"/>
                  <a:gd name="T8" fmla="*/ 122 w 187"/>
                  <a:gd name="T9" fmla="*/ 109 h 139"/>
                  <a:gd name="T10" fmla="*/ 138 w 187"/>
                  <a:gd name="T11" fmla="*/ 93 h 139"/>
                  <a:gd name="T12" fmla="*/ 138 w 187"/>
                  <a:gd name="T13" fmla="*/ 77 h 139"/>
                  <a:gd name="T14" fmla="*/ 154 w 187"/>
                  <a:gd name="T15" fmla="*/ 45 h 139"/>
                  <a:gd name="T16" fmla="*/ 186 w 187"/>
                  <a:gd name="T17" fmla="*/ 32 h 139"/>
                  <a:gd name="T18" fmla="*/ 154 w 187"/>
                  <a:gd name="T19" fmla="*/ 16 h 139"/>
                  <a:gd name="T20" fmla="*/ 138 w 187"/>
                  <a:gd name="T21" fmla="*/ 16 h 139"/>
                  <a:gd name="T22" fmla="*/ 122 w 187"/>
                  <a:gd name="T23" fmla="*/ 16 h 139"/>
                  <a:gd name="T24" fmla="*/ 122 w 187"/>
                  <a:gd name="T25" fmla="*/ 0 h 139"/>
                  <a:gd name="T26" fmla="*/ 109 w 187"/>
                  <a:gd name="T27" fmla="*/ 16 h 139"/>
                  <a:gd name="T28" fmla="*/ 32 w 187"/>
                  <a:gd name="T29" fmla="*/ 0 h 139"/>
                  <a:gd name="T30" fmla="*/ 0 w 187"/>
                  <a:gd name="T31" fmla="*/ 16 h 139"/>
                  <a:gd name="T32" fmla="*/ 16 w 187"/>
                  <a:gd name="T33" fmla="*/ 45 h 139"/>
                  <a:gd name="T34" fmla="*/ 45 w 187"/>
                  <a:gd name="T35" fmla="*/ 45 h 139"/>
                  <a:gd name="T36" fmla="*/ 32 w 187"/>
                  <a:gd name="T37" fmla="*/ 77 h 139"/>
                  <a:gd name="T38" fmla="*/ 32 w 187"/>
                  <a:gd name="T39" fmla="*/ 109 h 139"/>
                  <a:gd name="T40" fmla="*/ 32 w 187"/>
                  <a:gd name="T41" fmla="*/ 122 h 139"/>
                  <a:gd name="T42" fmla="*/ 45 w 187"/>
                  <a:gd name="T43" fmla="*/ 122 h 139"/>
                  <a:gd name="T44" fmla="*/ 45 w 187"/>
                  <a:gd name="T45" fmla="*/ 138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7"/>
                  <a:gd name="T70" fmla="*/ 0 h 139"/>
                  <a:gd name="T71" fmla="*/ 187 w 187"/>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7" h="139">
                    <a:moveTo>
                      <a:pt x="45" y="138"/>
                    </a:moveTo>
                    <a:lnTo>
                      <a:pt x="77" y="122"/>
                    </a:lnTo>
                    <a:lnTo>
                      <a:pt x="93" y="122"/>
                    </a:lnTo>
                    <a:lnTo>
                      <a:pt x="109" y="122"/>
                    </a:lnTo>
                    <a:lnTo>
                      <a:pt x="122" y="109"/>
                    </a:lnTo>
                    <a:lnTo>
                      <a:pt x="138" y="93"/>
                    </a:lnTo>
                    <a:lnTo>
                      <a:pt x="138" y="77"/>
                    </a:lnTo>
                    <a:lnTo>
                      <a:pt x="154" y="45"/>
                    </a:lnTo>
                    <a:lnTo>
                      <a:pt x="186" y="32"/>
                    </a:lnTo>
                    <a:lnTo>
                      <a:pt x="154" y="16"/>
                    </a:lnTo>
                    <a:lnTo>
                      <a:pt x="138" y="16"/>
                    </a:lnTo>
                    <a:lnTo>
                      <a:pt x="122" y="16"/>
                    </a:lnTo>
                    <a:lnTo>
                      <a:pt x="122" y="0"/>
                    </a:lnTo>
                    <a:lnTo>
                      <a:pt x="109" y="16"/>
                    </a:lnTo>
                    <a:lnTo>
                      <a:pt x="32" y="0"/>
                    </a:lnTo>
                    <a:lnTo>
                      <a:pt x="0" y="16"/>
                    </a:lnTo>
                    <a:lnTo>
                      <a:pt x="16" y="45"/>
                    </a:lnTo>
                    <a:lnTo>
                      <a:pt x="45" y="45"/>
                    </a:lnTo>
                    <a:lnTo>
                      <a:pt x="32" y="77"/>
                    </a:lnTo>
                    <a:lnTo>
                      <a:pt x="32" y="109"/>
                    </a:lnTo>
                    <a:lnTo>
                      <a:pt x="32" y="122"/>
                    </a:lnTo>
                    <a:lnTo>
                      <a:pt x="45" y="122"/>
                    </a:lnTo>
                    <a:lnTo>
                      <a:pt x="45" y="13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95" name="Freeform 44"/>
              <p:cNvSpPr>
                <a:spLocks/>
              </p:cNvSpPr>
              <p:nvPr/>
            </p:nvSpPr>
            <p:spPr bwMode="auto">
              <a:xfrm>
                <a:off x="2951" y="1861"/>
                <a:ext cx="33" cy="46"/>
              </a:xfrm>
              <a:custGeom>
                <a:avLst/>
                <a:gdLst>
                  <a:gd name="T0" fmla="*/ 0 w 33"/>
                  <a:gd name="T1" fmla="*/ 45 h 46"/>
                  <a:gd name="T2" fmla="*/ 0 w 33"/>
                  <a:gd name="T3" fmla="*/ 29 h 46"/>
                  <a:gd name="T4" fmla="*/ 0 w 33"/>
                  <a:gd name="T5" fmla="*/ 16 h 46"/>
                  <a:gd name="T6" fmla="*/ 16 w 33"/>
                  <a:gd name="T7" fmla="*/ 0 h 46"/>
                  <a:gd name="T8" fmla="*/ 32 w 33"/>
                  <a:gd name="T9" fmla="*/ 29 h 46"/>
                  <a:gd name="T10" fmla="*/ 0 w 33"/>
                  <a:gd name="T11" fmla="*/ 45 h 46"/>
                  <a:gd name="T12" fmla="*/ 0 60000 65536"/>
                  <a:gd name="T13" fmla="*/ 0 60000 65536"/>
                  <a:gd name="T14" fmla="*/ 0 60000 65536"/>
                  <a:gd name="T15" fmla="*/ 0 60000 65536"/>
                  <a:gd name="T16" fmla="*/ 0 60000 65536"/>
                  <a:gd name="T17" fmla="*/ 0 60000 65536"/>
                  <a:gd name="T18" fmla="*/ 0 w 33"/>
                  <a:gd name="T19" fmla="*/ 0 h 46"/>
                  <a:gd name="T20" fmla="*/ 33 w 3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3" h="46">
                    <a:moveTo>
                      <a:pt x="0" y="45"/>
                    </a:moveTo>
                    <a:lnTo>
                      <a:pt x="0" y="29"/>
                    </a:lnTo>
                    <a:lnTo>
                      <a:pt x="0" y="16"/>
                    </a:lnTo>
                    <a:lnTo>
                      <a:pt x="16" y="0"/>
                    </a:lnTo>
                    <a:lnTo>
                      <a:pt x="32" y="29"/>
                    </a:lnTo>
                    <a:lnTo>
                      <a:pt x="0" y="4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96" name="Freeform 45"/>
              <p:cNvSpPr>
                <a:spLocks/>
              </p:cNvSpPr>
              <p:nvPr/>
            </p:nvSpPr>
            <p:spPr bwMode="auto">
              <a:xfrm>
                <a:off x="2736" y="1789"/>
                <a:ext cx="62" cy="46"/>
              </a:xfrm>
              <a:custGeom>
                <a:avLst/>
                <a:gdLst>
                  <a:gd name="T0" fmla="*/ 48 w 62"/>
                  <a:gd name="T1" fmla="*/ 16 h 46"/>
                  <a:gd name="T2" fmla="*/ 16 w 62"/>
                  <a:gd name="T3" fmla="*/ 0 h 46"/>
                  <a:gd name="T4" fmla="*/ 16 w 62"/>
                  <a:gd name="T5" fmla="*/ 32 h 46"/>
                  <a:gd name="T6" fmla="*/ 0 w 62"/>
                  <a:gd name="T7" fmla="*/ 45 h 46"/>
                  <a:gd name="T8" fmla="*/ 16 w 62"/>
                  <a:gd name="T9" fmla="*/ 32 h 46"/>
                  <a:gd name="T10" fmla="*/ 16 w 62"/>
                  <a:gd name="T11" fmla="*/ 45 h 46"/>
                  <a:gd name="T12" fmla="*/ 32 w 62"/>
                  <a:gd name="T13" fmla="*/ 45 h 46"/>
                  <a:gd name="T14" fmla="*/ 32 w 62"/>
                  <a:gd name="T15" fmla="*/ 32 h 46"/>
                  <a:gd name="T16" fmla="*/ 48 w 62"/>
                  <a:gd name="T17" fmla="*/ 32 h 46"/>
                  <a:gd name="T18" fmla="*/ 61 w 62"/>
                  <a:gd name="T19" fmla="*/ 32 h 46"/>
                  <a:gd name="T20" fmla="*/ 48 w 62"/>
                  <a:gd name="T21" fmla="*/ 16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46"/>
                  <a:gd name="T35" fmla="*/ 62 w 6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46">
                    <a:moveTo>
                      <a:pt x="48" y="16"/>
                    </a:moveTo>
                    <a:lnTo>
                      <a:pt x="16" y="0"/>
                    </a:lnTo>
                    <a:lnTo>
                      <a:pt x="16" y="32"/>
                    </a:lnTo>
                    <a:lnTo>
                      <a:pt x="0" y="45"/>
                    </a:lnTo>
                    <a:lnTo>
                      <a:pt x="16" y="32"/>
                    </a:lnTo>
                    <a:lnTo>
                      <a:pt x="16" y="45"/>
                    </a:lnTo>
                    <a:lnTo>
                      <a:pt x="32" y="45"/>
                    </a:lnTo>
                    <a:lnTo>
                      <a:pt x="32" y="32"/>
                    </a:lnTo>
                    <a:lnTo>
                      <a:pt x="48" y="32"/>
                    </a:lnTo>
                    <a:lnTo>
                      <a:pt x="61" y="32"/>
                    </a:lnTo>
                    <a:lnTo>
                      <a:pt x="48"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97" name="Freeform 46"/>
              <p:cNvSpPr>
                <a:spLocks/>
              </p:cNvSpPr>
              <p:nvPr/>
            </p:nvSpPr>
            <p:spPr bwMode="auto">
              <a:xfrm>
                <a:off x="2832" y="1728"/>
                <a:ext cx="62" cy="46"/>
              </a:xfrm>
              <a:custGeom>
                <a:avLst/>
                <a:gdLst>
                  <a:gd name="T0" fmla="*/ 32 w 62"/>
                  <a:gd name="T1" fmla="*/ 29 h 46"/>
                  <a:gd name="T2" fmla="*/ 45 w 62"/>
                  <a:gd name="T3" fmla="*/ 29 h 46"/>
                  <a:gd name="T4" fmla="*/ 61 w 62"/>
                  <a:gd name="T5" fmla="*/ 16 h 46"/>
                  <a:gd name="T6" fmla="*/ 32 w 62"/>
                  <a:gd name="T7" fmla="*/ 0 h 46"/>
                  <a:gd name="T8" fmla="*/ 0 w 62"/>
                  <a:gd name="T9" fmla="*/ 16 h 46"/>
                  <a:gd name="T10" fmla="*/ 16 w 62"/>
                  <a:gd name="T11" fmla="*/ 45 h 46"/>
                  <a:gd name="T12" fmla="*/ 32 w 62"/>
                  <a:gd name="T13" fmla="*/ 45 h 46"/>
                  <a:gd name="T14" fmla="*/ 32 w 62"/>
                  <a:gd name="T15" fmla="*/ 29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2" y="29"/>
                    </a:moveTo>
                    <a:lnTo>
                      <a:pt x="45" y="29"/>
                    </a:lnTo>
                    <a:lnTo>
                      <a:pt x="61" y="16"/>
                    </a:lnTo>
                    <a:lnTo>
                      <a:pt x="32" y="0"/>
                    </a:lnTo>
                    <a:lnTo>
                      <a:pt x="0" y="16"/>
                    </a:lnTo>
                    <a:lnTo>
                      <a:pt x="16" y="45"/>
                    </a:lnTo>
                    <a:lnTo>
                      <a:pt x="32" y="45"/>
                    </a:lnTo>
                    <a:lnTo>
                      <a:pt x="32" y="29"/>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398" name="Line 47"/>
              <p:cNvSpPr>
                <a:spLocks noChangeShapeType="1"/>
              </p:cNvSpPr>
              <p:nvPr/>
            </p:nvSpPr>
            <p:spPr bwMode="auto">
              <a:xfrm>
                <a:off x="2829" y="1861"/>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399" name="Freeform 48"/>
              <p:cNvSpPr>
                <a:spLocks/>
              </p:cNvSpPr>
              <p:nvPr/>
            </p:nvSpPr>
            <p:spPr bwMode="auto">
              <a:xfrm>
                <a:off x="2784" y="1736"/>
                <a:ext cx="107" cy="65"/>
              </a:xfrm>
              <a:custGeom>
                <a:avLst/>
                <a:gdLst>
                  <a:gd name="T0" fmla="*/ 61 w 107"/>
                  <a:gd name="T1" fmla="*/ 16 h 65"/>
                  <a:gd name="T2" fmla="*/ 45 w 107"/>
                  <a:gd name="T3" fmla="*/ 32 h 65"/>
                  <a:gd name="T4" fmla="*/ 29 w 107"/>
                  <a:gd name="T5" fmla="*/ 32 h 65"/>
                  <a:gd name="T6" fmla="*/ 0 w 107"/>
                  <a:gd name="T7" fmla="*/ 48 h 65"/>
                  <a:gd name="T8" fmla="*/ 13 w 107"/>
                  <a:gd name="T9" fmla="*/ 64 h 65"/>
                  <a:gd name="T10" fmla="*/ 45 w 107"/>
                  <a:gd name="T11" fmla="*/ 48 h 65"/>
                  <a:gd name="T12" fmla="*/ 45 w 107"/>
                  <a:gd name="T13" fmla="*/ 64 h 65"/>
                  <a:gd name="T14" fmla="*/ 61 w 107"/>
                  <a:gd name="T15" fmla="*/ 64 h 65"/>
                  <a:gd name="T16" fmla="*/ 90 w 107"/>
                  <a:gd name="T17" fmla="*/ 64 h 65"/>
                  <a:gd name="T18" fmla="*/ 106 w 107"/>
                  <a:gd name="T19" fmla="*/ 32 h 65"/>
                  <a:gd name="T20" fmla="*/ 90 w 107"/>
                  <a:gd name="T21" fmla="*/ 16 h 65"/>
                  <a:gd name="T22" fmla="*/ 77 w 107"/>
                  <a:gd name="T23" fmla="*/ 0 h 65"/>
                  <a:gd name="T24" fmla="*/ 77 w 107"/>
                  <a:gd name="T25" fmla="*/ 16 h 65"/>
                  <a:gd name="T26" fmla="*/ 61 w 107"/>
                  <a:gd name="T27" fmla="*/ 16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65"/>
                  <a:gd name="T44" fmla="*/ 107 w 107"/>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65">
                    <a:moveTo>
                      <a:pt x="61" y="16"/>
                    </a:moveTo>
                    <a:lnTo>
                      <a:pt x="45" y="32"/>
                    </a:lnTo>
                    <a:lnTo>
                      <a:pt x="29" y="32"/>
                    </a:lnTo>
                    <a:lnTo>
                      <a:pt x="0" y="48"/>
                    </a:lnTo>
                    <a:lnTo>
                      <a:pt x="13" y="64"/>
                    </a:lnTo>
                    <a:lnTo>
                      <a:pt x="45" y="48"/>
                    </a:lnTo>
                    <a:lnTo>
                      <a:pt x="45" y="64"/>
                    </a:lnTo>
                    <a:lnTo>
                      <a:pt x="61" y="64"/>
                    </a:lnTo>
                    <a:lnTo>
                      <a:pt x="90" y="64"/>
                    </a:lnTo>
                    <a:lnTo>
                      <a:pt x="106" y="32"/>
                    </a:lnTo>
                    <a:lnTo>
                      <a:pt x="90" y="16"/>
                    </a:lnTo>
                    <a:lnTo>
                      <a:pt x="77" y="0"/>
                    </a:lnTo>
                    <a:lnTo>
                      <a:pt x="77" y="16"/>
                    </a:lnTo>
                    <a:lnTo>
                      <a:pt x="61"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00" name="Freeform 49"/>
              <p:cNvSpPr>
                <a:spLocks/>
              </p:cNvSpPr>
              <p:nvPr/>
            </p:nvSpPr>
            <p:spPr bwMode="auto">
              <a:xfrm>
                <a:off x="2736" y="1646"/>
                <a:ext cx="126" cy="139"/>
              </a:xfrm>
              <a:custGeom>
                <a:avLst/>
                <a:gdLst>
                  <a:gd name="T0" fmla="*/ 48 w 126"/>
                  <a:gd name="T1" fmla="*/ 138 h 139"/>
                  <a:gd name="T2" fmla="*/ 16 w 126"/>
                  <a:gd name="T3" fmla="*/ 122 h 139"/>
                  <a:gd name="T4" fmla="*/ 32 w 126"/>
                  <a:gd name="T5" fmla="*/ 106 h 139"/>
                  <a:gd name="T6" fmla="*/ 0 w 126"/>
                  <a:gd name="T7" fmla="*/ 90 h 139"/>
                  <a:gd name="T8" fmla="*/ 0 w 126"/>
                  <a:gd name="T9" fmla="*/ 77 h 139"/>
                  <a:gd name="T10" fmla="*/ 0 w 126"/>
                  <a:gd name="T11" fmla="*/ 61 h 139"/>
                  <a:gd name="T12" fmla="*/ 16 w 126"/>
                  <a:gd name="T13" fmla="*/ 45 h 139"/>
                  <a:gd name="T14" fmla="*/ 16 w 126"/>
                  <a:gd name="T15" fmla="*/ 13 h 139"/>
                  <a:gd name="T16" fmla="*/ 32 w 126"/>
                  <a:gd name="T17" fmla="*/ 13 h 139"/>
                  <a:gd name="T18" fmla="*/ 32 w 126"/>
                  <a:gd name="T19" fmla="*/ 0 h 139"/>
                  <a:gd name="T20" fmla="*/ 48 w 126"/>
                  <a:gd name="T21" fmla="*/ 0 h 139"/>
                  <a:gd name="T22" fmla="*/ 61 w 126"/>
                  <a:gd name="T23" fmla="*/ 13 h 139"/>
                  <a:gd name="T24" fmla="*/ 93 w 126"/>
                  <a:gd name="T25" fmla="*/ 0 h 139"/>
                  <a:gd name="T26" fmla="*/ 109 w 126"/>
                  <a:gd name="T27" fmla="*/ 13 h 139"/>
                  <a:gd name="T28" fmla="*/ 109 w 126"/>
                  <a:gd name="T29" fmla="*/ 29 h 139"/>
                  <a:gd name="T30" fmla="*/ 125 w 126"/>
                  <a:gd name="T31" fmla="*/ 61 h 139"/>
                  <a:gd name="T32" fmla="*/ 93 w 126"/>
                  <a:gd name="T33" fmla="*/ 77 h 139"/>
                  <a:gd name="T34" fmla="*/ 109 w 126"/>
                  <a:gd name="T35" fmla="*/ 106 h 139"/>
                  <a:gd name="T36" fmla="*/ 93 w 126"/>
                  <a:gd name="T37" fmla="*/ 122 h 139"/>
                  <a:gd name="T38" fmla="*/ 77 w 126"/>
                  <a:gd name="T39" fmla="*/ 122 h 139"/>
                  <a:gd name="T40" fmla="*/ 48 w 126"/>
                  <a:gd name="T41" fmla="*/ 138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139"/>
                  <a:gd name="T65" fmla="*/ 126 w 126"/>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139">
                    <a:moveTo>
                      <a:pt x="48" y="138"/>
                    </a:moveTo>
                    <a:lnTo>
                      <a:pt x="16" y="122"/>
                    </a:lnTo>
                    <a:lnTo>
                      <a:pt x="32" y="106"/>
                    </a:lnTo>
                    <a:lnTo>
                      <a:pt x="0" y="90"/>
                    </a:lnTo>
                    <a:lnTo>
                      <a:pt x="0" y="77"/>
                    </a:lnTo>
                    <a:lnTo>
                      <a:pt x="0" y="61"/>
                    </a:lnTo>
                    <a:lnTo>
                      <a:pt x="16" y="45"/>
                    </a:lnTo>
                    <a:lnTo>
                      <a:pt x="16" y="13"/>
                    </a:lnTo>
                    <a:lnTo>
                      <a:pt x="32" y="13"/>
                    </a:lnTo>
                    <a:lnTo>
                      <a:pt x="32" y="0"/>
                    </a:lnTo>
                    <a:lnTo>
                      <a:pt x="48" y="0"/>
                    </a:lnTo>
                    <a:lnTo>
                      <a:pt x="61" y="13"/>
                    </a:lnTo>
                    <a:lnTo>
                      <a:pt x="93" y="0"/>
                    </a:lnTo>
                    <a:lnTo>
                      <a:pt x="109" y="13"/>
                    </a:lnTo>
                    <a:lnTo>
                      <a:pt x="109" y="29"/>
                    </a:lnTo>
                    <a:lnTo>
                      <a:pt x="125" y="61"/>
                    </a:lnTo>
                    <a:lnTo>
                      <a:pt x="93" y="77"/>
                    </a:lnTo>
                    <a:lnTo>
                      <a:pt x="109" y="106"/>
                    </a:lnTo>
                    <a:lnTo>
                      <a:pt x="93" y="122"/>
                    </a:lnTo>
                    <a:lnTo>
                      <a:pt x="77" y="122"/>
                    </a:lnTo>
                    <a:lnTo>
                      <a:pt x="48" y="13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01" name="Freeform 50"/>
              <p:cNvSpPr>
                <a:spLocks/>
              </p:cNvSpPr>
              <p:nvPr/>
            </p:nvSpPr>
            <p:spPr bwMode="auto">
              <a:xfrm>
                <a:off x="2845" y="1619"/>
                <a:ext cx="123" cy="155"/>
              </a:xfrm>
              <a:custGeom>
                <a:avLst/>
                <a:gdLst>
                  <a:gd name="T0" fmla="*/ 0 w 123"/>
                  <a:gd name="T1" fmla="*/ 61 h 155"/>
                  <a:gd name="T2" fmla="*/ 0 w 123"/>
                  <a:gd name="T3" fmla="*/ 77 h 155"/>
                  <a:gd name="T4" fmla="*/ 16 w 123"/>
                  <a:gd name="T5" fmla="*/ 109 h 155"/>
                  <a:gd name="T6" fmla="*/ 45 w 123"/>
                  <a:gd name="T7" fmla="*/ 125 h 155"/>
                  <a:gd name="T8" fmla="*/ 77 w 123"/>
                  <a:gd name="T9" fmla="*/ 138 h 155"/>
                  <a:gd name="T10" fmla="*/ 93 w 123"/>
                  <a:gd name="T11" fmla="*/ 138 h 155"/>
                  <a:gd name="T12" fmla="*/ 122 w 123"/>
                  <a:gd name="T13" fmla="*/ 154 h 155"/>
                  <a:gd name="T14" fmla="*/ 122 w 123"/>
                  <a:gd name="T15" fmla="*/ 109 h 155"/>
                  <a:gd name="T16" fmla="*/ 122 w 123"/>
                  <a:gd name="T17" fmla="*/ 77 h 155"/>
                  <a:gd name="T18" fmla="*/ 122 w 123"/>
                  <a:gd name="T19" fmla="*/ 61 h 155"/>
                  <a:gd name="T20" fmla="*/ 93 w 123"/>
                  <a:gd name="T21" fmla="*/ 0 h 155"/>
                  <a:gd name="T22" fmla="*/ 77 w 123"/>
                  <a:gd name="T23" fmla="*/ 32 h 155"/>
                  <a:gd name="T24" fmla="*/ 61 w 123"/>
                  <a:gd name="T25" fmla="*/ 48 h 155"/>
                  <a:gd name="T26" fmla="*/ 45 w 123"/>
                  <a:gd name="T27" fmla="*/ 32 h 155"/>
                  <a:gd name="T28" fmla="*/ 0 w 123"/>
                  <a:gd name="T29" fmla="*/ 61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55"/>
                  <a:gd name="T47" fmla="*/ 123 w 123"/>
                  <a:gd name="T48" fmla="*/ 155 h 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55">
                    <a:moveTo>
                      <a:pt x="0" y="61"/>
                    </a:moveTo>
                    <a:lnTo>
                      <a:pt x="0" y="77"/>
                    </a:lnTo>
                    <a:lnTo>
                      <a:pt x="16" y="109"/>
                    </a:lnTo>
                    <a:lnTo>
                      <a:pt x="45" y="125"/>
                    </a:lnTo>
                    <a:lnTo>
                      <a:pt x="77" y="138"/>
                    </a:lnTo>
                    <a:lnTo>
                      <a:pt x="93" y="138"/>
                    </a:lnTo>
                    <a:lnTo>
                      <a:pt x="122" y="154"/>
                    </a:lnTo>
                    <a:lnTo>
                      <a:pt x="122" y="109"/>
                    </a:lnTo>
                    <a:lnTo>
                      <a:pt x="122" y="77"/>
                    </a:lnTo>
                    <a:lnTo>
                      <a:pt x="122" y="61"/>
                    </a:lnTo>
                    <a:lnTo>
                      <a:pt x="93" y="0"/>
                    </a:lnTo>
                    <a:lnTo>
                      <a:pt x="77" y="32"/>
                    </a:lnTo>
                    <a:lnTo>
                      <a:pt x="61" y="48"/>
                    </a:lnTo>
                    <a:lnTo>
                      <a:pt x="45" y="32"/>
                    </a:lnTo>
                    <a:lnTo>
                      <a:pt x="0"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02" name="Freeform 51"/>
              <p:cNvSpPr>
                <a:spLocks/>
              </p:cNvSpPr>
              <p:nvPr/>
            </p:nvSpPr>
            <p:spPr bwMode="auto">
              <a:xfrm>
                <a:off x="2845" y="1800"/>
                <a:ext cx="30" cy="30"/>
              </a:xfrm>
              <a:custGeom>
                <a:avLst/>
                <a:gdLst>
                  <a:gd name="T0" fmla="*/ 16 w 30"/>
                  <a:gd name="T1" fmla="*/ 13 h 30"/>
                  <a:gd name="T2" fmla="*/ 16 w 30"/>
                  <a:gd name="T3" fmla="*/ 0 h 30"/>
                  <a:gd name="T4" fmla="*/ 29 w 30"/>
                  <a:gd name="T5" fmla="*/ 0 h 30"/>
                  <a:gd name="T6" fmla="*/ 0 w 30"/>
                  <a:gd name="T7" fmla="*/ 0 h 30"/>
                  <a:gd name="T8" fmla="*/ 0 w 30"/>
                  <a:gd name="T9" fmla="*/ 13 h 30"/>
                  <a:gd name="T10" fmla="*/ 0 w 30"/>
                  <a:gd name="T11" fmla="*/ 29 h 30"/>
                  <a:gd name="T12" fmla="*/ 16 w 30"/>
                  <a:gd name="T13" fmla="*/ 13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16" y="13"/>
                    </a:moveTo>
                    <a:lnTo>
                      <a:pt x="16" y="0"/>
                    </a:lnTo>
                    <a:lnTo>
                      <a:pt x="29" y="0"/>
                    </a:lnTo>
                    <a:lnTo>
                      <a:pt x="0" y="0"/>
                    </a:lnTo>
                    <a:lnTo>
                      <a:pt x="0" y="13"/>
                    </a:lnTo>
                    <a:lnTo>
                      <a:pt x="0" y="29"/>
                    </a:lnTo>
                    <a:lnTo>
                      <a:pt x="16" y="13"/>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30403" name="Freeform 52"/>
              <p:cNvSpPr>
                <a:spLocks/>
              </p:cNvSpPr>
              <p:nvPr/>
            </p:nvSpPr>
            <p:spPr bwMode="auto">
              <a:xfrm>
                <a:off x="2922" y="1800"/>
                <a:ext cx="46" cy="107"/>
              </a:xfrm>
              <a:custGeom>
                <a:avLst/>
                <a:gdLst>
                  <a:gd name="T0" fmla="*/ 29 w 46"/>
                  <a:gd name="T1" fmla="*/ 106 h 107"/>
                  <a:gd name="T2" fmla="*/ 29 w 46"/>
                  <a:gd name="T3" fmla="*/ 90 h 107"/>
                  <a:gd name="T4" fmla="*/ 29 w 46"/>
                  <a:gd name="T5" fmla="*/ 77 h 107"/>
                  <a:gd name="T6" fmla="*/ 45 w 46"/>
                  <a:gd name="T7" fmla="*/ 61 h 107"/>
                  <a:gd name="T8" fmla="*/ 45 w 46"/>
                  <a:gd name="T9" fmla="*/ 29 h 107"/>
                  <a:gd name="T10" fmla="*/ 29 w 46"/>
                  <a:gd name="T11" fmla="*/ 13 h 107"/>
                  <a:gd name="T12" fmla="*/ 16 w 46"/>
                  <a:gd name="T13" fmla="*/ 0 h 107"/>
                  <a:gd name="T14" fmla="*/ 0 w 46"/>
                  <a:gd name="T15" fmla="*/ 0 h 107"/>
                  <a:gd name="T16" fmla="*/ 0 w 46"/>
                  <a:gd name="T17" fmla="*/ 13 h 107"/>
                  <a:gd name="T18" fmla="*/ 0 w 46"/>
                  <a:gd name="T19" fmla="*/ 29 h 107"/>
                  <a:gd name="T20" fmla="*/ 0 w 46"/>
                  <a:gd name="T21" fmla="*/ 45 h 107"/>
                  <a:gd name="T22" fmla="*/ 0 w 46"/>
                  <a:gd name="T23" fmla="*/ 61 h 107"/>
                  <a:gd name="T24" fmla="*/ 0 w 46"/>
                  <a:gd name="T25" fmla="*/ 77 h 107"/>
                  <a:gd name="T26" fmla="*/ 16 w 46"/>
                  <a:gd name="T27" fmla="*/ 77 h 107"/>
                  <a:gd name="T28" fmla="*/ 29 w 46"/>
                  <a:gd name="T29" fmla="*/ 106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07"/>
                  <a:gd name="T47" fmla="*/ 46 w 46"/>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07">
                    <a:moveTo>
                      <a:pt x="29" y="106"/>
                    </a:moveTo>
                    <a:lnTo>
                      <a:pt x="29" y="90"/>
                    </a:lnTo>
                    <a:lnTo>
                      <a:pt x="29" y="77"/>
                    </a:lnTo>
                    <a:lnTo>
                      <a:pt x="45" y="61"/>
                    </a:lnTo>
                    <a:lnTo>
                      <a:pt x="45" y="29"/>
                    </a:lnTo>
                    <a:lnTo>
                      <a:pt x="29" y="13"/>
                    </a:lnTo>
                    <a:lnTo>
                      <a:pt x="16" y="0"/>
                    </a:lnTo>
                    <a:lnTo>
                      <a:pt x="0" y="0"/>
                    </a:lnTo>
                    <a:lnTo>
                      <a:pt x="0" y="13"/>
                    </a:lnTo>
                    <a:lnTo>
                      <a:pt x="0" y="29"/>
                    </a:lnTo>
                    <a:lnTo>
                      <a:pt x="0" y="45"/>
                    </a:lnTo>
                    <a:lnTo>
                      <a:pt x="0" y="61"/>
                    </a:lnTo>
                    <a:lnTo>
                      <a:pt x="0" y="77"/>
                    </a:lnTo>
                    <a:lnTo>
                      <a:pt x="16" y="77"/>
                    </a:lnTo>
                    <a:lnTo>
                      <a:pt x="29" y="10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04" name="Freeform 53"/>
              <p:cNvSpPr>
                <a:spLocks/>
              </p:cNvSpPr>
              <p:nvPr/>
            </p:nvSpPr>
            <p:spPr bwMode="auto">
              <a:xfrm>
                <a:off x="2720" y="1261"/>
                <a:ext cx="280" cy="309"/>
              </a:xfrm>
              <a:custGeom>
                <a:avLst/>
                <a:gdLst>
                  <a:gd name="T0" fmla="*/ 77 w 280"/>
                  <a:gd name="T1" fmla="*/ 292 h 309"/>
                  <a:gd name="T2" fmla="*/ 93 w 280"/>
                  <a:gd name="T3" fmla="*/ 244 h 309"/>
                  <a:gd name="T4" fmla="*/ 77 w 280"/>
                  <a:gd name="T5" fmla="*/ 199 h 309"/>
                  <a:gd name="T6" fmla="*/ 125 w 280"/>
                  <a:gd name="T7" fmla="*/ 122 h 309"/>
                  <a:gd name="T8" fmla="*/ 154 w 280"/>
                  <a:gd name="T9" fmla="*/ 77 h 309"/>
                  <a:gd name="T10" fmla="*/ 170 w 280"/>
                  <a:gd name="T11" fmla="*/ 77 h 309"/>
                  <a:gd name="T12" fmla="*/ 170 w 280"/>
                  <a:gd name="T13" fmla="*/ 61 h 309"/>
                  <a:gd name="T14" fmla="*/ 186 w 280"/>
                  <a:gd name="T15" fmla="*/ 45 h 309"/>
                  <a:gd name="T16" fmla="*/ 218 w 280"/>
                  <a:gd name="T17" fmla="*/ 61 h 309"/>
                  <a:gd name="T18" fmla="*/ 231 w 280"/>
                  <a:gd name="T19" fmla="*/ 61 h 309"/>
                  <a:gd name="T20" fmla="*/ 231 w 280"/>
                  <a:gd name="T21" fmla="*/ 45 h 309"/>
                  <a:gd name="T22" fmla="*/ 263 w 280"/>
                  <a:gd name="T23" fmla="*/ 29 h 309"/>
                  <a:gd name="T24" fmla="*/ 279 w 280"/>
                  <a:gd name="T25" fmla="*/ 45 h 309"/>
                  <a:gd name="T26" fmla="*/ 279 w 280"/>
                  <a:gd name="T27" fmla="*/ 29 h 309"/>
                  <a:gd name="T28" fmla="*/ 279 w 280"/>
                  <a:gd name="T29" fmla="*/ 13 h 309"/>
                  <a:gd name="T30" fmla="*/ 263 w 280"/>
                  <a:gd name="T31" fmla="*/ 0 h 309"/>
                  <a:gd name="T32" fmla="*/ 231 w 280"/>
                  <a:gd name="T33" fmla="*/ 13 h 309"/>
                  <a:gd name="T34" fmla="*/ 231 w 280"/>
                  <a:gd name="T35" fmla="*/ 0 h 309"/>
                  <a:gd name="T36" fmla="*/ 218 w 280"/>
                  <a:gd name="T37" fmla="*/ 13 h 309"/>
                  <a:gd name="T38" fmla="*/ 202 w 280"/>
                  <a:gd name="T39" fmla="*/ 29 h 309"/>
                  <a:gd name="T40" fmla="*/ 141 w 280"/>
                  <a:gd name="T41" fmla="*/ 45 h 309"/>
                  <a:gd name="T42" fmla="*/ 125 w 280"/>
                  <a:gd name="T43" fmla="*/ 45 h 309"/>
                  <a:gd name="T44" fmla="*/ 125 w 280"/>
                  <a:gd name="T45" fmla="*/ 61 h 309"/>
                  <a:gd name="T46" fmla="*/ 64 w 280"/>
                  <a:gd name="T47" fmla="*/ 183 h 309"/>
                  <a:gd name="T48" fmla="*/ 32 w 280"/>
                  <a:gd name="T49" fmla="*/ 183 h 309"/>
                  <a:gd name="T50" fmla="*/ 16 w 280"/>
                  <a:gd name="T51" fmla="*/ 215 h 309"/>
                  <a:gd name="T52" fmla="*/ 0 w 280"/>
                  <a:gd name="T53" fmla="*/ 231 h 309"/>
                  <a:gd name="T54" fmla="*/ 16 w 280"/>
                  <a:gd name="T55" fmla="*/ 292 h 309"/>
                  <a:gd name="T56" fmla="*/ 0 w 280"/>
                  <a:gd name="T57" fmla="*/ 308 h 309"/>
                  <a:gd name="T58" fmla="*/ 32 w 280"/>
                  <a:gd name="T59" fmla="*/ 308 h 309"/>
                  <a:gd name="T60" fmla="*/ 48 w 280"/>
                  <a:gd name="T61" fmla="*/ 308 h 309"/>
                  <a:gd name="T62" fmla="*/ 77 w 280"/>
                  <a:gd name="T63" fmla="*/ 276 h 309"/>
                  <a:gd name="T64" fmla="*/ 77 w 280"/>
                  <a:gd name="T65" fmla="*/ 292 h 3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0"/>
                  <a:gd name="T100" fmla="*/ 0 h 309"/>
                  <a:gd name="T101" fmla="*/ 280 w 280"/>
                  <a:gd name="T102" fmla="*/ 309 h 3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0" h="309">
                    <a:moveTo>
                      <a:pt x="77" y="292"/>
                    </a:moveTo>
                    <a:lnTo>
                      <a:pt x="93" y="244"/>
                    </a:lnTo>
                    <a:lnTo>
                      <a:pt x="77" y="199"/>
                    </a:lnTo>
                    <a:lnTo>
                      <a:pt x="125" y="122"/>
                    </a:lnTo>
                    <a:lnTo>
                      <a:pt x="154" y="77"/>
                    </a:lnTo>
                    <a:lnTo>
                      <a:pt x="170" y="77"/>
                    </a:lnTo>
                    <a:lnTo>
                      <a:pt x="170" y="61"/>
                    </a:lnTo>
                    <a:lnTo>
                      <a:pt x="186" y="45"/>
                    </a:lnTo>
                    <a:lnTo>
                      <a:pt x="218" y="61"/>
                    </a:lnTo>
                    <a:lnTo>
                      <a:pt x="231" y="61"/>
                    </a:lnTo>
                    <a:lnTo>
                      <a:pt x="231" y="45"/>
                    </a:lnTo>
                    <a:lnTo>
                      <a:pt x="263" y="29"/>
                    </a:lnTo>
                    <a:lnTo>
                      <a:pt x="279" y="45"/>
                    </a:lnTo>
                    <a:lnTo>
                      <a:pt x="279" y="29"/>
                    </a:lnTo>
                    <a:lnTo>
                      <a:pt x="279" y="13"/>
                    </a:lnTo>
                    <a:lnTo>
                      <a:pt x="263" y="0"/>
                    </a:lnTo>
                    <a:lnTo>
                      <a:pt x="231" y="13"/>
                    </a:lnTo>
                    <a:lnTo>
                      <a:pt x="231" y="0"/>
                    </a:lnTo>
                    <a:lnTo>
                      <a:pt x="218" y="13"/>
                    </a:lnTo>
                    <a:lnTo>
                      <a:pt x="202" y="29"/>
                    </a:lnTo>
                    <a:lnTo>
                      <a:pt x="141" y="45"/>
                    </a:lnTo>
                    <a:lnTo>
                      <a:pt x="125" y="45"/>
                    </a:lnTo>
                    <a:lnTo>
                      <a:pt x="125" y="61"/>
                    </a:lnTo>
                    <a:lnTo>
                      <a:pt x="64" y="183"/>
                    </a:lnTo>
                    <a:lnTo>
                      <a:pt x="32" y="183"/>
                    </a:lnTo>
                    <a:lnTo>
                      <a:pt x="16" y="215"/>
                    </a:lnTo>
                    <a:lnTo>
                      <a:pt x="0" y="231"/>
                    </a:lnTo>
                    <a:lnTo>
                      <a:pt x="16" y="292"/>
                    </a:lnTo>
                    <a:lnTo>
                      <a:pt x="0" y="308"/>
                    </a:lnTo>
                    <a:lnTo>
                      <a:pt x="32" y="308"/>
                    </a:lnTo>
                    <a:lnTo>
                      <a:pt x="48" y="308"/>
                    </a:lnTo>
                    <a:lnTo>
                      <a:pt x="77" y="276"/>
                    </a:lnTo>
                    <a:lnTo>
                      <a:pt x="77" y="292"/>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05" name="Freeform 54"/>
              <p:cNvSpPr>
                <a:spLocks/>
              </p:cNvSpPr>
              <p:nvPr/>
            </p:nvSpPr>
            <p:spPr bwMode="auto">
              <a:xfrm>
                <a:off x="2797" y="1322"/>
                <a:ext cx="155" cy="309"/>
              </a:xfrm>
              <a:custGeom>
                <a:avLst/>
                <a:gdLst>
                  <a:gd name="T0" fmla="*/ 0 w 155"/>
                  <a:gd name="T1" fmla="*/ 231 h 309"/>
                  <a:gd name="T2" fmla="*/ 32 w 155"/>
                  <a:gd name="T3" fmla="*/ 308 h 309"/>
                  <a:gd name="T4" fmla="*/ 48 w 155"/>
                  <a:gd name="T5" fmla="*/ 308 h 309"/>
                  <a:gd name="T6" fmla="*/ 48 w 155"/>
                  <a:gd name="T7" fmla="*/ 292 h 309"/>
                  <a:gd name="T8" fmla="*/ 77 w 155"/>
                  <a:gd name="T9" fmla="*/ 292 h 309"/>
                  <a:gd name="T10" fmla="*/ 77 w 155"/>
                  <a:gd name="T11" fmla="*/ 260 h 309"/>
                  <a:gd name="T12" fmla="*/ 77 w 155"/>
                  <a:gd name="T13" fmla="*/ 215 h 309"/>
                  <a:gd name="T14" fmla="*/ 93 w 155"/>
                  <a:gd name="T15" fmla="*/ 215 h 309"/>
                  <a:gd name="T16" fmla="*/ 77 w 155"/>
                  <a:gd name="T17" fmla="*/ 199 h 309"/>
                  <a:gd name="T18" fmla="*/ 77 w 155"/>
                  <a:gd name="T19" fmla="*/ 154 h 309"/>
                  <a:gd name="T20" fmla="*/ 77 w 155"/>
                  <a:gd name="T21" fmla="*/ 138 h 309"/>
                  <a:gd name="T22" fmla="*/ 109 w 155"/>
                  <a:gd name="T23" fmla="*/ 122 h 309"/>
                  <a:gd name="T24" fmla="*/ 125 w 155"/>
                  <a:gd name="T25" fmla="*/ 106 h 309"/>
                  <a:gd name="T26" fmla="*/ 125 w 155"/>
                  <a:gd name="T27" fmla="*/ 77 h 309"/>
                  <a:gd name="T28" fmla="*/ 154 w 155"/>
                  <a:gd name="T29" fmla="*/ 77 h 309"/>
                  <a:gd name="T30" fmla="*/ 141 w 155"/>
                  <a:gd name="T31" fmla="*/ 45 h 309"/>
                  <a:gd name="T32" fmla="*/ 125 w 155"/>
                  <a:gd name="T33" fmla="*/ 16 h 309"/>
                  <a:gd name="T34" fmla="*/ 93 w 155"/>
                  <a:gd name="T35" fmla="*/ 0 h 309"/>
                  <a:gd name="T36" fmla="*/ 93 w 155"/>
                  <a:gd name="T37" fmla="*/ 16 h 309"/>
                  <a:gd name="T38" fmla="*/ 77 w 155"/>
                  <a:gd name="T39" fmla="*/ 16 h 309"/>
                  <a:gd name="T40" fmla="*/ 48 w 155"/>
                  <a:gd name="T41" fmla="*/ 61 h 309"/>
                  <a:gd name="T42" fmla="*/ 0 w 155"/>
                  <a:gd name="T43" fmla="*/ 138 h 309"/>
                  <a:gd name="T44" fmla="*/ 16 w 155"/>
                  <a:gd name="T45" fmla="*/ 183 h 309"/>
                  <a:gd name="T46" fmla="*/ 0 w 155"/>
                  <a:gd name="T47" fmla="*/ 231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5"/>
                  <a:gd name="T73" fmla="*/ 0 h 309"/>
                  <a:gd name="T74" fmla="*/ 155 w 155"/>
                  <a:gd name="T75" fmla="*/ 309 h 3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5" h="309">
                    <a:moveTo>
                      <a:pt x="0" y="231"/>
                    </a:moveTo>
                    <a:lnTo>
                      <a:pt x="32" y="308"/>
                    </a:lnTo>
                    <a:lnTo>
                      <a:pt x="48" y="308"/>
                    </a:lnTo>
                    <a:lnTo>
                      <a:pt x="48" y="292"/>
                    </a:lnTo>
                    <a:lnTo>
                      <a:pt x="77" y="292"/>
                    </a:lnTo>
                    <a:lnTo>
                      <a:pt x="77" y="260"/>
                    </a:lnTo>
                    <a:lnTo>
                      <a:pt x="77" y="215"/>
                    </a:lnTo>
                    <a:lnTo>
                      <a:pt x="93" y="215"/>
                    </a:lnTo>
                    <a:lnTo>
                      <a:pt x="77" y="199"/>
                    </a:lnTo>
                    <a:lnTo>
                      <a:pt x="77" y="154"/>
                    </a:lnTo>
                    <a:lnTo>
                      <a:pt x="77" y="138"/>
                    </a:lnTo>
                    <a:lnTo>
                      <a:pt x="109" y="122"/>
                    </a:lnTo>
                    <a:lnTo>
                      <a:pt x="125" y="106"/>
                    </a:lnTo>
                    <a:lnTo>
                      <a:pt x="125" y="77"/>
                    </a:lnTo>
                    <a:lnTo>
                      <a:pt x="154" y="77"/>
                    </a:lnTo>
                    <a:lnTo>
                      <a:pt x="141" y="45"/>
                    </a:lnTo>
                    <a:lnTo>
                      <a:pt x="125" y="16"/>
                    </a:lnTo>
                    <a:lnTo>
                      <a:pt x="93" y="0"/>
                    </a:lnTo>
                    <a:lnTo>
                      <a:pt x="93" y="16"/>
                    </a:lnTo>
                    <a:lnTo>
                      <a:pt x="77" y="16"/>
                    </a:lnTo>
                    <a:lnTo>
                      <a:pt x="48" y="61"/>
                    </a:lnTo>
                    <a:lnTo>
                      <a:pt x="0" y="138"/>
                    </a:lnTo>
                    <a:lnTo>
                      <a:pt x="16" y="183"/>
                    </a:lnTo>
                    <a:lnTo>
                      <a:pt x="0" y="23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06" name="Freeform 55"/>
              <p:cNvSpPr>
                <a:spLocks/>
              </p:cNvSpPr>
              <p:nvPr/>
            </p:nvSpPr>
            <p:spPr bwMode="auto">
              <a:xfrm>
                <a:off x="2938" y="1877"/>
                <a:ext cx="17" cy="46"/>
              </a:xfrm>
              <a:custGeom>
                <a:avLst/>
                <a:gdLst>
                  <a:gd name="T0" fmla="*/ 0 w 17"/>
                  <a:gd name="T1" fmla="*/ 0 h 46"/>
                  <a:gd name="T2" fmla="*/ 0 w 17"/>
                  <a:gd name="T3" fmla="*/ 29 h 46"/>
                  <a:gd name="T4" fmla="*/ 16 w 17"/>
                  <a:gd name="T5" fmla="*/ 45 h 46"/>
                  <a:gd name="T6" fmla="*/ 16 w 17"/>
                  <a:gd name="T7" fmla="*/ 29 h 46"/>
                  <a:gd name="T8" fmla="*/ 0 w 17"/>
                  <a:gd name="T9" fmla="*/ 0 h 46"/>
                  <a:gd name="T10" fmla="*/ 0 60000 65536"/>
                  <a:gd name="T11" fmla="*/ 0 60000 65536"/>
                  <a:gd name="T12" fmla="*/ 0 60000 65536"/>
                  <a:gd name="T13" fmla="*/ 0 60000 65536"/>
                  <a:gd name="T14" fmla="*/ 0 60000 65536"/>
                  <a:gd name="T15" fmla="*/ 0 w 17"/>
                  <a:gd name="T16" fmla="*/ 0 h 46"/>
                  <a:gd name="T17" fmla="*/ 17 w 17"/>
                  <a:gd name="T18" fmla="*/ 46 h 46"/>
                </a:gdLst>
                <a:ahLst/>
                <a:cxnLst>
                  <a:cxn ang="T10">
                    <a:pos x="T0" y="T1"/>
                  </a:cxn>
                  <a:cxn ang="T11">
                    <a:pos x="T2" y="T3"/>
                  </a:cxn>
                  <a:cxn ang="T12">
                    <a:pos x="T4" y="T5"/>
                  </a:cxn>
                  <a:cxn ang="T13">
                    <a:pos x="T6" y="T7"/>
                  </a:cxn>
                  <a:cxn ang="T14">
                    <a:pos x="T8" y="T9"/>
                  </a:cxn>
                </a:cxnLst>
                <a:rect l="T15" t="T16" r="T17" b="T18"/>
                <a:pathLst>
                  <a:path w="17" h="46">
                    <a:moveTo>
                      <a:pt x="0" y="0"/>
                    </a:moveTo>
                    <a:lnTo>
                      <a:pt x="0" y="29"/>
                    </a:lnTo>
                    <a:lnTo>
                      <a:pt x="16" y="45"/>
                    </a:lnTo>
                    <a:lnTo>
                      <a:pt x="16" y="29"/>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407" name="Freeform 56"/>
              <p:cNvSpPr>
                <a:spLocks/>
              </p:cNvSpPr>
              <p:nvPr/>
            </p:nvSpPr>
            <p:spPr bwMode="auto">
              <a:xfrm>
                <a:off x="2874" y="1834"/>
                <a:ext cx="65" cy="65"/>
              </a:xfrm>
              <a:custGeom>
                <a:avLst/>
                <a:gdLst>
                  <a:gd name="T0" fmla="*/ 48 w 65"/>
                  <a:gd name="T1" fmla="*/ 0 h 65"/>
                  <a:gd name="T2" fmla="*/ 48 w 65"/>
                  <a:gd name="T3" fmla="*/ 16 h 65"/>
                  <a:gd name="T4" fmla="*/ 48 w 65"/>
                  <a:gd name="T5" fmla="*/ 32 h 65"/>
                  <a:gd name="T6" fmla="*/ 48 w 65"/>
                  <a:gd name="T7" fmla="*/ 48 h 65"/>
                  <a:gd name="T8" fmla="*/ 48 w 65"/>
                  <a:gd name="T9" fmla="*/ 64 h 65"/>
                  <a:gd name="T10" fmla="*/ 64 w 65"/>
                  <a:gd name="T11" fmla="*/ 64 h 65"/>
                  <a:gd name="T12" fmla="*/ 16 w 65"/>
                  <a:gd name="T13" fmla="*/ 32 h 65"/>
                  <a:gd name="T14" fmla="*/ 0 w 65"/>
                  <a:gd name="T15" fmla="*/ 32 h 65"/>
                  <a:gd name="T16" fmla="*/ 0 w 65"/>
                  <a:gd name="T17" fmla="*/ 16 h 65"/>
                  <a:gd name="T18" fmla="*/ 0 w 65"/>
                  <a:gd name="T19" fmla="*/ 0 h 65"/>
                  <a:gd name="T20" fmla="*/ 16 w 65"/>
                  <a:gd name="T21" fmla="*/ 0 h 65"/>
                  <a:gd name="T22" fmla="*/ 32 w 65"/>
                  <a:gd name="T23" fmla="*/ 0 h 65"/>
                  <a:gd name="T24" fmla="*/ 48 w 65"/>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5"/>
                  <a:gd name="T41" fmla="*/ 65 w 65"/>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5">
                    <a:moveTo>
                      <a:pt x="48" y="0"/>
                    </a:moveTo>
                    <a:lnTo>
                      <a:pt x="48" y="16"/>
                    </a:lnTo>
                    <a:lnTo>
                      <a:pt x="48" y="32"/>
                    </a:lnTo>
                    <a:lnTo>
                      <a:pt x="48" y="48"/>
                    </a:lnTo>
                    <a:lnTo>
                      <a:pt x="48" y="64"/>
                    </a:lnTo>
                    <a:lnTo>
                      <a:pt x="64" y="64"/>
                    </a:lnTo>
                    <a:lnTo>
                      <a:pt x="16" y="32"/>
                    </a:lnTo>
                    <a:lnTo>
                      <a:pt x="0" y="32"/>
                    </a:lnTo>
                    <a:lnTo>
                      <a:pt x="0" y="16"/>
                    </a:lnTo>
                    <a:lnTo>
                      <a:pt x="0" y="0"/>
                    </a:lnTo>
                    <a:lnTo>
                      <a:pt x="16" y="0"/>
                    </a:lnTo>
                    <a:lnTo>
                      <a:pt x="32" y="0"/>
                    </a:lnTo>
                    <a:lnTo>
                      <a:pt x="48"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08" name="Freeform 57"/>
              <p:cNvSpPr>
                <a:spLocks/>
              </p:cNvSpPr>
              <p:nvPr/>
            </p:nvSpPr>
            <p:spPr bwMode="auto">
              <a:xfrm>
                <a:off x="2861" y="1800"/>
                <a:ext cx="62" cy="46"/>
              </a:xfrm>
              <a:custGeom>
                <a:avLst/>
                <a:gdLst>
                  <a:gd name="T0" fmla="*/ 29 w 62"/>
                  <a:gd name="T1" fmla="*/ 45 h 46"/>
                  <a:gd name="T2" fmla="*/ 13 w 62"/>
                  <a:gd name="T3" fmla="*/ 45 h 46"/>
                  <a:gd name="T4" fmla="*/ 13 w 62"/>
                  <a:gd name="T5" fmla="*/ 29 h 46"/>
                  <a:gd name="T6" fmla="*/ 13 w 62"/>
                  <a:gd name="T7" fmla="*/ 13 h 46"/>
                  <a:gd name="T8" fmla="*/ 29 w 62"/>
                  <a:gd name="T9" fmla="*/ 13 h 46"/>
                  <a:gd name="T10" fmla="*/ 45 w 62"/>
                  <a:gd name="T11" fmla="*/ 13 h 46"/>
                  <a:gd name="T12" fmla="*/ 61 w 62"/>
                  <a:gd name="T13" fmla="*/ 13 h 46"/>
                  <a:gd name="T14" fmla="*/ 61 w 62"/>
                  <a:gd name="T15" fmla="*/ 0 h 46"/>
                  <a:gd name="T16" fmla="*/ 45 w 62"/>
                  <a:gd name="T17" fmla="*/ 0 h 46"/>
                  <a:gd name="T18" fmla="*/ 13 w 62"/>
                  <a:gd name="T19" fmla="*/ 0 h 46"/>
                  <a:gd name="T20" fmla="*/ 0 w 62"/>
                  <a:gd name="T21" fmla="*/ 0 h 46"/>
                  <a:gd name="T22" fmla="*/ 0 w 62"/>
                  <a:gd name="T23" fmla="*/ 13 h 46"/>
                  <a:gd name="T24" fmla="*/ 13 w 62"/>
                  <a:gd name="T25" fmla="*/ 29 h 46"/>
                  <a:gd name="T26" fmla="*/ 13 w 62"/>
                  <a:gd name="T27" fmla="*/ 45 h 46"/>
                  <a:gd name="T28" fmla="*/ 29 w 62"/>
                  <a:gd name="T29" fmla="*/ 45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
                  <a:gd name="T46" fmla="*/ 0 h 46"/>
                  <a:gd name="T47" fmla="*/ 62 w 62"/>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46">
                    <a:moveTo>
                      <a:pt x="29" y="45"/>
                    </a:moveTo>
                    <a:lnTo>
                      <a:pt x="13" y="45"/>
                    </a:lnTo>
                    <a:lnTo>
                      <a:pt x="13" y="29"/>
                    </a:lnTo>
                    <a:lnTo>
                      <a:pt x="13" y="13"/>
                    </a:lnTo>
                    <a:lnTo>
                      <a:pt x="29" y="13"/>
                    </a:lnTo>
                    <a:lnTo>
                      <a:pt x="45" y="13"/>
                    </a:lnTo>
                    <a:lnTo>
                      <a:pt x="61" y="13"/>
                    </a:lnTo>
                    <a:lnTo>
                      <a:pt x="61" y="0"/>
                    </a:lnTo>
                    <a:lnTo>
                      <a:pt x="45" y="0"/>
                    </a:lnTo>
                    <a:lnTo>
                      <a:pt x="13" y="0"/>
                    </a:lnTo>
                    <a:lnTo>
                      <a:pt x="0" y="0"/>
                    </a:lnTo>
                    <a:lnTo>
                      <a:pt x="0" y="13"/>
                    </a:lnTo>
                    <a:lnTo>
                      <a:pt x="13" y="29"/>
                    </a:lnTo>
                    <a:lnTo>
                      <a:pt x="13" y="45"/>
                    </a:lnTo>
                    <a:lnTo>
                      <a:pt x="29" y="45"/>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409" name="Freeform 58"/>
              <p:cNvSpPr>
                <a:spLocks/>
              </p:cNvSpPr>
              <p:nvPr/>
            </p:nvSpPr>
            <p:spPr bwMode="auto">
              <a:xfrm>
                <a:off x="2752" y="1784"/>
                <a:ext cx="171" cy="171"/>
              </a:xfrm>
              <a:custGeom>
                <a:avLst/>
                <a:gdLst>
                  <a:gd name="T0" fmla="*/ 16 w 171"/>
                  <a:gd name="T1" fmla="*/ 61 h 171"/>
                  <a:gd name="T2" fmla="*/ 32 w 171"/>
                  <a:gd name="T3" fmla="*/ 61 h 171"/>
                  <a:gd name="T4" fmla="*/ 45 w 171"/>
                  <a:gd name="T5" fmla="*/ 61 h 171"/>
                  <a:gd name="T6" fmla="*/ 45 w 171"/>
                  <a:gd name="T7" fmla="*/ 77 h 171"/>
                  <a:gd name="T8" fmla="*/ 93 w 171"/>
                  <a:gd name="T9" fmla="*/ 106 h 171"/>
                  <a:gd name="T10" fmla="*/ 122 w 171"/>
                  <a:gd name="T11" fmla="*/ 138 h 171"/>
                  <a:gd name="T12" fmla="*/ 122 w 171"/>
                  <a:gd name="T13" fmla="*/ 154 h 171"/>
                  <a:gd name="T14" fmla="*/ 138 w 171"/>
                  <a:gd name="T15" fmla="*/ 170 h 171"/>
                  <a:gd name="T16" fmla="*/ 154 w 171"/>
                  <a:gd name="T17" fmla="*/ 138 h 171"/>
                  <a:gd name="T18" fmla="*/ 138 w 171"/>
                  <a:gd name="T19" fmla="*/ 138 h 171"/>
                  <a:gd name="T20" fmla="*/ 138 w 171"/>
                  <a:gd name="T21" fmla="*/ 122 h 171"/>
                  <a:gd name="T22" fmla="*/ 170 w 171"/>
                  <a:gd name="T23" fmla="*/ 122 h 171"/>
                  <a:gd name="T24" fmla="*/ 122 w 171"/>
                  <a:gd name="T25" fmla="*/ 106 h 171"/>
                  <a:gd name="T26" fmla="*/ 122 w 171"/>
                  <a:gd name="T27" fmla="*/ 93 h 171"/>
                  <a:gd name="T28" fmla="*/ 109 w 171"/>
                  <a:gd name="T29" fmla="*/ 93 h 171"/>
                  <a:gd name="T30" fmla="*/ 93 w 171"/>
                  <a:gd name="T31" fmla="*/ 61 h 171"/>
                  <a:gd name="T32" fmla="*/ 77 w 171"/>
                  <a:gd name="T33" fmla="*/ 61 h 171"/>
                  <a:gd name="T34" fmla="*/ 77 w 171"/>
                  <a:gd name="T35" fmla="*/ 29 h 171"/>
                  <a:gd name="T36" fmla="*/ 93 w 171"/>
                  <a:gd name="T37" fmla="*/ 29 h 171"/>
                  <a:gd name="T38" fmla="*/ 93 w 171"/>
                  <a:gd name="T39" fmla="*/ 16 h 171"/>
                  <a:gd name="T40" fmla="*/ 77 w 171"/>
                  <a:gd name="T41" fmla="*/ 16 h 171"/>
                  <a:gd name="T42" fmla="*/ 77 w 171"/>
                  <a:gd name="T43" fmla="*/ 0 h 171"/>
                  <a:gd name="T44" fmla="*/ 45 w 171"/>
                  <a:gd name="T45" fmla="*/ 16 h 171"/>
                  <a:gd name="T46" fmla="*/ 32 w 171"/>
                  <a:gd name="T47" fmla="*/ 16 h 171"/>
                  <a:gd name="T48" fmla="*/ 16 w 171"/>
                  <a:gd name="T49" fmla="*/ 16 h 171"/>
                  <a:gd name="T50" fmla="*/ 16 w 171"/>
                  <a:gd name="T51" fmla="*/ 29 h 171"/>
                  <a:gd name="T52" fmla="*/ 0 w 171"/>
                  <a:gd name="T53" fmla="*/ 29 h 171"/>
                  <a:gd name="T54" fmla="*/ 16 w 171"/>
                  <a:gd name="T55" fmla="*/ 61 h 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1"/>
                  <a:gd name="T85" fmla="*/ 0 h 171"/>
                  <a:gd name="T86" fmla="*/ 171 w 171"/>
                  <a:gd name="T87" fmla="*/ 171 h 1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1" h="171">
                    <a:moveTo>
                      <a:pt x="16" y="61"/>
                    </a:moveTo>
                    <a:lnTo>
                      <a:pt x="32" y="61"/>
                    </a:lnTo>
                    <a:lnTo>
                      <a:pt x="45" y="61"/>
                    </a:lnTo>
                    <a:lnTo>
                      <a:pt x="45" y="77"/>
                    </a:lnTo>
                    <a:lnTo>
                      <a:pt x="93" y="106"/>
                    </a:lnTo>
                    <a:lnTo>
                      <a:pt x="122" y="138"/>
                    </a:lnTo>
                    <a:lnTo>
                      <a:pt x="122" y="154"/>
                    </a:lnTo>
                    <a:lnTo>
                      <a:pt x="138" y="170"/>
                    </a:lnTo>
                    <a:lnTo>
                      <a:pt x="154" y="138"/>
                    </a:lnTo>
                    <a:lnTo>
                      <a:pt x="138" y="138"/>
                    </a:lnTo>
                    <a:lnTo>
                      <a:pt x="138" y="122"/>
                    </a:lnTo>
                    <a:lnTo>
                      <a:pt x="170" y="122"/>
                    </a:lnTo>
                    <a:lnTo>
                      <a:pt x="122" y="106"/>
                    </a:lnTo>
                    <a:lnTo>
                      <a:pt x="122" y="93"/>
                    </a:lnTo>
                    <a:lnTo>
                      <a:pt x="109" y="93"/>
                    </a:lnTo>
                    <a:lnTo>
                      <a:pt x="93" y="61"/>
                    </a:lnTo>
                    <a:lnTo>
                      <a:pt x="77" y="61"/>
                    </a:lnTo>
                    <a:lnTo>
                      <a:pt x="77" y="29"/>
                    </a:lnTo>
                    <a:lnTo>
                      <a:pt x="93" y="29"/>
                    </a:lnTo>
                    <a:lnTo>
                      <a:pt x="93" y="16"/>
                    </a:lnTo>
                    <a:lnTo>
                      <a:pt x="77" y="16"/>
                    </a:lnTo>
                    <a:lnTo>
                      <a:pt x="77" y="0"/>
                    </a:lnTo>
                    <a:lnTo>
                      <a:pt x="45" y="16"/>
                    </a:lnTo>
                    <a:lnTo>
                      <a:pt x="32" y="16"/>
                    </a:lnTo>
                    <a:lnTo>
                      <a:pt x="16" y="16"/>
                    </a:lnTo>
                    <a:lnTo>
                      <a:pt x="16" y="29"/>
                    </a:lnTo>
                    <a:lnTo>
                      <a:pt x="0" y="29"/>
                    </a:lnTo>
                    <a:lnTo>
                      <a:pt x="16"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10" name="Freeform 59"/>
              <p:cNvSpPr>
                <a:spLocks/>
              </p:cNvSpPr>
              <p:nvPr/>
            </p:nvSpPr>
            <p:spPr bwMode="auto">
              <a:xfrm>
                <a:off x="2845" y="1959"/>
                <a:ext cx="30" cy="30"/>
              </a:xfrm>
              <a:custGeom>
                <a:avLst/>
                <a:gdLst>
                  <a:gd name="T0" fmla="*/ 29 w 30"/>
                  <a:gd name="T1" fmla="*/ 16 h 30"/>
                  <a:gd name="T2" fmla="*/ 16 w 30"/>
                  <a:gd name="T3" fmla="*/ 0 h 30"/>
                  <a:gd name="T4" fmla="*/ 0 w 30"/>
                  <a:gd name="T5" fmla="*/ 0 h 30"/>
                  <a:gd name="T6" fmla="*/ 0 w 30"/>
                  <a:gd name="T7" fmla="*/ 16 h 30"/>
                  <a:gd name="T8" fmla="*/ 29 w 30"/>
                  <a:gd name="T9" fmla="*/ 29 h 30"/>
                  <a:gd name="T10" fmla="*/ 29 w 30"/>
                  <a:gd name="T11" fmla="*/ 16 h 30"/>
                  <a:gd name="T12" fmla="*/ 0 60000 65536"/>
                  <a:gd name="T13" fmla="*/ 0 60000 65536"/>
                  <a:gd name="T14" fmla="*/ 0 60000 65536"/>
                  <a:gd name="T15" fmla="*/ 0 60000 65536"/>
                  <a:gd name="T16" fmla="*/ 0 60000 65536"/>
                  <a:gd name="T17" fmla="*/ 0 60000 65536"/>
                  <a:gd name="T18" fmla="*/ 0 w 30"/>
                  <a:gd name="T19" fmla="*/ 0 h 30"/>
                  <a:gd name="T20" fmla="*/ 30 w 3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0" h="30">
                    <a:moveTo>
                      <a:pt x="29" y="16"/>
                    </a:moveTo>
                    <a:lnTo>
                      <a:pt x="16" y="0"/>
                    </a:lnTo>
                    <a:lnTo>
                      <a:pt x="0" y="0"/>
                    </a:lnTo>
                    <a:lnTo>
                      <a:pt x="0" y="16"/>
                    </a:lnTo>
                    <a:lnTo>
                      <a:pt x="29" y="29"/>
                    </a:lnTo>
                    <a:lnTo>
                      <a:pt x="29"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11" name="Freeform 60"/>
              <p:cNvSpPr>
                <a:spLocks/>
              </p:cNvSpPr>
              <p:nvPr/>
            </p:nvSpPr>
            <p:spPr bwMode="auto">
              <a:xfrm>
                <a:off x="2768" y="1927"/>
                <a:ext cx="30" cy="17"/>
              </a:xfrm>
              <a:custGeom>
                <a:avLst/>
                <a:gdLst>
                  <a:gd name="T0" fmla="*/ 0 w 30"/>
                  <a:gd name="T1" fmla="*/ 0 h 17"/>
                  <a:gd name="T2" fmla="*/ 0 w 30"/>
                  <a:gd name="T3" fmla="*/ 16 h 17"/>
                  <a:gd name="T4" fmla="*/ 16 w 30"/>
                  <a:gd name="T5" fmla="*/ 16 h 17"/>
                  <a:gd name="T6" fmla="*/ 29 w 30"/>
                  <a:gd name="T7" fmla="*/ 0 h 17"/>
                  <a:gd name="T8" fmla="*/ 16 w 30"/>
                  <a:gd name="T9" fmla="*/ 0 h 17"/>
                  <a:gd name="T10" fmla="*/ 0 w 30"/>
                  <a:gd name="T11" fmla="*/ 0 h 17"/>
                  <a:gd name="T12" fmla="*/ 0 60000 65536"/>
                  <a:gd name="T13" fmla="*/ 0 60000 65536"/>
                  <a:gd name="T14" fmla="*/ 0 60000 65536"/>
                  <a:gd name="T15" fmla="*/ 0 60000 65536"/>
                  <a:gd name="T16" fmla="*/ 0 60000 65536"/>
                  <a:gd name="T17" fmla="*/ 0 60000 65536"/>
                  <a:gd name="T18" fmla="*/ 0 w 30"/>
                  <a:gd name="T19" fmla="*/ 0 h 17"/>
                  <a:gd name="T20" fmla="*/ 30 w 3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 h="17">
                    <a:moveTo>
                      <a:pt x="0" y="0"/>
                    </a:moveTo>
                    <a:lnTo>
                      <a:pt x="0" y="16"/>
                    </a:lnTo>
                    <a:lnTo>
                      <a:pt x="16" y="16"/>
                    </a:lnTo>
                    <a:lnTo>
                      <a:pt x="29" y="0"/>
                    </a:lnTo>
                    <a:lnTo>
                      <a:pt x="16"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12" name="Freeform 61"/>
              <p:cNvSpPr>
                <a:spLocks/>
              </p:cNvSpPr>
              <p:nvPr/>
            </p:nvSpPr>
            <p:spPr bwMode="auto">
              <a:xfrm>
                <a:off x="3092" y="2985"/>
                <a:ext cx="17" cy="33"/>
              </a:xfrm>
              <a:custGeom>
                <a:avLst/>
                <a:gdLst>
                  <a:gd name="T0" fmla="*/ 16 w 17"/>
                  <a:gd name="T1" fmla="*/ 16 h 33"/>
                  <a:gd name="T2" fmla="*/ 16 w 17"/>
                  <a:gd name="T3" fmla="*/ 0 h 33"/>
                  <a:gd name="T4" fmla="*/ 0 w 17"/>
                  <a:gd name="T5" fmla="*/ 16 h 33"/>
                  <a:gd name="T6" fmla="*/ 16 w 17"/>
                  <a:gd name="T7" fmla="*/ 32 h 33"/>
                  <a:gd name="T8" fmla="*/ 16 w 17"/>
                  <a:gd name="T9" fmla="*/ 16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16" y="16"/>
                    </a:moveTo>
                    <a:lnTo>
                      <a:pt x="16" y="0"/>
                    </a:lnTo>
                    <a:lnTo>
                      <a:pt x="0" y="16"/>
                    </a:lnTo>
                    <a:lnTo>
                      <a:pt x="16" y="32"/>
                    </a:lnTo>
                    <a:lnTo>
                      <a:pt x="16" y="16"/>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413" name="Freeform 62"/>
              <p:cNvSpPr>
                <a:spLocks/>
              </p:cNvSpPr>
              <p:nvPr/>
            </p:nvSpPr>
            <p:spPr bwMode="auto">
              <a:xfrm>
                <a:off x="2829" y="2664"/>
                <a:ext cx="171" cy="200"/>
              </a:xfrm>
              <a:custGeom>
                <a:avLst/>
                <a:gdLst>
                  <a:gd name="T0" fmla="*/ 0 w 171"/>
                  <a:gd name="T1" fmla="*/ 167 h 200"/>
                  <a:gd name="T2" fmla="*/ 16 w 171"/>
                  <a:gd name="T3" fmla="*/ 167 h 200"/>
                  <a:gd name="T4" fmla="*/ 32 w 171"/>
                  <a:gd name="T5" fmla="*/ 183 h 200"/>
                  <a:gd name="T6" fmla="*/ 93 w 171"/>
                  <a:gd name="T7" fmla="*/ 183 h 200"/>
                  <a:gd name="T8" fmla="*/ 138 w 171"/>
                  <a:gd name="T9" fmla="*/ 199 h 200"/>
                  <a:gd name="T10" fmla="*/ 154 w 171"/>
                  <a:gd name="T11" fmla="*/ 183 h 200"/>
                  <a:gd name="T12" fmla="*/ 138 w 171"/>
                  <a:gd name="T13" fmla="*/ 167 h 200"/>
                  <a:gd name="T14" fmla="*/ 154 w 171"/>
                  <a:gd name="T15" fmla="*/ 106 h 200"/>
                  <a:gd name="T16" fmla="*/ 170 w 171"/>
                  <a:gd name="T17" fmla="*/ 106 h 200"/>
                  <a:gd name="T18" fmla="*/ 170 w 171"/>
                  <a:gd name="T19" fmla="*/ 90 h 200"/>
                  <a:gd name="T20" fmla="*/ 138 w 171"/>
                  <a:gd name="T21" fmla="*/ 77 h 200"/>
                  <a:gd name="T22" fmla="*/ 138 w 171"/>
                  <a:gd name="T23" fmla="*/ 13 h 200"/>
                  <a:gd name="T24" fmla="*/ 109 w 171"/>
                  <a:gd name="T25" fmla="*/ 29 h 200"/>
                  <a:gd name="T26" fmla="*/ 77 w 171"/>
                  <a:gd name="T27" fmla="*/ 29 h 200"/>
                  <a:gd name="T28" fmla="*/ 61 w 171"/>
                  <a:gd name="T29" fmla="*/ 13 h 200"/>
                  <a:gd name="T30" fmla="*/ 61 w 171"/>
                  <a:gd name="T31" fmla="*/ 0 h 200"/>
                  <a:gd name="T32" fmla="*/ 0 w 171"/>
                  <a:gd name="T33" fmla="*/ 0 h 200"/>
                  <a:gd name="T34" fmla="*/ 16 w 171"/>
                  <a:gd name="T35" fmla="*/ 45 h 200"/>
                  <a:gd name="T36" fmla="*/ 32 w 171"/>
                  <a:gd name="T37" fmla="*/ 77 h 200"/>
                  <a:gd name="T38" fmla="*/ 16 w 171"/>
                  <a:gd name="T39" fmla="*/ 90 h 200"/>
                  <a:gd name="T40" fmla="*/ 16 w 171"/>
                  <a:gd name="T41" fmla="*/ 106 h 200"/>
                  <a:gd name="T42" fmla="*/ 0 w 171"/>
                  <a:gd name="T43" fmla="*/ 138 h 200"/>
                  <a:gd name="T44" fmla="*/ 0 w 171"/>
                  <a:gd name="T45" fmla="*/ 167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1"/>
                  <a:gd name="T70" fmla="*/ 0 h 200"/>
                  <a:gd name="T71" fmla="*/ 171 w 171"/>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1" h="200">
                    <a:moveTo>
                      <a:pt x="0" y="167"/>
                    </a:moveTo>
                    <a:lnTo>
                      <a:pt x="16" y="167"/>
                    </a:lnTo>
                    <a:lnTo>
                      <a:pt x="32" y="183"/>
                    </a:lnTo>
                    <a:lnTo>
                      <a:pt x="93" y="183"/>
                    </a:lnTo>
                    <a:lnTo>
                      <a:pt x="138" y="199"/>
                    </a:lnTo>
                    <a:lnTo>
                      <a:pt x="154" y="183"/>
                    </a:lnTo>
                    <a:lnTo>
                      <a:pt x="138" y="167"/>
                    </a:lnTo>
                    <a:lnTo>
                      <a:pt x="154" y="106"/>
                    </a:lnTo>
                    <a:lnTo>
                      <a:pt x="170" y="106"/>
                    </a:lnTo>
                    <a:lnTo>
                      <a:pt x="170" y="90"/>
                    </a:lnTo>
                    <a:lnTo>
                      <a:pt x="138" y="77"/>
                    </a:lnTo>
                    <a:lnTo>
                      <a:pt x="138" y="13"/>
                    </a:lnTo>
                    <a:lnTo>
                      <a:pt x="109" y="29"/>
                    </a:lnTo>
                    <a:lnTo>
                      <a:pt x="77" y="29"/>
                    </a:lnTo>
                    <a:lnTo>
                      <a:pt x="61" y="13"/>
                    </a:lnTo>
                    <a:lnTo>
                      <a:pt x="61" y="0"/>
                    </a:lnTo>
                    <a:lnTo>
                      <a:pt x="0" y="0"/>
                    </a:lnTo>
                    <a:lnTo>
                      <a:pt x="16" y="45"/>
                    </a:lnTo>
                    <a:lnTo>
                      <a:pt x="32" y="77"/>
                    </a:lnTo>
                    <a:lnTo>
                      <a:pt x="16" y="90"/>
                    </a:lnTo>
                    <a:lnTo>
                      <a:pt x="16" y="106"/>
                    </a:lnTo>
                    <a:lnTo>
                      <a:pt x="0" y="138"/>
                    </a:lnTo>
                    <a:lnTo>
                      <a:pt x="0" y="167"/>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14" name="Freeform 63"/>
              <p:cNvSpPr>
                <a:spLocks/>
              </p:cNvSpPr>
              <p:nvPr/>
            </p:nvSpPr>
            <p:spPr bwMode="auto">
              <a:xfrm>
                <a:off x="2829" y="2648"/>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30415" name="Freeform 64"/>
              <p:cNvSpPr>
                <a:spLocks/>
              </p:cNvSpPr>
              <p:nvPr/>
            </p:nvSpPr>
            <p:spPr bwMode="auto">
              <a:xfrm>
                <a:off x="2938" y="2863"/>
                <a:ext cx="139" cy="139"/>
              </a:xfrm>
              <a:custGeom>
                <a:avLst/>
                <a:gdLst>
                  <a:gd name="T0" fmla="*/ 138 w 139"/>
                  <a:gd name="T1" fmla="*/ 61 h 139"/>
                  <a:gd name="T2" fmla="*/ 106 w 139"/>
                  <a:gd name="T3" fmla="*/ 45 h 139"/>
                  <a:gd name="T4" fmla="*/ 106 w 139"/>
                  <a:gd name="T5" fmla="*/ 32 h 139"/>
                  <a:gd name="T6" fmla="*/ 90 w 139"/>
                  <a:gd name="T7" fmla="*/ 16 h 139"/>
                  <a:gd name="T8" fmla="*/ 77 w 139"/>
                  <a:gd name="T9" fmla="*/ 0 h 139"/>
                  <a:gd name="T10" fmla="*/ 45 w 139"/>
                  <a:gd name="T11" fmla="*/ 0 h 139"/>
                  <a:gd name="T12" fmla="*/ 13 w 139"/>
                  <a:gd name="T13" fmla="*/ 0 h 139"/>
                  <a:gd name="T14" fmla="*/ 13 w 139"/>
                  <a:gd name="T15" fmla="*/ 61 h 139"/>
                  <a:gd name="T16" fmla="*/ 0 w 139"/>
                  <a:gd name="T17" fmla="*/ 61 h 139"/>
                  <a:gd name="T18" fmla="*/ 0 w 139"/>
                  <a:gd name="T19" fmla="*/ 109 h 139"/>
                  <a:gd name="T20" fmla="*/ 13 w 139"/>
                  <a:gd name="T21" fmla="*/ 122 h 139"/>
                  <a:gd name="T22" fmla="*/ 13 w 139"/>
                  <a:gd name="T23" fmla="*/ 138 h 139"/>
                  <a:gd name="T24" fmla="*/ 45 w 139"/>
                  <a:gd name="T25" fmla="*/ 109 h 139"/>
                  <a:gd name="T26" fmla="*/ 77 w 139"/>
                  <a:gd name="T27" fmla="*/ 122 h 139"/>
                  <a:gd name="T28" fmla="*/ 106 w 139"/>
                  <a:gd name="T29" fmla="*/ 109 h 139"/>
                  <a:gd name="T30" fmla="*/ 106 w 139"/>
                  <a:gd name="T31" fmla="*/ 93 h 139"/>
                  <a:gd name="T32" fmla="*/ 138 w 139"/>
                  <a:gd name="T33" fmla="*/ 61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39"/>
                  <a:gd name="T53" fmla="*/ 139 w 139"/>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39">
                    <a:moveTo>
                      <a:pt x="138" y="61"/>
                    </a:moveTo>
                    <a:lnTo>
                      <a:pt x="106" y="45"/>
                    </a:lnTo>
                    <a:lnTo>
                      <a:pt x="106" y="32"/>
                    </a:lnTo>
                    <a:lnTo>
                      <a:pt x="90" y="16"/>
                    </a:lnTo>
                    <a:lnTo>
                      <a:pt x="77" y="0"/>
                    </a:lnTo>
                    <a:lnTo>
                      <a:pt x="45" y="0"/>
                    </a:lnTo>
                    <a:lnTo>
                      <a:pt x="13" y="0"/>
                    </a:lnTo>
                    <a:lnTo>
                      <a:pt x="13" y="61"/>
                    </a:lnTo>
                    <a:lnTo>
                      <a:pt x="0" y="61"/>
                    </a:lnTo>
                    <a:lnTo>
                      <a:pt x="0" y="109"/>
                    </a:lnTo>
                    <a:lnTo>
                      <a:pt x="13" y="122"/>
                    </a:lnTo>
                    <a:lnTo>
                      <a:pt x="13" y="138"/>
                    </a:lnTo>
                    <a:lnTo>
                      <a:pt x="45" y="109"/>
                    </a:lnTo>
                    <a:lnTo>
                      <a:pt x="77" y="122"/>
                    </a:lnTo>
                    <a:lnTo>
                      <a:pt x="106" y="109"/>
                    </a:lnTo>
                    <a:lnTo>
                      <a:pt x="106" y="93"/>
                    </a:lnTo>
                    <a:lnTo>
                      <a:pt x="138" y="61"/>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416" name="Freeform 65" descr="Narrow vertical"/>
              <p:cNvSpPr>
                <a:spLocks/>
              </p:cNvSpPr>
              <p:nvPr/>
            </p:nvSpPr>
            <p:spPr bwMode="auto">
              <a:xfrm>
                <a:off x="3092" y="261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pattFill prst="narVert">
                <a:fgClr>
                  <a:srgbClr val="0099FF"/>
                </a:fgClr>
                <a:bgClr>
                  <a:schemeClr val="bg1"/>
                </a:bgClr>
              </a:pattFill>
              <a:ln w="12700" cap="rnd" cmpd="sng">
                <a:solidFill>
                  <a:srgbClr val="000000"/>
                </a:solidFill>
                <a:prstDash val="solid"/>
                <a:round/>
                <a:headEnd/>
                <a:tailEnd/>
              </a:ln>
            </p:spPr>
            <p:txBody>
              <a:bodyPr/>
              <a:lstStyle/>
              <a:p>
                <a:endParaRPr lang="en-US"/>
              </a:p>
            </p:txBody>
          </p:sp>
          <p:sp>
            <p:nvSpPr>
              <p:cNvPr id="30417" name="Freeform 66"/>
              <p:cNvSpPr>
                <a:spLocks/>
              </p:cNvSpPr>
              <p:nvPr/>
            </p:nvSpPr>
            <p:spPr bwMode="auto">
              <a:xfrm>
                <a:off x="2813" y="2831"/>
                <a:ext cx="203" cy="203"/>
              </a:xfrm>
              <a:custGeom>
                <a:avLst/>
                <a:gdLst>
                  <a:gd name="T0" fmla="*/ 16 w 203"/>
                  <a:gd name="T1" fmla="*/ 0 h 203"/>
                  <a:gd name="T2" fmla="*/ 0 w 203"/>
                  <a:gd name="T3" fmla="*/ 16 h 203"/>
                  <a:gd name="T4" fmla="*/ 16 w 203"/>
                  <a:gd name="T5" fmla="*/ 32 h 203"/>
                  <a:gd name="T6" fmla="*/ 48 w 203"/>
                  <a:gd name="T7" fmla="*/ 93 h 203"/>
                  <a:gd name="T8" fmla="*/ 48 w 203"/>
                  <a:gd name="T9" fmla="*/ 154 h 203"/>
                  <a:gd name="T10" fmla="*/ 77 w 203"/>
                  <a:gd name="T11" fmla="*/ 202 h 203"/>
                  <a:gd name="T12" fmla="*/ 93 w 203"/>
                  <a:gd name="T13" fmla="*/ 186 h 203"/>
                  <a:gd name="T14" fmla="*/ 93 w 203"/>
                  <a:gd name="T15" fmla="*/ 202 h 203"/>
                  <a:gd name="T16" fmla="*/ 125 w 203"/>
                  <a:gd name="T17" fmla="*/ 186 h 203"/>
                  <a:gd name="T18" fmla="*/ 125 w 203"/>
                  <a:gd name="T19" fmla="*/ 141 h 203"/>
                  <a:gd name="T20" fmla="*/ 125 w 203"/>
                  <a:gd name="T21" fmla="*/ 93 h 203"/>
                  <a:gd name="T22" fmla="*/ 138 w 203"/>
                  <a:gd name="T23" fmla="*/ 93 h 203"/>
                  <a:gd name="T24" fmla="*/ 138 w 203"/>
                  <a:gd name="T25" fmla="*/ 32 h 203"/>
                  <a:gd name="T26" fmla="*/ 170 w 203"/>
                  <a:gd name="T27" fmla="*/ 32 h 203"/>
                  <a:gd name="T28" fmla="*/ 202 w 203"/>
                  <a:gd name="T29" fmla="*/ 32 h 203"/>
                  <a:gd name="T30" fmla="*/ 202 w 203"/>
                  <a:gd name="T31" fmla="*/ 16 h 203"/>
                  <a:gd name="T32" fmla="*/ 170 w 203"/>
                  <a:gd name="T33" fmla="*/ 16 h 203"/>
                  <a:gd name="T34" fmla="*/ 154 w 203"/>
                  <a:gd name="T35" fmla="*/ 32 h 203"/>
                  <a:gd name="T36" fmla="*/ 109 w 203"/>
                  <a:gd name="T37" fmla="*/ 16 h 203"/>
                  <a:gd name="T38" fmla="*/ 48 w 203"/>
                  <a:gd name="T39" fmla="*/ 16 h 203"/>
                  <a:gd name="T40" fmla="*/ 32 w 203"/>
                  <a:gd name="T41" fmla="*/ 0 h 203"/>
                  <a:gd name="T42" fmla="*/ 16 w 203"/>
                  <a:gd name="T43" fmla="*/ 0 h 2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3"/>
                  <a:gd name="T67" fmla="*/ 0 h 203"/>
                  <a:gd name="T68" fmla="*/ 203 w 203"/>
                  <a:gd name="T69" fmla="*/ 203 h 2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3" h="203">
                    <a:moveTo>
                      <a:pt x="16" y="0"/>
                    </a:moveTo>
                    <a:lnTo>
                      <a:pt x="0" y="16"/>
                    </a:lnTo>
                    <a:lnTo>
                      <a:pt x="16" y="32"/>
                    </a:lnTo>
                    <a:lnTo>
                      <a:pt x="48" y="93"/>
                    </a:lnTo>
                    <a:lnTo>
                      <a:pt x="48" y="154"/>
                    </a:lnTo>
                    <a:lnTo>
                      <a:pt x="77" y="202"/>
                    </a:lnTo>
                    <a:lnTo>
                      <a:pt x="93" y="186"/>
                    </a:lnTo>
                    <a:lnTo>
                      <a:pt x="93" y="202"/>
                    </a:lnTo>
                    <a:lnTo>
                      <a:pt x="125" y="186"/>
                    </a:lnTo>
                    <a:lnTo>
                      <a:pt x="125" y="141"/>
                    </a:lnTo>
                    <a:lnTo>
                      <a:pt x="125" y="93"/>
                    </a:lnTo>
                    <a:lnTo>
                      <a:pt x="138" y="93"/>
                    </a:lnTo>
                    <a:lnTo>
                      <a:pt x="138" y="32"/>
                    </a:lnTo>
                    <a:lnTo>
                      <a:pt x="170" y="32"/>
                    </a:lnTo>
                    <a:lnTo>
                      <a:pt x="202" y="32"/>
                    </a:lnTo>
                    <a:lnTo>
                      <a:pt x="202" y="16"/>
                    </a:lnTo>
                    <a:lnTo>
                      <a:pt x="170" y="16"/>
                    </a:lnTo>
                    <a:lnTo>
                      <a:pt x="154" y="32"/>
                    </a:lnTo>
                    <a:lnTo>
                      <a:pt x="109" y="16"/>
                    </a:lnTo>
                    <a:lnTo>
                      <a:pt x="48" y="16"/>
                    </a:lnTo>
                    <a:lnTo>
                      <a:pt x="32" y="0"/>
                    </a:lnTo>
                    <a:lnTo>
                      <a:pt x="16"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418" name="Freeform 67"/>
              <p:cNvSpPr>
                <a:spLocks/>
              </p:cNvSpPr>
              <p:nvPr/>
            </p:nvSpPr>
            <p:spPr bwMode="auto">
              <a:xfrm>
                <a:off x="2888" y="2928"/>
                <a:ext cx="232" cy="216"/>
              </a:xfrm>
              <a:custGeom>
                <a:avLst/>
                <a:gdLst>
                  <a:gd name="T0" fmla="*/ 0 w 232"/>
                  <a:gd name="T1" fmla="*/ 109 h 216"/>
                  <a:gd name="T2" fmla="*/ 0 w 232"/>
                  <a:gd name="T3" fmla="*/ 125 h 216"/>
                  <a:gd name="T4" fmla="*/ 16 w 232"/>
                  <a:gd name="T5" fmla="*/ 170 h 216"/>
                  <a:gd name="T6" fmla="*/ 16 w 232"/>
                  <a:gd name="T7" fmla="*/ 202 h 216"/>
                  <a:gd name="T8" fmla="*/ 32 w 232"/>
                  <a:gd name="T9" fmla="*/ 215 h 216"/>
                  <a:gd name="T10" fmla="*/ 77 w 232"/>
                  <a:gd name="T11" fmla="*/ 202 h 216"/>
                  <a:gd name="T12" fmla="*/ 93 w 232"/>
                  <a:gd name="T13" fmla="*/ 202 h 216"/>
                  <a:gd name="T14" fmla="*/ 109 w 232"/>
                  <a:gd name="T15" fmla="*/ 202 h 216"/>
                  <a:gd name="T16" fmla="*/ 125 w 232"/>
                  <a:gd name="T17" fmla="*/ 202 h 216"/>
                  <a:gd name="T18" fmla="*/ 125 w 232"/>
                  <a:gd name="T19" fmla="*/ 186 h 216"/>
                  <a:gd name="T20" fmla="*/ 138 w 232"/>
                  <a:gd name="T21" fmla="*/ 186 h 216"/>
                  <a:gd name="T22" fmla="*/ 186 w 232"/>
                  <a:gd name="T23" fmla="*/ 154 h 216"/>
                  <a:gd name="T24" fmla="*/ 215 w 232"/>
                  <a:gd name="T25" fmla="*/ 125 h 216"/>
                  <a:gd name="T26" fmla="*/ 231 w 232"/>
                  <a:gd name="T27" fmla="*/ 109 h 216"/>
                  <a:gd name="T28" fmla="*/ 231 w 232"/>
                  <a:gd name="T29" fmla="*/ 93 h 216"/>
                  <a:gd name="T30" fmla="*/ 231 w 232"/>
                  <a:gd name="T31" fmla="*/ 77 h 216"/>
                  <a:gd name="T32" fmla="*/ 215 w 232"/>
                  <a:gd name="T33" fmla="*/ 77 h 216"/>
                  <a:gd name="T34" fmla="*/ 215 w 232"/>
                  <a:gd name="T35" fmla="*/ 93 h 216"/>
                  <a:gd name="T36" fmla="*/ 202 w 232"/>
                  <a:gd name="T37" fmla="*/ 77 h 216"/>
                  <a:gd name="T38" fmla="*/ 215 w 232"/>
                  <a:gd name="T39" fmla="*/ 61 h 216"/>
                  <a:gd name="T40" fmla="*/ 215 w 232"/>
                  <a:gd name="T41" fmla="*/ 32 h 216"/>
                  <a:gd name="T42" fmla="*/ 215 w 232"/>
                  <a:gd name="T43" fmla="*/ 16 h 216"/>
                  <a:gd name="T44" fmla="*/ 202 w 232"/>
                  <a:gd name="T45" fmla="*/ 0 h 216"/>
                  <a:gd name="T46" fmla="*/ 186 w 232"/>
                  <a:gd name="T47" fmla="*/ 0 h 216"/>
                  <a:gd name="T48" fmla="*/ 154 w 232"/>
                  <a:gd name="T49" fmla="*/ 32 h 216"/>
                  <a:gd name="T50" fmla="*/ 154 w 232"/>
                  <a:gd name="T51" fmla="*/ 48 h 216"/>
                  <a:gd name="T52" fmla="*/ 125 w 232"/>
                  <a:gd name="T53" fmla="*/ 61 h 216"/>
                  <a:gd name="T54" fmla="*/ 93 w 232"/>
                  <a:gd name="T55" fmla="*/ 48 h 216"/>
                  <a:gd name="T56" fmla="*/ 61 w 232"/>
                  <a:gd name="T57" fmla="*/ 77 h 216"/>
                  <a:gd name="T58" fmla="*/ 61 w 232"/>
                  <a:gd name="T59" fmla="*/ 61 h 216"/>
                  <a:gd name="T60" fmla="*/ 48 w 232"/>
                  <a:gd name="T61" fmla="*/ 48 h 216"/>
                  <a:gd name="T62" fmla="*/ 48 w 232"/>
                  <a:gd name="T63" fmla="*/ 93 h 216"/>
                  <a:gd name="T64" fmla="*/ 16 w 232"/>
                  <a:gd name="T65" fmla="*/ 109 h 216"/>
                  <a:gd name="T66" fmla="*/ 16 w 232"/>
                  <a:gd name="T67" fmla="*/ 93 h 216"/>
                  <a:gd name="T68" fmla="*/ 0 w 232"/>
                  <a:gd name="T69" fmla="*/ 109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216"/>
                  <a:gd name="T107" fmla="*/ 232 w 232"/>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216">
                    <a:moveTo>
                      <a:pt x="0" y="109"/>
                    </a:moveTo>
                    <a:lnTo>
                      <a:pt x="0" y="125"/>
                    </a:lnTo>
                    <a:lnTo>
                      <a:pt x="16" y="170"/>
                    </a:lnTo>
                    <a:lnTo>
                      <a:pt x="16" y="202"/>
                    </a:lnTo>
                    <a:lnTo>
                      <a:pt x="32" y="215"/>
                    </a:lnTo>
                    <a:lnTo>
                      <a:pt x="77" y="202"/>
                    </a:lnTo>
                    <a:lnTo>
                      <a:pt x="93" y="202"/>
                    </a:lnTo>
                    <a:lnTo>
                      <a:pt x="109" y="202"/>
                    </a:lnTo>
                    <a:lnTo>
                      <a:pt x="125" y="202"/>
                    </a:lnTo>
                    <a:lnTo>
                      <a:pt x="125" y="186"/>
                    </a:lnTo>
                    <a:lnTo>
                      <a:pt x="138" y="186"/>
                    </a:lnTo>
                    <a:lnTo>
                      <a:pt x="186" y="154"/>
                    </a:lnTo>
                    <a:lnTo>
                      <a:pt x="215" y="125"/>
                    </a:lnTo>
                    <a:lnTo>
                      <a:pt x="231" y="109"/>
                    </a:lnTo>
                    <a:lnTo>
                      <a:pt x="231" y="93"/>
                    </a:lnTo>
                    <a:lnTo>
                      <a:pt x="231" y="77"/>
                    </a:lnTo>
                    <a:lnTo>
                      <a:pt x="215" y="77"/>
                    </a:lnTo>
                    <a:lnTo>
                      <a:pt x="215" y="93"/>
                    </a:lnTo>
                    <a:lnTo>
                      <a:pt x="202" y="77"/>
                    </a:lnTo>
                    <a:lnTo>
                      <a:pt x="215" y="61"/>
                    </a:lnTo>
                    <a:lnTo>
                      <a:pt x="215" y="32"/>
                    </a:lnTo>
                    <a:lnTo>
                      <a:pt x="215" y="16"/>
                    </a:lnTo>
                    <a:lnTo>
                      <a:pt x="202" y="0"/>
                    </a:lnTo>
                    <a:lnTo>
                      <a:pt x="186" y="0"/>
                    </a:lnTo>
                    <a:lnTo>
                      <a:pt x="154" y="32"/>
                    </a:lnTo>
                    <a:lnTo>
                      <a:pt x="154" y="48"/>
                    </a:lnTo>
                    <a:lnTo>
                      <a:pt x="125" y="61"/>
                    </a:lnTo>
                    <a:lnTo>
                      <a:pt x="93" y="48"/>
                    </a:lnTo>
                    <a:lnTo>
                      <a:pt x="61" y="77"/>
                    </a:lnTo>
                    <a:lnTo>
                      <a:pt x="61" y="61"/>
                    </a:lnTo>
                    <a:lnTo>
                      <a:pt x="48" y="48"/>
                    </a:lnTo>
                    <a:lnTo>
                      <a:pt x="48" y="93"/>
                    </a:lnTo>
                    <a:lnTo>
                      <a:pt x="16" y="109"/>
                    </a:lnTo>
                    <a:lnTo>
                      <a:pt x="16" y="93"/>
                    </a:lnTo>
                    <a:lnTo>
                      <a:pt x="0" y="109"/>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419" name="Freeform 68"/>
              <p:cNvSpPr>
                <a:spLocks/>
              </p:cNvSpPr>
              <p:nvPr/>
            </p:nvSpPr>
            <p:spPr bwMode="auto">
              <a:xfrm>
                <a:off x="2829" y="2494"/>
                <a:ext cx="277" cy="293"/>
              </a:xfrm>
              <a:custGeom>
                <a:avLst/>
                <a:gdLst>
                  <a:gd name="T0" fmla="*/ 138 w 277"/>
                  <a:gd name="T1" fmla="*/ 183 h 293"/>
                  <a:gd name="T2" fmla="*/ 138 w 277"/>
                  <a:gd name="T3" fmla="*/ 247 h 293"/>
                  <a:gd name="T4" fmla="*/ 170 w 277"/>
                  <a:gd name="T5" fmla="*/ 260 h 293"/>
                  <a:gd name="T6" fmla="*/ 215 w 277"/>
                  <a:gd name="T7" fmla="*/ 260 h 293"/>
                  <a:gd name="T8" fmla="*/ 247 w 277"/>
                  <a:gd name="T9" fmla="*/ 292 h 293"/>
                  <a:gd name="T10" fmla="*/ 263 w 277"/>
                  <a:gd name="T11" fmla="*/ 292 h 293"/>
                  <a:gd name="T12" fmla="*/ 263 w 277"/>
                  <a:gd name="T13" fmla="*/ 276 h 293"/>
                  <a:gd name="T14" fmla="*/ 231 w 277"/>
                  <a:gd name="T15" fmla="*/ 260 h 293"/>
                  <a:gd name="T16" fmla="*/ 247 w 277"/>
                  <a:gd name="T17" fmla="*/ 247 h 293"/>
                  <a:gd name="T18" fmla="*/ 247 w 277"/>
                  <a:gd name="T19" fmla="*/ 215 h 293"/>
                  <a:gd name="T20" fmla="*/ 276 w 277"/>
                  <a:gd name="T21" fmla="*/ 199 h 293"/>
                  <a:gd name="T22" fmla="*/ 263 w 277"/>
                  <a:gd name="T23" fmla="*/ 183 h 293"/>
                  <a:gd name="T24" fmla="*/ 247 w 277"/>
                  <a:gd name="T25" fmla="*/ 138 h 293"/>
                  <a:gd name="T26" fmla="*/ 263 w 277"/>
                  <a:gd name="T27" fmla="*/ 138 h 293"/>
                  <a:gd name="T28" fmla="*/ 263 w 277"/>
                  <a:gd name="T29" fmla="*/ 122 h 293"/>
                  <a:gd name="T30" fmla="*/ 263 w 277"/>
                  <a:gd name="T31" fmla="*/ 93 h 293"/>
                  <a:gd name="T32" fmla="*/ 263 w 277"/>
                  <a:gd name="T33" fmla="*/ 61 h 293"/>
                  <a:gd name="T34" fmla="*/ 276 w 277"/>
                  <a:gd name="T35" fmla="*/ 61 h 293"/>
                  <a:gd name="T36" fmla="*/ 276 w 277"/>
                  <a:gd name="T37" fmla="*/ 45 h 293"/>
                  <a:gd name="T38" fmla="*/ 276 w 277"/>
                  <a:gd name="T39" fmla="*/ 29 h 293"/>
                  <a:gd name="T40" fmla="*/ 263 w 277"/>
                  <a:gd name="T41" fmla="*/ 16 h 293"/>
                  <a:gd name="T42" fmla="*/ 231 w 277"/>
                  <a:gd name="T43" fmla="*/ 16 h 293"/>
                  <a:gd name="T44" fmla="*/ 215 w 277"/>
                  <a:gd name="T45" fmla="*/ 0 h 293"/>
                  <a:gd name="T46" fmla="*/ 199 w 277"/>
                  <a:gd name="T47" fmla="*/ 0 h 293"/>
                  <a:gd name="T48" fmla="*/ 199 w 277"/>
                  <a:gd name="T49" fmla="*/ 16 h 293"/>
                  <a:gd name="T50" fmla="*/ 154 w 277"/>
                  <a:gd name="T51" fmla="*/ 0 h 293"/>
                  <a:gd name="T52" fmla="*/ 154 w 277"/>
                  <a:gd name="T53" fmla="*/ 16 h 293"/>
                  <a:gd name="T54" fmla="*/ 109 w 277"/>
                  <a:gd name="T55" fmla="*/ 0 h 293"/>
                  <a:gd name="T56" fmla="*/ 93 w 277"/>
                  <a:gd name="T57" fmla="*/ 0 h 293"/>
                  <a:gd name="T58" fmla="*/ 93 w 277"/>
                  <a:gd name="T59" fmla="*/ 29 h 293"/>
                  <a:gd name="T60" fmla="*/ 77 w 277"/>
                  <a:gd name="T61" fmla="*/ 45 h 293"/>
                  <a:gd name="T62" fmla="*/ 77 w 277"/>
                  <a:gd name="T63" fmla="*/ 93 h 293"/>
                  <a:gd name="T64" fmla="*/ 61 w 277"/>
                  <a:gd name="T65" fmla="*/ 106 h 293"/>
                  <a:gd name="T66" fmla="*/ 45 w 277"/>
                  <a:gd name="T67" fmla="*/ 138 h 293"/>
                  <a:gd name="T68" fmla="*/ 32 w 277"/>
                  <a:gd name="T69" fmla="*/ 154 h 293"/>
                  <a:gd name="T70" fmla="*/ 16 w 277"/>
                  <a:gd name="T71" fmla="*/ 154 h 293"/>
                  <a:gd name="T72" fmla="*/ 0 w 277"/>
                  <a:gd name="T73" fmla="*/ 170 h 293"/>
                  <a:gd name="T74" fmla="*/ 61 w 277"/>
                  <a:gd name="T75" fmla="*/ 170 h 293"/>
                  <a:gd name="T76" fmla="*/ 61 w 277"/>
                  <a:gd name="T77" fmla="*/ 183 h 293"/>
                  <a:gd name="T78" fmla="*/ 77 w 277"/>
                  <a:gd name="T79" fmla="*/ 199 h 293"/>
                  <a:gd name="T80" fmla="*/ 109 w 277"/>
                  <a:gd name="T81" fmla="*/ 199 h 293"/>
                  <a:gd name="T82" fmla="*/ 138 w 277"/>
                  <a:gd name="T83" fmla="*/ 183 h 2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7"/>
                  <a:gd name="T127" fmla="*/ 0 h 293"/>
                  <a:gd name="T128" fmla="*/ 277 w 277"/>
                  <a:gd name="T129" fmla="*/ 293 h 2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7" h="293">
                    <a:moveTo>
                      <a:pt x="138" y="183"/>
                    </a:moveTo>
                    <a:lnTo>
                      <a:pt x="138" y="247"/>
                    </a:lnTo>
                    <a:lnTo>
                      <a:pt x="170" y="260"/>
                    </a:lnTo>
                    <a:lnTo>
                      <a:pt x="215" y="260"/>
                    </a:lnTo>
                    <a:lnTo>
                      <a:pt x="247" y="292"/>
                    </a:lnTo>
                    <a:lnTo>
                      <a:pt x="263" y="292"/>
                    </a:lnTo>
                    <a:lnTo>
                      <a:pt x="263" y="276"/>
                    </a:lnTo>
                    <a:lnTo>
                      <a:pt x="231" y="260"/>
                    </a:lnTo>
                    <a:lnTo>
                      <a:pt x="247" y="247"/>
                    </a:lnTo>
                    <a:lnTo>
                      <a:pt x="247" y="215"/>
                    </a:lnTo>
                    <a:lnTo>
                      <a:pt x="276" y="199"/>
                    </a:lnTo>
                    <a:lnTo>
                      <a:pt x="263" y="183"/>
                    </a:lnTo>
                    <a:lnTo>
                      <a:pt x="247" y="138"/>
                    </a:lnTo>
                    <a:lnTo>
                      <a:pt x="263" y="138"/>
                    </a:lnTo>
                    <a:lnTo>
                      <a:pt x="263" y="122"/>
                    </a:lnTo>
                    <a:lnTo>
                      <a:pt x="263" y="93"/>
                    </a:lnTo>
                    <a:lnTo>
                      <a:pt x="263" y="61"/>
                    </a:lnTo>
                    <a:lnTo>
                      <a:pt x="276" y="61"/>
                    </a:lnTo>
                    <a:lnTo>
                      <a:pt x="276" y="45"/>
                    </a:lnTo>
                    <a:lnTo>
                      <a:pt x="276" y="29"/>
                    </a:lnTo>
                    <a:lnTo>
                      <a:pt x="263" y="16"/>
                    </a:lnTo>
                    <a:lnTo>
                      <a:pt x="231" y="16"/>
                    </a:lnTo>
                    <a:lnTo>
                      <a:pt x="215" y="0"/>
                    </a:lnTo>
                    <a:lnTo>
                      <a:pt x="199" y="0"/>
                    </a:lnTo>
                    <a:lnTo>
                      <a:pt x="199" y="16"/>
                    </a:lnTo>
                    <a:lnTo>
                      <a:pt x="154" y="0"/>
                    </a:lnTo>
                    <a:lnTo>
                      <a:pt x="154" y="16"/>
                    </a:lnTo>
                    <a:lnTo>
                      <a:pt x="109" y="0"/>
                    </a:lnTo>
                    <a:lnTo>
                      <a:pt x="93" y="0"/>
                    </a:lnTo>
                    <a:lnTo>
                      <a:pt x="93" y="29"/>
                    </a:lnTo>
                    <a:lnTo>
                      <a:pt x="77" y="45"/>
                    </a:lnTo>
                    <a:lnTo>
                      <a:pt x="77" y="93"/>
                    </a:lnTo>
                    <a:lnTo>
                      <a:pt x="61" y="106"/>
                    </a:lnTo>
                    <a:lnTo>
                      <a:pt x="45" y="138"/>
                    </a:lnTo>
                    <a:lnTo>
                      <a:pt x="32" y="154"/>
                    </a:lnTo>
                    <a:lnTo>
                      <a:pt x="16" y="154"/>
                    </a:lnTo>
                    <a:lnTo>
                      <a:pt x="0" y="170"/>
                    </a:lnTo>
                    <a:lnTo>
                      <a:pt x="61" y="170"/>
                    </a:lnTo>
                    <a:lnTo>
                      <a:pt x="61" y="183"/>
                    </a:lnTo>
                    <a:lnTo>
                      <a:pt x="77" y="199"/>
                    </a:lnTo>
                    <a:lnTo>
                      <a:pt x="109" y="199"/>
                    </a:lnTo>
                    <a:lnTo>
                      <a:pt x="138" y="18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20" name="Freeform 69"/>
              <p:cNvSpPr>
                <a:spLocks/>
              </p:cNvSpPr>
              <p:nvPr/>
            </p:nvSpPr>
            <p:spPr bwMode="auto">
              <a:xfrm>
                <a:off x="2967" y="2693"/>
                <a:ext cx="171" cy="171"/>
              </a:xfrm>
              <a:custGeom>
                <a:avLst/>
                <a:gdLst>
                  <a:gd name="T0" fmla="*/ 32 w 171"/>
                  <a:gd name="T1" fmla="*/ 61 h 171"/>
                  <a:gd name="T2" fmla="*/ 32 w 171"/>
                  <a:gd name="T3" fmla="*/ 77 h 171"/>
                  <a:gd name="T4" fmla="*/ 16 w 171"/>
                  <a:gd name="T5" fmla="*/ 77 h 171"/>
                  <a:gd name="T6" fmla="*/ 0 w 171"/>
                  <a:gd name="T7" fmla="*/ 138 h 171"/>
                  <a:gd name="T8" fmla="*/ 16 w 171"/>
                  <a:gd name="T9" fmla="*/ 154 h 171"/>
                  <a:gd name="T10" fmla="*/ 48 w 171"/>
                  <a:gd name="T11" fmla="*/ 154 h 171"/>
                  <a:gd name="T12" fmla="*/ 48 w 171"/>
                  <a:gd name="T13" fmla="*/ 170 h 171"/>
                  <a:gd name="T14" fmla="*/ 77 w 171"/>
                  <a:gd name="T15" fmla="*/ 170 h 171"/>
                  <a:gd name="T16" fmla="*/ 93 w 171"/>
                  <a:gd name="T17" fmla="*/ 138 h 171"/>
                  <a:gd name="T18" fmla="*/ 109 w 171"/>
                  <a:gd name="T19" fmla="*/ 138 h 171"/>
                  <a:gd name="T20" fmla="*/ 109 w 171"/>
                  <a:gd name="T21" fmla="*/ 125 h 171"/>
                  <a:gd name="T22" fmla="*/ 125 w 171"/>
                  <a:gd name="T23" fmla="*/ 125 h 171"/>
                  <a:gd name="T24" fmla="*/ 170 w 171"/>
                  <a:gd name="T25" fmla="*/ 109 h 171"/>
                  <a:gd name="T26" fmla="*/ 170 w 171"/>
                  <a:gd name="T27" fmla="*/ 77 h 171"/>
                  <a:gd name="T28" fmla="*/ 170 w 171"/>
                  <a:gd name="T29" fmla="*/ 48 h 171"/>
                  <a:gd name="T30" fmla="*/ 170 w 171"/>
                  <a:gd name="T31" fmla="*/ 32 h 171"/>
                  <a:gd name="T32" fmla="*/ 138 w 171"/>
                  <a:gd name="T33" fmla="*/ 0 h 171"/>
                  <a:gd name="T34" fmla="*/ 109 w 171"/>
                  <a:gd name="T35" fmla="*/ 16 h 171"/>
                  <a:gd name="T36" fmla="*/ 109 w 171"/>
                  <a:gd name="T37" fmla="*/ 48 h 171"/>
                  <a:gd name="T38" fmla="*/ 93 w 171"/>
                  <a:gd name="T39" fmla="*/ 61 h 171"/>
                  <a:gd name="T40" fmla="*/ 125 w 171"/>
                  <a:gd name="T41" fmla="*/ 77 h 171"/>
                  <a:gd name="T42" fmla="*/ 125 w 171"/>
                  <a:gd name="T43" fmla="*/ 93 h 171"/>
                  <a:gd name="T44" fmla="*/ 109 w 171"/>
                  <a:gd name="T45" fmla="*/ 93 h 171"/>
                  <a:gd name="T46" fmla="*/ 77 w 171"/>
                  <a:gd name="T47" fmla="*/ 61 h 171"/>
                  <a:gd name="T48" fmla="*/ 32 w 171"/>
                  <a:gd name="T49" fmla="*/ 61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
                  <a:gd name="T76" fmla="*/ 0 h 171"/>
                  <a:gd name="T77" fmla="*/ 171 w 171"/>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 h="171">
                    <a:moveTo>
                      <a:pt x="32" y="61"/>
                    </a:moveTo>
                    <a:lnTo>
                      <a:pt x="32" y="77"/>
                    </a:lnTo>
                    <a:lnTo>
                      <a:pt x="16" y="77"/>
                    </a:lnTo>
                    <a:lnTo>
                      <a:pt x="0" y="138"/>
                    </a:lnTo>
                    <a:lnTo>
                      <a:pt x="16" y="154"/>
                    </a:lnTo>
                    <a:lnTo>
                      <a:pt x="48" y="154"/>
                    </a:lnTo>
                    <a:lnTo>
                      <a:pt x="48" y="170"/>
                    </a:lnTo>
                    <a:lnTo>
                      <a:pt x="77" y="170"/>
                    </a:lnTo>
                    <a:lnTo>
                      <a:pt x="93" y="138"/>
                    </a:lnTo>
                    <a:lnTo>
                      <a:pt x="109" y="138"/>
                    </a:lnTo>
                    <a:lnTo>
                      <a:pt x="109" y="125"/>
                    </a:lnTo>
                    <a:lnTo>
                      <a:pt x="125" y="125"/>
                    </a:lnTo>
                    <a:lnTo>
                      <a:pt x="170" y="109"/>
                    </a:lnTo>
                    <a:lnTo>
                      <a:pt x="170" y="77"/>
                    </a:lnTo>
                    <a:lnTo>
                      <a:pt x="170" y="48"/>
                    </a:lnTo>
                    <a:lnTo>
                      <a:pt x="170" y="32"/>
                    </a:lnTo>
                    <a:lnTo>
                      <a:pt x="138" y="0"/>
                    </a:lnTo>
                    <a:lnTo>
                      <a:pt x="109" y="16"/>
                    </a:lnTo>
                    <a:lnTo>
                      <a:pt x="109" y="48"/>
                    </a:lnTo>
                    <a:lnTo>
                      <a:pt x="93" y="61"/>
                    </a:lnTo>
                    <a:lnTo>
                      <a:pt x="125" y="77"/>
                    </a:lnTo>
                    <a:lnTo>
                      <a:pt x="125" y="93"/>
                    </a:lnTo>
                    <a:lnTo>
                      <a:pt x="109" y="93"/>
                    </a:lnTo>
                    <a:lnTo>
                      <a:pt x="77" y="61"/>
                    </a:lnTo>
                    <a:lnTo>
                      <a:pt x="32"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21" name="Freeform 70"/>
              <p:cNvSpPr>
                <a:spLocks/>
              </p:cNvSpPr>
              <p:nvPr/>
            </p:nvSpPr>
            <p:spPr bwMode="auto">
              <a:xfrm>
                <a:off x="3015" y="2818"/>
                <a:ext cx="107" cy="123"/>
              </a:xfrm>
              <a:custGeom>
                <a:avLst/>
                <a:gdLst>
                  <a:gd name="T0" fmla="*/ 77 w 107"/>
                  <a:gd name="T1" fmla="*/ 0 h 123"/>
                  <a:gd name="T2" fmla="*/ 61 w 107"/>
                  <a:gd name="T3" fmla="*/ 0 h 123"/>
                  <a:gd name="T4" fmla="*/ 61 w 107"/>
                  <a:gd name="T5" fmla="*/ 13 h 123"/>
                  <a:gd name="T6" fmla="*/ 45 w 107"/>
                  <a:gd name="T7" fmla="*/ 13 h 123"/>
                  <a:gd name="T8" fmla="*/ 29 w 107"/>
                  <a:gd name="T9" fmla="*/ 45 h 123"/>
                  <a:gd name="T10" fmla="*/ 0 w 107"/>
                  <a:gd name="T11" fmla="*/ 45 h 123"/>
                  <a:gd name="T12" fmla="*/ 13 w 107"/>
                  <a:gd name="T13" fmla="*/ 61 h 123"/>
                  <a:gd name="T14" fmla="*/ 29 w 107"/>
                  <a:gd name="T15" fmla="*/ 77 h 123"/>
                  <a:gd name="T16" fmla="*/ 29 w 107"/>
                  <a:gd name="T17" fmla="*/ 90 h 123"/>
                  <a:gd name="T18" fmla="*/ 61 w 107"/>
                  <a:gd name="T19" fmla="*/ 106 h 123"/>
                  <a:gd name="T20" fmla="*/ 77 w 107"/>
                  <a:gd name="T21" fmla="*/ 106 h 123"/>
                  <a:gd name="T22" fmla="*/ 90 w 107"/>
                  <a:gd name="T23" fmla="*/ 122 h 123"/>
                  <a:gd name="T24" fmla="*/ 106 w 107"/>
                  <a:gd name="T25" fmla="*/ 90 h 123"/>
                  <a:gd name="T26" fmla="*/ 106 w 107"/>
                  <a:gd name="T27" fmla="*/ 77 h 123"/>
                  <a:gd name="T28" fmla="*/ 106 w 107"/>
                  <a:gd name="T29" fmla="*/ 29 h 123"/>
                  <a:gd name="T30" fmla="*/ 90 w 107"/>
                  <a:gd name="T31" fmla="*/ 13 h 123"/>
                  <a:gd name="T32" fmla="*/ 77 w 107"/>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123"/>
                  <a:gd name="T53" fmla="*/ 107 w 107"/>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123">
                    <a:moveTo>
                      <a:pt x="77" y="0"/>
                    </a:moveTo>
                    <a:lnTo>
                      <a:pt x="61" y="0"/>
                    </a:lnTo>
                    <a:lnTo>
                      <a:pt x="61" y="13"/>
                    </a:lnTo>
                    <a:lnTo>
                      <a:pt x="45" y="13"/>
                    </a:lnTo>
                    <a:lnTo>
                      <a:pt x="29" y="45"/>
                    </a:lnTo>
                    <a:lnTo>
                      <a:pt x="0" y="45"/>
                    </a:lnTo>
                    <a:lnTo>
                      <a:pt x="13" y="61"/>
                    </a:lnTo>
                    <a:lnTo>
                      <a:pt x="29" y="77"/>
                    </a:lnTo>
                    <a:lnTo>
                      <a:pt x="29" y="90"/>
                    </a:lnTo>
                    <a:lnTo>
                      <a:pt x="61" y="106"/>
                    </a:lnTo>
                    <a:lnTo>
                      <a:pt x="77" y="106"/>
                    </a:lnTo>
                    <a:lnTo>
                      <a:pt x="90" y="122"/>
                    </a:lnTo>
                    <a:lnTo>
                      <a:pt x="106" y="90"/>
                    </a:lnTo>
                    <a:lnTo>
                      <a:pt x="106" y="77"/>
                    </a:lnTo>
                    <a:lnTo>
                      <a:pt x="106" y="29"/>
                    </a:lnTo>
                    <a:lnTo>
                      <a:pt x="90" y="13"/>
                    </a:lnTo>
                    <a:lnTo>
                      <a:pt x="77"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422" name="Freeform 71"/>
              <p:cNvSpPr>
                <a:spLocks/>
              </p:cNvSpPr>
              <p:nvPr/>
            </p:nvSpPr>
            <p:spPr bwMode="auto">
              <a:xfrm>
                <a:off x="3028" y="3033"/>
                <a:ext cx="49" cy="30"/>
              </a:xfrm>
              <a:custGeom>
                <a:avLst/>
                <a:gdLst>
                  <a:gd name="T0" fmla="*/ 32 w 49"/>
                  <a:gd name="T1" fmla="*/ 0 h 30"/>
                  <a:gd name="T2" fmla="*/ 16 w 49"/>
                  <a:gd name="T3" fmla="*/ 0 h 30"/>
                  <a:gd name="T4" fmla="*/ 0 w 49"/>
                  <a:gd name="T5" fmla="*/ 16 h 30"/>
                  <a:gd name="T6" fmla="*/ 16 w 49"/>
                  <a:gd name="T7" fmla="*/ 29 h 30"/>
                  <a:gd name="T8" fmla="*/ 32 w 49"/>
                  <a:gd name="T9" fmla="*/ 29 h 30"/>
                  <a:gd name="T10" fmla="*/ 48 w 49"/>
                  <a:gd name="T11" fmla="*/ 16 h 30"/>
                  <a:gd name="T12" fmla="*/ 32 w 49"/>
                  <a:gd name="T13" fmla="*/ 0 h 30"/>
                  <a:gd name="T14" fmla="*/ 0 60000 65536"/>
                  <a:gd name="T15" fmla="*/ 0 60000 65536"/>
                  <a:gd name="T16" fmla="*/ 0 60000 65536"/>
                  <a:gd name="T17" fmla="*/ 0 60000 65536"/>
                  <a:gd name="T18" fmla="*/ 0 60000 65536"/>
                  <a:gd name="T19" fmla="*/ 0 60000 65536"/>
                  <a:gd name="T20" fmla="*/ 0 60000 65536"/>
                  <a:gd name="T21" fmla="*/ 0 w 49"/>
                  <a:gd name="T22" fmla="*/ 0 h 30"/>
                  <a:gd name="T23" fmla="*/ 49 w 49"/>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0">
                    <a:moveTo>
                      <a:pt x="32" y="0"/>
                    </a:moveTo>
                    <a:lnTo>
                      <a:pt x="16" y="0"/>
                    </a:lnTo>
                    <a:lnTo>
                      <a:pt x="0" y="16"/>
                    </a:lnTo>
                    <a:lnTo>
                      <a:pt x="16" y="29"/>
                    </a:lnTo>
                    <a:lnTo>
                      <a:pt x="32" y="29"/>
                    </a:lnTo>
                    <a:lnTo>
                      <a:pt x="48" y="16"/>
                    </a:lnTo>
                    <a:lnTo>
                      <a:pt x="32"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23" name="Freeform 72"/>
              <p:cNvSpPr>
                <a:spLocks/>
              </p:cNvSpPr>
              <p:nvPr/>
            </p:nvSpPr>
            <p:spPr bwMode="auto">
              <a:xfrm>
                <a:off x="2768" y="2368"/>
                <a:ext cx="123" cy="172"/>
              </a:xfrm>
              <a:custGeom>
                <a:avLst/>
                <a:gdLst>
                  <a:gd name="T0" fmla="*/ 29 w 123"/>
                  <a:gd name="T1" fmla="*/ 171 h 172"/>
                  <a:gd name="T2" fmla="*/ 45 w 123"/>
                  <a:gd name="T3" fmla="*/ 171 h 172"/>
                  <a:gd name="T4" fmla="*/ 77 w 123"/>
                  <a:gd name="T5" fmla="*/ 171 h 172"/>
                  <a:gd name="T6" fmla="*/ 122 w 123"/>
                  <a:gd name="T7" fmla="*/ 171 h 172"/>
                  <a:gd name="T8" fmla="*/ 106 w 123"/>
                  <a:gd name="T9" fmla="*/ 155 h 172"/>
                  <a:gd name="T10" fmla="*/ 93 w 123"/>
                  <a:gd name="T11" fmla="*/ 110 h 172"/>
                  <a:gd name="T12" fmla="*/ 106 w 123"/>
                  <a:gd name="T13" fmla="*/ 94 h 172"/>
                  <a:gd name="T14" fmla="*/ 93 w 123"/>
                  <a:gd name="T15" fmla="*/ 65 h 172"/>
                  <a:gd name="T16" fmla="*/ 106 w 123"/>
                  <a:gd name="T17" fmla="*/ 48 h 172"/>
                  <a:gd name="T18" fmla="*/ 106 w 123"/>
                  <a:gd name="T19" fmla="*/ 0 h 172"/>
                  <a:gd name="T20" fmla="*/ 93 w 123"/>
                  <a:gd name="T21" fmla="*/ 0 h 172"/>
                  <a:gd name="T22" fmla="*/ 93 w 123"/>
                  <a:gd name="T23" fmla="*/ 32 h 172"/>
                  <a:gd name="T24" fmla="*/ 77 w 123"/>
                  <a:gd name="T25" fmla="*/ 65 h 172"/>
                  <a:gd name="T26" fmla="*/ 45 w 123"/>
                  <a:gd name="T27" fmla="*/ 110 h 172"/>
                  <a:gd name="T28" fmla="*/ 29 w 123"/>
                  <a:gd name="T29" fmla="*/ 94 h 172"/>
                  <a:gd name="T30" fmla="*/ 16 w 123"/>
                  <a:gd name="T31" fmla="*/ 126 h 172"/>
                  <a:gd name="T32" fmla="*/ 0 w 123"/>
                  <a:gd name="T33" fmla="*/ 142 h 172"/>
                  <a:gd name="T34" fmla="*/ 29 w 123"/>
                  <a:gd name="T35" fmla="*/ 155 h 172"/>
                  <a:gd name="T36" fmla="*/ 29 w 123"/>
                  <a:gd name="T37" fmla="*/ 171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3"/>
                  <a:gd name="T58" fmla="*/ 0 h 172"/>
                  <a:gd name="T59" fmla="*/ 123 w 123"/>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3" h="172">
                    <a:moveTo>
                      <a:pt x="29" y="171"/>
                    </a:moveTo>
                    <a:lnTo>
                      <a:pt x="45" y="171"/>
                    </a:lnTo>
                    <a:lnTo>
                      <a:pt x="77" y="171"/>
                    </a:lnTo>
                    <a:lnTo>
                      <a:pt x="122" y="171"/>
                    </a:lnTo>
                    <a:lnTo>
                      <a:pt x="106" y="155"/>
                    </a:lnTo>
                    <a:lnTo>
                      <a:pt x="93" y="110"/>
                    </a:lnTo>
                    <a:lnTo>
                      <a:pt x="106" y="94"/>
                    </a:lnTo>
                    <a:lnTo>
                      <a:pt x="93" y="65"/>
                    </a:lnTo>
                    <a:lnTo>
                      <a:pt x="106" y="48"/>
                    </a:lnTo>
                    <a:lnTo>
                      <a:pt x="106" y="0"/>
                    </a:lnTo>
                    <a:lnTo>
                      <a:pt x="93" y="0"/>
                    </a:lnTo>
                    <a:lnTo>
                      <a:pt x="93" y="32"/>
                    </a:lnTo>
                    <a:lnTo>
                      <a:pt x="77" y="65"/>
                    </a:lnTo>
                    <a:lnTo>
                      <a:pt x="45" y="110"/>
                    </a:lnTo>
                    <a:lnTo>
                      <a:pt x="29" y="94"/>
                    </a:lnTo>
                    <a:lnTo>
                      <a:pt x="16" y="126"/>
                    </a:lnTo>
                    <a:lnTo>
                      <a:pt x="0" y="142"/>
                    </a:lnTo>
                    <a:lnTo>
                      <a:pt x="29" y="155"/>
                    </a:lnTo>
                    <a:lnTo>
                      <a:pt x="29" y="171"/>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424" name="Freeform 73"/>
              <p:cNvSpPr>
                <a:spLocks/>
              </p:cNvSpPr>
              <p:nvPr/>
            </p:nvSpPr>
            <p:spPr bwMode="auto">
              <a:xfrm>
                <a:off x="2861" y="2401"/>
                <a:ext cx="184" cy="139"/>
              </a:xfrm>
              <a:custGeom>
                <a:avLst/>
                <a:gdLst>
                  <a:gd name="T0" fmla="*/ 183 w 184"/>
                  <a:gd name="T1" fmla="*/ 93 h 139"/>
                  <a:gd name="T2" fmla="*/ 167 w 184"/>
                  <a:gd name="T3" fmla="*/ 45 h 139"/>
                  <a:gd name="T4" fmla="*/ 154 w 184"/>
                  <a:gd name="T5" fmla="*/ 45 h 139"/>
                  <a:gd name="T6" fmla="*/ 138 w 184"/>
                  <a:gd name="T7" fmla="*/ 16 h 139"/>
                  <a:gd name="T8" fmla="*/ 138 w 184"/>
                  <a:gd name="T9" fmla="*/ 0 h 139"/>
                  <a:gd name="T10" fmla="*/ 106 w 184"/>
                  <a:gd name="T11" fmla="*/ 16 h 139"/>
                  <a:gd name="T12" fmla="*/ 90 w 184"/>
                  <a:gd name="T13" fmla="*/ 32 h 139"/>
                  <a:gd name="T14" fmla="*/ 13 w 184"/>
                  <a:gd name="T15" fmla="*/ 61 h 139"/>
                  <a:gd name="T16" fmla="*/ 0 w 184"/>
                  <a:gd name="T17" fmla="*/ 77 h 139"/>
                  <a:gd name="T18" fmla="*/ 13 w 184"/>
                  <a:gd name="T19" fmla="*/ 122 h 139"/>
                  <a:gd name="T20" fmla="*/ 29 w 184"/>
                  <a:gd name="T21" fmla="*/ 138 h 139"/>
                  <a:gd name="T22" fmla="*/ 45 w 184"/>
                  <a:gd name="T23" fmla="*/ 122 h 139"/>
                  <a:gd name="T24" fmla="*/ 61 w 184"/>
                  <a:gd name="T25" fmla="*/ 122 h 139"/>
                  <a:gd name="T26" fmla="*/ 61 w 184"/>
                  <a:gd name="T27" fmla="*/ 93 h 139"/>
                  <a:gd name="T28" fmla="*/ 77 w 184"/>
                  <a:gd name="T29" fmla="*/ 93 h 139"/>
                  <a:gd name="T30" fmla="*/ 122 w 184"/>
                  <a:gd name="T31" fmla="*/ 109 h 139"/>
                  <a:gd name="T32" fmla="*/ 122 w 184"/>
                  <a:gd name="T33" fmla="*/ 93 h 139"/>
                  <a:gd name="T34" fmla="*/ 167 w 184"/>
                  <a:gd name="T35" fmla="*/ 109 h 139"/>
                  <a:gd name="T36" fmla="*/ 167 w 184"/>
                  <a:gd name="T37" fmla="*/ 93 h 139"/>
                  <a:gd name="T38" fmla="*/ 183 w 184"/>
                  <a:gd name="T39" fmla="*/ 93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139"/>
                  <a:gd name="T62" fmla="*/ 184 w 184"/>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139">
                    <a:moveTo>
                      <a:pt x="183" y="93"/>
                    </a:moveTo>
                    <a:lnTo>
                      <a:pt x="167" y="45"/>
                    </a:lnTo>
                    <a:lnTo>
                      <a:pt x="154" y="45"/>
                    </a:lnTo>
                    <a:lnTo>
                      <a:pt x="138" y="16"/>
                    </a:lnTo>
                    <a:lnTo>
                      <a:pt x="138" y="0"/>
                    </a:lnTo>
                    <a:lnTo>
                      <a:pt x="106" y="16"/>
                    </a:lnTo>
                    <a:lnTo>
                      <a:pt x="90" y="32"/>
                    </a:lnTo>
                    <a:lnTo>
                      <a:pt x="13" y="61"/>
                    </a:lnTo>
                    <a:lnTo>
                      <a:pt x="0" y="77"/>
                    </a:lnTo>
                    <a:lnTo>
                      <a:pt x="13" y="122"/>
                    </a:lnTo>
                    <a:lnTo>
                      <a:pt x="29" y="138"/>
                    </a:lnTo>
                    <a:lnTo>
                      <a:pt x="45" y="122"/>
                    </a:lnTo>
                    <a:lnTo>
                      <a:pt x="61" y="122"/>
                    </a:lnTo>
                    <a:lnTo>
                      <a:pt x="61" y="93"/>
                    </a:lnTo>
                    <a:lnTo>
                      <a:pt x="77" y="93"/>
                    </a:lnTo>
                    <a:lnTo>
                      <a:pt x="122" y="109"/>
                    </a:lnTo>
                    <a:lnTo>
                      <a:pt x="122" y="93"/>
                    </a:lnTo>
                    <a:lnTo>
                      <a:pt x="167" y="109"/>
                    </a:lnTo>
                    <a:lnTo>
                      <a:pt x="167" y="93"/>
                    </a:lnTo>
                    <a:lnTo>
                      <a:pt x="183" y="93"/>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425" name="Freeform 74"/>
              <p:cNvSpPr>
                <a:spLocks/>
              </p:cNvSpPr>
              <p:nvPr/>
            </p:nvSpPr>
            <p:spPr bwMode="auto">
              <a:xfrm>
                <a:off x="2845" y="2202"/>
                <a:ext cx="155" cy="261"/>
              </a:xfrm>
              <a:custGeom>
                <a:avLst/>
                <a:gdLst>
                  <a:gd name="T0" fmla="*/ 154 w 155"/>
                  <a:gd name="T1" fmla="*/ 61 h 261"/>
                  <a:gd name="T2" fmla="*/ 29 w 155"/>
                  <a:gd name="T3" fmla="*/ 0 h 261"/>
                  <a:gd name="T4" fmla="*/ 16 w 155"/>
                  <a:gd name="T5" fmla="*/ 13 h 261"/>
                  <a:gd name="T6" fmla="*/ 16 w 155"/>
                  <a:gd name="T7" fmla="*/ 45 h 261"/>
                  <a:gd name="T8" fmla="*/ 29 w 155"/>
                  <a:gd name="T9" fmla="*/ 61 h 261"/>
                  <a:gd name="T10" fmla="*/ 29 w 155"/>
                  <a:gd name="T11" fmla="*/ 122 h 261"/>
                  <a:gd name="T12" fmla="*/ 16 w 155"/>
                  <a:gd name="T13" fmla="*/ 138 h 261"/>
                  <a:gd name="T14" fmla="*/ 16 w 155"/>
                  <a:gd name="T15" fmla="*/ 154 h 261"/>
                  <a:gd name="T16" fmla="*/ 0 w 155"/>
                  <a:gd name="T17" fmla="*/ 167 h 261"/>
                  <a:gd name="T18" fmla="*/ 16 w 155"/>
                  <a:gd name="T19" fmla="*/ 167 h 261"/>
                  <a:gd name="T20" fmla="*/ 29 w 155"/>
                  <a:gd name="T21" fmla="*/ 167 h 261"/>
                  <a:gd name="T22" fmla="*/ 29 w 155"/>
                  <a:gd name="T23" fmla="*/ 215 h 261"/>
                  <a:gd name="T24" fmla="*/ 16 w 155"/>
                  <a:gd name="T25" fmla="*/ 231 h 261"/>
                  <a:gd name="T26" fmla="*/ 29 w 155"/>
                  <a:gd name="T27" fmla="*/ 260 h 261"/>
                  <a:gd name="T28" fmla="*/ 106 w 155"/>
                  <a:gd name="T29" fmla="*/ 231 h 261"/>
                  <a:gd name="T30" fmla="*/ 122 w 155"/>
                  <a:gd name="T31" fmla="*/ 215 h 261"/>
                  <a:gd name="T32" fmla="*/ 154 w 155"/>
                  <a:gd name="T33" fmla="*/ 199 h 261"/>
                  <a:gd name="T34" fmla="*/ 122 w 155"/>
                  <a:gd name="T35" fmla="*/ 183 h 261"/>
                  <a:gd name="T36" fmla="*/ 122 w 155"/>
                  <a:gd name="T37" fmla="*/ 154 h 261"/>
                  <a:gd name="T38" fmla="*/ 138 w 155"/>
                  <a:gd name="T39" fmla="*/ 138 h 261"/>
                  <a:gd name="T40" fmla="*/ 138 w 155"/>
                  <a:gd name="T41" fmla="*/ 122 h 261"/>
                  <a:gd name="T42" fmla="*/ 154 w 155"/>
                  <a:gd name="T43" fmla="*/ 122 h 261"/>
                  <a:gd name="T44" fmla="*/ 154 w 155"/>
                  <a:gd name="T45" fmla="*/ 61 h 2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261"/>
                  <a:gd name="T71" fmla="*/ 155 w 155"/>
                  <a:gd name="T72" fmla="*/ 261 h 2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261">
                    <a:moveTo>
                      <a:pt x="154" y="61"/>
                    </a:moveTo>
                    <a:lnTo>
                      <a:pt x="29" y="0"/>
                    </a:lnTo>
                    <a:lnTo>
                      <a:pt x="16" y="13"/>
                    </a:lnTo>
                    <a:lnTo>
                      <a:pt x="16" y="45"/>
                    </a:lnTo>
                    <a:lnTo>
                      <a:pt x="29" y="61"/>
                    </a:lnTo>
                    <a:lnTo>
                      <a:pt x="29" y="122"/>
                    </a:lnTo>
                    <a:lnTo>
                      <a:pt x="16" y="138"/>
                    </a:lnTo>
                    <a:lnTo>
                      <a:pt x="16" y="154"/>
                    </a:lnTo>
                    <a:lnTo>
                      <a:pt x="0" y="167"/>
                    </a:lnTo>
                    <a:lnTo>
                      <a:pt x="16" y="167"/>
                    </a:lnTo>
                    <a:lnTo>
                      <a:pt x="29" y="167"/>
                    </a:lnTo>
                    <a:lnTo>
                      <a:pt x="29" y="215"/>
                    </a:lnTo>
                    <a:lnTo>
                      <a:pt x="16" y="231"/>
                    </a:lnTo>
                    <a:lnTo>
                      <a:pt x="29" y="260"/>
                    </a:lnTo>
                    <a:lnTo>
                      <a:pt x="106" y="231"/>
                    </a:lnTo>
                    <a:lnTo>
                      <a:pt x="122" y="215"/>
                    </a:lnTo>
                    <a:lnTo>
                      <a:pt x="154" y="199"/>
                    </a:lnTo>
                    <a:lnTo>
                      <a:pt x="122" y="183"/>
                    </a:lnTo>
                    <a:lnTo>
                      <a:pt x="122" y="154"/>
                    </a:lnTo>
                    <a:lnTo>
                      <a:pt x="138" y="138"/>
                    </a:lnTo>
                    <a:lnTo>
                      <a:pt x="138" y="122"/>
                    </a:lnTo>
                    <a:lnTo>
                      <a:pt x="154" y="122"/>
                    </a:lnTo>
                    <a:lnTo>
                      <a:pt x="154"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26" name="Freeform 75"/>
              <p:cNvSpPr>
                <a:spLocks/>
              </p:cNvSpPr>
              <p:nvPr/>
            </p:nvSpPr>
            <p:spPr bwMode="auto">
              <a:xfrm>
                <a:off x="2813" y="2523"/>
                <a:ext cx="110" cy="126"/>
              </a:xfrm>
              <a:custGeom>
                <a:avLst/>
                <a:gdLst>
                  <a:gd name="T0" fmla="*/ 109 w 110"/>
                  <a:gd name="T1" fmla="*/ 0 h 126"/>
                  <a:gd name="T2" fmla="*/ 93 w 110"/>
                  <a:gd name="T3" fmla="*/ 0 h 126"/>
                  <a:gd name="T4" fmla="*/ 77 w 110"/>
                  <a:gd name="T5" fmla="*/ 16 h 126"/>
                  <a:gd name="T6" fmla="*/ 32 w 110"/>
                  <a:gd name="T7" fmla="*/ 16 h 126"/>
                  <a:gd name="T8" fmla="*/ 48 w 110"/>
                  <a:gd name="T9" fmla="*/ 32 h 126"/>
                  <a:gd name="T10" fmla="*/ 48 w 110"/>
                  <a:gd name="T11" fmla="*/ 48 h 126"/>
                  <a:gd name="T12" fmla="*/ 48 w 110"/>
                  <a:gd name="T13" fmla="*/ 77 h 126"/>
                  <a:gd name="T14" fmla="*/ 16 w 110"/>
                  <a:gd name="T15" fmla="*/ 77 h 126"/>
                  <a:gd name="T16" fmla="*/ 16 w 110"/>
                  <a:gd name="T17" fmla="*/ 93 h 126"/>
                  <a:gd name="T18" fmla="*/ 0 w 110"/>
                  <a:gd name="T19" fmla="*/ 109 h 126"/>
                  <a:gd name="T20" fmla="*/ 16 w 110"/>
                  <a:gd name="T21" fmla="*/ 125 h 126"/>
                  <a:gd name="T22" fmla="*/ 32 w 110"/>
                  <a:gd name="T23" fmla="*/ 125 h 126"/>
                  <a:gd name="T24" fmla="*/ 48 w 110"/>
                  <a:gd name="T25" fmla="*/ 125 h 126"/>
                  <a:gd name="T26" fmla="*/ 61 w 110"/>
                  <a:gd name="T27" fmla="*/ 109 h 126"/>
                  <a:gd name="T28" fmla="*/ 77 w 110"/>
                  <a:gd name="T29" fmla="*/ 77 h 126"/>
                  <a:gd name="T30" fmla="*/ 93 w 110"/>
                  <a:gd name="T31" fmla="*/ 64 h 126"/>
                  <a:gd name="T32" fmla="*/ 93 w 110"/>
                  <a:gd name="T33" fmla="*/ 16 h 126"/>
                  <a:gd name="T34" fmla="*/ 109 w 110"/>
                  <a:gd name="T35" fmla="*/ 0 h 1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126"/>
                  <a:gd name="T56" fmla="*/ 110 w 110"/>
                  <a:gd name="T57" fmla="*/ 126 h 1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126">
                    <a:moveTo>
                      <a:pt x="109" y="0"/>
                    </a:moveTo>
                    <a:lnTo>
                      <a:pt x="93" y="0"/>
                    </a:lnTo>
                    <a:lnTo>
                      <a:pt x="77" y="16"/>
                    </a:lnTo>
                    <a:lnTo>
                      <a:pt x="32" y="16"/>
                    </a:lnTo>
                    <a:lnTo>
                      <a:pt x="48" y="32"/>
                    </a:lnTo>
                    <a:lnTo>
                      <a:pt x="48" y="48"/>
                    </a:lnTo>
                    <a:lnTo>
                      <a:pt x="48" y="77"/>
                    </a:lnTo>
                    <a:lnTo>
                      <a:pt x="16" y="77"/>
                    </a:lnTo>
                    <a:lnTo>
                      <a:pt x="16" y="93"/>
                    </a:lnTo>
                    <a:lnTo>
                      <a:pt x="0" y="109"/>
                    </a:lnTo>
                    <a:lnTo>
                      <a:pt x="16" y="125"/>
                    </a:lnTo>
                    <a:lnTo>
                      <a:pt x="32" y="125"/>
                    </a:lnTo>
                    <a:lnTo>
                      <a:pt x="48" y="125"/>
                    </a:lnTo>
                    <a:lnTo>
                      <a:pt x="61" y="109"/>
                    </a:lnTo>
                    <a:lnTo>
                      <a:pt x="77" y="77"/>
                    </a:lnTo>
                    <a:lnTo>
                      <a:pt x="93" y="64"/>
                    </a:lnTo>
                    <a:lnTo>
                      <a:pt x="93" y="16"/>
                    </a:lnTo>
                    <a:lnTo>
                      <a:pt x="109"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427" name="Freeform 76"/>
              <p:cNvSpPr>
                <a:spLocks/>
              </p:cNvSpPr>
              <p:nvPr/>
            </p:nvSpPr>
            <p:spPr bwMode="auto">
              <a:xfrm>
                <a:off x="2797" y="253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428" name="Freeform 77"/>
              <p:cNvSpPr>
                <a:spLocks/>
              </p:cNvSpPr>
              <p:nvPr/>
            </p:nvSpPr>
            <p:spPr bwMode="auto">
              <a:xfrm>
                <a:off x="2784" y="2539"/>
                <a:ext cx="78" cy="94"/>
              </a:xfrm>
              <a:custGeom>
                <a:avLst/>
                <a:gdLst>
                  <a:gd name="T0" fmla="*/ 29 w 78"/>
                  <a:gd name="T1" fmla="*/ 93 h 94"/>
                  <a:gd name="T2" fmla="*/ 45 w 78"/>
                  <a:gd name="T3" fmla="*/ 77 h 94"/>
                  <a:gd name="T4" fmla="*/ 45 w 78"/>
                  <a:gd name="T5" fmla="*/ 61 h 94"/>
                  <a:gd name="T6" fmla="*/ 77 w 78"/>
                  <a:gd name="T7" fmla="*/ 61 h 94"/>
                  <a:gd name="T8" fmla="*/ 77 w 78"/>
                  <a:gd name="T9" fmla="*/ 32 h 94"/>
                  <a:gd name="T10" fmla="*/ 77 w 78"/>
                  <a:gd name="T11" fmla="*/ 16 h 94"/>
                  <a:gd name="T12" fmla="*/ 61 w 78"/>
                  <a:gd name="T13" fmla="*/ 0 h 94"/>
                  <a:gd name="T14" fmla="*/ 29 w 78"/>
                  <a:gd name="T15" fmla="*/ 0 h 94"/>
                  <a:gd name="T16" fmla="*/ 29 w 78"/>
                  <a:gd name="T17" fmla="*/ 16 h 94"/>
                  <a:gd name="T18" fmla="*/ 13 w 78"/>
                  <a:gd name="T19" fmla="*/ 16 h 94"/>
                  <a:gd name="T20" fmla="*/ 0 w 78"/>
                  <a:gd name="T21" fmla="*/ 48 h 94"/>
                  <a:gd name="T22" fmla="*/ 29 w 78"/>
                  <a:gd name="T23" fmla="*/ 93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94"/>
                  <a:gd name="T38" fmla="*/ 78 w 78"/>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94">
                    <a:moveTo>
                      <a:pt x="29" y="93"/>
                    </a:moveTo>
                    <a:lnTo>
                      <a:pt x="45" y="77"/>
                    </a:lnTo>
                    <a:lnTo>
                      <a:pt x="45" y="61"/>
                    </a:lnTo>
                    <a:lnTo>
                      <a:pt x="77" y="61"/>
                    </a:lnTo>
                    <a:lnTo>
                      <a:pt x="77" y="32"/>
                    </a:lnTo>
                    <a:lnTo>
                      <a:pt x="77" y="16"/>
                    </a:lnTo>
                    <a:lnTo>
                      <a:pt x="61" y="0"/>
                    </a:lnTo>
                    <a:lnTo>
                      <a:pt x="29" y="0"/>
                    </a:lnTo>
                    <a:lnTo>
                      <a:pt x="29" y="16"/>
                    </a:lnTo>
                    <a:lnTo>
                      <a:pt x="13" y="16"/>
                    </a:lnTo>
                    <a:lnTo>
                      <a:pt x="0" y="48"/>
                    </a:lnTo>
                    <a:lnTo>
                      <a:pt x="29" y="9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29" name="Freeform 78"/>
              <p:cNvSpPr>
                <a:spLocks/>
              </p:cNvSpPr>
              <p:nvPr/>
            </p:nvSpPr>
            <p:spPr bwMode="auto">
              <a:xfrm>
                <a:off x="3092" y="2587"/>
                <a:ext cx="17" cy="30"/>
              </a:xfrm>
              <a:custGeom>
                <a:avLst/>
                <a:gdLst>
                  <a:gd name="T0" fmla="*/ 0 w 17"/>
                  <a:gd name="T1" fmla="*/ 0 h 30"/>
                  <a:gd name="T2" fmla="*/ 0 w 17"/>
                  <a:gd name="T3" fmla="*/ 29 h 30"/>
                  <a:gd name="T4" fmla="*/ 16 w 17"/>
                  <a:gd name="T5" fmla="*/ 29 h 30"/>
                  <a:gd name="T6" fmla="*/ 16 w 17"/>
                  <a:gd name="T7" fmla="*/ 0 h 30"/>
                  <a:gd name="T8" fmla="*/ 0 w 17"/>
                  <a:gd name="T9" fmla="*/ 0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0" y="0"/>
                    </a:moveTo>
                    <a:lnTo>
                      <a:pt x="0" y="29"/>
                    </a:lnTo>
                    <a:lnTo>
                      <a:pt x="16" y="29"/>
                    </a:lnTo>
                    <a:lnTo>
                      <a:pt x="16" y="0"/>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430" name="Freeform 79"/>
              <p:cNvSpPr>
                <a:spLocks/>
              </p:cNvSpPr>
              <p:nvPr/>
            </p:nvSpPr>
            <p:spPr bwMode="auto">
              <a:xfrm>
                <a:off x="2784" y="2044"/>
                <a:ext cx="232" cy="220"/>
              </a:xfrm>
              <a:custGeom>
                <a:avLst/>
                <a:gdLst>
                  <a:gd name="T0" fmla="*/ 45 w 232"/>
                  <a:gd name="T1" fmla="*/ 0 h 220"/>
                  <a:gd name="T2" fmla="*/ 29 w 232"/>
                  <a:gd name="T3" fmla="*/ 0 h 220"/>
                  <a:gd name="T4" fmla="*/ 13 w 232"/>
                  <a:gd name="T5" fmla="*/ 16 h 220"/>
                  <a:gd name="T6" fmla="*/ 13 w 232"/>
                  <a:gd name="T7" fmla="*/ 32 h 220"/>
                  <a:gd name="T8" fmla="*/ 0 w 232"/>
                  <a:gd name="T9" fmla="*/ 48 h 220"/>
                  <a:gd name="T10" fmla="*/ 0 w 232"/>
                  <a:gd name="T11" fmla="*/ 77 h 220"/>
                  <a:gd name="T12" fmla="*/ 13 w 232"/>
                  <a:gd name="T13" fmla="*/ 77 h 220"/>
                  <a:gd name="T14" fmla="*/ 0 w 232"/>
                  <a:gd name="T15" fmla="*/ 110 h 220"/>
                  <a:gd name="T16" fmla="*/ 13 w 232"/>
                  <a:gd name="T17" fmla="*/ 142 h 220"/>
                  <a:gd name="T18" fmla="*/ 61 w 232"/>
                  <a:gd name="T19" fmla="*/ 171 h 220"/>
                  <a:gd name="T20" fmla="*/ 77 w 232"/>
                  <a:gd name="T21" fmla="*/ 171 h 220"/>
                  <a:gd name="T22" fmla="*/ 90 w 232"/>
                  <a:gd name="T23" fmla="*/ 158 h 220"/>
                  <a:gd name="T24" fmla="*/ 215 w 232"/>
                  <a:gd name="T25" fmla="*/ 219 h 220"/>
                  <a:gd name="T26" fmla="*/ 231 w 232"/>
                  <a:gd name="T27" fmla="*/ 219 h 220"/>
                  <a:gd name="T28" fmla="*/ 231 w 232"/>
                  <a:gd name="T29" fmla="*/ 187 h 220"/>
                  <a:gd name="T30" fmla="*/ 231 w 232"/>
                  <a:gd name="T31" fmla="*/ 77 h 220"/>
                  <a:gd name="T32" fmla="*/ 215 w 232"/>
                  <a:gd name="T33" fmla="*/ 64 h 220"/>
                  <a:gd name="T34" fmla="*/ 231 w 232"/>
                  <a:gd name="T35" fmla="*/ 32 h 220"/>
                  <a:gd name="T36" fmla="*/ 183 w 232"/>
                  <a:gd name="T37" fmla="*/ 0 h 220"/>
                  <a:gd name="T38" fmla="*/ 154 w 232"/>
                  <a:gd name="T39" fmla="*/ 16 h 220"/>
                  <a:gd name="T40" fmla="*/ 167 w 232"/>
                  <a:gd name="T41" fmla="*/ 32 h 220"/>
                  <a:gd name="T42" fmla="*/ 138 w 232"/>
                  <a:gd name="T43" fmla="*/ 48 h 220"/>
                  <a:gd name="T44" fmla="*/ 90 w 232"/>
                  <a:gd name="T45" fmla="*/ 32 h 220"/>
                  <a:gd name="T46" fmla="*/ 45 w 232"/>
                  <a:gd name="T47" fmla="*/ 0 h 2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2"/>
                  <a:gd name="T73" fmla="*/ 0 h 220"/>
                  <a:gd name="T74" fmla="*/ 232 w 232"/>
                  <a:gd name="T75" fmla="*/ 220 h 2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2" h="220">
                    <a:moveTo>
                      <a:pt x="45" y="0"/>
                    </a:moveTo>
                    <a:lnTo>
                      <a:pt x="29" y="0"/>
                    </a:lnTo>
                    <a:lnTo>
                      <a:pt x="13" y="16"/>
                    </a:lnTo>
                    <a:lnTo>
                      <a:pt x="13" y="32"/>
                    </a:lnTo>
                    <a:lnTo>
                      <a:pt x="0" y="48"/>
                    </a:lnTo>
                    <a:lnTo>
                      <a:pt x="0" y="77"/>
                    </a:lnTo>
                    <a:lnTo>
                      <a:pt x="13" y="77"/>
                    </a:lnTo>
                    <a:lnTo>
                      <a:pt x="0" y="110"/>
                    </a:lnTo>
                    <a:lnTo>
                      <a:pt x="13" y="142"/>
                    </a:lnTo>
                    <a:lnTo>
                      <a:pt x="61" y="171"/>
                    </a:lnTo>
                    <a:lnTo>
                      <a:pt x="77" y="171"/>
                    </a:lnTo>
                    <a:lnTo>
                      <a:pt x="90" y="158"/>
                    </a:lnTo>
                    <a:lnTo>
                      <a:pt x="215" y="219"/>
                    </a:lnTo>
                    <a:lnTo>
                      <a:pt x="231" y="219"/>
                    </a:lnTo>
                    <a:lnTo>
                      <a:pt x="231" y="187"/>
                    </a:lnTo>
                    <a:lnTo>
                      <a:pt x="231" y="77"/>
                    </a:lnTo>
                    <a:lnTo>
                      <a:pt x="215" y="64"/>
                    </a:lnTo>
                    <a:lnTo>
                      <a:pt x="231" y="32"/>
                    </a:lnTo>
                    <a:lnTo>
                      <a:pt x="183" y="0"/>
                    </a:lnTo>
                    <a:lnTo>
                      <a:pt x="154" y="16"/>
                    </a:lnTo>
                    <a:lnTo>
                      <a:pt x="167" y="32"/>
                    </a:lnTo>
                    <a:lnTo>
                      <a:pt x="138" y="48"/>
                    </a:lnTo>
                    <a:lnTo>
                      <a:pt x="90" y="32"/>
                    </a:lnTo>
                    <a:lnTo>
                      <a:pt x="45"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31" name="Freeform 80"/>
              <p:cNvSpPr>
                <a:spLocks/>
              </p:cNvSpPr>
              <p:nvPr/>
            </p:nvSpPr>
            <p:spPr bwMode="auto">
              <a:xfrm>
                <a:off x="2967" y="2214"/>
                <a:ext cx="264" cy="326"/>
              </a:xfrm>
              <a:custGeom>
                <a:avLst/>
                <a:gdLst>
                  <a:gd name="T0" fmla="*/ 215 w 264"/>
                  <a:gd name="T1" fmla="*/ 0 h 326"/>
                  <a:gd name="T2" fmla="*/ 186 w 264"/>
                  <a:gd name="T3" fmla="*/ 16 h 326"/>
                  <a:gd name="T4" fmla="*/ 170 w 264"/>
                  <a:gd name="T5" fmla="*/ 16 h 326"/>
                  <a:gd name="T6" fmla="*/ 48 w 264"/>
                  <a:gd name="T7" fmla="*/ 16 h 326"/>
                  <a:gd name="T8" fmla="*/ 48 w 264"/>
                  <a:gd name="T9" fmla="*/ 48 h 326"/>
                  <a:gd name="T10" fmla="*/ 32 w 264"/>
                  <a:gd name="T11" fmla="*/ 48 h 326"/>
                  <a:gd name="T12" fmla="*/ 32 w 264"/>
                  <a:gd name="T13" fmla="*/ 109 h 326"/>
                  <a:gd name="T14" fmla="*/ 16 w 264"/>
                  <a:gd name="T15" fmla="*/ 109 h 326"/>
                  <a:gd name="T16" fmla="*/ 16 w 264"/>
                  <a:gd name="T17" fmla="*/ 125 h 326"/>
                  <a:gd name="T18" fmla="*/ 0 w 264"/>
                  <a:gd name="T19" fmla="*/ 142 h 326"/>
                  <a:gd name="T20" fmla="*/ 0 w 264"/>
                  <a:gd name="T21" fmla="*/ 171 h 326"/>
                  <a:gd name="T22" fmla="*/ 32 w 264"/>
                  <a:gd name="T23" fmla="*/ 187 h 326"/>
                  <a:gd name="T24" fmla="*/ 32 w 264"/>
                  <a:gd name="T25" fmla="*/ 203 h 326"/>
                  <a:gd name="T26" fmla="*/ 48 w 264"/>
                  <a:gd name="T27" fmla="*/ 232 h 326"/>
                  <a:gd name="T28" fmla="*/ 61 w 264"/>
                  <a:gd name="T29" fmla="*/ 232 h 326"/>
                  <a:gd name="T30" fmla="*/ 77 w 264"/>
                  <a:gd name="T31" fmla="*/ 280 h 326"/>
                  <a:gd name="T32" fmla="*/ 93 w 264"/>
                  <a:gd name="T33" fmla="*/ 296 h 326"/>
                  <a:gd name="T34" fmla="*/ 125 w 264"/>
                  <a:gd name="T35" fmla="*/ 296 h 326"/>
                  <a:gd name="T36" fmla="*/ 138 w 264"/>
                  <a:gd name="T37" fmla="*/ 309 h 326"/>
                  <a:gd name="T38" fmla="*/ 138 w 264"/>
                  <a:gd name="T39" fmla="*/ 325 h 326"/>
                  <a:gd name="T40" fmla="*/ 154 w 264"/>
                  <a:gd name="T41" fmla="*/ 325 h 326"/>
                  <a:gd name="T42" fmla="*/ 154 w 264"/>
                  <a:gd name="T43" fmla="*/ 309 h 326"/>
                  <a:gd name="T44" fmla="*/ 186 w 264"/>
                  <a:gd name="T45" fmla="*/ 296 h 326"/>
                  <a:gd name="T46" fmla="*/ 215 w 264"/>
                  <a:gd name="T47" fmla="*/ 296 h 326"/>
                  <a:gd name="T48" fmla="*/ 186 w 264"/>
                  <a:gd name="T49" fmla="*/ 248 h 326"/>
                  <a:gd name="T50" fmla="*/ 170 w 264"/>
                  <a:gd name="T51" fmla="*/ 232 h 326"/>
                  <a:gd name="T52" fmla="*/ 186 w 264"/>
                  <a:gd name="T53" fmla="*/ 219 h 326"/>
                  <a:gd name="T54" fmla="*/ 202 w 264"/>
                  <a:gd name="T55" fmla="*/ 203 h 326"/>
                  <a:gd name="T56" fmla="*/ 202 w 264"/>
                  <a:gd name="T57" fmla="*/ 171 h 326"/>
                  <a:gd name="T58" fmla="*/ 231 w 264"/>
                  <a:gd name="T59" fmla="*/ 154 h 326"/>
                  <a:gd name="T60" fmla="*/ 231 w 264"/>
                  <a:gd name="T61" fmla="*/ 109 h 326"/>
                  <a:gd name="T62" fmla="*/ 231 w 264"/>
                  <a:gd name="T63" fmla="*/ 93 h 326"/>
                  <a:gd name="T64" fmla="*/ 263 w 264"/>
                  <a:gd name="T65" fmla="*/ 77 h 326"/>
                  <a:gd name="T66" fmla="*/ 231 w 264"/>
                  <a:gd name="T67" fmla="*/ 64 h 326"/>
                  <a:gd name="T68" fmla="*/ 231 w 264"/>
                  <a:gd name="T69" fmla="*/ 16 h 326"/>
                  <a:gd name="T70" fmla="*/ 215 w 264"/>
                  <a:gd name="T71" fmla="*/ 0 h 3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4"/>
                  <a:gd name="T109" fmla="*/ 0 h 326"/>
                  <a:gd name="T110" fmla="*/ 264 w 264"/>
                  <a:gd name="T111" fmla="*/ 326 h 3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4" h="326">
                    <a:moveTo>
                      <a:pt x="215" y="0"/>
                    </a:moveTo>
                    <a:lnTo>
                      <a:pt x="186" y="16"/>
                    </a:lnTo>
                    <a:lnTo>
                      <a:pt x="170" y="16"/>
                    </a:lnTo>
                    <a:lnTo>
                      <a:pt x="48" y="16"/>
                    </a:lnTo>
                    <a:lnTo>
                      <a:pt x="48" y="48"/>
                    </a:lnTo>
                    <a:lnTo>
                      <a:pt x="32" y="48"/>
                    </a:lnTo>
                    <a:lnTo>
                      <a:pt x="32" y="109"/>
                    </a:lnTo>
                    <a:lnTo>
                      <a:pt x="16" y="109"/>
                    </a:lnTo>
                    <a:lnTo>
                      <a:pt x="16" y="125"/>
                    </a:lnTo>
                    <a:lnTo>
                      <a:pt x="0" y="142"/>
                    </a:lnTo>
                    <a:lnTo>
                      <a:pt x="0" y="171"/>
                    </a:lnTo>
                    <a:lnTo>
                      <a:pt x="32" y="187"/>
                    </a:lnTo>
                    <a:lnTo>
                      <a:pt x="32" y="203"/>
                    </a:lnTo>
                    <a:lnTo>
                      <a:pt x="48" y="232"/>
                    </a:lnTo>
                    <a:lnTo>
                      <a:pt x="61" y="232"/>
                    </a:lnTo>
                    <a:lnTo>
                      <a:pt x="77" y="280"/>
                    </a:lnTo>
                    <a:lnTo>
                      <a:pt x="93" y="296"/>
                    </a:lnTo>
                    <a:lnTo>
                      <a:pt x="125" y="296"/>
                    </a:lnTo>
                    <a:lnTo>
                      <a:pt x="138" y="309"/>
                    </a:lnTo>
                    <a:lnTo>
                      <a:pt x="138" y="325"/>
                    </a:lnTo>
                    <a:lnTo>
                      <a:pt x="154" y="325"/>
                    </a:lnTo>
                    <a:lnTo>
                      <a:pt x="154" y="309"/>
                    </a:lnTo>
                    <a:lnTo>
                      <a:pt x="186" y="296"/>
                    </a:lnTo>
                    <a:lnTo>
                      <a:pt x="215" y="296"/>
                    </a:lnTo>
                    <a:lnTo>
                      <a:pt x="186" y="248"/>
                    </a:lnTo>
                    <a:lnTo>
                      <a:pt x="170" y="232"/>
                    </a:lnTo>
                    <a:lnTo>
                      <a:pt x="186" y="219"/>
                    </a:lnTo>
                    <a:lnTo>
                      <a:pt x="202" y="203"/>
                    </a:lnTo>
                    <a:lnTo>
                      <a:pt x="202" y="171"/>
                    </a:lnTo>
                    <a:lnTo>
                      <a:pt x="231" y="154"/>
                    </a:lnTo>
                    <a:lnTo>
                      <a:pt x="231" y="109"/>
                    </a:lnTo>
                    <a:lnTo>
                      <a:pt x="231" y="93"/>
                    </a:lnTo>
                    <a:lnTo>
                      <a:pt x="263" y="77"/>
                    </a:lnTo>
                    <a:lnTo>
                      <a:pt x="231" y="64"/>
                    </a:lnTo>
                    <a:lnTo>
                      <a:pt x="231" y="16"/>
                    </a:lnTo>
                    <a:lnTo>
                      <a:pt x="215"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32" name="Freeform 81"/>
              <p:cNvSpPr>
                <a:spLocks/>
              </p:cNvSpPr>
              <p:nvPr/>
            </p:nvSpPr>
            <p:spPr bwMode="auto">
              <a:xfrm>
                <a:off x="2999" y="2060"/>
                <a:ext cx="184" cy="171"/>
              </a:xfrm>
              <a:custGeom>
                <a:avLst/>
                <a:gdLst>
                  <a:gd name="T0" fmla="*/ 16 w 184"/>
                  <a:gd name="T1" fmla="*/ 16 h 171"/>
                  <a:gd name="T2" fmla="*/ 0 w 184"/>
                  <a:gd name="T3" fmla="*/ 48 h 171"/>
                  <a:gd name="T4" fmla="*/ 16 w 184"/>
                  <a:gd name="T5" fmla="*/ 61 h 171"/>
                  <a:gd name="T6" fmla="*/ 16 w 184"/>
                  <a:gd name="T7" fmla="*/ 170 h 171"/>
                  <a:gd name="T8" fmla="*/ 138 w 184"/>
                  <a:gd name="T9" fmla="*/ 170 h 171"/>
                  <a:gd name="T10" fmla="*/ 154 w 184"/>
                  <a:gd name="T11" fmla="*/ 170 h 171"/>
                  <a:gd name="T12" fmla="*/ 183 w 184"/>
                  <a:gd name="T13" fmla="*/ 154 h 171"/>
                  <a:gd name="T14" fmla="*/ 122 w 184"/>
                  <a:gd name="T15" fmla="*/ 48 h 171"/>
                  <a:gd name="T16" fmla="*/ 122 w 184"/>
                  <a:gd name="T17" fmla="*/ 32 h 171"/>
                  <a:gd name="T18" fmla="*/ 138 w 184"/>
                  <a:gd name="T19" fmla="*/ 61 h 171"/>
                  <a:gd name="T20" fmla="*/ 154 w 184"/>
                  <a:gd name="T21" fmla="*/ 48 h 171"/>
                  <a:gd name="T22" fmla="*/ 138 w 184"/>
                  <a:gd name="T23" fmla="*/ 16 h 171"/>
                  <a:gd name="T24" fmla="*/ 122 w 184"/>
                  <a:gd name="T25" fmla="*/ 16 h 171"/>
                  <a:gd name="T26" fmla="*/ 106 w 184"/>
                  <a:gd name="T27" fmla="*/ 0 h 171"/>
                  <a:gd name="T28" fmla="*/ 77 w 184"/>
                  <a:gd name="T29" fmla="*/ 16 h 171"/>
                  <a:gd name="T30" fmla="*/ 16 w 184"/>
                  <a:gd name="T31" fmla="*/ 1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71"/>
                  <a:gd name="T50" fmla="*/ 184 w 184"/>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71">
                    <a:moveTo>
                      <a:pt x="16" y="16"/>
                    </a:moveTo>
                    <a:lnTo>
                      <a:pt x="0" y="48"/>
                    </a:lnTo>
                    <a:lnTo>
                      <a:pt x="16" y="61"/>
                    </a:lnTo>
                    <a:lnTo>
                      <a:pt x="16" y="170"/>
                    </a:lnTo>
                    <a:lnTo>
                      <a:pt x="138" y="170"/>
                    </a:lnTo>
                    <a:lnTo>
                      <a:pt x="154" y="170"/>
                    </a:lnTo>
                    <a:lnTo>
                      <a:pt x="183" y="154"/>
                    </a:lnTo>
                    <a:lnTo>
                      <a:pt x="122" y="48"/>
                    </a:lnTo>
                    <a:lnTo>
                      <a:pt x="122" y="32"/>
                    </a:lnTo>
                    <a:lnTo>
                      <a:pt x="138" y="61"/>
                    </a:lnTo>
                    <a:lnTo>
                      <a:pt x="154" y="48"/>
                    </a:lnTo>
                    <a:lnTo>
                      <a:pt x="138" y="16"/>
                    </a:lnTo>
                    <a:lnTo>
                      <a:pt x="122" y="16"/>
                    </a:lnTo>
                    <a:lnTo>
                      <a:pt x="106" y="0"/>
                    </a:lnTo>
                    <a:lnTo>
                      <a:pt x="77" y="16"/>
                    </a:lnTo>
                    <a:lnTo>
                      <a:pt x="16"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33" name="Line 82"/>
              <p:cNvSpPr>
                <a:spLocks noChangeShapeType="1"/>
              </p:cNvSpPr>
              <p:nvPr/>
            </p:nvSpPr>
            <p:spPr bwMode="auto">
              <a:xfrm>
                <a:off x="3137" y="2076"/>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34" name="Line 83"/>
              <p:cNvSpPr>
                <a:spLocks noChangeShapeType="1"/>
              </p:cNvSpPr>
              <p:nvPr/>
            </p:nvSpPr>
            <p:spPr bwMode="auto">
              <a:xfrm>
                <a:off x="3137" y="2076"/>
                <a:ext cx="16"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35" name="Line 84"/>
              <p:cNvSpPr>
                <a:spLocks noChangeShapeType="1"/>
              </p:cNvSpPr>
              <p:nvPr/>
            </p:nvSpPr>
            <p:spPr bwMode="auto">
              <a:xfrm>
                <a:off x="3153" y="2092"/>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36" name="Line 85"/>
              <p:cNvSpPr>
                <a:spLocks noChangeShapeType="1"/>
              </p:cNvSpPr>
              <p:nvPr/>
            </p:nvSpPr>
            <p:spPr bwMode="auto">
              <a:xfrm>
                <a:off x="3153" y="2108"/>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37" name="Line 86"/>
              <p:cNvSpPr>
                <a:spLocks noChangeShapeType="1"/>
              </p:cNvSpPr>
              <p:nvPr/>
            </p:nvSpPr>
            <p:spPr bwMode="auto">
              <a:xfrm flipV="1">
                <a:off x="3153" y="2092"/>
                <a:ext cx="16"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38" name="Line 87"/>
              <p:cNvSpPr>
                <a:spLocks noChangeShapeType="1"/>
              </p:cNvSpPr>
              <p:nvPr/>
            </p:nvSpPr>
            <p:spPr bwMode="auto">
              <a:xfrm flipV="1">
                <a:off x="3169" y="2076"/>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39" name="Line 88"/>
              <p:cNvSpPr>
                <a:spLocks noChangeShapeType="1"/>
              </p:cNvSpPr>
              <p:nvPr/>
            </p:nvSpPr>
            <p:spPr bwMode="auto">
              <a:xfrm flipV="1">
                <a:off x="3169" y="2060"/>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40" name="Line 89"/>
              <p:cNvSpPr>
                <a:spLocks noChangeShapeType="1"/>
              </p:cNvSpPr>
              <p:nvPr/>
            </p:nvSpPr>
            <p:spPr bwMode="auto">
              <a:xfrm>
                <a:off x="3169" y="2060"/>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41" name="Freeform 90"/>
              <p:cNvSpPr>
                <a:spLocks/>
              </p:cNvSpPr>
              <p:nvPr/>
            </p:nvSpPr>
            <p:spPr bwMode="auto">
              <a:xfrm>
                <a:off x="3153" y="2031"/>
                <a:ext cx="62" cy="78"/>
              </a:xfrm>
              <a:custGeom>
                <a:avLst/>
                <a:gdLst>
                  <a:gd name="T0" fmla="*/ 61 w 62"/>
                  <a:gd name="T1" fmla="*/ 13 h 78"/>
                  <a:gd name="T2" fmla="*/ 61 w 62"/>
                  <a:gd name="T3" fmla="*/ 0 h 78"/>
                  <a:gd name="T4" fmla="*/ 29 w 62"/>
                  <a:gd name="T5" fmla="*/ 13 h 78"/>
                  <a:gd name="T6" fmla="*/ 16 w 62"/>
                  <a:gd name="T7" fmla="*/ 13 h 78"/>
                  <a:gd name="T8" fmla="*/ 0 w 62"/>
                  <a:gd name="T9" fmla="*/ 29 h 78"/>
                  <a:gd name="T10" fmla="*/ 16 w 62"/>
                  <a:gd name="T11" fmla="*/ 29 h 78"/>
                  <a:gd name="T12" fmla="*/ 0 w 62"/>
                  <a:gd name="T13" fmla="*/ 77 h 78"/>
                  <a:gd name="T14" fmla="*/ 61 w 62"/>
                  <a:gd name="T15" fmla="*/ 61 h 78"/>
                  <a:gd name="T16" fmla="*/ 61 w 62"/>
                  <a:gd name="T17" fmla="*/ 45 h 78"/>
                  <a:gd name="T18" fmla="*/ 29 w 62"/>
                  <a:gd name="T19" fmla="*/ 13 h 78"/>
                  <a:gd name="T20" fmla="*/ 61 w 62"/>
                  <a:gd name="T21" fmla="*/ 13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78"/>
                  <a:gd name="T35" fmla="*/ 62 w 62"/>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78">
                    <a:moveTo>
                      <a:pt x="61" y="13"/>
                    </a:moveTo>
                    <a:lnTo>
                      <a:pt x="61" y="0"/>
                    </a:lnTo>
                    <a:lnTo>
                      <a:pt x="29" y="13"/>
                    </a:lnTo>
                    <a:lnTo>
                      <a:pt x="16" y="13"/>
                    </a:lnTo>
                    <a:lnTo>
                      <a:pt x="0" y="29"/>
                    </a:lnTo>
                    <a:lnTo>
                      <a:pt x="16" y="29"/>
                    </a:lnTo>
                    <a:lnTo>
                      <a:pt x="0" y="77"/>
                    </a:lnTo>
                    <a:lnTo>
                      <a:pt x="61" y="61"/>
                    </a:lnTo>
                    <a:lnTo>
                      <a:pt x="61" y="45"/>
                    </a:lnTo>
                    <a:lnTo>
                      <a:pt x="29" y="13"/>
                    </a:lnTo>
                    <a:lnTo>
                      <a:pt x="61" y="13"/>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442" name="Freeform 91"/>
              <p:cNvSpPr>
                <a:spLocks/>
              </p:cNvSpPr>
              <p:nvPr/>
            </p:nvSpPr>
            <p:spPr bwMode="auto">
              <a:xfrm>
                <a:off x="3137" y="2031"/>
                <a:ext cx="33" cy="78"/>
              </a:xfrm>
              <a:custGeom>
                <a:avLst/>
                <a:gdLst>
                  <a:gd name="T0" fmla="*/ 0 w 33"/>
                  <a:gd name="T1" fmla="*/ 45 h 78"/>
                  <a:gd name="T2" fmla="*/ 16 w 33"/>
                  <a:gd name="T3" fmla="*/ 77 h 78"/>
                  <a:gd name="T4" fmla="*/ 32 w 33"/>
                  <a:gd name="T5" fmla="*/ 29 h 78"/>
                  <a:gd name="T6" fmla="*/ 16 w 33"/>
                  <a:gd name="T7" fmla="*/ 29 h 78"/>
                  <a:gd name="T8" fmla="*/ 32 w 33"/>
                  <a:gd name="T9" fmla="*/ 13 h 78"/>
                  <a:gd name="T10" fmla="*/ 32 w 33"/>
                  <a:gd name="T11" fmla="*/ 0 h 78"/>
                  <a:gd name="T12" fmla="*/ 16 w 33"/>
                  <a:gd name="T13" fmla="*/ 0 h 78"/>
                  <a:gd name="T14" fmla="*/ 0 w 33"/>
                  <a:gd name="T15" fmla="*/ 45 h 7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78"/>
                  <a:gd name="T26" fmla="*/ 33 w 33"/>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78">
                    <a:moveTo>
                      <a:pt x="0" y="45"/>
                    </a:moveTo>
                    <a:lnTo>
                      <a:pt x="16" y="77"/>
                    </a:lnTo>
                    <a:lnTo>
                      <a:pt x="32" y="29"/>
                    </a:lnTo>
                    <a:lnTo>
                      <a:pt x="16" y="29"/>
                    </a:lnTo>
                    <a:lnTo>
                      <a:pt x="32" y="13"/>
                    </a:lnTo>
                    <a:lnTo>
                      <a:pt x="32" y="0"/>
                    </a:lnTo>
                    <a:lnTo>
                      <a:pt x="16" y="0"/>
                    </a:lnTo>
                    <a:lnTo>
                      <a:pt x="0" y="45"/>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443" name="Line 92"/>
              <p:cNvSpPr>
                <a:spLocks noChangeShapeType="1"/>
              </p:cNvSpPr>
              <p:nvPr/>
            </p:nvSpPr>
            <p:spPr bwMode="auto">
              <a:xfrm>
                <a:off x="3169" y="2044"/>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44" name="Line 93"/>
              <p:cNvSpPr>
                <a:spLocks noChangeShapeType="1"/>
              </p:cNvSpPr>
              <p:nvPr/>
            </p:nvSpPr>
            <p:spPr bwMode="auto">
              <a:xfrm flipV="1">
                <a:off x="3169" y="2030"/>
                <a:ext cx="0" cy="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45" name="Line 94"/>
              <p:cNvSpPr>
                <a:spLocks noChangeShapeType="1"/>
              </p:cNvSpPr>
              <p:nvPr/>
            </p:nvSpPr>
            <p:spPr bwMode="auto">
              <a:xfrm>
                <a:off x="3169" y="2031"/>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46" name="Line 95"/>
              <p:cNvSpPr>
                <a:spLocks noChangeShapeType="1"/>
              </p:cNvSpPr>
              <p:nvPr/>
            </p:nvSpPr>
            <p:spPr bwMode="auto">
              <a:xfrm>
                <a:off x="3169" y="2031"/>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47" name="Line 96"/>
              <p:cNvSpPr>
                <a:spLocks noChangeShapeType="1"/>
              </p:cNvSpPr>
              <p:nvPr/>
            </p:nvSpPr>
            <p:spPr bwMode="auto">
              <a:xfrm flipH="1">
                <a:off x="3153" y="2031"/>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48" name="Freeform 97"/>
              <p:cNvSpPr>
                <a:spLocks/>
              </p:cNvSpPr>
              <p:nvPr/>
            </p:nvSpPr>
            <p:spPr bwMode="auto">
              <a:xfrm>
                <a:off x="3121" y="1983"/>
                <a:ext cx="17" cy="17"/>
              </a:xfrm>
              <a:custGeom>
                <a:avLst/>
                <a:gdLst>
                  <a:gd name="T0" fmla="*/ 16 w 17"/>
                  <a:gd name="T1" fmla="*/ 0 h 17"/>
                  <a:gd name="T2" fmla="*/ 0 w 17"/>
                  <a:gd name="T3" fmla="*/ 16 h 17"/>
                  <a:gd name="T4" fmla="*/ 16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30449" name="Freeform 98"/>
              <p:cNvSpPr>
                <a:spLocks/>
              </p:cNvSpPr>
              <p:nvPr/>
            </p:nvSpPr>
            <p:spPr bwMode="auto">
              <a:xfrm>
                <a:off x="3153" y="1999"/>
                <a:ext cx="30" cy="33"/>
              </a:xfrm>
              <a:custGeom>
                <a:avLst/>
                <a:gdLst>
                  <a:gd name="T0" fmla="*/ 0 w 30"/>
                  <a:gd name="T1" fmla="*/ 32 h 33"/>
                  <a:gd name="T2" fmla="*/ 16 w 30"/>
                  <a:gd name="T3" fmla="*/ 32 h 33"/>
                  <a:gd name="T4" fmla="*/ 29 w 30"/>
                  <a:gd name="T5" fmla="*/ 16 h 33"/>
                  <a:gd name="T6" fmla="*/ 16 w 30"/>
                  <a:gd name="T7" fmla="*/ 0 h 33"/>
                  <a:gd name="T8" fmla="*/ 0 w 30"/>
                  <a:gd name="T9" fmla="*/ 32 h 33"/>
                  <a:gd name="T10" fmla="*/ 0 60000 65536"/>
                  <a:gd name="T11" fmla="*/ 0 60000 65536"/>
                  <a:gd name="T12" fmla="*/ 0 60000 65536"/>
                  <a:gd name="T13" fmla="*/ 0 60000 65536"/>
                  <a:gd name="T14" fmla="*/ 0 60000 65536"/>
                  <a:gd name="T15" fmla="*/ 0 w 30"/>
                  <a:gd name="T16" fmla="*/ 0 h 33"/>
                  <a:gd name="T17" fmla="*/ 30 w 30"/>
                  <a:gd name="T18" fmla="*/ 33 h 33"/>
                </a:gdLst>
                <a:ahLst/>
                <a:cxnLst>
                  <a:cxn ang="T10">
                    <a:pos x="T0" y="T1"/>
                  </a:cxn>
                  <a:cxn ang="T11">
                    <a:pos x="T2" y="T3"/>
                  </a:cxn>
                  <a:cxn ang="T12">
                    <a:pos x="T4" y="T5"/>
                  </a:cxn>
                  <a:cxn ang="T13">
                    <a:pos x="T6" y="T7"/>
                  </a:cxn>
                  <a:cxn ang="T14">
                    <a:pos x="T8" y="T9"/>
                  </a:cxn>
                </a:cxnLst>
                <a:rect l="T15" t="T16" r="T17" b="T18"/>
                <a:pathLst>
                  <a:path w="30" h="33">
                    <a:moveTo>
                      <a:pt x="0" y="32"/>
                    </a:moveTo>
                    <a:lnTo>
                      <a:pt x="16" y="32"/>
                    </a:lnTo>
                    <a:lnTo>
                      <a:pt x="29" y="16"/>
                    </a:lnTo>
                    <a:lnTo>
                      <a:pt x="16" y="0"/>
                    </a:lnTo>
                    <a:lnTo>
                      <a:pt x="0" y="32"/>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30450" name="Freeform 99"/>
              <p:cNvSpPr>
                <a:spLocks/>
              </p:cNvSpPr>
              <p:nvPr/>
            </p:nvSpPr>
            <p:spPr bwMode="auto">
              <a:xfrm>
                <a:off x="3153" y="2031"/>
                <a:ext cx="17" cy="30"/>
              </a:xfrm>
              <a:custGeom>
                <a:avLst/>
                <a:gdLst>
                  <a:gd name="T0" fmla="*/ 16 w 17"/>
                  <a:gd name="T1" fmla="*/ 0 h 30"/>
                  <a:gd name="T2" fmla="*/ 16 w 17"/>
                  <a:gd name="T3" fmla="*/ 29 h 30"/>
                  <a:gd name="T4" fmla="*/ 0 w 17"/>
                  <a:gd name="T5" fmla="*/ 29 h 30"/>
                  <a:gd name="T6" fmla="*/ 16 w 17"/>
                  <a:gd name="T7" fmla="*/ 13 h 30"/>
                  <a:gd name="T8" fmla="*/ 16 w 17"/>
                  <a:gd name="T9" fmla="*/ 0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0"/>
                    </a:moveTo>
                    <a:lnTo>
                      <a:pt x="16" y="29"/>
                    </a:lnTo>
                    <a:lnTo>
                      <a:pt x="0" y="29"/>
                    </a:lnTo>
                    <a:lnTo>
                      <a:pt x="16" y="13"/>
                    </a:lnTo>
                    <a:lnTo>
                      <a:pt x="16" y="0"/>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30451" name="Freeform 100"/>
              <p:cNvSpPr>
                <a:spLocks/>
              </p:cNvSpPr>
              <p:nvPr/>
            </p:nvSpPr>
            <p:spPr bwMode="auto">
              <a:xfrm>
                <a:off x="2967" y="1829"/>
                <a:ext cx="78" cy="62"/>
              </a:xfrm>
              <a:custGeom>
                <a:avLst/>
                <a:gdLst>
                  <a:gd name="T0" fmla="*/ 77 w 78"/>
                  <a:gd name="T1" fmla="*/ 16 h 62"/>
                  <a:gd name="T2" fmla="*/ 61 w 78"/>
                  <a:gd name="T3" fmla="*/ 16 h 62"/>
                  <a:gd name="T4" fmla="*/ 48 w 78"/>
                  <a:gd name="T5" fmla="*/ 16 h 62"/>
                  <a:gd name="T6" fmla="*/ 16 w 78"/>
                  <a:gd name="T7" fmla="*/ 16 h 62"/>
                  <a:gd name="T8" fmla="*/ 0 w 78"/>
                  <a:gd name="T9" fmla="*/ 0 h 62"/>
                  <a:gd name="T10" fmla="*/ 0 w 78"/>
                  <a:gd name="T11" fmla="*/ 32 h 62"/>
                  <a:gd name="T12" fmla="*/ 16 w 78"/>
                  <a:gd name="T13" fmla="*/ 61 h 62"/>
                  <a:gd name="T14" fmla="*/ 32 w 78"/>
                  <a:gd name="T15" fmla="*/ 48 h 62"/>
                  <a:gd name="T16" fmla="*/ 48 w 78"/>
                  <a:gd name="T17" fmla="*/ 48 h 62"/>
                  <a:gd name="T18" fmla="*/ 61 w 78"/>
                  <a:gd name="T19" fmla="*/ 48 h 62"/>
                  <a:gd name="T20" fmla="*/ 77 w 78"/>
                  <a:gd name="T21" fmla="*/ 48 h 62"/>
                  <a:gd name="T22" fmla="*/ 77 w 78"/>
                  <a:gd name="T23" fmla="*/ 16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62"/>
                  <a:gd name="T38" fmla="*/ 78 w 78"/>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62">
                    <a:moveTo>
                      <a:pt x="77" y="16"/>
                    </a:moveTo>
                    <a:lnTo>
                      <a:pt x="61" y="16"/>
                    </a:lnTo>
                    <a:lnTo>
                      <a:pt x="48" y="16"/>
                    </a:lnTo>
                    <a:lnTo>
                      <a:pt x="16" y="16"/>
                    </a:lnTo>
                    <a:lnTo>
                      <a:pt x="0" y="0"/>
                    </a:lnTo>
                    <a:lnTo>
                      <a:pt x="0" y="32"/>
                    </a:lnTo>
                    <a:lnTo>
                      <a:pt x="16" y="61"/>
                    </a:lnTo>
                    <a:lnTo>
                      <a:pt x="32" y="48"/>
                    </a:lnTo>
                    <a:lnTo>
                      <a:pt x="48" y="48"/>
                    </a:lnTo>
                    <a:lnTo>
                      <a:pt x="61" y="48"/>
                    </a:lnTo>
                    <a:lnTo>
                      <a:pt x="77" y="48"/>
                    </a:lnTo>
                    <a:lnTo>
                      <a:pt x="77"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52" name="Freeform 101"/>
              <p:cNvSpPr>
                <a:spLocks/>
              </p:cNvSpPr>
              <p:nvPr/>
            </p:nvSpPr>
            <p:spPr bwMode="auto">
              <a:xfrm>
                <a:off x="2951" y="1877"/>
                <a:ext cx="78" cy="91"/>
              </a:xfrm>
              <a:custGeom>
                <a:avLst/>
                <a:gdLst>
                  <a:gd name="T0" fmla="*/ 0 w 78"/>
                  <a:gd name="T1" fmla="*/ 45 h 91"/>
                  <a:gd name="T2" fmla="*/ 0 w 78"/>
                  <a:gd name="T3" fmla="*/ 61 h 91"/>
                  <a:gd name="T4" fmla="*/ 16 w 78"/>
                  <a:gd name="T5" fmla="*/ 61 h 91"/>
                  <a:gd name="T6" fmla="*/ 32 w 78"/>
                  <a:gd name="T7" fmla="*/ 61 h 91"/>
                  <a:gd name="T8" fmla="*/ 0 w 78"/>
                  <a:gd name="T9" fmla="*/ 77 h 91"/>
                  <a:gd name="T10" fmla="*/ 16 w 78"/>
                  <a:gd name="T11" fmla="*/ 90 h 91"/>
                  <a:gd name="T12" fmla="*/ 48 w 78"/>
                  <a:gd name="T13" fmla="*/ 90 h 91"/>
                  <a:gd name="T14" fmla="*/ 32 w 78"/>
                  <a:gd name="T15" fmla="*/ 77 h 91"/>
                  <a:gd name="T16" fmla="*/ 48 w 78"/>
                  <a:gd name="T17" fmla="*/ 77 h 91"/>
                  <a:gd name="T18" fmla="*/ 48 w 78"/>
                  <a:gd name="T19" fmla="*/ 61 h 91"/>
                  <a:gd name="T20" fmla="*/ 32 w 78"/>
                  <a:gd name="T21" fmla="*/ 45 h 91"/>
                  <a:gd name="T22" fmla="*/ 16 w 78"/>
                  <a:gd name="T23" fmla="*/ 29 h 91"/>
                  <a:gd name="T24" fmla="*/ 48 w 78"/>
                  <a:gd name="T25" fmla="*/ 29 h 91"/>
                  <a:gd name="T26" fmla="*/ 48 w 78"/>
                  <a:gd name="T27" fmla="*/ 13 h 91"/>
                  <a:gd name="T28" fmla="*/ 77 w 78"/>
                  <a:gd name="T29" fmla="*/ 13 h 91"/>
                  <a:gd name="T30" fmla="*/ 77 w 78"/>
                  <a:gd name="T31" fmla="*/ 0 h 91"/>
                  <a:gd name="T32" fmla="*/ 64 w 78"/>
                  <a:gd name="T33" fmla="*/ 0 h 91"/>
                  <a:gd name="T34" fmla="*/ 48 w 78"/>
                  <a:gd name="T35" fmla="*/ 0 h 91"/>
                  <a:gd name="T36" fmla="*/ 32 w 78"/>
                  <a:gd name="T37" fmla="*/ 13 h 91"/>
                  <a:gd name="T38" fmla="*/ 0 w 78"/>
                  <a:gd name="T39" fmla="*/ 29 h 91"/>
                  <a:gd name="T40" fmla="*/ 0 w 78"/>
                  <a:gd name="T41" fmla="*/ 45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91"/>
                  <a:gd name="T65" fmla="*/ 78 w 78"/>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91">
                    <a:moveTo>
                      <a:pt x="0" y="45"/>
                    </a:moveTo>
                    <a:lnTo>
                      <a:pt x="0" y="61"/>
                    </a:lnTo>
                    <a:lnTo>
                      <a:pt x="16" y="61"/>
                    </a:lnTo>
                    <a:lnTo>
                      <a:pt x="32" y="61"/>
                    </a:lnTo>
                    <a:lnTo>
                      <a:pt x="0" y="77"/>
                    </a:lnTo>
                    <a:lnTo>
                      <a:pt x="16" y="90"/>
                    </a:lnTo>
                    <a:lnTo>
                      <a:pt x="48" y="90"/>
                    </a:lnTo>
                    <a:lnTo>
                      <a:pt x="32" y="77"/>
                    </a:lnTo>
                    <a:lnTo>
                      <a:pt x="48" y="77"/>
                    </a:lnTo>
                    <a:lnTo>
                      <a:pt x="48" y="61"/>
                    </a:lnTo>
                    <a:lnTo>
                      <a:pt x="32" y="45"/>
                    </a:lnTo>
                    <a:lnTo>
                      <a:pt x="16" y="29"/>
                    </a:lnTo>
                    <a:lnTo>
                      <a:pt x="48" y="29"/>
                    </a:lnTo>
                    <a:lnTo>
                      <a:pt x="48" y="13"/>
                    </a:lnTo>
                    <a:lnTo>
                      <a:pt x="77" y="13"/>
                    </a:lnTo>
                    <a:lnTo>
                      <a:pt x="77" y="0"/>
                    </a:lnTo>
                    <a:lnTo>
                      <a:pt x="64" y="0"/>
                    </a:lnTo>
                    <a:lnTo>
                      <a:pt x="48" y="0"/>
                    </a:lnTo>
                    <a:lnTo>
                      <a:pt x="32" y="13"/>
                    </a:lnTo>
                    <a:lnTo>
                      <a:pt x="0" y="29"/>
                    </a:lnTo>
                    <a:lnTo>
                      <a:pt x="0" y="4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53" name="Freeform 102"/>
              <p:cNvSpPr>
                <a:spLocks/>
              </p:cNvSpPr>
              <p:nvPr/>
            </p:nvSpPr>
            <p:spPr bwMode="auto">
              <a:xfrm>
                <a:off x="2999" y="1983"/>
                <a:ext cx="30" cy="17"/>
              </a:xfrm>
              <a:custGeom>
                <a:avLst/>
                <a:gdLst>
                  <a:gd name="T0" fmla="*/ 29 w 30"/>
                  <a:gd name="T1" fmla="*/ 16 h 17"/>
                  <a:gd name="T2" fmla="*/ 16 w 30"/>
                  <a:gd name="T3" fmla="*/ 16 h 17"/>
                  <a:gd name="T4" fmla="*/ 0 w 30"/>
                  <a:gd name="T5" fmla="*/ 0 h 17"/>
                  <a:gd name="T6" fmla="*/ 16 w 30"/>
                  <a:gd name="T7" fmla="*/ 16 h 17"/>
                  <a:gd name="T8" fmla="*/ 29 w 30"/>
                  <a:gd name="T9" fmla="*/ 16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16"/>
                    </a:moveTo>
                    <a:lnTo>
                      <a:pt x="16" y="16"/>
                    </a:lnTo>
                    <a:lnTo>
                      <a:pt x="0" y="0"/>
                    </a:lnTo>
                    <a:lnTo>
                      <a:pt x="16" y="16"/>
                    </a:lnTo>
                    <a:lnTo>
                      <a:pt x="29" y="16"/>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30454" name="Freeform 103"/>
              <p:cNvSpPr>
                <a:spLocks/>
              </p:cNvSpPr>
              <p:nvPr/>
            </p:nvSpPr>
            <p:spPr bwMode="auto">
              <a:xfrm>
                <a:off x="3028" y="1877"/>
                <a:ext cx="264" cy="107"/>
              </a:xfrm>
              <a:custGeom>
                <a:avLst/>
                <a:gdLst>
                  <a:gd name="T0" fmla="*/ 141 w 264"/>
                  <a:gd name="T1" fmla="*/ 106 h 107"/>
                  <a:gd name="T2" fmla="*/ 154 w 264"/>
                  <a:gd name="T3" fmla="*/ 90 h 107"/>
                  <a:gd name="T4" fmla="*/ 218 w 264"/>
                  <a:gd name="T5" fmla="*/ 77 h 107"/>
                  <a:gd name="T6" fmla="*/ 263 w 264"/>
                  <a:gd name="T7" fmla="*/ 77 h 107"/>
                  <a:gd name="T8" fmla="*/ 247 w 264"/>
                  <a:gd name="T9" fmla="*/ 45 h 107"/>
                  <a:gd name="T10" fmla="*/ 263 w 264"/>
                  <a:gd name="T11" fmla="*/ 29 h 107"/>
                  <a:gd name="T12" fmla="*/ 247 w 264"/>
                  <a:gd name="T13" fmla="*/ 13 h 107"/>
                  <a:gd name="T14" fmla="*/ 231 w 264"/>
                  <a:gd name="T15" fmla="*/ 0 h 107"/>
                  <a:gd name="T16" fmla="*/ 218 w 264"/>
                  <a:gd name="T17" fmla="*/ 0 h 107"/>
                  <a:gd name="T18" fmla="*/ 186 w 264"/>
                  <a:gd name="T19" fmla="*/ 13 h 107"/>
                  <a:gd name="T20" fmla="*/ 170 w 264"/>
                  <a:gd name="T21" fmla="*/ 13 h 107"/>
                  <a:gd name="T22" fmla="*/ 125 w 264"/>
                  <a:gd name="T23" fmla="*/ 0 h 107"/>
                  <a:gd name="T24" fmla="*/ 77 w 264"/>
                  <a:gd name="T25" fmla="*/ 0 h 107"/>
                  <a:gd name="T26" fmla="*/ 64 w 264"/>
                  <a:gd name="T27" fmla="*/ 13 h 107"/>
                  <a:gd name="T28" fmla="*/ 32 w 264"/>
                  <a:gd name="T29" fmla="*/ 13 h 107"/>
                  <a:gd name="T30" fmla="*/ 32 w 264"/>
                  <a:gd name="T31" fmla="*/ 29 h 107"/>
                  <a:gd name="T32" fmla="*/ 0 w 264"/>
                  <a:gd name="T33" fmla="*/ 29 h 107"/>
                  <a:gd name="T34" fmla="*/ 0 w 264"/>
                  <a:gd name="T35" fmla="*/ 45 h 107"/>
                  <a:gd name="T36" fmla="*/ 16 w 264"/>
                  <a:gd name="T37" fmla="*/ 45 h 107"/>
                  <a:gd name="T38" fmla="*/ 0 w 264"/>
                  <a:gd name="T39" fmla="*/ 61 h 107"/>
                  <a:gd name="T40" fmla="*/ 16 w 264"/>
                  <a:gd name="T41" fmla="*/ 61 h 107"/>
                  <a:gd name="T42" fmla="*/ 0 w 264"/>
                  <a:gd name="T43" fmla="*/ 77 h 107"/>
                  <a:gd name="T44" fmla="*/ 16 w 264"/>
                  <a:gd name="T45" fmla="*/ 90 h 107"/>
                  <a:gd name="T46" fmla="*/ 16 w 264"/>
                  <a:gd name="T47" fmla="*/ 106 h 107"/>
                  <a:gd name="T48" fmla="*/ 64 w 264"/>
                  <a:gd name="T49" fmla="*/ 106 h 107"/>
                  <a:gd name="T50" fmla="*/ 64 w 264"/>
                  <a:gd name="T51" fmla="*/ 90 h 107"/>
                  <a:gd name="T52" fmla="*/ 93 w 264"/>
                  <a:gd name="T53" fmla="*/ 106 h 107"/>
                  <a:gd name="T54" fmla="*/ 125 w 264"/>
                  <a:gd name="T55" fmla="*/ 77 h 107"/>
                  <a:gd name="T56" fmla="*/ 141 w 264"/>
                  <a:gd name="T57" fmla="*/ 90 h 107"/>
                  <a:gd name="T58" fmla="*/ 141 w 264"/>
                  <a:gd name="T59" fmla="*/ 106 h 1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4"/>
                  <a:gd name="T91" fmla="*/ 0 h 107"/>
                  <a:gd name="T92" fmla="*/ 264 w 264"/>
                  <a:gd name="T93" fmla="*/ 107 h 1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4" h="107">
                    <a:moveTo>
                      <a:pt x="141" y="106"/>
                    </a:moveTo>
                    <a:lnTo>
                      <a:pt x="154" y="90"/>
                    </a:lnTo>
                    <a:lnTo>
                      <a:pt x="218" y="77"/>
                    </a:lnTo>
                    <a:lnTo>
                      <a:pt x="263" y="77"/>
                    </a:lnTo>
                    <a:lnTo>
                      <a:pt x="247" y="45"/>
                    </a:lnTo>
                    <a:lnTo>
                      <a:pt x="263" y="29"/>
                    </a:lnTo>
                    <a:lnTo>
                      <a:pt x="247" y="13"/>
                    </a:lnTo>
                    <a:lnTo>
                      <a:pt x="231" y="0"/>
                    </a:lnTo>
                    <a:lnTo>
                      <a:pt x="218" y="0"/>
                    </a:lnTo>
                    <a:lnTo>
                      <a:pt x="186" y="13"/>
                    </a:lnTo>
                    <a:lnTo>
                      <a:pt x="170" y="13"/>
                    </a:lnTo>
                    <a:lnTo>
                      <a:pt x="125" y="0"/>
                    </a:lnTo>
                    <a:lnTo>
                      <a:pt x="77" y="0"/>
                    </a:lnTo>
                    <a:lnTo>
                      <a:pt x="64" y="13"/>
                    </a:lnTo>
                    <a:lnTo>
                      <a:pt x="32" y="13"/>
                    </a:lnTo>
                    <a:lnTo>
                      <a:pt x="32" y="29"/>
                    </a:lnTo>
                    <a:lnTo>
                      <a:pt x="0" y="29"/>
                    </a:lnTo>
                    <a:lnTo>
                      <a:pt x="0" y="45"/>
                    </a:lnTo>
                    <a:lnTo>
                      <a:pt x="16" y="45"/>
                    </a:lnTo>
                    <a:lnTo>
                      <a:pt x="0" y="61"/>
                    </a:lnTo>
                    <a:lnTo>
                      <a:pt x="16" y="61"/>
                    </a:lnTo>
                    <a:lnTo>
                      <a:pt x="0" y="77"/>
                    </a:lnTo>
                    <a:lnTo>
                      <a:pt x="16" y="90"/>
                    </a:lnTo>
                    <a:lnTo>
                      <a:pt x="16" y="106"/>
                    </a:lnTo>
                    <a:lnTo>
                      <a:pt x="64" y="106"/>
                    </a:lnTo>
                    <a:lnTo>
                      <a:pt x="64" y="90"/>
                    </a:lnTo>
                    <a:lnTo>
                      <a:pt x="93" y="106"/>
                    </a:lnTo>
                    <a:lnTo>
                      <a:pt x="125" y="77"/>
                    </a:lnTo>
                    <a:lnTo>
                      <a:pt x="141" y="90"/>
                    </a:lnTo>
                    <a:lnTo>
                      <a:pt x="141" y="10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55" name="Freeform 104"/>
              <p:cNvSpPr>
                <a:spLocks/>
              </p:cNvSpPr>
              <p:nvPr/>
            </p:nvSpPr>
            <p:spPr bwMode="auto">
              <a:xfrm>
                <a:off x="3028" y="1877"/>
                <a:ext cx="33" cy="30"/>
              </a:xfrm>
              <a:custGeom>
                <a:avLst/>
                <a:gdLst>
                  <a:gd name="T0" fmla="*/ 16 w 33"/>
                  <a:gd name="T1" fmla="*/ 0 h 30"/>
                  <a:gd name="T2" fmla="*/ 0 w 33"/>
                  <a:gd name="T3" fmla="*/ 0 h 30"/>
                  <a:gd name="T4" fmla="*/ 0 w 33"/>
                  <a:gd name="T5" fmla="*/ 13 h 30"/>
                  <a:gd name="T6" fmla="*/ 0 w 33"/>
                  <a:gd name="T7" fmla="*/ 29 h 30"/>
                  <a:gd name="T8" fmla="*/ 16 w 33"/>
                  <a:gd name="T9" fmla="*/ 13 h 30"/>
                  <a:gd name="T10" fmla="*/ 32 w 33"/>
                  <a:gd name="T11" fmla="*/ 13 h 30"/>
                  <a:gd name="T12" fmla="*/ 16 w 33"/>
                  <a:gd name="T13" fmla="*/ 0 h 30"/>
                  <a:gd name="T14" fmla="*/ 0 60000 65536"/>
                  <a:gd name="T15" fmla="*/ 0 60000 65536"/>
                  <a:gd name="T16" fmla="*/ 0 60000 65536"/>
                  <a:gd name="T17" fmla="*/ 0 60000 65536"/>
                  <a:gd name="T18" fmla="*/ 0 60000 65536"/>
                  <a:gd name="T19" fmla="*/ 0 60000 65536"/>
                  <a:gd name="T20" fmla="*/ 0 60000 65536"/>
                  <a:gd name="T21" fmla="*/ 0 w 33"/>
                  <a:gd name="T22" fmla="*/ 0 h 30"/>
                  <a:gd name="T23" fmla="*/ 33 w 3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0">
                    <a:moveTo>
                      <a:pt x="16" y="0"/>
                    </a:moveTo>
                    <a:lnTo>
                      <a:pt x="0" y="0"/>
                    </a:lnTo>
                    <a:lnTo>
                      <a:pt x="0" y="13"/>
                    </a:lnTo>
                    <a:lnTo>
                      <a:pt x="0" y="29"/>
                    </a:lnTo>
                    <a:lnTo>
                      <a:pt x="16" y="13"/>
                    </a:lnTo>
                    <a:lnTo>
                      <a:pt x="32" y="13"/>
                    </a:lnTo>
                    <a:lnTo>
                      <a:pt x="16"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456" name="Freeform 105"/>
              <p:cNvSpPr>
                <a:spLocks/>
              </p:cNvSpPr>
              <p:nvPr/>
            </p:nvSpPr>
            <p:spPr bwMode="auto">
              <a:xfrm>
                <a:off x="3153" y="2510"/>
                <a:ext cx="123" cy="139"/>
              </a:xfrm>
              <a:custGeom>
                <a:avLst/>
                <a:gdLst>
                  <a:gd name="T0" fmla="*/ 122 w 123"/>
                  <a:gd name="T1" fmla="*/ 90 h 139"/>
                  <a:gd name="T2" fmla="*/ 106 w 123"/>
                  <a:gd name="T3" fmla="*/ 77 h 139"/>
                  <a:gd name="T4" fmla="*/ 106 w 123"/>
                  <a:gd name="T5" fmla="*/ 13 h 139"/>
                  <a:gd name="T6" fmla="*/ 122 w 123"/>
                  <a:gd name="T7" fmla="*/ 0 h 139"/>
                  <a:gd name="T8" fmla="*/ 93 w 123"/>
                  <a:gd name="T9" fmla="*/ 0 h 139"/>
                  <a:gd name="T10" fmla="*/ 61 w 123"/>
                  <a:gd name="T11" fmla="*/ 0 h 139"/>
                  <a:gd name="T12" fmla="*/ 29 w 123"/>
                  <a:gd name="T13" fmla="*/ 0 h 139"/>
                  <a:gd name="T14" fmla="*/ 0 w 123"/>
                  <a:gd name="T15" fmla="*/ 0 h 139"/>
                  <a:gd name="T16" fmla="*/ 16 w 123"/>
                  <a:gd name="T17" fmla="*/ 13 h 139"/>
                  <a:gd name="T18" fmla="*/ 16 w 123"/>
                  <a:gd name="T19" fmla="*/ 45 h 139"/>
                  <a:gd name="T20" fmla="*/ 0 w 123"/>
                  <a:gd name="T21" fmla="*/ 61 h 139"/>
                  <a:gd name="T22" fmla="*/ 16 w 123"/>
                  <a:gd name="T23" fmla="*/ 77 h 139"/>
                  <a:gd name="T24" fmla="*/ 61 w 123"/>
                  <a:gd name="T25" fmla="*/ 106 h 139"/>
                  <a:gd name="T26" fmla="*/ 61 w 123"/>
                  <a:gd name="T27" fmla="*/ 122 h 139"/>
                  <a:gd name="T28" fmla="*/ 77 w 123"/>
                  <a:gd name="T29" fmla="*/ 138 h 139"/>
                  <a:gd name="T30" fmla="*/ 106 w 123"/>
                  <a:gd name="T31" fmla="*/ 106 h 139"/>
                  <a:gd name="T32" fmla="*/ 122 w 123"/>
                  <a:gd name="T33" fmla="*/ 9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39"/>
                  <a:gd name="T53" fmla="*/ 123 w 123"/>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39">
                    <a:moveTo>
                      <a:pt x="122" y="90"/>
                    </a:moveTo>
                    <a:lnTo>
                      <a:pt x="106" y="77"/>
                    </a:lnTo>
                    <a:lnTo>
                      <a:pt x="106" y="13"/>
                    </a:lnTo>
                    <a:lnTo>
                      <a:pt x="122" y="0"/>
                    </a:lnTo>
                    <a:lnTo>
                      <a:pt x="93" y="0"/>
                    </a:lnTo>
                    <a:lnTo>
                      <a:pt x="61" y="0"/>
                    </a:lnTo>
                    <a:lnTo>
                      <a:pt x="29" y="0"/>
                    </a:lnTo>
                    <a:lnTo>
                      <a:pt x="0" y="0"/>
                    </a:lnTo>
                    <a:lnTo>
                      <a:pt x="16" y="13"/>
                    </a:lnTo>
                    <a:lnTo>
                      <a:pt x="16" y="45"/>
                    </a:lnTo>
                    <a:lnTo>
                      <a:pt x="0" y="61"/>
                    </a:lnTo>
                    <a:lnTo>
                      <a:pt x="16" y="77"/>
                    </a:lnTo>
                    <a:lnTo>
                      <a:pt x="61" y="106"/>
                    </a:lnTo>
                    <a:lnTo>
                      <a:pt x="61" y="122"/>
                    </a:lnTo>
                    <a:lnTo>
                      <a:pt x="77" y="138"/>
                    </a:lnTo>
                    <a:lnTo>
                      <a:pt x="106" y="106"/>
                    </a:lnTo>
                    <a:lnTo>
                      <a:pt x="122" y="9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57" name="Freeform 106"/>
              <p:cNvSpPr>
                <a:spLocks/>
              </p:cNvSpPr>
              <p:nvPr/>
            </p:nvSpPr>
            <p:spPr bwMode="auto">
              <a:xfrm>
                <a:off x="3137" y="2356"/>
                <a:ext cx="233" cy="155"/>
              </a:xfrm>
              <a:custGeom>
                <a:avLst/>
                <a:gdLst>
                  <a:gd name="T0" fmla="*/ 61 w 233"/>
                  <a:gd name="T1" fmla="*/ 13 h 155"/>
                  <a:gd name="T2" fmla="*/ 61 w 233"/>
                  <a:gd name="T3" fmla="*/ 0 h 155"/>
                  <a:gd name="T4" fmla="*/ 77 w 233"/>
                  <a:gd name="T5" fmla="*/ 0 h 155"/>
                  <a:gd name="T6" fmla="*/ 93 w 233"/>
                  <a:gd name="T7" fmla="*/ 13 h 155"/>
                  <a:gd name="T8" fmla="*/ 122 w 233"/>
                  <a:gd name="T9" fmla="*/ 13 h 155"/>
                  <a:gd name="T10" fmla="*/ 139 w 233"/>
                  <a:gd name="T11" fmla="*/ 29 h 155"/>
                  <a:gd name="T12" fmla="*/ 139 w 233"/>
                  <a:gd name="T13" fmla="*/ 45 h 155"/>
                  <a:gd name="T14" fmla="*/ 171 w 233"/>
                  <a:gd name="T15" fmla="*/ 77 h 155"/>
                  <a:gd name="T16" fmla="*/ 200 w 233"/>
                  <a:gd name="T17" fmla="*/ 106 h 155"/>
                  <a:gd name="T18" fmla="*/ 232 w 233"/>
                  <a:gd name="T19" fmla="*/ 90 h 155"/>
                  <a:gd name="T20" fmla="*/ 187 w 233"/>
                  <a:gd name="T21" fmla="*/ 138 h 155"/>
                  <a:gd name="T22" fmla="*/ 155 w 233"/>
                  <a:gd name="T23" fmla="*/ 138 h 155"/>
                  <a:gd name="T24" fmla="*/ 139 w 233"/>
                  <a:gd name="T25" fmla="*/ 154 h 155"/>
                  <a:gd name="T26" fmla="*/ 110 w 233"/>
                  <a:gd name="T27" fmla="*/ 154 h 155"/>
                  <a:gd name="T28" fmla="*/ 77 w 233"/>
                  <a:gd name="T29" fmla="*/ 154 h 155"/>
                  <a:gd name="T30" fmla="*/ 45 w 233"/>
                  <a:gd name="T31" fmla="*/ 154 h 155"/>
                  <a:gd name="T32" fmla="*/ 16 w 233"/>
                  <a:gd name="T33" fmla="*/ 106 h 155"/>
                  <a:gd name="T34" fmla="*/ 0 w 233"/>
                  <a:gd name="T35" fmla="*/ 90 h 155"/>
                  <a:gd name="T36" fmla="*/ 16 w 233"/>
                  <a:gd name="T37" fmla="*/ 77 h 155"/>
                  <a:gd name="T38" fmla="*/ 32 w 233"/>
                  <a:gd name="T39" fmla="*/ 61 h 155"/>
                  <a:gd name="T40" fmla="*/ 32 w 233"/>
                  <a:gd name="T41" fmla="*/ 29 h 155"/>
                  <a:gd name="T42" fmla="*/ 61 w 233"/>
                  <a:gd name="T43" fmla="*/ 13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3"/>
                  <a:gd name="T67" fmla="*/ 0 h 155"/>
                  <a:gd name="T68" fmla="*/ 233 w 233"/>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3" h="155">
                    <a:moveTo>
                      <a:pt x="61" y="13"/>
                    </a:moveTo>
                    <a:lnTo>
                      <a:pt x="61" y="0"/>
                    </a:lnTo>
                    <a:lnTo>
                      <a:pt x="77" y="0"/>
                    </a:lnTo>
                    <a:lnTo>
                      <a:pt x="93" y="13"/>
                    </a:lnTo>
                    <a:lnTo>
                      <a:pt x="122" y="13"/>
                    </a:lnTo>
                    <a:lnTo>
                      <a:pt x="139" y="29"/>
                    </a:lnTo>
                    <a:lnTo>
                      <a:pt x="139" y="45"/>
                    </a:lnTo>
                    <a:lnTo>
                      <a:pt x="171" y="77"/>
                    </a:lnTo>
                    <a:lnTo>
                      <a:pt x="200" y="106"/>
                    </a:lnTo>
                    <a:lnTo>
                      <a:pt x="232" y="90"/>
                    </a:lnTo>
                    <a:lnTo>
                      <a:pt x="187" y="138"/>
                    </a:lnTo>
                    <a:lnTo>
                      <a:pt x="155" y="138"/>
                    </a:lnTo>
                    <a:lnTo>
                      <a:pt x="139" y="154"/>
                    </a:lnTo>
                    <a:lnTo>
                      <a:pt x="110" y="154"/>
                    </a:lnTo>
                    <a:lnTo>
                      <a:pt x="77" y="154"/>
                    </a:lnTo>
                    <a:lnTo>
                      <a:pt x="45" y="154"/>
                    </a:lnTo>
                    <a:lnTo>
                      <a:pt x="16" y="106"/>
                    </a:lnTo>
                    <a:lnTo>
                      <a:pt x="0" y="90"/>
                    </a:lnTo>
                    <a:lnTo>
                      <a:pt x="16" y="77"/>
                    </a:lnTo>
                    <a:lnTo>
                      <a:pt x="32" y="61"/>
                    </a:lnTo>
                    <a:lnTo>
                      <a:pt x="32" y="29"/>
                    </a:lnTo>
                    <a:lnTo>
                      <a:pt x="61" y="1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58" name="Freeform 107"/>
              <p:cNvSpPr>
                <a:spLocks/>
              </p:cNvSpPr>
              <p:nvPr/>
            </p:nvSpPr>
            <p:spPr bwMode="auto">
              <a:xfrm>
                <a:off x="3092" y="2510"/>
                <a:ext cx="78" cy="78"/>
              </a:xfrm>
              <a:custGeom>
                <a:avLst/>
                <a:gdLst>
                  <a:gd name="T0" fmla="*/ 13 w 78"/>
                  <a:gd name="T1" fmla="*/ 29 h 78"/>
                  <a:gd name="T2" fmla="*/ 13 w 78"/>
                  <a:gd name="T3" fmla="*/ 45 h 78"/>
                  <a:gd name="T4" fmla="*/ 0 w 78"/>
                  <a:gd name="T5" fmla="*/ 45 h 78"/>
                  <a:gd name="T6" fmla="*/ 0 w 78"/>
                  <a:gd name="T7" fmla="*/ 77 h 78"/>
                  <a:gd name="T8" fmla="*/ 13 w 78"/>
                  <a:gd name="T9" fmla="*/ 77 h 78"/>
                  <a:gd name="T10" fmla="*/ 29 w 78"/>
                  <a:gd name="T11" fmla="*/ 77 h 78"/>
                  <a:gd name="T12" fmla="*/ 45 w 78"/>
                  <a:gd name="T13" fmla="*/ 61 h 78"/>
                  <a:gd name="T14" fmla="*/ 61 w 78"/>
                  <a:gd name="T15" fmla="*/ 61 h 78"/>
                  <a:gd name="T16" fmla="*/ 77 w 78"/>
                  <a:gd name="T17" fmla="*/ 45 h 78"/>
                  <a:gd name="T18" fmla="*/ 77 w 78"/>
                  <a:gd name="T19" fmla="*/ 13 h 78"/>
                  <a:gd name="T20" fmla="*/ 61 w 78"/>
                  <a:gd name="T21" fmla="*/ 0 h 78"/>
                  <a:gd name="T22" fmla="*/ 29 w 78"/>
                  <a:gd name="T23" fmla="*/ 13 h 78"/>
                  <a:gd name="T24" fmla="*/ 29 w 78"/>
                  <a:gd name="T25" fmla="*/ 29 h 78"/>
                  <a:gd name="T26" fmla="*/ 13 w 78"/>
                  <a:gd name="T27" fmla="*/ 2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78"/>
                  <a:gd name="T44" fmla="*/ 78 w 78"/>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78">
                    <a:moveTo>
                      <a:pt x="13" y="29"/>
                    </a:moveTo>
                    <a:lnTo>
                      <a:pt x="13" y="45"/>
                    </a:lnTo>
                    <a:lnTo>
                      <a:pt x="0" y="45"/>
                    </a:lnTo>
                    <a:lnTo>
                      <a:pt x="0" y="77"/>
                    </a:lnTo>
                    <a:lnTo>
                      <a:pt x="13" y="77"/>
                    </a:lnTo>
                    <a:lnTo>
                      <a:pt x="29" y="77"/>
                    </a:lnTo>
                    <a:lnTo>
                      <a:pt x="45" y="61"/>
                    </a:lnTo>
                    <a:lnTo>
                      <a:pt x="61" y="61"/>
                    </a:lnTo>
                    <a:lnTo>
                      <a:pt x="77" y="45"/>
                    </a:lnTo>
                    <a:lnTo>
                      <a:pt x="77" y="13"/>
                    </a:lnTo>
                    <a:lnTo>
                      <a:pt x="61" y="0"/>
                    </a:lnTo>
                    <a:lnTo>
                      <a:pt x="29" y="13"/>
                    </a:lnTo>
                    <a:lnTo>
                      <a:pt x="29" y="29"/>
                    </a:lnTo>
                    <a:lnTo>
                      <a:pt x="13" y="2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59" name="Freeform 108"/>
              <p:cNvSpPr>
                <a:spLocks/>
              </p:cNvSpPr>
              <p:nvPr/>
            </p:nvSpPr>
            <p:spPr bwMode="auto">
              <a:xfrm>
                <a:off x="3275" y="2385"/>
                <a:ext cx="34" cy="17"/>
              </a:xfrm>
              <a:custGeom>
                <a:avLst/>
                <a:gdLst>
                  <a:gd name="T0" fmla="*/ 17 w 34"/>
                  <a:gd name="T1" fmla="*/ 0 h 17"/>
                  <a:gd name="T2" fmla="*/ 0 w 34"/>
                  <a:gd name="T3" fmla="*/ 0 h 17"/>
                  <a:gd name="T4" fmla="*/ 0 w 34"/>
                  <a:gd name="T5" fmla="*/ 16 h 17"/>
                  <a:gd name="T6" fmla="*/ 33 w 34"/>
                  <a:gd name="T7" fmla="*/ 16 h 17"/>
                  <a:gd name="T8" fmla="*/ 17 w 34"/>
                  <a:gd name="T9" fmla="*/ 16 h 17"/>
                  <a:gd name="T10" fmla="*/ 17 w 34"/>
                  <a:gd name="T11" fmla="*/ 0 h 17"/>
                  <a:gd name="T12" fmla="*/ 0 60000 65536"/>
                  <a:gd name="T13" fmla="*/ 0 60000 65536"/>
                  <a:gd name="T14" fmla="*/ 0 60000 65536"/>
                  <a:gd name="T15" fmla="*/ 0 60000 65536"/>
                  <a:gd name="T16" fmla="*/ 0 60000 65536"/>
                  <a:gd name="T17" fmla="*/ 0 60000 65536"/>
                  <a:gd name="T18" fmla="*/ 0 w 34"/>
                  <a:gd name="T19" fmla="*/ 0 h 17"/>
                  <a:gd name="T20" fmla="*/ 34 w 3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4" h="17">
                    <a:moveTo>
                      <a:pt x="17" y="0"/>
                    </a:moveTo>
                    <a:lnTo>
                      <a:pt x="0" y="0"/>
                    </a:lnTo>
                    <a:lnTo>
                      <a:pt x="0" y="16"/>
                    </a:lnTo>
                    <a:lnTo>
                      <a:pt x="33" y="16"/>
                    </a:lnTo>
                    <a:lnTo>
                      <a:pt x="17" y="16"/>
                    </a:lnTo>
                    <a:lnTo>
                      <a:pt x="17" y="0"/>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30460" name="Freeform 109"/>
              <p:cNvSpPr>
                <a:spLocks/>
              </p:cNvSpPr>
              <p:nvPr/>
            </p:nvSpPr>
            <p:spPr bwMode="auto">
              <a:xfrm>
                <a:off x="3264" y="2385"/>
                <a:ext cx="155" cy="216"/>
              </a:xfrm>
              <a:custGeom>
                <a:avLst/>
                <a:gdLst>
                  <a:gd name="T0" fmla="*/ 154 w 155"/>
                  <a:gd name="T1" fmla="*/ 0 h 216"/>
                  <a:gd name="T2" fmla="*/ 141 w 155"/>
                  <a:gd name="T3" fmla="*/ 0 h 216"/>
                  <a:gd name="T4" fmla="*/ 141 w 155"/>
                  <a:gd name="T5" fmla="*/ 16 h 216"/>
                  <a:gd name="T6" fmla="*/ 109 w 155"/>
                  <a:gd name="T7" fmla="*/ 16 h 216"/>
                  <a:gd name="T8" fmla="*/ 77 w 155"/>
                  <a:gd name="T9" fmla="*/ 16 h 216"/>
                  <a:gd name="T10" fmla="*/ 64 w 155"/>
                  <a:gd name="T11" fmla="*/ 32 h 216"/>
                  <a:gd name="T12" fmla="*/ 48 w 155"/>
                  <a:gd name="T13" fmla="*/ 16 h 216"/>
                  <a:gd name="T14" fmla="*/ 16 w 155"/>
                  <a:gd name="T15" fmla="*/ 16 h 216"/>
                  <a:gd name="T16" fmla="*/ 48 w 155"/>
                  <a:gd name="T17" fmla="*/ 48 h 216"/>
                  <a:gd name="T18" fmla="*/ 77 w 155"/>
                  <a:gd name="T19" fmla="*/ 77 h 216"/>
                  <a:gd name="T20" fmla="*/ 109 w 155"/>
                  <a:gd name="T21" fmla="*/ 61 h 216"/>
                  <a:gd name="T22" fmla="*/ 64 w 155"/>
                  <a:gd name="T23" fmla="*/ 109 h 216"/>
                  <a:gd name="T24" fmla="*/ 32 w 155"/>
                  <a:gd name="T25" fmla="*/ 109 h 216"/>
                  <a:gd name="T26" fmla="*/ 16 w 155"/>
                  <a:gd name="T27" fmla="*/ 125 h 216"/>
                  <a:gd name="T28" fmla="*/ 0 w 155"/>
                  <a:gd name="T29" fmla="*/ 138 h 216"/>
                  <a:gd name="T30" fmla="*/ 0 w 155"/>
                  <a:gd name="T31" fmla="*/ 202 h 216"/>
                  <a:gd name="T32" fmla="*/ 16 w 155"/>
                  <a:gd name="T33" fmla="*/ 215 h 216"/>
                  <a:gd name="T34" fmla="*/ 16 w 155"/>
                  <a:gd name="T35" fmla="*/ 202 h 216"/>
                  <a:gd name="T36" fmla="*/ 48 w 155"/>
                  <a:gd name="T37" fmla="*/ 186 h 216"/>
                  <a:gd name="T38" fmla="*/ 64 w 155"/>
                  <a:gd name="T39" fmla="*/ 170 h 216"/>
                  <a:gd name="T40" fmla="*/ 109 w 155"/>
                  <a:gd name="T41" fmla="*/ 125 h 216"/>
                  <a:gd name="T42" fmla="*/ 109 w 155"/>
                  <a:gd name="T43" fmla="*/ 109 h 216"/>
                  <a:gd name="T44" fmla="*/ 141 w 155"/>
                  <a:gd name="T45" fmla="*/ 77 h 216"/>
                  <a:gd name="T46" fmla="*/ 141 w 155"/>
                  <a:gd name="T47" fmla="*/ 61 h 216"/>
                  <a:gd name="T48" fmla="*/ 154 w 155"/>
                  <a:gd name="T49" fmla="*/ 48 h 216"/>
                  <a:gd name="T50" fmla="*/ 154 w 155"/>
                  <a:gd name="T51" fmla="*/ 0 h 2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216"/>
                  <a:gd name="T80" fmla="*/ 155 w 155"/>
                  <a:gd name="T81" fmla="*/ 216 h 2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216">
                    <a:moveTo>
                      <a:pt x="154" y="0"/>
                    </a:moveTo>
                    <a:lnTo>
                      <a:pt x="141" y="0"/>
                    </a:lnTo>
                    <a:lnTo>
                      <a:pt x="141" y="16"/>
                    </a:lnTo>
                    <a:lnTo>
                      <a:pt x="109" y="16"/>
                    </a:lnTo>
                    <a:lnTo>
                      <a:pt x="77" y="16"/>
                    </a:lnTo>
                    <a:lnTo>
                      <a:pt x="64" y="32"/>
                    </a:lnTo>
                    <a:lnTo>
                      <a:pt x="48" y="16"/>
                    </a:lnTo>
                    <a:lnTo>
                      <a:pt x="16" y="16"/>
                    </a:lnTo>
                    <a:lnTo>
                      <a:pt x="48" y="48"/>
                    </a:lnTo>
                    <a:lnTo>
                      <a:pt x="77" y="77"/>
                    </a:lnTo>
                    <a:lnTo>
                      <a:pt x="109" y="61"/>
                    </a:lnTo>
                    <a:lnTo>
                      <a:pt x="64" y="109"/>
                    </a:lnTo>
                    <a:lnTo>
                      <a:pt x="32" y="109"/>
                    </a:lnTo>
                    <a:lnTo>
                      <a:pt x="16" y="125"/>
                    </a:lnTo>
                    <a:lnTo>
                      <a:pt x="0" y="138"/>
                    </a:lnTo>
                    <a:lnTo>
                      <a:pt x="0" y="202"/>
                    </a:lnTo>
                    <a:lnTo>
                      <a:pt x="16" y="215"/>
                    </a:lnTo>
                    <a:lnTo>
                      <a:pt x="16" y="202"/>
                    </a:lnTo>
                    <a:lnTo>
                      <a:pt x="48" y="186"/>
                    </a:lnTo>
                    <a:lnTo>
                      <a:pt x="64" y="170"/>
                    </a:lnTo>
                    <a:lnTo>
                      <a:pt x="109" y="125"/>
                    </a:lnTo>
                    <a:lnTo>
                      <a:pt x="109" y="109"/>
                    </a:lnTo>
                    <a:lnTo>
                      <a:pt x="141" y="77"/>
                    </a:lnTo>
                    <a:lnTo>
                      <a:pt x="141" y="61"/>
                    </a:lnTo>
                    <a:lnTo>
                      <a:pt x="154" y="48"/>
                    </a:lnTo>
                    <a:lnTo>
                      <a:pt x="154"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61" name="Freeform 110"/>
              <p:cNvSpPr>
                <a:spLocks/>
              </p:cNvSpPr>
              <p:nvPr/>
            </p:nvSpPr>
            <p:spPr bwMode="auto">
              <a:xfrm>
                <a:off x="2951" y="1521"/>
                <a:ext cx="94" cy="62"/>
              </a:xfrm>
              <a:custGeom>
                <a:avLst/>
                <a:gdLst>
                  <a:gd name="T0" fmla="*/ 77 w 94"/>
                  <a:gd name="T1" fmla="*/ 0 h 62"/>
                  <a:gd name="T2" fmla="*/ 93 w 94"/>
                  <a:gd name="T3" fmla="*/ 16 h 62"/>
                  <a:gd name="T4" fmla="*/ 93 w 94"/>
                  <a:gd name="T5" fmla="*/ 32 h 62"/>
                  <a:gd name="T6" fmla="*/ 93 w 94"/>
                  <a:gd name="T7" fmla="*/ 48 h 62"/>
                  <a:gd name="T8" fmla="*/ 77 w 94"/>
                  <a:gd name="T9" fmla="*/ 48 h 62"/>
                  <a:gd name="T10" fmla="*/ 48 w 94"/>
                  <a:gd name="T11" fmla="*/ 48 h 62"/>
                  <a:gd name="T12" fmla="*/ 32 w 94"/>
                  <a:gd name="T13" fmla="*/ 48 h 62"/>
                  <a:gd name="T14" fmla="*/ 16 w 94"/>
                  <a:gd name="T15" fmla="*/ 61 h 62"/>
                  <a:gd name="T16" fmla="*/ 0 w 94"/>
                  <a:gd name="T17" fmla="*/ 32 h 62"/>
                  <a:gd name="T18" fmla="*/ 32 w 94"/>
                  <a:gd name="T19" fmla="*/ 16 h 62"/>
                  <a:gd name="T20" fmla="*/ 48 w 94"/>
                  <a:gd name="T21" fmla="*/ 16 h 62"/>
                  <a:gd name="T22" fmla="*/ 77 w 94"/>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62"/>
                  <a:gd name="T38" fmla="*/ 94 w 94"/>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62">
                    <a:moveTo>
                      <a:pt x="77" y="0"/>
                    </a:moveTo>
                    <a:lnTo>
                      <a:pt x="93" y="16"/>
                    </a:lnTo>
                    <a:lnTo>
                      <a:pt x="93" y="32"/>
                    </a:lnTo>
                    <a:lnTo>
                      <a:pt x="93" y="48"/>
                    </a:lnTo>
                    <a:lnTo>
                      <a:pt x="77" y="48"/>
                    </a:lnTo>
                    <a:lnTo>
                      <a:pt x="48" y="48"/>
                    </a:lnTo>
                    <a:lnTo>
                      <a:pt x="32" y="48"/>
                    </a:lnTo>
                    <a:lnTo>
                      <a:pt x="16" y="61"/>
                    </a:lnTo>
                    <a:lnTo>
                      <a:pt x="0" y="32"/>
                    </a:lnTo>
                    <a:lnTo>
                      <a:pt x="32" y="16"/>
                    </a:lnTo>
                    <a:lnTo>
                      <a:pt x="48" y="16"/>
                    </a:lnTo>
                    <a:lnTo>
                      <a:pt x="77"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62" name="Freeform 111"/>
              <p:cNvSpPr>
                <a:spLocks/>
              </p:cNvSpPr>
              <p:nvPr/>
            </p:nvSpPr>
            <p:spPr bwMode="auto">
              <a:xfrm>
                <a:off x="2951" y="1598"/>
                <a:ext cx="126" cy="126"/>
              </a:xfrm>
              <a:custGeom>
                <a:avLst/>
                <a:gdLst>
                  <a:gd name="T0" fmla="*/ 93 w 126"/>
                  <a:gd name="T1" fmla="*/ 0 h 126"/>
                  <a:gd name="T2" fmla="*/ 109 w 126"/>
                  <a:gd name="T3" fmla="*/ 16 h 126"/>
                  <a:gd name="T4" fmla="*/ 109 w 126"/>
                  <a:gd name="T5" fmla="*/ 32 h 126"/>
                  <a:gd name="T6" fmla="*/ 125 w 126"/>
                  <a:gd name="T7" fmla="*/ 48 h 126"/>
                  <a:gd name="T8" fmla="*/ 125 w 126"/>
                  <a:gd name="T9" fmla="*/ 61 h 126"/>
                  <a:gd name="T10" fmla="*/ 109 w 126"/>
                  <a:gd name="T11" fmla="*/ 77 h 126"/>
                  <a:gd name="T12" fmla="*/ 109 w 126"/>
                  <a:gd name="T13" fmla="*/ 93 h 126"/>
                  <a:gd name="T14" fmla="*/ 93 w 126"/>
                  <a:gd name="T15" fmla="*/ 93 h 126"/>
                  <a:gd name="T16" fmla="*/ 77 w 126"/>
                  <a:gd name="T17" fmla="*/ 109 h 126"/>
                  <a:gd name="T18" fmla="*/ 64 w 126"/>
                  <a:gd name="T19" fmla="*/ 125 h 126"/>
                  <a:gd name="T20" fmla="*/ 48 w 126"/>
                  <a:gd name="T21" fmla="*/ 109 h 126"/>
                  <a:gd name="T22" fmla="*/ 16 w 126"/>
                  <a:gd name="T23" fmla="*/ 109 h 126"/>
                  <a:gd name="T24" fmla="*/ 16 w 126"/>
                  <a:gd name="T25" fmla="*/ 77 h 126"/>
                  <a:gd name="T26" fmla="*/ 16 w 126"/>
                  <a:gd name="T27" fmla="*/ 61 h 126"/>
                  <a:gd name="T28" fmla="*/ 0 w 126"/>
                  <a:gd name="T29" fmla="*/ 32 h 126"/>
                  <a:gd name="T30" fmla="*/ 16 w 126"/>
                  <a:gd name="T31" fmla="*/ 61 h 126"/>
                  <a:gd name="T32" fmla="*/ 32 w 126"/>
                  <a:gd name="T33" fmla="*/ 61 h 126"/>
                  <a:gd name="T34" fmla="*/ 48 w 126"/>
                  <a:gd name="T35" fmla="*/ 48 h 126"/>
                  <a:gd name="T36" fmla="*/ 64 w 126"/>
                  <a:gd name="T37" fmla="*/ 32 h 126"/>
                  <a:gd name="T38" fmla="*/ 77 w 126"/>
                  <a:gd name="T39" fmla="*/ 16 h 126"/>
                  <a:gd name="T40" fmla="*/ 93 w 126"/>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126"/>
                  <a:gd name="T65" fmla="*/ 126 w 126"/>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126">
                    <a:moveTo>
                      <a:pt x="93" y="0"/>
                    </a:moveTo>
                    <a:lnTo>
                      <a:pt x="109" y="16"/>
                    </a:lnTo>
                    <a:lnTo>
                      <a:pt x="109" y="32"/>
                    </a:lnTo>
                    <a:lnTo>
                      <a:pt x="125" y="48"/>
                    </a:lnTo>
                    <a:lnTo>
                      <a:pt x="125" y="61"/>
                    </a:lnTo>
                    <a:lnTo>
                      <a:pt x="109" y="77"/>
                    </a:lnTo>
                    <a:lnTo>
                      <a:pt x="109" y="93"/>
                    </a:lnTo>
                    <a:lnTo>
                      <a:pt x="93" y="93"/>
                    </a:lnTo>
                    <a:lnTo>
                      <a:pt x="77" y="109"/>
                    </a:lnTo>
                    <a:lnTo>
                      <a:pt x="64" y="125"/>
                    </a:lnTo>
                    <a:lnTo>
                      <a:pt x="48" y="109"/>
                    </a:lnTo>
                    <a:lnTo>
                      <a:pt x="16" y="109"/>
                    </a:lnTo>
                    <a:lnTo>
                      <a:pt x="16" y="77"/>
                    </a:lnTo>
                    <a:lnTo>
                      <a:pt x="16" y="61"/>
                    </a:lnTo>
                    <a:lnTo>
                      <a:pt x="0" y="32"/>
                    </a:lnTo>
                    <a:lnTo>
                      <a:pt x="16" y="61"/>
                    </a:lnTo>
                    <a:lnTo>
                      <a:pt x="32" y="61"/>
                    </a:lnTo>
                    <a:lnTo>
                      <a:pt x="48" y="48"/>
                    </a:lnTo>
                    <a:lnTo>
                      <a:pt x="64" y="32"/>
                    </a:lnTo>
                    <a:lnTo>
                      <a:pt x="77" y="16"/>
                    </a:lnTo>
                    <a:lnTo>
                      <a:pt x="93"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63" name="Freeform 112"/>
              <p:cNvSpPr>
                <a:spLocks/>
              </p:cNvSpPr>
              <p:nvPr/>
            </p:nvSpPr>
            <p:spPr bwMode="auto">
              <a:xfrm>
                <a:off x="2861" y="1723"/>
                <a:ext cx="107" cy="46"/>
              </a:xfrm>
              <a:custGeom>
                <a:avLst/>
                <a:gdLst>
                  <a:gd name="T0" fmla="*/ 0 w 107"/>
                  <a:gd name="T1" fmla="*/ 13 h 46"/>
                  <a:gd name="T2" fmla="*/ 13 w 107"/>
                  <a:gd name="T3" fmla="*/ 13 h 46"/>
                  <a:gd name="T4" fmla="*/ 29 w 107"/>
                  <a:gd name="T5" fmla="*/ 0 h 46"/>
                  <a:gd name="T6" fmla="*/ 61 w 107"/>
                  <a:gd name="T7" fmla="*/ 13 h 46"/>
                  <a:gd name="T8" fmla="*/ 77 w 107"/>
                  <a:gd name="T9" fmla="*/ 13 h 46"/>
                  <a:gd name="T10" fmla="*/ 106 w 107"/>
                  <a:gd name="T11" fmla="*/ 29 h 46"/>
                  <a:gd name="T12" fmla="*/ 90 w 107"/>
                  <a:gd name="T13" fmla="*/ 45 h 46"/>
                  <a:gd name="T14" fmla="*/ 77 w 107"/>
                  <a:gd name="T15" fmla="*/ 29 h 46"/>
                  <a:gd name="T16" fmla="*/ 61 w 107"/>
                  <a:gd name="T17" fmla="*/ 45 h 46"/>
                  <a:gd name="T18" fmla="*/ 45 w 107"/>
                  <a:gd name="T19" fmla="*/ 45 h 46"/>
                  <a:gd name="T20" fmla="*/ 29 w 107"/>
                  <a:gd name="T21" fmla="*/ 45 h 46"/>
                  <a:gd name="T22" fmla="*/ 13 w 107"/>
                  <a:gd name="T23" fmla="*/ 29 h 46"/>
                  <a:gd name="T24" fmla="*/ 0 w 107"/>
                  <a:gd name="T25" fmla="*/ 13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46"/>
                  <a:gd name="T41" fmla="*/ 107 w 107"/>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46">
                    <a:moveTo>
                      <a:pt x="0" y="13"/>
                    </a:moveTo>
                    <a:lnTo>
                      <a:pt x="13" y="13"/>
                    </a:lnTo>
                    <a:lnTo>
                      <a:pt x="29" y="0"/>
                    </a:lnTo>
                    <a:lnTo>
                      <a:pt x="61" y="13"/>
                    </a:lnTo>
                    <a:lnTo>
                      <a:pt x="77" y="13"/>
                    </a:lnTo>
                    <a:lnTo>
                      <a:pt x="106" y="29"/>
                    </a:lnTo>
                    <a:lnTo>
                      <a:pt x="90" y="45"/>
                    </a:lnTo>
                    <a:lnTo>
                      <a:pt x="77" y="29"/>
                    </a:lnTo>
                    <a:lnTo>
                      <a:pt x="61" y="45"/>
                    </a:lnTo>
                    <a:lnTo>
                      <a:pt x="45" y="45"/>
                    </a:lnTo>
                    <a:lnTo>
                      <a:pt x="29" y="45"/>
                    </a:lnTo>
                    <a:lnTo>
                      <a:pt x="13" y="29"/>
                    </a:lnTo>
                    <a:lnTo>
                      <a:pt x="0" y="1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64" name="Freeform 113"/>
              <p:cNvSpPr>
                <a:spLocks/>
              </p:cNvSpPr>
              <p:nvPr/>
            </p:nvSpPr>
            <p:spPr bwMode="auto">
              <a:xfrm>
                <a:off x="2890" y="1290"/>
                <a:ext cx="155" cy="248"/>
              </a:xfrm>
              <a:custGeom>
                <a:avLst/>
                <a:gdLst>
                  <a:gd name="T0" fmla="*/ 61 w 155"/>
                  <a:gd name="T1" fmla="*/ 109 h 248"/>
                  <a:gd name="T2" fmla="*/ 77 w 155"/>
                  <a:gd name="T3" fmla="*/ 125 h 248"/>
                  <a:gd name="T4" fmla="*/ 32 w 155"/>
                  <a:gd name="T5" fmla="*/ 186 h 248"/>
                  <a:gd name="T6" fmla="*/ 32 w 155"/>
                  <a:gd name="T7" fmla="*/ 215 h 248"/>
                  <a:gd name="T8" fmla="*/ 61 w 155"/>
                  <a:gd name="T9" fmla="*/ 247 h 248"/>
                  <a:gd name="T10" fmla="*/ 125 w 155"/>
                  <a:gd name="T11" fmla="*/ 231 h 248"/>
                  <a:gd name="T12" fmla="*/ 154 w 155"/>
                  <a:gd name="T13" fmla="*/ 170 h 248"/>
                  <a:gd name="T14" fmla="*/ 138 w 155"/>
                  <a:gd name="T15" fmla="*/ 138 h 248"/>
                  <a:gd name="T16" fmla="*/ 125 w 155"/>
                  <a:gd name="T17" fmla="*/ 109 h 248"/>
                  <a:gd name="T18" fmla="*/ 125 w 155"/>
                  <a:gd name="T19" fmla="*/ 93 h 248"/>
                  <a:gd name="T20" fmla="*/ 125 w 155"/>
                  <a:gd name="T21" fmla="*/ 61 h 248"/>
                  <a:gd name="T22" fmla="*/ 109 w 155"/>
                  <a:gd name="T23" fmla="*/ 48 h 248"/>
                  <a:gd name="T24" fmla="*/ 109 w 155"/>
                  <a:gd name="T25" fmla="*/ 16 h 248"/>
                  <a:gd name="T26" fmla="*/ 93 w 155"/>
                  <a:gd name="T27" fmla="*/ 0 h 248"/>
                  <a:gd name="T28" fmla="*/ 61 w 155"/>
                  <a:gd name="T29" fmla="*/ 16 h 248"/>
                  <a:gd name="T30" fmla="*/ 61 w 155"/>
                  <a:gd name="T31" fmla="*/ 32 h 248"/>
                  <a:gd name="T32" fmla="*/ 48 w 155"/>
                  <a:gd name="T33" fmla="*/ 32 h 248"/>
                  <a:gd name="T34" fmla="*/ 16 w 155"/>
                  <a:gd name="T35" fmla="*/ 16 h 248"/>
                  <a:gd name="T36" fmla="*/ 0 w 155"/>
                  <a:gd name="T37" fmla="*/ 32 h 248"/>
                  <a:gd name="T38" fmla="*/ 32 w 155"/>
                  <a:gd name="T39" fmla="*/ 48 h 248"/>
                  <a:gd name="T40" fmla="*/ 48 w 155"/>
                  <a:gd name="T41" fmla="*/ 77 h 248"/>
                  <a:gd name="T42" fmla="*/ 61 w 155"/>
                  <a:gd name="T43" fmla="*/ 109 h 2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248"/>
                  <a:gd name="T68" fmla="*/ 155 w 155"/>
                  <a:gd name="T69" fmla="*/ 248 h 2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248">
                    <a:moveTo>
                      <a:pt x="61" y="109"/>
                    </a:moveTo>
                    <a:lnTo>
                      <a:pt x="77" y="125"/>
                    </a:lnTo>
                    <a:lnTo>
                      <a:pt x="32" y="186"/>
                    </a:lnTo>
                    <a:lnTo>
                      <a:pt x="32" y="215"/>
                    </a:lnTo>
                    <a:lnTo>
                      <a:pt x="61" y="247"/>
                    </a:lnTo>
                    <a:lnTo>
                      <a:pt x="125" y="231"/>
                    </a:lnTo>
                    <a:lnTo>
                      <a:pt x="154" y="170"/>
                    </a:lnTo>
                    <a:lnTo>
                      <a:pt x="138" y="138"/>
                    </a:lnTo>
                    <a:lnTo>
                      <a:pt x="125" y="109"/>
                    </a:lnTo>
                    <a:lnTo>
                      <a:pt x="125" y="93"/>
                    </a:lnTo>
                    <a:lnTo>
                      <a:pt x="125" y="61"/>
                    </a:lnTo>
                    <a:lnTo>
                      <a:pt x="109" y="48"/>
                    </a:lnTo>
                    <a:lnTo>
                      <a:pt x="109" y="16"/>
                    </a:lnTo>
                    <a:lnTo>
                      <a:pt x="93" y="0"/>
                    </a:lnTo>
                    <a:lnTo>
                      <a:pt x="61" y="16"/>
                    </a:lnTo>
                    <a:lnTo>
                      <a:pt x="61" y="32"/>
                    </a:lnTo>
                    <a:lnTo>
                      <a:pt x="48" y="32"/>
                    </a:lnTo>
                    <a:lnTo>
                      <a:pt x="16" y="16"/>
                    </a:lnTo>
                    <a:lnTo>
                      <a:pt x="0" y="32"/>
                    </a:lnTo>
                    <a:lnTo>
                      <a:pt x="32" y="48"/>
                    </a:lnTo>
                    <a:lnTo>
                      <a:pt x="48" y="77"/>
                    </a:lnTo>
                    <a:lnTo>
                      <a:pt x="61" y="10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65" name="Freeform 114"/>
              <p:cNvSpPr>
                <a:spLocks/>
              </p:cNvSpPr>
              <p:nvPr/>
            </p:nvSpPr>
            <p:spPr bwMode="auto">
              <a:xfrm>
                <a:off x="2874" y="1773"/>
                <a:ext cx="94" cy="49"/>
              </a:xfrm>
              <a:custGeom>
                <a:avLst/>
                <a:gdLst>
                  <a:gd name="T0" fmla="*/ 77 w 94"/>
                  <a:gd name="T1" fmla="*/ 16 h 49"/>
                  <a:gd name="T2" fmla="*/ 64 w 94"/>
                  <a:gd name="T3" fmla="*/ 0 h 49"/>
                  <a:gd name="T4" fmla="*/ 48 w 94"/>
                  <a:gd name="T5" fmla="*/ 16 h 49"/>
                  <a:gd name="T6" fmla="*/ 32 w 94"/>
                  <a:gd name="T7" fmla="*/ 16 h 49"/>
                  <a:gd name="T8" fmla="*/ 16 w 94"/>
                  <a:gd name="T9" fmla="*/ 16 h 49"/>
                  <a:gd name="T10" fmla="*/ 0 w 94"/>
                  <a:gd name="T11" fmla="*/ 48 h 49"/>
                  <a:gd name="T12" fmla="*/ 32 w 94"/>
                  <a:gd name="T13" fmla="*/ 48 h 49"/>
                  <a:gd name="T14" fmla="*/ 48 w 94"/>
                  <a:gd name="T15" fmla="*/ 48 h 49"/>
                  <a:gd name="T16" fmla="*/ 64 w 94"/>
                  <a:gd name="T17" fmla="*/ 48 h 49"/>
                  <a:gd name="T18" fmla="*/ 77 w 94"/>
                  <a:gd name="T19" fmla="*/ 32 h 49"/>
                  <a:gd name="T20" fmla="*/ 93 w 94"/>
                  <a:gd name="T21" fmla="*/ 16 h 49"/>
                  <a:gd name="T22" fmla="*/ 77 w 94"/>
                  <a:gd name="T23" fmla="*/ 1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49"/>
                  <a:gd name="T38" fmla="*/ 94 w 94"/>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49">
                    <a:moveTo>
                      <a:pt x="77" y="16"/>
                    </a:moveTo>
                    <a:lnTo>
                      <a:pt x="64" y="0"/>
                    </a:lnTo>
                    <a:lnTo>
                      <a:pt x="48" y="16"/>
                    </a:lnTo>
                    <a:lnTo>
                      <a:pt x="32" y="16"/>
                    </a:lnTo>
                    <a:lnTo>
                      <a:pt x="16" y="16"/>
                    </a:lnTo>
                    <a:lnTo>
                      <a:pt x="0" y="48"/>
                    </a:lnTo>
                    <a:lnTo>
                      <a:pt x="32" y="48"/>
                    </a:lnTo>
                    <a:lnTo>
                      <a:pt x="48" y="48"/>
                    </a:lnTo>
                    <a:lnTo>
                      <a:pt x="64" y="48"/>
                    </a:lnTo>
                    <a:lnTo>
                      <a:pt x="77" y="32"/>
                    </a:lnTo>
                    <a:lnTo>
                      <a:pt x="93" y="16"/>
                    </a:lnTo>
                    <a:lnTo>
                      <a:pt x="77"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66" name="Freeform 115"/>
              <p:cNvSpPr>
                <a:spLocks/>
              </p:cNvSpPr>
              <p:nvPr/>
            </p:nvSpPr>
            <p:spPr bwMode="auto">
              <a:xfrm>
                <a:off x="2938" y="1569"/>
                <a:ext cx="107" cy="46"/>
              </a:xfrm>
              <a:custGeom>
                <a:avLst/>
                <a:gdLst>
                  <a:gd name="T0" fmla="*/ 0 w 107"/>
                  <a:gd name="T1" fmla="*/ 29 h 46"/>
                  <a:gd name="T2" fmla="*/ 0 w 107"/>
                  <a:gd name="T3" fmla="*/ 13 h 46"/>
                  <a:gd name="T4" fmla="*/ 13 w 107"/>
                  <a:gd name="T5" fmla="*/ 29 h 46"/>
                  <a:gd name="T6" fmla="*/ 45 w 107"/>
                  <a:gd name="T7" fmla="*/ 29 h 46"/>
                  <a:gd name="T8" fmla="*/ 61 w 107"/>
                  <a:gd name="T9" fmla="*/ 29 h 46"/>
                  <a:gd name="T10" fmla="*/ 90 w 107"/>
                  <a:gd name="T11" fmla="*/ 45 h 46"/>
                  <a:gd name="T12" fmla="*/ 106 w 107"/>
                  <a:gd name="T13" fmla="*/ 29 h 46"/>
                  <a:gd name="T14" fmla="*/ 106 w 107"/>
                  <a:gd name="T15" fmla="*/ 13 h 46"/>
                  <a:gd name="T16" fmla="*/ 106 w 107"/>
                  <a:gd name="T17" fmla="*/ 0 h 46"/>
                  <a:gd name="T18" fmla="*/ 90 w 107"/>
                  <a:gd name="T19" fmla="*/ 0 h 46"/>
                  <a:gd name="T20" fmla="*/ 61 w 107"/>
                  <a:gd name="T21" fmla="*/ 0 h 46"/>
                  <a:gd name="T22" fmla="*/ 45 w 107"/>
                  <a:gd name="T23" fmla="*/ 0 h 46"/>
                  <a:gd name="T24" fmla="*/ 29 w 107"/>
                  <a:gd name="T25" fmla="*/ 13 h 46"/>
                  <a:gd name="T26" fmla="*/ 13 w 107"/>
                  <a:gd name="T27" fmla="*/ 13 h 46"/>
                  <a:gd name="T28" fmla="*/ 0 w 107"/>
                  <a:gd name="T29" fmla="*/ 13 h 46"/>
                  <a:gd name="T30" fmla="*/ 0 w 107"/>
                  <a:gd name="T31" fmla="*/ 29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
                  <a:gd name="T49" fmla="*/ 0 h 46"/>
                  <a:gd name="T50" fmla="*/ 107 w 107"/>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 h="46">
                    <a:moveTo>
                      <a:pt x="0" y="29"/>
                    </a:moveTo>
                    <a:lnTo>
                      <a:pt x="0" y="13"/>
                    </a:lnTo>
                    <a:lnTo>
                      <a:pt x="13" y="29"/>
                    </a:lnTo>
                    <a:lnTo>
                      <a:pt x="45" y="29"/>
                    </a:lnTo>
                    <a:lnTo>
                      <a:pt x="61" y="29"/>
                    </a:lnTo>
                    <a:lnTo>
                      <a:pt x="90" y="45"/>
                    </a:lnTo>
                    <a:lnTo>
                      <a:pt x="106" y="29"/>
                    </a:lnTo>
                    <a:lnTo>
                      <a:pt x="106" y="13"/>
                    </a:lnTo>
                    <a:lnTo>
                      <a:pt x="106" y="0"/>
                    </a:lnTo>
                    <a:lnTo>
                      <a:pt x="90" y="0"/>
                    </a:lnTo>
                    <a:lnTo>
                      <a:pt x="61" y="0"/>
                    </a:lnTo>
                    <a:lnTo>
                      <a:pt x="45" y="0"/>
                    </a:lnTo>
                    <a:lnTo>
                      <a:pt x="29" y="13"/>
                    </a:lnTo>
                    <a:lnTo>
                      <a:pt x="13" y="13"/>
                    </a:lnTo>
                    <a:lnTo>
                      <a:pt x="0" y="13"/>
                    </a:lnTo>
                    <a:lnTo>
                      <a:pt x="0" y="2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67" name="Freeform 116"/>
              <p:cNvSpPr>
                <a:spLocks/>
              </p:cNvSpPr>
              <p:nvPr/>
            </p:nvSpPr>
            <p:spPr bwMode="auto">
              <a:xfrm>
                <a:off x="2938" y="1582"/>
                <a:ext cx="91" cy="78"/>
              </a:xfrm>
              <a:custGeom>
                <a:avLst/>
                <a:gdLst>
                  <a:gd name="T0" fmla="*/ 0 w 91"/>
                  <a:gd name="T1" fmla="*/ 0 h 78"/>
                  <a:gd name="T2" fmla="*/ 0 w 91"/>
                  <a:gd name="T3" fmla="*/ 16 h 78"/>
                  <a:gd name="T4" fmla="*/ 0 w 91"/>
                  <a:gd name="T5" fmla="*/ 32 h 78"/>
                  <a:gd name="T6" fmla="*/ 13 w 91"/>
                  <a:gd name="T7" fmla="*/ 48 h 78"/>
                  <a:gd name="T8" fmla="*/ 29 w 91"/>
                  <a:gd name="T9" fmla="*/ 77 h 78"/>
                  <a:gd name="T10" fmla="*/ 45 w 91"/>
                  <a:gd name="T11" fmla="*/ 77 h 78"/>
                  <a:gd name="T12" fmla="*/ 61 w 91"/>
                  <a:gd name="T13" fmla="*/ 64 h 78"/>
                  <a:gd name="T14" fmla="*/ 77 w 91"/>
                  <a:gd name="T15" fmla="*/ 48 h 78"/>
                  <a:gd name="T16" fmla="*/ 90 w 91"/>
                  <a:gd name="T17" fmla="*/ 32 h 78"/>
                  <a:gd name="T18" fmla="*/ 61 w 91"/>
                  <a:gd name="T19" fmla="*/ 16 h 78"/>
                  <a:gd name="T20" fmla="*/ 45 w 91"/>
                  <a:gd name="T21" fmla="*/ 16 h 78"/>
                  <a:gd name="T22" fmla="*/ 13 w 91"/>
                  <a:gd name="T23" fmla="*/ 16 h 78"/>
                  <a:gd name="T24" fmla="*/ 0 w 91"/>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8"/>
                  <a:gd name="T41" fmla="*/ 91 w 91"/>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8">
                    <a:moveTo>
                      <a:pt x="0" y="0"/>
                    </a:moveTo>
                    <a:lnTo>
                      <a:pt x="0" y="16"/>
                    </a:lnTo>
                    <a:lnTo>
                      <a:pt x="0" y="32"/>
                    </a:lnTo>
                    <a:lnTo>
                      <a:pt x="13" y="48"/>
                    </a:lnTo>
                    <a:lnTo>
                      <a:pt x="29" y="77"/>
                    </a:lnTo>
                    <a:lnTo>
                      <a:pt x="45" y="77"/>
                    </a:lnTo>
                    <a:lnTo>
                      <a:pt x="61" y="64"/>
                    </a:lnTo>
                    <a:lnTo>
                      <a:pt x="77" y="48"/>
                    </a:lnTo>
                    <a:lnTo>
                      <a:pt x="90" y="32"/>
                    </a:lnTo>
                    <a:lnTo>
                      <a:pt x="61" y="16"/>
                    </a:lnTo>
                    <a:lnTo>
                      <a:pt x="45" y="16"/>
                    </a:lnTo>
                    <a:lnTo>
                      <a:pt x="13" y="16"/>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68" name="Freeform 117"/>
              <p:cNvSpPr>
                <a:spLocks/>
              </p:cNvSpPr>
              <p:nvPr/>
            </p:nvSpPr>
            <p:spPr bwMode="auto">
              <a:xfrm>
                <a:off x="3015" y="1736"/>
                <a:ext cx="46" cy="65"/>
              </a:xfrm>
              <a:custGeom>
                <a:avLst/>
                <a:gdLst>
                  <a:gd name="T0" fmla="*/ 0 w 46"/>
                  <a:gd name="T1" fmla="*/ 32 h 65"/>
                  <a:gd name="T2" fmla="*/ 13 w 46"/>
                  <a:gd name="T3" fmla="*/ 16 h 65"/>
                  <a:gd name="T4" fmla="*/ 13 w 46"/>
                  <a:gd name="T5" fmla="*/ 0 h 65"/>
                  <a:gd name="T6" fmla="*/ 29 w 46"/>
                  <a:gd name="T7" fmla="*/ 0 h 65"/>
                  <a:gd name="T8" fmla="*/ 29 w 46"/>
                  <a:gd name="T9" fmla="*/ 16 h 65"/>
                  <a:gd name="T10" fmla="*/ 45 w 46"/>
                  <a:gd name="T11" fmla="*/ 32 h 65"/>
                  <a:gd name="T12" fmla="*/ 45 w 46"/>
                  <a:gd name="T13" fmla="*/ 48 h 65"/>
                  <a:gd name="T14" fmla="*/ 45 w 46"/>
                  <a:gd name="T15" fmla="*/ 64 h 65"/>
                  <a:gd name="T16" fmla="*/ 29 w 46"/>
                  <a:gd name="T17" fmla="*/ 64 h 65"/>
                  <a:gd name="T18" fmla="*/ 29 w 46"/>
                  <a:gd name="T19" fmla="*/ 48 h 65"/>
                  <a:gd name="T20" fmla="*/ 0 w 46"/>
                  <a:gd name="T21" fmla="*/ 32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65"/>
                  <a:gd name="T35" fmla="*/ 46 w 46"/>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65">
                    <a:moveTo>
                      <a:pt x="0" y="32"/>
                    </a:moveTo>
                    <a:lnTo>
                      <a:pt x="13" y="16"/>
                    </a:lnTo>
                    <a:lnTo>
                      <a:pt x="13" y="0"/>
                    </a:lnTo>
                    <a:lnTo>
                      <a:pt x="29" y="0"/>
                    </a:lnTo>
                    <a:lnTo>
                      <a:pt x="29" y="16"/>
                    </a:lnTo>
                    <a:lnTo>
                      <a:pt x="45" y="32"/>
                    </a:lnTo>
                    <a:lnTo>
                      <a:pt x="45" y="48"/>
                    </a:lnTo>
                    <a:lnTo>
                      <a:pt x="45" y="64"/>
                    </a:lnTo>
                    <a:lnTo>
                      <a:pt x="29" y="64"/>
                    </a:lnTo>
                    <a:lnTo>
                      <a:pt x="29" y="48"/>
                    </a:lnTo>
                    <a:lnTo>
                      <a:pt x="0" y="32"/>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69" name="Freeform 118"/>
              <p:cNvSpPr>
                <a:spLocks/>
              </p:cNvSpPr>
              <p:nvPr/>
            </p:nvSpPr>
            <p:spPr bwMode="auto">
              <a:xfrm>
                <a:off x="2938" y="1768"/>
                <a:ext cx="123" cy="78"/>
              </a:xfrm>
              <a:custGeom>
                <a:avLst/>
                <a:gdLst>
                  <a:gd name="T0" fmla="*/ 29 w 123"/>
                  <a:gd name="T1" fmla="*/ 0 h 78"/>
                  <a:gd name="T2" fmla="*/ 13 w 123"/>
                  <a:gd name="T3" fmla="*/ 16 h 78"/>
                  <a:gd name="T4" fmla="*/ 0 w 123"/>
                  <a:gd name="T5" fmla="*/ 32 h 78"/>
                  <a:gd name="T6" fmla="*/ 13 w 123"/>
                  <a:gd name="T7" fmla="*/ 45 h 78"/>
                  <a:gd name="T8" fmla="*/ 29 w 123"/>
                  <a:gd name="T9" fmla="*/ 61 h 78"/>
                  <a:gd name="T10" fmla="*/ 45 w 123"/>
                  <a:gd name="T11" fmla="*/ 77 h 78"/>
                  <a:gd name="T12" fmla="*/ 77 w 123"/>
                  <a:gd name="T13" fmla="*/ 77 h 78"/>
                  <a:gd name="T14" fmla="*/ 90 w 123"/>
                  <a:gd name="T15" fmla="*/ 77 h 78"/>
                  <a:gd name="T16" fmla="*/ 106 w 123"/>
                  <a:gd name="T17" fmla="*/ 77 h 78"/>
                  <a:gd name="T18" fmla="*/ 106 w 123"/>
                  <a:gd name="T19" fmla="*/ 61 h 78"/>
                  <a:gd name="T20" fmla="*/ 122 w 123"/>
                  <a:gd name="T21" fmla="*/ 45 h 78"/>
                  <a:gd name="T22" fmla="*/ 106 w 123"/>
                  <a:gd name="T23" fmla="*/ 32 h 78"/>
                  <a:gd name="T24" fmla="*/ 106 w 123"/>
                  <a:gd name="T25" fmla="*/ 16 h 78"/>
                  <a:gd name="T26" fmla="*/ 77 w 123"/>
                  <a:gd name="T27" fmla="*/ 0 h 78"/>
                  <a:gd name="T28" fmla="*/ 61 w 123"/>
                  <a:gd name="T29" fmla="*/ 0 h 78"/>
                  <a:gd name="T30" fmla="*/ 29 w 123"/>
                  <a:gd name="T31" fmla="*/ 0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78"/>
                  <a:gd name="T50" fmla="*/ 123 w 123"/>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78">
                    <a:moveTo>
                      <a:pt x="29" y="0"/>
                    </a:moveTo>
                    <a:lnTo>
                      <a:pt x="13" y="16"/>
                    </a:lnTo>
                    <a:lnTo>
                      <a:pt x="0" y="32"/>
                    </a:lnTo>
                    <a:lnTo>
                      <a:pt x="13" y="45"/>
                    </a:lnTo>
                    <a:lnTo>
                      <a:pt x="29" y="61"/>
                    </a:lnTo>
                    <a:lnTo>
                      <a:pt x="45" y="77"/>
                    </a:lnTo>
                    <a:lnTo>
                      <a:pt x="77" y="77"/>
                    </a:lnTo>
                    <a:lnTo>
                      <a:pt x="90" y="77"/>
                    </a:lnTo>
                    <a:lnTo>
                      <a:pt x="106" y="77"/>
                    </a:lnTo>
                    <a:lnTo>
                      <a:pt x="106" y="61"/>
                    </a:lnTo>
                    <a:lnTo>
                      <a:pt x="122" y="45"/>
                    </a:lnTo>
                    <a:lnTo>
                      <a:pt x="106" y="32"/>
                    </a:lnTo>
                    <a:lnTo>
                      <a:pt x="106" y="16"/>
                    </a:lnTo>
                    <a:lnTo>
                      <a:pt x="77" y="0"/>
                    </a:lnTo>
                    <a:lnTo>
                      <a:pt x="61" y="0"/>
                    </a:lnTo>
                    <a:lnTo>
                      <a:pt x="29"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70" name="Freeform 119"/>
              <p:cNvSpPr>
                <a:spLocks/>
              </p:cNvSpPr>
              <p:nvPr/>
            </p:nvSpPr>
            <p:spPr bwMode="auto">
              <a:xfrm>
                <a:off x="2951" y="1675"/>
                <a:ext cx="232" cy="155"/>
              </a:xfrm>
              <a:custGeom>
                <a:avLst/>
                <a:gdLst>
                  <a:gd name="T0" fmla="*/ 64 w 232"/>
                  <a:gd name="T1" fmla="*/ 93 h 155"/>
                  <a:gd name="T2" fmla="*/ 77 w 232"/>
                  <a:gd name="T3" fmla="*/ 77 h 155"/>
                  <a:gd name="T4" fmla="*/ 77 w 232"/>
                  <a:gd name="T5" fmla="*/ 61 h 155"/>
                  <a:gd name="T6" fmla="*/ 93 w 232"/>
                  <a:gd name="T7" fmla="*/ 61 h 155"/>
                  <a:gd name="T8" fmla="*/ 93 w 232"/>
                  <a:gd name="T9" fmla="*/ 77 h 155"/>
                  <a:gd name="T10" fmla="*/ 109 w 232"/>
                  <a:gd name="T11" fmla="*/ 93 h 155"/>
                  <a:gd name="T12" fmla="*/ 109 w 232"/>
                  <a:gd name="T13" fmla="*/ 109 h 155"/>
                  <a:gd name="T14" fmla="*/ 109 w 232"/>
                  <a:gd name="T15" fmla="*/ 125 h 155"/>
                  <a:gd name="T16" fmla="*/ 93 w 232"/>
                  <a:gd name="T17" fmla="*/ 125 h 155"/>
                  <a:gd name="T18" fmla="*/ 109 w 232"/>
                  <a:gd name="T19" fmla="*/ 138 h 155"/>
                  <a:gd name="T20" fmla="*/ 125 w 232"/>
                  <a:gd name="T21" fmla="*/ 125 h 155"/>
                  <a:gd name="T22" fmla="*/ 154 w 232"/>
                  <a:gd name="T23" fmla="*/ 125 h 155"/>
                  <a:gd name="T24" fmla="*/ 154 w 232"/>
                  <a:gd name="T25" fmla="*/ 154 h 155"/>
                  <a:gd name="T26" fmla="*/ 202 w 232"/>
                  <a:gd name="T27" fmla="*/ 125 h 155"/>
                  <a:gd name="T28" fmla="*/ 170 w 232"/>
                  <a:gd name="T29" fmla="*/ 125 h 155"/>
                  <a:gd name="T30" fmla="*/ 202 w 232"/>
                  <a:gd name="T31" fmla="*/ 109 h 155"/>
                  <a:gd name="T32" fmla="*/ 231 w 232"/>
                  <a:gd name="T33" fmla="*/ 109 h 155"/>
                  <a:gd name="T34" fmla="*/ 231 w 232"/>
                  <a:gd name="T35" fmla="*/ 61 h 155"/>
                  <a:gd name="T36" fmla="*/ 231 w 232"/>
                  <a:gd name="T37" fmla="*/ 48 h 155"/>
                  <a:gd name="T38" fmla="*/ 218 w 232"/>
                  <a:gd name="T39" fmla="*/ 48 h 155"/>
                  <a:gd name="T40" fmla="*/ 202 w 232"/>
                  <a:gd name="T41" fmla="*/ 48 h 155"/>
                  <a:gd name="T42" fmla="*/ 202 w 232"/>
                  <a:gd name="T43" fmla="*/ 32 h 155"/>
                  <a:gd name="T44" fmla="*/ 186 w 232"/>
                  <a:gd name="T45" fmla="*/ 32 h 155"/>
                  <a:gd name="T46" fmla="*/ 170 w 232"/>
                  <a:gd name="T47" fmla="*/ 32 h 155"/>
                  <a:gd name="T48" fmla="*/ 170 w 232"/>
                  <a:gd name="T49" fmla="*/ 16 h 155"/>
                  <a:gd name="T50" fmla="*/ 154 w 232"/>
                  <a:gd name="T51" fmla="*/ 0 h 155"/>
                  <a:gd name="T52" fmla="*/ 141 w 232"/>
                  <a:gd name="T53" fmla="*/ 16 h 155"/>
                  <a:gd name="T54" fmla="*/ 109 w 232"/>
                  <a:gd name="T55" fmla="*/ 16 h 155"/>
                  <a:gd name="T56" fmla="*/ 93 w 232"/>
                  <a:gd name="T57" fmla="*/ 16 h 155"/>
                  <a:gd name="T58" fmla="*/ 77 w 232"/>
                  <a:gd name="T59" fmla="*/ 32 h 155"/>
                  <a:gd name="T60" fmla="*/ 64 w 232"/>
                  <a:gd name="T61" fmla="*/ 48 h 155"/>
                  <a:gd name="T62" fmla="*/ 48 w 232"/>
                  <a:gd name="T63" fmla="*/ 32 h 155"/>
                  <a:gd name="T64" fmla="*/ 16 w 232"/>
                  <a:gd name="T65" fmla="*/ 32 h 155"/>
                  <a:gd name="T66" fmla="*/ 16 w 232"/>
                  <a:gd name="T67" fmla="*/ 77 h 155"/>
                  <a:gd name="T68" fmla="*/ 0 w 232"/>
                  <a:gd name="T69" fmla="*/ 93 h 155"/>
                  <a:gd name="T70" fmla="*/ 16 w 232"/>
                  <a:gd name="T71" fmla="*/ 93 h 155"/>
                  <a:gd name="T72" fmla="*/ 48 w 232"/>
                  <a:gd name="T73" fmla="*/ 93 h 155"/>
                  <a:gd name="T74" fmla="*/ 64 w 232"/>
                  <a:gd name="T75" fmla="*/ 93 h 1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155"/>
                  <a:gd name="T116" fmla="*/ 232 w 232"/>
                  <a:gd name="T117" fmla="*/ 155 h 1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155">
                    <a:moveTo>
                      <a:pt x="64" y="93"/>
                    </a:moveTo>
                    <a:lnTo>
                      <a:pt x="77" y="77"/>
                    </a:lnTo>
                    <a:lnTo>
                      <a:pt x="77" y="61"/>
                    </a:lnTo>
                    <a:lnTo>
                      <a:pt x="93" y="61"/>
                    </a:lnTo>
                    <a:lnTo>
                      <a:pt x="93" y="77"/>
                    </a:lnTo>
                    <a:lnTo>
                      <a:pt x="109" y="93"/>
                    </a:lnTo>
                    <a:lnTo>
                      <a:pt x="109" y="109"/>
                    </a:lnTo>
                    <a:lnTo>
                      <a:pt x="109" y="125"/>
                    </a:lnTo>
                    <a:lnTo>
                      <a:pt x="93" y="125"/>
                    </a:lnTo>
                    <a:lnTo>
                      <a:pt x="109" y="138"/>
                    </a:lnTo>
                    <a:lnTo>
                      <a:pt x="125" y="125"/>
                    </a:lnTo>
                    <a:lnTo>
                      <a:pt x="154" y="125"/>
                    </a:lnTo>
                    <a:lnTo>
                      <a:pt x="154" y="154"/>
                    </a:lnTo>
                    <a:lnTo>
                      <a:pt x="202" y="125"/>
                    </a:lnTo>
                    <a:lnTo>
                      <a:pt x="170" y="125"/>
                    </a:lnTo>
                    <a:lnTo>
                      <a:pt x="202" y="109"/>
                    </a:lnTo>
                    <a:lnTo>
                      <a:pt x="231" y="109"/>
                    </a:lnTo>
                    <a:lnTo>
                      <a:pt x="231" y="61"/>
                    </a:lnTo>
                    <a:lnTo>
                      <a:pt x="231" y="48"/>
                    </a:lnTo>
                    <a:lnTo>
                      <a:pt x="218" y="48"/>
                    </a:lnTo>
                    <a:lnTo>
                      <a:pt x="202" y="48"/>
                    </a:lnTo>
                    <a:lnTo>
                      <a:pt x="202" y="32"/>
                    </a:lnTo>
                    <a:lnTo>
                      <a:pt x="186" y="32"/>
                    </a:lnTo>
                    <a:lnTo>
                      <a:pt x="170" y="32"/>
                    </a:lnTo>
                    <a:lnTo>
                      <a:pt x="170" y="16"/>
                    </a:lnTo>
                    <a:lnTo>
                      <a:pt x="154" y="0"/>
                    </a:lnTo>
                    <a:lnTo>
                      <a:pt x="141" y="16"/>
                    </a:lnTo>
                    <a:lnTo>
                      <a:pt x="109" y="16"/>
                    </a:lnTo>
                    <a:lnTo>
                      <a:pt x="93" y="16"/>
                    </a:lnTo>
                    <a:lnTo>
                      <a:pt x="77" y="32"/>
                    </a:lnTo>
                    <a:lnTo>
                      <a:pt x="64" y="48"/>
                    </a:lnTo>
                    <a:lnTo>
                      <a:pt x="48" y="32"/>
                    </a:lnTo>
                    <a:lnTo>
                      <a:pt x="16" y="32"/>
                    </a:lnTo>
                    <a:lnTo>
                      <a:pt x="16" y="77"/>
                    </a:lnTo>
                    <a:lnTo>
                      <a:pt x="0" y="93"/>
                    </a:lnTo>
                    <a:lnTo>
                      <a:pt x="16" y="93"/>
                    </a:lnTo>
                    <a:lnTo>
                      <a:pt x="48" y="93"/>
                    </a:lnTo>
                    <a:lnTo>
                      <a:pt x="64" y="9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71" name="Line 120"/>
              <p:cNvSpPr>
                <a:spLocks noChangeShapeType="1"/>
              </p:cNvSpPr>
              <p:nvPr/>
            </p:nvSpPr>
            <p:spPr bwMode="auto">
              <a:xfrm flipV="1">
                <a:off x="3352" y="2291"/>
                <a:ext cx="17"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72" name="Line 121"/>
              <p:cNvSpPr>
                <a:spLocks noChangeShapeType="1"/>
              </p:cNvSpPr>
              <p:nvPr/>
            </p:nvSpPr>
            <p:spPr bwMode="auto">
              <a:xfrm>
                <a:off x="3462" y="2230"/>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73" name="Line 122"/>
              <p:cNvSpPr>
                <a:spLocks noChangeShapeType="1"/>
              </p:cNvSpPr>
              <p:nvPr/>
            </p:nvSpPr>
            <p:spPr bwMode="auto">
              <a:xfrm>
                <a:off x="3336" y="2291"/>
                <a:ext cx="16"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74" name="Line 123"/>
              <p:cNvSpPr>
                <a:spLocks noChangeShapeType="1"/>
              </p:cNvSpPr>
              <p:nvPr/>
            </p:nvSpPr>
            <p:spPr bwMode="auto">
              <a:xfrm>
                <a:off x="3369" y="2291"/>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75" name="Line 124"/>
              <p:cNvSpPr>
                <a:spLocks noChangeShapeType="1"/>
              </p:cNvSpPr>
              <p:nvPr/>
            </p:nvSpPr>
            <p:spPr bwMode="auto">
              <a:xfrm>
                <a:off x="3401" y="2279"/>
                <a:ext cx="1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76" name="Line 125"/>
              <p:cNvSpPr>
                <a:spLocks noChangeShapeType="1"/>
              </p:cNvSpPr>
              <p:nvPr/>
            </p:nvSpPr>
            <p:spPr bwMode="auto">
              <a:xfrm flipV="1">
                <a:off x="3413" y="2263"/>
                <a:ext cx="17"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77" name="Line 126"/>
              <p:cNvSpPr>
                <a:spLocks noChangeShapeType="1"/>
              </p:cNvSpPr>
              <p:nvPr/>
            </p:nvSpPr>
            <p:spPr bwMode="auto">
              <a:xfrm flipV="1">
                <a:off x="3446" y="2245"/>
                <a:ext cx="0" cy="1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78" name="Line 127"/>
              <p:cNvSpPr>
                <a:spLocks noChangeShapeType="1"/>
              </p:cNvSpPr>
              <p:nvPr/>
            </p:nvSpPr>
            <p:spPr bwMode="auto">
              <a:xfrm>
                <a:off x="3446" y="2246"/>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79" name="Line 128"/>
              <p:cNvSpPr>
                <a:spLocks noChangeShapeType="1"/>
              </p:cNvSpPr>
              <p:nvPr/>
            </p:nvSpPr>
            <p:spPr bwMode="auto">
              <a:xfrm>
                <a:off x="3478" y="2214"/>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80" name="Line 129"/>
              <p:cNvSpPr>
                <a:spLocks noChangeShapeType="1"/>
              </p:cNvSpPr>
              <p:nvPr/>
            </p:nvSpPr>
            <p:spPr bwMode="auto">
              <a:xfrm>
                <a:off x="3430" y="2279"/>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81" name="Line 130"/>
              <p:cNvSpPr>
                <a:spLocks noChangeShapeType="1"/>
              </p:cNvSpPr>
              <p:nvPr/>
            </p:nvSpPr>
            <p:spPr bwMode="auto">
              <a:xfrm>
                <a:off x="3446" y="2279"/>
                <a:ext cx="0" cy="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82" name="Line 131"/>
              <p:cNvSpPr>
                <a:spLocks noChangeShapeType="1"/>
              </p:cNvSpPr>
              <p:nvPr/>
            </p:nvSpPr>
            <p:spPr bwMode="auto">
              <a:xfrm>
                <a:off x="3446" y="2291"/>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83" name="Freeform 132"/>
              <p:cNvSpPr>
                <a:spLocks/>
              </p:cNvSpPr>
              <p:nvPr/>
            </p:nvSpPr>
            <p:spPr bwMode="auto">
              <a:xfrm>
                <a:off x="3153" y="2044"/>
                <a:ext cx="326" cy="264"/>
              </a:xfrm>
              <a:custGeom>
                <a:avLst/>
                <a:gdLst>
                  <a:gd name="T0" fmla="*/ 248 w 326"/>
                  <a:gd name="T1" fmla="*/ 125 h 264"/>
                  <a:gd name="T2" fmla="*/ 261 w 326"/>
                  <a:gd name="T3" fmla="*/ 141 h 264"/>
                  <a:gd name="T4" fmla="*/ 261 w 326"/>
                  <a:gd name="T5" fmla="*/ 125 h 264"/>
                  <a:gd name="T6" fmla="*/ 261 w 326"/>
                  <a:gd name="T7" fmla="*/ 141 h 264"/>
                  <a:gd name="T8" fmla="*/ 277 w 326"/>
                  <a:gd name="T9" fmla="*/ 157 h 264"/>
                  <a:gd name="T10" fmla="*/ 309 w 326"/>
                  <a:gd name="T11" fmla="*/ 157 h 264"/>
                  <a:gd name="T12" fmla="*/ 325 w 326"/>
                  <a:gd name="T13" fmla="*/ 170 h 264"/>
                  <a:gd name="T14" fmla="*/ 325 w 326"/>
                  <a:gd name="T15" fmla="*/ 186 h 264"/>
                  <a:gd name="T16" fmla="*/ 293 w 326"/>
                  <a:gd name="T17" fmla="*/ 218 h 264"/>
                  <a:gd name="T18" fmla="*/ 232 w 326"/>
                  <a:gd name="T19" fmla="*/ 247 h 264"/>
                  <a:gd name="T20" fmla="*/ 200 w 326"/>
                  <a:gd name="T21" fmla="*/ 263 h 264"/>
                  <a:gd name="T22" fmla="*/ 154 w 326"/>
                  <a:gd name="T23" fmla="*/ 247 h 264"/>
                  <a:gd name="T24" fmla="*/ 138 w 326"/>
                  <a:gd name="T25" fmla="*/ 263 h 264"/>
                  <a:gd name="T26" fmla="*/ 122 w 326"/>
                  <a:gd name="T27" fmla="*/ 234 h 264"/>
                  <a:gd name="T28" fmla="*/ 93 w 326"/>
                  <a:gd name="T29" fmla="*/ 202 h 264"/>
                  <a:gd name="T30" fmla="*/ 77 w 326"/>
                  <a:gd name="T31" fmla="*/ 170 h 264"/>
                  <a:gd name="T32" fmla="*/ 93 w 326"/>
                  <a:gd name="T33" fmla="*/ 170 h 264"/>
                  <a:gd name="T34" fmla="*/ 61 w 326"/>
                  <a:gd name="T35" fmla="*/ 141 h 264"/>
                  <a:gd name="T36" fmla="*/ 45 w 326"/>
                  <a:gd name="T37" fmla="*/ 141 h 264"/>
                  <a:gd name="T38" fmla="*/ 45 w 326"/>
                  <a:gd name="T39" fmla="*/ 125 h 264"/>
                  <a:gd name="T40" fmla="*/ 16 w 326"/>
                  <a:gd name="T41" fmla="*/ 64 h 264"/>
                  <a:gd name="T42" fmla="*/ 0 w 326"/>
                  <a:gd name="T43" fmla="*/ 64 h 264"/>
                  <a:gd name="T44" fmla="*/ 61 w 326"/>
                  <a:gd name="T45" fmla="*/ 48 h 264"/>
                  <a:gd name="T46" fmla="*/ 61 w 326"/>
                  <a:gd name="T47" fmla="*/ 32 h 264"/>
                  <a:gd name="T48" fmla="*/ 29 w 326"/>
                  <a:gd name="T49" fmla="*/ 0 h 264"/>
                  <a:gd name="T50" fmla="*/ 61 w 326"/>
                  <a:gd name="T51" fmla="*/ 0 h 264"/>
                  <a:gd name="T52" fmla="*/ 77 w 326"/>
                  <a:gd name="T53" fmla="*/ 0 h 264"/>
                  <a:gd name="T54" fmla="*/ 122 w 326"/>
                  <a:gd name="T55" fmla="*/ 16 h 264"/>
                  <a:gd name="T56" fmla="*/ 122 w 326"/>
                  <a:gd name="T57" fmla="*/ 32 h 264"/>
                  <a:gd name="T58" fmla="*/ 138 w 326"/>
                  <a:gd name="T59" fmla="*/ 32 h 264"/>
                  <a:gd name="T60" fmla="*/ 154 w 326"/>
                  <a:gd name="T61" fmla="*/ 48 h 264"/>
                  <a:gd name="T62" fmla="*/ 171 w 326"/>
                  <a:gd name="T63" fmla="*/ 48 h 264"/>
                  <a:gd name="T64" fmla="*/ 183 w 326"/>
                  <a:gd name="T65" fmla="*/ 64 h 264"/>
                  <a:gd name="T66" fmla="*/ 200 w 326"/>
                  <a:gd name="T67" fmla="*/ 64 h 264"/>
                  <a:gd name="T68" fmla="*/ 216 w 326"/>
                  <a:gd name="T69" fmla="*/ 64 h 264"/>
                  <a:gd name="T70" fmla="*/ 248 w 326"/>
                  <a:gd name="T71" fmla="*/ 125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6"/>
                  <a:gd name="T109" fmla="*/ 0 h 264"/>
                  <a:gd name="T110" fmla="*/ 326 w 326"/>
                  <a:gd name="T111" fmla="*/ 264 h 2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6" h="264">
                    <a:moveTo>
                      <a:pt x="248" y="125"/>
                    </a:moveTo>
                    <a:lnTo>
                      <a:pt x="261" y="141"/>
                    </a:lnTo>
                    <a:lnTo>
                      <a:pt x="261" y="125"/>
                    </a:lnTo>
                    <a:lnTo>
                      <a:pt x="261" y="141"/>
                    </a:lnTo>
                    <a:lnTo>
                      <a:pt x="277" y="157"/>
                    </a:lnTo>
                    <a:lnTo>
                      <a:pt x="309" y="157"/>
                    </a:lnTo>
                    <a:lnTo>
                      <a:pt x="325" y="170"/>
                    </a:lnTo>
                    <a:lnTo>
                      <a:pt x="325" y="186"/>
                    </a:lnTo>
                    <a:lnTo>
                      <a:pt x="293" y="218"/>
                    </a:lnTo>
                    <a:lnTo>
                      <a:pt x="232" y="247"/>
                    </a:lnTo>
                    <a:lnTo>
                      <a:pt x="200" y="263"/>
                    </a:lnTo>
                    <a:lnTo>
                      <a:pt x="154" y="247"/>
                    </a:lnTo>
                    <a:lnTo>
                      <a:pt x="138" y="263"/>
                    </a:lnTo>
                    <a:lnTo>
                      <a:pt x="122" y="234"/>
                    </a:lnTo>
                    <a:lnTo>
                      <a:pt x="93" y="202"/>
                    </a:lnTo>
                    <a:lnTo>
                      <a:pt x="77" y="170"/>
                    </a:lnTo>
                    <a:lnTo>
                      <a:pt x="93" y="170"/>
                    </a:lnTo>
                    <a:lnTo>
                      <a:pt x="61" y="141"/>
                    </a:lnTo>
                    <a:lnTo>
                      <a:pt x="45" y="141"/>
                    </a:lnTo>
                    <a:lnTo>
                      <a:pt x="45" y="125"/>
                    </a:lnTo>
                    <a:lnTo>
                      <a:pt x="16" y="64"/>
                    </a:lnTo>
                    <a:lnTo>
                      <a:pt x="0" y="64"/>
                    </a:lnTo>
                    <a:lnTo>
                      <a:pt x="61" y="48"/>
                    </a:lnTo>
                    <a:lnTo>
                      <a:pt x="61" y="32"/>
                    </a:lnTo>
                    <a:lnTo>
                      <a:pt x="29" y="0"/>
                    </a:lnTo>
                    <a:lnTo>
                      <a:pt x="61" y="0"/>
                    </a:lnTo>
                    <a:lnTo>
                      <a:pt x="77" y="0"/>
                    </a:lnTo>
                    <a:lnTo>
                      <a:pt x="122" y="16"/>
                    </a:lnTo>
                    <a:lnTo>
                      <a:pt x="122" y="32"/>
                    </a:lnTo>
                    <a:lnTo>
                      <a:pt x="138" y="32"/>
                    </a:lnTo>
                    <a:lnTo>
                      <a:pt x="154" y="48"/>
                    </a:lnTo>
                    <a:lnTo>
                      <a:pt x="171" y="48"/>
                    </a:lnTo>
                    <a:lnTo>
                      <a:pt x="183" y="64"/>
                    </a:lnTo>
                    <a:lnTo>
                      <a:pt x="200" y="64"/>
                    </a:lnTo>
                    <a:lnTo>
                      <a:pt x="216" y="64"/>
                    </a:lnTo>
                    <a:lnTo>
                      <a:pt x="248" y="125"/>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484" name="Freeform 133"/>
              <p:cNvSpPr>
                <a:spLocks/>
              </p:cNvSpPr>
              <p:nvPr/>
            </p:nvSpPr>
            <p:spPr bwMode="auto">
              <a:xfrm>
                <a:off x="3198" y="2291"/>
                <a:ext cx="94" cy="95"/>
              </a:xfrm>
              <a:custGeom>
                <a:avLst/>
                <a:gdLst>
                  <a:gd name="T0" fmla="*/ 0 w 94"/>
                  <a:gd name="T1" fmla="*/ 78 h 95"/>
                  <a:gd name="T2" fmla="*/ 0 w 94"/>
                  <a:gd name="T3" fmla="*/ 65 h 95"/>
                  <a:gd name="T4" fmla="*/ 16 w 94"/>
                  <a:gd name="T5" fmla="*/ 65 h 95"/>
                  <a:gd name="T6" fmla="*/ 32 w 94"/>
                  <a:gd name="T7" fmla="*/ 78 h 95"/>
                  <a:gd name="T8" fmla="*/ 61 w 94"/>
                  <a:gd name="T9" fmla="*/ 78 h 95"/>
                  <a:gd name="T10" fmla="*/ 77 w 94"/>
                  <a:gd name="T11" fmla="*/ 94 h 95"/>
                  <a:gd name="T12" fmla="*/ 93 w 94"/>
                  <a:gd name="T13" fmla="*/ 94 h 95"/>
                  <a:gd name="T14" fmla="*/ 61 w 94"/>
                  <a:gd name="T15" fmla="*/ 49 h 95"/>
                  <a:gd name="T16" fmla="*/ 48 w 94"/>
                  <a:gd name="T17" fmla="*/ 49 h 95"/>
                  <a:gd name="T18" fmla="*/ 32 w 94"/>
                  <a:gd name="T19" fmla="*/ 0 h 95"/>
                  <a:gd name="T20" fmla="*/ 0 w 94"/>
                  <a:gd name="T21" fmla="*/ 16 h 95"/>
                  <a:gd name="T22" fmla="*/ 0 w 94"/>
                  <a:gd name="T23" fmla="*/ 32 h 95"/>
                  <a:gd name="T24" fmla="*/ 0 w 94"/>
                  <a:gd name="T25" fmla="*/ 78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95"/>
                  <a:gd name="T41" fmla="*/ 94 w 94"/>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95">
                    <a:moveTo>
                      <a:pt x="0" y="78"/>
                    </a:moveTo>
                    <a:lnTo>
                      <a:pt x="0" y="65"/>
                    </a:lnTo>
                    <a:lnTo>
                      <a:pt x="16" y="65"/>
                    </a:lnTo>
                    <a:lnTo>
                      <a:pt x="32" y="78"/>
                    </a:lnTo>
                    <a:lnTo>
                      <a:pt x="61" y="78"/>
                    </a:lnTo>
                    <a:lnTo>
                      <a:pt x="77" y="94"/>
                    </a:lnTo>
                    <a:lnTo>
                      <a:pt x="93" y="94"/>
                    </a:lnTo>
                    <a:lnTo>
                      <a:pt x="61" y="49"/>
                    </a:lnTo>
                    <a:lnTo>
                      <a:pt x="48" y="49"/>
                    </a:lnTo>
                    <a:lnTo>
                      <a:pt x="32" y="0"/>
                    </a:lnTo>
                    <a:lnTo>
                      <a:pt x="0" y="16"/>
                    </a:lnTo>
                    <a:lnTo>
                      <a:pt x="0" y="32"/>
                    </a:lnTo>
                    <a:lnTo>
                      <a:pt x="0" y="7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85" name="Line 134"/>
              <p:cNvSpPr>
                <a:spLocks noChangeShapeType="1"/>
              </p:cNvSpPr>
              <p:nvPr/>
            </p:nvSpPr>
            <p:spPr bwMode="auto">
              <a:xfrm>
                <a:off x="3291" y="2307"/>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86" name="Line 135"/>
              <p:cNvSpPr>
                <a:spLocks noChangeShapeType="1"/>
              </p:cNvSpPr>
              <p:nvPr/>
            </p:nvSpPr>
            <p:spPr bwMode="auto">
              <a:xfrm>
                <a:off x="3291" y="2291"/>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87" name="Line 136"/>
              <p:cNvSpPr>
                <a:spLocks noChangeShapeType="1"/>
              </p:cNvSpPr>
              <p:nvPr/>
            </p:nvSpPr>
            <p:spPr bwMode="auto">
              <a:xfrm>
                <a:off x="3291" y="2291"/>
                <a:ext cx="1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88" name="Line 137"/>
              <p:cNvSpPr>
                <a:spLocks noChangeShapeType="1"/>
              </p:cNvSpPr>
              <p:nvPr/>
            </p:nvSpPr>
            <p:spPr bwMode="auto">
              <a:xfrm>
                <a:off x="3308" y="2291"/>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89" name="Line 138"/>
              <p:cNvSpPr>
                <a:spLocks noChangeShapeType="1"/>
              </p:cNvSpPr>
              <p:nvPr/>
            </p:nvSpPr>
            <p:spPr bwMode="auto">
              <a:xfrm>
                <a:off x="3324" y="2291"/>
                <a:ext cx="1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490" name="Freeform 139"/>
              <p:cNvSpPr>
                <a:spLocks/>
              </p:cNvSpPr>
              <p:nvPr/>
            </p:nvSpPr>
            <p:spPr bwMode="auto">
              <a:xfrm>
                <a:off x="3291" y="2263"/>
                <a:ext cx="156" cy="106"/>
              </a:xfrm>
              <a:custGeom>
                <a:avLst/>
                <a:gdLst>
                  <a:gd name="T0" fmla="*/ 32 w 156"/>
                  <a:gd name="T1" fmla="*/ 105 h 106"/>
                  <a:gd name="T2" fmla="*/ 16 w 156"/>
                  <a:gd name="T3" fmla="*/ 105 h 106"/>
                  <a:gd name="T4" fmla="*/ 0 w 156"/>
                  <a:gd name="T5" fmla="*/ 76 h 106"/>
                  <a:gd name="T6" fmla="*/ 0 w 156"/>
                  <a:gd name="T7" fmla="*/ 60 h 106"/>
                  <a:gd name="T8" fmla="*/ 0 w 156"/>
                  <a:gd name="T9" fmla="*/ 45 h 106"/>
                  <a:gd name="T10" fmla="*/ 16 w 156"/>
                  <a:gd name="T11" fmla="*/ 29 h 106"/>
                  <a:gd name="T12" fmla="*/ 61 w 156"/>
                  <a:gd name="T13" fmla="*/ 45 h 106"/>
                  <a:gd name="T14" fmla="*/ 94 w 156"/>
                  <a:gd name="T15" fmla="*/ 29 h 106"/>
                  <a:gd name="T16" fmla="*/ 155 w 156"/>
                  <a:gd name="T17" fmla="*/ 0 h 106"/>
                  <a:gd name="T18" fmla="*/ 155 w 156"/>
                  <a:gd name="T19" fmla="*/ 29 h 106"/>
                  <a:gd name="T20" fmla="*/ 139 w 156"/>
                  <a:gd name="T21" fmla="*/ 45 h 106"/>
                  <a:gd name="T22" fmla="*/ 139 w 156"/>
                  <a:gd name="T23" fmla="*/ 60 h 106"/>
                  <a:gd name="T24" fmla="*/ 61 w 156"/>
                  <a:gd name="T25" fmla="*/ 92 h 106"/>
                  <a:gd name="T26" fmla="*/ 32 w 156"/>
                  <a:gd name="T27" fmla="*/ 105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106"/>
                  <a:gd name="T44" fmla="*/ 156 w 156"/>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106">
                    <a:moveTo>
                      <a:pt x="32" y="105"/>
                    </a:moveTo>
                    <a:lnTo>
                      <a:pt x="16" y="105"/>
                    </a:lnTo>
                    <a:lnTo>
                      <a:pt x="0" y="76"/>
                    </a:lnTo>
                    <a:lnTo>
                      <a:pt x="0" y="60"/>
                    </a:lnTo>
                    <a:lnTo>
                      <a:pt x="0" y="45"/>
                    </a:lnTo>
                    <a:lnTo>
                      <a:pt x="16" y="29"/>
                    </a:lnTo>
                    <a:lnTo>
                      <a:pt x="61" y="45"/>
                    </a:lnTo>
                    <a:lnTo>
                      <a:pt x="94" y="29"/>
                    </a:lnTo>
                    <a:lnTo>
                      <a:pt x="155" y="0"/>
                    </a:lnTo>
                    <a:lnTo>
                      <a:pt x="155" y="29"/>
                    </a:lnTo>
                    <a:lnTo>
                      <a:pt x="139" y="45"/>
                    </a:lnTo>
                    <a:lnTo>
                      <a:pt x="139" y="60"/>
                    </a:lnTo>
                    <a:lnTo>
                      <a:pt x="61" y="92"/>
                    </a:lnTo>
                    <a:lnTo>
                      <a:pt x="32" y="10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91" name="Freeform 140"/>
              <p:cNvSpPr>
                <a:spLocks/>
              </p:cNvSpPr>
              <p:nvPr/>
            </p:nvSpPr>
            <p:spPr bwMode="auto">
              <a:xfrm>
                <a:off x="3169" y="1954"/>
                <a:ext cx="91" cy="91"/>
              </a:xfrm>
              <a:custGeom>
                <a:avLst/>
                <a:gdLst>
                  <a:gd name="T0" fmla="*/ 0 w 91"/>
                  <a:gd name="T1" fmla="*/ 45 h 91"/>
                  <a:gd name="T2" fmla="*/ 13 w 91"/>
                  <a:gd name="T3" fmla="*/ 61 h 91"/>
                  <a:gd name="T4" fmla="*/ 0 w 91"/>
                  <a:gd name="T5" fmla="*/ 77 h 91"/>
                  <a:gd name="T6" fmla="*/ 0 w 91"/>
                  <a:gd name="T7" fmla="*/ 90 h 91"/>
                  <a:gd name="T8" fmla="*/ 13 w 91"/>
                  <a:gd name="T9" fmla="*/ 90 h 91"/>
                  <a:gd name="T10" fmla="*/ 45 w 91"/>
                  <a:gd name="T11" fmla="*/ 77 h 91"/>
                  <a:gd name="T12" fmla="*/ 77 w 91"/>
                  <a:gd name="T13" fmla="*/ 45 h 91"/>
                  <a:gd name="T14" fmla="*/ 77 w 91"/>
                  <a:gd name="T15" fmla="*/ 13 h 91"/>
                  <a:gd name="T16" fmla="*/ 90 w 91"/>
                  <a:gd name="T17" fmla="*/ 0 h 91"/>
                  <a:gd name="T18" fmla="*/ 77 w 91"/>
                  <a:gd name="T19" fmla="*/ 0 h 91"/>
                  <a:gd name="T20" fmla="*/ 13 w 91"/>
                  <a:gd name="T21" fmla="*/ 13 h 91"/>
                  <a:gd name="T22" fmla="*/ 0 w 91"/>
                  <a:gd name="T23" fmla="*/ 29 h 91"/>
                  <a:gd name="T24" fmla="*/ 0 w 91"/>
                  <a:gd name="T25" fmla="*/ 45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91"/>
                  <a:gd name="T41" fmla="*/ 91 w 91"/>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91">
                    <a:moveTo>
                      <a:pt x="0" y="45"/>
                    </a:moveTo>
                    <a:lnTo>
                      <a:pt x="13" y="61"/>
                    </a:lnTo>
                    <a:lnTo>
                      <a:pt x="0" y="77"/>
                    </a:lnTo>
                    <a:lnTo>
                      <a:pt x="0" y="90"/>
                    </a:lnTo>
                    <a:lnTo>
                      <a:pt x="13" y="90"/>
                    </a:lnTo>
                    <a:lnTo>
                      <a:pt x="45" y="77"/>
                    </a:lnTo>
                    <a:lnTo>
                      <a:pt x="77" y="45"/>
                    </a:lnTo>
                    <a:lnTo>
                      <a:pt x="77" y="13"/>
                    </a:lnTo>
                    <a:lnTo>
                      <a:pt x="90" y="0"/>
                    </a:lnTo>
                    <a:lnTo>
                      <a:pt x="77" y="0"/>
                    </a:lnTo>
                    <a:lnTo>
                      <a:pt x="13" y="13"/>
                    </a:lnTo>
                    <a:lnTo>
                      <a:pt x="0" y="29"/>
                    </a:lnTo>
                    <a:lnTo>
                      <a:pt x="0" y="45"/>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492" name="Freeform 141"/>
              <p:cNvSpPr>
                <a:spLocks/>
              </p:cNvSpPr>
              <p:nvPr/>
            </p:nvSpPr>
            <p:spPr bwMode="auto">
              <a:xfrm>
                <a:off x="3275" y="1906"/>
                <a:ext cx="294" cy="248"/>
              </a:xfrm>
              <a:custGeom>
                <a:avLst/>
                <a:gdLst>
                  <a:gd name="T0" fmla="*/ 16 w 294"/>
                  <a:gd name="T1" fmla="*/ 0 h 248"/>
                  <a:gd name="T2" fmla="*/ 0 w 294"/>
                  <a:gd name="T3" fmla="*/ 16 h 248"/>
                  <a:gd name="T4" fmla="*/ 16 w 294"/>
                  <a:gd name="T5" fmla="*/ 48 h 248"/>
                  <a:gd name="T6" fmla="*/ 48 w 294"/>
                  <a:gd name="T7" fmla="*/ 61 h 248"/>
                  <a:gd name="T8" fmla="*/ 32 w 294"/>
                  <a:gd name="T9" fmla="*/ 77 h 248"/>
                  <a:gd name="T10" fmla="*/ 48 w 294"/>
                  <a:gd name="T11" fmla="*/ 109 h 248"/>
                  <a:gd name="T12" fmla="*/ 61 w 294"/>
                  <a:gd name="T13" fmla="*/ 125 h 248"/>
                  <a:gd name="T14" fmla="*/ 93 w 294"/>
                  <a:gd name="T15" fmla="*/ 170 h 248"/>
                  <a:gd name="T16" fmla="*/ 109 w 294"/>
                  <a:gd name="T17" fmla="*/ 170 h 248"/>
                  <a:gd name="T18" fmla="*/ 138 w 294"/>
                  <a:gd name="T19" fmla="*/ 202 h 248"/>
                  <a:gd name="T20" fmla="*/ 187 w 294"/>
                  <a:gd name="T21" fmla="*/ 215 h 248"/>
                  <a:gd name="T22" fmla="*/ 203 w 294"/>
                  <a:gd name="T23" fmla="*/ 215 h 248"/>
                  <a:gd name="T24" fmla="*/ 216 w 294"/>
                  <a:gd name="T25" fmla="*/ 215 h 248"/>
                  <a:gd name="T26" fmla="*/ 216 w 294"/>
                  <a:gd name="T27" fmla="*/ 231 h 248"/>
                  <a:gd name="T28" fmla="*/ 280 w 294"/>
                  <a:gd name="T29" fmla="*/ 247 h 248"/>
                  <a:gd name="T30" fmla="*/ 293 w 294"/>
                  <a:gd name="T31" fmla="*/ 231 h 248"/>
                  <a:gd name="T32" fmla="*/ 293 w 294"/>
                  <a:gd name="T33" fmla="*/ 215 h 248"/>
                  <a:gd name="T34" fmla="*/ 293 w 294"/>
                  <a:gd name="T35" fmla="*/ 202 h 248"/>
                  <a:gd name="T36" fmla="*/ 280 w 294"/>
                  <a:gd name="T37" fmla="*/ 170 h 248"/>
                  <a:gd name="T38" fmla="*/ 264 w 294"/>
                  <a:gd name="T39" fmla="*/ 154 h 248"/>
                  <a:gd name="T40" fmla="*/ 280 w 294"/>
                  <a:gd name="T41" fmla="*/ 138 h 248"/>
                  <a:gd name="T42" fmla="*/ 280 w 294"/>
                  <a:gd name="T43" fmla="*/ 125 h 248"/>
                  <a:gd name="T44" fmla="*/ 264 w 294"/>
                  <a:gd name="T45" fmla="*/ 125 h 248"/>
                  <a:gd name="T46" fmla="*/ 264 w 294"/>
                  <a:gd name="T47" fmla="*/ 93 h 248"/>
                  <a:gd name="T48" fmla="*/ 248 w 294"/>
                  <a:gd name="T49" fmla="*/ 77 h 248"/>
                  <a:gd name="T50" fmla="*/ 248 w 294"/>
                  <a:gd name="T51" fmla="*/ 61 h 248"/>
                  <a:gd name="T52" fmla="*/ 248 w 294"/>
                  <a:gd name="T53" fmla="*/ 32 h 248"/>
                  <a:gd name="T54" fmla="*/ 171 w 294"/>
                  <a:gd name="T55" fmla="*/ 16 h 248"/>
                  <a:gd name="T56" fmla="*/ 155 w 294"/>
                  <a:gd name="T57" fmla="*/ 16 h 248"/>
                  <a:gd name="T58" fmla="*/ 155 w 294"/>
                  <a:gd name="T59" fmla="*/ 32 h 248"/>
                  <a:gd name="T60" fmla="*/ 138 w 294"/>
                  <a:gd name="T61" fmla="*/ 48 h 248"/>
                  <a:gd name="T62" fmla="*/ 126 w 294"/>
                  <a:gd name="T63" fmla="*/ 48 h 248"/>
                  <a:gd name="T64" fmla="*/ 109 w 294"/>
                  <a:gd name="T65" fmla="*/ 48 h 248"/>
                  <a:gd name="T66" fmla="*/ 77 w 294"/>
                  <a:gd name="T67" fmla="*/ 16 h 248"/>
                  <a:gd name="T68" fmla="*/ 61 w 294"/>
                  <a:gd name="T69" fmla="*/ 0 h 248"/>
                  <a:gd name="T70" fmla="*/ 32 w 294"/>
                  <a:gd name="T71" fmla="*/ 16 h 248"/>
                  <a:gd name="T72" fmla="*/ 16 w 294"/>
                  <a:gd name="T73" fmla="*/ 0 h 2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4"/>
                  <a:gd name="T112" fmla="*/ 0 h 248"/>
                  <a:gd name="T113" fmla="*/ 294 w 294"/>
                  <a:gd name="T114" fmla="*/ 248 h 2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4" h="248">
                    <a:moveTo>
                      <a:pt x="16" y="0"/>
                    </a:moveTo>
                    <a:lnTo>
                      <a:pt x="0" y="16"/>
                    </a:lnTo>
                    <a:lnTo>
                      <a:pt x="16" y="48"/>
                    </a:lnTo>
                    <a:lnTo>
                      <a:pt x="48" y="61"/>
                    </a:lnTo>
                    <a:lnTo>
                      <a:pt x="32" y="77"/>
                    </a:lnTo>
                    <a:lnTo>
                      <a:pt x="48" y="109"/>
                    </a:lnTo>
                    <a:lnTo>
                      <a:pt x="61" y="125"/>
                    </a:lnTo>
                    <a:lnTo>
                      <a:pt x="93" y="170"/>
                    </a:lnTo>
                    <a:lnTo>
                      <a:pt x="109" y="170"/>
                    </a:lnTo>
                    <a:lnTo>
                      <a:pt x="138" y="202"/>
                    </a:lnTo>
                    <a:lnTo>
                      <a:pt x="187" y="215"/>
                    </a:lnTo>
                    <a:lnTo>
                      <a:pt x="203" y="215"/>
                    </a:lnTo>
                    <a:lnTo>
                      <a:pt x="216" y="215"/>
                    </a:lnTo>
                    <a:lnTo>
                      <a:pt x="216" y="231"/>
                    </a:lnTo>
                    <a:lnTo>
                      <a:pt x="280" y="247"/>
                    </a:lnTo>
                    <a:lnTo>
                      <a:pt x="293" y="231"/>
                    </a:lnTo>
                    <a:lnTo>
                      <a:pt x="293" y="215"/>
                    </a:lnTo>
                    <a:lnTo>
                      <a:pt x="293" y="202"/>
                    </a:lnTo>
                    <a:lnTo>
                      <a:pt x="280" y="170"/>
                    </a:lnTo>
                    <a:lnTo>
                      <a:pt x="264" y="154"/>
                    </a:lnTo>
                    <a:lnTo>
                      <a:pt x="280" y="138"/>
                    </a:lnTo>
                    <a:lnTo>
                      <a:pt x="280" y="125"/>
                    </a:lnTo>
                    <a:lnTo>
                      <a:pt x="264" y="125"/>
                    </a:lnTo>
                    <a:lnTo>
                      <a:pt x="264" y="93"/>
                    </a:lnTo>
                    <a:lnTo>
                      <a:pt x="248" y="77"/>
                    </a:lnTo>
                    <a:lnTo>
                      <a:pt x="248" y="61"/>
                    </a:lnTo>
                    <a:lnTo>
                      <a:pt x="248" y="32"/>
                    </a:lnTo>
                    <a:lnTo>
                      <a:pt x="171" y="16"/>
                    </a:lnTo>
                    <a:lnTo>
                      <a:pt x="155" y="16"/>
                    </a:lnTo>
                    <a:lnTo>
                      <a:pt x="155" y="32"/>
                    </a:lnTo>
                    <a:lnTo>
                      <a:pt x="138" y="48"/>
                    </a:lnTo>
                    <a:lnTo>
                      <a:pt x="126" y="48"/>
                    </a:lnTo>
                    <a:lnTo>
                      <a:pt x="109" y="48"/>
                    </a:lnTo>
                    <a:lnTo>
                      <a:pt x="77" y="16"/>
                    </a:lnTo>
                    <a:lnTo>
                      <a:pt x="61" y="0"/>
                    </a:lnTo>
                    <a:lnTo>
                      <a:pt x="32" y="16"/>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93" name="Freeform 142"/>
              <p:cNvSpPr>
                <a:spLocks/>
              </p:cNvSpPr>
              <p:nvPr/>
            </p:nvSpPr>
            <p:spPr bwMode="auto">
              <a:xfrm>
                <a:off x="3214" y="1954"/>
                <a:ext cx="156" cy="139"/>
              </a:xfrm>
              <a:custGeom>
                <a:avLst/>
                <a:gdLst>
                  <a:gd name="T0" fmla="*/ 78 w 156"/>
                  <a:gd name="T1" fmla="*/ 0 h 139"/>
                  <a:gd name="T2" fmla="*/ 32 w 156"/>
                  <a:gd name="T3" fmla="*/ 0 h 139"/>
                  <a:gd name="T4" fmla="*/ 45 w 156"/>
                  <a:gd name="T5" fmla="*/ 0 h 139"/>
                  <a:gd name="T6" fmla="*/ 32 w 156"/>
                  <a:gd name="T7" fmla="*/ 13 h 139"/>
                  <a:gd name="T8" fmla="*/ 32 w 156"/>
                  <a:gd name="T9" fmla="*/ 45 h 139"/>
                  <a:gd name="T10" fmla="*/ 0 w 156"/>
                  <a:gd name="T11" fmla="*/ 77 h 139"/>
                  <a:gd name="T12" fmla="*/ 0 w 156"/>
                  <a:gd name="T13" fmla="*/ 90 h 139"/>
                  <a:gd name="T14" fmla="*/ 16 w 156"/>
                  <a:gd name="T15" fmla="*/ 90 h 139"/>
                  <a:gd name="T16" fmla="*/ 61 w 156"/>
                  <a:gd name="T17" fmla="*/ 106 h 139"/>
                  <a:gd name="T18" fmla="*/ 61 w 156"/>
                  <a:gd name="T19" fmla="*/ 122 h 139"/>
                  <a:gd name="T20" fmla="*/ 78 w 156"/>
                  <a:gd name="T21" fmla="*/ 122 h 139"/>
                  <a:gd name="T22" fmla="*/ 94 w 156"/>
                  <a:gd name="T23" fmla="*/ 138 h 139"/>
                  <a:gd name="T24" fmla="*/ 123 w 156"/>
                  <a:gd name="T25" fmla="*/ 138 h 139"/>
                  <a:gd name="T26" fmla="*/ 139 w 156"/>
                  <a:gd name="T27" fmla="*/ 122 h 139"/>
                  <a:gd name="T28" fmla="*/ 155 w 156"/>
                  <a:gd name="T29" fmla="*/ 122 h 139"/>
                  <a:gd name="T30" fmla="*/ 123 w 156"/>
                  <a:gd name="T31" fmla="*/ 77 h 139"/>
                  <a:gd name="T32" fmla="*/ 110 w 156"/>
                  <a:gd name="T33" fmla="*/ 61 h 139"/>
                  <a:gd name="T34" fmla="*/ 94 w 156"/>
                  <a:gd name="T35" fmla="*/ 29 h 139"/>
                  <a:gd name="T36" fmla="*/ 110 w 156"/>
                  <a:gd name="T37" fmla="*/ 13 h 139"/>
                  <a:gd name="T38" fmla="*/ 78 w 156"/>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6"/>
                  <a:gd name="T61" fmla="*/ 0 h 139"/>
                  <a:gd name="T62" fmla="*/ 156 w 156"/>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6" h="139">
                    <a:moveTo>
                      <a:pt x="78" y="0"/>
                    </a:moveTo>
                    <a:lnTo>
                      <a:pt x="32" y="0"/>
                    </a:lnTo>
                    <a:lnTo>
                      <a:pt x="45" y="0"/>
                    </a:lnTo>
                    <a:lnTo>
                      <a:pt x="32" y="13"/>
                    </a:lnTo>
                    <a:lnTo>
                      <a:pt x="32" y="45"/>
                    </a:lnTo>
                    <a:lnTo>
                      <a:pt x="0" y="77"/>
                    </a:lnTo>
                    <a:lnTo>
                      <a:pt x="0" y="90"/>
                    </a:lnTo>
                    <a:lnTo>
                      <a:pt x="16" y="90"/>
                    </a:lnTo>
                    <a:lnTo>
                      <a:pt x="61" y="106"/>
                    </a:lnTo>
                    <a:lnTo>
                      <a:pt x="61" y="122"/>
                    </a:lnTo>
                    <a:lnTo>
                      <a:pt x="78" y="122"/>
                    </a:lnTo>
                    <a:lnTo>
                      <a:pt x="94" y="138"/>
                    </a:lnTo>
                    <a:lnTo>
                      <a:pt x="123" y="138"/>
                    </a:lnTo>
                    <a:lnTo>
                      <a:pt x="139" y="122"/>
                    </a:lnTo>
                    <a:lnTo>
                      <a:pt x="155" y="122"/>
                    </a:lnTo>
                    <a:lnTo>
                      <a:pt x="123" y="77"/>
                    </a:lnTo>
                    <a:lnTo>
                      <a:pt x="110" y="61"/>
                    </a:lnTo>
                    <a:lnTo>
                      <a:pt x="94" y="29"/>
                    </a:lnTo>
                    <a:lnTo>
                      <a:pt x="110" y="13"/>
                    </a:lnTo>
                    <a:lnTo>
                      <a:pt x="78"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94" name="Freeform 143"/>
              <p:cNvSpPr>
                <a:spLocks/>
              </p:cNvSpPr>
              <p:nvPr/>
            </p:nvSpPr>
            <p:spPr bwMode="auto">
              <a:xfrm>
                <a:off x="3308" y="2092"/>
                <a:ext cx="45" cy="17"/>
              </a:xfrm>
              <a:custGeom>
                <a:avLst/>
                <a:gdLst>
                  <a:gd name="T0" fmla="*/ 44 w 45"/>
                  <a:gd name="T1" fmla="*/ 16 h 17"/>
                  <a:gd name="T2" fmla="*/ 28 w 45"/>
                  <a:gd name="T3" fmla="*/ 16 h 17"/>
                  <a:gd name="T4" fmla="*/ 16 w 45"/>
                  <a:gd name="T5" fmla="*/ 0 h 17"/>
                  <a:gd name="T6" fmla="*/ 0 w 45"/>
                  <a:gd name="T7" fmla="*/ 0 h 17"/>
                  <a:gd name="T8" fmla="*/ 28 w 45"/>
                  <a:gd name="T9" fmla="*/ 0 h 17"/>
                  <a:gd name="T10" fmla="*/ 44 w 45"/>
                  <a:gd name="T11" fmla="*/ 16 h 17"/>
                  <a:gd name="T12" fmla="*/ 0 60000 65536"/>
                  <a:gd name="T13" fmla="*/ 0 60000 65536"/>
                  <a:gd name="T14" fmla="*/ 0 60000 65536"/>
                  <a:gd name="T15" fmla="*/ 0 60000 65536"/>
                  <a:gd name="T16" fmla="*/ 0 60000 65536"/>
                  <a:gd name="T17" fmla="*/ 0 60000 65536"/>
                  <a:gd name="T18" fmla="*/ 0 w 45"/>
                  <a:gd name="T19" fmla="*/ 0 h 17"/>
                  <a:gd name="T20" fmla="*/ 45 w 4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5" h="17">
                    <a:moveTo>
                      <a:pt x="44" y="16"/>
                    </a:moveTo>
                    <a:lnTo>
                      <a:pt x="28" y="16"/>
                    </a:lnTo>
                    <a:lnTo>
                      <a:pt x="16" y="0"/>
                    </a:lnTo>
                    <a:lnTo>
                      <a:pt x="0" y="0"/>
                    </a:lnTo>
                    <a:lnTo>
                      <a:pt x="28" y="0"/>
                    </a:lnTo>
                    <a:lnTo>
                      <a:pt x="44" y="16"/>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30495" name="Freeform 144"/>
              <p:cNvSpPr>
                <a:spLocks/>
              </p:cNvSpPr>
              <p:nvPr/>
            </p:nvSpPr>
            <p:spPr bwMode="auto">
              <a:xfrm>
                <a:off x="3259" y="1861"/>
                <a:ext cx="78" cy="62"/>
              </a:xfrm>
              <a:custGeom>
                <a:avLst/>
                <a:gdLst>
                  <a:gd name="T0" fmla="*/ 32 w 78"/>
                  <a:gd name="T1" fmla="*/ 45 h 62"/>
                  <a:gd name="T2" fmla="*/ 48 w 78"/>
                  <a:gd name="T3" fmla="*/ 45 h 62"/>
                  <a:gd name="T4" fmla="*/ 64 w 78"/>
                  <a:gd name="T5" fmla="*/ 61 h 62"/>
                  <a:gd name="T6" fmla="*/ 48 w 78"/>
                  <a:gd name="T7" fmla="*/ 61 h 62"/>
                  <a:gd name="T8" fmla="*/ 77 w 78"/>
                  <a:gd name="T9" fmla="*/ 45 h 62"/>
                  <a:gd name="T10" fmla="*/ 64 w 78"/>
                  <a:gd name="T11" fmla="*/ 45 h 62"/>
                  <a:gd name="T12" fmla="*/ 48 w 78"/>
                  <a:gd name="T13" fmla="*/ 29 h 62"/>
                  <a:gd name="T14" fmla="*/ 32 w 78"/>
                  <a:gd name="T15" fmla="*/ 16 h 62"/>
                  <a:gd name="T16" fmla="*/ 16 w 78"/>
                  <a:gd name="T17" fmla="*/ 0 h 62"/>
                  <a:gd name="T18" fmla="*/ 0 w 78"/>
                  <a:gd name="T19" fmla="*/ 0 h 62"/>
                  <a:gd name="T20" fmla="*/ 0 w 78"/>
                  <a:gd name="T21" fmla="*/ 16 h 62"/>
                  <a:gd name="T22" fmla="*/ 16 w 78"/>
                  <a:gd name="T23" fmla="*/ 29 h 62"/>
                  <a:gd name="T24" fmla="*/ 32 w 78"/>
                  <a:gd name="T25" fmla="*/ 4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62"/>
                  <a:gd name="T41" fmla="*/ 78 w 78"/>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62">
                    <a:moveTo>
                      <a:pt x="32" y="45"/>
                    </a:moveTo>
                    <a:lnTo>
                      <a:pt x="48" y="45"/>
                    </a:lnTo>
                    <a:lnTo>
                      <a:pt x="64" y="61"/>
                    </a:lnTo>
                    <a:lnTo>
                      <a:pt x="48" y="61"/>
                    </a:lnTo>
                    <a:lnTo>
                      <a:pt x="77" y="45"/>
                    </a:lnTo>
                    <a:lnTo>
                      <a:pt x="64" y="45"/>
                    </a:lnTo>
                    <a:lnTo>
                      <a:pt x="48" y="29"/>
                    </a:lnTo>
                    <a:lnTo>
                      <a:pt x="32" y="16"/>
                    </a:lnTo>
                    <a:lnTo>
                      <a:pt x="16" y="0"/>
                    </a:lnTo>
                    <a:lnTo>
                      <a:pt x="0" y="0"/>
                    </a:lnTo>
                    <a:lnTo>
                      <a:pt x="0" y="16"/>
                    </a:lnTo>
                    <a:lnTo>
                      <a:pt x="16" y="29"/>
                    </a:lnTo>
                    <a:lnTo>
                      <a:pt x="32" y="4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96" name="Freeform 145"/>
              <p:cNvSpPr>
                <a:spLocks/>
              </p:cNvSpPr>
              <p:nvPr/>
            </p:nvSpPr>
            <p:spPr bwMode="auto">
              <a:xfrm>
                <a:off x="3275" y="1845"/>
                <a:ext cx="78" cy="78"/>
              </a:xfrm>
              <a:custGeom>
                <a:avLst/>
                <a:gdLst>
                  <a:gd name="T0" fmla="*/ 32 w 78"/>
                  <a:gd name="T1" fmla="*/ 16 h 78"/>
                  <a:gd name="T2" fmla="*/ 16 w 78"/>
                  <a:gd name="T3" fmla="*/ 0 h 78"/>
                  <a:gd name="T4" fmla="*/ 16 w 78"/>
                  <a:gd name="T5" fmla="*/ 16 h 78"/>
                  <a:gd name="T6" fmla="*/ 0 w 78"/>
                  <a:gd name="T7" fmla="*/ 16 h 78"/>
                  <a:gd name="T8" fmla="*/ 16 w 78"/>
                  <a:gd name="T9" fmla="*/ 32 h 78"/>
                  <a:gd name="T10" fmla="*/ 32 w 78"/>
                  <a:gd name="T11" fmla="*/ 45 h 78"/>
                  <a:gd name="T12" fmla="*/ 48 w 78"/>
                  <a:gd name="T13" fmla="*/ 61 h 78"/>
                  <a:gd name="T14" fmla="*/ 61 w 78"/>
                  <a:gd name="T15" fmla="*/ 61 h 78"/>
                  <a:gd name="T16" fmla="*/ 77 w 78"/>
                  <a:gd name="T17" fmla="*/ 77 h 78"/>
                  <a:gd name="T18" fmla="*/ 77 w 78"/>
                  <a:gd name="T19" fmla="*/ 45 h 78"/>
                  <a:gd name="T20" fmla="*/ 61 w 78"/>
                  <a:gd name="T21" fmla="*/ 16 h 78"/>
                  <a:gd name="T22" fmla="*/ 48 w 78"/>
                  <a:gd name="T23" fmla="*/ 32 h 78"/>
                  <a:gd name="T24" fmla="*/ 48 w 78"/>
                  <a:gd name="T25" fmla="*/ 16 h 78"/>
                  <a:gd name="T26" fmla="*/ 32 w 78"/>
                  <a:gd name="T27" fmla="*/ 16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78"/>
                  <a:gd name="T44" fmla="*/ 78 w 78"/>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78">
                    <a:moveTo>
                      <a:pt x="32" y="16"/>
                    </a:moveTo>
                    <a:lnTo>
                      <a:pt x="16" y="0"/>
                    </a:lnTo>
                    <a:lnTo>
                      <a:pt x="16" y="16"/>
                    </a:lnTo>
                    <a:lnTo>
                      <a:pt x="0" y="16"/>
                    </a:lnTo>
                    <a:lnTo>
                      <a:pt x="16" y="32"/>
                    </a:lnTo>
                    <a:lnTo>
                      <a:pt x="32" y="45"/>
                    </a:lnTo>
                    <a:lnTo>
                      <a:pt x="48" y="61"/>
                    </a:lnTo>
                    <a:lnTo>
                      <a:pt x="61" y="61"/>
                    </a:lnTo>
                    <a:lnTo>
                      <a:pt x="77" y="77"/>
                    </a:lnTo>
                    <a:lnTo>
                      <a:pt x="77" y="45"/>
                    </a:lnTo>
                    <a:lnTo>
                      <a:pt x="61" y="16"/>
                    </a:lnTo>
                    <a:lnTo>
                      <a:pt x="48" y="32"/>
                    </a:lnTo>
                    <a:lnTo>
                      <a:pt x="48" y="16"/>
                    </a:lnTo>
                    <a:lnTo>
                      <a:pt x="32"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97" name="Freeform 146"/>
              <p:cNvSpPr>
                <a:spLocks/>
              </p:cNvSpPr>
              <p:nvPr/>
            </p:nvSpPr>
            <p:spPr bwMode="auto">
              <a:xfrm>
                <a:off x="3291" y="1906"/>
                <a:ext cx="34" cy="17"/>
              </a:xfrm>
              <a:custGeom>
                <a:avLst/>
                <a:gdLst>
                  <a:gd name="T0" fmla="*/ 0 w 34"/>
                  <a:gd name="T1" fmla="*/ 0 h 17"/>
                  <a:gd name="T2" fmla="*/ 17 w 34"/>
                  <a:gd name="T3" fmla="*/ 0 h 17"/>
                  <a:gd name="T4" fmla="*/ 33 w 34"/>
                  <a:gd name="T5" fmla="*/ 16 h 17"/>
                  <a:gd name="T6" fmla="*/ 17 w 34"/>
                  <a:gd name="T7" fmla="*/ 16 h 17"/>
                  <a:gd name="T8" fmla="*/ 0 w 34"/>
                  <a:gd name="T9" fmla="*/ 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0" y="0"/>
                    </a:moveTo>
                    <a:lnTo>
                      <a:pt x="17" y="0"/>
                    </a:lnTo>
                    <a:lnTo>
                      <a:pt x="33" y="16"/>
                    </a:lnTo>
                    <a:lnTo>
                      <a:pt x="17" y="16"/>
                    </a:lnTo>
                    <a:lnTo>
                      <a:pt x="0" y="0"/>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30498" name="Freeform 147"/>
              <p:cNvSpPr>
                <a:spLocks/>
              </p:cNvSpPr>
              <p:nvPr/>
            </p:nvSpPr>
            <p:spPr bwMode="auto">
              <a:xfrm>
                <a:off x="3198" y="1813"/>
                <a:ext cx="111" cy="65"/>
              </a:xfrm>
              <a:custGeom>
                <a:avLst/>
                <a:gdLst>
                  <a:gd name="T0" fmla="*/ 110 w 111"/>
                  <a:gd name="T1" fmla="*/ 48 h 65"/>
                  <a:gd name="T2" fmla="*/ 94 w 111"/>
                  <a:gd name="T3" fmla="*/ 32 h 65"/>
                  <a:gd name="T4" fmla="*/ 94 w 111"/>
                  <a:gd name="T5" fmla="*/ 48 h 65"/>
                  <a:gd name="T6" fmla="*/ 78 w 111"/>
                  <a:gd name="T7" fmla="*/ 48 h 65"/>
                  <a:gd name="T8" fmla="*/ 61 w 111"/>
                  <a:gd name="T9" fmla="*/ 48 h 65"/>
                  <a:gd name="T10" fmla="*/ 61 w 111"/>
                  <a:gd name="T11" fmla="*/ 64 h 65"/>
                  <a:gd name="T12" fmla="*/ 49 w 111"/>
                  <a:gd name="T13" fmla="*/ 64 h 65"/>
                  <a:gd name="T14" fmla="*/ 32 w 111"/>
                  <a:gd name="T15" fmla="*/ 32 h 65"/>
                  <a:gd name="T16" fmla="*/ 0 w 111"/>
                  <a:gd name="T17" fmla="*/ 32 h 65"/>
                  <a:gd name="T18" fmla="*/ 0 w 111"/>
                  <a:gd name="T19" fmla="*/ 16 h 65"/>
                  <a:gd name="T20" fmla="*/ 32 w 111"/>
                  <a:gd name="T21" fmla="*/ 16 h 65"/>
                  <a:gd name="T22" fmla="*/ 49 w 111"/>
                  <a:gd name="T23" fmla="*/ 16 h 65"/>
                  <a:gd name="T24" fmla="*/ 61 w 111"/>
                  <a:gd name="T25" fmla="*/ 0 h 65"/>
                  <a:gd name="T26" fmla="*/ 110 w 111"/>
                  <a:gd name="T27" fmla="*/ 48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65"/>
                  <a:gd name="T44" fmla="*/ 111 w 111"/>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65">
                    <a:moveTo>
                      <a:pt x="110" y="48"/>
                    </a:moveTo>
                    <a:lnTo>
                      <a:pt x="94" y="32"/>
                    </a:lnTo>
                    <a:lnTo>
                      <a:pt x="94" y="48"/>
                    </a:lnTo>
                    <a:lnTo>
                      <a:pt x="78" y="48"/>
                    </a:lnTo>
                    <a:lnTo>
                      <a:pt x="61" y="48"/>
                    </a:lnTo>
                    <a:lnTo>
                      <a:pt x="61" y="64"/>
                    </a:lnTo>
                    <a:lnTo>
                      <a:pt x="49" y="64"/>
                    </a:lnTo>
                    <a:lnTo>
                      <a:pt x="32" y="32"/>
                    </a:lnTo>
                    <a:lnTo>
                      <a:pt x="0" y="32"/>
                    </a:lnTo>
                    <a:lnTo>
                      <a:pt x="0" y="16"/>
                    </a:lnTo>
                    <a:lnTo>
                      <a:pt x="32" y="16"/>
                    </a:lnTo>
                    <a:lnTo>
                      <a:pt x="49" y="16"/>
                    </a:lnTo>
                    <a:lnTo>
                      <a:pt x="61" y="0"/>
                    </a:lnTo>
                    <a:lnTo>
                      <a:pt x="110" y="4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499" name="Oval 148"/>
              <p:cNvSpPr>
                <a:spLocks noChangeArrowheads="1"/>
              </p:cNvSpPr>
              <p:nvPr/>
            </p:nvSpPr>
            <p:spPr bwMode="auto">
              <a:xfrm>
                <a:off x="3309" y="2743"/>
                <a:ext cx="7" cy="0"/>
              </a:xfrm>
              <a:prstGeom prst="ellipse">
                <a:avLst/>
              </a:prstGeom>
              <a:solidFill>
                <a:srgbClr val="FF3300"/>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500" name="Freeform 149"/>
              <p:cNvSpPr>
                <a:spLocks/>
              </p:cNvSpPr>
              <p:nvPr/>
            </p:nvSpPr>
            <p:spPr bwMode="auto">
              <a:xfrm>
                <a:off x="3291" y="2770"/>
                <a:ext cx="111" cy="216"/>
              </a:xfrm>
              <a:custGeom>
                <a:avLst/>
                <a:gdLst>
                  <a:gd name="T0" fmla="*/ 94 w 111"/>
                  <a:gd name="T1" fmla="*/ 0 h 216"/>
                  <a:gd name="T2" fmla="*/ 78 w 111"/>
                  <a:gd name="T3" fmla="*/ 16 h 216"/>
                  <a:gd name="T4" fmla="*/ 78 w 111"/>
                  <a:gd name="T5" fmla="*/ 32 h 216"/>
                  <a:gd name="T6" fmla="*/ 61 w 111"/>
                  <a:gd name="T7" fmla="*/ 48 h 216"/>
                  <a:gd name="T8" fmla="*/ 16 w 111"/>
                  <a:gd name="T9" fmla="*/ 61 h 216"/>
                  <a:gd name="T10" fmla="*/ 0 w 111"/>
                  <a:gd name="T11" fmla="*/ 93 h 216"/>
                  <a:gd name="T12" fmla="*/ 16 w 111"/>
                  <a:gd name="T13" fmla="*/ 138 h 216"/>
                  <a:gd name="T14" fmla="*/ 0 w 111"/>
                  <a:gd name="T15" fmla="*/ 138 h 216"/>
                  <a:gd name="T16" fmla="*/ 0 w 111"/>
                  <a:gd name="T17" fmla="*/ 154 h 216"/>
                  <a:gd name="T18" fmla="*/ 0 w 111"/>
                  <a:gd name="T19" fmla="*/ 202 h 216"/>
                  <a:gd name="T20" fmla="*/ 16 w 111"/>
                  <a:gd name="T21" fmla="*/ 215 h 216"/>
                  <a:gd name="T22" fmla="*/ 45 w 111"/>
                  <a:gd name="T23" fmla="*/ 215 h 216"/>
                  <a:gd name="T24" fmla="*/ 78 w 111"/>
                  <a:gd name="T25" fmla="*/ 138 h 216"/>
                  <a:gd name="T26" fmla="*/ 94 w 111"/>
                  <a:gd name="T27" fmla="*/ 61 h 216"/>
                  <a:gd name="T28" fmla="*/ 110 w 111"/>
                  <a:gd name="T29" fmla="*/ 48 h 216"/>
                  <a:gd name="T30" fmla="*/ 94 w 1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216"/>
                  <a:gd name="T50" fmla="*/ 111 w 111"/>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216">
                    <a:moveTo>
                      <a:pt x="94" y="0"/>
                    </a:moveTo>
                    <a:lnTo>
                      <a:pt x="78" y="16"/>
                    </a:lnTo>
                    <a:lnTo>
                      <a:pt x="78" y="32"/>
                    </a:lnTo>
                    <a:lnTo>
                      <a:pt x="61" y="48"/>
                    </a:lnTo>
                    <a:lnTo>
                      <a:pt x="16" y="61"/>
                    </a:lnTo>
                    <a:lnTo>
                      <a:pt x="0" y="93"/>
                    </a:lnTo>
                    <a:lnTo>
                      <a:pt x="16" y="138"/>
                    </a:lnTo>
                    <a:lnTo>
                      <a:pt x="0" y="138"/>
                    </a:lnTo>
                    <a:lnTo>
                      <a:pt x="0" y="154"/>
                    </a:lnTo>
                    <a:lnTo>
                      <a:pt x="0" y="202"/>
                    </a:lnTo>
                    <a:lnTo>
                      <a:pt x="16" y="215"/>
                    </a:lnTo>
                    <a:lnTo>
                      <a:pt x="45" y="215"/>
                    </a:lnTo>
                    <a:lnTo>
                      <a:pt x="78" y="138"/>
                    </a:lnTo>
                    <a:lnTo>
                      <a:pt x="94" y="61"/>
                    </a:lnTo>
                    <a:lnTo>
                      <a:pt x="110" y="48"/>
                    </a:lnTo>
                    <a:lnTo>
                      <a:pt x="94"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01" name="Freeform 150"/>
              <p:cNvSpPr>
                <a:spLocks/>
              </p:cNvSpPr>
              <p:nvPr/>
            </p:nvSpPr>
            <p:spPr bwMode="auto">
              <a:xfrm>
                <a:off x="3137" y="2725"/>
                <a:ext cx="46" cy="123"/>
              </a:xfrm>
              <a:custGeom>
                <a:avLst/>
                <a:gdLst>
                  <a:gd name="T0" fmla="*/ 0 w 46"/>
                  <a:gd name="T1" fmla="*/ 0 h 123"/>
                  <a:gd name="T2" fmla="*/ 0 w 46"/>
                  <a:gd name="T3" fmla="*/ 16 h 123"/>
                  <a:gd name="T4" fmla="*/ 0 w 46"/>
                  <a:gd name="T5" fmla="*/ 45 h 123"/>
                  <a:gd name="T6" fmla="*/ 0 w 46"/>
                  <a:gd name="T7" fmla="*/ 77 h 123"/>
                  <a:gd name="T8" fmla="*/ 16 w 46"/>
                  <a:gd name="T9" fmla="*/ 77 h 123"/>
                  <a:gd name="T10" fmla="*/ 16 w 46"/>
                  <a:gd name="T11" fmla="*/ 106 h 123"/>
                  <a:gd name="T12" fmla="*/ 32 w 46"/>
                  <a:gd name="T13" fmla="*/ 122 h 123"/>
                  <a:gd name="T14" fmla="*/ 45 w 46"/>
                  <a:gd name="T15" fmla="*/ 106 h 123"/>
                  <a:gd name="T16" fmla="*/ 32 w 46"/>
                  <a:gd name="T17" fmla="*/ 77 h 123"/>
                  <a:gd name="T18" fmla="*/ 32 w 46"/>
                  <a:gd name="T19" fmla="*/ 61 h 123"/>
                  <a:gd name="T20" fmla="*/ 32 w 46"/>
                  <a:gd name="T21" fmla="*/ 77 h 123"/>
                  <a:gd name="T22" fmla="*/ 16 w 46"/>
                  <a:gd name="T23" fmla="*/ 45 h 123"/>
                  <a:gd name="T24" fmla="*/ 16 w 46"/>
                  <a:gd name="T25" fmla="*/ 29 h 123"/>
                  <a:gd name="T26" fmla="*/ 16 w 46"/>
                  <a:gd name="T27" fmla="*/ 0 h 123"/>
                  <a:gd name="T28" fmla="*/ 0 w 46"/>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23"/>
                  <a:gd name="T47" fmla="*/ 46 w 46"/>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23">
                    <a:moveTo>
                      <a:pt x="0" y="0"/>
                    </a:moveTo>
                    <a:lnTo>
                      <a:pt x="0" y="16"/>
                    </a:lnTo>
                    <a:lnTo>
                      <a:pt x="0" y="45"/>
                    </a:lnTo>
                    <a:lnTo>
                      <a:pt x="0" y="77"/>
                    </a:lnTo>
                    <a:lnTo>
                      <a:pt x="16" y="77"/>
                    </a:lnTo>
                    <a:lnTo>
                      <a:pt x="16" y="106"/>
                    </a:lnTo>
                    <a:lnTo>
                      <a:pt x="32" y="122"/>
                    </a:lnTo>
                    <a:lnTo>
                      <a:pt x="45" y="106"/>
                    </a:lnTo>
                    <a:lnTo>
                      <a:pt x="32" y="77"/>
                    </a:lnTo>
                    <a:lnTo>
                      <a:pt x="32" y="61"/>
                    </a:lnTo>
                    <a:lnTo>
                      <a:pt x="32" y="77"/>
                    </a:lnTo>
                    <a:lnTo>
                      <a:pt x="16" y="45"/>
                    </a:lnTo>
                    <a:lnTo>
                      <a:pt x="16" y="29"/>
                    </a:lnTo>
                    <a:lnTo>
                      <a:pt x="16" y="0"/>
                    </a:lnTo>
                    <a:lnTo>
                      <a:pt x="0"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502" name="Oval 151" descr="Narrow vertical"/>
              <p:cNvSpPr>
                <a:spLocks noChangeArrowheads="1"/>
              </p:cNvSpPr>
              <p:nvPr/>
            </p:nvSpPr>
            <p:spPr bwMode="auto">
              <a:xfrm>
                <a:off x="3431" y="2865"/>
                <a:ext cx="0" cy="0"/>
              </a:xfrm>
              <a:prstGeom prst="ellipse">
                <a:avLst/>
              </a:prstGeom>
              <a:pattFill prst="narVert">
                <a:fgClr>
                  <a:srgbClr val="0099FF"/>
                </a:fgClr>
                <a:bgClr>
                  <a:schemeClr val="bg1"/>
                </a:bgClr>
              </a:patt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503" name="Freeform 152"/>
              <p:cNvSpPr>
                <a:spLocks/>
              </p:cNvSpPr>
              <p:nvPr/>
            </p:nvSpPr>
            <p:spPr bwMode="auto">
              <a:xfrm>
                <a:off x="3072" y="2736"/>
                <a:ext cx="156" cy="261"/>
              </a:xfrm>
              <a:custGeom>
                <a:avLst/>
                <a:gdLst>
                  <a:gd name="T0" fmla="*/ 155 w 156"/>
                  <a:gd name="T1" fmla="*/ 0 h 261"/>
                  <a:gd name="T2" fmla="*/ 90 w 156"/>
                  <a:gd name="T3" fmla="*/ 13 h 261"/>
                  <a:gd name="T4" fmla="*/ 78 w 156"/>
                  <a:gd name="T5" fmla="*/ 13 h 261"/>
                  <a:gd name="T6" fmla="*/ 78 w 156"/>
                  <a:gd name="T7" fmla="*/ 29 h 261"/>
                  <a:gd name="T8" fmla="*/ 78 w 156"/>
                  <a:gd name="T9" fmla="*/ 45 h 261"/>
                  <a:gd name="T10" fmla="*/ 78 w 156"/>
                  <a:gd name="T11" fmla="*/ 61 h 261"/>
                  <a:gd name="T12" fmla="*/ 90 w 156"/>
                  <a:gd name="T13" fmla="*/ 90 h 261"/>
                  <a:gd name="T14" fmla="*/ 78 w 156"/>
                  <a:gd name="T15" fmla="*/ 106 h 261"/>
                  <a:gd name="T16" fmla="*/ 61 w 156"/>
                  <a:gd name="T17" fmla="*/ 90 h 261"/>
                  <a:gd name="T18" fmla="*/ 61 w 156"/>
                  <a:gd name="T19" fmla="*/ 61 h 261"/>
                  <a:gd name="T20" fmla="*/ 45 w 156"/>
                  <a:gd name="T21" fmla="*/ 61 h 261"/>
                  <a:gd name="T22" fmla="*/ 0 w 156"/>
                  <a:gd name="T23" fmla="*/ 77 h 261"/>
                  <a:gd name="T24" fmla="*/ 13 w 156"/>
                  <a:gd name="T25" fmla="*/ 90 h 261"/>
                  <a:gd name="T26" fmla="*/ 29 w 156"/>
                  <a:gd name="T27" fmla="*/ 106 h 261"/>
                  <a:gd name="T28" fmla="*/ 29 w 156"/>
                  <a:gd name="T29" fmla="*/ 154 h 261"/>
                  <a:gd name="T30" fmla="*/ 29 w 156"/>
                  <a:gd name="T31" fmla="*/ 167 h 261"/>
                  <a:gd name="T32" fmla="*/ 13 w 156"/>
                  <a:gd name="T33" fmla="*/ 199 h 261"/>
                  <a:gd name="T34" fmla="*/ 13 w 156"/>
                  <a:gd name="T35" fmla="*/ 215 h 261"/>
                  <a:gd name="T36" fmla="*/ 13 w 156"/>
                  <a:gd name="T37" fmla="*/ 244 h 261"/>
                  <a:gd name="T38" fmla="*/ 13 w 156"/>
                  <a:gd name="T39" fmla="*/ 260 h 261"/>
                  <a:gd name="T40" fmla="*/ 29 w 156"/>
                  <a:gd name="T41" fmla="*/ 260 h 261"/>
                  <a:gd name="T42" fmla="*/ 29 w 156"/>
                  <a:gd name="T43" fmla="*/ 244 h 261"/>
                  <a:gd name="T44" fmla="*/ 61 w 156"/>
                  <a:gd name="T45" fmla="*/ 231 h 261"/>
                  <a:gd name="T46" fmla="*/ 78 w 156"/>
                  <a:gd name="T47" fmla="*/ 215 h 261"/>
                  <a:gd name="T48" fmla="*/ 78 w 156"/>
                  <a:gd name="T49" fmla="*/ 183 h 261"/>
                  <a:gd name="T50" fmla="*/ 61 w 156"/>
                  <a:gd name="T51" fmla="*/ 154 h 261"/>
                  <a:gd name="T52" fmla="*/ 123 w 156"/>
                  <a:gd name="T53" fmla="*/ 106 h 261"/>
                  <a:gd name="T54" fmla="*/ 139 w 156"/>
                  <a:gd name="T55" fmla="*/ 106 h 261"/>
                  <a:gd name="T56" fmla="*/ 155 w 156"/>
                  <a:gd name="T57" fmla="*/ 0 h 2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6"/>
                  <a:gd name="T88" fmla="*/ 0 h 261"/>
                  <a:gd name="T89" fmla="*/ 156 w 156"/>
                  <a:gd name="T90" fmla="*/ 261 h 2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6" h="261">
                    <a:moveTo>
                      <a:pt x="155" y="0"/>
                    </a:moveTo>
                    <a:lnTo>
                      <a:pt x="90" y="13"/>
                    </a:lnTo>
                    <a:lnTo>
                      <a:pt x="78" y="13"/>
                    </a:lnTo>
                    <a:lnTo>
                      <a:pt x="78" y="29"/>
                    </a:lnTo>
                    <a:lnTo>
                      <a:pt x="78" y="45"/>
                    </a:lnTo>
                    <a:lnTo>
                      <a:pt x="78" y="61"/>
                    </a:lnTo>
                    <a:lnTo>
                      <a:pt x="90" y="90"/>
                    </a:lnTo>
                    <a:lnTo>
                      <a:pt x="78" y="106"/>
                    </a:lnTo>
                    <a:lnTo>
                      <a:pt x="61" y="90"/>
                    </a:lnTo>
                    <a:lnTo>
                      <a:pt x="61" y="61"/>
                    </a:lnTo>
                    <a:lnTo>
                      <a:pt x="45" y="61"/>
                    </a:lnTo>
                    <a:lnTo>
                      <a:pt x="0" y="77"/>
                    </a:lnTo>
                    <a:lnTo>
                      <a:pt x="13" y="90"/>
                    </a:lnTo>
                    <a:lnTo>
                      <a:pt x="29" y="106"/>
                    </a:lnTo>
                    <a:lnTo>
                      <a:pt x="29" y="154"/>
                    </a:lnTo>
                    <a:lnTo>
                      <a:pt x="29" y="167"/>
                    </a:lnTo>
                    <a:lnTo>
                      <a:pt x="13" y="199"/>
                    </a:lnTo>
                    <a:lnTo>
                      <a:pt x="13" y="215"/>
                    </a:lnTo>
                    <a:lnTo>
                      <a:pt x="13" y="244"/>
                    </a:lnTo>
                    <a:lnTo>
                      <a:pt x="13" y="260"/>
                    </a:lnTo>
                    <a:lnTo>
                      <a:pt x="29" y="260"/>
                    </a:lnTo>
                    <a:lnTo>
                      <a:pt x="29" y="244"/>
                    </a:lnTo>
                    <a:lnTo>
                      <a:pt x="61" y="231"/>
                    </a:lnTo>
                    <a:lnTo>
                      <a:pt x="78" y="215"/>
                    </a:lnTo>
                    <a:lnTo>
                      <a:pt x="78" y="183"/>
                    </a:lnTo>
                    <a:lnTo>
                      <a:pt x="61" y="154"/>
                    </a:lnTo>
                    <a:lnTo>
                      <a:pt x="123" y="106"/>
                    </a:lnTo>
                    <a:lnTo>
                      <a:pt x="139" y="106"/>
                    </a:lnTo>
                    <a:lnTo>
                      <a:pt x="155"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04" name="Oval 153"/>
              <p:cNvSpPr>
                <a:spLocks noChangeArrowheads="1"/>
              </p:cNvSpPr>
              <p:nvPr/>
            </p:nvSpPr>
            <p:spPr bwMode="auto">
              <a:xfrm>
                <a:off x="3415" y="2881"/>
                <a:ext cx="0" cy="6"/>
              </a:xfrm>
              <a:prstGeom prst="ellipse">
                <a:avLst/>
              </a:prstGeom>
              <a:solidFill>
                <a:srgbClr val="FFFF00"/>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505" name="Oval 154"/>
              <p:cNvSpPr>
                <a:spLocks noChangeArrowheads="1"/>
              </p:cNvSpPr>
              <p:nvPr/>
            </p:nvSpPr>
            <p:spPr bwMode="auto">
              <a:xfrm>
                <a:off x="3430" y="2632"/>
                <a:ext cx="3" cy="3"/>
              </a:xfrm>
              <a:prstGeom prst="ellipse">
                <a:avLst/>
              </a:prstGeom>
              <a:solidFill>
                <a:srgbClr val="C0C0C0"/>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506" name="Freeform 155"/>
              <p:cNvSpPr>
                <a:spLocks/>
              </p:cNvSpPr>
              <p:nvPr/>
            </p:nvSpPr>
            <p:spPr bwMode="auto">
              <a:xfrm>
                <a:off x="3092" y="2587"/>
                <a:ext cx="156" cy="168"/>
              </a:xfrm>
              <a:custGeom>
                <a:avLst/>
                <a:gdLst>
                  <a:gd name="T0" fmla="*/ 139 w 156"/>
                  <a:gd name="T1" fmla="*/ 61 h 168"/>
                  <a:gd name="T2" fmla="*/ 123 w 156"/>
                  <a:gd name="T3" fmla="*/ 45 h 168"/>
                  <a:gd name="T4" fmla="*/ 123 w 156"/>
                  <a:gd name="T5" fmla="*/ 29 h 168"/>
                  <a:gd name="T6" fmla="*/ 78 w 156"/>
                  <a:gd name="T7" fmla="*/ 0 h 168"/>
                  <a:gd name="T8" fmla="*/ 61 w 156"/>
                  <a:gd name="T9" fmla="*/ 13 h 168"/>
                  <a:gd name="T10" fmla="*/ 61 w 156"/>
                  <a:gd name="T11" fmla="*/ 29 h 168"/>
                  <a:gd name="T12" fmla="*/ 29 w 156"/>
                  <a:gd name="T13" fmla="*/ 29 h 168"/>
                  <a:gd name="T14" fmla="*/ 29 w 156"/>
                  <a:gd name="T15" fmla="*/ 0 h 168"/>
                  <a:gd name="T16" fmla="*/ 13 w 156"/>
                  <a:gd name="T17" fmla="*/ 0 h 168"/>
                  <a:gd name="T18" fmla="*/ 13 w 156"/>
                  <a:gd name="T19" fmla="*/ 29 h 168"/>
                  <a:gd name="T20" fmla="*/ 13 w 156"/>
                  <a:gd name="T21" fmla="*/ 45 h 168"/>
                  <a:gd name="T22" fmla="*/ 0 w 156"/>
                  <a:gd name="T23" fmla="*/ 45 h 168"/>
                  <a:gd name="T24" fmla="*/ 0 w 156"/>
                  <a:gd name="T25" fmla="*/ 77 h 168"/>
                  <a:gd name="T26" fmla="*/ 0 w 156"/>
                  <a:gd name="T27" fmla="*/ 90 h 168"/>
                  <a:gd name="T28" fmla="*/ 13 w 156"/>
                  <a:gd name="T29" fmla="*/ 90 h 168"/>
                  <a:gd name="T30" fmla="*/ 13 w 156"/>
                  <a:gd name="T31" fmla="*/ 106 h 168"/>
                  <a:gd name="T32" fmla="*/ 45 w 156"/>
                  <a:gd name="T33" fmla="*/ 138 h 168"/>
                  <a:gd name="T34" fmla="*/ 61 w 156"/>
                  <a:gd name="T35" fmla="*/ 138 h 168"/>
                  <a:gd name="T36" fmla="*/ 78 w 156"/>
                  <a:gd name="T37" fmla="*/ 167 h 168"/>
                  <a:gd name="T38" fmla="*/ 90 w 156"/>
                  <a:gd name="T39" fmla="*/ 167 h 168"/>
                  <a:gd name="T40" fmla="*/ 155 w 156"/>
                  <a:gd name="T41" fmla="*/ 154 h 168"/>
                  <a:gd name="T42" fmla="*/ 155 w 156"/>
                  <a:gd name="T43" fmla="*/ 138 h 168"/>
                  <a:gd name="T44" fmla="*/ 139 w 156"/>
                  <a:gd name="T45" fmla="*/ 122 h 168"/>
                  <a:gd name="T46" fmla="*/ 155 w 156"/>
                  <a:gd name="T47" fmla="*/ 90 h 168"/>
                  <a:gd name="T48" fmla="*/ 139 w 156"/>
                  <a:gd name="T49" fmla="*/ 90 h 168"/>
                  <a:gd name="T50" fmla="*/ 139 w 156"/>
                  <a:gd name="T51" fmla="*/ 61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6"/>
                  <a:gd name="T79" fmla="*/ 0 h 168"/>
                  <a:gd name="T80" fmla="*/ 156 w 156"/>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6" h="168">
                    <a:moveTo>
                      <a:pt x="139" y="61"/>
                    </a:moveTo>
                    <a:lnTo>
                      <a:pt x="123" y="45"/>
                    </a:lnTo>
                    <a:lnTo>
                      <a:pt x="123" y="29"/>
                    </a:lnTo>
                    <a:lnTo>
                      <a:pt x="78" y="0"/>
                    </a:lnTo>
                    <a:lnTo>
                      <a:pt x="61" y="13"/>
                    </a:lnTo>
                    <a:lnTo>
                      <a:pt x="61" y="29"/>
                    </a:lnTo>
                    <a:lnTo>
                      <a:pt x="29" y="29"/>
                    </a:lnTo>
                    <a:lnTo>
                      <a:pt x="29" y="0"/>
                    </a:lnTo>
                    <a:lnTo>
                      <a:pt x="13" y="0"/>
                    </a:lnTo>
                    <a:lnTo>
                      <a:pt x="13" y="29"/>
                    </a:lnTo>
                    <a:lnTo>
                      <a:pt x="13" y="45"/>
                    </a:lnTo>
                    <a:lnTo>
                      <a:pt x="0" y="45"/>
                    </a:lnTo>
                    <a:lnTo>
                      <a:pt x="0" y="77"/>
                    </a:lnTo>
                    <a:lnTo>
                      <a:pt x="0" y="90"/>
                    </a:lnTo>
                    <a:lnTo>
                      <a:pt x="13" y="90"/>
                    </a:lnTo>
                    <a:lnTo>
                      <a:pt x="13" y="106"/>
                    </a:lnTo>
                    <a:lnTo>
                      <a:pt x="45" y="138"/>
                    </a:lnTo>
                    <a:lnTo>
                      <a:pt x="61" y="138"/>
                    </a:lnTo>
                    <a:lnTo>
                      <a:pt x="78" y="167"/>
                    </a:lnTo>
                    <a:lnTo>
                      <a:pt x="90" y="167"/>
                    </a:lnTo>
                    <a:lnTo>
                      <a:pt x="155" y="154"/>
                    </a:lnTo>
                    <a:lnTo>
                      <a:pt x="155" y="138"/>
                    </a:lnTo>
                    <a:lnTo>
                      <a:pt x="139" y="122"/>
                    </a:lnTo>
                    <a:lnTo>
                      <a:pt x="155" y="90"/>
                    </a:lnTo>
                    <a:lnTo>
                      <a:pt x="139" y="90"/>
                    </a:lnTo>
                    <a:lnTo>
                      <a:pt x="139"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07" name="Oval 156"/>
              <p:cNvSpPr>
                <a:spLocks noChangeArrowheads="1"/>
              </p:cNvSpPr>
              <p:nvPr/>
            </p:nvSpPr>
            <p:spPr bwMode="auto">
              <a:xfrm>
                <a:off x="3771" y="2495"/>
                <a:ext cx="0" cy="0"/>
              </a:xfrm>
              <a:prstGeom prst="ellipse">
                <a:avLst/>
              </a:prstGeom>
              <a:solidFill>
                <a:srgbClr val="66FF33"/>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508" name="Line 157"/>
              <p:cNvSpPr>
                <a:spLocks noChangeShapeType="1"/>
              </p:cNvSpPr>
              <p:nvPr/>
            </p:nvSpPr>
            <p:spPr bwMode="auto">
              <a:xfrm flipH="1" flipV="1">
                <a:off x="3412" y="2184"/>
                <a:ext cx="17" cy="1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09" name="Line 158"/>
              <p:cNvSpPr>
                <a:spLocks noChangeShapeType="1"/>
              </p:cNvSpPr>
              <p:nvPr/>
            </p:nvSpPr>
            <p:spPr bwMode="auto">
              <a:xfrm>
                <a:off x="3491" y="2169"/>
                <a:ext cx="16" cy="0"/>
              </a:xfrm>
              <a:prstGeom prst="line">
                <a:avLst/>
              </a:prstGeom>
              <a:noFill/>
              <a:ln w="12700">
                <a:solidFill>
                  <a:srgbClr val="00FF00"/>
                </a:solidFill>
                <a:round/>
                <a:headEnd type="none" w="sm" len="sm"/>
                <a:tailEnd type="none" w="sm" len="sm"/>
              </a:ln>
            </p:spPr>
            <p:txBody>
              <a:bodyPr wrap="none" anchor="ctr"/>
              <a:lstStyle/>
              <a:p>
                <a:endParaRPr lang="en-US"/>
              </a:p>
            </p:txBody>
          </p:sp>
          <p:sp>
            <p:nvSpPr>
              <p:cNvPr id="30510" name="Line 159"/>
              <p:cNvSpPr>
                <a:spLocks noChangeShapeType="1"/>
              </p:cNvSpPr>
              <p:nvPr/>
            </p:nvSpPr>
            <p:spPr bwMode="auto">
              <a:xfrm>
                <a:off x="3478" y="2137"/>
                <a:ext cx="1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11" name="Line 160"/>
              <p:cNvSpPr>
                <a:spLocks noChangeShapeType="1"/>
              </p:cNvSpPr>
              <p:nvPr/>
            </p:nvSpPr>
            <p:spPr bwMode="auto">
              <a:xfrm>
                <a:off x="3478" y="2169"/>
                <a:ext cx="13" cy="0"/>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30512" name="Line 161"/>
              <p:cNvSpPr>
                <a:spLocks noChangeShapeType="1"/>
              </p:cNvSpPr>
              <p:nvPr/>
            </p:nvSpPr>
            <p:spPr bwMode="auto">
              <a:xfrm>
                <a:off x="3462" y="2202"/>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13" name="Line 162"/>
              <p:cNvSpPr>
                <a:spLocks noChangeShapeType="1"/>
              </p:cNvSpPr>
              <p:nvPr/>
            </p:nvSpPr>
            <p:spPr bwMode="auto">
              <a:xfrm flipH="1">
                <a:off x="3446" y="2202"/>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14" name="Line 163"/>
              <p:cNvSpPr>
                <a:spLocks noChangeShapeType="1"/>
              </p:cNvSpPr>
              <p:nvPr/>
            </p:nvSpPr>
            <p:spPr bwMode="auto">
              <a:xfrm flipH="1">
                <a:off x="3430" y="2202"/>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15" name="Line 164"/>
              <p:cNvSpPr>
                <a:spLocks noChangeShapeType="1"/>
              </p:cNvSpPr>
              <p:nvPr/>
            </p:nvSpPr>
            <p:spPr bwMode="auto">
              <a:xfrm>
                <a:off x="3401" y="2169"/>
                <a:ext cx="12"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16" name="Line 165"/>
              <p:cNvSpPr>
                <a:spLocks noChangeShapeType="1"/>
              </p:cNvSpPr>
              <p:nvPr/>
            </p:nvSpPr>
            <p:spPr bwMode="auto">
              <a:xfrm>
                <a:off x="3413" y="2185"/>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17" name="Line 166"/>
              <p:cNvSpPr>
                <a:spLocks noChangeShapeType="1"/>
              </p:cNvSpPr>
              <p:nvPr/>
            </p:nvSpPr>
            <p:spPr bwMode="auto">
              <a:xfrm flipV="1">
                <a:off x="3478" y="2184"/>
                <a:ext cx="0" cy="1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18" name="Line 167"/>
              <p:cNvSpPr>
                <a:spLocks noChangeShapeType="1"/>
              </p:cNvSpPr>
              <p:nvPr/>
            </p:nvSpPr>
            <p:spPr bwMode="auto">
              <a:xfrm>
                <a:off x="3401" y="2121"/>
                <a:ext cx="0" cy="16"/>
              </a:xfrm>
              <a:prstGeom prst="line">
                <a:avLst/>
              </a:prstGeom>
              <a:noFill/>
              <a:ln w="12700">
                <a:solidFill>
                  <a:schemeClr val="accent1"/>
                </a:solidFill>
                <a:round/>
                <a:headEnd type="none" w="sm" len="sm"/>
                <a:tailEnd type="none" w="sm" len="sm"/>
              </a:ln>
            </p:spPr>
            <p:txBody>
              <a:bodyPr wrap="none" anchor="ctr"/>
              <a:lstStyle/>
              <a:p>
                <a:endParaRPr lang="en-US"/>
              </a:p>
            </p:txBody>
          </p:sp>
          <p:sp>
            <p:nvSpPr>
              <p:cNvPr id="30519" name="Freeform 168"/>
              <p:cNvSpPr>
                <a:spLocks/>
              </p:cNvSpPr>
              <p:nvPr/>
            </p:nvSpPr>
            <p:spPr bwMode="auto">
              <a:xfrm>
                <a:off x="3446" y="2153"/>
                <a:ext cx="94" cy="139"/>
              </a:xfrm>
              <a:custGeom>
                <a:avLst/>
                <a:gdLst>
                  <a:gd name="T0" fmla="*/ 45 w 94"/>
                  <a:gd name="T1" fmla="*/ 0 h 139"/>
                  <a:gd name="T2" fmla="*/ 45 w 94"/>
                  <a:gd name="T3" fmla="*/ 16 h 139"/>
                  <a:gd name="T4" fmla="*/ 16 w 94"/>
                  <a:gd name="T5" fmla="*/ 48 h 139"/>
                  <a:gd name="T6" fmla="*/ 32 w 94"/>
                  <a:gd name="T7" fmla="*/ 61 h 139"/>
                  <a:gd name="T8" fmla="*/ 32 w 94"/>
                  <a:gd name="T9" fmla="*/ 77 h 139"/>
                  <a:gd name="T10" fmla="*/ 0 w 94"/>
                  <a:gd name="T11" fmla="*/ 109 h 139"/>
                  <a:gd name="T12" fmla="*/ 0 w 94"/>
                  <a:gd name="T13" fmla="*/ 138 h 139"/>
                  <a:gd name="T14" fmla="*/ 32 w 94"/>
                  <a:gd name="T15" fmla="*/ 138 h 139"/>
                  <a:gd name="T16" fmla="*/ 32 w 94"/>
                  <a:gd name="T17" fmla="*/ 125 h 139"/>
                  <a:gd name="T18" fmla="*/ 45 w 94"/>
                  <a:gd name="T19" fmla="*/ 125 h 139"/>
                  <a:gd name="T20" fmla="*/ 61 w 94"/>
                  <a:gd name="T21" fmla="*/ 109 h 139"/>
                  <a:gd name="T22" fmla="*/ 77 w 94"/>
                  <a:gd name="T23" fmla="*/ 109 h 139"/>
                  <a:gd name="T24" fmla="*/ 77 w 94"/>
                  <a:gd name="T25" fmla="*/ 93 h 139"/>
                  <a:gd name="T26" fmla="*/ 77 w 94"/>
                  <a:gd name="T27" fmla="*/ 77 h 139"/>
                  <a:gd name="T28" fmla="*/ 93 w 94"/>
                  <a:gd name="T29" fmla="*/ 48 h 139"/>
                  <a:gd name="T30" fmla="*/ 77 w 94"/>
                  <a:gd name="T31" fmla="*/ 16 h 139"/>
                  <a:gd name="T32" fmla="*/ 61 w 94"/>
                  <a:gd name="T33" fmla="*/ 16 h 139"/>
                  <a:gd name="T34" fmla="*/ 45 w 94"/>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139"/>
                  <a:gd name="T56" fmla="*/ 94 w 94"/>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139">
                    <a:moveTo>
                      <a:pt x="45" y="0"/>
                    </a:moveTo>
                    <a:lnTo>
                      <a:pt x="45" y="16"/>
                    </a:lnTo>
                    <a:lnTo>
                      <a:pt x="16" y="48"/>
                    </a:lnTo>
                    <a:lnTo>
                      <a:pt x="32" y="61"/>
                    </a:lnTo>
                    <a:lnTo>
                      <a:pt x="32" y="77"/>
                    </a:lnTo>
                    <a:lnTo>
                      <a:pt x="0" y="109"/>
                    </a:lnTo>
                    <a:lnTo>
                      <a:pt x="0" y="138"/>
                    </a:lnTo>
                    <a:lnTo>
                      <a:pt x="32" y="138"/>
                    </a:lnTo>
                    <a:lnTo>
                      <a:pt x="32" y="125"/>
                    </a:lnTo>
                    <a:lnTo>
                      <a:pt x="45" y="125"/>
                    </a:lnTo>
                    <a:lnTo>
                      <a:pt x="61" y="109"/>
                    </a:lnTo>
                    <a:lnTo>
                      <a:pt x="77" y="109"/>
                    </a:lnTo>
                    <a:lnTo>
                      <a:pt x="77" y="93"/>
                    </a:lnTo>
                    <a:lnTo>
                      <a:pt x="77" y="77"/>
                    </a:lnTo>
                    <a:lnTo>
                      <a:pt x="93" y="48"/>
                    </a:lnTo>
                    <a:lnTo>
                      <a:pt x="77" y="16"/>
                    </a:lnTo>
                    <a:lnTo>
                      <a:pt x="61" y="16"/>
                    </a:lnTo>
                    <a:lnTo>
                      <a:pt x="45"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520" name="Freeform 169"/>
              <p:cNvSpPr>
                <a:spLocks/>
              </p:cNvSpPr>
              <p:nvPr/>
            </p:nvSpPr>
            <p:spPr bwMode="auto">
              <a:xfrm>
                <a:off x="3401" y="2137"/>
                <a:ext cx="17" cy="49"/>
              </a:xfrm>
              <a:custGeom>
                <a:avLst/>
                <a:gdLst>
                  <a:gd name="T0" fmla="*/ 0 w 17"/>
                  <a:gd name="T1" fmla="*/ 32 h 49"/>
                  <a:gd name="T2" fmla="*/ 16 w 17"/>
                  <a:gd name="T3" fmla="*/ 48 h 49"/>
                  <a:gd name="T4" fmla="*/ 16 w 17"/>
                  <a:gd name="T5" fmla="*/ 16 h 49"/>
                  <a:gd name="T6" fmla="*/ 16 w 17"/>
                  <a:gd name="T7" fmla="*/ 0 h 49"/>
                  <a:gd name="T8" fmla="*/ 0 w 17"/>
                  <a:gd name="T9" fmla="*/ 16 h 49"/>
                  <a:gd name="T10" fmla="*/ 0 w 17"/>
                  <a:gd name="T11" fmla="*/ 32 h 49"/>
                  <a:gd name="T12" fmla="*/ 0 60000 65536"/>
                  <a:gd name="T13" fmla="*/ 0 60000 65536"/>
                  <a:gd name="T14" fmla="*/ 0 60000 65536"/>
                  <a:gd name="T15" fmla="*/ 0 60000 65536"/>
                  <a:gd name="T16" fmla="*/ 0 60000 65536"/>
                  <a:gd name="T17" fmla="*/ 0 60000 65536"/>
                  <a:gd name="T18" fmla="*/ 0 w 17"/>
                  <a:gd name="T19" fmla="*/ 0 h 49"/>
                  <a:gd name="T20" fmla="*/ 17 w 17"/>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7" h="49">
                    <a:moveTo>
                      <a:pt x="0" y="32"/>
                    </a:moveTo>
                    <a:lnTo>
                      <a:pt x="16" y="48"/>
                    </a:lnTo>
                    <a:lnTo>
                      <a:pt x="16" y="16"/>
                    </a:lnTo>
                    <a:lnTo>
                      <a:pt x="16" y="0"/>
                    </a:lnTo>
                    <a:lnTo>
                      <a:pt x="0" y="16"/>
                    </a:lnTo>
                    <a:lnTo>
                      <a:pt x="0" y="32"/>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30521" name="Freeform 170"/>
              <p:cNvSpPr>
                <a:spLocks/>
              </p:cNvSpPr>
              <p:nvPr/>
            </p:nvSpPr>
            <p:spPr bwMode="auto">
              <a:xfrm>
                <a:off x="3413" y="2137"/>
                <a:ext cx="79" cy="66"/>
              </a:xfrm>
              <a:custGeom>
                <a:avLst/>
                <a:gdLst>
                  <a:gd name="T0" fmla="*/ 0 w 79"/>
                  <a:gd name="T1" fmla="*/ 49 h 66"/>
                  <a:gd name="T2" fmla="*/ 16 w 79"/>
                  <a:gd name="T3" fmla="*/ 65 h 66"/>
                  <a:gd name="T4" fmla="*/ 49 w 79"/>
                  <a:gd name="T5" fmla="*/ 65 h 66"/>
                  <a:gd name="T6" fmla="*/ 78 w 79"/>
                  <a:gd name="T7" fmla="*/ 33 h 66"/>
                  <a:gd name="T8" fmla="*/ 78 w 79"/>
                  <a:gd name="T9" fmla="*/ 16 h 66"/>
                  <a:gd name="T10" fmla="*/ 78 w 79"/>
                  <a:gd name="T11" fmla="*/ 0 h 66"/>
                  <a:gd name="T12" fmla="*/ 65 w 79"/>
                  <a:gd name="T13" fmla="*/ 0 h 66"/>
                  <a:gd name="T14" fmla="*/ 49 w 79"/>
                  <a:gd name="T15" fmla="*/ 33 h 66"/>
                  <a:gd name="T16" fmla="*/ 16 w 79"/>
                  <a:gd name="T17" fmla="*/ 33 h 66"/>
                  <a:gd name="T18" fmla="*/ 0 w 79"/>
                  <a:gd name="T19" fmla="*/ 49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66"/>
                  <a:gd name="T32" fmla="*/ 79 w 79"/>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66">
                    <a:moveTo>
                      <a:pt x="0" y="49"/>
                    </a:moveTo>
                    <a:lnTo>
                      <a:pt x="16" y="65"/>
                    </a:lnTo>
                    <a:lnTo>
                      <a:pt x="49" y="65"/>
                    </a:lnTo>
                    <a:lnTo>
                      <a:pt x="78" y="33"/>
                    </a:lnTo>
                    <a:lnTo>
                      <a:pt x="78" y="16"/>
                    </a:lnTo>
                    <a:lnTo>
                      <a:pt x="78" y="0"/>
                    </a:lnTo>
                    <a:lnTo>
                      <a:pt x="65" y="0"/>
                    </a:lnTo>
                    <a:lnTo>
                      <a:pt x="49" y="33"/>
                    </a:lnTo>
                    <a:lnTo>
                      <a:pt x="16" y="33"/>
                    </a:lnTo>
                    <a:lnTo>
                      <a:pt x="0" y="49"/>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522" name="Freeform 171"/>
              <p:cNvSpPr>
                <a:spLocks/>
              </p:cNvSpPr>
              <p:nvPr/>
            </p:nvSpPr>
            <p:spPr bwMode="auto">
              <a:xfrm>
                <a:off x="3385" y="1829"/>
                <a:ext cx="184" cy="139"/>
              </a:xfrm>
              <a:custGeom>
                <a:avLst/>
                <a:gdLst>
                  <a:gd name="T0" fmla="*/ 0 w 184"/>
                  <a:gd name="T1" fmla="*/ 16 h 139"/>
                  <a:gd name="T2" fmla="*/ 0 w 184"/>
                  <a:gd name="T3" fmla="*/ 0 h 139"/>
                  <a:gd name="T4" fmla="*/ 16 w 184"/>
                  <a:gd name="T5" fmla="*/ 0 h 139"/>
                  <a:gd name="T6" fmla="*/ 29 w 184"/>
                  <a:gd name="T7" fmla="*/ 16 h 139"/>
                  <a:gd name="T8" fmla="*/ 45 w 184"/>
                  <a:gd name="T9" fmla="*/ 16 h 139"/>
                  <a:gd name="T10" fmla="*/ 45 w 184"/>
                  <a:gd name="T11" fmla="*/ 0 h 139"/>
                  <a:gd name="T12" fmla="*/ 61 w 184"/>
                  <a:gd name="T13" fmla="*/ 0 h 139"/>
                  <a:gd name="T14" fmla="*/ 77 w 184"/>
                  <a:gd name="T15" fmla="*/ 0 h 139"/>
                  <a:gd name="T16" fmla="*/ 106 w 184"/>
                  <a:gd name="T17" fmla="*/ 16 h 139"/>
                  <a:gd name="T18" fmla="*/ 106 w 184"/>
                  <a:gd name="T19" fmla="*/ 0 h 139"/>
                  <a:gd name="T20" fmla="*/ 122 w 184"/>
                  <a:gd name="T21" fmla="*/ 16 h 139"/>
                  <a:gd name="T22" fmla="*/ 138 w 184"/>
                  <a:gd name="T23" fmla="*/ 32 h 139"/>
                  <a:gd name="T24" fmla="*/ 138 w 184"/>
                  <a:gd name="T25" fmla="*/ 48 h 139"/>
                  <a:gd name="T26" fmla="*/ 154 w 184"/>
                  <a:gd name="T27" fmla="*/ 48 h 139"/>
                  <a:gd name="T28" fmla="*/ 183 w 184"/>
                  <a:gd name="T29" fmla="*/ 48 h 139"/>
                  <a:gd name="T30" fmla="*/ 183 w 184"/>
                  <a:gd name="T31" fmla="*/ 61 h 139"/>
                  <a:gd name="T32" fmla="*/ 183 w 184"/>
                  <a:gd name="T33" fmla="*/ 93 h 139"/>
                  <a:gd name="T34" fmla="*/ 183 w 184"/>
                  <a:gd name="T35" fmla="*/ 109 h 139"/>
                  <a:gd name="T36" fmla="*/ 170 w 184"/>
                  <a:gd name="T37" fmla="*/ 125 h 139"/>
                  <a:gd name="T38" fmla="*/ 138 w 184"/>
                  <a:gd name="T39" fmla="*/ 138 h 139"/>
                  <a:gd name="T40" fmla="*/ 138 w 184"/>
                  <a:gd name="T41" fmla="*/ 109 h 139"/>
                  <a:gd name="T42" fmla="*/ 61 w 184"/>
                  <a:gd name="T43" fmla="*/ 93 h 139"/>
                  <a:gd name="T44" fmla="*/ 45 w 184"/>
                  <a:gd name="T45" fmla="*/ 93 h 139"/>
                  <a:gd name="T46" fmla="*/ 45 w 184"/>
                  <a:gd name="T47" fmla="*/ 109 h 139"/>
                  <a:gd name="T48" fmla="*/ 16 w 184"/>
                  <a:gd name="T49" fmla="*/ 48 h 139"/>
                  <a:gd name="T50" fmla="*/ 29 w 184"/>
                  <a:gd name="T51" fmla="*/ 48 h 139"/>
                  <a:gd name="T52" fmla="*/ 16 w 184"/>
                  <a:gd name="T53" fmla="*/ 32 h 139"/>
                  <a:gd name="T54" fmla="*/ 16 w 184"/>
                  <a:gd name="T55" fmla="*/ 48 h 139"/>
                  <a:gd name="T56" fmla="*/ 0 w 184"/>
                  <a:gd name="T57" fmla="*/ 16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39"/>
                  <a:gd name="T89" fmla="*/ 184 w 184"/>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39">
                    <a:moveTo>
                      <a:pt x="0" y="16"/>
                    </a:moveTo>
                    <a:lnTo>
                      <a:pt x="0" y="0"/>
                    </a:lnTo>
                    <a:lnTo>
                      <a:pt x="16" y="0"/>
                    </a:lnTo>
                    <a:lnTo>
                      <a:pt x="29" y="16"/>
                    </a:lnTo>
                    <a:lnTo>
                      <a:pt x="45" y="16"/>
                    </a:lnTo>
                    <a:lnTo>
                      <a:pt x="45" y="0"/>
                    </a:lnTo>
                    <a:lnTo>
                      <a:pt x="61" y="0"/>
                    </a:lnTo>
                    <a:lnTo>
                      <a:pt x="77" y="0"/>
                    </a:lnTo>
                    <a:lnTo>
                      <a:pt x="106" y="16"/>
                    </a:lnTo>
                    <a:lnTo>
                      <a:pt x="106" y="0"/>
                    </a:lnTo>
                    <a:lnTo>
                      <a:pt x="122" y="16"/>
                    </a:lnTo>
                    <a:lnTo>
                      <a:pt x="138" y="32"/>
                    </a:lnTo>
                    <a:lnTo>
                      <a:pt x="138" y="48"/>
                    </a:lnTo>
                    <a:lnTo>
                      <a:pt x="154" y="48"/>
                    </a:lnTo>
                    <a:lnTo>
                      <a:pt x="183" y="48"/>
                    </a:lnTo>
                    <a:lnTo>
                      <a:pt x="183" y="61"/>
                    </a:lnTo>
                    <a:lnTo>
                      <a:pt x="183" y="93"/>
                    </a:lnTo>
                    <a:lnTo>
                      <a:pt x="183" y="109"/>
                    </a:lnTo>
                    <a:lnTo>
                      <a:pt x="170" y="125"/>
                    </a:lnTo>
                    <a:lnTo>
                      <a:pt x="138" y="138"/>
                    </a:lnTo>
                    <a:lnTo>
                      <a:pt x="138" y="109"/>
                    </a:lnTo>
                    <a:lnTo>
                      <a:pt x="61" y="93"/>
                    </a:lnTo>
                    <a:lnTo>
                      <a:pt x="45" y="93"/>
                    </a:lnTo>
                    <a:lnTo>
                      <a:pt x="45" y="109"/>
                    </a:lnTo>
                    <a:lnTo>
                      <a:pt x="16" y="48"/>
                    </a:lnTo>
                    <a:lnTo>
                      <a:pt x="29" y="48"/>
                    </a:lnTo>
                    <a:lnTo>
                      <a:pt x="16" y="32"/>
                    </a:lnTo>
                    <a:lnTo>
                      <a:pt x="16" y="48"/>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23" name="Line 172"/>
              <p:cNvSpPr>
                <a:spLocks noChangeShapeType="1"/>
              </p:cNvSpPr>
              <p:nvPr/>
            </p:nvSpPr>
            <p:spPr bwMode="auto">
              <a:xfrm>
                <a:off x="3709" y="1967"/>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24" name="Line 173"/>
              <p:cNvSpPr>
                <a:spLocks noChangeShapeType="1"/>
              </p:cNvSpPr>
              <p:nvPr/>
            </p:nvSpPr>
            <p:spPr bwMode="auto">
              <a:xfrm>
                <a:off x="3709" y="1906"/>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25" name="Line 174"/>
              <p:cNvSpPr>
                <a:spLocks noChangeShapeType="1"/>
              </p:cNvSpPr>
              <p:nvPr/>
            </p:nvSpPr>
            <p:spPr bwMode="auto">
              <a:xfrm flipH="1">
                <a:off x="3693" y="1938"/>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26" name="Line 175"/>
              <p:cNvSpPr>
                <a:spLocks noChangeShapeType="1"/>
              </p:cNvSpPr>
              <p:nvPr/>
            </p:nvSpPr>
            <p:spPr bwMode="auto">
              <a:xfrm>
                <a:off x="3693" y="1954"/>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27" name="Line 176"/>
              <p:cNvSpPr>
                <a:spLocks noChangeShapeType="1"/>
              </p:cNvSpPr>
              <p:nvPr/>
            </p:nvSpPr>
            <p:spPr bwMode="auto">
              <a:xfrm>
                <a:off x="3722" y="1983"/>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28" name="Line 177"/>
              <p:cNvSpPr>
                <a:spLocks noChangeShapeType="1"/>
              </p:cNvSpPr>
              <p:nvPr/>
            </p:nvSpPr>
            <p:spPr bwMode="auto">
              <a:xfrm flipV="1">
                <a:off x="3738" y="1983"/>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29" name="Line 178"/>
              <p:cNvSpPr>
                <a:spLocks noChangeShapeType="1"/>
              </p:cNvSpPr>
              <p:nvPr/>
            </p:nvSpPr>
            <p:spPr bwMode="auto">
              <a:xfrm>
                <a:off x="3738" y="1967"/>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30" name="Line 179"/>
              <p:cNvSpPr>
                <a:spLocks noChangeShapeType="1"/>
              </p:cNvSpPr>
              <p:nvPr/>
            </p:nvSpPr>
            <p:spPr bwMode="auto">
              <a:xfrm flipV="1">
                <a:off x="3738" y="1953"/>
                <a:ext cx="0" cy="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31" name="Line 180"/>
              <p:cNvSpPr>
                <a:spLocks noChangeShapeType="1"/>
              </p:cNvSpPr>
              <p:nvPr/>
            </p:nvSpPr>
            <p:spPr bwMode="auto">
              <a:xfrm flipV="1">
                <a:off x="3738" y="1938"/>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32" name="Line 181"/>
              <p:cNvSpPr>
                <a:spLocks noChangeShapeType="1"/>
              </p:cNvSpPr>
              <p:nvPr/>
            </p:nvSpPr>
            <p:spPr bwMode="auto">
              <a:xfrm>
                <a:off x="3722" y="1938"/>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33" name="Line 182"/>
              <p:cNvSpPr>
                <a:spLocks noChangeShapeType="1"/>
              </p:cNvSpPr>
              <p:nvPr/>
            </p:nvSpPr>
            <p:spPr bwMode="auto">
              <a:xfrm flipV="1">
                <a:off x="3722" y="1922"/>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34" name="Line 183"/>
              <p:cNvSpPr>
                <a:spLocks noChangeShapeType="1"/>
              </p:cNvSpPr>
              <p:nvPr/>
            </p:nvSpPr>
            <p:spPr bwMode="auto">
              <a:xfrm>
                <a:off x="3722" y="1922"/>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35" name="Line 184"/>
              <p:cNvSpPr>
                <a:spLocks noChangeShapeType="1"/>
              </p:cNvSpPr>
              <p:nvPr/>
            </p:nvSpPr>
            <p:spPr bwMode="auto">
              <a:xfrm>
                <a:off x="3738" y="1922"/>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36" name="Freeform 185"/>
              <p:cNvSpPr>
                <a:spLocks/>
              </p:cNvSpPr>
              <p:nvPr/>
            </p:nvSpPr>
            <p:spPr bwMode="auto">
              <a:xfrm>
                <a:off x="3523" y="1906"/>
                <a:ext cx="187" cy="171"/>
              </a:xfrm>
              <a:custGeom>
                <a:avLst/>
                <a:gdLst>
                  <a:gd name="T0" fmla="*/ 0 w 187"/>
                  <a:gd name="T1" fmla="*/ 61 h 171"/>
                  <a:gd name="T2" fmla="*/ 0 w 187"/>
                  <a:gd name="T3" fmla="*/ 77 h 171"/>
                  <a:gd name="T4" fmla="*/ 16 w 187"/>
                  <a:gd name="T5" fmla="*/ 93 h 171"/>
                  <a:gd name="T6" fmla="*/ 16 w 187"/>
                  <a:gd name="T7" fmla="*/ 125 h 171"/>
                  <a:gd name="T8" fmla="*/ 32 w 187"/>
                  <a:gd name="T9" fmla="*/ 125 h 171"/>
                  <a:gd name="T10" fmla="*/ 32 w 187"/>
                  <a:gd name="T11" fmla="*/ 138 h 171"/>
                  <a:gd name="T12" fmla="*/ 16 w 187"/>
                  <a:gd name="T13" fmla="*/ 154 h 171"/>
                  <a:gd name="T14" fmla="*/ 32 w 187"/>
                  <a:gd name="T15" fmla="*/ 170 h 171"/>
                  <a:gd name="T16" fmla="*/ 61 w 187"/>
                  <a:gd name="T17" fmla="*/ 170 h 171"/>
                  <a:gd name="T18" fmla="*/ 93 w 187"/>
                  <a:gd name="T19" fmla="*/ 154 h 171"/>
                  <a:gd name="T20" fmla="*/ 93 w 187"/>
                  <a:gd name="T21" fmla="*/ 138 h 171"/>
                  <a:gd name="T22" fmla="*/ 109 w 187"/>
                  <a:gd name="T23" fmla="*/ 138 h 171"/>
                  <a:gd name="T24" fmla="*/ 109 w 187"/>
                  <a:gd name="T25" fmla="*/ 125 h 171"/>
                  <a:gd name="T26" fmla="*/ 122 w 187"/>
                  <a:gd name="T27" fmla="*/ 109 h 171"/>
                  <a:gd name="T28" fmla="*/ 138 w 187"/>
                  <a:gd name="T29" fmla="*/ 93 h 171"/>
                  <a:gd name="T30" fmla="*/ 138 w 187"/>
                  <a:gd name="T31" fmla="*/ 77 h 171"/>
                  <a:gd name="T32" fmla="*/ 154 w 187"/>
                  <a:gd name="T33" fmla="*/ 61 h 171"/>
                  <a:gd name="T34" fmla="*/ 138 w 187"/>
                  <a:gd name="T35" fmla="*/ 32 h 171"/>
                  <a:gd name="T36" fmla="*/ 170 w 187"/>
                  <a:gd name="T37" fmla="*/ 16 h 171"/>
                  <a:gd name="T38" fmla="*/ 186 w 187"/>
                  <a:gd name="T39" fmla="*/ 16 h 171"/>
                  <a:gd name="T40" fmla="*/ 186 w 187"/>
                  <a:gd name="T41" fmla="*/ 0 h 171"/>
                  <a:gd name="T42" fmla="*/ 170 w 187"/>
                  <a:gd name="T43" fmla="*/ 0 h 171"/>
                  <a:gd name="T44" fmla="*/ 154 w 187"/>
                  <a:gd name="T45" fmla="*/ 16 h 171"/>
                  <a:gd name="T46" fmla="*/ 138 w 187"/>
                  <a:gd name="T47" fmla="*/ 0 h 171"/>
                  <a:gd name="T48" fmla="*/ 122 w 187"/>
                  <a:gd name="T49" fmla="*/ 0 h 171"/>
                  <a:gd name="T50" fmla="*/ 93 w 187"/>
                  <a:gd name="T51" fmla="*/ 16 h 171"/>
                  <a:gd name="T52" fmla="*/ 77 w 187"/>
                  <a:gd name="T53" fmla="*/ 16 h 171"/>
                  <a:gd name="T54" fmla="*/ 45 w 187"/>
                  <a:gd name="T55" fmla="*/ 16 h 171"/>
                  <a:gd name="T56" fmla="*/ 45 w 187"/>
                  <a:gd name="T57" fmla="*/ 32 h 171"/>
                  <a:gd name="T58" fmla="*/ 32 w 187"/>
                  <a:gd name="T59" fmla="*/ 48 h 171"/>
                  <a:gd name="T60" fmla="*/ 0 w 187"/>
                  <a:gd name="T61" fmla="*/ 61 h 1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7"/>
                  <a:gd name="T94" fmla="*/ 0 h 171"/>
                  <a:gd name="T95" fmla="*/ 187 w 187"/>
                  <a:gd name="T96" fmla="*/ 171 h 1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7" h="171">
                    <a:moveTo>
                      <a:pt x="0" y="61"/>
                    </a:moveTo>
                    <a:lnTo>
                      <a:pt x="0" y="77"/>
                    </a:lnTo>
                    <a:lnTo>
                      <a:pt x="16" y="93"/>
                    </a:lnTo>
                    <a:lnTo>
                      <a:pt x="16" y="125"/>
                    </a:lnTo>
                    <a:lnTo>
                      <a:pt x="32" y="125"/>
                    </a:lnTo>
                    <a:lnTo>
                      <a:pt x="32" y="138"/>
                    </a:lnTo>
                    <a:lnTo>
                      <a:pt x="16" y="154"/>
                    </a:lnTo>
                    <a:lnTo>
                      <a:pt x="32" y="170"/>
                    </a:lnTo>
                    <a:lnTo>
                      <a:pt x="61" y="170"/>
                    </a:lnTo>
                    <a:lnTo>
                      <a:pt x="93" y="154"/>
                    </a:lnTo>
                    <a:lnTo>
                      <a:pt x="93" y="138"/>
                    </a:lnTo>
                    <a:lnTo>
                      <a:pt x="109" y="138"/>
                    </a:lnTo>
                    <a:lnTo>
                      <a:pt x="109" y="125"/>
                    </a:lnTo>
                    <a:lnTo>
                      <a:pt x="122" y="109"/>
                    </a:lnTo>
                    <a:lnTo>
                      <a:pt x="138" y="93"/>
                    </a:lnTo>
                    <a:lnTo>
                      <a:pt x="138" y="77"/>
                    </a:lnTo>
                    <a:lnTo>
                      <a:pt x="154" y="61"/>
                    </a:lnTo>
                    <a:lnTo>
                      <a:pt x="138" y="32"/>
                    </a:lnTo>
                    <a:lnTo>
                      <a:pt x="170" y="16"/>
                    </a:lnTo>
                    <a:lnTo>
                      <a:pt x="186" y="16"/>
                    </a:lnTo>
                    <a:lnTo>
                      <a:pt x="186" y="0"/>
                    </a:lnTo>
                    <a:lnTo>
                      <a:pt x="170" y="0"/>
                    </a:lnTo>
                    <a:lnTo>
                      <a:pt x="154" y="16"/>
                    </a:lnTo>
                    <a:lnTo>
                      <a:pt x="138" y="0"/>
                    </a:lnTo>
                    <a:lnTo>
                      <a:pt x="122" y="0"/>
                    </a:lnTo>
                    <a:lnTo>
                      <a:pt x="93" y="16"/>
                    </a:lnTo>
                    <a:lnTo>
                      <a:pt x="77" y="16"/>
                    </a:lnTo>
                    <a:lnTo>
                      <a:pt x="45" y="16"/>
                    </a:lnTo>
                    <a:lnTo>
                      <a:pt x="45" y="32"/>
                    </a:lnTo>
                    <a:lnTo>
                      <a:pt x="32" y="48"/>
                    </a:lnTo>
                    <a:lnTo>
                      <a:pt x="0"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37" name="Freeform 186"/>
              <p:cNvSpPr>
                <a:spLocks/>
              </p:cNvSpPr>
              <p:nvPr/>
            </p:nvSpPr>
            <p:spPr bwMode="auto">
              <a:xfrm>
                <a:off x="3555" y="1906"/>
                <a:ext cx="200" cy="264"/>
              </a:xfrm>
              <a:custGeom>
                <a:avLst/>
                <a:gdLst>
                  <a:gd name="T0" fmla="*/ 106 w 200"/>
                  <a:gd name="T1" fmla="*/ 263 h 264"/>
                  <a:gd name="T2" fmla="*/ 138 w 200"/>
                  <a:gd name="T3" fmla="*/ 247 h 264"/>
                  <a:gd name="T4" fmla="*/ 122 w 200"/>
                  <a:gd name="T5" fmla="*/ 215 h 264"/>
                  <a:gd name="T6" fmla="*/ 122 w 200"/>
                  <a:gd name="T7" fmla="*/ 202 h 264"/>
                  <a:gd name="T8" fmla="*/ 122 w 200"/>
                  <a:gd name="T9" fmla="*/ 186 h 264"/>
                  <a:gd name="T10" fmla="*/ 138 w 200"/>
                  <a:gd name="T11" fmla="*/ 202 h 264"/>
                  <a:gd name="T12" fmla="*/ 154 w 200"/>
                  <a:gd name="T13" fmla="*/ 186 h 264"/>
                  <a:gd name="T14" fmla="*/ 154 w 200"/>
                  <a:gd name="T15" fmla="*/ 170 h 264"/>
                  <a:gd name="T16" fmla="*/ 167 w 200"/>
                  <a:gd name="T17" fmla="*/ 154 h 264"/>
                  <a:gd name="T18" fmla="*/ 183 w 200"/>
                  <a:gd name="T19" fmla="*/ 125 h 264"/>
                  <a:gd name="T20" fmla="*/ 183 w 200"/>
                  <a:gd name="T21" fmla="*/ 109 h 264"/>
                  <a:gd name="T22" fmla="*/ 183 w 200"/>
                  <a:gd name="T23" fmla="*/ 93 h 264"/>
                  <a:gd name="T24" fmla="*/ 167 w 200"/>
                  <a:gd name="T25" fmla="*/ 93 h 264"/>
                  <a:gd name="T26" fmla="*/ 199 w 200"/>
                  <a:gd name="T27" fmla="*/ 61 h 264"/>
                  <a:gd name="T28" fmla="*/ 183 w 200"/>
                  <a:gd name="T29" fmla="*/ 32 h 264"/>
                  <a:gd name="T30" fmla="*/ 154 w 200"/>
                  <a:gd name="T31" fmla="*/ 0 h 264"/>
                  <a:gd name="T32" fmla="*/ 154 w 200"/>
                  <a:gd name="T33" fmla="*/ 16 h 264"/>
                  <a:gd name="T34" fmla="*/ 138 w 200"/>
                  <a:gd name="T35" fmla="*/ 16 h 264"/>
                  <a:gd name="T36" fmla="*/ 106 w 200"/>
                  <a:gd name="T37" fmla="*/ 32 h 264"/>
                  <a:gd name="T38" fmla="*/ 122 w 200"/>
                  <a:gd name="T39" fmla="*/ 61 h 264"/>
                  <a:gd name="T40" fmla="*/ 106 w 200"/>
                  <a:gd name="T41" fmla="*/ 77 h 264"/>
                  <a:gd name="T42" fmla="*/ 106 w 200"/>
                  <a:gd name="T43" fmla="*/ 93 h 264"/>
                  <a:gd name="T44" fmla="*/ 90 w 200"/>
                  <a:gd name="T45" fmla="*/ 109 h 264"/>
                  <a:gd name="T46" fmla="*/ 77 w 200"/>
                  <a:gd name="T47" fmla="*/ 125 h 264"/>
                  <a:gd name="T48" fmla="*/ 77 w 200"/>
                  <a:gd name="T49" fmla="*/ 138 h 264"/>
                  <a:gd name="T50" fmla="*/ 61 w 200"/>
                  <a:gd name="T51" fmla="*/ 138 h 264"/>
                  <a:gd name="T52" fmla="*/ 61 w 200"/>
                  <a:gd name="T53" fmla="*/ 154 h 264"/>
                  <a:gd name="T54" fmla="*/ 29 w 200"/>
                  <a:gd name="T55" fmla="*/ 170 h 264"/>
                  <a:gd name="T56" fmla="*/ 0 w 200"/>
                  <a:gd name="T57" fmla="*/ 170 h 264"/>
                  <a:gd name="T58" fmla="*/ 13 w 200"/>
                  <a:gd name="T59" fmla="*/ 202 h 264"/>
                  <a:gd name="T60" fmla="*/ 13 w 200"/>
                  <a:gd name="T61" fmla="*/ 215 h 264"/>
                  <a:gd name="T62" fmla="*/ 13 w 200"/>
                  <a:gd name="T63" fmla="*/ 231 h 264"/>
                  <a:gd name="T64" fmla="*/ 0 w 200"/>
                  <a:gd name="T65" fmla="*/ 247 h 264"/>
                  <a:gd name="T66" fmla="*/ 13 w 200"/>
                  <a:gd name="T67" fmla="*/ 247 h 264"/>
                  <a:gd name="T68" fmla="*/ 77 w 200"/>
                  <a:gd name="T69" fmla="*/ 231 h 264"/>
                  <a:gd name="T70" fmla="*/ 106 w 200"/>
                  <a:gd name="T71" fmla="*/ 263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
                  <a:gd name="T109" fmla="*/ 0 h 264"/>
                  <a:gd name="T110" fmla="*/ 200 w 200"/>
                  <a:gd name="T111" fmla="*/ 264 h 2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 h="264">
                    <a:moveTo>
                      <a:pt x="106" y="263"/>
                    </a:moveTo>
                    <a:lnTo>
                      <a:pt x="138" y="247"/>
                    </a:lnTo>
                    <a:lnTo>
                      <a:pt x="122" y="215"/>
                    </a:lnTo>
                    <a:lnTo>
                      <a:pt x="122" y="202"/>
                    </a:lnTo>
                    <a:lnTo>
                      <a:pt x="122" y="186"/>
                    </a:lnTo>
                    <a:lnTo>
                      <a:pt x="138" y="202"/>
                    </a:lnTo>
                    <a:lnTo>
                      <a:pt x="154" y="186"/>
                    </a:lnTo>
                    <a:lnTo>
                      <a:pt x="154" y="170"/>
                    </a:lnTo>
                    <a:lnTo>
                      <a:pt x="167" y="154"/>
                    </a:lnTo>
                    <a:lnTo>
                      <a:pt x="183" y="125"/>
                    </a:lnTo>
                    <a:lnTo>
                      <a:pt x="183" y="109"/>
                    </a:lnTo>
                    <a:lnTo>
                      <a:pt x="183" y="93"/>
                    </a:lnTo>
                    <a:lnTo>
                      <a:pt x="167" y="93"/>
                    </a:lnTo>
                    <a:lnTo>
                      <a:pt x="199" y="61"/>
                    </a:lnTo>
                    <a:lnTo>
                      <a:pt x="183" y="32"/>
                    </a:lnTo>
                    <a:lnTo>
                      <a:pt x="154" y="0"/>
                    </a:lnTo>
                    <a:lnTo>
                      <a:pt x="154" y="16"/>
                    </a:lnTo>
                    <a:lnTo>
                      <a:pt x="138" y="16"/>
                    </a:lnTo>
                    <a:lnTo>
                      <a:pt x="106" y="32"/>
                    </a:lnTo>
                    <a:lnTo>
                      <a:pt x="122" y="61"/>
                    </a:lnTo>
                    <a:lnTo>
                      <a:pt x="106" y="77"/>
                    </a:lnTo>
                    <a:lnTo>
                      <a:pt x="106" y="93"/>
                    </a:lnTo>
                    <a:lnTo>
                      <a:pt x="90" y="109"/>
                    </a:lnTo>
                    <a:lnTo>
                      <a:pt x="77" y="125"/>
                    </a:lnTo>
                    <a:lnTo>
                      <a:pt x="77" y="138"/>
                    </a:lnTo>
                    <a:lnTo>
                      <a:pt x="61" y="138"/>
                    </a:lnTo>
                    <a:lnTo>
                      <a:pt x="61" y="154"/>
                    </a:lnTo>
                    <a:lnTo>
                      <a:pt x="29" y="170"/>
                    </a:lnTo>
                    <a:lnTo>
                      <a:pt x="0" y="170"/>
                    </a:lnTo>
                    <a:lnTo>
                      <a:pt x="13" y="202"/>
                    </a:lnTo>
                    <a:lnTo>
                      <a:pt x="13" y="215"/>
                    </a:lnTo>
                    <a:lnTo>
                      <a:pt x="13" y="231"/>
                    </a:lnTo>
                    <a:lnTo>
                      <a:pt x="0" y="247"/>
                    </a:lnTo>
                    <a:lnTo>
                      <a:pt x="13" y="247"/>
                    </a:lnTo>
                    <a:lnTo>
                      <a:pt x="77" y="231"/>
                    </a:lnTo>
                    <a:lnTo>
                      <a:pt x="106" y="263"/>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538" name="Freeform 187"/>
              <p:cNvSpPr>
                <a:spLocks/>
              </p:cNvSpPr>
              <p:nvPr/>
            </p:nvSpPr>
            <p:spPr bwMode="auto">
              <a:xfrm>
                <a:off x="3600" y="1845"/>
                <a:ext cx="110" cy="78"/>
              </a:xfrm>
              <a:custGeom>
                <a:avLst/>
                <a:gdLst>
                  <a:gd name="T0" fmla="*/ 16 w 110"/>
                  <a:gd name="T1" fmla="*/ 0 h 78"/>
                  <a:gd name="T2" fmla="*/ 16 w 110"/>
                  <a:gd name="T3" fmla="*/ 16 h 78"/>
                  <a:gd name="T4" fmla="*/ 32 w 110"/>
                  <a:gd name="T5" fmla="*/ 16 h 78"/>
                  <a:gd name="T6" fmla="*/ 45 w 110"/>
                  <a:gd name="T7" fmla="*/ 16 h 78"/>
                  <a:gd name="T8" fmla="*/ 61 w 110"/>
                  <a:gd name="T9" fmla="*/ 16 h 78"/>
                  <a:gd name="T10" fmla="*/ 77 w 110"/>
                  <a:gd name="T11" fmla="*/ 32 h 78"/>
                  <a:gd name="T12" fmla="*/ 93 w 110"/>
                  <a:gd name="T13" fmla="*/ 32 h 78"/>
                  <a:gd name="T14" fmla="*/ 109 w 110"/>
                  <a:gd name="T15" fmla="*/ 32 h 78"/>
                  <a:gd name="T16" fmla="*/ 109 w 110"/>
                  <a:gd name="T17" fmla="*/ 61 h 78"/>
                  <a:gd name="T18" fmla="*/ 93 w 110"/>
                  <a:gd name="T19" fmla="*/ 61 h 78"/>
                  <a:gd name="T20" fmla="*/ 77 w 110"/>
                  <a:gd name="T21" fmla="*/ 77 h 78"/>
                  <a:gd name="T22" fmla="*/ 61 w 110"/>
                  <a:gd name="T23" fmla="*/ 61 h 78"/>
                  <a:gd name="T24" fmla="*/ 45 w 110"/>
                  <a:gd name="T25" fmla="*/ 61 h 78"/>
                  <a:gd name="T26" fmla="*/ 16 w 110"/>
                  <a:gd name="T27" fmla="*/ 77 h 78"/>
                  <a:gd name="T28" fmla="*/ 0 w 110"/>
                  <a:gd name="T29" fmla="*/ 77 h 78"/>
                  <a:gd name="T30" fmla="*/ 0 w 110"/>
                  <a:gd name="T31" fmla="*/ 32 h 78"/>
                  <a:gd name="T32" fmla="*/ 0 w 110"/>
                  <a:gd name="T33" fmla="*/ 16 h 78"/>
                  <a:gd name="T34" fmla="*/ 0 w 110"/>
                  <a:gd name="T35" fmla="*/ 0 h 78"/>
                  <a:gd name="T36" fmla="*/ 16 w 110"/>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78"/>
                  <a:gd name="T59" fmla="*/ 110 w 110"/>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78">
                    <a:moveTo>
                      <a:pt x="16" y="0"/>
                    </a:moveTo>
                    <a:lnTo>
                      <a:pt x="16" y="16"/>
                    </a:lnTo>
                    <a:lnTo>
                      <a:pt x="32" y="16"/>
                    </a:lnTo>
                    <a:lnTo>
                      <a:pt x="45" y="16"/>
                    </a:lnTo>
                    <a:lnTo>
                      <a:pt x="61" y="16"/>
                    </a:lnTo>
                    <a:lnTo>
                      <a:pt x="77" y="32"/>
                    </a:lnTo>
                    <a:lnTo>
                      <a:pt x="93" y="32"/>
                    </a:lnTo>
                    <a:lnTo>
                      <a:pt x="109" y="32"/>
                    </a:lnTo>
                    <a:lnTo>
                      <a:pt x="109" y="61"/>
                    </a:lnTo>
                    <a:lnTo>
                      <a:pt x="93" y="61"/>
                    </a:lnTo>
                    <a:lnTo>
                      <a:pt x="77" y="77"/>
                    </a:lnTo>
                    <a:lnTo>
                      <a:pt x="61" y="61"/>
                    </a:lnTo>
                    <a:lnTo>
                      <a:pt x="45" y="61"/>
                    </a:lnTo>
                    <a:lnTo>
                      <a:pt x="16" y="77"/>
                    </a:lnTo>
                    <a:lnTo>
                      <a:pt x="0" y="77"/>
                    </a:lnTo>
                    <a:lnTo>
                      <a:pt x="0" y="32"/>
                    </a:lnTo>
                    <a:lnTo>
                      <a:pt x="0" y="16"/>
                    </a:lnTo>
                    <a:lnTo>
                      <a:pt x="0" y="0"/>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39" name="Freeform 188"/>
              <p:cNvSpPr>
                <a:spLocks/>
              </p:cNvSpPr>
              <p:nvPr/>
            </p:nvSpPr>
            <p:spPr bwMode="auto">
              <a:xfrm>
                <a:off x="3430" y="1784"/>
                <a:ext cx="203" cy="139"/>
              </a:xfrm>
              <a:custGeom>
                <a:avLst/>
                <a:gdLst>
                  <a:gd name="T0" fmla="*/ 0 w 203"/>
                  <a:gd name="T1" fmla="*/ 45 h 139"/>
                  <a:gd name="T2" fmla="*/ 0 w 203"/>
                  <a:gd name="T3" fmla="*/ 0 h 139"/>
                  <a:gd name="T4" fmla="*/ 16 w 203"/>
                  <a:gd name="T5" fmla="*/ 0 h 139"/>
                  <a:gd name="T6" fmla="*/ 32 w 203"/>
                  <a:gd name="T7" fmla="*/ 0 h 139"/>
                  <a:gd name="T8" fmla="*/ 48 w 203"/>
                  <a:gd name="T9" fmla="*/ 16 h 139"/>
                  <a:gd name="T10" fmla="*/ 61 w 203"/>
                  <a:gd name="T11" fmla="*/ 29 h 139"/>
                  <a:gd name="T12" fmla="*/ 61 w 203"/>
                  <a:gd name="T13" fmla="*/ 16 h 139"/>
                  <a:gd name="T14" fmla="*/ 61 w 203"/>
                  <a:gd name="T15" fmla="*/ 0 h 139"/>
                  <a:gd name="T16" fmla="*/ 77 w 203"/>
                  <a:gd name="T17" fmla="*/ 16 h 139"/>
                  <a:gd name="T18" fmla="*/ 77 w 203"/>
                  <a:gd name="T19" fmla="*/ 0 h 139"/>
                  <a:gd name="T20" fmla="*/ 77 w 203"/>
                  <a:gd name="T21" fmla="*/ 16 h 139"/>
                  <a:gd name="T22" fmla="*/ 93 w 203"/>
                  <a:gd name="T23" fmla="*/ 16 h 139"/>
                  <a:gd name="T24" fmla="*/ 109 w 203"/>
                  <a:gd name="T25" fmla="*/ 16 h 139"/>
                  <a:gd name="T26" fmla="*/ 125 w 203"/>
                  <a:gd name="T27" fmla="*/ 29 h 139"/>
                  <a:gd name="T28" fmla="*/ 138 w 203"/>
                  <a:gd name="T29" fmla="*/ 29 h 139"/>
                  <a:gd name="T30" fmla="*/ 154 w 203"/>
                  <a:gd name="T31" fmla="*/ 29 h 139"/>
                  <a:gd name="T32" fmla="*/ 170 w 203"/>
                  <a:gd name="T33" fmla="*/ 29 h 139"/>
                  <a:gd name="T34" fmla="*/ 170 w 203"/>
                  <a:gd name="T35" fmla="*/ 45 h 139"/>
                  <a:gd name="T36" fmla="*/ 186 w 203"/>
                  <a:gd name="T37" fmla="*/ 45 h 139"/>
                  <a:gd name="T38" fmla="*/ 202 w 203"/>
                  <a:gd name="T39" fmla="*/ 45 h 139"/>
                  <a:gd name="T40" fmla="*/ 202 w 203"/>
                  <a:gd name="T41" fmla="*/ 61 h 139"/>
                  <a:gd name="T42" fmla="*/ 186 w 203"/>
                  <a:gd name="T43" fmla="*/ 77 h 139"/>
                  <a:gd name="T44" fmla="*/ 186 w 203"/>
                  <a:gd name="T45" fmla="*/ 61 h 139"/>
                  <a:gd name="T46" fmla="*/ 170 w 203"/>
                  <a:gd name="T47" fmla="*/ 61 h 139"/>
                  <a:gd name="T48" fmla="*/ 170 w 203"/>
                  <a:gd name="T49" fmla="*/ 77 h 139"/>
                  <a:gd name="T50" fmla="*/ 170 w 203"/>
                  <a:gd name="T51" fmla="*/ 93 h 139"/>
                  <a:gd name="T52" fmla="*/ 170 w 203"/>
                  <a:gd name="T53" fmla="*/ 138 h 139"/>
                  <a:gd name="T54" fmla="*/ 138 w 203"/>
                  <a:gd name="T55" fmla="*/ 138 h 139"/>
                  <a:gd name="T56" fmla="*/ 138 w 203"/>
                  <a:gd name="T57" fmla="*/ 106 h 139"/>
                  <a:gd name="T58" fmla="*/ 138 w 203"/>
                  <a:gd name="T59" fmla="*/ 93 h 139"/>
                  <a:gd name="T60" fmla="*/ 109 w 203"/>
                  <a:gd name="T61" fmla="*/ 93 h 139"/>
                  <a:gd name="T62" fmla="*/ 93 w 203"/>
                  <a:gd name="T63" fmla="*/ 93 h 139"/>
                  <a:gd name="T64" fmla="*/ 93 w 203"/>
                  <a:gd name="T65" fmla="*/ 77 h 139"/>
                  <a:gd name="T66" fmla="*/ 77 w 203"/>
                  <a:gd name="T67" fmla="*/ 61 h 139"/>
                  <a:gd name="T68" fmla="*/ 61 w 203"/>
                  <a:gd name="T69" fmla="*/ 45 h 139"/>
                  <a:gd name="T70" fmla="*/ 61 w 203"/>
                  <a:gd name="T71" fmla="*/ 61 h 139"/>
                  <a:gd name="T72" fmla="*/ 32 w 203"/>
                  <a:gd name="T73" fmla="*/ 45 h 139"/>
                  <a:gd name="T74" fmla="*/ 16 w 203"/>
                  <a:gd name="T75" fmla="*/ 45 h 139"/>
                  <a:gd name="T76" fmla="*/ 0 w 203"/>
                  <a:gd name="T77" fmla="*/ 45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3"/>
                  <a:gd name="T118" fmla="*/ 0 h 139"/>
                  <a:gd name="T119" fmla="*/ 203 w 203"/>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3" h="139">
                    <a:moveTo>
                      <a:pt x="0" y="45"/>
                    </a:moveTo>
                    <a:lnTo>
                      <a:pt x="0" y="0"/>
                    </a:lnTo>
                    <a:lnTo>
                      <a:pt x="16" y="0"/>
                    </a:lnTo>
                    <a:lnTo>
                      <a:pt x="32" y="0"/>
                    </a:lnTo>
                    <a:lnTo>
                      <a:pt x="48" y="16"/>
                    </a:lnTo>
                    <a:lnTo>
                      <a:pt x="61" y="29"/>
                    </a:lnTo>
                    <a:lnTo>
                      <a:pt x="61" y="16"/>
                    </a:lnTo>
                    <a:lnTo>
                      <a:pt x="61" y="0"/>
                    </a:lnTo>
                    <a:lnTo>
                      <a:pt x="77" y="16"/>
                    </a:lnTo>
                    <a:lnTo>
                      <a:pt x="77" y="0"/>
                    </a:lnTo>
                    <a:lnTo>
                      <a:pt x="77" y="16"/>
                    </a:lnTo>
                    <a:lnTo>
                      <a:pt x="93" y="16"/>
                    </a:lnTo>
                    <a:lnTo>
                      <a:pt x="109" y="16"/>
                    </a:lnTo>
                    <a:lnTo>
                      <a:pt x="125" y="29"/>
                    </a:lnTo>
                    <a:lnTo>
                      <a:pt x="138" y="29"/>
                    </a:lnTo>
                    <a:lnTo>
                      <a:pt x="154" y="29"/>
                    </a:lnTo>
                    <a:lnTo>
                      <a:pt x="170" y="29"/>
                    </a:lnTo>
                    <a:lnTo>
                      <a:pt x="170" y="45"/>
                    </a:lnTo>
                    <a:lnTo>
                      <a:pt x="186" y="45"/>
                    </a:lnTo>
                    <a:lnTo>
                      <a:pt x="202" y="45"/>
                    </a:lnTo>
                    <a:lnTo>
                      <a:pt x="202" y="61"/>
                    </a:lnTo>
                    <a:lnTo>
                      <a:pt x="186" y="77"/>
                    </a:lnTo>
                    <a:lnTo>
                      <a:pt x="186" y="61"/>
                    </a:lnTo>
                    <a:lnTo>
                      <a:pt x="170" y="61"/>
                    </a:lnTo>
                    <a:lnTo>
                      <a:pt x="170" y="77"/>
                    </a:lnTo>
                    <a:lnTo>
                      <a:pt x="170" y="93"/>
                    </a:lnTo>
                    <a:lnTo>
                      <a:pt x="170" y="138"/>
                    </a:lnTo>
                    <a:lnTo>
                      <a:pt x="138" y="138"/>
                    </a:lnTo>
                    <a:lnTo>
                      <a:pt x="138" y="106"/>
                    </a:lnTo>
                    <a:lnTo>
                      <a:pt x="138" y="93"/>
                    </a:lnTo>
                    <a:lnTo>
                      <a:pt x="109" y="93"/>
                    </a:lnTo>
                    <a:lnTo>
                      <a:pt x="93" y="93"/>
                    </a:lnTo>
                    <a:lnTo>
                      <a:pt x="93" y="77"/>
                    </a:lnTo>
                    <a:lnTo>
                      <a:pt x="77" y="61"/>
                    </a:lnTo>
                    <a:lnTo>
                      <a:pt x="61" y="45"/>
                    </a:lnTo>
                    <a:lnTo>
                      <a:pt x="61" y="61"/>
                    </a:lnTo>
                    <a:lnTo>
                      <a:pt x="32" y="45"/>
                    </a:lnTo>
                    <a:lnTo>
                      <a:pt x="16" y="45"/>
                    </a:lnTo>
                    <a:lnTo>
                      <a:pt x="0" y="4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40" name="Freeform 189"/>
              <p:cNvSpPr>
                <a:spLocks/>
              </p:cNvSpPr>
              <p:nvPr/>
            </p:nvSpPr>
            <p:spPr bwMode="auto">
              <a:xfrm>
                <a:off x="3324" y="1505"/>
                <a:ext cx="508" cy="341"/>
              </a:xfrm>
              <a:custGeom>
                <a:avLst/>
                <a:gdLst>
                  <a:gd name="T0" fmla="*/ 0 w 508"/>
                  <a:gd name="T1" fmla="*/ 186 h 341"/>
                  <a:gd name="T2" fmla="*/ 13 w 508"/>
                  <a:gd name="T3" fmla="*/ 77 h 341"/>
                  <a:gd name="T4" fmla="*/ 61 w 508"/>
                  <a:gd name="T5" fmla="*/ 93 h 341"/>
                  <a:gd name="T6" fmla="*/ 90 w 508"/>
                  <a:gd name="T7" fmla="*/ 77 h 341"/>
                  <a:gd name="T8" fmla="*/ 138 w 508"/>
                  <a:gd name="T9" fmla="*/ 109 h 341"/>
                  <a:gd name="T10" fmla="*/ 154 w 508"/>
                  <a:gd name="T11" fmla="*/ 48 h 341"/>
                  <a:gd name="T12" fmla="*/ 199 w 508"/>
                  <a:gd name="T13" fmla="*/ 32 h 341"/>
                  <a:gd name="T14" fmla="*/ 244 w 508"/>
                  <a:gd name="T15" fmla="*/ 0 h 341"/>
                  <a:gd name="T16" fmla="*/ 308 w 508"/>
                  <a:gd name="T17" fmla="*/ 16 h 341"/>
                  <a:gd name="T18" fmla="*/ 353 w 508"/>
                  <a:gd name="T19" fmla="*/ 32 h 341"/>
                  <a:gd name="T20" fmla="*/ 385 w 508"/>
                  <a:gd name="T21" fmla="*/ 64 h 341"/>
                  <a:gd name="T22" fmla="*/ 414 w 508"/>
                  <a:gd name="T23" fmla="*/ 77 h 341"/>
                  <a:gd name="T24" fmla="*/ 462 w 508"/>
                  <a:gd name="T25" fmla="*/ 125 h 341"/>
                  <a:gd name="T26" fmla="*/ 507 w 508"/>
                  <a:gd name="T27" fmla="*/ 170 h 341"/>
                  <a:gd name="T28" fmla="*/ 462 w 508"/>
                  <a:gd name="T29" fmla="*/ 218 h 341"/>
                  <a:gd name="T30" fmla="*/ 430 w 508"/>
                  <a:gd name="T31" fmla="*/ 263 h 341"/>
                  <a:gd name="T32" fmla="*/ 398 w 508"/>
                  <a:gd name="T33" fmla="*/ 279 h 341"/>
                  <a:gd name="T34" fmla="*/ 369 w 508"/>
                  <a:gd name="T35" fmla="*/ 279 h 341"/>
                  <a:gd name="T36" fmla="*/ 337 w 508"/>
                  <a:gd name="T37" fmla="*/ 295 h 341"/>
                  <a:gd name="T38" fmla="*/ 308 w 508"/>
                  <a:gd name="T39" fmla="*/ 295 h 341"/>
                  <a:gd name="T40" fmla="*/ 276 w 508"/>
                  <a:gd name="T41" fmla="*/ 295 h 341"/>
                  <a:gd name="T42" fmla="*/ 260 w 508"/>
                  <a:gd name="T43" fmla="*/ 308 h 341"/>
                  <a:gd name="T44" fmla="*/ 231 w 508"/>
                  <a:gd name="T45" fmla="*/ 308 h 341"/>
                  <a:gd name="T46" fmla="*/ 199 w 508"/>
                  <a:gd name="T47" fmla="*/ 295 h 341"/>
                  <a:gd name="T48" fmla="*/ 183 w 508"/>
                  <a:gd name="T49" fmla="*/ 279 h 341"/>
                  <a:gd name="T50" fmla="*/ 167 w 508"/>
                  <a:gd name="T51" fmla="*/ 279 h 341"/>
                  <a:gd name="T52" fmla="*/ 138 w 508"/>
                  <a:gd name="T53" fmla="*/ 279 h 341"/>
                  <a:gd name="T54" fmla="*/ 106 w 508"/>
                  <a:gd name="T55" fmla="*/ 279 h 341"/>
                  <a:gd name="T56" fmla="*/ 106 w 508"/>
                  <a:gd name="T57" fmla="*/ 340 h 341"/>
                  <a:gd name="T58" fmla="*/ 77 w 508"/>
                  <a:gd name="T59" fmla="*/ 324 h 341"/>
                  <a:gd name="T60" fmla="*/ 61 w 508"/>
                  <a:gd name="T61" fmla="*/ 340 h 341"/>
                  <a:gd name="T62" fmla="*/ 29 w 508"/>
                  <a:gd name="T63" fmla="*/ 308 h 341"/>
                  <a:gd name="T64" fmla="*/ 45 w 508"/>
                  <a:gd name="T65" fmla="*/ 279 h 341"/>
                  <a:gd name="T66" fmla="*/ 45 w 508"/>
                  <a:gd name="T67" fmla="*/ 263 h 341"/>
                  <a:gd name="T68" fmla="*/ 13 w 508"/>
                  <a:gd name="T69" fmla="*/ 263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8"/>
                  <a:gd name="T106" fmla="*/ 0 h 341"/>
                  <a:gd name="T107" fmla="*/ 508 w 508"/>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8" h="341">
                    <a:moveTo>
                      <a:pt x="13" y="263"/>
                    </a:moveTo>
                    <a:lnTo>
                      <a:pt x="0" y="186"/>
                    </a:lnTo>
                    <a:lnTo>
                      <a:pt x="0" y="125"/>
                    </a:lnTo>
                    <a:lnTo>
                      <a:pt x="13" y="77"/>
                    </a:lnTo>
                    <a:lnTo>
                      <a:pt x="45" y="77"/>
                    </a:lnTo>
                    <a:lnTo>
                      <a:pt x="61" y="93"/>
                    </a:lnTo>
                    <a:lnTo>
                      <a:pt x="77" y="77"/>
                    </a:lnTo>
                    <a:lnTo>
                      <a:pt x="90" y="77"/>
                    </a:lnTo>
                    <a:lnTo>
                      <a:pt x="106" y="109"/>
                    </a:lnTo>
                    <a:lnTo>
                      <a:pt x="138" y="109"/>
                    </a:lnTo>
                    <a:lnTo>
                      <a:pt x="138" y="48"/>
                    </a:lnTo>
                    <a:lnTo>
                      <a:pt x="154" y="48"/>
                    </a:lnTo>
                    <a:lnTo>
                      <a:pt x="183" y="48"/>
                    </a:lnTo>
                    <a:lnTo>
                      <a:pt x="199" y="32"/>
                    </a:lnTo>
                    <a:lnTo>
                      <a:pt x="231" y="16"/>
                    </a:lnTo>
                    <a:lnTo>
                      <a:pt x="244" y="0"/>
                    </a:lnTo>
                    <a:lnTo>
                      <a:pt x="292" y="0"/>
                    </a:lnTo>
                    <a:lnTo>
                      <a:pt x="308" y="16"/>
                    </a:lnTo>
                    <a:lnTo>
                      <a:pt x="337" y="16"/>
                    </a:lnTo>
                    <a:lnTo>
                      <a:pt x="353" y="32"/>
                    </a:lnTo>
                    <a:lnTo>
                      <a:pt x="369" y="48"/>
                    </a:lnTo>
                    <a:lnTo>
                      <a:pt x="385" y="64"/>
                    </a:lnTo>
                    <a:lnTo>
                      <a:pt x="398" y="64"/>
                    </a:lnTo>
                    <a:lnTo>
                      <a:pt x="414" y="77"/>
                    </a:lnTo>
                    <a:lnTo>
                      <a:pt x="446" y="93"/>
                    </a:lnTo>
                    <a:lnTo>
                      <a:pt x="462" y="125"/>
                    </a:lnTo>
                    <a:lnTo>
                      <a:pt x="491" y="141"/>
                    </a:lnTo>
                    <a:lnTo>
                      <a:pt x="507" y="170"/>
                    </a:lnTo>
                    <a:lnTo>
                      <a:pt x="491" y="218"/>
                    </a:lnTo>
                    <a:lnTo>
                      <a:pt x="462" y="218"/>
                    </a:lnTo>
                    <a:lnTo>
                      <a:pt x="462" y="247"/>
                    </a:lnTo>
                    <a:lnTo>
                      <a:pt x="430" y="263"/>
                    </a:lnTo>
                    <a:lnTo>
                      <a:pt x="446" y="279"/>
                    </a:lnTo>
                    <a:lnTo>
                      <a:pt x="398" y="279"/>
                    </a:lnTo>
                    <a:lnTo>
                      <a:pt x="385" y="279"/>
                    </a:lnTo>
                    <a:lnTo>
                      <a:pt x="369" y="279"/>
                    </a:lnTo>
                    <a:lnTo>
                      <a:pt x="353" y="295"/>
                    </a:lnTo>
                    <a:lnTo>
                      <a:pt x="337" y="295"/>
                    </a:lnTo>
                    <a:lnTo>
                      <a:pt x="321" y="295"/>
                    </a:lnTo>
                    <a:lnTo>
                      <a:pt x="308" y="295"/>
                    </a:lnTo>
                    <a:lnTo>
                      <a:pt x="292" y="308"/>
                    </a:lnTo>
                    <a:lnTo>
                      <a:pt x="276" y="295"/>
                    </a:lnTo>
                    <a:lnTo>
                      <a:pt x="276" y="308"/>
                    </a:lnTo>
                    <a:lnTo>
                      <a:pt x="260" y="308"/>
                    </a:lnTo>
                    <a:lnTo>
                      <a:pt x="244" y="308"/>
                    </a:lnTo>
                    <a:lnTo>
                      <a:pt x="231" y="308"/>
                    </a:lnTo>
                    <a:lnTo>
                      <a:pt x="215" y="295"/>
                    </a:lnTo>
                    <a:lnTo>
                      <a:pt x="199" y="295"/>
                    </a:lnTo>
                    <a:lnTo>
                      <a:pt x="183" y="295"/>
                    </a:lnTo>
                    <a:lnTo>
                      <a:pt x="183" y="279"/>
                    </a:lnTo>
                    <a:lnTo>
                      <a:pt x="183" y="295"/>
                    </a:lnTo>
                    <a:lnTo>
                      <a:pt x="167" y="279"/>
                    </a:lnTo>
                    <a:lnTo>
                      <a:pt x="154" y="263"/>
                    </a:lnTo>
                    <a:lnTo>
                      <a:pt x="138" y="279"/>
                    </a:lnTo>
                    <a:lnTo>
                      <a:pt x="122" y="279"/>
                    </a:lnTo>
                    <a:lnTo>
                      <a:pt x="106" y="279"/>
                    </a:lnTo>
                    <a:lnTo>
                      <a:pt x="106" y="324"/>
                    </a:lnTo>
                    <a:lnTo>
                      <a:pt x="106" y="340"/>
                    </a:lnTo>
                    <a:lnTo>
                      <a:pt x="90" y="340"/>
                    </a:lnTo>
                    <a:lnTo>
                      <a:pt x="77" y="324"/>
                    </a:lnTo>
                    <a:lnTo>
                      <a:pt x="61" y="324"/>
                    </a:lnTo>
                    <a:lnTo>
                      <a:pt x="61" y="340"/>
                    </a:lnTo>
                    <a:lnTo>
                      <a:pt x="45" y="324"/>
                    </a:lnTo>
                    <a:lnTo>
                      <a:pt x="29" y="308"/>
                    </a:lnTo>
                    <a:lnTo>
                      <a:pt x="45" y="295"/>
                    </a:lnTo>
                    <a:lnTo>
                      <a:pt x="45" y="279"/>
                    </a:lnTo>
                    <a:lnTo>
                      <a:pt x="61" y="279"/>
                    </a:lnTo>
                    <a:lnTo>
                      <a:pt x="45" y="263"/>
                    </a:lnTo>
                    <a:lnTo>
                      <a:pt x="29" y="247"/>
                    </a:lnTo>
                    <a:lnTo>
                      <a:pt x="13" y="26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41" name="Freeform 190"/>
              <p:cNvSpPr>
                <a:spLocks/>
              </p:cNvSpPr>
              <p:nvPr/>
            </p:nvSpPr>
            <p:spPr bwMode="auto">
              <a:xfrm>
                <a:off x="3584" y="1784"/>
                <a:ext cx="187" cy="94"/>
              </a:xfrm>
              <a:custGeom>
                <a:avLst/>
                <a:gdLst>
                  <a:gd name="T0" fmla="*/ 32 w 187"/>
                  <a:gd name="T1" fmla="*/ 61 h 94"/>
                  <a:gd name="T2" fmla="*/ 32 w 187"/>
                  <a:gd name="T3" fmla="*/ 77 h 94"/>
                  <a:gd name="T4" fmla="*/ 48 w 187"/>
                  <a:gd name="T5" fmla="*/ 77 h 94"/>
                  <a:gd name="T6" fmla="*/ 61 w 187"/>
                  <a:gd name="T7" fmla="*/ 77 h 94"/>
                  <a:gd name="T8" fmla="*/ 77 w 187"/>
                  <a:gd name="T9" fmla="*/ 77 h 94"/>
                  <a:gd name="T10" fmla="*/ 93 w 187"/>
                  <a:gd name="T11" fmla="*/ 93 h 94"/>
                  <a:gd name="T12" fmla="*/ 109 w 187"/>
                  <a:gd name="T13" fmla="*/ 93 h 94"/>
                  <a:gd name="T14" fmla="*/ 125 w 187"/>
                  <a:gd name="T15" fmla="*/ 61 h 94"/>
                  <a:gd name="T16" fmla="*/ 138 w 187"/>
                  <a:gd name="T17" fmla="*/ 77 h 94"/>
                  <a:gd name="T18" fmla="*/ 186 w 187"/>
                  <a:gd name="T19" fmla="*/ 45 h 94"/>
                  <a:gd name="T20" fmla="*/ 186 w 187"/>
                  <a:gd name="T21" fmla="*/ 0 h 94"/>
                  <a:gd name="T22" fmla="*/ 138 w 187"/>
                  <a:gd name="T23" fmla="*/ 0 h 94"/>
                  <a:gd name="T24" fmla="*/ 125 w 187"/>
                  <a:gd name="T25" fmla="*/ 0 h 94"/>
                  <a:gd name="T26" fmla="*/ 109 w 187"/>
                  <a:gd name="T27" fmla="*/ 0 h 94"/>
                  <a:gd name="T28" fmla="*/ 93 w 187"/>
                  <a:gd name="T29" fmla="*/ 16 h 94"/>
                  <a:gd name="T30" fmla="*/ 77 w 187"/>
                  <a:gd name="T31" fmla="*/ 16 h 94"/>
                  <a:gd name="T32" fmla="*/ 61 w 187"/>
                  <a:gd name="T33" fmla="*/ 16 h 94"/>
                  <a:gd name="T34" fmla="*/ 48 w 187"/>
                  <a:gd name="T35" fmla="*/ 16 h 94"/>
                  <a:gd name="T36" fmla="*/ 32 w 187"/>
                  <a:gd name="T37" fmla="*/ 29 h 94"/>
                  <a:gd name="T38" fmla="*/ 16 w 187"/>
                  <a:gd name="T39" fmla="*/ 16 h 94"/>
                  <a:gd name="T40" fmla="*/ 16 w 187"/>
                  <a:gd name="T41" fmla="*/ 29 h 94"/>
                  <a:gd name="T42" fmla="*/ 0 w 187"/>
                  <a:gd name="T43" fmla="*/ 29 h 94"/>
                  <a:gd name="T44" fmla="*/ 16 w 187"/>
                  <a:gd name="T45" fmla="*/ 29 h 94"/>
                  <a:gd name="T46" fmla="*/ 16 w 187"/>
                  <a:gd name="T47" fmla="*/ 45 h 94"/>
                  <a:gd name="T48" fmla="*/ 32 w 187"/>
                  <a:gd name="T49" fmla="*/ 45 h 94"/>
                  <a:gd name="T50" fmla="*/ 48 w 187"/>
                  <a:gd name="T51" fmla="*/ 45 h 94"/>
                  <a:gd name="T52" fmla="*/ 48 w 187"/>
                  <a:gd name="T53" fmla="*/ 61 h 94"/>
                  <a:gd name="T54" fmla="*/ 32 w 187"/>
                  <a:gd name="T55" fmla="*/ 77 h 94"/>
                  <a:gd name="T56" fmla="*/ 32 w 187"/>
                  <a:gd name="T57" fmla="*/ 61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94"/>
                  <a:gd name="T89" fmla="*/ 187 w 187"/>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94">
                    <a:moveTo>
                      <a:pt x="32" y="61"/>
                    </a:moveTo>
                    <a:lnTo>
                      <a:pt x="32" y="77"/>
                    </a:lnTo>
                    <a:lnTo>
                      <a:pt x="48" y="77"/>
                    </a:lnTo>
                    <a:lnTo>
                      <a:pt x="61" y="77"/>
                    </a:lnTo>
                    <a:lnTo>
                      <a:pt x="77" y="77"/>
                    </a:lnTo>
                    <a:lnTo>
                      <a:pt x="93" y="93"/>
                    </a:lnTo>
                    <a:lnTo>
                      <a:pt x="109" y="93"/>
                    </a:lnTo>
                    <a:lnTo>
                      <a:pt x="125" y="61"/>
                    </a:lnTo>
                    <a:lnTo>
                      <a:pt x="138" y="77"/>
                    </a:lnTo>
                    <a:lnTo>
                      <a:pt x="186" y="45"/>
                    </a:lnTo>
                    <a:lnTo>
                      <a:pt x="186" y="0"/>
                    </a:lnTo>
                    <a:lnTo>
                      <a:pt x="138" y="0"/>
                    </a:lnTo>
                    <a:lnTo>
                      <a:pt x="125" y="0"/>
                    </a:lnTo>
                    <a:lnTo>
                      <a:pt x="109" y="0"/>
                    </a:lnTo>
                    <a:lnTo>
                      <a:pt x="93" y="16"/>
                    </a:lnTo>
                    <a:lnTo>
                      <a:pt x="77" y="16"/>
                    </a:lnTo>
                    <a:lnTo>
                      <a:pt x="61" y="16"/>
                    </a:lnTo>
                    <a:lnTo>
                      <a:pt x="48" y="16"/>
                    </a:lnTo>
                    <a:lnTo>
                      <a:pt x="32" y="29"/>
                    </a:lnTo>
                    <a:lnTo>
                      <a:pt x="16" y="16"/>
                    </a:lnTo>
                    <a:lnTo>
                      <a:pt x="16" y="29"/>
                    </a:lnTo>
                    <a:lnTo>
                      <a:pt x="0" y="29"/>
                    </a:lnTo>
                    <a:lnTo>
                      <a:pt x="16" y="29"/>
                    </a:lnTo>
                    <a:lnTo>
                      <a:pt x="16" y="45"/>
                    </a:lnTo>
                    <a:lnTo>
                      <a:pt x="32" y="45"/>
                    </a:lnTo>
                    <a:lnTo>
                      <a:pt x="48" y="45"/>
                    </a:lnTo>
                    <a:lnTo>
                      <a:pt x="48" y="61"/>
                    </a:lnTo>
                    <a:lnTo>
                      <a:pt x="32" y="77"/>
                    </a:lnTo>
                    <a:lnTo>
                      <a:pt x="32"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42" name="Freeform 191"/>
              <p:cNvSpPr>
                <a:spLocks/>
              </p:cNvSpPr>
              <p:nvPr/>
            </p:nvSpPr>
            <p:spPr bwMode="auto">
              <a:xfrm>
                <a:off x="3847" y="2401"/>
                <a:ext cx="30" cy="62"/>
              </a:xfrm>
              <a:custGeom>
                <a:avLst/>
                <a:gdLst>
                  <a:gd name="T0" fmla="*/ 16 w 30"/>
                  <a:gd name="T1" fmla="*/ 0 h 62"/>
                  <a:gd name="T2" fmla="*/ 0 w 30"/>
                  <a:gd name="T3" fmla="*/ 32 h 62"/>
                  <a:gd name="T4" fmla="*/ 0 w 30"/>
                  <a:gd name="T5" fmla="*/ 61 h 62"/>
                  <a:gd name="T6" fmla="*/ 16 w 30"/>
                  <a:gd name="T7" fmla="*/ 61 h 62"/>
                  <a:gd name="T8" fmla="*/ 29 w 30"/>
                  <a:gd name="T9" fmla="*/ 61 h 62"/>
                  <a:gd name="T10" fmla="*/ 29 w 30"/>
                  <a:gd name="T11" fmla="*/ 45 h 62"/>
                  <a:gd name="T12" fmla="*/ 16 w 30"/>
                  <a:gd name="T13" fmla="*/ 32 h 62"/>
                  <a:gd name="T14" fmla="*/ 16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16" y="0"/>
                    </a:moveTo>
                    <a:lnTo>
                      <a:pt x="0" y="32"/>
                    </a:lnTo>
                    <a:lnTo>
                      <a:pt x="0" y="61"/>
                    </a:lnTo>
                    <a:lnTo>
                      <a:pt x="16" y="61"/>
                    </a:lnTo>
                    <a:lnTo>
                      <a:pt x="29" y="61"/>
                    </a:lnTo>
                    <a:lnTo>
                      <a:pt x="29" y="45"/>
                    </a:lnTo>
                    <a:lnTo>
                      <a:pt x="16" y="32"/>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43" name="Freeform 192"/>
              <p:cNvSpPr>
                <a:spLocks/>
              </p:cNvSpPr>
              <p:nvPr/>
            </p:nvSpPr>
            <p:spPr bwMode="auto">
              <a:xfrm>
                <a:off x="3831" y="2044"/>
                <a:ext cx="110" cy="65"/>
              </a:xfrm>
              <a:custGeom>
                <a:avLst/>
                <a:gdLst>
                  <a:gd name="T0" fmla="*/ 16 w 110"/>
                  <a:gd name="T1" fmla="*/ 0 h 65"/>
                  <a:gd name="T2" fmla="*/ 0 w 110"/>
                  <a:gd name="T3" fmla="*/ 0 h 65"/>
                  <a:gd name="T4" fmla="*/ 0 w 110"/>
                  <a:gd name="T5" fmla="*/ 32 h 65"/>
                  <a:gd name="T6" fmla="*/ 32 w 110"/>
                  <a:gd name="T7" fmla="*/ 48 h 65"/>
                  <a:gd name="T8" fmla="*/ 61 w 110"/>
                  <a:gd name="T9" fmla="*/ 64 h 65"/>
                  <a:gd name="T10" fmla="*/ 109 w 110"/>
                  <a:gd name="T11" fmla="*/ 48 h 65"/>
                  <a:gd name="T12" fmla="*/ 109 w 110"/>
                  <a:gd name="T13" fmla="*/ 32 h 65"/>
                  <a:gd name="T14" fmla="*/ 77 w 110"/>
                  <a:gd name="T15" fmla="*/ 32 h 65"/>
                  <a:gd name="T16" fmla="*/ 32 w 110"/>
                  <a:gd name="T17" fmla="*/ 16 h 65"/>
                  <a:gd name="T18" fmla="*/ 16 w 110"/>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65"/>
                  <a:gd name="T32" fmla="*/ 110 w 110"/>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65">
                    <a:moveTo>
                      <a:pt x="16" y="0"/>
                    </a:moveTo>
                    <a:lnTo>
                      <a:pt x="0" y="0"/>
                    </a:lnTo>
                    <a:lnTo>
                      <a:pt x="0" y="32"/>
                    </a:lnTo>
                    <a:lnTo>
                      <a:pt x="32" y="48"/>
                    </a:lnTo>
                    <a:lnTo>
                      <a:pt x="61" y="64"/>
                    </a:lnTo>
                    <a:lnTo>
                      <a:pt x="109" y="48"/>
                    </a:lnTo>
                    <a:lnTo>
                      <a:pt x="109" y="32"/>
                    </a:lnTo>
                    <a:lnTo>
                      <a:pt x="77" y="32"/>
                    </a:lnTo>
                    <a:lnTo>
                      <a:pt x="32" y="16"/>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44" name="Freeform 193"/>
              <p:cNvSpPr>
                <a:spLocks/>
              </p:cNvSpPr>
              <p:nvPr/>
            </p:nvSpPr>
            <p:spPr bwMode="auto">
              <a:xfrm>
                <a:off x="3661" y="1906"/>
                <a:ext cx="402" cy="528"/>
              </a:xfrm>
              <a:custGeom>
                <a:avLst/>
                <a:gdLst>
                  <a:gd name="T0" fmla="*/ 138 w 402"/>
                  <a:gd name="T1" fmla="*/ 48 h 528"/>
                  <a:gd name="T2" fmla="*/ 93 w 402"/>
                  <a:gd name="T3" fmla="*/ 61 h 528"/>
                  <a:gd name="T4" fmla="*/ 77 w 402"/>
                  <a:gd name="T5" fmla="*/ 93 h 528"/>
                  <a:gd name="T6" fmla="*/ 77 w 402"/>
                  <a:gd name="T7" fmla="*/ 125 h 528"/>
                  <a:gd name="T8" fmla="*/ 48 w 402"/>
                  <a:gd name="T9" fmla="*/ 170 h 528"/>
                  <a:gd name="T10" fmla="*/ 32 w 402"/>
                  <a:gd name="T11" fmla="*/ 202 h 528"/>
                  <a:gd name="T12" fmla="*/ 16 w 402"/>
                  <a:gd name="T13" fmla="*/ 202 h 528"/>
                  <a:gd name="T14" fmla="*/ 32 w 402"/>
                  <a:gd name="T15" fmla="*/ 247 h 528"/>
                  <a:gd name="T16" fmla="*/ 16 w 402"/>
                  <a:gd name="T17" fmla="*/ 280 h 528"/>
                  <a:gd name="T18" fmla="*/ 32 w 402"/>
                  <a:gd name="T19" fmla="*/ 308 h 528"/>
                  <a:gd name="T20" fmla="*/ 61 w 402"/>
                  <a:gd name="T21" fmla="*/ 308 h 528"/>
                  <a:gd name="T22" fmla="*/ 61 w 402"/>
                  <a:gd name="T23" fmla="*/ 280 h 528"/>
                  <a:gd name="T24" fmla="*/ 93 w 402"/>
                  <a:gd name="T25" fmla="*/ 386 h 528"/>
                  <a:gd name="T26" fmla="*/ 125 w 402"/>
                  <a:gd name="T27" fmla="*/ 463 h 528"/>
                  <a:gd name="T28" fmla="*/ 154 w 402"/>
                  <a:gd name="T29" fmla="*/ 527 h 528"/>
                  <a:gd name="T30" fmla="*/ 186 w 402"/>
                  <a:gd name="T31" fmla="*/ 495 h 528"/>
                  <a:gd name="T32" fmla="*/ 186 w 402"/>
                  <a:gd name="T33" fmla="*/ 463 h 528"/>
                  <a:gd name="T34" fmla="*/ 186 w 402"/>
                  <a:gd name="T35" fmla="*/ 402 h 528"/>
                  <a:gd name="T36" fmla="*/ 215 w 402"/>
                  <a:gd name="T37" fmla="*/ 386 h 528"/>
                  <a:gd name="T38" fmla="*/ 247 w 402"/>
                  <a:gd name="T39" fmla="*/ 341 h 528"/>
                  <a:gd name="T40" fmla="*/ 279 w 402"/>
                  <a:gd name="T41" fmla="*/ 296 h 528"/>
                  <a:gd name="T42" fmla="*/ 308 w 402"/>
                  <a:gd name="T43" fmla="*/ 280 h 528"/>
                  <a:gd name="T44" fmla="*/ 292 w 402"/>
                  <a:gd name="T45" fmla="*/ 215 h 528"/>
                  <a:gd name="T46" fmla="*/ 308 w 402"/>
                  <a:gd name="T47" fmla="*/ 202 h 528"/>
                  <a:gd name="T48" fmla="*/ 340 w 402"/>
                  <a:gd name="T49" fmla="*/ 215 h 528"/>
                  <a:gd name="T50" fmla="*/ 340 w 402"/>
                  <a:gd name="T51" fmla="*/ 247 h 528"/>
                  <a:gd name="T52" fmla="*/ 356 w 402"/>
                  <a:gd name="T53" fmla="*/ 280 h 528"/>
                  <a:gd name="T54" fmla="*/ 369 w 402"/>
                  <a:gd name="T55" fmla="*/ 247 h 528"/>
                  <a:gd name="T56" fmla="*/ 385 w 402"/>
                  <a:gd name="T57" fmla="*/ 202 h 528"/>
                  <a:gd name="T58" fmla="*/ 401 w 402"/>
                  <a:gd name="T59" fmla="*/ 154 h 528"/>
                  <a:gd name="T60" fmla="*/ 385 w 402"/>
                  <a:gd name="T61" fmla="*/ 138 h 528"/>
                  <a:gd name="T62" fmla="*/ 369 w 402"/>
                  <a:gd name="T63" fmla="*/ 138 h 528"/>
                  <a:gd name="T64" fmla="*/ 324 w 402"/>
                  <a:gd name="T65" fmla="*/ 186 h 528"/>
                  <a:gd name="T66" fmla="*/ 292 w 402"/>
                  <a:gd name="T67" fmla="*/ 186 h 528"/>
                  <a:gd name="T68" fmla="*/ 279 w 402"/>
                  <a:gd name="T69" fmla="*/ 186 h 528"/>
                  <a:gd name="T70" fmla="*/ 202 w 402"/>
                  <a:gd name="T71" fmla="*/ 186 h 528"/>
                  <a:gd name="T72" fmla="*/ 170 w 402"/>
                  <a:gd name="T73" fmla="*/ 138 h 528"/>
                  <a:gd name="T74" fmla="*/ 125 w 402"/>
                  <a:gd name="T75" fmla="*/ 93 h 5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2"/>
                  <a:gd name="T115" fmla="*/ 0 h 528"/>
                  <a:gd name="T116" fmla="*/ 402 w 402"/>
                  <a:gd name="T117" fmla="*/ 528 h 5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2" h="528">
                    <a:moveTo>
                      <a:pt x="138" y="93"/>
                    </a:moveTo>
                    <a:lnTo>
                      <a:pt x="138" y="48"/>
                    </a:lnTo>
                    <a:lnTo>
                      <a:pt x="48" y="0"/>
                    </a:lnTo>
                    <a:lnTo>
                      <a:pt x="93" y="61"/>
                    </a:lnTo>
                    <a:lnTo>
                      <a:pt x="61" y="93"/>
                    </a:lnTo>
                    <a:lnTo>
                      <a:pt x="77" y="93"/>
                    </a:lnTo>
                    <a:lnTo>
                      <a:pt x="77" y="109"/>
                    </a:lnTo>
                    <a:lnTo>
                      <a:pt x="77" y="125"/>
                    </a:lnTo>
                    <a:lnTo>
                      <a:pt x="61" y="154"/>
                    </a:lnTo>
                    <a:lnTo>
                      <a:pt x="48" y="170"/>
                    </a:lnTo>
                    <a:lnTo>
                      <a:pt x="48" y="186"/>
                    </a:lnTo>
                    <a:lnTo>
                      <a:pt x="32" y="202"/>
                    </a:lnTo>
                    <a:lnTo>
                      <a:pt x="16" y="186"/>
                    </a:lnTo>
                    <a:lnTo>
                      <a:pt x="16" y="202"/>
                    </a:lnTo>
                    <a:lnTo>
                      <a:pt x="16" y="215"/>
                    </a:lnTo>
                    <a:lnTo>
                      <a:pt x="32" y="247"/>
                    </a:lnTo>
                    <a:lnTo>
                      <a:pt x="0" y="264"/>
                    </a:lnTo>
                    <a:lnTo>
                      <a:pt x="16" y="280"/>
                    </a:lnTo>
                    <a:lnTo>
                      <a:pt x="16" y="296"/>
                    </a:lnTo>
                    <a:lnTo>
                      <a:pt x="32" y="308"/>
                    </a:lnTo>
                    <a:lnTo>
                      <a:pt x="48" y="308"/>
                    </a:lnTo>
                    <a:lnTo>
                      <a:pt x="61" y="308"/>
                    </a:lnTo>
                    <a:lnTo>
                      <a:pt x="61" y="296"/>
                    </a:lnTo>
                    <a:lnTo>
                      <a:pt x="61" y="280"/>
                    </a:lnTo>
                    <a:lnTo>
                      <a:pt x="77" y="325"/>
                    </a:lnTo>
                    <a:lnTo>
                      <a:pt x="93" y="386"/>
                    </a:lnTo>
                    <a:lnTo>
                      <a:pt x="109" y="418"/>
                    </a:lnTo>
                    <a:lnTo>
                      <a:pt x="125" y="463"/>
                    </a:lnTo>
                    <a:lnTo>
                      <a:pt x="138" y="495"/>
                    </a:lnTo>
                    <a:lnTo>
                      <a:pt x="154" y="527"/>
                    </a:lnTo>
                    <a:lnTo>
                      <a:pt x="170" y="511"/>
                    </a:lnTo>
                    <a:lnTo>
                      <a:pt x="186" y="495"/>
                    </a:lnTo>
                    <a:lnTo>
                      <a:pt x="186" y="479"/>
                    </a:lnTo>
                    <a:lnTo>
                      <a:pt x="186" y="463"/>
                    </a:lnTo>
                    <a:lnTo>
                      <a:pt x="202" y="450"/>
                    </a:lnTo>
                    <a:lnTo>
                      <a:pt x="186" y="402"/>
                    </a:lnTo>
                    <a:lnTo>
                      <a:pt x="202" y="402"/>
                    </a:lnTo>
                    <a:lnTo>
                      <a:pt x="215" y="386"/>
                    </a:lnTo>
                    <a:lnTo>
                      <a:pt x="215" y="373"/>
                    </a:lnTo>
                    <a:lnTo>
                      <a:pt x="247" y="341"/>
                    </a:lnTo>
                    <a:lnTo>
                      <a:pt x="279" y="308"/>
                    </a:lnTo>
                    <a:lnTo>
                      <a:pt x="279" y="296"/>
                    </a:lnTo>
                    <a:lnTo>
                      <a:pt x="292" y="296"/>
                    </a:lnTo>
                    <a:lnTo>
                      <a:pt x="308" y="280"/>
                    </a:lnTo>
                    <a:lnTo>
                      <a:pt x="292" y="231"/>
                    </a:lnTo>
                    <a:lnTo>
                      <a:pt x="292" y="215"/>
                    </a:lnTo>
                    <a:lnTo>
                      <a:pt x="279" y="202"/>
                    </a:lnTo>
                    <a:lnTo>
                      <a:pt x="308" y="202"/>
                    </a:lnTo>
                    <a:lnTo>
                      <a:pt x="308" y="215"/>
                    </a:lnTo>
                    <a:lnTo>
                      <a:pt x="340" y="215"/>
                    </a:lnTo>
                    <a:lnTo>
                      <a:pt x="356" y="231"/>
                    </a:lnTo>
                    <a:lnTo>
                      <a:pt x="340" y="247"/>
                    </a:lnTo>
                    <a:lnTo>
                      <a:pt x="356" y="247"/>
                    </a:lnTo>
                    <a:lnTo>
                      <a:pt x="356" y="280"/>
                    </a:lnTo>
                    <a:lnTo>
                      <a:pt x="369" y="280"/>
                    </a:lnTo>
                    <a:lnTo>
                      <a:pt x="369" y="247"/>
                    </a:lnTo>
                    <a:lnTo>
                      <a:pt x="369" y="231"/>
                    </a:lnTo>
                    <a:lnTo>
                      <a:pt x="385" y="202"/>
                    </a:lnTo>
                    <a:lnTo>
                      <a:pt x="385" y="186"/>
                    </a:lnTo>
                    <a:lnTo>
                      <a:pt x="401" y="154"/>
                    </a:lnTo>
                    <a:lnTo>
                      <a:pt x="401" y="138"/>
                    </a:lnTo>
                    <a:lnTo>
                      <a:pt x="385" y="138"/>
                    </a:lnTo>
                    <a:lnTo>
                      <a:pt x="369" y="154"/>
                    </a:lnTo>
                    <a:lnTo>
                      <a:pt x="369" y="138"/>
                    </a:lnTo>
                    <a:lnTo>
                      <a:pt x="324" y="170"/>
                    </a:lnTo>
                    <a:lnTo>
                      <a:pt x="324" y="186"/>
                    </a:lnTo>
                    <a:lnTo>
                      <a:pt x="324" y="202"/>
                    </a:lnTo>
                    <a:lnTo>
                      <a:pt x="292" y="186"/>
                    </a:lnTo>
                    <a:lnTo>
                      <a:pt x="279" y="170"/>
                    </a:lnTo>
                    <a:lnTo>
                      <a:pt x="279" y="186"/>
                    </a:lnTo>
                    <a:lnTo>
                      <a:pt x="231" y="202"/>
                    </a:lnTo>
                    <a:lnTo>
                      <a:pt x="202" y="186"/>
                    </a:lnTo>
                    <a:lnTo>
                      <a:pt x="170" y="170"/>
                    </a:lnTo>
                    <a:lnTo>
                      <a:pt x="170" y="138"/>
                    </a:lnTo>
                    <a:lnTo>
                      <a:pt x="138" y="125"/>
                    </a:lnTo>
                    <a:lnTo>
                      <a:pt x="125" y="93"/>
                    </a:lnTo>
                    <a:lnTo>
                      <a:pt x="138" y="9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45" name="Line 194"/>
              <p:cNvSpPr>
                <a:spLocks noChangeShapeType="1"/>
              </p:cNvSpPr>
              <p:nvPr/>
            </p:nvSpPr>
            <p:spPr bwMode="auto">
              <a:xfrm flipV="1">
                <a:off x="3786" y="1967"/>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46" name="Line 195"/>
              <p:cNvSpPr>
                <a:spLocks noChangeShapeType="1"/>
              </p:cNvSpPr>
              <p:nvPr/>
            </p:nvSpPr>
            <p:spPr bwMode="auto">
              <a:xfrm>
                <a:off x="3754" y="1938"/>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47" name="Line 196"/>
              <p:cNvSpPr>
                <a:spLocks noChangeShapeType="1"/>
              </p:cNvSpPr>
              <p:nvPr/>
            </p:nvSpPr>
            <p:spPr bwMode="auto">
              <a:xfrm>
                <a:off x="3770" y="1954"/>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48" name="Line 197"/>
              <p:cNvSpPr>
                <a:spLocks noChangeShapeType="1"/>
              </p:cNvSpPr>
              <p:nvPr/>
            </p:nvSpPr>
            <p:spPr bwMode="auto">
              <a:xfrm>
                <a:off x="3786" y="1954"/>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49" name="Line 198"/>
              <p:cNvSpPr>
                <a:spLocks noChangeShapeType="1"/>
              </p:cNvSpPr>
              <p:nvPr/>
            </p:nvSpPr>
            <p:spPr bwMode="auto">
              <a:xfrm>
                <a:off x="3738" y="1999"/>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50" name="Line 199"/>
              <p:cNvSpPr>
                <a:spLocks noChangeShapeType="1"/>
              </p:cNvSpPr>
              <p:nvPr/>
            </p:nvSpPr>
            <p:spPr bwMode="auto">
              <a:xfrm>
                <a:off x="3754" y="1983"/>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51" name="Line 200"/>
              <p:cNvSpPr>
                <a:spLocks noChangeShapeType="1"/>
              </p:cNvSpPr>
              <p:nvPr/>
            </p:nvSpPr>
            <p:spPr bwMode="auto">
              <a:xfrm>
                <a:off x="3770" y="1983"/>
                <a:ext cx="16" cy="0"/>
              </a:xfrm>
              <a:prstGeom prst="line">
                <a:avLst/>
              </a:prstGeom>
              <a:noFill/>
              <a:ln w="12700" cap="rnd">
                <a:solidFill>
                  <a:srgbClr val="000000"/>
                </a:solidFill>
                <a:round/>
                <a:headEnd/>
                <a:tailEnd/>
              </a:ln>
            </p:spPr>
            <p:txBody>
              <a:bodyPr/>
              <a:lstStyle/>
              <a:p>
                <a:endParaRPr lang="en-US"/>
              </a:p>
            </p:txBody>
          </p:sp>
          <p:sp>
            <p:nvSpPr>
              <p:cNvPr id="30552" name="Line 201"/>
              <p:cNvSpPr>
                <a:spLocks noChangeShapeType="1"/>
              </p:cNvSpPr>
              <p:nvPr/>
            </p:nvSpPr>
            <p:spPr bwMode="auto">
              <a:xfrm>
                <a:off x="3770" y="1999"/>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53" name="Line 202"/>
              <p:cNvSpPr>
                <a:spLocks noChangeShapeType="1"/>
              </p:cNvSpPr>
              <p:nvPr/>
            </p:nvSpPr>
            <p:spPr bwMode="auto">
              <a:xfrm>
                <a:off x="3786" y="1999"/>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54" name="Line 203"/>
              <p:cNvSpPr>
                <a:spLocks noChangeShapeType="1"/>
              </p:cNvSpPr>
              <p:nvPr/>
            </p:nvSpPr>
            <p:spPr bwMode="auto">
              <a:xfrm>
                <a:off x="3786" y="1983"/>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55" name="Line 204"/>
              <p:cNvSpPr>
                <a:spLocks noChangeShapeType="1"/>
              </p:cNvSpPr>
              <p:nvPr/>
            </p:nvSpPr>
            <p:spPr bwMode="auto">
              <a:xfrm>
                <a:off x="3786" y="1967"/>
                <a:ext cx="16" cy="0"/>
              </a:xfrm>
              <a:prstGeom prst="line">
                <a:avLst/>
              </a:prstGeom>
              <a:noFill/>
              <a:ln w="12700" cap="rnd">
                <a:solidFill>
                  <a:srgbClr val="000000"/>
                </a:solidFill>
                <a:round/>
                <a:headEnd/>
                <a:tailEnd/>
              </a:ln>
            </p:spPr>
            <p:txBody>
              <a:bodyPr/>
              <a:lstStyle/>
              <a:p>
                <a:endParaRPr lang="en-US"/>
              </a:p>
            </p:txBody>
          </p:sp>
          <p:sp>
            <p:nvSpPr>
              <p:cNvPr id="30556" name="Line 205"/>
              <p:cNvSpPr>
                <a:spLocks noChangeShapeType="1"/>
              </p:cNvSpPr>
              <p:nvPr/>
            </p:nvSpPr>
            <p:spPr bwMode="auto">
              <a:xfrm>
                <a:off x="4001" y="2076"/>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57" name="Line 206"/>
              <p:cNvSpPr>
                <a:spLocks noChangeShapeType="1"/>
              </p:cNvSpPr>
              <p:nvPr/>
            </p:nvSpPr>
            <p:spPr bwMode="auto">
              <a:xfrm>
                <a:off x="4017" y="2060"/>
                <a:ext cx="1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58" name="Line 207"/>
              <p:cNvSpPr>
                <a:spLocks noChangeShapeType="1"/>
              </p:cNvSpPr>
              <p:nvPr/>
            </p:nvSpPr>
            <p:spPr bwMode="auto">
              <a:xfrm>
                <a:off x="4030" y="2060"/>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59" name="Line 208"/>
              <p:cNvSpPr>
                <a:spLocks noChangeShapeType="1"/>
              </p:cNvSpPr>
              <p:nvPr/>
            </p:nvSpPr>
            <p:spPr bwMode="auto">
              <a:xfrm>
                <a:off x="4046" y="2060"/>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60" name="Freeform 209"/>
              <p:cNvSpPr>
                <a:spLocks/>
              </p:cNvSpPr>
              <p:nvPr/>
            </p:nvSpPr>
            <p:spPr bwMode="auto">
              <a:xfrm>
                <a:off x="3940" y="2108"/>
                <a:ext cx="78" cy="95"/>
              </a:xfrm>
              <a:custGeom>
                <a:avLst/>
                <a:gdLst>
                  <a:gd name="T0" fmla="*/ 0 w 78"/>
                  <a:gd name="T1" fmla="*/ 0 h 95"/>
                  <a:gd name="T2" fmla="*/ 13 w 78"/>
                  <a:gd name="T3" fmla="*/ 13 h 95"/>
                  <a:gd name="T4" fmla="*/ 13 w 78"/>
                  <a:gd name="T5" fmla="*/ 29 h 95"/>
                  <a:gd name="T6" fmla="*/ 29 w 78"/>
                  <a:gd name="T7" fmla="*/ 78 h 95"/>
                  <a:gd name="T8" fmla="*/ 45 w 78"/>
                  <a:gd name="T9" fmla="*/ 78 h 95"/>
                  <a:gd name="T10" fmla="*/ 61 w 78"/>
                  <a:gd name="T11" fmla="*/ 62 h 95"/>
                  <a:gd name="T12" fmla="*/ 77 w 78"/>
                  <a:gd name="T13" fmla="*/ 78 h 95"/>
                  <a:gd name="T14" fmla="*/ 77 w 78"/>
                  <a:gd name="T15" fmla="*/ 94 h 95"/>
                  <a:gd name="T16" fmla="*/ 77 w 78"/>
                  <a:gd name="T17" fmla="*/ 78 h 95"/>
                  <a:gd name="T18" fmla="*/ 77 w 78"/>
                  <a:gd name="T19" fmla="*/ 45 h 95"/>
                  <a:gd name="T20" fmla="*/ 61 w 78"/>
                  <a:gd name="T21" fmla="*/ 45 h 95"/>
                  <a:gd name="T22" fmla="*/ 77 w 78"/>
                  <a:gd name="T23" fmla="*/ 29 h 95"/>
                  <a:gd name="T24" fmla="*/ 61 w 78"/>
                  <a:gd name="T25" fmla="*/ 13 h 95"/>
                  <a:gd name="T26" fmla="*/ 29 w 78"/>
                  <a:gd name="T27" fmla="*/ 13 h 95"/>
                  <a:gd name="T28" fmla="*/ 29 w 78"/>
                  <a:gd name="T29" fmla="*/ 0 h 95"/>
                  <a:gd name="T30" fmla="*/ 0 w 78"/>
                  <a:gd name="T31" fmla="*/ 0 h 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95"/>
                  <a:gd name="T50" fmla="*/ 78 w 78"/>
                  <a:gd name="T51" fmla="*/ 95 h 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95">
                    <a:moveTo>
                      <a:pt x="0" y="0"/>
                    </a:moveTo>
                    <a:lnTo>
                      <a:pt x="13" y="13"/>
                    </a:lnTo>
                    <a:lnTo>
                      <a:pt x="13" y="29"/>
                    </a:lnTo>
                    <a:lnTo>
                      <a:pt x="29" y="78"/>
                    </a:lnTo>
                    <a:lnTo>
                      <a:pt x="45" y="78"/>
                    </a:lnTo>
                    <a:lnTo>
                      <a:pt x="61" y="62"/>
                    </a:lnTo>
                    <a:lnTo>
                      <a:pt x="77" y="78"/>
                    </a:lnTo>
                    <a:lnTo>
                      <a:pt x="77" y="94"/>
                    </a:lnTo>
                    <a:lnTo>
                      <a:pt x="77" y="78"/>
                    </a:lnTo>
                    <a:lnTo>
                      <a:pt x="77" y="45"/>
                    </a:lnTo>
                    <a:lnTo>
                      <a:pt x="61" y="45"/>
                    </a:lnTo>
                    <a:lnTo>
                      <a:pt x="77" y="29"/>
                    </a:lnTo>
                    <a:lnTo>
                      <a:pt x="61" y="13"/>
                    </a:lnTo>
                    <a:lnTo>
                      <a:pt x="29" y="13"/>
                    </a:lnTo>
                    <a:lnTo>
                      <a:pt x="29"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61" name="Freeform 210"/>
              <p:cNvSpPr>
                <a:spLocks/>
              </p:cNvSpPr>
              <p:nvPr/>
            </p:nvSpPr>
            <p:spPr bwMode="auto">
              <a:xfrm>
                <a:off x="4508" y="1415"/>
                <a:ext cx="111" cy="184"/>
              </a:xfrm>
              <a:custGeom>
                <a:avLst/>
                <a:gdLst>
                  <a:gd name="T0" fmla="*/ 0 w 111"/>
                  <a:gd name="T1" fmla="*/ 0 h 184"/>
                  <a:gd name="T2" fmla="*/ 16 w 111"/>
                  <a:gd name="T3" fmla="*/ 45 h 184"/>
                  <a:gd name="T4" fmla="*/ 32 w 111"/>
                  <a:gd name="T5" fmla="*/ 61 h 184"/>
                  <a:gd name="T6" fmla="*/ 49 w 111"/>
                  <a:gd name="T7" fmla="*/ 122 h 184"/>
                  <a:gd name="T8" fmla="*/ 61 w 111"/>
                  <a:gd name="T9" fmla="*/ 138 h 184"/>
                  <a:gd name="T10" fmla="*/ 61 w 111"/>
                  <a:gd name="T11" fmla="*/ 154 h 184"/>
                  <a:gd name="T12" fmla="*/ 78 w 111"/>
                  <a:gd name="T13" fmla="*/ 183 h 184"/>
                  <a:gd name="T14" fmla="*/ 78 w 111"/>
                  <a:gd name="T15" fmla="*/ 167 h 184"/>
                  <a:gd name="T16" fmla="*/ 110 w 111"/>
                  <a:gd name="T17" fmla="*/ 183 h 184"/>
                  <a:gd name="T18" fmla="*/ 110 w 111"/>
                  <a:gd name="T19" fmla="*/ 167 h 184"/>
                  <a:gd name="T20" fmla="*/ 78 w 111"/>
                  <a:gd name="T21" fmla="*/ 154 h 184"/>
                  <a:gd name="T22" fmla="*/ 61 w 111"/>
                  <a:gd name="T23" fmla="*/ 106 h 184"/>
                  <a:gd name="T24" fmla="*/ 78 w 111"/>
                  <a:gd name="T25" fmla="*/ 122 h 184"/>
                  <a:gd name="T26" fmla="*/ 61 w 111"/>
                  <a:gd name="T27" fmla="*/ 90 h 184"/>
                  <a:gd name="T28" fmla="*/ 32 w 111"/>
                  <a:gd name="T29" fmla="*/ 45 h 184"/>
                  <a:gd name="T30" fmla="*/ 0 w 111"/>
                  <a:gd name="T31" fmla="*/ 0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184"/>
                  <a:gd name="T50" fmla="*/ 111 w 111"/>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184">
                    <a:moveTo>
                      <a:pt x="0" y="0"/>
                    </a:moveTo>
                    <a:lnTo>
                      <a:pt x="16" y="45"/>
                    </a:lnTo>
                    <a:lnTo>
                      <a:pt x="32" y="61"/>
                    </a:lnTo>
                    <a:lnTo>
                      <a:pt x="49" y="122"/>
                    </a:lnTo>
                    <a:lnTo>
                      <a:pt x="61" y="138"/>
                    </a:lnTo>
                    <a:lnTo>
                      <a:pt x="61" y="154"/>
                    </a:lnTo>
                    <a:lnTo>
                      <a:pt x="78" y="183"/>
                    </a:lnTo>
                    <a:lnTo>
                      <a:pt x="78" y="167"/>
                    </a:lnTo>
                    <a:lnTo>
                      <a:pt x="110" y="183"/>
                    </a:lnTo>
                    <a:lnTo>
                      <a:pt x="110" y="167"/>
                    </a:lnTo>
                    <a:lnTo>
                      <a:pt x="78" y="154"/>
                    </a:lnTo>
                    <a:lnTo>
                      <a:pt x="61" y="106"/>
                    </a:lnTo>
                    <a:lnTo>
                      <a:pt x="78" y="122"/>
                    </a:lnTo>
                    <a:lnTo>
                      <a:pt x="61" y="90"/>
                    </a:lnTo>
                    <a:lnTo>
                      <a:pt x="32" y="45"/>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62" name="Freeform 211"/>
              <p:cNvSpPr>
                <a:spLocks/>
              </p:cNvSpPr>
              <p:nvPr/>
            </p:nvSpPr>
            <p:spPr bwMode="auto">
              <a:xfrm>
                <a:off x="4788" y="1306"/>
                <a:ext cx="17" cy="17"/>
              </a:xfrm>
              <a:custGeom>
                <a:avLst/>
                <a:gdLst>
                  <a:gd name="T0" fmla="*/ 0 w 17"/>
                  <a:gd name="T1" fmla="*/ 0 h 17"/>
                  <a:gd name="T2" fmla="*/ 0 w 17"/>
                  <a:gd name="T3" fmla="*/ 1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563" name="Freeform 212"/>
              <p:cNvSpPr>
                <a:spLocks/>
              </p:cNvSpPr>
              <p:nvPr/>
            </p:nvSpPr>
            <p:spPr bwMode="auto">
              <a:xfrm>
                <a:off x="2938" y="1582"/>
                <a:ext cx="30" cy="78"/>
              </a:xfrm>
              <a:custGeom>
                <a:avLst/>
                <a:gdLst>
                  <a:gd name="T0" fmla="*/ 0 w 30"/>
                  <a:gd name="T1" fmla="*/ 0 h 78"/>
                  <a:gd name="T2" fmla="*/ 0 w 30"/>
                  <a:gd name="T3" fmla="*/ 16 h 78"/>
                  <a:gd name="T4" fmla="*/ 0 w 30"/>
                  <a:gd name="T5" fmla="*/ 32 h 78"/>
                  <a:gd name="T6" fmla="*/ 13 w 30"/>
                  <a:gd name="T7" fmla="*/ 48 h 78"/>
                  <a:gd name="T8" fmla="*/ 29 w 30"/>
                  <a:gd name="T9" fmla="*/ 77 h 78"/>
                  <a:gd name="T10" fmla="*/ 0 w 30"/>
                  <a:gd name="T11" fmla="*/ 16 h 78"/>
                  <a:gd name="T12" fmla="*/ 0 w 30"/>
                  <a:gd name="T13" fmla="*/ 0 h 78"/>
                  <a:gd name="T14" fmla="*/ 0 60000 65536"/>
                  <a:gd name="T15" fmla="*/ 0 60000 65536"/>
                  <a:gd name="T16" fmla="*/ 0 60000 65536"/>
                  <a:gd name="T17" fmla="*/ 0 60000 65536"/>
                  <a:gd name="T18" fmla="*/ 0 60000 65536"/>
                  <a:gd name="T19" fmla="*/ 0 60000 65536"/>
                  <a:gd name="T20" fmla="*/ 0 60000 65536"/>
                  <a:gd name="T21" fmla="*/ 0 w 30"/>
                  <a:gd name="T22" fmla="*/ 0 h 78"/>
                  <a:gd name="T23" fmla="*/ 30 w 3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8">
                    <a:moveTo>
                      <a:pt x="0" y="0"/>
                    </a:moveTo>
                    <a:lnTo>
                      <a:pt x="0" y="16"/>
                    </a:lnTo>
                    <a:lnTo>
                      <a:pt x="0" y="32"/>
                    </a:lnTo>
                    <a:lnTo>
                      <a:pt x="13" y="48"/>
                    </a:lnTo>
                    <a:lnTo>
                      <a:pt x="29" y="77"/>
                    </a:lnTo>
                    <a:lnTo>
                      <a:pt x="0" y="16"/>
                    </a:lnTo>
                    <a:lnTo>
                      <a:pt x="0" y="0"/>
                    </a:lnTo>
                  </a:path>
                </a:pathLst>
              </a:custGeom>
              <a:solidFill>
                <a:schemeClr val="folHlink"/>
              </a:solidFill>
              <a:ln w="12700" cap="rnd" cmpd="sng">
                <a:solidFill>
                  <a:srgbClr val="000000"/>
                </a:solidFill>
                <a:prstDash val="solid"/>
                <a:round/>
                <a:headEnd type="none" w="med" len="med"/>
                <a:tailEnd type="none" w="med" len="med"/>
              </a:ln>
            </p:spPr>
            <p:txBody>
              <a:bodyPr/>
              <a:lstStyle/>
              <a:p>
                <a:endParaRPr lang="en-US"/>
              </a:p>
            </p:txBody>
          </p:sp>
          <p:sp>
            <p:nvSpPr>
              <p:cNvPr id="30564" name="Line 213"/>
              <p:cNvSpPr>
                <a:spLocks noChangeShapeType="1"/>
              </p:cNvSpPr>
              <p:nvPr/>
            </p:nvSpPr>
            <p:spPr bwMode="auto">
              <a:xfrm>
                <a:off x="4910" y="1351"/>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65" name="Freeform 214"/>
              <p:cNvSpPr>
                <a:spLocks/>
              </p:cNvSpPr>
              <p:nvPr/>
            </p:nvSpPr>
            <p:spPr bwMode="auto">
              <a:xfrm>
                <a:off x="4402" y="1707"/>
                <a:ext cx="78" cy="123"/>
              </a:xfrm>
              <a:custGeom>
                <a:avLst/>
                <a:gdLst>
                  <a:gd name="T0" fmla="*/ 77 w 78"/>
                  <a:gd name="T1" fmla="*/ 0 h 123"/>
                  <a:gd name="T2" fmla="*/ 61 w 78"/>
                  <a:gd name="T3" fmla="*/ 0 h 123"/>
                  <a:gd name="T4" fmla="*/ 29 w 78"/>
                  <a:gd name="T5" fmla="*/ 29 h 123"/>
                  <a:gd name="T6" fmla="*/ 13 w 78"/>
                  <a:gd name="T7" fmla="*/ 45 h 123"/>
                  <a:gd name="T8" fmla="*/ 0 w 78"/>
                  <a:gd name="T9" fmla="*/ 77 h 123"/>
                  <a:gd name="T10" fmla="*/ 13 w 78"/>
                  <a:gd name="T11" fmla="*/ 93 h 123"/>
                  <a:gd name="T12" fmla="*/ 13 w 78"/>
                  <a:gd name="T13" fmla="*/ 106 h 123"/>
                  <a:gd name="T14" fmla="*/ 29 w 78"/>
                  <a:gd name="T15" fmla="*/ 122 h 123"/>
                  <a:gd name="T16" fmla="*/ 45 w 78"/>
                  <a:gd name="T17" fmla="*/ 106 h 123"/>
                  <a:gd name="T18" fmla="*/ 77 w 78"/>
                  <a:gd name="T19" fmla="*/ 93 h 123"/>
                  <a:gd name="T20" fmla="*/ 61 w 78"/>
                  <a:gd name="T21" fmla="*/ 93 h 123"/>
                  <a:gd name="T22" fmla="*/ 45 w 78"/>
                  <a:gd name="T23" fmla="*/ 77 h 123"/>
                  <a:gd name="T24" fmla="*/ 61 w 78"/>
                  <a:gd name="T25" fmla="*/ 45 h 123"/>
                  <a:gd name="T26" fmla="*/ 61 w 78"/>
                  <a:gd name="T27" fmla="*/ 16 h 123"/>
                  <a:gd name="T28" fmla="*/ 77 w 78"/>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123"/>
                  <a:gd name="T47" fmla="*/ 78 w 78"/>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123">
                    <a:moveTo>
                      <a:pt x="77" y="0"/>
                    </a:moveTo>
                    <a:lnTo>
                      <a:pt x="61" y="0"/>
                    </a:lnTo>
                    <a:lnTo>
                      <a:pt x="29" y="29"/>
                    </a:lnTo>
                    <a:lnTo>
                      <a:pt x="13" y="45"/>
                    </a:lnTo>
                    <a:lnTo>
                      <a:pt x="0" y="77"/>
                    </a:lnTo>
                    <a:lnTo>
                      <a:pt x="13" y="93"/>
                    </a:lnTo>
                    <a:lnTo>
                      <a:pt x="13" y="106"/>
                    </a:lnTo>
                    <a:lnTo>
                      <a:pt x="29" y="122"/>
                    </a:lnTo>
                    <a:lnTo>
                      <a:pt x="45" y="106"/>
                    </a:lnTo>
                    <a:lnTo>
                      <a:pt x="77" y="93"/>
                    </a:lnTo>
                    <a:lnTo>
                      <a:pt x="61" y="93"/>
                    </a:lnTo>
                    <a:lnTo>
                      <a:pt x="45" y="77"/>
                    </a:lnTo>
                    <a:lnTo>
                      <a:pt x="61" y="45"/>
                    </a:lnTo>
                    <a:lnTo>
                      <a:pt x="61" y="16"/>
                    </a:lnTo>
                    <a:lnTo>
                      <a:pt x="77"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66" name="Freeform 215"/>
              <p:cNvSpPr>
                <a:spLocks/>
              </p:cNvSpPr>
              <p:nvPr/>
            </p:nvSpPr>
            <p:spPr bwMode="auto">
              <a:xfrm>
                <a:off x="3831" y="1582"/>
                <a:ext cx="447" cy="203"/>
              </a:xfrm>
              <a:custGeom>
                <a:avLst/>
                <a:gdLst>
                  <a:gd name="T0" fmla="*/ 385 w 447"/>
                  <a:gd name="T1" fmla="*/ 16 h 203"/>
                  <a:gd name="T2" fmla="*/ 340 w 447"/>
                  <a:gd name="T3" fmla="*/ 0 h 203"/>
                  <a:gd name="T4" fmla="*/ 340 w 447"/>
                  <a:gd name="T5" fmla="*/ 32 h 203"/>
                  <a:gd name="T6" fmla="*/ 308 w 447"/>
                  <a:gd name="T7" fmla="*/ 16 h 203"/>
                  <a:gd name="T8" fmla="*/ 308 w 447"/>
                  <a:gd name="T9" fmla="*/ 32 h 203"/>
                  <a:gd name="T10" fmla="*/ 231 w 447"/>
                  <a:gd name="T11" fmla="*/ 16 h 203"/>
                  <a:gd name="T12" fmla="*/ 186 w 447"/>
                  <a:gd name="T13" fmla="*/ 16 h 203"/>
                  <a:gd name="T14" fmla="*/ 186 w 447"/>
                  <a:gd name="T15" fmla="*/ 0 h 203"/>
                  <a:gd name="T16" fmla="*/ 138 w 447"/>
                  <a:gd name="T17" fmla="*/ 0 h 203"/>
                  <a:gd name="T18" fmla="*/ 122 w 447"/>
                  <a:gd name="T19" fmla="*/ 16 h 203"/>
                  <a:gd name="T20" fmla="*/ 122 w 447"/>
                  <a:gd name="T21" fmla="*/ 48 h 203"/>
                  <a:gd name="T22" fmla="*/ 93 w 447"/>
                  <a:gd name="T23" fmla="*/ 48 h 203"/>
                  <a:gd name="T24" fmla="*/ 77 w 447"/>
                  <a:gd name="T25" fmla="*/ 48 h 203"/>
                  <a:gd name="T26" fmla="*/ 45 w 447"/>
                  <a:gd name="T27" fmla="*/ 48 h 203"/>
                  <a:gd name="T28" fmla="*/ 0 w 447"/>
                  <a:gd name="T29" fmla="*/ 93 h 203"/>
                  <a:gd name="T30" fmla="*/ 32 w 447"/>
                  <a:gd name="T31" fmla="*/ 109 h 203"/>
                  <a:gd name="T32" fmla="*/ 45 w 447"/>
                  <a:gd name="T33" fmla="*/ 109 h 203"/>
                  <a:gd name="T34" fmla="*/ 61 w 447"/>
                  <a:gd name="T35" fmla="*/ 141 h 203"/>
                  <a:gd name="T36" fmla="*/ 61 w 447"/>
                  <a:gd name="T37" fmla="*/ 154 h 203"/>
                  <a:gd name="T38" fmla="*/ 138 w 447"/>
                  <a:gd name="T39" fmla="*/ 170 h 203"/>
                  <a:gd name="T40" fmla="*/ 154 w 447"/>
                  <a:gd name="T41" fmla="*/ 202 h 203"/>
                  <a:gd name="T42" fmla="*/ 215 w 447"/>
                  <a:gd name="T43" fmla="*/ 186 h 203"/>
                  <a:gd name="T44" fmla="*/ 231 w 447"/>
                  <a:gd name="T45" fmla="*/ 186 h 203"/>
                  <a:gd name="T46" fmla="*/ 231 w 447"/>
                  <a:gd name="T47" fmla="*/ 202 h 203"/>
                  <a:gd name="T48" fmla="*/ 292 w 447"/>
                  <a:gd name="T49" fmla="*/ 202 h 203"/>
                  <a:gd name="T50" fmla="*/ 308 w 447"/>
                  <a:gd name="T51" fmla="*/ 186 h 203"/>
                  <a:gd name="T52" fmla="*/ 340 w 447"/>
                  <a:gd name="T53" fmla="*/ 186 h 203"/>
                  <a:gd name="T54" fmla="*/ 353 w 447"/>
                  <a:gd name="T55" fmla="*/ 154 h 203"/>
                  <a:gd name="T56" fmla="*/ 353 w 447"/>
                  <a:gd name="T57" fmla="*/ 141 h 203"/>
                  <a:gd name="T58" fmla="*/ 369 w 447"/>
                  <a:gd name="T59" fmla="*/ 125 h 203"/>
                  <a:gd name="T60" fmla="*/ 385 w 447"/>
                  <a:gd name="T61" fmla="*/ 125 h 203"/>
                  <a:gd name="T62" fmla="*/ 401 w 447"/>
                  <a:gd name="T63" fmla="*/ 109 h 203"/>
                  <a:gd name="T64" fmla="*/ 417 w 447"/>
                  <a:gd name="T65" fmla="*/ 77 h 203"/>
                  <a:gd name="T66" fmla="*/ 446 w 447"/>
                  <a:gd name="T67" fmla="*/ 64 h 203"/>
                  <a:gd name="T68" fmla="*/ 417 w 447"/>
                  <a:gd name="T69" fmla="*/ 48 h 203"/>
                  <a:gd name="T70" fmla="*/ 385 w 447"/>
                  <a:gd name="T71" fmla="*/ 48 h 203"/>
                  <a:gd name="T72" fmla="*/ 385 w 447"/>
                  <a:gd name="T73" fmla="*/ 16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7"/>
                  <a:gd name="T112" fmla="*/ 0 h 203"/>
                  <a:gd name="T113" fmla="*/ 447 w 447"/>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7" h="203">
                    <a:moveTo>
                      <a:pt x="385" y="16"/>
                    </a:moveTo>
                    <a:lnTo>
                      <a:pt x="340" y="0"/>
                    </a:lnTo>
                    <a:lnTo>
                      <a:pt x="340" y="32"/>
                    </a:lnTo>
                    <a:lnTo>
                      <a:pt x="308" y="16"/>
                    </a:lnTo>
                    <a:lnTo>
                      <a:pt x="308" y="32"/>
                    </a:lnTo>
                    <a:lnTo>
                      <a:pt x="231" y="16"/>
                    </a:lnTo>
                    <a:lnTo>
                      <a:pt x="186" y="16"/>
                    </a:lnTo>
                    <a:lnTo>
                      <a:pt x="186" y="0"/>
                    </a:lnTo>
                    <a:lnTo>
                      <a:pt x="138" y="0"/>
                    </a:lnTo>
                    <a:lnTo>
                      <a:pt x="122" y="16"/>
                    </a:lnTo>
                    <a:lnTo>
                      <a:pt x="122" y="48"/>
                    </a:lnTo>
                    <a:lnTo>
                      <a:pt x="93" y="48"/>
                    </a:lnTo>
                    <a:lnTo>
                      <a:pt x="77" y="48"/>
                    </a:lnTo>
                    <a:lnTo>
                      <a:pt x="45" y="48"/>
                    </a:lnTo>
                    <a:lnTo>
                      <a:pt x="0" y="93"/>
                    </a:lnTo>
                    <a:lnTo>
                      <a:pt x="32" y="109"/>
                    </a:lnTo>
                    <a:lnTo>
                      <a:pt x="45" y="109"/>
                    </a:lnTo>
                    <a:lnTo>
                      <a:pt x="61" y="141"/>
                    </a:lnTo>
                    <a:lnTo>
                      <a:pt x="61" y="154"/>
                    </a:lnTo>
                    <a:lnTo>
                      <a:pt x="138" y="170"/>
                    </a:lnTo>
                    <a:lnTo>
                      <a:pt x="154" y="202"/>
                    </a:lnTo>
                    <a:lnTo>
                      <a:pt x="215" y="186"/>
                    </a:lnTo>
                    <a:lnTo>
                      <a:pt x="231" y="186"/>
                    </a:lnTo>
                    <a:lnTo>
                      <a:pt x="231" y="202"/>
                    </a:lnTo>
                    <a:lnTo>
                      <a:pt x="292" y="202"/>
                    </a:lnTo>
                    <a:lnTo>
                      <a:pt x="308" y="186"/>
                    </a:lnTo>
                    <a:lnTo>
                      <a:pt x="340" y="186"/>
                    </a:lnTo>
                    <a:lnTo>
                      <a:pt x="353" y="154"/>
                    </a:lnTo>
                    <a:lnTo>
                      <a:pt x="353" y="141"/>
                    </a:lnTo>
                    <a:lnTo>
                      <a:pt x="369" y="125"/>
                    </a:lnTo>
                    <a:lnTo>
                      <a:pt x="385" y="125"/>
                    </a:lnTo>
                    <a:lnTo>
                      <a:pt x="401" y="109"/>
                    </a:lnTo>
                    <a:lnTo>
                      <a:pt x="417" y="77"/>
                    </a:lnTo>
                    <a:lnTo>
                      <a:pt x="446" y="64"/>
                    </a:lnTo>
                    <a:lnTo>
                      <a:pt x="417" y="48"/>
                    </a:lnTo>
                    <a:lnTo>
                      <a:pt x="385" y="48"/>
                    </a:lnTo>
                    <a:lnTo>
                      <a:pt x="385"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67" name="Freeform 216"/>
              <p:cNvSpPr>
                <a:spLocks/>
              </p:cNvSpPr>
              <p:nvPr/>
            </p:nvSpPr>
            <p:spPr bwMode="auto">
              <a:xfrm>
                <a:off x="3645" y="1707"/>
                <a:ext cx="78" cy="30"/>
              </a:xfrm>
              <a:custGeom>
                <a:avLst/>
                <a:gdLst>
                  <a:gd name="T0" fmla="*/ 32 w 78"/>
                  <a:gd name="T1" fmla="*/ 29 h 30"/>
                  <a:gd name="T2" fmla="*/ 0 w 78"/>
                  <a:gd name="T3" fmla="*/ 29 h 30"/>
                  <a:gd name="T4" fmla="*/ 16 w 78"/>
                  <a:gd name="T5" fmla="*/ 0 h 30"/>
                  <a:gd name="T6" fmla="*/ 77 w 78"/>
                  <a:gd name="T7" fmla="*/ 0 h 30"/>
                  <a:gd name="T8" fmla="*/ 77 w 78"/>
                  <a:gd name="T9" fmla="*/ 16 h 30"/>
                  <a:gd name="T10" fmla="*/ 48 w 78"/>
                  <a:gd name="T11" fmla="*/ 16 h 30"/>
                  <a:gd name="T12" fmla="*/ 32 w 78"/>
                  <a:gd name="T13" fmla="*/ 29 h 30"/>
                  <a:gd name="T14" fmla="*/ 0 60000 65536"/>
                  <a:gd name="T15" fmla="*/ 0 60000 65536"/>
                  <a:gd name="T16" fmla="*/ 0 60000 65536"/>
                  <a:gd name="T17" fmla="*/ 0 60000 65536"/>
                  <a:gd name="T18" fmla="*/ 0 60000 65536"/>
                  <a:gd name="T19" fmla="*/ 0 60000 65536"/>
                  <a:gd name="T20" fmla="*/ 0 60000 65536"/>
                  <a:gd name="T21" fmla="*/ 0 w 78"/>
                  <a:gd name="T22" fmla="*/ 0 h 30"/>
                  <a:gd name="T23" fmla="*/ 78 w 7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30">
                    <a:moveTo>
                      <a:pt x="32" y="29"/>
                    </a:moveTo>
                    <a:lnTo>
                      <a:pt x="0" y="29"/>
                    </a:lnTo>
                    <a:lnTo>
                      <a:pt x="16" y="0"/>
                    </a:lnTo>
                    <a:lnTo>
                      <a:pt x="77" y="0"/>
                    </a:lnTo>
                    <a:lnTo>
                      <a:pt x="77" y="16"/>
                    </a:lnTo>
                    <a:lnTo>
                      <a:pt x="48" y="16"/>
                    </a:lnTo>
                    <a:lnTo>
                      <a:pt x="32" y="29"/>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30568" name="Freeform 217"/>
              <p:cNvSpPr>
                <a:spLocks/>
              </p:cNvSpPr>
              <p:nvPr/>
            </p:nvSpPr>
            <p:spPr bwMode="auto">
              <a:xfrm>
                <a:off x="4030" y="1476"/>
                <a:ext cx="33" cy="78"/>
              </a:xfrm>
              <a:custGeom>
                <a:avLst/>
                <a:gdLst>
                  <a:gd name="T0" fmla="*/ 0 w 33"/>
                  <a:gd name="T1" fmla="*/ 0 h 78"/>
                  <a:gd name="T2" fmla="*/ 0 w 33"/>
                  <a:gd name="T3" fmla="*/ 45 h 78"/>
                  <a:gd name="T4" fmla="*/ 0 w 33"/>
                  <a:gd name="T5" fmla="*/ 77 h 78"/>
                  <a:gd name="T6" fmla="*/ 16 w 33"/>
                  <a:gd name="T7" fmla="*/ 77 h 78"/>
                  <a:gd name="T8" fmla="*/ 32 w 33"/>
                  <a:gd name="T9" fmla="*/ 45 h 78"/>
                  <a:gd name="T10" fmla="*/ 0 w 33"/>
                  <a:gd name="T11" fmla="*/ 0 h 78"/>
                  <a:gd name="T12" fmla="*/ 0 60000 65536"/>
                  <a:gd name="T13" fmla="*/ 0 60000 65536"/>
                  <a:gd name="T14" fmla="*/ 0 60000 65536"/>
                  <a:gd name="T15" fmla="*/ 0 60000 65536"/>
                  <a:gd name="T16" fmla="*/ 0 60000 65536"/>
                  <a:gd name="T17" fmla="*/ 0 60000 65536"/>
                  <a:gd name="T18" fmla="*/ 0 w 33"/>
                  <a:gd name="T19" fmla="*/ 0 h 78"/>
                  <a:gd name="T20" fmla="*/ 33 w 33"/>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3" h="78">
                    <a:moveTo>
                      <a:pt x="0" y="0"/>
                    </a:moveTo>
                    <a:lnTo>
                      <a:pt x="0" y="45"/>
                    </a:lnTo>
                    <a:lnTo>
                      <a:pt x="0" y="77"/>
                    </a:lnTo>
                    <a:lnTo>
                      <a:pt x="16" y="77"/>
                    </a:lnTo>
                    <a:lnTo>
                      <a:pt x="32" y="45"/>
                    </a:lnTo>
                    <a:lnTo>
                      <a:pt x="0" y="0"/>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30569" name="Line 218"/>
              <p:cNvSpPr>
                <a:spLocks noChangeShapeType="1"/>
              </p:cNvSpPr>
              <p:nvPr/>
            </p:nvSpPr>
            <p:spPr bwMode="auto">
              <a:xfrm>
                <a:off x="4062" y="2060"/>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70" name="Freeform 219"/>
              <p:cNvSpPr>
                <a:spLocks/>
              </p:cNvSpPr>
              <p:nvPr/>
            </p:nvSpPr>
            <p:spPr bwMode="auto">
              <a:xfrm>
                <a:off x="4415" y="2092"/>
                <a:ext cx="33" cy="62"/>
              </a:xfrm>
              <a:custGeom>
                <a:avLst/>
                <a:gdLst>
                  <a:gd name="T0" fmla="*/ 16 w 33"/>
                  <a:gd name="T1" fmla="*/ 0 h 62"/>
                  <a:gd name="T2" fmla="*/ 0 w 33"/>
                  <a:gd name="T3" fmla="*/ 16 h 62"/>
                  <a:gd name="T4" fmla="*/ 16 w 33"/>
                  <a:gd name="T5" fmla="*/ 45 h 62"/>
                  <a:gd name="T6" fmla="*/ 16 w 33"/>
                  <a:gd name="T7" fmla="*/ 61 h 62"/>
                  <a:gd name="T8" fmla="*/ 32 w 33"/>
                  <a:gd name="T9" fmla="*/ 45 h 62"/>
                  <a:gd name="T10" fmla="*/ 32 w 33"/>
                  <a:gd name="T11" fmla="*/ 0 h 62"/>
                  <a:gd name="T12" fmla="*/ 16 w 33"/>
                  <a:gd name="T13" fmla="*/ 0 h 62"/>
                  <a:gd name="T14" fmla="*/ 0 60000 65536"/>
                  <a:gd name="T15" fmla="*/ 0 60000 65536"/>
                  <a:gd name="T16" fmla="*/ 0 60000 65536"/>
                  <a:gd name="T17" fmla="*/ 0 60000 65536"/>
                  <a:gd name="T18" fmla="*/ 0 60000 65536"/>
                  <a:gd name="T19" fmla="*/ 0 60000 65536"/>
                  <a:gd name="T20" fmla="*/ 0 60000 65536"/>
                  <a:gd name="T21" fmla="*/ 0 w 33"/>
                  <a:gd name="T22" fmla="*/ 0 h 62"/>
                  <a:gd name="T23" fmla="*/ 33 w 33"/>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62">
                    <a:moveTo>
                      <a:pt x="16" y="0"/>
                    </a:moveTo>
                    <a:lnTo>
                      <a:pt x="0" y="16"/>
                    </a:lnTo>
                    <a:lnTo>
                      <a:pt x="16" y="45"/>
                    </a:lnTo>
                    <a:lnTo>
                      <a:pt x="16" y="61"/>
                    </a:lnTo>
                    <a:lnTo>
                      <a:pt x="32" y="45"/>
                    </a:lnTo>
                    <a:lnTo>
                      <a:pt x="32" y="0"/>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71" name="Freeform 220"/>
              <p:cNvSpPr>
                <a:spLocks/>
              </p:cNvSpPr>
              <p:nvPr/>
            </p:nvSpPr>
            <p:spPr bwMode="auto">
              <a:xfrm>
                <a:off x="3696" y="1476"/>
                <a:ext cx="787" cy="727"/>
              </a:xfrm>
              <a:custGeom>
                <a:avLst/>
                <a:gdLst>
                  <a:gd name="T0" fmla="*/ 555 w 787"/>
                  <a:gd name="T1" fmla="*/ 183 h 727"/>
                  <a:gd name="T2" fmla="*/ 523 w 787"/>
                  <a:gd name="T3" fmla="*/ 231 h 727"/>
                  <a:gd name="T4" fmla="*/ 491 w 787"/>
                  <a:gd name="T5" fmla="*/ 247 h 727"/>
                  <a:gd name="T6" fmla="*/ 478 w 787"/>
                  <a:gd name="T7" fmla="*/ 292 h 727"/>
                  <a:gd name="T8" fmla="*/ 430 w 787"/>
                  <a:gd name="T9" fmla="*/ 308 h 727"/>
                  <a:gd name="T10" fmla="*/ 369 w 787"/>
                  <a:gd name="T11" fmla="*/ 292 h 727"/>
                  <a:gd name="T12" fmla="*/ 292 w 787"/>
                  <a:gd name="T13" fmla="*/ 308 h 727"/>
                  <a:gd name="T14" fmla="*/ 199 w 787"/>
                  <a:gd name="T15" fmla="*/ 260 h 727"/>
                  <a:gd name="T16" fmla="*/ 183 w 787"/>
                  <a:gd name="T17" fmla="*/ 215 h 727"/>
                  <a:gd name="T18" fmla="*/ 138 w 787"/>
                  <a:gd name="T19" fmla="*/ 199 h 727"/>
                  <a:gd name="T20" fmla="*/ 93 w 787"/>
                  <a:gd name="T21" fmla="*/ 247 h 727"/>
                  <a:gd name="T22" fmla="*/ 61 w 787"/>
                  <a:gd name="T23" fmla="*/ 292 h 727"/>
                  <a:gd name="T24" fmla="*/ 77 w 787"/>
                  <a:gd name="T25" fmla="*/ 353 h 727"/>
                  <a:gd name="T26" fmla="*/ 16 w 787"/>
                  <a:gd name="T27" fmla="*/ 369 h 727"/>
                  <a:gd name="T28" fmla="*/ 16 w 787"/>
                  <a:gd name="T29" fmla="*/ 402 h 727"/>
                  <a:gd name="T30" fmla="*/ 61 w 787"/>
                  <a:gd name="T31" fmla="*/ 447 h 727"/>
                  <a:gd name="T32" fmla="*/ 106 w 787"/>
                  <a:gd name="T33" fmla="*/ 524 h 727"/>
                  <a:gd name="T34" fmla="*/ 106 w 787"/>
                  <a:gd name="T35" fmla="*/ 556 h 727"/>
                  <a:gd name="T36" fmla="*/ 154 w 787"/>
                  <a:gd name="T37" fmla="*/ 569 h 727"/>
                  <a:gd name="T38" fmla="*/ 215 w 787"/>
                  <a:gd name="T39" fmla="*/ 601 h 727"/>
                  <a:gd name="T40" fmla="*/ 260 w 787"/>
                  <a:gd name="T41" fmla="*/ 617 h 727"/>
                  <a:gd name="T42" fmla="*/ 292 w 787"/>
                  <a:gd name="T43" fmla="*/ 601 h 727"/>
                  <a:gd name="T44" fmla="*/ 337 w 787"/>
                  <a:gd name="T45" fmla="*/ 585 h 727"/>
                  <a:gd name="T46" fmla="*/ 369 w 787"/>
                  <a:gd name="T47" fmla="*/ 569 h 727"/>
                  <a:gd name="T48" fmla="*/ 385 w 787"/>
                  <a:gd name="T49" fmla="*/ 585 h 727"/>
                  <a:gd name="T50" fmla="*/ 401 w 787"/>
                  <a:gd name="T51" fmla="*/ 633 h 727"/>
                  <a:gd name="T52" fmla="*/ 401 w 787"/>
                  <a:gd name="T53" fmla="*/ 662 h 727"/>
                  <a:gd name="T54" fmla="*/ 414 w 787"/>
                  <a:gd name="T55" fmla="*/ 710 h 727"/>
                  <a:gd name="T56" fmla="*/ 462 w 787"/>
                  <a:gd name="T57" fmla="*/ 710 h 727"/>
                  <a:gd name="T58" fmla="*/ 478 w 787"/>
                  <a:gd name="T59" fmla="*/ 694 h 727"/>
                  <a:gd name="T60" fmla="*/ 523 w 787"/>
                  <a:gd name="T61" fmla="*/ 678 h 727"/>
                  <a:gd name="T62" fmla="*/ 555 w 787"/>
                  <a:gd name="T63" fmla="*/ 710 h 727"/>
                  <a:gd name="T64" fmla="*/ 584 w 787"/>
                  <a:gd name="T65" fmla="*/ 710 h 727"/>
                  <a:gd name="T66" fmla="*/ 600 w 787"/>
                  <a:gd name="T67" fmla="*/ 710 h 727"/>
                  <a:gd name="T68" fmla="*/ 632 w 787"/>
                  <a:gd name="T69" fmla="*/ 678 h 727"/>
                  <a:gd name="T70" fmla="*/ 645 w 787"/>
                  <a:gd name="T71" fmla="*/ 662 h 727"/>
                  <a:gd name="T72" fmla="*/ 709 w 787"/>
                  <a:gd name="T73" fmla="*/ 617 h 727"/>
                  <a:gd name="T74" fmla="*/ 722 w 787"/>
                  <a:gd name="T75" fmla="*/ 508 h 727"/>
                  <a:gd name="T76" fmla="*/ 722 w 787"/>
                  <a:gd name="T77" fmla="*/ 491 h 727"/>
                  <a:gd name="T78" fmla="*/ 722 w 787"/>
                  <a:gd name="T79" fmla="*/ 479 h 727"/>
                  <a:gd name="T80" fmla="*/ 677 w 787"/>
                  <a:gd name="T81" fmla="*/ 430 h 727"/>
                  <a:gd name="T82" fmla="*/ 693 w 787"/>
                  <a:gd name="T83" fmla="*/ 385 h 727"/>
                  <a:gd name="T84" fmla="*/ 693 w 787"/>
                  <a:gd name="T85" fmla="*/ 369 h 727"/>
                  <a:gd name="T86" fmla="*/ 661 w 787"/>
                  <a:gd name="T87" fmla="*/ 385 h 727"/>
                  <a:gd name="T88" fmla="*/ 632 w 787"/>
                  <a:gd name="T89" fmla="*/ 337 h 727"/>
                  <a:gd name="T90" fmla="*/ 677 w 787"/>
                  <a:gd name="T91" fmla="*/ 308 h 727"/>
                  <a:gd name="T92" fmla="*/ 677 w 787"/>
                  <a:gd name="T93" fmla="*/ 337 h 727"/>
                  <a:gd name="T94" fmla="*/ 709 w 787"/>
                  <a:gd name="T95" fmla="*/ 308 h 727"/>
                  <a:gd name="T96" fmla="*/ 738 w 787"/>
                  <a:gd name="T97" fmla="*/ 260 h 727"/>
                  <a:gd name="T98" fmla="*/ 786 w 787"/>
                  <a:gd name="T99" fmla="*/ 231 h 727"/>
                  <a:gd name="T100" fmla="*/ 786 w 787"/>
                  <a:gd name="T101" fmla="*/ 170 h 727"/>
                  <a:gd name="T102" fmla="*/ 754 w 787"/>
                  <a:gd name="T103" fmla="*/ 106 h 727"/>
                  <a:gd name="T104" fmla="*/ 722 w 787"/>
                  <a:gd name="T105" fmla="*/ 122 h 727"/>
                  <a:gd name="T106" fmla="*/ 661 w 787"/>
                  <a:gd name="T107" fmla="*/ 77 h 727"/>
                  <a:gd name="T108" fmla="*/ 584 w 787"/>
                  <a:gd name="T109" fmla="*/ 0 h 727"/>
                  <a:gd name="T110" fmla="*/ 539 w 787"/>
                  <a:gd name="T111" fmla="*/ 45 h 727"/>
                  <a:gd name="T112" fmla="*/ 555 w 787"/>
                  <a:gd name="T113" fmla="*/ 77 h 727"/>
                  <a:gd name="T114" fmla="*/ 539 w 787"/>
                  <a:gd name="T115" fmla="*/ 122 h 727"/>
                  <a:gd name="T116" fmla="*/ 523 w 787"/>
                  <a:gd name="T117" fmla="*/ 154 h 727"/>
                  <a:gd name="T118" fmla="*/ 584 w 787"/>
                  <a:gd name="T119" fmla="*/ 170 h 7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7"/>
                  <a:gd name="T181" fmla="*/ 0 h 727"/>
                  <a:gd name="T182" fmla="*/ 787 w 787"/>
                  <a:gd name="T183" fmla="*/ 727 h 7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7" h="727">
                    <a:moveTo>
                      <a:pt x="584" y="170"/>
                    </a:moveTo>
                    <a:lnTo>
                      <a:pt x="555" y="183"/>
                    </a:lnTo>
                    <a:lnTo>
                      <a:pt x="539" y="215"/>
                    </a:lnTo>
                    <a:lnTo>
                      <a:pt x="523" y="231"/>
                    </a:lnTo>
                    <a:lnTo>
                      <a:pt x="507" y="231"/>
                    </a:lnTo>
                    <a:lnTo>
                      <a:pt x="491" y="247"/>
                    </a:lnTo>
                    <a:lnTo>
                      <a:pt x="491" y="260"/>
                    </a:lnTo>
                    <a:lnTo>
                      <a:pt x="478" y="292"/>
                    </a:lnTo>
                    <a:lnTo>
                      <a:pt x="446" y="292"/>
                    </a:lnTo>
                    <a:lnTo>
                      <a:pt x="430" y="308"/>
                    </a:lnTo>
                    <a:lnTo>
                      <a:pt x="369" y="308"/>
                    </a:lnTo>
                    <a:lnTo>
                      <a:pt x="369" y="292"/>
                    </a:lnTo>
                    <a:lnTo>
                      <a:pt x="353" y="292"/>
                    </a:lnTo>
                    <a:lnTo>
                      <a:pt x="292" y="308"/>
                    </a:lnTo>
                    <a:lnTo>
                      <a:pt x="276" y="276"/>
                    </a:lnTo>
                    <a:lnTo>
                      <a:pt x="199" y="260"/>
                    </a:lnTo>
                    <a:lnTo>
                      <a:pt x="199" y="247"/>
                    </a:lnTo>
                    <a:lnTo>
                      <a:pt x="183" y="215"/>
                    </a:lnTo>
                    <a:lnTo>
                      <a:pt x="170" y="215"/>
                    </a:lnTo>
                    <a:lnTo>
                      <a:pt x="138" y="199"/>
                    </a:lnTo>
                    <a:lnTo>
                      <a:pt x="122" y="247"/>
                    </a:lnTo>
                    <a:lnTo>
                      <a:pt x="93" y="247"/>
                    </a:lnTo>
                    <a:lnTo>
                      <a:pt x="93" y="276"/>
                    </a:lnTo>
                    <a:lnTo>
                      <a:pt x="61" y="292"/>
                    </a:lnTo>
                    <a:lnTo>
                      <a:pt x="77" y="308"/>
                    </a:lnTo>
                    <a:lnTo>
                      <a:pt x="77" y="353"/>
                    </a:lnTo>
                    <a:lnTo>
                      <a:pt x="29" y="385"/>
                    </a:lnTo>
                    <a:lnTo>
                      <a:pt x="16" y="369"/>
                    </a:lnTo>
                    <a:lnTo>
                      <a:pt x="0" y="402"/>
                    </a:lnTo>
                    <a:lnTo>
                      <a:pt x="16" y="402"/>
                    </a:lnTo>
                    <a:lnTo>
                      <a:pt x="16" y="430"/>
                    </a:lnTo>
                    <a:lnTo>
                      <a:pt x="61" y="447"/>
                    </a:lnTo>
                    <a:lnTo>
                      <a:pt x="106" y="479"/>
                    </a:lnTo>
                    <a:lnTo>
                      <a:pt x="106" y="524"/>
                    </a:lnTo>
                    <a:lnTo>
                      <a:pt x="93" y="524"/>
                    </a:lnTo>
                    <a:lnTo>
                      <a:pt x="106" y="556"/>
                    </a:lnTo>
                    <a:lnTo>
                      <a:pt x="138" y="569"/>
                    </a:lnTo>
                    <a:lnTo>
                      <a:pt x="154" y="569"/>
                    </a:lnTo>
                    <a:lnTo>
                      <a:pt x="170" y="585"/>
                    </a:lnTo>
                    <a:lnTo>
                      <a:pt x="215" y="601"/>
                    </a:lnTo>
                    <a:lnTo>
                      <a:pt x="247" y="601"/>
                    </a:lnTo>
                    <a:lnTo>
                      <a:pt x="260" y="617"/>
                    </a:lnTo>
                    <a:lnTo>
                      <a:pt x="260" y="601"/>
                    </a:lnTo>
                    <a:lnTo>
                      <a:pt x="292" y="601"/>
                    </a:lnTo>
                    <a:lnTo>
                      <a:pt x="337" y="569"/>
                    </a:lnTo>
                    <a:lnTo>
                      <a:pt x="337" y="585"/>
                    </a:lnTo>
                    <a:lnTo>
                      <a:pt x="353" y="569"/>
                    </a:lnTo>
                    <a:lnTo>
                      <a:pt x="369" y="569"/>
                    </a:lnTo>
                    <a:lnTo>
                      <a:pt x="369" y="585"/>
                    </a:lnTo>
                    <a:lnTo>
                      <a:pt x="385" y="585"/>
                    </a:lnTo>
                    <a:lnTo>
                      <a:pt x="401" y="601"/>
                    </a:lnTo>
                    <a:lnTo>
                      <a:pt x="401" y="633"/>
                    </a:lnTo>
                    <a:lnTo>
                      <a:pt x="401" y="646"/>
                    </a:lnTo>
                    <a:lnTo>
                      <a:pt x="401" y="662"/>
                    </a:lnTo>
                    <a:lnTo>
                      <a:pt x="414" y="662"/>
                    </a:lnTo>
                    <a:lnTo>
                      <a:pt x="414" y="710"/>
                    </a:lnTo>
                    <a:lnTo>
                      <a:pt x="446" y="710"/>
                    </a:lnTo>
                    <a:lnTo>
                      <a:pt x="462" y="710"/>
                    </a:lnTo>
                    <a:lnTo>
                      <a:pt x="462" y="694"/>
                    </a:lnTo>
                    <a:lnTo>
                      <a:pt x="478" y="694"/>
                    </a:lnTo>
                    <a:lnTo>
                      <a:pt x="491" y="678"/>
                    </a:lnTo>
                    <a:lnTo>
                      <a:pt x="523" y="678"/>
                    </a:lnTo>
                    <a:lnTo>
                      <a:pt x="539" y="694"/>
                    </a:lnTo>
                    <a:lnTo>
                      <a:pt x="555" y="710"/>
                    </a:lnTo>
                    <a:lnTo>
                      <a:pt x="584" y="694"/>
                    </a:lnTo>
                    <a:lnTo>
                      <a:pt x="584" y="710"/>
                    </a:lnTo>
                    <a:lnTo>
                      <a:pt x="584" y="726"/>
                    </a:lnTo>
                    <a:lnTo>
                      <a:pt x="600" y="710"/>
                    </a:lnTo>
                    <a:lnTo>
                      <a:pt x="600" y="694"/>
                    </a:lnTo>
                    <a:lnTo>
                      <a:pt x="632" y="678"/>
                    </a:lnTo>
                    <a:lnTo>
                      <a:pt x="645" y="678"/>
                    </a:lnTo>
                    <a:lnTo>
                      <a:pt x="645" y="662"/>
                    </a:lnTo>
                    <a:lnTo>
                      <a:pt x="677" y="678"/>
                    </a:lnTo>
                    <a:lnTo>
                      <a:pt x="709" y="617"/>
                    </a:lnTo>
                    <a:lnTo>
                      <a:pt x="738" y="540"/>
                    </a:lnTo>
                    <a:lnTo>
                      <a:pt x="722" y="508"/>
                    </a:lnTo>
                    <a:lnTo>
                      <a:pt x="709" y="508"/>
                    </a:lnTo>
                    <a:lnTo>
                      <a:pt x="722" y="491"/>
                    </a:lnTo>
                    <a:lnTo>
                      <a:pt x="709" y="479"/>
                    </a:lnTo>
                    <a:lnTo>
                      <a:pt x="722" y="479"/>
                    </a:lnTo>
                    <a:lnTo>
                      <a:pt x="693" y="447"/>
                    </a:lnTo>
                    <a:lnTo>
                      <a:pt x="677" y="430"/>
                    </a:lnTo>
                    <a:lnTo>
                      <a:pt x="661" y="414"/>
                    </a:lnTo>
                    <a:lnTo>
                      <a:pt x="693" y="385"/>
                    </a:lnTo>
                    <a:lnTo>
                      <a:pt x="709" y="385"/>
                    </a:lnTo>
                    <a:lnTo>
                      <a:pt x="693" y="369"/>
                    </a:lnTo>
                    <a:lnTo>
                      <a:pt x="661" y="369"/>
                    </a:lnTo>
                    <a:lnTo>
                      <a:pt x="661" y="385"/>
                    </a:lnTo>
                    <a:lnTo>
                      <a:pt x="616" y="353"/>
                    </a:lnTo>
                    <a:lnTo>
                      <a:pt x="632" y="337"/>
                    </a:lnTo>
                    <a:lnTo>
                      <a:pt x="661" y="292"/>
                    </a:lnTo>
                    <a:lnTo>
                      <a:pt x="677" y="308"/>
                    </a:lnTo>
                    <a:lnTo>
                      <a:pt x="661" y="324"/>
                    </a:lnTo>
                    <a:lnTo>
                      <a:pt x="677" y="337"/>
                    </a:lnTo>
                    <a:lnTo>
                      <a:pt x="693" y="324"/>
                    </a:lnTo>
                    <a:lnTo>
                      <a:pt x="709" y="308"/>
                    </a:lnTo>
                    <a:lnTo>
                      <a:pt x="722" y="276"/>
                    </a:lnTo>
                    <a:lnTo>
                      <a:pt x="738" y="260"/>
                    </a:lnTo>
                    <a:lnTo>
                      <a:pt x="770" y="231"/>
                    </a:lnTo>
                    <a:lnTo>
                      <a:pt x="786" y="231"/>
                    </a:lnTo>
                    <a:lnTo>
                      <a:pt x="754" y="183"/>
                    </a:lnTo>
                    <a:lnTo>
                      <a:pt x="786" y="170"/>
                    </a:lnTo>
                    <a:lnTo>
                      <a:pt x="786" y="106"/>
                    </a:lnTo>
                    <a:lnTo>
                      <a:pt x="754" y="106"/>
                    </a:lnTo>
                    <a:lnTo>
                      <a:pt x="754" y="122"/>
                    </a:lnTo>
                    <a:lnTo>
                      <a:pt x="722" y="122"/>
                    </a:lnTo>
                    <a:lnTo>
                      <a:pt x="677" y="93"/>
                    </a:lnTo>
                    <a:lnTo>
                      <a:pt x="661" y="77"/>
                    </a:lnTo>
                    <a:lnTo>
                      <a:pt x="616" y="29"/>
                    </a:lnTo>
                    <a:lnTo>
                      <a:pt x="584" y="0"/>
                    </a:lnTo>
                    <a:lnTo>
                      <a:pt x="555" y="16"/>
                    </a:lnTo>
                    <a:lnTo>
                      <a:pt x="539" y="45"/>
                    </a:lnTo>
                    <a:lnTo>
                      <a:pt x="555" y="45"/>
                    </a:lnTo>
                    <a:lnTo>
                      <a:pt x="555" y="77"/>
                    </a:lnTo>
                    <a:lnTo>
                      <a:pt x="555" y="106"/>
                    </a:lnTo>
                    <a:lnTo>
                      <a:pt x="539" y="122"/>
                    </a:lnTo>
                    <a:lnTo>
                      <a:pt x="523" y="122"/>
                    </a:lnTo>
                    <a:lnTo>
                      <a:pt x="523" y="154"/>
                    </a:lnTo>
                    <a:lnTo>
                      <a:pt x="555" y="154"/>
                    </a:lnTo>
                    <a:lnTo>
                      <a:pt x="584" y="17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72" name="Freeform 221"/>
              <p:cNvSpPr>
                <a:spLocks/>
              </p:cNvSpPr>
              <p:nvPr/>
            </p:nvSpPr>
            <p:spPr bwMode="auto">
              <a:xfrm>
                <a:off x="4261" y="2202"/>
                <a:ext cx="33" cy="29"/>
              </a:xfrm>
              <a:custGeom>
                <a:avLst/>
                <a:gdLst>
                  <a:gd name="T0" fmla="*/ 32 w 33"/>
                  <a:gd name="T1" fmla="*/ 0 h 29"/>
                  <a:gd name="T2" fmla="*/ 16 w 33"/>
                  <a:gd name="T3" fmla="*/ 0 h 29"/>
                  <a:gd name="T4" fmla="*/ 0 w 33"/>
                  <a:gd name="T5" fmla="*/ 28 h 29"/>
                  <a:gd name="T6" fmla="*/ 16 w 33"/>
                  <a:gd name="T7" fmla="*/ 28 h 29"/>
                  <a:gd name="T8" fmla="*/ 32 w 33"/>
                  <a:gd name="T9" fmla="*/ 12 h 29"/>
                  <a:gd name="T10" fmla="*/ 32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32" y="0"/>
                    </a:moveTo>
                    <a:lnTo>
                      <a:pt x="16" y="0"/>
                    </a:lnTo>
                    <a:lnTo>
                      <a:pt x="0" y="28"/>
                    </a:lnTo>
                    <a:lnTo>
                      <a:pt x="16" y="28"/>
                    </a:lnTo>
                    <a:lnTo>
                      <a:pt x="32" y="12"/>
                    </a:lnTo>
                    <a:lnTo>
                      <a:pt x="32"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73" name="Oval 222"/>
              <p:cNvSpPr>
                <a:spLocks noChangeArrowheads="1"/>
              </p:cNvSpPr>
              <p:nvPr/>
            </p:nvSpPr>
            <p:spPr bwMode="auto">
              <a:xfrm>
                <a:off x="4356" y="2139"/>
                <a:ext cx="10"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574" name="Freeform 223"/>
              <p:cNvSpPr>
                <a:spLocks/>
              </p:cNvSpPr>
              <p:nvPr/>
            </p:nvSpPr>
            <p:spPr bwMode="auto">
              <a:xfrm>
                <a:off x="4524" y="1723"/>
                <a:ext cx="139" cy="168"/>
              </a:xfrm>
              <a:custGeom>
                <a:avLst/>
                <a:gdLst>
                  <a:gd name="T0" fmla="*/ 109 w 139"/>
                  <a:gd name="T1" fmla="*/ 0 h 168"/>
                  <a:gd name="T2" fmla="*/ 93 w 139"/>
                  <a:gd name="T3" fmla="*/ 0 h 168"/>
                  <a:gd name="T4" fmla="*/ 93 w 139"/>
                  <a:gd name="T5" fmla="*/ 29 h 168"/>
                  <a:gd name="T6" fmla="*/ 93 w 139"/>
                  <a:gd name="T7" fmla="*/ 77 h 168"/>
                  <a:gd name="T8" fmla="*/ 77 w 139"/>
                  <a:gd name="T9" fmla="*/ 90 h 168"/>
                  <a:gd name="T10" fmla="*/ 61 w 139"/>
                  <a:gd name="T11" fmla="*/ 122 h 168"/>
                  <a:gd name="T12" fmla="*/ 45 w 139"/>
                  <a:gd name="T13" fmla="*/ 122 h 168"/>
                  <a:gd name="T14" fmla="*/ 32 w 139"/>
                  <a:gd name="T15" fmla="*/ 122 h 168"/>
                  <a:gd name="T16" fmla="*/ 0 w 139"/>
                  <a:gd name="T17" fmla="*/ 167 h 168"/>
                  <a:gd name="T18" fmla="*/ 16 w 139"/>
                  <a:gd name="T19" fmla="*/ 167 h 168"/>
                  <a:gd name="T20" fmla="*/ 32 w 139"/>
                  <a:gd name="T21" fmla="*/ 154 h 168"/>
                  <a:gd name="T22" fmla="*/ 61 w 139"/>
                  <a:gd name="T23" fmla="*/ 138 h 168"/>
                  <a:gd name="T24" fmla="*/ 77 w 139"/>
                  <a:gd name="T25" fmla="*/ 167 h 168"/>
                  <a:gd name="T26" fmla="*/ 93 w 139"/>
                  <a:gd name="T27" fmla="*/ 154 h 168"/>
                  <a:gd name="T28" fmla="*/ 93 w 139"/>
                  <a:gd name="T29" fmla="*/ 138 h 168"/>
                  <a:gd name="T30" fmla="*/ 109 w 139"/>
                  <a:gd name="T31" fmla="*/ 138 h 168"/>
                  <a:gd name="T32" fmla="*/ 138 w 139"/>
                  <a:gd name="T33" fmla="*/ 122 h 168"/>
                  <a:gd name="T34" fmla="*/ 122 w 139"/>
                  <a:gd name="T35" fmla="*/ 61 h 168"/>
                  <a:gd name="T36" fmla="*/ 138 w 139"/>
                  <a:gd name="T37" fmla="*/ 61 h 168"/>
                  <a:gd name="T38" fmla="*/ 122 w 139"/>
                  <a:gd name="T39" fmla="*/ 13 h 168"/>
                  <a:gd name="T40" fmla="*/ 109 w 139"/>
                  <a:gd name="T41" fmla="*/ 0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68"/>
                  <a:gd name="T65" fmla="*/ 139 w 139"/>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68">
                    <a:moveTo>
                      <a:pt x="109" y="0"/>
                    </a:moveTo>
                    <a:lnTo>
                      <a:pt x="93" y="0"/>
                    </a:lnTo>
                    <a:lnTo>
                      <a:pt x="93" y="29"/>
                    </a:lnTo>
                    <a:lnTo>
                      <a:pt x="93" y="77"/>
                    </a:lnTo>
                    <a:lnTo>
                      <a:pt x="77" y="90"/>
                    </a:lnTo>
                    <a:lnTo>
                      <a:pt x="61" y="122"/>
                    </a:lnTo>
                    <a:lnTo>
                      <a:pt x="45" y="122"/>
                    </a:lnTo>
                    <a:lnTo>
                      <a:pt x="32" y="122"/>
                    </a:lnTo>
                    <a:lnTo>
                      <a:pt x="0" y="167"/>
                    </a:lnTo>
                    <a:lnTo>
                      <a:pt x="16" y="167"/>
                    </a:lnTo>
                    <a:lnTo>
                      <a:pt x="32" y="154"/>
                    </a:lnTo>
                    <a:lnTo>
                      <a:pt x="61" y="138"/>
                    </a:lnTo>
                    <a:lnTo>
                      <a:pt x="77" y="167"/>
                    </a:lnTo>
                    <a:lnTo>
                      <a:pt x="93" y="154"/>
                    </a:lnTo>
                    <a:lnTo>
                      <a:pt x="93" y="138"/>
                    </a:lnTo>
                    <a:lnTo>
                      <a:pt x="109" y="138"/>
                    </a:lnTo>
                    <a:lnTo>
                      <a:pt x="138" y="122"/>
                    </a:lnTo>
                    <a:lnTo>
                      <a:pt x="122" y="61"/>
                    </a:lnTo>
                    <a:lnTo>
                      <a:pt x="138" y="61"/>
                    </a:lnTo>
                    <a:lnTo>
                      <a:pt x="122" y="13"/>
                    </a:lnTo>
                    <a:lnTo>
                      <a:pt x="109"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75" name="Freeform 224"/>
              <p:cNvSpPr>
                <a:spLocks/>
              </p:cNvSpPr>
              <p:nvPr/>
            </p:nvSpPr>
            <p:spPr bwMode="auto">
              <a:xfrm>
                <a:off x="4585" y="1614"/>
                <a:ext cx="78" cy="110"/>
              </a:xfrm>
              <a:custGeom>
                <a:avLst/>
                <a:gdLst>
                  <a:gd name="T0" fmla="*/ 16 w 78"/>
                  <a:gd name="T1" fmla="*/ 0 h 110"/>
                  <a:gd name="T2" fmla="*/ 32 w 78"/>
                  <a:gd name="T3" fmla="*/ 61 h 110"/>
                  <a:gd name="T4" fmla="*/ 16 w 78"/>
                  <a:gd name="T5" fmla="*/ 61 h 110"/>
                  <a:gd name="T6" fmla="*/ 0 w 78"/>
                  <a:gd name="T7" fmla="*/ 77 h 110"/>
                  <a:gd name="T8" fmla="*/ 16 w 78"/>
                  <a:gd name="T9" fmla="*/ 93 h 110"/>
                  <a:gd name="T10" fmla="*/ 32 w 78"/>
                  <a:gd name="T11" fmla="*/ 109 h 110"/>
                  <a:gd name="T12" fmla="*/ 32 w 78"/>
                  <a:gd name="T13" fmla="*/ 77 h 110"/>
                  <a:gd name="T14" fmla="*/ 61 w 78"/>
                  <a:gd name="T15" fmla="*/ 77 h 110"/>
                  <a:gd name="T16" fmla="*/ 61 w 78"/>
                  <a:gd name="T17" fmla="*/ 61 h 110"/>
                  <a:gd name="T18" fmla="*/ 77 w 78"/>
                  <a:gd name="T19" fmla="*/ 45 h 110"/>
                  <a:gd name="T20" fmla="*/ 61 w 78"/>
                  <a:gd name="T21" fmla="*/ 16 h 110"/>
                  <a:gd name="T22" fmla="*/ 61 w 78"/>
                  <a:gd name="T23" fmla="*/ 32 h 110"/>
                  <a:gd name="T24" fmla="*/ 16 w 78"/>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10"/>
                  <a:gd name="T41" fmla="*/ 78 w 78"/>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10">
                    <a:moveTo>
                      <a:pt x="16" y="0"/>
                    </a:moveTo>
                    <a:lnTo>
                      <a:pt x="32" y="61"/>
                    </a:lnTo>
                    <a:lnTo>
                      <a:pt x="16" y="61"/>
                    </a:lnTo>
                    <a:lnTo>
                      <a:pt x="0" y="77"/>
                    </a:lnTo>
                    <a:lnTo>
                      <a:pt x="16" y="93"/>
                    </a:lnTo>
                    <a:lnTo>
                      <a:pt x="32" y="109"/>
                    </a:lnTo>
                    <a:lnTo>
                      <a:pt x="32" y="77"/>
                    </a:lnTo>
                    <a:lnTo>
                      <a:pt x="61" y="77"/>
                    </a:lnTo>
                    <a:lnTo>
                      <a:pt x="61" y="61"/>
                    </a:lnTo>
                    <a:lnTo>
                      <a:pt x="77" y="45"/>
                    </a:lnTo>
                    <a:lnTo>
                      <a:pt x="61" y="16"/>
                    </a:lnTo>
                    <a:lnTo>
                      <a:pt x="61" y="32"/>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76" name="Freeform 225"/>
              <p:cNvSpPr>
                <a:spLocks/>
              </p:cNvSpPr>
              <p:nvPr/>
            </p:nvSpPr>
            <p:spPr bwMode="auto">
              <a:xfrm>
                <a:off x="4524" y="1890"/>
                <a:ext cx="34" cy="65"/>
              </a:xfrm>
              <a:custGeom>
                <a:avLst/>
                <a:gdLst>
                  <a:gd name="T0" fmla="*/ 0 w 34"/>
                  <a:gd name="T1" fmla="*/ 16 h 65"/>
                  <a:gd name="T2" fmla="*/ 0 w 34"/>
                  <a:gd name="T3" fmla="*/ 32 h 65"/>
                  <a:gd name="T4" fmla="*/ 17 w 34"/>
                  <a:gd name="T5" fmla="*/ 16 h 65"/>
                  <a:gd name="T6" fmla="*/ 17 w 34"/>
                  <a:gd name="T7" fmla="*/ 64 h 65"/>
                  <a:gd name="T8" fmla="*/ 33 w 34"/>
                  <a:gd name="T9" fmla="*/ 64 h 65"/>
                  <a:gd name="T10" fmla="*/ 33 w 34"/>
                  <a:gd name="T11" fmla="*/ 16 h 65"/>
                  <a:gd name="T12" fmla="*/ 17 w 34"/>
                  <a:gd name="T13" fmla="*/ 0 h 65"/>
                  <a:gd name="T14" fmla="*/ 0 w 34"/>
                  <a:gd name="T15" fmla="*/ 16 h 6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65"/>
                  <a:gd name="T26" fmla="*/ 34 w 3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65">
                    <a:moveTo>
                      <a:pt x="0" y="16"/>
                    </a:moveTo>
                    <a:lnTo>
                      <a:pt x="0" y="32"/>
                    </a:lnTo>
                    <a:lnTo>
                      <a:pt x="17" y="16"/>
                    </a:lnTo>
                    <a:lnTo>
                      <a:pt x="17" y="64"/>
                    </a:lnTo>
                    <a:lnTo>
                      <a:pt x="33" y="64"/>
                    </a:lnTo>
                    <a:lnTo>
                      <a:pt x="33" y="16"/>
                    </a:lnTo>
                    <a:lnTo>
                      <a:pt x="17" y="0"/>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77" name="Freeform 226"/>
              <p:cNvSpPr>
                <a:spLocks/>
              </p:cNvSpPr>
              <p:nvPr/>
            </p:nvSpPr>
            <p:spPr bwMode="auto">
              <a:xfrm>
                <a:off x="4557" y="1890"/>
                <a:ext cx="29" cy="17"/>
              </a:xfrm>
              <a:custGeom>
                <a:avLst/>
                <a:gdLst>
                  <a:gd name="T0" fmla="*/ 12 w 29"/>
                  <a:gd name="T1" fmla="*/ 16 h 17"/>
                  <a:gd name="T2" fmla="*/ 28 w 29"/>
                  <a:gd name="T3" fmla="*/ 16 h 17"/>
                  <a:gd name="T4" fmla="*/ 28 w 29"/>
                  <a:gd name="T5" fmla="*/ 0 h 17"/>
                  <a:gd name="T6" fmla="*/ 12 w 29"/>
                  <a:gd name="T7" fmla="*/ 0 h 17"/>
                  <a:gd name="T8" fmla="*/ 0 w 29"/>
                  <a:gd name="T9" fmla="*/ 16 h 17"/>
                  <a:gd name="T10" fmla="*/ 12 w 29"/>
                  <a:gd name="T11" fmla="*/ 16 h 17"/>
                  <a:gd name="T12" fmla="*/ 0 60000 65536"/>
                  <a:gd name="T13" fmla="*/ 0 60000 65536"/>
                  <a:gd name="T14" fmla="*/ 0 60000 65536"/>
                  <a:gd name="T15" fmla="*/ 0 60000 65536"/>
                  <a:gd name="T16" fmla="*/ 0 60000 65536"/>
                  <a:gd name="T17" fmla="*/ 0 60000 65536"/>
                  <a:gd name="T18" fmla="*/ 0 w 29"/>
                  <a:gd name="T19" fmla="*/ 0 h 17"/>
                  <a:gd name="T20" fmla="*/ 29 w 2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9" h="17">
                    <a:moveTo>
                      <a:pt x="12" y="16"/>
                    </a:moveTo>
                    <a:lnTo>
                      <a:pt x="28" y="16"/>
                    </a:lnTo>
                    <a:lnTo>
                      <a:pt x="28" y="0"/>
                    </a:lnTo>
                    <a:lnTo>
                      <a:pt x="12" y="0"/>
                    </a:lnTo>
                    <a:lnTo>
                      <a:pt x="0" y="16"/>
                    </a:lnTo>
                    <a:lnTo>
                      <a:pt x="12"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78" name="Oval 227"/>
              <p:cNvSpPr>
                <a:spLocks noChangeArrowheads="1"/>
              </p:cNvSpPr>
              <p:nvPr/>
            </p:nvSpPr>
            <p:spPr bwMode="auto">
              <a:xfrm>
                <a:off x="4340" y="2139"/>
                <a:ext cx="0" cy="1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579" name="Freeform 228"/>
              <p:cNvSpPr>
                <a:spLocks/>
              </p:cNvSpPr>
              <p:nvPr/>
            </p:nvSpPr>
            <p:spPr bwMode="auto">
              <a:xfrm>
                <a:off x="4447" y="1800"/>
                <a:ext cx="62" cy="91"/>
              </a:xfrm>
              <a:custGeom>
                <a:avLst/>
                <a:gdLst>
                  <a:gd name="T0" fmla="*/ 32 w 62"/>
                  <a:gd name="T1" fmla="*/ 0 h 91"/>
                  <a:gd name="T2" fmla="*/ 0 w 62"/>
                  <a:gd name="T3" fmla="*/ 13 h 91"/>
                  <a:gd name="T4" fmla="*/ 16 w 62"/>
                  <a:gd name="T5" fmla="*/ 29 h 91"/>
                  <a:gd name="T6" fmla="*/ 0 w 62"/>
                  <a:gd name="T7" fmla="*/ 45 h 91"/>
                  <a:gd name="T8" fmla="*/ 16 w 62"/>
                  <a:gd name="T9" fmla="*/ 45 h 91"/>
                  <a:gd name="T10" fmla="*/ 16 w 62"/>
                  <a:gd name="T11" fmla="*/ 90 h 91"/>
                  <a:gd name="T12" fmla="*/ 61 w 62"/>
                  <a:gd name="T13" fmla="*/ 77 h 91"/>
                  <a:gd name="T14" fmla="*/ 45 w 62"/>
                  <a:gd name="T15" fmla="*/ 45 h 91"/>
                  <a:gd name="T16" fmla="*/ 45 w 62"/>
                  <a:gd name="T17" fmla="*/ 29 h 91"/>
                  <a:gd name="T18" fmla="*/ 32 w 62"/>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91"/>
                  <a:gd name="T32" fmla="*/ 62 w 62"/>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91">
                    <a:moveTo>
                      <a:pt x="32" y="0"/>
                    </a:moveTo>
                    <a:lnTo>
                      <a:pt x="0" y="13"/>
                    </a:lnTo>
                    <a:lnTo>
                      <a:pt x="16" y="29"/>
                    </a:lnTo>
                    <a:lnTo>
                      <a:pt x="0" y="45"/>
                    </a:lnTo>
                    <a:lnTo>
                      <a:pt x="16" y="45"/>
                    </a:lnTo>
                    <a:lnTo>
                      <a:pt x="16" y="90"/>
                    </a:lnTo>
                    <a:lnTo>
                      <a:pt x="61" y="77"/>
                    </a:lnTo>
                    <a:lnTo>
                      <a:pt x="45" y="45"/>
                    </a:lnTo>
                    <a:lnTo>
                      <a:pt x="45" y="29"/>
                    </a:lnTo>
                    <a:lnTo>
                      <a:pt x="32"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80" name="Freeform 229"/>
              <p:cNvSpPr>
                <a:spLocks/>
              </p:cNvSpPr>
              <p:nvPr/>
            </p:nvSpPr>
            <p:spPr bwMode="auto">
              <a:xfrm>
                <a:off x="4017" y="2060"/>
                <a:ext cx="123" cy="326"/>
              </a:xfrm>
              <a:custGeom>
                <a:avLst/>
                <a:gdLst>
                  <a:gd name="T0" fmla="*/ 122 w 123"/>
                  <a:gd name="T1" fmla="*/ 125 h 326"/>
                  <a:gd name="T2" fmla="*/ 90 w 123"/>
                  <a:gd name="T3" fmla="*/ 125 h 326"/>
                  <a:gd name="T4" fmla="*/ 90 w 123"/>
                  <a:gd name="T5" fmla="*/ 77 h 326"/>
                  <a:gd name="T6" fmla="*/ 77 w 123"/>
                  <a:gd name="T7" fmla="*/ 77 h 326"/>
                  <a:gd name="T8" fmla="*/ 77 w 123"/>
                  <a:gd name="T9" fmla="*/ 61 h 326"/>
                  <a:gd name="T10" fmla="*/ 77 w 123"/>
                  <a:gd name="T11" fmla="*/ 48 h 326"/>
                  <a:gd name="T12" fmla="*/ 77 w 123"/>
                  <a:gd name="T13" fmla="*/ 16 h 326"/>
                  <a:gd name="T14" fmla="*/ 61 w 123"/>
                  <a:gd name="T15" fmla="*/ 0 h 326"/>
                  <a:gd name="T16" fmla="*/ 45 w 123"/>
                  <a:gd name="T17" fmla="*/ 0 h 326"/>
                  <a:gd name="T18" fmla="*/ 29 w 123"/>
                  <a:gd name="T19" fmla="*/ 32 h 326"/>
                  <a:gd name="T20" fmla="*/ 29 w 123"/>
                  <a:gd name="T21" fmla="*/ 48 h 326"/>
                  <a:gd name="T22" fmla="*/ 13 w 123"/>
                  <a:gd name="T23" fmla="*/ 77 h 326"/>
                  <a:gd name="T24" fmla="*/ 13 w 123"/>
                  <a:gd name="T25" fmla="*/ 93 h 326"/>
                  <a:gd name="T26" fmla="*/ 13 w 123"/>
                  <a:gd name="T27" fmla="*/ 125 h 326"/>
                  <a:gd name="T28" fmla="*/ 0 w 123"/>
                  <a:gd name="T29" fmla="*/ 125 h 326"/>
                  <a:gd name="T30" fmla="*/ 0 w 123"/>
                  <a:gd name="T31" fmla="*/ 142 h 326"/>
                  <a:gd name="T32" fmla="*/ 13 w 123"/>
                  <a:gd name="T33" fmla="*/ 154 h 326"/>
                  <a:gd name="T34" fmla="*/ 29 w 123"/>
                  <a:gd name="T35" fmla="*/ 154 h 326"/>
                  <a:gd name="T36" fmla="*/ 45 w 123"/>
                  <a:gd name="T37" fmla="*/ 203 h 326"/>
                  <a:gd name="T38" fmla="*/ 45 w 123"/>
                  <a:gd name="T39" fmla="*/ 232 h 326"/>
                  <a:gd name="T40" fmla="*/ 61 w 123"/>
                  <a:gd name="T41" fmla="*/ 232 h 326"/>
                  <a:gd name="T42" fmla="*/ 77 w 123"/>
                  <a:gd name="T43" fmla="*/ 219 h 326"/>
                  <a:gd name="T44" fmla="*/ 90 w 123"/>
                  <a:gd name="T45" fmla="*/ 248 h 326"/>
                  <a:gd name="T46" fmla="*/ 90 w 123"/>
                  <a:gd name="T47" fmla="*/ 264 h 326"/>
                  <a:gd name="T48" fmla="*/ 106 w 123"/>
                  <a:gd name="T49" fmla="*/ 296 h 326"/>
                  <a:gd name="T50" fmla="*/ 106 w 123"/>
                  <a:gd name="T51" fmla="*/ 325 h 326"/>
                  <a:gd name="T52" fmla="*/ 122 w 123"/>
                  <a:gd name="T53" fmla="*/ 296 h 326"/>
                  <a:gd name="T54" fmla="*/ 106 w 123"/>
                  <a:gd name="T55" fmla="*/ 248 h 326"/>
                  <a:gd name="T56" fmla="*/ 106 w 123"/>
                  <a:gd name="T57" fmla="*/ 219 h 326"/>
                  <a:gd name="T58" fmla="*/ 77 w 123"/>
                  <a:gd name="T59" fmla="*/ 171 h 326"/>
                  <a:gd name="T60" fmla="*/ 90 w 123"/>
                  <a:gd name="T61" fmla="*/ 154 h 326"/>
                  <a:gd name="T62" fmla="*/ 122 w 123"/>
                  <a:gd name="T63" fmla="*/ 142 h 326"/>
                  <a:gd name="T64" fmla="*/ 122 w 123"/>
                  <a:gd name="T65" fmla="*/ 125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326"/>
                  <a:gd name="T101" fmla="*/ 123 w 123"/>
                  <a:gd name="T102" fmla="*/ 326 h 3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326">
                    <a:moveTo>
                      <a:pt x="122" y="125"/>
                    </a:moveTo>
                    <a:lnTo>
                      <a:pt x="90" y="125"/>
                    </a:lnTo>
                    <a:lnTo>
                      <a:pt x="90" y="77"/>
                    </a:lnTo>
                    <a:lnTo>
                      <a:pt x="77" y="77"/>
                    </a:lnTo>
                    <a:lnTo>
                      <a:pt x="77" y="61"/>
                    </a:lnTo>
                    <a:lnTo>
                      <a:pt x="77" y="48"/>
                    </a:lnTo>
                    <a:lnTo>
                      <a:pt x="77" y="16"/>
                    </a:lnTo>
                    <a:lnTo>
                      <a:pt x="61" y="0"/>
                    </a:lnTo>
                    <a:lnTo>
                      <a:pt x="45" y="0"/>
                    </a:lnTo>
                    <a:lnTo>
                      <a:pt x="29" y="32"/>
                    </a:lnTo>
                    <a:lnTo>
                      <a:pt x="29" y="48"/>
                    </a:lnTo>
                    <a:lnTo>
                      <a:pt x="13" y="77"/>
                    </a:lnTo>
                    <a:lnTo>
                      <a:pt x="13" y="93"/>
                    </a:lnTo>
                    <a:lnTo>
                      <a:pt x="13" y="125"/>
                    </a:lnTo>
                    <a:lnTo>
                      <a:pt x="0" y="125"/>
                    </a:lnTo>
                    <a:lnTo>
                      <a:pt x="0" y="142"/>
                    </a:lnTo>
                    <a:lnTo>
                      <a:pt x="13" y="154"/>
                    </a:lnTo>
                    <a:lnTo>
                      <a:pt x="29" y="154"/>
                    </a:lnTo>
                    <a:lnTo>
                      <a:pt x="45" y="203"/>
                    </a:lnTo>
                    <a:lnTo>
                      <a:pt x="45" y="232"/>
                    </a:lnTo>
                    <a:lnTo>
                      <a:pt x="61" y="232"/>
                    </a:lnTo>
                    <a:lnTo>
                      <a:pt x="77" y="219"/>
                    </a:lnTo>
                    <a:lnTo>
                      <a:pt x="90" y="248"/>
                    </a:lnTo>
                    <a:lnTo>
                      <a:pt x="90" y="264"/>
                    </a:lnTo>
                    <a:lnTo>
                      <a:pt x="106" y="296"/>
                    </a:lnTo>
                    <a:lnTo>
                      <a:pt x="106" y="325"/>
                    </a:lnTo>
                    <a:lnTo>
                      <a:pt x="122" y="296"/>
                    </a:lnTo>
                    <a:lnTo>
                      <a:pt x="106" y="248"/>
                    </a:lnTo>
                    <a:lnTo>
                      <a:pt x="106" y="219"/>
                    </a:lnTo>
                    <a:lnTo>
                      <a:pt x="77" y="171"/>
                    </a:lnTo>
                    <a:lnTo>
                      <a:pt x="90" y="154"/>
                    </a:lnTo>
                    <a:lnTo>
                      <a:pt x="122" y="142"/>
                    </a:lnTo>
                    <a:lnTo>
                      <a:pt x="122" y="12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81" name="Freeform 230"/>
              <p:cNvSpPr>
                <a:spLocks/>
              </p:cNvSpPr>
              <p:nvPr/>
            </p:nvSpPr>
            <p:spPr bwMode="auto">
              <a:xfrm>
                <a:off x="4094" y="2202"/>
                <a:ext cx="139" cy="261"/>
              </a:xfrm>
              <a:custGeom>
                <a:avLst/>
                <a:gdLst>
                  <a:gd name="T0" fmla="*/ 45 w 139"/>
                  <a:gd name="T1" fmla="*/ 0 h 261"/>
                  <a:gd name="T2" fmla="*/ 13 w 139"/>
                  <a:gd name="T3" fmla="*/ 13 h 261"/>
                  <a:gd name="T4" fmla="*/ 0 w 139"/>
                  <a:gd name="T5" fmla="*/ 29 h 261"/>
                  <a:gd name="T6" fmla="*/ 29 w 139"/>
                  <a:gd name="T7" fmla="*/ 77 h 261"/>
                  <a:gd name="T8" fmla="*/ 29 w 139"/>
                  <a:gd name="T9" fmla="*/ 106 h 261"/>
                  <a:gd name="T10" fmla="*/ 45 w 139"/>
                  <a:gd name="T11" fmla="*/ 154 h 261"/>
                  <a:gd name="T12" fmla="*/ 29 w 139"/>
                  <a:gd name="T13" fmla="*/ 183 h 261"/>
                  <a:gd name="T14" fmla="*/ 29 w 139"/>
                  <a:gd name="T15" fmla="*/ 215 h 261"/>
                  <a:gd name="T16" fmla="*/ 45 w 139"/>
                  <a:gd name="T17" fmla="*/ 231 h 261"/>
                  <a:gd name="T18" fmla="*/ 61 w 139"/>
                  <a:gd name="T19" fmla="*/ 244 h 261"/>
                  <a:gd name="T20" fmla="*/ 77 w 139"/>
                  <a:gd name="T21" fmla="*/ 260 h 261"/>
                  <a:gd name="T22" fmla="*/ 90 w 139"/>
                  <a:gd name="T23" fmla="*/ 260 h 261"/>
                  <a:gd name="T24" fmla="*/ 90 w 139"/>
                  <a:gd name="T25" fmla="*/ 244 h 261"/>
                  <a:gd name="T26" fmla="*/ 61 w 139"/>
                  <a:gd name="T27" fmla="*/ 231 h 261"/>
                  <a:gd name="T28" fmla="*/ 45 w 139"/>
                  <a:gd name="T29" fmla="*/ 199 h 261"/>
                  <a:gd name="T30" fmla="*/ 61 w 139"/>
                  <a:gd name="T31" fmla="*/ 154 h 261"/>
                  <a:gd name="T32" fmla="*/ 45 w 139"/>
                  <a:gd name="T33" fmla="*/ 122 h 261"/>
                  <a:gd name="T34" fmla="*/ 61 w 139"/>
                  <a:gd name="T35" fmla="*/ 122 h 261"/>
                  <a:gd name="T36" fmla="*/ 61 w 139"/>
                  <a:gd name="T37" fmla="*/ 138 h 261"/>
                  <a:gd name="T38" fmla="*/ 90 w 139"/>
                  <a:gd name="T39" fmla="*/ 154 h 261"/>
                  <a:gd name="T40" fmla="*/ 90 w 139"/>
                  <a:gd name="T41" fmla="*/ 122 h 261"/>
                  <a:gd name="T42" fmla="*/ 106 w 139"/>
                  <a:gd name="T43" fmla="*/ 106 h 261"/>
                  <a:gd name="T44" fmla="*/ 122 w 139"/>
                  <a:gd name="T45" fmla="*/ 106 h 261"/>
                  <a:gd name="T46" fmla="*/ 138 w 139"/>
                  <a:gd name="T47" fmla="*/ 106 h 261"/>
                  <a:gd name="T48" fmla="*/ 138 w 139"/>
                  <a:gd name="T49" fmla="*/ 90 h 261"/>
                  <a:gd name="T50" fmla="*/ 122 w 139"/>
                  <a:gd name="T51" fmla="*/ 61 h 261"/>
                  <a:gd name="T52" fmla="*/ 106 w 139"/>
                  <a:gd name="T53" fmla="*/ 61 h 261"/>
                  <a:gd name="T54" fmla="*/ 90 w 139"/>
                  <a:gd name="T55" fmla="*/ 45 h 261"/>
                  <a:gd name="T56" fmla="*/ 77 w 139"/>
                  <a:gd name="T57" fmla="*/ 61 h 261"/>
                  <a:gd name="T58" fmla="*/ 77 w 139"/>
                  <a:gd name="T59" fmla="*/ 45 h 261"/>
                  <a:gd name="T60" fmla="*/ 61 w 139"/>
                  <a:gd name="T61" fmla="*/ 29 h 261"/>
                  <a:gd name="T62" fmla="*/ 45 w 139"/>
                  <a:gd name="T63" fmla="*/ 13 h 261"/>
                  <a:gd name="T64" fmla="*/ 45 w 139"/>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261"/>
                  <a:gd name="T101" fmla="*/ 139 w 139"/>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261">
                    <a:moveTo>
                      <a:pt x="45" y="0"/>
                    </a:moveTo>
                    <a:lnTo>
                      <a:pt x="13" y="13"/>
                    </a:lnTo>
                    <a:lnTo>
                      <a:pt x="0" y="29"/>
                    </a:lnTo>
                    <a:lnTo>
                      <a:pt x="29" y="77"/>
                    </a:lnTo>
                    <a:lnTo>
                      <a:pt x="29" y="106"/>
                    </a:lnTo>
                    <a:lnTo>
                      <a:pt x="45" y="154"/>
                    </a:lnTo>
                    <a:lnTo>
                      <a:pt x="29" y="183"/>
                    </a:lnTo>
                    <a:lnTo>
                      <a:pt x="29" y="215"/>
                    </a:lnTo>
                    <a:lnTo>
                      <a:pt x="45" y="231"/>
                    </a:lnTo>
                    <a:lnTo>
                      <a:pt x="61" y="244"/>
                    </a:lnTo>
                    <a:lnTo>
                      <a:pt x="77" y="260"/>
                    </a:lnTo>
                    <a:lnTo>
                      <a:pt x="90" y="260"/>
                    </a:lnTo>
                    <a:lnTo>
                      <a:pt x="90" y="244"/>
                    </a:lnTo>
                    <a:lnTo>
                      <a:pt x="61" y="231"/>
                    </a:lnTo>
                    <a:lnTo>
                      <a:pt x="45" y="199"/>
                    </a:lnTo>
                    <a:lnTo>
                      <a:pt x="61" y="154"/>
                    </a:lnTo>
                    <a:lnTo>
                      <a:pt x="45" y="122"/>
                    </a:lnTo>
                    <a:lnTo>
                      <a:pt x="61" y="122"/>
                    </a:lnTo>
                    <a:lnTo>
                      <a:pt x="61" y="138"/>
                    </a:lnTo>
                    <a:lnTo>
                      <a:pt x="90" y="154"/>
                    </a:lnTo>
                    <a:lnTo>
                      <a:pt x="90" y="122"/>
                    </a:lnTo>
                    <a:lnTo>
                      <a:pt x="106" y="106"/>
                    </a:lnTo>
                    <a:lnTo>
                      <a:pt x="122" y="106"/>
                    </a:lnTo>
                    <a:lnTo>
                      <a:pt x="138" y="106"/>
                    </a:lnTo>
                    <a:lnTo>
                      <a:pt x="138" y="90"/>
                    </a:lnTo>
                    <a:lnTo>
                      <a:pt x="122" y="61"/>
                    </a:lnTo>
                    <a:lnTo>
                      <a:pt x="106" y="61"/>
                    </a:lnTo>
                    <a:lnTo>
                      <a:pt x="90" y="45"/>
                    </a:lnTo>
                    <a:lnTo>
                      <a:pt x="77" y="61"/>
                    </a:lnTo>
                    <a:lnTo>
                      <a:pt x="77" y="45"/>
                    </a:lnTo>
                    <a:lnTo>
                      <a:pt x="61" y="29"/>
                    </a:lnTo>
                    <a:lnTo>
                      <a:pt x="45" y="13"/>
                    </a:lnTo>
                    <a:lnTo>
                      <a:pt x="45"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582" name="Freeform 231"/>
              <p:cNvSpPr>
                <a:spLocks/>
              </p:cNvSpPr>
              <p:nvPr/>
            </p:nvSpPr>
            <p:spPr bwMode="auto">
              <a:xfrm>
                <a:off x="4184" y="2307"/>
                <a:ext cx="65" cy="79"/>
              </a:xfrm>
              <a:custGeom>
                <a:avLst/>
                <a:gdLst>
                  <a:gd name="T0" fmla="*/ 0 w 65"/>
                  <a:gd name="T1" fmla="*/ 49 h 79"/>
                  <a:gd name="T2" fmla="*/ 16 w 65"/>
                  <a:gd name="T3" fmla="*/ 49 h 79"/>
                  <a:gd name="T4" fmla="*/ 16 w 65"/>
                  <a:gd name="T5" fmla="*/ 62 h 79"/>
                  <a:gd name="T6" fmla="*/ 32 w 65"/>
                  <a:gd name="T7" fmla="*/ 78 h 79"/>
                  <a:gd name="T8" fmla="*/ 48 w 65"/>
                  <a:gd name="T9" fmla="*/ 49 h 79"/>
                  <a:gd name="T10" fmla="*/ 64 w 65"/>
                  <a:gd name="T11" fmla="*/ 49 h 79"/>
                  <a:gd name="T12" fmla="*/ 64 w 65"/>
                  <a:gd name="T13" fmla="*/ 0 h 79"/>
                  <a:gd name="T14" fmla="*/ 48 w 65"/>
                  <a:gd name="T15" fmla="*/ 0 h 79"/>
                  <a:gd name="T16" fmla="*/ 32 w 65"/>
                  <a:gd name="T17" fmla="*/ 0 h 79"/>
                  <a:gd name="T18" fmla="*/ 16 w 65"/>
                  <a:gd name="T19" fmla="*/ 0 h 79"/>
                  <a:gd name="T20" fmla="*/ 0 w 65"/>
                  <a:gd name="T21" fmla="*/ 16 h 79"/>
                  <a:gd name="T22" fmla="*/ 0 w 65"/>
                  <a:gd name="T23" fmla="*/ 49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0" y="49"/>
                    </a:moveTo>
                    <a:lnTo>
                      <a:pt x="16" y="49"/>
                    </a:lnTo>
                    <a:lnTo>
                      <a:pt x="16" y="62"/>
                    </a:lnTo>
                    <a:lnTo>
                      <a:pt x="32" y="78"/>
                    </a:lnTo>
                    <a:lnTo>
                      <a:pt x="48" y="49"/>
                    </a:lnTo>
                    <a:lnTo>
                      <a:pt x="64" y="49"/>
                    </a:lnTo>
                    <a:lnTo>
                      <a:pt x="64" y="0"/>
                    </a:lnTo>
                    <a:lnTo>
                      <a:pt x="48" y="0"/>
                    </a:lnTo>
                    <a:lnTo>
                      <a:pt x="32" y="0"/>
                    </a:lnTo>
                    <a:lnTo>
                      <a:pt x="16" y="0"/>
                    </a:lnTo>
                    <a:lnTo>
                      <a:pt x="0" y="16"/>
                    </a:lnTo>
                    <a:lnTo>
                      <a:pt x="0" y="4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83" name="Freeform 232"/>
              <p:cNvSpPr>
                <a:spLocks/>
              </p:cNvSpPr>
              <p:nvPr/>
            </p:nvSpPr>
            <p:spPr bwMode="auto">
              <a:xfrm>
                <a:off x="4139" y="2169"/>
                <a:ext cx="110" cy="139"/>
              </a:xfrm>
              <a:custGeom>
                <a:avLst/>
                <a:gdLst>
                  <a:gd name="T0" fmla="*/ 0 w 110"/>
                  <a:gd name="T1" fmla="*/ 16 h 139"/>
                  <a:gd name="T2" fmla="*/ 0 w 110"/>
                  <a:gd name="T3" fmla="*/ 32 h 139"/>
                  <a:gd name="T4" fmla="*/ 0 w 110"/>
                  <a:gd name="T5" fmla="*/ 45 h 139"/>
                  <a:gd name="T6" fmla="*/ 16 w 110"/>
                  <a:gd name="T7" fmla="*/ 61 h 139"/>
                  <a:gd name="T8" fmla="*/ 32 w 110"/>
                  <a:gd name="T9" fmla="*/ 77 h 139"/>
                  <a:gd name="T10" fmla="*/ 32 w 110"/>
                  <a:gd name="T11" fmla="*/ 93 h 139"/>
                  <a:gd name="T12" fmla="*/ 45 w 110"/>
                  <a:gd name="T13" fmla="*/ 77 h 139"/>
                  <a:gd name="T14" fmla="*/ 61 w 110"/>
                  <a:gd name="T15" fmla="*/ 93 h 139"/>
                  <a:gd name="T16" fmla="*/ 77 w 110"/>
                  <a:gd name="T17" fmla="*/ 93 h 139"/>
                  <a:gd name="T18" fmla="*/ 93 w 110"/>
                  <a:gd name="T19" fmla="*/ 122 h 139"/>
                  <a:gd name="T20" fmla="*/ 93 w 110"/>
                  <a:gd name="T21" fmla="*/ 138 h 139"/>
                  <a:gd name="T22" fmla="*/ 109 w 110"/>
                  <a:gd name="T23" fmla="*/ 138 h 139"/>
                  <a:gd name="T24" fmla="*/ 109 w 110"/>
                  <a:gd name="T25" fmla="*/ 109 h 139"/>
                  <a:gd name="T26" fmla="*/ 109 w 110"/>
                  <a:gd name="T27" fmla="*/ 93 h 139"/>
                  <a:gd name="T28" fmla="*/ 77 w 110"/>
                  <a:gd name="T29" fmla="*/ 61 h 139"/>
                  <a:gd name="T30" fmla="*/ 61 w 110"/>
                  <a:gd name="T31" fmla="*/ 45 h 139"/>
                  <a:gd name="T32" fmla="*/ 61 w 110"/>
                  <a:gd name="T33" fmla="*/ 32 h 139"/>
                  <a:gd name="T34" fmla="*/ 61 w 110"/>
                  <a:gd name="T35" fmla="*/ 16 h 139"/>
                  <a:gd name="T36" fmla="*/ 45 w 110"/>
                  <a:gd name="T37" fmla="*/ 16 h 139"/>
                  <a:gd name="T38" fmla="*/ 32 w 110"/>
                  <a:gd name="T39" fmla="*/ 0 h 139"/>
                  <a:gd name="T40" fmla="*/ 16 w 110"/>
                  <a:gd name="T41" fmla="*/ 0 h 139"/>
                  <a:gd name="T42" fmla="*/ 16 w 110"/>
                  <a:gd name="T43" fmla="*/ 16 h 139"/>
                  <a:gd name="T44" fmla="*/ 0 w 110"/>
                  <a:gd name="T45" fmla="*/ 16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139"/>
                  <a:gd name="T71" fmla="*/ 110 w 110"/>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139">
                    <a:moveTo>
                      <a:pt x="0" y="16"/>
                    </a:moveTo>
                    <a:lnTo>
                      <a:pt x="0" y="32"/>
                    </a:lnTo>
                    <a:lnTo>
                      <a:pt x="0" y="45"/>
                    </a:lnTo>
                    <a:lnTo>
                      <a:pt x="16" y="61"/>
                    </a:lnTo>
                    <a:lnTo>
                      <a:pt x="32" y="77"/>
                    </a:lnTo>
                    <a:lnTo>
                      <a:pt x="32" y="93"/>
                    </a:lnTo>
                    <a:lnTo>
                      <a:pt x="45" y="77"/>
                    </a:lnTo>
                    <a:lnTo>
                      <a:pt x="61" y="93"/>
                    </a:lnTo>
                    <a:lnTo>
                      <a:pt x="77" y="93"/>
                    </a:lnTo>
                    <a:lnTo>
                      <a:pt x="93" y="122"/>
                    </a:lnTo>
                    <a:lnTo>
                      <a:pt x="93" y="138"/>
                    </a:lnTo>
                    <a:lnTo>
                      <a:pt x="109" y="138"/>
                    </a:lnTo>
                    <a:lnTo>
                      <a:pt x="109" y="109"/>
                    </a:lnTo>
                    <a:lnTo>
                      <a:pt x="109" y="93"/>
                    </a:lnTo>
                    <a:lnTo>
                      <a:pt x="77" y="61"/>
                    </a:lnTo>
                    <a:lnTo>
                      <a:pt x="61" y="45"/>
                    </a:lnTo>
                    <a:lnTo>
                      <a:pt x="61" y="32"/>
                    </a:lnTo>
                    <a:lnTo>
                      <a:pt x="61" y="16"/>
                    </a:lnTo>
                    <a:lnTo>
                      <a:pt x="45" y="16"/>
                    </a:lnTo>
                    <a:lnTo>
                      <a:pt x="32" y="0"/>
                    </a:lnTo>
                    <a:lnTo>
                      <a:pt x="16" y="0"/>
                    </a:lnTo>
                    <a:lnTo>
                      <a:pt x="16" y="16"/>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84" name="Freeform 233"/>
              <p:cNvSpPr>
                <a:spLocks/>
              </p:cNvSpPr>
              <p:nvPr/>
            </p:nvSpPr>
            <p:spPr bwMode="auto">
              <a:xfrm>
                <a:off x="4447" y="2214"/>
                <a:ext cx="78" cy="111"/>
              </a:xfrm>
              <a:custGeom>
                <a:avLst/>
                <a:gdLst>
                  <a:gd name="T0" fmla="*/ 32 w 78"/>
                  <a:gd name="T1" fmla="*/ 0 h 111"/>
                  <a:gd name="T2" fmla="*/ 16 w 78"/>
                  <a:gd name="T3" fmla="*/ 0 h 111"/>
                  <a:gd name="T4" fmla="*/ 0 w 78"/>
                  <a:gd name="T5" fmla="*/ 32 h 111"/>
                  <a:gd name="T6" fmla="*/ 0 w 78"/>
                  <a:gd name="T7" fmla="*/ 49 h 111"/>
                  <a:gd name="T8" fmla="*/ 0 w 78"/>
                  <a:gd name="T9" fmla="*/ 65 h 111"/>
                  <a:gd name="T10" fmla="*/ 0 w 78"/>
                  <a:gd name="T11" fmla="*/ 78 h 111"/>
                  <a:gd name="T12" fmla="*/ 32 w 78"/>
                  <a:gd name="T13" fmla="*/ 78 h 111"/>
                  <a:gd name="T14" fmla="*/ 32 w 78"/>
                  <a:gd name="T15" fmla="*/ 94 h 111"/>
                  <a:gd name="T16" fmla="*/ 45 w 78"/>
                  <a:gd name="T17" fmla="*/ 94 h 111"/>
                  <a:gd name="T18" fmla="*/ 61 w 78"/>
                  <a:gd name="T19" fmla="*/ 110 h 111"/>
                  <a:gd name="T20" fmla="*/ 77 w 78"/>
                  <a:gd name="T21" fmla="*/ 110 h 111"/>
                  <a:gd name="T22" fmla="*/ 61 w 78"/>
                  <a:gd name="T23" fmla="*/ 94 h 111"/>
                  <a:gd name="T24" fmla="*/ 45 w 78"/>
                  <a:gd name="T25" fmla="*/ 78 h 111"/>
                  <a:gd name="T26" fmla="*/ 32 w 78"/>
                  <a:gd name="T27" fmla="*/ 49 h 111"/>
                  <a:gd name="T28" fmla="*/ 45 w 78"/>
                  <a:gd name="T29" fmla="*/ 32 h 111"/>
                  <a:gd name="T30" fmla="*/ 32 w 78"/>
                  <a:gd name="T31" fmla="*/ 16 h 111"/>
                  <a:gd name="T32" fmla="*/ 32 w 78"/>
                  <a:gd name="T33" fmla="*/ 0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11"/>
                  <a:gd name="T53" fmla="*/ 78 w 78"/>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11">
                    <a:moveTo>
                      <a:pt x="32" y="0"/>
                    </a:moveTo>
                    <a:lnTo>
                      <a:pt x="16" y="0"/>
                    </a:lnTo>
                    <a:lnTo>
                      <a:pt x="0" y="32"/>
                    </a:lnTo>
                    <a:lnTo>
                      <a:pt x="0" y="49"/>
                    </a:lnTo>
                    <a:lnTo>
                      <a:pt x="0" y="65"/>
                    </a:lnTo>
                    <a:lnTo>
                      <a:pt x="0" y="78"/>
                    </a:lnTo>
                    <a:lnTo>
                      <a:pt x="32" y="78"/>
                    </a:lnTo>
                    <a:lnTo>
                      <a:pt x="32" y="94"/>
                    </a:lnTo>
                    <a:lnTo>
                      <a:pt x="45" y="94"/>
                    </a:lnTo>
                    <a:lnTo>
                      <a:pt x="61" y="110"/>
                    </a:lnTo>
                    <a:lnTo>
                      <a:pt x="77" y="110"/>
                    </a:lnTo>
                    <a:lnTo>
                      <a:pt x="61" y="94"/>
                    </a:lnTo>
                    <a:lnTo>
                      <a:pt x="45" y="78"/>
                    </a:lnTo>
                    <a:lnTo>
                      <a:pt x="32" y="49"/>
                    </a:lnTo>
                    <a:lnTo>
                      <a:pt x="45" y="32"/>
                    </a:lnTo>
                    <a:lnTo>
                      <a:pt x="32" y="16"/>
                    </a:lnTo>
                    <a:lnTo>
                      <a:pt x="32"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85" name="Freeform 234"/>
              <p:cNvSpPr>
                <a:spLocks/>
              </p:cNvSpPr>
              <p:nvPr/>
            </p:nvSpPr>
            <p:spPr bwMode="auto">
              <a:xfrm>
                <a:off x="4492" y="2385"/>
                <a:ext cx="78" cy="62"/>
              </a:xfrm>
              <a:custGeom>
                <a:avLst/>
                <a:gdLst>
                  <a:gd name="T0" fmla="*/ 48 w 78"/>
                  <a:gd name="T1" fmla="*/ 0 h 62"/>
                  <a:gd name="T2" fmla="*/ 32 w 78"/>
                  <a:gd name="T3" fmla="*/ 16 h 62"/>
                  <a:gd name="T4" fmla="*/ 0 w 78"/>
                  <a:gd name="T5" fmla="*/ 16 h 62"/>
                  <a:gd name="T6" fmla="*/ 0 w 78"/>
                  <a:gd name="T7" fmla="*/ 48 h 62"/>
                  <a:gd name="T8" fmla="*/ 16 w 78"/>
                  <a:gd name="T9" fmla="*/ 32 h 62"/>
                  <a:gd name="T10" fmla="*/ 32 w 78"/>
                  <a:gd name="T11" fmla="*/ 32 h 62"/>
                  <a:gd name="T12" fmla="*/ 32 w 78"/>
                  <a:gd name="T13" fmla="*/ 61 h 62"/>
                  <a:gd name="T14" fmla="*/ 48 w 78"/>
                  <a:gd name="T15" fmla="*/ 61 h 62"/>
                  <a:gd name="T16" fmla="*/ 64 w 78"/>
                  <a:gd name="T17" fmla="*/ 48 h 62"/>
                  <a:gd name="T18" fmla="*/ 64 w 78"/>
                  <a:gd name="T19" fmla="*/ 61 h 62"/>
                  <a:gd name="T20" fmla="*/ 77 w 78"/>
                  <a:gd name="T21" fmla="*/ 48 h 62"/>
                  <a:gd name="T22" fmla="*/ 64 w 78"/>
                  <a:gd name="T23" fmla="*/ 0 h 62"/>
                  <a:gd name="T24" fmla="*/ 48 w 78"/>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62"/>
                  <a:gd name="T41" fmla="*/ 78 w 78"/>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62">
                    <a:moveTo>
                      <a:pt x="48" y="0"/>
                    </a:moveTo>
                    <a:lnTo>
                      <a:pt x="32" y="16"/>
                    </a:lnTo>
                    <a:lnTo>
                      <a:pt x="0" y="16"/>
                    </a:lnTo>
                    <a:lnTo>
                      <a:pt x="0" y="48"/>
                    </a:lnTo>
                    <a:lnTo>
                      <a:pt x="16" y="32"/>
                    </a:lnTo>
                    <a:lnTo>
                      <a:pt x="32" y="32"/>
                    </a:lnTo>
                    <a:lnTo>
                      <a:pt x="32" y="61"/>
                    </a:lnTo>
                    <a:lnTo>
                      <a:pt x="48" y="61"/>
                    </a:lnTo>
                    <a:lnTo>
                      <a:pt x="64" y="48"/>
                    </a:lnTo>
                    <a:lnTo>
                      <a:pt x="64" y="61"/>
                    </a:lnTo>
                    <a:lnTo>
                      <a:pt x="77" y="48"/>
                    </a:lnTo>
                    <a:lnTo>
                      <a:pt x="64" y="0"/>
                    </a:lnTo>
                    <a:lnTo>
                      <a:pt x="48"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86" name="Freeform 235"/>
              <p:cNvSpPr>
                <a:spLocks/>
              </p:cNvSpPr>
              <p:nvPr/>
            </p:nvSpPr>
            <p:spPr bwMode="auto">
              <a:xfrm>
                <a:off x="4415" y="2368"/>
                <a:ext cx="33" cy="50"/>
              </a:xfrm>
              <a:custGeom>
                <a:avLst/>
                <a:gdLst>
                  <a:gd name="T0" fmla="*/ 32 w 33"/>
                  <a:gd name="T1" fmla="*/ 0 h 50"/>
                  <a:gd name="T2" fmla="*/ 16 w 33"/>
                  <a:gd name="T3" fmla="*/ 16 h 50"/>
                  <a:gd name="T4" fmla="*/ 0 w 33"/>
                  <a:gd name="T5" fmla="*/ 49 h 50"/>
                  <a:gd name="T6" fmla="*/ 32 w 33"/>
                  <a:gd name="T7" fmla="*/ 16 h 50"/>
                  <a:gd name="T8" fmla="*/ 32 w 33"/>
                  <a:gd name="T9" fmla="*/ 0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2" y="0"/>
                    </a:moveTo>
                    <a:lnTo>
                      <a:pt x="16" y="16"/>
                    </a:lnTo>
                    <a:lnTo>
                      <a:pt x="0" y="49"/>
                    </a:lnTo>
                    <a:lnTo>
                      <a:pt x="32" y="16"/>
                    </a:lnTo>
                    <a:lnTo>
                      <a:pt x="32"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587" name="Freeform 236"/>
              <p:cNvSpPr>
                <a:spLocks/>
              </p:cNvSpPr>
              <p:nvPr/>
            </p:nvSpPr>
            <p:spPr bwMode="auto">
              <a:xfrm>
                <a:off x="4492" y="2368"/>
                <a:ext cx="17" cy="18"/>
              </a:xfrm>
              <a:custGeom>
                <a:avLst/>
                <a:gdLst>
                  <a:gd name="T0" fmla="*/ 16 w 17"/>
                  <a:gd name="T1" fmla="*/ 0 h 18"/>
                  <a:gd name="T2" fmla="*/ 0 w 17"/>
                  <a:gd name="T3" fmla="*/ 17 h 18"/>
                  <a:gd name="T4" fmla="*/ 16 w 17"/>
                  <a:gd name="T5" fmla="*/ 17 h 18"/>
                  <a:gd name="T6" fmla="*/ 16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6" y="0"/>
                    </a:moveTo>
                    <a:lnTo>
                      <a:pt x="0" y="17"/>
                    </a:lnTo>
                    <a:lnTo>
                      <a:pt x="16" y="17"/>
                    </a:lnTo>
                    <a:lnTo>
                      <a:pt x="16"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588" name="Freeform 237"/>
              <p:cNvSpPr>
                <a:spLocks/>
              </p:cNvSpPr>
              <p:nvPr/>
            </p:nvSpPr>
            <p:spPr bwMode="auto">
              <a:xfrm>
                <a:off x="4524" y="2324"/>
                <a:ext cx="17" cy="17"/>
              </a:xfrm>
              <a:custGeom>
                <a:avLst/>
                <a:gdLst>
                  <a:gd name="T0" fmla="*/ 16 w 17"/>
                  <a:gd name="T1" fmla="*/ 0 h 17"/>
                  <a:gd name="T2" fmla="*/ 0 w 17"/>
                  <a:gd name="T3" fmla="*/ 0 h 17"/>
                  <a:gd name="T4" fmla="*/ 16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16" y="16"/>
                    </a:lnTo>
                    <a:lnTo>
                      <a:pt x="16" y="0"/>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30589" name="Line 238"/>
              <p:cNvSpPr>
                <a:spLocks noChangeShapeType="1"/>
              </p:cNvSpPr>
              <p:nvPr/>
            </p:nvSpPr>
            <p:spPr bwMode="auto">
              <a:xfrm flipV="1">
                <a:off x="4492" y="2356"/>
                <a:ext cx="0" cy="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90" name="Line 239"/>
              <p:cNvSpPr>
                <a:spLocks noChangeShapeType="1"/>
              </p:cNvSpPr>
              <p:nvPr/>
            </p:nvSpPr>
            <p:spPr bwMode="auto">
              <a:xfrm>
                <a:off x="4479" y="2324"/>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591" name="Freeform 240"/>
              <p:cNvSpPr>
                <a:spLocks/>
              </p:cNvSpPr>
              <p:nvPr/>
            </p:nvSpPr>
            <p:spPr bwMode="auto">
              <a:xfrm>
                <a:off x="4171" y="2153"/>
                <a:ext cx="123" cy="265"/>
              </a:xfrm>
              <a:custGeom>
                <a:avLst/>
                <a:gdLst>
                  <a:gd name="T0" fmla="*/ 0 w 123"/>
                  <a:gd name="T1" fmla="*/ 16 h 265"/>
                  <a:gd name="T2" fmla="*/ 13 w 123"/>
                  <a:gd name="T3" fmla="*/ 32 h 265"/>
                  <a:gd name="T4" fmla="*/ 29 w 123"/>
                  <a:gd name="T5" fmla="*/ 32 h 265"/>
                  <a:gd name="T6" fmla="*/ 29 w 123"/>
                  <a:gd name="T7" fmla="*/ 48 h 265"/>
                  <a:gd name="T8" fmla="*/ 29 w 123"/>
                  <a:gd name="T9" fmla="*/ 61 h 265"/>
                  <a:gd name="T10" fmla="*/ 45 w 123"/>
                  <a:gd name="T11" fmla="*/ 77 h 265"/>
                  <a:gd name="T12" fmla="*/ 77 w 123"/>
                  <a:gd name="T13" fmla="*/ 109 h 265"/>
                  <a:gd name="T14" fmla="*/ 77 w 123"/>
                  <a:gd name="T15" fmla="*/ 126 h 265"/>
                  <a:gd name="T16" fmla="*/ 77 w 123"/>
                  <a:gd name="T17" fmla="*/ 155 h 265"/>
                  <a:gd name="T18" fmla="*/ 77 w 123"/>
                  <a:gd name="T19" fmla="*/ 203 h 265"/>
                  <a:gd name="T20" fmla="*/ 61 w 123"/>
                  <a:gd name="T21" fmla="*/ 203 h 265"/>
                  <a:gd name="T22" fmla="*/ 45 w 123"/>
                  <a:gd name="T23" fmla="*/ 232 h 265"/>
                  <a:gd name="T24" fmla="*/ 45 w 123"/>
                  <a:gd name="T25" fmla="*/ 248 h 265"/>
                  <a:gd name="T26" fmla="*/ 45 w 123"/>
                  <a:gd name="T27" fmla="*/ 264 h 265"/>
                  <a:gd name="T28" fmla="*/ 61 w 123"/>
                  <a:gd name="T29" fmla="*/ 264 h 265"/>
                  <a:gd name="T30" fmla="*/ 77 w 123"/>
                  <a:gd name="T31" fmla="*/ 232 h 265"/>
                  <a:gd name="T32" fmla="*/ 106 w 123"/>
                  <a:gd name="T33" fmla="*/ 203 h 265"/>
                  <a:gd name="T34" fmla="*/ 122 w 123"/>
                  <a:gd name="T35" fmla="*/ 187 h 265"/>
                  <a:gd name="T36" fmla="*/ 106 w 123"/>
                  <a:gd name="T37" fmla="*/ 138 h 265"/>
                  <a:gd name="T38" fmla="*/ 90 w 123"/>
                  <a:gd name="T39" fmla="*/ 126 h 265"/>
                  <a:gd name="T40" fmla="*/ 90 w 123"/>
                  <a:gd name="T41" fmla="*/ 109 h 265"/>
                  <a:gd name="T42" fmla="*/ 45 w 123"/>
                  <a:gd name="T43" fmla="*/ 77 h 265"/>
                  <a:gd name="T44" fmla="*/ 45 w 123"/>
                  <a:gd name="T45" fmla="*/ 61 h 265"/>
                  <a:gd name="T46" fmla="*/ 61 w 123"/>
                  <a:gd name="T47" fmla="*/ 32 h 265"/>
                  <a:gd name="T48" fmla="*/ 77 w 123"/>
                  <a:gd name="T49" fmla="*/ 32 h 265"/>
                  <a:gd name="T50" fmla="*/ 61 w 123"/>
                  <a:gd name="T51" fmla="*/ 16 h 265"/>
                  <a:gd name="T52" fmla="*/ 45 w 123"/>
                  <a:gd name="T53" fmla="*/ 0 h 265"/>
                  <a:gd name="T54" fmla="*/ 13 w 123"/>
                  <a:gd name="T55" fmla="*/ 0 h 265"/>
                  <a:gd name="T56" fmla="*/ 0 w 123"/>
                  <a:gd name="T57" fmla="*/ 16 h 2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3"/>
                  <a:gd name="T88" fmla="*/ 0 h 265"/>
                  <a:gd name="T89" fmla="*/ 123 w 123"/>
                  <a:gd name="T90" fmla="*/ 265 h 2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3" h="265">
                    <a:moveTo>
                      <a:pt x="0" y="16"/>
                    </a:moveTo>
                    <a:lnTo>
                      <a:pt x="13" y="32"/>
                    </a:lnTo>
                    <a:lnTo>
                      <a:pt x="29" y="32"/>
                    </a:lnTo>
                    <a:lnTo>
                      <a:pt x="29" y="48"/>
                    </a:lnTo>
                    <a:lnTo>
                      <a:pt x="29" y="61"/>
                    </a:lnTo>
                    <a:lnTo>
                      <a:pt x="45" y="77"/>
                    </a:lnTo>
                    <a:lnTo>
                      <a:pt x="77" y="109"/>
                    </a:lnTo>
                    <a:lnTo>
                      <a:pt x="77" y="126"/>
                    </a:lnTo>
                    <a:lnTo>
                      <a:pt x="77" y="155"/>
                    </a:lnTo>
                    <a:lnTo>
                      <a:pt x="77" y="203"/>
                    </a:lnTo>
                    <a:lnTo>
                      <a:pt x="61" y="203"/>
                    </a:lnTo>
                    <a:lnTo>
                      <a:pt x="45" y="232"/>
                    </a:lnTo>
                    <a:lnTo>
                      <a:pt x="45" y="248"/>
                    </a:lnTo>
                    <a:lnTo>
                      <a:pt x="45" y="264"/>
                    </a:lnTo>
                    <a:lnTo>
                      <a:pt x="61" y="264"/>
                    </a:lnTo>
                    <a:lnTo>
                      <a:pt x="77" y="232"/>
                    </a:lnTo>
                    <a:lnTo>
                      <a:pt x="106" y="203"/>
                    </a:lnTo>
                    <a:lnTo>
                      <a:pt x="122" y="187"/>
                    </a:lnTo>
                    <a:lnTo>
                      <a:pt x="106" y="138"/>
                    </a:lnTo>
                    <a:lnTo>
                      <a:pt x="90" y="126"/>
                    </a:lnTo>
                    <a:lnTo>
                      <a:pt x="90" y="109"/>
                    </a:lnTo>
                    <a:lnTo>
                      <a:pt x="45" y="77"/>
                    </a:lnTo>
                    <a:lnTo>
                      <a:pt x="45" y="61"/>
                    </a:lnTo>
                    <a:lnTo>
                      <a:pt x="61" y="32"/>
                    </a:lnTo>
                    <a:lnTo>
                      <a:pt x="77" y="32"/>
                    </a:lnTo>
                    <a:lnTo>
                      <a:pt x="61" y="16"/>
                    </a:lnTo>
                    <a:lnTo>
                      <a:pt x="45" y="0"/>
                    </a:lnTo>
                    <a:lnTo>
                      <a:pt x="13" y="0"/>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92" name="Freeform 241"/>
              <p:cNvSpPr>
                <a:spLocks/>
              </p:cNvSpPr>
              <p:nvPr/>
            </p:nvSpPr>
            <p:spPr bwMode="auto">
              <a:xfrm>
                <a:off x="3953" y="2076"/>
                <a:ext cx="33" cy="33"/>
              </a:xfrm>
              <a:custGeom>
                <a:avLst/>
                <a:gdLst>
                  <a:gd name="T0" fmla="*/ 0 w 33"/>
                  <a:gd name="T1" fmla="*/ 0 h 33"/>
                  <a:gd name="T2" fmla="*/ 0 w 33"/>
                  <a:gd name="T3" fmla="*/ 16 h 33"/>
                  <a:gd name="T4" fmla="*/ 32 w 33"/>
                  <a:gd name="T5" fmla="*/ 32 h 33"/>
                  <a:gd name="T6" fmla="*/ 32 w 33"/>
                  <a:gd name="T7" fmla="*/ 16 h 33"/>
                  <a:gd name="T8" fmla="*/ 32 w 33"/>
                  <a:gd name="T9" fmla="*/ 0 h 33"/>
                  <a:gd name="T10" fmla="*/ 0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0"/>
                    </a:moveTo>
                    <a:lnTo>
                      <a:pt x="0" y="16"/>
                    </a:lnTo>
                    <a:lnTo>
                      <a:pt x="32" y="32"/>
                    </a:lnTo>
                    <a:lnTo>
                      <a:pt x="32" y="16"/>
                    </a:lnTo>
                    <a:lnTo>
                      <a:pt x="32"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93" name="Oval 242"/>
              <p:cNvSpPr>
                <a:spLocks noChangeArrowheads="1"/>
              </p:cNvSpPr>
              <p:nvPr/>
            </p:nvSpPr>
            <p:spPr bwMode="auto">
              <a:xfrm>
                <a:off x="4741" y="2216"/>
                <a:ext cx="0" cy="1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594" name="Oval 243"/>
              <p:cNvSpPr>
                <a:spLocks noChangeArrowheads="1"/>
              </p:cNvSpPr>
              <p:nvPr/>
            </p:nvSpPr>
            <p:spPr bwMode="auto">
              <a:xfrm>
                <a:off x="4680" y="2155"/>
                <a:ext cx="0" cy="1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595" name="Freeform 244"/>
              <p:cNvSpPr>
                <a:spLocks/>
              </p:cNvSpPr>
              <p:nvPr/>
            </p:nvSpPr>
            <p:spPr bwMode="auto">
              <a:xfrm>
                <a:off x="4788" y="2632"/>
                <a:ext cx="139" cy="155"/>
              </a:xfrm>
              <a:custGeom>
                <a:avLst/>
                <a:gdLst>
                  <a:gd name="T0" fmla="*/ 0 w 139"/>
                  <a:gd name="T1" fmla="*/ 0 h 155"/>
                  <a:gd name="T2" fmla="*/ 0 w 139"/>
                  <a:gd name="T3" fmla="*/ 122 h 155"/>
                  <a:gd name="T4" fmla="*/ 29 w 139"/>
                  <a:gd name="T5" fmla="*/ 122 h 155"/>
                  <a:gd name="T6" fmla="*/ 16 w 139"/>
                  <a:gd name="T7" fmla="*/ 109 h 155"/>
                  <a:gd name="T8" fmla="*/ 45 w 139"/>
                  <a:gd name="T9" fmla="*/ 109 h 155"/>
                  <a:gd name="T10" fmla="*/ 77 w 139"/>
                  <a:gd name="T11" fmla="*/ 109 h 155"/>
                  <a:gd name="T12" fmla="*/ 93 w 139"/>
                  <a:gd name="T13" fmla="*/ 138 h 155"/>
                  <a:gd name="T14" fmla="*/ 122 w 139"/>
                  <a:gd name="T15" fmla="*/ 154 h 155"/>
                  <a:gd name="T16" fmla="*/ 138 w 139"/>
                  <a:gd name="T17" fmla="*/ 154 h 155"/>
                  <a:gd name="T18" fmla="*/ 106 w 139"/>
                  <a:gd name="T19" fmla="*/ 122 h 155"/>
                  <a:gd name="T20" fmla="*/ 93 w 139"/>
                  <a:gd name="T21" fmla="*/ 93 h 155"/>
                  <a:gd name="T22" fmla="*/ 77 w 139"/>
                  <a:gd name="T23" fmla="*/ 77 h 155"/>
                  <a:gd name="T24" fmla="*/ 93 w 139"/>
                  <a:gd name="T25" fmla="*/ 77 h 155"/>
                  <a:gd name="T26" fmla="*/ 93 w 139"/>
                  <a:gd name="T27" fmla="*/ 61 h 155"/>
                  <a:gd name="T28" fmla="*/ 61 w 139"/>
                  <a:gd name="T29" fmla="*/ 45 h 155"/>
                  <a:gd name="T30" fmla="*/ 0 w 139"/>
                  <a:gd name="T31" fmla="*/ 0 h 1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55"/>
                  <a:gd name="T50" fmla="*/ 139 w 139"/>
                  <a:gd name="T51" fmla="*/ 155 h 1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55">
                    <a:moveTo>
                      <a:pt x="0" y="0"/>
                    </a:moveTo>
                    <a:lnTo>
                      <a:pt x="0" y="122"/>
                    </a:lnTo>
                    <a:lnTo>
                      <a:pt x="29" y="122"/>
                    </a:lnTo>
                    <a:lnTo>
                      <a:pt x="16" y="109"/>
                    </a:lnTo>
                    <a:lnTo>
                      <a:pt x="45" y="109"/>
                    </a:lnTo>
                    <a:lnTo>
                      <a:pt x="77" y="109"/>
                    </a:lnTo>
                    <a:lnTo>
                      <a:pt x="93" y="138"/>
                    </a:lnTo>
                    <a:lnTo>
                      <a:pt x="122" y="154"/>
                    </a:lnTo>
                    <a:lnTo>
                      <a:pt x="138" y="154"/>
                    </a:lnTo>
                    <a:lnTo>
                      <a:pt x="106" y="122"/>
                    </a:lnTo>
                    <a:lnTo>
                      <a:pt x="93" y="93"/>
                    </a:lnTo>
                    <a:lnTo>
                      <a:pt x="77" y="77"/>
                    </a:lnTo>
                    <a:lnTo>
                      <a:pt x="93" y="77"/>
                    </a:lnTo>
                    <a:lnTo>
                      <a:pt x="93" y="61"/>
                    </a:lnTo>
                    <a:lnTo>
                      <a:pt x="61" y="45"/>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96" name="Freeform 245"/>
              <p:cNvSpPr>
                <a:spLocks/>
              </p:cNvSpPr>
              <p:nvPr/>
            </p:nvSpPr>
            <p:spPr bwMode="auto">
              <a:xfrm>
                <a:off x="4894" y="2664"/>
                <a:ext cx="65" cy="30"/>
              </a:xfrm>
              <a:custGeom>
                <a:avLst/>
                <a:gdLst>
                  <a:gd name="T0" fmla="*/ 0 w 65"/>
                  <a:gd name="T1" fmla="*/ 29 h 30"/>
                  <a:gd name="T2" fmla="*/ 16 w 65"/>
                  <a:gd name="T3" fmla="*/ 29 h 30"/>
                  <a:gd name="T4" fmla="*/ 32 w 65"/>
                  <a:gd name="T5" fmla="*/ 29 h 30"/>
                  <a:gd name="T6" fmla="*/ 48 w 65"/>
                  <a:gd name="T7" fmla="*/ 29 h 30"/>
                  <a:gd name="T8" fmla="*/ 64 w 65"/>
                  <a:gd name="T9" fmla="*/ 13 h 30"/>
                  <a:gd name="T10" fmla="*/ 48 w 65"/>
                  <a:gd name="T11" fmla="*/ 0 h 30"/>
                  <a:gd name="T12" fmla="*/ 48 w 65"/>
                  <a:gd name="T13" fmla="*/ 13 h 30"/>
                  <a:gd name="T14" fmla="*/ 32 w 65"/>
                  <a:gd name="T15" fmla="*/ 13 h 30"/>
                  <a:gd name="T16" fmla="*/ 0 w 65"/>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30"/>
                  <a:gd name="T29" fmla="*/ 65 w 6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30">
                    <a:moveTo>
                      <a:pt x="0" y="29"/>
                    </a:moveTo>
                    <a:lnTo>
                      <a:pt x="16" y="29"/>
                    </a:lnTo>
                    <a:lnTo>
                      <a:pt x="32" y="29"/>
                    </a:lnTo>
                    <a:lnTo>
                      <a:pt x="48" y="29"/>
                    </a:lnTo>
                    <a:lnTo>
                      <a:pt x="64" y="13"/>
                    </a:lnTo>
                    <a:lnTo>
                      <a:pt x="48" y="0"/>
                    </a:lnTo>
                    <a:lnTo>
                      <a:pt x="48" y="13"/>
                    </a:lnTo>
                    <a:lnTo>
                      <a:pt x="32" y="13"/>
                    </a:lnTo>
                    <a:lnTo>
                      <a:pt x="0" y="2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597" name="Freeform 246"/>
              <p:cNvSpPr>
                <a:spLocks/>
              </p:cNvSpPr>
              <p:nvPr/>
            </p:nvSpPr>
            <p:spPr bwMode="auto">
              <a:xfrm>
                <a:off x="4942" y="2632"/>
                <a:ext cx="30" cy="46"/>
              </a:xfrm>
              <a:custGeom>
                <a:avLst/>
                <a:gdLst>
                  <a:gd name="T0" fmla="*/ 0 w 30"/>
                  <a:gd name="T1" fmla="*/ 0 h 46"/>
                  <a:gd name="T2" fmla="*/ 0 w 30"/>
                  <a:gd name="T3" fmla="*/ 16 h 46"/>
                  <a:gd name="T4" fmla="*/ 16 w 30"/>
                  <a:gd name="T5" fmla="*/ 16 h 46"/>
                  <a:gd name="T6" fmla="*/ 16 w 30"/>
                  <a:gd name="T7" fmla="*/ 32 h 46"/>
                  <a:gd name="T8" fmla="*/ 29 w 30"/>
                  <a:gd name="T9" fmla="*/ 45 h 46"/>
                  <a:gd name="T10" fmla="*/ 29 w 30"/>
                  <a:gd name="T11" fmla="*/ 32 h 46"/>
                  <a:gd name="T12" fmla="*/ 16 w 30"/>
                  <a:gd name="T13" fmla="*/ 16 h 46"/>
                  <a:gd name="T14" fmla="*/ 0 w 30"/>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6"/>
                  <a:gd name="T26" fmla="*/ 30 w 30"/>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6">
                    <a:moveTo>
                      <a:pt x="0" y="0"/>
                    </a:moveTo>
                    <a:lnTo>
                      <a:pt x="0" y="16"/>
                    </a:lnTo>
                    <a:lnTo>
                      <a:pt x="16" y="16"/>
                    </a:lnTo>
                    <a:lnTo>
                      <a:pt x="16" y="32"/>
                    </a:lnTo>
                    <a:lnTo>
                      <a:pt x="29" y="45"/>
                    </a:lnTo>
                    <a:lnTo>
                      <a:pt x="29" y="32"/>
                    </a:lnTo>
                    <a:lnTo>
                      <a:pt x="16" y="16"/>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598" name="Oval 247"/>
              <p:cNvSpPr>
                <a:spLocks noChangeArrowheads="1"/>
              </p:cNvSpPr>
              <p:nvPr/>
            </p:nvSpPr>
            <p:spPr bwMode="auto">
              <a:xfrm>
                <a:off x="4372" y="2479"/>
                <a:ext cx="10"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599" name="Oval 248"/>
              <p:cNvSpPr>
                <a:spLocks noChangeArrowheads="1"/>
              </p:cNvSpPr>
              <p:nvPr/>
            </p:nvSpPr>
            <p:spPr bwMode="auto">
              <a:xfrm>
                <a:off x="5268" y="2755"/>
                <a:ext cx="0"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00" name="Freeform 249"/>
              <p:cNvSpPr>
                <a:spLocks/>
              </p:cNvSpPr>
              <p:nvPr/>
            </p:nvSpPr>
            <p:spPr bwMode="auto">
              <a:xfrm>
                <a:off x="4724" y="2709"/>
                <a:ext cx="33" cy="33"/>
              </a:xfrm>
              <a:custGeom>
                <a:avLst/>
                <a:gdLst>
                  <a:gd name="T0" fmla="*/ 0 w 33"/>
                  <a:gd name="T1" fmla="*/ 0 h 33"/>
                  <a:gd name="T2" fmla="*/ 16 w 33"/>
                  <a:gd name="T3" fmla="*/ 32 h 33"/>
                  <a:gd name="T4" fmla="*/ 32 w 33"/>
                  <a:gd name="T5" fmla="*/ 32 h 33"/>
                  <a:gd name="T6" fmla="*/ 0 w 33"/>
                  <a:gd name="T7" fmla="*/ 0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0" y="0"/>
                    </a:moveTo>
                    <a:lnTo>
                      <a:pt x="16" y="32"/>
                    </a:lnTo>
                    <a:lnTo>
                      <a:pt x="32" y="32"/>
                    </a:lnTo>
                    <a:lnTo>
                      <a:pt x="0" y="0"/>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30601" name="Oval 250"/>
              <p:cNvSpPr>
                <a:spLocks noChangeArrowheads="1"/>
              </p:cNvSpPr>
              <p:nvPr/>
            </p:nvSpPr>
            <p:spPr bwMode="auto">
              <a:xfrm>
                <a:off x="4635" y="2418"/>
                <a:ext cx="0" cy="7"/>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02" name="Oval 251"/>
              <p:cNvSpPr>
                <a:spLocks noChangeArrowheads="1"/>
              </p:cNvSpPr>
              <p:nvPr/>
            </p:nvSpPr>
            <p:spPr bwMode="auto">
              <a:xfrm>
                <a:off x="5268" y="2787"/>
                <a:ext cx="0" cy="1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03" name="Line 252"/>
              <p:cNvSpPr>
                <a:spLocks noChangeShapeType="1"/>
              </p:cNvSpPr>
              <p:nvPr/>
            </p:nvSpPr>
            <p:spPr bwMode="auto">
              <a:xfrm>
                <a:off x="4618" y="2786"/>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604" name="Oval 253"/>
              <p:cNvSpPr>
                <a:spLocks noChangeArrowheads="1"/>
              </p:cNvSpPr>
              <p:nvPr/>
            </p:nvSpPr>
            <p:spPr bwMode="auto">
              <a:xfrm>
                <a:off x="5220" y="2926"/>
                <a:ext cx="0"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05" name="Oval 254"/>
              <p:cNvSpPr>
                <a:spLocks noChangeArrowheads="1"/>
              </p:cNvSpPr>
              <p:nvPr/>
            </p:nvSpPr>
            <p:spPr bwMode="auto">
              <a:xfrm>
                <a:off x="5175" y="2540"/>
                <a:ext cx="0" cy="1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grpSp>
            <p:nvGrpSpPr>
              <p:cNvPr id="30606" name="Group 255"/>
              <p:cNvGrpSpPr>
                <a:grpSpLocks/>
              </p:cNvGrpSpPr>
              <p:nvPr/>
            </p:nvGrpSpPr>
            <p:grpSpPr bwMode="auto">
              <a:xfrm>
                <a:off x="4094" y="2462"/>
                <a:ext cx="695" cy="296"/>
                <a:chOff x="4094" y="2462"/>
                <a:chExt cx="695" cy="296"/>
              </a:xfrm>
            </p:grpSpPr>
            <p:sp>
              <p:nvSpPr>
                <p:cNvPr id="30685" name="Freeform 256"/>
                <p:cNvSpPr>
                  <a:spLocks/>
                </p:cNvSpPr>
                <p:nvPr/>
              </p:nvSpPr>
              <p:spPr bwMode="auto">
                <a:xfrm>
                  <a:off x="4293" y="2494"/>
                  <a:ext cx="155" cy="171"/>
                </a:xfrm>
                <a:custGeom>
                  <a:avLst/>
                  <a:gdLst>
                    <a:gd name="T0" fmla="*/ 138 w 155"/>
                    <a:gd name="T1" fmla="*/ 16 h 171"/>
                    <a:gd name="T2" fmla="*/ 109 w 155"/>
                    <a:gd name="T3" fmla="*/ 0 h 171"/>
                    <a:gd name="T4" fmla="*/ 109 w 155"/>
                    <a:gd name="T5" fmla="*/ 16 h 171"/>
                    <a:gd name="T6" fmla="*/ 93 w 155"/>
                    <a:gd name="T7" fmla="*/ 45 h 171"/>
                    <a:gd name="T8" fmla="*/ 61 w 155"/>
                    <a:gd name="T9" fmla="*/ 45 h 171"/>
                    <a:gd name="T10" fmla="*/ 45 w 155"/>
                    <a:gd name="T11" fmla="*/ 61 h 171"/>
                    <a:gd name="T12" fmla="*/ 16 w 155"/>
                    <a:gd name="T13" fmla="*/ 61 h 171"/>
                    <a:gd name="T14" fmla="*/ 16 w 155"/>
                    <a:gd name="T15" fmla="*/ 45 h 171"/>
                    <a:gd name="T16" fmla="*/ 0 w 155"/>
                    <a:gd name="T17" fmla="*/ 77 h 171"/>
                    <a:gd name="T18" fmla="*/ 0 w 155"/>
                    <a:gd name="T19" fmla="*/ 93 h 171"/>
                    <a:gd name="T20" fmla="*/ 16 w 155"/>
                    <a:gd name="T21" fmla="*/ 106 h 171"/>
                    <a:gd name="T22" fmla="*/ 32 w 155"/>
                    <a:gd name="T23" fmla="*/ 138 h 171"/>
                    <a:gd name="T24" fmla="*/ 45 w 155"/>
                    <a:gd name="T25" fmla="*/ 154 h 171"/>
                    <a:gd name="T26" fmla="*/ 61 w 155"/>
                    <a:gd name="T27" fmla="*/ 138 h 171"/>
                    <a:gd name="T28" fmla="*/ 77 w 155"/>
                    <a:gd name="T29" fmla="*/ 154 h 171"/>
                    <a:gd name="T30" fmla="*/ 77 w 155"/>
                    <a:gd name="T31" fmla="*/ 170 h 171"/>
                    <a:gd name="T32" fmla="*/ 109 w 155"/>
                    <a:gd name="T33" fmla="*/ 154 h 171"/>
                    <a:gd name="T34" fmla="*/ 122 w 155"/>
                    <a:gd name="T35" fmla="*/ 122 h 171"/>
                    <a:gd name="T36" fmla="*/ 109 w 155"/>
                    <a:gd name="T37" fmla="*/ 122 h 171"/>
                    <a:gd name="T38" fmla="*/ 122 w 155"/>
                    <a:gd name="T39" fmla="*/ 93 h 171"/>
                    <a:gd name="T40" fmla="*/ 138 w 155"/>
                    <a:gd name="T41" fmla="*/ 77 h 171"/>
                    <a:gd name="T42" fmla="*/ 154 w 155"/>
                    <a:gd name="T43" fmla="*/ 61 h 171"/>
                    <a:gd name="T44" fmla="*/ 138 w 155"/>
                    <a:gd name="T45" fmla="*/ 45 h 171"/>
                    <a:gd name="T46" fmla="*/ 138 w 155"/>
                    <a:gd name="T47" fmla="*/ 29 h 171"/>
                    <a:gd name="T48" fmla="*/ 138 w 155"/>
                    <a:gd name="T49" fmla="*/ 16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5"/>
                    <a:gd name="T76" fmla="*/ 0 h 171"/>
                    <a:gd name="T77" fmla="*/ 155 w 155"/>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5" h="171">
                      <a:moveTo>
                        <a:pt x="138" y="16"/>
                      </a:moveTo>
                      <a:lnTo>
                        <a:pt x="109" y="0"/>
                      </a:lnTo>
                      <a:lnTo>
                        <a:pt x="109" y="16"/>
                      </a:lnTo>
                      <a:lnTo>
                        <a:pt x="93" y="45"/>
                      </a:lnTo>
                      <a:lnTo>
                        <a:pt x="61" y="45"/>
                      </a:lnTo>
                      <a:lnTo>
                        <a:pt x="45" y="61"/>
                      </a:lnTo>
                      <a:lnTo>
                        <a:pt x="16" y="61"/>
                      </a:lnTo>
                      <a:lnTo>
                        <a:pt x="16" y="45"/>
                      </a:lnTo>
                      <a:lnTo>
                        <a:pt x="0" y="77"/>
                      </a:lnTo>
                      <a:lnTo>
                        <a:pt x="0" y="93"/>
                      </a:lnTo>
                      <a:lnTo>
                        <a:pt x="16" y="106"/>
                      </a:lnTo>
                      <a:lnTo>
                        <a:pt x="32" y="138"/>
                      </a:lnTo>
                      <a:lnTo>
                        <a:pt x="45" y="154"/>
                      </a:lnTo>
                      <a:lnTo>
                        <a:pt x="61" y="138"/>
                      </a:lnTo>
                      <a:lnTo>
                        <a:pt x="77" y="154"/>
                      </a:lnTo>
                      <a:lnTo>
                        <a:pt x="77" y="170"/>
                      </a:lnTo>
                      <a:lnTo>
                        <a:pt x="109" y="154"/>
                      </a:lnTo>
                      <a:lnTo>
                        <a:pt x="122" y="122"/>
                      </a:lnTo>
                      <a:lnTo>
                        <a:pt x="109" y="122"/>
                      </a:lnTo>
                      <a:lnTo>
                        <a:pt x="122" y="93"/>
                      </a:lnTo>
                      <a:lnTo>
                        <a:pt x="138" y="77"/>
                      </a:lnTo>
                      <a:lnTo>
                        <a:pt x="154" y="61"/>
                      </a:lnTo>
                      <a:lnTo>
                        <a:pt x="138" y="45"/>
                      </a:lnTo>
                      <a:lnTo>
                        <a:pt x="138" y="29"/>
                      </a:lnTo>
                      <a:lnTo>
                        <a:pt x="138"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86" name="Freeform 257"/>
                <p:cNvSpPr>
                  <a:spLocks/>
                </p:cNvSpPr>
                <p:nvPr/>
              </p:nvSpPr>
              <p:spPr bwMode="auto">
                <a:xfrm>
                  <a:off x="4094" y="2462"/>
                  <a:ext cx="155" cy="216"/>
                </a:xfrm>
                <a:custGeom>
                  <a:avLst/>
                  <a:gdLst>
                    <a:gd name="T0" fmla="*/ 13 w 155"/>
                    <a:gd name="T1" fmla="*/ 0 h 216"/>
                    <a:gd name="T2" fmla="*/ 0 w 155"/>
                    <a:gd name="T3" fmla="*/ 16 h 216"/>
                    <a:gd name="T4" fmla="*/ 13 w 155"/>
                    <a:gd name="T5" fmla="*/ 48 h 216"/>
                    <a:gd name="T6" fmla="*/ 61 w 155"/>
                    <a:gd name="T7" fmla="*/ 77 h 216"/>
                    <a:gd name="T8" fmla="*/ 61 w 155"/>
                    <a:gd name="T9" fmla="*/ 93 h 216"/>
                    <a:gd name="T10" fmla="*/ 77 w 155"/>
                    <a:gd name="T11" fmla="*/ 138 h 216"/>
                    <a:gd name="T12" fmla="*/ 90 w 155"/>
                    <a:gd name="T13" fmla="*/ 170 h 216"/>
                    <a:gd name="T14" fmla="*/ 138 w 155"/>
                    <a:gd name="T15" fmla="*/ 215 h 216"/>
                    <a:gd name="T16" fmla="*/ 154 w 155"/>
                    <a:gd name="T17" fmla="*/ 215 h 216"/>
                    <a:gd name="T18" fmla="*/ 154 w 155"/>
                    <a:gd name="T19" fmla="*/ 170 h 216"/>
                    <a:gd name="T20" fmla="*/ 138 w 155"/>
                    <a:gd name="T21" fmla="*/ 138 h 216"/>
                    <a:gd name="T22" fmla="*/ 122 w 155"/>
                    <a:gd name="T23" fmla="*/ 125 h 216"/>
                    <a:gd name="T24" fmla="*/ 122 w 155"/>
                    <a:gd name="T25" fmla="*/ 93 h 216"/>
                    <a:gd name="T26" fmla="*/ 90 w 155"/>
                    <a:gd name="T27" fmla="*/ 61 h 216"/>
                    <a:gd name="T28" fmla="*/ 77 w 155"/>
                    <a:gd name="T29" fmla="*/ 48 h 216"/>
                    <a:gd name="T30" fmla="*/ 45 w 155"/>
                    <a:gd name="T31" fmla="*/ 32 h 216"/>
                    <a:gd name="T32" fmla="*/ 29 w 155"/>
                    <a:gd name="T33" fmla="*/ 16 h 216"/>
                    <a:gd name="T34" fmla="*/ 13 w 155"/>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5"/>
                    <a:gd name="T55" fmla="*/ 0 h 216"/>
                    <a:gd name="T56" fmla="*/ 155 w 155"/>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5" h="216">
                      <a:moveTo>
                        <a:pt x="13" y="0"/>
                      </a:moveTo>
                      <a:lnTo>
                        <a:pt x="0" y="16"/>
                      </a:lnTo>
                      <a:lnTo>
                        <a:pt x="13" y="48"/>
                      </a:lnTo>
                      <a:lnTo>
                        <a:pt x="61" y="77"/>
                      </a:lnTo>
                      <a:lnTo>
                        <a:pt x="61" y="93"/>
                      </a:lnTo>
                      <a:lnTo>
                        <a:pt x="77" y="138"/>
                      </a:lnTo>
                      <a:lnTo>
                        <a:pt x="90" y="170"/>
                      </a:lnTo>
                      <a:lnTo>
                        <a:pt x="138" y="215"/>
                      </a:lnTo>
                      <a:lnTo>
                        <a:pt x="154" y="215"/>
                      </a:lnTo>
                      <a:lnTo>
                        <a:pt x="154" y="170"/>
                      </a:lnTo>
                      <a:lnTo>
                        <a:pt x="138" y="138"/>
                      </a:lnTo>
                      <a:lnTo>
                        <a:pt x="122" y="125"/>
                      </a:lnTo>
                      <a:lnTo>
                        <a:pt x="122" y="93"/>
                      </a:lnTo>
                      <a:lnTo>
                        <a:pt x="90" y="61"/>
                      </a:lnTo>
                      <a:lnTo>
                        <a:pt x="77" y="48"/>
                      </a:lnTo>
                      <a:lnTo>
                        <a:pt x="45" y="32"/>
                      </a:lnTo>
                      <a:lnTo>
                        <a:pt x="29" y="16"/>
                      </a:lnTo>
                      <a:lnTo>
                        <a:pt x="13"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87" name="Freeform 258"/>
                <p:cNvSpPr>
                  <a:spLocks/>
                </p:cNvSpPr>
                <p:nvPr/>
              </p:nvSpPr>
              <p:spPr bwMode="auto">
                <a:xfrm>
                  <a:off x="4634" y="2587"/>
                  <a:ext cx="155" cy="168"/>
                </a:xfrm>
                <a:custGeom>
                  <a:avLst/>
                  <a:gdLst>
                    <a:gd name="T0" fmla="*/ 154 w 155"/>
                    <a:gd name="T1" fmla="*/ 45 h 168"/>
                    <a:gd name="T2" fmla="*/ 106 w 155"/>
                    <a:gd name="T3" fmla="*/ 29 h 168"/>
                    <a:gd name="T4" fmla="*/ 77 w 155"/>
                    <a:gd name="T5" fmla="*/ 29 h 168"/>
                    <a:gd name="T6" fmla="*/ 77 w 155"/>
                    <a:gd name="T7" fmla="*/ 45 h 168"/>
                    <a:gd name="T8" fmla="*/ 61 w 155"/>
                    <a:gd name="T9" fmla="*/ 29 h 168"/>
                    <a:gd name="T10" fmla="*/ 45 w 155"/>
                    <a:gd name="T11" fmla="*/ 13 h 168"/>
                    <a:gd name="T12" fmla="*/ 29 w 155"/>
                    <a:gd name="T13" fmla="*/ 0 h 168"/>
                    <a:gd name="T14" fmla="*/ 0 w 155"/>
                    <a:gd name="T15" fmla="*/ 0 h 168"/>
                    <a:gd name="T16" fmla="*/ 0 w 155"/>
                    <a:gd name="T17" fmla="*/ 13 h 168"/>
                    <a:gd name="T18" fmla="*/ 13 w 155"/>
                    <a:gd name="T19" fmla="*/ 13 h 168"/>
                    <a:gd name="T20" fmla="*/ 29 w 155"/>
                    <a:gd name="T21" fmla="*/ 29 h 168"/>
                    <a:gd name="T22" fmla="*/ 13 w 155"/>
                    <a:gd name="T23" fmla="*/ 29 h 168"/>
                    <a:gd name="T24" fmla="*/ 29 w 155"/>
                    <a:gd name="T25" fmla="*/ 61 h 168"/>
                    <a:gd name="T26" fmla="*/ 45 w 155"/>
                    <a:gd name="T27" fmla="*/ 45 h 168"/>
                    <a:gd name="T28" fmla="*/ 106 w 155"/>
                    <a:gd name="T29" fmla="*/ 106 h 168"/>
                    <a:gd name="T30" fmla="*/ 122 w 155"/>
                    <a:gd name="T31" fmla="*/ 138 h 168"/>
                    <a:gd name="T32" fmla="*/ 154 w 155"/>
                    <a:gd name="T33" fmla="*/ 167 h 168"/>
                    <a:gd name="T34" fmla="*/ 154 w 155"/>
                    <a:gd name="T35" fmla="*/ 45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5"/>
                    <a:gd name="T55" fmla="*/ 0 h 168"/>
                    <a:gd name="T56" fmla="*/ 155 w 155"/>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5" h="168">
                      <a:moveTo>
                        <a:pt x="154" y="45"/>
                      </a:moveTo>
                      <a:lnTo>
                        <a:pt x="106" y="29"/>
                      </a:lnTo>
                      <a:lnTo>
                        <a:pt x="77" y="29"/>
                      </a:lnTo>
                      <a:lnTo>
                        <a:pt x="77" y="45"/>
                      </a:lnTo>
                      <a:lnTo>
                        <a:pt x="61" y="29"/>
                      </a:lnTo>
                      <a:lnTo>
                        <a:pt x="45" y="13"/>
                      </a:lnTo>
                      <a:lnTo>
                        <a:pt x="29" y="0"/>
                      </a:lnTo>
                      <a:lnTo>
                        <a:pt x="0" y="0"/>
                      </a:lnTo>
                      <a:lnTo>
                        <a:pt x="0" y="13"/>
                      </a:lnTo>
                      <a:lnTo>
                        <a:pt x="13" y="13"/>
                      </a:lnTo>
                      <a:lnTo>
                        <a:pt x="29" y="29"/>
                      </a:lnTo>
                      <a:lnTo>
                        <a:pt x="13" y="29"/>
                      </a:lnTo>
                      <a:lnTo>
                        <a:pt x="29" y="61"/>
                      </a:lnTo>
                      <a:lnTo>
                        <a:pt x="45" y="45"/>
                      </a:lnTo>
                      <a:lnTo>
                        <a:pt x="106" y="106"/>
                      </a:lnTo>
                      <a:lnTo>
                        <a:pt x="122" y="138"/>
                      </a:lnTo>
                      <a:lnTo>
                        <a:pt x="154" y="167"/>
                      </a:lnTo>
                      <a:lnTo>
                        <a:pt x="154" y="4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88" name="Freeform 259"/>
                <p:cNvSpPr>
                  <a:spLocks/>
                </p:cNvSpPr>
                <p:nvPr/>
              </p:nvSpPr>
              <p:spPr bwMode="auto">
                <a:xfrm>
                  <a:off x="4447" y="2539"/>
                  <a:ext cx="94" cy="139"/>
                </a:xfrm>
                <a:custGeom>
                  <a:avLst/>
                  <a:gdLst>
                    <a:gd name="T0" fmla="*/ 93 w 94"/>
                    <a:gd name="T1" fmla="*/ 0 h 139"/>
                    <a:gd name="T2" fmla="*/ 77 w 94"/>
                    <a:gd name="T3" fmla="*/ 16 h 139"/>
                    <a:gd name="T4" fmla="*/ 32 w 94"/>
                    <a:gd name="T5" fmla="*/ 0 h 139"/>
                    <a:gd name="T6" fmla="*/ 16 w 94"/>
                    <a:gd name="T7" fmla="*/ 16 h 139"/>
                    <a:gd name="T8" fmla="*/ 16 w 94"/>
                    <a:gd name="T9" fmla="*/ 48 h 139"/>
                    <a:gd name="T10" fmla="*/ 0 w 94"/>
                    <a:gd name="T11" fmla="*/ 93 h 139"/>
                    <a:gd name="T12" fmla="*/ 16 w 94"/>
                    <a:gd name="T13" fmla="*/ 93 h 139"/>
                    <a:gd name="T14" fmla="*/ 0 w 94"/>
                    <a:gd name="T15" fmla="*/ 138 h 139"/>
                    <a:gd name="T16" fmla="*/ 32 w 94"/>
                    <a:gd name="T17" fmla="*/ 138 h 139"/>
                    <a:gd name="T18" fmla="*/ 32 w 94"/>
                    <a:gd name="T19" fmla="*/ 93 h 139"/>
                    <a:gd name="T20" fmla="*/ 45 w 94"/>
                    <a:gd name="T21" fmla="*/ 77 h 139"/>
                    <a:gd name="T22" fmla="*/ 45 w 94"/>
                    <a:gd name="T23" fmla="*/ 109 h 139"/>
                    <a:gd name="T24" fmla="*/ 45 w 94"/>
                    <a:gd name="T25" fmla="*/ 125 h 139"/>
                    <a:gd name="T26" fmla="*/ 61 w 94"/>
                    <a:gd name="T27" fmla="*/ 109 h 139"/>
                    <a:gd name="T28" fmla="*/ 45 w 94"/>
                    <a:gd name="T29" fmla="*/ 77 h 139"/>
                    <a:gd name="T30" fmla="*/ 45 w 94"/>
                    <a:gd name="T31" fmla="*/ 61 h 139"/>
                    <a:gd name="T32" fmla="*/ 61 w 94"/>
                    <a:gd name="T33" fmla="*/ 48 h 139"/>
                    <a:gd name="T34" fmla="*/ 45 w 94"/>
                    <a:gd name="T35" fmla="*/ 48 h 139"/>
                    <a:gd name="T36" fmla="*/ 32 w 94"/>
                    <a:gd name="T37" fmla="*/ 61 h 139"/>
                    <a:gd name="T38" fmla="*/ 32 w 94"/>
                    <a:gd name="T39" fmla="*/ 16 h 139"/>
                    <a:gd name="T40" fmla="*/ 77 w 94"/>
                    <a:gd name="T41" fmla="*/ 16 h 139"/>
                    <a:gd name="T42" fmla="*/ 93 w 94"/>
                    <a:gd name="T43" fmla="*/ 0 h 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139"/>
                    <a:gd name="T68" fmla="*/ 94 w 94"/>
                    <a:gd name="T69" fmla="*/ 139 h 1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139">
                      <a:moveTo>
                        <a:pt x="93" y="0"/>
                      </a:moveTo>
                      <a:lnTo>
                        <a:pt x="77" y="16"/>
                      </a:lnTo>
                      <a:lnTo>
                        <a:pt x="32" y="0"/>
                      </a:lnTo>
                      <a:lnTo>
                        <a:pt x="16" y="16"/>
                      </a:lnTo>
                      <a:lnTo>
                        <a:pt x="16" y="48"/>
                      </a:lnTo>
                      <a:lnTo>
                        <a:pt x="0" y="93"/>
                      </a:lnTo>
                      <a:lnTo>
                        <a:pt x="16" y="93"/>
                      </a:lnTo>
                      <a:lnTo>
                        <a:pt x="0" y="138"/>
                      </a:lnTo>
                      <a:lnTo>
                        <a:pt x="32" y="138"/>
                      </a:lnTo>
                      <a:lnTo>
                        <a:pt x="32" y="93"/>
                      </a:lnTo>
                      <a:lnTo>
                        <a:pt x="45" y="77"/>
                      </a:lnTo>
                      <a:lnTo>
                        <a:pt x="45" y="109"/>
                      </a:lnTo>
                      <a:lnTo>
                        <a:pt x="45" y="125"/>
                      </a:lnTo>
                      <a:lnTo>
                        <a:pt x="61" y="109"/>
                      </a:lnTo>
                      <a:lnTo>
                        <a:pt x="45" y="77"/>
                      </a:lnTo>
                      <a:lnTo>
                        <a:pt x="45" y="61"/>
                      </a:lnTo>
                      <a:lnTo>
                        <a:pt x="61" y="48"/>
                      </a:lnTo>
                      <a:lnTo>
                        <a:pt x="45" y="48"/>
                      </a:lnTo>
                      <a:lnTo>
                        <a:pt x="32" y="61"/>
                      </a:lnTo>
                      <a:lnTo>
                        <a:pt x="32" y="16"/>
                      </a:lnTo>
                      <a:lnTo>
                        <a:pt x="77" y="16"/>
                      </a:lnTo>
                      <a:lnTo>
                        <a:pt x="93"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89" name="Freeform 260"/>
                <p:cNvSpPr>
                  <a:spLocks/>
                </p:cNvSpPr>
                <p:nvPr/>
              </p:nvSpPr>
              <p:spPr bwMode="auto">
                <a:xfrm>
                  <a:off x="4248" y="2677"/>
                  <a:ext cx="123" cy="49"/>
                </a:xfrm>
                <a:custGeom>
                  <a:avLst/>
                  <a:gdLst>
                    <a:gd name="T0" fmla="*/ 0 w 123"/>
                    <a:gd name="T1" fmla="*/ 16 h 49"/>
                    <a:gd name="T2" fmla="*/ 13 w 123"/>
                    <a:gd name="T3" fmla="*/ 16 h 49"/>
                    <a:gd name="T4" fmla="*/ 61 w 123"/>
                    <a:gd name="T5" fmla="*/ 48 h 49"/>
                    <a:gd name="T6" fmla="*/ 61 w 123"/>
                    <a:gd name="T7" fmla="*/ 32 h 49"/>
                    <a:gd name="T8" fmla="*/ 77 w 123"/>
                    <a:gd name="T9" fmla="*/ 48 h 49"/>
                    <a:gd name="T10" fmla="*/ 122 w 123"/>
                    <a:gd name="T11" fmla="*/ 48 h 49"/>
                    <a:gd name="T12" fmla="*/ 122 w 123"/>
                    <a:gd name="T13" fmla="*/ 32 h 49"/>
                    <a:gd name="T14" fmla="*/ 106 w 123"/>
                    <a:gd name="T15" fmla="*/ 16 h 49"/>
                    <a:gd name="T16" fmla="*/ 77 w 123"/>
                    <a:gd name="T17" fmla="*/ 16 h 49"/>
                    <a:gd name="T18" fmla="*/ 45 w 123"/>
                    <a:gd name="T19" fmla="*/ 0 h 49"/>
                    <a:gd name="T20" fmla="*/ 13 w 123"/>
                    <a:gd name="T21" fmla="*/ 0 h 49"/>
                    <a:gd name="T22" fmla="*/ 0 w 123"/>
                    <a:gd name="T23" fmla="*/ 1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49"/>
                    <a:gd name="T38" fmla="*/ 123 w 123"/>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49">
                      <a:moveTo>
                        <a:pt x="0" y="16"/>
                      </a:moveTo>
                      <a:lnTo>
                        <a:pt x="13" y="16"/>
                      </a:lnTo>
                      <a:lnTo>
                        <a:pt x="61" y="48"/>
                      </a:lnTo>
                      <a:lnTo>
                        <a:pt x="61" y="32"/>
                      </a:lnTo>
                      <a:lnTo>
                        <a:pt x="77" y="48"/>
                      </a:lnTo>
                      <a:lnTo>
                        <a:pt x="122" y="48"/>
                      </a:lnTo>
                      <a:lnTo>
                        <a:pt x="122" y="32"/>
                      </a:lnTo>
                      <a:lnTo>
                        <a:pt x="106" y="16"/>
                      </a:lnTo>
                      <a:lnTo>
                        <a:pt x="77" y="16"/>
                      </a:lnTo>
                      <a:lnTo>
                        <a:pt x="45" y="0"/>
                      </a:lnTo>
                      <a:lnTo>
                        <a:pt x="13" y="0"/>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90" name="Freeform 261"/>
                <p:cNvSpPr>
                  <a:spLocks/>
                </p:cNvSpPr>
                <p:nvPr/>
              </p:nvSpPr>
              <p:spPr bwMode="auto">
                <a:xfrm>
                  <a:off x="4569" y="2523"/>
                  <a:ext cx="33" cy="65"/>
                </a:xfrm>
                <a:custGeom>
                  <a:avLst/>
                  <a:gdLst>
                    <a:gd name="T0" fmla="*/ 16 w 33"/>
                    <a:gd name="T1" fmla="*/ 64 h 65"/>
                    <a:gd name="T2" fmla="*/ 32 w 33"/>
                    <a:gd name="T3" fmla="*/ 64 h 65"/>
                    <a:gd name="T4" fmla="*/ 0 w 33"/>
                    <a:gd name="T5" fmla="*/ 0 h 65"/>
                    <a:gd name="T6" fmla="*/ 0 w 33"/>
                    <a:gd name="T7" fmla="*/ 16 h 65"/>
                    <a:gd name="T8" fmla="*/ 16 w 33"/>
                    <a:gd name="T9" fmla="*/ 64 h 65"/>
                    <a:gd name="T10" fmla="*/ 0 60000 65536"/>
                    <a:gd name="T11" fmla="*/ 0 60000 65536"/>
                    <a:gd name="T12" fmla="*/ 0 60000 65536"/>
                    <a:gd name="T13" fmla="*/ 0 60000 65536"/>
                    <a:gd name="T14" fmla="*/ 0 60000 65536"/>
                    <a:gd name="T15" fmla="*/ 0 w 33"/>
                    <a:gd name="T16" fmla="*/ 0 h 65"/>
                    <a:gd name="T17" fmla="*/ 33 w 33"/>
                    <a:gd name="T18" fmla="*/ 65 h 65"/>
                  </a:gdLst>
                  <a:ahLst/>
                  <a:cxnLst>
                    <a:cxn ang="T10">
                      <a:pos x="T0" y="T1"/>
                    </a:cxn>
                    <a:cxn ang="T11">
                      <a:pos x="T2" y="T3"/>
                    </a:cxn>
                    <a:cxn ang="T12">
                      <a:pos x="T4" y="T5"/>
                    </a:cxn>
                    <a:cxn ang="T13">
                      <a:pos x="T6" y="T7"/>
                    </a:cxn>
                    <a:cxn ang="T14">
                      <a:pos x="T8" y="T9"/>
                    </a:cxn>
                  </a:cxnLst>
                  <a:rect l="T15" t="T16" r="T17" b="T18"/>
                  <a:pathLst>
                    <a:path w="33" h="65">
                      <a:moveTo>
                        <a:pt x="16" y="64"/>
                      </a:moveTo>
                      <a:lnTo>
                        <a:pt x="32" y="64"/>
                      </a:lnTo>
                      <a:lnTo>
                        <a:pt x="0" y="0"/>
                      </a:lnTo>
                      <a:lnTo>
                        <a:pt x="0" y="16"/>
                      </a:lnTo>
                      <a:lnTo>
                        <a:pt x="16" y="64"/>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91" name="Freeform 262"/>
                <p:cNvSpPr>
                  <a:spLocks/>
                </p:cNvSpPr>
                <p:nvPr/>
              </p:nvSpPr>
              <p:spPr bwMode="auto">
                <a:xfrm>
                  <a:off x="4463" y="2725"/>
                  <a:ext cx="46" cy="17"/>
                </a:xfrm>
                <a:custGeom>
                  <a:avLst/>
                  <a:gdLst>
                    <a:gd name="T0" fmla="*/ 0 w 46"/>
                    <a:gd name="T1" fmla="*/ 0 h 17"/>
                    <a:gd name="T2" fmla="*/ 0 w 46"/>
                    <a:gd name="T3" fmla="*/ 16 h 17"/>
                    <a:gd name="T4" fmla="*/ 45 w 46"/>
                    <a:gd name="T5" fmla="*/ 0 h 17"/>
                    <a:gd name="T6" fmla="*/ 0 w 46"/>
                    <a:gd name="T7" fmla="*/ 0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0" y="0"/>
                      </a:moveTo>
                      <a:lnTo>
                        <a:pt x="0" y="16"/>
                      </a:lnTo>
                      <a:lnTo>
                        <a:pt x="45"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92" name="Freeform 263"/>
                <p:cNvSpPr>
                  <a:spLocks/>
                </p:cNvSpPr>
                <p:nvPr/>
              </p:nvSpPr>
              <p:spPr bwMode="auto">
                <a:xfrm>
                  <a:off x="4508" y="2741"/>
                  <a:ext cx="62" cy="17"/>
                </a:xfrm>
                <a:custGeom>
                  <a:avLst/>
                  <a:gdLst>
                    <a:gd name="T0" fmla="*/ 0 w 62"/>
                    <a:gd name="T1" fmla="*/ 16 h 17"/>
                    <a:gd name="T2" fmla="*/ 32 w 62"/>
                    <a:gd name="T3" fmla="*/ 16 h 17"/>
                    <a:gd name="T4" fmla="*/ 61 w 62"/>
                    <a:gd name="T5" fmla="*/ 0 h 17"/>
                    <a:gd name="T6" fmla="*/ 16 w 62"/>
                    <a:gd name="T7" fmla="*/ 0 h 17"/>
                    <a:gd name="T8" fmla="*/ 16 w 62"/>
                    <a:gd name="T9" fmla="*/ 16 h 17"/>
                    <a:gd name="T10" fmla="*/ 0 w 62"/>
                    <a:gd name="T11" fmla="*/ 16 h 17"/>
                    <a:gd name="T12" fmla="*/ 0 60000 65536"/>
                    <a:gd name="T13" fmla="*/ 0 60000 65536"/>
                    <a:gd name="T14" fmla="*/ 0 60000 65536"/>
                    <a:gd name="T15" fmla="*/ 0 60000 65536"/>
                    <a:gd name="T16" fmla="*/ 0 60000 65536"/>
                    <a:gd name="T17" fmla="*/ 0 60000 65536"/>
                    <a:gd name="T18" fmla="*/ 0 w 62"/>
                    <a:gd name="T19" fmla="*/ 0 h 17"/>
                    <a:gd name="T20" fmla="*/ 62 w 6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2" h="17">
                      <a:moveTo>
                        <a:pt x="0" y="16"/>
                      </a:moveTo>
                      <a:lnTo>
                        <a:pt x="32" y="16"/>
                      </a:lnTo>
                      <a:lnTo>
                        <a:pt x="61" y="0"/>
                      </a:lnTo>
                      <a:lnTo>
                        <a:pt x="16" y="0"/>
                      </a:lnTo>
                      <a:lnTo>
                        <a:pt x="16" y="16"/>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93" name="Freeform 264"/>
                <p:cNvSpPr>
                  <a:spLocks/>
                </p:cNvSpPr>
                <p:nvPr/>
              </p:nvSpPr>
              <p:spPr bwMode="auto">
                <a:xfrm>
                  <a:off x="4585" y="2616"/>
                  <a:ext cx="34" cy="33"/>
                </a:xfrm>
                <a:custGeom>
                  <a:avLst/>
                  <a:gdLst>
                    <a:gd name="T0" fmla="*/ 0 w 34"/>
                    <a:gd name="T1" fmla="*/ 16 h 33"/>
                    <a:gd name="T2" fmla="*/ 0 w 34"/>
                    <a:gd name="T3" fmla="*/ 32 h 33"/>
                    <a:gd name="T4" fmla="*/ 17 w 34"/>
                    <a:gd name="T5" fmla="*/ 16 h 33"/>
                    <a:gd name="T6" fmla="*/ 33 w 34"/>
                    <a:gd name="T7" fmla="*/ 16 h 33"/>
                    <a:gd name="T8" fmla="*/ 33 w 34"/>
                    <a:gd name="T9" fmla="*/ 0 h 33"/>
                    <a:gd name="T10" fmla="*/ 0 w 34"/>
                    <a:gd name="T11" fmla="*/ 16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16"/>
                      </a:moveTo>
                      <a:lnTo>
                        <a:pt x="0" y="32"/>
                      </a:lnTo>
                      <a:lnTo>
                        <a:pt x="17" y="16"/>
                      </a:lnTo>
                      <a:lnTo>
                        <a:pt x="33" y="16"/>
                      </a:lnTo>
                      <a:lnTo>
                        <a:pt x="33" y="0"/>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94" name="Freeform 265"/>
                <p:cNvSpPr>
                  <a:spLocks/>
                </p:cNvSpPr>
                <p:nvPr/>
              </p:nvSpPr>
              <p:spPr bwMode="auto">
                <a:xfrm>
                  <a:off x="4402" y="2709"/>
                  <a:ext cx="30" cy="33"/>
                </a:xfrm>
                <a:custGeom>
                  <a:avLst/>
                  <a:gdLst>
                    <a:gd name="T0" fmla="*/ 0 w 30"/>
                    <a:gd name="T1" fmla="*/ 0 h 33"/>
                    <a:gd name="T2" fmla="*/ 0 w 30"/>
                    <a:gd name="T3" fmla="*/ 32 h 33"/>
                    <a:gd name="T4" fmla="*/ 29 w 30"/>
                    <a:gd name="T5" fmla="*/ 16 h 33"/>
                    <a:gd name="T6" fmla="*/ 0 w 30"/>
                    <a:gd name="T7" fmla="*/ 0 h 33"/>
                    <a:gd name="T8" fmla="*/ 0 60000 65536"/>
                    <a:gd name="T9" fmla="*/ 0 60000 65536"/>
                    <a:gd name="T10" fmla="*/ 0 60000 65536"/>
                    <a:gd name="T11" fmla="*/ 0 60000 65536"/>
                    <a:gd name="T12" fmla="*/ 0 w 30"/>
                    <a:gd name="T13" fmla="*/ 0 h 33"/>
                    <a:gd name="T14" fmla="*/ 30 w 30"/>
                    <a:gd name="T15" fmla="*/ 33 h 33"/>
                  </a:gdLst>
                  <a:ahLst/>
                  <a:cxnLst>
                    <a:cxn ang="T8">
                      <a:pos x="T0" y="T1"/>
                    </a:cxn>
                    <a:cxn ang="T9">
                      <a:pos x="T2" y="T3"/>
                    </a:cxn>
                    <a:cxn ang="T10">
                      <a:pos x="T4" y="T5"/>
                    </a:cxn>
                    <a:cxn ang="T11">
                      <a:pos x="T6" y="T7"/>
                    </a:cxn>
                  </a:cxnLst>
                  <a:rect l="T12" t="T13" r="T14" b="T15"/>
                  <a:pathLst>
                    <a:path w="30" h="33">
                      <a:moveTo>
                        <a:pt x="0" y="0"/>
                      </a:moveTo>
                      <a:lnTo>
                        <a:pt x="0" y="32"/>
                      </a:lnTo>
                      <a:lnTo>
                        <a:pt x="29" y="16"/>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95" name="Freeform 266"/>
                <p:cNvSpPr>
                  <a:spLocks/>
                </p:cNvSpPr>
                <p:nvPr/>
              </p:nvSpPr>
              <p:spPr bwMode="auto">
                <a:xfrm>
                  <a:off x="4447" y="2741"/>
                  <a:ext cx="33" cy="17"/>
                </a:xfrm>
                <a:custGeom>
                  <a:avLst/>
                  <a:gdLst>
                    <a:gd name="T0" fmla="*/ 0 w 33"/>
                    <a:gd name="T1" fmla="*/ 0 h 17"/>
                    <a:gd name="T2" fmla="*/ 32 w 33"/>
                    <a:gd name="T3" fmla="*/ 0 h 17"/>
                    <a:gd name="T4" fmla="*/ 32 w 33"/>
                    <a:gd name="T5" fmla="*/ 16 h 17"/>
                    <a:gd name="T6" fmla="*/ 0 w 33"/>
                    <a:gd name="T7" fmla="*/ 0 h 17"/>
                    <a:gd name="T8" fmla="*/ 0 60000 65536"/>
                    <a:gd name="T9" fmla="*/ 0 60000 65536"/>
                    <a:gd name="T10" fmla="*/ 0 60000 65536"/>
                    <a:gd name="T11" fmla="*/ 0 60000 65536"/>
                    <a:gd name="T12" fmla="*/ 0 w 33"/>
                    <a:gd name="T13" fmla="*/ 0 h 17"/>
                    <a:gd name="T14" fmla="*/ 33 w 33"/>
                    <a:gd name="T15" fmla="*/ 17 h 17"/>
                  </a:gdLst>
                  <a:ahLst/>
                  <a:cxnLst>
                    <a:cxn ang="T8">
                      <a:pos x="T0" y="T1"/>
                    </a:cxn>
                    <a:cxn ang="T9">
                      <a:pos x="T2" y="T3"/>
                    </a:cxn>
                    <a:cxn ang="T10">
                      <a:pos x="T4" y="T5"/>
                    </a:cxn>
                    <a:cxn ang="T11">
                      <a:pos x="T6" y="T7"/>
                    </a:cxn>
                  </a:cxnLst>
                  <a:rect l="T12" t="T13" r="T14" b="T15"/>
                  <a:pathLst>
                    <a:path w="33" h="17">
                      <a:moveTo>
                        <a:pt x="0" y="0"/>
                      </a:moveTo>
                      <a:lnTo>
                        <a:pt x="32" y="0"/>
                      </a:lnTo>
                      <a:lnTo>
                        <a:pt x="32" y="16"/>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96" name="Freeform 267"/>
                <p:cNvSpPr>
                  <a:spLocks/>
                </p:cNvSpPr>
                <p:nvPr/>
              </p:nvSpPr>
              <p:spPr bwMode="auto">
                <a:xfrm>
                  <a:off x="4540" y="2632"/>
                  <a:ext cx="30" cy="17"/>
                </a:xfrm>
                <a:custGeom>
                  <a:avLst/>
                  <a:gdLst>
                    <a:gd name="T0" fmla="*/ 0 w 30"/>
                    <a:gd name="T1" fmla="*/ 0 h 17"/>
                    <a:gd name="T2" fmla="*/ 0 w 30"/>
                    <a:gd name="T3" fmla="*/ 16 h 17"/>
                    <a:gd name="T4" fmla="*/ 29 w 30"/>
                    <a:gd name="T5" fmla="*/ 0 h 17"/>
                    <a:gd name="T6" fmla="*/ 0 w 30"/>
                    <a:gd name="T7" fmla="*/ 0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0" y="0"/>
                      </a:moveTo>
                      <a:lnTo>
                        <a:pt x="0" y="16"/>
                      </a:lnTo>
                      <a:lnTo>
                        <a:pt x="29"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97" name="Freeform 268"/>
                <p:cNvSpPr>
                  <a:spLocks/>
                </p:cNvSpPr>
                <p:nvPr/>
              </p:nvSpPr>
              <p:spPr bwMode="auto">
                <a:xfrm>
                  <a:off x="4248" y="2600"/>
                  <a:ext cx="17" cy="17"/>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grpSp>
          <p:sp>
            <p:nvSpPr>
              <p:cNvPr id="30607" name="Freeform 269"/>
              <p:cNvSpPr>
                <a:spLocks/>
              </p:cNvSpPr>
              <p:nvPr/>
            </p:nvSpPr>
            <p:spPr bwMode="auto">
              <a:xfrm>
                <a:off x="4309" y="2446"/>
                <a:ext cx="139" cy="110"/>
              </a:xfrm>
              <a:custGeom>
                <a:avLst/>
                <a:gdLst>
                  <a:gd name="T0" fmla="*/ 0 w 139"/>
                  <a:gd name="T1" fmla="*/ 93 h 110"/>
                  <a:gd name="T2" fmla="*/ 0 w 139"/>
                  <a:gd name="T3" fmla="*/ 109 h 110"/>
                  <a:gd name="T4" fmla="*/ 29 w 139"/>
                  <a:gd name="T5" fmla="*/ 109 h 110"/>
                  <a:gd name="T6" fmla="*/ 45 w 139"/>
                  <a:gd name="T7" fmla="*/ 93 h 110"/>
                  <a:gd name="T8" fmla="*/ 77 w 139"/>
                  <a:gd name="T9" fmla="*/ 93 h 110"/>
                  <a:gd name="T10" fmla="*/ 93 w 139"/>
                  <a:gd name="T11" fmla="*/ 64 h 110"/>
                  <a:gd name="T12" fmla="*/ 93 w 139"/>
                  <a:gd name="T13" fmla="*/ 48 h 110"/>
                  <a:gd name="T14" fmla="*/ 122 w 139"/>
                  <a:gd name="T15" fmla="*/ 64 h 110"/>
                  <a:gd name="T16" fmla="*/ 122 w 139"/>
                  <a:gd name="T17" fmla="*/ 32 h 110"/>
                  <a:gd name="T18" fmla="*/ 138 w 139"/>
                  <a:gd name="T19" fmla="*/ 32 h 110"/>
                  <a:gd name="T20" fmla="*/ 106 w 139"/>
                  <a:gd name="T21" fmla="*/ 16 h 110"/>
                  <a:gd name="T22" fmla="*/ 106 w 139"/>
                  <a:gd name="T23" fmla="*/ 0 h 110"/>
                  <a:gd name="T24" fmla="*/ 93 w 139"/>
                  <a:gd name="T25" fmla="*/ 0 h 110"/>
                  <a:gd name="T26" fmla="*/ 77 w 139"/>
                  <a:gd name="T27" fmla="*/ 32 h 110"/>
                  <a:gd name="T28" fmla="*/ 93 w 139"/>
                  <a:gd name="T29" fmla="*/ 48 h 110"/>
                  <a:gd name="T30" fmla="*/ 77 w 139"/>
                  <a:gd name="T31" fmla="*/ 48 h 110"/>
                  <a:gd name="T32" fmla="*/ 61 w 139"/>
                  <a:gd name="T33" fmla="*/ 48 h 110"/>
                  <a:gd name="T34" fmla="*/ 45 w 139"/>
                  <a:gd name="T35" fmla="*/ 77 h 110"/>
                  <a:gd name="T36" fmla="*/ 16 w 139"/>
                  <a:gd name="T37" fmla="*/ 77 h 110"/>
                  <a:gd name="T38" fmla="*/ 16 w 139"/>
                  <a:gd name="T39" fmla="*/ 93 h 110"/>
                  <a:gd name="T40" fmla="*/ 0 w 139"/>
                  <a:gd name="T41" fmla="*/ 93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10"/>
                  <a:gd name="T65" fmla="*/ 139 w 139"/>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10">
                    <a:moveTo>
                      <a:pt x="0" y="93"/>
                    </a:moveTo>
                    <a:lnTo>
                      <a:pt x="0" y="109"/>
                    </a:lnTo>
                    <a:lnTo>
                      <a:pt x="29" y="109"/>
                    </a:lnTo>
                    <a:lnTo>
                      <a:pt x="45" y="93"/>
                    </a:lnTo>
                    <a:lnTo>
                      <a:pt x="77" y="93"/>
                    </a:lnTo>
                    <a:lnTo>
                      <a:pt x="93" y="64"/>
                    </a:lnTo>
                    <a:lnTo>
                      <a:pt x="93" y="48"/>
                    </a:lnTo>
                    <a:lnTo>
                      <a:pt x="122" y="64"/>
                    </a:lnTo>
                    <a:lnTo>
                      <a:pt x="122" y="32"/>
                    </a:lnTo>
                    <a:lnTo>
                      <a:pt x="138" y="32"/>
                    </a:lnTo>
                    <a:lnTo>
                      <a:pt x="106" y="16"/>
                    </a:lnTo>
                    <a:lnTo>
                      <a:pt x="106" y="0"/>
                    </a:lnTo>
                    <a:lnTo>
                      <a:pt x="93" y="0"/>
                    </a:lnTo>
                    <a:lnTo>
                      <a:pt x="77" y="32"/>
                    </a:lnTo>
                    <a:lnTo>
                      <a:pt x="93" y="48"/>
                    </a:lnTo>
                    <a:lnTo>
                      <a:pt x="77" y="48"/>
                    </a:lnTo>
                    <a:lnTo>
                      <a:pt x="61" y="48"/>
                    </a:lnTo>
                    <a:lnTo>
                      <a:pt x="45" y="77"/>
                    </a:lnTo>
                    <a:lnTo>
                      <a:pt x="16" y="77"/>
                    </a:lnTo>
                    <a:lnTo>
                      <a:pt x="16" y="93"/>
                    </a:lnTo>
                    <a:lnTo>
                      <a:pt x="0" y="9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08" name="Freeform 270"/>
              <p:cNvSpPr>
                <a:spLocks/>
              </p:cNvSpPr>
              <p:nvPr/>
            </p:nvSpPr>
            <p:spPr bwMode="auto">
              <a:xfrm>
                <a:off x="4155" y="2446"/>
                <a:ext cx="78" cy="94"/>
              </a:xfrm>
              <a:custGeom>
                <a:avLst/>
                <a:gdLst>
                  <a:gd name="T0" fmla="*/ 0 w 78"/>
                  <a:gd name="T1" fmla="*/ 0 h 94"/>
                  <a:gd name="T2" fmla="*/ 0 w 78"/>
                  <a:gd name="T3" fmla="*/ 32 h 94"/>
                  <a:gd name="T4" fmla="*/ 29 w 78"/>
                  <a:gd name="T5" fmla="*/ 77 h 94"/>
                  <a:gd name="T6" fmla="*/ 45 w 78"/>
                  <a:gd name="T7" fmla="*/ 93 h 94"/>
                  <a:gd name="T8" fmla="*/ 61 w 78"/>
                  <a:gd name="T9" fmla="*/ 77 h 94"/>
                  <a:gd name="T10" fmla="*/ 77 w 78"/>
                  <a:gd name="T11" fmla="*/ 77 h 94"/>
                  <a:gd name="T12" fmla="*/ 61 w 78"/>
                  <a:gd name="T13" fmla="*/ 64 h 94"/>
                  <a:gd name="T14" fmla="*/ 45 w 78"/>
                  <a:gd name="T15" fmla="*/ 64 h 94"/>
                  <a:gd name="T16" fmla="*/ 61 w 78"/>
                  <a:gd name="T17" fmla="*/ 48 h 94"/>
                  <a:gd name="T18" fmla="*/ 29 w 78"/>
                  <a:gd name="T19" fmla="*/ 16 h 94"/>
                  <a:gd name="T20" fmla="*/ 16 w 78"/>
                  <a:gd name="T21" fmla="*/ 16 h 94"/>
                  <a:gd name="T22" fmla="*/ 0 w 78"/>
                  <a:gd name="T23" fmla="*/ 0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94"/>
                  <a:gd name="T38" fmla="*/ 78 w 78"/>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94">
                    <a:moveTo>
                      <a:pt x="0" y="0"/>
                    </a:moveTo>
                    <a:lnTo>
                      <a:pt x="0" y="32"/>
                    </a:lnTo>
                    <a:lnTo>
                      <a:pt x="29" y="77"/>
                    </a:lnTo>
                    <a:lnTo>
                      <a:pt x="45" y="93"/>
                    </a:lnTo>
                    <a:lnTo>
                      <a:pt x="61" y="77"/>
                    </a:lnTo>
                    <a:lnTo>
                      <a:pt x="77" y="77"/>
                    </a:lnTo>
                    <a:lnTo>
                      <a:pt x="61" y="64"/>
                    </a:lnTo>
                    <a:lnTo>
                      <a:pt x="45" y="64"/>
                    </a:lnTo>
                    <a:lnTo>
                      <a:pt x="61" y="48"/>
                    </a:lnTo>
                    <a:lnTo>
                      <a:pt x="29" y="16"/>
                    </a:lnTo>
                    <a:lnTo>
                      <a:pt x="16" y="16"/>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09" name="Oval 271"/>
              <p:cNvSpPr>
                <a:spLocks noChangeArrowheads="1"/>
              </p:cNvSpPr>
              <p:nvPr/>
            </p:nvSpPr>
            <p:spPr bwMode="auto">
              <a:xfrm>
                <a:off x="5126" y="2434"/>
                <a:ext cx="0" cy="7"/>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10" name="Oval 272"/>
              <p:cNvSpPr>
                <a:spLocks noChangeArrowheads="1"/>
              </p:cNvSpPr>
              <p:nvPr/>
            </p:nvSpPr>
            <p:spPr bwMode="auto">
              <a:xfrm>
                <a:off x="4850" y="2357"/>
                <a:ext cx="10" cy="7"/>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11" name="Oval 273"/>
              <p:cNvSpPr>
                <a:spLocks noChangeArrowheads="1"/>
              </p:cNvSpPr>
              <p:nvPr/>
            </p:nvSpPr>
            <p:spPr bwMode="auto">
              <a:xfrm>
                <a:off x="5114" y="2588"/>
                <a:ext cx="6"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12" name="Oval 274"/>
              <p:cNvSpPr>
                <a:spLocks noChangeArrowheads="1"/>
              </p:cNvSpPr>
              <p:nvPr/>
            </p:nvSpPr>
            <p:spPr bwMode="auto">
              <a:xfrm>
                <a:off x="4202" y="2524"/>
                <a:ext cx="9"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13" name="Freeform 275"/>
              <p:cNvSpPr>
                <a:spLocks/>
              </p:cNvSpPr>
              <p:nvPr/>
            </p:nvSpPr>
            <p:spPr bwMode="auto">
              <a:xfrm>
                <a:off x="5048" y="2709"/>
                <a:ext cx="33" cy="33"/>
              </a:xfrm>
              <a:custGeom>
                <a:avLst/>
                <a:gdLst>
                  <a:gd name="T0" fmla="*/ 0 w 33"/>
                  <a:gd name="T1" fmla="*/ 16 h 33"/>
                  <a:gd name="T2" fmla="*/ 16 w 33"/>
                  <a:gd name="T3" fmla="*/ 0 h 33"/>
                  <a:gd name="T4" fmla="*/ 32 w 33"/>
                  <a:gd name="T5" fmla="*/ 16 h 33"/>
                  <a:gd name="T6" fmla="*/ 32 w 33"/>
                  <a:gd name="T7" fmla="*/ 32 h 33"/>
                  <a:gd name="T8" fmla="*/ 16 w 33"/>
                  <a:gd name="T9" fmla="*/ 32 h 33"/>
                  <a:gd name="T10" fmla="*/ 0 w 33"/>
                  <a:gd name="T11" fmla="*/ 32 h 33"/>
                  <a:gd name="T12" fmla="*/ 0 w 33"/>
                  <a:gd name="T13" fmla="*/ 16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0" y="16"/>
                    </a:moveTo>
                    <a:lnTo>
                      <a:pt x="16" y="0"/>
                    </a:lnTo>
                    <a:lnTo>
                      <a:pt x="32" y="16"/>
                    </a:lnTo>
                    <a:lnTo>
                      <a:pt x="32" y="32"/>
                    </a:lnTo>
                    <a:lnTo>
                      <a:pt x="16" y="32"/>
                    </a:lnTo>
                    <a:lnTo>
                      <a:pt x="0" y="32"/>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14" name="Freeform 276"/>
              <p:cNvSpPr>
                <a:spLocks/>
              </p:cNvSpPr>
              <p:nvPr/>
            </p:nvSpPr>
            <p:spPr bwMode="auto">
              <a:xfrm>
                <a:off x="5035" y="2693"/>
                <a:ext cx="17" cy="17"/>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615" name="Freeform 277"/>
              <p:cNvSpPr>
                <a:spLocks/>
              </p:cNvSpPr>
              <p:nvPr/>
            </p:nvSpPr>
            <p:spPr bwMode="auto">
              <a:xfrm>
                <a:off x="5064" y="2741"/>
                <a:ext cx="17" cy="17"/>
              </a:xfrm>
              <a:custGeom>
                <a:avLst/>
                <a:gdLst>
                  <a:gd name="T0" fmla="*/ 0 w 17"/>
                  <a:gd name="T1" fmla="*/ 0 h 17"/>
                  <a:gd name="T2" fmla="*/ 0 w 17"/>
                  <a:gd name="T3" fmla="*/ 1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616" name="Line 278"/>
              <p:cNvSpPr>
                <a:spLocks noChangeShapeType="1"/>
              </p:cNvSpPr>
              <p:nvPr/>
            </p:nvSpPr>
            <p:spPr bwMode="auto">
              <a:xfrm>
                <a:off x="5080" y="2725"/>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617" name="Line 279"/>
              <p:cNvSpPr>
                <a:spLocks noChangeShapeType="1"/>
              </p:cNvSpPr>
              <p:nvPr/>
            </p:nvSpPr>
            <p:spPr bwMode="auto">
              <a:xfrm>
                <a:off x="5096" y="2754"/>
                <a:ext cx="0"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618" name="Oval 280"/>
              <p:cNvSpPr>
                <a:spLocks noChangeArrowheads="1"/>
              </p:cNvSpPr>
              <p:nvPr/>
            </p:nvSpPr>
            <p:spPr bwMode="auto">
              <a:xfrm>
                <a:off x="5268" y="2694"/>
                <a:ext cx="0" cy="10"/>
              </a:xfrm>
              <a:prstGeom prst="ellipse">
                <a:avLst/>
              </a:prstGeom>
              <a:solidFill>
                <a:srgbClr val="C0C0C0"/>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19" name="Oval 281"/>
              <p:cNvSpPr>
                <a:spLocks noChangeArrowheads="1"/>
              </p:cNvSpPr>
              <p:nvPr/>
            </p:nvSpPr>
            <p:spPr bwMode="auto">
              <a:xfrm>
                <a:off x="5191" y="2678"/>
                <a:ext cx="0" cy="10"/>
              </a:xfrm>
              <a:prstGeom prst="ellipse">
                <a:avLst/>
              </a:prstGeom>
              <a:solidFill>
                <a:srgbClr val="C0C0C0"/>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20" name="Freeform 282"/>
              <p:cNvSpPr>
                <a:spLocks/>
              </p:cNvSpPr>
              <p:nvPr/>
            </p:nvSpPr>
            <p:spPr bwMode="auto">
              <a:xfrm>
                <a:off x="4309" y="2786"/>
                <a:ext cx="602" cy="585"/>
              </a:xfrm>
              <a:custGeom>
                <a:avLst/>
                <a:gdLst>
                  <a:gd name="T0" fmla="*/ 463 w 602"/>
                  <a:gd name="T1" fmla="*/ 93 h 585"/>
                  <a:gd name="T2" fmla="*/ 402 w 602"/>
                  <a:gd name="T3" fmla="*/ 93 h 585"/>
                  <a:gd name="T4" fmla="*/ 386 w 602"/>
                  <a:gd name="T5" fmla="*/ 45 h 585"/>
                  <a:gd name="T6" fmla="*/ 402 w 602"/>
                  <a:gd name="T7" fmla="*/ 16 h 585"/>
                  <a:gd name="T8" fmla="*/ 354 w 602"/>
                  <a:gd name="T9" fmla="*/ 16 h 585"/>
                  <a:gd name="T10" fmla="*/ 325 w 602"/>
                  <a:gd name="T11" fmla="*/ 16 h 585"/>
                  <a:gd name="T12" fmla="*/ 276 w 602"/>
                  <a:gd name="T13" fmla="*/ 61 h 585"/>
                  <a:gd name="T14" fmla="*/ 260 w 602"/>
                  <a:gd name="T15" fmla="*/ 45 h 585"/>
                  <a:gd name="T16" fmla="*/ 199 w 602"/>
                  <a:gd name="T17" fmla="*/ 93 h 585"/>
                  <a:gd name="T18" fmla="*/ 183 w 602"/>
                  <a:gd name="T19" fmla="*/ 93 h 585"/>
                  <a:gd name="T20" fmla="*/ 170 w 602"/>
                  <a:gd name="T21" fmla="*/ 122 h 585"/>
                  <a:gd name="T22" fmla="*/ 154 w 602"/>
                  <a:gd name="T23" fmla="*/ 138 h 585"/>
                  <a:gd name="T24" fmla="*/ 122 w 602"/>
                  <a:gd name="T25" fmla="*/ 154 h 585"/>
                  <a:gd name="T26" fmla="*/ 16 w 602"/>
                  <a:gd name="T27" fmla="*/ 276 h 585"/>
                  <a:gd name="T28" fmla="*/ 29 w 602"/>
                  <a:gd name="T29" fmla="*/ 369 h 585"/>
                  <a:gd name="T30" fmla="*/ 0 w 602"/>
                  <a:gd name="T31" fmla="*/ 417 h 585"/>
                  <a:gd name="T32" fmla="*/ 45 w 602"/>
                  <a:gd name="T33" fmla="*/ 446 h 585"/>
                  <a:gd name="T34" fmla="*/ 138 w 602"/>
                  <a:gd name="T35" fmla="*/ 430 h 585"/>
                  <a:gd name="T36" fmla="*/ 231 w 602"/>
                  <a:gd name="T37" fmla="*/ 401 h 585"/>
                  <a:gd name="T38" fmla="*/ 292 w 602"/>
                  <a:gd name="T39" fmla="*/ 478 h 585"/>
                  <a:gd name="T40" fmla="*/ 309 w 602"/>
                  <a:gd name="T41" fmla="*/ 478 h 585"/>
                  <a:gd name="T42" fmla="*/ 337 w 602"/>
                  <a:gd name="T43" fmla="*/ 523 h 585"/>
                  <a:gd name="T44" fmla="*/ 402 w 602"/>
                  <a:gd name="T45" fmla="*/ 571 h 585"/>
                  <a:gd name="T46" fmla="*/ 447 w 602"/>
                  <a:gd name="T47" fmla="*/ 571 h 585"/>
                  <a:gd name="T48" fmla="*/ 479 w 602"/>
                  <a:gd name="T49" fmla="*/ 555 h 585"/>
                  <a:gd name="T50" fmla="*/ 540 w 602"/>
                  <a:gd name="T51" fmla="*/ 478 h 585"/>
                  <a:gd name="T52" fmla="*/ 585 w 602"/>
                  <a:gd name="T53" fmla="*/ 369 h 585"/>
                  <a:gd name="T54" fmla="*/ 601 w 602"/>
                  <a:gd name="T55" fmla="*/ 324 h 585"/>
                  <a:gd name="T56" fmla="*/ 572 w 602"/>
                  <a:gd name="T57" fmla="*/ 247 h 585"/>
                  <a:gd name="T58" fmla="*/ 556 w 602"/>
                  <a:gd name="T59" fmla="*/ 199 h 585"/>
                  <a:gd name="T60" fmla="*/ 524 w 602"/>
                  <a:gd name="T61" fmla="*/ 93 h 585"/>
                  <a:gd name="T62" fmla="*/ 479 w 602"/>
                  <a:gd name="T63" fmla="*/ 0 h 5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2"/>
                  <a:gd name="T97" fmla="*/ 0 h 585"/>
                  <a:gd name="T98" fmla="*/ 602 w 602"/>
                  <a:gd name="T99" fmla="*/ 585 h 5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2" h="585">
                    <a:moveTo>
                      <a:pt x="479" y="0"/>
                    </a:moveTo>
                    <a:lnTo>
                      <a:pt x="463" y="93"/>
                    </a:lnTo>
                    <a:lnTo>
                      <a:pt x="431" y="138"/>
                    </a:lnTo>
                    <a:lnTo>
                      <a:pt x="402" y="93"/>
                    </a:lnTo>
                    <a:lnTo>
                      <a:pt x="386" y="77"/>
                    </a:lnTo>
                    <a:lnTo>
                      <a:pt x="386" y="45"/>
                    </a:lnTo>
                    <a:lnTo>
                      <a:pt x="402" y="32"/>
                    </a:lnTo>
                    <a:lnTo>
                      <a:pt x="402" y="16"/>
                    </a:lnTo>
                    <a:lnTo>
                      <a:pt x="402" y="32"/>
                    </a:lnTo>
                    <a:lnTo>
                      <a:pt x="354" y="16"/>
                    </a:lnTo>
                    <a:lnTo>
                      <a:pt x="337" y="16"/>
                    </a:lnTo>
                    <a:lnTo>
                      <a:pt x="325" y="16"/>
                    </a:lnTo>
                    <a:lnTo>
                      <a:pt x="292" y="61"/>
                    </a:lnTo>
                    <a:lnTo>
                      <a:pt x="276" y="61"/>
                    </a:lnTo>
                    <a:lnTo>
                      <a:pt x="260" y="77"/>
                    </a:lnTo>
                    <a:lnTo>
                      <a:pt x="260" y="45"/>
                    </a:lnTo>
                    <a:lnTo>
                      <a:pt x="231" y="61"/>
                    </a:lnTo>
                    <a:lnTo>
                      <a:pt x="199" y="93"/>
                    </a:lnTo>
                    <a:lnTo>
                      <a:pt x="183" y="109"/>
                    </a:lnTo>
                    <a:lnTo>
                      <a:pt x="183" y="93"/>
                    </a:lnTo>
                    <a:lnTo>
                      <a:pt x="170" y="109"/>
                    </a:lnTo>
                    <a:lnTo>
                      <a:pt x="170" y="122"/>
                    </a:lnTo>
                    <a:lnTo>
                      <a:pt x="154" y="122"/>
                    </a:lnTo>
                    <a:lnTo>
                      <a:pt x="154" y="138"/>
                    </a:lnTo>
                    <a:lnTo>
                      <a:pt x="138" y="154"/>
                    </a:lnTo>
                    <a:lnTo>
                      <a:pt x="122" y="154"/>
                    </a:lnTo>
                    <a:lnTo>
                      <a:pt x="29" y="186"/>
                    </a:lnTo>
                    <a:lnTo>
                      <a:pt x="16" y="276"/>
                    </a:lnTo>
                    <a:lnTo>
                      <a:pt x="29" y="324"/>
                    </a:lnTo>
                    <a:lnTo>
                      <a:pt x="29" y="369"/>
                    </a:lnTo>
                    <a:lnTo>
                      <a:pt x="16" y="417"/>
                    </a:lnTo>
                    <a:lnTo>
                      <a:pt x="0" y="417"/>
                    </a:lnTo>
                    <a:lnTo>
                      <a:pt x="16" y="446"/>
                    </a:lnTo>
                    <a:lnTo>
                      <a:pt x="45" y="446"/>
                    </a:lnTo>
                    <a:lnTo>
                      <a:pt x="77" y="430"/>
                    </a:lnTo>
                    <a:lnTo>
                      <a:pt x="138" y="430"/>
                    </a:lnTo>
                    <a:lnTo>
                      <a:pt x="138" y="417"/>
                    </a:lnTo>
                    <a:lnTo>
                      <a:pt x="231" y="401"/>
                    </a:lnTo>
                    <a:lnTo>
                      <a:pt x="276" y="417"/>
                    </a:lnTo>
                    <a:lnTo>
                      <a:pt x="292" y="478"/>
                    </a:lnTo>
                    <a:lnTo>
                      <a:pt x="337" y="446"/>
                    </a:lnTo>
                    <a:lnTo>
                      <a:pt x="309" y="478"/>
                    </a:lnTo>
                    <a:lnTo>
                      <a:pt x="325" y="478"/>
                    </a:lnTo>
                    <a:lnTo>
                      <a:pt x="337" y="523"/>
                    </a:lnTo>
                    <a:lnTo>
                      <a:pt x="370" y="571"/>
                    </a:lnTo>
                    <a:lnTo>
                      <a:pt x="402" y="571"/>
                    </a:lnTo>
                    <a:lnTo>
                      <a:pt x="415" y="584"/>
                    </a:lnTo>
                    <a:lnTo>
                      <a:pt x="447" y="571"/>
                    </a:lnTo>
                    <a:lnTo>
                      <a:pt x="463" y="571"/>
                    </a:lnTo>
                    <a:lnTo>
                      <a:pt x="479" y="555"/>
                    </a:lnTo>
                    <a:lnTo>
                      <a:pt x="524" y="478"/>
                    </a:lnTo>
                    <a:lnTo>
                      <a:pt x="540" y="478"/>
                    </a:lnTo>
                    <a:lnTo>
                      <a:pt x="572" y="430"/>
                    </a:lnTo>
                    <a:lnTo>
                      <a:pt x="585" y="369"/>
                    </a:lnTo>
                    <a:lnTo>
                      <a:pt x="585" y="353"/>
                    </a:lnTo>
                    <a:lnTo>
                      <a:pt x="601" y="324"/>
                    </a:lnTo>
                    <a:lnTo>
                      <a:pt x="572" y="276"/>
                    </a:lnTo>
                    <a:lnTo>
                      <a:pt x="572" y="247"/>
                    </a:lnTo>
                    <a:lnTo>
                      <a:pt x="556" y="247"/>
                    </a:lnTo>
                    <a:lnTo>
                      <a:pt x="556" y="199"/>
                    </a:lnTo>
                    <a:lnTo>
                      <a:pt x="524" y="170"/>
                    </a:lnTo>
                    <a:lnTo>
                      <a:pt x="524" y="93"/>
                    </a:lnTo>
                    <a:lnTo>
                      <a:pt x="508" y="61"/>
                    </a:lnTo>
                    <a:lnTo>
                      <a:pt x="479"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21" name="Freeform 283"/>
              <p:cNvSpPr>
                <a:spLocks/>
              </p:cNvSpPr>
              <p:nvPr/>
            </p:nvSpPr>
            <p:spPr bwMode="auto">
              <a:xfrm>
                <a:off x="4679" y="3418"/>
                <a:ext cx="46" cy="62"/>
              </a:xfrm>
              <a:custGeom>
                <a:avLst/>
                <a:gdLst>
                  <a:gd name="T0" fmla="*/ 0 w 46"/>
                  <a:gd name="T1" fmla="*/ 0 h 62"/>
                  <a:gd name="T2" fmla="*/ 0 w 46"/>
                  <a:gd name="T3" fmla="*/ 29 h 62"/>
                  <a:gd name="T4" fmla="*/ 0 w 46"/>
                  <a:gd name="T5" fmla="*/ 61 h 62"/>
                  <a:gd name="T6" fmla="*/ 32 w 46"/>
                  <a:gd name="T7" fmla="*/ 61 h 62"/>
                  <a:gd name="T8" fmla="*/ 45 w 46"/>
                  <a:gd name="T9" fmla="*/ 16 h 62"/>
                  <a:gd name="T10" fmla="*/ 45 w 46"/>
                  <a:gd name="T11" fmla="*/ 0 h 62"/>
                  <a:gd name="T12" fmla="*/ 32 w 46"/>
                  <a:gd name="T13" fmla="*/ 16 h 62"/>
                  <a:gd name="T14" fmla="*/ 0 w 46"/>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2"/>
                  <a:gd name="T26" fmla="*/ 46 w 46"/>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2">
                    <a:moveTo>
                      <a:pt x="0" y="0"/>
                    </a:moveTo>
                    <a:lnTo>
                      <a:pt x="0" y="29"/>
                    </a:lnTo>
                    <a:lnTo>
                      <a:pt x="0" y="61"/>
                    </a:lnTo>
                    <a:lnTo>
                      <a:pt x="32" y="61"/>
                    </a:lnTo>
                    <a:lnTo>
                      <a:pt x="45" y="16"/>
                    </a:lnTo>
                    <a:lnTo>
                      <a:pt x="45" y="0"/>
                    </a:lnTo>
                    <a:lnTo>
                      <a:pt x="32" y="16"/>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22" name="Freeform 284"/>
              <p:cNvSpPr>
                <a:spLocks/>
              </p:cNvSpPr>
              <p:nvPr/>
            </p:nvSpPr>
            <p:spPr bwMode="auto">
              <a:xfrm>
                <a:off x="5096" y="3049"/>
                <a:ext cx="30" cy="46"/>
              </a:xfrm>
              <a:custGeom>
                <a:avLst/>
                <a:gdLst>
                  <a:gd name="T0" fmla="*/ 0 w 30"/>
                  <a:gd name="T1" fmla="*/ 13 h 46"/>
                  <a:gd name="T2" fmla="*/ 16 w 30"/>
                  <a:gd name="T3" fmla="*/ 13 h 46"/>
                  <a:gd name="T4" fmla="*/ 16 w 30"/>
                  <a:gd name="T5" fmla="*/ 0 h 46"/>
                  <a:gd name="T6" fmla="*/ 16 w 30"/>
                  <a:gd name="T7" fmla="*/ 13 h 46"/>
                  <a:gd name="T8" fmla="*/ 29 w 30"/>
                  <a:gd name="T9" fmla="*/ 13 h 46"/>
                  <a:gd name="T10" fmla="*/ 29 w 30"/>
                  <a:gd name="T11" fmla="*/ 29 h 46"/>
                  <a:gd name="T12" fmla="*/ 16 w 30"/>
                  <a:gd name="T13" fmla="*/ 45 h 46"/>
                  <a:gd name="T14" fmla="*/ 16 w 30"/>
                  <a:gd name="T15" fmla="*/ 29 h 46"/>
                  <a:gd name="T16" fmla="*/ 0 w 30"/>
                  <a:gd name="T17" fmla="*/ 29 h 46"/>
                  <a:gd name="T18" fmla="*/ 0 w 30"/>
                  <a:gd name="T19" fmla="*/ 13 h 46"/>
                  <a:gd name="T20" fmla="*/ 0 w 30"/>
                  <a:gd name="T21" fmla="*/ 0 h 46"/>
                  <a:gd name="T22" fmla="*/ 0 w 30"/>
                  <a:gd name="T23" fmla="*/ 13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46"/>
                  <a:gd name="T38" fmla="*/ 30 w 30"/>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46">
                    <a:moveTo>
                      <a:pt x="0" y="13"/>
                    </a:moveTo>
                    <a:lnTo>
                      <a:pt x="16" y="13"/>
                    </a:lnTo>
                    <a:lnTo>
                      <a:pt x="16" y="0"/>
                    </a:lnTo>
                    <a:lnTo>
                      <a:pt x="16" y="13"/>
                    </a:lnTo>
                    <a:lnTo>
                      <a:pt x="29" y="13"/>
                    </a:lnTo>
                    <a:lnTo>
                      <a:pt x="29" y="29"/>
                    </a:lnTo>
                    <a:lnTo>
                      <a:pt x="16" y="45"/>
                    </a:lnTo>
                    <a:lnTo>
                      <a:pt x="16" y="29"/>
                    </a:lnTo>
                    <a:lnTo>
                      <a:pt x="0" y="29"/>
                    </a:lnTo>
                    <a:lnTo>
                      <a:pt x="0" y="13"/>
                    </a:lnTo>
                    <a:lnTo>
                      <a:pt x="0" y="0"/>
                    </a:lnTo>
                    <a:lnTo>
                      <a:pt x="0" y="13"/>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623" name="Freeform 285"/>
              <p:cNvSpPr>
                <a:spLocks/>
              </p:cNvSpPr>
              <p:nvPr/>
            </p:nvSpPr>
            <p:spPr bwMode="auto">
              <a:xfrm>
                <a:off x="4942" y="3495"/>
                <a:ext cx="155" cy="139"/>
              </a:xfrm>
              <a:custGeom>
                <a:avLst/>
                <a:gdLst>
                  <a:gd name="T0" fmla="*/ 16 w 155"/>
                  <a:gd name="T1" fmla="*/ 138 h 139"/>
                  <a:gd name="T2" fmla="*/ 29 w 155"/>
                  <a:gd name="T3" fmla="*/ 122 h 139"/>
                  <a:gd name="T4" fmla="*/ 45 w 155"/>
                  <a:gd name="T5" fmla="*/ 122 h 139"/>
                  <a:gd name="T6" fmla="*/ 77 w 155"/>
                  <a:gd name="T7" fmla="*/ 77 h 139"/>
                  <a:gd name="T8" fmla="*/ 106 w 155"/>
                  <a:gd name="T9" fmla="*/ 77 h 139"/>
                  <a:gd name="T10" fmla="*/ 106 w 155"/>
                  <a:gd name="T11" fmla="*/ 61 h 139"/>
                  <a:gd name="T12" fmla="*/ 154 w 155"/>
                  <a:gd name="T13" fmla="*/ 16 h 139"/>
                  <a:gd name="T14" fmla="*/ 138 w 155"/>
                  <a:gd name="T15" fmla="*/ 16 h 139"/>
                  <a:gd name="T16" fmla="*/ 138 w 155"/>
                  <a:gd name="T17" fmla="*/ 0 h 139"/>
                  <a:gd name="T18" fmla="*/ 122 w 155"/>
                  <a:gd name="T19" fmla="*/ 0 h 139"/>
                  <a:gd name="T20" fmla="*/ 93 w 155"/>
                  <a:gd name="T21" fmla="*/ 29 h 139"/>
                  <a:gd name="T22" fmla="*/ 61 w 155"/>
                  <a:gd name="T23" fmla="*/ 45 h 139"/>
                  <a:gd name="T24" fmla="*/ 45 w 155"/>
                  <a:gd name="T25" fmla="*/ 45 h 139"/>
                  <a:gd name="T26" fmla="*/ 16 w 155"/>
                  <a:gd name="T27" fmla="*/ 77 h 139"/>
                  <a:gd name="T28" fmla="*/ 0 w 155"/>
                  <a:gd name="T29" fmla="*/ 93 h 139"/>
                  <a:gd name="T30" fmla="*/ 16 w 155"/>
                  <a:gd name="T31" fmla="*/ 106 h 139"/>
                  <a:gd name="T32" fmla="*/ 16 w 155"/>
                  <a:gd name="T33" fmla="*/ 138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139"/>
                  <a:gd name="T53" fmla="*/ 155 w 155"/>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139">
                    <a:moveTo>
                      <a:pt x="16" y="138"/>
                    </a:moveTo>
                    <a:lnTo>
                      <a:pt x="29" y="122"/>
                    </a:lnTo>
                    <a:lnTo>
                      <a:pt x="45" y="122"/>
                    </a:lnTo>
                    <a:lnTo>
                      <a:pt x="77" y="77"/>
                    </a:lnTo>
                    <a:lnTo>
                      <a:pt x="106" y="77"/>
                    </a:lnTo>
                    <a:lnTo>
                      <a:pt x="106" y="61"/>
                    </a:lnTo>
                    <a:lnTo>
                      <a:pt x="154" y="16"/>
                    </a:lnTo>
                    <a:lnTo>
                      <a:pt x="138" y="16"/>
                    </a:lnTo>
                    <a:lnTo>
                      <a:pt x="138" y="0"/>
                    </a:lnTo>
                    <a:lnTo>
                      <a:pt x="122" y="0"/>
                    </a:lnTo>
                    <a:lnTo>
                      <a:pt x="93" y="29"/>
                    </a:lnTo>
                    <a:lnTo>
                      <a:pt x="61" y="45"/>
                    </a:lnTo>
                    <a:lnTo>
                      <a:pt x="45" y="45"/>
                    </a:lnTo>
                    <a:lnTo>
                      <a:pt x="16" y="77"/>
                    </a:lnTo>
                    <a:lnTo>
                      <a:pt x="0" y="93"/>
                    </a:lnTo>
                    <a:lnTo>
                      <a:pt x="16" y="106"/>
                    </a:lnTo>
                    <a:lnTo>
                      <a:pt x="16" y="13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24" name="Freeform 286"/>
              <p:cNvSpPr>
                <a:spLocks/>
              </p:cNvSpPr>
              <p:nvPr/>
            </p:nvSpPr>
            <p:spPr bwMode="auto">
              <a:xfrm>
                <a:off x="5096" y="3341"/>
                <a:ext cx="94" cy="184"/>
              </a:xfrm>
              <a:custGeom>
                <a:avLst/>
                <a:gdLst>
                  <a:gd name="T0" fmla="*/ 45 w 94"/>
                  <a:gd name="T1" fmla="*/ 0 h 184"/>
                  <a:gd name="T2" fmla="*/ 29 w 94"/>
                  <a:gd name="T3" fmla="*/ 16 h 184"/>
                  <a:gd name="T4" fmla="*/ 45 w 94"/>
                  <a:gd name="T5" fmla="*/ 61 h 184"/>
                  <a:gd name="T6" fmla="*/ 29 w 94"/>
                  <a:gd name="T7" fmla="*/ 106 h 184"/>
                  <a:gd name="T8" fmla="*/ 0 w 94"/>
                  <a:gd name="T9" fmla="*/ 122 h 184"/>
                  <a:gd name="T10" fmla="*/ 16 w 94"/>
                  <a:gd name="T11" fmla="*/ 154 h 184"/>
                  <a:gd name="T12" fmla="*/ 0 w 94"/>
                  <a:gd name="T13" fmla="*/ 170 h 184"/>
                  <a:gd name="T14" fmla="*/ 16 w 94"/>
                  <a:gd name="T15" fmla="*/ 183 h 184"/>
                  <a:gd name="T16" fmla="*/ 61 w 94"/>
                  <a:gd name="T17" fmla="*/ 138 h 184"/>
                  <a:gd name="T18" fmla="*/ 61 w 94"/>
                  <a:gd name="T19" fmla="*/ 122 h 184"/>
                  <a:gd name="T20" fmla="*/ 77 w 94"/>
                  <a:gd name="T21" fmla="*/ 122 h 184"/>
                  <a:gd name="T22" fmla="*/ 93 w 94"/>
                  <a:gd name="T23" fmla="*/ 93 h 184"/>
                  <a:gd name="T24" fmla="*/ 61 w 94"/>
                  <a:gd name="T25" fmla="*/ 77 h 184"/>
                  <a:gd name="T26" fmla="*/ 61 w 94"/>
                  <a:gd name="T27" fmla="*/ 61 h 184"/>
                  <a:gd name="T28" fmla="*/ 61 w 94"/>
                  <a:gd name="T29" fmla="*/ 45 h 184"/>
                  <a:gd name="T30" fmla="*/ 45 w 94"/>
                  <a:gd name="T31" fmla="*/ 0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
                  <a:gd name="T49" fmla="*/ 0 h 184"/>
                  <a:gd name="T50" fmla="*/ 94 w 94"/>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 h="184">
                    <a:moveTo>
                      <a:pt x="45" y="0"/>
                    </a:moveTo>
                    <a:lnTo>
                      <a:pt x="29" y="16"/>
                    </a:lnTo>
                    <a:lnTo>
                      <a:pt x="45" y="61"/>
                    </a:lnTo>
                    <a:lnTo>
                      <a:pt x="29" y="106"/>
                    </a:lnTo>
                    <a:lnTo>
                      <a:pt x="0" y="122"/>
                    </a:lnTo>
                    <a:lnTo>
                      <a:pt x="16" y="154"/>
                    </a:lnTo>
                    <a:lnTo>
                      <a:pt x="0" y="170"/>
                    </a:lnTo>
                    <a:lnTo>
                      <a:pt x="16" y="183"/>
                    </a:lnTo>
                    <a:lnTo>
                      <a:pt x="61" y="138"/>
                    </a:lnTo>
                    <a:lnTo>
                      <a:pt x="61" y="122"/>
                    </a:lnTo>
                    <a:lnTo>
                      <a:pt x="77" y="122"/>
                    </a:lnTo>
                    <a:lnTo>
                      <a:pt x="93" y="93"/>
                    </a:lnTo>
                    <a:lnTo>
                      <a:pt x="61" y="77"/>
                    </a:lnTo>
                    <a:lnTo>
                      <a:pt x="61" y="61"/>
                    </a:lnTo>
                    <a:lnTo>
                      <a:pt x="61" y="45"/>
                    </a:lnTo>
                    <a:lnTo>
                      <a:pt x="45"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625" name="Oval 287"/>
              <p:cNvSpPr>
                <a:spLocks noChangeArrowheads="1"/>
              </p:cNvSpPr>
              <p:nvPr/>
            </p:nvSpPr>
            <p:spPr bwMode="auto">
              <a:xfrm>
                <a:off x="5268" y="2987"/>
                <a:ext cx="0" cy="9"/>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26" name="Oval 288"/>
              <p:cNvSpPr>
                <a:spLocks noChangeArrowheads="1"/>
              </p:cNvSpPr>
              <p:nvPr/>
            </p:nvSpPr>
            <p:spPr bwMode="auto">
              <a:xfrm>
                <a:off x="5268" y="2974"/>
                <a:ext cx="0"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27" name="Oval 289"/>
              <p:cNvSpPr>
                <a:spLocks noChangeArrowheads="1"/>
              </p:cNvSpPr>
              <p:nvPr/>
            </p:nvSpPr>
            <p:spPr bwMode="auto">
              <a:xfrm>
                <a:off x="5159" y="2865"/>
                <a:ext cx="0" cy="9"/>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28" name="Oval 290"/>
              <p:cNvSpPr>
                <a:spLocks noChangeArrowheads="1"/>
              </p:cNvSpPr>
              <p:nvPr/>
            </p:nvSpPr>
            <p:spPr bwMode="auto">
              <a:xfrm>
                <a:off x="5268" y="2820"/>
                <a:ext cx="0" cy="6"/>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629" name="Oval 291"/>
              <p:cNvSpPr>
                <a:spLocks noChangeArrowheads="1"/>
              </p:cNvSpPr>
              <p:nvPr/>
            </p:nvSpPr>
            <p:spPr bwMode="auto">
              <a:xfrm>
                <a:off x="3072" y="2016"/>
                <a:ext cx="14" cy="14"/>
              </a:xfrm>
              <a:prstGeom prst="ellipse">
                <a:avLst/>
              </a:prstGeom>
              <a:solidFill>
                <a:srgbClr val="FFFF00"/>
              </a:solidFill>
              <a:ln w="9525">
                <a:solidFill>
                  <a:schemeClr val="tx1"/>
                </a:solidFill>
                <a:round/>
                <a:headEnd/>
                <a:tailEnd/>
              </a:ln>
            </p:spPr>
            <p:txBody>
              <a:bodyPr wrap="none" anchor="ctr"/>
              <a:lstStyle/>
              <a:p>
                <a:endParaRPr lang="en-US">
                  <a:solidFill>
                    <a:srgbClr val="FFFFFF"/>
                  </a:solidFill>
                  <a:latin typeface="StempelGaramond Roman"/>
                </a:endParaRPr>
              </a:p>
            </p:txBody>
          </p:sp>
          <p:sp>
            <p:nvSpPr>
              <p:cNvPr id="30630" name="Oval 292"/>
              <p:cNvSpPr>
                <a:spLocks noChangeArrowheads="1"/>
              </p:cNvSpPr>
              <p:nvPr/>
            </p:nvSpPr>
            <p:spPr bwMode="auto">
              <a:xfrm>
                <a:off x="2544" y="2448"/>
                <a:ext cx="48" cy="48"/>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31" name="Oval 293"/>
              <p:cNvSpPr>
                <a:spLocks noChangeArrowheads="1"/>
              </p:cNvSpPr>
              <p:nvPr/>
            </p:nvSpPr>
            <p:spPr bwMode="auto">
              <a:xfrm>
                <a:off x="3072" y="2832"/>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32" name="Oval 294"/>
              <p:cNvSpPr>
                <a:spLocks noChangeArrowheads="1"/>
              </p:cNvSpPr>
              <p:nvPr/>
            </p:nvSpPr>
            <p:spPr bwMode="auto">
              <a:xfrm>
                <a:off x="2880" y="288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33" name="Oval 295"/>
              <p:cNvSpPr>
                <a:spLocks noChangeArrowheads="1"/>
              </p:cNvSpPr>
              <p:nvPr/>
            </p:nvSpPr>
            <p:spPr bwMode="auto">
              <a:xfrm>
                <a:off x="3024" y="2784"/>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34" name="Oval 296"/>
              <p:cNvSpPr>
                <a:spLocks noChangeArrowheads="1"/>
              </p:cNvSpPr>
              <p:nvPr/>
            </p:nvSpPr>
            <p:spPr bwMode="auto">
              <a:xfrm>
                <a:off x="2400" y="2304"/>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35" name="Oval 297"/>
              <p:cNvSpPr>
                <a:spLocks noChangeArrowheads="1"/>
              </p:cNvSpPr>
              <p:nvPr/>
            </p:nvSpPr>
            <p:spPr bwMode="auto">
              <a:xfrm>
                <a:off x="3168" y="2544"/>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36" name="Oval 298"/>
              <p:cNvSpPr>
                <a:spLocks noChangeArrowheads="1"/>
              </p:cNvSpPr>
              <p:nvPr/>
            </p:nvSpPr>
            <p:spPr bwMode="auto">
              <a:xfrm>
                <a:off x="3216" y="240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37" name="Oval 299"/>
              <p:cNvSpPr>
                <a:spLocks noChangeArrowheads="1"/>
              </p:cNvSpPr>
              <p:nvPr/>
            </p:nvSpPr>
            <p:spPr bwMode="auto">
              <a:xfrm>
                <a:off x="3264" y="2112"/>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38" name="Oval 300"/>
              <p:cNvSpPr>
                <a:spLocks noChangeArrowheads="1"/>
              </p:cNvSpPr>
              <p:nvPr/>
            </p:nvSpPr>
            <p:spPr bwMode="auto">
              <a:xfrm>
                <a:off x="3504" y="216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39" name="Oval 301"/>
              <p:cNvSpPr>
                <a:spLocks noChangeArrowheads="1"/>
              </p:cNvSpPr>
              <p:nvPr/>
            </p:nvSpPr>
            <p:spPr bwMode="auto">
              <a:xfrm>
                <a:off x="3408" y="1968"/>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40" name="Oval 302"/>
              <p:cNvSpPr>
                <a:spLocks noChangeArrowheads="1"/>
              </p:cNvSpPr>
              <p:nvPr/>
            </p:nvSpPr>
            <p:spPr bwMode="auto">
              <a:xfrm>
                <a:off x="3072" y="2976"/>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41" name="Oval 303"/>
              <p:cNvSpPr>
                <a:spLocks noChangeArrowheads="1"/>
              </p:cNvSpPr>
              <p:nvPr/>
            </p:nvSpPr>
            <p:spPr bwMode="auto">
              <a:xfrm>
                <a:off x="4272" y="2688"/>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42" name="Oval 304"/>
              <p:cNvSpPr>
                <a:spLocks noChangeArrowheads="1"/>
              </p:cNvSpPr>
              <p:nvPr/>
            </p:nvSpPr>
            <p:spPr bwMode="auto">
              <a:xfrm>
                <a:off x="3408" y="2112"/>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43" name="Oval 305"/>
              <p:cNvSpPr>
                <a:spLocks noChangeArrowheads="1"/>
              </p:cNvSpPr>
              <p:nvPr/>
            </p:nvSpPr>
            <p:spPr bwMode="auto">
              <a:xfrm>
                <a:off x="3072" y="2592"/>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44" name="Oval 306"/>
              <p:cNvSpPr>
                <a:spLocks noChangeArrowheads="1"/>
              </p:cNvSpPr>
              <p:nvPr/>
            </p:nvSpPr>
            <p:spPr bwMode="auto">
              <a:xfrm>
                <a:off x="3120" y="2016"/>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45" name="Oval 307"/>
              <p:cNvSpPr>
                <a:spLocks noChangeArrowheads="1"/>
              </p:cNvSpPr>
              <p:nvPr/>
            </p:nvSpPr>
            <p:spPr bwMode="auto">
              <a:xfrm>
                <a:off x="3168" y="1968"/>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46" name="AutoShape 308"/>
              <p:cNvSpPr>
                <a:spLocks noChangeArrowheads="1"/>
              </p:cNvSpPr>
              <p:nvPr/>
            </p:nvSpPr>
            <p:spPr bwMode="auto">
              <a:xfrm>
                <a:off x="4248" y="1806"/>
                <a:ext cx="48" cy="48"/>
              </a:xfrm>
              <a:prstGeom prst="star8">
                <a:avLst>
                  <a:gd name="adj" fmla="val 38250"/>
                </a:avLst>
              </a:prstGeom>
              <a:solidFill>
                <a:srgbClr val="FFFF00"/>
              </a:solidFill>
              <a:ln w="12700" cap="rnd">
                <a:solidFill>
                  <a:srgbClr val="000000"/>
                </a:solidFill>
                <a:miter lim="800000"/>
                <a:headEnd/>
                <a:tailEnd/>
              </a:ln>
            </p:spPr>
            <p:txBody>
              <a:bodyPr wrap="none" anchor="ctr"/>
              <a:lstStyle/>
              <a:p>
                <a:endParaRPr lang="en-US">
                  <a:solidFill>
                    <a:srgbClr val="FFFFFF"/>
                  </a:solidFill>
                  <a:latin typeface="StempelGaramond Roman"/>
                </a:endParaRPr>
              </a:p>
            </p:txBody>
          </p:sp>
          <p:sp>
            <p:nvSpPr>
              <p:cNvPr id="30647" name="Oval 309"/>
              <p:cNvSpPr>
                <a:spLocks noChangeArrowheads="1"/>
              </p:cNvSpPr>
              <p:nvPr/>
            </p:nvSpPr>
            <p:spPr bwMode="auto">
              <a:xfrm>
                <a:off x="3120" y="2544"/>
                <a:ext cx="48" cy="48"/>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48" name="Oval 310"/>
              <p:cNvSpPr>
                <a:spLocks noChangeArrowheads="1"/>
              </p:cNvSpPr>
              <p:nvPr/>
            </p:nvSpPr>
            <p:spPr bwMode="auto">
              <a:xfrm>
                <a:off x="4464" y="2256"/>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49" name="Oval 311"/>
              <p:cNvSpPr>
                <a:spLocks noChangeArrowheads="1"/>
              </p:cNvSpPr>
              <p:nvPr/>
            </p:nvSpPr>
            <p:spPr bwMode="auto">
              <a:xfrm>
                <a:off x="3408" y="216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50" name="Oval 312"/>
              <p:cNvSpPr>
                <a:spLocks noChangeArrowheads="1"/>
              </p:cNvSpPr>
              <p:nvPr/>
            </p:nvSpPr>
            <p:spPr bwMode="auto">
              <a:xfrm>
                <a:off x="3024" y="2976"/>
                <a:ext cx="48" cy="48"/>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51" name="Oval 313"/>
              <p:cNvSpPr>
                <a:spLocks noChangeArrowheads="1"/>
              </p:cNvSpPr>
              <p:nvPr/>
            </p:nvSpPr>
            <p:spPr bwMode="auto">
              <a:xfrm>
                <a:off x="2592" y="1680"/>
                <a:ext cx="48" cy="48"/>
              </a:xfrm>
              <a:prstGeom prst="ellipse">
                <a:avLst/>
              </a:prstGeom>
              <a:solidFill>
                <a:srgbClr val="FF33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52" name="Oval 314"/>
              <p:cNvSpPr>
                <a:spLocks noChangeArrowheads="1"/>
              </p:cNvSpPr>
              <p:nvPr/>
            </p:nvSpPr>
            <p:spPr bwMode="auto">
              <a:xfrm>
                <a:off x="3312" y="2064"/>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53" name="Oval 315"/>
              <p:cNvSpPr>
                <a:spLocks noChangeArrowheads="1"/>
              </p:cNvSpPr>
              <p:nvPr/>
            </p:nvSpPr>
            <p:spPr bwMode="auto">
              <a:xfrm>
                <a:off x="2784" y="1968"/>
                <a:ext cx="48" cy="48"/>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54" name="Oval 316"/>
              <p:cNvSpPr>
                <a:spLocks noChangeArrowheads="1"/>
              </p:cNvSpPr>
              <p:nvPr/>
            </p:nvSpPr>
            <p:spPr bwMode="auto">
              <a:xfrm>
                <a:off x="2928" y="2448"/>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55" name="Oval 317"/>
              <p:cNvSpPr>
                <a:spLocks noChangeArrowheads="1"/>
              </p:cNvSpPr>
              <p:nvPr/>
            </p:nvSpPr>
            <p:spPr bwMode="auto">
              <a:xfrm>
                <a:off x="4128" y="2256"/>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56" name="Oval 318"/>
              <p:cNvSpPr>
                <a:spLocks noChangeArrowheads="1"/>
              </p:cNvSpPr>
              <p:nvPr/>
            </p:nvSpPr>
            <p:spPr bwMode="auto">
              <a:xfrm>
                <a:off x="3456" y="216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57" name="Oval 319"/>
              <p:cNvSpPr>
                <a:spLocks noChangeArrowheads="1"/>
              </p:cNvSpPr>
              <p:nvPr/>
            </p:nvSpPr>
            <p:spPr bwMode="auto">
              <a:xfrm>
                <a:off x="3840" y="240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58" name="Oval 320"/>
              <p:cNvSpPr>
                <a:spLocks noChangeArrowheads="1"/>
              </p:cNvSpPr>
              <p:nvPr/>
            </p:nvSpPr>
            <p:spPr bwMode="auto">
              <a:xfrm>
                <a:off x="4704" y="3312"/>
                <a:ext cx="48" cy="48"/>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59" name="Oval 321"/>
              <p:cNvSpPr>
                <a:spLocks noChangeArrowheads="1"/>
              </p:cNvSpPr>
              <p:nvPr/>
            </p:nvSpPr>
            <p:spPr bwMode="auto">
              <a:xfrm>
                <a:off x="4608" y="1824"/>
                <a:ext cx="48" cy="48"/>
              </a:xfrm>
              <a:prstGeom prst="ellipse">
                <a:avLst/>
              </a:prstGeom>
              <a:solidFill>
                <a:srgbClr val="FF33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60" name="Oval 322"/>
              <p:cNvSpPr>
                <a:spLocks noChangeArrowheads="1"/>
              </p:cNvSpPr>
              <p:nvPr/>
            </p:nvSpPr>
            <p:spPr bwMode="auto">
              <a:xfrm>
                <a:off x="4224" y="2304"/>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61" name="Oval 323"/>
              <p:cNvSpPr>
                <a:spLocks noChangeArrowheads="1"/>
              </p:cNvSpPr>
              <p:nvPr/>
            </p:nvSpPr>
            <p:spPr bwMode="auto">
              <a:xfrm>
                <a:off x="4176" y="2208"/>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62" name="Oval 324"/>
              <p:cNvSpPr>
                <a:spLocks noChangeArrowheads="1"/>
              </p:cNvSpPr>
              <p:nvPr/>
            </p:nvSpPr>
            <p:spPr bwMode="auto">
              <a:xfrm>
                <a:off x="4224" y="2352"/>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63" name="Oval 325"/>
              <p:cNvSpPr>
                <a:spLocks noChangeArrowheads="1"/>
              </p:cNvSpPr>
              <p:nvPr/>
            </p:nvSpPr>
            <p:spPr bwMode="auto">
              <a:xfrm>
                <a:off x="3024" y="3024"/>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64" name="Oval 326"/>
              <p:cNvSpPr>
                <a:spLocks noChangeArrowheads="1"/>
              </p:cNvSpPr>
              <p:nvPr/>
            </p:nvSpPr>
            <p:spPr bwMode="auto">
              <a:xfrm>
                <a:off x="5280" y="2976"/>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65" name="Oval 327"/>
              <p:cNvSpPr>
                <a:spLocks noChangeArrowheads="1"/>
              </p:cNvSpPr>
              <p:nvPr/>
            </p:nvSpPr>
            <p:spPr bwMode="auto">
              <a:xfrm>
                <a:off x="5088" y="3072"/>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66" name="Oval 328"/>
              <p:cNvSpPr>
                <a:spLocks noChangeArrowheads="1"/>
              </p:cNvSpPr>
              <p:nvPr/>
            </p:nvSpPr>
            <p:spPr bwMode="auto">
              <a:xfrm>
                <a:off x="4176" y="216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67" name="Oval 329"/>
              <p:cNvSpPr>
                <a:spLocks noChangeArrowheads="1"/>
              </p:cNvSpPr>
              <p:nvPr/>
            </p:nvSpPr>
            <p:spPr bwMode="auto">
              <a:xfrm>
                <a:off x="3168" y="264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68" name="Oval 330"/>
              <p:cNvSpPr>
                <a:spLocks noChangeArrowheads="1"/>
              </p:cNvSpPr>
              <p:nvPr/>
            </p:nvSpPr>
            <p:spPr bwMode="auto">
              <a:xfrm>
                <a:off x="2976" y="2928"/>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69" name="Oval 331"/>
              <p:cNvSpPr>
                <a:spLocks noChangeArrowheads="1"/>
              </p:cNvSpPr>
              <p:nvPr/>
            </p:nvSpPr>
            <p:spPr bwMode="auto">
              <a:xfrm>
                <a:off x="3072" y="264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70" name="Oval 332"/>
              <p:cNvSpPr>
                <a:spLocks noChangeArrowheads="1"/>
              </p:cNvSpPr>
              <p:nvPr/>
            </p:nvSpPr>
            <p:spPr bwMode="auto">
              <a:xfrm>
                <a:off x="3120" y="2736"/>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71" name="Oval 333"/>
              <p:cNvSpPr>
                <a:spLocks noChangeArrowheads="1"/>
              </p:cNvSpPr>
              <p:nvPr/>
            </p:nvSpPr>
            <p:spPr bwMode="auto">
              <a:xfrm>
                <a:off x="3168" y="2016"/>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72" name="Oval 334"/>
              <p:cNvSpPr>
                <a:spLocks noChangeArrowheads="1"/>
              </p:cNvSpPr>
              <p:nvPr/>
            </p:nvSpPr>
            <p:spPr bwMode="auto">
              <a:xfrm>
                <a:off x="2544" y="2016"/>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73" name="Oval 335"/>
              <p:cNvSpPr>
                <a:spLocks noChangeArrowheads="1"/>
              </p:cNvSpPr>
              <p:nvPr/>
            </p:nvSpPr>
            <p:spPr bwMode="auto">
              <a:xfrm>
                <a:off x="2997" y="1785"/>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74" name="Oval 336"/>
              <p:cNvSpPr>
                <a:spLocks noChangeArrowheads="1"/>
              </p:cNvSpPr>
              <p:nvPr/>
            </p:nvSpPr>
            <p:spPr bwMode="auto">
              <a:xfrm>
                <a:off x="2736" y="1584"/>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75" name="Oval 337"/>
              <p:cNvSpPr>
                <a:spLocks noChangeArrowheads="1"/>
              </p:cNvSpPr>
              <p:nvPr/>
            </p:nvSpPr>
            <p:spPr bwMode="auto">
              <a:xfrm>
                <a:off x="2784" y="168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76" name="Oval 338"/>
              <p:cNvSpPr>
                <a:spLocks noChangeArrowheads="1"/>
              </p:cNvSpPr>
              <p:nvPr/>
            </p:nvSpPr>
            <p:spPr bwMode="auto">
              <a:xfrm>
                <a:off x="2880" y="168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77" name="Oval 339"/>
              <p:cNvSpPr>
                <a:spLocks noChangeArrowheads="1"/>
              </p:cNvSpPr>
              <p:nvPr/>
            </p:nvSpPr>
            <p:spPr bwMode="auto">
              <a:xfrm>
                <a:off x="2880" y="2352"/>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78" name="Oval 340"/>
              <p:cNvSpPr>
                <a:spLocks noChangeArrowheads="1"/>
              </p:cNvSpPr>
              <p:nvPr/>
            </p:nvSpPr>
            <p:spPr bwMode="auto">
              <a:xfrm>
                <a:off x="2496" y="2352"/>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79" name="Oval 341"/>
              <p:cNvSpPr>
                <a:spLocks noChangeArrowheads="1"/>
              </p:cNvSpPr>
              <p:nvPr/>
            </p:nvSpPr>
            <p:spPr bwMode="auto">
              <a:xfrm>
                <a:off x="2832" y="2496"/>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80" name="Oval 342"/>
              <p:cNvSpPr>
                <a:spLocks noChangeArrowheads="1"/>
              </p:cNvSpPr>
              <p:nvPr/>
            </p:nvSpPr>
            <p:spPr bwMode="auto">
              <a:xfrm>
                <a:off x="2592" y="2352"/>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81" name="Oval 343"/>
              <p:cNvSpPr>
                <a:spLocks noChangeArrowheads="1"/>
              </p:cNvSpPr>
              <p:nvPr/>
            </p:nvSpPr>
            <p:spPr bwMode="auto">
              <a:xfrm>
                <a:off x="3083" y="2097"/>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82" name="Oval 344"/>
              <p:cNvSpPr>
                <a:spLocks noChangeArrowheads="1"/>
              </p:cNvSpPr>
              <p:nvPr/>
            </p:nvSpPr>
            <p:spPr bwMode="auto">
              <a:xfrm>
                <a:off x="3013" y="2005"/>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83" name="Oval 345"/>
              <p:cNvSpPr>
                <a:spLocks noChangeArrowheads="1"/>
              </p:cNvSpPr>
              <p:nvPr/>
            </p:nvSpPr>
            <p:spPr bwMode="auto">
              <a:xfrm>
                <a:off x="4320" y="2688"/>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684" name="Oval 346"/>
              <p:cNvSpPr>
                <a:spLocks noChangeArrowheads="1"/>
              </p:cNvSpPr>
              <p:nvPr/>
            </p:nvSpPr>
            <p:spPr bwMode="auto">
              <a:xfrm>
                <a:off x="3264" y="2352"/>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grpSp>
      </p:grpSp>
      <p:sp>
        <p:nvSpPr>
          <p:cNvPr id="29702" name="Line 347"/>
          <p:cNvSpPr>
            <a:spLocks noChangeShapeType="1"/>
          </p:cNvSpPr>
          <p:nvPr/>
        </p:nvSpPr>
        <p:spPr bwMode="auto">
          <a:xfrm>
            <a:off x="3132138" y="1052513"/>
            <a:ext cx="5688012" cy="1584325"/>
          </a:xfrm>
          <a:prstGeom prst="line">
            <a:avLst/>
          </a:prstGeom>
          <a:noFill/>
          <a:ln w="28575" cap="rnd">
            <a:solidFill>
              <a:schemeClr val="folHlink"/>
            </a:solidFill>
            <a:round/>
            <a:headEnd/>
            <a:tailEnd/>
          </a:ln>
        </p:spPr>
        <p:txBody>
          <a:bodyPr wrap="none" anchor="ctr"/>
          <a:lstStyle/>
          <a:p>
            <a:endParaRPr lang="en-US"/>
          </a:p>
        </p:txBody>
      </p:sp>
      <p:sp>
        <p:nvSpPr>
          <p:cNvPr id="390492" name="Text Box 348"/>
          <p:cNvSpPr txBox="1">
            <a:spLocks noChangeArrowheads="1"/>
          </p:cNvSpPr>
          <p:nvPr/>
        </p:nvSpPr>
        <p:spPr bwMode="auto">
          <a:xfrm rot="3597518">
            <a:off x="3200400" y="4887913"/>
            <a:ext cx="1920875" cy="304800"/>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lgn="ctr" eaLnBrk="0" hangingPunct="0">
              <a:spcBef>
                <a:spcPct val="50000"/>
              </a:spcBef>
              <a:defRPr/>
            </a:pPr>
            <a:r>
              <a:rPr lang="en-GB" sz="1400" b="1">
                <a:solidFill>
                  <a:srgbClr val="000000"/>
                </a:solidFill>
                <a:effectLst>
                  <a:outerShdw blurRad="38100" dist="38100" dir="2700000" algn="tl">
                    <a:srgbClr val="FFFFFF"/>
                  </a:outerShdw>
                </a:effectLst>
                <a:latin typeface="+mn-lt"/>
                <a:cs typeface="+mn-cs"/>
              </a:rPr>
              <a:t>124 Sub-National Labs</a:t>
            </a:r>
            <a:endParaRPr lang="en-GB" sz="1400">
              <a:solidFill>
                <a:srgbClr val="FFFFFF"/>
              </a:solidFill>
              <a:effectLst>
                <a:outerShdw blurRad="38100" dist="38100" dir="2700000" algn="tl">
                  <a:srgbClr val="000000"/>
                </a:outerShdw>
              </a:effectLst>
              <a:latin typeface="+mn-lt"/>
              <a:cs typeface="+mn-cs"/>
            </a:endParaRPr>
          </a:p>
        </p:txBody>
      </p:sp>
      <p:sp>
        <p:nvSpPr>
          <p:cNvPr id="29704" name="Oval 349"/>
          <p:cNvSpPr>
            <a:spLocks noChangeArrowheads="1"/>
          </p:cNvSpPr>
          <p:nvPr/>
        </p:nvSpPr>
        <p:spPr bwMode="auto">
          <a:xfrm>
            <a:off x="6361113" y="5022850"/>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29705" name="Freeform 350"/>
          <p:cNvSpPr>
            <a:spLocks/>
          </p:cNvSpPr>
          <p:nvPr/>
        </p:nvSpPr>
        <p:spPr bwMode="auto">
          <a:xfrm>
            <a:off x="4506913" y="4360863"/>
            <a:ext cx="57150" cy="84137"/>
          </a:xfrm>
          <a:custGeom>
            <a:avLst/>
            <a:gdLst>
              <a:gd name="T0" fmla="*/ 18661 w 49"/>
              <a:gd name="T1" fmla="*/ 83058 h 78"/>
              <a:gd name="T2" fmla="*/ 37322 w 49"/>
              <a:gd name="T3" fmla="*/ 65799 h 78"/>
              <a:gd name="T4" fmla="*/ 55984 w 49"/>
              <a:gd name="T5" fmla="*/ 31282 h 78"/>
              <a:gd name="T6" fmla="*/ 37322 w 49"/>
              <a:gd name="T7" fmla="*/ 0 h 78"/>
              <a:gd name="T8" fmla="*/ 18661 w 49"/>
              <a:gd name="T9" fmla="*/ 0 h 78"/>
              <a:gd name="T10" fmla="*/ 18661 w 49"/>
              <a:gd name="T11" fmla="*/ 31282 h 78"/>
              <a:gd name="T12" fmla="*/ 0 w 49"/>
              <a:gd name="T13" fmla="*/ 31282 h 78"/>
              <a:gd name="T14" fmla="*/ 0 w 49"/>
              <a:gd name="T15" fmla="*/ 48541 h 78"/>
              <a:gd name="T16" fmla="*/ 0 w 49"/>
              <a:gd name="T17" fmla="*/ 65799 h 78"/>
              <a:gd name="T18" fmla="*/ 18661 w 49"/>
              <a:gd name="T19" fmla="*/ 83058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78"/>
              <a:gd name="T32" fmla="*/ 49 w 49"/>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78">
                <a:moveTo>
                  <a:pt x="16" y="77"/>
                </a:moveTo>
                <a:lnTo>
                  <a:pt x="32" y="61"/>
                </a:lnTo>
                <a:lnTo>
                  <a:pt x="48" y="29"/>
                </a:lnTo>
                <a:lnTo>
                  <a:pt x="32" y="0"/>
                </a:lnTo>
                <a:lnTo>
                  <a:pt x="16" y="0"/>
                </a:lnTo>
                <a:lnTo>
                  <a:pt x="16" y="29"/>
                </a:lnTo>
                <a:lnTo>
                  <a:pt x="0" y="29"/>
                </a:lnTo>
                <a:lnTo>
                  <a:pt x="0" y="45"/>
                </a:lnTo>
                <a:lnTo>
                  <a:pt x="0" y="61"/>
                </a:lnTo>
                <a:lnTo>
                  <a:pt x="16" y="77"/>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06" name="Freeform 351"/>
          <p:cNvSpPr>
            <a:spLocks/>
          </p:cNvSpPr>
          <p:nvPr/>
        </p:nvSpPr>
        <p:spPr bwMode="auto">
          <a:xfrm>
            <a:off x="4525963" y="4425950"/>
            <a:ext cx="52387" cy="34925"/>
          </a:xfrm>
          <a:custGeom>
            <a:avLst/>
            <a:gdLst>
              <a:gd name="T0" fmla="*/ 51248 w 46"/>
              <a:gd name="T1" fmla="*/ 33867 h 33"/>
              <a:gd name="T2" fmla="*/ 51248 w 46"/>
              <a:gd name="T3" fmla="*/ 16933 h 33"/>
              <a:gd name="T4" fmla="*/ 18222 w 46"/>
              <a:gd name="T5" fmla="*/ 0 h 33"/>
              <a:gd name="T6" fmla="*/ 0 w 46"/>
              <a:gd name="T7" fmla="*/ 16933 h 33"/>
              <a:gd name="T8" fmla="*/ 36443 w 46"/>
              <a:gd name="T9" fmla="*/ 33867 h 33"/>
              <a:gd name="T10" fmla="*/ 51248 w 46"/>
              <a:gd name="T11" fmla="*/ 33867 h 33"/>
              <a:gd name="T12" fmla="*/ 0 60000 65536"/>
              <a:gd name="T13" fmla="*/ 0 60000 65536"/>
              <a:gd name="T14" fmla="*/ 0 60000 65536"/>
              <a:gd name="T15" fmla="*/ 0 60000 65536"/>
              <a:gd name="T16" fmla="*/ 0 60000 65536"/>
              <a:gd name="T17" fmla="*/ 0 60000 65536"/>
              <a:gd name="T18" fmla="*/ 0 w 46"/>
              <a:gd name="T19" fmla="*/ 0 h 33"/>
              <a:gd name="T20" fmla="*/ 46 w 4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6" h="33">
                <a:moveTo>
                  <a:pt x="45" y="32"/>
                </a:moveTo>
                <a:lnTo>
                  <a:pt x="45" y="16"/>
                </a:lnTo>
                <a:lnTo>
                  <a:pt x="16" y="0"/>
                </a:lnTo>
                <a:lnTo>
                  <a:pt x="0" y="16"/>
                </a:lnTo>
                <a:lnTo>
                  <a:pt x="32" y="32"/>
                </a:lnTo>
                <a:lnTo>
                  <a:pt x="45" y="32"/>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07" name="Freeform 352"/>
          <p:cNvSpPr>
            <a:spLocks/>
          </p:cNvSpPr>
          <p:nvPr/>
        </p:nvSpPr>
        <p:spPr bwMode="auto">
          <a:xfrm>
            <a:off x="4543425" y="4341813"/>
            <a:ext cx="34925" cy="50800"/>
          </a:xfrm>
          <a:custGeom>
            <a:avLst/>
            <a:gdLst>
              <a:gd name="T0" fmla="*/ 0 w 30"/>
              <a:gd name="T1" fmla="*/ 17670 h 46"/>
              <a:gd name="T2" fmla="*/ 18627 w 30"/>
              <a:gd name="T3" fmla="*/ 49696 h 46"/>
              <a:gd name="T4" fmla="*/ 33761 w 30"/>
              <a:gd name="T5" fmla="*/ 17670 h 46"/>
              <a:gd name="T6" fmla="*/ 18627 w 30"/>
              <a:gd name="T7" fmla="*/ 0 h 46"/>
              <a:gd name="T8" fmla="*/ 0 w 30"/>
              <a:gd name="T9" fmla="*/ 17670 h 46"/>
              <a:gd name="T10" fmla="*/ 0 60000 65536"/>
              <a:gd name="T11" fmla="*/ 0 60000 65536"/>
              <a:gd name="T12" fmla="*/ 0 60000 65536"/>
              <a:gd name="T13" fmla="*/ 0 60000 65536"/>
              <a:gd name="T14" fmla="*/ 0 60000 65536"/>
              <a:gd name="T15" fmla="*/ 0 w 30"/>
              <a:gd name="T16" fmla="*/ 0 h 46"/>
              <a:gd name="T17" fmla="*/ 30 w 30"/>
              <a:gd name="T18" fmla="*/ 46 h 46"/>
            </a:gdLst>
            <a:ahLst/>
            <a:cxnLst>
              <a:cxn ang="T10">
                <a:pos x="T0" y="T1"/>
              </a:cxn>
              <a:cxn ang="T11">
                <a:pos x="T2" y="T3"/>
              </a:cxn>
              <a:cxn ang="T12">
                <a:pos x="T4" y="T5"/>
              </a:cxn>
              <a:cxn ang="T13">
                <a:pos x="T6" y="T7"/>
              </a:cxn>
              <a:cxn ang="T14">
                <a:pos x="T8" y="T9"/>
              </a:cxn>
            </a:cxnLst>
            <a:rect l="T15" t="T16" r="T17" b="T18"/>
            <a:pathLst>
              <a:path w="30" h="46">
                <a:moveTo>
                  <a:pt x="0" y="16"/>
                </a:moveTo>
                <a:lnTo>
                  <a:pt x="16" y="45"/>
                </a:lnTo>
                <a:lnTo>
                  <a:pt x="29" y="16"/>
                </a:lnTo>
                <a:lnTo>
                  <a:pt x="16" y="0"/>
                </a:lnTo>
                <a:lnTo>
                  <a:pt x="0" y="16"/>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08" name="Freeform 353"/>
          <p:cNvSpPr>
            <a:spLocks/>
          </p:cNvSpPr>
          <p:nvPr/>
        </p:nvSpPr>
        <p:spPr bwMode="auto">
          <a:xfrm>
            <a:off x="4740275" y="4225925"/>
            <a:ext cx="19050" cy="17463"/>
          </a:xfrm>
          <a:custGeom>
            <a:avLst/>
            <a:gdLst>
              <a:gd name="T0" fmla="*/ 17929 w 17"/>
              <a:gd name="T1" fmla="*/ 0 h 17"/>
              <a:gd name="T2" fmla="*/ 0 w 17"/>
              <a:gd name="T3" fmla="*/ 16436 h 17"/>
              <a:gd name="T4" fmla="*/ 17929 w 17"/>
              <a:gd name="T5" fmla="*/ 16436 h 17"/>
              <a:gd name="T6" fmla="*/ 17929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09" name="Freeform 354"/>
          <p:cNvSpPr>
            <a:spLocks/>
          </p:cNvSpPr>
          <p:nvPr/>
        </p:nvSpPr>
        <p:spPr bwMode="auto">
          <a:xfrm>
            <a:off x="4595813" y="4491038"/>
            <a:ext cx="71437" cy="53975"/>
          </a:xfrm>
          <a:custGeom>
            <a:avLst/>
            <a:gdLst>
              <a:gd name="T0" fmla="*/ 70285 w 62"/>
              <a:gd name="T1" fmla="*/ 17624 h 49"/>
              <a:gd name="T2" fmla="*/ 55306 w 62"/>
              <a:gd name="T3" fmla="*/ 0 h 49"/>
              <a:gd name="T4" fmla="*/ 18435 w 62"/>
              <a:gd name="T5" fmla="*/ 0 h 49"/>
              <a:gd name="T6" fmla="*/ 0 w 62"/>
              <a:gd name="T7" fmla="*/ 0 h 49"/>
              <a:gd name="T8" fmla="*/ 0 w 62"/>
              <a:gd name="T9" fmla="*/ 17624 h 49"/>
              <a:gd name="T10" fmla="*/ 18435 w 62"/>
              <a:gd name="T11" fmla="*/ 35249 h 49"/>
              <a:gd name="T12" fmla="*/ 18435 w 62"/>
              <a:gd name="T13" fmla="*/ 17624 h 49"/>
              <a:gd name="T14" fmla="*/ 36871 w 62"/>
              <a:gd name="T15" fmla="*/ 35249 h 49"/>
              <a:gd name="T16" fmla="*/ 55306 w 62"/>
              <a:gd name="T17" fmla="*/ 52873 h 49"/>
              <a:gd name="T18" fmla="*/ 55306 w 62"/>
              <a:gd name="T19" fmla="*/ 35249 h 49"/>
              <a:gd name="T20" fmla="*/ 70285 w 62"/>
              <a:gd name="T21" fmla="*/ 17624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49"/>
              <a:gd name="T35" fmla="*/ 62 w 6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49">
                <a:moveTo>
                  <a:pt x="61" y="16"/>
                </a:moveTo>
                <a:lnTo>
                  <a:pt x="48" y="0"/>
                </a:lnTo>
                <a:lnTo>
                  <a:pt x="16" y="0"/>
                </a:lnTo>
                <a:lnTo>
                  <a:pt x="0" y="0"/>
                </a:lnTo>
                <a:lnTo>
                  <a:pt x="0" y="16"/>
                </a:lnTo>
                <a:lnTo>
                  <a:pt x="16" y="32"/>
                </a:lnTo>
                <a:lnTo>
                  <a:pt x="16" y="16"/>
                </a:lnTo>
                <a:lnTo>
                  <a:pt x="32" y="32"/>
                </a:lnTo>
                <a:lnTo>
                  <a:pt x="48" y="48"/>
                </a:lnTo>
                <a:lnTo>
                  <a:pt x="48" y="32"/>
                </a:lnTo>
                <a:lnTo>
                  <a:pt x="61" y="16"/>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10" name="Freeform 355"/>
          <p:cNvSpPr>
            <a:spLocks/>
          </p:cNvSpPr>
          <p:nvPr/>
        </p:nvSpPr>
        <p:spPr bwMode="auto">
          <a:xfrm>
            <a:off x="4651375" y="4259263"/>
            <a:ext cx="179388" cy="66675"/>
          </a:xfrm>
          <a:custGeom>
            <a:avLst/>
            <a:gdLst>
              <a:gd name="T0" fmla="*/ 0 w 155"/>
              <a:gd name="T1" fmla="*/ 34413 h 62"/>
              <a:gd name="T2" fmla="*/ 15045 w 155"/>
              <a:gd name="T3" fmla="*/ 17206 h 62"/>
              <a:gd name="T4" fmla="*/ 33563 w 155"/>
              <a:gd name="T5" fmla="*/ 17206 h 62"/>
              <a:gd name="T6" fmla="*/ 70598 w 155"/>
              <a:gd name="T7" fmla="*/ 34413 h 62"/>
              <a:gd name="T8" fmla="*/ 89115 w 155"/>
              <a:gd name="T9" fmla="*/ 48393 h 62"/>
              <a:gd name="T10" fmla="*/ 104161 w 155"/>
              <a:gd name="T11" fmla="*/ 65600 h 62"/>
              <a:gd name="T12" fmla="*/ 122678 w 155"/>
              <a:gd name="T13" fmla="*/ 65600 h 62"/>
              <a:gd name="T14" fmla="*/ 159713 w 155"/>
              <a:gd name="T15" fmla="*/ 65600 h 62"/>
              <a:gd name="T16" fmla="*/ 178231 w 155"/>
              <a:gd name="T17" fmla="*/ 65600 h 62"/>
              <a:gd name="T18" fmla="*/ 159713 w 155"/>
              <a:gd name="T19" fmla="*/ 48393 h 62"/>
              <a:gd name="T20" fmla="*/ 141196 w 155"/>
              <a:gd name="T21" fmla="*/ 48393 h 62"/>
              <a:gd name="T22" fmla="*/ 122678 w 155"/>
              <a:gd name="T23" fmla="*/ 48393 h 62"/>
              <a:gd name="T24" fmla="*/ 89115 w 155"/>
              <a:gd name="T25" fmla="*/ 17206 h 62"/>
              <a:gd name="T26" fmla="*/ 33563 w 155"/>
              <a:gd name="T27" fmla="*/ 0 h 62"/>
              <a:gd name="T28" fmla="*/ 0 w 155"/>
              <a:gd name="T29" fmla="*/ 17206 h 62"/>
              <a:gd name="T30" fmla="*/ 0 w 155"/>
              <a:gd name="T31" fmla="*/ 34413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62"/>
              <a:gd name="T50" fmla="*/ 155 w 155"/>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62">
                <a:moveTo>
                  <a:pt x="0" y="32"/>
                </a:moveTo>
                <a:lnTo>
                  <a:pt x="13" y="16"/>
                </a:lnTo>
                <a:lnTo>
                  <a:pt x="29" y="16"/>
                </a:lnTo>
                <a:lnTo>
                  <a:pt x="61" y="32"/>
                </a:lnTo>
                <a:lnTo>
                  <a:pt x="77" y="45"/>
                </a:lnTo>
                <a:lnTo>
                  <a:pt x="90" y="61"/>
                </a:lnTo>
                <a:lnTo>
                  <a:pt x="106" y="61"/>
                </a:lnTo>
                <a:lnTo>
                  <a:pt x="138" y="61"/>
                </a:lnTo>
                <a:lnTo>
                  <a:pt x="154" y="61"/>
                </a:lnTo>
                <a:lnTo>
                  <a:pt x="138" y="45"/>
                </a:lnTo>
                <a:lnTo>
                  <a:pt x="122" y="45"/>
                </a:lnTo>
                <a:lnTo>
                  <a:pt x="106" y="45"/>
                </a:lnTo>
                <a:lnTo>
                  <a:pt x="77" y="16"/>
                </a:lnTo>
                <a:lnTo>
                  <a:pt x="29" y="0"/>
                </a:lnTo>
                <a:lnTo>
                  <a:pt x="0" y="16"/>
                </a:lnTo>
                <a:lnTo>
                  <a:pt x="0" y="32"/>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11" name="Freeform 356"/>
          <p:cNvSpPr>
            <a:spLocks/>
          </p:cNvSpPr>
          <p:nvPr/>
        </p:nvSpPr>
        <p:spPr bwMode="auto">
          <a:xfrm>
            <a:off x="4543425" y="4391025"/>
            <a:ext cx="109538" cy="69850"/>
          </a:xfrm>
          <a:custGeom>
            <a:avLst/>
            <a:gdLst>
              <a:gd name="T0" fmla="*/ 108373 w 94"/>
              <a:gd name="T1" fmla="*/ 34925 h 66"/>
              <a:gd name="T2" fmla="*/ 89728 w 94"/>
              <a:gd name="T3" fmla="*/ 16933 h 66"/>
              <a:gd name="T4" fmla="*/ 18645 w 94"/>
              <a:gd name="T5" fmla="*/ 0 h 66"/>
              <a:gd name="T6" fmla="*/ 0 w 94"/>
              <a:gd name="T7" fmla="*/ 34925 h 66"/>
              <a:gd name="T8" fmla="*/ 33794 w 94"/>
              <a:gd name="T9" fmla="*/ 51858 h 66"/>
              <a:gd name="T10" fmla="*/ 33794 w 94"/>
              <a:gd name="T11" fmla="*/ 68792 h 66"/>
              <a:gd name="T12" fmla="*/ 52438 w 94"/>
              <a:gd name="T13" fmla="*/ 68792 h 66"/>
              <a:gd name="T14" fmla="*/ 71083 w 94"/>
              <a:gd name="T15" fmla="*/ 51858 h 66"/>
              <a:gd name="T16" fmla="*/ 108373 w 94"/>
              <a:gd name="T17" fmla="*/ 349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66"/>
              <a:gd name="T29" fmla="*/ 94 w 94"/>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66">
                <a:moveTo>
                  <a:pt x="93" y="33"/>
                </a:moveTo>
                <a:lnTo>
                  <a:pt x="77" y="16"/>
                </a:lnTo>
                <a:lnTo>
                  <a:pt x="16" y="0"/>
                </a:lnTo>
                <a:lnTo>
                  <a:pt x="0" y="33"/>
                </a:lnTo>
                <a:lnTo>
                  <a:pt x="29" y="49"/>
                </a:lnTo>
                <a:lnTo>
                  <a:pt x="29" y="65"/>
                </a:lnTo>
                <a:lnTo>
                  <a:pt x="45" y="65"/>
                </a:lnTo>
                <a:lnTo>
                  <a:pt x="61" y="49"/>
                </a:lnTo>
                <a:lnTo>
                  <a:pt x="93" y="33"/>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12" name="Freeform 357"/>
          <p:cNvSpPr>
            <a:spLocks/>
          </p:cNvSpPr>
          <p:nvPr/>
        </p:nvSpPr>
        <p:spPr bwMode="auto">
          <a:xfrm>
            <a:off x="4740275" y="4360863"/>
            <a:ext cx="34925" cy="17462"/>
          </a:xfrm>
          <a:custGeom>
            <a:avLst/>
            <a:gdLst>
              <a:gd name="T0" fmla="*/ 0 w 30"/>
              <a:gd name="T1" fmla="*/ 0 h 17"/>
              <a:gd name="T2" fmla="*/ 15134 w 30"/>
              <a:gd name="T3" fmla="*/ 16435 h 17"/>
              <a:gd name="T4" fmla="*/ 33761 w 30"/>
              <a:gd name="T5" fmla="*/ 0 h 17"/>
              <a:gd name="T6" fmla="*/ 15134 w 30"/>
              <a:gd name="T7" fmla="*/ 0 h 17"/>
              <a:gd name="T8" fmla="*/ 0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0"/>
                </a:moveTo>
                <a:lnTo>
                  <a:pt x="13" y="16"/>
                </a:lnTo>
                <a:lnTo>
                  <a:pt x="29" y="0"/>
                </a:lnTo>
                <a:lnTo>
                  <a:pt x="13" y="0"/>
                </a:lnTo>
                <a:lnTo>
                  <a:pt x="0"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13" name="Freeform 358"/>
          <p:cNvSpPr>
            <a:spLocks/>
          </p:cNvSpPr>
          <p:nvPr/>
        </p:nvSpPr>
        <p:spPr bwMode="auto">
          <a:xfrm>
            <a:off x="4133850" y="4029075"/>
            <a:ext cx="481013" cy="398463"/>
          </a:xfrm>
          <a:custGeom>
            <a:avLst/>
            <a:gdLst>
              <a:gd name="T0" fmla="*/ 372843 w 418"/>
              <a:gd name="T1" fmla="*/ 397389 h 371"/>
              <a:gd name="T2" fmla="*/ 372843 w 418"/>
              <a:gd name="T3" fmla="*/ 380205 h 371"/>
              <a:gd name="T4" fmla="*/ 372843 w 418"/>
              <a:gd name="T5" fmla="*/ 363020 h 371"/>
              <a:gd name="T6" fmla="*/ 391255 w 418"/>
              <a:gd name="T7" fmla="*/ 363020 h 371"/>
              <a:gd name="T8" fmla="*/ 391255 w 418"/>
              <a:gd name="T9" fmla="*/ 331874 h 371"/>
              <a:gd name="T10" fmla="*/ 409667 w 418"/>
              <a:gd name="T11" fmla="*/ 331874 h 371"/>
              <a:gd name="T12" fmla="*/ 428079 w 418"/>
              <a:gd name="T13" fmla="*/ 314689 h 371"/>
              <a:gd name="T14" fmla="*/ 443038 w 418"/>
              <a:gd name="T15" fmla="*/ 331874 h 371"/>
              <a:gd name="T16" fmla="*/ 461450 w 418"/>
              <a:gd name="T17" fmla="*/ 297505 h 371"/>
              <a:gd name="T18" fmla="*/ 479862 w 418"/>
              <a:gd name="T19" fmla="*/ 266358 h 371"/>
              <a:gd name="T20" fmla="*/ 461450 w 418"/>
              <a:gd name="T21" fmla="*/ 266358 h 371"/>
              <a:gd name="T22" fmla="*/ 409667 w 418"/>
              <a:gd name="T23" fmla="*/ 266358 h 371"/>
              <a:gd name="T24" fmla="*/ 391255 w 418"/>
              <a:gd name="T25" fmla="*/ 314689 h 371"/>
              <a:gd name="T26" fmla="*/ 372843 w 418"/>
              <a:gd name="T27" fmla="*/ 314689 h 371"/>
              <a:gd name="T28" fmla="*/ 354431 w 418"/>
              <a:gd name="T29" fmla="*/ 314689 h 371"/>
              <a:gd name="T30" fmla="*/ 339471 w 418"/>
              <a:gd name="T31" fmla="*/ 331874 h 371"/>
              <a:gd name="T32" fmla="*/ 302647 w 418"/>
              <a:gd name="T33" fmla="*/ 297505 h 371"/>
              <a:gd name="T34" fmla="*/ 284235 w 418"/>
              <a:gd name="T35" fmla="*/ 249174 h 371"/>
              <a:gd name="T36" fmla="*/ 284235 w 418"/>
              <a:gd name="T37" fmla="*/ 231989 h 371"/>
              <a:gd name="T38" fmla="*/ 284235 w 418"/>
              <a:gd name="T39" fmla="*/ 179362 h 371"/>
              <a:gd name="T40" fmla="*/ 302647 w 418"/>
              <a:gd name="T41" fmla="*/ 165400 h 371"/>
              <a:gd name="T42" fmla="*/ 284235 w 418"/>
              <a:gd name="T43" fmla="*/ 148215 h 371"/>
              <a:gd name="T44" fmla="*/ 265823 w 418"/>
              <a:gd name="T45" fmla="*/ 131031 h 371"/>
              <a:gd name="T46" fmla="*/ 265823 w 418"/>
              <a:gd name="T47" fmla="*/ 96662 h 371"/>
              <a:gd name="T48" fmla="*/ 250863 w 418"/>
              <a:gd name="T49" fmla="*/ 82700 h 371"/>
              <a:gd name="T50" fmla="*/ 214039 w 418"/>
              <a:gd name="T51" fmla="*/ 82700 h 371"/>
              <a:gd name="T52" fmla="*/ 177215 w 418"/>
              <a:gd name="T53" fmla="*/ 31147 h 371"/>
              <a:gd name="T54" fmla="*/ 143844 w 418"/>
              <a:gd name="T55" fmla="*/ 13962 h 371"/>
              <a:gd name="T56" fmla="*/ 143844 w 418"/>
              <a:gd name="T57" fmla="*/ 31147 h 371"/>
              <a:gd name="T58" fmla="*/ 107020 w 418"/>
              <a:gd name="T59" fmla="*/ 31147 h 371"/>
              <a:gd name="T60" fmla="*/ 36824 w 418"/>
              <a:gd name="T61" fmla="*/ 0 h 371"/>
              <a:gd name="T62" fmla="*/ 0 w 418"/>
              <a:gd name="T63" fmla="*/ 0 h 371"/>
              <a:gd name="T64" fmla="*/ 0 w 418"/>
              <a:gd name="T65" fmla="*/ 48331 h 371"/>
              <a:gd name="T66" fmla="*/ 18412 w 418"/>
              <a:gd name="T67" fmla="*/ 82700 h 371"/>
              <a:gd name="T68" fmla="*/ 36824 w 418"/>
              <a:gd name="T69" fmla="*/ 96662 h 371"/>
              <a:gd name="T70" fmla="*/ 18412 w 418"/>
              <a:gd name="T71" fmla="*/ 96662 h 371"/>
              <a:gd name="T72" fmla="*/ 36824 w 418"/>
              <a:gd name="T73" fmla="*/ 131031 h 371"/>
              <a:gd name="T74" fmla="*/ 55236 w 418"/>
              <a:gd name="T75" fmla="*/ 131031 h 371"/>
              <a:gd name="T76" fmla="*/ 55236 w 418"/>
              <a:gd name="T77" fmla="*/ 165400 h 371"/>
              <a:gd name="T78" fmla="*/ 70196 w 418"/>
              <a:gd name="T79" fmla="*/ 213731 h 371"/>
              <a:gd name="T80" fmla="*/ 88608 w 418"/>
              <a:gd name="T81" fmla="*/ 196546 h 371"/>
              <a:gd name="T82" fmla="*/ 70196 w 418"/>
              <a:gd name="T83" fmla="*/ 179362 h 371"/>
              <a:gd name="T84" fmla="*/ 55236 w 418"/>
              <a:gd name="T85" fmla="*/ 96662 h 371"/>
              <a:gd name="T86" fmla="*/ 36824 w 418"/>
              <a:gd name="T87" fmla="*/ 48331 h 371"/>
              <a:gd name="T88" fmla="*/ 36824 w 418"/>
              <a:gd name="T89" fmla="*/ 13962 h 371"/>
              <a:gd name="T90" fmla="*/ 55236 w 418"/>
              <a:gd name="T91" fmla="*/ 31147 h 371"/>
              <a:gd name="T92" fmla="*/ 88608 w 418"/>
              <a:gd name="T93" fmla="*/ 96662 h 371"/>
              <a:gd name="T94" fmla="*/ 70196 w 418"/>
              <a:gd name="T95" fmla="*/ 113847 h 371"/>
              <a:gd name="T96" fmla="*/ 107020 w 418"/>
              <a:gd name="T97" fmla="*/ 131031 h 371"/>
              <a:gd name="T98" fmla="*/ 125432 w 418"/>
              <a:gd name="T99" fmla="*/ 179362 h 371"/>
              <a:gd name="T100" fmla="*/ 158803 w 418"/>
              <a:gd name="T101" fmla="*/ 249174 h 371"/>
              <a:gd name="T102" fmla="*/ 143844 w 418"/>
              <a:gd name="T103" fmla="*/ 280320 h 371"/>
              <a:gd name="T104" fmla="*/ 177215 w 418"/>
              <a:gd name="T105" fmla="*/ 297505 h 371"/>
              <a:gd name="T106" fmla="*/ 232451 w 418"/>
              <a:gd name="T107" fmla="*/ 331874 h 371"/>
              <a:gd name="T108" fmla="*/ 302647 w 418"/>
              <a:gd name="T109" fmla="*/ 363020 h 371"/>
              <a:gd name="T110" fmla="*/ 321059 w 418"/>
              <a:gd name="T111" fmla="*/ 363020 h 371"/>
              <a:gd name="T112" fmla="*/ 339471 w 418"/>
              <a:gd name="T113" fmla="*/ 363020 h 371"/>
              <a:gd name="T114" fmla="*/ 372843 w 418"/>
              <a:gd name="T115" fmla="*/ 397389 h 3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8"/>
              <a:gd name="T175" fmla="*/ 0 h 371"/>
              <a:gd name="T176" fmla="*/ 418 w 418"/>
              <a:gd name="T177" fmla="*/ 371 h 3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8" h="371">
                <a:moveTo>
                  <a:pt x="324" y="370"/>
                </a:moveTo>
                <a:lnTo>
                  <a:pt x="324" y="354"/>
                </a:lnTo>
                <a:lnTo>
                  <a:pt x="324" y="338"/>
                </a:lnTo>
                <a:lnTo>
                  <a:pt x="340" y="338"/>
                </a:lnTo>
                <a:lnTo>
                  <a:pt x="340" y="309"/>
                </a:lnTo>
                <a:lnTo>
                  <a:pt x="356" y="309"/>
                </a:lnTo>
                <a:lnTo>
                  <a:pt x="372" y="293"/>
                </a:lnTo>
                <a:lnTo>
                  <a:pt x="385" y="309"/>
                </a:lnTo>
                <a:lnTo>
                  <a:pt x="401" y="277"/>
                </a:lnTo>
                <a:lnTo>
                  <a:pt x="417" y="248"/>
                </a:lnTo>
                <a:lnTo>
                  <a:pt x="401" y="248"/>
                </a:lnTo>
                <a:lnTo>
                  <a:pt x="356" y="248"/>
                </a:lnTo>
                <a:lnTo>
                  <a:pt x="340" y="293"/>
                </a:lnTo>
                <a:lnTo>
                  <a:pt x="324" y="293"/>
                </a:lnTo>
                <a:lnTo>
                  <a:pt x="308" y="293"/>
                </a:lnTo>
                <a:lnTo>
                  <a:pt x="295" y="309"/>
                </a:lnTo>
                <a:lnTo>
                  <a:pt x="263" y="277"/>
                </a:lnTo>
                <a:lnTo>
                  <a:pt x="247" y="232"/>
                </a:lnTo>
                <a:lnTo>
                  <a:pt x="247" y="216"/>
                </a:lnTo>
                <a:lnTo>
                  <a:pt x="247" y="167"/>
                </a:lnTo>
                <a:lnTo>
                  <a:pt x="263" y="154"/>
                </a:lnTo>
                <a:lnTo>
                  <a:pt x="247" y="138"/>
                </a:lnTo>
                <a:lnTo>
                  <a:pt x="231" y="122"/>
                </a:lnTo>
                <a:lnTo>
                  <a:pt x="231" y="90"/>
                </a:lnTo>
                <a:lnTo>
                  <a:pt x="218" y="77"/>
                </a:lnTo>
                <a:lnTo>
                  <a:pt x="186" y="77"/>
                </a:lnTo>
                <a:lnTo>
                  <a:pt x="154" y="29"/>
                </a:lnTo>
                <a:lnTo>
                  <a:pt x="125" y="13"/>
                </a:lnTo>
                <a:lnTo>
                  <a:pt x="125" y="29"/>
                </a:lnTo>
                <a:lnTo>
                  <a:pt x="93" y="29"/>
                </a:lnTo>
                <a:lnTo>
                  <a:pt x="32" y="0"/>
                </a:lnTo>
                <a:lnTo>
                  <a:pt x="0" y="0"/>
                </a:lnTo>
                <a:lnTo>
                  <a:pt x="0" y="45"/>
                </a:lnTo>
                <a:lnTo>
                  <a:pt x="16" y="77"/>
                </a:lnTo>
                <a:lnTo>
                  <a:pt x="32" y="90"/>
                </a:lnTo>
                <a:lnTo>
                  <a:pt x="16" y="90"/>
                </a:lnTo>
                <a:lnTo>
                  <a:pt x="32" y="122"/>
                </a:lnTo>
                <a:lnTo>
                  <a:pt x="48" y="122"/>
                </a:lnTo>
                <a:lnTo>
                  <a:pt x="48" y="154"/>
                </a:lnTo>
                <a:lnTo>
                  <a:pt x="61" y="199"/>
                </a:lnTo>
                <a:lnTo>
                  <a:pt x="77" y="183"/>
                </a:lnTo>
                <a:lnTo>
                  <a:pt x="61" y="167"/>
                </a:lnTo>
                <a:lnTo>
                  <a:pt x="48" y="90"/>
                </a:lnTo>
                <a:lnTo>
                  <a:pt x="32" y="45"/>
                </a:lnTo>
                <a:lnTo>
                  <a:pt x="32" y="13"/>
                </a:lnTo>
                <a:lnTo>
                  <a:pt x="48" y="29"/>
                </a:lnTo>
                <a:lnTo>
                  <a:pt x="77" y="90"/>
                </a:lnTo>
                <a:lnTo>
                  <a:pt x="61" y="106"/>
                </a:lnTo>
                <a:lnTo>
                  <a:pt x="93" y="122"/>
                </a:lnTo>
                <a:lnTo>
                  <a:pt x="109" y="167"/>
                </a:lnTo>
                <a:lnTo>
                  <a:pt x="138" y="232"/>
                </a:lnTo>
                <a:lnTo>
                  <a:pt x="125" y="261"/>
                </a:lnTo>
                <a:lnTo>
                  <a:pt x="154" y="277"/>
                </a:lnTo>
                <a:lnTo>
                  <a:pt x="202" y="309"/>
                </a:lnTo>
                <a:lnTo>
                  <a:pt x="263" y="338"/>
                </a:lnTo>
                <a:lnTo>
                  <a:pt x="279" y="338"/>
                </a:lnTo>
                <a:lnTo>
                  <a:pt x="295" y="338"/>
                </a:lnTo>
                <a:lnTo>
                  <a:pt x="324" y="37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14" name="Freeform 359"/>
          <p:cNvSpPr>
            <a:spLocks/>
          </p:cNvSpPr>
          <p:nvPr/>
        </p:nvSpPr>
        <p:spPr bwMode="auto">
          <a:xfrm>
            <a:off x="4576763" y="4425950"/>
            <a:ext cx="76200" cy="66675"/>
          </a:xfrm>
          <a:custGeom>
            <a:avLst/>
            <a:gdLst>
              <a:gd name="T0" fmla="*/ 18757 w 65"/>
              <a:gd name="T1" fmla="*/ 65600 h 62"/>
              <a:gd name="T2" fmla="*/ 37514 w 65"/>
              <a:gd name="T3" fmla="*/ 65600 h 62"/>
              <a:gd name="T4" fmla="*/ 75028 w 65"/>
              <a:gd name="T5" fmla="*/ 65600 h 62"/>
              <a:gd name="T6" fmla="*/ 75028 w 65"/>
              <a:gd name="T7" fmla="*/ 0 h 62"/>
              <a:gd name="T8" fmla="*/ 37514 w 65"/>
              <a:gd name="T9" fmla="*/ 17206 h 62"/>
              <a:gd name="T10" fmla="*/ 18757 w 65"/>
              <a:gd name="T11" fmla="*/ 34413 h 62"/>
              <a:gd name="T12" fmla="*/ 0 w 65"/>
              <a:gd name="T13" fmla="*/ 34413 h 62"/>
              <a:gd name="T14" fmla="*/ 18757 w 65"/>
              <a:gd name="T15" fmla="*/ 65600 h 62"/>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2"/>
              <a:gd name="T26" fmla="*/ 65 w 65"/>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2">
                <a:moveTo>
                  <a:pt x="16" y="61"/>
                </a:moveTo>
                <a:lnTo>
                  <a:pt x="32" y="61"/>
                </a:lnTo>
                <a:lnTo>
                  <a:pt x="64" y="61"/>
                </a:lnTo>
                <a:lnTo>
                  <a:pt x="64" y="0"/>
                </a:lnTo>
                <a:lnTo>
                  <a:pt x="32" y="16"/>
                </a:lnTo>
                <a:lnTo>
                  <a:pt x="16" y="32"/>
                </a:lnTo>
                <a:lnTo>
                  <a:pt x="0" y="32"/>
                </a:lnTo>
                <a:lnTo>
                  <a:pt x="16" y="61"/>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15" name="Freeform 360"/>
          <p:cNvSpPr>
            <a:spLocks/>
          </p:cNvSpPr>
          <p:nvPr/>
        </p:nvSpPr>
        <p:spPr bwMode="auto">
          <a:xfrm>
            <a:off x="4651375" y="4508500"/>
            <a:ext cx="104775" cy="49213"/>
          </a:xfrm>
          <a:custGeom>
            <a:avLst/>
            <a:gdLst>
              <a:gd name="T0" fmla="*/ 51812 w 91"/>
              <a:gd name="T1" fmla="*/ 17118 h 46"/>
              <a:gd name="T2" fmla="*/ 70234 w 91"/>
              <a:gd name="T3" fmla="*/ 34235 h 46"/>
              <a:gd name="T4" fmla="*/ 88656 w 91"/>
              <a:gd name="T5" fmla="*/ 48143 h 46"/>
              <a:gd name="T6" fmla="*/ 103624 w 91"/>
              <a:gd name="T7" fmla="*/ 34235 h 46"/>
              <a:gd name="T8" fmla="*/ 103624 w 91"/>
              <a:gd name="T9" fmla="*/ 17118 h 46"/>
              <a:gd name="T10" fmla="*/ 88656 w 91"/>
              <a:gd name="T11" fmla="*/ 17118 h 46"/>
              <a:gd name="T12" fmla="*/ 70234 w 91"/>
              <a:gd name="T13" fmla="*/ 0 h 46"/>
              <a:gd name="T14" fmla="*/ 51812 w 91"/>
              <a:gd name="T15" fmla="*/ 17118 h 46"/>
              <a:gd name="T16" fmla="*/ 14968 w 91"/>
              <a:gd name="T17" fmla="*/ 17118 h 46"/>
              <a:gd name="T18" fmla="*/ 14968 w 91"/>
              <a:gd name="T19" fmla="*/ 0 h 46"/>
              <a:gd name="T20" fmla="*/ 0 w 91"/>
              <a:gd name="T21" fmla="*/ 17118 h 46"/>
              <a:gd name="T22" fmla="*/ 0 w 91"/>
              <a:gd name="T23" fmla="*/ 34235 h 46"/>
              <a:gd name="T24" fmla="*/ 14968 w 91"/>
              <a:gd name="T25" fmla="*/ 34235 h 46"/>
              <a:gd name="T26" fmla="*/ 33390 w 91"/>
              <a:gd name="T27" fmla="*/ 48143 h 46"/>
              <a:gd name="T28" fmla="*/ 51812 w 91"/>
              <a:gd name="T29" fmla="*/ 48143 h 46"/>
              <a:gd name="T30" fmla="*/ 51812 w 91"/>
              <a:gd name="T31" fmla="*/ 34235 h 46"/>
              <a:gd name="T32" fmla="*/ 51812 w 91"/>
              <a:gd name="T33" fmla="*/ 17118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46"/>
              <a:gd name="T53" fmla="*/ 91 w 91"/>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46">
                <a:moveTo>
                  <a:pt x="45" y="16"/>
                </a:moveTo>
                <a:lnTo>
                  <a:pt x="61" y="32"/>
                </a:lnTo>
                <a:lnTo>
                  <a:pt x="77" y="45"/>
                </a:lnTo>
                <a:lnTo>
                  <a:pt x="90" y="32"/>
                </a:lnTo>
                <a:lnTo>
                  <a:pt x="90" y="16"/>
                </a:lnTo>
                <a:lnTo>
                  <a:pt x="77" y="16"/>
                </a:lnTo>
                <a:lnTo>
                  <a:pt x="61" y="0"/>
                </a:lnTo>
                <a:lnTo>
                  <a:pt x="45" y="16"/>
                </a:lnTo>
                <a:lnTo>
                  <a:pt x="13" y="16"/>
                </a:lnTo>
                <a:lnTo>
                  <a:pt x="13" y="0"/>
                </a:lnTo>
                <a:lnTo>
                  <a:pt x="0" y="16"/>
                </a:lnTo>
                <a:lnTo>
                  <a:pt x="0" y="32"/>
                </a:lnTo>
                <a:lnTo>
                  <a:pt x="13" y="32"/>
                </a:lnTo>
                <a:lnTo>
                  <a:pt x="29" y="45"/>
                </a:lnTo>
                <a:lnTo>
                  <a:pt x="45" y="45"/>
                </a:lnTo>
                <a:lnTo>
                  <a:pt x="45" y="32"/>
                </a:lnTo>
                <a:lnTo>
                  <a:pt x="45" y="16"/>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16" name="Freeform 361"/>
          <p:cNvSpPr>
            <a:spLocks/>
          </p:cNvSpPr>
          <p:nvPr/>
        </p:nvSpPr>
        <p:spPr bwMode="auto">
          <a:xfrm>
            <a:off x="4044950" y="3432175"/>
            <a:ext cx="19050" cy="33338"/>
          </a:xfrm>
          <a:custGeom>
            <a:avLst/>
            <a:gdLst>
              <a:gd name="T0" fmla="*/ 0 w 17"/>
              <a:gd name="T1" fmla="*/ 0 h 30"/>
              <a:gd name="T2" fmla="*/ 17929 w 17"/>
              <a:gd name="T3" fmla="*/ 17780 h 30"/>
              <a:gd name="T4" fmla="*/ 0 w 17"/>
              <a:gd name="T5" fmla="*/ 32227 h 30"/>
              <a:gd name="T6" fmla="*/ 0 w 17"/>
              <a:gd name="T7" fmla="*/ 0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0" y="0"/>
                </a:moveTo>
                <a:lnTo>
                  <a:pt x="16" y="16"/>
                </a:lnTo>
                <a:lnTo>
                  <a:pt x="0" y="29"/>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717" name="Freeform 362"/>
          <p:cNvSpPr>
            <a:spLocks/>
          </p:cNvSpPr>
          <p:nvPr/>
        </p:nvSpPr>
        <p:spPr bwMode="auto">
          <a:xfrm>
            <a:off x="4062413" y="3019425"/>
            <a:ext cx="1174750" cy="876300"/>
          </a:xfrm>
          <a:custGeom>
            <a:avLst/>
            <a:gdLst>
              <a:gd name="T0" fmla="*/ 836634 w 1018"/>
              <a:gd name="T1" fmla="*/ 826901 h 816"/>
              <a:gd name="T2" fmla="*/ 888563 w 1018"/>
              <a:gd name="T3" fmla="*/ 826901 h 816"/>
              <a:gd name="T4" fmla="*/ 943954 w 1018"/>
              <a:gd name="T5" fmla="*/ 775354 h 816"/>
              <a:gd name="T6" fmla="*/ 995883 w 1018"/>
              <a:gd name="T7" fmla="*/ 809718 h 816"/>
              <a:gd name="T8" fmla="*/ 958956 w 1018"/>
              <a:gd name="T9" fmla="*/ 875226 h 816"/>
              <a:gd name="T10" fmla="*/ 1014347 w 1018"/>
              <a:gd name="T11" fmla="*/ 809718 h 816"/>
              <a:gd name="T12" fmla="*/ 977420 w 1018"/>
              <a:gd name="T13" fmla="*/ 761393 h 816"/>
              <a:gd name="T14" fmla="*/ 995883 w 1018"/>
              <a:gd name="T15" fmla="*/ 727028 h 816"/>
              <a:gd name="T16" fmla="*/ 925491 w 1018"/>
              <a:gd name="T17" fmla="*/ 775354 h 816"/>
              <a:gd name="T18" fmla="*/ 958956 w 1018"/>
              <a:gd name="T19" fmla="*/ 744211 h 816"/>
              <a:gd name="T20" fmla="*/ 1014347 w 1018"/>
              <a:gd name="T21" fmla="*/ 709846 h 816"/>
              <a:gd name="T22" fmla="*/ 1121667 w 1018"/>
              <a:gd name="T23" fmla="*/ 709846 h 816"/>
              <a:gd name="T24" fmla="*/ 1173596 w 1018"/>
              <a:gd name="T25" fmla="*/ 661521 h 816"/>
              <a:gd name="T26" fmla="*/ 1103203 w 1018"/>
              <a:gd name="T27" fmla="*/ 596013 h 816"/>
              <a:gd name="T28" fmla="*/ 1047812 w 1018"/>
              <a:gd name="T29" fmla="*/ 527283 h 816"/>
              <a:gd name="T30" fmla="*/ 995883 w 1018"/>
              <a:gd name="T31" fmla="*/ 461776 h 816"/>
              <a:gd name="T32" fmla="*/ 925491 w 1018"/>
              <a:gd name="T33" fmla="*/ 396268 h 816"/>
              <a:gd name="T34" fmla="*/ 855098 w 1018"/>
              <a:gd name="T35" fmla="*/ 513323 h 816"/>
              <a:gd name="T36" fmla="*/ 818171 w 1018"/>
              <a:gd name="T37" fmla="*/ 596013 h 816"/>
              <a:gd name="T38" fmla="*/ 818171 w 1018"/>
              <a:gd name="T39" fmla="*/ 661521 h 816"/>
              <a:gd name="T40" fmla="*/ 766242 w 1018"/>
              <a:gd name="T41" fmla="*/ 627156 h 816"/>
              <a:gd name="T42" fmla="*/ 781243 w 1018"/>
              <a:gd name="T43" fmla="*/ 578831 h 816"/>
              <a:gd name="T44" fmla="*/ 658922 w 1018"/>
              <a:gd name="T45" fmla="*/ 513323 h 816"/>
              <a:gd name="T46" fmla="*/ 658922 w 1018"/>
              <a:gd name="T47" fmla="*/ 413450 h 816"/>
              <a:gd name="T48" fmla="*/ 747778 w 1018"/>
              <a:gd name="T49" fmla="*/ 361903 h 816"/>
              <a:gd name="T50" fmla="*/ 818171 w 1018"/>
              <a:gd name="T51" fmla="*/ 313578 h 816"/>
              <a:gd name="T52" fmla="*/ 870100 w 1018"/>
              <a:gd name="T53" fmla="*/ 265253 h 816"/>
              <a:gd name="T54" fmla="*/ 943954 w 1018"/>
              <a:gd name="T55" fmla="*/ 230888 h 816"/>
              <a:gd name="T56" fmla="*/ 855098 w 1018"/>
              <a:gd name="T57" fmla="*/ 248070 h 816"/>
              <a:gd name="T58" fmla="*/ 855098 w 1018"/>
              <a:gd name="T59" fmla="*/ 196523 h 816"/>
              <a:gd name="T60" fmla="*/ 836634 w 1018"/>
              <a:gd name="T61" fmla="*/ 165380 h 816"/>
              <a:gd name="T62" fmla="*/ 818171 w 1018"/>
              <a:gd name="T63" fmla="*/ 113833 h 816"/>
              <a:gd name="T64" fmla="*/ 747778 w 1018"/>
              <a:gd name="T65" fmla="*/ 230888 h 816"/>
              <a:gd name="T66" fmla="*/ 729314 w 1018"/>
              <a:gd name="T67" fmla="*/ 196523 h 816"/>
              <a:gd name="T68" fmla="*/ 640458 w 1018"/>
              <a:gd name="T69" fmla="*/ 182563 h 816"/>
              <a:gd name="T70" fmla="*/ 588529 w 1018"/>
              <a:gd name="T71" fmla="*/ 165380 h 816"/>
              <a:gd name="T72" fmla="*/ 570065 w 1018"/>
              <a:gd name="T73" fmla="*/ 196523 h 816"/>
              <a:gd name="T74" fmla="*/ 514674 w 1018"/>
              <a:gd name="T75" fmla="*/ 131015 h 816"/>
              <a:gd name="T76" fmla="*/ 410816 w 1018"/>
              <a:gd name="T77" fmla="*/ 65508 h 816"/>
              <a:gd name="T78" fmla="*/ 355425 w 1018"/>
              <a:gd name="T79" fmla="*/ 31143 h 816"/>
              <a:gd name="T80" fmla="*/ 214640 w 1018"/>
              <a:gd name="T81" fmla="*/ 0 h 816"/>
              <a:gd name="T82" fmla="*/ 36927 w 1018"/>
              <a:gd name="T83" fmla="*/ 313578 h 816"/>
              <a:gd name="T84" fmla="*/ 70393 w 1018"/>
              <a:gd name="T85" fmla="*/ 396268 h 816"/>
              <a:gd name="T86" fmla="*/ 51929 w 1018"/>
              <a:gd name="T87" fmla="*/ 478958 h 816"/>
              <a:gd name="T88" fmla="*/ 107320 w 1018"/>
              <a:gd name="T89" fmla="*/ 609974 h 816"/>
              <a:gd name="T90" fmla="*/ 373889 w 1018"/>
              <a:gd name="T91" fmla="*/ 661521 h 816"/>
              <a:gd name="T92" fmla="*/ 603531 w 1018"/>
              <a:gd name="T93" fmla="*/ 727028 h 816"/>
              <a:gd name="T94" fmla="*/ 640458 w 1018"/>
              <a:gd name="T95" fmla="*/ 692664 h 816"/>
              <a:gd name="T96" fmla="*/ 692387 w 1018"/>
              <a:gd name="T97" fmla="*/ 727028 h 816"/>
              <a:gd name="T98" fmla="*/ 747778 w 1018"/>
              <a:gd name="T99" fmla="*/ 775354 h 816"/>
              <a:gd name="T100" fmla="*/ 710851 w 1018"/>
              <a:gd name="T101" fmla="*/ 792536 h 816"/>
              <a:gd name="T102" fmla="*/ 692387 w 1018"/>
              <a:gd name="T103" fmla="*/ 844083 h 816"/>
              <a:gd name="T104" fmla="*/ 710851 w 1018"/>
              <a:gd name="T105" fmla="*/ 858044 h 816"/>
              <a:gd name="T106" fmla="*/ 766242 w 1018"/>
              <a:gd name="T107" fmla="*/ 826901 h 8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8"/>
              <a:gd name="T163" fmla="*/ 0 h 816"/>
              <a:gd name="T164" fmla="*/ 1018 w 1018"/>
              <a:gd name="T165" fmla="*/ 816 h 8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8" h="816">
                <a:moveTo>
                  <a:pt x="664" y="770"/>
                </a:moveTo>
                <a:lnTo>
                  <a:pt x="693" y="770"/>
                </a:lnTo>
                <a:lnTo>
                  <a:pt x="725" y="770"/>
                </a:lnTo>
                <a:lnTo>
                  <a:pt x="741" y="770"/>
                </a:lnTo>
                <a:lnTo>
                  <a:pt x="754" y="770"/>
                </a:lnTo>
                <a:lnTo>
                  <a:pt x="770" y="770"/>
                </a:lnTo>
                <a:lnTo>
                  <a:pt x="786" y="754"/>
                </a:lnTo>
                <a:lnTo>
                  <a:pt x="802" y="722"/>
                </a:lnTo>
                <a:lnTo>
                  <a:pt x="818" y="722"/>
                </a:lnTo>
                <a:lnTo>
                  <a:pt x="818" y="754"/>
                </a:lnTo>
                <a:lnTo>
                  <a:pt x="831" y="770"/>
                </a:lnTo>
                <a:lnTo>
                  <a:pt x="863" y="754"/>
                </a:lnTo>
                <a:lnTo>
                  <a:pt x="863" y="770"/>
                </a:lnTo>
                <a:lnTo>
                  <a:pt x="831" y="786"/>
                </a:lnTo>
                <a:lnTo>
                  <a:pt x="831" y="815"/>
                </a:lnTo>
                <a:lnTo>
                  <a:pt x="879" y="786"/>
                </a:lnTo>
                <a:lnTo>
                  <a:pt x="908" y="770"/>
                </a:lnTo>
                <a:lnTo>
                  <a:pt x="879" y="754"/>
                </a:lnTo>
                <a:lnTo>
                  <a:pt x="863" y="738"/>
                </a:lnTo>
                <a:lnTo>
                  <a:pt x="879" y="722"/>
                </a:lnTo>
                <a:lnTo>
                  <a:pt x="847" y="709"/>
                </a:lnTo>
                <a:lnTo>
                  <a:pt x="879" y="709"/>
                </a:lnTo>
                <a:lnTo>
                  <a:pt x="879" y="693"/>
                </a:lnTo>
                <a:lnTo>
                  <a:pt x="863" y="677"/>
                </a:lnTo>
                <a:lnTo>
                  <a:pt x="847" y="693"/>
                </a:lnTo>
                <a:lnTo>
                  <a:pt x="831" y="693"/>
                </a:lnTo>
                <a:lnTo>
                  <a:pt x="802" y="722"/>
                </a:lnTo>
                <a:lnTo>
                  <a:pt x="770" y="738"/>
                </a:lnTo>
                <a:lnTo>
                  <a:pt x="786" y="722"/>
                </a:lnTo>
                <a:lnTo>
                  <a:pt x="831" y="693"/>
                </a:lnTo>
                <a:lnTo>
                  <a:pt x="847" y="693"/>
                </a:lnTo>
                <a:lnTo>
                  <a:pt x="847" y="677"/>
                </a:lnTo>
                <a:lnTo>
                  <a:pt x="879" y="661"/>
                </a:lnTo>
                <a:lnTo>
                  <a:pt x="924" y="677"/>
                </a:lnTo>
                <a:lnTo>
                  <a:pt x="956" y="677"/>
                </a:lnTo>
                <a:lnTo>
                  <a:pt x="972" y="661"/>
                </a:lnTo>
                <a:lnTo>
                  <a:pt x="1001" y="661"/>
                </a:lnTo>
                <a:lnTo>
                  <a:pt x="1001" y="645"/>
                </a:lnTo>
                <a:lnTo>
                  <a:pt x="1017" y="616"/>
                </a:lnTo>
                <a:lnTo>
                  <a:pt x="985" y="600"/>
                </a:lnTo>
                <a:lnTo>
                  <a:pt x="1001" y="584"/>
                </a:lnTo>
                <a:lnTo>
                  <a:pt x="956" y="555"/>
                </a:lnTo>
                <a:lnTo>
                  <a:pt x="956" y="539"/>
                </a:lnTo>
                <a:lnTo>
                  <a:pt x="940" y="462"/>
                </a:lnTo>
                <a:lnTo>
                  <a:pt x="908" y="491"/>
                </a:lnTo>
                <a:lnTo>
                  <a:pt x="863" y="478"/>
                </a:lnTo>
                <a:lnTo>
                  <a:pt x="879" y="430"/>
                </a:lnTo>
                <a:lnTo>
                  <a:pt x="863" y="430"/>
                </a:lnTo>
                <a:lnTo>
                  <a:pt x="847" y="385"/>
                </a:lnTo>
                <a:lnTo>
                  <a:pt x="818" y="369"/>
                </a:lnTo>
                <a:lnTo>
                  <a:pt x="802" y="369"/>
                </a:lnTo>
                <a:lnTo>
                  <a:pt x="770" y="462"/>
                </a:lnTo>
                <a:lnTo>
                  <a:pt x="754" y="462"/>
                </a:lnTo>
                <a:lnTo>
                  <a:pt x="741" y="478"/>
                </a:lnTo>
                <a:lnTo>
                  <a:pt x="754" y="491"/>
                </a:lnTo>
                <a:lnTo>
                  <a:pt x="741" y="539"/>
                </a:lnTo>
                <a:lnTo>
                  <a:pt x="709" y="555"/>
                </a:lnTo>
                <a:lnTo>
                  <a:pt x="725" y="568"/>
                </a:lnTo>
                <a:lnTo>
                  <a:pt x="709" y="600"/>
                </a:lnTo>
                <a:lnTo>
                  <a:pt x="709" y="616"/>
                </a:lnTo>
                <a:lnTo>
                  <a:pt x="693" y="632"/>
                </a:lnTo>
                <a:lnTo>
                  <a:pt x="677" y="616"/>
                </a:lnTo>
                <a:lnTo>
                  <a:pt x="664" y="584"/>
                </a:lnTo>
                <a:lnTo>
                  <a:pt x="677" y="568"/>
                </a:lnTo>
                <a:lnTo>
                  <a:pt x="677" y="555"/>
                </a:lnTo>
                <a:lnTo>
                  <a:pt x="677" y="539"/>
                </a:lnTo>
                <a:lnTo>
                  <a:pt x="648" y="523"/>
                </a:lnTo>
                <a:lnTo>
                  <a:pt x="587" y="462"/>
                </a:lnTo>
                <a:lnTo>
                  <a:pt x="571" y="478"/>
                </a:lnTo>
                <a:lnTo>
                  <a:pt x="571" y="430"/>
                </a:lnTo>
                <a:lnTo>
                  <a:pt x="555" y="414"/>
                </a:lnTo>
                <a:lnTo>
                  <a:pt x="571" y="385"/>
                </a:lnTo>
                <a:lnTo>
                  <a:pt x="600" y="353"/>
                </a:lnTo>
                <a:lnTo>
                  <a:pt x="632" y="324"/>
                </a:lnTo>
                <a:lnTo>
                  <a:pt x="648" y="337"/>
                </a:lnTo>
                <a:lnTo>
                  <a:pt x="664" y="308"/>
                </a:lnTo>
                <a:lnTo>
                  <a:pt x="693" y="308"/>
                </a:lnTo>
                <a:lnTo>
                  <a:pt x="709" y="292"/>
                </a:lnTo>
                <a:lnTo>
                  <a:pt x="741" y="276"/>
                </a:lnTo>
                <a:lnTo>
                  <a:pt x="741" y="260"/>
                </a:lnTo>
                <a:lnTo>
                  <a:pt x="754" y="247"/>
                </a:lnTo>
                <a:lnTo>
                  <a:pt x="770" y="260"/>
                </a:lnTo>
                <a:lnTo>
                  <a:pt x="802" y="260"/>
                </a:lnTo>
                <a:lnTo>
                  <a:pt x="818" y="215"/>
                </a:lnTo>
                <a:lnTo>
                  <a:pt x="802" y="183"/>
                </a:lnTo>
                <a:lnTo>
                  <a:pt x="786" y="215"/>
                </a:lnTo>
                <a:lnTo>
                  <a:pt x="741" y="231"/>
                </a:lnTo>
                <a:lnTo>
                  <a:pt x="741" y="215"/>
                </a:lnTo>
                <a:lnTo>
                  <a:pt x="741" y="199"/>
                </a:lnTo>
                <a:lnTo>
                  <a:pt x="741" y="183"/>
                </a:lnTo>
                <a:lnTo>
                  <a:pt x="725" y="183"/>
                </a:lnTo>
                <a:lnTo>
                  <a:pt x="709" y="170"/>
                </a:lnTo>
                <a:lnTo>
                  <a:pt x="725" y="154"/>
                </a:lnTo>
                <a:lnTo>
                  <a:pt x="725" y="122"/>
                </a:lnTo>
                <a:lnTo>
                  <a:pt x="741" y="106"/>
                </a:lnTo>
                <a:lnTo>
                  <a:pt x="709" y="106"/>
                </a:lnTo>
                <a:lnTo>
                  <a:pt x="677" y="122"/>
                </a:lnTo>
                <a:lnTo>
                  <a:pt x="677" y="183"/>
                </a:lnTo>
                <a:lnTo>
                  <a:pt x="648" y="215"/>
                </a:lnTo>
                <a:lnTo>
                  <a:pt x="648" y="231"/>
                </a:lnTo>
                <a:lnTo>
                  <a:pt x="632" y="231"/>
                </a:lnTo>
                <a:lnTo>
                  <a:pt x="632" y="183"/>
                </a:lnTo>
                <a:lnTo>
                  <a:pt x="600" y="183"/>
                </a:lnTo>
                <a:lnTo>
                  <a:pt x="587" y="183"/>
                </a:lnTo>
                <a:lnTo>
                  <a:pt x="555" y="170"/>
                </a:lnTo>
                <a:lnTo>
                  <a:pt x="555" y="154"/>
                </a:lnTo>
                <a:lnTo>
                  <a:pt x="523" y="138"/>
                </a:lnTo>
                <a:lnTo>
                  <a:pt x="510" y="154"/>
                </a:lnTo>
                <a:lnTo>
                  <a:pt x="539" y="154"/>
                </a:lnTo>
                <a:lnTo>
                  <a:pt x="510" y="170"/>
                </a:lnTo>
                <a:lnTo>
                  <a:pt x="494" y="183"/>
                </a:lnTo>
                <a:lnTo>
                  <a:pt x="478" y="154"/>
                </a:lnTo>
                <a:lnTo>
                  <a:pt x="433" y="138"/>
                </a:lnTo>
                <a:lnTo>
                  <a:pt x="446" y="122"/>
                </a:lnTo>
                <a:lnTo>
                  <a:pt x="401" y="77"/>
                </a:lnTo>
                <a:lnTo>
                  <a:pt x="369" y="77"/>
                </a:lnTo>
                <a:lnTo>
                  <a:pt x="356" y="61"/>
                </a:lnTo>
                <a:lnTo>
                  <a:pt x="340" y="29"/>
                </a:lnTo>
                <a:lnTo>
                  <a:pt x="324" y="45"/>
                </a:lnTo>
                <a:lnTo>
                  <a:pt x="308" y="29"/>
                </a:lnTo>
                <a:lnTo>
                  <a:pt x="292" y="45"/>
                </a:lnTo>
                <a:lnTo>
                  <a:pt x="231" y="45"/>
                </a:lnTo>
                <a:lnTo>
                  <a:pt x="186" y="0"/>
                </a:lnTo>
                <a:lnTo>
                  <a:pt x="0" y="247"/>
                </a:lnTo>
                <a:lnTo>
                  <a:pt x="16" y="260"/>
                </a:lnTo>
                <a:lnTo>
                  <a:pt x="32" y="292"/>
                </a:lnTo>
                <a:lnTo>
                  <a:pt x="61" y="292"/>
                </a:lnTo>
                <a:lnTo>
                  <a:pt x="61" y="324"/>
                </a:lnTo>
                <a:lnTo>
                  <a:pt x="61" y="369"/>
                </a:lnTo>
                <a:lnTo>
                  <a:pt x="77" y="385"/>
                </a:lnTo>
                <a:lnTo>
                  <a:pt x="77" y="414"/>
                </a:lnTo>
                <a:lnTo>
                  <a:pt x="45" y="446"/>
                </a:lnTo>
                <a:lnTo>
                  <a:pt x="61" y="491"/>
                </a:lnTo>
                <a:lnTo>
                  <a:pt x="45" y="523"/>
                </a:lnTo>
                <a:lnTo>
                  <a:pt x="93" y="568"/>
                </a:lnTo>
                <a:lnTo>
                  <a:pt x="109" y="584"/>
                </a:lnTo>
                <a:lnTo>
                  <a:pt x="199" y="600"/>
                </a:lnTo>
                <a:lnTo>
                  <a:pt x="324" y="616"/>
                </a:lnTo>
                <a:lnTo>
                  <a:pt x="433" y="645"/>
                </a:lnTo>
                <a:lnTo>
                  <a:pt x="462" y="645"/>
                </a:lnTo>
                <a:lnTo>
                  <a:pt x="523" y="677"/>
                </a:lnTo>
                <a:lnTo>
                  <a:pt x="539" y="661"/>
                </a:lnTo>
                <a:lnTo>
                  <a:pt x="555" y="661"/>
                </a:lnTo>
                <a:lnTo>
                  <a:pt x="555" y="645"/>
                </a:lnTo>
                <a:lnTo>
                  <a:pt x="587" y="661"/>
                </a:lnTo>
                <a:lnTo>
                  <a:pt x="587" y="677"/>
                </a:lnTo>
                <a:lnTo>
                  <a:pt x="600" y="677"/>
                </a:lnTo>
                <a:lnTo>
                  <a:pt x="600" y="709"/>
                </a:lnTo>
                <a:lnTo>
                  <a:pt x="632" y="722"/>
                </a:lnTo>
                <a:lnTo>
                  <a:pt x="648" y="722"/>
                </a:lnTo>
                <a:lnTo>
                  <a:pt x="648" y="754"/>
                </a:lnTo>
                <a:lnTo>
                  <a:pt x="632" y="754"/>
                </a:lnTo>
                <a:lnTo>
                  <a:pt x="616" y="738"/>
                </a:lnTo>
                <a:lnTo>
                  <a:pt x="616" y="770"/>
                </a:lnTo>
                <a:lnTo>
                  <a:pt x="616" y="786"/>
                </a:lnTo>
                <a:lnTo>
                  <a:pt x="600" y="786"/>
                </a:lnTo>
                <a:lnTo>
                  <a:pt x="587" y="799"/>
                </a:lnTo>
                <a:lnTo>
                  <a:pt x="600" y="815"/>
                </a:lnTo>
                <a:lnTo>
                  <a:pt x="616" y="799"/>
                </a:lnTo>
                <a:lnTo>
                  <a:pt x="632" y="786"/>
                </a:lnTo>
                <a:lnTo>
                  <a:pt x="648" y="786"/>
                </a:lnTo>
                <a:lnTo>
                  <a:pt x="664" y="77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18" name="Freeform 363"/>
          <p:cNvSpPr>
            <a:spLocks/>
          </p:cNvSpPr>
          <p:nvPr/>
        </p:nvSpPr>
        <p:spPr bwMode="auto">
          <a:xfrm>
            <a:off x="4951413" y="3119438"/>
            <a:ext cx="304800" cy="346075"/>
          </a:xfrm>
          <a:custGeom>
            <a:avLst/>
            <a:gdLst>
              <a:gd name="T0" fmla="*/ 196273 w 264"/>
              <a:gd name="T1" fmla="*/ 31168 h 322"/>
              <a:gd name="T2" fmla="*/ 144318 w 264"/>
              <a:gd name="T3" fmla="*/ 0 h 322"/>
              <a:gd name="T4" fmla="*/ 88900 w 264"/>
              <a:gd name="T5" fmla="*/ 13972 h 322"/>
              <a:gd name="T6" fmla="*/ 70427 w 264"/>
              <a:gd name="T7" fmla="*/ 31168 h 322"/>
              <a:gd name="T8" fmla="*/ 55418 w 264"/>
              <a:gd name="T9" fmla="*/ 0 h 322"/>
              <a:gd name="T10" fmla="*/ 0 w 264"/>
              <a:gd name="T11" fmla="*/ 13972 h 322"/>
              <a:gd name="T12" fmla="*/ 0 w 264"/>
              <a:gd name="T13" fmla="*/ 65561 h 322"/>
              <a:gd name="T14" fmla="*/ 36945 w 264"/>
              <a:gd name="T15" fmla="*/ 82757 h 322"/>
              <a:gd name="T16" fmla="*/ 88900 w 264"/>
              <a:gd name="T17" fmla="*/ 96729 h 322"/>
              <a:gd name="T18" fmla="*/ 107373 w 264"/>
              <a:gd name="T19" fmla="*/ 96729 h 322"/>
              <a:gd name="T20" fmla="*/ 144318 w 264"/>
              <a:gd name="T21" fmla="*/ 165514 h 322"/>
              <a:gd name="T22" fmla="*/ 159327 w 264"/>
              <a:gd name="T23" fmla="*/ 179486 h 322"/>
              <a:gd name="T24" fmla="*/ 107373 w 264"/>
              <a:gd name="T25" fmla="*/ 231075 h 322"/>
              <a:gd name="T26" fmla="*/ 88900 w 264"/>
              <a:gd name="T27" fmla="*/ 231075 h 322"/>
              <a:gd name="T28" fmla="*/ 70427 w 264"/>
              <a:gd name="T29" fmla="*/ 231075 h 322"/>
              <a:gd name="T30" fmla="*/ 55418 w 264"/>
              <a:gd name="T31" fmla="*/ 248271 h 322"/>
              <a:gd name="T32" fmla="*/ 55418 w 264"/>
              <a:gd name="T33" fmla="*/ 262243 h 322"/>
              <a:gd name="T34" fmla="*/ 70427 w 264"/>
              <a:gd name="T35" fmla="*/ 279439 h 322"/>
              <a:gd name="T36" fmla="*/ 107373 w 264"/>
              <a:gd name="T37" fmla="*/ 248271 h 322"/>
              <a:gd name="T38" fmla="*/ 125845 w 264"/>
              <a:gd name="T39" fmla="*/ 279439 h 322"/>
              <a:gd name="T40" fmla="*/ 125845 w 264"/>
              <a:gd name="T41" fmla="*/ 296636 h 322"/>
              <a:gd name="T42" fmla="*/ 159327 w 264"/>
              <a:gd name="T43" fmla="*/ 331028 h 322"/>
              <a:gd name="T44" fmla="*/ 196273 w 264"/>
              <a:gd name="T45" fmla="*/ 345000 h 322"/>
              <a:gd name="T46" fmla="*/ 177800 w 264"/>
              <a:gd name="T47" fmla="*/ 296636 h 322"/>
              <a:gd name="T48" fmla="*/ 214745 w 264"/>
              <a:gd name="T49" fmla="*/ 331028 h 322"/>
              <a:gd name="T50" fmla="*/ 233218 w 264"/>
              <a:gd name="T51" fmla="*/ 296636 h 322"/>
              <a:gd name="T52" fmla="*/ 214745 w 264"/>
              <a:gd name="T53" fmla="*/ 262243 h 322"/>
              <a:gd name="T54" fmla="*/ 214745 w 264"/>
              <a:gd name="T55" fmla="*/ 231075 h 322"/>
              <a:gd name="T56" fmla="*/ 233218 w 264"/>
              <a:gd name="T57" fmla="*/ 248271 h 322"/>
              <a:gd name="T58" fmla="*/ 248227 w 264"/>
              <a:gd name="T59" fmla="*/ 279439 h 322"/>
              <a:gd name="T60" fmla="*/ 303645 w 264"/>
              <a:gd name="T61" fmla="*/ 248271 h 322"/>
              <a:gd name="T62" fmla="*/ 285173 w 264"/>
              <a:gd name="T63" fmla="*/ 213879 h 322"/>
              <a:gd name="T64" fmla="*/ 233218 w 264"/>
              <a:gd name="T65" fmla="*/ 179486 h 322"/>
              <a:gd name="T66" fmla="*/ 233218 w 264"/>
              <a:gd name="T67" fmla="*/ 148318 h 322"/>
              <a:gd name="T68" fmla="*/ 266700 w 264"/>
              <a:gd name="T69" fmla="*/ 131122 h 322"/>
              <a:gd name="T70" fmla="*/ 196273 w 264"/>
              <a:gd name="T71" fmla="*/ 65561 h 322"/>
              <a:gd name="T72" fmla="*/ 196273 w 264"/>
              <a:gd name="T73" fmla="*/ 31168 h 3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4"/>
              <a:gd name="T112" fmla="*/ 0 h 322"/>
              <a:gd name="T113" fmla="*/ 264 w 264"/>
              <a:gd name="T114" fmla="*/ 322 h 3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4" h="322">
                <a:moveTo>
                  <a:pt x="170" y="29"/>
                </a:moveTo>
                <a:lnTo>
                  <a:pt x="125" y="0"/>
                </a:lnTo>
                <a:lnTo>
                  <a:pt x="77" y="13"/>
                </a:lnTo>
                <a:lnTo>
                  <a:pt x="61" y="29"/>
                </a:lnTo>
                <a:lnTo>
                  <a:pt x="48" y="0"/>
                </a:lnTo>
                <a:lnTo>
                  <a:pt x="0" y="13"/>
                </a:lnTo>
                <a:lnTo>
                  <a:pt x="0" y="61"/>
                </a:lnTo>
                <a:lnTo>
                  <a:pt x="32" y="77"/>
                </a:lnTo>
                <a:lnTo>
                  <a:pt x="77" y="90"/>
                </a:lnTo>
                <a:lnTo>
                  <a:pt x="93" y="90"/>
                </a:lnTo>
                <a:lnTo>
                  <a:pt x="125" y="154"/>
                </a:lnTo>
                <a:lnTo>
                  <a:pt x="138" y="167"/>
                </a:lnTo>
                <a:lnTo>
                  <a:pt x="93" y="215"/>
                </a:lnTo>
                <a:lnTo>
                  <a:pt x="77" y="215"/>
                </a:lnTo>
                <a:lnTo>
                  <a:pt x="61" y="215"/>
                </a:lnTo>
                <a:lnTo>
                  <a:pt x="48" y="231"/>
                </a:lnTo>
                <a:lnTo>
                  <a:pt x="48" y="244"/>
                </a:lnTo>
                <a:lnTo>
                  <a:pt x="61" y="260"/>
                </a:lnTo>
                <a:lnTo>
                  <a:pt x="93" y="231"/>
                </a:lnTo>
                <a:lnTo>
                  <a:pt x="109" y="260"/>
                </a:lnTo>
                <a:lnTo>
                  <a:pt x="109" y="276"/>
                </a:lnTo>
                <a:lnTo>
                  <a:pt x="138" y="308"/>
                </a:lnTo>
                <a:lnTo>
                  <a:pt x="170" y="321"/>
                </a:lnTo>
                <a:lnTo>
                  <a:pt x="154" y="276"/>
                </a:lnTo>
                <a:lnTo>
                  <a:pt x="186" y="308"/>
                </a:lnTo>
                <a:lnTo>
                  <a:pt x="202" y="276"/>
                </a:lnTo>
                <a:lnTo>
                  <a:pt x="186" y="244"/>
                </a:lnTo>
                <a:lnTo>
                  <a:pt x="186" y="215"/>
                </a:lnTo>
                <a:lnTo>
                  <a:pt x="202" y="231"/>
                </a:lnTo>
                <a:lnTo>
                  <a:pt x="215" y="260"/>
                </a:lnTo>
                <a:lnTo>
                  <a:pt x="263" y="231"/>
                </a:lnTo>
                <a:lnTo>
                  <a:pt x="247" y="199"/>
                </a:lnTo>
                <a:lnTo>
                  <a:pt x="202" y="167"/>
                </a:lnTo>
                <a:lnTo>
                  <a:pt x="202" y="138"/>
                </a:lnTo>
                <a:lnTo>
                  <a:pt x="231" y="122"/>
                </a:lnTo>
                <a:lnTo>
                  <a:pt x="170" y="61"/>
                </a:lnTo>
                <a:lnTo>
                  <a:pt x="170" y="2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19" name="Freeform 364"/>
          <p:cNvSpPr>
            <a:spLocks/>
          </p:cNvSpPr>
          <p:nvPr/>
        </p:nvSpPr>
        <p:spPr bwMode="auto">
          <a:xfrm>
            <a:off x="5146675" y="2884488"/>
            <a:ext cx="306388" cy="184150"/>
          </a:xfrm>
          <a:custGeom>
            <a:avLst/>
            <a:gdLst>
              <a:gd name="T0" fmla="*/ 18499 w 265"/>
              <a:gd name="T1" fmla="*/ 152031 h 172"/>
              <a:gd name="T2" fmla="*/ 0 w 265"/>
              <a:gd name="T3" fmla="*/ 165949 h 172"/>
              <a:gd name="T4" fmla="*/ 18499 w 265"/>
              <a:gd name="T5" fmla="*/ 165949 h 172"/>
              <a:gd name="T6" fmla="*/ 52028 w 265"/>
              <a:gd name="T7" fmla="*/ 165949 h 172"/>
              <a:gd name="T8" fmla="*/ 70527 w 265"/>
              <a:gd name="T9" fmla="*/ 183079 h 172"/>
              <a:gd name="T10" fmla="*/ 107525 w 265"/>
              <a:gd name="T11" fmla="*/ 152031 h 172"/>
              <a:gd name="T12" fmla="*/ 126024 w 265"/>
              <a:gd name="T13" fmla="*/ 152031 h 172"/>
              <a:gd name="T14" fmla="*/ 126024 w 265"/>
              <a:gd name="T15" fmla="*/ 117770 h 172"/>
              <a:gd name="T16" fmla="*/ 159553 w 265"/>
              <a:gd name="T17" fmla="*/ 117770 h 172"/>
              <a:gd name="T18" fmla="*/ 179208 w 265"/>
              <a:gd name="T19" fmla="*/ 117770 h 172"/>
              <a:gd name="T20" fmla="*/ 268234 w 265"/>
              <a:gd name="T21" fmla="*/ 82439 h 172"/>
              <a:gd name="T22" fmla="*/ 305232 w 265"/>
              <a:gd name="T23" fmla="*/ 17130 h 172"/>
              <a:gd name="T24" fmla="*/ 70527 w 265"/>
              <a:gd name="T25" fmla="*/ 0 h 172"/>
              <a:gd name="T26" fmla="*/ 70527 w 265"/>
              <a:gd name="T27" fmla="*/ 34260 h 172"/>
              <a:gd name="T28" fmla="*/ 107525 w 265"/>
              <a:gd name="T29" fmla="*/ 51391 h 172"/>
              <a:gd name="T30" fmla="*/ 141054 w 265"/>
              <a:gd name="T31" fmla="*/ 51391 h 172"/>
              <a:gd name="T32" fmla="*/ 126024 w 265"/>
              <a:gd name="T33" fmla="*/ 82439 h 172"/>
              <a:gd name="T34" fmla="*/ 89026 w 265"/>
              <a:gd name="T35" fmla="*/ 69592 h 172"/>
              <a:gd name="T36" fmla="*/ 70527 w 265"/>
              <a:gd name="T37" fmla="*/ 51391 h 172"/>
              <a:gd name="T38" fmla="*/ 36998 w 265"/>
              <a:gd name="T39" fmla="*/ 117770 h 172"/>
              <a:gd name="T40" fmla="*/ 52028 w 265"/>
              <a:gd name="T41" fmla="*/ 134901 h 172"/>
              <a:gd name="T42" fmla="*/ 36998 w 265"/>
              <a:gd name="T43" fmla="*/ 134901 h 172"/>
              <a:gd name="T44" fmla="*/ 18499 w 265"/>
              <a:gd name="T45" fmla="*/ 152031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5"/>
              <a:gd name="T70" fmla="*/ 0 h 172"/>
              <a:gd name="T71" fmla="*/ 265 w 265"/>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5" h="172">
                <a:moveTo>
                  <a:pt x="16" y="142"/>
                </a:moveTo>
                <a:lnTo>
                  <a:pt x="0" y="155"/>
                </a:lnTo>
                <a:lnTo>
                  <a:pt x="16" y="155"/>
                </a:lnTo>
                <a:lnTo>
                  <a:pt x="45" y="155"/>
                </a:lnTo>
                <a:lnTo>
                  <a:pt x="61" y="171"/>
                </a:lnTo>
                <a:lnTo>
                  <a:pt x="93" y="142"/>
                </a:lnTo>
                <a:lnTo>
                  <a:pt x="109" y="142"/>
                </a:lnTo>
                <a:lnTo>
                  <a:pt x="109" y="110"/>
                </a:lnTo>
                <a:lnTo>
                  <a:pt x="138" y="110"/>
                </a:lnTo>
                <a:lnTo>
                  <a:pt x="155" y="110"/>
                </a:lnTo>
                <a:lnTo>
                  <a:pt x="232" y="77"/>
                </a:lnTo>
                <a:lnTo>
                  <a:pt x="264" y="16"/>
                </a:lnTo>
                <a:lnTo>
                  <a:pt x="61" y="0"/>
                </a:lnTo>
                <a:lnTo>
                  <a:pt x="61" y="32"/>
                </a:lnTo>
                <a:lnTo>
                  <a:pt x="93" y="48"/>
                </a:lnTo>
                <a:lnTo>
                  <a:pt x="122" y="48"/>
                </a:lnTo>
                <a:lnTo>
                  <a:pt x="109" y="77"/>
                </a:lnTo>
                <a:lnTo>
                  <a:pt x="77" y="65"/>
                </a:lnTo>
                <a:lnTo>
                  <a:pt x="61" y="48"/>
                </a:lnTo>
                <a:lnTo>
                  <a:pt x="32" y="110"/>
                </a:lnTo>
                <a:lnTo>
                  <a:pt x="45" y="126"/>
                </a:lnTo>
                <a:lnTo>
                  <a:pt x="32" y="126"/>
                </a:lnTo>
                <a:lnTo>
                  <a:pt x="16" y="142"/>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20" name="Freeform 365"/>
          <p:cNvSpPr>
            <a:spLocks/>
          </p:cNvSpPr>
          <p:nvPr/>
        </p:nvSpPr>
        <p:spPr bwMode="auto">
          <a:xfrm>
            <a:off x="4595813" y="3019425"/>
            <a:ext cx="160337" cy="149225"/>
          </a:xfrm>
          <a:custGeom>
            <a:avLst/>
            <a:gdLst>
              <a:gd name="T0" fmla="*/ 55368 w 139"/>
              <a:gd name="T1" fmla="*/ 17177 h 139"/>
              <a:gd name="T2" fmla="*/ 88820 w 139"/>
              <a:gd name="T3" fmla="*/ 0 h 139"/>
              <a:gd name="T4" fmla="*/ 88820 w 139"/>
              <a:gd name="T5" fmla="*/ 31133 h 139"/>
              <a:gd name="T6" fmla="*/ 107276 w 139"/>
              <a:gd name="T7" fmla="*/ 0 h 139"/>
              <a:gd name="T8" fmla="*/ 125732 w 139"/>
              <a:gd name="T9" fmla="*/ 48310 h 139"/>
              <a:gd name="T10" fmla="*/ 159183 w 139"/>
              <a:gd name="T11" fmla="*/ 31133 h 139"/>
              <a:gd name="T12" fmla="*/ 159183 w 139"/>
              <a:gd name="T13" fmla="*/ 65487 h 139"/>
              <a:gd name="T14" fmla="*/ 159183 w 139"/>
              <a:gd name="T15" fmla="*/ 130974 h 139"/>
              <a:gd name="T16" fmla="*/ 107276 w 139"/>
              <a:gd name="T17" fmla="*/ 148151 h 139"/>
              <a:gd name="T18" fmla="*/ 55368 w 139"/>
              <a:gd name="T19" fmla="*/ 113797 h 139"/>
              <a:gd name="T20" fmla="*/ 18456 w 139"/>
              <a:gd name="T21" fmla="*/ 99841 h 139"/>
              <a:gd name="T22" fmla="*/ 0 w 139"/>
              <a:gd name="T23" fmla="*/ 65487 h 139"/>
              <a:gd name="T24" fmla="*/ 55368 w 139"/>
              <a:gd name="T25" fmla="*/ 82664 h 139"/>
              <a:gd name="T26" fmla="*/ 55368 w 139"/>
              <a:gd name="T27" fmla="*/ 65487 h 139"/>
              <a:gd name="T28" fmla="*/ 36912 w 139"/>
              <a:gd name="T29" fmla="*/ 48310 h 139"/>
              <a:gd name="T30" fmla="*/ 55368 w 139"/>
              <a:gd name="T31" fmla="*/ 31133 h 139"/>
              <a:gd name="T32" fmla="*/ 55368 w 139"/>
              <a:gd name="T33" fmla="*/ 17177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39"/>
              <a:gd name="T53" fmla="*/ 139 w 139"/>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39">
                <a:moveTo>
                  <a:pt x="48" y="16"/>
                </a:moveTo>
                <a:lnTo>
                  <a:pt x="77" y="0"/>
                </a:lnTo>
                <a:lnTo>
                  <a:pt x="77" y="29"/>
                </a:lnTo>
                <a:lnTo>
                  <a:pt x="93" y="0"/>
                </a:lnTo>
                <a:lnTo>
                  <a:pt x="109" y="45"/>
                </a:lnTo>
                <a:lnTo>
                  <a:pt x="138" y="29"/>
                </a:lnTo>
                <a:lnTo>
                  <a:pt x="138" y="61"/>
                </a:lnTo>
                <a:lnTo>
                  <a:pt x="138" y="122"/>
                </a:lnTo>
                <a:lnTo>
                  <a:pt x="93" y="138"/>
                </a:lnTo>
                <a:lnTo>
                  <a:pt x="48" y="106"/>
                </a:lnTo>
                <a:lnTo>
                  <a:pt x="16" y="93"/>
                </a:lnTo>
                <a:lnTo>
                  <a:pt x="0" y="61"/>
                </a:lnTo>
                <a:lnTo>
                  <a:pt x="48" y="77"/>
                </a:lnTo>
                <a:lnTo>
                  <a:pt x="48" y="61"/>
                </a:lnTo>
                <a:lnTo>
                  <a:pt x="32" y="45"/>
                </a:lnTo>
                <a:lnTo>
                  <a:pt x="48" y="29"/>
                </a:lnTo>
                <a:lnTo>
                  <a:pt x="48"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21" name="Freeform 366"/>
          <p:cNvSpPr>
            <a:spLocks/>
          </p:cNvSpPr>
          <p:nvPr/>
        </p:nvSpPr>
        <p:spPr bwMode="auto">
          <a:xfrm>
            <a:off x="5006975" y="3019425"/>
            <a:ext cx="211138" cy="114300"/>
          </a:xfrm>
          <a:custGeom>
            <a:avLst/>
            <a:gdLst>
              <a:gd name="T0" fmla="*/ 14917 w 184"/>
              <a:gd name="T1" fmla="*/ 0 h 107"/>
              <a:gd name="T2" fmla="*/ 0 w 184"/>
              <a:gd name="T3" fmla="*/ 30979 h 107"/>
              <a:gd name="T4" fmla="*/ 51637 w 184"/>
              <a:gd name="T5" fmla="*/ 30979 h 107"/>
              <a:gd name="T6" fmla="*/ 51637 w 184"/>
              <a:gd name="T7" fmla="*/ 65162 h 107"/>
              <a:gd name="T8" fmla="*/ 121634 w 184"/>
              <a:gd name="T9" fmla="*/ 99345 h 107"/>
              <a:gd name="T10" fmla="*/ 139994 w 184"/>
              <a:gd name="T11" fmla="*/ 82253 h 107"/>
              <a:gd name="T12" fmla="*/ 191631 w 184"/>
              <a:gd name="T13" fmla="*/ 113232 h 107"/>
              <a:gd name="T14" fmla="*/ 209991 w 184"/>
              <a:gd name="T15" fmla="*/ 82253 h 107"/>
              <a:gd name="T16" fmla="*/ 158354 w 184"/>
              <a:gd name="T17" fmla="*/ 48070 h 107"/>
              <a:gd name="T18" fmla="*/ 139994 w 184"/>
              <a:gd name="T19" fmla="*/ 65162 h 107"/>
              <a:gd name="T20" fmla="*/ 51637 w 184"/>
              <a:gd name="T21" fmla="*/ 17092 h 107"/>
              <a:gd name="T22" fmla="*/ 51637 w 184"/>
              <a:gd name="T23" fmla="*/ 0 h 107"/>
              <a:gd name="T24" fmla="*/ 14917 w 184"/>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4"/>
              <a:gd name="T40" fmla="*/ 0 h 107"/>
              <a:gd name="T41" fmla="*/ 184 w 184"/>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4" h="107">
                <a:moveTo>
                  <a:pt x="13" y="0"/>
                </a:moveTo>
                <a:lnTo>
                  <a:pt x="0" y="29"/>
                </a:lnTo>
                <a:lnTo>
                  <a:pt x="45" y="29"/>
                </a:lnTo>
                <a:lnTo>
                  <a:pt x="45" y="61"/>
                </a:lnTo>
                <a:lnTo>
                  <a:pt x="106" y="93"/>
                </a:lnTo>
                <a:lnTo>
                  <a:pt x="122" y="77"/>
                </a:lnTo>
                <a:lnTo>
                  <a:pt x="167" y="106"/>
                </a:lnTo>
                <a:lnTo>
                  <a:pt x="183" y="77"/>
                </a:lnTo>
                <a:lnTo>
                  <a:pt x="138" y="45"/>
                </a:lnTo>
                <a:lnTo>
                  <a:pt x="122" y="61"/>
                </a:lnTo>
                <a:lnTo>
                  <a:pt x="45" y="16"/>
                </a:lnTo>
                <a:lnTo>
                  <a:pt x="45" y="0"/>
                </a:lnTo>
                <a:lnTo>
                  <a:pt x="13"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22" name="Freeform 367"/>
          <p:cNvSpPr>
            <a:spLocks/>
          </p:cNvSpPr>
          <p:nvPr/>
        </p:nvSpPr>
        <p:spPr bwMode="auto">
          <a:xfrm>
            <a:off x="4506913" y="2984500"/>
            <a:ext cx="107950" cy="84138"/>
          </a:xfrm>
          <a:custGeom>
            <a:avLst/>
            <a:gdLst>
              <a:gd name="T0" fmla="*/ 0 w 94"/>
              <a:gd name="T1" fmla="*/ 83073 h 79"/>
              <a:gd name="T2" fmla="*/ 0 w 94"/>
              <a:gd name="T3" fmla="*/ 35146 h 79"/>
              <a:gd name="T4" fmla="*/ 36749 w 94"/>
              <a:gd name="T5" fmla="*/ 0 h 79"/>
              <a:gd name="T6" fmla="*/ 88427 w 94"/>
              <a:gd name="T7" fmla="*/ 0 h 79"/>
              <a:gd name="T8" fmla="*/ 106802 w 94"/>
              <a:gd name="T9" fmla="*/ 35146 h 79"/>
              <a:gd name="T10" fmla="*/ 70053 w 94"/>
              <a:gd name="T11" fmla="*/ 35146 h 79"/>
              <a:gd name="T12" fmla="*/ 36749 w 94"/>
              <a:gd name="T13" fmla="*/ 83073 h 79"/>
              <a:gd name="T14" fmla="*/ 0 w 94"/>
              <a:gd name="T15" fmla="*/ 83073 h 79"/>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79"/>
              <a:gd name="T26" fmla="*/ 94 w 94"/>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79">
                <a:moveTo>
                  <a:pt x="0" y="78"/>
                </a:moveTo>
                <a:lnTo>
                  <a:pt x="0" y="33"/>
                </a:lnTo>
                <a:lnTo>
                  <a:pt x="32" y="0"/>
                </a:lnTo>
                <a:lnTo>
                  <a:pt x="77" y="0"/>
                </a:lnTo>
                <a:lnTo>
                  <a:pt x="93" y="33"/>
                </a:lnTo>
                <a:lnTo>
                  <a:pt x="61" y="33"/>
                </a:lnTo>
                <a:lnTo>
                  <a:pt x="32" y="78"/>
                </a:lnTo>
                <a:lnTo>
                  <a:pt x="0" y="7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23" name="Freeform 368"/>
          <p:cNvSpPr>
            <a:spLocks/>
          </p:cNvSpPr>
          <p:nvPr/>
        </p:nvSpPr>
        <p:spPr bwMode="auto">
          <a:xfrm>
            <a:off x="4703763" y="2954338"/>
            <a:ext cx="141287" cy="66675"/>
          </a:xfrm>
          <a:custGeom>
            <a:avLst/>
            <a:gdLst>
              <a:gd name="T0" fmla="*/ 18379 w 123"/>
              <a:gd name="T1" fmla="*/ 13980 h 62"/>
              <a:gd name="T2" fmla="*/ 0 w 123"/>
              <a:gd name="T3" fmla="*/ 13980 h 62"/>
              <a:gd name="T4" fmla="*/ 36758 w 123"/>
              <a:gd name="T5" fmla="*/ 31187 h 62"/>
              <a:gd name="T6" fmla="*/ 0 w 123"/>
              <a:gd name="T7" fmla="*/ 48393 h 62"/>
              <a:gd name="T8" fmla="*/ 36758 w 123"/>
              <a:gd name="T9" fmla="*/ 65600 h 62"/>
              <a:gd name="T10" fmla="*/ 70069 w 123"/>
              <a:gd name="T11" fmla="*/ 48393 h 62"/>
              <a:gd name="T12" fmla="*/ 140138 w 123"/>
              <a:gd name="T13" fmla="*/ 48393 h 62"/>
              <a:gd name="T14" fmla="*/ 140138 w 123"/>
              <a:gd name="T15" fmla="*/ 31187 h 62"/>
              <a:gd name="T16" fmla="*/ 125206 w 123"/>
              <a:gd name="T17" fmla="*/ 31187 h 62"/>
              <a:gd name="T18" fmla="*/ 125206 w 123"/>
              <a:gd name="T19" fmla="*/ 0 h 62"/>
              <a:gd name="T20" fmla="*/ 70069 w 123"/>
              <a:gd name="T21" fmla="*/ 13980 h 62"/>
              <a:gd name="T22" fmla="*/ 18379 w 123"/>
              <a:gd name="T23" fmla="*/ 1398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62"/>
              <a:gd name="T38" fmla="*/ 123 w 123"/>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62">
                <a:moveTo>
                  <a:pt x="16" y="13"/>
                </a:moveTo>
                <a:lnTo>
                  <a:pt x="0" y="13"/>
                </a:lnTo>
                <a:lnTo>
                  <a:pt x="32" y="29"/>
                </a:lnTo>
                <a:lnTo>
                  <a:pt x="0" y="45"/>
                </a:lnTo>
                <a:lnTo>
                  <a:pt x="32" y="61"/>
                </a:lnTo>
                <a:lnTo>
                  <a:pt x="61" y="45"/>
                </a:lnTo>
                <a:lnTo>
                  <a:pt x="122" y="45"/>
                </a:lnTo>
                <a:lnTo>
                  <a:pt x="122" y="29"/>
                </a:lnTo>
                <a:lnTo>
                  <a:pt x="109" y="29"/>
                </a:lnTo>
                <a:lnTo>
                  <a:pt x="109" y="0"/>
                </a:lnTo>
                <a:lnTo>
                  <a:pt x="61" y="13"/>
                </a:lnTo>
                <a:lnTo>
                  <a:pt x="16" y="1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24" name="Freeform 369"/>
          <p:cNvSpPr>
            <a:spLocks/>
          </p:cNvSpPr>
          <p:nvPr/>
        </p:nvSpPr>
        <p:spPr bwMode="auto">
          <a:xfrm>
            <a:off x="5146675" y="3729038"/>
            <a:ext cx="109538" cy="101600"/>
          </a:xfrm>
          <a:custGeom>
            <a:avLst/>
            <a:gdLst>
              <a:gd name="T0" fmla="*/ 89728 w 94"/>
              <a:gd name="T1" fmla="*/ 0 h 94"/>
              <a:gd name="T2" fmla="*/ 71083 w 94"/>
              <a:gd name="T3" fmla="*/ 0 h 94"/>
              <a:gd name="T4" fmla="*/ 37290 w 94"/>
              <a:gd name="T5" fmla="*/ 34587 h 94"/>
              <a:gd name="T6" fmla="*/ 0 w 94"/>
              <a:gd name="T7" fmla="*/ 65932 h 94"/>
              <a:gd name="T8" fmla="*/ 0 w 94"/>
              <a:gd name="T9" fmla="*/ 83226 h 94"/>
              <a:gd name="T10" fmla="*/ 52438 w 94"/>
              <a:gd name="T11" fmla="*/ 65932 h 94"/>
              <a:gd name="T12" fmla="*/ 52438 w 94"/>
              <a:gd name="T13" fmla="*/ 83226 h 94"/>
              <a:gd name="T14" fmla="*/ 71083 w 94"/>
              <a:gd name="T15" fmla="*/ 83226 h 94"/>
              <a:gd name="T16" fmla="*/ 52438 w 94"/>
              <a:gd name="T17" fmla="*/ 100519 h 94"/>
              <a:gd name="T18" fmla="*/ 89728 w 94"/>
              <a:gd name="T19" fmla="*/ 83226 h 94"/>
              <a:gd name="T20" fmla="*/ 89728 w 94"/>
              <a:gd name="T21" fmla="*/ 100519 h 94"/>
              <a:gd name="T22" fmla="*/ 108373 w 94"/>
              <a:gd name="T23" fmla="*/ 100519 h 94"/>
              <a:gd name="T24" fmla="*/ 108373 w 94"/>
              <a:gd name="T25" fmla="*/ 83226 h 94"/>
              <a:gd name="T26" fmla="*/ 89728 w 94"/>
              <a:gd name="T27" fmla="*/ 83226 h 94"/>
              <a:gd name="T28" fmla="*/ 89728 w 94"/>
              <a:gd name="T29" fmla="*/ 51881 h 94"/>
              <a:gd name="T30" fmla="*/ 71083 w 94"/>
              <a:gd name="T31" fmla="*/ 51881 h 94"/>
              <a:gd name="T32" fmla="*/ 52438 w 94"/>
              <a:gd name="T33" fmla="*/ 34587 h 94"/>
              <a:gd name="T34" fmla="*/ 89728 w 94"/>
              <a:gd name="T35" fmla="*/ 0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94"/>
              <a:gd name="T56" fmla="*/ 94 w 94"/>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94">
                <a:moveTo>
                  <a:pt x="77" y="0"/>
                </a:moveTo>
                <a:lnTo>
                  <a:pt x="61" y="0"/>
                </a:lnTo>
                <a:lnTo>
                  <a:pt x="32" y="32"/>
                </a:lnTo>
                <a:lnTo>
                  <a:pt x="0" y="61"/>
                </a:lnTo>
                <a:lnTo>
                  <a:pt x="0" y="77"/>
                </a:lnTo>
                <a:lnTo>
                  <a:pt x="45" y="61"/>
                </a:lnTo>
                <a:lnTo>
                  <a:pt x="45" y="77"/>
                </a:lnTo>
                <a:lnTo>
                  <a:pt x="61" y="77"/>
                </a:lnTo>
                <a:lnTo>
                  <a:pt x="45" y="93"/>
                </a:lnTo>
                <a:lnTo>
                  <a:pt x="77" y="77"/>
                </a:lnTo>
                <a:lnTo>
                  <a:pt x="77" y="93"/>
                </a:lnTo>
                <a:lnTo>
                  <a:pt x="93" y="93"/>
                </a:lnTo>
                <a:lnTo>
                  <a:pt x="93" y="77"/>
                </a:lnTo>
                <a:lnTo>
                  <a:pt x="77" y="77"/>
                </a:lnTo>
                <a:lnTo>
                  <a:pt x="77" y="48"/>
                </a:lnTo>
                <a:lnTo>
                  <a:pt x="61" y="48"/>
                </a:lnTo>
                <a:lnTo>
                  <a:pt x="45" y="32"/>
                </a:lnTo>
                <a:lnTo>
                  <a:pt x="77"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25" name="Freeform 370"/>
          <p:cNvSpPr>
            <a:spLocks/>
          </p:cNvSpPr>
          <p:nvPr/>
        </p:nvSpPr>
        <p:spPr bwMode="auto">
          <a:xfrm>
            <a:off x="5095875" y="2917825"/>
            <a:ext cx="71438" cy="119063"/>
          </a:xfrm>
          <a:custGeom>
            <a:avLst/>
            <a:gdLst>
              <a:gd name="T0" fmla="*/ 33415 w 62"/>
              <a:gd name="T1" fmla="*/ 0 h 111"/>
              <a:gd name="T2" fmla="*/ 14979 w 62"/>
              <a:gd name="T3" fmla="*/ 34324 h 111"/>
              <a:gd name="T4" fmla="*/ 0 w 62"/>
              <a:gd name="T5" fmla="*/ 100828 h 111"/>
              <a:gd name="T6" fmla="*/ 51850 w 62"/>
              <a:gd name="T7" fmla="*/ 117990 h 111"/>
              <a:gd name="T8" fmla="*/ 70286 w 62"/>
              <a:gd name="T9" fmla="*/ 65431 h 111"/>
              <a:gd name="T10" fmla="*/ 33415 w 62"/>
              <a:gd name="T11" fmla="*/ 0 h 111"/>
              <a:gd name="T12" fmla="*/ 0 60000 65536"/>
              <a:gd name="T13" fmla="*/ 0 60000 65536"/>
              <a:gd name="T14" fmla="*/ 0 60000 65536"/>
              <a:gd name="T15" fmla="*/ 0 60000 65536"/>
              <a:gd name="T16" fmla="*/ 0 60000 65536"/>
              <a:gd name="T17" fmla="*/ 0 60000 65536"/>
              <a:gd name="T18" fmla="*/ 0 w 62"/>
              <a:gd name="T19" fmla="*/ 0 h 111"/>
              <a:gd name="T20" fmla="*/ 62 w 62"/>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62" h="111">
                <a:moveTo>
                  <a:pt x="29" y="0"/>
                </a:moveTo>
                <a:lnTo>
                  <a:pt x="13" y="32"/>
                </a:lnTo>
                <a:lnTo>
                  <a:pt x="0" y="94"/>
                </a:lnTo>
                <a:lnTo>
                  <a:pt x="45" y="110"/>
                </a:lnTo>
                <a:lnTo>
                  <a:pt x="61" y="61"/>
                </a:lnTo>
                <a:lnTo>
                  <a:pt x="29"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26" name="Freeform 371"/>
          <p:cNvSpPr>
            <a:spLocks/>
          </p:cNvSpPr>
          <p:nvPr/>
        </p:nvSpPr>
        <p:spPr bwMode="auto">
          <a:xfrm>
            <a:off x="4899025" y="3067050"/>
            <a:ext cx="90488" cy="66675"/>
          </a:xfrm>
          <a:custGeom>
            <a:avLst/>
            <a:gdLst>
              <a:gd name="T0" fmla="*/ 0 w 78"/>
              <a:gd name="T1" fmla="*/ 34413 h 62"/>
              <a:gd name="T2" fmla="*/ 18562 w 78"/>
              <a:gd name="T3" fmla="*/ 65600 h 62"/>
              <a:gd name="T4" fmla="*/ 33643 w 78"/>
              <a:gd name="T5" fmla="*/ 34413 h 62"/>
              <a:gd name="T6" fmla="*/ 89328 w 78"/>
              <a:gd name="T7" fmla="*/ 34413 h 62"/>
              <a:gd name="T8" fmla="*/ 89328 w 78"/>
              <a:gd name="T9" fmla="*/ 0 h 62"/>
              <a:gd name="T10" fmla="*/ 18562 w 78"/>
              <a:gd name="T11" fmla="*/ 0 h 62"/>
              <a:gd name="T12" fmla="*/ 0 w 78"/>
              <a:gd name="T13" fmla="*/ 34413 h 62"/>
              <a:gd name="T14" fmla="*/ 0 60000 65536"/>
              <a:gd name="T15" fmla="*/ 0 60000 65536"/>
              <a:gd name="T16" fmla="*/ 0 60000 65536"/>
              <a:gd name="T17" fmla="*/ 0 60000 65536"/>
              <a:gd name="T18" fmla="*/ 0 60000 65536"/>
              <a:gd name="T19" fmla="*/ 0 60000 65536"/>
              <a:gd name="T20" fmla="*/ 0 60000 65536"/>
              <a:gd name="T21" fmla="*/ 0 w 78"/>
              <a:gd name="T22" fmla="*/ 0 h 62"/>
              <a:gd name="T23" fmla="*/ 78 w 7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62">
                <a:moveTo>
                  <a:pt x="0" y="32"/>
                </a:moveTo>
                <a:lnTo>
                  <a:pt x="16" y="61"/>
                </a:lnTo>
                <a:lnTo>
                  <a:pt x="29" y="32"/>
                </a:lnTo>
                <a:lnTo>
                  <a:pt x="77" y="32"/>
                </a:lnTo>
                <a:lnTo>
                  <a:pt x="77" y="0"/>
                </a:lnTo>
                <a:lnTo>
                  <a:pt x="16" y="0"/>
                </a:lnTo>
                <a:lnTo>
                  <a:pt x="0" y="32"/>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27" name="Freeform 372"/>
          <p:cNvSpPr>
            <a:spLocks/>
          </p:cNvSpPr>
          <p:nvPr/>
        </p:nvSpPr>
        <p:spPr bwMode="auto">
          <a:xfrm>
            <a:off x="4632325" y="2917825"/>
            <a:ext cx="109538" cy="49213"/>
          </a:xfrm>
          <a:custGeom>
            <a:avLst/>
            <a:gdLst>
              <a:gd name="T0" fmla="*/ 0 w 94"/>
              <a:gd name="T1" fmla="*/ 34235 h 46"/>
              <a:gd name="T2" fmla="*/ 18645 w 94"/>
              <a:gd name="T3" fmla="*/ 48143 h 46"/>
              <a:gd name="T4" fmla="*/ 108373 w 94"/>
              <a:gd name="T5" fmla="*/ 17118 h 46"/>
              <a:gd name="T6" fmla="*/ 89728 w 94"/>
              <a:gd name="T7" fmla="*/ 0 h 46"/>
              <a:gd name="T8" fmla="*/ 33794 w 94"/>
              <a:gd name="T9" fmla="*/ 0 h 46"/>
              <a:gd name="T10" fmla="*/ 0 w 94"/>
              <a:gd name="T11" fmla="*/ 34235 h 46"/>
              <a:gd name="T12" fmla="*/ 0 60000 65536"/>
              <a:gd name="T13" fmla="*/ 0 60000 65536"/>
              <a:gd name="T14" fmla="*/ 0 60000 65536"/>
              <a:gd name="T15" fmla="*/ 0 60000 65536"/>
              <a:gd name="T16" fmla="*/ 0 60000 65536"/>
              <a:gd name="T17" fmla="*/ 0 60000 65536"/>
              <a:gd name="T18" fmla="*/ 0 w 94"/>
              <a:gd name="T19" fmla="*/ 0 h 46"/>
              <a:gd name="T20" fmla="*/ 94 w 94"/>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94" h="46">
                <a:moveTo>
                  <a:pt x="0" y="32"/>
                </a:moveTo>
                <a:lnTo>
                  <a:pt x="16" y="45"/>
                </a:lnTo>
                <a:lnTo>
                  <a:pt x="93" y="16"/>
                </a:lnTo>
                <a:lnTo>
                  <a:pt x="77" y="0"/>
                </a:lnTo>
                <a:lnTo>
                  <a:pt x="29" y="0"/>
                </a:lnTo>
                <a:lnTo>
                  <a:pt x="0" y="32"/>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28" name="Freeform 373"/>
          <p:cNvSpPr>
            <a:spLocks/>
          </p:cNvSpPr>
          <p:nvPr/>
        </p:nvSpPr>
        <p:spPr bwMode="auto">
          <a:xfrm>
            <a:off x="4881563" y="2967038"/>
            <a:ext cx="71437" cy="69850"/>
          </a:xfrm>
          <a:custGeom>
            <a:avLst/>
            <a:gdLst>
              <a:gd name="T0" fmla="*/ 0 w 62"/>
              <a:gd name="T1" fmla="*/ 0 h 66"/>
              <a:gd name="T2" fmla="*/ 0 w 62"/>
              <a:gd name="T3" fmla="*/ 51858 h 66"/>
              <a:gd name="T4" fmla="*/ 36871 w 62"/>
              <a:gd name="T5" fmla="*/ 68792 h 66"/>
              <a:gd name="T6" fmla="*/ 70285 w 62"/>
              <a:gd name="T7" fmla="*/ 34925 h 66"/>
              <a:gd name="T8" fmla="*/ 51849 w 62"/>
              <a:gd name="T9" fmla="*/ 0 h 66"/>
              <a:gd name="T10" fmla="*/ 36871 w 62"/>
              <a:gd name="T11" fmla="*/ 34925 h 66"/>
              <a:gd name="T12" fmla="*/ 0 w 62"/>
              <a:gd name="T13" fmla="*/ 0 h 66"/>
              <a:gd name="T14" fmla="*/ 0 60000 65536"/>
              <a:gd name="T15" fmla="*/ 0 60000 65536"/>
              <a:gd name="T16" fmla="*/ 0 60000 65536"/>
              <a:gd name="T17" fmla="*/ 0 60000 65536"/>
              <a:gd name="T18" fmla="*/ 0 60000 65536"/>
              <a:gd name="T19" fmla="*/ 0 60000 65536"/>
              <a:gd name="T20" fmla="*/ 0 60000 65536"/>
              <a:gd name="T21" fmla="*/ 0 w 62"/>
              <a:gd name="T22" fmla="*/ 0 h 66"/>
              <a:gd name="T23" fmla="*/ 62 w 62"/>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66">
                <a:moveTo>
                  <a:pt x="0" y="0"/>
                </a:moveTo>
                <a:lnTo>
                  <a:pt x="0" y="49"/>
                </a:lnTo>
                <a:lnTo>
                  <a:pt x="32" y="65"/>
                </a:lnTo>
                <a:lnTo>
                  <a:pt x="61" y="33"/>
                </a:lnTo>
                <a:lnTo>
                  <a:pt x="45" y="0"/>
                </a:lnTo>
                <a:lnTo>
                  <a:pt x="32" y="33"/>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29" name="Freeform 374"/>
          <p:cNvSpPr>
            <a:spLocks/>
          </p:cNvSpPr>
          <p:nvPr/>
        </p:nvSpPr>
        <p:spPr bwMode="auto">
          <a:xfrm>
            <a:off x="4881563" y="3332163"/>
            <a:ext cx="88900" cy="66675"/>
          </a:xfrm>
          <a:custGeom>
            <a:avLst/>
            <a:gdLst>
              <a:gd name="T0" fmla="*/ 36472 w 78"/>
              <a:gd name="T1" fmla="*/ 0 h 62"/>
              <a:gd name="T2" fmla="*/ 18236 w 78"/>
              <a:gd name="T3" fmla="*/ 17206 h 62"/>
              <a:gd name="T4" fmla="*/ 0 w 78"/>
              <a:gd name="T5" fmla="*/ 34413 h 62"/>
              <a:gd name="T6" fmla="*/ 0 w 78"/>
              <a:gd name="T7" fmla="*/ 48393 h 62"/>
              <a:gd name="T8" fmla="*/ 36472 w 78"/>
              <a:gd name="T9" fmla="*/ 48393 h 62"/>
              <a:gd name="T10" fmla="*/ 36472 w 78"/>
              <a:gd name="T11" fmla="*/ 34413 h 62"/>
              <a:gd name="T12" fmla="*/ 51288 w 78"/>
              <a:gd name="T13" fmla="*/ 34413 h 62"/>
              <a:gd name="T14" fmla="*/ 36472 w 78"/>
              <a:gd name="T15" fmla="*/ 48393 h 62"/>
              <a:gd name="T16" fmla="*/ 69524 w 78"/>
              <a:gd name="T17" fmla="*/ 65600 h 62"/>
              <a:gd name="T18" fmla="*/ 87760 w 78"/>
              <a:gd name="T19" fmla="*/ 48393 h 62"/>
              <a:gd name="T20" fmla="*/ 69524 w 78"/>
              <a:gd name="T21" fmla="*/ 34413 h 62"/>
              <a:gd name="T22" fmla="*/ 51288 w 78"/>
              <a:gd name="T23" fmla="*/ 0 h 62"/>
              <a:gd name="T24" fmla="*/ 36472 w 78"/>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62"/>
              <a:gd name="T41" fmla="*/ 78 w 78"/>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62">
                <a:moveTo>
                  <a:pt x="32" y="0"/>
                </a:moveTo>
                <a:lnTo>
                  <a:pt x="16" y="16"/>
                </a:lnTo>
                <a:lnTo>
                  <a:pt x="0" y="32"/>
                </a:lnTo>
                <a:lnTo>
                  <a:pt x="0" y="45"/>
                </a:lnTo>
                <a:lnTo>
                  <a:pt x="32" y="45"/>
                </a:lnTo>
                <a:lnTo>
                  <a:pt x="32" y="32"/>
                </a:lnTo>
                <a:lnTo>
                  <a:pt x="45" y="32"/>
                </a:lnTo>
                <a:lnTo>
                  <a:pt x="32" y="45"/>
                </a:lnTo>
                <a:lnTo>
                  <a:pt x="61" y="61"/>
                </a:lnTo>
                <a:lnTo>
                  <a:pt x="77" y="45"/>
                </a:lnTo>
                <a:lnTo>
                  <a:pt x="61" y="32"/>
                </a:lnTo>
                <a:lnTo>
                  <a:pt x="45" y="0"/>
                </a:lnTo>
                <a:lnTo>
                  <a:pt x="32" y="0"/>
                </a:lnTo>
              </a:path>
            </a:pathLst>
          </a:custGeom>
          <a:noFill/>
          <a:ln w="12700" cap="rnd" cmpd="sng">
            <a:solidFill>
              <a:srgbClr val="000000"/>
            </a:solidFill>
            <a:prstDash val="solid"/>
            <a:round/>
            <a:headEnd/>
            <a:tailEnd/>
          </a:ln>
        </p:spPr>
        <p:txBody>
          <a:bodyPr/>
          <a:lstStyle/>
          <a:p>
            <a:endParaRPr lang="en-US"/>
          </a:p>
        </p:txBody>
      </p:sp>
      <p:sp>
        <p:nvSpPr>
          <p:cNvPr id="29730" name="Freeform 375"/>
          <p:cNvSpPr>
            <a:spLocks/>
          </p:cNvSpPr>
          <p:nvPr/>
        </p:nvSpPr>
        <p:spPr bwMode="auto">
          <a:xfrm>
            <a:off x="4810125" y="3049588"/>
            <a:ext cx="53975" cy="84137"/>
          </a:xfrm>
          <a:custGeom>
            <a:avLst/>
            <a:gdLst>
              <a:gd name="T0" fmla="*/ 0 w 46"/>
              <a:gd name="T1" fmla="*/ 35146 h 79"/>
              <a:gd name="T2" fmla="*/ 18774 w 46"/>
              <a:gd name="T3" fmla="*/ 83072 h 79"/>
              <a:gd name="T4" fmla="*/ 52802 w 46"/>
              <a:gd name="T5" fmla="*/ 52186 h 79"/>
              <a:gd name="T6" fmla="*/ 52802 w 46"/>
              <a:gd name="T7" fmla="*/ 0 h 79"/>
              <a:gd name="T8" fmla="*/ 0 w 46"/>
              <a:gd name="T9" fmla="*/ 35146 h 79"/>
              <a:gd name="T10" fmla="*/ 0 60000 65536"/>
              <a:gd name="T11" fmla="*/ 0 60000 65536"/>
              <a:gd name="T12" fmla="*/ 0 60000 65536"/>
              <a:gd name="T13" fmla="*/ 0 60000 65536"/>
              <a:gd name="T14" fmla="*/ 0 60000 65536"/>
              <a:gd name="T15" fmla="*/ 0 w 46"/>
              <a:gd name="T16" fmla="*/ 0 h 79"/>
              <a:gd name="T17" fmla="*/ 46 w 46"/>
              <a:gd name="T18" fmla="*/ 79 h 79"/>
            </a:gdLst>
            <a:ahLst/>
            <a:cxnLst>
              <a:cxn ang="T10">
                <a:pos x="T0" y="T1"/>
              </a:cxn>
              <a:cxn ang="T11">
                <a:pos x="T2" y="T3"/>
              </a:cxn>
              <a:cxn ang="T12">
                <a:pos x="T4" y="T5"/>
              </a:cxn>
              <a:cxn ang="T13">
                <a:pos x="T6" y="T7"/>
              </a:cxn>
              <a:cxn ang="T14">
                <a:pos x="T8" y="T9"/>
              </a:cxn>
            </a:cxnLst>
            <a:rect l="T15" t="T16" r="T17" b="T18"/>
            <a:pathLst>
              <a:path w="46" h="79">
                <a:moveTo>
                  <a:pt x="0" y="33"/>
                </a:moveTo>
                <a:lnTo>
                  <a:pt x="16" y="78"/>
                </a:lnTo>
                <a:lnTo>
                  <a:pt x="45" y="49"/>
                </a:lnTo>
                <a:lnTo>
                  <a:pt x="45" y="0"/>
                </a:lnTo>
                <a:lnTo>
                  <a:pt x="0" y="3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31" name="Freeform 376"/>
          <p:cNvSpPr>
            <a:spLocks/>
          </p:cNvSpPr>
          <p:nvPr/>
        </p:nvSpPr>
        <p:spPr bwMode="auto">
          <a:xfrm>
            <a:off x="4773613" y="2900363"/>
            <a:ext cx="38100" cy="19050"/>
          </a:xfrm>
          <a:custGeom>
            <a:avLst/>
            <a:gdLst>
              <a:gd name="T0" fmla="*/ 0 w 33"/>
              <a:gd name="T1" fmla="*/ 0 h 17"/>
              <a:gd name="T2" fmla="*/ 0 w 33"/>
              <a:gd name="T3" fmla="*/ 17929 h 17"/>
              <a:gd name="T4" fmla="*/ 36945 w 33"/>
              <a:gd name="T5" fmla="*/ 17929 h 17"/>
              <a:gd name="T6" fmla="*/ 36945 w 33"/>
              <a:gd name="T7" fmla="*/ 0 h 17"/>
              <a:gd name="T8" fmla="*/ 18473 w 33"/>
              <a:gd name="T9" fmla="*/ 0 h 17"/>
              <a:gd name="T10" fmla="*/ 18473 w 33"/>
              <a:gd name="T11" fmla="*/ 17929 h 17"/>
              <a:gd name="T12" fmla="*/ 0 w 33"/>
              <a:gd name="T13" fmla="*/ 0 h 17"/>
              <a:gd name="T14" fmla="*/ 0 60000 65536"/>
              <a:gd name="T15" fmla="*/ 0 60000 65536"/>
              <a:gd name="T16" fmla="*/ 0 60000 65536"/>
              <a:gd name="T17" fmla="*/ 0 60000 65536"/>
              <a:gd name="T18" fmla="*/ 0 60000 65536"/>
              <a:gd name="T19" fmla="*/ 0 60000 65536"/>
              <a:gd name="T20" fmla="*/ 0 60000 65536"/>
              <a:gd name="T21" fmla="*/ 0 w 33"/>
              <a:gd name="T22" fmla="*/ 0 h 17"/>
              <a:gd name="T23" fmla="*/ 33 w 3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7">
                <a:moveTo>
                  <a:pt x="0" y="0"/>
                </a:moveTo>
                <a:lnTo>
                  <a:pt x="0" y="16"/>
                </a:lnTo>
                <a:lnTo>
                  <a:pt x="32" y="16"/>
                </a:lnTo>
                <a:lnTo>
                  <a:pt x="32" y="0"/>
                </a:lnTo>
                <a:lnTo>
                  <a:pt x="16" y="0"/>
                </a:lnTo>
                <a:lnTo>
                  <a:pt x="16" y="16"/>
                </a:lnTo>
                <a:lnTo>
                  <a:pt x="0"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32" name="Freeform 377"/>
          <p:cNvSpPr>
            <a:spLocks/>
          </p:cNvSpPr>
          <p:nvPr/>
        </p:nvSpPr>
        <p:spPr bwMode="auto">
          <a:xfrm>
            <a:off x="4114800" y="3598863"/>
            <a:ext cx="38100" cy="49212"/>
          </a:xfrm>
          <a:custGeom>
            <a:avLst/>
            <a:gdLst>
              <a:gd name="T0" fmla="*/ 0 w 33"/>
              <a:gd name="T1" fmla="*/ 0 h 46"/>
              <a:gd name="T2" fmla="*/ 18473 w 33"/>
              <a:gd name="T3" fmla="*/ 48142 h 46"/>
              <a:gd name="T4" fmla="*/ 36945 w 33"/>
              <a:gd name="T5" fmla="*/ 48142 h 46"/>
              <a:gd name="T6" fmla="*/ 18473 w 33"/>
              <a:gd name="T7" fmla="*/ 17117 h 46"/>
              <a:gd name="T8" fmla="*/ 0 w 33"/>
              <a:gd name="T9" fmla="*/ 0 h 46"/>
              <a:gd name="T10" fmla="*/ 0 60000 65536"/>
              <a:gd name="T11" fmla="*/ 0 60000 65536"/>
              <a:gd name="T12" fmla="*/ 0 60000 65536"/>
              <a:gd name="T13" fmla="*/ 0 60000 65536"/>
              <a:gd name="T14" fmla="*/ 0 60000 65536"/>
              <a:gd name="T15" fmla="*/ 0 w 33"/>
              <a:gd name="T16" fmla="*/ 0 h 46"/>
              <a:gd name="T17" fmla="*/ 33 w 33"/>
              <a:gd name="T18" fmla="*/ 46 h 46"/>
            </a:gdLst>
            <a:ahLst/>
            <a:cxnLst>
              <a:cxn ang="T10">
                <a:pos x="T0" y="T1"/>
              </a:cxn>
              <a:cxn ang="T11">
                <a:pos x="T2" y="T3"/>
              </a:cxn>
              <a:cxn ang="T12">
                <a:pos x="T4" y="T5"/>
              </a:cxn>
              <a:cxn ang="T13">
                <a:pos x="T6" y="T7"/>
              </a:cxn>
              <a:cxn ang="T14">
                <a:pos x="T8" y="T9"/>
              </a:cxn>
            </a:cxnLst>
            <a:rect l="T15" t="T16" r="T17" b="T18"/>
            <a:pathLst>
              <a:path w="33" h="46">
                <a:moveTo>
                  <a:pt x="0" y="0"/>
                </a:moveTo>
                <a:lnTo>
                  <a:pt x="16" y="45"/>
                </a:lnTo>
                <a:lnTo>
                  <a:pt x="32" y="45"/>
                </a:lnTo>
                <a:lnTo>
                  <a:pt x="16" y="16"/>
                </a:lnTo>
                <a:lnTo>
                  <a:pt x="0" y="0"/>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29733" name="Freeform 378"/>
          <p:cNvSpPr>
            <a:spLocks/>
          </p:cNvSpPr>
          <p:nvPr/>
        </p:nvSpPr>
        <p:spPr bwMode="auto">
          <a:xfrm>
            <a:off x="4881563" y="2900363"/>
            <a:ext cx="19050" cy="36512"/>
          </a:xfrm>
          <a:custGeom>
            <a:avLst/>
            <a:gdLst>
              <a:gd name="T0" fmla="*/ 0 w 17"/>
              <a:gd name="T1" fmla="*/ 0 h 34"/>
              <a:gd name="T2" fmla="*/ 17929 w 17"/>
              <a:gd name="T3" fmla="*/ 0 h 34"/>
              <a:gd name="T4" fmla="*/ 17929 w 17"/>
              <a:gd name="T5" fmla="*/ 18256 h 34"/>
              <a:gd name="T6" fmla="*/ 0 w 17"/>
              <a:gd name="T7" fmla="*/ 35438 h 34"/>
              <a:gd name="T8" fmla="*/ 0 w 17"/>
              <a:gd name="T9" fmla="*/ 0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0" y="0"/>
                </a:moveTo>
                <a:lnTo>
                  <a:pt x="16" y="0"/>
                </a:lnTo>
                <a:lnTo>
                  <a:pt x="16" y="17"/>
                </a:lnTo>
                <a:lnTo>
                  <a:pt x="0" y="33"/>
                </a:lnTo>
                <a:lnTo>
                  <a:pt x="0"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34" name="Freeform 379"/>
          <p:cNvSpPr>
            <a:spLocks/>
          </p:cNvSpPr>
          <p:nvPr/>
        </p:nvSpPr>
        <p:spPr bwMode="auto">
          <a:xfrm>
            <a:off x="4899025" y="3398838"/>
            <a:ext cx="34925" cy="34925"/>
          </a:xfrm>
          <a:custGeom>
            <a:avLst/>
            <a:gdLst>
              <a:gd name="T0" fmla="*/ 33761 w 30"/>
              <a:gd name="T1" fmla="*/ 16933 h 33"/>
              <a:gd name="T2" fmla="*/ 18627 w 30"/>
              <a:gd name="T3" fmla="*/ 0 h 33"/>
              <a:gd name="T4" fmla="*/ 0 w 30"/>
              <a:gd name="T5" fmla="*/ 16933 h 33"/>
              <a:gd name="T6" fmla="*/ 0 w 30"/>
              <a:gd name="T7" fmla="*/ 33867 h 33"/>
              <a:gd name="T8" fmla="*/ 33761 w 30"/>
              <a:gd name="T9" fmla="*/ 16933 h 33"/>
              <a:gd name="T10" fmla="*/ 0 60000 65536"/>
              <a:gd name="T11" fmla="*/ 0 60000 65536"/>
              <a:gd name="T12" fmla="*/ 0 60000 65536"/>
              <a:gd name="T13" fmla="*/ 0 60000 65536"/>
              <a:gd name="T14" fmla="*/ 0 60000 65536"/>
              <a:gd name="T15" fmla="*/ 0 w 30"/>
              <a:gd name="T16" fmla="*/ 0 h 33"/>
              <a:gd name="T17" fmla="*/ 30 w 30"/>
              <a:gd name="T18" fmla="*/ 33 h 33"/>
            </a:gdLst>
            <a:ahLst/>
            <a:cxnLst>
              <a:cxn ang="T10">
                <a:pos x="T0" y="T1"/>
              </a:cxn>
              <a:cxn ang="T11">
                <a:pos x="T2" y="T3"/>
              </a:cxn>
              <a:cxn ang="T12">
                <a:pos x="T4" y="T5"/>
              </a:cxn>
              <a:cxn ang="T13">
                <a:pos x="T6" y="T7"/>
              </a:cxn>
              <a:cxn ang="T14">
                <a:pos x="T8" y="T9"/>
              </a:cxn>
            </a:cxnLst>
            <a:rect l="T15" t="T16" r="T17" b="T18"/>
            <a:pathLst>
              <a:path w="30" h="33">
                <a:moveTo>
                  <a:pt x="29" y="16"/>
                </a:moveTo>
                <a:lnTo>
                  <a:pt x="16" y="0"/>
                </a:lnTo>
                <a:lnTo>
                  <a:pt x="0" y="16"/>
                </a:lnTo>
                <a:lnTo>
                  <a:pt x="0" y="32"/>
                </a:lnTo>
                <a:lnTo>
                  <a:pt x="29" y="16"/>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35" name="Freeform 380"/>
          <p:cNvSpPr>
            <a:spLocks/>
          </p:cNvSpPr>
          <p:nvPr/>
        </p:nvSpPr>
        <p:spPr bwMode="auto">
          <a:xfrm>
            <a:off x="4044950" y="3398838"/>
            <a:ext cx="19050" cy="34925"/>
          </a:xfrm>
          <a:custGeom>
            <a:avLst/>
            <a:gdLst>
              <a:gd name="T0" fmla="*/ 0 w 17"/>
              <a:gd name="T1" fmla="*/ 0 h 33"/>
              <a:gd name="T2" fmla="*/ 0 w 17"/>
              <a:gd name="T3" fmla="*/ 16933 h 33"/>
              <a:gd name="T4" fmla="*/ 17929 w 17"/>
              <a:gd name="T5" fmla="*/ 33867 h 33"/>
              <a:gd name="T6" fmla="*/ 0 w 17"/>
              <a:gd name="T7" fmla="*/ 0 h 33"/>
              <a:gd name="T8" fmla="*/ 0 60000 65536"/>
              <a:gd name="T9" fmla="*/ 0 60000 65536"/>
              <a:gd name="T10" fmla="*/ 0 60000 65536"/>
              <a:gd name="T11" fmla="*/ 0 60000 65536"/>
              <a:gd name="T12" fmla="*/ 0 w 17"/>
              <a:gd name="T13" fmla="*/ 0 h 33"/>
              <a:gd name="T14" fmla="*/ 17 w 17"/>
              <a:gd name="T15" fmla="*/ 33 h 33"/>
            </a:gdLst>
            <a:ahLst/>
            <a:cxnLst>
              <a:cxn ang="T8">
                <a:pos x="T0" y="T1"/>
              </a:cxn>
              <a:cxn ang="T9">
                <a:pos x="T2" y="T3"/>
              </a:cxn>
              <a:cxn ang="T10">
                <a:pos x="T4" y="T5"/>
              </a:cxn>
              <a:cxn ang="T11">
                <a:pos x="T6" y="T7"/>
              </a:cxn>
            </a:cxnLst>
            <a:rect l="T12" t="T13" r="T14" b="T15"/>
            <a:pathLst>
              <a:path w="17" h="33">
                <a:moveTo>
                  <a:pt x="0" y="0"/>
                </a:moveTo>
                <a:lnTo>
                  <a:pt x="0" y="16"/>
                </a:lnTo>
                <a:lnTo>
                  <a:pt x="16" y="32"/>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736" name="Freeform 381"/>
          <p:cNvSpPr>
            <a:spLocks/>
          </p:cNvSpPr>
          <p:nvPr/>
        </p:nvSpPr>
        <p:spPr bwMode="auto">
          <a:xfrm>
            <a:off x="4062413" y="3646488"/>
            <a:ext cx="960437" cy="563562"/>
          </a:xfrm>
          <a:custGeom>
            <a:avLst/>
            <a:gdLst>
              <a:gd name="T0" fmla="*/ 107357 w 832"/>
              <a:gd name="T1" fmla="*/ 382878 h 524"/>
              <a:gd name="T2" fmla="*/ 214713 w 832"/>
              <a:gd name="T3" fmla="*/ 414067 h 524"/>
              <a:gd name="T4" fmla="*/ 248190 w 832"/>
              <a:gd name="T5" fmla="*/ 414067 h 524"/>
              <a:gd name="T6" fmla="*/ 322070 w 832"/>
              <a:gd name="T7" fmla="*/ 465691 h 524"/>
              <a:gd name="T8" fmla="*/ 337076 w 832"/>
              <a:gd name="T9" fmla="*/ 514089 h 524"/>
              <a:gd name="T10" fmla="*/ 374016 w 832"/>
              <a:gd name="T11" fmla="*/ 548505 h 524"/>
              <a:gd name="T12" fmla="*/ 425963 w 832"/>
              <a:gd name="T13" fmla="*/ 479673 h 524"/>
              <a:gd name="T14" fmla="*/ 481373 w 832"/>
              <a:gd name="T15" fmla="*/ 479673 h 524"/>
              <a:gd name="T16" fmla="*/ 514850 w 832"/>
              <a:gd name="T17" fmla="*/ 479673 h 524"/>
              <a:gd name="T18" fmla="*/ 533320 w 832"/>
              <a:gd name="T19" fmla="*/ 496881 h 524"/>
              <a:gd name="T20" fmla="*/ 551790 w 832"/>
              <a:gd name="T21" fmla="*/ 465691 h 524"/>
              <a:gd name="T22" fmla="*/ 603736 w 832"/>
              <a:gd name="T23" fmla="*/ 479673 h 524"/>
              <a:gd name="T24" fmla="*/ 640676 w 832"/>
              <a:gd name="T25" fmla="*/ 496881 h 524"/>
              <a:gd name="T26" fmla="*/ 659146 w 832"/>
              <a:gd name="T27" fmla="*/ 562487 h 524"/>
              <a:gd name="T28" fmla="*/ 659146 w 832"/>
              <a:gd name="T29" fmla="*/ 531297 h 524"/>
              <a:gd name="T30" fmla="*/ 659146 w 832"/>
              <a:gd name="T31" fmla="*/ 465691 h 524"/>
              <a:gd name="T32" fmla="*/ 692623 w 832"/>
              <a:gd name="T33" fmla="*/ 431275 h 524"/>
              <a:gd name="T34" fmla="*/ 729563 w 832"/>
              <a:gd name="T35" fmla="*/ 396859 h 524"/>
              <a:gd name="T36" fmla="*/ 766503 w 832"/>
              <a:gd name="T37" fmla="*/ 382878 h 524"/>
              <a:gd name="T38" fmla="*/ 766503 w 832"/>
              <a:gd name="T39" fmla="*/ 348462 h 524"/>
              <a:gd name="T40" fmla="*/ 781509 w 832"/>
              <a:gd name="T41" fmla="*/ 300064 h 524"/>
              <a:gd name="T42" fmla="*/ 799979 w 832"/>
              <a:gd name="T43" fmla="*/ 314046 h 524"/>
              <a:gd name="T44" fmla="*/ 818449 w 832"/>
              <a:gd name="T45" fmla="*/ 265648 h 524"/>
              <a:gd name="T46" fmla="*/ 870396 w 832"/>
              <a:gd name="T47" fmla="*/ 265648 h 524"/>
              <a:gd name="T48" fmla="*/ 888866 w 832"/>
              <a:gd name="T49" fmla="*/ 248440 h 524"/>
              <a:gd name="T50" fmla="*/ 907336 w 832"/>
              <a:gd name="T51" fmla="*/ 217251 h 524"/>
              <a:gd name="T52" fmla="*/ 944276 w 832"/>
              <a:gd name="T53" fmla="*/ 182835 h 524"/>
              <a:gd name="T54" fmla="*/ 925806 w 832"/>
              <a:gd name="T55" fmla="*/ 148419 h 524"/>
              <a:gd name="T56" fmla="*/ 888866 w 832"/>
              <a:gd name="T57" fmla="*/ 200043 h 524"/>
              <a:gd name="T58" fmla="*/ 855389 w 832"/>
              <a:gd name="T59" fmla="*/ 200043 h 524"/>
              <a:gd name="T60" fmla="*/ 799979 w 832"/>
              <a:gd name="T61" fmla="*/ 200043 h 524"/>
              <a:gd name="T62" fmla="*/ 748033 w 832"/>
              <a:gd name="T63" fmla="*/ 217251 h 524"/>
              <a:gd name="T64" fmla="*/ 711093 w 832"/>
              <a:gd name="T65" fmla="*/ 248440 h 524"/>
              <a:gd name="T66" fmla="*/ 677616 w 832"/>
              <a:gd name="T67" fmla="*/ 248440 h 524"/>
              <a:gd name="T68" fmla="*/ 692623 w 832"/>
              <a:gd name="T69" fmla="*/ 217251 h 524"/>
              <a:gd name="T70" fmla="*/ 677616 w 832"/>
              <a:gd name="T71" fmla="*/ 200043 h 524"/>
              <a:gd name="T72" fmla="*/ 692623 w 832"/>
              <a:gd name="T73" fmla="*/ 165627 h 524"/>
              <a:gd name="T74" fmla="*/ 659146 w 832"/>
              <a:gd name="T75" fmla="*/ 165627 h 524"/>
              <a:gd name="T76" fmla="*/ 640676 w 832"/>
              <a:gd name="T77" fmla="*/ 200043 h 524"/>
              <a:gd name="T78" fmla="*/ 603736 w 832"/>
              <a:gd name="T79" fmla="*/ 200043 h 524"/>
              <a:gd name="T80" fmla="*/ 622206 w 832"/>
              <a:gd name="T81" fmla="*/ 165627 h 524"/>
              <a:gd name="T82" fmla="*/ 692623 w 832"/>
              <a:gd name="T83" fmla="*/ 148419 h 524"/>
              <a:gd name="T84" fmla="*/ 640676 w 832"/>
              <a:gd name="T85" fmla="*/ 117229 h 524"/>
              <a:gd name="T86" fmla="*/ 570259 w 832"/>
              <a:gd name="T87" fmla="*/ 117229 h 524"/>
              <a:gd name="T88" fmla="*/ 533320 w 832"/>
              <a:gd name="T89" fmla="*/ 65605 h 524"/>
              <a:gd name="T90" fmla="*/ 374016 w 832"/>
              <a:gd name="T91" fmla="*/ 34416 h 524"/>
              <a:gd name="T92" fmla="*/ 125826 w 832"/>
              <a:gd name="T93" fmla="*/ 0 h 524"/>
              <a:gd name="T94" fmla="*/ 107357 w 832"/>
              <a:gd name="T95" fmla="*/ 17208 h 524"/>
              <a:gd name="T96" fmla="*/ 70417 w 832"/>
              <a:gd name="T97" fmla="*/ 65605 h 524"/>
              <a:gd name="T98" fmla="*/ 18470 w 832"/>
              <a:gd name="T99" fmla="*/ 182835 h 524"/>
              <a:gd name="T100" fmla="*/ 18470 w 832"/>
              <a:gd name="T101" fmla="*/ 300064 h 524"/>
              <a:gd name="T102" fmla="*/ 51947 w 832"/>
              <a:gd name="T103" fmla="*/ 348462 h 5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2"/>
              <a:gd name="T157" fmla="*/ 0 h 524"/>
              <a:gd name="T158" fmla="*/ 832 w 832"/>
              <a:gd name="T159" fmla="*/ 524 h 5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2" h="524">
                <a:moveTo>
                  <a:pt x="61" y="356"/>
                </a:moveTo>
                <a:lnTo>
                  <a:pt x="93" y="356"/>
                </a:lnTo>
                <a:lnTo>
                  <a:pt x="154" y="385"/>
                </a:lnTo>
                <a:lnTo>
                  <a:pt x="186" y="385"/>
                </a:lnTo>
                <a:lnTo>
                  <a:pt x="186" y="369"/>
                </a:lnTo>
                <a:lnTo>
                  <a:pt x="215" y="385"/>
                </a:lnTo>
                <a:lnTo>
                  <a:pt x="247" y="433"/>
                </a:lnTo>
                <a:lnTo>
                  <a:pt x="279" y="433"/>
                </a:lnTo>
                <a:lnTo>
                  <a:pt x="292" y="446"/>
                </a:lnTo>
                <a:lnTo>
                  <a:pt x="292" y="478"/>
                </a:lnTo>
                <a:lnTo>
                  <a:pt x="308" y="494"/>
                </a:lnTo>
                <a:lnTo>
                  <a:pt x="324" y="510"/>
                </a:lnTo>
                <a:lnTo>
                  <a:pt x="324" y="478"/>
                </a:lnTo>
                <a:lnTo>
                  <a:pt x="369" y="446"/>
                </a:lnTo>
                <a:lnTo>
                  <a:pt x="385" y="433"/>
                </a:lnTo>
                <a:lnTo>
                  <a:pt x="417" y="446"/>
                </a:lnTo>
                <a:lnTo>
                  <a:pt x="433" y="462"/>
                </a:lnTo>
                <a:lnTo>
                  <a:pt x="446" y="446"/>
                </a:lnTo>
                <a:lnTo>
                  <a:pt x="446" y="462"/>
                </a:lnTo>
                <a:lnTo>
                  <a:pt x="462" y="462"/>
                </a:lnTo>
                <a:lnTo>
                  <a:pt x="462" y="433"/>
                </a:lnTo>
                <a:lnTo>
                  <a:pt x="478" y="433"/>
                </a:lnTo>
                <a:lnTo>
                  <a:pt x="510" y="446"/>
                </a:lnTo>
                <a:lnTo>
                  <a:pt x="523" y="446"/>
                </a:lnTo>
                <a:lnTo>
                  <a:pt x="539" y="446"/>
                </a:lnTo>
                <a:lnTo>
                  <a:pt x="555" y="462"/>
                </a:lnTo>
                <a:lnTo>
                  <a:pt x="539" y="494"/>
                </a:lnTo>
                <a:lnTo>
                  <a:pt x="571" y="523"/>
                </a:lnTo>
                <a:lnTo>
                  <a:pt x="587" y="510"/>
                </a:lnTo>
                <a:lnTo>
                  <a:pt x="571" y="494"/>
                </a:lnTo>
                <a:lnTo>
                  <a:pt x="571" y="462"/>
                </a:lnTo>
                <a:lnTo>
                  <a:pt x="571" y="433"/>
                </a:lnTo>
                <a:lnTo>
                  <a:pt x="587" y="401"/>
                </a:lnTo>
                <a:lnTo>
                  <a:pt x="600" y="401"/>
                </a:lnTo>
                <a:lnTo>
                  <a:pt x="632" y="385"/>
                </a:lnTo>
                <a:lnTo>
                  <a:pt x="632" y="369"/>
                </a:lnTo>
                <a:lnTo>
                  <a:pt x="664" y="369"/>
                </a:lnTo>
                <a:lnTo>
                  <a:pt x="664" y="356"/>
                </a:lnTo>
                <a:lnTo>
                  <a:pt x="664" y="340"/>
                </a:lnTo>
                <a:lnTo>
                  <a:pt x="664" y="324"/>
                </a:lnTo>
                <a:lnTo>
                  <a:pt x="664" y="308"/>
                </a:lnTo>
                <a:lnTo>
                  <a:pt x="677" y="279"/>
                </a:lnTo>
                <a:lnTo>
                  <a:pt x="677" y="324"/>
                </a:lnTo>
                <a:lnTo>
                  <a:pt x="693" y="292"/>
                </a:lnTo>
                <a:lnTo>
                  <a:pt x="709" y="263"/>
                </a:lnTo>
                <a:lnTo>
                  <a:pt x="709" y="247"/>
                </a:lnTo>
                <a:lnTo>
                  <a:pt x="725" y="247"/>
                </a:lnTo>
                <a:lnTo>
                  <a:pt x="754" y="247"/>
                </a:lnTo>
                <a:lnTo>
                  <a:pt x="770" y="247"/>
                </a:lnTo>
                <a:lnTo>
                  <a:pt x="770" y="231"/>
                </a:lnTo>
                <a:lnTo>
                  <a:pt x="770" y="215"/>
                </a:lnTo>
                <a:lnTo>
                  <a:pt x="786" y="202"/>
                </a:lnTo>
                <a:lnTo>
                  <a:pt x="831" y="186"/>
                </a:lnTo>
                <a:lnTo>
                  <a:pt x="818" y="170"/>
                </a:lnTo>
                <a:lnTo>
                  <a:pt x="818" y="138"/>
                </a:lnTo>
                <a:lnTo>
                  <a:pt x="802" y="138"/>
                </a:lnTo>
                <a:lnTo>
                  <a:pt x="786" y="170"/>
                </a:lnTo>
                <a:lnTo>
                  <a:pt x="770" y="186"/>
                </a:lnTo>
                <a:lnTo>
                  <a:pt x="754" y="186"/>
                </a:lnTo>
                <a:lnTo>
                  <a:pt x="741" y="186"/>
                </a:lnTo>
                <a:lnTo>
                  <a:pt x="725" y="186"/>
                </a:lnTo>
                <a:lnTo>
                  <a:pt x="693" y="186"/>
                </a:lnTo>
                <a:lnTo>
                  <a:pt x="677" y="202"/>
                </a:lnTo>
                <a:lnTo>
                  <a:pt x="648" y="202"/>
                </a:lnTo>
                <a:lnTo>
                  <a:pt x="648" y="215"/>
                </a:lnTo>
                <a:lnTo>
                  <a:pt x="616" y="231"/>
                </a:lnTo>
                <a:lnTo>
                  <a:pt x="600" y="231"/>
                </a:lnTo>
                <a:lnTo>
                  <a:pt x="587" y="231"/>
                </a:lnTo>
                <a:lnTo>
                  <a:pt x="587" y="215"/>
                </a:lnTo>
                <a:lnTo>
                  <a:pt x="600" y="202"/>
                </a:lnTo>
                <a:lnTo>
                  <a:pt x="600" y="186"/>
                </a:lnTo>
                <a:lnTo>
                  <a:pt x="587" y="186"/>
                </a:lnTo>
                <a:lnTo>
                  <a:pt x="600" y="170"/>
                </a:lnTo>
                <a:lnTo>
                  <a:pt x="600" y="154"/>
                </a:lnTo>
                <a:lnTo>
                  <a:pt x="587" y="154"/>
                </a:lnTo>
                <a:lnTo>
                  <a:pt x="571" y="154"/>
                </a:lnTo>
                <a:lnTo>
                  <a:pt x="555" y="170"/>
                </a:lnTo>
                <a:lnTo>
                  <a:pt x="555" y="186"/>
                </a:lnTo>
                <a:lnTo>
                  <a:pt x="523" y="215"/>
                </a:lnTo>
                <a:lnTo>
                  <a:pt x="523" y="186"/>
                </a:lnTo>
                <a:lnTo>
                  <a:pt x="555" y="154"/>
                </a:lnTo>
                <a:lnTo>
                  <a:pt x="539" y="154"/>
                </a:lnTo>
                <a:lnTo>
                  <a:pt x="555" y="138"/>
                </a:lnTo>
                <a:lnTo>
                  <a:pt x="600" y="138"/>
                </a:lnTo>
                <a:lnTo>
                  <a:pt x="600" y="125"/>
                </a:lnTo>
                <a:lnTo>
                  <a:pt x="555" y="109"/>
                </a:lnTo>
                <a:lnTo>
                  <a:pt x="523" y="109"/>
                </a:lnTo>
                <a:lnTo>
                  <a:pt x="494" y="109"/>
                </a:lnTo>
                <a:lnTo>
                  <a:pt x="523" y="93"/>
                </a:lnTo>
                <a:lnTo>
                  <a:pt x="462" y="61"/>
                </a:lnTo>
                <a:lnTo>
                  <a:pt x="433" y="61"/>
                </a:lnTo>
                <a:lnTo>
                  <a:pt x="324" y="32"/>
                </a:lnTo>
                <a:lnTo>
                  <a:pt x="199" y="16"/>
                </a:lnTo>
                <a:lnTo>
                  <a:pt x="109" y="0"/>
                </a:lnTo>
                <a:lnTo>
                  <a:pt x="93" y="32"/>
                </a:lnTo>
                <a:lnTo>
                  <a:pt x="93" y="16"/>
                </a:lnTo>
                <a:lnTo>
                  <a:pt x="77" y="0"/>
                </a:lnTo>
                <a:lnTo>
                  <a:pt x="61" y="61"/>
                </a:lnTo>
                <a:lnTo>
                  <a:pt x="32" y="125"/>
                </a:lnTo>
                <a:lnTo>
                  <a:pt x="16" y="170"/>
                </a:lnTo>
                <a:lnTo>
                  <a:pt x="0" y="186"/>
                </a:lnTo>
                <a:lnTo>
                  <a:pt x="16" y="279"/>
                </a:lnTo>
                <a:lnTo>
                  <a:pt x="32" y="308"/>
                </a:lnTo>
                <a:lnTo>
                  <a:pt x="45" y="324"/>
                </a:lnTo>
                <a:lnTo>
                  <a:pt x="61" y="35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37" name="Freeform 382"/>
          <p:cNvSpPr>
            <a:spLocks/>
          </p:cNvSpPr>
          <p:nvPr/>
        </p:nvSpPr>
        <p:spPr bwMode="auto">
          <a:xfrm>
            <a:off x="3656013" y="2936875"/>
            <a:ext cx="623887" cy="528638"/>
          </a:xfrm>
          <a:custGeom>
            <a:avLst/>
            <a:gdLst>
              <a:gd name="T0" fmla="*/ 497034 w 541"/>
              <a:gd name="T1" fmla="*/ 527564 h 492"/>
              <a:gd name="T2" fmla="*/ 497034 w 541"/>
              <a:gd name="T3" fmla="*/ 496404 h 492"/>
              <a:gd name="T4" fmla="*/ 478582 w 541"/>
              <a:gd name="T5" fmla="*/ 479213 h 492"/>
              <a:gd name="T6" fmla="*/ 478582 w 541"/>
              <a:gd name="T7" fmla="*/ 430861 h 492"/>
              <a:gd name="T8" fmla="*/ 478582 w 541"/>
              <a:gd name="T9" fmla="*/ 396479 h 492"/>
              <a:gd name="T10" fmla="*/ 445139 w 541"/>
              <a:gd name="T11" fmla="*/ 396479 h 492"/>
              <a:gd name="T12" fmla="*/ 426688 w 541"/>
              <a:gd name="T13" fmla="*/ 362096 h 492"/>
              <a:gd name="T14" fmla="*/ 408237 w 541"/>
              <a:gd name="T15" fmla="*/ 348128 h 492"/>
              <a:gd name="T16" fmla="*/ 622734 w 541"/>
              <a:gd name="T17" fmla="*/ 82734 h 492"/>
              <a:gd name="T18" fmla="*/ 604282 w 541"/>
              <a:gd name="T19" fmla="*/ 82734 h 492"/>
              <a:gd name="T20" fmla="*/ 622734 w 541"/>
              <a:gd name="T21" fmla="*/ 82734 h 492"/>
              <a:gd name="T22" fmla="*/ 585831 w 541"/>
              <a:gd name="T23" fmla="*/ 48351 h 492"/>
              <a:gd name="T24" fmla="*/ 533936 w 541"/>
              <a:gd name="T25" fmla="*/ 31160 h 492"/>
              <a:gd name="T26" fmla="*/ 497034 w 541"/>
              <a:gd name="T27" fmla="*/ 31160 h 492"/>
              <a:gd name="T28" fmla="*/ 478582 w 541"/>
              <a:gd name="T29" fmla="*/ 31160 h 492"/>
              <a:gd name="T30" fmla="*/ 445139 w 541"/>
              <a:gd name="T31" fmla="*/ 31160 h 492"/>
              <a:gd name="T32" fmla="*/ 408237 w 541"/>
              <a:gd name="T33" fmla="*/ 0 h 492"/>
              <a:gd name="T34" fmla="*/ 370181 w 541"/>
              <a:gd name="T35" fmla="*/ 0 h 492"/>
              <a:gd name="T36" fmla="*/ 370181 w 541"/>
              <a:gd name="T37" fmla="*/ 82734 h 492"/>
              <a:gd name="T38" fmla="*/ 356342 w 541"/>
              <a:gd name="T39" fmla="*/ 99925 h 492"/>
              <a:gd name="T40" fmla="*/ 337891 w 541"/>
              <a:gd name="T41" fmla="*/ 99925 h 492"/>
              <a:gd name="T42" fmla="*/ 318286 w 541"/>
              <a:gd name="T43" fmla="*/ 65543 h 492"/>
              <a:gd name="T44" fmla="*/ 247940 w 541"/>
              <a:gd name="T45" fmla="*/ 65543 h 492"/>
              <a:gd name="T46" fmla="*/ 281383 w 541"/>
              <a:gd name="T47" fmla="*/ 99925 h 492"/>
              <a:gd name="T48" fmla="*/ 318286 w 541"/>
              <a:gd name="T49" fmla="*/ 113894 h 492"/>
              <a:gd name="T50" fmla="*/ 266392 w 541"/>
              <a:gd name="T51" fmla="*/ 148277 h 492"/>
              <a:gd name="T52" fmla="*/ 211038 w 541"/>
              <a:gd name="T53" fmla="*/ 113894 h 492"/>
              <a:gd name="T54" fmla="*/ 122240 w 541"/>
              <a:gd name="T55" fmla="*/ 131085 h 492"/>
              <a:gd name="T56" fmla="*/ 122240 w 541"/>
              <a:gd name="T57" fmla="*/ 182659 h 492"/>
              <a:gd name="T58" fmla="*/ 177594 w 541"/>
              <a:gd name="T59" fmla="*/ 213819 h 492"/>
              <a:gd name="T60" fmla="*/ 177594 w 541"/>
              <a:gd name="T61" fmla="*/ 196628 h 492"/>
              <a:gd name="T62" fmla="*/ 122240 w 541"/>
              <a:gd name="T63" fmla="*/ 231011 h 492"/>
              <a:gd name="T64" fmla="*/ 88797 w 541"/>
              <a:gd name="T65" fmla="*/ 248202 h 492"/>
              <a:gd name="T66" fmla="*/ 0 w 541"/>
              <a:gd name="T67" fmla="*/ 279362 h 492"/>
              <a:gd name="T68" fmla="*/ 51894 w 541"/>
              <a:gd name="T69" fmla="*/ 279362 h 492"/>
              <a:gd name="T70" fmla="*/ 122240 w 541"/>
              <a:gd name="T71" fmla="*/ 279362 h 492"/>
              <a:gd name="T72" fmla="*/ 229489 w 541"/>
              <a:gd name="T73" fmla="*/ 248202 h 492"/>
              <a:gd name="T74" fmla="*/ 229489 w 541"/>
              <a:gd name="T75" fmla="*/ 231011 h 492"/>
              <a:gd name="T76" fmla="*/ 318286 w 541"/>
              <a:gd name="T77" fmla="*/ 213819 h 492"/>
              <a:gd name="T78" fmla="*/ 318286 w 541"/>
              <a:gd name="T79" fmla="*/ 231011 h 492"/>
              <a:gd name="T80" fmla="*/ 318286 w 541"/>
              <a:gd name="T81" fmla="*/ 213819 h 492"/>
              <a:gd name="T82" fmla="*/ 318286 w 541"/>
              <a:gd name="T83" fmla="*/ 231011 h 492"/>
              <a:gd name="T84" fmla="*/ 318286 w 541"/>
              <a:gd name="T85" fmla="*/ 248202 h 492"/>
              <a:gd name="T86" fmla="*/ 247940 w 541"/>
              <a:gd name="T87" fmla="*/ 248202 h 492"/>
              <a:gd name="T88" fmla="*/ 247940 w 541"/>
              <a:gd name="T89" fmla="*/ 265393 h 492"/>
              <a:gd name="T90" fmla="*/ 299835 w 541"/>
              <a:gd name="T91" fmla="*/ 279362 h 492"/>
              <a:gd name="T92" fmla="*/ 337891 w 541"/>
              <a:gd name="T93" fmla="*/ 279362 h 492"/>
              <a:gd name="T94" fmla="*/ 389785 w 541"/>
              <a:gd name="T95" fmla="*/ 313745 h 492"/>
              <a:gd name="T96" fmla="*/ 389785 w 541"/>
              <a:gd name="T97" fmla="*/ 362096 h 492"/>
              <a:gd name="T98" fmla="*/ 426688 w 541"/>
              <a:gd name="T99" fmla="*/ 396479 h 492"/>
              <a:gd name="T100" fmla="*/ 460131 w 541"/>
              <a:gd name="T101" fmla="*/ 513595 h 492"/>
              <a:gd name="T102" fmla="*/ 497034 w 541"/>
              <a:gd name="T103" fmla="*/ 527564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1"/>
              <a:gd name="T157" fmla="*/ 0 h 492"/>
              <a:gd name="T158" fmla="*/ 541 w 541"/>
              <a:gd name="T159" fmla="*/ 492 h 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1" h="492">
                <a:moveTo>
                  <a:pt x="431" y="491"/>
                </a:moveTo>
                <a:lnTo>
                  <a:pt x="431" y="462"/>
                </a:lnTo>
                <a:lnTo>
                  <a:pt x="415" y="446"/>
                </a:lnTo>
                <a:lnTo>
                  <a:pt x="415" y="401"/>
                </a:lnTo>
                <a:lnTo>
                  <a:pt x="415" y="369"/>
                </a:lnTo>
                <a:lnTo>
                  <a:pt x="386" y="369"/>
                </a:lnTo>
                <a:lnTo>
                  <a:pt x="370" y="337"/>
                </a:lnTo>
                <a:lnTo>
                  <a:pt x="354" y="324"/>
                </a:lnTo>
                <a:lnTo>
                  <a:pt x="540" y="77"/>
                </a:lnTo>
                <a:lnTo>
                  <a:pt x="524" y="77"/>
                </a:lnTo>
                <a:lnTo>
                  <a:pt x="540" y="77"/>
                </a:lnTo>
                <a:lnTo>
                  <a:pt x="508" y="45"/>
                </a:lnTo>
                <a:lnTo>
                  <a:pt x="463" y="29"/>
                </a:lnTo>
                <a:lnTo>
                  <a:pt x="431" y="29"/>
                </a:lnTo>
                <a:lnTo>
                  <a:pt x="415" y="29"/>
                </a:lnTo>
                <a:lnTo>
                  <a:pt x="386" y="29"/>
                </a:lnTo>
                <a:lnTo>
                  <a:pt x="354" y="0"/>
                </a:lnTo>
                <a:lnTo>
                  <a:pt x="321" y="0"/>
                </a:lnTo>
                <a:lnTo>
                  <a:pt x="321" y="77"/>
                </a:lnTo>
                <a:lnTo>
                  <a:pt x="309" y="93"/>
                </a:lnTo>
                <a:lnTo>
                  <a:pt x="293" y="93"/>
                </a:lnTo>
                <a:lnTo>
                  <a:pt x="276" y="61"/>
                </a:lnTo>
                <a:lnTo>
                  <a:pt x="215" y="61"/>
                </a:lnTo>
                <a:lnTo>
                  <a:pt x="244" y="93"/>
                </a:lnTo>
                <a:lnTo>
                  <a:pt x="276" y="106"/>
                </a:lnTo>
                <a:lnTo>
                  <a:pt x="231" y="138"/>
                </a:lnTo>
                <a:lnTo>
                  <a:pt x="183" y="106"/>
                </a:lnTo>
                <a:lnTo>
                  <a:pt x="106" y="122"/>
                </a:lnTo>
                <a:lnTo>
                  <a:pt x="106" y="170"/>
                </a:lnTo>
                <a:lnTo>
                  <a:pt x="154" y="199"/>
                </a:lnTo>
                <a:lnTo>
                  <a:pt x="154" y="183"/>
                </a:lnTo>
                <a:lnTo>
                  <a:pt x="106" y="215"/>
                </a:lnTo>
                <a:lnTo>
                  <a:pt x="77" y="231"/>
                </a:lnTo>
                <a:lnTo>
                  <a:pt x="0" y="260"/>
                </a:lnTo>
                <a:lnTo>
                  <a:pt x="45" y="260"/>
                </a:lnTo>
                <a:lnTo>
                  <a:pt x="106" y="260"/>
                </a:lnTo>
                <a:lnTo>
                  <a:pt x="199" y="231"/>
                </a:lnTo>
                <a:lnTo>
                  <a:pt x="199" y="215"/>
                </a:lnTo>
                <a:lnTo>
                  <a:pt x="276" y="199"/>
                </a:lnTo>
                <a:lnTo>
                  <a:pt x="276" y="215"/>
                </a:lnTo>
                <a:lnTo>
                  <a:pt x="276" y="199"/>
                </a:lnTo>
                <a:lnTo>
                  <a:pt x="276" y="215"/>
                </a:lnTo>
                <a:lnTo>
                  <a:pt x="276" y="231"/>
                </a:lnTo>
                <a:lnTo>
                  <a:pt x="215" y="231"/>
                </a:lnTo>
                <a:lnTo>
                  <a:pt x="215" y="247"/>
                </a:lnTo>
                <a:lnTo>
                  <a:pt x="260" y="260"/>
                </a:lnTo>
                <a:lnTo>
                  <a:pt x="293" y="260"/>
                </a:lnTo>
                <a:lnTo>
                  <a:pt x="338" y="292"/>
                </a:lnTo>
                <a:lnTo>
                  <a:pt x="338" y="337"/>
                </a:lnTo>
                <a:lnTo>
                  <a:pt x="370" y="369"/>
                </a:lnTo>
                <a:lnTo>
                  <a:pt x="399" y="478"/>
                </a:lnTo>
                <a:lnTo>
                  <a:pt x="431" y="49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38" name="Freeform 383"/>
          <p:cNvSpPr>
            <a:spLocks/>
          </p:cNvSpPr>
          <p:nvPr/>
        </p:nvSpPr>
        <p:spPr bwMode="auto">
          <a:xfrm>
            <a:off x="4044950" y="3349625"/>
            <a:ext cx="19050" cy="33338"/>
          </a:xfrm>
          <a:custGeom>
            <a:avLst/>
            <a:gdLst>
              <a:gd name="T0" fmla="*/ 0 w 17"/>
              <a:gd name="T1" fmla="*/ 0 h 30"/>
              <a:gd name="T2" fmla="*/ 0 w 17"/>
              <a:gd name="T3" fmla="*/ 32227 h 30"/>
              <a:gd name="T4" fmla="*/ 17929 w 17"/>
              <a:gd name="T5" fmla="*/ 32227 h 30"/>
              <a:gd name="T6" fmla="*/ 17929 w 17"/>
              <a:gd name="T7" fmla="*/ 0 h 30"/>
              <a:gd name="T8" fmla="*/ 0 w 17"/>
              <a:gd name="T9" fmla="*/ 0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0" y="0"/>
                </a:moveTo>
                <a:lnTo>
                  <a:pt x="0" y="29"/>
                </a:lnTo>
                <a:lnTo>
                  <a:pt x="16" y="29"/>
                </a:lnTo>
                <a:lnTo>
                  <a:pt x="16" y="0"/>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739" name="Freeform 384"/>
          <p:cNvSpPr>
            <a:spLocks/>
          </p:cNvSpPr>
          <p:nvPr/>
        </p:nvSpPr>
        <p:spPr bwMode="auto">
          <a:xfrm>
            <a:off x="3529013" y="3233738"/>
            <a:ext cx="52387" cy="34925"/>
          </a:xfrm>
          <a:custGeom>
            <a:avLst/>
            <a:gdLst>
              <a:gd name="T0" fmla="*/ 0 w 46"/>
              <a:gd name="T1" fmla="*/ 16933 h 33"/>
              <a:gd name="T2" fmla="*/ 18222 w 46"/>
              <a:gd name="T3" fmla="*/ 16933 h 33"/>
              <a:gd name="T4" fmla="*/ 36443 w 46"/>
              <a:gd name="T5" fmla="*/ 0 h 33"/>
              <a:gd name="T6" fmla="*/ 51248 w 46"/>
              <a:gd name="T7" fmla="*/ 16933 h 33"/>
              <a:gd name="T8" fmla="*/ 18222 w 46"/>
              <a:gd name="T9" fmla="*/ 33867 h 33"/>
              <a:gd name="T10" fmla="*/ 0 w 46"/>
              <a:gd name="T11" fmla="*/ 16933 h 33"/>
              <a:gd name="T12" fmla="*/ 0 60000 65536"/>
              <a:gd name="T13" fmla="*/ 0 60000 65536"/>
              <a:gd name="T14" fmla="*/ 0 60000 65536"/>
              <a:gd name="T15" fmla="*/ 0 60000 65536"/>
              <a:gd name="T16" fmla="*/ 0 60000 65536"/>
              <a:gd name="T17" fmla="*/ 0 60000 65536"/>
              <a:gd name="T18" fmla="*/ 0 w 46"/>
              <a:gd name="T19" fmla="*/ 0 h 33"/>
              <a:gd name="T20" fmla="*/ 46 w 4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6" h="33">
                <a:moveTo>
                  <a:pt x="0" y="16"/>
                </a:moveTo>
                <a:lnTo>
                  <a:pt x="16" y="16"/>
                </a:lnTo>
                <a:lnTo>
                  <a:pt x="32" y="0"/>
                </a:lnTo>
                <a:lnTo>
                  <a:pt x="45" y="16"/>
                </a:lnTo>
                <a:lnTo>
                  <a:pt x="16" y="32"/>
                </a:lnTo>
                <a:lnTo>
                  <a:pt x="0" y="16"/>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740" name="Freeform 385"/>
          <p:cNvSpPr>
            <a:spLocks/>
          </p:cNvSpPr>
          <p:nvPr/>
        </p:nvSpPr>
        <p:spPr bwMode="auto">
          <a:xfrm>
            <a:off x="3598863" y="3216275"/>
            <a:ext cx="38100" cy="17463"/>
          </a:xfrm>
          <a:custGeom>
            <a:avLst/>
            <a:gdLst>
              <a:gd name="T0" fmla="*/ 18473 w 33"/>
              <a:gd name="T1" fmla="*/ 0 h 17"/>
              <a:gd name="T2" fmla="*/ 36945 w 33"/>
              <a:gd name="T3" fmla="*/ 16436 h 17"/>
              <a:gd name="T4" fmla="*/ 0 w 33"/>
              <a:gd name="T5" fmla="*/ 16436 h 17"/>
              <a:gd name="T6" fmla="*/ 0 w 33"/>
              <a:gd name="T7" fmla="*/ 0 h 17"/>
              <a:gd name="T8" fmla="*/ 18473 w 33"/>
              <a:gd name="T9" fmla="*/ 0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16" y="0"/>
                </a:moveTo>
                <a:lnTo>
                  <a:pt x="32" y="16"/>
                </a:lnTo>
                <a:lnTo>
                  <a:pt x="0" y="16"/>
                </a:lnTo>
                <a:lnTo>
                  <a:pt x="0" y="0"/>
                </a:lnTo>
                <a:lnTo>
                  <a:pt x="16"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741" name="Freeform 386"/>
          <p:cNvSpPr>
            <a:spLocks/>
          </p:cNvSpPr>
          <p:nvPr/>
        </p:nvSpPr>
        <p:spPr bwMode="auto">
          <a:xfrm>
            <a:off x="4365625" y="3298825"/>
            <a:ext cx="73025" cy="52388"/>
          </a:xfrm>
          <a:custGeom>
            <a:avLst/>
            <a:gdLst>
              <a:gd name="T0" fmla="*/ 34157 w 62"/>
              <a:gd name="T1" fmla="*/ 0 h 49"/>
              <a:gd name="T2" fmla="*/ 53002 w 62"/>
              <a:gd name="T3" fmla="*/ 0 h 49"/>
              <a:gd name="T4" fmla="*/ 53002 w 62"/>
              <a:gd name="T5" fmla="*/ 17106 h 49"/>
              <a:gd name="T6" fmla="*/ 71847 w 62"/>
              <a:gd name="T7" fmla="*/ 17106 h 49"/>
              <a:gd name="T8" fmla="*/ 71847 w 62"/>
              <a:gd name="T9" fmla="*/ 34213 h 49"/>
              <a:gd name="T10" fmla="*/ 53002 w 62"/>
              <a:gd name="T11" fmla="*/ 34213 h 49"/>
              <a:gd name="T12" fmla="*/ 34157 w 62"/>
              <a:gd name="T13" fmla="*/ 51319 h 49"/>
              <a:gd name="T14" fmla="*/ 0 w 62"/>
              <a:gd name="T15" fmla="*/ 34213 h 49"/>
              <a:gd name="T16" fmla="*/ 18845 w 62"/>
              <a:gd name="T17" fmla="*/ 34213 h 49"/>
              <a:gd name="T18" fmla="*/ 34157 w 62"/>
              <a:gd name="T19" fmla="*/ 17106 h 49"/>
              <a:gd name="T20" fmla="*/ 34157 w 6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49"/>
              <a:gd name="T35" fmla="*/ 62 w 6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49">
                <a:moveTo>
                  <a:pt x="29" y="0"/>
                </a:moveTo>
                <a:lnTo>
                  <a:pt x="45" y="0"/>
                </a:lnTo>
                <a:lnTo>
                  <a:pt x="45" y="16"/>
                </a:lnTo>
                <a:lnTo>
                  <a:pt x="61" y="16"/>
                </a:lnTo>
                <a:lnTo>
                  <a:pt x="61" y="32"/>
                </a:lnTo>
                <a:lnTo>
                  <a:pt x="45" y="32"/>
                </a:lnTo>
                <a:lnTo>
                  <a:pt x="29" y="48"/>
                </a:lnTo>
                <a:lnTo>
                  <a:pt x="0" y="32"/>
                </a:lnTo>
                <a:lnTo>
                  <a:pt x="16" y="32"/>
                </a:lnTo>
                <a:lnTo>
                  <a:pt x="29" y="16"/>
                </a:lnTo>
                <a:lnTo>
                  <a:pt x="29" y="0"/>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29742" name="Freeform 387"/>
          <p:cNvSpPr>
            <a:spLocks/>
          </p:cNvSpPr>
          <p:nvPr/>
        </p:nvSpPr>
        <p:spPr bwMode="auto">
          <a:xfrm>
            <a:off x="4473575" y="3581400"/>
            <a:ext cx="19050" cy="49213"/>
          </a:xfrm>
          <a:custGeom>
            <a:avLst/>
            <a:gdLst>
              <a:gd name="T0" fmla="*/ 0 w 17"/>
              <a:gd name="T1" fmla="*/ 0 h 46"/>
              <a:gd name="T2" fmla="*/ 17929 w 17"/>
              <a:gd name="T3" fmla="*/ 0 h 46"/>
              <a:gd name="T4" fmla="*/ 17929 w 17"/>
              <a:gd name="T5" fmla="*/ 48143 h 46"/>
              <a:gd name="T6" fmla="*/ 0 w 17"/>
              <a:gd name="T7" fmla="*/ 0 h 46"/>
              <a:gd name="T8" fmla="*/ 0 60000 65536"/>
              <a:gd name="T9" fmla="*/ 0 60000 65536"/>
              <a:gd name="T10" fmla="*/ 0 60000 65536"/>
              <a:gd name="T11" fmla="*/ 0 60000 65536"/>
              <a:gd name="T12" fmla="*/ 0 w 17"/>
              <a:gd name="T13" fmla="*/ 0 h 46"/>
              <a:gd name="T14" fmla="*/ 17 w 17"/>
              <a:gd name="T15" fmla="*/ 46 h 46"/>
            </a:gdLst>
            <a:ahLst/>
            <a:cxnLst>
              <a:cxn ang="T8">
                <a:pos x="T0" y="T1"/>
              </a:cxn>
              <a:cxn ang="T9">
                <a:pos x="T2" y="T3"/>
              </a:cxn>
              <a:cxn ang="T10">
                <a:pos x="T4" y="T5"/>
              </a:cxn>
              <a:cxn ang="T11">
                <a:pos x="T6" y="T7"/>
              </a:cxn>
            </a:cxnLst>
            <a:rect l="T12" t="T13" r="T14" b="T15"/>
            <a:pathLst>
              <a:path w="17" h="46">
                <a:moveTo>
                  <a:pt x="0" y="0"/>
                </a:moveTo>
                <a:lnTo>
                  <a:pt x="16" y="0"/>
                </a:lnTo>
                <a:lnTo>
                  <a:pt x="16" y="45"/>
                </a:lnTo>
                <a:lnTo>
                  <a:pt x="0" y="0"/>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29743" name="Freeform 388"/>
          <p:cNvSpPr>
            <a:spLocks/>
          </p:cNvSpPr>
          <p:nvPr/>
        </p:nvSpPr>
        <p:spPr bwMode="auto">
          <a:xfrm>
            <a:off x="4348163" y="3184525"/>
            <a:ext cx="90487" cy="66675"/>
          </a:xfrm>
          <a:custGeom>
            <a:avLst/>
            <a:gdLst>
              <a:gd name="T0" fmla="*/ 18561 w 78"/>
              <a:gd name="T1" fmla="*/ 0 h 62"/>
              <a:gd name="T2" fmla="*/ 89327 w 78"/>
              <a:gd name="T3" fmla="*/ 0 h 62"/>
              <a:gd name="T4" fmla="*/ 70765 w 78"/>
              <a:gd name="T5" fmla="*/ 17206 h 62"/>
              <a:gd name="T6" fmla="*/ 70765 w 78"/>
              <a:gd name="T7" fmla="*/ 31187 h 62"/>
              <a:gd name="T8" fmla="*/ 70765 w 78"/>
              <a:gd name="T9" fmla="*/ 48393 h 62"/>
              <a:gd name="T10" fmla="*/ 52204 w 78"/>
              <a:gd name="T11" fmla="*/ 31187 h 62"/>
              <a:gd name="T12" fmla="*/ 37123 w 78"/>
              <a:gd name="T13" fmla="*/ 65600 h 62"/>
              <a:gd name="T14" fmla="*/ 18561 w 78"/>
              <a:gd name="T15" fmla="*/ 48393 h 62"/>
              <a:gd name="T16" fmla="*/ 0 w 78"/>
              <a:gd name="T17" fmla="*/ 48393 h 62"/>
              <a:gd name="T18" fmla="*/ 18561 w 78"/>
              <a:gd name="T19" fmla="*/ 31187 h 62"/>
              <a:gd name="T20" fmla="*/ 18561 w 78"/>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62"/>
              <a:gd name="T35" fmla="*/ 78 w 78"/>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62">
                <a:moveTo>
                  <a:pt x="16" y="0"/>
                </a:moveTo>
                <a:lnTo>
                  <a:pt x="77" y="0"/>
                </a:lnTo>
                <a:lnTo>
                  <a:pt x="61" y="16"/>
                </a:lnTo>
                <a:lnTo>
                  <a:pt x="61" y="29"/>
                </a:lnTo>
                <a:lnTo>
                  <a:pt x="61" y="45"/>
                </a:lnTo>
                <a:lnTo>
                  <a:pt x="45" y="29"/>
                </a:lnTo>
                <a:lnTo>
                  <a:pt x="32" y="61"/>
                </a:lnTo>
                <a:lnTo>
                  <a:pt x="16" y="45"/>
                </a:lnTo>
                <a:lnTo>
                  <a:pt x="0" y="45"/>
                </a:lnTo>
                <a:lnTo>
                  <a:pt x="16" y="29"/>
                </a:lnTo>
                <a:lnTo>
                  <a:pt x="16" y="0"/>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29744" name="Freeform 389"/>
          <p:cNvSpPr>
            <a:spLocks/>
          </p:cNvSpPr>
          <p:nvPr/>
        </p:nvSpPr>
        <p:spPr bwMode="auto">
          <a:xfrm>
            <a:off x="5110163" y="3298825"/>
            <a:ext cx="38100" cy="34925"/>
          </a:xfrm>
          <a:custGeom>
            <a:avLst/>
            <a:gdLst>
              <a:gd name="T0" fmla="*/ 18473 w 33"/>
              <a:gd name="T1" fmla="*/ 0 h 33"/>
              <a:gd name="T2" fmla="*/ 0 w 33"/>
              <a:gd name="T3" fmla="*/ 16933 h 33"/>
              <a:gd name="T4" fmla="*/ 18473 w 33"/>
              <a:gd name="T5" fmla="*/ 33867 h 33"/>
              <a:gd name="T6" fmla="*/ 36945 w 33"/>
              <a:gd name="T7" fmla="*/ 16933 h 33"/>
              <a:gd name="T8" fmla="*/ 18473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16" y="0"/>
                </a:moveTo>
                <a:lnTo>
                  <a:pt x="0" y="16"/>
                </a:lnTo>
                <a:lnTo>
                  <a:pt x="16" y="32"/>
                </a:lnTo>
                <a:lnTo>
                  <a:pt x="32" y="16"/>
                </a:lnTo>
                <a:lnTo>
                  <a:pt x="16"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45" name="Freeform 390"/>
          <p:cNvSpPr>
            <a:spLocks/>
          </p:cNvSpPr>
          <p:nvPr/>
        </p:nvSpPr>
        <p:spPr bwMode="auto">
          <a:xfrm>
            <a:off x="4899025" y="4856163"/>
            <a:ext cx="196850" cy="249237"/>
          </a:xfrm>
          <a:custGeom>
            <a:avLst/>
            <a:gdLst>
              <a:gd name="T0" fmla="*/ 70221 w 171"/>
              <a:gd name="T1" fmla="*/ 0 h 232"/>
              <a:gd name="T2" fmla="*/ 51803 w 171"/>
              <a:gd name="T3" fmla="*/ 0 h 232"/>
              <a:gd name="T4" fmla="*/ 33384 w 171"/>
              <a:gd name="T5" fmla="*/ 17189 h 232"/>
              <a:gd name="T6" fmla="*/ 18419 w 171"/>
              <a:gd name="T7" fmla="*/ 31155 h 232"/>
              <a:gd name="T8" fmla="*/ 0 w 171"/>
              <a:gd name="T9" fmla="*/ 17189 h 232"/>
              <a:gd name="T10" fmla="*/ 0 w 171"/>
              <a:gd name="T11" fmla="*/ 31155 h 232"/>
              <a:gd name="T12" fmla="*/ 18419 w 171"/>
              <a:gd name="T13" fmla="*/ 48343 h 232"/>
              <a:gd name="T14" fmla="*/ 0 w 171"/>
              <a:gd name="T15" fmla="*/ 82721 h 232"/>
              <a:gd name="T16" fmla="*/ 0 w 171"/>
              <a:gd name="T17" fmla="*/ 113876 h 232"/>
              <a:gd name="T18" fmla="*/ 18419 w 171"/>
              <a:gd name="T19" fmla="*/ 113876 h 232"/>
              <a:gd name="T20" fmla="*/ 18419 w 171"/>
              <a:gd name="T21" fmla="*/ 131064 h 232"/>
              <a:gd name="T22" fmla="*/ 18419 w 171"/>
              <a:gd name="T23" fmla="*/ 148253 h 232"/>
              <a:gd name="T24" fmla="*/ 18419 w 171"/>
              <a:gd name="T25" fmla="*/ 182631 h 232"/>
              <a:gd name="T26" fmla="*/ 33384 w 171"/>
              <a:gd name="T27" fmla="*/ 230974 h 232"/>
              <a:gd name="T28" fmla="*/ 51803 w 171"/>
              <a:gd name="T29" fmla="*/ 248163 h 232"/>
              <a:gd name="T30" fmla="*/ 51803 w 171"/>
              <a:gd name="T31" fmla="*/ 213785 h 232"/>
              <a:gd name="T32" fmla="*/ 70221 w 171"/>
              <a:gd name="T33" fmla="*/ 230974 h 232"/>
              <a:gd name="T34" fmla="*/ 88640 w 171"/>
              <a:gd name="T35" fmla="*/ 230974 h 232"/>
              <a:gd name="T36" fmla="*/ 122024 w 171"/>
              <a:gd name="T37" fmla="*/ 213785 h 232"/>
              <a:gd name="T38" fmla="*/ 140443 w 171"/>
              <a:gd name="T39" fmla="*/ 182631 h 232"/>
              <a:gd name="T40" fmla="*/ 195699 w 171"/>
              <a:gd name="T41" fmla="*/ 182631 h 232"/>
              <a:gd name="T42" fmla="*/ 195699 w 171"/>
              <a:gd name="T43" fmla="*/ 148253 h 232"/>
              <a:gd name="T44" fmla="*/ 177280 w 171"/>
              <a:gd name="T45" fmla="*/ 113876 h 232"/>
              <a:gd name="T46" fmla="*/ 158861 w 171"/>
              <a:gd name="T47" fmla="*/ 113876 h 232"/>
              <a:gd name="T48" fmla="*/ 140443 w 171"/>
              <a:gd name="T49" fmla="*/ 65532 h 232"/>
              <a:gd name="T50" fmla="*/ 107059 w 171"/>
              <a:gd name="T51" fmla="*/ 48343 h 232"/>
              <a:gd name="T52" fmla="*/ 88640 w 171"/>
              <a:gd name="T53" fmla="*/ 48343 h 232"/>
              <a:gd name="T54" fmla="*/ 70221 w 171"/>
              <a:gd name="T55" fmla="*/ 31155 h 232"/>
              <a:gd name="T56" fmla="*/ 70221 w 171"/>
              <a:gd name="T57" fmla="*/ 0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1"/>
              <a:gd name="T88" fmla="*/ 0 h 232"/>
              <a:gd name="T89" fmla="*/ 171 w 171"/>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1" h="232">
                <a:moveTo>
                  <a:pt x="61" y="0"/>
                </a:moveTo>
                <a:lnTo>
                  <a:pt x="45" y="0"/>
                </a:lnTo>
                <a:lnTo>
                  <a:pt x="29" y="16"/>
                </a:lnTo>
                <a:lnTo>
                  <a:pt x="16" y="29"/>
                </a:lnTo>
                <a:lnTo>
                  <a:pt x="0" y="16"/>
                </a:lnTo>
                <a:lnTo>
                  <a:pt x="0" y="29"/>
                </a:lnTo>
                <a:lnTo>
                  <a:pt x="16" y="45"/>
                </a:lnTo>
                <a:lnTo>
                  <a:pt x="0" y="77"/>
                </a:lnTo>
                <a:lnTo>
                  <a:pt x="0" y="106"/>
                </a:lnTo>
                <a:lnTo>
                  <a:pt x="16" y="106"/>
                </a:lnTo>
                <a:lnTo>
                  <a:pt x="16" y="122"/>
                </a:lnTo>
                <a:lnTo>
                  <a:pt x="16" y="138"/>
                </a:lnTo>
                <a:lnTo>
                  <a:pt x="16" y="170"/>
                </a:lnTo>
                <a:lnTo>
                  <a:pt x="29" y="215"/>
                </a:lnTo>
                <a:lnTo>
                  <a:pt x="45" y="231"/>
                </a:lnTo>
                <a:lnTo>
                  <a:pt x="45" y="199"/>
                </a:lnTo>
                <a:lnTo>
                  <a:pt x="61" y="215"/>
                </a:lnTo>
                <a:lnTo>
                  <a:pt x="77" y="215"/>
                </a:lnTo>
                <a:lnTo>
                  <a:pt x="106" y="199"/>
                </a:lnTo>
                <a:lnTo>
                  <a:pt x="122" y="170"/>
                </a:lnTo>
                <a:lnTo>
                  <a:pt x="170" y="170"/>
                </a:lnTo>
                <a:lnTo>
                  <a:pt x="170" y="138"/>
                </a:lnTo>
                <a:lnTo>
                  <a:pt x="154" y="106"/>
                </a:lnTo>
                <a:lnTo>
                  <a:pt x="138" y="106"/>
                </a:lnTo>
                <a:lnTo>
                  <a:pt x="122" y="61"/>
                </a:lnTo>
                <a:lnTo>
                  <a:pt x="93" y="45"/>
                </a:lnTo>
                <a:lnTo>
                  <a:pt x="77" y="45"/>
                </a:lnTo>
                <a:lnTo>
                  <a:pt x="61" y="29"/>
                </a:lnTo>
                <a:lnTo>
                  <a:pt x="61"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46" name="Freeform 391"/>
          <p:cNvSpPr>
            <a:spLocks/>
          </p:cNvSpPr>
          <p:nvPr/>
        </p:nvSpPr>
        <p:spPr bwMode="auto">
          <a:xfrm>
            <a:off x="4810125" y="4591050"/>
            <a:ext cx="676275" cy="696913"/>
          </a:xfrm>
          <a:custGeom>
            <a:avLst/>
            <a:gdLst>
              <a:gd name="T0" fmla="*/ 463929 w 586"/>
              <a:gd name="T1" fmla="*/ 544430 h 649"/>
              <a:gd name="T2" fmla="*/ 515862 w 586"/>
              <a:gd name="T3" fmla="*/ 496108 h 649"/>
              <a:gd name="T4" fmla="*/ 586259 w 586"/>
              <a:gd name="T5" fmla="*/ 478926 h 649"/>
              <a:gd name="T6" fmla="*/ 604724 w 586"/>
              <a:gd name="T7" fmla="*/ 413423 h 649"/>
              <a:gd name="T8" fmla="*/ 604724 w 586"/>
              <a:gd name="T9" fmla="*/ 330738 h 649"/>
              <a:gd name="T10" fmla="*/ 675121 w 586"/>
              <a:gd name="T11" fmla="*/ 230873 h 649"/>
              <a:gd name="T12" fmla="*/ 656656 w 586"/>
              <a:gd name="T13" fmla="*/ 182550 h 649"/>
              <a:gd name="T14" fmla="*/ 604724 w 586"/>
              <a:gd name="T15" fmla="*/ 148188 h 649"/>
              <a:gd name="T16" fmla="*/ 567794 w 586"/>
              <a:gd name="T17" fmla="*/ 148188 h 649"/>
              <a:gd name="T18" fmla="*/ 515862 w 586"/>
              <a:gd name="T19" fmla="*/ 148188 h 649"/>
              <a:gd name="T20" fmla="*/ 497397 w 586"/>
              <a:gd name="T21" fmla="*/ 117047 h 649"/>
              <a:gd name="T22" fmla="*/ 427000 w 586"/>
              <a:gd name="T23" fmla="*/ 131007 h 649"/>
              <a:gd name="T24" fmla="*/ 445464 w 586"/>
              <a:gd name="T25" fmla="*/ 117047 h 649"/>
              <a:gd name="T26" fmla="*/ 408535 w 586"/>
              <a:gd name="T27" fmla="*/ 117047 h 649"/>
              <a:gd name="T28" fmla="*/ 390070 w 586"/>
              <a:gd name="T29" fmla="*/ 99866 h 649"/>
              <a:gd name="T30" fmla="*/ 408535 w 586"/>
              <a:gd name="T31" fmla="*/ 48322 h 649"/>
              <a:gd name="T32" fmla="*/ 375067 w 586"/>
              <a:gd name="T33" fmla="*/ 48322 h 649"/>
              <a:gd name="T34" fmla="*/ 318519 w 586"/>
              <a:gd name="T35" fmla="*/ 48322 h 649"/>
              <a:gd name="T36" fmla="*/ 286205 w 586"/>
              <a:gd name="T37" fmla="*/ 65503 h 649"/>
              <a:gd name="T38" fmla="*/ 248121 w 586"/>
              <a:gd name="T39" fmla="*/ 65503 h 649"/>
              <a:gd name="T40" fmla="*/ 229657 w 586"/>
              <a:gd name="T41" fmla="*/ 0 h 649"/>
              <a:gd name="T42" fmla="*/ 196189 w 586"/>
              <a:gd name="T43" fmla="*/ 34362 h 649"/>
              <a:gd name="T44" fmla="*/ 159259 w 586"/>
              <a:gd name="T45" fmla="*/ 34362 h 649"/>
              <a:gd name="T46" fmla="*/ 159259 w 586"/>
              <a:gd name="T47" fmla="*/ 65503 h 649"/>
              <a:gd name="T48" fmla="*/ 122330 w 586"/>
              <a:gd name="T49" fmla="*/ 65503 h 649"/>
              <a:gd name="T50" fmla="*/ 88862 w 586"/>
              <a:gd name="T51" fmla="*/ 65503 h 649"/>
              <a:gd name="T52" fmla="*/ 70397 w 586"/>
              <a:gd name="T53" fmla="*/ 82685 h 649"/>
              <a:gd name="T54" fmla="*/ 70397 w 586"/>
              <a:gd name="T55" fmla="*/ 99866 h 649"/>
              <a:gd name="T56" fmla="*/ 70397 w 586"/>
              <a:gd name="T57" fmla="*/ 131007 h 649"/>
              <a:gd name="T58" fmla="*/ 51932 w 586"/>
              <a:gd name="T59" fmla="*/ 165369 h 649"/>
              <a:gd name="T60" fmla="*/ 0 w 586"/>
              <a:gd name="T61" fmla="*/ 230873 h 649"/>
              <a:gd name="T62" fmla="*/ 33468 w 586"/>
              <a:gd name="T63" fmla="*/ 265235 h 649"/>
              <a:gd name="T64" fmla="*/ 51932 w 586"/>
              <a:gd name="T65" fmla="*/ 282416 h 649"/>
              <a:gd name="T66" fmla="*/ 88862 w 586"/>
              <a:gd name="T67" fmla="*/ 282416 h 649"/>
              <a:gd name="T68" fmla="*/ 122330 w 586"/>
              <a:gd name="T69" fmla="*/ 282416 h 649"/>
              <a:gd name="T70" fmla="*/ 159259 w 586"/>
              <a:gd name="T71" fmla="*/ 265235 h 649"/>
              <a:gd name="T72" fmla="*/ 177724 w 586"/>
              <a:gd name="T73" fmla="*/ 313557 h 649"/>
              <a:gd name="T74" fmla="*/ 229657 w 586"/>
              <a:gd name="T75" fmla="*/ 330738 h 649"/>
              <a:gd name="T76" fmla="*/ 266586 w 586"/>
              <a:gd name="T77" fmla="*/ 379061 h 649"/>
              <a:gd name="T78" fmla="*/ 286205 w 586"/>
              <a:gd name="T79" fmla="*/ 447785 h 649"/>
              <a:gd name="T80" fmla="*/ 318519 w 586"/>
              <a:gd name="T81" fmla="*/ 478926 h 649"/>
              <a:gd name="T82" fmla="*/ 338138 w 586"/>
              <a:gd name="T83" fmla="*/ 496108 h 649"/>
              <a:gd name="T84" fmla="*/ 356602 w 586"/>
              <a:gd name="T85" fmla="*/ 513289 h 649"/>
              <a:gd name="T86" fmla="*/ 375067 w 586"/>
              <a:gd name="T87" fmla="*/ 544430 h 649"/>
              <a:gd name="T88" fmla="*/ 318519 w 586"/>
              <a:gd name="T89" fmla="*/ 627114 h 649"/>
              <a:gd name="T90" fmla="*/ 390070 w 586"/>
              <a:gd name="T91" fmla="*/ 678658 h 649"/>
              <a:gd name="T92" fmla="*/ 463929 w 586"/>
              <a:gd name="T93" fmla="*/ 595973 h 6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6"/>
              <a:gd name="T142" fmla="*/ 0 h 649"/>
              <a:gd name="T143" fmla="*/ 586 w 586"/>
              <a:gd name="T144" fmla="*/ 649 h 6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6" h="649">
                <a:moveTo>
                  <a:pt x="402" y="555"/>
                </a:moveTo>
                <a:lnTo>
                  <a:pt x="402" y="507"/>
                </a:lnTo>
                <a:lnTo>
                  <a:pt x="415" y="478"/>
                </a:lnTo>
                <a:lnTo>
                  <a:pt x="447" y="462"/>
                </a:lnTo>
                <a:lnTo>
                  <a:pt x="492" y="462"/>
                </a:lnTo>
                <a:lnTo>
                  <a:pt x="508" y="446"/>
                </a:lnTo>
                <a:lnTo>
                  <a:pt x="524" y="417"/>
                </a:lnTo>
                <a:lnTo>
                  <a:pt x="524" y="385"/>
                </a:lnTo>
                <a:lnTo>
                  <a:pt x="524" y="369"/>
                </a:lnTo>
                <a:lnTo>
                  <a:pt x="524" y="308"/>
                </a:lnTo>
                <a:lnTo>
                  <a:pt x="569" y="263"/>
                </a:lnTo>
                <a:lnTo>
                  <a:pt x="585" y="215"/>
                </a:lnTo>
                <a:lnTo>
                  <a:pt x="585" y="199"/>
                </a:lnTo>
                <a:lnTo>
                  <a:pt x="569" y="170"/>
                </a:lnTo>
                <a:lnTo>
                  <a:pt x="524" y="154"/>
                </a:lnTo>
                <a:lnTo>
                  <a:pt x="524" y="138"/>
                </a:lnTo>
                <a:lnTo>
                  <a:pt x="508" y="138"/>
                </a:lnTo>
                <a:lnTo>
                  <a:pt x="492" y="138"/>
                </a:lnTo>
                <a:lnTo>
                  <a:pt x="463" y="122"/>
                </a:lnTo>
                <a:lnTo>
                  <a:pt x="447" y="138"/>
                </a:lnTo>
                <a:lnTo>
                  <a:pt x="447" y="122"/>
                </a:lnTo>
                <a:lnTo>
                  <a:pt x="431" y="109"/>
                </a:lnTo>
                <a:lnTo>
                  <a:pt x="402" y="109"/>
                </a:lnTo>
                <a:lnTo>
                  <a:pt x="370" y="122"/>
                </a:lnTo>
                <a:lnTo>
                  <a:pt x="354" y="122"/>
                </a:lnTo>
                <a:lnTo>
                  <a:pt x="386" y="109"/>
                </a:lnTo>
                <a:lnTo>
                  <a:pt x="386" y="93"/>
                </a:lnTo>
                <a:lnTo>
                  <a:pt x="354" y="109"/>
                </a:lnTo>
                <a:lnTo>
                  <a:pt x="338" y="109"/>
                </a:lnTo>
                <a:lnTo>
                  <a:pt x="338" y="93"/>
                </a:lnTo>
                <a:lnTo>
                  <a:pt x="354" y="61"/>
                </a:lnTo>
                <a:lnTo>
                  <a:pt x="354" y="45"/>
                </a:lnTo>
                <a:lnTo>
                  <a:pt x="338" y="16"/>
                </a:lnTo>
                <a:lnTo>
                  <a:pt x="325" y="45"/>
                </a:lnTo>
                <a:lnTo>
                  <a:pt x="309" y="61"/>
                </a:lnTo>
                <a:lnTo>
                  <a:pt x="276" y="45"/>
                </a:lnTo>
                <a:lnTo>
                  <a:pt x="260" y="61"/>
                </a:lnTo>
                <a:lnTo>
                  <a:pt x="248" y="61"/>
                </a:lnTo>
                <a:lnTo>
                  <a:pt x="231" y="77"/>
                </a:lnTo>
                <a:lnTo>
                  <a:pt x="215" y="61"/>
                </a:lnTo>
                <a:lnTo>
                  <a:pt x="215" y="45"/>
                </a:lnTo>
                <a:lnTo>
                  <a:pt x="199" y="0"/>
                </a:lnTo>
                <a:lnTo>
                  <a:pt x="199" y="16"/>
                </a:lnTo>
                <a:lnTo>
                  <a:pt x="170" y="32"/>
                </a:lnTo>
                <a:lnTo>
                  <a:pt x="138" y="16"/>
                </a:lnTo>
                <a:lnTo>
                  <a:pt x="138" y="32"/>
                </a:lnTo>
                <a:lnTo>
                  <a:pt x="154" y="45"/>
                </a:lnTo>
                <a:lnTo>
                  <a:pt x="138" y="61"/>
                </a:lnTo>
                <a:lnTo>
                  <a:pt x="122" y="77"/>
                </a:lnTo>
                <a:lnTo>
                  <a:pt x="106" y="61"/>
                </a:lnTo>
                <a:lnTo>
                  <a:pt x="93" y="61"/>
                </a:lnTo>
                <a:lnTo>
                  <a:pt x="77" y="61"/>
                </a:lnTo>
                <a:lnTo>
                  <a:pt x="61" y="61"/>
                </a:lnTo>
                <a:lnTo>
                  <a:pt x="61" y="77"/>
                </a:lnTo>
                <a:lnTo>
                  <a:pt x="77" y="77"/>
                </a:lnTo>
                <a:lnTo>
                  <a:pt x="61" y="93"/>
                </a:lnTo>
                <a:lnTo>
                  <a:pt x="77" y="109"/>
                </a:lnTo>
                <a:lnTo>
                  <a:pt x="61" y="122"/>
                </a:lnTo>
                <a:lnTo>
                  <a:pt x="61" y="154"/>
                </a:lnTo>
                <a:lnTo>
                  <a:pt x="45" y="154"/>
                </a:lnTo>
                <a:lnTo>
                  <a:pt x="16" y="186"/>
                </a:lnTo>
                <a:lnTo>
                  <a:pt x="0" y="215"/>
                </a:lnTo>
                <a:lnTo>
                  <a:pt x="0" y="231"/>
                </a:lnTo>
                <a:lnTo>
                  <a:pt x="29" y="247"/>
                </a:lnTo>
                <a:lnTo>
                  <a:pt x="45" y="247"/>
                </a:lnTo>
                <a:lnTo>
                  <a:pt x="45" y="263"/>
                </a:lnTo>
                <a:lnTo>
                  <a:pt x="77" y="276"/>
                </a:lnTo>
                <a:lnTo>
                  <a:pt x="77" y="263"/>
                </a:lnTo>
                <a:lnTo>
                  <a:pt x="93" y="276"/>
                </a:lnTo>
                <a:lnTo>
                  <a:pt x="106" y="263"/>
                </a:lnTo>
                <a:lnTo>
                  <a:pt x="122" y="247"/>
                </a:lnTo>
                <a:lnTo>
                  <a:pt x="138" y="247"/>
                </a:lnTo>
                <a:lnTo>
                  <a:pt x="138" y="276"/>
                </a:lnTo>
                <a:lnTo>
                  <a:pt x="154" y="292"/>
                </a:lnTo>
                <a:lnTo>
                  <a:pt x="170" y="292"/>
                </a:lnTo>
                <a:lnTo>
                  <a:pt x="199" y="308"/>
                </a:lnTo>
                <a:lnTo>
                  <a:pt x="215" y="353"/>
                </a:lnTo>
                <a:lnTo>
                  <a:pt x="231" y="353"/>
                </a:lnTo>
                <a:lnTo>
                  <a:pt x="248" y="385"/>
                </a:lnTo>
                <a:lnTo>
                  <a:pt x="248" y="417"/>
                </a:lnTo>
                <a:lnTo>
                  <a:pt x="260" y="446"/>
                </a:lnTo>
                <a:lnTo>
                  <a:pt x="276" y="446"/>
                </a:lnTo>
                <a:lnTo>
                  <a:pt x="293" y="446"/>
                </a:lnTo>
                <a:lnTo>
                  <a:pt x="293" y="462"/>
                </a:lnTo>
                <a:lnTo>
                  <a:pt x="293" y="478"/>
                </a:lnTo>
                <a:lnTo>
                  <a:pt x="309" y="478"/>
                </a:lnTo>
                <a:lnTo>
                  <a:pt x="309" y="507"/>
                </a:lnTo>
                <a:lnTo>
                  <a:pt x="325" y="507"/>
                </a:lnTo>
                <a:lnTo>
                  <a:pt x="325" y="539"/>
                </a:lnTo>
                <a:lnTo>
                  <a:pt x="276" y="584"/>
                </a:lnTo>
                <a:lnTo>
                  <a:pt x="309" y="600"/>
                </a:lnTo>
                <a:lnTo>
                  <a:pt x="338" y="632"/>
                </a:lnTo>
                <a:lnTo>
                  <a:pt x="338" y="648"/>
                </a:lnTo>
                <a:lnTo>
                  <a:pt x="402" y="555"/>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47" name="Freeform 392"/>
          <p:cNvSpPr>
            <a:spLocks/>
          </p:cNvSpPr>
          <p:nvPr/>
        </p:nvSpPr>
        <p:spPr bwMode="auto">
          <a:xfrm>
            <a:off x="5021263" y="5038725"/>
            <a:ext cx="146050" cy="133350"/>
          </a:xfrm>
          <a:custGeom>
            <a:avLst/>
            <a:gdLst>
              <a:gd name="T0" fmla="*/ 74184 w 126"/>
              <a:gd name="T1" fmla="*/ 0 h 123"/>
              <a:gd name="T2" fmla="*/ 18546 w 126"/>
              <a:gd name="T3" fmla="*/ 0 h 123"/>
              <a:gd name="T4" fmla="*/ 0 w 126"/>
              <a:gd name="T5" fmla="*/ 31440 h 123"/>
              <a:gd name="T6" fmla="*/ 18546 w 126"/>
              <a:gd name="T7" fmla="*/ 66133 h 123"/>
              <a:gd name="T8" fmla="*/ 37092 w 126"/>
              <a:gd name="T9" fmla="*/ 48787 h 123"/>
              <a:gd name="T10" fmla="*/ 89253 w 126"/>
              <a:gd name="T11" fmla="*/ 97573 h 123"/>
              <a:gd name="T12" fmla="*/ 89253 w 126"/>
              <a:gd name="T13" fmla="*/ 132266 h 123"/>
              <a:gd name="T14" fmla="*/ 107799 w 126"/>
              <a:gd name="T15" fmla="*/ 132266 h 123"/>
              <a:gd name="T16" fmla="*/ 144891 w 126"/>
              <a:gd name="T17" fmla="*/ 114920 h 123"/>
              <a:gd name="T18" fmla="*/ 144891 w 126"/>
              <a:gd name="T19" fmla="*/ 97573 h 123"/>
              <a:gd name="T20" fmla="*/ 144891 w 126"/>
              <a:gd name="T21" fmla="*/ 66133 h 123"/>
              <a:gd name="T22" fmla="*/ 126345 w 126"/>
              <a:gd name="T23" fmla="*/ 66133 h 123"/>
              <a:gd name="T24" fmla="*/ 126345 w 126"/>
              <a:gd name="T25" fmla="*/ 48787 h 123"/>
              <a:gd name="T26" fmla="*/ 126345 w 126"/>
              <a:gd name="T27" fmla="*/ 31440 h 123"/>
              <a:gd name="T28" fmla="*/ 107799 w 126"/>
              <a:gd name="T29" fmla="*/ 31440 h 123"/>
              <a:gd name="T30" fmla="*/ 89253 w 126"/>
              <a:gd name="T31" fmla="*/ 31440 h 123"/>
              <a:gd name="T32" fmla="*/ 74184 w 126"/>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23"/>
              <a:gd name="T53" fmla="*/ 126 w 126"/>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23">
                <a:moveTo>
                  <a:pt x="64" y="0"/>
                </a:moveTo>
                <a:lnTo>
                  <a:pt x="16" y="0"/>
                </a:lnTo>
                <a:lnTo>
                  <a:pt x="0" y="29"/>
                </a:lnTo>
                <a:lnTo>
                  <a:pt x="16" y="61"/>
                </a:lnTo>
                <a:lnTo>
                  <a:pt x="32" y="45"/>
                </a:lnTo>
                <a:lnTo>
                  <a:pt x="77" y="90"/>
                </a:lnTo>
                <a:lnTo>
                  <a:pt x="77" y="122"/>
                </a:lnTo>
                <a:lnTo>
                  <a:pt x="93" y="122"/>
                </a:lnTo>
                <a:lnTo>
                  <a:pt x="125" y="106"/>
                </a:lnTo>
                <a:lnTo>
                  <a:pt x="125" y="90"/>
                </a:lnTo>
                <a:lnTo>
                  <a:pt x="125" y="61"/>
                </a:lnTo>
                <a:lnTo>
                  <a:pt x="109" y="61"/>
                </a:lnTo>
                <a:lnTo>
                  <a:pt x="109" y="45"/>
                </a:lnTo>
                <a:lnTo>
                  <a:pt x="109" y="29"/>
                </a:lnTo>
                <a:lnTo>
                  <a:pt x="93" y="29"/>
                </a:lnTo>
                <a:lnTo>
                  <a:pt x="77" y="29"/>
                </a:lnTo>
                <a:lnTo>
                  <a:pt x="64"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48" name="Oval 393"/>
          <p:cNvSpPr>
            <a:spLocks noChangeArrowheads="1"/>
          </p:cNvSpPr>
          <p:nvPr/>
        </p:nvSpPr>
        <p:spPr bwMode="auto">
          <a:xfrm>
            <a:off x="3568700" y="5221288"/>
            <a:ext cx="0" cy="0"/>
          </a:xfrm>
          <a:prstGeom prst="ellipse">
            <a:avLst/>
          </a:prstGeom>
          <a:solidFill>
            <a:schemeClr val="bg2"/>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29749" name="Oval 394"/>
          <p:cNvSpPr>
            <a:spLocks noChangeArrowheads="1"/>
          </p:cNvSpPr>
          <p:nvPr/>
        </p:nvSpPr>
        <p:spPr bwMode="auto">
          <a:xfrm>
            <a:off x="3568700" y="5156200"/>
            <a:ext cx="0" cy="9525"/>
          </a:xfrm>
          <a:prstGeom prst="ellipse">
            <a:avLst/>
          </a:prstGeom>
          <a:solidFill>
            <a:schemeClr val="bg2"/>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29750" name="Oval 395"/>
          <p:cNvSpPr>
            <a:spLocks noChangeArrowheads="1"/>
          </p:cNvSpPr>
          <p:nvPr/>
        </p:nvSpPr>
        <p:spPr bwMode="auto">
          <a:xfrm>
            <a:off x="3568700" y="5189538"/>
            <a:ext cx="0" cy="6350"/>
          </a:xfrm>
          <a:prstGeom prst="ellipse">
            <a:avLst/>
          </a:prstGeom>
          <a:solidFill>
            <a:schemeClr val="bg2"/>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29751" name="Freeform 396"/>
          <p:cNvSpPr>
            <a:spLocks/>
          </p:cNvSpPr>
          <p:nvPr/>
        </p:nvSpPr>
        <p:spPr bwMode="auto">
          <a:xfrm>
            <a:off x="4810125" y="4325938"/>
            <a:ext cx="53975" cy="52387"/>
          </a:xfrm>
          <a:custGeom>
            <a:avLst/>
            <a:gdLst>
              <a:gd name="T0" fmla="*/ 52802 w 46"/>
              <a:gd name="T1" fmla="*/ 51339 h 50"/>
              <a:gd name="T2" fmla="*/ 52802 w 46"/>
              <a:gd name="T3" fmla="*/ 34575 h 50"/>
              <a:gd name="T4" fmla="*/ 52802 w 46"/>
              <a:gd name="T5" fmla="*/ 16764 h 50"/>
              <a:gd name="T6" fmla="*/ 34028 w 46"/>
              <a:gd name="T7" fmla="*/ 16764 h 50"/>
              <a:gd name="T8" fmla="*/ 18774 w 46"/>
              <a:gd name="T9" fmla="*/ 0 h 50"/>
              <a:gd name="T10" fmla="*/ 18774 w 46"/>
              <a:gd name="T11" fmla="*/ 16764 h 50"/>
              <a:gd name="T12" fmla="*/ 34028 w 46"/>
              <a:gd name="T13" fmla="*/ 34575 h 50"/>
              <a:gd name="T14" fmla="*/ 0 w 46"/>
              <a:gd name="T15" fmla="*/ 34575 h 50"/>
              <a:gd name="T16" fmla="*/ 18774 w 46"/>
              <a:gd name="T17" fmla="*/ 51339 h 50"/>
              <a:gd name="T18" fmla="*/ 34028 w 46"/>
              <a:gd name="T19" fmla="*/ 51339 h 50"/>
              <a:gd name="T20" fmla="*/ 52802 w 46"/>
              <a:gd name="T21" fmla="*/ 5133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50"/>
              <a:gd name="T35" fmla="*/ 46 w 4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50">
                <a:moveTo>
                  <a:pt x="45" y="49"/>
                </a:moveTo>
                <a:lnTo>
                  <a:pt x="45" y="33"/>
                </a:lnTo>
                <a:lnTo>
                  <a:pt x="45" y="16"/>
                </a:lnTo>
                <a:lnTo>
                  <a:pt x="29" y="16"/>
                </a:lnTo>
                <a:lnTo>
                  <a:pt x="16" y="0"/>
                </a:lnTo>
                <a:lnTo>
                  <a:pt x="16" y="16"/>
                </a:lnTo>
                <a:lnTo>
                  <a:pt x="29" y="33"/>
                </a:lnTo>
                <a:lnTo>
                  <a:pt x="0" y="33"/>
                </a:lnTo>
                <a:lnTo>
                  <a:pt x="16" y="49"/>
                </a:lnTo>
                <a:lnTo>
                  <a:pt x="29" y="49"/>
                </a:lnTo>
                <a:lnTo>
                  <a:pt x="45" y="49"/>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752" name="Freeform 397"/>
          <p:cNvSpPr>
            <a:spLocks/>
          </p:cNvSpPr>
          <p:nvPr/>
        </p:nvSpPr>
        <p:spPr bwMode="auto">
          <a:xfrm>
            <a:off x="4862513" y="4341813"/>
            <a:ext cx="57150" cy="36512"/>
          </a:xfrm>
          <a:custGeom>
            <a:avLst/>
            <a:gdLst>
              <a:gd name="T0" fmla="*/ 0 w 49"/>
              <a:gd name="T1" fmla="*/ 0 h 34"/>
              <a:gd name="T2" fmla="*/ 0 w 49"/>
              <a:gd name="T3" fmla="*/ 18256 h 34"/>
              <a:gd name="T4" fmla="*/ 0 w 49"/>
              <a:gd name="T5" fmla="*/ 35438 h 34"/>
              <a:gd name="T6" fmla="*/ 37322 w 49"/>
              <a:gd name="T7" fmla="*/ 18256 h 34"/>
              <a:gd name="T8" fmla="*/ 55984 w 49"/>
              <a:gd name="T9" fmla="*/ 35438 h 34"/>
              <a:gd name="T10" fmla="*/ 55984 w 49"/>
              <a:gd name="T11" fmla="*/ 18256 h 34"/>
              <a:gd name="T12" fmla="*/ 37322 w 49"/>
              <a:gd name="T13" fmla="*/ 0 h 34"/>
              <a:gd name="T14" fmla="*/ 55984 w 49"/>
              <a:gd name="T15" fmla="*/ 0 h 34"/>
              <a:gd name="T16" fmla="*/ 37322 w 49"/>
              <a:gd name="T17" fmla="*/ 0 h 34"/>
              <a:gd name="T18" fmla="*/ 18661 w 49"/>
              <a:gd name="T19" fmla="*/ 0 h 34"/>
              <a:gd name="T20" fmla="*/ 0 w 49"/>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4"/>
              <a:gd name="T35" fmla="*/ 49 w 4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4">
                <a:moveTo>
                  <a:pt x="0" y="0"/>
                </a:moveTo>
                <a:lnTo>
                  <a:pt x="0" y="17"/>
                </a:lnTo>
                <a:lnTo>
                  <a:pt x="0" y="33"/>
                </a:lnTo>
                <a:lnTo>
                  <a:pt x="32" y="17"/>
                </a:lnTo>
                <a:lnTo>
                  <a:pt x="48" y="33"/>
                </a:lnTo>
                <a:lnTo>
                  <a:pt x="48" y="17"/>
                </a:lnTo>
                <a:lnTo>
                  <a:pt x="32" y="0"/>
                </a:lnTo>
                <a:lnTo>
                  <a:pt x="48" y="0"/>
                </a:lnTo>
                <a:lnTo>
                  <a:pt x="32" y="0"/>
                </a:lnTo>
                <a:lnTo>
                  <a:pt x="16" y="0"/>
                </a:lnTo>
                <a:lnTo>
                  <a:pt x="0" y="0"/>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753" name="Freeform 398"/>
          <p:cNvSpPr>
            <a:spLocks/>
          </p:cNvSpPr>
          <p:nvPr/>
        </p:nvSpPr>
        <p:spPr bwMode="auto">
          <a:xfrm>
            <a:off x="4932363" y="4259263"/>
            <a:ext cx="20637" cy="19050"/>
          </a:xfrm>
          <a:custGeom>
            <a:avLst/>
            <a:gdLst>
              <a:gd name="T0" fmla="*/ 0 w 17"/>
              <a:gd name="T1" fmla="*/ 17929 h 17"/>
              <a:gd name="T2" fmla="*/ 0 w 17"/>
              <a:gd name="T3" fmla="*/ 0 h 17"/>
              <a:gd name="T4" fmla="*/ 19423 w 17"/>
              <a:gd name="T5" fmla="*/ 0 h 17"/>
              <a:gd name="T6" fmla="*/ 19423 w 17"/>
              <a:gd name="T7" fmla="*/ 17929 h 17"/>
              <a:gd name="T8" fmla="*/ 0 w 17"/>
              <a:gd name="T9" fmla="*/ 1792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969696"/>
          </a:solidFill>
          <a:ln w="9525" cap="rnd" cmpd="sng">
            <a:solidFill>
              <a:schemeClr val="bg2"/>
            </a:solidFill>
            <a:prstDash val="solid"/>
            <a:round/>
            <a:headEnd/>
            <a:tailEnd/>
          </a:ln>
        </p:spPr>
        <p:txBody>
          <a:bodyPr/>
          <a:lstStyle/>
          <a:p>
            <a:endParaRPr lang="en-US"/>
          </a:p>
        </p:txBody>
      </p:sp>
      <p:sp>
        <p:nvSpPr>
          <p:cNvPr id="29754" name="Line 399"/>
          <p:cNvSpPr>
            <a:spLocks noChangeShapeType="1"/>
          </p:cNvSpPr>
          <p:nvPr/>
        </p:nvSpPr>
        <p:spPr bwMode="auto">
          <a:xfrm flipV="1">
            <a:off x="4829175" y="4295775"/>
            <a:ext cx="0" cy="12700"/>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55" name="Line 400"/>
          <p:cNvSpPr>
            <a:spLocks noChangeShapeType="1"/>
          </p:cNvSpPr>
          <p:nvPr/>
        </p:nvSpPr>
        <p:spPr bwMode="auto">
          <a:xfrm flipH="1">
            <a:off x="4829175" y="4276725"/>
            <a:ext cx="103188" cy="31750"/>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56" name="Line 401"/>
          <p:cNvSpPr>
            <a:spLocks noChangeShapeType="1"/>
          </p:cNvSpPr>
          <p:nvPr/>
        </p:nvSpPr>
        <p:spPr bwMode="auto">
          <a:xfrm flipH="1">
            <a:off x="5040313" y="4473575"/>
            <a:ext cx="36512" cy="0"/>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57" name="Freeform 402"/>
          <p:cNvSpPr>
            <a:spLocks/>
          </p:cNvSpPr>
          <p:nvPr/>
        </p:nvSpPr>
        <p:spPr bwMode="auto">
          <a:xfrm>
            <a:off x="5021263" y="4491038"/>
            <a:ext cx="38100" cy="19050"/>
          </a:xfrm>
          <a:custGeom>
            <a:avLst/>
            <a:gdLst>
              <a:gd name="T0" fmla="*/ 0 w 33"/>
              <a:gd name="T1" fmla="*/ 17929 h 17"/>
              <a:gd name="T2" fmla="*/ 18473 w 33"/>
              <a:gd name="T3" fmla="*/ 17929 h 17"/>
              <a:gd name="T4" fmla="*/ 36945 w 33"/>
              <a:gd name="T5" fmla="*/ 0 h 17"/>
              <a:gd name="T6" fmla="*/ 18473 w 33"/>
              <a:gd name="T7" fmla="*/ 0 h 17"/>
              <a:gd name="T8" fmla="*/ 0 w 33"/>
              <a:gd name="T9" fmla="*/ 17929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0" y="16"/>
                </a:moveTo>
                <a:lnTo>
                  <a:pt x="16" y="16"/>
                </a:lnTo>
                <a:lnTo>
                  <a:pt x="32" y="0"/>
                </a:lnTo>
                <a:lnTo>
                  <a:pt x="16" y="0"/>
                </a:lnTo>
                <a:lnTo>
                  <a:pt x="0" y="16"/>
                </a:lnTo>
              </a:path>
            </a:pathLst>
          </a:custGeom>
          <a:solidFill>
            <a:srgbClr val="66FF33"/>
          </a:solidFill>
          <a:ln w="12700" cap="rnd" cmpd="sng">
            <a:solidFill>
              <a:srgbClr val="000000"/>
            </a:solidFill>
            <a:prstDash val="solid"/>
            <a:round/>
            <a:headEnd/>
            <a:tailEnd/>
          </a:ln>
        </p:spPr>
        <p:txBody>
          <a:bodyPr/>
          <a:lstStyle/>
          <a:p>
            <a:endParaRPr lang="en-US"/>
          </a:p>
        </p:txBody>
      </p:sp>
      <p:sp>
        <p:nvSpPr>
          <p:cNvPr id="29758" name="Freeform 403"/>
          <p:cNvSpPr>
            <a:spLocks/>
          </p:cNvSpPr>
          <p:nvPr/>
        </p:nvSpPr>
        <p:spPr bwMode="auto">
          <a:xfrm>
            <a:off x="5218113" y="4673600"/>
            <a:ext cx="19050" cy="19050"/>
          </a:xfrm>
          <a:custGeom>
            <a:avLst/>
            <a:gdLst>
              <a:gd name="T0" fmla="*/ 17929 w 17"/>
              <a:gd name="T1" fmla="*/ 0 h 17"/>
              <a:gd name="T2" fmla="*/ 0 w 17"/>
              <a:gd name="T3" fmla="*/ 17929 h 17"/>
              <a:gd name="T4" fmla="*/ 17929 w 17"/>
              <a:gd name="T5" fmla="*/ 17929 h 17"/>
              <a:gd name="T6" fmla="*/ 17929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29759" name="Freeform 404"/>
          <p:cNvSpPr>
            <a:spLocks/>
          </p:cNvSpPr>
          <p:nvPr/>
        </p:nvSpPr>
        <p:spPr bwMode="auto">
          <a:xfrm>
            <a:off x="4721225" y="4460875"/>
            <a:ext cx="212725" cy="296863"/>
          </a:xfrm>
          <a:custGeom>
            <a:avLst/>
            <a:gdLst>
              <a:gd name="T0" fmla="*/ 0 w 184"/>
              <a:gd name="T1" fmla="*/ 178975 h 277"/>
              <a:gd name="T2" fmla="*/ 0 w 184"/>
              <a:gd name="T3" fmla="*/ 196122 h 277"/>
              <a:gd name="T4" fmla="*/ 52025 w 184"/>
              <a:gd name="T5" fmla="*/ 213270 h 277"/>
              <a:gd name="T6" fmla="*/ 70523 w 184"/>
              <a:gd name="T7" fmla="*/ 230417 h 277"/>
              <a:gd name="T8" fmla="*/ 89021 w 184"/>
              <a:gd name="T9" fmla="*/ 230417 h 277"/>
              <a:gd name="T10" fmla="*/ 89021 w 184"/>
              <a:gd name="T11" fmla="*/ 247564 h 277"/>
              <a:gd name="T12" fmla="*/ 122548 w 184"/>
              <a:gd name="T13" fmla="*/ 261497 h 277"/>
              <a:gd name="T14" fmla="*/ 159544 w 184"/>
              <a:gd name="T15" fmla="*/ 278644 h 277"/>
              <a:gd name="T16" fmla="*/ 159544 w 184"/>
              <a:gd name="T17" fmla="*/ 295791 h 277"/>
              <a:gd name="T18" fmla="*/ 159544 w 184"/>
              <a:gd name="T19" fmla="*/ 261497 h 277"/>
              <a:gd name="T20" fmla="*/ 178042 w 184"/>
              <a:gd name="T21" fmla="*/ 247564 h 277"/>
              <a:gd name="T22" fmla="*/ 159544 w 184"/>
              <a:gd name="T23" fmla="*/ 230417 h 277"/>
              <a:gd name="T24" fmla="*/ 178042 w 184"/>
              <a:gd name="T25" fmla="*/ 213270 h 277"/>
              <a:gd name="T26" fmla="*/ 159544 w 184"/>
              <a:gd name="T27" fmla="*/ 213270 h 277"/>
              <a:gd name="T28" fmla="*/ 159544 w 184"/>
              <a:gd name="T29" fmla="*/ 196122 h 277"/>
              <a:gd name="T30" fmla="*/ 178042 w 184"/>
              <a:gd name="T31" fmla="*/ 196122 h 277"/>
              <a:gd name="T32" fmla="*/ 196539 w 184"/>
              <a:gd name="T33" fmla="*/ 196122 h 277"/>
              <a:gd name="T34" fmla="*/ 211569 w 184"/>
              <a:gd name="T35" fmla="*/ 196122 h 277"/>
              <a:gd name="T36" fmla="*/ 196539 w 184"/>
              <a:gd name="T37" fmla="*/ 165043 h 277"/>
              <a:gd name="T38" fmla="*/ 196539 w 184"/>
              <a:gd name="T39" fmla="*/ 113601 h 277"/>
              <a:gd name="T40" fmla="*/ 159544 w 184"/>
              <a:gd name="T41" fmla="*/ 113601 h 277"/>
              <a:gd name="T42" fmla="*/ 122548 w 184"/>
              <a:gd name="T43" fmla="*/ 96454 h 277"/>
              <a:gd name="T44" fmla="*/ 107519 w 184"/>
              <a:gd name="T45" fmla="*/ 82521 h 277"/>
              <a:gd name="T46" fmla="*/ 89021 w 184"/>
              <a:gd name="T47" fmla="*/ 65374 h 277"/>
              <a:gd name="T48" fmla="*/ 122548 w 184"/>
              <a:gd name="T49" fmla="*/ 31080 h 277"/>
              <a:gd name="T50" fmla="*/ 141046 w 184"/>
              <a:gd name="T51" fmla="*/ 13932 h 277"/>
              <a:gd name="T52" fmla="*/ 141046 w 184"/>
              <a:gd name="T53" fmla="*/ 0 h 277"/>
              <a:gd name="T54" fmla="*/ 122548 w 184"/>
              <a:gd name="T55" fmla="*/ 0 h 277"/>
              <a:gd name="T56" fmla="*/ 107519 w 184"/>
              <a:gd name="T57" fmla="*/ 13932 h 277"/>
              <a:gd name="T58" fmla="*/ 70523 w 184"/>
              <a:gd name="T59" fmla="*/ 31080 h 277"/>
              <a:gd name="T60" fmla="*/ 70523 w 184"/>
              <a:gd name="T61" fmla="*/ 48227 h 277"/>
              <a:gd name="T62" fmla="*/ 33527 w 184"/>
              <a:gd name="T63" fmla="*/ 65374 h 277"/>
              <a:gd name="T64" fmla="*/ 33527 w 184"/>
              <a:gd name="T65" fmla="*/ 82521 h 277"/>
              <a:gd name="T66" fmla="*/ 18498 w 184"/>
              <a:gd name="T67" fmla="*/ 96454 h 277"/>
              <a:gd name="T68" fmla="*/ 33527 w 184"/>
              <a:gd name="T69" fmla="*/ 113601 h 277"/>
              <a:gd name="T70" fmla="*/ 33527 w 184"/>
              <a:gd name="T71" fmla="*/ 165043 h 277"/>
              <a:gd name="T72" fmla="*/ 18498 w 184"/>
              <a:gd name="T73" fmla="*/ 178975 h 277"/>
              <a:gd name="T74" fmla="*/ 0 w 184"/>
              <a:gd name="T75" fmla="*/ 178975 h 2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277"/>
              <a:gd name="T116" fmla="*/ 184 w 184"/>
              <a:gd name="T117" fmla="*/ 277 h 2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277">
                <a:moveTo>
                  <a:pt x="0" y="167"/>
                </a:moveTo>
                <a:lnTo>
                  <a:pt x="0" y="183"/>
                </a:lnTo>
                <a:lnTo>
                  <a:pt x="45" y="199"/>
                </a:lnTo>
                <a:lnTo>
                  <a:pt x="61" y="215"/>
                </a:lnTo>
                <a:lnTo>
                  <a:pt x="77" y="215"/>
                </a:lnTo>
                <a:lnTo>
                  <a:pt x="77" y="231"/>
                </a:lnTo>
                <a:lnTo>
                  <a:pt x="106" y="244"/>
                </a:lnTo>
                <a:lnTo>
                  <a:pt x="138" y="260"/>
                </a:lnTo>
                <a:lnTo>
                  <a:pt x="138" y="276"/>
                </a:lnTo>
                <a:lnTo>
                  <a:pt x="138" y="244"/>
                </a:lnTo>
                <a:lnTo>
                  <a:pt x="154" y="231"/>
                </a:lnTo>
                <a:lnTo>
                  <a:pt x="138" y="215"/>
                </a:lnTo>
                <a:lnTo>
                  <a:pt x="154" y="199"/>
                </a:lnTo>
                <a:lnTo>
                  <a:pt x="138" y="199"/>
                </a:lnTo>
                <a:lnTo>
                  <a:pt x="138" y="183"/>
                </a:lnTo>
                <a:lnTo>
                  <a:pt x="154" y="183"/>
                </a:lnTo>
                <a:lnTo>
                  <a:pt x="170" y="183"/>
                </a:lnTo>
                <a:lnTo>
                  <a:pt x="183" y="183"/>
                </a:lnTo>
                <a:lnTo>
                  <a:pt x="170" y="154"/>
                </a:lnTo>
                <a:lnTo>
                  <a:pt x="170" y="106"/>
                </a:lnTo>
                <a:lnTo>
                  <a:pt x="138" y="106"/>
                </a:lnTo>
                <a:lnTo>
                  <a:pt x="106" y="90"/>
                </a:lnTo>
                <a:lnTo>
                  <a:pt x="93" y="77"/>
                </a:lnTo>
                <a:lnTo>
                  <a:pt x="77" y="61"/>
                </a:lnTo>
                <a:lnTo>
                  <a:pt x="106" y="29"/>
                </a:lnTo>
                <a:lnTo>
                  <a:pt x="122" y="13"/>
                </a:lnTo>
                <a:lnTo>
                  <a:pt x="122" y="0"/>
                </a:lnTo>
                <a:lnTo>
                  <a:pt x="106" y="0"/>
                </a:lnTo>
                <a:lnTo>
                  <a:pt x="93" y="13"/>
                </a:lnTo>
                <a:lnTo>
                  <a:pt x="61" y="29"/>
                </a:lnTo>
                <a:lnTo>
                  <a:pt x="61" y="45"/>
                </a:lnTo>
                <a:lnTo>
                  <a:pt x="29" y="61"/>
                </a:lnTo>
                <a:lnTo>
                  <a:pt x="29" y="77"/>
                </a:lnTo>
                <a:lnTo>
                  <a:pt x="16" y="90"/>
                </a:lnTo>
                <a:lnTo>
                  <a:pt x="29" y="106"/>
                </a:lnTo>
                <a:lnTo>
                  <a:pt x="29" y="154"/>
                </a:lnTo>
                <a:lnTo>
                  <a:pt x="16" y="167"/>
                </a:lnTo>
                <a:lnTo>
                  <a:pt x="0" y="167"/>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60" name="Freeform 405"/>
          <p:cNvSpPr>
            <a:spLocks/>
          </p:cNvSpPr>
          <p:nvPr/>
        </p:nvSpPr>
        <p:spPr bwMode="auto">
          <a:xfrm>
            <a:off x="4684713" y="4657725"/>
            <a:ext cx="107950" cy="117475"/>
          </a:xfrm>
          <a:custGeom>
            <a:avLst/>
            <a:gdLst>
              <a:gd name="T0" fmla="*/ 0 w 94"/>
              <a:gd name="T1" fmla="*/ 17087 h 110"/>
              <a:gd name="T2" fmla="*/ 0 w 94"/>
              <a:gd name="T3" fmla="*/ 51262 h 110"/>
              <a:gd name="T4" fmla="*/ 0 w 94"/>
              <a:gd name="T5" fmla="*/ 82233 h 110"/>
              <a:gd name="T6" fmla="*/ 18374 w 94"/>
              <a:gd name="T7" fmla="*/ 65145 h 110"/>
              <a:gd name="T8" fmla="*/ 18374 w 94"/>
              <a:gd name="T9" fmla="*/ 82233 h 110"/>
              <a:gd name="T10" fmla="*/ 0 w 94"/>
              <a:gd name="T11" fmla="*/ 99320 h 110"/>
              <a:gd name="T12" fmla="*/ 0 w 94"/>
              <a:gd name="T13" fmla="*/ 116407 h 110"/>
              <a:gd name="T14" fmla="*/ 18374 w 94"/>
              <a:gd name="T15" fmla="*/ 99320 h 110"/>
              <a:gd name="T16" fmla="*/ 18374 w 94"/>
              <a:gd name="T17" fmla="*/ 116407 h 110"/>
              <a:gd name="T18" fmla="*/ 36749 w 94"/>
              <a:gd name="T19" fmla="*/ 99320 h 110"/>
              <a:gd name="T20" fmla="*/ 106802 w 94"/>
              <a:gd name="T21" fmla="*/ 65145 h 110"/>
              <a:gd name="T22" fmla="*/ 106802 w 94"/>
              <a:gd name="T23" fmla="*/ 51262 h 110"/>
              <a:gd name="T24" fmla="*/ 106802 w 94"/>
              <a:gd name="T25" fmla="*/ 34175 h 110"/>
              <a:gd name="T26" fmla="*/ 88427 w 94"/>
              <a:gd name="T27" fmla="*/ 17087 h 110"/>
              <a:gd name="T28" fmla="*/ 36749 w 94"/>
              <a:gd name="T29" fmla="*/ 0 h 110"/>
              <a:gd name="T30" fmla="*/ 18374 w 94"/>
              <a:gd name="T31" fmla="*/ 0 h 110"/>
              <a:gd name="T32" fmla="*/ 0 w 94"/>
              <a:gd name="T33" fmla="*/ 17087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110"/>
              <a:gd name="T53" fmla="*/ 94 w 94"/>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110">
                <a:moveTo>
                  <a:pt x="0" y="16"/>
                </a:moveTo>
                <a:lnTo>
                  <a:pt x="0" y="48"/>
                </a:lnTo>
                <a:lnTo>
                  <a:pt x="0" y="77"/>
                </a:lnTo>
                <a:lnTo>
                  <a:pt x="16" y="61"/>
                </a:lnTo>
                <a:lnTo>
                  <a:pt x="16" y="77"/>
                </a:lnTo>
                <a:lnTo>
                  <a:pt x="0" y="93"/>
                </a:lnTo>
                <a:lnTo>
                  <a:pt x="0" y="109"/>
                </a:lnTo>
                <a:lnTo>
                  <a:pt x="16" y="93"/>
                </a:lnTo>
                <a:lnTo>
                  <a:pt x="16" y="109"/>
                </a:lnTo>
                <a:lnTo>
                  <a:pt x="32" y="93"/>
                </a:lnTo>
                <a:lnTo>
                  <a:pt x="93" y="61"/>
                </a:lnTo>
                <a:lnTo>
                  <a:pt x="93" y="48"/>
                </a:lnTo>
                <a:lnTo>
                  <a:pt x="93" y="32"/>
                </a:lnTo>
                <a:lnTo>
                  <a:pt x="77" y="16"/>
                </a:lnTo>
                <a:lnTo>
                  <a:pt x="32" y="0"/>
                </a:lnTo>
                <a:lnTo>
                  <a:pt x="16" y="0"/>
                </a:lnTo>
                <a:lnTo>
                  <a:pt x="0" y="16"/>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61" name="Freeform 406"/>
          <p:cNvSpPr>
            <a:spLocks/>
          </p:cNvSpPr>
          <p:nvPr/>
        </p:nvSpPr>
        <p:spPr bwMode="auto">
          <a:xfrm>
            <a:off x="5146675" y="4591050"/>
            <a:ext cx="53975" cy="66675"/>
          </a:xfrm>
          <a:custGeom>
            <a:avLst/>
            <a:gdLst>
              <a:gd name="T0" fmla="*/ 18774 w 46"/>
              <a:gd name="T1" fmla="*/ 0 h 62"/>
              <a:gd name="T2" fmla="*/ 0 w 46"/>
              <a:gd name="T3" fmla="*/ 17206 h 62"/>
              <a:gd name="T4" fmla="*/ 18774 w 46"/>
              <a:gd name="T5" fmla="*/ 34413 h 62"/>
              <a:gd name="T6" fmla="*/ 18774 w 46"/>
              <a:gd name="T7" fmla="*/ 65600 h 62"/>
              <a:gd name="T8" fmla="*/ 37548 w 46"/>
              <a:gd name="T9" fmla="*/ 48393 h 62"/>
              <a:gd name="T10" fmla="*/ 52802 w 46"/>
              <a:gd name="T11" fmla="*/ 17206 h 62"/>
              <a:gd name="T12" fmla="*/ 37548 w 46"/>
              <a:gd name="T13" fmla="*/ 0 h 62"/>
              <a:gd name="T14" fmla="*/ 18774 w 46"/>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2"/>
              <a:gd name="T26" fmla="*/ 46 w 46"/>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2">
                <a:moveTo>
                  <a:pt x="16" y="0"/>
                </a:moveTo>
                <a:lnTo>
                  <a:pt x="0" y="16"/>
                </a:lnTo>
                <a:lnTo>
                  <a:pt x="16" y="32"/>
                </a:lnTo>
                <a:lnTo>
                  <a:pt x="16" y="61"/>
                </a:lnTo>
                <a:lnTo>
                  <a:pt x="32" y="45"/>
                </a:lnTo>
                <a:lnTo>
                  <a:pt x="45" y="16"/>
                </a:lnTo>
                <a:lnTo>
                  <a:pt x="32" y="0"/>
                </a:lnTo>
                <a:lnTo>
                  <a:pt x="16"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62" name="Freeform 407"/>
          <p:cNvSpPr>
            <a:spLocks/>
          </p:cNvSpPr>
          <p:nvPr/>
        </p:nvSpPr>
        <p:spPr bwMode="auto">
          <a:xfrm>
            <a:off x="5021263" y="4543425"/>
            <a:ext cx="90487" cy="131763"/>
          </a:xfrm>
          <a:custGeom>
            <a:avLst/>
            <a:gdLst>
              <a:gd name="T0" fmla="*/ 55684 w 78"/>
              <a:gd name="T1" fmla="*/ 13926 h 123"/>
              <a:gd name="T2" fmla="*/ 55684 w 78"/>
              <a:gd name="T3" fmla="*/ 0 h 123"/>
              <a:gd name="T4" fmla="*/ 37123 w 78"/>
              <a:gd name="T5" fmla="*/ 0 h 123"/>
              <a:gd name="T6" fmla="*/ 18561 w 78"/>
              <a:gd name="T7" fmla="*/ 13926 h 123"/>
              <a:gd name="T8" fmla="*/ 0 w 78"/>
              <a:gd name="T9" fmla="*/ 48206 h 123"/>
              <a:gd name="T10" fmla="*/ 18561 w 78"/>
              <a:gd name="T11" fmla="*/ 48206 h 123"/>
              <a:gd name="T12" fmla="*/ 37123 w 78"/>
              <a:gd name="T13" fmla="*/ 96412 h 123"/>
              <a:gd name="T14" fmla="*/ 37123 w 78"/>
              <a:gd name="T15" fmla="*/ 113552 h 123"/>
              <a:gd name="T16" fmla="*/ 55684 w 78"/>
              <a:gd name="T17" fmla="*/ 130692 h 123"/>
              <a:gd name="T18" fmla="*/ 74246 w 78"/>
              <a:gd name="T19" fmla="*/ 113552 h 123"/>
              <a:gd name="T20" fmla="*/ 89327 w 78"/>
              <a:gd name="T21" fmla="*/ 113552 h 123"/>
              <a:gd name="T22" fmla="*/ 74246 w 78"/>
              <a:gd name="T23" fmla="*/ 96412 h 123"/>
              <a:gd name="T24" fmla="*/ 55684 w 78"/>
              <a:gd name="T25" fmla="*/ 65346 h 123"/>
              <a:gd name="T26" fmla="*/ 89327 w 78"/>
              <a:gd name="T27" fmla="*/ 48206 h 123"/>
              <a:gd name="T28" fmla="*/ 89327 w 78"/>
              <a:gd name="T29" fmla="*/ 31066 h 123"/>
              <a:gd name="T30" fmla="*/ 55684 w 78"/>
              <a:gd name="T31" fmla="*/ 13926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123"/>
              <a:gd name="T50" fmla="*/ 78 w 78"/>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123">
                <a:moveTo>
                  <a:pt x="48" y="13"/>
                </a:moveTo>
                <a:lnTo>
                  <a:pt x="48" y="0"/>
                </a:lnTo>
                <a:lnTo>
                  <a:pt x="32" y="0"/>
                </a:lnTo>
                <a:lnTo>
                  <a:pt x="16" y="13"/>
                </a:lnTo>
                <a:lnTo>
                  <a:pt x="0" y="45"/>
                </a:lnTo>
                <a:lnTo>
                  <a:pt x="16" y="45"/>
                </a:lnTo>
                <a:lnTo>
                  <a:pt x="32" y="90"/>
                </a:lnTo>
                <a:lnTo>
                  <a:pt x="32" y="106"/>
                </a:lnTo>
                <a:lnTo>
                  <a:pt x="48" y="122"/>
                </a:lnTo>
                <a:lnTo>
                  <a:pt x="64" y="106"/>
                </a:lnTo>
                <a:lnTo>
                  <a:pt x="77" y="106"/>
                </a:lnTo>
                <a:lnTo>
                  <a:pt x="64" y="90"/>
                </a:lnTo>
                <a:lnTo>
                  <a:pt x="48" y="61"/>
                </a:lnTo>
                <a:lnTo>
                  <a:pt x="77" y="45"/>
                </a:lnTo>
                <a:lnTo>
                  <a:pt x="77" y="29"/>
                </a:lnTo>
                <a:lnTo>
                  <a:pt x="48" y="13"/>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63" name="Freeform 408"/>
          <p:cNvSpPr>
            <a:spLocks/>
          </p:cNvSpPr>
          <p:nvPr/>
        </p:nvSpPr>
        <p:spPr bwMode="auto">
          <a:xfrm>
            <a:off x="4684713" y="4691063"/>
            <a:ext cx="234950" cy="331787"/>
          </a:xfrm>
          <a:custGeom>
            <a:avLst/>
            <a:gdLst>
              <a:gd name="T0" fmla="*/ 107637 w 203"/>
              <a:gd name="T1" fmla="*/ 0 h 309"/>
              <a:gd name="T2" fmla="*/ 107637 w 203"/>
              <a:gd name="T3" fmla="*/ 17180 h 309"/>
              <a:gd name="T4" fmla="*/ 107637 w 203"/>
              <a:gd name="T5" fmla="*/ 31139 h 309"/>
              <a:gd name="T6" fmla="*/ 37036 w 203"/>
              <a:gd name="T7" fmla="*/ 65498 h 309"/>
              <a:gd name="T8" fmla="*/ 18518 w 203"/>
              <a:gd name="T9" fmla="*/ 82678 h 309"/>
              <a:gd name="T10" fmla="*/ 18518 w 203"/>
              <a:gd name="T11" fmla="*/ 65498 h 309"/>
              <a:gd name="T12" fmla="*/ 0 w 203"/>
              <a:gd name="T13" fmla="*/ 82678 h 309"/>
              <a:gd name="T14" fmla="*/ 0 w 203"/>
              <a:gd name="T15" fmla="*/ 65498 h 309"/>
              <a:gd name="T16" fmla="*/ 0 w 203"/>
              <a:gd name="T17" fmla="*/ 99858 h 309"/>
              <a:gd name="T18" fmla="*/ 18518 w 203"/>
              <a:gd name="T19" fmla="*/ 113817 h 309"/>
              <a:gd name="T20" fmla="*/ 37036 w 203"/>
              <a:gd name="T21" fmla="*/ 182537 h 309"/>
              <a:gd name="T22" fmla="*/ 89119 w 203"/>
              <a:gd name="T23" fmla="*/ 230855 h 309"/>
              <a:gd name="T24" fmla="*/ 89119 w 203"/>
              <a:gd name="T25" fmla="*/ 248035 h 309"/>
              <a:gd name="T26" fmla="*/ 126155 w 203"/>
              <a:gd name="T27" fmla="*/ 296353 h 309"/>
              <a:gd name="T28" fmla="*/ 159720 w 203"/>
              <a:gd name="T29" fmla="*/ 296353 h 309"/>
              <a:gd name="T30" fmla="*/ 178238 w 203"/>
              <a:gd name="T31" fmla="*/ 313533 h 309"/>
              <a:gd name="T32" fmla="*/ 196756 w 203"/>
              <a:gd name="T33" fmla="*/ 330713 h 309"/>
              <a:gd name="T34" fmla="*/ 215274 w 203"/>
              <a:gd name="T35" fmla="*/ 313533 h 309"/>
              <a:gd name="T36" fmla="*/ 233793 w 203"/>
              <a:gd name="T37" fmla="*/ 313533 h 309"/>
              <a:gd name="T38" fmla="*/ 233793 w 203"/>
              <a:gd name="T39" fmla="*/ 296353 h 309"/>
              <a:gd name="T40" fmla="*/ 215274 w 203"/>
              <a:gd name="T41" fmla="*/ 296353 h 309"/>
              <a:gd name="T42" fmla="*/ 215274 w 203"/>
              <a:gd name="T43" fmla="*/ 279174 h 309"/>
              <a:gd name="T44" fmla="*/ 215274 w 203"/>
              <a:gd name="T45" fmla="*/ 248035 h 309"/>
              <a:gd name="T46" fmla="*/ 233793 w 203"/>
              <a:gd name="T47" fmla="*/ 213675 h 309"/>
              <a:gd name="T48" fmla="*/ 215274 w 203"/>
              <a:gd name="T49" fmla="*/ 196495 h 309"/>
              <a:gd name="T50" fmla="*/ 178238 w 203"/>
              <a:gd name="T51" fmla="*/ 182537 h 309"/>
              <a:gd name="T52" fmla="*/ 178238 w 203"/>
              <a:gd name="T53" fmla="*/ 165357 h 309"/>
              <a:gd name="T54" fmla="*/ 159720 w 203"/>
              <a:gd name="T55" fmla="*/ 165357 h 309"/>
              <a:gd name="T56" fmla="*/ 126155 w 203"/>
              <a:gd name="T57" fmla="*/ 148177 h 309"/>
              <a:gd name="T58" fmla="*/ 126155 w 203"/>
              <a:gd name="T59" fmla="*/ 130997 h 309"/>
              <a:gd name="T60" fmla="*/ 144674 w 203"/>
              <a:gd name="T61" fmla="*/ 99858 h 309"/>
              <a:gd name="T62" fmla="*/ 178238 w 203"/>
              <a:gd name="T63" fmla="*/ 65498 h 309"/>
              <a:gd name="T64" fmla="*/ 196756 w 203"/>
              <a:gd name="T65" fmla="*/ 65498 h 309"/>
              <a:gd name="T66" fmla="*/ 196756 w 203"/>
              <a:gd name="T67" fmla="*/ 48318 h 309"/>
              <a:gd name="T68" fmla="*/ 159720 w 203"/>
              <a:gd name="T69" fmla="*/ 31139 h 309"/>
              <a:gd name="T70" fmla="*/ 126155 w 203"/>
              <a:gd name="T71" fmla="*/ 17180 h 309"/>
              <a:gd name="T72" fmla="*/ 126155 w 203"/>
              <a:gd name="T73" fmla="*/ 0 h 309"/>
              <a:gd name="T74" fmla="*/ 107637 w 203"/>
              <a:gd name="T75" fmla="*/ 0 h 3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
              <a:gd name="T115" fmla="*/ 0 h 309"/>
              <a:gd name="T116" fmla="*/ 203 w 203"/>
              <a:gd name="T117" fmla="*/ 309 h 3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 h="309">
                <a:moveTo>
                  <a:pt x="93" y="0"/>
                </a:moveTo>
                <a:lnTo>
                  <a:pt x="93" y="16"/>
                </a:lnTo>
                <a:lnTo>
                  <a:pt x="93" y="29"/>
                </a:lnTo>
                <a:lnTo>
                  <a:pt x="32" y="61"/>
                </a:lnTo>
                <a:lnTo>
                  <a:pt x="16" y="77"/>
                </a:lnTo>
                <a:lnTo>
                  <a:pt x="16" y="61"/>
                </a:lnTo>
                <a:lnTo>
                  <a:pt x="0" y="77"/>
                </a:lnTo>
                <a:lnTo>
                  <a:pt x="0" y="61"/>
                </a:lnTo>
                <a:lnTo>
                  <a:pt x="0" y="93"/>
                </a:lnTo>
                <a:lnTo>
                  <a:pt x="16" y="106"/>
                </a:lnTo>
                <a:lnTo>
                  <a:pt x="32" y="170"/>
                </a:lnTo>
                <a:lnTo>
                  <a:pt x="77" y="215"/>
                </a:lnTo>
                <a:lnTo>
                  <a:pt x="77" y="231"/>
                </a:lnTo>
                <a:lnTo>
                  <a:pt x="109" y="276"/>
                </a:lnTo>
                <a:lnTo>
                  <a:pt x="138" y="276"/>
                </a:lnTo>
                <a:lnTo>
                  <a:pt x="154" y="292"/>
                </a:lnTo>
                <a:lnTo>
                  <a:pt x="170" y="308"/>
                </a:lnTo>
                <a:lnTo>
                  <a:pt x="186" y="292"/>
                </a:lnTo>
                <a:lnTo>
                  <a:pt x="202" y="292"/>
                </a:lnTo>
                <a:lnTo>
                  <a:pt x="202" y="276"/>
                </a:lnTo>
                <a:lnTo>
                  <a:pt x="186" y="276"/>
                </a:lnTo>
                <a:lnTo>
                  <a:pt x="186" y="260"/>
                </a:lnTo>
                <a:lnTo>
                  <a:pt x="186" y="231"/>
                </a:lnTo>
                <a:lnTo>
                  <a:pt x="202" y="199"/>
                </a:lnTo>
                <a:lnTo>
                  <a:pt x="186" y="183"/>
                </a:lnTo>
                <a:lnTo>
                  <a:pt x="154" y="170"/>
                </a:lnTo>
                <a:lnTo>
                  <a:pt x="154" y="154"/>
                </a:lnTo>
                <a:lnTo>
                  <a:pt x="138" y="154"/>
                </a:lnTo>
                <a:lnTo>
                  <a:pt x="109" y="138"/>
                </a:lnTo>
                <a:lnTo>
                  <a:pt x="109" y="122"/>
                </a:lnTo>
                <a:lnTo>
                  <a:pt x="125" y="93"/>
                </a:lnTo>
                <a:lnTo>
                  <a:pt x="154" y="61"/>
                </a:lnTo>
                <a:lnTo>
                  <a:pt x="170" y="61"/>
                </a:lnTo>
                <a:lnTo>
                  <a:pt x="170" y="45"/>
                </a:lnTo>
                <a:lnTo>
                  <a:pt x="138" y="29"/>
                </a:lnTo>
                <a:lnTo>
                  <a:pt x="109" y="16"/>
                </a:lnTo>
                <a:lnTo>
                  <a:pt x="109" y="0"/>
                </a:lnTo>
                <a:lnTo>
                  <a:pt x="93"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64" name="Freeform 409"/>
          <p:cNvSpPr>
            <a:spLocks/>
          </p:cNvSpPr>
          <p:nvPr/>
        </p:nvSpPr>
        <p:spPr bwMode="auto">
          <a:xfrm>
            <a:off x="5076825" y="4575175"/>
            <a:ext cx="90488" cy="82550"/>
          </a:xfrm>
          <a:custGeom>
            <a:avLst/>
            <a:gdLst>
              <a:gd name="T0" fmla="*/ 33643 w 78"/>
              <a:gd name="T1" fmla="*/ 0 h 78"/>
              <a:gd name="T2" fmla="*/ 33643 w 78"/>
              <a:gd name="T3" fmla="*/ 16933 h 78"/>
              <a:gd name="T4" fmla="*/ 0 w 78"/>
              <a:gd name="T5" fmla="*/ 33867 h 78"/>
              <a:gd name="T6" fmla="*/ 18562 w 78"/>
              <a:gd name="T7" fmla="*/ 64558 h 78"/>
              <a:gd name="T8" fmla="*/ 33643 w 78"/>
              <a:gd name="T9" fmla="*/ 81492 h 78"/>
              <a:gd name="T10" fmla="*/ 52205 w 78"/>
              <a:gd name="T11" fmla="*/ 64558 h 78"/>
              <a:gd name="T12" fmla="*/ 89328 w 78"/>
              <a:gd name="T13" fmla="*/ 81492 h 78"/>
              <a:gd name="T14" fmla="*/ 89328 w 78"/>
              <a:gd name="T15" fmla="*/ 50800 h 78"/>
              <a:gd name="T16" fmla="*/ 70766 w 78"/>
              <a:gd name="T17" fmla="*/ 33867 h 78"/>
              <a:gd name="T18" fmla="*/ 89328 w 78"/>
              <a:gd name="T19" fmla="*/ 16933 h 78"/>
              <a:gd name="T20" fmla="*/ 33643 w 78"/>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78"/>
              <a:gd name="T35" fmla="*/ 78 w 78"/>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78">
                <a:moveTo>
                  <a:pt x="29" y="0"/>
                </a:moveTo>
                <a:lnTo>
                  <a:pt x="29" y="16"/>
                </a:lnTo>
                <a:lnTo>
                  <a:pt x="0" y="32"/>
                </a:lnTo>
                <a:lnTo>
                  <a:pt x="16" y="61"/>
                </a:lnTo>
                <a:lnTo>
                  <a:pt x="29" y="77"/>
                </a:lnTo>
                <a:lnTo>
                  <a:pt x="45" y="61"/>
                </a:lnTo>
                <a:lnTo>
                  <a:pt x="77" y="77"/>
                </a:lnTo>
                <a:lnTo>
                  <a:pt x="77" y="48"/>
                </a:lnTo>
                <a:lnTo>
                  <a:pt x="61" y="32"/>
                </a:lnTo>
                <a:lnTo>
                  <a:pt x="77" y="16"/>
                </a:lnTo>
                <a:lnTo>
                  <a:pt x="29"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65" name="Freeform 410"/>
          <p:cNvSpPr>
            <a:spLocks/>
          </p:cNvSpPr>
          <p:nvPr/>
        </p:nvSpPr>
        <p:spPr bwMode="auto">
          <a:xfrm>
            <a:off x="4810125" y="4473575"/>
            <a:ext cx="249238" cy="201613"/>
          </a:xfrm>
          <a:custGeom>
            <a:avLst/>
            <a:gdLst>
              <a:gd name="T0" fmla="*/ 211160 w 216"/>
              <a:gd name="T1" fmla="*/ 17159 h 188"/>
              <a:gd name="T2" fmla="*/ 177697 w 216"/>
              <a:gd name="T3" fmla="*/ 17159 h 188"/>
              <a:gd name="T4" fmla="*/ 177697 w 216"/>
              <a:gd name="T5" fmla="*/ 34317 h 188"/>
              <a:gd name="T6" fmla="*/ 159235 w 216"/>
              <a:gd name="T7" fmla="*/ 34317 h 188"/>
              <a:gd name="T8" fmla="*/ 122311 w 216"/>
              <a:gd name="T9" fmla="*/ 17159 h 188"/>
              <a:gd name="T10" fmla="*/ 107311 w 216"/>
              <a:gd name="T11" fmla="*/ 17159 h 188"/>
              <a:gd name="T12" fmla="*/ 88849 w 216"/>
              <a:gd name="T13" fmla="*/ 0 h 188"/>
              <a:gd name="T14" fmla="*/ 70387 w 216"/>
              <a:gd name="T15" fmla="*/ 0 h 188"/>
              <a:gd name="T16" fmla="*/ 51925 w 216"/>
              <a:gd name="T17" fmla="*/ 17159 h 188"/>
              <a:gd name="T18" fmla="*/ 51925 w 216"/>
              <a:gd name="T19" fmla="*/ 34317 h 188"/>
              <a:gd name="T20" fmla="*/ 51925 w 216"/>
              <a:gd name="T21" fmla="*/ 51476 h 188"/>
              <a:gd name="T22" fmla="*/ 51925 w 216"/>
              <a:gd name="T23" fmla="*/ 34317 h 188"/>
              <a:gd name="T24" fmla="*/ 33463 w 216"/>
              <a:gd name="T25" fmla="*/ 34317 h 188"/>
              <a:gd name="T26" fmla="*/ 51925 w 216"/>
              <a:gd name="T27" fmla="*/ 17159 h 188"/>
              <a:gd name="T28" fmla="*/ 51925 w 216"/>
              <a:gd name="T29" fmla="*/ 0 h 188"/>
              <a:gd name="T30" fmla="*/ 33463 w 216"/>
              <a:gd name="T31" fmla="*/ 17159 h 188"/>
              <a:gd name="T32" fmla="*/ 0 w 216"/>
              <a:gd name="T33" fmla="*/ 51476 h 188"/>
              <a:gd name="T34" fmla="*/ 18462 w 216"/>
              <a:gd name="T35" fmla="*/ 68634 h 188"/>
              <a:gd name="T36" fmla="*/ 33463 w 216"/>
              <a:gd name="T37" fmla="*/ 82576 h 188"/>
              <a:gd name="T38" fmla="*/ 70387 w 216"/>
              <a:gd name="T39" fmla="*/ 100807 h 188"/>
              <a:gd name="T40" fmla="*/ 107311 w 216"/>
              <a:gd name="T41" fmla="*/ 100807 h 188"/>
              <a:gd name="T42" fmla="*/ 107311 w 216"/>
              <a:gd name="T43" fmla="*/ 152282 h 188"/>
              <a:gd name="T44" fmla="*/ 122311 w 216"/>
              <a:gd name="T45" fmla="*/ 183382 h 188"/>
              <a:gd name="T46" fmla="*/ 140773 w 216"/>
              <a:gd name="T47" fmla="*/ 200541 h 188"/>
              <a:gd name="T48" fmla="*/ 159235 w 216"/>
              <a:gd name="T49" fmla="*/ 183382 h 188"/>
              <a:gd name="T50" fmla="*/ 177697 w 216"/>
              <a:gd name="T51" fmla="*/ 166223 h 188"/>
              <a:gd name="T52" fmla="*/ 159235 w 216"/>
              <a:gd name="T53" fmla="*/ 152282 h 188"/>
              <a:gd name="T54" fmla="*/ 159235 w 216"/>
              <a:gd name="T55" fmla="*/ 135124 h 188"/>
              <a:gd name="T56" fmla="*/ 196160 w 216"/>
              <a:gd name="T57" fmla="*/ 152282 h 188"/>
              <a:gd name="T58" fmla="*/ 229622 w 216"/>
              <a:gd name="T59" fmla="*/ 135124 h 188"/>
              <a:gd name="T60" fmla="*/ 229622 w 216"/>
              <a:gd name="T61" fmla="*/ 117965 h 188"/>
              <a:gd name="T62" fmla="*/ 211160 w 216"/>
              <a:gd name="T63" fmla="*/ 117965 h 188"/>
              <a:gd name="T64" fmla="*/ 229622 w 216"/>
              <a:gd name="T65" fmla="*/ 82576 h 188"/>
              <a:gd name="T66" fmla="*/ 248084 w 216"/>
              <a:gd name="T67" fmla="*/ 68634 h 188"/>
              <a:gd name="T68" fmla="*/ 211160 w 216"/>
              <a:gd name="T69" fmla="*/ 34317 h 188"/>
              <a:gd name="T70" fmla="*/ 196160 w 216"/>
              <a:gd name="T71" fmla="*/ 34317 h 188"/>
              <a:gd name="T72" fmla="*/ 211160 w 216"/>
              <a:gd name="T73" fmla="*/ 17159 h 1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188"/>
              <a:gd name="T113" fmla="*/ 216 w 216"/>
              <a:gd name="T114" fmla="*/ 188 h 1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188">
                <a:moveTo>
                  <a:pt x="183" y="16"/>
                </a:moveTo>
                <a:lnTo>
                  <a:pt x="154" y="16"/>
                </a:lnTo>
                <a:lnTo>
                  <a:pt x="154" y="32"/>
                </a:lnTo>
                <a:lnTo>
                  <a:pt x="138" y="32"/>
                </a:lnTo>
                <a:lnTo>
                  <a:pt x="106" y="16"/>
                </a:lnTo>
                <a:lnTo>
                  <a:pt x="93" y="16"/>
                </a:lnTo>
                <a:lnTo>
                  <a:pt x="77" y="0"/>
                </a:lnTo>
                <a:lnTo>
                  <a:pt x="61" y="0"/>
                </a:lnTo>
                <a:lnTo>
                  <a:pt x="45" y="16"/>
                </a:lnTo>
                <a:lnTo>
                  <a:pt x="45" y="32"/>
                </a:lnTo>
                <a:lnTo>
                  <a:pt x="45" y="48"/>
                </a:lnTo>
                <a:lnTo>
                  <a:pt x="45" y="32"/>
                </a:lnTo>
                <a:lnTo>
                  <a:pt x="29" y="32"/>
                </a:lnTo>
                <a:lnTo>
                  <a:pt x="45" y="16"/>
                </a:lnTo>
                <a:lnTo>
                  <a:pt x="45" y="0"/>
                </a:lnTo>
                <a:lnTo>
                  <a:pt x="29" y="16"/>
                </a:lnTo>
                <a:lnTo>
                  <a:pt x="0" y="48"/>
                </a:lnTo>
                <a:lnTo>
                  <a:pt x="16" y="64"/>
                </a:lnTo>
                <a:lnTo>
                  <a:pt x="29" y="77"/>
                </a:lnTo>
                <a:lnTo>
                  <a:pt x="61" y="94"/>
                </a:lnTo>
                <a:lnTo>
                  <a:pt x="93" y="94"/>
                </a:lnTo>
                <a:lnTo>
                  <a:pt x="93" y="142"/>
                </a:lnTo>
                <a:lnTo>
                  <a:pt x="106" y="171"/>
                </a:lnTo>
                <a:lnTo>
                  <a:pt x="122" y="187"/>
                </a:lnTo>
                <a:lnTo>
                  <a:pt x="138" y="171"/>
                </a:lnTo>
                <a:lnTo>
                  <a:pt x="154" y="155"/>
                </a:lnTo>
                <a:lnTo>
                  <a:pt x="138" y="142"/>
                </a:lnTo>
                <a:lnTo>
                  <a:pt x="138" y="126"/>
                </a:lnTo>
                <a:lnTo>
                  <a:pt x="170" y="142"/>
                </a:lnTo>
                <a:lnTo>
                  <a:pt x="199" y="126"/>
                </a:lnTo>
                <a:lnTo>
                  <a:pt x="199" y="110"/>
                </a:lnTo>
                <a:lnTo>
                  <a:pt x="183" y="110"/>
                </a:lnTo>
                <a:lnTo>
                  <a:pt x="199" y="77"/>
                </a:lnTo>
                <a:lnTo>
                  <a:pt x="215" y="64"/>
                </a:lnTo>
                <a:lnTo>
                  <a:pt x="183" y="32"/>
                </a:lnTo>
                <a:lnTo>
                  <a:pt x="170" y="32"/>
                </a:lnTo>
                <a:lnTo>
                  <a:pt x="183" y="16"/>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66" name="Freeform 411"/>
          <p:cNvSpPr>
            <a:spLocks/>
          </p:cNvSpPr>
          <p:nvPr/>
        </p:nvSpPr>
        <p:spPr bwMode="auto">
          <a:xfrm>
            <a:off x="4987925" y="4259263"/>
            <a:ext cx="19050" cy="36512"/>
          </a:xfrm>
          <a:custGeom>
            <a:avLst/>
            <a:gdLst>
              <a:gd name="T0" fmla="*/ 0 w 17"/>
              <a:gd name="T1" fmla="*/ 18256 h 34"/>
              <a:gd name="T2" fmla="*/ 0 w 17"/>
              <a:gd name="T3" fmla="*/ 0 h 34"/>
              <a:gd name="T4" fmla="*/ 0 w 17"/>
              <a:gd name="T5" fmla="*/ 18256 h 34"/>
              <a:gd name="T6" fmla="*/ 17929 w 17"/>
              <a:gd name="T7" fmla="*/ 18256 h 34"/>
              <a:gd name="T8" fmla="*/ 17929 w 17"/>
              <a:gd name="T9" fmla="*/ 35438 h 34"/>
              <a:gd name="T10" fmla="*/ 0 w 17"/>
              <a:gd name="T11" fmla="*/ 35438 h 34"/>
              <a:gd name="T12" fmla="*/ 0 w 17"/>
              <a:gd name="T13" fmla="*/ 18256 h 34"/>
              <a:gd name="T14" fmla="*/ 0 60000 65536"/>
              <a:gd name="T15" fmla="*/ 0 60000 65536"/>
              <a:gd name="T16" fmla="*/ 0 60000 65536"/>
              <a:gd name="T17" fmla="*/ 0 60000 65536"/>
              <a:gd name="T18" fmla="*/ 0 60000 65536"/>
              <a:gd name="T19" fmla="*/ 0 60000 65536"/>
              <a:gd name="T20" fmla="*/ 0 60000 65536"/>
              <a:gd name="T21" fmla="*/ 0 w 17"/>
              <a:gd name="T22" fmla="*/ 0 h 34"/>
              <a:gd name="T23" fmla="*/ 17 w 1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4">
                <a:moveTo>
                  <a:pt x="0" y="17"/>
                </a:moveTo>
                <a:lnTo>
                  <a:pt x="0" y="0"/>
                </a:lnTo>
                <a:lnTo>
                  <a:pt x="0" y="17"/>
                </a:lnTo>
                <a:lnTo>
                  <a:pt x="16" y="17"/>
                </a:lnTo>
                <a:lnTo>
                  <a:pt x="16" y="33"/>
                </a:lnTo>
                <a:lnTo>
                  <a:pt x="0" y="33"/>
                </a:lnTo>
                <a:lnTo>
                  <a:pt x="0" y="17"/>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767" name="Line 412"/>
          <p:cNvSpPr>
            <a:spLocks noChangeShapeType="1"/>
          </p:cNvSpPr>
          <p:nvPr/>
        </p:nvSpPr>
        <p:spPr bwMode="auto">
          <a:xfrm>
            <a:off x="4970463" y="4360863"/>
            <a:ext cx="0" cy="17462"/>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68" name="Freeform 413"/>
          <p:cNvSpPr>
            <a:spLocks/>
          </p:cNvSpPr>
          <p:nvPr/>
        </p:nvSpPr>
        <p:spPr bwMode="auto">
          <a:xfrm>
            <a:off x="5006975" y="4276725"/>
            <a:ext cx="19050" cy="31750"/>
          </a:xfrm>
          <a:custGeom>
            <a:avLst/>
            <a:gdLst>
              <a:gd name="T0" fmla="*/ 0 w 17"/>
              <a:gd name="T1" fmla="*/ 16933 h 30"/>
              <a:gd name="T2" fmla="*/ 0 w 17"/>
              <a:gd name="T3" fmla="*/ 0 h 30"/>
              <a:gd name="T4" fmla="*/ 17929 w 17"/>
              <a:gd name="T5" fmla="*/ 0 h 30"/>
              <a:gd name="T6" fmla="*/ 17929 w 17"/>
              <a:gd name="T7" fmla="*/ 16933 h 30"/>
              <a:gd name="T8" fmla="*/ 17929 w 17"/>
              <a:gd name="T9" fmla="*/ 30692 h 30"/>
              <a:gd name="T10" fmla="*/ 0 w 17"/>
              <a:gd name="T11" fmla="*/ 30692 h 30"/>
              <a:gd name="T12" fmla="*/ 0 w 17"/>
              <a:gd name="T13" fmla="*/ 16933 h 30"/>
              <a:gd name="T14" fmla="*/ 0 60000 65536"/>
              <a:gd name="T15" fmla="*/ 0 60000 65536"/>
              <a:gd name="T16" fmla="*/ 0 60000 65536"/>
              <a:gd name="T17" fmla="*/ 0 60000 65536"/>
              <a:gd name="T18" fmla="*/ 0 60000 65536"/>
              <a:gd name="T19" fmla="*/ 0 60000 65536"/>
              <a:gd name="T20" fmla="*/ 0 60000 65536"/>
              <a:gd name="T21" fmla="*/ 0 w 17"/>
              <a:gd name="T22" fmla="*/ 0 h 30"/>
              <a:gd name="T23" fmla="*/ 17 w 1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0">
                <a:moveTo>
                  <a:pt x="0" y="16"/>
                </a:moveTo>
                <a:lnTo>
                  <a:pt x="0" y="0"/>
                </a:lnTo>
                <a:lnTo>
                  <a:pt x="16" y="0"/>
                </a:lnTo>
                <a:lnTo>
                  <a:pt x="16" y="16"/>
                </a:lnTo>
                <a:lnTo>
                  <a:pt x="16" y="29"/>
                </a:lnTo>
                <a:lnTo>
                  <a:pt x="0" y="29"/>
                </a:lnTo>
                <a:lnTo>
                  <a:pt x="0" y="16"/>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769" name="Freeform 414"/>
          <p:cNvSpPr>
            <a:spLocks/>
          </p:cNvSpPr>
          <p:nvPr/>
        </p:nvSpPr>
        <p:spPr bwMode="auto">
          <a:xfrm>
            <a:off x="4987925" y="4378325"/>
            <a:ext cx="19050" cy="17463"/>
          </a:xfrm>
          <a:custGeom>
            <a:avLst/>
            <a:gdLst>
              <a:gd name="T0" fmla="*/ 0 w 17"/>
              <a:gd name="T1" fmla="*/ 0 h 17"/>
              <a:gd name="T2" fmla="*/ 17929 w 17"/>
              <a:gd name="T3" fmla="*/ 0 h 17"/>
              <a:gd name="T4" fmla="*/ 0 w 17"/>
              <a:gd name="T5" fmla="*/ 1643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969696"/>
          </a:solidFill>
          <a:ln w="9525" cap="rnd" cmpd="sng">
            <a:solidFill>
              <a:schemeClr val="bg2"/>
            </a:solidFill>
            <a:prstDash val="solid"/>
            <a:round/>
            <a:headEnd/>
            <a:tailEnd/>
          </a:ln>
        </p:spPr>
        <p:txBody>
          <a:bodyPr/>
          <a:lstStyle/>
          <a:p>
            <a:endParaRPr lang="en-US"/>
          </a:p>
        </p:txBody>
      </p:sp>
      <p:sp>
        <p:nvSpPr>
          <p:cNvPr id="29770" name="Line 415"/>
          <p:cNvSpPr>
            <a:spLocks noChangeShapeType="1"/>
          </p:cNvSpPr>
          <p:nvPr/>
        </p:nvSpPr>
        <p:spPr bwMode="auto">
          <a:xfrm>
            <a:off x="5006975" y="4360863"/>
            <a:ext cx="0" cy="17462"/>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71" name="Freeform 416"/>
          <p:cNvSpPr>
            <a:spLocks/>
          </p:cNvSpPr>
          <p:nvPr/>
        </p:nvSpPr>
        <p:spPr bwMode="auto">
          <a:xfrm>
            <a:off x="5040313" y="4308475"/>
            <a:ext cx="38100" cy="34925"/>
          </a:xfrm>
          <a:custGeom>
            <a:avLst/>
            <a:gdLst>
              <a:gd name="T0" fmla="*/ 0 w 33"/>
              <a:gd name="T1" fmla="*/ 16933 h 33"/>
              <a:gd name="T2" fmla="*/ 0 w 33"/>
              <a:gd name="T3" fmla="*/ 0 h 33"/>
              <a:gd name="T4" fmla="*/ 18473 w 33"/>
              <a:gd name="T5" fmla="*/ 0 h 33"/>
              <a:gd name="T6" fmla="*/ 18473 w 33"/>
              <a:gd name="T7" fmla="*/ 16933 h 33"/>
              <a:gd name="T8" fmla="*/ 36945 w 33"/>
              <a:gd name="T9" fmla="*/ 16933 h 33"/>
              <a:gd name="T10" fmla="*/ 18473 w 33"/>
              <a:gd name="T11" fmla="*/ 16933 h 33"/>
              <a:gd name="T12" fmla="*/ 18473 w 33"/>
              <a:gd name="T13" fmla="*/ 33867 h 33"/>
              <a:gd name="T14" fmla="*/ 0 w 33"/>
              <a:gd name="T15" fmla="*/ 33867 h 33"/>
              <a:gd name="T16" fmla="*/ 0 w 33"/>
              <a:gd name="T17" fmla="*/ 1693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0" y="16"/>
                </a:moveTo>
                <a:lnTo>
                  <a:pt x="0" y="0"/>
                </a:lnTo>
                <a:lnTo>
                  <a:pt x="16" y="0"/>
                </a:lnTo>
                <a:lnTo>
                  <a:pt x="16" y="16"/>
                </a:lnTo>
                <a:lnTo>
                  <a:pt x="32" y="16"/>
                </a:lnTo>
                <a:lnTo>
                  <a:pt x="16" y="16"/>
                </a:lnTo>
                <a:lnTo>
                  <a:pt x="16" y="32"/>
                </a:lnTo>
                <a:lnTo>
                  <a:pt x="0" y="32"/>
                </a:lnTo>
                <a:lnTo>
                  <a:pt x="0" y="16"/>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772" name="Line 417"/>
          <p:cNvSpPr>
            <a:spLocks noChangeShapeType="1"/>
          </p:cNvSpPr>
          <p:nvPr/>
        </p:nvSpPr>
        <p:spPr bwMode="auto">
          <a:xfrm>
            <a:off x="5006975" y="4391025"/>
            <a:ext cx="14288" cy="0"/>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73" name="Freeform 418"/>
          <p:cNvSpPr>
            <a:spLocks/>
          </p:cNvSpPr>
          <p:nvPr/>
        </p:nvSpPr>
        <p:spPr bwMode="auto">
          <a:xfrm>
            <a:off x="5021263" y="4295775"/>
            <a:ext cx="20637" cy="30163"/>
          </a:xfrm>
          <a:custGeom>
            <a:avLst/>
            <a:gdLst>
              <a:gd name="T0" fmla="*/ 0 w 17"/>
              <a:gd name="T1" fmla="*/ 12481 h 29"/>
              <a:gd name="T2" fmla="*/ 0 w 17"/>
              <a:gd name="T3" fmla="*/ 0 h 29"/>
              <a:gd name="T4" fmla="*/ 19423 w 17"/>
              <a:gd name="T5" fmla="*/ 0 h 29"/>
              <a:gd name="T6" fmla="*/ 19423 w 17"/>
              <a:gd name="T7" fmla="*/ 12481 h 29"/>
              <a:gd name="T8" fmla="*/ 19423 w 17"/>
              <a:gd name="T9" fmla="*/ 29123 h 29"/>
              <a:gd name="T10" fmla="*/ 0 w 17"/>
              <a:gd name="T11" fmla="*/ 29123 h 29"/>
              <a:gd name="T12" fmla="*/ 0 w 17"/>
              <a:gd name="T13" fmla="*/ 12481 h 29"/>
              <a:gd name="T14" fmla="*/ 0 60000 65536"/>
              <a:gd name="T15" fmla="*/ 0 60000 65536"/>
              <a:gd name="T16" fmla="*/ 0 60000 65536"/>
              <a:gd name="T17" fmla="*/ 0 60000 65536"/>
              <a:gd name="T18" fmla="*/ 0 60000 65536"/>
              <a:gd name="T19" fmla="*/ 0 60000 65536"/>
              <a:gd name="T20" fmla="*/ 0 60000 65536"/>
              <a:gd name="T21" fmla="*/ 0 w 17"/>
              <a:gd name="T22" fmla="*/ 0 h 29"/>
              <a:gd name="T23" fmla="*/ 17 w 1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9">
                <a:moveTo>
                  <a:pt x="0" y="12"/>
                </a:moveTo>
                <a:lnTo>
                  <a:pt x="0" y="0"/>
                </a:lnTo>
                <a:lnTo>
                  <a:pt x="16" y="0"/>
                </a:lnTo>
                <a:lnTo>
                  <a:pt x="16" y="12"/>
                </a:lnTo>
                <a:lnTo>
                  <a:pt x="16" y="28"/>
                </a:lnTo>
                <a:lnTo>
                  <a:pt x="0" y="28"/>
                </a:lnTo>
                <a:lnTo>
                  <a:pt x="0" y="12"/>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774" name="Line 419"/>
          <p:cNvSpPr>
            <a:spLocks noChangeShapeType="1"/>
          </p:cNvSpPr>
          <p:nvPr/>
        </p:nvSpPr>
        <p:spPr bwMode="auto">
          <a:xfrm>
            <a:off x="5006975" y="4378325"/>
            <a:ext cx="0" cy="12700"/>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75" name="Freeform 420"/>
          <p:cNvSpPr>
            <a:spLocks/>
          </p:cNvSpPr>
          <p:nvPr/>
        </p:nvSpPr>
        <p:spPr bwMode="auto">
          <a:xfrm>
            <a:off x="4940300" y="4259263"/>
            <a:ext cx="38100" cy="36512"/>
          </a:xfrm>
          <a:custGeom>
            <a:avLst/>
            <a:gdLst>
              <a:gd name="T0" fmla="*/ 0 w 33"/>
              <a:gd name="T1" fmla="*/ 18256 h 34"/>
              <a:gd name="T2" fmla="*/ 0 w 33"/>
              <a:gd name="T3" fmla="*/ 0 h 34"/>
              <a:gd name="T4" fmla="*/ 18473 w 33"/>
              <a:gd name="T5" fmla="*/ 0 h 34"/>
              <a:gd name="T6" fmla="*/ 18473 w 33"/>
              <a:gd name="T7" fmla="*/ 18256 h 34"/>
              <a:gd name="T8" fmla="*/ 36945 w 33"/>
              <a:gd name="T9" fmla="*/ 18256 h 34"/>
              <a:gd name="T10" fmla="*/ 18473 w 33"/>
              <a:gd name="T11" fmla="*/ 18256 h 34"/>
              <a:gd name="T12" fmla="*/ 18473 w 33"/>
              <a:gd name="T13" fmla="*/ 35438 h 34"/>
              <a:gd name="T14" fmla="*/ 0 w 33"/>
              <a:gd name="T15" fmla="*/ 35438 h 34"/>
              <a:gd name="T16" fmla="*/ 0 w 33"/>
              <a:gd name="T17" fmla="*/ 18256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0" y="17"/>
                </a:moveTo>
                <a:lnTo>
                  <a:pt x="0" y="0"/>
                </a:lnTo>
                <a:lnTo>
                  <a:pt x="16" y="0"/>
                </a:lnTo>
                <a:lnTo>
                  <a:pt x="16" y="17"/>
                </a:lnTo>
                <a:lnTo>
                  <a:pt x="32" y="17"/>
                </a:lnTo>
                <a:lnTo>
                  <a:pt x="16" y="17"/>
                </a:lnTo>
                <a:lnTo>
                  <a:pt x="16" y="33"/>
                </a:lnTo>
                <a:lnTo>
                  <a:pt x="0" y="33"/>
                </a:lnTo>
                <a:lnTo>
                  <a:pt x="0" y="17"/>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776" name="Freeform 421"/>
          <p:cNvSpPr>
            <a:spLocks/>
          </p:cNvSpPr>
          <p:nvPr/>
        </p:nvSpPr>
        <p:spPr bwMode="auto">
          <a:xfrm>
            <a:off x="4932363" y="4360863"/>
            <a:ext cx="20637" cy="17462"/>
          </a:xfrm>
          <a:custGeom>
            <a:avLst/>
            <a:gdLst>
              <a:gd name="T0" fmla="*/ 19423 w 17"/>
              <a:gd name="T1" fmla="*/ 0 h 17"/>
              <a:gd name="T2" fmla="*/ 0 w 17"/>
              <a:gd name="T3" fmla="*/ 0 h 17"/>
              <a:gd name="T4" fmla="*/ 0 w 17"/>
              <a:gd name="T5" fmla="*/ 16435 h 17"/>
              <a:gd name="T6" fmla="*/ 19423 w 17"/>
              <a:gd name="T7" fmla="*/ 16435 h 17"/>
              <a:gd name="T8" fmla="*/ 1942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777" name="Line 422"/>
          <p:cNvSpPr>
            <a:spLocks noChangeShapeType="1"/>
          </p:cNvSpPr>
          <p:nvPr/>
        </p:nvSpPr>
        <p:spPr bwMode="auto">
          <a:xfrm flipH="1">
            <a:off x="4951413" y="4295775"/>
            <a:ext cx="19050" cy="65088"/>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78" name="Line 423"/>
          <p:cNvSpPr>
            <a:spLocks noChangeShapeType="1"/>
          </p:cNvSpPr>
          <p:nvPr/>
        </p:nvSpPr>
        <p:spPr bwMode="auto">
          <a:xfrm flipH="1">
            <a:off x="4970463" y="4295775"/>
            <a:ext cx="17462" cy="65088"/>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79" name="Line 424"/>
          <p:cNvSpPr>
            <a:spLocks noChangeShapeType="1"/>
          </p:cNvSpPr>
          <p:nvPr/>
        </p:nvSpPr>
        <p:spPr bwMode="auto">
          <a:xfrm flipH="1">
            <a:off x="5005388" y="4341813"/>
            <a:ext cx="33337" cy="49212"/>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80" name="Line 425"/>
          <p:cNvSpPr>
            <a:spLocks noChangeShapeType="1"/>
          </p:cNvSpPr>
          <p:nvPr/>
        </p:nvSpPr>
        <p:spPr bwMode="auto">
          <a:xfrm flipH="1">
            <a:off x="5005388" y="4325938"/>
            <a:ext cx="14287" cy="52387"/>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81" name="Line 426"/>
          <p:cNvSpPr>
            <a:spLocks noChangeShapeType="1"/>
          </p:cNvSpPr>
          <p:nvPr/>
        </p:nvSpPr>
        <p:spPr bwMode="auto">
          <a:xfrm flipH="1">
            <a:off x="4987925" y="4308475"/>
            <a:ext cx="19050" cy="69850"/>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82" name="Freeform 427"/>
          <p:cNvSpPr>
            <a:spLocks/>
          </p:cNvSpPr>
          <p:nvPr/>
        </p:nvSpPr>
        <p:spPr bwMode="auto">
          <a:xfrm>
            <a:off x="4918075" y="5070475"/>
            <a:ext cx="266700" cy="614363"/>
          </a:xfrm>
          <a:custGeom>
            <a:avLst/>
            <a:gdLst>
              <a:gd name="T0" fmla="*/ 140247 w 232"/>
              <a:gd name="T1" fmla="*/ 496216 h 572"/>
              <a:gd name="T2" fmla="*/ 103461 w 232"/>
              <a:gd name="T3" fmla="*/ 496216 h 572"/>
              <a:gd name="T4" fmla="*/ 103461 w 232"/>
              <a:gd name="T5" fmla="*/ 479031 h 572"/>
              <a:gd name="T6" fmla="*/ 121854 w 232"/>
              <a:gd name="T7" fmla="*/ 447883 h 572"/>
              <a:gd name="T8" fmla="*/ 140247 w 232"/>
              <a:gd name="T9" fmla="*/ 413514 h 572"/>
              <a:gd name="T10" fmla="*/ 158641 w 232"/>
              <a:gd name="T11" fmla="*/ 413514 h 572"/>
              <a:gd name="T12" fmla="*/ 158641 w 232"/>
              <a:gd name="T13" fmla="*/ 396329 h 572"/>
              <a:gd name="T14" fmla="*/ 140247 w 232"/>
              <a:gd name="T15" fmla="*/ 396329 h 572"/>
              <a:gd name="T16" fmla="*/ 121854 w 232"/>
              <a:gd name="T17" fmla="*/ 396329 h 572"/>
              <a:gd name="T18" fmla="*/ 121854 w 232"/>
              <a:gd name="T19" fmla="*/ 365181 h 572"/>
              <a:gd name="T20" fmla="*/ 158641 w 232"/>
              <a:gd name="T21" fmla="*/ 365181 h 572"/>
              <a:gd name="T22" fmla="*/ 158641 w 232"/>
              <a:gd name="T23" fmla="*/ 347996 h 572"/>
              <a:gd name="T24" fmla="*/ 158641 w 232"/>
              <a:gd name="T25" fmla="*/ 330811 h 572"/>
              <a:gd name="T26" fmla="*/ 210371 w 232"/>
              <a:gd name="T27" fmla="*/ 330811 h 572"/>
              <a:gd name="T28" fmla="*/ 228764 w 232"/>
              <a:gd name="T29" fmla="*/ 313626 h 572"/>
              <a:gd name="T30" fmla="*/ 247157 w 232"/>
              <a:gd name="T31" fmla="*/ 282478 h 572"/>
              <a:gd name="T32" fmla="*/ 228764 w 232"/>
              <a:gd name="T33" fmla="*/ 265293 h 572"/>
              <a:gd name="T34" fmla="*/ 228764 w 232"/>
              <a:gd name="T35" fmla="*/ 248108 h 572"/>
              <a:gd name="T36" fmla="*/ 210371 w 232"/>
              <a:gd name="T37" fmla="*/ 248108 h 572"/>
              <a:gd name="T38" fmla="*/ 210371 w 232"/>
              <a:gd name="T39" fmla="*/ 230923 h 572"/>
              <a:gd name="T40" fmla="*/ 210371 w 232"/>
              <a:gd name="T41" fmla="*/ 148220 h 572"/>
              <a:gd name="T42" fmla="*/ 265550 w 232"/>
              <a:gd name="T43" fmla="*/ 99888 h 572"/>
              <a:gd name="T44" fmla="*/ 265550 w 232"/>
              <a:gd name="T45" fmla="*/ 65518 h 572"/>
              <a:gd name="T46" fmla="*/ 247157 w 232"/>
              <a:gd name="T47" fmla="*/ 65518 h 572"/>
              <a:gd name="T48" fmla="*/ 247157 w 232"/>
              <a:gd name="T49" fmla="*/ 82703 h 572"/>
              <a:gd name="T50" fmla="*/ 210371 w 232"/>
              <a:gd name="T51" fmla="*/ 99888 h 572"/>
              <a:gd name="T52" fmla="*/ 191978 w 232"/>
              <a:gd name="T53" fmla="*/ 99888 h 572"/>
              <a:gd name="T54" fmla="*/ 191978 w 232"/>
              <a:gd name="T55" fmla="*/ 65518 h 572"/>
              <a:gd name="T56" fmla="*/ 140247 w 232"/>
              <a:gd name="T57" fmla="*/ 17185 h 572"/>
              <a:gd name="T58" fmla="*/ 121854 w 232"/>
              <a:gd name="T59" fmla="*/ 34370 h 572"/>
              <a:gd name="T60" fmla="*/ 103461 w 232"/>
              <a:gd name="T61" fmla="*/ 0 h 572"/>
              <a:gd name="T62" fmla="*/ 70124 w 232"/>
              <a:gd name="T63" fmla="*/ 17185 h 572"/>
              <a:gd name="T64" fmla="*/ 51731 w 232"/>
              <a:gd name="T65" fmla="*/ 17185 h 572"/>
              <a:gd name="T66" fmla="*/ 33338 w 232"/>
              <a:gd name="T67" fmla="*/ 0 h 572"/>
              <a:gd name="T68" fmla="*/ 33338 w 232"/>
              <a:gd name="T69" fmla="*/ 34370 h 572"/>
              <a:gd name="T70" fmla="*/ 33338 w 232"/>
              <a:gd name="T71" fmla="*/ 51555 h 572"/>
              <a:gd name="T72" fmla="*/ 14944 w 232"/>
              <a:gd name="T73" fmla="*/ 65518 h 572"/>
              <a:gd name="T74" fmla="*/ 14944 w 232"/>
              <a:gd name="T75" fmla="*/ 82703 h 572"/>
              <a:gd name="T76" fmla="*/ 14944 w 232"/>
              <a:gd name="T77" fmla="*/ 117073 h 572"/>
              <a:gd name="T78" fmla="*/ 0 w 232"/>
              <a:gd name="T79" fmla="*/ 148220 h 572"/>
              <a:gd name="T80" fmla="*/ 0 w 232"/>
              <a:gd name="T81" fmla="*/ 182590 h 572"/>
              <a:gd name="T82" fmla="*/ 14944 w 232"/>
              <a:gd name="T83" fmla="*/ 230923 h 572"/>
              <a:gd name="T84" fmla="*/ 14944 w 232"/>
              <a:gd name="T85" fmla="*/ 282478 h 572"/>
              <a:gd name="T86" fmla="*/ 0 w 232"/>
              <a:gd name="T87" fmla="*/ 282478 h 572"/>
              <a:gd name="T88" fmla="*/ 14944 w 232"/>
              <a:gd name="T89" fmla="*/ 330811 h 572"/>
              <a:gd name="T90" fmla="*/ 0 w 232"/>
              <a:gd name="T91" fmla="*/ 347996 h 572"/>
              <a:gd name="T92" fmla="*/ 33338 w 232"/>
              <a:gd name="T93" fmla="*/ 447883 h 572"/>
              <a:gd name="T94" fmla="*/ 33338 w 232"/>
              <a:gd name="T95" fmla="*/ 465068 h 572"/>
              <a:gd name="T96" fmla="*/ 33338 w 232"/>
              <a:gd name="T97" fmla="*/ 479031 h 572"/>
              <a:gd name="T98" fmla="*/ 51731 w 232"/>
              <a:gd name="T99" fmla="*/ 578919 h 572"/>
              <a:gd name="T100" fmla="*/ 70124 w 232"/>
              <a:gd name="T101" fmla="*/ 613289 h 572"/>
              <a:gd name="T102" fmla="*/ 103461 w 232"/>
              <a:gd name="T103" fmla="*/ 613289 h 572"/>
              <a:gd name="T104" fmla="*/ 121854 w 232"/>
              <a:gd name="T105" fmla="*/ 613289 h 572"/>
              <a:gd name="T106" fmla="*/ 103461 w 232"/>
              <a:gd name="T107" fmla="*/ 596104 h 572"/>
              <a:gd name="T108" fmla="*/ 103461 w 232"/>
              <a:gd name="T109" fmla="*/ 578919 h 572"/>
              <a:gd name="T110" fmla="*/ 121854 w 232"/>
              <a:gd name="T111" fmla="*/ 561734 h 572"/>
              <a:gd name="T112" fmla="*/ 121854 w 232"/>
              <a:gd name="T113" fmla="*/ 547771 h 572"/>
              <a:gd name="T114" fmla="*/ 140247 w 232"/>
              <a:gd name="T115" fmla="*/ 513401 h 572"/>
              <a:gd name="T116" fmla="*/ 140247 w 232"/>
              <a:gd name="T117" fmla="*/ 496216 h 5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572"/>
              <a:gd name="T179" fmla="*/ 232 w 232"/>
              <a:gd name="T180" fmla="*/ 572 h 5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572">
                <a:moveTo>
                  <a:pt x="122" y="462"/>
                </a:moveTo>
                <a:lnTo>
                  <a:pt x="90" y="462"/>
                </a:lnTo>
                <a:lnTo>
                  <a:pt x="90" y="446"/>
                </a:lnTo>
                <a:lnTo>
                  <a:pt x="106" y="417"/>
                </a:lnTo>
                <a:lnTo>
                  <a:pt x="122" y="385"/>
                </a:lnTo>
                <a:lnTo>
                  <a:pt x="138" y="385"/>
                </a:lnTo>
                <a:lnTo>
                  <a:pt x="138" y="369"/>
                </a:lnTo>
                <a:lnTo>
                  <a:pt x="122" y="369"/>
                </a:lnTo>
                <a:lnTo>
                  <a:pt x="106" y="369"/>
                </a:lnTo>
                <a:lnTo>
                  <a:pt x="106" y="340"/>
                </a:lnTo>
                <a:lnTo>
                  <a:pt x="138" y="340"/>
                </a:lnTo>
                <a:lnTo>
                  <a:pt x="138" y="324"/>
                </a:lnTo>
                <a:lnTo>
                  <a:pt x="138" y="308"/>
                </a:lnTo>
                <a:lnTo>
                  <a:pt x="183" y="308"/>
                </a:lnTo>
                <a:lnTo>
                  <a:pt x="199" y="292"/>
                </a:lnTo>
                <a:lnTo>
                  <a:pt x="215" y="263"/>
                </a:lnTo>
                <a:lnTo>
                  <a:pt x="199" y="247"/>
                </a:lnTo>
                <a:lnTo>
                  <a:pt x="199" y="231"/>
                </a:lnTo>
                <a:lnTo>
                  <a:pt x="183" y="231"/>
                </a:lnTo>
                <a:lnTo>
                  <a:pt x="183" y="215"/>
                </a:lnTo>
                <a:lnTo>
                  <a:pt x="183" y="138"/>
                </a:lnTo>
                <a:lnTo>
                  <a:pt x="231" y="93"/>
                </a:lnTo>
                <a:lnTo>
                  <a:pt x="231" y="61"/>
                </a:lnTo>
                <a:lnTo>
                  <a:pt x="215" y="61"/>
                </a:lnTo>
                <a:lnTo>
                  <a:pt x="215" y="77"/>
                </a:lnTo>
                <a:lnTo>
                  <a:pt x="183" y="93"/>
                </a:lnTo>
                <a:lnTo>
                  <a:pt x="167" y="93"/>
                </a:lnTo>
                <a:lnTo>
                  <a:pt x="167" y="61"/>
                </a:lnTo>
                <a:lnTo>
                  <a:pt x="122" y="16"/>
                </a:lnTo>
                <a:lnTo>
                  <a:pt x="106" y="32"/>
                </a:lnTo>
                <a:lnTo>
                  <a:pt x="90" y="0"/>
                </a:lnTo>
                <a:lnTo>
                  <a:pt x="61" y="16"/>
                </a:lnTo>
                <a:lnTo>
                  <a:pt x="45" y="16"/>
                </a:lnTo>
                <a:lnTo>
                  <a:pt x="29" y="0"/>
                </a:lnTo>
                <a:lnTo>
                  <a:pt x="29" y="32"/>
                </a:lnTo>
                <a:lnTo>
                  <a:pt x="29" y="48"/>
                </a:lnTo>
                <a:lnTo>
                  <a:pt x="13" y="61"/>
                </a:lnTo>
                <a:lnTo>
                  <a:pt x="13" y="77"/>
                </a:lnTo>
                <a:lnTo>
                  <a:pt x="13" y="109"/>
                </a:lnTo>
                <a:lnTo>
                  <a:pt x="0" y="138"/>
                </a:lnTo>
                <a:lnTo>
                  <a:pt x="0" y="170"/>
                </a:lnTo>
                <a:lnTo>
                  <a:pt x="13" y="215"/>
                </a:lnTo>
                <a:lnTo>
                  <a:pt x="13" y="263"/>
                </a:lnTo>
                <a:lnTo>
                  <a:pt x="0" y="263"/>
                </a:lnTo>
                <a:lnTo>
                  <a:pt x="13" y="308"/>
                </a:lnTo>
                <a:lnTo>
                  <a:pt x="0" y="324"/>
                </a:lnTo>
                <a:lnTo>
                  <a:pt x="29" y="417"/>
                </a:lnTo>
                <a:lnTo>
                  <a:pt x="29" y="433"/>
                </a:lnTo>
                <a:lnTo>
                  <a:pt x="29" y="446"/>
                </a:lnTo>
                <a:lnTo>
                  <a:pt x="45" y="539"/>
                </a:lnTo>
                <a:lnTo>
                  <a:pt x="61" y="571"/>
                </a:lnTo>
                <a:lnTo>
                  <a:pt x="90" y="571"/>
                </a:lnTo>
                <a:lnTo>
                  <a:pt x="106" y="571"/>
                </a:lnTo>
                <a:lnTo>
                  <a:pt x="90" y="555"/>
                </a:lnTo>
                <a:lnTo>
                  <a:pt x="90" y="539"/>
                </a:lnTo>
                <a:lnTo>
                  <a:pt x="106" y="523"/>
                </a:lnTo>
                <a:lnTo>
                  <a:pt x="106" y="510"/>
                </a:lnTo>
                <a:lnTo>
                  <a:pt x="122" y="478"/>
                </a:lnTo>
                <a:lnTo>
                  <a:pt x="122" y="462"/>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83" name="Freeform 428"/>
          <p:cNvSpPr>
            <a:spLocks/>
          </p:cNvSpPr>
          <p:nvPr/>
        </p:nvSpPr>
        <p:spPr bwMode="auto">
          <a:xfrm>
            <a:off x="5040313" y="5700713"/>
            <a:ext cx="55562" cy="49212"/>
          </a:xfrm>
          <a:custGeom>
            <a:avLst/>
            <a:gdLst>
              <a:gd name="T0" fmla="*/ 0 w 49"/>
              <a:gd name="T1" fmla="*/ 0 h 46"/>
              <a:gd name="T2" fmla="*/ 18143 w 49"/>
              <a:gd name="T3" fmla="*/ 48142 h 46"/>
              <a:gd name="T4" fmla="*/ 36285 w 49"/>
              <a:gd name="T5" fmla="*/ 48142 h 46"/>
              <a:gd name="T6" fmla="*/ 54428 w 49"/>
              <a:gd name="T7" fmla="*/ 48142 h 46"/>
              <a:gd name="T8" fmla="*/ 36285 w 49"/>
              <a:gd name="T9" fmla="*/ 31025 h 46"/>
              <a:gd name="T10" fmla="*/ 0 w 49"/>
              <a:gd name="T11" fmla="*/ 0 h 46"/>
              <a:gd name="T12" fmla="*/ 0 60000 65536"/>
              <a:gd name="T13" fmla="*/ 0 60000 65536"/>
              <a:gd name="T14" fmla="*/ 0 60000 65536"/>
              <a:gd name="T15" fmla="*/ 0 60000 65536"/>
              <a:gd name="T16" fmla="*/ 0 60000 65536"/>
              <a:gd name="T17" fmla="*/ 0 60000 65536"/>
              <a:gd name="T18" fmla="*/ 0 w 49"/>
              <a:gd name="T19" fmla="*/ 0 h 46"/>
              <a:gd name="T20" fmla="*/ 49 w 49"/>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9" h="46">
                <a:moveTo>
                  <a:pt x="0" y="0"/>
                </a:moveTo>
                <a:lnTo>
                  <a:pt x="16" y="45"/>
                </a:lnTo>
                <a:lnTo>
                  <a:pt x="32" y="45"/>
                </a:lnTo>
                <a:lnTo>
                  <a:pt x="48" y="45"/>
                </a:lnTo>
                <a:lnTo>
                  <a:pt x="32" y="29"/>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84" name="Freeform 429"/>
          <p:cNvSpPr>
            <a:spLocks/>
          </p:cNvSpPr>
          <p:nvPr/>
        </p:nvSpPr>
        <p:spPr bwMode="auto">
          <a:xfrm>
            <a:off x="4881563" y="5005388"/>
            <a:ext cx="141287" cy="728662"/>
          </a:xfrm>
          <a:custGeom>
            <a:avLst/>
            <a:gdLst>
              <a:gd name="T0" fmla="*/ 18379 w 123"/>
              <a:gd name="T1" fmla="*/ 579276 h 678"/>
              <a:gd name="T2" fmla="*/ 36758 w 123"/>
              <a:gd name="T3" fmla="*/ 562080 h 678"/>
              <a:gd name="T4" fmla="*/ 36758 w 123"/>
              <a:gd name="T5" fmla="*/ 579276 h 678"/>
              <a:gd name="T6" fmla="*/ 36758 w 123"/>
              <a:gd name="T7" fmla="*/ 596471 h 678"/>
              <a:gd name="T8" fmla="*/ 88448 w 123"/>
              <a:gd name="T9" fmla="*/ 679225 h 678"/>
              <a:gd name="T10" fmla="*/ 88448 w 123"/>
              <a:gd name="T11" fmla="*/ 710392 h 678"/>
              <a:gd name="T12" fmla="*/ 125206 w 123"/>
              <a:gd name="T13" fmla="*/ 727587 h 678"/>
              <a:gd name="T14" fmla="*/ 125206 w 123"/>
              <a:gd name="T15" fmla="*/ 696420 h 678"/>
              <a:gd name="T16" fmla="*/ 140138 w 123"/>
              <a:gd name="T17" fmla="*/ 679225 h 678"/>
              <a:gd name="T18" fmla="*/ 106827 w 123"/>
              <a:gd name="T19" fmla="*/ 679225 h 678"/>
              <a:gd name="T20" fmla="*/ 88448 w 123"/>
              <a:gd name="T21" fmla="*/ 644834 h 678"/>
              <a:gd name="T22" fmla="*/ 70069 w 123"/>
              <a:gd name="T23" fmla="*/ 544884 h 678"/>
              <a:gd name="T24" fmla="*/ 70069 w 123"/>
              <a:gd name="T25" fmla="*/ 530913 h 678"/>
              <a:gd name="T26" fmla="*/ 70069 w 123"/>
              <a:gd name="T27" fmla="*/ 513717 h 678"/>
              <a:gd name="T28" fmla="*/ 36758 w 123"/>
              <a:gd name="T29" fmla="*/ 413768 h 678"/>
              <a:gd name="T30" fmla="*/ 51690 w 123"/>
              <a:gd name="T31" fmla="*/ 396573 h 678"/>
              <a:gd name="T32" fmla="*/ 36758 w 123"/>
              <a:gd name="T33" fmla="*/ 348210 h 678"/>
              <a:gd name="T34" fmla="*/ 51690 w 123"/>
              <a:gd name="T35" fmla="*/ 348210 h 678"/>
              <a:gd name="T36" fmla="*/ 51690 w 123"/>
              <a:gd name="T37" fmla="*/ 296623 h 678"/>
              <a:gd name="T38" fmla="*/ 36758 w 123"/>
              <a:gd name="T39" fmla="*/ 248261 h 678"/>
              <a:gd name="T40" fmla="*/ 36758 w 123"/>
              <a:gd name="T41" fmla="*/ 213870 h 678"/>
              <a:gd name="T42" fmla="*/ 51690 w 123"/>
              <a:gd name="T43" fmla="*/ 182703 h 678"/>
              <a:gd name="T44" fmla="*/ 51690 w 123"/>
              <a:gd name="T45" fmla="*/ 148312 h 678"/>
              <a:gd name="T46" fmla="*/ 51690 w 123"/>
              <a:gd name="T47" fmla="*/ 131116 h 678"/>
              <a:gd name="T48" fmla="*/ 70069 w 123"/>
              <a:gd name="T49" fmla="*/ 117145 h 678"/>
              <a:gd name="T50" fmla="*/ 70069 w 123"/>
              <a:gd name="T51" fmla="*/ 99949 h 678"/>
              <a:gd name="T52" fmla="*/ 51690 w 123"/>
              <a:gd name="T53" fmla="*/ 82754 h 678"/>
              <a:gd name="T54" fmla="*/ 36758 w 123"/>
              <a:gd name="T55" fmla="*/ 34391 h 678"/>
              <a:gd name="T56" fmla="*/ 36758 w 123"/>
              <a:gd name="T57" fmla="*/ 0 h 678"/>
              <a:gd name="T58" fmla="*/ 18379 w 123"/>
              <a:gd name="T59" fmla="*/ 0 h 678"/>
              <a:gd name="T60" fmla="*/ 0 w 123"/>
              <a:gd name="T61" fmla="*/ 17196 h 678"/>
              <a:gd name="T62" fmla="*/ 18379 w 123"/>
              <a:gd name="T63" fmla="*/ 48363 h 678"/>
              <a:gd name="T64" fmla="*/ 18379 w 123"/>
              <a:gd name="T65" fmla="*/ 148312 h 678"/>
              <a:gd name="T66" fmla="*/ 0 w 123"/>
              <a:gd name="T67" fmla="*/ 148312 h 678"/>
              <a:gd name="T68" fmla="*/ 18379 w 123"/>
              <a:gd name="T69" fmla="*/ 213870 h 678"/>
              <a:gd name="T70" fmla="*/ 18379 w 123"/>
              <a:gd name="T71" fmla="*/ 231065 h 678"/>
              <a:gd name="T72" fmla="*/ 18379 w 123"/>
              <a:gd name="T73" fmla="*/ 282652 h 678"/>
              <a:gd name="T74" fmla="*/ 0 w 123"/>
              <a:gd name="T75" fmla="*/ 379377 h 678"/>
              <a:gd name="T76" fmla="*/ 18379 w 123"/>
              <a:gd name="T77" fmla="*/ 430964 h 678"/>
              <a:gd name="T78" fmla="*/ 18379 w 123"/>
              <a:gd name="T79" fmla="*/ 462131 h 678"/>
              <a:gd name="T80" fmla="*/ 36758 w 123"/>
              <a:gd name="T81" fmla="*/ 462131 h 678"/>
              <a:gd name="T82" fmla="*/ 36758 w 123"/>
              <a:gd name="T83" fmla="*/ 544884 h 678"/>
              <a:gd name="T84" fmla="*/ 18379 w 123"/>
              <a:gd name="T85" fmla="*/ 544884 h 678"/>
              <a:gd name="T86" fmla="*/ 18379 w 123"/>
              <a:gd name="T87" fmla="*/ 579276 h 6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678"/>
              <a:gd name="T134" fmla="*/ 123 w 123"/>
              <a:gd name="T135" fmla="*/ 678 h 6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678">
                <a:moveTo>
                  <a:pt x="16" y="539"/>
                </a:moveTo>
                <a:lnTo>
                  <a:pt x="32" y="523"/>
                </a:lnTo>
                <a:lnTo>
                  <a:pt x="32" y="539"/>
                </a:lnTo>
                <a:lnTo>
                  <a:pt x="32" y="555"/>
                </a:lnTo>
                <a:lnTo>
                  <a:pt x="77" y="632"/>
                </a:lnTo>
                <a:lnTo>
                  <a:pt x="77" y="661"/>
                </a:lnTo>
                <a:lnTo>
                  <a:pt x="109" y="677"/>
                </a:lnTo>
                <a:lnTo>
                  <a:pt x="109" y="648"/>
                </a:lnTo>
                <a:lnTo>
                  <a:pt x="122" y="632"/>
                </a:lnTo>
                <a:lnTo>
                  <a:pt x="93" y="632"/>
                </a:lnTo>
                <a:lnTo>
                  <a:pt x="77" y="600"/>
                </a:lnTo>
                <a:lnTo>
                  <a:pt x="61" y="507"/>
                </a:lnTo>
                <a:lnTo>
                  <a:pt x="61" y="494"/>
                </a:lnTo>
                <a:lnTo>
                  <a:pt x="61" y="478"/>
                </a:lnTo>
                <a:lnTo>
                  <a:pt x="32" y="385"/>
                </a:lnTo>
                <a:lnTo>
                  <a:pt x="45" y="369"/>
                </a:lnTo>
                <a:lnTo>
                  <a:pt x="32" y="324"/>
                </a:lnTo>
                <a:lnTo>
                  <a:pt x="45" y="324"/>
                </a:lnTo>
                <a:lnTo>
                  <a:pt x="45" y="276"/>
                </a:lnTo>
                <a:lnTo>
                  <a:pt x="32" y="231"/>
                </a:lnTo>
                <a:lnTo>
                  <a:pt x="32" y="199"/>
                </a:lnTo>
                <a:lnTo>
                  <a:pt x="45" y="170"/>
                </a:lnTo>
                <a:lnTo>
                  <a:pt x="45" y="138"/>
                </a:lnTo>
                <a:lnTo>
                  <a:pt x="45" y="122"/>
                </a:lnTo>
                <a:lnTo>
                  <a:pt x="61" y="109"/>
                </a:lnTo>
                <a:lnTo>
                  <a:pt x="61" y="93"/>
                </a:lnTo>
                <a:lnTo>
                  <a:pt x="45" y="77"/>
                </a:lnTo>
                <a:lnTo>
                  <a:pt x="32" y="32"/>
                </a:lnTo>
                <a:lnTo>
                  <a:pt x="32" y="0"/>
                </a:lnTo>
                <a:lnTo>
                  <a:pt x="16" y="0"/>
                </a:lnTo>
                <a:lnTo>
                  <a:pt x="0" y="16"/>
                </a:lnTo>
                <a:lnTo>
                  <a:pt x="16" y="45"/>
                </a:lnTo>
                <a:lnTo>
                  <a:pt x="16" y="138"/>
                </a:lnTo>
                <a:lnTo>
                  <a:pt x="0" y="138"/>
                </a:lnTo>
                <a:lnTo>
                  <a:pt x="16" y="199"/>
                </a:lnTo>
                <a:lnTo>
                  <a:pt x="16" y="215"/>
                </a:lnTo>
                <a:lnTo>
                  <a:pt x="16" y="263"/>
                </a:lnTo>
                <a:lnTo>
                  <a:pt x="0" y="353"/>
                </a:lnTo>
                <a:lnTo>
                  <a:pt x="16" y="401"/>
                </a:lnTo>
                <a:lnTo>
                  <a:pt x="16" y="430"/>
                </a:lnTo>
                <a:lnTo>
                  <a:pt x="32" y="430"/>
                </a:lnTo>
                <a:lnTo>
                  <a:pt x="32" y="507"/>
                </a:lnTo>
                <a:lnTo>
                  <a:pt x="16" y="507"/>
                </a:lnTo>
                <a:lnTo>
                  <a:pt x="16" y="539"/>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85" name="Freeform 430"/>
          <p:cNvSpPr>
            <a:spLocks/>
          </p:cNvSpPr>
          <p:nvPr/>
        </p:nvSpPr>
        <p:spPr bwMode="auto">
          <a:xfrm>
            <a:off x="5021263" y="5700713"/>
            <a:ext cx="38100" cy="49212"/>
          </a:xfrm>
          <a:custGeom>
            <a:avLst/>
            <a:gdLst>
              <a:gd name="T0" fmla="*/ 18473 w 33"/>
              <a:gd name="T1" fmla="*/ 0 h 46"/>
              <a:gd name="T2" fmla="*/ 0 w 33"/>
              <a:gd name="T3" fmla="*/ 0 h 46"/>
              <a:gd name="T4" fmla="*/ 0 w 33"/>
              <a:gd name="T5" fmla="*/ 13908 h 46"/>
              <a:gd name="T6" fmla="*/ 0 w 33"/>
              <a:gd name="T7" fmla="*/ 31025 h 46"/>
              <a:gd name="T8" fmla="*/ 0 w 33"/>
              <a:gd name="T9" fmla="*/ 48142 h 46"/>
              <a:gd name="T10" fmla="*/ 36945 w 33"/>
              <a:gd name="T11" fmla="*/ 48142 h 46"/>
              <a:gd name="T12" fmla="*/ 18473 w 33"/>
              <a:gd name="T13" fmla="*/ 0 h 46"/>
              <a:gd name="T14" fmla="*/ 0 60000 65536"/>
              <a:gd name="T15" fmla="*/ 0 60000 65536"/>
              <a:gd name="T16" fmla="*/ 0 60000 65536"/>
              <a:gd name="T17" fmla="*/ 0 60000 65536"/>
              <a:gd name="T18" fmla="*/ 0 60000 65536"/>
              <a:gd name="T19" fmla="*/ 0 60000 65536"/>
              <a:gd name="T20" fmla="*/ 0 60000 65536"/>
              <a:gd name="T21" fmla="*/ 0 w 33"/>
              <a:gd name="T22" fmla="*/ 0 h 46"/>
              <a:gd name="T23" fmla="*/ 33 w 3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6">
                <a:moveTo>
                  <a:pt x="16" y="0"/>
                </a:moveTo>
                <a:lnTo>
                  <a:pt x="0" y="0"/>
                </a:lnTo>
                <a:lnTo>
                  <a:pt x="0" y="13"/>
                </a:lnTo>
                <a:lnTo>
                  <a:pt x="0" y="29"/>
                </a:lnTo>
                <a:lnTo>
                  <a:pt x="0" y="45"/>
                </a:lnTo>
                <a:lnTo>
                  <a:pt x="32" y="45"/>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786" name="Freeform 431"/>
          <p:cNvSpPr>
            <a:spLocks/>
          </p:cNvSpPr>
          <p:nvPr/>
        </p:nvSpPr>
        <p:spPr bwMode="auto">
          <a:xfrm>
            <a:off x="4987925" y="5732463"/>
            <a:ext cx="34925" cy="34925"/>
          </a:xfrm>
          <a:custGeom>
            <a:avLst/>
            <a:gdLst>
              <a:gd name="T0" fmla="*/ 18627 w 30"/>
              <a:gd name="T1" fmla="*/ 0 h 33"/>
              <a:gd name="T2" fmla="*/ 0 w 30"/>
              <a:gd name="T3" fmla="*/ 0 h 33"/>
              <a:gd name="T4" fmla="*/ 18627 w 30"/>
              <a:gd name="T5" fmla="*/ 33867 h 33"/>
              <a:gd name="T6" fmla="*/ 33761 w 30"/>
              <a:gd name="T7" fmla="*/ 33867 h 33"/>
              <a:gd name="T8" fmla="*/ 18627 w 30"/>
              <a:gd name="T9" fmla="*/ 16933 h 33"/>
              <a:gd name="T10" fmla="*/ 18627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16" y="0"/>
                </a:moveTo>
                <a:lnTo>
                  <a:pt x="0" y="0"/>
                </a:lnTo>
                <a:lnTo>
                  <a:pt x="16" y="32"/>
                </a:lnTo>
                <a:lnTo>
                  <a:pt x="29" y="32"/>
                </a:lnTo>
                <a:lnTo>
                  <a:pt x="16" y="16"/>
                </a:lnTo>
                <a:lnTo>
                  <a:pt x="16" y="0"/>
                </a:lnTo>
              </a:path>
            </a:pathLst>
          </a:custGeom>
          <a:solidFill>
            <a:srgbClr val="66FF33"/>
          </a:solidFill>
          <a:ln w="12700" cap="rnd" cmpd="sng">
            <a:solidFill>
              <a:srgbClr val="000000"/>
            </a:solidFill>
            <a:prstDash val="solid"/>
            <a:round/>
            <a:headEnd/>
            <a:tailEnd/>
          </a:ln>
        </p:spPr>
        <p:txBody>
          <a:bodyPr/>
          <a:lstStyle/>
          <a:p>
            <a:endParaRPr lang="en-US"/>
          </a:p>
        </p:txBody>
      </p:sp>
      <p:sp>
        <p:nvSpPr>
          <p:cNvPr id="29787" name="Freeform 432"/>
          <p:cNvSpPr>
            <a:spLocks/>
          </p:cNvSpPr>
          <p:nvPr/>
        </p:nvSpPr>
        <p:spPr bwMode="auto">
          <a:xfrm>
            <a:off x="4899025" y="5600700"/>
            <a:ext cx="20638" cy="33338"/>
          </a:xfrm>
          <a:custGeom>
            <a:avLst/>
            <a:gdLst>
              <a:gd name="T0" fmla="*/ 0 w 17"/>
              <a:gd name="T1" fmla="*/ 0 h 30"/>
              <a:gd name="T2" fmla="*/ 19424 w 17"/>
              <a:gd name="T3" fmla="*/ 0 h 30"/>
              <a:gd name="T4" fmla="*/ 19424 w 17"/>
              <a:gd name="T5" fmla="*/ 17780 h 30"/>
              <a:gd name="T6" fmla="*/ 19424 w 17"/>
              <a:gd name="T7" fmla="*/ 32227 h 30"/>
              <a:gd name="T8" fmla="*/ 0 w 17"/>
              <a:gd name="T9" fmla="*/ 0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0" y="0"/>
                </a:moveTo>
                <a:lnTo>
                  <a:pt x="16" y="0"/>
                </a:lnTo>
                <a:lnTo>
                  <a:pt x="16" y="16"/>
                </a:lnTo>
                <a:lnTo>
                  <a:pt x="16" y="29"/>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788" name="Freeform 433"/>
          <p:cNvSpPr>
            <a:spLocks/>
          </p:cNvSpPr>
          <p:nvPr/>
        </p:nvSpPr>
        <p:spPr bwMode="auto">
          <a:xfrm>
            <a:off x="4899025" y="5518150"/>
            <a:ext cx="20638" cy="19050"/>
          </a:xfrm>
          <a:custGeom>
            <a:avLst/>
            <a:gdLst>
              <a:gd name="T0" fmla="*/ 0 w 17"/>
              <a:gd name="T1" fmla="*/ 0 h 17"/>
              <a:gd name="T2" fmla="*/ 19424 w 17"/>
              <a:gd name="T3" fmla="*/ 0 h 17"/>
              <a:gd name="T4" fmla="*/ 19424 w 17"/>
              <a:gd name="T5" fmla="*/ 17929 h 17"/>
              <a:gd name="T6" fmla="*/ 0 w 17"/>
              <a:gd name="T7" fmla="*/ 17929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789" name="Freeform 434"/>
          <p:cNvSpPr>
            <a:spLocks/>
          </p:cNvSpPr>
          <p:nvPr/>
        </p:nvSpPr>
        <p:spPr bwMode="auto">
          <a:xfrm>
            <a:off x="4899025" y="5467350"/>
            <a:ext cx="1588" cy="34925"/>
          </a:xfrm>
          <a:custGeom>
            <a:avLst/>
            <a:gdLst>
              <a:gd name="T0" fmla="*/ 0 w 1"/>
              <a:gd name="T1" fmla="*/ 0 h 33"/>
              <a:gd name="T2" fmla="*/ 0 w 1"/>
              <a:gd name="T3" fmla="*/ 33867 h 33"/>
              <a:gd name="T4" fmla="*/ 0 w 1"/>
              <a:gd name="T5" fmla="*/ 16933 h 33"/>
              <a:gd name="T6" fmla="*/ 0 w 1"/>
              <a:gd name="T7" fmla="*/ 0 h 33"/>
              <a:gd name="T8" fmla="*/ 0 60000 65536"/>
              <a:gd name="T9" fmla="*/ 0 60000 65536"/>
              <a:gd name="T10" fmla="*/ 0 60000 65536"/>
              <a:gd name="T11" fmla="*/ 0 60000 65536"/>
              <a:gd name="T12" fmla="*/ 0 w 1"/>
              <a:gd name="T13" fmla="*/ 0 h 33"/>
              <a:gd name="T14" fmla="*/ 1 w 1"/>
              <a:gd name="T15" fmla="*/ 33 h 33"/>
            </a:gdLst>
            <a:ahLst/>
            <a:cxnLst>
              <a:cxn ang="T8">
                <a:pos x="T0" y="T1"/>
              </a:cxn>
              <a:cxn ang="T9">
                <a:pos x="T2" y="T3"/>
              </a:cxn>
              <a:cxn ang="T10">
                <a:pos x="T4" y="T5"/>
              </a:cxn>
              <a:cxn ang="T11">
                <a:pos x="T6" y="T7"/>
              </a:cxn>
            </a:cxnLst>
            <a:rect l="T12" t="T13" r="T14" b="T15"/>
            <a:pathLst>
              <a:path w="1" h="33">
                <a:moveTo>
                  <a:pt x="0" y="0"/>
                </a:moveTo>
                <a:lnTo>
                  <a:pt x="0" y="32"/>
                </a:lnTo>
                <a:lnTo>
                  <a:pt x="0" y="16"/>
                </a:lnTo>
                <a:lnTo>
                  <a:pt x="0" y="0"/>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29790" name="Freeform 435"/>
          <p:cNvSpPr>
            <a:spLocks/>
          </p:cNvSpPr>
          <p:nvPr/>
        </p:nvSpPr>
        <p:spPr bwMode="auto">
          <a:xfrm>
            <a:off x="4932363" y="5700713"/>
            <a:ext cx="20637" cy="19050"/>
          </a:xfrm>
          <a:custGeom>
            <a:avLst/>
            <a:gdLst>
              <a:gd name="T0" fmla="*/ 0 w 17"/>
              <a:gd name="T1" fmla="*/ 0 h 17"/>
              <a:gd name="T2" fmla="*/ 19423 w 17"/>
              <a:gd name="T3" fmla="*/ 17929 h 17"/>
              <a:gd name="T4" fmla="*/ 19423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66FF33"/>
          </a:solidFill>
          <a:ln w="12700" cap="rnd" cmpd="sng">
            <a:solidFill>
              <a:srgbClr val="000000"/>
            </a:solidFill>
            <a:prstDash val="solid"/>
            <a:round/>
            <a:headEnd/>
            <a:tailEnd/>
          </a:ln>
        </p:spPr>
        <p:txBody>
          <a:bodyPr/>
          <a:lstStyle/>
          <a:p>
            <a:endParaRPr lang="en-US"/>
          </a:p>
        </p:txBody>
      </p:sp>
      <p:sp>
        <p:nvSpPr>
          <p:cNvPr id="29791" name="Line 436"/>
          <p:cNvSpPr>
            <a:spLocks noChangeShapeType="1"/>
          </p:cNvSpPr>
          <p:nvPr/>
        </p:nvSpPr>
        <p:spPr bwMode="auto">
          <a:xfrm>
            <a:off x="5040313" y="5767388"/>
            <a:ext cx="1746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792" name="Freeform 437"/>
          <p:cNvSpPr>
            <a:spLocks/>
          </p:cNvSpPr>
          <p:nvPr/>
        </p:nvSpPr>
        <p:spPr bwMode="auto">
          <a:xfrm>
            <a:off x="5129213" y="5218113"/>
            <a:ext cx="71437" cy="101600"/>
          </a:xfrm>
          <a:custGeom>
            <a:avLst/>
            <a:gdLst>
              <a:gd name="T0" fmla="*/ 70285 w 62"/>
              <a:gd name="T1" fmla="*/ 69174 h 94"/>
              <a:gd name="T2" fmla="*/ 70285 w 62"/>
              <a:gd name="T3" fmla="*/ 51881 h 94"/>
              <a:gd name="T4" fmla="*/ 36871 w 62"/>
              <a:gd name="T5" fmla="*/ 17294 h 94"/>
              <a:gd name="T6" fmla="*/ 0 w 62"/>
              <a:gd name="T7" fmla="*/ 0 h 94"/>
              <a:gd name="T8" fmla="*/ 0 w 62"/>
              <a:gd name="T9" fmla="*/ 83226 h 94"/>
              <a:gd name="T10" fmla="*/ 55306 w 62"/>
              <a:gd name="T11" fmla="*/ 100519 h 94"/>
              <a:gd name="T12" fmla="*/ 70285 w 62"/>
              <a:gd name="T13" fmla="*/ 83226 h 94"/>
              <a:gd name="T14" fmla="*/ 70285 w 62"/>
              <a:gd name="T15" fmla="*/ 69174 h 94"/>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94"/>
              <a:gd name="T26" fmla="*/ 62 w 62"/>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94">
                <a:moveTo>
                  <a:pt x="61" y="64"/>
                </a:moveTo>
                <a:lnTo>
                  <a:pt x="61" y="48"/>
                </a:lnTo>
                <a:lnTo>
                  <a:pt x="32" y="16"/>
                </a:lnTo>
                <a:lnTo>
                  <a:pt x="0" y="0"/>
                </a:lnTo>
                <a:lnTo>
                  <a:pt x="0" y="77"/>
                </a:lnTo>
                <a:lnTo>
                  <a:pt x="48" y="93"/>
                </a:lnTo>
                <a:lnTo>
                  <a:pt x="61" y="77"/>
                </a:lnTo>
                <a:lnTo>
                  <a:pt x="61" y="64"/>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793" name="Freeform 438"/>
          <p:cNvSpPr>
            <a:spLocks/>
          </p:cNvSpPr>
          <p:nvPr/>
        </p:nvSpPr>
        <p:spPr bwMode="auto">
          <a:xfrm>
            <a:off x="5165725" y="5649913"/>
            <a:ext cx="19050" cy="17462"/>
          </a:xfrm>
          <a:custGeom>
            <a:avLst/>
            <a:gdLst>
              <a:gd name="T0" fmla="*/ 17929 w 17"/>
              <a:gd name="T1" fmla="*/ 0 h 17"/>
              <a:gd name="T2" fmla="*/ 0 w 17"/>
              <a:gd name="T3" fmla="*/ 0 h 17"/>
              <a:gd name="T4" fmla="*/ 0 w 17"/>
              <a:gd name="T5" fmla="*/ 16435 h 17"/>
              <a:gd name="T6" fmla="*/ 17929 w 17"/>
              <a:gd name="T7" fmla="*/ 16435 h 17"/>
              <a:gd name="T8" fmla="*/ 1792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794" name="Freeform 439"/>
          <p:cNvSpPr>
            <a:spLocks/>
          </p:cNvSpPr>
          <p:nvPr/>
        </p:nvSpPr>
        <p:spPr bwMode="auto">
          <a:xfrm>
            <a:off x="5146675" y="5649913"/>
            <a:ext cx="20638" cy="17462"/>
          </a:xfrm>
          <a:custGeom>
            <a:avLst/>
            <a:gdLst>
              <a:gd name="T0" fmla="*/ 19424 w 17"/>
              <a:gd name="T1" fmla="*/ 0 h 17"/>
              <a:gd name="T2" fmla="*/ 0 w 17"/>
              <a:gd name="T3" fmla="*/ 0 h 17"/>
              <a:gd name="T4" fmla="*/ 0 w 17"/>
              <a:gd name="T5" fmla="*/ 16435 h 17"/>
              <a:gd name="T6" fmla="*/ 19424 w 17"/>
              <a:gd name="T7" fmla="*/ 16435 h 17"/>
              <a:gd name="T8" fmla="*/ 1942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795" name="Line 440"/>
          <p:cNvSpPr>
            <a:spLocks noChangeShapeType="1"/>
          </p:cNvSpPr>
          <p:nvPr/>
        </p:nvSpPr>
        <p:spPr bwMode="auto">
          <a:xfrm flipH="1">
            <a:off x="5040313" y="4408488"/>
            <a:ext cx="36512" cy="17462"/>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96" name="Freeform 441"/>
          <p:cNvSpPr>
            <a:spLocks/>
          </p:cNvSpPr>
          <p:nvPr/>
        </p:nvSpPr>
        <p:spPr bwMode="auto">
          <a:xfrm>
            <a:off x="5076825" y="4391025"/>
            <a:ext cx="19050" cy="36513"/>
          </a:xfrm>
          <a:custGeom>
            <a:avLst/>
            <a:gdLst>
              <a:gd name="T0" fmla="*/ 0 w 17"/>
              <a:gd name="T1" fmla="*/ 18257 h 34"/>
              <a:gd name="T2" fmla="*/ 0 w 17"/>
              <a:gd name="T3" fmla="*/ 0 h 34"/>
              <a:gd name="T4" fmla="*/ 17929 w 17"/>
              <a:gd name="T5" fmla="*/ 0 h 34"/>
              <a:gd name="T6" fmla="*/ 17929 w 17"/>
              <a:gd name="T7" fmla="*/ 18257 h 34"/>
              <a:gd name="T8" fmla="*/ 17929 w 17"/>
              <a:gd name="T9" fmla="*/ 35439 h 34"/>
              <a:gd name="T10" fmla="*/ 0 w 17"/>
              <a:gd name="T11" fmla="*/ 35439 h 34"/>
              <a:gd name="T12" fmla="*/ 0 w 17"/>
              <a:gd name="T13" fmla="*/ 18257 h 34"/>
              <a:gd name="T14" fmla="*/ 0 60000 65536"/>
              <a:gd name="T15" fmla="*/ 0 60000 65536"/>
              <a:gd name="T16" fmla="*/ 0 60000 65536"/>
              <a:gd name="T17" fmla="*/ 0 60000 65536"/>
              <a:gd name="T18" fmla="*/ 0 60000 65536"/>
              <a:gd name="T19" fmla="*/ 0 60000 65536"/>
              <a:gd name="T20" fmla="*/ 0 60000 65536"/>
              <a:gd name="T21" fmla="*/ 0 w 17"/>
              <a:gd name="T22" fmla="*/ 0 h 34"/>
              <a:gd name="T23" fmla="*/ 17 w 1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4">
                <a:moveTo>
                  <a:pt x="0" y="17"/>
                </a:moveTo>
                <a:lnTo>
                  <a:pt x="0" y="0"/>
                </a:lnTo>
                <a:lnTo>
                  <a:pt x="16" y="0"/>
                </a:lnTo>
                <a:lnTo>
                  <a:pt x="16" y="17"/>
                </a:lnTo>
                <a:lnTo>
                  <a:pt x="16" y="33"/>
                </a:lnTo>
                <a:lnTo>
                  <a:pt x="0" y="33"/>
                </a:lnTo>
                <a:lnTo>
                  <a:pt x="0" y="17"/>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797" name="Line 442"/>
          <p:cNvSpPr>
            <a:spLocks noChangeShapeType="1"/>
          </p:cNvSpPr>
          <p:nvPr/>
        </p:nvSpPr>
        <p:spPr bwMode="auto">
          <a:xfrm>
            <a:off x="5040313" y="4425950"/>
            <a:ext cx="0" cy="17463"/>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798" name="Freeform 443"/>
          <p:cNvSpPr>
            <a:spLocks/>
          </p:cNvSpPr>
          <p:nvPr/>
        </p:nvSpPr>
        <p:spPr bwMode="auto">
          <a:xfrm>
            <a:off x="5076825" y="4460875"/>
            <a:ext cx="19050" cy="17463"/>
          </a:xfrm>
          <a:custGeom>
            <a:avLst/>
            <a:gdLst>
              <a:gd name="T0" fmla="*/ 0 w 17"/>
              <a:gd name="T1" fmla="*/ 16436 h 17"/>
              <a:gd name="T2" fmla="*/ 0 w 17"/>
              <a:gd name="T3" fmla="*/ 0 h 17"/>
              <a:gd name="T4" fmla="*/ 17929 w 17"/>
              <a:gd name="T5" fmla="*/ 0 h 17"/>
              <a:gd name="T6" fmla="*/ 17929 w 17"/>
              <a:gd name="T7" fmla="*/ 16436 h 17"/>
              <a:gd name="T8" fmla="*/ 0 w 17"/>
              <a:gd name="T9" fmla="*/ 164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799" name="Line 444"/>
          <p:cNvSpPr>
            <a:spLocks noChangeShapeType="1"/>
          </p:cNvSpPr>
          <p:nvPr/>
        </p:nvSpPr>
        <p:spPr bwMode="auto">
          <a:xfrm>
            <a:off x="5021263" y="4473575"/>
            <a:ext cx="19050" cy="0"/>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800" name="Freeform 445"/>
          <p:cNvSpPr>
            <a:spLocks/>
          </p:cNvSpPr>
          <p:nvPr/>
        </p:nvSpPr>
        <p:spPr bwMode="auto">
          <a:xfrm>
            <a:off x="5057775" y="4341813"/>
            <a:ext cx="20638" cy="20637"/>
          </a:xfrm>
          <a:custGeom>
            <a:avLst/>
            <a:gdLst>
              <a:gd name="T0" fmla="*/ 0 w 17"/>
              <a:gd name="T1" fmla="*/ 19491 h 18"/>
              <a:gd name="T2" fmla="*/ 0 w 17"/>
              <a:gd name="T3" fmla="*/ 0 h 18"/>
              <a:gd name="T4" fmla="*/ 19424 w 17"/>
              <a:gd name="T5" fmla="*/ 0 h 18"/>
              <a:gd name="T6" fmla="*/ 19424 w 17"/>
              <a:gd name="T7" fmla="*/ 19491 h 18"/>
              <a:gd name="T8" fmla="*/ 0 w 17"/>
              <a:gd name="T9" fmla="*/ 19491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7"/>
                </a:moveTo>
                <a:lnTo>
                  <a:pt x="0" y="0"/>
                </a:lnTo>
                <a:lnTo>
                  <a:pt x="16" y="0"/>
                </a:lnTo>
                <a:lnTo>
                  <a:pt x="16" y="17"/>
                </a:lnTo>
                <a:lnTo>
                  <a:pt x="0" y="17"/>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801" name="Freeform 446"/>
          <p:cNvSpPr>
            <a:spLocks/>
          </p:cNvSpPr>
          <p:nvPr/>
        </p:nvSpPr>
        <p:spPr bwMode="auto">
          <a:xfrm>
            <a:off x="5076825" y="4360863"/>
            <a:ext cx="19050" cy="31750"/>
          </a:xfrm>
          <a:custGeom>
            <a:avLst/>
            <a:gdLst>
              <a:gd name="T0" fmla="*/ 0 w 17"/>
              <a:gd name="T1" fmla="*/ 17517 h 29"/>
              <a:gd name="T2" fmla="*/ 0 w 17"/>
              <a:gd name="T3" fmla="*/ 0 h 29"/>
              <a:gd name="T4" fmla="*/ 17929 w 17"/>
              <a:gd name="T5" fmla="*/ 0 h 29"/>
              <a:gd name="T6" fmla="*/ 17929 w 17"/>
              <a:gd name="T7" fmla="*/ 17517 h 29"/>
              <a:gd name="T8" fmla="*/ 17929 w 17"/>
              <a:gd name="T9" fmla="*/ 30655 h 29"/>
              <a:gd name="T10" fmla="*/ 0 w 17"/>
              <a:gd name="T11" fmla="*/ 30655 h 29"/>
              <a:gd name="T12" fmla="*/ 0 w 17"/>
              <a:gd name="T13" fmla="*/ 17517 h 29"/>
              <a:gd name="T14" fmla="*/ 0 60000 65536"/>
              <a:gd name="T15" fmla="*/ 0 60000 65536"/>
              <a:gd name="T16" fmla="*/ 0 60000 65536"/>
              <a:gd name="T17" fmla="*/ 0 60000 65536"/>
              <a:gd name="T18" fmla="*/ 0 60000 65536"/>
              <a:gd name="T19" fmla="*/ 0 60000 65536"/>
              <a:gd name="T20" fmla="*/ 0 60000 65536"/>
              <a:gd name="T21" fmla="*/ 0 w 17"/>
              <a:gd name="T22" fmla="*/ 0 h 29"/>
              <a:gd name="T23" fmla="*/ 17 w 1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9">
                <a:moveTo>
                  <a:pt x="0" y="16"/>
                </a:moveTo>
                <a:lnTo>
                  <a:pt x="0" y="0"/>
                </a:lnTo>
                <a:lnTo>
                  <a:pt x="16" y="0"/>
                </a:lnTo>
                <a:lnTo>
                  <a:pt x="16" y="16"/>
                </a:lnTo>
                <a:lnTo>
                  <a:pt x="16" y="28"/>
                </a:lnTo>
                <a:lnTo>
                  <a:pt x="0" y="28"/>
                </a:lnTo>
                <a:lnTo>
                  <a:pt x="0" y="16"/>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802" name="Freeform 447"/>
          <p:cNvSpPr>
            <a:spLocks/>
          </p:cNvSpPr>
          <p:nvPr/>
        </p:nvSpPr>
        <p:spPr bwMode="auto">
          <a:xfrm>
            <a:off x="5076825" y="4425950"/>
            <a:ext cx="19050" cy="34925"/>
          </a:xfrm>
          <a:custGeom>
            <a:avLst/>
            <a:gdLst>
              <a:gd name="T0" fmla="*/ 0 w 17"/>
              <a:gd name="T1" fmla="*/ 16933 h 33"/>
              <a:gd name="T2" fmla="*/ 0 w 17"/>
              <a:gd name="T3" fmla="*/ 0 h 33"/>
              <a:gd name="T4" fmla="*/ 17929 w 17"/>
              <a:gd name="T5" fmla="*/ 0 h 33"/>
              <a:gd name="T6" fmla="*/ 17929 w 17"/>
              <a:gd name="T7" fmla="*/ 16933 h 33"/>
              <a:gd name="T8" fmla="*/ 17929 w 17"/>
              <a:gd name="T9" fmla="*/ 33867 h 33"/>
              <a:gd name="T10" fmla="*/ 0 w 17"/>
              <a:gd name="T11" fmla="*/ 33867 h 33"/>
              <a:gd name="T12" fmla="*/ 0 w 17"/>
              <a:gd name="T13" fmla="*/ 16933 h 33"/>
              <a:gd name="T14" fmla="*/ 0 60000 65536"/>
              <a:gd name="T15" fmla="*/ 0 60000 65536"/>
              <a:gd name="T16" fmla="*/ 0 60000 65536"/>
              <a:gd name="T17" fmla="*/ 0 60000 65536"/>
              <a:gd name="T18" fmla="*/ 0 60000 65536"/>
              <a:gd name="T19" fmla="*/ 0 60000 65536"/>
              <a:gd name="T20" fmla="*/ 0 60000 65536"/>
              <a:gd name="T21" fmla="*/ 0 w 17"/>
              <a:gd name="T22" fmla="*/ 0 h 33"/>
              <a:gd name="T23" fmla="*/ 17 w 1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
                <a:moveTo>
                  <a:pt x="0" y="16"/>
                </a:moveTo>
                <a:lnTo>
                  <a:pt x="0" y="0"/>
                </a:lnTo>
                <a:lnTo>
                  <a:pt x="16" y="0"/>
                </a:lnTo>
                <a:lnTo>
                  <a:pt x="16" y="16"/>
                </a:lnTo>
                <a:lnTo>
                  <a:pt x="16" y="32"/>
                </a:lnTo>
                <a:lnTo>
                  <a:pt x="0" y="32"/>
                </a:lnTo>
                <a:lnTo>
                  <a:pt x="0" y="16"/>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803" name="Freeform 448"/>
          <p:cNvSpPr>
            <a:spLocks/>
          </p:cNvSpPr>
          <p:nvPr/>
        </p:nvSpPr>
        <p:spPr bwMode="auto">
          <a:xfrm>
            <a:off x="5021263" y="4443413"/>
            <a:ext cx="20637" cy="17462"/>
          </a:xfrm>
          <a:custGeom>
            <a:avLst/>
            <a:gdLst>
              <a:gd name="T0" fmla="*/ 0 w 17"/>
              <a:gd name="T1" fmla="*/ 0 h 17"/>
              <a:gd name="T2" fmla="*/ 19423 w 17"/>
              <a:gd name="T3" fmla="*/ 0 h 17"/>
              <a:gd name="T4" fmla="*/ 19423 w 17"/>
              <a:gd name="T5" fmla="*/ 1643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16" y="16"/>
                </a:lnTo>
                <a:lnTo>
                  <a:pt x="0" y="0"/>
                </a:lnTo>
              </a:path>
            </a:pathLst>
          </a:custGeom>
          <a:solidFill>
            <a:schemeClr val="accent1"/>
          </a:solidFill>
          <a:ln w="9525" cap="rnd" cmpd="sng">
            <a:solidFill>
              <a:schemeClr val="bg2"/>
            </a:solidFill>
            <a:prstDash val="solid"/>
            <a:round/>
            <a:headEnd/>
            <a:tailEnd/>
          </a:ln>
        </p:spPr>
        <p:txBody>
          <a:bodyPr/>
          <a:lstStyle/>
          <a:p>
            <a:endParaRPr lang="en-US"/>
          </a:p>
        </p:txBody>
      </p:sp>
      <p:sp>
        <p:nvSpPr>
          <p:cNvPr id="29804" name="Line 449"/>
          <p:cNvSpPr>
            <a:spLocks noChangeShapeType="1"/>
          </p:cNvSpPr>
          <p:nvPr/>
        </p:nvSpPr>
        <p:spPr bwMode="auto">
          <a:xfrm flipH="1">
            <a:off x="5040313" y="4443413"/>
            <a:ext cx="36512" cy="0"/>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805" name="Line 450"/>
          <p:cNvSpPr>
            <a:spLocks noChangeShapeType="1"/>
          </p:cNvSpPr>
          <p:nvPr/>
        </p:nvSpPr>
        <p:spPr bwMode="auto">
          <a:xfrm flipH="1">
            <a:off x="5021263" y="4391025"/>
            <a:ext cx="55562" cy="34925"/>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806" name="Line 451"/>
          <p:cNvSpPr>
            <a:spLocks noChangeShapeType="1"/>
          </p:cNvSpPr>
          <p:nvPr/>
        </p:nvSpPr>
        <p:spPr bwMode="auto">
          <a:xfrm flipH="1">
            <a:off x="5021263" y="4360863"/>
            <a:ext cx="36512" cy="47625"/>
          </a:xfrm>
          <a:prstGeom prst="line">
            <a:avLst/>
          </a:prstGeom>
          <a:noFill/>
          <a:ln w="9525">
            <a:solidFill>
              <a:schemeClr val="bg2"/>
            </a:solidFill>
            <a:round/>
            <a:headEnd type="none" w="sm" len="sm"/>
            <a:tailEnd type="none" w="sm" len="sm"/>
          </a:ln>
        </p:spPr>
        <p:txBody>
          <a:bodyPr wrap="none" anchor="ctr"/>
          <a:lstStyle/>
          <a:p>
            <a:endParaRPr lang="en-US"/>
          </a:p>
        </p:txBody>
      </p:sp>
      <p:sp>
        <p:nvSpPr>
          <p:cNvPr id="29807" name="Freeform 452"/>
          <p:cNvSpPr>
            <a:spLocks/>
          </p:cNvSpPr>
          <p:nvPr/>
        </p:nvSpPr>
        <p:spPr bwMode="auto">
          <a:xfrm>
            <a:off x="5110163" y="3811588"/>
            <a:ext cx="19050" cy="36512"/>
          </a:xfrm>
          <a:custGeom>
            <a:avLst/>
            <a:gdLst>
              <a:gd name="T0" fmla="*/ 0 w 17"/>
              <a:gd name="T1" fmla="*/ 0 h 33"/>
              <a:gd name="T2" fmla="*/ 0 w 17"/>
              <a:gd name="T3" fmla="*/ 17703 h 33"/>
              <a:gd name="T4" fmla="*/ 17929 w 17"/>
              <a:gd name="T5" fmla="*/ 35406 h 33"/>
              <a:gd name="T6" fmla="*/ 17929 w 17"/>
              <a:gd name="T7" fmla="*/ 17703 h 33"/>
              <a:gd name="T8" fmla="*/ 17929 w 17"/>
              <a:gd name="T9" fmla="*/ 0 h 33"/>
              <a:gd name="T10" fmla="*/ 0 w 17"/>
              <a:gd name="T11" fmla="*/ 0 h 33"/>
              <a:gd name="T12" fmla="*/ 0 60000 65536"/>
              <a:gd name="T13" fmla="*/ 0 60000 65536"/>
              <a:gd name="T14" fmla="*/ 0 60000 65536"/>
              <a:gd name="T15" fmla="*/ 0 60000 65536"/>
              <a:gd name="T16" fmla="*/ 0 60000 65536"/>
              <a:gd name="T17" fmla="*/ 0 60000 65536"/>
              <a:gd name="T18" fmla="*/ 0 w 17"/>
              <a:gd name="T19" fmla="*/ 0 h 33"/>
              <a:gd name="T20" fmla="*/ 17 w 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7" h="33">
                <a:moveTo>
                  <a:pt x="0" y="0"/>
                </a:moveTo>
                <a:lnTo>
                  <a:pt x="0" y="16"/>
                </a:lnTo>
                <a:lnTo>
                  <a:pt x="16" y="32"/>
                </a:lnTo>
                <a:lnTo>
                  <a:pt x="16" y="16"/>
                </a:lnTo>
                <a:lnTo>
                  <a:pt x="16" y="0"/>
                </a:lnTo>
                <a:lnTo>
                  <a:pt x="0"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08" name="Freeform 453"/>
          <p:cNvSpPr>
            <a:spLocks/>
          </p:cNvSpPr>
          <p:nvPr/>
        </p:nvSpPr>
        <p:spPr bwMode="auto">
          <a:xfrm>
            <a:off x="5345113" y="2884488"/>
            <a:ext cx="674687" cy="696912"/>
          </a:xfrm>
          <a:custGeom>
            <a:avLst/>
            <a:gdLst>
              <a:gd name="T0" fmla="*/ 122251 w 585"/>
              <a:gd name="T1" fmla="*/ 661530 h 650"/>
              <a:gd name="T2" fmla="*/ 177610 w 585"/>
              <a:gd name="T3" fmla="*/ 695840 h 650"/>
              <a:gd name="T4" fmla="*/ 229509 w 585"/>
              <a:gd name="T5" fmla="*/ 565035 h 650"/>
              <a:gd name="T6" fmla="*/ 336767 w 585"/>
              <a:gd name="T7" fmla="*/ 530725 h 650"/>
              <a:gd name="T8" fmla="*/ 373673 w 585"/>
              <a:gd name="T9" fmla="*/ 482477 h 650"/>
              <a:gd name="T10" fmla="*/ 514377 w 585"/>
              <a:gd name="T11" fmla="*/ 482477 h 650"/>
              <a:gd name="T12" fmla="*/ 477471 w 585"/>
              <a:gd name="T13" fmla="*/ 399920 h 650"/>
              <a:gd name="T14" fmla="*/ 425572 w 585"/>
              <a:gd name="T15" fmla="*/ 382766 h 650"/>
              <a:gd name="T16" fmla="*/ 566276 w 585"/>
              <a:gd name="T17" fmla="*/ 300208 h 650"/>
              <a:gd name="T18" fmla="*/ 514377 w 585"/>
              <a:gd name="T19" fmla="*/ 247672 h 650"/>
              <a:gd name="T20" fmla="*/ 566276 w 585"/>
              <a:gd name="T21" fmla="*/ 199424 h 650"/>
              <a:gd name="T22" fmla="*/ 532830 w 585"/>
              <a:gd name="T23" fmla="*/ 182269 h 650"/>
              <a:gd name="T24" fmla="*/ 603182 w 585"/>
              <a:gd name="T25" fmla="*/ 134022 h 650"/>
              <a:gd name="T26" fmla="*/ 655081 w 585"/>
              <a:gd name="T27" fmla="*/ 134022 h 650"/>
              <a:gd name="T28" fmla="*/ 621635 w 585"/>
              <a:gd name="T29" fmla="*/ 68619 h 650"/>
              <a:gd name="T30" fmla="*/ 495924 w 585"/>
              <a:gd name="T31" fmla="*/ 99712 h 650"/>
              <a:gd name="T32" fmla="*/ 462478 w 585"/>
              <a:gd name="T33" fmla="*/ 68619 h 650"/>
              <a:gd name="T34" fmla="*/ 603182 w 585"/>
              <a:gd name="T35" fmla="*/ 0 h 650"/>
              <a:gd name="T36" fmla="*/ 229509 w 585"/>
              <a:gd name="T37" fmla="*/ 0 h 650"/>
              <a:gd name="T38" fmla="*/ 140704 w 585"/>
              <a:gd name="T39" fmla="*/ 99712 h 650"/>
              <a:gd name="T40" fmla="*/ 0 w 585"/>
              <a:gd name="T41" fmla="*/ 151176 h 650"/>
              <a:gd name="T42" fmla="*/ 51899 w 585"/>
              <a:gd name="T43" fmla="*/ 182269 h 650"/>
              <a:gd name="T44" fmla="*/ 18453 w 585"/>
              <a:gd name="T45" fmla="*/ 199424 h 650"/>
              <a:gd name="T46" fmla="*/ 18453 w 585"/>
              <a:gd name="T47" fmla="*/ 233734 h 650"/>
              <a:gd name="T48" fmla="*/ 70352 w 585"/>
              <a:gd name="T49" fmla="*/ 233734 h 650"/>
              <a:gd name="T50" fmla="*/ 70352 w 585"/>
              <a:gd name="T51" fmla="*/ 300208 h 650"/>
              <a:gd name="T52" fmla="*/ 88805 w 585"/>
              <a:gd name="T53" fmla="*/ 330229 h 650"/>
              <a:gd name="T54" fmla="*/ 70352 w 585"/>
              <a:gd name="T55" fmla="*/ 348456 h 650"/>
              <a:gd name="T56" fmla="*/ 70352 w 585"/>
              <a:gd name="T57" fmla="*/ 382766 h 650"/>
              <a:gd name="T58" fmla="*/ 51899 w 585"/>
              <a:gd name="T59" fmla="*/ 413858 h 650"/>
              <a:gd name="T60" fmla="*/ 70352 w 585"/>
              <a:gd name="T61" fmla="*/ 448168 h 650"/>
              <a:gd name="T62" fmla="*/ 33446 w 585"/>
              <a:gd name="T63" fmla="*/ 530725 h 650"/>
              <a:gd name="T64" fmla="*/ 70352 w 585"/>
              <a:gd name="T65" fmla="*/ 578973 h 650"/>
              <a:gd name="T66" fmla="*/ 51899 w 585"/>
              <a:gd name="T67" fmla="*/ 613283 h 650"/>
              <a:gd name="T68" fmla="*/ 70352 w 585"/>
              <a:gd name="T69" fmla="*/ 647592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5"/>
              <a:gd name="T106" fmla="*/ 0 h 650"/>
              <a:gd name="T107" fmla="*/ 585 w 585"/>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5" h="650">
                <a:moveTo>
                  <a:pt x="93" y="617"/>
                </a:moveTo>
                <a:lnTo>
                  <a:pt x="106" y="617"/>
                </a:lnTo>
                <a:lnTo>
                  <a:pt x="122" y="649"/>
                </a:lnTo>
                <a:lnTo>
                  <a:pt x="154" y="649"/>
                </a:lnTo>
                <a:lnTo>
                  <a:pt x="170" y="588"/>
                </a:lnTo>
                <a:lnTo>
                  <a:pt x="199" y="527"/>
                </a:lnTo>
                <a:lnTo>
                  <a:pt x="247" y="479"/>
                </a:lnTo>
                <a:lnTo>
                  <a:pt x="292" y="495"/>
                </a:lnTo>
                <a:lnTo>
                  <a:pt x="401" y="463"/>
                </a:lnTo>
                <a:lnTo>
                  <a:pt x="324" y="450"/>
                </a:lnTo>
                <a:lnTo>
                  <a:pt x="353" y="418"/>
                </a:lnTo>
                <a:lnTo>
                  <a:pt x="446" y="450"/>
                </a:lnTo>
                <a:lnTo>
                  <a:pt x="478" y="402"/>
                </a:lnTo>
                <a:lnTo>
                  <a:pt x="414" y="373"/>
                </a:lnTo>
                <a:lnTo>
                  <a:pt x="385" y="386"/>
                </a:lnTo>
                <a:lnTo>
                  <a:pt x="369" y="357"/>
                </a:lnTo>
                <a:lnTo>
                  <a:pt x="478" y="357"/>
                </a:lnTo>
                <a:lnTo>
                  <a:pt x="491" y="280"/>
                </a:lnTo>
                <a:lnTo>
                  <a:pt x="446" y="296"/>
                </a:lnTo>
                <a:lnTo>
                  <a:pt x="446" y="231"/>
                </a:lnTo>
                <a:lnTo>
                  <a:pt x="507" y="247"/>
                </a:lnTo>
                <a:lnTo>
                  <a:pt x="491" y="186"/>
                </a:lnTo>
                <a:lnTo>
                  <a:pt x="462" y="202"/>
                </a:lnTo>
                <a:lnTo>
                  <a:pt x="462" y="170"/>
                </a:lnTo>
                <a:lnTo>
                  <a:pt x="539" y="154"/>
                </a:lnTo>
                <a:lnTo>
                  <a:pt x="523" y="125"/>
                </a:lnTo>
                <a:lnTo>
                  <a:pt x="539" y="109"/>
                </a:lnTo>
                <a:lnTo>
                  <a:pt x="568" y="125"/>
                </a:lnTo>
                <a:lnTo>
                  <a:pt x="584" y="109"/>
                </a:lnTo>
                <a:lnTo>
                  <a:pt x="539" y="64"/>
                </a:lnTo>
                <a:lnTo>
                  <a:pt x="446" y="109"/>
                </a:lnTo>
                <a:lnTo>
                  <a:pt x="430" y="93"/>
                </a:lnTo>
                <a:lnTo>
                  <a:pt x="478" y="77"/>
                </a:lnTo>
                <a:lnTo>
                  <a:pt x="401" y="64"/>
                </a:lnTo>
                <a:lnTo>
                  <a:pt x="523" y="32"/>
                </a:lnTo>
                <a:lnTo>
                  <a:pt x="523" y="0"/>
                </a:lnTo>
                <a:lnTo>
                  <a:pt x="324" y="0"/>
                </a:lnTo>
                <a:lnTo>
                  <a:pt x="199" y="0"/>
                </a:lnTo>
                <a:lnTo>
                  <a:pt x="138" y="93"/>
                </a:lnTo>
                <a:lnTo>
                  <a:pt x="122" y="93"/>
                </a:lnTo>
                <a:lnTo>
                  <a:pt x="61" y="141"/>
                </a:lnTo>
                <a:lnTo>
                  <a:pt x="0" y="141"/>
                </a:lnTo>
                <a:lnTo>
                  <a:pt x="16" y="170"/>
                </a:lnTo>
                <a:lnTo>
                  <a:pt x="45" y="170"/>
                </a:lnTo>
                <a:lnTo>
                  <a:pt x="45" y="186"/>
                </a:lnTo>
                <a:lnTo>
                  <a:pt x="16" y="186"/>
                </a:lnTo>
                <a:lnTo>
                  <a:pt x="29" y="202"/>
                </a:lnTo>
                <a:lnTo>
                  <a:pt x="16" y="218"/>
                </a:lnTo>
                <a:lnTo>
                  <a:pt x="45" y="218"/>
                </a:lnTo>
                <a:lnTo>
                  <a:pt x="61" y="218"/>
                </a:lnTo>
                <a:lnTo>
                  <a:pt x="77" y="247"/>
                </a:lnTo>
                <a:lnTo>
                  <a:pt x="61" y="280"/>
                </a:lnTo>
                <a:lnTo>
                  <a:pt x="93" y="308"/>
                </a:lnTo>
                <a:lnTo>
                  <a:pt x="77" y="308"/>
                </a:lnTo>
                <a:lnTo>
                  <a:pt x="77" y="325"/>
                </a:lnTo>
                <a:lnTo>
                  <a:pt x="61" y="325"/>
                </a:lnTo>
                <a:lnTo>
                  <a:pt x="77" y="357"/>
                </a:lnTo>
                <a:lnTo>
                  <a:pt x="61" y="357"/>
                </a:lnTo>
                <a:lnTo>
                  <a:pt x="29" y="373"/>
                </a:lnTo>
                <a:lnTo>
                  <a:pt x="45" y="386"/>
                </a:lnTo>
                <a:lnTo>
                  <a:pt x="61" y="386"/>
                </a:lnTo>
                <a:lnTo>
                  <a:pt x="61" y="418"/>
                </a:lnTo>
                <a:lnTo>
                  <a:pt x="45" y="418"/>
                </a:lnTo>
                <a:lnTo>
                  <a:pt x="29" y="495"/>
                </a:lnTo>
                <a:lnTo>
                  <a:pt x="29" y="540"/>
                </a:lnTo>
                <a:lnTo>
                  <a:pt x="61" y="540"/>
                </a:lnTo>
                <a:lnTo>
                  <a:pt x="61" y="556"/>
                </a:lnTo>
                <a:lnTo>
                  <a:pt x="45" y="572"/>
                </a:lnTo>
                <a:lnTo>
                  <a:pt x="61" y="588"/>
                </a:lnTo>
                <a:lnTo>
                  <a:pt x="61" y="604"/>
                </a:lnTo>
                <a:lnTo>
                  <a:pt x="93" y="617"/>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09" name="Freeform 454"/>
          <p:cNvSpPr>
            <a:spLocks/>
          </p:cNvSpPr>
          <p:nvPr/>
        </p:nvSpPr>
        <p:spPr bwMode="auto">
          <a:xfrm>
            <a:off x="6232525" y="3646488"/>
            <a:ext cx="34925" cy="52387"/>
          </a:xfrm>
          <a:custGeom>
            <a:avLst/>
            <a:gdLst>
              <a:gd name="T0" fmla="*/ 0 w 30"/>
              <a:gd name="T1" fmla="*/ 51318 h 49"/>
              <a:gd name="T2" fmla="*/ 18627 w 30"/>
              <a:gd name="T3" fmla="*/ 51318 h 49"/>
              <a:gd name="T4" fmla="*/ 18627 w 30"/>
              <a:gd name="T5" fmla="*/ 17106 h 49"/>
              <a:gd name="T6" fmla="*/ 33761 w 30"/>
              <a:gd name="T7" fmla="*/ 0 h 49"/>
              <a:gd name="T8" fmla="*/ 18627 w 30"/>
              <a:gd name="T9" fmla="*/ 0 h 49"/>
              <a:gd name="T10" fmla="*/ 0 w 30"/>
              <a:gd name="T11" fmla="*/ 0 h 49"/>
              <a:gd name="T12" fmla="*/ 0 w 30"/>
              <a:gd name="T13" fmla="*/ 34212 h 49"/>
              <a:gd name="T14" fmla="*/ 0 w 30"/>
              <a:gd name="T15" fmla="*/ 51318 h 4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9"/>
              <a:gd name="T26" fmla="*/ 30 w 30"/>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9">
                <a:moveTo>
                  <a:pt x="0" y="48"/>
                </a:moveTo>
                <a:lnTo>
                  <a:pt x="16" y="48"/>
                </a:lnTo>
                <a:lnTo>
                  <a:pt x="16" y="16"/>
                </a:lnTo>
                <a:lnTo>
                  <a:pt x="29" y="0"/>
                </a:lnTo>
                <a:lnTo>
                  <a:pt x="16" y="0"/>
                </a:lnTo>
                <a:lnTo>
                  <a:pt x="0" y="0"/>
                </a:lnTo>
                <a:lnTo>
                  <a:pt x="0" y="32"/>
                </a:lnTo>
                <a:lnTo>
                  <a:pt x="0" y="4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10" name="Freeform 455"/>
          <p:cNvSpPr>
            <a:spLocks/>
          </p:cNvSpPr>
          <p:nvPr/>
        </p:nvSpPr>
        <p:spPr bwMode="auto">
          <a:xfrm>
            <a:off x="6232525" y="3629025"/>
            <a:ext cx="34925" cy="19050"/>
          </a:xfrm>
          <a:custGeom>
            <a:avLst/>
            <a:gdLst>
              <a:gd name="T0" fmla="*/ 0 w 30"/>
              <a:gd name="T1" fmla="*/ 17929 h 17"/>
              <a:gd name="T2" fmla="*/ 33761 w 30"/>
              <a:gd name="T3" fmla="*/ 0 h 17"/>
              <a:gd name="T4" fmla="*/ 18627 w 30"/>
              <a:gd name="T5" fmla="*/ 0 h 17"/>
              <a:gd name="T6" fmla="*/ 0 w 30"/>
              <a:gd name="T7" fmla="*/ 17929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0" y="16"/>
                </a:moveTo>
                <a:lnTo>
                  <a:pt x="29" y="0"/>
                </a:lnTo>
                <a:lnTo>
                  <a:pt x="16" y="0"/>
                </a:lnTo>
                <a:lnTo>
                  <a:pt x="0" y="16"/>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29811" name="Line 456"/>
          <p:cNvSpPr>
            <a:spLocks noChangeShapeType="1"/>
          </p:cNvSpPr>
          <p:nvPr/>
        </p:nvSpPr>
        <p:spPr bwMode="auto">
          <a:xfrm>
            <a:off x="6284913" y="3663950"/>
            <a:ext cx="0" cy="174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12" name="Line 457"/>
          <p:cNvSpPr>
            <a:spLocks noChangeShapeType="1"/>
          </p:cNvSpPr>
          <p:nvPr/>
        </p:nvSpPr>
        <p:spPr bwMode="auto">
          <a:xfrm flipV="1">
            <a:off x="6265863" y="3663950"/>
            <a:ext cx="0" cy="174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13" name="Freeform 458"/>
          <p:cNvSpPr>
            <a:spLocks/>
          </p:cNvSpPr>
          <p:nvPr/>
        </p:nvSpPr>
        <p:spPr bwMode="auto">
          <a:xfrm>
            <a:off x="5770563" y="3416300"/>
            <a:ext cx="141287" cy="100013"/>
          </a:xfrm>
          <a:custGeom>
            <a:avLst/>
            <a:gdLst>
              <a:gd name="T0" fmla="*/ 106827 w 123"/>
              <a:gd name="T1" fmla="*/ 0 h 94"/>
              <a:gd name="T2" fmla="*/ 106827 w 123"/>
              <a:gd name="T3" fmla="*/ 17023 h 94"/>
              <a:gd name="T4" fmla="*/ 70069 w 123"/>
              <a:gd name="T5" fmla="*/ 17023 h 94"/>
              <a:gd name="T6" fmla="*/ 36758 w 123"/>
              <a:gd name="T7" fmla="*/ 34047 h 94"/>
              <a:gd name="T8" fmla="*/ 36758 w 123"/>
              <a:gd name="T9" fmla="*/ 17023 h 94"/>
              <a:gd name="T10" fmla="*/ 18379 w 123"/>
              <a:gd name="T11" fmla="*/ 0 h 94"/>
              <a:gd name="T12" fmla="*/ 0 w 123"/>
              <a:gd name="T13" fmla="*/ 17023 h 94"/>
              <a:gd name="T14" fmla="*/ 18379 w 123"/>
              <a:gd name="T15" fmla="*/ 17023 h 94"/>
              <a:gd name="T16" fmla="*/ 18379 w 123"/>
              <a:gd name="T17" fmla="*/ 34047 h 94"/>
              <a:gd name="T18" fmla="*/ 18379 w 123"/>
              <a:gd name="T19" fmla="*/ 47879 h 94"/>
              <a:gd name="T20" fmla="*/ 0 w 123"/>
              <a:gd name="T21" fmla="*/ 47879 h 94"/>
              <a:gd name="T22" fmla="*/ 18379 w 123"/>
              <a:gd name="T23" fmla="*/ 64902 h 94"/>
              <a:gd name="T24" fmla="*/ 18379 w 123"/>
              <a:gd name="T25" fmla="*/ 81926 h 94"/>
              <a:gd name="T26" fmla="*/ 51690 w 123"/>
              <a:gd name="T27" fmla="*/ 81926 h 94"/>
              <a:gd name="T28" fmla="*/ 70069 w 123"/>
              <a:gd name="T29" fmla="*/ 98949 h 94"/>
              <a:gd name="T30" fmla="*/ 88448 w 123"/>
              <a:gd name="T31" fmla="*/ 81926 h 94"/>
              <a:gd name="T32" fmla="*/ 125206 w 123"/>
              <a:gd name="T33" fmla="*/ 64902 h 94"/>
              <a:gd name="T34" fmla="*/ 140138 w 123"/>
              <a:gd name="T35" fmla="*/ 34047 h 94"/>
              <a:gd name="T36" fmla="*/ 140138 w 123"/>
              <a:gd name="T37" fmla="*/ 17023 h 94"/>
              <a:gd name="T38" fmla="*/ 125206 w 123"/>
              <a:gd name="T39" fmla="*/ 17023 h 94"/>
              <a:gd name="T40" fmla="*/ 106827 w 123"/>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94"/>
              <a:gd name="T65" fmla="*/ 123 w 123"/>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94">
                <a:moveTo>
                  <a:pt x="93" y="0"/>
                </a:moveTo>
                <a:lnTo>
                  <a:pt x="93" y="16"/>
                </a:lnTo>
                <a:lnTo>
                  <a:pt x="61" y="16"/>
                </a:lnTo>
                <a:lnTo>
                  <a:pt x="32" y="32"/>
                </a:lnTo>
                <a:lnTo>
                  <a:pt x="32" y="16"/>
                </a:lnTo>
                <a:lnTo>
                  <a:pt x="16" y="0"/>
                </a:lnTo>
                <a:lnTo>
                  <a:pt x="0" y="16"/>
                </a:lnTo>
                <a:lnTo>
                  <a:pt x="16" y="16"/>
                </a:lnTo>
                <a:lnTo>
                  <a:pt x="16" y="32"/>
                </a:lnTo>
                <a:lnTo>
                  <a:pt x="16" y="45"/>
                </a:lnTo>
                <a:lnTo>
                  <a:pt x="0" y="45"/>
                </a:lnTo>
                <a:lnTo>
                  <a:pt x="16" y="61"/>
                </a:lnTo>
                <a:lnTo>
                  <a:pt x="16" y="77"/>
                </a:lnTo>
                <a:lnTo>
                  <a:pt x="45" y="77"/>
                </a:lnTo>
                <a:lnTo>
                  <a:pt x="61" y="93"/>
                </a:lnTo>
                <a:lnTo>
                  <a:pt x="77" y="77"/>
                </a:lnTo>
                <a:lnTo>
                  <a:pt x="109" y="61"/>
                </a:lnTo>
                <a:lnTo>
                  <a:pt x="122" y="32"/>
                </a:lnTo>
                <a:lnTo>
                  <a:pt x="122" y="16"/>
                </a:lnTo>
                <a:lnTo>
                  <a:pt x="109" y="16"/>
                </a:lnTo>
                <a:lnTo>
                  <a:pt x="93"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14" name="Freeform 459"/>
          <p:cNvSpPr>
            <a:spLocks/>
          </p:cNvSpPr>
          <p:nvPr/>
        </p:nvSpPr>
        <p:spPr bwMode="auto">
          <a:xfrm>
            <a:off x="5948363" y="4508500"/>
            <a:ext cx="107950" cy="119063"/>
          </a:xfrm>
          <a:custGeom>
            <a:avLst/>
            <a:gdLst>
              <a:gd name="T0" fmla="*/ 88427 w 94"/>
              <a:gd name="T1" fmla="*/ 100662 h 110"/>
              <a:gd name="T2" fmla="*/ 88427 w 94"/>
              <a:gd name="T3" fmla="*/ 83344 h 110"/>
              <a:gd name="T4" fmla="*/ 106802 w 94"/>
              <a:gd name="T5" fmla="*/ 34637 h 110"/>
              <a:gd name="T6" fmla="*/ 70053 w 94"/>
              <a:gd name="T7" fmla="*/ 34637 h 110"/>
              <a:gd name="T8" fmla="*/ 51678 w 94"/>
              <a:gd name="T9" fmla="*/ 0 h 110"/>
              <a:gd name="T10" fmla="*/ 36749 w 94"/>
              <a:gd name="T11" fmla="*/ 0 h 110"/>
              <a:gd name="T12" fmla="*/ 0 w 94"/>
              <a:gd name="T13" fmla="*/ 17318 h 110"/>
              <a:gd name="T14" fmla="*/ 18374 w 94"/>
              <a:gd name="T15" fmla="*/ 48708 h 110"/>
              <a:gd name="T16" fmla="*/ 0 w 94"/>
              <a:gd name="T17" fmla="*/ 48708 h 110"/>
              <a:gd name="T18" fmla="*/ 0 w 94"/>
              <a:gd name="T19" fmla="*/ 83344 h 110"/>
              <a:gd name="T20" fmla="*/ 18374 w 94"/>
              <a:gd name="T21" fmla="*/ 83344 h 110"/>
              <a:gd name="T22" fmla="*/ 18374 w 94"/>
              <a:gd name="T23" fmla="*/ 117981 h 110"/>
              <a:gd name="T24" fmla="*/ 70053 w 94"/>
              <a:gd name="T25" fmla="*/ 100662 h 110"/>
              <a:gd name="T26" fmla="*/ 88427 w 94"/>
              <a:gd name="T27" fmla="*/ 100662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10"/>
              <a:gd name="T44" fmla="*/ 94 w 94"/>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10">
                <a:moveTo>
                  <a:pt x="77" y="93"/>
                </a:moveTo>
                <a:lnTo>
                  <a:pt x="77" y="77"/>
                </a:lnTo>
                <a:lnTo>
                  <a:pt x="93" y="32"/>
                </a:lnTo>
                <a:lnTo>
                  <a:pt x="61" y="32"/>
                </a:lnTo>
                <a:lnTo>
                  <a:pt x="45" y="0"/>
                </a:lnTo>
                <a:lnTo>
                  <a:pt x="32" y="0"/>
                </a:lnTo>
                <a:lnTo>
                  <a:pt x="0" y="16"/>
                </a:lnTo>
                <a:lnTo>
                  <a:pt x="16" y="45"/>
                </a:lnTo>
                <a:lnTo>
                  <a:pt x="0" y="45"/>
                </a:lnTo>
                <a:lnTo>
                  <a:pt x="0" y="77"/>
                </a:lnTo>
                <a:lnTo>
                  <a:pt x="16" y="77"/>
                </a:lnTo>
                <a:lnTo>
                  <a:pt x="16" y="109"/>
                </a:lnTo>
                <a:lnTo>
                  <a:pt x="61" y="93"/>
                </a:lnTo>
                <a:lnTo>
                  <a:pt x="77" y="93"/>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15" name="Freeform 460" descr="Narrow vertical"/>
          <p:cNvSpPr>
            <a:spLocks/>
          </p:cNvSpPr>
          <p:nvPr/>
        </p:nvSpPr>
        <p:spPr bwMode="auto">
          <a:xfrm>
            <a:off x="5699125" y="4443413"/>
            <a:ext cx="20638" cy="17462"/>
          </a:xfrm>
          <a:custGeom>
            <a:avLst/>
            <a:gdLst>
              <a:gd name="T0" fmla="*/ 19424 w 17"/>
              <a:gd name="T1" fmla="*/ 0 h 17"/>
              <a:gd name="T2" fmla="*/ 19424 w 17"/>
              <a:gd name="T3" fmla="*/ 16435 h 17"/>
              <a:gd name="T4" fmla="*/ 0 w 17"/>
              <a:gd name="T5" fmla="*/ 16435 h 17"/>
              <a:gd name="T6" fmla="*/ 19424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16"/>
                </a:lnTo>
                <a:lnTo>
                  <a:pt x="16" y="0"/>
                </a:lnTo>
              </a:path>
            </a:pathLst>
          </a:custGeom>
          <a:pattFill prst="narVert">
            <a:fgClr>
              <a:srgbClr val="0099FF"/>
            </a:fgClr>
            <a:bgClr>
              <a:schemeClr val="bg1"/>
            </a:bgClr>
          </a:pattFill>
          <a:ln w="12700" cap="rnd" cmpd="sng">
            <a:solidFill>
              <a:srgbClr val="000000"/>
            </a:solidFill>
            <a:prstDash val="solid"/>
            <a:round/>
            <a:headEnd/>
            <a:tailEnd/>
          </a:ln>
        </p:spPr>
        <p:txBody>
          <a:bodyPr/>
          <a:lstStyle/>
          <a:p>
            <a:endParaRPr lang="en-US"/>
          </a:p>
        </p:txBody>
      </p:sp>
      <p:sp>
        <p:nvSpPr>
          <p:cNvPr id="29816" name="Freeform 461"/>
          <p:cNvSpPr>
            <a:spLocks/>
          </p:cNvSpPr>
          <p:nvPr/>
        </p:nvSpPr>
        <p:spPr bwMode="auto">
          <a:xfrm>
            <a:off x="5807075" y="4460875"/>
            <a:ext cx="34925" cy="17463"/>
          </a:xfrm>
          <a:custGeom>
            <a:avLst/>
            <a:gdLst>
              <a:gd name="T0" fmla="*/ 0 w 30"/>
              <a:gd name="T1" fmla="*/ 0 h 17"/>
              <a:gd name="T2" fmla="*/ 0 w 30"/>
              <a:gd name="T3" fmla="*/ 16436 h 17"/>
              <a:gd name="T4" fmla="*/ 33761 w 30"/>
              <a:gd name="T5" fmla="*/ 0 h 17"/>
              <a:gd name="T6" fmla="*/ 15134 w 30"/>
              <a:gd name="T7" fmla="*/ 0 h 17"/>
              <a:gd name="T8" fmla="*/ 0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0"/>
                </a:moveTo>
                <a:lnTo>
                  <a:pt x="0" y="16"/>
                </a:lnTo>
                <a:lnTo>
                  <a:pt x="29" y="0"/>
                </a:lnTo>
                <a:lnTo>
                  <a:pt x="13" y="0"/>
                </a:lnTo>
                <a:lnTo>
                  <a:pt x="0" y="0"/>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29817" name="Freeform 462"/>
          <p:cNvSpPr>
            <a:spLocks/>
          </p:cNvSpPr>
          <p:nvPr/>
        </p:nvSpPr>
        <p:spPr bwMode="auto">
          <a:xfrm>
            <a:off x="5821363" y="4473575"/>
            <a:ext cx="146050" cy="101600"/>
          </a:xfrm>
          <a:custGeom>
            <a:avLst/>
            <a:gdLst>
              <a:gd name="T0" fmla="*/ 37092 w 126"/>
              <a:gd name="T1" fmla="*/ 69516 h 95"/>
              <a:gd name="T2" fmla="*/ 55638 w 126"/>
              <a:gd name="T3" fmla="*/ 52404 h 95"/>
              <a:gd name="T4" fmla="*/ 74184 w 126"/>
              <a:gd name="T5" fmla="*/ 52404 h 95"/>
              <a:gd name="T6" fmla="*/ 89253 w 126"/>
              <a:gd name="T7" fmla="*/ 83419 h 95"/>
              <a:gd name="T8" fmla="*/ 107799 w 126"/>
              <a:gd name="T9" fmla="*/ 83419 h 95"/>
              <a:gd name="T10" fmla="*/ 107799 w 126"/>
              <a:gd name="T11" fmla="*/ 100531 h 95"/>
              <a:gd name="T12" fmla="*/ 126345 w 126"/>
              <a:gd name="T13" fmla="*/ 83419 h 95"/>
              <a:gd name="T14" fmla="*/ 144891 w 126"/>
              <a:gd name="T15" fmla="*/ 83419 h 95"/>
              <a:gd name="T16" fmla="*/ 126345 w 126"/>
              <a:gd name="T17" fmla="*/ 52404 h 95"/>
              <a:gd name="T18" fmla="*/ 107799 w 126"/>
              <a:gd name="T19" fmla="*/ 17112 h 95"/>
              <a:gd name="T20" fmla="*/ 74184 w 126"/>
              <a:gd name="T21" fmla="*/ 17112 h 95"/>
              <a:gd name="T22" fmla="*/ 37092 w 126"/>
              <a:gd name="T23" fmla="*/ 0 h 95"/>
              <a:gd name="T24" fmla="*/ 37092 w 126"/>
              <a:gd name="T25" fmla="*/ 17112 h 95"/>
              <a:gd name="T26" fmla="*/ 0 w 126"/>
              <a:gd name="T27" fmla="*/ 34223 h 95"/>
              <a:gd name="T28" fmla="*/ 37092 w 126"/>
              <a:gd name="T29" fmla="*/ 69516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95"/>
              <a:gd name="T47" fmla="*/ 126 w 126"/>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95">
                <a:moveTo>
                  <a:pt x="32" y="65"/>
                </a:moveTo>
                <a:lnTo>
                  <a:pt x="48" y="49"/>
                </a:lnTo>
                <a:lnTo>
                  <a:pt x="64" y="49"/>
                </a:lnTo>
                <a:lnTo>
                  <a:pt x="77" y="78"/>
                </a:lnTo>
                <a:lnTo>
                  <a:pt x="93" y="78"/>
                </a:lnTo>
                <a:lnTo>
                  <a:pt x="93" y="94"/>
                </a:lnTo>
                <a:lnTo>
                  <a:pt x="109" y="78"/>
                </a:lnTo>
                <a:lnTo>
                  <a:pt x="125" y="78"/>
                </a:lnTo>
                <a:lnTo>
                  <a:pt x="109" y="49"/>
                </a:lnTo>
                <a:lnTo>
                  <a:pt x="93" y="16"/>
                </a:lnTo>
                <a:lnTo>
                  <a:pt x="64" y="16"/>
                </a:lnTo>
                <a:lnTo>
                  <a:pt x="32" y="0"/>
                </a:lnTo>
                <a:lnTo>
                  <a:pt x="32" y="16"/>
                </a:lnTo>
                <a:lnTo>
                  <a:pt x="0" y="32"/>
                </a:lnTo>
                <a:lnTo>
                  <a:pt x="32" y="6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18" name="Freeform 463"/>
          <p:cNvSpPr>
            <a:spLocks/>
          </p:cNvSpPr>
          <p:nvPr/>
        </p:nvSpPr>
        <p:spPr bwMode="auto">
          <a:xfrm>
            <a:off x="5807075" y="4473575"/>
            <a:ext cx="52388" cy="36513"/>
          </a:xfrm>
          <a:custGeom>
            <a:avLst/>
            <a:gdLst>
              <a:gd name="T0" fmla="*/ 14805 w 46"/>
              <a:gd name="T1" fmla="*/ 35439 h 34"/>
              <a:gd name="T2" fmla="*/ 51249 w 46"/>
              <a:gd name="T3" fmla="*/ 18257 h 34"/>
              <a:gd name="T4" fmla="*/ 51249 w 46"/>
              <a:gd name="T5" fmla="*/ 0 h 34"/>
              <a:gd name="T6" fmla="*/ 14805 w 46"/>
              <a:gd name="T7" fmla="*/ 0 h 34"/>
              <a:gd name="T8" fmla="*/ 0 w 46"/>
              <a:gd name="T9" fmla="*/ 0 h 34"/>
              <a:gd name="T10" fmla="*/ 0 w 46"/>
              <a:gd name="T11" fmla="*/ 18257 h 34"/>
              <a:gd name="T12" fmla="*/ 14805 w 46"/>
              <a:gd name="T13" fmla="*/ 35439 h 34"/>
              <a:gd name="T14" fmla="*/ 0 60000 65536"/>
              <a:gd name="T15" fmla="*/ 0 60000 65536"/>
              <a:gd name="T16" fmla="*/ 0 60000 65536"/>
              <a:gd name="T17" fmla="*/ 0 60000 65536"/>
              <a:gd name="T18" fmla="*/ 0 60000 65536"/>
              <a:gd name="T19" fmla="*/ 0 60000 65536"/>
              <a:gd name="T20" fmla="*/ 0 60000 65536"/>
              <a:gd name="T21" fmla="*/ 0 w 46"/>
              <a:gd name="T22" fmla="*/ 0 h 34"/>
              <a:gd name="T23" fmla="*/ 46 w 4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4">
                <a:moveTo>
                  <a:pt x="13" y="33"/>
                </a:moveTo>
                <a:lnTo>
                  <a:pt x="45" y="17"/>
                </a:lnTo>
                <a:lnTo>
                  <a:pt x="45" y="0"/>
                </a:lnTo>
                <a:lnTo>
                  <a:pt x="13" y="0"/>
                </a:lnTo>
                <a:lnTo>
                  <a:pt x="0" y="0"/>
                </a:lnTo>
                <a:lnTo>
                  <a:pt x="0" y="17"/>
                </a:lnTo>
                <a:lnTo>
                  <a:pt x="13" y="33"/>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19" name="Freeform 464"/>
          <p:cNvSpPr>
            <a:spLocks/>
          </p:cNvSpPr>
          <p:nvPr/>
        </p:nvSpPr>
        <p:spPr bwMode="auto">
          <a:xfrm>
            <a:off x="5895975" y="4557713"/>
            <a:ext cx="71438" cy="69850"/>
          </a:xfrm>
          <a:custGeom>
            <a:avLst/>
            <a:gdLst>
              <a:gd name="T0" fmla="*/ 70286 w 62"/>
              <a:gd name="T1" fmla="*/ 68775 h 65"/>
              <a:gd name="T2" fmla="*/ 70286 w 62"/>
              <a:gd name="T3" fmla="*/ 34388 h 65"/>
              <a:gd name="T4" fmla="*/ 51850 w 62"/>
              <a:gd name="T5" fmla="*/ 34388 h 65"/>
              <a:gd name="T6" fmla="*/ 51850 w 62"/>
              <a:gd name="T7" fmla="*/ 0 h 65"/>
              <a:gd name="T8" fmla="*/ 33415 w 62"/>
              <a:gd name="T9" fmla="*/ 17194 h 65"/>
              <a:gd name="T10" fmla="*/ 33415 w 62"/>
              <a:gd name="T11" fmla="*/ 0 h 65"/>
              <a:gd name="T12" fmla="*/ 14979 w 62"/>
              <a:gd name="T13" fmla="*/ 0 h 65"/>
              <a:gd name="T14" fmla="*/ 0 w 62"/>
              <a:gd name="T15" fmla="*/ 34388 h 65"/>
              <a:gd name="T16" fmla="*/ 51850 w 62"/>
              <a:gd name="T17" fmla="*/ 68775 h 65"/>
              <a:gd name="T18" fmla="*/ 70286 w 62"/>
              <a:gd name="T19" fmla="*/ 68775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65"/>
              <a:gd name="T32" fmla="*/ 62 w 62"/>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65">
                <a:moveTo>
                  <a:pt x="61" y="64"/>
                </a:moveTo>
                <a:lnTo>
                  <a:pt x="61" y="32"/>
                </a:lnTo>
                <a:lnTo>
                  <a:pt x="45" y="32"/>
                </a:lnTo>
                <a:lnTo>
                  <a:pt x="45" y="0"/>
                </a:lnTo>
                <a:lnTo>
                  <a:pt x="29" y="16"/>
                </a:lnTo>
                <a:lnTo>
                  <a:pt x="29" y="0"/>
                </a:lnTo>
                <a:lnTo>
                  <a:pt x="13" y="0"/>
                </a:lnTo>
                <a:lnTo>
                  <a:pt x="0" y="32"/>
                </a:lnTo>
                <a:lnTo>
                  <a:pt x="45" y="64"/>
                </a:lnTo>
                <a:lnTo>
                  <a:pt x="61" y="64"/>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20" name="Freeform 465"/>
          <p:cNvSpPr>
            <a:spLocks/>
          </p:cNvSpPr>
          <p:nvPr/>
        </p:nvSpPr>
        <p:spPr bwMode="auto">
          <a:xfrm>
            <a:off x="5807075" y="4225925"/>
            <a:ext cx="193675" cy="219075"/>
          </a:xfrm>
          <a:custGeom>
            <a:avLst/>
            <a:gdLst>
              <a:gd name="T0" fmla="*/ 0 w 168"/>
              <a:gd name="T1" fmla="*/ 200819 h 204"/>
              <a:gd name="T2" fmla="*/ 33432 w 168"/>
              <a:gd name="T3" fmla="*/ 183636 h 204"/>
              <a:gd name="T4" fmla="*/ 51877 w 168"/>
              <a:gd name="T5" fmla="*/ 200819 h 204"/>
              <a:gd name="T6" fmla="*/ 70322 w 168"/>
              <a:gd name="T7" fmla="*/ 218001 h 204"/>
              <a:gd name="T8" fmla="*/ 103754 w 168"/>
              <a:gd name="T9" fmla="*/ 200819 h 204"/>
              <a:gd name="T10" fmla="*/ 140645 w 168"/>
              <a:gd name="T11" fmla="*/ 200819 h 204"/>
              <a:gd name="T12" fmla="*/ 177535 w 168"/>
              <a:gd name="T13" fmla="*/ 200819 h 204"/>
              <a:gd name="T14" fmla="*/ 192522 w 168"/>
              <a:gd name="T15" fmla="*/ 183636 h 204"/>
              <a:gd name="T16" fmla="*/ 192522 w 168"/>
              <a:gd name="T17" fmla="*/ 82690 h 204"/>
              <a:gd name="T18" fmla="*/ 177535 w 168"/>
              <a:gd name="T19" fmla="*/ 82690 h 204"/>
              <a:gd name="T20" fmla="*/ 177535 w 168"/>
              <a:gd name="T21" fmla="*/ 34365 h 204"/>
              <a:gd name="T22" fmla="*/ 192522 w 168"/>
              <a:gd name="T23" fmla="*/ 51547 h 204"/>
              <a:gd name="T24" fmla="*/ 140645 w 168"/>
              <a:gd name="T25" fmla="*/ 0 h 204"/>
              <a:gd name="T26" fmla="*/ 140645 w 168"/>
              <a:gd name="T27" fmla="*/ 34365 h 204"/>
              <a:gd name="T28" fmla="*/ 88768 w 168"/>
              <a:gd name="T29" fmla="*/ 34365 h 204"/>
              <a:gd name="T30" fmla="*/ 88768 w 168"/>
              <a:gd name="T31" fmla="*/ 68729 h 204"/>
              <a:gd name="T32" fmla="*/ 70322 w 168"/>
              <a:gd name="T33" fmla="*/ 68729 h 204"/>
              <a:gd name="T34" fmla="*/ 70322 w 168"/>
              <a:gd name="T35" fmla="*/ 99872 h 204"/>
              <a:gd name="T36" fmla="*/ 0 w 168"/>
              <a:gd name="T37" fmla="*/ 99872 h 204"/>
              <a:gd name="T38" fmla="*/ 14987 w 168"/>
              <a:gd name="T39" fmla="*/ 118129 h 204"/>
              <a:gd name="T40" fmla="*/ 14987 w 168"/>
              <a:gd name="T41" fmla="*/ 183636 h 204"/>
              <a:gd name="T42" fmla="*/ 0 w 168"/>
              <a:gd name="T43" fmla="*/ 200819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204"/>
              <a:gd name="T68" fmla="*/ 168 w 168"/>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204">
                <a:moveTo>
                  <a:pt x="0" y="187"/>
                </a:moveTo>
                <a:lnTo>
                  <a:pt x="29" y="171"/>
                </a:lnTo>
                <a:lnTo>
                  <a:pt x="45" y="187"/>
                </a:lnTo>
                <a:lnTo>
                  <a:pt x="61" y="203"/>
                </a:lnTo>
                <a:lnTo>
                  <a:pt x="90" y="187"/>
                </a:lnTo>
                <a:lnTo>
                  <a:pt x="122" y="187"/>
                </a:lnTo>
                <a:lnTo>
                  <a:pt x="154" y="187"/>
                </a:lnTo>
                <a:lnTo>
                  <a:pt x="167" y="171"/>
                </a:lnTo>
                <a:lnTo>
                  <a:pt x="167" y="77"/>
                </a:lnTo>
                <a:lnTo>
                  <a:pt x="154" y="77"/>
                </a:lnTo>
                <a:lnTo>
                  <a:pt x="154" y="32"/>
                </a:lnTo>
                <a:lnTo>
                  <a:pt x="167" y="48"/>
                </a:lnTo>
                <a:lnTo>
                  <a:pt x="122" y="0"/>
                </a:lnTo>
                <a:lnTo>
                  <a:pt x="122" y="32"/>
                </a:lnTo>
                <a:lnTo>
                  <a:pt x="77" y="32"/>
                </a:lnTo>
                <a:lnTo>
                  <a:pt x="77" y="64"/>
                </a:lnTo>
                <a:lnTo>
                  <a:pt x="61" y="64"/>
                </a:lnTo>
                <a:lnTo>
                  <a:pt x="61" y="93"/>
                </a:lnTo>
                <a:lnTo>
                  <a:pt x="0" y="93"/>
                </a:lnTo>
                <a:lnTo>
                  <a:pt x="13" y="110"/>
                </a:lnTo>
                <a:lnTo>
                  <a:pt x="13" y="171"/>
                </a:lnTo>
                <a:lnTo>
                  <a:pt x="0" y="187"/>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21" name="Freeform 466"/>
          <p:cNvSpPr>
            <a:spLocks/>
          </p:cNvSpPr>
          <p:nvPr/>
        </p:nvSpPr>
        <p:spPr bwMode="auto">
          <a:xfrm>
            <a:off x="5788025" y="4408488"/>
            <a:ext cx="109538" cy="84137"/>
          </a:xfrm>
          <a:custGeom>
            <a:avLst/>
            <a:gdLst>
              <a:gd name="T0" fmla="*/ 18645 w 94"/>
              <a:gd name="T1" fmla="*/ 52186 h 79"/>
              <a:gd name="T2" fmla="*/ 33794 w 94"/>
              <a:gd name="T3" fmla="*/ 52186 h 79"/>
              <a:gd name="T4" fmla="*/ 52438 w 94"/>
              <a:gd name="T5" fmla="*/ 52186 h 79"/>
              <a:gd name="T6" fmla="*/ 18645 w 94"/>
              <a:gd name="T7" fmla="*/ 66032 h 79"/>
              <a:gd name="T8" fmla="*/ 33794 w 94"/>
              <a:gd name="T9" fmla="*/ 66032 h 79"/>
              <a:gd name="T10" fmla="*/ 71083 w 94"/>
              <a:gd name="T11" fmla="*/ 66032 h 79"/>
              <a:gd name="T12" fmla="*/ 108373 w 94"/>
              <a:gd name="T13" fmla="*/ 83072 h 79"/>
              <a:gd name="T14" fmla="*/ 89728 w 94"/>
              <a:gd name="T15" fmla="*/ 35146 h 79"/>
              <a:gd name="T16" fmla="*/ 71083 w 94"/>
              <a:gd name="T17" fmla="*/ 17040 h 79"/>
              <a:gd name="T18" fmla="*/ 52438 w 94"/>
              <a:gd name="T19" fmla="*/ 0 h 79"/>
              <a:gd name="T20" fmla="*/ 18645 w 94"/>
              <a:gd name="T21" fmla="*/ 17040 h 79"/>
              <a:gd name="T22" fmla="*/ 0 w 94"/>
              <a:gd name="T23" fmla="*/ 35146 h 79"/>
              <a:gd name="T24" fmla="*/ 18645 w 94"/>
              <a:gd name="T25" fmla="*/ 52186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79"/>
              <a:gd name="T41" fmla="*/ 94 w 94"/>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79">
                <a:moveTo>
                  <a:pt x="16" y="49"/>
                </a:moveTo>
                <a:lnTo>
                  <a:pt x="29" y="49"/>
                </a:lnTo>
                <a:lnTo>
                  <a:pt x="45" y="49"/>
                </a:lnTo>
                <a:lnTo>
                  <a:pt x="16" y="62"/>
                </a:lnTo>
                <a:lnTo>
                  <a:pt x="29" y="62"/>
                </a:lnTo>
                <a:lnTo>
                  <a:pt x="61" y="62"/>
                </a:lnTo>
                <a:lnTo>
                  <a:pt x="93" y="78"/>
                </a:lnTo>
                <a:lnTo>
                  <a:pt x="77" y="33"/>
                </a:lnTo>
                <a:lnTo>
                  <a:pt x="61" y="16"/>
                </a:lnTo>
                <a:lnTo>
                  <a:pt x="45" y="0"/>
                </a:lnTo>
                <a:lnTo>
                  <a:pt x="16" y="16"/>
                </a:lnTo>
                <a:lnTo>
                  <a:pt x="0" y="33"/>
                </a:lnTo>
                <a:lnTo>
                  <a:pt x="16" y="49"/>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22" name="Freeform 467"/>
          <p:cNvSpPr>
            <a:spLocks/>
          </p:cNvSpPr>
          <p:nvPr/>
        </p:nvSpPr>
        <p:spPr bwMode="auto">
          <a:xfrm>
            <a:off x="5859463" y="4525963"/>
            <a:ext cx="52387" cy="66675"/>
          </a:xfrm>
          <a:custGeom>
            <a:avLst/>
            <a:gdLst>
              <a:gd name="T0" fmla="*/ 36443 w 46"/>
              <a:gd name="T1" fmla="*/ 65600 h 62"/>
              <a:gd name="T2" fmla="*/ 51248 w 46"/>
              <a:gd name="T3" fmla="*/ 31187 h 62"/>
              <a:gd name="T4" fmla="*/ 36443 w 46"/>
              <a:gd name="T5" fmla="*/ 0 h 62"/>
              <a:gd name="T6" fmla="*/ 18222 w 46"/>
              <a:gd name="T7" fmla="*/ 0 h 62"/>
              <a:gd name="T8" fmla="*/ 0 w 46"/>
              <a:gd name="T9" fmla="*/ 17206 h 62"/>
              <a:gd name="T10" fmla="*/ 18222 w 46"/>
              <a:gd name="T11" fmla="*/ 48393 h 62"/>
              <a:gd name="T12" fmla="*/ 36443 w 46"/>
              <a:gd name="T13" fmla="*/ 65600 h 62"/>
              <a:gd name="T14" fmla="*/ 0 60000 65536"/>
              <a:gd name="T15" fmla="*/ 0 60000 65536"/>
              <a:gd name="T16" fmla="*/ 0 60000 65536"/>
              <a:gd name="T17" fmla="*/ 0 60000 65536"/>
              <a:gd name="T18" fmla="*/ 0 60000 65536"/>
              <a:gd name="T19" fmla="*/ 0 60000 65536"/>
              <a:gd name="T20" fmla="*/ 0 60000 65536"/>
              <a:gd name="T21" fmla="*/ 0 w 46"/>
              <a:gd name="T22" fmla="*/ 0 h 62"/>
              <a:gd name="T23" fmla="*/ 46 w 46"/>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62">
                <a:moveTo>
                  <a:pt x="32" y="61"/>
                </a:moveTo>
                <a:lnTo>
                  <a:pt x="45" y="29"/>
                </a:lnTo>
                <a:lnTo>
                  <a:pt x="32" y="0"/>
                </a:lnTo>
                <a:lnTo>
                  <a:pt x="16" y="0"/>
                </a:lnTo>
                <a:lnTo>
                  <a:pt x="0" y="16"/>
                </a:lnTo>
                <a:lnTo>
                  <a:pt x="16" y="45"/>
                </a:lnTo>
                <a:lnTo>
                  <a:pt x="32"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23" name="Freeform 468"/>
          <p:cNvSpPr>
            <a:spLocks/>
          </p:cNvSpPr>
          <p:nvPr/>
        </p:nvSpPr>
        <p:spPr bwMode="auto">
          <a:xfrm>
            <a:off x="6143625" y="3763963"/>
            <a:ext cx="53975" cy="31750"/>
          </a:xfrm>
          <a:custGeom>
            <a:avLst/>
            <a:gdLst>
              <a:gd name="T0" fmla="*/ 52802 w 46"/>
              <a:gd name="T1" fmla="*/ 30692 h 30"/>
              <a:gd name="T2" fmla="*/ 18774 w 46"/>
              <a:gd name="T3" fmla="*/ 30692 h 30"/>
              <a:gd name="T4" fmla="*/ 18774 w 46"/>
              <a:gd name="T5" fmla="*/ 16933 h 30"/>
              <a:gd name="T6" fmla="*/ 0 w 46"/>
              <a:gd name="T7" fmla="*/ 16933 h 30"/>
              <a:gd name="T8" fmla="*/ 18774 w 46"/>
              <a:gd name="T9" fmla="*/ 0 h 30"/>
              <a:gd name="T10" fmla="*/ 34028 w 46"/>
              <a:gd name="T11" fmla="*/ 0 h 30"/>
              <a:gd name="T12" fmla="*/ 52802 w 46"/>
              <a:gd name="T13" fmla="*/ 0 h 30"/>
              <a:gd name="T14" fmla="*/ 52802 w 46"/>
              <a:gd name="T15" fmla="*/ 16933 h 30"/>
              <a:gd name="T16" fmla="*/ 52802 w 46"/>
              <a:gd name="T17" fmla="*/ 3069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0"/>
              <a:gd name="T29" fmla="*/ 46 w 4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0">
                <a:moveTo>
                  <a:pt x="45" y="29"/>
                </a:moveTo>
                <a:lnTo>
                  <a:pt x="16" y="29"/>
                </a:lnTo>
                <a:lnTo>
                  <a:pt x="16" y="16"/>
                </a:lnTo>
                <a:lnTo>
                  <a:pt x="0" y="16"/>
                </a:lnTo>
                <a:lnTo>
                  <a:pt x="16" y="0"/>
                </a:lnTo>
                <a:lnTo>
                  <a:pt x="29" y="0"/>
                </a:lnTo>
                <a:lnTo>
                  <a:pt x="45" y="0"/>
                </a:lnTo>
                <a:lnTo>
                  <a:pt x="45" y="16"/>
                </a:lnTo>
                <a:lnTo>
                  <a:pt x="45" y="2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24" name="Freeform 469"/>
          <p:cNvSpPr>
            <a:spLocks/>
          </p:cNvSpPr>
          <p:nvPr/>
        </p:nvSpPr>
        <p:spPr bwMode="auto">
          <a:xfrm>
            <a:off x="6037263" y="3781425"/>
            <a:ext cx="196850" cy="165100"/>
          </a:xfrm>
          <a:custGeom>
            <a:avLst/>
            <a:gdLst>
              <a:gd name="T0" fmla="*/ 51803 w 171"/>
              <a:gd name="T1" fmla="*/ 129950 h 155"/>
              <a:gd name="T2" fmla="*/ 51803 w 171"/>
              <a:gd name="T3" fmla="*/ 146992 h 155"/>
              <a:gd name="T4" fmla="*/ 70221 w 171"/>
              <a:gd name="T5" fmla="*/ 146992 h 155"/>
              <a:gd name="T6" fmla="*/ 88640 w 171"/>
              <a:gd name="T7" fmla="*/ 146992 h 155"/>
              <a:gd name="T8" fmla="*/ 125477 w 171"/>
              <a:gd name="T9" fmla="*/ 164035 h 155"/>
              <a:gd name="T10" fmla="*/ 125477 w 171"/>
              <a:gd name="T11" fmla="*/ 146992 h 155"/>
              <a:gd name="T12" fmla="*/ 177280 w 171"/>
              <a:gd name="T13" fmla="*/ 146992 h 155"/>
              <a:gd name="T14" fmla="*/ 195699 w 171"/>
              <a:gd name="T15" fmla="*/ 129950 h 155"/>
              <a:gd name="T16" fmla="*/ 177280 w 171"/>
              <a:gd name="T17" fmla="*/ 95865 h 155"/>
              <a:gd name="T18" fmla="*/ 177280 w 171"/>
              <a:gd name="T19" fmla="*/ 82017 h 155"/>
              <a:gd name="T20" fmla="*/ 158861 w 171"/>
              <a:gd name="T21" fmla="*/ 95865 h 155"/>
              <a:gd name="T22" fmla="*/ 177280 w 171"/>
              <a:gd name="T23" fmla="*/ 82017 h 155"/>
              <a:gd name="T24" fmla="*/ 177280 w 171"/>
              <a:gd name="T25" fmla="*/ 47932 h 155"/>
              <a:gd name="T26" fmla="*/ 195699 w 171"/>
              <a:gd name="T27" fmla="*/ 30890 h 155"/>
              <a:gd name="T28" fmla="*/ 158861 w 171"/>
              <a:gd name="T29" fmla="*/ 13847 h 155"/>
              <a:gd name="T30" fmla="*/ 125477 w 171"/>
              <a:gd name="T31" fmla="*/ 13847 h 155"/>
              <a:gd name="T32" fmla="*/ 125477 w 171"/>
              <a:gd name="T33" fmla="*/ 0 h 155"/>
              <a:gd name="T34" fmla="*/ 107059 w 171"/>
              <a:gd name="T35" fmla="*/ 0 h 155"/>
              <a:gd name="T36" fmla="*/ 88640 w 171"/>
              <a:gd name="T37" fmla="*/ 0 h 155"/>
              <a:gd name="T38" fmla="*/ 88640 w 171"/>
              <a:gd name="T39" fmla="*/ 13847 h 155"/>
              <a:gd name="T40" fmla="*/ 51803 w 171"/>
              <a:gd name="T41" fmla="*/ 30890 h 155"/>
              <a:gd name="T42" fmla="*/ 36837 w 171"/>
              <a:gd name="T43" fmla="*/ 30890 h 155"/>
              <a:gd name="T44" fmla="*/ 36837 w 171"/>
              <a:gd name="T45" fmla="*/ 47932 h 155"/>
              <a:gd name="T46" fmla="*/ 18419 w 171"/>
              <a:gd name="T47" fmla="*/ 47932 h 155"/>
              <a:gd name="T48" fmla="*/ 0 w 171"/>
              <a:gd name="T49" fmla="*/ 47932 h 155"/>
              <a:gd name="T50" fmla="*/ 36837 w 171"/>
              <a:gd name="T51" fmla="*/ 64975 h 155"/>
              <a:gd name="T52" fmla="*/ 51803 w 171"/>
              <a:gd name="T53" fmla="*/ 95865 h 155"/>
              <a:gd name="T54" fmla="*/ 51803 w 171"/>
              <a:gd name="T55" fmla="*/ 12995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1"/>
              <a:gd name="T85" fmla="*/ 0 h 155"/>
              <a:gd name="T86" fmla="*/ 171 w 171"/>
              <a:gd name="T87" fmla="*/ 155 h 1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1" h="155">
                <a:moveTo>
                  <a:pt x="45" y="122"/>
                </a:moveTo>
                <a:lnTo>
                  <a:pt x="45" y="138"/>
                </a:lnTo>
                <a:lnTo>
                  <a:pt x="61" y="138"/>
                </a:lnTo>
                <a:lnTo>
                  <a:pt x="77" y="138"/>
                </a:lnTo>
                <a:lnTo>
                  <a:pt x="109" y="154"/>
                </a:lnTo>
                <a:lnTo>
                  <a:pt x="109" y="138"/>
                </a:lnTo>
                <a:lnTo>
                  <a:pt x="154" y="138"/>
                </a:lnTo>
                <a:lnTo>
                  <a:pt x="170" y="122"/>
                </a:lnTo>
                <a:lnTo>
                  <a:pt x="154" y="90"/>
                </a:lnTo>
                <a:lnTo>
                  <a:pt x="154" y="77"/>
                </a:lnTo>
                <a:lnTo>
                  <a:pt x="138" y="90"/>
                </a:lnTo>
                <a:lnTo>
                  <a:pt x="154" y="77"/>
                </a:lnTo>
                <a:lnTo>
                  <a:pt x="154" y="45"/>
                </a:lnTo>
                <a:lnTo>
                  <a:pt x="170" y="29"/>
                </a:lnTo>
                <a:lnTo>
                  <a:pt x="138" y="13"/>
                </a:lnTo>
                <a:lnTo>
                  <a:pt x="109" y="13"/>
                </a:lnTo>
                <a:lnTo>
                  <a:pt x="109" y="0"/>
                </a:lnTo>
                <a:lnTo>
                  <a:pt x="93" y="0"/>
                </a:lnTo>
                <a:lnTo>
                  <a:pt x="77" y="0"/>
                </a:lnTo>
                <a:lnTo>
                  <a:pt x="77" y="13"/>
                </a:lnTo>
                <a:lnTo>
                  <a:pt x="45" y="29"/>
                </a:lnTo>
                <a:lnTo>
                  <a:pt x="32" y="29"/>
                </a:lnTo>
                <a:lnTo>
                  <a:pt x="32" y="45"/>
                </a:lnTo>
                <a:lnTo>
                  <a:pt x="16" y="45"/>
                </a:lnTo>
                <a:lnTo>
                  <a:pt x="0" y="45"/>
                </a:lnTo>
                <a:lnTo>
                  <a:pt x="32" y="61"/>
                </a:lnTo>
                <a:lnTo>
                  <a:pt x="45" y="90"/>
                </a:lnTo>
                <a:lnTo>
                  <a:pt x="45" y="122"/>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25" name="Freeform 470"/>
          <p:cNvSpPr>
            <a:spLocks/>
          </p:cNvSpPr>
          <p:nvPr/>
        </p:nvSpPr>
        <p:spPr bwMode="auto">
          <a:xfrm>
            <a:off x="5948363" y="3681413"/>
            <a:ext cx="71437" cy="82550"/>
          </a:xfrm>
          <a:custGeom>
            <a:avLst/>
            <a:gdLst>
              <a:gd name="T0" fmla="*/ 70285 w 62"/>
              <a:gd name="T1" fmla="*/ 30692 h 78"/>
              <a:gd name="T2" fmla="*/ 51849 w 62"/>
              <a:gd name="T3" fmla="*/ 30692 h 78"/>
              <a:gd name="T4" fmla="*/ 36871 w 62"/>
              <a:gd name="T5" fmla="*/ 16933 h 78"/>
              <a:gd name="T6" fmla="*/ 51849 w 62"/>
              <a:gd name="T7" fmla="*/ 0 h 78"/>
              <a:gd name="T8" fmla="*/ 36871 w 62"/>
              <a:gd name="T9" fmla="*/ 0 h 78"/>
              <a:gd name="T10" fmla="*/ 18435 w 62"/>
              <a:gd name="T11" fmla="*/ 16933 h 78"/>
              <a:gd name="T12" fmla="*/ 0 w 62"/>
              <a:gd name="T13" fmla="*/ 16933 h 78"/>
              <a:gd name="T14" fmla="*/ 0 w 62"/>
              <a:gd name="T15" fmla="*/ 47625 h 78"/>
              <a:gd name="T16" fmla="*/ 18435 w 62"/>
              <a:gd name="T17" fmla="*/ 47625 h 78"/>
              <a:gd name="T18" fmla="*/ 18435 w 62"/>
              <a:gd name="T19" fmla="*/ 64558 h 78"/>
              <a:gd name="T20" fmla="*/ 0 w 62"/>
              <a:gd name="T21" fmla="*/ 64558 h 78"/>
              <a:gd name="T22" fmla="*/ 0 w 62"/>
              <a:gd name="T23" fmla="*/ 81492 h 78"/>
              <a:gd name="T24" fmla="*/ 36871 w 62"/>
              <a:gd name="T25" fmla="*/ 81492 h 78"/>
              <a:gd name="T26" fmla="*/ 51849 w 62"/>
              <a:gd name="T27" fmla="*/ 64558 h 78"/>
              <a:gd name="T28" fmla="*/ 70285 w 62"/>
              <a:gd name="T29" fmla="*/ 47625 h 78"/>
              <a:gd name="T30" fmla="*/ 70285 w 62"/>
              <a:gd name="T31" fmla="*/ 30692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78"/>
              <a:gd name="T50" fmla="*/ 62 w 62"/>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78">
                <a:moveTo>
                  <a:pt x="61" y="29"/>
                </a:moveTo>
                <a:lnTo>
                  <a:pt x="45" y="29"/>
                </a:lnTo>
                <a:lnTo>
                  <a:pt x="32" y="16"/>
                </a:lnTo>
                <a:lnTo>
                  <a:pt x="45" y="0"/>
                </a:lnTo>
                <a:lnTo>
                  <a:pt x="32" y="0"/>
                </a:lnTo>
                <a:lnTo>
                  <a:pt x="16" y="16"/>
                </a:lnTo>
                <a:lnTo>
                  <a:pt x="0" y="16"/>
                </a:lnTo>
                <a:lnTo>
                  <a:pt x="0" y="45"/>
                </a:lnTo>
                <a:lnTo>
                  <a:pt x="16" y="45"/>
                </a:lnTo>
                <a:lnTo>
                  <a:pt x="16" y="61"/>
                </a:lnTo>
                <a:lnTo>
                  <a:pt x="0" y="61"/>
                </a:lnTo>
                <a:lnTo>
                  <a:pt x="0" y="77"/>
                </a:lnTo>
                <a:lnTo>
                  <a:pt x="32" y="77"/>
                </a:lnTo>
                <a:lnTo>
                  <a:pt x="45" y="61"/>
                </a:lnTo>
                <a:lnTo>
                  <a:pt x="61" y="45"/>
                </a:lnTo>
                <a:lnTo>
                  <a:pt x="61" y="2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26" name="Freeform 471"/>
          <p:cNvSpPr>
            <a:spLocks/>
          </p:cNvSpPr>
          <p:nvPr/>
        </p:nvSpPr>
        <p:spPr bwMode="auto">
          <a:xfrm>
            <a:off x="6162675" y="3711575"/>
            <a:ext cx="52388" cy="52388"/>
          </a:xfrm>
          <a:custGeom>
            <a:avLst/>
            <a:gdLst>
              <a:gd name="T0" fmla="*/ 0 w 46"/>
              <a:gd name="T1" fmla="*/ 51319 h 49"/>
              <a:gd name="T2" fmla="*/ 14805 w 46"/>
              <a:gd name="T3" fmla="*/ 51319 h 49"/>
              <a:gd name="T4" fmla="*/ 33027 w 46"/>
              <a:gd name="T5" fmla="*/ 51319 h 49"/>
              <a:gd name="T6" fmla="*/ 51249 w 46"/>
              <a:gd name="T7" fmla="*/ 34213 h 49"/>
              <a:gd name="T8" fmla="*/ 51249 w 46"/>
              <a:gd name="T9" fmla="*/ 0 h 49"/>
              <a:gd name="T10" fmla="*/ 33027 w 46"/>
              <a:gd name="T11" fmla="*/ 0 h 49"/>
              <a:gd name="T12" fmla="*/ 14805 w 46"/>
              <a:gd name="T13" fmla="*/ 17106 h 49"/>
              <a:gd name="T14" fmla="*/ 0 w 46"/>
              <a:gd name="T15" fmla="*/ 34213 h 49"/>
              <a:gd name="T16" fmla="*/ 0 w 46"/>
              <a:gd name="T17" fmla="*/ 5131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9"/>
              <a:gd name="T29" fmla="*/ 46 w 4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9">
                <a:moveTo>
                  <a:pt x="0" y="48"/>
                </a:moveTo>
                <a:lnTo>
                  <a:pt x="13" y="48"/>
                </a:lnTo>
                <a:lnTo>
                  <a:pt x="29" y="48"/>
                </a:lnTo>
                <a:lnTo>
                  <a:pt x="45" y="32"/>
                </a:lnTo>
                <a:lnTo>
                  <a:pt x="45" y="0"/>
                </a:lnTo>
                <a:lnTo>
                  <a:pt x="29" y="0"/>
                </a:lnTo>
                <a:lnTo>
                  <a:pt x="13" y="16"/>
                </a:lnTo>
                <a:lnTo>
                  <a:pt x="0" y="32"/>
                </a:lnTo>
                <a:lnTo>
                  <a:pt x="0" y="4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27" name="Freeform 472"/>
          <p:cNvSpPr>
            <a:spLocks/>
          </p:cNvSpPr>
          <p:nvPr/>
        </p:nvSpPr>
        <p:spPr bwMode="auto">
          <a:xfrm>
            <a:off x="6018213" y="3614738"/>
            <a:ext cx="107950" cy="180975"/>
          </a:xfrm>
          <a:custGeom>
            <a:avLst/>
            <a:gdLst>
              <a:gd name="T0" fmla="*/ 36749 w 94"/>
              <a:gd name="T1" fmla="*/ 0 h 168"/>
              <a:gd name="T2" fmla="*/ 18374 w 94"/>
              <a:gd name="T3" fmla="*/ 0 h 168"/>
              <a:gd name="T4" fmla="*/ 0 w 94"/>
              <a:gd name="T5" fmla="*/ 14004 h 168"/>
              <a:gd name="T6" fmla="*/ 0 w 94"/>
              <a:gd name="T7" fmla="*/ 48475 h 168"/>
              <a:gd name="T8" fmla="*/ 18374 w 94"/>
              <a:gd name="T9" fmla="*/ 65711 h 168"/>
              <a:gd name="T10" fmla="*/ 0 w 94"/>
              <a:gd name="T11" fmla="*/ 82947 h 168"/>
              <a:gd name="T12" fmla="*/ 18374 w 94"/>
              <a:gd name="T13" fmla="*/ 82947 h 168"/>
              <a:gd name="T14" fmla="*/ 36749 w 94"/>
              <a:gd name="T15" fmla="*/ 82947 h 168"/>
              <a:gd name="T16" fmla="*/ 36749 w 94"/>
              <a:gd name="T17" fmla="*/ 96951 h 168"/>
              <a:gd name="T18" fmla="*/ 18374 w 94"/>
              <a:gd name="T19" fmla="*/ 96951 h 168"/>
              <a:gd name="T20" fmla="*/ 18374 w 94"/>
              <a:gd name="T21" fmla="*/ 131422 h 168"/>
              <a:gd name="T22" fmla="*/ 18374 w 94"/>
              <a:gd name="T23" fmla="*/ 148658 h 168"/>
              <a:gd name="T24" fmla="*/ 36749 w 94"/>
              <a:gd name="T25" fmla="*/ 148658 h 168"/>
              <a:gd name="T26" fmla="*/ 18374 w 94"/>
              <a:gd name="T27" fmla="*/ 148658 h 168"/>
              <a:gd name="T28" fmla="*/ 0 w 94"/>
              <a:gd name="T29" fmla="*/ 179898 h 168"/>
              <a:gd name="T30" fmla="*/ 36749 w 94"/>
              <a:gd name="T31" fmla="*/ 165894 h 168"/>
              <a:gd name="T32" fmla="*/ 55123 w 94"/>
              <a:gd name="T33" fmla="*/ 165894 h 168"/>
              <a:gd name="T34" fmla="*/ 88427 w 94"/>
              <a:gd name="T35" fmla="*/ 165894 h 168"/>
              <a:gd name="T36" fmla="*/ 106802 w 94"/>
              <a:gd name="T37" fmla="*/ 148658 h 168"/>
              <a:gd name="T38" fmla="*/ 106802 w 94"/>
              <a:gd name="T39" fmla="*/ 131422 h 168"/>
              <a:gd name="T40" fmla="*/ 106802 w 94"/>
              <a:gd name="T41" fmla="*/ 114187 h 168"/>
              <a:gd name="T42" fmla="*/ 88427 w 94"/>
              <a:gd name="T43" fmla="*/ 114187 h 168"/>
              <a:gd name="T44" fmla="*/ 55123 w 94"/>
              <a:gd name="T45" fmla="*/ 48475 h 168"/>
              <a:gd name="T46" fmla="*/ 36749 w 94"/>
              <a:gd name="T47" fmla="*/ 48475 h 168"/>
              <a:gd name="T48" fmla="*/ 55123 w 94"/>
              <a:gd name="T49" fmla="*/ 14004 h 168"/>
              <a:gd name="T50" fmla="*/ 18374 w 94"/>
              <a:gd name="T51" fmla="*/ 14004 h 168"/>
              <a:gd name="T52" fmla="*/ 36749 w 94"/>
              <a:gd name="T53" fmla="*/ 0 h 1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168"/>
              <a:gd name="T83" fmla="*/ 94 w 94"/>
              <a:gd name="T84" fmla="*/ 168 h 1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168">
                <a:moveTo>
                  <a:pt x="32" y="0"/>
                </a:moveTo>
                <a:lnTo>
                  <a:pt x="16" y="0"/>
                </a:lnTo>
                <a:lnTo>
                  <a:pt x="0" y="13"/>
                </a:lnTo>
                <a:lnTo>
                  <a:pt x="0" y="45"/>
                </a:lnTo>
                <a:lnTo>
                  <a:pt x="16" y="61"/>
                </a:lnTo>
                <a:lnTo>
                  <a:pt x="0" y="77"/>
                </a:lnTo>
                <a:lnTo>
                  <a:pt x="16" y="77"/>
                </a:lnTo>
                <a:lnTo>
                  <a:pt x="32" y="77"/>
                </a:lnTo>
                <a:lnTo>
                  <a:pt x="32" y="90"/>
                </a:lnTo>
                <a:lnTo>
                  <a:pt x="16" y="90"/>
                </a:lnTo>
                <a:lnTo>
                  <a:pt x="16" y="122"/>
                </a:lnTo>
                <a:lnTo>
                  <a:pt x="16" y="138"/>
                </a:lnTo>
                <a:lnTo>
                  <a:pt x="32" y="138"/>
                </a:lnTo>
                <a:lnTo>
                  <a:pt x="16" y="138"/>
                </a:lnTo>
                <a:lnTo>
                  <a:pt x="0" y="167"/>
                </a:lnTo>
                <a:lnTo>
                  <a:pt x="32" y="154"/>
                </a:lnTo>
                <a:lnTo>
                  <a:pt x="48" y="154"/>
                </a:lnTo>
                <a:lnTo>
                  <a:pt x="77" y="154"/>
                </a:lnTo>
                <a:lnTo>
                  <a:pt x="93" y="138"/>
                </a:lnTo>
                <a:lnTo>
                  <a:pt x="93" y="122"/>
                </a:lnTo>
                <a:lnTo>
                  <a:pt x="93" y="106"/>
                </a:lnTo>
                <a:lnTo>
                  <a:pt x="77" y="106"/>
                </a:lnTo>
                <a:lnTo>
                  <a:pt x="48" y="45"/>
                </a:lnTo>
                <a:lnTo>
                  <a:pt x="32" y="45"/>
                </a:lnTo>
                <a:lnTo>
                  <a:pt x="48" y="13"/>
                </a:lnTo>
                <a:lnTo>
                  <a:pt x="16" y="13"/>
                </a:lnTo>
                <a:lnTo>
                  <a:pt x="32"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28" name="Freeform 473"/>
          <p:cNvSpPr>
            <a:spLocks/>
          </p:cNvSpPr>
          <p:nvPr/>
        </p:nvSpPr>
        <p:spPr bwMode="auto">
          <a:xfrm>
            <a:off x="5984875" y="3681413"/>
            <a:ext cx="34925" cy="31750"/>
          </a:xfrm>
          <a:custGeom>
            <a:avLst/>
            <a:gdLst>
              <a:gd name="T0" fmla="*/ 15134 w 30"/>
              <a:gd name="T1" fmla="*/ 0 h 30"/>
              <a:gd name="T2" fmla="*/ 0 w 30"/>
              <a:gd name="T3" fmla="*/ 16933 h 30"/>
              <a:gd name="T4" fmla="*/ 15134 w 30"/>
              <a:gd name="T5" fmla="*/ 30692 h 30"/>
              <a:gd name="T6" fmla="*/ 33761 w 30"/>
              <a:gd name="T7" fmla="*/ 30692 h 30"/>
              <a:gd name="T8" fmla="*/ 33761 w 30"/>
              <a:gd name="T9" fmla="*/ 16933 h 30"/>
              <a:gd name="T10" fmla="*/ 15134 w 30"/>
              <a:gd name="T11" fmla="*/ 0 h 30"/>
              <a:gd name="T12" fmla="*/ 0 60000 65536"/>
              <a:gd name="T13" fmla="*/ 0 60000 65536"/>
              <a:gd name="T14" fmla="*/ 0 60000 65536"/>
              <a:gd name="T15" fmla="*/ 0 60000 65536"/>
              <a:gd name="T16" fmla="*/ 0 60000 65536"/>
              <a:gd name="T17" fmla="*/ 0 60000 65536"/>
              <a:gd name="T18" fmla="*/ 0 w 30"/>
              <a:gd name="T19" fmla="*/ 0 h 30"/>
              <a:gd name="T20" fmla="*/ 30 w 3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0" h="30">
                <a:moveTo>
                  <a:pt x="13" y="0"/>
                </a:moveTo>
                <a:lnTo>
                  <a:pt x="0" y="16"/>
                </a:lnTo>
                <a:lnTo>
                  <a:pt x="13" y="29"/>
                </a:lnTo>
                <a:lnTo>
                  <a:pt x="29" y="29"/>
                </a:lnTo>
                <a:lnTo>
                  <a:pt x="29" y="16"/>
                </a:lnTo>
                <a:lnTo>
                  <a:pt x="13"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29" name="Freeform 474"/>
          <p:cNvSpPr>
            <a:spLocks/>
          </p:cNvSpPr>
          <p:nvPr/>
        </p:nvSpPr>
        <p:spPr bwMode="auto">
          <a:xfrm>
            <a:off x="5999163" y="3598863"/>
            <a:ext cx="1587" cy="31750"/>
          </a:xfrm>
          <a:custGeom>
            <a:avLst/>
            <a:gdLst>
              <a:gd name="T0" fmla="*/ 0 w 1"/>
              <a:gd name="T1" fmla="*/ 30692 h 30"/>
              <a:gd name="T2" fmla="*/ 0 w 1"/>
              <a:gd name="T3" fmla="*/ 16933 h 30"/>
              <a:gd name="T4" fmla="*/ 0 w 1"/>
              <a:gd name="T5" fmla="*/ 0 h 30"/>
              <a:gd name="T6" fmla="*/ 0 w 1"/>
              <a:gd name="T7" fmla="*/ 16933 h 30"/>
              <a:gd name="T8" fmla="*/ 0 w 1"/>
              <a:gd name="T9" fmla="*/ 30692 h 30"/>
              <a:gd name="T10" fmla="*/ 0 60000 65536"/>
              <a:gd name="T11" fmla="*/ 0 60000 65536"/>
              <a:gd name="T12" fmla="*/ 0 60000 65536"/>
              <a:gd name="T13" fmla="*/ 0 60000 65536"/>
              <a:gd name="T14" fmla="*/ 0 60000 65536"/>
              <a:gd name="T15" fmla="*/ 0 w 1"/>
              <a:gd name="T16" fmla="*/ 0 h 30"/>
              <a:gd name="T17" fmla="*/ 1 w 1"/>
              <a:gd name="T18" fmla="*/ 30 h 30"/>
            </a:gdLst>
            <a:ahLst/>
            <a:cxnLst>
              <a:cxn ang="T10">
                <a:pos x="T0" y="T1"/>
              </a:cxn>
              <a:cxn ang="T11">
                <a:pos x="T2" y="T3"/>
              </a:cxn>
              <a:cxn ang="T12">
                <a:pos x="T4" y="T5"/>
              </a:cxn>
              <a:cxn ang="T13">
                <a:pos x="T6" y="T7"/>
              </a:cxn>
              <a:cxn ang="T14">
                <a:pos x="T8" y="T9"/>
              </a:cxn>
            </a:cxnLst>
            <a:rect l="T15" t="T16" r="T17" b="T18"/>
            <a:pathLst>
              <a:path w="1" h="30">
                <a:moveTo>
                  <a:pt x="0" y="29"/>
                </a:moveTo>
                <a:lnTo>
                  <a:pt x="0" y="16"/>
                </a:lnTo>
                <a:lnTo>
                  <a:pt x="0" y="0"/>
                </a:lnTo>
                <a:lnTo>
                  <a:pt x="0" y="16"/>
                </a:lnTo>
                <a:lnTo>
                  <a:pt x="0" y="29"/>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29830" name="Freeform 475"/>
          <p:cNvSpPr>
            <a:spLocks/>
          </p:cNvSpPr>
          <p:nvPr/>
        </p:nvSpPr>
        <p:spPr bwMode="auto">
          <a:xfrm>
            <a:off x="6107113" y="4308475"/>
            <a:ext cx="249237" cy="184150"/>
          </a:xfrm>
          <a:custGeom>
            <a:avLst/>
            <a:gdLst>
              <a:gd name="T0" fmla="*/ 214621 w 216"/>
              <a:gd name="T1" fmla="*/ 0 h 172"/>
              <a:gd name="T2" fmla="*/ 107310 w 216"/>
              <a:gd name="T3" fmla="*/ 34260 h 172"/>
              <a:gd name="T4" fmla="*/ 88848 w 216"/>
              <a:gd name="T5" fmla="*/ 51391 h 172"/>
              <a:gd name="T6" fmla="*/ 70386 w 216"/>
              <a:gd name="T7" fmla="*/ 69592 h 172"/>
              <a:gd name="T8" fmla="*/ 55386 w 216"/>
              <a:gd name="T9" fmla="*/ 117770 h 172"/>
              <a:gd name="T10" fmla="*/ 55386 w 216"/>
              <a:gd name="T11" fmla="*/ 134901 h 172"/>
              <a:gd name="T12" fmla="*/ 0 w 216"/>
              <a:gd name="T13" fmla="*/ 134901 h 172"/>
              <a:gd name="T14" fmla="*/ 18462 w 216"/>
              <a:gd name="T15" fmla="*/ 165949 h 172"/>
              <a:gd name="T16" fmla="*/ 18462 w 216"/>
              <a:gd name="T17" fmla="*/ 183079 h 172"/>
              <a:gd name="T18" fmla="*/ 55386 w 216"/>
              <a:gd name="T19" fmla="*/ 183079 h 172"/>
              <a:gd name="T20" fmla="*/ 55386 w 216"/>
              <a:gd name="T21" fmla="*/ 165949 h 172"/>
              <a:gd name="T22" fmla="*/ 125772 w 216"/>
              <a:gd name="T23" fmla="*/ 165949 h 172"/>
              <a:gd name="T24" fmla="*/ 159235 w 216"/>
              <a:gd name="T25" fmla="*/ 152031 h 172"/>
              <a:gd name="T26" fmla="*/ 214621 w 216"/>
              <a:gd name="T27" fmla="*/ 165949 h 172"/>
              <a:gd name="T28" fmla="*/ 233083 w 216"/>
              <a:gd name="T29" fmla="*/ 152031 h 172"/>
              <a:gd name="T30" fmla="*/ 233083 w 216"/>
              <a:gd name="T31" fmla="*/ 134901 h 172"/>
              <a:gd name="T32" fmla="*/ 248083 w 216"/>
              <a:gd name="T33" fmla="*/ 117770 h 172"/>
              <a:gd name="T34" fmla="*/ 248083 w 216"/>
              <a:gd name="T35" fmla="*/ 51391 h 172"/>
              <a:gd name="T36" fmla="*/ 233083 w 216"/>
              <a:gd name="T37" fmla="*/ 34260 h 172"/>
              <a:gd name="T38" fmla="*/ 233083 w 216"/>
              <a:gd name="T39" fmla="*/ 0 h 172"/>
              <a:gd name="T40" fmla="*/ 214621 w 216"/>
              <a:gd name="T41" fmla="*/ 0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6"/>
              <a:gd name="T64" fmla="*/ 0 h 172"/>
              <a:gd name="T65" fmla="*/ 216 w 216"/>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6" h="172">
                <a:moveTo>
                  <a:pt x="186" y="0"/>
                </a:moveTo>
                <a:lnTo>
                  <a:pt x="93" y="32"/>
                </a:lnTo>
                <a:lnTo>
                  <a:pt x="77" y="48"/>
                </a:lnTo>
                <a:lnTo>
                  <a:pt x="61" y="65"/>
                </a:lnTo>
                <a:lnTo>
                  <a:pt x="48" y="110"/>
                </a:lnTo>
                <a:lnTo>
                  <a:pt x="48" y="126"/>
                </a:lnTo>
                <a:lnTo>
                  <a:pt x="0" y="126"/>
                </a:lnTo>
                <a:lnTo>
                  <a:pt x="16" y="155"/>
                </a:lnTo>
                <a:lnTo>
                  <a:pt x="16" y="171"/>
                </a:lnTo>
                <a:lnTo>
                  <a:pt x="48" y="171"/>
                </a:lnTo>
                <a:lnTo>
                  <a:pt x="48" y="155"/>
                </a:lnTo>
                <a:lnTo>
                  <a:pt x="109" y="155"/>
                </a:lnTo>
                <a:lnTo>
                  <a:pt x="138" y="142"/>
                </a:lnTo>
                <a:lnTo>
                  <a:pt x="186" y="155"/>
                </a:lnTo>
                <a:lnTo>
                  <a:pt x="202" y="142"/>
                </a:lnTo>
                <a:lnTo>
                  <a:pt x="202" y="126"/>
                </a:lnTo>
                <a:lnTo>
                  <a:pt x="215" y="110"/>
                </a:lnTo>
                <a:lnTo>
                  <a:pt x="215" y="48"/>
                </a:lnTo>
                <a:lnTo>
                  <a:pt x="202" y="32"/>
                </a:lnTo>
                <a:lnTo>
                  <a:pt x="202" y="0"/>
                </a:lnTo>
                <a:lnTo>
                  <a:pt x="18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31" name="Freeform 476"/>
          <p:cNvSpPr>
            <a:spLocks/>
          </p:cNvSpPr>
          <p:nvPr/>
        </p:nvSpPr>
        <p:spPr bwMode="auto">
          <a:xfrm>
            <a:off x="5948363" y="4059238"/>
            <a:ext cx="374650" cy="319087"/>
          </a:xfrm>
          <a:custGeom>
            <a:avLst/>
            <a:gdLst>
              <a:gd name="T0" fmla="*/ 125652 w 325"/>
              <a:gd name="T1" fmla="*/ 17190 h 297"/>
              <a:gd name="T2" fmla="*/ 125652 w 325"/>
              <a:gd name="T3" fmla="*/ 51570 h 297"/>
              <a:gd name="T4" fmla="*/ 125652 w 325"/>
              <a:gd name="T5" fmla="*/ 65536 h 297"/>
              <a:gd name="T6" fmla="*/ 125652 w 325"/>
              <a:gd name="T7" fmla="*/ 82726 h 297"/>
              <a:gd name="T8" fmla="*/ 88763 w 325"/>
              <a:gd name="T9" fmla="*/ 82726 h 297"/>
              <a:gd name="T10" fmla="*/ 88763 w 325"/>
              <a:gd name="T11" fmla="*/ 99916 h 297"/>
              <a:gd name="T12" fmla="*/ 0 w 325"/>
              <a:gd name="T13" fmla="*/ 148263 h 297"/>
              <a:gd name="T14" fmla="*/ 0 w 325"/>
              <a:gd name="T15" fmla="*/ 165453 h 297"/>
              <a:gd name="T16" fmla="*/ 51875 w 325"/>
              <a:gd name="T17" fmla="*/ 218096 h 297"/>
              <a:gd name="T18" fmla="*/ 195971 w 325"/>
              <a:gd name="T19" fmla="*/ 300823 h 297"/>
              <a:gd name="T20" fmla="*/ 195971 w 325"/>
              <a:gd name="T21" fmla="*/ 318013 h 297"/>
              <a:gd name="T22" fmla="*/ 229401 w 325"/>
              <a:gd name="T23" fmla="*/ 318013 h 297"/>
              <a:gd name="T24" fmla="*/ 247845 w 325"/>
              <a:gd name="T25" fmla="*/ 300823 h 297"/>
              <a:gd name="T26" fmla="*/ 266290 w 325"/>
              <a:gd name="T27" fmla="*/ 283633 h 297"/>
              <a:gd name="T28" fmla="*/ 373497 w 325"/>
              <a:gd name="T29" fmla="*/ 249253 h 297"/>
              <a:gd name="T30" fmla="*/ 318164 w 325"/>
              <a:gd name="T31" fmla="*/ 218096 h 297"/>
              <a:gd name="T32" fmla="*/ 303178 w 325"/>
              <a:gd name="T33" fmla="*/ 183717 h 297"/>
              <a:gd name="T34" fmla="*/ 318164 w 325"/>
              <a:gd name="T35" fmla="*/ 148263 h 297"/>
              <a:gd name="T36" fmla="*/ 303178 w 325"/>
              <a:gd name="T37" fmla="*/ 148263 h 297"/>
              <a:gd name="T38" fmla="*/ 303178 w 325"/>
              <a:gd name="T39" fmla="*/ 117106 h 297"/>
              <a:gd name="T40" fmla="*/ 303178 w 325"/>
              <a:gd name="T41" fmla="*/ 82726 h 297"/>
              <a:gd name="T42" fmla="*/ 284734 w 325"/>
              <a:gd name="T43" fmla="*/ 65536 h 297"/>
              <a:gd name="T44" fmla="*/ 284734 w 325"/>
              <a:gd name="T45" fmla="*/ 34380 h 297"/>
              <a:gd name="T46" fmla="*/ 303178 w 325"/>
              <a:gd name="T47" fmla="*/ 17190 h 297"/>
              <a:gd name="T48" fmla="*/ 284734 w 325"/>
              <a:gd name="T49" fmla="*/ 0 h 297"/>
              <a:gd name="T50" fmla="*/ 247845 w 325"/>
              <a:gd name="T51" fmla="*/ 0 h 297"/>
              <a:gd name="T52" fmla="*/ 229401 w 325"/>
              <a:gd name="T53" fmla="*/ 0 h 297"/>
              <a:gd name="T54" fmla="*/ 125652 w 325"/>
              <a:gd name="T55" fmla="*/ 17190 h 2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5"/>
              <a:gd name="T85" fmla="*/ 0 h 297"/>
              <a:gd name="T86" fmla="*/ 325 w 325"/>
              <a:gd name="T87" fmla="*/ 297 h 2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5" h="297">
                <a:moveTo>
                  <a:pt x="109" y="16"/>
                </a:moveTo>
                <a:lnTo>
                  <a:pt x="109" y="48"/>
                </a:lnTo>
                <a:lnTo>
                  <a:pt x="109" y="61"/>
                </a:lnTo>
                <a:lnTo>
                  <a:pt x="109" y="77"/>
                </a:lnTo>
                <a:lnTo>
                  <a:pt x="77" y="77"/>
                </a:lnTo>
                <a:lnTo>
                  <a:pt x="77" y="93"/>
                </a:lnTo>
                <a:lnTo>
                  <a:pt x="0" y="138"/>
                </a:lnTo>
                <a:lnTo>
                  <a:pt x="0" y="154"/>
                </a:lnTo>
                <a:lnTo>
                  <a:pt x="45" y="203"/>
                </a:lnTo>
                <a:lnTo>
                  <a:pt x="170" y="280"/>
                </a:lnTo>
                <a:lnTo>
                  <a:pt x="170" y="296"/>
                </a:lnTo>
                <a:lnTo>
                  <a:pt x="199" y="296"/>
                </a:lnTo>
                <a:lnTo>
                  <a:pt x="215" y="280"/>
                </a:lnTo>
                <a:lnTo>
                  <a:pt x="231" y="264"/>
                </a:lnTo>
                <a:lnTo>
                  <a:pt x="324" y="232"/>
                </a:lnTo>
                <a:lnTo>
                  <a:pt x="276" y="203"/>
                </a:lnTo>
                <a:lnTo>
                  <a:pt x="263" y="171"/>
                </a:lnTo>
                <a:lnTo>
                  <a:pt x="276" y="138"/>
                </a:lnTo>
                <a:lnTo>
                  <a:pt x="263" y="138"/>
                </a:lnTo>
                <a:lnTo>
                  <a:pt x="263" y="109"/>
                </a:lnTo>
                <a:lnTo>
                  <a:pt x="263" y="77"/>
                </a:lnTo>
                <a:lnTo>
                  <a:pt x="247" y="61"/>
                </a:lnTo>
                <a:lnTo>
                  <a:pt x="247" y="32"/>
                </a:lnTo>
                <a:lnTo>
                  <a:pt x="263" y="16"/>
                </a:lnTo>
                <a:lnTo>
                  <a:pt x="247" y="0"/>
                </a:lnTo>
                <a:lnTo>
                  <a:pt x="215" y="0"/>
                </a:lnTo>
                <a:lnTo>
                  <a:pt x="199" y="0"/>
                </a:lnTo>
                <a:lnTo>
                  <a:pt x="109"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32" name="Freeform 477"/>
          <p:cNvSpPr>
            <a:spLocks/>
          </p:cNvSpPr>
          <p:nvPr/>
        </p:nvSpPr>
        <p:spPr bwMode="auto">
          <a:xfrm>
            <a:off x="6107113" y="4491038"/>
            <a:ext cx="57150" cy="101600"/>
          </a:xfrm>
          <a:custGeom>
            <a:avLst/>
            <a:gdLst>
              <a:gd name="T0" fmla="*/ 37322 w 49"/>
              <a:gd name="T1" fmla="*/ 100519 h 94"/>
              <a:gd name="T2" fmla="*/ 37322 w 49"/>
              <a:gd name="T3" fmla="*/ 51881 h 94"/>
              <a:gd name="T4" fmla="*/ 55984 w 49"/>
              <a:gd name="T5" fmla="*/ 34587 h 94"/>
              <a:gd name="T6" fmla="*/ 55984 w 49"/>
              <a:gd name="T7" fmla="*/ 0 h 94"/>
              <a:gd name="T8" fmla="*/ 18661 w 49"/>
              <a:gd name="T9" fmla="*/ 0 h 94"/>
              <a:gd name="T10" fmla="*/ 18661 w 49"/>
              <a:gd name="T11" fmla="*/ 17294 h 94"/>
              <a:gd name="T12" fmla="*/ 0 w 49"/>
              <a:gd name="T13" fmla="*/ 17294 h 94"/>
              <a:gd name="T14" fmla="*/ 18661 w 49"/>
              <a:gd name="T15" fmla="*/ 100519 h 94"/>
              <a:gd name="T16" fmla="*/ 37322 w 49"/>
              <a:gd name="T17" fmla="*/ 100519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94"/>
              <a:gd name="T29" fmla="*/ 49 w 49"/>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94">
                <a:moveTo>
                  <a:pt x="32" y="93"/>
                </a:moveTo>
                <a:lnTo>
                  <a:pt x="32" y="48"/>
                </a:lnTo>
                <a:lnTo>
                  <a:pt x="48" y="32"/>
                </a:lnTo>
                <a:lnTo>
                  <a:pt x="48" y="0"/>
                </a:lnTo>
                <a:lnTo>
                  <a:pt x="16" y="0"/>
                </a:lnTo>
                <a:lnTo>
                  <a:pt x="16" y="16"/>
                </a:lnTo>
                <a:lnTo>
                  <a:pt x="0" y="16"/>
                </a:lnTo>
                <a:lnTo>
                  <a:pt x="16" y="93"/>
                </a:lnTo>
                <a:lnTo>
                  <a:pt x="32" y="9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33" name="Freeform 478"/>
          <p:cNvSpPr>
            <a:spLocks/>
          </p:cNvSpPr>
          <p:nvPr/>
        </p:nvSpPr>
        <p:spPr bwMode="auto">
          <a:xfrm>
            <a:off x="5999163" y="4443413"/>
            <a:ext cx="127000" cy="101600"/>
          </a:xfrm>
          <a:custGeom>
            <a:avLst/>
            <a:gdLst>
              <a:gd name="T0" fmla="*/ 107373 w 110"/>
              <a:gd name="T1" fmla="*/ 0 h 94"/>
              <a:gd name="T2" fmla="*/ 55418 w 110"/>
              <a:gd name="T3" fmla="*/ 17294 h 94"/>
              <a:gd name="T4" fmla="*/ 55418 w 110"/>
              <a:gd name="T5" fmla="*/ 31345 h 94"/>
              <a:gd name="T6" fmla="*/ 18473 w 110"/>
              <a:gd name="T7" fmla="*/ 31345 h 94"/>
              <a:gd name="T8" fmla="*/ 0 w 110"/>
              <a:gd name="T9" fmla="*/ 65932 h 94"/>
              <a:gd name="T10" fmla="*/ 18473 w 110"/>
              <a:gd name="T11" fmla="*/ 100519 h 94"/>
              <a:gd name="T12" fmla="*/ 55418 w 110"/>
              <a:gd name="T13" fmla="*/ 100519 h 94"/>
              <a:gd name="T14" fmla="*/ 55418 w 110"/>
              <a:gd name="T15" fmla="*/ 65932 h 94"/>
              <a:gd name="T16" fmla="*/ 107373 w 110"/>
              <a:gd name="T17" fmla="*/ 65932 h 94"/>
              <a:gd name="T18" fmla="*/ 125845 w 110"/>
              <a:gd name="T19" fmla="*/ 65932 h 94"/>
              <a:gd name="T20" fmla="*/ 125845 w 110"/>
              <a:gd name="T21" fmla="*/ 48638 h 94"/>
              <a:gd name="T22" fmla="*/ 125845 w 110"/>
              <a:gd name="T23" fmla="*/ 31345 h 94"/>
              <a:gd name="T24" fmla="*/ 107373 w 110"/>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94"/>
              <a:gd name="T41" fmla="*/ 110 w 110"/>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94">
                <a:moveTo>
                  <a:pt x="93" y="0"/>
                </a:moveTo>
                <a:lnTo>
                  <a:pt x="48" y="16"/>
                </a:lnTo>
                <a:lnTo>
                  <a:pt x="48" y="29"/>
                </a:lnTo>
                <a:lnTo>
                  <a:pt x="16" y="29"/>
                </a:lnTo>
                <a:lnTo>
                  <a:pt x="0" y="61"/>
                </a:lnTo>
                <a:lnTo>
                  <a:pt x="16" y="93"/>
                </a:lnTo>
                <a:lnTo>
                  <a:pt x="48" y="93"/>
                </a:lnTo>
                <a:lnTo>
                  <a:pt x="48" y="61"/>
                </a:lnTo>
                <a:lnTo>
                  <a:pt x="93" y="61"/>
                </a:lnTo>
                <a:lnTo>
                  <a:pt x="109" y="61"/>
                </a:lnTo>
                <a:lnTo>
                  <a:pt x="109" y="45"/>
                </a:lnTo>
                <a:lnTo>
                  <a:pt x="109" y="29"/>
                </a:lnTo>
                <a:lnTo>
                  <a:pt x="93"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34" name="Freeform 479"/>
          <p:cNvSpPr>
            <a:spLocks/>
          </p:cNvSpPr>
          <p:nvPr/>
        </p:nvSpPr>
        <p:spPr bwMode="auto">
          <a:xfrm>
            <a:off x="6037263" y="4508500"/>
            <a:ext cx="71437" cy="101600"/>
          </a:xfrm>
          <a:custGeom>
            <a:avLst/>
            <a:gdLst>
              <a:gd name="T0" fmla="*/ 70285 w 62"/>
              <a:gd name="T1" fmla="*/ 83226 h 94"/>
              <a:gd name="T2" fmla="*/ 70285 w 62"/>
              <a:gd name="T3" fmla="*/ 0 h 94"/>
              <a:gd name="T4" fmla="*/ 18435 w 62"/>
              <a:gd name="T5" fmla="*/ 0 h 94"/>
              <a:gd name="T6" fmla="*/ 18435 w 62"/>
              <a:gd name="T7" fmla="*/ 34587 h 94"/>
              <a:gd name="T8" fmla="*/ 0 w 62"/>
              <a:gd name="T9" fmla="*/ 83226 h 94"/>
              <a:gd name="T10" fmla="*/ 0 w 62"/>
              <a:gd name="T11" fmla="*/ 100519 h 94"/>
              <a:gd name="T12" fmla="*/ 36871 w 62"/>
              <a:gd name="T13" fmla="*/ 100519 h 94"/>
              <a:gd name="T14" fmla="*/ 70285 w 62"/>
              <a:gd name="T15" fmla="*/ 83226 h 94"/>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94"/>
              <a:gd name="T26" fmla="*/ 62 w 62"/>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94">
                <a:moveTo>
                  <a:pt x="61" y="77"/>
                </a:moveTo>
                <a:lnTo>
                  <a:pt x="61" y="0"/>
                </a:lnTo>
                <a:lnTo>
                  <a:pt x="16" y="0"/>
                </a:lnTo>
                <a:lnTo>
                  <a:pt x="16" y="32"/>
                </a:lnTo>
                <a:lnTo>
                  <a:pt x="0" y="77"/>
                </a:lnTo>
                <a:lnTo>
                  <a:pt x="0" y="93"/>
                </a:lnTo>
                <a:lnTo>
                  <a:pt x="32" y="93"/>
                </a:lnTo>
                <a:lnTo>
                  <a:pt x="61" y="77"/>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35" name="Freeform 480"/>
          <p:cNvSpPr>
            <a:spLocks/>
          </p:cNvSpPr>
          <p:nvPr/>
        </p:nvSpPr>
        <p:spPr bwMode="auto">
          <a:xfrm>
            <a:off x="5876925" y="4259263"/>
            <a:ext cx="301625" cy="268287"/>
          </a:xfrm>
          <a:custGeom>
            <a:avLst/>
            <a:gdLst>
              <a:gd name="T0" fmla="*/ 122499 w 261"/>
              <a:gd name="T1" fmla="*/ 48486 h 249"/>
              <a:gd name="T2" fmla="*/ 122499 w 261"/>
              <a:gd name="T3" fmla="*/ 148689 h 249"/>
              <a:gd name="T4" fmla="*/ 107476 w 261"/>
              <a:gd name="T5" fmla="*/ 167006 h 249"/>
              <a:gd name="T6" fmla="*/ 70495 w 261"/>
              <a:gd name="T7" fmla="*/ 167006 h 249"/>
              <a:gd name="T8" fmla="*/ 33514 w 261"/>
              <a:gd name="T9" fmla="*/ 167006 h 249"/>
              <a:gd name="T10" fmla="*/ 0 w 261"/>
              <a:gd name="T11" fmla="*/ 184245 h 249"/>
              <a:gd name="T12" fmla="*/ 18490 w 261"/>
              <a:gd name="T13" fmla="*/ 232731 h 249"/>
              <a:gd name="T14" fmla="*/ 52004 w 261"/>
              <a:gd name="T15" fmla="*/ 232731 h 249"/>
              <a:gd name="T16" fmla="*/ 70495 w 261"/>
              <a:gd name="T17" fmla="*/ 267210 h 249"/>
              <a:gd name="T18" fmla="*/ 107476 w 261"/>
              <a:gd name="T19" fmla="*/ 249970 h 249"/>
              <a:gd name="T20" fmla="*/ 122499 w 261"/>
              <a:gd name="T21" fmla="*/ 249970 h 249"/>
              <a:gd name="T22" fmla="*/ 140989 w 261"/>
              <a:gd name="T23" fmla="*/ 215492 h 249"/>
              <a:gd name="T24" fmla="*/ 177970 w 261"/>
              <a:gd name="T25" fmla="*/ 215492 h 249"/>
              <a:gd name="T26" fmla="*/ 177970 w 261"/>
              <a:gd name="T27" fmla="*/ 201485 h 249"/>
              <a:gd name="T28" fmla="*/ 229975 w 261"/>
              <a:gd name="T29" fmla="*/ 184245 h 249"/>
              <a:gd name="T30" fmla="*/ 285446 w 261"/>
              <a:gd name="T31" fmla="*/ 184245 h 249"/>
              <a:gd name="T32" fmla="*/ 285446 w 261"/>
              <a:gd name="T33" fmla="*/ 167006 h 249"/>
              <a:gd name="T34" fmla="*/ 300469 w 261"/>
              <a:gd name="T35" fmla="*/ 118520 h 249"/>
              <a:gd name="T36" fmla="*/ 266955 w 261"/>
              <a:gd name="T37" fmla="*/ 118520 h 249"/>
              <a:gd name="T38" fmla="*/ 266955 w 261"/>
              <a:gd name="T39" fmla="*/ 100204 h 249"/>
              <a:gd name="T40" fmla="*/ 122499 w 261"/>
              <a:gd name="T41" fmla="*/ 17239 h 249"/>
              <a:gd name="T42" fmla="*/ 107476 w 261"/>
              <a:gd name="T43" fmla="*/ 0 h 249"/>
              <a:gd name="T44" fmla="*/ 107476 w 261"/>
              <a:gd name="T45" fmla="*/ 48486 h 249"/>
              <a:gd name="T46" fmla="*/ 122499 w 261"/>
              <a:gd name="T47" fmla="*/ 48486 h 2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249"/>
              <a:gd name="T74" fmla="*/ 261 w 261"/>
              <a:gd name="T75" fmla="*/ 249 h 2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249">
                <a:moveTo>
                  <a:pt x="106" y="45"/>
                </a:moveTo>
                <a:lnTo>
                  <a:pt x="106" y="138"/>
                </a:lnTo>
                <a:lnTo>
                  <a:pt x="93" y="155"/>
                </a:lnTo>
                <a:lnTo>
                  <a:pt x="61" y="155"/>
                </a:lnTo>
                <a:lnTo>
                  <a:pt x="29" y="155"/>
                </a:lnTo>
                <a:lnTo>
                  <a:pt x="0" y="171"/>
                </a:lnTo>
                <a:lnTo>
                  <a:pt x="16" y="216"/>
                </a:lnTo>
                <a:lnTo>
                  <a:pt x="45" y="216"/>
                </a:lnTo>
                <a:lnTo>
                  <a:pt x="61" y="248"/>
                </a:lnTo>
                <a:lnTo>
                  <a:pt x="93" y="232"/>
                </a:lnTo>
                <a:lnTo>
                  <a:pt x="106" y="232"/>
                </a:lnTo>
                <a:lnTo>
                  <a:pt x="122" y="200"/>
                </a:lnTo>
                <a:lnTo>
                  <a:pt x="154" y="200"/>
                </a:lnTo>
                <a:lnTo>
                  <a:pt x="154" y="187"/>
                </a:lnTo>
                <a:lnTo>
                  <a:pt x="199" y="171"/>
                </a:lnTo>
                <a:lnTo>
                  <a:pt x="247" y="171"/>
                </a:lnTo>
                <a:lnTo>
                  <a:pt x="247" y="155"/>
                </a:lnTo>
                <a:lnTo>
                  <a:pt x="260" y="110"/>
                </a:lnTo>
                <a:lnTo>
                  <a:pt x="231" y="110"/>
                </a:lnTo>
                <a:lnTo>
                  <a:pt x="231" y="93"/>
                </a:lnTo>
                <a:lnTo>
                  <a:pt x="106" y="16"/>
                </a:lnTo>
                <a:lnTo>
                  <a:pt x="93" y="0"/>
                </a:lnTo>
                <a:lnTo>
                  <a:pt x="93" y="45"/>
                </a:lnTo>
                <a:lnTo>
                  <a:pt x="106" y="4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36" name="Freeform 481"/>
          <p:cNvSpPr>
            <a:spLocks/>
          </p:cNvSpPr>
          <p:nvPr/>
        </p:nvSpPr>
        <p:spPr bwMode="auto">
          <a:xfrm>
            <a:off x="6143625" y="4460875"/>
            <a:ext cx="196850" cy="166688"/>
          </a:xfrm>
          <a:custGeom>
            <a:avLst/>
            <a:gdLst>
              <a:gd name="T0" fmla="*/ 88640 w 171"/>
              <a:gd name="T1" fmla="*/ 165613 h 155"/>
              <a:gd name="T2" fmla="*/ 107059 w 171"/>
              <a:gd name="T3" fmla="*/ 148406 h 155"/>
              <a:gd name="T4" fmla="*/ 122024 w 171"/>
              <a:gd name="T5" fmla="*/ 113993 h 155"/>
              <a:gd name="T6" fmla="*/ 140443 w 171"/>
              <a:gd name="T7" fmla="*/ 131200 h 155"/>
              <a:gd name="T8" fmla="*/ 177280 w 171"/>
              <a:gd name="T9" fmla="*/ 82806 h 155"/>
              <a:gd name="T10" fmla="*/ 195699 w 171"/>
              <a:gd name="T11" fmla="*/ 48393 h 155"/>
              <a:gd name="T12" fmla="*/ 195699 w 171"/>
              <a:gd name="T13" fmla="*/ 13980 h 155"/>
              <a:gd name="T14" fmla="*/ 177280 w 171"/>
              <a:gd name="T15" fmla="*/ 13980 h 155"/>
              <a:gd name="T16" fmla="*/ 122024 w 171"/>
              <a:gd name="T17" fmla="*/ 0 h 155"/>
              <a:gd name="T18" fmla="*/ 88640 w 171"/>
              <a:gd name="T19" fmla="*/ 13980 h 155"/>
              <a:gd name="T20" fmla="*/ 18419 w 171"/>
              <a:gd name="T21" fmla="*/ 13980 h 155"/>
              <a:gd name="T22" fmla="*/ 18419 w 171"/>
              <a:gd name="T23" fmla="*/ 31187 h 155"/>
              <a:gd name="T24" fmla="*/ 18419 w 171"/>
              <a:gd name="T25" fmla="*/ 65600 h 155"/>
              <a:gd name="T26" fmla="*/ 0 w 171"/>
              <a:gd name="T27" fmla="*/ 82806 h 155"/>
              <a:gd name="T28" fmla="*/ 0 w 171"/>
              <a:gd name="T29" fmla="*/ 131200 h 155"/>
              <a:gd name="T30" fmla="*/ 18419 w 171"/>
              <a:gd name="T31" fmla="*/ 131200 h 155"/>
              <a:gd name="T32" fmla="*/ 51803 w 171"/>
              <a:gd name="T33" fmla="*/ 165613 h 155"/>
              <a:gd name="T34" fmla="*/ 70221 w 171"/>
              <a:gd name="T35" fmla="*/ 165613 h 155"/>
              <a:gd name="T36" fmla="*/ 88640 w 171"/>
              <a:gd name="T37" fmla="*/ 165613 h 1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55"/>
              <a:gd name="T59" fmla="*/ 171 w 171"/>
              <a:gd name="T60" fmla="*/ 155 h 1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55">
                <a:moveTo>
                  <a:pt x="77" y="154"/>
                </a:moveTo>
                <a:lnTo>
                  <a:pt x="93" y="138"/>
                </a:lnTo>
                <a:lnTo>
                  <a:pt x="106" y="106"/>
                </a:lnTo>
                <a:lnTo>
                  <a:pt x="122" y="122"/>
                </a:lnTo>
                <a:lnTo>
                  <a:pt x="154" y="77"/>
                </a:lnTo>
                <a:lnTo>
                  <a:pt x="170" y="45"/>
                </a:lnTo>
                <a:lnTo>
                  <a:pt x="170" y="13"/>
                </a:lnTo>
                <a:lnTo>
                  <a:pt x="154" y="13"/>
                </a:lnTo>
                <a:lnTo>
                  <a:pt x="106" y="0"/>
                </a:lnTo>
                <a:lnTo>
                  <a:pt x="77" y="13"/>
                </a:lnTo>
                <a:lnTo>
                  <a:pt x="16" y="13"/>
                </a:lnTo>
                <a:lnTo>
                  <a:pt x="16" y="29"/>
                </a:lnTo>
                <a:lnTo>
                  <a:pt x="16" y="61"/>
                </a:lnTo>
                <a:lnTo>
                  <a:pt x="0" y="77"/>
                </a:lnTo>
                <a:lnTo>
                  <a:pt x="0" y="122"/>
                </a:lnTo>
                <a:lnTo>
                  <a:pt x="16" y="122"/>
                </a:lnTo>
                <a:lnTo>
                  <a:pt x="45" y="154"/>
                </a:lnTo>
                <a:lnTo>
                  <a:pt x="61" y="154"/>
                </a:lnTo>
                <a:lnTo>
                  <a:pt x="77" y="154"/>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37" name="Freeform 482"/>
          <p:cNvSpPr>
            <a:spLocks/>
          </p:cNvSpPr>
          <p:nvPr/>
        </p:nvSpPr>
        <p:spPr bwMode="auto">
          <a:xfrm>
            <a:off x="6107113" y="4508500"/>
            <a:ext cx="19050" cy="84138"/>
          </a:xfrm>
          <a:custGeom>
            <a:avLst/>
            <a:gdLst>
              <a:gd name="T0" fmla="*/ 17929 w 17"/>
              <a:gd name="T1" fmla="*/ 83059 h 78"/>
              <a:gd name="T2" fmla="*/ 0 w 17"/>
              <a:gd name="T3" fmla="*/ 0 h 78"/>
              <a:gd name="T4" fmla="*/ 0 w 17"/>
              <a:gd name="T5" fmla="*/ 83059 h 78"/>
              <a:gd name="T6" fmla="*/ 17929 w 17"/>
              <a:gd name="T7" fmla="*/ 83059 h 78"/>
              <a:gd name="T8" fmla="*/ 0 60000 65536"/>
              <a:gd name="T9" fmla="*/ 0 60000 65536"/>
              <a:gd name="T10" fmla="*/ 0 60000 65536"/>
              <a:gd name="T11" fmla="*/ 0 60000 65536"/>
              <a:gd name="T12" fmla="*/ 0 w 17"/>
              <a:gd name="T13" fmla="*/ 0 h 78"/>
              <a:gd name="T14" fmla="*/ 17 w 17"/>
              <a:gd name="T15" fmla="*/ 78 h 78"/>
            </a:gdLst>
            <a:ahLst/>
            <a:cxnLst>
              <a:cxn ang="T8">
                <a:pos x="T0" y="T1"/>
              </a:cxn>
              <a:cxn ang="T9">
                <a:pos x="T2" y="T3"/>
              </a:cxn>
              <a:cxn ang="T10">
                <a:pos x="T4" y="T5"/>
              </a:cxn>
              <a:cxn ang="T11">
                <a:pos x="T6" y="T7"/>
              </a:cxn>
            </a:cxnLst>
            <a:rect l="T12" t="T13" r="T14" b="T15"/>
            <a:pathLst>
              <a:path w="17" h="78">
                <a:moveTo>
                  <a:pt x="16" y="77"/>
                </a:moveTo>
                <a:lnTo>
                  <a:pt x="0" y="0"/>
                </a:lnTo>
                <a:lnTo>
                  <a:pt x="0" y="77"/>
                </a:lnTo>
                <a:lnTo>
                  <a:pt x="16" y="77"/>
                </a:lnTo>
              </a:path>
            </a:pathLst>
          </a:custGeom>
          <a:solidFill>
            <a:srgbClr val="C0C0C0"/>
          </a:solidFill>
          <a:ln w="12700" cap="rnd" cmpd="sng">
            <a:solidFill>
              <a:srgbClr val="000000"/>
            </a:solidFill>
            <a:prstDash val="solid"/>
            <a:round/>
            <a:headEnd/>
            <a:tailEnd/>
          </a:ln>
        </p:spPr>
        <p:txBody>
          <a:bodyPr/>
          <a:lstStyle/>
          <a:p>
            <a:endParaRPr lang="en-US"/>
          </a:p>
        </p:txBody>
      </p:sp>
      <p:grpSp>
        <p:nvGrpSpPr>
          <p:cNvPr id="29838" name="Group 483"/>
          <p:cNvGrpSpPr>
            <a:grpSpLocks/>
          </p:cNvGrpSpPr>
          <p:nvPr/>
        </p:nvGrpSpPr>
        <p:grpSpPr bwMode="auto">
          <a:xfrm>
            <a:off x="5807075" y="4076700"/>
            <a:ext cx="268288" cy="249238"/>
            <a:chOff x="2399" y="1999"/>
            <a:chExt cx="232" cy="232"/>
          </a:xfrm>
        </p:grpSpPr>
        <p:sp>
          <p:nvSpPr>
            <p:cNvPr id="30357" name="Freeform 484"/>
            <p:cNvSpPr>
              <a:spLocks/>
            </p:cNvSpPr>
            <p:nvPr/>
          </p:nvSpPr>
          <p:spPr bwMode="auto">
            <a:xfrm>
              <a:off x="2399" y="2137"/>
              <a:ext cx="123" cy="94"/>
            </a:xfrm>
            <a:custGeom>
              <a:avLst/>
              <a:gdLst>
                <a:gd name="T0" fmla="*/ 0 w 123"/>
                <a:gd name="T1" fmla="*/ 93 h 94"/>
                <a:gd name="T2" fmla="*/ 61 w 123"/>
                <a:gd name="T3" fmla="*/ 93 h 94"/>
                <a:gd name="T4" fmla="*/ 61 w 123"/>
                <a:gd name="T5" fmla="*/ 64 h 94"/>
                <a:gd name="T6" fmla="*/ 77 w 123"/>
                <a:gd name="T7" fmla="*/ 64 h 94"/>
                <a:gd name="T8" fmla="*/ 77 w 123"/>
                <a:gd name="T9" fmla="*/ 32 h 94"/>
                <a:gd name="T10" fmla="*/ 122 w 123"/>
                <a:gd name="T11" fmla="*/ 32 h 94"/>
                <a:gd name="T12" fmla="*/ 122 w 123"/>
                <a:gd name="T13" fmla="*/ 0 h 94"/>
                <a:gd name="T14" fmla="*/ 61 w 123"/>
                <a:gd name="T15" fmla="*/ 0 h 94"/>
                <a:gd name="T16" fmla="*/ 45 w 123"/>
                <a:gd name="T17" fmla="*/ 16 h 94"/>
                <a:gd name="T18" fmla="*/ 0 w 123"/>
                <a:gd name="T19" fmla="*/ 93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94"/>
                <a:gd name="T32" fmla="*/ 123 w 12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94">
                  <a:moveTo>
                    <a:pt x="0" y="93"/>
                  </a:moveTo>
                  <a:lnTo>
                    <a:pt x="61" y="93"/>
                  </a:lnTo>
                  <a:lnTo>
                    <a:pt x="61" y="64"/>
                  </a:lnTo>
                  <a:lnTo>
                    <a:pt x="77" y="64"/>
                  </a:lnTo>
                  <a:lnTo>
                    <a:pt x="77" y="32"/>
                  </a:lnTo>
                  <a:lnTo>
                    <a:pt x="122" y="32"/>
                  </a:lnTo>
                  <a:lnTo>
                    <a:pt x="122" y="0"/>
                  </a:lnTo>
                  <a:lnTo>
                    <a:pt x="61" y="0"/>
                  </a:lnTo>
                  <a:lnTo>
                    <a:pt x="45" y="16"/>
                  </a:lnTo>
                  <a:lnTo>
                    <a:pt x="0" y="9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58" name="Freeform 485"/>
            <p:cNvSpPr>
              <a:spLocks/>
            </p:cNvSpPr>
            <p:nvPr/>
          </p:nvSpPr>
          <p:spPr bwMode="auto">
            <a:xfrm>
              <a:off x="2460" y="1999"/>
              <a:ext cx="171" cy="139"/>
            </a:xfrm>
            <a:custGeom>
              <a:avLst/>
              <a:gdLst>
                <a:gd name="T0" fmla="*/ 0 w 171"/>
                <a:gd name="T1" fmla="*/ 138 h 139"/>
                <a:gd name="T2" fmla="*/ 61 w 171"/>
                <a:gd name="T3" fmla="*/ 138 h 139"/>
                <a:gd name="T4" fmla="*/ 61 w 171"/>
                <a:gd name="T5" fmla="*/ 122 h 139"/>
                <a:gd name="T6" fmla="*/ 138 w 171"/>
                <a:gd name="T7" fmla="*/ 77 h 139"/>
                <a:gd name="T8" fmla="*/ 138 w 171"/>
                <a:gd name="T9" fmla="*/ 61 h 139"/>
                <a:gd name="T10" fmla="*/ 170 w 171"/>
                <a:gd name="T11" fmla="*/ 61 h 139"/>
                <a:gd name="T12" fmla="*/ 170 w 171"/>
                <a:gd name="T13" fmla="*/ 45 h 139"/>
                <a:gd name="T14" fmla="*/ 170 w 171"/>
                <a:gd name="T15" fmla="*/ 32 h 139"/>
                <a:gd name="T16" fmla="*/ 170 w 171"/>
                <a:gd name="T17" fmla="*/ 0 h 139"/>
                <a:gd name="T18" fmla="*/ 138 w 171"/>
                <a:gd name="T19" fmla="*/ 0 h 139"/>
                <a:gd name="T20" fmla="*/ 122 w 171"/>
                <a:gd name="T21" fmla="*/ 0 h 139"/>
                <a:gd name="T22" fmla="*/ 106 w 171"/>
                <a:gd name="T23" fmla="*/ 0 h 139"/>
                <a:gd name="T24" fmla="*/ 93 w 171"/>
                <a:gd name="T25" fmla="*/ 16 h 139"/>
                <a:gd name="T26" fmla="*/ 77 w 171"/>
                <a:gd name="T27" fmla="*/ 32 h 139"/>
                <a:gd name="T28" fmla="*/ 45 w 171"/>
                <a:gd name="T29" fmla="*/ 93 h 139"/>
                <a:gd name="T30" fmla="*/ 0 w 171"/>
                <a:gd name="T31" fmla="*/ 138 h 1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1"/>
                <a:gd name="T49" fmla="*/ 0 h 139"/>
                <a:gd name="T50" fmla="*/ 171 w 171"/>
                <a:gd name="T51" fmla="*/ 139 h 1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1" h="139">
                  <a:moveTo>
                    <a:pt x="0" y="138"/>
                  </a:moveTo>
                  <a:lnTo>
                    <a:pt x="61" y="138"/>
                  </a:lnTo>
                  <a:lnTo>
                    <a:pt x="61" y="122"/>
                  </a:lnTo>
                  <a:lnTo>
                    <a:pt x="138" y="77"/>
                  </a:lnTo>
                  <a:lnTo>
                    <a:pt x="138" y="61"/>
                  </a:lnTo>
                  <a:lnTo>
                    <a:pt x="170" y="61"/>
                  </a:lnTo>
                  <a:lnTo>
                    <a:pt x="170" y="45"/>
                  </a:lnTo>
                  <a:lnTo>
                    <a:pt x="170" y="32"/>
                  </a:lnTo>
                  <a:lnTo>
                    <a:pt x="170" y="0"/>
                  </a:lnTo>
                  <a:lnTo>
                    <a:pt x="138" y="0"/>
                  </a:lnTo>
                  <a:lnTo>
                    <a:pt x="122" y="0"/>
                  </a:lnTo>
                  <a:lnTo>
                    <a:pt x="106" y="0"/>
                  </a:lnTo>
                  <a:lnTo>
                    <a:pt x="93" y="16"/>
                  </a:lnTo>
                  <a:lnTo>
                    <a:pt x="77" y="32"/>
                  </a:lnTo>
                  <a:lnTo>
                    <a:pt x="45" y="93"/>
                  </a:lnTo>
                  <a:lnTo>
                    <a:pt x="0" y="13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grpSp>
      <p:sp>
        <p:nvSpPr>
          <p:cNvPr id="29839" name="Freeform 486"/>
          <p:cNvSpPr>
            <a:spLocks/>
          </p:cNvSpPr>
          <p:nvPr/>
        </p:nvSpPr>
        <p:spPr bwMode="auto">
          <a:xfrm>
            <a:off x="6232525" y="4059238"/>
            <a:ext cx="71438" cy="119062"/>
          </a:xfrm>
          <a:custGeom>
            <a:avLst/>
            <a:gdLst>
              <a:gd name="T0" fmla="*/ 0 w 62"/>
              <a:gd name="T1" fmla="*/ 0 h 110"/>
              <a:gd name="T2" fmla="*/ 18436 w 62"/>
              <a:gd name="T3" fmla="*/ 17318 h 110"/>
              <a:gd name="T4" fmla="*/ 0 w 62"/>
              <a:gd name="T5" fmla="*/ 34636 h 110"/>
              <a:gd name="T6" fmla="*/ 0 w 62"/>
              <a:gd name="T7" fmla="*/ 66025 h 110"/>
              <a:gd name="T8" fmla="*/ 18436 w 62"/>
              <a:gd name="T9" fmla="*/ 83343 h 110"/>
              <a:gd name="T10" fmla="*/ 18436 w 62"/>
              <a:gd name="T11" fmla="*/ 117980 h 110"/>
              <a:gd name="T12" fmla="*/ 33415 w 62"/>
              <a:gd name="T13" fmla="*/ 100662 h 110"/>
              <a:gd name="T14" fmla="*/ 33415 w 62"/>
              <a:gd name="T15" fmla="*/ 83343 h 110"/>
              <a:gd name="T16" fmla="*/ 51850 w 62"/>
              <a:gd name="T17" fmla="*/ 66025 h 110"/>
              <a:gd name="T18" fmla="*/ 70286 w 62"/>
              <a:gd name="T19" fmla="*/ 66025 h 110"/>
              <a:gd name="T20" fmla="*/ 33415 w 62"/>
              <a:gd name="T21" fmla="*/ 51954 h 110"/>
              <a:gd name="T22" fmla="*/ 51850 w 62"/>
              <a:gd name="T23" fmla="*/ 0 h 110"/>
              <a:gd name="T24" fmla="*/ 33415 w 62"/>
              <a:gd name="T25" fmla="*/ 0 h 110"/>
              <a:gd name="T26" fmla="*/ 0 w 62"/>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10"/>
              <a:gd name="T44" fmla="*/ 62 w 62"/>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10">
                <a:moveTo>
                  <a:pt x="0" y="0"/>
                </a:moveTo>
                <a:lnTo>
                  <a:pt x="16" y="16"/>
                </a:lnTo>
                <a:lnTo>
                  <a:pt x="0" y="32"/>
                </a:lnTo>
                <a:lnTo>
                  <a:pt x="0" y="61"/>
                </a:lnTo>
                <a:lnTo>
                  <a:pt x="16" y="77"/>
                </a:lnTo>
                <a:lnTo>
                  <a:pt x="16" y="109"/>
                </a:lnTo>
                <a:lnTo>
                  <a:pt x="29" y="93"/>
                </a:lnTo>
                <a:lnTo>
                  <a:pt x="29" y="77"/>
                </a:lnTo>
                <a:lnTo>
                  <a:pt x="45" y="61"/>
                </a:lnTo>
                <a:lnTo>
                  <a:pt x="61" y="61"/>
                </a:lnTo>
                <a:lnTo>
                  <a:pt x="29" y="48"/>
                </a:lnTo>
                <a:lnTo>
                  <a:pt x="45" y="0"/>
                </a:lnTo>
                <a:lnTo>
                  <a:pt x="29"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40" name="Freeform 487"/>
          <p:cNvSpPr>
            <a:spLocks/>
          </p:cNvSpPr>
          <p:nvPr/>
        </p:nvSpPr>
        <p:spPr bwMode="auto">
          <a:xfrm>
            <a:off x="5948363" y="3960813"/>
            <a:ext cx="52387" cy="82550"/>
          </a:xfrm>
          <a:custGeom>
            <a:avLst/>
            <a:gdLst>
              <a:gd name="T0" fmla="*/ 18222 w 46"/>
              <a:gd name="T1" fmla="*/ 0 h 78"/>
              <a:gd name="T2" fmla="*/ 0 w 46"/>
              <a:gd name="T3" fmla="*/ 50800 h 78"/>
              <a:gd name="T4" fmla="*/ 18222 w 46"/>
              <a:gd name="T5" fmla="*/ 50800 h 78"/>
              <a:gd name="T6" fmla="*/ 0 w 46"/>
              <a:gd name="T7" fmla="*/ 81492 h 78"/>
              <a:gd name="T8" fmla="*/ 36443 w 46"/>
              <a:gd name="T9" fmla="*/ 81492 h 78"/>
              <a:gd name="T10" fmla="*/ 36443 w 46"/>
              <a:gd name="T11" fmla="*/ 67733 h 78"/>
              <a:gd name="T12" fmla="*/ 36443 w 46"/>
              <a:gd name="T13" fmla="*/ 33867 h 78"/>
              <a:gd name="T14" fmla="*/ 51248 w 46"/>
              <a:gd name="T15" fmla="*/ 0 h 78"/>
              <a:gd name="T16" fmla="*/ 18222 w 46"/>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78"/>
              <a:gd name="T29" fmla="*/ 46 w 46"/>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78">
                <a:moveTo>
                  <a:pt x="16" y="0"/>
                </a:moveTo>
                <a:lnTo>
                  <a:pt x="0" y="48"/>
                </a:lnTo>
                <a:lnTo>
                  <a:pt x="16" y="48"/>
                </a:lnTo>
                <a:lnTo>
                  <a:pt x="0" y="77"/>
                </a:lnTo>
                <a:lnTo>
                  <a:pt x="32" y="77"/>
                </a:lnTo>
                <a:lnTo>
                  <a:pt x="32" y="64"/>
                </a:lnTo>
                <a:lnTo>
                  <a:pt x="32" y="32"/>
                </a:lnTo>
                <a:lnTo>
                  <a:pt x="45" y="0"/>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41" name="Freeform 488"/>
          <p:cNvSpPr>
            <a:spLocks/>
          </p:cNvSpPr>
          <p:nvPr/>
        </p:nvSpPr>
        <p:spPr bwMode="auto">
          <a:xfrm>
            <a:off x="5948363" y="3911600"/>
            <a:ext cx="215900" cy="149225"/>
          </a:xfrm>
          <a:custGeom>
            <a:avLst/>
            <a:gdLst>
              <a:gd name="T0" fmla="*/ 51955 w 187"/>
              <a:gd name="T1" fmla="*/ 148151 h 139"/>
              <a:gd name="T2" fmla="*/ 88900 w 187"/>
              <a:gd name="T3" fmla="*/ 130974 h 139"/>
              <a:gd name="T4" fmla="*/ 107373 w 187"/>
              <a:gd name="T5" fmla="*/ 130974 h 139"/>
              <a:gd name="T6" fmla="*/ 125845 w 187"/>
              <a:gd name="T7" fmla="*/ 130974 h 139"/>
              <a:gd name="T8" fmla="*/ 140855 w 187"/>
              <a:gd name="T9" fmla="*/ 117018 h 139"/>
              <a:gd name="T10" fmla="*/ 159327 w 187"/>
              <a:gd name="T11" fmla="*/ 99841 h 139"/>
              <a:gd name="T12" fmla="*/ 159327 w 187"/>
              <a:gd name="T13" fmla="*/ 82664 h 139"/>
              <a:gd name="T14" fmla="*/ 177800 w 187"/>
              <a:gd name="T15" fmla="*/ 48310 h 139"/>
              <a:gd name="T16" fmla="*/ 214745 w 187"/>
              <a:gd name="T17" fmla="*/ 34354 h 139"/>
              <a:gd name="T18" fmla="*/ 177800 w 187"/>
              <a:gd name="T19" fmla="*/ 17177 h 139"/>
              <a:gd name="T20" fmla="*/ 159327 w 187"/>
              <a:gd name="T21" fmla="*/ 17177 h 139"/>
              <a:gd name="T22" fmla="*/ 140855 w 187"/>
              <a:gd name="T23" fmla="*/ 17177 h 139"/>
              <a:gd name="T24" fmla="*/ 140855 w 187"/>
              <a:gd name="T25" fmla="*/ 0 h 139"/>
              <a:gd name="T26" fmla="*/ 125845 w 187"/>
              <a:gd name="T27" fmla="*/ 17177 h 139"/>
              <a:gd name="T28" fmla="*/ 36945 w 187"/>
              <a:gd name="T29" fmla="*/ 0 h 139"/>
              <a:gd name="T30" fmla="*/ 0 w 187"/>
              <a:gd name="T31" fmla="*/ 17177 h 139"/>
              <a:gd name="T32" fmla="*/ 18473 w 187"/>
              <a:gd name="T33" fmla="*/ 48310 h 139"/>
              <a:gd name="T34" fmla="*/ 51955 w 187"/>
              <a:gd name="T35" fmla="*/ 48310 h 139"/>
              <a:gd name="T36" fmla="*/ 36945 w 187"/>
              <a:gd name="T37" fmla="*/ 82664 h 139"/>
              <a:gd name="T38" fmla="*/ 36945 w 187"/>
              <a:gd name="T39" fmla="*/ 117018 h 139"/>
              <a:gd name="T40" fmla="*/ 36945 w 187"/>
              <a:gd name="T41" fmla="*/ 130974 h 139"/>
              <a:gd name="T42" fmla="*/ 51955 w 187"/>
              <a:gd name="T43" fmla="*/ 130974 h 139"/>
              <a:gd name="T44" fmla="*/ 51955 w 187"/>
              <a:gd name="T45" fmla="*/ 148151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7"/>
              <a:gd name="T70" fmla="*/ 0 h 139"/>
              <a:gd name="T71" fmla="*/ 187 w 187"/>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7" h="139">
                <a:moveTo>
                  <a:pt x="45" y="138"/>
                </a:moveTo>
                <a:lnTo>
                  <a:pt x="77" y="122"/>
                </a:lnTo>
                <a:lnTo>
                  <a:pt x="93" y="122"/>
                </a:lnTo>
                <a:lnTo>
                  <a:pt x="109" y="122"/>
                </a:lnTo>
                <a:lnTo>
                  <a:pt x="122" y="109"/>
                </a:lnTo>
                <a:lnTo>
                  <a:pt x="138" y="93"/>
                </a:lnTo>
                <a:lnTo>
                  <a:pt x="138" y="77"/>
                </a:lnTo>
                <a:lnTo>
                  <a:pt x="154" y="45"/>
                </a:lnTo>
                <a:lnTo>
                  <a:pt x="186" y="32"/>
                </a:lnTo>
                <a:lnTo>
                  <a:pt x="154" y="16"/>
                </a:lnTo>
                <a:lnTo>
                  <a:pt x="138" y="16"/>
                </a:lnTo>
                <a:lnTo>
                  <a:pt x="122" y="16"/>
                </a:lnTo>
                <a:lnTo>
                  <a:pt x="122" y="0"/>
                </a:lnTo>
                <a:lnTo>
                  <a:pt x="109" y="16"/>
                </a:lnTo>
                <a:lnTo>
                  <a:pt x="32" y="0"/>
                </a:lnTo>
                <a:lnTo>
                  <a:pt x="0" y="16"/>
                </a:lnTo>
                <a:lnTo>
                  <a:pt x="16" y="45"/>
                </a:lnTo>
                <a:lnTo>
                  <a:pt x="45" y="45"/>
                </a:lnTo>
                <a:lnTo>
                  <a:pt x="32" y="77"/>
                </a:lnTo>
                <a:lnTo>
                  <a:pt x="32" y="109"/>
                </a:lnTo>
                <a:lnTo>
                  <a:pt x="32" y="122"/>
                </a:lnTo>
                <a:lnTo>
                  <a:pt x="45" y="122"/>
                </a:lnTo>
                <a:lnTo>
                  <a:pt x="45" y="13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42" name="Freeform 489"/>
          <p:cNvSpPr>
            <a:spLocks/>
          </p:cNvSpPr>
          <p:nvPr/>
        </p:nvSpPr>
        <p:spPr bwMode="auto">
          <a:xfrm>
            <a:off x="6443663" y="3929063"/>
            <a:ext cx="38100" cy="49212"/>
          </a:xfrm>
          <a:custGeom>
            <a:avLst/>
            <a:gdLst>
              <a:gd name="T0" fmla="*/ 0 w 33"/>
              <a:gd name="T1" fmla="*/ 48142 h 46"/>
              <a:gd name="T2" fmla="*/ 0 w 33"/>
              <a:gd name="T3" fmla="*/ 31025 h 46"/>
              <a:gd name="T4" fmla="*/ 0 w 33"/>
              <a:gd name="T5" fmla="*/ 17117 h 46"/>
              <a:gd name="T6" fmla="*/ 18473 w 33"/>
              <a:gd name="T7" fmla="*/ 0 h 46"/>
              <a:gd name="T8" fmla="*/ 36945 w 33"/>
              <a:gd name="T9" fmla="*/ 31025 h 46"/>
              <a:gd name="T10" fmla="*/ 0 w 33"/>
              <a:gd name="T11" fmla="*/ 48142 h 46"/>
              <a:gd name="T12" fmla="*/ 0 60000 65536"/>
              <a:gd name="T13" fmla="*/ 0 60000 65536"/>
              <a:gd name="T14" fmla="*/ 0 60000 65536"/>
              <a:gd name="T15" fmla="*/ 0 60000 65536"/>
              <a:gd name="T16" fmla="*/ 0 60000 65536"/>
              <a:gd name="T17" fmla="*/ 0 60000 65536"/>
              <a:gd name="T18" fmla="*/ 0 w 33"/>
              <a:gd name="T19" fmla="*/ 0 h 46"/>
              <a:gd name="T20" fmla="*/ 33 w 3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3" h="46">
                <a:moveTo>
                  <a:pt x="0" y="45"/>
                </a:moveTo>
                <a:lnTo>
                  <a:pt x="0" y="29"/>
                </a:lnTo>
                <a:lnTo>
                  <a:pt x="0" y="16"/>
                </a:lnTo>
                <a:lnTo>
                  <a:pt x="16" y="0"/>
                </a:lnTo>
                <a:lnTo>
                  <a:pt x="32" y="29"/>
                </a:lnTo>
                <a:lnTo>
                  <a:pt x="0" y="4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43" name="Freeform 490"/>
          <p:cNvSpPr>
            <a:spLocks/>
          </p:cNvSpPr>
          <p:nvPr/>
        </p:nvSpPr>
        <p:spPr bwMode="auto">
          <a:xfrm>
            <a:off x="6196013" y="3851275"/>
            <a:ext cx="71437" cy="49213"/>
          </a:xfrm>
          <a:custGeom>
            <a:avLst/>
            <a:gdLst>
              <a:gd name="T0" fmla="*/ 55306 w 62"/>
              <a:gd name="T1" fmla="*/ 17118 h 46"/>
              <a:gd name="T2" fmla="*/ 18435 w 62"/>
              <a:gd name="T3" fmla="*/ 0 h 46"/>
              <a:gd name="T4" fmla="*/ 18435 w 62"/>
              <a:gd name="T5" fmla="*/ 34235 h 46"/>
              <a:gd name="T6" fmla="*/ 0 w 62"/>
              <a:gd name="T7" fmla="*/ 48143 h 46"/>
              <a:gd name="T8" fmla="*/ 18435 w 62"/>
              <a:gd name="T9" fmla="*/ 34235 h 46"/>
              <a:gd name="T10" fmla="*/ 18435 w 62"/>
              <a:gd name="T11" fmla="*/ 48143 h 46"/>
              <a:gd name="T12" fmla="*/ 36871 w 62"/>
              <a:gd name="T13" fmla="*/ 48143 h 46"/>
              <a:gd name="T14" fmla="*/ 36871 w 62"/>
              <a:gd name="T15" fmla="*/ 34235 h 46"/>
              <a:gd name="T16" fmla="*/ 55306 w 62"/>
              <a:gd name="T17" fmla="*/ 34235 h 46"/>
              <a:gd name="T18" fmla="*/ 70285 w 62"/>
              <a:gd name="T19" fmla="*/ 34235 h 46"/>
              <a:gd name="T20" fmla="*/ 55306 w 62"/>
              <a:gd name="T21" fmla="*/ 17118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46"/>
              <a:gd name="T35" fmla="*/ 62 w 6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46">
                <a:moveTo>
                  <a:pt x="48" y="16"/>
                </a:moveTo>
                <a:lnTo>
                  <a:pt x="16" y="0"/>
                </a:lnTo>
                <a:lnTo>
                  <a:pt x="16" y="32"/>
                </a:lnTo>
                <a:lnTo>
                  <a:pt x="0" y="45"/>
                </a:lnTo>
                <a:lnTo>
                  <a:pt x="16" y="32"/>
                </a:lnTo>
                <a:lnTo>
                  <a:pt x="16" y="45"/>
                </a:lnTo>
                <a:lnTo>
                  <a:pt x="32" y="45"/>
                </a:lnTo>
                <a:lnTo>
                  <a:pt x="32" y="32"/>
                </a:lnTo>
                <a:lnTo>
                  <a:pt x="48" y="32"/>
                </a:lnTo>
                <a:lnTo>
                  <a:pt x="61" y="32"/>
                </a:lnTo>
                <a:lnTo>
                  <a:pt x="48"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44" name="Freeform 491"/>
          <p:cNvSpPr>
            <a:spLocks/>
          </p:cNvSpPr>
          <p:nvPr/>
        </p:nvSpPr>
        <p:spPr bwMode="auto">
          <a:xfrm>
            <a:off x="6307138" y="3786188"/>
            <a:ext cx="71437" cy="49212"/>
          </a:xfrm>
          <a:custGeom>
            <a:avLst/>
            <a:gdLst>
              <a:gd name="T0" fmla="*/ 36871 w 62"/>
              <a:gd name="T1" fmla="*/ 31025 h 46"/>
              <a:gd name="T2" fmla="*/ 51849 w 62"/>
              <a:gd name="T3" fmla="*/ 31025 h 46"/>
              <a:gd name="T4" fmla="*/ 70285 w 62"/>
              <a:gd name="T5" fmla="*/ 17117 h 46"/>
              <a:gd name="T6" fmla="*/ 36871 w 62"/>
              <a:gd name="T7" fmla="*/ 0 h 46"/>
              <a:gd name="T8" fmla="*/ 0 w 62"/>
              <a:gd name="T9" fmla="*/ 17117 h 46"/>
              <a:gd name="T10" fmla="*/ 18435 w 62"/>
              <a:gd name="T11" fmla="*/ 48142 h 46"/>
              <a:gd name="T12" fmla="*/ 36871 w 62"/>
              <a:gd name="T13" fmla="*/ 48142 h 46"/>
              <a:gd name="T14" fmla="*/ 36871 w 62"/>
              <a:gd name="T15" fmla="*/ 31025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2" y="29"/>
                </a:moveTo>
                <a:lnTo>
                  <a:pt x="45" y="29"/>
                </a:lnTo>
                <a:lnTo>
                  <a:pt x="61" y="16"/>
                </a:lnTo>
                <a:lnTo>
                  <a:pt x="32" y="0"/>
                </a:lnTo>
                <a:lnTo>
                  <a:pt x="0" y="16"/>
                </a:lnTo>
                <a:lnTo>
                  <a:pt x="16" y="45"/>
                </a:lnTo>
                <a:lnTo>
                  <a:pt x="32" y="45"/>
                </a:lnTo>
                <a:lnTo>
                  <a:pt x="32" y="29"/>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845" name="Line 492"/>
          <p:cNvSpPr>
            <a:spLocks noChangeShapeType="1"/>
          </p:cNvSpPr>
          <p:nvPr/>
        </p:nvSpPr>
        <p:spPr bwMode="auto">
          <a:xfrm>
            <a:off x="6302375" y="3929063"/>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46" name="Freeform 493"/>
          <p:cNvSpPr>
            <a:spLocks/>
          </p:cNvSpPr>
          <p:nvPr/>
        </p:nvSpPr>
        <p:spPr bwMode="auto">
          <a:xfrm>
            <a:off x="6251575" y="3794125"/>
            <a:ext cx="122238" cy="69850"/>
          </a:xfrm>
          <a:custGeom>
            <a:avLst/>
            <a:gdLst>
              <a:gd name="T0" fmla="*/ 69687 w 107"/>
              <a:gd name="T1" fmla="*/ 17194 h 65"/>
              <a:gd name="T2" fmla="*/ 51409 w 107"/>
              <a:gd name="T3" fmla="*/ 34388 h 65"/>
              <a:gd name="T4" fmla="*/ 33130 w 107"/>
              <a:gd name="T5" fmla="*/ 34388 h 65"/>
              <a:gd name="T6" fmla="*/ 0 w 107"/>
              <a:gd name="T7" fmla="*/ 51582 h 65"/>
              <a:gd name="T8" fmla="*/ 14851 w 107"/>
              <a:gd name="T9" fmla="*/ 68775 h 65"/>
              <a:gd name="T10" fmla="*/ 51409 w 107"/>
              <a:gd name="T11" fmla="*/ 51582 h 65"/>
              <a:gd name="T12" fmla="*/ 51409 w 107"/>
              <a:gd name="T13" fmla="*/ 68775 h 65"/>
              <a:gd name="T14" fmla="*/ 69687 w 107"/>
              <a:gd name="T15" fmla="*/ 68775 h 65"/>
              <a:gd name="T16" fmla="*/ 102817 w 107"/>
              <a:gd name="T17" fmla="*/ 68775 h 65"/>
              <a:gd name="T18" fmla="*/ 121096 w 107"/>
              <a:gd name="T19" fmla="*/ 34388 h 65"/>
              <a:gd name="T20" fmla="*/ 102817 w 107"/>
              <a:gd name="T21" fmla="*/ 17194 h 65"/>
              <a:gd name="T22" fmla="*/ 87966 w 107"/>
              <a:gd name="T23" fmla="*/ 0 h 65"/>
              <a:gd name="T24" fmla="*/ 87966 w 107"/>
              <a:gd name="T25" fmla="*/ 17194 h 65"/>
              <a:gd name="T26" fmla="*/ 69687 w 107"/>
              <a:gd name="T27" fmla="*/ 17194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65"/>
              <a:gd name="T44" fmla="*/ 107 w 107"/>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65">
                <a:moveTo>
                  <a:pt x="61" y="16"/>
                </a:moveTo>
                <a:lnTo>
                  <a:pt x="45" y="32"/>
                </a:lnTo>
                <a:lnTo>
                  <a:pt x="29" y="32"/>
                </a:lnTo>
                <a:lnTo>
                  <a:pt x="0" y="48"/>
                </a:lnTo>
                <a:lnTo>
                  <a:pt x="13" y="64"/>
                </a:lnTo>
                <a:lnTo>
                  <a:pt x="45" y="48"/>
                </a:lnTo>
                <a:lnTo>
                  <a:pt x="45" y="64"/>
                </a:lnTo>
                <a:lnTo>
                  <a:pt x="61" y="64"/>
                </a:lnTo>
                <a:lnTo>
                  <a:pt x="90" y="64"/>
                </a:lnTo>
                <a:lnTo>
                  <a:pt x="106" y="32"/>
                </a:lnTo>
                <a:lnTo>
                  <a:pt x="90" y="16"/>
                </a:lnTo>
                <a:lnTo>
                  <a:pt x="77" y="0"/>
                </a:lnTo>
                <a:lnTo>
                  <a:pt x="77" y="16"/>
                </a:lnTo>
                <a:lnTo>
                  <a:pt x="61"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47" name="Freeform 494"/>
          <p:cNvSpPr>
            <a:spLocks/>
          </p:cNvSpPr>
          <p:nvPr/>
        </p:nvSpPr>
        <p:spPr bwMode="auto">
          <a:xfrm>
            <a:off x="6196013" y="3697288"/>
            <a:ext cx="144462" cy="150812"/>
          </a:xfrm>
          <a:custGeom>
            <a:avLst/>
            <a:gdLst>
              <a:gd name="T0" fmla="*/ 55033 w 126"/>
              <a:gd name="T1" fmla="*/ 149727 h 139"/>
              <a:gd name="T2" fmla="*/ 18344 w 126"/>
              <a:gd name="T3" fmla="*/ 132367 h 139"/>
              <a:gd name="T4" fmla="*/ 36689 w 126"/>
              <a:gd name="T5" fmla="*/ 115008 h 139"/>
              <a:gd name="T6" fmla="*/ 0 w 126"/>
              <a:gd name="T7" fmla="*/ 97648 h 139"/>
              <a:gd name="T8" fmla="*/ 0 w 126"/>
              <a:gd name="T9" fmla="*/ 83543 h 139"/>
              <a:gd name="T10" fmla="*/ 0 w 126"/>
              <a:gd name="T11" fmla="*/ 66184 h 139"/>
              <a:gd name="T12" fmla="*/ 18344 w 126"/>
              <a:gd name="T13" fmla="*/ 48824 h 139"/>
              <a:gd name="T14" fmla="*/ 18344 w 126"/>
              <a:gd name="T15" fmla="*/ 14105 h 139"/>
              <a:gd name="T16" fmla="*/ 36689 w 126"/>
              <a:gd name="T17" fmla="*/ 14105 h 139"/>
              <a:gd name="T18" fmla="*/ 36689 w 126"/>
              <a:gd name="T19" fmla="*/ 0 h 139"/>
              <a:gd name="T20" fmla="*/ 55033 w 126"/>
              <a:gd name="T21" fmla="*/ 0 h 139"/>
              <a:gd name="T22" fmla="*/ 69938 w 126"/>
              <a:gd name="T23" fmla="*/ 14105 h 139"/>
              <a:gd name="T24" fmla="*/ 106627 w 126"/>
              <a:gd name="T25" fmla="*/ 0 h 139"/>
              <a:gd name="T26" fmla="*/ 124971 w 126"/>
              <a:gd name="T27" fmla="*/ 14105 h 139"/>
              <a:gd name="T28" fmla="*/ 124971 w 126"/>
              <a:gd name="T29" fmla="*/ 31464 h 139"/>
              <a:gd name="T30" fmla="*/ 143315 w 126"/>
              <a:gd name="T31" fmla="*/ 66184 h 139"/>
              <a:gd name="T32" fmla="*/ 106627 w 126"/>
              <a:gd name="T33" fmla="*/ 83543 h 139"/>
              <a:gd name="T34" fmla="*/ 124971 w 126"/>
              <a:gd name="T35" fmla="*/ 115008 h 139"/>
              <a:gd name="T36" fmla="*/ 106627 w 126"/>
              <a:gd name="T37" fmla="*/ 132367 h 139"/>
              <a:gd name="T38" fmla="*/ 88282 w 126"/>
              <a:gd name="T39" fmla="*/ 132367 h 139"/>
              <a:gd name="T40" fmla="*/ 55033 w 126"/>
              <a:gd name="T41" fmla="*/ 149727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139"/>
              <a:gd name="T65" fmla="*/ 126 w 126"/>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139">
                <a:moveTo>
                  <a:pt x="48" y="138"/>
                </a:moveTo>
                <a:lnTo>
                  <a:pt x="16" y="122"/>
                </a:lnTo>
                <a:lnTo>
                  <a:pt x="32" y="106"/>
                </a:lnTo>
                <a:lnTo>
                  <a:pt x="0" y="90"/>
                </a:lnTo>
                <a:lnTo>
                  <a:pt x="0" y="77"/>
                </a:lnTo>
                <a:lnTo>
                  <a:pt x="0" y="61"/>
                </a:lnTo>
                <a:lnTo>
                  <a:pt x="16" y="45"/>
                </a:lnTo>
                <a:lnTo>
                  <a:pt x="16" y="13"/>
                </a:lnTo>
                <a:lnTo>
                  <a:pt x="32" y="13"/>
                </a:lnTo>
                <a:lnTo>
                  <a:pt x="32" y="0"/>
                </a:lnTo>
                <a:lnTo>
                  <a:pt x="48" y="0"/>
                </a:lnTo>
                <a:lnTo>
                  <a:pt x="61" y="13"/>
                </a:lnTo>
                <a:lnTo>
                  <a:pt x="93" y="0"/>
                </a:lnTo>
                <a:lnTo>
                  <a:pt x="109" y="13"/>
                </a:lnTo>
                <a:lnTo>
                  <a:pt x="109" y="29"/>
                </a:lnTo>
                <a:lnTo>
                  <a:pt x="125" y="61"/>
                </a:lnTo>
                <a:lnTo>
                  <a:pt x="93" y="77"/>
                </a:lnTo>
                <a:lnTo>
                  <a:pt x="109" y="106"/>
                </a:lnTo>
                <a:lnTo>
                  <a:pt x="93" y="122"/>
                </a:lnTo>
                <a:lnTo>
                  <a:pt x="77" y="122"/>
                </a:lnTo>
                <a:lnTo>
                  <a:pt x="48" y="13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48" name="Freeform 495"/>
          <p:cNvSpPr>
            <a:spLocks/>
          </p:cNvSpPr>
          <p:nvPr/>
        </p:nvSpPr>
        <p:spPr bwMode="auto">
          <a:xfrm>
            <a:off x="6321425" y="3668713"/>
            <a:ext cx="141288" cy="166687"/>
          </a:xfrm>
          <a:custGeom>
            <a:avLst/>
            <a:gdLst>
              <a:gd name="T0" fmla="*/ 0 w 123"/>
              <a:gd name="T1" fmla="*/ 65599 h 155"/>
              <a:gd name="T2" fmla="*/ 0 w 123"/>
              <a:gd name="T3" fmla="*/ 82806 h 155"/>
              <a:gd name="T4" fmla="*/ 18379 w 123"/>
              <a:gd name="T5" fmla="*/ 117219 h 155"/>
              <a:gd name="T6" fmla="*/ 51691 w 123"/>
              <a:gd name="T7" fmla="*/ 134425 h 155"/>
              <a:gd name="T8" fmla="*/ 88449 w 123"/>
              <a:gd name="T9" fmla="*/ 148405 h 155"/>
              <a:gd name="T10" fmla="*/ 106828 w 123"/>
              <a:gd name="T11" fmla="*/ 148405 h 155"/>
              <a:gd name="T12" fmla="*/ 140139 w 123"/>
              <a:gd name="T13" fmla="*/ 165612 h 155"/>
              <a:gd name="T14" fmla="*/ 140139 w 123"/>
              <a:gd name="T15" fmla="*/ 117219 h 155"/>
              <a:gd name="T16" fmla="*/ 140139 w 123"/>
              <a:gd name="T17" fmla="*/ 82806 h 155"/>
              <a:gd name="T18" fmla="*/ 140139 w 123"/>
              <a:gd name="T19" fmla="*/ 65599 h 155"/>
              <a:gd name="T20" fmla="*/ 106828 w 123"/>
              <a:gd name="T21" fmla="*/ 0 h 155"/>
              <a:gd name="T22" fmla="*/ 88449 w 123"/>
              <a:gd name="T23" fmla="*/ 34413 h 155"/>
              <a:gd name="T24" fmla="*/ 70070 w 123"/>
              <a:gd name="T25" fmla="*/ 51619 h 155"/>
              <a:gd name="T26" fmla="*/ 51691 w 123"/>
              <a:gd name="T27" fmla="*/ 34413 h 155"/>
              <a:gd name="T28" fmla="*/ 0 w 123"/>
              <a:gd name="T29" fmla="*/ 65599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55"/>
              <a:gd name="T47" fmla="*/ 123 w 123"/>
              <a:gd name="T48" fmla="*/ 155 h 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55">
                <a:moveTo>
                  <a:pt x="0" y="61"/>
                </a:moveTo>
                <a:lnTo>
                  <a:pt x="0" y="77"/>
                </a:lnTo>
                <a:lnTo>
                  <a:pt x="16" y="109"/>
                </a:lnTo>
                <a:lnTo>
                  <a:pt x="45" y="125"/>
                </a:lnTo>
                <a:lnTo>
                  <a:pt x="77" y="138"/>
                </a:lnTo>
                <a:lnTo>
                  <a:pt x="93" y="138"/>
                </a:lnTo>
                <a:lnTo>
                  <a:pt x="122" y="154"/>
                </a:lnTo>
                <a:lnTo>
                  <a:pt x="122" y="109"/>
                </a:lnTo>
                <a:lnTo>
                  <a:pt x="122" y="77"/>
                </a:lnTo>
                <a:lnTo>
                  <a:pt x="122" y="61"/>
                </a:lnTo>
                <a:lnTo>
                  <a:pt x="93" y="0"/>
                </a:lnTo>
                <a:lnTo>
                  <a:pt x="77" y="32"/>
                </a:lnTo>
                <a:lnTo>
                  <a:pt x="61" y="48"/>
                </a:lnTo>
                <a:lnTo>
                  <a:pt x="45" y="32"/>
                </a:lnTo>
                <a:lnTo>
                  <a:pt x="0"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49" name="Freeform 496"/>
          <p:cNvSpPr>
            <a:spLocks/>
          </p:cNvSpPr>
          <p:nvPr/>
        </p:nvSpPr>
        <p:spPr bwMode="auto">
          <a:xfrm>
            <a:off x="6321425" y="3863975"/>
            <a:ext cx="34925" cy="31750"/>
          </a:xfrm>
          <a:custGeom>
            <a:avLst/>
            <a:gdLst>
              <a:gd name="T0" fmla="*/ 18627 w 30"/>
              <a:gd name="T1" fmla="*/ 13758 h 30"/>
              <a:gd name="T2" fmla="*/ 18627 w 30"/>
              <a:gd name="T3" fmla="*/ 0 h 30"/>
              <a:gd name="T4" fmla="*/ 33761 w 30"/>
              <a:gd name="T5" fmla="*/ 0 h 30"/>
              <a:gd name="T6" fmla="*/ 0 w 30"/>
              <a:gd name="T7" fmla="*/ 0 h 30"/>
              <a:gd name="T8" fmla="*/ 0 w 30"/>
              <a:gd name="T9" fmla="*/ 13758 h 30"/>
              <a:gd name="T10" fmla="*/ 0 w 30"/>
              <a:gd name="T11" fmla="*/ 30692 h 30"/>
              <a:gd name="T12" fmla="*/ 18627 w 30"/>
              <a:gd name="T13" fmla="*/ 13758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16" y="13"/>
                </a:moveTo>
                <a:lnTo>
                  <a:pt x="16" y="0"/>
                </a:lnTo>
                <a:lnTo>
                  <a:pt x="29" y="0"/>
                </a:lnTo>
                <a:lnTo>
                  <a:pt x="0" y="0"/>
                </a:lnTo>
                <a:lnTo>
                  <a:pt x="0" y="13"/>
                </a:lnTo>
                <a:lnTo>
                  <a:pt x="0" y="29"/>
                </a:lnTo>
                <a:lnTo>
                  <a:pt x="16" y="13"/>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29850" name="Freeform 497"/>
          <p:cNvSpPr>
            <a:spLocks/>
          </p:cNvSpPr>
          <p:nvPr/>
        </p:nvSpPr>
        <p:spPr bwMode="auto">
          <a:xfrm>
            <a:off x="6410325" y="3863975"/>
            <a:ext cx="52388" cy="114300"/>
          </a:xfrm>
          <a:custGeom>
            <a:avLst/>
            <a:gdLst>
              <a:gd name="T0" fmla="*/ 33027 w 46"/>
              <a:gd name="T1" fmla="*/ 113232 h 107"/>
              <a:gd name="T2" fmla="*/ 33027 w 46"/>
              <a:gd name="T3" fmla="*/ 96140 h 107"/>
              <a:gd name="T4" fmla="*/ 33027 w 46"/>
              <a:gd name="T5" fmla="*/ 82253 h 107"/>
              <a:gd name="T6" fmla="*/ 51249 w 46"/>
              <a:gd name="T7" fmla="*/ 65162 h 107"/>
              <a:gd name="T8" fmla="*/ 51249 w 46"/>
              <a:gd name="T9" fmla="*/ 30979 h 107"/>
              <a:gd name="T10" fmla="*/ 33027 w 46"/>
              <a:gd name="T11" fmla="*/ 13887 h 107"/>
              <a:gd name="T12" fmla="*/ 18222 w 46"/>
              <a:gd name="T13" fmla="*/ 0 h 107"/>
              <a:gd name="T14" fmla="*/ 0 w 46"/>
              <a:gd name="T15" fmla="*/ 0 h 107"/>
              <a:gd name="T16" fmla="*/ 0 w 46"/>
              <a:gd name="T17" fmla="*/ 13887 h 107"/>
              <a:gd name="T18" fmla="*/ 0 w 46"/>
              <a:gd name="T19" fmla="*/ 30979 h 107"/>
              <a:gd name="T20" fmla="*/ 0 w 46"/>
              <a:gd name="T21" fmla="*/ 48070 h 107"/>
              <a:gd name="T22" fmla="*/ 0 w 46"/>
              <a:gd name="T23" fmla="*/ 65162 h 107"/>
              <a:gd name="T24" fmla="*/ 0 w 46"/>
              <a:gd name="T25" fmla="*/ 82253 h 107"/>
              <a:gd name="T26" fmla="*/ 18222 w 46"/>
              <a:gd name="T27" fmla="*/ 82253 h 107"/>
              <a:gd name="T28" fmla="*/ 33027 w 46"/>
              <a:gd name="T29" fmla="*/ 113232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07"/>
              <a:gd name="T47" fmla="*/ 46 w 46"/>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07">
                <a:moveTo>
                  <a:pt x="29" y="106"/>
                </a:moveTo>
                <a:lnTo>
                  <a:pt x="29" y="90"/>
                </a:lnTo>
                <a:lnTo>
                  <a:pt x="29" y="77"/>
                </a:lnTo>
                <a:lnTo>
                  <a:pt x="45" y="61"/>
                </a:lnTo>
                <a:lnTo>
                  <a:pt x="45" y="29"/>
                </a:lnTo>
                <a:lnTo>
                  <a:pt x="29" y="13"/>
                </a:lnTo>
                <a:lnTo>
                  <a:pt x="16" y="0"/>
                </a:lnTo>
                <a:lnTo>
                  <a:pt x="0" y="0"/>
                </a:lnTo>
                <a:lnTo>
                  <a:pt x="0" y="13"/>
                </a:lnTo>
                <a:lnTo>
                  <a:pt x="0" y="29"/>
                </a:lnTo>
                <a:lnTo>
                  <a:pt x="0" y="45"/>
                </a:lnTo>
                <a:lnTo>
                  <a:pt x="0" y="61"/>
                </a:lnTo>
                <a:lnTo>
                  <a:pt x="0" y="77"/>
                </a:lnTo>
                <a:lnTo>
                  <a:pt x="16" y="77"/>
                </a:lnTo>
                <a:lnTo>
                  <a:pt x="29" y="10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51" name="Freeform 498"/>
          <p:cNvSpPr>
            <a:spLocks/>
          </p:cNvSpPr>
          <p:nvPr/>
        </p:nvSpPr>
        <p:spPr bwMode="auto">
          <a:xfrm>
            <a:off x="6176963" y="3284538"/>
            <a:ext cx="323850" cy="331787"/>
          </a:xfrm>
          <a:custGeom>
            <a:avLst/>
            <a:gdLst>
              <a:gd name="T0" fmla="*/ 89059 w 280"/>
              <a:gd name="T1" fmla="*/ 313533 h 309"/>
              <a:gd name="T2" fmla="*/ 107564 w 280"/>
              <a:gd name="T3" fmla="*/ 261994 h 309"/>
              <a:gd name="T4" fmla="*/ 89059 w 280"/>
              <a:gd name="T5" fmla="*/ 213675 h 309"/>
              <a:gd name="T6" fmla="*/ 144576 w 280"/>
              <a:gd name="T7" fmla="*/ 130997 h 309"/>
              <a:gd name="T8" fmla="*/ 178117 w 280"/>
              <a:gd name="T9" fmla="*/ 82678 h 309"/>
              <a:gd name="T10" fmla="*/ 196623 w 280"/>
              <a:gd name="T11" fmla="*/ 82678 h 309"/>
              <a:gd name="T12" fmla="*/ 196623 w 280"/>
              <a:gd name="T13" fmla="*/ 65498 h 309"/>
              <a:gd name="T14" fmla="*/ 215129 w 280"/>
              <a:gd name="T15" fmla="*/ 48318 h 309"/>
              <a:gd name="T16" fmla="*/ 252140 w 280"/>
              <a:gd name="T17" fmla="*/ 65498 h 309"/>
              <a:gd name="T18" fmla="*/ 267176 w 280"/>
              <a:gd name="T19" fmla="*/ 65498 h 309"/>
              <a:gd name="T20" fmla="*/ 267176 w 280"/>
              <a:gd name="T21" fmla="*/ 48318 h 309"/>
              <a:gd name="T22" fmla="*/ 304188 w 280"/>
              <a:gd name="T23" fmla="*/ 31139 h 309"/>
              <a:gd name="T24" fmla="*/ 322693 w 280"/>
              <a:gd name="T25" fmla="*/ 48318 h 309"/>
              <a:gd name="T26" fmla="*/ 322693 w 280"/>
              <a:gd name="T27" fmla="*/ 31139 h 309"/>
              <a:gd name="T28" fmla="*/ 322693 w 280"/>
              <a:gd name="T29" fmla="*/ 13959 h 309"/>
              <a:gd name="T30" fmla="*/ 304188 w 280"/>
              <a:gd name="T31" fmla="*/ 0 h 309"/>
              <a:gd name="T32" fmla="*/ 267176 w 280"/>
              <a:gd name="T33" fmla="*/ 13959 h 309"/>
              <a:gd name="T34" fmla="*/ 267176 w 280"/>
              <a:gd name="T35" fmla="*/ 0 h 309"/>
              <a:gd name="T36" fmla="*/ 252140 w 280"/>
              <a:gd name="T37" fmla="*/ 13959 h 309"/>
              <a:gd name="T38" fmla="*/ 233635 w 280"/>
              <a:gd name="T39" fmla="*/ 31139 h 309"/>
              <a:gd name="T40" fmla="*/ 163082 w 280"/>
              <a:gd name="T41" fmla="*/ 48318 h 309"/>
              <a:gd name="T42" fmla="*/ 144576 w 280"/>
              <a:gd name="T43" fmla="*/ 48318 h 309"/>
              <a:gd name="T44" fmla="*/ 144576 w 280"/>
              <a:gd name="T45" fmla="*/ 65498 h 309"/>
              <a:gd name="T46" fmla="*/ 74023 w 280"/>
              <a:gd name="T47" fmla="*/ 196495 h 309"/>
              <a:gd name="T48" fmla="*/ 37011 w 280"/>
              <a:gd name="T49" fmla="*/ 196495 h 309"/>
              <a:gd name="T50" fmla="*/ 18506 w 280"/>
              <a:gd name="T51" fmla="*/ 230855 h 309"/>
              <a:gd name="T52" fmla="*/ 0 w 280"/>
              <a:gd name="T53" fmla="*/ 248035 h 309"/>
              <a:gd name="T54" fmla="*/ 18506 w 280"/>
              <a:gd name="T55" fmla="*/ 313533 h 309"/>
              <a:gd name="T56" fmla="*/ 0 w 280"/>
              <a:gd name="T57" fmla="*/ 330713 h 309"/>
              <a:gd name="T58" fmla="*/ 37011 w 280"/>
              <a:gd name="T59" fmla="*/ 330713 h 309"/>
              <a:gd name="T60" fmla="*/ 55517 w 280"/>
              <a:gd name="T61" fmla="*/ 330713 h 309"/>
              <a:gd name="T62" fmla="*/ 89059 w 280"/>
              <a:gd name="T63" fmla="*/ 296353 h 309"/>
              <a:gd name="T64" fmla="*/ 89059 w 280"/>
              <a:gd name="T65" fmla="*/ 313533 h 3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0"/>
              <a:gd name="T100" fmla="*/ 0 h 309"/>
              <a:gd name="T101" fmla="*/ 280 w 280"/>
              <a:gd name="T102" fmla="*/ 309 h 3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0" h="309">
                <a:moveTo>
                  <a:pt x="77" y="292"/>
                </a:moveTo>
                <a:lnTo>
                  <a:pt x="93" y="244"/>
                </a:lnTo>
                <a:lnTo>
                  <a:pt x="77" y="199"/>
                </a:lnTo>
                <a:lnTo>
                  <a:pt x="125" y="122"/>
                </a:lnTo>
                <a:lnTo>
                  <a:pt x="154" y="77"/>
                </a:lnTo>
                <a:lnTo>
                  <a:pt x="170" y="77"/>
                </a:lnTo>
                <a:lnTo>
                  <a:pt x="170" y="61"/>
                </a:lnTo>
                <a:lnTo>
                  <a:pt x="186" y="45"/>
                </a:lnTo>
                <a:lnTo>
                  <a:pt x="218" y="61"/>
                </a:lnTo>
                <a:lnTo>
                  <a:pt x="231" y="61"/>
                </a:lnTo>
                <a:lnTo>
                  <a:pt x="231" y="45"/>
                </a:lnTo>
                <a:lnTo>
                  <a:pt x="263" y="29"/>
                </a:lnTo>
                <a:lnTo>
                  <a:pt x="279" y="45"/>
                </a:lnTo>
                <a:lnTo>
                  <a:pt x="279" y="29"/>
                </a:lnTo>
                <a:lnTo>
                  <a:pt x="279" y="13"/>
                </a:lnTo>
                <a:lnTo>
                  <a:pt x="263" y="0"/>
                </a:lnTo>
                <a:lnTo>
                  <a:pt x="231" y="13"/>
                </a:lnTo>
                <a:lnTo>
                  <a:pt x="231" y="0"/>
                </a:lnTo>
                <a:lnTo>
                  <a:pt x="218" y="13"/>
                </a:lnTo>
                <a:lnTo>
                  <a:pt x="202" y="29"/>
                </a:lnTo>
                <a:lnTo>
                  <a:pt x="141" y="45"/>
                </a:lnTo>
                <a:lnTo>
                  <a:pt x="125" y="45"/>
                </a:lnTo>
                <a:lnTo>
                  <a:pt x="125" y="61"/>
                </a:lnTo>
                <a:lnTo>
                  <a:pt x="64" y="183"/>
                </a:lnTo>
                <a:lnTo>
                  <a:pt x="32" y="183"/>
                </a:lnTo>
                <a:lnTo>
                  <a:pt x="16" y="215"/>
                </a:lnTo>
                <a:lnTo>
                  <a:pt x="0" y="231"/>
                </a:lnTo>
                <a:lnTo>
                  <a:pt x="16" y="292"/>
                </a:lnTo>
                <a:lnTo>
                  <a:pt x="0" y="308"/>
                </a:lnTo>
                <a:lnTo>
                  <a:pt x="32" y="308"/>
                </a:lnTo>
                <a:lnTo>
                  <a:pt x="48" y="308"/>
                </a:lnTo>
                <a:lnTo>
                  <a:pt x="77" y="276"/>
                </a:lnTo>
                <a:lnTo>
                  <a:pt x="77" y="292"/>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52" name="Freeform 499"/>
          <p:cNvSpPr>
            <a:spLocks/>
          </p:cNvSpPr>
          <p:nvPr/>
        </p:nvSpPr>
        <p:spPr bwMode="auto">
          <a:xfrm>
            <a:off x="6196013" y="3049588"/>
            <a:ext cx="107950" cy="119062"/>
          </a:xfrm>
          <a:custGeom>
            <a:avLst/>
            <a:gdLst>
              <a:gd name="T0" fmla="*/ 70053 w 94"/>
              <a:gd name="T1" fmla="*/ 0 h 111"/>
              <a:gd name="T2" fmla="*/ 55123 w 94"/>
              <a:gd name="T3" fmla="*/ 17162 h 111"/>
              <a:gd name="T4" fmla="*/ 18374 w 94"/>
              <a:gd name="T5" fmla="*/ 34324 h 111"/>
              <a:gd name="T6" fmla="*/ 0 w 94"/>
              <a:gd name="T7" fmla="*/ 52559 h 111"/>
              <a:gd name="T8" fmla="*/ 18374 w 94"/>
              <a:gd name="T9" fmla="*/ 69721 h 111"/>
              <a:gd name="T10" fmla="*/ 55123 w 94"/>
              <a:gd name="T11" fmla="*/ 52559 h 111"/>
              <a:gd name="T12" fmla="*/ 55123 w 94"/>
              <a:gd name="T13" fmla="*/ 34324 h 111"/>
              <a:gd name="T14" fmla="*/ 70053 w 94"/>
              <a:gd name="T15" fmla="*/ 69721 h 111"/>
              <a:gd name="T16" fmla="*/ 55123 w 94"/>
              <a:gd name="T17" fmla="*/ 100827 h 111"/>
              <a:gd name="T18" fmla="*/ 70053 w 94"/>
              <a:gd name="T19" fmla="*/ 117989 h 111"/>
              <a:gd name="T20" fmla="*/ 88427 w 94"/>
              <a:gd name="T21" fmla="*/ 52559 h 111"/>
              <a:gd name="T22" fmla="*/ 106802 w 94"/>
              <a:gd name="T23" fmla="*/ 34324 h 111"/>
              <a:gd name="T24" fmla="*/ 70053 w 94"/>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11"/>
              <a:gd name="T41" fmla="*/ 94 w 94"/>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11">
                <a:moveTo>
                  <a:pt x="61" y="0"/>
                </a:moveTo>
                <a:lnTo>
                  <a:pt x="48" y="16"/>
                </a:lnTo>
                <a:lnTo>
                  <a:pt x="16" y="32"/>
                </a:lnTo>
                <a:lnTo>
                  <a:pt x="0" y="49"/>
                </a:lnTo>
                <a:lnTo>
                  <a:pt x="16" y="65"/>
                </a:lnTo>
                <a:lnTo>
                  <a:pt x="48" y="49"/>
                </a:lnTo>
                <a:lnTo>
                  <a:pt x="48" y="32"/>
                </a:lnTo>
                <a:lnTo>
                  <a:pt x="61" y="65"/>
                </a:lnTo>
                <a:lnTo>
                  <a:pt x="48" y="94"/>
                </a:lnTo>
                <a:lnTo>
                  <a:pt x="61" y="110"/>
                </a:lnTo>
                <a:lnTo>
                  <a:pt x="77" y="49"/>
                </a:lnTo>
                <a:lnTo>
                  <a:pt x="93" y="32"/>
                </a:lnTo>
                <a:lnTo>
                  <a:pt x="61"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53" name="Freeform 500"/>
          <p:cNvSpPr>
            <a:spLocks/>
          </p:cNvSpPr>
          <p:nvPr/>
        </p:nvSpPr>
        <p:spPr bwMode="auto">
          <a:xfrm>
            <a:off x="6284913" y="3019425"/>
            <a:ext cx="107950" cy="49213"/>
          </a:xfrm>
          <a:custGeom>
            <a:avLst/>
            <a:gdLst>
              <a:gd name="T0" fmla="*/ 18374 w 94"/>
              <a:gd name="T1" fmla="*/ 17118 h 46"/>
              <a:gd name="T2" fmla="*/ 0 w 94"/>
              <a:gd name="T3" fmla="*/ 17118 h 46"/>
              <a:gd name="T4" fmla="*/ 36749 w 94"/>
              <a:gd name="T5" fmla="*/ 48143 h 46"/>
              <a:gd name="T6" fmla="*/ 88427 w 94"/>
              <a:gd name="T7" fmla="*/ 48143 h 46"/>
              <a:gd name="T8" fmla="*/ 106802 w 94"/>
              <a:gd name="T9" fmla="*/ 17118 h 46"/>
              <a:gd name="T10" fmla="*/ 70053 w 94"/>
              <a:gd name="T11" fmla="*/ 0 h 46"/>
              <a:gd name="T12" fmla="*/ 18374 w 94"/>
              <a:gd name="T13" fmla="*/ 17118 h 46"/>
              <a:gd name="T14" fmla="*/ 0 60000 65536"/>
              <a:gd name="T15" fmla="*/ 0 60000 65536"/>
              <a:gd name="T16" fmla="*/ 0 60000 65536"/>
              <a:gd name="T17" fmla="*/ 0 60000 65536"/>
              <a:gd name="T18" fmla="*/ 0 60000 65536"/>
              <a:gd name="T19" fmla="*/ 0 60000 65536"/>
              <a:gd name="T20" fmla="*/ 0 60000 65536"/>
              <a:gd name="T21" fmla="*/ 0 w 94"/>
              <a:gd name="T22" fmla="*/ 0 h 46"/>
              <a:gd name="T23" fmla="*/ 94 w 9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46">
                <a:moveTo>
                  <a:pt x="16" y="16"/>
                </a:moveTo>
                <a:lnTo>
                  <a:pt x="0" y="16"/>
                </a:lnTo>
                <a:lnTo>
                  <a:pt x="32" y="45"/>
                </a:lnTo>
                <a:lnTo>
                  <a:pt x="77" y="45"/>
                </a:lnTo>
                <a:lnTo>
                  <a:pt x="93" y="16"/>
                </a:lnTo>
                <a:lnTo>
                  <a:pt x="61" y="0"/>
                </a:lnTo>
                <a:lnTo>
                  <a:pt x="16"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54" name="Freeform 501"/>
          <p:cNvSpPr>
            <a:spLocks/>
          </p:cNvSpPr>
          <p:nvPr/>
        </p:nvSpPr>
        <p:spPr bwMode="auto">
          <a:xfrm>
            <a:off x="6340475" y="3084513"/>
            <a:ext cx="19050" cy="19050"/>
          </a:xfrm>
          <a:custGeom>
            <a:avLst/>
            <a:gdLst>
              <a:gd name="T0" fmla="*/ 0 w 17"/>
              <a:gd name="T1" fmla="*/ 0 h 17"/>
              <a:gd name="T2" fmla="*/ 0 w 17"/>
              <a:gd name="T3" fmla="*/ 17929 h 17"/>
              <a:gd name="T4" fmla="*/ 17929 w 17"/>
              <a:gd name="T5" fmla="*/ 17929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855" name="Freeform 502"/>
          <p:cNvSpPr>
            <a:spLocks/>
          </p:cNvSpPr>
          <p:nvPr/>
        </p:nvSpPr>
        <p:spPr bwMode="auto">
          <a:xfrm>
            <a:off x="6265863" y="3349625"/>
            <a:ext cx="179387" cy="331788"/>
          </a:xfrm>
          <a:custGeom>
            <a:avLst/>
            <a:gdLst>
              <a:gd name="T0" fmla="*/ 0 w 155"/>
              <a:gd name="T1" fmla="*/ 248036 h 309"/>
              <a:gd name="T2" fmla="*/ 37035 w 155"/>
              <a:gd name="T3" fmla="*/ 330714 h 309"/>
              <a:gd name="T4" fmla="*/ 55552 w 155"/>
              <a:gd name="T5" fmla="*/ 330714 h 309"/>
              <a:gd name="T6" fmla="*/ 55552 w 155"/>
              <a:gd name="T7" fmla="*/ 313534 h 309"/>
              <a:gd name="T8" fmla="*/ 89115 w 155"/>
              <a:gd name="T9" fmla="*/ 313534 h 309"/>
              <a:gd name="T10" fmla="*/ 89115 w 155"/>
              <a:gd name="T11" fmla="*/ 279174 h 309"/>
              <a:gd name="T12" fmla="*/ 89115 w 155"/>
              <a:gd name="T13" fmla="*/ 230856 h 309"/>
              <a:gd name="T14" fmla="*/ 107632 w 155"/>
              <a:gd name="T15" fmla="*/ 230856 h 309"/>
              <a:gd name="T16" fmla="*/ 89115 w 155"/>
              <a:gd name="T17" fmla="*/ 213676 h 309"/>
              <a:gd name="T18" fmla="*/ 89115 w 155"/>
              <a:gd name="T19" fmla="*/ 165357 h 309"/>
              <a:gd name="T20" fmla="*/ 89115 w 155"/>
              <a:gd name="T21" fmla="*/ 148177 h 309"/>
              <a:gd name="T22" fmla="*/ 126150 w 155"/>
              <a:gd name="T23" fmla="*/ 130997 h 309"/>
              <a:gd name="T24" fmla="*/ 144667 w 155"/>
              <a:gd name="T25" fmla="*/ 113817 h 309"/>
              <a:gd name="T26" fmla="*/ 144667 w 155"/>
              <a:gd name="T27" fmla="*/ 82679 h 309"/>
              <a:gd name="T28" fmla="*/ 178230 w 155"/>
              <a:gd name="T29" fmla="*/ 82679 h 309"/>
              <a:gd name="T30" fmla="*/ 163184 w 155"/>
              <a:gd name="T31" fmla="*/ 48319 h 309"/>
              <a:gd name="T32" fmla="*/ 144667 w 155"/>
              <a:gd name="T33" fmla="*/ 17180 h 309"/>
              <a:gd name="T34" fmla="*/ 107632 w 155"/>
              <a:gd name="T35" fmla="*/ 0 h 309"/>
              <a:gd name="T36" fmla="*/ 107632 w 155"/>
              <a:gd name="T37" fmla="*/ 17180 h 309"/>
              <a:gd name="T38" fmla="*/ 89115 w 155"/>
              <a:gd name="T39" fmla="*/ 17180 h 309"/>
              <a:gd name="T40" fmla="*/ 55552 w 155"/>
              <a:gd name="T41" fmla="*/ 65499 h 309"/>
              <a:gd name="T42" fmla="*/ 0 w 155"/>
              <a:gd name="T43" fmla="*/ 148177 h 309"/>
              <a:gd name="T44" fmla="*/ 18517 w 155"/>
              <a:gd name="T45" fmla="*/ 196496 h 309"/>
              <a:gd name="T46" fmla="*/ 0 w 155"/>
              <a:gd name="T47" fmla="*/ 248036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5"/>
              <a:gd name="T73" fmla="*/ 0 h 309"/>
              <a:gd name="T74" fmla="*/ 155 w 155"/>
              <a:gd name="T75" fmla="*/ 309 h 3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5" h="309">
                <a:moveTo>
                  <a:pt x="0" y="231"/>
                </a:moveTo>
                <a:lnTo>
                  <a:pt x="32" y="308"/>
                </a:lnTo>
                <a:lnTo>
                  <a:pt x="48" y="308"/>
                </a:lnTo>
                <a:lnTo>
                  <a:pt x="48" y="292"/>
                </a:lnTo>
                <a:lnTo>
                  <a:pt x="77" y="292"/>
                </a:lnTo>
                <a:lnTo>
                  <a:pt x="77" y="260"/>
                </a:lnTo>
                <a:lnTo>
                  <a:pt x="77" y="215"/>
                </a:lnTo>
                <a:lnTo>
                  <a:pt x="93" y="215"/>
                </a:lnTo>
                <a:lnTo>
                  <a:pt x="77" y="199"/>
                </a:lnTo>
                <a:lnTo>
                  <a:pt x="77" y="154"/>
                </a:lnTo>
                <a:lnTo>
                  <a:pt x="77" y="138"/>
                </a:lnTo>
                <a:lnTo>
                  <a:pt x="109" y="122"/>
                </a:lnTo>
                <a:lnTo>
                  <a:pt x="125" y="106"/>
                </a:lnTo>
                <a:lnTo>
                  <a:pt x="125" y="77"/>
                </a:lnTo>
                <a:lnTo>
                  <a:pt x="154" y="77"/>
                </a:lnTo>
                <a:lnTo>
                  <a:pt x="141" y="45"/>
                </a:lnTo>
                <a:lnTo>
                  <a:pt x="125" y="16"/>
                </a:lnTo>
                <a:lnTo>
                  <a:pt x="93" y="0"/>
                </a:lnTo>
                <a:lnTo>
                  <a:pt x="93" y="16"/>
                </a:lnTo>
                <a:lnTo>
                  <a:pt x="77" y="16"/>
                </a:lnTo>
                <a:lnTo>
                  <a:pt x="48" y="61"/>
                </a:lnTo>
                <a:lnTo>
                  <a:pt x="0" y="138"/>
                </a:lnTo>
                <a:lnTo>
                  <a:pt x="16" y="183"/>
                </a:lnTo>
                <a:lnTo>
                  <a:pt x="0" y="23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56" name="Freeform 503"/>
          <p:cNvSpPr>
            <a:spLocks/>
          </p:cNvSpPr>
          <p:nvPr/>
        </p:nvSpPr>
        <p:spPr bwMode="auto">
          <a:xfrm>
            <a:off x="6429375" y="3946525"/>
            <a:ext cx="19050" cy="49213"/>
          </a:xfrm>
          <a:custGeom>
            <a:avLst/>
            <a:gdLst>
              <a:gd name="T0" fmla="*/ 0 w 17"/>
              <a:gd name="T1" fmla="*/ 0 h 46"/>
              <a:gd name="T2" fmla="*/ 0 w 17"/>
              <a:gd name="T3" fmla="*/ 31026 h 46"/>
              <a:gd name="T4" fmla="*/ 17929 w 17"/>
              <a:gd name="T5" fmla="*/ 48143 h 46"/>
              <a:gd name="T6" fmla="*/ 17929 w 17"/>
              <a:gd name="T7" fmla="*/ 31026 h 46"/>
              <a:gd name="T8" fmla="*/ 0 w 17"/>
              <a:gd name="T9" fmla="*/ 0 h 46"/>
              <a:gd name="T10" fmla="*/ 0 60000 65536"/>
              <a:gd name="T11" fmla="*/ 0 60000 65536"/>
              <a:gd name="T12" fmla="*/ 0 60000 65536"/>
              <a:gd name="T13" fmla="*/ 0 60000 65536"/>
              <a:gd name="T14" fmla="*/ 0 60000 65536"/>
              <a:gd name="T15" fmla="*/ 0 w 17"/>
              <a:gd name="T16" fmla="*/ 0 h 46"/>
              <a:gd name="T17" fmla="*/ 17 w 17"/>
              <a:gd name="T18" fmla="*/ 46 h 46"/>
            </a:gdLst>
            <a:ahLst/>
            <a:cxnLst>
              <a:cxn ang="T10">
                <a:pos x="T0" y="T1"/>
              </a:cxn>
              <a:cxn ang="T11">
                <a:pos x="T2" y="T3"/>
              </a:cxn>
              <a:cxn ang="T12">
                <a:pos x="T4" y="T5"/>
              </a:cxn>
              <a:cxn ang="T13">
                <a:pos x="T6" y="T7"/>
              </a:cxn>
              <a:cxn ang="T14">
                <a:pos x="T8" y="T9"/>
              </a:cxn>
            </a:cxnLst>
            <a:rect l="T15" t="T16" r="T17" b="T18"/>
            <a:pathLst>
              <a:path w="17" h="46">
                <a:moveTo>
                  <a:pt x="0" y="0"/>
                </a:moveTo>
                <a:lnTo>
                  <a:pt x="0" y="29"/>
                </a:lnTo>
                <a:lnTo>
                  <a:pt x="16" y="45"/>
                </a:lnTo>
                <a:lnTo>
                  <a:pt x="16" y="29"/>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857" name="Freeform 504"/>
          <p:cNvSpPr>
            <a:spLocks/>
          </p:cNvSpPr>
          <p:nvPr/>
        </p:nvSpPr>
        <p:spPr bwMode="auto">
          <a:xfrm>
            <a:off x="6354763" y="3884613"/>
            <a:ext cx="74612" cy="68262"/>
          </a:xfrm>
          <a:custGeom>
            <a:avLst/>
            <a:gdLst>
              <a:gd name="T0" fmla="*/ 55098 w 65"/>
              <a:gd name="T1" fmla="*/ 0 h 65"/>
              <a:gd name="T2" fmla="*/ 55098 w 65"/>
              <a:gd name="T3" fmla="*/ 16803 h 65"/>
              <a:gd name="T4" fmla="*/ 55098 w 65"/>
              <a:gd name="T5" fmla="*/ 33606 h 65"/>
              <a:gd name="T6" fmla="*/ 55098 w 65"/>
              <a:gd name="T7" fmla="*/ 50409 h 65"/>
              <a:gd name="T8" fmla="*/ 55098 w 65"/>
              <a:gd name="T9" fmla="*/ 67212 h 65"/>
              <a:gd name="T10" fmla="*/ 73464 w 65"/>
              <a:gd name="T11" fmla="*/ 67212 h 65"/>
              <a:gd name="T12" fmla="*/ 18366 w 65"/>
              <a:gd name="T13" fmla="*/ 33606 h 65"/>
              <a:gd name="T14" fmla="*/ 0 w 65"/>
              <a:gd name="T15" fmla="*/ 33606 h 65"/>
              <a:gd name="T16" fmla="*/ 0 w 65"/>
              <a:gd name="T17" fmla="*/ 16803 h 65"/>
              <a:gd name="T18" fmla="*/ 0 w 65"/>
              <a:gd name="T19" fmla="*/ 0 h 65"/>
              <a:gd name="T20" fmla="*/ 18366 w 65"/>
              <a:gd name="T21" fmla="*/ 0 h 65"/>
              <a:gd name="T22" fmla="*/ 36732 w 65"/>
              <a:gd name="T23" fmla="*/ 0 h 65"/>
              <a:gd name="T24" fmla="*/ 55098 w 65"/>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5"/>
              <a:gd name="T41" fmla="*/ 65 w 65"/>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5">
                <a:moveTo>
                  <a:pt x="48" y="0"/>
                </a:moveTo>
                <a:lnTo>
                  <a:pt x="48" y="16"/>
                </a:lnTo>
                <a:lnTo>
                  <a:pt x="48" y="32"/>
                </a:lnTo>
                <a:lnTo>
                  <a:pt x="48" y="48"/>
                </a:lnTo>
                <a:lnTo>
                  <a:pt x="48" y="64"/>
                </a:lnTo>
                <a:lnTo>
                  <a:pt x="64" y="64"/>
                </a:lnTo>
                <a:lnTo>
                  <a:pt x="16" y="32"/>
                </a:lnTo>
                <a:lnTo>
                  <a:pt x="0" y="32"/>
                </a:lnTo>
                <a:lnTo>
                  <a:pt x="0" y="16"/>
                </a:lnTo>
                <a:lnTo>
                  <a:pt x="0" y="0"/>
                </a:lnTo>
                <a:lnTo>
                  <a:pt x="16" y="0"/>
                </a:lnTo>
                <a:lnTo>
                  <a:pt x="32" y="0"/>
                </a:lnTo>
                <a:lnTo>
                  <a:pt x="48"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58" name="Freeform 505"/>
          <p:cNvSpPr>
            <a:spLocks/>
          </p:cNvSpPr>
          <p:nvPr/>
        </p:nvSpPr>
        <p:spPr bwMode="auto">
          <a:xfrm>
            <a:off x="6340475" y="3863975"/>
            <a:ext cx="71438" cy="49213"/>
          </a:xfrm>
          <a:custGeom>
            <a:avLst/>
            <a:gdLst>
              <a:gd name="T0" fmla="*/ 33415 w 62"/>
              <a:gd name="T1" fmla="*/ 48143 h 46"/>
              <a:gd name="T2" fmla="*/ 14979 w 62"/>
              <a:gd name="T3" fmla="*/ 48143 h 46"/>
              <a:gd name="T4" fmla="*/ 14979 w 62"/>
              <a:gd name="T5" fmla="*/ 31026 h 46"/>
              <a:gd name="T6" fmla="*/ 14979 w 62"/>
              <a:gd name="T7" fmla="*/ 13908 h 46"/>
              <a:gd name="T8" fmla="*/ 33415 w 62"/>
              <a:gd name="T9" fmla="*/ 13908 h 46"/>
              <a:gd name="T10" fmla="*/ 51850 w 62"/>
              <a:gd name="T11" fmla="*/ 13908 h 46"/>
              <a:gd name="T12" fmla="*/ 70286 w 62"/>
              <a:gd name="T13" fmla="*/ 13908 h 46"/>
              <a:gd name="T14" fmla="*/ 70286 w 62"/>
              <a:gd name="T15" fmla="*/ 0 h 46"/>
              <a:gd name="T16" fmla="*/ 51850 w 62"/>
              <a:gd name="T17" fmla="*/ 0 h 46"/>
              <a:gd name="T18" fmla="*/ 14979 w 62"/>
              <a:gd name="T19" fmla="*/ 0 h 46"/>
              <a:gd name="T20" fmla="*/ 0 w 62"/>
              <a:gd name="T21" fmla="*/ 0 h 46"/>
              <a:gd name="T22" fmla="*/ 0 w 62"/>
              <a:gd name="T23" fmla="*/ 13908 h 46"/>
              <a:gd name="T24" fmla="*/ 14979 w 62"/>
              <a:gd name="T25" fmla="*/ 31026 h 46"/>
              <a:gd name="T26" fmla="*/ 14979 w 62"/>
              <a:gd name="T27" fmla="*/ 48143 h 46"/>
              <a:gd name="T28" fmla="*/ 33415 w 62"/>
              <a:gd name="T29" fmla="*/ 48143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
              <a:gd name="T46" fmla="*/ 0 h 46"/>
              <a:gd name="T47" fmla="*/ 62 w 62"/>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46">
                <a:moveTo>
                  <a:pt x="29" y="45"/>
                </a:moveTo>
                <a:lnTo>
                  <a:pt x="13" y="45"/>
                </a:lnTo>
                <a:lnTo>
                  <a:pt x="13" y="29"/>
                </a:lnTo>
                <a:lnTo>
                  <a:pt x="13" y="13"/>
                </a:lnTo>
                <a:lnTo>
                  <a:pt x="29" y="13"/>
                </a:lnTo>
                <a:lnTo>
                  <a:pt x="45" y="13"/>
                </a:lnTo>
                <a:lnTo>
                  <a:pt x="61" y="13"/>
                </a:lnTo>
                <a:lnTo>
                  <a:pt x="61" y="0"/>
                </a:lnTo>
                <a:lnTo>
                  <a:pt x="45" y="0"/>
                </a:lnTo>
                <a:lnTo>
                  <a:pt x="13" y="0"/>
                </a:lnTo>
                <a:lnTo>
                  <a:pt x="0" y="0"/>
                </a:lnTo>
                <a:lnTo>
                  <a:pt x="0" y="13"/>
                </a:lnTo>
                <a:lnTo>
                  <a:pt x="13" y="29"/>
                </a:lnTo>
                <a:lnTo>
                  <a:pt x="13" y="45"/>
                </a:lnTo>
                <a:lnTo>
                  <a:pt x="29" y="45"/>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859" name="Freeform 506"/>
          <p:cNvSpPr>
            <a:spLocks/>
          </p:cNvSpPr>
          <p:nvPr/>
        </p:nvSpPr>
        <p:spPr bwMode="auto">
          <a:xfrm>
            <a:off x="6213475" y="3846513"/>
            <a:ext cx="198438" cy="184150"/>
          </a:xfrm>
          <a:custGeom>
            <a:avLst/>
            <a:gdLst>
              <a:gd name="T0" fmla="*/ 18567 w 171"/>
              <a:gd name="T1" fmla="*/ 65691 h 171"/>
              <a:gd name="T2" fmla="*/ 37135 w 171"/>
              <a:gd name="T3" fmla="*/ 65691 h 171"/>
              <a:gd name="T4" fmla="*/ 52221 w 171"/>
              <a:gd name="T5" fmla="*/ 65691 h 171"/>
              <a:gd name="T6" fmla="*/ 52221 w 171"/>
              <a:gd name="T7" fmla="*/ 82921 h 171"/>
              <a:gd name="T8" fmla="*/ 107922 w 171"/>
              <a:gd name="T9" fmla="*/ 114151 h 171"/>
              <a:gd name="T10" fmla="*/ 141576 w 171"/>
              <a:gd name="T11" fmla="*/ 148612 h 171"/>
              <a:gd name="T12" fmla="*/ 141576 w 171"/>
              <a:gd name="T13" fmla="*/ 165843 h 171"/>
              <a:gd name="T14" fmla="*/ 160143 w 171"/>
              <a:gd name="T15" fmla="*/ 183073 h 171"/>
              <a:gd name="T16" fmla="*/ 178710 w 171"/>
              <a:gd name="T17" fmla="*/ 148612 h 171"/>
              <a:gd name="T18" fmla="*/ 160143 w 171"/>
              <a:gd name="T19" fmla="*/ 148612 h 171"/>
              <a:gd name="T20" fmla="*/ 160143 w 171"/>
              <a:gd name="T21" fmla="*/ 131382 h 171"/>
              <a:gd name="T22" fmla="*/ 197278 w 171"/>
              <a:gd name="T23" fmla="*/ 131382 h 171"/>
              <a:gd name="T24" fmla="*/ 141576 w 171"/>
              <a:gd name="T25" fmla="*/ 114151 h 171"/>
              <a:gd name="T26" fmla="*/ 141576 w 171"/>
              <a:gd name="T27" fmla="*/ 100152 h 171"/>
              <a:gd name="T28" fmla="*/ 126490 w 171"/>
              <a:gd name="T29" fmla="*/ 100152 h 171"/>
              <a:gd name="T30" fmla="*/ 107922 w 171"/>
              <a:gd name="T31" fmla="*/ 65691 h 171"/>
              <a:gd name="T32" fmla="*/ 89355 w 171"/>
              <a:gd name="T33" fmla="*/ 65691 h 171"/>
              <a:gd name="T34" fmla="*/ 89355 w 171"/>
              <a:gd name="T35" fmla="*/ 31230 h 171"/>
              <a:gd name="T36" fmla="*/ 107922 w 171"/>
              <a:gd name="T37" fmla="*/ 31230 h 171"/>
              <a:gd name="T38" fmla="*/ 107922 w 171"/>
              <a:gd name="T39" fmla="*/ 17230 h 171"/>
              <a:gd name="T40" fmla="*/ 89355 w 171"/>
              <a:gd name="T41" fmla="*/ 17230 h 171"/>
              <a:gd name="T42" fmla="*/ 89355 w 171"/>
              <a:gd name="T43" fmla="*/ 0 h 171"/>
              <a:gd name="T44" fmla="*/ 52221 w 171"/>
              <a:gd name="T45" fmla="*/ 17230 h 171"/>
              <a:gd name="T46" fmla="*/ 37135 w 171"/>
              <a:gd name="T47" fmla="*/ 17230 h 171"/>
              <a:gd name="T48" fmla="*/ 18567 w 171"/>
              <a:gd name="T49" fmla="*/ 17230 h 171"/>
              <a:gd name="T50" fmla="*/ 18567 w 171"/>
              <a:gd name="T51" fmla="*/ 31230 h 171"/>
              <a:gd name="T52" fmla="*/ 0 w 171"/>
              <a:gd name="T53" fmla="*/ 31230 h 171"/>
              <a:gd name="T54" fmla="*/ 18567 w 171"/>
              <a:gd name="T55" fmla="*/ 65691 h 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1"/>
              <a:gd name="T85" fmla="*/ 0 h 171"/>
              <a:gd name="T86" fmla="*/ 171 w 171"/>
              <a:gd name="T87" fmla="*/ 171 h 1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1" h="171">
                <a:moveTo>
                  <a:pt x="16" y="61"/>
                </a:moveTo>
                <a:lnTo>
                  <a:pt x="32" y="61"/>
                </a:lnTo>
                <a:lnTo>
                  <a:pt x="45" y="61"/>
                </a:lnTo>
                <a:lnTo>
                  <a:pt x="45" y="77"/>
                </a:lnTo>
                <a:lnTo>
                  <a:pt x="93" y="106"/>
                </a:lnTo>
                <a:lnTo>
                  <a:pt x="122" y="138"/>
                </a:lnTo>
                <a:lnTo>
                  <a:pt x="122" y="154"/>
                </a:lnTo>
                <a:lnTo>
                  <a:pt x="138" y="170"/>
                </a:lnTo>
                <a:lnTo>
                  <a:pt x="154" y="138"/>
                </a:lnTo>
                <a:lnTo>
                  <a:pt x="138" y="138"/>
                </a:lnTo>
                <a:lnTo>
                  <a:pt x="138" y="122"/>
                </a:lnTo>
                <a:lnTo>
                  <a:pt x="170" y="122"/>
                </a:lnTo>
                <a:lnTo>
                  <a:pt x="122" y="106"/>
                </a:lnTo>
                <a:lnTo>
                  <a:pt x="122" y="93"/>
                </a:lnTo>
                <a:lnTo>
                  <a:pt x="109" y="93"/>
                </a:lnTo>
                <a:lnTo>
                  <a:pt x="93" y="61"/>
                </a:lnTo>
                <a:lnTo>
                  <a:pt x="77" y="61"/>
                </a:lnTo>
                <a:lnTo>
                  <a:pt x="77" y="29"/>
                </a:lnTo>
                <a:lnTo>
                  <a:pt x="93" y="29"/>
                </a:lnTo>
                <a:lnTo>
                  <a:pt x="93" y="16"/>
                </a:lnTo>
                <a:lnTo>
                  <a:pt x="77" y="16"/>
                </a:lnTo>
                <a:lnTo>
                  <a:pt x="77" y="0"/>
                </a:lnTo>
                <a:lnTo>
                  <a:pt x="45" y="16"/>
                </a:lnTo>
                <a:lnTo>
                  <a:pt x="32" y="16"/>
                </a:lnTo>
                <a:lnTo>
                  <a:pt x="16" y="16"/>
                </a:lnTo>
                <a:lnTo>
                  <a:pt x="16" y="29"/>
                </a:lnTo>
                <a:lnTo>
                  <a:pt x="0" y="29"/>
                </a:lnTo>
                <a:lnTo>
                  <a:pt x="16"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60" name="Freeform 507"/>
          <p:cNvSpPr>
            <a:spLocks/>
          </p:cNvSpPr>
          <p:nvPr/>
        </p:nvSpPr>
        <p:spPr bwMode="auto">
          <a:xfrm>
            <a:off x="6607175" y="5135563"/>
            <a:ext cx="19050" cy="36512"/>
          </a:xfrm>
          <a:custGeom>
            <a:avLst/>
            <a:gdLst>
              <a:gd name="T0" fmla="*/ 17929 w 17"/>
              <a:gd name="T1" fmla="*/ 17703 h 33"/>
              <a:gd name="T2" fmla="*/ 17929 w 17"/>
              <a:gd name="T3" fmla="*/ 0 h 33"/>
              <a:gd name="T4" fmla="*/ 0 w 17"/>
              <a:gd name="T5" fmla="*/ 17703 h 33"/>
              <a:gd name="T6" fmla="*/ 17929 w 17"/>
              <a:gd name="T7" fmla="*/ 35406 h 33"/>
              <a:gd name="T8" fmla="*/ 17929 w 17"/>
              <a:gd name="T9" fmla="*/ 17703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16" y="16"/>
                </a:moveTo>
                <a:lnTo>
                  <a:pt x="16" y="0"/>
                </a:lnTo>
                <a:lnTo>
                  <a:pt x="0" y="16"/>
                </a:lnTo>
                <a:lnTo>
                  <a:pt x="16" y="32"/>
                </a:lnTo>
                <a:lnTo>
                  <a:pt x="16" y="16"/>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61" name="Freeform 508"/>
          <p:cNvSpPr>
            <a:spLocks/>
          </p:cNvSpPr>
          <p:nvPr/>
        </p:nvSpPr>
        <p:spPr bwMode="auto">
          <a:xfrm>
            <a:off x="6302375" y="4791075"/>
            <a:ext cx="198438" cy="215900"/>
          </a:xfrm>
          <a:custGeom>
            <a:avLst/>
            <a:gdLst>
              <a:gd name="T0" fmla="*/ 0 w 171"/>
              <a:gd name="T1" fmla="*/ 180277 h 200"/>
              <a:gd name="T2" fmla="*/ 18567 w 171"/>
              <a:gd name="T3" fmla="*/ 180277 h 200"/>
              <a:gd name="T4" fmla="*/ 37135 w 171"/>
              <a:gd name="T5" fmla="*/ 197549 h 200"/>
              <a:gd name="T6" fmla="*/ 107922 w 171"/>
              <a:gd name="T7" fmla="*/ 197549 h 200"/>
              <a:gd name="T8" fmla="*/ 160143 w 171"/>
              <a:gd name="T9" fmla="*/ 214821 h 200"/>
              <a:gd name="T10" fmla="*/ 178710 w 171"/>
              <a:gd name="T11" fmla="*/ 197549 h 200"/>
              <a:gd name="T12" fmla="*/ 160143 w 171"/>
              <a:gd name="T13" fmla="*/ 180277 h 200"/>
              <a:gd name="T14" fmla="*/ 178710 w 171"/>
              <a:gd name="T15" fmla="*/ 114427 h 200"/>
              <a:gd name="T16" fmla="*/ 197278 w 171"/>
              <a:gd name="T17" fmla="*/ 114427 h 200"/>
              <a:gd name="T18" fmla="*/ 197278 w 171"/>
              <a:gd name="T19" fmla="*/ 97155 h 200"/>
              <a:gd name="T20" fmla="*/ 160143 w 171"/>
              <a:gd name="T21" fmla="*/ 83122 h 200"/>
              <a:gd name="T22" fmla="*/ 160143 w 171"/>
              <a:gd name="T23" fmla="*/ 14033 h 200"/>
              <a:gd name="T24" fmla="*/ 126490 w 171"/>
              <a:gd name="T25" fmla="*/ 31305 h 200"/>
              <a:gd name="T26" fmla="*/ 89355 w 171"/>
              <a:gd name="T27" fmla="*/ 31305 h 200"/>
              <a:gd name="T28" fmla="*/ 70788 w 171"/>
              <a:gd name="T29" fmla="*/ 14033 h 200"/>
              <a:gd name="T30" fmla="*/ 70788 w 171"/>
              <a:gd name="T31" fmla="*/ 0 h 200"/>
              <a:gd name="T32" fmla="*/ 0 w 171"/>
              <a:gd name="T33" fmla="*/ 0 h 200"/>
              <a:gd name="T34" fmla="*/ 18567 w 171"/>
              <a:gd name="T35" fmla="*/ 48578 h 200"/>
              <a:gd name="T36" fmla="*/ 37135 w 171"/>
              <a:gd name="T37" fmla="*/ 83122 h 200"/>
              <a:gd name="T38" fmla="*/ 18567 w 171"/>
              <a:gd name="T39" fmla="*/ 97155 h 200"/>
              <a:gd name="T40" fmla="*/ 18567 w 171"/>
              <a:gd name="T41" fmla="*/ 114427 h 200"/>
              <a:gd name="T42" fmla="*/ 0 w 171"/>
              <a:gd name="T43" fmla="*/ 148971 h 200"/>
              <a:gd name="T44" fmla="*/ 0 w 171"/>
              <a:gd name="T45" fmla="*/ 180277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1"/>
              <a:gd name="T70" fmla="*/ 0 h 200"/>
              <a:gd name="T71" fmla="*/ 171 w 171"/>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1" h="200">
                <a:moveTo>
                  <a:pt x="0" y="167"/>
                </a:moveTo>
                <a:lnTo>
                  <a:pt x="16" y="167"/>
                </a:lnTo>
                <a:lnTo>
                  <a:pt x="32" y="183"/>
                </a:lnTo>
                <a:lnTo>
                  <a:pt x="93" y="183"/>
                </a:lnTo>
                <a:lnTo>
                  <a:pt x="138" y="199"/>
                </a:lnTo>
                <a:lnTo>
                  <a:pt x="154" y="183"/>
                </a:lnTo>
                <a:lnTo>
                  <a:pt x="138" y="167"/>
                </a:lnTo>
                <a:lnTo>
                  <a:pt x="154" y="106"/>
                </a:lnTo>
                <a:lnTo>
                  <a:pt x="170" y="106"/>
                </a:lnTo>
                <a:lnTo>
                  <a:pt x="170" y="90"/>
                </a:lnTo>
                <a:lnTo>
                  <a:pt x="138" y="77"/>
                </a:lnTo>
                <a:lnTo>
                  <a:pt x="138" y="13"/>
                </a:lnTo>
                <a:lnTo>
                  <a:pt x="109" y="29"/>
                </a:lnTo>
                <a:lnTo>
                  <a:pt x="77" y="29"/>
                </a:lnTo>
                <a:lnTo>
                  <a:pt x="61" y="13"/>
                </a:lnTo>
                <a:lnTo>
                  <a:pt x="61" y="0"/>
                </a:lnTo>
                <a:lnTo>
                  <a:pt x="0" y="0"/>
                </a:lnTo>
                <a:lnTo>
                  <a:pt x="16" y="45"/>
                </a:lnTo>
                <a:lnTo>
                  <a:pt x="32" y="77"/>
                </a:lnTo>
                <a:lnTo>
                  <a:pt x="16" y="90"/>
                </a:lnTo>
                <a:lnTo>
                  <a:pt x="16" y="106"/>
                </a:lnTo>
                <a:lnTo>
                  <a:pt x="0" y="138"/>
                </a:lnTo>
                <a:lnTo>
                  <a:pt x="0" y="167"/>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62" name="Freeform 509"/>
          <p:cNvSpPr>
            <a:spLocks/>
          </p:cNvSpPr>
          <p:nvPr/>
        </p:nvSpPr>
        <p:spPr bwMode="auto">
          <a:xfrm>
            <a:off x="6302375" y="4773613"/>
            <a:ext cx="20638" cy="19050"/>
          </a:xfrm>
          <a:custGeom>
            <a:avLst/>
            <a:gdLst>
              <a:gd name="T0" fmla="*/ 0 w 17"/>
              <a:gd name="T1" fmla="*/ 17929 h 17"/>
              <a:gd name="T2" fmla="*/ 19424 w 17"/>
              <a:gd name="T3" fmla="*/ 0 h 17"/>
              <a:gd name="T4" fmla="*/ 0 w 17"/>
              <a:gd name="T5" fmla="*/ 0 h 17"/>
              <a:gd name="T6" fmla="*/ 0 w 17"/>
              <a:gd name="T7" fmla="*/ 17929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29863" name="Freeform 510"/>
          <p:cNvSpPr>
            <a:spLocks/>
          </p:cNvSpPr>
          <p:nvPr/>
        </p:nvSpPr>
        <p:spPr bwMode="auto">
          <a:xfrm>
            <a:off x="6429375" y="5005388"/>
            <a:ext cx="160338" cy="149225"/>
          </a:xfrm>
          <a:custGeom>
            <a:avLst/>
            <a:gdLst>
              <a:gd name="T0" fmla="*/ 159184 w 139"/>
              <a:gd name="T1" fmla="*/ 65487 h 139"/>
              <a:gd name="T2" fmla="*/ 122272 w 139"/>
              <a:gd name="T3" fmla="*/ 48310 h 139"/>
              <a:gd name="T4" fmla="*/ 122272 w 139"/>
              <a:gd name="T5" fmla="*/ 34354 h 139"/>
              <a:gd name="T6" fmla="*/ 103816 w 139"/>
              <a:gd name="T7" fmla="*/ 17177 h 139"/>
              <a:gd name="T8" fmla="*/ 88820 w 139"/>
              <a:gd name="T9" fmla="*/ 0 h 139"/>
              <a:gd name="T10" fmla="*/ 51908 w 139"/>
              <a:gd name="T11" fmla="*/ 0 h 139"/>
              <a:gd name="T12" fmla="*/ 14996 w 139"/>
              <a:gd name="T13" fmla="*/ 0 h 139"/>
              <a:gd name="T14" fmla="*/ 14996 w 139"/>
              <a:gd name="T15" fmla="*/ 65487 h 139"/>
              <a:gd name="T16" fmla="*/ 0 w 139"/>
              <a:gd name="T17" fmla="*/ 65487 h 139"/>
              <a:gd name="T18" fmla="*/ 0 w 139"/>
              <a:gd name="T19" fmla="*/ 117018 h 139"/>
              <a:gd name="T20" fmla="*/ 14996 w 139"/>
              <a:gd name="T21" fmla="*/ 130974 h 139"/>
              <a:gd name="T22" fmla="*/ 14996 w 139"/>
              <a:gd name="T23" fmla="*/ 148151 h 139"/>
              <a:gd name="T24" fmla="*/ 51908 w 139"/>
              <a:gd name="T25" fmla="*/ 117018 h 139"/>
              <a:gd name="T26" fmla="*/ 88820 w 139"/>
              <a:gd name="T27" fmla="*/ 130974 h 139"/>
              <a:gd name="T28" fmla="*/ 122272 w 139"/>
              <a:gd name="T29" fmla="*/ 117018 h 139"/>
              <a:gd name="T30" fmla="*/ 122272 w 139"/>
              <a:gd name="T31" fmla="*/ 99841 h 139"/>
              <a:gd name="T32" fmla="*/ 159184 w 139"/>
              <a:gd name="T33" fmla="*/ 65487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39"/>
              <a:gd name="T53" fmla="*/ 139 w 139"/>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39">
                <a:moveTo>
                  <a:pt x="138" y="61"/>
                </a:moveTo>
                <a:lnTo>
                  <a:pt x="106" y="45"/>
                </a:lnTo>
                <a:lnTo>
                  <a:pt x="106" y="32"/>
                </a:lnTo>
                <a:lnTo>
                  <a:pt x="90" y="16"/>
                </a:lnTo>
                <a:lnTo>
                  <a:pt x="77" y="0"/>
                </a:lnTo>
                <a:lnTo>
                  <a:pt x="45" y="0"/>
                </a:lnTo>
                <a:lnTo>
                  <a:pt x="13" y="0"/>
                </a:lnTo>
                <a:lnTo>
                  <a:pt x="13" y="61"/>
                </a:lnTo>
                <a:lnTo>
                  <a:pt x="0" y="61"/>
                </a:lnTo>
                <a:lnTo>
                  <a:pt x="0" y="109"/>
                </a:lnTo>
                <a:lnTo>
                  <a:pt x="13" y="122"/>
                </a:lnTo>
                <a:lnTo>
                  <a:pt x="13" y="138"/>
                </a:lnTo>
                <a:lnTo>
                  <a:pt x="45" y="109"/>
                </a:lnTo>
                <a:lnTo>
                  <a:pt x="77" y="122"/>
                </a:lnTo>
                <a:lnTo>
                  <a:pt x="106" y="109"/>
                </a:lnTo>
                <a:lnTo>
                  <a:pt x="106" y="93"/>
                </a:lnTo>
                <a:lnTo>
                  <a:pt x="138" y="61"/>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64" name="Freeform 511" descr="Narrow vertical"/>
          <p:cNvSpPr>
            <a:spLocks/>
          </p:cNvSpPr>
          <p:nvPr/>
        </p:nvSpPr>
        <p:spPr bwMode="auto">
          <a:xfrm>
            <a:off x="6607175" y="4740275"/>
            <a:ext cx="19050" cy="17463"/>
          </a:xfrm>
          <a:custGeom>
            <a:avLst/>
            <a:gdLst>
              <a:gd name="T0" fmla="*/ 0 w 17"/>
              <a:gd name="T1" fmla="*/ 0 h 17"/>
              <a:gd name="T2" fmla="*/ 0 w 17"/>
              <a:gd name="T3" fmla="*/ 16436 h 17"/>
              <a:gd name="T4" fmla="*/ 17929 w 17"/>
              <a:gd name="T5" fmla="*/ 16436 h 17"/>
              <a:gd name="T6" fmla="*/ 17929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pattFill prst="narVert">
            <a:fgClr>
              <a:srgbClr val="0099FF"/>
            </a:fgClr>
            <a:bgClr>
              <a:schemeClr val="bg1"/>
            </a:bgClr>
          </a:pattFill>
          <a:ln w="12700" cap="rnd" cmpd="sng">
            <a:solidFill>
              <a:srgbClr val="000000"/>
            </a:solidFill>
            <a:prstDash val="solid"/>
            <a:round/>
            <a:headEnd/>
            <a:tailEnd/>
          </a:ln>
        </p:spPr>
        <p:txBody>
          <a:bodyPr/>
          <a:lstStyle/>
          <a:p>
            <a:endParaRPr lang="en-US"/>
          </a:p>
        </p:txBody>
      </p:sp>
      <p:sp>
        <p:nvSpPr>
          <p:cNvPr id="29865" name="Freeform 512"/>
          <p:cNvSpPr>
            <a:spLocks/>
          </p:cNvSpPr>
          <p:nvPr/>
        </p:nvSpPr>
        <p:spPr bwMode="auto">
          <a:xfrm>
            <a:off x="6284913" y="4970463"/>
            <a:ext cx="233362" cy="219075"/>
          </a:xfrm>
          <a:custGeom>
            <a:avLst/>
            <a:gdLst>
              <a:gd name="T0" fmla="*/ 18393 w 203"/>
              <a:gd name="T1" fmla="*/ 0 h 203"/>
              <a:gd name="T2" fmla="*/ 0 w 203"/>
              <a:gd name="T3" fmla="*/ 17267 h 203"/>
              <a:gd name="T4" fmla="*/ 18393 w 203"/>
              <a:gd name="T5" fmla="*/ 34534 h 203"/>
              <a:gd name="T6" fmla="*/ 55179 w 203"/>
              <a:gd name="T7" fmla="*/ 100364 h 203"/>
              <a:gd name="T8" fmla="*/ 55179 w 203"/>
              <a:gd name="T9" fmla="*/ 166195 h 203"/>
              <a:gd name="T10" fmla="*/ 88517 w 203"/>
              <a:gd name="T11" fmla="*/ 217996 h 203"/>
              <a:gd name="T12" fmla="*/ 106910 w 203"/>
              <a:gd name="T13" fmla="*/ 200729 h 203"/>
              <a:gd name="T14" fmla="*/ 106910 w 203"/>
              <a:gd name="T15" fmla="*/ 217996 h 203"/>
              <a:gd name="T16" fmla="*/ 143696 w 203"/>
              <a:gd name="T17" fmla="*/ 200729 h 203"/>
              <a:gd name="T18" fmla="*/ 143696 w 203"/>
              <a:gd name="T19" fmla="*/ 152165 h 203"/>
              <a:gd name="T20" fmla="*/ 143696 w 203"/>
              <a:gd name="T21" fmla="*/ 100364 h 203"/>
              <a:gd name="T22" fmla="*/ 158640 w 203"/>
              <a:gd name="T23" fmla="*/ 100364 h 203"/>
              <a:gd name="T24" fmla="*/ 158640 w 203"/>
              <a:gd name="T25" fmla="*/ 34534 h 203"/>
              <a:gd name="T26" fmla="*/ 195426 w 203"/>
              <a:gd name="T27" fmla="*/ 34534 h 203"/>
              <a:gd name="T28" fmla="*/ 232212 w 203"/>
              <a:gd name="T29" fmla="*/ 34534 h 203"/>
              <a:gd name="T30" fmla="*/ 232212 w 203"/>
              <a:gd name="T31" fmla="*/ 17267 h 203"/>
              <a:gd name="T32" fmla="*/ 195426 w 203"/>
              <a:gd name="T33" fmla="*/ 17267 h 203"/>
              <a:gd name="T34" fmla="*/ 177033 w 203"/>
              <a:gd name="T35" fmla="*/ 34534 h 203"/>
              <a:gd name="T36" fmla="*/ 125303 w 203"/>
              <a:gd name="T37" fmla="*/ 17267 h 203"/>
              <a:gd name="T38" fmla="*/ 55179 w 203"/>
              <a:gd name="T39" fmla="*/ 17267 h 203"/>
              <a:gd name="T40" fmla="*/ 36786 w 203"/>
              <a:gd name="T41" fmla="*/ 0 h 203"/>
              <a:gd name="T42" fmla="*/ 18393 w 203"/>
              <a:gd name="T43" fmla="*/ 0 h 2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3"/>
              <a:gd name="T67" fmla="*/ 0 h 203"/>
              <a:gd name="T68" fmla="*/ 203 w 203"/>
              <a:gd name="T69" fmla="*/ 203 h 2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3" h="203">
                <a:moveTo>
                  <a:pt x="16" y="0"/>
                </a:moveTo>
                <a:lnTo>
                  <a:pt x="0" y="16"/>
                </a:lnTo>
                <a:lnTo>
                  <a:pt x="16" y="32"/>
                </a:lnTo>
                <a:lnTo>
                  <a:pt x="48" y="93"/>
                </a:lnTo>
                <a:lnTo>
                  <a:pt x="48" y="154"/>
                </a:lnTo>
                <a:lnTo>
                  <a:pt x="77" y="202"/>
                </a:lnTo>
                <a:lnTo>
                  <a:pt x="93" y="186"/>
                </a:lnTo>
                <a:lnTo>
                  <a:pt x="93" y="202"/>
                </a:lnTo>
                <a:lnTo>
                  <a:pt x="125" y="186"/>
                </a:lnTo>
                <a:lnTo>
                  <a:pt x="125" y="141"/>
                </a:lnTo>
                <a:lnTo>
                  <a:pt x="125" y="93"/>
                </a:lnTo>
                <a:lnTo>
                  <a:pt x="138" y="93"/>
                </a:lnTo>
                <a:lnTo>
                  <a:pt x="138" y="32"/>
                </a:lnTo>
                <a:lnTo>
                  <a:pt x="170" y="32"/>
                </a:lnTo>
                <a:lnTo>
                  <a:pt x="202" y="32"/>
                </a:lnTo>
                <a:lnTo>
                  <a:pt x="202" y="16"/>
                </a:lnTo>
                <a:lnTo>
                  <a:pt x="170" y="16"/>
                </a:lnTo>
                <a:lnTo>
                  <a:pt x="154" y="32"/>
                </a:lnTo>
                <a:lnTo>
                  <a:pt x="109" y="16"/>
                </a:lnTo>
                <a:lnTo>
                  <a:pt x="48" y="16"/>
                </a:lnTo>
                <a:lnTo>
                  <a:pt x="32" y="0"/>
                </a:lnTo>
                <a:lnTo>
                  <a:pt x="16"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66" name="Freeform 513"/>
          <p:cNvSpPr>
            <a:spLocks/>
          </p:cNvSpPr>
          <p:nvPr/>
        </p:nvSpPr>
        <p:spPr bwMode="auto">
          <a:xfrm>
            <a:off x="6370638" y="5075238"/>
            <a:ext cx="268287" cy="231775"/>
          </a:xfrm>
          <a:custGeom>
            <a:avLst/>
            <a:gdLst>
              <a:gd name="T0" fmla="*/ 0 w 232"/>
              <a:gd name="T1" fmla="*/ 116961 h 216"/>
              <a:gd name="T2" fmla="*/ 0 w 232"/>
              <a:gd name="T3" fmla="*/ 134129 h 216"/>
              <a:gd name="T4" fmla="*/ 18503 w 232"/>
              <a:gd name="T5" fmla="*/ 182416 h 216"/>
              <a:gd name="T6" fmla="*/ 18503 w 232"/>
              <a:gd name="T7" fmla="*/ 216753 h 216"/>
              <a:gd name="T8" fmla="*/ 37005 w 232"/>
              <a:gd name="T9" fmla="*/ 230702 h 216"/>
              <a:gd name="T10" fmla="*/ 89044 w 232"/>
              <a:gd name="T11" fmla="*/ 216753 h 216"/>
              <a:gd name="T12" fmla="*/ 107546 w 232"/>
              <a:gd name="T13" fmla="*/ 216753 h 216"/>
              <a:gd name="T14" fmla="*/ 126049 w 232"/>
              <a:gd name="T15" fmla="*/ 216753 h 216"/>
              <a:gd name="T16" fmla="*/ 144551 w 232"/>
              <a:gd name="T17" fmla="*/ 216753 h 216"/>
              <a:gd name="T18" fmla="*/ 144551 w 232"/>
              <a:gd name="T19" fmla="*/ 199584 h 216"/>
              <a:gd name="T20" fmla="*/ 159585 w 232"/>
              <a:gd name="T21" fmla="*/ 199584 h 216"/>
              <a:gd name="T22" fmla="*/ 215092 w 232"/>
              <a:gd name="T23" fmla="*/ 165247 h 216"/>
              <a:gd name="T24" fmla="*/ 248628 w 232"/>
              <a:gd name="T25" fmla="*/ 134129 h 216"/>
              <a:gd name="T26" fmla="*/ 267131 w 232"/>
              <a:gd name="T27" fmla="*/ 116961 h 216"/>
              <a:gd name="T28" fmla="*/ 267131 w 232"/>
              <a:gd name="T29" fmla="*/ 99792 h 216"/>
              <a:gd name="T30" fmla="*/ 267131 w 232"/>
              <a:gd name="T31" fmla="*/ 82624 h 216"/>
              <a:gd name="T32" fmla="*/ 248628 w 232"/>
              <a:gd name="T33" fmla="*/ 82624 h 216"/>
              <a:gd name="T34" fmla="*/ 248628 w 232"/>
              <a:gd name="T35" fmla="*/ 99792 h 216"/>
              <a:gd name="T36" fmla="*/ 233595 w 232"/>
              <a:gd name="T37" fmla="*/ 82624 h 216"/>
              <a:gd name="T38" fmla="*/ 248628 w 232"/>
              <a:gd name="T39" fmla="*/ 65455 h 216"/>
              <a:gd name="T40" fmla="*/ 248628 w 232"/>
              <a:gd name="T41" fmla="*/ 34337 h 216"/>
              <a:gd name="T42" fmla="*/ 248628 w 232"/>
              <a:gd name="T43" fmla="*/ 17169 h 216"/>
              <a:gd name="T44" fmla="*/ 233595 w 232"/>
              <a:gd name="T45" fmla="*/ 0 h 216"/>
              <a:gd name="T46" fmla="*/ 215092 w 232"/>
              <a:gd name="T47" fmla="*/ 0 h 216"/>
              <a:gd name="T48" fmla="*/ 178087 w 232"/>
              <a:gd name="T49" fmla="*/ 34337 h 216"/>
              <a:gd name="T50" fmla="*/ 178087 w 232"/>
              <a:gd name="T51" fmla="*/ 51506 h 216"/>
              <a:gd name="T52" fmla="*/ 144551 w 232"/>
              <a:gd name="T53" fmla="*/ 65455 h 216"/>
              <a:gd name="T54" fmla="*/ 107546 w 232"/>
              <a:gd name="T55" fmla="*/ 51506 h 216"/>
              <a:gd name="T56" fmla="*/ 70541 w 232"/>
              <a:gd name="T57" fmla="*/ 82624 h 216"/>
              <a:gd name="T58" fmla="*/ 70541 w 232"/>
              <a:gd name="T59" fmla="*/ 65455 h 216"/>
              <a:gd name="T60" fmla="*/ 55508 w 232"/>
              <a:gd name="T61" fmla="*/ 51506 h 216"/>
              <a:gd name="T62" fmla="*/ 55508 w 232"/>
              <a:gd name="T63" fmla="*/ 99792 h 216"/>
              <a:gd name="T64" fmla="*/ 18503 w 232"/>
              <a:gd name="T65" fmla="*/ 116961 h 216"/>
              <a:gd name="T66" fmla="*/ 18503 w 232"/>
              <a:gd name="T67" fmla="*/ 99792 h 216"/>
              <a:gd name="T68" fmla="*/ 0 w 232"/>
              <a:gd name="T69" fmla="*/ 116961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216"/>
              <a:gd name="T107" fmla="*/ 232 w 232"/>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216">
                <a:moveTo>
                  <a:pt x="0" y="109"/>
                </a:moveTo>
                <a:lnTo>
                  <a:pt x="0" y="125"/>
                </a:lnTo>
                <a:lnTo>
                  <a:pt x="16" y="170"/>
                </a:lnTo>
                <a:lnTo>
                  <a:pt x="16" y="202"/>
                </a:lnTo>
                <a:lnTo>
                  <a:pt x="32" y="215"/>
                </a:lnTo>
                <a:lnTo>
                  <a:pt x="77" y="202"/>
                </a:lnTo>
                <a:lnTo>
                  <a:pt x="93" y="202"/>
                </a:lnTo>
                <a:lnTo>
                  <a:pt x="109" y="202"/>
                </a:lnTo>
                <a:lnTo>
                  <a:pt x="125" y="202"/>
                </a:lnTo>
                <a:lnTo>
                  <a:pt x="125" y="186"/>
                </a:lnTo>
                <a:lnTo>
                  <a:pt x="138" y="186"/>
                </a:lnTo>
                <a:lnTo>
                  <a:pt x="186" y="154"/>
                </a:lnTo>
                <a:lnTo>
                  <a:pt x="215" y="125"/>
                </a:lnTo>
                <a:lnTo>
                  <a:pt x="231" y="109"/>
                </a:lnTo>
                <a:lnTo>
                  <a:pt x="231" y="93"/>
                </a:lnTo>
                <a:lnTo>
                  <a:pt x="231" y="77"/>
                </a:lnTo>
                <a:lnTo>
                  <a:pt x="215" y="77"/>
                </a:lnTo>
                <a:lnTo>
                  <a:pt x="215" y="93"/>
                </a:lnTo>
                <a:lnTo>
                  <a:pt x="202" y="77"/>
                </a:lnTo>
                <a:lnTo>
                  <a:pt x="215" y="61"/>
                </a:lnTo>
                <a:lnTo>
                  <a:pt x="215" y="32"/>
                </a:lnTo>
                <a:lnTo>
                  <a:pt x="215" y="16"/>
                </a:lnTo>
                <a:lnTo>
                  <a:pt x="202" y="0"/>
                </a:lnTo>
                <a:lnTo>
                  <a:pt x="186" y="0"/>
                </a:lnTo>
                <a:lnTo>
                  <a:pt x="154" y="32"/>
                </a:lnTo>
                <a:lnTo>
                  <a:pt x="154" y="48"/>
                </a:lnTo>
                <a:lnTo>
                  <a:pt x="125" y="61"/>
                </a:lnTo>
                <a:lnTo>
                  <a:pt x="93" y="48"/>
                </a:lnTo>
                <a:lnTo>
                  <a:pt x="61" y="77"/>
                </a:lnTo>
                <a:lnTo>
                  <a:pt x="61" y="61"/>
                </a:lnTo>
                <a:lnTo>
                  <a:pt x="48" y="48"/>
                </a:lnTo>
                <a:lnTo>
                  <a:pt x="48" y="93"/>
                </a:lnTo>
                <a:lnTo>
                  <a:pt x="16" y="109"/>
                </a:lnTo>
                <a:lnTo>
                  <a:pt x="16" y="93"/>
                </a:lnTo>
                <a:lnTo>
                  <a:pt x="0" y="109"/>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67" name="Freeform 514"/>
          <p:cNvSpPr>
            <a:spLocks/>
          </p:cNvSpPr>
          <p:nvPr/>
        </p:nvSpPr>
        <p:spPr bwMode="auto">
          <a:xfrm>
            <a:off x="6302375" y="4608513"/>
            <a:ext cx="320675" cy="314325"/>
          </a:xfrm>
          <a:custGeom>
            <a:avLst/>
            <a:gdLst>
              <a:gd name="T0" fmla="*/ 159759 w 277"/>
              <a:gd name="T1" fmla="*/ 196319 h 293"/>
              <a:gd name="T2" fmla="*/ 159759 w 277"/>
              <a:gd name="T3" fmla="*/ 264977 h 293"/>
              <a:gd name="T4" fmla="*/ 196804 w 277"/>
              <a:gd name="T5" fmla="*/ 278923 h 293"/>
              <a:gd name="T6" fmla="*/ 248899 w 277"/>
              <a:gd name="T7" fmla="*/ 278923 h 293"/>
              <a:gd name="T8" fmla="*/ 285945 w 277"/>
              <a:gd name="T9" fmla="*/ 313252 h 293"/>
              <a:gd name="T10" fmla="*/ 304468 w 277"/>
              <a:gd name="T11" fmla="*/ 313252 h 293"/>
              <a:gd name="T12" fmla="*/ 304468 w 277"/>
              <a:gd name="T13" fmla="*/ 296088 h 293"/>
              <a:gd name="T14" fmla="*/ 267422 w 277"/>
              <a:gd name="T15" fmla="*/ 278923 h 293"/>
              <a:gd name="T16" fmla="*/ 285945 w 277"/>
              <a:gd name="T17" fmla="*/ 264977 h 293"/>
              <a:gd name="T18" fmla="*/ 285945 w 277"/>
              <a:gd name="T19" fmla="*/ 230648 h 293"/>
              <a:gd name="T20" fmla="*/ 319517 w 277"/>
              <a:gd name="T21" fmla="*/ 213484 h 293"/>
              <a:gd name="T22" fmla="*/ 304468 w 277"/>
              <a:gd name="T23" fmla="*/ 196319 h 293"/>
              <a:gd name="T24" fmla="*/ 285945 w 277"/>
              <a:gd name="T25" fmla="*/ 148044 h 293"/>
              <a:gd name="T26" fmla="*/ 304468 w 277"/>
              <a:gd name="T27" fmla="*/ 148044 h 293"/>
              <a:gd name="T28" fmla="*/ 304468 w 277"/>
              <a:gd name="T29" fmla="*/ 130879 h 293"/>
              <a:gd name="T30" fmla="*/ 304468 w 277"/>
              <a:gd name="T31" fmla="*/ 99769 h 293"/>
              <a:gd name="T32" fmla="*/ 304468 w 277"/>
              <a:gd name="T33" fmla="*/ 65440 h 293"/>
              <a:gd name="T34" fmla="*/ 319517 w 277"/>
              <a:gd name="T35" fmla="*/ 65440 h 293"/>
              <a:gd name="T36" fmla="*/ 319517 w 277"/>
              <a:gd name="T37" fmla="*/ 48275 h 293"/>
              <a:gd name="T38" fmla="*/ 319517 w 277"/>
              <a:gd name="T39" fmla="*/ 31111 h 293"/>
              <a:gd name="T40" fmla="*/ 304468 w 277"/>
              <a:gd name="T41" fmla="*/ 17165 h 293"/>
              <a:gd name="T42" fmla="*/ 267422 w 277"/>
              <a:gd name="T43" fmla="*/ 17165 h 293"/>
              <a:gd name="T44" fmla="*/ 248899 w 277"/>
              <a:gd name="T45" fmla="*/ 0 h 293"/>
              <a:gd name="T46" fmla="*/ 230377 w 277"/>
              <a:gd name="T47" fmla="*/ 0 h 293"/>
              <a:gd name="T48" fmla="*/ 230377 w 277"/>
              <a:gd name="T49" fmla="*/ 17165 h 293"/>
              <a:gd name="T50" fmla="*/ 178281 w 277"/>
              <a:gd name="T51" fmla="*/ 0 h 293"/>
              <a:gd name="T52" fmla="*/ 178281 w 277"/>
              <a:gd name="T53" fmla="*/ 17165 h 293"/>
              <a:gd name="T54" fmla="*/ 126186 w 277"/>
              <a:gd name="T55" fmla="*/ 0 h 293"/>
              <a:gd name="T56" fmla="*/ 107663 w 277"/>
              <a:gd name="T57" fmla="*/ 0 h 293"/>
              <a:gd name="T58" fmla="*/ 107663 w 277"/>
              <a:gd name="T59" fmla="*/ 31111 h 293"/>
              <a:gd name="T60" fmla="*/ 89141 w 277"/>
              <a:gd name="T61" fmla="*/ 48275 h 293"/>
              <a:gd name="T62" fmla="*/ 89141 w 277"/>
              <a:gd name="T63" fmla="*/ 99769 h 293"/>
              <a:gd name="T64" fmla="*/ 70618 w 277"/>
              <a:gd name="T65" fmla="*/ 113715 h 293"/>
              <a:gd name="T66" fmla="*/ 52095 w 277"/>
              <a:gd name="T67" fmla="*/ 148044 h 293"/>
              <a:gd name="T68" fmla="*/ 37045 w 277"/>
              <a:gd name="T69" fmla="*/ 165208 h 293"/>
              <a:gd name="T70" fmla="*/ 18523 w 277"/>
              <a:gd name="T71" fmla="*/ 165208 h 293"/>
              <a:gd name="T72" fmla="*/ 0 w 277"/>
              <a:gd name="T73" fmla="*/ 182373 h 293"/>
              <a:gd name="T74" fmla="*/ 70618 w 277"/>
              <a:gd name="T75" fmla="*/ 182373 h 293"/>
              <a:gd name="T76" fmla="*/ 70618 w 277"/>
              <a:gd name="T77" fmla="*/ 196319 h 293"/>
              <a:gd name="T78" fmla="*/ 89141 w 277"/>
              <a:gd name="T79" fmla="*/ 213484 h 293"/>
              <a:gd name="T80" fmla="*/ 126186 w 277"/>
              <a:gd name="T81" fmla="*/ 213484 h 293"/>
              <a:gd name="T82" fmla="*/ 159759 w 277"/>
              <a:gd name="T83" fmla="*/ 196319 h 2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7"/>
              <a:gd name="T127" fmla="*/ 0 h 293"/>
              <a:gd name="T128" fmla="*/ 277 w 277"/>
              <a:gd name="T129" fmla="*/ 293 h 2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7" h="293">
                <a:moveTo>
                  <a:pt x="138" y="183"/>
                </a:moveTo>
                <a:lnTo>
                  <a:pt x="138" y="247"/>
                </a:lnTo>
                <a:lnTo>
                  <a:pt x="170" y="260"/>
                </a:lnTo>
                <a:lnTo>
                  <a:pt x="215" y="260"/>
                </a:lnTo>
                <a:lnTo>
                  <a:pt x="247" y="292"/>
                </a:lnTo>
                <a:lnTo>
                  <a:pt x="263" y="292"/>
                </a:lnTo>
                <a:lnTo>
                  <a:pt x="263" y="276"/>
                </a:lnTo>
                <a:lnTo>
                  <a:pt x="231" y="260"/>
                </a:lnTo>
                <a:lnTo>
                  <a:pt x="247" y="247"/>
                </a:lnTo>
                <a:lnTo>
                  <a:pt x="247" y="215"/>
                </a:lnTo>
                <a:lnTo>
                  <a:pt x="276" y="199"/>
                </a:lnTo>
                <a:lnTo>
                  <a:pt x="263" y="183"/>
                </a:lnTo>
                <a:lnTo>
                  <a:pt x="247" y="138"/>
                </a:lnTo>
                <a:lnTo>
                  <a:pt x="263" y="138"/>
                </a:lnTo>
                <a:lnTo>
                  <a:pt x="263" y="122"/>
                </a:lnTo>
                <a:lnTo>
                  <a:pt x="263" y="93"/>
                </a:lnTo>
                <a:lnTo>
                  <a:pt x="263" y="61"/>
                </a:lnTo>
                <a:lnTo>
                  <a:pt x="276" y="61"/>
                </a:lnTo>
                <a:lnTo>
                  <a:pt x="276" y="45"/>
                </a:lnTo>
                <a:lnTo>
                  <a:pt x="276" y="29"/>
                </a:lnTo>
                <a:lnTo>
                  <a:pt x="263" y="16"/>
                </a:lnTo>
                <a:lnTo>
                  <a:pt x="231" y="16"/>
                </a:lnTo>
                <a:lnTo>
                  <a:pt x="215" y="0"/>
                </a:lnTo>
                <a:lnTo>
                  <a:pt x="199" y="0"/>
                </a:lnTo>
                <a:lnTo>
                  <a:pt x="199" y="16"/>
                </a:lnTo>
                <a:lnTo>
                  <a:pt x="154" y="0"/>
                </a:lnTo>
                <a:lnTo>
                  <a:pt x="154" y="16"/>
                </a:lnTo>
                <a:lnTo>
                  <a:pt x="109" y="0"/>
                </a:lnTo>
                <a:lnTo>
                  <a:pt x="93" y="0"/>
                </a:lnTo>
                <a:lnTo>
                  <a:pt x="93" y="29"/>
                </a:lnTo>
                <a:lnTo>
                  <a:pt x="77" y="45"/>
                </a:lnTo>
                <a:lnTo>
                  <a:pt x="77" y="93"/>
                </a:lnTo>
                <a:lnTo>
                  <a:pt x="61" y="106"/>
                </a:lnTo>
                <a:lnTo>
                  <a:pt x="45" y="138"/>
                </a:lnTo>
                <a:lnTo>
                  <a:pt x="32" y="154"/>
                </a:lnTo>
                <a:lnTo>
                  <a:pt x="16" y="154"/>
                </a:lnTo>
                <a:lnTo>
                  <a:pt x="0" y="170"/>
                </a:lnTo>
                <a:lnTo>
                  <a:pt x="61" y="170"/>
                </a:lnTo>
                <a:lnTo>
                  <a:pt x="61" y="183"/>
                </a:lnTo>
                <a:lnTo>
                  <a:pt x="77" y="199"/>
                </a:lnTo>
                <a:lnTo>
                  <a:pt x="109" y="199"/>
                </a:lnTo>
                <a:lnTo>
                  <a:pt x="138" y="18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68" name="Freeform 515"/>
          <p:cNvSpPr>
            <a:spLocks/>
          </p:cNvSpPr>
          <p:nvPr/>
        </p:nvSpPr>
        <p:spPr bwMode="auto">
          <a:xfrm>
            <a:off x="6462713" y="4822825"/>
            <a:ext cx="196850" cy="184150"/>
          </a:xfrm>
          <a:custGeom>
            <a:avLst/>
            <a:gdLst>
              <a:gd name="T0" fmla="*/ 36837 w 171"/>
              <a:gd name="T1" fmla="*/ 65691 h 171"/>
              <a:gd name="T2" fmla="*/ 36837 w 171"/>
              <a:gd name="T3" fmla="*/ 82921 h 171"/>
              <a:gd name="T4" fmla="*/ 18419 w 171"/>
              <a:gd name="T5" fmla="*/ 82921 h 171"/>
              <a:gd name="T6" fmla="*/ 0 w 171"/>
              <a:gd name="T7" fmla="*/ 148612 h 171"/>
              <a:gd name="T8" fmla="*/ 18419 w 171"/>
              <a:gd name="T9" fmla="*/ 165843 h 171"/>
              <a:gd name="T10" fmla="*/ 55256 w 171"/>
              <a:gd name="T11" fmla="*/ 165843 h 171"/>
              <a:gd name="T12" fmla="*/ 55256 w 171"/>
              <a:gd name="T13" fmla="*/ 183073 h 171"/>
              <a:gd name="T14" fmla="*/ 88640 w 171"/>
              <a:gd name="T15" fmla="*/ 183073 h 171"/>
              <a:gd name="T16" fmla="*/ 107059 w 171"/>
              <a:gd name="T17" fmla="*/ 148612 h 171"/>
              <a:gd name="T18" fmla="*/ 125477 w 171"/>
              <a:gd name="T19" fmla="*/ 148612 h 171"/>
              <a:gd name="T20" fmla="*/ 125477 w 171"/>
              <a:gd name="T21" fmla="*/ 134613 h 171"/>
              <a:gd name="T22" fmla="*/ 143896 w 171"/>
              <a:gd name="T23" fmla="*/ 134613 h 171"/>
              <a:gd name="T24" fmla="*/ 195699 w 171"/>
              <a:gd name="T25" fmla="*/ 117382 h 171"/>
              <a:gd name="T26" fmla="*/ 195699 w 171"/>
              <a:gd name="T27" fmla="*/ 82921 h 171"/>
              <a:gd name="T28" fmla="*/ 195699 w 171"/>
              <a:gd name="T29" fmla="*/ 51691 h 171"/>
              <a:gd name="T30" fmla="*/ 195699 w 171"/>
              <a:gd name="T31" fmla="*/ 34461 h 171"/>
              <a:gd name="T32" fmla="*/ 158861 w 171"/>
              <a:gd name="T33" fmla="*/ 0 h 171"/>
              <a:gd name="T34" fmla="*/ 125477 w 171"/>
              <a:gd name="T35" fmla="*/ 17230 h 171"/>
              <a:gd name="T36" fmla="*/ 125477 w 171"/>
              <a:gd name="T37" fmla="*/ 51691 h 171"/>
              <a:gd name="T38" fmla="*/ 107059 w 171"/>
              <a:gd name="T39" fmla="*/ 65691 h 171"/>
              <a:gd name="T40" fmla="*/ 143896 w 171"/>
              <a:gd name="T41" fmla="*/ 82921 h 171"/>
              <a:gd name="T42" fmla="*/ 143896 w 171"/>
              <a:gd name="T43" fmla="*/ 100152 h 171"/>
              <a:gd name="T44" fmla="*/ 125477 w 171"/>
              <a:gd name="T45" fmla="*/ 100152 h 171"/>
              <a:gd name="T46" fmla="*/ 88640 w 171"/>
              <a:gd name="T47" fmla="*/ 65691 h 171"/>
              <a:gd name="T48" fmla="*/ 36837 w 171"/>
              <a:gd name="T49" fmla="*/ 65691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
              <a:gd name="T76" fmla="*/ 0 h 171"/>
              <a:gd name="T77" fmla="*/ 171 w 171"/>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 h="171">
                <a:moveTo>
                  <a:pt x="32" y="61"/>
                </a:moveTo>
                <a:lnTo>
                  <a:pt x="32" y="77"/>
                </a:lnTo>
                <a:lnTo>
                  <a:pt x="16" y="77"/>
                </a:lnTo>
                <a:lnTo>
                  <a:pt x="0" y="138"/>
                </a:lnTo>
                <a:lnTo>
                  <a:pt x="16" y="154"/>
                </a:lnTo>
                <a:lnTo>
                  <a:pt x="48" y="154"/>
                </a:lnTo>
                <a:lnTo>
                  <a:pt x="48" y="170"/>
                </a:lnTo>
                <a:lnTo>
                  <a:pt x="77" y="170"/>
                </a:lnTo>
                <a:lnTo>
                  <a:pt x="93" y="138"/>
                </a:lnTo>
                <a:lnTo>
                  <a:pt x="109" y="138"/>
                </a:lnTo>
                <a:lnTo>
                  <a:pt x="109" y="125"/>
                </a:lnTo>
                <a:lnTo>
                  <a:pt x="125" y="125"/>
                </a:lnTo>
                <a:lnTo>
                  <a:pt x="170" y="109"/>
                </a:lnTo>
                <a:lnTo>
                  <a:pt x="170" y="77"/>
                </a:lnTo>
                <a:lnTo>
                  <a:pt x="170" y="48"/>
                </a:lnTo>
                <a:lnTo>
                  <a:pt x="170" y="32"/>
                </a:lnTo>
                <a:lnTo>
                  <a:pt x="138" y="0"/>
                </a:lnTo>
                <a:lnTo>
                  <a:pt x="109" y="16"/>
                </a:lnTo>
                <a:lnTo>
                  <a:pt x="109" y="48"/>
                </a:lnTo>
                <a:lnTo>
                  <a:pt x="93" y="61"/>
                </a:lnTo>
                <a:lnTo>
                  <a:pt x="125" y="77"/>
                </a:lnTo>
                <a:lnTo>
                  <a:pt x="125" y="93"/>
                </a:lnTo>
                <a:lnTo>
                  <a:pt x="109" y="93"/>
                </a:lnTo>
                <a:lnTo>
                  <a:pt x="77" y="61"/>
                </a:lnTo>
                <a:lnTo>
                  <a:pt x="32"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69" name="Freeform 516"/>
          <p:cNvSpPr>
            <a:spLocks/>
          </p:cNvSpPr>
          <p:nvPr/>
        </p:nvSpPr>
        <p:spPr bwMode="auto">
          <a:xfrm>
            <a:off x="6518275" y="4956175"/>
            <a:ext cx="122238" cy="133350"/>
          </a:xfrm>
          <a:custGeom>
            <a:avLst/>
            <a:gdLst>
              <a:gd name="T0" fmla="*/ 87966 w 107"/>
              <a:gd name="T1" fmla="*/ 0 h 123"/>
              <a:gd name="T2" fmla="*/ 69687 w 107"/>
              <a:gd name="T3" fmla="*/ 0 h 123"/>
              <a:gd name="T4" fmla="*/ 69687 w 107"/>
              <a:gd name="T5" fmla="*/ 14094 h 123"/>
              <a:gd name="T6" fmla="*/ 51409 w 107"/>
              <a:gd name="T7" fmla="*/ 14094 h 123"/>
              <a:gd name="T8" fmla="*/ 33130 w 107"/>
              <a:gd name="T9" fmla="*/ 48787 h 123"/>
              <a:gd name="T10" fmla="*/ 0 w 107"/>
              <a:gd name="T11" fmla="*/ 48787 h 123"/>
              <a:gd name="T12" fmla="*/ 14851 w 107"/>
              <a:gd name="T13" fmla="*/ 66133 h 123"/>
              <a:gd name="T14" fmla="*/ 33130 w 107"/>
              <a:gd name="T15" fmla="*/ 83479 h 123"/>
              <a:gd name="T16" fmla="*/ 33130 w 107"/>
              <a:gd name="T17" fmla="*/ 97573 h 123"/>
              <a:gd name="T18" fmla="*/ 69687 w 107"/>
              <a:gd name="T19" fmla="*/ 114920 h 123"/>
              <a:gd name="T20" fmla="*/ 87966 w 107"/>
              <a:gd name="T21" fmla="*/ 114920 h 123"/>
              <a:gd name="T22" fmla="*/ 102817 w 107"/>
              <a:gd name="T23" fmla="*/ 132266 h 123"/>
              <a:gd name="T24" fmla="*/ 121096 w 107"/>
              <a:gd name="T25" fmla="*/ 97573 h 123"/>
              <a:gd name="T26" fmla="*/ 121096 w 107"/>
              <a:gd name="T27" fmla="*/ 83479 h 123"/>
              <a:gd name="T28" fmla="*/ 121096 w 107"/>
              <a:gd name="T29" fmla="*/ 31440 h 123"/>
              <a:gd name="T30" fmla="*/ 102817 w 107"/>
              <a:gd name="T31" fmla="*/ 14094 h 123"/>
              <a:gd name="T32" fmla="*/ 87966 w 107"/>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123"/>
              <a:gd name="T53" fmla="*/ 107 w 107"/>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123">
                <a:moveTo>
                  <a:pt x="77" y="0"/>
                </a:moveTo>
                <a:lnTo>
                  <a:pt x="61" y="0"/>
                </a:lnTo>
                <a:lnTo>
                  <a:pt x="61" y="13"/>
                </a:lnTo>
                <a:lnTo>
                  <a:pt x="45" y="13"/>
                </a:lnTo>
                <a:lnTo>
                  <a:pt x="29" y="45"/>
                </a:lnTo>
                <a:lnTo>
                  <a:pt x="0" y="45"/>
                </a:lnTo>
                <a:lnTo>
                  <a:pt x="13" y="61"/>
                </a:lnTo>
                <a:lnTo>
                  <a:pt x="29" y="77"/>
                </a:lnTo>
                <a:lnTo>
                  <a:pt x="29" y="90"/>
                </a:lnTo>
                <a:lnTo>
                  <a:pt x="61" y="106"/>
                </a:lnTo>
                <a:lnTo>
                  <a:pt x="77" y="106"/>
                </a:lnTo>
                <a:lnTo>
                  <a:pt x="90" y="122"/>
                </a:lnTo>
                <a:lnTo>
                  <a:pt x="106" y="90"/>
                </a:lnTo>
                <a:lnTo>
                  <a:pt x="106" y="77"/>
                </a:lnTo>
                <a:lnTo>
                  <a:pt x="106" y="29"/>
                </a:lnTo>
                <a:lnTo>
                  <a:pt x="90" y="13"/>
                </a:lnTo>
                <a:lnTo>
                  <a:pt x="77"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70" name="Freeform 517"/>
          <p:cNvSpPr>
            <a:spLocks/>
          </p:cNvSpPr>
          <p:nvPr/>
        </p:nvSpPr>
        <p:spPr bwMode="auto">
          <a:xfrm>
            <a:off x="6532563" y="5187950"/>
            <a:ext cx="57150" cy="31750"/>
          </a:xfrm>
          <a:custGeom>
            <a:avLst/>
            <a:gdLst>
              <a:gd name="T0" fmla="*/ 37322 w 49"/>
              <a:gd name="T1" fmla="*/ 0 h 30"/>
              <a:gd name="T2" fmla="*/ 18661 w 49"/>
              <a:gd name="T3" fmla="*/ 0 h 30"/>
              <a:gd name="T4" fmla="*/ 0 w 49"/>
              <a:gd name="T5" fmla="*/ 16933 h 30"/>
              <a:gd name="T6" fmla="*/ 18661 w 49"/>
              <a:gd name="T7" fmla="*/ 30692 h 30"/>
              <a:gd name="T8" fmla="*/ 37322 w 49"/>
              <a:gd name="T9" fmla="*/ 30692 h 30"/>
              <a:gd name="T10" fmla="*/ 55984 w 49"/>
              <a:gd name="T11" fmla="*/ 16933 h 30"/>
              <a:gd name="T12" fmla="*/ 37322 w 49"/>
              <a:gd name="T13" fmla="*/ 0 h 30"/>
              <a:gd name="T14" fmla="*/ 0 60000 65536"/>
              <a:gd name="T15" fmla="*/ 0 60000 65536"/>
              <a:gd name="T16" fmla="*/ 0 60000 65536"/>
              <a:gd name="T17" fmla="*/ 0 60000 65536"/>
              <a:gd name="T18" fmla="*/ 0 60000 65536"/>
              <a:gd name="T19" fmla="*/ 0 60000 65536"/>
              <a:gd name="T20" fmla="*/ 0 60000 65536"/>
              <a:gd name="T21" fmla="*/ 0 w 49"/>
              <a:gd name="T22" fmla="*/ 0 h 30"/>
              <a:gd name="T23" fmla="*/ 49 w 49"/>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0">
                <a:moveTo>
                  <a:pt x="32" y="0"/>
                </a:moveTo>
                <a:lnTo>
                  <a:pt x="16" y="0"/>
                </a:lnTo>
                <a:lnTo>
                  <a:pt x="0" y="16"/>
                </a:lnTo>
                <a:lnTo>
                  <a:pt x="16" y="29"/>
                </a:lnTo>
                <a:lnTo>
                  <a:pt x="32" y="29"/>
                </a:lnTo>
                <a:lnTo>
                  <a:pt x="48" y="16"/>
                </a:lnTo>
                <a:lnTo>
                  <a:pt x="32"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71" name="Freeform 518"/>
          <p:cNvSpPr>
            <a:spLocks/>
          </p:cNvSpPr>
          <p:nvPr/>
        </p:nvSpPr>
        <p:spPr bwMode="auto">
          <a:xfrm>
            <a:off x="6232525" y="4473575"/>
            <a:ext cx="141288" cy="184150"/>
          </a:xfrm>
          <a:custGeom>
            <a:avLst/>
            <a:gdLst>
              <a:gd name="T0" fmla="*/ 33312 w 123"/>
              <a:gd name="T1" fmla="*/ 183079 h 172"/>
              <a:gd name="T2" fmla="*/ 51691 w 123"/>
              <a:gd name="T3" fmla="*/ 183079 h 172"/>
              <a:gd name="T4" fmla="*/ 88449 w 123"/>
              <a:gd name="T5" fmla="*/ 183079 h 172"/>
              <a:gd name="T6" fmla="*/ 140139 w 123"/>
              <a:gd name="T7" fmla="*/ 183079 h 172"/>
              <a:gd name="T8" fmla="*/ 121760 w 123"/>
              <a:gd name="T9" fmla="*/ 165949 h 172"/>
              <a:gd name="T10" fmla="*/ 106828 w 123"/>
              <a:gd name="T11" fmla="*/ 117770 h 172"/>
              <a:gd name="T12" fmla="*/ 121760 w 123"/>
              <a:gd name="T13" fmla="*/ 100640 h 172"/>
              <a:gd name="T14" fmla="*/ 106828 w 123"/>
              <a:gd name="T15" fmla="*/ 69592 h 172"/>
              <a:gd name="T16" fmla="*/ 121760 w 123"/>
              <a:gd name="T17" fmla="*/ 51391 h 172"/>
              <a:gd name="T18" fmla="*/ 121760 w 123"/>
              <a:gd name="T19" fmla="*/ 0 h 172"/>
              <a:gd name="T20" fmla="*/ 106828 w 123"/>
              <a:gd name="T21" fmla="*/ 0 h 172"/>
              <a:gd name="T22" fmla="*/ 106828 w 123"/>
              <a:gd name="T23" fmla="*/ 34260 h 172"/>
              <a:gd name="T24" fmla="*/ 88449 w 123"/>
              <a:gd name="T25" fmla="*/ 69592 h 172"/>
              <a:gd name="T26" fmla="*/ 51691 w 123"/>
              <a:gd name="T27" fmla="*/ 117770 h 172"/>
              <a:gd name="T28" fmla="*/ 33312 w 123"/>
              <a:gd name="T29" fmla="*/ 100640 h 172"/>
              <a:gd name="T30" fmla="*/ 18379 w 123"/>
              <a:gd name="T31" fmla="*/ 134901 h 172"/>
              <a:gd name="T32" fmla="*/ 0 w 123"/>
              <a:gd name="T33" fmla="*/ 152031 h 172"/>
              <a:gd name="T34" fmla="*/ 33312 w 123"/>
              <a:gd name="T35" fmla="*/ 165949 h 172"/>
              <a:gd name="T36" fmla="*/ 33312 w 123"/>
              <a:gd name="T37" fmla="*/ 183079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3"/>
              <a:gd name="T58" fmla="*/ 0 h 172"/>
              <a:gd name="T59" fmla="*/ 123 w 123"/>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3" h="172">
                <a:moveTo>
                  <a:pt x="29" y="171"/>
                </a:moveTo>
                <a:lnTo>
                  <a:pt x="45" y="171"/>
                </a:lnTo>
                <a:lnTo>
                  <a:pt x="77" y="171"/>
                </a:lnTo>
                <a:lnTo>
                  <a:pt x="122" y="171"/>
                </a:lnTo>
                <a:lnTo>
                  <a:pt x="106" y="155"/>
                </a:lnTo>
                <a:lnTo>
                  <a:pt x="93" y="110"/>
                </a:lnTo>
                <a:lnTo>
                  <a:pt x="106" y="94"/>
                </a:lnTo>
                <a:lnTo>
                  <a:pt x="93" y="65"/>
                </a:lnTo>
                <a:lnTo>
                  <a:pt x="106" y="48"/>
                </a:lnTo>
                <a:lnTo>
                  <a:pt x="106" y="0"/>
                </a:lnTo>
                <a:lnTo>
                  <a:pt x="93" y="0"/>
                </a:lnTo>
                <a:lnTo>
                  <a:pt x="93" y="32"/>
                </a:lnTo>
                <a:lnTo>
                  <a:pt x="77" y="65"/>
                </a:lnTo>
                <a:lnTo>
                  <a:pt x="45" y="110"/>
                </a:lnTo>
                <a:lnTo>
                  <a:pt x="29" y="94"/>
                </a:lnTo>
                <a:lnTo>
                  <a:pt x="16" y="126"/>
                </a:lnTo>
                <a:lnTo>
                  <a:pt x="0" y="142"/>
                </a:lnTo>
                <a:lnTo>
                  <a:pt x="29" y="155"/>
                </a:lnTo>
                <a:lnTo>
                  <a:pt x="29" y="171"/>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72" name="Freeform 519"/>
          <p:cNvSpPr>
            <a:spLocks/>
          </p:cNvSpPr>
          <p:nvPr/>
        </p:nvSpPr>
        <p:spPr bwMode="auto">
          <a:xfrm>
            <a:off x="6340475" y="4508500"/>
            <a:ext cx="211138" cy="149225"/>
          </a:xfrm>
          <a:custGeom>
            <a:avLst/>
            <a:gdLst>
              <a:gd name="T0" fmla="*/ 209991 w 184"/>
              <a:gd name="T1" fmla="*/ 99841 h 139"/>
              <a:gd name="T2" fmla="*/ 191631 w 184"/>
              <a:gd name="T3" fmla="*/ 48310 h 139"/>
              <a:gd name="T4" fmla="*/ 176713 w 184"/>
              <a:gd name="T5" fmla="*/ 48310 h 139"/>
              <a:gd name="T6" fmla="*/ 158354 w 184"/>
              <a:gd name="T7" fmla="*/ 17177 h 139"/>
              <a:gd name="T8" fmla="*/ 158354 w 184"/>
              <a:gd name="T9" fmla="*/ 0 h 139"/>
              <a:gd name="T10" fmla="*/ 121634 w 184"/>
              <a:gd name="T11" fmla="*/ 17177 h 139"/>
              <a:gd name="T12" fmla="*/ 103274 w 184"/>
              <a:gd name="T13" fmla="*/ 34354 h 139"/>
              <a:gd name="T14" fmla="*/ 14917 w 184"/>
              <a:gd name="T15" fmla="*/ 65487 h 139"/>
              <a:gd name="T16" fmla="*/ 0 w 184"/>
              <a:gd name="T17" fmla="*/ 82664 h 139"/>
              <a:gd name="T18" fmla="*/ 14917 w 184"/>
              <a:gd name="T19" fmla="*/ 130974 h 139"/>
              <a:gd name="T20" fmla="*/ 33277 w 184"/>
              <a:gd name="T21" fmla="*/ 148151 h 139"/>
              <a:gd name="T22" fmla="*/ 51637 w 184"/>
              <a:gd name="T23" fmla="*/ 130974 h 139"/>
              <a:gd name="T24" fmla="*/ 69997 w 184"/>
              <a:gd name="T25" fmla="*/ 130974 h 139"/>
              <a:gd name="T26" fmla="*/ 69997 w 184"/>
              <a:gd name="T27" fmla="*/ 99841 h 139"/>
              <a:gd name="T28" fmla="*/ 88357 w 184"/>
              <a:gd name="T29" fmla="*/ 99841 h 139"/>
              <a:gd name="T30" fmla="*/ 139994 w 184"/>
              <a:gd name="T31" fmla="*/ 117018 h 139"/>
              <a:gd name="T32" fmla="*/ 139994 w 184"/>
              <a:gd name="T33" fmla="*/ 99841 h 139"/>
              <a:gd name="T34" fmla="*/ 191631 w 184"/>
              <a:gd name="T35" fmla="*/ 117018 h 139"/>
              <a:gd name="T36" fmla="*/ 191631 w 184"/>
              <a:gd name="T37" fmla="*/ 99841 h 139"/>
              <a:gd name="T38" fmla="*/ 209991 w 184"/>
              <a:gd name="T39" fmla="*/ 99841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139"/>
              <a:gd name="T62" fmla="*/ 184 w 184"/>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139">
                <a:moveTo>
                  <a:pt x="183" y="93"/>
                </a:moveTo>
                <a:lnTo>
                  <a:pt x="167" y="45"/>
                </a:lnTo>
                <a:lnTo>
                  <a:pt x="154" y="45"/>
                </a:lnTo>
                <a:lnTo>
                  <a:pt x="138" y="16"/>
                </a:lnTo>
                <a:lnTo>
                  <a:pt x="138" y="0"/>
                </a:lnTo>
                <a:lnTo>
                  <a:pt x="106" y="16"/>
                </a:lnTo>
                <a:lnTo>
                  <a:pt x="90" y="32"/>
                </a:lnTo>
                <a:lnTo>
                  <a:pt x="13" y="61"/>
                </a:lnTo>
                <a:lnTo>
                  <a:pt x="0" y="77"/>
                </a:lnTo>
                <a:lnTo>
                  <a:pt x="13" y="122"/>
                </a:lnTo>
                <a:lnTo>
                  <a:pt x="29" y="138"/>
                </a:lnTo>
                <a:lnTo>
                  <a:pt x="45" y="122"/>
                </a:lnTo>
                <a:lnTo>
                  <a:pt x="61" y="122"/>
                </a:lnTo>
                <a:lnTo>
                  <a:pt x="61" y="93"/>
                </a:lnTo>
                <a:lnTo>
                  <a:pt x="77" y="93"/>
                </a:lnTo>
                <a:lnTo>
                  <a:pt x="122" y="109"/>
                </a:lnTo>
                <a:lnTo>
                  <a:pt x="122" y="93"/>
                </a:lnTo>
                <a:lnTo>
                  <a:pt x="167" y="109"/>
                </a:lnTo>
                <a:lnTo>
                  <a:pt x="167" y="93"/>
                </a:lnTo>
                <a:lnTo>
                  <a:pt x="183" y="93"/>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73" name="Freeform 520"/>
          <p:cNvSpPr>
            <a:spLocks/>
          </p:cNvSpPr>
          <p:nvPr/>
        </p:nvSpPr>
        <p:spPr bwMode="auto">
          <a:xfrm>
            <a:off x="6321425" y="4295775"/>
            <a:ext cx="179388" cy="279400"/>
          </a:xfrm>
          <a:custGeom>
            <a:avLst/>
            <a:gdLst>
              <a:gd name="T0" fmla="*/ 178231 w 155"/>
              <a:gd name="T1" fmla="*/ 65300 h 261"/>
              <a:gd name="T2" fmla="*/ 33563 w 155"/>
              <a:gd name="T3" fmla="*/ 0 h 261"/>
              <a:gd name="T4" fmla="*/ 18517 w 155"/>
              <a:gd name="T5" fmla="*/ 13916 h 261"/>
              <a:gd name="T6" fmla="*/ 18517 w 155"/>
              <a:gd name="T7" fmla="*/ 48172 h 261"/>
              <a:gd name="T8" fmla="*/ 33563 w 155"/>
              <a:gd name="T9" fmla="*/ 65300 h 261"/>
              <a:gd name="T10" fmla="*/ 33563 w 155"/>
              <a:gd name="T11" fmla="*/ 130601 h 261"/>
              <a:gd name="T12" fmla="*/ 18517 w 155"/>
              <a:gd name="T13" fmla="*/ 147729 h 261"/>
              <a:gd name="T14" fmla="*/ 18517 w 155"/>
              <a:gd name="T15" fmla="*/ 164857 h 261"/>
              <a:gd name="T16" fmla="*/ 0 w 155"/>
              <a:gd name="T17" fmla="*/ 178773 h 261"/>
              <a:gd name="T18" fmla="*/ 18517 w 155"/>
              <a:gd name="T19" fmla="*/ 178773 h 261"/>
              <a:gd name="T20" fmla="*/ 33563 w 155"/>
              <a:gd name="T21" fmla="*/ 178773 h 261"/>
              <a:gd name="T22" fmla="*/ 33563 w 155"/>
              <a:gd name="T23" fmla="*/ 230157 h 261"/>
              <a:gd name="T24" fmla="*/ 18517 w 155"/>
              <a:gd name="T25" fmla="*/ 247285 h 261"/>
              <a:gd name="T26" fmla="*/ 33563 w 155"/>
              <a:gd name="T27" fmla="*/ 278330 h 261"/>
              <a:gd name="T28" fmla="*/ 122678 w 155"/>
              <a:gd name="T29" fmla="*/ 247285 h 261"/>
              <a:gd name="T30" fmla="*/ 141196 w 155"/>
              <a:gd name="T31" fmla="*/ 230157 h 261"/>
              <a:gd name="T32" fmla="*/ 178231 w 155"/>
              <a:gd name="T33" fmla="*/ 213029 h 261"/>
              <a:gd name="T34" fmla="*/ 141196 w 155"/>
              <a:gd name="T35" fmla="*/ 195901 h 261"/>
              <a:gd name="T36" fmla="*/ 141196 w 155"/>
              <a:gd name="T37" fmla="*/ 164857 h 261"/>
              <a:gd name="T38" fmla="*/ 159713 w 155"/>
              <a:gd name="T39" fmla="*/ 147729 h 261"/>
              <a:gd name="T40" fmla="*/ 159713 w 155"/>
              <a:gd name="T41" fmla="*/ 130601 h 261"/>
              <a:gd name="T42" fmla="*/ 178231 w 155"/>
              <a:gd name="T43" fmla="*/ 130601 h 261"/>
              <a:gd name="T44" fmla="*/ 178231 w 155"/>
              <a:gd name="T45" fmla="*/ 65300 h 2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261"/>
              <a:gd name="T71" fmla="*/ 155 w 155"/>
              <a:gd name="T72" fmla="*/ 261 h 2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261">
                <a:moveTo>
                  <a:pt x="154" y="61"/>
                </a:moveTo>
                <a:lnTo>
                  <a:pt x="29" y="0"/>
                </a:lnTo>
                <a:lnTo>
                  <a:pt x="16" y="13"/>
                </a:lnTo>
                <a:lnTo>
                  <a:pt x="16" y="45"/>
                </a:lnTo>
                <a:lnTo>
                  <a:pt x="29" y="61"/>
                </a:lnTo>
                <a:lnTo>
                  <a:pt x="29" y="122"/>
                </a:lnTo>
                <a:lnTo>
                  <a:pt x="16" y="138"/>
                </a:lnTo>
                <a:lnTo>
                  <a:pt x="16" y="154"/>
                </a:lnTo>
                <a:lnTo>
                  <a:pt x="0" y="167"/>
                </a:lnTo>
                <a:lnTo>
                  <a:pt x="16" y="167"/>
                </a:lnTo>
                <a:lnTo>
                  <a:pt x="29" y="167"/>
                </a:lnTo>
                <a:lnTo>
                  <a:pt x="29" y="215"/>
                </a:lnTo>
                <a:lnTo>
                  <a:pt x="16" y="231"/>
                </a:lnTo>
                <a:lnTo>
                  <a:pt x="29" y="260"/>
                </a:lnTo>
                <a:lnTo>
                  <a:pt x="106" y="231"/>
                </a:lnTo>
                <a:lnTo>
                  <a:pt x="122" y="215"/>
                </a:lnTo>
                <a:lnTo>
                  <a:pt x="154" y="199"/>
                </a:lnTo>
                <a:lnTo>
                  <a:pt x="122" y="183"/>
                </a:lnTo>
                <a:lnTo>
                  <a:pt x="122" y="154"/>
                </a:lnTo>
                <a:lnTo>
                  <a:pt x="138" y="138"/>
                </a:lnTo>
                <a:lnTo>
                  <a:pt x="138" y="122"/>
                </a:lnTo>
                <a:lnTo>
                  <a:pt x="154" y="122"/>
                </a:lnTo>
                <a:lnTo>
                  <a:pt x="154"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74" name="Freeform 521"/>
          <p:cNvSpPr>
            <a:spLocks/>
          </p:cNvSpPr>
          <p:nvPr/>
        </p:nvSpPr>
        <p:spPr bwMode="auto">
          <a:xfrm>
            <a:off x="6284913" y="4640263"/>
            <a:ext cx="127000" cy="134937"/>
          </a:xfrm>
          <a:custGeom>
            <a:avLst/>
            <a:gdLst>
              <a:gd name="T0" fmla="*/ 125845 w 110"/>
              <a:gd name="T1" fmla="*/ 0 h 126"/>
              <a:gd name="T2" fmla="*/ 107373 w 110"/>
              <a:gd name="T3" fmla="*/ 0 h 126"/>
              <a:gd name="T4" fmla="*/ 88900 w 110"/>
              <a:gd name="T5" fmla="*/ 17135 h 126"/>
              <a:gd name="T6" fmla="*/ 36945 w 110"/>
              <a:gd name="T7" fmla="*/ 17135 h 126"/>
              <a:gd name="T8" fmla="*/ 55418 w 110"/>
              <a:gd name="T9" fmla="*/ 34270 h 126"/>
              <a:gd name="T10" fmla="*/ 55418 w 110"/>
              <a:gd name="T11" fmla="*/ 51405 h 126"/>
              <a:gd name="T12" fmla="*/ 55418 w 110"/>
              <a:gd name="T13" fmla="*/ 82462 h 126"/>
              <a:gd name="T14" fmla="*/ 18473 w 110"/>
              <a:gd name="T15" fmla="*/ 82462 h 126"/>
              <a:gd name="T16" fmla="*/ 18473 w 110"/>
              <a:gd name="T17" fmla="*/ 99596 h 126"/>
              <a:gd name="T18" fmla="*/ 0 w 110"/>
              <a:gd name="T19" fmla="*/ 116731 h 126"/>
              <a:gd name="T20" fmla="*/ 18473 w 110"/>
              <a:gd name="T21" fmla="*/ 133866 h 126"/>
              <a:gd name="T22" fmla="*/ 36945 w 110"/>
              <a:gd name="T23" fmla="*/ 133866 h 126"/>
              <a:gd name="T24" fmla="*/ 55418 w 110"/>
              <a:gd name="T25" fmla="*/ 133866 h 126"/>
              <a:gd name="T26" fmla="*/ 70427 w 110"/>
              <a:gd name="T27" fmla="*/ 116731 h 126"/>
              <a:gd name="T28" fmla="*/ 88900 w 110"/>
              <a:gd name="T29" fmla="*/ 82462 h 126"/>
              <a:gd name="T30" fmla="*/ 107373 w 110"/>
              <a:gd name="T31" fmla="*/ 68539 h 126"/>
              <a:gd name="T32" fmla="*/ 107373 w 110"/>
              <a:gd name="T33" fmla="*/ 17135 h 126"/>
              <a:gd name="T34" fmla="*/ 125845 w 110"/>
              <a:gd name="T35" fmla="*/ 0 h 1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126"/>
              <a:gd name="T56" fmla="*/ 110 w 110"/>
              <a:gd name="T57" fmla="*/ 126 h 1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126">
                <a:moveTo>
                  <a:pt x="109" y="0"/>
                </a:moveTo>
                <a:lnTo>
                  <a:pt x="93" y="0"/>
                </a:lnTo>
                <a:lnTo>
                  <a:pt x="77" y="16"/>
                </a:lnTo>
                <a:lnTo>
                  <a:pt x="32" y="16"/>
                </a:lnTo>
                <a:lnTo>
                  <a:pt x="48" y="32"/>
                </a:lnTo>
                <a:lnTo>
                  <a:pt x="48" y="48"/>
                </a:lnTo>
                <a:lnTo>
                  <a:pt x="48" y="77"/>
                </a:lnTo>
                <a:lnTo>
                  <a:pt x="16" y="77"/>
                </a:lnTo>
                <a:lnTo>
                  <a:pt x="16" y="93"/>
                </a:lnTo>
                <a:lnTo>
                  <a:pt x="0" y="109"/>
                </a:lnTo>
                <a:lnTo>
                  <a:pt x="16" y="125"/>
                </a:lnTo>
                <a:lnTo>
                  <a:pt x="32" y="125"/>
                </a:lnTo>
                <a:lnTo>
                  <a:pt x="48" y="125"/>
                </a:lnTo>
                <a:lnTo>
                  <a:pt x="61" y="109"/>
                </a:lnTo>
                <a:lnTo>
                  <a:pt x="77" y="77"/>
                </a:lnTo>
                <a:lnTo>
                  <a:pt x="93" y="64"/>
                </a:lnTo>
                <a:lnTo>
                  <a:pt x="93" y="16"/>
                </a:lnTo>
                <a:lnTo>
                  <a:pt x="109"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75" name="Freeform 522"/>
          <p:cNvSpPr>
            <a:spLocks/>
          </p:cNvSpPr>
          <p:nvPr/>
        </p:nvSpPr>
        <p:spPr bwMode="auto">
          <a:xfrm>
            <a:off x="6265863" y="4657725"/>
            <a:ext cx="20637" cy="17463"/>
          </a:xfrm>
          <a:custGeom>
            <a:avLst/>
            <a:gdLst>
              <a:gd name="T0" fmla="*/ 0 w 17"/>
              <a:gd name="T1" fmla="*/ 16436 h 17"/>
              <a:gd name="T2" fmla="*/ 19423 w 17"/>
              <a:gd name="T3" fmla="*/ 16436 h 17"/>
              <a:gd name="T4" fmla="*/ 19423 w 17"/>
              <a:gd name="T5" fmla="*/ 0 h 17"/>
              <a:gd name="T6" fmla="*/ 0 w 17"/>
              <a:gd name="T7" fmla="*/ 0 h 17"/>
              <a:gd name="T8" fmla="*/ 0 w 17"/>
              <a:gd name="T9" fmla="*/ 164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876" name="Freeform 523"/>
          <p:cNvSpPr>
            <a:spLocks/>
          </p:cNvSpPr>
          <p:nvPr/>
        </p:nvSpPr>
        <p:spPr bwMode="auto">
          <a:xfrm>
            <a:off x="6251575" y="4657725"/>
            <a:ext cx="88900" cy="100013"/>
          </a:xfrm>
          <a:custGeom>
            <a:avLst/>
            <a:gdLst>
              <a:gd name="T0" fmla="*/ 33053 w 78"/>
              <a:gd name="T1" fmla="*/ 98949 h 94"/>
              <a:gd name="T2" fmla="*/ 51288 w 78"/>
              <a:gd name="T3" fmla="*/ 81926 h 94"/>
              <a:gd name="T4" fmla="*/ 51288 w 78"/>
              <a:gd name="T5" fmla="*/ 64902 h 94"/>
              <a:gd name="T6" fmla="*/ 87760 w 78"/>
              <a:gd name="T7" fmla="*/ 64902 h 94"/>
              <a:gd name="T8" fmla="*/ 87760 w 78"/>
              <a:gd name="T9" fmla="*/ 34047 h 94"/>
              <a:gd name="T10" fmla="*/ 87760 w 78"/>
              <a:gd name="T11" fmla="*/ 17023 h 94"/>
              <a:gd name="T12" fmla="*/ 69524 w 78"/>
              <a:gd name="T13" fmla="*/ 0 h 94"/>
              <a:gd name="T14" fmla="*/ 33053 w 78"/>
              <a:gd name="T15" fmla="*/ 0 h 94"/>
              <a:gd name="T16" fmla="*/ 33053 w 78"/>
              <a:gd name="T17" fmla="*/ 17023 h 94"/>
              <a:gd name="T18" fmla="*/ 14817 w 78"/>
              <a:gd name="T19" fmla="*/ 17023 h 94"/>
              <a:gd name="T20" fmla="*/ 0 w 78"/>
              <a:gd name="T21" fmla="*/ 51070 h 94"/>
              <a:gd name="T22" fmla="*/ 33053 w 78"/>
              <a:gd name="T23" fmla="*/ 98949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94"/>
              <a:gd name="T38" fmla="*/ 78 w 78"/>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94">
                <a:moveTo>
                  <a:pt x="29" y="93"/>
                </a:moveTo>
                <a:lnTo>
                  <a:pt x="45" y="77"/>
                </a:lnTo>
                <a:lnTo>
                  <a:pt x="45" y="61"/>
                </a:lnTo>
                <a:lnTo>
                  <a:pt x="77" y="61"/>
                </a:lnTo>
                <a:lnTo>
                  <a:pt x="77" y="32"/>
                </a:lnTo>
                <a:lnTo>
                  <a:pt x="77" y="16"/>
                </a:lnTo>
                <a:lnTo>
                  <a:pt x="61" y="0"/>
                </a:lnTo>
                <a:lnTo>
                  <a:pt x="29" y="0"/>
                </a:lnTo>
                <a:lnTo>
                  <a:pt x="29" y="16"/>
                </a:lnTo>
                <a:lnTo>
                  <a:pt x="13" y="16"/>
                </a:lnTo>
                <a:lnTo>
                  <a:pt x="0" y="48"/>
                </a:lnTo>
                <a:lnTo>
                  <a:pt x="29" y="9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77" name="Freeform 524"/>
          <p:cNvSpPr>
            <a:spLocks/>
          </p:cNvSpPr>
          <p:nvPr/>
        </p:nvSpPr>
        <p:spPr bwMode="auto">
          <a:xfrm>
            <a:off x="6607175" y="4708525"/>
            <a:ext cx="19050" cy="31750"/>
          </a:xfrm>
          <a:custGeom>
            <a:avLst/>
            <a:gdLst>
              <a:gd name="T0" fmla="*/ 0 w 17"/>
              <a:gd name="T1" fmla="*/ 0 h 30"/>
              <a:gd name="T2" fmla="*/ 0 w 17"/>
              <a:gd name="T3" fmla="*/ 30692 h 30"/>
              <a:gd name="T4" fmla="*/ 17929 w 17"/>
              <a:gd name="T5" fmla="*/ 30692 h 30"/>
              <a:gd name="T6" fmla="*/ 17929 w 17"/>
              <a:gd name="T7" fmla="*/ 0 h 30"/>
              <a:gd name="T8" fmla="*/ 0 w 17"/>
              <a:gd name="T9" fmla="*/ 0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0" y="0"/>
                </a:moveTo>
                <a:lnTo>
                  <a:pt x="0" y="29"/>
                </a:lnTo>
                <a:lnTo>
                  <a:pt x="16" y="29"/>
                </a:lnTo>
                <a:lnTo>
                  <a:pt x="16" y="0"/>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878" name="Freeform 525"/>
          <p:cNvSpPr>
            <a:spLocks/>
          </p:cNvSpPr>
          <p:nvPr/>
        </p:nvSpPr>
        <p:spPr bwMode="auto">
          <a:xfrm>
            <a:off x="6251575" y="4125913"/>
            <a:ext cx="266700" cy="236537"/>
          </a:xfrm>
          <a:custGeom>
            <a:avLst/>
            <a:gdLst>
              <a:gd name="T0" fmla="*/ 51731 w 232"/>
              <a:gd name="T1" fmla="*/ 0 h 220"/>
              <a:gd name="T2" fmla="*/ 33338 w 232"/>
              <a:gd name="T3" fmla="*/ 0 h 220"/>
              <a:gd name="T4" fmla="*/ 14944 w 232"/>
              <a:gd name="T5" fmla="*/ 17203 h 220"/>
              <a:gd name="T6" fmla="*/ 14944 w 232"/>
              <a:gd name="T7" fmla="*/ 34405 h 220"/>
              <a:gd name="T8" fmla="*/ 0 w 232"/>
              <a:gd name="T9" fmla="*/ 51608 h 220"/>
              <a:gd name="T10" fmla="*/ 0 w 232"/>
              <a:gd name="T11" fmla="*/ 82788 h 220"/>
              <a:gd name="T12" fmla="*/ 14944 w 232"/>
              <a:gd name="T13" fmla="*/ 82788 h 220"/>
              <a:gd name="T14" fmla="*/ 0 w 232"/>
              <a:gd name="T15" fmla="*/ 118268 h 220"/>
              <a:gd name="T16" fmla="*/ 14944 w 232"/>
              <a:gd name="T17" fmla="*/ 152674 h 220"/>
              <a:gd name="T18" fmla="*/ 70124 w 232"/>
              <a:gd name="T19" fmla="*/ 183854 h 220"/>
              <a:gd name="T20" fmla="*/ 88517 w 232"/>
              <a:gd name="T21" fmla="*/ 183854 h 220"/>
              <a:gd name="T22" fmla="*/ 103461 w 232"/>
              <a:gd name="T23" fmla="*/ 169877 h 220"/>
              <a:gd name="T24" fmla="*/ 247157 w 232"/>
              <a:gd name="T25" fmla="*/ 235462 h 220"/>
              <a:gd name="T26" fmla="*/ 265550 w 232"/>
              <a:gd name="T27" fmla="*/ 235462 h 220"/>
              <a:gd name="T28" fmla="*/ 265550 w 232"/>
              <a:gd name="T29" fmla="*/ 201056 h 220"/>
              <a:gd name="T30" fmla="*/ 265550 w 232"/>
              <a:gd name="T31" fmla="*/ 82788 h 220"/>
              <a:gd name="T32" fmla="*/ 247157 w 232"/>
              <a:gd name="T33" fmla="*/ 68811 h 220"/>
              <a:gd name="T34" fmla="*/ 265550 w 232"/>
              <a:gd name="T35" fmla="*/ 34405 h 220"/>
              <a:gd name="T36" fmla="*/ 210371 w 232"/>
              <a:gd name="T37" fmla="*/ 0 h 220"/>
              <a:gd name="T38" fmla="*/ 177034 w 232"/>
              <a:gd name="T39" fmla="*/ 17203 h 220"/>
              <a:gd name="T40" fmla="*/ 191978 w 232"/>
              <a:gd name="T41" fmla="*/ 34405 h 220"/>
              <a:gd name="T42" fmla="*/ 158641 w 232"/>
              <a:gd name="T43" fmla="*/ 51608 h 220"/>
              <a:gd name="T44" fmla="*/ 103461 w 232"/>
              <a:gd name="T45" fmla="*/ 34405 h 220"/>
              <a:gd name="T46" fmla="*/ 51731 w 232"/>
              <a:gd name="T47" fmla="*/ 0 h 2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2"/>
              <a:gd name="T73" fmla="*/ 0 h 220"/>
              <a:gd name="T74" fmla="*/ 232 w 232"/>
              <a:gd name="T75" fmla="*/ 220 h 2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2" h="220">
                <a:moveTo>
                  <a:pt x="45" y="0"/>
                </a:moveTo>
                <a:lnTo>
                  <a:pt x="29" y="0"/>
                </a:lnTo>
                <a:lnTo>
                  <a:pt x="13" y="16"/>
                </a:lnTo>
                <a:lnTo>
                  <a:pt x="13" y="32"/>
                </a:lnTo>
                <a:lnTo>
                  <a:pt x="0" y="48"/>
                </a:lnTo>
                <a:lnTo>
                  <a:pt x="0" y="77"/>
                </a:lnTo>
                <a:lnTo>
                  <a:pt x="13" y="77"/>
                </a:lnTo>
                <a:lnTo>
                  <a:pt x="0" y="110"/>
                </a:lnTo>
                <a:lnTo>
                  <a:pt x="13" y="142"/>
                </a:lnTo>
                <a:lnTo>
                  <a:pt x="61" y="171"/>
                </a:lnTo>
                <a:lnTo>
                  <a:pt x="77" y="171"/>
                </a:lnTo>
                <a:lnTo>
                  <a:pt x="90" y="158"/>
                </a:lnTo>
                <a:lnTo>
                  <a:pt x="215" y="219"/>
                </a:lnTo>
                <a:lnTo>
                  <a:pt x="231" y="219"/>
                </a:lnTo>
                <a:lnTo>
                  <a:pt x="231" y="187"/>
                </a:lnTo>
                <a:lnTo>
                  <a:pt x="231" y="77"/>
                </a:lnTo>
                <a:lnTo>
                  <a:pt x="215" y="64"/>
                </a:lnTo>
                <a:lnTo>
                  <a:pt x="231" y="32"/>
                </a:lnTo>
                <a:lnTo>
                  <a:pt x="183" y="0"/>
                </a:lnTo>
                <a:lnTo>
                  <a:pt x="154" y="16"/>
                </a:lnTo>
                <a:lnTo>
                  <a:pt x="167" y="32"/>
                </a:lnTo>
                <a:lnTo>
                  <a:pt x="138" y="48"/>
                </a:lnTo>
                <a:lnTo>
                  <a:pt x="90" y="32"/>
                </a:lnTo>
                <a:lnTo>
                  <a:pt x="45"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79" name="Freeform 526"/>
          <p:cNvSpPr>
            <a:spLocks/>
          </p:cNvSpPr>
          <p:nvPr/>
        </p:nvSpPr>
        <p:spPr bwMode="auto">
          <a:xfrm>
            <a:off x="6462713" y="4308475"/>
            <a:ext cx="304800" cy="349250"/>
          </a:xfrm>
          <a:custGeom>
            <a:avLst/>
            <a:gdLst>
              <a:gd name="T0" fmla="*/ 248227 w 264"/>
              <a:gd name="T1" fmla="*/ 0 h 326"/>
              <a:gd name="T2" fmla="*/ 214745 w 264"/>
              <a:gd name="T3" fmla="*/ 17141 h 326"/>
              <a:gd name="T4" fmla="*/ 196273 w 264"/>
              <a:gd name="T5" fmla="*/ 17141 h 326"/>
              <a:gd name="T6" fmla="*/ 55418 w 264"/>
              <a:gd name="T7" fmla="*/ 17141 h 326"/>
              <a:gd name="T8" fmla="*/ 55418 w 264"/>
              <a:gd name="T9" fmla="*/ 51423 h 326"/>
              <a:gd name="T10" fmla="*/ 36945 w 264"/>
              <a:gd name="T11" fmla="*/ 51423 h 326"/>
              <a:gd name="T12" fmla="*/ 36945 w 264"/>
              <a:gd name="T13" fmla="*/ 116774 h 326"/>
              <a:gd name="T14" fmla="*/ 18473 w 264"/>
              <a:gd name="T15" fmla="*/ 116774 h 326"/>
              <a:gd name="T16" fmla="*/ 18473 w 264"/>
              <a:gd name="T17" fmla="*/ 133915 h 326"/>
              <a:gd name="T18" fmla="*/ 0 w 264"/>
              <a:gd name="T19" fmla="*/ 152127 h 326"/>
              <a:gd name="T20" fmla="*/ 0 w 264"/>
              <a:gd name="T21" fmla="*/ 183196 h 326"/>
              <a:gd name="T22" fmla="*/ 36945 w 264"/>
              <a:gd name="T23" fmla="*/ 200337 h 326"/>
              <a:gd name="T24" fmla="*/ 36945 w 264"/>
              <a:gd name="T25" fmla="*/ 217478 h 326"/>
              <a:gd name="T26" fmla="*/ 55418 w 264"/>
              <a:gd name="T27" fmla="*/ 248546 h 326"/>
              <a:gd name="T28" fmla="*/ 70427 w 264"/>
              <a:gd name="T29" fmla="*/ 248546 h 326"/>
              <a:gd name="T30" fmla="*/ 88900 w 264"/>
              <a:gd name="T31" fmla="*/ 299969 h 326"/>
              <a:gd name="T32" fmla="*/ 107373 w 264"/>
              <a:gd name="T33" fmla="*/ 317110 h 326"/>
              <a:gd name="T34" fmla="*/ 144318 w 264"/>
              <a:gd name="T35" fmla="*/ 317110 h 326"/>
              <a:gd name="T36" fmla="*/ 159327 w 264"/>
              <a:gd name="T37" fmla="*/ 331038 h 326"/>
              <a:gd name="T38" fmla="*/ 159327 w 264"/>
              <a:gd name="T39" fmla="*/ 348179 h 326"/>
              <a:gd name="T40" fmla="*/ 177800 w 264"/>
              <a:gd name="T41" fmla="*/ 348179 h 326"/>
              <a:gd name="T42" fmla="*/ 177800 w 264"/>
              <a:gd name="T43" fmla="*/ 331038 h 326"/>
              <a:gd name="T44" fmla="*/ 214745 w 264"/>
              <a:gd name="T45" fmla="*/ 317110 h 326"/>
              <a:gd name="T46" fmla="*/ 248227 w 264"/>
              <a:gd name="T47" fmla="*/ 317110 h 326"/>
              <a:gd name="T48" fmla="*/ 214745 w 264"/>
              <a:gd name="T49" fmla="*/ 265687 h 326"/>
              <a:gd name="T50" fmla="*/ 196273 w 264"/>
              <a:gd name="T51" fmla="*/ 248546 h 326"/>
              <a:gd name="T52" fmla="*/ 214745 w 264"/>
              <a:gd name="T53" fmla="*/ 234619 h 326"/>
              <a:gd name="T54" fmla="*/ 233218 w 264"/>
              <a:gd name="T55" fmla="*/ 217478 h 326"/>
              <a:gd name="T56" fmla="*/ 233218 w 264"/>
              <a:gd name="T57" fmla="*/ 183196 h 326"/>
              <a:gd name="T58" fmla="*/ 266700 w 264"/>
              <a:gd name="T59" fmla="*/ 164983 h 326"/>
              <a:gd name="T60" fmla="*/ 266700 w 264"/>
              <a:gd name="T61" fmla="*/ 116774 h 326"/>
              <a:gd name="T62" fmla="*/ 266700 w 264"/>
              <a:gd name="T63" fmla="*/ 99633 h 326"/>
              <a:gd name="T64" fmla="*/ 303645 w 264"/>
              <a:gd name="T65" fmla="*/ 82492 h 326"/>
              <a:gd name="T66" fmla="*/ 266700 w 264"/>
              <a:gd name="T67" fmla="*/ 68564 h 326"/>
              <a:gd name="T68" fmla="*/ 266700 w 264"/>
              <a:gd name="T69" fmla="*/ 17141 h 326"/>
              <a:gd name="T70" fmla="*/ 248227 w 264"/>
              <a:gd name="T71" fmla="*/ 0 h 3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4"/>
              <a:gd name="T109" fmla="*/ 0 h 326"/>
              <a:gd name="T110" fmla="*/ 264 w 264"/>
              <a:gd name="T111" fmla="*/ 326 h 3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4" h="326">
                <a:moveTo>
                  <a:pt x="215" y="0"/>
                </a:moveTo>
                <a:lnTo>
                  <a:pt x="186" y="16"/>
                </a:lnTo>
                <a:lnTo>
                  <a:pt x="170" y="16"/>
                </a:lnTo>
                <a:lnTo>
                  <a:pt x="48" y="16"/>
                </a:lnTo>
                <a:lnTo>
                  <a:pt x="48" y="48"/>
                </a:lnTo>
                <a:lnTo>
                  <a:pt x="32" y="48"/>
                </a:lnTo>
                <a:lnTo>
                  <a:pt x="32" y="109"/>
                </a:lnTo>
                <a:lnTo>
                  <a:pt x="16" y="109"/>
                </a:lnTo>
                <a:lnTo>
                  <a:pt x="16" y="125"/>
                </a:lnTo>
                <a:lnTo>
                  <a:pt x="0" y="142"/>
                </a:lnTo>
                <a:lnTo>
                  <a:pt x="0" y="171"/>
                </a:lnTo>
                <a:lnTo>
                  <a:pt x="32" y="187"/>
                </a:lnTo>
                <a:lnTo>
                  <a:pt x="32" y="203"/>
                </a:lnTo>
                <a:lnTo>
                  <a:pt x="48" y="232"/>
                </a:lnTo>
                <a:lnTo>
                  <a:pt x="61" y="232"/>
                </a:lnTo>
                <a:lnTo>
                  <a:pt x="77" y="280"/>
                </a:lnTo>
                <a:lnTo>
                  <a:pt x="93" y="296"/>
                </a:lnTo>
                <a:lnTo>
                  <a:pt x="125" y="296"/>
                </a:lnTo>
                <a:lnTo>
                  <a:pt x="138" y="309"/>
                </a:lnTo>
                <a:lnTo>
                  <a:pt x="138" y="325"/>
                </a:lnTo>
                <a:lnTo>
                  <a:pt x="154" y="325"/>
                </a:lnTo>
                <a:lnTo>
                  <a:pt x="154" y="309"/>
                </a:lnTo>
                <a:lnTo>
                  <a:pt x="186" y="296"/>
                </a:lnTo>
                <a:lnTo>
                  <a:pt x="215" y="296"/>
                </a:lnTo>
                <a:lnTo>
                  <a:pt x="186" y="248"/>
                </a:lnTo>
                <a:lnTo>
                  <a:pt x="170" y="232"/>
                </a:lnTo>
                <a:lnTo>
                  <a:pt x="186" y="219"/>
                </a:lnTo>
                <a:lnTo>
                  <a:pt x="202" y="203"/>
                </a:lnTo>
                <a:lnTo>
                  <a:pt x="202" y="171"/>
                </a:lnTo>
                <a:lnTo>
                  <a:pt x="231" y="154"/>
                </a:lnTo>
                <a:lnTo>
                  <a:pt x="231" y="109"/>
                </a:lnTo>
                <a:lnTo>
                  <a:pt x="231" y="93"/>
                </a:lnTo>
                <a:lnTo>
                  <a:pt x="263" y="77"/>
                </a:lnTo>
                <a:lnTo>
                  <a:pt x="231" y="64"/>
                </a:lnTo>
                <a:lnTo>
                  <a:pt x="231" y="16"/>
                </a:lnTo>
                <a:lnTo>
                  <a:pt x="215"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80" name="Freeform 527"/>
          <p:cNvSpPr>
            <a:spLocks/>
          </p:cNvSpPr>
          <p:nvPr/>
        </p:nvSpPr>
        <p:spPr bwMode="auto">
          <a:xfrm>
            <a:off x="6499225" y="4143375"/>
            <a:ext cx="212725" cy="182563"/>
          </a:xfrm>
          <a:custGeom>
            <a:avLst/>
            <a:gdLst>
              <a:gd name="T0" fmla="*/ 18498 w 184"/>
              <a:gd name="T1" fmla="*/ 17082 h 171"/>
              <a:gd name="T2" fmla="*/ 0 w 184"/>
              <a:gd name="T3" fmla="*/ 51246 h 171"/>
              <a:gd name="T4" fmla="*/ 18498 w 184"/>
              <a:gd name="T5" fmla="*/ 65125 h 171"/>
              <a:gd name="T6" fmla="*/ 18498 w 184"/>
              <a:gd name="T7" fmla="*/ 181495 h 171"/>
              <a:gd name="T8" fmla="*/ 159544 w 184"/>
              <a:gd name="T9" fmla="*/ 181495 h 171"/>
              <a:gd name="T10" fmla="*/ 178042 w 184"/>
              <a:gd name="T11" fmla="*/ 181495 h 171"/>
              <a:gd name="T12" fmla="*/ 211569 w 184"/>
              <a:gd name="T13" fmla="*/ 164413 h 171"/>
              <a:gd name="T14" fmla="*/ 141046 w 184"/>
              <a:gd name="T15" fmla="*/ 51246 h 171"/>
              <a:gd name="T16" fmla="*/ 141046 w 184"/>
              <a:gd name="T17" fmla="*/ 34164 h 171"/>
              <a:gd name="T18" fmla="*/ 159544 w 184"/>
              <a:gd name="T19" fmla="*/ 65125 h 171"/>
              <a:gd name="T20" fmla="*/ 178042 w 184"/>
              <a:gd name="T21" fmla="*/ 51246 h 171"/>
              <a:gd name="T22" fmla="*/ 159544 w 184"/>
              <a:gd name="T23" fmla="*/ 17082 h 171"/>
              <a:gd name="T24" fmla="*/ 141046 w 184"/>
              <a:gd name="T25" fmla="*/ 17082 h 171"/>
              <a:gd name="T26" fmla="*/ 122548 w 184"/>
              <a:gd name="T27" fmla="*/ 0 h 171"/>
              <a:gd name="T28" fmla="*/ 89021 w 184"/>
              <a:gd name="T29" fmla="*/ 17082 h 171"/>
              <a:gd name="T30" fmla="*/ 18498 w 184"/>
              <a:gd name="T31" fmla="*/ 17082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71"/>
              <a:gd name="T50" fmla="*/ 184 w 184"/>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71">
                <a:moveTo>
                  <a:pt x="16" y="16"/>
                </a:moveTo>
                <a:lnTo>
                  <a:pt x="0" y="48"/>
                </a:lnTo>
                <a:lnTo>
                  <a:pt x="16" y="61"/>
                </a:lnTo>
                <a:lnTo>
                  <a:pt x="16" y="170"/>
                </a:lnTo>
                <a:lnTo>
                  <a:pt x="138" y="170"/>
                </a:lnTo>
                <a:lnTo>
                  <a:pt x="154" y="170"/>
                </a:lnTo>
                <a:lnTo>
                  <a:pt x="183" y="154"/>
                </a:lnTo>
                <a:lnTo>
                  <a:pt x="122" y="48"/>
                </a:lnTo>
                <a:lnTo>
                  <a:pt x="122" y="32"/>
                </a:lnTo>
                <a:lnTo>
                  <a:pt x="138" y="61"/>
                </a:lnTo>
                <a:lnTo>
                  <a:pt x="154" y="48"/>
                </a:lnTo>
                <a:lnTo>
                  <a:pt x="138" y="16"/>
                </a:lnTo>
                <a:lnTo>
                  <a:pt x="122" y="16"/>
                </a:lnTo>
                <a:lnTo>
                  <a:pt x="106" y="0"/>
                </a:lnTo>
                <a:lnTo>
                  <a:pt x="77" y="16"/>
                </a:lnTo>
                <a:lnTo>
                  <a:pt x="16"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81" name="Line 528"/>
          <p:cNvSpPr>
            <a:spLocks noChangeShapeType="1"/>
          </p:cNvSpPr>
          <p:nvPr/>
        </p:nvSpPr>
        <p:spPr bwMode="auto">
          <a:xfrm>
            <a:off x="6657975" y="4159250"/>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82" name="Line 529"/>
          <p:cNvSpPr>
            <a:spLocks noChangeShapeType="1"/>
          </p:cNvSpPr>
          <p:nvPr/>
        </p:nvSpPr>
        <p:spPr bwMode="auto">
          <a:xfrm>
            <a:off x="6657975" y="4159250"/>
            <a:ext cx="19050" cy="174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83" name="Line 530"/>
          <p:cNvSpPr>
            <a:spLocks noChangeShapeType="1"/>
          </p:cNvSpPr>
          <p:nvPr/>
        </p:nvSpPr>
        <p:spPr bwMode="auto">
          <a:xfrm>
            <a:off x="6677025" y="4176713"/>
            <a:ext cx="1746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84" name="Line 531"/>
          <p:cNvSpPr>
            <a:spLocks noChangeShapeType="1"/>
          </p:cNvSpPr>
          <p:nvPr/>
        </p:nvSpPr>
        <p:spPr bwMode="auto">
          <a:xfrm>
            <a:off x="6677025" y="4194175"/>
            <a:ext cx="1746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85" name="Line 532"/>
          <p:cNvSpPr>
            <a:spLocks noChangeShapeType="1"/>
          </p:cNvSpPr>
          <p:nvPr/>
        </p:nvSpPr>
        <p:spPr bwMode="auto">
          <a:xfrm flipV="1">
            <a:off x="6677025" y="4176713"/>
            <a:ext cx="17463" cy="1746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86" name="Line 533"/>
          <p:cNvSpPr>
            <a:spLocks noChangeShapeType="1"/>
          </p:cNvSpPr>
          <p:nvPr/>
        </p:nvSpPr>
        <p:spPr bwMode="auto">
          <a:xfrm flipV="1">
            <a:off x="6694488" y="4159250"/>
            <a:ext cx="0" cy="174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87" name="Line 534"/>
          <p:cNvSpPr>
            <a:spLocks noChangeShapeType="1"/>
          </p:cNvSpPr>
          <p:nvPr/>
        </p:nvSpPr>
        <p:spPr bwMode="auto">
          <a:xfrm flipV="1">
            <a:off x="6694488" y="4143375"/>
            <a:ext cx="0" cy="1587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88" name="Line 535"/>
          <p:cNvSpPr>
            <a:spLocks noChangeShapeType="1"/>
          </p:cNvSpPr>
          <p:nvPr/>
        </p:nvSpPr>
        <p:spPr bwMode="auto">
          <a:xfrm>
            <a:off x="6694488" y="4143375"/>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89" name="Freeform 536"/>
          <p:cNvSpPr>
            <a:spLocks/>
          </p:cNvSpPr>
          <p:nvPr/>
        </p:nvSpPr>
        <p:spPr bwMode="auto">
          <a:xfrm>
            <a:off x="6677025" y="4111625"/>
            <a:ext cx="71438" cy="84138"/>
          </a:xfrm>
          <a:custGeom>
            <a:avLst/>
            <a:gdLst>
              <a:gd name="T0" fmla="*/ 70286 w 62"/>
              <a:gd name="T1" fmla="*/ 14023 h 78"/>
              <a:gd name="T2" fmla="*/ 70286 w 62"/>
              <a:gd name="T3" fmla="*/ 0 h 78"/>
              <a:gd name="T4" fmla="*/ 33415 w 62"/>
              <a:gd name="T5" fmla="*/ 14023 h 78"/>
              <a:gd name="T6" fmla="*/ 18436 w 62"/>
              <a:gd name="T7" fmla="*/ 14023 h 78"/>
              <a:gd name="T8" fmla="*/ 0 w 62"/>
              <a:gd name="T9" fmla="*/ 31282 h 78"/>
              <a:gd name="T10" fmla="*/ 18436 w 62"/>
              <a:gd name="T11" fmla="*/ 31282 h 78"/>
              <a:gd name="T12" fmla="*/ 0 w 62"/>
              <a:gd name="T13" fmla="*/ 83059 h 78"/>
              <a:gd name="T14" fmla="*/ 70286 w 62"/>
              <a:gd name="T15" fmla="*/ 65800 h 78"/>
              <a:gd name="T16" fmla="*/ 70286 w 62"/>
              <a:gd name="T17" fmla="*/ 48541 h 78"/>
              <a:gd name="T18" fmla="*/ 33415 w 62"/>
              <a:gd name="T19" fmla="*/ 14023 h 78"/>
              <a:gd name="T20" fmla="*/ 70286 w 62"/>
              <a:gd name="T21" fmla="*/ 14023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78"/>
              <a:gd name="T35" fmla="*/ 62 w 62"/>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78">
                <a:moveTo>
                  <a:pt x="61" y="13"/>
                </a:moveTo>
                <a:lnTo>
                  <a:pt x="61" y="0"/>
                </a:lnTo>
                <a:lnTo>
                  <a:pt x="29" y="13"/>
                </a:lnTo>
                <a:lnTo>
                  <a:pt x="16" y="13"/>
                </a:lnTo>
                <a:lnTo>
                  <a:pt x="0" y="29"/>
                </a:lnTo>
                <a:lnTo>
                  <a:pt x="16" y="29"/>
                </a:lnTo>
                <a:lnTo>
                  <a:pt x="0" y="77"/>
                </a:lnTo>
                <a:lnTo>
                  <a:pt x="61" y="61"/>
                </a:lnTo>
                <a:lnTo>
                  <a:pt x="61" y="45"/>
                </a:lnTo>
                <a:lnTo>
                  <a:pt x="29" y="13"/>
                </a:lnTo>
                <a:lnTo>
                  <a:pt x="61" y="13"/>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90" name="Freeform 537"/>
          <p:cNvSpPr>
            <a:spLocks/>
          </p:cNvSpPr>
          <p:nvPr/>
        </p:nvSpPr>
        <p:spPr bwMode="auto">
          <a:xfrm>
            <a:off x="6657975" y="4111625"/>
            <a:ext cx="38100" cy="84138"/>
          </a:xfrm>
          <a:custGeom>
            <a:avLst/>
            <a:gdLst>
              <a:gd name="T0" fmla="*/ 0 w 33"/>
              <a:gd name="T1" fmla="*/ 48541 h 78"/>
              <a:gd name="T2" fmla="*/ 18473 w 33"/>
              <a:gd name="T3" fmla="*/ 83059 h 78"/>
              <a:gd name="T4" fmla="*/ 36945 w 33"/>
              <a:gd name="T5" fmla="*/ 31282 h 78"/>
              <a:gd name="T6" fmla="*/ 18473 w 33"/>
              <a:gd name="T7" fmla="*/ 31282 h 78"/>
              <a:gd name="T8" fmla="*/ 36945 w 33"/>
              <a:gd name="T9" fmla="*/ 14023 h 78"/>
              <a:gd name="T10" fmla="*/ 36945 w 33"/>
              <a:gd name="T11" fmla="*/ 0 h 78"/>
              <a:gd name="T12" fmla="*/ 18473 w 33"/>
              <a:gd name="T13" fmla="*/ 0 h 78"/>
              <a:gd name="T14" fmla="*/ 0 w 33"/>
              <a:gd name="T15" fmla="*/ 48541 h 7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78"/>
              <a:gd name="T26" fmla="*/ 33 w 33"/>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78">
                <a:moveTo>
                  <a:pt x="0" y="45"/>
                </a:moveTo>
                <a:lnTo>
                  <a:pt x="16" y="77"/>
                </a:lnTo>
                <a:lnTo>
                  <a:pt x="32" y="29"/>
                </a:lnTo>
                <a:lnTo>
                  <a:pt x="16" y="29"/>
                </a:lnTo>
                <a:lnTo>
                  <a:pt x="32" y="13"/>
                </a:lnTo>
                <a:lnTo>
                  <a:pt x="32" y="0"/>
                </a:lnTo>
                <a:lnTo>
                  <a:pt x="16" y="0"/>
                </a:lnTo>
                <a:lnTo>
                  <a:pt x="0" y="45"/>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891" name="Line 538"/>
          <p:cNvSpPr>
            <a:spLocks noChangeShapeType="1"/>
          </p:cNvSpPr>
          <p:nvPr/>
        </p:nvSpPr>
        <p:spPr bwMode="auto">
          <a:xfrm>
            <a:off x="6694488" y="4125913"/>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92" name="Line 539"/>
          <p:cNvSpPr>
            <a:spLocks noChangeShapeType="1"/>
          </p:cNvSpPr>
          <p:nvPr/>
        </p:nvSpPr>
        <p:spPr bwMode="auto">
          <a:xfrm flipV="1">
            <a:off x="6694488" y="4110038"/>
            <a:ext cx="0" cy="142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93" name="Line 540"/>
          <p:cNvSpPr>
            <a:spLocks noChangeShapeType="1"/>
          </p:cNvSpPr>
          <p:nvPr/>
        </p:nvSpPr>
        <p:spPr bwMode="auto">
          <a:xfrm>
            <a:off x="6694488" y="4111625"/>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94" name="Line 541"/>
          <p:cNvSpPr>
            <a:spLocks noChangeShapeType="1"/>
          </p:cNvSpPr>
          <p:nvPr/>
        </p:nvSpPr>
        <p:spPr bwMode="auto">
          <a:xfrm>
            <a:off x="6694488" y="4111625"/>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95" name="Line 542"/>
          <p:cNvSpPr>
            <a:spLocks noChangeShapeType="1"/>
          </p:cNvSpPr>
          <p:nvPr/>
        </p:nvSpPr>
        <p:spPr bwMode="auto">
          <a:xfrm flipH="1">
            <a:off x="6677025" y="4111625"/>
            <a:ext cx="1746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896" name="Freeform 543"/>
          <p:cNvSpPr>
            <a:spLocks/>
          </p:cNvSpPr>
          <p:nvPr/>
        </p:nvSpPr>
        <p:spPr bwMode="auto">
          <a:xfrm>
            <a:off x="6640513" y="4059238"/>
            <a:ext cx="19050" cy="19050"/>
          </a:xfrm>
          <a:custGeom>
            <a:avLst/>
            <a:gdLst>
              <a:gd name="T0" fmla="*/ 17929 w 17"/>
              <a:gd name="T1" fmla="*/ 0 h 17"/>
              <a:gd name="T2" fmla="*/ 0 w 17"/>
              <a:gd name="T3" fmla="*/ 17929 h 17"/>
              <a:gd name="T4" fmla="*/ 17929 w 17"/>
              <a:gd name="T5" fmla="*/ 17929 h 17"/>
              <a:gd name="T6" fmla="*/ 17929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29897" name="Freeform 544"/>
          <p:cNvSpPr>
            <a:spLocks/>
          </p:cNvSpPr>
          <p:nvPr/>
        </p:nvSpPr>
        <p:spPr bwMode="auto">
          <a:xfrm>
            <a:off x="6677025" y="4076700"/>
            <a:ext cx="34925" cy="36513"/>
          </a:xfrm>
          <a:custGeom>
            <a:avLst/>
            <a:gdLst>
              <a:gd name="T0" fmla="*/ 0 w 30"/>
              <a:gd name="T1" fmla="*/ 35407 h 33"/>
              <a:gd name="T2" fmla="*/ 18627 w 30"/>
              <a:gd name="T3" fmla="*/ 35407 h 33"/>
              <a:gd name="T4" fmla="*/ 33761 w 30"/>
              <a:gd name="T5" fmla="*/ 17703 h 33"/>
              <a:gd name="T6" fmla="*/ 18627 w 30"/>
              <a:gd name="T7" fmla="*/ 0 h 33"/>
              <a:gd name="T8" fmla="*/ 0 w 30"/>
              <a:gd name="T9" fmla="*/ 35407 h 33"/>
              <a:gd name="T10" fmla="*/ 0 60000 65536"/>
              <a:gd name="T11" fmla="*/ 0 60000 65536"/>
              <a:gd name="T12" fmla="*/ 0 60000 65536"/>
              <a:gd name="T13" fmla="*/ 0 60000 65536"/>
              <a:gd name="T14" fmla="*/ 0 60000 65536"/>
              <a:gd name="T15" fmla="*/ 0 w 30"/>
              <a:gd name="T16" fmla="*/ 0 h 33"/>
              <a:gd name="T17" fmla="*/ 30 w 30"/>
              <a:gd name="T18" fmla="*/ 33 h 33"/>
            </a:gdLst>
            <a:ahLst/>
            <a:cxnLst>
              <a:cxn ang="T10">
                <a:pos x="T0" y="T1"/>
              </a:cxn>
              <a:cxn ang="T11">
                <a:pos x="T2" y="T3"/>
              </a:cxn>
              <a:cxn ang="T12">
                <a:pos x="T4" y="T5"/>
              </a:cxn>
              <a:cxn ang="T13">
                <a:pos x="T6" y="T7"/>
              </a:cxn>
              <a:cxn ang="T14">
                <a:pos x="T8" y="T9"/>
              </a:cxn>
            </a:cxnLst>
            <a:rect l="T15" t="T16" r="T17" b="T18"/>
            <a:pathLst>
              <a:path w="30" h="33">
                <a:moveTo>
                  <a:pt x="0" y="32"/>
                </a:moveTo>
                <a:lnTo>
                  <a:pt x="16" y="32"/>
                </a:lnTo>
                <a:lnTo>
                  <a:pt x="29" y="16"/>
                </a:lnTo>
                <a:lnTo>
                  <a:pt x="16" y="0"/>
                </a:lnTo>
                <a:lnTo>
                  <a:pt x="0" y="32"/>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898" name="Freeform 545"/>
          <p:cNvSpPr>
            <a:spLocks/>
          </p:cNvSpPr>
          <p:nvPr/>
        </p:nvSpPr>
        <p:spPr bwMode="auto">
          <a:xfrm>
            <a:off x="6677025" y="4111625"/>
            <a:ext cx="19050" cy="31750"/>
          </a:xfrm>
          <a:custGeom>
            <a:avLst/>
            <a:gdLst>
              <a:gd name="T0" fmla="*/ 17929 w 17"/>
              <a:gd name="T1" fmla="*/ 0 h 30"/>
              <a:gd name="T2" fmla="*/ 17929 w 17"/>
              <a:gd name="T3" fmla="*/ 30692 h 30"/>
              <a:gd name="T4" fmla="*/ 0 w 17"/>
              <a:gd name="T5" fmla="*/ 30692 h 30"/>
              <a:gd name="T6" fmla="*/ 17929 w 17"/>
              <a:gd name="T7" fmla="*/ 13758 h 30"/>
              <a:gd name="T8" fmla="*/ 17929 w 17"/>
              <a:gd name="T9" fmla="*/ 0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6" y="0"/>
                </a:moveTo>
                <a:lnTo>
                  <a:pt x="16" y="29"/>
                </a:lnTo>
                <a:lnTo>
                  <a:pt x="0" y="29"/>
                </a:lnTo>
                <a:lnTo>
                  <a:pt x="16" y="13"/>
                </a:lnTo>
                <a:lnTo>
                  <a:pt x="16" y="0"/>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29899" name="Freeform 546"/>
          <p:cNvSpPr>
            <a:spLocks/>
          </p:cNvSpPr>
          <p:nvPr/>
        </p:nvSpPr>
        <p:spPr bwMode="auto">
          <a:xfrm>
            <a:off x="6462713" y="3894138"/>
            <a:ext cx="88900" cy="66675"/>
          </a:xfrm>
          <a:custGeom>
            <a:avLst/>
            <a:gdLst>
              <a:gd name="T0" fmla="*/ 87760 w 78"/>
              <a:gd name="T1" fmla="*/ 17206 h 62"/>
              <a:gd name="T2" fmla="*/ 69524 w 78"/>
              <a:gd name="T3" fmla="*/ 17206 h 62"/>
              <a:gd name="T4" fmla="*/ 54708 w 78"/>
              <a:gd name="T5" fmla="*/ 17206 h 62"/>
              <a:gd name="T6" fmla="*/ 18236 w 78"/>
              <a:gd name="T7" fmla="*/ 17206 h 62"/>
              <a:gd name="T8" fmla="*/ 0 w 78"/>
              <a:gd name="T9" fmla="*/ 0 h 62"/>
              <a:gd name="T10" fmla="*/ 0 w 78"/>
              <a:gd name="T11" fmla="*/ 34413 h 62"/>
              <a:gd name="T12" fmla="*/ 18236 w 78"/>
              <a:gd name="T13" fmla="*/ 65600 h 62"/>
              <a:gd name="T14" fmla="*/ 36472 w 78"/>
              <a:gd name="T15" fmla="*/ 51619 h 62"/>
              <a:gd name="T16" fmla="*/ 54708 w 78"/>
              <a:gd name="T17" fmla="*/ 51619 h 62"/>
              <a:gd name="T18" fmla="*/ 69524 w 78"/>
              <a:gd name="T19" fmla="*/ 51619 h 62"/>
              <a:gd name="T20" fmla="*/ 87760 w 78"/>
              <a:gd name="T21" fmla="*/ 51619 h 62"/>
              <a:gd name="T22" fmla="*/ 87760 w 78"/>
              <a:gd name="T23" fmla="*/ 17206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62"/>
              <a:gd name="T38" fmla="*/ 78 w 78"/>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62">
                <a:moveTo>
                  <a:pt x="77" y="16"/>
                </a:moveTo>
                <a:lnTo>
                  <a:pt x="61" y="16"/>
                </a:lnTo>
                <a:lnTo>
                  <a:pt x="48" y="16"/>
                </a:lnTo>
                <a:lnTo>
                  <a:pt x="16" y="16"/>
                </a:lnTo>
                <a:lnTo>
                  <a:pt x="0" y="0"/>
                </a:lnTo>
                <a:lnTo>
                  <a:pt x="0" y="32"/>
                </a:lnTo>
                <a:lnTo>
                  <a:pt x="16" y="61"/>
                </a:lnTo>
                <a:lnTo>
                  <a:pt x="32" y="48"/>
                </a:lnTo>
                <a:lnTo>
                  <a:pt x="48" y="48"/>
                </a:lnTo>
                <a:lnTo>
                  <a:pt x="61" y="48"/>
                </a:lnTo>
                <a:lnTo>
                  <a:pt x="77" y="48"/>
                </a:lnTo>
                <a:lnTo>
                  <a:pt x="77"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00" name="Freeform 547"/>
          <p:cNvSpPr>
            <a:spLocks/>
          </p:cNvSpPr>
          <p:nvPr/>
        </p:nvSpPr>
        <p:spPr bwMode="auto">
          <a:xfrm>
            <a:off x="6443663" y="3946525"/>
            <a:ext cx="90487" cy="96838"/>
          </a:xfrm>
          <a:custGeom>
            <a:avLst/>
            <a:gdLst>
              <a:gd name="T0" fmla="*/ 0 w 78"/>
              <a:gd name="T1" fmla="*/ 47887 h 91"/>
              <a:gd name="T2" fmla="*/ 0 w 78"/>
              <a:gd name="T3" fmla="*/ 64913 h 91"/>
              <a:gd name="T4" fmla="*/ 18561 w 78"/>
              <a:gd name="T5" fmla="*/ 64913 h 91"/>
              <a:gd name="T6" fmla="*/ 37123 w 78"/>
              <a:gd name="T7" fmla="*/ 64913 h 91"/>
              <a:gd name="T8" fmla="*/ 0 w 78"/>
              <a:gd name="T9" fmla="*/ 81940 h 91"/>
              <a:gd name="T10" fmla="*/ 18561 w 78"/>
              <a:gd name="T11" fmla="*/ 95774 h 91"/>
              <a:gd name="T12" fmla="*/ 55684 w 78"/>
              <a:gd name="T13" fmla="*/ 95774 h 91"/>
              <a:gd name="T14" fmla="*/ 37123 w 78"/>
              <a:gd name="T15" fmla="*/ 81940 h 91"/>
              <a:gd name="T16" fmla="*/ 55684 w 78"/>
              <a:gd name="T17" fmla="*/ 81940 h 91"/>
              <a:gd name="T18" fmla="*/ 55684 w 78"/>
              <a:gd name="T19" fmla="*/ 64913 h 91"/>
              <a:gd name="T20" fmla="*/ 37123 w 78"/>
              <a:gd name="T21" fmla="*/ 47887 h 91"/>
              <a:gd name="T22" fmla="*/ 18561 w 78"/>
              <a:gd name="T23" fmla="*/ 30860 h 91"/>
              <a:gd name="T24" fmla="*/ 55684 w 78"/>
              <a:gd name="T25" fmla="*/ 30860 h 91"/>
              <a:gd name="T26" fmla="*/ 55684 w 78"/>
              <a:gd name="T27" fmla="*/ 13834 h 91"/>
              <a:gd name="T28" fmla="*/ 89327 w 78"/>
              <a:gd name="T29" fmla="*/ 13834 h 91"/>
              <a:gd name="T30" fmla="*/ 89327 w 78"/>
              <a:gd name="T31" fmla="*/ 0 h 91"/>
              <a:gd name="T32" fmla="*/ 74246 w 78"/>
              <a:gd name="T33" fmla="*/ 0 h 91"/>
              <a:gd name="T34" fmla="*/ 55684 w 78"/>
              <a:gd name="T35" fmla="*/ 0 h 91"/>
              <a:gd name="T36" fmla="*/ 37123 w 78"/>
              <a:gd name="T37" fmla="*/ 13834 h 91"/>
              <a:gd name="T38" fmla="*/ 0 w 78"/>
              <a:gd name="T39" fmla="*/ 30860 h 91"/>
              <a:gd name="T40" fmla="*/ 0 w 78"/>
              <a:gd name="T41" fmla="*/ 47887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91"/>
              <a:gd name="T65" fmla="*/ 78 w 78"/>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91">
                <a:moveTo>
                  <a:pt x="0" y="45"/>
                </a:moveTo>
                <a:lnTo>
                  <a:pt x="0" y="61"/>
                </a:lnTo>
                <a:lnTo>
                  <a:pt x="16" y="61"/>
                </a:lnTo>
                <a:lnTo>
                  <a:pt x="32" y="61"/>
                </a:lnTo>
                <a:lnTo>
                  <a:pt x="0" y="77"/>
                </a:lnTo>
                <a:lnTo>
                  <a:pt x="16" y="90"/>
                </a:lnTo>
                <a:lnTo>
                  <a:pt x="48" y="90"/>
                </a:lnTo>
                <a:lnTo>
                  <a:pt x="32" y="77"/>
                </a:lnTo>
                <a:lnTo>
                  <a:pt x="48" y="77"/>
                </a:lnTo>
                <a:lnTo>
                  <a:pt x="48" y="61"/>
                </a:lnTo>
                <a:lnTo>
                  <a:pt x="32" y="45"/>
                </a:lnTo>
                <a:lnTo>
                  <a:pt x="16" y="29"/>
                </a:lnTo>
                <a:lnTo>
                  <a:pt x="48" y="29"/>
                </a:lnTo>
                <a:lnTo>
                  <a:pt x="48" y="13"/>
                </a:lnTo>
                <a:lnTo>
                  <a:pt x="77" y="13"/>
                </a:lnTo>
                <a:lnTo>
                  <a:pt x="77" y="0"/>
                </a:lnTo>
                <a:lnTo>
                  <a:pt x="64" y="0"/>
                </a:lnTo>
                <a:lnTo>
                  <a:pt x="48" y="0"/>
                </a:lnTo>
                <a:lnTo>
                  <a:pt x="32" y="13"/>
                </a:lnTo>
                <a:lnTo>
                  <a:pt x="0" y="29"/>
                </a:lnTo>
                <a:lnTo>
                  <a:pt x="0" y="4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01" name="Freeform 548"/>
          <p:cNvSpPr>
            <a:spLocks/>
          </p:cNvSpPr>
          <p:nvPr/>
        </p:nvSpPr>
        <p:spPr bwMode="auto">
          <a:xfrm>
            <a:off x="6499225" y="4059238"/>
            <a:ext cx="34925" cy="19050"/>
          </a:xfrm>
          <a:custGeom>
            <a:avLst/>
            <a:gdLst>
              <a:gd name="T0" fmla="*/ 33761 w 30"/>
              <a:gd name="T1" fmla="*/ 17929 h 17"/>
              <a:gd name="T2" fmla="*/ 18627 w 30"/>
              <a:gd name="T3" fmla="*/ 17929 h 17"/>
              <a:gd name="T4" fmla="*/ 0 w 30"/>
              <a:gd name="T5" fmla="*/ 0 h 17"/>
              <a:gd name="T6" fmla="*/ 18627 w 30"/>
              <a:gd name="T7" fmla="*/ 17929 h 17"/>
              <a:gd name="T8" fmla="*/ 33761 w 30"/>
              <a:gd name="T9" fmla="*/ 17929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16"/>
                </a:moveTo>
                <a:lnTo>
                  <a:pt x="16" y="16"/>
                </a:lnTo>
                <a:lnTo>
                  <a:pt x="0" y="0"/>
                </a:lnTo>
                <a:lnTo>
                  <a:pt x="16" y="16"/>
                </a:lnTo>
                <a:lnTo>
                  <a:pt x="29" y="16"/>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29902" name="Freeform 549"/>
          <p:cNvSpPr>
            <a:spLocks/>
          </p:cNvSpPr>
          <p:nvPr/>
        </p:nvSpPr>
        <p:spPr bwMode="auto">
          <a:xfrm>
            <a:off x="6532563" y="3946525"/>
            <a:ext cx="304800" cy="114300"/>
          </a:xfrm>
          <a:custGeom>
            <a:avLst/>
            <a:gdLst>
              <a:gd name="T0" fmla="*/ 162791 w 264"/>
              <a:gd name="T1" fmla="*/ 113232 h 107"/>
              <a:gd name="T2" fmla="*/ 177800 w 264"/>
              <a:gd name="T3" fmla="*/ 96140 h 107"/>
              <a:gd name="T4" fmla="*/ 251691 w 264"/>
              <a:gd name="T5" fmla="*/ 82253 h 107"/>
              <a:gd name="T6" fmla="*/ 303645 w 264"/>
              <a:gd name="T7" fmla="*/ 82253 h 107"/>
              <a:gd name="T8" fmla="*/ 285173 w 264"/>
              <a:gd name="T9" fmla="*/ 48070 h 107"/>
              <a:gd name="T10" fmla="*/ 303645 w 264"/>
              <a:gd name="T11" fmla="*/ 30979 h 107"/>
              <a:gd name="T12" fmla="*/ 285173 w 264"/>
              <a:gd name="T13" fmla="*/ 13887 h 107"/>
              <a:gd name="T14" fmla="*/ 266700 w 264"/>
              <a:gd name="T15" fmla="*/ 0 h 107"/>
              <a:gd name="T16" fmla="*/ 251691 w 264"/>
              <a:gd name="T17" fmla="*/ 0 h 107"/>
              <a:gd name="T18" fmla="*/ 214745 w 264"/>
              <a:gd name="T19" fmla="*/ 13887 h 107"/>
              <a:gd name="T20" fmla="*/ 196273 w 264"/>
              <a:gd name="T21" fmla="*/ 13887 h 107"/>
              <a:gd name="T22" fmla="*/ 144318 w 264"/>
              <a:gd name="T23" fmla="*/ 0 h 107"/>
              <a:gd name="T24" fmla="*/ 88900 w 264"/>
              <a:gd name="T25" fmla="*/ 0 h 107"/>
              <a:gd name="T26" fmla="*/ 73891 w 264"/>
              <a:gd name="T27" fmla="*/ 13887 h 107"/>
              <a:gd name="T28" fmla="*/ 36945 w 264"/>
              <a:gd name="T29" fmla="*/ 13887 h 107"/>
              <a:gd name="T30" fmla="*/ 36945 w 264"/>
              <a:gd name="T31" fmla="*/ 30979 h 107"/>
              <a:gd name="T32" fmla="*/ 0 w 264"/>
              <a:gd name="T33" fmla="*/ 30979 h 107"/>
              <a:gd name="T34" fmla="*/ 0 w 264"/>
              <a:gd name="T35" fmla="*/ 48070 h 107"/>
              <a:gd name="T36" fmla="*/ 18473 w 264"/>
              <a:gd name="T37" fmla="*/ 48070 h 107"/>
              <a:gd name="T38" fmla="*/ 0 w 264"/>
              <a:gd name="T39" fmla="*/ 65162 h 107"/>
              <a:gd name="T40" fmla="*/ 18473 w 264"/>
              <a:gd name="T41" fmla="*/ 65162 h 107"/>
              <a:gd name="T42" fmla="*/ 0 w 264"/>
              <a:gd name="T43" fmla="*/ 82253 h 107"/>
              <a:gd name="T44" fmla="*/ 18473 w 264"/>
              <a:gd name="T45" fmla="*/ 96140 h 107"/>
              <a:gd name="T46" fmla="*/ 18473 w 264"/>
              <a:gd name="T47" fmla="*/ 113232 h 107"/>
              <a:gd name="T48" fmla="*/ 73891 w 264"/>
              <a:gd name="T49" fmla="*/ 113232 h 107"/>
              <a:gd name="T50" fmla="*/ 73891 w 264"/>
              <a:gd name="T51" fmla="*/ 96140 h 107"/>
              <a:gd name="T52" fmla="*/ 107373 w 264"/>
              <a:gd name="T53" fmla="*/ 113232 h 107"/>
              <a:gd name="T54" fmla="*/ 144318 w 264"/>
              <a:gd name="T55" fmla="*/ 82253 h 107"/>
              <a:gd name="T56" fmla="*/ 162791 w 264"/>
              <a:gd name="T57" fmla="*/ 96140 h 107"/>
              <a:gd name="T58" fmla="*/ 162791 w 264"/>
              <a:gd name="T59" fmla="*/ 113232 h 1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4"/>
              <a:gd name="T91" fmla="*/ 0 h 107"/>
              <a:gd name="T92" fmla="*/ 264 w 264"/>
              <a:gd name="T93" fmla="*/ 107 h 1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4" h="107">
                <a:moveTo>
                  <a:pt x="141" y="106"/>
                </a:moveTo>
                <a:lnTo>
                  <a:pt x="154" y="90"/>
                </a:lnTo>
                <a:lnTo>
                  <a:pt x="218" y="77"/>
                </a:lnTo>
                <a:lnTo>
                  <a:pt x="263" y="77"/>
                </a:lnTo>
                <a:lnTo>
                  <a:pt x="247" y="45"/>
                </a:lnTo>
                <a:lnTo>
                  <a:pt x="263" y="29"/>
                </a:lnTo>
                <a:lnTo>
                  <a:pt x="247" y="13"/>
                </a:lnTo>
                <a:lnTo>
                  <a:pt x="231" y="0"/>
                </a:lnTo>
                <a:lnTo>
                  <a:pt x="218" y="0"/>
                </a:lnTo>
                <a:lnTo>
                  <a:pt x="186" y="13"/>
                </a:lnTo>
                <a:lnTo>
                  <a:pt x="170" y="13"/>
                </a:lnTo>
                <a:lnTo>
                  <a:pt x="125" y="0"/>
                </a:lnTo>
                <a:lnTo>
                  <a:pt x="77" y="0"/>
                </a:lnTo>
                <a:lnTo>
                  <a:pt x="64" y="13"/>
                </a:lnTo>
                <a:lnTo>
                  <a:pt x="32" y="13"/>
                </a:lnTo>
                <a:lnTo>
                  <a:pt x="32" y="29"/>
                </a:lnTo>
                <a:lnTo>
                  <a:pt x="0" y="29"/>
                </a:lnTo>
                <a:lnTo>
                  <a:pt x="0" y="45"/>
                </a:lnTo>
                <a:lnTo>
                  <a:pt x="16" y="45"/>
                </a:lnTo>
                <a:lnTo>
                  <a:pt x="0" y="61"/>
                </a:lnTo>
                <a:lnTo>
                  <a:pt x="16" y="61"/>
                </a:lnTo>
                <a:lnTo>
                  <a:pt x="0" y="77"/>
                </a:lnTo>
                <a:lnTo>
                  <a:pt x="16" y="90"/>
                </a:lnTo>
                <a:lnTo>
                  <a:pt x="16" y="106"/>
                </a:lnTo>
                <a:lnTo>
                  <a:pt x="64" y="106"/>
                </a:lnTo>
                <a:lnTo>
                  <a:pt x="64" y="90"/>
                </a:lnTo>
                <a:lnTo>
                  <a:pt x="93" y="106"/>
                </a:lnTo>
                <a:lnTo>
                  <a:pt x="125" y="77"/>
                </a:lnTo>
                <a:lnTo>
                  <a:pt x="141" y="90"/>
                </a:lnTo>
                <a:lnTo>
                  <a:pt x="141" y="10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03" name="Freeform 550"/>
          <p:cNvSpPr>
            <a:spLocks/>
          </p:cNvSpPr>
          <p:nvPr/>
        </p:nvSpPr>
        <p:spPr bwMode="auto">
          <a:xfrm>
            <a:off x="6532563" y="3946525"/>
            <a:ext cx="38100" cy="31750"/>
          </a:xfrm>
          <a:custGeom>
            <a:avLst/>
            <a:gdLst>
              <a:gd name="T0" fmla="*/ 18473 w 33"/>
              <a:gd name="T1" fmla="*/ 0 h 30"/>
              <a:gd name="T2" fmla="*/ 0 w 33"/>
              <a:gd name="T3" fmla="*/ 0 h 30"/>
              <a:gd name="T4" fmla="*/ 0 w 33"/>
              <a:gd name="T5" fmla="*/ 13758 h 30"/>
              <a:gd name="T6" fmla="*/ 0 w 33"/>
              <a:gd name="T7" fmla="*/ 30692 h 30"/>
              <a:gd name="T8" fmla="*/ 18473 w 33"/>
              <a:gd name="T9" fmla="*/ 13758 h 30"/>
              <a:gd name="T10" fmla="*/ 36945 w 33"/>
              <a:gd name="T11" fmla="*/ 13758 h 30"/>
              <a:gd name="T12" fmla="*/ 18473 w 33"/>
              <a:gd name="T13" fmla="*/ 0 h 30"/>
              <a:gd name="T14" fmla="*/ 0 60000 65536"/>
              <a:gd name="T15" fmla="*/ 0 60000 65536"/>
              <a:gd name="T16" fmla="*/ 0 60000 65536"/>
              <a:gd name="T17" fmla="*/ 0 60000 65536"/>
              <a:gd name="T18" fmla="*/ 0 60000 65536"/>
              <a:gd name="T19" fmla="*/ 0 60000 65536"/>
              <a:gd name="T20" fmla="*/ 0 60000 65536"/>
              <a:gd name="T21" fmla="*/ 0 w 33"/>
              <a:gd name="T22" fmla="*/ 0 h 30"/>
              <a:gd name="T23" fmla="*/ 33 w 3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0">
                <a:moveTo>
                  <a:pt x="16" y="0"/>
                </a:moveTo>
                <a:lnTo>
                  <a:pt x="0" y="0"/>
                </a:lnTo>
                <a:lnTo>
                  <a:pt x="0" y="13"/>
                </a:lnTo>
                <a:lnTo>
                  <a:pt x="0" y="29"/>
                </a:lnTo>
                <a:lnTo>
                  <a:pt x="16" y="13"/>
                </a:lnTo>
                <a:lnTo>
                  <a:pt x="32" y="13"/>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04" name="Freeform 551"/>
          <p:cNvSpPr>
            <a:spLocks/>
          </p:cNvSpPr>
          <p:nvPr/>
        </p:nvSpPr>
        <p:spPr bwMode="auto">
          <a:xfrm>
            <a:off x="6677025" y="4625975"/>
            <a:ext cx="141288" cy="149225"/>
          </a:xfrm>
          <a:custGeom>
            <a:avLst/>
            <a:gdLst>
              <a:gd name="T0" fmla="*/ 140139 w 123"/>
              <a:gd name="T1" fmla="*/ 96620 h 139"/>
              <a:gd name="T2" fmla="*/ 121760 w 123"/>
              <a:gd name="T3" fmla="*/ 82664 h 139"/>
              <a:gd name="T4" fmla="*/ 121760 w 123"/>
              <a:gd name="T5" fmla="*/ 13956 h 139"/>
              <a:gd name="T6" fmla="*/ 140139 w 123"/>
              <a:gd name="T7" fmla="*/ 0 h 139"/>
              <a:gd name="T8" fmla="*/ 106828 w 123"/>
              <a:gd name="T9" fmla="*/ 0 h 139"/>
              <a:gd name="T10" fmla="*/ 70070 w 123"/>
              <a:gd name="T11" fmla="*/ 0 h 139"/>
              <a:gd name="T12" fmla="*/ 33312 w 123"/>
              <a:gd name="T13" fmla="*/ 0 h 139"/>
              <a:gd name="T14" fmla="*/ 0 w 123"/>
              <a:gd name="T15" fmla="*/ 0 h 139"/>
              <a:gd name="T16" fmla="*/ 18379 w 123"/>
              <a:gd name="T17" fmla="*/ 13956 h 139"/>
              <a:gd name="T18" fmla="*/ 18379 w 123"/>
              <a:gd name="T19" fmla="*/ 48310 h 139"/>
              <a:gd name="T20" fmla="*/ 0 w 123"/>
              <a:gd name="T21" fmla="*/ 65487 h 139"/>
              <a:gd name="T22" fmla="*/ 18379 w 123"/>
              <a:gd name="T23" fmla="*/ 82664 h 139"/>
              <a:gd name="T24" fmla="*/ 70070 w 123"/>
              <a:gd name="T25" fmla="*/ 113797 h 139"/>
              <a:gd name="T26" fmla="*/ 70070 w 123"/>
              <a:gd name="T27" fmla="*/ 130974 h 139"/>
              <a:gd name="T28" fmla="*/ 88449 w 123"/>
              <a:gd name="T29" fmla="*/ 148151 h 139"/>
              <a:gd name="T30" fmla="*/ 121760 w 123"/>
              <a:gd name="T31" fmla="*/ 113797 h 139"/>
              <a:gd name="T32" fmla="*/ 140139 w 123"/>
              <a:gd name="T33" fmla="*/ 9662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39"/>
              <a:gd name="T53" fmla="*/ 123 w 123"/>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39">
                <a:moveTo>
                  <a:pt x="122" y="90"/>
                </a:moveTo>
                <a:lnTo>
                  <a:pt x="106" y="77"/>
                </a:lnTo>
                <a:lnTo>
                  <a:pt x="106" y="13"/>
                </a:lnTo>
                <a:lnTo>
                  <a:pt x="122" y="0"/>
                </a:lnTo>
                <a:lnTo>
                  <a:pt x="93" y="0"/>
                </a:lnTo>
                <a:lnTo>
                  <a:pt x="61" y="0"/>
                </a:lnTo>
                <a:lnTo>
                  <a:pt x="29" y="0"/>
                </a:lnTo>
                <a:lnTo>
                  <a:pt x="0" y="0"/>
                </a:lnTo>
                <a:lnTo>
                  <a:pt x="16" y="13"/>
                </a:lnTo>
                <a:lnTo>
                  <a:pt x="16" y="45"/>
                </a:lnTo>
                <a:lnTo>
                  <a:pt x="0" y="61"/>
                </a:lnTo>
                <a:lnTo>
                  <a:pt x="16" y="77"/>
                </a:lnTo>
                <a:lnTo>
                  <a:pt x="61" y="106"/>
                </a:lnTo>
                <a:lnTo>
                  <a:pt x="61" y="122"/>
                </a:lnTo>
                <a:lnTo>
                  <a:pt x="77" y="138"/>
                </a:lnTo>
                <a:lnTo>
                  <a:pt x="106" y="106"/>
                </a:lnTo>
                <a:lnTo>
                  <a:pt x="122" y="9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05" name="Freeform 552"/>
          <p:cNvSpPr>
            <a:spLocks/>
          </p:cNvSpPr>
          <p:nvPr/>
        </p:nvSpPr>
        <p:spPr bwMode="auto">
          <a:xfrm>
            <a:off x="6657975" y="4460875"/>
            <a:ext cx="269875" cy="166688"/>
          </a:xfrm>
          <a:custGeom>
            <a:avLst/>
            <a:gdLst>
              <a:gd name="T0" fmla="*/ 70654 w 233"/>
              <a:gd name="T1" fmla="*/ 13980 h 155"/>
              <a:gd name="T2" fmla="*/ 70654 w 233"/>
              <a:gd name="T3" fmla="*/ 0 h 155"/>
              <a:gd name="T4" fmla="*/ 89186 w 233"/>
              <a:gd name="T5" fmla="*/ 0 h 155"/>
              <a:gd name="T6" fmla="*/ 107718 w 233"/>
              <a:gd name="T7" fmla="*/ 13980 h 155"/>
              <a:gd name="T8" fmla="*/ 141308 w 233"/>
              <a:gd name="T9" fmla="*/ 13980 h 155"/>
              <a:gd name="T10" fmla="*/ 160998 w 233"/>
              <a:gd name="T11" fmla="*/ 31187 h 155"/>
              <a:gd name="T12" fmla="*/ 160998 w 233"/>
              <a:gd name="T13" fmla="*/ 48393 h 155"/>
              <a:gd name="T14" fmla="*/ 198063 w 233"/>
              <a:gd name="T15" fmla="*/ 82806 h 155"/>
              <a:gd name="T16" fmla="*/ 231652 w 233"/>
              <a:gd name="T17" fmla="*/ 113993 h 155"/>
              <a:gd name="T18" fmla="*/ 268717 w 233"/>
              <a:gd name="T19" fmla="*/ 96787 h 155"/>
              <a:gd name="T20" fmla="*/ 216595 w 233"/>
              <a:gd name="T21" fmla="*/ 148406 h 155"/>
              <a:gd name="T22" fmla="*/ 179531 w 233"/>
              <a:gd name="T23" fmla="*/ 148406 h 155"/>
              <a:gd name="T24" fmla="*/ 160998 w 233"/>
              <a:gd name="T25" fmla="*/ 165613 h 155"/>
              <a:gd name="T26" fmla="*/ 127409 w 233"/>
              <a:gd name="T27" fmla="*/ 165613 h 155"/>
              <a:gd name="T28" fmla="*/ 89186 w 233"/>
              <a:gd name="T29" fmla="*/ 165613 h 155"/>
              <a:gd name="T30" fmla="*/ 52122 w 233"/>
              <a:gd name="T31" fmla="*/ 165613 h 155"/>
              <a:gd name="T32" fmla="*/ 18532 w 233"/>
              <a:gd name="T33" fmla="*/ 113993 h 155"/>
              <a:gd name="T34" fmla="*/ 0 w 233"/>
              <a:gd name="T35" fmla="*/ 96787 h 155"/>
              <a:gd name="T36" fmla="*/ 18532 w 233"/>
              <a:gd name="T37" fmla="*/ 82806 h 155"/>
              <a:gd name="T38" fmla="*/ 37064 w 233"/>
              <a:gd name="T39" fmla="*/ 65600 h 155"/>
              <a:gd name="T40" fmla="*/ 37064 w 233"/>
              <a:gd name="T41" fmla="*/ 31187 h 155"/>
              <a:gd name="T42" fmla="*/ 70654 w 233"/>
              <a:gd name="T43" fmla="*/ 1398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3"/>
              <a:gd name="T67" fmla="*/ 0 h 155"/>
              <a:gd name="T68" fmla="*/ 233 w 233"/>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3" h="155">
                <a:moveTo>
                  <a:pt x="61" y="13"/>
                </a:moveTo>
                <a:lnTo>
                  <a:pt x="61" y="0"/>
                </a:lnTo>
                <a:lnTo>
                  <a:pt x="77" y="0"/>
                </a:lnTo>
                <a:lnTo>
                  <a:pt x="93" y="13"/>
                </a:lnTo>
                <a:lnTo>
                  <a:pt x="122" y="13"/>
                </a:lnTo>
                <a:lnTo>
                  <a:pt x="139" y="29"/>
                </a:lnTo>
                <a:lnTo>
                  <a:pt x="139" y="45"/>
                </a:lnTo>
                <a:lnTo>
                  <a:pt x="171" y="77"/>
                </a:lnTo>
                <a:lnTo>
                  <a:pt x="200" y="106"/>
                </a:lnTo>
                <a:lnTo>
                  <a:pt x="232" y="90"/>
                </a:lnTo>
                <a:lnTo>
                  <a:pt x="187" y="138"/>
                </a:lnTo>
                <a:lnTo>
                  <a:pt x="155" y="138"/>
                </a:lnTo>
                <a:lnTo>
                  <a:pt x="139" y="154"/>
                </a:lnTo>
                <a:lnTo>
                  <a:pt x="110" y="154"/>
                </a:lnTo>
                <a:lnTo>
                  <a:pt x="77" y="154"/>
                </a:lnTo>
                <a:lnTo>
                  <a:pt x="45" y="154"/>
                </a:lnTo>
                <a:lnTo>
                  <a:pt x="16" y="106"/>
                </a:lnTo>
                <a:lnTo>
                  <a:pt x="0" y="90"/>
                </a:lnTo>
                <a:lnTo>
                  <a:pt x="16" y="77"/>
                </a:lnTo>
                <a:lnTo>
                  <a:pt x="32" y="61"/>
                </a:lnTo>
                <a:lnTo>
                  <a:pt x="32" y="29"/>
                </a:lnTo>
                <a:lnTo>
                  <a:pt x="61" y="1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06" name="Freeform 553"/>
          <p:cNvSpPr>
            <a:spLocks/>
          </p:cNvSpPr>
          <p:nvPr/>
        </p:nvSpPr>
        <p:spPr bwMode="auto">
          <a:xfrm>
            <a:off x="6607175" y="4625975"/>
            <a:ext cx="88900" cy="84138"/>
          </a:xfrm>
          <a:custGeom>
            <a:avLst/>
            <a:gdLst>
              <a:gd name="T0" fmla="*/ 14817 w 78"/>
              <a:gd name="T1" fmla="*/ 31282 h 78"/>
              <a:gd name="T2" fmla="*/ 14817 w 78"/>
              <a:gd name="T3" fmla="*/ 48541 h 78"/>
              <a:gd name="T4" fmla="*/ 0 w 78"/>
              <a:gd name="T5" fmla="*/ 48541 h 78"/>
              <a:gd name="T6" fmla="*/ 0 w 78"/>
              <a:gd name="T7" fmla="*/ 83059 h 78"/>
              <a:gd name="T8" fmla="*/ 14817 w 78"/>
              <a:gd name="T9" fmla="*/ 83059 h 78"/>
              <a:gd name="T10" fmla="*/ 33053 w 78"/>
              <a:gd name="T11" fmla="*/ 83059 h 78"/>
              <a:gd name="T12" fmla="*/ 51288 w 78"/>
              <a:gd name="T13" fmla="*/ 65800 h 78"/>
              <a:gd name="T14" fmla="*/ 69524 w 78"/>
              <a:gd name="T15" fmla="*/ 65800 h 78"/>
              <a:gd name="T16" fmla="*/ 87760 w 78"/>
              <a:gd name="T17" fmla="*/ 48541 h 78"/>
              <a:gd name="T18" fmla="*/ 87760 w 78"/>
              <a:gd name="T19" fmla="*/ 14023 h 78"/>
              <a:gd name="T20" fmla="*/ 69524 w 78"/>
              <a:gd name="T21" fmla="*/ 0 h 78"/>
              <a:gd name="T22" fmla="*/ 33053 w 78"/>
              <a:gd name="T23" fmla="*/ 14023 h 78"/>
              <a:gd name="T24" fmla="*/ 33053 w 78"/>
              <a:gd name="T25" fmla="*/ 31282 h 78"/>
              <a:gd name="T26" fmla="*/ 14817 w 78"/>
              <a:gd name="T27" fmla="*/ 31282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78"/>
              <a:gd name="T44" fmla="*/ 78 w 78"/>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78">
                <a:moveTo>
                  <a:pt x="13" y="29"/>
                </a:moveTo>
                <a:lnTo>
                  <a:pt x="13" y="45"/>
                </a:lnTo>
                <a:lnTo>
                  <a:pt x="0" y="45"/>
                </a:lnTo>
                <a:lnTo>
                  <a:pt x="0" y="77"/>
                </a:lnTo>
                <a:lnTo>
                  <a:pt x="13" y="77"/>
                </a:lnTo>
                <a:lnTo>
                  <a:pt x="29" y="77"/>
                </a:lnTo>
                <a:lnTo>
                  <a:pt x="45" y="61"/>
                </a:lnTo>
                <a:lnTo>
                  <a:pt x="61" y="61"/>
                </a:lnTo>
                <a:lnTo>
                  <a:pt x="77" y="45"/>
                </a:lnTo>
                <a:lnTo>
                  <a:pt x="77" y="13"/>
                </a:lnTo>
                <a:lnTo>
                  <a:pt x="61" y="0"/>
                </a:lnTo>
                <a:lnTo>
                  <a:pt x="29" y="13"/>
                </a:lnTo>
                <a:lnTo>
                  <a:pt x="29" y="29"/>
                </a:lnTo>
                <a:lnTo>
                  <a:pt x="13" y="2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07" name="Freeform 554"/>
          <p:cNvSpPr>
            <a:spLocks/>
          </p:cNvSpPr>
          <p:nvPr/>
        </p:nvSpPr>
        <p:spPr bwMode="auto">
          <a:xfrm>
            <a:off x="6816725" y="4491038"/>
            <a:ext cx="39688" cy="19050"/>
          </a:xfrm>
          <a:custGeom>
            <a:avLst/>
            <a:gdLst>
              <a:gd name="T0" fmla="*/ 19844 w 34"/>
              <a:gd name="T1" fmla="*/ 0 h 17"/>
              <a:gd name="T2" fmla="*/ 0 w 34"/>
              <a:gd name="T3" fmla="*/ 0 h 17"/>
              <a:gd name="T4" fmla="*/ 0 w 34"/>
              <a:gd name="T5" fmla="*/ 17929 h 17"/>
              <a:gd name="T6" fmla="*/ 38521 w 34"/>
              <a:gd name="T7" fmla="*/ 17929 h 17"/>
              <a:gd name="T8" fmla="*/ 19844 w 34"/>
              <a:gd name="T9" fmla="*/ 17929 h 17"/>
              <a:gd name="T10" fmla="*/ 19844 w 34"/>
              <a:gd name="T11" fmla="*/ 0 h 17"/>
              <a:gd name="T12" fmla="*/ 0 60000 65536"/>
              <a:gd name="T13" fmla="*/ 0 60000 65536"/>
              <a:gd name="T14" fmla="*/ 0 60000 65536"/>
              <a:gd name="T15" fmla="*/ 0 60000 65536"/>
              <a:gd name="T16" fmla="*/ 0 60000 65536"/>
              <a:gd name="T17" fmla="*/ 0 60000 65536"/>
              <a:gd name="T18" fmla="*/ 0 w 34"/>
              <a:gd name="T19" fmla="*/ 0 h 17"/>
              <a:gd name="T20" fmla="*/ 34 w 3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4" h="17">
                <a:moveTo>
                  <a:pt x="17" y="0"/>
                </a:moveTo>
                <a:lnTo>
                  <a:pt x="0" y="0"/>
                </a:lnTo>
                <a:lnTo>
                  <a:pt x="0" y="16"/>
                </a:lnTo>
                <a:lnTo>
                  <a:pt x="33" y="16"/>
                </a:lnTo>
                <a:lnTo>
                  <a:pt x="17" y="16"/>
                </a:lnTo>
                <a:lnTo>
                  <a:pt x="17"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908" name="Freeform 555"/>
          <p:cNvSpPr>
            <a:spLocks/>
          </p:cNvSpPr>
          <p:nvPr/>
        </p:nvSpPr>
        <p:spPr bwMode="auto">
          <a:xfrm>
            <a:off x="6804025" y="4491038"/>
            <a:ext cx="179388" cy="233362"/>
          </a:xfrm>
          <a:custGeom>
            <a:avLst/>
            <a:gdLst>
              <a:gd name="T0" fmla="*/ 178231 w 155"/>
              <a:gd name="T1" fmla="*/ 0 h 216"/>
              <a:gd name="T2" fmla="*/ 163185 w 155"/>
              <a:gd name="T3" fmla="*/ 0 h 216"/>
              <a:gd name="T4" fmla="*/ 163185 w 155"/>
              <a:gd name="T5" fmla="*/ 17286 h 216"/>
              <a:gd name="T6" fmla="*/ 126150 w 155"/>
              <a:gd name="T7" fmla="*/ 17286 h 216"/>
              <a:gd name="T8" fmla="*/ 89115 w 155"/>
              <a:gd name="T9" fmla="*/ 17286 h 216"/>
              <a:gd name="T10" fmla="*/ 74070 w 155"/>
              <a:gd name="T11" fmla="*/ 34572 h 216"/>
              <a:gd name="T12" fmla="*/ 55552 w 155"/>
              <a:gd name="T13" fmla="*/ 17286 h 216"/>
              <a:gd name="T14" fmla="*/ 18517 w 155"/>
              <a:gd name="T15" fmla="*/ 17286 h 216"/>
              <a:gd name="T16" fmla="*/ 55552 w 155"/>
              <a:gd name="T17" fmla="*/ 51858 h 216"/>
              <a:gd name="T18" fmla="*/ 89115 w 155"/>
              <a:gd name="T19" fmla="*/ 83189 h 216"/>
              <a:gd name="T20" fmla="*/ 126150 w 155"/>
              <a:gd name="T21" fmla="*/ 65903 h 216"/>
              <a:gd name="T22" fmla="*/ 74070 w 155"/>
              <a:gd name="T23" fmla="*/ 117761 h 216"/>
              <a:gd name="T24" fmla="*/ 37035 w 155"/>
              <a:gd name="T25" fmla="*/ 117761 h 216"/>
              <a:gd name="T26" fmla="*/ 18517 w 155"/>
              <a:gd name="T27" fmla="*/ 135047 h 216"/>
              <a:gd name="T28" fmla="*/ 0 w 155"/>
              <a:gd name="T29" fmla="*/ 149092 h 216"/>
              <a:gd name="T30" fmla="*/ 0 w 155"/>
              <a:gd name="T31" fmla="*/ 218237 h 216"/>
              <a:gd name="T32" fmla="*/ 18517 w 155"/>
              <a:gd name="T33" fmla="*/ 232282 h 216"/>
              <a:gd name="T34" fmla="*/ 18517 w 155"/>
              <a:gd name="T35" fmla="*/ 218237 h 216"/>
              <a:gd name="T36" fmla="*/ 55552 w 155"/>
              <a:gd name="T37" fmla="*/ 200951 h 216"/>
              <a:gd name="T38" fmla="*/ 74070 w 155"/>
              <a:gd name="T39" fmla="*/ 183665 h 216"/>
              <a:gd name="T40" fmla="*/ 126150 w 155"/>
              <a:gd name="T41" fmla="*/ 135047 h 216"/>
              <a:gd name="T42" fmla="*/ 126150 w 155"/>
              <a:gd name="T43" fmla="*/ 117761 h 216"/>
              <a:gd name="T44" fmla="*/ 163185 w 155"/>
              <a:gd name="T45" fmla="*/ 83189 h 216"/>
              <a:gd name="T46" fmla="*/ 163185 w 155"/>
              <a:gd name="T47" fmla="*/ 65903 h 216"/>
              <a:gd name="T48" fmla="*/ 178231 w 155"/>
              <a:gd name="T49" fmla="*/ 51858 h 216"/>
              <a:gd name="T50" fmla="*/ 178231 w 155"/>
              <a:gd name="T51" fmla="*/ 0 h 2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216"/>
              <a:gd name="T80" fmla="*/ 155 w 155"/>
              <a:gd name="T81" fmla="*/ 216 h 2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216">
                <a:moveTo>
                  <a:pt x="154" y="0"/>
                </a:moveTo>
                <a:lnTo>
                  <a:pt x="141" y="0"/>
                </a:lnTo>
                <a:lnTo>
                  <a:pt x="141" y="16"/>
                </a:lnTo>
                <a:lnTo>
                  <a:pt x="109" y="16"/>
                </a:lnTo>
                <a:lnTo>
                  <a:pt x="77" y="16"/>
                </a:lnTo>
                <a:lnTo>
                  <a:pt x="64" y="32"/>
                </a:lnTo>
                <a:lnTo>
                  <a:pt x="48" y="16"/>
                </a:lnTo>
                <a:lnTo>
                  <a:pt x="16" y="16"/>
                </a:lnTo>
                <a:lnTo>
                  <a:pt x="48" y="48"/>
                </a:lnTo>
                <a:lnTo>
                  <a:pt x="77" y="77"/>
                </a:lnTo>
                <a:lnTo>
                  <a:pt x="109" y="61"/>
                </a:lnTo>
                <a:lnTo>
                  <a:pt x="64" y="109"/>
                </a:lnTo>
                <a:lnTo>
                  <a:pt x="32" y="109"/>
                </a:lnTo>
                <a:lnTo>
                  <a:pt x="16" y="125"/>
                </a:lnTo>
                <a:lnTo>
                  <a:pt x="0" y="138"/>
                </a:lnTo>
                <a:lnTo>
                  <a:pt x="0" y="202"/>
                </a:lnTo>
                <a:lnTo>
                  <a:pt x="16" y="215"/>
                </a:lnTo>
                <a:lnTo>
                  <a:pt x="16" y="202"/>
                </a:lnTo>
                <a:lnTo>
                  <a:pt x="48" y="186"/>
                </a:lnTo>
                <a:lnTo>
                  <a:pt x="64" y="170"/>
                </a:lnTo>
                <a:lnTo>
                  <a:pt x="109" y="125"/>
                </a:lnTo>
                <a:lnTo>
                  <a:pt x="109" y="109"/>
                </a:lnTo>
                <a:lnTo>
                  <a:pt x="141" y="77"/>
                </a:lnTo>
                <a:lnTo>
                  <a:pt x="141" y="61"/>
                </a:lnTo>
                <a:lnTo>
                  <a:pt x="154" y="48"/>
                </a:lnTo>
                <a:lnTo>
                  <a:pt x="154"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09" name="Freeform 556"/>
          <p:cNvSpPr>
            <a:spLocks/>
          </p:cNvSpPr>
          <p:nvPr/>
        </p:nvSpPr>
        <p:spPr bwMode="auto">
          <a:xfrm>
            <a:off x="6443663" y="3563938"/>
            <a:ext cx="107950" cy="66675"/>
          </a:xfrm>
          <a:custGeom>
            <a:avLst/>
            <a:gdLst>
              <a:gd name="T0" fmla="*/ 88427 w 94"/>
              <a:gd name="T1" fmla="*/ 0 h 62"/>
              <a:gd name="T2" fmla="*/ 106802 w 94"/>
              <a:gd name="T3" fmla="*/ 17206 h 62"/>
              <a:gd name="T4" fmla="*/ 106802 w 94"/>
              <a:gd name="T5" fmla="*/ 34413 h 62"/>
              <a:gd name="T6" fmla="*/ 106802 w 94"/>
              <a:gd name="T7" fmla="*/ 51619 h 62"/>
              <a:gd name="T8" fmla="*/ 88427 w 94"/>
              <a:gd name="T9" fmla="*/ 51619 h 62"/>
              <a:gd name="T10" fmla="*/ 55123 w 94"/>
              <a:gd name="T11" fmla="*/ 51619 h 62"/>
              <a:gd name="T12" fmla="*/ 36749 w 94"/>
              <a:gd name="T13" fmla="*/ 51619 h 62"/>
              <a:gd name="T14" fmla="*/ 18374 w 94"/>
              <a:gd name="T15" fmla="*/ 65600 h 62"/>
              <a:gd name="T16" fmla="*/ 0 w 94"/>
              <a:gd name="T17" fmla="*/ 34413 h 62"/>
              <a:gd name="T18" fmla="*/ 36749 w 94"/>
              <a:gd name="T19" fmla="*/ 17206 h 62"/>
              <a:gd name="T20" fmla="*/ 55123 w 94"/>
              <a:gd name="T21" fmla="*/ 17206 h 62"/>
              <a:gd name="T22" fmla="*/ 88427 w 94"/>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62"/>
              <a:gd name="T38" fmla="*/ 94 w 94"/>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62">
                <a:moveTo>
                  <a:pt x="77" y="0"/>
                </a:moveTo>
                <a:lnTo>
                  <a:pt x="93" y="16"/>
                </a:lnTo>
                <a:lnTo>
                  <a:pt x="93" y="32"/>
                </a:lnTo>
                <a:lnTo>
                  <a:pt x="93" y="48"/>
                </a:lnTo>
                <a:lnTo>
                  <a:pt x="77" y="48"/>
                </a:lnTo>
                <a:lnTo>
                  <a:pt x="48" y="48"/>
                </a:lnTo>
                <a:lnTo>
                  <a:pt x="32" y="48"/>
                </a:lnTo>
                <a:lnTo>
                  <a:pt x="16" y="61"/>
                </a:lnTo>
                <a:lnTo>
                  <a:pt x="0" y="32"/>
                </a:lnTo>
                <a:lnTo>
                  <a:pt x="32" y="16"/>
                </a:lnTo>
                <a:lnTo>
                  <a:pt x="48" y="16"/>
                </a:lnTo>
                <a:lnTo>
                  <a:pt x="77"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10" name="Freeform 557"/>
          <p:cNvSpPr>
            <a:spLocks/>
          </p:cNvSpPr>
          <p:nvPr/>
        </p:nvSpPr>
        <p:spPr bwMode="auto">
          <a:xfrm>
            <a:off x="6443663" y="3646488"/>
            <a:ext cx="146050" cy="134937"/>
          </a:xfrm>
          <a:custGeom>
            <a:avLst/>
            <a:gdLst>
              <a:gd name="T0" fmla="*/ 107799 w 126"/>
              <a:gd name="T1" fmla="*/ 0 h 126"/>
              <a:gd name="T2" fmla="*/ 126345 w 126"/>
              <a:gd name="T3" fmla="*/ 17135 h 126"/>
              <a:gd name="T4" fmla="*/ 126345 w 126"/>
              <a:gd name="T5" fmla="*/ 34270 h 126"/>
              <a:gd name="T6" fmla="*/ 144891 w 126"/>
              <a:gd name="T7" fmla="*/ 51405 h 126"/>
              <a:gd name="T8" fmla="*/ 144891 w 126"/>
              <a:gd name="T9" fmla="*/ 65327 h 126"/>
              <a:gd name="T10" fmla="*/ 126345 w 126"/>
              <a:gd name="T11" fmla="*/ 82462 h 126"/>
              <a:gd name="T12" fmla="*/ 126345 w 126"/>
              <a:gd name="T13" fmla="*/ 99596 h 126"/>
              <a:gd name="T14" fmla="*/ 107799 w 126"/>
              <a:gd name="T15" fmla="*/ 99596 h 126"/>
              <a:gd name="T16" fmla="*/ 89253 w 126"/>
              <a:gd name="T17" fmla="*/ 116731 h 126"/>
              <a:gd name="T18" fmla="*/ 74184 w 126"/>
              <a:gd name="T19" fmla="*/ 133866 h 126"/>
              <a:gd name="T20" fmla="*/ 55638 w 126"/>
              <a:gd name="T21" fmla="*/ 116731 h 126"/>
              <a:gd name="T22" fmla="*/ 18546 w 126"/>
              <a:gd name="T23" fmla="*/ 116731 h 126"/>
              <a:gd name="T24" fmla="*/ 18546 w 126"/>
              <a:gd name="T25" fmla="*/ 82462 h 126"/>
              <a:gd name="T26" fmla="*/ 18546 w 126"/>
              <a:gd name="T27" fmla="*/ 65327 h 126"/>
              <a:gd name="T28" fmla="*/ 0 w 126"/>
              <a:gd name="T29" fmla="*/ 34270 h 126"/>
              <a:gd name="T30" fmla="*/ 18546 w 126"/>
              <a:gd name="T31" fmla="*/ 65327 h 126"/>
              <a:gd name="T32" fmla="*/ 37092 w 126"/>
              <a:gd name="T33" fmla="*/ 65327 h 126"/>
              <a:gd name="T34" fmla="*/ 55638 w 126"/>
              <a:gd name="T35" fmla="*/ 51405 h 126"/>
              <a:gd name="T36" fmla="*/ 74184 w 126"/>
              <a:gd name="T37" fmla="*/ 34270 h 126"/>
              <a:gd name="T38" fmla="*/ 89253 w 126"/>
              <a:gd name="T39" fmla="*/ 17135 h 126"/>
              <a:gd name="T40" fmla="*/ 107799 w 126"/>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126"/>
              <a:gd name="T65" fmla="*/ 126 w 126"/>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126">
                <a:moveTo>
                  <a:pt x="93" y="0"/>
                </a:moveTo>
                <a:lnTo>
                  <a:pt x="109" y="16"/>
                </a:lnTo>
                <a:lnTo>
                  <a:pt x="109" y="32"/>
                </a:lnTo>
                <a:lnTo>
                  <a:pt x="125" y="48"/>
                </a:lnTo>
                <a:lnTo>
                  <a:pt x="125" y="61"/>
                </a:lnTo>
                <a:lnTo>
                  <a:pt x="109" y="77"/>
                </a:lnTo>
                <a:lnTo>
                  <a:pt x="109" y="93"/>
                </a:lnTo>
                <a:lnTo>
                  <a:pt x="93" y="93"/>
                </a:lnTo>
                <a:lnTo>
                  <a:pt x="77" y="109"/>
                </a:lnTo>
                <a:lnTo>
                  <a:pt x="64" y="125"/>
                </a:lnTo>
                <a:lnTo>
                  <a:pt x="48" y="109"/>
                </a:lnTo>
                <a:lnTo>
                  <a:pt x="16" y="109"/>
                </a:lnTo>
                <a:lnTo>
                  <a:pt x="16" y="77"/>
                </a:lnTo>
                <a:lnTo>
                  <a:pt x="16" y="61"/>
                </a:lnTo>
                <a:lnTo>
                  <a:pt x="0" y="32"/>
                </a:lnTo>
                <a:lnTo>
                  <a:pt x="16" y="61"/>
                </a:lnTo>
                <a:lnTo>
                  <a:pt x="32" y="61"/>
                </a:lnTo>
                <a:lnTo>
                  <a:pt x="48" y="48"/>
                </a:lnTo>
                <a:lnTo>
                  <a:pt x="64" y="32"/>
                </a:lnTo>
                <a:lnTo>
                  <a:pt x="77" y="16"/>
                </a:lnTo>
                <a:lnTo>
                  <a:pt x="93"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11" name="Freeform 558"/>
          <p:cNvSpPr>
            <a:spLocks/>
          </p:cNvSpPr>
          <p:nvPr/>
        </p:nvSpPr>
        <p:spPr bwMode="auto">
          <a:xfrm>
            <a:off x="6340475" y="3781425"/>
            <a:ext cx="122238" cy="49213"/>
          </a:xfrm>
          <a:custGeom>
            <a:avLst/>
            <a:gdLst>
              <a:gd name="T0" fmla="*/ 0 w 107"/>
              <a:gd name="T1" fmla="*/ 13908 h 46"/>
              <a:gd name="T2" fmla="*/ 14851 w 107"/>
              <a:gd name="T3" fmla="*/ 13908 h 46"/>
              <a:gd name="T4" fmla="*/ 33130 w 107"/>
              <a:gd name="T5" fmla="*/ 0 h 46"/>
              <a:gd name="T6" fmla="*/ 69687 w 107"/>
              <a:gd name="T7" fmla="*/ 13908 h 46"/>
              <a:gd name="T8" fmla="*/ 87966 w 107"/>
              <a:gd name="T9" fmla="*/ 13908 h 46"/>
              <a:gd name="T10" fmla="*/ 121096 w 107"/>
              <a:gd name="T11" fmla="*/ 31026 h 46"/>
              <a:gd name="T12" fmla="*/ 102817 w 107"/>
              <a:gd name="T13" fmla="*/ 48143 h 46"/>
              <a:gd name="T14" fmla="*/ 87966 w 107"/>
              <a:gd name="T15" fmla="*/ 31026 h 46"/>
              <a:gd name="T16" fmla="*/ 69687 w 107"/>
              <a:gd name="T17" fmla="*/ 48143 h 46"/>
              <a:gd name="T18" fmla="*/ 51409 w 107"/>
              <a:gd name="T19" fmla="*/ 48143 h 46"/>
              <a:gd name="T20" fmla="*/ 33130 w 107"/>
              <a:gd name="T21" fmla="*/ 48143 h 46"/>
              <a:gd name="T22" fmla="*/ 14851 w 107"/>
              <a:gd name="T23" fmla="*/ 31026 h 46"/>
              <a:gd name="T24" fmla="*/ 0 w 107"/>
              <a:gd name="T25" fmla="*/ 13908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46"/>
              <a:gd name="T41" fmla="*/ 107 w 107"/>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46">
                <a:moveTo>
                  <a:pt x="0" y="13"/>
                </a:moveTo>
                <a:lnTo>
                  <a:pt x="13" y="13"/>
                </a:lnTo>
                <a:lnTo>
                  <a:pt x="29" y="0"/>
                </a:lnTo>
                <a:lnTo>
                  <a:pt x="61" y="13"/>
                </a:lnTo>
                <a:lnTo>
                  <a:pt x="77" y="13"/>
                </a:lnTo>
                <a:lnTo>
                  <a:pt x="106" y="29"/>
                </a:lnTo>
                <a:lnTo>
                  <a:pt x="90" y="45"/>
                </a:lnTo>
                <a:lnTo>
                  <a:pt x="77" y="29"/>
                </a:lnTo>
                <a:lnTo>
                  <a:pt x="61" y="45"/>
                </a:lnTo>
                <a:lnTo>
                  <a:pt x="45" y="45"/>
                </a:lnTo>
                <a:lnTo>
                  <a:pt x="29" y="45"/>
                </a:lnTo>
                <a:lnTo>
                  <a:pt x="13" y="29"/>
                </a:lnTo>
                <a:lnTo>
                  <a:pt x="0" y="1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12" name="Freeform 559"/>
          <p:cNvSpPr>
            <a:spLocks/>
          </p:cNvSpPr>
          <p:nvPr/>
        </p:nvSpPr>
        <p:spPr bwMode="auto">
          <a:xfrm>
            <a:off x="6373813" y="3316288"/>
            <a:ext cx="177800" cy="265112"/>
          </a:xfrm>
          <a:custGeom>
            <a:avLst/>
            <a:gdLst>
              <a:gd name="T0" fmla="*/ 69973 w 155"/>
              <a:gd name="T1" fmla="*/ 116521 h 248"/>
              <a:gd name="T2" fmla="*/ 88326 w 155"/>
              <a:gd name="T3" fmla="*/ 133625 h 248"/>
              <a:gd name="T4" fmla="*/ 36707 w 155"/>
              <a:gd name="T5" fmla="*/ 198834 h 248"/>
              <a:gd name="T6" fmla="*/ 36707 w 155"/>
              <a:gd name="T7" fmla="*/ 229835 h 248"/>
              <a:gd name="T8" fmla="*/ 69973 w 155"/>
              <a:gd name="T9" fmla="*/ 264043 h 248"/>
              <a:gd name="T10" fmla="*/ 143387 w 155"/>
              <a:gd name="T11" fmla="*/ 246939 h 248"/>
              <a:gd name="T12" fmla="*/ 176653 w 155"/>
              <a:gd name="T13" fmla="*/ 181730 h 248"/>
              <a:gd name="T14" fmla="*/ 158299 w 155"/>
              <a:gd name="T15" fmla="*/ 147522 h 248"/>
              <a:gd name="T16" fmla="*/ 143387 w 155"/>
              <a:gd name="T17" fmla="*/ 116521 h 248"/>
              <a:gd name="T18" fmla="*/ 143387 w 155"/>
              <a:gd name="T19" fmla="*/ 99417 h 248"/>
              <a:gd name="T20" fmla="*/ 143387 w 155"/>
              <a:gd name="T21" fmla="*/ 65209 h 248"/>
              <a:gd name="T22" fmla="*/ 125034 w 155"/>
              <a:gd name="T23" fmla="*/ 51312 h 248"/>
              <a:gd name="T24" fmla="*/ 125034 w 155"/>
              <a:gd name="T25" fmla="*/ 17104 h 248"/>
              <a:gd name="T26" fmla="*/ 106680 w 155"/>
              <a:gd name="T27" fmla="*/ 0 h 248"/>
              <a:gd name="T28" fmla="*/ 69973 w 155"/>
              <a:gd name="T29" fmla="*/ 17104 h 248"/>
              <a:gd name="T30" fmla="*/ 69973 w 155"/>
              <a:gd name="T31" fmla="*/ 34208 h 248"/>
              <a:gd name="T32" fmla="*/ 55061 w 155"/>
              <a:gd name="T33" fmla="*/ 34208 h 248"/>
              <a:gd name="T34" fmla="*/ 18354 w 155"/>
              <a:gd name="T35" fmla="*/ 17104 h 248"/>
              <a:gd name="T36" fmla="*/ 0 w 155"/>
              <a:gd name="T37" fmla="*/ 34208 h 248"/>
              <a:gd name="T38" fmla="*/ 36707 w 155"/>
              <a:gd name="T39" fmla="*/ 51312 h 248"/>
              <a:gd name="T40" fmla="*/ 55061 w 155"/>
              <a:gd name="T41" fmla="*/ 82313 h 248"/>
              <a:gd name="T42" fmla="*/ 69973 w 155"/>
              <a:gd name="T43" fmla="*/ 116521 h 2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248"/>
              <a:gd name="T68" fmla="*/ 155 w 155"/>
              <a:gd name="T69" fmla="*/ 248 h 2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248">
                <a:moveTo>
                  <a:pt x="61" y="109"/>
                </a:moveTo>
                <a:lnTo>
                  <a:pt x="77" y="125"/>
                </a:lnTo>
                <a:lnTo>
                  <a:pt x="32" y="186"/>
                </a:lnTo>
                <a:lnTo>
                  <a:pt x="32" y="215"/>
                </a:lnTo>
                <a:lnTo>
                  <a:pt x="61" y="247"/>
                </a:lnTo>
                <a:lnTo>
                  <a:pt x="125" y="231"/>
                </a:lnTo>
                <a:lnTo>
                  <a:pt x="154" y="170"/>
                </a:lnTo>
                <a:lnTo>
                  <a:pt x="138" y="138"/>
                </a:lnTo>
                <a:lnTo>
                  <a:pt x="125" y="109"/>
                </a:lnTo>
                <a:lnTo>
                  <a:pt x="125" y="93"/>
                </a:lnTo>
                <a:lnTo>
                  <a:pt x="125" y="61"/>
                </a:lnTo>
                <a:lnTo>
                  <a:pt x="109" y="48"/>
                </a:lnTo>
                <a:lnTo>
                  <a:pt x="109" y="16"/>
                </a:lnTo>
                <a:lnTo>
                  <a:pt x="93" y="0"/>
                </a:lnTo>
                <a:lnTo>
                  <a:pt x="61" y="16"/>
                </a:lnTo>
                <a:lnTo>
                  <a:pt x="61" y="32"/>
                </a:lnTo>
                <a:lnTo>
                  <a:pt x="48" y="32"/>
                </a:lnTo>
                <a:lnTo>
                  <a:pt x="16" y="16"/>
                </a:lnTo>
                <a:lnTo>
                  <a:pt x="0" y="32"/>
                </a:lnTo>
                <a:lnTo>
                  <a:pt x="32" y="48"/>
                </a:lnTo>
                <a:lnTo>
                  <a:pt x="48" y="77"/>
                </a:lnTo>
                <a:lnTo>
                  <a:pt x="61" y="10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13" name="Freeform 560"/>
          <p:cNvSpPr>
            <a:spLocks/>
          </p:cNvSpPr>
          <p:nvPr/>
        </p:nvSpPr>
        <p:spPr bwMode="auto">
          <a:xfrm>
            <a:off x="6354763" y="3821113"/>
            <a:ext cx="107950" cy="52387"/>
          </a:xfrm>
          <a:custGeom>
            <a:avLst/>
            <a:gdLst>
              <a:gd name="T0" fmla="*/ 88427 w 94"/>
              <a:gd name="T1" fmla="*/ 17106 h 49"/>
              <a:gd name="T2" fmla="*/ 73498 w 94"/>
              <a:gd name="T3" fmla="*/ 0 h 49"/>
              <a:gd name="T4" fmla="*/ 55123 w 94"/>
              <a:gd name="T5" fmla="*/ 17106 h 49"/>
              <a:gd name="T6" fmla="*/ 36749 w 94"/>
              <a:gd name="T7" fmla="*/ 17106 h 49"/>
              <a:gd name="T8" fmla="*/ 18374 w 94"/>
              <a:gd name="T9" fmla="*/ 17106 h 49"/>
              <a:gd name="T10" fmla="*/ 0 w 94"/>
              <a:gd name="T11" fmla="*/ 51318 h 49"/>
              <a:gd name="T12" fmla="*/ 36749 w 94"/>
              <a:gd name="T13" fmla="*/ 51318 h 49"/>
              <a:gd name="T14" fmla="*/ 55123 w 94"/>
              <a:gd name="T15" fmla="*/ 51318 h 49"/>
              <a:gd name="T16" fmla="*/ 73498 w 94"/>
              <a:gd name="T17" fmla="*/ 51318 h 49"/>
              <a:gd name="T18" fmla="*/ 88427 w 94"/>
              <a:gd name="T19" fmla="*/ 34212 h 49"/>
              <a:gd name="T20" fmla="*/ 106802 w 94"/>
              <a:gd name="T21" fmla="*/ 17106 h 49"/>
              <a:gd name="T22" fmla="*/ 88427 w 94"/>
              <a:gd name="T23" fmla="*/ 1710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49"/>
              <a:gd name="T38" fmla="*/ 94 w 94"/>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49">
                <a:moveTo>
                  <a:pt x="77" y="16"/>
                </a:moveTo>
                <a:lnTo>
                  <a:pt x="64" y="0"/>
                </a:lnTo>
                <a:lnTo>
                  <a:pt x="48" y="16"/>
                </a:lnTo>
                <a:lnTo>
                  <a:pt x="32" y="16"/>
                </a:lnTo>
                <a:lnTo>
                  <a:pt x="16" y="16"/>
                </a:lnTo>
                <a:lnTo>
                  <a:pt x="0" y="48"/>
                </a:lnTo>
                <a:lnTo>
                  <a:pt x="32" y="48"/>
                </a:lnTo>
                <a:lnTo>
                  <a:pt x="48" y="48"/>
                </a:lnTo>
                <a:lnTo>
                  <a:pt x="64" y="48"/>
                </a:lnTo>
                <a:lnTo>
                  <a:pt x="77" y="32"/>
                </a:lnTo>
                <a:lnTo>
                  <a:pt x="93" y="16"/>
                </a:lnTo>
                <a:lnTo>
                  <a:pt x="77"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14" name="Freeform 561"/>
          <p:cNvSpPr>
            <a:spLocks/>
          </p:cNvSpPr>
          <p:nvPr/>
        </p:nvSpPr>
        <p:spPr bwMode="auto">
          <a:xfrm>
            <a:off x="6429375" y="3614738"/>
            <a:ext cx="122238" cy="49212"/>
          </a:xfrm>
          <a:custGeom>
            <a:avLst/>
            <a:gdLst>
              <a:gd name="T0" fmla="*/ 0 w 107"/>
              <a:gd name="T1" fmla="*/ 31025 h 46"/>
              <a:gd name="T2" fmla="*/ 0 w 107"/>
              <a:gd name="T3" fmla="*/ 13908 h 46"/>
              <a:gd name="T4" fmla="*/ 14851 w 107"/>
              <a:gd name="T5" fmla="*/ 31025 h 46"/>
              <a:gd name="T6" fmla="*/ 51409 w 107"/>
              <a:gd name="T7" fmla="*/ 31025 h 46"/>
              <a:gd name="T8" fmla="*/ 69687 w 107"/>
              <a:gd name="T9" fmla="*/ 31025 h 46"/>
              <a:gd name="T10" fmla="*/ 102817 w 107"/>
              <a:gd name="T11" fmla="*/ 48142 h 46"/>
              <a:gd name="T12" fmla="*/ 121096 w 107"/>
              <a:gd name="T13" fmla="*/ 31025 h 46"/>
              <a:gd name="T14" fmla="*/ 121096 w 107"/>
              <a:gd name="T15" fmla="*/ 13908 h 46"/>
              <a:gd name="T16" fmla="*/ 121096 w 107"/>
              <a:gd name="T17" fmla="*/ 0 h 46"/>
              <a:gd name="T18" fmla="*/ 102817 w 107"/>
              <a:gd name="T19" fmla="*/ 0 h 46"/>
              <a:gd name="T20" fmla="*/ 69687 w 107"/>
              <a:gd name="T21" fmla="*/ 0 h 46"/>
              <a:gd name="T22" fmla="*/ 51409 w 107"/>
              <a:gd name="T23" fmla="*/ 0 h 46"/>
              <a:gd name="T24" fmla="*/ 33130 w 107"/>
              <a:gd name="T25" fmla="*/ 13908 h 46"/>
              <a:gd name="T26" fmla="*/ 14851 w 107"/>
              <a:gd name="T27" fmla="*/ 13908 h 46"/>
              <a:gd name="T28" fmla="*/ 0 w 107"/>
              <a:gd name="T29" fmla="*/ 13908 h 46"/>
              <a:gd name="T30" fmla="*/ 0 w 107"/>
              <a:gd name="T31" fmla="*/ 31025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
              <a:gd name="T49" fmla="*/ 0 h 46"/>
              <a:gd name="T50" fmla="*/ 107 w 107"/>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 h="46">
                <a:moveTo>
                  <a:pt x="0" y="29"/>
                </a:moveTo>
                <a:lnTo>
                  <a:pt x="0" y="13"/>
                </a:lnTo>
                <a:lnTo>
                  <a:pt x="13" y="29"/>
                </a:lnTo>
                <a:lnTo>
                  <a:pt x="45" y="29"/>
                </a:lnTo>
                <a:lnTo>
                  <a:pt x="61" y="29"/>
                </a:lnTo>
                <a:lnTo>
                  <a:pt x="90" y="45"/>
                </a:lnTo>
                <a:lnTo>
                  <a:pt x="106" y="29"/>
                </a:lnTo>
                <a:lnTo>
                  <a:pt x="106" y="13"/>
                </a:lnTo>
                <a:lnTo>
                  <a:pt x="106" y="0"/>
                </a:lnTo>
                <a:lnTo>
                  <a:pt x="90" y="0"/>
                </a:lnTo>
                <a:lnTo>
                  <a:pt x="61" y="0"/>
                </a:lnTo>
                <a:lnTo>
                  <a:pt x="45" y="0"/>
                </a:lnTo>
                <a:lnTo>
                  <a:pt x="29" y="13"/>
                </a:lnTo>
                <a:lnTo>
                  <a:pt x="13" y="13"/>
                </a:lnTo>
                <a:lnTo>
                  <a:pt x="0" y="13"/>
                </a:lnTo>
                <a:lnTo>
                  <a:pt x="0" y="2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15" name="Freeform 562"/>
          <p:cNvSpPr>
            <a:spLocks/>
          </p:cNvSpPr>
          <p:nvPr/>
        </p:nvSpPr>
        <p:spPr bwMode="auto">
          <a:xfrm>
            <a:off x="6429375" y="3629025"/>
            <a:ext cx="104775" cy="84138"/>
          </a:xfrm>
          <a:custGeom>
            <a:avLst/>
            <a:gdLst>
              <a:gd name="T0" fmla="*/ 0 w 91"/>
              <a:gd name="T1" fmla="*/ 0 h 78"/>
              <a:gd name="T2" fmla="*/ 0 w 91"/>
              <a:gd name="T3" fmla="*/ 17259 h 78"/>
              <a:gd name="T4" fmla="*/ 0 w 91"/>
              <a:gd name="T5" fmla="*/ 34518 h 78"/>
              <a:gd name="T6" fmla="*/ 14968 w 91"/>
              <a:gd name="T7" fmla="*/ 51777 h 78"/>
              <a:gd name="T8" fmla="*/ 33390 w 91"/>
              <a:gd name="T9" fmla="*/ 83059 h 78"/>
              <a:gd name="T10" fmla="*/ 51812 w 91"/>
              <a:gd name="T11" fmla="*/ 83059 h 78"/>
              <a:gd name="T12" fmla="*/ 70234 w 91"/>
              <a:gd name="T13" fmla="*/ 69036 h 78"/>
              <a:gd name="T14" fmla="*/ 88656 w 91"/>
              <a:gd name="T15" fmla="*/ 51777 h 78"/>
              <a:gd name="T16" fmla="*/ 103624 w 91"/>
              <a:gd name="T17" fmla="*/ 34518 h 78"/>
              <a:gd name="T18" fmla="*/ 70234 w 91"/>
              <a:gd name="T19" fmla="*/ 17259 h 78"/>
              <a:gd name="T20" fmla="*/ 51812 w 91"/>
              <a:gd name="T21" fmla="*/ 17259 h 78"/>
              <a:gd name="T22" fmla="*/ 14968 w 91"/>
              <a:gd name="T23" fmla="*/ 17259 h 78"/>
              <a:gd name="T24" fmla="*/ 0 w 91"/>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8"/>
              <a:gd name="T41" fmla="*/ 91 w 91"/>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8">
                <a:moveTo>
                  <a:pt x="0" y="0"/>
                </a:moveTo>
                <a:lnTo>
                  <a:pt x="0" y="16"/>
                </a:lnTo>
                <a:lnTo>
                  <a:pt x="0" y="32"/>
                </a:lnTo>
                <a:lnTo>
                  <a:pt x="13" y="48"/>
                </a:lnTo>
                <a:lnTo>
                  <a:pt x="29" y="77"/>
                </a:lnTo>
                <a:lnTo>
                  <a:pt x="45" y="77"/>
                </a:lnTo>
                <a:lnTo>
                  <a:pt x="61" y="64"/>
                </a:lnTo>
                <a:lnTo>
                  <a:pt x="77" y="48"/>
                </a:lnTo>
                <a:lnTo>
                  <a:pt x="90" y="32"/>
                </a:lnTo>
                <a:lnTo>
                  <a:pt x="61" y="16"/>
                </a:lnTo>
                <a:lnTo>
                  <a:pt x="45" y="16"/>
                </a:lnTo>
                <a:lnTo>
                  <a:pt x="13" y="16"/>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16" name="Freeform 563"/>
          <p:cNvSpPr>
            <a:spLocks/>
          </p:cNvSpPr>
          <p:nvPr/>
        </p:nvSpPr>
        <p:spPr bwMode="auto">
          <a:xfrm>
            <a:off x="6518275" y="3794125"/>
            <a:ext cx="52388" cy="69850"/>
          </a:xfrm>
          <a:custGeom>
            <a:avLst/>
            <a:gdLst>
              <a:gd name="T0" fmla="*/ 0 w 46"/>
              <a:gd name="T1" fmla="*/ 34388 h 65"/>
              <a:gd name="T2" fmla="*/ 14805 w 46"/>
              <a:gd name="T3" fmla="*/ 17194 h 65"/>
              <a:gd name="T4" fmla="*/ 14805 w 46"/>
              <a:gd name="T5" fmla="*/ 0 h 65"/>
              <a:gd name="T6" fmla="*/ 33027 w 46"/>
              <a:gd name="T7" fmla="*/ 0 h 65"/>
              <a:gd name="T8" fmla="*/ 33027 w 46"/>
              <a:gd name="T9" fmla="*/ 17194 h 65"/>
              <a:gd name="T10" fmla="*/ 51249 w 46"/>
              <a:gd name="T11" fmla="*/ 34388 h 65"/>
              <a:gd name="T12" fmla="*/ 51249 w 46"/>
              <a:gd name="T13" fmla="*/ 51582 h 65"/>
              <a:gd name="T14" fmla="*/ 51249 w 46"/>
              <a:gd name="T15" fmla="*/ 68775 h 65"/>
              <a:gd name="T16" fmla="*/ 33027 w 46"/>
              <a:gd name="T17" fmla="*/ 68775 h 65"/>
              <a:gd name="T18" fmla="*/ 33027 w 46"/>
              <a:gd name="T19" fmla="*/ 51582 h 65"/>
              <a:gd name="T20" fmla="*/ 0 w 46"/>
              <a:gd name="T21" fmla="*/ 34388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65"/>
              <a:gd name="T35" fmla="*/ 46 w 46"/>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65">
                <a:moveTo>
                  <a:pt x="0" y="32"/>
                </a:moveTo>
                <a:lnTo>
                  <a:pt x="13" y="16"/>
                </a:lnTo>
                <a:lnTo>
                  <a:pt x="13" y="0"/>
                </a:lnTo>
                <a:lnTo>
                  <a:pt x="29" y="0"/>
                </a:lnTo>
                <a:lnTo>
                  <a:pt x="29" y="16"/>
                </a:lnTo>
                <a:lnTo>
                  <a:pt x="45" y="32"/>
                </a:lnTo>
                <a:lnTo>
                  <a:pt x="45" y="48"/>
                </a:lnTo>
                <a:lnTo>
                  <a:pt x="45" y="64"/>
                </a:lnTo>
                <a:lnTo>
                  <a:pt x="29" y="64"/>
                </a:lnTo>
                <a:lnTo>
                  <a:pt x="29" y="48"/>
                </a:lnTo>
                <a:lnTo>
                  <a:pt x="0" y="32"/>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17" name="Freeform 564"/>
          <p:cNvSpPr>
            <a:spLocks/>
          </p:cNvSpPr>
          <p:nvPr/>
        </p:nvSpPr>
        <p:spPr bwMode="auto">
          <a:xfrm>
            <a:off x="6429375" y="3829050"/>
            <a:ext cx="141288" cy="84138"/>
          </a:xfrm>
          <a:custGeom>
            <a:avLst/>
            <a:gdLst>
              <a:gd name="T0" fmla="*/ 33312 w 123"/>
              <a:gd name="T1" fmla="*/ 0 h 78"/>
              <a:gd name="T2" fmla="*/ 14933 w 123"/>
              <a:gd name="T3" fmla="*/ 17259 h 78"/>
              <a:gd name="T4" fmla="*/ 0 w 123"/>
              <a:gd name="T5" fmla="*/ 34518 h 78"/>
              <a:gd name="T6" fmla="*/ 14933 w 123"/>
              <a:gd name="T7" fmla="*/ 48541 h 78"/>
              <a:gd name="T8" fmla="*/ 33312 w 123"/>
              <a:gd name="T9" fmla="*/ 65800 h 78"/>
              <a:gd name="T10" fmla="*/ 51691 w 123"/>
              <a:gd name="T11" fmla="*/ 83059 h 78"/>
              <a:gd name="T12" fmla="*/ 88449 w 123"/>
              <a:gd name="T13" fmla="*/ 83059 h 78"/>
              <a:gd name="T14" fmla="*/ 103381 w 123"/>
              <a:gd name="T15" fmla="*/ 83059 h 78"/>
              <a:gd name="T16" fmla="*/ 121760 w 123"/>
              <a:gd name="T17" fmla="*/ 83059 h 78"/>
              <a:gd name="T18" fmla="*/ 121760 w 123"/>
              <a:gd name="T19" fmla="*/ 65800 h 78"/>
              <a:gd name="T20" fmla="*/ 140139 w 123"/>
              <a:gd name="T21" fmla="*/ 48541 h 78"/>
              <a:gd name="T22" fmla="*/ 121760 w 123"/>
              <a:gd name="T23" fmla="*/ 34518 h 78"/>
              <a:gd name="T24" fmla="*/ 121760 w 123"/>
              <a:gd name="T25" fmla="*/ 17259 h 78"/>
              <a:gd name="T26" fmla="*/ 88449 w 123"/>
              <a:gd name="T27" fmla="*/ 0 h 78"/>
              <a:gd name="T28" fmla="*/ 70070 w 123"/>
              <a:gd name="T29" fmla="*/ 0 h 78"/>
              <a:gd name="T30" fmla="*/ 33312 w 123"/>
              <a:gd name="T31" fmla="*/ 0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78"/>
              <a:gd name="T50" fmla="*/ 123 w 123"/>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78">
                <a:moveTo>
                  <a:pt x="29" y="0"/>
                </a:moveTo>
                <a:lnTo>
                  <a:pt x="13" y="16"/>
                </a:lnTo>
                <a:lnTo>
                  <a:pt x="0" y="32"/>
                </a:lnTo>
                <a:lnTo>
                  <a:pt x="13" y="45"/>
                </a:lnTo>
                <a:lnTo>
                  <a:pt x="29" y="61"/>
                </a:lnTo>
                <a:lnTo>
                  <a:pt x="45" y="77"/>
                </a:lnTo>
                <a:lnTo>
                  <a:pt x="77" y="77"/>
                </a:lnTo>
                <a:lnTo>
                  <a:pt x="90" y="77"/>
                </a:lnTo>
                <a:lnTo>
                  <a:pt x="106" y="77"/>
                </a:lnTo>
                <a:lnTo>
                  <a:pt x="106" y="61"/>
                </a:lnTo>
                <a:lnTo>
                  <a:pt x="122" y="45"/>
                </a:lnTo>
                <a:lnTo>
                  <a:pt x="106" y="32"/>
                </a:lnTo>
                <a:lnTo>
                  <a:pt x="106" y="16"/>
                </a:lnTo>
                <a:lnTo>
                  <a:pt x="77" y="0"/>
                </a:lnTo>
                <a:lnTo>
                  <a:pt x="61" y="0"/>
                </a:lnTo>
                <a:lnTo>
                  <a:pt x="29"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18" name="Freeform 565"/>
          <p:cNvSpPr>
            <a:spLocks/>
          </p:cNvSpPr>
          <p:nvPr/>
        </p:nvSpPr>
        <p:spPr bwMode="auto">
          <a:xfrm>
            <a:off x="6443663" y="3729038"/>
            <a:ext cx="268287" cy="166687"/>
          </a:xfrm>
          <a:custGeom>
            <a:avLst/>
            <a:gdLst>
              <a:gd name="T0" fmla="*/ 74010 w 232"/>
              <a:gd name="T1" fmla="*/ 100012 h 155"/>
              <a:gd name="T2" fmla="*/ 89044 w 232"/>
              <a:gd name="T3" fmla="*/ 82806 h 155"/>
              <a:gd name="T4" fmla="*/ 89044 w 232"/>
              <a:gd name="T5" fmla="*/ 65599 h 155"/>
              <a:gd name="T6" fmla="*/ 107546 w 232"/>
              <a:gd name="T7" fmla="*/ 65599 h 155"/>
              <a:gd name="T8" fmla="*/ 107546 w 232"/>
              <a:gd name="T9" fmla="*/ 82806 h 155"/>
              <a:gd name="T10" fmla="*/ 126049 w 232"/>
              <a:gd name="T11" fmla="*/ 100012 h 155"/>
              <a:gd name="T12" fmla="*/ 126049 w 232"/>
              <a:gd name="T13" fmla="*/ 117219 h 155"/>
              <a:gd name="T14" fmla="*/ 126049 w 232"/>
              <a:gd name="T15" fmla="*/ 134425 h 155"/>
              <a:gd name="T16" fmla="*/ 107546 w 232"/>
              <a:gd name="T17" fmla="*/ 134425 h 155"/>
              <a:gd name="T18" fmla="*/ 126049 w 232"/>
              <a:gd name="T19" fmla="*/ 148405 h 155"/>
              <a:gd name="T20" fmla="*/ 144551 w 232"/>
              <a:gd name="T21" fmla="*/ 134425 h 155"/>
              <a:gd name="T22" fmla="*/ 178087 w 232"/>
              <a:gd name="T23" fmla="*/ 134425 h 155"/>
              <a:gd name="T24" fmla="*/ 178087 w 232"/>
              <a:gd name="T25" fmla="*/ 165612 h 155"/>
              <a:gd name="T26" fmla="*/ 233595 w 232"/>
              <a:gd name="T27" fmla="*/ 134425 h 155"/>
              <a:gd name="T28" fmla="*/ 196590 w 232"/>
              <a:gd name="T29" fmla="*/ 134425 h 155"/>
              <a:gd name="T30" fmla="*/ 233595 w 232"/>
              <a:gd name="T31" fmla="*/ 117219 h 155"/>
              <a:gd name="T32" fmla="*/ 267131 w 232"/>
              <a:gd name="T33" fmla="*/ 117219 h 155"/>
              <a:gd name="T34" fmla="*/ 267131 w 232"/>
              <a:gd name="T35" fmla="*/ 65599 h 155"/>
              <a:gd name="T36" fmla="*/ 267131 w 232"/>
              <a:gd name="T37" fmla="*/ 51619 h 155"/>
              <a:gd name="T38" fmla="*/ 252097 w 232"/>
              <a:gd name="T39" fmla="*/ 51619 h 155"/>
              <a:gd name="T40" fmla="*/ 233595 w 232"/>
              <a:gd name="T41" fmla="*/ 51619 h 155"/>
              <a:gd name="T42" fmla="*/ 233595 w 232"/>
              <a:gd name="T43" fmla="*/ 34413 h 155"/>
              <a:gd name="T44" fmla="*/ 215092 w 232"/>
              <a:gd name="T45" fmla="*/ 34413 h 155"/>
              <a:gd name="T46" fmla="*/ 196590 w 232"/>
              <a:gd name="T47" fmla="*/ 34413 h 155"/>
              <a:gd name="T48" fmla="*/ 196590 w 232"/>
              <a:gd name="T49" fmla="*/ 17206 h 155"/>
              <a:gd name="T50" fmla="*/ 178087 w 232"/>
              <a:gd name="T51" fmla="*/ 0 h 155"/>
              <a:gd name="T52" fmla="*/ 163054 w 232"/>
              <a:gd name="T53" fmla="*/ 17206 h 155"/>
              <a:gd name="T54" fmla="*/ 126049 w 232"/>
              <a:gd name="T55" fmla="*/ 17206 h 155"/>
              <a:gd name="T56" fmla="*/ 107546 w 232"/>
              <a:gd name="T57" fmla="*/ 17206 h 155"/>
              <a:gd name="T58" fmla="*/ 89044 w 232"/>
              <a:gd name="T59" fmla="*/ 34413 h 155"/>
              <a:gd name="T60" fmla="*/ 74010 w 232"/>
              <a:gd name="T61" fmla="*/ 51619 h 155"/>
              <a:gd name="T62" fmla="*/ 55508 w 232"/>
              <a:gd name="T63" fmla="*/ 34413 h 155"/>
              <a:gd name="T64" fmla="*/ 18503 w 232"/>
              <a:gd name="T65" fmla="*/ 34413 h 155"/>
              <a:gd name="T66" fmla="*/ 18503 w 232"/>
              <a:gd name="T67" fmla="*/ 82806 h 155"/>
              <a:gd name="T68" fmla="*/ 0 w 232"/>
              <a:gd name="T69" fmla="*/ 100012 h 155"/>
              <a:gd name="T70" fmla="*/ 18503 w 232"/>
              <a:gd name="T71" fmla="*/ 100012 h 155"/>
              <a:gd name="T72" fmla="*/ 55508 w 232"/>
              <a:gd name="T73" fmla="*/ 100012 h 155"/>
              <a:gd name="T74" fmla="*/ 74010 w 232"/>
              <a:gd name="T75" fmla="*/ 100012 h 1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155"/>
              <a:gd name="T116" fmla="*/ 232 w 232"/>
              <a:gd name="T117" fmla="*/ 155 h 1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155">
                <a:moveTo>
                  <a:pt x="64" y="93"/>
                </a:moveTo>
                <a:lnTo>
                  <a:pt x="77" y="77"/>
                </a:lnTo>
                <a:lnTo>
                  <a:pt x="77" y="61"/>
                </a:lnTo>
                <a:lnTo>
                  <a:pt x="93" y="61"/>
                </a:lnTo>
                <a:lnTo>
                  <a:pt x="93" y="77"/>
                </a:lnTo>
                <a:lnTo>
                  <a:pt x="109" y="93"/>
                </a:lnTo>
                <a:lnTo>
                  <a:pt x="109" y="109"/>
                </a:lnTo>
                <a:lnTo>
                  <a:pt x="109" y="125"/>
                </a:lnTo>
                <a:lnTo>
                  <a:pt x="93" y="125"/>
                </a:lnTo>
                <a:lnTo>
                  <a:pt x="109" y="138"/>
                </a:lnTo>
                <a:lnTo>
                  <a:pt x="125" y="125"/>
                </a:lnTo>
                <a:lnTo>
                  <a:pt x="154" y="125"/>
                </a:lnTo>
                <a:lnTo>
                  <a:pt x="154" y="154"/>
                </a:lnTo>
                <a:lnTo>
                  <a:pt x="202" y="125"/>
                </a:lnTo>
                <a:lnTo>
                  <a:pt x="170" y="125"/>
                </a:lnTo>
                <a:lnTo>
                  <a:pt x="202" y="109"/>
                </a:lnTo>
                <a:lnTo>
                  <a:pt x="231" y="109"/>
                </a:lnTo>
                <a:lnTo>
                  <a:pt x="231" y="61"/>
                </a:lnTo>
                <a:lnTo>
                  <a:pt x="231" y="48"/>
                </a:lnTo>
                <a:lnTo>
                  <a:pt x="218" y="48"/>
                </a:lnTo>
                <a:lnTo>
                  <a:pt x="202" y="48"/>
                </a:lnTo>
                <a:lnTo>
                  <a:pt x="202" y="32"/>
                </a:lnTo>
                <a:lnTo>
                  <a:pt x="186" y="32"/>
                </a:lnTo>
                <a:lnTo>
                  <a:pt x="170" y="32"/>
                </a:lnTo>
                <a:lnTo>
                  <a:pt x="170" y="16"/>
                </a:lnTo>
                <a:lnTo>
                  <a:pt x="154" y="0"/>
                </a:lnTo>
                <a:lnTo>
                  <a:pt x="141" y="16"/>
                </a:lnTo>
                <a:lnTo>
                  <a:pt x="109" y="16"/>
                </a:lnTo>
                <a:lnTo>
                  <a:pt x="93" y="16"/>
                </a:lnTo>
                <a:lnTo>
                  <a:pt x="77" y="32"/>
                </a:lnTo>
                <a:lnTo>
                  <a:pt x="64" y="48"/>
                </a:lnTo>
                <a:lnTo>
                  <a:pt x="48" y="32"/>
                </a:lnTo>
                <a:lnTo>
                  <a:pt x="16" y="32"/>
                </a:lnTo>
                <a:lnTo>
                  <a:pt x="16" y="77"/>
                </a:lnTo>
                <a:lnTo>
                  <a:pt x="0" y="93"/>
                </a:lnTo>
                <a:lnTo>
                  <a:pt x="16" y="93"/>
                </a:lnTo>
                <a:lnTo>
                  <a:pt x="48" y="93"/>
                </a:lnTo>
                <a:lnTo>
                  <a:pt x="64" y="9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19" name="Line 566"/>
          <p:cNvSpPr>
            <a:spLocks noChangeShapeType="1"/>
          </p:cNvSpPr>
          <p:nvPr/>
        </p:nvSpPr>
        <p:spPr bwMode="auto">
          <a:xfrm flipV="1">
            <a:off x="6905625" y="4391025"/>
            <a:ext cx="20638" cy="174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20" name="Line 567"/>
          <p:cNvSpPr>
            <a:spLocks noChangeShapeType="1"/>
          </p:cNvSpPr>
          <p:nvPr/>
        </p:nvSpPr>
        <p:spPr bwMode="auto">
          <a:xfrm>
            <a:off x="7032625" y="4325938"/>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21" name="Line 568"/>
          <p:cNvSpPr>
            <a:spLocks noChangeShapeType="1"/>
          </p:cNvSpPr>
          <p:nvPr/>
        </p:nvSpPr>
        <p:spPr bwMode="auto">
          <a:xfrm>
            <a:off x="6888163" y="4391025"/>
            <a:ext cx="17462" cy="174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22" name="Line 569"/>
          <p:cNvSpPr>
            <a:spLocks noChangeShapeType="1"/>
          </p:cNvSpPr>
          <p:nvPr/>
        </p:nvSpPr>
        <p:spPr bwMode="auto">
          <a:xfrm>
            <a:off x="6926263" y="4391025"/>
            <a:ext cx="1746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23" name="Line 570"/>
          <p:cNvSpPr>
            <a:spLocks noChangeShapeType="1"/>
          </p:cNvSpPr>
          <p:nvPr/>
        </p:nvSpPr>
        <p:spPr bwMode="auto">
          <a:xfrm>
            <a:off x="6962775" y="4378325"/>
            <a:ext cx="1428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24" name="Line 571"/>
          <p:cNvSpPr>
            <a:spLocks noChangeShapeType="1"/>
          </p:cNvSpPr>
          <p:nvPr/>
        </p:nvSpPr>
        <p:spPr bwMode="auto">
          <a:xfrm flipV="1">
            <a:off x="6977063" y="4360863"/>
            <a:ext cx="19050" cy="1746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25" name="Line 572"/>
          <p:cNvSpPr>
            <a:spLocks noChangeShapeType="1"/>
          </p:cNvSpPr>
          <p:nvPr/>
        </p:nvSpPr>
        <p:spPr bwMode="auto">
          <a:xfrm flipV="1">
            <a:off x="7015163" y="4341813"/>
            <a:ext cx="0" cy="1746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26" name="Line 573"/>
          <p:cNvSpPr>
            <a:spLocks noChangeShapeType="1"/>
          </p:cNvSpPr>
          <p:nvPr/>
        </p:nvSpPr>
        <p:spPr bwMode="auto">
          <a:xfrm>
            <a:off x="7015163" y="4341813"/>
            <a:ext cx="1746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27" name="Line 574"/>
          <p:cNvSpPr>
            <a:spLocks noChangeShapeType="1"/>
          </p:cNvSpPr>
          <p:nvPr/>
        </p:nvSpPr>
        <p:spPr bwMode="auto">
          <a:xfrm>
            <a:off x="7051675" y="4308475"/>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28" name="Line 575"/>
          <p:cNvSpPr>
            <a:spLocks noChangeShapeType="1"/>
          </p:cNvSpPr>
          <p:nvPr/>
        </p:nvSpPr>
        <p:spPr bwMode="auto">
          <a:xfrm>
            <a:off x="6996113" y="4378325"/>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29" name="Line 576"/>
          <p:cNvSpPr>
            <a:spLocks noChangeShapeType="1"/>
          </p:cNvSpPr>
          <p:nvPr/>
        </p:nvSpPr>
        <p:spPr bwMode="auto">
          <a:xfrm>
            <a:off x="7015163" y="4378325"/>
            <a:ext cx="0" cy="127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30" name="Line 577"/>
          <p:cNvSpPr>
            <a:spLocks noChangeShapeType="1"/>
          </p:cNvSpPr>
          <p:nvPr/>
        </p:nvSpPr>
        <p:spPr bwMode="auto">
          <a:xfrm>
            <a:off x="7015163" y="4391025"/>
            <a:ext cx="1746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31" name="Freeform 578"/>
          <p:cNvSpPr>
            <a:spLocks/>
          </p:cNvSpPr>
          <p:nvPr/>
        </p:nvSpPr>
        <p:spPr bwMode="auto">
          <a:xfrm>
            <a:off x="6677025" y="4125913"/>
            <a:ext cx="376238" cy="282575"/>
          </a:xfrm>
          <a:custGeom>
            <a:avLst/>
            <a:gdLst>
              <a:gd name="T0" fmla="*/ 286218 w 326"/>
              <a:gd name="T1" fmla="*/ 133795 h 264"/>
              <a:gd name="T2" fmla="*/ 301221 w 326"/>
              <a:gd name="T3" fmla="*/ 150921 h 264"/>
              <a:gd name="T4" fmla="*/ 301221 w 326"/>
              <a:gd name="T5" fmla="*/ 133795 h 264"/>
              <a:gd name="T6" fmla="*/ 301221 w 326"/>
              <a:gd name="T7" fmla="*/ 150921 h 264"/>
              <a:gd name="T8" fmla="*/ 319687 w 326"/>
              <a:gd name="T9" fmla="*/ 168046 h 264"/>
              <a:gd name="T10" fmla="*/ 356618 w 326"/>
              <a:gd name="T11" fmla="*/ 168046 h 264"/>
              <a:gd name="T12" fmla="*/ 375084 w 326"/>
              <a:gd name="T13" fmla="*/ 181961 h 264"/>
              <a:gd name="T14" fmla="*/ 375084 w 326"/>
              <a:gd name="T15" fmla="*/ 199087 h 264"/>
              <a:gd name="T16" fmla="*/ 338153 w 326"/>
              <a:gd name="T17" fmla="*/ 233338 h 264"/>
              <a:gd name="T18" fmla="*/ 267752 w 326"/>
              <a:gd name="T19" fmla="*/ 264379 h 264"/>
              <a:gd name="T20" fmla="*/ 230821 w 326"/>
              <a:gd name="T21" fmla="*/ 281505 h 264"/>
              <a:gd name="T22" fmla="*/ 177732 w 326"/>
              <a:gd name="T23" fmla="*/ 264379 h 264"/>
              <a:gd name="T24" fmla="*/ 159266 w 326"/>
              <a:gd name="T25" fmla="*/ 281505 h 264"/>
              <a:gd name="T26" fmla="*/ 140801 w 326"/>
              <a:gd name="T27" fmla="*/ 250464 h 264"/>
              <a:gd name="T28" fmla="*/ 107332 w 326"/>
              <a:gd name="T29" fmla="*/ 216213 h 264"/>
              <a:gd name="T30" fmla="*/ 88866 w 326"/>
              <a:gd name="T31" fmla="*/ 181961 h 264"/>
              <a:gd name="T32" fmla="*/ 107332 w 326"/>
              <a:gd name="T33" fmla="*/ 181961 h 264"/>
              <a:gd name="T34" fmla="*/ 70400 w 326"/>
              <a:gd name="T35" fmla="*/ 150921 h 264"/>
              <a:gd name="T36" fmla="*/ 51935 w 326"/>
              <a:gd name="T37" fmla="*/ 150921 h 264"/>
              <a:gd name="T38" fmla="*/ 51935 w 326"/>
              <a:gd name="T39" fmla="*/ 133795 h 264"/>
              <a:gd name="T40" fmla="*/ 18466 w 326"/>
              <a:gd name="T41" fmla="*/ 68503 h 264"/>
              <a:gd name="T42" fmla="*/ 0 w 326"/>
              <a:gd name="T43" fmla="*/ 68503 h 264"/>
              <a:gd name="T44" fmla="*/ 70400 w 326"/>
              <a:gd name="T45" fmla="*/ 51377 h 264"/>
              <a:gd name="T46" fmla="*/ 70400 w 326"/>
              <a:gd name="T47" fmla="*/ 34252 h 264"/>
              <a:gd name="T48" fmla="*/ 33469 w 326"/>
              <a:gd name="T49" fmla="*/ 0 h 264"/>
              <a:gd name="T50" fmla="*/ 70400 w 326"/>
              <a:gd name="T51" fmla="*/ 0 h 264"/>
              <a:gd name="T52" fmla="*/ 88866 w 326"/>
              <a:gd name="T53" fmla="*/ 0 h 264"/>
              <a:gd name="T54" fmla="*/ 140801 w 326"/>
              <a:gd name="T55" fmla="*/ 17126 h 264"/>
              <a:gd name="T56" fmla="*/ 140801 w 326"/>
              <a:gd name="T57" fmla="*/ 34252 h 264"/>
              <a:gd name="T58" fmla="*/ 159266 w 326"/>
              <a:gd name="T59" fmla="*/ 34252 h 264"/>
              <a:gd name="T60" fmla="*/ 177732 w 326"/>
              <a:gd name="T61" fmla="*/ 51377 h 264"/>
              <a:gd name="T62" fmla="*/ 197352 w 326"/>
              <a:gd name="T63" fmla="*/ 51377 h 264"/>
              <a:gd name="T64" fmla="*/ 211201 w 326"/>
              <a:gd name="T65" fmla="*/ 68503 h 264"/>
              <a:gd name="T66" fmla="*/ 230821 w 326"/>
              <a:gd name="T67" fmla="*/ 68503 h 264"/>
              <a:gd name="T68" fmla="*/ 249287 w 326"/>
              <a:gd name="T69" fmla="*/ 68503 h 264"/>
              <a:gd name="T70" fmla="*/ 286218 w 326"/>
              <a:gd name="T71" fmla="*/ 133795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6"/>
              <a:gd name="T109" fmla="*/ 0 h 264"/>
              <a:gd name="T110" fmla="*/ 326 w 326"/>
              <a:gd name="T111" fmla="*/ 264 h 2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6" h="264">
                <a:moveTo>
                  <a:pt x="248" y="125"/>
                </a:moveTo>
                <a:lnTo>
                  <a:pt x="261" y="141"/>
                </a:lnTo>
                <a:lnTo>
                  <a:pt x="261" y="125"/>
                </a:lnTo>
                <a:lnTo>
                  <a:pt x="261" y="141"/>
                </a:lnTo>
                <a:lnTo>
                  <a:pt x="277" y="157"/>
                </a:lnTo>
                <a:lnTo>
                  <a:pt x="309" y="157"/>
                </a:lnTo>
                <a:lnTo>
                  <a:pt x="325" y="170"/>
                </a:lnTo>
                <a:lnTo>
                  <a:pt x="325" y="186"/>
                </a:lnTo>
                <a:lnTo>
                  <a:pt x="293" y="218"/>
                </a:lnTo>
                <a:lnTo>
                  <a:pt x="232" y="247"/>
                </a:lnTo>
                <a:lnTo>
                  <a:pt x="200" y="263"/>
                </a:lnTo>
                <a:lnTo>
                  <a:pt x="154" y="247"/>
                </a:lnTo>
                <a:lnTo>
                  <a:pt x="138" y="263"/>
                </a:lnTo>
                <a:lnTo>
                  <a:pt x="122" y="234"/>
                </a:lnTo>
                <a:lnTo>
                  <a:pt x="93" y="202"/>
                </a:lnTo>
                <a:lnTo>
                  <a:pt x="77" y="170"/>
                </a:lnTo>
                <a:lnTo>
                  <a:pt x="93" y="170"/>
                </a:lnTo>
                <a:lnTo>
                  <a:pt x="61" y="141"/>
                </a:lnTo>
                <a:lnTo>
                  <a:pt x="45" y="141"/>
                </a:lnTo>
                <a:lnTo>
                  <a:pt x="45" y="125"/>
                </a:lnTo>
                <a:lnTo>
                  <a:pt x="16" y="64"/>
                </a:lnTo>
                <a:lnTo>
                  <a:pt x="0" y="64"/>
                </a:lnTo>
                <a:lnTo>
                  <a:pt x="61" y="48"/>
                </a:lnTo>
                <a:lnTo>
                  <a:pt x="61" y="32"/>
                </a:lnTo>
                <a:lnTo>
                  <a:pt x="29" y="0"/>
                </a:lnTo>
                <a:lnTo>
                  <a:pt x="61" y="0"/>
                </a:lnTo>
                <a:lnTo>
                  <a:pt x="77" y="0"/>
                </a:lnTo>
                <a:lnTo>
                  <a:pt x="122" y="16"/>
                </a:lnTo>
                <a:lnTo>
                  <a:pt x="122" y="32"/>
                </a:lnTo>
                <a:lnTo>
                  <a:pt x="138" y="32"/>
                </a:lnTo>
                <a:lnTo>
                  <a:pt x="154" y="48"/>
                </a:lnTo>
                <a:lnTo>
                  <a:pt x="171" y="48"/>
                </a:lnTo>
                <a:lnTo>
                  <a:pt x="183" y="64"/>
                </a:lnTo>
                <a:lnTo>
                  <a:pt x="200" y="64"/>
                </a:lnTo>
                <a:lnTo>
                  <a:pt x="216" y="64"/>
                </a:lnTo>
                <a:lnTo>
                  <a:pt x="248" y="125"/>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932" name="Freeform 579"/>
          <p:cNvSpPr>
            <a:spLocks/>
          </p:cNvSpPr>
          <p:nvPr/>
        </p:nvSpPr>
        <p:spPr bwMode="auto">
          <a:xfrm>
            <a:off x="6729413" y="4391025"/>
            <a:ext cx="107950" cy="101600"/>
          </a:xfrm>
          <a:custGeom>
            <a:avLst/>
            <a:gdLst>
              <a:gd name="T0" fmla="*/ 0 w 94"/>
              <a:gd name="T1" fmla="*/ 83419 h 95"/>
              <a:gd name="T2" fmla="*/ 0 w 94"/>
              <a:gd name="T3" fmla="*/ 69516 h 95"/>
              <a:gd name="T4" fmla="*/ 18374 w 94"/>
              <a:gd name="T5" fmla="*/ 69516 h 95"/>
              <a:gd name="T6" fmla="*/ 36749 w 94"/>
              <a:gd name="T7" fmla="*/ 83419 h 95"/>
              <a:gd name="T8" fmla="*/ 70053 w 94"/>
              <a:gd name="T9" fmla="*/ 83419 h 95"/>
              <a:gd name="T10" fmla="*/ 88427 w 94"/>
              <a:gd name="T11" fmla="*/ 100531 h 95"/>
              <a:gd name="T12" fmla="*/ 106802 w 94"/>
              <a:gd name="T13" fmla="*/ 100531 h 95"/>
              <a:gd name="T14" fmla="*/ 70053 w 94"/>
              <a:gd name="T15" fmla="*/ 52404 h 95"/>
              <a:gd name="T16" fmla="*/ 55123 w 94"/>
              <a:gd name="T17" fmla="*/ 52404 h 95"/>
              <a:gd name="T18" fmla="*/ 36749 w 94"/>
              <a:gd name="T19" fmla="*/ 0 h 95"/>
              <a:gd name="T20" fmla="*/ 0 w 94"/>
              <a:gd name="T21" fmla="*/ 17112 h 95"/>
              <a:gd name="T22" fmla="*/ 0 w 94"/>
              <a:gd name="T23" fmla="*/ 34223 h 95"/>
              <a:gd name="T24" fmla="*/ 0 w 94"/>
              <a:gd name="T25" fmla="*/ 83419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95"/>
              <a:gd name="T41" fmla="*/ 94 w 94"/>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95">
                <a:moveTo>
                  <a:pt x="0" y="78"/>
                </a:moveTo>
                <a:lnTo>
                  <a:pt x="0" y="65"/>
                </a:lnTo>
                <a:lnTo>
                  <a:pt x="16" y="65"/>
                </a:lnTo>
                <a:lnTo>
                  <a:pt x="32" y="78"/>
                </a:lnTo>
                <a:lnTo>
                  <a:pt x="61" y="78"/>
                </a:lnTo>
                <a:lnTo>
                  <a:pt x="77" y="94"/>
                </a:lnTo>
                <a:lnTo>
                  <a:pt x="93" y="94"/>
                </a:lnTo>
                <a:lnTo>
                  <a:pt x="61" y="49"/>
                </a:lnTo>
                <a:lnTo>
                  <a:pt x="48" y="49"/>
                </a:lnTo>
                <a:lnTo>
                  <a:pt x="32" y="0"/>
                </a:lnTo>
                <a:lnTo>
                  <a:pt x="0" y="16"/>
                </a:lnTo>
                <a:lnTo>
                  <a:pt x="0" y="32"/>
                </a:lnTo>
                <a:lnTo>
                  <a:pt x="0" y="7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33" name="Line 580"/>
          <p:cNvSpPr>
            <a:spLocks noChangeShapeType="1"/>
          </p:cNvSpPr>
          <p:nvPr/>
        </p:nvSpPr>
        <p:spPr bwMode="auto">
          <a:xfrm>
            <a:off x="6835775" y="4408488"/>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34" name="Freeform 581"/>
          <p:cNvSpPr>
            <a:spLocks/>
          </p:cNvSpPr>
          <p:nvPr/>
        </p:nvSpPr>
        <p:spPr bwMode="auto">
          <a:xfrm>
            <a:off x="6835775" y="4360863"/>
            <a:ext cx="179388" cy="114300"/>
          </a:xfrm>
          <a:custGeom>
            <a:avLst/>
            <a:gdLst>
              <a:gd name="T0" fmla="*/ 36798 w 156"/>
              <a:gd name="T1" fmla="*/ 113222 h 106"/>
              <a:gd name="T2" fmla="*/ 18399 w 156"/>
              <a:gd name="T3" fmla="*/ 113222 h 106"/>
              <a:gd name="T4" fmla="*/ 0 w 156"/>
              <a:gd name="T5" fmla="*/ 81951 h 106"/>
              <a:gd name="T6" fmla="*/ 0 w 156"/>
              <a:gd name="T7" fmla="*/ 64698 h 106"/>
              <a:gd name="T8" fmla="*/ 0 w 156"/>
              <a:gd name="T9" fmla="*/ 48524 h 106"/>
              <a:gd name="T10" fmla="*/ 18399 w 156"/>
              <a:gd name="T11" fmla="*/ 31271 h 106"/>
              <a:gd name="T12" fmla="*/ 70145 w 156"/>
              <a:gd name="T13" fmla="*/ 48524 h 106"/>
              <a:gd name="T14" fmla="*/ 108093 w 156"/>
              <a:gd name="T15" fmla="*/ 31271 h 106"/>
              <a:gd name="T16" fmla="*/ 178238 w 156"/>
              <a:gd name="T17" fmla="*/ 0 h 106"/>
              <a:gd name="T18" fmla="*/ 178238 w 156"/>
              <a:gd name="T19" fmla="*/ 31271 h 106"/>
              <a:gd name="T20" fmla="*/ 159839 w 156"/>
              <a:gd name="T21" fmla="*/ 48524 h 106"/>
              <a:gd name="T22" fmla="*/ 159839 w 156"/>
              <a:gd name="T23" fmla="*/ 64698 h 106"/>
              <a:gd name="T24" fmla="*/ 70145 w 156"/>
              <a:gd name="T25" fmla="*/ 99204 h 106"/>
              <a:gd name="T26" fmla="*/ 36798 w 156"/>
              <a:gd name="T27" fmla="*/ 113222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106"/>
              <a:gd name="T44" fmla="*/ 156 w 156"/>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106">
                <a:moveTo>
                  <a:pt x="32" y="105"/>
                </a:moveTo>
                <a:lnTo>
                  <a:pt x="16" y="105"/>
                </a:lnTo>
                <a:lnTo>
                  <a:pt x="0" y="76"/>
                </a:lnTo>
                <a:lnTo>
                  <a:pt x="0" y="60"/>
                </a:lnTo>
                <a:lnTo>
                  <a:pt x="0" y="45"/>
                </a:lnTo>
                <a:lnTo>
                  <a:pt x="16" y="29"/>
                </a:lnTo>
                <a:lnTo>
                  <a:pt x="61" y="45"/>
                </a:lnTo>
                <a:lnTo>
                  <a:pt x="94" y="29"/>
                </a:lnTo>
                <a:lnTo>
                  <a:pt x="155" y="0"/>
                </a:lnTo>
                <a:lnTo>
                  <a:pt x="155" y="29"/>
                </a:lnTo>
                <a:lnTo>
                  <a:pt x="139" y="45"/>
                </a:lnTo>
                <a:lnTo>
                  <a:pt x="139" y="60"/>
                </a:lnTo>
                <a:lnTo>
                  <a:pt x="61" y="92"/>
                </a:lnTo>
                <a:lnTo>
                  <a:pt x="32" y="10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35" name="Freeform 582"/>
          <p:cNvSpPr>
            <a:spLocks/>
          </p:cNvSpPr>
          <p:nvPr/>
        </p:nvSpPr>
        <p:spPr bwMode="auto">
          <a:xfrm>
            <a:off x="6694488" y="4029075"/>
            <a:ext cx="106362" cy="96838"/>
          </a:xfrm>
          <a:custGeom>
            <a:avLst/>
            <a:gdLst>
              <a:gd name="T0" fmla="*/ 0 w 91"/>
              <a:gd name="T1" fmla="*/ 47887 h 91"/>
              <a:gd name="T2" fmla="*/ 15195 w 91"/>
              <a:gd name="T3" fmla="*/ 64913 h 91"/>
              <a:gd name="T4" fmla="*/ 0 w 91"/>
              <a:gd name="T5" fmla="*/ 81940 h 91"/>
              <a:gd name="T6" fmla="*/ 0 w 91"/>
              <a:gd name="T7" fmla="*/ 95774 h 91"/>
              <a:gd name="T8" fmla="*/ 15195 w 91"/>
              <a:gd name="T9" fmla="*/ 95774 h 91"/>
              <a:gd name="T10" fmla="*/ 52597 w 91"/>
              <a:gd name="T11" fmla="*/ 81940 h 91"/>
              <a:gd name="T12" fmla="*/ 89999 w 91"/>
              <a:gd name="T13" fmla="*/ 47887 h 91"/>
              <a:gd name="T14" fmla="*/ 89999 w 91"/>
              <a:gd name="T15" fmla="*/ 13834 h 91"/>
              <a:gd name="T16" fmla="*/ 105193 w 91"/>
              <a:gd name="T17" fmla="*/ 0 h 91"/>
              <a:gd name="T18" fmla="*/ 89999 w 91"/>
              <a:gd name="T19" fmla="*/ 0 h 91"/>
              <a:gd name="T20" fmla="*/ 15195 w 91"/>
              <a:gd name="T21" fmla="*/ 13834 h 91"/>
              <a:gd name="T22" fmla="*/ 0 w 91"/>
              <a:gd name="T23" fmla="*/ 30860 h 91"/>
              <a:gd name="T24" fmla="*/ 0 w 91"/>
              <a:gd name="T25" fmla="*/ 47887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91"/>
              <a:gd name="T41" fmla="*/ 91 w 91"/>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91">
                <a:moveTo>
                  <a:pt x="0" y="45"/>
                </a:moveTo>
                <a:lnTo>
                  <a:pt x="13" y="61"/>
                </a:lnTo>
                <a:lnTo>
                  <a:pt x="0" y="77"/>
                </a:lnTo>
                <a:lnTo>
                  <a:pt x="0" y="90"/>
                </a:lnTo>
                <a:lnTo>
                  <a:pt x="13" y="90"/>
                </a:lnTo>
                <a:lnTo>
                  <a:pt x="45" y="77"/>
                </a:lnTo>
                <a:lnTo>
                  <a:pt x="77" y="45"/>
                </a:lnTo>
                <a:lnTo>
                  <a:pt x="77" y="13"/>
                </a:lnTo>
                <a:lnTo>
                  <a:pt x="90" y="0"/>
                </a:lnTo>
                <a:lnTo>
                  <a:pt x="77" y="0"/>
                </a:lnTo>
                <a:lnTo>
                  <a:pt x="13" y="13"/>
                </a:lnTo>
                <a:lnTo>
                  <a:pt x="0" y="29"/>
                </a:lnTo>
                <a:lnTo>
                  <a:pt x="0" y="45"/>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936" name="Freeform 583"/>
          <p:cNvSpPr>
            <a:spLocks/>
          </p:cNvSpPr>
          <p:nvPr/>
        </p:nvSpPr>
        <p:spPr bwMode="auto">
          <a:xfrm>
            <a:off x="6816725" y="3976688"/>
            <a:ext cx="339725" cy="266700"/>
          </a:xfrm>
          <a:custGeom>
            <a:avLst/>
            <a:gdLst>
              <a:gd name="T0" fmla="*/ 18488 w 294"/>
              <a:gd name="T1" fmla="*/ 0 h 248"/>
              <a:gd name="T2" fmla="*/ 0 w 294"/>
              <a:gd name="T3" fmla="*/ 17206 h 248"/>
              <a:gd name="T4" fmla="*/ 18488 w 294"/>
              <a:gd name="T5" fmla="*/ 51619 h 248"/>
              <a:gd name="T6" fmla="*/ 55465 w 294"/>
              <a:gd name="T7" fmla="*/ 65600 h 248"/>
              <a:gd name="T8" fmla="*/ 36977 w 294"/>
              <a:gd name="T9" fmla="*/ 82806 h 248"/>
              <a:gd name="T10" fmla="*/ 55465 w 294"/>
              <a:gd name="T11" fmla="*/ 117219 h 248"/>
              <a:gd name="T12" fmla="*/ 70487 w 294"/>
              <a:gd name="T13" fmla="*/ 134425 h 248"/>
              <a:gd name="T14" fmla="*/ 107464 w 294"/>
              <a:gd name="T15" fmla="*/ 182819 h 248"/>
              <a:gd name="T16" fmla="*/ 125952 w 294"/>
              <a:gd name="T17" fmla="*/ 182819 h 248"/>
              <a:gd name="T18" fmla="*/ 159463 w 294"/>
              <a:gd name="T19" fmla="*/ 217231 h 248"/>
              <a:gd name="T20" fmla="*/ 216084 w 294"/>
              <a:gd name="T21" fmla="*/ 231212 h 248"/>
              <a:gd name="T22" fmla="*/ 234572 w 294"/>
              <a:gd name="T23" fmla="*/ 231212 h 248"/>
              <a:gd name="T24" fmla="*/ 249594 w 294"/>
              <a:gd name="T25" fmla="*/ 231212 h 248"/>
              <a:gd name="T26" fmla="*/ 249594 w 294"/>
              <a:gd name="T27" fmla="*/ 248418 h 248"/>
              <a:gd name="T28" fmla="*/ 323548 w 294"/>
              <a:gd name="T29" fmla="*/ 265625 h 248"/>
              <a:gd name="T30" fmla="*/ 338569 w 294"/>
              <a:gd name="T31" fmla="*/ 248418 h 248"/>
              <a:gd name="T32" fmla="*/ 338569 w 294"/>
              <a:gd name="T33" fmla="*/ 231212 h 248"/>
              <a:gd name="T34" fmla="*/ 338569 w 294"/>
              <a:gd name="T35" fmla="*/ 217231 h 248"/>
              <a:gd name="T36" fmla="*/ 323548 w 294"/>
              <a:gd name="T37" fmla="*/ 182819 h 248"/>
              <a:gd name="T38" fmla="*/ 305059 w 294"/>
              <a:gd name="T39" fmla="*/ 165612 h 248"/>
              <a:gd name="T40" fmla="*/ 323548 w 294"/>
              <a:gd name="T41" fmla="*/ 148406 h 248"/>
              <a:gd name="T42" fmla="*/ 323548 w 294"/>
              <a:gd name="T43" fmla="*/ 134425 h 248"/>
              <a:gd name="T44" fmla="*/ 305059 w 294"/>
              <a:gd name="T45" fmla="*/ 134425 h 248"/>
              <a:gd name="T46" fmla="*/ 305059 w 294"/>
              <a:gd name="T47" fmla="*/ 100013 h 248"/>
              <a:gd name="T48" fmla="*/ 286571 w 294"/>
              <a:gd name="T49" fmla="*/ 82806 h 248"/>
              <a:gd name="T50" fmla="*/ 286571 w 294"/>
              <a:gd name="T51" fmla="*/ 65600 h 248"/>
              <a:gd name="T52" fmla="*/ 286571 w 294"/>
              <a:gd name="T53" fmla="*/ 34413 h 248"/>
              <a:gd name="T54" fmla="*/ 197595 w 294"/>
              <a:gd name="T55" fmla="*/ 17206 h 248"/>
              <a:gd name="T56" fmla="*/ 179107 w 294"/>
              <a:gd name="T57" fmla="*/ 17206 h 248"/>
              <a:gd name="T58" fmla="*/ 179107 w 294"/>
              <a:gd name="T59" fmla="*/ 34413 h 248"/>
              <a:gd name="T60" fmla="*/ 159463 w 294"/>
              <a:gd name="T61" fmla="*/ 51619 h 248"/>
              <a:gd name="T62" fmla="*/ 145596 w 294"/>
              <a:gd name="T63" fmla="*/ 51619 h 248"/>
              <a:gd name="T64" fmla="*/ 125952 w 294"/>
              <a:gd name="T65" fmla="*/ 51619 h 248"/>
              <a:gd name="T66" fmla="*/ 88976 w 294"/>
              <a:gd name="T67" fmla="*/ 17206 h 248"/>
              <a:gd name="T68" fmla="*/ 70487 w 294"/>
              <a:gd name="T69" fmla="*/ 0 h 248"/>
              <a:gd name="T70" fmla="*/ 36977 w 294"/>
              <a:gd name="T71" fmla="*/ 17206 h 248"/>
              <a:gd name="T72" fmla="*/ 18488 w 294"/>
              <a:gd name="T73" fmla="*/ 0 h 2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4"/>
              <a:gd name="T112" fmla="*/ 0 h 248"/>
              <a:gd name="T113" fmla="*/ 294 w 294"/>
              <a:gd name="T114" fmla="*/ 248 h 2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4" h="248">
                <a:moveTo>
                  <a:pt x="16" y="0"/>
                </a:moveTo>
                <a:lnTo>
                  <a:pt x="0" y="16"/>
                </a:lnTo>
                <a:lnTo>
                  <a:pt x="16" y="48"/>
                </a:lnTo>
                <a:lnTo>
                  <a:pt x="48" y="61"/>
                </a:lnTo>
                <a:lnTo>
                  <a:pt x="32" y="77"/>
                </a:lnTo>
                <a:lnTo>
                  <a:pt x="48" y="109"/>
                </a:lnTo>
                <a:lnTo>
                  <a:pt x="61" y="125"/>
                </a:lnTo>
                <a:lnTo>
                  <a:pt x="93" y="170"/>
                </a:lnTo>
                <a:lnTo>
                  <a:pt x="109" y="170"/>
                </a:lnTo>
                <a:lnTo>
                  <a:pt x="138" y="202"/>
                </a:lnTo>
                <a:lnTo>
                  <a:pt x="187" y="215"/>
                </a:lnTo>
                <a:lnTo>
                  <a:pt x="203" y="215"/>
                </a:lnTo>
                <a:lnTo>
                  <a:pt x="216" y="215"/>
                </a:lnTo>
                <a:lnTo>
                  <a:pt x="216" y="231"/>
                </a:lnTo>
                <a:lnTo>
                  <a:pt x="280" y="247"/>
                </a:lnTo>
                <a:lnTo>
                  <a:pt x="293" y="231"/>
                </a:lnTo>
                <a:lnTo>
                  <a:pt x="293" y="215"/>
                </a:lnTo>
                <a:lnTo>
                  <a:pt x="293" y="202"/>
                </a:lnTo>
                <a:lnTo>
                  <a:pt x="280" y="170"/>
                </a:lnTo>
                <a:lnTo>
                  <a:pt x="264" y="154"/>
                </a:lnTo>
                <a:lnTo>
                  <a:pt x="280" y="138"/>
                </a:lnTo>
                <a:lnTo>
                  <a:pt x="280" y="125"/>
                </a:lnTo>
                <a:lnTo>
                  <a:pt x="264" y="125"/>
                </a:lnTo>
                <a:lnTo>
                  <a:pt x="264" y="93"/>
                </a:lnTo>
                <a:lnTo>
                  <a:pt x="248" y="77"/>
                </a:lnTo>
                <a:lnTo>
                  <a:pt x="248" y="61"/>
                </a:lnTo>
                <a:lnTo>
                  <a:pt x="248" y="32"/>
                </a:lnTo>
                <a:lnTo>
                  <a:pt x="171" y="16"/>
                </a:lnTo>
                <a:lnTo>
                  <a:pt x="155" y="16"/>
                </a:lnTo>
                <a:lnTo>
                  <a:pt x="155" y="32"/>
                </a:lnTo>
                <a:lnTo>
                  <a:pt x="138" y="48"/>
                </a:lnTo>
                <a:lnTo>
                  <a:pt x="126" y="48"/>
                </a:lnTo>
                <a:lnTo>
                  <a:pt x="109" y="48"/>
                </a:lnTo>
                <a:lnTo>
                  <a:pt x="77" y="16"/>
                </a:lnTo>
                <a:lnTo>
                  <a:pt x="61" y="0"/>
                </a:lnTo>
                <a:lnTo>
                  <a:pt x="32" y="16"/>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37" name="Freeform 584"/>
          <p:cNvSpPr>
            <a:spLocks/>
          </p:cNvSpPr>
          <p:nvPr/>
        </p:nvSpPr>
        <p:spPr bwMode="auto">
          <a:xfrm>
            <a:off x="6746875" y="4029075"/>
            <a:ext cx="180975" cy="149225"/>
          </a:xfrm>
          <a:custGeom>
            <a:avLst/>
            <a:gdLst>
              <a:gd name="T0" fmla="*/ 90488 w 156"/>
              <a:gd name="T1" fmla="*/ 0 h 139"/>
              <a:gd name="T2" fmla="*/ 37123 w 156"/>
              <a:gd name="T3" fmla="*/ 0 h 139"/>
              <a:gd name="T4" fmla="*/ 52204 w 156"/>
              <a:gd name="T5" fmla="*/ 0 h 139"/>
              <a:gd name="T6" fmla="*/ 37123 w 156"/>
              <a:gd name="T7" fmla="*/ 13956 h 139"/>
              <a:gd name="T8" fmla="*/ 37123 w 156"/>
              <a:gd name="T9" fmla="*/ 48310 h 139"/>
              <a:gd name="T10" fmla="*/ 0 w 156"/>
              <a:gd name="T11" fmla="*/ 82664 h 139"/>
              <a:gd name="T12" fmla="*/ 0 w 156"/>
              <a:gd name="T13" fmla="*/ 96620 h 139"/>
              <a:gd name="T14" fmla="*/ 18562 w 156"/>
              <a:gd name="T15" fmla="*/ 96620 h 139"/>
              <a:gd name="T16" fmla="*/ 70766 w 156"/>
              <a:gd name="T17" fmla="*/ 113797 h 139"/>
              <a:gd name="T18" fmla="*/ 70766 w 156"/>
              <a:gd name="T19" fmla="*/ 130974 h 139"/>
              <a:gd name="T20" fmla="*/ 90488 w 156"/>
              <a:gd name="T21" fmla="*/ 130974 h 139"/>
              <a:gd name="T22" fmla="*/ 109049 w 156"/>
              <a:gd name="T23" fmla="*/ 148151 h 139"/>
              <a:gd name="T24" fmla="*/ 142692 w 156"/>
              <a:gd name="T25" fmla="*/ 148151 h 139"/>
              <a:gd name="T26" fmla="*/ 161253 w 156"/>
              <a:gd name="T27" fmla="*/ 130974 h 139"/>
              <a:gd name="T28" fmla="*/ 179815 w 156"/>
              <a:gd name="T29" fmla="*/ 130974 h 139"/>
              <a:gd name="T30" fmla="*/ 142692 w 156"/>
              <a:gd name="T31" fmla="*/ 82664 h 139"/>
              <a:gd name="T32" fmla="*/ 127611 w 156"/>
              <a:gd name="T33" fmla="*/ 65487 h 139"/>
              <a:gd name="T34" fmla="*/ 109049 w 156"/>
              <a:gd name="T35" fmla="*/ 31133 h 139"/>
              <a:gd name="T36" fmla="*/ 127611 w 156"/>
              <a:gd name="T37" fmla="*/ 13956 h 139"/>
              <a:gd name="T38" fmla="*/ 90488 w 156"/>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6"/>
              <a:gd name="T61" fmla="*/ 0 h 139"/>
              <a:gd name="T62" fmla="*/ 156 w 156"/>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6" h="139">
                <a:moveTo>
                  <a:pt x="78" y="0"/>
                </a:moveTo>
                <a:lnTo>
                  <a:pt x="32" y="0"/>
                </a:lnTo>
                <a:lnTo>
                  <a:pt x="45" y="0"/>
                </a:lnTo>
                <a:lnTo>
                  <a:pt x="32" y="13"/>
                </a:lnTo>
                <a:lnTo>
                  <a:pt x="32" y="45"/>
                </a:lnTo>
                <a:lnTo>
                  <a:pt x="0" y="77"/>
                </a:lnTo>
                <a:lnTo>
                  <a:pt x="0" y="90"/>
                </a:lnTo>
                <a:lnTo>
                  <a:pt x="16" y="90"/>
                </a:lnTo>
                <a:lnTo>
                  <a:pt x="61" y="106"/>
                </a:lnTo>
                <a:lnTo>
                  <a:pt x="61" y="122"/>
                </a:lnTo>
                <a:lnTo>
                  <a:pt x="78" y="122"/>
                </a:lnTo>
                <a:lnTo>
                  <a:pt x="94" y="138"/>
                </a:lnTo>
                <a:lnTo>
                  <a:pt x="123" y="138"/>
                </a:lnTo>
                <a:lnTo>
                  <a:pt x="139" y="122"/>
                </a:lnTo>
                <a:lnTo>
                  <a:pt x="155" y="122"/>
                </a:lnTo>
                <a:lnTo>
                  <a:pt x="123" y="77"/>
                </a:lnTo>
                <a:lnTo>
                  <a:pt x="110" y="61"/>
                </a:lnTo>
                <a:lnTo>
                  <a:pt x="94" y="29"/>
                </a:lnTo>
                <a:lnTo>
                  <a:pt x="110" y="13"/>
                </a:lnTo>
                <a:lnTo>
                  <a:pt x="78"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38" name="Freeform 585"/>
          <p:cNvSpPr>
            <a:spLocks/>
          </p:cNvSpPr>
          <p:nvPr/>
        </p:nvSpPr>
        <p:spPr bwMode="auto">
          <a:xfrm>
            <a:off x="6854825" y="4176713"/>
            <a:ext cx="52388" cy="19050"/>
          </a:xfrm>
          <a:custGeom>
            <a:avLst/>
            <a:gdLst>
              <a:gd name="T0" fmla="*/ 51224 w 45"/>
              <a:gd name="T1" fmla="*/ 17929 h 17"/>
              <a:gd name="T2" fmla="*/ 32597 w 45"/>
              <a:gd name="T3" fmla="*/ 17929 h 17"/>
              <a:gd name="T4" fmla="*/ 18627 w 45"/>
              <a:gd name="T5" fmla="*/ 0 h 17"/>
              <a:gd name="T6" fmla="*/ 0 w 45"/>
              <a:gd name="T7" fmla="*/ 0 h 17"/>
              <a:gd name="T8" fmla="*/ 32597 w 45"/>
              <a:gd name="T9" fmla="*/ 0 h 17"/>
              <a:gd name="T10" fmla="*/ 51224 w 45"/>
              <a:gd name="T11" fmla="*/ 17929 h 17"/>
              <a:gd name="T12" fmla="*/ 0 60000 65536"/>
              <a:gd name="T13" fmla="*/ 0 60000 65536"/>
              <a:gd name="T14" fmla="*/ 0 60000 65536"/>
              <a:gd name="T15" fmla="*/ 0 60000 65536"/>
              <a:gd name="T16" fmla="*/ 0 60000 65536"/>
              <a:gd name="T17" fmla="*/ 0 60000 65536"/>
              <a:gd name="T18" fmla="*/ 0 w 45"/>
              <a:gd name="T19" fmla="*/ 0 h 17"/>
              <a:gd name="T20" fmla="*/ 45 w 4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5" h="17">
                <a:moveTo>
                  <a:pt x="44" y="16"/>
                </a:moveTo>
                <a:lnTo>
                  <a:pt x="28" y="16"/>
                </a:lnTo>
                <a:lnTo>
                  <a:pt x="16" y="0"/>
                </a:lnTo>
                <a:lnTo>
                  <a:pt x="0" y="0"/>
                </a:lnTo>
                <a:lnTo>
                  <a:pt x="28" y="0"/>
                </a:lnTo>
                <a:lnTo>
                  <a:pt x="44" y="16"/>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29939" name="Freeform 586"/>
          <p:cNvSpPr>
            <a:spLocks/>
          </p:cNvSpPr>
          <p:nvPr/>
        </p:nvSpPr>
        <p:spPr bwMode="auto">
          <a:xfrm>
            <a:off x="6799263" y="3929063"/>
            <a:ext cx="90487" cy="66675"/>
          </a:xfrm>
          <a:custGeom>
            <a:avLst/>
            <a:gdLst>
              <a:gd name="T0" fmla="*/ 37123 w 78"/>
              <a:gd name="T1" fmla="*/ 48393 h 62"/>
              <a:gd name="T2" fmla="*/ 55684 w 78"/>
              <a:gd name="T3" fmla="*/ 48393 h 62"/>
              <a:gd name="T4" fmla="*/ 74246 w 78"/>
              <a:gd name="T5" fmla="*/ 65600 h 62"/>
              <a:gd name="T6" fmla="*/ 55684 w 78"/>
              <a:gd name="T7" fmla="*/ 65600 h 62"/>
              <a:gd name="T8" fmla="*/ 89327 w 78"/>
              <a:gd name="T9" fmla="*/ 48393 h 62"/>
              <a:gd name="T10" fmla="*/ 74246 w 78"/>
              <a:gd name="T11" fmla="*/ 48393 h 62"/>
              <a:gd name="T12" fmla="*/ 55684 w 78"/>
              <a:gd name="T13" fmla="*/ 31187 h 62"/>
              <a:gd name="T14" fmla="*/ 37123 w 78"/>
              <a:gd name="T15" fmla="*/ 17206 h 62"/>
              <a:gd name="T16" fmla="*/ 18561 w 78"/>
              <a:gd name="T17" fmla="*/ 0 h 62"/>
              <a:gd name="T18" fmla="*/ 0 w 78"/>
              <a:gd name="T19" fmla="*/ 0 h 62"/>
              <a:gd name="T20" fmla="*/ 0 w 78"/>
              <a:gd name="T21" fmla="*/ 17206 h 62"/>
              <a:gd name="T22" fmla="*/ 18561 w 78"/>
              <a:gd name="T23" fmla="*/ 31187 h 62"/>
              <a:gd name="T24" fmla="*/ 37123 w 78"/>
              <a:gd name="T25" fmla="*/ 4839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62"/>
              <a:gd name="T41" fmla="*/ 78 w 78"/>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62">
                <a:moveTo>
                  <a:pt x="32" y="45"/>
                </a:moveTo>
                <a:lnTo>
                  <a:pt x="48" y="45"/>
                </a:lnTo>
                <a:lnTo>
                  <a:pt x="64" y="61"/>
                </a:lnTo>
                <a:lnTo>
                  <a:pt x="48" y="61"/>
                </a:lnTo>
                <a:lnTo>
                  <a:pt x="77" y="45"/>
                </a:lnTo>
                <a:lnTo>
                  <a:pt x="64" y="45"/>
                </a:lnTo>
                <a:lnTo>
                  <a:pt x="48" y="29"/>
                </a:lnTo>
                <a:lnTo>
                  <a:pt x="32" y="16"/>
                </a:lnTo>
                <a:lnTo>
                  <a:pt x="16" y="0"/>
                </a:lnTo>
                <a:lnTo>
                  <a:pt x="0" y="0"/>
                </a:lnTo>
                <a:lnTo>
                  <a:pt x="0" y="16"/>
                </a:lnTo>
                <a:lnTo>
                  <a:pt x="16" y="29"/>
                </a:lnTo>
                <a:lnTo>
                  <a:pt x="32" y="4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40" name="Freeform 587"/>
          <p:cNvSpPr>
            <a:spLocks/>
          </p:cNvSpPr>
          <p:nvPr/>
        </p:nvSpPr>
        <p:spPr bwMode="auto">
          <a:xfrm>
            <a:off x="6816725" y="3911600"/>
            <a:ext cx="90488" cy="84138"/>
          </a:xfrm>
          <a:custGeom>
            <a:avLst/>
            <a:gdLst>
              <a:gd name="T0" fmla="*/ 37123 w 78"/>
              <a:gd name="T1" fmla="*/ 17259 h 78"/>
              <a:gd name="T2" fmla="*/ 18562 w 78"/>
              <a:gd name="T3" fmla="*/ 0 h 78"/>
              <a:gd name="T4" fmla="*/ 18562 w 78"/>
              <a:gd name="T5" fmla="*/ 17259 h 78"/>
              <a:gd name="T6" fmla="*/ 0 w 78"/>
              <a:gd name="T7" fmla="*/ 17259 h 78"/>
              <a:gd name="T8" fmla="*/ 18562 w 78"/>
              <a:gd name="T9" fmla="*/ 34518 h 78"/>
              <a:gd name="T10" fmla="*/ 37123 w 78"/>
              <a:gd name="T11" fmla="*/ 48541 h 78"/>
              <a:gd name="T12" fmla="*/ 55685 w 78"/>
              <a:gd name="T13" fmla="*/ 65800 h 78"/>
              <a:gd name="T14" fmla="*/ 70766 w 78"/>
              <a:gd name="T15" fmla="*/ 65800 h 78"/>
              <a:gd name="T16" fmla="*/ 89328 w 78"/>
              <a:gd name="T17" fmla="*/ 83059 h 78"/>
              <a:gd name="T18" fmla="*/ 89328 w 78"/>
              <a:gd name="T19" fmla="*/ 48541 h 78"/>
              <a:gd name="T20" fmla="*/ 70766 w 78"/>
              <a:gd name="T21" fmla="*/ 17259 h 78"/>
              <a:gd name="T22" fmla="*/ 55685 w 78"/>
              <a:gd name="T23" fmla="*/ 34518 h 78"/>
              <a:gd name="T24" fmla="*/ 55685 w 78"/>
              <a:gd name="T25" fmla="*/ 17259 h 78"/>
              <a:gd name="T26" fmla="*/ 37123 w 78"/>
              <a:gd name="T27" fmla="*/ 1725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78"/>
              <a:gd name="T44" fmla="*/ 78 w 78"/>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78">
                <a:moveTo>
                  <a:pt x="32" y="16"/>
                </a:moveTo>
                <a:lnTo>
                  <a:pt x="16" y="0"/>
                </a:lnTo>
                <a:lnTo>
                  <a:pt x="16" y="16"/>
                </a:lnTo>
                <a:lnTo>
                  <a:pt x="0" y="16"/>
                </a:lnTo>
                <a:lnTo>
                  <a:pt x="16" y="32"/>
                </a:lnTo>
                <a:lnTo>
                  <a:pt x="32" y="45"/>
                </a:lnTo>
                <a:lnTo>
                  <a:pt x="48" y="61"/>
                </a:lnTo>
                <a:lnTo>
                  <a:pt x="61" y="61"/>
                </a:lnTo>
                <a:lnTo>
                  <a:pt x="77" y="77"/>
                </a:lnTo>
                <a:lnTo>
                  <a:pt x="77" y="45"/>
                </a:lnTo>
                <a:lnTo>
                  <a:pt x="61" y="16"/>
                </a:lnTo>
                <a:lnTo>
                  <a:pt x="48" y="32"/>
                </a:lnTo>
                <a:lnTo>
                  <a:pt x="48" y="16"/>
                </a:lnTo>
                <a:lnTo>
                  <a:pt x="32"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41" name="Freeform 588"/>
          <p:cNvSpPr>
            <a:spLocks/>
          </p:cNvSpPr>
          <p:nvPr/>
        </p:nvSpPr>
        <p:spPr bwMode="auto">
          <a:xfrm>
            <a:off x="6835775" y="3976688"/>
            <a:ext cx="39688" cy="19050"/>
          </a:xfrm>
          <a:custGeom>
            <a:avLst/>
            <a:gdLst>
              <a:gd name="T0" fmla="*/ 0 w 34"/>
              <a:gd name="T1" fmla="*/ 0 h 17"/>
              <a:gd name="T2" fmla="*/ 19844 w 34"/>
              <a:gd name="T3" fmla="*/ 0 h 17"/>
              <a:gd name="T4" fmla="*/ 38521 w 34"/>
              <a:gd name="T5" fmla="*/ 17929 h 17"/>
              <a:gd name="T6" fmla="*/ 19844 w 34"/>
              <a:gd name="T7" fmla="*/ 17929 h 17"/>
              <a:gd name="T8" fmla="*/ 0 w 34"/>
              <a:gd name="T9" fmla="*/ 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0" y="0"/>
                </a:moveTo>
                <a:lnTo>
                  <a:pt x="17" y="0"/>
                </a:lnTo>
                <a:lnTo>
                  <a:pt x="33" y="16"/>
                </a:lnTo>
                <a:lnTo>
                  <a:pt x="17" y="16"/>
                </a:lnTo>
                <a:lnTo>
                  <a:pt x="0" y="0"/>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29942" name="Freeform 589"/>
          <p:cNvSpPr>
            <a:spLocks/>
          </p:cNvSpPr>
          <p:nvPr/>
        </p:nvSpPr>
        <p:spPr bwMode="auto">
          <a:xfrm>
            <a:off x="6729413" y="3876675"/>
            <a:ext cx="127000" cy="69850"/>
          </a:xfrm>
          <a:custGeom>
            <a:avLst/>
            <a:gdLst>
              <a:gd name="T0" fmla="*/ 125856 w 111"/>
              <a:gd name="T1" fmla="*/ 51582 h 65"/>
              <a:gd name="T2" fmla="*/ 107550 w 111"/>
              <a:gd name="T3" fmla="*/ 34388 h 65"/>
              <a:gd name="T4" fmla="*/ 107550 w 111"/>
              <a:gd name="T5" fmla="*/ 51582 h 65"/>
              <a:gd name="T6" fmla="*/ 89243 w 111"/>
              <a:gd name="T7" fmla="*/ 51582 h 65"/>
              <a:gd name="T8" fmla="*/ 69793 w 111"/>
              <a:gd name="T9" fmla="*/ 51582 h 65"/>
              <a:gd name="T10" fmla="*/ 69793 w 111"/>
              <a:gd name="T11" fmla="*/ 68775 h 65"/>
              <a:gd name="T12" fmla="*/ 56063 w 111"/>
              <a:gd name="T13" fmla="*/ 68775 h 65"/>
              <a:gd name="T14" fmla="*/ 36613 w 111"/>
              <a:gd name="T15" fmla="*/ 34388 h 65"/>
              <a:gd name="T16" fmla="*/ 0 w 111"/>
              <a:gd name="T17" fmla="*/ 34388 h 65"/>
              <a:gd name="T18" fmla="*/ 0 w 111"/>
              <a:gd name="T19" fmla="*/ 17194 h 65"/>
              <a:gd name="T20" fmla="*/ 36613 w 111"/>
              <a:gd name="T21" fmla="*/ 17194 h 65"/>
              <a:gd name="T22" fmla="*/ 56063 w 111"/>
              <a:gd name="T23" fmla="*/ 17194 h 65"/>
              <a:gd name="T24" fmla="*/ 69793 w 111"/>
              <a:gd name="T25" fmla="*/ 0 h 65"/>
              <a:gd name="T26" fmla="*/ 125856 w 111"/>
              <a:gd name="T27" fmla="*/ 51582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65"/>
              <a:gd name="T44" fmla="*/ 111 w 111"/>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65">
                <a:moveTo>
                  <a:pt x="110" y="48"/>
                </a:moveTo>
                <a:lnTo>
                  <a:pt x="94" y="32"/>
                </a:lnTo>
                <a:lnTo>
                  <a:pt x="94" y="48"/>
                </a:lnTo>
                <a:lnTo>
                  <a:pt x="78" y="48"/>
                </a:lnTo>
                <a:lnTo>
                  <a:pt x="61" y="48"/>
                </a:lnTo>
                <a:lnTo>
                  <a:pt x="61" y="64"/>
                </a:lnTo>
                <a:lnTo>
                  <a:pt x="49" y="64"/>
                </a:lnTo>
                <a:lnTo>
                  <a:pt x="32" y="32"/>
                </a:lnTo>
                <a:lnTo>
                  <a:pt x="0" y="32"/>
                </a:lnTo>
                <a:lnTo>
                  <a:pt x="0" y="16"/>
                </a:lnTo>
                <a:lnTo>
                  <a:pt x="32" y="16"/>
                </a:lnTo>
                <a:lnTo>
                  <a:pt x="49" y="16"/>
                </a:lnTo>
                <a:lnTo>
                  <a:pt x="61" y="0"/>
                </a:lnTo>
                <a:lnTo>
                  <a:pt x="110" y="4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43" name="Oval 590"/>
          <p:cNvSpPr>
            <a:spLocks noChangeArrowheads="1"/>
          </p:cNvSpPr>
          <p:nvPr/>
        </p:nvSpPr>
        <p:spPr bwMode="auto">
          <a:xfrm>
            <a:off x="6856413" y="4876800"/>
            <a:ext cx="7937" cy="0"/>
          </a:xfrm>
          <a:prstGeom prst="ellipse">
            <a:avLst/>
          </a:prstGeom>
          <a:solidFill>
            <a:srgbClr val="FF3300"/>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29944" name="Freeform 591"/>
          <p:cNvSpPr>
            <a:spLocks/>
          </p:cNvSpPr>
          <p:nvPr/>
        </p:nvSpPr>
        <p:spPr bwMode="auto">
          <a:xfrm>
            <a:off x="6835775" y="4905375"/>
            <a:ext cx="128588" cy="231775"/>
          </a:xfrm>
          <a:custGeom>
            <a:avLst/>
            <a:gdLst>
              <a:gd name="T0" fmla="*/ 108894 w 111"/>
              <a:gd name="T1" fmla="*/ 0 h 216"/>
              <a:gd name="T2" fmla="*/ 90359 w 111"/>
              <a:gd name="T3" fmla="*/ 17169 h 216"/>
              <a:gd name="T4" fmla="*/ 90359 w 111"/>
              <a:gd name="T5" fmla="*/ 34337 h 216"/>
              <a:gd name="T6" fmla="*/ 70665 w 111"/>
              <a:gd name="T7" fmla="*/ 51506 h 216"/>
              <a:gd name="T8" fmla="*/ 18535 w 111"/>
              <a:gd name="T9" fmla="*/ 65455 h 216"/>
              <a:gd name="T10" fmla="*/ 0 w 111"/>
              <a:gd name="T11" fmla="*/ 99792 h 216"/>
              <a:gd name="T12" fmla="*/ 18535 w 111"/>
              <a:gd name="T13" fmla="*/ 148078 h 216"/>
              <a:gd name="T14" fmla="*/ 0 w 111"/>
              <a:gd name="T15" fmla="*/ 148078 h 216"/>
              <a:gd name="T16" fmla="*/ 0 w 111"/>
              <a:gd name="T17" fmla="*/ 165247 h 216"/>
              <a:gd name="T18" fmla="*/ 0 w 111"/>
              <a:gd name="T19" fmla="*/ 216753 h 216"/>
              <a:gd name="T20" fmla="*/ 18535 w 111"/>
              <a:gd name="T21" fmla="*/ 230702 h 216"/>
              <a:gd name="T22" fmla="*/ 52130 w 111"/>
              <a:gd name="T23" fmla="*/ 230702 h 216"/>
              <a:gd name="T24" fmla="*/ 90359 w 111"/>
              <a:gd name="T25" fmla="*/ 148078 h 216"/>
              <a:gd name="T26" fmla="*/ 108894 w 111"/>
              <a:gd name="T27" fmla="*/ 65455 h 216"/>
              <a:gd name="T28" fmla="*/ 127430 w 111"/>
              <a:gd name="T29" fmla="*/ 51506 h 216"/>
              <a:gd name="T30" fmla="*/ 108894 w 1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216"/>
              <a:gd name="T50" fmla="*/ 111 w 111"/>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216">
                <a:moveTo>
                  <a:pt x="94" y="0"/>
                </a:moveTo>
                <a:lnTo>
                  <a:pt x="78" y="16"/>
                </a:lnTo>
                <a:lnTo>
                  <a:pt x="78" y="32"/>
                </a:lnTo>
                <a:lnTo>
                  <a:pt x="61" y="48"/>
                </a:lnTo>
                <a:lnTo>
                  <a:pt x="16" y="61"/>
                </a:lnTo>
                <a:lnTo>
                  <a:pt x="0" y="93"/>
                </a:lnTo>
                <a:lnTo>
                  <a:pt x="16" y="138"/>
                </a:lnTo>
                <a:lnTo>
                  <a:pt x="0" y="138"/>
                </a:lnTo>
                <a:lnTo>
                  <a:pt x="0" y="154"/>
                </a:lnTo>
                <a:lnTo>
                  <a:pt x="0" y="202"/>
                </a:lnTo>
                <a:lnTo>
                  <a:pt x="16" y="215"/>
                </a:lnTo>
                <a:lnTo>
                  <a:pt x="45" y="215"/>
                </a:lnTo>
                <a:lnTo>
                  <a:pt x="78" y="138"/>
                </a:lnTo>
                <a:lnTo>
                  <a:pt x="94" y="61"/>
                </a:lnTo>
                <a:lnTo>
                  <a:pt x="110" y="48"/>
                </a:lnTo>
                <a:lnTo>
                  <a:pt x="94"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45" name="Freeform 592"/>
          <p:cNvSpPr>
            <a:spLocks/>
          </p:cNvSpPr>
          <p:nvPr/>
        </p:nvSpPr>
        <p:spPr bwMode="auto">
          <a:xfrm>
            <a:off x="6657975" y="4856163"/>
            <a:ext cx="53975" cy="133350"/>
          </a:xfrm>
          <a:custGeom>
            <a:avLst/>
            <a:gdLst>
              <a:gd name="T0" fmla="*/ 0 w 46"/>
              <a:gd name="T1" fmla="*/ 0 h 123"/>
              <a:gd name="T2" fmla="*/ 0 w 46"/>
              <a:gd name="T3" fmla="*/ 17346 h 123"/>
              <a:gd name="T4" fmla="*/ 0 w 46"/>
              <a:gd name="T5" fmla="*/ 48787 h 123"/>
              <a:gd name="T6" fmla="*/ 0 w 46"/>
              <a:gd name="T7" fmla="*/ 83479 h 123"/>
              <a:gd name="T8" fmla="*/ 18774 w 46"/>
              <a:gd name="T9" fmla="*/ 83479 h 123"/>
              <a:gd name="T10" fmla="*/ 18774 w 46"/>
              <a:gd name="T11" fmla="*/ 114920 h 123"/>
              <a:gd name="T12" fmla="*/ 37548 w 46"/>
              <a:gd name="T13" fmla="*/ 132266 h 123"/>
              <a:gd name="T14" fmla="*/ 52802 w 46"/>
              <a:gd name="T15" fmla="*/ 114920 h 123"/>
              <a:gd name="T16" fmla="*/ 37548 w 46"/>
              <a:gd name="T17" fmla="*/ 83479 h 123"/>
              <a:gd name="T18" fmla="*/ 37548 w 46"/>
              <a:gd name="T19" fmla="*/ 66133 h 123"/>
              <a:gd name="T20" fmla="*/ 37548 w 46"/>
              <a:gd name="T21" fmla="*/ 83479 h 123"/>
              <a:gd name="T22" fmla="*/ 18774 w 46"/>
              <a:gd name="T23" fmla="*/ 48787 h 123"/>
              <a:gd name="T24" fmla="*/ 18774 w 46"/>
              <a:gd name="T25" fmla="*/ 31440 h 123"/>
              <a:gd name="T26" fmla="*/ 18774 w 46"/>
              <a:gd name="T27" fmla="*/ 0 h 123"/>
              <a:gd name="T28" fmla="*/ 0 w 46"/>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23"/>
              <a:gd name="T47" fmla="*/ 46 w 46"/>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23">
                <a:moveTo>
                  <a:pt x="0" y="0"/>
                </a:moveTo>
                <a:lnTo>
                  <a:pt x="0" y="16"/>
                </a:lnTo>
                <a:lnTo>
                  <a:pt x="0" y="45"/>
                </a:lnTo>
                <a:lnTo>
                  <a:pt x="0" y="77"/>
                </a:lnTo>
                <a:lnTo>
                  <a:pt x="16" y="77"/>
                </a:lnTo>
                <a:lnTo>
                  <a:pt x="16" y="106"/>
                </a:lnTo>
                <a:lnTo>
                  <a:pt x="32" y="122"/>
                </a:lnTo>
                <a:lnTo>
                  <a:pt x="45" y="106"/>
                </a:lnTo>
                <a:lnTo>
                  <a:pt x="32" y="77"/>
                </a:lnTo>
                <a:lnTo>
                  <a:pt x="32" y="61"/>
                </a:lnTo>
                <a:lnTo>
                  <a:pt x="32" y="77"/>
                </a:lnTo>
                <a:lnTo>
                  <a:pt x="16" y="45"/>
                </a:lnTo>
                <a:lnTo>
                  <a:pt x="16" y="29"/>
                </a:lnTo>
                <a:lnTo>
                  <a:pt x="16" y="0"/>
                </a:lnTo>
                <a:lnTo>
                  <a:pt x="0"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946" name="Oval 593" descr="Narrow vertical"/>
          <p:cNvSpPr>
            <a:spLocks noChangeArrowheads="1"/>
          </p:cNvSpPr>
          <p:nvPr/>
        </p:nvSpPr>
        <p:spPr bwMode="auto">
          <a:xfrm>
            <a:off x="6997700" y="5006975"/>
            <a:ext cx="0" cy="0"/>
          </a:xfrm>
          <a:prstGeom prst="ellipse">
            <a:avLst/>
          </a:prstGeom>
          <a:pattFill prst="narVert">
            <a:fgClr>
              <a:srgbClr val="0099FF"/>
            </a:fgClr>
            <a:bgClr>
              <a:schemeClr val="bg1"/>
            </a:bgClr>
          </a:patt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29947" name="Freeform 594"/>
          <p:cNvSpPr>
            <a:spLocks/>
          </p:cNvSpPr>
          <p:nvPr/>
        </p:nvSpPr>
        <p:spPr bwMode="auto">
          <a:xfrm>
            <a:off x="6583363" y="4868863"/>
            <a:ext cx="179387" cy="280987"/>
          </a:xfrm>
          <a:custGeom>
            <a:avLst/>
            <a:gdLst>
              <a:gd name="T0" fmla="*/ 178237 w 156"/>
              <a:gd name="T1" fmla="*/ 0 h 261"/>
              <a:gd name="T2" fmla="*/ 103492 w 156"/>
              <a:gd name="T3" fmla="*/ 13996 h 261"/>
              <a:gd name="T4" fmla="*/ 89694 w 156"/>
              <a:gd name="T5" fmla="*/ 13996 h 261"/>
              <a:gd name="T6" fmla="*/ 89694 w 156"/>
              <a:gd name="T7" fmla="*/ 31221 h 261"/>
              <a:gd name="T8" fmla="*/ 89694 w 156"/>
              <a:gd name="T9" fmla="*/ 48446 h 261"/>
              <a:gd name="T10" fmla="*/ 89694 w 156"/>
              <a:gd name="T11" fmla="*/ 65671 h 261"/>
              <a:gd name="T12" fmla="*/ 103492 w 156"/>
              <a:gd name="T13" fmla="*/ 96892 h 261"/>
              <a:gd name="T14" fmla="*/ 89694 w 156"/>
              <a:gd name="T15" fmla="*/ 114117 h 261"/>
              <a:gd name="T16" fmla="*/ 70145 w 156"/>
              <a:gd name="T17" fmla="*/ 96892 h 261"/>
              <a:gd name="T18" fmla="*/ 70145 w 156"/>
              <a:gd name="T19" fmla="*/ 65671 h 261"/>
              <a:gd name="T20" fmla="*/ 51746 w 156"/>
              <a:gd name="T21" fmla="*/ 65671 h 261"/>
              <a:gd name="T22" fmla="*/ 0 w 156"/>
              <a:gd name="T23" fmla="*/ 82897 h 261"/>
              <a:gd name="T24" fmla="*/ 14949 w 156"/>
              <a:gd name="T25" fmla="*/ 96892 h 261"/>
              <a:gd name="T26" fmla="*/ 33348 w 156"/>
              <a:gd name="T27" fmla="*/ 114117 h 261"/>
              <a:gd name="T28" fmla="*/ 33348 w 156"/>
              <a:gd name="T29" fmla="*/ 165793 h 261"/>
              <a:gd name="T30" fmla="*/ 33348 w 156"/>
              <a:gd name="T31" fmla="*/ 179789 h 261"/>
              <a:gd name="T32" fmla="*/ 14949 w 156"/>
              <a:gd name="T33" fmla="*/ 214239 h 261"/>
              <a:gd name="T34" fmla="*/ 14949 w 156"/>
              <a:gd name="T35" fmla="*/ 231464 h 261"/>
              <a:gd name="T36" fmla="*/ 14949 w 156"/>
              <a:gd name="T37" fmla="*/ 262685 h 261"/>
              <a:gd name="T38" fmla="*/ 14949 w 156"/>
              <a:gd name="T39" fmla="*/ 279910 h 261"/>
              <a:gd name="T40" fmla="*/ 33348 w 156"/>
              <a:gd name="T41" fmla="*/ 279910 h 261"/>
              <a:gd name="T42" fmla="*/ 33348 w 156"/>
              <a:gd name="T43" fmla="*/ 262685 h 261"/>
              <a:gd name="T44" fmla="*/ 70145 w 156"/>
              <a:gd name="T45" fmla="*/ 248690 h 261"/>
              <a:gd name="T46" fmla="*/ 89694 w 156"/>
              <a:gd name="T47" fmla="*/ 231464 h 261"/>
              <a:gd name="T48" fmla="*/ 89694 w 156"/>
              <a:gd name="T49" fmla="*/ 197014 h 261"/>
              <a:gd name="T50" fmla="*/ 70145 w 156"/>
              <a:gd name="T51" fmla="*/ 165793 h 261"/>
              <a:gd name="T52" fmla="*/ 141440 w 156"/>
              <a:gd name="T53" fmla="*/ 114117 h 261"/>
              <a:gd name="T54" fmla="*/ 159838 w 156"/>
              <a:gd name="T55" fmla="*/ 114117 h 261"/>
              <a:gd name="T56" fmla="*/ 178237 w 156"/>
              <a:gd name="T57" fmla="*/ 0 h 2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6"/>
              <a:gd name="T88" fmla="*/ 0 h 261"/>
              <a:gd name="T89" fmla="*/ 156 w 156"/>
              <a:gd name="T90" fmla="*/ 261 h 2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6" h="261">
                <a:moveTo>
                  <a:pt x="155" y="0"/>
                </a:moveTo>
                <a:lnTo>
                  <a:pt x="90" y="13"/>
                </a:lnTo>
                <a:lnTo>
                  <a:pt x="78" y="13"/>
                </a:lnTo>
                <a:lnTo>
                  <a:pt x="78" y="29"/>
                </a:lnTo>
                <a:lnTo>
                  <a:pt x="78" y="45"/>
                </a:lnTo>
                <a:lnTo>
                  <a:pt x="78" y="61"/>
                </a:lnTo>
                <a:lnTo>
                  <a:pt x="90" y="90"/>
                </a:lnTo>
                <a:lnTo>
                  <a:pt x="78" y="106"/>
                </a:lnTo>
                <a:lnTo>
                  <a:pt x="61" y="90"/>
                </a:lnTo>
                <a:lnTo>
                  <a:pt x="61" y="61"/>
                </a:lnTo>
                <a:lnTo>
                  <a:pt x="45" y="61"/>
                </a:lnTo>
                <a:lnTo>
                  <a:pt x="0" y="77"/>
                </a:lnTo>
                <a:lnTo>
                  <a:pt x="13" y="90"/>
                </a:lnTo>
                <a:lnTo>
                  <a:pt x="29" y="106"/>
                </a:lnTo>
                <a:lnTo>
                  <a:pt x="29" y="154"/>
                </a:lnTo>
                <a:lnTo>
                  <a:pt x="29" y="167"/>
                </a:lnTo>
                <a:lnTo>
                  <a:pt x="13" y="199"/>
                </a:lnTo>
                <a:lnTo>
                  <a:pt x="13" y="215"/>
                </a:lnTo>
                <a:lnTo>
                  <a:pt x="13" y="244"/>
                </a:lnTo>
                <a:lnTo>
                  <a:pt x="13" y="260"/>
                </a:lnTo>
                <a:lnTo>
                  <a:pt x="29" y="260"/>
                </a:lnTo>
                <a:lnTo>
                  <a:pt x="29" y="244"/>
                </a:lnTo>
                <a:lnTo>
                  <a:pt x="61" y="231"/>
                </a:lnTo>
                <a:lnTo>
                  <a:pt x="78" y="215"/>
                </a:lnTo>
                <a:lnTo>
                  <a:pt x="78" y="183"/>
                </a:lnTo>
                <a:lnTo>
                  <a:pt x="61" y="154"/>
                </a:lnTo>
                <a:lnTo>
                  <a:pt x="123" y="106"/>
                </a:lnTo>
                <a:lnTo>
                  <a:pt x="139" y="106"/>
                </a:lnTo>
                <a:lnTo>
                  <a:pt x="155"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48" name="Oval 595"/>
          <p:cNvSpPr>
            <a:spLocks noChangeArrowheads="1"/>
          </p:cNvSpPr>
          <p:nvPr/>
        </p:nvSpPr>
        <p:spPr bwMode="auto">
          <a:xfrm>
            <a:off x="6978650" y="5024438"/>
            <a:ext cx="0" cy="6350"/>
          </a:xfrm>
          <a:prstGeom prst="ellipse">
            <a:avLst/>
          </a:prstGeom>
          <a:solidFill>
            <a:srgbClr val="FFFF00"/>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29949" name="Oval 596"/>
          <p:cNvSpPr>
            <a:spLocks noChangeArrowheads="1"/>
          </p:cNvSpPr>
          <p:nvPr/>
        </p:nvSpPr>
        <p:spPr bwMode="auto">
          <a:xfrm>
            <a:off x="6996113" y="4757738"/>
            <a:ext cx="3175" cy="3175"/>
          </a:xfrm>
          <a:prstGeom prst="ellipse">
            <a:avLst/>
          </a:prstGeom>
          <a:solidFill>
            <a:srgbClr val="C0C0C0"/>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29950" name="Freeform 597"/>
          <p:cNvSpPr>
            <a:spLocks/>
          </p:cNvSpPr>
          <p:nvPr/>
        </p:nvSpPr>
        <p:spPr bwMode="auto">
          <a:xfrm>
            <a:off x="6607175" y="4708525"/>
            <a:ext cx="179388" cy="180975"/>
          </a:xfrm>
          <a:custGeom>
            <a:avLst/>
            <a:gdLst>
              <a:gd name="T0" fmla="*/ 159839 w 156"/>
              <a:gd name="T1" fmla="*/ 65711 h 168"/>
              <a:gd name="T2" fmla="*/ 141441 w 156"/>
              <a:gd name="T3" fmla="*/ 48475 h 168"/>
              <a:gd name="T4" fmla="*/ 141441 w 156"/>
              <a:gd name="T5" fmla="*/ 31240 h 168"/>
              <a:gd name="T6" fmla="*/ 89694 w 156"/>
              <a:gd name="T7" fmla="*/ 0 h 168"/>
              <a:gd name="T8" fmla="*/ 70145 w 156"/>
              <a:gd name="T9" fmla="*/ 14004 h 168"/>
              <a:gd name="T10" fmla="*/ 70145 w 156"/>
              <a:gd name="T11" fmla="*/ 31240 h 168"/>
              <a:gd name="T12" fmla="*/ 33348 w 156"/>
              <a:gd name="T13" fmla="*/ 31240 h 168"/>
              <a:gd name="T14" fmla="*/ 33348 w 156"/>
              <a:gd name="T15" fmla="*/ 0 h 168"/>
              <a:gd name="T16" fmla="*/ 14949 w 156"/>
              <a:gd name="T17" fmla="*/ 0 h 168"/>
              <a:gd name="T18" fmla="*/ 14949 w 156"/>
              <a:gd name="T19" fmla="*/ 31240 h 168"/>
              <a:gd name="T20" fmla="*/ 14949 w 156"/>
              <a:gd name="T21" fmla="*/ 48475 h 168"/>
              <a:gd name="T22" fmla="*/ 0 w 156"/>
              <a:gd name="T23" fmla="*/ 48475 h 168"/>
              <a:gd name="T24" fmla="*/ 0 w 156"/>
              <a:gd name="T25" fmla="*/ 82947 h 168"/>
              <a:gd name="T26" fmla="*/ 0 w 156"/>
              <a:gd name="T27" fmla="*/ 96951 h 168"/>
              <a:gd name="T28" fmla="*/ 14949 w 156"/>
              <a:gd name="T29" fmla="*/ 96951 h 168"/>
              <a:gd name="T30" fmla="*/ 14949 w 156"/>
              <a:gd name="T31" fmla="*/ 114187 h 168"/>
              <a:gd name="T32" fmla="*/ 51747 w 156"/>
              <a:gd name="T33" fmla="*/ 148658 h 168"/>
              <a:gd name="T34" fmla="*/ 70145 w 156"/>
              <a:gd name="T35" fmla="*/ 148658 h 168"/>
              <a:gd name="T36" fmla="*/ 89694 w 156"/>
              <a:gd name="T37" fmla="*/ 179898 h 168"/>
              <a:gd name="T38" fmla="*/ 103493 w 156"/>
              <a:gd name="T39" fmla="*/ 179898 h 168"/>
              <a:gd name="T40" fmla="*/ 178238 w 156"/>
              <a:gd name="T41" fmla="*/ 165894 h 168"/>
              <a:gd name="T42" fmla="*/ 178238 w 156"/>
              <a:gd name="T43" fmla="*/ 148658 h 168"/>
              <a:gd name="T44" fmla="*/ 159839 w 156"/>
              <a:gd name="T45" fmla="*/ 131422 h 168"/>
              <a:gd name="T46" fmla="*/ 178238 w 156"/>
              <a:gd name="T47" fmla="*/ 96951 h 168"/>
              <a:gd name="T48" fmla="*/ 159839 w 156"/>
              <a:gd name="T49" fmla="*/ 96951 h 168"/>
              <a:gd name="T50" fmla="*/ 159839 w 156"/>
              <a:gd name="T51" fmla="*/ 65711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6"/>
              <a:gd name="T79" fmla="*/ 0 h 168"/>
              <a:gd name="T80" fmla="*/ 156 w 156"/>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6" h="168">
                <a:moveTo>
                  <a:pt x="139" y="61"/>
                </a:moveTo>
                <a:lnTo>
                  <a:pt x="123" y="45"/>
                </a:lnTo>
                <a:lnTo>
                  <a:pt x="123" y="29"/>
                </a:lnTo>
                <a:lnTo>
                  <a:pt x="78" y="0"/>
                </a:lnTo>
                <a:lnTo>
                  <a:pt x="61" y="13"/>
                </a:lnTo>
                <a:lnTo>
                  <a:pt x="61" y="29"/>
                </a:lnTo>
                <a:lnTo>
                  <a:pt x="29" y="29"/>
                </a:lnTo>
                <a:lnTo>
                  <a:pt x="29" y="0"/>
                </a:lnTo>
                <a:lnTo>
                  <a:pt x="13" y="0"/>
                </a:lnTo>
                <a:lnTo>
                  <a:pt x="13" y="29"/>
                </a:lnTo>
                <a:lnTo>
                  <a:pt x="13" y="45"/>
                </a:lnTo>
                <a:lnTo>
                  <a:pt x="0" y="45"/>
                </a:lnTo>
                <a:lnTo>
                  <a:pt x="0" y="77"/>
                </a:lnTo>
                <a:lnTo>
                  <a:pt x="0" y="90"/>
                </a:lnTo>
                <a:lnTo>
                  <a:pt x="13" y="90"/>
                </a:lnTo>
                <a:lnTo>
                  <a:pt x="13" y="106"/>
                </a:lnTo>
                <a:lnTo>
                  <a:pt x="45" y="138"/>
                </a:lnTo>
                <a:lnTo>
                  <a:pt x="61" y="138"/>
                </a:lnTo>
                <a:lnTo>
                  <a:pt x="78" y="167"/>
                </a:lnTo>
                <a:lnTo>
                  <a:pt x="90" y="167"/>
                </a:lnTo>
                <a:lnTo>
                  <a:pt x="155" y="154"/>
                </a:lnTo>
                <a:lnTo>
                  <a:pt x="155" y="138"/>
                </a:lnTo>
                <a:lnTo>
                  <a:pt x="139" y="122"/>
                </a:lnTo>
                <a:lnTo>
                  <a:pt x="155" y="90"/>
                </a:lnTo>
                <a:lnTo>
                  <a:pt x="139" y="90"/>
                </a:lnTo>
                <a:lnTo>
                  <a:pt x="139"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51" name="Oval 598"/>
          <p:cNvSpPr>
            <a:spLocks noChangeArrowheads="1"/>
          </p:cNvSpPr>
          <p:nvPr/>
        </p:nvSpPr>
        <p:spPr bwMode="auto">
          <a:xfrm>
            <a:off x="7389813" y="4610100"/>
            <a:ext cx="0" cy="0"/>
          </a:xfrm>
          <a:prstGeom prst="ellipse">
            <a:avLst/>
          </a:prstGeom>
          <a:solidFill>
            <a:srgbClr val="66FF33"/>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29952" name="Line 599"/>
          <p:cNvSpPr>
            <a:spLocks noChangeShapeType="1"/>
          </p:cNvSpPr>
          <p:nvPr/>
        </p:nvSpPr>
        <p:spPr bwMode="auto">
          <a:xfrm flipH="1" flipV="1">
            <a:off x="6975475" y="4275138"/>
            <a:ext cx="19050" cy="190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53" name="Line 600"/>
          <p:cNvSpPr>
            <a:spLocks noChangeShapeType="1"/>
          </p:cNvSpPr>
          <p:nvPr/>
        </p:nvSpPr>
        <p:spPr bwMode="auto">
          <a:xfrm>
            <a:off x="7065963" y="4259263"/>
            <a:ext cx="19050" cy="0"/>
          </a:xfrm>
          <a:prstGeom prst="line">
            <a:avLst/>
          </a:prstGeom>
          <a:noFill/>
          <a:ln w="12700">
            <a:solidFill>
              <a:srgbClr val="00FF00"/>
            </a:solidFill>
            <a:round/>
            <a:headEnd type="none" w="sm" len="sm"/>
            <a:tailEnd type="none" w="sm" len="sm"/>
          </a:ln>
        </p:spPr>
        <p:txBody>
          <a:bodyPr wrap="none" anchor="ctr"/>
          <a:lstStyle/>
          <a:p>
            <a:endParaRPr lang="en-US"/>
          </a:p>
        </p:txBody>
      </p:sp>
      <p:sp>
        <p:nvSpPr>
          <p:cNvPr id="29954" name="Line 601"/>
          <p:cNvSpPr>
            <a:spLocks noChangeShapeType="1"/>
          </p:cNvSpPr>
          <p:nvPr/>
        </p:nvSpPr>
        <p:spPr bwMode="auto">
          <a:xfrm>
            <a:off x="7051675" y="4225925"/>
            <a:ext cx="1428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55" name="Line 602"/>
          <p:cNvSpPr>
            <a:spLocks noChangeShapeType="1"/>
          </p:cNvSpPr>
          <p:nvPr/>
        </p:nvSpPr>
        <p:spPr bwMode="auto">
          <a:xfrm>
            <a:off x="7051675" y="4259263"/>
            <a:ext cx="14288" cy="0"/>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29956" name="Line 603"/>
          <p:cNvSpPr>
            <a:spLocks noChangeShapeType="1"/>
          </p:cNvSpPr>
          <p:nvPr/>
        </p:nvSpPr>
        <p:spPr bwMode="auto">
          <a:xfrm>
            <a:off x="7032625" y="4295775"/>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57" name="Line 604"/>
          <p:cNvSpPr>
            <a:spLocks noChangeShapeType="1"/>
          </p:cNvSpPr>
          <p:nvPr/>
        </p:nvSpPr>
        <p:spPr bwMode="auto">
          <a:xfrm flipH="1">
            <a:off x="7015163" y="4295775"/>
            <a:ext cx="1746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58" name="Line 605"/>
          <p:cNvSpPr>
            <a:spLocks noChangeShapeType="1"/>
          </p:cNvSpPr>
          <p:nvPr/>
        </p:nvSpPr>
        <p:spPr bwMode="auto">
          <a:xfrm flipH="1">
            <a:off x="6996113" y="4295775"/>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59" name="Line 606"/>
          <p:cNvSpPr>
            <a:spLocks noChangeShapeType="1"/>
          </p:cNvSpPr>
          <p:nvPr/>
        </p:nvSpPr>
        <p:spPr bwMode="auto">
          <a:xfrm>
            <a:off x="6962775" y="4259263"/>
            <a:ext cx="14288" cy="1746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60" name="Line 607"/>
          <p:cNvSpPr>
            <a:spLocks noChangeShapeType="1"/>
          </p:cNvSpPr>
          <p:nvPr/>
        </p:nvSpPr>
        <p:spPr bwMode="auto">
          <a:xfrm>
            <a:off x="6977063" y="4276725"/>
            <a:ext cx="1746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61" name="Line 608"/>
          <p:cNvSpPr>
            <a:spLocks noChangeShapeType="1"/>
          </p:cNvSpPr>
          <p:nvPr/>
        </p:nvSpPr>
        <p:spPr bwMode="auto">
          <a:xfrm flipV="1">
            <a:off x="7051675" y="4275138"/>
            <a:ext cx="0" cy="190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62" name="Line 609"/>
          <p:cNvSpPr>
            <a:spLocks noChangeShapeType="1"/>
          </p:cNvSpPr>
          <p:nvPr/>
        </p:nvSpPr>
        <p:spPr bwMode="auto">
          <a:xfrm>
            <a:off x="6962775" y="4208463"/>
            <a:ext cx="0" cy="17462"/>
          </a:xfrm>
          <a:prstGeom prst="line">
            <a:avLst/>
          </a:prstGeom>
          <a:noFill/>
          <a:ln w="12700">
            <a:solidFill>
              <a:schemeClr val="accent1"/>
            </a:solidFill>
            <a:round/>
            <a:headEnd type="none" w="sm" len="sm"/>
            <a:tailEnd type="none" w="sm" len="sm"/>
          </a:ln>
        </p:spPr>
        <p:txBody>
          <a:bodyPr wrap="none" anchor="ctr"/>
          <a:lstStyle/>
          <a:p>
            <a:endParaRPr lang="en-US"/>
          </a:p>
        </p:txBody>
      </p:sp>
      <p:sp>
        <p:nvSpPr>
          <p:cNvPr id="29963" name="Freeform 610"/>
          <p:cNvSpPr>
            <a:spLocks/>
          </p:cNvSpPr>
          <p:nvPr/>
        </p:nvSpPr>
        <p:spPr bwMode="auto">
          <a:xfrm>
            <a:off x="7015163" y="4241800"/>
            <a:ext cx="107950" cy="150813"/>
          </a:xfrm>
          <a:custGeom>
            <a:avLst/>
            <a:gdLst>
              <a:gd name="T0" fmla="*/ 51678 w 94"/>
              <a:gd name="T1" fmla="*/ 0 h 139"/>
              <a:gd name="T2" fmla="*/ 51678 w 94"/>
              <a:gd name="T3" fmla="*/ 17360 h 139"/>
              <a:gd name="T4" fmla="*/ 18374 w 94"/>
              <a:gd name="T5" fmla="*/ 52079 h 139"/>
              <a:gd name="T6" fmla="*/ 36749 w 94"/>
              <a:gd name="T7" fmla="*/ 66184 h 139"/>
              <a:gd name="T8" fmla="*/ 36749 w 94"/>
              <a:gd name="T9" fmla="*/ 83544 h 139"/>
              <a:gd name="T10" fmla="*/ 0 w 94"/>
              <a:gd name="T11" fmla="*/ 118263 h 139"/>
              <a:gd name="T12" fmla="*/ 0 w 94"/>
              <a:gd name="T13" fmla="*/ 149728 h 139"/>
              <a:gd name="T14" fmla="*/ 36749 w 94"/>
              <a:gd name="T15" fmla="*/ 149728 h 139"/>
              <a:gd name="T16" fmla="*/ 36749 w 94"/>
              <a:gd name="T17" fmla="*/ 135623 h 139"/>
              <a:gd name="T18" fmla="*/ 51678 w 94"/>
              <a:gd name="T19" fmla="*/ 135623 h 139"/>
              <a:gd name="T20" fmla="*/ 70053 w 94"/>
              <a:gd name="T21" fmla="*/ 118263 h 139"/>
              <a:gd name="T22" fmla="*/ 88427 w 94"/>
              <a:gd name="T23" fmla="*/ 118263 h 139"/>
              <a:gd name="T24" fmla="*/ 88427 w 94"/>
              <a:gd name="T25" fmla="*/ 100904 h 139"/>
              <a:gd name="T26" fmla="*/ 88427 w 94"/>
              <a:gd name="T27" fmla="*/ 83544 h 139"/>
              <a:gd name="T28" fmla="*/ 106802 w 94"/>
              <a:gd name="T29" fmla="*/ 52079 h 139"/>
              <a:gd name="T30" fmla="*/ 88427 w 94"/>
              <a:gd name="T31" fmla="*/ 17360 h 139"/>
              <a:gd name="T32" fmla="*/ 70053 w 94"/>
              <a:gd name="T33" fmla="*/ 17360 h 139"/>
              <a:gd name="T34" fmla="*/ 51678 w 94"/>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139"/>
              <a:gd name="T56" fmla="*/ 94 w 94"/>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139">
                <a:moveTo>
                  <a:pt x="45" y="0"/>
                </a:moveTo>
                <a:lnTo>
                  <a:pt x="45" y="16"/>
                </a:lnTo>
                <a:lnTo>
                  <a:pt x="16" y="48"/>
                </a:lnTo>
                <a:lnTo>
                  <a:pt x="32" y="61"/>
                </a:lnTo>
                <a:lnTo>
                  <a:pt x="32" y="77"/>
                </a:lnTo>
                <a:lnTo>
                  <a:pt x="0" y="109"/>
                </a:lnTo>
                <a:lnTo>
                  <a:pt x="0" y="138"/>
                </a:lnTo>
                <a:lnTo>
                  <a:pt x="32" y="138"/>
                </a:lnTo>
                <a:lnTo>
                  <a:pt x="32" y="125"/>
                </a:lnTo>
                <a:lnTo>
                  <a:pt x="45" y="125"/>
                </a:lnTo>
                <a:lnTo>
                  <a:pt x="61" y="109"/>
                </a:lnTo>
                <a:lnTo>
                  <a:pt x="77" y="109"/>
                </a:lnTo>
                <a:lnTo>
                  <a:pt x="77" y="93"/>
                </a:lnTo>
                <a:lnTo>
                  <a:pt x="77" y="77"/>
                </a:lnTo>
                <a:lnTo>
                  <a:pt x="93" y="48"/>
                </a:lnTo>
                <a:lnTo>
                  <a:pt x="77" y="16"/>
                </a:lnTo>
                <a:lnTo>
                  <a:pt x="61" y="16"/>
                </a:lnTo>
                <a:lnTo>
                  <a:pt x="45"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964" name="Freeform 611"/>
          <p:cNvSpPr>
            <a:spLocks/>
          </p:cNvSpPr>
          <p:nvPr/>
        </p:nvSpPr>
        <p:spPr bwMode="auto">
          <a:xfrm>
            <a:off x="6962775" y="4225925"/>
            <a:ext cx="19050" cy="52388"/>
          </a:xfrm>
          <a:custGeom>
            <a:avLst/>
            <a:gdLst>
              <a:gd name="T0" fmla="*/ 0 w 17"/>
              <a:gd name="T1" fmla="*/ 34213 h 49"/>
              <a:gd name="T2" fmla="*/ 17929 w 17"/>
              <a:gd name="T3" fmla="*/ 51319 h 49"/>
              <a:gd name="T4" fmla="*/ 17929 w 17"/>
              <a:gd name="T5" fmla="*/ 17106 h 49"/>
              <a:gd name="T6" fmla="*/ 17929 w 17"/>
              <a:gd name="T7" fmla="*/ 0 h 49"/>
              <a:gd name="T8" fmla="*/ 0 w 17"/>
              <a:gd name="T9" fmla="*/ 17106 h 49"/>
              <a:gd name="T10" fmla="*/ 0 w 17"/>
              <a:gd name="T11" fmla="*/ 34213 h 49"/>
              <a:gd name="T12" fmla="*/ 0 60000 65536"/>
              <a:gd name="T13" fmla="*/ 0 60000 65536"/>
              <a:gd name="T14" fmla="*/ 0 60000 65536"/>
              <a:gd name="T15" fmla="*/ 0 60000 65536"/>
              <a:gd name="T16" fmla="*/ 0 60000 65536"/>
              <a:gd name="T17" fmla="*/ 0 60000 65536"/>
              <a:gd name="T18" fmla="*/ 0 w 17"/>
              <a:gd name="T19" fmla="*/ 0 h 49"/>
              <a:gd name="T20" fmla="*/ 17 w 17"/>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7" h="49">
                <a:moveTo>
                  <a:pt x="0" y="32"/>
                </a:moveTo>
                <a:lnTo>
                  <a:pt x="16" y="48"/>
                </a:lnTo>
                <a:lnTo>
                  <a:pt x="16" y="16"/>
                </a:lnTo>
                <a:lnTo>
                  <a:pt x="16" y="0"/>
                </a:lnTo>
                <a:lnTo>
                  <a:pt x="0" y="16"/>
                </a:lnTo>
                <a:lnTo>
                  <a:pt x="0" y="32"/>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965" name="Freeform 612"/>
          <p:cNvSpPr>
            <a:spLocks/>
          </p:cNvSpPr>
          <p:nvPr/>
        </p:nvSpPr>
        <p:spPr bwMode="auto">
          <a:xfrm>
            <a:off x="6977063" y="4225925"/>
            <a:ext cx="90487" cy="69850"/>
          </a:xfrm>
          <a:custGeom>
            <a:avLst/>
            <a:gdLst>
              <a:gd name="T0" fmla="*/ 0 w 79"/>
              <a:gd name="T1" fmla="*/ 51858 h 66"/>
              <a:gd name="T2" fmla="*/ 18326 w 79"/>
              <a:gd name="T3" fmla="*/ 68792 h 66"/>
              <a:gd name="T4" fmla="*/ 56125 w 79"/>
              <a:gd name="T5" fmla="*/ 68792 h 66"/>
              <a:gd name="T6" fmla="*/ 89342 w 79"/>
              <a:gd name="T7" fmla="*/ 34925 h 66"/>
              <a:gd name="T8" fmla="*/ 89342 w 79"/>
              <a:gd name="T9" fmla="*/ 16933 h 66"/>
              <a:gd name="T10" fmla="*/ 89342 w 79"/>
              <a:gd name="T11" fmla="*/ 0 h 66"/>
              <a:gd name="T12" fmla="*/ 74451 w 79"/>
              <a:gd name="T13" fmla="*/ 0 h 66"/>
              <a:gd name="T14" fmla="*/ 56125 w 79"/>
              <a:gd name="T15" fmla="*/ 34925 h 66"/>
              <a:gd name="T16" fmla="*/ 18326 w 79"/>
              <a:gd name="T17" fmla="*/ 34925 h 66"/>
              <a:gd name="T18" fmla="*/ 0 w 79"/>
              <a:gd name="T19" fmla="*/ 51858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66"/>
              <a:gd name="T32" fmla="*/ 79 w 79"/>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66">
                <a:moveTo>
                  <a:pt x="0" y="49"/>
                </a:moveTo>
                <a:lnTo>
                  <a:pt x="16" y="65"/>
                </a:lnTo>
                <a:lnTo>
                  <a:pt x="49" y="65"/>
                </a:lnTo>
                <a:lnTo>
                  <a:pt x="78" y="33"/>
                </a:lnTo>
                <a:lnTo>
                  <a:pt x="78" y="16"/>
                </a:lnTo>
                <a:lnTo>
                  <a:pt x="78" y="0"/>
                </a:lnTo>
                <a:lnTo>
                  <a:pt x="65" y="0"/>
                </a:lnTo>
                <a:lnTo>
                  <a:pt x="49" y="33"/>
                </a:lnTo>
                <a:lnTo>
                  <a:pt x="16" y="33"/>
                </a:lnTo>
                <a:lnTo>
                  <a:pt x="0" y="49"/>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966" name="Freeform 613"/>
          <p:cNvSpPr>
            <a:spLocks/>
          </p:cNvSpPr>
          <p:nvPr/>
        </p:nvSpPr>
        <p:spPr bwMode="auto">
          <a:xfrm>
            <a:off x="6943725" y="3894138"/>
            <a:ext cx="212725" cy="149225"/>
          </a:xfrm>
          <a:custGeom>
            <a:avLst/>
            <a:gdLst>
              <a:gd name="T0" fmla="*/ 0 w 184"/>
              <a:gd name="T1" fmla="*/ 17177 h 139"/>
              <a:gd name="T2" fmla="*/ 0 w 184"/>
              <a:gd name="T3" fmla="*/ 0 h 139"/>
              <a:gd name="T4" fmla="*/ 18498 w 184"/>
              <a:gd name="T5" fmla="*/ 0 h 139"/>
              <a:gd name="T6" fmla="*/ 33527 w 184"/>
              <a:gd name="T7" fmla="*/ 17177 h 139"/>
              <a:gd name="T8" fmla="*/ 52025 w 184"/>
              <a:gd name="T9" fmla="*/ 17177 h 139"/>
              <a:gd name="T10" fmla="*/ 52025 w 184"/>
              <a:gd name="T11" fmla="*/ 0 h 139"/>
              <a:gd name="T12" fmla="*/ 70523 w 184"/>
              <a:gd name="T13" fmla="*/ 0 h 139"/>
              <a:gd name="T14" fmla="*/ 89021 w 184"/>
              <a:gd name="T15" fmla="*/ 0 h 139"/>
              <a:gd name="T16" fmla="*/ 122548 w 184"/>
              <a:gd name="T17" fmla="*/ 17177 h 139"/>
              <a:gd name="T18" fmla="*/ 122548 w 184"/>
              <a:gd name="T19" fmla="*/ 0 h 139"/>
              <a:gd name="T20" fmla="*/ 141046 w 184"/>
              <a:gd name="T21" fmla="*/ 17177 h 139"/>
              <a:gd name="T22" fmla="*/ 159544 w 184"/>
              <a:gd name="T23" fmla="*/ 34354 h 139"/>
              <a:gd name="T24" fmla="*/ 159544 w 184"/>
              <a:gd name="T25" fmla="*/ 51531 h 139"/>
              <a:gd name="T26" fmla="*/ 178042 w 184"/>
              <a:gd name="T27" fmla="*/ 51531 h 139"/>
              <a:gd name="T28" fmla="*/ 211569 w 184"/>
              <a:gd name="T29" fmla="*/ 51531 h 139"/>
              <a:gd name="T30" fmla="*/ 211569 w 184"/>
              <a:gd name="T31" fmla="*/ 65487 h 139"/>
              <a:gd name="T32" fmla="*/ 211569 w 184"/>
              <a:gd name="T33" fmla="*/ 99841 h 139"/>
              <a:gd name="T34" fmla="*/ 211569 w 184"/>
              <a:gd name="T35" fmla="*/ 117018 h 139"/>
              <a:gd name="T36" fmla="*/ 196539 w 184"/>
              <a:gd name="T37" fmla="*/ 134195 h 139"/>
              <a:gd name="T38" fmla="*/ 159544 w 184"/>
              <a:gd name="T39" fmla="*/ 148151 h 139"/>
              <a:gd name="T40" fmla="*/ 159544 w 184"/>
              <a:gd name="T41" fmla="*/ 117018 h 139"/>
              <a:gd name="T42" fmla="*/ 70523 w 184"/>
              <a:gd name="T43" fmla="*/ 99841 h 139"/>
              <a:gd name="T44" fmla="*/ 52025 w 184"/>
              <a:gd name="T45" fmla="*/ 99841 h 139"/>
              <a:gd name="T46" fmla="*/ 52025 w 184"/>
              <a:gd name="T47" fmla="*/ 117018 h 139"/>
              <a:gd name="T48" fmla="*/ 18498 w 184"/>
              <a:gd name="T49" fmla="*/ 51531 h 139"/>
              <a:gd name="T50" fmla="*/ 33527 w 184"/>
              <a:gd name="T51" fmla="*/ 51531 h 139"/>
              <a:gd name="T52" fmla="*/ 18498 w 184"/>
              <a:gd name="T53" fmla="*/ 34354 h 139"/>
              <a:gd name="T54" fmla="*/ 18498 w 184"/>
              <a:gd name="T55" fmla="*/ 51531 h 139"/>
              <a:gd name="T56" fmla="*/ 0 w 184"/>
              <a:gd name="T57" fmla="*/ 17177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39"/>
              <a:gd name="T89" fmla="*/ 184 w 184"/>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39">
                <a:moveTo>
                  <a:pt x="0" y="16"/>
                </a:moveTo>
                <a:lnTo>
                  <a:pt x="0" y="0"/>
                </a:lnTo>
                <a:lnTo>
                  <a:pt x="16" y="0"/>
                </a:lnTo>
                <a:lnTo>
                  <a:pt x="29" y="16"/>
                </a:lnTo>
                <a:lnTo>
                  <a:pt x="45" y="16"/>
                </a:lnTo>
                <a:lnTo>
                  <a:pt x="45" y="0"/>
                </a:lnTo>
                <a:lnTo>
                  <a:pt x="61" y="0"/>
                </a:lnTo>
                <a:lnTo>
                  <a:pt x="77" y="0"/>
                </a:lnTo>
                <a:lnTo>
                  <a:pt x="106" y="16"/>
                </a:lnTo>
                <a:lnTo>
                  <a:pt x="106" y="0"/>
                </a:lnTo>
                <a:lnTo>
                  <a:pt x="122" y="16"/>
                </a:lnTo>
                <a:lnTo>
                  <a:pt x="138" y="32"/>
                </a:lnTo>
                <a:lnTo>
                  <a:pt x="138" y="48"/>
                </a:lnTo>
                <a:lnTo>
                  <a:pt x="154" y="48"/>
                </a:lnTo>
                <a:lnTo>
                  <a:pt x="183" y="48"/>
                </a:lnTo>
                <a:lnTo>
                  <a:pt x="183" y="61"/>
                </a:lnTo>
                <a:lnTo>
                  <a:pt x="183" y="93"/>
                </a:lnTo>
                <a:lnTo>
                  <a:pt x="183" y="109"/>
                </a:lnTo>
                <a:lnTo>
                  <a:pt x="170" y="125"/>
                </a:lnTo>
                <a:lnTo>
                  <a:pt x="138" y="138"/>
                </a:lnTo>
                <a:lnTo>
                  <a:pt x="138" y="109"/>
                </a:lnTo>
                <a:lnTo>
                  <a:pt x="61" y="93"/>
                </a:lnTo>
                <a:lnTo>
                  <a:pt x="45" y="93"/>
                </a:lnTo>
                <a:lnTo>
                  <a:pt x="45" y="109"/>
                </a:lnTo>
                <a:lnTo>
                  <a:pt x="16" y="48"/>
                </a:lnTo>
                <a:lnTo>
                  <a:pt x="29" y="48"/>
                </a:lnTo>
                <a:lnTo>
                  <a:pt x="16" y="32"/>
                </a:lnTo>
                <a:lnTo>
                  <a:pt x="16" y="48"/>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67" name="Line 614"/>
          <p:cNvSpPr>
            <a:spLocks noChangeShapeType="1"/>
          </p:cNvSpPr>
          <p:nvPr/>
        </p:nvSpPr>
        <p:spPr bwMode="auto">
          <a:xfrm>
            <a:off x="7318375" y="4043363"/>
            <a:ext cx="1746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68" name="Line 615"/>
          <p:cNvSpPr>
            <a:spLocks noChangeShapeType="1"/>
          </p:cNvSpPr>
          <p:nvPr/>
        </p:nvSpPr>
        <p:spPr bwMode="auto">
          <a:xfrm>
            <a:off x="7318375" y="3976688"/>
            <a:ext cx="0" cy="1746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69" name="Line 616"/>
          <p:cNvSpPr>
            <a:spLocks noChangeShapeType="1"/>
          </p:cNvSpPr>
          <p:nvPr/>
        </p:nvSpPr>
        <p:spPr bwMode="auto">
          <a:xfrm flipH="1">
            <a:off x="7299325" y="4011613"/>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70" name="Line 617"/>
          <p:cNvSpPr>
            <a:spLocks noChangeShapeType="1"/>
          </p:cNvSpPr>
          <p:nvPr/>
        </p:nvSpPr>
        <p:spPr bwMode="auto">
          <a:xfrm>
            <a:off x="7299325" y="4029075"/>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71" name="Line 618"/>
          <p:cNvSpPr>
            <a:spLocks noChangeShapeType="1"/>
          </p:cNvSpPr>
          <p:nvPr/>
        </p:nvSpPr>
        <p:spPr bwMode="auto">
          <a:xfrm>
            <a:off x="7332663" y="4059238"/>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72" name="Line 619"/>
          <p:cNvSpPr>
            <a:spLocks noChangeShapeType="1"/>
          </p:cNvSpPr>
          <p:nvPr/>
        </p:nvSpPr>
        <p:spPr bwMode="auto">
          <a:xfrm flipV="1">
            <a:off x="7351713" y="4059238"/>
            <a:ext cx="0" cy="1746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73" name="Line 620"/>
          <p:cNvSpPr>
            <a:spLocks noChangeShapeType="1"/>
          </p:cNvSpPr>
          <p:nvPr/>
        </p:nvSpPr>
        <p:spPr bwMode="auto">
          <a:xfrm>
            <a:off x="7351713" y="4043363"/>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74" name="Line 621"/>
          <p:cNvSpPr>
            <a:spLocks noChangeShapeType="1"/>
          </p:cNvSpPr>
          <p:nvPr/>
        </p:nvSpPr>
        <p:spPr bwMode="auto">
          <a:xfrm flipV="1">
            <a:off x="7351713" y="4027488"/>
            <a:ext cx="0" cy="1428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75" name="Line 622"/>
          <p:cNvSpPr>
            <a:spLocks noChangeShapeType="1"/>
          </p:cNvSpPr>
          <p:nvPr/>
        </p:nvSpPr>
        <p:spPr bwMode="auto">
          <a:xfrm flipV="1">
            <a:off x="7351713" y="4011613"/>
            <a:ext cx="0" cy="1746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76" name="Line 623"/>
          <p:cNvSpPr>
            <a:spLocks noChangeShapeType="1"/>
          </p:cNvSpPr>
          <p:nvPr/>
        </p:nvSpPr>
        <p:spPr bwMode="auto">
          <a:xfrm>
            <a:off x="7332663" y="4011613"/>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77" name="Line 624"/>
          <p:cNvSpPr>
            <a:spLocks noChangeShapeType="1"/>
          </p:cNvSpPr>
          <p:nvPr/>
        </p:nvSpPr>
        <p:spPr bwMode="auto">
          <a:xfrm flipV="1">
            <a:off x="7332663" y="3994150"/>
            <a:ext cx="0" cy="174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78" name="Line 625"/>
          <p:cNvSpPr>
            <a:spLocks noChangeShapeType="1"/>
          </p:cNvSpPr>
          <p:nvPr/>
        </p:nvSpPr>
        <p:spPr bwMode="auto">
          <a:xfrm>
            <a:off x="7332663" y="3994150"/>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79" name="Line 626"/>
          <p:cNvSpPr>
            <a:spLocks noChangeShapeType="1"/>
          </p:cNvSpPr>
          <p:nvPr/>
        </p:nvSpPr>
        <p:spPr bwMode="auto">
          <a:xfrm>
            <a:off x="7351713" y="3994150"/>
            <a:ext cx="0" cy="174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80" name="Freeform 627"/>
          <p:cNvSpPr>
            <a:spLocks/>
          </p:cNvSpPr>
          <p:nvPr/>
        </p:nvSpPr>
        <p:spPr bwMode="auto">
          <a:xfrm>
            <a:off x="7104063" y="3976688"/>
            <a:ext cx="215900" cy="184150"/>
          </a:xfrm>
          <a:custGeom>
            <a:avLst/>
            <a:gdLst>
              <a:gd name="T0" fmla="*/ 0 w 187"/>
              <a:gd name="T1" fmla="*/ 65691 h 171"/>
              <a:gd name="T2" fmla="*/ 0 w 187"/>
              <a:gd name="T3" fmla="*/ 82921 h 171"/>
              <a:gd name="T4" fmla="*/ 18473 w 187"/>
              <a:gd name="T5" fmla="*/ 100152 h 171"/>
              <a:gd name="T6" fmla="*/ 18473 w 187"/>
              <a:gd name="T7" fmla="*/ 134613 h 171"/>
              <a:gd name="T8" fmla="*/ 36945 w 187"/>
              <a:gd name="T9" fmla="*/ 134613 h 171"/>
              <a:gd name="T10" fmla="*/ 36945 w 187"/>
              <a:gd name="T11" fmla="*/ 148612 h 171"/>
              <a:gd name="T12" fmla="*/ 18473 w 187"/>
              <a:gd name="T13" fmla="*/ 165843 h 171"/>
              <a:gd name="T14" fmla="*/ 36945 w 187"/>
              <a:gd name="T15" fmla="*/ 183073 h 171"/>
              <a:gd name="T16" fmla="*/ 70427 w 187"/>
              <a:gd name="T17" fmla="*/ 183073 h 171"/>
              <a:gd name="T18" fmla="*/ 107373 w 187"/>
              <a:gd name="T19" fmla="*/ 165843 h 171"/>
              <a:gd name="T20" fmla="*/ 107373 w 187"/>
              <a:gd name="T21" fmla="*/ 148612 h 171"/>
              <a:gd name="T22" fmla="*/ 125845 w 187"/>
              <a:gd name="T23" fmla="*/ 148612 h 171"/>
              <a:gd name="T24" fmla="*/ 125845 w 187"/>
              <a:gd name="T25" fmla="*/ 134613 h 171"/>
              <a:gd name="T26" fmla="*/ 140855 w 187"/>
              <a:gd name="T27" fmla="*/ 117382 h 171"/>
              <a:gd name="T28" fmla="*/ 159327 w 187"/>
              <a:gd name="T29" fmla="*/ 100152 h 171"/>
              <a:gd name="T30" fmla="*/ 159327 w 187"/>
              <a:gd name="T31" fmla="*/ 82921 h 171"/>
              <a:gd name="T32" fmla="*/ 177800 w 187"/>
              <a:gd name="T33" fmla="*/ 65691 h 171"/>
              <a:gd name="T34" fmla="*/ 159327 w 187"/>
              <a:gd name="T35" fmla="*/ 34461 h 171"/>
              <a:gd name="T36" fmla="*/ 196273 w 187"/>
              <a:gd name="T37" fmla="*/ 17230 h 171"/>
              <a:gd name="T38" fmla="*/ 214745 w 187"/>
              <a:gd name="T39" fmla="*/ 17230 h 171"/>
              <a:gd name="T40" fmla="*/ 214745 w 187"/>
              <a:gd name="T41" fmla="*/ 0 h 171"/>
              <a:gd name="T42" fmla="*/ 196273 w 187"/>
              <a:gd name="T43" fmla="*/ 0 h 171"/>
              <a:gd name="T44" fmla="*/ 177800 w 187"/>
              <a:gd name="T45" fmla="*/ 17230 h 171"/>
              <a:gd name="T46" fmla="*/ 159327 w 187"/>
              <a:gd name="T47" fmla="*/ 0 h 171"/>
              <a:gd name="T48" fmla="*/ 140855 w 187"/>
              <a:gd name="T49" fmla="*/ 0 h 171"/>
              <a:gd name="T50" fmla="*/ 107373 w 187"/>
              <a:gd name="T51" fmla="*/ 17230 h 171"/>
              <a:gd name="T52" fmla="*/ 88900 w 187"/>
              <a:gd name="T53" fmla="*/ 17230 h 171"/>
              <a:gd name="T54" fmla="*/ 51955 w 187"/>
              <a:gd name="T55" fmla="*/ 17230 h 171"/>
              <a:gd name="T56" fmla="*/ 51955 w 187"/>
              <a:gd name="T57" fmla="*/ 34461 h 171"/>
              <a:gd name="T58" fmla="*/ 36945 w 187"/>
              <a:gd name="T59" fmla="*/ 51691 h 171"/>
              <a:gd name="T60" fmla="*/ 0 w 187"/>
              <a:gd name="T61" fmla="*/ 65691 h 1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7"/>
              <a:gd name="T94" fmla="*/ 0 h 171"/>
              <a:gd name="T95" fmla="*/ 187 w 187"/>
              <a:gd name="T96" fmla="*/ 171 h 1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7" h="171">
                <a:moveTo>
                  <a:pt x="0" y="61"/>
                </a:moveTo>
                <a:lnTo>
                  <a:pt x="0" y="77"/>
                </a:lnTo>
                <a:lnTo>
                  <a:pt x="16" y="93"/>
                </a:lnTo>
                <a:lnTo>
                  <a:pt x="16" y="125"/>
                </a:lnTo>
                <a:lnTo>
                  <a:pt x="32" y="125"/>
                </a:lnTo>
                <a:lnTo>
                  <a:pt x="32" y="138"/>
                </a:lnTo>
                <a:lnTo>
                  <a:pt x="16" y="154"/>
                </a:lnTo>
                <a:lnTo>
                  <a:pt x="32" y="170"/>
                </a:lnTo>
                <a:lnTo>
                  <a:pt x="61" y="170"/>
                </a:lnTo>
                <a:lnTo>
                  <a:pt x="93" y="154"/>
                </a:lnTo>
                <a:lnTo>
                  <a:pt x="93" y="138"/>
                </a:lnTo>
                <a:lnTo>
                  <a:pt x="109" y="138"/>
                </a:lnTo>
                <a:lnTo>
                  <a:pt x="109" y="125"/>
                </a:lnTo>
                <a:lnTo>
                  <a:pt x="122" y="109"/>
                </a:lnTo>
                <a:lnTo>
                  <a:pt x="138" y="93"/>
                </a:lnTo>
                <a:lnTo>
                  <a:pt x="138" y="77"/>
                </a:lnTo>
                <a:lnTo>
                  <a:pt x="154" y="61"/>
                </a:lnTo>
                <a:lnTo>
                  <a:pt x="138" y="32"/>
                </a:lnTo>
                <a:lnTo>
                  <a:pt x="170" y="16"/>
                </a:lnTo>
                <a:lnTo>
                  <a:pt x="186" y="16"/>
                </a:lnTo>
                <a:lnTo>
                  <a:pt x="186" y="0"/>
                </a:lnTo>
                <a:lnTo>
                  <a:pt x="170" y="0"/>
                </a:lnTo>
                <a:lnTo>
                  <a:pt x="154" y="16"/>
                </a:lnTo>
                <a:lnTo>
                  <a:pt x="138" y="0"/>
                </a:lnTo>
                <a:lnTo>
                  <a:pt x="122" y="0"/>
                </a:lnTo>
                <a:lnTo>
                  <a:pt x="93" y="16"/>
                </a:lnTo>
                <a:lnTo>
                  <a:pt x="77" y="16"/>
                </a:lnTo>
                <a:lnTo>
                  <a:pt x="45" y="16"/>
                </a:lnTo>
                <a:lnTo>
                  <a:pt x="45" y="32"/>
                </a:lnTo>
                <a:lnTo>
                  <a:pt x="32" y="48"/>
                </a:lnTo>
                <a:lnTo>
                  <a:pt x="0"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81" name="Freeform 628"/>
          <p:cNvSpPr>
            <a:spLocks/>
          </p:cNvSpPr>
          <p:nvPr/>
        </p:nvSpPr>
        <p:spPr bwMode="auto">
          <a:xfrm>
            <a:off x="7140575" y="3976688"/>
            <a:ext cx="230188" cy="284162"/>
          </a:xfrm>
          <a:custGeom>
            <a:avLst/>
            <a:gdLst>
              <a:gd name="T0" fmla="*/ 122000 w 200"/>
              <a:gd name="T1" fmla="*/ 283086 h 264"/>
              <a:gd name="T2" fmla="*/ 158830 w 200"/>
              <a:gd name="T3" fmla="*/ 265864 h 264"/>
              <a:gd name="T4" fmla="*/ 140415 w 200"/>
              <a:gd name="T5" fmla="*/ 231420 h 264"/>
              <a:gd name="T6" fmla="*/ 140415 w 200"/>
              <a:gd name="T7" fmla="*/ 217427 h 264"/>
              <a:gd name="T8" fmla="*/ 140415 w 200"/>
              <a:gd name="T9" fmla="*/ 200205 h 264"/>
              <a:gd name="T10" fmla="*/ 158830 w 200"/>
              <a:gd name="T11" fmla="*/ 217427 h 264"/>
              <a:gd name="T12" fmla="*/ 177245 w 200"/>
              <a:gd name="T13" fmla="*/ 200205 h 264"/>
              <a:gd name="T14" fmla="*/ 177245 w 200"/>
              <a:gd name="T15" fmla="*/ 182983 h 264"/>
              <a:gd name="T16" fmla="*/ 192207 w 200"/>
              <a:gd name="T17" fmla="*/ 165761 h 264"/>
              <a:gd name="T18" fmla="*/ 210622 w 200"/>
              <a:gd name="T19" fmla="*/ 134546 h 264"/>
              <a:gd name="T20" fmla="*/ 210622 w 200"/>
              <a:gd name="T21" fmla="*/ 117324 h 264"/>
              <a:gd name="T22" fmla="*/ 210622 w 200"/>
              <a:gd name="T23" fmla="*/ 100103 h 264"/>
              <a:gd name="T24" fmla="*/ 192207 w 200"/>
              <a:gd name="T25" fmla="*/ 100103 h 264"/>
              <a:gd name="T26" fmla="*/ 229037 w 200"/>
              <a:gd name="T27" fmla="*/ 65659 h 264"/>
              <a:gd name="T28" fmla="*/ 210622 w 200"/>
              <a:gd name="T29" fmla="*/ 34444 h 264"/>
              <a:gd name="T30" fmla="*/ 177245 w 200"/>
              <a:gd name="T31" fmla="*/ 0 h 264"/>
              <a:gd name="T32" fmla="*/ 177245 w 200"/>
              <a:gd name="T33" fmla="*/ 17222 h 264"/>
              <a:gd name="T34" fmla="*/ 158830 w 200"/>
              <a:gd name="T35" fmla="*/ 17222 h 264"/>
              <a:gd name="T36" fmla="*/ 122000 w 200"/>
              <a:gd name="T37" fmla="*/ 34444 h 264"/>
              <a:gd name="T38" fmla="*/ 140415 w 200"/>
              <a:gd name="T39" fmla="*/ 65659 h 264"/>
              <a:gd name="T40" fmla="*/ 122000 w 200"/>
              <a:gd name="T41" fmla="*/ 82881 h 264"/>
              <a:gd name="T42" fmla="*/ 122000 w 200"/>
              <a:gd name="T43" fmla="*/ 100103 h 264"/>
              <a:gd name="T44" fmla="*/ 103585 w 200"/>
              <a:gd name="T45" fmla="*/ 117324 h 264"/>
              <a:gd name="T46" fmla="*/ 88622 w 200"/>
              <a:gd name="T47" fmla="*/ 134546 h 264"/>
              <a:gd name="T48" fmla="*/ 88622 w 200"/>
              <a:gd name="T49" fmla="*/ 148539 h 264"/>
              <a:gd name="T50" fmla="*/ 70207 w 200"/>
              <a:gd name="T51" fmla="*/ 148539 h 264"/>
              <a:gd name="T52" fmla="*/ 70207 w 200"/>
              <a:gd name="T53" fmla="*/ 165761 h 264"/>
              <a:gd name="T54" fmla="*/ 33377 w 200"/>
              <a:gd name="T55" fmla="*/ 182983 h 264"/>
              <a:gd name="T56" fmla="*/ 0 w 200"/>
              <a:gd name="T57" fmla="*/ 182983 h 264"/>
              <a:gd name="T58" fmla="*/ 14962 w 200"/>
              <a:gd name="T59" fmla="*/ 217427 h 264"/>
              <a:gd name="T60" fmla="*/ 14962 w 200"/>
              <a:gd name="T61" fmla="*/ 231420 h 264"/>
              <a:gd name="T62" fmla="*/ 14962 w 200"/>
              <a:gd name="T63" fmla="*/ 248642 h 264"/>
              <a:gd name="T64" fmla="*/ 0 w 200"/>
              <a:gd name="T65" fmla="*/ 265864 h 264"/>
              <a:gd name="T66" fmla="*/ 14962 w 200"/>
              <a:gd name="T67" fmla="*/ 265864 h 264"/>
              <a:gd name="T68" fmla="*/ 88622 w 200"/>
              <a:gd name="T69" fmla="*/ 248642 h 264"/>
              <a:gd name="T70" fmla="*/ 122000 w 200"/>
              <a:gd name="T71" fmla="*/ 283086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
              <a:gd name="T109" fmla="*/ 0 h 264"/>
              <a:gd name="T110" fmla="*/ 200 w 200"/>
              <a:gd name="T111" fmla="*/ 264 h 2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 h="264">
                <a:moveTo>
                  <a:pt x="106" y="263"/>
                </a:moveTo>
                <a:lnTo>
                  <a:pt x="138" y="247"/>
                </a:lnTo>
                <a:lnTo>
                  <a:pt x="122" y="215"/>
                </a:lnTo>
                <a:lnTo>
                  <a:pt x="122" y="202"/>
                </a:lnTo>
                <a:lnTo>
                  <a:pt x="122" y="186"/>
                </a:lnTo>
                <a:lnTo>
                  <a:pt x="138" y="202"/>
                </a:lnTo>
                <a:lnTo>
                  <a:pt x="154" y="186"/>
                </a:lnTo>
                <a:lnTo>
                  <a:pt x="154" y="170"/>
                </a:lnTo>
                <a:lnTo>
                  <a:pt x="167" y="154"/>
                </a:lnTo>
                <a:lnTo>
                  <a:pt x="183" y="125"/>
                </a:lnTo>
                <a:lnTo>
                  <a:pt x="183" y="109"/>
                </a:lnTo>
                <a:lnTo>
                  <a:pt x="183" y="93"/>
                </a:lnTo>
                <a:lnTo>
                  <a:pt x="167" y="93"/>
                </a:lnTo>
                <a:lnTo>
                  <a:pt x="199" y="61"/>
                </a:lnTo>
                <a:lnTo>
                  <a:pt x="183" y="32"/>
                </a:lnTo>
                <a:lnTo>
                  <a:pt x="154" y="0"/>
                </a:lnTo>
                <a:lnTo>
                  <a:pt x="154" y="16"/>
                </a:lnTo>
                <a:lnTo>
                  <a:pt x="138" y="16"/>
                </a:lnTo>
                <a:lnTo>
                  <a:pt x="106" y="32"/>
                </a:lnTo>
                <a:lnTo>
                  <a:pt x="122" y="61"/>
                </a:lnTo>
                <a:lnTo>
                  <a:pt x="106" y="77"/>
                </a:lnTo>
                <a:lnTo>
                  <a:pt x="106" y="93"/>
                </a:lnTo>
                <a:lnTo>
                  <a:pt x="90" y="109"/>
                </a:lnTo>
                <a:lnTo>
                  <a:pt x="77" y="125"/>
                </a:lnTo>
                <a:lnTo>
                  <a:pt x="77" y="138"/>
                </a:lnTo>
                <a:lnTo>
                  <a:pt x="61" y="138"/>
                </a:lnTo>
                <a:lnTo>
                  <a:pt x="61" y="154"/>
                </a:lnTo>
                <a:lnTo>
                  <a:pt x="29" y="170"/>
                </a:lnTo>
                <a:lnTo>
                  <a:pt x="0" y="170"/>
                </a:lnTo>
                <a:lnTo>
                  <a:pt x="13" y="202"/>
                </a:lnTo>
                <a:lnTo>
                  <a:pt x="13" y="215"/>
                </a:lnTo>
                <a:lnTo>
                  <a:pt x="13" y="231"/>
                </a:lnTo>
                <a:lnTo>
                  <a:pt x="0" y="247"/>
                </a:lnTo>
                <a:lnTo>
                  <a:pt x="13" y="247"/>
                </a:lnTo>
                <a:lnTo>
                  <a:pt x="77" y="231"/>
                </a:lnTo>
                <a:lnTo>
                  <a:pt x="106" y="263"/>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29982" name="Freeform 629"/>
          <p:cNvSpPr>
            <a:spLocks/>
          </p:cNvSpPr>
          <p:nvPr/>
        </p:nvSpPr>
        <p:spPr bwMode="auto">
          <a:xfrm>
            <a:off x="7192963" y="3911600"/>
            <a:ext cx="127000" cy="84138"/>
          </a:xfrm>
          <a:custGeom>
            <a:avLst/>
            <a:gdLst>
              <a:gd name="T0" fmla="*/ 18473 w 110"/>
              <a:gd name="T1" fmla="*/ 0 h 78"/>
              <a:gd name="T2" fmla="*/ 18473 w 110"/>
              <a:gd name="T3" fmla="*/ 17259 h 78"/>
              <a:gd name="T4" fmla="*/ 36945 w 110"/>
              <a:gd name="T5" fmla="*/ 17259 h 78"/>
              <a:gd name="T6" fmla="*/ 51955 w 110"/>
              <a:gd name="T7" fmla="*/ 17259 h 78"/>
              <a:gd name="T8" fmla="*/ 70427 w 110"/>
              <a:gd name="T9" fmla="*/ 17259 h 78"/>
              <a:gd name="T10" fmla="*/ 88900 w 110"/>
              <a:gd name="T11" fmla="*/ 34518 h 78"/>
              <a:gd name="T12" fmla="*/ 107373 w 110"/>
              <a:gd name="T13" fmla="*/ 34518 h 78"/>
              <a:gd name="T14" fmla="*/ 125845 w 110"/>
              <a:gd name="T15" fmla="*/ 34518 h 78"/>
              <a:gd name="T16" fmla="*/ 125845 w 110"/>
              <a:gd name="T17" fmla="*/ 65800 h 78"/>
              <a:gd name="T18" fmla="*/ 107373 w 110"/>
              <a:gd name="T19" fmla="*/ 65800 h 78"/>
              <a:gd name="T20" fmla="*/ 88900 w 110"/>
              <a:gd name="T21" fmla="*/ 83059 h 78"/>
              <a:gd name="T22" fmla="*/ 70427 w 110"/>
              <a:gd name="T23" fmla="*/ 65800 h 78"/>
              <a:gd name="T24" fmla="*/ 51955 w 110"/>
              <a:gd name="T25" fmla="*/ 65800 h 78"/>
              <a:gd name="T26" fmla="*/ 18473 w 110"/>
              <a:gd name="T27" fmla="*/ 83059 h 78"/>
              <a:gd name="T28" fmla="*/ 0 w 110"/>
              <a:gd name="T29" fmla="*/ 83059 h 78"/>
              <a:gd name="T30" fmla="*/ 0 w 110"/>
              <a:gd name="T31" fmla="*/ 34518 h 78"/>
              <a:gd name="T32" fmla="*/ 0 w 110"/>
              <a:gd name="T33" fmla="*/ 17259 h 78"/>
              <a:gd name="T34" fmla="*/ 0 w 110"/>
              <a:gd name="T35" fmla="*/ 0 h 78"/>
              <a:gd name="T36" fmla="*/ 18473 w 110"/>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78"/>
              <a:gd name="T59" fmla="*/ 110 w 110"/>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78">
                <a:moveTo>
                  <a:pt x="16" y="0"/>
                </a:moveTo>
                <a:lnTo>
                  <a:pt x="16" y="16"/>
                </a:lnTo>
                <a:lnTo>
                  <a:pt x="32" y="16"/>
                </a:lnTo>
                <a:lnTo>
                  <a:pt x="45" y="16"/>
                </a:lnTo>
                <a:lnTo>
                  <a:pt x="61" y="16"/>
                </a:lnTo>
                <a:lnTo>
                  <a:pt x="77" y="32"/>
                </a:lnTo>
                <a:lnTo>
                  <a:pt x="93" y="32"/>
                </a:lnTo>
                <a:lnTo>
                  <a:pt x="109" y="32"/>
                </a:lnTo>
                <a:lnTo>
                  <a:pt x="109" y="61"/>
                </a:lnTo>
                <a:lnTo>
                  <a:pt x="93" y="61"/>
                </a:lnTo>
                <a:lnTo>
                  <a:pt x="77" y="77"/>
                </a:lnTo>
                <a:lnTo>
                  <a:pt x="61" y="61"/>
                </a:lnTo>
                <a:lnTo>
                  <a:pt x="45" y="61"/>
                </a:lnTo>
                <a:lnTo>
                  <a:pt x="16" y="77"/>
                </a:lnTo>
                <a:lnTo>
                  <a:pt x="0" y="77"/>
                </a:lnTo>
                <a:lnTo>
                  <a:pt x="0" y="32"/>
                </a:lnTo>
                <a:lnTo>
                  <a:pt x="0" y="16"/>
                </a:lnTo>
                <a:lnTo>
                  <a:pt x="0" y="0"/>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83" name="Freeform 630"/>
          <p:cNvSpPr>
            <a:spLocks/>
          </p:cNvSpPr>
          <p:nvPr/>
        </p:nvSpPr>
        <p:spPr bwMode="auto">
          <a:xfrm>
            <a:off x="6996113" y="3846513"/>
            <a:ext cx="234950" cy="149225"/>
          </a:xfrm>
          <a:custGeom>
            <a:avLst/>
            <a:gdLst>
              <a:gd name="T0" fmla="*/ 0 w 203"/>
              <a:gd name="T1" fmla="*/ 48310 h 139"/>
              <a:gd name="T2" fmla="*/ 0 w 203"/>
              <a:gd name="T3" fmla="*/ 0 h 139"/>
              <a:gd name="T4" fmla="*/ 18518 w 203"/>
              <a:gd name="T5" fmla="*/ 0 h 139"/>
              <a:gd name="T6" fmla="*/ 37036 w 203"/>
              <a:gd name="T7" fmla="*/ 0 h 139"/>
              <a:gd name="T8" fmla="*/ 55555 w 203"/>
              <a:gd name="T9" fmla="*/ 17177 h 139"/>
              <a:gd name="T10" fmla="*/ 70601 w 203"/>
              <a:gd name="T11" fmla="*/ 31133 h 139"/>
              <a:gd name="T12" fmla="*/ 70601 w 203"/>
              <a:gd name="T13" fmla="*/ 17177 h 139"/>
              <a:gd name="T14" fmla="*/ 70601 w 203"/>
              <a:gd name="T15" fmla="*/ 0 h 139"/>
              <a:gd name="T16" fmla="*/ 89119 w 203"/>
              <a:gd name="T17" fmla="*/ 17177 h 139"/>
              <a:gd name="T18" fmla="*/ 89119 w 203"/>
              <a:gd name="T19" fmla="*/ 0 h 139"/>
              <a:gd name="T20" fmla="*/ 89119 w 203"/>
              <a:gd name="T21" fmla="*/ 17177 h 139"/>
              <a:gd name="T22" fmla="*/ 107637 w 203"/>
              <a:gd name="T23" fmla="*/ 17177 h 139"/>
              <a:gd name="T24" fmla="*/ 126155 w 203"/>
              <a:gd name="T25" fmla="*/ 17177 h 139"/>
              <a:gd name="T26" fmla="*/ 144674 w 203"/>
              <a:gd name="T27" fmla="*/ 31133 h 139"/>
              <a:gd name="T28" fmla="*/ 159720 w 203"/>
              <a:gd name="T29" fmla="*/ 31133 h 139"/>
              <a:gd name="T30" fmla="*/ 178238 w 203"/>
              <a:gd name="T31" fmla="*/ 31133 h 139"/>
              <a:gd name="T32" fmla="*/ 196756 w 203"/>
              <a:gd name="T33" fmla="*/ 31133 h 139"/>
              <a:gd name="T34" fmla="*/ 196756 w 203"/>
              <a:gd name="T35" fmla="*/ 48310 h 139"/>
              <a:gd name="T36" fmla="*/ 215274 w 203"/>
              <a:gd name="T37" fmla="*/ 48310 h 139"/>
              <a:gd name="T38" fmla="*/ 233793 w 203"/>
              <a:gd name="T39" fmla="*/ 48310 h 139"/>
              <a:gd name="T40" fmla="*/ 233793 w 203"/>
              <a:gd name="T41" fmla="*/ 65487 h 139"/>
              <a:gd name="T42" fmla="*/ 215274 w 203"/>
              <a:gd name="T43" fmla="*/ 82664 h 139"/>
              <a:gd name="T44" fmla="*/ 215274 w 203"/>
              <a:gd name="T45" fmla="*/ 65487 h 139"/>
              <a:gd name="T46" fmla="*/ 196756 w 203"/>
              <a:gd name="T47" fmla="*/ 65487 h 139"/>
              <a:gd name="T48" fmla="*/ 196756 w 203"/>
              <a:gd name="T49" fmla="*/ 82664 h 139"/>
              <a:gd name="T50" fmla="*/ 196756 w 203"/>
              <a:gd name="T51" fmla="*/ 99841 h 139"/>
              <a:gd name="T52" fmla="*/ 196756 w 203"/>
              <a:gd name="T53" fmla="*/ 148151 h 139"/>
              <a:gd name="T54" fmla="*/ 159720 w 203"/>
              <a:gd name="T55" fmla="*/ 148151 h 139"/>
              <a:gd name="T56" fmla="*/ 159720 w 203"/>
              <a:gd name="T57" fmla="*/ 113797 h 139"/>
              <a:gd name="T58" fmla="*/ 159720 w 203"/>
              <a:gd name="T59" fmla="*/ 99841 h 139"/>
              <a:gd name="T60" fmla="*/ 126155 w 203"/>
              <a:gd name="T61" fmla="*/ 99841 h 139"/>
              <a:gd name="T62" fmla="*/ 107637 w 203"/>
              <a:gd name="T63" fmla="*/ 99841 h 139"/>
              <a:gd name="T64" fmla="*/ 107637 w 203"/>
              <a:gd name="T65" fmla="*/ 82664 h 139"/>
              <a:gd name="T66" fmla="*/ 89119 w 203"/>
              <a:gd name="T67" fmla="*/ 65487 h 139"/>
              <a:gd name="T68" fmla="*/ 70601 w 203"/>
              <a:gd name="T69" fmla="*/ 48310 h 139"/>
              <a:gd name="T70" fmla="*/ 70601 w 203"/>
              <a:gd name="T71" fmla="*/ 65487 h 139"/>
              <a:gd name="T72" fmla="*/ 37036 w 203"/>
              <a:gd name="T73" fmla="*/ 48310 h 139"/>
              <a:gd name="T74" fmla="*/ 18518 w 203"/>
              <a:gd name="T75" fmla="*/ 48310 h 139"/>
              <a:gd name="T76" fmla="*/ 0 w 203"/>
              <a:gd name="T77" fmla="*/ 48310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3"/>
              <a:gd name="T118" fmla="*/ 0 h 139"/>
              <a:gd name="T119" fmla="*/ 203 w 203"/>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3" h="139">
                <a:moveTo>
                  <a:pt x="0" y="45"/>
                </a:moveTo>
                <a:lnTo>
                  <a:pt x="0" y="0"/>
                </a:lnTo>
                <a:lnTo>
                  <a:pt x="16" y="0"/>
                </a:lnTo>
                <a:lnTo>
                  <a:pt x="32" y="0"/>
                </a:lnTo>
                <a:lnTo>
                  <a:pt x="48" y="16"/>
                </a:lnTo>
                <a:lnTo>
                  <a:pt x="61" y="29"/>
                </a:lnTo>
                <a:lnTo>
                  <a:pt x="61" y="16"/>
                </a:lnTo>
                <a:lnTo>
                  <a:pt x="61" y="0"/>
                </a:lnTo>
                <a:lnTo>
                  <a:pt x="77" y="16"/>
                </a:lnTo>
                <a:lnTo>
                  <a:pt x="77" y="0"/>
                </a:lnTo>
                <a:lnTo>
                  <a:pt x="77" y="16"/>
                </a:lnTo>
                <a:lnTo>
                  <a:pt x="93" y="16"/>
                </a:lnTo>
                <a:lnTo>
                  <a:pt x="109" y="16"/>
                </a:lnTo>
                <a:lnTo>
                  <a:pt x="125" y="29"/>
                </a:lnTo>
                <a:lnTo>
                  <a:pt x="138" y="29"/>
                </a:lnTo>
                <a:lnTo>
                  <a:pt x="154" y="29"/>
                </a:lnTo>
                <a:lnTo>
                  <a:pt x="170" y="29"/>
                </a:lnTo>
                <a:lnTo>
                  <a:pt x="170" y="45"/>
                </a:lnTo>
                <a:lnTo>
                  <a:pt x="186" y="45"/>
                </a:lnTo>
                <a:lnTo>
                  <a:pt x="202" y="45"/>
                </a:lnTo>
                <a:lnTo>
                  <a:pt x="202" y="61"/>
                </a:lnTo>
                <a:lnTo>
                  <a:pt x="186" y="77"/>
                </a:lnTo>
                <a:lnTo>
                  <a:pt x="186" y="61"/>
                </a:lnTo>
                <a:lnTo>
                  <a:pt x="170" y="61"/>
                </a:lnTo>
                <a:lnTo>
                  <a:pt x="170" y="77"/>
                </a:lnTo>
                <a:lnTo>
                  <a:pt x="170" y="93"/>
                </a:lnTo>
                <a:lnTo>
                  <a:pt x="170" y="138"/>
                </a:lnTo>
                <a:lnTo>
                  <a:pt x="138" y="138"/>
                </a:lnTo>
                <a:lnTo>
                  <a:pt x="138" y="106"/>
                </a:lnTo>
                <a:lnTo>
                  <a:pt x="138" y="93"/>
                </a:lnTo>
                <a:lnTo>
                  <a:pt x="109" y="93"/>
                </a:lnTo>
                <a:lnTo>
                  <a:pt x="93" y="93"/>
                </a:lnTo>
                <a:lnTo>
                  <a:pt x="93" y="77"/>
                </a:lnTo>
                <a:lnTo>
                  <a:pt x="77" y="61"/>
                </a:lnTo>
                <a:lnTo>
                  <a:pt x="61" y="45"/>
                </a:lnTo>
                <a:lnTo>
                  <a:pt x="61" y="61"/>
                </a:lnTo>
                <a:lnTo>
                  <a:pt x="32" y="45"/>
                </a:lnTo>
                <a:lnTo>
                  <a:pt x="16" y="45"/>
                </a:lnTo>
                <a:lnTo>
                  <a:pt x="0" y="4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84" name="Freeform 631"/>
          <p:cNvSpPr>
            <a:spLocks/>
          </p:cNvSpPr>
          <p:nvPr/>
        </p:nvSpPr>
        <p:spPr bwMode="auto">
          <a:xfrm>
            <a:off x="6873875" y="3546475"/>
            <a:ext cx="585788" cy="366713"/>
          </a:xfrm>
          <a:custGeom>
            <a:avLst/>
            <a:gdLst>
              <a:gd name="T0" fmla="*/ 0 w 508"/>
              <a:gd name="T1" fmla="*/ 200025 h 341"/>
              <a:gd name="T2" fmla="*/ 14991 w 508"/>
              <a:gd name="T3" fmla="*/ 82806 h 341"/>
              <a:gd name="T4" fmla="*/ 70341 w 508"/>
              <a:gd name="T5" fmla="*/ 100013 h 341"/>
              <a:gd name="T6" fmla="*/ 103781 w 508"/>
              <a:gd name="T7" fmla="*/ 82806 h 341"/>
              <a:gd name="T8" fmla="*/ 159131 w 508"/>
              <a:gd name="T9" fmla="*/ 117219 h 341"/>
              <a:gd name="T10" fmla="*/ 177581 w 508"/>
              <a:gd name="T11" fmla="*/ 51619 h 341"/>
              <a:gd name="T12" fmla="*/ 229472 w 508"/>
              <a:gd name="T13" fmla="*/ 34413 h 341"/>
              <a:gd name="T14" fmla="*/ 281363 w 508"/>
              <a:gd name="T15" fmla="*/ 0 h 341"/>
              <a:gd name="T16" fmla="*/ 355163 w 508"/>
              <a:gd name="T17" fmla="*/ 17206 h 341"/>
              <a:gd name="T18" fmla="*/ 407054 w 508"/>
              <a:gd name="T19" fmla="*/ 34413 h 341"/>
              <a:gd name="T20" fmla="*/ 443954 w 508"/>
              <a:gd name="T21" fmla="*/ 68826 h 341"/>
              <a:gd name="T22" fmla="*/ 477394 w 508"/>
              <a:gd name="T23" fmla="*/ 82806 h 341"/>
              <a:gd name="T24" fmla="*/ 532744 w 508"/>
              <a:gd name="T25" fmla="*/ 134426 h 341"/>
              <a:gd name="T26" fmla="*/ 584635 w 508"/>
              <a:gd name="T27" fmla="*/ 182819 h 341"/>
              <a:gd name="T28" fmla="*/ 532744 w 508"/>
              <a:gd name="T29" fmla="*/ 234438 h 341"/>
              <a:gd name="T30" fmla="*/ 495844 w 508"/>
              <a:gd name="T31" fmla="*/ 282831 h 341"/>
              <a:gd name="T32" fmla="*/ 458944 w 508"/>
              <a:gd name="T33" fmla="*/ 300038 h 341"/>
              <a:gd name="T34" fmla="*/ 425504 w 508"/>
              <a:gd name="T35" fmla="*/ 300038 h 341"/>
              <a:gd name="T36" fmla="*/ 388604 w 508"/>
              <a:gd name="T37" fmla="*/ 317244 h 341"/>
              <a:gd name="T38" fmla="*/ 355163 w 508"/>
              <a:gd name="T39" fmla="*/ 317244 h 341"/>
              <a:gd name="T40" fmla="*/ 318263 w 508"/>
              <a:gd name="T41" fmla="*/ 317244 h 341"/>
              <a:gd name="T42" fmla="*/ 299813 w 508"/>
              <a:gd name="T43" fmla="*/ 331225 h 341"/>
              <a:gd name="T44" fmla="*/ 266372 w 508"/>
              <a:gd name="T45" fmla="*/ 331225 h 341"/>
              <a:gd name="T46" fmla="*/ 229472 w 508"/>
              <a:gd name="T47" fmla="*/ 317244 h 341"/>
              <a:gd name="T48" fmla="*/ 211022 w 508"/>
              <a:gd name="T49" fmla="*/ 300038 h 341"/>
              <a:gd name="T50" fmla="*/ 192572 w 508"/>
              <a:gd name="T51" fmla="*/ 300038 h 341"/>
              <a:gd name="T52" fmla="*/ 159131 w 508"/>
              <a:gd name="T53" fmla="*/ 300038 h 341"/>
              <a:gd name="T54" fmla="*/ 122231 w 508"/>
              <a:gd name="T55" fmla="*/ 300038 h 341"/>
              <a:gd name="T56" fmla="*/ 122231 w 508"/>
              <a:gd name="T57" fmla="*/ 365638 h 341"/>
              <a:gd name="T58" fmla="*/ 88791 w 508"/>
              <a:gd name="T59" fmla="*/ 348431 h 341"/>
              <a:gd name="T60" fmla="*/ 70341 w 508"/>
              <a:gd name="T61" fmla="*/ 365638 h 341"/>
              <a:gd name="T62" fmla="*/ 33441 w 508"/>
              <a:gd name="T63" fmla="*/ 331225 h 341"/>
              <a:gd name="T64" fmla="*/ 51891 w 508"/>
              <a:gd name="T65" fmla="*/ 300038 h 341"/>
              <a:gd name="T66" fmla="*/ 51891 w 508"/>
              <a:gd name="T67" fmla="*/ 282831 h 341"/>
              <a:gd name="T68" fmla="*/ 14991 w 508"/>
              <a:gd name="T69" fmla="*/ 282831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8"/>
              <a:gd name="T106" fmla="*/ 0 h 341"/>
              <a:gd name="T107" fmla="*/ 508 w 508"/>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8" h="341">
                <a:moveTo>
                  <a:pt x="13" y="263"/>
                </a:moveTo>
                <a:lnTo>
                  <a:pt x="0" y="186"/>
                </a:lnTo>
                <a:lnTo>
                  <a:pt x="0" y="125"/>
                </a:lnTo>
                <a:lnTo>
                  <a:pt x="13" y="77"/>
                </a:lnTo>
                <a:lnTo>
                  <a:pt x="45" y="77"/>
                </a:lnTo>
                <a:lnTo>
                  <a:pt x="61" y="93"/>
                </a:lnTo>
                <a:lnTo>
                  <a:pt x="77" y="77"/>
                </a:lnTo>
                <a:lnTo>
                  <a:pt x="90" y="77"/>
                </a:lnTo>
                <a:lnTo>
                  <a:pt x="106" y="109"/>
                </a:lnTo>
                <a:lnTo>
                  <a:pt x="138" y="109"/>
                </a:lnTo>
                <a:lnTo>
                  <a:pt x="138" y="48"/>
                </a:lnTo>
                <a:lnTo>
                  <a:pt x="154" y="48"/>
                </a:lnTo>
                <a:lnTo>
                  <a:pt x="183" y="48"/>
                </a:lnTo>
                <a:lnTo>
                  <a:pt x="199" y="32"/>
                </a:lnTo>
                <a:lnTo>
                  <a:pt x="231" y="16"/>
                </a:lnTo>
                <a:lnTo>
                  <a:pt x="244" y="0"/>
                </a:lnTo>
                <a:lnTo>
                  <a:pt x="292" y="0"/>
                </a:lnTo>
                <a:lnTo>
                  <a:pt x="308" y="16"/>
                </a:lnTo>
                <a:lnTo>
                  <a:pt x="337" y="16"/>
                </a:lnTo>
                <a:lnTo>
                  <a:pt x="353" y="32"/>
                </a:lnTo>
                <a:lnTo>
                  <a:pt x="369" y="48"/>
                </a:lnTo>
                <a:lnTo>
                  <a:pt x="385" y="64"/>
                </a:lnTo>
                <a:lnTo>
                  <a:pt x="398" y="64"/>
                </a:lnTo>
                <a:lnTo>
                  <a:pt x="414" y="77"/>
                </a:lnTo>
                <a:lnTo>
                  <a:pt x="446" y="93"/>
                </a:lnTo>
                <a:lnTo>
                  <a:pt x="462" y="125"/>
                </a:lnTo>
                <a:lnTo>
                  <a:pt x="491" y="141"/>
                </a:lnTo>
                <a:lnTo>
                  <a:pt x="507" y="170"/>
                </a:lnTo>
                <a:lnTo>
                  <a:pt x="491" y="218"/>
                </a:lnTo>
                <a:lnTo>
                  <a:pt x="462" y="218"/>
                </a:lnTo>
                <a:lnTo>
                  <a:pt x="462" y="247"/>
                </a:lnTo>
                <a:lnTo>
                  <a:pt x="430" y="263"/>
                </a:lnTo>
                <a:lnTo>
                  <a:pt x="446" y="279"/>
                </a:lnTo>
                <a:lnTo>
                  <a:pt x="398" y="279"/>
                </a:lnTo>
                <a:lnTo>
                  <a:pt x="385" y="279"/>
                </a:lnTo>
                <a:lnTo>
                  <a:pt x="369" y="279"/>
                </a:lnTo>
                <a:lnTo>
                  <a:pt x="353" y="295"/>
                </a:lnTo>
                <a:lnTo>
                  <a:pt x="337" y="295"/>
                </a:lnTo>
                <a:lnTo>
                  <a:pt x="321" y="295"/>
                </a:lnTo>
                <a:lnTo>
                  <a:pt x="308" y="295"/>
                </a:lnTo>
                <a:lnTo>
                  <a:pt x="292" y="308"/>
                </a:lnTo>
                <a:lnTo>
                  <a:pt x="276" y="295"/>
                </a:lnTo>
                <a:lnTo>
                  <a:pt x="276" y="308"/>
                </a:lnTo>
                <a:lnTo>
                  <a:pt x="260" y="308"/>
                </a:lnTo>
                <a:lnTo>
                  <a:pt x="244" y="308"/>
                </a:lnTo>
                <a:lnTo>
                  <a:pt x="231" y="308"/>
                </a:lnTo>
                <a:lnTo>
                  <a:pt x="215" y="295"/>
                </a:lnTo>
                <a:lnTo>
                  <a:pt x="199" y="295"/>
                </a:lnTo>
                <a:lnTo>
                  <a:pt x="183" y="295"/>
                </a:lnTo>
                <a:lnTo>
                  <a:pt x="183" y="279"/>
                </a:lnTo>
                <a:lnTo>
                  <a:pt x="183" y="295"/>
                </a:lnTo>
                <a:lnTo>
                  <a:pt x="167" y="279"/>
                </a:lnTo>
                <a:lnTo>
                  <a:pt x="154" y="263"/>
                </a:lnTo>
                <a:lnTo>
                  <a:pt x="138" y="279"/>
                </a:lnTo>
                <a:lnTo>
                  <a:pt x="122" y="279"/>
                </a:lnTo>
                <a:lnTo>
                  <a:pt x="106" y="279"/>
                </a:lnTo>
                <a:lnTo>
                  <a:pt x="106" y="324"/>
                </a:lnTo>
                <a:lnTo>
                  <a:pt x="106" y="340"/>
                </a:lnTo>
                <a:lnTo>
                  <a:pt x="90" y="340"/>
                </a:lnTo>
                <a:lnTo>
                  <a:pt x="77" y="324"/>
                </a:lnTo>
                <a:lnTo>
                  <a:pt x="61" y="324"/>
                </a:lnTo>
                <a:lnTo>
                  <a:pt x="61" y="340"/>
                </a:lnTo>
                <a:lnTo>
                  <a:pt x="45" y="324"/>
                </a:lnTo>
                <a:lnTo>
                  <a:pt x="29" y="308"/>
                </a:lnTo>
                <a:lnTo>
                  <a:pt x="45" y="295"/>
                </a:lnTo>
                <a:lnTo>
                  <a:pt x="45" y="279"/>
                </a:lnTo>
                <a:lnTo>
                  <a:pt x="61" y="279"/>
                </a:lnTo>
                <a:lnTo>
                  <a:pt x="45" y="263"/>
                </a:lnTo>
                <a:lnTo>
                  <a:pt x="29" y="247"/>
                </a:lnTo>
                <a:lnTo>
                  <a:pt x="13" y="26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85" name="Freeform 632"/>
          <p:cNvSpPr>
            <a:spLocks/>
          </p:cNvSpPr>
          <p:nvPr/>
        </p:nvSpPr>
        <p:spPr bwMode="auto">
          <a:xfrm>
            <a:off x="7173913" y="3846513"/>
            <a:ext cx="215900" cy="100012"/>
          </a:xfrm>
          <a:custGeom>
            <a:avLst/>
            <a:gdLst>
              <a:gd name="T0" fmla="*/ 36945 w 187"/>
              <a:gd name="T1" fmla="*/ 64901 h 94"/>
              <a:gd name="T2" fmla="*/ 36945 w 187"/>
              <a:gd name="T3" fmla="*/ 81925 h 94"/>
              <a:gd name="T4" fmla="*/ 55418 w 187"/>
              <a:gd name="T5" fmla="*/ 81925 h 94"/>
              <a:gd name="T6" fmla="*/ 70427 w 187"/>
              <a:gd name="T7" fmla="*/ 81925 h 94"/>
              <a:gd name="T8" fmla="*/ 88900 w 187"/>
              <a:gd name="T9" fmla="*/ 81925 h 94"/>
              <a:gd name="T10" fmla="*/ 107373 w 187"/>
              <a:gd name="T11" fmla="*/ 98948 h 94"/>
              <a:gd name="T12" fmla="*/ 125845 w 187"/>
              <a:gd name="T13" fmla="*/ 98948 h 94"/>
              <a:gd name="T14" fmla="*/ 144318 w 187"/>
              <a:gd name="T15" fmla="*/ 64901 h 94"/>
              <a:gd name="T16" fmla="*/ 159327 w 187"/>
              <a:gd name="T17" fmla="*/ 81925 h 94"/>
              <a:gd name="T18" fmla="*/ 214745 w 187"/>
              <a:gd name="T19" fmla="*/ 47878 h 94"/>
              <a:gd name="T20" fmla="*/ 214745 w 187"/>
              <a:gd name="T21" fmla="*/ 0 h 94"/>
              <a:gd name="T22" fmla="*/ 159327 w 187"/>
              <a:gd name="T23" fmla="*/ 0 h 94"/>
              <a:gd name="T24" fmla="*/ 144318 w 187"/>
              <a:gd name="T25" fmla="*/ 0 h 94"/>
              <a:gd name="T26" fmla="*/ 125845 w 187"/>
              <a:gd name="T27" fmla="*/ 0 h 94"/>
              <a:gd name="T28" fmla="*/ 107373 w 187"/>
              <a:gd name="T29" fmla="*/ 17023 h 94"/>
              <a:gd name="T30" fmla="*/ 88900 w 187"/>
              <a:gd name="T31" fmla="*/ 17023 h 94"/>
              <a:gd name="T32" fmla="*/ 70427 w 187"/>
              <a:gd name="T33" fmla="*/ 17023 h 94"/>
              <a:gd name="T34" fmla="*/ 55418 w 187"/>
              <a:gd name="T35" fmla="*/ 17023 h 94"/>
              <a:gd name="T36" fmla="*/ 36945 w 187"/>
              <a:gd name="T37" fmla="*/ 30855 h 94"/>
              <a:gd name="T38" fmla="*/ 18473 w 187"/>
              <a:gd name="T39" fmla="*/ 17023 h 94"/>
              <a:gd name="T40" fmla="*/ 18473 w 187"/>
              <a:gd name="T41" fmla="*/ 30855 h 94"/>
              <a:gd name="T42" fmla="*/ 0 w 187"/>
              <a:gd name="T43" fmla="*/ 30855 h 94"/>
              <a:gd name="T44" fmla="*/ 18473 w 187"/>
              <a:gd name="T45" fmla="*/ 30855 h 94"/>
              <a:gd name="T46" fmla="*/ 18473 w 187"/>
              <a:gd name="T47" fmla="*/ 47878 h 94"/>
              <a:gd name="T48" fmla="*/ 36945 w 187"/>
              <a:gd name="T49" fmla="*/ 47878 h 94"/>
              <a:gd name="T50" fmla="*/ 55418 w 187"/>
              <a:gd name="T51" fmla="*/ 47878 h 94"/>
              <a:gd name="T52" fmla="*/ 55418 w 187"/>
              <a:gd name="T53" fmla="*/ 64901 h 94"/>
              <a:gd name="T54" fmla="*/ 36945 w 187"/>
              <a:gd name="T55" fmla="*/ 81925 h 94"/>
              <a:gd name="T56" fmla="*/ 36945 w 187"/>
              <a:gd name="T57" fmla="*/ 64901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94"/>
              <a:gd name="T89" fmla="*/ 187 w 187"/>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94">
                <a:moveTo>
                  <a:pt x="32" y="61"/>
                </a:moveTo>
                <a:lnTo>
                  <a:pt x="32" y="77"/>
                </a:lnTo>
                <a:lnTo>
                  <a:pt x="48" y="77"/>
                </a:lnTo>
                <a:lnTo>
                  <a:pt x="61" y="77"/>
                </a:lnTo>
                <a:lnTo>
                  <a:pt x="77" y="77"/>
                </a:lnTo>
                <a:lnTo>
                  <a:pt x="93" y="93"/>
                </a:lnTo>
                <a:lnTo>
                  <a:pt x="109" y="93"/>
                </a:lnTo>
                <a:lnTo>
                  <a:pt x="125" y="61"/>
                </a:lnTo>
                <a:lnTo>
                  <a:pt x="138" y="77"/>
                </a:lnTo>
                <a:lnTo>
                  <a:pt x="186" y="45"/>
                </a:lnTo>
                <a:lnTo>
                  <a:pt x="186" y="0"/>
                </a:lnTo>
                <a:lnTo>
                  <a:pt x="138" y="0"/>
                </a:lnTo>
                <a:lnTo>
                  <a:pt x="125" y="0"/>
                </a:lnTo>
                <a:lnTo>
                  <a:pt x="109" y="0"/>
                </a:lnTo>
                <a:lnTo>
                  <a:pt x="93" y="16"/>
                </a:lnTo>
                <a:lnTo>
                  <a:pt x="77" y="16"/>
                </a:lnTo>
                <a:lnTo>
                  <a:pt x="61" y="16"/>
                </a:lnTo>
                <a:lnTo>
                  <a:pt x="48" y="16"/>
                </a:lnTo>
                <a:lnTo>
                  <a:pt x="32" y="29"/>
                </a:lnTo>
                <a:lnTo>
                  <a:pt x="16" y="16"/>
                </a:lnTo>
                <a:lnTo>
                  <a:pt x="16" y="29"/>
                </a:lnTo>
                <a:lnTo>
                  <a:pt x="0" y="29"/>
                </a:lnTo>
                <a:lnTo>
                  <a:pt x="16" y="29"/>
                </a:lnTo>
                <a:lnTo>
                  <a:pt x="16" y="45"/>
                </a:lnTo>
                <a:lnTo>
                  <a:pt x="32" y="45"/>
                </a:lnTo>
                <a:lnTo>
                  <a:pt x="48" y="45"/>
                </a:lnTo>
                <a:lnTo>
                  <a:pt x="48" y="61"/>
                </a:lnTo>
                <a:lnTo>
                  <a:pt x="32" y="77"/>
                </a:lnTo>
                <a:lnTo>
                  <a:pt x="32" y="61"/>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86" name="Freeform 633"/>
          <p:cNvSpPr>
            <a:spLocks/>
          </p:cNvSpPr>
          <p:nvPr/>
        </p:nvSpPr>
        <p:spPr bwMode="auto">
          <a:xfrm>
            <a:off x="7477125" y="4508500"/>
            <a:ext cx="34925" cy="66675"/>
          </a:xfrm>
          <a:custGeom>
            <a:avLst/>
            <a:gdLst>
              <a:gd name="T0" fmla="*/ 18627 w 30"/>
              <a:gd name="T1" fmla="*/ 0 h 62"/>
              <a:gd name="T2" fmla="*/ 0 w 30"/>
              <a:gd name="T3" fmla="*/ 34413 h 62"/>
              <a:gd name="T4" fmla="*/ 0 w 30"/>
              <a:gd name="T5" fmla="*/ 65600 h 62"/>
              <a:gd name="T6" fmla="*/ 18627 w 30"/>
              <a:gd name="T7" fmla="*/ 65600 h 62"/>
              <a:gd name="T8" fmla="*/ 33761 w 30"/>
              <a:gd name="T9" fmla="*/ 65600 h 62"/>
              <a:gd name="T10" fmla="*/ 33761 w 30"/>
              <a:gd name="T11" fmla="*/ 48393 h 62"/>
              <a:gd name="T12" fmla="*/ 18627 w 30"/>
              <a:gd name="T13" fmla="*/ 34413 h 62"/>
              <a:gd name="T14" fmla="*/ 18627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16" y="0"/>
                </a:moveTo>
                <a:lnTo>
                  <a:pt x="0" y="32"/>
                </a:lnTo>
                <a:lnTo>
                  <a:pt x="0" y="61"/>
                </a:lnTo>
                <a:lnTo>
                  <a:pt x="16" y="61"/>
                </a:lnTo>
                <a:lnTo>
                  <a:pt x="29" y="61"/>
                </a:lnTo>
                <a:lnTo>
                  <a:pt x="29" y="45"/>
                </a:lnTo>
                <a:lnTo>
                  <a:pt x="16" y="32"/>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87" name="Freeform 634"/>
          <p:cNvSpPr>
            <a:spLocks/>
          </p:cNvSpPr>
          <p:nvPr/>
        </p:nvSpPr>
        <p:spPr bwMode="auto">
          <a:xfrm>
            <a:off x="7458075" y="4125913"/>
            <a:ext cx="127000" cy="69850"/>
          </a:xfrm>
          <a:custGeom>
            <a:avLst/>
            <a:gdLst>
              <a:gd name="T0" fmla="*/ 18473 w 110"/>
              <a:gd name="T1" fmla="*/ 0 h 65"/>
              <a:gd name="T2" fmla="*/ 0 w 110"/>
              <a:gd name="T3" fmla="*/ 0 h 65"/>
              <a:gd name="T4" fmla="*/ 0 w 110"/>
              <a:gd name="T5" fmla="*/ 34388 h 65"/>
              <a:gd name="T6" fmla="*/ 36945 w 110"/>
              <a:gd name="T7" fmla="*/ 51582 h 65"/>
              <a:gd name="T8" fmla="*/ 70427 w 110"/>
              <a:gd name="T9" fmla="*/ 68775 h 65"/>
              <a:gd name="T10" fmla="*/ 125845 w 110"/>
              <a:gd name="T11" fmla="*/ 51582 h 65"/>
              <a:gd name="T12" fmla="*/ 125845 w 110"/>
              <a:gd name="T13" fmla="*/ 34388 h 65"/>
              <a:gd name="T14" fmla="*/ 88900 w 110"/>
              <a:gd name="T15" fmla="*/ 34388 h 65"/>
              <a:gd name="T16" fmla="*/ 36945 w 110"/>
              <a:gd name="T17" fmla="*/ 17194 h 65"/>
              <a:gd name="T18" fmla="*/ 18473 w 110"/>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65"/>
              <a:gd name="T32" fmla="*/ 110 w 110"/>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65">
                <a:moveTo>
                  <a:pt x="16" y="0"/>
                </a:moveTo>
                <a:lnTo>
                  <a:pt x="0" y="0"/>
                </a:lnTo>
                <a:lnTo>
                  <a:pt x="0" y="32"/>
                </a:lnTo>
                <a:lnTo>
                  <a:pt x="32" y="48"/>
                </a:lnTo>
                <a:lnTo>
                  <a:pt x="61" y="64"/>
                </a:lnTo>
                <a:lnTo>
                  <a:pt x="109" y="48"/>
                </a:lnTo>
                <a:lnTo>
                  <a:pt x="109" y="32"/>
                </a:lnTo>
                <a:lnTo>
                  <a:pt x="77" y="32"/>
                </a:lnTo>
                <a:lnTo>
                  <a:pt x="32" y="16"/>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88" name="Freeform 635"/>
          <p:cNvSpPr>
            <a:spLocks/>
          </p:cNvSpPr>
          <p:nvPr/>
        </p:nvSpPr>
        <p:spPr bwMode="auto">
          <a:xfrm>
            <a:off x="7262813" y="3976688"/>
            <a:ext cx="463550" cy="568325"/>
          </a:xfrm>
          <a:custGeom>
            <a:avLst/>
            <a:gdLst>
              <a:gd name="T0" fmla="*/ 159129 w 402"/>
              <a:gd name="T1" fmla="*/ 51666 h 528"/>
              <a:gd name="T2" fmla="*/ 107239 w 402"/>
              <a:gd name="T3" fmla="*/ 65659 h 528"/>
              <a:gd name="T4" fmla="*/ 88789 w 402"/>
              <a:gd name="T5" fmla="*/ 100103 h 528"/>
              <a:gd name="T6" fmla="*/ 88789 w 402"/>
              <a:gd name="T7" fmla="*/ 134547 h 528"/>
              <a:gd name="T8" fmla="*/ 55349 w 402"/>
              <a:gd name="T9" fmla="*/ 182983 h 528"/>
              <a:gd name="T10" fmla="*/ 36900 w 402"/>
              <a:gd name="T11" fmla="*/ 217427 h 528"/>
              <a:gd name="T12" fmla="*/ 18450 w 402"/>
              <a:gd name="T13" fmla="*/ 217427 h 528"/>
              <a:gd name="T14" fmla="*/ 36900 w 402"/>
              <a:gd name="T15" fmla="*/ 265864 h 528"/>
              <a:gd name="T16" fmla="*/ 18450 w 402"/>
              <a:gd name="T17" fmla="*/ 301384 h 528"/>
              <a:gd name="T18" fmla="*/ 36900 w 402"/>
              <a:gd name="T19" fmla="*/ 331523 h 528"/>
              <a:gd name="T20" fmla="*/ 70340 w 402"/>
              <a:gd name="T21" fmla="*/ 331523 h 528"/>
              <a:gd name="T22" fmla="*/ 70340 w 402"/>
              <a:gd name="T23" fmla="*/ 301384 h 528"/>
              <a:gd name="T24" fmla="*/ 107239 w 402"/>
              <a:gd name="T25" fmla="*/ 415480 h 528"/>
              <a:gd name="T26" fmla="*/ 144139 w 402"/>
              <a:gd name="T27" fmla="*/ 498361 h 528"/>
              <a:gd name="T28" fmla="*/ 177579 w 402"/>
              <a:gd name="T29" fmla="*/ 567249 h 528"/>
              <a:gd name="T30" fmla="*/ 214478 w 402"/>
              <a:gd name="T31" fmla="*/ 532805 h 528"/>
              <a:gd name="T32" fmla="*/ 214478 w 402"/>
              <a:gd name="T33" fmla="*/ 498361 h 528"/>
              <a:gd name="T34" fmla="*/ 214478 w 402"/>
              <a:gd name="T35" fmla="*/ 432702 h 528"/>
              <a:gd name="T36" fmla="*/ 247919 w 402"/>
              <a:gd name="T37" fmla="*/ 415480 h 528"/>
              <a:gd name="T38" fmla="*/ 284818 w 402"/>
              <a:gd name="T39" fmla="*/ 367043 h 528"/>
              <a:gd name="T40" fmla="*/ 321718 w 402"/>
              <a:gd name="T41" fmla="*/ 318606 h 528"/>
              <a:gd name="T42" fmla="*/ 355158 w 402"/>
              <a:gd name="T43" fmla="*/ 301384 h 528"/>
              <a:gd name="T44" fmla="*/ 336708 w 402"/>
              <a:gd name="T45" fmla="*/ 231420 h 528"/>
              <a:gd name="T46" fmla="*/ 355158 w 402"/>
              <a:gd name="T47" fmla="*/ 217427 h 528"/>
              <a:gd name="T48" fmla="*/ 392057 w 402"/>
              <a:gd name="T49" fmla="*/ 231420 h 528"/>
              <a:gd name="T50" fmla="*/ 392057 w 402"/>
              <a:gd name="T51" fmla="*/ 265864 h 528"/>
              <a:gd name="T52" fmla="*/ 410507 w 402"/>
              <a:gd name="T53" fmla="*/ 301384 h 528"/>
              <a:gd name="T54" fmla="*/ 425497 w 402"/>
              <a:gd name="T55" fmla="*/ 265864 h 528"/>
              <a:gd name="T56" fmla="*/ 443947 w 402"/>
              <a:gd name="T57" fmla="*/ 217427 h 528"/>
              <a:gd name="T58" fmla="*/ 462397 w 402"/>
              <a:gd name="T59" fmla="*/ 165761 h 528"/>
              <a:gd name="T60" fmla="*/ 443947 w 402"/>
              <a:gd name="T61" fmla="*/ 148539 h 528"/>
              <a:gd name="T62" fmla="*/ 425497 w 402"/>
              <a:gd name="T63" fmla="*/ 148539 h 528"/>
              <a:gd name="T64" fmla="*/ 373607 w 402"/>
              <a:gd name="T65" fmla="*/ 200205 h 528"/>
              <a:gd name="T66" fmla="*/ 336708 w 402"/>
              <a:gd name="T67" fmla="*/ 200205 h 528"/>
              <a:gd name="T68" fmla="*/ 321718 w 402"/>
              <a:gd name="T69" fmla="*/ 200205 h 528"/>
              <a:gd name="T70" fmla="*/ 232928 w 402"/>
              <a:gd name="T71" fmla="*/ 200205 h 528"/>
              <a:gd name="T72" fmla="*/ 196029 w 402"/>
              <a:gd name="T73" fmla="*/ 148539 h 528"/>
              <a:gd name="T74" fmla="*/ 144139 w 402"/>
              <a:gd name="T75" fmla="*/ 100103 h 5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2"/>
              <a:gd name="T115" fmla="*/ 0 h 528"/>
              <a:gd name="T116" fmla="*/ 402 w 402"/>
              <a:gd name="T117" fmla="*/ 528 h 5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2" h="528">
                <a:moveTo>
                  <a:pt x="138" y="93"/>
                </a:moveTo>
                <a:lnTo>
                  <a:pt x="138" y="48"/>
                </a:lnTo>
                <a:lnTo>
                  <a:pt x="48" y="0"/>
                </a:lnTo>
                <a:lnTo>
                  <a:pt x="93" y="61"/>
                </a:lnTo>
                <a:lnTo>
                  <a:pt x="61" y="93"/>
                </a:lnTo>
                <a:lnTo>
                  <a:pt x="77" y="93"/>
                </a:lnTo>
                <a:lnTo>
                  <a:pt x="77" y="109"/>
                </a:lnTo>
                <a:lnTo>
                  <a:pt x="77" y="125"/>
                </a:lnTo>
                <a:lnTo>
                  <a:pt x="61" y="154"/>
                </a:lnTo>
                <a:lnTo>
                  <a:pt x="48" y="170"/>
                </a:lnTo>
                <a:lnTo>
                  <a:pt x="48" y="186"/>
                </a:lnTo>
                <a:lnTo>
                  <a:pt x="32" y="202"/>
                </a:lnTo>
                <a:lnTo>
                  <a:pt x="16" y="186"/>
                </a:lnTo>
                <a:lnTo>
                  <a:pt x="16" y="202"/>
                </a:lnTo>
                <a:lnTo>
                  <a:pt x="16" y="215"/>
                </a:lnTo>
                <a:lnTo>
                  <a:pt x="32" y="247"/>
                </a:lnTo>
                <a:lnTo>
                  <a:pt x="0" y="264"/>
                </a:lnTo>
                <a:lnTo>
                  <a:pt x="16" y="280"/>
                </a:lnTo>
                <a:lnTo>
                  <a:pt x="16" y="296"/>
                </a:lnTo>
                <a:lnTo>
                  <a:pt x="32" y="308"/>
                </a:lnTo>
                <a:lnTo>
                  <a:pt x="48" y="308"/>
                </a:lnTo>
                <a:lnTo>
                  <a:pt x="61" y="308"/>
                </a:lnTo>
                <a:lnTo>
                  <a:pt x="61" y="296"/>
                </a:lnTo>
                <a:lnTo>
                  <a:pt x="61" y="280"/>
                </a:lnTo>
                <a:lnTo>
                  <a:pt x="77" y="325"/>
                </a:lnTo>
                <a:lnTo>
                  <a:pt x="93" y="386"/>
                </a:lnTo>
                <a:lnTo>
                  <a:pt x="109" y="418"/>
                </a:lnTo>
                <a:lnTo>
                  <a:pt x="125" y="463"/>
                </a:lnTo>
                <a:lnTo>
                  <a:pt x="138" y="495"/>
                </a:lnTo>
                <a:lnTo>
                  <a:pt x="154" y="527"/>
                </a:lnTo>
                <a:lnTo>
                  <a:pt x="170" y="511"/>
                </a:lnTo>
                <a:lnTo>
                  <a:pt x="186" y="495"/>
                </a:lnTo>
                <a:lnTo>
                  <a:pt x="186" y="479"/>
                </a:lnTo>
                <a:lnTo>
                  <a:pt x="186" y="463"/>
                </a:lnTo>
                <a:lnTo>
                  <a:pt x="202" y="450"/>
                </a:lnTo>
                <a:lnTo>
                  <a:pt x="186" y="402"/>
                </a:lnTo>
                <a:lnTo>
                  <a:pt x="202" y="402"/>
                </a:lnTo>
                <a:lnTo>
                  <a:pt x="215" y="386"/>
                </a:lnTo>
                <a:lnTo>
                  <a:pt x="215" y="373"/>
                </a:lnTo>
                <a:lnTo>
                  <a:pt x="247" y="341"/>
                </a:lnTo>
                <a:lnTo>
                  <a:pt x="279" y="308"/>
                </a:lnTo>
                <a:lnTo>
                  <a:pt x="279" y="296"/>
                </a:lnTo>
                <a:lnTo>
                  <a:pt x="292" y="296"/>
                </a:lnTo>
                <a:lnTo>
                  <a:pt x="308" y="280"/>
                </a:lnTo>
                <a:lnTo>
                  <a:pt x="292" y="231"/>
                </a:lnTo>
                <a:lnTo>
                  <a:pt x="292" y="215"/>
                </a:lnTo>
                <a:lnTo>
                  <a:pt x="279" y="202"/>
                </a:lnTo>
                <a:lnTo>
                  <a:pt x="308" y="202"/>
                </a:lnTo>
                <a:lnTo>
                  <a:pt x="308" y="215"/>
                </a:lnTo>
                <a:lnTo>
                  <a:pt x="340" y="215"/>
                </a:lnTo>
                <a:lnTo>
                  <a:pt x="356" y="231"/>
                </a:lnTo>
                <a:lnTo>
                  <a:pt x="340" y="247"/>
                </a:lnTo>
                <a:lnTo>
                  <a:pt x="356" y="247"/>
                </a:lnTo>
                <a:lnTo>
                  <a:pt x="356" y="280"/>
                </a:lnTo>
                <a:lnTo>
                  <a:pt x="369" y="280"/>
                </a:lnTo>
                <a:lnTo>
                  <a:pt x="369" y="247"/>
                </a:lnTo>
                <a:lnTo>
                  <a:pt x="369" y="231"/>
                </a:lnTo>
                <a:lnTo>
                  <a:pt x="385" y="202"/>
                </a:lnTo>
                <a:lnTo>
                  <a:pt x="385" y="186"/>
                </a:lnTo>
                <a:lnTo>
                  <a:pt x="401" y="154"/>
                </a:lnTo>
                <a:lnTo>
                  <a:pt x="401" y="138"/>
                </a:lnTo>
                <a:lnTo>
                  <a:pt x="385" y="138"/>
                </a:lnTo>
                <a:lnTo>
                  <a:pt x="369" y="154"/>
                </a:lnTo>
                <a:lnTo>
                  <a:pt x="369" y="138"/>
                </a:lnTo>
                <a:lnTo>
                  <a:pt x="324" y="170"/>
                </a:lnTo>
                <a:lnTo>
                  <a:pt x="324" y="186"/>
                </a:lnTo>
                <a:lnTo>
                  <a:pt x="324" y="202"/>
                </a:lnTo>
                <a:lnTo>
                  <a:pt x="292" y="186"/>
                </a:lnTo>
                <a:lnTo>
                  <a:pt x="279" y="170"/>
                </a:lnTo>
                <a:lnTo>
                  <a:pt x="279" y="186"/>
                </a:lnTo>
                <a:lnTo>
                  <a:pt x="231" y="202"/>
                </a:lnTo>
                <a:lnTo>
                  <a:pt x="202" y="186"/>
                </a:lnTo>
                <a:lnTo>
                  <a:pt x="170" y="170"/>
                </a:lnTo>
                <a:lnTo>
                  <a:pt x="170" y="138"/>
                </a:lnTo>
                <a:lnTo>
                  <a:pt x="138" y="125"/>
                </a:lnTo>
                <a:lnTo>
                  <a:pt x="125" y="93"/>
                </a:lnTo>
                <a:lnTo>
                  <a:pt x="138" y="9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89" name="Line 636"/>
          <p:cNvSpPr>
            <a:spLocks noChangeShapeType="1"/>
          </p:cNvSpPr>
          <p:nvPr/>
        </p:nvSpPr>
        <p:spPr bwMode="auto">
          <a:xfrm>
            <a:off x="7407275" y="4029075"/>
            <a:ext cx="1746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90" name="Line 637"/>
          <p:cNvSpPr>
            <a:spLocks noChangeShapeType="1"/>
          </p:cNvSpPr>
          <p:nvPr/>
        </p:nvSpPr>
        <p:spPr bwMode="auto">
          <a:xfrm>
            <a:off x="7351713" y="4076700"/>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91" name="Line 638"/>
          <p:cNvSpPr>
            <a:spLocks noChangeShapeType="1"/>
          </p:cNvSpPr>
          <p:nvPr/>
        </p:nvSpPr>
        <p:spPr bwMode="auto">
          <a:xfrm>
            <a:off x="7407275" y="4076700"/>
            <a:ext cx="1746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92" name="Line 639"/>
          <p:cNvSpPr>
            <a:spLocks noChangeShapeType="1"/>
          </p:cNvSpPr>
          <p:nvPr/>
        </p:nvSpPr>
        <p:spPr bwMode="auto">
          <a:xfrm>
            <a:off x="7673975" y="4143375"/>
            <a:ext cx="1428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93" name="Line 640"/>
          <p:cNvSpPr>
            <a:spLocks noChangeShapeType="1"/>
          </p:cNvSpPr>
          <p:nvPr/>
        </p:nvSpPr>
        <p:spPr bwMode="auto">
          <a:xfrm>
            <a:off x="7688263" y="4143375"/>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994" name="Freeform 641"/>
          <p:cNvSpPr>
            <a:spLocks/>
          </p:cNvSpPr>
          <p:nvPr/>
        </p:nvSpPr>
        <p:spPr bwMode="auto">
          <a:xfrm>
            <a:off x="7585075" y="4194175"/>
            <a:ext cx="88900" cy="101600"/>
          </a:xfrm>
          <a:custGeom>
            <a:avLst/>
            <a:gdLst>
              <a:gd name="T0" fmla="*/ 0 w 78"/>
              <a:gd name="T1" fmla="*/ 0 h 95"/>
              <a:gd name="T2" fmla="*/ 14817 w 78"/>
              <a:gd name="T3" fmla="*/ 13903 h 95"/>
              <a:gd name="T4" fmla="*/ 14817 w 78"/>
              <a:gd name="T5" fmla="*/ 31015 h 95"/>
              <a:gd name="T6" fmla="*/ 33053 w 78"/>
              <a:gd name="T7" fmla="*/ 83419 h 95"/>
              <a:gd name="T8" fmla="*/ 51288 w 78"/>
              <a:gd name="T9" fmla="*/ 83419 h 95"/>
              <a:gd name="T10" fmla="*/ 69524 w 78"/>
              <a:gd name="T11" fmla="*/ 66307 h 95"/>
              <a:gd name="T12" fmla="*/ 87760 w 78"/>
              <a:gd name="T13" fmla="*/ 83419 h 95"/>
              <a:gd name="T14" fmla="*/ 87760 w 78"/>
              <a:gd name="T15" fmla="*/ 100531 h 95"/>
              <a:gd name="T16" fmla="*/ 87760 w 78"/>
              <a:gd name="T17" fmla="*/ 83419 h 95"/>
              <a:gd name="T18" fmla="*/ 87760 w 78"/>
              <a:gd name="T19" fmla="*/ 48126 h 95"/>
              <a:gd name="T20" fmla="*/ 69524 w 78"/>
              <a:gd name="T21" fmla="*/ 48126 h 95"/>
              <a:gd name="T22" fmla="*/ 87760 w 78"/>
              <a:gd name="T23" fmla="*/ 31015 h 95"/>
              <a:gd name="T24" fmla="*/ 69524 w 78"/>
              <a:gd name="T25" fmla="*/ 13903 h 95"/>
              <a:gd name="T26" fmla="*/ 33053 w 78"/>
              <a:gd name="T27" fmla="*/ 13903 h 95"/>
              <a:gd name="T28" fmla="*/ 33053 w 78"/>
              <a:gd name="T29" fmla="*/ 0 h 95"/>
              <a:gd name="T30" fmla="*/ 0 w 78"/>
              <a:gd name="T31" fmla="*/ 0 h 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95"/>
              <a:gd name="T50" fmla="*/ 78 w 78"/>
              <a:gd name="T51" fmla="*/ 95 h 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95">
                <a:moveTo>
                  <a:pt x="0" y="0"/>
                </a:moveTo>
                <a:lnTo>
                  <a:pt x="13" y="13"/>
                </a:lnTo>
                <a:lnTo>
                  <a:pt x="13" y="29"/>
                </a:lnTo>
                <a:lnTo>
                  <a:pt x="29" y="78"/>
                </a:lnTo>
                <a:lnTo>
                  <a:pt x="45" y="78"/>
                </a:lnTo>
                <a:lnTo>
                  <a:pt x="61" y="62"/>
                </a:lnTo>
                <a:lnTo>
                  <a:pt x="77" y="78"/>
                </a:lnTo>
                <a:lnTo>
                  <a:pt x="77" y="94"/>
                </a:lnTo>
                <a:lnTo>
                  <a:pt x="77" y="78"/>
                </a:lnTo>
                <a:lnTo>
                  <a:pt x="77" y="45"/>
                </a:lnTo>
                <a:lnTo>
                  <a:pt x="61" y="45"/>
                </a:lnTo>
                <a:lnTo>
                  <a:pt x="77" y="29"/>
                </a:lnTo>
                <a:lnTo>
                  <a:pt x="61" y="13"/>
                </a:lnTo>
                <a:lnTo>
                  <a:pt x="29" y="13"/>
                </a:lnTo>
                <a:lnTo>
                  <a:pt x="29"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95" name="Freeform 642"/>
          <p:cNvSpPr>
            <a:spLocks/>
          </p:cNvSpPr>
          <p:nvPr/>
        </p:nvSpPr>
        <p:spPr bwMode="auto">
          <a:xfrm>
            <a:off x="6499225" y="2954338"/>
            <a:ext cx="2171700" cy="992187"/>
          </a:xfrm>
          <a:custGeom>
            <a:avLst/>
            <a:gdLst>
              <a:gd name="T0" fmla="*/ 388669 w 1883"/>
              <a:gd name="T1" fmla="*/ 674687 h 925"/>
              <a:gd name="T2" fmla="*/ 477474 w 1883"/>
              <a:gd name="T3" fmla="*/ 674687 h 925"/>
              <a:gd name="T4" fmla="*/ 552440 w 1883"/>
              <a:gd name="T5" fmla="*/ 643581 h 925"/>
              <a:gd name="T6" fmla="*/ 655085 w 1883"/>
              <a:gd name="T7" fmla="*/ 592094 h 925"/>
              <a:gd name="T8" fmla="*/ 781950 w 1883"/>
              <a:gd name="T9" fmla="*/ 626419 h 925"/>
              <a:gd name="T10" fmla="*/ 852303 w 1883"/>
              <a:gd name="T11" fmla="*/ 674687 h 925"/>
              <a:gd name="T12" fmla="*/ 959562 w 1883"/>
              <a:gd name="T13" fmla="*/ 774442 h 925"/>
              <a:gd name="T14" fmla="*/ 1100266 w 1883"/>
              <a:gd name="T15" fmla="*/ 726174 h 925"/>
              <a:gd name="T16" fmla="*/ 1174079 w 1883"/>
              <a:gd name="T17" fmla="*/ 691849 h 925"/>
              <a:gd name="T18" fmla="*/ 1351690 w 1883"/>
              <a:gd name="T19" fmla="*/ 709012 h 925"/>
              <a:gd name="T20" fmla="*/ 1440496 w 1883"/>
              <a:gd name="T21" fmla="*/ 674687 h 925"/>
              <a:gd name="T22" fmla="*/ 1440496 w 1883"/>
              <a:gd name="T23" fmla="*/ 578150 h 925"/>
              <a:gd name="T24" fmla="*/ 1581201 w 1883"/>
              <a:gd name="T25" fmla="*/ 660743 h 925"/>
              <a:gd name="T26" fmla="*/ 1708066 w 1883"/>
              <a:gd name="T27" fmla="*/ 674687 h 925"/>
              <a:gd name="T28" fmla="*/ 1759965 w 1883"/>
              <a:gd name="T29" fmla="*/ 791604 h 925"/>
              <a:gd name="T30" fmla="*/ 1721906 w 1883"/>
              <a:gd name="T31" fmla="*/ 526664 h 925"/>
              <a:gd name="T32" fmla="*/ 1618107 w 1883"/>
              <a:gd name="T33" fmla="*/ 509501 h 925"/>
              <a:gd name="T34" fmla="*/ 1740359 w 1883"/>
              <a:gd name="T35" fmla="*/ 330371 h 925"/>
              <a:gd name="T36" fmla="*/ 1848771 w 1883"/>
              <a:gd name="T37" fmla="*/ 213454 h 925"/>
              <a:gd name="T38" fmla="*/ 1885677 w 1883"/>
              <a:gd name="T39" fmla="*/ 196292 h 925"/>
              <a:gd name="T40" fmla="*/ 1885677 w 1883"/>
              <a:gd name="T41" fmla="*/ 344316 h 925"/>
              <a:gd name="T42" fmla="*/ 2007929 w 1883"/>
              <a:gd name="T43" fmla="*/ 461233 h 925"/>
              <a:gd name="T44" fmla="*/ 2007929 w 1883"/>
              <a:gd name="T45" fmla="*/ 361478 h 925"/>
              <a:gd name="T46" fmla="*/ 1956029 w 1883"/>
              <a:gd name="T47" fmla="*/ 261723 h 925"/>
              <a:gd name="T48" fmla="*/ 2044835 w 1883"/>
              <a:gd name="T49" fmla="*/ 230616 h 925"/>
              <a:gd name="T50" fmla="*/ 2170547 w 1883"/>
              <a:gd name="T51" fmla="*/ 113699 h 925"/>
              <a:gd name="T52" fmla="*/ 2081741 w 1883"/>
              <a:gd name="T53" fmla="*/ 82593 h 925"/>
              <a:gd name="T54" fmla="*/ 2063288 w 1883"/>
              <a:gd name="T55" fmla="*/ 48269 h 925"/>
              <a:gd name="T56" fmla="*/ 1885677 w 1883"/>
              <a:gd name="T57" fmla="*/ 65431 h 925"/>
              <a:gd name="T58" fmla="*/ 1599654 w 1883"/>
              <a:gd name="T59" fmla="*/ 13944 h 925"/>
              <a:gd name="T60" fmla="*/ 1351690 w 1883"/>
              <a:gd name="T61" fmla="*/ 48269 h 925"/>
              <a:gd name="T62" fmla="*/ 1066820 w 1883"/>
              <a:gd name="T63" fmla="*/ 82593 h 925"/>
              <a:gd name="T64" fmla="*/ 941108 w 1883"/>
              <a:gd name="T65" fmla="*/ 65431 h 925"/>
              <a:gd name="T66" fmla="*/ 941108 w 1883"/>
              <a:gd name="T67" fmla="*/ 0 h 925"/>
              <a:gd name="T68" fmla="*/ 833850 w 1883"/>
              <a:gd name="T69" fmla="*/ 0 h 925"/>
              <a:gd name="T70" fmla="*/ 622792 w 1883"/>
              <a:gd name="T71" fmla="*/ 130861 h 925"/>
              <a:gd name="T72" fmla="*/ 641246 w 1883"/>
              <a:gd name="T73" fmla="*/ 213454 h 925"/>
              <a:gd name="T74" fmla="*/ 552440 w 1883"/>
              <a:gd name="T75" fmla="*/ 230616 h 925"/>
              <a:gd name="T76" fmla="*/ 622792 w 1883"/>
              <a:gd name="T77" fmla="*/ 313209 h 925"/>
              <a:gd name="T78" fmla="*/ 584733 w 1883"/>
              <a:gd name="T79" fmla="*/ 361478 h 925"/>
              <a:gd name="T80" fmla="*/ 584733 w 1883"/>
              <a:gd name="T81" fmla="*/ 361478 h 925"/>
              <a:gd name="T82" fmla="*/ 477474 w 1883"/>
              <a:gd name="T83" fmla="*/ 213454 h 925"/>
              <a:gd name="T84" fmla="*/ 495927 w 1883"/>
              <a:gd name="T85" fmla="*/ 330371 h 925"/>
              <a:gd name="T86" fmla="*/ 388669 w 1883"/>
              <a:gd name="T87" fmla="*/ 344316 h 925"/>
              <a:gd name="T88" fmla="*/ 318316 w 1883"/>
              <a:gd name="T89" fmla="*/ 361478 h 925"/>
              <a:gd name="T90" fmla="*/ 211057 w 1883"/>
              <a:gd name="T91" fmla="*/ 395802 h 925"/>
              <a:gd name="T92" fmla="*/ 211057 w 1883"/>
              <a:gd name="T93" fmla="*/ 426909 h 925"/>
              <a:gd name="T94" fmla="*/ 107259 w 1883"/>
              <a:gd name="T95" fmla="*/ 478395 h 925"/>
              <a:gd name="T96" fmla="*/ 51899 w 1883"/>
              <a:gd name="T97" fmla="*/ 444071 h 925"/>
              <a:gd name="T98" fmla="*/ 159158 w 1883"/>
              <a:gd name="T99" fmla="*/ 412964 h 925"/>
              <a:gd name="T100" fmla="*/ 0 w 1883"/>
              <a:gd name="T101" fmla="*/ 378640 h 925"/>
              <a:gd name="T102" fmla="*/ 18453 w 1883"/>
              <a:gd name="T103" fmla="*/ 478395 h 925"/>
              <a:gd name="T104" fmla="*/ 33446 w 1883"/>
              <a:gd name="T105" fmla="*/ 609257 h 925"/>
              <a:gd name="T106" fmla="*/ 51899 w 1883"/>
              <a:gd name="T107" fmla="*/ 674687 h 925"/>
              <a:gd name="T108" fmla="*/ 88806 w 1883"/>
              <a:gd name="T109" fmla="*/ 743336 h 925"/>
              <a:gd name="T110" fmla="*/ 107259 w 1883"/>
              <a:gd name="T111" fmla="*/ 791604 h 925"/>
              <a:gd name="T112" fmla="*/ 159158 w 1883"/>
              <a:gd name="T113" fmla="*/ 808767 h 925"/>
              <a:gd name="T114" fmla="*/ 211057 w 1883"/>
              <a:gd name="T115" fmla="*/ 825929 h 925"/>
              <a:gd name="T116" fmla="*/ 229511 w 1883"/>
              <a:gd name="T117" fmla="*/ 956790 h 925"/>
              <a:gd name="T118" fmla="*/ 299863 w 1883"/>
              <a:gd name="T119" fmla="*/ 922466 h 925"/>
              <a:gd name="T120" fmla="*/ 388669 w 1883"/>
              <a:gd name="T121" fmla="*/ 973952 h 9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3"/>
              <a:gd name="T184" fmla="*/ 0 h 925"/>
              <a:gd name="T185" fmla="*/ 1883 w 1883"/>
              <a:gd name="T186" fmla="*/ 925 h 9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3" h="925">
                <a:moveTo>
                  <a:pt x="337" y="815"/>
                </a:moveTo>
                <a:lnTo>
                  <a:pt x="324" y="738"/>
                </a:lnTo>
                <a:lnTo>
                  <a:pt x="324" y="677"/>
                </a:lnTo>
                <a:lnTo>
                  <a:pt x="337" y="629"/>
                </a:lnTo>
                <a:lnTo>
                  <a:pt x="369" y="629"/>
                </a:lnTo>
                <a:lnTo>
                  <a:pt x="385" y="645"/>
                </a:lnTo>
                <a:lnTo>
                  <a:pt x="401" y="629"/>
                </a:lnTo>
                <a:lnTo>
                  <a:pt x="414" y="629"/>
                </a:lnTo>
                <a:lnTo>
                  <a:pt x="430" y="661"/>
                </a:lnTo>
                <a:lnTo>
                  <a:pt x="462" y="661"/>
                </a:lnTo>
                <a:lnTo>
                  <a:pt x="462" y="600"/>
                </a:lnTo>
                <a:lnTo>
                  <a:pt x="479" y="600"/>
                </a:lnTo>
                <a:lnTo>
                  <a:pt x="507" y="600"/>
                </a:lnTo>
                <a:lnTo>
                  <a:pt x="523" y="584"/>
                </a:lnTo>
                <a:lnTo>
                  <a:pt x="556" y="568"/>
                </a:lnTo>
                <a:lnTo>
                  <a:pt x="568" y="552"/>
                </a:lnTo>
                <a:lnTo>
                  <a:pt x="617" y="552"/>
                </a:lnTo>
                <a:lnTo>
                  <a:pt x="633" y="568"/>
                </a:lnTo>
                <a:lnTo>
                  <a:pt x="662" y="568"/>
                </a:lnTo>
                <a:lnTo>
                  <a:pt x="678" y="584"/>
                </a:lnTo>
                <a:lnTo>
                  <a:pt x="694" y="600"/>
                </a:lnTo>
                <a:lnTo>
                  <a:pt x="710" y="616"/>
                </a:lnTo>
                <a:lnTo>
                  <a:pt x="723" y="616"/>
                </a:lnTo>
                <a:lnTo>
                  <a:pt x="739" y="629"/>
                </a:lnTo>
                <a:lnTo>
                  <a:pt x="771" y="645"/>
                </a:lnTo>
                <a:lnTo>
                  <a:pt x="787" y="677"/>
                </a:lnTo>
                <a:lnTo>
                  <a:pt x="816" y="693"/>
                </a:lnTo>
                <a:lnTo>
                  <a:pt x="832" y="722"/>
                </a:lnTo>
                <a:lnTo>
                  <a:pt x="877" y="677"/>
                </a:lnTo>
                <a:lnTo>
                  <a:pt x="909" y="677"/>
                </a:lnTo>
                <a:lnTo>
                  <a:pt x="925" y="677"/>
                </a:lnTo>
                <a:lnTo>
                  <a:pt x="954" y="677"/>
                </a:lnTo>
                <a:lnTo>
                  <a:pt x="954" y="645"/>
                </a:lnTo>
                <a:lnTo>
                  <a:pt x="970" y="629"/>
                </a:lnTo>
                <a:lnTo>
                  <a:pt x="1018" y="629"/>
                </a:lnTo>
                <a:lnTo>
                  <a:pt x="1018" y="645"/>
                </a:lnTo>
                <a:lnTo>
                  <a:pt x="1063" y="645"/>
                </a:lnTo>
                <a:lnTo>
                  <a:pt x="1140" y="661"/>
                </a:lnTo>
                <a:lnTo>
                  <a:pt x="1140" y="645"/>
                </a:lnTo>
                <a:lnTo>
                  <a:pt x="1172" y="661"/>
                </a:lnTo>
                <a:lnTo>
                  <a:pt x="1172" y="629"/>
                </a:lnTo>
                <a:lnTo>
                  <a:pt x="1217" y="645"/>
                </a:lnTo>
                <a:lnTo>
                  <a:pt x="1233" y="645"/>
                </a:lnTo>
                <a:lnTo>
                  <a:pt x="1249" y="629"/>
                </a:lnTo>
                <a:lnTo>
                  <a:pt x="1249" y="600"/>
                </a:lnTo>
                <a:lnTo>
                  <a:pt x="1249" y="568"/>
                </a:lnTo>
                <a:lnTo>
                  <a:pt x="1233" y="568"/>
                </a:lnTo>
                <a:lnTo>
                  <a:pt x="1249" y="539"/>
                </a:lnTo>
                <a:lnTo>
                  <a:pt x="1278" y="523"/>
                </a:lnTo>
                <a:lnTo>
                  <a:pt x="1310" y="552"/>
                </a:lnTo>
                <a:lnTo>
                  <a:pt x="1355" y="600"/>
                </a:lnTo>
                <a:lnTo>
                  <a:pt x="1371" y="616"/>
                </a:lnTo>
                <a:lnTo>
                  <a:pt x="1416" y="645"/>
                </a:lnTo>
                <a:lnTo>
                  <a:pt x="1448" y="645"/>
                </a:lnTo>
                <a:lnTo>
                  <a:pt x="1448" y="629"/>
                </a:lnTo>
                <a:lnTo>
                  <a:pt x="1481" y="629"/>
                </a:lnTo>
                <a:lnTo>
                  <a:pt x="1481" y="693"/>
                </a:lnTo>
                <a:lnTo>
                  <a:pt x="1448" y="706"/>
                </a:lnTo>
                <a:lnTo>
                  <a:pt x="1481" y="754"/>
                </a:lnTo>
                <a:lnTo>
                  <a:pt x="1526" y="738"/>
                </a:lnTo>
                <a:lnTo>
                  <a:pt x="1542" y="616"/>
                </a:lnTo>
                <a:lnTo>
                  <a:pt x="1526" y="552"/>
                </a:lnTo>
                <a:lnTo>
                  <a:pt x="1509" y="491"/>
                </a:lnTo>
                <a:lnTo>
                  <a:pt x="1493" y="491"/>
                </a:lnTo>
                <a:lnTo>
                  <a:pt x="1481" y="475"/>
                </a:lnTo>
                <a:lnTo>
                  <a:pt x="1448" y="507"/>
                </a:lnTo>
                <a:lnTo>
                  <a:pt x="1448" y="475"/>
                </a:lnTo>
                <a:lnTo>
                  <a:pt x="1403" y="475"/>
                </a:lnTo>
                <a:lnTo>
                  <a:pt x="1416" y="446"/>
                </a:lnTo>
                <a:lnTo>
                  <a:pt x="1448" y="337"/>
                </a:lnTo>
                <a:lnTo>
                  <a:pt x="1509" y="321"/>
                </a:lnTo>
                <a:lnTo>
                  <a:pt x="1509" y="308"/>
                </a:lnTo>
                <a:lnTo>
                  <a:pt x="1558" y="321"/>
                </a:lnTo>
                <a:lnTo>
                  <a:pt x="1570" y="308"/>
                </a:lnTo>
                <a:lnTo>
                  <a:pt x="1570" y="244"/>
                </a:lnTo>
                <a:lnTo>
                  <a:pt x="1603" y="199"/>
                </a:lnTo>
                <a:lnTo>
                  <a:pt x="1619" y="231"/>
                </a:lnTo>
                <a:lnTo>
                  <a:pt x="1635" y="231"/>
                </a:lnTo>
                <a:lnTo>
                  <a:pt x="1648" y="199"/>
                </a:lnTo>
                <a:lnTo>
                  <a:pt x="1635" y="183"/>
                </a:lnTo>
                <a:lnTo>
                  <a:pt x="1648" y="167"/>
                </a:lnTo>
                <a:lnTo>
                  <a:pt x="1680" y="231"/>
                </a:lnTo>
                <a:lnTo>
                  <a:pt x="1648" y="321"/>
                </a:lnTo>
                <a:lnTo>
                  <a:pt x="1635" y="321"/>
                </a:lnTo>
                <a:lnTo>
                  <a:pt x="1648" y="369"/>
                </a:lnTo>
                <a:lnTo>
                  <a:pt x="1725" y="491"/>
                </a:lnTo>
                <a:lnTo>
                  <a:pt x="1725" y="430"/>
                </a:lnTo>
                <a:lnTo>
                  <a:pt x="1741" y="430"/>
                </a:lnTo>
                <a:lnTo>
                  <a:pt x="1741" y="385"/>
                </a:lnTo>
                <a:lnTo>
                  <a:pt x="1757" y="385"/>
                </a:lnTo>
                <a:lnTo>
                  <a:pt x="1741" y="369"/>
                </a:lnTo>
                <a:lnTo>
                  <a:pt x="1741" y="337"/>
                </a:lnTo>
                <a:lnTo>
                  <a:pt x="1725" y="321"/>
                </a:lnTo>
                <a:lnTo>
                  <a:pt x="1725" y="292"/>
                </a:lnTo>
                <a:lnTo>
                  <a:pt x="1696" y="292"/>
                </a:lnTo>
                <a:lnTo>
                  <a:pt x="1696" y="244"/>
                </a:lnTo>
                <a:lnTo>
                  <a:pt x="1712" y="215"/>
                </a:lnTo>
                <a:lnTo>
                  <a:pt x="1725" y="244"/>
                </a:lnTo>
                <a:lnTo>
                  <a:pt x="1741" y="215"/>
                </a:lnTo>
                <a:lnTo>
                  <a:pt x="1773" y="215"/>
                </a:lnTo>
                <a:lnTo>
                  <a:pt x="1805" y="215"/>
                </a:lnTo>
                <a:lnTo>
                  <a:pt x="1834" y="183"/>
                </a:lnTo>
                <a:lnTo>
                  <a:pt x="1882" y="138"/>
                </a:lnTo>
                <a:lnTo>
                  <a:pt x="1882" y="106"/>
                </a:lnTo>
                <a:lnTo>
                  <a:pt x="1866" y="106"/>
                </a:lnTo>
                <a:lnTo>
                  <a:pt x="1834" y="106"/>
                </a:lnTo>
                <a:lnTo>
                  <a:pt x="1805" y="90"/>
                </a:lnTo>
                <a:lnTo>
                  <a:pt x="1805" y="77"/>
                </a:lnTo>
                <a:lnTo>
                  <a:pt x="1866" y="77"/>
                </a:lnTo>
                <a:lnTo>
                  <a:pt x="1882" y="77"/>
                </a:lnTo>
                <a:lnTo>
                  <a:pt x="1866" y="29"/>
                </a:lnTo>
                <a:lnTo>
                  <a:pt x="1789" y="45"/>
                </a:lnTo>
                <a:lnTo>
                  <a:pt x="1725" y="13"/>
                </a:lnTo>
                <a:lnTo>
                  <a:pt x="1664" y="29"/>
                </a:lnTo>
                <a:lnTo>
                  <a:pt x="1664" y="61"/>
                </a:lnTo>
                <a:lnTo>
                  <a:pt x="1635" y="61"/>
                </a:lnTo>
                <a:lnTo>
                  <a:pt x="1635" y="45"/>
                </a:lnTo>
                <a:lnTo>
                  <a:pt x="1558" y="77"/>
                </a:lnTo>
                <a:lnTo>
                  <a:pt x="1481" y="29"/>
                </a:lnTo>
                <a:lnTo>
                  <a:pt x="1387" y="13"/>
                </a:lnTo>
                <a:lnTo>
                  <a:pt x="1326" y="45"/>
                </a:lnTo>
                <a:lnTo>
                  <a:pt x="1278" y="29"/>
                </a:lnTo>
                <a:lnTo>
                  <a:pt x="1217" y="29"/>
                </a:lnTo>
                <a:lnTo>
                  <a:pt x="1172" y="45"/>
                </a:lnTo>
                <a:lnTo>
                  <a:pt x="1156" y="77"/>
                </a:lnTo>
                <a:lnTo>
                  <a:pt x="1047" y="45"/>
                </a:lnTo>
                <a:lnTo>
                  <a:pt x="941" y="29"/>
                </a:lnTo>
                <a:lnTo>
                  <a:pt x="925" y="77"/>
                </a:lnTo>
                <a:lnTo>
                  <a:pt x="893" y="45"/>
                </a:lnTo>
                <a:lnTo>
                  <a:pt x="832" y="106"/>
                </a:lnTo>
                <a:lnTo>
                  <a:pt x="848" y="77"/>
                </a:lnTo>
                <a:lnTo>
                  <a:pt x="816" y="61"/>
                </a:lnTo>
                <a:lnTo>
                  <a:pt x="848" y="45"/>
                </a:lnTo>
                <a:lnTo>
                  <a:pt x="848" y="13"/>
                </a:lnTo>
                <a:lnTo>
                  <a:pt x="832" y="0"/>
                </a:lnTo>
                <a:lnTo>
                  <a:pt x="816" y="0"/>
                </a:lnTo>
                <a:lnTo>
                  <a:pt x="787" y="0"/>
                </a:lnTo>
                <a:lnTo>
                  <a:pt x="771" y="29"/>
                </a:lnTo>
                <a:lnTo>
                  <a:pt x="755" y="0"/>
                </a:lnTo>
                <a:lnTo>
                  <a:pt x="723" y="0"/>
                </a:lnTo>
                <a:lnTo>
                  <a:pt x="694" y="13"/>
                </a:lnTo>
                <a:lnTo>
                  <a:pt x="694" y="45"/>
                </a:lnTo>
                <a:lnTo>
                  <a:pt x="601" y="61"/>
                </a:lnTo>
                <a:lnTo>
                  <a:pt x="540" y="122"/>
                </a:lnTo>
                <a:lnTo>
                  <a:pt x="556" y="154"/>
                </a:lnTo>
                <a:lnTo>
                  <a:pt x="523" y="167"/>
                </a:lnTo>
                <a:lnTo>
                  <a:pt x="540" y="183"/>
                </a:lnTo>
                <a:lnTo>
                  <a:pt x="556" y="199"/>
                </a:lnTo>
                <a:lnTo>
                  <a:pt x="556" y="215"/>
                </a:lnTo>
                <a:lnTo>
                  <a:pt x="507" y="199"/>
                </a:lnTo>
                <a:lnTo>
                  <a:pt x="507" y="231"/>
                </a:lnTo>
                <a:lnTo>
                  <a:pt x="479" y="215"/>
                </a:lnTo>
                <a:lnTo>
                  <a:pt x="462" y="244"/>
                </a:lnTo>
                <a:lnTo>
                  <a:pt x="479" y="260"/>
                </a:lnTo>
                <a:lnTo>
                  <a:pt x="507" y="292"/>
                </a:lnTo>
                <a:lnTo>
                  <a:pt x="540" y="292"/>
                </a:lnTo>
                <a:lnTo>
                  <a:pt x="568" y="321"/>
                </a:lnTo>
                <a:lnTo>
                  <a:pt x="523" y="308"/>
                </a:lnTo>
                <a:lnTo>
                  <a:pt x="507" y="308"/>
                </a:lnTo>
                <a:lnTo>
                  <a:pt x="507" y="337"/>
                </a:lnTo>
                <a:lnTo>
                  <a:pt x="507" y="385"/>
                </a:lnTo>
                <a:lnTo>
                  <a:pt x="462" y="369"/>
                </a:lnTo>
                <a:lnTo>
                  <a:pt x="491" y="353"/>
                </a:lnTo>
                <a:lnTo>
                  <a:pt x="507" y="337"/>
                </a:lnTo>
                <a:lnTo>
                  <a:pt x="491" y="308"/>
                </a:lnTo>
                <a:lnTo>
                  <a:pt x="446" y="244"/>
                </a:lnTo>
                <a:lnTo>
                  <a:pt x="446" y="199"/>
                </a:lnTo>
                <a:lnTo>
                  <a:pt x="414" y="199"/>
                </a:lnTo>
                <a:lnTo>
                  <a:pt x="414" y="244"/>
                </a:lnTo>
                <a:lnTo>
                  <a:pt x="401" y="260"/>
                </a:lnTo>
                <a:lnTo>
                  <a:pt x="430" y="321"/>
                </a:lnTo>
                <a:lnTo>
                  <a:pt x="430" y="308"/>
                </a:lnTo>
                <a:lnTo>
                  <a:pt x="337" y="308"/>
                </a:lnTo>
                <a:lnTo>
                  <a:pt x="353" y="321"/>
                </a:lnTo>
                <a:lnTo>
                  <a:pt x="337" y="337"/>
                </a:lnTo>
                <a:lnTo>
                  <a:pt x="337" y="321"/>
                </a:lnTo>
                <a:lnTo>
                  <a:pt x="292" y="337"/>
                </a:lnTo>
                <a:lnTo>
                  <a:pt x="260" y="385"/>
                </a:lnTo>
                <a:lnTo>
                  <a:pt x="260" y="369"/>
                </a:lnTo>
                <a:lnTo>
                  <a:pt x="276" y="337"/>
                </a:lnTo>
                <a:lnTo>
                  <a:pt x="215" y="353"/>
                </a:lnTo>
                <a:lnTo>
                  <a:pt x="231" y="385"/>
                </a:lnTo>
                <a:lnTo>
                  <a:pt x="215" y="385"/>
                </a:lnTo>
                <a:lnTo>
                  <a:pt x="183" y="369"/>
                </a:lnTo>
                <a:lnTo>
                  <a:pt x="183" y="353"/>
                </a:lnTo>
                <a:lnTo>
                  <a:pt x="154" y="353"/>
                </a:lnTo>
                <a:lnTo>
                  <a:pt x="170" y="385"/>
                </a:lnTo>
                <a:lnTo>
                  <a:pt x="183" y="398"/>
                </a:lnTo>
                <a:lnTo>
                  <a:pt x="154" y="414"/>
                </a:lnTo>
                <a:lnTo>
                  <a:pt x="122" y="430"/>
                </a:lnTo>
                <a:lnTo>
                  <a:pt x="122" y="446"/>
                </a:lnTo>
                <a:lnTo>
                  <a:pt x="93" y="446"/>
                </a:lnTo>
                <a:lnTo>
                  <a:pt x="106" y="475"/>
                </a:lnTo>
                <a:lnTo>
                  <a:pt x="77" y="462"/>
                </a:lnTo>
                <a:lnTo>
                  <a:pt x="77" y="430"/>
                </a:lnTo>
                <a:lnTo>
                  <a:pt x="45" y="414"/>
                </a:lnTo>
                <a:lnTo>
                  <a:pt x="45" y="398"/>
                </a:lnTo>
                <a:lnTo>
                  <a:pt x="93" y="414"/>
                </a:lnTo>
                <a:lnTo>
                  <a:pt x="122" y="414"/>
                </a:lnTo>
                <a:lnTo>
                  <a:pt x="138" y="385"/>
                </a:lnTo>
                <a:lnTo>
                  <a:pt x="138" y="369"/>
                </a:lnTo>
                <a:lnTo>
                  <a:pt x="61" y="353"/>
                </a:lnTo>
                <a:lnTo>
                  <a:pt x="0" y="337"/>
                </a:lnTo>
                <a:lnTo>
                  <a:pt x="0" y="353"/>
                </a:lnTo>
                <a:lnTo>
                  <a:pt x="0" y="385"/>
                </a:lnTo>
                <a:lnTo>
                  <a:pt x="16" y="398"/>
                </a:lnTo>
                <a:lnTo>
                  <a:pt x="16" y="430"/>
                </a:lnTo>
                <a:lnTo>
                  <a:pt x="16" y="446"/>
                </a:lnTo>
                <a:lnTo>
                  <a:pt x="29" y="475"/>
                </a:lnTo>
                <a:lnTo>
                  <a:pt x="45" y="507"/>
                </a:lnTo>
                <a:lnTo>
                  <a:pt x="16" y="568"/>
                </a:lnTo>
                <a:lnTo>
                  <a:pt x="29" y="568"/>
                </a:lnTo>
                <a:lnTo>
                  <a:pt x="45" y="584"/>
                </a:lnTo>
                <a:lnTo>
                  <a:pt x="45" y="600"/>
                </a:lnTo>
                <a:lnTo>
                  <a:pt x="45" y="616"/>
                </a:lnTo>
                <a:lnTo>
                  <a:pt x="45" y="629"/>
                </a:lnTo>
                <a:lnTo>
                  <a:pt x="45" y="645"/>
                </a:lnTo>
                <a:lnTo>
                  <a:pt x="61" y="661"/>
                </a:lnTo>
                <a:lnTo>
                  <a:pt x="61" y="677"/>
                </a:lnTo>
                <a:lnTo>
                  <a:pt x="77" y="693"/>
                </a:lnTo>
                <a:lnTo>
                  <a:pt x="77" y="706"/>
                </a:lnTo>
                <a:lnTo>
                  <a:pt x="61" y="722"/>
                </a:lnTo>
                <a:lnTo>
                  <a:pt x="61" y="738"/>
                </a:lnTo>
                <a:lnTo>
                  <a:pt x="93" y="738"/>
                </a:lnTo>
                <a:lnTo>
                  <a:pt x="106" y="722"/>
                </a:lnTo>
                <a:lnTo>
                  <a:pt x="122" y="738"/>
                </a:lnTo>
                <a:lnTo>
                  <a:pt x="122" y="754"/>
                </a:lnTo>
                <a:lnTo>
                  <a:pt x="138" y="754"/>
                </a:lnTo>
                <a:lnTo>
                  <a:pt x="154" y="754"/>
                </a:lnTo>
                <a:lnTo>
                  <a:pt x="154" y="770"/>
                </a:lnTo>
                <a:lnTo>
                  <a:pt x="170" y="770"/>
                </a:lnTo>
                <a:lnTo>
                  <a:pt x="183" y="770"/>
                </a:lnTo>
                <a:lnTo>
                  <a:pt x="183" y="783"/>
                </a:lnTo>
                <a:lnTo>
                  <a:pt x="183" y="831"/>
                </a:lnTo>
                <a:lnTo>
                  <a:pt x="154" y="860"/>
                </a:lnTo>
                <a:lnTo>
                  <a:pt x="199" y="892"/>
                </a:lnTo>
                <a:lnTo>
                  <a:pt x="199" y="876"/>
                </a:lnTo>
                <a:lnTo>
                  <a:pt x="231" y="876"/>
                </a:lnTo>
                <a:lnTo>
                  <a:pt x="247" y="876"/>
                </a:lnTo>
                <a:lnTo>
                  <a:pt x="260" y="860"/>
                </a:lnTo>
                <a:lnTo>
                  <a:pt x="308" y="908"/>
                </a:lnTo>
                <a:lnTo>
                  <a:pt x="324" y="908"/>
                </a:lnTo>
                <a:lnTo>
                  <a:pt x="324" y="924"/>
                </a:lnTo>
                <a:lnTo>
                  <a:pt x="337" y="908"/>
                </a:lnTo>
                <a:lnTo>
                  <a:pt x="308" y="860"/>
                </a:lnTo>
                <a:lnTo>
                  <a:pt x="308" y="831"/>
                </a:lnTo>
                <a:lnTo>
                  <a:pt x="337" y="81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96" name="Freeform 643"/>
          <p:cNvSpPr>
            <a:spLocks/>
          </p:cNvSpPr>
          <p:nvPr/>
        </p:nvSpPr>
        <p:spPr bwMode="auto">
          <a:xfrm>
            <a:off x="6784975" y="3049588"/>
            <a:ext cx="122238" cy="136525"/>
          </a:xfrm>
          <a:custGeom>
            <a:avLst/>
            <a:gdLst>
              <a:gd name="T0" fmla="*/ 14991 w 106"/>
              <a:gd name="T1" fmla="*/ 135450 h 127"/>
              <a:gd name="T2" fmla="*/ 14991 w 106"/>
              <a:gd name="T3" fmla="*/ 118250 h 127"/>
              <a:gd name="T4" fmla="*/ 51893 w 106"/>
              <a:gd name="T5" fmla="*/ 83850 h 127"/>
              <a:gd name="T6" fmla="*/ 102634 w 106"/>
              <a:gd name="T7" fmla="*/ 51600 h 127"/>
              <a:gd name="T8" fmla="*/ 121085 w 106"/>
              <a:gd name="T9" fmla="*/ 34400 h 127"/>
              <a:gd name="T10" fmla="*/ 121085 w 106"/>
              <a:gd name="T11" fmla="*/ 0 h 127"/>
              <a:gd name="T12" fmla="*/ 102634 w 106"/>
              <a:gd name="T13" fmla="*/ 0 h 127"/>
              <a:gd name="T14" fmla="*/ 87642 w 106"/>
              <a:gd name="T15" fmla="*/ 17200 h 127"/>
              <a:gd name="T16" fmla="*/ 69191 w 106"/>
              <a:gd name="T17" fmla="*/ 34400 h 127"/>
              <a:gd name="T18" fmla="*/ 33442 w 106"/>
              <a:gd name="T19" fmla="*/ 69875 h 127"/>
              <a:gd name="T20" fmla="*/ 0 w 106"/>
              <a:gd name="T21" fmla="*/ 101050 h 127"/>
              <a:gd name="T22" fmla="*/ 0 w 106"/>
              <a:gd name="T23" fmla="*/ 135450 h 127"/>
              <a:gd name="T24" fmla="*/ 14991 w 106"/>
              <a:gd name="T25" fmla="*/ 135450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127"/>
              <a:gd name="T41" fmla="*/ 106 w 106"/>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127">
                <a:moveTo>
                  <a:pt x="13" y="126"/>
                </a:moveTo>
                <a:lnTo>
                  <a:pt x="13" y="110"/>
                </a:lnTo>
                <a:lnTo>
                  <a:pt x="45" y="78"/>
                </a:lnTo>
                <a:lnTo>
                  <a:pt x="89" y="48"/>
                </a:lnTo>
                <a:lnTo>
                  <a:pt x="105" y="32"/>
                </a:lnTo>
                <a:lnTo>
                  <a:pt x="105" y="0"/>
                </a:lnTo>
                <a:lnTo>
                  <a:pt x="89" y="0"/>
                </a:lnTo>
                <a:lnTo>
                  <a:pt x="76" y="16"/>
                </a:lnTo>
                <a:lnTo>
                  <a:pt x="60" y="32"/>
                </a:lnTo>
                <a:lnTo>
                  <a:pt x="29" y="65"/>
                </a:lnTo>
                <a:lnTo>
                  <a:pt x="0" y="94"/>
                </a:lnTo>
                <a:lnTo>
                  <a:pt x="0" y="126"/>
                </a:lnTo>
                <a:lnTo>
                  <a:pt x="13" y="12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97" name="Freeform 644"/>
          <p:cNvSpPr>
            <a:spLocks/>
          </p:cNvSpPr>
          <p:nvPr/>
        </p:nvSpPr>
        <p:spPr bwMode="auto">
          <a:xfrm>
            <a:off x="8239125" y="3449638"/>
            <a:ext cx="128588" cy="198437"/>
          </a:xfrm>
          <a:custGeom>
            <a:avLst/>
            <a:gdLst>
              <a:gd name="T0" fmla="*/ 0 w 111"/>
              <a:gd name="T1" fmla="*/ 0 h 184"/>
              <a:gd name="T2" fmla="*/ 18535 w 111"/>
              <a:gd name="T3" fmla="*/ 48531 h 184"/>
              <a:gd name="T4" fmla="*/ 37070 w 111"/>
              <a:gd name="T5" fmla="*/ 65786 h 184"/>
              <a:gd name="T6" fmla="*/ 56764 w 111"/>
              <a:gd name="T7" fmla="*/ 131572 h 184"/>
              <a:gd name="T8" fmla="*/ 70665 w 111"/>
              <a:gd name="T9" fmla="*/ 148828 h 184"/>
              <a:gd name="T10" fmla="*/ 70665 w 111"/>
              <a:gd name="T11" fmla="*/ 166083 h 184"/>
              <a:gd name="T12" fmla="*/ 90359 w 111"/>
              <a:gd name="T13" fmla="*/ 197359 h 184"/>
              <a:gd name="T14" fmla="*/ 90359 w 111"/>
              <a:gd name="T15" fmla="*/ 180103 h 184"/>
              <a:gd name="T16" fmla="*/ 127430 w 111"/>
              <a:gd name="T17" fmla="*/ 197359 h 184"/>
              <a:gd name="T18" fmla="*/ 127430 w 111"/>
              <a:gd name="T19" fmla="*/ 180103 h 184"/>
              <a:gd name="T20" fmla="*/ 90359 w 111"/>
              <a:gd name="T21" fmla="*/ 166083 h 184"/>
              <a:gd name="T22" fmla="*/ 70665 w 111"/>
              <a:gd name="T23" fmla="*/ 114317 h 184"/>
              <a:gd name="T24" fmla="*/ 90359 w 111"/>
              <a:gd name="T25" fmla="*/ 131572 h 184"/>
              <a:gd name="T26" fmla="*/ 70665 w 111"/>
              <a:gd name="T27" fmla="*/ 97062 h 184"/>
              <a:gd name="T28" fmla="*/ 37070 w 111"/>
              <a:gd name="T29" fmla="*/ 48531 h 184"/>
              <a:gd name="T30" fmla="*/ 0 w 111"/>
              <a:gd name="T31" fmla="*/ 0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184"/>
              <a:gd name="T50" fmla="*/ 111 w 111"/>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184">
                <a:moveTo>
                  <a:pt x="0" y="0"/>
                </a:moveTo>
                <a:lnTo>
                  <a:pt x="16" y="45"/>
                </a:lnTo>
                <a:lnTo>
                  <a:pt x="32" y="61"/>
                </a:lnTo>
                <a:lnTo>
                  <a:pt x="49" y="122"/>
                </a:lnTo>
                <a:lnTo>
                  <a:pt x="61" y="138"/>
                </a:lnTo>
                <a:lnTo>
                  <a:pt x="61" y="154"/>
                </a:lnTo>
                <a:lnTo>
                  <a:pt x="78" y="183"/>
                </a:lnTo>
                <a:lnTo>
                  <a:pt x="78" y="167"/>
                </a:lnTo>
                <a:lnTo>
                  <a:pt x="110" y="183"/>
                </a:lnTo>
                <a:lnTo>
                  <a:pt x="110" y="167"/>
                </a:lnTo>
                <a:lnTo>
                  <a:pt x="78" y="154"/>
                </a:lnTo>
                <a:lnTo>
                  <a:pt x="61" y="106"/>
                </a:lnTo>
                <a:lnTo>
                  <a:pt x="78" y="122"/>
                </a:lnTo>
                <a:lnTo>
                  <a:pt x="61" y="90"/>
                </a:lnTo>
                <a:lnTo>
                  <a:pt x="32" y="45"/>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98" name="Freeform 645"/>
          <p:cNvSpPr>
            <a:spLocks/>
          </p:cNvSpPr>
          <p:nvPr/>
        </p:nvSpPr>
        <p:spPr bwMode="auto">
          <a:xfrm>
            <a:off x="7192963" y="2852738"/>
            <a:ext cx="71437" cy="84137"/>
          </a:xfrm>
          <a:custGeom>
            <a:avLst/>
            <a:gdLst>
              <a:gd name="T0" fmla="*/ 51849 w 62"/>
              <a:gd name="T1" fmla="*/ 30886 h 79"/>
              <a:gd name="T2" fmla="*/ 70285 w 62"/>
              <a:gd name="T3" fmla="*/ 30886 h 79"/>
              <a:gd name="T4" fmla="*/ 51849 w 62"/>
              <a:gd name="T5" fmla="*/ 66032 h 79"/>
              <a:gd name="T6" fmla="*/ 18435 w 62"/>
              <a:gd name="T7" fmla="*/ 83072 h 79"/>
              <a:gd name="T8" fmla="*/ 0 w 62"/>
              <a:gd name="T9" fmla="*/ 30886 h 79"/>
              <a:gd name="T10" fmla="*/ 18435 w 62"/>
              <a:gd name="T11" fmla="*/ 0 h 79"/>
              <a:gd name="T12" fmla="*/ 51849 w 62"/>
              <a:gd name="T13" fmla="*/ 30886 h 79"/>
              <a:gd name="T14" fmla="*/ 0 60000 65536"/>
              <a:gd name="T15" fmla="*/ 0 60000 65536"/>
              <a:gd name="T16" fmla="*/ 0 60000 65536"/>
              <a:gd name="T17" fmla="*/ 0 60000 65536"/>
              <a:gd name="T18" fmla="*/ 0 60000 65536"/>
              <a:gd name="T19" fmla="*/ 0 60000 65536"/>
              <a:gd name="T20" fmla="*/ 0 60000 65536"/>
              <a:gd name="T21" fmla="*/ 0 w 62"/>
              <a:gd name="T22" fmla="*/ 0 h 79"/>
              <a:gd name="T23" fmla="*/ 62 w 6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79">
                <a:moveTo>
                  <a:pt x="45" y="29"/>
                </a:moveTo>
                <a:lnTo>
                  <a:pt x="61" y="29"/>
                </a:lnTo>
                <a:lnTo>
                  <a:pt x="45" y="62"/>
                </a:lnTo>
                <a:lnTo>
                  <a:pt x="16" y="78"/>
                </a:lnTo>
                <a:lnTo>
                  <a:pt x="0" y="29"/>
                </a:lnTo>
                <a:lnTo>
                  <a:pt x="16" y="0"/>
                </a:lnTo>
                <a:lnTo>
                  <a:pt x="45" y="2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29999" name="Freeform 646"/>
          <p:cNvSpPr>
            <a:spLocks/>
          </p:cNvSpPr>
          <p:nvPr/>
        </p:nvSpPr>
        <p:spPr bwMode="auto">
          <a:xfrm>
            <a:off x="6765925" y="3201988"/>
            <a:ext cx="71438" cy="66675"/>
          </a:xfrm>
          <a:custGeom>
            <a:avLst/>
            <a:gdLst>
              <a:gd name="T0" fmla="*/ 33415 w 62"/>
              <a:gd name="T1" fmla="*/ 0 h 62"/>
              <a:gd name="T2" fmla="*/ 18436 w 62"/>
              <a:gd name="T3" fmla="*/ 0 h 62"/>
              <a:gd name="T4" fmla="*/ 0 w 62"/>
              <a:gd name="T5" fmla="*/ 13980 h 62"/>
              <a:gd name="T6" fmla="*/ 0 w 62"/>
              <a:gd name="T7" fmla="*/ 48393 h 62"/>
              <a:gd name="T8" fmla="*/ 18436 w 62"/>
              <a:gd name="T9" fmla="*/ 48393 h 62"/>
              <a:gd name="T10" fmla="*/ 33415 w 62"/>
              <a:gd name="T11" fmla="*/ 65600 h 62"/>
              <a:gd name="T12" fmla="*/ 70286 w 62"/>
              <a:gd name="T13" fmla="*/ 48393 h 62"/>
              <a:gd name="T14" fmla="*/ 33415 w 62"/>
              <a:gd name="T15" fmla="*/ 31187 h 62"/>
              <a:gd name="T16" fmla="*/ 33415 w 6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2"/>
              <a:gd name="T29" fmla="*/ 62 w 6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2">
                <a:moveTo>
                  <a:pt x="29" y="0"/>
                </a:moveTo>
                <a:lnTo>
                  <a:pt x="16" y="0"/>
                </a:lnTo>
                <a:lnTo>
                  <a:pt x="0" y="13"/>
                </a:lnTo>
                <a:lnTo>
                  <a:pt x="0" y="45"/>
                </a:lnTo>
                <a:lnTo>
                  <a:pt x="16" y="45"/>
                </a:lnTo>
                <a:lnTo>
                  <a:pt x="29" y="61"/>
                </a:lnTo>
                <a:lnTo>
                  <a:pt x="61" y="45"/>
                </a:lnTo>
                <a:lnTo>
                  <a:pt x="29" y="29"/>
                </a:lnTo>
                <a:lnTo>
                  <a:pt x="29"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00" name="Freeform 647"/>
          <p:cNvSpPr>
            <a:spLocks/>
          </p:cNvSpPr>
          <p:nvPr/>
        </p:nvSpPr>
        <p:spPr bwMode="auto">
          <a:xfrm>
            <a:off x="7281863" y="2884488"/>
            <a:ext cx="38100" cy="52387"/>
          </a:xfrm>
          <a:custGeom>
            <a:avLst/>
            <a:gdLst>
              <a:gd name="T0" fmla="*/ 0 w 33"/>
              <a:gd name="T1" fmla="*/ 0 h 50"/>
              <a:gd name="T2" fmla="*/ 0 w 33"/>
              <a:gd name="T3" fmla="*/ 34575 h 50"/>
              <a:gd name="T4" fmla="*/ 18473 w 33"/>
              <a:gd name="T5" fmla="*/ 51339 h 50"/>
              <a:gd name="T6" fmla="*/ 36945 w 33"/>
              <a:gd name="T7" fmla="*/ 16764 h 50"/>
              <a:gd name="T8" fmla="*/ 36945 w 33"/>
              <a:gd name="T9" fmla="*/ 0 h 50"/>
              <a:gd name="T10" fmla="*/ 0 w 33"/>
              <a:gd name="T11" fmla="*/ 0 h 50"/>
              <a:gd name="T12" fmla="*/ 0 60000 65536"/>
              <a:gd name="T13" fmla="*/ 0 60000 65536"/>
              <a:gd name="T14" fmla="*/ 0 60000 65536"/>
              <a:gd name="T15" fmla="*/ 0 60000 65536"/>
              <a:gd name="T16" fmla="*/ 0 60000 65536"/>
              <a:gd name="T17" fmla="*/ 0 60000 65536"/>
              <a:gd name="T18" fmla="*/ 0 w 33"/>
              <a:gd name="T19" fmla="*/ 0 h 50"/>
              <a:gd name="T20" fmla="*/ 33 w 33"/>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33" h="50">
                <a:moveTo>
                  <a:pt x="0" y="0"/>
                </a:moveTo>
                <a:lnTo>
                  <a:pt x="0" y="33"/>
                </a:lnTo>
                <a:lnTo>
                  <a:pt x="16" y="49"/>
                </a:lnTo>
                <a:lnTo>
                  <a:pt x="32" y="16"/>
                </a:lnTo>
                <a:lnTo>
                  <a:pt x="32"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01" name="Freeform 648"/>
          <p:cNvSpPr>
            <a:spLocks/>
          </p:cNvSpPr>
          <p:nvPr/>
        </p:nvSpPr>
        <p:spPr bwMode="auto">
          <a:xfrm>
            <a:off x="7866063" y="2900363"/>
            <a:ext cx="38100" cy="36512"/>
          </a:xfrm>
          <a:custGeom>
            <a:avLst/>
            <a:gdLst>
              <a:gd name="T0" fmla="*/ 0 w 33"/>
              <a:gd name="T1" fmla="*/ 0 h 34"/>
              <a:gd name="T2" fmla="*/ 0 w 33"/>
              <a:gd name="T3" fmla="*/ 18256 h 34"/>
              <a:gd name="T4" fmla="*/ 18473 w 33"/>
              <a:gd name="T5" fmla="*/ 35438 h 34"/>
              <a:gd name="T6" fmla="*/ 36945 w 33"/>
              <a:gd name="T7" fmla="*/ 18256 h 34"/>
              <a:gd name="T8" fmla="*/ 0 w 33"/>
              <a:gd name="T9" fmla="*/ 0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0" y="0"/>
                </a:moveTo>
                <a:lnTo>
                  <a:pt x="0" y="17"/>
                </a:lnTo>
                <a:lnTo>
                  <a:pt x="16" y="33"/>
                </a:lnTo>
                <a:lnTo>
                  <a:pt x="32" y="17"/>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02" name="Freeform 649"/>
          <p:cNvSpPr>
            <a:spLocks/>
          </p:cNvSpPr>
          <p:nvPr/>
        </p:nvSpPr>
        <p:spPr bwMode="auto">
          <a:xfrm>
            <a:off x="8416925" y="2917825"/>
            <a:ext cx="58738" cy="36513"/>
          </a:xfrm>
          <a:custGeom>
            <a:avLst/>
            <a:gdLst>
              <a:gd name="T0" fmla="*/ 0 w 50"/>
              <a:gd name="T1" fmla="*/ 0 h 34"/>
              <a:gd name="T2" fmla="*/ 0 w 50"/>
              <a:gd name="T3" fmla="*/ 35439 h 34"/>
              <a:gd name="T4" fmla="*/ 38767 w 50"/>
              <a:gd name="T5" fmla="*/ 18257 h 34"/>
              <a:gd name="T6" fmla="*/ 57563 w 50"/>
              <a:gd name="T7" fmla="*/ 0 h 34"/>
              <a:gd name="T8" fmla="*/ 0 w 50"/>
              <a:gd name="T9" fmla="*/ 0 h 34"/>
              <a:gd name="T10" fmla="*/ 0 60000 65536"/>
              <a:gd name="T11" fmla="*/ 0 60000 65536"/>
              <a:gd name="T12" fmla="*/ 0 60000 65536"/>
              <a:gd name="T13" fmla="*/ 0 60000 65536"/>
              <a:gd name="T14" fmla="*/ 0 60000 65536"/>
              <a:gd name="T15" fmla="*/ 0 w 50"/>
              <a:gd name="T16" fmla="*/ 0 h 34"/>
              <a:gd name="T17" fmla="*/ 50 w 50"/>
              <a:gd name="T18" fmla="*/ 34 h 34"/>
            </a:gdLst>
            <a:ahLst/>
            <a:cxnLst>
              <a:cxn ang="T10">
                <a:pos x="T0" y="T1"/>
              </a:cxn>
              <a:cxn ang="T11">
                <a:pos x="T2" y="T3"/>
              </a:cxn>
              <a:cxn ang="T12">
                <a:pos x="T4" y="T5"/>
              </a:cxn>
              <a:cxn ang="T13">
                <a:pos x="T6" y="T7"/>
              </a:cxn>
              <a:cxn ang="T14">
                <a:pos x="T8" y="T9"/>
              </a:cxn>
            </a:cxnLst>
            <a:rect l="T15" t="T16" r="T17" b="T18"/>
            <a:pathLst>
              <a:path w="50" h="34">
                <a:moveTo>
                  <a:pt x="0" y="0"/>
                </a:moveTo>
                <a:lnTo>
                  <a:pt x="0" y="33"/>
                </a:lnTo>
                <a:lnTo>
                  <a:pt x="33" y="17"/>
                </a:lnTo>
                <a:lnTo>
                  <a:pt x="49"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03" name="Freeform 650"/>
          <p:cNvSpPr>
            <a:spLocks/>
          </p:cNvSpPr>
          <p:nvPr/>
        </p:nvSpPr>
        <p:spPr bwMode="auto">
          <a:xfrm>
            <a:off x="7796213" y="2900363"/>
            <a:ext cx="38100" cy="36512"/>
          </a:xfrm>
          <a:custGeom>
            <a:avLst/>
            <a:gdLst>
              <a:gd name="T0" fmla="*/ 0 w 33"/>
              <a:gd name="T1" fmla="*/ 0 h 34"/>
              <a:gd name="T2" fmla="*/ 0 w 33"/>
              <a:gd name="T3" fmla="*/ 35438 h 34"/>
              <a:gd name="T4" fmla="*/ 36945 w 33"/>
              <a:gd name="T5" fmla="*/ 35438 h 34"/>
              <a:gd name="T6" fmla="*/ 36945 w 33"/>
              <a:gd name="T7" fmla="*/ 18256 h 34"/>
              <a:gd name="T8" fmla="*/ 0 w 33"/>
              <a:gd name="T9" fmla="*/ 0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0" y="0"/>
                </a:moveTo>
                <a:lnTo>
                  <a:pt x="0" y="33"/>
                </a:lnTo>
                <a:lnTo>
                  <a:pt x="32" y="33"/>
                </a:lnTo>
                <a:lnTo>
                  <a:pt x="32" y="17"/>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04" name="Freeform 651"/>
          <p:cNvSpPr>
            <a:spLocks/>
          </p:cNvSpPr>
          <p:nvPr/>
        </p:nvSpPr>
        <p:spPr bwMode="auto">
          <a:xfrm>
            <a:off x="6854825" y="3249613"/>
            <a:ext cx="34925" cy="36512"/>
          </a:xfrm>
          <a:custGeom>
            <a:avLst/>
            <a:gdLst>
              <a:gd name="T0" fmla="*/ 0 w 29"/>
              <a:gd name="T1" fmla="*/ 0 h 33"/>
              <a:gd name="T2" fmla="*/ 0 w 29"/>
              <a:gd name="T3" fmla="*/ 35406 h 33"/>
              <a:gd name="T4" fmla="*/ 19269 w 29"/>
              <a:gd name="T5" fmla="*/ 35406 h 33"/>
              <a:gd name="T6" fmla="*/ 33721 w 29"/>
              <a:gd name="T7" fmla="*/ 17703 h 33"/>
              <a:gd name="T8" fmla="*/ 0 w 29"/>
              <a:gd name="T9" fmla="*/ 0 h 33"/>
              <a:gd name="T10" fmla="*/ 0 60000 65536"/>
              <a:gd name="T11" fmla="*/ 0 60000 65536"/>
              <a:gd name="T12" fmla="*/ 0 60000 65536"/>
              <a:gd name="T13" fmla="*/ 0 60000 65536"/>
              <a:gd name="T14" fmla="*/ 0 60000 65536"/>
              <a:gd name="T15" fmla="*/ 0 w 29"/>
              <a:gd name="T16" fmla="*/ 0 h 33"/>
              <a:gd name="T17" fmla="*/ 29 w 29"/>
              <a:gd name="T18" fmla="*/ 33 h 33"/>
            </a:gdLst>
            <a:ahLst/>
            <a:cxnLst>
              <a:cxn ang="T10">
                <a:pos x="T0" y="T1"/>
              </a:cxn>
              <a:cxn ang="T11">
                <a:pos x="T2" y="T3"/>
              </a:cxn>
              <a:cxn ang="T12">
                <a:pos x="T4" y="T5"/>
              </a:cxn>
              <a:cxn ang="T13">
                <a:pos x="T6" y="T7"/>
              </a:cxn>
              <a:cxn ang="T14">
                <a:pos x="T8" y="T9"/>
              </a:cxn>
            </a:cxnLst>
            <a:rect l="T15" t="T16" r="T17" b="T18"/>
            <a:pathLst>
              <a:path w="29" h="33">
                <a:moveTo>
                  <a:pt x="0" y="0"/>
                </a:moveTo>
                <a:lnTo>
                  <a:pt x="0" y="32"/>
                </a:lnTo>
                <a:lnTo>
                  <a:pt x="16" y="32"/>
                </a:lnTo>
                <a:lnTo>
                  <a:pt x="28" y="16"/>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005" name="Freeform 652"/>
          <p:cNvSpPr>
            <a:spLocks/>
          </p:cNvSpPr>
          <p:nvPr/>
        </p:nvSpPr>
        <p:spPr bwMode="auto">
          <a:xfrm>
            <a:off x="8562975" y="3332163"/>
            <a:ext cx="19050" cy="19050"/>
          </a:xfrm>
          <a:custGeom>
            <a:avLst/>
            <a:gdLst>
              <a:gd name="T0" fmla="*/ 0 w 17"/>
              <a:gd name="T1" fmla="*/ 0 h 17"/>
              <a:gd name="T2" fmla="*/ 0 w 17"/>
              <a:gd name="T3" fmla="*/ 17929 h 17"/>
              <a:gd name="T4" fmla="*/ 17929 w 17"/>
              <a:gd name="T5" fmla="*/ 17929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006" name="Freeform 653"/>
          <p:cNvSpPr>
            <a:spLocks/>
          </p:cNvSpPr>
          <p:nvPr/>
        </p:nvSpPr>
        <p:spPr bwMode="auto">
          <a:xfrm>
            <a:off x="6429375" y="3629025"/>
            <a:ext cx="33338" cy="84138"/>
          </a:xfrm>
          <a:custGeom>
            <a:avLst/>
            <a:gdLst>
              <a:gd name="T0" fmla="*/ 0 w 30"/>
              <a:gd name="T1" fmla="*/ 0 h 78"/>
              <a:gd name="T2" fmla="*/ 0 w 30"/>
              <a:gd name="T3" fmla="*/ 17259 h 78"/>
              <a:gd name="T4" fmla="*/ 0 w 30"/>
              <a:gd name="T5" fmla="*/ 34518 h 78"/>
              <a:gd name="T6" fmla="*/ 14446 w 30"/>
              <a:gd name="T7" fmla="*/ 51777 h 78"/>
              <a:gd name="T8" fmla="*/ 32227 w 30"/>
              <a:gd name="T9" fmla="*/ 83059 h 78"/>
              <a:gd name="T10" fmla="*/ 0 w 30"/>
              <a:gd name="T11" fmla="*/ 17259 h 78"/>
              <a:gd name="T12" fmla="*/ 0 w 30"/>
              <a:gd name="T13" fmla="*/ 0 h 78"/>
              <a:gd name="T14" fmla="*/ 0 60000 65536"/>
              <a:gd name="T15" fmla="*/ 0 60000 65536"/>
              <a:gd name="T16" fmla="*/ 0 60000 65536"/>
              <a:gd name="T17" fmla="*/ 0 60000 65536"/>
              <a:gd name="T18" fmla="*/ 0 60000 65536"/>
              <a:gd name="T19" fmla="*/ 0 60000 65536"/>
              <a:gd name="T20" fmla="*/ 0 60000 65536"/>
              <a:gd name="T21" fmla="*/ 0 w 30"/>
              <a:gd name="T22" fmla="*/ 0 h 78"/>
              <a:gd name="T23" fmla="*/ 30 w 3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8">
                <a:moveTo>
                  <a:pt x="0" y="0"/>
                </a:moveTo>
                <a:lnTo>
                  <a:pt x="0" y="16"/>
                </a:lnTo>
                <a:lnTo>
                  <a:pt x="0" y="32"/>
                </a:lnTo>
                <a:lnTo>
                  <a:pt x="13" y="48"/>
                </a:lnTo>
                <a:lnTo>
                  <a:pt x="29" y="77"/>
                </a:lnTo>
                <a:lnTo>
                  <a:pt x="0" y="16"/>
                </a:lnTo>
                <a:lnTo>
                  <a:pt x="0" y="0"/>
                </a:lnTo>
              </a:path>
            </a:pathLst>
          </a:custGeom>
          <a:solidFill>
            <a:schemeClr val="folHlink"/>
          </a:solidFill>
          <a:ln w="12700" cap="rnd" cmpd="sng">
            <a:solidFill>
              <a:srgbClr val="000000"/>
            </a:solidFill>
            <a:prstDash val="solid"/>
            <a:round/>
            <a:headEnd type="none" w="med" len="med"/>
            <a:tailEnd type="none" w="med" len="med"/>
          </a:ln>
        </p:spPr>
        <p:txBody>
          <a:bodyPr/>
          <a:lstStyle/>
          <a:p>
            <a:endParaRPr lang="en-US"/>
          </a:p>
        </p:txBody>
      </p:sp>
      <p:sp>
        <p:nvSpPr>
          <p:cNvPr id="30007" name="Line 654"/>
          <p:cNvSpPr>
            <a:spLocks noChangeShapeType="1"/>
          </p:cNvSpPr>
          <p:nvPr/>
        </p:nvSpPr>
        <p:spPr bwMode="auto">
          <a:xfrm>
            <a:off x="8702675" y="3381375"/>
            <a:ext cx="0" cy="174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008" name="Freeform 655"/>
          <p:cNvSpPr>
            <a:spLocks/>
          </p:cNvSpPr>
          <p:nvPr/>
        </p:nvSpPr>
        <p:spPr bwMode="auto">
          <a:xfrm>
            <a:off x="8116888" y="3763963"/>
            <a:ext cx="90487" cy="131762"/>
          </a:xfrm>
          <a:custGeom>
            <a:avLst/>
            <a:gdLst>
              <a:gd name="T0" fmla="*/ 89327 w 78"/>
              <a:gd name="T1" fmla="*/ 0 h 123"/>
              <a:gd name="T2" fmla="*/ 70765 w 78"/>
              <a:gd name="T3" fmla="*/ 0 h 123"/>
              <a:gd name="T4" fmla="*/ 33643 w 78"/>
              <a:gd name="T5" fmla="*/ 31066 h 123"/>
              <a:gd name="T6" fmla="*/ 15081 w 78"/>
              <a:gd name="T7" fmla="*/ 48206 h 123"/>
              <a:gd name="T8" fmla="*/ 0 w 78"/>
              <a:gd name="T9" fmla="*/ 82485 h 123"/>
              <a:gd name="T10" fmla="*/ 15081 w 78"/>
              <a:gd name="T11" fmla="*/ 99625 h 123"/>
              <a:gd name="T12" fmla="*/ 15081 w 78"/>
              <a:gd name="T13" fmla="*/ 113551 h 123"/>
              <a:gd name="T14" fmla="*/ 33643 w 78"/>
              <a:gd name="T15" fmla="*/ 130691 h 123"/>
              <a:gd name="T16" fmla="*/ 52204 w 78"/>
              <a:gd name="T17" fmla="*/ 113551 h 123"/>
              <a:gd name="T18" fmla="*/ 89327 w 78"/>
              <a:gd name="T19" fmla="*/ 99625 h 123"/>
              <a:gd name="T20" fmla="*/ 70765 w 78"/>
              <a:gd name="T21" fmla="*/ 99625 h 123"/>
              <a:gd name="T22" fmla="*/ 52204 w 78"/>
              <a:gd name="T23" fmla="*/ 82485 h 123"/>
              <a:gd name="T24" fmla="*/ 70765 w 78"/>
              <a:gd name="T25" fmla="*/ 48206 h 123"/>
              <a:gd name="T26" fmla="*/ 70765 w 78"/>
              <a:gd name="T27" fmla="*/ 17140 h 123"/>
              <a:gd name="T28" fmla="*/ 89327 w 78"/>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123"/>
              <a:gd name="T47" fmla="*/ 78 w 78"/>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123">
                <a:moveTo>
                  <a:pt x="77" y="0"/>
                </a:moveTo>
                <a:lnTo>
                  <a:pt x="61" y="0"/>
                </a:lnTo>
                <a:lnTo>
                  <a:pt x="29" y="29"/>
                </a:lnTo>
                <a:lnTo>
                  <a:pt x="13" y="45"/>
                </a:lnTo>
                <a:lnTo>
                  <a:pt x="0" y="77"/>
                </a:lnTo>
                <a:lnTo>
                  <a:pt x="13" y="93"/>
                </a:lnTo>
                <a:lnTo>
                  <a:pt x="13" y="106"/>
                </a:lnTo>
                <a:lnTo>
                  <a:pt x="29" y="122"/>
                </a:lnTo>
                <a:lnTo>
                  <a:pt x="45" y="106"/>
                </a:lnTo>
                <a:lnTo>
                  <a:pt x="77" y="93"/>
                </a:lnTo>
                <a:lnTo>
                  <a:pt x="61" y="93"/>
                </a:lnTo>
                <a:lnTo>
                  <a:pt x="45" y="77"/>
                </a:lnTo>
                <a:lnTo>
                  <a:pt x="61" y="45"/>
                </a:lnTo>
                <a:lnTo>
                  <a:pt x="61" y="16"/>
                </a:lnTo>
                <a:lnTo>
                  <a:pt x="77"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09" name="Freeform 656"/>
          <p:cNvSpPr>
            <a:spLocks/>
          </p:cNvSpPr>
          <p:nvPr/>
        </p:nvSpPr>
        <p:spPr bwMode="auto">
          <a:xfrm>
            <a:off x="7458075" y="3629025"/>
            <a:ext cx="515938" cy="219075"/>
          </a:xfrm>
          <a:custGeom>
            <a:avLst/>
            <a:gdLst>
              <a:gd name="T0" fmla="*/ 444376 w 447"/>
              <a:gd name="T1" fmla="*/ 17267 h 203"/>
              <a:gd name="T2" fmla="*/ 392436 w 447"/>
              <a:gd name="T3" fmla="*/ 0 h 203"/>
              <a:gd name="T4" fmla="*/ 392436 w 447"/>
              <a:gd name="T5" fmla="*/ 34534 h 203"/>
              <a:gd name="T6" fmla="*/ 355501 w 447"/>
              <a:gd name="T7" fmla="*/ 17267 h 203"/>
              <a:gd name="T8" fmla="*/ 355501 w 447"/>
              <a:gd name="T9" fmla="*/ 34534 h 203"/>
              <a:gd name="T10" fmla="*/ 266626 w 447"/>
              <a:gd name="T11" fmla="*/ 17267 h 203"/>
              <a:gd name="T12" fmla="*/ 214686 w 447"/>
              <a:gd name="T13" fmla="*/ 17267 h 203"/>
              <a:gd name="T14" fmla="*/ 214686 w 447"/>
              <a:gd name="T15" fmla="*/ 0 h 203"/>
              <a:gd name="T16" fmla="*/ 159283 w 447"/>
              <a:gd name="T17" fmla="*/ 0 h 203"/>
              <a:gd name="T18" fmla="*/ 140815 w 447"/>
              <a:gd name="T19" fmla="*/ 17267 h 203"/>
              <a:gd name="T20" fmla="*/ 140815 w 447"/>
              <a:gd name="T21" fmla="*/ 51801 h 203"/>
              <a:gd name="T22" fmla="*/ 107343 w 447"/>
              <a:gd name="T23" fmla="*/ 51801 h 203"/>
              <a:gd name="T24" fmla="*/ 88875 w 447"/>
              <a:gd name="T25" fmla="*/ 51801 h 203"/>
              <a:gd name="T26" fmla="*/ 51940 w 447"/>
              <a:gd name="T27" fmla="*/ 51801 h 203"/>
              <a:gd name="T28" fmla="*/ 0 w 447"/>
              <a:gd name="T29" fmla="*/ 100364 h 203"/>
              <a:gd name="T30" fmla="*/ 36935 w 447"/>
              <a:gd name="T31" fmla="*/ 117631 h 203"/>
              <a:gd name="T32" fmla="*/ 51940 w 447"/>
              <a:gd name="T33" fmla="*/ 117631 h 203"/>
              <a:gd name="T34" fmla="*/ 70408 w 447"/>
              <a:gd name="T35" fmla="*/ 152165 h 203"/>
              <a:gd name="T36" fmla="*/ 70408 w 447"/>
              <a:gd name="T37" fmla="*/ 166195 h 203"/>
              <a:gd name="T38" fmla="*/ 159283 w 447"/>
              <a:gd name="T39" fmla="*/ 183462 h 203"/>
              <a:gd name="T40" fmla="*/ 177750 w 447"/>
              <a:gd name="T41" fmla="*/ 217996 h 203"/>
              <a:gd name="T42" fmla="*/ 248158 w 447"/>
              <a:gd name="T43" fmla="*/ 200729 h 203"/>
              <a:gd name="T44" fmla="*/ 266626 w 447"/>
              <a:gd name="T45" fmla="*/ 200729 h 203"/>
              <a:gd name="T46" fmla="*/ 266626 w 447"/>
              <a:gd name="T47" fmla="*/ 217996 h 203"/>
              <a:gd name="T48" fmla="*/ 337033 w 447"/>
              <a:gd name="T49" fmla="*/ 217996 h 203"/>
              <a:gd name="T50" fmla="*/ 355501 w 447"/>
              <a:gd name="T51" fmla="*/ 200729 h 203"/>
              <a:gd name="T52" fmla="*/ 392436 w 447"/>
              <a:gd name="T53" fmla="*/ 200729 h 203"/>
              <a:gd name="T54" fmla="*/ 407441 w 447"/>
              <a:gd name="T55" fmla="*/ 166195 h 203"/>
              <a:gd name="T56" fmla="*/ 407441 w 447"/>
              <a:gd name="T57" fmla="*/ 152165 h 203"/>
              <a:gd name="T58" fmla="*/ 425909 w 447"/>
              <a:gd name="T59" fmla="*/ 134898 h 203"/>
              <a:gd name="T60" fmla="*/ 444376 w 447"/>
              <a:gd name="T61" fmla="*/ 134898 h 203"/>
              <a:gd name="T62" fmla="*/ 462844 w 447"/>
              <a:gd name="T63" fmla="*/ 117631 h 203"/>
              <a:gd name="T64" fmla="*/ 481311 w 447"/>
              <a:gd name="T65" fmla="*/ 83097 h 203"/>
              <a:gd name="T66" fmla="*/ 514784 w 447"/>
              <a:gd name="T67" fmla="*/ 69068 h 203"/>
              <a:gd name="T68" fmla="*/ 481311 w 447"/>
              <a:gd name="T69" fmla="*/ 51801 h 203"/>
              <a:gd name="T70" fmla="*/ 444376 w 447"/>
              <a:gd name="T71" fmla="*/ 51801 h 203"/>
              <a:gd name="T72" fmla="*/ 444376 w 447"/>
              <a:gd name="T73" fmla="*/ 17267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7"/>
              <a:gd name="T112" fmla="*/ 0 h 203"/>
              <a:gd name="T113" fmla="*/ 447 w 447"/>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7" h="203">
                <a:moveTo>
                  <a:pt x="385" y="16"/>
                </a:moveTo>
                <a:lnTo>
                  <a:pt x="340" y="0"/>
                </a:lnTo>
                <a:lnTo>
                  <a:pt x="340" y="32"/>
                </a:lnTo>
                <a:lnTo>
                  <a:pt x="308" y="16"/>
                </a:lnTo>
                <a:lnTo>
                  <a:pt x="308" y="32"/>
                </a:lnTo>
                <a:lnTo>
                  <a:pt x="231" y="16"/>
                </a:lnTo>
                <a:lnTo>
                  <a:pt x="186" y="16"/>
                </a:lnTo>
                <a:lnTo>
                  <a:pt x="186" y="0"/>
                </a:lnTo>
                <a:lnTo>
                  <a:pt x="138" y="0"/>
                </a:lnTo>
                <a:lnTo>
                  <a:pt x="122" y="16"/>
                </a:lnTo>
                <a:lnTo>
                  <a:pt x="122" y="48"/>
                </a:lnTo>
                <a:lnTo>
                  <a:pt x="93" y="48"/>
                </a:lnTo>
                <a:lnTo>
                  <a:pt x="77" y="48"/>
                </a:lnTo>
                <a:lnTo>
                  <a:pt x="45" y="48"/>
                </a:lnTo>
                <a:lnTo>
                  <a:pt x="0" y="93"/>
                </a:lnTo>
                <a:lnTo>
                  <a:pt x="32" y="109"/>
                </a:lnTo>
                <a:lnTo>
                  <a:pt x="45" y="109"/>
                </a:lnTo>
                <a:lnTo>
                  <a:pt x="61" y="141"/>
                </a:lnTo>
                <a:lnTo>
                  <a:pt x="61" y="154"/>
                </a:lnTo>
                <a:lnTo>
                  <a:pt x="138" y="170"/>
                </a:lnTo>
                <a:lnTo>
                  <a:pt x="154" y="202"/>
                </a:lnTo>
                <a:lnTo>
                  <a:pt x="215" y="186"/>
                </a:lnTo>
                <a:lnTo>
                  <a:pt x="231" y="186"/>
                </a:lnTo>
                <a:lnTo>
                  <a:pt x="231" y="202"/>
                </a:lnTo>
                <a:lnTo>
                  <a:pt x="292" y="202"/>
                </a:lnTo>
                <a:lnTo>
                  <a:pt x="308" y="186"/>
                </a:lnTo>
                <a:lnTo>
                  <a:pt x="340" y="186"/>
                </a:lnTo>
                <a:lnTo>
                  <a:pt x="353" y="154"/>
                </a:lnTo>
                <a:lnTo>
                  <a:pt x="353" y="141"/>
                </a:lnTo>
                <a:lnTo>
                  <a:pt x="369" y="125"/>
                </a:lnTo>
                <a:lnTo>
                  <a:pt x="385" y="125"/>
                </a:lnTo>
                <a:lnTo>
                  <a:pt x="401" y="109"/>
                </a:lnTo>
                <a:lnTo>
                  <a:pt x="417" y="77"/>
                </a:lnTo>
                <a:lnTo>
                  <a:pt x="446" y="64"/>
                </a:lnTo>
                <a:lnTo>
                  <a:pt x="417" y="48"/>
                </a:lnTo>
                <a:lnTo>
                  <a:pt x="385" y="48"/>
                </a:lnTo>
                <a:lnTo>
                  <a:pt x="385"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10" name="Freeform 657"/>
          <p:cNvSpPr>
            <a:spLocks/>
          </p:cNvSpPr>
          <p:nvPr/>
        </p:nvSpPr>
        <p:spPr bwMode="auto">
          <a:xfrm>
            <a:off x="7243763" y="3763963"/>
            <a:ext cx="90487" cy="31750"/>
          </a:xfrm>
          <a:custGeom>
            <a:avLst/>
            <a:gdLst>
              <a:gd name="T0" fmla="*/ 37123 w 78"/>
              <a:gd name="T1" fmla="*/ 30692 h 30"/>
              <a:gd name="T2" fmla="*/ 0 w 78"/>
              <a:gd name="T3" fmla="*/ 30692 h 30"/>
              <a:gd name="T4" fmla="*/ 18561 w 78"/>
              <a:gd name="T5" fmla="*/ 0 h 30"/>
              <a:gd name="T6" fmla="*/ 89327 w 78"/>
              <a:gd name="T7" fmla="*/ 0 h 30"/>
              <a:gd name="T8" fmla="*/ 89327 w 78"/>
              <a:gd name="T9" fmla="*/ 16933 h 30"/>
              <a:gd name="T10" fmla="*/ 55684 w 78"/>
              <a:gd name="T11" fmla="*/ 16933 h 30"/>
              <a:gd name="T12" fmla="*/ 37123 w 78"/>
              <a:gd name="T13" fmla="*/ 30692 h 30"/>
              <a:gd name="T14" fmla="*/ 0 60000 65536"/>
              <a:gd name="T15" fmla="*/ 0 60000 65536"/>
              <a:gd name="T16" fmla="*/ 0 60000 65536"/>
              <a:gd name="T17" fmla="*/ 0 60000 65536"/>
              <a:gd name="T18" fmla="*/ 0 60000 65536"/>
              <a:gd name="T19" fmla="*/ 0 60000 65536"/>
              <a:gd name="T20" fmla="*/ 0 60000 65536"/>
              <a:gd name="T21" fmla="*/ 0 w 78"/>
              <a:gd name="T22" fmla="*/ 0 h 30"/>
              <a:gd name="T23" fmla="*/ 78 w 7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30">
                <a:moveTo>
                  <a:pt x="32" y="29"/>
                </a:moveTo>
                <a:lnTo>
                  <a:pt x="0" y="29"/>
                </a:lnTo>
                <a:lnTo>
                  <a:pt x="16" y="0"/>
                </a:lnTo>
                <a:lnTo>
                  <a:pt x="77" y="0"/>
                </a:lnTo>
                <a:lnTo>
                  <a:pt x="77" y="16"/>
                </a:lnTo>
                <a:lnTo>
                  <a:pt x="48" y="16"/>
                </a:lnTo>
                <a:lnTo>
                  <a:pt x="32" y="29"/>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30011" name="Freeform 658"/>
          <p:cNvSpPr>
            <a:spLocks/>
          </p:cNvSpPr>
          <p:nvPr/>
        </p:nvSpPr>
        <p:spPr bwMode="auto">
          <a:xfrm>
            <a:off x="7688263" y="3514725"/>
            <a:ext cx="38100" cy="84138"/>
          </a:xfrm>
          <a:custGeom>
            <a:avLst/>
            <a:gdLst>
              <a:gd name="T0" fmla="*/ 0 w 33"/>
              <a:gd name="T1" fmla="*/ 0 h 78"/>
              <a:gd name="T2" fmla="*/ 0 w 33"/>
              <a:gd name="T3" fmla="*/ 48541 h 78"/>
              <a:gd name="T4" fmla="*/ 0 w 33"/>
              <a:gd name="T5" fmla="*/ 83059 h 78"/>
              <a:gd name="T6" fmla="*/ 18473 w 33"/>
              <a:gd name="T7" fmla="*/ 83059 h 78"/>
              <a:gd name="T8" fmla="*/ 36945 w 33"/>
              <a:gd name="T9" fmla="*/ 48541 h 78"/>
              <a:gd name="T10" fmla="*/ 0 w 33"/>
              <a:gd name="T11" fmla="*/ 0 h 78"/>
              <a:gd name="T12" fmla="*/ 0 60000 65536"/>
              <a:gd name="T13" fmla="*/ 0 60000 65536"/>
              <a:gd name="T14" fmla="*/ 0 60000 65536"/>
              <a:gd name="T15" fmla="*/ 0 60000 65536"/>
              <a:gd name="T16" fmla="*/ 0 60000 65536"/>
              <a:gd name="T17" fmla="*/ 0 60000 65536"/>
              <a:gd name="T18" fmla="*/ 0 w 33"/>
              <a:gd name="T19" fmla="*/ 0 h 78"/>
              <a:gd name="T20" fmla="*/ 33 w 33"/>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3" h="78">
                <a:moveTo>
                  <a:pt x="0" y="0"/>
                </a:moveTo>
                <a:lnTo>
                  <a:pt x="0" y="45"/>
                </a:lnTo>
                <a:lnTo>
                  <a:pt x="0" y="77"/>
                </a:lnTo>
                <a:lnTo>
                  <a:pt x="16" y="77"/>
                </a:lnTo>
                <a:lnTo>
                  <a:pt x="32" y="45"/>
                </a:lnTo>
                <a:lnTo>
                  <a:pt x="0" y="0"/>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30012" name="Line 659"/>
          <p:cNvSpPr>
            <a:spLocks noChangeShapeType="1"/>
          </p:cNvSpPr>
          <p:nvPr/>
        </p:nvSpPr>
        <p:spPr bwMode="auto">
          <a:xfrm>
            <a:off x="7724775" y="4143375"/>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013" name="Freeform 660"/>
          <p:cNvSpPr>
            <a:spLocks/>
          </p:cNvSpPr>
          <p:nvPr/>
        </p:nvSpPr>
        <p:spPr bwMode="auto">
          <a:xfrm>
            <a:off x="8132763" y="4176713"/>
            <a:ext cx="38100" cy="66675"/>
          </a:xfrm>
          <a:custGeom>
            <a:avLst/>
            <a:gdLst>
              <a:gd name="T0" fmla="*/ 18473 w 33"/>
              <a:gd name="T1" fmla="*/ 0 h 62"/>
              <a:gd name="T2" fmla="*/ 0 w 33"/>
              <a:gd name="T3" fmla="*/ 17206 h 62"/>
              <a:gd name="T4" fmla="*/ 18473 w 33"/>
              <a:gd name="T5" fmla="*/ 48393 h 62"/>
              <a:gd name="T6" fmla="*/ 18473 w 33"/>
              <a:gd name="T7" fmla="*/ 65600 h 62"/>
              <a:gd name="T8" fmla="*/ 36945 w 33"/>
              <a:gd name="T9" fmla="*/ 48393 h 62"/>
              <a:gd name="T10" fmla="*/ 36945 w 33"/>
              <a:gd name="T11" fmla="*/ 0 h 62"/>
              <a:gd name="T12" fmla="*/ 18473 w 33"/>
              <a:gd name="T13" fmla="*/ 0 h 62"/>
              <a:gd name="T14" fmla="*/ 0 60000 65536"/>
              <a:gd name="T15" fmla="*/ 0 60000 65536"/>
              <a:gd name="T16" fmla="*/ 0 60000 65536"/>
              <a:gd name="T17" fmla="*/ 0 60000 65536"/>
              <a:gd name="T18" fmla="*/ 0 60000 65536"/>
              <a:gd name="T19" fmla="*/ 0 60000 65536"/>
              <a:gd name="T20" fmla="*/ 0 60000 65536"/>
              <a:gd name="T21" fmla="*/ 0 w 33"/>
              <a:gd name="T22" fmla="*/ 0 h 62"/>
              <a:gd name="T23" fmla="*/ 33 w 33"/>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62">
                <a:moveTo>
                  <a:pt x="16" y="0"/>
                </a:moveTo>
                <a:lnTo>
                  <a:pt x="0" y="16"/>
                </a:lnTo>
                <a:lnTo>
                  <a:pt x="16" y="45"/>
                </a:lnTo>
                <a:lnTo>
                  <a:pt x="16" y="61"/>
                </a:lnTo>
                <a:lnTo>
                  <a:pt x="32" y="45"/>
                </a:lnTo>
                <a:lnTo>
                  <a:pt x="32" y="0"/>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14" name="Freeform 661"/>
          <p:cNvSpPr>
            <a:spLocks/>
          </p:cNvSpPr>
          <p:nvPr/>
        </p:nvSpPr>
        <p:spPr bwMode="auto">
          <a:xfrm>
            <a:off x="7302500" y="3514725"/>
            <a:ext cx="908050" cy="781050"/>
          </a:xfrm>
          <a:custGeom>
            <a:avLst/>
            <a:gdLst>
              <a:gd name="T0" fmla="*/ 640366 w 787"/>
              <a:gd name="T1" fmla="*/ 196605 h 727"/>
              <a:gd name="T2" fmla="*/ 603444 w 787"/>
              <a:gd name="T3" fmla="*/ 248174 h 727"/>
              <a:gd name="T4" fmla="*/ 566522 w 787"/>
              <a:gd name="T5" fmla="*/ 265364 h 727"/>
              <a:gd name="T6" fmla="*/ 551522 w 787"/>
              <a:gd name="T7" fmla="*/ 313709 h 727"/>
              <a:gd name="T8" fmla="*/ 496139 w 787"/>
              <a:gd name="T9" fmla="*/ 330899 h 727"/>
              <a:gd name="T10" fmla="*/ 425757 w 787"/>
              <a:gd name="T11" fmla="*/ 313709 h 727"/>
              <a:gd name="T12" fmla="*/ 336913 w 787"/>
              <a:gd name="T13" fmla="*/ 330899 h 727"/>
              <a:gd name="T14" fmla="*/ 229609 w 787"/>
              <a:gd name="T15" fmla="*/ 279330 h 727"/>
              <a:gd name="T16" fmla="*/ 211148 w 787"/>
              <a:gd name="T17" fmla="*/ 230985 h 727"/>
              <a:gd name="T18" fmla="*/ 159226 w 787"/>
              <a:gd name="T19" fmla="*/ 213795 h 727"/>
              <a:gd name="T20" fmla="*/ 107305 w 787"/>
              <a:gd name="T21" fmla="*/ 265364 h 727"/>
              <a:gd name="T22" fmla="*/ 70383 w 787"/>
              <a:gd name="T23" fmla="*/ 313709 h 727"/>
              <a:gd name="T24" fmla="*/ 88844 w 787"/>
              <a:gd name="T25" fmla="*/ 379244 h 727"/>
              <a:gd name="T26" fmla="*/ 18461 w 787"/>
              <a:gd name="T27" fmla="*/ 396434 h 727"/>
              <a:gd name="T28" fmla="*/ 18461 w 787"/>
              <a:gd name="T29" fmla="*/ 431887 h 727"/>
              <a:gd name="T30" fmla="*/ 70383 w 787"/>
              <a:gd name="T31" fmla="*/ 480233 h 727"/>
              <a:gd name="T32" fmla="*/ 122304 w 787"/>
              <a:gd name="T33" fmla="*/ 562958 h 727"/>
              <a:gd name="T34" fmla="*/ 122304 w 787"/>
              <a:gd name="T35" fmla="*/ 597337 h 727"/>
              <a:gd name="T36" fmla="*/ 177687 w 787"/>
              <a:gd name="T37" fmla="*/ 611303 h 727"/>
              <a:gd name="T38" fmla="*/ 248070 w 787"/>
              <a:gd name="T39" fmla="*/ 645682 h 727"/>
              <a:gd name="T40" fmla="*/ 299991 w 787"/>
              <a:gd name="T41" fmla="*/ 662872 h 727"/>
              <a:gd name="T42" fmla="*/ 336913 w 787"/>
              <a:gd name="T43" fmla="*/ 645682 h 727"/>
              <a:gd name="T44" fmla="*/ 388835 w 787"/>
              <a:gd name="T45" fmla="*/ 628493 h 727"/>
              <a:gd name="T46" fmla="*/ 425757 w 787"/>
              <a:gd name="T47" fmla="*/ 611303 h 727"/>
              <a:gd name="T48" fmla="*/ 444218 w 787"/>
              <a:gd name="T49" fmla="*/ 628493 h 727"/>
              <a:gd name="T50" fmla="*/ 462679 w 787"/>
              <a:gd name="T51" fmla="*/ 680061 h 727"/>
              <a:gd name="T52" fmla="*/ 462679 w 787"/>
              <a:gd name="T53" fmla="*/ 711217 h 727"/>
              <a:gd name="T54" fmla="*/ 477678 w 787"/>
              <a:gd name="T55" fmla="*/ 762786 h 727"/>
              <a:gd name="T56" fmla="*/ 533061 w 787"/>
              <a:gd name="T57" fmla="*/ 762786 h 727"/>
              <a:gd name="T58" fmla="*/ 551522 w 787"/>
              <a:gd name="T59" fmla="*/ 745597 h 727"/>
              <a:gd name="T60" fmla="*/ 603444 w 787"/>
              <a:gd name="T61" fmla="*/ 728407 h 727"/>
              <a:gd name="T62" fmla="*/ 640366 w 787"/>
              <a:gd name="T63" fmla="*/ 762786 h 727"/>
              <a:gd name="T64" fmla="*/ 673826 w 787"/>
              <a:gd name="T65" fmla="*/ 762786 h 727"/>
              <a:gd name="T66" fmla="*/ 692287 w 787"/>
              <a:gd name="T67" fmla="*/ 762786 h 727"/>
              <a:gd name="T68" fmla="*/ 729209 w 787"/>
              <a:gd name="T69" fmla="*/ 728407 h 727"/>
              <a:gd name="T70" fmla="*/ 744209 w 787"/>
              <a:gd name="T71" fmla="*/ 711217 h 727"/>
              <a:gd name="T72" fmla="*/ 818053 w 787"/>
              <a:gd name="T73" fmla="*/ 662872 h 727"/>
              <a:gd name="T74" fmla="*/ 833052 w 787"/>
              <a:gd name="T75" fmla="*/ 545768 h 727"/>
              <a:gd name="T76" fmla="*/ 833052 w 787"/>
              <a:gd name="T77" fmla="*/ 527504 h 727"/>
              <a:gd name="T78" fmla="*/ 833052 w 787"/>
              <a:gd name="T79" fmla="*/ 514612 h 727"/>
              <a:gd name="T80" fmla="*/ 781131 w 787"/>
              <a:gd name="T81" fmla="*/ 461969 h 727"/>
              <a:gd name="T82" fmla="*/ 799592 w 787"/>
              <a:gd name="T83" fmla="*/ 413623 h 727"/>
              <a:gd name="T84" fmla="*/ 799592 w 787"/>
              <a:gd name="T85" fmla="*/ 396434 h 727"/>
              <a:gd name="T86" fmla="*/ 762670 w 787"/>
              <a:gd name="T87" fmla="*/ 413623 h 727"/>
              <a:gd name="T88" fmla="*/ 729209 w 787"/>
              <a:gd name="T89" fmla="*/ 362055 h 727"/>
              <a:gd name="T90" fmla="*/ 781131 w 787"/>
              <a:gd name="T91" fmla="*/ 330899 h 727"/>
              <a:gd name="T92" fmla="*/ 781131 w 787"/>
              <a:gd name="T93" fmla="*/ 362055 h 727"/>
              <a:gd name="T94" fmla="*/ 818053 w 787"/>
              <a:gd name="T95" fmla="*/ 330899 h 727"/>
              <a:gd name="T96" fmla="*/ 851513 w 787"/>
              <a:gd name="T97" fmla="*/ 279330 h 727"/>
              <a:gd name="T98" fmla="*/ 906896 w 787"/>
              <a:gd name="T99" fmla="*/ 248174 h 727"/>
              <a:gd name="T100" fmla="*/ 906896 w 787"/>
              <a:gd name="T101" fmla="*/ 182639 h 727"/>
              <a:gd name="T102" fmla="*/ 869974 w 787"/>
              <a:gd name="T103" fmla="*/ 113881 h 727"/>
              <a:gd name="T104" fmla="*/ 833052 w 787"/>
              <a:gd name="T105" fmla="*/ 131070 h 727"/>
              <a:gd name="T106" fmla="*/ 762670 w 787"/>
              <a:gd name="T107" fmla="*/ 82725 h 727"/>
              <a:gd name="T108" fmla="*/ 673826 w 787"/>
              <a:gd name="T109" fmla="*/ 0 h 727"/>
              <a:gd name="T110" fmla="*/ 621905 w 787"/>
              <a:gd name="T111" fmla="*/ 48346 h 727"/>
              <a:gd name="T112" fmla="*/ 640366 w 787"/>
              <a:gd name="T113" fmla="*/ 82725 h 727"/>
              <a:gd name="T114" fmla="*/ 621905 w 787"/>
              <a:gd name="T115" fmla="*/ 131070 h 727"/>
              <a:gd name="T116" fmla="*/ 603444 w 787"/>
              <a:gd name="T117" fmla="*/ 165449 h 727"/>
              <a:gd name="T118" fmla="*/ 673826 w 787"/>
              <a:gd name="T119" fmla="*/ 182639 h 7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7"/>
              <a:gd name="T181" fmla="*/ 0 h 727"/>
              <a:gd name="T182" fmla="*/ 787 w 787"/>
              <a:gd name="T183" fmla="*/ 727 h 7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7" h="727">
                <a:moveTo>
                  <a:pt x="584" y="170"/>
                </a:moveTo>
                <a:lnTo>
                  <a:pt x="555" y="183"/>
                </a:lnTo>
                <a:lnTo>
                  <a:pt x="539" y="215"/>
                </a:lnTo>
                <a:lnTo>
                  <a:pt x="523" y="231"/>
                </a:lnTo>
                <a:lnTo>
                  <a:pt x="507" y="231"/>
                </a:lnTo>
                <a:lnTo>
                  <a:pt x="491" y="247"/>
                </a:lnTo>
                <a:lnTo>
                  <a:pt x="491" y="260"/>
                </a:lnTo>
                <a:lnTo>
                  <a:pt x="478" y="292"/>
                </a:lnTo>
                <a:lnTo>
                  <a:pt x="446" y="292"/>
                </a:lnTo>
                <a:lnTo>
                  <a:pt x="430" y="308"/>
                </a:lnTo>
                <a:lnTo>
                  <a:pt x="369" y="308"/>
                </a:lnTo>
                <a:lnTo>
                  <a:pt x="369" y="292"/>
                </a:lnTo>
                <a:lnTo>
                  <a:pt x="353" y="292"/>
                </a:lnTo>
                <a:lnTo>
                  <a:pt x="292" y="308"/>
                </a:lnTo>
                <a:lnTo>
                  <a:pt x="276" y="276"/>
                </a:lnTo>
                <a:lnTo>
                  <a:pt x="199" y="260"/>
                </a:lnTo>
                <a:lnTo>
                  <a:pt x="199" y="247"/>
                </a:lnTo>
                <a:lnTo>
                  <a:pt x="183" y="215"/>
                </a:lnTo>
                <a:lnTo>
                  <a:pt x="170" y="215"/>
                </a:lnTo>
                <a:lnTo>
                  <a:pt x="138" y="199"/>
                </a:lnTo>
                <a:lnTo>
                  <a:pt x="122" y="247"/>
                </a:lnTo>
                <a:lnTo>
                  <a:pt x="93" y="247"/>
                </a:lnTo>
                <a:lnTo>
                  <a:pt x="93" y="276"/>
                </a:lnTo>
                <a:lnTo>
                  <a:pt x="61" y="292"/>
                </a:lnTo>
                <a:lnTo>
                  <a:pt x="77" y="308"/>
                </a:lnTo>
                <a:lnTo>
                  <a:pt x="77" y="353"/>
                </a:lnTo>
                <a:lnTo>
                  <a:pt x="29" y="385"/>
                </a:lnTo>
                <a:lnTo>
                  <a:pt x="16" y="369"/>
                </a:lnTo>
                <a:lnTo>
                  <a:pt x="0" y="402"/>
                </a:lnTo>
                <a:lnTo>
                  <a:pt x="16" y="402"/>
                </a:lnTo>
                <a:lnTo>
                  <a:pt x="16" y="430"/>
                </a:lnTo>
                <a:lnTo>
                  <a:pt x="61" y="447"/>
                </a:lnTo>
                <a:lnTo>
                  <a:pt x="106" y="479"/>
                </a:lnTo>
                <a:lnTo>
                  <a:pt x="106" y="524"/>
                </a:lnTo>
                <a:lnTo>
                  <a:pt x="93" y="524"/>
                </a:lnTo>
                <a:lnTo>
                  <a:pt x="106" y="556"/>
                </a:lnTo>
                <a:lnTo>
                  <a:pt x="138" y="569"/>
                </a:lnTo>
                <a:lnTo>
                  <a:pt x="154" y="569"/>
                </a:lnTo>
                <a:lnTo>
                  <a:pt x="170" y="585"/>
                </a:lnTo>
                <a:lnTo>
                  <a:pt x="215" y="601"/>
                </a:lnTo>
                <a:lnTo>
                  <a:pt x="247" y="601"/>
                </a:lnTo>
                <a:lnTo>
                  <a:pt x="260" y="617"/>
                </a:lnTo>
                <a:lnTo>
                  <a:pt x="260" y="601"/>
                </a:lnTo>
                <a:lnTo>
                  <a:pt x="292" y="601"/>
                </a:lnTo>
                <a:lnTo>
                  <a:pt x="337" y="569"/>
                </a:lnTo>
                <a:lnTo>
                  <a:pt x="337" y="585"/>
                </a:lnTo>
                <a:lnTo>
                  <a:pt x="353" y="569"/>
                </a:lnTo>
                <a:lnTo>
                  <a:pt x="369" y="569"/>
                </a:lnTo>
                <a:lnTo>
                  <a:pt x="369" y="585"/>
                </a:lnTo>
                <a:lnTo>
                  <a:pt x="385" y="585"/>
                </a:lnTo>
                <a:lnTo>
                  <a:pt x="401" y="601"/>
                </a:lnTo>
                <a:lnTo>
                  <a:pt x="401" y="633"/>
                </a:lnTo>
                <a:lnTo>
                  <a:pt x="401" y="646"/>
                </a:lnTo>
                <a:lnTo>
                  <a:pt x="401" y="662"/>
                </a:lnTo>
                <a:lnTo>
                  <a:pt x="414" y="662"/>
                </a:lnTo>
                <a:lnTo>
                  <a:pt x="414" y="710"/>
                </a:lnTo>
                <a:lnTo>
                  <a:pt x="446" y="710"/>
                </a:lnTo>
                <a:lnTo>
                  <a:pt x="462" y="710"/>
                </a:lnTo>
                <a:lnTo>
                  <a:pt x="462" y="694"/>
                </a:lnTo>
                <a:lnTo>
                  <a:pt x="478" y="694"/>
                </a:lnTo>
                <a:lnTo>
                  <a:pt x="491" y="678"/>
                </a:lnTo>
                <a:lnTo>
                  <a:pt x="523" y="678"/>
                </a:lnTo>
                <a:lnTo>
                  <a:pt x="539" y="694"/>
                </a:lnTo>
                <a:lnTo>
                  <a:pt x="555" y="710"/>
                </a:lnTo>
                <a:lnTo>
                  <a:pt x="584" y="694"/>
                </a:lnTo>
                <a:lnTo>
                  <a:pt x="584" y="710"/>
                </a:lnTo>
                <a:lnTo>
                  <a:pt x="584" y="726"/>
                </a:lnTo>
                <a:lnTo>
                  <a:pt x="600" y="710"/>
                </a:lnTo>
                <a:lnTo>
                  <a:pt x="600" y="694"/>
                </a:lnTo>
                <a:lnTo>
                  <a:pt x="632" y="678"/>
                </a:lnTo>
                <a:lnTo>
                  <a:pt x="645" y="678"/>
                </a:lnTo>
                <a:lnTo>
                  <a:pt x="645" y="662"/>
                </a:lnTo>
                <a:lnTo>
                  <a:pt x="677" y="678"/>
                </a:lnTo>
                <a:lnTo>
                  <a:pt x="709" y="617"/>
                </a:lnTo>
                <a:lnTo>
                  <a:pt x="738" y="540"/>
                </a:lnTo>
                <a:lnTo>
                  <a:pt x="722" y="508"/>
                </a:lnTo>
                <a:lnTo>
                  <a:pt x="709" y="508"/>
                </a:lnTo>
                <a:lnTo>
                  <a:pt x="722" y="491"/>
                </a:lnTo>
                <a:lnTo>
                  <a:pt x="709" y="479"/>
                </a:lnTo>
                <a:lnTo>
                  <a:pt x="722" y="479"/>
                </a:lnTo>
                <a:lnTo>
                  <a:pt x="693" y="447"/>
                </a:lnTo>
                <a:lnTo>
                  <a:pt x="677" y="430"/>
                </a:lnTo>
                <a:lnTo>
                  <a:pt x="661" y="414"/>
                </a:lnTo>
                <a:lnTo>
                  <a:pt x="693" y="385"/>
                </a:lnTo>
                <a:lnTo>
                  <a:pt x="709" y="385"/>
                </a:lnTo>
                <a:lnTo>
                  <a:pt x="693" y="369"/>
                </a:lnTo>
                <a:lnTo>
                  <a:pt x="661" y="369"/>
                </a:lnTo>
                <a:lnTo>
                  <a:pt x="661" y="385"/>
                </a:lnTo>
                <a:lnTo>
                  <a:pt x="616" y="353"/>
                </a:lnTo>
                <a:lnTo>
                  <a:pt x="632" y="337"/>
                </a:lnTo>
                <a:lnTo>
                  <a:pt x="661" y="292"/>
                </a:lnTo>
                <a:lnTo>
                  <a:pt x="677" y="308"/>
                </a:lnTo>
                <a:lnTo>
                  <a:pt x="661" y="324"/>
                </a:lnTo>
                <a:lnTo>
                  <a:pt x="677" y="337"/>
                </a:lnTo>
                <a:lnTo>
                  <a:pt x="693" y="324"/>
                </a:lnTo>
                <a:lnTo>
                  <a:pt x="709" y="308"/>
                </a:lnTo>
                <a:lnTo>
                  <a:pt x="722" y="276"/>
                </a:lnTo>
                <a:lnTo>
                  <a:pt x="738" y="260"/>
                </a:lnTo>
                <a:lnTo>
                  <a:pt x="770" y="231"/>
                </a:lnTo>
                <a:lnTo>
                  <a:pt x="786" y="231"/>
                </a:lnTo>
                <a:lnTo>
                  <a:pt x="754" y="183"/>
                </a:lnTo>
                <a:lnTo>
                  <a:pt x="786" y="170"/>
                </a:lnTo>
                <a:lnTo>
                  <a:pt x="786" y="106"/>
                </a:lnTo>
                <a:lnTo>
                  <a:pt x="754" y="106"/>
                </a:lnTo>
                <a:lnTo>
                  <a:pt x="754" y="122"/>
                </a:lnTo>
                <a:lnTo>
                  <a:pt x="722" y="122"/>
                </a:lnTo>
                <a:lnTo>
                  <a:pt x="677" y="93"/>
                </a:lnTo>
                <a:lnTo>
                  <a:pt x="661" y="77"/>
                </a:lnTo>
                <a:lnTo>
                  <a:pt x="616" y="29"/>
                </a:lnTo>
                <a:lnTo>
                  <a:pt x="584" y="0"/>
                </a:lnTo>
                <a:lnTo>
                  <a:pt x="555" y="16"/>
                </a:lnTo>
                <a:lnTo>
                  <a:pt x="539" y="45"/>
                </a:lnTo>
                <a:lnTo>
                  <a:pt x="555" y="45"/>
                </a:lnTo>
                <a:lnTo>
                  <a:pt x="555" y="77"/>
                </a:lnTo>
                <a:lnTo>
                  <a:pt x="555" y="106"/>
                </a:lnTo>
                <a:lnTo>
                  <a:pt x="539" y="122"/>
                </a:lnTo>
                <a:lnTo>
                  <a:pt x="523" y="122"/>
                </a:lnTo>
                <a:lnTo>
                  <a:pt x="523" y="154"/>
                </a:lnTo>
                <a:lnTo>
                  <a:pt x="555" y="154"/>
                </a:lnTo>
                <a:lnTo>
                  <a:pt x="584" y="17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15" name="Freeform 662"/>
          <p:cNvSpPr>
            <a:spLocks/>
          </p:cNvSpPr>
          <p:nvPr/>
        </p:nvSpPr>
        <p:spPr bwMode="auto">
          <a:xfrm>
            <a:off x="7954963" y="4295775"/>
            <a:ext cx="38100" cy="30163"/>
          </a:xfrm>
          <a:custGeom>
            <a:avLst/>
            <a:gdLst>
              <a:gd name="T0" fmla="*/ 36945 w 33"/>
              <a:gd name="T1" fmla="*/ 0 h 29"/>
              <a:gd name="T2" fmla="*/ 18473 w 33"/>
              <a:gd name="T3" fmla="*/ 0 h 29"/>
              <a:gd name="T4" fmla="*/ 0 w 33"/>
              <a:gd name="T5" fmla="*/ 29123 h 29"/>
              <a:gd name="T6" fmla="*/ 18473 w 33"/>
              <a:gd name="T7" fmla="*/ 29123 h 29"/>
              <a:gd name="T8" fmla="*/ 36945 w 33"/>
              <a:gd name="T9" fmla="*/ 12481 h 29"/>
              <a:gd name="T10" fmla="*/ 36945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32" y="0"/>
                </a:moveTo>
                <a:lnTo>
                  <a:pt x="16" y="0"/>
                </a:lnTo>
                <a:lnTo>
                  <a:pt x="0" y="28"/>
                </a:lnTo>
                <a:lnTo>
                  <a:pt x="16" y="28"/>
                </a:lnTo>
                <a:lnTo>
                  <a:pt x="32" y="12"/>
                </a:lnTo>
                <a:lnTo>
                  <a:pt x="32"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16" name="Oval 663"/>
          <p:cNvSpPr>
            <a:spLocks noChangeArrowheads="1"/>
          </p:cNvSpPr>
          <p:nvPr/>
        </p:nvSpPr>
        <p:spPr bwMode="auto">
          <a:xfrm>
            <a:off x="8064500" y="4227513"/>
            <a:ext cx="11113"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17" name="Freeform 664"/>
          <p:cNvSpPr>
            <a:spLocks/>
          </p:cNvSpPr>
          <p:nvPr/>
        </p:nvSpPr>
        <p:spPr bwMode="auto">
          <a:xfrm>
            <a:off x="8258175" y="3781425"/>
            <a:ext cx="160338" cy="179388"/>
          </a:xfrm>
          <a:custGeom>
            <a:avLst/>
            <a:gdLst>
              <a:gd name="T0" fmla="*/ 125733 w 139"/>
              <a:gd name="T1" fmla="*/ 0 h 168"/>
              <a:gd name="T2" fmla="*/ 107276 w 139"/>
              <a:gd name="T3" fmla="*/ 0 h 168"/>
              <a:gd name="T4" fmla="*/ 107276 w 139"/>
              <a:gd name="T5" fmla="*/ 30966 h 168"/>
              <a:gd name="T6" fmla="*/ 107276 w 139"/>
              <a:gd name="T7" fmla="*/ 82220 h 168"/>
              <a:gd name="T8" fmla="*/ 88820 w 139"/>
              <a:gd name="T9" fmla="*/ 96101 h 168"/>
              <a:gd name="T10" fmla="*/ 70364 w 139"/>
              <a:gd name="T11" fmla="*/ 130270 h 168"/>
              <a:gd name="T12" fmla="*/ 51908 w 139"/>
              <a:gd name="T13" fmla="*/ 130270 h 168"/>
              <a:gd name="T14" fmla="*/ 36912 w 139"/>
              <a:gd name="T15" fmla="*/ 130270 h 168"/>
              <a:gd name="T16" fmla="*/ 0 w 139"/>
              <a:gd name="T17" fmla="*/ 178320 h 168"/>
              <a:gd name="T18" fmla="*/ 18456 w 139"/>
              <a:gd name="T19" fmla="*/ 178320 h 168"/>
              <a:gd name="T20" fmla="*/ 36912 w 139"/>
              <a:gd name="T21" fmla="*/ 164439 h 168"/>
              <a:gd name="T22" fmla="*/ 70364 w 139"/>
              <a:gd name="T23" fmla="*/ 147354 h 168"/>
              <a:gd name="T24" fmla="*/ 88820 w 139"/>
              <a:gd name="T25" fmla="*/ 178320 h 168"/>
              <a:gd name="T26" fmla="*/ 107276 w 139"/>
              <a:gd name="T27" fmla="*/ 164439 h 168"/>
              <a:gd name="T28" fmla="*/ 107276 w 139"/>
              <a:gd name="T29" fmla="*/ 147354 h 168"/>
              <a:gd name="T30" fmla="*/ 125733 w 139"/>
              <a:gd name="T31" fmla="*/ 147354 h 168"/>
              <a:gd name="T32" fmla="*/ 159184 w 139"/>
              <a:gd name="T33" fmla="*/ 130270 h 168"/>
              <a:gd name="T34" fmla="*/ 140728 w 139"/>
              <a:gd name="T35" fmla="*/ 65135 h 168"/>
              <a:gd name="T36" fmla="*/ 159184 w 139"/>
              <a:gd name="T37" fmla="*/ 65135 h 168"/>
              <a:gd name="T38" fmla="*/ 140728 w 139"/>
              <a:gd name="T39" fmla="*/ 13881 h 168"/>
              <a:gd name="T40" fmla="*/ 125733 w 139"/>
              <a:gd name="T41" fmla="*/ 0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68"/>
              <a:gd name="T65" fmla="*/ 139 w 139"/>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68">
                <a:moveTo>
                  <a:pt x="109" y="0"/>
                </a:moveTo>
                <a:lnTo>
                  <a:pt x="93" y="0"/>
                </a:lnTo>
                <a:lnTo>
                  <a:pt x="93" y="29"/>
                </a:lnTo>
                <a:lnTo>
                  <a:pt x="93" y="77"/>
                </a:lnTo>
                <a:lnTo>
                  <a:pt x="77" y="90"/>
                </a:lnTo>
                <a:lnTo>
                  <a:pt x="61" y="122"/>
                </a:lnTo>
                <a:lnTo>
                  <a:pt x="45" y="122"/>
                </a:lnTo>
                <a:lnTo>
                  <a:pt x="32" y="122"/>
                </a:lnTo>
                <a:lnTo>
                  <a:pt x="0" y="167"/>
                </a:lnTo>
                <a:lnTo>
                  <a:pt x="16" y="167"/>
                </a:lnTo>
                <a:lnTo>
                  <a:pt x="32" y="154"/>
                </a:lnTo>
                <a:lnTo>
                  <a:pt x="61" y="138"/>
                </a:lnTo>
                <a:lnTo>
                  <a:pt x="77" y="167"/>
                </a:lnTo>
                <a:lnTo>
                  <a:pt x="93" y="154"/>
                </a:lnTo>
                <a:lnTo>
                  <a:pt x="93" y="138"/>
                </a:lnTo>
                <a:lnTo>
                  <a:pt x="109" y="138"/>
                </a:lnTo>
                <a:lnTo>
                  <a:pt x="138" y="122"/>
                </a:lnTo>
                <a:lnTo>
                  <a:pt x="122" y="61"/>
                </a:lnTo>
                <a:lnTo>
                  <a:pt x="138" y="61"/>
                </a:lnTo>
                <a:lnTo>
                  <a:pt x="122" y="13"/>
                </a:lnTo>
                <a:lnTo>
                  <a:pt x="109"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18" name="Freeform 665"/>
          <p:cNvSpPr>
            <a:spLocks/>
          </p:cNvSpPr>
          <p:nvPr/>
        </p:nvSpPr>
        <p:spPr bwMode="auto">
          <a:xfrm>
            <a:off x="8328025" y="3663950"/>
            <a:ext cx="90488" cy="117475"/>
          </a:xfrm>
          <a:custGeom>
            <a:avLst/>
            <a:gdLst>
              <a:gd name="T0" fmla="*/ 18562 w 78"/>
              <a:gd name="T1" fmla="*/ 0 h 110"/>
              <a:gd name="T2" fmla="*/ 37123 w 78"/>
              <a:gd name="T3" fmla="*/ 65145 h 110"/>
              <a:gd name="T4" fmla="*/ 18562 w 78"/>
              <a:gd name="T5" fmla="*/ 65145 h 110"/>
              <a:gd name="T6" fmla="*/ 0 w 78"/>
              <a:gd name="T7" fmla="*/ 82233 h 110"/>
              <a:gd name="T8" fmla="*/ 18562 w 78"/>
              <a:gd name="T9" fmla="*/ 99320 h 110"/>
              <a:gd name="T10" fmla="*/ 37123 w 78"/>
              <a:gd name="T11" fmla="*/ 116407 h 110"/>
              <a:gd name="T12" fmla="*/ 37123 w 78"/>
              <a:gd name="T13" fmla="*/ 82233 h 110"/>
              <a:gd name="T14" fmla="*/ 70766 w 78"/>
              <a:gd name="T15" fmla="*/ 82233 h 110"/>
              <a:gd name="T16" fmla="*/ 70766 w 78"/>
              <a:gd name="T17" fmla="*/ 65145 h 110"/>
              <a:gd name="T18" fmla="*/ 89328 w 78"/>
              <a:gd name="T19" fmla="*/ 48058 h 110"/>
              <a:gd name="T20" fmla="*/ 70766 w 78"/>
              <a:gd name="T21" fmla="*/ 17087 h 110"/>
              <a:gd name="T22" fmla="*/ 70766 w 78"/>
              <a:gd name="T23" fmla="*/ 34175 h 110"/>
              <a:gd name="T24" fmla="*/ 18562 w 78"/>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10"/>
              <a:gd name="T41" fmla="*/ 78 w 78"/>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10">
                <a:moveTo>
                  <a:pt x="16" y="0"/>
                </a:moveTo>
                <a:lnTo>
                  <a:pt x="32" y="61"/>
                </a:lnTo>
                <a:lnTo>
                  <a:pt x="16" y="61"/>
                </a:lnTo>
                <a:lnTo>
                  <a:pt x="0" y="77"/>
                </a:lnTo>
                <a:lnTo>
                  <a:pt x="16" y="93"/>
                </a:lnTo>
                <a:lnTo>
                  <a:pt x="32" y="109"/>
                </a:lnTo>
                <a:lnTo>
                  <a:pt x="32" y="77"/>
                </a:lnTo>
                <a:lnTo>
                  <a:pt x="61" y="77"/>
                </a:lnTo>
                <a:lnTo>
                  <a:pt x="61" y="61"/>
                </a:lnTo>
                <a:lnTo>
                  <a:pt x="77" y="45"/>
                </a:lnTo>
                <a:lnTo>
                  <a:pt x="61" y="16"/>
                </a:lnTo>
                <a:lnTo>
                  <a:pt x="61" y="32"/>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19" name="Freeform 666"/>
          <p:cNvSpPr>
            <a:spLocks/>
          </p:cNvSpPr>
          <p:nvPr/>
        </p:nvSpPr>
        <p:spPr bwMode="auto">
          <a:xfrm>
            <a:off x="8258175" y="3960813"/>
            <a:ext cx="39688" cy="69850"/>
          </a:xfrm>
          <a:custGeom>
            <a:avLst/>
            <a:gdLst>
              <a:gd name="T0" fmla="*/ 0 w 34"/>
              <a:gd name="T1" fmla="*/ 17194 h 65"/>
              <a:gd name="T2" fmla="*/ 0 w 34"/>
              <a:gd name="T3" fmla="*/ 34388 h 65"/>
              <a:gd name="T4" fmla="*/ 19844 w 34"/>
              <a:gd name="T5" fmla="*/ 17194 h 65"/>
              <a:gd name="T6" fmla="*/ 19844 w 34"/>
              <a:gd name="T7" fmla="*/ 68775 h 65"/>
              <a:gd name="T8" fmla="*/ 38521 w 34"/>
              <a:gd name="T9" fmla="*/ 68775 h 65"/>
              <a:gd name="T10" fmla="*/ 38521 w 34"/>
              <a:gd name="T11" fmla="*/ 17194 h 65"/>
              <a:gd name="T12" fmla="*/ 19844 w 34"/>
              <a:gd name="T13" fmla="*/ 0 h 65"/>
              <a:gd name="T14" fmla="*/ 0 w 34"/>
              <a:gd name="T15" fmla="*/ 17194 h 6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65"/>
              <a:gd name="T26" fmla="*/ 34 w 3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65">
                <a:moveTo>
                  <a:pt x="0" y="16"/>
                </a:moveTo>
                <a:lnTo>
                  <a:pt x="0" y="32"/>
                </a:lnTo>
                <a:lnTo>
                  <a:pt x="17" y="16"/>
                </a:lnTo>
                <a:lnTo>
                  <a:pt x="17" y="64"/>
                </a:lnTo>
                <a:lnTo>
                  <a:pt x="33" y="64"/>
                </a:lnTo>
                <a:lnTo>
                  <a:pt x="33" y="16"/>
                </a:lnTo>
                <a:lnTo>
                  <a:pt x="17" y="0"/>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20" name="Freeform 667"/>
          <p:cNvSpPr>
            <a:spLocks/>
          </p:cNvSpPr>
          <p:nvPr/>
        </p:nvSpPr>
        <p:spPr bwMode="auto">
          <a:xfrm>
            <a:off x="8296275" y="3960813"/>
            <a:ext cx="33338" cy="17462"/>
          </a:xfrm>
          <a:custGeom>
            <a:avLst/>
            <a:gdLst>
              <a:gd name="T0" fmla="*/ 13795 w 29"/>
              <a:gd name="T1" fmla="*/ 16435 h 17"/>
              <a:gd name="T2" fmla="*/ 32188 w 29"/>
              <a:gd name="T3" fmla="*/ 16435 h 17"/>
              <a:gd name="T4" fmla="*/ 32188 w 29"/>
              <a:gd name="T5" fmla="*/ 0 h 17"/>
              <a:gd name="T6" fmla="*/ 13795 w 29"/>
              <a:gd name="T7" fmla="*/ 0 h 17"/>
              <a:gd name="T8" fmla="*/ 0 w 29"/>
              <a:gd name="T9" fmla="*/ 16435 h 17"/>
              <a:gd name="T10" fmla="*/ 13795 w 29"/>
              <a:gd name="T11" fmla="*/ 16435 h 17"/>
              <a:gd name="T12" fmla="*/ 0 60000 65536"/>
              <a:gd name="T13" fmla="*/ 0 60000 65536"/>
              <a:gd name="T14" fmla="*/ 0 60000 65536"/>
              <a:gd name="T15" fmla="*/ 0 60000 65536"/>
              <a:gd name="T16" fmla="*/ 0 60000 65536"/>
              <a:gd name="T17" fmla="*/ 0 60000 65536"/>
              <a:gd name="T18" fmla="*/ 0 w 29"/>
              <a:gd name="T19" fmla="*/ 0 h 17"/>
              <a:gd name="T20" fmla="*/ 29 w 2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9" h="17">
                <a:moveTo>
                  <a:pt x="12" y="16"/>
                </a:moveTo>
                <a:lnTo>
                  <a:pt x="28" y="16"/>
                </a:lnTo>
                <a:lnTo>
                  <a:pt x="28" y="0"/>
                </a:lnTo>
                <a:lnTo>
                  <a:pt x="12" y="0"/>
                </a:lnTo>
                <a:lnTo>
                  <a:pt x="0" y="16"/>
                </a:lnTo>
                <a:lnTo>
                  <a:pt x="12"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21" name="Oval 668"/>
          <p:cNvSpPr>
            <a:spLocks noChangeArrowheads="1"/>
          </p:cNvSpPr>
          <p:nvPr/>
        </p:nvSpPr>
        <p:spPr bwMode="auto">
          <a:xfrm>
            <a:off x="8045450" y="4227513"/>
            <a:ext cx="0" cy="11112"/>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22" name="Freeform 669"/>
          <p:cNvSpPr>
            <a:spLocks/>
          </p:cNvSpPr>
          <p:nvPr/>
        </p:nvSpPr>
        <p:spPr bwMode="auto">
          <a:xfrm>
            <a:off x="8169275" y="3863975"/>
            <a:ext cx="71438" cy="96838"/>
          </a:xfrm>
          <a:custGeom>
            <a:avLst/>
            <a:gdLst>
              <a:gd name="T0" fmla="*/ 36871 w 62"/>
              <a:gd name="T1" fmla="*/ 0 h 91"/>
              <a:gd name="T2" fmla="*/ 0 w 62"/>
              <a:gd name="T3" fmla="*/ 13834 h 91"/>
              <a:gd name="T4" fmla="*/ 18436 w 62"/>
              <a:gd name="T5" fmla="*/ 30860 h 91"/>
              <a:gd name="T6" fmla="*/ 0 w 62"/>
              <a:gd name="T7" fmla="*/ 47887 h 91"/>
              <a:gd name="T8" fmla="*/ 18436 w 62"/>
              <a:gd name="T9" fmla="*/ 47887 h 91"/>
              <a:gd name="T10" fmla="*/ 18436 w 62"/>
              <a:gd name="T11" fmla="*/ 95774 h 91"/>
              <a:gd name="T12" fmla="*/ 70286 w 62"/>
              <a:gd name="T13" fmla="*/ 81940 h 91"/>
              <a:gd name="T14" fmla="*/ 51850 w 62"/>
              <a:gd name="T15" fmla="*/ 47887 h 91"/>
              <a:gd name="T16" fmla="*/ 51850 w 62"/>
              <a:gd name="T17" fmla="*/ 30860 h 91"/>
              <a:gd name="T18" fmla="*/ 36871 w 62"/>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91"/>
              <a:gd name="T32" fmla="*/ 62 w 62"/>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91">
                <a:moveTo>
                  <a:pt x="32" y="0"/>
                </a:moveTo>
                <a:lnTo>
                  <a:pt x="0" y="13"/>
                </a:lnTo>
                <a:lnTo>
                  <a:pt x="16" y="29"/>
                </a:lnTo>
                <a:lnTo>
                  <a:pt x="0" y="45"/>
                </a:lnTo>
                <a:lnTo>
                  <a:pt x="16" y="45"/>
                </a:lnTo>
                <a:lnTo>
                  <a:pt x="16" y="90"/>
                </a:lnTo>
                <a:lnTo>
                  <a:pt x="61" y="77"/>
                </a:lnTo>
                <a:lnTo>
                  <a:pt x="45" y="45"/>
                </a:lnTo>
                <a:lnTo>
                  <a:pt x="45" y="29"/>
                </a:lnTo>
                <a:lnTo>
                  <a:pt x="32"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23" name="Freeform 670"/>
          <p:cNvSpPr>
            <a:spLocks/>
          </p:cNvSpPr>
          <p:nvPr/>
        </p:nvSpPr>
        <p:spPr bwMode="auto">
          <a:xfrm>
            <a:off x="7673975" y="4143375"/>
            <a:ext cx="141288" cy="349250"/>
          </a:xfrm>
          <a:custGeom>
            <a:avLst/>
            <a:gdLst>
              <a:gd name="T0" fmla="*/ 140139 w 123"/>
              <a:gd name="T1" fmla="*/ 133915 h 326"/>
              <a:gd name="T2" fmla="*/ 103381 w 123"/>
              <a:gd name="T3" fmla="*/ 133915 h 326"/>
              <a:gd name="T4" fmla="*/ 103381 w 123"/>
              <a:gd name="T5" fmla="*/ 82492 h 326"/>
              <a:gd name="T6" fmla="*/ 88449 w 123"/>
              <a:gd name="T7" fmla="*/ 82492 h 326"/>
              <a:gd name="T8" fmla="*/ 88449 w 123"/>
              <a:gd name="T9" fmla="*/ 65350 h 326"/>
              <a:gd name="T10" fmla="*/ 88449 w 123"/>
              <a:gd name="T11" fmla="*/ 51423 h 326"/>
              <a:gd name="T12" fmla="*/ 88449 w 123"/>
              <a:gd name="T13" fmla="*/ 17141 h 326"/>
              <a:gd name="T14" fmla="*/ 70070 w 123"/>
              <a:gd name="T15" fmla="*/ 0 h 326"/>
              <a:gd name="T16" fmla="*/ 51691 w 123"/>
              <a:gd name="T17" fmla="*/ 0 h 326"/>
              <a:gd name="T18" fmla="*/ 33312 w 123"/>
              <a:gd name="T19" fmla="*/ 34282 h 326"/>
              <a:gd name="T20" fmla="*/ 33312 w 123"/>
              <a:gd name="T21" fmla="*/ 51423 h 326"/>
              <a:gd name="T22" fmla="*/ 14933 w 123"/>
              <a:gd name="T23" fmla="*/ 82492 h 326"/>
              <a:gd name="T24" fmla="*/ 14933 w 123"/>
              <a:gd name="T25" fmla="*/ 99633 h 326"/>
              <a:gd name="T26" fmla="*/ 14933 w 123"/>
              <a:gd name="T27" fmla="*/ 133915 h 326"/>
              <a:gd name="T28" fmla="*/ 0 w 123"/>
              <a:gd name="T29" fmla="*/ 133915 h 326"/>
              <a:gd name="T30" fmla="*/ 0 w 123"/>
              <a:gd name="T31" fmla="*/ 152127 h 326"/>
              <a:gd name="T32" fmla="*/ 14933 w 123"/>
              <a:gd name="T33" fmla="*/ 164983 h 326"/>
              <a:gd name="T34" fmla="*/ 33312 w 123"/>
              <a:gd name="T35" fmla="*/ 164983 h 326"/>
              <a:gd name="T36" fmla="*/ 51691 w 123"/>
              <a:gd name="T37" fmla="*/ 217478 h 326"/>
              <a:gd name="T38" fmla="*/ 51691 w 123"/>
              <a:gd name="T39" fmla="*/ 248546 h 326"/>
              <a:gd name="T40" fmla="*/ 70070 w 123"/>
              <a:gd name="T41" fmla="*/ 248546 h 326"/>
              <a:gd name="T42" fmla="*/ 88449 w 123"/>
              <a:gd name="T43" fmla="*/ 234619 h 326"/>
              <a:gd name="T44" fmla="*/ 103381 w 123"/>
              <a:gd name="T45" fmla="*/ 265687 h 326"/>
              <a:gd name="T46" fmla="*/ 103381 w 123"/>
              <a:gd name="T47" fmla="*/ 282828 h 326"/>
              <a:gd name="T48" fmla="*/ 121760 w 123"/>
              <a:gd name="T49" fmla="*/ 317110 h 326"/>
              <a:gd name="T50" fmla="*/ 121760 w 123"/>
              <a:gd name="T51" fmla="*/ 348179 h 326"/>
              <a:gd name="T52" fmla="*/ 140139 w 123"/>
              <a:gd name="T53" fmla="*/ 317110 h 326"/>
              <a:gd name="T54" fmla="*/ 121760 w 123"/>
              <a:gd name="T55" fmla="*/ 265687 h 326"/>
              <a:gd name="T56" fmla="*/ 121760 w 123"/>
              <a:gd name="T57" fmla="*/ 234619 h 326"/>
              <a:gd name="T58" fmla="*/ 88449 w 123"/>
              <a:gd name="T59" fmla="*/ 183196 h 326"/>
              <a:gd name="T60" fmla="*/ 103381 w 123"/>
              <a:gd name="T61" fmla="*/ 164983 h 326"/>
              <a:gd name="T62" fmla="*/ 140139 w 123"/>
              <a:gd name="T63" fmla="*/ 152127 h 326"/>
              <a:gd name="T64" fmla="*/ 140139 w 123"/>
              <a:gd name="T65" fmla="*/ 133915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326"/>
              <a:gd name="T101" fmla="*/ 123 w 123"/>
              <a:gd name="T102" fmla="*/ 326 h 3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326">
                <a:moveTo>
                  <a:pt x="122" y="125"/>
                </a:moveTo>
                <a:lnTo>
                  <a:pt x="90" y="125"/>
                </a:lnTo>
                <a:lnTo>
                  <a:pt x="90" y="77"/>
                </a:lnTo>
                <a:lnTo>
                  <a:pt x="77" y="77"/>
                </a:lnTo>
                <a:lnTo>
                  <a:pt x="77" y="61"/>
                </a:lnTo>
                <a:lnTo>
                  <a:pt x="77" y="48"/>
                </a:lnTo>
                <a:lnTo>
                  <a:pt x="77" y="16"/>
                </a:lnTo>
                <a:lnTo>
                  <a:pt x="61" y="0"/>
                </a:lnTo>
                <a:lnTo>
                  <a:pt x="45" y="0"/>
                </a:lnTo>
                <a:lnTo>
                  <a:pt x="29" y="32"/>
                </a:lnTo>
                <a:lnTo>
                  <a:pt x="29" y="48"/>
                </a:lnTo>
                <a:lnTo>
                  <a:pt x="13" y="77"/>
                </a:lnTo>
                <a:lnTo>
                  <a:pt x="13" y="93"/>
                </a:lnTo>
                <a:lnTo>
                  <a:pt x="13" y="125"/>
                </a:lnTo>
                <a:lnTo>
                  <a:pt x="0" y="125"/>
                </a:lnTo>
                <a:lnTo>
                  <a:pt x="0" y="142"/>
                </a:lnTo>
                <a:lnTo>
                  <a:pt x="13" y="154"/>
                </a:lnTo>
                <a:lnTo>
                  <a:pt x="29" y="154"/>
                </a:lnTo>
                <a:lnTo>
                  <a:pt x="45" y="203"/>
                </a:lnTo>
                <a:lnTo>
                  <a:pt x="45" y="232"/>
                </a:lnTo>
                <a:lnTo>
                  <a:pt x="61" y="232"/>
                </a:lnTo>
                <a:lnTo>
                  <a:pt x="77" y="219"/>
                </a:lnTo>
                <a:lnTo>
                  <a:pt x="90" y="248"/>
                </a:lnTo>
                <a:lnTo>
                  <a:pt x="90" y="264"/>
                </a:lnTo>
                <a:lnTo>
                  <a:pt x="106" y="296"/>
                </a:lnTo>
                <a:lnTo>
                  <a:pt x="106" y="325"/>
                </a:lnTo>
                <a:lnTo>
                  <a:pt x="122" y="296"/>
                </a:lnTo>
                <a:lnTo>
                  <a:pt x="106" y="248"/>
                </a:lnTo>
                <a:lnTo>
                  <a:pt x="106" y="219"/>
                </a:lnTo>
                <a:lnTo>
                  <a:pt x="77" y="171"/>
                </a:lnTo>
                <a:lnTo>
                  <a:pt x="90" y="154"/>
                </a:lnTo>
                <a:lnTo>
                  <a:pt x="122" y="142"/>
                </a:lnTo>
                <a:lnTo>
                  <a:pt x="122" y="12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24" name="Freeform 671"/>
          <p:cNvSpPr>
            <a:spLocks/>
          </p:cNvSpPr>
          <p:nvPr/>
        </p:nvSpPr>
        <p:spPr bwMode="auto">
          <a:xfrm>
            <a:off x="7762875" y="4295775"/>
            <a:ext cx="160338" cy="279400"/>
          </a:xfrm>
          <a:custGeom>
            <a:avLst/>
            <a:gdLst>
              <a:gd name="T0" fmla="*/ 51908 w 139"/>
              <a:gd name="T1" fmla="*/ 0 h 261"/>
              <a:gd name="T2" fmla="*/ 14996 w 139"/>
              <a:gd name="T3" fmla="*/ 13916 h 261"/>
              <a:gd name="T4" fmla="*/ 0 w 139"/>
              <a:gd name="T5" fmla="*/ 31044 h 261"/>
              <a:gd name="T6" fmla="*/ 33452 w 139"/>
              <a:gd name="T7" fmla="*/ 82428 h 261"/>
              <a:gd name="T8" fmla="*/ 33452 w 139"/>
              <a:gd name="T9" fmla="*/ 113473 h 261"/>
              <a:gd name="T10" fmla="*/ 51908 w 139"/>
              <a:gd name="T11" fmla="*/ 164857 h 261"/>
              <a:gd name="T12" fmla="*/ 33452 w 139"/>
              <a:gd name="T13" fmla="*/ 195901 h 261"/>
              <a:gd name="T14" fmla="*/ 33452 w 139"/>
              <a:gd name="T15" fmla="*/ 230157 h 261"/>
              <a:gd name="T16" fmla="*/ 51908 w 139"/>
              <a:gd name="T17" fmla="*/ 247285 h 261"/>
              <a:gd name="T18" fmla="*/ 70364 w 139"/>
              <a:gd name="T19" fmla="*/ 261201 h 261"/>
              <a:gd name="T20" fmla="*/ 88820 w 139"/>
              <a:gd name="T21" fmla="*/ 278330 h 261"/>
              <a:gd name="T22" fmla="*/ 103816 w 139"/>
              <a:gd name="T23" fmla="*/ 278330 h 261"/>
              <a:gd name="T24" fmla="*/ 103816 w 139"/>
              <a:gd name="T25" fmla="*/ 261201 h 261"/>
              <a:gd name="T26" fmla="*/ 70364 w 139"/>
              <a:gd name="T27" fmla="*/ 247285 h 261"/>
              <a:gd name="T28" fmla="*/ 51908 w 139"/>
              <a:gd name="T29" fmla="*/ 213029 h 261"/>
              <a:gd name="T30" fmla="*/ 70364 w 139"/>
              <a:gd name="T31" fmla="*/ 164857 h 261"/>
              <a:gd name="T32" fmla="*/ 51908 w 139"/>
              <a:gd name="T33" fmla="*/ 130601 h 261"/>
              <a:gd name="T34" fmla="*/ 70364 w 139"/>
              <a:gd name="T35" fmla="*/ 130601 h 261"/>
              <a:gd name="T36" fmla="*/ 70364 w 139"/>
              <a:gd name="T37" fmla="*/ 147729 h 261"/>
              <a:gd name="T38" fmla="*/ 103816 w 139"/>
              <a:gd name="T39" fmla="*/ 164857 h 261"/>
              <a:gd name="T40" fmla="*/ 103816 w 139"/>
              <a:gd name="T41" fmla="*/ 130601 h 261"/>
              <a:gd name="T42" fmla="*/ 122272 w 139"/>
              <a:gd name="T43" fmla="*/ 113473 h 261"/>
              <a:gd name="T44" fmla="*/ 140728 w 139"/>
              <a:gd name="T45" fmla="*/ 113473 h 261"/>
              <a:gd name="T46" fmla="*/ 159184 w 139"/>
              <a:gd name="T47" fmla="*/ 113473 h 261"/>
              <a:gd name="T48" fmla="*/ 159184 w 139"/>
              <a:gd name="T49" fmla="*/ 96345 h 261"/>
              <a:gd name="T50" fmla="*/ 140728 w 139"/>
              <a:gd name="T51" fmla="*/ 65300 h 261"/>
              <a:gd name="T52" fmla="*/ 122272 w 139"/>
              <a:gd name="T53" fmla="*/ 65300 h 261"/>
              <a:gd name="T54" fmla="*/ 103816 w 139"/>
              <a:gd name="T55" fmla="*/ 48172 h 261"/>
              <a:gd name="T56" fmla="*/ 88820 w 139"/>
              <a:gd name="T57" fmla="*/ 65300 h 261"/>
              <a:gd name="T58" fmla="*/ 88820 w 139"/>
              <a:gd name="T59" fmla="*/ 48172 h 261"/>
              <a:gd name="T60" fmla="*/ 70364 w 139"/>
              <a:gd name="T61" fmla="*/ 31044 h 261"/>
              <a:gd name="T62" fmla="*/ 51908 w 139"/>
              <a:gd name="T63" fmla="*/ 13916 h 261"/>
              <a:gd name="T64" fmla="*/ 51908 w 139"/>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261"/>
              <a:gd name="T101" fmla="*/ 139 w 139"/>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261">
                <a:moveTo>
                  <a:pt x="45" y="0"/>
                </a:moveTo>
                <a:lnTo>
                  <a:pt x="13" y="13"/>
                </a:lnTo>
                <a:lnTo>
                  <a:pt x="0" y="29"/>
                </a:lnTo>
                <a:lnTo>
                  <a:pt x="29" y="77"/>
                </a:lnTo>
                <a:lnTo>
                  <a:pt x="29" y="106"/>
                </a:lnTo>
                <a:lnTo>
                  <a:pt x="45" y="154"/>
                </a:lnTo>
                <a:lnTo>
                  <a:pt x="29" y="183"/>
                </a:lnTo>
                <a:lnTo>
                  <a:pt x="29" y="215"/>
                </a:lnTo>
                <a:lnTo>
                  <a:pt x="45" y="231"/>
                </a:lnTo>
                <a:lnTo>
                  <a:pt x="61" y="244"/>
                </a:lnTo>
                <a:lnTo>
                  <a:pt x="77" y="260"/>
                </a:lnTo>
                <a:lnTo>
                  <a:pt x="90" y="260"/>
                </a:lnTo>
                <a:lnTo>
                  <a:pt x="90" y="244"/>
                </a:lnTo>
                <a:lnTo>
                  <a:pt x="61" y="231"/>
                </a:lnTo>
                <a:lnTo>
                  <a:pt x="45" y="199"/>
                </a:lnTo>
                <a:lnTo>
                  <a:pt x="61" y="154"/>
                </a:lnTo>
                <a:lnTo>
                  <a:pt x="45" y="122"/>
                </a:lnTo>
                <a:lnTo>
                  <a:pt x="61" y="122"/>
                </a:lnTo>
                <a:lnTo>
                  <a:pt x="61" y="138"/>
                </a:lnTo>
                <a:lnTo>
                  <a:pt x="90" y="154"/>
                </a:lnTo>
                <a:lnTo>
                  <a:pt x="90" y="122"/>
                </a:lnTo>
                <a:lnTo>
                  <a:pt x="106" y="106"/>
                </a:lnTo>
                <a:lnTo>
                  <a:pt x="122" y="106"/>
                </a:lnTo>
                <a:lnTo>
                  <a:pt x="138" y="106"/>
                </a:lnTo>
                <a:lnTo>
                  <a:pt x="138" y="90"/>
                </a:lnTo>
                <a:lnTo>
                  <a:pt x="122" y="61"/>
                </a:lnTo>
                <a:lnTo>
                  <a:pt x="106" y="61"/>
                </a:lnTo>
                <a:lnTo>
                  <a:pt x="90" y="45"/>
                </a:lnTo>
                <a:lnTo>
                  <a:pt x="77" y="61"/>
                </a:lnTo>
                <a:lnTo>
                  <a:pt x="77" y="45"/>
                </a:lnTo>
                <a:lnTo>
                  <a:pt x="61" y="29"/>
                </a:lnTo>
                <a:lnTo>
                  <a:pt x="45" y="13"/>
                </a:lnTo>
                <a:lnTo>
                  <a:pt x="45" y="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025" name="Freeform 672"/>
          <p:cNvSpPr>
            <a:spLocks/>
          </p:cNvSpPr>
          <p:nvPr/>
        </p:nvSpPr>
        <p:spPr bwMode="auto">
          <a:xfrm>
            <a:off x="7866063" y="4408488"/>
            <a:ext cx="74612" cy="84137"/>
          </a:xfrm>
          <a:custGeom>
            <a:avLst/>
            <a:gdLst>
              <a:gd name="T0" fmla="*/ 0 w 65"/>
              <a:gd name="T1" fmla="*/ 52186 h 79"/>
              <a:gd name="T2" fmla="*/ 18366 w 65"/>
              <a:gd name="T3" fmla="*/ 52186 h 79"/>
              <a:gd name="T4" fmla="*/ 18366 w 65"/>
              <a:gd name="T5" fmla="*/ 66032 h 79"/>
              <a:gd name="T6" fmla="*/ 36732 w 65"/>
              <a:gd name="T7" fmla="*/ 83072 h 79"/>
              <a:gd name="T8" fmla="*/ 55098 w 65"/>
              <a:gd name="T9" fmla="*/ 52186 h 79"/>
              <a:gd name="T10" fmla="*/ 73464 w 65"/>
              <a:gd name="T11" fmla="*/ 52186 h 79"/>
              <a:gd name="T12" fmla="*/ 73464 w 65"/>
              <a:gd name="T13" fmla="*/ 0 h 79"/>
              <a:gd name="T14" fmla="*/ 55098 w 65"/>
              <a:gd name="T15" fmla="*/ 0 h 79"/>
              <a:gd name="T16" fmla="*/ 36732 w 65"/>
              <a:gd name="T17" fmla="*/ 0 h 79"/>
              <a:gd name="T18" fmla="*/ 18366 w 65"/>
              <a:gd name="T19" fmla="*/ 0 h 79"/>
              <a:gd name="T20" fmla="*/ 0 w 65"/>
              <a:gd name="T21" fmla="*/ 17040 h 79"/>
              <a:gd name="T22" fmla="*/ 0 w 65"/>
              <a:gd name="T23" fmla="*/ 52186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0" y="49"/>
                </a:moveTo>
                <a:lnTo>
                  <a:pt x="16" y="49"/>
                </a:lnTo>
                <a:lnTo>
                  <a:pt x="16" y="62"/>
                </a:lnTo>
                <a:lnTo>
                  <a:pt x="32" y="78"/>
                </a:lnTo>
                <a:lnTo>
                  <a:pt x="48" y="49"/>
                </a:lnTo>
                <a:lnTo>
                  <a:pt x="64" y="49"/>
                </a:lnTo>
                <a:lnTo>
                  <a:pt x="64" y="0"/>
                </a:lnTo>
                <a:lnTo>
                  <a:pt x="48" y="0"/>
                </a:lnTo>
                <a:lnTo>
                  <a:pt x="32" y="0"/>
                </a:lnTo>
                <a:lnTo>
                  <a:pt x="16" y="0"/>
                </a:lnTo>
                <a:lnTo>
                  <a:pt x="0" y="16"/>
                </a:lnTo>
                <a:lnTo>
                  <a:pt x="0" y="4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26" name="Freeform 673"/>
          <p:cNvSpPr>
            <a:spLocks/>
          </p:cNvSpPr>
          <p:nvPr/>
        </p:nvSpPr>
        <p:spPr bwMode="auto">
          <a:xfrm>
            <a:off x="7813675" y="4259263"/>
            <a:ext cx="127000" cy="149225"/>
          </a:xfrm>
          <a:custGeom>
            <a:avLst/>
            <a:gdLst>
              <a:gd name="T0" fmla="*/ 0 w 110"/>
              <a:gd name="T1" fmla="*/ 17177 h 139"/>
              <a:gd name="T2" fmla="*/ 0 w 110"/>
              <a:gd name="T3" fmla="*/ 34354 h 139"/>
              <a:gd name="T4" fmla="*/ 0 w 110"/>
              <a:gd name="T5" fmla="*/ 48310 h 139"/>
              <a:gd name="T6" fmla="*/ 18473 w 110"/>
              <a:gd name="T7" fmla="*/ 65487 h 139"/>
              <a:gd name="T8" fmla="*/ 36945 w 110"/>
              <a:gd name="T9" fmla="*/ 82664 h 139"/>
              <a:gd name="T10" fmla="*/ 36945 w 110"/>
              <a:gd name="T11" fmla="*/ 99841 h 139"/>
              <a:gd name="T12" fmla="*/ 51955 w 110"/>
              <a:gd name="T13" fmla="*/ 82664 h 139"/>
              <a:gd name="T14" fmla="*/ 70427 w 110"/>
              <a:gd name="T15" fmla="*/ 99841 h 139"/>
              <a:gd name="T16" fmla="*/ 88900 w 110"/>
              <a:gd name="T17" fmla="*/ 99841 h 139"/>
              <a:gd name="T18" fmla="*/ 107373 w 110"/>
              <a:gd name="T19" fmla="*/ 130974 h 139"/>
              <a:gd name="T20" fmla="*/ 107373 w 110"/>
              <a:gd name="T21" fmla="*/ 148151 h 139"/>
              <a:gd name="T22" fmla="*/ 125845 w 110"/>
              <a:gd name="T23" fmla="*/ 148151 h 139"/>
              <a:gd name="T24" fmla="*/ 125845 w 110"/>
              <a:gd name="T25" fmla="*/ 117018 h 139"/>
              <a:gd name="T26" fmla="*/ 125845 w 110"/>
              <a:gd name="T27" fmla="*/ 99841 h 139"/>
              <a:gd name="T28" fmla="*/ 88900 w 110"/>
              <a:gd name="T29" fmla="*/ 65487 h 139"/>
              <a:gd name="T30" fmla="*/ 70427 w 110"/>
              <a:gd name="T31" fmla="*/ 48310 h 139"/>
              <a:gd name="T32" fmla="*/ 70427 w 110"/>
              <a:gd name="T33" fmla="*/ 34354 h 139"/>
              <a:gd name="T34" fmla="*/ 70427 w 110"/>
              <a:gd name="T35" fmla="*/ 17177 h 139"/>
              <a:gd name="T36" fmla="*/ 51955 w 110"/>
              <a:gd name="T37" fmla="*/ 17177 h 139"/>
              <a:gd name="T38" fmla="*/ 36945 w 110"/>
              <a:gd name="T39" fmla="*/ 0 h 139"/>
              <a:gd name="T40" fmla="*/ 18473 w 110"/>
              <a:gd name="T41" fmla="*/ 0 h 139"/>
              <a:gd name="T42" fmla="*/ 18473 w 110"/>
              <a:gd name="T43" fmla="*/ 17177 h 139"/>
              <a:gd name="T44" fmla="*/ 0 w 110"/>
              <a:gd name="T45" fmla="*/ 17177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139"/>
              <a:gd name="T71" fmla="*/ 110 w 110"/>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139">
                <a:moveTo>
                  <a:pt x="0" y="16"/>
                </a:moveTo>
                <a:lnTo>
                  <a:pt x="0" y="32"/>
                </a:lnTo>
                <a:lnTo>
                  <a:pt x="0" y="45"/>
                </a:lnTo>
                <a:lnTo>
                  <a:pt x="16" y="61"/>
                </a:lnTo>
                <a:lnTo>
                  <a:pt x="32" y="77"/>
                </a:lnTo>
                <a:lnTo>
                  <a:pt x="32" y="93"/>
                </a:lnTo>
                <a:lnTo>
                  <a:pt x="45" y="77"/>
                </a:lnTo>
                <a:lnTo>
                  <a:pt x="61" y="93"/>
                </a:lnTo>
                <a:lnTo>
                  <a:pt x="77" y="93"/>
                </a:lnTo>
                <a:lnTo>
                  <a:pt x="93" y="122"/>
                </a:lnTo>
                <a:lnTo>
                  <a:pt x="93" y="138"/>
                </a:lnTo>
                <a:lnTo>
                  <a:pt x="109" y="138"/>
                </a:lnTo>
                <a:lnTo>
                  <a:pt x="109" y="109"/>
                </a:lnTo>
                <a:lnTo>
                  <a:pt x="109" y="93"/>
                </a:lnTo>
                <a:lnTo>
                  <a:pt x="77" y="61"/>
                </a:lnTo>
                <a:lnTo>
                  <a:pt x="61" y="45"/>
                </a:lnTo>
                <a:lnTo>
                  <a:pt x="61" y="32"/>
                </a:lnTo>
                <a:lnTo>
                  <a:pt x="61" y="16"/>
                </a:lnTo>
                <a:lnTo>
                  <a:pt x="45" y="16"/>
                </a:lnTo>
                <a:lnTo>
                  <a:pt x="32" y="0"/>
                </a:lnTo>
                <a:lnTo>
                  <a:pt x="16" y="0"/>
                </a:lnTo>
                <a:lnTo>
                  <a:pt x="16" y="16"/>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27" name="Freeform 674"/>
          <p:cNvSpPr>
            <a:spLocks/>
          </p:cNvSpPr>
          <p:nvPr/>
        </p:nvSpPr>
        <p:spPr bwMode="auto">
          <a:xfrm>
            <a:off x="8169275" y="4308475"/>
            <a:ext cx="90488" cy="119063"/>
          </a:xfrm>
          <a:custGeom>
            <a:avLst/>
            <a:gdLst>
              <a:gd name="T0" fmla="*/ 37123 w 78"/>
              <a:gd name="T1" fmla="*/ 0 h 111"/>
              <a:gd name="T2" fmla="*/ 18562 w 78"/>
              <a:gd name="T3" fmla="*/ 0 h 111"/>
              <a:gd name="T4" fmla="*/ 0 w 78"/>
              <a:gd name="T5" fmla="*/ 34324 h 111"/>
              <a:gd name="T6" fmla="*/ 0 w 78"/>
              <a:gd name="T7" fmla="*/ 52559 h 111"/>
              <a:gd name="T8" fmla="*/ 0 w 78"/>
              <a:gd name="T9" fmla="*/ 69722 h 111"/>
              <a:gd name="T10" fmla="*/ 0 w 78"/>
              <a:gd name="T11" fmla="*/ 83666 h 111"/>
              <a:gd name="T12" fmla="*/ 37123 w 78"/>
              <a:gd name="T13" fmla="*/ 83666 h 111"/>
              <a:gd name="T14" fmla="*/ 37123 w 78"/>
              <a:gd name="T15" fmla="*/ 100828 h 111"/>
              <a:gd name="T16" fmla="*/ 52205 w 78"/>
              <a:gd name="T17" fmla="*/ 100828 h 111"/>
              <a:gd name="T18" fmla="*/ 70766 w 78"/>
              <a:gd name="T19" fmla="*/ 117990 h 111"/>
              <a:gd name="T20" fmla="*/ 89328 w 78"/>
              <a:gd name="T21" fmla="*/ 117990 h 111"/>
              <a:gd name="T22" fmla="*/ 70766 w 78"/>
              <a:gd name="T23" fmla="*/ 100828 h 111"/>
              <a:gd name="T24" fmla="*/ 52205 w 78"/>
              <a:gd name="T25" fmla="*/ 83666 h 111"/>
              <a:gd name="T26" fmla="*/ 37123 w 78"/>
              <a:gd name="T27" fmla="*/ 52559 h 111"/>
              <a:gd name="T28" fmla="*/ 52205 w 78"/>
              <a:gd name="T29" fmla="*/ 34324 h 111"/>
              <a:gd name="T30" fmla="*/ 37123 w 78"/>
              <a:gd name="T31" fmla="*/ 17162 h 111"/>
              <a:gd name="T32" fmla="*/ 37123 w 78"/>
              <a:gd name="T33" fmla="*/ 0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11"/>
              <a:gd name="T53" fmla="*/ 78 w 78"/>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11">
                <a:moveTo>
                  <a:pt x="32" y="0"/>
                </a:moveTo>
                <a:lnTo>
                  <a:pt x="16" y="0"/>
                </a:lnTo>
                <a:lnTo>
                  <a:pt x="0" y="32"/>
                </a:lnTo>
                <a:lnTo>
                  <a:pt x="0" y="49"/>
                </a:lnTo>
                <a:lnTo>
                  <a:pt x="0" y="65"/>
                </a:lnTo>
                <a:lnTo>
                  <a:pt x="0" y="78"/>
                </a:lnTo>
                <a:lnTo>
                  <a:pt x="32" y="78"/>
                </a:lnTo>
                <a:lnTo>
                  <a:pt x="32" y="94"/>
                </a:lnTo>
                <a:lnTo>
                  <a:pt x="45" y="94"/>
                </a:lnTo>
                <a:lnTo>
                  <a:pt x="61" y="110"/>
                </a:lnTo>
                <a:lnTo>
                  <a:pt x="77" y="110"/>
                </a:lnTo>
                <a:lnTo>
                  <a:pt x="61" y="94"/>
                </a:lnTo>
                <a:lnTo>
                  <a:pt x="45" y="78"/>
                </a:lnTo>
                <a:lnTo>
                  <a:pt x="32" y="49"/>
                </a:lnTo>
                <a:lnTo>
                  <a:pt x="45" y="32"/>
                </a:lnTo>
                <a:lnTo>
                  <a:pt x="32" y="16"/>
                </a:lnTo>
                <a:lnTo>
                  <a:pt x="32"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28" name="Freeform 675"/>
          <p:cNvSpPr>
            <a:spLocks/>
          </p:cNvSpPr>
          <p:nvPr/>
        </p:nvSpPr>
        <p:spPr bwMode="auto">
          <a:xfrm>
            <a:off x="8221663" y="4491038"/>
            <a:ext cx="88900" cy="66675"/>
          </a:xfrm>
          <a:custGeom>
            <a:avLst/>
            <a:gdLst>
              <a:gd name="T0" fmla="*/ 54708 w 78"/>
              <a:gd name="T1" fmla="*/ 0 h 62"/>
              <a:gd name="T2" fmla="*/ 36472 w 78"/>
              <a:gd name="T3" fmla="*/ 17206 h 62"/>
              <a:gd name="T4" fmla="*/ 0 w 78"/>
              <a:gd name="T5" fmla="*/ 17206 h 62"/>
              <a:gd name="T6" fmla="*/ 0 w 78"/>
              <a:gd name="T7" fmla="*/ 51619 h 62"/>
              <a:gd name="T8" fmla="*/ 18236 w 78"/>
              <a:gd name="T9" fmla="*/ 34413 h 62"/>
              <a:gd name="T10" fmla="*/ 36472 w 78"/>
              <a:gd name="T11" fmla="*/ 34413 h 62"/>
              <a:gd name="T12" fmla="*/ 36472 w 78"/>
              <a:gd name="T13" fmla="*/ 65600 h 62"/>
              <a:gd name="T14" fmla="*/ 54708 w 78"/>
              <a:gd name="T15" fmla="*/ 65600 h 62"/>
              <a:gd name="T16" fmla="*/ 72944 w 78"/>
              <a:gd name="T17" fmla="*/ 51619 h 62"/>
              <a:gd name="T18" fmla="*/ 72944 w 78"/>
              <a:gd name="T19" fmla="*/ 65600 h 62"/>
              <a:gd name="T20" fmla="*/ 87760 w 78"/>
              <a:gd name="T21" fmla="*/ 51619 h 62"/>
              <a:gd name="T22" fmla="*/ 72944 w 78"/>
              <a:gd name="T23" fmla="*/ 0 h 62"/>
              <a:gd name="T24" fmla="*/ 54708 w 78"/>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62"/>
              <a:gd name="T41" fmla="*/ 78 w 78"/>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62">
                <a:moveTo>
                  <a:pt x="48" y="0"/>
                </a:moveTo>
                <a:lnTo>
                  <a:pt x="32" y="16"/>
                </a:lnTo>
                <a:lnTo>
                  <a:pt x="0" y="16"/>
                </a:lnTo>
                <a:lnTo>
                  <a:pt x="0" y="48"/>
                </a:lnTo>
                <a:lnTo>
                  <a:pt x="16" y="32"/>
                </a:lnTo>
                <a:lnTo>
                  <a:pt x="32" y="32"/>
                </a:lnTo>
                <a:lnTo>
                  <a:pt x="32" y="61"/>
                </a:lnTo>
                <a:lnTo>
                  <a:pt x="48" y="61"/>
                </a:lnTo>
                <a:lnTo>
                  <a:pt x="64" y="48"/>
                </a:lnTo>
                <a:lnTo>
                  <a:pt x="64" y="61"/>
                </a:lnTo>
                <a:lnTo>
                  <a:pt x="77" y="48"/>
                </a:lnTo>
                <a:lnTo>
                  <a:pt x="64" y="0"/>
                </a:lnTo>
                <a:lnTo>
                  <a:pt x="48"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29" name="Freeform 676"/>
          <p:cNvSpPr>
            <a:spLocks/>
          </p:cNvSpPr>
          <p:nvPr/>
        </p:nvSpPr>
        <p:spPr bwMode="auto">
          <a:xfrm>
            <a:off x="8132763" y="4473575"/>
            <a:ext cx="38100" cy="53975"/>
          </a:xfrm>
          <a:custGeom>
            <a:avLst/>
            <a:gdLst>
              <a:gd name="T0" fmla="*/ 36945 w 33"/>
              <a:gd name="T1" fmla="*/ 0 h 50"/>
              <a:gd name="T2" fmla="*/ 18473 w 33"/>
              <a:gd name="T3" fmla="*/ 17272 h 50"/>
              <a:gd name="T4" fmla="*/ 0 w 33"/>
              <a:gd name="T5" fmla="*/ 52896 h 50"/>
              <a:gd name="T6" fmla="*/ 36945 w 33"/>
              <a:gd name="T7" fmla="*/ 17272 h 50"/>
              <a:gd name="T8" fmla="*/ 36945 w 33"/>
              <a:gd name="T9" fmla="*/ 0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2" y="0"/>
                </a:moveTo>
                <a:lnTo>
                  <a:pt x="16" y="16"/>
                </a:lnTo>
                <a:lnTo>
                  <a:pt x="0" y="49"/>
                </a:lnTo>
                <a:lnTo>
                  <a:pt x="32" y="16"/>
                </a:lnTo>
                <a:lnTo>
                  <a:pt x="32"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030" name="Freeform 677"/>
          <p:cNvSpPr>
            <a:spLocks/>
          </p:cNvSpPr>
          <p:nvPr/>
        </p:nvSpPr>
        <p:spPr bwMode="auto">
          <a:xfrm>
            <a:off x="8221663" y="4473575"/>
            <a:ext cx="19050" cy="19050"/>
          </a:xfrm>
          <a:custGeom>
            <a:avLst/>
            <a:gdLst>
              <a:gd name="T0" fmla="*/ 17929 w 17"/>
              <a:gd name="T1" fmla="*/ 0 h 18"/>
              <a:gd name="T2" fmla="*/ 0 w 17"/>
              <a:gd name="T3" fmla="*/ 17992 h 18"/>
              <a:gd name="T4" fmla="*/ 17929 w 17"/>
              <a:gd name="T5" fmla="*/ 17992 h 18"/>
              <a:gd name="T6" fmla="*/ 17929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6" y="0"/>
                </a:moveTo>
                <a:lnTo>
                  <a:pt x="0" y="17"/>
                </a:lnTo>
                <a:lnTo>
                  <a:pt x="16" y="17"/>
                </a:lnTo>
                <a:lnTo>
                  <a:pt x="16"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031" name="Freeform 678"/>
          <p:cNvSpPr>
            <a:spLocks/>
          </p:cNvSpPr>
          <p:nvPr/>
        </p:nvSpPr>
        <p:spPr bwMode="auto">
          <a:xfrm>
            <a:off x="8258175" y="4425950"/>
            <a:ext cx="19050" cy="19050"/>
          </a:xfrm>
          <a:custGeom>
            <a:avLst/>
            <a:gdLst>
              <a:gd name="T0" fmla="*/ 17929 w 17"/>
              <a:gd name="T1" fmla="*/ 0 h 17"/>
              <a:gd name="T2" fmla="*/ 0 w 17"/>
              <a:gd name="T3" fmla="*/ 0 h 17"/>
              <a:gd name="T4" fmla="*/ 17929 w 17"/>
              <a:gd name="T5" fmla="*/ 17929 h 17"/>
              <a:gd name="T6" fmla="*/ 17929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16" y="16"/>
                </a:lnTo>
                <a:lnTo>
                  <a:pt x="16" y="0"/>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30032" name="Line 679"/>
          <p:cNvSpPr>
            <a:spLocks noChangeShapeType="1"/>
          </p:cNvSpPr>
          <p:nvPr/>
        </p:nvSpPr>
        <p:spPr bwMode="auto">
          <a:xfrm flipV="1">
            <a:off x="8221663" y="4460875"/>
            <a:ext cx="0" cy="127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033" name="Line 680"/>
          <p:cNvSpPr>
            <a:spLocks noChangeShapeType="1"/>
          </p:cNvSpPr>
          <p:nvPr/>
        </p:nvSpPr>
        <p:spPr bwMode="auto">
          <a:xfrm>
            <a:off x="8205788" y="4425950"/>
            <a:ext cx="0" cy="174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034" name="Freeform 681"/>
          <p:cNvSpPr>
            <a:spLocks/>
          </p:cNvSpPr>
          <p:nvPr/>
        </p:nvSpPr>
        <p:spPr bwMode="auto">
          <a:xfrm>
            <a:off x="7851775" y="4241800"/>
            <a:ext cx="141288" cy="285750"/>
          </a:xfrm>
          <a:custGeom>
            <a:avLst/>
            <a:gdLst>
              <a:gd name="T0" fmla="*/ 0 w 123"/>
              <a:gd name="T1" fmla="*/ 17253 h 265"/>
              <a:gd name="T2" fmla="*/ 14933 w 123"/>
              <a:gd name="T3" fmla="*/ 34506 h 265"/>
              <a:gd name="T4" fmla="*/ 33312 w 123"/>
              <a:gd name="T5" fmla="*/ 34506 h 265"/>
              <a:gd name="T6" fmla="*/ 33312 w 123"/>
              <a:gd name="T7" fmla="*/ 51758 h 265"/>
              <a:gd name="T8" fmla="*/ 33312 w 123"/>
              <a:gd name="T9" fmla="*/ 65776 h 265"/>
              <a:gd name="T10" fmla="*/ 51691 w 123"/>
              <a:gd name="T11" fmla="*/ 83029 h 265"/>
              <a:gd name="T12" fmla="*/ 88449 w 123"/>
              <a:gd name="T13" fmla="*/ 117535 h 265"/>
              <a:gd name="T14" fmla="*/ 88449 w 123"/>
              <a:gd name="T15" fmla="*/ 135866 h 265"/>
              <a:gd name="T16" fmla="*/ 88449 w 123"/>
              <a:gd name="T17" fmla="*/ 167137 h 265"/>
              <a:gd name="T18" fmla="*/ 88449 w 123"/>
              <a:gd name="T19" fmla="*/ 218895 h 265"/>
              <a:gd name="T20" fmla="*/ 70070 w 123"/>
              <a:gd name="T21" fmla="*/ 218895 h 265"/>
              <a:gd name="T22" fmla="*/ 51691 w 123"/>
              <a:gd name="T23" fmla="*/ 250166 h 265"/>
              <a:gd name="T24" fmla="*/ 51691 w 123"/>
              <a:gd name="T25" fmla="*/ 267419 h 265"/>
              <a:gd name="T26" fmla="*/ 51691 w 123"/>
              <a:gd name="T27" fmla="*/ 284672 h 265"/>
              <a:gd name="T28" fmla="*/ 70070 w 123"/>
              <a:gd name="T29" fmla="*/ 284672 h 265"/>
              <a:gd name="T30" fmla="*/ 88449 w 123"/>
              <a:gd name="T31" fmla="*/ 250166 h 265"/>
              <a:gd name="T32" fmla="*/ 121760 w 123"/>
              <a:gd name="T33" fmla="*/ 218895 h 265"/>
              <a:gd name="T34" fmla="*/ 140139 w 123"/>
              <a:gd name="T35" fmla="*/ 201642 h 265"/>
              <a:gd name="T36" fmla="*/ 121760 w 123"/>
              <a:gd name="T37" fmla="*/ 148806 h 265"/>
              <a:gd name="T38" fmla="*/ 103381 w 123"/>
              <a:gd name="T39" fmla="*/ 135866 h 265"/>
              <a:gd name="T40" fmla="*/ 103381 w 123"/>
              <a:gd name="T41" fmla="*/ 117535 h 265"/>
              <a:gd name="T42" fmla="*/ 51691 w 123"/>
              <a:gd name="T43" fmla="*/ 83029 h 265"/>
              <a:gd name="T44" fmla="*/ 51691 w 123"/>
              <a:gd name="T45" fmla="*/ 65776 h 265"/>
              <a:gd name="T46" fmla="*/ 70070 w 123"/>
              <a:gd name="T47" fmla="*/ 34506 h 265"/>
              <a:gd name="T48" fmla="*/ 88449 w 123"/>
              <a:gd name="T49" fmla="*/ 34506 h 265"/>
              <a:gd name="T50" fmla="*/ 70070 w 123"/>
              <a:gd name="T51" fmla="*/ 17253 h 265"/>
              <a:gd name="T52" fmla="*/ 51691 w 123"/>
              <a:gd name="T53" fmla="*/ 0 h 265"/>
              <a:gd name="T54" fmla="*/ 14933 w 123"/>
              <a:gd name="T55" fmla="*/ 0 h 265"/>
              <a:gd name="T56" fmla="*/ 0 w 123"/>
              <a:gd name="T57" fmla="*/ 17253 h 2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3"/>
              <a:gd name="T88" fmla="*/ 0 h 265"/>
              <a:gd name="T89" fmla="*/ 123 w 123"/>
              <a:gd name="T90" fmla="*/ 265 h 2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3" h="265">
                <a:moveTo>
                  <a:pt x="0" y="16"/>
                </a:moveTo>
                <a:lnTo>
                  <a:pt x="13" y="32"/>
                </a:lnTo>
                <a:lnTo>
                  <a:pt x="29" y="32"/>
                </a:lnTo>
                <a:lnTo>
                  <a:pt x="29" y="48"/>
                </a:lnTo>
                <a:lnTo>
                  <a:pt x="29" y="61"/>
                </a:lnTo>
                <a:lnTo>
                  <a:pt x="45" y="77"/>
                </a:lnTo>
                <a:lnTo>
                  <a:pt x="77" y="109"/>
                </a:lnTo>
                <a:lnTo>
                  <a:pt x="77" y="126"/>
                </a:lnTo>
                <a:lnTo>
                  <a:pt x="77" y="155"/>
                </a:lnTo>
                <a:lnTo>
                  <a:pt x="77" y="203"/>
                </a:lnTo>
                <a:lnTo>
                  <a:pt x="61" y="203"/>
                </a:lnTo>
                <a:lnTo>
                  <a:pt x="45" y="232"/>
                </a:lnTo>
                <a:lnTo>
                  <a:pt x="45" y="248"/>
                </a:lnTo>
                <a:lnTo>
                  <a:pt x="45" y="264"/>
                </a:lnTo>
                <a:lnTo>
                  <a:pt x="61" y="264"/>
                </a:lnTo>
                <a:lnTo>
                  <a:pt x="77" y="232"/>
                </a:lnTo>
                <a:lnTo>
                  <a:pt x="106" y="203"/>
                </a:lnTo>
                <a:lnTo>
                  <a:pt x="122" y="187"/>
                </a:lnTo>
                <a:lnTo>
                  <a:pt x="106" y="138"/>
                </a:lnTo>
                <a:lnTo>
                  <a:pt x="90" y="126"/>
                </a:lnTo>
                <a:lnTo>
                  <a:pt x="90" y="109"/>
                </a:lnTo>
                <a:lnTo>
                  <a:pt x="45" y="77"/>
                </a:lnTo>
                <a:lnTo>
                  <a:pt x="45" y="61"/>
                </a:lnTo>
                <a:lnTo>
                  <a:pt x="61" y="32"/>
                </a:lnTo>
                <a:lnTo>
                  <a:pt x="77" y="32"/>
                </a:lnTo>
                <a:lnTo>
                  <a:pt x="61" y="16"/>
                </a:lnTo>
                <a:lnTo>
                  <a:pt x="45" y="0"/>
                </a:lnTo>
                <a:lnTo>
                  <a:pt x="13" y="0"/>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35" name="Freeform 682"/>
          <p:cNvSpPr>
            <a:spLocks/>
          </p:cNvSpPr>
          <p:nvPr/>
        </p:nvSpPr>
        <p:spPr bwMode="auto">
          <a:xfrm>
            <a:off x="7599363" y="4159250"/>
            <a:ext cx="38100" cy="36513"/>
          </a:xfrm>
          <a:custGeom>
            <a:avLst/>
            <a:gdLst>
              <a:gd name="T0" fmla="*/ 0 w 33"/>
              <a:gd name="T1" fmla="*/ 0 h 33"/>
              <a:gd name="T2" fmla="*/ 0 w 33"/>
              <a:gd name="T3" fmla="*/ 17703 h 33"/>
              <a:gd name="T4" fmla="*/ 36945 w 33"/>
              <a:gd name="T5" fmla="*/ 35407 h 33"/>
              <a:gd name="T6" fmla="*/ 36945 w 33"/>
              <a:gd name="T7" fmla="*/ 17703 h 33"/>
              <a:gd name="T8" fmla="*/ 36945 w 33"/>
              <a:gd name="T9" fmla="*/ 0 h 33"/>
              <a:gd name="T10" fmla="*/ 0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0"/>
                </a:moveTo>
                <a:lnTo>
                  <a:pt x="0" y="16"/>
                </a:lnTo>
                <a:lnTo>
                  <a:pt x="32" y="32"/>
                </a:lnTo>
                <a:lnTo>
                  <a:pt x="32" y="16"/>
                </a:lnTo>
                <a:lnTo>
                  <a:pt x="32"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36" name="Oval 683"/>
          <p:cNvSpPr>
            <a:spLocks noChangeArrowheads="1"/>
          </p:cNvSpPr>
          <p:nvPr/>
        </p:nvSpPr>
        <p:spPr bwMode="auto">
          <a:xfrm>
            <a:off x="8509000" y="4310063"/>
            <a:ext cx="0" cy="11112"/>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37" name="Oval 684"/>
          <p:cNvSpPr>
            <a:spLocks noChangeArrowheads="1"/>
          </p:cNvSpPr>
          <p:nvPr/>
        </p:nvSpPr>
        <p:spPr bwMode="auto">
          <a:xfrm>
            <a:off x="8437563" y="4244975"/>
            <a:ext cx="0" cy="11113"/>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38" name="Freeform 685"/>
          <p:cNvSpPr>
            <a:spLocks/>
          </p:cNvSpPr>
          <p:nvPr/>
        </p:nvSpPr>
        <p:spPr bwMode="auto">
          <a:xfrm>
            <a:off x="8562975" y="4757738"/>
            <a:ext cx="160338" cy="165100"/>
          </a:xfrm>
          <a:custGeom>
            <a:avLst/>
            <a:gdLst>
              <a:gd name="T0" fmla="*/ 0 w 139"/>
              <a:gd name="T1" fmla="*/ 0 h 155"/>
              <a:gd name="T2" fmla="*/ 0 w 139"/>
              <a:gd name="T3" fmla="*/ 129950 h 155"/>
              <a:gd name="T4" fmla="*/ 33452 w 139"/>
              <a:gd name="T5" fmla="*/ 129950 h 155"/>
              <a:gd name="T6" fmla="*/ 18456 w 139"/>
              <a:gd name="T7" fmla="*/ 116103 h 155"/>
              <a:gd name="T8" fmla="*/ 51908 w 139"/>
              <a:gd name="T9" fmla="*/ 116103 h 155"/>
              <a:gd name="T10" fmla="*/ 88820 w 139"/>
              <a:gd name="T11" fmla="*/ 116103 h 155"/>
              <a:gd name="T12" fmla="*/ 107276 w 139"/>
              <a:gd name="T13" fmla="*/ 146992 h 155"/>
              <a:gd name="T14" fmla="*/ 140728 w 139"/>
              <a:gd name="T15" fmla="*/ 164035 h 155"/>
              <a:gd name="T16" fmla="*/ 159184 w 139"/>
              <a:gd name="T17" fmla="*/ 164035 h 155"/>
              <a:gd name="T18" fmla="*/ 122272 w 139"/>
              <a:gd name="T19" fmla="*/ 129950 h 155"/>
              <a:gd name="T20" fmla="*/ 107276 w 139"/>
              <a:gd name="T21" fmla="*/ 99060 h 155"/>
              <a:gd name="T22" fmla="*/ 88820 w 139"/>
              <a:gd name="T23" fmla="*/ 82017 h 155"/>
              <a:gd name="T24" fmla="*/ 107276 w 139"/>
              <a:gd name="T25" fmla="*/ 82017 h 155"/>
              <a:gd name="T26" fmla="*/ 107276 w 139"/>
              <a:gd name="T27" fmla="*/ 64975 h 155"/>
              <a:gd name="T28" fmla="*/ 70364 w 139"/>
              <a:gd name="T29" fmla="*/ 47932 h 155"/>
              <a:gd name="T30" fmla="*/ 0 w 139"/>
              <a:gd name="T31" fmla="*/ 0 h 1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55"/>
              <a:gd name="T50" fmla="*/ 139 w 139"/>
              <a:gd name="T51" fmla="*/ 155 h 1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55">
                <a:moveTo>
                  <a:pt x="0" y="0"/>
                </a:moveTo>
                <a:lnTo>
                  <a:pt x="0" y="122"/>
                </a:lnTo>
                <a:lnTo>
                  <a:pt x="29" y="122"/>
                </a:lnTo>
                <a:lnTo>
                  <a:pt x="16" y="109"/>
                </a:lnTo>
                <a:lnTo>
                  <a:pt x="45" y="109"/>
                </a:lnTo>
                <a:lnTo>
                  <a:pt x="77" y="109"/>
                </a:lnTo>
                <a:lnTo>
                  <a:pt x="93" y="138"/>
                </a:lnTo>
                <a:lnTo>
                  <a:pt x="122" y="154"/>
                </a:lnTo>
                <a:lnTo>
                  <a:pt x="138" y="154"/>
                </a:lnTo>
                <a:lnTo>
                  <a:pt x="106" y="122"/>
                </a:lnTo>
                <a:lnTo>
                  <a:pt x="93" y="93"/>
                </a:lnTo>
                <a:lnTo>
                  <a:pt x="77" y="77"/>
                </a:lnTo>
                <a:lnTo>
                  <a:pt x="93" y="77"/>
                </a:lnTo>
                <a:lnTo>
                  <a:pt x="93" y="61"/>
                </a:lnTo>
                <a:lnTo>
                  <a:pt x="61" y="45"/>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39" name="Freeform 686"/>
          <p:cNvSpPr>
            <a:spLocks/>
          </p:cNvSpPr>
          <p:nvPr/>
        </p:nvSpPr>
        <p:spPr bwMode="auto">
          <a:xfrm>
            <a:off x="8685213" y="4791075"/>
            <a:ext cx="74612" cy="33338"/>
          </a:xfrm>
          <a:custGeom>
            <a:avLst/>
            <a:gdLst>
              <a:gd name="T0" fmla="*/ 0 w 65"/>
              <a:gd name="T1" fmla="*/ 32227 h 30"/>
              <a:gd name="T2" fmla="*/ 18366 w 65"/>
              <a:gd name="T3" fmla="*/ 32227 h 30"/>
              <a:gd name="T4" fmla="*/ 36732 w 65"/>
              <a:gd name="T5" fmla="*/ 32227 h 30"/>
              <a:gd name="T6" fmla="*/ 55098 w 65"/>
              <a:gd name="T7" fmla="*/ 32227 h 30"/>
              <a:gd name="T8" fmla="*/ 73464 w 65"/>
              <a:gd name="T9" fmla="*/ 14446 h 30"/>
              <a:gd name="T10" fmla="*/ 55098 w 65"/>
              <a:gd name="T11" fmla="*/ 0 h 30"/>
              <a:gd name="T12" fmla="*/ 55098 w 65"/>
              <a:gd name="T13" fmla="*/ 14446 h 30"/>
              <a:gd name="T14" fmla="*/ 36732 w 65"/>
              <a:gd name="T15" fmla="*/ 14446 h 30"/>
              <a:gd name="T16" fmla="*/ 0 w 65"/>
              <a:gd name="T17" fmla="*/ 3222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30"/>
              <a:gd name="T29" fmla="*/ 65 w 6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30">
                <a:moveTo>
                  <a:pt x="0" y="29"/>
                </a:moveTo>
                <a:lnTo>
                  <a:pt x="16" y="29"/>
                </a:lnTo>
                <a:lnTo>
                  <a:pt x="32" y="29"/>
                </a:lnTo>
                <a:lnTo>
                  <a:pt x="48" y="29"/>
                </a:lnTo>
                <a:lnTo>
                  <a:pt x="64" y="13"/>
                </a:lnTo>
                <a:lnTo>
                  <a:pt x="48" y="0"/>
                </a:lnTo>
                <a:lnTo>
                  <a:pt x="48" y="13"/>
                </a:lnTo>
                <a:lnTo>
                  <a:pt x="32" y="13"/>
                </a:lnTo>
                <a:lnTo>
                  <a:pt x="0" y="2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40" name="Freeform 687"/>
          <p:cNvSpPr>
            <a:spLocks/>
          </p:cNvSpPr>
          <p:nvPr/>
        </p:nvSpPr>
        <p:spPr bwMode="auto">
          <a:xfrm>
            <a:off x="8740775" y="4757738"/>
            <a:ext cx="33338" cy="49212"/>
          </a:xfrm>
          <a:custGeom>
            <a:avLst/>
            <a:gdLst>
              <a:gd name="T0" fmla="*/ 0 w 30"/>
              <a:gd name="T1" fmla="*/ 0 h 46"/>
              <a:gd name="T2" fmla="*/ 0 w 30"/>
              <a:gd name="T3" fmla="*/ 17117 h 46"/>
              <a:gd name="T4" fmla="*/ 17780 w 30"/>
              <a:gd name="T5" fmla="*/ 17117 h 46"/>
              <a:gd name="T6" fmla="*/ 17780 w 30"/>
              <a:gd name="T7" fmla="*/ 34234 h 46"/>
              <a:gd name="T8" fmla="*/ 32227 w 30"/>
              <a:gd name="T9" fmla="*/ 48142 h 46"/>
              <a:gd name="T10" fmla="*/ 32227 w 30"/>
              <a:gd name="T11" fmla="*/ 34234 h 46"/>
              <a:gd name="T12" fmla="*/ 17780 w 30"/>
              <a:gd name="T13" fmla="*/ 17117 h 46"/>
              <a:gd name="T14" fmla="*/ 0 w 30"/>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6"/>
              <a:gd name="T26" fmla="*/ 30 w 30"/>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6">
                <a:moveTo>
                  <a:pt x="0" y="0"/>
                </a:moveTo>
                <a:lnTo>
                  <a:pt x="0" y="16"/>
                </a:lnTo>
                <a:lnTo>
                  <a:pt x="16" y="16"/>
                </a:lnTo>
                <a:lnTo>
                  <a:pt x="16" y="32"/>
                </a:lnTo>
                <a:lnTo>
                  <a:pt x="29" y="45"/>
                </a:lnTo>
                <a:lnTo>
                  <a:pt x="29" y="32"/>
                </a:lnTo>
                <a:lnTo>
                  <a:pt x="16" y="16"/>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041" name="Oval 688"/>
          <p:cNvSpPr>
            <a:spLocks noChangeArrowheads="1"/>
          </p:cNvSpPr>
          <p:nvPr/>
        </p:nvSpPr>
        <p:spPr bwMode="auto">
          <a:xfrm>
            <a:off x="8083550" y="4592638"/>
            <a:ext cx="11113"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42" name="Oval 689"/>
          <p:cNvSpPr>
            <a:spLocks noChangeArrowheads="1"/>
          </p:cNvSpPr>
          <p:nvPr/>
        </p:nvSpPr>
        <p:spPr bwMode="auto">
          <a:xfrm>
            <a:off x="9117013" y="4889500"/>
            <a:ext cx="0"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43" name="Freeform 690"/>
          <p:cNvSpPr>
            <a:spLocks/>
          </p:cNvSpPr>
          <p:nvPr/>
        </p:nvSpPr>
        <p:spPr bwMode="auto">
          <a:xfrm>
            <a:off x="8488363" y="4840288"/>
            <a:ext cx="38100" cy="34925"/>
          </a:xfrm>
          <a:custGeom>
            <a:avLst/>
            <a:gdLst>
              <a:gd name="T0" fmla="*/ 0 w 33"/>
              <a:gd name="T1" fmla="*/ 0 h 33"/>
              <a:gd name="T2" fmla="*/ 18473 w 33"/>
              <a:gd name="T3" fmla="*/ 33867 h 33"/>
              <a:gd name="T4" fmla="*/ 36945 w 33"/>
              <a:gd name="T5" fmla="*/ 33867 h 33"/>
              <a:gd name="T6" fmla="*/ 0 w 33"/>
              <a:gd name="T7" fmla="*/ 0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0" y="0"/>
                </a:moveTo>
                <a:lnTo>
                  <a:pt x="16" y="32"/>
                </a:lnTo>
                <a:lnTo>
                  <a:pt x="32" y="32"/>
                </a:lnTo>
                <a:lnTo>
                  <a:pt x="0" y="0"/>
                </a:lnTo>
              </a:path>
            </a:pathLst>
          </a:custGeom>
          <a:solidFill>
            <a:srgbClr val="969696"/>
          </a:solidFill>
          <a:ln w="12700" cap="rnd" cmpd="sng">
            <a:solidFill>
              <a:srgbClr val="000000"/>
            </a:solidFill>
            <a:prstDash val="solid"/>
            <a:round/>
            <a:headEnd/>
            <a:tailEnd/>
          </a:ln>
        </p:spPr>
        <p:txBody>
          <a:bodyPr/>
          <a:lstStyle/>
          <a:p>
            <a:endParaRPr lang="en-US"/>
          </a:p>
        </p:txBody>
      </p:sp>
      <p:sp>
        <p:nvSpPr>
          <p:cNvPr id="30044" name="Oval 691"/>
          <p:cNvSpPr>
            <a:spLocks noChangeArrowheads="1"/>
          </p:cNvSpPr>
          <p:nvPr/>
        </p:nvSpPr>
        <p:spPr bwMode="auto">
          <a:xfrm>
            <a:off x="8386763" y="4527550"/>
            <a:ext cx="0" cy="7938"/>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45" name="Oval 692"/>
          <p:cNvSpPr>
            <a:spLocks noChangeArrowheads="1"/>
          </p:cNvSpPr>
          <p:nvPr/>
        </p:nvSpPr>
        <p:spPr bwMode="auto">
          <a:xfrm>
            <a:off x="9117013" y="4922838"/>
            <a:ext cx="0" cy="11112"/>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46" name="Line 693"/>
          <p:cNvSpPr>
            <a:spLocks noChangeShapeType="1"/>
          </p:cNvSpPr>
          <p:nvPr/>
        </p:nvSpPr>
        <p:spPr bwMode="auto">
          <a:xfrm>
            <a:off x="8366125" y="4922838"/>
            <a:ext cx="19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047" name="Oval 694"/>
          <p:cNvSpPr>
            <a:spLocks noChangeArrowheads="1"/>
          </p:cNvSpPr>
          <p:nvPr/>
        </p:nvSpPr>
        <p:spPr bwMode="auto">
          <a:xfrm>
            <a:off x="9061450" y="5072063"/>
            <a:ext cx="0"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48" name="Oval 695"/>
          <p:cNvSpPr>
            <a:spLocks noChangeArrowheads="1"/>
          </p:cNvSpPr>
          <p:nvPr/>
        </p:nvSpPr>
        <p:spPr bwMode="auto">
          <a:xfrm>
            <a:off x="9009063" y="4657725"/>
            <a:ext cx="0" cy="11113"/>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grpSp>
        <p:nvGrpSpPr>
          <p:cNvPr id="30049" name="Group 696"/>
          <p:cNvGrpSpPr>
            <a:grpSpLocks/>
          </p:cNvGrpSpPr>
          <p:nvPr/>
        </p:nvGrpSpPr>
        <p:grpSpPr bwMode="auto">
          <a:xfrm>
            <a:off x="7762875" y="4575175"/>
            <a:ext cx="801688" cy="317500"/>
            <a:chOff x="4094" y="2462"/>
            <a:chExt cx="695" cy="296"/>
          </a:xfrm>
        </p:grpSpPr>
        <p:sp>
          <p:nvSpPr>
            <p:cNvPr id="30344" name="Freeform 697"/>
            <p:cNvSpPr>
              <a:spLocks/>
            </p:cNvSpPr>
            <p:nvPr/>
          </p:nvSpPr>
          <p:spPr bwMode="auto">
            <a:xfrm>
              <a:off x="4293" y="2494"/>
              <a:ext cx="155" cy="171"/>
            </a:xfrm>
            <a:custGeom>
              <a:avLst/>
              <a:gdLst>
                <a:gd name="T0" fmla="*/ 138 w 155"/>
                <a:gd name="T1" fmla="*/ 16 h 171"/>
                <a:gd name="T2" fmla="*/ 109 w 155"/>
                <a:gd name="T3" fmla="*/ 0 h 171"/>
                <a:gd name="T4" fmla="*/ 109 w 155"/>
                <a:gd name="T5" fmla="*/ 16 h 171"/>
                <a:gd name="T6" fmla="*/ 93 w 155"/>
                <a:gd name="T7" fmla="*/ 45 h 171"/>
                <a:gd name="T8" fmla="*/ 61 w 155"/>
                <a:gd name="T9" fmla="*/ 45 h 171"/>
                <a:gd name="T10" fmla="*/ 45 w 155"/>
                <a:gd name="T11" fmla="*/ 61 h 171"/>
                <a:gd name="T12" fmla="*/ 16 w 155"/>
                <a:gd name="T13" fmla="*/ 61 h 171"/>
                <a:gd name="T14" fmla="*/ 16 w 155"/>
                <a:gd name="T15" fmla="*/ 45 h 171"/>
                <a:gd name="T16" fmla="*/ 0 w 155"/>
                <a:gd name="T17" fmla="*/ 77 h 171"/>
                <a:gd name="T18" fmla="*/ 0 w 155"/>
                <a:gd name="T19" fmla="*/ 93 h 171"/>
                <a:gd name="T20" fmla="*/ 16 w 155"/>
                <a:gd name="T21" fmla="*/ 106 h 171"/>
                <a:gd name="T22" fmla="*/ 32 w 155"/>
                <a:gd name="T23" fmla="*/ 138 h 171"/>
                <a:gd name="T24" fmla="*/ 45 w 155"/>
                <a:gd name="T25" fmla="*/ 154 h 171"/>
                <a:gd name="T26" fmla="*/ 61 w 155"/>
                <a:gd name="T27" fmla="*/ 138 h 171"/>
                <a:gd name="T28" fmla="*/ 77 w 155"/>
                <a:gd name="T29" fmla="*/ 154 h 171"/>
                <a:gd name="T30" fmla="*/ 77 w 155"/>
                <a:gd name="T31" fmla="*/ 170 h 171"/>
                <a:gd name="T32" fmla="*/ 109 w 155"/>
                <a:gd name="T33" fmla="*/ 154 h 171"/>
                <a:gd name="T34" fmla="*/ 122 w 155"/>
                <a:gd name="T35" fmla="*/ 122 h 171"/>
                <a:gd name="T36" fmla="*/ 109 w 155"/>
                <a:gd name="T37" fmla="*/ 122 h 171"/>
                <a:gd name="T38" fmla="*/ 122 w 155"/>
                <a:gd name="T39" fmla="*/ 93 h 171"/>
                <a:gd name="T40" fmla="*/ 138 w 155"/>
                <a:gd name="T41" fmla="*/ 77 h 171"/>
                <a:gd name="T42" fmla="*/ 154 w 155"/>
                <a:gd name="T43" fmla="*/ 61 h 171"/>
                <a:gd name="T44" fmla="*/ 138 w 155"/>
                <a:gd name="T45" fmla="*/ 45 h 171"/>
                <a:gd name="T46" fmla="*/ 138 w 155"/>
                <a:gd name="T47" fmla="*/ 29 h 171"/>
                <a:gd name="T48" fmla="*/ 138 w 155"/>
                <a:gd name="T49" fmla="*/ 16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5"/>
                <a:gd name="T76" fmla="*/ 0 h 171"/>
                <a:gd name="T77" fmla="*/ 155 w 155"/>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5" h="171">
                  <a:moveTo>
                    <a:pt x="138" y="16"/>
                  </a:moveTo>
                  <a:lnTo>
                    <a:pt x="109" y="0"/>
                  </a:lnTo>
                  <a:lnTo>
                    <a:pt x="109" y="16"/>
                  </a:lnTo>
                  <a:lnTo>
                    <a:pt x="93" y="45"/>
                  </a:lnTo>
                  <a:lnTo>
                    <a:pt x="61" y="45"/>
                  </a:lnTo>
                  <a:lnTo>
                    <a:pt x="45" y="61"/>
                  </a:lnTo>
                  <a:lnTo>
                    <a:pt x="16" y="61"/>
                  </a:lnTo>
                  <a:lnTo>
                    <a:pt x="16" y="45"/>
                  </a:lnTo>
                  <a:lnTo>
                    <a:pt x="0" y="77"/>
                  </a:lnTo>
                  <a:lnTo>
                    <a:pt x="0" y="93"/>
                  </a:lnTo>
                  <a:lnTo>
                    <a:pt x="16" y="106"/>
                  </a:lnTo>
                  <a:lnTo>
                    <a:pt x="32" y="138"/>
                  </a:lnTo>
                  <a:lnTo>
                    <a:pt x="45" y="154"/>
                  </a:lnTo>
                  <a:lnTo>
                    <a:pt x="61" y="138"/>
                  </a:lnTo>
                  <a:lnTo>
                    <a:pt x="77" y="154"/>
                  </a:lnTo>
                  <a:lnTo>
                    <a:pt x="77" y="170"/>
                  </a:lnTo>
                  <a:lnTo>
                    <a:pt x="109" y="154"/>
                  </a:lnTo>
                  <a:lnTo>
                    <a:pt x="122" y="122"/>
                  </a:lnTo>
                  <a:lnTo>
                    <a:pt x="109" y="122"/>
                  </a:lnTo>
                  <a:lnTo>
                    <a:pt x="122" y="93"/>
                  </a:lnTo>
                  <a:lnTo>
                    <a:pt x="138" y="77"/>
                  </a:lnTo>
                  <a:lnTo>
                    <a:pt x="154" y="61"/>
                  </a:lnTo>
                  <a:lnTo>
                    <a:pt x="138" y="45"/>
                  </a:lnTo>
                  <a:lnTo>
                    <a:pt x="138" y="29"/>
                  </a:lnTo>
                  <a:lnTo>
                    <a:pt x="138"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45" name="Freeform 698"/>
            <p:cNvSpPr>
              <a:spLocks/>
            </p:cNvSpPr>
            <p:nvPr/>
          </p:nvSpPr>
          <p:spPr bwMode="auto">
            <a:xfrm>
              <a:off x="4094" y="2462"/>
              <a:ext cx="155" cy="216"/>
            </a:xfrm>
            <a:custGeom>
              <a:avLst/>
              <a:gdLst>
                <a:gd name="T0" fmla="*/ 13 w 155"/>
                <a:gd name="T1" fmla="*/ 0 h 216"/>
                <a:gd name="T2" fmla="*/ 0 w 155"/>
                <a:gd name="T3" fmla="*/ 16 h 216"/>
                <a:gd name="T4" fmla="*/ 13 w 155"/>
                <a:gd name="T5" fmla="*/ 48 h 216"/>
                <a:gd name="T6" fmla="*/ 61 w 155"/>
                <a:gd name="T7" fmla="*/ 77 h 216"/>
                <a:gd name="T8" fmla="*/ 61 w 155"/>
                <a:gd name="T9" fmla="*/ 93 h 216"/>
                <a:gd name="T10" fmla="*/ 77 w 155"/>
                <a:gd name="T11" fmla="*/ 138 h 216"/>
                <a:gd name="T12" fmla="*/ 90 w 155"/>
                <a:gd name="T13" fmla="*/ 170 h 216"/>
                <a:gd name="T14" fmla="*/ 138 w 155"/>
                <a:gd name="T15" fmla="*/ 215 h 216"/>
                <a:gd name="T16" fmla="*/ 154 w 155"/>
                <a:gd name="T17" fmla="*/ 215 h 216"/>
                <a:gd name="T18" fmla="*/ 154 w 155"/>
                <a:gd name="T19" fmla="*/ 170 h 216"/>
                <a:gd name="T20" fmla="*/ 138 w 155"/>
                <a:gd name="T21" fmla="*/ 138 h 216"/>
                <a:gd name="T22" fmla="*/ 122 w 155"/>
                <a:gd name="T23" fmla="*/ 125 h 216"/>
                <a:gd name="T24" fmla="*/ 122 w 155"/>
                <a:gd name="T25" fmla="*/ 93 h 216"/>
                <a:gd name="T26" fmla="*/ 90 w 155"/>
                <a:gd name="T27" fmla="*/ 61 h 216"/>
                <a:gd name="T28" fmla="*/ 77 w 155"/>
                <a:gd name="T29" fmla="*/ 48 h 216"/>
                <a:gd name="T30" fmla="*/ 45 w 155"/>
                <a:gd name="T31" fmla="*/ 32 h 216"/>
                <a:gd name="T32" fmla="*/ 29 w 155"/>
                <a:gd name="T33" fmla="*/ 16 h 216"/>
                <a:gd name="T34" fmla="*/ 13 w 155"/>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5"/>
                <a:gd name="T55" fmla="*/ 0 h 216"/>
                <a:gd name="T56" fmla="*/ 155 w 155"/>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5" h="216">
                  <a:moveTo>
                    <a:pt x="13" y="0"/>
                  </a:moveTo>
                  <a:lnTo>
                    <a:pt x="0" y="16"/>
                  </a:lnTo>
                  <a:lnTo>
                    <a:pt x="13" y="48"/>
                  </a:lnTo>
                  <a:lnTo>
                    <a:pt x="61" y="77"/>
                  </a:lnTo>
                  <a:lnTo>
                    <a:pt x="61" y="93"/>
                  </a:lnTo>
                  <a:lnTo>
                    <a:pt x="77" y="138"/>
                  </a:lnTo>
                  <a:lnTo>
                    <a:pt x="90" y="170"/>
                  </a:lnTo>
                  <a:lnTo>
                    <a:pt x="138" y="215"/>
                  </a:lnTo>
                  <a:lnTo>
                    <a:pt x="154" y="215"/>
                  </a:lnTo>
                  <a:lnTo>
                    <a:pt x="154" y="170"/>
                  </a:lnTo>
                  <a:lnTo>
                    <a:pt x="138" y="138"/>
                  </a:lnTo>
                  <a:lnTo>
                    <a:pt x="122" y="125"/>
                  </a:lnTo>
                  <a:lnTo>
                    <a:pt x="122" y="93"/>
                  </a:lnTo>
                  <a:lnTo>
                    <a:pt x="90" y="61"/>
                  </a:lnTo>
                  <a:lnTo>
                    <a:pt x="77" y="48"/>
                  </a:lnTo>
                  <a:lnTo>
                    <a:pt x="45" y="32"/>
                  </a:lnTo>
                  <a:lnTo>
                    <a:pt x="29" y="16"/>
                  </a:lnTo>
                  <a:lnTo>
                    <a:pt x="13"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46" name="Freeform 699"/>
            <p:cNvSpPr>
              <a:spLocks/>
            </p:cNvSpPr>
            <p:nvPr/>
          </p:nvSpPr>
          <p:spPr bwMode="auto">
            <a:xfrm>
              <a:off x="4634" y="2587"/>
              <a:ext cx="155" cy="168"/>
            </a:xfrm>
            <a:custGeom>
              <a:avLst/>
              <a:gdLst>
                <a:gd name="T0" fmla="*/ 154 w 155"/>
                <a:gd name="T1" fmla="*/ 45 h 168"/>
                <a:gd name="T2" fmla="*/ 106 w 155"/>
                <a:gd name="T3" fmla="*/ 29 h 168"/>
                <a:gd name="T4" fmla="*/ 77 w 155"/>
                <a:gd name="T5" fmla="*/ 29 h 168"/>
                <a:gd name="T6" fmla="*/ 77 w 155"/>
                <a:gd name="T7" fmla="*/ 45 h 168"/>
                <a:gd name="T8" fmla="*/ 61 w 155"/>
                <a:gd name="T9" fmla="*/ 29 h 168"/>
                <a:gd name="T10" fmla="*/ 45 w 155"/>
                <a:gd name="T11" fmla="*/ 13 h 168"/>
                <a:gd name="T12" fmla="*/ 29 w 155"/>
                <a:gd name="T13" fmla="*/ 0 h 168"/>
                <a:gd name="T14" fmla="*/ 0 w 155"/>
                <a:gd name="T15" fmla="*/ 0 h 168"/>
                <a:gd name="T16" fmla="*/ 0 w 155"/>
                <a:gd name="T17" fmla="*/ 13 h 168"/>
                <a:gd name="T18" fmla="*/ 13 w 155"/>
                <a:gd name="T19" fmla="*/ 13 h 168"/>
                <a:gd name="T20" fmla="*/ 29 w 155"/>
                <a:gd name="T21" fmla="*/ 29 h 168"/>
                <a:gd name="T22" fmla="*/ 13 w 155"/>
                <a:gd name="T23" fmla="*/ 29 h 168"/>
                <a:gd name="T24" fmla="*/ 29 w 155"/>
                <a:gd name="T25" fmla="*/ 61 h 168"/>
                <a:gd name="T26" fmla="*/ 45 w 155"/>
                <a:gd name="T27" fmla="*/ 45 h 168"/>
                <a:gd name="T28" fmla="*/ 106 w 155"/>
                <a:gd name="T29" fmla="*/ 106 h 168"/>
                <a:gd name="T30" fmla="*/ 122 w 155"/>
                <a:gd name="T31" fmla="*/ 138 h 168"/>
                <a:gd name="T32" fmla="*/ 154 w 155"/>
                <a:gd name="T33" fmla="*/ 167 h 168"/>
                <a:gd name="T34" fmla="*/ 154 w 155"/>
                <a:gd name="T35" fmla="*/ 45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5"/>
                <a:gd name="T55" fmla="*/ 0 h 168"/>
                <a:gd name="T56" fmla="*/ 155 w 155"/>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5" h="168">
                  <a:moveTo>
                    <a:pt x="154" y="45"/>
                  </a:moveTo>
                  <a:lnTo>
                    <a:pt x="106" y="29"/>
                  </a:lnTo>
                  <a:lnTo>
                    <a:pt x="77" y="29"/>
                  </a:lnTo>
                  <a:lnTo>
                    <a:pt x="77" y="45"/>
                  </a:lnTo>
                  <a:lnTo>
                    <a:pt x="61" y="29"/>
                  </a:lnTo>
                  <a:lnTo>
                    <a:pt x="45" y="13"/>
                  </a:lnTo>
                  <a:lnTo>
                    <a:pt x="29" y="0"/>
                  </a:lnTo>
                  <a:lnTo>
                    <a:pt x="0" y="0"/>
                  </a:lnTo>
                  <a:lnTo>
                    <a:pt x="0" y="13"/>
                  </a:lnTo>
                  <a:lnTo>
                    <a:pt x="13" y="13"/>
                  </a:lnTo>
                  <a:lnTo>
                    <a:pt x="29" y="29"/>
                  </a:lnTo>
                  <a:lnTo>
                    <a:pt x="13" y="29"/>
                  </a:lnTo>
                  <a:lnTo>
                    <a:pt x="29" y="61"/>
                  </a:lnTo>
                  <a:lnTo>
                    <a:pt x="45" y="45"/>
                  </a:lnTo>
                  <a:lnTo>
                    <a:pt x="106" y="106"/>
                  </a:lnTo>
                  <a:lnTo>
                    <a:pt x="122" y="138"/>
                  </a:lnTo>
                  <a:lnTo>
                    <a:pt x="154" y="167"/>
                  </a:lnTo>
                  <a:lnTo>
                    <a:pt x="154" y="45"/>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47" name="Freeform 700"/>
            <p:cNvSpPr>
              <a:spLocks/>
            </p:cNvSpPr>
            <p:nvPr/>
          </p:nvSpPr>
          <p:spPr bwMode="auto">
            <a:xfrm>
              <a:off x="4447" y="2539"/>
              <a:ext cx="94" cy="139"/>
            </a:xfrm>
            <a:custGeom>
              <a:avLst/>
              <a:gdLst>
                <a:gd name="T0" fmla="*/ 93 w 94"/>
                <a:gd name="T1" fmla="*/ 0 h 139"/>
                <a:gd name="T2" fmla="*/ 77 w 94"/>
                <a:gd name="T3" fmla="*/ 16 h 139"/>
                <a:gd name="T4" fmla="*/ 32 w 94"/>
                <a:gd name="T5" fmla="*/ 0 h 139"/>
                <a:gd name="T6" fmla="*/ 16 w 94"/>
                <a:gd name="T7" fmla="*/ 16 h 139"/>
                <a:gd name="T8" fmla="*/ 16 w 94"/>
                <a:gd name="T9" fmla="*/ 48 h 139"/>
                <a:gd name="T10" fmla="*/ 0 w 94"/>
                <a:gd name="T11" fmla="*/ 93 h 139"/>
                <a:gd name="T12" fmla="*/ 16 w 94"/>
                <a:gd name="T13" fmla="*/ 93 h 139"/>
                <a:gd name="T14" fmla="*/ 0 w 94"/>
                <a:gd name="T15" fmla="*/ 138 h 139"/>
                <a:gd name="T16" fmla="*/ 32 w 94"/>
                <a:gd name="T17" fmla="*/ 138 h 139"/>
                <a:gd name="T18" fmla="*/ 32 w 94"/>
                <a:gd name="T19" fmla="*/ 93 h 139"/>
                <a:gd name="T20" fmla="*/ 45 w 94"/>
                <a:gd name="T21" fmla="*/ 77 h 139"/>
                <a:gd name="T22" fmla="*/ 45 w 94"/>
                <a:gd name="T23" fmla="*/ 109 h 139"/>
                <a:gd name="T24" fmla="*/ 45 w 94"/>
                <a:gd name="T25" fmla="*/ 125 h 139"/>
                <a:gd name="T26" fmla="*/ 61 w 94"/>
                <a:gd name="T27" fmla="*/ 109 h 139"/>
                <a:gd name="T28" fmla="*/ 45 w 94"/>
                <a:gd name="T29" fmla="*/ 77 h 139"/>
                <a:gd name="T30" fmla="*/ 45 w 94"/>
                <a:gd name="T31" fmla="*/ 61 h 139"/>
                <a:gd name="T32" fmla="*/ 61 w 94"/>
                <a:gd name="T33" fmla="*/ 48 h 139"/>
                <a:gd name="T34" fmla="*/ 45 w 94"/>
                <a:gd name="T35" fmla="*/ 48 h 139"/>
                <a:gd name="T36" fmla="*/ 32 w 94"/>
                <a:gd name="T37" fmla="*/ 61 h 139"/>
                <a:gd name="T38" fmla="*/ 32 w 94"/>
                <a:gd name="T39" fmla="*/ 16 h 139"/>
                <a:gd name="T40" fmla="*/ 77 w 94"/>
                <a:gd name="T41" fmla="*/ 16 h 139"/>
                <a:gd name="T42" fmla="*/ 93 w 94"/>
                <a:gd name="T43" fmla="*/ 0 h 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139"/>
                <a:gd name="T68" fmla="*/ 94 w 94"/>
                <a:gd name="T69" fmla="*/ 139 h 1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139">
                  <a:moveTo>
                    <a:pt x="93" y="0"/>
                  </a:moveTo>
                  <a:lnTo>
                    <a:pt x="77" y="16"/>
                  </a:lnTo>
                  <a:lnTo>
                    <a:pt x="32" y="0"/>
                  </a:lnTo>
                  <a:lnTo>
                    <a:pt x="16" y="16"/>
                  </a:lnTo>
                  <a:lnTo>
                    <a:pt x="16" y="48"/>
                  </a:lnTo>
                  <a:lnTo>
                    <a:pt x="0" y="93"/>
                  </a:lnTo>
                  <a:lnTo>
                    <a:pt x="16" y="93"/>
                  </a:lnTo>
                  <a:lnTo>
                    <a:pt x="0" y="138"/>
                  </a:lnTo>
                  <a:lnTo>
                    <a:pt x="32" y="138"/>
                  </a:lnTo>
                  <a:lnTo>
                    <a:pt x="32" y="93"/>
                  </a:lnTo>
                  <a:lnTo>
                    <a:pt x="45" y="77"/>
                  </a:lnTo>
                  <a:lnTo>
                    <a:pt x="45" y="109"/>
                  </a:lnTo>
                  <a:lnTo>
                    <a:pt x="45" y="125"/>
                  </a:lnTo>
                  <a:lnTo>
                    <a:pt x="61" y="109"/>
                  </a:lnTo>
                  <a:lnTo>
                    <a:pt x="45" y="77"/>
                  </a:lnTo>
                  <a:lnTo>
                    <a:pt x="45" y="61"/>
                  </a:lnTo>
                  <a:lnTo>
                    <a:pt x="61" y="48"/>
                  </a:lnTo>
                  <a:lnTo>
                    <a:pt x="45" y="48"/>
                  </a:lnTo>
                  <a:lnTo>
                    <a:pt x="32" y="61"/>
                  </a:lnTo>
                  <a:lnTo>
                    <a:pt x="32" y="16"/>
                  </a:lnTo>
                  <a:lnTo>
                    <a:pt x="77" y="16"/>
                  </a:lnTo>
                  <a:lnTo>
                    <a:pt x="93"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48" name="Freeform 701"/>
            <p:cNvSpPr>
              <a:spLocks/>
            </p:cNvSpPr>
            <p:nvPr/>
          </p:nvSpPr>
          <p:spPr bwMode="auto">
            <a:xfrm>
              <a:off x="4248" y="2677"/>
              <a:ext cx="123" cy="49"/>
            </a:xfrm>
            <a:custGeom>
              <a:avLst/>
              <a:gdLst>
                <a:gd name="T0" fmla="*/ 0 w 123"/>
                <a:gd name="T1" fmla="*/ 16 h 49"/>
                <a:gd name="T2" fmla="*/ 13 w 123"/>
                <a:gd name="T3" fmla="*/ 16 h 49"/>
                <a:gd name="T4" fmla="*/ 61 w 123"/>
                <a:gd name="T5" fmla="*/ 48 h 49"/>
                <a:gd name="T6" fmla="*/ 61 w 123"/>
                <a:gd name="T7" fmla="*/ 32 h 49"/>
                <a:gd name="T8" fmla="*/ 77 w 123"/>
                <a:gd name="T9" fmla="*/ 48 h 49"/>
                <a:gd name="T10" fmla="*/ 122 w 123"/>
                <a:gd name="T11" fmla="*/ 48 h 49"/>
                <a:gd name="T12" fmla="*/ 122 w 123"/>
                <a:gd name="T13" fmla="*/ 32 h 49"/>
                <a:gd name="T14" fmla="*/ 106 w 123"/>
                <a:gd name="T15" fmla="*/ 16 h 49"/>
                <a:gd name="T16" fmla="*/ 77 w 123"/>
                <a:gd name="T17" fmla="*/ 16 h 49"/>
                <a:gd name="T18" fmla="*/ 45 w 123"/>
                <a:gd name="T19" fmla="*/ 0 h 49"/>
                <a:gd name="T20" fmla="*/ 13 w 123"/>
                <a:gd name="T21" fmla="*/ 0 h 49"/>
                <a:gd name="T22" fmla="*/ 0 w 123"/>
                <a:gd name="T23" fmla="*/ 1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49"/>
                <a:gd name="T38" fmla="*/ 123 w 123"/>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49">
                  <a:moveTo>
                    <a:pt x="0" y="16"/>
                  </a:moveTo>
                  <a:lnTo>
                    <a:pt x="13" y="16"/>
                  </a:lnTo>
                  <a:lnTo>
                    <a:pt x="61" y="48"/>
                  </a:lnTo>
                  <a:lnTo>
                    <a:pt x="61" y="32"/>
                  </a:lnTo>
                  <a:lnTo>
                    <a:pt x="77" y="48"/>
                  </a:lnTo>
                  <a:lnTo>
                    <a:pt x="122" y="48"/>
                  </a:lnTo>
                  <a:lnTo>
                    <a:pt x="122" y="32"/>
                  </a:lnTo>
                  <a:lnTo>
                    <a:pt x="106" y="16"/>
                  </a:lnTo>
                  <a:lnTo>
                    <a:pt x="77" y="16"/>
                  </a:lnTo>
                  <a:lnTo>
                    <a:pt x="45" y="0"/>
                  </a:lnTo>
                  <a:lnTo>
                    <a:pt x="13" y="0"/>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49" name="Freeform 702"/>
            <p:cNvSpPr>
              <a:spLocks/>
            </p:cNvSpPr>
            <p:nvPr/>
          </p:nvSpPr>
          <p:spPr bwMode="auto">
            <a:xfrm>
              <a:off x="4569" y="2523"/>
              <a:ext cx="33" cy="65"/>
            </a:xfrm>
            <a:custGeom>
              <a:avLst/>
              <a:gdLst>
                <a:gd name="T0" fmla="*/ 16 w 33"/>
                <a:gd name="T1" fmla="*/ 64 h 65"/>
                <a:gd name="T2" fmla="*/ 32 w 33"/>
                <a:gd name="T3" fmla="*/ 64 h 65"/>
                <a:gd name="T4" fmla="*/ 0 w 33"/>
                <a:gd name="T5" fmla="*/ 0 h 65"/>
                <a:gd name="T6" fmla="*/ 0 w 33"/>
                <a:gd name="T7" fmla="*/ 16 h 65"/>
                <a:gd name="T8" fmla="*/ 16 w 33"/>
                <a:gd name="T9" fmla="*/ 64 h 65"/>
                <a:gd name="T10" fmla="*/ 0 60000 65536"/>
                <a:gd name="T11" fmla="*/ 0 60000 65536"/>
                <a:gd name="T12" fmla="*/ 0 60000 65536"/>
                <a:gd name="T13" fmla="*/ 0 60000 65536"/>
                <a:gd name="T14" fmla="*/ 0 60000 65536"/>
                <a:gd name="T15" fmla="*/ 0 w 33"/>
                <a:gd name="T16" fmla="*/ 0 h 65"/>
                <a:gd name="T17" fmla="*/ 33 w 33"/>
                <a:gd name="T18" fmla="*/ 65 h 65"/>
              </a:gdLst>
              <a:ahLst/>
              <a:cxnLst>
                <a:cxn ang="T10">
                  <a:pos x="T0" y="T1"/>
                </a:cxn>
                <a:cxn ang="T11">
                  <a:pos x="T2" y="T3"/>
                </a:cxn>
                <a:cxn ang="T12">
                  <a:pos x="T4" y="T5"/>
                </a:cxn>
                <a:cxn ang="T13">
                  <a:pos x="T6" y="T7"/>
                </a:cxn>
                <a:cxn ang="T14">
                  <a:pos x="T8" y="T9"/>
                </a:cxn>
              </a:cxnLst>
              <a:rect l="T15" t="T16" r="T17" b="T18"/>
              <a:pathLst>
                <a:path w="33" h="65">
                  <a:moveTo>
                    <a:pt x="16" y="64"/>
                  </a:moveTo>
                  <a:lnTo>
                    <a:pt x="32" y="64"/>
                  </a:lnTo>
                  <a:lnTo>
                    <a:pt x="0" y="0"/>
                  </a:lnTo>
                  <a:lnTo>
                    <a:pt x="0" y="16"/>
                  </a:lnTo>
                  <a:lnTo>
                    <a:pt x="16" y="64"/>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50" name="Freeform 703"/>
            <p:cNvSpPr>
              <a:spLocks/>
            </p:cNvSpPr>
            <p:nvPr/>
          </p:nvSpPr>
          <p:spPr bwMode="auto">
            <a:xfrm>
              <a:off x="4463" y="2725"/>
              <a:ext cx="46" cy="17"/>
            </a:xfrm>
            <a:custGeom>
              <a:avLst/>
              <a:gdLst>
                <a:gd name="T0" fmla="*/ 0 w 46"/>
                <a:gd name="T1" fmla="*/ 0 h 17"/>
                <a:gd name="T2" fmla="*/ 0 w 46"/>
                <a:gd name="T3" fmla="*/ 16 h 17"/>
                <a:gd name="T4" fmla="*/ 45 w 46"/>
                <a:gd name="T5" fmla="*/ 0 h 17"/>
                <a:gd name="T6" fmla="*/ 0 w 46"/>
                <a:gd name="T7" fmla="*/ 0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0" y="0"/>
                  </a:moveTo>
                  <a:lnTo>
                    <a:pt x="0" y="16"/>
                  </a:lnTo>
                  <a:lnTo>
                    <a:pt x="45"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51" name="Freeform 704"/>
            <p:cNvSpPr>
              <a:spLocks/>
            </p:cNvSpPr>
            <p:nvPr/>
          </p:nvSpPr>
          <p:spPr bwMode="auto">
            <a:xfrm>
              <a:off x="4508" y="2741"/>
              <a:ext cx="62" cy="17"/>
            </a:xfrm>
            <a:custGeom>
              <a:avLst/>
              <a:gdLst>
                <a:gd name="T0" fmla="*/ 0 w 62"/>
                <a:gd name="T1" fmla="*/ 16 h 17"/>
                <a:gd name="T2" fmla="*/ 32 w 62"/>
                <a:gd name="T3" fmla="*/ 16 h 17"/>
                <a:gd name="T4" fmla="*/ 61 w 62"/>
                <a:gd name="T5" fmla="*/ 0 h 17"/>
                <a:gd name="T6" fmla="*/ 16 w 62"/>
                <a:gd name="T7" fmla="*/ 0 h 17"/>
                <a:gd name="T8" fmla="*/ 16 w 62"/>
                <a:gd name="T9" fmla="*/ 16 h 17"/>
                <a:gd name="T10" fmla="*/ 0 w 62"/>
                <a:gd name="T11" fmla="*/ 16 h 17"/>
                <a:gd name="T12" fmla="*/ 0 60000 65536"/>
                <a:gd name="T13" fmla="*/ 0 60000 65536"/>
                <a:gd name="T14" fmla="*/ 0 60000 65536"/>
                <a:gd name="T15" fmla="*/ 0 60000 65536"/>
                <a:gd name="T16" fmla="*/ 0 60000 65536"/>
                <a:gd name="T17" fmla="*/ 0 60000 65536"/>
                <a:gd name="T18" fmla="*/ 0 w 62"/>
                <a:gd name="T19" fmla="*/ 0 h 17"/>
                <a:gd name="T20" fmla="*/ 62 w 6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2" h="17">
                  <a:moveTo>
                    <a:pt x="0" y="16"/>
                  </a:moveTo>
                  <a:lnTo>
                    <a:pt x="32" y="16"/>
                  </a:lnTo>
                  <a:lnTo>
                    <a:pt x="61" y="0"/>
                  </a:lnTo>
                  <a:lnTo>
                    <a:pt x="16" y="0"/>
                  </a:lnTo>
                  <a:lnTo>
                    <a:pt x="16" y="16"/>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52" name="Freeform 705"/>
            <p:cNvSpPr>
              <a:spLocks/>
            </p:cNvSpPr>
            <p:nvPr/>
          </p:nvSpPr>
          <p:spPr bwMode="auto">
            <a:xfrm>
              <a:off x="4585" y="2616"/>
              <a:ext cx="34" cy="33"/>
            </a:xfrm>
            <a:custGeom>
              <a:avLst/>
              <a:gdLst>
                <a:gd name="T0" fmla="*/ 0 w 34"/>
                <a:gd name="T1" fmla="*/ 16 h 33"/>
                <a:gd name="T2" fmla="*/ 0 w 34"/>
                <a:gd name="T3" fmla="*/ 32 h 33"/>
                <a:gd name="T4" fmla="*/ 17 w 34"/>
                <a:gd name="T5" fmla="*/ 16 h 33"/>
                <a:gd name="T6" fmla="*/ 33 w 34"/>
                <a:gd name="T7" fmla="*/ 16 h 33"/>
                <a:gd name="T8" fmla="*/ 33 w 34"/>
                <a:gd name="T9" fmla="*/ 0 h 33"/>
                <a:gd name="T10" fmla="*/ 0 w 34"/>
                <a:gd name="T11" fmla="*/ 16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16"/>
                  </a:moveTo>
                  <a:lnTo>
                    <a:pt x="0" y="32"/>
                  </a:lnTo>
                  <a:lnTo>
                    <a:pt x="17" y="16"/>
                  </a:lnTo>
                  <a:lnTo>
                    <a:pt x="33" y="16"/>
                  </a:lnTo>
                  <a:lnTo>
                    <a:pt x="33" y="0"/>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53" name="Freeform 706"/>
            <p:cNvSpPr>
              <a:spLocks/>
            </p:cNvSpPr>
            <p:nvPr/>
          </p:nvSpPr>
          <p:spPr bwMode="auto">
            <a:xfrm>
              <a:off x="4402" y="2709"/>
              <a:ext cx="30" cy="33"/>
            </a:xfrm>
            <a:custGeom>
              <a:avLst/>
              <a:gdLst>
                <a:gd name="T0" fmla="*/ 0 w 30"/>
                <a:gd name="T1" fmla="*/ 0 h 33"/>
                <a:gd name="T2" fmla="*/ 0 w 30"/>
                <a:gd name="T3" fmla="*/ 32 h 33"/>
                <a:gd name="T4" fmla="*/ 29 w 30"/>
                <a:gd name="T5" fmla="*/ 16 h 33"/>
                <a:gd name="T6" fmla="*/ 0 w 30"/>
                <a:gd name="T7" fmla="*/ 0 h 33"/>
                <a:gd name="T8" fmla="*/ 0 60000 65536"/>
                <a:gd name="T9" fmla="*/ 0 60000 65536"/>
                <a:gd name="T10" fmla="*/ 0 60000 65536"/>
                <a:gd name="T11" fmla="*/ 0 60000 65536"/>
                <a:gd name="T12" fmla="*/ 0 w 30"/>
                <a:gd name="T13" fmla="*/ 0 h 33"/>
                <a:gd name="T14" fmla="*/ 30 w 30"/>
                <a:gd name="T15" fmla="*/ 33 h 33"/>
              </a:gdLst>
              <a:ahLst/>
              <a:cxnLst>
                <a:cxn ang="T8">
                  <a:pos x="T0" y="T1"/>
                </a:cxn>
                <a:cxn ang="T9">
                  <a:pos x="T2" y="T3"/>
                </a:cxn>
                <a:cxn ang="T10">
                  <a:pos x="T4" y="T5"/>
                </a:cxn>
                <a:cxn ang="T11">
                  <a:pos x="T6" y="T7"/>
                </a:cxn>
              </a:cxnLst>
              <a:rect l="T12" t="T13" r="T14" b="T15"/>
              <a:pathLst>
                <a:path w="30" h="33">
                  <a:moveTo>
                    <a:pt x="0" y="0"/>
                  </a:moveTo>
                  <a:lnTo>
                    <a:pt x="0" y="32"/>
                  </a:lnTo>
                  <a:lnTo>
                    <a:pt x="29" y="16"/>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54" name="Freeform 707"/>
            <p:cNvSpPr>
              <a:spLocks/>
            </p:cNvSpPr>
            <p:nvPr/>
          </p:nvSpPr>
          <p:spPr bwMode="auto">
            <a:xfrm>
              <a:off x="4447" y="2741"/>
              <a:ext cx="33" cy="17"/>
            </a:xfrm>
            <a:custGeom>
              <a:avLst/>
              <a:gdLst>
                <a:gd name="T0" fmla="*/ 0 w 33"/>
                <a:gd name="T1" fmla="*/ 0 h 17"/>
                <a:gd name="T2" fmla="*/ 32 w 33"/>
                <a:gd name="T3" fmla="*/ 0 h 17"/>
                <a:gd name="T4" fmla="*/ 32 w 33"/>
                <a:gd name="T5" fmla="*/ 16 h 17"/>
                <a:gd name="T6" fmla="*/ 0 w 33"/>
                <a:gd name="T7" fmla="*/ 0 h 17"/>
                <a:gd name="T8" fmla="*/ 0 60000 65536"/>
                <a:gd name="T9" fmla="*/ 0 60000 65536"/>
                <a:gd name="T10" fmla="*/ 0 60000 65536"/>
                <a:gd name="T11" fmla="*/ 0 60000 65536"/>
                <a:gd name="T12" fmla="*/ 0 w 33"/>
                <a:gd name="T13" fmla="*/ 0 h 17"/>
                <a:gd name="T14" fmla="*/ 33 w 33"/>
                <a:gd name="T15" fmla="*/ 17 h 17"/>
              </a:gdLst>
              <a:ahLst/>
              <a:cxnLst>
                <a:cxn ang="T8">
                  <a:pos x="T0" y="T1"/>
                </a:cxn>
                <a:cxn ang="T9">
                  <a:pos x="T2" y="T3"/>
                </a:cxn>
                <a:cxn ang="T10">
                  <a:pos x="T4" y="T5"/>
                </a:cxn>
                <a:cxn ang="T11">
                  <a:pos x="T6" y="T7"/>
                </a:cxn>
              </a:cxnLst>
              <a:rect l="T12" t="T13" r="T14" b="T15"/>
              <a:pathLst>
                <a:path w="33" h="17">
                  <a:moveTo>
                    <a:pt x="0" y="0"/>
                  </a:moveTo>
                  <a:lnTo>
                    <a:pt x="32" y="0"/>
                  </a:lnTo>
                  <a:lnTo>
                    <a:pt x="32" y="16"/>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55" name="Freeform 708"/>
            <p:cNvSpPr>
              <a:spLocks/>
            </p:cNvSpPr>
            <p:nvPr/>
          </p:nvSpPr>
          <p:spPr bwMode="auto">
            <a:xfrm>
              <a:off x="4540" y="2632"/>
              <a:ext cx="30" cy="17"/>
            </a:xfrm>
            <a:custGeom>
              <a:avLst/>
              <a:gdLst>
                <a:gd name="T0" fmla="*/ 0 w 30"/>
                <a:gd name="T1" fmla="*/ 0 h 17"/>
                <a:gd name="T2" fmla="*/ 0 w 30"/>
                <a:gd name="T3" fmla="*/ 16 h 17"/>
                <a:gd name="T4" fmla="*/ 29 w 30"/>
                <a:gd name="T5" fmla="*/ 0 h 17"/>
                <a:gd name="T6" fmla="*/ 0 w 30"/>
                <a:gd name="T7" fmla="*/ 0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0" y="0"/>
                  </a:moveTo>
                  <a:lnTo>
                    <a:pt x="0" y="16"/>
                  </a:lnTo>
                  <a:lnTo>
                    <a:pt x="29"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356" name="Freeform 709"/>
            <p:cNvSpPr>
              <a:spLocks/>
            </p:cNvSpPr>
            <p:nvPr/>
          </p:nvSpPr>
          <p:spPr bwMode="auto">
            <a:xfrm>
              <a:off x="4248" y="2600"/>
              <a:ext cx="17" cy="17"/>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grpSp>
      <p:sp>
        <p:nvSpPr>
          <p:cNvPr id="30050" name="Freeform 710"/>
          <p:cNvSpPr>
            <a:spLocks/>
          </p:cNvSpPr>
          <p:nvPr/>
        </p:nvSpPr>
        <p:spPr bwMode="auto">
          <a:xfrm>
            <a:off x="8010525" y="4557713"/>
            <a:ext cx="160338" cy="117475"/>
          </a:xfrm>
          <a:custGeom>
            <a:avLst/>
            <a:gdLst>
              <a:gd name="T0" fmla="*/ 0 w 139"/>
              <a:gd name="T1" fmla="*/ 99320 h 110"/>
              <a:gd name="T2" fmla="*/ 0 w 139"/>
              <a:gd name="T3" fmla="*/ 116407 h 110"/>
              <a:gd name="T4" fmla="*/ 33452 w 139"/>
              <a:gd name="T5" fmla="*/ 116407 h 110"/>
              <a:gd name="T6" fmla="*/ 51908 w 139"/>
              <a:gd name="T7" fmla="*/ 99320 h 110"/>
              <a:gd name="T8" fmla="*/ 88820 w 139"/>
              <a:gd name="T9" fmla="*/ 99320 h 110"/>
              <a:gd name="T10" fmla="*/ 107276 w 139"/>
              <a:gd name="T11" fmla="*/ 68349 h 110"/>
              <a:gd name="T12" fmla="*/ 107276 w 139"/>
              <a:gd name="T13" fmla="*/ 51262 h 110"/>
              <a:gd name="T14" fmla="*/ 140728 w 139"/>
              <a:gd name="T15" fmla="*/ 68349 h 110"/>
              <a:gd name="T16" fmla="*/ 140728 w 139"/>
              <a:gd name="T17" fmla="*/ 34175 h 110"/>
              <a:gd name="T18" fmla="*/ 159184 w 139"/>
              <a:gd name="T19" fmla="*/ 34175 h 110"/>
              <a:gd name="T20" fmla="*/ 122272 w 139"/>
              <a:gd name="T21" fmla="*/ 17087 h 110"/>
              <a:gd name="T22" fmla="*/ 122272 w 139"/>
              <a:gd name="T23" fmla="*/ 0 h 110"/>
              <a:gd name="T24" fmla="*/ 107276 w 139"/>
              <a:gd name="T25" fmla="*/ 0 h 110"/>
              <a:gd name="T26" fmla="*/ 88820 w 139"/>
              <a:gd name="T27" fmla="*/ 34175 h 110"/>
              <a:gd name="T28" fmla="*/ 107276 w 139"/>
              <a:gd name="T29" fmla="*/ 51262 h 110"/>
              <a:gd name="T30" fmla="*/ 88820 w 139"/>
              <a:gd name="T31" fmla="*/ 51262 h 110"/>
              <a:gd name="T32" fmla="*/ 70364 w 139"/>
              <a:gd name="T33" fmla="*/ 51262 h 110"/>
              <a:gd name="T34" fmla="*/ 51908 w 139"/>
              <a:gd name="T35" fmla="*/ 82233 h 110"/>
              <a:gd name="T36" fmla="*/ 18456 w 139"/>
              <a:gd name="T37" fmla="*/ 82233 h 110"/>
              <a:gd name="T38" fmla="*/ 18456 w 139"/>
              <a:gd name="T39" fmla="*/ 99320 h 110"/>
              <a:gd name="T40" fmla="*/ 0 w 139"/>
              <a:gd name="T41" fmla="*/ 9932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10"/>
              <a:gd name="T65" fmla="*/ 139 w 139"/>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10">
                <a:moveTo>
                  <a:pt x="0" y="93"/>
                </a:moveTo>
                <a:lnTo>
                  <a:pt x="0" y="109"/>
                </a:lnTo>
                <a:lnTo>
                  <a:pt x="29" y="109"/>
                </a:lnTo>
                <a:lnTo>
                  <a:pt x="45" y="93"/>
                </a:lnTo>
                <a:lnTo>
                  <a:pt x="77" y="93"/>
                </a:lnTo>
                <a:lnTo>
                  <a:pt x="93" y="64"/>
                </a:lnTo>
                <a:lnTo>
                  <a:pt x="93" y="48"/>
                </a:lnTo>
                <a:lnTo>
                  <a:pt x="122" y="64"/>
                </a:lnTo>
                <a:lnTo>
                  <a:pt x="122" y="32"/>
                </a:lnTo>
                <a:lnTo>
                  <a:pt x="138" y="32"/>
                </a:lnTo>
                <a:lnTo>
                  <a:pt x="106" y="16"/>
                </a:lnTo>
                <a:lnTo>
                  <a:pt x="106" y="0"/>
                </a:lnTo>
                <a:lnTo>
                  <a:pt x="93" y="0"/>
                </a:lnTo>
                <a:lnTo>
                  <a:pt x="77" y="32"/>
                </a:lnTo>
                <a:lnTo>
                  <a:pt x="93" y="48"/>
                </a:lnTo>
                <a:lnTo>
                  <a:pt x="77" y="48"/>
                </a:lnTo>
                <a:lnTo>
                  <a:pt x="61" y="48"/>
                </a:lnTo>
                <a:lnTo>
                  <a:pt x="45" y="77"/>
                </a:lnTo>
                <a:lnTo>
                  <a:pt x="16" y="77"/>
                </a:lnTo>
                <a:lnTo>
                  <a:pt x="16" y="93"/>
                </a:lnTo>
                <a:lnTo>
                  <a:pt x="0" y="93"/>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51" name="Freeform 711"/>
          <p:cNvSpPr>
            <a:spLocks/>
          </p:cNvSpPr>
          <p:nvPr/>
        </p:nvSpPr>
        <p:spPr bwMode="auto">
          <a:xfrm>
            <a:off x="7832725" y="4557713"/>
            <a:ext cx="90488" cy="100012"/>
          </a:xfrm>
          <a:custGeom>
            <a:avLst/>
            <a:gdLst>
              <a:gd name="T0" fmla="*/ 0 w 78"/>
              <a:gd name="T1" fmla="*/ 0 h 94"/>
              <a:gd name="T2" fmla="*/ 0 w 78"/>
              <a:gd name="T3" fmla="*/ 34047 h 94"/>
              <a:gd name="T4" fmla="*/ 33643 w 78"/>
              <a:gd name="T5" fmla="*/ 81925 h 94"/>
              <a:gd name="T6" fmla="*/ 52205 w 78"/>
              <a:gd name="T7" fmla="*/ 98948 h 94"/>
              <a:gd name="T8" fmla="*/ 70766 w 78"/>
              <a:gd name="T9" fmla="*/ 81925 h 94"/>
              <a:gd name="T10" fmla="*/ 89328 w 78"/>
              <a:gd name="T11" fmla="*/ 81925 h 94"/>
              <a:gd name="T12" fmla="*/ 70766 w 78"/>
              <a:gd name="T13" fmla="*/ 68093 h 94"/>
              <a:gd name="T14" fmla="*/ 52205 w 78"/>
              <a:gd name="T15" fmla="*/ 68093 h 94"/>
              <a:gd name="T16" fmla="*/ 70766 w 78"/>
              <a:gd name="T17" fmla="*/ 51070 h 94"/>
              <a:gd name="T18" fmla="*/ 33643 w 78"/>
              <a:gd name="T19" fmla="*/ 17023 h 94"/>
              <a:gd name="T20" fmla="*/ 18562 w 78"/>
              <a:gd name="T21" fmla="*/ 17023 h 94"/>
              <a:gd name="T22" fmla="*/ 0 w 78"/>
              <a:gd name="T23" fmla="*/ 0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94"/>
              <a:gd name="T38" fmla="*/ 78 w 78"/>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94">
                <a:moveTo>
                  <a:pt x="0" y="0"/>
                </a:moveTo>
                <a:lnTo>
                  <a:pt x="0" y="32"/>
                </a:lnTo>
                <a:lnTo>
                  <a:pt x="29" y="77"/>
                </a:lnTo>
                <a:lnTo>
                  <a:pt x="45" y="93"/>
                </a:lnTo>
                <a:lnTo>
                  <a:pt x="61" y="77"/>
                </a:lnTo>
                <a:lnTo>
                  <a:pt x="77" y="77"/>
                </a:lnTo>
                <a:lnTo>
                  <a:pt x="61" y="64"/>
                </a:lnTo>
                <a:lnTo>
                  <a:pt x="45" y="64"/>
                </a:lnTo>
                <a:lnTo>
                  <a:pt x="61" y="48"/>
                </a:lnTo>
                <a:lnTo>
                  <a:pt x="29" y="16"/>
                </a:lnTo>
                <a:lnTo>
                  <a:pt x="16" y="16"/>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52" name="Oval 712"/>
          <p:cNvSpPr>
            <a:spLocks noChangeArrowheads="1"/>
          </p:cNvSpPr>
          <p:nvPr/>
        </p:nvSpPr>
        <p:spPr bwMode="auto">
          <a:xfrm>
            <a:off x="8951913" y="4545013"/>
            <a:ext cx="0" cy="635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53" name="Oval 713"/>
          <p:cNvSpPr>
            <a:spLocks noChangeArrowheads="1"/>
          </p:cNvSpPr>
          <p:nvPr/>
        </p:nvSpPr>
        <p:spPr bwMode="auto">
          <a:xfrm>
            <a:off x="8634413" y="4460875"/>
            <a:ext cx="11112" cy="7938"/>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54" name="Oval 714"/>
          <p:cNvSpPr>
            <a:spLocks noChangeArrowheads="1"/>
          </p:cNvSpPr>
          <p:nvPr/>
        </p:nvSpPr>
        <p:spPr bwMode="auto">
          <a:xfrm>
            <a:off x="8939213" y="4710113"/>
            <a:ext cx="6350"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55" name="Oval 715"/>
          <p:cNvSpPr>
            <a:spLocks noChangeArrowheads="1"/>
          </p:cNvSpPr>
          <p:nvPr/>
        </p:nvSpPr>
        <p:spPr bwMode="auto">
          <a:xfrm>
            <a:off x="7886700" y="4640263"/>
            <a:ext cx="11113"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56" name="Freeform 716"/>
          <p:cNvSpPr>
            <a:spLocks/>
          </p:cNvSpPr>
          <p:nvPr/>
        </p:nvSpPr>
        <p:spPr bwMode="auto">
          <a:xfrm>
            <a:off x="8863013" y="4840288"/>
            <a:ext cx="38100" cy="34925"/>
          </a:xfrm>
          <a:custGeom>
            <a:avLst/>
            <a:gdLst>
              <a:gd name="T0" fmla="*/ 0 w 33"/>
              <a:gd name="T1" fmla="*/ 16933 h 33"/>
              <a:gd name="T2" fmla="*/ 18473 w 33"/>
              <a:gd name="T3" fmla="*/ 0 h 33"/>
              <a:gd name="T4" fmla="*/ 36945 w 33"/>
              <a:gd name="T5" fmla="*/ 16933 h 33"/>
              <a:gd name="T6" fmla="*/ 36945 w 33"/>
              <a:gd name="T7" fmla="*/ 33867 h 33"/>
              <a:gd name="T8" fmla="*/ 18473 w 33"/>
              <a:gd name="T9" fmla="*/ 33867 h 33"/>
              <a:gd name="T10" fmla="*/ 0 w 33"/>
              <a:gd name="T11" fmla="*/ 33867 h 33"/>
              <a:gd name="T12" fmla="*/ 0 w 33"/>
              <a:gd name="T13" fmla="*/ 16933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0" y="16"/>
                </a:moveTo>
                <a:lnTo>
                  <a:pt x="16" y="0"/>
                </a:lnTo>
                <a:lnTo>
                  <a:pt x="32" y="16"/>
                </a:lnTo>
                <a:lnTo>
                  <a:pt x="32" y="32"/>
                </a:lnTo>
                <a:lnTo>
                  <a:pt x="16" y="32"/>
                </a:lnTo>
                <a:lnTo>
                  <a:pt x="0" y="32"/>
                </a:lnTo>
                <a:lnTo>
                  <a:pt x="0" y="16"/>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57" name="Freeform 717"/>
          <p:cNvSpPr>
            <a:spLocks/>
          </p:cNvSpPr>
          <p:nvPr/>
        </p:nvSpPr>
        <p:spPr bwMode="auto">
          <a:xfrm>
            <a:off x="8847138" y="4822825"/>
            <a:ext cx="20637" cy="17463"/>
          </a:xfrm>
          <a:custGeom>
            <a:avLst/>
            <a:gdLst>
              <a:gd name="T0" fmla="*/ 0 w 17"/>
              <a:gd name="T1" fmla="*/ 0 h 17"/>
              <a:gd name="T2" fmla="*/ 19423 w 17"/>
              <a:gd name="T3" fmla="*/ 16436 h 17"/>
              <a:gd name="T4" fmla="*/ 19423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058" name="Freeform 718"/>
          <p:cNvSpPr>
            <a:spLocks/>
          </p:cNvSpPr>
          <p:nvPr/>
        </p:nvSpPr>
        <p:spPr bwMode="auto">
          <a:xfrm>
            <a:off x="8880475" y="4873625"/>
            <a:ext cx="20638" cy="19050"/>
          </a:xfrm>
          <a:custGeom>
            <a:avLst/>
            <a:gdLst>
              <a:gd name="T0" fmla="*/ 0 w 17"/>
              <a:gd name="T1" fmla="*/ 0 h 17"/>
              <a:gd name="T2" fmla="*/ 0 w 17"/>
              <a:gd name="T3" fmla="*/ 17929 h 17"/>
              <a:gd name="T4" fmla="*/ 19424 w 17"/>
              <a:gd name="T5" fmla="*/ 17929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059" name="Line 719"/>
          <p:cNvSpPr>
            <a:spLocks noChangeShapeType="1"/>
          </p:cNvSpPr>
          <p:nvPr/>
        </p:nvSpPr>
        <p:spPr bwMode="auto">
          <a:xfrm>
            <a:off x="8899525" y="4856163"/>
            <a:ext cx="0" cy="1746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060" name="Line 720"/>
          <p:cNvSpPr>
            <a:spLocks noChangeShapeType="1"/>
          </p:cNvSpPr>
          <p:nvPr/>
        </p:nvSpPr>
        <p:spPr bwMode="auto">
          <a:xfrm>
            <a:off x="8918575" y="4887913"/>
            <a:ext cx="0" cy="1746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061" name="Oval 721"/>
          <p:cNvSpPr>
            <a:spLocks noChangeArrowheads="1"/>
          </p:cNvSpPr>
          <p:nvPr/>
        </p:nvSpPr>
        <p:spPr bwMode="auto">
          <a:xfrm>
            <a:off x="9117013" y="4824413"/>
            <a:ext cx="0" cy="9525"/>
          </a:xfrm>
          <a:prstGeom prst="ellipse">
            <a:avLst/>
          </a:prstGeom>
          <a:solidFill>
            <a:srgbClr val="C0C0C0"/>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62" name="Oval 722"/>
          <p:cNvSpPr>
            <a:spLocks noChangeArrowheads="1"/>
          </p:cNvSpPr>
          <p:nvPr/>
        </p:nvSpPr>
        <p:spPr bwMode="auto">
          <a:xfrm>
            <a:off x="9028113" y="4806950"/>
            <a:ext cx="0" cy="9525"/>
          </a:xfrm>
          <a:prstGeom prst="ellipse">
            <a:avLst/>
          </a:prstGeom>
          <a:solidFill>
            <a:srgbClr val="C0C0C0"/>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63" name="Freeform 723"/>
          <p:cNvSpPr>
            <a:spLocks/>
          </p:cNvSpPr>
          <p:nvPr/>
        </p:nvSpPr>
        <p:spPr bwMode="auto">
          <a:xfrm>
            <a:off x="8010525" y="4922838"/>
            <a:ext cx="693738" cy="628650"/>
          </a:xfrm>
          <a:custGeom>
            <a:avLst/>
            <a:gdLst>
              <a:gd name="T0" fmla="*/ 533556 w 602"/>
              <a:gd name="T1" fmla="*/ 99939 h 585"/>
              <a:gd name="T2" fmla="*/ 463260 w 602"/>
              <a:gd name="T3" fmla="*/ 99939 h 585"/>
              <a:gd name="T4" fmla="*/ 444822 w 602"/>
              <a:gd name="T5" fmla="*/ 48358 h 585"/>
              <a:gd name="T6" fmla="*/ 463260 w 602"/>
              <a:gd name="T7" fmla="*/ 17194 h 585"/>
              <a:gd name="T8" fmla="*/ 407946 w 602"/>
              <a:gd name="T9" fmla="*/ 17194 h 585"/>
              <a:gd name="T10" fmla="*/ 374526 w 602"/>
              <a:gd name="T11" fmla="*/ 17194 h 585"/>
              <a:gd name="T12" fmla="*/ 318059 w 602"/>
              <a:gd name="T13" fmla="*/ 65552 h 585"/>
              <a:gd name="T14" fmla="*/ 299621 w 602"/>
              <a:gd name="T15" fmla="*/ 48358 h 585"/>
              <a:gd name="T16" fmla="*/ 229325 w 602"/>
              <a:gd name="T17" fmla="*/ 99939 h 585"/>
              <a:gd name="T18" fmla="*/ 210887 w 602"/>
              <a:gd name="T19" fmla="*/ 99939 h 585"/>
              <a:gd name="T20" fmla="*/ 195906 w 602"/>
              <a:gd name="T21" fmla="*/ 131103 h 585"/>
              <a:gd name="T22" fmla="*/ 177468 w 602"/>
              <a:gd name="T23" fmla="*/ 148297 h 585"/>
              <a:gd name="T24" fmla="*/ 140591 w 602"/>
              <a:gd name="T25" fmla="*/ 165491 h 585"/>
              <a:gd name="T26" fmla="*/ 18438 w 602"/>
              <a:gd name="T27" fmla="*/ 296594 h 585"/>
              <a:gd name="T28" fmla="*/ 33419 w 602"/>
              <a:gd name="T29" fmla="*/ 396533 h 585"/>
              <a:gd name="T30" fmla="*/ 0 w 602"/>
              <a:gd name="T31" fmla="*/ 448115 h 585"/>
              <a:gd name="T32" fmla="*/ 51857 w 602"/>
              <a:gd name="T33" fmla="*/ 479278 h 585"/>
              <a:gd name="T34" fmla="*/ 159030 w 602"/>
              <a:gd name="T35" fmla="*/ 462085 h 585"/>
              <a:gd name="T36" fmla="*/ 266202 w 602"/>
              <a:gd name="T37" fmla="*/ 430921 h 585"/>
              <a:gd name="T38" fmla="*/ 336498 w 602"/>
              <a:gd name="T39" fmla="*/ 513666 h 585"/>
              <a:gd name="T40" fmla="*/ 356088 w 602"/>
              <a:gd name="T41" fmla="*/ 513666 h 585"/>
              <a:gd name="T42" fmla="*/ 388355 w 602"/>
              <a:gd name="T43" fmla="*/ 562024 h 585"/>
              <a:gd name="T44" fmla="*/ 463260 w 602"/>
              <a:gd name="T45" fmla="*/ 613605 h 585"/>
              <a:gd name="T46" fmla="*/ 515118 w 602"/>
              <a:gd name="T47" fmla="*/ 613605 h 585"/>
              <a:gd name="T48" fmla="*/ 551994 w 602"/>
              <a:gd name="T49" fmla="*/ 596412 h 585"/>
              <a:gd name="T50" fmla="*/ 622290 w 602"/>
              <a:gd name="T51" fmla="*/ 513666 h 585"/>
              <a:gd name="T52" fmla="*/ 674147 w 602"/>
              <a:gd name="T53" fmla="*/ 396533 h 585"/>
              <a:gd name="T54" fmla="*/ 692586 w 602"/>
              <a:gd name="T55" fmla="*/ 348175 h 585"/>
              <a:gd name="T56" fmla="*/ 659166 w 602"/>
              <a:gd name="T57" fmla="*/ 265430 h 585"/>
              <a:gd name="T58" fmla="*/ 640728 w 602"/>
              <a:gd name="T59" fmla="*/ 213848 h 585"/>
              <a:gd name="T60" fmla="*/ 603852 w 602"/>
              <a:gd name="T61" fmla="*/ 99939 h 585"/>
              <a:gd name="T62" fmla="*/ 551994 w 602"/>
              <a:gd name="T63" fmla="*/ 0 h 5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2"/>
              <a:gd name="T97" fmla="*/ 0 h 585"/>
              <a:gd name="T98" fmla="*/ 602 w 602"/>
              <a:gd name="T99" fmla="*/ 585 h 5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2" h="585">
                <a:moveTo>
                  <a:pt x="479" y="0"/>
                </a:moveTo>
                <a:lnTo>
                  <a:pt x="463" y="93"/>
                </a:lnTo>
                <a:lnTo>
                  <a:pt x="431" y="138"/>
                </a:lnTo>
                <a:lnTo>
                  <a:pt x="402" y="93"/>
                </a:lnTo>
                <a:lnTo>
                  <a:pt x="386" y="77"/>
                </a:lnTo>
                <a:lnTo>
                  <a:pt x="386" y="45"/>
                </a:lnTo>
                <a:lnTo>
                  <a:pt x="402" y="32"/>
                </a:lnTo>
                <a:lnTo>
                  <a:pt x="402" y="16"/>
                </a:lnTo>
                <a:lnTo>
                  <a:pt x="402" y="32"/>
                </a:lnTo>
                <a:lnTo>
                  <a:pt x="354" y="16"/>
                </a:lnTo>
                <a:lnTo>
                  <a:pt x="337" y="16"/>
                </a:lnTo>
                <a:lnTo>
                  <a:pt x="325" y="16"/>
                </a:lnTo>
                <a:lnTo>
                  <a:pt x="292" y="61"/>
                </a:lnTo>
                <a:lnTo>
                  <a:pt x="276" y="61"/>
                </a:lnTo>
                <a:lnTo>
                  <a:pt x="260" y="77"/>
                </a:lnTo>
                <a:lnTo>
                  <a:pt x="260" y="45"/>
                </a:lnTo>
                <a:lnTo>
                  <a:pt x="231" y="61"/>
                </a:lnTo>
                <a:lnTo>
                  <a:pt x="199" y="93"/>
                </a:lnTo>
                <a:lnTo>
                  <a:pt x="183" y="109"/>
                </a:lnTo>
                <a:lnTo>
                  <a:pt x="183" y="93"/>
                </a:lnTo>
                <a:lnTo>
                  <a:pt x="170" y="109"/>
                </a:lnTo>
                <a:lnTo>
                  <a:pt x="170" y="122"/>
                </a:lnTo>
                <a:lnTo>
                  <a:pt x="154" y="122"/>
                </a:lnTo>
                <a:lnTo>
                  <a:pt x="154" y="138"/>
                </a:lnTo>
                <a:lnTo>
                  <a:pt x="138" y="154"/>
                </a:lnTo>
                <a:lnTo>
                  <a:pt x="122" y="154"/>
                </a:lnTo>
                <a:lnTo>
                  <a:pt x="29" y="186"/>
                </a:lnTo>
                <a:lnTo>
                  <a:pt x="16" y="276"/>
                </a:lnTo>
                <a:lnTo>
                  <a:pt x="29" y="324"/>
                </a:lnTo>
                <a:lnTo>
                  <a:pt x="29" y="369"/>
                </a:lnTo>
                <a:lnTo>
                  <a:pt x="16" y="417"/>
                </a:lnTo>
                <a:lnTo>
                  <a:pt x="0" y="417"/>
                </a:lnTo>
                <a:lnTo>
                  <a:pt x="16" y="446"/>
                </a:lnTo>
                <a:lnTo>
                  <a:pt x="45" y="446"/>
                </a:lnTo>
                <a:lnTo>
                  <a:pt x="77" y="430"/>
                </a:lnTo>
                <a:lnTo>
                  <a:pt x="138" y="430"/>
                </a:lnTo>
                <a:lnTo>
                  <a:pt x="138" y="417"/>
                </a:lnTo>
                <a:lnTo>
                  <a:pt x="231" y="401"/>
                </a:lnTo>
                <a:lnTo>
                  <a:pt x="276" y="417"/>
                </a:lnTo>
                <a:lnTo>
                  <a:pt x="292" y="478"/>
                </a:lnTo>
                <a:lnTo>
                  <a:pt x="337" y="446"/>
                </a:lnTo>
                <a:lnTo>
                  <a:pt x="309" y="478"/>
                </a:lnTo>
                <a:lnTo>
                  <a:pt x="325" y="478"/>
                </a:lnTo>
                <a:lnTo>
                  <a:pt x="337" y="523"/>
                </a:lnTo>
                <a:lnTo>
                  <a:pt x="370" y="571"/>
                </a:lnTo>
                <a:lnTo>
                  <a:pt x="402" y="571"/>
                </a:lnTo>
                <a:lnTo>
                  <a:pt x="415" y="584"/>
                </a:lnTo>
                <a:lnTo>
                  <a:pt x="447" y="571"/>
                </a:lnTo>
                <a:lnTo>
                  <a:pt x="463" y="571"/>
                </a:lnTo>
                <a:lnTo>
                  <a:pt x="479" y="555"/>
                </a:lnTo>
                <a:lnTo>
                  <a:pt x="524" y="478"/>
                </a:lnTo>
                <a:lnTo>
                  <a:pt x="540" y="478"/>
                </a:lnTo>
                <a:lnTo>
                  <a:pt x="572" y="430"/>
                </a:lnTo>
                <a:lnTo>
                  <a:pt x="585" y="369"/>
                </a:lnTo>
                <a:lnTo>
                  <a:pt x="585" y="353"/>
                </a:lnTo>
                <a:lnTo>
                  <a:pt x="601" y="324"/>
                </a:lnTo>
                <a:lnTo>
                  <a:pt x="572" y="276"/>
                </a:lnTo>
                <a:lnTo>
                  <a:pt x="572" y="247"/>
                </a:lnTo>
                <a:lnTo>
                  <a:pt x="556" y="247"/>
                </a:lnTo>
                <a:lnTo>
                  <a:pt x="556" y="199"/>
                </a:lnTo>
                <a:lnTo>
                  <a:pt x="524" y="170"/>
                </a:lnTo>
                <a:lnTo>
                  <a:pt x="524" y="93"/>
                </a:lnTo>
                <a:lnTo>
                  <a:pt x="508" y="61"/>
                </a:lnTo>
                <a:lnTo>
                  <a:pt x="479"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64" name="Freeform 724"/>
          <p:cNvSpPr>
            <a:spLocks/>
          </p:cNvSpPr>
          <p:nvPr/>
        </p:nvSpPr>
        <p:spPr bwMode="auto">
          <a:xfrm>
            <a:off x="8437563" y="5600700"/>
            <a:ext cx="52387" cy="66675"/>
          </a:xfrm>
          <a:custGeom>
            <a:avLst/>
            <a:gdLst>
              <a:gd name="T0" fmla="*/ 0 w 46"/>
              <a:gd name="T1" fmla="*/ 0 h 62"/>
              <a:gd name="T2" fmla="*/ 0 w 46"/>
              <a:gd name="T3" fmla="*/ 31187 h 62"/>
              <a:gd name="T4" fmla="*/ 0 w 46"/>
              <a:gd name="T5" fmla="*/ 65600 h 62"/>
              <a:gd name="T6" fmla="*/ 36443 w 46"/>
              <a:gd name="T7" fmla="*/ 65600 h 62"/>
              <a:gd name="T8" fmla="*/ 51248 w 46"/>
              <a:gd name="T9" fmla="*/ 17206 h 62"/>
              <a:gd name="T10" fmla="*/ 51248 w 46"/>
              <a:gd name="T11" fmla="*/ 0 h 62"/>
              <a:gd name="T12" fmla="*/ 36443 w 46"/>
              <a:gd name="T13" fmla="*/ 17206 h 62"/>
              <a:gd name="T14" fmla="*/ 0 w 46"/>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2"/>
              <a:gd name="T26" fmla="*/ 46 w 46"/>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2">
                <a:moveTo>
                  <a:pt x="0" y="0"/>
                </a:moveTo>
                <a:lnTo>
                  <a:pt x="0" y="29"/>
                </a:lnTo>
                <a:lnTo>
                  <a:pt x="0" y="61"/>
                </a:lnTo>
                <a:lnTo>
                  <a:pt x="32" y="61"/>
                </a:lnTo>
                <a:lnTo>
                  <a:pt x="45" y="16"/>
                </a:lnTo>
                <a:lnTo>
                  <a:pt x="45" y="0"/>
                </a:lnTo>
                <a:lnTo>
                  <a:pt x="32" y="16"/>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65" name="Freeform 725"/>
          <p:cNvSpPr>
            <a:spLocks/>
          </p:cNvSpPr>
          <p:nvPr/>
        </p:nvSpPr>
        <p:spPr bwMode="auto">
          <a:xfrm>
            <a:off x="8918575" y="5205413"/>
            <a:ext cx="33338" cy="49212"/>
          </a:xfrm>
          <a:custGeom>
            <a:avLst/>
            <a:gdLst>
              <a:gd name="T0" fmla="*/ 0 w 30"/>
              <a:gd name="T1" fmla="*/ 13908 h 46"/>
              <a:gd name="T2" fmla="*/ 17780 w 30"/>
              <a:gd name="T3" fmla="*/ 13908 h 46"/>
              <a:gd name="T4" fmla="*/ 17780 w 30"/>
              <a:gd name="T5" fmla="*/ 0 h 46"/>
              <a:gd name="T6" fmla="*/ 17780 w 30"/>
              <a:gd name="T7" fmla="*/ 13908 h 46"/>
              <a:gd name="T8" fmla="*/ 32227 w 30"/>
              <a:gd name="T9" fmla="*/ 13908 h 46"/>
              <a:gd name="T10" fmla="*/ 32227 w 30"/>
              <a:gd name="T11" fmla="*/ 31025 h 46"/>
              <a:gd name="T12" fmla="*/ 17780 w 30"/>
              <a:gd name="T13" fmla="*/ 48142 h 46"/>
              <a:gd name="T14" fmla="*/ 17780 w 30"/>
              <a:gd name="T15" fmla="*/ 31025 h 46"/>
              <a:gd name="T16" fmla="*/ 0 w 30"/>
              <a:gd name="T17" fmla="*/ 31025 h 46"/>
              <a:gd name="T18" fmla="*/ 0 w 30"/>
              <a:gd name="T19" fmla="*/ 13908 h 46"/>
              <a:gd name="T20" fmla="*/ 0 w 30"/>
              <a:gd name="T21" fmla="*/ 0 h 46"/>
              <a:gd name="T22" fmla="*/ 0 w 30"/>
              <a:gd name="T23" fmla="*/ 13908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46"/>
              <a:gd name="T38" fmla="*/ 30 w 30"/>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46">
                <a:moveTo>
                  <a:pt x="0" y="13"/>
                </a:moveTo>
                <a:lnTo>
                  <a:pt x="16" y="13"/>
                </a:lnTo>
                <a:lnTo>
                  <a:pt x="16" y="0"/>
                </a:lnTo>
                <a:lnTo>
                  <a:pt x="16" y="13"/>
                </a:lnTo>
                <a:lnTo>
                  <a:pt x="29" y="13"/>
                </a:lnTo>
                <a:lnTo>
                  <a:pt x="29" y="29"/>
                </a:lnTo>
                <a:lnTo>
                  <a:pt x="16" y="45"/>
                </a:lnTo>
                <a:lnTo>
                  <a:pt x="16" y="29"/>
                </a:lnTo>
                <a:lnTo>
                  <a:pt x="0" y="29"/>
                </a:lnTo>
                <a:lnTo>
                  <a:pt x="0" y="13"/>
                </a:lnTo>
                <a:lnTo>
                  <a:pt x="0" y="0"/>
                </a:lnTo>
                <a:lnTo>
                  <a:pt x="0" y="13"/>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066" name="Freeform 726"/>
          <p:cNvSpPr>
            <a:spLocks/>
          </p:cNvSpPr>
          <p:nvPr/>
        </p:nvSpPr>
        <p:spPr bwMode="auto">
          <a:xfrm>
            <a:off x="8740775" y="5683250"/>
            <a:ext cx="177800" cy="149225"/>
          </a:xfrm>
          <a:custGeom>
            <a:avLst/>
            <a:gdLst>
              <a:gd name="T0" fmla="*/ 18354 w 155"/>
              <a:gd name="T1" fmla="*/ 148151 h 139"/>
              <a:gd name="T2" fmla="*/ 33266 w 155"/>
              <a:gd name="T3" fmla="*/ 130974 h 139"/>
              <a:gd name="T4" fmla="*/ 51619 w 155"/>
              <a:gd name="T5" fmla="*/ 130974 h 139"/>
              <a:gd name="T6" fmla="*/ 88326 w 155"/>
              <a:gd name="T7" fmla="*/ 82664 h 139"/>
              <a:gd name="T8" fmla="*/ 121592 w 155"/>
              <a:gd name="T9" fmla="*/ 82664 h 139"/>
              <a:gd name="T10" fmla="*/ 121592 w 155"/>
              <a:gd name="T11" fmla="*/ 65487 h 139"/>
              <a:gd name="T12" fmla="*/ 176653 w 155"/>
              <a:gd name="T13" fmla="*/ 17177 h 139"/>
              <a:gd name="T14" fmla="*/ 158299 w 155"/>
              <a:gd name="T15" fmla="*/ 17177 h 139"/>
              <a:gd name="T16" fmla="*/ 158299 w 155"/>
              <a:gd name="T17" fmla="*/ 0 h 139"/>
              <a:gd name="T18" fmla="*/ 139946 w 155"/>
              <a:gd name="T19" fmla="*/ 0 h 139"/>
              <a:gd name="T20" fmla="*/ 106680 w 155"/>
              <a:gd name="T21" fmla="*/ 31133 h 139"/>
              <a:gd name="T22" fmla="*/ 69973 w 155"/>
              <a:gd name="T23" fmla="*/ 48310 h 139"/>
              <a:gd name="T24" fmla="*/ 51619 w 155"/>
              <a:gd name="T25" fmla="*/ 48310 h 139"/>
              <a:gd name="T26" fmla="*/ 18354 w 155"/>
              <a:gd name="T27" fmla="*/ 82664 h 139"/>
              <a:gd name="T28" fmla="*/ 0 w 155"/>
              <a:gd name="T29" fmla="*/ 99841 h 139"/>
              <a:gd name="T30" fmla="*/ 18354 w 155"/>
              <a:gd name="T31" fmla="*/ 113797 h 139"/>
              <a:gd name="T32" fmla="*/ 18354 w 155"/>
              <a:gd name="T33" fmla="*/ 148151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139"/>
              <a:gd name="T53" fmla="*/ 155 w 155"/>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139">
                <a:moveTo>
                  <a:pt x="16" y="138"/>
                </a:moveTo>
                <a:lnTo>
                  <a:pt x="29" y="122"/>
                </a:lnTo>
                <a:lnTo>
                  <a:pt x="45" y="122"/>
                </a:lnTo>
                <a:lnTo>
                  <a:pt x="77" y="77"/>
                </a:lnTo>
                <a:lnTo>
                  <a:pt x="106" y="77"/>
                </a:lnTo>
                <a:lnTo>
                  <a:pt x="106" y="61"/>
                </a:lnTo>
                <a:lnTo>
                  <a:pt x="154" y="16"/>
                </a:lnTo>
                <a:lnTo>
                  <a:pt x="138" y="16"/>
                </a:lnTo>
                <a:lnTo>
                  <a:pt x="138" y="0"/>
                </a:lnTo>
                <a:lnTo>
                  <a:pt x="122" y="0"/>
                </a:lnTo>
                <a:lnTo>
                  <a:pt x="93" y="29"/>
                </a:lnTo>
                <a:lnTo>
                  <a:pt x="61" y="45"/>
                </a:lnTo>
                <a:lnTo>
                  <a:pt x="45" y="45"/>
                </a:lnTo>
                <a:lnTo>
                  <a:pt x="16" y="77"/>
                </a:lnTo>
                <a:lnTo>
                  <a:pt x="0" y="93"/>
                </a:lnTo>
                <a:lnTo>
                  <a:pt x="16" y="106"/>
                </a:lnTo>
                <a:lnTo>
                  <a:pt x="16" y="13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67" name="Freeform 727"/>
          <p:cNvSpPr>
            <a:spLocks/>
          </p:cNvSpPr>
          <p:nvPr/>
        </p:nvSpPr>
        <p:spPr bwMode="auto">
          <a:xfrm>
            <a:off x="8918575" y="5518150"/>
            <a:ext cx="107950" cy="198438"/>
          </a:xfrm>
          <a:custGeom>
            <a:avLst/>
            <a:gdLst>
              <a:gd name="T0" fmla="*/ 51678 w 94"/>
              <a:gd name="T1" fmla="*/ 0 h 184"/>
              <a:gd name="T2" fmla="*/ 33304 w 94"/>
              <a:gd name="T3" fmla="*/ 17255 h 184"/>
              <a:gd name="T4" fmla="*/ 51678 w 94"/>
              <a:gd name="T5" fmla="*/ 65787 h 184"/>
              <a:gd name="T6" fmla="*/ 33304 w 94"/>
              <a:gd name="T7" fmla="*/ 114318 h 184"/>
              <a:gd name="T8" fmla="*/ 0 w 94"/>
              <a:gd name="T9" fmla="*/ 131573 h 184"/>
              <a:gd name="T10" fmla="*/ 18374 w 94"/>
              <a:gd name="T11" fmla="*/ 166084 h 184"/>
              <a:gd name="T12" fmla="*/ 0 w 94"/>
              <a:gd name="T13" fmla="*/ 183339 h 184"/>
              <a:gd name="T14" fmla="*/ 18374 w 94"/>
              <a:gd name="T15" fmla="*/ 197360 h 184"/>
              <a:gd name="T16" fmla="*/ 70053 w 94"/>
              <a:gd name="T17" fmla="*/ 148829 h 184"/>
              <a:gd name="T18" fmla="*/ 70053 w 94"/>
              <a:gd name="T19" fmla="*/ 131573 h 184"/>
              <a:gd name="T20" fmla="*/ 88427 w 94"/>
              <a:gd name="T21" fmla="*/ 131573 h 184"/>
              <a:gd name="T22" fmla="*/ 106802 w 94"/>
              <a:gd name="T23" fmla="*/ 100297 h 184"/>
              <a:gd name="T24" fmla="*/ 70053 w 94"/>
              <a:gd name="T25" fmla="*/ 83042 h 184"/>
              <a:gd name="T26" fmla="*/ 70053 w 94"/>
              <a:gd name="T27" fmla="*/ 65787 h 184"/>
              <a:gd name="T28" fmla="*/ 70053 w 94"/>
              <a:gd name="T29" fmla="*/ 48531 h 184"/>
              <a:gd name="T30" fmla="*/ 51678 w 94"/>
              <a:gd name="T31" fmla="*/ 0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
              <a:gd name="T49" fmla="*/ 0 h 184"/>
              <a:gd name="T50" fmla="*/ 94 w 94"/>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 h="184">
                <a:moveTo>
                  <a:pt x="45" y="0"/>
                </a:moveTo>
                <a:lnTo>
                  <a:pt x="29" y="16"/>
                </a:lnTo>
                <a:lnTo>
                  <a:pt x="45" y="61"/>
                </a:lnTo>
                <a:lnTo>
                  <a:pt x="29" y="106"/>
                </a:lnTo>
                <a:lnTo>
                  <a:pt x="0" y="122"/>
                </a:lnTo>
                <a:lnTo>
                  <a:pt x="16" y="154"/>
                </a:lnTo>
                <a:lnTo>
                  <a:pt x="0" y="170"/>
                </a:lnTo>
                <a:lnTo>
                  <a:pt x="16" y="183"/>
                </a:lnTo>
                <a:lnTo>
                  <a:pt x="61" y="138"/>
                </a:lnTo>
                <a:lnTo>
                  <a:pt x="61" y="122"/>
                </a:lnTo>
                <a:lnTo>
                  <a:pt x="77" y="122"/>
                </a:lnTo>
                <a:lnTo>
                  <a:pt x="93" y="93"/>
                </a:lnTo>
                <a:lnTo>
                  <a:pt x="61" y="77"/>
                </a:lnTo>
                <a:lnTo>
                  <a:pt x="61" y="61"/>
                </a:lnTo>
                <a:lnTo>
                  <a:pt x="61" y="45"/>
                </a:lnTo>
                <a:lnTo>
                  <a:pt x="45"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068" name="Oval 728"/>
          <p:cNvSpPr>
            <a:spLocks noChangeArrowheads="1"/>
          </p:cNvSpPr>
          <p:nvPr/>
        </p:nvSpPr>
        <p:spPr bwMode="auto">
          <a:xfrm>
            <a:off x="9117013" y="5138738"/>
            <a:ext cx="0" cy="9525"/>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69" name="Oval 729"/>
          <p:cNvSpPr>
            <a:spLocks noChangeArrowheads="1"/>
          </p:cNvSpPr>
          <p:nvPr/>
        </p:nvSpPr>
        <p:spPr bwMode="auto">
          <a:xfrm>
            <a:off x="9117013" y="5124450"/>
            <a:ext cx="0" cy="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70" name="Oval 730"/>
          <p:cNvSpPr>
            <a:spLocks noChangeArrowheads="1"/>
          </p:cNvSpPr>
          <p:nvPr/>
        </p:nvSpPr>
        <p:spPr bwMode="auto">
          <a:xfrm>
            <a:off x="8990013" y="5006975"/>
            <a:ext cx="0" cy="9525"/>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71" name="Oval 731"/>
          <p:cNvSpPr>
            <a:spLocks noChangeArrowheads="1"/>
          </p:cNvSpPr>
          <p:nvPr/>
        </p:nvSpPr>
        <p:spPr bwMode="auto">
          <a:xfrm>
            <a:off x="9117013" y="4959350"/>
            <a:ext cx="0" cy="6350"/>
          </a:xfrm>
          <a:prstGeom prst="ellipse">
            <a:avLst/>
          </a:prstGeom>
          <a:solidFill>
            <a:srgbClr val="969696"/>
          </a:solidFill>
          <a:ln w="12700">
            <a:solidFill>
              <a:schemeClr val="tx1"/>
            </a:solidFill>
            <a:round/>
            <a:headEnd/>
            <a:tailEnd/>
          </a:ln>
        </p:spPr>
        <p:txBody>
          <a:bodyPr wrap="none" lIns="90488" tIns="44450" rIns="90488" bIns="44450" anchor="ctr"/>
          <a:lstStyle/>
          <a:p>
            <a:pPr eaLnBrk="0" hangingPunct="0">
              <a:spcBef>
                <a:spcPct val="50000"/>
              </a:spcBef>
            </a:pPr>
            <a:endParaRPr lang="en-GB" sz="2400">
              <a:solidFill>
                <a:srgbClr val="FFFFFF"/>
              </a:solidFill>
              <a:latin typeface="Times New Roman" pitchFamily="18" charset="0"/>
            </a:endParaRPr>
          </a:p>
        </p:txBody>
      </p:sp>
      <p:sp>
        <p:nvSpPr>
          <p:cNvPr id="30072" name="Oval 732"/>
          <p:cNvSpPr>
            <a:spLocks noChangeArrowheads="1"/>
          </p:cNvSpPr>
          <p:nvPr/>
        </p:nvSpPr>
        <p:spPr bwMode="auto">
          <a:xfrm>
            <a:off x="6583363" y="4095750"/>
            <a:ext cx="15875" cy="14288"/>
          </a:xfrm>
          <a:prstGeom prst="ellipse">
            <a:avLst/>
          </a:prstGeom>
          <a:solidFill>
            <a:srgbClr val="FFFF00"/>
          </a:solidFill>
          <a:ln w="9525">
            <a:solidFill>
              <a:schemeClr val="tx1"/>
            </a:solidFill>
            <a:round/>
            <a:headEnd/>
            <a:tailEnd/>
          </a:ln>
        </p:spPr>
        <p:txBody>
          <a:bodyPr wrap="none" anchor="ctr"/>
          <a:lstStyle/>
          <a:p>
            <a:endParaRPr lang="en-US">
              <a:solidFill>
                <a:srgbClr val="FFFFFF"/>
              </a:solidFill>
              <a:latin typeface="StempelGaramond Roman"/>
            </a:endParaRPr>
          </a:p>
        </p:txBody>
      </p:sp>
      <p:sp>
        <p:nvSpPr>
          <p:cNvPr id="30073" name="Oval 733"/>
          <p:cNvSpPr>
            <a:spLocks noChangeArrowheads="1"/>
          </p:cNvSpPr>
          <p:nvPr/>
        </p:nvSpPr>
        <p:spPr bwMode="auto">
          <a:xfrm>
            <a:off x="5973763" y="4559300"/>
            <a:ext cx="55562" cy="52388"/>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74" name="Oval 734"/>
          <p:cNvSpPr>
            <a:spLocks noChangeArrowheads="1"/>
          </p:cNvSpPr>
          <p:nvPr/>
        </p:nvSpPr>
        <p:spPr bwMode="auto">
          <a:xfrm>
            <a:off x="6559550" y="4991100"/>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75" name="Oval 735"/>
          <p:cNvSpPr>
            <a:spLocks noChangeArrowheads="1"/>
          </p:cNvSpPr>
          <p:nvPr/>
        </p:nvSpPr>
        <p:spPr bwMode="auto">
          <a:xfrm>
            <a:off x="6508750" y="492601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76" name="Oval 736"/>
          <p:cNvSpPr>
            <a:spLocks noChangeArrowheads="1"/>
          </p:cNvSpPr>
          <p:nvPr/>
        </p:nvSpPr>
        <p:spPr bwMode="auto">
          <a:xfrm>
            <a:off x="5808663" y="440531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77" name="Oval 737"/>
          <p:cNvSpPr>
            <a:spLocks noChangeArrowheads="1"/>
          </p:cNvSpPr>
          <p:nvPr/>
        </p:nvSpPr>
        <p:spPr bwMode="auto">
          <a:xfrm>
            <a:off x="6694488" y="4662488"/>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78" name="Oval 738"/>
          <p:cNvSpPr>
            <a:spLocks noChangeArrowheads="1"/>
          </p:cNvSpPr>
          <p:nvPr/>
        </p:nvSpPr>
        <p:spPr bwMode="auto">
          <a:xfrm>
            <a:off x="6750050" y="4508500"/>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79" name="Oval 739"/>
          <p:cNvSpPr>
            <a:spLocks noChangeArrowheads="1"/>
          </p:cNvSpPr>
          <p:nvPr/>
        </p:nvSpPr>
        <p:spPr bwMode="auto">
          <a:xfrm>
            <a:off x="6804025" y="4198938"/>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80" name="Oval 740"/>
          <p:cNvSpPr>
            <a:spLocks noChangeArrowheads="1"/>
          </p:cNvSpPr>
          <p:nvPr/>
        </p:nvSpPr>
        <p:spPr bwMode="auto">
          <a:xfrm>
            <a:off x="7081838" y="4249738"/>
            <a:ext cx="55562" cy="52387"/>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81" name="Oval 741"/>
          <p:cNvSpPr>
            <a:spLocks noChangeArrowheads="1"/>
          </p:cNvSpPr>
          <p:nvPr/>
        </p:nvSpPr>
        <p:spPr bwMode="auto">
          <a:xfrm>
            <a:off x="6970713" y="4043363"/>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82" name="Oval 742"/>
          <p:cNvSpPr>
            <a:spLocks noChangeArrowheads="1"/>
          </p:cNvSpPr>
          <p:nvPr/>
        </p:nvSpPr>
        <p:spPr bwMode="auto">
          <a:xfrm>
            <a:off x="6583363" y="512603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83" name="Oval 743"/>
          <p:cNvSpPr>
            <a:spLocks noChangeArrowheads="1"/>
          </p:cNvSpPr>
          <p:nvPr/>
        </p:nvSpPr>
        <p:spPr bwMode="auto">
          <a:xfrm>
            <a:off x="7967663" y="4826000"/>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84" name="Oval 744"/>
          <p:cNvSpPr>
            <a:spLocks noChangeArrowheads="1"/>
          </p:cNvSpPr>
          <p:nvPr/>
        </p:nvSpPr>
        <p:spPr bwMode="auto">
          <a:xfrm>
            <a:off x="6970713" y="4198938"/>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85" name="Oval 745"/>
          <p:cNvSpPr>
            <a:spLocks noChangeArrowheads="1"/>
          </p:cNvSpPr>
          <p:nvPr/>
        </p:nvSpPr>
        <p:spPr bwMode="auto">
          <a:xfrm>
            <a:off x="6583363" y="471328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86" name="Oval 746"/>
          <p:cNvSpPr>
            <a:spLocks noChangeArrowheads="1"/>
          </p:cNvSpPr>
          <p:nvPr/>
        </p:nvSpPr>
        <p:spPr bwMode="auto">
          <a:xfrm>
            <a:off x="6638925" y="4095750"/>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87" name="Oval 747"/>
          <p:cNvSpPr>
            <a:spLocks noChangeArrowheads="1"/>
          </p:cNvSpPr>
          <p:nvPr/>
        </p:nvSpPr>
        <p:spPr bwMode="auto">
          <a:xfrm>
            <a:off x="6694488" y="4043363"/>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88" name="Oval 748"/>
          <p:cNvSpPr>
            <a:spLocks noChangeArrowheads="1"/>
          </p:cNvSpPr>
          <p:nvPr/>
        </p:nvSpPr>
        <p:spPr bwMode="auto">
          <a:xfrm>
            <a:off x="6638925" y="4662488"/>
            <a:ext cx="55563" cy="50800"/>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89" name="Oval 749"/>
          <p:cNvSpPr>
            <a:spLocks noChangeArrowheads="1"/>
          </p:cNvSpPr>
          <p:nvPr/>
        </p:nvSpPr>
        <p:spPr bwMode="auto">
          <a:xfrm>
            <a:off x="8821738" y="5732463"/>
            <a:ext cx="55562" cy="50800"/>
          </a:xfrm>
          <a:prstGeom prst="ellipse">
            <a:avLst/>
          </a:prstGeom>
          <a:solidFill>
            <a:schemeClr val="accent2"/>
          </a:solidFill>
          <a:ln w="12700" cap="rnd" algn="ctr">
            <a:solidFill>
              <a:srgbClr val="000000"/>
            </a:solidFill>
            <a:round/>
            <a:headEnd/>
            <a:tailEnd/>
          </a:ln>
        </p:spPr>
        <p:txBody>
          <a:bodyPr wrap="none" anchor="ctr"/>
          <a:lstStyle/>
          <a:p>
            <a:endParaRPr lang="en-US">
              <a:solidFill>
                <a:srgbClr val="FFFFFF"/>
              </a:solidFill>
              <a:latin typeface="StempelGaramond Roman"/>
            </a:endParaRPr>
          </a:p>
        </p:txBody>
      </p:sp>
      <p:sp>
        <p:nvSpPr>
          <p:cNvPr id="30090" name="Oval 750"/>
          <p:cNvSpPr>
            <a:spLocks noChangeArrowheads="1"/>
          </p:cNvSpPr>
          <p:nvPr/>
        </p:nvSpPr>
        <p:spPr bwMode="auto">
          <a:xfrm>
            <a:off x="8188325" y="4352925"/>
            <a:ext cx="55563" cy="52388"/>
          </a:xfrm>
          <a:prstGeom prst="ellipse">
            <a:avLst/>
          </a:prstGeom>
          <a:solidFill>
            <a:schemeClr val="accent2"/>
          </a:solidFill>
          <a:ln w="12700" cap="rnd">
            <a:solidFill>
              <a:srgbClr val="000000"/>
            </a:solidFill>
            <a:round/>
            <a:headEnd/>
            <a:tailEnd/>
          </a:ln>
        </p:spPr>
        <p:txBody>
          <a:bodyPr wrap="none" anchor="ctr"/>
          <a:lstStyle/>
          <a:p>
            <a:pPr algn="ctr" eaLnBrk="0" hangingPunct="0"/>
            <a:endParaRPr lang="en-GB" sz="2400">
              <a:solidFill>
                <a:srgbClr val="FFFFFF"/>
              </a:solidFill>
              <a:latin typeface="Times New Roman" pitchFamily="18" charset="0"/>
            </a:endParaRPr>
          </a:p>
        </p:txBody>
      </p:sp>
      <p:sp>
        <p:nvSpPr>
          <p:cNvPr id="30091" name="Oval 751"/>
          <p:cNvSpPr>
            <a:spLocks noChangeArrowheads="1"/>
          </p:cNvSpPr>
          <p:nvPr/>
        </p:nvSpPr>
        <p:spPr bwMode="auto">
          <a:xfrm>
            <a:off x="5032375" y="445611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92" name="Oval 752"/>
          <p:cNvSpPr>
            <a:spLocks noChangeArrowheads="1"/>
          </p:cNvSpPr>
          <p:nvPr/>
        </p:nvSpPr>
        <p:spPr bwMode="auto">
          <a:xfrm>
            <a:off x="4922838" y="4508500"/>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93" name="Oval 753"/>
          <p:cNvSpPr>
            <a:spLocks noChangeArrowheads="1"/>
          </p:cNvSpPr>
          <p:nvPr/>
        </p:nvSpPr>
        <p:spPr bwMode="auto">
          <a:xfrm>
            <a:off x="4678363" y="4511675"/>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94" name="Oval 754"/>
          <p:cNvSpPr>
            <a:spLocks noChangeArrowheads="1"/>
          </p:cNvSpPr>
          <p:nvPr/>
        </p:nvSpPr>
        <p:spPr bwMode="auto">
          <a:xfrm>
            <a:off x="4756150" y="4559300"/>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95" name="Oval 755"/>
          <p:cNvSpPr>
            <a:spLocks noChangeArrowheads="1"/>
          </p:cNvSpPr>
          <p:nvPr/>
        </p:nvSpPr>
        <p:spPr bwMode="auto">
          <a:xfrm>
            <a:off x="5232400" y="5108575"/>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96" name="Oval 756"/>
          <p:cNvSpPr>
            <a:spLocks noChangeArrowheads="1"/>
          </p:cNvSpPr>
          <p:nvPr/>
        </p:nvSpPr>
        <p:spPr bwMode="auto">
          <a:xfrm>
            <a:off x="4368800" y="4249738"/>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97" name="Oval 757"/>
          <p:cNvSpPr>
            <a:spLocks noChangeArrowheads="1"/>
          </p:cNvSpPr>
          <p:nvPr/>
        </p:nvSpPr>
        <p:spPr bwMode="auto">
          <a:xfrm>
            <a:off x="6970713" y="424973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98" name="Oval 758"/>
          <p:cNvSpPr>
            <a:spLocks noChangeArrowheads="1"/>
          </p:cNvSpPr>
          <p:nvPr/>
        </p:nvSpPr>
        <p:spPr bwMode="auto">
          <a:xfrm>
            <a:off x="6527800" y="5126038"/>
            <a:ext cx="55563" cy="52387"/>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099" name="Oval 759"/>
          <p:cNvSpPr>
            <a:spLocks noChangeArrowheads="1"/>
          </p:cNvSpPr>
          <p:nvPr/>
        </p:nvSpPr>
        <p:spPr bwMode="auto">
          <a:xfrm>
            <a:off x="5310188" y="5022850"/>
            <a:ext cx="55562" cy="52388"/>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00" name="Oval 760"/>
          <p:cNvSpPr>
            <a:spLocks noChangeArrowheads="1"/>
          </p:cNvSpPr>
          <p:nvPr/>
        </p:nvSpPr>
        <p:spPr bwMode="auto">
          <a:xfrm flipH="1">
            <a:off x="4867275" y="533241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01" name="Oval 761"/>
          <p:cNvSpPr>
            <a:spLocks noChangeArrowheads="1"/>
          </p:cNvSpPr>
          <p:nvPr/>
        </p:nvSpPr>
        <p:spPr bwMode="auto">
          <a:xfrm>
            <a:off x="6049963" y="3724275"/>
            <a:ext cx="55562" cy="52388"/>
          </a:xfrm>
          <a:prstGeom prst="ellipse">
            <a:avLst/>
          </a:prstGeom>
          <a:solidFill>
            <a:srgbClr val="FF3300"/>
          </a:solidFill>
          <a:ln w="12700" cap="rnd">
            <a:solidFill>
              <a:schemeClr val="tx1"/>
            </a:solidFill>
            <a:round/>
            <a:headEnd/>
            <a:tailEnd/>
          </a:ln>
        </p:spPr>
        <p:txBody>
          <a:bodyPr wrap="none" anchor="ctr"/>
          <a:lstStyle/>
          <a:p>
            <a:endParaRPr lang="en-US">
              <a:solidFill>
                <a:srgbClr val="FFFFFF"/>
              </a:solidFill>
              <a:latin typeface="StempelGaramond Roman"/>
            </a:endParaRPr>
          </a:p>
        </p:txBody>
      </p:sp>
      <p:sp>
        <p:nvSpPr>
          <p:cNvPr id="30102" name="Oval 762"/>
          <p:cNvSpPr>
            <a:spLocks noChangeArrowheads="1"/>
          </p:cNvSpPr>
          <p:nvPr/>
        </p:nvSpPr>
        <p:spPr bwMode="auto">
          <a:xfrm>
            <a:off x="6859588" y="4146550"/>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03" name="Oval 763"/>
          <p:cNvSpPr>
            <a:spLocks noChangeArrowheads="1"/>
          </p:cNvSpPr>
          <p:nvPr/>
        </p:nvSpPr>
        <p:spPr bwMode="auto">
          <a:xfrm>
            <a:off x="7302500" y="404336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04" name="Oval 764"/>
          <p:cNvSpPr>
            <a:spLocks noChangeArrowheads="1"/>
          </p:cNvSpPr>
          <p:nvPr/>
        </p:nvSpPr>
        <p:spPr bwMode="auto">
          <a:xfrm>
            <a:off x="6316663" y="484346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05" name="Oval 765"/>
          <p:cNvSpPr>
            <a:spLocks noChangeArrowheads="1"/>
          </p:cNvSpPr>
          <p:nvPr/>
        </p:nvSpPr>
        <p:spPr bwMode="auto">
          <a:xfrm>
            <a:off x="7800975" y="4352925"/>
            <a:ext cx="55563" cy="52388"/>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06" name="Oval 766"/>
          <p:cNvSpPr>
            <a:spLocks noChangeArrowheads="1"/>
          </p:cNvSpPr>
          <p:nvPr/>
        </p:nvSpPr>
        <p:spPr bwMode="auto">
          <a:xfrm>
            <a:off x="7026275" y="4249738"/>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07" name="Oval 767"/>
          <p:cNvSpPr>
            <a:spLocks noChangeArrowheads="1"/>
          </p:cNvSpPr>
          <p:nvPr/>
        </p:nvSpPr>
        <p:spPr bwMode="auto">
          <a:xfrm>
            <a:off x="7469188" y="4508500"/>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08" name="Oval 768"/>
          <p:cNvSpPr>
            <a:spLocks noChangeArrowheads="1"/>
          </p:cNvSpPr>
          <p:nvPr/>
        </p:nvSpPr>
        <p:spPr bwMode="auto">
          <a:xfrm>
            <a:off x="8466138" y="5487988"/>
            <a:ext cx="55562" cy="50800"/>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09" name="Oval 769"/>
          <p:cNvSpPr>
            <a:spLocks noChangeArrowheads="1"/>
          </p:cNvSpPr>
          <p:nvPr/>
        </p:nvSpPr>
        <p:spPr bwMode="auto">
          <a:xfrm>
            <a:off x="4589463" y="3992563"/>
            <a:ext cx="55562" cy="50800"/>
          </a:xfrm>
          <a:prstGeom prst="ellipse">
            <a:avLst/>
          </a:prstGeom>
          <a:solidFill>
            <a:srgbClr val="FF3300"/>
          </a:solidFill>
          <a:ln w="12700" cap="rnd">
            <a:solidFill>
              <a:schemeClr val="tx1"/>
            </a:solidFill>
            <a:round/>
            <a:headEnd/>
            <a:tailEnd/>
          </a:ln>
        </p:spPr>
        <p:txBody>
          <a:bodyPr wrap="none" anchor="ctr"/>
          <a:lstStyle/>
          <a:p>
            <a:endParaRPr lang="en-US">
              <a:solidFill>
                <a:srgbClr val="FFFFFF"/>
              </a:solidFill>
              <a:latin typeface="StempelGaramond Roman"/>
            </a:endParaRPr>
          </a:p>
        </p:txBody>
      </p:sp>
      <p:sp>
        <p:nvSpPr>
          <p:cNvPr id="30110" name="Oval 770"/>
          <p:cNvSpPr>
            <a:spLocks noChangeArrowheads="1"/>
          </p:cNvSpPr>
          <p:nvPr/>
        </p:nvSpPr>
        <p:spPr bwMode="auto">
          <a:xfrm>
            <a:off x="4521200" y="3611563"/>
            <a:ext cx="55563" cy="50800"/>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11" name="Oval 771"/>
          <p:cNvSpPr>
            <a:spLocks noChangeArrowheads="1"/>
          </p:cNvSpPr>
          <p:nvPr/>
        </p:nvSpPr>
        <p:spPr bwMode="auto">
          <a:xfrm>
            <a:off x="8355013" y="3889375"/>
            <a:ext cx="55562" cy="50800"/>
          </a:xfrm>
          <a:prstGeom prst="ellipse">
            <a:avLst/>
          </a:prstGeom>
          <a:solidFill>
            <a:srgbClr val="FF3300"/>
          </a:solidFill>
          <a:ln w="12700" cap="rnd" algn="ctr">
            <a:solidFill>
              <a:schemeClr val="tx1"/>
            </a:solidFill>
            <a:round/>
            <a:headEnd/>
            <a:tailEnd/>
          </a:ln>
        </p:spPr>
        <p:txBody>
          <a:bodyPr wrap="none" anchor="ctr"/>
          <a:lstStyle/>
          <a:p>
            <a:endParaRPr lang="en-US">
              <a:solidFill>
                <a:srgbClr val="FFFFFF"/>
              </a:solidFill>
              <a:latin typeface="StempelGaramond Roman"/>
            </a:endParaRPr>
          </a:p>
        </p:txBody>
      </p:sp>
      <p:sp>
        <p:nvSpPr>
          <p:cNvPr id="30112" name="Oval 772"/>
          <p:cNvSpPr>
            <a:spLocks noChangeArrowheads="1"/>
          </p:cNvSpPr>
          <p:nvPr/>
        </p:nvSpPr>
        <p:spPr bwMode="auto">
          <a:xfrm>
            <a:off x="7875588" y="442436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13" name="Oval 773"/>
          <p:cNvSpPr>
            <a:spLocks noChangeArrowheads="1"/>
          </p:cNvSpPr>
          <p:nvPr/>
        </p:nvSpPr>
        <p:spPr bwMode="auto">
          <a:xfrm>
            <a:off x="7845425" y="4305300"/>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14" name="Oval 774"/>
          <p:cNvSpPr>
            <a:spLocks noChangeArrowheads="1"/>
          </p:cNvSpPr>
          <p:nvPr/>
        </p:nvSpPr>
        <p:spPr bwMode="auto">
          <a:xfrm>
            <a:off x="7912100" y="445611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15" name="Oval 775"/>
          <p:cNvSpPr>
            <a:spLocks noChangeArrowheads="1"/>
          </p:cNvSpPr>
          <p:nvPr/>
        </p:nvSpPr>
        <p:spPr bwMode="auto">
          <a:xfrm>
            <a:off x="6527800" y="5178425"/>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16" name="Oval 776"/>
          <p:cNvSpPr>
            <a:spLocks noChangeArrowheads="1"/>
          </p:cNvSpPr>
          <p:nvPr/>
        </p:nvSpPr>
        <p:spPr bwMode="auto">
          <a:xfrm>
            <a:off x="9088438" y="5119688"/>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17" name="Oval 777"/>
          <p:cNvSpPr>
            <a:spLocks noChangeArrowheads="1"/>
          </p:cNvSpPr>
          <p:nvPr/>
        </p:nvSpPr>
        <p:spPr bwMode="auto">
          <a:xfrm>
            <a:off x="8909050" y="5229225"/>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18" name="Oval 778"/>
          <p:cNvSpPr>
            <a:spLocks noChangeArrowheads="1"/>
          </p:cNvSpPr>
          <p:nvPr/>
        </p:nvSpPr>
        <p:spPr bwMode="auto">
          <a:xfrm>
            <a:off x="7856538" y="424973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19" name="Oval 779"/>
          <p:cNvSpPr>
            <a:spLocks noChangeArrowheads="1"/>
          </p:cNvSpPr>
          <p:nvPr/>
        </p:nvSpPr>
        <p:spPr bwMode="auto">
          <a:xfrm>
            <a:off x="6694488" y="4765675"/>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20" name="Oval 780"/>
          <p:cNvSpPr>
            <a:spLocks noChangeArrowheads="1"/>
          </p:cNvSpPr>
          <p:nvPr/>
        </p:nvSpPr>
        <p:spPr bwMode="auto">
          <a:xfrm>
            <a:off x="6472238" y="5075238"/>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21" name="Oval 781"/>
          <p:cNvSpPr>
            <a:spLocks noChangeArrowheads="1"/>
          </p:cNvSpPr>
          <p:nvPr/>
        </p:nvSpPr>
        <p:spPr bwMode="auto">
          <a:xfrm>
            <a:off x="6583363" y="4765675"/>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22" name="Oval 782"/>
          <p:cNvSpPr>
            <a:spLocks noChangeArrowheads="1"/>
          </p:cNvSpPr>
          <p:nvPr/>
        </p:nvSpPr>
        <p:spPr bwMode="auto">
          <a:xfrm>
            <a:off x="6638925" y="4868863"/>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23" name="Oval 783"/>
          <p:cNvSpPr>
            <a:spLocks noChangeArrowheads="1"/>
          </p:cNvSpPr>
          <p:nvPr/>
        </p:nvSpPr>
        <p:spPr bwMode="auto">
          <a:xfrm>
            <a:off x="6694488" y="4095750"/>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24" name="Oval 784"/>
          <p:cNvSpPr>
            <a:spLocks noChangeArrowheads="1"/>
          </p:cNvSpPr>
          <p:nvPr/>
        </p:nvSpPr>
        <p:spPr bwMode="auto">
          <a:xfrm>
            <a:off x="5973763" y="4095750"/>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25" name="Oval 785"/>
          <p:cNvSpPr>
            <a:spLocks noChangeArrowheads="1"/>
          </p:cNvSpPr>
          <p:nvPr/>
        </p:nvSpPr>
        <p:spPr bwMode="auto">
          <a:xfrm>
            <a:off x="6496050" y="3848100"/>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26" name="Oval 786"/>
          <p:cNvSpPr>
            <a:spLocks noChangeArrowheads="1"/>
          </p:cNvSpPr>
          <p:nvPr/>
        </p:nvSpPr>
        <p:spPr bwMode="auto">
          <a:xfrm>
            <a:off x="6230938" y="363696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27" name="Oval 787"/>
          <p:cNvSpPr>
            <a:spLocks noChangeArrowheads="1"/>
          </p:cNvSpPr>
          <p:nvPr/>
        </p:nvSpPr>
        <p:spPr bwMode="auto">
          <a:xfrm>
            <a:off x="6307138" y="3836988"/>
            <a:ext cx="53975"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28" name="Oval 788"/>
          <p:cNvSpPr>
            <a:spLocks noChangeArrowheads="1"/>
          </p:cNvSpPr>
          <p:nvPr/>
        </p:nvSpPr>
        <p:spPr bwMode="auto">
          <a:xfrm>
            <a:off x="6361113" y="3733800"/>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29" name="Oval 789"/>
          <p:cNvSpPr>
            <a:spLocks noChangeArrowheads="1"/>
          </p:cNvSpPr>
          <p:nvPr/>
        </p:nvSpPr>
        <p:spPr bwMode="auto">
          <a:xfrm>
            <a:off x="6134100" y="4440238"/>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30" name="Oval 790"/>
          <p:cNvSpPr>
            <a:spLocks noChangeArrowheads="1"/>
          </p:cNvSpPr>
          <p:nvPr/>
        </p:nvSpPr>
        <p:spPr bwMode="auto">
          <a:xfrm>
            <a:off x="5918200" y="445611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31" name="Oval 791"/>
          <p:cNvSpPr>
            <a:spLocks noChangeArrowheads="1"/>
          </p:cNvSpPr>
          <p:nvPr/>
        </p:nvSpPr>
        <p:spPr bwMode="auto">
          <a:xfrm>
            <a:off x="6286500" y="4587875"/>
            <a:ext cx="53975"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32" name="Oval 792"/>
          <p:cNvSpPr>
            <a:spLocks noChangeArrowheads="1"/>
          </p:cNvSpPr>
          <p:nvPr/>
        </p:nvSpPr>
        <p:spPr bwMode="auto">
          <a:xfrm>
            <a:off x="6029325" y="445611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33" name="Oval 793"/>
          <p:cNvSpPr>
            <a:spLocks noChangeArrowheads="1"/>
          </p:cNvSpPr>
          <p:nvPr/>
        </p:nvSpPr>
        <p:spPr bwMode="auto">
          <a:xfrm>
            <a:off x="6596063" y="418306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34" name="Oval 794"/>
          <p:cNvSpPr>
            <a:spLocks noChangeArrowheads="1"/>
          </p:cNvSpPr>
          <p:nvPr/>
        </p:nvSpPr>
        <p:spPr bwMode="auto">
          <a:xfrm>
            <a:off x="6515100" y="4083050"/>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35" name="Oval 795"/>
          <p:cNvSpPr>
            <a:spLocks noChangeArrowheads="1"/>
          </p:cNvSpPr>
          <p:nvPr/>
        </p:nvSpPr>
        <p:spPr bwMode="auto">
          <a:xfrm>
            <a:off x="4756150" y="4868863"/>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36" name="Oval 796"/>
          <p:cNvSpPr>
            <a:spLocks noChangeArrowheads="1"/>
          </p:cNvSpPr>
          <p:nvPr/>
        </p:nvSpPr>
        <p:spPr bwMode="auto">
          <a:xfrm>
            <a:off x="4978400" y="4972050"/>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37" name="Oval 797"/>
          <p:cNvSpPr>
            <a:spLocks noChangeArrowheads="1"/>
          </p:cNvSpPr>
          <p:nvPr/>
        </p:nvSpPr>
        <p:spPr bwMode="auto">
          <a:xfrm>
            <a:off x="5032375" y="5435600"/>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38" name="Oval 798"/>
          <p:cNvSpPr>
            <a:spLocks noChangeArrowheads="1"/>
          </p:cNvSpPr>
          <p:nvPr/>
        </p:nvSpPr>
        <p:spPr bwMode="auto">
          <a:xfrm>
            <a:off x="4700588" y="4662488"/>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39" name="Oval 799"/>
          <p:cNvSpPr>
            <a:spLocks noChangeArrowheads="1"/>
          </p:cNvSpPr>
          <p:nvPr/>
        </p:nvSpPr>
        <p:spPr bwMode="auto">
          <a:xfrm>
            <a:off x="5087938" y="5075238"/>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40" name="Oval 800"/>
          <p:cNvSpPr>
            <a:spLocks noChangeArrowheads="1"/>
          </p:cNvSpPr>
          <p:nvPr/>
        </p:nvSpPr>
        <p:spPr bwMode="auto">
          <a:xfrm>
            <a:off x="5143500" y="5281613"/>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41" name="Oval 801"/>
          <p:cNvSpPr>
            <a:spLocks noChangeArrowheads="1"/>
          </p:cNvSpPr>
          <p:nvPr/>
        </p:nvSpPr>
        <p:spPr bwMode="auto">
          <a:xfrm>
            <a:off x="8023225" y="4816475"/>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42" name="Oval 802"/>
          <p:cNvSpPr>
            <a:spLocks noChangeArrowheads="1"/>
          </p:cNvSpPr>
          <p:nvPr/>
        </p:nvSpPr>
        <p:spPr bwMode="auto">
          <a:xfrm>
            <a:off x="6750050" y="4413250"/>
            <a:ext cx="53975"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43" name="Oval 803"/>
          <p:cNvSpPr>
            <a:spLocks noChangeArrowheads="1"/>
          </p:cNvSpPr>
          <p:nvPr/>
        </p:nvSpPr>
        <p:spPr bwMode="auto">
          <a:xfrm>
            <a:off x="6600825" y="445611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44" name="Oval 804"/>
          <p:cNvSpPr>
            <a:spLocks noChangeArrowheads="1"/>
          </p:cNvSpPr>
          <p:nvPr/>
        </p:nvSpPr>
        <p:spPr bwMode="auto">
          <a:xfrm>
            <a:off x="6859588" y="440531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45" name="Oval 805"/>
          <p:cNvSpPr>
            <a:spLocks noChangeArrowheads="1"/>
          </p:cNvSpPr>
          <p:nvPr/>
        </p:nvSpPr>
        <p:spPr bwMode="auto">
          <a:xfrm>
            <a:off x="7469188" y="4146550"/>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46" name="Oval 806"/>
          <p:cNvSpPr>
            <a:spLocks noChangeArrowheads="1"/>
          </p:cNvSpPr>
          <p:nvPr/>
        </p:nvSpPr>
        <p:spPr bwMode="auto">
          <a:xfrm>
            <a:off x="7691438" y="4249738"/>
            <a:ext cx="53975"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47" name="Oval 807"/>
          <p:cNvSpPr>
            <a:spLocks noChangeArrowheads="1"/>
          </p:cNvSpPr>
          <p:nvPr/>
        </p:nvSpPr>
        <p:spPr bwMode="auto">
          <a:xfrm>
            <a:off x="6334125" y="504031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48" name="Oval 808"/>
          <p:cNvSpPr>
            <a:spLocks noChangeArrowheads="1"/>
          </p:cNvSpPr>
          <p:nvPr/>
        </p:nvSpPr>
        <p:spPr bwMode="auto">
          <a:xfrm>
            <a:off x="6080125" y="4554538"/>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49" name="Oval 809"/>
          <p:cNvSpPr>
            <a:spLocks noChangeArrowheads="1"/>
          </p:cNvSpPr>
          <p:nvPr/>
        </p:nvSpPr>
        <p:spPr bwMode="auto">
          <a:xfrm>
            <a:off x="6099175" y="4541838"/>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50" name="Oval 810"/>
          <p:cNvSpPr>
            <a:spLocks noChangeArrowheads="1"/>
          </p:cNvSpPr>
          <p:nvPr/>
        </p:nvSpPr>
        <p:spPr bwMode="auto">
          <a:xfrm>
            <a:off x="7691438" y="3756025"/>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51" name="Oval 811"/>
          <p:cNvSpPr>
            <a:spLocks noChangeArrowheads="1"/>
          </p:cNvSpPr>
          <p:nvPr/>
        </p:nvSpPr>
        <p:spPr bwMode="auto">
          <a:xfrm>
            <a:off x="7939088" y="4791075"/>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52" name="Oval 812"/>
          <p:cNvSpPr>
            <a:spLocks noChangeArrowheads="1"/>
          </p:cNvSpPr>
          <p:nvPr/>
        </p:nvSpPr>
        <p:spPr bwMode="auto">
          <a:xfrm>
            <a:off x="7585075" y="4149725"/>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53" name="Oval 813"/>
          <p:cNvSpPr>
            <a:spLocks noChangeArrowheads="1"/>
          </p:cNvSpPr>
          <p:nvPr/>
        </p:nvSpPr>
        <p:spPr bwMode="auto">
          <a:xfrm>
            <a:off x="7994650" y="4808538"/>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54" name="Oval 814"/>
          <p:cNvSpPr>
            <a:spLocks noChangeArrowheads="1"/>
          </p:cNvSpPr>
          <p:nvPr/>
        </p:nvSpPr>
        <p:spPr bwMode="auto">
          <a:xfrm>
            <a:off x="7358063" y="4559300"/>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55" name="Oval 815"/>
          <p:cNvSpPr>
            <a:spLocks noChangeArrowheads="1"/>
          </p:cNvSpPr>
          <p:nvPr/>
        </p:nvSpPr>
        <p:spPr bwMode="auto">
          <a:xfrm>
            <a:off x="7445375" y="4429125"/>
            <a:ext cx="55563" cy="52388"/>
          </a:xfrm>
          <a:prstGeom prst="ellipse">
            <a:avLst/>
          </a:prstGeom>
          <a:solidFill>
            <a:schemeClr val="tx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56" name="Oval 816"/>
          <p:cNvSpPr>
            <a:spLocks noChangeArrowheads="1"/>
          </p:cNvSpPr>
          <p:nvPr/>
        </p:nvSpPr>
        <p:spPr bwMode="auto">
          <a:xfrm>
            <a:off x="7410450" y="446246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57" name="Oval 817"/>
          <p:cNvSpPr>
            <a:spLocks noChangeArrowheads="1"/>
          </p:cNvSpPr>
          <p:nvPr/>
        </p:nvSpPr>
        <p:spPr bwMode="auto">
          <a:xfrm>
            <a:off x="6694488" y="3529013"/>
            <a:ext cx="55562" cy="50800"/>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58" name="Oval 818"/>
          <p:cNvSpPr>
            <a:spLocks noChangeArrowheads="1"/>
          </p:cNvSpPr>
          <p:nvPr/>
        </p:nvSpPr>
        <p:spPr bwMode="auto">
          <a:xfrm>
            <a:off x="6184900" y="3779838"/>
            <a:ext cx="53975" cy="50800"/>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59" name="Oval 819"/>
          <p:cNvSpPr>
            <a:spLocks noChangeArrowheads="1"/>
          </p:cNvSpPr>
          <p:nvPr/>
        </p:nvSpPr>
        <p:spPr bwMode="auto">
          <a:xfrm>
            <a:off x="6248400" y="3732213"/>
            <a:ext cx="55563" cy="52387"/>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60" name="Oval 820"/>
          <p:cNvSpPr>
            <a:spLocks noChangeArrowheads="1"/>
          </p:cNvSpPr>
          <p:nvPr/>
        </p:nvSpPr>
        <p:spPr bwMode="auto">
          <a:xfrm>
            <a:off x="6240463" y="4073525"/>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61" name="Oval 821"/>
          <p:cNvSpPr>
            <a:spLocks noChangeArrowheads="1"/>
          </p:cNvSpPr>
          <p:nvPr/>
        </p:nvSpPr>
        <p:spPr bwMode="auto">
          <a:xfrm>
            <a:off x="6251575" y="4043363"/>
            <a:ext cx="55563" cy="52387"/>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62" name="Oval 822"/>
          <p:cNvSpPr>
            <a:spLocks noChangeArrowheads="1"/>
          </p:cNvSpPr>
          <p:nvPr/>
        </p:nvSpPr>
        <p:spPr bwMode="auto">
          <a:xfrm>
            <a:off x="6040438" y="4559300"/>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63" name="Oval 823"/>
          <p:cNvSpPr>
            <a:spLocks noChangeArrowheads="1"/>
          </p:cNvSpPr>
          <p:nvPr/>
        </p:nvSpPr>
        <p:spPr bwMode="auto">
          <a:xfrm>
            <a:off x="5797550" y="4437063"/>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64" name="Oval 824"/>
          <p:cNvSpPr>
            <a:spLocks noChangeArrowheads="1"/>
          </p:cNvSpPr>
          <p:nvPr/>
        </p:nvSpPr>
        <p:spPr bwMode="auto">
          <a:xfrm>
            <a:off x="5967413" y="3695700"/>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65" name="Oval 826"/>
          <p:cNvSpPr>
            <a:spLocks noChangeArrowheads="1"/>
          </p:cNvSpPr>
          <p:nvPr/>
        </p:nvSpPr>
        <p:spPr bwMode="auto">
          <a:xfrm>
            <a:off x="6159500" y="3711575"/>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66" name="Oval 827"/>
          <p:cNvSpPr>
            <a:spLocks noChangeArrowheads="1"/>
          </p:cNvSpPr>
          <p:nvPr/>
        </p:nvSpPr>
        <p:spPr bwMode="auto">
          <a:xfrm>
            <a:off x="6273800" y="390366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67" name="Oval 828"/>
          <p:cNvSpPr>
            <a:spLocks noChangeArrowheads="1"/>
          </p:cNvSpPr>
          <p:nvPr/>
        </p:nvSpPr>
        <p:spPr bwMode="auto">
          <a:xfrm>
            <a:off x="6307138" y="3786188"/>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68" name="Oval 829"/>
          <p:cNvSpPr>
            <a:spLocks noChangeArrowheads="1"/>
          </p:cNvSpPr>
          <p:nvPr/>
        </p:nvSpPr>
        <p:spPr bwMode="auto">
          <a:xfrm>
            <a:off x="6018213" y="396716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69" name="Oval 830"/>
          <p:cNvSpPr>
            <a:spLocks noChangeArrowheads="1"/>
          </p:cNvSpPr>
          <p:nvPr/>
        </p:nvSpPr>
        <p:spPr bwMode="auto">
          <a:xfrm>
            <a:off x="5937250" y="3973513"/>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70" name="Oval 831"/>
          <p:cNvSpPr>
            <a:spLocks noChangeArrowheads="1"/>
          </p:cNvSpPr>
          <p:nvPr/>
        </p:nvSpPr>
        <p:spPr bwMode="auto">
          <a:xfrm>
            <a:off x="6577013" y="4078288"/>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71" name="Oval 832"/>
          <p:cNvSpPr>
            <a:spLocks noChangeArrowheads="1"/>
          </p:cNvSpPr>
          <p:nvPr/>
        </p:nvSpPr>
        <p:spPr bwMode="auto">
          <a:xfrm>
            <a:off x="6311900" y="3543300"/>
            <a:ext cx="53975"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72" name="Oval 833"/>
          <p:cNvSpPr>
            <a:spLocks noChangeArrowheads="1"/>
          </p:cNvSpPr>
          <p:nvPr/>
        </p:nvSpPr>
        <p:spPr bwMode="auto">
          <a:xfrm>
            <a:off x="6221413" y="354806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73" name="Oval 834"/>
          <p:cNvSpPr>
            <a:spLocks noChangeArrowheads="1"/>
          </p:cNvSpPr>
          <p:nvPr/>
        </p:nvSpPr>
        <p:spPr bwMode="auto">
          <a:xfrm>
            <a:off x="6456363" y="352901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74" name="Oval 835"/>
          <p:cNvSpPr>
            <a:spLocks noChangeArrowheads="1"/>
          </p:cNvSpPr>
          <p:nvPr/>
        </p:nvSpPr>
        <p:spPr bwMode="auto">
          <a:xfrm>
            <a:off x="6472238" y="3568700"/>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75" name="Oval 836"/>
          <p:cNvSpPr>
            <a:spLocks noChangeArrowheads="1"/>
          </p:cNvSpPr>
          <p:nvPr/>
        </p:nvSpPr>
        <p:spPr bwMode="auto">
          <a:xfrm>
            <a:off x="6437313" y="3611563"/>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76" name="Oval 837"/>
          <p:cNvSpPr>
            <a:spLocks noChangeArrowheads="1"/>
          </p:cNvSpPr>
          <p:nvPr/>
        </p:nvSpPr>
        <p:spPr bwMode="auto">
          <a:xfrm>
            <a:off x="6472238" y="365283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77" name="Oval 838"/>
          <p:cNvSpPr>
            <a:spLocks noChangeArrowheads="1"/>
          </p:cNvSpPr>
          <p:nvPr/>
        </p:nvSpPr>
        <p:spPr bwMode="auto">
          <a:xfrm>
            <a:off x="6508750" y="3695700"/>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78" name="Oval 839"/>
          <p:cNvSpPr>
            <a:spLocks noChangeArrowheads="1"/>
          </p:cNvSpPr>
          <p:nvPr/>
        </p:nvSpPr>
        <p:spPr bwMode="auto">
          <a:xfrm>
            <a:off x="6551613" y="3751263"/>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79" name="Oval 840"/>
          <p:cNvSpPr>
            <a:spLocks noChangeArrowheads="1"/>
          </p:cNvSpPr>
          <p:nvPr/>
        </p:nvSpPr>
        <p:spPr bwMode="auto">
          <a:xfrm>
            <a:off x="6523038" y="381158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80" name="Oval 841"/>
          <p:cNvSpPr>
            <a:spLocks noChangeArrowheads="1"/>
          </p:cNvSpPr>
          <p:nvPr/>
        </p:nvSpPr>
        <p:spPr bwMode="auto">
          <a:xfrm>
            <a:off x="6638925" y="3960813"/>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81" name="Oval 842"/>
          <p:cNvSpPr>
            <a:spLocks noChangeArrowheads="1"/>
          </p:cNvSpPr>
          <p:nvPr/>
        </p:nvSpPr>
        <p:spPr bwMode="auto">
          <a:xfrm>
            <a:off x="7011988" y="3946525"/>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82" name="Oval 843"/>
          <p:cNvSpPr>
            <a:spLocks noChangeArrowheads="1"/>
          </p:cNvSpPr>
          <p:nvPr/>
        </p:nvSpPr>
        <p:spPr bwMode="auto">
          <a:xfrm>
            <a:off x="7081838" y="3889375"/>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83" name="Oval 844"/>
          <p:cNvSpPr>
            <a:spLocks noChangeArrowheads="1"/>
          </p:cNvSpPr>
          <p:nvPr/>
        </p:nvSpPr>
        <p:spPr bwMode="auto">
          <a:xfrm>
            <a:off x="7302500" y="3798888"/>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84" name="Oval 845"/>
          <p:cNvSpPr>
            <a:spLocks noChangeArrowheads="1"/>
          </p:cNvSpPr>
          <p:nvPr/>
        </p:nvSpPr>
        <p:spPr bwMode="auto">
          <a:xfrm>
            <a:off x="7265988" y="384333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85" name="Oval 846"/>
          <p:cNvSpPr>
            <a:spLocks noChangeArrowheads="1"/>
          </p:cNvSpPr>
          <p:nvPr/>
        </p:nvSpPr>
        <p:spPr bwMode="auto">
          <a:xfrm>
            <a:off x="7185025" y="3940175"/>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86" name="Oval 847"/>
          <p:cNvSpPr>
            <a:spLocks noChangeArrowheads="1"/>
          </p:cNvSpPr>
          <p:nvPr/>
        </p:nvSpPr>
        <p:spPr bwMode="auto">
          <a:xfrm>
            <a:off x="6780213" y="3889375"/>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87" name="Oval 848"/>
          <p:cNvSpPr>
            <a:spLocks noChangeArrowheads="1"/>
          </p:cNvSpPr>
          <p:nvPr/>
        </p:nvSpPr>
        <p:spPr bwMode="auto">
          <a:xfrm>
            <a:off x="6869113" y="3940175"/>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88" name="Oval 849"/>
          <p:cNvSpPr>
            <a:spLocks noChangeArrowheads="1"/>
          </p:cNvSpPr>
          <p:nvPr/>
        </p:nvSpPr>
        <p:spPr bwMode="auto">
          <a:xfrm>
            <a:off x="6804025" y="3938588"/>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89" name="Oval 850"/>
          <p:cNvSpPr>
            <a:spLocks noChangeArrowheads="1"/>
          </p:cNvSpPr>
          <p:nvPr/>
        </p:nvSpPr>
        <p:spPr bwMode="auto">
          <a:xfrm>
            <a:off x="6445250" y="3997325"/>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90" name="Oval 851"/>
          <p:cNvSpPr>
            <a:spLocks noChangeArrowheads="1"/>
          </p:cNvSpPr>
          <p:nvPr/>
        </p:nvSpPr>
        <p:spPr bwMode="auto">
          <a:xfrm>
            <a:off x="6357938" y="3883025"/>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91" name="Oval 852"/>
          <p:cNvSpPr>
            <a:spLocks noChangeArrowheads="1"/>
          </p:cNvSpPr>
          <p:nvPr/>
        </p:nvSpPr>
        <p:spPr bwMode="auto">
          <a:xfrm>
            <a:off x="6411913" y="3889375"/>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92" name="Oval 853"/>
          <p:cNvSpPr>
            <a:spLocks noChangeArrowheads="1"/>
          </p:cNvSpPr>
          <p:nvPr/>
        </p:nvSpPr>
        <p:spPr bwMode="auto">
          <a:xfrm>
            <a:off x="6375400" y="3833813"/>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93" name="Oval 854"/>
          <p:cNvSpPr>
            <a:spLocks noChangeArrowheads="1"/>
          </p:cNvSpPr>
          <p:nvPr/>
        </p:nvSpPr>
        <p:spPr bwMode="auto">
          <a:xfrm>
            <a:off x="6365875" y="3786188"/>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94" name="Oval 855"/>
          <p:cNvSpPr>
            <a:spLocks noChangeArrowheads="1"/>
          </p:cNvSpPr>
          <p:nvPr/>
        </p:nvSpPr>
        <p:spPr bwMode="auto">
          <a:xfrm>
            <a:off x="6426200" y="3938588"/>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95" name="Oval 856"/>
          <p:cNvSpPr>
            <a:spLocks noChangeArrowheads="1"/>
          </p:cNvSpPr>
          <p:nvPr/>
        </p:nvSpPr>
        <p:spPr bwMode="auto">
          <a:xfrm>
            <a:off x="6262688" y="380523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96" name="Oval 857"/>
          <p:cNvSpPr>
            <a:spLocks noChangeArrowheads="1"/>
          </p:cNvSpPr>
          <p:nvPr/>
        </p:nvSpPr>
        <p:spPr bwMode="auto">
          <a:xfrm>
            <a:off x="6383338" y="3913188"/>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97" name="Oval 858"/>
          <p:cNvSpPr>
            <a:spLocks noChangeArrowheads="1"/>
          </p:cNvSpPr>
          <p:nvPr/>
        </p:nvSpPr>
        <p:spPr bwMode="auto">
          <a:xfrm>
            <a:off x="6472238" y="3903663"/>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98" name="Oval 859"/>
          <p:cNvSpPr>
            <a:spLocks noChangeArrowheads="1"/>
          </p:cNvSpPr>
          <p:nvPr/>
        </p:nvSpPr>
        <p:spPr bwMode="auto">
          <a:xfrm>
            <a:off x="6481763" y="394493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199" name="Oval 860"/>
          <p:cNvSpPr>
            <a:spLocks noChangeArrowheads="1"/>
          </p:cNvSpPr>
          <p:nvPr/>
        </p:nvSpPr>
        <p:spPr bwMode="auto">
          <a:xfrm>
            <a:off x="5789613" y="3441700"/>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00" name="Oval 861"/>
          <p:cNvSpPr>
            <a:spLocks noChangeArrowheads="1"/>
          </p:cNvSpPr>
          <p:nvPr/>
        </p:nvSpPr>
        <p:spPr bwMode="auto">
          <a:xfrm>
            <a:off x="6640513" y="412908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01" name="AutoShape 862"/>
          <p:cNvSpPr>
            <a:spLocks/>
          </p:cNvSpPr>
          <p:nvPr/>
        </p:nvSpPr>
        <p:spPr bwMode="auto">
          <a:xfrm rot="-1724595">
            <a:off x="4300538" y="4006850"/>
            <a:ext cx="255587" cy="1930400"/>
          </a:xfrm>
          <a:prstGeom prst="leftBrace">
            <a:avLst>
              <a:gd name="adj1" fmla="val 62940"/>
              <a:gd name="adj2" fmla="val 50694"/>
            </a:avLst>
          </a:prstGeom>
          <a:noFill/>
          <a:ln w="28575"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02" name="AutoShape 863"/>
          <p:cNvSpPr>
            <a:spLocks/>
          </p:cNvSpPr>
          <p:nvPr/>
        </p:nvSpPr>
        <p:spPr bwMode="auto">
          <a:xfrm>
            <a:off x="8359775" y="3935413"/>
            <a:ext cx="111125" cy="309562"/>
          </a:xfrm>
          <a:prstGeom prst="leftBrace">
            <a:avLst>
              <a:gd name="adj1" fmla="val 23214"/>
              <a:gd name="adj2" fmla="val 50000"/>
            </a:avLst>
          </a:prstGeom>
          <a:noFill/>
          <a:ln w="28575">
            <a:solidFill>
              <a:srgbClr val="000000"/>
            </a:solidFill>
            <a:round/>
            <a:headEnd/>
            <a:tailEnd/>
          </a:ln>
        </p:spPr>
        <p:txBody>
          <a:bodyPr wrap="none" anchor="ctr"/>
          <a:lstStyle/>
          <a:p>
            <a:endParaRPr lang="en-US">
              <a:solidFill>
                <a:srgbClr val="FFFFFF"/>
              </a:solidFill>
              <a:latin typeface="StempelGaramond Roman"/>
            </a:endParaRPr>
          </a:p>
        </p:txBody>
      </p:sp>
      <p:sp>
        <p:nvSpPr>
          <p:cNvPr id="30203" name="Line 864"/>
          <p:cNvSpPr>
            <a:spLocks noChangeShapeType="1"/>
          </p:cNvSpPr>
          <p:nvPr/>
        </p:nvSpPr>
        <p:spPr bwMode="auto">
          <a:xfrm flipH="1">
            <a:off x="8180388" y="4089400"/>
            <a:ext cx="165100" cy="0"/>
          </a:xfrm>
          <a:prstGeom prst="line">
            <a:avLst/>
          </a:prstGeom>
          <a:noFill/>
          <a:ln w="9525">
            <a:solidFill>
              <a:srgbClr val="000000"/>
            </a:solidFill>
            <a:round/>
            <a:headEnd/>
            <a:tailEnd type="triangle" w="med" len="med"/>
          </a:ln>
        </p:spPr>
        <p:txBody>
          <a:bodyPr wrap="none" anchor="ctr"/>
          <a:lstStyle/>
          <a:p>
            <a:endParaRPr lang="en-US"/>
          </a:p>
        </p:txBody>
      </p:sp>
      <p:sp>
        <p:nvSpPr>
          <p:cNvPr id="30204" name="Oval 865"/>
          <p:cNvSpPr>
            <a:spLocks noChangeArrowheads="1"/>
          </p:cNvSpPr>
          <p:nvPr/>
        </p:nvSpPr>
        <p:spPr bwMode="auto">
          <a:xfrm>
            <a:off x="6796088" y="4073525"/>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05" name="Oval 866"/>
          <p:cNvSpPr>
            <a:spLocks noChangeArrowheads="1"/>
          </p:cNvSpPr>
          <p:nvPr/>
        </p:nvSpPr>
        <p:spPr bwMode="auto">
          <a:xfrm>
            <a:off x="6361113" y="4733925"/>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06" name="Oval 867"/>
          <p:cNvSpPr>
            <a:spLocks noChangeArrowheads="1"/>
          </p:cNvSpPr>
          <p:nvPr/>
        </p:nvSpPr>
        <p:spPr bwMode="auto">
          <a:xfrm>
            <a:off x="6426200" y="4562475"/>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07" name="Oval 868"/>
          <p:cNvSpPr>
            <a:spLocks noChangeArrowheads="1"/>
          </p:cNvSpPr>
          <p:nvPr/>
        </p:nvSpPr>
        <p:spPr bwMode="auto">
          <a:xfrm>
            <a:off x="8623300" y="4829175"/>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08" name="Oval 869"/>
          <p:cNvSpPr>
            <a:spLocks noChangeArrowheads="1"/>
          </p:cNvSpPr>
          <p:nvPr/>
        </p:nvSpPr>
        <p:spPr bwMode="auto">
          <a:xfrm>
            <a:off x="8059738" y="460533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09" name="Oval 870"/>
          <p:cNvSpPr>
            <a:spLocks noChangeArrowheads="1"/>
          </p:cNvSpPr>
          <p:nvPr/>
        </p:nvSpPr>
        <p:spPr bwMode="auto">
          <a:xfrm>
            <a:off x="8029575" y="4216400"/>
            <a:ext cx="55563" cy="52388"/>
          </a:xfrm>
          <a:prstGeom prst="ellipse">
            <a:avLst/>
          </a:prstGeom>
          <a:solidFill>
            <a:schemeClr val="tx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10" name="Oval 871"/>
          <p:cNvSpPr>
            <a:spLocks noChangeArrowheads="1"/>
          </p:cNvSpPr>
          <p:nvPr/>
        </p:nvSpPr>
        <p:spPr bwMode="auto">
          <a:xfrm>
            <a:off x="8167688" y="3870325"/>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11" name="Oval 872"/>
          <p:cNvSpPr>
            <a:spLocks noChangeArrowheads="1"/>
          </p:cNvSpPr>
          <p:nvPr/>
        </p:nvSpPr>
        <p:spPr bwMode="auto">
          <a:xfrm>
            <a:off x="7872413" y="462438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12" name="Oval 873"/>
          <p:cNvSpPr>
            <a:spLocks noChangeArrowheads="1"/>
          </p:cNvSpPr>
          <p:nvPr/>
        </p:nvSpPr>
        <p:spPr bwMode="auto">
          <a:xfrm>
            <a:off x="7993063" y="420846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13" name="Oval 874"/>
          <p:cNvSpPr>
            <a:spLocks noChangeArrowheads="1"/>
          </p:cNvSpPr>
          <p:nvPr/>
        </p:nvSpPr>
        <p:spPr bwMode="auto">
          <a:xfrm>
            <a:off x="7839075" y="4575175"/>
            <a:ext cx="53975"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14" name="Oval 875"/>
          <p:cNvSpPr>
            <a:spLocks noChangeArrowheads="1"/>
          </p:cNvSpPr>
          <p:nvPr/>
        </p:nvSpPr>
        <p:spPr bwMode="auto">
          <a:xfrm>
            <a:off x="7939088" y="3867150"/>
            <a:ext cx="55562" cy="50800"/>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15" name="Oval 876"/>
          <p:cNvSpPr>
            <a:spLocks noChangeArrowheads="1"/>
          </p:cNvSpPr>
          <p:nvPr/>
        </p:nvSpPr>
        <p:spPr bwMode="auto">
          <a:xfrm>
            <a:off x="7607300" y="4227513"/>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16" name="Oval 877"/>
          <p:cNvSpPr>
            <a:spLocks noChangeArrowheads="1"/>
          </p:cNvSpPr>
          <p:nvPr/>
        </p:nvSpPr>
        <p:spPr bwMode="auto">
          <a:xfrm>
            <a:off x="7194550" y="4038600"/>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17" name="Oval 878"/>
          <p:cNvSpPr>
            <a:spLocks noChangeArrowheads="1"/>
          </p:cNvSpPr>
          <p:nvPr/>
        </p:nvSpPr>
        <p:spPr bwMode="auto">
          <a:xfrm>
            <a:off x="5818188" y="4344988"/>
            <a:ext cx="53975"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18" name="Oval 879"/>
          <p:cNvSpPr>
            <a:spLocks noChangeArrowheads="1"/>
          </p:cNvSpPr>
          <p:nvPr/>
        </p:nvSpPr>
        <p:spPr bwMode="auto">
          <a:xfrm>
            <a:off x="6357938" y="4165600"/>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19" name="Oval 880"/>
          <p:cNvSpPr>
            <a:spLocks noChangeArrowheads="1"/>
          </p:cNvSpPr>
          <p:nvPr/>
        </p:nvSpPr>
        <p:spPr bwMode="auto">
          <a:xfrm>
            <a:off x="6353175" y="4448175"/>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20" name="Oval 881"/>
          <p:cNvSpPr>
            <a:spLocks noChangeArrowheads="1"/>
          </p:cNvSpPr>
          <p:nvPr/>
        </p:nvSpPr>
        <p:spPr bwMode="auto">
          <a:xfrm>
            <a:off x="5822950" y="4495800"/>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21" name="Oval 882"/>
          <p:cNvSpPr>
            <a:spLocks noChangeArrowheads="1"/>
          </p:cNvSpPr>
          <p:nvPr/>
        </p:nvSpPr>
        <p:spPr bwMode="auto">
          <a:xfrm>
            <a:off x="4603750" y="4489450"/>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22" name="Oval 883"/>
          <p:cNvSpPr>
            <a:spLocks noChangeArrowheads="1"/>
          </p:cNvSpPr>
          <p:nvPr/>
        </p:nvSpPr>
        <p:spPr bwMode="auto">
          <a:xfrm>
            <a:off x="4664075" y="424656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23" name="Oval 884"/>
          <p:cNvSpPr>
            <a:spLocks noChangeArrowheads="1"/>
          </p:cNvSpPr>
          <p:nvPr/>
        </p:nvSpPr>
        <p:spPr bwMode="auto">
          <a:xfrm>
            <a:off x="4864100" y="4341813"/>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24" name="Oval 885"/>
          <p:cNvSpPr>
            <a:spLocks noChangeArrowheads="1"/>
          </p:cNvSpPr>
          <p:nvPr/>
        </p:nvSpPr>
        <p:spPr bwMode="auto">
          <a:xfrm>
            <a:off x="4525963" y="4424363"/>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25" name="Oval 886"/>
          <p:cNvSpPr>
            <a:spLocks noChangeArrowheads="1"/>
          </p:cNvSpPr>
          <p:nvPr/>
        </p:nvSpPr>
        <p:spPr bwMode="auto">
          <a:xfrm>
            <a:off x="4497388" y="4386263"/>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26" name="Oval 887"/>
          <p:cNvSpPr>
            <a:spLocks noChangeArrowheads="1"/>
          </p:cNvSpPr>
          <p:nvPr/>
        </p:nvSpPr>
        <p:spPr bwMode="auto">
          <a:xfrm>
            <a:off x="4802188" y="434816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27" name="Oval 888"/>
          <p:cNvSpPr>
            <a:spLocks noChangeArrowheads="1"/>
          </p:cNvSpPr>
          <p:nvPr/>
        </p:nvSpPr>
        <p:spPr bwMode="auto">
          <a:xfrm>
            <a:off x="4581525" y="439896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28" name="Oval 889"/>
          <p:cNvSpPr>
            <a:spLocks noChangeArrowheads="1"/>
          </p:cNvSpPr>
          <p:nvPr/>
        </p:nvSpPr>
        <p:spPr bwMode="auto">
          <a:xfrm>
            <a:off x="4581525" y="4451350"/>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grpSp>
        <p:nvGrpSpPr>
          <p:cNvPr id="30229" name="Group 890"/>
          <p:cNvGrpSpPr>
            <a:grpSpLocks/>
          </p:cNvGrpSpPr>
          <p:nvPr/>
        </p:nvGrpSpPr>
        <p:grpSpPr bwMode="auto">
          <a:xfrm>
            <a:off x="7459663" y="3678238"/>
            <a:ext cx="703262" cy="658812"/>
            <a:chOff x="3840" y="1632"/>
            <a:chExt cx="610" cy="614"/>
          </a:xfrm>
        </p:grpSpPr>
        <p:grpSp>
          <p:nvGrpSpPr>
            <p:cNvPr id="30311" name="Group 891"/>
            <p:cNvGrpSpPr>
              <a:grpSpLocks/>
            </p:cNvGrpSpPr>
            <p:nvPr/>
          </p:nvGrpSpPr>
          <p:grpSpPr bwMode="auto">
            <a:xfrm>
              <a:off x="3840" y="1632"/>
              <a:ext cx="606" cy="614"/>
              <a:chOff x="3840" y="1632"/>
              <a:chExt cx="606" cy="614"/>
            </a:xfrm>
          </p:grpSpPr>
          <p:grpSp>
            <p:nvGrpSpPr>
              <p:cNvPr id="30315" name="Group 892"/>
              <p:cNvGrpSpPr>
                <a:grpSpLocks/>
              </p:cNvGrpSpPr>
              <p:nvPr/>
            </p:nvGrpSpPr>
            <p:grpSpPr bwMode="auto">
              <a:xfrm>
                <a:off x="3840" y="1728"/>
                <a:ext cx="594" cy="518"/>
                <a:chOff x="3840" y="1728"/>
                <a:chExt cx="594" cy="518"/>
              </a:xfrm>
            </p:grpSpPr>
            <p:sp>
              <p:nvSpPr>
                <p:cNvPr id="30317" name="Oval 893"/>
                <p:cNvSpPr>
                  <a:spLocks noChangeArrowheads="1"/>
                </p:cNvSpPr>
                <p:nvPr/>
              </p:nvSpPr>
              <p:spPr bwMode="auto">
                <a:xfrm>
                  <a:off x="3840" y="1946"/>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18" name="Oval 894"/>
                <p:cNvSpPr>
                  <a:spLocks noChangeArrowheads="1"/>
                </p:cNvSpPr>
                <p:nvPr/>
              </p:nvSpPr>
              <p:spPr bwMode="auto">
                <a:xfrm>
                  <a:off x="3840" y="1776"/>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19" name="Oval 895"/>
                <p:cNvSpPr>
                  <a:spLocks noChangeArrowheads="1"/>
                </p:cNvSpPr>
                <p:nvPr/>
              </p:nvSpPr>
              <p:spPr bwMode="auto">
                <a:xfrm>
                  <a:off x="3984" y="1824"/>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20" name="Oval 896"/>
                <p:cNvSpPr>
                  <a:spLocks noChangeArrowheads="1"/>
                </p:cNvSpPr>
                <p:nvPr/>
              </p:nvSpPr>
              <p:spPr bwMode="auto">
                <a:xfrm>
                  <a:off x="3954" y="1910"/>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21" name="Oval 897"/>
                <p:cNvSpPr>
                  <a:spLocks noChangeArrowheads="1"/>
                </p:cNvSpPr>
                <p:nvPr/>
              </p:nvSpPr>
              <p:spPr bwMode="auto">
                <a:xfrm>
                  <a:off x="4136" y="1801"/>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22" name="Oval 898"/>
                <p:cNvSpPr>
                  <a:spLocks noChangeArrowheads="1"/>
                </p:cNvSpPr>
                <p:nvPr/>
              </p:nvSpPr>
              <p:spPr bwMode="auto">
                <a:xfrm>
                  <a:off x="4368" y="1728"/>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23" name="Oval 899"/>
                <p:cNvSpPr>
                  <a:spLocks noChangeArrowheads="1"/>
                </p:cNvSpPr>
                <p:nvPr/>
              </p:nvSpPr>
              <p:spPr bwMode="auto">
                <a:xfrm>
                  <a:off x="4304" y="1764"/>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24" name="Oval 900"/>
                <p:cNvSpPr>
                  <a:spLocks noChangeArrowheads="1"/>
                </p:cNvSpPr>
                <p:nvPr/>
              </p:nvSpPr>
              <p:spPr bwMode="auto">
                <a:xfrm>
                  <a:off x="4232" y="1856"/>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25" name="Oval 901"/>
                <p:cNvSpPr>
                  <a:spLocks noChangeArrowheads="1"/>
                </p:cNvSpPr>
                <p:nvPr/>
              </p:nvSpPr>
              <p:spPr bwMode="auto">
                <a:xfrm>
                  <a:off x="4176" y="1882"/>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26" name="Oval 902"/>
                <p:cNvSpPr>
                  <a:spLocks noChangeArrowheads="1"/>
                </p:cNvSpPr>
                <p:nvPr/>
              </p:nvSpPr>
              <p:spPr bwMode="auto">
                <a:xfrm>
                  <a:off x="4054" y="1893"/>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27" name="Oval 903"/>
                <p:cNvSpPr>
                  <a:spLocks noChangeArrowheads="1"/>
                </p:cNvSpPr>
                <p:nvPr/>
              </p:nvSpPr>
              <p:spPr bwMode="auto">
                <a:xfrm>
                  <a:off x="4080" y="1968"/>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28" name="Oval 904"/>
                <p:cNvSpPr>
                  <a:spLocks noChangeArrowheads="1"/>
                </p:cNvSpPr>
                <p:nvPr/>
              </p:nvSpPr>
              <p:spPr bwMode="auto">
                <a:xfrm>
                  <a:off x="4128" y="2112"/>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29" name="Oval 905"/>
                <p:cNvSpPr>
                  <a:spLocks noChangeArrowheads="1"/>
                </p:cNvSpPr>
                <p:nvPr/>
              </p:nvSpPr>
              <p:spPr bwMode="auto">
                <a:xfrm>
                  <a:off x="4224" y="2112"/>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30" name="Oval 906"/>
                <p:cNvSpPr>
                  <a:spLocks noChangeArrowheads="1"/>
                </p:cNvSpPr>
                <p:nvPr/>
              </p:nvSpPr>
              <p:spPr bwMode="auto">
                <a:xfrm>
                  <a:off x="4176" y="2064"/>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31" name="Oval 907"/>
                <p:cNvSpPr>
                  <a:spLocks noChangeArrowheads="1"/>
                </p:cNvSpPr>
                <p:nvPr/>
              </p:nvSpPr>
              <p:spPr bwMode="auto">
                <a:xfrm>
                  <a:off x="4150" y="1989"/>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32" name="Oval 908"/>
                <p:cNvSpPr>
                  <a:spLocks noChangeArrowheads="1"/>
                </p:cNvSpPr>
                <p:nvPr/>
              </p:nvSpPr>
              <p:spPr bwMode="auto">
                <a:xfrm>
                  <a:off x="4260" y="2136"/>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33" name="Oval 909"/>
                <p:cNvSpPr>
                  <a:spLocks noChangeArrowheads="1"/>
                </p:cNvSpPr>
                <p:nvPr/>
              </p:nvSpPr>
              <p:spPr bwMode="auto">
                <a:xfrm>
                  <a:off x="4320" y="2080"/>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34" name="Oval 910"/>
                <p:cNvSpPr>
                  <a:spLocks noChangeArrowheads="1"/>
                </p:cNvSpPr>
                <p:nvPr/>
              </p:nvSpPr>
              <p:spPr bwMode="auto">
                <a:xfrm>
                  <a:off x="4368" y="2042"/>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35" name="Oval 911"/>
                <p:cNvSpPr>
                  <a:spLocks noChangeArrowheads="1"/>
                </p:cNvSpPr>
                <p:nvPr/>
              </p:nvSpPr>
              <p:spPr bwMode="auto">
                <a:xfrm>
                  <a:off x="4224" y="2016"/>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36" name="Oval 912"/>
                <p:cNvSpPr>
                  <a:spLocks noChangeArrowheads="1"/>
                </p:cNvSpPr>
                <p:nvPr/>
              </p:nvSpPr>
              <p:spPr bwMode="auto">
                <a:xfrm>
                  <a:off x="4224" y="1954"/>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37" name="Oval 913"/>
                <p:cNvSpPr>
                  <a:spLocks noChangeArrowheads="1"/>
                </p:cNvSpPr>
                <p:nvPr/>
              </p:nvSpPr>
              <p:spPr bwMode="auto">
                <a:xfrm>
                  <a:off x="4320" y="1872"/>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38" name="Oval 914"/>
                <p:cNvSpPr>
                  <a:spLocks noChangeArrowheads="1"/>
                </p:cNvSpPr>
                <p:nvPr/>
              </p:nvSpPr>
              <p:spPr bwMode="auto">
                <a:xfrm>
                  <a:off x="4272" y="1920"/>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39" name="Oval 915"/>
                <p:cNvSpPr>
                  <a:spLocks noChangeArrowheads="1"/>
                </p:cNvSpPr>
                <p:nvPr/>
              </p:nvSpPr>
              <p:spPr bwMode="auto">
                <a:xfrm>
                  <a:off x="4368" y="1920"/>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40" name="Oval 916"/>
                <p:cNvSpPr>
                  <a:spLocks noChangeArrowheads="1"/>
                </p:cNvSpPr>
                <p:nvPr/>
              </p:nvSpPr>
              <p:spPr bwMode="auto">
                <a:xfrm>
                  <a:off x="4320" y="1968"/>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41" name="Oval 917"/>
                <p:cNvSpPr>
                  <a:spLocks noChangeArrowheads="1"/>
                </p:cNvSpPr>
                <p:nvPr/>
              </p:nvSpPr>
              <p:spPr bwMode="auto">
                <a:xfrm>
                  <a:off x="4386" y="1996"/>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42" name="Oval 918"/>
                <p:cNvSpPr>
                  <a:spLocks noChangeArrowheads="1"/>
                </p:cNvSpPr>
                <p:nvPr/>
              </p:nvSpPr>
              <p:spPr bwMode="auto">
                <a:xfrm>
                  <a:off x="4278" y="2034"/>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43" name="Oval 919"/>
                <p:cNvSpPr>
                  <a:spLocks noChangeArrowheads="1"/>
                </p:cNvSpPr>
                <p:nvPr/>
              </p:nvSpPr>
              <p:spPr bwMode="auto">
                <a:xfrm>
                  <a:off x="4266" y="2198"/>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grpSp>
          <p:sp>
            <p:nvSpPr>
              <p:cNvPr id="30316" name="Oval 920"/>
              <p:cNvSpPr>
                <a:spLocks noChangeArrowheads="1"/>
              </p:cNvSpPr>
              <p:nvPr/>
            </p:nvSpPr>
            <p:spPr bwMode="auto">
              <a:xfrm>
                <a:off x="4398" y="1632"/>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grpSp>
        <p:sp>
          <p:nvSpPr>
            <p:cNvPr id="30312" name="Oval 921"/>
            <p:cNvSpPr>
              <a:spLocks noChangeArrowheads="1"/>
            </p:cNvSpPr>
            <p:nvPr/>
          </p:nvSpPr>
          <p:spPr bwMode="auto">
            <a:xfrm>
              <a:off x="4056" y="1838"/>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13" name="Oval 922"/>
            <p:cNvSpPr>
              <a:spLocks noChangeArrowheads="1"/>
            </p:cNvSpPr>
            <p:nvPr/>
          </p:nvSpPr>
          <p:spPr bwMode="auto">
            <a:xfrm>
              <a:off x="4402" y="1960"/>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314" name="Oval 923"/>
            <p:cNvSpPr>
              <a:spLocks noChangeArrowheads="1"/>
            </p:cNvSpPr>
            <p:nvPr/>
          </p:nvSpPr>
          <p:spPr bwMode="auto">
            <a:xfrm>
              <a:off x="4128" y="1920"/>
              <a:ext cx="48" cy="48"/>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grpSp>
      <p:sp>
        <p:nvSpPr>
          <p:cNvPr id="30230" name="Oval 924"/>
          <p:cNvSpPr>
            <a:spLocks noChangeArrowheads="1"/>
          </p:cNvSpPr>
          <p:nvPr/>
        </p:nvSpPr>
        <p:spPr bwMode="auto">
          <a:xfrm>
            <a:off x="8470900" y="3963988"/>
            <a:ext cx="55563" cy="52387"/>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31" name="Oval 925"/>
          <p:cNvSpPr>
            <a:spLocks noChangeArrowheads="1"/>
          </p:cNvSpPr>
          <p:nvPr/>
        </p:nvSpPr>
        <p:spPr bwMode="auto">
          <a:xfrm>
            <a:off x="8602663" y="4438650"/>
            <a:ext cx="53975"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32" name="Oval 926"/>
          <p:cNvSpPr>
            <a:spLocks noChangeArrowheads="1"/>
          </p:cNvSpPr>
          <p:nvPr/>
        </p:nvSpPr>
        <p:spPr bwMode="auto">
          <a:xfrm>
            <a:off x="3538538" y="5130800"/>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33" name="Oval 927"/>
          <p:cNvSpPr>
            <a:spLocks noChangeArrowheads="1"/>
          </p:cNvSpPr>
          <p:nvPr/>
        </p:nvSpPr>
        <p:spPr bwMode="auto">
          <a:xfrm>
            <a:off x="8129588" y="3806825"/>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34" name="Oval 928"/>
          <p:cNvSpPr>
            <a:spLocks noChangeArrowheads="1"/>
          </p:cNvSpPr>
          <p:nvPr/>
        </p:nvSpPr>
        <p:spPr bwMode="auto">
          <a:xfrm>
            <a:off x="6862763" y="4508500"/>
            <a:ext cx="55562" cy="50800"/>
          </a:xfrm>
          <a:prstGeom prst="ellipse">
            <a:avLst/>
          </a:prstGeom>
          <a:solidFill>
            <a:schemeClr val="accent2"/>
          </a:solidFill>
          <a:ln w="12700" cap="rnd" algn="ctr">
            <a:solidFill>
              <a:srgbClr val="000000"/>
            </a:solidFill>
            <a:round/>
            <a:headEnd/>
            <a:tailEnd/>
          </a:ln>
        </p:spPr>
        <p:txBody>
          <a:bodyPr wrap="none" anchor="ctr"/>
          <a:lstStyle/>
          <a:p>
            <a:endParaRPr lang="en-US">
              <a:solidFill>
                <a:srgbClr val="FFFFFF"/>
              </a:solidFill>
              <a:latin typeface="StempelGaramond Roman"/>
            </a:endParaRPr>
          </a:p>
        </p:txBody>
      </p:sp>
      <p:sp>
        <p:nvSpPr>
          <p:cNvPr id="30235" name="Oval 929"/>
          <p:cNvSpPr>
            <a:spLocks noChangeArrowheads="1"/>
          </p:cNvSpPr>
          <p:nvPr/>
        </p:nvSpPr>
        <p:spPr bwMode="auto">
          <a:xfrm>
            <a:off x="6808788" y="4478338"/>
            <a:ext cx="55562" cy="50800"/>
          </a:xfrm>
          <a:prstGeom prst="ellipse">
            <a:avLst/>
          </a:prstGeom>
          <a:solidFill>
            <a:schemeClr val="accent2"/>
          </a:solidFill>
          <a:ln w="12700" cap="rnd" algn="ctr">
            <a:solidFill>
              <a:srgbClr val="000000"/>
            </a:solidFill>
            <a:round/>
            <a:headEnd/>
            <a:tailEnd/>
          </a:ln>
        </p:spPr>
        <p:txBody>
          <a:bodyPr wrap="none" anchor="ctr"/>
          <a:lstStyle/>
          <a:p>
            <a:endParaRPr lang="en-US">
              <a:solidFill>
                <a:srgbClr val="FFFFFF"/>
              </a:solidFill>
              <a:latin typeface="StempelGaramond Roman"/>
            </a:endParaRPr>
          </a:p>
        </p:txBody>
      </p:sp>
      <p:grpSp>
        <p:nvGrpSpPr>
          <p:cNvPr id="30236" name="Group 930"/>
          <p:cNvGrpSpPr>
            <a:grpSpLocks/>
          </p:cNvGrpSpPr>
          <p:nvPr/>
        </p:nvGrpSpPr>
        <p:grpSpPr bwMode="auto">
          <a:xfrm>
            <a:off x="6523038" y="3441700"/>
            <a:ext cx="1724025" cy="415925"/>
            <a:chOff x="3028" y="1413"/>
            <a:chExt cx="1494" cy="387"/>
          </a:xfrm>
        </p:grpSpPr>
        <p:sp>
          <p:nvSpPr>
            <p:cNvPr id="30299" name="Oval 931"/>
            <p:cNvSpPr>
              <a:spLocks noChangeArrowheads="1"/>
            </p:cNvSpPr>
            <p:nvPr/>
          </p:nvSpPr>
          <p:spPr bwMode="auto">
            <a:xfrm>
              <a:off x="3176" y="1493"/>
              <a:ext cx="48" cy="48"/>
            </a:xfrm>
            <a:prstGeom prst="ellipse">
              <a:avLst/>
            </a:prstGeom>
            <a:solidFill>
              <a:srgbClr val="FFFFFF"/>
            </a:solidFill>
            <a:ln w="28575" cap="rnd">
              <a:solidFill>
                <a:schemeClr val="hlink"/>
              </a:solidFill>
              <a:round/>
              <a:headEnd/>
              <a:tailEnd/>
            </a:ln>
          </p:spPr>
          <p:txBody>
            <a:bodyPr wrap="none" anchor="ctr"/>
            <a:lstStyle/>
            <a:p>
              <a:endParaRPr lang="en-US">
                <a:solidFill>
                  <a:srgbClr val="FFFFFF"/>
                </a:solidFill>
                <a:latin typeface="StempelGaramond Roman"/>
              </a:endParaRPr>
            </a:p>
          </p:txBody>
        </p:sp>
        <p:sp>
          <p:nvSpPr>
            <p:cNvPr id="30300" name="Oval 932"/>
            <p:cNvSpPr>
              <a:spLocks noChangeArrowheads="1"/>
            </p:cNvSpPr>
            <p:nvPr/>
          </p:nvSpPr>
          <p:spPr bwMode="auto">
            <a:xfrm>
              <a:off x="3028" y="1492"/>
              <a:ext cx="48" cy="48"/>
            </a:xfrm>
            <a:prstGeom prst="ellipse">
              <a:avLst/>
            </a:prstGeom>
            <a:solidFill>
              <a:srgbClr val="FFFFFF"/>
            </a:solidFill>
            <a:ln w="28575" cap="rnd">
              <a:solidFill>
                <a:schemeClr val="hlink"/>
              </a:solidFill>
              <a:round/>
              <a:headEnd/>
              <a:tailEnd/>
            </a:ln>
          </p:spPr>
          <p:txBody>
            <a:bodyPr wrap="none" anchor="ctr"/>
            <a:lstStyle/>
            <a:p>
              <a:endParaRPr lang="en-US">
                <a:solidFill>
                  <a:srgbClr val="FFFFFF"/>
                </a:solidFill>
                <a:latin typeface="StempelGaramond Roman"/>
              </a:endParaRPr>
            </a:p>
          </p:txBody>
        </p:sp>
        <p:sp>
          <p:nvSpPr>
            <p:cNvPr id="30301" name="Oval 933"/>
            <p:cNvSpPr>
              <a:spLocks noChangeArrowheads="1"/>
            </p:cNvSpPr>
            <p:nvPr/>
          </p:nvSpPr>
          <p:spPr bwMode="auto">
            <a:xfrm>
              <a:off x="3164" y="1517"/>
              <a:ext cx="48" cy="48"/>
            </a:xfrm>
            <a:prstGeom prst="ellipse">
              <a:avLst/>
            </a:prstGeom>
            <a:solidFill>
              <a:schemeClr val="tx1"/>
            </a:solidFill>
            <a:ln w="28575" cap="rnd">
              <a:solidFill>
                <a:schemeClr val="hlink"/>
              </a:solidFill>
              <a:round/>
              <a:headEnd/>
              <a:tailEnd/>
            </a:ln>
          </p:spPr>
          <p:txBody>
            <a:bodyPr wrap="none" anchor="ctr"/>
            <a:lstStyle/>
            <a:p>
              <a:endParaRPr lang="en-US">
                <a:solidFill>
                  <a:srgbClr val="FFFFFF"/>
                </a:solidFill>
                <a:latin typeface="StempelGaramond Roman"/>
              </a:endParaRPr>
            </a:p>
          </p:txBody>
        </p:sp>
        <p:sp>
          <p:nvSpPr>
            <p:cNvPr id="30302" name="Oval 934"/>
            <p:cNvSpPr>
              <a:spLocks noChangeArrowheads="1"/>
            </p:cNvSpPr>
            <p:nvPr/>
          </p:nvSpPr>
          <p:spPr bwMode="auto">
            <a:xfrm>
              <a:off x="3152" y="1525"/>
              <a:ext cx="48" cy="48"/>
            </a:xfrm>
            <a:prstGeom prst="ellipse">
              <a:avLst/>
            </a:prstGeom>
            <a:noFill/>
            <a:ln w="9525">
              <a:noFill/>
              <a:round/>
              <a:headEnd/>
              <a:tailEnd/>
            </a:ln>
          </p:spPr>
          <p:txBody>
            <a:bodyPr wrap="none" anchor="ctr"/>
            <a:lstStyle/>
            <a:p>
              <a:endParaRPr lang="en-US">
                <a:solidFill>
                  <a:srgbClr val="FFFFFF"/>
                </a:solidFill>
                <a:latin typeface="StempelGaramond Roman"/>
              </a:endParaRPr>
            </a:p>
          </p:txBody>
        </p:sp>
        <p:sp>
          <p:nvSpPr>
            <p:cNvPr id="30303" name="Oval 935"/>
            <p:cNvSpPr>
              <a:spLocks noChangeArrowheads="1"/>
            </p:cNvSpPr>
            <p:nvPr/>
          </p:nvSpPr>
          <p:spPr bwMode="auto">
            <a:xfrm>
              <a:off x="3198" y="1752"/>
              <a:ext cx="48" cy="48"/>
            </a:xfrm>
            <a:prstGeom prst="ellipse">
              <a:avLst/>
            </a:prstGeom>
            <a:solidFill>
              <a:srgbClr val="FFFFFF"/>
            </a:solidFill>
            <a:ln w="28575" cap="rnd">
              <a:solidFill>
                <a:schemeClr val="hlink"/>
              </a:solidFill>
              <a:round/>
              <a:headEnd/>
              <a:tailEnd/>
            </a:ln>
          </p:spPr>
          <p:txBody>
            <a:bodyPr wrap="none" anchor="ctr"/>
            <a:lstStyle/>
            <a:p>
              <a:endParaRPr lang="en-US">
                <a:solidFill>
                  <a:srgbClr val="FFFFFF"/>
                </a:solidFill>
                <a:latin typeface="StempelGaramond Roman"/>
              </a:endParaRPr>
            </a:p>
          </p:txBody>
        </p:sp>
        <p:sp>
          <p:nvSpPr>
            <p:cNvPr id="30304" name="Oval 936"/>
            <p:cNvSpPr>
              <a:spLocks noChangeArrowheads="1"/>
            </p:cNvSpPr>
            <p:nvPr/>
          </p:nvSpPr>
          <p:spPr bwMode="auto">
            <a:xfrm>
              <a:off x="3243" y="1525"/>
              <a:ext cx="48" cy="48"/>
            </a:xfrm>
            <a:prstGeom prst="ellipse">
              <a:avLst/>
            </a:prstGeom>
            <a:solidFill>
              <a:srgbClr val="FFFFFF"/>
            </a:solidFill>
            <a:ln w="28575" cap="rnd">
              <a:solidFill>
                <a:schemeClr val="hlink"/>
              </a:solidFill>
              <a:round/>
              <a:headEnd/>
              <a:tailEnd/>
            </a:ln>
          </p:spPr>
          <p:txBody>
            <a:bodyPr wrap="none" anchor="ctr"/>
            <a:lstStyle/>
            <a:p>
              <a:endParaRPr lang="en-US">
                <a:solidFill>
                  <a:srgbClr val="FFFFFF"/>
                </a:solidFill>
                <a:latin typeface="StempelGaramond Roman"/>
              </a:endParaRPr>
            </a:p>
          </p:txBody>
        </p:sp>
        <p:sp>
          <p:nvSpPr>
            <p:cNvPr id="30305" name="Oval 937"/>
            <p:cNvSpPr>
              <a:spLocks noChangeArrowheads="1"/>
            </p:cNvSpPr>
            <p:nvPr/>
          </p:nvSpPr>
          <p:spPr bwMode="auto">
            <a:xfrm>
              <a:off x="3397" y="1489"/>
              <a:ext cx="48" cy="48"/>
            </a:xfrm>
            <a:prstGeom prst="ellipse">
              <a:avLst/>
            </a:prstGeom>
            <a:solidFill>
              <a:srgbClr val="FFFFFF"/>
            </a:solidFill>
            <a:ln w="28575" cap="rnd">
              <a:solidFill>
                <a:schemeClr val="hlink"/>
              </a:solidFill>
              <a:round/>
              <a:headEnd/>
              <a:tailEnd/>
            </a:ln>
          </p:spPr>
          <p:txBody>
            <a:bodyPr wrap="none" anchor="ctr"/>
            <a:lstStyle/>
            <a:p>
              <a:endParaRPr lang="en-US">
                <a:solidFill>
                  <a:srgbClr val="FFFFFF"/>
                </a:solidFill>
                <a:latin typeface="StempelGaramond Roman"/>
              </a:endParaRPr>
            </a:p>
          </p:txBody>
        </p:sp>
        <p:sp>
          <p:nvSpPr>
            <p:cNvPr id="30306" name="Oval 938"/>
            <p:cNvSpPr>
              <a:spLocks noChangeArrowheads="1"/>
            </p:cNvSpPr>
            <p:nvPr/>
          </p:nvSpPr>
          <p:spPr bwMode="auto">
            <a:xfrm>
              <a:off x="3391" y="1413"/>
              <a:ext cx="48" cy="48"/>
            </a:xfrm>
            <a:prstGeom prst="ellipse">
              <a:avLst/>
            </a:prstGeom>
            <a:solidFill>
              <a:srgbClr val="FFFFFF"/>
            </a:solidFill>
            <a:ln w="28575" cap="rnd">
              <a:solidFill>
                <a:schemeClr val="hlink"/>
              </a:solidFill>
              <a:round/>
              <a:headEnd/>
              <a:tailEnd/>
            </a:ln>
          </p:spPr>
          <p:txBody>
            <a:bodyPr wrap="none" anchor="ctr"/>
            <a:lstStyle/>
            <a:p>
              <a:endParaRPr lang="en-US">
                <a:solidFill>
                  <a:srgbClr val="FFFFFF"/>
                </a:solidFill>
                <a:latin typeface="StempelGaramond Roman"/>
              </a:endParaRPr>
            </a:p>
          </p:txBody>
        </p:sp>
        <p:sp>
          <p:nvSpPr>
            <p:cNvPr id="30307" name="Oval 939"/>
            <p:cNvSpPr>
              <a:spLocks noChangeArrowheads="1"/>
            </p:cNvSpPr>
            <p:nvPr/>
          </p:nvSpPr>
          <p:spPr bwMode="auto">
            <a:xfrm>
              <a:off x="3760" y="1486"/>
              <a:ext cx="48" cy="48"/>
            </a:xfrm>
            <a:prstGeom prst="ellipse">
              <a:avLst/>
            </a:prstGeom>
            <a:solidFill>
              <a:srgbClr val="FFFFFF"/>
            </a:solidFill>
            <a:ln w="28575" cap="rnd">
              <a:solidFill>
                <a:schemeClr val="hlink"/>
              </a:solidFill>
              <a:round/>
              <a:headEnd/>
              <a:tailEnd/>
            </a:ln>
          </p:spPr>
          <p:txBody>
            <a:bodyPr wrap="none" anchor="ctr"/>
            <a:lstStyle/>
            <a:p>
              <a:endParaRPr lang="en-US">
                <a:solidFill>
                  <a:srgbClr val="FFFFFF"/>
                </a:solidFill>
                <a:latin typeface="StempelGaramond Roman"/>
              </a:endParaRPr>
            </a:p>
          </p:txBody>
        </p:sp>
        <p:sp>
          <p:nvSpPr>
            <p:cNvPr id="30308" name="Oval 940"/>
            <p:cNvSpPr>
              <a:spLocks noChangeArrowheads="1"/>
            </p:cNvSpPr>
            <p:nvPr/>
          </p:nvSpPr>
          <p:spPr bwMode="auto">
            <a:xfrm>
              <a:off x="3897" y="1447"/>
              <a:ext cx="48" cy="48"/>
            </a:xfrm>
            <a:prstGeom prst="ellipse">
              <a:avLst/>
            </a:prstGeom>
            <a:solidFill>
              <a:srgbClr val="FFFFFF"/>
            </a:solidFill>
            <a:ln w="28575" cap="rnd">
              <a:solidFill>
                <a:schemeClr val="hlink"/>
              </a:solidFill>
              <a:round/>
              <a:headEnd/>
              <a:tailEnd/>
            </a:ln>
          </p:spPr>
          <p:txBody>
            <a:bodyPr wrap="none" anchor="ctr"/>
            <a:lstStyle/>
            <a:p>
              <a:endParaRPr lang="en-US">
                <a:solidFill>
                  <a:srgbClr val="FFFFFF"/>
                </a:solidFill>
                <a:latin typeface="StempelGaramond Roman"/>
              </a:endParaRPr>
            </a:p>
          </p:txBody>
        </p:sp>
        <p:sp>
          <p:nvSpPr>
            <p:cNvPr id="30309" name="Oval 941"/>
            <p:cNvSpPr>
              <a:spLocks noChangeArrowheads="1"/>
            </p:cNvSpPr>
            <p:nvPr/>
          </p:nvSpPr>
          <p:spPr bwMode="auto">
            <a:xfrm>
              <a:off x="4353" y="1513"/>
              <a:ext cx="48" cy="48"/>
            </a:xfrm>
            <a:prstGeom prst="ellipse">
              <a:avLst/>
            </a:prstGeom>
            <a:solidFill>
              <a:srgbClr val="FFFFFF"/>
            </a:solidFill>
            <a:ln w="28575" cap="rnd">
              <a:solidFill>
                <a:schemeClr val="hlink"/>
              </a:solidFill>
              <a:round/>
              <a:headEnd/>
              <a:tailEnd/>
            </a:ln>
          </p:spPr>
          <p:txBody>
            <a:bodyPr wrap="none" anchor="ctr"/>
            <a:lstStyle/>
            <a:p>
              <a:endParaRPr lang="en-US">
                <a:solidFill>
                  <a:srgbClr val="FFFFFF"/>
                </a:solidFill>
                <a:latin typeface="StempelGaramond Roman"/>
              </a:endParaRPr>
            </a:p>
          </p:txBody>
        </p:sp>
        <p:sp>
          <p:nvSpPr>
            <p:cNvPr id="30310" name="Oval 942"/>
            <p:cNvSpPr>
              <a:spLocks noChangeArrowheads="1"/>
            </p:cNvSpPr>
            <p:nvPr/>
          </p:nvSpPr>
          <p:spPr bwMode="auto">
            <a:xfrm>
              <a:off x="4474" y="1658"/>
              <a:ext cx="48" cy="48"/>
            </a:xfrm>
            <a:prstGeom prst="ellipse">
              <a:avLst/>
            </a:prstGeom>
            <a:solidFill>
              <a:srgbClr val="FFFFFF"/>
            </a:solidFill>
            <a:ln w="28575" cap="rnd">
              <a:solidFill>
                <a:schemeClr val="hlink"/>
              </a:solidFill>
              <a:round/>
              <a:headEnd/>
              <a:tailEnd/>
            </a:ln>
          </p:spPr>
          <p:txBody>
            <a:bodyPr wrap="none" anchor="ctr"/>
            <a:lstStyle/>
            <a:p>
              <a:endParaRPr lang="en-US">
                <a:solidFill>
                  <a:srgbClr val="FFFFFF"/>
                </a:solidFill>
                <a:latin typeface="StempelGaramond Roman"/>
              </a:endParaRPr>
            </a:p>
          </p:txBody>
        </p:sp>
      </p:grpSp>
      <p:sp>
        <p:nvSpPr>
          <p:cNvPr id="30237" name="Oval 943"/>
          <p:cNvSpPr>
            <a:spLocks noChangeArrowheads="1"/>
          </p:cNvSpPr>
          <p:nvPr/>
        </p:nvSpPr>
        <p:spPr bwMode="auto">
          <a:xfrm>
            <a:off x="6670675" y="3570288"/>
            <a:ext cx="55563" cy="50800"/>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91088" name="Text Box 944"/>
          <p:cNvSpPr txBox="1">
            <a:spLocks noChangeArrowheads="1"/>
          </p:cNvSpPr>
          <p:nvPr/>
        </p:nvSpPr>
        <p:spPr bwMode="auto">
          <a:xfrm>
            <a:off x="6927850" y="3270250"/>
            <a:ext cx="1360488"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GB" sz="1200" b="1">
                <a:solidFill>
                  <a:srgbClr val="FFFFFF"/>
                </a:solidFill>
                <a:effectLst>
                  <a:outerShdw blurRad="38100" dist="38100" dir="2700000" algn="tl">
                    <a:srgbClr val="000000"/>
                  </a:outerShdw>
                </a:effectLst>
                <a:cs typeface="+mn-cs"/>
              </a:rPr>
              <a:t>10 Sub-National Labs</a:t>
            </a:r>
            <a:endParaRPr lang="en-US" sz="1200" b="1">
              <a:solidFill>
                <a:srgbClr val="FFFFFF"/>
              </a:solidFill>
              <a:effectLst>
                <a:outerShdw blurRad="38100" dist="38100" dir="2700000" algn="tl">
                  <a:srgbClr val="000000"/>
                </a:outerShdw>
              </a:effectLst>
              <a:cs typeface="+mn-cs"/>
            </a:endParaRPr>
          </a:p>
        </p:txBody>
      </p:sp>
      <p:sp>
        <p:nvSpPr>
          <p:cNvPr id="30239" name="Oval 945"/>
          <p:cNvSpPr>
            <a:spLocks noChangeArrowheads="1"/>
          </p:cNvSpPr>
          <p:nvPr/>
        </p:nvSpPr>
        <p:spPr bwMode="auto">
          <a:xfrm>
            <a:off x="6864350" y="4999038"/>
            <a:ext cx="53975"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40" name="Oval 946"/>
          <p:cNvSpPr>
            <a:spLocks noChangeArrowheads="1"/>
          </p:cNvSpPr>
          <p:nvPr/>
        </p:nvSpPr>
        <p:spPr bwMode="auto">
          <a:xfrm>
            <a:off x="8258175" y="4846638"/>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41" name="Oval 947"/>
          <p:cNvSpPr>
            <a:spLocks noChangeArrowheads="1"/>
          </p:cNvSpPr>
          <p:nvPr/>
        </p:nvSpPr>
        <p:spPr bwMode="auto">
          <a:xfrm>
            <a:off x="6311900" y="4719638"/>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42" name="Oval 948"/>
          <p:cNvSpPr>
            <a:spLocks noChangeArrowheads="1"/>
          </p:cNvSpPr>
          <p:nvPr/>
        </p:nvSpPr>
        <p:spPr bwMode="auto">
          <a:xfrm>
            <a:off x="6248400" y="4487863"/>
            <a:ext cx="53975"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43" name="Oval 949"/>
          <p:cNvSpPr>
            <a:spLocks noChangeArrowheads="1"/>
          </p:cNvSpPr>
          <p:nvPr/>
        </p:nvSpPr>
        <p:spPr bwMode="auto">
          <a:xfrm>
            <a:off x="6192838" y="4527550"/>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44" name="Oval 950"/>
          <p:cNvSpPr>
            <a:spLocks noChangeArrowheads="1"/>
          </p:cNvSpPr>
          <p:nvPr/>
        </p:nvSpPr>
        <p:spPr bwMode="auto">
          <a:xfrm>
            <a:off x="6146800" y="4564063"/>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45" name="Oval 951"/>
          <p:cNvSpPr>
            <a:spLocks noChangeArrowheads="1"/>
          </p:cNvSpPr>
          <p:nvPr/>
        </p:nvSpPr>
        <p:spPr bwMode="auto">
          <a:xfrm>
            <a:off x="6175375" y="448786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46" name="Oval 952"/>
          <p:cNvSpPr>
            <a:spLocks noChangeArrowheads="1"/>
          </p:cNvSpPr>
          <p:nvPr/>
        </p:nvSpPr>
        <p:spPr bwMode="auto">
          <a:xfrm>
            <a:off x="6624638" y="502126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47" name="Oval 953"/>
          <p:cNvSpPr>
            <a:spLocks noChangeArrowheads="1"/>
          </p:cNvSpPr>
          <p:nvPr/>
        </p:nvSpPr>
        <p:spPr bwMode="auto">
          <a:xfrm>
            <a:off x="6122988" y="3771900"/>
            <a:ext cx="55562"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48" name="Oval 954"/>
          <p:cNvSpPr>
            <a:spLocks noChangeArrowheads="1"/>
          </p:cNvSpPr>
          <p:nvPr/>
        </p:nvSpPr>
        <p:spPr bwMode="auto">
          <a:xfrm>
            <a:off x="7412038" y="4367213"/>
            <a:ext cx="55562"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49" name="Oval 955"/>
          <p:cNvSpPr>
            <a:spLocks noChangeArrowheads="1"/>
          </p:cNvSpPr>
          <p:nvPr/>
        </p:nvSpPr>
        <p:spPr bwMode="auto">
          <a:xfrm>
            <a:off x="6140450" y="3743325"/>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50" name="Oval 956"/>
          <p:cNvSpPr>
            <a:spLocks noChangeArrowheads="1"/>
          </p:cNvSpPr>
          <p:nvPr/>
        </p:nvSpPr>
        <p:spPr bwMode="auto">
          <a:xfrm>
            <a:off x="6340475" y="4067175"/>
            <a:ext cx="55563" cy="5238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51" name="Freeform 957"/>
          <p:cNvSpPr>
            <a:spLocks/>
          </p:cNvSpPr>
          <p:nvPr/>
        </p:nvSpPr>
        <p:spPr bwMode="auto">
          <a:xfrm>
            <a:off x="6316663" y="4025900"/>
            <a:ext cx="44450" cy="23813"/>
          </a:xfrm>
          <a:custGeom>
            <a:avLst/>
            <a:gdLst>
              <a:gd name="T0" fmla="*/ 10258 w 39"/>
              <a:gd name="T1" fmla="*/ 19483 h 22"/>
              <a:gd name="T2" fmla="*/ 31913 w 39"/>
              <a:gd name="T3" fmla="*/ 23813 h 22"/>
              <a:gd name="T4" fmla="*/ 44450 w 39"/>
              <a:gd name="T5" fmla="*/ 12989 h 22"/>
              <a:gd name="T6" fmla="*/ 33053 w 39"/>
              <a:gd name="T7" fmla="*/ 0 h 22"/>
              <a:gd name="T8" fmla="*/ 0 w 39"/>
              <a:gd name="T9" fmla="*/ 8659 h 22"/>
              <a:gd name="T10" fmla="*/ 10258 w 39"/>
              <a:gd name="T11" fmla="*/ 19483 h 22"/>
              <a:gd name="T12" fmla="*/ 0 60000 65536"/>
              <a:gd name="T13" fmla="*/ 0 60000 65536"/>
              <a:gd name="T14" fmla="*/ 0 60000 65536"/>
              <a:gd name="T15" fmla="*/ 0 60000 65536"/>
              <a:gd name="T16" fmla="*/ 0 60000 65536"/>
              <a:gd name="T17" fmla="*/ 0 60000 65536"/>
              <a:gd name="T18" fmla="*/ 0 w 39"/>
              <a:gd name="T19" fmla="*/ 0 h 22"/>
              <a:gd name="T20" fmla="*/ 39 w 3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9" h="22">
                <a:moveTo>
                  <a:pt x="9" y="18"/>
                </a:moveTo>
                <a:lnTo>
                  <a:pt x="28" y="22"/>
                </a:lnTo>
                <a:lnTo>
                  <a:pt x="39" y="12"/>
                </a:lnTo>
                <a:lnTo>
                  <a:pt x="29" y="0"/>
                </a:lnTo>
                <a:lnTo>
                  <a:pt x="0" y="8"/>
                </a:lnTo>
                <a:lnTo>
                  <a:pt x="9" y="18"/>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252" name="Freeform 958"/>
          <p:cNvSpPr>
            <a:spLocks/>
          </p:cNvSpPr>
          <p:nvPr/>
        </p:nvSpPr>
        <p:spPr bwMode="auto">
          <a:xfrm>
            <a:off x="6237288" y="3973513"/>
            <a:ext cx="25400" cy="28575"/>
          </a:xfrm>
          <a:custGeom>
            <a:avLst/>
            <a:gdLst>
              <a:gd name="T0" fmla="*/ 8082 w 22"/>
              <a:gd name="T1" fmla="*/ 28575 h 27"/>
              <a:gd name="T2" fmla="*/ 25400 w 22"/>
              <a:gd name="T3" fmla="*/ 23283 h 27"/>
              <a:gd name="T4" fmla="*/ 20782 w 22"/>
              <a:gd name="T5" fmla="*/ 8467 h 27"/>
              <a:gd name="T6" fmla="*/ 0 w 22"/>
              <a:gd name="T7" fmla="*/ 0 h 27"/>
              <a:gd name="T8" fmla="*/ 2309 w 22"/>
              <a:gd name="T9" fmla="*/ 13758 h 27"/>
              <a:gd name="T10" fmla="*/ 8082 w 22"/>
              <a:gd name="T11" fmla="*/ 28575 h 27"/>
              <a:gd name="T12" fmla="*/ 0 60000 65536"/>
              <a:gd name="T13" fmla="*/ 0 60000 65536"/>
              <a:gd name="T14" fmla="*/ 0 60000 65536"/>
              <a:gd name="T15" fmla="*/ 0 60000 65536"/>
              <a:gd name="T16" fmla="*/ 0 60000 65536"/>
              <a:gd name="T17" fmla="*/ 0 60000 65536"/>
              <a:gd name="T18" fmla="*/ 0 w 22"/>
              <a:gd name="T19" fmla="*/ 0 h 27"/>
              <a:gd name="T20" fmla="*/ 22 w 2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2" h="27">
                <a:moveTo>
                  <a:pt x="7" y="27"/>
                </a:moveTo>
                <a:lnTo>
                  <a:pt x="22" y="22"/>
                </a:lnTo>
                <a:lnTo>
                  <a:pt x="18" y="8"/>
                </a:lnTo>
                <a:lnTo>
                  <a:pt x="0" y="0"/>
                </a:lnTo>
                <a:lnTo>
                  <a:pt x="2" y="13"/>
                </a:lnTo>
                <a:lnTo>
                  <a:pt x="7" y="27"/>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253" name="Oval 959"/>
          <p:cNvSpPr>
            <a:spLocks noChangeArrowheads="1"/>
          </p:cNvSpPr>
          <p:nvPr/>
        </p:nvSpPr>
        <p:spPr bwMode="auto">
          <a:xfrm>
            <a:off x="6226175" y="3944938"/>
            <a:ext cx="19050" cy="15875"/>
          </a:xfrm>
          <a:prstGeom prst="ellipse">
            <a:avLst/>
          </a:prstGeom>
          <a:solidFill>
            <a:schemeClr val="accent1"/>
          </a:solidFill>
          <a:ln w="12700" cap="rnd" algn="ctr">
            <a:solidFill>
              <a:srgbClr val="000000"/>
            </a:solidFill>
            <a:round/>
            <a:headEnd/>
            <a:tailEnd/>
          </a:ln>
        </p:spPr>
        <p:txBody>
          <a:bodyPr/>
          <a:lstStyle/>
          <a:p>
            <a:endParaRPr lang="en-US">
              <a:solidFill>
                <a:srgbClr val="FFFFFF"/>
              </a:solidFill>
              <a:latin typeface="StempelGaramond Roman"/>
            </a:endParaRPr>
          </a:p>
        </p:txBody>
      </p:sp>
      <p:sp>
        <p:nvSpPr>
          <p:cNvPr id="30254" name="Freeform 960"/>
          <p:cNvSpPr>
            <a:spLocks/>
          </p:cNvSpPr>
          <p:nvPr/>
        </p:nvSpPr>
        <p:spPr bwMode="auto">
          <a:xfrm>
            <a:off x="4703763" y="5861050"/>
            <a:ext cx="50800" cy="44450"/>
          </a:xfrm>
          <a:custGeom>
            <a:avLst/>
            <a:gdLst>
              <a:gd name="T0" fmla="*/ 0 w 49"/>
              <a:gd name="T1" fmla="*/ 0 h 46"/>
              <a:gd name="T2" fmla="*/ 16588 w 49"/>
              <a:gd name="T3" fmla="*/ 43484 h 46"/>
              <a:gd name="T4" fmla="*/ 33176 w 49"/>
              <a:gd name="T5" fmla="*/ 43484 h 46"/>
              <a:gd name="T6" fmla="*/ 49763 w 49"/>
              <a:gd name="T7" fmla="*/ 43484 h 46"/>
              <a:gd name="T8" fmla="*/ 33176 w 49"/>
              <a:gd name="T9" fmla="*/ 28023 h 46"/>
              <a:gd name="T10" fmla="*/ 0 w 49"/>
              <a:gd name="T11" fmla="*/ 0 h 46"/>
              <a:gd name="T12" fmla="*/ 0 60000 65536"/>
              <a:gd name="T13" fmla="*/ 0 60000 65536"/>
              <a:gd name="T14" fmla="*/ 0 60000 65536"/>
              <a:gd name="T15" fmla="*/ 0 60000 65536"/>
              <a:gd name="T16" fmla="*/ 0 60000 65536"/>
              <a:gd name="T17" fmla="*/ 0 60000 65536"/>
              <a:gd name="T18" fmla="*/ 0 w 49"/>
              <a:gd name="T19" fmla="*/ 0 h 46"/>
              <a:gd name="T20" fmla="*/ 49 w 49"/>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9" h="46">
                <a:moveTo>
                  <a:pt x="0" y="0"/>
                </a:moveTo>
                <a:lnTo>
                  <a:pt x="16" y="45"/>
                </a:lnTo>
                <a:lnTo>
                  <a:pt x="32" y="45"/>
                </a:lnTo>
                <a:lnTo>
                  <a:pt x="48" y="45"/>
                </a:lnTo>
                <a:lnTo>
                  <a:pt x="32" y="29"/>
                </a:lnTo>
                <a:lnTo>
                  <a:pt x="0"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255" name="Freeform 961"/>
          <p:cNvSpPr>
            <a:spLocks/>
          </p:cNvSpPr>
          <p:nvPr/>
        </p:nvSpPr>
        <p:spPr bwMode="auto">
          <a:xfrm>
            <a:off x="4687888" y="5861050"/>
            <a:ext cx="33337" cy="44450"/>
          </a:xfrm>
          <a:custGeom>
            <a:avLst/>
            <a:gdLst>
              <a:gd name="T0" fmla="*/ 16163 w 33"/>
              <a:gd name="T1" fmla="*/ 0 h 46"/>
              <a:gd name="T2" fmla="*/ 0 w 33"/>
              <a:gd name="T3" fmla="*/ 0 h 46"/>
              <a:gd name="T4" fmla="*/ 0 w 33"/>
              <a:gd name="T5" fmla="*/ 12562 h 46"/>
              <a:gd name="T6" fmla="*/ 0 w 33"/>
              <a:gd name="T7" fmla="*/ 28023 h 46"/>
              <a:gd name="T8" fmla="*/ 0 w 33"/>
              <a:gd name="T9" fmla="*/ 43484 h 46"/>
              <a:gd name="T10" fmla="*/ 32327 w 33"/>
              <a:gd name="T11" fmla="*/ 43484 h 46"/>
              <a:gd name="T12" fmla="*/ 16163 w 33"/>
              <a:gd name="T13" fmla="*/ 0 h 46"/>
              <a:gd name="T14" fmla="*/ 0 60000 65536"/>
              <a:gd name="T15" fmla="*/ 0 60000 65536"/>
              <a:gd name="T16" fmla="*/ 0 60000 65536"/>
              <a:gd name="T17" fmla="*/ 0 60000 65536"/>
              <a:gd name="T18" fmla="*/ 0 60000 65536"/>
              <a:gd name="T19" fmla="*/ 0 60000 65536"/>
              <a:gd name="T20" fmla="*/ 0 60000 65536"/>
              <a:gd name="T21" fmla="*/ 0 w 33"/>
              <a:gd name="T22" fmla="*/ 0 h 46"/>
              <a:gd name="T23" fmla="*/ 33 w 3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6">
                <a:moveTo>
                  <a:pt x="16" y="0"/>
                </a:moveTo>
                <a:lnTo>
                  <a:pt x="0" y="0"/>
                </a:lnTo>
                <a:lnTo>
                  <a:pt x="0" y="13"/>
                </a:lnTo>
                <a:lnTo>
                  <a:pt x="0" y="29"/>
                </a:lnTo>
                <a:lnTo>
                  <a:pt x="0" y="45"/>
                </a:lnTo>
                <a:lnTo>
                  <a:pt x="32" y="45"/>
                </a:lnTo>
                <a:lnTo>
                  <a:pt x="16" y="0"/>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a:p>
        </p:txBody>
      </p:sp>
      <p:sp>
        <p:nvSpPr>
          <p:cNvPr id="30256" name="Freeform 962"/>
          <p:cNvSpPr>
            <a:spLocks/>
          </p:cNvSpPr>
          <p:nvPr/>
        </p:nvSpPr>
        <p:spPr bwMode="auto">
          <a:xfrm>
            <a:off x="4657725" y="5889625"/>
            <a:ext cx="30163" cy="31750"/>
          </a:xfrm>
          <a:custGeom>
            <a:avLst/>
            <a:gdLst>
              <a:gd name="T0" fmla="*/ 16087 w 30"/>
              <a:gd name="T1" fmla="*/ 0 h 33"/>
              <a:gd name="T2" fmla="*/ 0 w 30"/>
              <a:gd name="T3" fmla="*/ 0 h 33"/>
              <a:gd name="T4" fmla="*/ 16087 w 30"/>
              <a:gd name="T5" fmla="*/ 30788 h 33"/>
              <a:gd name="T6" fmla="*/ 29158 w 30"/>
              <a:gd name="T7" fmla="*/ 30788 h 33"/>
              <a:gd name="T8" fmla="*/ 16087 w 30"/>
              <a:gd name="T9" fmla="*/ 15394 h 33"/>
              <a:gd name="T10" fmla="*/ 16087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16" y="0"/>
                </a:moveTo>
                <a:lnTo>
                  <a:pt x="0" y="0"/>
                </a:lnTo>
                <a:lnTo>
                  <a:pt x="16" y="32"/>
                </a:lnTo>
                <a:lnTo>
                  <a:pt x="29" y="32"/>
                </a:lnTo>
                <a:lnTo>
                  <a:pt x="16" y="16"/>
                </a:lnTo>
                <a:lnTo>
                  <a:pt x="16" y="0"/>
                </a:lnTo>
              </a:path>
            </a:pathLst>
          </a:custGeom>
          <a:solidFill>
            <a:srgbClr val="66FF33"/>
          </a:solidFill>
          <a:ln w="12700" cap="rnd" cmpd="sng">
            <a:solidFill>
              <a:srgbClr val="000000"/>
            </a:solidFill>
            <a:prstDash val="solid"/>
            <a:round/>
            <a:headEnd/>
            <a:tailEnd/>
          </a:ln>
        </p:spPr>
        <p:txBody>
          <a:bodyPr/>
          <a:lstStyle/>
          <a:p>
            <a:endParaRPr lang="en-US"/>
          </a:p>
        </p:txBody>
      </p:sp>
      <p:sp>
        <p:nvSpPr>
          <p:cNvPr id="30257" name="Freeform 963"/>
          <p:cNvSpPr>
            <a:spLocks/>
          </p:cNvSpPr>
          <p:nvPr/>
        </p:nvSpPr>
        <p:spPr bwMode="auto">
          <a:xfrm>
            <a:off x="4608513" y="5861050"/>
            <a:ext cx="17462" cy="17463"/>
          </a:xfrm>
          <a:custGeom>
            <a:avLst/>
            <a:gdLst>
              <a:gd name="T0" fmla="*/ 0 w 17"/>
              <a:gd name="T1" fmla="*/ 0 h 17"/>
              <a:gd name="T2" fmla="*/ 16435 w 17"/>
              <a:gd name="T3" fmla="*/ 16436 h 17"/>
              <a:gd name="T4" fmla="*/ 16435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66FF33"/>
          </a:solidFill>
          <a:ln w="12700" cap="rnd" cmpd="sng">
            <a:solidFill>
              <a:srgbClr val="000000"/>
            </a:solidFill>
            <a:prstDash val="solid"/>
            <a:round/>
            <a:headEnd/>
            <a:tailEnd/>
          </a:ln>
        </p:spPr>
        <p:txBody>
          <a:bodyPr/>
          <a:lstStyle/>
          <a:p>
            <a:endParaRPr lang="en-US"/>
          </a:p>
        </p:txBody>
      </p:sp>
      <p:sp>
        <p:nvSpPr>
          <p:cNvPr id="30258" name="Line 964"/>
          <p:cNvSpPr>
            <a:spLocks noChangeShapeType="1"/>
          </p:cNvSpPr>
          <p:nvPr/>
        </p:nvSpPr>
        <p:spPr bwMode="auto">
          <a:xfrm>
            <a:off x="4703763" y="5919788"/>
            <a:ext cx="1587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259" name="Freeform 965"/>
          <p:cNvSpPr>
            <a:spLocks/>
          </p:cNvSpPr>
          <p:nvPr/>
        </p:nvSpPr>
        <p:spPr bwMode="auto">
          <a:xfrm>
            <a:off x="4814888" y="5815013"/>
            <a:ext cx="17462" cy="15875"/>
          </a:xfrm>
          <a:custGeom>
            <a:avLst/>
            <a:gdLst>
              <a:gd name="T0" fmla="*/ 16435 w 17"/>
              <a:gd name="T1" fmla="*/ 0 h 17"/>
              <a:gd name="T2" fmla="*/ 0 w 17"/>
              <a:gd name="T3" fmla="*/ 0 h 17"/>
              <a:gd name="T4" fmla="*/ 0 w 17"/>
              <a:gd name="T5" fmla="*/ 14941 h 17"/>
              <a:gd name="T6" fmla="*/ 16435 w 17"/>
              <a:gd name="T7" fmla="*/ 14941 h 17"/>
              <a:gd name="T8" fmla="*/ 1643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30260" name="Freeform 966"/>
          <p:cNvSpPr>
            <a:spLocks/>
          </p:cNvSpPr>
          <p:nvPr/>
        </p:nvSpPr>
        <p:spPr bwMode="auto">
          <a:xfrm>
            <a:off x="4799013" y="5815013"/>
            <a:ext cx="17462" cy="15875"/>
          </a:xfrm>
          <a:custGeom>
            <a:avLst/>
            <a:gdLst>
              <a:gd name="T0" fmla="*/ 16435 w 17"/>
              <a:gd name="T1" fmla="*/ 0 h 17"/>
              <a:gd name="T2" fmla="*/ 0 w 17"/>
              <a:gd name="T3" fmla="*/ 0 h 17"/>
              <a:gd name="T4" fmla="*/ 0 w 17"/>
              <a:gd name="T5" fmla="*/ 14941 h 17"/>
              <a:gd name="T6" fmla="*/ 16435 w 17"/>
              <a:gd name="T7" fmla="*/ 14941 h 17"/>
              <a:gd name="T8" fmla="*/ 1643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cmpd="sng">
            <a:solidFill>
              <a:srgbClr val="000000"/>
            </a:solidFill>
            <a:prstDash val="solid"/>
            <a:round/>
            <a:headEnd/>
            <a:tailEnd/>
          </a:ln>
        </p:spPr>
        <p:txBody>
          <a:bodyPr/>
          <a:lstStyle/>
          <a:p>
            <a:endParaRPr lang="en-US"/>
          </a:p>
        </p:txBody>
      </p:sp>
      <p:grpSp>
        <p:nvGrpSpPr>
          <p:cNvPr id="30261" name="Group 967"/>
          <p:cNvGrpSpPr>
            <a:grpSpLocks/>
          </p:cNvGrpSpPr>
          <p:nvPr/>
        </p:nvGrpSpPr>
        <p:grpSpPr bwMode="auto">
          <a:xfrm>
            <a:off x="3635375" y="5734050"/>
            <a:ext cx="5689600" cy="752475"/>
            <a:chOff x="2290" y="3773"/>
            <a:chExt cx="3584" cy="474"/>
          </a:xfrm>
        </p:grpSpPr>
        <p:sp>
          <p:nvSpPr>
            <p:cNvPr id="30289" name="Text Box 968"/>
            <p:cNvSpPr txBox="1">
              <a:spLocks noChangeArrowheads="1"/>
            </p:cNvSpPr>
            <p:nvPr/>
          </p:nvSpPr>
          <p:spPr bwMode="auto">
            <a:xfrm>
              <a:off x="2290" y="3884"/>
              <a:ext cx="1267" cy="231"/>
            </a:xfrm>
            <a:prstGeom prst="rect">
              <a:avLst/>
            </a:prstGeom>
            <a:noFill/>
            <a:ln w="9525">
              <a:noFill/>
              <a:miter lim="800000"/>
              <a:headEnd/>
              <a:tailEnd/>
            </a:ln>
          </p:spPr>
          <p:txBody>
            <a:bodyPr>
              <a:spAutoFit/>
            </a:bodyPr>
            <a:lstStyle/>
            <a:p>
              <a:pPr algn="r" eaLnBrk="0" hangingPunct="0">
                <a:spcBef>
                  <a:spcPct val="50000"/>
                </a:spcBef>
              </a:pPr>
              <a:r>
                <a:rPr lang="en-GB" b="1">
                  <a:solidFill>
                    <a:srgbClr val="FF3300"/>
                  </a:solidFill>
                  <a:latin typeface="Times New Roman" pitchFamily="18" charset="0"/>
                </a:rPr>
                <a:t>159 countries =</a:t>
              </a:r>
              <a:endParaRPr lang="en-GB" sz="2400" b="1">
                <a:solidFill>
                  <a:srgbClr val="FFFFFF"/>
                </a:solidFill>
                <a:latin typeface="Times New Roman" pitchFamily="18" charset="0"/>
              </a:endParaRPr>
            </a:p>
          </p:txBody>
        </p:sp>
        <p:grpSp>
          <p:nvGrpSpPr>
            <p:cNvPr id="30290" name="Group 969"/>
            <p:cNvGrpSpPr>
              <a:grpSpLocks/>
            </p:cNvGrpSpPr>
            <p:nvPr/>
          </p:nvGrpSpPr>
          <p:grpSpPr bwMode="auto">
            <a:xfrm>
              <a:off x="3552" y="3773"/>
              <a:ext cx="2322" cy="474"/>
              <a:chOff x="-10" y="3044"/>
              <a:chExt cx="2322" cy="474"/>
            </a:xfrm>
          </p:grpSpPr>
          <p:sp>
            <p:nvSpPr>
              <p:cNvPr id="30291" name="Text Box 970"/>
              <p:cNvSpPr txBox="1">
                <a:spLocks noChangeArrowheads="1"/>
              </p:cNvSpPr>
              <p:nvPr/>
            </p:nvSpPr>
            <p:spPr bwMode="auto">
              <a:xfrm>
                <a:off x="536" y="3326"/>
                <a:ext cx="1776" cy="192"/>
              </a:xfrm>
              <a:prstGeom prst="rect">
                <a:avLst/>
              </a:prstGeom>
              <a:noFill/>
              <a:ln w="9525">
                <a:noFill/>
                <a:miter lim="800000"/>
                <a:headEnd/>
                <a:tailEnd/>
              </a:ln>
            </p:spPr>
            <p:txBody>
              <a:bodyPr>
                <a:spAutoFit/>
              </a:bodyPr>
              <a:lstStyle/>
              <a:p>
                <a:pPr eaLnBrk="0" hangingPunct="0">
                  <a:spcBef>
                    <a:spcPct val="50000"/>
                  </a:spcBef>
                </a:pPr>
                <a:r>
                  <a:rPr lang="en-GB" sz="1400" b="1">
                    <a:solidFill>
                      <a:srgbClr val="000000"/>
                    </a:solidFill>
                  </a:rPr>
                  <a:t>   </a:t>
                </a:r>
                <a:r>
                  <a:rPr lang="en-GB" sz="1200" b="1">
                    <a:solidFill>
                      <a:srgbClr val="000000"/>
                    </a:solidFill>
                  </a:rPr>
                  <a:t>Global Specialised Labs</a:t>
                </a:r>
                <a:r>
                  <a:rPr lang="en-GB" sz="1400" b="1">
                    <a:solidFill>
                      <a:srgbClr val="000000"/>
                    </a:solidFill>
                  </a:rPr>
                  <a:t> </a:t>
                </a:r>
                <a:endParaRPr lang="en-GB" sz="2400">
                  <a:solidFill>
                    <a:srgbClr val="FFFFFF"/>
                  </a:solidFill>
                  <a:latin typeface="Times New Roman" pitchFamily="18" charset="0"/>
                </a:endParaRPr>
              </a:p>
            </p:txBody>
          </p:sp>
          <p:sp>
            <p:nvSpPr>
              <p:cNvPr id="30292" name="Oval 971"/>
              <p:cNvSpPr>
                <a:spLocks noChangeArrowheads="1"/>
              </p:cNvSpPr>
              <p:nvPr/>
            </p:nvSpPr>
            <p:spPr bwMode="auto">
              <a:xfrm>
                <a:off x="528" y="312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93" name="Text Box 972"/>
              <p:cNvSpPr txBox="1">
                <a:spLocks noChangeArrowheads="1"/>
              </p:cNvSpPr>
              <p:nvPr/>
            </p:nvSpPr>
            <p:spPr bwMode="auto">
              <a:xfrm>
                <a:off x="536" y="3044"/>
                <a:ext cx="1776" cy="192"/>
              </a:xfrm>
              <a:prstGeom prst="rect">
                <a:avLst/>
              </a:prstGeom>
              <a:noFill/>
              <a:ln w="9525">
                <a:noFill/>
                <a:miter lim="800000"/>
                <a:headEnd/>
                <a:tailEnd/>
              </a:ln>
            </p:spPr>
            <p:txBody>
              <a:bodyPr>
                <a:spAutoFit/>
              </a:bodyPr>
              <a:lstStyle/>
              <a:p>
                <a:pPr eaLnBrk="0" hangingPunct="0">
                  <a:spcBef>
                    <a:spcPct val="50000"/>
                  </a:spcBef>
                </a:pPr>
                <a:r>
                  <a:rPr lang="en-GB" sz="1400" b="1">
                    <a:solidFill>
                      <a:srgbClr val="000000"/>
                    </a:solidFill>
                  </a:rPr>
                  <a:t>   </a:t>
                </a:r>
                <a:r>
                  <a:rPr lang="en-GB" sz="1200" b="1">
                    <a:solidFill>
                      <a:srgbClr val="000000"/>
                    </a:solidFill>
                  </a:rPr>
                  <a:t>National Laboratories</a:t>
                </a:r>
                <a:r>
                  <a:rPr lang="en-GB" sz="1400" b="1">
                    <a:solidFill>
                      <a:srgbClr val="000000"/>
                    </a:solidFill>
                  </a:rPr>
                  <a:t> </a:t>
                </a:r>
                <a:endParaRPr lang="en-GB" sz="2400">
                  <a:solidFill>
                    <a:srgbClr val="FFFFFF"/>
                  </a:solidFill>
                  <a:latin typeface="Times New Roman" pitchFamily="18" charset="0"/>
                </a:endParaRPr>
              </a:p>
            </p:txBody>
          </p:sp>
          <p:sp>
            <p:nvSpPr>
              <p:cNvPr id="30294" name="Oval 973"/>
              <p:cNvSpPr>
                <a:spLocks noChangeArrowheads="1"/>
              </p:cNvSpPr>
              <p:nvPr/>
            </p:nvSpPr>
            <p:spPr bwMode="auto">
              <a:xfrm>
                <a:off x="536" y="3390"/>
                <a:ext cx="52" cy="52"/>
              </a:xfrm>
              <a:prstGeom prst="ellipse">
                <a:avLst/>
              </a:prstGeom>
              <a:solidFill>
                <a:srgbClr val="FF3300"/>
              </a:solidFill>
              <a:ln w="12700" cap="rnd">
                <a:solidFill>
                  <a:schemeClr val="tx1"/>
                </a:solidFill>
                <a:round/>
                <a:headEnd/>
                <a:tailEnd/>
              </a:ln>
            </p:spPr>
            <p:txBody>
              <a:bodyPr wrap="none" anchor="ctr"/>
              <a:lstStyle/>
              <a:p>
                <a:endParaRPr lang="en-US">
                  <a:solidFill>
                    <a:srgbClr val="FFFFFF"/>
                  </a:solidFill>
                  <a:latin typeface="StempelGaramond Roman"/>
                </a:endParaRPr>
              </a:p>
            </p:txBody>
          </p:sp>
          <p:sp>
            <p:nvSpPr>
              <p:cNvPr id="30295" name="Oval 974"/>
              <p:cNvSpPr>
                <a:spLocks noChangeArrowheads="1"/>
              </p:cNvSpPr>
              <p:nvPr/>
            </p:nvSpPr>
            <p:spPr bwMode="auto">
              <a:xfrm>
                <a:off x="536" y="3270"/>
                <a:ext cx="48" cy="48"/>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96" name="Text Box 975"/>
              <p:cNvSpPr txBox="1">
                <a:spLocks noChangeArrowheads="1"/>
              </p:cNvSpPr>
              <p:nvPr/>
            </p:nvSpPr>
            <p:spPr bwMode="auto">
              <a:xfrm>
                <a:off x="534" y="3192"/>
                <a:ext cx="1776" cy="192"/>
              </a:xfrm>
              <a:prstGeom prst="rect">
                <a:avLst/>
              </a:prstGeom>
              <a:noFill/>
              <a:ln w="9525">
                <a:noFill/>
                <a:miter lim="800000"/>
                <a:headEnd/>
                <a:tailEnd/>
              </a:ln>
            </p:spPr>
            <p:txBody>
              <a:bodyPr>
                <a:spAutoFit/>
              </a:bodyPr>
              <a:lstStyle/>
              <a:p>
                <a:pPr eaLnBrk="0" hangingPunct="0">
                  <a:spcBef>
                    <a:spcPct val="50000"/>
                  </a:spcBef>
                </a:pPr>
                <a:r>
                  <a:rPr lang="en-GB" sz="1400" b="1">
                    <a:solidFill>
                      <a:srgbClr val="000000"/>
                    </a:solidFill>
                  </a:rPr>
                  <a:t>   </a:t>
                </a:r>
                <a:r>
                  <a:rPr lang="en-GB" sz="1200" b="1">
                    <a:solidFill>
                      <a:srgbClr val="000000"/>
                    </a:solidFill>
                  </a:rPr>
                  <a:t>Regional Reference Labs</a:t>
                </a:r>
                <a:endParaRPr lang="en-GB" sz="2400">
                  <a:solidFill>
                    <a:srgbClr val="FFFFFF"/>
                  </a:solidFill>
                  <a:latin typeface="Times New Roman" pitchFamily="18" charset="0"/>
                </a:endParaRPr>
              </a:p>
            </p:txBody>
          </p:sp>
          <p:sp>
            <p:nvSpPr>
              <p:cNvPr id="30297" name="AutoShape 976"/>
              <p:cNvSpPr>
                <a:spLocks/>
              </p:cNvSpPr>
              <p:nvPr/>
            </p:nvSpPr>
            <p:spPr bwMode="auto">
              <a:xfrm>
                <a:off x="384" y="3120"/>
                <a:ext cx="108" cy="336"/>
              </a:xfrm>
              <a:prstGeom prst="leftBrace">
                <a:avLst>
                  <a:gd name="adj1" fmla="val 25926"/>
                  <a:gd name="adj2" fmla="val 50000"/>
                </a:avLst>
              </a:prstGeom>
              <a:noFill/>
              <a:ln w="12700" cap="rnd">
                <a:solidFill>
                  <a:schemeClr val="bg2"/>
                </a:solidFill>
                <a:round/>
                <a:headEnd/>
                <a:tailEnd/>
              </a:ln>
            </p:spPr>
            <p:txBody>
              <a:bodyPr wrap="none" anchor="ctr"/>
              <a:lstStyle/>
              <a:p>
                <a:endParaRPr lang="en-US">
                  <a:solidFill>
                    <a:srgbClr val="FFFFFF"/>
                  </a:solidFill>
                  <a:latin typeface="StempelGaramond Roman"/>
                </a:endParaRPr>
              </a:p>
            </p:txBody>
          </p:sp>
          <p:sp>
            <p:nvSpPr>
              <p:cNvPr id="30298" name="Text Box 977"/>
              <p:cNvSpPr txBox="1">
                <a:spLocks noChangeArrowheads="1"/>
              </p:cNvSpPr>
              <p:nvPr/>
            </p:nvSpPr>
            <p:spPr bwMode="auto">
              <a:xfrm>
                <a:off x="-10" y="3139"/>
                <a:ext cx="356" cy="250"/>
              </a:xfrm>
              <a:prstGeom prst="rect">
                <a:avLst/>
              </a:prstGeom>
              <a:noFill/>
              <a:ln w="9525">
                <a:noFill/>
                <a:miter lim="800000"/>
                <a:headEnd/>
                <a:tailEnd/>
              </a:ln>
            </p:spPr>
            <p:txBody>
              <a:bodyPr wrap="none" anchor="ctr">
                <a:spAutoFit/>
              </a:bodyPr>
              <a:lstStyle/>
              <a:p>
                <a:pPr algn="ctr" eaLnBrk="0" hangingPunct="0">
                  <a:spcBef>
                    <a:spcPct val="50000"/>
                  </a:spcBef>
                </a:pPr>
                <a:r>
                  <a:rPr lang="en-GB" sz="2000" b="1">
                    <a:solidFill>
                      <a:srgbClr val="000000"/>
                    </a:solidFill>
                    <a:latin typeface="Times New Roman" pitchFamily="18" charset="0"/>
                  </a:rPr>
                  <a:t>172</a:t>
                </a:r>
                <a:endParaRPr lang="en-GB" sz="2000">
                  <a:solidFill>
                    <a:srgbClr val="FFFFFF"/>
                  </a:solidFill>
                  <a:latin typeface="Times New Roman" pitchFamily="18" charset="0"/>
                </a:endParaRPr>
              </a:p>
            </p:txBody>
          </p:sp>
        </p:grpSp>
      </p:grpSp>
      <p:grpSp>
        <p:nvGrpSpPr>
          <p:cNvPr id="30262" name="Group 978"/>
          <p:cNvGrpSpPr>
            <a:grpSpLocks/>
          </p:cNvGrpSpPr>
          <p:nvPr/>
        </p:nvGrpSpPr>
        <p:grpSpPr bwMode="auto">
          <a:xfrm>
            <a:off x="187325" y="3667125"/>
            <a:ext cx="3622675" cy="752475"/>
            <a:chOff x="30" y="3044"/>
            <a:chExt cx="2282" cy="474"/>
          </a:xfrm>
        </p:grpSpPr>
        <p:sp>
          <p:nvSpPr>
            <p:cNvPr id="30281" name="Text Box 979"/>
            <p:cNvSpPr txBox="1">
              <a:spLocks noChangeArrowheads="1"/>
            </p:cNvSpPr>
            <p:nvPr/>
          </p:nvSpPr>
          <p:spPr bwMode="auto">
            <a:xfrm>
              <a:off x="536" y="3326"/>
              <a:ext cx="1776" cy="192"/>
            </a:xfrm>
            <a:prstGeom prst="rect">
              <a:avLst/>
            </a:prstGeom>
            <a:noFill/>
            <a:ln w="9525">
              <a:noFill/>
              <a:miter lim="800000"/>
              <a:headEnd/>
              <a:tailEnd/>
            </a:ln>
          </p:spPr>
          <p:txBody>
            <a:bodyPr>
              <a:spAutoFit/>
            </a:bodyPr>
            <a:lstStyle/>
            <a:p>
              <a:pPr eaLnBrk="0" hangingPunct="0">
                <a:spcBef>
                  <a:spcPct val="50000"/>
                </a:spcBef>
              </a:pPr>
              <a:r>
                <a:rPr lang="en-GB" sz="1400" b="1">
                  <a:solidFill>
                    <a:srgbClr val="000000"/>
                  </a:solidFill>
                </a:rPr>
                <a:t>   </a:t>
              </a:r>
              <a:r>
                <a:rPr lang="en-GB" sz="1200" b="1">
                  <a:solidFill>
                    <a:srgbClr val="000000"/>
                  </a:solidFill>
                </a:rPr>
                <a:t>Global Specialised Labs</a:t>
              </a:r>
              <a:r>
                <a:rPr lang="en-GB" sz="1400" b="1">
                  <a:solidFill>
                    <a:srgbClr val="000000"/>
                  </a:solidFill>
                </a:rPr>
                <a:t> </a:t>
              </a:r>
              <a:endParaRPr lang="en-GB" sz="2400">
                <a:solidFill>
                  <a:srgbClr val="FFFFFF"/>
                </a:solidFill>
                <a:latin typeface="Times New Roman" pitchFamily="18" charset="0"/>
              </a:endParaRPr>
            </a:p>
          </p:txBody>
        </p:sp>
        <p:sp>
          <p:nvSpPr>
            <p:cNvPr id="30282" name="Oval 980"/>
            <p:cNvSpPr>
              <a:spLocks noChangeArrowheads="1"/>
            </p:cNvSpPr>
            <p:nvPr/>
          </p:nvSpPr>
          <p:spPr bwMode="auto">
            <a:xfrm>
              <a:off x="528" y="3120"/>
              <a:ext cx="48" cy="48"/>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83" name="Text Box 981"/>
            <p:cNvSpPr txBox="1">
              <a:spLocks noChangeArrowheads="1"/>
            </p:cNvSpPr>
            <p:nvPr/>
          </p:nvSpPr>
          <p:spPr bwMode="auto">
            <a:xfrm>
              <a:off x="536" y="3044"/>
              <a:ext cx="1776" cy="192"/>
            </a:xfrm>
            <a:prstGeom prst="rect">
              <a:avLst/>
            </a:prstGeom>
            <a:noFill/>
            <a:ln w="9525">
              <a:noFill/>
              <a:miter lim="800000"/>
              <a:headEnd/>
              <a:tailEnd/>
            </a:ln>
          </p:spPr>
          <p:txBody>
            <a:bodyPr>
              <a:spAutoFit/>
            </a:bodyPr>
            <a:lstStyle/>
            <a:p>
              <a:pPr eaLnBrk="0" hangingPunct="0">
                <a:spcBef>
                  <a:spcPct val="50000"/>
                </a:spcBef>
              </a:pPr>
              <a:r>
                <a:rPr lang="en-GB" sz="1400" b="1">
                  <a:solidFill>
                    <a:srgbClr val="000000"/>
                  </a:solidFill>
                </a:rPr>
                <a:t>   </a:t>
              </a:r>
              <a:r>
                <a:rPr lang="en-GB" sz="1200" b="1">
                  <a:solidFill>
                    <a:srgbClr val="000000"/>
                  </a:solidFill>
                </a:rPr>
                <a:t>National Laboratories</a:t>
              </a:r>
              <a:r>
                <a:rPr lang="en-GB" sz="1400" b="1">
                  <a:solidFill>
                    <a:srgbClr val="000000"/>
                  </a:solidFill>
                </a:rPr>
                <a:t> </a:t>
              </a:r>
              <a:endParaRPr lang="en-GB" sz="2400">
                <a:solidFill>
                  <a:srgbClr val="FFFFFF"/>
                </a:solidFill>
                <a:latin typeface="Times New Roman" pitchFamily="18" charset="0"/>
              </a:endParaRPr>
            </a:p>
          </p:txBody>
        </p:sp>
        <p:sp>
          <p:nvSpPr>
            <p:cNvPr id="30284" name="Oval 982"/>
            <p:cNvSpPr>
              <a:spLocks noChangeArrowheads="1"/>
            </p:cNvSpPr>
            <p:nvPr/>
          </p:nvSpPr>
          <p:spPr bwMode="auto">
            <a:xfrm>
              <a:off x="536" y="3390"/>
              <a:ext cx="52" cy="52"/>
            </a:xfrm>
            <a:prstGeom prst="ellipse">
              <a:avLst/>
            </a:prstGeom>
            <a:solidFill>
              <a:srgbClr val="FF3300"/>
            </a:solidFill>
            <a:ln w="12700" cap="rnd">
              <a:solidFill>
                <a:schemeClr val="tx1"/>
              </a:solidFill>
              <a:round/>
              <a:headEnd/>
              <a:tailEnd/>
            </a:ln>
          </p:spPr>
          <p:txBody>
            <a:bodyPr wrap="none" anchor="ctr"/>
            <a:lstStyle/>
            <a:p>
              <a:endParaRPr lang="en-US">
                <a:solidFill>
                  <a:srgbClr val="FFFFFF"/>
                </a:solidFill>
                <a:latin typeface="StempelGaramond Roman"/>
              </a:endParaRPr>
            </a:p>
          </p:txBody>
        </p:sp>
        <p:sp>
          <p:nvSpPr>
            <p:cNvPr id="30285" name="Oval 983"/>
            <p:cNvSpPr>
              <a:spLocks noChangeArrowheads="1"/>
            </p:cNvSpPr>
            <p:nvPr/>
          </p:nvSpPr>
          <p:spPr bwMode="auto">
            <a:xfrm>
              <a:off x="536" y="3270"/>
              <a:ext cx="48" cy="48"/>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86" name="Text Box 984"/>
            <p:cNvSpPr txBox="1">
              <a:spLocks noChangeArrowheads="1"/>
            </p:cNvSpPr>
            <p:nvPr/>
          </p:nvSpPr>
          <p:spPr bwMode="auto">
            <a:xfrm>
              <a:off x="534" y="3192"/>
              <a:ext cx="1776" cy="192"/>
            </a:xfrm>
            <a:prstGeom prst="rect">
              <a:avLst/>
            </a:prstGeom>
            <a:noFill/>
            <a:ln w="9525">
              <a:noFill/>
              <a:miter lim="800000"/>
              <a:headEnd/>
              <a:tailEnd/>
            </a:ln>
          </p:spPr>
          <p:txBody>
            <a:bodyPr>
              <a:spAutoFit/>
            </a:bodyPr>
            <a:lstStyle/>
            <a:p>
              <a:pPr eaLnBrk="0" hangingPunct="0">
                <a:spcBef>
                  <a:spcPct val="50000"/>
                </a:spcBef>
              </a:pPr>
              <a:r>
                <a:rPr lang="en-GB" sz="1400" b="1">
                  <a:solidFill>
                    <a:srgbClr val="000000"/>
                  </a:solidFill>
                </a:rPr>
                <a:t>   </a:t>
              </a:r>
              <a:r>
                <a:rPr lang="en-GB" sz="1200" b="1">
                  <a:solidFill>
                    <a:srgbClr val="000000"/>
                  </a:solidFill>
                </a:rPr>
                <a:t>Regional Reference Labs</a:t>
              </a:r>
              <a:endParaRPr lang="en-GB" sz="2400">
                <a:solidFill>
                  <a:srgbClr val="FFFFFF"/>
                </a:solidFill>
                <a:latin typeface="Times New Roman" pitchFamily="18" charset="0"/>
              </a:endParaRPr>
            </a:p>
          </p:txBody>
        </p:sp>
        <p:sp>
          <p:nvSpPr>
            <p:cNvPr id="30287" name="AutoShape 985"/>
            <p:cNvSpPr>
              <a:spLocks/>
            </p:cNvSpPr>
            <p:nvPr/>
          </p:nvSpPr>
          <p:spPr bwMode="auto">
            <a:xfrm>
              <a:off x="384" y="3120"/>
              <a:ext cx="108" cy="336"/>
            </a:xfrm>
            <a:prstGeom prst="leftBrace">
              <a:avLst>
                <a:gd name="adj1" fmla="val 25926"/>
                <a:gd name="adj2" fmla="val 50000"/>
              </a:avLst>
            </a:prstGeom>
            <a:noFill/>
            <a:ln w="12700" cap="rnd">
              <a:solidFill>
                <a:schemeClr val="bg2"/>
              </a:solidFill>
              <a:round/>
              <a:headEnd/>
              <a:tailEnd/>
            </a:ln>
          </p:spPr>
          <p:txBody>
            <a:bodyPr wrap="none" anchor="ctr"/>
            <a:lstStyle/>
            <a:p>
              <a:endParaRPr lang="en-US">
                <a:solidFill>
                  <a:srgbClr val="FFFFFF"/>
                </a:solidFill>
                <a:latin typeface="StempelGaramond Roman"/>
              </a:endParaRPr>
            </a:p>
          </p:txBody>
        </p:sp>
        <p:sp>
          <p:nvSpPr>
            <p:cNvPr id="30288" name="Text Box 986"/>
            <p:cNvSpPr txBox="1">
              <a:spLocks noChangeArrowheads="1"/>
            </p:cNvSpPr>
            <p:nvPr/>
          </p:nvSpPr>
          <p:spPr bwMode="auto">
            <a:xfrm>
              <a:off x="30" y="3139"/>
              <a:ext cx="276" cy="250"/>
            </a:xfrm>
            <a:prstGeom prst="rect">
              <a:avLst/>
            </a:prstGeom>
            <a:noFill/>
            <a:ln w="9525">
              <a:noFill/>
              <a:miter lim="800000"/>
              <a:headEnd/>
              <a:tailEnd/>
            </a:ln>
          </p:spPr>
          <p:txBody>
            <a:bodyPr wrap="none" anchor="ctr">
              <a:spAutoFit/>
            </a:bodyPr>
            <a:lstStyle/>
            <a:p>
              <a:pPr algn="ctr" eaLnBrk="0" hangingPunct="0">
                <a:spcBef>
                  <a:spcPct val="50000"/>
                </a:spcBef>
              </a:pPr>
              <a:r>
                <a:rPr lang="en-GB" sz="2000" b="1">
                  <a:solidFill>
                    <a:srgbClr val="000000"/>
                  </a:solidFill>
                  <a:latin typeface="Times New Roman" pitchFamily="18" charset="0"/>
                </a:rPr>
                <a:t>80</a:t>
              </a:r>
              <a:endParaRPr lang="en-GB" sz="2000">
                <a:solidFill>
                  <a:srgbClr val="FFFFFF"/>
                </a:solidFill>
                <a:latin typeface="Times New Roman" pitchFamily="18" charset="0"/>
              </a:endParaRPr>
            </a:p>
          </p:txBody>
        </p:sp>
      </p:grpSp>
      <p:sp>
        <p:nvSpPr>
          <p:cNvPr id="30263" name="Text Box 987"/>
          <p:cNvSpPr txBox="1">
            <a:spLocks noChangeArrowheads="1"/>
          </p:cNvSpPr>
          <p:nvPr/>
        </p:nvSpPr>
        <p:spPr bwMode="auto">
          <a:xfrm>
            <a:off x="5651500" y="2276475"/>
            <a:ext cx="2663825" cy="366713"/>
          </a:xfrm>
          <a:prstGeom prst="rect">
            <a:avLst/>
          </a:prstGeom>
          <a:noFill/>
          <a:ln w="9525">
            <a:noFill/>
            <a:miter lim="800000"/>
            <a:headEnd/>
            <a:tailEnd/>
          </a:ln>
        </p:spPr>
        <p:txBody>
          <a:bodyPr>
            <a:spAutoFit/>
          </a:bodyPr>
          <a:lstStyle/>
          <a:p>
            <a:pPr>
              <a:spcBef>
                <a:spcPct val="50000"/>
              </a:spcBef>
            </a:pPr>
            <a:r>
              <a:rPr lang="en-GB" altLang="zh-CN" b="1">
                <a:solidFill>
                  <a:srgbClr val="FF3300"/>
                </a:solidFill>
                <a:ea typeface="SimSun"/>
                <a:cs typeface="SimSun"/>
              </a:rPr>
              <a:t>N= 679 labs </a:t>
            </a:r>
            <a:endParaRPr lang="en-US" b="1">
              <a:solidFill>
                <a:srgbClr val="FF3300"/>
              </a:solidFill>
              <a:ea typeface="SimSun"/>
              <a:cs typeface="SimSun"/>
            </a:endParaRPr>
          </a:p>
        </p:txBody>
      </p:sp>
      <p:sp>
        <p:nvSpPr>
          <p:cNvPr id="30264" name="Text Box 988"/>
          <p:cNvSpPr txBox="1">
            <a:spLocks noChangeArrowheads="1"/>
          </p:cNvSpPr>
          <p:nvPr/>
        </p:nvSpPr>
        <p:spPr bwMode="auto">
          <a:xfrm>
            <a:off x="8402638" y="4005263"/>
            <a:ext cx="982662" cy="244475"/>
          </a:xfrm>
          <a:prstGeom prst="rect">
            <a:avLst/>
          </a:prstGeom>
          <a:noFill/>
          <a:ln w="9525">
            <a:noFill/>
            <a:miter lim="800000"/>
            <a:headEnd/>
            <a:tailEnd/>
          </a:ln>
        </p:spPr>
        <p:txBody>
          <a:bodyPr wrap="none">
            <a:spAutoFit/>
          </a:bodyPr>
          <a:lstStyle/>
          <a:p>
            <a:r>
              <a:rPr lang="en-GB" sz="1000" b="1">
                <a:solidFill>
                  <a:srgbClr val="000000"/>
                </a:solidFill>
              </a:rPr>
              <a:t>+ 331 "SNLs"</a:t>
            </a:r>
            <a:endParaRPr lang="en-US" sz="1000" b="1">
              <a:solidFill>
                <a:srgbClr val="000000"/>
              </a:solidFill>
            </a:endParaRPr>
          </a:p>
        </p:txBody>
      </p:sp>
      <p:sp>
        <p:nvSpPr>
          <p:cNvPr id="30265" name="Text Box 989"/>
          <p:cNvSpPr txBox="1">
            <a:spLocks noChangeArrowheads="1"/>
          </p:cNvSpPr>
          <p:nvPr/>
        </p:nvSpPr>
        <p:spPr bwMode="auto">
          <a:xfrm>
            <a:off x="8445500" y="3860800"/>
            <a:ext cx="754063" cy="244475"/>
          </a:xfrm>
          <a:prstGeom prst="rect">
            <a:avLst/>
          </a:prstGeom>
          <a:noFill/>
          <a:ln w="9525">
            <a:noFill/>
            <a:miter lim="800000"/>
            <a:headEnd/>
            <a:tailEnd/>
          </a:ln>
        </p:spPr>
        <p:txBody>
          <a:bodyPr wrap="none">
            <a:spAutoFit/>
          </a:bodyPr>
          <a:lstStyle/>
          <a:p>
            <a:r>
              <a:rPr lang="en-GB" sz="1000" b="1">
                <a:solidFill>
                  <a:srgbClr val="000000"/>
                </a:solidFill>
              </a:rPr>
              <a:t> 31 "NLs"</a:t>
            </a:r>
            <a:endParaRPr lang="en-US" sz="1000" b="1">
              <a:solidFill>
                <a:srgbClr val="000000"/>
              </a:solidFill>
            </a:endParaRPr>
          </a:p>
        </p:txBody>
      </p:sp>
      <p:sp>
        <p:nvSpPr>
          <p:cNvPr id="30266" name="Text Box 990"/>
          <p:cNvSpPr txBox="1">
            <a:spLocks noChangeArrowheads="1"/>
          </p:cNvSpPr>
          <p:nvPr/>
        </p:nvSpPr>
        <p:spPr bwMode="auto">
          <a:xfrm>
            <a:off x="4572000" y="2189163"/>
            <a:ext cx="1655763" cy="519112"/>
          </a:xfrm>
          <a:prstGeom prst="rect">
            <a:avLst/>
          </a:prstGeom>
          <a:noFill/>
          <a:ln w="9525">
            <a:noFill/>
            <a:miter lim="800000"/>
            <a:headEnd/>
            <a:tailEnd/>
          </a:ln>
        </p:spPr>
        <p:txBody>
          <a:bodyPr>
            <a:spAutoFit/>
          </a:bodyPr>
          <a:lstStyle/>
          <a:p>
            <a:pPr>
              <a:spcBef>
                <a:spcPct val="50000"/>
              </a:spcBef>
            </a:pPr>
            <a:r>
              <a:rPr lang="en-GB" sz="2800" b="1">
                <a:solidFill>
                  <a:srgbClr val="FF0066"/>
                </a:solidFill>
              </a:rPr>
              <a:t>2010</a:t>
            </a:r>
            <a:endParaRPr lang="en-US" sz="2800" b="1">
              <a:solidFill>
                <a:srgbClr val="FF0066"/>
              </a:solidFill>
            </a:endParaRPr>
          </a:p>
        </p:txBody>
      </p:sp>
      <p:sp>
        <p:nvSpPr>
          <p:cNvPr id="30267" name="Text Box 991"/>
          <p:cNvSpPr txBox="1">
            <a:spLocks noChangeArrowheads="1"/>
          </p:cNvSpPr>
          <p:nvPr/>
        </p:nvSpPr>
        <p:spPr bwMode="auto">
          <a:xfrm>
            <a:off x="323850" y="749300"/>
            <a:ext cx="1655763" cy="519113"/>
          </a:xfrm>
          <a:prstGeom prst="rect">
            <a:avLst/>
          </a:prstGeom>
          <a:noFill/>
          <a:ln w="9525">
            <a:noFill/>
            <a:miter lim="800000"/>
            <a:headEnd/>
            <a:tailEnd/>
          </a:ln>
        </p:spPr>
        <p:txBody>
          <a:bodyPr>
            <a:spAutoFit/>
          </a:bodyPr>
          <a:lstStyle/>
          <a:p>
            <a:pPr>
              <a:spcBef>
                <a:spcPct val="50000"/>
              </a:spcBef>
            </a:pPr>
            <a:r>
              <a:rPr lang="en-GB" sz="2800" b="1">
                <a:solidFill>
                  <a:srgbClr val="FF0066"/>
                </a:solidFill>
              </a:rPr>
              <a:t>2001</a:t>
            </a:r>
            <a:endParaRPr lang="en-US" sz="2800" b="1">
              <a:solidFill>
                <a:srgbClr val="FF0066"/>
              </a:solidFill>
            </a:endParaRPr>
          </a:p>
        </p:txBody>
      </p:sp>
      <p:pic>
        <p:nvPicPr>
          <p:cNvPr id="30268" name="Picture 992" descr="WHO-EN-BW-H"/>
          <p:cNvPicPr>
            <a:picLocks noChangeAspect="1" noChangeArrowheads="1"/>
          </p:cNvPicPr>
          <p:nvPr/>
        </p:nvPicPr>
        <p:blipFill>
          <a:blip r:embed="rId3"/>
          <a:srcRect/>
          <a:stretch>
            <a:fillRect/>
          </a:stretch>
        </p:blipFill>
        <p:spPr bwMode="auto">
          <a:xfrm>
            <a:off x="250825" y="6316663"/>
            <a:ext cx="1657350" cy="541337"/>
          </a:xfrm>
          <a:prstGeom prst="rect">
            <a:avLst/>
          </a:prstGeom>
          <a:noFill/>
          <a:ln w="9525">
            <a:noFill/>
            <a:miter lim="800000"/>
            <a:headEnd/>
            <a:tailEnd/>
          </a:ln>
        </p:spPr>
      </p:pic>
      <p:sp>
        <p:nvSpPr>
          <p:cNvPr id="30269" name="Oval 993"/>
          <p:cNvSpPr>
            <a:spLocks noChangeArrowheads="1"/>
          </p:cNvSpPr>
          <p:nvPr/>
        </p:nvSpPr>
        <p:spPr bwMode="auto">
          <a:xfrm>
            <a:off x="7370763" y="4330700"/>
            <a:ext cx="55562" cy="52388"/>
          </a:xfrm>
          <a:prstGeom prst="ellipse">
            <a:avLst/>
          </a:prstGeom>
          <a:solidFill>
            <a:srgbClr val="FFFF00"/>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70" name="Text Box 994"/>
          <p:cNvSpPr txBox="1">
            <a:spLocks noChangeArrowheads="1"/>
          </p:cNvSpPr>
          <p:nvPr/>
        </p:nvSpPr>
        <p:spPr bwMode="auto">
          <a:xfrm>
            <a:off x="250825" y="5805488"/>
            <a:ext cx="2089150" cy="366712"/>
          </a:xfrm>
          <a:prstGeom prst="rect">
            <a:avLst/>
          </a:prstGeom>
          <a:noFill/>
          <a:ln w="9525">
            <a:noFill/>
            <a:miter lim="800000"/>
            <a:headEnd/>
            <a:tailEnd/>
          </a:ln>
        </p:spPr>
        <p:txBody>
          <a:bodyPr>
            <a:spAutoFit/>
          </a:bodyPr>
          <a:lstStyle/>
          <a:p>
            <a:pPr>
              <a:spcBef>
                <a:spcPct val="50000"/>
              </a:spcBef>
            </a:pPr>
            <a:r>
              <a:rPr lang="en-GB" b="1">
                <a:solidFill>
                  <a:srgbClr val="0000FF"/>
                </a:solidFill>
              </a:rPr>
              <a:t>As of July 2010</a:t>
            </a:r>
            <a:endParaRPr lang="en-US" b="1">
              <a:solidFill>
                <a:srgbClr val="0000FF"/>
              </a:solidFill>
            </a:endParaRPr>
          </a:p>
        </p:txBody>
      </p:sp>
      <p:sp>
        <p:nvSpPr>
          <p:cNvPr id="30271" name="Rectangle 995"/>
          <p:cNvSpPr>
            <a:spLocks noChangeArrowheads="1"/>
          </p:cNvSpPr>
          <p:nvPr/>
        </p:nvSpPr>
        <p:spPr bwMode="auto">
          <a:xfrm>
            <a:off x="0" y="6434138"/>
            <a:ext cx="415925" cy="366712"/>
          </a:xfrm>
          <a:prstGeom prst="rect">
            <a:avLst/>
          </a:prstGeom>
          <a:noFill/>
          <a:ln w="9525">
            <a:noFill/>
            <a:miter lim="800000"/>
            <a:headEnd/>
            <a:tailEnd/>
          </a:ln>
        </p:spPr>
        <p:txBody>
          <a:bodyPr lIns="0" tIns="0" rIns="0" bIns="0"/>
          <a:lstStyle/>
          <a:p>
            <a:pPr defTabSz="1042988"/>
            <a:fld id="{39DA23A9-A2B1-4405-930F-B3404CA0EFEA}" type="slidenum">
              <a:rPr lang="ar-SA" sz="1300" b="1">
                <a:solidFill>
                  <a:srgbClr val="FFFFFF"/>
                </a:solidFill>
                <a:latin typeface="Arial Narrow" pitchFamily="34" charset="0"/>
              </a:rPr>
              <a:pPr defTabSz="1042988"/>
              <a:t>2</a:t>
            </a:fld>
            <a:r>
              <a:rPr lang="en-GB" sz="1700" b="1">
                <a:solidFill>
                  <a:srgbClr val="72BBE8"/>
                </a:solidFill>
                <a:latin typeface="Arial Narrow" pitchFamily="34" charset="0"/>
              </a:rPr>
              <a:t> </a:t>
            </a:r>
            <a:endParaRPr lang="en-US" sz="2400" b="1" baseline="14000">
              <a:solidFill>
                <a:srgbClr val="0000FF"/>
              </a:solidFill>
              <a:latin typeface="Arial Narrow" pitchFamily="34" charset="0"/>
            </a:endParaRPr>
          </a:p>
        </p:txBody>
      </p:sp>
      <p:sp>
        <p:nvSpPr>
          <p:cNvPr id="30272" name="Rectangle 996"/>
          <p:cNvSpPr>
            <a:spLocks noChangeArrowheads="1"/>
          </p:cNvSpPr>
          <p:nvPr/>
        </p:nvSpPr>
        <p:spPr bwMode="auto">
          <a:xfrm>
            <a:off x="34925" y="6491288"/>
            <a:ext cx="415925" cy="366712"/>
          </a:xfrm>
          <a:prstGeom prst="rect">
            <a:avLst/>
          </a:prstGeom>
          <a:noFill/>
          <a:ln w="9525">
            <a:noFill/>
            <a:miter lim="800000"/>
            <a:headEnd/>
            <a:tailEnd/>
          </a:ln>
        </p:spPr>
        <p:txBody>
          <a:bodyPr lIns="0" tIns="0" rIns="0" bIns="0"/>
          <a:lstStyle/>
          <a:p>
            <a:pPr defTabSz="1042988"/>
            <a:fld id="{0C421B9F-39FE-46CB-A937-949959593C23}" type="slidenum">
              <a:rPr lang="ar-SA" sz="1300" b="1">
                <a:solidFill>
                  <a:srgbClr val="000000"/>
                </a:solidFill>
                <a:latin typeface="Arial Narrow" pitchFamily="34" charset="0"/>
              </a:rPr>
              <a:pPr defTabSz="1042988"/>
              <a:t>2</a:t>
            </a:fld>
            <a:r>
              <a:rPr lang="en-GB" sz="1700" b="1">
                <a:solidFill>
                  <a:srgbClr val="72BBE8"/>
                </a:solidFill>
                <a:latin typeface="Arial Narrow" pitchFamily="34" charset="0"/>
              </a:rPr>
              <a:t> </a:t>
            </a:r>
            <a:endParaRPr lang="en-US" sz="2400" b="1" baseline="14000">
              <a:solidFill>
                <a:srgbClr val="0000FF"/>
              </a:solidFill>
              <a:latin typeface="Arial Narrow" pitchFamily="34" charset="0"/>
            </a:endParaRPr>
          </a:p>
        </p:txBody>
      </p:sp>
      <p:sp>
        <p:nvSpPr>
          <p:cNvPr id="30273" name="Oval 997"/>
          <p:cNvSpPr>
            <a:spLocks noChangeArrowheads="1"/>
          </p:cNvSpPr>
          <p:nvPr/>
        </p:nvSpPr>
        <p:spPr bwMode="auto">
          <a:xfrm>
            <a:off x="6516688" y="6597650"/>
            <a:ext cx="55562" cy="50800"/>
          </a:xfrm>
          <a:prstGeom prst="ellipse">
            <a:avLst/>
          </a:prstGeom>
          <a:solidFill>
            <a:srgbClr val="D60093"/>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74" name="Text Box 998"/>
          <p:cNvSpPr txBox="1">
            <a:spLocks noChangeArrowheads="1"/>
          </p:cNvSpPr>
          <p:nvPr/>
        </p:nvSpPr>
        <p:spPr bwMode="auto">
          <a:xfrm>
            <a:off x="6673850" y="6480175"/>
            <a:ext cx="1778000" cy="274638"/>
          </a:xfrm>
          <a:prstGeom prst="rect">
            <a:avLst/>
          </a:prstGeom>
          <a:noFill/>
          <a:ln w="9525">
            <a:noFill/>
            <a:miter lim="800000"/>
            <a:headEnd/>
            <a:tailEnd/>
          </a:ln>
        </p:spPr>
        <p:txBody>
          <a:bodyPr wrap="none">
            <a:spAutoFit/>
          </a:bodyPr>
          <a:lstStyle/>
          <a:p>
            <a:pPr algn="ctr"/>
            <a:r>
              <a:rPr lang="en-GB" sz="1200" b="1">
                <a:solidFill>
                  <a:srgbClr val="000000"/>
                </a:solidFill>
              </a:rPr>
              <a:t>Provincial Labs China</a:t>
            </a:r>
            <a:endParaRPr lang="en-US" sz="1200" b="1">
              <a:solidFill>
                <a:srgbClr val="000000"/>
              </a:solidFill>
            </a:endParaRPr>
          </a:p>
        </p:txBody>
      </p:sp>
      <p:sp>
        <p:nvSpPr>
          <p:cNvPr id="30275" name="Oval 999"/>
          <p:cNvSpPr>
            <a:spLocks noChangeArrowheads="1"/>
          </p:cNvSpPr>
          <p:nvPr/>
        </p:nvSpPr>
        <p:spPr bwMode="auto">
          <a:xfrm>
            <a:off x="6516688" y="6742113"/>
            <a:ext cx="55562" cy="50800"/>
          </a:xfrm>
          <a:prstGeom prst="ellipse">
            <a:avLst/>
          </a:prstGeom>
          <a:solidFill>
            <a:srgbClr val="FFFFFF"/>
          </a:solidFill>
          <a:ln w="28575" cap="rnd">
            <a:solidFill>
              <a:schemeClr val="hlink"/>
            </a:solidFill>
            <a:round/>
            <a:headEnd/>
            <a:tailEnd/>
          </a:ln>
        </p:spPr>
        <p:txBody>
          <a:bodyPr wrap="none" anchor="ctr"/>
          <a:lstStyle/>
          <a:p>
            <a:endParaRPr lang="en-US">
              <a:solidFill>
                <a:srgbClr val="FFFFFF"/>
              </a:solidFill>
              <a:latin typeface="StempelGaramond Roman"/>
            </a:endParaRPr>
          </a:p>
        </p:txBody>
      </p:sp>
      <p:sp>
        <p:nvSpPr>
          <p:cNvPr id="30276" name="Text Box 1000"/>
          <p:cNvSpPr txBox="1">
            <a:spLocks noChangeArrowheads="1"/>
          </p:cNvSpPr>
          <p:nvPr/>
        </p:nvSpPr>
        <p:spPr bwMode="auto">
          <a:xfrm>
            <a:off x="6680200" y="6611938"/>
            <a:ext cx="2065338" cy="274637"/>
          </a:xfrm>
          <a:prstGeom prst="rect">
            <a:avLst/>
          </a:prstGeom>
          <a:noFill/>
          <a:ln w="9525">
            <a:noFill/>
            <a:miter lim="800000"/>
            <a:headEnd/>
            <a:tailEnd/>
          </a:ln>
        </p:spPr>
        <p:txBody>
          <a:bodyPr wrap="none">
            <a:spAutoFit/>
          </a:bodyPr>
          <a:lstStyle/>
          <a:p>
            <a:pPr algn="ctr"/>
            <a:r>
              <a:rPr lang="en-GB" sz="1200" b="1">
                <a:solidFill>
                  <a:srgbClr val="000000"/>
                </a:solidFill>
              </a:rPr>
              <a:t>Sub-National Labs Russia</a:t>
            </a:r>
            <a:endParaRPr lang="en-US" sz="1200" b="1">
              <a:solidFill>
                <a:srgbClr val="000000"/>
              </a:solidFill>
            </a:endParaRPr>
          </a:p>
        </p:txBody>
      </p:sp>
      <p:sp>
        <p:nvSpPr>
          <p:cNvPr id="30277" name="Text Box 1001"/>
          <p:cNvSpPr txBox="1">
            <a:spLocks noChangeArrowheads="1"/>
          </p:cNvSpPr>
          <p:nvPr/>
        </p:nvSpPr>
        <p:spPr bwMode="auto">
          <a:xfrm>
            <a:off x="2124075" y="6446838"/>
            <a:ext cx="4105275" cy="366712"/>
          </a:xfrm>
          <a:prstGeom prst="rect">
            <a:avLst/>
          </a:prstGeom>
          <a:noFill/>
          <a:ln w="9525">
            <a:noFill/>
            <a:miter lim="800000"/>
            <a:headEnd/>
            <a:tailEnd/>
          </a:ln>
        </p:spPr>
        <p:txBody>
          <a:bodyPr>
            <a:spAutoFit/>
          </a:bodyPr>
          <a:lstStyle/>
          <a:p>
            <a:pPr algn="ctr">
              <a:spcBef>
                <a:spcPct val="50000"/>
              </a:spcBef>
            </a:pPr>
            <a:r>
              <a:rPr lang="en-GB" sz="1400" b="1" u="sng">
                <a:solidFill>
                  <a:srgbClr val="FF0000"/>
                </a:solidFill>
              </a:rPr>
              <a:t>183/193 countries served by proficient labs</a:t>
            </a:r>
            <a:r>
              <a:rPr lang="en-GB" b="1">
                <a:solidFill>
                  <a:srgbClr val="FF0000"/>
                </a:solidFill>
              </a:rPr>
              <a:t> </a:t>
            </a:r>
            <a:endParaRPr lang="en-US" b="1">
              <a:solidFill>
                <a:srgbClr val="FF0000"/>
              </a:solidFill>
            </a:endParaRPr>
          </a:p>
        </p:txBody>
      </p:sp>
      <p:sp>
        <p:nvSpPr>
          <p:cNvPr id="30278" name="Oval 1002"/>
          <p:cNvSpPr>
            <a:spLocks noChangeArrowheads="1"/>
          </p:cNvSpPr>
          <p:nvPr/>
        </p:nvSpPr>
        <p:spPr bwMode="auto">
          <a:xfrm>
            <a:off x="7380288" y="4249738"/>
            <a:ext cx="55562"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79" name="Oval 1003"/>
          <p:cNvSpPr>
            <a:spLocks noChangeArrowheads="1"/>
          </p:cNvSpPr>
          <p:nvPr/>
        </p:nvSpPr>
        <p:spPr bwMode="auto">
          <a:xfrm>
            <a:off x="6245225" y="4672013"/>
            <a:ext cx="55563" cy="52387"/>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
        <p:nvSpPr>
          <p:cNvPr id="30280" name="Oval 1004"/>
          <p:cNvSpPr>
            <a:spLocks noChangeArrowheads="1"/>
          </p:cNvSpPr>
          <p:nvPr/>
        </p:nvSpPr>
        <p:spPr bwMode="auto">
          <a:xfrm>
            <a:off x="5886450" y="4581525"/>
            <a:ext cx="55563" cy="50800"/>
          </a:xfrm>
          <a:prstGeom prst="ellipse">
            <a:avLst/>
          </a:prstGeom>
          <a:solidFill>
            <a:schemeClr val="accent2"/>
          </a:solidFill>
          <a:ln w="12700" cap="rnd">
            <a:solidFill>
              <a:srgbClr val="000000"/>
            </a:solidFill>
            <a:round/>
            <a:headEnd/>
            <a:tailEnd/>
          </a:ln>
        </p:spPr>
        <p:txBody>
          <a:bodyPr wrap="none" anchor="ctr"/>
          <a:lstStyle/>
          <a:p>
            <a:endParaRPr lang="en-US">
              <a:solidFill>
                <a:srgbClr val="FFFFFF"/>
              </a:solidFill>
              <a:latin typeface="StempelGaramond Roman"/>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endParaRPr lang="en-US" smtClean="0"/>
          </a:p>
        </p:txBody>
      </p:sp>
      <p:sp>
        <p:nvSpPr>
          <p:cNvPr id="31746" name="Content Placeholder 2"/>
          <p:cNvSpPr>
            <a:spLocks noGrp="1"/>
          </p:cNvSpPr>
          <p:nvPr>
            <p:ph idx="1"/>
          </p:nvPr>
        </p:nvSpPr>
        <p:spPr/>
        <p:txBody>
          <a:bodyPr/>
          <a:lstStyle/>
          <a:p>
            <a:pPr eaLnBrk="1" hangingPunct="1"/>
            <a:endParaRPr lang="en-US" smtClean="0"/>
          </a:p>
        </p:txBody>
      </p:sp>
      <p:pic>
        <p:nvPicPr>
          <p:cNvPr id="31747" name="Picture 2"/>
          <p:cNvPicPr>
            <a:picLocks noChangeAspect="1" noChangeArrowheads="1"/>
          </p:cNvPicPr>
          <p:nvPr/>
        </p:nvPicPr>
        <p:blipFill>
          <a:blip r:embed="rId2"/>
          <a:srcRect/>
          <a:stretch>
            <a:fillRect/>
          </a:stretch>
        </p:blipFill>
        <p:spPr bwMode="auto">
          <a:xfrm>
            <a:off x="309563" y="188913"/>
            <a:ext cx="8583612" cy="64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06425" y="188913"/>
            <a:ext cx="7772400" cy="1143000"/>
          </a:xfrm>
        </p:spPr>
        <p:txBody>
          <a:bodyPr/>
          <a:lstStyle/>
          <a:p>
            <a:pPr eaLnBrk="1" hangingPunct="1"/>
            <a:r>
              <a:rPr lang="en-US" sz="3200" smtClean="0">
                <a:latin typeface="Arial" charset="0"/>
              </a:rPr>
              <a:t>Awarding a WHO Accreditation Certificate, SE Asian Region</a:t>
            </a:r>
          </a:p>
        </p:txBody>
      </p:sp>
      <p:sp>
        <p:nvSpPr>
          <p:cNvPr id="32770" name="Content Placeholder 2"/>
          <p:cNvSpPr>
            <a:spLocks noGrp="1"/>
          </p:cNvSpPr>
          <p:nvPr>
            <p:ph idx="1"/>
          </p:nvPr>
        </p:nvSpPr>
        <p:spPr/>
        <p:txBody>
          <a:bodyPr/>
          <a:lstStyle/>
          <a:p>
            <a:pPr eaLnBrk="1" hangingPunct="1"/>
            <a:endParaRPr lang="en-US" smtClean="0"/>
          </a:p>
        </p:txBody>
      </p:sp>
      <p:pic>
        <p:nvPicPr>
          <p:cNvPr id="32771" name="Picture 2"/>
          <p:cNvPicPr>
            <a:picLocks noChangeAspect="1" noChangeArrowheads="1"/>
          </p:cNvPicPr>
          <p:nvPr/>
        </p:nvPicPr>
        <p:blipFill>
          <a:blip r:embed="rId2"/>
          <a:srcRect/>
          <a:stretch>
            <a:fillRect/>
          </a:stretch>
        </p:blipFill>
        <p:spPr bwMode="auto">
          <a:xfrm>
            <a:off x="454025" y="1533525"/>
            <a:ext cx="8078788" cy="536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739775" y="188913"/>
            <a:ext cx="7772400" cy="1143000"/>
          </a:xfrm>
        </p:spPr>
        <p:txBody>
          <a:bodyPr/>
          <a:lstStyle/>
          <a:p>
            <a:pPr eaLnBrk="1" hangingPunct="1"/>
            <a:r>
              <a:rPr lang="en-US" sz="2800" smtClean="0">
                <a:latin typeface="Arial" charset="0"/>
              </a:rPr>
              <a:t>David Featherstone - Global Measles and Rubella Laboratory Coordinator, 2001-2012</a:t>
            </a:r>
          </a:p>
        </p:txBody>
      </p:sp>
      <p:sp>
        <p:nvSpPr>
          <p:cNvPr id="33794" name="Content Placeholder 2"/>
          <p:cNvSpPr>
            <a:spLocks noGrp="1"/>
          </p:cNvSpPr>
          <p:nvPr>
            <p:ph idx="1"/>
          </p:nvPr>
        </p:nvSpPr>
        <p:spPr/>
        <p:txBody>
          <a:bodyPr/>
          <a:lstStyle/>
          <a:p>
            <a:pPr eaLnBrk="1" hangingPunct="1"/>
            <a:endParaRPr lang="en-US" smtClean="0"/>
          </a:p>
        </p:txBody>
      </p:sp>
      <p:pic>
        <p:nvPicPr>
          <p:cNvPr id="33795" name="Picture 2"/>
          <p:cNvPicPr>
            <a:picLocks noChangeAspect="1" noChangeArrowheads="1"/>
          </p:cNvPicPr>
          <p:nvPr/>
        </p:nvPicPr>
        <p:blipFill>
          <a:blip r:embed="rId2"/>
          <a:srcRect/>
          <a:stretch>
            <a:fillRect/>
          </a:stretch>
        </p:blipFill>
        <p:spPr bwMode="auto">
          <a:xfrm>
            <a:off x="649288" y="1412875"/>
            <a:ext cx="781050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endParaRPr lang="en-US" smtClean="0"/>
          </a:p>
        </p:txBody>
      </p:sp>
      <p:sp>
        <p:nvSpPr>
          <p:cNvPr id="34818" name="Content Placeholder 2"/>
          <p:cNvSpPr>
            <a:spLocks noGrp="1"/>
          </p:cNvSpPr>
          <p:nvPr>
            <p:ph idx="1"/>
          </p:nvPr>
        </p:nvSpPr>
        <p:spPr/>
        <p:txBody>
          <a:bodyPr/>
          <a:lstStyle/>
          <a:p>
            <a:pPr eaLnBrk="1" hangingPunct="1"/>
            <a:endParaRPr lang="en-US" smtClean="0"/>
          </a:p>
        </p:txBody>
      </p:sp>
      <p:pic>
        <p:nvPicPr>
          <p:cNvPr id="34819" name="Picture 2"/>
          <p:cNvPicPr>
            <a:picLocks noChangeAspect="1" noChangeArrowheads="1"/>
          </p:cNvPicPr>
          <p:nvPr/>
        </p:nvPicPr>
        <p:blipFill>
          <a:blip r:embed="rId2"/>
          <a:srcRect/>
          <a:stretch>
            <a:fillRect/>
          </a:stretch>
        </p:blipFill>
        <p:spPr bwMode="auto">
          <a:xfrm>
            <a:off x="1349375" y="44450"/>
            <a:ext cx="6281738"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empelGaramond Roman" pitchFamily="18"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empelGaramond Roman" pitchFamily="18"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3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empelGaramond Roman" pitchFamily="18"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empelGaramond Roman" pitchFamily="18" charset="0"/>
            <a:cs typeface="Arial" charset="0"/>
          </a:defRPr>
        </a:defPPr>
      </a:lstStyle>
    </a:lnDef>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164</Words>
  <Application>Microsoft Office PowerPoint</Application>
  <PresentationFormat>On-screen Show (4:3)</PresentationFormat>
  <Paragraphs>28</Paragraphs>
  <Slides>6</Slides>
  <Notes>1</Notes>
  <HiddenSlides>0</HiddenSlides>
  <MMClips>0</MMClips>
  <ScaleCrop>false</ScaleCrop>
  <HeadingPairs>
    <vt:vector size="6" baseType="variant">
      <vt:variant>
        <vt:lpstr>Fonts Used</vt:lpstr>
      </vt:variant>
      <vt:variant>
        <vt:i4>7</vt:i4>
      </vt:variant>
      <vt:variant>
        <vt:lpstr>Design Template</vt:lpstr>
      </vt:variant>
      <vt:variant>
        <vt:i4>26</vt:i4>
      </vt:variant>
      <vt:variant>
        <vt:lpstr>Slide Titles</vt:lpstr>
      </vt:variant>
      <vt:variant>
        <vt:i4>6</vt:i4>
      </vt:variant>
    </vt:vector>
  </HeadingPairs>
  <TitlesOfParts>
    <vt:vector size="39" baseType="lpstr">
      <vt:lpstr>Times New Roman</vt:lpstr>
      <vt:lpstr>Arial</vt:lpstr>
      <vt:lpstr>Calibri</vt:lpstr>
      <vt:lpstr>StempelGaramond Roman</vt:lpstr>
      <vt:lpstr>Arial Rounded MT Bold</vt:lpstr>
      <vt:lpstr>SimSun</vt:lpstr>
      <vt:lpstr>Arial Narrow</vt:lpstr>
      <vt:lpstr>1_Default Design</vt:lpstr>
      <vt:lpstr>3_blank presentation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3_blank presentation</vt:lpstr>
      <vt:lpstr>3_blank presentation</vt:lpstr>
      <vt:lpstr>3_blank presentation</vt:lpstr>
      <vt:lpstr>3_blank presentation</vt:lpstr>
      <vt:lpstr>3_blank presentation</vt:lpstr>
      <vt:lpstr>3_blank presentation</vt:lpstr>
      <vt:lpstr>3_blank presentation</vt:lpstr>
      <vt:lpstr>3_blank presentation</vt:lpstr>
      <vt:lpstr>3_blank presentation</vt:lpstr>
      <vt:lpstr>3_blank presentation</vt:lpstr>
      <vt:lpstr>3_blank presentation</vt:lpstr>
      <vt:lpstr>Hong Kong Training Workshop, 2010 </vt:lpstr>
      <vt:lpstr>Slide 2</vt:lpstr>
      <vt:lpstr>Slide 3</vt:lpstr>
      <vt:lpstr>Awarding a WHO Accreditation Certificate, SE Asian Region</vt:lpstr>
      <vt:lpstr>David Featherstone - Global Measles and Rubella Laboratory Coordinator, 2001-2012</vt:lpstr>
      <vt:lpstr>Slide 6</vt:lpstr>
    </vt:vector>
  </TitlesOfParts>
  <Company>WHO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STREBEL, Peter Michau</dc:creator>
  <cp:lastModifiedBy>AlldayM</cp:lastModifiedBy>
  <cp:revision>5</cp:revision>
  <dcterms:created xsi:type="dcterms:W3CDTF">2012-09-19T08:36:53Z</dcterms:created>
  <dcterms:modified xsi:type="dcterms:W3CDTF">2012-09-19T14:36:03Z</dcterms:modified>
</cp:coreProperties>
</file>